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4" r:id="rId4"/>
    <p:sldId id="262" r:id="rId5"/>
    <p:sldId id="263" r:id="rId6"/>
    <p:sldId id="265" r:id="rId7"/>
    <p:sldId id="266" r:id="rId8"/>
    <p:sldId id="267" r:id="rId9"/>
    <p:sldId id="268" r:id="rId10"/>
    <p:sldId id="277" r:id="rId11"/>
    <p:sldId id="269" r:id="rId12"/>
    <p:sldId id="270" r:id="rId13"/>
    <p:sldId id="256" r:id="rId14"/>
    <p:sldId id="271" r:id="rId15"/>
    <p:sldId id="258" r:id="rId16"/>
    <p:sldId id="259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9D315-7E57-4133-9036-4FECFF9ACE24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8BFFE-31FF-43B8-86BD-4EFB2F87080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http://www.middlestreet.org/archim/archimframe.htm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giuseppe arcimbol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358246" cy="6268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3.bp.blogspot.com/-wQSGlHBsHhE/V4Jn-0mvnMI/AAAAAAAATUY/4pzFqo86ERYkXkdRVvAzcPxFQR4yWPIBgCLcB/s40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240788" cy="5500726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0" y="6088559"/>
            <a:ext cx="8858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latin typeface="Comic Sans MS" pitchFamily="66" charset="0"/>
              </a:rPr>
              <a:t>Xardín</a:t>
            </a:r>
            <a:r>
              <a:rPr lang="es-ES" sz="4400" dirty="0" smtClean="0">
                <a:latin typeface="Comic Sans MS" pitchFamily="66" charset="0"/>
              </a:rPr>
              <a:t> botánico de Nueva York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8858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>
                <a:latin typeface="Comic Sans MS" pitchFamily="66" charset="0"/>
              </a:rPr>
              <a:t>Os </a:t>
            </a:r>
            <a:r>
              <a:rPr lang="es-ES" sz="5400" dirty="0" err="1" smtClean="0">
                <a:latin typeface="Comic Sans MS" pitchFamily="66" charset="0"/>
              </a:rPr>
              <a:t>catro</a:t>
            </a:r>
            <a:r>
              <a:rPr lang="es-ES" sz="5400" dirty="0" smtClean="0">
                <a:latin typeface="Comic Sans MS" pitchFamily="66" charset="0"/>
              </a:rPr>
              <a:t> elementos:</a:t>
            </a:r>
          </a:p>
          <a:p>
            <a:pPr algn="ctr"/>
            <a:r>
              <a:rPr lang="es-ES" sz="5400" dirty="0" err="1" smtClean="0">
                <a:latin typeface="Comic Sans MS" pitchFamily="66" charset="0"/>
              </a:rPr>
              <a:t>Auga</a:t>
            </a:r>
            <a:r>
              <a:rPr lang="es-ES" sz="5400" dirty="0" smtClean="0">
                <a:latin typeface="Comic Sans MS" pitchFamily="66" charset="0"/>
              </a:rPr>
              <a:t>, </a:t>
            </a:r>
            <a:r>
              <a:rPr lang="es-ES" sz="5400" dirty="0" err="1" smtClean="0">
                <a:latin typeface="Comic Sans MS" pitchFamily="66" charset="0"/>
              </a:rPr>
              <a:t>terra</a:t>
            </a:r>
            <a:r>
              <a:rPr lang="es-ES" sz="5400" dirty="0" smtClean="0">
                <a:latin typeface="Comic Sans MS" pitchFamily="66" charset="0"/>
              </a:rPr>
              <a:t>, aire, </a:t>
            </a:r>
            <a:r>
              <a:rPr lang="es-ES" sz="5400" dirty="0" err="1" smtClean="0">
                <a:latin typeface="Comic Sans MS" pitchFamily="66" charset="0"/>
              </a:rPr>
              <a:t>lume</a:t>
            </a:r>
            <a:endParaRPr lang="es-ES" sz="5400" dirty="0" smtClean="0">
              <a:latin typeface="Comic Sans MS" pitchFamily="66" charset="0"/>
            </a:endParaRPr>
          </a:p>
        </p:txBody>
      </p:sp>
      <p:pic>
        <p:nvPicPr>
          <p:cNvPr id="26626" name="Picture 2" descr="13. Los cuatro elementos"/>
          <p:cNvPicPr>
            <a:picLocks noChangeAspect="1" noChangeArrowheads="1"/>
          </p:cNvPicPr>
          <p:nvPr/>
        </p:nvPicPr>
        <p:blipFill>
          <a:blip r:embed="rId2"/>
          <a:srcRect b="50487"/>
          <a:stretch>
            <a:fillRect/>
          </a:stretch>
        </p:blipFill>
        <p:spPr bwMode="auto">
          <a:xfrm>
            <a:off x="1285852" y="1857364"/>
            <a:ext cx="638175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8858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>
                <a:latin typeface="Comic Sans MS" pitchFamily="66" charset="0"/>
              </a:rPr>
              <a:t>Os </a:t>
            </a:r>
            <a:r>
              <a:rPr lang="es-ES" sz="5400" dirty="0" err="1" smtClean="0">
                <a:latin typeface="Comic Sans MS" pitchFamily="66" charset="0"/>
              </a:rPr>
              <a:t>catro</a:t>
            </a:r>
            <a:r>
              <a:rPr lang="es-ES" sz="5400" dirty="0" smtClean="0">
                <a:latin typeface="Comic Sans MS" pitchFamily="66" charset="0"/>
              </a:rPr>
              <a:t> elementos:</a:t>
            </a:r>
          </a:p>
          <a:p>
            <a:pPr algn="ctr"/>
            <a:r>
              <a:rPr lang="es-ES" sz="5400" dirty="0" err="1" smtClean="0">
                <a:latin typeface="Comic Sans MS" pitchFamily="66" charset="0"/>
              </a:rPr>
              <a:t>Auga</a:t>
            </a:r>
            <a:r>
              <a:rPr lang="es-ES" sz="5400" dirty="0" smtClean="0">
                <a:latin typeface="Comic Sans MS" pitchFamily="66" charset="0"/>
              </a:rPr>
              <a:t>, </a:t>
            </a:r>
            <a:r>
              <a:rPr lang="es-ES" sz="5400" dirty="0" err="1" smtClean="0">
                <a:latin typeface="Comic Sans MS" pitchFamily="66" charset="0"/>
              </a:rPr>
              <a:t>terra</a:t>
            </a:r>
            <a:r>
              <a:rPr lang="es-ES" sz="5400" dirty="0" smtClean="0">
                <a:latin typeface="Comic Sans MS" pitchFamily="66" charset="0"/>
              </a:rPr>
              <a:t>, aire, </a:t>
            </a:r>
            <a:r>
              <a:rPr lang="es-ES" sz="5400" dirty="0" err="1" smtClean="0">
                <a:latin typeface="Comic Sans MS" pitchFamily="66" charset="0"/>
              </a:rPr>
              <a:t>lume</a:t>
            </a:r>
            <a:endParaRPr lang="es-ES" sz="5400" dirty="0" smtClean="0">
              <a:latin typeface="Comic Sans MS" pitchFamily="66" charset="0"/>
            </a:endParaRPr>
          </a:p>
        </p:txBody>
      </p:sp>
      <p:pic>
        <p:nvPicPr>
          <p:cNvPr id="27650" name="Picture 2" descr="13. Los cuatro elementos"/>
          <p:cNvPicPr>
            <a:picLocks noChangeAspect="1" noChangeArrowheads="1"/>
          </p:cNvPicPr>
          <p:nvPr/>
        </p:nvPicPr>
        <p:blipFill>
          <a:blip r:embed="rId2"/>
          <a:srcRect t="50325"/>
          <a:stretch>
            <a:fillRect/>
          </a:stretch>
        </p:blipFill>
        <p:spPr bwMode="auto">
          <a:xfrm>
            <a:off x="1285852" y="2000240"/>
            <a:ext cx="6381750" cy="43719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n de arcimboldo para niÃ±os otoÃ±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65" y="714356"/>
            <a:ext cx="9258365" cy="578647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0" y="0"/>
            <a:ext cx="8858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err="1" smtClean="0">
                <a:latin typeface="Comic Sans MS" pitchFamily="66" charset="0"/>
              </a:rPr>
              <a:t>Ao</a:t>
            </a:r>
            <a:r>
              <a:rPr lang="es-ES" sz="5400" dirty="0" smtClean="0">
                <a:latin typeface="Comic Sans MS" pitchFamily="66" charset="0"/>
              </a:rPr>
              <a:t> </a:t>
            </a:r>
            <a:r>
              <a:rPr lang="es-ES" sz="5400" dirty="0" err="1" smtClean="0">
                <a:latin typeface="Comic Sans MS" pitchFamily="66" charset="0"/>
              </a:rPr>
              <a:t>dereito</a:t>
            </a:r>
            <a:r>
              <a:rPr lang="es-ES" sz="5400" dirty="0" smtClean="0">
                <a:latin typeface="Comic Sans MS" pitchFamily="66" charset="0"/>
              </a:rPr>
              <a:t> </a:t>
            </a:r>
            <a:r>
              <a:rPr lang="es-ES" sz="5400" dirty="0" err="1" smtClean="0">
                <a:latin typeface="Comic Sans MS" pitchFamily="66" charset="0"/>
              </a:rPr>
              <a:t>ou</a:t>
            </a:r>
            <a:r>
              <a:rPr lang="es-ES" sz="5400" dirty="0" smtClean="0">
                <a:latin typeface="Comic Sans MS" pitchFamily="66" charset="0"/>
              </a:rPr>
              <a:t> </a:t>
            </a:r>
            <a:r>
              <a:rPr lang="es-ES" sz="5400" dirty="0" err="1" smtClean="0">
                <a:latin typeface="Comic Sans MS" pitchFamily="66" charset="0"/>
              </a:rPr>
              <a:t>ao</a:t>
            </a:r>
            <a:r>
              <a:rPr lang="es-ES" sz="5400" dirty="0" smtClean="0">
                <a:latin typeface="Comic Sans MS" pitchFamily="66" charset="0"/>
              </a:rPr>
              <a:t> revés?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Resultado de imagen de bibliotecario ARCIMBOL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1414"/>
            <a:ext cx="4859399" cy="664371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42910" y="857232"/>
            <a:ext cx="1015663" cy="50006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ES" sz="5400" dirty="0" smtClean="0">
                <a:latin typeface="Comic Sans MS" pitchFamily="66" charset="0"/>
              </a:rPr>
              <a:t>O bibliotecario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sultado de imagen de arcimboldo para niÃ±os otoÃ±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14289"/>
            <a:ext cx="4286280" cy="6407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esultado de imagen de arcimboldo para niÃ±os otoÃ±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7094" y="0"/>
            <a:ext cx="48143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Resultado de imagen de giuseppe arcimboldo para niÃ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7980461" cy="442915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0" y="214290"/>
            <a:ext cx="8858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>
                <a:latin typeface="Comic Sans MS" pitchFamily="66" charset="0"/>
              </a:rPr>
              <a:t>Ideas…</a:t>
            </a:r>
            <a:r>
              <a:rPr lang="es-ES" sz="5400" dirty="0" err="1" smtClean="0">
                <a:latin typeface="Comic Sans MS" pitchFamily="66" charset="0"/>
              </a:rPr>
              <a:t>traballos</a:t>
            </a:r>
            <a:r>
              <a:rPr lang="es-ES" sz="5400" dirty="0" smtClean="0">
                <a:latin typeface="Comic Sans MS" pitchFamily="66" charset="0"/>
              </a:rPr>
              <a:t> </a:t>
            </a:r>
            <a:r>
              <a:rPr lang="es-ES" sz="5400" dirty="0" err="1" smtClean="0">
                <a:latin typeface="Comic Sans MS" pitchFamily="66" charset="0"/>
              </a:rPr>
              <a:t>doutros</a:t>
            </a:r>
            <a:r>
              <a:rPr lang="es-ES" sz="5400" dirty="0" smtClean="0">
                <a:latin typeface="Comic Sans MS" pitchFamily="66" charset="0"/>
              </a:rPr>
              <a:t> coles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42852"/>
            <a:ext cx="4869361" cy="6334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Resultado de imagen de giuseppe arcimboldo para niÃ±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85727"/>
            <a:ext cx="4643470" cy="6191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57224" y="642918"/>
            <a:ext cx="750099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Giuseppe </a:t>
            </a:r>
            <a:r>
              <a:rPr lang="es-ES" sz="5400" dirty="0" err="1" smtClean="0">
                <a:latin typeface="Comic Sans MS" pitchFamily="66" charset="0"/>
              </a:rPr>
              <a:t>Archiboldo</a:t>
            </a:r>
            <a:r>
              <a:rPr lang="es-ES" sz="5400" dirty="0" smtClean="0">
                <a:latin typeface="Comic Sans MS" pitchFamily="66" charset="0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- </a:t>
            </a:r>
            <a:r>
              <a:rPr lang="es-ES" sz="2000" dirty="0" smtClean="0">
                <a:latin typeface="Comic Sans MS" pitchFamily="66" charset="0"/>
              </a:rPr>
              <a:t>Pintor italiano que </a:t>
            </a:r>
            <a:r>
              <a:rPr lang="es-ES" sz="2000" dirty="0" err="1" smtClean="0">
                <a:latin typeface="Comic Sans MS" pitchFamily="66" charset="0"/>
              </a:rPr>
              <a:t>naceu</a:t>
            </a:r>
            <a:r>
              <a:rPr lang="es-ES" sz="2000" dirty="0" smtClean="0">
                <a:latin typeface="Comic Sans MS" pitchFamily="66" charset="0"/>
              </a:rPr>
              <a:t> en Milán en 1527 e </a:t>
            </a:r>
            <a:r>
              <a:rPr lang="es-ES" sz="2000" dirty="0" err="1" smtClean="0">
                <a:latin typeface="Comic Sans MS" pitchFamily="66" charset="0"/>
              </a:rPr>
              <a:t>morreu</a:t>
            </a:r>
            <a:r>
              <a:rPr lang="es-ES" sz="2000" dirty="0" smtClean="0">
                <a:latin typeface="Comic Sans MS" pitchFamily="66" charset="0"/>
              </a:rPr>
              <a:t> en Milán en 1593, con 66 anos. 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18434" name="Picture 2" descr="Resultado de imagen de milan en mapa de europ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928934"/>
            <a:ext cx="5655506" cy="3571900"/>
          </a:xfrm>
          <a:prstGeom prst="rect">
            <a:avLst/>
          </a:prstGeom>
          <a:noFill/>
        </p:spPr>
      </p:pic>
      <p:sp>
        <p:nvSpPr>
          <p:cNvPr id="4" name="3 Flecha abajo"/>
          <p:cNvSpPr/>
          <p:nvPr/>
        </p:nvSpPr>
        <p:spPr>
          <a:xfrm>
            <a:off x="4500562" y="4500570"/>
            <a:ext cx="857256" cy="57150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436" name="Picture 4" descr="Resultado de imagen de mil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928934"/>
            <a:ext cx="3000396" cy="1586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Resultado de imagen de otoÃ±o arcimboldo actividades plast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1392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Art Flower work in progre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715302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24938" t="13441" r="16875" b="4569"/>
          <a:stretch>
            <a:fillRect/>
          </a:stretch>
        </p:blipFill>
        <p:spPr bwMode="auto">
          <a:xfrm>
            <a:off x="285720" y="2214554"/>
            <a:ext cx="4786346" cy="379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>
            <a:hlinkClick r:id="rId3"/>
          </p:cNvPr>
          <p:cNvSpPr/>
          <p:nvPr/>
        </p:nvSpPr>
        <p:spPr>
          <a:xfrm>
            <a:off x="2071670" y="1071546"/>
            <a:ext cx="5357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http://www.middlestreet.org/archim/archimframe.htm</a:t>
            </a:r>
            <a:endParaRPr lang="es-ES" dirty="0"/>
          </a:p>
        </p:txBody>
      </p:sp>
      <p:pic>
        <p:nvPicPr>
          <p:cNvPr id="35844" name="Picture 4" descr="http://www.middlestreet.org/Archi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428868"/>
            <a:ext cx="3286116" cy="3453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57224" y="642918"/>
            <a:ext cx="750099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Giuseppe </a:t>
            </a:r>
            <a:r>
              <a:rPr lang="es-ES" sz="5400" dirty="0" err="1" smtClean="0">
                <a:latin typeface="Comic Sans MS" pitchFamily="66" charset="0"/>
              </a:rPr>
              <a:t>Archiboldo</a:t>
            </a:r>
            <a:r>
              <a:rPr lang="es-ES" sz="5400" dirty="0" smtClean="0">
                <a:latin typeface="Comic Sans MS" pitchFamily="66" charset="0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- </a:t>
            </a:r>
            <a:r>
              <a:rPr lang="es-ES" sz="2000" dirty="0" smtClean="0">
                <a:latin typeface="Comic Sans MS" pitchFamily="66" charset="0"/>
              </a:rPr>
              <a:t>Con 22 anos </a:t>
            </a:r>
            <a:r>
              <a:rPr lang="es-ES" sz="2000" dirty="0" err="1" smtClean="0">
                <a:latin typeface="Comic Sans MS" pitchFamily="66" charset="0"/>
              </a:rPr>
              <a:t>empezou</a:t>
            </a:r>
            <a:r>
              <a:rPr lang="es-ES" sz="2000" dirty="0" smtClean="0">
                <a:latin typeface="Comic Sans MS" pitchFamily="66" charset="0"/>
              </a:rPr>
              <a:t> a </a:t>
            </a:r>
            <a:r>
              <a:rPr lang="es-ES" sz="2000" dirty="0" err="1" smtClean="0">
                <a:latin typeface="Comic Sans MS" pitchFamily="66" charset="0"/>
              </a:rPr>
              <a:t>deseñar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vidirieras</a:t>
            </a:r>
            <a:r>
              <a:rPr lang="es-ES" sz="2000" dirty="0" smtClean="0">
                <a:latin typeface="Comic Sans MS" pitchFamily="66" charset="0"/>
              </a:rPr>
              <a:t> para a catedral de Milán </a:t>
            </a:r>
            <a:r>
              <a:rPr lang="es-ES" sz="2000" dirty="0" err="1" smtClean="0">
                <a:latin typeface="Comic Sans MS" pitchFamily="66" charset="0"/>
              </a:rPr>
              <a:t>na</a:t>
            </a:r>
            <a:r>
              <a:rPr lang="es-ES" sz="2000" dirty="0" smtClean="0">
                <a:latin typeface="Comic Sans MS" pitchFamily="66" charset="0"/>
              </a:rPr>
              <a:t> que </a:t>
            </a:r>
            <a:r>
              <a:rPr lang="es-ES" sz="2000" dirty="0" err="1" smtClean="0">
                <a:latin typeface="Comic Sans MS" pitchFamily="66" charset="0"/>
              </a:rPr>
              <a:t>traballaba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xunto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ao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seu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pai</a:t>
            </a:r>
            <a:r>
              <a:rPr lang="es-ES" sz="2000" dirty="0" smtClean="0">
                <a:latin typeface="Comic Sans MS" pitchFamily="66" charset="0"/>
              </a:rPr>
              <a:t>. 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20482" name="Picture 2" descr="Resultado de imagen de milan catedr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786058"/>
            <a:ext cx="4578526" cy="3357586"/>
          </a:xfrm>
          <a:prstGeom prst="rect">
            <a:avLst/>
          </a:prstGeom>
          <a:noFill/>
        </p:spPr>
      </p:pic>
      <p:pic>
        <p:nvPicPr>
          <p:cNvPr id="20484" name="Picture 4" descr="Resultado de imagen de milan catedral vidireras arcimbold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786058"/>
            <a:ext cx="3880322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28662" y="142852"/>
            <a:ext cx="750099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Giuseppe </a:t>
            </a:r>
            <a:r>
              <a:rPr lang="es-ES" sz="5400" dirty="0" err="1" smtClean="0">
                <a:latin typeface="Comic Sans MS" pitchFamily="66" charset="0"/>
              </a:rPr>
              <a:t>Archiboldo</a:t>
            </a:r>
            <a:r>
              <a:rPr lang="es-ES" sz="5400" dirty="0" smtClean="0">
                <a:latin typeface="Comic Sans MS" pitchFamily="66" charset="0"/>
              </a:rPr>
              <a:t>: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s-ES" sz="2000" dirty="0" err="1" smtClean="0">
                <a:latin typeface="Comic Sans MS" pitchFamily="66" charset="0"/>
              </a:rPr>
              <a:t>Foi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coñecido</a:t>
            </a:r>
            <a:r>
              <a:rPr lang="es-ES" sz="2000" dirty="0" smtClean="0">
                <a:latin typeface="Comic Sans MS" pitchFamily="66" charset="0"/>
              </a:rPr>
              <a:t> por representar o rostro </a:t>
            </a:r>
            <a:r>
              <a:rPr lang="es-ES" sz="2000" dirty="0" err="1" smtClean="0">
                <a:latin typeface="Comic Sans MS" pitchFamily="66" charset="0"/>
              </a:rPr>
              <a:t>humán</a:t>
            </a:r>
            <a:r>
              <a:rPr lang="es-ES" sz="2000" dirty="0" smtClean="0">
                <a:latin typeface="Comic Sans MS" pitchFamily="66" charset="0"/>
              </a:rPr>
              <a:t> a partir de:</a:t>
            </a:r>
          </a:p>
          <a:p>
            <a:pPr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	- flores e plantas</a:t>
            </a:r>
          </a:p>
          <a:p>
            <a:pPr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	</a:t>
            </a:r>
            <a:r>
              <a:rPr lang="es-ES" sz="2000" dirty="0" smtClean="0">
                <a:latin typeface="Comic Sans MS" pitchFamily="66" charset="0"/>
              </a:rPr>
              <a:t>- </a:t>
            </a:r>
            <a:r>
              <a:rPr lang="es-ES" sz="2000" dirty="0" err="1" smtClean="0">
                <a:latin typeface="Comic Sans MS" pitchFamily="66" charset="0"/>
              </a:rPr>
              <a:t>froitas</a:t>
            </a: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	</a:t>
            </a:r>
            <a:r>
              <a:rPr lang="es-ES" sz="2000" dirty="0" smtClean="0">
                <a:latin typeface="Comic Sans MS" pitchFamily="66" charset="0"/>
              </a:rPr>
              <a:t>- </a:t>
            </a:r>
            <a:r>
              <a:rPr lang="es-ES" sz="2000" dirty="0" err="1" smtClean="0">
                <a:latin typeface="Comic Sans MS" pitchFamily="66" charset="0"/>
              </a:rPr>
              <a:t>animais</a:t>
            </a: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	</a:t>
            </a:r>
            <a:r>
              <a:rPr lang="es-ES" sz="2000" dirty="0" smtClean="0">
                <a:latin typeface="Comic Sans MS" pitchFamily="66" charset="0"/>
              </a:rPr>
              <a:t>- </a:t>
            </a:r>
            <a:r>
              <a:rPr lang="es-ES" sz="2000" dirty="0" err="1" smtClean="0">
                <a:latin typeface="Comic Sans MS" pitchFamily="66" charset="0"/>
              </a:rPr>
              <a:t>obxectos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19458" name="Picture 2" descr="Resultado de imagen de giuseppe arcimbol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500174"/>
            <a:ext cx="2643174" cy="3226409"/>
          </a:xfrm>
          <a:prstGeom prst="rect">
            <a:avLst/>
          </a:prstGeom>
          <a:noFill/>
        </p:spPr>
      </p:pic>
      <p:pic>
        <p:nvPicPr>
          <p:cNvPr id="19460" name="Picture 4" descr="Resultado de imagen de giuseppe arcimbol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786578" y="5000636"/>
            <a:ext cx="2024074" cy="1518056"/>
          </a:xfrm>
          <a:prstGeom prst="rect">
            <a:avLst/>
          </a:prstGeom>
          <a:noFill/>
        </p:spPr>
      </p:pic>
      <p:pic>
        <p:nvPicPr>
          <p:cNvPr id="19462" name="Picture 6" descr="Resultado de imagen de giuseppe arcimboldo plant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3643314"/>
            <a:ext cx="2143125" cy="2857500"/>
          </a:xfrm>
          <a:prstGeom prst="rect">
            <a:avLst/>
          </a:prstGeom>
          <a:noFill/>
        </p:spPr>
      </p:pic>
      <p:pic>
        <p:nvPicPr>
          <p:cNvPr id="19464" name="Picture 8" descr="Resultado de imagen de giuseppe arcimboldo objeto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4214818"/>
            <a:ext cx="1714512" cy="2377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28662" y="142852"/>
            <a:ext cx="750099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Giuseppe </a:t>
            </a:r>
            <a:r>
              <a:rPr lang="es-ES" sz="5400" dirty="0" err="1" smtClean="0">
                <a:latin typeface="Comic Sans MS" pitchFamily="66" charset="0"/>
              </a:rPr>
              <a:t>Archiboldo</a:t>
            </a:r>
            <a:r>
              <a:rPr lang="es-ES" sz="5400" dirty="0" smtClean="0">
                <a:latin typeface="Comic Sans MS" pitchFamily="66" charset="0"/>
              </a:rPr>
              <a:t>:</a:t>
            </a:r>
          </a:p>
          <a:p>
            <a:pPr algn="ctr">
              <a:lnSpc>
                <a:spcPct val="200000"/>
              </a:lnSpc>
            </a:pPr>
            <a:r>
              <a:rPr lang="es-ES" sz="6000" dirty="0" smtClean="0">
                <a:latin typeface="Comic Sans MS" pitchFamily="66" charset="0"/>
              </a:rPr>
              <a:t>OBRA</a:t>
            </a:r>
            <a:endParaRPr lang="es-ES" sz="5400" dirty="0">
              <a:latin typeface="Comic Sans MS" pitchFamily="66" charset="0"/>
            </a:endParaRPr>
          </a:p>
        </p:txBody>
      </p:sp>
      <p:pic>
        <p:nvPicPr>
          <p:cNvPr id="21506" name="Picture 2" descr="Resultado de imagen de las cuatro estaciones giuseppe arcimbol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14620"/>
            <a:ext cx="8241800" cy="2714644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3286116" y="5857892"/>
            <a:ext cx="251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i="1" dirty="0" smtClean="0"/>
              <a:t>Museo del Louvre , París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28662" y="142852"/>
            <a:ext cx="750099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PRIMAVERA: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s-ES" sz="2000" dirty="0" smtClean="0">
                <a:latin typeface="Comic Sans MS" pitchFamily="66" charset="0"/>
              </a:rPr>
              <a:t>Rostro de flores (representan </a:t>
            </a:r>
            <a:r>
              <a:rPr lang="es-ES" sz="2000" dirty="0" err="1" smtClean="0">
                <a:latin typeface="Comic Sans MS" pitchFamily="66" charset="0"/>
              </a:rPr>
              <a:t>beleza</a:t>
            </a:r>
            <a:r>
              <a:rPr lang="es-ES" sz="2000" dirty="0" smtClean="0">
                <a:latin typeface="Comic Sans MS" pitchFamily="66" charset="0"/>
              </a:rPr>
              <a:t> e fragancia da </a:t>
            </a:r>
            <a:r>
              <a:rPr lang="es-ES" sz="2000" dirty="0" err="1" smtClean="0">
                <a:latin typeface="Comic Sans MS" pitchFamily="66" charset="0"/>
              </a:rPr>
              <a:t>xuventude</a:t>
            </a:r>
            <a:r>
              <a:rPr lang="es-ES" sz="2000" dirty="0" smtClean="0">
                <a:latin typeface="Comic Sans MS" pitchFamily="66" charset="0"/>
              </a:rPr>
              <a:t>)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s-ES" sz="2000" dirty="0" smtClean="0">
                <a:latin typeface="Comic Sans MS" pitchFamily="66" charset="0"/>
              </a:rPr>
              <a:t>Aparecen verduras de primavera no torso</a:t>
            </a:r>
          </a:p>
        </p:txBody>
      </p:sp>
      <p:pic>
        <p:nvPicPr>
          <p:cNvPr id="22530" name="Picture 2" descr="https://1.bp.blogspot.com/-ZHbQjKjNEQE/UcQ18HTBFdI/AAAAAAABU1A/H3VLcPzRWho/s640/giuseppe_arcimboldo_primave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623036"/>
            <a:ext cx="3500462" cy="4234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28662" y="142852"/>
            <a:ext cx="750099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VERÁN: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s-ES" sz="2000" dirty="0" smtClean="0">
                <a:latin typeface="Comic Sans MS" pitchFamily="66" charset="0"/>
              </a:rPr>
              <a:t>Rostro de </a:t>
            </a:r>
            <a:r>
              <a:rPr lang="es-ES" sz="2000" dirty="0" err="1" smtClean="0">
                <a:latin typeface="Comic Sans MS" pitchFamily="66" charset="0"/>
              </a:rPr>
              <a:t>froitos</a:t>
            </a:r>
            <a:r>
              <a:rPr lang="es-ES" sz="2000" dirty="0" smtClean="0">
                <a:latin typeface="Comic Sans MS" pitchFamily="66" charset="0"/>
              </a:rPr>
              <a:t> (</a:t>
            </a:r>
            <a:r>
              <a:rPr lang="es-ES" sz="2000" dirty="0" err="1" smtClean="0">
                <a:latin typeface="Comic Sans MS" pitchFamily="66" charset="0"/>
              </a:rPr>
              <a:t>cereixas</a:t>
            </a:r>
            <a:r>
              <a:rPr lang="es-ES" sz="2000" dirty="0" smtClean="0">
                <a:latin typeface="Comic Sans MS" pitchFamily="66" charset="0"/>
              </a:rPr>
              <a:t>, </a:t>
            </a:r>
            <a:r>
              <a:rPr lang="es-ES" sz="2000" dirty="0" err="1" smtClean="0">
                <a:latin typeface="Comic Sans MS" pitchFamily="66" charset="0"/>
              </a:rPr>
              <a:t>pexegos</a:t>
            </a:r>
            <a:r>
              <a:rPr lang="es-ES" sz="2000" dirty="0" smtClean="0">
                <a:latin typeface="Comic Sans MS" pitchFamily="66" charset="0"/>
              </a:rPr>
              <a:t>, etc. Propios do verán)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s-ES" sz="2000" dirty="0" err="1" smtClean="0">
                <a:latin typeface="Comic Sans MS" pitchFamily="66" charset="0"/>
              </a:rPr>
              <a:t>Corpo</a:t>
            </a:r>
            <a:r>
              <a:rPr lang="es-ES" sz="2000" dirty="0" smtClean="0">
                <a:latin typeface="Comic Sans MS" pitchFamily="66" charset="0"/>
              </a:rPr>
              <a:t> de trigo (</a:t>
            </a:r>
            <a:r>
              <a:rPr lang="es-ES" sz="2000" dirty="0" err="1" smtClean="0">
                <a:latin typeface="Comic Sans MS" pitchFamily="66" charset="0"/>
              </a:rPr>
              <a:t>Pescozo</a:t>
            </a:r>
            <a:r>
              <a:rPr lang="es-ES" sz="2000" dirty="0" smtClean="0">
                <a:latin typeface="Comic Sans MS" pitchFamily="66" charset="0"/>
              </a:rPr>
              <a:t>)</a:t>
            </a:r>
          </a:p>
        </p:txBody>
      </p:sp>
      <p:pic>
        <p:nvPicPr>
          <p:cNvPr id="23554" name="Picture 2" descr="https://www.reprodart.com/kunst/giuseppe_arcimboldo/giuseppe_arcimboldo_somm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071678"/>
            <a:ext cx="3929090" cy="465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857364"/>
            <a:ext cx="414340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OUTONO: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s-ES" sz="2000" dirty="0" smtClean="0">
                <a:latin typeface="Comic Sans MS" pitchFamily="66" charset="0"/>
              </a:rPr>
              <a:t>Rostro de follas caídas, setas, </a:t>
            </a:r>
            <a:r>
              <a:rPr lang="es-ES" sz="2000" dirty="0" err="1" smtClean="0">
                <a:latin typeface="Comic Sans MS" pitchFamily="66" charset="0"/>
              </a:rPr>
              <a:t>froitos</a:t>
            </a:r>
            <a:r>
              <a:rPr lang="es-ES" sz="2000" dirty="0" smtClean="0">
                <a:latin typeface="Comic Sans MS" pitchFamily="66" charset="0"/>
              </a:rPr>
              <a:t> da </a:t>
            </a:r>
            <a:r>
              <a:rPr lang="es-ES" sz="2000" dirty="0" err="1" smtClean="0">
                <a:latin typeface="Comic Sans MS" pitchFamily="66" charset="0"/>
              </a:rPr>
              <a:t>colleita</a:t>
            </a:r>
            <a:r>
              <a:rPr lang="es-ES" sz="2000" dirty="0" smtClean="0">
                <a:latin typeface="Comic Sans MS" pitchFamily="66" charset="0"/>
              </a:rPr>
              <a:t> de </a:t>
            </a:r>
            <a:r>
              <a:rPr lang="es-ES" sz="2000" dirty="0" err="1" smtClean="0">
                <a:latin typeface="Comic Sans MS" pitchFamily="66" charset="0"/>
              </a:rPr>
              <a:t>outono</a:t>
            </a:r>
            <a:r>
              <a:rPr lang="es-ES" sz="2000" dirty="0" smtClean="0">
                <a:latin typeface="Comic Sans MS" pitchFamily="66" charset="0"/>
              </a:rPr>
              <a:t>, como </a:t>
            </a:r>
            <a:r>
              <a:rPr lang="es-ES" sz="2000" dirty="0" err="1" smtClean="0">
                <a:latin typeface="Comic Sans MS" pitchFamily="66" charset="0"/>
              </a:rPr>
              <a:t>cabazas</a:t>
            </a:r>
            <a:r>
              <a:rPr lang="es-ES" sz="2000" dirty="0" smtClean="0">
                <a:latin typeface="Comic Sans MS" pitchFamily="66" charset="0"/>
              </a:rPr>
              <a:t>, </a:t>
            </a:r>
            <a:r>
              <a:rPr lang="es-ES" sz="2000" dirty="0" err="1" smtClean="0">
                <a:latin typeface="Comic Sans MS" pitchFamily="66" charset="0"/>
              </a:rPr>
              <a:t>cenorias</a:t>
            </a:r>
            <a:r>
              <a:rPr lang="es-ES" sz="2000" dirty="0" smtClean="0">
                <a:latin typeface="Comic Sans MS" pitchFamily="66" charset="0"/>
              </a:rPr>
              <a:t>,…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s-ES" sz="2000" dirty="0" err="1" smtClean="0">
                <a:latin typeface="Comic Sans MS" pitchFamily="66" charset="0"/>
              </a:rPr>
              <a:t>Corpo</a:t>
            </a:r>
            <a:r>
              <a:rPr lang="es-ES" sz="2000" dirty="0" smtClean="0">
                <a:latin typeface="Comic Sans MS" pitchFamily="66" charset="0"/>
              </a:rPr>
              <a:t> de barrica da </a:t>
            </a:r>
            <a:r>
              <a:rPr lang="es-ES" sz="2000" dirty="0" err="1" smtClean="0">
                <a:latin typeface="Comic Sans MS" pitchFamily="66" charset="0"/>
              </a:rPr>
              <a:t>vendima</a:t>
            </a:r>
            <a:r>
              <a:rPr lang="es-ES" sz="2000" dirty="0" smtClean="0">
                <a:latin typeface="Comic Sans MS" pitchFamily="66" charset="0"/>
              </a:rPr>
              <a:t> </a:t>
            </a:r>
          </a:p>
        </p:txBody>
      </p:sp>
      <p:pic>
        <p:nvPicPr>
          <p:cNvPr id="4" name="Picture 2" descr="Resultado de imagen de arcimboldo para niÃ±os otoÃ±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107279"/>
            <a:ext cx="4929190" cy="5750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736"/>
            <a:ext cx="41434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latin typeface="Comic Sans MS" pitchFamily="66" charset="0"/>
              </a:rPr>
              <a:t>INVERNO: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s-ES" sz="2000" dirty="0" smtClean="0">
                <a:latin typeface="Comic Sans MS" pitchFamily="66" charset="0"/>
              </a:rPr>
              <a:t>Rostro de corteza, ramas secas simbolizando o </a:t>
            </a:r>
            <a:r>
              <a:rPr lang="es-ES" sz="2000" dirty="0" err="1" smtClean="0">
                <a:latin typeface="Comic Sans MS" pitchFamily="66" charset="0"/>
              </a:rPr>
              <a:t>envellecemento</a:t>
            </a:r>
            <a:r>
              <a:rPr lang="es-ES" sz="2000" dirty="0" smtClean="0">
                <a:latin typeface="Comic Sans MS" pitchFamily="66" charset="0"/>
              </a:rPr>
              <a:t> do que florece en primavera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s-ES" sz="2000" dirty="0" smtClean="0">
                <a:latin typeface="Comic Sans MS" pitchFamily="66" charset="0"/>
              </a:rPr>
              <a:t>Dúas </a:t>
            </a:r>
            <a:r>
              <a:rPr lang="es-ES" sz="2000" dirty="0" err="1" smtClean="0">
                <a:latin typeface="Comic Sans MS" pitchFamily="66" charset="0"/>
              </a:rPr>
              <a:t>froitas</a:t>
            </a:r>
            <a:r>
              <a:rPr lang="es-ES" sz="2000" dirty="0" smtClean="0">
                <a:latin typeface="Comic Sans MS" pitchFamily="66" charset="0"/>
              </a:rPr>
              <a:t> que </a:t>
            </a:r>
            <a:r>
              <a:rPr lang="es-ES" sz="2000" dirty="0" err="1" smtClean="0">
                <a:latin typeface="Comic Sans MS" pitchFamily="66" charset="0"/>
              </a:rPr>
              <a:t>penduran</a:t>
            </a:r>
            <a:r>
              <a:rPr lang="es-ES" sz="2000" dirty="0" smtClean="0">
                <a:latin typeface="Comic Sans MS" pitchFamily="66" charset="0"/>
              </a:rPr>
              <a:t> do </a:t>
            </a:r>
            <a:r>
              <a:rPr lang="es-ES" sz="2000" dirty="0" err="1" smtClean="0">
                <a:latin typeface="Comic Sans MS" pitchFamily="66" charset="0"/>
              </a:rPr>
              <a:t>pescozo</a:t>
            </a:r>
            <a:endParaRPr lang="es-ES" sz="2000" dirty="0" smtClean="0">
              <a:latin typeface="Comic Sans MS" pitchFamily="66" charset="0"/>
            </a:endParaRPr>
          </a:p>
        </p:txBody>
      </p:sp>
      <p:pic>
        <p:nvPicPr>
          <p:cNvPr id="24578" name="Picture 2" descr="Resultado de imagen de INVERNO ARCIMBOL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8148" y="285728"/>
            <a:ext cx="4782471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199</Words>
  <Application>Microsoft Office PowerPoint</Application>
  <PresentationFormat>Presentación en pantalla (4:3)</PresentationFormat>
  <Paragraphs>34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14</cp:revision>
  <dcterms:created xsi:type="dcterms:W3CDTF">2018-07-20T13:43:03Z</dcterms:created>
  <dcterms:modified xsi:type="dcterms:W3CDTF">2018-09-16T14:07:31Z</dcterms:modified>
</cp:coreProperties>
</file>