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77" r:id="rId11"/>
    <p:sldId id="269" r:id="rId12"/>
    <p:sldId id="270" r:id="rId13"/>
    <p:sldId id="256" r:id="rId14"/>
    <p:sldId id="271" r:id="rId15"/>
    <p:sldId id="258" r:id="rId16"/>
    <p:sldId id="259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D315-7E57-4133-9036-4FECFF9ACE24}" type="datetimeFigureOut">
              <a:rPr lang="es-ES" smtClean="0"/>
              <a:pPr/>
              <a:t>16/09/2018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BFFE-31FF-43B8-86BD-4EFB2F87080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http://www.middlestreet.org/archim/archimframe.ht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giuseppe arcimbol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3.bp.blogspot.com/-wQSGlHBsHhE/V4Jn-0mvnMI/AAAAAAAATUY/4pzFqo86ERYkXkdRVvAzcPxFQR4yWPIBgCLcB/s40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240788" cy="550072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6088559"/>
            <a:ext cx="885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>
                <a:latin typeface="Comic Sans MS" pitchFamily="66" charset="0"/>
              </a:rPr>
              <a:t>Xardín</a:t>
            </a:r>
            <a:r>
              <a:rPr lang="es-ES" sz="4400" dirty="0" smtClean="0">
                <a:latin typeface="Comic Sans MS" pitchFamily="66" charset="0"/>
              </a:rPr>
              <a:t> botánico de Nueva York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atin typeface="Comic Sans MS" pitchFamily="66" charset="0"/>
              </a:rPr>
              <a:t>Os </a:t>
            </a:r>
            <a:r>
              <a:rPr lang="es-ES" sz="5400" dirty="0" err="1" smtClean="0">
                <a:latin typeface="Comic Sans MS" pitchFamily="66" charset="0"/>
              </a:rPr>
              <a:t>catro</a:t>
            </a:r>
            <a:r>
              <a:rPr lang="es-ES" sz="5400" dirty="0" smtClean="0">
                <a:latin typeface="Comic Sans MS" pitchFamily="66" charset="0"/>
              </a:rPr>
              <a:t> elementos:</a:t>
            </a:r>
          </a:p>
          <a:p>
            <a:pPr algn="ctr"/>
            <a:r>
              <a:rPr lang="es-ES" sz="5400" dirty="0" err="1" smtClean="0">
                <a:latin typeface="Comic Sans MS" pitchFamily="66" charset="0"/>
              </a:rPr>
              <a:t>Auga</a:t>
            </a:r>
            <a:r>
              <a:rPr lang="es-ES" sz="5400" dirty="0" smtClean="0">
                <a:latin typeface="Comic Sans MS" pitchFamily="66" charset="0"/>
              </a:rPr>
              <a:t>, </a:t>
            </a:r>
            <a:r>
              <a:rPr lang="es-ES" sz="5400" dirty="0" err="1" smtClean="0">
                <a:latin typeface="Comic Sans MS" pitchFamily="66" charset="0"/>
              </a:rPr>
              <a:t>terra</a:t>
            </a:r>
            <a:r>
              <a:rPr lang="es-ES" sz="5400" dirty="0" smtClean="0">
                <a:latin typeface="Comic Sans MS" pitchFamily="66" charset="0"/>
              </a:rPr>
              <a:t>, aire, </a:t>
            </a:r>
            <a:r>
              <a:rPr lang="es-ES" sz="5400" dirty="0" err="1" smtClean="0">
                <a:latin typeface="Comic Sans MS" pitchFamily="66" charset="0"/>
              </a:rPr>
              <a:t>lume</a:t>
            </a:r>
            <a:endParaRPr lang="es-ES" sz="5400" dirty="0" smtClean="0">
              <a:latin typeface="Comic Sans MS" pitchFamily="66" charset="0"/>
            </a:endParaRPr>
          </a:p>
        </p:txBody>
      </p:sp>
      <p:pic>
        <p:nvPicPr>
          <p:cNvPr id="26626" name="Picture 2" descr="13. Los cuatro elementos"/>
          <p:cNvPicPr>
            <a:picLocks noChangeAspect="1" noChangeArrowheads="1"/>
          </p:cNvPicPr>
          <p:nvPr/>
        </p:nvPicPr>
        <p:blipFill>
          <a:blip r:embed="rId2"/>
          <a:srcRect b="50487"/>
          <a:stretch>
            <a:fillRect/>
          </a:stretch>
        </p:blipFill>
        <p:spPr bwMode="auto">
          <a:xfrm>
            <a:off x="1285852" y="1857364"/>
            <a:ext cx="638175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14290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atin typeface="Comic Sans MS" pitchFamily="66" charset="0"/>
              </a:rPr>
              <a:t>Os </a:t>
            </a:r>
            <a:r>
              <a:rPr lang="es-ES" sz="5400" dirty="0" err="1" smtClean="0">
                <a:latin typeface="Comic Sans MS" pitchFamily="66" charset="0"/>
              </a:rPr>
              <a:t>catro</a:t>
            </a:r>
            <a:r>
              <a:rPr lang="es-ES" sz="5400" dirty="0" smtClean="0">
                <a:latin typeface="Comic Sans MS" pitchFamily="66" charset="0"/>
              </a:rPr>
              <a:t> elementos:</a:t>
            </a:r>
          </a:p>
          <a:p>
            <a:pPr algn="ctr"/>
            <a:r>
              <a:rPr lang="es-ES" sz="5400" dirty="0" err="1" smtClean="0">
                <a:latin typeface="Comic Sans MS" pitchFamily="66" charset="0"/>
              </a:rPr>
              <a:t>Auga</a:t>
            </a:r>
            <a:r>
              <a:rPr lang="es-ES" sz="5400" dirty="0" smtClean="0">
                <a:latin typeface="Comic Sans MS" pitchFamily="66" charset="0"/>
              </a:rPr>
              <a:t>, </a:t>
            </a:r>
            <a:r>
              <a:rPr lang="es-ES" sz="5400" dirty="0" err="1" smtClean="0">
                <a:latin typeface="Comic Sans MS" pitchFamily="66" charset="0"/>
              </a:rPr>
              <a:t>terra</a:t>
            </a:r>
            <a:r>
              <a:rPr lang="es-ES" sz="5400" dirty="0" smtClean="0">
                <a:latin typeface="Comic Sans MS" pitchFamily="66" charset="0"/>
              </a:rPr>
              <a:t>, aire, </a:t>
            </a:r>
            <a:r>
              <a:rPr lang="es-ES" sz="5400" dirty="0" err="1" smtClean="0">
                <a:latin typeface="Comic Sans MS" pitchFamily="66" charset="0"/>
              </a:rPr>
              <a:t>lume</a:t>
            </a:r>
            <a:endParaRPr lang="es-ES" sz="5400" dirty="0" smtClean="0">
              <a:latin typeface="Comic Sans MS" pitchFamily="66" charset="0"/>
            </a:endParaRPr>
          </a:p>
        </p:txBody>
      </p:sp>
      <p:pic>
        <p:nvPicPr>
          <p:cNvPr id="27650" name="Picture 2" descr="13. Los cuatro elementos"/>
          <p:cNvPicPr>
            <a:picLocks noChangeAspect="1" noChangeArrowheads="1"/>
          </p:cNvPicPr>
          <p:nvPr/>
        </p:nvPicPr>
        <p:blipFill>
          <a:blip r:embed="rId2"/>
          <a:srcRect t="50325"/>
          <a:stretch>
            <a:fillRect/>
          </a:stretch>
        </p:blipFill>
        <p:spPr bwMode="auto">
          <a:xfrm>
            <a:off x="1285852" y="2000240"/>
            <a:ext cx="6381750" cy="4371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de arcimboldo para niÃ±os otoÃ±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65" y="714356"/>
            <a:ext cx="9258365" cy="578647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err="1" smtClean="0">
                <a:latin typeface="Comic Sans MS" pitchFamily="66" charset="0"/>
              </a:rPr>
              <a:t>Ao</a:t>
            </a:r>
            <a:r>
              <a:rPr lang="es-ES" sz="5400" dirty="0" smtClean="0">
                <a:latin typeface="Comic Sans MS" pitchFamily="66" charset="0"/>
              </a:rPr>
              <a:t> </a:t>
            </a:r>
            <a:r>
              <a:rPr lang="es-ES" sz="5400" dirty="0" err="1" smtClean="0">
                <a:latin typeface="Comic Sans MS" pitchFamily="66" charset="0"/>
              </a:rPr>
              <a:t>dereito</a:t>
            </a:r>
            <a:r>
              <a:rPr lang="es-ES" sz="5400" dirty="0" smtClean="0">
                <a:latin typeface="Comic Sans MS" pitchFamily="66" charset="0"/>
              </a:rPr>
              <a:t> </a:t>
            </a:r>
            <a:r>
              <a:rPr lang="es-ES" sz="5400" dirty="0" err="1" smtClean="0">
                <a:latin typeface="Comic Sans MS" pitchFamily="66" charset="0"/>
              </a:rPr>
              <a:t>ou</a:t>
            </a:r>
            <a:r>
              <a:rPr lang="es-ES" sz="5400" dirty="0" smtClean="0">
                <a:latin typeface="Comic Sans MS" pitchFamily="66" charset="0"/>
              </a:rPr>
              <a:t> </a:t>
            </a:r>
            <a:r>
              <a:rPr lang="es-ES" sz="5400" dirty="0" err="1" smtClean="0">
                <a:latin typeface="Comic Sans MS" pitchFamily="66" charset="0"/>
              </a:rPr>
              <a:t>ao</a:t>
            </a:r>
            <a:r>
              <a:rPr lang="es-ES" sz="5400" dirty="0" smtClean="0">
                <a:latin typeface="Comic Sans MS" pitchFamily="66" charset="0"/>
              </a:rPr>
              <a:t> revés?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de bibliotecario ARCIMBOL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14"/>
            <a:ext cx="4859399" cy="664371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42910" y="857232"/>
            <a:ext cx="1015663" cy="50006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5400" dirty="0" smtClean="0">
                <a:latin typeface="Comic Sans MS" pitchFamily="66" charset="0"/>
              </a:rPr>
              <a:t>O bibliotecario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de arcimboldo para niÃ±os otoÃ±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89"/>
            <a:ext cx="4286280" cy="6407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de arcimboldo para niÃ±os otoÃ±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7094" y="0"/>
            <a:ext cx="481431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ltado de imagen de giuseppe arcimboldo para niÃ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980461" cy="442915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214290"/>
            <a:ext cx="8858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latin typeface="Comic Sans MS" pitchFamily="66" charset="0"/>
              </a:rPr>
              <a:t>Ideas…</a:t>
            </a:r>
            <a:r>
              <a:rPr lang="es-ES" sz="5400" dirty="0" err="1" smtClean="0">
                <a:latin typeface="Comic Sans MS" pitchFamily="66" charset="0"/>
              </a:rPr>
              <a:t>traballos</a:t>
            </a:r>
            <a:r>
              <a:rPr lang="es-ES" sz="5400" dirty="0" smtClean="0">
                <a:latin typeface="Comic Sans MS" pitchFamily="66" charset="0"/>
              </a:rPr>
              <a:t> </a:t>
            </a:r>
            <a:r>
              <a:rPr lang="es-ES" sz="5400" dirty="0" err="1" smtClean="0">
                <a:latin typeface="Comic Sans MS" pitchFamily="66" charset="0"/>
              </a:rPr>
              <a:t>doutros</a:t>
            </a:r>
            <a:r>
              <a:rPr lang="es-ES" sz="5400" dirty="0" smtClean="0">
                <a:latin typeface="Comic Sans MS" pitchFamily="66" charset="0"/>
              </a:rPr>
              <a:t> coles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4869361" cy="633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n de giuseppe arcimboldo para niÃ±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7"/>
            <a:ext cx="4643470" cy="6191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642918"/>
            <a:ext cx="750099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Giuseppe </a:t>
            </a:r>
            <a:r>
              <a:rPr lang="es-ES" sz="5400" dirty="0" err="1" smtClean="0">
                <a:latin typeface="Comic Sans MS" pitchFamily="66" charset="0"/>
              </a:rPr>
              <a:t>Archiboldo</a:t>
            </a:r>
            <a:r>
              <a:rPr lang="es-ES" sz="5400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- </a:t>
            </a:r>
            <a:r>
              <a:rPr lang="es-ES" sz="2000" dirty="0" smtClean="0">
                <a:latin typeface="Comic Sans MS" pitchFamily="66" charset="0"/>
              </a:rPr>
              <a:t>Pintor italiano que </a:t>
            </a:r>
            <a:r>
              <a:rPr lang="es-ES" sz="2000" dirty="0" err="1" smtClean="0">
                <a:latin typeface="Comic Sans MS" pitchFamily="66" charset="0"/>
              </a:rPr>
              <a:t>naceu</a:t>
            </a:r>
            <a:r>
              <a:rPr lang="es-ES" sz="2000" dirty="0" smtClean="0">
                <a:latin typeface="Comic Sans MS" pitchFamily="66" charset="0"/>
              </a:rPr>
              <a:t> en Milán en 1527 e </a:t>
            </a:r>
            <a:r>
              <a:rPr lang="es-ES" sz="2000" dirty="0" err="1" smtClean="0">
                <a:latin typeface="Comic Sans MS" pitchFamily="66" charset="0"/>
              </a:rPr>
              <a:t>morreu</a:t>
            </a:r>
            <a:r>
              <a:rPr lang="es-ES" sz="2000" dirty="0" smtClean="0">
                <a:latin typeface="Comic Sans MS" pitchFamily="66" charset="0"/>
              </a:rPr>
              <a:t> en Milán en 1593, con 66 anos.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8434" name="Picture 2" descr="Resultado de imagen de milan en mapa de euro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928934"/>
            <a:ext cx="5655506" cy="3571900"/>
          </a:xfrm>
          <a:prstGeom prst="rect">
            <a:avLst/>
          </a:prstGeom>
          <a:noFill/>
        </p:spPr>
      </p:pic>
      <p:sp>
        <p:nvSpPr>
          <p:cNvPr id="4" name="3 Flecha abajo"/>
          <p:cNvSpPr/>
          <p:nvPr/>
        </p:nvSpPr>
        <p:spPr>
          <a:xfrm>
            <a:off x="4500562" y="4500570"/>
            <a:ext cx="857256" cy="57150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6" name="Picture 4" descr="Resultado de imagen de mil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000396" cy="1586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n de otoÃ±o arcimboldo actividades plas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1392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rt Flower work in prog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530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24938" t="13441" r="16875" b="4569"/>
          <a:stretch>
            <a:fillRect/>
          </a:stretch>
        </p:blipFill>
        <p:spPr bwMode="auto">
          <a:xfrm>
            <a:off x="285720" y="2214554"/>
            <a:ext cx="4786346" cy="379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>
            <a:hlinkClick r:id="rId3"/>
          </p:cNvPr>
          <p:cNvSpPr/>
          <p:nvPr/>
        </p:nvSpPr>
        <p:spPr>
          <a:xfrm>
            <a:off x="2071670" y="1071546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http://www.middlestreet.org/archim/archimframe.htm</a:t>
            </a:r>
            <a:endParaRPr lang="es-ES" dirty="0"/>
          </a:p>
        </p:txBody>
      </p:sp>
      <p:pic>
        <p:nvPicPr>
          <p:cNvPr id="35844" name="Picture 4" descr="http://www.middlestreet.org/Arch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428868"/>
            <a:ext cx="3286116" cy="3453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642918"/>
            <a:ext cx="750099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Giuseppe </a:t>
            </a:r>
            <a:r>
              <a:rPr lang="es-ES" sz="5400" dirty="0" err="1" smtClean="0">
                <a:latin typeface="Comic Sans MS" pitchFamily="66" charset="0"/>
              </a:rPr>
              <a:t>Archiboldo</a:t>
            </a:r>
            <a:r>
              <a:rPr lang="es-ES" sz="5400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s-ES" dirty="0" smtClean="0"/>
              <a:t>- </a:t>
            </a:r>
            <a:r>
              <a:rPr lang="es-ES" sz="2000" dirty="0" smtClean="0">
                <a:latin typeface="Comic Sans MS" pitchFamily="66" charset="0"/>
              </a:rPr>
              <a:t>Con 22 anos </a:t>
            </a:r>
            <a:r>
              <a:rPr lang="es-ES" sz="2000" dirty="0" err="1" smtClean="0">
                <a:latin typeface="Comic Sans MS" pitchFamily="66" charset="0"/>
              </a:rPr>
              <a:t>empezou</a:t>
            </a:r>
            <a:r>
              <a:rPr lang="es-ES" sz="2000" dirty="0" smtClean="0">
                <a:latin typeface="Comic Sans MS" pitchFamily="66" charset="0"/>
              </a:rPr>
              <a:t> a </a:t>
            </a:r>
            <a:r>
              <a:rPr lang="es-ES" sz="2000" dirty="0" err="1" smtClean="0">
                <a:latin typeface="Comic Sans MS" pitchFamily="66" charset="0"/>
              </a:rPr>
              <a:t>deseñar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vidirieras</a:t>
            </a:r>
            <a:r>
              <a:rPr lang="es-ES" sz="2000" dirty="0" smtClean="0">
                <a:latin typeface="Comic Sans MS" pitchFamily="66" charset="0"/>
              </a:rPr>
              <a:t> para a catedral de Milán </a:t>
            </a:r>
            <a:r>
              <a:rPr lang="es-ES" sz="2000" dirty="0" err="1" smtClean="0">
                <a:latin typeface="Comic Sans MS" pitchFamily="66" charset="0"/>
              </a:rPr>
              <a:t>na</a:t>
            </a:r>
            <a:r>
              <a:rPr lang="es-ES" sz="2000" dirty="0" smtClean="0">
                <a:latin typeface="Comic Sans MS" pitchFamily="66" charset="0"/>
              </a:rPr>
              <a:t> que </a:t>
            </a:r>
            <a:r>
              <a:rPr lang="es-ES" sz="2000" dirty="0" err="1" smtClean="0">
                <a:latin typeface="Comic Sans MS" pitchFamily="66" charset="0"/>
              </a:rPr>
              <a:t>traballaba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xunto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ao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seu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pai</a:t>
            </a:r>
            <a:r>
              <a:rPr lang="es-ES" sz="2000" dirty="0" smtClean="0">
                <a:latin typeface="Comic Sans MS" pitchFamily="66" charset="0"/>
              </a:rPr>
              <a:t>.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20482" name="Picture 2" descr="Resultado de imagen de milan catedr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578526" cy="3357586"/>
          </a:xfrm>
          <a:prstGeom prst="rect">
            <a:avLst/>
          </a:prstGeom>
          <a:noFill/>
        </p:spPr>
      </p:pic>
      <p:pic>
        <p:nvPicPr>
          <p:cNvPr id="20484" name="Picture 4" descr="Resultado de imagen de milan catedral vidireras arcimbol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88032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42852"/>
            <a:ext cx="75009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Giuseppe </a:t>
            </a:r>
            <a:r>
              <a:rPr lang="es-ES" sz="5400" dirty="0" err="1" smtClean="0">
                <a:latin typeface="Comic Sans MS" pitchFamily="66" charset="0"/>
              </a:rPr>
              <a:t>Archiboldo</a:t>
            </a:r>
            <a:r>
              <a:rPr lang="es-ES" sz="5400" dirty="0" smtClean="0">
                <a:latin typeface="Comic Sans MS" pitchFamily="66" charset="0"/>
              </a:rPr>
              <a:t>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err="1" smtClean="0">
                <a:latin typeface="Comic Sans MS" pitchFamily="66" charset="0"/>
              </a:rPr>
              <a:t>Foi</a:t>
            </a:r>
            <a:r>
              <a:rPr lang="es-ES" sz="2000" dirty="0" smtClean="0">
                <a:latin typeface="Comic Sans MS" pitchFamily="66" charset="0"/>
              </a:rPr>
              <a:t> </a:t>
            </a:r>
            <a:r>
              <a:rPr lang="es-ES" sz="2000" dirty="0" err="1" smtClean="0">
                <a:latin typeface="Comic Sans MS" pitchFamily="66" charset="0"/>
              </a:rPr>
              <a:t>coñecido</a:t>
            </a:r>
            <a:r>
              <a:rPr lang="es-ES" sz="2000" dirty="0" smtClean="0">
                <a:latin typeface="Comic Sans MS" pitchFamily="66" charset="0"/>
              </a:rPr>
              <a:t> por representar o rostro </a:t>
            </a:r>
            <a:r>
              <a:rPr lang="es-ES" sz="2000" dirty="0" err="1" smtClean="0">
                <a:latin typeface="Comic Sans MS" pitchFamily="66" charset="0"/>
              </a:rPr>
              <a:t>humán</a:t>
            </a:r>
            <a:r>
              <a:rPr lang="es-ES" sz="2000" dirty="0" smtClean="0">
                <a:latin typeface="Comic Sans MS" pitchFamily="66" charset="0"/>
              </a:rPr>
              <a:t> a partir de:</a:t>
            </a:r>
          </a:p>
          <a:p>
            <a:pPr>
              <a:lnSpc>
                <a:spcPct val="200000"/>
              </a:lnSpc>
            </a:pPr>
            <a:r>
              <a:rPr lang="es-ES" sz="2000" dirty="0" smtClean="0">
                <a:latin typeface="Comic Sans MS" pitchFamily="66" charset="0"/>
              </a:rPr>
              <a:t>	- flores e plantas</a:t>
            </a:r>
          </a:p>
          <a:p>
            <a:pPr>
              <a:lnSpc>
                <a:spcPct val="200000"/>
              </a:lnSpc>
            </a:pPr>
            <a:r>
              <a:rPr lang="es-ES" sz="2000" dirty="0" smtClean="0">
                <a:latin typeface="Comic Sans MS" pitchFamily="66" charset="0"/>
              </a:rPr>
              <a:t>	</a:t>
            </a:r>
            <a:r>
              <a:rPr lang="es-ES" sz="2000" dirty="0" smtClean="0">
                <a:latin typeface="Comic Sans MS" pitchFamily="66" charset="0"/>
              </a:rPr>
              <a:t>- </a:t>
            </a:r>
            <a:r>
              <a:rPr lang="es-ES" sz="2000" dirty="0" err="1" smtClean="0">
                <a:latin typeface="Comic Sans MS" pitchFamily="66" charset="0"/>
              </a:rPr>
              <a:t>froitas</a:t>
            </a: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es-ES" sz="2000" dirty="0" smtClean="0">
                <a:latin typeface="Comic Sans MS" pitchFamily="66" charset="0"/>
              </a:rPr>
              <a:t>	</a:t>
            </a:r>
            <a:r>
              <a:rPr lang="es-ES" sz="2000" dirty="0" smtClean="0">
                <a:latin typeface="Comic Sans MS" pitchFamily="66" charset="0"/>
              </a:rPr>
              <a:t>- </a:t>
            </a:r>
            <a:r>
              <a:rPr lang="es-ES" sz="2000" dirty="0" err="1" smtClean="0">
                <a:latin typeface="Comic Sans MS" pitchFamily="66" charset="0"/>
              </a:rPr>
              <a:t>animais</a:t>
            </a:r>
            <a:endParaRPr lang="es-ES" sz="2000" dirty="0" smtClean="0">
              <a:latin typeface="Comic Sans MS" pitchFamily="66" charset="0"/>
            </a:endParaRPr>
          </a:p>
          <a:p>
            <a:pPr>
              <a:lnSpc>
                <a:spcPct val="200000"/>
              </a:lnSpc>
            </a:pPr>
            <a:r>
              <a:rPr lang="es-ES" sz="2000" dirty="0" smtClean="0">
                <a:latin typeface="Comic Sans MS" pitchFamily="66" charset="0"/>
              </a:rPr>
              <a:t>	</a:t>
            </a:r>
            <a:r>
              <a:rPr lang="es-ES" sz="2000" dirty="0" smtClean="0">
                <a:latin typeface="Comic Sans MS" pitchFamily="66" charset="0"/>
              </a:rPr>
              <a:t>- </a:t>
            </a:r>
            <a:r>
              <a:rPr lang="es-ES" sz="2000" dirty="0" err="1" smtClean="0">
                <a:latin typeface="Comic Sans MS" pitchFamily="66" charset="0"/>
              </a:rPr>
              <a:t>obxectos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9458" name="Picture 2" descr="Resultado de imagen de giuseppe arcimbol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2643174" cy="3226409"/>
          </a:xfrm>
          <a:prstGeom prst="rect">
            <a:avLst/>
          </a:prstGeom>
          <a:noFill/>
        </p:spPr>
      </p:pic>
      <p:pic>
        <p:nvPicPr>
          <p:cNvPr id="19460" name="Picture 4" descr="Resultado de imagen de giuseppe arcimbol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5000636"/>
            <a:ext cx="2024074" cy="1518056"/>
          </a:xfrm>
          <a:prstGeom prst="rect">
            <a:avLst/>
          </a:prstGeom>
          <a:noFill/>
        </p:spPr>
      </p:pic>
      <p:pic>
        <p:nvPicPr>
          <p:cNvPr id="19462" name="Picture 6" descr="Resultado de imagen de giuseppe arcimboldo plant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643314"/>
            <a:ext cx="2143125" cy="2857500"/>
          </a:xfrm>
          <a:prstGeom prst="rect">
            <a:avLst/>
          </a:prstGeom>
          <a:noFill/>
        </p:spPr>
      </p:pic>
      <p:pic>
        <p:nvPicPr>
          <p:cNvPr id="19464" name="Picture 8" descr="Resultado de imagen de giuseppe arcimboldo obje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14818"/>
            <a:ext cx="1714512" cy="2377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42852"/>
            <a:ext cx="75009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Giuseppe </a:t>
            </a:r>
            <a:r>
              <a:rPr lang="es-ES" sz="5400" dirty="0" err="1" smtClean="0">
                <a:latin typeface="Comic Sans MS" pitchFamily="66" charset="0"/>
              </a:rPr>
              <a:t>Archiboldo</a:t>
            </a:r>
            <a:r>
              <a:rPr lang="es-ES" sz="5400" dirty="0" smtClean="0">
                <a:latin typeface="Comic Sans MS" pitchFamily="66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s-ES" sz="6000" dirty="0" smtClean="0">
                <a:latin typeface="Comic Sans MS" pitchFamily="66" charset="0"/>
              </a:rPr>
              <a:t>OBRA</a:t>
            </a:r>
            <a:endParaRPr lang="es-ES" sz="5400" dirty="0">
              <a:latin typeface="Comic Sans MS" pitchFamily="66" charset="0"/>
            </a:endParaRPr>
          </a:p>
        </p:txBody>
      </p:sp>
      <p:pic>
        <p:nvPicPr>
          <p:cNvPr id="21506" name="Picture 2" descr="Resultado de imagen de las cuatro estaciones giuseppe arcimbol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8241800" cy="271464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86116" y="5857892"/>
            <a:ext cx="2515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i="1" dirty="0" smtClean="0"/>
              <a:t>Museo del Louvre , París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42852"/>
            <a:ext cx="75009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PRIMAVERA: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000" dirty="0" smtClean="0">
                <a:latin typeface="Comic Sans MS" pitchFamily="66" charset="0"/>
              </a:rPr>
              <a:t>Rostro de flores (representan </a:t>
            </a:r>
            <a:r>
              <a:rPr lang="es-ES" sz="2000" dirty="0" err="1" smtClean="0">
                <a:latin typeface="Comic Sans MS" pitchFamily="66" charset="0"/>
              </a:rPr>
              <a:t>beleza</a:t>
            </a:r>
            <a:r>
              <a:rPr lang="es-ES" sz="2000" dirty="0" smtClean="0">
                <a:latin typeface="Comic Sans MS" pitchFamily="66" charset="0"/>
              </a:rPr>
              <a:t> e fragancia da </a:t>
            </a:r>
            <a:r>
              <a:rPr lang="es-ES" sz="2000" dirty="0" err="1" smtClean="0">
                <a:latin typeface="Comic Sans MS" pitchFamily="66" charset="0"/>
              </a:rPr>
              <a:t>xuventude</a:t>
            </a:r>
            <a:r>
              <a:rPr lang="es-ES" sz="2000" dirty="0" smtClean="0">
                <a:latin typeface="Comic Sans MS" pitchFamily="66" charset="0"/>
              </a:rPr>
              <a:t>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smtClean="0">
                <a:latin typeface="Comic Sans MS" pitchFamily="66" charset="0"/>
              </a:rPr>
              <a:t>Aparecen verduras de primavera no torso</a:t>
            </a:r>
          </a:p>
        </p:txBody>
      </p:sp>
      <p:pic>
        <p:nvPicPr>
          <p:cNvPr id="22530" name="Picture 2" descr="https://1.bp.blogspot.com/-ZHbQjKjNEQE/UcQ18HTBFdI/AAAAAAABU1A/H3VLcPzRWho/s640/giuseppe_arcimboldo_primav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23036"/>
            <a:ext cx="3500462" cy="4234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142852"/>
            <a:ext cx="75009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VERÁN: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000" dirty="0" smtClean="0">
                <a:latin typeface="Comic Sans MS" pitchFamily="66" charset="0"/>
              </a:rPr>
              <a:t>Rostro de </a:t>
            </a:r>
            <a:r>
              <a:rPr lang="es-ES" sz="2000" dirty="0" err="1" smtClean="0">
                <a:latin typeface="Comic Sans MS" pitchFamily="66" charset="0"/>
              </a:rPr>
              <a:t>froitos</a:t>
            </a:r>
            <a:r>
              <a:rPr lang="es-ES" sz="2000" dirty="0" smtClean="0">
                <a:latin typeface="Comic Sans MS" pitchFamily="66" charset="0"/>
              </a:rPr>
              <a:t> (</a:t>
            </a:r>
            <a:r>
              <a:rPr lang="es-ES" sz="2000" dirty="0" err="1" smtClean="0">
                <a:latin typeface="Comic Sans MS" pitchFamily="66" charset="0"/>
              </a:rPr>
              <a:t>cereixas</a:t>
            </a:r>
            <a:r>
              <a:rPr lang="es-ES" sz="2000" dirty="0" smtClean="0">
                <a:latin typeface="Comic Sans MS" pitchFamily="66" charset="0"/>
              </a:rPr>
              <a:t>, </a:t>
            </a:r>
            <a:r>
              <a:rPr lang="es-ES" sz="2000" dirty="0" err="1" smtClean="0">
                <a:latin typeface="Comic Sans MS" pitchFamily="66" charset="0"/>
              </a:rPr>
              <a:t>pexegos</a:t>
            </a:r>
            <a:r>
              <a:rPr lang="es-ES" sz="2000" dirty="0" smtClean="0">
                <a:latin typeface="Comic Sans MS" pitchFamily="66" charset="0"/>
              </a:rPr>
              <a:t>, etc. Propios do verán)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err="1" smtClean="0">
                <a:latin typeface="Comic Sans MS" pitchFamily="66" charset="0"/>
              </a:rPr>
              <a:t>Corpo</a:t>
            </a:r>
            <a:r>
              <a:rPr lang="es-ES" sz="2000" dirty="0" smtClean="0">
                <a:latin typeface="Comic Sans MS" pitchFamily="66" charset="0"/>
              </a:rPr>
              <a:t> de trigo (</a:t>
            </a:r>
            <a:r>
              <a:rPr lang="es-ES" sz="2000" dirty="0" err="1" smtClean="0">
                <a:latin typeface="Comic Sans MS" pitchFamily="66" charset="0"/>
              </a:rPr>
              <a:t>Pescozo</a:t>
            </a:r>
            <a:r>
              <a:rPr lang="es-ES" sz="2000" dirty="0" smtClean="0">
                <a:latin typeface="Comic Sans MS" pitchFamily="66" charset="0"/>
              </a:rPr>
              <a:t>)</a:t>
            </a:r>
          </a:p>
        </p:txBody>
      </p:sp>
      <p:pic>
        <p:nvPicPr>
          <p:cNvPr id="23554" name="Picture 2" descr="https://www.reprodart.com/kunst/giuseppe_arcimboldo/giuseppe_arcimboldo_som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3929090" cy="465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857364"/>
            <a:ext cx="41434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OUTONO: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000" dirty="0" smtClean="0">
                <a:latin typeface="Comic Sans MS" pitchFamily="66" charset="0"/>
              </a:rPr>
              <a:t>Rostro de follas caídas, setas, </a:t>
            </a:r>
            <a:r>
              <a:rPr lang="es-ES" sz="2000" dirty="0" err="1" smtClean="0">
                <a:latin typeface="Comic Sans MS" pitchFamily="66" charset="0"/>
              </a:rPr>
              <a:t>froitos</a:t>
            </a:r>
            <a:r>
              <a:rPr lang="es-ES" sz="2000" dirty="0" smtClean="0">
                <a:latin typeface="Comic Sans MS" pitchFamily="66" charset="0"/>
              </a:rPr>
              <a:t> da </a:t>
            </a:r>
            <a:r>
              <a:rPr lang="es-ES" sz="2000" dirty="0" err="1" smtClean="0">
                <a:latin typeface="Comic Sans MS" pitchFamily="66" charset="0"/>
              </a:rPr>
              <a:t>colleita</a:t>
            </a:r>
            <a:r>
              <a:rPr lang="es-ES" sz="2000" dirty="0" smtClean="0">
                <a:latin typeface="Comic Sans MS" pitchFamily="66" charset="0"/>
              </a:rPr>
              <a:t> de </a:t>
            </a:r>
            <a:r>
              <a:rPr lang="es-ES" sz="2000" dirty="0" err="1" smtClean="0">
                <a:latin typeface="Comic Sans MS" pitchFamily="66" charset="0"/>
              </a:rPr>
              <a:t>outono</a:t>
            </a:r>
            <a:r>
              <a:rPr lang="es-ES" sz="2000" dirty="0" smtClean="0">
                <a:latin typeface="Comic Sans MS" pitchFamily="66" charset="0"/>
              </a:rPr>
              <a:t>, como </a:t>
            </a:r>
            <a:r>
              <a:rPr lang="es-ES" sz="2000" dirty="0" err="1" smtClean="0">
                <a:latin typeface="Comic Sans MS" pitchFamily="66" charset="0"/>
              </a:rPr>
              <a:t>cabazas</a:t>
            </a:r>
            <a:r>
              <a:rPr lang="es-ES" sz="2000" dirty="0" smtClean="0">
                <a:latin typeface="Comic Sans MS" pitchFamily="66" charset="0"/>
              </a:rPr>
              <a:t>, </a:t>
            </a:r>
            <a:r>
              <a:rPr lang="es-ES" sz="2000" dirty="0" err="1" smtClean="0">
                <a:latin typeface="Comic Sans MS" pitchFamily="66" charset="0"/>
              </a:rPr>
              <a:t>cenorias</a:t>
            </a:r>
            <a:r>
              <a:rPr lang="es-ES" sz="2000" dirty="0" smtClean="0">
                <a:latin typeface="Comic Sans MS" pitchFamily="66" charset="0"/>
              </a:rPr>
              <a:t>,…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err="1" smtClean="0">
                <a:latin typeface="Comic Sans MS" pitchFamily="66" charset="0"/>
              </a:rPr>
              <a:t>Corpo</a:t>
            </a:r>
            <a:r>
              <a:rPr lang="es-ES" sz="2000" dirty="0" smtClean="0">
                <a:latin typeface="Comic Sans MS" pitchFamily="66" charset="0"/>
              </a:rPr>
              <a:t> de barrica da </a:t>
            </a:r>
            <a:r>
              <a:rPr lang="es-ES" sz="2000" dirty="0" err="1" smtClean="0">
                <a:latin typeface="Comic Sans MS" pitchFamily="66" charset="0"/>
              </a:rPr>
              <a:t>vendima</a:t>
            </a:r>
            <a:r>
              <a:rPr lang="es-ES" sz="20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4" name="Picture 2" descr="Resultado de imagen de arcimboldo para niÃ±os otoÃ±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07279"/>
            <a:ext cx="4929190" cy="5750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428736"/>
            <a:ext cx="41434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Comic Sans MS" pitchFamily="66" charset="0"/>
              </a:rPr>
              <a:t>INVERNO: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2000" dirty="0" smtClean="0">
                <a:latin typeface="Comic Sans MS" pitchFamily="66" charset="0"/>
              </a:rPr>
              <a:t>Rostro de corteza, ramas secas simbolizando o </a:t>
            </a:r>
            <a:r>
              <a:rPr lang="es-ES" sz="2000" dirty="0" err="1" smtClean="0">
                <a:latin typeface="Comic Sans MS" pitchFamily="66" charset="0"/>
              </a:rPr>
              <a:t>envellecemento</a:t>
            </a:r>
            <a:r>
              <a:rPr lang="es-ES" sz="2000" dirty="0" smtClean="0">
                <a:latin typeface="Comic Sans MS" pitchFamily="66" charset="0"/>
              </a:rPr>
              <a:t> do que florece en primavera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smtClean="0">
                <a:latin typeface="Comic Sans MS" pitchFamily="66" charset="0"/>
              </a:rPr>
              <a:t>Dúas </a:t>
            </a:r>
            <a:r>
              <a:rPr lang="es-ES" sz="2000" dirty="0" err="1" smtClean="0">
                <a:latin typeface="Comic Sans MS" pitchFamily="66" charset="0"/>
              </a:rPr>
              <a:t>froitas</a:t>
            </a:r>
            <a:r>
              <a:rPr lang="es-ES" sz="2000" dirty="0" smtClean="0">
                <a:latin typeface="Comic Sans MS" pitchFamily="66" charset="0"/>
              </a:rPr>
              <a:t> que </a:t>
            </a:r>
            <a:r>
              <a:rPr lang="es-ES" sz="2000" dirty="0" err="1" smtClean="0">
                <a:latin typeface="Comic Sans MS" pitchFamily="66" charset="0"/>
              </a:rPr>
              <a:t>penduran</a:t>
            </a:r>
            <a:r>
              <a:rPr lang="es-ES" sz="2000" dirty="0" smtClean="0">
                <a:latin typeface="Comic Sans MS" pitchFamily="66" charset="0"/>
              </a:rPr>
              <a:t> do </a:t>
            </a:r>
            <a:r>
              <a:rPr lang="es-ES" sz="2000" dirty="0" err="1" smtClean="0">
                <a:latin typeface="Comic Sans MS" pitchFamily="66" charset="0"/>
              </a:rPr>
              <a:t>pescozo</a:t>
            </a:r>
            <a:endParaRPr lang="es-ES" sz="2000" dirty="0" smtClean="0">
              <a:latin typeface="Comic Sans MS" pitchFamily="66" charset="0"/>
            </a:endParaRPr>
          </a:p>
        </p:txBody>
      </p:sp>
      <p:pic>
        <p:nvPicPr>
          <p:cNvPr id="24578" name="Picture 2" descr="Resultado de imagen de INVERNO ARCIMBOL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148" y="285728"/>
            <a:ext cx="4782471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199</Words>
  <Application>Microsoft Office PowerPoint</Application>
  <PresentationFormat>Presentación en pantalla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14</cp:revision>
  <dcterms:created xsi:type="dcterms:W3CDTF">2018-07-20T13:43:03Z</dcterms:created>
  <dcterms:modified xsi:type="dcterms:W3CDTF">2018-09-16T14:07:31Z</dcterms:modified>
</cp:coreProperties>
</file>