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71" r:id="rId3"/>
    <p:sldId id="269" r:id="rId4"/>
    <p:sldId id="274" r:id="rId5"/>
    <p:sldId id="273" r:id="rId6"/>
    <p:sldId id="272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70" r:id="rId1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494" y="-1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F1684-32CA-42EB-93D9-CD5779F715F9}" type="datetimeFigureOut">
              <a:rPr lang="es-ES" smtClean="0"/>
              <a:pPr/>
              <a:t>29/05/2017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03B06-7B78-44EE-899E-D70D5AE54B5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F1684-32CA-42EB-93D9-CD5779F715F9}" type="datetimeFigureOut">
              <a:rPr lang="es-ES" smtClean="0"/>
              <a:pPr/>
              <a:t>29/05/2017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03B06-7B78-44EE-899E-D70D5AE54B5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F1684-32CA-42EB-93D9-CD5779F715F9}" type="datetimeFigureOut">
              <a:rPr lang="es-ES" smtClean="0"/>
              <a:pPr/>
              <a:t>29/05/2017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03B06-7B78-44EE-899E-D70D5AE54B5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F1684-32CA-42EB-93D9-CD5779F715F9}" type="datetimeFigureOut">
              <a:rPr lang="es-ES" smtClean="0"/>
              <a:pPr/>
              <a:t>29/05/2017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03B06-7B78-44EE-899E-D70D5AE54B5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F1684-32CA-42EB-93D9-CD5779F715F9}" type="datetimeFigureOut">
              <a:rPr lang="es-ES" smtClean="0"/>
              <a:pPr/>
              <a:t>29/05/2017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03B06-7B78-44EE-899E-D70D5AE54B5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F1684-32CA-42EB-93D9-CD5779F715F9}" type="datetimeFigureOut">
              <a:rPr lang="es-ES" smtClean="0"/>
              <a:pPr/>
              <a:t>29/05/2017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03B06-7B78-44EE-899E-D70D5AE54B54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F1684-32CA-42EB-93D9-CD5779F715F9}" type="datetimeFigureOut">
              <a:rPr lang="es-ES" smtClean="0"/>
              <a:pPr/>
              <a:t>29/05/2017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03B06-7B78-44EE-899E-D70D5AE54B5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F1684-32CA-42EB-93D9-CD5779F715F9}" type="datetimeFigureOut">
              <a:rPr lang="es-ES" smtClean="0"/>
              <a:pPr/>
              <a:t>29/05/2017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03B06-7B78-44EE-899E-D70D5AE54B5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F1684-32CA-42EB-93D9-CD5779F715F9}" type="datetimeFigureOut">
              <a:rPr lang="es-ES" smtClean="0"/>
              <a:pPr/>
              <a:t>29/05/2017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03B06-7B78-44EE-899E-D70D5AE54B5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F1684-32CA-42EB-93D9-CD5779F715F9}" type="datetimeFigureOut">
              <a:rPr lang="es-ES" smtClean="0"/>
              <a:pPr/>
              <a:t>29/05/2017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6003B06-7B78-44EE-899E-D70D5AE54B5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F1684-32CA-42EB-93D9-CD5779F715F9}" type="datetimeFigureOut">
              <a:rPr lang="es-ES" smtClean="0"/>
              <a:pPr/>
              <a:t>29/05/2017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03B06-7B78-44EE-899E-D70D5AE54B5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540F1684-32CA-42EB-93D9-CD5779F715F9}" type="datetimeFigureOut">
              <a:rPr lang="es-ES" smtClean="0"/>
              <a:pPr/>
              <a:t>29/05/2017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D6003B06-7B78-44EE-899E-D70D5AE54B5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espanol.lingolia.com/es/.../pronombres-y.../pronombres-personales/ejercicios" TargetMode="External"/><Relationship Id="rId2" Type="http://schemas.openxmlformats.org/officeDocument/2006/relationships/hyperlink" Target="https://actividadesyrecursos.jimdo.com/actividades/lengua-castellana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 rot="19140000">
            <a:off x="313832" y="1705212"/>
            <a:ext cx="5648623" cy="1204306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s-ES" dirty="0" smtClean="0"/>
              <a:t>selección y creación de contenidos digitales</a:t>
            </a:r>
            <a:endParaRPr lang="es-ES" dirty="0"/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 rot="19140000">
            <a:off x="857112" y="2788156"/>
            <a:ext cx="6511131" cy="329259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es-ES" sz="2400" dirty="0" smtClean="0"/>
              <a:t>MARICRUZ LAGE MARCO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1446596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                              PRÁCTICAS</a:t>
            </a:r>
            <a:endParaRPr lang="es-ES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7" y="836711"/>
            <a:ext cx="7596000" cy="5697001"/>
          </a:xfrm>
          <a:solidFill>
            <a:srgbClr val="FFFF00"/>
          </a:solidFill>
        </p:spPr>
      </p:pic>
    </p:spTree>
    <p:extLst>
      <p:ext uri="{BB962C8B-B14F-4D97-AF65-F5344CB8AC3E}">
        <p14:creationId xmlns:p14="http://schemas.microsoft.com/office/powerpoint/2010/main" val="37552483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Ejercicio nº 2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s-ES" sz="24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Señala si las palabras subrayadas son artículos o pronombres</a:t>
            </a:r>
          </a:p>
          <a:p>
            <a:r>
              <a:rPr lang="es-ES" sz="3200" dirty="0" smtClean="0"/>
              <a:t>   Mi amigo me presento a </a:t>
            </a:r>
            <a:r>
              <a:rPr lang="es-ES" sz="3200" u="sng" dirty="0" smtClean="0"/>
              <a:t>la</a:t>
            </a:r>
            <a:r>
              <a:rPr lang="es-ES" sz="3200" dirty="0" smtClean="0"/>
              <a:t> directora y</a:t>
            </a:r>
            <a:r>
              <a:rPr lang="es-ES" sz="3200" u="sng" dirty="0" smtClean="0"/>
              <a:t> la </a:t>
            </a:r>
            <a:r>
              <a:rPr lang="es-ES" sz="3200" dirty="0" smtClean="0"/>
              <a:t>saludé con timidez; </a:t>
            </a:r>
            <a:r>
              <a:rPr lang="es-ES" sz="3200" u="sng" dirty="0" smtClean="0"/>
              <a:t>él </a:t>
            </a:r>
            <a:r>
              <a:rPr lang="es-ES" sz="3200" dirty="0" smtClean="0"/>
              <a:t>ya la conocía desde </a:t>
            </a:r>
            <a:r>
              <a:rPr lang="es-ES" sz="3200" u="sng" dirty="0" smtClean="0"/>
              <a:t>el </a:t>
            </a:r>
            <a:r>
              <a:rPr lang="es-ES" sz="3200" dirty="0" smtClean="0"/>
              <a:t>año pasado, y ella </a:t>
            </a:r>
            <a:r>
              <a:rPr lang="es-ES" sz="3200" u="sng" dirty="0" smtClean="0"/>
              <a:t>lo </a:t>
            </a:r>
            <a:r>
              <a:rPr lang="es-ES" sz="3200" dirty="0" smtClean="0"/>
              <a:t>abrazó con mucho cariño</a:t>
            </a:r>
            <a:endParaRPr lang="es-E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Gramática</a:t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txBody>
          <a:bodyPr>
            <a:normAutofit/>
          </a:bodyPr>
          <a:lstStyle/>
          <a:p>
            <a:r>
              <a:rPr lang="es-ES" sz="1800" dirty="0" smtClean="0"/>
              <a:t>Generalmente los pronombres personales se colocan delante del verbo</a:t>
            </a:r>
          </a:p>
          <a:p>
            <a:r>
              <a:rPr lang="es-ES" sz="1800" dirty="0" smtClean="0"/>
              <a:t>Regalaron  un ordenador a Lola-----------------------------se lo regalaron</a:t>
            </a:r>
          </a:p>
          <a:p>
            <a:r>
              <a:rPr lang="es-ES" sz="1800" dirty="0" smtClean="0"/>
              <a:t>Si el verbo es un </a:t>
            </a:r>
            <a:r>
              <a:rPr lang="es-ES" sz="1800" dirty="0" err="1" smtClean="0"/>
              <a:t>inifitivo</a:t>
            </a:r>
            <a:r>
              <a:rPr lang="es-ES" sz="1800" dirty="0" smtClean="0"/>
              <a:t> o un gerundio, los pronombres pueden ir delante o anexionados al </a:t>
            </a:r>
            <a:r>
              <a:rPr lang="es-ES" sz="1800" dirty="0" err="1" smtClean="0"/>
              <a:t>vrebo</a:t>
            </a:r>
            <a:r>
              <a:rPr lang="es-ES" sz="1800" dirty="0" smtClean="0"/>
              <a:t>, si está en imperativo, siempre van detrás del verbo</a:t>
            </a:r>
          </a:p>
          <a:p>
            <a:r>
              <a:rPr lang="es-ES" sz="1800" dirty="0" smtClean="0"/>
              <a:t>Fue contando </a:t>
            </a:r>
            <a:r>
              <a:rPr lang="es-ES" sz="1800" u="sng" dirty="0" smtClean="0"/>
              <a:t>cuentos-</a:t>
            </a:r>
            <a:r>
              <a:rPr lang="es-ES" sz="1800" dirty="0" smtClean="0"/>
              <a:t>--------------------------------Se los fue contando </a:t>
            </a:r>
          </a:p>
          <a:p>
            <a:r>
              <a:rPr lang="es-ES" sz="1800" u="sng" dirty="0" smtClean="0"/>
              <a:t> al  niño                         </a:t>
            </a:r>
            <a:r>
              <a:rPr lang="es-ES" sz="1800" dirty="0" smtClean="0"/>
              <a:t>--------------------------------Fue </a:t>
            </a:r>
            <a:r>
              <a:rPr lang="es-ES" sz="1800" dirty="0" err="1" smtClean="0"/>
              <a:t>contándolselos</a:t>
            </a:r>
            <a:r>
              <a:rPr lang="es-ES" sz="1800" dirty="0" smtClean="0"/>
              <a:t>     </a:t>
            </a:r>
          </a:p>
          <a:p>
            <a:r>
              <a:rPr lang="es-ES" sz="1800" dirty="0" smtClean="0"/>
              <a:t>Di la </a:t>
            </a:r>
            <a:r>
              <a:rPr lang="es-ES" sz="1800" u="sng" dirty="0" smtClean="0"/>
              <a:t>verdad a tu madre    </a:t>
            </a:r>
            <a:r>
              <a:rPr lang="es-ES" sz="1800" dirty="0" smtClean="0"/>
              <a:t>----------------------------Dísela</a:t>
            </a:r>
          </a:p>
          <a:p>
            <a:r>
              <a:rPr lang="es-ES" sz="1800" dirty="0" smtClean="0"/>
              <a:t>    Sustituye las palabras subrayadas por pronombres</a:t>
            </a:r>
          </a:p>
          <a:p>
            <a:r>
              <a:rPr lang="es-ES" sz="1800" dirty="0" smtClean="0"/>
              <a:t>Escribe las dos opciones cuando sea posible           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s-ES" dirty="0" smtClean="0"/>
              <a:t>Ejercicio sobre la explicación anterior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s-ES" sz="2000" dirty="0" smtClean="0"/>
              <a:t>Sustituye las palabras subrayadas por pronombres </a:t>
            </a:r>
          </a:p>
          <a:p>
            <a:r>
              <a:rPr lang="es-ES" sz="2000" dirty="0" smtClean="0"/>
              <a:t>Escribe las dos opciones cuando sea posible</a:t>
            </a:r>
          </a:p>
          <a:p>
            <a:endParaRPr lang="es-ES" sz="2000" dirty="0" smtClean="0"/>
          </a:p>
          <a:p>
            <a:r>
              <a:rPr lang="es-ES" sz="2000" dirty="0" smtClean="0"/>
              <a:t>-Lee </a:t>
            </a:r>
            <a:r>
              <a:rPr lang="es-ES" sz="2000" u="sng" dirty="0" smtClean="0"/>
              <a:t>las </a:t>
            </a:r>
            <a:r>
              <a:rPr lang="es-ES" sz="2000" u="sng" dirty="0" err="1" smtClean="0"/>
              <a:t>poesias</a:t>
            </a:r>
            <a:r>
              <a:rPr lang="es-ES" sz="2000" u="sng" dirty="0" smtClean="0"/>
              <a:t> a mi madre</a:t>
            </a:r>
          </a:p>
          <a:p>
            <a:r>
              <a:rPr lang="es-ES" sz="2000" dirty="0" smtClean="0"/>
              <a:t>-Trae </a:t>
            </a:r>
            <a:r>
              <a:rPr lang="es-ES" sz="2000" u="sng" dirty="0" smtClean="0"/>
              <a:t>helados a los niños</a:t>
            </a:r>
          </a:p>
          <a:p>
            <a:r>
              <a:rPr lang="es-ES" sz="2000" dirty="0" smtClean="0"/>
              <a:t>-Cuenta </a:t>
            </a:r>
            <a:r>
              <a:rPr lang="es-ES" sz="2000" u="sng" dirty="0" smtClean="0"/>
              <a:t>chistes a tus compañeros</a:t>
            </a:r>
          </a:p>
          <a:p>
            <a:r>
              <a:rPr lang="es-ES" sz="2000" dirty="0" smtClean="0"/>
              <a:t>-¡Devuelve </a:t>
            </a:r>
            <a:r>
              <a:rPr lang="es-ES" sz="2000" u="sng" dirty="0" smtClean="0"/>
              <a:t>el lápiz a tu hermano!</a:t>
            </a:r>
          </a:p>
          <a:p>
            <a:r>
              <a:rPr lang="es-ES" sz="2000" dirty="0" smtClean="0"/>
              <a:t>Te vi comprando </a:t>
            </a:r>
            <a:r>
              <a:rPr lang="es-ES" sz="2000" u="sng" dirty="0" smtClean="0"/>
              <a:t>bombones a Julia</a:t>
            </a:r>
            <a:endParaRPr lang="es-ES" sz="2000" u="sng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55576" y="332656"/>
            <a:ext cx="7520940" cy="548640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es-ES" dirty="0" smtClean="0"/>
              <a:t>Práctica final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r>
              <a:rPr lang="es-ES" sz="2000" u="sng" dirty="0" smtClean="0"/>
              <a:t>Di a quien o a quienes se refieren los pronombres señalados del texto. Ten en cuenta esta situación:</a:t>
            </a:r>
          </a:p>
          <a:p>
            <a:r>
              <a:rPr lang="es-ES" sz="2000" i="1" dirty="0" smtClean="0"/>
              <a:t>David cuenta a Miguel lo que hizo el sábado , fue a bailar a la discoteca con Juanjo, Luis, Fernando y José. Allí se encontraron con Susana y sus amigos</a:t>
            </a:r>
          </a:p>
          <a:p>
            <a:r>
              <a:rPr lang="es-ES" sz="2000" dirty="0" smtClean="0"/>
              <a:t>“</a:t>
            </a:r>
            <a:r>
              <a:rPr lang="es-ES" sz="2000" dirty="0" err="1" smtClean="0"/>
              <a:t>Nosotroo</a:t>
            </a:r>
            <a:r>
              <a:rPr lang="es-ES" sz="2000" dirty="0" smtClean="0"/>
              <a:t> fuimos adónde siempre y ella estaba </a:t>
            </a:r>
            <a:r>
              <a:rPr lang="es-ES" sz="2000" dirty="0" err="1" smtClean="0"/>
              <a:t>alli</a:t>
            </a:r>
            <a:r>
              <a:rPr lang="es-ES" sz="2000" dirty="0" smtClean="0"/>
              <a:t>, con unas amigas suyas. Cuando entramos, todas nos miraron. Yo soy muy vergonzoso y no la saludé. Ellos se pusieron a bailar enseguida y yo me quedé mirándola . Y tu ¿qué hiciste?. No te vi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BIBLIOGRAFIA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>
                <a:hlinkClick r:id="rId2"/>
              </a:rPr>
              <a:t>https://</a:t>
            </a:r>
            <a:r>
              <a:rPr lang="es-ES">
                <a:hlinkClick r:id="rId2"/>
              </a:rPr>
              <a:t>actividadesyrecursos.jimdo.com/actividades/lengua-castellana</a:t>
            </a:r>
            <a:r>
              <a:rPr lang="es-ES" smtClean="0">
                <a:hlinkClick r:id="rId2"/>
              </a:rPr>
              <a:t>/</a:t>
            </a:r>
            <a:endParaRPr lang="es-ES" smtClean="0"/>
          </a:p>
          <a:p>
            <a:endParaRPr lang="es-ES" dirty="0"/>
          </a:p>
          <a:p>
            <a:r>
              <a:rPr lang="es-ES" dirty="0">
                <a:hlinkClick r:id="rId3"/>
              </a:rPr>
              <a:t>https://espanol.lingolia.com/es/.../pronombres-y.../</a:t>
            </a:r>
            <a:r>
              <a:rPr lang="es-ES" dirty="0" smtClean="0">
                <a:hlinkClick r:id="rId3"/>
              </a:rPr>
              <a:t>pronombres-personales/ejercicios</a:t>
            </a:r>
            <a:endParaRPr lang="es-ES" dirty="0" smtClean="0"/>
          </a:p>
          <a:p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859791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s-ES" dirty="0" smtClean="0"/>
              <a:t>Lengua y literatura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solidFill>
            <a:srgbClr val="92D050"/>
          </a:solidFill>
        </p:spPr>
        <p:txBody>
          <a:bodyPr/>
          <a:lstStyle/>
          <a:p>
            <a:r>
              <a:rPr lang="es-ES" dirty="0" smtClean="0"/>
              <a:t>SEGUNDO ESO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30877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55576" y="365760"/>
            <a:ext cx="7520940" cy="548640"/>
          </a:xfrm>
        </p:spPr>
        <p:txBody>
          <a:bodyPr>
            <a:normAutofit/>
          </a:bodyPr>
          <a:lstStyle/>
          <a:p>
            <a:r>
              <a:rPr lang="es-ES" dirty="0" smtClean="0"/>
              <a:t>               </a:t>
            </a:r>
            <a:endParaRPr lang="es-E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59632" y="764704"/>
            <a:ext cx="6420583" cy="4815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072551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r>
              <a:rPr lang="es-ES" dirty="0" smtClean="0"/>
              <a:t>                              LA LENGUA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es-ES" sz="2800" dirty="0"/>
              <a:t>Una lengua es el código o conjunto de palabras con unas reglas de combinación que una comunidad aprende y emplea para comunicarse</a:t>
            </a:r>
          </a:p>
          <a:p>
            <a:r>
              <a:rPr lang="es-ES" sz="2800" dirty="0"/>
              <a:t>Las palabras son las unidades de la lengua con significado, que se reconocen porque van entre espacios en blanco.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431897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es-ES" dirty="0" smtClean="0"/>
              <a:t>Las categorías gramaticales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r>
              <a:rPr lang="es-ES" sz="2400" dirty="0"/>
              <a:t>Palabras variables </a:t>
            </a:r>
          </a:p>
          <a:p>
            <a:r>
              <a:rPr lang="es-ES" sz="2400" dirty="0"/>
              <a:t>Adoptan una forma distinta para expresar el género, el número, el tiempo, la persona… Por ejemplo, el verbo beber puede adoptar formas distintas como bebía, bebió, había bebido, etc. </a:t>
            </a:r>
          </a:p>
          <a:p>
            <a:r>
              <a:rPr lang="es-ES" sz="2400" dirty="0"/>
              <a:t>Palabras invariables</a:t>
            </a:r>
          </a:p>
          <a:p>
            <a:r>
              <a:rPr lang="es-ES" sz="2400" dirty="0"/>
              <a:t>Siempre aparecen igual. No sufren modificaciones de ningún tipo. Por ejemplo, la preposición en no varía, independientemente del género, del número, etc. del sustantivo al que preceda: en el lago, en los caminos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676174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55576" y="365760"/>
            <a:ext cx="7588324" cy="326936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es-ES" smtClean="0"/>
              <a:t>                  Palabras </a:t>
            </a:r>
            <a:r>
              <a:rPr lang="es-ES" dirty="0" smtClean="0"/>
              <a:t>variables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512" y="764704"/>
            <a:ext cx="8164388" cy="4104456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r>
              <a:rPr lang="es-ES" dirty="0"/>
              <a:t>Sustantivo</a:t>
            </a:r>
          </a:p>
          <a:p>
            <a:r>
              <a:rPr lang="es-ES" dirty="0"/>
              <a:t>Palabras con las que nos referimos a realidades de distinto tipo: personas, animales, objetos, ideas… E</a:t>
            </a:r>
          </a:p>
          <a:p>
            <a:r>
              <a:rPr lang="es-ES" dirty="0"/>
              <a:t>Adjetivo</a:t>
            </a:r>
          </a:p>
          <a:p>
            <a:r>
              <a:rPr lang="es-ES" dirty="0"/>
              <a:t>Expresan cualidades, propiedades o rasgos de los sustantivos a los que acompañan.</a:t>
            </a:r>
          </a:p>
          <a:p>
            <a:r>
              <a:rPr lang="es-ES" dirty="0"/>
              <a:t>Determinante Precisa el significado de los sustantivos a los que acompaña. El artículo es un determinante que desempeña la labor de introducir el sustantivo en la oración. </a:t>
            </a:r>
          </a:p>
          <a:p>
            <a:r>
              <a:rPr lang="es-ES" dirty="0">
                <a:solidFill>
                  <a:srgbClr val="FF0000"/>
                </a:solidFill>
              </a:rPr>
              <a:t>Pronombre</a:t>
            </a:r>
          </a:p>
          <a:p>
            <a:r>
              <a:rPr lang="es-ES" dirty="0">
                <a:solidFill>
                  <a:srgbClr val="FF0000"/>
                </a:solidFill>
              </a:rPr>
              <a:t>Por sí mismos no poseen </a:t>
            </a:r>
            <a:r>
              <a:rPr lang="es-ES" dirty="0" err="1">
                <a:solidFill>
                  <a:srgbClr val="FF0000"/>
                </a:solidFill>
              </a:rPr>
              <a:t>signi</a:t>
            </a:r>
            <a:r>
              <a:rPr lang="es-ES" dirty="0">
                <a:solidFill>
                  <a:srgbClr val="FF0000"/>
                </a:solidFill>
              </a:rPr>
              <a:t> </a:t>
            </a:r>
            <a:r>
              <a:rPr lang="es-ES" dirty="0" err="1">
                <a:solidFill>
                  <a:srgbClr val="FF0000"/>
                </a:solidFill>
              </a:rPr>
              <a:t>ficado</a:t>
            </a:r>
            <a:r>
              <a:rPr lang="es-ES" dirty="0">
                <a:solidFill>
                  <a:srgbClr val="FF0000"/>
                </a:solidFill>
              </a:rPr>
              <a:t>, ya que adquieren el del sustantivo o equivalente al que sustituyen. Desempeñan su misma función. </a:t>
            </a:r>
          </a:p>
          <a:p>
            <a:r>
              <a:rPr lang="es-ES" dirty="0"/>
              <a:t>Verbo</a:t>
            </a:r>
          </a:p>
          <a:p>
            <a:r>
              <a:rPr lang="es-ES" dirty="0"/>
              <a:t>Se refieren a acciones, estados o procesos, y aportan información de persona, número, tiempo y modo. Expresan circunstancias como el lugar, el modo, el tiempo, la causa… Relacionan y unen palabras dentro de la oración. Relacionan y unen palabras y oraciones. Se emplean para expresar emociones: asombro, alegría, dolor... También para llamar la atención del </a:t>
            </a:r>
          </a:p>
        </p:txBody>
      </p:sp>
    </p:spTree>
    <p:extLst>
      <p:ext uri="{BB962C8B-B14F-4D97-AF65-F5344CB8AC3E}">
        <p14:creationId xmlns:p14="http://schemas.microsoft.com/office/powerpoint/2010/main" val="38187576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  <a:ln>
            <a:solidFill>
              <a:srgbClr val="92D050"/>
            </a:solidFill>
          </a:ln>
        </p:spPr>
        <p:txBody>
          <a:bodyPr>
            <a:normAutofit/>
          </a:bodyPr>
          <a:lstStyle/>
          <a:p>
            <a:r>
              <a:rPr lang="es-ES" dirty="0" smtClean="0"/>
              <a:t>               ¿QÚE ES UN PRONOMBRE?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endParaRPr lang="es-ES" dirty="0" smtClean="0"/>
          </a:p>
          <a:p>
            <a:r>
              <a:rPr lang="es-ES" sz="2000" dirty="0" smtClean="0"/>
              <a:t>No tienen significado por si mismos, sino que lo adquieren en cada contexto</a:t>
            </a:r>
            <a:endParaRPr lang="es-ES" sz="2000" dirty="0"/>
          </a:p>
          <a:p>
            <a:r>
              <a:rPr lang="es-ES" sz="2000" dirty="0" smtClean="0"/>
              <a:t>Sustituyen a un sustantivo , se refieren a él sin tener que volver a nombrarlo</a:t>
            </a:r>
          </a:p>
          <a:p>
            <a:pPr marL="0" indent="0">
              <a:buNone/>
            </a:pPr>
            <a:r>
              <a:rPr lang="es-ES" sz="2000" dirty="0"/>
              <a:t> </a:t>
            </a:r>
            <a:r>
              <a:rPr lang="es-ES" sz="2000" dirty="0" smtClean="0"/>
              <a:t>         Ejemplo</a:t>
            </a:r>
          </a:p>
          <a:p>
            <a:r>
              <a:rPr lang="es-ES" sz="2000" dirty="0" smtClean="0"/>
              <a:t>El doctor tenía que poner las inyecciones, pero los niños huían de él</a:t>
            </a:r>
          </a:p>
          <a:p>
            <a:r>
              <a:rPr lang="es-ES" sz="2000" dirty="0" smtClean="0"/>
              <a:t>El pronombre él sustituye al sustantivo doctor</a:t>
            </a:r>
          </a:p>
        </p:txBody>
      </p:sp>
    </p:spTree>
    <p:extLst>
      <p:ext uri="{BB962C8B-B14F-4D97-AF65-F5344CB8AC3E}">
        <p14:creationId xmlns:p14="http://schemas.microsoft.com/office/powerpoint/2010/main" val="326960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es-ES" dirty="0" smtClean="0"/>
              <a:t>Características de los pronombres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es-ES" dirty="0" smtClean="0"/>
              <a:t>    </a:t>
            </a:r>
            <a:r>
              <a:rPr lang="es-ES" sz="2800" dirty="0" smtClean="0"/>
              <a:t>Son palabras variables pues adoptan formas distintas para expresar la persona ,el género y el      número</a:t>
            </a:r>
          </a:p>
          <a:p>
            <a:endParaRPr lang="es-ES" sz="2800" dirty="0"/>
          </a:p>
          <a:p>
            <a:pPr marL="0" indent="0">
              <a:buNone/>
            </a:pPr>
            <a:r>
              <a:rPr lang="es-ES" sz="2800" dirty="0" smtClean="0"/>
              <a:t>                 Él hace un pastel, ella lo come</a:t>
            </a:r>
          </a:p>
          <a:p>
            <a:r>
              <a:rPr lang="es-ES" sz="2800" dirty="0" smtClean="0"/>
              <a:t> Él………..tercera persona , masculino singular</a:t>
            </a:r>
          </a:p>
          <a:p>
            <a:r>
              <a:rPr lang="es-ES" sz="2800" dirty="0"/>
              <a:t>e</a:t>
            </a:r>
            <a:r>
              <a:rPr lang="es-ES" sz="2800" dirty="0" smtClean="0"/>
              <a:t>lla………tercera persona, femenino </a:t>
            </a:r>
            <a:r>
              <a:rPr lang="es-ES" sz="2800" dirty="0" err="1" smtClean="0"/>
              <a:t>signular</a:t>
            </a:r>
            <a:endParaRPr lang="es-ES" sz="2800" dirty="0" smtClean="0"/>
          </a:p>
        </p:txBody>
      </p:sp>
    </p:spTree>
    <p:extLst>
      <p:ext uri="{BB962C8B-B14F-4D97-AF65-F5344CB8AC3E}">
        <p14:creationId xmlns:p14="http://schemas.microsoft.com/office/powerpoint/2010/main" val="194436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332656"/>
            <a:ext cx="7520940" cy="548640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s-ES" dirty="0" smtClean="0"/>
              <a:t>Pronombres                        personales</a:t>
            </a:r>
            <a:endParaRPr lang="es-ES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4173952"/>
              </p:ext>
            </p:extLst>
          </p:nvPr>
        </p:nvGraphicFramePr>
        <p:xfrm>
          <a:off x="755576" y="2204864"/>
          <a:ext cx="7521576" cy="202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07192"/>
                <a:gridCol w="2507192"/>
                <a:gridCol w="2507192"/>
              </a:tblGrid>
              <a:tr h="370840"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rgbClr val="00B0F0"/>
                          </a:solidFill>
                        </a:rPr>
                        <a:t>PERSONA</a:t>
                      </a:r>
                      <a:endParaRPr lang="es-ES" dirty="0">
                        <a:solidFill>
                          <a:srgbClr val="00B0F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rgbClr val="00B0F0"/>
                          </a:solidFill>
                        </a:rPr>
                        <a:t>SINGULAR</a:t>
                      </a:r>
                      <a:endParaRPr lang="es-ES" dirty="0">
                        <a:solidFill>
                          <a:srgbClr val="00B0F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rgbClr val="00B0F0"/>
                          </a:solidFill>
                        </a:rPr>
                        <a:t>PLURAL</a:t>
                      </a:r>
                      <a:endParaRPr lang="es-ES" dirty="0">
                        <a:solidFill>
                          <a:srgbClr val="00B0F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rgbClr val="00B0F0"/>
                          </a:solidFill>
                        </a:rPr>
                        <a:t>1ª</a:t>
                      </a:r>
                      <a:r>
                        <a:rPr lang="es-ES" baseline="0" dirty="0" smtClean="0">
                          <a:solidFill>
                            <a:srgbClr val="00B0F0"/>
                          </a:solidFill>
                        </a:rPr>
                        <a:t> PERSONA</a:t>
                      </a:r>
                      <a:endParaRPr lang="es-ES" dirty="0">
                        <a:solidFill>
                          <a:srgbClr val="00B0F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rgbClr val="00B0F0"/>
                          </a:solidFill>
                        </a:rPr>
                        <a:t>YO, MI, ME,CONMIGO</a:t>
                      </a:r>
                      <a:endParaRPr lang="es-ES" dirty="0">
                        <a:solidFill>
                          <a:srgbClr val="00B0F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rgbClr val="00B0F0"/>
                          </a:solidFill>
                        </a:rPr>
                        <a:t>NOSOTROS/AS , NOS</a:t>
                      </a:r>
                      <a:endParaRPr lang="es-ES" dirty="0">
                        <a:solidFill>
                          <a:srgbClr val="00B0F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rgbClr val="00B0F0"/>
                          </a:solidFill>
                        </a:rPr>
                        <a:t>2ª PERSONA</a:t>
                      </a:r>
                      <a:endParaRPr lang="es-ES" dirty="0">
                        <a:solidFill>
                          <a:srgbClr val="00B0F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rgbClr val="00B0F0"/>
                          </a:solidFill>
                        </a:rPr>
                        <a:t>TU, USTED, TI ,TE , CONTIGO</a:t>
                      </a:r>
                      <a:endParaRPr lang="es-ES" dirty="0">
                        <a:solidFill>
                          <a:srgbClr val="00B0F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rgbClr val="00B0F0"/>
                          </a:solidFill>
                        </a:rPr>
                        <a:t>VOSOTROS/AS, USTEDES, OS</a:t>
                      </a:r>
                      <a:endParaRPr lang="es-ES" dirty="0">
                        <a:solidFill>
                          <a:srgbClr val="00B0F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rgbClr val="00B0F0"/>
                          </a:solidFill>
                        </a:rPr>
                        <a:t>3ª PERSONA</a:t>
                      </a:r>
                      <a:endParaRPr lang="es-ES" dirty="0">
                        <a:solidFill>
                          <a:srgbClr val="00B0F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rgbClr val="00B0F0"/>
                          </a:solidFill>
                        </a:rPr>
                        <a:t>ÉL/ELLA/ELLO.SE.SI</a:t>
                      </a:r>
                    </a:p>
                    <a:p>
                      <a:r>
                        <a:rPr lang="es-ES" dirty="0" smtClean="0">
                          <a:solidFill>
                            <a:srgbClr val="00B0F0"/>
                          </a:solidFill>
                        </a:rPr>
                        <a:t>CONSIGO,LO,LA,LE</a:t>
                      </a:r>
                      <a:endParaRPr lang="es-ES" dirty="0">
                        <a:solidFill>
                          <a:srgbClr val="00B0F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rgbClr val="00B0F0"/>
                          </a:solidFill>
                        </a:rPr>
                        <a:t>ELLOS/ELLAS,</a:t>
                      </a:r>
                      <a:r>
                        <a:rPr lang="es-ES" baseline="0" dirty="0" smtClean="0">
                          <a:solidFill>
                            <a:srgbClr val="00B0F0"/>
                          </a:solidFill>
                        </a:rPr>
                        <a:t> LOS, LAS, LES, SE</a:t>
                      </a:r>
                      <a:endParaRPr lang="es-ES" dirty="0">
                        <a:solidFill>
                          <a:srgbClr val="00B0F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8325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Ángulos">
  <a:themeElements>
    <a:clrScheme name="Ángulo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Ángulo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Ángulo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112</TotalTime>
  <Words>762</Words>
  <Application>Microsoft Office PowerPoint</Application>
  <PresentationFormat>Presentación en pantalla (4:3)</PresentationFormat>
  <Paragraphs>80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6" baseType="lpstr">
      <vt:lpstr>Ángulos</vt:lpstr>
      <vt:lpstr>selección y creación de contenidos digitales</vt:lpstr>
      <vt:lpstr>Lengua y literatura</vt:lpstr>
      <vt:lpstr>               </vt:lpstr>
      <vt:lpstr>                              LA LENGUA</vt:lpstr>
      <vt:lpstr>Las categorías gramaticales</vt:lpstr>
      <vt:lpstr>                  Palabras variables</vt:lpstr>
      <vt:lpstr>               ¿QÚE ES UN PRONOMBRE?</vt:lpstr>
      <vt:lpstr>Características de los pronombres</vt:lpstr>
      <vt:lpstr>Pronombres                        personales</vt:lpstr>
      <vt:lpstr>                              PRÁCTICAS</vt:lpstr>
      <vt:lpstr>Ejercicio nº 2</vt:lpstr>
      <vt:lpstr>Gramática </vt:lpstr>
      <vt:lpstr>Ejercicio sobre la explicación anterior</vt:lpstr>
      <vt:lpstr>Práctica final</vt:lpstr>
      <vt:lpstr>BIBLIOGRAFIA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Lengua y literatura</dc:title>
  <dc:creator>rositalagemarco@hotmail.com</dc:creator>
  <cp:lastModifiedBy>rositalagemarco@hotmail.com</cp:lastModifiedBy>
  <cp:revision>20</cp:revision>
  <dcterms:created xsi:type="dcterms:W3CDTF">2017-05-28T18:25:35Z</dcterms:created>
  <dcterms:modified xsi:type="dcterms:W3CDTF">2017-05-29T19:37:43Z</dcterms:modified>
</cp:coreProperties>
</file>