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2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7" r:id="rId13"/>
    <p:sldId id="285" r:id="rId14"/>
    <p:sldId id="289" r:id="rId15"/>
    <p:sldId id="257" r:id="rId16"/>
    <p:sldId id="258" r:id="rId17"/>
    <p:sldId id="259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92" r:id="rId26"/>
    <p:sldId id="279" r:id="rId27"/>
    <p:sldId id="280" r:id="rId28"/>
    <p:sldId id="283" r:id="rId29"/>
    <p:sldId id="286" r:id="rId30"/>
    <p:sldId id="281" r:id="rId31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E4B94-8D6D-4E27-8475-E555518059F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BA01-17D4-4791-9433-F9D7CC6F9F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76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E944-DC24-40FF-BA53-E14F45938CD8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F20C-8B32-492F-9F3B-6BF5E8AB76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16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0588" y="9377475"/>
            <a:ext cx="2943875" cy="4916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C2FCA9A2-7A88-4FC5-8685-717CC06E6F00}" type="slidenum">
              <a:t>18</a:t>
            </a:fld>
            <a:endParaRPr lang="es-E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</p:txBody>
      </p:sp>
      <p:sp>
        <p:nvSpPr>
          <p:cNvPr id="3" name="2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3 CuadroTexto"/>
          <p:cNvSpPr txBox="1"/>
          <p:nvPr/>
        </p:nvSpPr>
        <p:spPr>
          <a:xfrm>
            <a:off x="679767" y="4689515"/>
            <a:ext cx="5438139" cy="444269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39775"/>
            <a:ext cx="4932362" cy="37004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39775"/>
            <a:ext cx="4932362" cy="37004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0588" y="9377475"/>
            <a:ext cx="2943875" cy="4916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E6767F1A-D773-49AE-B3F7-F4E5F95EBC95}" type="slidenum">
              <a:t>21</a:t>
            </a:fld>
            <a:endParaRPr lang="es-E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</p:txBody>
      </p:sp>
      <p:sp>
        <p:nvSpPr>
          <p:cNvPr id="3" name="2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3 CuadroTexto"/>
          <p:cNvSpPr txBox="1"/>
          <p:nvPr/>
        </p:nvSpPr>
        <p:spPr>
          <a:xfrm>
            <a:off x="679767" y="4689515"/>
            <a:ext cx="5438139" cy="444269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31863" y="739775"/>
            <a:ext cx="4932362" cy="37004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0588" y="9377475"/>
            <a:ext cx="2943875" cy="4916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E9341D50-F286-4A1A-B1E1-4C0381AEBDC6}" type="slidenum">
              <a:t>25</a:t>
            </a:fld>
            <a:endParaRPr lang="es-E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</p:txBody>
      </p:sp>
      <p:sp>
        <p:nvSpPr>
          <p:cNvPr id="3" name="2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3 CuadroTexto"/>
          <p:cNvSpPr txBox="1"/>
          <p:nvPr/>
        </p:nvSpPr>
        <p:spPr>
          <a:xfrm>
            <a:off x="679767" y="4689515"/>
            <a:ext cx="5438139" cy="444269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xunta.es/fp/webfm_send/8834" TargetMode="External"/><Relationship Id="rId13" Type="http://schemas.openxmlformats.org/officeDocument/2006/relationships/image" Target="../media/image12.jpeg"/><Relationship Id="rId18" Type="http://schemas.openxmlformats.org/officeDocument/2006/relationships/hyperlink" Target="http://www.edu.xunta.es/fp/webfm_send/8840" TargetMode="External"/><Relationship Id="rId26" Type="http://schemas.openxmlformats.org/officeDocument/2006/relationships/hyperlink" Target="http://www.edu.xunta.es/fp/webfm_send/8845" TargetMode="External"/><Relationship Id="rId3" Type="http://schemas.openxmlformats.org/officeDocument/2006/relationships/image" Target="../media/image7.jpeg"/><Relationship Id="rId21" Type="http://schemas.openxmlformats.org/officeDocument/2006/relationships/image" Target="../media/image16.jpeg"/><Relationship Id="rId7" Type="http://schemas.openxmlformats.org/officeDocument/2006/relationships/image" Target="../media/image9.jpeg"/><Relationship Id="rId12" Type="http://schemas.openxmlformats.org/officeDocument/2006/relationships/hyperlink" Target="http://www.edu.xunta.es/fp/webfm_send/8837" TargetMode="External"/><Relationship Id="rId17" Type="http://schemas.openxmlformats.org/officeDocument/2006/relationships/image" Target="../media/image14.jpeg"/><Relationship Id="rId25" Type="http://schemas.openxmlformats.org/officeDocument/2006/relationships/image" Target="../media/image18.jpeg"/><Relationship Id="rId2" Type="http://schemas.openxmlformats.org/officeDocument/2006/relationships/hyperlink" Target="http://www.edu.xunta.es/fp/webfm_send/8830" TargetMode="External"/><Relationship Id="rId16" Type="http://schemas.openxmlformats.org/officeDocument/2006/relationships/hyperlink" Target="http://www.edu.xunta.es/fp/webfm_send/8839" TargetMode="External"/><Relationship Id="rId20" Type="http://schemas.openxmlformats.org/officeDocument/2006/relationships/hyperlink" Target="http://www.edu.xunta.es/fp/webfm_send/88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xunta.es/fp/webfm_send/8835" TargetMode="External"/><Relationship Id="rId11" Type="http://schemas.openxmlformats.org/officeDocument/2006/relationships/image" Target="../media/image11.jpeg"/><Relationship Id="rId24" Type="http://schemas.openxmlformats.org/officeDocument/2006/relationships/hyperlink" Target="http://www.edu.xunta.es/fp/webfm_send/8844" TargetMode="External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23" Type="http://schemas.openxmlformats.org/officeDocument/2006/relationships/image" Target="../media/image17.jpeg"/><Relationship Id="rId10" Type="http://schemas.openxmlformats.org/officeDocument/2006/relationships/hyperlink" Target="http://www.edu.xunta.es/fp/webfm_send/8836" TargetMode="External"/><Relationship Id="rId19" Type="http://schemas.openxmlformats.org/officeDocument/2006/relationships/image" Target="../media/image15.jpeg"/><Relationship Id="rId4" Type="http://schemas.openxmlformats.org/officeDocument/2006/relationships/hyperlink" Target="http://www.edu.xunta.es/fp/webfm_send/8831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www.edu.xunta.es/fp/webfm_send/8838" TargetMode="External"/><Relationship Id="rId22" Type="http://schemas.openxmlformats.org/officeDocument/2006/relationships/hyperlink" Target="http://www.edu.xunta.es/fp/webfm_send/8842" TargetMode="External"/><Relationship Id="rId27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xunta.gal/fp/oferta-f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dirty="0" smtClean="0"/>
              <a:t>Orientación académica e profesional  </a:t>
            </a: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>3º e  4º </a:t>
            </a:r>
            <a:r>
              <a:rPr lang="es-ES" sz="4400" dirty="0" smtClean="0"/>
              <a:t>eso</a:t>
            </a:r>
            <a:endParaRPr lang="es-ES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Cpi</a:t>
            </a:r>
            <a:r>
              <a:rPr lang="es-ES" dirty="0" smtClean="0"/>
              <a:t> a picota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29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MATERIAS </a:t>
            </a:r>
            <a:r>
              <a:rPr lang="es-ES" dirty="0" smtClean="0"/>
              <a:t>NOVAS 4º 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u="sng" dirty="0" smtClean="0"/>
              <a:t>TECNOLOXÍAS DA INFORMACIÓN E DA COMUNICACIÓN</a:t>
            </a:r>
            <a:r>
              <a:rPr lang="es-ES" sz="2000" dirty="0" smtClean="0"/>
              <a:t> </a:t>
            </a:r>
          </a:p>
          <a:p>
            <a:r>
              <a:rPr lang="es-ES" sz="2000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/>
              <a:t>Trata de </a:t>
            </a:r>
            <a:r>
              <a:rPr lang="es-ES" sz="2000" dirty="0" err="1"/>
              <a:t>achegarlle</a:t>
            </a:r>
            <a:r>
              <a:rPr lang="es-ES" sz="2000" dirty="0"/>
              <a:t> </a:t>
            </a:r>
            <a:r>
              <a:rPr lang="es-ES" sz="2000" dirty="0" err="1"/>
              <a:t>ao</a:t>
            </a:r>
            <a:r>
              <a:rPr lang="es-ES" sz="2000" dirty="0"/>
              <a:t> alumnado as habilidades necesarias para adaptarse </a:t>
            </a:r>
            <a:r>
              <a:rPr lang="es-ES" sz="2000" dirty="0" err="1"/>
              <a:t>aos</a:t>
            </a:r>
            <a:r>
              <a:rPr lang="es-ES" sz="2000" dirty="0"/>
              <a:t> cambios propios </a:t>
            </a:r>
            <a:r>
              <a:rPr lang="es-ES" sz="2000" dirty="0" err="1"/>
              <a:t>deste</a:t>
            </a:r>
            <a:r>
              <a:rPr lang="es-ES" sz="2000" dirty="0"/>
              <a:t> ámbito </a:t>
            </a:r>
            <a:r>
              <a:rPr lang="es-ES" sz="2000" dirty="0" err="1"/>
              <a:t>tecnolóxico</a:t>
            </a:r>
            <a:r>
              <a:rPr lang="es-ES" sz="20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/>
              <a:t>Os bloques de "Ética e estética da interacción en rede", de "</a:t>
            </a:r>
            <a:r>
              <a:rPr lang="es-ES" sz="2000" dirty="0" err="1"/>
              <a:t>Seguridade</a:t>
            </a:r>
            <a:r>
              <a:rPr lang="es-ES" sz="2000" dirty="0"/>
              <a:t> informática" e de "Internet, redes </a:t>
            </a:r>
            <a:r>
              <a:rPr lang="es-ES" sz="2000" dirty="0" err="1"/>
              <a:t>sociais</a:t>
            </a:r>
            <a:r>
              <a:rPr lang="es-ES" sz="2000" dirty="0"/>
              <a:t> e </a:t>
            </a:r>
            <a:r>
              <a:rPr lang="es-ES" sz="2000" dirty="0" err="1"/>
              <a:t>hiperconexión</a:t>
            </a:r>
            <a:r>
              <a:rPr lang="es-ES" sz="2000" dirty="0"/>
              <a:t>" tratan aspectos das redes </a:t>
            </a:r>
            <a:r>
              <a:rPr lang="es-ES" sz="2000" dirty="0" err="1"/>
              <a:t>moi</a:t>
            </a:r>
            <a:r>
              <a:rPr lang="es-ES" sz="2000" dirty="0"/>
              <a:t> relacionados entre si, que é necesario que o alumnado domine para que </a:t>
            </a:r>
            <a:r>
              <a:rPr lang="es-ES" sz="2000" dirty="0" err="1"/>
              <a:t>poida</a:t>
            </a:r>
            <a:r>
              <a:rPr lang="es-ES" sz="2000" dirty="0"/>
              <a:t> desenvolverse con soltura e </a:t>
            </a:r>
            <a:r>
              <a:rPr lang="es-ES" sz="2000" dirty="0" err="1"/>
              <a:t>seguridade</a:t>
            </a:r>
            <a:r>
              <a:rPr lang="es-ES" sz="2000" dirty="0"/>
              <a:t> nos ámbitos profesional e </a:t>
            </a:r>
            <a:r>
              <a:rPr lang="es-ES" sz="2000" dirty="0" err="1"/>
              <a:t>persoal</a:t>
            </a:r>
            <a:r>
              <a:rPr lang="es-ES" sz="2000" dirty="0"/>
              <a:t>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95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MATERIAS </a:t>
            </a:r>
            <a:r>
              <a:rPr lang="es-ES" dirty="0" smtClean="0"/>
              <a:t>NOVAS 4º ESO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1800" u="sng" dirty="0" smtClean="0"/>
              <a:t>TECNOLOXÍAS DA INFORMACIÓN E DA COMUNICACIÓN</a:t>
            </a:r>
            <a:r>
              <a:rPr lang="es-ES" sz="1800" dirty="0" smtClean="0"/>
              <a:t> </a:t>
            </a:r>
            <a:endParaRPr lang="es-E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800" dirty="0"/>
              <a:t>O bloque de "Computadores, sistemas operativos e redes" </a:t>
            </a:r>
            <a:r>
              <a:rPr lang="es-ES" sz="1800" dirty="0" err="1"/>
              <a:t>abonda</a:t>
            </a:r>
            <a:r>
              <a:rPr lang="es-ES" sz="1800" dirty="0"/>
              <a:t> en aspectos de configuración dos computadores e de instalación de aplicación </a:t>
            </a:r>
            <a:r>
              <a:rPr lang="es-ES" sz="1800" dirty="0" err="1"/>
              <a:t>cos</a:t>
            </a:r>
            <a:r>
              <a:rPr lang="es-ES" sz="1800" dirty="0"/>
              <a:t> que as </a:t>
            </a:r>
            <a:r>
              <a:rPr lang="es-ES" sz="1800" dirty="0" err="1"/>
              <a:t>persoas</a:t>
            </a:r>
            <a:r>
              <a:rPr lang="es-ES" sz="1800" dirty="0"/>
              <a:t> usuarias deben familiarizarse para utilizar computadores e </a:t>
            </a:r>
            <a:r>
              <a:rPr lang="es-ES" sz="1800" dirty="0" err="1"/>
              <a:t>aplicacións</a:t>
            </a:r>
            <a:r>
              <a:rPr lang="es-ES" sz="1800" dirty="0"/>
              <a:t> </a:t>
            </a:r>
            <a:r>
              <a:rPr lang="es-ES" sz="1800" dirty="0" err="1"/>
              <a:t>xunto</a:t>
            </a:r>
            <a:r>
              <a:rPr lang="es-ES" sz="1800" dirty="0"/>
              <a:t> con </a:t>
            </a:r>
            <a:r>
              <a:rPr lang="es-ES" sz="1800" dirty="0" err="1"/>
              <a:t>outros</a:t>
            </a:r>
            <a:r>
              <a:rPr lang="es-ES" sz="1800" dirty="0"/>
              <a:t> dispositivos </a:t>
            </a:r>
            <a:r>
              <a:rPr lang="es-ES" sz="1800" dirty="0" err="1"/>
              <a:t>hoxe</a:t>
            </a:r>
            <a:r>
              <a:rPr lang="es-ES" sz="1800" dirty="0"/>
              <a:t> imprescindibles, como teléfonos </a:t>
            </a:r>
            <a:r>
              <a:rPr lang="es-ES" sz="1800" dirty="0" err="1"/>
              <a:t>intelixentes</a:t>
            </a:r>
            <a:r>
              <a:rPr lang="es-ES" sz="1800" dirty="0"/>
              <a:t> e </a:t>
            </a:r>
            <a:r>
              <a:rPr lang="es-ES" sz="1800" dirty="0" err="1"/>
              <a:t>táboas</a:t>
            </a:r>
            <a:r>
              <a:rPr lang="es-ES" sz="1800" dirty="0"/>
              <a:t>, </a:t>
            </a:r>
            <a:r>
              <a:rPr lang="es-ES" sz="1800" dirty="0" err="1"/>
              <a:t>ou</a:t>
            </a:r>
            <a:r>
              <a:rPr lang="es-ES" sz="1800" dirty="0"/>
              <a:t> para utilizar as posibilidades de </a:t>
            </a:r>
            <a:r>
              <a:rPr lang="es-ES" sz="1800" dirty="0" err="1"/>
              <a:t>conectividade</a:t>
            </a:r>
            <a:r>
              <a:rPr lang="es-ES" sz="1800" dirty="0"/>
              <a:t> das TIC.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800" dirty="0"/>
              <a:t>O bloque de "Organización, </a:t>
            </a:r>
            <a:r>
              <a:rPr lang="es-ES" sz="1800" dirty="0" err="1"/>
              <a:t>deseño</a:t>
            </a:r>
            <a:r>
              <a:rPr lang="es-ES" sz="1800" dirty="0"/>
              <a:t> e </a:t>
            </a:r>
            <a:r>
              <a:rPr lang="es-ES" sz="1800" dirty="0" err="1"/>
              <a:t>produción</a:t>
            </a:r>
            <a:r>
              <a:rPr lang="es-ES" sz="1800" dirty="0"/>
              <a:t> de información </a:t>
            </a:r>
            <a:r>
              <a:rPr lang="es-ES" sz="1800" dirty="0" err="1"/>
              <a:t>dixital</a:t>
            </a:r>
            <a:r>
              <a:rPr lang="es-ES" sz="1800" dirty="0"/>
              <a:t>" e o de "Publicación e difusión de </a:t>
            </a:r>
            <a:r>
              <a:rPr lang="es-ES" sz="1800" dirty="0" err="1"/>
              <a:t>contidos</a:t>
            </a:r>
            <a:r>
              <a:rPr lang="es-ES" sz="1800" dirty="0"/>
              <a:t>" tratan os aspectos que poden necesitarse para producir documentos e </a:t>
            </a:r>
            <a:r>
              <a:rPr lang="es-ES" sz="1800" dirty="0" err="1"/>
              <a:t>difundilos</a:t>
            </a:r>
            <a:r>
              <a:rPr lang="es-ES" sz="1800" dirty="0"/>
              <a:t>, </a:t>
            </a:r>
            <a:r>
              <a:rPr lang="es-ES" sz="1800" dirty="0" err="1"/>
              <a:t>ademais</a:t>
            </a:r>
            <a:r>
              <a:rPr lang="es-ES" sz="1800" dirty="0"/>
              <a:t> </a:t>
            </a:r>
            <a:r>
              <a:rPr lang="es-ES" sz="1800" dirty="0" err="1"/>
              <a:t>dalgúns</a:t>
            </a:r>
            <a:r>
              <a:rPr lang="es-ES" sz="1800" dirty="0"/>
              <a:t> temas relacionados </a:t>
            </a:r>
            <a:r>
              <a:rPr lang="es-ES" sz="1800" dirty="0" err="1"/>
              <a:t>co</a:t>
            </a:r>
            <a:r>
              <a:rPr lang="es-ES" sz="1800" dirty="0"/>
              <a:t> soporte das </a:t>
            </a:r>
            <a:r>
              <a:rPr lang="es-ES" sz="1800" dirty="0" err="1"/>
              <a:t>publicacións</a:t>
            </a:r>
            <a:r>
              <a:rPr lang="es-ES" sz="1800" dirty="0"/>
              <a:t>, como son o </a:t>
            </a:r>
            <a:r>
              <a:rPr lang="es-ES" sz="1800" dirty="0" err="1"/>
              <a:t>tratamento</a:t>
            </a:r>
            <a:r>
              <a:rPr lang="es-ES" sz="1800" dirty="0"/>
              <a:t> de datos, a </a:t>
            </a:r>
            <a:r>
              <a:rPr lang="es-ES" sz="1800" dirty="0" err="1"/>
              <a:t>xeración</a:t>
            </a:r>
            <a:r>
              <a:rPr lang="es-ES" sz="1800" dirty="0"/>
              <a:t> de informes e a incorporación de elementos gráficos e </a:t>
            </a:r>
            <a:r>
              <a:rPr lang="es-ES" sz="1800" dirty="0" err="1"/>
              <a:t>audiovisuais</a:t>
            </a:r>
            <a:r>
              <a:rPr lang="es-ES" sz="1800" dirty="0"/>
              <a:t> nos documentos.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2924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2"/>
                </a:solidFill>
              </a:rPr>
              <a:t>Non </a:t>
            </a:r>
            <a:r>
              <a:rPr lang="es-ES" dirty="0" err="1" smtClean="0">
                <a:solidFill>
                  <a:schemeClr val="accent2"/>
                </a:solidFill>
              </a:rPr>
              <a:t>acadei</a:t>
            </a:r>
            <a:r>
              <a:rPr lang="es-ES" dirty="0" smtClean="0">
                <a:solidFill>
                  <a:schemeClr val="accent2"/>
                </a:solidFill>
              </a:rPr>
              <a:t> o título da eso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s-ES" sz="4000" dirty="0" smtClean="0"/>
          </a:p>
          <a:p>
            <a:pPr algn="ctr"/>
            <a:endParaRPr lang="es-ES" sz="4000" dirty="0"/>
          </a:p>
          <a:p>
            <a:pPr algn="ctr"/>
            <a:r>
              <a:rPr lang="es-ES" sz="4000" dirty="0" smtClean="0"/>
              <a:t>¿Qué </a:t>
            </a:r>
            <a:r>
              <a:rPr lang="es-ES" sz="4000" dirty="0" err="1" smtClean="0"/>
              <a:t>opcións</a:t>
            </a:r>
            <a:r>
              <a:rPr lang="es-ES" sz="4000" dirty="0" smtClean="0"/>
              <a:t> </a:t>
            </a:r>
            <a:r>
              <a:rPr lang="es-ES" sz="4000" dirty="0" err="1" smtClean="0"/>
              <a:t>teño</a:t>
            </a:r>
            <a:r>
              <a:rPr lang="es-ES" sz="4000" dirty="0" smtClean="0"/>
              <a:t>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6050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8160" cy="165618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6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/>
            </a:r>
            <a:br>
              <a:rPr lang="es-ES" sz="6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s-ES" sz="6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SEN </a:t>
            </a:r>
            <a:r>
              <a:rPr lang="es-ES" sz="6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TÍTULO da eso</a:t>
            </a:r>
            <a:r>
              <a:rPr lang="es-ES" sz="6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/>
            </a:r>
            <a:br>
              <a:rPr lang="es-ES" sz="6000" dirty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s-ES" sz="6000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s-ES" sz="6000" dirty="0">
                <a:solidFill>
                  <a:prstClr val="black">
                    <a:tint val="75000"/>
                  </a:prstClr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4320480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es-ES" dirty="0" smtClean="0">
              <a:solidFill>
                <a:srgbClr val="FFC000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Proba acceso CM (17 anos)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Educación de Adultos (18)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FPB (15-16)</a:t>
            </a:r>
            <a:r>
              <a:rPr lang="es-ES" dirty="0" smtClean="0">
                <a:solidFill>
                  <a:srgbClr val="FFC000"/>
                </a:solidFill>
              </a:rPr>
              <a:t>→</a:t>
            </a:r>
            <a:r>
              <a:rPr lang="es-ES" sz="2400" dirty="0" smtClean="0">
                <a:solidFill>
                  <a:srgbClr val="FFC000"/>
                </a:solidFill>
              </a:rPr>
              <a:t>Acceso a Ciclo Medio FP</a:t>
            </a:r>
          </a:p>
          <a:p>
            <a:pPr marL="2286000" lvl="5" indent="0">
              <a:buNone/>
            </a:pPr>
            <a:r>
              <a:rPr lang="es-ES" sz="3200" dirty="0" smtClean="0">
                <a:solidFill>
                  <a:srgbClr val="FFC000"/>
                </a:solidFill>
              </a:rPr>
              <a:t>→</a:t>
            </a:r>
            <a:r>
              <a:rPr lang="es-ES" sz="2400" dirty="0" smtClean="0">
                <a:solidFill>
                  <a:srgbClr val="FFC000"/>
                </a:solidFill>
              </a:rPr>
              <a:t>(*) Título ESO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rgbClr val="FFC000"/>
                </a:solidFill>
              </a:rPr>
              <a:t>                               </a:t>
            </a:r>
            <a:r>
              <a:rPr lang="es-ES" dirty="0" smtClean="0">
                <a:solidFill>
                  <a:srgbClr val="FFC000"/>
                </a:solidFill>
              </a:rPr>
              <a:t> </a:t>
            </a:r>
            <a:r>
              <a:rPr lang="es-ES" sz="3200" dirty="0" smtClean="0">
                <a:solidFill>
                  <a:srgbClr val="FFC000"/>
                </a:solidFill>
              </a:rPr>
              <a:t>→</a:t>
            </a:r>
            <a:r>
              <a:rPr lang="es-ES" sz="2400" dirty="0" smtClean="0">
                <a:solidFill>
                  <a:srgbClr val="FFC000"/>
                </a:solidFill>
              </a:rPr>
              <a:t>Cualificación Profesional (nivel 1)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Mundo Laboral (16)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Formación Ocupacional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93610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ts val="799"/>
              </a:spcBef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s-ES" sz="4400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s-ES" sz="4400" dirty="0">
                <a:solidFill>
                  <a:prstClr val="black">
                    <a:tint val="75000"/>
                  </a:prstClr>
                </a:solidFill>
              </a:rPr>
            </a:br>
            <a:r>
              <a:rPr lang="es-ES" sz="4400" dirty="0" smtClean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s-ES" sz="4400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es-ES" sz="4400" dirty="0" smtClean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s-ES" sz="4400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es-ES" sz="4400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s-ES" sz="4400" dirty="0">
                <a:solidFill>
                  <a:prstClr val="black">
                    <a:tint val="75000"/>
                  </a:prstClr>
                </a:solidFill>
              </a:rPr>
            </a:br>
            <a:r>
              <a:rPr lang="es-ES" sz="4400" dirty="0" smtClean="0">
                <a:solidFill>
                  <a:schemeClr val="accent2"/>
                </a:solidFill>
              </a:rPr>
              <a:t>CON TÍTULO</a:t>
            </a:r>
            <a:r>
              <a:rPr lang="es-ES" sz="4400" dirty="0">
                <a:solidFill>
                  <a:schemeClr val="accent2"/>
                </a:solidFill>
              </a:rPr>
              <a:t> </a:t>
            </a:r>
            <a:r>
              <a:rPr lang="es-ES" sz="4400" dirty="0" smtClean="0">
                <a:solidFill>
                  <a:schemeClr val="accent2"/>
                </a:solidFill>
              </a:rPr>
              <a:t>da eso</a:t>
            </a:r>
            <a:br>
              <a:rPr lang="es-ES" sz="4400" dirty="0" smtClean="0">
                <a:solidFill>
                  <a:schemeClr val="accent2"/>
                </a:solidFill>
              </a:rPr>
            </a:br>
            <a:r>
              <a:rPr lang="es-ES" sz="4400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s-ES" sz="4400" dirty="0">
                <a:solidFill>
                  <a:prstClr val="black">
                    <a:tint val="75000"/>
                  </a:prstClr>
                </a:solidFill>
              </a:rPr>
            </a:br>
            <a:r>
              <a:rPr lang="es-ES" sz="4400" dirty="0">
                <a:solidFill>
                  <a:prstClr val="black">
                    <a:tint val="75000"/>
                  </a:prstClr>
                </a:solidFill>
              </a:rPr>
              <a:t>					</a:t>
            </a:r>
            <a:r>
              <a:rPr lang="es-ES" sz="4400" dirty="0" smtClean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s-ES" sz="4400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es-ES" sz="4400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s-ES" sz="4400" dirty="0">
                <a:solidFill>
                  <a:prstClr val="black">
                    <a:tint val="75000"/>
                  </a:prstClr>
                </a:solidFill>
              </a:rPr>
            </a:br>
            <a:endParaRPr lang="es-ES" sz="4400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822960" y="1628800"/>
            <a:ext cx="7565464" cy="36004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FFFF00"/>
                </a:solidFill>
              </a:rPr>
              <a:t>»</a:t>
            </a:r>
            <a:r>
              <a:rPr lang="es-ES" dirty="0" err="1" smtClean="0">
                <a:solidFill>
                  <a:srgbClr val="FFFF00"/>
                </a:solidFill>
              </a:rPr>
              <a:t>Bacharelato</a:t>
            </a:r>
            <a:r>
              <a:rPr lang="es-ES" dirty="0" smtClean="0">
                <a:solidFill>
                  <a:srgbClr val="FFFF00"/>
                </a:solidFill>
              </a:rPr>
              <a:t>      			</a:t>
            </a:r>
            <a:endParaRPr lang="es-ES" dirty="0">
              <a:solidFill>
                <a:srgbClr val="FFFF00"/>
              </a:solidFill>
            </a:endParaRPr>
          </a:p>
          <a:p>
            <a:pPr algn="l"/>
            <a:r>
              <a:rPr lang="es-ES" sz="1700" dirty="0" smtClean="0">
                <a:solidFill>
                  <a:srgbClr val="FFFF00"/>
                </a:solidFill>
              </a:rPr>
              <a:t>(*) </a:t>
            </a:r>
            <a:r>
              <a:rPr lang="es-ES" sz="1700" dirty="0" smtClean="0">
                <a:solidFill>
                  <a:srgbClr val="FFFF00"/>
                </a:solidFill>
              </a:rPr>
              <a:t>Proba de acceso                         </a:t>
            </a:r>
          </a:p>
          <a:p>
            <a:pPr algn="l"/>
            <a:r>
              <a:rPr lang="es-ES" dirty="0" smtClean="0">
                <a:solidFill>
                  <a:srgbClr val="FFFF00"/>
                </a:solidFill>
              </a:rPr>
              <a:t>		(*)</a:t>
            </a:r>
            <a:r>
              <a:rPr lang="es-ES" dirty="0" smtClean="0">
                <a:solidFill>
                  <a:srgbClr val="FFC000"/>
                </a:solidFill>
              </a:rPr>
              <a:t>→</a:t>
            </a:r>
            <a:r>
              <a:rPr lang="es-ES" dirty="0" err="1" smtClean="0">
                <a:solidFill>
                  <a:srgbClr val="FFC000"/>
                </a:solidFill>
              </a:rPr>
              <a:t>Universidade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smtClean="0">
                <a:solidFill>
                  <a:srgbClr val="FFFF00"/>
                </a:solidFill>
              </a:rPr>
              <a:t>							</a:t>
            </a:r>
            <a:endParaRPr lang="es-ES" sz="2400" dirty="0">
              <a:solidFill>
                <a:srgbClr val="FFC000"/>
              </a:solidFill>
            </a:endParaRPr>
          </a:p>
          <a:p>
            <a:pPr algn="l"/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 smtClean="0">
                <a:solidFill>
                  <a:srgbClr val="FFC000"/>
                </a:solidFill>
              </a:rPr>
              <a:t>              </a:t>
            </a:r>
            <a:r>
              <a:rPr lang="es-ES" dirty="0" smtClean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C000"/>
                </a:solidFill>
              </a:rPr>
              <a:t>→Ciclo Superior FP</a:t>
            </a:r>
            <a:r>
              <a:rPr lang="es-ES" dirty="0">
                <a:solidFill>
                  <a:srgbClr val="FFC000"/>
                </a:solidFill>
              </a:rPr>
              <a:t> →</a:t>
            </a:r>
            <a:r>
              <a:rPr lang="es-ES" dirty="0" err="1">
                <a:solidFill>
                  <a:srgbClr val="FFC000"/>
                </a:solidFill>
              </a:rPr>
              <a:t>Universidade</a:t>
            </a:r>
            <a:r>
              <a:rPr lang="es-ES" dirty="0">
                <a:solidFill>
                  <a:srgbClr val="FFFF00"/>
                </a:solidFill>
              </a:rPr>
              <a:t> </a:t>
            </a:r>
            <a:endParaRPr lang="es-ES" dirty="0" smtClean="0">
              <a:solidFill>
                <a:srgbClr val="FFC000"/>
              </a:solidFill>
            </a:endParaRPr>
          </a:p>
          <a:p>
            <a:pPr algn="l"/>
            <a:r>
              <a:rPr lang="es-ES" dirty="0" smtClean="0">
                <a:solidFill>
                  <a:srgbClr val="FFFF00"/>
                </a:solidFill>
              </a:rPr>
              <a:t>»</a:t>
            </a:r>
            <a:r>
              <a:rPr lang="es-ES" dirty="0">
                <a:solidFill>
                  <a:srgbClr val="FFFF00"/>
                </a:solidFill>
              </a:rPr>
              <a:t>Ciclo Medio de </a:t>
            </a:r>
            <a:r>
              <a:rPr lang="es-ES" dirty="0" smtClean="0">
                <a:solidFill>
                  <a:srgbClr val="FFFF00"/>
                </a:solidFill>
              </a:rPr>
              <a:t>FP</a:t>
            </a:r>
          </a:p>
          <a:p>
            <a:pPr algn="l"/>
            <a:r>
              <a:rPr lang="es-ES" dirty="0">
                <a:solidFill>
                  <a:srgbClr val="FFFF00"/>
                </a:solidFill>
              </a:rPr>
              <a:t>	</a:t>
            </a:r>
            <a:r>
              <a:rPr lang="es-ES" dirty="0" smtClean="0">
                <a:solidFill>
                  <a:srgbClr val="FFFF00"/>
                </a:solidFill>
              </a:rPr>
              <a:t>	(*) </a:t>
            </a:r>
            <a:r>
              <a:rPr lang="es-ES" dirty="0" smtClean="0">
                <a:solidFill>
                  <a:srgbClr val="FFC000"/>
                </a:solidFill>
              </a:rPr>
              <a:t>→</a:t>
            </a:r>
            <a:r>
              <a:rPr lang="es-ES" dirty="0" err="1" smtClean="0">
                <a:solidFill>
                  <a:srgbClr val="FFC000"/>
                </a:solidFill>
              </a:rPr>
              <a:t>Bacharelato</a:t>
            </a:r>
            <a:r>
              <a:rPr lang="es-ES" dirty="0">
                <a:solidFill>
                  <a:srgbClr val="FFC000"/>
                </a:solidFill>
              </a:rPr>
              <a:t> </a:t>
            </a:r>
            <a:endParaRPr lang="es-ES" dirty="0" smtClean="0">
              <a:solidFill>
                <a:srgbClr val="FFC000"/>
              </a:solidFill>
            </a:endParaRPr>
          </a:p>
          <a:p>
            <a:pPr algn="l"/>
            <a:r>
              <a:rPr lang="es-ES" dirty="0" smtClean="0">
                <a:solidFill>
                  <a:srgbClr val="FFC000"/>
                </a:solidFill>
              </a:rPr>
              <a:t>		      → Ciclo Superior FP</a:t>
            </a:r>
            <a:r>
              <a:rPr lang="es-ES" dirty="0">
                <a:solidFill>
                  <a:srgbClr val="FFC000"/>
                </a:solidFill>
              </a:rPr>
              <a:t> →</a:t>
            </a:r>
            <a:r>
              <a:rPr lang="es-ES" dirty="0" err="1">
                <a:solidFill>
                  <a:srgbClr val="FFC000"/>
                </a:solidFill>
              </a:rPr>
              <a:t>Universidade</a:t>
            </a:r>
            <a:r>
              <a:rPr lang="es-ES" dirty="0">
                <a:solidFill>
                  <a:srgbClr val="FFFF00"/>
                </a:solidFill>
              </a:rPr>
              <a:t> </a:t>
            </a:r>
            <a:endParaRPr lang="es-ES" dirty="0" smtClean="0">
              <a:solidFill>
                <a:srgbClr val="FFC000"/>
              </a:solidFill>
            </a:endParaRPr>
          </a:p>
          <a:p>
            <a:pPr algn="l"/>
            <a:r>
              <a:rPr lang="es-ES" dirty="0" smtClean="0">
                <a:solidFill>
                  <a:srgbClr val="FFFF00"/>
                </a:solidFill>
              </a:rPr>
              <a:t>»Mundo Laboral</a:t>
            </a:r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s-ES" dirty="0" smtClean="0">
                <a:solidFill>
                  <a:prstClr val="black">
                    <a:tint val="75000"/>
                  </a:prstClr>
                </a:solidFill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20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2"/>
                </a:solidFill>
              </a:rPr>
              <a:t>Principales </a:t>
            </a:r>
            <a:r>
              <a:rPr lang="es-ES" dirty="0" err="1" smtClean="0">
                <a:solidFill>
                  <a:schemeClr val="accent2"/>
                </a:solidFill>
              </a:rPr>
              <a:t>saídas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despois</a:t>
            </a:r>
            <a:r>
              <a:rPr lang="es-ES" dirty="0" smtClean="0">
                <a:solidFill>
                  <a:schemeClr val="accent2"/>
                </a:solidFill>
              </a:rPr>
              <a:t> da eso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899592" y="1052736"/>
            <a:ext cx="3200400" cy="548640"/>
          </a:xfrm>
        </p:spPr>
        <p:txBody>
          <a:bodyPr>
            <a:normAutofit/>
          </a:bodyPr>
          <a:lstStyle/>
          <a:p>
            <a:pPr algn="ctr"/>
            <a:r>
              <a:rPr lang="es-ES" sz="2800" dirty="0" err="1" smtClean="0">
                <a:solidFill>
                  <a:schemeClr val="accent3">
                    <a:lumMod val="75000"/>
                  </a:schemeClr>
                </a:solidFill>
              </a:rPr>
              <a:t>bacharelato</a:t>
            </a:r>
            <a:endParaRPr lang="es-E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s-ES" b="0" dirty="0"/>
              <a:t>Etapa de </a:t>
            </a:r>
            <a:r>
              <a:rPr lang="es-ES" b="0" dirty="0" smtClean="0"/>
              <a:t>Educación Secundaria Non </a:t>
            </a:r>
            <a:r>
              <a:rPr lang="es-ES" b="0" dirty="0"/>
              <a:t>Obligatoria . </a:t>
            </a:r>
          </a:p>
          <a:p>
            <a:pPr algn="ctr"/>
            <a:r>
              <a:rPr lang="es-ES" b="0" dirty="0"/>
              <a:t>Proporciona </a:t>
            </a:r>
            <a:r>
              <a:rPr lang="es-ES" b="0" dirty="0" err="1" smtClean="0"/>
              <a:t>unha</a:t>
            </a:r>
            <a:r>
              <a:rPr lang="es-ES" b="0" dirty="0" smtClean="0"/>
              <a:t> formación </a:t>
            </a:r>
            <a:r>
              <a:rPr lang="es-ES" b="0" dirty="0" err="1" smtClean="0"/>
              <a:t>xeral</a:t>
            </a:r>
            <a:r>
              <a:rPr lang="es-ES" b="0" dirty="0" smtClean="0"/>
              <a:t>, </a:t>
            </a:r>
            <a:r>
              <a:rPr lang="es-ES" b="0" dirty="0"/>
              <a:t>orienta </a:t>
            </a:r>
            <a:r>
              <a:rPr lang="es-ES" b="0" dirty="0" err="1" smtClean="0"/>
              <a:t>ao</a:t>
            </a:r>
            <a:r>
              <a:rPr lang="es-ES" b="0" dirty="0" smtClean="0"/>
              <a:t> </a:t>
            </a:r>
            <a:r>
              <a:rPr lang="es-ES" b="0" dirty="0"/>
              <a:t>alumnado </a:t>
            </a:r>
            <a:r>
              <a:rPr lang="es-ES" b="0" dirty="0" smtClean="0"/>
              <a:t>e prepara </a:t>
            </a:r>
            <a:r>
              <a:rPr lang="es-ES" b="0" dirty="0"/>
              <a:t>para estudios superiores.</a:t>
            </a:r>
          </a:p>
          <a:p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err="1" smtClean="0">
                <a:solidFill>
                  <a:srgbClr val="0070C0"/>
                </a:solidFill>
              </a:rPr>
              <a:t>fp</a:t>
            </a:r>
            <a:endParaRPr lang="es-ES" sz="2800" dirty="0">
              <a:solidFill>
                <a:srgbClr val="0070C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ES" b="0" dirty="0" smtClean="0"/>
              <a:t>Co título </a:t>
            </a:r>
            <a:r>
              <a:rPr lang="es-ES" b="0" dirty="0"/>
              <a:t>de Graduado </a:t>
            </a:r>
            <a:r>
              <a:rPr lang="es-ES" b="0" dirty="0" smtClean="0"/>
              <a:t>pódese </a:t>
            </a:r>
            <a:r>
              <a:rPr lang="es-ES" b="0" dirty="0"/>
              <a:t>pedir </a:t>
            </a:r>
            <a:r>
              <a:rPr lang="es-ES" b="0" dirty="0" err="1" smtClean="0"/>
              <a:t>praza</a:t>
            </a:r>
            <a:r>
              <a:rPr lang="es-ES" b="0" dirty="0" smtClean="0"/>
              <a:t> </a:t>
            </a:r>
            <a:r>
              <a:rPr lang="es-ES" b="0" dirty="0"/>
              <a:t>en ciclos de formación profesional de </a:t>
            </a:r>
            <a:r>
              <a:rPr lang="es-ES" b="0" dirty="0" smtClean="0"/>
              <a:t>Grao </a:t>
            </a:r>
            <a:r>
              <a:rPr lang="es-ES" b="0" dirty="0"/>
              <a:t>Medio. </a:t>
            </a:r>
          </a:p>
          <a:p>
            <a:pPr algn="ctr"/>
            <a:r>
              <a:rPr lang="es-ES" b="0" dirty="0"/>
              <a:t>Proporciona formación </a:t>
            </a:r>
            <a:r>
              <a:rPr lang="es-ES" b="0" dirty="0" err="1"/>
              <a:t>teórico_práctica</a:t>
            </a:r>
            <a:r>
              <a:rPr lang="es-ES" b="0" dirty="0"/>
              <a:t> </a:t>
            </a:r>
            <a:r>
              <a:rPr lang="es-ES" b="0" dirty="0" err="1" smtClean="0"/>
              <a:t>nun</a:t>
            </a:r>
            <a:r>
              <a:rPr lang="es-ES" b="0" dirty="0" smtClean="0"/>
              <a:t> perfil </a:t>
            </a:r>
            <a:r>
              <a:rPr lang="es-ES" b="0" dirty="0"/>
              <a:t>profesional determinado. 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20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2"/>
                </a:solidFill>
              </a:rPr>
              <a:t>Importante ter claro: </a:t>
            </a:r>
            <a:r>
              <a:rPr lang="es-ES" dirty="0" err="1" smtClean="0">
                <a:solidFill>
                  <a:schemeClr val="accent2"/>
                </a:solidFill>
              </a:rPr>
              <a:t>bacharelato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000" b="0" dirty="0" smtClean="0"/>
              <a:t>Non </a:t>
            </a:r>
            <a:r>
              <a:rPr lang="es-ES" sz="2000" b="0" dirty="0"/>
              <a:t>son </a:t>
            </a:r>
            <a:r>
              <a:rPr lang="es-ES" sz="2000" b="0" dirty="0" err="1" smtClean="0"/>
              <a:t>estudos</a:t>
            </a:r>
            <a:r>
              <a:rPr lang="es-ES" sz="2000" b="0" dirty="0" smtClean="0"/>
              <a:t> </a:t>
            </a:r>
            <a:r>
              <a:rPr lang="es-ES" sz="2000" b="0" dirty="0"/>
              <a:t>que preparen para insertarse </a:t>
            </a:r>
            <a:r>
              <a:rPr lang="es-ES" sz="2000" b="0" dirty="0" smtClean="0"/>
              <a:t>no mundo </a:t>
            </a:r>
            <a:r>
              <a:rPr lang="es-ES" sz="2000" b="0" dirty="0"/>
              <a:t>laboral. </a:t>
            </a:r>
            <a:r>
              <a:rPr lang="es-ES" sz="2000" b="0" dirty="0" err="1" smtClean="0"/>
              <a:t>Ao</a:t>
            </a:r>
            <a:r>
              <a:rPr lang="es-ES" sz="2000" b="0" dirty="0" smtClean="0"/>
              <a:t> </a:t>
            </a:r>
            <a:r>
              <a:rPr lang="es-ES" sz="2000" b="0" dirty="0"/>
              <a:t>iniciar esta etapa se </a:t>
            </a:r>
            <a:r>
              <a:rPr lang="es-ES" sz="2000" b="0" dirty="0" smtClean="0"/>
              <a:t>supón </a:t>
            </a:r>
            <a:r>
              <a:rPr lang="es-ES" sz="2000" b="0" dirty="0"/>
              <a:t>que se está interesado en cursar </a:t>
            </a:r>
            <a:r>
              <a:rPr lang="es-ES" sz="2000" dirty="0"/>
              <a:t>estudios superiores: </a:t>
            </a:r>
            <a:r>
              <a:rPr lang="es-ES" sz="2000" b="0" dirty="0"/>
              <a:t>grados universitarios </a:t>
            </a:r>
            <a:r>
              <a:rPr lang="es-ES" sz="2000" b="0" dirty="0" err="1" smtClean="0"/>
              <a:t>ou</a:t>
            </a:r>
            <a:r>
              <a:rPr lang="es-ES" sz="2000" b="0" dirty="0" smtClean="0"/>
              <a:t> </a:t>
            </a:r>
            <a:r>
              <a:rPr lang="es-ES" sz="2000" b="0" dirty="0"/>
              <a:t>formación profesional de </a:t>
            </a:r>
            <a:r>
              <a:rPr lang="es-ES" sz="2000" b="0" dirty="0" smtClean="0"/>
              <a:t>Grao Superior</a:t>
            </a:r>
            <a:endParaRPr lang="es-E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Un ingrediente importante para </a:t>
            </a:r>
            <a:r>
              <a:rPr lang="es-ES" sz="2000" b="0" dirty="0" smtClean="0"/>
              <a:t>o éxito </a:t>
            </a:r>
            <a:r>
              <a:rPr lang="es-ES" sz="2000" b="0" dirty="0"/>
              <a:t>en </a:t>
            </a:r>
            <a:r>
              <a:rPr lang="es-ES" sz="2000" b="0" dirty="0" err="1" smtClean="0"/>
              <a:t>Bacharelato</a:t>
            </a:r>
            <a:r>
              <a:rPr lang="es-ES" sz="2000" b="0" dirty="0" smtClean="0"/>
              <a:t> é </a:t>
            </a:r>
            <a:r>
              <a:rPr lang="es-ES" sz="2000" b="0" dirty="0"/>
              <a:t>que exista </a:t>
            </a:r>
            <a:r>
              <a:rPr lang="es-ES" sz="2000" b="0" dirty="0" smtClean="0"/>
              <a:t>interese </a:t>
            </a:r>
            <a:r>
              <a:rPr lang="es-ES" sz="2000" b="0" dirty="0" err="1" smtClean="0"/>
              <a:t>nasmaterias</a:t>
            </a:r>
            <a:r>
              <a:rPr lang="es-ES" sz="2000" b="0" dirty="0" smtClean="0"/>
              <a:t> </a:t>
            </a:r>
            <a:r>
              <a:rPr lang="es-ES" sz="2000" b="0" dirty="0"/>
              <a:t>que se van a </a:t>
            </a:r>
            <a:r>
              <a:rPr lang="es-ES" sz="2000" b="0" dirty="0" err="1" smtClean="0"/>
              <a:t>estudar</a:t>
            </a:r>
            <a:r>
              <a:rPr lang="es-ES" sz="2000" b="0" dirty="0" smtClean="0"/>
              <a:t>. </a:t>
            </a:r>
            <a:r>
              <a:rPr lang="es-ES" sz="2000" b="0" dirty="0"/>
              <a:t>É</a:t>
            </a:r>
            <a:r>
              <a:rPr lang="es-ES" sz="2000" b="0" dirty="0" smtClean="0"/>
              <a:t> </a:t>
            </a:r>
            <a:r>
              <a:rPr lang="es-ES" sz="2000" b="0" dirty="0" err="1" smtClean="0"/>
              <a:t>dIcir</a:t>
            </a:r>
            <a:r>
              <a:rPr lang="es-ES" sz="2000" b="0" dirty="0"/>
              <a:t>, </a:t>
            </a:r>
            <a:r>
              <a:rPr lang="es-ES" sz="2000" dirty="0" err="1" smtClean="0"/>
              <a:t>desexo</a:t>
            </a:r>
            <a:r>
              <a:rPr lang="es-ES" sz="2000" dirty="0" smtClean="0"/>
              <a:t>  </a:t>
            </a:r>
            <a:r>
              <a:rPr lang="es-ES" sz="2000" dirty="0"/>
              <a:t>de aprender </a:t>
            </a:r>
            <a:r>
              <a:rPr lang="es-ES" sz="2000" dirty="0" err="1" smtClean="0"/>
              <a:t>máIs</a:t>
            </a:r>
            <a:r>
              <a:rPr lang="es-ES" sz="2000" dirty="0" smtClean="0"/>
              <a:t> </a:t>
            </a:r>
            <a:r>
              <a:rPr lang="es-ES" sz="2000" dirty="0"/>
              <a:t>dentro </a:t>
            </a:r>
            <a:r>
              <a:rPr lang="es-ES" sz="2000" dirty="0" err="1" smtClean="0"/>
              <a:t>dunha</a:t>
            </a:r>
            <a:r>
              <a:rPr lang="es-ES" sz="2000" dirty="0" smtClean="0"/>
              <a:t> rama </a:t>
            </a:r>
            <a:r>
              <a:rPr lang="es-ES" sz="2000" dirty="0"/>
              <a:t>de </a:t>
            </a:r>
            <a:r>
              <a:rPr lang="es-ES" sz="2000" dirty="0" err="1" smtClean="0"/>
              <a:t>coñecemento</a:t>
            </a:r>
            <a:r>
              <a:rPr lang="es-ES" sz="2000" dirty="0" smtClean="0"/>
              <a:t>.</a:t>
            </a:r>
            <a:r>
              <a:rPr lang="es-ES" sz="2000" dirty="0"/>
              <a:t> </a:t>
            </a:r>
            <a:endParaRPr lang="es-E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dirty="0"/>
              <a:t>Para conseguir </a:t>
            </a:r>
            <a:r>
              <a:rPr lang="es-ES" sz="2000" b="0" dirty="0" smtClean="0"/>
              <a:t>os </a:t>
            </a:r>
            <a:r>
              <a:rPr lang="es-ES" sz="2000" b="0" dirty="0" err="1" smtClean="0"/>
              <a:t>obxectivos</a:t>
            </a:r>
            <a:r>
              <a:rPr lang="es-ES" sz="2000" b="0" dirty="0" smtClean="0"/>
              <a:t> </a:t>
            </a:r>
            <a:r>
              <a:rPr lang="es-ES" sz="2000" b="0" dirty="0" err="1" smtClean="0"/>
              <a:t>desta</a:t>
            </a:r>
            <a:r>
              <a:rPr lang="es-ES" sz="2000" b="0" dirty="0" smtClean="0"/>
              <a:t> </a:t>
            </a:r>
            <a:r>
              <a:rPr lang="es-ES" sz="2000" b="0" dirty="0"/>
              <a:t>etapa é</a:t>
            </a:r>
            <a:r>
              <a:rPr lang="es-ES" sz="2000" b="0" dirty="0" smtClean="0"/>
              <a:t> </a:t>
            </a:r>
            <a:r>
              <a:rPr lang="es-ES" sz="2000" b="0" dirty="0"/>
              <a:t>importante contar con </a:t>
            </a:r>
            <a:r>
              <a:rPr lang="es-ES" sz="2000" dirty="0"/>
              <a:t>hábitos </a:t>
            </a:r>
            <a:r>
              <a:rPr lang="es-ES" sz="2000" dirty="0" smtClean="0"/>
              <a:t>e </a:t>
            </a:r>
            <a:r>
              <a:rPr lang="es-ES" sz="2000" dirty="0"/>
              <a:t>técnicas de </a:t>
            </a:r>
            <a:r>
              <a:rPr lang="es-ES" sz="2000" dirty="0" smtClean="0"/>
              <a:t>estudio </a:t>
            </a:r>
            <a:r>
              <a:rPr lang="es-ES" sz="2000" dirty="0"/>
              <a:t>adecuados</a:t>
            </a:r>
            <a:r>
              <a:rPr lang="es-ES" sz="2000" b="0" dirty="0"/>
              <a:t>. Saber organizarse </a:t>
            </a:r>
            <a:r>
              <a:rPr lang="es-ES" sz="2000" b="0" dirty="0" smtClean="0"/>
              <a:t>e </a:t>
            </a:r>
            <a:r>
              <a:rPr lang="es-ES" sz="2000" b="0" dirty="0" err="1" smtClean="0"/>
              <a:t>dedicarlle</a:t>
            </a:r>
            <a:r>
              <a:rPr lang="es-ES" sz="2000" b="0" dirty="0" smtClean="0"/>
              <a:t> o tempo </a:t>
            </a:r>
            <a:r>
              <a:rPr lang="es-ES" sz="2000" b="0" dirty="0"/>
              <a:t>suficiente.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071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1371600" y="116632"/>
            <a:ext cx="6584776" cy="11692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b">
            <a:normAutofit fontScale="92500" lnSpcReduction="10000"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defPPr>
            <a:lvl1pPr marL="342720" marR="0" lvl="0" indent="-342720" algn="l" defTabSz="914400" rtl="0" eaLnBrk="1" latinLnBrk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1pPr>
            <a:lvl2pPr marL="742680" marR="0" lvl="1" indent="-285480" algn="l" defTabSz="914400" rtl="0" eaLnBrk="1" latinLnBrk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s-E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2pPr>
            <a:lvl3pPr marL="1143000" marR="0" lvl="2" indent="-228600" algn="l" defTabSz="914400" rtl="0" eaLnBrk="1" latinLnBrk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s-E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3pPr>
            <a:lvl4pPr marL="1600199" marR="0" lvl="3" indent="-228600" algn="l" defTabSz="914400" rtl="0" eaLnBrk="1" latinLnBrk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s-E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4pPr>
            <a:lvl5pPr marL="2057400" marR="0" lvl="4" indent="-228600" algn="l" defTabSz="914400" rtl="0" eaLnBrk="1" latinLnBrk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5pPr>
            <a:lvl6pPr marL="2057400" marR="0" lvl="5" indent="-228600" algn="l" defTabSz="914400" rtl="0" eaLnBrk="1" latinLnBrk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6pPr>
            <a:lvl7pPr marL="2057400" marR="0" lvl="6" indent="-228600" algn="l" defTabSz="914400" rtl="0" eaLnBrk="1" latinLnBrk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7pPr>
            <a:lvl8pPr marL="2057400" marR="0" lvl="7" indent="-228600" algn="l" defTabSz="914400" rtl="0" eaLnBrk="1" latinLnBrk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8pPr>
            <a:lvl9pPr marL="2057400" marR="0" lvl="8" indent="-228600" algn="l" defTabSz="914400" rtl="0" eaLnBrk="1" latinLnBrk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9pPr>
          </a:lstStyle>
          <a:p>
            <a:pPr marL="0" indent="0" algn="ctr">
              <a:buFont typeface="Times New Roman" pitchFamily="18"/>
              <a:buNone/>
            </a:pPr>
            <a:r>
              <a:rPr lang="es-ES" sz="4000" smtClean="0">
                <a:solidFill>
                  <a:srgbClr val="FFFF00"/>
                </a:solidFill>
              </a:rPr>
              <a:t>MODALIDADES DE BACHARELATO LOMCE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371600" y="1628800"/>
            <a:ext cx="5869086" cy="2952328"/>
          </a:xfrm>
          <a:prstGeom prst="rect">
            <a:avLst/>
          </a:prstGeom>
          <a:solidFill>
            <a:srgbClr val="85FFE0"/>
          </a:solidFill>
          <a:ln>
            <a:solidFill>
              <a:srgbClr val="FFC000"/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defPPr lvl="0">
              <a:buNone/>
              <a:defRPr/>
            </a:defPPr>
            <a:lvl1pPr lvl="0"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70C0"/>
                </a:solidFill>
              </a:rPr>
              <a:t>CIENCIAS </a:t>
            </a:r>
            <a:endParaRPr lang="es-ES" sz="24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70C0"/>
                </a:solidFill>
              </a:rPr>
              <a:t>HUMANIDADES E CIENCIAS </a:t>
            </a:r>
            <a:r>
              <a:rPr lang="es-ES" sz="2400" b="1" dirty="0" err="1" smtClean="0">
                <a:solidFill>
                  <a:srgbClr val="0070C0"/>
                </a:solidFill>
              </a:rPr>
              <a:t>SOCIAIs</a:t>
            </a:r>
            <a:endParaRPr lang="es-ES" sz="2400" b="1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70C0"/>
                </a:solidFill>
              </a:rPr>
              <a:t>ARTES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1043608" y="476673"/>
            <a:ext cx="7128792" cy="11521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6F8AA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3200" b="1" i="0" u="none" strike="noStrike" cap="none" baseline="0" dirty="0">
                <a:ln>
                  <a:noFill/>
                </a:ln>
                <a:solidFill>
                  <a:srgbClr val="0070C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BACHARELATO</a:t>
            </a:r>
            <a:r>
              <a:rPr lang="es-ES" sz="3200" b="0" i="0" u="none" strike="noStrike" cap="none" baseline="0" dirty="0">
                <a:ln>
                  <a:noFill/>
                </a:ln>
                <a:solidFill>
                  <a:srgbClr val="0070C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/>
            </a:r>
            <a:br>
              <a:rPr lang="es-ES" sz="3200" b="0" i="0" u="none" strike="noStrike" cap="none" baseline="0" dirty="0">
                <a:ln>
                  <a:noFill/>
                </a:ln>
                <a:solidFill>
                  <a:srgbClr val="0070C0"/>
                </a:solidFill>
                <a:latin typeface="Arial" pitchFamily="2"/>
                <a:ea typeface="Lucida Sans Unicode" pitchFamily="34"/>
                <a:cs typeface="Lucida Sans Unicode" pitchFamily="34"/>
              </a:rPr>
            </a:br>
            <a:r>
              <a:rPr lang="es-ES" sz="3200" b="0" i="0" u="none" strike="noStrike" cap="none" baseline="0" dirty="0">
                <a:ln>
                  <a:noFill/>
                </a:ln>
                <a:solidFill>
                  <a:srgbClr val="0070C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MATERIAS TRONCAIS CIENCIAS</a:t>
            </a:r>
          </a:p>
        </p:txBody>
      </p:sp>
      <p:sp>
        <p:nvSpPr>
          <p:cNvPr id="3" name="Text Box 2"/>
          <p:cNvSpPr/>
          <p:nvPr/>
        </p:nvSpPr>
        <p:spPr>
          <a:xfrm>
            <a:off x="899592" y="1844639"/>
            <a:ext cx="1584176" cy="15123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9A5E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 </a:t>
            </a:r>
            <a:r>
              <a:rPr lang="es-ES" sz="2400" b="0" i="0" u="none" strike="noStrike" cap="none" baseline="0" dirty="0" smtClean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</a:t>
            </a:r>
          </a:p>
          <a:p>
            <a:pPr marL="342720" marR="0" lvl="0" indent="-341280" algn="ctr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2400" b="0" i="0" u="none" strike="noStrike" cap="none" baseline="0" dirty="0" smtClean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1º </a:t>
            </a:r>
          </a:p>
          <a:p>
            <a:pPr marL="342720" marR="0" lvl="0" indent="-341280" algn="ctr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2400" b="0" i="0" u="none" strike="noStrike" cap="none" baseline="0" dirty="0" smtClean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CURSO</a:t>
            </a:r>
            <a:endParaRPr lang="es-ES" sz="2400" b="0" i="0" u="none" strike="noStrike" cap="none" baseline="0" dirty="0">
              <a:ln>
                <a:noFill/>
              </a:ln>
              <a:solidFill>
                <a:srgbClr val="0000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</p:txBody>
      </p:sp>
      <p:sp>
        <p:nvSpPr>
          <p:cNvPr id="4" name="Text Box 3"/>
          <p:cNvSpPr/>
          <p:nvPr/>
        </p:nvSpPr>
        <p:spPr>
          <a:xfrm>
            <a:off x="2627785" y="1844639"/>
            <a:ext cx="5688631" cy="41766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lvl="0">
              <a:spcBef>
                <a:spcPts val="4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b="1" i="0" u="sng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2"/>
                <a:ea typeface="Lucida Sans Unicode" pitchFamily="34"/>
                <a:cs typeface="Lucida Sans Unicode" pitchFamily="34"/>
              </a:rPr>
              <a:t>Materias </a:t>
            </a:r>
            <a:r>
              <a:rPr lang="es-ES" sz="1600" b="1" i="0" u="sng" strike="noStrike" cap="none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2"/>
                <a:ea typeface="Lucida Sans Unicode" pitchFamily="34"/>
                <a:cs typeface="Lucida Sans Unicode" pitchFamily="34"/>
              </a:rPr>
              <a:t>xerais</a:t>
            </a:r>
            <a:r>
              <a:rPr lang="es-ES" sz="1600" b="1" i="0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            </a:t>
            </a:r>
            <a:r>
              <a:rPr lang="es-ES" sz="1600" b="1" u="sng" dirty="0" smtClean="0">
                <a:solidFill>
                  <a:srgbClr val="00206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Materias de opción </a:t>
            </a:r>
            <a:r>
              <a:rPr lang="es-ES" sz="1600" b="1" dirty="0" smtClean="0">
                <a:solidFill>
                  <a:srgbClr val="00206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(escoller2)</a:t>
            </a:r>
          </a:p>
          <a:p>
            <a:pPr lvl="0">
              <a:spcBef>
                <a:spcPts val="4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•FILOSOFÍA                        </a:t>
            </a:r>
            <a:r>
              <a:rPr lang="es-ES" sz="1600" b="1" dirty="0" smtClean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•BIOLOXÍA E XEOLOXÍA</a:t>
            </a:r>
          </a:p>
          <a:p>
            <a:pPr lvl="0">
              <a:spcBef>
                <a:spcPts val="4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b="1" dirty="0" smtClean="0"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L. CASTELÁ E LIT.I           </a:t>
            </a:r>
            <a:r>
              <a:rPr lang="es-ES" sz="1600" b="1" dirty="0" smtClean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•FÍSICA E QUÍMICA</a:t>
            </a:r>
          </a:p>
          <a:p>
            <a:pPr lvl="0">
              <a:spcBef>
                <a:spcPts val="4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b="1" dirty="0" smtClean="0"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MATEMÁTICAS I</a:t>
            </a:r>
            <a:r>
              <a:rPr lang="es-ES" sz="1600" b="1" dirty="0" smtClean="0"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         </a:t>
            </a:r>
            <a:r>
              <a:rPr lang="es-ES" sz="1600" b="1" dirty="0" smtClean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•DEBUXO TÉCNICO I </a:t>
            </a:r>
            <a:endParaRPr lang="es-ES" sz="1600" b="1" i="0" u="none" strike="noStrike" cap="none" baseline="0" dirty="0" smtClean="0">
              <a:ln>
                <a:noFill/>
              </a:ln>
              <a:solidFill>
                <a:srgbClr val="FF0066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lvl="0">
              <a:spcBef>
                <a:spcPts val="4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b="1" dirty="0" smtClean="0"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1ª L. ESTRANXEIRA 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600" b="0" i="0" u="sng" strike="noStrike" cap="none" baseline="0" dirty="0" smtClean="0">
              <a:ln>
                <a:noFill/>
              </a:ln>
              <a:solidFill>
                <a:srgbClr val="002060"/>
              </a:solidFill>
              <a:uFillTx/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600" u="sng" dirty="0">
              <a:solidFill>
                <a:srgbClr val="002060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b="1" i="0" u="sng" strike="noStrike" cap="none" baseline="0" dirty="0" smtClean="0">
                <a:ln>
                  <a:noFill/>
                </a:ln>
                <a:solidFill>
                  <a:srgbClr val="002060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Materias </a:t>
            </a:r>
            <a:r>
              <a:rPr lang="es-ES" sz="1600" b="1" u="sng" dirty="0" err="1" smtClean="0">
                <a:solidFill>
                  <a:srgbClr val="00206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xerai</a:t>
            </a:r>
            <a:r>
              <a:rPr lang="es-ES" sz="1600" b="1" i="0" u="sng" strike="noStrike" cap="none" baseline="0" dirty="0" err="1" smtClean="0">
                <a:ln>
                  <a:noFill/>
                </a:ln>
                <a:solidFill>
                  <a:srgbClr val="002060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s</a:t>
            </a:r>
            <a:r>
              <a:rPr lang="es-ES" sz="1600" b="1" i="0" u="sng" strike="noStrike" cap="none" baseline="0" dirty="0" smtClean="0">
                <a:ln>
                  <a:noFill/>
                </a:ln>
                <a:solidFill>
                  <a:srgbClr val="002060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 </a:t>
            </a:r>
            <a:r>
              <a:rPr lang="es-ES" sz="1600" b="1" i="0" strike="noStrike" cap="none" baseline="0" dirty="0" smtClean="0">
                <a:ln>
                  <a:noFill/>
                </a:ln>
                <a:solidFill>
                  <a:srgbClr val="002060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                  </a:t>
            </a:r>
            <a:r>
              <a:rPr lang="es-ES" sz="1600" b="1" i="0" u="sng" strike="noStrike" cap="none" baseline="0" dirty="0" smtClean="0">
                <a:ln>
                  <a:noFill/>
                </a:ln>
                <a:solidFill>
                  <a:srgbClr val="002060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Materias</a:t>
            </a:r>
            <a:r>
              <a:rPr lang="es-ES" sz="1600" b="1" i="0" u="sng" strike="noStrike" cap="none" dirty="0" smtClean="0">
                <a:ln>
                  <a:noFill/>
                </a:ln>
                <a:solidFill>
                  <a:srgbClr val="002060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 de opción </a:t>
            </a:r>
            <a:r>
              <a:rPr lang="es-ES" sz="1600" b="1" i="0" strike="noStrike" cap="none" baseline="0" dirty="0" smtClean="0">
                <a:ln>
                  <a:noFill/>
                </a:ln>
                <a:solidFill>
                  <a:srgbClr val="002060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(escoller2)</a:t>
            </a:r>
          </a:p>
          <a:p>
            <a:pPr lvl="0">
              <a:spcBef>
                <a:spcPts val="4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dirty="0" smtClean="0"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</a:t>
            </a:r>
            <a:r>
              <a:rPr lang="es-ES" sz="1600" b="1" dirty="0" smtClean="0">
                <a:solidFill>
                  <a:srgbClr val="0000CC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Hª DE ESPAÑA 		      </a:t>
            </a:r>
            <a:r>
              <a:rPr lang="es-ES" sz="1600" b="1" dirty="0" smtClean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•BIOLOXÍA </a:t>
            </a:r>
            <a:endParaRPr lang="es-ES" sz="1600" b="1" i="0" u="none" strike="noStrike" cap="none" baseline="0" dirty="0" smtClean="0">
              <a:ln>
                <a:noFill/>
              </a:ln>
              <a:solidFill>
                <a:srgbClr val="FF0066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1280" lvl="0" indent="-341280">
              <a:spcBef>
                <a:spcPts val="499"/>
              </a:spcBef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r>
              <a:rPr lang="es-ES" sz="1600" b="1" dirty="0" smtClean="0"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</a:t>
            </a:r>
            <a:r>
              <a:rPr lang="es-ES" sz="1600" b="1" dirty="0" smtClean="0">
                <a:solidFill>
                  <a:srgbClr val="0000CC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L. CASTELÁ E LIT.II 	        </a:t>
            </a:r>
            <a:r>
              <a:rPr lang="es-ES" sz="1600" b="1" dirty="0" smtClean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</a:t>
            </a:r>
            <a:r>
              <a:rPr lang="es-ES" sz="1600" b="1" dirty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XEOLOXÍA</a:t>
            </a:r>
            <a:endParaRPr lang="es-ES" sz="2000" b="1" dirty="0">
              <a:solidFill>
                <a:srgbClr val="0000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lvl="0">
              <a:spcBef>
                <a:spcPts val="4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b="1" dirty="0" smtClean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	</a:t>
            </a:r>
            <a:r>
              <a:rPr lang="es-ES" sz="1600" b="1" dirty="0" smtClean="0"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</a:t>
            </a:r>
            <a:r>
              <a:rPr lang="es-ES" sz="1600" b="1" dirty="0" smtClean="0">
                <a:solidFill>
                  <a:srgbClr val="0000CC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MATEMÁTICAS II		      </a:t>
            </a:r>
            <a:r>
              <a:rPr lang="es-ES" sz="1600" b="1" dirty="0" smtClean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•FÍSICA</a:t>
            </a:r>
            <a:endParaRPr lang="es-ES" sz="2000" b="1" i="0" u="none" strike="noStrike" cap="none" baseline="0" dirty="0" smtClean="0">
              <a:ln>
                <a:noFill/>
              </a:ln>
              <a:solidFill>
                <a:srgbClr val="0000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1280" lvl="0" indent="-341280">
              <a:spcBef>
                <a:spcPts val="499"/>
              </a:spcBef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r>
              <a:rPr lang="es-ES" sz="1600" b="1" dirty="0" smtClean="0"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</a:t>
            </a:r>
            <a:r>
              <a:rPr lang="es-ES" sz="1600" b="1" dirty="0" smtClean="0">
                <a:solidFill>
                  <a:srgbClr val="0000CC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1ª L. ESTRANXEIRA II</a:t>
            </a:r>
            <a:r>
              <a:rPr lang="es-ES" sz="1600" b="1" dirty="0">
                <a:solidFill>
                  <a:srgbClr val="0000CC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</a:t>
            </a:r>
            <a:r>
              <a:rPr lang="es-ES" sz="1600" b="1" dirty="0" smtClean="0">
                <a:solidFill>
                  <a:srgbClr val="0000CC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</a:t>
            </a:r>
            <a:r>
              <a:rPr lang="es-ES" sz="1600" b="1" dirty="0" smtClean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•QUÍMICA</a:t>
            </a:r>
            <a:endParaRPr lang="es-ES" sz="2000" b="1" dirty="0">
              <a:solidFill>
                <a:srgbClr val="0000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1280" lvl="0" indent="-341280">
              <a:spcBef>
                <a:spcPts val="499"/>
              </a:spcBef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r>
              <a:rPr lang="es-ES" sz="1600" b="1" dirty="0" smtClean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                                       •DEBUXO </a:t>
            </a:r>
            <a:r>
              <a:rPr lang="es-ES" sz="1600" b="1" dirty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TÉCNICO II</a:t>
            </a:r>
            <a:r>
              <a:rPr lang="es-ES" sz="1600" b="1" dirty="0">
                <a:solidFill>
                  <a:srgbClr val="0000CC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</a:t>
            </a:r>
            <a:endParaRPr lang="es-ES" sz="1600" b="1" dirty="0" smtClean="0">
              <a:solidFill>
                <a:srgbClr val="FF0066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899592" y="4149081"/>
            <a:ext cx="1584176" cy="1728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9A5E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   </a:t>
            </a:r>
            <a:endParaRPr lang="es-ES" sz="2400" b="0" i="0" u="none" strike="noStrike" cap="none" baseline="0" dirty="0" smtClean="0">
              <a:ln>
                <a:noFill/>
              </a:ln>
              <a:solidFill>
                <a:srgbClr val="0000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2720" marR="0" lvl="0" indent="-341280" algn="ctr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2400" b="0" i="0" u="none" strike="noStrike" cap="none" baseline="0" dirty="0" smtClean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2º </a:t>
            </a:r>
          </a:p>
          <a:p>
            <a:pPr marL="342720" marR="0" lvl="0" indent="-341280" algn="ctr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2400" b="0" i="0" u="none" strike="noStrike" cap="none" baseline="0" dirty="0" smtClean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CURSO</a:t>
            </a:r>
            <a:endParaRPr lang="es-ES" sz="2400" b="0" i="0" u="none" strike="noStrike" cap="none" baseline="0" dirty="0">
              <a:ln>
                <a:noFill/>
              </a:ln>
              <a:solidFill>
                <a:srgbClr val="0000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</p:txBody>
      </p:sp>
      <p:sp>
        <p:nvSpPr>
          <p:cNvPr id="6" name="Text Box 5"/>
          <p:cNvSpPr/>
          <p:nvPr/>
        </p:nvSpPr>
        <p:spPr>
          <a:xfrm>
            <a:off x="8604448" y="6165720"/>
            <a:ext cx="107552" cy="9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600" b="0" i="0" u="none" strike="noStrike" cap="none" baseline="0" dirty="0">
              <a:ln>
                <a:noFill/>
              </a:ln>
              <a:solidFill>
                <a:srgbClr val="0000CC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600" b="0" i="0" u="none" strike="noStrike" cap="none" baseline="0" dirty="0" err="1" smtClean="0">
              <a:ln>
                <a:noFill/>
              </a:ln>
              <a:solidFill>
                <a:srgbClr val="333333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922050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39552" y="66675"/>
            <a:ext cx="8064896" cy="1557338"/>
          </a:xfrm>
          <a:solidFill>
            <a:schemeClr val="bg1">
              <a:lumMod val="85000"/>
            </a:schemeClr>
          </a:solidFill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sz="3200" b="1" dirty="0">
                <a:solidFill>
                  <a:srgbClr val="6600FF"/>
                </a:solidFill>
              </a:rPr>
              <a:t>BACHARELATO</a:t>
            </a:r>
            <a:r>
              <a:rPr lang="es-ES" sz="3200" dirty="0">
                <a:solidFill>
                  <a:srgbClr val="6600FF"/>
                </a:solidFill>
              </a:rPr>
              <a:t> </a:t>
            </a:r>
            <a:br>
              <a:rPr lang="es-ES" sz="3200" dirty="0">
                <a:solidFill>
                  <a:srgbClr val="6600FF"/>
                </a:solidFill>
              </a:rPr>
            </a:br>
            <a:r>
              <a:rPr lang="es-ES" sz="3200" dirty="0">
                <a:solidFill>
                  <a:srgbClr val="6600FF"/>
                </a:solidFill>
              </a:rPr>
              <a:t>MATERIAS TRONCAIS</a:t>
            </a:r>
            <a:br>
              <a:rPr lang="es-ES" sz="3200" dirty="0">
                <a:solidFill>
                  <a:srgbClr val="6600FF"/>
                </a:solidFill>
              </a:rPr>
            </a:br>
            <a:r>
              <a:rPr lang="es-ES" sz="3200" dirty="0">
                <a:solidFill>
                  <a:srgbClr val="6600FF"/>
                </a:solidFill>
              </a:rPr>
              <a:t>Humanidades e Ciencias </a:t>
            </a:r>
            <a:r>
              <a:rPr lang="es-ES" sz="3200" dirty="0" err="1">
                <a:solidFill>
                  <a:srgbClr val="6600FF"/>
                </a:solidFill>
              </a:rPr>
              <a:t>Sociais</a:t>
            </a:r>
            <a:endParaRPr lang="es-ES" sz="3200" dirty="0">
              <a:solidFill>
                <a:srgbClr val="6600FF"/>
              </a:solidFill>
            </a:endParaRP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323528" y="1772815"/>
            <a:ext cx="2160240" cy="151216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s-ES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s-ES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9pPr>
          </a:lstStyle>
          <a:p>
            <a:pPr marL="0" lvl="0" indent="0">
              <a:buNone/>
            </a:pPr>
            <a:endParaRPr lang="es-ES" b="1" dirty="0" smtClean="0">
              <a:solidFill>
                <a:srgbClr val="663300"/>
              </a:solidFill>
            </a:endParaRPr>
          </a:p>
          <a:p>
            <a:pPr marL="0" lvl="0" indent="0">
              <a:buNone/>
            </a:pPr>
            <a:r>
              <a:rPr lang="es-ES" b="1" dirty="0" smtClean="0">
                <a:solidFill>
                  <a:srgbClr val="663300"/>
                </a:solidFill>
              </a:rPr>
              <a:t>1º CURSO</a:t>
            </a:r>
            <a:endParaRPr lang="es-ES" b="1" dirty="0">
              <a:solidFill>
                <a:srgbClr val="663300"/>
              </a:solidFill>
            </a:endParaRP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4294967295"/>
          </p:nvPr>
        </p:nvSpPr>
        <p:spPr>
          <a:xfrm>
            <a:off x="2627784" y="1772815"/>
            <a:ext cx="6120680" cy="20162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s-ES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s-ES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9pPr>
          </a:lstStyle>
          <a:p>
            <a:pPr lvl="0">
              <a:buNone/>
            </a:pPr>
            <a:r>
              <a:rPr lang="es-ES" sz="1600" b="1" u="sng" dirty="0" smtClean="0">
                <a:solidFill>
                  <a:schemeClr val="accent5">
                    <a:lumMod val="50000"/>
                  </a:schemeClr>
                </a:solidFill>
              </a:rPr>
              <a:t>Materias </a:t>
            </a:r>
            <a:r>
              <a:rPr lang="es-E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xerais</a:t>
            </a:r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	 </a:t>
            </a:r>
            <a:r>
              <a:rPr lang="es-ES" sz="1600" b="1" u="sng" dirty="0" smtClean="0">
                <a:solidFill>
                  <a:schemeClr val="accent5">
                    <a:lumMod val="50000"/>
                  </a:schemeClr>
                </a:solidFill>
              </a:rPr>
              <a:t>Materias de opción (</a:t>
            </a:r>
            <a:r>
              <a:rPr lang="es-ES" sz="1600" b="1" dirty="0" err="1" smtClean="0">
                <a:solidFill>
                  <a:schemeClr val="accent5">
                    <a:lumMod val="50000"/>
                  </a:schemeClr>
                </a:solidFill>
              </a:rPr>
              <a:t>escoller</a:t>
            </a:r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 2)</a:t>
            </a:r>
            <a:endParaRPr lang="es-ES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es-ES" sz="1600" b="1" dirty="0" smtClean="0">
                <a:solidFill>
                  <a:srgbClr val="1F10E6"/>
                </a:solidFill>
              </a:rPr>
              <a:t>•FILOSOFÍA</a:t>
            </a:r>
            <a:r>
              <a:rPr lang="es-ES" sz="1600" b="1" dirty="0" smtClean="0">
                <a:solidFill>
                  <a:srgbClr val="009900"/>
                </a:solidFill>
              </a:rPr>
              <a:t>                                      	</a:t>
            </a:r>
            <a:r>
              <a:rPr lang="es-ES" sz="16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</a:t>
            </a:r>
            <a:r>
              <a:rPr lang="es-ES" sz="1600" b="1" dirty="0" smtClean="0">
                <a:solidFill>
                  <a:srgbClr val="C00000"/>
                </a:solidFill>
                <a:ea typeface="+mn-ea"/>
              </a:rPr>
              <a:t>ECONOMÍA</a:t>
            </a:r>
            <a:r>
              <a:rPr lang="es-ES" sz="1600" b="1" dirty="0" smtClean="0">
                <a:solidFill>
                  <a:srgbClr val="C00000"/>
                </a:solidFill>
              </a:rPr>
              <a:t>                                     </a:t>
            </a:r>
          </a:p>
          <a:p>
            <a:pPr lvl="0">
              <a:buNone/>
            </a:pPr>
            <a:r>
              <a:rPr lang="es-ES" sz="1600" b="1" dirty="0" smtClean="0">
                <a:solidFill>
                  <a:srgbClr val="1F10E6"/>
                </a:solidFill>
              </a:rPr>
              <a:t>•L</a:t>
            </a:r>
            <a:r>
              <a:rPr lang="es-ES" sz="1600" b="1" dirty="0">
                <a:solidFill>
                  <a:srgbClr val="1F10E6"/>
                </a:solidFill>
              </a:rPr>
              <a:t>. </a:t>
            </a:r>
            <a:r>
              <a:rPr lang="es-ES" sz="1600" b="1" dirty="0" smtClean="0">
                <a:solidFill>
                  <a:srgbClr val="1F10E6"/>
                </a:solidFill>
              </a:rPr>
              <a:t>CASTELÁ </a:t>
            </a:r>
            <a:r>
              <a:rPr lang="es-ES" sz="1600" b="1" dirty="0">
                <a:solidFill>
                  <a:srgbClr val="1F10E6"/>
                </a:solidFill>
              </a:rPr>
              <a:t>E</a:t>
            </a:r>
            <a:r>
              <a:rPr lang="es-ES" sz="1600" b="1" dirty="0" smtClean="0">
                <a:solidFill>
                  <a:srgbClr val="1F10E6"/>
                </a:solidFill>
              </a:rPr>
              <a:t> LIT. I                       	</a:t>
            </a:r>
            <a:r>
              <a:rPr lang="es-ES" sz="19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•GREGO I</a:t>
            </a:r>
            <a:endParaRPr lang="es-ES" sz="1900" b="1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es-ES" sz="1600" b="1" dirty="0" smtClean="0">
                <a:solidFill>
                  <a:srgbClr val="1F10E6"/>
                </a:solidFill>
              </a:rPr>
              <a:t>•1ª L. ESTRANXEIRA I</a:t>
            </a:r>
            <a:r>
              <a:rPr lang="es-ES" sz="16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                       	</a:t>
            </a:r>
            <a:r>
              <a:rPr lang="es-ES" sz="19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•Hª DO MUNDO CONTEMPORÁ</a:t>
            </a:r>
            <a:endParaRPr lang="es-ES" sz="1900" b="1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es-ES" sz="1600" b="1" dirty="0" smtClean="0">
                <a:solidFill>
                  <a:srgbClr val="1F10E6"/>
                </a:solidFill>
              </a:rPr>
              <a:t>•MATEMÁT. APL ÁS CS I (</a:t>
            </a:r>
            <a:r>
              <a:rPr lang="es-ES" sz="1600" b="1" dirty="0" err="1" smtClean="0">
                <a:solidFill>
                  <a:srgbClr val="1F10E6"/>
                </a:solidFill>
              </a:rPr>
              <a:t>Itin</a:t>
            </a:r>
            <a:r>
              <a:rPr lang="es-ES" sz="1600" b="1" dirty="0" smtClean="0">
                <a:solidFill>
                  <a:srgbClr val="1F10E6"/>
                </a:solidFill>
              </a:rPr>
              <a:t>. CS) 	</a:t>
            </a:r>
            <a:r>
              <a:rPr lang="es-ES" sz="19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•LITERATURA UNIVERSAL</a:t>
            </a:r>
            <a:endParaRPr lang="es-ES" sz="1900" b="1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es-ES" sz="1600" b="1" dirty="0" smtClean="0">
                <a:solidFill>
                  <a:srgbClr val="1F10E6"/>
                </a:solidFill>
              </a:rPr>
              <a:t>•LATÍN (Itinerario humanidades)</a:t>
            </a:r>
            <a:endParaRPr lang="es-ES" sz="1600" b="1" u="sng" dirty="0">
              <a:solidFill>
                <a:srgbClr val="FF0000"/>
              </a:solidFill>
            </a:endParaRP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4294967295"/>
          </p:nvPr>
        </p:nvSpPr>
        <p:spPr>
          <a:xfrm>
            <a:off x="2627784" y="3963988"/>
            <a:ext cx="6120680" cy="2157412"/>
          </a:xfrm>
          <a:solidFill>
            <a:srgbClr val="92D050"/>
          </a:solidFill>
        </p:spPr>
        <p:txBody>
          <a:bodyPr>
            <a:no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s-ES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s-ES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9pPr>
          </a:lstStyle>
          <a:p>
            <a:pPr lvl="0">
              <a:buNone/>
            </a:pPr>
            <a:r>
              <a:rPr lang="es-ES" sz="1400" b="1" u="sng" dirty="0" smtClean="0">
                <a:solidFill>
                  <a:schemeClr val="accent5">
                    <a:lumMod val="50000"/>
                  </a:schemeClr>
                </a:solidFill>
              </a:rPr>
              <a:t>Materias </a:t>
            </a:r>
            <a:r>
              <a:rPr lang="es-ES" sz="1400" b="1" u="sng" dirty="0" err="1" smtClean="0">
                <a:solidFill>
                  <a:schemeClr val="accent5">
                    <a:lumMod val="50000"/>
                  </a:schemeClr>
                </a:solidFill>
              </a:rPr>
              <a:t>xerais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	 </a:t>
            </a:r>
            <a:r>
              <a:rPr lang="es-ES" sz="1400" b="1" u="sng" dirty="0" smtClean="0">
                <a:solidFill>
                  <a:schemeClr val="accent5">
                    <a:lumMod val="50000"/>
                  </a:schemeClr>
                </a:solidFill>
              </a:rPr>
              <a:t>Materias de opción 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s-ES" sz="1400" b="1" dirty="0" err="1" smtClean="0">
                <a:solidFill>
                  <a:schemeClr val="accent5">
                    <a:lumMod val="50000"/>
                  </a:schemeClr>
                </a:solidFill>
              </a:rPr>
              <a:t>escoller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</a:rPr>
              <a:t> 2)</a:t>
            </a:r>
            <a:endParaRPr lang="es-E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es-ES" sz="16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 </a:t>
            </a:r>
            <a:r>
              <a:rPr lang="es-ES" sz="1600" b="1" dirty="0" smtClean="0">
                <a:solidFill>
                  <a:srgbClr val="0000FF"/>
                </a:solidFill>
              </a:rPr>
              <a:t>Hª DE ESPAÑA</a:t>
            </a:r>
            <a:r>
              <a:rPr lang="es-ES" sz="1400" b="1" dirty="0" smtClean="0">
                <a:solidFill>
                  <a:srgbClr val="0000FF"/>
                </a:solidFill>
              </a:rPr>
              <a:t>                                	 </a:t>
            </a:r>
            <a:r>
              <a:rPr lang="es-ES" sz="1600" b="1" dirty="0" smtClean="0">
                <a:solidFill>
                  <a:srgbClr val="C00000"/>
                </a:solidFill>
              </a:rPr>
              <a:t>•ECONOMÍA DA EMPRESA</a:t>
            </a:r>
            <a:endParaRPr lang="es-ES" sz="1600" b="1" dirty="0" smtClean="0">
              <a:solidFill>
                <a:srgbClr val="0000FF"/>
              </a:solidFill>
            </a:endParaRPr>
          </a:p>
          <a:p>
            <a:pPr lvl="0">
              <a:buNone/>
            </a:pPr>
            <a:r>
              <a:rPr lang="es-ES" sz="18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 </a:t>
            </a:r>
            <a:r>
              <a:rPr lang="es-ES" sz="1800" b="1" dirty="0" smtClean="0">
                <a:solidFill>
                  <a:srgbClr val="0000FF"/>
                </a:solidFill>
              </a:rPr>
              <a:t>L</a:t>
            </a:r>
            <a:r>
              <a:rPr lang="es-ES" sz="1800" b="1" dirty="0">
                <a:solidFill>
                  <a:srgbClr val="0000FF"/>
                </a:solidFill>
              </a:rPr>
              <a:t>. </a:t>
            </a:r>
            <a:r>
              <a:rPr lang="es-ES" sz="1800" b="1" dirty="0" smtClean="0">
                <a:solidFill>
                  <a:srgbClr val="0000FF"/>
                </a:solidFill>
              </a:rPr>
              <a:t>CASTELÁ E LIT. II  </a:t>
            </a:r>
            <a:r>
              <a:rPr lang="es-ES" sz="1800" b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" sz="1800" b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               </a:t>
            </a:r>
            <a:r>
              <a:rPr lang="es-ES" sz="18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•XEOGRAFÍA</a:t>
            </a:r>
            <a:r>
              <a:rPr lang="es-ES" sz="1800" b="1" dirty="0" smtClean="0">
                <a:solidFill>
                  <a:srgbClr val="0000FF"/>
                </a:solidFill>
              </a:rPr>
              <a:t>                         </a:t>
            </a:r>
          </a:p>
          <a:p>
            <a:pPr lvl="0">
              <a:buNone/>
            </a:pPr>
            <a:r>
              <a:rPr lang="es-ES" sz="18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 </a:t>
            </a:r>
            <a:r>
              <a:rPr lang="es-ES" sz="1800" b="1" dirty="0" smtClean="0">
                <a:solidFill>
                  <a:srgbClr val="0000FF"/>
                </a:solidFill>
              </a:rPr>
              <a:t>1ª </a:t>
            </a:r>
            <a:r>
              <a:rPr lang="es-ES" sz="1800" b="1" dirty="0">
                <a:solidFill>
                  <a:srgbClr val="0000FF"/>
                </a:solidFill>
              </a:rPr>
              <a:t>L. </a:t>
            </a:r>
            <a:r>
              <a:rPr lang="es-ES" sz="1800" b="1" dirty="0" smtClean="0">
                <a:solidFill>
                  <a:srgbClr val="0000FF"/>
                </a:solidFill>
              </a:rPr>
              <a:t>ESTRANXEIRA II</a:t>
            </a:r>
            <a:r>
              <a:rPr lang="es-ES" sz="18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" sz="1800" b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" sz="1800" b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              </a:t>
            </a:r>
            <a:r>
              <a:rPr lang="es-ES" sz="18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•GREGO II</a:t>
            </a:r>
            <a:endParaRPr lang="es-ES" sz="1800" b="1" dirty="0" smtClean="0">
              <a:solidFill>
                <a:srgbClr val="1F10E6"/>
              </a:solidFill>
              <a:latin typeface="Calibri"/>
              <a:ea typeface="+mn-ea"/>
              <a:cs typeface="+mn-cs"/>
            </a:endParaRPr>
          </a:p>
          <a:p>
            <a:pPr lvl="0">
              <a:buNone/>
            </a:pPr>
            <a:r>
              <a:rPr lang="es-ES" sz="18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</a:t>
            </a:r>
            <a:r>
              <a:rPr lang="es-ES" sz="18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MATEMÁT. APLIC ÁS </a:t>
            </a:r>
            <a:r>
              <a:rPr lang="es-ES" sz="18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CS II </a:t>
            </a:r>
            <a:r>
              <a:rPr lang="es-ES" sz="18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(</a:t>
            </a:r>
            <a:r>
              <a:rPr lang="es-ES" sz="1800" b="1" dirty="0" err="1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Itin</a:t>
            </a:r>
            <a:r>
              <a:rPr lang="es-ES" sz="18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es-ES" sz="18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CS)</a:t>
            </a:r>
            <a:r>
              <a:rPr lang="es-ES" sz="1800" b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" sz="1800" b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" sz="18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•HISTORIA DA ARTE</a:t>
            </a:r>
            <a:endParaRPr lang="es-ES" sz="1800" b="1" dirty="0" smtClean="0">
              <a:solidFill>
                <a:srgbClr val="1F10E6"/>
              </a:solidFill>
              <a:latin typeface="Calibri"/>
              <a:ea typeface="+mn-ea"/>
              <a:cs typeface="+mn-cs"/>
            </a:endParaRPr>
          </a:p>
          <a:p>
            <a:pPr marL="342900" lvl="0" indent="-342900" hangingPunct="1">
              <a:spcBef>
                <a:spcPct val="20000"/>
              </a:spcBef>
              <a:buClrTx/>
              <a:buSzTx/>
              <a:buNone/>
              <a:tabLst/>
            </a:pPr>
            <a:r>
              <a:rPr lang="es-ES" sz="18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•LATÍN </a:t>
            </a:r>
            <a:r>
              <a:rPr lang="es-ES" sz="18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II (Itinerario </a:t>
            </a:r>
            <a:r>
              <a:rPr lang="es-ES" sz="18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humanidades</a:t>
            </a:r>
            <a:r>
              <a:rPr lang="es-ES" sz="18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)    </a:t>
            </a:r>
            <a:r>
              <a:rPr lang="es-ES" sz="18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•HISTORIA DA FILOSOFÍA</a:t>
            </a:r>
            <a:endParaRPr lang="es-ES" sz="1800" b="1" u="sng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323528" y="4077072"/>
            <a:ext cx="2160240" cy="1584176"/>
          </a:xfrm>
          <a:solidFill>
            <a:srgbClr val="92D050"/>
          </a:solidFill>
        </p:spPr>
        <p:txBody>
          <a:bodyPr>
            <a:norm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s-ES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s-ES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9pPr>
          </a:lstStyle>
          <a:p>
            <a:pPr marL="0" lvl="0" indent="0">
              <a:buNone/>
            </a:pPr>
            <a:endParaRPr lang="es-ES" dirty="0" smtClean="0">
              <a:solidFill>
                <a:srgbClr val="663300"/>
              </a:solidFill>
            </a:endParaRPr>
          </a:p>
          <a:p>
            <a:pPr marL="0" lvl="0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2º CURSO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Opcións</a:t>
            </a:r>
            <a:r>
              <a:rPr lang="es-ES" dirty="0" smtClean="0"/>
              <a:t> para cursar 4º 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316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20" y="121316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39552" y="245700"/>
            <a:ext cx="8208912" cy="1200329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sz="4000" b="1" dirty="0" smtClean="0">
                <a:solidFill>
                  <a:srgbClr val="006600"/>
                </a:solidFill>
              </a:rPr>
              <a:t>BACHARELATO ARTES</a:t>
            </a:r>
            <a:r>
              <a:rPr lang="es-ES" sz="4000" dirty="0" smtClean="0">
                <a:solidFill>
                  <a:srgbClr val="006600"/>
                </a:solidFill>
              </a:rPr>
              <a:t> </a:t>
            </a:r>
            <a:r>
              <a:rPr lang="es-ES" sz="3200" dirty="0">
                <a:solidFill>
                  <a:srgbClr val="006600"/>
                </a:solidFill>
              </a:rPr>
              <a:t/>
            </a:r>
            <a:br>
              <a:rPr lang="es-ES" sz="3200" dirty="0">
                <a:solidFill>
                  <a:srgbClr val="006600"/>
                </a:solidFill>
              </a:rPr>
            </a:br>
            <a:r>
              <a:rPr lang="es-ES" sz="3200" dirty="0">
                <a:solidFill>
                  <a:srgbClr val="006600"/>
                </a:solidFill>
              </a:rPr>
              <a:t>MATERIAS </a:t>
            </a:r>
            <a:r>
              <a:rPr lang="es-ES" sz="3200" dirty="0" smtClean="0">
                <a:solidFill>
                  <a:srgbClr val="006600"/>
                </a:solidFill>
              </a:rPr>
              <a:t>TRONCAIS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67544" y="1916832"/>
            <a:ext cx="1872208" cy="1728192"/>
          </a:xfrm>
          <a:solidFill>
            <a:srgbClr val="00B0F0"/>
          </a:solidFill>
        </p:spPr>
        <p:txBody>
          <a:bodyPr>
            <a:norm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s-ES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s-ES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9pPr>
          </a:lstStyle>
          <a:p>
            <a:pPr lvl="0">
              <a:buNone/>
            </a:pPr>
            <a:endParaRPr lang="es-ES" sz="2400" b="1" dirty="0" smtClean="0">
              <a:solidFill>
                <a:srgbClr val="661900"/>
              </a:solidFill>
            </a:endParaRPr>
          </a:p>
          <a:p>
            <a:pPr lvl="0" algn="ctr">
              <a:buNone/>
            </a:pPr>
            <a:r>
              <a:rPr lang="es-ES" sz="2400" b="1" dirty="0" smtClean="0">
                <a:solidFill>
                  <a:srgbClr val="661900"/>
                </a:solidFill>
              </a:rPr>
              <a:t>1º </a:t>
            </a:r>
            <a:r>
              <a:rPr lang="es-ES" sz="2400" b="1" dirty="0">
                <a:solidFill>
                  <a:srgbClr val="661900"/>
                </a:solidFill>
              </a:rPr>
              <a:t>CURSO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4294967295"/>
          </p:nvPr>
        </p:nvSpPr>
        <p:spPr>
          <a:xfrm>
            <a:off x="2555776" y="1772816"/>
            <a:ext cx="6192688" cy="23042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s-ES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s-ES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9pPr>
          </a:lstStyle>
          <a:p>
            <a:pPr lvl="0">
              <a:buNone/>
            </a:pPr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</a:rPr>
              <a:t>Materias </a:t>
            </a:r>
            <a:r>
              <a:rPr lang="es-ES" sz="1600" b="1" u="sng" dirty="0" err="1" smtClean="0">
                <a:solidFill>
                  <a:schemeClr val="tx2">
                    <a:lumMod val="75000"/>
                  </a:schemeClr>
                </a:solidFill>
              </a:rPr>
              <a:t>xerais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</a:t>
            </a:r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</a:rPr>
              <a:t>Materias de opción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s-ES" sz="1600" b="1" dirty="0" err="1" smtClean="0">
                <a:solidFill>
                  <a:schemeClr val="tx2">
                    <a:lumMod val="75000"/>
                  </a:schemeClr>
                </a:solidFill>
              </a:rPr>
              <a:t>escoller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</a:rPr>
              <a:t> 2)</a:t>
            </a:r>
            <a:endParaRPr lang="es-E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endParaRPr lang="es-ES" sz="1600" b="1" dirty="0" smtClean="0">
              <a:solidFill>
                <a:srgbClr val="1F10E6"/>
              </a:solidFill>
              <a:latin typeface="Calibri"/>
              <a:ea typeface="+mn-ea"/>
              <a:cs typeface="+mn-cs"/>
            </a:endParaRPr>
          </a:p>
          <a:p>
            <a:pPr lvl="0">
              <a:buNone/>
            </a:pP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•FILOSOFÍA</a:t>
            </a:r>
            <a:r>
              <a:rPr lang="es-ES" sz="16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                                     </a:t>
            </a:r>
            <a:r>
              <a:rPr lang="es-ES" sz="16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•CULTURA AUDIOVISUAL I</a:t>
            </a:r>
            <a:endParaRPr lang="es-ES" sz="1600" b="1" dirty="0">
              <a:solidFill>
                <a:srgbClr val="660066"/>
              </a:solidFill>
            </a:endParaRPr>
          </a:p>
          <a:p>
            <a:pPr lvl="0">
              <a:buNone/>
            </a:pP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•FUNDAMENTOS DA ARTE I</a:t>
            </a:r>
            <a:r>
              <a:rPr lang="es-ES" sz="16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       	</a:t>
            </a:r>
            <a:r>
              <a:rPr lang="es-ES" sz="16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•Hª DO MUNDO CONTEMPORÁNEO</a:t>
            </a:r>
          </a:p>
          <a:p>
            <a:pPr lvl="0">
              <a:buNone/>
            </a:pP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•L. CASTELÁ E LIT. I</a:t>
            </a:r>
            <a:r>
              <a:rPr lang="es-ES" sz="16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                        </a:t>
            </a:r>
            <a:r>
              <a:rPr lang="es-ES" sz="16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•LITERATURA UNIVERSAL</a:t>
            </a:r>
            <a:endParaRPr lang="es-ES" sz="1600" b="1" dirty="0">
              <a:solidFill>
                <a:srgbClr val="660066"/>
              </a:solidFill>
            </a:endParaRPr>
          </a:p>
          <a:p>
            <a:pPr lvl="0">
              <a:buNone/>
            </a:pP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•1ª LINGUA ESTRANXEIRA I</a:t>
            </a:r>
          </a:p>
          <a:p>
            <a:pPr lvl="0">
              <a:buNone/>
            </a:pPr>
            <a:endParaRPr lang="es-ES" sz="1600" b="1" dirty="0" smtClean="0">
              <a:solidFill>
                <a:srgbClr val="1F10E6"/>
              </a:solidFill>
              <a:latin typeface="Calibri"/>
              <a:ea typeface="+mn-ea"/>
              <a:cs typeface="+mn-cs"/>
            </a:endParaRPr>
          </a:p>
          <a:p>
            <a:pPr lvl="0">
              <a:buNone/>
            </a:pPr>
            <a:endParaRPr lang="es-ES" sz="1600" b="1" dirty="0" smtClean="0">
              <a:solidFill>
                <a:srgbClr val="1F10E6"/>
              </a:solidFill>
            </a:endParaRP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4294967295"/>
          </p:nvPr>
        </p:nvSpPr>
        <p:spPr>
          <a:xfrm>
            <a:off x="2555777" y="4293096"/>
            <a:ext cx="6192688" cy="2232248"/>
          </a:xfrm>
          <a:solidFill>
            <a:schemeClr val="accent3"/>
          </a:solidFill>
        </p:spPr>
        <p:txBody>
          <a:bodyPr>
            <a:norm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s-ES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s-ES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9pPr>
          </a:lstStyle>
          <a:p>
            <a:pPr lvl="0">
              <a:buNone/>
            </a:pPr>
            <a:r>
              <a:rPr lang="es-ES" sz="1600" b="1" u="sng" dirty="0" smtClean="0">
                <a:solidFill>
                  <a:srgbClr val="002060"/>
                </a:solidFill>
              </a:rPr>
              <a:t>Materias </a:t>
            </a:r>
            <a:r>
              <a:rPr lang="es-ES" sz="1600" b="1" u="sng" dirty="0" err="1" smtClean="0">
                <a:solidFill>
                  <a:srgbClr val="002060"/>
                </a:solidFill>
              </a:rPr>
              <a:t>xerais</a:t>
            </a:r>
            <a:r>
              <a:rPr lang="es-ES" sz="1600" b="1" dirty="0" smtClean="0">
                <a:solidFill>
                  <a:srgbClr val="002060"/>
                </a:solidFill>
              </a:rPr>
              <a:t>                          </a:t>
            </a:r>
            <a:r>
              <a:rPr lang="es-ES" sz="1600" b="1" u="sng" dirty="0" smtClean="0">
                <a:solidFill>
                  <a:srgbClr val="002060"/>
                </a:solidFill>
              </a:rPr>
              <a:t>Materias de opción</a:t>
            </a:r>
            <a:r>
              <a:rPr lang="es-ES" sz="1600" b="1" dirty="0" smtClean="0">
                <a:solidFill>
                  <a:srgbClr val="002060"/>
                </a:solidFill>
              </a:rPr>
              <a:t> (</a:t>
            </a:r>
            <a:r>
              <a:rPr lang="es-ES" sz="1600" b="1" dirty="0" err="1" smtClean="0">
                <a:solidFill>
                  <a:srgbClr val="002060"/>
                </a:solidFill>
              </a:rPr>
              <a:t>escoller</a:t>
            </a:r>
            <a:r>
              <a:rPr lang="es-ES" sz="1600" b="1" dirty="0" smtClean="0">
                <a:solidFill>
                  <a:srgbClr val="002060"/>
                </a:solidFill>
              </a:rPr>
              <a:t> 2)</a:t>
            </a:r>
            <a:endParaRPr lang="es-ES" sz="1600" b="1" u="sng" dirty="0" smtClean="0">
              <a:solidFill>
                <a:srgbClr val="002060"/>
              </a:solidFill>
            </a:endParaRPr>
          </a:p>
          <a:p>
            <a:pPr marL="342900" lvl="0" indent="-342900" hangingPunct="1">
              <a:spcBef>
                <a:spcPct val="20000"/>
              </a:spcBef>
              <a:buClrTx/>
              <a:buSzTx/>
              <a:buNone/>
              <a:tabLst/>
            </a:pPr>
            <a:endParaRPr lang="es-ES" sz="1600" b="1" dirty="0" smtClean="0">
              <a:solidFill>
                <a:srgbClr val="1F10E6"/>
              </a:solidFill>
              <a:latin typeface="Calibri"/>
              <a:ea typeface="+mn-ea"/>
              <a:cs typeface="+mn-cs"/>
            </a:endParaRPr>
          </a:p>
          <a:p>
            <a:pPr marL="342900" lvl="0" indent="-342900" hangingPunct="1">
              <a:spcBef>
                <a:spcPct val="20000"/>
              </a:spcBef>
              <a:buClrTx/>
              <a:buSzTx/>
              <a:buNone/>
              <a:tabLst/>
            </a:pP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</a:t>
            </a:r>
            <a:r>
              <a:rPr lang="es-ES" sz="16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HISTORIA DE ESPAÑA </a:t>
            </a: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                    </a:t>
            </a:r>
            <a:r>
              <a:rPr lang="es-ES" sz="16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•ARTES ESCÉNICAS</a:t>
            </a:r>
            <a:endParaRPr lang="es-ES" sz="1600" b="1" dirty="0">
              <a:solidFill>
                <a:srgbClr val="660066"/>
              </a:solidFill>
              <a:latin typeface="Calibri"/>
              <a:ea typeface="+mn-ea"/>
              <a:cs typeface="+mn-cs"/>
            </a:endParaRPr>
          </a:p>
          <a:p>
            <a:pPr marL="342900" lvl="0" indent="-342900" hangingPunct="1">
              <a:spcBef>
                <a:spcPct val="20000"/>
              </a:spcBef>
              <a:buClrTx/>
              <a:buSzTx/>
              <a:buNone/>
              <a:tabLst/>
            </a:pP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</a:t>
            </a:r>
            <a:r>
              <a:rPr lang="es-ES" sz="16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FUNDAMENTOS DA ARTE II</a:t>
            </a: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            </a:t>
            </a:r>
            <a:r>
              <a:rPr lang="es-ES" sz="16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</a:t>
            </a:r>
            <a:r>
              <a:rPr lang="es-ES" sz="16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CULTURA AUDIOVISUAL </a:t>
            </a:r>
            <a:r>
              <a:rPr lang="es-ES" sz="16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I</a:t>
            </a:r>
            <a:r>
              <a:rPr lang="es-ES" sz="1600" b="1" dirty="0" smtClean="0">
                <a:solidFill>
                  <a:srgbClr val="660066"/>
                </a:solidFill>
                <a:latin typeface="Calibri"/>
                <a:ea typeface="+mn-ea"/>
                <a:cs typeface="+mn-cs"/>
              </a:rPr>
              <a:t>I</a:t>
            </a:r>
            <a:endParaRPr lang="es-ES" sz="1600" dirty="0">
              <a:solidFill>
                <a:srgbClr val="660066"/>
              </a:solidFill>
            </a:endParaRPr>
          </a:p>
          <a:p>
            <a:pPr marL="342900" lvl="0" indent="-342900" hangingPunct="1">
              <a:spcBef>
                <a:spcPct val="20000"/>
              </a:spcBef>
              <a:buClrTx/>
              <a:buSzTx/>
              <a:buNone/>
              <a:tabLst/>
            </a:pPr>
            <a:r>
              <a:rPr lang="es-ES" sz="16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•L. CASTELÁ E LIT. </a:t>
            </a: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II                             </a:t>
            </a:r>
            <a:r>
              <a:rPr lang="es-ES" sz="1600" b="1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•DESEÑO</a:t>
            </a:r>
            <a:endParaRPr lang="es-ES" sz="1600" b="1" dirty="0">
              <a:solidFill>
                <a:srgbClr val="660066"/>
              </a:solidFill>
              <a:latin typeface="Calibri"/>
              <a:ea typeface="+mn-ea"/>
              <a:cs typeface="+mn-cs"/>
            </a:endParaRPr>
          </a:p>
          <a:p>
            <a:pPr marL="342900" lvl="0" indent="-342900" hangingPunct="1">
              <a:spcBef>
                <a:spcPct val="20000"/>
              </a:spcBef>
              <a:buClrTx/>
              <a:buSzTx/>
              <a:buNone/>
              <a:tabLst/>
            </a:pP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•</a:t>
            </a:r>
            <a:r>
              <a:rPr lang="es-ES" sz="1600" b="1" dirty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1ª LINGUA ESTRANXEIRA </a:t>
            </a:r>
            <a:r>
              <a:rPr lang="es-ES" sz="1600" b="1" dirty="0" smtClean="0">
                <a:solidFill>
                  <a:srgbClr val="1F10E6"/>
                </a:solidFill>
                <a:latin typeface="Calibri"/>
                <a:ea typeface="+mn-ea"/>
                <a:cs typeface="+mn-cs"/>
              </a:rPr>
              <a:t>II</a:t>
            </a:r>
            <a:endParaRPr lang="es-ES" sz="1600" b="1" dirty="0">
              <a:solidFill>
                <a:srgbClr val="1F10E6"/>
              </a:solidFill>
              <a:latin typeface="Calibri"/>
              <a:ea typeface="+mn-ea"/>
              <a:cs typeface="+mn-cs"/>
            </a:endParaRPr>
          </a:p>
          <a:p>
            <a:pPr lvl="0">
              <a:buNone/>
            </a:pPr>
            <a:endParaRPr lang="es-ES" sz="1600" dirty="0">
              <a:solidFill>
                <a:srgbClr val="660066"/>
              </a:solidFill>
            </a:endParaRPr>
          </a:p>
          <a:p>
            <a:pPr lvl="0">
              <a:buNone/>
            </a:pPr>
            <a:endParaRPr lang="es-ES" sz="1600" dirty="0">
              <a:solidFill>
                <a:srgbClr val="6600CC"/>
              </a:solidFill>
            </a:endParaRPr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395536" y="4437112"/>
            <a:ext cx="1872208" cy="1584176"/>
          </a:xfrm>
          <a:solidFill>
            <a:srgbClr val="00B050"/>
          </a:solidFill>
        </p:spPr>
        <p:txBody>
          <a:bodyPr>
            <a:norm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s-ES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s-ES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s-ES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defRPr>
            </a:lvl9pPr>
          </a:lstStyle>
          <a:p>
            <a:pPr lvl="0">
              <a:buNone/>
            </a:pPr>
            <a:r>
              <a:rPr lang="es-ES" sz="2400" b="1" dirty="0" smtClean="0">
                <a:solidFill>
                  <a:srgbClr val="661900"/>
                </a:solidFill>
              </a:rPr>
              <a:t>			</a:t>
            </a:r>
          </a:p>
          <a:p>
            <a:pPr lvl="0" algn="ctr">
              <a:buNone/>
            </a:pPr>
            <a:r>
              <a:rPr lang="es-ES" sz="2400" b="1" dirty="0" smtClean="0">
                <a:solidFill>
                  <a:srgbClr val="661900"/>
                </a:solidFill>
              </a:rPr>
              <a:t>2º </a:t>
            </a:r>
            <a:r>
              <a:rPr lang="es-ES" sz="2400" b="1" dirty="0">
                <a:solidFill>
                  <a:srgbClr val="661900"/>
                </a:solidFill>
              </a:rPr>
              <a:t>CURSO</a:t>
            </a:r>
          </a:p>
        </p:txBody>
      </p:sp>
    </p:spTree>
    <p:extLst>
      <p:ext uri="{BB962C8B-B14F-4D97-AF65-F5344CB8AC3E}">
        <p14:creationId xmlns:p14="http://schemas.microsoft.com/office/powerpoint/2010/main" val="253402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457200" y="288000"/>
            <a:ext cx="8229600" cy="152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BE0E3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3200" b="0" i="0" u="none" strike="noStrike" cap="none" baseline="0">
                <a:ln>
                  <a:noFill/>
                </a:ln>
                <a:solidFill>
                  <a:srgbClr val="FF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BACHARELATO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3200" b="0" i="0" u="none" strike="noStrike" cap="none" baseline="0">
                <a:ln>
                  <a:noFill/>
                </a:ln>
                <a:solidFill>
                  <a:srgbClr val="FF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(MATERIAS ESPECÍFICAS)</a:t>
            </a:r>
          </a:p>
        </p:txBody>
      </p:sp>
      <p:sp>
        <p:nvSpPr>
          <p:cNvPr id="3" name="Text Box 2"/>
          <p:cNvSpPr/>
          <p:nvPr/>
        </p:nvSpPr>
        <p:spPr>
          <a:xfrm>
            <a:off x="539640" y="2421000"/>
            <a:ext cx="1655999" cy="57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1º CURSO</a:t>
            </a:r>
          </a:p>
        </p:txBody>
      </p:sp>
      <p:sp>
        <p:nvSpPr>
          <p:cNvPr id="4" name="Text Box 3"/>
          <p:cNvSpPr/>
          <p:nvPr/>
        </p:nvSpPr>
        <p:spPr>
          <a:xfrm>
            <a:off x="2028599" y="1845504"/>
            <a:ext cx="6670800" cy="23037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6F8AA"/>
          </a:solidFill>
          <a:ln w="9360">
            <a:solidFill>
              <a:srgbClr val="0000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b="1" i="0" strike="noStrike" cap="none" baseline="0" dirty="0" err="1" smtClean="0">
                <a:ln>
                  <a:noFill/>
                </a:ln>
                <a:solidFill>
                  <a:srgbClr val="1F10E6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Obrigatoria</a:t>
            </a:r>
            <a:r>
              <a:rPr lang="es-ES" sz="1600" b="1" i="0" strike="noStrike" cap="none" baseline="0" dirty="0" smtClean="0">
                <a:ln>
                  <a:noFill/>
                </a:ln>
                <a:solidFill>
                  <a:srgbClr val="1F10E6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 </a:t>
            </a:r>
            <a:r>
              <a:rPr lang="es-ES" sz="1600" b="1" i="0" strike="noStrike" cap="none" baseline="0" dirty="0">
                <a:ln>
                  <a:noFill/>
                </a:ln>
                <a:solidFill>
                  <a:srgbClr val="1F10E6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para todo o </a:t>
            </a:r>
            <a:r>
              <a:rPr lang="es-ES" sz="1600" b="1" i="0" strike="noStrike" cap="none" baseline="0" dirty="0" smtClean="0">
                <a:ln>
                  <a:noFill/>
                </a:ln>
                <a:solidFill>
                  <a:srgbClr val="1F10E6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alumnado</a:t>
            </a:r>
            <a:endParaRPr lang="es-ES" sz="1600" b="1" i="0" strike="noStrike" cap="none" baseline="0" dirty="0">
              <a:ln>
                <a:noFill/>
              </a:ln>
              <a:solidFill>
                <a:srgbClr val="990066"/>
              </a:solidFill>
              <a:uFillTx/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Educación Física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b="1" i="0" strike="noStrike" cap="none" baseline="0" dirty="0">
                <a:ln>
                  <a:noFill/>
                </a:ln>
                <a:solidFill>
                  <a:srgbClr val="772953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Entre 2 e 3 das </a:t>
            </a:r>
            <a:r>
              <a:rPr lang="es-ES" sz="1600" b="1" i="0" strike="noStrike" cap="none" baseline="0" dirty="0" err="1">
                <a:ln>
                  <a:noFill/>
                </a:ln>
                <a:solidFill>
                  <a:srgbClr val="772953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seguintes</a:t>
            </a:r>
            <a:r>
              <a:rPr lang="es-ES" sz="1600" b="1" i="0" strike="noStrike" cap="none" baseline="0" dirty="0">
                <a:ln>
                  <a:noFill/>
                </a:ln>
                <a:solidFill>
                  <a:srgbClr val="772953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 materias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600" b="1" i="0" u="none" strike="noStrike" cap="none" baseline="0" dirty="0" err="1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Análise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Musical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I //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Anatomía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Aplicada //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Cultura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Científica // </a:t>
            </a:r>
            <a:r>
              <a:rPr lang="es-ES" sz="1600" b="1" i="0" u="none" strike="noStrike" cap="none" baseline="0" dirty="0" err="1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Debuxo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Artístico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I // </a:t>
            </a:r>
            <a:r>
              <a:rPr lang="es-ES" sz="1600" b="1" i="0" u="none" strike="noStrike" cap="none" baseline="0" dirty="0" err="1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Linguaxe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Práctica e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Musical // </a:t>
            </a:r>
            <a:r>
              <a:rPr lang="es-ES" sz="1600" b="1" i="0" u="none" strike="noStrike" cap="none" baseline="0" dirty="0" err="1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Relixión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//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2ª L. </a:t>
            </a:r>
            <a:r>
              <a:rPr lang="es-ES" sz="1600" b="1" i="0" u="none" strike="noStrike" cap="none" baseline="0" dirty="0" err="1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Estranxeira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I // </a:t>
            </a:r>
            <a:r>
              <a:rPr lang="es-ES" sz="1600" b="1" i="0" u="none" strike="noStrike" cap="none" baseline="0" dirty="0" err="1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Tecnoloxía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Industrial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I // </a:t>
            </a:r>
            <a:r>
              <a:rPr lang="es-ES" sz="1600" b="1" i="0" u="none" strike="noStrike" cap="none" baseline="0" dirty="0" err="1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Tecnoloxías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da Información e a Comunicación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I // </a:t>
            </a:r>
            <a:r>
              <a:rPr lang="es-ES" sz="1600" b="1" i="0" u="none" strike="noStrike" cap="none" baseline="0" dirty="0" err="1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Volume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// </a:t>
            </a:r>
            <a:r>
              <a:rPr lang="es-ES" sz="1600" b="1" i="0" u="none" strike="noStrike" cap="none" baseline="0" dirty="0" err="1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Unha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troncal non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cursada</a:t>
            </a:r>
            <a:endParaRPr lang="es-ES" sz="1600" b="1" i="0" u="none" strike="noStrike" cap="none" baseline="0" dirty="0">
              <a:ln>
                <a:noFill/>
              </a:ln>
              <a:solidFill>
                <a:srgbClr val="FF0066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128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es-ES" sz="2400" b="0" i="0" u="none" strike="noStrike" cap="none" baseline="0" dirty="0">
              <a:ln>
                <a:noFill/>
              </a:ln>
              <a:solidFill>
                <a:srgbClr val="333399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457200" y="4941719"/>
            <a:ext cx="166680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2º CURSO</a:t>
            </a:r>
          </a:p>
        </p:txBody>
      </p:sp>
      <p:sp>
        <p:nvSpPr>
          <p:cNvPr id="6" name="Text Box 5"/>
          <p:cNvSpPr/>
          <p:nvPr/>
        </p:nvSpPr>
        <p:spPr>
          <a:xfrm>
            <a:off x="2015999" y="4365104"/>
            <a:ext cx="6696000" cy="23308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6F8AA"/>
          </a:solidFill>
          <a:ln w="9360">
            <a:solidFill>
              <a:srgbClr val="3333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1600" b="1" i="0" strike="noStrike" cap="none" baseline="0" dirty="0">
                <a:ln>
                  <a:noFill/>
                </a:ln>
                <a:solidFill>
                  <a:srgbClr val="1F10E6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Entre 2 e 3 das </a:t>
            </a:r>
            <a:r>
              <a:rPr lang="es-ES" sz="1600" b="1" i="0" strike="noStrike" cap="none" baseline="0" dirty="0" err="1" smtClean="0">
                <a:ln>
                  <a:noFill/>
                </a:ln>
                <a:solidFill>
                  <a:srgbClr val="1F10E6"/>
                </a:solidFill>
                <a:uFillTx/>
                <a:latin typeface="Arial" pitchFamily="2"/>
                <a:ea typeface="Lucida Sans Unicode" pitchFamily="34"/>
                <a:cs typeface="Lucida Sans Unicode" pitchFamily="34"/>
              </a:rPr>
              <a:t>seguintes</a:t>
            </a:r>
            <a:endParaRPr lang="es-ES" sz="1600" b="1" i="0" strike="noStrike" cap="none" baseline="0" dirty="0">
              <a:ln>
                <a:noFill/>
              </a:ln>
              <a:solidFill>
                <a:srgbClr val="1F10E6"/>
              </a:solidFill>
              <a:uFillTx/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2720" marR="0" lvl="0" indent="-341280" algn="just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1600" b="1" i="0" u="none" strike="noStrike" cap="none" baseline="0" dirty="0" err="1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Análise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Musical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II //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C. da Terra e do Medio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Ambiente // </a:t>
            </a:r>
            <a:r>
              <a:rPr lang="es-ES" sz="1600" b="1" i="0" u="none" strike="noStrike" cap="none" baseline="0" dirty="0" err="1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Debuxo</a:t>
            </a:r>
            <a:endParaRPr lang="es-ES" sz="1600" b="1" dirty="0">
              <a:solidFill>
                <a:srgbClr val="FF0066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2720" marR="0" lvl="0" indent="-341280" algn="just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Artístico II // Fundamentos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da Administración e da </a:t>
            </a:r>
            <a:r>
              <a:rPr lang="es-ES" sz="1600" b="1" i="0" u="none" strike="noStrike" cap="none" baseline="0" dirty="0" err="1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Xestión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//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Hª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da</a:t>
            </a:r>
          </a:p>
          <a:p>
            <a:pPr marL="342720" marR="0" lvl="0" indent="-341280" algn="just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Filosofía //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Hª da Música e da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Danza // </a:t>
            </a:r>
            <a:r>
              <a:rPr lang="es-ES" sz="1600" b="1" i="0" u="none" strike="noStrike" cap="none" baseline="0" dirty="0" err="1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Imaxe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e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Son // </a:t>
            </a:r>
            <a:r>
              <a:rPr lang="es-ES" sz="1600" b="1" i="0" u="none" strike="noStrike" cap="none" baseline="0" dirty="0" err="1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Psicoloxí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a//</a:t>
            </a:r>
          </a:p>
          <a:p>
            <a:pPr marL="342720" marR="0" lvl="0" indent="-341280" algn="just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1600" b="1" i="0" u="none" strike="noStrike" cap="none" baseline="0" dirty="0" err="1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Relixión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//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2ª L. </a:t>
            </a:r>
            <a:r>
              <a:rPr lang="es-ES" sz="1600" b="1" i="0" u="none" strike="noStrike" cap="none" baseline="0" dirty="0" err="1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Estranxeira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II // Técnicas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de Expresión </a:t>
            </a:r>
            <a:r>
              <a:rPr lang="es-ES" sz="1600" b="1" i="0" u="none" strike="noStrike" cap="none" baseline="0" dirty="0" err="1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Gŕafico</a:t>
            </a:r>
            <a:endParaRPr lang="es-ES" sz="1600" b="1" dirty="0">
              <a:solidFill>
                <a:srgbClr val="FF0066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2720" marR="0" lvl="0" indent="-341280" algn="just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Plástica // </a:t>
            </a:r>
            <a:r>
              <a:rPr lang="es-ES" sz="1600" b="1" i="0" u="none" strike="noStrike" cap="none" baseline="0" dirty="0" err="1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Tecnoloxía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Industrial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II // </a:t>
            </a:r>
            <a:r>
              <a:rPr lang="es-ES" sz="1600" b="1" i="0" u="none" strike="noStrike" cap="none" baseline="0" dirty="0" err="1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Tecnoloxías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da Información </a:t>
            </a:r>
            <a:r>
              <a:rPr lang="es-ES" sz="1600" b="1" dirty="0" smtClean="0"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e da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Comunicación II //</a:t>
            </a:r>
            <a:r>
              <a:rPr lang="es-ES" sz="1600" b="1" i="0" u="none" strike="noStrike" cap="none" baseline="0" dirty="0" err="1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Unha</a:t>
            </a:r>
            <a:r>
              <a:rPr lang="es-ES" sz="1600" b="1" i="0" u="none" strike="noStrike" cap="none" baseline="0" dirty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troncal non </a:t>
            </a:r>
            <a:r>
              <a:rPr lang="es-ES" sz="1600" b="1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cursada</a:t>
            </a:r>
          </a:p>
          <a:p>
            <a:pPr marL="342720" marR="0" lvl="0" indent="-341280" algn="just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1600" b="0" i="0" u="none" strike="noStrike" cap="none" baseline="0" dirty="0" smtClean="0">
                <a:ln>
                  <a:noFill/>
                </a:ln>
                <a:solidFill>
                  <a:srgbClr val="FF006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.</a:t>
            </a:r>
            <a:endParaRPr lang="es-ES" sz="1600" b="0" i="0" u="none" strike="noStrike" cap="none" baseline="0" dirty="0">
              <a:ln>
                <a:noFill/>
              </a:ln>
              <a:solidFill>
                <a:srgbClr val="FF0066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es-ES" sz="1600" b="0" i="0" u="none" strike="noStrike" cap="none" baseline="0" dirty="0">
              <a:ln>
                <a:noFill/>
              </a:ln>
              <a:solidFill>
                <a:srgbClr val="FF0066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es-ES" sz="1600" b="0" i="0" u="none" strike="noStrike" cap="none" baseline="0" dirty="0">
              <a:ln>
                <a:noFill/>
              </a:ln>
              <a:solidFill>
                <a:srgbClr val="FF0066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es-ES" sz="2400" b="0" i="0" u="none" strike="noStrike" cap="none" baseline="0" dirty="0">
              <a:ln>
                <a:noFill/>
              </a:ln>
              <a:solidFill>
                <a:srgbClr val="FF0066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342720" marR="0" lvl="0" indent="-3412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es-ES" sz="2400" b="0" i="0" u="none" strike="noStrike" cap="none" baseline="0" dirty="0">
              <a:ln>
                <a:noFill/>
              </a:ln>
              <a:solidFill>
                <a:srgbClr val="FF0066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925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611560" y="128588"/>
            <a:ext cx="7920880" cy="1433512"/>
          </a:xfrm>
          <a:solidFill>
            <a:srgbClr val="66FFFF"/>
          </a:solidFill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b="1">
                <a:solidFill>
                  <a:srgbClr val="FF0066"/>
                </a:solidFill>
              </a:rPr>
              <a:t>BACHARELATO</a:t>
            </a:r>
            <a:br>
              <a:rPr lang="es-ES" b="1">
                <a:solidFill>
                  <a:srgbClr val="FF0066"/>
                </a:solidFill>
              </a:rPr>
            </a:br>
            <a:r>
              <a:rPr lang="es-ES">
                <a:solidFill>
                  <a:srgbClr val="FF0066"/>
                </a:solidFill>
              </a:rPr>
              <a:t>Materias de libre configuración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539552" y="2132856"/>
            <a:ext cx="7992888" cy="2298065"/>
          </a:xfrm>
          <a:solidFill>
            <a:srgbClr val="92D050"/>
          </a:solidFill>
        </p:spPr>
        <p:txBody>
          <a:bodyPr wrap="square" lIns="0" tIns="0" rIns="0" bIns="0" anchor="ctr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lvl="0" inden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b="1" dirty="0" smtClean="0">
              <a:solidFill>
                <a:srgbClr val="CC00CC"/>
              </a:solidFill>
            </a:endParaRPr>
          </a:p>
          <a:p>
            <a:pPr marL="0" lvl="0" inden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400" b="1" dirty="0" smtClean="0">
                <a:solidFill>
                  <a:srgbClr val="CC00CC"/>
                </a:solidFill>
              </a:rPr>
              <a:t>•</a:t>
            </a:r>
            <a:r>
              <a:rPr lang="es-ES" sz="2400" b="1" dirty="0" err="1" smtClean="0">
                <a:solidFill>
                  <a:srgbClr val="CC00CC"/>
                </a:solidFill>
              </a:rPr>
              <a:t>Lingua</a:t>
            </a:r>
            <a:r>
              <a:rPr lang="es-ES" sz="2400" b="1" dirty="0" smtClean="0">
                <a:solidFill>
                  <a:srgbClr val="CC00CC"/>
                </a:solidFill>
              </a:rPr>
              <a:t> </a:t>
            </a:r>
            <a:r>
              <a:rPr lang="es-ES" sz="2400" b="1" dirty="0">
                <a:solidFill>
                  <a:srgbClr val="CC00CC"/>
                </a:solidFill>
              </a:rPr>
              <a:t>Galega e </a:t>
            </a:r>
            <a:r>
              <a:rPr lang="es-ES" sz="2400" b="1" dirty="0" smtClean="0">
                <a:solidFill>
                  <a:srgbClr val="CC00CC"/>
                </a:solidFill>
              </a:rPr>
              <a:t>Literatura</a:t>
            </a:r>
          </a:p>
          <a:p>
            <a:pPr marL="0" lvl="0" inden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400" b="1" dirty="0" smtClean="0">
                <a:solidFill>
                  <a:srgbClr val="CC00CC"/>
                </a:solidFill>
              </a:rPr>
              <a:t>•</a:t>
            </a:r>
            <a:r>
              <a:rPr lang="es-ES" sz="2400" b="1" dirty="0" err="1" smtClean="0">
                <a:solidFill>
                  <a:srgbClr val="CC00CC"/>
                </a:solidFill>
              </a:rPr>
              <a:t>Antropoloxía</a:t>
            </a:r>
            <a:r>
              <a:rPr lang="es-ES" sz="2400" b="1" dirty="0" smtClean="0">
                <a:solidFill>
                  <a:srgbClr val="CC00CC"/>
                </a:solidFill>
              </a:rPr>
              <a:t>/ Literaturas hispánicas, Robótica/ Ética e </a:t>
            </a:r>
            <a:r>
              <a:rPr lang="es-ES" sz="2400" b="1" dirty="0" err="1" smtClean="0">
                <a:solidFill>
                  <a:srgbClr val="CC00CC"/>
                </a:solidFill>
              </a:rPr>
              <a:t>Fª</a:t>
            </a:r>
            <a:r>
              <a:rPr lang="es-ES" sz="2400" b="1" dirty="0" smtClean="0">
                <a:solidFill>
                  <a:srgbClr val="CC00CC"/>
                </a:solidFill>
              </a:rPr>
              <a:t> do </a:t>
            </a:r>
            <a:r>
              <a:rPr lang="es-ES" sz="2400" b="1" dirty="0" err="1" smtClean="0">
                <a:solidFill>
                  <a:srgbClr val="CC00CC"/>
                </a:solidFill>
              </a:rPr>
              <a:t>dereito</a:t>
            </a:r>
            <a:r>
              <a:rPr lang="es-ES" sz="2400" b="1" dirty="0" smtClean="0">
                <a:solidFill>
                  <a:srgbClr val="CC00CC"/>
                </a:solidFill>
              </a:rPr>
              <a:t>/ </a:t>
            </a:r>
            <a:r>
              <a:rPr lang="es-ES" sz="2400" b="1" dirty="0" err="1" smtClean="0">
                <a:solidFill>
                  <a:srgbClr val="CC00CC"/>
                </a:solidFill>
              </a:rPr>
              <a:t>Fª</a:t>
            </a:r>
            <a:r>
              <a:rPr lang="es-ES" sz="2400" b="1" dirty="0" smtClean="0">
                <a:solidFill>
                  <a:srgbClr val="CC00CC"/>
                </a:solidFill>
              </a:rPr>
              <a:t> da Ciencia e da </a:t>
            </a:r>
            <a:r>
              <a:rPr lang="es-ES" sz="2400" b="1" dirty="0" err="1" smtClean="0">
                <a:solidFill>
                  <a:srgbClr val="CC00CC"/>
                </a:solidFill>
              </a:rPr>
              <a:t>Tecnoloxía</a:t>
            </a:r>
            <a:r>
              <a:rPr lang="es-ES" sz="2400" b="1" dirty="0" smtClean="0">
                <a:solidFill>
                  <a:srgbClr val="CC00CC"/>
                </a:solidFill>
              </a:rPr>
              <a:t>/ Métodos </a:t>
            </a:r>
            <a:r>
              <a:rPr lang="es-ES" sz="2400" b="1" dirty="0" err="1" smtClean="0">
                <a:solidFill>
                  <a:srgbClr val="CC00CC"/>
                </a:solidFill>
              </a:rPr>
              <a:t>estatísticos</a:t>
            </a:r>
            <a:r>
              <a:rPr lang="es-ES" sz="2400" b="1" dirty="0" smtClean="0">
                <a:solidFill>
                  <a:srgbClr val="CC00CC"/>
                </a:solidFill>
              </a:rPr>
              <a:t> e numéricos/ </a:t>
            </a:r>
            <a:r>
              <a:rPr lang="es-ES" sz="2400" b="1" dirty="0" err="1" smtClean="0">
                <a:solidFill>
                  <a:srgbClr val="CC00CC"/>
                </a:solidFill>
              </a:rPr>
              <a:t>Xª</a:t>
            </a:r>
            <a:r>
              <a:rPr lang="es-ES" sz="2400" b="1" dirty="0" smtClean="0">
                <a:solidFill>
                  <a:srgbClr val="CC00CC"/>
                </a:solidFill>
              </a:rPr>
              <a:t> e Hª de Galicia/ Patrimonio artístico e cultural de Galicia/ Literatura galega do </a:t>
            </a:r>
            <a:r>
              <a:rPr lang="es-ES" sz="2400" b="1" dirty="0" err="1" smtClean="0">
                <a:solidFill>
                  <a:srgbClr val="CC00CC"/>
                </a:solidFill>
              </a:rPr>
              <a:t>século</a:t>
            </a:r>
            <a:r>
              <a:rPr lang="es-ES" sz="2400" b="1" dirty="0" smtClean="0">
                <a:solidFill>
                  <a:srgbClr val="CC00CC"/>
                </a:solidFill>
              </a:rPr>
              <a:t> XX e da </a:t>
            </a:r>
            <a:r>
              <a:rPr lang="es-ES" sz="2400" b="1" dirty="0" err="1" smtClean="0">
                <a:solidFill>
                  <a:srgbClr val="CC00CC"/>
                </a:solidFill>
              </a:rPr>
              <a:t>actualidade</a:t>
            </a:r>
            <a:endParaRPr lang="es-ES" sz="2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2"/>
                </a:solidFill>
              </a:rPr>
              <a:t>FORMACIÓN PROFESIONAL DE GRADO MEDIO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3200" b="0" dirty="0" smtClean="0"/>
              <a:t>Os </a:t>
            </a:r>
            <a:r>
              <a:rPr lang="es-ES" sz="3200" b="0" dirty="0"/>
              <a:t>ciclos formativos de </a:t>
            </a:r>
            <a:r>
              <a:rPr lang="es-ES" sz="3200" b="0" dirty="0" smtClean="0"/>
              <a:t>grao </a:t>
            </a:r>
            <a:r>
              <a:rPr lang="es-ES" sz="3200" b="0" dirty="0"/>
              <a:t>medio forman parte </a:t>
            </a:r>
            <a:r>
              <a:rPr lang="es-ES" sz="3200" b="0" dirty="0" smtClean="0"/>
              <a:t>da oferta </a:t>
            </a:r>
            <a:r>
              <a:rPr lang="es-ES" sz="3200" b="0" dirty="0"/>
              <a:t>de Formación Profesional </a:t>
            </a:r>
            <a:r>
              <a:rPr lang="es-ES" sz="3200" b="0" dirty="0" smtClean="0"/>
              <a:t>e </a:t>
            </a:r>
            <a:r>
              <a:rPr lang="es-ES" sz="3200" b="0" dirty="0"/>
              <a:t>preparan </a:t>
            </a:r>
            <a:r>
              <a:rPr lang="es-ES" sz="3200" b="0" dirty="0" smtClean="0"/>
              <a:t>para a incorporación </a:t>
            </a:r>
            <a:r>
              <a:rPr lang="es-ES" sz="3200" b="0" dirty="0" err="1" smtClean="0"/>
              <a:t>ao</a:t>
            </a:r>
            <a:r>
              <a:rPr lang="es-ES" sz="3200" b="0" dirty="0" smtClean="0"/>
              <a:t> </a:t>
            </a:r>
            <a:r>
              <a:rPr lang="es-ES" sz="3200" b="0" dirty="0"/>
              <a:t>mundo laboral, </a:t>
            </a:r>
            <a:r>
              <a:rPr lang="es-ES" sz="3200" b="0" dirty="0" err="1" smtClean="0"/>
              <a:t>cunha</a:t>
            </a:r>
            <a:r>
              <a:rPr lang="es-ES" sz="3200" b="0" dirty="0" smtClean="0"/>
              <a:t> profesión </a:t>
            </a:r>
            <a:r>
              <a:rPr lang="es-ES" sz="3200" b="0" dirty="0"/>
              <a:t>especializada..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b="0" dirty="0" smtClean="0"/>
              <a:t>A </a:t>
            </a:r>
            <a:r>
              <a:rPr lang="es-ES" sz="3200" b="0" dirty="0"/>
              <a:t>FP está organizada en Familias </a:t>
            </a:r>
            <a:r>
              <a:rPr lang="es-ES" sz="3200" b="0" dirty="0" err="1" smtClean="0"/>
              <a:t>Profesionais</a:t>
            </a:r>
            <a:endParaRPr lang="es-ES" sz="3200" b="0" dirty="0"/>
          </a:p>
          <a:p>
            <a:pPr>
              <a:buFont typeface="Arial" panose="020B0604020202020204" pitchFamily="34" charset="0"/>
              <a:buChar char="•"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4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2"/>
                </a:solidFill>
              </a:rPr>
              <a:t>Importante ter claro: </a:t>
            </a:r>
            <a:r>
              <a:rPr lang="es-ES" dirty="0" err="1" smtClean="0">
                <a:solidFill>
                  <a:schemeClr val="accent2"/>
                </a:solidFill>
              </a:rPr>
              <a:t>fp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800" b="0" dirty="0" err="1" smtClean="0"/>
              <a:t>Require</a:t>
            </a:r>
            <a:r>
              <a:rPr lang="es-ES" sz="2800" b="0" dirty="0" smtClean="0"/>
              <a:t> </a:t>
            </a:r>
            <a:r>
              <a:rPr lang="es-ES" sz="2800" b="0" dirty="0" err="1" smtClean="0"/>
              <a:t>certa</a:t>
            </a:r>
            <a:r>
              <a:rPr lang="es-ES" sz="2800" b="0" dirty="0" smtClean="0"/>
              <a:t> </a:t>
            </a:r>
            <a:r>
              <a:rPr lang="es-ES" sz="2800" b="0" dirty="0"/>
              <a:t>madurez vocacional </a:t>
            </a:r>
            <a:r>
              <a:rPr lang="es-ES" sz="2800" b="0" dirty="0" err="1" smtClean="0"/>
              <a:t>xa</a:t>
            </a:r>
            <a:r>
              <a:rPr lang="es-ES" sz="2800" b="0" dirty="0" smtClean="0"/>
              <a:t> </a:t>
            </a:r>
            <a:r>
              <a:rPr lang="es-ES" sz="2800" b="0" dirty="0"/>
              <a:t>que se </a:t>
            </a:r>
            <a:r>
              <a:rPr lang="es-ES" sz="2800" b="0" dirty="0" smtClean="0"/>
              <a:t>escolle </a:t>
            </a:r>
            <a:r>
              <a:rPr lang="es-ES" sz="2800" b="0" dirty="0"/>
              <a:t>un perfil profesional concreto. </a:t>
            </a:r>
            <a:endParaRPr lang="es-ES" sz="28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800" b="0" dirty="0" smtClean="0"/>
              <a:t>A </a:t>
            </a:r>
            <a:r>
              <a:rPr lang="es-ES" sz="2800" b="0" dirty="0"/>
              <a:t>formación </a:t>
            </a:r>
            <a:r>
              <a:rPr lang="es-ES" sz="2800" b="0" dirty="0" err="1" smtClean="0"/>
              <a:t>desenvólvese</a:t>
            </a:r>
            <a:r>
              <a:rPr lang="es-ES" sz="2800" b="0" dirty="0" smtClean="0"/>
              <a:t> tanto no centro </a:t>
            </a:r>
            <a:r>
              <a:rPr lang="es-ES" sz="2800" b="0" dirty="0"/>
              <a:t>formativo como en centros de </a:t>
            </a:r>
            <a:r>
              <a:rPr lang="es-ES" sz="2800" b="0" dirty="0" err="1" smtClean="0"/>
              <a:t>traballo</a:t>
            </a:r>
            <a:r>
              <a:rPr lang="es-ES" sz="2800" b="0" dirty="0"/>
              <a:t>. </a:t>
            </a:r>
            <a:endParaRPr lang="es-ES" sz="28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800" b="0" dirty="0" smtClean="0"/>
              <a:t>A </a:t>
            </a:r>
            <a:r>
              <a:rPr lang="es-ES" sz="2800" b="0" dirty="0"/>
              <a:t>duración </a:t>
            </a:r>
            <a:r>
              <a:rPr lang="es-ES" sz="2800" b="0" dirty="0" smtClean="0"/>
              <a:t>é </a:t>
            </a:r>
            <a:r>
              <a:rPr lang="es-ES" sz="2800" b="0" dirty="0"/>
              <a:t>de </a:t>
            </a:r>
            <a:r>
              <a:rPr lang="es-ES" sz="2800" b="0" dirty="0" err="1" smtClean="0"/>
              <a:t>dous</a:t>
            </a:r>
            <a:r>
              <a:rPr lang="es-ES" sz="2800" b="0" dirty="0" smtClean="0"/>
              <a:t> </a:t>
            </a:r>
            <a:r>
              <a:rPr lang="es-ES" sz="2800" b="0" dirty="0"/>
              <a:t>cursos (entre 1.400 </a:t>
            </a:r>
            <a:r>
              <a:rPr lang="es-ES" sz="2800" b="0" dirty="0" smtClean="0"/>
              <a:t>e </a:t>
            </a:r>
            <a:r>
              <a:rPr lang="es-ES" sz="2800" b="0" dirty="0"/>
              <a:t>2000 horas de formación</a:t>
            </a:r>
            <a:r>
              <a:rPr lang="es-ES" sz="2800" b="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b="0" dirty="0" smtClean="0"/>
              <a:t>O título </a:t>
            </a:r>
            <a:r>
              <a:rPr lang="es-ES" sz="2800" b="0" dirty="0"/>
              <a:t>de Técnico de </a:t>
            </a:r>
            <a:r>
              <a:rPr lang="es-ES" sz="2800" b="0" dirty="0" smtClean="0"/>
              <a:t>Grao </a:t>
            </a:r>
            <a:r>
              <a:rPr lang="es-ES" sz="2800" b="0" dirty="0"/>
              <a:t>Medio permite pedir </a:t>
            </a:r>
            <a:r>
              <a:rPr lang="es-ES" sz="2800" b="0" dirty="0" err="1" smtClean="0"/>
              <a:t>praza</a:t>
            </a:r>
            <a:r>
              <a:rPr lang="es-ES" sz="2800" b="0" dirty="0" smtClean="0"/>
              <a:t> </a:t>
            </a:r>
            <a:r>
              <a:rPr lang="es-ES" sz="2800" b="0" dirty="0"/>
              <a:t>en ciclos formativos de </a:t>
            </a:r>
            <a:r>
              <a:rPr lang="es-ES" sz="2800" b="0" dirty="0" smtClean="0"/>
              <a:t>Grao </a:t>
            </a:r>
            <a:r>
              <a:rPr lang="es-ES" sz="2800" b="0" dirty="0"/>
              <a:t>Superior.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6883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457200" y="274680"/>
            <a:ext cx="8229600" cy="922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FF"/>
          </a:solidFill>
          <a:ln w="38160">
            <a:solidFill>
              <a:srgbClr val="FF33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4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CICLO MEDIO (FP)</a:t>
            </a:r>
          </a:p>
        </p:txBody>
      </p:sp>
      <p:sp>
        <p:nvSpPr>
          <p:cNvPr id="3" name="Text Box 2"/>
          <p:cNvSpPr/>
          <p:nvPr/>
        </p:nvSpPr>
        <p:spPr>
          <a:xfrm>
            <a:off x="457200" y="1484784"/>
            <a:ext cx="8218440" cy="51590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1F2FD"/>
          </a:solidFill>
          <a:ln w="28440">
            <a:solidFill>
              <a:srgbClr val="0000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342720" marR="0" lvl="0" indent="-3412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ES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  </a:t>
            </a:r>
            <a:r>
              <a:rPr lang="es-ES" sz="3200" b="1" i="0" u="none" strike="noStrike" cap="none" baseline="0" dirty="0">
                <a:ln>
                  <a:noFill/>
                </a:ln>
                <a:solidFill>
                  <a:srgbClr val="FF330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ACCESO</a:t>
            </a:r>
          </a:p>
          <a:p>
            <a:pPr marL="1143000" lvl="2" indent="-227160">
              <a:spcBef>
                <a:spcPts val="598"/>
              </a:spcBef>
              <a:tabLst>
                <a:tab pos="1143000" algn="l"/>
                <a:tab pos="1591919" algn="l"/>
                <a:tab pos="2041199" algn="l"/>
                <a:tab pos="2490480" algn="l"/>
                <a:tab pos="2939760" algn="l"/>
                <a:tab pos="3389040" algn="l"/>
                <a:tab pos="3838320" algn="l"/>
                <a:tab pos="4287600" algn="l"/>
                <a:tab pos="4736880" algn="l"/>
                <a:tab pos="5186159" algn="l"/>
                <a:tab pos="5635440" algn="l"/>
                <a:tab pos="6084719" algn="l"/>
                <a:tab pos="6534000" algn="l"/>
                <a:tab pos="6983280" algn="l"/>
                <a:tab pos="7432560" algn="l"/>
                <a:tab pos="7881840" algn="l"/>
                <a:tab pos="8331120" algn="l"/>
                <a:tab pos="8780400" algn="l"/>
                <a:tab pos="9229679" algn="l"/>
                <a:tab pos="9678960" algn="l"/>
                <a:tab pos="10128240" algn="l"/>
              </a:tabLst>
            </a:pP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</a:t>
            </a:r>
            <a:r>
              <a:rPr lang="es-ES" sz="2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 </a:t>
            </a:r>
            <a:r>
              <a:rPr lang="es-ES" sz="2400" dirty="0" smtClean="0"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</a:t>
            </a:r>
            <a:r>
              <a:rPr lang="es-ES" sz="2400" b="0" i="0" u="none" strike="noStrike" cap="none" baseline="0" dirty="0" smtClean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Título </a:t>
            </a: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Graduado en Educación Secundaria</a:t>
            </a:r>
          </a:p>
          <a:p>
            <a:pPr marL="1143000" marR="0" lvl="2" indent="-22716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1143000" algn="l"/>
                <a:tab pos="1591919" algn="l"/>
                <a:tab pos="2041199" algn="l"/>
                <a:tab pos="2490480" algn="l"/>
                <a:tab pos="2939760" algn="l"/>
                <a:tab pos="3389040" algn="l"/>
                <a:tab pos="3838320" algn="l"/>
                <a:tab pos="4287600" algn="l"/>
                <a:tab pos="4736880" algn="l"/>
                <a:tab pos="5186159" algn="l"/>
                <a:tab pos="5635440" algn="l"/>
                <a:tab pos="6084719" algn="l"/>
                <a:tab pos="6534000" algn="l"/>
                <a:tab pos="6983280" algn="l"/>
                <a:tab pos="7432560" algn="l"/>
                <a:tab pos="7881840" algn="l"/>
                <a:tab pos="8331120" algn="l"/>
                <a:tab pos="8780400" algn="l"/>
                <a:tab pos="9229679" algn="l"/>
                <a:tab pos="9678960" algn="l"/>
                <a:tab pos="10128240" algn="l"/>
              </a:tabLst>
            </a:pP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  </a:t>
            </a:r>
            <a:r>
              <a:rPr lang="es-ES" sz="2400" b="0" i="0" u="none" strike="noStrike" cap="none" baseline="0" dirty="0" smtClean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•Proba </a:t>
            </a: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acceso a ciclo medio (17 anos</a:t>
            </a:r>
            <a:r>
              <a:rPr lang="es-ES" sz="2400" b="0" i="0" u="none" strike="noStrike" cap="none" baseline="0" dirty="0" smtClean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)</a:t>
            </a:r>
          </a:p>
          <a:p>
            <a:pPr marL="1143000" marR="0" lvl="2" indent="-22716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1143000" algn="l"/>
                <a:tab pos="1591919" algn="l"/>
                <a:tab pos="2041199" algn="l"/>
                <a:tab pos="2490480" algn="l"/>
                <a:tab pos="2939760" algn="l"/>
                <a:tab pos="3389040" algn="l"/>
                <a:tab pos="3838320" algn="l"/>
                <a:tab pos="4287600" algn="l"/>
                <a:tab pos="4736880" algn="l"/>
                <a:tab pos="5186159" algn="l"/>
                <a:tab pos="5635440" algn="l"/>
                <a:tab pos="6084719" algn="l"/>
                <a:tab pos="6534000" algn="l"/>
                <a:tab pos="6983280" algn="l"/>
                <a:tab pos="7432560" algn="l"/>
                <a:tab pos="7881840" algn="l"/>
                <a:tab pos="8331120" algn="l"/>
                <a:tab pos="8780400" algn="l"/>
                <a:tab pos="9229679" algn="l"/>
                <a:tab pos="9678960" algn="l"/>
                <a:tab pos="10128240" algn="l"/>
              </a:tabLst>
            </a:pPr>
            <a:r>
              <a:rPr lang="es-ES" sz="2400" dirty="0"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	</a:t>
            </a:r>
            <a:r>
              <a:rPr lang="es-ES" sz="2400" dirty="0" smtClean="0"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	•</a:t>
            </a:r>
            <a:r>
              <a:rPr lang="es-ES" sz="2400" dirty="0" smtClean="0"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FPB</a:t>
            </a:r>
          </a:p>
          <a:p>
            <a:pPr marL="1143000" marR="0" lvl="2" indent="-22716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1143000" algn="l"/>
                <a:tab pos="1591919" algn="l"/>
                <a:tab pos="2041199" algn="l"/>
                <a:tab pos="2490480" algn="l"/>
                <a:tab pos="2939760" algn="l"/>
                <a:tab pos="3389040" algn="l"/>
                <a:tab pos="3838320" algn="l"/>
                <a:tab pos="4287600" algn="l"/>
                <a:tab pos="4736880" algn="l"/>
                <a:tab pos="5186159" algn="l"/>
                <a:tab pos="5635440" algn="l"/>
                <a:tab pos="6084719" algn="l"/>
                <a:tab pos="6534000" algn="l"/>
                <a:tab pos="6983280" algn="l"/>
                <a:tab pos="7432560" algn="l"/>
                <a:tab pos="7881840" algn="l"/>
                <a:tab pos="8331120" algn="l"/>
                <a:tab pos="8780400" algn="l"/>
                <a:tab pos="9229679" algn="l"/>
                <a:tab pos="9678960" algn="l"/>
                <a:tab pos="10128240" algn="l"/>
              </a:tabLst>
            </a:pPr>
            <a:r>
              <a:rPr lang="es-ES" sz="3200" b="1" i="0" u="none" strike="noStrike" cap="none" baseline="0" dirty="0" smtClean="0">
                <a:ln>
                  <a:noFill/>
                </a:ln>
                <a:solidFill>
                  <a:srgbClr val="FF330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DURACIÓN</a:t>
            </a:r>
            <a:endParaRPr lang="es-ES" sz="3200" b="1" i="0" u="none" strike="noStrike" cap="none" baseline="0" dirty="0">
              <a:ln>
                <a:noFill/>
              </a:ln>
              <a:solidFill>
                <a:srgbClr val="FF3300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1143000" marR="0" lvl="2" indent="-22716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1143000" algn="l"/>
                <a:tab pos="1591919" algn="l"/>
                <a:tab pos="2041199" algn="l"/>
                <a:tab pos="2490480" algn="l"/>
                <a:tab pos="2939760" algn="l"/>
                <a:tab pos="3389040" algn="l"/>
                <a:tab pos="3838320" algn="l"/>
                <a:tab pos="4287600" algn="l"/>
                <a:tab pos="4736880" algn="l"/>
                <a:tab pos="5186159" algn="l"/>
                <a:tab pos="5635440" algn="l"/>
                <a:tab pos="6084719" algn="l"/>
                <a:tab pos="6534000" algn="l"/>
                <a:tab pos="6983280" algn="l"/>
                <a:tab pos="7432560" algn="l"/>
                <a:tab pos="7881840" algn="l"/>
                <a:tab pos="8331120" algn="l"/>
                <a:tab pos="8780400" algn="l"/>
                <a:tab pos="9229679" algn="l"/>
                <a:tab pos="9678960" algn="l"/>
                <a:tab pos="10128240" algn="l"/>
              </a:tabLst>
            </a:pP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   </a:t>
            </a: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2000 horas (2 cursos)</a:t>
            </a:r>
          </a:p>
          <a:p>
            <a:pPr marL="1143000" marR="0" lvl="2" indent="-22716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1143000" algn="l"/>
                <a:tab pos="1591919" algn="l"/>
                <a:tab pos="2041199" algn="l"/>
                <a:tab pos="2490480" algn="l"/>
                <a:tab pos="2939760" algn="l"/>
                <a:tab pos="3389040" algn="l"/>
                <a:tab pos="3838320" algn="l"/>
                <a:tab pos="4287600" algn="l"/>
                <a:tab pos="4736880" algn="l"/>
                <a:tab pos="5186159" algn="l"/>
                <a:tab pos="5635440" algn="l"/>
                <a:tab pos="6084719" algn="l"/>
                <a:tab pos="6534000" algn="l"/>
                <a:tab pos="6983280" algn="l"/>
                <a:tab pos="7432560" algn="l"/>
                <a:tab pos="7881840" algn="l"/>
                <a:tab pos="8331120" algn="l"/>
                <a:tab pos="8780400" algn="l"/>
                <a:tab pos="9229679" algn="l"/>
                <a:tab pos="9678960" algn="l"/>
                <a:tab pos="10128240" algn="l"/>
              </a:tabLst>
            </a:pPr>
            <a:r>
              <a:rPr lang="es-ES" sz="3200" b="1" i="0" u="none" strike="noStrike" cap="none" baseline="0" dirty="0">
                <a:ln>
                  <a:noFill/>
                </a:ln>
                <a:solidFill>
                  <a:srgbClr val="FF330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TÍTULO</a:t>
            </a:r>
          </a:p>
          <a:p>
            <a:pPr marL="1143000" marR="0" lvl="2" indent="-22716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1143000" algn="l"/>
                <a:tab pos="1591919" algn="l"/>
                <a:tab pos="2041199" algn="l"/>
                <a:tab pos="2490480" algn="l"/>
                <a:tab pos="2939760" algn="l"/>
                <a:tab pos="3389040" algn="l"/>
                <a:tab pos="3838320" algn="l"/>
                <a:tab pos="4287600" algn="l"/>
                <a:tab pos="4736880" algn="l"/>
                <a:tab pos="5186159" algn="l"/>
                <a:tab pos="5635440" algn="l"/>
                <a:tab pos="6084719" algn="l"/>
                <a:tab pos="6534000" algn="l"/>
                <a:tab pos="6983280" algn="l"/>
                <a:tab pos="7432560" algn="l"/>
                <a:tab pos="7881840" algn="l"/>
                <a:tab pos="8331120" algn="l"/>
                <a:tab pos="8780400" algn="l"/>
                <a:tab pos="9229679" algn="l"/>
                <a:tab pos="9678960" algn="l"/>
                <a:tab pos="10128240" algn="l"/>
              </a:tabLst>
            </a:pP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   </a:t>
            </a: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Técnico da profesión </a:t>
            </a:r>
            <a:r>
              <a:rPr lang="es-ES" sz="2400" b="0" i="0" u="none" strike="noStrike" cap="none" baseline="0" dirty="0" err="1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correspondente</a:t>
            </a:r>
            <a:endParaRPr lang="es-ES" sz="2400" b="0" i="0" u="none" strike="noStrike" cap="none" baseline="0" dirty="0">
              <a:ln>
                <a:noFill/>
              </a:ln>
              <a:solidFill>
                <a:srgbClr val="0000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1143000" marR="0" lvl="2" indent="-22716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1143000" algn="l"/>
                <a:tab pos="1591919" algn="l"/>
                <a:tab pos="2041199" algn="l"/>
                <a:tab pos="2490480" algn="l"/>
                <a:tab pos="2939760" algn="l"/>
                <a:tab pos="3389040" algn="l"/>
                <a:tab pos="3838320" algn="l"/>
                <a:tab pos="4287600" algn="l"/>
                <a:tab pos="4736880" algn="l"/>
                <a:tab pos="5186159" algn="l"/>
                <a:tab pos="5635440" algn="l"/>
                <a:tab pos="6084719" algn="l"/>
                <a:tab pos="6534000" algn="l"/>
                <a:tab pos="6983280" algn="l"/>
                <a:tab pos="7432560" algn="l"/>
                <a:tab pos="7881840" algn="l"/>
                <a:tab pos="8331120" algn="l"/>
                <a:tab pos="8780400" algn="l"/>
                <a:tab pos="9229679" algn="l"/>
                <a:tab pos="9678960" algn="l"/>
                <a:tab pos="10128240" algn="l"/>
              </a:tabLst>
            </a:pPr>
            <a:r>
              <a:rPr lang="es-ES" sz="3200" b="1" i="0" u="none" strike="noStrike" cap="none" baseline="0" dirty="0">
                <a:ln>
                  <a:noFill/>
                </a:ln>
                <a:solidFill>
                  <a:srgbClr val="FF330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ASIGNATURAS= MÓDULOS</a:t>
            </a:r>
          </a:p>
          <a:p>
            <a:pPr marL="1143000" marR="0" lvl="2" indent="-22716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1143000" algn="l"/>
                <a:tab pos="1591919" algn="l"/>
                <a:tab pos="2041199" algn="l"/>
                <a:tab pos="2490480" algn="l"/>
                <a:tab pos="2939760" algn="l"/>
                <a:tab pos="3389040" algn="l"/>
                <a:tab pos="3838320" algn="l"/>
                <a:tab pos="4287600" algn="l"/>
                <a:tab pos="4736880" algn="l"/>
                <a:tab pos="5186159" algn="l"/>
                <a:tab pos="5635440" algn="l"/>
                <a:tab pos="6084719" algn="l"/>
                <a:tab pos="6534000" algn="l"/>
                <a:tab pos="6983280" algn="l"/>
                <a:tab pos="7432560" algn="l"/>
                <a:tab pos="7881840" algn="l"/>
                <a:tab pos="8331120" algn="l"/>
                <a:tab pos="8780400" algn="l"/>
                <a:tab pos="9229679" algn="l"/>
                <a:tab pos="9678960" algn="l"/>
                <a:tab pos="10128240" algn="l"/>
              </a:tabLst>
            </a:pP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      </a:t>
            </a: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1F10E6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T</a:t>
            </a:r>
            <a:r>
              <a:rPr lang="es-ES" sz="2400" b="0" i="0" u="none" strike="noStrike" cap="none" baseline="0" dirty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Lucida Sans Unicode" pitchFamily="34"/>
                <a:cs typeface="Lucida Sans Unicode" pitchFamily="34"/>
              </a:rPr>
              <a:t>eóricos e prácticos +(FCT)</a:t>
            </a:r>
          </a:p>
          <a:p>
            <a:pPr marL="1143000" marR="0" lvl="2" indent="-22716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1143000" algn="l"/>
                <a:tab pos="1591919" algn="l"/>
                <a:tab pos="2041199" algn="l"/>
                <a:tab pos="2490480" algn="l"/>
                <a:tab pos="2939760" algn="l"/>
                <a:tab pos="3389040" algn="l"/>
                <a:tab pos="3838320" algn="l"/>
                <a:tab pos="4287600" algn="l"/>
                <a:tab pos="4736880" algn="l"/>
                <a:tab pos="5186159" algn="l"/>
                <a:tab pos="5635440" algn="l"/>
                <a:tab pos="6084719" algn="l"/>
                <a:tab pos="6534000" algn="l"/>
                <a:tab pos="6983280" algn="l"/>
                <a:tab pos="7432560" algn="l"/>
                <a:tab pos="7881840" algn="l"/>
                <a:tab pos="8331120" algn="l"/>
                <a:tab pos="8780400" algn="l"/>
                <a:tab pos="9229679" algn="l"/>
                <a:tab pos="9678960" algn="l"/>
                <a:tab pos="10128240" algn="l"/>
              </a:tabLst>
            </a:pPr>
            <a:endParaRPr lang="es-ES" sz="3200" b="0" i="0" u="none" strike="noStrike" cap="none" baseline="0" dirty="0">
              <a:ln>
                <a:noFill/>
              </a:ln>
              <a:solidFill>
                <a:srgbClr val="0000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  <a:p>
            <a:pPr marL="1143000" marR="0" lvl="2" indent="-22716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1143000" algn="l"/>
                <a:tab pos="1591919" algn="l"/>
                <a:tab pos="2041199" algn="l"/>
                <a:tab pos="2490480" algn="l"/>
                <a:tab pos="2939760" algn="l"/>
                <a:tab pos="3389040" algn="l"/>
                <a:tab pos="3838320" algn="l"/>
                <a:tab pos="4287600" algn="l"/>
                <a:tab pos="4736880" algn="l"/>
                <a:tab pos="5186159" algn="l"/>
                <a:tab pos="5635440" algn="l"/>
                <a:tab pos="6084719" algn="l"/>
                <a:tab pos="6534000" algn="l"/>
                <a:tab pos="6983280" algn="l"/>
                <a:tab pos="7432560" algn="l"/>
                <a:tab pos="7881840" algn="l"/>
                <a:tab pos="8331120" algn="l"/>
                <a:tab pos="8780400" algn="l"/>
                <a:tab pos="9229679" algn="l"/>
                <a:tab pos="9678960" algn="l"/>
                <a:tab pos="10128240" algn="l"/>
              </a:tabLst>
            </a:pPr>
            <a:endParaRPr lang="es-ES" sz="3200" b="0" i="0" u="none" strike="noStrike" cap="none" baseline="0" dirty="0">
              <a:ln>
                <a:noFill/>
              </a:ln>
              <a:solidFill>
                <a:srgbClr val="0000FF"/>
              </a:solidFill>
              <a:latin typeface="Arial" pitchFamily="2"/>
              <a:ea typeface="Lucida Sans Unicode" pitchFamily="34"/>
              <a:cs typeface="Lucida Sans Unicode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96360" y="404640"/>
            <a:ext cx="625320" cy="936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27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FAMILIAS PROFESIONAIS FP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		</a:t>
            </a:r>
          </a:p>
          <a:p>
            <a:r>
              <a:rPr lang="es-ES" dirty="0"/>
              <a:t>		</a:t>
            </a:r>
          </a:p>
          <a:p>
            <a:r>
              <a:rPr lang="es-ES" dirty="0"/>
              <a:t>		</a:t>
            </a:r>
          </a:p>
          <a:p>
            <a:r>
              <a:rPr lang="es-ES" dirty="0"/>
              <a:t>		</a:t>
            </a:r>
          </a:p>
          <a:p>
            <a:r>
              <a:rPr lang="es-ES" dirty="0"/>
              <a:t>		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55440"/>
              </p:ext>
            </p:extLst>
          </p:nvPr>
        </p:nvGraphicFramePr>
        <p:xfrm>
          <a:off x="1954212" y="1427004"/>
          <a:ext cx="5257800" cy="256032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26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E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E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82" name="Picture 10" descr="http://www.edu.xunta.es/fp/sites/fp/files/fp/Imaxes/Logos%20Familias%20con%20nome/ELECTRICIDADE%20E%20ELECTRON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16" y="1459974"/>
            <a:ext cx="1446545" cy="14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edu.xunta.es/fp/sites/fp/files/fp/Imaxes/Logos%20Familias%20con%20nome/ENERXIA%20E%20AUG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36" y="3162703"/>
            <a:ext cx="1539983" cy="15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edu.xunta.es/fp/sites/fp/files/fp/Imaxes/Logos%20Familias%20con%20nome/IMAXE%20E%20S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950" y="3984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edu.xunta.es/fp/sites/fp/files/fp/Imaxes/Logos%20Familias%20con%20nome/IMAXE%20PERSOAL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775" y="3984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edu.xunta.es/fp/sites/fp/files/fp/Imaxes/Logos%20Familias%20con%20nome/INDUSTRIAS%20ALIMENTARIA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0" y="3984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www.edu.xunta.es/fp/sites/fp/files/fp/Imaxes/Logos%20Familias%20con%20nome/informatica_e_comunicacion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27162"/>
            <a:ext cx="1512169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edu.xunta.es/fp/sites/fp/files/fp/Imaxes/Logos%20Familias%20con%20nome/INSTALACION%20E%20MANTEMENT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02" y="1427162"/>
            <a:ext cx="1478734" cy="14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www.edu.xunta.es/fp/sites/fp/files/fp/Imaxes/Logos%20Familias%20con%20nome/MADEIRA%20MOBLE%20E%20CORTIZA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34" y="1459974"/>
            <a:ext cx="1446544" cy="14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edu.xunta.es/fp/sites/fp/files/fp/Imaxes/Logos%20Familias%20con%20nome/MARITIMO%20PESQUEIRA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41" y="1505556"/>
            <a:ext cx="1433775" cy="14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://www.edu.xunta.es/fp/sites/fp/files/fp/Imaxes/Logos%20Familias%20con%20nome/QUIMICA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67" y="3162703"/>
            <a:ext cx="1405959" cy="14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edu.xunta.es/fp/sites/fp/files/fp/Imaxes/Logos%20Familias%20con%20nome/SANIDADE.jp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81" y="3155391"/>
            <a:ext cx="1446544" cy="14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edu.xunta.es/fp/sites/fp/files/fp/Imaxes/Logos%20Familias%20con%20nome/SERVIZOS%20SOCIOCULTURAIS.jp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74" y="311636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http://www.edu.xunta.es/fp/sites/fp/files/fp/Imaxes/Logos%20Familias%20con%20nome/TEXTIL%20CONFECCION%20E%20PEL.jpg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4" y="3133469"/>
            <a:ext cx="1490388" cy="149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FAMILIAS PROFESIONAIS FP</a:t>
            </a:r>
            <a:endParaRPr lang="es-E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71" y="1392818"/>
            <a:ext cx="1497201" cy="148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2" y="1385339"/>
            <a:ext cx="1572439" cy="157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51" y="1420266"/>
            <a:ext cx="1494036" cy="148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63" y="1420267"/>
            <a:ext cx="1434008" cy="14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1441997" cy="14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55" y="3055275"/>
            <a:ext cx="1388601" cy="139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03" y="3055275"/>
            <a:ext cx="1388601" cy="139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55" y="3023969"/>
            <a:ext cx="1578813" cy="157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63" y="3055275"/>
            <a:ext cx="1434008" cy="14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3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PRAZOS DE ADMISIÓN E </a:t>
            </a:r>
            <a:r>
              <a:rPr lang="es-ES" dirty="0" smtClean="0"/>
              <a:t>MATRÍCULA </a:t>
            </a:r>
            <a:r>
              <a:rPr lang="es-ES" dirty="0" err="1" smtClean="0"/>
              <a:t>xeral</a:t>
            </a:r>
            <a:r>
              <a:rPr lang="es-ES" dirty="0" smtClean="0"/>
              <a:t> eso e </a:t>
            </a:r>
            <a:r>
              <a:rPr lang="es-ES" dirty="0" err="1" smtClean="0"/>
              <a:t>bach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AutoNum type="arabicPeriod"/>
            </a:pPr>
            <a:r>
              <a:rPr lang="es-ES" sz="1300" dirty="0" smtClean="0">
                <a:solidFill>
                  <a:schemeClr val="accent2"/>
                </a:solidFill>
              </a:rPr>
              <a:t>Reserva </a:t>
            </a:r>
            <a:r>
              <a:rPr lang="es-ES" sz="1300" dirty="0">
                <a:solidFill>
                  <a:schemeClr val="accent2"/>
                </a:solidFill>
              </a:rPr>
              <a:t>de plaza en el centro de origen: de 11 de enero al 8 de febrero</a:t>
            </a:r>
            <a:r>
              <a:rPr lang="es-ES" sz="1300" dirty="0" smtClean="0">
                <a:solidFill>
                  <a:schemeClr val="accent2"/>
                </a:solidFill>
              </a:rPr>
              <a:t>.</a:t>
            </a:r>
          </a:p>
          <a:p>
            <a:pPr fontAlgn="base">
              <a:buAutoNum type="arabicPeriod"/>
            </a:pPr>
            <a:r>
              <a:rPr lang="pt-BR" sz="1300" dirty="0" smtClean="0">
                <a:solidFill>
                  <a:schemeClr val="accent2"/>
                </a:solidFill>
              </a:rPr>
              <a:t>Reserva </a:t>
            </a:r>
            <a:r>
              <a:rPr lang="pt-BR" sz="1300" dirty="0">
                <a:solidFill>
                  <a:schemeClr val="accent2"/>
                </a:solidFill>
              </a:rPr>
              <a:t>de </a:t>
            </a:r>
            <a:r>
              <a:rPr lang="pt-BR" sz="1300" dirty="0" err="1" smtClean="0">
                <a:solidFill>
                  <a:schemeClr val="accent2"/>
                </a:solidFill>
              </a:rPr>
              <a:t>plaza</a:t>
            </a:r>
            <a:r>
              <a:rPr lang="pt-BR" sz="1300" dirty="0" smtClean="0">
                <a:solidFill>
                  <a:schemeClr val="accent2"/>
                </a:solidFill>
              </a:rPr>
              <a:t> </a:t>
            </a:r>
            <a:r>
              <a:rPr lang="pt-BR" sz="1300" dirty="0">
                <a:solidFill>
                  <a:schemeClr val="accent2"/>
                </a:solidFill>
              </a:rPr>
              <a:t>para </a:t>
            </a:r>
            <a:r>
              <a:rPr lang="pt-BR" sz="1300" dirty="0" err="1" smtClean="0">
                <a:solidFill>
                  <a:schemeClr val="accent2"/>
                </a:solidFill>
              </a:rPr>
              <a:t>el</a:t>
            </a:r>
            <a:r>
              <a:rPr lang="pt-BR" sz="1300" dirty="0" smtClean="0">
                <a:solidFill>
                  <a:schemeClr val="accent2"/>
                </a:solidFill>
              </a:rPr>
              <a:t> </a:t>
            </a:r>
            <a:r>
              <a:rPr lang="pt-BR" sz="1300" dirty="0">
                <a:solidFill>
                  <a:schemeClr val="accent2"/>
                </a:solidFill>
              </a:rPr>
              <a:t>centro </a:t>
            </a:r>
            <a:r>
              <a:rPr lang="pt-BR" sz="1300" dirty="0" smtClean="0">
                <a:solidFill>
                  <a:schemeClr val="accent2"/>
                </a:solidFill>
              </a:rPr>
              <a:t>al </a:t>
            </a:r>
            <a:r>
              <a:rPr lang="pt-BR" sz="1300" dirty="0">
                <a:solidFill>
                  <a:schemeClr val="accent2"/>
                </a:solidFill>
              </a:rPr>
              <a:t>que se </a:t>
            </a:r>
            <a:r>
              <a:rPr lang="pt-BR" sz="1300" dirty="0" err="1" smtClean="0">
                <a:solidFill>
                  <a:schemeClr val="accent2"/>
                </a:solidFill>
              </a:rPr>
              <a:t>esté</a:t>
            </a:r>
            <a:r>
              <a:rPr lang="pt-BR" sz="1300" dirty="0" smtClean="0">
                <a:solidFill>
                  <a:schemeClr val="accent2"/>
                </a:solidFill>
              </a:rPr>
              <a:t> </a:t>
            </a:r>
            <a:r>
              <a:rPr lang="pt-BR" sz="1300" dirty="0">
                <a:solidFill>
                  <a:schemeClr val="accent2"/>
                </a:solidFill>
              </a:rPr>
              <a:t>adscrito. IES Campo de San Alberto, Noia</a:t>
            </a:r>
            <a:r>
              <a:rPr lang="pt-BR" sz="1300" dirty="0" smtClean="0">
                <a:solidFill>
                  <a:schemeClr val="accent2"/>
                </a:solidFill>
              </a:rPr>
              <a:t>. Del </a:t>
            </a:r>
            <a:r>
              <a:rPr lang="pt-BR" sz="1300" dirty="0">
                <a:solidFill>
                  <a:schemeClr val="accent2"/>
                </a:solidFill>
              </a:rPr>
              <a:t>1 </a:t>
            </a:r>
            <a:r>
              <a:rPr lang="pt-BR" sz="1300" dirty="0" smtClean="0">
                <a:solidFill>
                  <a:schemeClr val="accent2"/>
                </a:solidFill>
              </a:rPr>
              <a:t>al </a:t>
            </a:r>
            <a:r>
              <a:rPr lang="pt-BR" sz="1300" dirty="0">
                <a:solidFill>
                  <a:schemeClr val="accent2"/>
                </a:solidFill>
              </a:rPr>
              <a:t>17 de </a:t>
            </a:r>
            <a:r>
              <a:rPr lang="pt-BR" sz="1300" dirty="0" err="1" smtClean="0">
                <a:solidFill>
                  <a:schemeClr val="accent2"/>
                </a:solidFill>
              </a:rPr>
              <a:t>febrero</a:t>
            </a:r>
            <a:r>
              <a:rPr lang="pt-BR" sz="1300" dirty="0">
                <a:solidFill>
                  <a:schemeClr val="accent2"/>
                </a:solidFill>
              </a:rPr>
              <a:t>: </a:t>
            </a:r>
            <a:endParaRPr lang="es-ES" sz="1300" dirty="0">
              <a:solidFill>
                <a:schemeClr val="accent2"/>
              </a:solidFill>
            </a:endParaRPr>
          </a:p>
          <a:p>
            <a:pPr fontAlgn="base"/>
            <a:r>
              <a:rPr lang="es-ES" sz="1300" b="0" dirty="0"/>
              <a:t>3</a:t>
            </a:r>
            <a:r>
              <a:rPr lang="es-ES" sz="1300" b="0" dirty="0" smtClean="0"/>
              <a:t>. </a:t>
            </a:r>
            <a:r>
              <a:rPr lang="es-ES" sz="1300" b="0" dirty="0"/>
              <a:t>Fecha del sorteo público a efectos de desempate: última semana de febrero y, en todo caso, antes del 1 de marzo.</a:t>
            </a:r>
          </a:p>
          <a:p>
            <a:pPr fontAlgn="base"/>
            <a:r>
              <a:rPr lang="es-ES" sz="1300" b="0" dirty="0" smtClean="0"/>
              <a:t>4. </a:t>
            </a:r>
            <a:r>
              <a:rPr lang="es-ES" sz="1300" b="0" dirty="0"/>
              <a:t>Publicación de puestos escolares vacantes: antes del 1 de marzo.</a:t>
            </a:r>
          </a:p>
          <a:p>
            <a:pPr fontAlgn="base"/>
            <a:r>
              <a:rPr lang="es-ES" sz="1300" b="0" dirty="0" smtClean="0"/>
              <a:t>5</a:t>
            </a:r>
            <a:r>
              <a:rPr lang="es-ES" sz="1300" b="0" dirty="0" smtClean="0">
                <a:solidFill>
                  <a:schemeClr val="accent2"/>
                </a:solidFill>
              </a:rPr>
              <a:t>. </a:t>
            </a:r>
            <a:r>
              <a:rPr lang="es-ES" sz="1300" dirty="0">
                <a:solidFill>
                  <a:schemeClr val="accent2"/>
                </a:solidFill>
              </a:rPr>
              <a:t>Presentación de la solicitud de admisión: 1-20 de marzo.</a:t>
            </a:r>
          </a:p>
          <a:p>
            <a:pPr fontAlgn="base"/>
            <a:r>
              <a:rPr lang="es-ES" sz="1300" b="0" dirty="0" smtClean="0"/>
              <a:t>6. </a:t>
            </a:r>
            <a:r>
              <a:rPr lang="es-ES" sz="1300" b="0" dirty="0"/>
              <a:t>Presentación de la documentación acreditativa de los criterios de baremo: 10 días hábiles contados a partir de los 2 días siguientes a la finalización del plazo para presentar las solicitudes de admisión.</a:t>
            </a:r>
          </a:p>
          <a:p>
            <a:pPr fontAlgn="base"/>
            <a:r>
              <a:rPr lang="es-ES" sz="1300" b="0" dirty="0" smtClean="0"/>
              <a:t>7. </a:t>
            </a:r>
            <a:r>
              <a:rPr lang="es-ES" sz="1300" b="0" dirty="0"/>
              <a:t>Publicación de los listados provisionales de personas admitidas y no admitidas: antes del 25 de abril.</a:t>
            </a:r>
          </a:p>
          <a:p>
            <a:pPr fontAlgn="base"/>
            <a:r>
              <a:rPr lang="es-ES" sz="1300" b="0" dirty="0" smtClean="0"/>
              <a:t>8. </a:t>
            </a:r>
            <a:r>
              <a:rPr lang="es-ES" sz="1300" b="0" dirty="0"/>
              <a:t>Publicación de los listados definitivos de personas admitidas y no admitidas: antes del 15 de mayo.</a:t>
            </a:r>
          </a:p>
          <a:p>
            <a:pPr fontAlgn="base"/>
            <a:r>
              <a:rPr lang="es-ES" sz="1300" b="0" dirty="0" smtClean="0"/>
              <a:t>9. </a:t>
            </a:r>
            <a:r>
              <a:rPr lang="es-ES" sz="1300" b="0" dirty="0"/>
              <a:t>Formalización de la matrícula en educación infantil y primaria: 20-30 de junio.</a:t>
            </a:r>
          </a:p>
          <a:p>
            <a:pPr fontAlgn="base"/>
            <a:r>
              <a:rPr lang="es-ES" sz="1300" b="0" dirty="0" smtClean="0"/>
              <a:t>10. </a:t>
            </a:r>
            <a:r>
              <a:rPr lang="es-ES" sz="1300" dirty="0">
                <a:solidFill>
                  <a:schemeClr val="accent2"/>
                </a:solidFill>
              </a:rPr>
              <a:t>Formalización de la matrícula en ESO y bachillerato: 25 de junio-10 de julio.</a:t>
            </a:r>
          </a:p>
          <a:p>
            <a:pPr fontAlgn="base"/>
            <a:r>
              <a:rPr lang="es-ES" sz="1300" b="0" dirty="0" smtClean="0"/>
              <a:t>11. </a:t>
            </a:r>
            <a:r>
              <a:rPr lang="es-ES" sz="1300" b="0" dirty="0"/>
              <a:t>Plazo extraordinario de formalización de matrícula en ESO y bachillerato: 1-10 de septiembre».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256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Prazos</a:t>
            </a:r>
            <a:r>
              <a:rPr lang="es-ES" dirty="0" smtClean="0"/>
              <a:t> admisión e matrícula </a:t>
            </a:r>
            <a:r>
              <a:rPr lang="es-ES" dirty="0" err="1" smtClean="0"/>
              <a:t>fp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400" dirty="0" smtClean="0"/>
              <a:t>Os </a:t>
            </a:r>
            <a:r>
              <a:rPr lang="es-ES" sz="2400" dirty="0" err="1" smtClean="0"/>
              <a:t>prazos</a:t>
            </a:r>
            <a:r>
              <a:rPr lang="es-ES" sz="2400" dirty="0" smtClean="0"/>
              <a:t> </a:t>
            </a:r>
            <a:r>
              <a:rPr lang="es-ES" sz="2400" dirty="0" err="1" smtClean="0"/>
              <a:t>sairán</a:t>
            </a:r>
            <a:r>
              <a:rPr lang="es-ES" sz="2400" dirty="0" smtClean="0"/>
              <a:t> </a:t>
            </a:r>
            <a:r>
              <a:rPr lang="es-ES" sz="2400" dirty="0" err="1" smtClean="0"/>
              <a:t>máis</a:t>
            </a:r>
            <a:r>
              <a:rPr lang="es-ES" sz="2400" dirty="0" smtClean="0"/>
              <a:t> </a:t>
            </a:r>
            <a:r>
              <a:rPr lang="es-ES" sz="2400" dirty="0" err="1" smtClean="0"/>
              <a:t>adiante</a:t>
            </a:r>
            <a:r>
              <a:rPr lang="es-ES" sz="2400" dirty="0" smtClean="0"/>
              <a:t>. </a:t>
            </a:r>
            <a:r>
              <a:rPr lang="es-ES" sz="2400" dirty="0" smtClean="0">
                <a:solidFill>
                  <a:schemeClr val="accent2"/>
                </a:solidFill>
              </a:rPr>
              <a:t>Toda a información relativa á FP,</a:t>
            </a:r>
            <a:r>
              <a:rPr lang="es-ES" sz="2400" dirty="0" smtClean="0"/>
              <a:t> oferta formativa, </a:t>
            </a:r>
            <a:r>
              <a:rPr lang="es-ES" sz="2400" dirty="0"/>
              <a:t>c</a:t>
            </a:r>
            <a:r>
              <a:rPr lang="es-ES" sz="2400" dirty="0" smtClean="0"/>
              <a:t>entros con determinados Ciclos , </a:t>
            </a:r>
            <a:r>
              <a:rPr lang="es-ES" sz="2400" dirty="0" err="1" smtClean="0"/>
              <a:t>prazos</a:t>
            </a:r>
            <a:r>
              <a:rPr lang="es-ES" sz="2400" dirty="0" smtClean="0"/>
              <a:t> de admisión e matrícula, probas de acceso a GM e GS, </a:t>
            </a:r>
            <a:r>
              <a:rPr lang="es-ES" sz="2400" dirty="0" err="1" smtClean="0"/>
              <a:t>podédela</a:t>
            </a:r>
            <a:r>
              <a:rPr lang="es-ES" sz="2400" dirty="0" smtClean="0"/>
              <a:t> consultar no </a:t>
            </a:r>
            <a:r>
              <a:rPr lang="es-ES" sz="2400" dirty="0" err="1" smtClean="0"/>
              <a:t>seguinte</a:t>
            </a:r>
            <a:r>
              <a:rPr lang="es-ES" sz="2400" dirty="0" smtClean="0"/>
              <a:t> enlace. </a:t>
            </a:r>
          </a:p>
          <a:p>
            <a:pPr>
              <a:buFontTx/>
              <a:buChar char="-"/>
            </a:pPr>
            <a:endParaRPr lang="es-ES" sz="2400" dirty="0"/>
          </a:p>
          <a:p>
            <a:pPr>
              <a:buFontTx/>
              <a:buChar char="-"/>
            </a:pPr>
            <a:r>
              <a:rPr lang="es-ES" sz="2400" dirty="0">
                <a:hlinkClick r:id="rId2"/>
              </a:rPr>
              <a:t>https://</a:t>
            </a:r>
            <a:r>
              <a:rPr lang="es-ES" sz="2400" dirty="0" smtClean="0">
                <a:hlinkClick r:id="rId2"/>
              </a:rPr>
              <a:t>www.edu.xunta.gal/fp/oferta-fp</a:t>
            </a:r>
            <a:endParaRPr lang="es-ES" sz="2400" dirty="0" smtClean="0"/>
          </a:p>
          <a:p>
            <a:pPr>
              <a:buFontTx/>
              <a:buChar char="-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810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4º ESO: OPCIÓN ACADÉMICAS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385019"/>
              </p:ext>
            </p:extLst>
          </p:nvPr>
        </p:nvGraphicFramePr>
        <p:xfrm>
          <a:off x="822325" y="1100138"/>
          <a:ext cx="752157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394"/>
                <a:gridCol w="1880394"/>
                <a:gridCol w="1880394"/>
                <a:gridCol w="188039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MATERIAS</a:t>
                      </a:r>
                      <a:r>
                        <a:rPr lang="es-ES" baseline="0" dirty="0" smtClean="0"/>
                        <a:t> COMÚNS</a:t>
                      </a:r>
                      <a:endParaRPr lang="es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TRONCAIS </a:t>
                      </a:r>
                      <a:r>
                        <a:rPr lang="es-ES" sz="1400" dirty="0" smtClean="0"/>
                        <a:t>(</a:t>
                      </a:r>
                      <a:r>
                        <a:rPr lang="es-ES" sz="1400" baseline="0" dirty="0" smtClean="0"/>
                        <a:t> marcar un itinerario)</a:t>
                      </a:r>
                      <a:endParaRPr lang="es-ES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OPTATIVAS </a:t>
                      </a:r>
                      <a:r>
                        <a:rPr lang="es-ES" sz="1000" dirty="0" smtClean="0"/>
                        <a:t> (por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orde</a:t>
                      </a:r>
                      <a:r>
                        <a:rPr lang="es-ES" sz="1000" baseline="0" dirty="0" smtClean="0"/>
                        <a:t> de preferencia do 1 </a:t>
                      </a:r>
                      <a:r>
                        <a:rPr lang="es-ES" sz="1000" baseline="0" dirty="0" err="1" smtClean="0"/>
                        <a:t>ao</a:t>
                      </a:r>
                      <a:r>
                        <a:rPr lang="es-ES" sz="1000" baseline="0" dirty="0" smtClean="0"/>
                        <a:t> 4 para cursar 2)</a:t>
                      </a:r>
                      <a:endParaRPr lang="es-ES" sz="1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REL.</a:t>
                      </a:r>
                      <a:r>
                        <a:rPr lang="es-ES" baseline="0" dirty="0" smtClean="0"/>
                        <a:t> VAL.  </a:t>
                      </a:r>
                      <a:r>
                        <a:rPr lang="es-ES" sz="1100" baseline="0" dirty="0" smtClean="0"/>
                        <a:t>(</a:t>
                      </a:r>
                      <a:r>
                        <a:rPr lang="es-ES" sz="1100" baseline="0" dirty="0" err="1" smtClean="0"/>
                        <a:t>escoller</a:t>
                      </a:r>
                      <a:r>
                        <a:rPr lang="es-ES" sz="1100" baseline="0" dirty="0" smtClean="0"/>
                        <a:t> 1)</a:t>
                      </a:r>
                      <a:endParaRPr lang="es-ES" sz="11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41680">
                <a:tc rowSpan="2">
                  <a:txBody>
                    <a:bodyPr/>
                    <a:lstStyle/>
                    <a:p>
                      <a:r>
                        <a:rPr lang="es-ES" sz="1600" dirty="0" smtClean="0"/>
                        <a:t>Mat. Ori. A académicas</a:t>
                      </a:r>
                    </a:p>
                    <a:p>
                      <a:endParaRPr lang="es-ES" sz="1600" dirty="0" smtClean="0"/>
                    </a:p>
                    <a:p>
                      <a:r>
                        <a:rPr lang="es-ES" sz="1600" dirty="0" smtClean="0"/>
                        <a:t>Ed.</a:t>
                      </a:r>
                      <a:r>
                        <a:rPr lang="es-ES" sz="1600" baseline="0" dirty="0" smtClean="0"/>
                        <a:t> Física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smtClean="0"/>
                        <a:t>LCL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smtClean="0"/>
                        <a:t>LGL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err="1" smtClean="0"/>
                        <a:t>Xeografía</a:t>
                      </a:r>
                      <a:r>
                        <a:rPr lang="es-ES" sz="1600" baseline="0" dirty="0" smtClean="0"/>
                        <a:t> e Historia</a:t>
                      </a:r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u="sng" dirty="0" smtClean="0"/>
                        <a:t>ITINERARIO</a:t>
                      </a:r>
                      <a:r>
                        <a:rPr lang="es-ES" sz="1600" u="sng" baseline="0" dirty="0" smtClean="0"/>
                        <a:t> 1    </a:t>
                      </a:r>
                    </a:p>
                    <a:p>
                      <a:r>
                        <a:rPr lang="es-ES" sz="1600" baseline="0" dirty="0" smtClean="0"/>
                        <a:t>Física e química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err="1" smtClean="0"/>
                        <a:t>Bioloxía</a:t>
                      </a:r>
                      <a:r>
                        <a:rPr lang="es-ES" sz="1600" baseline="0" dirty="0" smtClean="0"/>
                        <a:t> e </a:t>
                      </a:r>
                      <a:r>
                        <a:rPr lang="es-ES" sz="1600" baseline="0" dirty="0" err="1" smtClean="0"/>
                        <a:t>xeoloxía</a:t>
                      </a:r>
                      <a:endParaRPr lang="es-ES" sz="1600" baseline="0" dirty="0" smtClean="0"/>
                    </a:p>
                    <a:p>
                      <a:endParaRPr lang="es-ES" sz="1600" baseline="0" dirty="0" smtClean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Cultura Clásica</a:t>
                      </a:r>
                      <a:r>
                        <a:rPr lang="es-ES" sz="1600" baseline="0" dirty="0" smtClean="0"/>
                        <a:t> (se non se </a:t>
                      </a:r>
                      <a:r>
                        <a:rPr lang="es-ES" sz="1600" baseline="0" dirty="0" err="1" smtClean="0"/>
                        <a:t>cursou</a:t>
                      </a:r>
                      <a:r>
                        <a:rPr lang="es-ES" sz="1600" baseline="0" dirty="0" smtClean="0"/>
                        <a:t> en 3º)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TIC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EPVA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2º </a:t>
                      </a:r>
                      <a:r>
                        <a:rPr lang="es-ES" sz="1600" baseline="0" dirty="0" err="1" smtClean="0"/>
                        <a:t>Lingua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estrax</a:t>
                      </a:r>
                      <a:r>
                        <a:rPr lang="es-ES" sz="1600" baseline="0" dirty="0" smtClean="0"/>
                        <a:t>. Francés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Música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Cultura científica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err="1" smtClean="0"/>
                        <a:t>Tecnoloxía</a:t>
                      </a:r>
                      <a:endParaRPr lang="es-E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Valores</a:t>
                      </a:r>
                      <a:r>
                        <a:rPr lang="es-ES" sz="1600" baseline="0" dirty="0" smtClean="0"/>
                        <a:t> éticos </a:t>
                      </a:r>
                    </a:p>
                    <a:p>
                      <a:r>
                        <a:rPr lang="es-ES" sz="1600" baseline="0" dirty="0" err="1" smtClean="0"/>
                        <a:t>Relixión</a:t>
                      </a:r>
                      <a:endParaRPr lang="es-E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u="sng" dirty="0" smtClean="0"/>
                        <a:t>ITINERARIO</a:t>
                      </a:r>
                      <a:r>
                        <a:rPr lang="es-ES" sz="1600" u="sng" baseline="0" dirty="0" smtClean="0"/>
                        <a:t> 2 </a:t>
                      </a:r>
                    </a:p>
                    <a:p>
                      <a:r>
                        <a:rPr lang="es-ES" sz="1600" baseline="0" dirty="0" smtClean="0"/>
                        <a:t>Economía 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smtClean="0"/>
                        <a:t>Latín</a:t>
                      </a:r>
                      <a:endParaRPr lang="es-E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1º </a:t>
                      </a:r>
                      <a:r>
                        <a:rPr lang="es-ES" sz="1600" dirty="0" err="1" smtClean="0"/>
                        <a:t>Lingua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estranxeira</a:t>
                      </a:r>
                      <a:r>
                        <a:rPr lang="es-ES" sz="1600" dirty="0" smtClean="0"/>
                        <a:t>:</a:t>
                      </a:r>
                      <a:r>
                        <a:rPr lang="es-ES" sz="1600" baseline="0" dirty="0" smtClean="0"/>
                        <a:t> inglés</a:t>
                      </a:r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0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osición de imagen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Agora</a:t>
            </a:r>
            <a:r>
              <a:rPr lang="es-ES" dirty="0" smtClean="0"/>
              <a:t> toca decidir…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8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4º eso: opción aplicadas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21575" cy="355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755817"/>
              </p:ext>
            </p:extLst>
          </p:nvPr>
        </p:nvGraphicFramePr>
        <p:xfrm>
          <a:off x="827584" y="1196752"/>
          <a:ext cx="7521576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394"/>
                <a:gridCol w="1880394"/>
                <a:gridCol w="1880394"/>
                <a:gridCol w="1880394"/>
              </a:tblGrid>
              <a:tr h="479842">
                <a:tc>
                  <a:txBody>
                    <a:bodyPr/>
                    <a:lstStyle/>
                    <a:p>
                      <a:r>
                        <a:rPr lang="es-ES" dirty="0" smtClean="0"/>
                        <a:t>MATERIAS</a:t>
                      </a:r>
                      <a:r>
                        <a:rPr lang="es-ES" baseline="0" dirty="0" smtClean="0"/>
                        <a:t> COMÚNS</a:t>
                      </a:r>
                      <a:endParaRPr lang="es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TRONCAIS </a:t>
                      </a:r>
                      <a:r>
                        <a:rPr lang="es-ES" sz="1400" dirty="0" smtClean="0"/>
                        <a:t>(</a:t>
                      </a:r>
                      <a:r>
                        <a:rPr lang="es-ES" sz="1400" baseline="0" dirty="0" smtClean="0"/>
                        <a:t> marcar por preferencias de 1  a 3 para cursar 2)</a:t>
                      </a:r>
                      <a:endParaRPr lang="es-ES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OPTATIVAS </a:t>
                      </a:r>
                      <a:r>
                        <a:rPr lang="es-ES" sz="1000" dirty="0" smtClean="0"/>
                        <a:t> (por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orde</a:t>
                      </a:r>
                      <a:r>
                        <a:rPr lang="es-ES" sz="1000" baseline="0" dirty="0" smtClean="0"/>
                        <a:t> de preferencia do 1 </a:t>
                      </a:r>
                      <a:r>
                        <a:rPr lang="es-ES" sz="1000" baseline="0" dirty="0" err="1" smtClean="0"/>
                        <a:t>ao</a:t>
                      </a:r>
                      <a:r>
                        <a:rPr lang="es-ES" sz="1000" baseline="0" dirty="0" smtClean="0"/>
                        <a:t> 4 para cursar 2)</a:t>
                      </a:r>
                      <a:endParaRPr lang="es-ES" sz="1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REL.</a:t>
                      </a:r>
                      <a:r>
                        <a:rPr lang="es-ES" baseline="0" dirty="0" smtClean="0"/>
                        <a:t> VAL.  </a:t>
                      </a:r>
                      <a:r>
                        <a:rPr lang="es-ES" sz="1100" baseline="0" dirty="0" smtClean="0"/>
                        <a:t>(</a:t>
                      </a:r>
                      <a:r>
                        <a:rPr lang="es-ES" sz="1100" baseline="0" dirty="0" err="1" smtClean="0"/>
                        <a:t>escoller</a:t>
                      </a:r>
                      <a:r>
                        <a:rPr lang="es-ES" sz="1100" baseline="0" dirty="0" smtClean="0"/>
                        <a:t> 1)</a:t>
                      </a:r>
                      <a:endParaRPr lang="es-ES" sz="11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41680">
                <a:tc rowSpan="2">
                  <a:txBody>
                    <a:bodyPr/>
                    <a:lstStyle/>
                    <a:p>
                      <a:r>
                        <a:rPr lang="es-ES" sz="1600" dirty="0" smtClean="0"/>
                        <a:t>Mat. Ori.</a:t>
                      </a:r>
                    </a:p>
                    <a:p>
                      <a:r>
                        <a:rPr lang="es-ES" sz="1600" dirty="0" smtClean="0"/>
                        <a:t> Aplicadas</a:t>
                      </a:r>
                    </a:p>
                    <a:p>
                      <a:r>
                        <a:rPr lang="es-ES" sz="1600" dirty="0" smtClean="0"/>
                        <a:t>Ed.</a:t>
                      </a:r>
                      <a:r>
                        <a:rPr lang="es-ES" sz="1600" baseline="0" dirty="0" smtClean="0"/>
                        <a:t> Física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smtClean="0"/>
                        <a:t>LCL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smtClean="0"/>
                        <a:t>LGL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err="1" smtClean="0"/>
                        <a:t>Xeografía</a:t>
                      </a:r>
                      <a:r>
                        <a:rPr lang="es-ES" sz="1600" baseline="0" dirty="0" smtClean="0"/>
                        <a:t> e Historia</a:t>
                      </a:r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baseline="0" dirty="0" smtClean="0"/>
                        <a:t>Ciencias Aplicadas á </a:t>
                      </a:r>
                      <a:r>
                        <a:rPr lang="es-ES" sz="1600" baseline="0" dirty="0" err="1" smtClean="0"/>
                        <a:t>actividade</a:t>
                      </a:r>
                      <a:r>
                        <a:rPr lang="es-ES" sz="1600" baseline="0" dirty="0" smtClean="0"/>
                        <a:t> profesional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smtClean="0"/>
                        <a:t>Iniciación á </a:t>
                      </a:r>
                      <a:r>
                        <a:rPr lang="es-ES" sz="1600" baseline="0" dirty="0" err="1" smtClean="0"/>
                        <a:t>actividade</a:t>
                      </a:r>
                      <a:r>
                        <a:rPr lang="es-ES" sz="1600" baseline="0" dirty="0" smtClean="0"/>
                        <a:t> emprendedora e empresarial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err="1" smtClean="0"/>
                        <a:t>Tecnoloxía</a:t>
                      </a:r>
                      <a:endParaRPr lang="es-ES" sz="1600" baseline="0" dirty="0" smtClean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Cultura Clásica</a:t>
                      </a:r>
                      <a:r>
                        <a:rPr lang="es-ES" sz="1600" baseline="0" dirty="0" smtClean="0"/>
                        <a:t> (se non se </a:t>
                      </a:r>
                      <a:r>
                        <a:rPr lang="es-ES" sz="1600" baseline="0" dirty="0" err="1" smtClean="0"/>
                        <a:t>cursou</a:t>
                      </a:r>
                      <a:r>
                        <a:rPr lang="es-ES" sz="1600" baseline="0" dirty="0" smtClean="0"/>
                        <a:t> en 3º)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TIC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EPVA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2º </a:t>
                      </a:r>
                      <a:r>
                        <a:rPr lang="es-ES" sz="1600" baseline="0" dirty="0" err="1" smtClean="0"/>
                        <a:t>Lingua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estrax</a:t>
                      </a:r>
                      <a:r>
                        <a:rPr lang="es-ES" sz="1600" baseline="0" dirty="0" smtClean="0"/>
                        <a:t>. Francés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Música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Cultura científica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Valores</a:t>
                      </a:r>
                      <a:r>
                        <a:rPr lang="es-ES" sz="1600" baseline="0" dirty="0" smtClean="0"/>
                        <a:t> éticos </a:t>
                      </a:r>
                    </a:p>
                    <a:p>
                      <a:r>
                        <a:rPr lang="es-ES" sz="1600" baseline="0" dirty="0" err="1" smtClean="0"/>
                        <a:t>Relixión</a:t>
                      </a:r>
                      <a:endParaRPr lang="es-E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1º </a:t>
                      </a:r>
                      <a:r>
                        <a:rPr lang="es-ES" sz="1600" dirty="0" err="1" smtClean="0"/>
                        <a:t>Lingua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estranxeira</a:t>
                      </a:r>
                      <a:r>
                        <a:rPr lang="es-ES" sz="1600" dirty="0" smtClean="0"/>
                        <a:t>:</a:t>
                      </a:r>
                      <a:r>
                        <a:rPr lang="es-ES" sz="1600" baseline="0" dirty="0" smtClean="0"/>
                        <a:t> inglés</a:t>
                      </a:r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9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Materias </a:t>
            </a:r>
            <a:r>
              <a:rPr lang="es-ES" dirty="0" smtClean="0"/>
              <a:t>novas 4º 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000" u="sng" dirty="0" smtClean="0"/>
              <a:t>CIENCIAS APLICADAS Á ACTIVIDADE PROFESIONAL</a:t>
            </a:r>
            <a:endParaRPr lang="es-E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 smtClean="0"/>
              <a:t>Esta </a:t>
            </a:r>
            <a:r>
              <a:rPr lang="es-ES" sz="2000" dirty="0"/>
              <a:t>materia </a:t>
            </a:r>
            <a:r>
              <a:rPr lang="es-ES" sz="2000" dirty="0" err="1"/>
              <a:t>vaille</a:t>
            </a:r>
            <a:r>
              <a:rPr lang="es-ES" sz="2000" dirty="0"/>
              <a:t> </a:t>
            </a:r>
            <a:r>
              <a:rPr lang="es-ES" sz="2000" dirty="0" err="1"/>
              <a:t>achegar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formación experimental básica e </a:t>
            </a:r>
            <a:r>
              <a:rPr lang="es-ES" sz="2000" dirty="0" err="1"/>
              <a:t>vai</a:t>
            </a:r>
            <a:r>
              <a:rPr lang="es-ES" sz="2000" dirty="0"/>
              <a:t> contri-</a:t>
            </a:r>
            <a:r>
              <a:rPr lang="es-ES" sz="2000" dirty="0" err="1"/>
              <a:t>buír</a:t>
            </a:r>
            <a:r>
              <a:rPr lang="es-ES" sz="2000" dirty="0"/>
              <a:t> á adquisición </a:t>
            </a:r>
            <a:r>
              <a:rPr lang="es-ES" sz="2000" dirty="0" err="1"/>
              <a:t>dunha</a:t>
            </a:r>
            <a:r>
              <a:rPr lang="es-ES" sz="2000" dirty="0"/>
              <a:t> disciplina de </a:t>
            </a:r>
            <a:r>
              <a:rPr lang="es-ES" sz="2000" dirty="0" err="1"/>
              <a:t>traballo</a:t>
            </a:r>
            <a:r>
              <a:rPr lang="es-ES" sz="2000" dirty="0"/>
              <a:t> no laboratorio, respectando as normas de </a:t>
            </a:r>
            <a:r>
              <a:rPr lang="es-ES" sz="2000" dirty="0" err="1"/>
              <a:t>seguridade</a:t>
            </a:r>
            <a:r>
              <a:rPr lang="es-ES" sz="2000" dirty="0"/>
              <a:t> e </a:t>
            </a:r>
            <a:r>
              <a:rPr lang="es-ES" sz="2000" dirty="0" err="1"/>
              <a:t>hixiene</a:t>
            </a:r>
            <a:r>
              <a:rPr lang="es-ES" sz="2000" dirty="0"/>
              <a:t>, e valorando a importancia de utilizar </a:t>
            </a:r>
            <a:r>
              <a:rPr lang="es-ES" sz="2000" dirty="0" smtClean="0"/>
              <a:t>os </a:t>
            </a:r>
            <a:r>
              <a:rPr lang="es-ES" sz="2000" dirty="0" err="1" smtClean="0"/>
              <a:t>equipamentos</a:t>
            </a:r>
            <a:r>
              <a:rPr lang="es-ES" sz="2000" dirty="0" smtClean="0"/>
              <a:t> </a:t>
            </a:r>
            <a:r>
              <a:rPr lang="es-ES" sz="2000" dirty="0"/>
              <a:t>de protección </a:t>
            </a:r>
            <a:r>
              <a:rPr lang="es-ES" sz="2000" dirty="0" err="1"/>
              <a:t>persoal</a:t>
            </a:r>
            <a:r>
              <a:rPr lang="es-ES" sz="2000" dirty="0"/>
              <a:t> necesarios en cada caso.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 err="1"/>
              <a:t>Asemade</a:t>
            </a:r>
            <a:r>
              <a:rPr lang="es-ES" sz="2000" dirty="0"/>
              <a:t>, esta materia proporciona </a:t>
            </a:r>
            <a:r>
              <a:rPr lang="es-ES" sz="2000" dirty="0" err="1"/>
              <a:t>unha</a:t>
            </a:r>
            <a:r>
              <a:rPr lang="es-ES" sz="2000" dirty="0"/>
              <a:t> orientación </a:t>
            </a:r>
            <a:r>
              <a:rPr lang="es-ES" sz="2000" dirty="0" err="1"/>
              <a:t>xeral</a:t>
            </a:r>
            <a:r>
              <a:rPr lang="es-ES" sz="2000" dirty="0"/>
              <a:t> </a:t>
            </a:r>
            <a:r>
              <a:rPr lang="es-ES" sz="2000" dirty="0" err="1"/>
              <a:t>aos</a:t>
            </a:r>
            <a:r>
              <a:rPr lang="es-ES" sz="2000" dirty="0"/>
              <a:t>/</a:t>
            </a:r>
            <a:r>
              <a:rPr lang="es-ES" sz="2000" dirty="0" err="1"/>
              <a:t>ásestudantes</a:t>
            </a:r>
            <a:r>
              <a:rPr lang="es-ES" sz="2000" dirty="0"/>
              <a:t> sobre os métodos prácticos da ciencia, as </a:t>
            </a:r>
            <a:r>
              <a:rPr lang="es-ES" sz="2000" dirty="0" err="1"/>
              <a:t>súas</a:t>
            </a:r>
            <a:r>
              <a:rPr lang="es-ES" sz="2000" dirty="0"/>
              <a:t> </a:t>
            </a:r>
            <a:r>
              <a:rPr lang="es-ES" sz="2000" dirty="0" err="1"/>
              <a:t>aplicacións</a:t>
            </a:r>
            <a:r>
              <a:rPr lang="es-ES" sz="2000" dirty="0"/>
              <a:t> á </a:t>
            </a:r>
            <a:r>
              <a:rPr lang="es-ES" sz="2000" dirty="0" err="1"/>
              <a:t>actividade</a:t>
            </a:r>
            <a:r>
              <a:rPr lang="es-ES" sz="2000" dirty="0"/>
              <a:t> profesional, os impactos </a:t>
            </a:r>
            <a:r>
              <a:rPr lang="es-ES" sz="2000" dirty="0" err="1"/>
              <a:t>ambientais</a:t>
            </a:r>
            <a:r>
              <a:rPr lang="es-ES" sz="2000" dirty="0"/>
              <a:t> que leva consigo, así como </a:t>
            </a:r>
            <a:r>
              <a:rPr lang="es-ES" sz="2000" dirty="0" err="1"/>
              <a:t>operacións</a:t>
            </a:r>
            <a:r>
              <a:rPr lang="es-ES" sz="2000" dirty="0"/>
              <a:t> básicas de laboratorio relacionadas. </a:t>
            </a:r>
          </a:p>
        </p:txBody>
      </p:sp>
    </p:spTree>
    <p:extLst>
      <p:ext uri="{BB962C8B-B14F-4D97-AF65-F5344CB8AC3E}">
        <p14:creationId xmlns:p14="http://schemas.microsoft.com/office/powerpoint/2010/main" val="14891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Materias </a:t>
            </a:r>
            <a:r>
              <a:rPr lang="es-ES" dirty="0" smtClean="0"/>
              <a:t>novas 4º 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u="sng" dirty="0"/>
              <a:t>CIENCIAS APLICADAS Á ACTIVIDADE PROFESIONAL</a:t>
            </a:r>
            <a:endParaRPr lang="es-E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Esta formación </a:t>
            </a:r>
            <a:r>
              <a:rPr lang="es-ES" sz="2800" dirty="0" err="1"/>
              <a:t>achegaralles</a:t>
            </a:r>
            <a:r>
              <a:rPr lang="es-ES" sz="2800" dirty="0"/>
              <a:t> </a:t>
            </a:r>
            <a:r>
              <a:rPr lang="es-ES" sz="2800" dirty="0" err="1"/>
              <a:t>unha</a:t>
            </a:r>
            <a:r>
              <a:rPr lang="es-ES" sz="2800" dirty="0"/>
              <a:t> base </a:t>
            </a:r>
            <a:r>
              <a:rPr lang="es-ES" sz="2800" dirty="0" err="1"/>
              <a:t>moi</a:t>
            </a:r>
            <a:r>
              <a:rPr lang="es-ES" sz="2800" dirty="0"/>
              <a:t> importante para abordaren en </a:t>
            </a:r>
            <a:r>
              <a:rPr lang="es-ES" sz="2800" dirty="0" err="1"/>
              <a:t>mellores</a:t>
            </a:r>
            <a:r>
              <a:rPr lang="es-ES" sz="2800" dirty="0"/>
              <a:t> </a:t>
            </a:r>
            <a:r>
              <a:rPr lang="es-ES" sz="2800" dirty="0" err="1"/>
              <a:t>condicións</a:t>
            </a:r>
            <a:r>
              <a:rPr lang="es-ES" sz="2800" dirty="0"/>
              <a:t> os </a:t>
            </a:r>
            <a:r>
              <a:rPr lang="es-ES" sz="2800" dirty="0" err="1"/>
              <a:t>estudos</a:t>
            </a:r>
            <a:r>
              <a:rPr lang="es-ES" sz="2800" dirty="0"/>
              <a:t> de formación profesional </a:t>
            </a:r>
            <a:r>
              <a:rPr lang="es-ES" sz="2800" dirty="0" err="1"/>
              <a:t>nas</a:t>
            </a:r>
            <a:r>
              <a:rPr lang="es-ES" sz="2800" dirty="0"/>
              <a:t> familias </a:t>
            </a:r>
            <a:r>
              <a:rPr lang="es-ES" sz="2800" dirty="0" err="1"/>
              <a:t>profesionais</a:t>
            </a:r>
            <a:r>
              <a:rPr lang="es-ES" sz="2800" dirty="0"/>
              <a:t> Agraria, de Industrias Alimentarias, de Química, de </a:t>
            </a:r>
            <a:r>
              <a:rPr lang="es-ES" sz="2800" dirty="0" err="1"/>
              <a:t>Sanidade</a:t>
            </a:r>
            <a:r>
              <a:rPr lang="es-ES" sz="2800" dirty="0"/>
              <a:t>, de </a:t>
            </a:r>
            <a:r>
              <a:rPr lang="es-ES" sz="2800" dirty="0" err="1"/>
              <a:t>Vidro</a:t>
            </a:r>
            <a:r>
              <a:rPr lang="es-ES" sz="2800" dirty="0"/>
              <a:t> e Cerámica, etc. 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42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Materias </a:t>
            </a:r>
            <a:r>
              <a:rPr lang="es-ES" dirty="0" smtClean="0"/>
              <a:t>novas 4º 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000" u="sng" dirty="0" smtClean="0"/>
              <a:t>INICIACIÓN Á ACTIVIDADE EMPRENDEDORA E EMPRESARIAL</a:t>
            </a:r>
            <a:endParaRPr lang="es-E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 smtClean="0"/>
              <a:t>Formar </a:t>
            </a:r>
            <a:r>
              <a:rPr lang="es-ES" sz="2000" dirty="0" err="1"/>
              <a:t>cidadáns</a:t>
            </a:r>
            <a:r>
              <a:rPr lang="es-ES" sz="2000" dirty="0"/>
              <a:t> e </a:t>
            </a:r>
            <a:r>
              <a:rPr lang="es-ES" sz="2000" dirty="0" err="1"/>
              <a:t>cidadás</a:t>
            </a:r>
            <a:r>
              <a:rPr lang="es-ES" sz="2000" dirty="0"/>
              <a:t> capaces de asumir riscos, ser innovadores/as, con </a:t>
            </a:r>
            <a:r>
              <a:rPr lang="es-ES" sz="2000" dirty="0" err="1"/>
              <a:t>posibilidade</a:t>
            </a:r>
            <a:r>
              <a:rPr lang="es-ES" sz="2000" dirty="0"/>
              <a:t> de negociación e </a:t>
            </a:r>
            <a:r>
              <a:rPr lang="es-ES" sz="2000" dirty="0" err="1"/>
              <a:t>pensamento</a:t>
            </a:r>
            <a:r>
              <a:rPr lang="es-ES" sz="2000" dirty="0"/>
              <a:t> </a:t>
            </a:r>
            <a:r>
              <a:rPr lang="es-ES" sz="2000" dirty="0" err="1"/>
              <a:t>estratéxico</a:t>
            </a:r>
            <a:r>
              <a:rPr lang="es-ES" sz="2000" dirty="0"/>
              <a:t>, e con </a:t>
            </a:r>
            <a:r>
              <a:rPr lang="es-ES" sz="2000" dirty="0" err="1"/>
              <a:t>capacidade</a:t>
            </a:r>
            <a:r>
              <a:rPr lang="es-ES" sz="2000" dirty="0"/>
              <a:t> para o </a:t>
            </a:r>
            <a:r>
              <a:rPr lang="es-ES" sz="2000" dirty="0" err="1"/>
              <a:t>emprendemento</a:t>
            </a:r>
            <a:r>
              <a:rPr lang="es-ES" sz="2000" dirty="0"/>
              <a:t> </a:t>
            </a:r>
            <a:r>
              <a:rPr lang="es-ES" sz="2000" dirty="0" err="1"/>
              <a:t>constitúeo</a:t>
            </a:r>
            <a:r>
              <a:rPr lang="es-ES" sz="2000" dirty="0"/>
              <a:t> reto </a:t>
            </a:r>
            <a:r>
              <a:rPr lang="es-ES" sz="2000" dirty="0" err="1"/>
              <a:t>desta</a:t>
            </a:r>
            <a:r>
              <a:rPr lang="es-ES" sz="2000" dirty="0"/>
              <a:t> materia. </a:t>
            </a:r>
            <a:endParaRPr lang="es-E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 err="1" smtClean="0"/>
              <a:t>Inclúe</a:t>
            </a:r>
            <a:r>
              <a:rPr lang="es-ES" sz="2000" dirty="0" smtClean="0"/>
              <a:t> </a:t>
            </a:r>
            <a:r>
              <a:rPr lang="es-ES" sz="2000" dirty="0"/>
              <a:t>aspectos teóricos e prácticos orientados a preparar o </a:t>
            </a:r>
            <a:r>
              <a:rPr lang="es-ES" sz="2000" dirty="0" err="1"/>
              <a:t>alumnadopara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cidadanía</a:t>
            </a:r>
            <a:r>
              <a:rPr lang="es-ES" sz="2000" dirty="0"/>
              <a:t> responsable e para a vida profesional; </a:t>
            </a:r>
            <a:r>
              <a:rPr lang="es-ES" sz="2000" dirty="0" err="1"/>
              <a:t>axuda</a:t>
            </a:r>
            <a:r>
              <a:rPr lang="es-ES" sz="2000" dirty="0"/>
              <a:t> </a:t>
            </a:r>
            <a:r>
              <a:rPr lang="es-ES" sz="2000" dirty="0" err="1"/>
              <a:t>ao</a:t>
            </a:r>
            <a:r>
              <a:rPr lang="es-ES" sz="2000" dirty="0"/>
              <a:t> </a:t>
            </a:r>
            <a:r>
              <a:rPr lang="es-ES" sz="2000" dirty="0" err="1"/>
              <a:t>coñecemento</a:t>
            </a:r>
            <a:r>
              <a:rPr lang="es-ES" sz="2000" dirty="0"/>
              <a:t> das actividades e das necesidades das </a:t>
            </a:r>
            <a:r>
              <a:rPr lang="es-ES" sz="2000" dirty="0" err="1"/>
              <a:t>persoas</a:t>
            </a:r>
            <a:r>
              <a:rPr lang="es-ES" sz="2000" dirty="0"/>
              <a:t> emprendedoras, </a:t>
            </a:r>
            <a:r>
              <a:rPr lang="es-ES" sz="2000" dirty="0" err="1"/>
              <a:t>persegue</a:t>
            </a:r>
            <a:r>
              <a:rPr lang="es-ES" sz="2000" dirty="0"/>
              <a:t> que </a:t>
            </a:r>
            <a:r>
              <a:rPr lang="es-ES" sz="2000" dirty="0" err="1"/>
              <a:t>poidan</a:t>
            </a:r>
            <a:r>
              <a:rPr lang="es-ES" sz="2000" dirty="0"/>
              <a:t> responsabilizarse da </a:t>
            </a:r>
            <a:r>
              <a:rPr lang="es-ES" sz="2000" dirty="0" err="1"/>
              <a:t>súa</a:t>
            </a:r>
            <a:r>
              <a:rPr lang="es-ES" sz="2000" dirty="0"/>
              <a:t> propia </a:t>
            </a:r>
            <a:r>
              <a:rPr lang="es-ES" sz="2000" dirty="0" err="1"/>
              <a:t>carreira</a:t>
            </a:r>
            <a:r>
              <a:rPr lang="es-ES" sz="2000" dirty="0"/>
              <a:t> e do </a:t>
            </a:r>
            <a:r>
              <a:rPr lang="es-ES" sz="2000" dirty="0" err="1"/>
              <a:t>seu</a:t>
            </a:r>
            <a:r>
              <a:rPr lang="es-ES" sz="2000" dirty="0"/>
              <a:t> </a:t>
            </a:r>
            <a:r>
              <a:rPr lang="es-ES" sz="2000" dirty="0" err="1"/>
              <a:t>camiño</a:t>
            </a:r>
            <a:r>
              <a:rPr lang="es-ES" sz="2000" dirty="0"/>
              <a:t> </a:t>
            </a:r>
            <a:r>
              <a:rPr lang="es-ES" sz="2000" dirty="0" err="1"/>
              <a:t>persoal</a:t>
            </a:r>
            <a:r>
              <a:rPr lang="es-ES" sz="2000" dirty="0"/>
              <a:t> de formación, e da toma das </a:t>
            </a:r>
            <a:r>
              <a:rPr lang="es-ES" sz="2000" dirty="0" err="1"/>
              <a:t>decisións</a:t>
            </a:r>
            <a:r>
              <a:rPr lang="es-ES" sz="2000" dirty="0"/>
              <a:t> clave na </a:t>
            </a:r>
            <a:r>
              <a:rPr lang="es-ES" sz="2000" dirty="0" err="1"/>
              <a:t>súa</a:t>
            </a:r>
            <a:r>
              <a:rPr lang="es-ES" sz="2000" dirty="0"/>
              <a:t> vida, </a:t>
            </a:r>
            <a:r>
              <a:rPr lang="es-ES" sz="2000" dirty="0" err="1"/>
              <a:t>ademais</a:t>
            </a:r>
            <a:r>
              <a:rPr lang="es-ES" sz="2000" dirty="0"/>
              <a:t> da </a:t>
            </a:r>
            <a:r>
              <a:rPr lang="es-ES" sz="2000" dirty="0" err="1"/>
              <a:t>posibilidade</a:t>
            </a:r>
            <a:r>
              <a:rPr lang="es-ES" sz="2000" dirty="0"/>
              <a:t> de crear un negocio propio </a:t>
            </a:r>
            <a:r>
              <a:rPr lang="es-ES" sz="2000" dirty="0" err="1"/>
              <a:t>ou</a:t>
            </a:r>
            <a:r>
              <a:rPr lang="es-ES" sz="2000" dirty="0"/>
              <a:t> actuar como innovadores/as no </a:t>
            </a:r>
            <a:r>
              <a:rPr lang="es-ES" sz="2000" dirty="0" err="1"/>
              <a:t>traballo</a:t>
            </a:r>
            <a:r>
              <a:rPr lang="es-ES" sz="2000" dirty="0"/>
              <a:t> dentro </a:t>
            </a:r>
            <a:r>
              <a:rPr lang="es-ES" sz="2000" dirty="0" err="1"/>
              <a:t>dunha</a:t>
            </a:r>
            <a:r>
              <a:rPr lang="es-ES" sz="2000" dirty="0"/>
              <a:t>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199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Materias </a:t>
            </a:r>
            <a:r>
              <a:rPr lang="es-ES" dirty="0" smtClean="0"/>
              <a:t>novas 4º 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</a:pPr>
            <a:r>
              <a:rPr lang="es-ES" sz="3600" u="sng" dirty="0">
                <a:solidFill>
                  <a:srgbClr val="000000"/>
                </a:solidFill>
              </a:rPr>
              <a:t>INICIACIÓN Á ACTIVIDADE EMPRENDEDORA E EMPRESARIAL</a:t>
            </a:r>
            <a:endParaRPr lang="es-ES" sz="36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</a:pPr>
            <a:r>
              <a:rPr lang="es-ES" sz="3600" dirty="0" smtClean="0"/>
              <a:t>A </a:t>
            </a:r>
            <a:r>
              <a:rPr lang="es-ES" sz="3600" dirty="0" err="1"/>
              <a:t>estrutura</a:t>
            </a:r>
            <a:r>
              <a:rPr lang="es-ES" sz="3600" dirty="0"/>
              <a:t> </a:t>
            </a:r>
            <a:r>
              <a:rPr lang="es-ES" sz="3600" dirty="0" err="1"/>
              <a:t>desta</a:t>
            </a:r>
            <a:r>
              <a:rPr lang="es-ES" sz="3600" dirty="0"/>
              <a:t> materia consta de tres grandes bloques: o </a:t>
            </a:r>
            <a:r>
              <a:rPr lang="es-ES" sz="3600" dirty="0" err="1"/>
              <a:t>primeiro</a:t>
            </a:r>
            <a:r>
              <a:rPr lang="es-ES" sz="3600" dirty="0"/>
              <a:t>, titulado "Autonomía </a:t>
            </a:r>
            <a:r>
              <a:rPr lang="es-ES" sz="3600" dirty="0" err="1"/>
              <a:t>persoal</a:t>
            </a:r>
            <a:r>
              <a:rPr lang="es-ES" sz="3600" dirty="0"/>
              <a:t>, liderado e innovación", está centrado na </a:t>
            </a:r>
            <a:r>
              <a:rPr lang="es-ES" sz="3600" dirty="0" err="1"/>
              <a:t>descrición</a:t>
            </a:r>
            <a:r>
              <a:rPr lang="es-ES" sz="3600" dirty="0"/>
              <a:t> das calidades e as destrezas </a:t>
            </a:r>
            <a:r>
              <a:rPr lang="es-ES" sz="3600" dirty="0" err="1"/>
              <a:t>persoais</a:t>
            </a:r>
            <a:r>
              <a:rPr lang="es-ES" sz="3600" dirty="0"/>
              <a:t> asociadas á iniciativa emprendedora, no repaso das </a:t>
            </a:r>
            <a:r>
              <a:rPr lang="es-ES" sz="3600" dirty="0" err="1"/>
              <a:t>decisións</a:t>
            </a:r>
            <a:r>
              <a:rPr lang="es-ES" sz="3600" dirty="0"/>
              <a:t> sobre o itinerario vital e a actuación como futuro/a </a:t>
            </a:r>
            <a:r>
              <a:rPr lang="es-ES" sz="3600" dirty="0" err="1"/>
              <a:t>traballador</a:t>
            </a:r>
            <a:r>
              <a:rPr lang="es-ES" sz="3600" dirty="0"/>
              <a:t>/a; no segundo bloque, "</a:t>
            </a:r>
            <a:r>
              <a:rPr lang="es-ES" sz="3600" dirty="0" err="1"/>
              <a:t>Proxecto</a:t>
            </a:r>
            <a:r>
              <a:rPr lang="es-ES" sz="3600" dirty="0"/>
              <a:t> de empresa", </a:t>
            </a:r>
            <a:r>
              <a:rPr lang="es-ES" sz="3600" dirty="0" err="1"/>
              <a:t>repásanse</a:t>
            </a:r>
            <a:r>
              <a:rPr lang="es-ES" sz="3600" dirty="0"/>
              <a:t> as </a:t>
            </a:r>
            <a:r>
              <a:rPr lang="es-ES" sz="3600" dirty="0" err="1"/>
              <a:t>principais</a:t>
            </a:r>
            <a:r>
              <a:rPr lang="es-ES" sz="3600" dirty="0"/>
              <a:t> áreas e </a:t>
            </a:r>
            <a:r>
              <a:rPr lang="es-ES" sz="3600" dirty="0" err="1"/>
              <a:t>funcións</a:t>
            </a:r>
            <a:r>
              <a:rPr lang="es-ES" sz="3600" dirty="0"/>
              <a:t> da empresa </a:t>
            </a:r>
            <a:r>
              <a:rPr lang="es-ES" sz="3600" dirty="0" err="1"/>
              <a:t>co</a:t>
            </a:r>
            <a:r>
              <a:rPr lang="es-ES" sz="3600" dirty="0"/>
              <a:t> </a:t>
            </a:r>
            <a:r>
              <a:rPr lang="es-ES" sz="3600" dirty="0" err="1"/>
              <a:t>obxecto</a:t>
            </a:r>
            <a:r>
              <a:rPr lang="es-ES" sz="3600" dirty="0"/>
              <a:t> de </a:t>
            </a:r>
            <a:r>
              <a:rPr lang="es-ES" sz="3600" dirty="0" err="1"/>
              <a:t>pór</a:t>
            </a:r>
            <a:r>
              <a:rPr lang="es-ES" sz="3600" dirty="0"/>
              <a:t> en marcha o </a:t>
            </a:r>
            <a:r>
              <a:rPr lang="es-ES" sz="3600" dirty="0" err="1"/>
              <a:t>proxecto</a:t>
            </a:r>
            <a:r>
              <a:rPr lang="es-ES" sz="3600" dirty="0"/>
              <a:t> empresarial </a:t>
            </a:r>
            <a:r>
              <a:rPr lang="es-ES" sz="3600" dirty="0" err="1"/>
              <a:t>xurdido</a:t>
            </a:r>
            <a:r>
              <a:rPr lang="es-ES" sz="3600" dirty="0"/>
              <a:t> da idea de negocio </a:t>
            </a:r>
            <a:r>
              <a:rPr lang="es-ES" sz="3600" dirty="0" err="1"/>
              <a:t>xerado</a:t>
            </a:r>
            <a:r>
              <a:rPr lang="es-ES" sz="3600" dirty="0"/>
              <a:t> previamente; e para finalizar, un bloque que </a:t>
            </a:r>
            <a:r>
              <a:rPr lang="es-ES" sz="3600" dirty="0" err="1"/>
              <a:t>baixo</a:t>
            </a:r>
            <a:r>
              <a:rPr lang="es-ES" sz="3600" dirty="0"/>
              <a:t> o título de "Finanzas" analiza as alternativas con que </a:t>
            </a:r>
            <a:r>
              <a:rPr lang="es-ES" sz="3600" dirty="0" err="1"/>
              <a:t>conta</a:t>
            </a:r>
            <a:r>
              <a:rPr lang="es-ES" sz="3600" dirty="0"/>
              <a:t> a empresa para </a:t>
            </a:r>
            <a:r>
              <a:rPr lang="es-ES" sz="3600" dirty="0" err="1"/>
              <a:t>elixira</a:t>
            </a:r>
            <a:r>
              <a:rPr lang="es-ES" sz="3600" dirty="0"/>
              <a:t> </a:t>
            </a:r>
            <a:r>
              <a:rPr lang="es-ES" sz="3600" dirty="0" err="1"/>
              <a:t>súa</a:t>
            </a:r>
            <a:r>
              <a:rPr lang="es-ES" sz="3600" dirty="0"/>
              <a:t> forma </a:t>
            </a:r>
            <a:r>
              <a:rPr lang="es-ES" sz="3600" dirty="0" err="1"/>
              <a:t>xurídica</a:t>
            </a:r>
            <a:r>
              <a:rPr lang="es-ES" sz="3600" dirty="0"/>
              <a:t>, as </a:t>
            </a:r>
            <a:r>
              <a:rPr lang="es-ES" sz="3600" dirty="0" err="1"/>
              <a:t>fontes</a:t>
            </a:r>
            <a:r>
              <a:rPr lang="es-ES" sz="3600" dirty="0"/>
              <a:t> de </a:t>
            </a:r>
            <a:r>
              <a:rPr lang="es-ES" sz="3600" dirty="0" err="1"/>
              <a:t>financiamento</a:t>
            </a:r>
            <a:r>
              <a:rPr lang="es-ES" sz="3600" dirty="0"/>
              <a:t> do </a:t>
            </a:r>
            <a:r>
              <a:rPr lang="es-ES" sz="3600" dirty="0" err="1"/>
              <a:t>seu</a:t>
            </a:r>
            <a:r>
              <a:rPr lang="es-ES" sz="3600" dirty="0"/>
              <a:t> </a:t>
            </a:r>
            <a:r>
              <a:rPr lang="es-ES" sz="3600" dirty="0" err="1"/>
              <a:t>proxecto</a:t>
            </a:r>
            <a:r>
              <a:rPr lang="es-ES" sz="3600" dirty="0"/>
              <a:t> </a:t>
            </a:r>
            <a:r>
              <a:rPr lang="es-ES" sz="3600" dirty="0" err="1"/>
              <a:t>empresarial,a</a:t>
            </a:r>
            <a:r>
              <a:rPr lang="es-ES" sz="3600" dirty="0"/>
              <a:t> </a:t>
            </a:r>
            <a:r>
              <a:rPr lang="es-ES" sz="3600" dirty="0" err="1"/>
              <a:t>necesidade</a:t>
            </a:r>
            <a:r>
              <a:rPr lang="es-ES" sz="3600" dirty="0"/>
              <a:t> de planificar as necesidades </a:t>
            </a:r>
            <a:r>
              <a:rPr lang="es-ES" sz="3600" dirty="0" err="1"/>
              <a:t>financeiras</a:t>
            </a:r>
            <a:r>
              <a:rPr lang="es-ES" sz="3600" dirty="0"/>
              <a:t> e as </a:t>
            </a:r>
            <a:r>
              <a:rPr lang="es-ES" sz="3600" dirty="0" err="1"/>
              <a:t>obrigas</a:t>
            </a:r>
            <a:r>
              <a:rPr lang="es-ES" sz="3600" dirty="0"/>
              <a:t> </a:t>
            </a:r>
            <a:r>
              <a:rPr lang="es-ES" sz="3600" dirty="0" err="1"/>
              <a:t>fiscais</a:t>
            </a:r>
            <a:r>
              <a:rPr lang="es-ES" sz="3600" dirty="0"/>
              <a:t> e prever a evolución do negocio, </a:t>
            </a:r>
            <a:r>
              <a:rPr lang="es-ES" sz="3600" dirty="0" err="1"/>
              <a:t>garantindo</a:t>
            </a:r>
            <a:r>
              <a:rPr lang="es-ES" sz="3600" dirty="0"/>
              <a:t> a </a:t>
            </a:r>
            <a:r>
              <a:rPr lang="es-ES" sz="3600" dirty="0" err="1"/>
              <a:t>súa</a:t>
            </a:r>
            <a:r>
              <a:rPr lang="es-ES" sz="3600" dirty="0"/>
              <a:t> </a:t>
            </a:r>
            <a:r>
              <a:rPr lang="es-ES" sz="3600" dirty="0" err="1"/>
              <a:t>viabilidade</a:t>
            </a:r>
            <a:r>
              <a:rPr lang="es-ES" sz="3600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15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Materias </a:t>
            </a:r>
            <a:r>
              <a:rPr lang="es-ES" dirty="0" smtClean="0"/>
              <a:t>novas 4º 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u="sng" dirty="0" smtClean="0"/>
              <a:t>CULTURA CIENTÍFICA</a:t>
            </a:r>
            <a:endParaRPr lang="es-ES" sz="2400" dirty="0" smtClean="0"/>
          </a:p>
          <a:p>
            <a:r>
              <a:rPr lang="es-ES" sz="2400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No cuarto curso de ESO, a materia de Cultura Científica establece a base de </a:t>
            </a:r>
            <a:r>
              <a:rPr lang="es-ES" sz="2400" dirty="0" err="1"/>
              <a:t>coñecemento</a:t>
            </a:r>
            <a:r>
              <a:rPr lang="es-ES" sz="2400" dirty="0"/>
              <a:t> científico sobre temas </a:t>
            </a:r>
            <a:r>
              <a:rPr lang="es-ES" sz="2400" dirty="0" err="1"/>
              <a:t>xerais</a:t>
            </a:r>
            <a:r>
              <a:rPr lang="es-ES" sz="2400" dirty="0"/>
              <a:t> como o universo, os avances </a:t>
            </a:r>
            <a:r>
              <a:rPr lang="es-ES" sz="2400" dirty="0" err="1"/>
              <a:t>tecnolóxicos</a:t>
            </a:r>
            <a:r>
              <a:rPr lang="es-ES" sz="2400" dirty="0"/>
              <a:t>, a </a:t>
            </a:r>
            <a:r>
              <a:rPr lang="es-ES" sz="2400" dirty="0" err="1"/>
              <a:t>saúde</a:t>
            </a:r>
            <a:r>
              <a:rPr lang="es-ES" sz="2400" dirty="0"/>
              <a:t>, a </a:t>
            </a:r>
            <a:r>
              <a:rPr lang="es-ES" sz="2400" dirty="0" err="1"/>
              <a:t>calidade</a:t>
            </a:r>
            <a:r>
              <a:rPr lang="es-ES" sz="2400" dirty="0"/>
              <a:t> de vida e a contribución do </a:t>
            </a:r>
            <a:r>
              <a:rPr lang="es-ES" sz="2400" dirty="0" err="1"/>
              <a:t>coñecemento</a:t>
            </a:r>
            <a:r>
              <a:rPr lang="es-ES" sz="2400" dirty="0"/>
              <a:t> dos </a:t>
            </a:r>
            <a:r>
              <a:rPr lang="es-ES" sz="2400" dirty="0" err="1"/>
              <a:t>materiais</a:t>
            </a:r>
            <a:r>
              <a:rPr lang="es-ES" sz="2400" dirty="0"/>
              <a:t> </a:t>
            </a:r>
            <a:r>
              <a:rPr lang="es-ES" sz="2400" dirty="0" err="1"/>
              <a:t>aos</a:t>
            </a:r>
            <a:r>
              <a:rPr lang="es-ES" sz="2400" dirty="0"/>
              <a:t> avances da </a:t>
            </a:r>
            <a:r>
              <a:rPr lang="es-ES" sz="2400" dirty="0" err="1"/>
              <a:t>humanidade</a:t>
            </a:r>
            <a:r>
              <a:rPr lang="es-ES" sz="2400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42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268</TotalTime>
  <Words>1628</Words>
  <Application>Microsoft Office PowerPoint</Application>
  <PresentationFormat>Presentación en pantalla (4:3)</PresentationFormat>
  <Paragraphs>249</Paragraphs>
  <Slides>30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Ángulos</vt:lpstr>
      <vt:lpstr>Orientación académica e profesional   3º e  4º eso</vt:lpstr>
      <vt:lpstr>Opcións para cursar 4º eso</vt:lpstr>
      <vt:lpstr>4º ESO: OPCIÓN ACADÉMICAS</vt:lpstr>
      <vt:lpstr>4º eso: opción aplicadas</vt:lpstr>
      <vt:lpstr>Materias novas 4º ESO</vt:lpstr>
      <vt:lpstr>Materias novas 4º ESO</vt:lpstr>
      <vt:lpstr>Materias novas 4º ESO</vt:lpstr>
      <vt:lpstr>Materias novas 4º ESO</vt:lpstr>
      <vt:lpstr>Materias novas 4º ESO</vt:lpstr>
      <vt:lpstr>MATERIAS NOVAS 4º ESO</vt:lpstr>
      <vt:lpstr>MATERIAS NOVAS 4º ESO</vt:lpstr>
      <vt:lpstr>Non acadei o título da eso</vt:lpstr>
      <vt:lpstr> SEN TÍTULO da eso  </vt:lpstr>
      <vt:lpstr>    CON TÍTULO da eso         </vt:lpstr>
      <vt:lpstr>Principales saídas despois da eso</vt:lpstr>
      <vt:lpstr>Importante ter claro: bacharelato</vt:lpstr>
      <vt:lpstr>Presentación de PowerPoint</vt:lpstr>
      <vt:lpstr>Presentación de PowerPoint</vt:lpstr>
      <vt:lpstr>BACHARELATO  MATERIAS TRONCAIS Humanidades e Ciencias Sociais</vt:lpstr>
      <vt:lpstr>BACHARELATO ARTES  MATERIAS TRONCAIS</vt:lpstr>
      <vt:lpstr>Presentación de PowerPoint</vt:lpstr>
      <vt:lpstr>BACHARELATO Materias de libre configuración</vt:lpstr>
      <vt:lpstr>FORMACIÓN PROFESIONAL DE GRADO MEDIO</vt:lpstr>
      <vt:lpstr>Importante ter claro: fp</vt:lpstr>
      <vt:lpstr>Presentación de PowerPoint</vt:lpstr>
      <vt:lpstr>FAMILIAS PROFESIONAIS FP</vt:lpstr>
      <vt:lpstr>FAMILIAS PROFESIONAIS FP</vt:lpstr>
      <vt:lpstr>PRAZOS DE ADMISIÓN E MATRÍCULA xeral eso e bach</vt:lpstr>
      <vt:lpstr>Prazos admisión e matrícula fp</vt:lpstr>
      <vt:lpstr>Agora toca decidir…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Orientación académica e profesional  3º eso</dc:title>
  <dc:creator>Dpto. Orientación</dc:creator>
  <cp:lastModifiedBy>Dpto. Orientación</cp:lastModifiedBy>
  <cp:revision>34</cp:revision>
  <cp:lastPrinted>2021-01-20T11:41:24Z</cp:lastPrinted>
  <dcterms:created xsi:type="dcterms:W3CDTF">2021-01-20T08:54:16Z</dcterms:created>
  <dcterms:modified xsi:type="dcterms:W3CDTF">2021-01-27T09:55:43Z</dcterms:modified>
</cp:coreProperties>
</file>