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6" r:id="rId12"/>
    <p:sldId id="268" r:id="rId13"/>
    <p:sldId id="269" r:id="rId14"/>
    <p:sldId id="270" r:id="rId15"/>
    <p:sldId id="271" r:id="rId16"/>
    <p:sldId id="264" r:id="rId17"/>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00"/>
    <a:srgbClr val="00FF00"/>
    <a:srgbClr val="FF9999"/>
    <a:srgbClr val="FFFF66"/>
    <a:srgbClr val="000066"/>
    <a:srgbClr val="CC0066"/>
    <a:srgbClr val="FF3300"/>
    <a:srgbClr val="FCB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ลักษณะชุดรูปแบบ 1 - เน้น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ลักษณะชุดรูปแบบ 1 - เน้น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ลักษณะชุดรูปแบบ 1 - เน้น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แทนวันที่ 3"/>
          <p:cNvSpPr>
            <a:spLocks noGrp="1"/>
          </p:cNvSpPr>
          <p:nvPr>
            <p:ph type="dt" sz="half" idx="10"/>
          </p:nvPr>
        </p:nvSpPr>
        <p:spPr/>
        <p:txBody>
          <a:bodyPr/>
          <a:lstStyle/>
          <a:p>
            <a:fld id="{40E3F0E0-58B8-45CC-85AE-863870A75AB2}" type="datetimeFigureOut">
              <a:rPr lang="th-TH" smtClean="0"/>
              <a:t>22/09/56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182572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40E3F0E0-58B8-45CC-85AE-863870A75AB2}" type="datetimeFigureOut">
              <a:rPr lang="th-TH" smtClean="0"/>
              <a:t>22/09/56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282508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40E3F0E0-58B8-45CC-85AE-863870A75AB2}" type="datetimeFigureOut">
              <a:rPr lang="th-TH" smtClean="0"/>
              <a:t>22/09/56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134817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40E3F0E0-58B8-45CC-85AE-863870A75AB2}" type="datetimeFigureOut">
              <a:rPr lang="th-TH" smtClean="0"/>
              <a:t>22/09/56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88066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40E3F0E0-58B8-45CC-85AE-863870A75AB2}" type="datetimeFigureOut">
              <a:rPr lang="th-TH" smtClean="0"/>
              <a:t>22/09/56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11676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p>
            <a:fld id="{40E3F0E0-58B8-45CC-85AE-863870A75AB2}" type="datetimeFigureOut">
              <a:rPr lang="th-TH" smtClean="0"/>
              <a:t>22/09/56</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351263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p>
            <a:fld id="{40E3F0E0-58B8-45CC-85AE-863870A75AB2}" type="datetimeFigureOut">
              <a:rPr lang="th-TH" smtClean="0"/>
              <a:t>22/09/56</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9" name="ตัวแทนหมายเลขภาพนิ่ง 8"/>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11083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วันที่ 2"/>
          <p:cNvSpPr>
            <a:spLocks noGrp="1"/>
          </p:cNvSpPr>
          <p:nvPr>
            <p:ph type="dt" sz="half" idx="10"/>
          </p:nvPr>
        </p:nvSpPr>
        <p:spPr/>
        <p:txBody>
          <a:bodyPr/>
          <a:lstStyle/>
          <a:p>
            <a:fld id="{40E3F0E0-58B8-45CC-85AE-863870A75AB2}" type="datetimeFigureOut">
              <a:rPr lang="th-TH" smtClean="0"/>
              <a:t>22/09/56</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139776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40E3F0E0-58B8-45CC-85AE-863870A75AB2}" type="datetimeFigureOut">
              <a:rPr lang="th-TH" smtClean="0"/>
              <a:t>22/09/56</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ภาพนิ่ง 3"/>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176268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40E3F0E0-58B8-45CC-85AE-863870A75AB2}" type="datetimeFigureOut">
              <a:rPr lang="th-TH" smtClean="0"/>
              <a:t>22/09/56</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157180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40E3F0E0-58B8-45CC-85AE-863870A75AB2}" type="datetimeFigureOut">
              <a:rPr lang="th-TH" smtClean="0"/>
              <a:t>22/09/56</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C463CAB3-68A7-4BD2-925A-6F8EEA199690}" type="slidenum">
              <a:rPr lang="th-TH" smtClean="0"/>
              <a:t>‹#›</a:t>
            </a:fld>
            <a:endParaRPr lang="th-TH"/>
          </a:p>
        </p:txBody>
      </p:sp>
    </p:spTree>
    <p:extLst>
      <p:ext uri="{BB962C8B-B14F-4D97-AF65-F5344CB8AC3E}">
        <p14:creationId xmlns:p14="http://schemas.microsoft.com/office/powerpoint/2010/main" val="222620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3F0E0-58B8-45CC-85AE-863870A75AB2}" type="datetimeFigureOut">
              <a:rPr lang="th-TH" smtClean="0"/>
              <a:t>22/09/56</a:t>
            </a:fld>
            <a:endParaRPr lang="th-TH"/>
          </a:p>
        </p:txBody>
      </p:sp>
      <p:sp>
        <p:nvSpPr>
          <p:cNvPr id="5" name="ตัวแทน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3CAB3-68A7-4BD2-925A-6F8EEA199690}" type="slidenum">
              <a:rPr lang="th-TH" smtClean="0"/>
              <a:t>‹#›</a:t>
            </a:fld>
            <a:endParaRPr lang="th-TH"/>
          </a:p>
        </p:txBody>
      </p:sp>
    </p:spTree>
    <p:extLst>
      <p:ext uri="{BB962C8B-B14F-4D97-AF65-F5344CB8AC3E}">
        <p14:creationId xmlns:p14="http://schemas.microsoft.com/office/powerpoint/2010/main" val="339633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p:txBody>
          <a:bodyPr/>
          <a:lstStyle/>
          <a:p>
            <a:endParaRPr lang="th-TH"/>
          </a:p>
        </p:txBody>
      </p:sp>
      <p:sp>
        <p:nvSpPr>
          <p:cNvPr id="3" name="ชื่อเรื่องรอง 2"/>
          <p:cNvSpPr>
            <a:spLocks noGrp="1"/>
          </p:cNvSpPr>
          <p:nvPr>
            <p:ph type="subTitle" idx="1"/>
          </p:nvPr>
        </p:nvSpPr>
        <p:spPr/>
        <p:txBody>
          <a:bodyPr/>
          <a:lstStyle/>
          <a:p>
            <a:endParaRPr lang="th-TH"/>
          </a:p>
        </p:txBody>
      </p:sp>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2"/>
            <a:ext cx="9144000" cy="6858000"/>
          </a:xfrm>
          <a:prstGeom prst="rect">
            <a:avLst/>
          </a:prstGeom>
        </p:spPr>
      </p:pic>
      <p:sp>
        <p:nvSpPr>
          <p:cNvPr id="5" name="TextBox 4"/>
          <p:cNvSpPr txBox="1"/>
          <p:nvPr/>
        </p:nvSpPr>
        <p:spPr>
          <a:xfrm>
            <a:off x="323528" y="2492896"/>
            <a:ext cx="8280920" cy="2308324"/>
          </a:xfrm>
          <a:prstGeom prst="rect">
            <a:avLst/>
          </a:prstGeom>
          <a:noFill/>
        </p:spPr>
        <p:txBody>
          <a:bodyPr wrap="square" rtlCol="0">
            <a:spAutoFit/>
          </a:bodyPr>
          <a:lstStyle/>
          <a:p>
            <a:pPr algn="ctr"/>
            <a:r>
              <a:rPr lang="en-US" sz="7200" b="1" dirty="0" smtClean="0">
                <a:solidFill>
                  <a:srgbClr val="FF0000"/>
                </a:solidFill>
                <a:latin typeface="Aharoni" pitchFamily="2" charset="-79"/>
                <a:cs typeface="Aharoni" pitchFamily="2" charset="-79"/>
              </a:rPr>
              <a:t>DIRECT AND INDIRECT SPEECH</a:t>
            </a:r>
            <a:endParaRPr lang="th-TH" sz="7200" b="1" dirty="0">
              <a:solidFill>
                <a:srgbClr val="FF0000"/>
              </a:solidFill>
              <a:latin typeface="Aharoni" pitchFamily="2" charset="-79"/>
            </a:endParaRPr>
          </a:p>
        </p:txBody>
      </p:sp>
      <p:sp>
        <p:nvSpPr>
          <p:cNvPr id="6" name="พระอาทิตย์ 5"/>
          <p:cNvSpPr/>
          <p:nvPr/>
        </p:nvSpPr>
        <p:spPr>
          <a:xfrm>
            <a:off x="3347864" y="116632"/>
            <a:ext cx="1584176" cy="1656184"/>
          </a:xfrm>
          <a:prstGeom prst="sun">
            <a:avLst/>
          </a:prstGeom>
          <a:solidFill>
            <a:srgbClr val="FF000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เมฆ 6"/>
          <p:cNvSpPr/>
          <p:nvPr/>
        </p:nvSpPr>
        <p:spPr>
          <a:xfrm>
            <a:off x="755576" y="260648"/>
            <a:ext cx="1944216" cy="1152128"/>
          </a:xfrm>
          <a:prstGeom prst="cloud">
            <a:avLst/>
          </a:prstGeom>
          <a:solidFill>
            <a:srgbClr val="00B0F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เมฆ 7"/>
          <p:cNvSpPr/>
          <p:nvPr/>
        </p:nvSpPr>
        <p:spPr>
          <a:xfrm>
            <a:off x="5382344" y="368660"/>
            <a:ext cx="3006080" cy="1152128"/>
          </a:xfrm>
          <a:prstGeom prst="cloud">
            <a:avLst/>
          </a:prstGeom>
          <a:solidFill>
            <a:srgbClr val="00B0F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ดาว 5 แฉก 8"/>
          <p:cNvSpPr/>
          <p:nvPr/>
        </p:nvSpPr>
        <p:spPr>
          <a:xfrm>
            <a:off x="3887924" y="638690"/>
            <a:ext cx="504056" cy="612068"/>
          </a:xfrm>
          <a:prstGeom prst="star5">
            <a:avLst/>
          </a:prstGeom>
          <a:solidFill>
            <a:srgbClr val="FFFF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52634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3" name="TextBox 2"/>
          <p:cNvSpPr txBox="1"/>
          <p:nvPr/>
        </p:nvSpPr>
        <p:spPr>
          <a:xfrm>
            <a:off x="0" y="0"/>
            <a:ext cx="9144000" cy="7848302"/>
          </a:xfrm>
          <a:prstGeom prst="rect">
            <a:avLst/>
          </a:prstGeom>
          <a:solidFill>
            <a:srgbClr val="92D050"/>
          </a:solidFill>
        </p:spPr>
        <p:txBody>
          <a:bodyPr wrap="square" rtlCol="0">
            <a:spAutoFit/>
          </a:bodyPr>
          <a:lstStyle/>
          <a:p>
            <a:pPr algn="ctr"/>
            <a:r>
              <a:rPr lang="en-US" sz="4000" b="1" dirty="0">
                <a:solidFill>
                  <a:srgbClr val="003300"/>
                </a:solidFill>
                <a:latin typeface="Aharoni" pitchFamily="2" charset="-79"/>
                <a:cs typeface="Aharoni" pitchFamily="2" charset="-79"/>
              </a:rPr>
              <a:t>ORDERS, REQUESTS, </a:t>
            </a:r>
            <a:r>
              <a:rPr lang="en-US" sz="4000" b="1" dirty="0" smtClean="0">
                <a:solidFill>
                  <a:srgbClr val="003300"/>
                </a:solidFill>
                <a:latin typeface="Aharoni" pitchFamily="2" charset="-79"/>
                <a:cs typeface="Aharoni" pitchFamily="2" charset="-79"/>
              </a:rPr>
              <a:t>SUGGESTIONS</a:t>
            </a:r>
          </a:p>
          <a:p>
            <a:r>
              <a:rPr lang="en-US" sz="2200" dirty="0" smtClean="0">
                <a:solidFill>
                  <a:srgbClr val="003300"/>
                </a:solidFill>
                <a:latin typeface="Aharoni" pitchFamily="2" charset="-79"/>
                <a:cs typeface="Aharoni" pitchFamily="2" charset="-79"/>
              </a:rPr>
              <a:t>	1)When </a:t>
            </a:r>
            <a:r>
              <a:rPr lang="en-US" sz="2200" dirty="0">
                <a:solidFill>
                  <a:srgbClr val="003300"/>
                </a:solidFill>
                <a:latin typeface="Aharoni" pitchFamily="2" charset="-79"/>
                <a:cs typeface="Aharoni" pitchFamily="2" charset="-79"/>
              </a:rPr>
              <a:t>we want to report an</a:t>
            </a:r>
            <a:r>
              <a:rPr lang="en-US" sz="2200" b="1" dirty="0">
                <a:solidFill>
                  <a:srgbClr val="003300"/>
                </a:solidFill>
                <a:latin typeface="Aharoni" pitchFamily="2" charset="-79"/>
                <a:cs typeface="Aharoni" pitchFamily="2" charset="-79"/>
              </a:rPr>
              <a:t> order or request, </a:t>
            </a:r>
            <a:r>
              <a:rPr lang="en-US" sz="2200" dirty="0">
                <a:solidFill>
                  <a:srgbClr val="003300"/>
                </a:solidFill>
                <a:latin typeface="Aharoni" pitchFamily="2" charset="-79"/>
                <a:cs typeface="Aharoni" pitchFamily="2" charset="-79"/>
              </a:rPr>
              <a:t>we can use a </a:t>
            </a:r>
            <a:r>
              <a:rPr lang="en-US" sz="2200" dirty="0" smtClean="0">
                <a:solidFill>
                  <a:srgbClr val="003300"/>
                </a:solidFill>
                <a:latin typeface="Aharoni" pitchFamily="2" charset="-79"/>
                <a:cs typeface="Aharoni" pitchFamily="2" charset="-79"/>
              </a:rPr>
              <a:t>	verb </a:t>
            </a:r>
            <a:r>
              <a:rPr lang="en-US" sz="2200" dirty="0">
                <a:solidFill>
                  <a:srgbClr val="003300"/>
                </a:solidFill>
                <a:latin typeface="Aharoni" pitchFamily="2" charset="-79"/>
                <a:cs typeface="Aharoni" pitchFamily="2" charset="-79"/>
              </a:rPr>
              <a:t>like</a:t>
            </a:r>
            <a:r>
              <a:rPr lang="en-US" sz="2200" b="1" dirty="0">
                <a:solidFill>
                  <a:srgbClr val="003300"/>
                </a:solidFill>
                <a:latin typeface="Aharoni" pitchFamily="2" charset="-79"/>
                <a:cs typeface="Aharoni" pitchFamily="2" charset="-79"/>
              </a:rPr>
              <a:t> </a:t>
            </a:r>
            <a:r>
              <a:rPr lang="en-US" sz="2200" i="1" dirty="0">
                <a:solidFill>
                  <a:srgbClr val="003300"/>
                </a:solidFill>
                <a:latin typeface="Aharoni" pitchFamily="2" charset="-79"/>
                <a:cs typeface="Aharoni" pitchFamily="2" charset="-79"/>
              </a:rPr>
              <a:t>'tell'</a:t>
            </a:r>
            <a:r>
              <a:rPr lang="en-US" sz="2200" b="1" dirty="0">
                <a:solidFill>
                  <a:srgbClr val="003300"/>
                </a:solidFill>
                <a:latin typeface="Aharoni" pitchFamily="2" charset="-79"/>
                <a:cs typeface="Aharoni" pitchFamily="2" charset="-79"/>
              </a:rPr>
              <a:t> with a to-clause</a:t>
            </a:r>
            <a:r>
              <a:rPr lang="en-US" sz="2200" dirty="0" smtClean="0">
                <a:solidFill>
                  <a:srgbClr val="003300"/>
                </a:solidFill>
                <a:latin typeface="Aharoni" pitchFamily="2" charset="-79"/>
                <a:cs typeface="Aharoni" pitchFamily="2" charset="-79"/>
              </a:rPr>
              <a:t>.</a:t>
            </a:r>
          </a:p>
          <a:p>
            <a:r>
              <a:rPr lang="en-US" sz="2200" b="1" dirty="0" smtClean="0">
                <a:solidFill>
                  <a:srgbClr val="003300"/>
                </a:solidFill>
                <a:latin typeface="Aharoni" pitchFamily="2" charset="-79"/>
                <a:cs typeface="Aharoni" pitchFamily="2" charset="-79"/>
              </a:rPr>
              <a:t>	Example  </a:t>
            </a:r>
          </a:p>
          <a:p>
            <a:pPr marL="800100" lvl="1" indent="-342900">
              <a:buFont typeface="Arial" pitchFamily="34" charset="0"/>
              <a:buChar char="•"/>
            </a:pPr>
            <a:r>
              <a:rPr lang="en-US" sz="2200" i="1" dirty="0" smtClean="0">
                <a:solidFill>
                  <a:srgbClr val="003300"/>
                </a:solidFill>
                <a:latin typeface="Aharoni" pitchFamily="2" charset="-79"/>
                <a:cs typeface="Aharoni" pitchFamily="2" charset="-79"/>
              </a:rPr>
              <a:t>He </a:t>
            </a:r>
            <a:r>
              <a:rPr lang="en-US" sz="2200" i="1" dirty="0">
                <a:solidFill>
                  <a:srgbClr val="003300"/>
                </a:solidFill>
                <a:latin typeface="Aharoni" pitchFamily="2" charset="-79"/>
                <a:cs typeface="Aharoni" pitchFamily="2" charset="-79"/>
              </a:rPr>
              <a:t>told me to go away.</a:t>
            </a:r>
            <a:endParaRPr lang="en-US" sz="2200" dirty="0">
              <a:solidFill>
                <a:srgbClr val="003300"/>
              </a:solidFill>
              <a:latin typeface="Aharoni" pitchFamily="2" charset="-79"/>
              <a:cs typeface="Aharoni" pitchFamily="2" charset="-79"/>
            </a:endParaRPr>
          </a:p>
          <a:p>
            <a:r>
              <a:rPr lang="en-US" sz="2200" dirty="0" smtClean="0">
                <a:solidFill>
                  <a:srgbClr val="003300"/>
                </a:solidFill>
                <a:latin typeface="Aharoni" pitchFamily="2" charset="-79"/>
                <a:cs typeface="Aharoni" pitchFamily="2" charset="-79"/>
              </a:rPr>
              <a:t>	</a:t>
            </a:r>
          </a:p>
          <a:p>
            <a:r>
              <a:rPr lang="en-US" sz="2200" dirty="0" smtClean="0">
                <a:solidFill>
                  <a:srgbClr val="003300"/>
                </a:solidFill>
                <a:latin typeface="Aharoni" pitchFamily="2" charset="-79"/>
                <a:cs typeface="Aharoni" pitchFamily="2" charset="-79"/>
              </a:rPr>
              <a:t>	The </a:t>
            </a:r>
            <a:r>
              <a:rPr lang="en-US" sz="2200" dirty="0">
                <a:solidFill>
                  <a:srgbClr val="003300"/>
                </a:solidFill>
                <a:latin typeface="Aharoni" pitchFamily="2" charset="-79"/>
                <a:cs typeface="Aharoni" pitchFamily="2" charset="-79"/>
              </a:rPr>
              <a:t>pattern is </a:t>
            </a:r>
            <a:r>
              <a:rPr lang="en-US" sz="2200" b="1" i="1" dirty="0">
                <a:solidFill>
                  <a:srgbClr val="003300"/>
                </a:solidFill>
                <a:latin typeface="Aharoni" pitchFamily="2" charset="-79"/>
                <a:cs typeface="Aharoni" pitchFamily="2" charset="-79"/>
              </a:rPr>
              <a:t>verb + indirect object + to-clause</a:t>
            </a:r>
            <a:r>
              <a:rPr lang="en-US" sz="2200" i="1" dirty="0">
                <a:solidFill>
                  <a:srgbClr val="003300"/>
                </a:solidFill>
                <a:latin typeface="Aharoni" pitchFamily="2" charset="-79"/>
                <a:cs typeface="Aharoni" pitchFamily="2" charset="-79"/>
              </a:rPr>
              <a:t>.</a:t>
            </a:r>
            <a:endParaRPr lang="en-US" sz="2200" dirty="0">
              <a:solidFill>
                <a:srgbClr val="003300"/>
              </a:solidFill>
              <a:latin typeface="Aharoni" pitchFamily="2" charset="-79"/>
              <a:cs typeface="Aharoni" pitchFamily="2" charset="-79"/>
            </a:endParaRPr>
          </a:p>
          <a:p>
            <a:r>
              <a:rPr lang="en-US" sz="2200" dirty="0" smtClean="0">
                <a:solidFill>
                  <a:srgbClr val="003300"/>
                </a:solidFill>
                <a:latin typeface="Aharoni" pitchFamily="2" charset="-79"/>
                <a:cs typeface="Aharoni" pitchFamily="2" charset="-79"/>
              </a:rPr>
              <a:t>	(</a:t>
            </a:r>
            <a:r>
              <a:rPr lang="en-US" sz="2200" dirty="0">
                <a:solidFill>
                  <a:srgbClr val="003300"/>
                </a:solidFill>
                <a:latin typeface="Aharoni" pitchFamily="2" charset="-79"/>
                <a:cs typeface="Aharoni" pitchFamily="2" charset="-79"/>
              </a:rPr>
              <a:t>The indirect object is the person spoken to.)</a:t>
            </a:r>
          </a:p>
          <a:p>
            <a:r>
              <a:rPr lang="en-US" sz="2200" dirty="0" smtClean="0">
                <a:solidFill>
                  <a:srgbClr val="003300"/>
                </a:solidFill>
                <a:latin typeface="Aharoni" pitchFamily="2" charset="-79"/>
                <a:cs typeface="Aharoni" pitchFamily="2" charset="-79"/>
              </a:rPr>
              <a:t>	Other </a:t>
            </a:r>
            <a:r>
              <a:rPr lang="en-US" sz="2200" dirty="0">
                <a:solidFill>
                  <a:srgbClr val="003300"/>
                </a:solidFill>
                <a:latin typeface="Aharoni" pitchFamily="2" charset="-79"/>
                <a:cs typeface="Aharoni" pitchFamily="2" charset="-79"/>
              </a:rPr>
              <a:t>verbs used to report orders and requests in this way </a:t>
            </a:r>
            <a:r>
              <a:rPr lang="en-US" sz="2200" dirty="0" smtClean="0">
                <a:solidFill>
                  <a:srgbClr val="003300"/>
                </a:solidFill>
                <a:latin typeface="Aharoni" pitchFamily="2" charset="-79"/>
                <a:cs typeface="Aharoni" pitchFamily="2" charset="-79"/>
              </a:rPr>
              <a:t>	are</a:t>
            </a:r>
            <a:r>
              <a:rPr lang="en-US" sz="2200" dirty="0">
                <a:solidFill>
                  <a:srgbClr val="003300"/>
                </a:solidFill>
                <a:latin typeface="Aharoni" pitchFamily="2" charset="-79"/>
                <a:cs typeface="Aharoni" pitchFamily="2" charset="-79"/>
              </a:rPr>
              <a:t>: </a:t>
            </a:r>
            <a:r>
              <a:rPr lang="en-US" sz="2200" b="1" i="1" dirty="0">
                <a:solidFill>
                  <a:srgbClr val="003300"/>
                </a:solidFill>
                <a:latin typeface="Aharoni" pitchFamily="2" charset="-79"/>
                <a:cs typeface="Aharoni" pitchFamily="2" charset="-79"/>
              </a:rPr>
              <a:t>command,</a:t>
            </a:r>
            <a:r>
              <a:rPr lang="en-US" sz="2200" dirty="0">
                <a:solidFill>
                  <a:srgbClr val="003300"/>
                </a:solidFill>
                <a:latin typeface="Aharoni" pitchFamily="2" charset="-79"/>
                <a:cs typeface="Aharoni" pitchFamily="2" charset="-79"/>
              </a:rPr>
              <a:t> </a:t>
            </a:r>
            <a:r>
              <a:rPr lang="en-US" sz="2200" b="1" i="1" dirty="0">
                <a:solidFill>
                  <a:srgbClr val="003300"/>
                </a:solidFill>
                <a:latin typeface="Aharoni" pitchFamily="2" charset="-79"/>
                <a:cs typeface="Aharoni" pitchFamily="2" charset="-79"/>
              </a:rPr>
              <a:t>order, warn, ask, advise, invite, beg, teach, </a:t>
            </a:r>
            <a:r>
              <a:rPr lang="en-US" sz="2200" b="1" i="1" dirty="0" smtClean="0">
                <a:solidFill>
                  <a:srgbClr val="003300"/>
                </a:solidFill>
                <a:latin typeface="Aharoni" pitchFamily="2" charset="-79"/>
                <a:cs typeface="Aharoni" pitchFamily="2" charset="-79"/>
              </a:rPr>
              <a:t>	forbid</a:t>
            </a:r>
            <a:r>
              <a:rPr lang="en-US" sz="2200" i="1" dirty="0" smtClean="0">
                <a:solidFill>
                  <a:srgbClr val="003300"/>
                </a:solidFill>
                <a:latin typeface="Aharoni" pitchFamily="2" charset="-79"/>
                <a:cs typeface="Aharoni" pitchFamily="2" charset="-79"/>
              </a:rPr>
              <a:t>.</a:t>
            </a:r>
          </a:p>
          <a:p>
            <a:r>
              <a:rPr lang="en-US" sz="2200" b="1" dirty="0" smtClean="0">
                <a:solidFill>
                  <a:srgbClr val="003300"/>
                </a:solidFill>
                <a:latin typeface="Aharoni" pitchFamily="2" charset="-79"/>
                <a:cs typeface="Aharoni" pitchFamily="2" charset="-79"/>
              </a:rPr>
              <a:t>	Examples</a:t>
            </a:r>
            <a:endParaRPr lang="en-US" sz="2200" b="1" dirty="0">
              <a:solidFill>
                <a:srgbClr val="003300"/>
              </a:solidFill>
              <a:latin typeface="Aharoni" pitchFamily="2" charset="-79"/>
              <a:cs typeface="Aharoni" pitchFamily="2" charset="-79"/>
            </a:endParaRPr>
          </a:p>
          <a:p>
            <a:pPr marL="800100" lvl="1" indent="-342900">
              <a:buFont typeface="Arial" pitchFamily="34" charset="0"/>
              <a:buChar char="•"/>
            </a:pPr>
            <a:r>
              <a:rPr lang="en-US" sz="2200" dirty="0" smtClean="0">
                <a:solidFill>
                  <a:srgbClr val="003300"/>
                </a:solidFill>
                <a:latin typeface="Aharoni" pitchFamily="2" charset="-79"/>
                <a:cs typeface="Aharoni" pitchFamily="2" charset="-79"/>
              </a:rPr>
              <a:t>The </a:t>
            </a:r>
            <a:r>
              <a:rPr lang="en-US" sz="2200" dirty="0">
                <a:solidFill>
                  <a:srgbClr val="003300"/>
                </a:solidFill>
                <a:latin typeface="Aharoni" pitchFamily="2" charset="-79"/>
                <a:cs typeface="Aharoni" pitchFamily="2" charset="-79"/>
              </a:rPr>
              <a:t>doctor said to me, "Stop smoking!". The doctor </a:t>
            </a:r>
            <a:r>
              <a:rPr lang="en-US" sz="2200" b="1" dirty="0">
                <a:solidFill>
                  <a:srgbClr val="003300"/>
                </a:solidFill>
                <a:latin typeface="Aharoni" pitchFamily="2" charset="-79"/>
                <a:cs typeface="Aharoni" pitchFamily="2" charset="-79"/>
              </a:rPr>
              <a:t>told me to stop smoking</a:t>
            </a:r>
            <a:r>
              <a:rPr lang="en-US" sz="2200" dirty="0">
                <a:solidFill>
                  <a:srgbClr val="003300"/>
                </a:solidFill>
                <a:latin typeface="Aharoni" pitchFamily="2" charset="-79"/>
                <a:cs typeface="Aharoni" pitchFamily="2" charset="-79"/>
              </a:rPr>
              <a:t>.</a:t>
            </a:r>
          </a:p>
          <a:p>
            <a:pPr marL="800100" lvl="1" indent="-342900">
              <a:buFont typeface="Arial" pitchFamily="34" charset="0"/>
              <a:buChar char="•"/>
            </a:pPr>
            <a:r>
              <a:rPr lang="en-US" sz="2200" dirty="0">
                <a:solidFill>
                  <a:srgbClr val="003300"/>
                </a:solidFill>
                <a:latin typeface="Aharoni" pitchFamily="2" charset="-79"/>
                <a:cs typeface="Aharoni" pitchFamily="2" charset="-79"/>
              </a:rPr>
              <a:t>"Get out of the car!" said the policeman. The policeman </a:t>
            </a:r>
            <a:r>
              <a:rPr lang="en-US" sz="2200" b="1" dirty="0">
                <a:solidFill>
                  <a:srgbClr val="003300"/>
                </a:solidFill>
                <a:latin typeface="Aharoni" pitchFamily="2" charset="-79"/>
                <a:cs typeface="Aharoni" pitchFamily="2" charset="-79"/>
              </a:rPr>
              <a:t>ordered him to get out of the car</a:t>
            </a:r>
            <a:r>
              <a:rPr lang="en-US" sz="2200" dirty="0">
                <a:solidFill>
                  <a:srgbClr val="003300"/>
                </a:solidFill>
                <a:latin typeface="Aharoni" pitchFamily="2" charset="-79"/>
                <a:cs typeface="Aharoni" pitchFamily="2" charset="-79"/>
              </a:rPr>
              <a:t>.</a:t>
            </a:r>
          </a:p>
          <a:p>
            <a:pPr marL="800100" lvl="1" indent="-342900">
              <a:buFont typeface="Arial" pitchFamily="34" charset="0"/>
              <a:buChar char="•"/>
            </a:pPr>
            <a:r>
              <a:rPr lang="en-US" sz="2200" dirty="0">
                <a:solidFill>
                  <a:srgbClr val="003300"/>
                </a:solidFill>
                <a:latin typeface="Aharoni" pitchFamily="2" charset="-79"/>
                <a:cs typeface="Aharoni" pitchFamily="2" charset="-79"/>
              </a:rPr>
              <a:t>"Could you please be quiet," she said. She </a:t>
            </a:r>
            <a:r>
              <a:rPr lang="en-US" sz="2200" b="1" dirty="0">
                <a:solidFill>
                  <a:srgbClr val="003300"/>
                </a:solidFill>
                <a:latin typeface="Aharoni" pitchFamily="2" charset="-79"/>
                <a:cs typeface="Aharoni" pitchFamily="2" charset="-79"/>
              </a:rPr>
              <a:t>asked me to be quiet</a:t>
            </a:r>
            <a:r>
              <a:rPr lang="en-US" sz="2200" dirty="0">
                <a:solidFill>
                  <a:srgbClr val="003300"/>
                </a:solidFill>
                <a:latin typeface="Aharoni" pitchFamily="2" charset="-79"/>
                <a:cs typeface="Aharoni" pitchFamily="2" charset="-79"/>
              </a:rPr>
              <a:t>.</a:t>
            </a:r>
          </a:p>
          <a:p>
            <a:r>
              <a:rPr lang="en-US" sz="2200" dirty="0" smtClean="0">
                <a:solidFill>
                  <a:srgbClr val="003300"/>
                </a:solidFill>
                <a:latin typeface="Aharoni" pitchFamily="2" charset="-79"/>
                <a:cs typeface="Aharoni" pitchFamily="2" charset="-79"/>
              </a:rPr>
              <a:t>	The </a:t>
            </a:r>
            <a:r>
              <a:rPr lang="en-US" sz="2200" dirty="0">
                <a:solidFill>
                  <a:srgbClr val="003300"/>
                </a:solidFill>
                <a:latin typeface="Aharoni" pitchFamily="2" charset="-79"/>
                <a:cs typeface="Aharoni" pitchFamily="2" charset="-79"/>
              </a:rPr>
              <a:t>man with the gun said to us, "Don't move!" The man with  </a:t>
            </a:r>
            <a:r>
              <a:rPr lang="en-US" sz="2200" dirty="0" smtClean="0">
                <a:solidFill>
                  <a:srgbClr val="003300"/>
                </a:solidFill>
                <a:latin typeface="Aharoni" pitchFamily="2" charset="-79"/>
                <a:cs typeface="Aharoni" pitchFamily="2" charset="-79"/>
              </a:rPr>
              <a:t>  	the </a:t>
            </a:r>
            <a:r>
              <a:rPr lang="en-US" sz="2200" dirty="0">
                <a:solidFill>
                  <a:srgbClr val="003300"/>
                </a:solidFill>
                <a:latin typeface="Aharoni" pitchFamily="2" charset="-79"/>
                <a:cs typeface="Aharoni" pitchFamily="2" charset="-79"/>
              </a:rPr>
              <a:t>gun </a:t>
            </a:r>
            <a:r>
              <a:rPr lang="en-US" sz="2200" b="1" dirty="0">
                <a:solidFill>
                  <a:srgbClr val="003300"/>
                </a:solidFill>
                <a:latin typeface="Aharoni" pitchFamily="2" charset="-79"/>
                <a:cs typeface="Aharoni" pitchFamily="2" charset="-79"/>
              </a:rPr>
              <a:t>warned us not to move</a:t>
            </a:r>
            <a:r>
              <a:rPr lang="en-US" sz="2200" dirty="0">
                <a:solidFill>
                  <a:srgbClr val="003300"/>
                </a:solidFill>
                <a:latin typeface="Aharoni" pitchFamily="2" charset="-79"/>
                <a:cs typeface="Aharoni" pitchFamily="2" charset="-79"/>
              </a:rPr>
              <a:t>.</a:t>
            </a:r>
          </a:p>
          <a:p>
            <a:endParaRPr lang="en-US" sz="2200" dirty="0">
              <a:latin typeface="Aharoni" pitchFamily="2" charset="-79"/>
              <a:cs typeface="Aharoni" pitchFamily="2" charset="-79"/>
            </a:endParaRPr>
          </a:p>
          <a:p>
            <a:endParaRPr lang="en-US" b="1" dirty="0" smtClean="0"/>
          </a:p>
        </p:txBody>
      </p:sp>
    </p:spTree>
    <p:extLst>
      <p:ext uri="{BB962C8B-B14F-4D97-AF65-F5344CB8AC3E}">
        <p14:creationId xmlns:p14="http://schemas.microsoft.com/office/powerpoint/2010/main" val="16141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 y="0"/>
            <a:ext cx="9144000" cy="6858000"/>
          </a:xfrm>
        </p:spPr>
      </p:pic>
      <p:sp>
        <p:nvSpPr>
          <p:cNvPr id="3" name="TextBox 2"/>
          <p:cNvSpPr txBox="1"/>
          <p:nvPr/>
        </p:nvSpPr>
        <p:spPr>
          <a:xfrm>
            <a:off x="0" y="-10972"/>
            <a:ext cx="9144000" cy="3816429"/>
          </a:xfrm>
          <a:prstGeom prst="rect">
            <a:avLst/>
          </a:prstGeom>
          <a:solidFill>
            <a:schemeClr val="accent3">
              <a:lumMod val="60000"/>
              <a:lumOff val="40000"/>
            </a:schemeClr>
          </a:solidFill>
        </p:spPr>
        <p:txBody>
          <a:bodyPr wrap="square" rtlCol="0">
            <a:spAutoFit/>
          </a:bodyPr>
          <a:lstStyle/>
          <a:p>
            <a:r>
              <a:rPr lang="en-US" sz="2200" b="1" dirty="0">
                <a:solidFill>
                  <a:srgbClr val="0070C0"/>
                </a:solidFill>
                <a:latin typeface="Aharoni" pitchFamily="2" charset="-79"/>
                <a:cs typeface="Aharoni" pitchFamily="2" charset="-79"/>
              </a:rPr>
              <a:t> </a:t>
            </a:r>
            <a:r>
              <a:rPr lang="en-US" sz="2200" b="1" dirty="0" smtClean="0">
                <a:solidFill>
                  <a:srgbClr val="0070C0"/>
                </a:solidFill>
                <a:latin typeface="Aharoni" pitchFamily="2" charset="-79"/>
                <a:cs typeface="Aharoni" pitchFamily="2" charset="-79"/>
              </a:rPr>
              <a:t>     2) Requests </a:t>
            </a:r>
            <a:r>
              <a:rPr lang="en-US" sz="2200" b="1" dirty="0">
                <a:solidFill>
                  <a:srgbClr val="0070C0"/>
                </a:solidFill>
                <a:latin typeface="Aharoni" pitchFamily="2" charset="-79"/>
                <a:cs typeface="Aharoni" pitchFamily="2" charset="-79"/>
              </a:rPr>
              <a:t>for objects</a:t>
            </a:r>
            <a:r>
              <a:rPr lang="en-US" sz="2200" dirty="0">
                <a:solidFill>
                  <a:srgbClr val="0070C0"/>
                </a:solidFill>
                <a:latin typeface="Aharoni" pitchFamily="2" charset="-79"/>
                <a:cs typeface="Aharoni" pitchFamily="2" charset="-79"/>
              </a:rPr>
              <a:t> are reported using the pattern </a:t>
            </a:r>
            <a:r>
              <a:rPr lang="en-US" sz="2200" b="1" i="1" dirty="0">
                <a:solidFill>
                  <a:srgbClr val="0070C0"/>
                </a:solidFill>
                <a:latin typeface="Aharoni" pitchFamily="2" charset="-79"/>
                <a:cs typeface="Aharoni" pitchFamily="2" charset="-79"/>
              </a:rPr>
              <a:t>ask + </a:t>
            </a:r>
            <a:r>
              <a:rPr lang="en-US" sz="2200" b="1" i="1" dirty="0" smtClean="0">
                <a:solidFill>
                  <a:srgbClr val="0070C0"/>
                </a:solidFill>
                <a:latin typeface="Aharoni" pitchFamily="2" charset="-79"/>
                <a:cs typeface="Aharoni" pitchFamily="2" charset="-79"/>
              </a:rPr>
              <a:t>	for </a:t>
            </a:r>
            <a:r>
              <a:rPr lang="en-US" sz="2200" b="1" i="1" dirty="0">
                <a:solidFill>
                  <a:srgbClr val="0070C0"/>
                </a:solidFill>
                <a:latin typeface="Aharoni" pitchFamily="2" charset="-79"/>
                <a:cs typeface="Aharoni" pitchFamily="2" charset="-79"/>
              </a:rPr>
              <a:t>+ object</a:t>
            </a:r>
            <a:r>
              <a:rPr lang="en-US" sz="2200" i="1" dirty="0">
                <a:solidFill>
                  <a:srgbClr val="0070C0"/>
                </a:solidFill>
                <a:latin typeface="Aharoni" pitchFamily="2" charset="-79"/>
                <a:cs typeface="Aharoni" pitchFamily="2" charset="-79"/>
              </a:rPr>
              <a:t>: </a:t>
            </a:r>
            <a:endParaRPr lang="en-US" sz="2200" i="1" dirty="0" smtClean="0">
              <a:solidFill>
                <a:srgbClr val="0070C0"/>
              </a:solidFill>
              <a:latin typeface="Aharoni" pitchFamily="2" charset="-79"/>
              <a:cs typeface="Aharoni" pitchFamily="2" charset="-79"/>
            </a:endParaRPr>
          </a:p>
          <a:p>
            <a:r>
              <a:rPr lang="en-US" sz="2200" b="1" dirty="0" smtClean="0">
                <a:solidFill>
                  <a:srgbClr val="0070C0"/>
                </a:solidFill>
                <a:latin typeface="Aharoni" pitchFamily="2" charset="-79"/>
                <a:cs typeface="Aharoni" pitchFamily="2" charset="-79"/>
              </a:rPr>
              <a:t>	Examples</a:t>
            </a:r>
            <a:endParaRPr lang="en-US" sz="2200" b="1" dirty="0">
              <a:solidFill>
                <a:srgbClr val="0070C0"/>
              </a:solidFill>
              <a:latin typeface="Aharoni" pitchFamily="2" charset="-79"/>
              <a:cs typeface="Aharoni" pitchFamily="2" charset="-79"/>
            </a:endParaRPr>
          </a:p>
          <a:p>
            <a:pPr marL="342900" indent="-342900">
              <a:buFont typeface="Wingdings" pitchFamily="2" charset="2"/>
              <a:buChar char="§"/>
            </a:pPr>
            <a:r>
              <a:rPr lang="en-US" sz="2200" dirty="0" smtClean="0">
                <a:solidFill>
                  <a:srgbClr val="0070C0"/>
                </a:solidFill>
                <a:latin typeface="Aharoni" pitchFamily="2" charset="-79"/>
                <a:cs typeface="Aharoni" pitchFamily="2" charset="-79"/>
              </a:rPr>
              <a:t>"</a:t>
            </a:r>
            <a:r>
              <a:rPr lang="en-US" sz="2200" dirty="0">
                <a:solidFill>
                  <a:srgbClr val="0070C0"/>
                </a:solidFill>
                <a:latin typeface="Aharoni" pitchFamily="2" charset="-79"/>
                <a:cs typeface="Aharoni" pitchFamily="2" charset="-79"/>
              </a:rPr>
              <a:t>Can I have an apple?", she asked. She </a:t>
            </a:r>
            <a:r>
              <a:rPr lang="en-US" sz="2200" b="1" i="1" dirty="0">
                <a:solidFill>
                  <a:srgbClr val="0070C0"/>
                </a:solidFill>
                <a:latin typeface="Aharoni" pitchFamily="2" charset="-79"/>
                <a:cs typeface="Aharoni" pitchFamily="2" charset="-79"/>
              </a:rPr>
              <a:t>asked for an apple</a:t>
            </a:r>
            <a:endParaRPr lang="en-US" sz="2200" dirty="0">
              <a:solidFill>
                <a:srgbClr val="0070C0"/>
              </a:solidFill>
              <a:latin typeface="Aharoni" pitchFamily="2" charset="-79"/>
              <a:cs typeface="Aharoni" pitchFamily="2" charset="-79"/>
            </a:endParaRPr>
          </a:p>
          <a:p>
            <a:pPr marL="342900" indent="-342900">
              <a:buFont typeface="Wingdings" pitchFamily="2" charset="2"/>
              <a:buChar char="§"/>
            </a:pPr>
            <a:r>
              <a:rPr lang="en-US" sz="2200" dirty="0" smtClean="0">
                <a:solidFill>
                  <a:srgbClr val="0070C0"/>
                </a:solidFill>
                <a:latin typeface="Aharoni" pitchFamily="2" charset="-79"/>
                <a:cs typeface="Aharoni" pitchFamily="2" charset="-79"/>
              </a:rPr>
              <a:t>"</a:t>
            </a:r>
            <a:r>
              <a:rPr lang="en-US" sz="2200" dirty="0">
                <a:solidFill>
                  <a:srgbClr val="0070C0"/>
                </a:solidFill>
                <a:latin typeface="Aharoni" pitchFamily="2" charset="-79"/>
                <a:cs typeface="Aharoni" pitchFamily="2" charset="-79"/>
              </a:rPr>
              <a:t>Can I have the newspaper, please?" He </a:t>
            </a:r>
            <a:r>
              <a:rPr lang="en-US" sz="2200" b="1" dirty="0">
                <a:solidFill>
                  <a:srgbClr val="0070C0"/>
                </a:solidFill>
                <a:latin typeface="Aharoni" pitchFamily="2" charset="-79"/>
                <a:cs typeface="Aharoni" pitchFamily="2" charset="-79"/>
              </a:rPr>
              <a:t>asked for the </a:t>
            </a:r>
            <a:r>
              <a:rPr lang="en-US" sz="2200" b="1" dirty="0" smtClean="0">
                <a:solidFill>
                  <a:srgbClr val="0070C0"/>
                </a:solidFill>
                <a:latin typeface="Aharoni" pitchFamily="2" charset="-79"/>
                <a:cs typeface="Aharoni" pitchFamily="2" charset="-79"/>
              </a:rPr>
              <a:t>	newspaper</a:t>
            </a:r>
            <a:r>
              <a:rPr lang="en-US" sz="2200" dirty="0">
                <a:solidFill>
                  <a:srgbClr val="0070C0"/>
                </a:solidFill>
                <a:latin typeface="Aharoni" pitchFamily="2" charset="-79"/>
                <a:cs typeface="Aharoni" pitchFamily="2" charset="-79"/>
              </a:rPr>
              <a:t>.</a:t>
            </a:r>
          </a:p>
          <a:p>
            <a:pPr marL="342900" indent="-342900">
              <a:buFont typeface="Wingdings" pitchFamily="2" charset="2"/>
              <a:buChar char="§"/>
            </a:pPr>
            <a:r>
              <a:rPr lang="en-US" sz="2200" dirty="0" smtClean="0">
                <a:solidFill>
                  <a:srgbClr val="0070C0"/>
                </a:solidFill>
                <a:latin typeface="Aharoni" pitchFamily="2" charset="-79"/>
                <a:cs typeface="Aharoni" pitchFamily="2" charset="-79"/>
              </a:rPr>
              <a:t>"</a:t>
            </a:r>
            <a:r>
              <a:rPr lang="en-US" sz="2200" dirty="0">
                <a:solidFill>
                  <a:srgbClr val="0070C0"/>
                </a:solidFill>
                <a:latin typeface="Aharoni" pitchFamily="2" charset="-79"/>
                <a:cs typeface="Aharoni" pitchFamily="2" charset="-79"/>
              </a:rPr>
              <a:t>May I have a glass of water?" he said. He </a:t>
            </a:r>
            <a:r>
              <a:rPr lang="en-US" sz="2200" b="1" dirty="0">
                <a:solidFill>
                  <a:srgbClr val="0070C0"/>
                </a:solidFill>
                <a:latin typeface="Aharoni" pitchFamily="2" charset="-79"/>
                <a:cs typeface="Aharoni" pitchFamily="2" charset="-79"/>
              </a:rPr>
              <a:t>asked for a glass </a:t>
            </a:r>
            <a:r>
              <a:rPr lang="en-US" sz="2200" b="1" dirty="0" smtClean="0">
                <a:solidFill>
                  <a:srgbClr val="0070C0"/>
                </a:solidFill>
                <a:latin typeface="Aharoni" pitchFamily="2" charset="-79"/>
                <a:cs typeface="Aharoni" pitchFamily="2" charset="-79"/>
              </a:rPr>
              <a:t>	of </a:t>
            </a:r>
            <a:r>
              <a:rPr lang="en-US" sz="2200" b="1" dirty="0">
                <a:solidFill>
                  <a:srgbClr val="0070C0"/>
                </a:solidFill>
                <a:latin typeface="Aharoni" pitchFamily="2" charset="-79"/>
                <a:cs typeface="Aharoni" pitchFamily="2" charset="-79"/>
              </a:rPr>
              <a:t>water</a:t>
            </a:r>
            <a:r>
              <a:rPr lang="en-US" sz="2200" dirty="0">
                <a:solidFill>
                  <a:srgbClr val="0070C0"/>
                </a:solidFill>
                <a:latin typeface="Aharoni" pitchFamily="2" charset="-79"/>
                <a:cs typeface="Aharoni" pitchFamily="2" charset="-79"/>
              </a:rPr>
              <a:t>.</a:t>
            </a:r>
          </a:p>
          <a:p>
            <a:pPr marL="342900" indent="-342900">
              <a:buFont typeface="Wingdings" pitchFamily="2" charset="2"/>
              <a:buChar char="§"/>
            </a:pPr>
            <a:r>
              <a:rPr lang="en-US" sz="2200" dirty="0" smtClean="0">
                <a:solidFill>
                  <a:srgbClr val="0070C0"/>
                </a:solidFill>
                <a:latin typeface="Aharoni" pitchFamily="2" charset="-79"/>
                <a:cs typeface="Aharoni" pitchFamily="2" charset="-79"/>
              </a:rPr>
              <a:t>"</a:t>
            </a:r>
            <a:r>
              <a:rPr lang="en-US" sz="2200" dirty="0">
                <a:solidFill>
                  <a:srgbClr val="0070C0"/>
                </a:solidFill>
                <a:latin typeface="Aharoni" pitchFamily="2" charset="-79"/>
                <a:cs typeface="Aharoni" pitchFamily="2" charset="-79"/>
              </a:rPr>
              <a:t>Sugar, please." She </a:t>
            </a:r>
            <a:r>
              <a:rPr lang="en-US" sz="2200" b="1" dirty="0">
                <a:solidFill>
                  <a:srgbClr val="0070C0"/>
                </a:solidFill>
                <a:latin typeface="Aharoni" pitchFamily="2" charset="-79"/>
                <a:cs typeface="Aharoni" pitchFamily="2" charset="-79"/>
              </a:rPr>
              <a:t>asked for the sugar</a:t>
            </a:r>
            <a:r>
              <a:rPr lang="en-US" sz="2200" dirty="0">
                <a:solidFill>
                  <a:srgbClr val="0070C0"/>
                </a:solidFill>
                <a:latin typeface="Aharoni" pitchFamily="2" charset="-79"/>
                <a:cs typeface="Aharoni" pitchFamily="2" charset="-79"/>
              </a:rPr>
              <a:t>.</a:t>
            </a:r>
          </a:p>
          <a:p>
            <a:pPr marL="342900" indent="-342900">
              <a:buFont typeface="Wingdings" pitchFamily="2" charset="2"/>
              <a:buChar char="§"/>
            </a:pPr>
            <a:r>
              <a:rPr lang="en-US" sz="2200" dirty="0" smtClean="0">
                <a:solidFill>
                  <a:srgbClr val="0070C0"/>
                </a:solidFill>
                <a:latin typeface="Aharoni" pitchFamily="2" charset="-79"/>
                <a:cs typeface="Aharoni" pitchFamily="2" charset="-79"/>
              </a:rPr>
              <a:t>"</a:t>
            </a:r>
            <a:r>
              <a:rPr lang="en-US" sz="2200" dirty="0">
                <a:solidFill>
                  <a:srgbClr val="0070C0"/>
                </a:solidFill>
                <a:latin typeface="Aharoni" pitchFamily="2" charset="-79"/>
                <a:cs typeface="Aharoni" pitchFamily="2" charset="-79"/>
              </a:rPr>
              <a:t>Could I have three kilos of onions?" He </a:t>
            </a:r>
            <a:r>
              <a:rPr lang="en-US" sz="2200" b="1" dirty="0">
                <a:solidFill>
                  <a:srgbClr val="0070C0"/>
                </a:solidFill>
                <a:latin typeface="Aharoni" pitchFamily="2" charset="-79"/>
                <a:cs typeface="Aharoni" pitchFamily="2" charset="-79"/>
              </a:rPr>
              <a:t>asked for three kilos </a:t>
            </a:r>
            <a:r>
              <a:rPr lang="en-US" sz="2200" b="1" dirty="0" smtClean="0">
                <a:solidFill>
                  <a:srgbClr val="0070C0"/>
                </a:solidFill>
                <a:latin typeface="Aharoni" pitchFamily="2" charset="-79"/>
                <a:cs typeface="Aharoni" pitchFamily="2" charset="-79"/>
              </a:rPr>
              <a:t>	of </a:t>
            </a:r>
            <a:r>
              <a:rPr lang="en-US" sz="2200" b="1" dirty="0">
                <a:solidFill>
                  <a:srgbClr val="0070C0"/>
                </a:solidFill>
                <a:latin typeface="Aharoni" pitchFamily="2" charset="-79"/>
                <a:cs typeface="Aharoni" pitchFamily="2" charset="-79"/>
              </a:rPr>
              <a:t>onions</a:t>
            </a:r>
            <a:r>
              <a:rPr lang="en-US" sz="2200" dirty="0" smtClean="0">
                <a:solidFill>
                  <a:srgbClr val="0070C0"/>
                </a:solidFill>
                <a:latin typeface="Aharoni" pitchFamily="2" charset="-79"/>
                <a:cs typeface="Aharoni" pitchFamily="2" charset="-79"/>
              </a:rPr>
              <a:t>.</a:t>
            </a:r>
            <a:endParaRPr lang="en-US" sz="2200" dirty="0">
              <a:solidFill>
                <a:srgbClr val="0070C0"/>
              </a:solidFill>
              <a:latin typeface="Aharoni" pitchFamily="2" charset="-79"/>
              <a:cs typeface="Aharoni" pitchFamily="2" charset="-79"/>
            </a:endParaRPr>
          </a:p>
        </p:txBody>
      </p:sp>
      <p:pic>
        <p:nvPicPr>
          <p:cNvPr id="5" name="รูปภาพ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975" y="3805457"/>
            <a:ext cx="2303433" cy="3052543"/>
          </a:xfrm>
          <a:prstGeom prst="rect">
            <a:avLst/>
          </a:prstGeom>
        </p:spPr>
      </p:pic>
      <p:pic>
        <p:nvPicPr>
          <p:cNvPr id="6" name="รูปภาพ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142" y="3805455"/>
            <a:ext cx="2303433" cy="3052543"/>
          </a:xfrm>
          <a:prstGeom prst="rect">
            <a:avLst/>
          </a:prstGeom>
        </p:spPr>
      </p:pic>
      <p:pic>
        <p:nvPicPr>
          <p:cNvPr id="7" name="รูปภาพ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8" y="3805457"/>
            <a:ext cx="2303433" cy="3052543"/>
          </a:xfrm>
          <a:prstGeom prst="rect">
            <a:avLst/>
          </a:prstGeom>
        </p:spPr>
      </p:pic>
      <p:pic>
        <p:nvPicPr>
          <p:cNvPr id="8" name="รูปภาพ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542" y="3805456"/>
            <a:ext cx="2303433" cy="3052543"/>
          </a:xfrm>
          <a:prstGeom prst="rect">
            <a:avLst/>
          </a:prstGeom>
        </p:spPr>
      </p:pic>
    </p:spTree>
    <p:extLst>
      <p:ext uri="{BB962C8B-B14F-4D97-AF65-F5344CB8AC3E}">
        <p14:creationId xmlns:p14="http://schemas.microsoft.com/office/powerpoint/2010/main" val="13146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0"/>
            <a:ext cx="9144000" cy="6863417"/>
          </a:xfrm>
          <a:prstGeom prst="rect">
            <a:avLst/>
          </a:prstGeom>
          <a:solidFill>
            <a:srgbClr val="FF9999"/>
          </a:solidFill>
        </p:spPr>
        <p:txBody>
          <a:bodyPr wrap="square" rtlCol="0">
            <a:spAutoFit/>
          </a:bodyPr>
          <a:lstStyle/>
          <a:p>
            <a:r>
              <a:rPr lang="en-US" sz="2200" b="1" dirty="0" smtClean="0">
                <a:solidFill>
                  <a:schemeClr val="bg2">
                    <a:lumMod val="25000"/>
                  </a:schemeClr>
                </a:solidFill>
                <a:latin typeface="Aharoni" pitchFamily="2" charset="-79"/>
                <a:cs typeface="Aharoni" pitchFamily="2" charset="-79"/>
              </a:rPr>
              <a:t>	3)Suggestions </a:t>
            </a:r>
            <a:r>
              <a:rPr lang="en-US" sz="2200" dirty="0">
                <a:solidFill>
                  <a:schemeClr val="bg2">
                    <a:lumMod val="25000"/>
                  </a:schemeClr>
                </a:solidFill>
                <a:latin typeface="Aharoni" pitchFamily="2" charset="-79"/>
                <a:cs typeface="Aharoni" pitchFamily="2" charset="-79"/>
              </a:rPr>
              <a:t>are usually reported with a </a:t>
            </a:r>
            <a:r>
              <a:rPr lang="en-US" sz="2200" i="1" dirty="0">
                <a:solidFill>
                  <a:schemeClr val="bg2">
                    <a:lumMod val="25000"/>
                  </a:schemeClr>
                </a:solidFill>
                <a:latin typeface="Aharoni" pitchFamily="2" charset="-79"/>
                <a:cs typeface="Aharoni" pitchFamily="2" charset="-79"/>
              </a:rPr>
              <a:t>that-clause.</a:t>
            </a:r>
            <a:r>
              <a:rPr lang="en-US" sz="2200" dirty="0">
                <a:solidFill>
                  <a:schemeClr val="bg2">
                    <a:lumMod val="25000"/>
                  </a:schemeClr>
                </a:solidFill>
                <a:latin typeface="Aharoni" pitchFamily="2" charset="-79"/>
                <a:cs typeface="Aharoni" pitchFamily="2" charset="-79"/>
              </a:rPr>
              <a:t> </a:t>
            </a:r>
            <a:r>
              <a:rPr lang="en-US" sz="2200" i="1" dirty="0">
                <a:solidFill>
                  <a:schemeClr val="bg2">
                    <a:lumMod val="25000"/>
                  </a:schemeClr>
                </a:solidFill>
                <a:latin typeface="Aharoni" pitchFamily="2" charset="-79"/>
                <a:cs typeface="Aharoni" pitchFamily="2" charset="-79"/>
              </a:rPr>
              <a:t>'That' </a:t>
            </a:r>
            <a:r>
              <a:rPr lang="en-US" sz="2200" dirty="0">
                <a:solidFill>
                  <a:schemeClr val="bg2">
                    <a:lumMod val="25000"/>
                  </a:schemeClr>
                </a:solidFill>
                <a:latin typeface="Aharoni" pitchFamily="2" charset="-79"/>
                <a:cs typeface="Aharoni" pitchFamily="2" charset="-79"/>
              </a:rPr>
              <a:t>and </a:t>
            </a:r>
            <a:r>
              <a:rPr lang="en-US" sz="2200" i="1" dirty="0">
                <a:solidFill>
                  <a:schemeClr val="bg2">
                    <a:lumMod val="25000"/>
                  </a:schemeClr>
                </a:solidFill>
                <a:latin typeface="Aharoni" pitchFamily="2" charset="-79"/>
                <a:cs typeface="Aharoni" pitchFamily="2" charset="-79"/>
              </a:rPr>
              <a:t>'should'</a:t>
            </a:r>
            <a:r>
              <a:rPr lang="en-US" sz="2200" dirty="0">
                <a:solidFill>
                  <a:schemeClr val="bg2">
                    <a:lumMod val="25000"/>
                  </a:schemeClr>
                </a:solidFill>
                <a:latin typeface="Aharoni" pitchFamily="2" charset="-79"/>
                <a:cs typeface="Aharoni" pitchFamily="2" charset="-79"/>
              </a:rPr>
              <a:t> are optional in these clauses</a:t>
            </a:r>
            <a:r>
              <a:rPr lang="en-US" sz="2200" dirty="0" smtClean="0">
                <a:solidFill>
                  <a:schemeClr val="bg2">
                    <a:lumMod val="25000"/>
                  </a:schemeClr>
                </a:solidFill>
                <a:latin typeface="Aharoni" pitchFamily="2" charset="-79"/>
                <a:cs typeface="Aharoni" pitchFamily="2" charset="-79"/>
              </a:rPr>
              <a:t>:</a:t>
            </a:r>
          </a:p>
          <a:p>
            <a:pPr marL="342900" indent="-342900">
              <a:buFont typeface="Wingdings" pitchFamily="2" charset="2"/>
              <a:buChar char="v"/>
            </a:pPr>
            <a:r>
              <a:rPr lang="en-US" sz="2200" dirty="0" smtClean="0">
                <a:solidFill>
                  <a:schemeClr val="bg2">
                    <a:lumMod val="25000"/>
                  </a:schemeClr>
                </a:solidFill>
                <a:latin typeface="Aharoni" pitchFamily="2" charset="-79"/>
                <a:cs typeface="Aharoni" pitchFamily="2" charset="-79"/>
              </a:rPr>
              <a:t>	</a:t>
            </a:r>
            <a:r>
              <a:rPr lang="en-US" sz="2200" dirty="0" smtClean="0">
                <a:solidFill>
                  <a:schemeClr val="accent6">
                    <a:lumMod val="50000"/>
                  </a:schemeClr>
                </a:solidFill>
                <a:latin typeface="Aharoni" pitchFamily="2" charset="-79"/>
                <a:cs typeface="Aharoni" pitchFamily="2" charset="-79"/>
              </a:rPr>
              <a:t>She </a:t>
            </a:r>
            <a:r>
              <a:rPr lang="en-US" sz="2200" dirty="0">
                <a:solidFill>
                  <a:schemeClr val="accent6">
                    <a:lumMod val="50000"/>
                  </a:schemeClr>
                </a:solidFill>
                <a:latin typeface="Aharoni" pitchFamily="2" charset="-79"/>
                <a:cs typeface="Aharoni" pitchFamily="2" charset="-79"/>
              </a:rPr>
              <a:t>said: "Why don't you get a mechanic to look at the car?" </a:t>
            </a:r>
            <a:r>
              <a:rPr lang="en-US" sz="2200" dirty="0">
                <a:solidFill>
                  <a:schemeClr val="bg2">
                    <a:lumMod val="25000"/>
                  </a:schemeClr>
                </a:solidFill>
                <a:latin typeface="Aharoni" pitchFamily="2" charset="-79"/>
                <a:cs typeface="Aharoni" pitchFamily="2" charset="-79"/>
              </a:rPr>
              <a:t>She suggested that I should get a mechanic to look at the car.</a:t>
            </a:r>
            <a:r>
              <a:rPr lang="en-US" sz="2200" i="1" dirty="0">
                <a:solidFill>
                  <a:schemeClr val="bg2">
                    <a:lumMod val="25000"/>
                  </a:schemeClr>
                </a:solidFill>
                <a:latin typeface="Aharoni" pitchFamily="2" charset="-79"/>
                <a:cs typeface="Aharoni" pitchFamily="2" charset="-79"/>
              </a:rPr>
              <a:t> </a:t>
            </a:r>
            <a:r>
              <a:rPr lang="en-US" sz="2200" b="1" dirty="0">
                <a:solidFill>
                  <a:schemeClr val="bg2">
                    <a:lumMod val="25000"/>
                  </a:schemeClr>
                </a:solidFill>
                <a:latin typeface="Aharoni" pitchFamily="2" charset="-79"/>
                <a:cs typeface="Aharoni" pitchFamily="2" charset="-79"/>
              </a:rPr>
              <a:t>OR</a:t>
            </a:r>
            <a:r>
              <a:rPr lang="en-US" sz="2200" dirty="0">
                <a:solidFill>
                  <a:schemeClr val="bg2">
                    <a:lumMod val="25000"/>
                  </a:schemeClr>
                </a:solidFill>
                <a:latin typeface="Aharoni" pitchFamily="2" charset="-79"/>
                <a:cs typeface="Aharoni" pitchFamily="2" charset="-79"/>
              </a:rPr>
              <a:t> She suggested I get a mechanic to look at the car</a:t>
            </a:r>
            <a:r>
              <a:rPr lang="en-US" sz="2200" dirty="0" smtClean="0">
                <a:solidFill>
                  <a:schemeClr val="bg2">
                    <a:lumMod val="25000"/>
                  </a:schemeClr>
                </a:solidFill>
                <a:latin typeface="Aharoni" pitchFamily="2" charset="-79"/>
                <a:cs typeface="Aharoni" pitchFamily="2" charset="-79"/>
              </a:rPr>
              <a:t>.</a:t>
            </a:r>
          </a:p>
          <a:p>
            <a:r>
              <a:rPr lang="en-US" sz="2200" dirty="0" smtClean="0">
                <a:solidFill>
                  <a:schemeClr val="bg2">
                    <a:lumMod val="25000"/>
                  </a:schemeClr>
                </a:solidFill>
                <a:latin typeface="Aharoni" pitchFamily="2" charset="-79"/>
                <a:cs typeface="Aharoni" pitchFamily="2" charset="-79"/>
              </a:rPr>
              <a:t>	</a:t>
            </a:r>
          </a:p>
          <a:p>
            <a:r>
              <a:rPr lang="en-US" sz="2200" dirty="0">
                <a:solidFill>
                  <a:schemeClr val="bg2">
                    <a:lumMod val="25000"/>
                  </a:schemeClr>
                </a:solidFill>
                <a:latin typeface="Aharoni" pitchFamily="2" charset="-79"/>
                <a:cs typeface="Aharoni" pitchFamily="2" charset="-79"/>
              </a:rPr>
              <a:t>	</a:t>
            </a:r>
            <a:r>
              <a:rPr lang="en-US" sz="2200" dirty="0" smtClean="0">
                <a:solidFill>
                  <a:schemeClr val="bg2">
                    <a:lumMod val="25000"/>
                  </a:schemeClr>
                </a:solidFill>
                <a:latin typeface="Aharoni" pitchFamily="2" charset="-79"/>
                <a:cs typeface="Aharoni" pitchFamily="2" charset="-79"/>
              </a:rPr>
              <a:t>Other </a:t>
            </a:r>
            <a:r>
              <a:rPr lang="en-US" sz="2200" dirty="0">
                <a:solidFill>
                  <a:schemeClr val="bg2">
                    <a:lumMod val="25000"/>
                  </a:schemeClr>
                </a:solidFill>
                <a:latin typeface="Aharoni" pitchFamily="2" charset="-79"/>
                <a:cs typeface="Aharoni" pitchFamily="2" charset="-79"/>
              </a:rPr>
              <a:t>reporting verbs used in this way are: </a:t>
            </a:r>
            <a:r>
              <a:rPr lang="en-US" sz="2200" b="1" i="1" dirty="0">
                <a:solidFill>
                  <a:schemeClr val="bg2">
                    <a:lumMod val="25000"/>
                  </a:schemeClr>
                </a:solidFill>
                <a:latin typeface="Aharoni" pitchFamily="2" charset="-79"/>
                <a:cs typeface="Aharoni" pitchFamily="2" charset="-79"/>
              </a:rPr>
              <a:t>insist, recommend, demand, request, propose</a:t>
            </a:r>
            <a:r>
              <a:rPr lang="en-US" sz="2200" i="1" dirty="0" smtClean="0">
                <a:solidFill>
                  <a:schemeClr val="bg2">
                    <a:lumMod val="25000"/>
                  </a:schemeClr>
                </a:solidFill>
                <a:latin typeface="Aharoni" pitchFamily="2" charset="-79"/>
                <a:cs typeface="Aharoni" pitchFamily="2" charset="-79"/>
              </a:rPr>
              <a:t>.</a:t>
            </a:r>
          </a:p>
          <a:p>
            <a:r>
              <a:rPr lang="en-US" sz="2200" b="1" dirty="0" smtClean="0">
                <a:solidFill>
                  <a:schemeClr val="bg2">
                    <a:lumMod val="25000"/>
                  </a:schemeClr>
                </a:solidFill>
                <a:latin typeface="Aharoni" pitchFamily="2" charset="-79"/>
                <a:cs typeface="Aharoni" pitchFamily="2" charset="-79"/>
              </a:rPr>
              <a:t>	</a:t>
            </a:r>
          </a:p>
          <a:p>
            <a:r>
              <a:rPr lang="en-US" sz="2200" b="1" dirty="0">
                <a:solidFill>
                  <a:schemeClr val="bg2">
                    <a:lumMod val="25000"/>
                  </a:schemeClr>
                </a:solidFill>
                <a:latin typeface="Aharoni" pitchFamily="2" charset="-79"/>
                <a:cs typeface="Aharoni" pitchFamily="2" charset="-79"/>
              </a:rPr>
              <a:t>	</a:t>
            </a:r>
            <a:r>
              <a:rPr lang="en-US" sz="2200" b="1" dirty="0" smtClean="0">
                <a:solidFill>
                  <a:schemeClr val="bg2">
                    <a:lumMod val="25000"/>
                  </a:schemeClr>
                </a:solidFill>
                <a:latin typeface="Aharoni" pitchFamily="2" charset="-79"/>
                <a:cs typeface="Aharoni" pitchFamily="2" charset="-79"/>
              </a:rPr>
              <a:t>Examples</a:t>
            </a:r>
            <a:endParaRPr lang="en-US" sz="2200" b="1" dirty="0">
              <a:solidFill>
                <a:schemeClr val="bg2">
                  <a:lumMod val="25000"/>
                </a:schemeClr>
              </a:solidFill>
              <a:latin typeface="Aharoni" pitchFamily="2" charset="-79"/>
              <a:cs typeface="Aharoni" pitchFamily="2" charset="-79"/>
            </a:endParaRPr>
          </a:p>
          <a:p>
            <a:pPr marL="342900" indent="-342900">
              <a:buFont typeface="Wingdings" pitchFamily="2" charset="2"/>
              <a:buChar char="Ø"/>
            </a:pPr>
            <a:r>
              <a:rPr lang="en-US" sz="2200" dirty="0">
                <a:solidFill>
                  <a:schemeClr val="accent6">
                    <a:lumMod val="50000"/>
                  </a:schemeClr>
                </a:solidFill>
                <a:latin typeface="Aharoni" pitchFamily="2" charset="-79"/>
                <a:cs typeface="Aharoni" pitchFamily="2" charset="-79"/>
              </a:rPr>
              <a:t>"It would be a good idea to see the dentist", said my mother.</a:t>
            </a:r>
            <a:r>
              <a:rPr lang="en-US" sz="2200" dirty="0">
                <a:solidFill>
                  <a:schemeClr val="bg2">
                    <a:lumMod val="25000"/>
                  </a:schemeClr>
                </a:solidFill>
                <a:latin typeface="Aharoni" pitchFamily="2" charset="-79"/>
                <a:cs typeface="Aharoni" pitchFamily="2" charset="-79"/>
              </a:rPr>
              <a:t> My mother </a:t>
            </a:r>
            <a:r>
              <a:rPr lang="en-US" sz="2200" b="1" dirty="0">
                <a:solidFill>
                  <a:schemeClr val="bg2">
                    <a:lumMod val="25000"/>
                  </a:schemeClr>
                </a:solidFill>
                <a:latin typeface="Aharoni" pitchFamily="2" charset="-79"/>
                <a:cs typeface="Aharoni" pitchFamily="2" charset="-79"/>
              </a:rPr>
              <a:t>suggested I see</a:t>
            </a:r>
            <a:r>
              <a:rPr lang="en-US" sz="2200" dirty="0">
                <a:solidFill>
                  <a:schemeClr val="bg2">
                    <a:lumMod val="25000"/>
                  </a:schemeClr>
                </a:solidFill>
                <a:latin typeface="Aharoni" pitchFamily="2" charset="-79"/>
                <a:cs typeface="Aharoni" pitchFamily="2" charset="-79"/>
              </a:rPr>
              <a:t> the dentist.</a:t>
            </a:r>
          </a:p>
          <a:p>
            <a:pPr marL="342900" indent="-342900">
              <a:buFont typeface="Wingdings" pitchFamily="2" charset="2"/>
              <a:buChar char="Ø"/>
            </a:pPr>
            <a:r>
              <a:rPr lang="en-US" sz="2200" dirty="0">
                <a:solidFill>
                  <a:schemeClr val="accent6">
                    <a:lumMod val="50000"/>
                  </a:schemeClr>
                </a:solidFill>
                <a:latin typeface="Aharoni" pitchFamily="2" charset="-79"/>
                <a:cs typeface="Aharoni" pitchFamily="2" charset="-79"/>
              </a:rPr>
              <a:t>The dentist said, "I think you should use a different toothbrush". </a:t>
            </a:r>
            <a:r>
              <a:rPr lang="en-US" sz="2200" dirty="0">
                <a:solidFill>
                  <a:schemeClr val="bg2">
                    <a:lumMod val="25000"/>
                  </a:schemeClr>
                </a:solidFill>
                <a:latin typeface="Aharoni" pitchFamily="2" charset="-79"/>
                <a:cs typeface="Aharoni" pitchFamily="2" charset="-79"/>
              </a:rPr>
              <a:t>The dentist </a:t>
            </a:r>
            <a:r>
              <a:rPr lang="en-US" sz="2200" b="1" dirty="0">
                <a:solidFill>
                  <a:schemeClr val="bg2">
                    <a:lumMod val="25000"/>
                  </a:schemeClr>
                </a:solidFill>
                <a:latin typeface="Aharoni" pitchFamily="2" charset="-79"/>
                <a:cs typeface="Aharoni" pitchFamily="2" charset="-79"/>
              </a:rPr>
              <a:t>recommended that I should use</a:t>
            </a:r>
            <a:r>
              <a:rPr lang="en-US" sz="2200" dirty="0">
                <a:solidFill>
                  <a:schemeClr val="bg2">
                    <a:lumMod val="25000"/>
                  </a:schemeClr>
                </a:solidFill>
                <a:latin typeface="Aharoni" pitchFamily="2" charset="-79"/>
                <a:cs typeface="Aharoni" pitchFamily="2" charset="-79"/>
              </a:rPr>
              <a:t> a different toothbrush.</a:t>
            </a:r>
          </a:p>
          <a:p>
            <a:pPr marL="342900" indent="-342900">
              <a:buFont typeface="Wingdings" pitchFamily="2" charset="2"/>
              <a:buChar char="Ø"/>
            </a:pPr>
            <a:r>
              <a:rPr lang="en-US" sz="2200" dirty="0">
                <a:solidFill>
                  <a:schemeClr val="accent6">
                    <a:lumMod val="50000"/>
                  </a:schemeClr>
                </a:solidFill>
                <a:latin typeface="Aharoni" pitchFamily="2" charset="-79"/>
                <a:cs typeface="Aharoni" pitchFamily="2" charset="-79"/>
              </a:rPr>
              <a:t>My manager said, "I think we should examine the budget carefully at this meeting." </a:t>
            </a:r>
            <a:r>
              <a:rPr lang="en-US" sz="2200" dirty="0">
                <a:solidFill>
                  <a:schemeClr val="bg2">
                    <a:lumMod val="25000"/>
                  </a:schemeClr>
                </a:solidFill>
                <a:latin typeface="Aharoni" pitchFamily="2" charset="-79"/>
                <a:cs typeface="Aharoni" pitchFamily="2" charset="-79"/>
              </a:rPr>
              <a:t>My manager </a:t>
            </a:r>
            <a:r>
              <a:rPr lang="en-US" sz="2200" b="1" dirty="0">
                <a:solidFill>
                  <a:schemeClr val="bg2">
                    <a:lumMod val="25000"/>
                  </a:schemeClr>
                </a:solidFill>
                <a:latin typeface="Aharoni" pitchFamily="2" charset="-79"/>
                <a:cs typeface="Aharoni" pitchFamily="2" charset="-79"/>
              </a:rPr>
              <a:t>proposed that we examine</a:t>
            </a:r>
            <a:r>
              <a:rPr lang="en-US" sz="2200" dirty="0">
                <a:solidFill>
                  <a:schemeClr val="bg2">
                    <a:lumMod val="25000"/>
                  </a:schemeClr>
                </a:solidFill>
                <a:latin typeface="Aharoni" pitchFamily="2" charset="-79"/>
                <a:cs typeface="Aharoni" pitchFamily="2" charset="-79"/>
              </a:rPr>
              <a:t> the budget carefully at the meeting.</a:t>
            </a:r>
          </a:p>
          <a:p>
            <a:pPr marL="342900" indent="-342900">
              <a:buFont typeface="Wingdings" pitchFamily="2" charset="2"/>
              <a:buChar char="Ø"/>
            </a:pPr>
            <a:r>
              <a:rPr lang="en-US" sz="2200" dirty="0">
                <a:solidFill>
                  <a:schemeClr val="accent6">
                    <a:lumMod val="50000"/>
                  </a:schemeClr>
                </a:solidFill>
                <a:latin typeface="Aharoni" pitchFamily="2" charset="-79"/>
                <a:cs typeface="Aharoni" pitchFamily="2" charset="-79"/>
              </a:rPr>
              <a:t>"Why don't you sleep overnight at my house?" </a:t>
            </a:r>
            <a:r>
              <a:rPr lang="en-US" sz="2200" dirty="0">
                <a:solidFill>
                  <a:schemeClr val="bg2">
                    <a:lumMod val="25000"/>
                  </a:schemeClr>
                </a:solidFill>
                <a:latin typeface="Aharoni" pitchFamily="2" charset="-79"/>
                <a:cs typeface="Aharoni" pitchFamily="2" charset="-79"/>
              </a:rPr>
              <a:t>she said. She suggested </a:t>
            </a:r>
            <a:r>
              <a:rPr lang="en-US" sz="2200" b="1" dirty="0">
                <a:solidFill>
                  <a:schemeClr val="bg2">
                    <a:lumMod val="25000"/>
                  </a:schemeClr>
                </a:solidFill>
                <a:latin typeface="Aharoni" pitchFamily="2" charset="-79"/>
                <a:cs typeface="Aharoni" pitchFamily="2" charset="-79"/>
              </a:rPr>
              <a:t>that I sleep</a:t>
            </a:r>
            <a:r>
              <a:rPr lang="en-US" sz="2200" dirty="0">
                <a:solidFill>
                  <a:schemeClr val="bg2">
                    <a:lumMod val="25000"/>
                  </a:schemeClr>
                </a:solidFill>
                <a:latin typeface="Aharoni" pitchFamily="2" charset="-79"/>
                <a:cs typeface="Aharoni" pitchFamily="2" charset="-79"/>
              </a:rPr>
              <a:t> overnight at her house</a:t>
            </a:r>
            <a:r>
              <a:rPr lang="en-US" sz="2200" dirty="0" smtClean="0">
                <a:solidFill>
                  <a:schemeClr val="bg2">
                    <a:lumMod val="25000"/>
                  </a:schemeClr>
                </a:solidFill>
                <a:latin typeface="Aharoni" pitchFamily="2" charset="-79"/>
                <a:cs typeface="Aharoni" pitchFamily="2" charset="-79"/>
              </a:rPr>
              <a:t>.</a:t>
            </a:r>
            <a:endParaRPr lang="en-US" sz="2200" dirty="0">
              <a:solidFill>
                <a:schemeClr val="bg2">
                  <a:lumMod val="25000"/>
                </a:schemeClr>
              </a:solidFill>
              <a:latin typeface="Aharoni" pitchFamily="2" charset="-79"/>
              <a:cs typeface="Aharoni" pitchFamily="2" charset="-79"/>
            </a:endParaRPr>
          </a:p>
        </p:txBody>
      </p:sp>
    </p:spTree>
    <p:extLst>
      <p:ext uri="{BB962C8B-B14F-4D97-AF65-F5344CB8AC3E}">
        <p14:creationId xmlns:p14="http://schemas.microsoft.com/office/powerpoint/2010/main" val="32967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0"/>
            <a:ext cx="9144000" cy="7448193"/>
          </a:xfrm>
          <a:prstGeom prst="rect">
            <a:avLst/>
          </a:prstGeom>
          <a:solidFill>
            <a:srgbClr val="7030A0"/>
          </a:solidFill>
        </p:spPr>
        <p:txBody>
          <a:bodyPr wrap="square" rtlCol="0">
            <a:spAutoFit/>
          </a:bodyPr>
          <a:lstStyle/>
          <a:p>
            <a:pPr algn="ctr"/>
            <a:r>
              <a:rPr lang="en-US" b="1" dirty="0">
                <a:solidFill>
                  <a:srgbClr val="FFFF00"/>
                </a:solidFill>
                <a:latin typeface="Aharoni" pitchFamily="2" charset="-79"/>
                <a:cs typeface="Aharoni" pitchFamily="2" charset="-79"/>
              </a:rPr>
              <a:t>HOPES, INTENTIONS &amp; </a:t>
            </a:r>
            <a:r>
              <a:rPr lang="en-US" b="1" dirty="0" smtClean="0">
                <a:solidFill>
                  <a:srgbClr val="FFFF00"/>
                </a:solidFill>
                <a:latin typeface="Aharoni" pitchFamily="2" charset="-79"/>
                <a:cs typeface="Aharoni" pitchFamily="2" charset="-79"/>
              </a:rPr>
              <a:t>PROMISES</a:t>
            </a:r>
          </a:p>
          <a:p>
            <a:r>
              <a:rPr lang="en-US" sz="2200" dirty="0" smtClean="0">
                <a:solidFill>
                  <a:srgbClr val="FFFF00"/>
                </a:solidFill>
                <a:latin typeface="Aharoni" pitchFamily="2" charset="-79"/>
                <a:cs typeface="Aharoni" pitchFamily="2" charset="-79"/>
              </a:rPr>
              <a:t>	When </a:t>
            </a:r>
            <a:r>
              <a:rPr lang="en-US" sz="2200" dirty="0">
                <a:solidFill>
                  <a:srgbClr val="FFFF00"/>
                </a:solidFill>
                <a:latin typeface="Aharoni" pitchFamily="2" charset="-79"/>
                <a:cs typeface="Aharoni" pitchFamily="2" charset="-79"/>
              </a:rPr>
              <a:t>we report an intention, hope or promise, we use an </a:t>
            </a:r>
            <a:r>
              <a:rPr lang="en-US" sz="2200" dirty="0" smtClean="0">
                <a:solidFill>
                  <a:srgbClr val="FFFF00"/>
                </a:solidFill>
                <a:latin typeface="Aharoni" pitchFamily="2" charset="-79"/>
                <a:cs typeface="Aharoni" pitchFamily="2" charset="-79"/>
              </a:rPr>
              <a:t>appropriate </a:t>
            </a:r>
            <a:r>
              <a:rPr lang="en-US" sz="2200" dirty="0">
                <a:solidFill>
                  <a:srgbClr val="FFFF00"/>
                </a:solidFill>
                <a:latin typeface="Aharoni" pitchFamily="2" charset="-79"/>
                <a:cs typeface="Aharoni" pitchFamily="2" charset="-79"/>
              </a:rPr>
              <a:t>reporting verb followed by a </a:t>
            </a:r>
            <a:r>
              <a:rPr lang="en-US" sz="2200" i="1" dirty="0">
                <a:solidFill>
                  <a:srgbClr val="FFFF00"/>
                </a:solidFill>
                <a:latin typeface="Aharoni" pitchFamily="2" charset="-79"/>
                <a:cs typeface="Aharoni" pitchFamily="2" charset="-79"/>
              </a:rPr>
              <a:t>that-clause</a:t>
            </a:r>
            <a:r>
              <a:rPr lang="en-US" sz="2200" dirty="0">
                <a:solidFill>
                  <a:srgbClr val="FFFF00"/>
                </a:solidFill>
                <a:latin typeface="Aharoni" pitchFamily="2" charset="-79"/>
                <a:cs typeface="Aharoni" pitchFamily="2" charset="-79"/>
              </a:rPr>
              <a:t> or a </a:t>
            </a:r>
            <a:r>
              <a:rPr lang="en-US" sz="2200" i="1" dirty="0">
                <a:solidFill>
                  <a:srgbClr val="FFFF00"/>
                </a:solidFill>
                <a:latin typeface="Aharoni" pitchFamily="2" charset="-79"/>
                <a:cs typeface="Aharoni" pitchFamily="2" charset="-79"/>
              </a:rPr>
              <a:t>to-infinitive</a:t>
            </a:r>
            <a:r>
              <a:rPr lang="en-US" sz="2200" i="1" dirty="0" smtClean="0">
                <a:solidFill>
                  <a:srgbClr val="FFFF00"/>
                </a:solidFill>
                <a:latin typeface="Aharoni" pitchFamily="2" charset="-79"/>
                <a:cs typeface="Aharoni" pitchFamily="2" charset="-79"/>
              </a:rPr>
              <a:t>:</a:t>
            </a:r>
          </a:p>
          <a:p>
            <a:pPr marL="342900" indent="-342900">
              <a:buFont typeface="Wingdings" pitchFamily="2" charset="2"/>
              <a:buChar char="v"/>
            </a:pPr>
            <a:r>
              <a:rPr lang="en-US" sz="2200" dirty="0" smtClean="0">
                <a:solidFill>
                  <a:srgbClr val="FFFF00"/>
                </a:solidFill>
                <a:latin typeface="Aharoni" pitchFamily="2" charset="-79"/>
                <a:cs typeface="Aharoni" pitchFamily="2" charset="-79"/>
              </a:rPr>
              <a:t>"</a:t>
            </a:r>
            <a:r>
              <a:rPr lang="en-US" sz="2200" dirty="0">
                <a:solidFill>
                  <a:srgbClr val="FFFF00"/>
                </a:solidFill>
                <a:latin typeface="Aharoni" pitchFamily="2" charset="-79"/>
                <a:cs typeface="Aharoni" pitchFamily="2" charset="-79"/>
              </a:rPr>
              <a:t>I'll pay you the money tomorrow." </a:t>
            </a:r>
            <a:br>
              <a:rPr lang="en-US" sz="2200" dirty="0">
                <a:solidFill>
                  <a:srgbClr val="FFFF00"/>
                </a:solidFill>
                <a:latin typeface="Aharoni" pitchFamily="2" charset="-79"/>
                <a:cs typeface="Aharoni" pitchFamily="2" charset="-79"/>
              </a:rPr>
            </a:br>
            <a:r>
              <a:rPr lang="en-US" sz="2200" dirty="0" smtClean="0">
                <a:solidFill>
                  <a:srgbClr val="FFFF00"/>
                </a:solidFill>
                <a:latin typeface="Aharoni" pitchFamily="2" charset="-79"/>
                <a:cs typeface="Aharoni" pitchFamily="2" charset="-79"/>
              </a:rPr>
              <a:t>	</a:t>
            </a:r>
            <a:r>
              <a:rPr lang="en-US" sz="2200" i="1" dirty="0" smtClean="0">
                <a:solidFill>
                  <a:srgbClr val="FFFF00"/>
                </a:solidFill>
                <a:latin typeface="Aharoni" pitchFamily="2" charset="-79"/>
                <a:cs typeface="Aharoni" pitchFamily="2" charset="-79"/>
              </a:rPr>
              <a:t>He </a:t>
            </a:r>
            <a:r>
              <a:rPr lang="en-US" sz="2200" i="1" dirty="0">
                <a:solidFill>
                  <a:srgbClr val="FFFF00"/>
                </a:solidFill>
                <a:latin typeface="Aharoni" pitchFamily="2" charset="-79"/>
                <a:cs typeface="Aharoni" pitchFamily="2" charset="-79"/>
              </a:rPr>
              <a:t>promised to pay me the money the next day.</a:t>
            </a:r>
            <a:br>
              <a:rPr lang="en-US" sz="2200" i="1" dirty="0">
                <a:solidFill>
                  <a:srgbClr val="FFFF00"/>
                </a:solidFill>
                <a:latin typeface="Aharoni" pitchFamily="2" charset="-79"/>
                <a:cs typeface="Aharoni" pitchFamily="2" charset="-79"/>
              </a:rPr>
            </a:br>
            <a:r>
              <a:rPr lang="en-US" sz="2200" i="1" dirty="0" smtClean="0">
                <a:solidFill>
                  <a:srgbClr val="FFFF00"/>
                </a:solidFill>
                <a:latin typeface="Aharoni" pitchFamily="2" charset="-79"/>
                <a:cs typeface="Aharoni" pitchFamily="2" charset="-79"/>
              </a:rPr>
              <a:t>	He </a:t>
            </a:r>
            <a:r>
              <a:rPr lang="en-US" sz="2200" i="1" dirty="0">
                <a:solidFill>
                  <a:srgbClr val="FFFF00"/>
                </a:solidFill>
                <a:latin typeface="Aharoni" pitchFamily="2" charset="-79"/>
                <a:cs typeface="Aharoni" pitchFamily="2" charset="-79"/>
              </a:rPr>
              <a:t>promised that he would pay me the money the next day</a:t>
            </a:r>
            <a:r>
              <a:rPr lang="en-US" sz="2200" i="1" dirty="0" smtClean="0">
                <a:solidFill>
                  <a:srgbClr val="FFFF00"/>
                </a:solidFill>
                <a:latin typeface="Aharoni" pitchFamily="2" charset="-79"/>
                <a:cs typeface="Aharoni" pitchFamily="2" charset="-79"/>
              </a:rPr>
              <a:t>.</a:t>
            </a:r>
          </a:p>
          <a:p>
            <a:r>
              <a:rPr lang="en-US" sz="2200" dirty="0" smtClean="0">
                <a:solidFill>
                  <a:srgbClr val="FFFF00"/>
                </a:solidFill>
                <a:latin typeface="Aharoni" pitchFamily="2" charset="-79"/>
                <a:cs typeface="Aharoni" pitchFamily="2" charset="-79"/>
              </a:rPr>
              <a:t>	</a:t>
            </a:r>
          </a:p>
          <a:p>
            <a:r>
              <a:rPr lang="en-US" sz="2200" dirty="0">
                <a:solidFill>
                  <a:srgbClr val="FFFF00"/>
                </a:solidFill>
                <a:latin typeface="Aharoni" pitchFamily="2" charset="-79"/>
                <a:cs typeface="Aharoni" pitchFamily="2" charset="-79"/>
              </a:rPr>
              <a:t>	</a:t>
            </a:r>
            <a:r>
              <a:rPr lang="en-US" sz="2200" dirty="0" smtClean="0">
                <a:solidFill>
                  <a:srgbClr val="FFFF00"/>
                </a:solidFill>
                <a:latin typeface="Aharoni" pitchFamily="2" charset="-79"/>
                <a:cs typeface="Aharoni" pitchFamily="2" charset="-79"/>
              </a:rPr>
              <a:t>Other </a:t>
            </a:r>
            <a:r>
              <a:rPr lang="en-US" sz="2200" dirty="0">
                <a:solidFill>
                  <a:srgbClr val="FFFF00"/>
                </a:solidFill>
                <a:latin typeface="Aharoni" pitchFamily="2" charset="-79"/>
                <a:cs typeface="Aharoni" pitchFamily="2" charset="-79"/>
              </a:rPr>
              <a:t>verbs used in this pattern </a:t>
            </a:r>
            <a:r>
              <a:rPr lang="en-US" sz="2200" dirty="0" smtClean="0">
                <a:solidFill>
                  <a:srgbClr val="FFFF00"/>
                </a:solidFill>
                <a:latin typeface="Aharoni" pitchFamily="2" charset="-79"/>
                <a:cs typeface="Aharoni" pitchFamily="2" charset="-79"/>
              </a:rPr>
              <a:t>include: </a:t>
            </a:r>
            <a:r>
              <a:rPr lang="en-US" sz="2200" b="1" i="1" dirty="0" smtClean="0">
                <a:solidFill>
                  <a:srgbClr val="FFFF00"/>
                </a:solidFill>
                <a:latin typeface="Aharoni" pitchFamily="2" charset="-79"/>
                <a:cs typeface="Aharoni" pitchFamily="2" charset="-79"/>
              </a:rPr>
              <a:t>hope</a:t>
            </a:r>
            <a:r>
              <a:rPr lang="en-US" sz="2200" b="1" i="1" dirty="0">
                <a:solidFill>
                  <a:srgbClr val="FFFF00"/>
                </a:solidFill>
                <a:latin typeface="Aharoni" pitchFamily="2" charset="-79"/>
                <a:cs typeface="Aharoni" pitchFamily="2" charset="-79"/>
              </a:rPr>
              <a:t>, propose, threaten, </a:t>
            </a:r>
            <a:r>
              <a:rPr lang="en-US" sz="2200" b="1" i="1" dirty="0" smtClean="0">
                <a:solidFill>
                  <a:srgbClr val="FFFF00"/>
                </a:solidFill>
                <a:latin typeface="Aharoni" pitchFamily="2" charset="-79"/>
                <a:cs typeface="Aharoni" pitchFamily="2" charset="-79"/>
              </a:rPr>
              <a:t>guarantee</a:t>
            </a:r>
            <a:r>
              <a:rPr lang="en-US" sz="2200" b="1" i="1" dirty="0">
                <a:solidFill>
                  <a:srgbClr val="FFFF00"/>
                </a:solidFill>
                <a:latin typeface="Aharoni" pitchFamily="2" charset="-79"/>
                <a:cs typeface="Aharoni" pitchFamily="2" charset="-79"/>
              </a:rPr>
              <a:t>, swear</a:t>
            </a:r>
            <a:r>
              <a:rPr lang="en-US" sz="2200" i="1" dirty="0" smtClean="0">
                <a:solidFill>
                  <a:srgbClr val="FFFF00"/>
                </a:solidFill>
                <a:latin typeface="Aharoni" pitchFamily="2" charset="-79"/>
                <a:cs typeface="Aharoni" pitchFamily="2" charset="-79"/>
              </a:rPr>
              <a:t>.</a:t>
            </a:r>
          </a:p>
          <a:p>
            <a:r>
              <a:rPr lang="en-US" sz="2200" b="1" dirty="0" smtClean="0">
                <a:solidFill>
                  <a:srgbClr val="FFFF00"/>
                </a:solidFill>
                <a:latin typeface="Aharoni" pitchFamily="2" charset="-79"/>
                <a:cs typeface="Aharoni" pitchFamily="2" charset="-79"/>
              </a:rPr>
              <a:t>	Examples</a:t>
            </a:r>
            <a:endParaRPr lang="en-US" sz="2200" b="1" dirty="0">
              <a:solidFill>
                <a:srgbClr val="FFFF00"/>
              </a:solidFill>
              <a:latin typeface="Aharoni" pitchFamily="2" charset="-79"/>
              <a:cs typeface="Aharoni" pitchFamily="2" charset="-79"/>
            </a:endParaRPr>
          </a:p>
          <a:p>
            <a:pPr marL="342900" indent="-342900">
              <a:buFont typeface="Wingdings" pitchFamily="2" charset="2"/>
              <a:buChar char="v"/>
            </a:pPr>
            <a:r>
              <a:rPr lang="en-US" sz="2200" dirty="0">
                <a:solidFill>
                  <a:srgbClr val="FFFF00"/>
                </a:solidFill>
                <a:latin typeface="Aharoni" pitchFamily="2" charset="-79"/>
                <a:cs typeface="Aharoni" pitchFamily="2" charset="-79"/>
              </a:rPr>
              <a:t>"I'll be back by lunchtime."</a:t>
            </a:r>
          </a:p>
          <a:p>
            <a:pPr marL="342900" indent="-342900">
              <a:buFont typeface="Wingdings" pitchFamily="2" charset="2"/>
              <a:buChar char="v"/>
            </a:pPr>
            <a:r>
              <a:rPr lang="en-US" sz="2200" i="1" dirty="0">
                <a:solidFill>
                  <a:srgbClr val="FFFF00"/>
                </a:solidFill>
                <a:latin typeface="Aharoni" pitchFamily="2" charset="-79"/>
                <a:cs typeface="Aharoni" pitchFamily="2" charset="-79"/>
              </a:rPr>
              <a:t>He </a:t>
            </a:r>
            <a:r>
              <a:rPr lang="en-US" sz="2200" b="1" i="1" dirty="0">
                <a:solidFill>
                  <a:srgbClr val="FFFF00"/>
                </a:solidFill>
                <a:latin typeface="Aharoni" pitchFamily="2" charset="-79"/>
                <a:cs typeface="Aharoni" pitchFamily="2" charset="-79"/>
              </a:rPr>
              <a:t>promised to be back</a:t>
            </a:r>
            <a:r>
              <a:rPr lang="en-US" sz="2200" i="1" dirty="0">
                <a:solidFill>
                  <a:srgbClr val="FFFF00"/>
                </a:solidFill>
                <a:latin typeface="Aharoni" pitchFamily="2" charset="-79"/>
                <a:cs typeface="Aharoni" pitchFamily="2" charset="-79"/>
              </a:rPr>
              <a:t> by lunchtime.</a:t>
            </a:r>
            <a:endParaRPr lang="en-US" sz="2200" dirty="0">
              <a:solidFill>
                <a:srgbClr val="FFFF00"/>
              </a:solidFill>
              <a:latin typeface="Aharoni" pitchFamily="2" charset="-79"/>
              <a:cs typeface="Aharoni" pitchFamily="2" charset="-79"/>
            </a:endParaRPr>
          </a:p>
          <a:p>
            <a:pPr marL="342900" indent="-342900">
              <a:buFont typeface="Wingdings" pitchFamily="2" charset="2"/>
              <a:buChar char="v"/>
            </a:pPr>
            <a:r>
              <a:rPr lang="en-US" sz="2200" i="1" dirty="0">
                <a:solidFill>
                  <a:srgbClr val="FFFF00"/>
                </a:solidFill>
                <a:latin typeface="Aharoni" pitchFamily="2" charset="-79"/>
                <a:cs typeface="Aharoni" pitchFamily="2" charset="-79"/>
              </a:rPr>
              <a:t>He </a:t>
            </a:r>
            <a:r>
              <a:rPr lang="en-US" sz="2200" b="1" i="1" dirty="0">
                <a:solidFill>
                  <a:srgbClr val="FFFF00"/>
                </a:solidFill>
                <a:latin typeface="Aharoni" pitchFamily="2" charset="-79"/>
                <a:cs typeface="Aharoni" pitchFamily="2" charset="-79"/>
              </a:rPr>
              <a:t>promised that he would be back</a:t>
            </a:r>
            <a:r>
              <a:rPr lang="en-US" sz="2200" i="1" dirty="0">
                <a:solidFill>
                  <a:srgbClr val="FFFF00"/>
                </a:solidFill>
                <a:latin typeface="Aharoni" pitchFamily="2" charset="-79"/>
                <a:cs typeface="Aharoni" pitchFamily="2" charset="-79"/>
              </a:rPr>
              <a:t> by lunchtime</a:t>
            </a:r>
            <a:r>
              <a:rPr lang="en-US" sz="2200" i="1" dirty="0" smtClean="0">
                <a:solidFill>
                  <a:srgbClr val="FFFF00"/>
                </a:solidFill>
                <a:latin typeface="Aharoni" pitchFamily="2" charset="-79"/>
                <a:cs typeface="Aharoni" pitchFamily="2" charset="-79"/>
              </a:rPr>
              <a:t>.</a:t>
            </a:r>
            <a:endParaRPr lang="en-US" sz="2200" dirty="0" smtClean="0">
              <a:solidFill>
                <a:srgbClr val="FFFF00"/>
              </a:solidFill>
              <a:latin typeface="Aharoni" pitchFamily="2" charset="-79"/>
              <a:cs typeface="Aharoni" pitchFamily="2" charset="-79"/>
            </a:endParaRPr>
          </a:p>
          <a:p>
            <a:pPr marL="342900" indent="-342900">
              <a:buFont typeface="Wingdings" pitchFamily="2" charset="2"/>
              <a:buChar char="v"/>
            </a:pPr>
            <a:r>
              <a:rPr lang="en-US" sz="2200" dirty="0" smtClean="0">
                <a:solidFill>
                  <a:srgbClr val="FFFF00"/>
                </a:solidFill>
                <a:latin typeface="Aharoni" pitchFamily="2" charset="-79"/>
                <a:cs typeface="Aharoni" pitchFamily="2" charset="-79"/>
              </a:rPr>
              <a:t>"</a:t>
            </a:r>
            <a:r>
              <a:rPr lang="en-US" sz="2200" dirty="0">
                <a:solidFill>
                  <a:srgbClr val="FFFF00"/>
                </a:solidFill>
                <a:latin typeface="Aharoni" pitchFamily="2" charset="-79"/>
                <a:cs typeface="Aharoni" pitchFamily="2" charset="-79"/>
              </a:rPr>
              <a:t>We should arrive in London before nightfall."</a:t>
            </a:r>
          </a:p>
          <a:p>
            <a:pPr marL="342900" indent="-342900">
              <a:buFont typeface="Wingdings" pitchFamily="2" charset="2"/>
              <a:buChar char="v"/>
            </a:pPr>
            <a:r>
              <a:rPr lang="en-US" sz="2200" i="1" dirty="0">
                <a:solidFill>
                  <a:srgbClr val="FFFF00"/>
                </a:solidFill>
                <a:latin typeface="Aharoni" pitchFamily="2" charset="-79"/>
                <a:cs typeface="Aharoni" pitchFamily="2" charset="-79"/>
              </a:rPr>
              <a:t>They </a:t>
            </a:r>
            <a:r>
              <a:rPr lang="en-US" sz="2200" b="1" i="1" dirty="0">
                <a:solidFill>
                  <a:srgbClr val="FFFF00"/>
                </a:solidFill>
                <a:latin typeface="Aharoni" pitchFamily="2" charset="-79"/>
                <a:cs typeface="Aharoni" pitchFamily="2" charset="-79"/>
              </a:rPr>
              <a:t>hoped to arrive</a:t>
            </a:r>
            <a:r>
              <a:rPr lang="en-US" sz="2200" i="1" dirty="0">
                <a:solidFill>
                  <a:srgbClr val="FFFF00"/>
                </a:solidFill>
                <a:latin typeface="Aharoni" pitchFamily="2" charset="-79"/>
                <a:cs typeface="Aharoni" pitchFamily="2" charset="-79"/>
              </a:rPr>
              <a:t> in London before nightfall.</a:t>
            </a:r>
            <a:endParaRPr lang="en-US" sz="2200" dirty="0">
              <a:solidFill>
                <a:srgbClr val="FFFF00"/>
              </a:solidFill>
              <a:latin typeface="Aharoni" pitchFamily="2" charset="-79"/>
              <a:cs typeface="Aharoni" pitchFamily="2" charset="-79"/>
            </a:endParaRPr>
          </a:p>
          <a:p>
            <a:pPr marL="342900" indent="-342900">
              <a:buFont typeface="Wingdings" pitchFamily="2" charset="2"/>
              <a:buChar char="v"/>
            </a:pPr>
            <a:r>
              <a:rPr lang="en-US" sz="2200" i="1" dirty="0">
                <a:solidFill>
                  <a:srgbClr val="FFFF00"/>
                </a:solidFill>
                <a:latin typeface="Aharoni" pitchFamily="2" charset="-79"/>
                <a:cs typeface="Aharoni" pitchFamily="2" charset="-79"/>
              </a:rPr>
              <a:t>They </a:t>
            </a:r>
            <a:r>
              <a:rPr lang="en-US" sz="2200" b="1" i="1" dirty="0">
                <a:solidFill>
                  <a:srgbClr val="FFFF00"/>
                </a:solidFill>
                <a:latin typeface="Aharoni" pitchFamily="2" charset="-79"/>
                <a:cs typeface="Aharoni" pitchFamily="2" charset="-79"/>
              </a:rPr>
              <a:t>hoped they would arrive</a:t>
            </a:r>
            <a:r>
              <a:rPr lang="en-US" sz="2200" i="1" dirty="0">
                <a:solidFill>
                  <a:srgbClr val="FFFF00"/>
                </a:solidFill>
                <a:latin typeface="Aharoni" pitchFamily="2" charset="-79"/>
                <a:cs typeface="Aharoni" pitchFamily="2" charset="-79"/>
              </a:rPr>
              <a:t> in London before nightfall</a:t>
            </a:r>
            <a:r>
              <a:rPr lang="en-US" sz="2200" i="1" dirty="0" smtClean="0">
                <a:solidFill>
                  <a:srgbClr val="FFFF00"/>
                </a:solidFill>
                <a:latin typeface="Aharoni" pitchFamily="2" charset="-79"/>
                <a:cs typeface="Aharoni" pitchFamily="2" charset="-79"/>
              </a:rPr>
              <a:t>.</a:t>
            </a:r>
            <a:endParaRPr lang="en-US" sz="2200" dirty="0" smtClean="0">
              <a:solidFill>
                <a:srgbClr val="FFFF00"/>
              </a:solidFill>
              <a:latin typeface="Aharoni" pitchFamily="2" charset="-79"/>
              <a:cs typeface="Aharoni" pitchFamily="2" charset="-79"/>
            </a:endParaRPr>
          </a:p>
          <a:p>
            <a:pPr marL="342900" indent="-342900">
              <a:buFont typeface="Wingdings" pitchFamily="2" charset="2"/>
              <a:buChar char="v"/>
            </a:pPr>
            <a:r>
              <a:rPr lang="en-US" sz="2200" dirty="0" smtClean="0">
                <a:solidFill>
                  <a:srgbClr val="FFFF00"/>
                </a:solidFill>
                <a:latin typeface="Aharoni" pitchFamily="2" charset="-79"/>
                <a:cs typeface="Aharoni" pitchFamily="2" charset="-79"/>
              </a:rPr>
              <a:t>"</a:t>
            </a:r>
            <a:r>
              <a:rPr lang="en-US" sz="2200" dirty="0">
                <a:solidFill>
                  <a:srgbClr val="FFFF00"/>
                </a:solidFill>
                <a:latin typeface="Aharoni" pitchFamily="2" charset="-79"/>
                <a:cs typeface="Aharoni" pitchFamily="2" charset="-79"/>
              </a:rPr>
              <a:t>Give me the keys to the safe or I'll shoot you!"</a:t>
            </a:r>
          </a:p>
          <a:p>
            <a:pPr marL="342900" indent="-342900">
              <a:buFont typeface="Wingdings" pitchFamily="2" charset="2"/>
              <a:buChar char="v"/>
            </a:pPr>
            <a:r>
              <a:rPr lang="en-US" sz="2200" i="1" dirty="0">
                <a:solidFill>
                  <a:srgbClr val="FFFF00"/>
                </a:solidFill>
                <a:latin typeface="Aharoni" pitchFamily="2" charset="-79"/>
                <a:cs typeface="Aharoni" pitchFamily="2" charset="-79"/>
              </a:rPr>
              <a:t>He </a:t>
            </a:r>
            <a:r>
              <a:rPr lang="en-US" sz="2200" b="1" i="1" dirty="0">
                <a:solidFill>
                  <a:srgbClr val="FFFF00"/>
                </a:solidFill>
                <a:latin typeface="Aharoni" pitchFamily="2" charset="-79"/>
                <a:cs typeface="Aharoni" pitchFamily="2" charset="-79"/>
              </a:rPr>
              <a:t>threatened to shoot</a:t>
            </a:r>
            <a:r>
              <a:rPr lang="en-US" sz="2200" i="1" dirty="0">
                <a:solidFill>
                  <a:srgbClr val="FFFF00"/>
                </a:solidFill>
                <a:latin typeface="Aharoni" pitchFamily="2" charset="-79"/>
                <a:cs typeface="Aharoni" pitchFamily="2" charset="-79"/>
              </a:rPr>
              <a:t> me if I didn't give him the keys to the safe.</a:t>
            </a:r>
            <a:endParaRPr lang="en-US" sz="2200" dirty="0">
              <a:solidFill>
                <a:srgbClr val="FFFF00"/>
              </a:solidFill>
              <a:latin typeface="Aharoni" pitchFamily="2" charset="-79"/>
              <a:cs typeface="Aharoni" pitchFamily="2" charset="-79"/>
            </a:endParaRPr>
          </a:p>
          <a:p>
            <a:endParaRPr lang="en-US" b="1" dirty="0"/>
          </a:p>
        </p:txBody>
      </p:sp>
    </p:spTree>
    <p:extLst>
      <p:ext uri="{BB962C8B-B14F-4D97-AF65-F5344CB8AC3E}">
        <p14:creationId xmlns:p14="http://schemas.microsoft.com/office/powerpoint/2010/main" val="6813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5"/>
                                        </p:tgtEl>
                                        <p:attrNameLst>
                                          <p:attrName>style.color</p:attrName>
                                        </p:attrNameLst>
                                      </p:cBhvr>
                                      <p:to>
                                        <a:schemeClr val="accent2"/>
                                      </p:to>
                                    </p:animClr>
                                    <p:animClr clrSpc="rgb" dir="cw">
                                      <p:cBhvr>
                                        <p:cTn id="7" dur="500" fill="hold"/>
                                        <p:tgtEl>
                                          <p:spTgt spid="5"/>
                                        </p:tgtEl>
                                        <p:attrNameLst>
                                          <p:attrName>fillcolor</p:attrName>
                                        </p:attrNameLst>
                                      </p:cBhvr>
                                      <p:to>
                                        <a:schemeClr val="accent2"/>
                                      </p:to>
                                    </p:animClr>
                                    <p:set>
                                      <p:cBhvr>
                                        <p:cTn id="8" dur="500" fill="hold"/>
                                        <p:tgtEl>
                                          <p:spTgt spid="5"/>
                                        </p:tgtEl>
                                        <p:attrNameLst>
                                          <p:attrName>fill.type</p:attrName>
                                        </p:attrNameLst>
                                      </p:cBhvr>
                                      <p:to>
                                        <p:strVal val="solid"/>
                                      </p:to>
                                    </p:set>
                                    <p:set>
                                      <p:cBhvr>
                                        <p:cTn id="9"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0"/>
            <a:ext cx="9144000" cy="5170646"/>
          </a:xfrm>
          <a:prstGeom prst="rect">
            <a:avLst/>
          </a:prstGeom>
          <a:solidFill>
            <a:srgbClr val="003300"/>
          </a:solidFill>
        </p:spPr>
        <p:txBody>
          <a:bodyPr wrap="square" rtlCol="0">
            <a:spAutoFit/>
          </a:bodyPr>
          <a:lstStyle/>
          <a:p>
            <a:pPr algn="ctr"/>
            <a:r>
              <a:rPr lang="en-US" sz="4400" b="1" dirty="0">
                <a:solidFill>
                  <a:srgbClr val="00FF00"/>
                </a:solidFill>
                <a:latin typeface="Aharoni" pitchFamily="2" charset="-79"/>
                <a:cs typeface="Aharoni" pitchFamily="2" charset="-79"/>
              </a:rPr>
              <a:t>Summary of reporting </a:t>
            </a:r>
            <a:r>
              <a:rPr lang="en-US" sz="4400" b="1" dirty="0" smtClean="0">
                <a:solidFill>
                  <a:srgbClr val="00FF00"/>
                </a:solidFill>
                <a:latin typeface="Aharoni" pitchFamily="2" charset="-79"/>
                <a:cs typeface="Aharoni" pitchFamily="2" charset="-79"/>
              </a:rPr>
              <a:t>verbs</a:t>
            </a:r>
          </a:p>
          <a:p>
            <a:r>
              <a:rPr lang="en-US" sz="2200" dirty="0" smtClean="0">
                <a:solidFill>
                  <a:srgbClr val="00FF00"/>
                </a:solidFill>
                <a:latin typeface="Aharoni" pitchFamily="2" charset="-79"/>
                <a:cs typeface="Aharoni" pitchFamily="2" charset="-79"/>
              </a:rPr>
              <a:t>1.Verbs </a:t>
            </a:r>
            <a:r>
              <a:rPr lang="en-US" sz="2200" dirty="0">
                <a:solidFill>
                  <a:srgbClr val="00FF00"/>
                </a:solidFill>
                <a:latin typeface="Aharoni" pitchFamily="2" charset="-79"/>
                <a:cs typeface="Aharoni" pitchFamily="2" charset="-79"/>
              </a:rPr>
              <a:t>followed by </a:t>
            </a:r>
            <a:r>
              <a:rPr lang="en-US" sz="2200" b="1" dirty="0">
                <a:solidFill>
                  <a:srgbClr val="00FF00"/>
                </a:solidFill>
                <a:latin typeface="Aharoni" pitchFamily="2" charset="-79"/>
                <a:cs typeface="Aharoni" pitchFamily="2" charset="-79"/>
              </a:rPr>
              <a:t>'</a:t>
            </a:r>
            <a:r>
              <a:rPr lang="en-US" sz="2200" b="1" i="1" dirty="0">
                <a:solidFill>
                  <a:srgbClr val="00FF00"/>
                </a:solidFill>
                <a:latin typeface="Aharoni" pitchFamily="2" charset="-79"/>
                <a:cs typeface="Aharoni" pitchFamily="2" charset="-79"/>
              </a:rPr>
              <a:t>if'</a:t>
            </a:r>
            <a:r>
              <a:rPr lang="en-US" sz="2200" i="1" dirty="0">
                <a:solidFill>
                  <a:srgbClr val="00FF00"/>
                </a:solidFill>
                <a:latin typeface="Aharoni" pitchFamily="2" charset="-79"/>
                <a:cs typeface="Aharoni" pitchFamily="2" charset="-79"/>
              </a:rPr>
              <a:t> </a:t>
            </a:r>
            <a:r>
              <a:rPr lang="en-US" sz="2200" dirty="0">
                <a:solidFill>
                  <a:srgbClr val="00FF00"/>
                </a:solidFill>
                <a:latin typeface="Aharoni" pitchFamily="2" charset="-79"/>
                <a:cs typeface="Aharoni" pitchFamily="2" charset="-79"/>
              </a:rPr>
              <a:t>or </a:t>
            </a:r>
            <a:r>
              <a:rPr lang="en-US" sz="2200" b="1" dirty="0">
                <a:solidFill>
                  <a:srgbClr val="00FF00"/>
                </a:solidFill>
                <a:latin typeface="Aharoni" pitchFamily="2" charset="-79"/>
                <a:cs typeface="Aharoni" pitchFamily="2" charset="-79"/>
              </a:rPr>
              <a:t>'</a:t>
            </a:r>
            <a:r>
              <a:rPr lang="en-US" sz="2200" b="1" i="1" dirty="0">
                <a:solidFill>
                  <a:srgbClr val="00FF00"/>
                </a:solidFill>
                <a:latin typeface="Aharoni" pitchFamily="2" charset="-79"/>
                <a:cs typeface="Aharoni" pitchFamily="2" charset="-79"/>
              </a:rPr>
              <a:t>whether' + clause</a:t>
            </a:r>
            <a:r>
              <a:rPr lang="en-US" sz="2200" i="1" dirty="0" smtClean="0">
                <a:solidFill>
                  <a:srgbClr val="00FF00"/>
                </a:solidFill>
                <a:latin typeface="Aharoni" pitchFamily="2" charset="-79"/>
                <a:cs typeface="Aharoni" pitchFamily="2" charset="-79"/>
              </a:rPr>
              <a:t>:</a:t>
            </a:r>
          </a:p>
          <a:p>
            <a:r>
              <a:rPr lang="en-US" sz="2200" dirty="0" smtClean="0">
                <a:solidFill>
                  <a:srgbClr val="00FF00"/>
                </a:solidFill>
                <a:latin typeface="Aharoni" pitchFamily="2" charset="-79"/>
                <a:cs typeface="Aharoni" pitchFamily="2" charset="-79"/>
              </a:rPr>
              <a:t>Ask  know  remember  say  see</a:t>
            </a:r>
          </a:p>
          <a:p>
            <a:endParaRPr lang="en-US" sz="2200" dirty="0">
              <a:solidFill>
                <a:srgbClr val="00FF00"/>
              </a:solidFill>
              <a:latin typeface="Aharoni" pitchFamily="2" charset="-79"/>
              <a:cs typeface="Aharoni" pitchFamily="2" charset="-79"/>
            </a:endParaRPr>
          </a:p>
          <a:p>
            <a:r>
              <a:rPr lang="en-US" sz="2200" dirty="0" smtClean="0">
                <a:solidFill>
                  <a:srgbClr val="00FF00"/>
                </a:solidFill>
                <a:latin typeface="Aharoni" pitchFamily="2" charset="-79"/>
                <a:cs typeface="Aharoni" pitchFamily="2" charset="-79"/>
              </a:rPr>
              <a:t>2.Verbs </a:t>
            </a:r>
            <a:r>
              <a:rPr lang="en-US" sz="2200" dirty="0">
                <a:solidFill>
                  <a:srgbClr val="00FF00"/>
                </a:solidFill>
                <a:latin typeface="Aharoni" pitchFamily="2" charset="-79"/>
                <a:cs typeface="Aharoni" pitchFamily="2" charset="-79"/>
              </a:rPr>
              <a:t>followed by a </a:t>
            </a:r>
            <a:r>
              <a:rPr lang="en-US" sz="2200" b="1" i="1" dirty="0">
                <a:solidFill>
                  <a:srgbClr val="00FF00"/>
                </a:solidFill>
                <a:latin typeface="Aharoni" pitchFamily="2" charset="-79"/>
                <a:cs typeface="Aharoni" pitchFamily="2" charset="-79"/>
              </a:rPr>
              <a:t>that-clause</a:t>
            </a:r>
            <a:r>
              <a:rPr lang="en-US" sz="2200" i="1" dirty="0">
                <a:solidFill>
                  <a:srgbClr val="00FF00"/>
                </a:solidFill>
                <a:latin typeface="Aharoni" pitchFamily="2" charset="-79"/>
                <a:cs typeface="Aharoni" pitchFamily="2" charset="-79"/>
              </a:rPr>
              <a:t>:</a:t>
            </a:r>
            <a:endParaRPr lang="en-US" sz="2200" dirty="0">
              <a:solidFill>
                <a:srgbClr val="00FF00"/>
              </a:solidFill>
              <a:latin typeface="Aharoni" pitchFamily="2" charset="-79"/>
              <a:cs typeface="Aharoni" pitchFamily="2" charset="-79"/>
            </a:endParaRPr>
          </a:p>
          <a:p>
            <a:r>
              <a:rPr lang="en-US" sz="2200" dirty="0" smtClean="0">
                <a:solidFill>
                  <a:srgbClr val="00FF00"/>
                </a:solidFill>
                <a:latin typeface="Aharoni" pitchFamily="2" charset="-79"/>
                <a:cs typeface="Aharoni" pitchFamily="2" charset="-79"/>
              </a:rPr>
              <a:t>Add  admit  agree</a:t>
            </a:r>
            <a:r>
              <a:rPr lang="en-US" sz="2200" dirty="0">
                <a:solidFill>
                  <a:srgbClr val="00FF00"/>
                </a:solidFill>
                <a:latin typeface="Aharoni" pitchFamily="2" charset="-79"/>
                <a:cs typeface="Aharoni" pitchFamily="2" charset="-79"/>
              </a:rPr>
              <a:t/>
            </a:r>
            <a:br>
              <a:rPr lang="en-US" sz="2200" dirty="0">
                <a:solidFill>
                  <a:srgbClr val="00FF00"/>
                </a:solidFill>
                <a:latin typeface="Aharoni" pitchFamily="2" charset="-79"/>
                <a:cs typeface="Aharoni" pitchFamily="2" charset="-79"/>
              </a:rPr>
            </a:br>
            <a:r>
              <a:rPr lang="en-US" sz="2200" dirty="0" smtClean="0">
                <a:solidFill>
                  <a:srgbClr val="00FF00"/>
                </a:solidFill>
                <a:latin typeface="Aharoni" pitchFamily="2" charset="-79"/>
                <a:cs typeface="Aharoni" pitchFamily="2" charset="-79"/>
              </a:rPr>
              <a:t>announce  answer  argue  boast  claim  comment</a:t>
            </a:r>
            <a:r>
              <a:rPr lang="en-US" sz="2200" dirty="0">
                <a:solidFill>
                  <a:srgbClr val="00FF00"/>
                </a:solidFill>
                <a:latin typeface="Aharoni" pitchFamily="2" charset="-79"/>
                <a:cs typeface="Aharoni" pitchFamily="2" charset="-79"/>
              </a:rPr>
              <a:t> </a:t>
            </a:r>
            <a:r>
              <a:rPr lang="en-US" sz="2200" dirty="0" smtClean="0">
                <a:solidFill>
                  <a:srgbClr val="00FF00"/>
                </a:solidFill>
                <a:latin typeface="Aharoni" pitchFamily="2" charset="-79"/>
                <a:cs typeface="Aharoni" pitchFamily="2" charset="-79"/>
              </a:rPr>
              <a:t> complain confirm  consider </a:t>
            </a:r>
            <a:r>
              <a:rPr lang="en-US" sz="2200" dirty="0">
                <a:solidFill>
                  <a:srgbClr val="00FF00"/>
                </a:solidFill>
                <a:latin typeface="Aharoni" pitchFamily="2" charset="-79"/>
                <a:cs typeface="Aharoni" pitchFamily="2" charset="-79"/>
              </a:rPr>
              <a:t> deny  </a:t>
            </a:r>
            <a:r>
              <a:rPr lang="en-US" sz="2200" dirty="0" smtClean="0">
                <a:solidFill>
                  <a:srgbClr val="00FF00"/>
                </a:solidFill>
                <a:latin typeface="Aharoni" pitchFamily="2" charset="-79"/>
                <a:cs typeface="Aharoni" pitchFamily="2" charset="-79"/>
              </a:rPr>
              <a:t>doubt  estimate  explain  fear  feel</a:t>
            </a:r>
            <a:r>
              <a:rPr lang="en-US" sz="2200" dirty="0">
                <a:solidFill>
                  <a:srgbClr val="00FF00"/>
                </a:solidFill>
                <a:latin typeface="Aharoni" pitchFamily="2" charset="-79"/>
                <a:cs typeface="Aharoni" pitchFamily="2" charset="-79"/>
              </a:rPr>
              <a:t/>
            </a:r>
            <a:br>
              <a:rPr lang="en-US" sz="2200" dirty="0">
                <a:solidFill>
                  <a:srgbClr val="00FF00"/>
                </a:solidFill>
                <a:latin typeface="Aharoni" pitchFamily="2" charset="-79"/>
                <a:cs typeface="Aharoni" pitchFamily="2" charset="-79"/>
              </a:rPr>
            </a:br>
            <a:r>
              <a:rPr lang="en-US" sz="2200" dirty="0" smtClean="0">
                <a:solidFill>
                  <a:srgbClr val="00FF00"/>
                </a:solidFill>
                <a:latin typeface="Aharoni" pitchFamily="2" charset="-79"/>
                <a:cs typeface="Aharoni" pitchFamily="2" charset="-79"/>
              </a:rPr>
              <a:t>insist  mention  observe  persuade  propose  remark remember </a:t>
            </a:r>
            <a:r>
              <a:rPr lang="en-US" sz="2200" dirty="0">
                <a:solidFill>
                  <a:srgbClr val="00FF00"/>
                </a:solidFill>
                <a:latin typeface="Aharoni" pitchFamily="2" charset="-79"/>
                <a:cs typeface="Aharoni" pitchFamily="2" charset="-79"/>
              </a:rPr>
              <a:t> repeat </a:t>
            </a:r>
            <a:r>
              <a:rPr lang="en-US" sz="2200" dirty="0" smtClean="0">
                <a:solidFill>
                  <a:srgbClr val="00FF00"/>
                </a:solidFill>
                <a:latin typeface="Aharoni" pitchFamily="2" charset="-79"/>
                <a:cs typeface="Aharoni" pitchFamily="2" charset="-79"/>
              </a:rPr>
              <a:t>reply  report  reveal  say  state  suggest  suppose  tell  think  understand  warn</a:t>
            </a:r>
          </a:p>
          <a:p>
            <a:endParaRPr lang="en-US" sz="2200" dirty="0" smtClean="0">
              <a:solidFill>
                <a:srgbClr val="00FF00"/>
              </a:solidFill>
              <a:latin typeface="Aharoni" pitchFamily="2" charset="-79"/>
              <a:cs typeface="Aharoni" pitchFamily="2" charset="-79"/>
            </a:endParaRPr>
          </a:p>
          <a:p>
            <a:r>
              <a:rPr lang="en-US" sz="2200" dirty="0" smtClean="0">
                <a:solidFill>
                  <a:srgbClr val="00FF00"/>
                </a:solidFill>
                <a:latin typeface="Aharoni" pitchFamily="2" charset="-79"/>
                <a:cs typeface="Aharoni" pitchFamily="2" charset="-79"/>
              </a:rPr>
              <a:t>3.Verbs </a:t>
            </a:r>
            <a:r>
              <a:rPr lang="en-US" sz="2200" dirty="0">
                <a:solidFill>
                  <a:srgbClr val="00FF00"/>
                </a:solidFill>
                <a:latin typeface="Aharoni" pitchFamily="2" charset="-79"/>
                <a:cs typeface="Aharoni" pitchFamily="2" charset="-79"/>
              </a:rPr>
              <a:t>followed by either a </a:t>
            </a:r>
            <a:r>
              <a:rPr lang="en-US" sz="2200" b="1" i="1" dirty="0">
                <a:solidFill>
                  <a:srgbClr val="00FF00"/>
                </a:solidFill>
                <a:latin typeface="Aharoni" pitchFamily="2" charset="-79"/>
                <a:cs typeface="Aharoni" pitchFamily="2" charset="-79"/>
              </a:rPr>
              <a:t>that-clause</a:t>
            </a:r>
            <a:r>
              <a:rPr lang="en-US" sz="2200" b="1" dirty="0">
                <a:solidFill>
                  <a:srgbClr val="00FF00"/>
                </a:solidFill>
                <a:latin typeface="Aharoni" pitchFamily="2" charset="-79"/>
                <a:cs typeface="Aharoni" pitchFamily="2" charset="-79"/>
              </a:rPr>
              <a:t> </a:t>
            </a:r>
            <a:r>
              <a:rPr lang="en-US" sz="2200" dirty="0">
                <a:solidFill>
                  <a:srgbClr val="00FF00"/>
                </a:solidFill>
                <a:latin typeface="Aharoni" pitchFamily="2" charset="-79"/>
                <a:cs typeface="Aharoni" pitchFamily="2" charset="-79"/>
              </a:rPr>
              <a:t>or a</a:t>
            </a:r>
            <a:r>
              <a:rPr lang="en-US" sz="2200" b="1" dirty="0">
                <a:solidFill>
                  <a:srgbClr val="00FF00"/>
                </a:solidFill>
                <a:latin typeface="Aharoni" pitchFamily="2" charset="-79"/>
                <a:cs typeface="Aharoni" pitchFamily="2" charset="-79"/>
              </a:rPr>
              <a:t> </a:t>
            </a:r>
            <a:r>
              <a:rPr lang="en-US" sz="2200" b="1" i="1" dirty="0">
                <a:solidFill>
                  <a:srgbClr val="00FF00"/>
                </a:solidFill>
                <a:latin typeface="Aharoni" pitchFamily="2" charset="-79"/>
                <a:cs typeface="Aharoni" pitchFamily="2" charset="-79"/>
              </a:rPr>
              <a:t>to-infinitive</a:t>
            </a:r>
            <a:r>
              <a:rPr lang="en-US" sz="2200" i="1" dirty="0" smtClean="0">
                <a:solidFill>
                  <a:srgbClr val="00FF00"/>
                </a:solidFill>
                <a:latin typeface="Aharoni" pitchFamily="2" charset="-79"/>
                <a:cs typeface="Aharoni" pitchFamily="2" charset="-79"/>
              </a:rPr>
              <a:t>:</a:t>
            </a:r>
          </a:p>
          <a:p>
            <a:r>
              <a:rPr lang="en-US" sz="2200" dirty="0" smtClean="0">
                <a:solidFill>
                  <a:srgbClr val="00FF00"/>
                </a:solidFill>
                <a:latin typeface="Aharoni" pitchFamily="2" charset="-79"/>
                <a:cs typeface="Aharoni" pitchFamily="2" charset="-79"/>
              </a:rPr>
              <a:t>Decide  expect  guarantee </a:t>
            </a:r>
            <a:r>
              <a:rPr lang="en-US" sz="2200" dirty="0">
                <a:solidFill>
                  <a:srgbClr val="00FF00"/>
                </a:solidFill>
                <a:latin typeface="Aharoni" pitchFamily="2" charset="-79"/>
                <a:cs typeface="Aharoni" pitchFamily="2" charset="-79"/>
              </a:rPr>
              <a:t> hope  </a:t>
            </a:r>
            <a:r>
              <a:rPr lang="en-US" sz="2200" dirty="0" smtClean="0">
                <a:solidFill>
                  <a:srgbClr val="00FF00"/>
                </a:solidFill>
                <a:latin typeface="Aharoni" pitchFamily="2" charset="-79"/>
                <a:cs typeface="Aharoni" pitchFamily="2" charset="-79"/>
              </a:rPr>
              <a:t>promise  swear  threaten </a:t>
            </a:r>
          </a:p>
        </p:txBody>
      </p:sp>
      <p:pic>
        <p:nvPicPr>
          <p:cNvPr id="8" name="รูปภาพ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9446"/>
            <a:ext cx="9144000" cy="1728553"/>
          </a:xfrm>
          <a:prstGeom prst="rect">
            <a:avLst/>
          </a:prstGeom>
        </p:spPr>
      </p:pic>
    </p:spTree>
    <p:extLst>
      <p:ext uri="{BB962C8B-B14F-4D97-AF65-F5344CB8AC3E}">
        <p14:creationId xmlns:p14="http://schemas.microsoft.com/office/powerpoint/2010/main" val="26673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0"/>
            <a:ext cx="9144000" cy="4493538"/>
          </a:xfrm>
          <a:prstGeom prst="rect">
            <a:avLst/>
          </a:prstGeom>
          <a:solidFill>
            <a:srgbClr val="FF0066"/>
          </a:solidFill>
        </p:spPr>
        <p:txBody>
          <a:bodyPr wrap="square" rtlCol="0">
            <a:spAutoFit/>
          </a:bodyPr>
          <a:lstStyle/>
          <a:p>
            <a:r>
              <a:rPr lang="en-US" sz="2200" dirty="0">
                <a:solidFill>
                  <a:schemeClr val="accent6">
                    <a:lumMod val="40000"/>
                    <a:lumOff val="60000"/>
                  </a:schemeClr>
                </a:solidFill>
                <a:latin typeface="Aharoni" pitchFamily="2" charset="-79"/>
                <a:cs typeface="Aharoni" pitchFamily="2" charset="-79"/>
              </a:rPr>
              <a:t>4. Verbs followed by a </a:t>
            </a:r>
            <a:r>
              <a:rPr lang="en-US" sz="2200" b="1" i="1" dirty="0">
                <a:solidFill>
                  <a:schemeClr val="accent6">
                    <a:lumMod val="40000"/>
                    <a:lumOff val="60000"/>
                  </a:schemeClr>
                </a:solidFill>
                <a:latin typeface="Aharoni" pitchFamily="2" charset="-79"/>
                <a:cs typeface="Aharoni" pitchFamily="2" charset="-79"/>
              </a:rPr>
              <a:t>that-clause</a:t>
            </a:r>
            <a:r>
              <a:rPr lang="en-US" sz="2200" b="1" dirty="0">
                <a:solidFill>
                  <a:schemeClr val="accent6">
                    <a:lumMod val="40000"/>
                    <a:lumOff val="60000"/>
                  </a:schemeClr>
                </a:solidFill>
                <a:latin typeface="Aharoni" pitchFamily="2" charset="-79"/>
                <a:cs typeface="Aharoni" pitchFamily="2" charset="-79"/>
              </a:rPr>
              <a:t> </a:t>
            </a:r>
            <a:r>
              <a:rPr lang="en-US" sz="2200" b="1" i="1" dirty="0">
                <a:solidFill>
                  <a:schemeClr val="accent6">
                    <a:lumMod val="40000"/>
                    <a:lumOff val="60000"/>
                  </a:schemeClr>
                </a:solidFill>
                <a:latin typeface="Aharoni" pitchFamily="2" charset="-79"/>
                <a:cs typeface="Aharoni" pitchFamily="2" charset="-79"/>
              </a:rPr>
              <a:t>containing should</a:t>
            </a:r>
            <a:r>
              <a:rPr lang="en-US" sz="2200" dirty="0">
                <a:solidFill>
                  <a:schemeClr val="accent6">
                    <a:lumMod val="40000"/>
                    <a:lumOff val="60000"/>
                  </a:schemeClr>
                </a:solidFill>
                <a:latin typeface="Aharoni" pitchFamily="2" charset="-79"/>
                <a:cs typeface="Aharoni" pitchFamily="2" charset="-79"/>
              </a:rPr>
              <a:t> </a:t>
            </a:r>
            <a:br>
              <a:rPr lang="en-US" sz="2200" dirty="0">
                <a:solidFill>
                  <a:schemeClr val="accent6">
                    <a:lumMod val="40000"/>
                    <a:lumOff val="60000"/>
                  </a:schemeClr>
                </a:solidFill>
                <a:latin typeface="Aharoni" pitchFamily="2" charset="-79"/>
                <a:cs typeface="Aharoni" pitchFamily="2" charset="-79"/>
              </a:rPr>
            </a:br>
            <a:r>
              <a:rPr lang="en-US" sz="2200" dirty="0">
                <a:solidFill>
                  <a:schemeClr val="accent6">
                    <a:lumMod val="40000"/>
                    <a:lumOff val="60000"/>
                  </a:schemeClr>
                </a:solidFill>
                <a:latin typeface="Aharoni" pitchFamily="2" charset="-79"/>
                <a:cs typeface="Aharoni" pitchFamily="2" charset="-79"/>
              </a:rPr>
              <a:t>(but note that it may be omitted, leaving a subject + zero-infinitive</a:t>
            </a:r>
            <a:r>
              <a:rPr lang="en-US" sz="2200" dirty="0" smtClean="0">
                <a:solidFill>
                  <a:schemeClr val="accent6">
                    <a:lumMod val="40000"/>
                    <a:lumOff val="60000"/>
                  </a:schemeClr>
                </a:solidFill>
                <a:latin typeface="Aharoni" pitchFamily="2" charset="-79"/>
                <a:cs typeface="Aharoni" pitchFamily="2" charset="-79"/>
              </a:rPr>
              <a:t>):</a:t>
            </a:r>
          </a:p>
          <a:p>
            <a:r>
              <a:rPr lang="en-US" sz="2200" dirty="0" smtClean="0">
                <a:solidFill>
                  <a:schemeClr val="accent6">
                    <a:lumMod val="40000"/>
                    <a:lumOff val="60000"/>
                  </a:schemeClr>
                </a:solidFill>
                <a:latin typeface="Aharoni" pitchFamily="2" charset="-79"/>
                <a:cs typeface="Aharoni" pitchFamily="2" charset="-79"/>
              </a:rPr>
              <a:t>Advise  beg </a:t>
            </a:r>
            <a:r>
              <a:rPr lang="en-US" sz="2200" dirty="0">
                <a:solidFill>
                  <a:schemeClr val="accent6">
                    <a:lumMod val="40000"/>
                    <a:lumOff val="60000"/>
                  </a:schemeClr>
                </a:solidFill>
                <a:latin typeface="Aharoni" pitchFamily="2" charset="-79"/>
                <a:cs typeface="Aharoni" pitchFamily="2" charset="-79"/>
              </a:rPr>
              <a:t> demand  </a:t>
            </a:r>
            <a:r>
              <a:rPr lang="en-US" sz="2200" dirty="0" smtClean="0">
                <a:solidFill>
                  <a:schemeClr val="accent6">
                    <a:lumMod val="40000"/>
                    <a:lumOff val="60000"/>
                  </a:schemeClr>
                </a:solidFill>
                <a:latin typeface="Aharoni" pitchFamily="2" charset="-79"/>
                <a:cs typeface="Aharoni" pitchFamily="2" charset="-79"/>
              </a:rPr>
              <a:t>insist  prefer </a:t>
            </a:r>
            <a:r>
              <a:rPr lang="en-US" sz="2200" dirty="0">
                <a:solidFill>
                  <a:schemeClr val="accent6">
                    <a:lumMod val="40000"/>
                    <a:lumOff val="60000"/>
                  </a:schemeClr>
                </a:solidFill>
                <a:latin typeface="Aharoni" pitchFamily="2" charset="-79"/>
                <a:cs typeface="Aharoni" pitchFamily="2" charset="-79"/>
              </a:rPr>
              <a:t> propose  recommend</a:t>
            </a:r>
            <a:br>
              <a:rPr lang="en-US" sz="2200" dirty="0">
                <a:solidFill>
                  <a:schemeClr val="accent6">
                    <a:lumMod val="40000"/>
                    <a:lumOff val="60000"/>
                  </a:schemeClr>
                </a:solidFill>
                <a:latin typeface="Aharoni" pitchFamily="2" charset="-79"/>
                <a:cs typeface="Aharoni" pitchFamily="2" charset="-79"/>
              </a:rPr>
            </a:br>
            <a:r>
              <a:rPr lang="en-US" sz="2200" dirty="0" smtClean="0">
                <a:solidFill>
                  <a:schemeClr val="accent6">
                    <a:lumMod val="40000"/>
                    <a:lumOff val="60000"/>
                  </a:schemeClr>
                </a:solidFill>
                <a:latin typeface="Aharoni" pitchFamily="2" charset="-79"/>
                <a:cs typeface="Aharoni" pitchFamily="2" charset="-79"/>
              </a:rPr>
              <a:t>request  suggest </a:t>
            </a:r>
          </a:p>
          <a:p>
            <a:endParaRPr lang="en-US" sz="2200" dirty="0" smtClean="0">
              <a:solidFill>
                <a:schemeClr val="accent6">
                  <a:lumMod val="40000"/>
                  <a:lumOff val="60000"/>
                </a:schemeClr>
              </a:solidFill>
              <a:latin typeface="Aharoni" pitchFamily="2" charset="-79"/>
              <a:cs typeface="Aharoni" pitchFamily="2" charset="-79"/>
            </a:endParaRPr>
          </a:p>
          <a:p>
            <a:r>
              <a:rPr lang="en-US" sz="2200" dirty="0">
                <a:solidFill>
                  <a:schemeClr val="accent6">
                    <a:lumMod val="40000"/>
                    <a:lumOff val="60000"/>
                  </a:schemeClr>
                </a:solidFill>
                <a:latin typeface="Aharoni" pitchFamily="2" charset="-79"/>
                <a:cs typeface="Aharoni" pitchFamily="2" charset="-79"/>
              </a:rPr>
              <a:t>5. Verbs followed by a clause </a:t>
            </a:r>
            <a:r>
              <a:rPr lang="en-US" sz="2200" b="1" i="1" dirty="0">
                <a:solidFill>
                  <a:schemeClr val="accent6">
                    <a:lumMod val="40000"/>
                    <a:lumOff val="60000"/>
                  </a:schemeClr>
                </a:solidFill>
                <a:latin typeface="Aharoni" pitchFamily="2" charset="-79"/>
                <a:cs typeface="Aharoni" pitchFamily="2" charset="-79"/>
              </a:rPr>
              <a:t>starting with a question word</a:t>
            </a:r>
            <a:r>
              <a:rPr lang="en-US" sz="2200" dirty="0">
                <a:solidFill>
                  <a:schemeClr val="accent6">
                    <a:lumMod val="40000"/>
                    <a:lumOff val="60000"/>
                  </a:schemeClr>
                </a:solidFill>
                <a:latin typeface="Aharoni" pitchFamily="2" charset="-79"/>
                <a:cs typeface="Aharoni" pitchFamily="2" charset="-79"/>
              </a:rPr>
              <a:t>:</a:t>
            </a:r>
          </a:p>
          <a:p>
            <a:r>
              <a:rPr lang="en-US" sz="2200" dirty="0" smtClean="0">
                <a:solidFill>
                  <a:schemeClr val="accent6">
                    <a:lumMod val="40000"/>
                    <a:lumOff val="60000"/>
                  </a:schemeClr>
                </a:solidFill>
                <a:latin typeface="Aharoni" pitchFamily="2" charset="-79"/>
                <a:cs typeface="Aharoni" pitchFamily="2" charset="-79"/>
              </a:rPr>
              <a:t>Decide  describe  discover  discuss  explain  forget </a:t>
            </a:r>
            <a:r>
              <a:rPr lang="en-US" sz="2200" dirty="0">
                <a:solidFill>
                  <a:schemeClr val="accent6">
                    <a:lumMod val="40000"/>
                    <a:lumOff val="60000"/>
                  </a:schemeClr>
                </a:solidFill>
                <a:latin typeface="Aharoni" pitchFamily="2" charset="-79"/>
                <a:cs typeface="Aharoni" pitchFamily="2" charset="-79"/>
              </a:rPr>
              <a:t> guess  </a:t>
            </a:r>
            <a:r>
              <a:rPr lang="en-US" sz="2200" dirty="0" smtClean="0">
                <a:solidFill>
                  <a:schemeClr val="accent6">
                    <a:lumMod val="40000"/>
                    <a:lumOff val="60000"/>
                  </a:schemeClr>
                </a:solidFill>
                <a:latin typeface="Aharoni" pitchFamily="2" charset="-79"/>
                <a:cs typeface="Aharoni" pitchFamily="2" charset="-79"/>
              </a:rPr>
              <a:t>imagine  know  learn  </a:t>
            </a:r>
            <a:r>
              <a:rPr lang="en-US" sz="2200" dirty="0" err="1" smtClean="0">
                <a:solidFill>
                  <a:schemeClr val="accent6">
                    <a:lumMod val="40000"/>
                    <a:lumOff val="60000"/>
                  </a:schemeClr>
                </a:solidFill>
                <a:latin typeface="Aharoni" pitchFamily="2" charset="-79"/>
                <a:cs typeface="Aharoni" pitchFamily="2" charset="-79"/>
              </a:rPr>
              <a:t>realise</a:t>
            </a:r>
            <a:r>
              <a:rPr lang="en-US" sz="2200" dirty="0" smtClean="0">
                <a:solidFill>
                  <a:schemeClr val="accent6">
                    <a:lumMod val="40000"/>
                    <a:lumOff val="60000"/>
                  </a:schemeClr>
                </a:solidFill>
                <a:latin typeface="Aharoni" pitchFamily="2" charset="-79"/>
                <a:cs typeface="Aharoni" pitchFamily="2" charset="-79"/>
              </a:rPr>
              <a:t>  remember  reveal </a:t>
            </a:r>
            <a:r>
              <a:rPr lang="en-US" sz="2200" dirty="0">
                <a:solidFill>
                  <a:schemeClr val="accent6">
                    <a:lumMod val="40000"/>
                    <a:lumOff val="60000"/>
                  </a:schemeClr>
                </a:solidFill>
                <a:latin typeface="Aharoni" pitchFamily="2" charset="-79"/>
                <a:cs typeface="Aharoni" pitchFamily="2" charset="-79"/>
              </a:rPr>
              <a:t>  say  see</a:t>
            </a:r>
            <a:br>
              <a:rPr lang="en-US" sz="2200" dirty="0">
                <a:solidFill>
                  <a:schemeClr val="accent6">
                    <a:lumMod val="40000"/>
                    <a:lumOff val="60000"/>
                  </a:schemeClr>
                </a:solidFill>
                <a:latin typeface="Aharoni" pitchFamily="2" charset="-79"/>
                <a:cs typeface="Aharoni" pitchFamily="2" charset="-79"/>
              </a:rPr>
            </a:br>
            <a:r>
              <a:rPr lang="en-US" sz="2200" dirty="0">
                <a:solidFill>
                  <a:schemeClr val="accent6">
                    <a:lumMod val="40000"/>
                    <a:lumOff val="60000"/>
                  </a:schemeClr>
                </a:solidFill>
                <a:latin typeface="Aharoni" pitchFamily="2" charset="-79"/>
                <a:cs typeface="Aharoni" pitchFamily="2" charset="-79"/>
              </a:rPr>
              <a:t>suggest </a:t>
            </a:r>
            <a:r>
              <a:rPr lang="en-US" sz="2200" dirty="0" smtClean="0">
                <a:solidFill>
                  <a:schemeClr val="accent6">
                    <a:lumMod val="40000"/>
                    <a:lumOff val="60000"/>
                  </a:schemeClr>
                </a:solidFill>
                <a:latin typeface="Aharoni" pitchFamily="2" charset="-79"/>
                <a:cs typeface="Aharoni" pitchFamily="2" charset="-79"/>
              </a:rPr>
              <a:t>  teach  tell  think  understand  wonder </a:t>
            </a:r>
          </a:p>
          <a:p>
            <a:endParaRPr lang="en-US" sz="2200" dirty="0">
              <a:solidFill>
                <a:schemeClr val="accent6">
                  <a:lumMod val="40000"/>
                  <a:lumOff val="60000"/>
                </a:schemeClr>
              </a:solidFill>
              <a:latin typeface="Aharoni" pitchFamily="2" charset="-79"/>
              <a:cs typeface="Aharoni" pitchFamily="2" charset="-79"/>
            </a:endParaRPr>
          </a:p>
          <a:p>
            <a:r>
              <a:rPr lang="en-US" sz="2200" dirty="0" smtClean="0">
                <a:solidFill>
                  <a:schemeClr val="accent6">
                    <a:lumMod val="40000"/>
                    <a:lumOff val="60000"/>
                  </a:schemeClr>
                </a:solidFill>
                <a:latin typeface="Aharoni" pitchFamily="2" charset="-79"/>
                <a:cs typeface="Aharoni" pitchFamily="2" charset="-79"/>
              </a:rPr>
              <a:t>6.Verbs </a:t>
            </a:r>
            <a:r>
              <a:rPr lang="en-US" sz="2200" dirty="0">
                <a:solidFill>
                  <a:schemeClr val="accent6">
                    <a:lumMod val="40000"/>
                    <a:lumOff val="60000"/>
                  </a:schemeClr>
                </a:solidFill>
                <a:latin typeface="Aharoni" pitchFamily="2" charset="-79"/>
                <a:cs typeface="Aharoni" pitchFamily="2" charset="-79"/>
              </a:rPr>
              <a:t>followed by </a:t>
            </a:r>
            <a:r>
              <a:rPr lang="en-US" sz="2200" b="1" i="1" dirty="0">
                <a:solidFill>
                  <a:schemeClr val="accent6">
                    <a:lumMod val="40000"/>
                    <a:lumOff val="60000"/>
                  </a:schemeClr>
                </a:solidFill>
                <a:latin typeface="Aharoni" pitchFamily="2" charset="-79"/>
                <a:cs typeface="Aharoni" pitchFamily="2" charset="-79"/>
              </a:rPr>
              <a:t>object + </a:t>
            </a:r>
            <a:r>
              <a:rPr lang="en-US" sz="2200" b="1" i="1" dirty="0" smtClean="0">
                <a:solidFill>
                  <a:schemeClr val="accent6">
                    <a:lumMod val="40000"/>
                    <a:lumOff val="60000"/>
                  </a:schemeClr>
                </a:solidFill>
                <a:latin typeface="Aharoni" pitchFamily="2" charset="-79"/>
                <a:cs typeface="Aharoni" pitchFamily="2" charset="-79"/>
              </a:rPr>
              <a:t>to-infinitive</a:t>
            </a:r>
          </a:p>
          <a:p>
            <a:r>
              <a:rPr lang="en-US" sz="2200" dirty="0" smtClean="0">
                <a:solidFill>
                  <a:schemeClr val="accent6">
                    <a:lumMod val="40000"/>
                    <a:lumOff val="60000"/>
                  </a:schemeClr>
                </a:solidFill>
                <a:latin typeface="Aharoni" pitchFamily="2" charset="-79"/>
                <a:cs typeface="Aharoni" pitchFamily="2" charset="-79"/>
              </a:rPr>
              <a:t>Advise  ask  beg </a:t>
            </a:r>
            <a:r>
              <a:rPr lang="en-US" sz="2200" dirty="0">
                <a:solidFill>
                  <a:schemeClr val="accent6">
                    <a:lumMod val="40000"/>
                    <a:lumOff val="60000"/>
                  </a:schemeClr>
                </a:solidFill>
                <a:latin typeface="Aharoni" pitchFamily="2" charset="-79"/>
                <a:cs typeface="Aharoni" pitchFamily="2" charset="-79"/>
              </a:rPr>
              <a:t>  command  </a:t>
            </a:r>
            <a:r>
              <a:rPr lang="en-US" sz="2200" dirty="0" smtClean="0">
                <a:solidFill>
                  <a:schemeClr val="accent6">
                    <a:lumMod val="40000"/>
                    <a:lumOff val="60000"/>
                  </a:schemeClr>
                </a:solidFill>
                <a:latin typeface="Aharoni" pitchFamily="2" charset="-79"/>
                <a:cs typeface="Aharoni" pitchFamily="2" charset="-79"/>
              </a:rPr>
              <a:t>forbid  instruct </a:t>
            </a:r>
            <a:r>
              <a:rPr lang="en-US" sz="2200" dirty="0">
                <a:solidFill>
                  <a:schemeClr val="accent6">
                    <a:lumMod val="40000"/>
                    <a:lumOff val="60000"/>
                  </a:schemeClr>
                </a:solidFill>
                <a:latin typeface="Aharoni" pitchFamily="2" charset="-79"/>
                <a:cs typeface="Aharoni" pitchFamily="2" charset="-79"/>
              </a:rPr>
              <a:t> invite  teach</a:t>
            </a:r>
            <a:br>
              <a:rPr lang="en-US" sz="2200" dirty="0">
                <a:solidFill>
                  <a:schemeClr val="accent6">
                    <a:lumMod val="40000"/>
                    <a:lumOff val="60000"/>
                  </a:schemeClr>
                </a:solidFill>
                <a:latin typeface="Aharoni" pitchFamily="2" charset="-79"/>
                <a:cs typeface="Aharoni" pitchFamily="2" charset="-79"/>
              </a:rPr>
            </a:br>
            <a:r>
              <a:rPr lang="en-US" sz="2200" dirty="0" smtClean="0">
                <a:solidFill>
                  <a:schemeClr val="accent6">
                    <a:lumMod val="40000"/>
                    <a:lumOff val="60000"/>
                  </a:schemeClr>
                </a:solidFill>
                <a:latin typeface="Aharoni" pitchFamily="2" charset="-79"/>
                <a:cs typeface="Aharoni" pitchFamily="2" charset="-79"/>
              </a:rPr>
              <a:t>tell  warn </a:t>
            </a:r>
            <a:endParaRPr lang="th-TH" sz="2200" dirty="0">
              <a:solidFill>
                <a:schemeClr val="accent6">
                  <a:lumMod val="40000"/>
                  <a:lumOff val="60000"/>
                </a:schemeClr>
              </a:solidFill>
              <a:latin typeface="Aharoni" pitchFamily="2" charset="-79"/>
            </a:endParaRPr>
          </a:p>
        </p:txBody>
      </p:sp>
      <p:pic>
        <p:nvPicPr>
          <p:cNvPr id="7" name="รูปภาพ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3539"/>
            <a:ext cx="9144000" cy="2343858"/>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4443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0942" y="2204864"/>
            <a:ext cx="9144000" cy="1015663"/>
          </a:xfrm>
          <a:prstGeom prst="rect">
            <a:avLst/>
          </a:prstGeom>
          <a:solidFill>
            <a:schemeClr val="accent6">
              <a:lumMod val="60000"/>
              <a:lumOff val="40000"/>
            </a:schemeClr>
          </a:solidFill>
        </p:spPr>
        <p:txBody>
          <a:bodyPr wrap="square" rtlCol="0">
            <a:spAutoFit/>
          </a:bodyPr>
          <a:lstStyle/>
          <a:p>
            <a:pPr algn="ctr"/>
            <a:r>
              <a:rPr lang="en-US" sz="6000" b="1" dirty="0" smtClean="0">
                <a:solidFill>
                  <a:srgbClr val="CC0066"/>
                </a:solidFill>
                <a:latin typeface="Aharoni" pitchFamily="2" charset="-79"/>
                <a:cs typeface="Aharoni" pitchFamily="2" charset="-79"/>
              </a:rPr>
              <a:t>THANK YOU SO MUCH</a:t>
            </a:r>
            <a:endParaRPr lang="th-TH" sz="6000" b="1" dirty="0">
              <a:solidFill>
                <a:srgbClr val="CC0066"/>
              </a:solidFill>
              <a:latin typeface="Aharoni" pitchFamily="2" charset="-79"/>
            </a:endParaRPr>
          </a:p>
        </p:txBody>
      </p:sp>
      <p:sp>
        <p:nvSpPr>
          <p:cNvPr id="6" name="TextBox 5"/>
          <p:cNvSpPr txBox="1"/>
          <p:nvPr/>
        </p:nvSpPr>
        <p:spPr>
          <a:xfrm>
            <a:off x="0" y="5157192"/>
            <a:ext cx="9144000" cy="523220"/>
          </a:xfrm>
          <a:prstGeom prst="rect">
            <a:avLst/>
          </a:prstGeom>
          <a:solidFill>
            <a:srgbClr val="FFFF00"/>
          </a:solidFill>
        </p:spPr>
        <p:txBody>
          <a:bodyPr wrap="square" rtlCol="0">
            <a:spAutoFit/>
          </a:bodyPr>
          <a:lstStyle/>
          <a:p>
            <a:endParaRPr lang="th-TH" dirty="0"/>
          </a:p>
        </p:txBody>
      </p:sp>
      <p:sp>
        <p:nvSpPr>
          <p:cNvPr id="7" name="TextBox 6"/>
          <p:cNvSpPr txBox="1"/>
          <p:nvPr/>
        </p:nvSpPr>
        <p:spPr>
          <a:xfrm>
            <a:off x="19503" y="6334780"/>
            <a:ext cx="9144000" cy="523220"/>
          </a:xfrm>
          <a:prstGeom prst="rect">
            <a:avLst/>
          </a:prstGeom>
          <a:solidFill>
            <a:srgbClr val="00FF00"/>
          </a:solidFill>
          <a:ln>
            <a:solidFill>
              <a:srgbClr val="00FF00"/>
            </a:solidFill>
          </a:ln>
        </p:spPr>
        <p:txBody>
          <a:bodyPr wrap="square" rtlCol="0">
            <a:spAutoFit/>
          </a:bodyPr>
          <a:lstStyle/>
          <a:p>
            <a:endParaRPr lang="th-TH" dirty="0"/>
          </a:p>
        </p:txBody>
      </p:sp>
      <p:sp>
        <p:nvSpPr>
          <p:cNvPr id="8" name="TextBox 7"/>
          <p:cNvSpPr txBox="1"/>
          <p:nvPr/>
        </p:nvSpPr>
        <p:spPr>
          <a:xfrm>
            <a:off x="-10942" y="3838623"/>
            <a:ext cx="9144000" cy="523220"/>
          </a:xfrm>
          <a:prstGeom prst="rect">
            <a:avLst/>
          </a:prstGeom>
          <a:solidFill>
            <a:schemeClr val="tx2">
              <a:lumMod val="60000"/>
              <a:lumOff val="40000"/>
            </a:schemeClr>
          </a:solidFill>
        </p:spPr>
        <p:txBody>
          <a:bodyPr wrap="square" rtlCol="0">
            <a:spAutoFit/>
          </a:bodyPr>
          <a:lstStyle/>
          <a:p>
            <a:endParaRPr lang="th-TH" dirty="0"/>
          </a:p>
        </p:txBody>
      </p:sp>
      <p:sp>
        <p:nvSpPr>
          <p:cNvPr id="9" name="TextBox 8"/>
          <p:cNvSpPr txBox="1"/>
          <p:nvPr/>
        </p:nvSpPr>
        <p:spPr>
          <a:xfrm>
            <a:off x="8561" y="1007150"/>
            <a:ext cx="9124497" cy="523220"/>
          </a:xfrm>
          <a:prstGeom prst="rect">
            <a:avLst/>
          </a:prstGeom>
          <a:solidFill>
            <a:srgbClr val="FF0066"/>
          </a:solidFill>
        </p:spPr>
        <p:txBody>
          <a:bodyPr wrap="square" rtlCol="0">
            <a:spAutoFit/>
          </a:bodyPr>
          <a:lstStyle/>
          <a:p>
            <a:endParaRPr lang="th-TH" dirty="0"/>
          </a:p>
        </p:txBody>
      </p:sp>
      <p:sp>
        <p:nvSpPr>
          <p:cNvPr id="10" name="TextBox 9"/>
          <p:cNvSpPr txBox="1"/>
          <p:nvPr/>
        </p:nvSpPr>
        <p:spPr>
          <a:xfrm>
            <a:off x="8562" y="21246"/>
            <a:ext cx="9124497" cy="523220"/>
          </a:xfrm>
          <a:prstGeom prst="rect">
            <a:avLst/>
          </a:prstGeom>
          <a:solidFill>
            <a:srgbClr val="FF3300"/>
          </a:solidFill>
        </p:spPr>
        <p:txBody>
          <a:bodyPr wrap="square" rtlCol="0">
            <a:spAutoFit/>
          </a:bodyPr>
          <a:lstStyle/>
          <a:p>
            <a:endParaRPr lang="th-TH" dirty="0"/>
          </a:p>
        </p:txBody>
      </p:sp>
    </p:spTree>
    <p:extLst>
      <p:ext uri="{BB962C8B-B14F-4D97-AF65-F5344CB8AC3E}">
        <p14:creationId xmlns:p14="http://schemas.microsoft.com/office/powerpoint/2010/main" val="41177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640338" y="188640"/>
            <a:ext cx="8208912" cy="6217087"/>
          </a:xfrm>
          <a:prstGeom prst="rect">
            <a:avLst/>
          </a:prstGeom>
          <a:noFill/>
        </p:spPr>
        <p:txBody>
          <a:bodyPr wrap="square" rtlCol="0">
            <a:spAutoFit/>
          </a:bodyPr>
          <a:lstStyle/>
          <a:p>
            <a:pPr algn="ctr"/>
            <a:r>
              <a:rPr lang="en-US" sz="5400" b="1" dirty="0" smtClean="0">
                <a:solidFill>
                  <a:srgbClr val="00FF00"/>
                </a:solidFill>
                <a:latin typeface="Aharoni" pitchFamily="2" charset="-79"/>
                <a:cs typeface="Aharoni" pitchFamily="2" charset="-79"/>
              </a:rPr>
              <a:t>BY</a:t>
            </a:r>
          </a:p>
          <a:p>
            <a:pPr algn="ctr"/>
            <a:endParaRPr lang="en-US" b="1" dirty="0">
              <a:solidFill>
                <a:srgbClr val="00FF00"/>
              </a:solidFill>
              <a:latin typeface="Aharoni" pitchFamily="2" charset="-79"/>
              <a:cs typeface="Aharoni" pitchFamily="2" charset="-79"/>
            </a:endParaRPr>
          </a:p>
          <a:p>
            <a:pPr algn="ctr"/>
            <a:endParaRPr lang="en-US" b="1" dirty="0" smtClean="0">
              <a:solidFill>
                <a:srgbClr val="00FF00"/>
              </a:solidFill>
              <a:latin typeface="Aharoni" pitchFamily="2" charset="-79"/>
              <a:cs typeface="Aharoni" pitchFamily="2" charset="-79"/>
            </a:endParaRPr>
          </a:p>
          <a:p>
            <a:pPr algn="ctr"/>
            <a:endParaRPr lang="en-US" b="1" dirty="0">
              <a:solidFill>
                <a:srgbClr val="00FF00"/>
              </a:solidFill>
              <a:latin typeface="Aharoni" pitchFamily="2" charset="-79"/>
              <a:cs typeface="Aharoni" pitchFamily="2" charset="-79"/>
            </a:endParaRPr>
          </a:p>
          <a:p>
            <a:pPr algn="ctr"/>
            <a:endParaRPr lang="en-US" b="1" dirty="0" smtClean="0">
              <a:solidFill>
                <a:srgbClr val="00FF00"/>
              </a:solidFill>
              <a:latin typeface="Aharoni" pitchFamily="2" charset="-79"/>
              <a:cs typeface="Aharoni" pitchFamily="2" charset="-79"/>
            </a:endParaRPr>
          </a:p>
          <a:p>
            <a:pPr algn="ctr"/>
            <a:endParaRPr lang="en-US" b="1" dirty="0">
              <a:solidFill>
                <a:srgbClr val="00FF00"/>
              </a:solidFill>
              <a:latin typeface="Aharoni" pitchFamily="2" charset="-79"/>
              <a:cs typeface="Aharoni" pitchFamily="2" charset="-79"/>
            </a:endParaRPr>
          </a:p>
          <a:p>
            <a:pPr algn="ctr"/>
            <a:endParaRPr lang="en-US" b="1" dirty="0" smtClean="0">
              <a:solidFill>
                <a:srgbClr val="00FF00"/>
              </a:solidFill>
              <a:latin typeface="Aharoni" pitchFamily="2" charset="-79"/>
              <a:cs typeface="Aharoni" pitchFamily="2" charset="-79"/>
            </a:endParaRPr>
          </a:p>
          <a:p>
            <a:pPr algn="ctr"/>
            <a:endParaRPr lang="en-US" b="1" dirty="0" smtClean="0">
              <a:solidFill>
                <a:srgbClr val="00FF00"/>
              </a:solidFill>
              <a:latin typeface="Aharoni" pitchFamily="2" charset="-79"/>
              <a:cs typeface="Aharoni" pitchFamily="2" charset="-79"/>
            </a:endParaRPr>
          </a:p>
          <a:p>
            <a:pPr algn="ctr"/>
            <a:endParaRPr lang="en-US" b="1" dirty="0" smtClean="0">
              <a:solidFill>
                <a:srgbClr val="00FF00"/>
              </a:solidFill>
              <a:latin typeface="Aharoni" pitchFamily="2" charset="-79"/>
              <a:cs typeface="Aharoni" pitchFamily="2" charset="-79"/>
            </a:endParaRPr>
          </a:p>
          <a:p>
            <a:pPr algn="ctr"/>
            <a:r>
              <a:rPr lang="en-US" sz="4000" b="1" dirty="0" smtClean="0">
                <a:solidFill>
                  <a:srgbClr val="00FF00"/>
                </a:solidFill>
                <a:latin typeface="Aharoni" pitchFamily="2" charset="-79"/>
                <a:cs typeface="Aharoni" pitchFamily="2" charset="-79"/>
              </a:rPr>
              <a:t>MISS WAREE  ARDKAMON</a:t>
            </a:r>
          </a:p>
          <a:p>
            <a:pPr algn="ctr"/>
            <a:r>
              <a:rPr lang="en-US" sz="4000" b="1" dirty="0" smtClean="0">
                <a:solidFill>
                  <a:srgbClr val="00FF00"/>
                </a:solidFill>
                <a:latin typeface="Aharoni" pitchFamily="2" charset="-79"/>
                <a:cs typeface="Aharoni" pitchFamily="2" charset="-79"/>
              </a:rPr>
              <a:t>B.BD. 3.4</a:t>
            </a:r>
          </a:p>
          <a:p>
            <a:pPr algn="ctr"/>
            <a:r>
              <a:rPr lang="en-US" sz="4000" b="1" dirty="0" smtClean="0">
                <a:solidFill>
                  <a:srgbClr val="00FF00"/>
                </a:solidFill>
                <a:latin typeface="Aharoni" pitchFamily="2" charset="-79"/>
                <a:cs typeface="Aharoni" pitchFamily="2" charset="-79"/>
              </a:rPr>
              <a:t>ID.NO. 5480108426</a:t>
            </a:r>
            <a:endParaRPr lang="th-TH" sz="4000" b="1" dirty="0">
              <a:solidFill>
                <a:srgbClr val="00FF00"/>
              </a:solidFill>
              <a:latin typeface="Aharoni" pitchFamily="2" charset="-79"/>
            </a:endParaRPr>
          </a:p>
        </p:txBody>
      </p:sp>
      <p:pic>
        <p:nvPicPr>
          <p:cNvPr id="7" name="รูปภาพ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484784"/>
            <a:ext cx="2160240" cy="2746417"/>
          </a:xfrm>
          <a:prstGeom prst="rect">
            <a:avLst/>
          </a:prstGeom>
          <a:ln w="57150">
            <a:solidFill>
              <a:srgbClr val="FFFF00"/>
            </a:solidFill>
          </a:ln>
        </p:spPr>
      </p:pic>
    </p:spTree>
    <p:extLst>
      <p:ext uri="{BB962C8B-B14F-4D97-AF65-F5344CB8AC3E}">
        <p14:creationId xmlns:p14="http://schemas.microsoft.com/office/powerpoint/2010/main" val="11276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1124744"/>
            <a:ext cx="9144000" cy="3970318"/>
          </a:xfrm>
          <a:prstGeom prst="rect">
            <a:avLst/>
          </a:prstGeom>
          <a:solidFill>
            <a:srgbClr val="FCBC08"/>
          </a:solidFill>
          <a:ln>
            <a:solidFill>
              <a:schemeClr val="accent6"/>
            </a:solidFill>
          </a:ln>
        </p:spPr>
        <p:txBody>
          <a:bodyPr wrap="square" rtlCol="0">
            <a:spAutoFit/>
          </a:bodyPr>
          <a:lstStyle/>
          <a:p>
            <a:r>
              <a:rPr lang="en-US" sz="3600" b="1" dirty="0" smtClean="0">
                <a:solidFill>
                  <a:srgbClr val="00FF00"/>
                </a:solidFill>
                <a:effectLst/>
                <a:latin typeface="Aharoni" pitchFamily="2" charset="-79"/>
                <a:cs typeface="Aharoni" pitchFamily="2" charset="-79"/>
              </a:rPr>
              <a:t>	</a:t>
            </a:r>
            <a:r>
              <a:rPr lang="en-US" sz="3600" b="1" dirty="0" smtClean="0">
                <a:solidFill>
                  <a:srgbClr val="000066"/>
                </a:solidFill>
                <a:effectLst/>
                <a:latin typeface="Aharoni" pitchFamily="2" charset="-79"/>
                <a:cs typeface="Aharoni" pitchFamily="2" charset="-79"/>
              </a:rPr>
              <a:t>You can answer the question "What did he/she say?" in two ways:</a:t>
            </a:r>
          </a:p>
          <a:p>
            <a:endParaRPr lang="en-US" sz="3600" b="1" dirty="0" smtClean="0">
              <a:solidFill>
                <a:srgbClr val="000066"/>
              </a:solidFill>
              <a:effectLst/>
              <a:latin typeface="Aharoni" pitchFamily="2" charset="-79"/>
              <a:cs typeface="Aharoni" pitchFamily="2" charset="-79"/>
            </a:endParaRPr>
          </a:p>
          <a:p>
            <a:pPr marL="571500" indent="-571500">
              <a:buFont typeface="Wingdings" pitchFamily="2" charset="2"/>
              <a:buChar char="v"/>
            </a:pPr>
            <a:r>
              <a:rPr lang="en-US" sz="3600" dirty="0" smtClean="0">
                <a:solidFill>
                  <a:srgbClr val="000066"/>
                </a:solidFill>
                <a:latin typeface="Aharoni" pitchFamily="2" charset="-79"/>
                <a:cs typeface="Aharoni" pitchFamily="2" charset="-79"/>
              </a:rPr>
              <a:t>by repeating the words spoken (</a:t>
            </a:r>
            <a:r>
              <a:rPr lang="en-US" sz="3600" b="1" i="1" dirty="0" smtClean="0">
                <a:solidFill>
                  <a:srgbClr val="000066"/>
                </a:solidFill>
                <a:effectLst/>
                <a:latin typeface="Aharoni" pitchFamily="2" charset="-79"/>
                <a:cs typeface="Aharoni" pitchFamily="2" charset="-79"/>
              </a:rPr>
              <a:t>direct speech</a:t>
            </a:r>
            <a:r>
              <a:rPr lang="en-US" sz="3600" dirty="0" smtClean="0">
                <a:solidFill>
                  <a:srgbClr val="000066"/>
                </a:solidFill>
                <a:latin typeface="Aharoni" pitchFamily="2" charset="-79"/>
                <a:cs typeface="Aharoni" pitchFamily="2" charset="-79"/>
              </a:rPr>
              <a:t>)</a:t>
            </a:r>
          </a:p>
          <a:p>
            <a:pPr marL="571500" indent="-571500">
              <a:buFont typeface="Wingdings" pitchFamily="2" charset="2"/>
              <a:buChar char="v"/>
            </a:pPr>
            <a:r>
              <a:rPr lang="en-US" sz="3600" dirty="0" smtClean="0">
                <a:solidFill>
                  <a:srgbClr val="000066"/>
                </a:solidFill>
                <a:latin typeface="Aharoni" pitchFamily="2" charset="-79"/>
                <a:cs typeface="Aharoni" pitchFamily="2" charset="-79"/>
              </a:rPr>
              <a:t>by reporting the words spoken (</a:t>
            </a:r>
            <a:r>
              <a:rPr lang="en-US" sz="3600" b="1" i="1" dirty="0" smtClean="0">
                <a:solidFill>
                  <a:srgbClr val="000066"/>
                </a:solidFill>
                <a:effectLst/>
                <a:latin typeface="Aharoni" pitchFamily="2" charset="-79"/>
                <a:cs typeface="Aharoni" pitchFamily="2" charset="-79"/>
              </a:rPr>
              <a:t>indirect or reported speech</a:t>
            </a:r>
            <a:r>
              <a:rPr lang="en-US" sz="3600" dirty="0" smtClean="0">
                <a:solidFill>
                  <a:srgbClr val="000066"/>
                </a:solidFill>
                <a:latin typeface="Aharoni" pitchFamily="2" charset="-79"/>
                <a:cs typeface="Aharoni" pitchFamily="2" charset="-79"/>
              </a:rPr>
              <a:t>).</a:t>
            </a:r>
          </a:p>
        </p:txBody>
      </p:sp>
      <p:sp>
        <p:nvSpPr>
          <p:cNvPr id="6" name="ดาว 5 แฉก 5"/>
          <p:cNvSpPr/>
          <p:nvPr/>
        </p:nvSpPr>
        <p:spPr>
          <a:xfrm>
            <a:off x="7308304" y="4005064"/>
            <a:ext cx="1368152" cy="1728192"/>
          </a:xfrm>
          <a:prstGeom prst="star5">
            <a:avLst/>
          </a:prstGeom>
          <a:solidFill>
            <a:srgbClr val="00FF00"/>
          </a:solidFill>
          <a:ln>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ดาว 5 แฉก 6"/>
          <p:cNvSpPr/>
          <p:nvPr/>
        </p:nvSpPr>
        <p:spPr>
          <a:xfrm>
            <a:off x="6719517" y="4437112"/>
            <a:ext cx="1368152" cy="1728192"/>
          </a:xfrm>
          <a:prstGeom prst="star5">
            <a:avLst/>
          </a:prstGeom>
          <a:solidFill>
            <a:srgbClr val="00FF00"/>
          </a:solidFill>
          <a:ln>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5985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548680"/>
            <a:ext cx="9144000" cy="5816977"/>
          </a:xfrm>
          <a:prstGeom prst="rect">
            <a:avLst/>
          </a:prstGeom>
          <a:solidFill>
            <a:srgbClr val="7030A0"/>
          </a:solidFill>
        </p:spPr>
        <p:txBody>
          <a:bodyPr wrap="square" rtlCol="0">
            <a:spAutoFit/>
          </a:bodyPr>
          <a:lstStyle/>
          <a:p>
            <a:pPr marL="457200" indent="-457200" algn="ctr">
              <a:buFont typeface="Wingdings" pitchFamily="2" charset="2"/>
              <a:buChar char="Ø"/>
            </a:pPr>
            <a:r>
              <a:rPr lang="en-US" sz="3200" b="1" dirty="0" smtClean="0">
                <a:solidFill>
                  <a:schemeClr val="bg1"/>
                </a:solidFill>
                <a:latin typeface="Aharoni" pitchFamily="2" charset="-79"/>
                <a:cs typeface="Aharoni" pitchFamily="2" charset="-79"/>
              </a:rPr>
              <a:t>Direct Speech </a:t>
            </a:r>
          </a:p>
          <a:p>
            <a:r>
              <a:rPr lang="en-US" dirty="0" smtClean="0">
                <a:solidFill>
                  <a:schemeClr val="bg1"/>
                </a:solidFill>
                <a:latin typeface="Aharoni" pitchFamily="2" charset="-79"/>
                <a:cs typeface="Aharoni" pitchFamily="2" charset="-79"/>
              </a:rPr>
              <a:t>	</a:t>
            </a:r>
            <a:r>
              <a:rPr lang="en-US" sz="2400" dirty="0" smtClean="0">
                <a:solidFill>
                  <a:schemeClr val="bg1"/>
                </a:solidFill>
                <a:latin typeface="Aharoni" pitchFamily="2" charset="-79"/>
                <a:cs typeface="Aharoni" pitchFamily="2" charset="-79"/>
              </a:rPr>
              <a:t>Direct speech repeats, or quotes, the exact words spoken. When we use direct speech in writing, we place the words spoken between inverted commas ("....") and there is no change in these words. We may be reporting something that's being said NOW (for example a telephone conversation), or telling someone later about a previous conversation</a:t>
            </a:r>
          </a:p>
          <a:p>
            <a:pPr marL="342900" indent="-342900">
              <a:buFont typeface="Wingdings" pitchFamily="2" charset="2"/>
              <a:buChar char="v"/>
            </a:pPr>
            <a:r>
              <a:rPr lang="en-US" sz="2400" b="1" dirty="0" smtClean="0">
                <a:solidFill>
                  <a:srgbClr val="FFFF00"/>
                </a:solidFill>
                <a:latin typeface="Aharoni" pitchFamily="2" charset="-79"/>
                <a:cs typeface="Aharoni" pitchFamily="2" charset="-79"/>
              </a:rPr>
              <a:t>Examples</a:t>
            </a:r>
          </a:p>
          <a:p>
            <a:r>
              <a:rPr lang="en-US" sz="2400" dirty="0" smtClean="0">
                <a:solidFill>
                  <a:srgbClr val="FFFF00"/>
                </a:solidFill>
                <a:latin typeface="Aharoni" pitchFamily="2" charset="-79"/>
                <a:cs typeface="Aharoni" pitchFamily="2" charset="-79"/>
              </a:rPr>
              <a:t>   She says "What time will you be home?"</a:t>
            </a:r>
          </a:p>
          <a:p>
            <a:r>
              <a:rPr lang="en-US" sz="2400" dirty="0" smtClean="0">
                <a:solidFill>
                  <a:srgbClr val="FFFF00"/>
                </a:solidFill>
                <a:latin typeface="Aharoni" pitchFamily="2" charset="-79"/>
                <a:cs typeface="Aharoni" pitchFamily="2" charset="-79"/>
              </a:rPr>
              <a:t>   She said "What time will you be home?" and I said "I don't  know! "</a:t>
            </a:r>
          </a:p>
          <a:p>
            <a:r>
              <a:rPr lang="en-US" sz="2400" dirty="0" smtClean="0">
                <a:solidFill>
                  <a:srgbClr val="FFFF00"/>
                </a:solidFill>
                <a:latin typeface="Aharoni" pitchFamily="2" charset="-79"/>
                <a:cs typeface="Aharoni" pitchFamily="2" charset="-79"/>
              </a:rPr>
              <a:t>   "There's a fly in my soup!" screamed Simone.</a:t>
            </a:r>
          </a:p>
          <a:p>
            <a:r>
              <a:rPr lang="en-US" sz="2400" dirty="0" smtClean="0">
                <a:solidFill>
                  <a:srgbClr val="FFFF00"/>
                </a:solidFill>
                <a:latin typeface="Aharoni" pitchFamily="2" charset="-79"/>
                <a:cs typeface="Aharoni" pitchFamily="2" charset="-79"/>
              </a:rPr>
              <a:t>    John said, "There's an elephant outside the window."</a:t>
            </a:r>
          </a:p>
          <a:p>
            <a:endParaRPr lang="en-US" sz="2400" dirty="0">
              <a:solidFill>
                <a:schemeClr val="bg1"/>
              </a:solidFill>
              <a:latin typeface="Aharoni" pitchFamily="2" charset="-79"/>
              <a:cs typeface="Aharoni" pitchFamily="2" charset="-79"/>
            </a:endParaRPr>
          </a:p>
        </p:txBody>
      </p:sp>
      <p:sp>
        <p:nvSpPr>
          <p:cNvPr id="6" name="พระอาทิตย์ 5"/>
          <p:cNvSpPr/>
          <p:nvPr/>
        </p:nvSpPr>
        <p:spPr>
          <a:xfrm>
            <a:off x="7107444" y="3212976"/>
            <a:ext cx="1152128" cy="1152128"/>
          </a:xfrm>
          <a:prstGeom prst="sun">
            <a:avLst/>
          </a:prstGeom>
          <a:solidFill>
            <a:srgbClr val="FF00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พระอาทิตย์ 6"/>
          <p:cNvSpPr/>
          <p:nvPr/>
        </p:nvSpPr>
        <p:spPr>
          <a:xfrm>
            <a:off x="0" y="260648"/>
            <a:ext cx="1152128" cy="1152128"/>
          </a:xfrm>
          <a:prstGeom prst="sun">
            <a:avLst/>
          </a:prstGeom>
          <a:solidFill>
            <a:srgbClr val="FF0000"/>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9400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9503" y="56138"/>
            <a:ext cx="9144000" cy="6801862"/>
          </a:xfrm>
          <a:prstGeom prst="rect">
            <a:avLst/>
          </a:prstGeom>
          <a:solidFill>
            <a:srgbClr val="00FF00"/>
          </a:solidFill>
        </p:spPr>
        <p:txBody>
          <a:bodyPr wrap="square" rtlCol="0">
            <a:spAutoFit/>
          </a:bodyPr>
          <a:lstStyle/>
          <a:p>
            <a:pPr marL="342900" indent="-342900" algn="ctr">
              <a:buFont typeface="Wingdings" pitchFamily="2" charset="2"/>
              <a:buChar char="Ø"/>
            </a:pPr>
            <a:r>
              <a:rPr lang="en-US" sz="3200" b="1" dirty="0" smtClean="0">
                <a:solidFill>
                  <a:srgbClr val="002060"/>
                </a:solidFill>
              </a:rPr>
              <a:t>Reported Speech</a:t>
            </a:r>
          </a:p>
          <a:p>
            <a:r>
              <a:rPr lang="en-US" sz="2400" dirty="0" smtClean="0">
                <a:solidFill>
                  <a:srgbClr val="002060"/>
                </a:solidFill>
              </a:rPr>
              <a:t>	</a:t>
            </a:r>
            <a:r>
              <a:rPr lang="en-US" sz="2400" b="1" dirty="0" smtClean="0">
                <a:solidFill>
                  <a:srgbClr val="002060"/>
                </a:solidFill>
              </a:rPr>
              <a:t>Reported speech is usually used to talk about the past, so we normally change the tense of the words spoken. We use reporting verbs like </a:t>
            </a:r>
            <a:r>
              <a:rPr lang="en-US" sz="2400" b="1" i="1" dirty="0" smtClean="0">
                <a:solidFill>
                  <a:srgbClr val="002060"/>
                </a:solidFill>
              </a:rPr>
              <a:t>'say',</a:t>
            </a:r>
            <a:r>
              <a:rPr lang="en-US" sz="2400" b="1" dirty="0" smtClean="0">
                <a:solidFill>
                  <a:srgbClr val="002060"/>
                </a:solidFill>
              </a:rPr>
              <a:t> </a:t>
            </a:r>
            <a:r>
              <a:rPr lang="en-US" sz="2400" b="1" i="1" dirty="0" smtClean="0">
                <a:solidFill>
                  <a:srgbClr val="002060"/>
                </a:solidFill>
              </a:rPr>
              <a:t>'tell', 'ask', </a:t>
            </a:r>
            <a:r>
              <a:rPr lang="en-US" sz="2400" b="1" dirty="0" smtClean="0">
                <a:solidFill>
                  <a:srgbClr val="002060"/>
                </a:solidFill>
              </a:rPr>
              <a:t>and we may use the word </a:t>
            </a:r>
            <a:r>
              <a:rPr lang="en-US" sz="2400" b="1" i="1" dirty="0" smtClean="0">
                <a:solidFill>
                  <a:srgbClr val="002060"/>
                </a:solidFill>
              </a:rPr>
              <a:t>'that'</a:t>
            </a:r>
            <a:r>
              <a:rPr lang="en-US" sz="2400" b="1" dirty="0" smtClean="0">
                <a:solidFill>
                  <a:srgbClr val="002060"/>
                </a:solidFill>
              </a:rPr>
              <a:t> to introduce the reported words. Inverted commas are not used.</a:t>
            </a:r>
          </a:p>
          <a:p>
            <a:endParaRPr lang="en-US" sz="2400" b="1" dirty="0" smtClean="0">
              <a:solidFill>
                <a:srgbClr val="002060"/>
              </a:solidFill>
            </a:endParaRPr>
          </a:p>
          <a:p>
            <a:pPr marL="342900" indent="-342900">
              <a:buFont typeface="Wingdings" pitchFamily="2" charset="2"/>
              <a:buChar char="v"/>
            </a:pPr>
            <a:r>
              <a:rPr lang="en-US" b="1" dirty="0" smtClean="0">
                <a:solidFill>
                  <a:srgbClr val="002060"/>
                </a:solidFill>
                <a:latin typeface="Aharoni" pitchFamily="2" charset="-79"/>
                <a:cs typeface="Aharoni" pitchFamily="2" charset="-79"/>
              </a:rPr>
              <a:t>Examples</a:t>
            </a:r>
          </a:p>
          <a:p>
            <a:pPr marL="342900" indent="-342900">
              <a:buFont typeface="Wingdings" pitchFamily="2" charset="2"/>
              <a:buChar char="ü"/>
            </a:pPr>
            <a:r>
              <a:rPr lang="en-US" sz="2000" b="1" i="1" dirty="0" smtClean="0">
                <a:solidFill>
                  <a:srgbClr val="002060"/>
                </a:solidFill>
              </a:rPr>
              <a:t>   She said, "I saw him." She said that she had seen him.</a:t>
            </a:r>
          </a:p>
          <a:p>
            <a:endParaRPr lang="en-US" sz="2000" b="1" i="1" dirty="0" smtClean="0">
              <a:solidFill>
                <a:srgbClr val="002060"/>
              </a:solidFill>
            </a:endParaRPr>
          </a:p>
          <a:p>
            <a:pPr marL="342900" indent="-342900">
              <a:buFont typeface="Wingdings" pitchFamily="2" charset="2"/>
              <a:buChar char="ü"/>
            </a:pPr>
            <a:r>
              <a:rPr lang="en-US" sz="2000" b="1" i="1" dirty="0" smtClean="0">
                <a:solidFill>
                  <a:srgbClr val="002060"/>
                </a:solidFill>
              </a:rPr>
              <a:t>'That'</a:t>
            </a:r>
            <a:r>
              <a:rPr lang="en-US" sz="2000" b="1" dirty="0" smtClean="0">
                <a:solidFill>
                  <a:srgbClr val="002060"/>
                </a:solidFill>
              </a:rPr>
              <a:t> may be omitted: </a:t>
            </a:r>
            <a:r>
              <a:rPr lang="en-US" sz="2000" b="1" i="1" dirty="0" smtClean="0">
                <a:solidFill>
                  <a:srgbClr val="002060"/>
                </a:solidFill>
              </a:rPr>
              <a:t>She told him that she was happy.</a:t>
            </a:r>
            <a:r>
              <a:rPr lang="en-US" sz="2000" b="1" dirty="0" smtClean="0">
                <a:solidFill>
                  <a:srgbClr val="002060"/>
                </a:solidFill>
              </a:rPr>
              <a:t>        </a:t>
            </a:r>
          </a:p>
          <a:p>
            <a:r>
              <a:rPr lang="en-US" sz="2000" b="1" i="1" dirty="0" smtClean="0">
                <a:solidFill>
                  <a:srgbClr val="002060"/>
                </a:solidFill>
              </a:rPr>
              <a:t>                                               She told him she was happy.</a:t>
            </a:r>
          </a:p>
          <a:p>
            <a:pPr marL="342900" indent="-342900">
              <a:buFont typeface="Wingdings" pitchFamily="2" charset="2"/>
              <a:buChar char="ü"/>
            </a:pPr>
            <a:r>
              <a:rPr lang="en-US" sz="2000" b="1" i="1" dirty="0" smtClean="0">
                <a:solidFill>
                  <a:srgbClr val="002060"/>
                </a:solidFill>
              </a:rPr>
              <a:t>'Say' </a:t>
            </a:r>
            <a:r>
              <a:rPr lang="en-US" sz="2000" b="1" dirty="0" smtClean="0">
                <a:solidFill>
                  <a:srgbClr val="002060"/>
                </a:solidFill>
              </a:rPr>
              <a:t>and </a:t>
            </a:r>
            <a:r>
              <a:rPr lang="en-US" sz="2000" b="1" i="1" dirty="0" smtClean="0">
                <a:solidFill>
                  <a:srgbClr val="002060"/>
                </a:solidFill>
              </a:rPr>
              <a:t>'tell':</a:t>
            </a:r>
          </a:p>
          <a:p>
            <a:r>
              <a:rPr lang="en-US" sz="2000" b="1" dirty="0" smtClean="0"/>
              <a:t>     </a:t>
            </a:r>
            <a:r>
              <a:rPr lang="en-US" sz="2000" b="1" dirty="0" smtClean="0">
                <a:solidFill>
                  <a:srgbClr val="002060"/>
                </a:solidFill>
              </a:rPr>
              <a:t>Use </a:t>
            </a:r>
            <a:r>
              <a:rPr lang="en-US" sz="2000" b="1" i="1" dirty="0" smtClean="0">
                <a:solidFill>
                  <a:srgbClr val="002060"/>
                </a:solidFill>
              </a:rPr>
              <a:t>'say'</a:t>
            </a:r>
            <a:r>
              <a:rPr lang="en-US" sz="2000" b="1" dirty="0" smtClean="0">
                <a:solidFill>
                  <a:srgbClr val="002060"/>
                </a:solidFill>
              </a:rPr>
              <a:t> when there is no indirect object: </a:t>
            </a:r>
            <a:r>
              <a:rPr lang="en-US" sz="2000" b="1" i="1" dirty="0" smtClean="0">
                <a:solidFill>
                  <a:srgbClr val="002060"/>
                </a:solidFill>
              </a:rPr>
              <a:t>He said that he was tired.</a:t>
            </a:r>
            <a:r>
              <a:rPr lang="en-US" sz="2000" b="1" dirty="0" smtClean="0">
                <a:solidFill>
                  <a:srgbClr val="002060"/>
                </a:solidFill>
              </a:rPr>
              <a:t/>
            </a:r>
            <a:br>
              <a:rPr lang="en-US" sz="2000" b="1" dirty="0" smtClean="0">
                <a:solidFill>
                  <a:srgbClr val="002060"/>
                </a:solidFill>
              </a:rPr>
            </a:br>
            <a:r>
              <a:rPr lang="en-US" sz="2000" b="1" dirty="0" smtClean="0">
                <a:solidFill>
                  <a:srgbClr val="002060"/>
                </a:solidFill>
              </a:rPr>
              <a:t>      Always use </a:t>
            </a:r>
            <a:r>
              <a:rPr lang="en-US" sz="2000" b="1" i="1" dirty="0" smtClean="0">
                <a:solidFill>
                  <a:srgbClr val="002060"/>
                </a:solidFill>
              </a:rPr>
              <a:t>'tell'</a:t>
            </a:r>
            <a:r>
              <a:rPr lang="en-US" sz="2000" b="1" dirty="0" smtClean="0">
                <a:solidFill>
                  <a:srgbClr val="002060"/>
                </a:solidFill>
              </a:rPr>
              <a:t> when you say who was being spoken to (i.e. with an indirect object): </a:t>
            </a:r>
            <a:r>
              <a:rPr lang="en-US" sz="2000" b="1" i="1" dirty="0" smtClean="0">
                <a:solidFill>
                  <a:srgbClr val="002060"/>
                </a:solidFill>
              </a:rPr>
              <a:t>He told me that he was tired.</a:t>
            </a:r>
          </a:p>
          <a:p>
            <a:pPr marL="342900" indent="-342900">
              <a:buFont typeface="Wingdings" pitchFamily="2" charset="2"/>
              <a:buChar char="ü"/>
            </a:pPr>
            <a:r>
              <a:rPr lang="en-US" sz="2000" b="1" i="1" dirty="0" smtClean="0">
                <a:solidFill>
                  <a:srgbClr val="002060"/>
                </a:solidFill>
              </a:rPr>
              <a:t>'Talk'</a:t>
            </a:r>
            <a:r>
              <a:rPr lang="en-US" sz="2000" b="1" dirty="0" smtClean="0">
                <a:solidFill>
                  <a:srgbClr val="002060"/>
                </a:solidFill>
              </a:rPr>
              <a:t> and </a:t>
            </a:r>
            <a:r>
              <a:rPr lang="en-US" sz="2000" b="1" i="1" dirty="0" smtClean="0">
                <a:solidFill>
                  <a:srgbClr val="002060"/>
                </a:solidFill>
              </a:rPr>
              <a:t>'speak'</a:t>
            </a:r>
            <a:r>
              <a:rPr lang="en-US" sz="2000" b="1" dirty="0" smtClean="0">
                <a:solidFill>
                  <a:srgbClr val="002060"/>
                </a:solidFill>
              </a:rPr>
              <a:t> are used:</a:t>
            </a:r>
          </a:p>
          <a:p>
            <a:r>
              <a:rPr lang="en-US" sz="2000" b="1" dirty="0" smtClean="0">
                <a:solidFill>
                  <a:srgbClr val="002060"/>
                </a:solidFill>
              </a:rPr>
              <a:t>- to describe the action of communicating: </a:t>
            </a:r>
            <a:r>
              <a:rPr lang="en-US" sz="2000" b="1" i="1" dirty="0" smtClean="0">
                <a:solidFill>
                  <a:srgbClr val="002060"/>
                </a:solidFill>
              </a:rPr>
              <a:t>He talked to us.</a:t>
            </a:r>
            <a:endParaRPr lang="en-US" sz="2000" b="1" dirty="0" smtClean="0">
              <a:solidFill>
                <a:srgbClr val="002060"/>
              </a:solidFill>
            </a:endParaRPr>
          </a:p>
          <a:p>
            <a:r>
              <a:rPr lang="en-US" sz="2000" b="1" i="1" dirty="0" smtClean="0">
                <a:solidFill>
                  <a:srgbClr val="002060"/>
                </a:solidFill>
              </a:rPr>
              <a:t>                                                                             She was speaking on the telephone.</a:t>
            </a:r>
          </a:p>
          <a:p>
            <a:pPr marL="342900" indent="-342900">
              <a:buFont typeface="Wingdings" pitchFamily="2" charset="2"/>
              <a:buChar char="ü"/>
            </a:pPr>
            <a:r>
              <a:rPr lang="en-US" sz="2000" b="1" dirty="0" smtClean="0">
                <a:solidFill>
                  <a:srgbClr val="002060"/>
                </a:solidFill>
              </a:rPr>
              <a:t> with </a:t>
            </a:r>
            <a:r>
              <a:rPr lang="en-US" sz="2000" b="1" i="1" dirty="0" smtClean="0">
                <a:solidFill>
                  <a:srgbClr val="002060"/>
                </a:solidFill>
              </a:rPr>
              <a:t>'about'</a:t>
            </a:r>
            <a:r>
              <a:rPr lang="en-US" sz="2000" b="1" dirty="0" smtClean="0">
                <a:solidFill>
                  <a:srgbClr val="002060"/>
                </a:solidFill>
              </a:rPr>
              <a:t> to refer to what was said: </a:t>
            </a:r>
            <a:r>
              <a:rPr lang="en-US" sz="2000" b="1" i="1" dirty="0" smtClean="0">
                <a:solidFill>
                  <a:srgbClr val="002060"/>
                </a:solidFill>
              </a:rPr>
              <a:t>He talked (to us) about his parents.</a:t>
            </a:r>
            <a:endParaRPr lang="en-US" sz="2000" b="1" dirty="0" smtClean="0">
              <a:solidFill>
                <a:srgbClr val="002060"/>
              </a:solidFill>
            </a:endParaRPr>
          </a:p>
          <a:p>
            <a:endParaRPr lang="en-US" sz="2000" dirty="0" smtClean="0"/>
          </a:p>
        </p:txBody>
      </p:sp>
      <p:pic>
        <p:nvPicPr>
          <p:cNvPr id="6" name="รูปภาพ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860" y="2204864"/>
            <a:ext cx="1660612" cy="208823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94600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7431" y="30591"/>
            <a:ext cx="9144000" cy="584775"/>
          </a:xfrm>
          <a:prstGeom prst="rect">
            <a:avLst/>
          </a:prstGeom>
          <a:noFill/>
        </p:spPr>
        <p:txBody>
          <a:bodyPr wrap="square" rtlCol="0">
            <a:spAutoFit/>
          </a:bodyPr>
          <a:lstStyle/>
          <a:p>
            <a:pPr algn="ctr"/>
            <a:r>
              <a:rPr lang="en-US" sz="3200" b="1" dirty="0" smtClean="0">
                <a:solidFill>
                  <a:srgbClr val="002060"/>
                </a:solidFill>
                <a:latin typeface="Aharoni" pitchFamily="2" charset="-79"/>
                <a:cs typeface="Aharoni" pitchFamily="2" charset="-79"/>
              </a:rPr>
              <a:t>Tense Changes When Using Reported Speech</a:t>
            </a:r>
            <a:endParaRPr lang="en-US" sz="2400" b="1" dirty="0" smtClean="0">
              <a:solidFill>
                <a:srgbClr val="002060"/>
              </a:solidFill>
              <a:latin typeface="Aharoni" pitchFamily="2" charset="-79"/>
              <a:cs typeface="Aharoni" pitchFamily="2" charset="-79"/>
            </a:endParaRPr>
          </a:p>
        </p:txBody>
      </p:sp>
      <p:graphicFrame>
        <p:nvGraphicFramePr>
          <p:cNvPr id="9" name="ตาราง 8"/>
          <p:cNvGraphicFramePr>
            <a:graphicFrameLocks noGrp="1"/>
          </p:cNvGraphicFramePr>
          <p:nvPr>
            <p:extLst>
              <p:ext uri="{D42A27DB-BD31-4B8C-83A1-F6EECF244321}">
                <p14:modId xmlns:p14="http://schemas.microsoft.com/office/powerpoint/2010/main" val="438977547"/>
              </p:ext>
            </p:extLst>
          </p:nvPr>
        </p:nvGraphicFramePr>
        <p:xfrm>
          <a:off x="-28958" y="615366"/>
          <a:ext cx="9163148" cy="6242635"/>
        </p:xfrm>
        <a:graphic>
          <a:graphicData uri="http://schemas.openxmlformats.org/drawingml/2006/table">
            <a:tbl>
              <a:tblPr>
                <a:tableStyleId>{08FB837D-C827-4EFA-A057-4D05807E0F7C}</a:tableStyleId>
              </a:tblPr>
              <a:tblGrid>
                <a:gridCol w="4581574"/>
                <a:gridCol w="4581574"/>
              </a:tblGrid>
              <a:tr h="421766">
                <a:tc>
                  <a:txBody>
                    <a:bodyPr/>
                    <a:lstStyle/>
                    <a:p>
                      <a:pPr algn="ctr"/>
                      <a:r>
                        <a:rPr lang="en-US" sz="1800" b="1" dirty="0">
                          <a:latin typeface="Aharoni" pitchFamily="2" charset="-79"/>
                          <a:cs typeface="Aharoni" pitchFamily="2" charset="-79"/>
                        </a:rPr>
                        <a:t>Direct </a:t>
                      </a:r>
                      <a:r>
                        <a:rPr lang="en-US" sz="1800" b="1" dirty="0" smtClean="0">
                          <a:latin typeface="Aharoni" pitchFamily="2" charset="-79"/>
                          <a:cs typeface="Aharoni" pitchFamily="2" charset="-79"/>
                        </a:rPr>
                        <a:t>Speech</a:t>
                      </a:r>
                      <a:endParaRPr lang="en-US" sz="1800" b="1" dirty="0">
                        <a:latin typeface="Aharoni" pitchFamily="2" charset="-79"/>
                        <a:cs typeface="Aharoni" pitchFamily="2" charset="-79"/>
                      </a:endParaRPr>
                    </a:p>
                  </a:txBody>
                  <a:tcPr marL="24694" marR="24694" marT="24694" marB="24694"/>
                </a:tc>
                <a:tc>
                  <a:txBody>
                    <a:bodyPr/>
                    <a:lstStyle/>
                    <a:p>
                      <a:pPr algn="ctr"/>
                      <a:r>
                        <a:rPr lang="en-US" sz="1800" b="1" dirty="0" smtClean="0">
                          <a:latin typeface="Aharoni" pitchFamily="2" charset="-79"/>
                          <a:cs typeface="Aharoni" pitchFamily="2" charset="-79"/>
                        </a:rPr>
                        <a:t>     Indirect </a:t>
                      </a:r>
                      <a:r>
                        <a:rPr lang="en-US" sz="1800" b="1" dirty="0">
                          <a:latin typeface="Aharoni" pitchFamily="2" charset="-79"/>
                          <a:cs typeface="Aharoni" pitchFamily="2" charset="-79"/>
                        </a:rPr>
                        <a:t>Speech</a:t>
                      </a:r>
                    </a:p>
                  </a:txBody>
                  <a:tcPr marL="24694" marR="24694" marT="24694" marB="24694"/>
                </a:tc>
              </a:tr>
              <a:tr h="640920">
                <a:tc>
                  <a:txBody>
                    <a:bodyPr/>
                    <a:lstStyle/>
                    <a:p>
                      <a:pPr algn="ctr"/>
                      <a:r>
                        <a:rPr lang="en-US" sz="1800" b="1" dirty="0">
                          <a:latin typeface="Aharoni" pitchFamily="2" charset="-79"/>
                          <a:cs typeface="Aharoni" pitchFamily="2" charset="-79"/>
                        </a:rPr>
                        <a:t>Present simple Tense</a:t>
                      </a:r>
                    </a:p>
                  </a:txBody>
                  <a:tcPr marL="24694" marR="24694" marT="24694" marB="24694"/>
                </a:tc>
                <a:tc>
                  <a:txBody>
                    <a:bodyPr/>
                    <a:lstStyle/>
                    <a:p>
                      <a:pPr algn="ctr"/>
                      <a:r>
                        <a:rPr lang="en-US" sz="1800" b="1" dirty="0">
                          <a:latin typeface="Aharoni" pitchFamily="2" charset="-79"/>
                          <a:cs typeface="Aharoni" pitchFamily="2" charset="-79"/>
                        </a:rPr>
                        <a:t>Past simple Tense</a:t>
                      </a:r>
                    </a:p>
                  </a:txBody>
                  <a:tcPr marL="24694" marR="24694" marT="24694" marB="24694"/>
                </a:tc>
              </a:tr>
              <a:tr h="640920">
                <a:tc>
                  <a:txBody>
                    <a:bodyPr/>
                    <a:lstStyle/>
                    <a:p>
                      <a:pPr algn="ctr"/>
                      <a:r>
                        <a:rPr lang="en-US" sz="1800" b="1">
                          <a:latin typeface="Aharoni" pitchFamily="2" charset="-79"/>
                          <a:cs typeface="Aharoni" pitchFamily="2" charset="-79"/>
                        </a:rPr>
                        <a:t>Present continuous Tense</a:t>
                      </a:r>
                    </a:p>
                  </a:txBody>
                  <a:tcPr marL="24694" marR="24694" marT="24694" marB="24694"/>
                </a:tc>
                <a:tc>
                  <a:txBody>
                    <a:bodyPr/>
                    <a:lstStyle/>
                    <a:p>
                      <a:pPr algn="ctr"/>
                      <a:r>
                        <a:rPr lang="en-US" sz="1800" b="1" dirty="0">
                          <a:latin typeface="Aharoni" pitchFamily="2" charset="-79"/>
                          <a:cs typeface="Aharoni" pitchFamily="2" charset="-79"/>
                        </a:rPr>
                        <a:t>Past continuous Tense</a:t>
                      </a:r>
                    </a:p>
                  </a:txBody>
                  <a:tcPr marL="24694" marR="24694" marT="24694" marB="24694"/>
                </a:tc>
              </a:tr>
              <a:tr h="640920">
                <a:tc>
                  <a:txBody>
                    <a:bodyPr/>
                    <a:lstStyle/>
                    <a:p>
                      <a:pPr algn="ctr"/>
                      <a:r>
                        <a:rPr lang="en-US" sz="1800" b="1">
                          <a:latin typeface="Aharoni" pitchFamily="2" charset="-79"/>
                          <a:cs typeface="Aharoni" pitchFamily="2" charset="-79"/>
                        </a:rPr>
                        <a:t>Past simple Tense</a:t>
                      </a:r>
                    </a:p>
                  </a:txBody>
                  <a:tcPr marL="24694" marR="24694" marT="24694" marB="24694"/>
                </a:tc>
                <a:tc>
                  <a:txBody>
                    <a:bodyPr/>
                    <a:lstStyle/>
                    <a:p>
                      <a:pPr algn="ctr"/>
                      <a:r>
                        <a:rPr lang="en-US" sz="1800" b="1" dirty="0">
                          <a:latin typeface="Aharoni" pitchFamily="2" charset="-79"/>
                          <a:cs typeface="Aharoni" pitchFamily="2" charset="-79"/>
                        </a:rPr>
                        <a:t>Past perfect Tense</a:t>
                      </a:r>
                    </a:p>
                  </a:txBody>
                  <a:tcPr marL="24694" marR="24694" marT="24694" marB="24694"/>
                </a:tc>
              </a:tr>
              <a:tr h="640920">
                <a:tc>
                  <a:txBody>
                    <a:bodyPr/>
                    <a:lstStyle/>
                    <a:p>
                      <a:pPr algn="ctr"/>
                      <a:r>
                        <a:rPr lang="en-US" sz="1800" b="1">
                          <a:latin typeface="Aharoni" pitchFamily="2" charset="-79"/>
                          <a:cs typeface="Aharoni" pitchFamily="2" charset="-79"/>
                        </a:rPr>
                        <a:t>Past Continuous Tense</a:t>
                      </a:r>
                    </a:p>
                  </a:txBody>
                  <a:tcPr marL="24694" marR="24694" marT="24694" marB="24694"/>
                </a:tc>
                <a:tc>
                  <a:txBody>
                    <a:bodyPr/>
                    <a:lstStyle/>
                    <a:p>
                      <a:pPr algn="ctr"/>
                      <a:r>
                        <a:rPr lang="en-US" sz="1800" b="1">
                          <a:latin typeface="Aharoni" pitchFamily="2" charset="-79"/>
                          <a:cs typeface="Aharoni" pitchFamily="2" charset="-79"/>
                        </a:rPr>
                        <a:t>Past Perfect Continuous Tense</a:t>
                      </a:r>
                    </a:p>
                  </a:txBody>
                  <a:tcPr marL="24694" marR="24694" marT="24694" marB="24694"/>
                </a:tc>
              </a:tr>
              <a:tr h="640920">
                <a:tc>
                  <a:txBody>
                    <a:bodyPr/>
                    <a:lstStyle/>
                    <a:p>
                      <a:pPr algn="ctr"/>
                      <a:r>
                        <a:rPr lang="en-US" sz="1800" b="1">
                          <a:latin typeface="Aharoni" pitchFamily="2" charset="-79"/>
                          <a:cs typeface="Aharoni" pitchFamily="2" charset="-79"/>
                        </a:rPr>
                        <a:t>Present perfect Tense</a:t>
                      </a:r>
                    </a:p>
                  </a:txBody>
                  <a:tcPr marL="24694" marR="24694" marT="24694" marB="24694"/>
                </a:tc>
                <a:tc>
                  <a:txBody>
                    <a:bodyPr/>
                    <a:lstStyle/>
                    <a:p>
                      <a:pPr algn="ctr"/>
                      <a:r>
                        <a:rPr lang="en-US" sz="1800" b="1" dirty="0">
                          <a:latin typeface="Aharoni" pitchFamily="2" charset="-79"/>
                          <a:cs typeface="Aharoni" pitchFamily="2" charset="-79"/>
                        </a:rPr>
                        <a:t>Past perfect Tense</a:t>
                      </a:r>
                    </a:p>
                  </a:txBody>
                  <a:tcPr marL="24694" marR="24694" marT="24694" marB="24694"/>
                </a:tc>
              </a:tr>
              <a:tr h="929205">
                <a:tc>
                  <a:txBody>
                    <a:bodyPr/>
                    <a:lstStyle/>
                    <a:p>
                      <a:pPr algn="ctr"/>
                      <a:r>
                        <a:rPr lang="en-US" sz="1800" b="1">
                          <a:latin typeface="Aharoni" pitchFamily="2" charset="-79"/>
                          <a:cs typeface="Aharoni" pitchFamily="2" charset="-79"/>
                        </a:rPr>
                        <a:t>Future simple Tense (will)</a:t>
                      </a:r>
                    </a:p>
                  </a:txBody>
                  <a:tcPr marL="24694" marR="24694" marT="24694" marB="24694"/>
                </a:tc>
                <a:tc>
                  <a:txBody>
                    <a:bodyPr/>
                    <a:lstStyle/>
                    <a:p>
                      <a:pPr algn="ctr"/>
                      <a:r>
                        <a:rPr lang="en-US" sz="1800" b="1" dirty="0">
                          <a:latin typeface="Aharoni" pitchFamily="2" charset="-79"/>
                          <a:cs typeface="Aharoni" pitchFamily="2" charset="-79"/>
                        </a:rPr>
                        <a:t>Future in past forms Tense (would)</a:t>
                      </a:r>
                    </a:p>
                  </a:txBody>
                  <a:tcPr marL="24694" marR="24694" marT="24694" marB="24694"/>
                </a:tc>
              </a:tr>
              <a:tr h="421766">
                <a:tc>
                  <a:txBody>
                    <a:bodyPr/>
                    <a:lstStyle/>
                    <a:p>
                      <a:pPr algn="ctr"/>
                      <a:r>
                        <a:rPr lang="en-US" sz="1800" b="1">
                          <a:latin typeface="Aharoni" pitchFamily="2" charset="-79"/>
                          <a:cs typeface="Aharoni" pitchFamily="2" charset="-79"/>
                        </a:rPr>
                        <a:t>Can</a:t>
                      </a:r>
                    </a:p>
                  </a:txBody>
                  <a:tcPr marL="24694" marR="24694" marT="24694" marB="24694"/>
                </a:tc>
                <a:tc>
                  <a:txBody>
                    <a:bodyPr/>
                    <a:lstStyle/>
                    <a:p>
                      <a:pPr algn="ctr"/>
                      <a:r>
                        <a:rPr lang="en-US" sz="1800" b="1" dirty="0">
                          <a:latin typeface="Aharoni" pitchFamily="2" charset="-79"/>
                          <a:cs typeface="Aharoni" pitchFamily="2" charset="-79"/>
                        </a:rPr>
                        <a:t>Could</a:t>
                      </a:r>
                    </a:p>
                  </a:txBody>
                  <a:tcPr marL="24694" marR="24694" marT="24694" marB="24694"/>
                </a:tc>
              </a:tr>
              <a:tr h="421766">
                <a:tc>
                  <a:txBody>
                    <a:bodyPr/>
                    <a:lstStyle/>
                    <a:p>
                      <a:pPr algn="ctr"/>
                      <a:r>
                        <a:rPr lang="en-US" sz="1800" b="1">
                          <a:latin typeface="Aharoni" pitchFamily="2" charset="-79"/>
                          <a:cs typeface="Aharoni" pitchFamily="2" charset="-79"/>
                        </a:rPr>
                        <a:t>May</a:t>
                      </a:r>
                    </a:p>
                  </a:txBody>
                  <a:tcPr marL="24694" marR="24694" marT="24694" marB="24694"/>
                </a:tc>
                <a:tc>
                  <a:txBody>
                    <a:bodyPr/>
                    <a:lstStyle/>
                    <a:p>
                      <a:pPr algn="ctr"/>
                      <a:r>
                        <a:rPr lang="en-US" sz="1800" b="1" dirty="0">
                          <a:latin typeface="Aharoni" pitchFamily="2" charset="-79"/>
                          <a:cs typeface="Aharoni" pitchFamily="2" charset="-79"/>
                        </a:rPr>
                        <a:t>Might</a:t>
                      </a:r>
                    </a:p>
                  </a:txBody>
                  <a:tcPr marL="24694" marR="24694" marT="24694" marB="24694"/>
                </a:tc>
              </a:tr>
              <a:tr h="421766">
                <a:tc>
                  <a:txBody>
                    <a:bodyPr/>
                    <a:lstStyle/>
                    <a:p>
                      <a:pPr algn="ctr"/>
                      <a:r>
                        <a:rPr lang="en-US" sz="1800" b="1">
                          <a:latin typeface="Aharoni" pitchFamily="2" charset="-79"/>
                          <a:cs typeface="Aharoni" pitchFamily="2" charset="-79"/>
                        </a:rPr>
                        <a:t>Shall</a:t>
                      </a:r>
                    </a:p>
                  </a:txBody>
                  <a:tcPr marL="24694" marR="24694" marT="24694" marB="24694"/>
                </a:tc>
                <a:tc>
                  <a:txBody>
                    <a:bodyPr/>
                    <a:lstStyle/>
                    <a:p>
                      <a:pPr algn="ctr"/>
                      <a:r>
                        <a:rPr lang="en-US" sz="1800" b="1" dirty="0">
                          <a:latin typeface="Aharoni" pitchFamily="2" charset="-79"/>
                          <a:cs typeface="Aharoni" pitchFamily="2" charset="-79"/>
                        </a:rPr>
                        <a:t>Should</a:t>
                      </a:r>
                    </a:p>
                  </a:txBody>
                  <a:tcPr marL="24694" marR="24694" marT="24694" marB="24694"/>
                </a:tc>
              </a:tr>
              <a:tr h="421766">
                <a:tc>
                  <a:txBody>
                    <a:bodyPr/>
                    <a:lstStyle/>
                    <a:p>
                      <a:pPr algn="ctr"/>
                      <a:r>
                        <a:rPr lang="en-US" sz="1800" b="1" dirty="0">
                          <a:latin typeface="Aharoni" pitchFamily="2" charset="-79"/>
                          <a:cs typeface="Aharoni" pitchFamily="2" charset="-79"/>
                        </a:rPr>
                        <a:t>Must</a:t>
                      </a:r>
                    </a:p>
                  </a:txBody>
                  <a:tcPr marL="24694" marR="24694" marT="24694" marB="24694"/>
                </a:tc>
                <a:tc>
                  <a:txBody>
                    <a:bodyPr/>
                    <a:lstStyle/>
                    <a:p>
                      <a:pPr algn="ctr"/>
                      <a:r>
                        <a:rPr lang="en-US" sz="1800" b="1" dirty="0">
                          <a:latin typeface="Aharoni" pitchFamily="2" charset="-79"/>
                          <a:cs typeface="Aharoni" pitchFamily="2" charset="-79"/>
                        </a:rPr>
                        <a:t>Had to</a:t>
                      </a:r>
                    </a:p>
                  </a:txBody>
                  <a:tcPr marL="24694" marR="24694" marT="24694" marB="24694"/>
                </a:tc>
              </a:tr>
            </a:tbl>
          </a:graphicData>
        </a:graphic>
      </p:graphicFrame>
    </p:spTree>
    <p:extLst>
      <p:ext uri="{BB962C8B-B14F-4D97-AF65-F5344CB8AC3E}">
        <p14:creationId xmlns:p14="http://schemas.microsoft.com/office/powerpoint/2010/main" val="32973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graphicFrame>
        <p:nvGraphicFramePr>
          <p:cNvPr id="7" name="ตาราง 6"/>
          <p:cNvGraphicFramePr>
            <a:graphicFrameLocks noGrp="1"/>
          </p:cNvGraphicFramePr>
          <p:nvPr>
            <p:extLst>
              <p:ext uri="{D42A27DB-BD31-4B8C-83A1-F6EECF244321}">
                <p14:modId xmlns:p14="http://schemas.microsoft.com/office/powerpoint/2010/main" val="3421633010"/>
              </p:ext>
            </p:extLst>
          </p:nvPr>
        </p:nvGraphicFramePr>
        <p:xfrm>
          <a:off x="-29910" y="692695"/>
          <a:ext cx="9144000" cy="6165307"/>
        </p:xfrm>
        <a:graphic>
          <a:graphicData uri="http://schemas.openxmlformats.org/drawingml/2006/table">
            <a:tbl>
              <a:tblPr>
                <a:tableStyleId>{69C7853C-536D-4A76-A0AE-DD22124D55A5}</a:tableStyleId>
              </a:tblPr>
              <a:tblGrid>
                <a:gridCol w="4572000"/>
                <a:gridCol w="4572000"/>
              </a:tblGrid>
              <a:tr h="361404">
                <a:tc>
                  <a:txBody>
                    <a:bodyPr/>
                    <a:lstStyle/>
                    <a:p>
                      <a:pPr algn="ctr"/>
                      <a:r>
                        <a:rPr lang="en-US" sz="2000" b="1" dirty="0">
                          <a:latin typeface="Aharoni" pitchFamily="2" charset="-79"/>
                          <a:cs typeface="Aharoni" pitchFamily="2" charset="-79"/>
                        </a:rPr>
                        <a:t>Direct Speech</a:t>
                      </a:r>
                    </a:p>
                  </a:txBody>
                  <a:tcPr marL="18934" marR="18934" marT="18934" marB="18934"/>
                </a:tc>
                <a:tc>
                  <a:txBody>
                    <a:bodyPr/>
                    <a:lstStyle/>
                    <a:p>
                      <a:pPr algn="ctr"/>
                      <a:r>
                        <a:rPr lang="en-US" sz="2000" b="1">
                          <a:latin typeface="Aharoni" pitchFamily="2" charset="-79"/>
                          <a:cs typeface="Aharoni" pitchFamily="2" charset="-79"/>
                        </a:rPr>
                        <a:t>Indirect Speech</a:t>
                      </a:r>
                    </a:p>
                  </a:txBody>
                  <a:tcPr marL="18934" marR="18934" marT="18934" marB="18934"/>
                </a:tc>
              </a:tr>
              <a:tr h="361404">
                <a:tc>
                  <a:txBody>
                    <a:bodyPr/>
                    <a:lstStyle/>
                    <a:p>
                      <a:pPr algn="ctr"/>
                      <a:r>
                        <a:rPr lang="en-US" sz="2000" b="1" dirty="0">
                          <a:latin typeface="Aharoni" pitchFamily="2" charset="-79"/>
                          <a:cs typeface="Aharoni" pitchFamily="2" charset="-79"/>
                        </a:rPr>
                        <a:t>ago</a:t>
                      </a:r>
                    </a:p>
                  </a:txBody>
                  <a:tcPr marL="18934" marR="18934" marT="18934" marB="18934"/>
                </a:tc>
                <a:tc>
                  <a:txBody>
                    <a:bodyPr/>
                    <a:lstStyle/>
                    <a:p>
                      <a:pPr algn="ctr"/>
                      <a:r>
                        <a:rPr lang="en-US" sz="2000" b="1">
                          <a:latin typeface="Aharoni" pitchFamily="2" charset="-79"/>
                          <a:cs typeface="Aharoni" pitchFamily="2" charset="-79"/>
                        </a:rPr>
                        <a:t>before, earlier</a:t>
                      </a:r>
                    </a:p>
                  </a:txBody>
                  <a:tcPr marL="18934" marR="18934" marT="18934" marB="18934"/>
                </a:tc>
              </a:tr>
              <a:tr h="895123">
                <a:tc>
                  <a:txBody>
                    <a:bodyPr/>
                    <a:lstStyle/>
                    <a:p>
                      <a:pPr algn="ctr"/>
                      <a:r>
                        <a:rPr lang="en-US" sz="2000" b="1" dirty="0">
                          <a:latin typeface="Aharoni" pitchFamily="2" charset="-79"/>
                          <a:cs typeface="Aharoni" pitchFamily="2" charset="-79"/>
                        </a:rPr>
                        <a:t>a year/month ago</a:t>
                      </a:r>
                    </a:p>
                  </a:txBody>
                  <a:tcPr marL="18934" marR="18934" marT="18934" marB="18934"/>
                </a:tc>
                <a:tc>
                  <a:txBody>
                    <a:bodyPr/>
                    <a:lstStyle/>
                    <a:p>
                      <a:pPr algn="ctr"/>
                      <a:r>
                        <a:rPr lang="en-US" sz="2000" b="1" dirty="0">
                          <a:latin typeface="Aharoni" pitchFamily="2" charset="-79"/>
                          <a:cs typeface="Aharoni" pitchFamily="2" charset="-79"/>
                        </a:rPr>
                        <a:t>a year/month before, the previous year/month</a:t>
                      </a:r>
                    </a:p>
                  </a:txBody>
                  <a:tcPr marL="18934" marR="18934" marT="18934" marB="18934"/>
                </a:tc>
              </a:tr>
              <a:tr h="683170">
                <a:tc>
                  <a:txBody>
                    <a:bodyPr/>
                    <a:lstStyle/>
                    <a:p>
                      <a:pPr algn="ctr"/>
                      <a:r>
                        <a:rPr lang="en-US" sz="2000" b="1">
                          <a:latin typeface="Aharoni" pitchFamily="2" charset="-79"/>
                          <a:cs typeface="Aharoni" pitchFamily="2" charset="-79"/>
                        </a:rPr>
                        <a:t>last… (night/week/moth/year)</a:t>
                      </a:r>
                    </a:p>
                  </a:txBody>
                  <a:tcPr marL="18934" marR="18934" marT="18934" marB="18934"/>
                </a:tc>
                <a:tc>
                  <a:txBody>
                    <a:bodyPr/>
                    <a:lstStyle/>
                    <a:p>
                      <a:pPr algn="ctr"/>
                      <a:r>
                        <a:rPr lang="en-US" sz="2000" b="1">
                          <a:latin typeface="Aharoni" pitchFamily="2" charset="-79"/>
                          <a:cs typeface="Aharoni" pitchFamily="2" charset="-79"/>
                        </a:rPr>
                        <a:t>the…before, the previous…</a:t>
                      </a:r>
                    </a:p>
                  </a:txBody>
                  <a:tcPr marL="18934" marR="18934" marT="18934" marB="18934"/>
                </a:tc>
              </a:tr>
              <a:tr h="683170">
                <a:tc>
                  <a:txBody>
                    <a:bodyPr/>
                    <a:lstStyle/>
                    <a:p>
                      <a:pPr algn="ctr"/>
                      <a:r>
                        <a:rPr lang="en-US" sz="2000" b="1">
                          <a:latin typeface="Aharoni" pitchFamily="2" charset="-79"/>
                          <a:cs typeface="Aharoni" pitchFamily="2" charset="-79"/>
                        </a:rPr>
                        <a:t>next… (night/week/moth/year)</a:t>
                      </a:r>
                    </a:p>
                  </a:txBody>
                  <a:tcPr marL="18934" marR="18934" marT="18934" marB="18934"/>
                </a:tc>
                <a:tc>
                  <a:txBody>
                    <a:bodyPr/>
                    <a:lstStyle/>
                    <a:p>
                      <a:pPr algn="ctr"/>
                      <a:r>
                        <a:rPr lang="en-US" sz="2000" b="1" dirty="0">
                          <a:latin typeface="Aharoni" pitchFamily="2" charset="-79"/>
                          <a:cs typeface="Aharoni" pitchFamily="2" charset="-79"/>
                        </a:rPr>
                        <a:t>the following…, the…after</a:t>
                      </a:r>
                    </a:p>
                  </a:txBody>
                  <a:tcPr marL="18934" marR="18934" marT="18934" marB="18934"/>
                </a:tc>
              </a:tr>
              <a:tr h="361404">
                <a:tc>
                  <a:txBody>
                    <a:bodyPr/>
                    <a:lstStyle/>
                    <a:p>
                      <a:pPr algn="ctr"/>
                      <a:r>
                        <a:rPr lang="en-US" sz="2000" b="1">
                          <a:latin typeface="Aharoni" pitchFamily="2" charset="-79"/>
                          <a:cs typeface="Aharoni" pitchFamily="2" charset="-79"/>
                        </a:rPr>
                        <a:t>now</a:t>
                      </a:r>
                    </a:p>
                  </a:txBody>
                  <a:tcPr marL="18934" marR="18934" marT="18934" marB="18934"/>
                </a:tc>
                <a:tc>
                  <a:txBody>
                    <a:bodyPr/>
                    <a:lstStyle/>
                    <a:p>
                      <a:pPr algn="ctr"/>
                      <a:r>
                        <a:rPr lang="en-US" sz="2000" b="1" dirty="0">
                          <a:latin typeface="Aharoni" pitchFamily="2" charset="-79"/>
                          <a:cs typeface="Aharoni" pitchFamily="2" charset="-79"/>
                        </a:rPr>
                        <a:t>then, at that time</a:t>
                      </a:r>
                    </a:p>
                  </a:txBody>
                  <a:tcPr marL="18934" marR="18934" marT="18934" marB="18934"/>
                </a:tc>
              </a:tr>
              <a:tr h="471218">
                <a:tc>
                  <a:txBody>
                    <a:bodyPr/>
                    <a:lstStyle/>
                    <a:p>
                      <a:pPr algn="ctr"/>
                      <a:r>
                        <a:rPr lang="en-US" sz="2000" b="1">
                          <a:latin typeface="Aharoni" pitchFamily="2" charset="-79"/>
                          <a:cs typeface="Aharoni" pitchFamily="2" charset="-79"/>
                        </a:rPr>
                        <a:t>the day before yesterday</a:t>
                      </a:r>
                    </a:p>
                  </a:txBody>
                  <a:tcPr marL="18934" marR="18934" marT="18934" marB="18934"/>
                </a:tc>
                <a:tc>
                  <a:txBody>
                    <a:bodyPr/>
                    <a:lstStyle/>
                    <a:p>
                      <a:pPr algn="ctr"/>
                      <a:r>
                        <a:rPr lang="en-US" sz="2000" b="1" dirty="0">
                          <a:latin typeface="Aharoni" pitchFamily="2" charset="-79"/>
                          <a:cs typeface="Aharoni" pitchFamily="2" charset="-79"/>
                        </a:rPr>
                        <a:t>two days before</a:t>
                      </a:r>
                    </a:p>
                  </a:txBody>
                  <a:tcPr marL="18934" marR="18934" marT="18934" marB="18934"/>
                </a:tc>
              </a:tr>
              <a:tr h="683170">
                <a:tc>
                  <a:txBody>
                    <a:bodyPr/>
                    <a:lstStyle/>
                    <a:p>
                      <a:pPr algn="ctr"/>
                      <a:r>
                        <a:rPr lang="en-US" sz="2000" b="1">
                          <a:latin typeface="Aharoni" pitchFamily="2" charset="-79"/>
                          <a:cs typeface="Aharoni" pitchFamily="2" charset="-79"/>
                        </a:rPr>
                        <a:t>the day after tomorrow</a:t>
                      </a:r>
                    </a:p>
                  </a:txBody>
                  <a:tcPr marL="18934" marR="18934" marT="18934" marB="18934"/>
                </a:tc>
                <a:tc>
                  <a:txBody>
                    <a:bodyPr/>
                    <a:lstStyle/>
                    <a:p>
                      <a:pPr algn="ctr"/>
                      <a:r>
                        <a:rPr lang="en-US" sz="2000" b="1" dirty="0">
                          <a:latin typeface="Aharoni" pitchFamily="2" charset="-79"/>
                          <a:cs typeface="Aharoni" pitchFamily="2" charset="-79"/>
                        </a:rPr>
                        <a:t>Later in two days time, two days late</a:t>
                      </a:r>
                    </a:p>
                  </a:txBody>
                  <a:tcPr marL="18934" marR="18934" marT="18934" marB="18934"/>
                </a:tc>
              </a:tr>
              <a:tr h="361404">
                <a:tc>
                  <a:txBody>
                    <a:bodyPr/>
                    <a:lstStyle/>
                    <a:p>
                      <a:pPr algn="ctr"/>
                      <a:r>
                        <a:rPr lang="en-US" sz="2000" b="1">
                          <a:latin typeface="Aharoni" pitchFamily="2" charset="-79"/>
                          <a:cs typeface="Aharoni" pitchFamily="2" charset="-79"/>
                        </a:rPr>
                        <a:t>today</a:t>
                      </a:r>
                    </a:p>
                  </a:txBody>
                  <a:tcPr marL="18934" marR="18934" marT="18934" marB="18934"/>
                </a:tc>
                <a:tc>
                  <a:txBody>
                    <a:bodyPr/>
                    <a:lstStyle/>
                    <a:p>
                      <a:pPr algn="ctr"/>
                      <a:r>
                        <a:rPr lang="en-US" sz="2000" b="1" dirty="0">
                          <a:latin typeface="Aharoni" pitchFamily="2" charset="-79"/>
                          <a:cs typeface="Aharoni" pitchFamily="2" charset="-79"/>
                        </a:rPr>
                        <a:t>that day</a:t>
                      </a:r>
                    </a:p>
                  </a:txBody>
                  <a:tcPr marL="18934" marR="18934" marT="18934" marB="18934"/>
                </a:tc>
              </a:tr>
              <a:tr h="471218">
                <a:tc>
                  <a:txBody>
                    <a:bodyPr/>
                    <a:lstStyle/>
                    <a:p>
                      <a:pPr algn="ctr"/>
                      <a:r>
                        <a:rPr lang="en-US" sz="2000" b="1">
                          <a:latin typeface="Aharoni" pitchFamily="2" charset="-79"/>
                          <a:cs typeface="Aharoni" pitchFamily="2" charset="-79"/>
                        </a:rPr>
                        <a:t>tomorrow</a:t>
                      </a:r>
                    </a:p>
                  </a:txBody>
                  <a:tcPr marL="18934" marR="18934" marT="18934" marB="18934"/>
                </a:tc>
                <a:tc>
                  <a:txBody>
                    <a:bodyPr/>
                    <a:lstStyle/>
                    <a:p>
                      <a:pPr algn="ctr"/>
                      <a:r>
                        <a:rPr lang="en-US" sz="2000" b="1" dirty="0">
                          <a:latin typeface="Aharoni" pitchFamily="2" charset="-79"/>
                          <a:cs typeface="Aharoni" pitchFamily="2" charset="-79"/>
                        </a:rPr>
                        <a:t>the following day, the next day</a:t>
                      </a:r>
                    </a:p>
                  </a:txBody>
                  <a:tcPr marL="18934" marR="18934" marT="18934" marB="18934"/>
                </a:tc>
              </a:tr>
              <a:tr h="361404">
                <a:tc>
                  <a:txBody>
                    <a:bodyPr/>
                    <a:lstStyle/>
                    <a:p>
                      <a:pPr algn="ctr"/>
                      <a:r>
                        <a:rPr lang="en-US" sz="2000" b="1">
                          <a:latin typeface="Aharoni" pitchFamily="2" charset="-79"/>
                          <a:cs typeface="Aharoni" pitchFamily="2" charset="-79"/>
                        </a:rPr>
                        <a:t>tonight</a:t>
                      </a:r>
                    </a:p>
                  </a:txBody>
                  <a:tcPr marL="18934" marR="18934" marT="18934" marB="18934"/>
                </a:tc>
                <a:tc>
                  <a:txBody>
                    <a:bodyPr/>
                    <a:lstStyle/>
                    <a:p>
                      <a:pPr algn="ctr"/>
                      <a:r>
                        <a:rPr lang="en-US" sz="2000" b="1" dirty="0">
                          <a:latin typeface="Aharoni" pitchFamily="2" charset="-79"/>
                          <a:cs typeface="Aharoni" pitchFamily="2" charset="-79"/>
                        </a:rPr>
                        <a:t>that night</a:t>
                      </a:r>
                    </a:p>
                  </a:txBody>
                  <a:tcPr marL="18934" marR="18934" marT="18934" marB="18934"/>
                </a:tc>
              </a:tr>
              <a:tr h="471218">
                <a:tc>
                  <a:txBody>
                    <a:bodyPr/>
                    <a:lstStyle/>
                    <a:p>
                      <a:pPr algn="ctr"/>
                      <a:r>
                        <a:rPr lang="en-US" sz="2000" b="1">
                          <a:latin typeface="Aharoni" pitchFamily="2" charset="-79"/>
                          <a:cs typeface="Aharoni" pitchFamily="2" charset="-79"/>
                        </a:rPr>
                        <a:t>yesterday</a:t>
                      </a:r>
                    </a:p>
                  </a:txBody>
                  <a:tcPr marL="18934" marR="18934" marT="18934" marB="18934"/>
                </a:tc>
                <a:tc>
                  <a:txBody>
                    <a:bodyPr/>
                    <a:lstStyle/>
                    <a:p>
                      <a:pPr algn="ctr"/>
                      <a:r>
                        <a:rPr lang="en-US" sz="2000" b="1" dirty="0">
                          <a:latin typeface="Aharoni" pitchFamily="2" charset="-79"/>
                          <a:cs typeface="Aharoni" pitchFamily="2" charset="-79"/>
                        </a:rPr>
                        <a:t>the day before, the previous day</a:t>
                      </a:r>
                    </a:p>
                  </a:txBody>
                  <a:tcPr marL="18934" marR="18934" marT="18934" marB="18934"/>
                </a:tc>
              </a:tr>
            </a:tbl>
          </a:graphicData>
        </a:graphic>
      </p:graphicFrame>
      <p:sp>
        <p:nvSpPr>
          <p:cNvPr id="8" name="TextBox 7"/>
          <p:cNvSpPr txBox="1"/>
          <p:nvPr/>
        </p:nvSpPr>
        <p:spPr>
          <a:xfrm>
            <a:off x="-35737" y="7235"/>
            <a:ext cx="9144000" cy="584775"/>
          </a:xfrm>
          <a:prstGeom prst="rect">
            <a:avLst/>
          </a:prstGeom>
          <a:solidFill>
            <a:srgbClr val="00FF00"/>
          </a:solidFill>
        </p:spPr>
        <p:txBody>
          <a:bodyPr wrap="square" rtlCol="0">
            <a:spAutoFit/>
          </a:bodyPr>
          <a:lstStyle/>
          <a:p>
            <a:pPr algn="ctr"/>
            <a:r>
              <a:rPr lang="en-US" sz="3200" b="1" dirty="0" smtClean="0">
                <a:solidFill>
                  <a:srgbClr val="7030A0"/>
                </a:solidFill>
                <a:latin typeface="Aharoni" pitchFamily="2" charset="-79"/>
                <a:cs typeface="Aharoni" pitchFamily="2" charset="-79"/>
              </a:rPr>
              <a:t>Time Changes When Using Reported Speech</a:t>
            </a:r>
          </a:p>
        </p:txBody>
      </p:sp>
    </p:spTree>
    <p:extLst>
      <p:ext uri="{BB962C8B-B14F-4D97-AF65-F5344CB8AC3E}">
        <p14:creationId xmlns:p14="http://schemas.microsoft.com/office/powerpoint/2010/main" val="313591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graphicFrame>
        <p:nvGraphicFramePr>
          <p:cNvPr id="6" name="ตาราง 5"/>
          <p:cNvGraphicFramePr>
            <a:graphicFrameLocks noGrp="1"/>
          </p:cNvGraphicFramePr>
          <p:nvPr>
            <p:extLst>
              <p:ext uri="{D42A27DB-BD31-4B8C-83A1-F6EECF244321}">
                <p14:modId xmlns:p14="http://schemas.microsoft.com/office/powerpoint/2010/main" val="35221812"/>
              </p:ext>
            </p:extLst>
          </p:nvPr>
        </p:nvGraphicFramePr>
        <p:xfrm>
          <a:off x="179512" y="980728"/>
          <a:ext cx="8856984" cy="1944706"/>
        </p:xfrm>
        <a:graphic>
          <a:graphicData uri="http://schemas.openxmlformats.org/drawingml/2006/table">
            <a:tbl>
              <a:tblPr>
                <a:tableStyleId>{284E427A-3D55-4303-BF80-6455036E1DE7}</a:tableStyleId>
              </a:tblPr>
              <a:tblGrid>
                <a:gridCol w="4428492"/>
                <a:gridCol w="4428492"/>
              </a:tblGrid>
              <a:tr h="504056">
                <a:tc>
                  <a:txBody>
                    <a:bodyPr/>
                    <a:lstStyle/>
                    <a:p>
                      <a:pPr algn="ctr"/>
                      <a:r>
                        <a:rPr lang="en-US" sz="2400" dirty="0">
                          <a:latin typeface="Aharoni" pitchFamily="2" charset="-79"/>
                          <a:cs typeface="Aharoni" pitchFamily="2" charset="-79"/>
                        </a:rPr>
                        <a:t>Direct Speech</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2400">
                          <a:latin typeface="Aharoni" pitchFamily="2" charset="-79"/>
                          <a:cs typeface="Aharoni" pitchFamily="2" charset="-79"/>
                        </a:rPr>
                        <a:t>Indirect Speech</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494565">
                <a:tc>
                  <a:txBody>
                    <a:bodyPr/>
                    <a:lstStyle/>
                    <a:p>
                      <a:pPr algn="ctr"/>
                      <a:r>
                        <a:rPr lang="en-US" sz="2400" dirty="0">
                          <a:latin typeface="Aharoni" pitchFamily="2" charset="-79"/>
                          <a:cs typeface="Aharoni" pitchFamily="2" charset="-79"/>
                        </a:rPr>
                        <a:t>here</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2400" dirty="0">
                          <a:latin typeface="Aharoni" pitchFamily="2" charset="-79"/>
                          <a:cs typeface="Aharoni" pitchFamily="2" charset="-79"/>
                        </a:rPr>
                        <a:t>there</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485075">
                <a:tc>
                  <a:txBody>
                    <a:bodyPr/>
                    <a:lstStyle/>
                    <a:p>
                      <a:pPr algn="ctr"/>
                      <a:r>
                        <a:rPr lang="en-US" sz="2400" dirty="0">
                          <a:latin typeface="Aharoni" pitchFamily="2" charset="-79"/>
                          <a:cs typeface="Aharoni" pitchFamily="2" charset="-79"/>
                        </a:rPr>
                        <a:t>these</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2400" dirty="0">
                          <a:latin typeface="Aharoni" pitchFamily="2" charset="-79"/>
                          <a:cs typeface="Aharoni" pitchFamily="2" charset="-79"/>
                        </a:rPr>
                        <a:t>those</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r h="460520">
                <a:tc>
                  <a:txBody>
                    <a:bodyPr/>
                    <a:lstStyle/>
                    <a:p>
                      <a:pPr algn="ctr"/>
                      <a:r>
                        <a:rPr lang="en-US" sz="2400">
                          <a:latin typeface="Aharoni" pitchFamily="2" charset="-79"/>
                          <a:cs typeface="Aharoni" pitchFamily="2" charset="-79"/>
                        </a:rPr>
                        <a:t>this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2400" dirty="0">
                          <a:latin typeface="Aharoni" pitchFamily="2" charset="-79"/>
                          <a:cs typeface="Aharoni" pitchFamily="2" charset="-79"/>
                        </a:rPr>
                        <a:t>that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r>
            </a:tbl>
          </a:graphicData>
        </a:graphic>
      </p:graphicFrame>
      <p:sp>
        <p:nvSpPr>
          <p:cNvPr id="7" name="TextBox 6"/>
          <p:cNvSpPr txBox="1"/>
          <p:nvPr/>
        </p:nvSpPr>
        <p:spPr>
          <a:xfrm>
            <a:off x="34133" y="270288"/>
            <a:ext cx="9144000" cy="584775"/>
          </a:xfrm>
          <a:prstGeom prst="rect">
            <a:avLst/>
          </a:prstGeom>
          <a:solidFill>
            <a:srgbClr val="00B0F0"/>
          </a:solidFill>
        </p:spPr>
        <p:txBody>
          <a:bodyPr wrap="square" rtlCol="0">
            <a:spAutoFit/>
          </a:bodyPr>
          <a:lstStyle/>
          <a:p>
            <a:pPr algn="ctr"/>
            <a:r>
              <a:rPr lang="en-US" sz="3200" b="1" dirty="0" smtClean="0">
                <a:solidFill>
                  <a:srgbClr val="FFFF00"/>
                </a:solidFill>
                <a:latin typeface="Aharoni" pitchFamily="2" charset="-79"/>
                <a:cs typeface="Aharoni" pitchFamily="2" charset="-79"/>
              </a:rPr>
              <a:t>Place Changes When Using Reported Speech</a:t>
            </a:r>
          </a:p>
        </p:txBody>
      </p:sp>
      <p:sp>
        <p:nvSpPr>
          <p:cNvPr id="11" name="หน้ายิ้ม 10"/>
          <p:cNvSpPr/>
          <p:nvPr/>
        </p:nvSpPr>
        <p:spPr>
          <a:xfrm>
            <a:off x="6084168" y="4061826"/>
            <a:ext cx="2853325" cy="2795323"/>
          </a:xfrm>
          <a:prstGeom prst="smileyFace">
            <a:avLst/>
          </a:prstGeom>
          <a:solidFill>
            <a:srgbClr val="FFFF0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FFFF00"/>
              </a:solidFill>
            </a:endParaRPr>
          </a:p>
        </p:txBody>
      </p:sp>
      <p:sp>
        <p:nvSpPr>
          <p:cNvPr id="12" name="หน้ายิ้ม 11"/>
          <p:cNvSpPr/>
          <p:nvPr/>
        </p:nvSpPr>
        <p:spPr>
          <a:xfrm>
            <a:off x="179512" y="4071805"/>
            <a:ext cx="2853325" cy="2795323"/>
          </a:xfrm>
          <a:prstGeom prst="smileyFace">
            <a:avLst/>
          </a:prstGeom>
          <a:solidFill>
            <a:srgbClr val="FFFF0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FFFF00"/>
              </a:solidFill>
            </a:endParaRPr>
          </a:p>
        </p:txBody>
      </p:sp>
    </p:spTree>
    <p:extLst>
      <p:ext uri="{BB962C8B-B14F-4D97-AF65-F5344CB8AC3E}">
        <p14:creationId xmlns:p14="http://schemas.microsoft.com/office/powerpoint/2010/main" val="42248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80">
                                          <p:stCondLst>
                                            <p:cond delay="0"/>
                                          </p:stCondLst>
                                        </p:cTn>
                                        <p:tgtEl>
                                          <p:spTgt spid="11"/>
                                        </p:tgtEl>
                                      </p:cBhvr>
                                    </p:animEffect>
                                    <p:anim calcmode="lin" valueType="num">
                                      <p:cBhvr>
                                        <p:cTn id="1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2" dur="26">
                                          <p:stCondLst>
                                            <p:cond delay="650"/>
                                          </p:stCondLst>
                                        </p:cTn>
                                        <p:tgtEl>
                                          <p:spTgt spid="11"/>
                                        </p:tgtEl>
                                      </p:cBhvr>
                                      <p:to x="100000" y="60000"/>
                                    </p:animScale>
                                    <p:animScale>
                                      <p:cBhvr>
                                        <p:cTn id="23" dur="166" decel="50000">
                                          <p:stCondLst>
                                            <p:cond delay="676"/>
                                          </p:stCondLst>
                                        </p:cTn>
                                        <p:tgtEl>
                                          <p:spTgt spid="11"/>
                                        </p:tgtEl>
                                      </p:cBhvr>
                                      <p:to x="100000" y="100000"/>
                                    </p:animScale>
                                    <p:animScale>
                                      <p:cBhvr>
                                        <p:cTn id="24" dur="26">
                                          <p:stCondLst>
                                            <p:cond delay="1312"/>
                                          </p:stCondLst>
                                        </p:cTn>
                                        <p:tgtEl>
                                          <p:spTgt spid="11"/>
                                        </p:tgtEl>
                                      </p:cBhvr>
                                      <p:to x="100000" y="80000"/>
                                    </p:animScale>
                                    <p:animScale>
                                      <p:cBhvr>
                                        <p:cTn id="25" dur="166" decel="50000">
                                          <p:stCondLst>
                                            <p:cond delay="1338"/>
                                          </p:stCondLst>
                                        </p:cTn>
                                        <p:tgtEl>
                                          <p:spTgt spid="11"/>
                                        </p:tgtEl>
                                      </p:cBhvr>
                                      <p:to x="100000" y="100000"/>
                                    </p:animScale>
                                    <p:animScale>
                                      <p:cBhvr>
                                        <p:cTn id="26" dur="26">
                                          <p:stCondLst>
                                            <p:cond delay="1642"/>
                                          </p:stCondLst>
                                        </p:cTn>
                                        <p:tgtEl>
                                          <p:spTgt spid="11"/>
                                        </p:tgtEl>
                                      </p:cBhvr>
                                      <p:to x="100000" y="90000"/>
                                    </p:animScale>
                                    <p:animScale>
                                      <p:cBhvr>
                                        <p:cTn id="27" dur="166" decel="50000">
                                          <p:stCondLst>
                                            <p:cond delay="1668"/>
                                          </p:stCondLst>
                                        </p:cTn>
                                        <p:tgtEl>
                                          <p:spTgt spid="11"/>
                                        </p:tgtEl>
                                      </p:cBhvr>
                                      <p:to x="100000" y="100000"/>
                                    </p:animScale>
                                    <p:animScale>
                                      <p:cBhvr>
                                        <p:cTn id="28" dur="26">
                                          <p:stCondLst>
                                            <p:cond delay="1808"/>
                                          </p:stCondLst>
                                        </p:cTn>
                                        <p:tgtEl>
                                          <p:spTgt spid="11"/>
                                        </p:tgtEl>
                                      </p:cBhvr>
                                      <p:to x="100000" y="95000"/>
                                    </p:animScale>
                                    <p:animScale>
                                      <p:cBhvr>
                                        <p:cTn id="29" dur="166" decel="50000">
                                          <p:stCondLst>
                                            <p:cond delay="1834"/>
                                          </p:stCondLst>
                                        </p:cTn>
                                        <p:tgtEl>
                                          <p:spTgt spid="11"/>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80">
                                          <p:stCondLst>
                                            <p:cond delay="0"/>
                                          </p:stCondLst>
                                        </p:cTn>
                                        <p:tgtEl>
                                          <p:spTgt spid="12"/>
                                        </p:tgtEl>
                                      </p:cBhvr>
                                    </p:animEffect>
                                    <p:anim calcmode="lin" valueType="num">
                                      <p:cBhvr>
                                        <p:cTn id="3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0" dur="26">
                                          <p:stCondLst>
                                            <p:cond delay="650"/>
                                          </p:stCondLst>
                                        </p:cTn>
                                        <p:tgtEl>
                                          <p:spTgt spid="12"/>
                                        </p:tgtEl>
                                      </p:cBhvr>
                                      <p:to x="100000" y="60000"/>
                                    </p:animScale>
                                    <p:animScale>
                                      <p:cBhvr>
                                        <p:cTn id="41" dur="166" decel="50000">
                                          <p:stCondLst>
                                            <p:cond delay="676"/>
                                          </p:stCondLst>
                                        </p:cTn>
                                        <p:tgtEl>
                                          <p:spTgt spid="12"/>
                                        </p:tgtEl>
                                      </p:cBhvr>
                                      <p:to x="100000" y="100000"/>
                                    </p:animScale>
                                    <p:animScale>
                                      <p:cBhvr>
                                        <p:cTn id="42" dur="26">
                                          <p:stCondLst>
                                            <p:cond delay="1312"/>
                                          </p:stCondLst>
                                        </p:cTn>
                                        <p:tgtEl>
                                          <p:spTgt spid="12"/>
                                        </p:tgtEl>
                                      </p:cBhvr>
                                      <p:to x="100000" y="80000"/>
                                    </p:animScale>
                                    <p:animScale>
                                      <p:cBhvr>
                                        <p:cTn id="43" dur="166" decel="50000">
                                          <p:stCondLst>
                                            <p:cond delay="1338"/>
                                          </p:stCondLst>
                                        </p:cTn>
                                        <p:tgtEl>
                                          <p:spTgt spid="12"/>
                                        </p:tgtEl>
                                      </p:cBhvr>
                                      <p:to x="100000" y="100000"/>
                                    </p:animScale>
                                    <p:animScale>
                                      <p:cBhvr>
                                        <p:cTn id="44" dur="26">
                                          <p:stCondLst>
                                            <p:cond delay="1642"/>
                                          </p:stCondLst>
                                        </p:cTn>
                                        <p:tgtEl>
                                          <p:spTgt spid="12"/>
                                        </p:tgtEl>
                                      </p:cBhvr>
                                      <p:to x="100000" y="90000"/>
                                    </p:animScale>
                                    <p:animScale>
                                      <p:cBhvr>
                                        <p:cTn id="45" dur="166" decel="50000">
                                          <p:stCondLst>
                                            <p:cond delay="1668"/>
                                          </p:stCondLst>
                                        </p:cTn>
                                        <p:tgtEl>
                                          <p:spTgt spid="12"/>
                                        </p:tgtEl>
                                      </p:cBhvr>
                                      <p:to x="100000" y="100000"/>
                                    </p:animScale>
                                    <p:animScale>
                                      <p:cBhvr>
                                        <p:cTn id="46" dur="26">
                                          <p:stCondLst>
                                            <p:cond delay="1808"/>
                                          </p:stCondLst>
                                        </p:cTn>
                                        <p:tgtEl>
                                          <p:spTgt spid="12"/>
                                        </p:tgtEl>
                                      </p:cBhvr>
                                      <p:to x="100000" y="95000"/>
                                    </p:animScale>
                                    <p:animScale>
                                      <p:cBhvr>
                                        <p:cTn id="4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0" y="0"/>
            <a:ext cx="9144000" cy="8402300"/>
          </a:xfrm>
          <a:prstGeom prst="rect">
            <a:avLst/>
          </a:prstGeom>
          <a:solidFill>
            <a:srgbClr val="FFFF66"/>
          </a:solidFill>
        </p:spPr>
        <p:txBody>
          <a:bodyPr wrap="square" rtlCol="0">
            <a:spAutoFit/>
          </a:bodyPr>
          <a:lstStyle/>
          <a:p>
            <a:pPr algn="ctr"/>
            <a:r>
              <a:rPr lang="en-US" sz="3600" b="1" dirty="0">
                <a:solidFill>
                  <a:srgbClr val="000066"/>
                </a:solidFill>
                <a:latin typeface="Aharoni" pitchFamily="2" charset="-79"/>
                <a:cs typeface="Aharoni" pitchFamily="2" charset="-79"/>
              </a:rPr>
              <a:t>Question Forms and Reported </a:t>
            </a:r>
            <a:r>
              <a:rPr lang="en-US" sz="3600" b="1" dirty="0" smtClean="0">
                <a:solidFill>
                  <a:srgbClr val="000066"/>
                </a:solidFill>
                <a:latin typeface="Aharoni" pitchFamily="2" charset="-79"/>
                <a:cs typeface="Aharoni" pitchFamily="2" charset="-79"/>
              </a:rPr>
              <a:t>Speech</a:t>
            </a:r>
            <a:endParaRPr lang="th-TH" sz="3600" b="1" dirty="0" smtClean="0">
              <a:solidFill>
                <a:srgbClr val="000066"/>
              </a:solidFill>
              <a:latin typeface="Aharoni" pitchFamily="2" charset="-79"/>
            </a:endParaRPr>
          </a:p>
          <a:p>
            <a:r>
              <a:rPr lang="en-US" sz="2200" dirty="0" smtClean="0">
                <a:latin typeface="Aharoni" pitchFamily="2" charset="-79"/>
                <a:cs typeface="Aharoni" pitchFamily="2" charset="-79"/>
              </a:rPr>
              <a:t>      </a:t>
            </a:r>
            <a:r>
              <a:rPr lang="en-US" sz="2200" dirty="0" smtClean="0">
                <a:solidFill>
                  <a:srgbClr val="CC0066"/>
                </a:solidFill>
                <a:latin typeface="Aharoni" pitchFamily="2" charset="-79"/>
                <a:cs typeface="Aharoni" pitchFamily="2" charset="-79"/>
              </a:rPr>
              <a:t>1)Normal </a:t>
            </a:r>
            <a:r>
              <a:rPr lang="en-US" sz="2200" dirty="0">
                <a:solidFill>
                  <a:srgbClr val="CC0066"/>
                </a:solidFill>
                <a:latin typeface="Aharoni" pitchFamily="2" charset="-79"/>
                <a:cs typeface="Aharoni" pitchFamily="2" charset="-79"/>
              </a:rPr>
              <a:t>word order is used in reported questions, that is, the </a:t>
            </a:r>
            <a:r>
              <a:rPr lang="en-US" sz="2200" dirty="0" smtClean="0">
                <a:solidFill>
                  <a:srgbClr val="CC0066"/>
                </a:solidFill>
                <a:latin typeface="Aharoni" pitchFamily="2" charset="-79"/>
                <a:cs typeface="Aharoni" pitchFamily="2" charset="-79"/>
              </a:rPr>
              <a:t>	subject </a:t>
            </a:r>
            <a:r>
              <a:rPr lang="en-US" sz="2200" dirty="0">
                <a:solidFill>
                  <a:srgbClr val="CC0066"/>
                </a:solidFill>
                <a:latin typeface="Aharoni" pitchFamily="2" charset="-79"/>
                <a:cs typeface="Aharoni" pitchFamily="2" charset="-79"/>
              </a:rPr>
              <a:t>comes before the verb, and it is not necessary to use </a:t>
            </a:r>
            <a:r>
              <a:rPr lang="en-US" sz="2200" dirty="0" smtClean="0">
                <a:solidFill>
                  <a:srgbClr val="CC0066"/>
                </a:solidFill>
                <a:latin typeface="Aharoni" pitchFamily="2" charset="-79"/>
                <a:cs typeface="Aharoni" pitchFamily="2" charset="-79"/>
              </a:rPr>
              <a:t>‘	do</a:t>
            </a:r>
            <a:r>
              <a:rPr lang="en-US" sz="2200" dirty="0">
                <a:solidFill>
                  <a:srgbClr val="CC0066"/>
                </a:solidFill>
                <a:latin typeface="Aharoni" pitchFamily="2" charset="-79"/>
                <a:cs typeface="Aharoni" pitchFamily="2" charset="-79"/>
              </a:rPr>
              <a:t>' or 'did': </a:t>
            </a:r>
            <a:endParaRPr lang="th-TH" sz="2200" dirty="0" smtClean="0">
              <a:solidFill>
                <a:srgbClr val="CC0066"/>
              </a:solidFill>
              <a:latin typeface="Aharoni" pitchFamily="2" charset="-79"/>
            </a:endParaRPr>
          </a:p>
          <a:p>
            <a:pPr marL="914400" lvl="1" indent="-457200">
              <a:buFont typeface="Wingdings" pitchFamily="2" charset="2"/>
              <a:buChar char="Ø"/>
            </a:pPr>
            <a:r>
              <a:rPr lang="en-US" sz="2200" dirty="0">
                <a:solidFill>
                  <a:srgbClr val="CC0066"/>
                </a:solidFill>
                <a:latin typeface="Aharoni" pitchFamily="2" charset="-79"/>
                <a:cs typeface="Aharoni" pitchFamily="2" charset="-79"/>
              </a:rPr>
              <a:t>"Where does Peter live?" She asked him where Peter </a:t>
            </a:r>
            <a:r>
              <a:rPr lang="en-US" sz="2200" dirty="0" smtClean="0">
                <a:solidFill>
                  <a:srgbClr val="CC0066"/>
                </a:solidFill>
                <a:latin typeface="Aharoni" pitchFamily="2" charset="-79"/>
                <a:cs typeface="Aharoni" pitchFamily="2" charset="-79"/>
              </a:rPr>
              <a:t>lived. </a:t>
            </a:r>
          </a:p>
          <a:p>
            <a:pPr lvl="1"/>
            <a:r>
              <a:rPr lang="en-US" sz="2200" b="1" dirty="0" smtClean="0">
                <a:solidFill>
                  <a:srgbClr val="000066"/>
                </a:solidFill>
                <a:latin typeface="Aharoni" pitchFamily="2" charset="-79"/>
                <a:cs typeface="Aharoni" pitchFamily="2" charset="-79"/>
              </a:rPr>
              <a:t>2)Yes / no questions</a:t>
            </a:r>
            <a:r>
              <a:rPr lang="en-US" sz="2200" dirty="0" smtClean="0">
                <a:solidFill>
                  <a:srgbClr val="000066"/>
                </a:solidFill>
                <a:latin typeface="Aharoni" pitchFamily="2" charset="-79"/>
                <a:cs typeface="Aharoni" pitchFamily="2" charset="-79"/>
              </a:rPr>
              <a:t>: This type of question is reported by using</a:t>
            </a:r>
          </a:p>
          <a:p>
            <a:pPr lvl="1"/>
            <a:r>
              <a:rPr lang="en-US" sz="2200" b="1" dirty="0" smtClean="0">
                <a:solidFill>
                  <a:srgbClr val="000066"/>
                </a:solidFill>
                <a:latin typeface="Aharoni" pitchFamily="2" charset="-79"/>
                <a:cs typeface="Aharoni" pitchFamily="2" charset="-79"/>
              </a:rPr>
              <a:t>	'ask' +</a:t>
            </a:r>
            <a:r>
              <a:rPr lang="en-US" sz="2200" b="1" i="1" dirty="0" smtClean="0">
                <a:solidFill>
                  <a:srgbClr val="000066"/>
                </a:solidFill>
                <a:latin typeface="Aharoni" pitchFamily="2" charset="-79"/>
                <a:cs typeface="Aharoni" pitchFamily="2" charset="-79"/>
              </a:rPr>
              <a:t> 'if / whether</a:t>
            </a:r>
            <a:r>
              <a:rPr lang="en-US" sz="2200" b="1" dirty="0" smtClean="0">
                <a:solidFill>
                  <a:srgbClr val="000066"/>
                </a:solidFill>
                <a:latin typeface="Aharoni" pitchFamily="2" charset="-79"/>
                <a:cs typeface="Aharoni" pitchFamily="2" charset="-79"/>
              </a:rPr>
              <a:t> + clause</a:t>
            </a:r>
            <a:r>
              <a:rPr lang="en-US" sz="2200" dirty="0" smtClean="0">
                <a:solidFill>
                  <a:srgbClr val="000066"/>
                </a:solidFill>
                <a:latin typeface="Aharoni" pitchFamily="2" charset="-79"/>
                <a:cs typeface="Aharoni" pitchFamily="2" charset="-79"/>
              </a:rPr>
              <a:t>:</a:t>
            </a:r>
          </a:p>
          <a:p>
            <a:pPr marL="914400" lvl="1" indent="-457200">
              <a:buFont typeface="Wingdings" pitchFamily="2" charset="2"/>
              <a:buChar char="Ø"/>
            </a:pPr>
            <a:r>
              <a:rPr lang="en-US" sz="2200" dirty="0">
                <a:solidFill>
                  <a:srgbClr val="000066"/>
                </a:solidFill>
                <a:latin typeface="Aharoni" pitchFamily="2" charset="-79"/>
                <a:cs typeface="Aharoni" pitchFamily="2" charset="-79"/>
              </a:rPr>
              <a:t>"Do you speak English?" He asked me </a:t>
            </a:r>
            <a:r>
              <a:rPr lang="en-US" sz="2200" b="1" dirty="0">
                <a:solidFill>
                  <a:srgbClr val="000066"/>
                </a:solidFill>
                <a:latin typeface="Aharoni" pitchFamily="2" charset="-79"/>
                <a:cs typeface="Aharoni" pitchFamily="2" charset="-79"/>
              </a:rPr>
              <a:t>if I spoke English</a:t>
            </a:r>
            <a:r>
              <a:rPr lang="en-US" sz="2200" dirty="0">
                <a:solidFill>
                  <a:srgbClr val="000066"/>
                </a:solidFill>
                <a:latin typeface="Aharoni" pitchFamily="2" charset="-79"/>
                <a:cs typeface="Aharoni" pitchFamily="2" charset="-79"/>
              </a:rPr>
              <a:t>.</a:t>
            </a:r>
          </a:p>
          <a:p>
            <a:pPr marL="800100" lvl="1" indent="-342900">
              <a:buFont typeface="Wingdings" pitchFamily="2" charset="2"/>
              <a:buChar char="Ø"/>
            </a:pPr>
            <a:r>
              <a:rPr lang="en-US" sz="2200" dirty="0">
                <a:solidFill>
                  <a:srgbClr val="000066"/>
                </a:solidFill>
                <a:latin typeface="Aharoni" pitchFamily="2" charset="-79"/>
                <a:cs typeface="Aharoni" pitchFamily="2" charset="-79"/>
              </a:rPr>
              <a:t>"Are you British or American?" He asked me </a:t>
            </a:r>
            <a:r>
              <a:rPr lang="en-US" sz="2200" b="1" dirty="0">
                <a:solidFill>
                  <a:srgbClr val="000066"/>
                </a:solidFill>
                <a:latin typeface="Aharoni" pitchFamily="2" charset="-79"/>
                <a:cs typeface="Aharoni" pitchFamily="2" charset="-79"/>
              </a:rPr>
              <a:t>whether I was British or American.</a:t>
            </a:r>
            <a:endParaRPr lang="en-US" sz="2200" dirty="0">
              <a:solidFill>
                <a:srgbClr val="000066"/>
              </a:solidFill>
              <a:latin typeface="Aharoni" pitchFamily="2" charset="-79"/>
              <a:cs typeface="Aharoni" pitchFamily="2" charset="-79"/>
            </a:endParaRPr>
          </a:p>
          <a:p>
            <a:pPr marL="800100" lvl="1" indent="-342900">
              <a:buFont typeface="Wingdings" pitchFamily="2" charset="2"/>
              <a:buChar char="Ø"/>
            </a:pPr>
            <a:r>
              <a:rPr lang="en-US" sz="2200" dirty="0">
                <a:solidFill>
                  <a:srgbClr val="000066"/>
                </a:solidFill>
                <a:latin typeface="Aharoni" pitchFamily="2" charset="-79"/>
                <a:cs typeface="Aharoni" pitchFamily="2" charset="-79"/>
              </a:rPr>
              <a:t>"Is it raining?" She asked </a:t>
            </a:r>
            <a:r>
              <a:rPr lang="en-US" sz="2200" b="1" dirty="0">
                <a:solidFill>
                  <a:srgbClr val="000066"/>
                </a:solidFill>
                <a:latin typeface="Aharoni" pitchFamily="2" charset="-79"/>
                <a:cs typeface="Aharoni" pitchFamily="2" charset="-79"/>
              </a:rPr>
              <a:t>if it was raining</a:t>
            </a:r>
            <a:r>
              <a:rPr lang="en-US" sz="2200" dirty="0" smtClean="0">
                <a:solidFill>
                  <a:srgbClr val="000066"/>
                </a:solidFill>
                <a:latin typeface="Aharoni" pitchFamily="2" charset="-79"/>
                <a:cs typeface="Aharoni" pitchFamily="2" charset="-79"/>
              </a:rPr>
              <a:t>.</a:t>
            </a:r>
          </a:p>
          <a:p>
            <a:r>
              <a:rPr lang="en-US" sz="2200" b="1" dirty="0" smtClean="0">
                <a:latin typeface="Aharoni" pitchFamily="2" charset="-79"/>
                <a:cs typeface="Aharoni" pitchFamily="2" charset="-79"/>
              </a:rPr>
              <a:t>       </a:t>
            </a:r>
            <a:r>
              <a:rPr lang="en-US" sz="2200" b="1" dirty="0" smtClean="0">
                <a:solidFill>
                  <a:srgbClr val="FF0066"/>
                </a:solidFill>
                <a:latin typeface="Aharoni" pitchFamily="2" charset="-79"/>
                <a:cs typeface="Aharoni" pitchFamily="2" charset="-79"/>
              </a:rPr>
              <a:t>3)Question words</a:t>
            </a:r>
            <a:r>
              <a:rPr lang="en-US" sz="2200" dirty="0" smtClean="0">
                <a:solidFill>
                  <a:srgbClr val="FF0066"/>
                </a:solidFill>
                <a:latin typeface="Aharoni" pitchFamily="2" charset="-79"/>
                <a:cs typeface="Aharoni" pitchFamily="2" charset="-79"/>
              </a:rPr>
              <a:t>: this </a:t>
            </a:r>
            <a:r>
              <a:rPr lang="en-US" sz="2200" dirty="0">
                <a:solidFill>
                  <a:srgbClr val="FF0066"/>
                </a:solidFill>
                <a:latin typeface="Aharoni" pitchFamily="2" charset="-79"/>
                <a:cs typeface="Aharoni" pitchFamily="2" charset="-79"/>
              </a:rPr>
              <a:t>type of question is reported by using </a:t>
            </a:r>
            <a:r>
              <a:rPr lang="en-US" sz="2200" dirty="0" smtClean="0">
                <a:solidFill>
                  <a:srgbClr val="FF0066"/>
                </a:solidFill>
                <a:latin typeface="Aharoni" pitchFamily="2" charset="-79"/>
                <a:cs typeface="Aharoni" pitchFamily="2" charset="-79"/>
              </a:rPr>
              <a:t>	'ask</a:t>
            </a:r>
            <a:r>
              <a:rPr lang="en-US" sz="2200" dirty="0">
                <a:solidFill>
                  <a:srgbClr val="FF0066"/>
                </a:solidFill>
                <a:latin typeface="Aharoni" pitchFamily="2" charset="-79"/>
                <a:cs typeface="Aharoni" pitchFamily="2" charset="-79"/>
              </a:rPr>
              <a:t>' (or another verb like 'ask') + question word + clause. </a:t>
            </a:r>
            <a:r>
              <a:rPr lang="en-US" sz="2200" dirty="0" smtClean="0">
                <a:solidFill>
                  <a:srgbClr val="FF0066"/>
                </a:solidFill>
                <a:latin typeface="Aharoni" pitchFamily="2" charset="-79"/>
                <a:cs typeface="Aharoni" pitchFamily="2" charset="-79"/>
              </a:rPr>
              <a:t>	The </a:t>
            </a:r>
            <a:r>
              <a:rPr lang="en-US" sz="2200" dirty="0">
                <a:solidFill>
                  <a:srgbClr val="FF0066"/>
                </a:solidFill>
                <a:latin typeface="Aharoni" pitchFamily="2" charset="-79"/>
                <a:cs typeface="Aharoni" pitchFamily="2" charset="-79"/>
              </a:rPr>
              <a:t>clause contains the question, in normal word order and </a:t>
            </a:r>
            <a:r>
              <a:rPr lang="en-US" sz="2200" dirty="0" smtClean="0">
                <a:solidFill>
                  <a:srgbClr val="FF0066"/>
                </a:solidFill>
                <a:latin typeface="Aharoni" pitchFamily="2" charset="-79"/>
                <a:cs typeface="Aharoni" pitchFamily="2" charset="-79"/>
              </a:rPr>
              <a:t>	with </a:t>
            </a:r>
            <a:r>
              <a:rPr lang="en-US" sz="2200" dirty="0">
                <a:solidFill>
                  <a:srgbClr val="FF0066"/>
                </a:solidFill>
                <a:latin typeface="Aharoni" pitchFamily="2" charset="-79"/>
                <a:cs typeface="Aharoni" pitchFamily="2" charset="-79"/>
              </a:rPr>
              <a:t>the necessary tense change</a:t>
            </a:r>
            <a:r>
              <a:rPr lang="en-US" sz="2200" dirty="0" smtClean="0">
                <a:solidFill>
                  <a:srgbClr val="FF0066"/>
                </a:solidFill>
                <a:latin typeface="Aharoni" pitchFamily="2" charset="-79"/>
                <a:cs typeface="Aharoni" pitchFamily="2" charset="-79"/>
              </a:rPr>
              <a:t>.</a:t>
            </a:r>
          </a:p>
          <a:p>
            <a:pPr marL="800100" lvl="1" indent="-342900">
              <a:buFont typeface="Wingdings" pitchFamily="2" charset="2"/>
              <a:buChar char="Ø"/>
            </a:pPr>
            <a:r>
              <a:rPr lang="en-US" sz="2200" dirty="0">
                <a:solidFill>
                  <a:srgbClr val="FF0066"/>
                </a:solidFill>
                <a:latin typeface="Aharoni" pitchFamily="2" charset="-79"/>
                <a:cs typeface="Aharoni" pitchFamily="2" charset="-79"/>
              </a:rPr>
              <a:t>" </a:t>
            </a:r>
            <a:r>
              <a:rPr lang="en-US" sz="2200" dirty="0" smtClean="0">
                <a:solidFill>
                  <a:srgbClr val="FF0066"/>
                </a:solidFill>
                <a:latin typeface="Aharoni" pitchFamily="2" charset="-79"/>
                <a:cs typeface="Aharoni" pitchFamily="2" charset="-79"/>
              </a:rPr>
              <a:t>What </a:t>
            </a:r>
            <a:r>
              <a:rPr lang="en-US" sz="2200" dirty="0">
                <a:solidFill>
                  <a:srgbClr val="FF0066"/>
                </a:solidFill>
                <a:latin typeface="Aharoni" pitchFamily="2" charset="-79"/>
                <a:cs typeface="Aharoni" pitchFamily="2" charset="-79"/>
              </a:rPr>
              <a:t>is your name?" he asked me. He asked me </a:t>
            </a:r>
            <a:r>
              <a:rPr lang="en-US" sz="2200" b="1" dirty="0">
                <a:solidFill>
                  <a:srgbClr val="FF0066"/>
                </a:solidFill>
                <a:latin typeface="Aharoni" pitchFamily="2" charset="-79"/>
                <a:cs typeface="Aharoni" pitchFamily="2" charset="-79"/>
              </a:rPr>
              <a:t>what my name was</a:t>
            </a:r>
            <a:r>
              <a:rPr lang="en-US" sz="2200" dirty="0">
                <a:solidFill>
                  <a:srgbClr val="FF0066"/>
                </a:solidFill>
                <a:latin typeface="Aharoni" pitchFamily="2" charset="-79"/>
                <a:cs typeface="Aharoni" pitchFamily="2" charset="-79"/>
              </a:rPr>
              <a:t>. </a:t>
            </a:r>
            <a:endParaRPr lang="en-US" sz="2200" dirty="0" smtClean="0">
              <a:solidFill>
                <a:srgbClr val="FF0066"/>
              </a:solidFill>
              <a:latin typeface="Aharoni" pitchFamily="2" charset="-79"/>
              <a:cs typeface="Aharoni" pitchFamily="2" charset="-79"/>
            </a:endParaRPr>
          </a:p>
          <a:p>
            <a:pPr marL="800100" lvl="1" indent="-342900">
              <a:buFont typeface="Wingdings" pitchFamily="2" charset="2"/>
              <a:buChar char="Ø"/>
            </a:pPr>
            <a:r>
              <a:rPr lang="en-US" sz="2200" dirty="0" smtClean="0">
                <a:solidFill>
                  <a:srgbClr val="FF0066"/>
                </a:solidFill>
                <a:latin typeface="Aharoni" pitchFamily="2" charset="-79"/>
                <a:cs typeface="Aharoni" pitchFamily="2" charset="-79"/>
              </a:rPr>
              <a:t>"</a:t>
            </a:r>
            <a:r>
              <a:rPr lang="en-US" sz="2200" dirty="0">
                <a:solidFill>
                  <a:srgbClr val="FF0066"/>
                </a:solidFill>
                <a:latin typeface="Aharoni" pitchFamily="2" charset="-79"/>
                <a:cs typeface="Aharoni" pitchFamily="2" charset="-79"/>
              </a:rPr>
              <a:t>How old is your mother?", he asked. He asked </a:t>
            </a:r>
            <a:r>
              <a:rPr lang="en-US" sz="2200" b="1" dirty="0">
                <a:solidFill>
                  <a:srgbClr val="FF0066"/>
                </a:solidFill>
                <a:latin typeface="Aharoni" pitchFamily="2" charset="-79"/>
                <a:cs typeface="Aharoni" pitchFamily="2" charset="-79"/>
              </a:rPr>
              <a:t>how old her mother was</a:t>
            </a:r>
            <a:r>
              <a:rPr lang="en-US" sz="2200" dirty="0">
                <a:solidFill>
                  <a:srgbClr val="FF0066"/>
                </a:solidFill>
                <a:latin typeface="Aharoni" pitchFamily="2" charset="-79"/>
                <a:cs typeface="Aharoni" pitchFamily="2" charset="-79"/>
              </a:rPr>
              <a:t>.</a:t>
            </a:r>
          </a:p>
          <a:p>
            <a:pPr lvl="1"/>
            <a:endParaRPr lang="en-US" sz="2200" dirty="0">
              <a:latin typeface="Aharoni" pitchFamily="2" charset="-79"/>
              <a:cs typeface="Aharoni" pitchFamily="2" charset="-79"/>
            </a:endParaRPr>
          </a:p>
          <a:p>
            <a:pPr lvl="1"/>
            <a:endParaRPr lang="en-US" sz="2200" dirty="0" smtClean="0">
              <a:latin typeface="Aharoni" pitchFamily="2" charset="-79"/>
              <a:cs typeface="Aharoni" pitchFamily="2" charset="-79"/>
            </a:endParaRPr>
          </a:p>
          <a:p>
            <a:pPr lvl="1"/>
            <a:endParaRPr lang="en-US" sz="2200" dirty="0" smtClean="0">
              <a:latin typeface="Aharoni" pitchFamily="2" charset="-79"/>
              <a:cs typeface="Aharoni" pitchFamily="2" charset="-79"/>
            </a:endParaRPr>
          </a:p>
          <a:p>
            <a:pPr lvl="1"/>
            <a:endParaRPr lang="en-US" sz="2400" b="1" dirty="0">
              <a:latin typeface="Aharoni" pitchFamily="2" charset="-79"/>
              <a:cs typeface="Aharoni" pitchFamily="2" charset="-79"/>
            </a:endParaRPr>
          </a:p>
        </p:txBody>
      </p:sp>
    </p:spTree>
    <p:extLst>
      <p:ext uri="{BB962C8B-B14F-4D97-AF65-F5344CB8AC3E}">
        <p14:creationId xmlns:p14="http://schemas.microsoft.com/office/powerpoint/2010/main" val="41766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274</Words>
  <Application>Microsoft Office PowerPoint</Application>
  <PresentationFormat>นำเสนอทางหน้าจอ (4:3)</PresentationFormat>
  <Paragraphs>170</Paragraphs>
  <Slides>16</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16</vt:i4>
      </vt:variant>
    </vt:vector>
  </HeadingPairs>
  <TitlesOfParts>
    <vt:vector size="17" baseType="lpstr">
      <vt:lpstr>ชุดรูปแบบของ Office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Sky123.Org</dc:creator>
  <cp:lastModifiedBy>Sky123.Org</cp:lastModifiedBy>
  <cp:revision>32</cp:revision>
  <dcterms:created xsi:type="dcterms:W3CDTF">2013-09-21T19:57:24Z</dcterms:created>
  <dcterms:modified xsi:type="dcterms:W3CDTF">2013-09-22T04:31:12Z</dcterms:modified>
</cp:coreProperties>
</file>