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media/image9.png" ContentType="image/png"/>
  <Override PartName="/ppt/media/image1.png" ContentType="image/png"/>
  <Override PartName="/ppt/media/image2.png" ContentType="image/png"/>
  <Override PartName="/ppt/media/image17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9.png" ContentType="image/pn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8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11.png"/><Relationship Id="rId3" Type="http://schemas.openxmlformats.org/officeDocument/2006/relationships/image" Target="../media/image12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3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4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11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48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4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85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1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222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278240" y="2751120"/>
            <a:ext cx="5871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chemeClr val="dk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311760" y="595800"/>
            <a:ext cx="8520120" cy="1957320"/>
          </a:xfrm>
          <a:prstGeom prst="rect">
            <a:avLst/>
          </a:prstGeom>
        </p:spPr>
        <p:txBody>
          <a:bodyPr tIns="91440" bIns="91440" anchor="b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>
              <a:lnSpc>
                <a:spcPct val="100000"/>
              </a:lnSpc>
            </a:pPr>
            <a:fld id="{9BB46EB8-13D0-4408-9A6F-0CC187FE34E8}" type="slidenum"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&lt;número&gt;</a:t>
            </a:fld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64400" y="1982520"/>
            <a:ext cx="8214840" cy="1171800"/>
          </a:xfrm>
          <a:prstGeom prst="rect">
            <a:avLst/>
          </a:prstGeom>
        </p:spPr>
        <p:txBody>
          <a:bodyPr lIns="59040" rIns="59040" tIns="59040" bIns="59040" anchor="ctr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ldNum"/>
          </p:nvPr>
        </p:nvSpPr>
        <p:spPr>
          <a:xfrm>
            <a:off x="6553080" y="4629960"/>
            <a:ext cx="2133360" cy="274320"/>
          </a:xfrm>
          <a:prstGeom prst="rect">
            <a:avLst/>
          </a:prstGeom>
        </p:spPr>
        <p:txBody>
          <a:bodyPr lIns="29520" rIns="29520" tIns="29520" bIns="29520" anchor="ctr"/>
          <a:p>
            <a:pPr algn="r">
              <a:lnSpc>
                <a:spcPct val="100000"/>
              </a:lnSpc>
            </a:pPr>
            <a:fld id="{70B606CC-EB17-4B8A-9338-DD72EF222628}" type="slidenum">
              <a:rPr b="0" lang="es-ES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&lt;número&gt;</a:t>
            </a:fld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64400" y="321480"/>
            <a:ext cx="8214840" cy="749880"/>
          </a:xfrm>
          <a:prstGeom prst="rect">
            <a:avLst/>
          </a:prstGeom>
        </p:spPr>
        <p:txBody>
          <a:bodyPr lIns="59040" rIns="59040" tIns="59040" bIns="5904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64400" y="1064880"/>
            <a:ext cx="8214840" cy="3542400"/>
          </a:xfrm>
          <a:prstGeom prst="rect">
            <a:avLst/>
          </a:prstGeom>
        </p:spPr>
        <p:txBody>
          <a:bodyPr lIns="59040" rIns="59040" tIns="59040" bIns="59040" anchor="ctr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sldNum"/>
          </p:nvPr>
        </p:nvSpPr>
        <p:spPr>
          <a:xfrm>
            <a:off x="6553080" y="4629960"/>
            <a:ext cx="2133360" cy="274320"/>
          </a:xfrm>
          <a:prstGeom prst="rect">
            <a:avLst/>
          </a:prstGeom>
        </p:spPr>
        <p:txBody>
          <a:bodyPr lIns="29520" rIns="29520" tIns="29520" bIns="29520" anchor="ctr"/>
          <a:p>
            <a:pPr algn="r">
              <a:lnSpc>
                <a:spcPct val="100000"/>
              </a:lnSpc>
            </a:pPr>
            <a:fld id="{045BF5B7-EBE6-4811-B7FA-66329F4DA799}" type="slidenum">
              <a:rPr b="0" lang="es-ES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&lt;número&gt;</a:t>
            </a:fld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ldNum"/>
          </p:nvPr>
        </p:nvSpPr>
        <p:spPr>
          <a:xfrm>
            <a:off x="6553080" y="4629960"/>
            <a:ext cx="2133360" cy="274320"/>
          </a:xfrm>
          <a:prstGeom prst="rect">
            <a:avLst/>
          </a:prstGeom>
        </p:spPr>
        <p:txBody>
          <a:bodyPr lIns="29520" rIns="29520" tIns="29520" bIns="29520" anchor="ctr"/>
          <a:p>
            <a:pPr algn="r">
              <a:lnSpc>
                <a:spcPct val="100000"/>
              </a:lnSpc>
            </a:pPr>
            <a:fld id="{1C1E6E8A-64F3-4B4E-92A1-4EA9DE0D2F4E}" type="slidenum">
              <a:rPr b="0" lang="es-ES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&lt;número&gt;</a:t>
            </a:fld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body"/>
          </p:nvPr>
        </p:nvSpPr>
        <p:spPr>
          <a:xfrm>
            <a:off x="464400" y="797040"/>
            <a:ext cx="8214840" cy="3542400"/>
          </a:xfrm>
          <a:prstGeom prst="rect">
            <a:avLst/>
          </a:prstGeom>
        </p:spPr>
        <p:txBody>
          <a:bodyPr lIns="59040" rIns="59040" tIns="59040" bIns="59040" anchor="ctr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sldNum"/>
          </p:nvPr>
        </p:nvSpPr>
        <p:spPr>
          <a:xfrm>
            <a:off x="6553080" y="4629960"/>
            <a:ext cx="2133360" cy="274320"/>
          </a:xfrm>
          <a:prstGeom prst="rect">
            <a:avLst/>
          </a:prstGeom>
        </p:spPr>
        <p:txBody>
          <a:bodyPr lIns="29520" rIns="29520" tIns="29520" bIns="29520" anchor="ctr"/>
          <a:p>
            <a:pPr algn="r">
              <a:lnSpc>
                <a:spcPct val="100000"/>
              </a:lnSpc>
            </a:pPr>
            <a:fld id="{892532AD-936A-4AB4-9229-84233595D428}" type="slidenum">
              <a:rPr b="0" lang="es-ES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&lt;número&gt;</a:t>
            </a:fld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ldNum"/>
          </p:nvPr>
        </p:nvSpPr>
        <p:spPr>
          <a:xfrm>
            <a:off x="6553080" y="4629960"/>
            <a:ext cx="2133360" cy="274320"/>
          </a:xfrm>
          <a:prstGeom prst="rect">
            <a:avLst/>
          </a:prstGeom>
        </p:spPr>
        <p:txBody>
          <a:bodyPr lIns="29520" rIns="29520" tIns="29520" bIns="29520" anchor="ctr"/>
          <a:p>
            <a:pPr algn="r">
              <a:lnSpc>
                <a:spcPct val="100000"/>
              </a:lnSpc>
            </a:pPr>
            <a:fld id="{4C28E1AF-D0E3-4FB4-A5C9-65DE2CC05995}" type="slidenum">
              <a:rPr b="0" lang="es-ES" sz="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&lt;número&gt;</a:t>
            </a:fld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6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6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3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311760" y="595800"/>
            <a:ext cx="8520120" cy="19573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 algn="ctr">
              <a:lnSpc>
                <a:spcPct val="100000"/>
              </a:lnSpc>
            </a:pPr>
            <a:r>
              <a:rPr b="0" lang="es-ES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A escoita activa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TextShape 2"/>
          <p:cNvSpPr txBox="1"/>
          <p:nvPr/>
        </p:nvSpPr>
        <p:spPr>
          <a:xfrm>
            <a:off x="311760" y="3165840"/>
            <a:ext cx="8520120" cy="733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0" lang="es-ES" sz="2400" spc="-1" strike="noStrike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Proxima Nova"/>
                <a:ea typeface="Proxima Nova"/>
              </a:rPr>
              <a:t>e outras estratexias que favorecen a comunicación </a:t>
            </a:r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464400" y="321480"/>
            <a:ext cx="8214840" cy="74952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/>
          <a:p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TextShape 2"/>
          <p:cNvSpPr txBox="1"/>
          <p:nvPr/>
        </p:nvSpPr>
        <p:spPr>
          <a:xfrm>
            <a:off x="464400" y="1064880"/>
            <a:ext cx="8214840" cy="354276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 anchor="ctr"/>
          <a:p>
            <a:pPr algn="ctr"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1.. TARXETIÑAS PARAFRASEO 251-251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Shape 162" descr=""/>
          <p:cNvPicPr/>
          <p:nvPr/>
        </p:nvPicPr>
        <p:blipFill>
          <a:blip r:embed="rId1"/>
          <a:stretch/>
        </p:blipFill>
        <p:spPr>
          <a:xfrm>
            <a:off x="-65520" y="33840"/>
            <a:ext cx="9274320" cy="5216760"/>
          </a:xfrm>
          <a:prstGeom prst="rect">
            <a:avLst/>
          </a:prstGeom>
          <a:ln>
            <a:noFill/>
          </a:ln>
        </p:spPr>
      </p:pic>
      <p:sp>
        <p:nvSpPr>
          <p:cNvPr id="243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4. O REFLEXO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464400" y="10648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685800" indent="-685440">
              <a:lnSpc>
                <a:spcPct val="100000"/>
              </a:lnSpc>
              <a:buClr>
                <a:srgbClr val="646464"/>
              </a:buClr>
              <a:buSzPct val="92000"/>
              <a:buFont typeface="Avenir"/>
              <a:buChar char="•"/>
            </a:pPr>
            <a:r>
              <a:rPr b="0" lang="es-E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Consiste en facer explícito o sentimento que está detrás do que nos conta.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indent="-685440">
              <a:lnSpc>
                <a:spcPct val="100000"/>
              </a:lnSpc>
              <a:buClr>
                <a:srgbClr val="646464"/>
              </a:buClr>
              <a:buSzPct val="92000"/>
              <a:buFont typeface="Avenir"/>
              <a:buChar char="•"/>
            </a:pPr>
            <a:r>
              <a:rPr b="0" lang="es-E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Cumple a misión de que a outra persoa se de conta de cómo se está sentindo con esa situación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85800" indent="-685440" algn="ctr">
              <a:lnSpc>
                <a:spcPct val="100000"/>
              </a:lnSpc>
              <a:buClr>
                <a:srgbClr val="646464"/>
              </a:buClr>
              <a:buSzPct val="92000"/>
              <a:buFont typeface="Avenir"/>
              <a:buChar char="•"/>
            </a:pPr>
            <a:r>
              <a:rPr b="0" i="1" lang="es-E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“</a:t>
            </a:r>
            <a:r>
              <a:rPr b="0" i="1" lang="es-E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Entendo que esta situación faiche sentir moi frustrado, é así?”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464400" y="8002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b="0" lang="es-E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5. RESUMO OU SÍNTESE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consiste en recapitular as partes esenciais, as posturas centrais do problema.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15600" algn="ctr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i="1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“</a:t>
            </a:r>
            <a:r>
              <a:rPr b="0" i="1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resumindo, trátase dun problema de falta de confianza entre os dous, a partir do día en que recibió a mensaje no móbil.”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6.REFORMULAR E BUSCAR PUNTOS EN COMÚN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464400" y="10648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lvl="1" marL="571680" indent="-259920">
              <a:lnSpc>
                <a:spcPct val="100000"/>
              </a:lnSpc>
              <a:buClr>
                <a:srgbClr val="ffffff"/>
              </a:buClr>
              <a:buSzPct val="89000"/>
              <a:buFont typeface="Helvetica Neue"/>
              <a:buChar char="•"/>
            </a:pPr>
            <a:r>
              <a:rPr b="0" lang="es-ES" sz="1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Consiste en darlle un novo enfoque ao problema. Tamén, en buscar puntos en común entre as dúas partes co obxecto de achegalas.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“</a:t>
            </a:r>
            <a:r>
              <a:rPr b="0" i="1" lang="es-ES" sz="1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Entendo que para ós dous é moi importante a fidelidade nunha parella, de ahí que sexades esixentes con este tema.”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“</a:t>
            </a:r>
            <a:r>
              <a:rPr b="0" i="1" lang="es-ES" sz="1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Vexo que ós dous vos disgusta que alguén moleste a outra persona, especialmente cando esta persona non ten demasiadas oportunidades de defenderse, ¿non é?”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Shape 180" descr=""/>
          <p:cNvPicPr/>
          <p:nvPr/>
        </p:nvPicPr>
        <p:blipFill>
          <a:blip r:embed="rId1"/>
          <a:srcRect l="0" t="12498" r="0" b="12498"/>
          <a:stretch/>
        </p:blipFill>
        <p:spPr>
          <a:xfrm>
            <a:off x="0" y="0"/>
            <a:ext cx="9143640" cy="5142960"/>
          </a:xfrm>
          <a:prstGeom prst="rect">
            <a:avLst/>
          </a:prstGeom>
          <a:ln>
            <a:noFill/>
          </a:ln>
        </p:spPr>
      </p:pic>
      <p:sp>
        <p:nvSpPr>
          <p:cNvPr id="249" name="CustomShape 1"/>
          <p:cNvSpPr/>
          <p:nvPr/>
        </p:nvSpPr>
        <p:spPr>
          <a:xfrm>
            <a:off x="155520" y="4613400"/>
            <a:ext cx="8832600" cy="448200"/>
          </a:xfrm>
          <a:prstGeom prst="rect">
            <a:avLst/>
          </a:prstGeom>
          <a:solidFill>
            <a:srgbClr val="1e3c6e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2760" rIns="32760" tIns="32760" bIns="32760" anchor="ctr"/>
          <a:p>
            <a:pPr algn="ctr">
              <a:lnSpc>
                <a:spcPct val="100000"/>
              </a:lnSpc>
            </a:pPr>
            <a:r>
              <a:rPr b="0" lang="es-ES" sz="1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XOGO DE CLIPS “UN PUNTO EN COMÚN” (PÁGINA 73 TIEMPO DE MEDIACIÓN. BOQUÉ)  </a:t>
            </a:r>
            <a:r>
              <a:rPr b="0" lang="es-E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                                     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7. PREGUNTAS SOBRE O FUTURO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TextShape 2"/>
          <p:cNvSpPr txBox="1"/>
          <p:nvPr/>
        </p:nvSpPr>
        <p:spPr>
          <a:xfrm>
            <a:off x="464400" y="10648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571680" indent="-571320">
              <a:lnSpc>
                <a:spcPct val="100000"/>
              </a:lnSpc>
              <a:buClr>
                <a:srgbClr val="646464"/>
              </a:buClr>
              <a:buSzPct val="86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Consiste en utilizar o condicional ou plantexar situacións hipotéticas sobre o futuro.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1680" indent="-571320">
              <a:lnSpc>
                <a:spcPct val="100000"/>
              </a:lnSpc>
              <a:buClr>
                <a:srgbClr val="646464"/>
              </a:buClr>
              <a:buSzPct val="86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Ten a intención de saír  de situacións de enroque e plantear solucións.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91960" indent="-291600">
              <a:lnSpc>
                <a:spcPct val="100000"/>
              </a:lnSpc>
            </a:pP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Que farías ti se Rafa deixase de insultarte hoxe mesmo?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Como será a vosa relación cando este conflicto se solucione?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Que cres que tería que suceder para que Dani non se achegue ó teu irmán?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s-ES" sz="15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"/>
                <a:ea typeface="Helvetica Neue"/>
              </a:rPr>
              <a:t>Que podería pasar se este conflito non se soluciona?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2109960" y="4422240"/>
            <a:ext cx="4923720" cy="42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2"/>
          <p:cNvSpPr/>
          <p:nvPr/>
        </p:nvSpPr>
        <p:spPr>
          <a:xfrm>
            <a:off x="1993680" y="237960"/>
            <a:ext cx="4779000" cy="46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2760" rIns="32760" tIns="32760" bIns="32760" anchor="ctr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PRACTICAMOS A ESCOITA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CustomShape 3"/>
          <p:cNvSpPr/>
          <p:nvPr/>
        </p:nvSpPr>
        <p:spPr>
          <a:xfrm>
            <a:off x="2097360" y="768240"/>
            <a:ext cx="4571640" cy="342864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Shape 199" descr=""/>
          <p:cNvPicPr/>
          <p:nvPr/>
        </p:nvPicPr>
        <p:blipFill>
          <a:blip r:embed="rId1"/>
          <a:srcRect l="9516" t="0" r="9516" b="0"/>
          <a:stretch/>
        </p:blipFill>
        <p:spPr>
          <a:xfrm>
            <a:off x="-178560" y="-73800"/>
            <a:ext cx="9143640" cy="5142960"/>
          </a:xfrm>
          <a:prstGeom prst="rect">
            <a:avLst/>
          </a:prstGeom>
          <a:ln>
            <a:noFill/>
          </a:ln>
        </p:spPr>
      </p:pic>
      <p:sp>
        <p:nvSpPr>
          <p:cNvPr id="256" name="CustomShape 1"/>
          <p:cNvSpPr/>
          <p:nvPr/>
        </p:nvSpPr>
        <p:spPr>
          <a:xfrm>
            <a:off x="3634200" y="3634200"/>
            <a:ext cx="5499360" cy="145512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s-ES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DO LIBRO “TIEMPO DE MEDIACIÓN” MATERIALES FOTOCOPIABLES 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2. PUZZLES: A ESCOITA ACTIVA (PÁXINA 255-258)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892800" y="4236120"/>
            <a:ext cx="7357680" cy="381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2760" rIns="32760" tIns="32760" bIns="32760" anchor="ctr"/>
          <a:p>
            <a:pPr algn="ctr">
              <a:lnSpc>
                <a:spcPct val="100000"/>
              </a:lnSpc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factores que impiden ou favorecen a comunicación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58" name="Shape 206" descr=""/>
          <p:cNvPicPr/>
          <p:nvPr/>
        </p:nvPicPr>
        <p:blipFill>
          <a:blip r:embed="rId1"/>
          <a:stretch/>
        </p:blipFill>
        <p:spPr>
          <a:xfrm>
            <a:off x="-26280" y="253440"/>
            <a:ext cx="9196200" cy="3521880"/>
          </a:xfrm>
          <a:prstGeom prst="rect">
            <a:avLst/>
          </a:prstGeom>
          <a:ln>
            <a:noFill/>
          </a:ln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1777320" y="536040"/>
            <a:ext cx="5848200" cy="3564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 marL="457200" indent="-418680" algn="just">
              <a:lnSpc>
                <a:spcPct val="150000"/>
              </a:lnSpc>
              <a:buClr>
                <a:srgbClr val="ffffff"/>
              </a:buClr>
              <a:buFont typeface="Alfa Slab One"/>
              <a:buChar char="●"/>
            </a:pP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Exercicio: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En grupo, realizar as representacións propostas en “Construir la paz” Carmen Boqué. Páxinas 134-140. 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464400" y="346320"/>
            <a:ext cx="8214840" cy="117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s-E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ISTO NON É ESCOITA ACTIVA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2181960" y="4397760"/>
            <a:ext cx="5010840" cy="42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3"/>
          <p:cNvSpPr/>
          <p:nvPr/>
        </p:nvSpPr>
        <p:spPr>
          <a:xfrm>
            <a:off x="2109960" y="2360880"/>
            <a:ext cx="4923360" cy="42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2760" rIns="32760" tIns="32760" bIns="32760" anchor="ctr"/>
          <a:p>
            <a:pPr algn="ctr">
              <a:lnSpc>
                <a:spcPct val="100000"/>
              </a:lnSpc>
            </a:pPr>
            <a:r>
              <a:rPr b="0" lang="es-E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https://youtu.be/Uuhu-0UufsQ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8" name="Shape 112" descr=""/>
          <p:cNvPicPr/>
          <p:nvPr/>
        </p:nvPicPr>
        <p:blipFill>
          <a:blip r:embed="rId1"/>
          <a:stretch/>
        </p:blipFill>
        <p:spPr>
          <a:xfrm>
            <a:off x="1374840" y="1599840"/>
            <a:ext cx="6393960" cy="27165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1310760" y="853920"/>
            <a:ext cx="6930720" cy="321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>
              <a:lnSpc>
                <a:spcPct val="150000"/>
              </a:lnSpc>
            </a:pPr>
            <a:r>
              <a:rPr b="1" lang="es-ES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Conclusión: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s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Necesitamos que as partes que están enfadadas ou molestas, se escoiten de verdade. 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s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Por outra parte, debemos demostrar como personas mediadoras que estamos concentrad@s n o que nos conta. Para iso, utilizamos as técnicas de escoita activa.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1499400" y="1340640"/>
            <a:ext cx="6354720" cy="299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>
              <a:lnSpc>
                <a:spcPct val="150000"/>
              </a:lnSpc>
            </a:pPr>
            <a:r>
              <a:rPr b="1" lang="es-ES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Compromiso: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s-ES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&gt;</a:t>
            </a: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Empregar as técnicas de escoita activa aprendidas durante esta sesión.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464400" y="1956960"/>
            <a:ext cx="8214840" cy="119736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 anchor="ctr"/>
          <a:p>
            <a:pPr algn="just">
              <a:lnSpc>
                <a:spcPct val="150000"/>
              </a:lnSpc>
            </a:pP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
</a:t>
            </a: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Pregunta 1: ¿Cómo se sentiu o personaxe da ra? </a:t>
            </a: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
</a:t>
            </a: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
</a:t>
            </a: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Pregunta 2: ¿Qué é o que impediu a comunicación?</a:t>
            </a: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
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464400" y="748800"/>
            <a:ext cx="8214840" cy="354276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 anchor="ctr"/>
          <a:p>
            <a:pPr marL="304920" indent="-177480">
              <a:lnSpc>
                <a:spcPct val="100000"/>
              </a:lnSpc>
            </a:pPr>
            <a:r>
              <a:rPr b="0" lang="es-ES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A EMPATíA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177480">
              <a:lnSpc>
                <a:spcPct val="100000"/>
              </a:lnSpc>
            </a:pP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Nos conflitos debemos mostrar empatía coas persoas.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177480">
              <a:lnSpc>
                <a:spcPct val="100000"/>
              </a:lnSpc>
            </a:pP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Empatía significa poñerse no lugar do outr@.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04920" indent="-177480">
              <a:lnSpc>
                <a:spcPct val="100000"/>
              </a:lnSpc>
            </a:pPr>
            <a:r>
              <a:rPr b="0" lang="es-E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Demostrar empatía significa estar presente, atender verdadeiramente á persoa que fala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892800" y="2163240"/>
            <a:ext cx="7357680" cy="535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32760" rIns="32760" tIns="32760" bIns="32760" anchor="ctr"/>
          <a:p>
            <a:pPr algn="ctr">
              <a:lnSpc>
                <a:spcPct val="100000"/>
              </a:lnSpc>
            </a:pPr>
            <a:r>
              <a:rPr b="0" lang="es-ES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lfa Slab One"/>
                <a:ea typeface="Alfa Slab One"/>
              </a:rPr>
              <a:t>Pregunta: cómo demostras ti que estás escoitando?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80520">
              <a:lnSpc>
                <a:spcPct val="100000"/>
              </a:lnSpc>
              <a:buClr>
                <a:srgbClr val="ffffff"/>
              </a:buClr>
              <a:buFont typeface="Avenir"/>
              <a:buAutoNum type="arabicPeriod"/>
            </a:pPr>
            <a:r>
              <a:rPr b="0" lang="es-E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MOSTRAR EMPATÍA E PRESTAR ATENCIÓN COA LINGUAXE NON VERBAL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464400" y="10648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non verbal: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828800" indent="-907560">
              <a:lnSpc>
                <a:spcPct val="100000"/>
              </a:lnSpc>
              <a:buClr>
                <a:srgbClr val="ffffff"/>
              </a:buClr>
              <a:buFont typeface="Avenir"/>
              <a:buAutoNum type="arabicPeriod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postura do corpo.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828800" indent="-907560">
              <a:lnSpc>
                <a:spcPct val="100000"/>
              </a:lnSpc>
              <a:buClr>
                <a:srgbClr val="ffffff"/>
              </a:buClr>
              <a:buFont typeface="Avenir"/>
              <a:buAutoNum type="arabicPeriod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proximidade correcta (varía segundo a cultura) 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828800" indent="-907560">
              <a:lnSpc>
                <a:spcPct val="100000"/>
              </a:lnSpc>
              <a:buClr>
                <a:srgbClr val="ffffff"/>
              </a:buClr>
              <a:buFont typeface="Avenir"/>
              <a:buAutoNum type="arabicPeriod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xestos de asentimento verbal: palabras neutrais, dicindo: “ajá”, “si,si “, “entendo”..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2. ACLARAR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196560" y="106812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facer preguntas abertas (cóntame mais sobre iso, qué sucedeu entón?..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preguntar sen interrogar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pedir que nos comenten mais sobre unha situación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464400" y="321480"/>
            <a:ext cx="8214840" cy="74952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Adeviña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464400" y="1064880"/>
            <a:ext cx="8214840" cy="3542760"/>
          </a:xfrm>
          <a:prstGeom prst="rect">
            <a:avLst/>
          </a:prstGeom>
          <a:noFill/>
          <a:ln>
            <a:noFill/>
          </a:ln>
        </p:spPr>
        <p:txBody>
          <a:bodyPr lIns="59040" rIns="59040" tIns="59040" bIns="59040" anchor="ctr"/>
          <a:p>
            <a:pPr>
              <a:lnSpc>
                <a:spcPct val="100000"/>
              </a:lnSpc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Primeiro: o animal que estou pensando utilizando preguntas que eu poda responder con si ou non…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Despois: o animal que estou pensando utilizando prenguntas abertas, das que dan pé a falar moito.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464400" y="321480"/>
            <a:ext cx="8214840" cy="74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es-ES" sz="29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3. PARAFRASEO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TextShape 2"/>
          <p:cNvSpPr txBox="1"/>
          <p:nvPr/>
        </p:nvSpPr>
        <p:spPr>
          <a:xfrm>
            <a:off x="464400" y="1064880"/>
            <a:ext cx="8214840" cy="3542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consiste en dicir con outras palabras o que o outro dixo.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15600">
              <a:lnSpc>
                <a:spcPct val="100000"/>
              </a:lnSpc>
              <a:buClr>
                <a:srgbClr val="646464"/>
              </a:buClr>
              <a:buSzPct val="91000"/>
              <a:buFont typeface="Avenir"/>
              <a:buChar char="•"/>
            </a:pPr>
            <a:r>
              <a:rPr b="0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cumpre a función de suavizar as palabras do outro, así como de  comprobar que é correcto o que comprendes. Exemplos: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498680" indent="-583920">
              <a:lnSpc>
                <a:spcPct val="100000"/>
              </a:lnSpc>
              <a:buClr>
                <a:srgbClr val="646464"/>
              </a:buClr>
              <a:buSzPct val="86000"/>
              <a:buFont typeface="Avenir"/>
              <a:buChar char="•"/>
            </a:pPr>
            <a:r>
              <a:rPr b="0" i="1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entón, o que queres dicir é……… e así?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498680" indent="-583920">
              <a:lnSpc>
                <a:spcPct val="100000"/>
              </a:lnSpc>
              <a:buClr>
                <a:srgbClr val="646464"/>
              </a:buClr>
              <a:buSzPct val="86000"/>
              <a:buFont typeface="Avenir"/>
              <a:buChar char="•"/>
            </a:pPr>
            <a:r>
              <a:rPr b="0" i="1" lang="es-ES" sz="23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venir"/>
                <a:ea typeface="Avenir"/>
              </a:rPr>
              <a:t>se entendín ben, o que pasou foi…. non e´?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LibreOffice/5.2.1.2$Windows_x86 LibreOffice_project/31dd62db80d4e60af04904455ec9c9219178d620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es-ES</dc:language>
  <cp:lastModifiedBy/>
  <cp:revision>0</cp:revision>
  <dc:subject/>
  <dc:title/>
</cp:coreProperties>
</file>