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73" r:id="rId13"/>
    <p:sldId id="276" r:id="rId14"/>
    <p:sldId id="275" r:id="rId15"/>
    <p:sldId id="277" r:id="rId16"/>
    <p:sldId id="267" r:id="rId17"/>
    <p:sldId id="268" r:id="rId18"/>
    <p:sldId id="280" r:id="rId19"/>
    <p:sldId id="269" r:id="rId20"/>
    <p:sldId id="270" r:id="rId21"/>
    <p:sldId id="271" r:id="rId22"/>
    <p:sldId id="282" r:id="rId23"/>
    <p:sldId id="274" r:id="rId24"/>
    <p:sldId id="279" r:id="rId25"/>
    <p:sldId id="281" r:id="rId26"/>
    <p:sldId id="285" r:id="rId27"/>
    <p:sldId id="278" r:id="rId28"/>
    <p:sldId id="283" r:id="rId29"/>
    <p:sldId id="284" r:id="rId30"/>
    <p:sldId id="286" r:id="rId31"/>
    <p:sldId id="291" r:id="rId32"/>
    <p:sldId id="287" r:id="rId33"/>
    <p:sldId id="288" r:id="rId34"/>
    <p:sldId id="289" r:id="rId35"/>
    <p:sldId id="296" r:id="rId36"/>
    <p:sldId id="290" r:id="rId37"/>
    <p:sldId id="303" r:id="rId38"/>
    <p:sldId id="304" r:id="rId39"/>
    <p:sldId id="298" r:id="rId40"/>
    <p:sldId id="299" r:id="rId41"/>
    <p:sldId id="300" r:id="rId42"/>
    <p:sldId id="301" r:id="rId43"/>
    <p:sldId id="302" r:id="rId44"/>
    <p:sldId id="305" r:id="rId45"/>
    <p:sldId id="293" r:id="rId46"/>
    <p:sldId id="309" r:id="rId47"/>
    <p:sldId id="294" r:id="rId48"/>
    <p:sldId id="306" r:id="rId49"/>
    <p:sldId id="307" r:id="rId50"/>
    <p:sldId id="295" r:id="rId51"/>
    <p:sldId id="308" r:id="rId52"/>
    <p:sldId id="292" r:id="rId53"/>
    <p:sldId id="310" r:id="rId54"/>
    <p:sldId id="311" r:id="rId5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DE06EC-32AA-41BC-A41E-04D35D8A2A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97ADB7-8A33-4DE8-BCE7-3FE7F27F0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F774CA-4B4D-4B91-9026-21733B7CF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A3016-D287-4232-A1A1-29EF7414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F0A3FD-050A-4D01-B54D-7BEE9556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328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51BD2-A13B-417A-99F5-18C79378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3EDE51-848B-4AFD-BD75-FB5B47F18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5791DF-AB1F-4422-91B2-5898A7A16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C14A24-9C84-4BFB-B2C9-B274FCFA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B2E1D2-5EB0-4876-BE00-A6ECD265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405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AC08EF-E2A1-4D01-A3C4-9104656D4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36844E1-1F4B-44BF-86A2-E53E8CCC1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460369-F63E-4D02-8726-3A6D1A5F1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28FCA7-B433-4ECB-9DAC-40EED432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D8067A-D4AF-4392-A8BB-6E8CB118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700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B1AD7-1E1C-4A4E-B548-38E1B12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250153-A1A8-4F55-847E-4883F2B74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89EF0F-53BA-459D-A385-E4031C922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B1C3D7-CF2C-46DB-9A4A-AB3CEB9F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8CF98D-265A-4B43-97B7-C676CB3C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071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109B50-5436-4A54-B12D-220738CE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CEAA00-2AE3-48C0-9113-E55D590F0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880D0F-21F2-4307-A2C8-4AEE0187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BCB408-A354-4E4D-A20B-926C3CEB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A2EA49-8944-4B52-87F5-78D3773F1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4787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91A335-5947-43BD-87A7-16E5BEDB7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38AC17-0DDB-4A1D-BB4C-EADECEC48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ACC213-4A5F-42EC-BA85-8B66AEC58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0A0F43-6591-4EC5-9FD7-D8E31A212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1ED7A7-1E52-4533-B44D-2B6FD580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33B967-E0C7-4622-8F31-F90FBA6F9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627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585AB-F027-4197-86A0-2A96CBC8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BD83CA-3617-4DC8-8519-EE3F8EBF3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C7BDA5-EFE2-4762-A70F-3A0B9C2D4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193D47-622B-42C0-8BCD-C71EAC620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1C8AB8-993D-4796-9F2A-C7249209D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D16B7E3-2041-4704-867A-9551FB1C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301306F-3108-4D55-AB1F-753AB14F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4739084-B458-4DAC-97F1-32313687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401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78F2CF-A8E4-49E4-AE0D-0B4C7948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56133D-9F16-4B5B-8173-0DFE9CFED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0CC903-0232-4DA3-ACC0-DA17F7DB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E3AF81D-A089-4E1C-A4FE-D73B4BFA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451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0B7028-CB52-4EEA-B700-D3F38CC4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D60B5D-28C0-46C4-BACB-39F63E2A1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E03FC2-775D-4CA5-A846-A6365F5C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5924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45CCCA-EEAE-4110-96D9-D3A86CB4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E36D4-13BF-4CA8-8892-E9FADB0C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4E440D-ACFF-4B9D-BA92-699916112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B23C11-20AF-4853-A528-ED7D18AA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0D53B2-1AA8-49FC-8759-A1A70A43D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69317D-816C-40E0-9470-90DC1A9D2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1281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C3461-EF23-481A-A168-5486DA19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2E1E3D2-DA20-4AE3-BA41-1A33BD353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06DF88A-1D35-4E9D-A352-96765B407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2E6DB2-B63C-425C-9684-CDFC5A453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55632B-E2A3-4D53-AC90-1E5780DC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9DDD92-8387-40A2-ACA9-8898D0AF1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504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29D237-1A5A-4CC9-8C4E-B33E916AC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1C83C8-9FE1-44D1-968F-924310735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D67F56-D8BD-490B-A8BB-8EB22E736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B6A76-D6CF-4159-B386-A1DD770DC7D6}" type="datetimeFigureOut">
              <a:rPr lang="es-ES" smtClean="0"/>
              <a:t>11/03/2021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D0ADBB-BEB3-426A-8817-0FD842B1F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93930-D06F-43C6-8E0E-20C9958DB3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541EC-0D66-4A41-BA75-75CFCB9C77B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227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ncbi.nlm.nih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tools/primer-blas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www.youtube.com/watch?v=PSRJfaAYkW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mVV4e8evc8" TargetMode="Externa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f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F83B2B0-B122-4F24-9D88-8CB13ADFA61C}"/>
              </a:ext>
            </a:extLst>
          </p:cNvPr>
          <p:cNvSpPr/>
          <p:nvPr/>
        </p:nvSpPr>
        <p:spPr>
          <a:xfrm>
            <a:off x="1094912" y="673352"/>
            <a:ext cx="81556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Unidad didáctica sobre las técnicas y aplicaciones de la ingeniería genética </a:t>
            </a:r>
            <a:endParaRPr lang="es-ES" sz="28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104E0F5-F928-44F9-9767-881A18B14A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72" b="89945" l="10000" r="90000">
                        <a14:foregroundMark x1="61236" y1="8398" x2="61236" y2="8398"/>
                        <a14:foregroundMark x1="63371" y1="4972" x2="63371" y2="4972"/>
                        <a14:backgroundMark x1="60674" y1="22320" x2="60674" y2="22320"/>
                        <a14:backgroundMark x1="58315" y1="40552" x2="58315" y2="40552"/>
                        <a14:backgroundMark x1="58315" y1="43536" x2="58315" y2="43536"/>
                        <a14:backgroundMark x1="50225" y1="54475" x2="50225" y2="54475"/>
                        <a14:backgroundMark x1="46742" y1="54475" x2="46742" y2="54475"/>
                        <a14:backgroundMark x1="44607" y1="59116" x2="44607" y2="59116"/>
                        <a14:backgroundMark x1="55618" y1="84088" x2="55618" y2="84088"/>
                        <a14:backgroundMark x1="58090" y1="84420" x2="58090" y2="844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32" y="1150405"/>
            <a:ext cx="5931894" cy="60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8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E235672-90BC-4F7A-9BC9-09BBA5EE7DF0}"/>
              </a:ext>
            </a:extLst>
          </p:cNvPr>
          <p:cNvSpPr/>
          <p:nvPr/>
        </p:nvSpPr>
        <p:spPr>
          <a:xfrm>
            <a:off x="5072290" y="447868"/>
            <a:ext cx="2047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Ingeniería genética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822A4E2-5A44-4B93-A3FB-CC1326D5CA63}"/>
              </a:ext>
            </a:extLst>
          </p:cNvPr>
          <p:cNvSpPr/>
          <p:nvPr/>
        </p:nvSpPr>
        <p:spPr>
          <a:xfrm>
            <a:off x="393577" y="1259280"/>
            <a:ext cx="48070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Conjunto de técnicas que permiten manipular el material genético de un organismo para conseguir un fin práctico.</a:t>
            </a:r>
          </a:p>
          <a:p>
            <a:endParaRPr lang="es-ES" dirty="0"/>
          </a:p>
          <a:p>
            <a:r>
              <a:rPr lang="es-ES" dirty="0"/>
              <a:t>Herramientas: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/>
              <a:t>Enzimas de restricción</a:t>
            </a:r>
            <a:r>
              <a:rPr lang="es-ES" dirty="0"/>
              <a:t>: Proteínas capaces de cortar el ADN en secuencias específicas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/>
              <a:t>ADN ligasas</a:t>
            </a:r>
            <a:r>
              <a:rPr lang="es-ES" dirty="0"/>
              <a:t>: Proteínas capaces de unir fragmentos de ADN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u="sng" dirty="0"/>
              <a:t>Vectores de transferencia</a:t>
            </a:r>
            <a:r>
              <a:rPr lang="es-ES" dirty="0"/>
              <a:t>: Moléculas de ADN circular que son capaces de transferir ADN de una célula a otra.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r>
              <a:rPr lang="es-ES" dirty="0"/>
              <a:t>ADN recombinante (Se hace solo con un plásmido? Escala real)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A699F03-BF9E-4F54-908E-AE5206FC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003" y="723900"/>
            <a:ext cx="2838450" cy="31322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532EDCF-641C-4813-9D4D-C369B970F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165" y="2796932"/>
            <a:ext cx="5440938" cy="36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02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760688D8-2221-4F88-9B60-8E618E6B2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481" y="643467"/>
            <a:ext cx="7819038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52583AB-70F8-4901-90C1-B05A67344091}"/>
              </a:ext>
            </a:extLst>
          </p:cNvPr>
          <p:cNvSpPr/>
          <p:nvPr/>
        </p:nvSpPr>
        <p:spPr>
          <a:xfrm>
            <a:off x="127248" y="2865650"/>
            <a:ext cx="25538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Una bacteria puede llegar a dividirse cada 10 minutos</a:t>
            </a:r>
          </a:p>
        </p:txBody>
      </p:sp>
    </p:spTree>
    <p:extLst>
      <p:ext uri="{BB962C8B-B14F-4D97-AF65-F5344CB8AC3E}">
        <p14:creationId xmlns:p14="http://schemas.microsoft.com/office/powerpoint/2010/main" val="3357793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C8D9C89C-AA98-4EC9-A121-AEEA1FD82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14" y="376237"/>
            <a:ext cx="8096250" cy="61055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09795BA-B974-4202-A67A-8ED6D695F2AD}"/>
              </a:ext>
            </a:extLst>
          </p:cNvPr>
          <p:cNvSpPr/>
          <p:nvPr/>
        </p:nvSpPr>
        <p:spPr>
          <a:xfrm>
            <a:off x="198269" y="2395133"/>
            <a:ext cx="25538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50 cerdos al año/ diabético</a:t>
            </a:r>
          </a:p>
          <a:p>
            <a:endParaRPr lang="es-ES" dirty="0"/>
          </a:p>
          <a:p>
            <a:r>
              <a:rPr lang="es-ES" dirty="0"/>
              <a:t>Fábrica: 100.000 páncreas al día</a:t>
            </a:r>
          </a:p>
        </p:txBody>
      </p:sp>
    </p:spTree>
    <p:extLst>
      <p:ext uri="{BB962C8B-B14F-4D97-AF65-F5344CB8AC3E}">
        <p14:creationId xmlns:p14="http://schemas.microsoft.com/office/powerpoint/2010/main" val="37244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agua, hombre, arrecife, océano&#10;&#10;Descripción generada automáticamente">
            <a:extLst>
              <a:ext uri="{FF2B5EF4-FFF2-40B4-BE49-F238E27FC236}">
                <a16:creationId xmlns:a16="http://schemas.microsoft.com/office/drawing/2014/main" id="{23C2E1F9-EB37-48A1-8DA8-FC248FDB7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8" y="199649"/>
            <a:ext cx="4699734" cy="30540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F2935BB-B6C1-4B99-96EC-7C9BC17B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501"/>
            <a:ext cx="5282391" cy="3887208"/>
          </a:xfrm>
          <a:prstGeom prst="rect">
            <a:avLst/>
          </a:prstGeom>
        </p:spPr>
      </p:pic>
      <p:pic>
        <p:nvPicPr>
          <p:cNvPr id="9" name="Imagen 8" descr="Imagen que contiene interior, tabla, morado, llenado&#10;&#10;Descripción generada automáticamente">
            <a:extLst>
              <a:ext uri="{FF2B5EF4-FFF2-40B4-BE49-F238E27FC236}">
                <a16:creationId xmlns:a16="http://schemas.microsoft.com/office/drawing/2014/main" id="{FC27F7D6-6B9D-41F2-A3A0-4FF543FD0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84" y="3294003"/>
            <a:ext cx="5389695" cy="33643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1D3779A-7C46-4B70-A53A-3A042E2F5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74" y="4220691"/>
            <a:ext cx="2408808" cy="240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98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711F60F-4548-45A0-9CB8-C0AEDCCAA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0" y="1162974"/>
            <a:ext cx="5553398" cy="41813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6B7E477-6470-4038-BCA9-2D0114F5F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62974"/>
            <a:ext cx="5553398" cy="41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39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A10BC3FC-ABFF-4802-892D-F531325AA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946" y="881062"/>
            <a:ext cx="7704107" cy="53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37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hombre con una tabla de surf&#10;&#10;Descripción generada automáticamente">
            <a:extLst>
              <a:ext uri="{FF2B5EF4-FFF2-40B4-BE49-F238E27FC236}">
                <a16:creationId xmlns:a16="http://schemas.microsoft.com/office/drawing/2014/main" id="{BB3EF6B1-7217-450D-9D92-AEF8410B3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461962"/>
            <a:ext cx="9334500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9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0E1BA91-ECD3-420F-859A-70CE94098B95}"/>
              </a:ext>
            </a:extLst>
          </p:cNvPr>
          <p:cNvSpPr/>
          <p:nvPr/>
        </p:nvSpPr>
        <p:spPr>
          <a:xfrm>
            <a:off x="3964743" y="403480"/>
            <a:ext cx="4262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PCR (Reacción en cadena de la polimerasa)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4D8010-6977-4542-934B-1411D2F48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661" y="1457257"/>
            <a:ext cx="4274237" cy="22816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57D8B0A-CF5F-42C5-8838-CE586389EF2A}"/>
              </a:ext>
            </a:extLst>
          </p:cNvPr>
          <p:cNvSpPr/>
          <p:nvPr/>
        </p:nvSpPr>
        <p:spPr>
          <a:xfrm>
            <a:off x="350483" y="99559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u="sng" dirty="0"/>
              <a:t>Cebador o Primer</a:t>
            </a:r>
            <a:r>
              <a:rPr lang="es-ES" dirty="0"/>
              <a:t>: está formado por nucleótidos que permite que la ADN polimerasa III comience la síntesis de la nueva cadena de ADN. (</a:t>
            </a:r>
            <a:r>
              <a:rPr lang="es-ES" dirty="0">
                <a:highlight>
                  <a:srgbClr val="FFFF00"/>
                </a:highlight>
              </a:rPr>
              <a:t>Específicos del gen que se quiere amplificar</a:t>
            </a:r>
            <a:r>
              <a:rPr lang="es-ES" dirty="0"/>
              <a:t>)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>
                <a:highlight>
                  <a:srgbClr val="FFFF00"/>
                </a:highlight>
              </a:rPr>
              <a:t>SIN CEBADOR NO HAY AMPLIFICACION</a:t>
            </a:r>
          </a:p>
        </p:txBody>
      </p:sp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D34D3862-6D80-4AB4-8DE0-17A7A990C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1" y="2978026"/>
            <a:ext cx="6253666" cy="364471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5718124-604F-4D1F-8F5D-FC324E36A1BF}"/>
              </a:ext>
            </a:extLst>
          </p:cNvPr>
          <p:cNvSpPr/>
          <p:nvPr/>
        </p:nvSpPr>
        <p:spPr>
          <a:xfrm>
            <a:off x="4274599" y="643807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5 minutos cada ciclo aprox.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0E49663-EA97-4C9F-AECA-E8E8FAEA34C7}"/>
              </a:ext>
            </a:extLst>
          </p:cNvPr>
          <p:cNvSpPr/>
          <p:nvPr/>
        </p:nvSpPr>
        <p:spPr>
          <a:xfrm>
            <a:off x="7421732" y="4477413"/>
            <a:ext cx="3698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Cebador para amplificar coronavirus: </a:t>
            </a:r>
          </a:p>
          <a:p>
            <a:endParaRPr lang="es-ES" dirty="0">
              <a:highlight>
                <a:srgbClr val="FFFF00"/>
              </a:highlight>
            </a:endParaRPr>
          </a:p>
          <a:p>
            <a:r>
              <a:rPr lang="es-ES" dirty="0">
                <a:highlight>
                  <a:srgbClr val="FFFF00"/>
                </a:highlight>
              </a:rPr>
              <a:t>CGGATGGCTTATTGTTGGCG</a:t>
            </a:r>
          </a:p>
        </p:txBody>
      </p:sp>
    </p:spTree>
    <p:extLst>
      <p:ext uri="{BB962C8B-B14F-4D97-AF65-F5344CB8AC3E}">
        <p14:creationId xmlns:p14="http://schemas.microsoft.com/office/powerpoint/2010/main" val="2647897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5DCBF1A-EF8B-48A1-B855-1D6F4FE6D047}"/>
              </a:ext>
            </a:extLst>
          </p:cNvPr>
          <p:cNvGrpSpPr/>
          <p:nvPr/>
        </p:nvGrpSpPr>
        <p:grpSpPr>
          <a:xfrm>
            <a:off x="2583402" y="822427"/>
            <a:ext cx="6843561" cy="1788100"/>
            <a:chOff x="621436" y="1001332"/>
            <a:chExt cx="6843561" cy="1788100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EBA6C5D-3DDC-4CC0-8D63-20663F298C05}"/>
                </a:ext>
              </a:extLst>
            </p:cNvPr>
            <p:cNvSpPr txBox="1"/>
            <p:nvPr/>
          </p:nvSpPr>
          <p:spPr>
            <a:xfrm>
              <a:off x="621436" y="1589103"/>
              <a:ext cx="39215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Juan                                    </a:t>
              </a:r>
            </a:p>
            <a:p>
              <a:r>
                <a:rPr lang="es-ES" dirty="0"/>
                <a:t>Juan González                   </a:t>
              </a:r>
            </a:p>
            <a:p>
              <a:r>
                <a:rPr lang="es-ES" dirty="0"/>
                <a:t>Juan González Arribas</a:t>
              </a:r>
            </a:p>
            <a:p>
              <a:r>
                <a:rPr lang="es-ES" dirty="0"/>
                <a:t>Juan González Arribas DNI: 36598874-Y 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767867AC-71CE-4654-9F01-37433033BE85}"/>
                </a:ext>
              </a:extLst>
            </p:cNvPr>
            <p:cNvSpPr txBox="1"/>
            <p:nvPr/>
          </p:nvSpPr>
          <p:spPr>
            <a:xfrm>
              <a:off x="4727003" y="1589102"/>
              <a:ext cx="27379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ATG</a:t>
              </a:r>
            </a:p>
            <a:p>
              <a:r>
                <a:rPr lang="es-ES" dirty="0"/>
                <a:t>ATG GGC</a:t>
              </a:r>
            </a:p>
            <a:p>
              <a:r>
                <a:rPr lang="es-ES" dirty="0"/>
                <a:t>ATG GGC TAT</a:t>
              </a:r>
            </a:p>
            <a:p>
              <a:r>
                <a:rPr lang="es-ES" dirty="0"/>
                <a:t>ATG GGC TAT GCG AGC GTA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755CCED8-AC62-4E18-AA28-E93C85124D06}"/>
                </a:ext>
              </a:extLst>
            </p:cNvPr>
            <p:cNvSpPr txBox="1"/>
            <p:nvPr/>
          </p:nvSpPr>
          <p:spPr>
            <a:xfrm>
              <a:off x="2115081" y="1001332"/>
              <a:ext cx="950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Persona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DCB5E15-3036-4BB4-A363-787950314557}"/>
                </a:ext>
              </a:extLst>
            </p:cNvPr>
            <p:cNvSpPr txBox="1"/>
            <p:nvPr/>
          </p:nvSpPr>
          <p:spPr>
            <a:xfrm>
              <a:off x="5259256" y="1001332"/>
              <a:ext cx="830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dirty="0"/>
                <a:t>Primer</a:t>
              </a:r>
            </a:p>
          </p:txBody>
        </p:sp>
      </p:grpSp>
      <p:sp>
        <p:nvSpPr>
          <p:cNvPr id="9" name="Rectángulo 8">
            <a:extLst>
              <a:ext uri="{FF2B5EF4-FFF2-40B4-BE49-F238E27FC236}">
                <a16:creationId xmlns:a16="http://schemas.microsoft.com/office/drawing/2014/main" id="{E81134D9-077B-433F-8B9D-A210649D789B}"/>
              </a:ext>
            </a:extLst>
          </p:cNvPr>
          <p:cNvSpPr/>
          <p:nvPr/>
        </p:nvSpPr>
        <p:spPr>
          <a:xfrm>
            <a:off x="3824510" y="220298"/>
            <a:ext cx="5360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Como hacer un primer específico para una secuencia 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4261C2-0185-46AD-865C-4B7B325A96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24" t="35081" r="41238" b="25696"/>
          <a:stretch/>
        </p:blipFill>
        <p:spPr>
          <a:xfrm>
            <a:off x="2765037" y="2843325"/>
            <a:ext cx="7048870" cy="40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5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ACF1334-758C-4697-83C7-4305B3F31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5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CD6788F9-7B56-46AB-83D3-1AC6FCF3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31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EA920C19-C83A-442E-8FA2-3AD22A7B9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3EB10550-9962-4139-B098-74EED3F94D48}"/>
              </a:ext>
            </a:extLst>
          </p:cNvPr>
          <p:cNvSpPr/>
          <p:nvPr/>
        </p:nvSpPr>
        <p:spPr>
          <a:xfrm>
            <a:off x="804996" y="5059192"/>
            <a:ext cx="6442623" cy="1155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¿Quién soy yo?</a:t>
            </a:r>
            <a:endParaRPr lang="es-ES" sz="44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Freeform 72">
            <a:extLst>
              <a:ext uri="{FF2B5EF4-FFF2-40B4-BE49-F238E27FC236}">
                <a16:creationId xmlns:a16="http://schemas.microsoft.com/office/drawing/2014/main" id="{41A04820-C326-4300-90B5-5BD134F5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131115" cy="3406036"/>
          </a:xfrm>
          <a:custGeom>
            <a:avLst/>
            <a:gdLst>
              <a:gd name="connsiteX0" fmla="*/ 0 w 3131115"/>
              <a:gd name="connsiteY0" fmla="*/ 0 h 3406036"/>
              <a:gd name="connsiteX1" fmla="*/ 2726532 w 3131115"/>
              <a:gd name="connsiteY1" fmla="*/ 0 h 3406036"/>
              <a:gd name="connsiteX2" fmla="*/ 2763423 w 3131115"/>
              <a:gd name="connsiteY2" fmla="*/ 49334 h 3406036"/>
              <a:gd name="connsiteX3" fmla="*/ 3131115 w 3131115"/>
              <a:gd name="connsiteY3" fmla="*/ 1253075 h 3406036"/>
              <a:gd name="connsiteX4" fmla="*/ 978154 w 3131115"/>
              <a:gd name="connsiteY4" fmla="*/ 3406036 h 3406036"/>
              <a:gd name="connsiteX5" fmla="*/ 140125 w 3131115"/>
              <a:gd name="connsiteY5" fmla="*/ 3236846 h 3406036"/>
              <a:gd name="connsiteX6" fmla="*/ 0 w 3131115"/>
              <a:gd name="connsiteY6" fmla="*/ 3169345 h 34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115" h="3406036">
                <a:moveTo>
                  <a:pt x="0" y="0"/>
                </a:moveTo>
                <a:lnTo>
                  <a:pt x="2726532" y="0"/>
                </a:lnTo>
                <a:lnTo>
                  <a:pt x="2763423" y="49334"/>
                </a:lnTo>
                <a:cubicBezTo>
                  <a:pt x="2995565" y="392949"/>
                  <a:pt x="3131115" y="807182"/>
                  <a:pt x="3131115" y="1253075"/>
                </a:cubicBezTo>
                <a:cubicBezTo>
                  <a:pt x="3131115" y="2442123"/>
                  <a:pt x="2167202" y="3406036"/>
                  <a:pt x="978154" y="3406036"/>
                </a:cubicBezTo>
                <a:cubicBezTo>
                  <a:pt x="680892" y="3406036"/>
                  <a:pt x="397701" y="3345792"/>
                  <a:pt x="140125" y="3236846"/>
                </a:cubicBezTo>
                <a:lnTo>
                  <a:pt x="0" y="316934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Imagen 11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3D1663C2-5474-489B-8603-0526AE3A44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8187" b="3"/>
          <a:stretch/>
        </p:blipFill>
        <p:spPr>
          <a:xfrm>
            <a:off x="20" y="2"/>
            <a:ext cx="3001858" cy="3285009"/>
          </a:xfrm>
          <a:custGeom>
            <a:avLst/>
            <a:gdLst/>
            <a:ahLst/>
            <a:cxnLst/>
            <a:rect l="l" t="t" r="r" b="b"/>
            <a:pathLst>
              <a:path w="3001878" h="3285009">
                <a:moveTo>
                  <a:pt x="0" y="0"/>
                </a:moveTo>
                <a:lnTo>
                  <a:pt x="2567363" y="0"/>
                </a:lnTo>
                <a:lnTo>
                  <a:pt x="2654855" y="117001"/>
                </a:lnTo>
                <a:cubicBezTo>
                  <a:pt x="2873947" y="441300"/>
                  <a:pt x="3001878" y="832248"/>
                  <a:pt x="3001878" y="1253075"/>
                </a:cubicBezTo>
                <a:cubicBezTo>
                  <a:pt x="3001878" y="2375281"/>
                  <a:pt x="2092150" y="3285009"/>
                  <a:pt x="969943" y="3285009"/>
                </a:cubicBezTo>
                <a:cubicBezTo>
                  <a:pt x="619254" y="3285009"/>
                  <a:pt x="289314" y="3196169"/>
                  <a:pt x="1403" y="3039766"/>
                </a:cubicBezTo>
                <a:lnTo>
                  <a:pt x="0" y="303891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8" name="Oval 22">
            <a:extLst>
              <a:ext uri="{FF2B5EF4-FFF2-40B4-BE49-F238E27FC236}">
                <a16:creationId xmlns:a16="http://schemas.microsoft.com/office/drawing/2014/main" id="{0DEFC014-FFA5-4205-8F77-FA7CD095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6355" y="460823"/>
            <a:ext cx="3245896" cy="324589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FC5572-E251-4574-9D57-3BE1604DE4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0" r="10419" b="-2"/>
          <a:stretch/>
        </p:blipFill>
        <p:spPr>
          <a:xfrm>
            <a:off x="3871319" y="590131"/>
            <a:ext cx="2987276" cy="298727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5" name="Freeform 68">
            <a:extLst>
              <a:ext uri="{FF2B5EF4-FFF2-40B4-BE49-F238E27FC236}">
                <a16:creationId xmlns:a16="http://schemas.microsoft.com/office/drawing/2014/main" id="{4420FB57-1484-4DE9-B68A-2F3C9738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2910" y="2"/>
            <a:ext cx="3614334" cy="2178813"/>
          </a:xfrm>
          <a:custGeom>
            <a:avLst/>
            <a:gdLst>
              <a:gd name="connsiteX0" fmla="*/ 38628 w 3614334"/>
              <a:gd name="connsiteY0" fmla="*/ 0 h 2178813"/>
              <a:gd name="connsiteX1" fmla="*/ 3575706 w 3614334"/>
              <a:gd name="connsiteY1" fmla="*/ 0 h 2178813"/>
              <a:gd name="connsiteX2" fmla="*/ 3577619 w 3614334"/>
              <a:gd name="connsiteY2" fmla="*/ 7439 h 2178813"/>
              <a:gd name="connsiteX3" fmla="*/ 3614334 w 3614334"/>
              <a:gd name="connsiteY3" fmla="*/ 371646 h 2178813"/>
              <a:gd name="connsiteX4" fmla="*/ 1807167 w 3614334"/>
              <a:gd name="connsiteY4" fmla="*/ 2178813 h 2178813"/>
              <a:gd name="connsiteX5" fmla="*/ 0 w 3614334"/>
              <a:gd name="connsiteY5" fmla="*/ 371646 h 2178813"/>
              <a:gd name="connsiteX6" fmla="*/ 36715 w 3614334"/>
              <a:gd name="connsiteY6" fmla="*/ 7439 h 217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4334" h="2178813">
                <a:moveTo>
                  <a:pt x="38628" y="0"/>
                </a:moveTo>
                <a:lnTo>
                  <a:pt x="3575706" y="0"/>
                </a:lnTo>
                <a:lnTo>
                  <a:pt x="3577619" y="7439"/>
                </a:lnTo>
                <a:cubicBezTo>
                  <a:pt x="3601692" y="125081"/>
                  <a:pt x="3614334" y="246887"/>
                  <a:pt x="3614334" y="371646"/>
                </a:cubicBezTo>
                <a:cubicBezTo>
                  <a:pt x="3614334" y="1369717"/>
                  <a:pt x="2805238" y="2178813"/>
                  <a:pt x="1807167" y="2178813"/>
                </a:cubicBezTo>
                <a:cubicBezTo>
                  <a:pt x="809096" y="2178813"/>
                  <a:pt x="0" y="1369717"/>
                  <a:pt x="0" y="371646"/>
                </a:cubicBezTo>
                <a:cubicBezTo>
                  <a:pt x="0" y="246887"/>
                  <a:pt x="12642" y="125081"/>
                  <a:pt x="36715" y="7439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Imagen 9" descr="Un puente sobre un cuerpo de agua&#10;&#10;Descripción generada automáticamente">
            <a:extLst>
              <a:ext uri="{FF2B5EF4-FFF2-40B4-BE49-F238E27FC236}">
                <a16:creationId xmlns:a16="http://schemas.microsoft.com/office/drawing/2014/main" id="{1129FCA1-B2A6-4300-8F99-45A6353840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r="6505" b="1"/>
          <a:stretch/>
        </p:blipFill>
        <p:spPr>
          <a:xfrm>
            <a:off x="7247620" y="4"/>
            <a:ext cx="3344914" cy="2044103"/>
          </a:xfrm>
          <a:custGeom>
            <a:avLst/>
            <a:gdLst/>
            <a:ahLst/>
            <a:cxnLst/>
            <a:rect l="l" t="t" r="r" b="b"/>
            <a:pathLst>
              <a:path w="3344914" h="2044103">
                <a:moveTo>
                  <a:pt x="42872" y="0"/>
                </a:moveTo>
                <a:lnTo>
                  <a:pt x="3302042" y="0"/>
                </a:lnTo>
                <a:lnTo>
                  <a:pt x="3310936" y="34588"/>
                </a:lnTo>
                <a:cubicBezTo>
                  <a:pt x="3333214" y="143461"/>
                  <a:pt x="3344914" y="256187"/>
                  <a:pt x="3344914" y="371646"/>
                </a:cubicBezTo>
                <a:cubicBezTo>
                  <a:pt x="3344914" y="1295319"/>
                  <a:pt x="2596130" y="2044103"/>
                  <a:pt x="1672457" y="2044103"/>
                </a:cubicBezTo>
                <a:cubicBezTo>
                  <a:pt x="748785" y="2044103"/>
                  <a:pt x="0" y="1295319"/>
                  <a:pt x="0" y="371646"/>
                </a:cubicBezTo>
                <a:cubicBezTo>
                  <a:pt x="0" y="256187"/>
                  <a:pt x="11700" y="143461"/>
                  <a:pt x="33979" y="34588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7" name="Freeform 64">
            <a:extLst>
              <a:ext uri="{FF2B5EF4-FFF2-40B4-BE49-F238E27FC236}">
                <a16:creationId xmlns:a16="http://schemas.microsoft.com/office/drawing/2014/main" id="{9641EB8E-6586-4EF4-9AAB-4199379B9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4008" y="2433009"/>
            <a:ext cx="3807993" cy="4434467"/>
          </a:xfrm>
          <a:custGeom>
            <a:avLst/>
            <a:gdLst>
              <a:gd name="connsiteX0" fmla="*/ 2890837 w 3807993"/>
              <a:gd name="connsiteY0" fmla="*/ 0 h 4434467"/>
              <a:gd name="connsiteX1" fmla="*/ 3750483 w 3807993"/>
              <a:gd name="connsiteY1" fmla="*/ 129967 h 4434467"/>
              <a:gd name="connsiteX2" fmla="*/ 3807993 w 3807993"/>
              <a:gd name="connsiteY2" fmla="*/ 151015 h 4434467"/>
              <a:gd name="connsiteX3" fmla="*/ 3807993 w 3807993"/>
              <a:gd name="connsiteY3" fmla="*/ 4434467 h 4434467"/>
              <a:gd name="connsiteX4" fmla="*/ 449566 w 3807993"/>
              <a:gd name="connsiteY4" fmla="*/ 4434467 h 4434467"/>
              <a:gd name="connsiteX5" fmla="*/ 348908 w 3807993"/>
              <a:gd name="connsiteY5" fmla="*/ 4268781 h 4434467"/>
              <a:gd name="connsiteX6" fmla="*/ 0 w 3807993"/>
              <a:gd name="connsiteY6" fmla="*/ 2890836 h 4434467"/>
              <a:gd name="connsiteX7" fmla="*/ 2890837 w 3807993"/>
              <a:gd name="connsiteY7" fmla="*/ 0 h 443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7993" h="4434467">
                <a:moveTo>
                  <a:pt x="2890837" y="0"/>
                </a:moveTo>
                <a:cubicBezTo>
                  <a:pt x="3190193" y="0"/>
                  <a:pt x="3478921" y="45502"/>
                  <a:pt x="3750483" y="129967"/>
                </a:cubicBezTo>
                <a:lnTo>
                  <a:pt x="3807993" y="151015"/>
                </a:lnTo>
                <a:lnTo>
                  <a:pt x="3807993" y="4434467"/>
                </a:lnTo>
                <a:lnTo>
                  <a:pt x="449566" y="4434467"/>
                </a:lnTo>
                <a:lnTo>
                  <a:pt x="348908" y="4268781"/>
                </a:lnTo>
                <a:cubicBezTo>
                  <a:pt x="126394" y="3859169"/>
                  <a:pt x="0" y="3389763"/>
                  <a:pt x="0" y="2890836"/>
                </a:cubicBezTo>
                <a:cubicBezTo>
                  <a:pt x="0" y="1294271"/>
                  <a:pt x="1294272" y="0"/>
                  <a:pt x="289083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BED5AA-26A6-4527-A5BC-3019487FC1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215"/>
          <a:stretch/>
        </p:blipFill>
        <p:spPr>
          <a:xfrm>
            <a:off x="8555386" y="2604387"/>
            <a:ext cx="3636614" cy="4263089"/>
          </a:xfrm>
          <a:custGeom>
            <a:avLst/>
            <a:gdLst/>
            <a:ahLst/>
            <a:cxnLst/>
            <a:rect l="l" t="t" r="r" b="b"/>
            <a:pathLst>
              <a:path w="3636614" h="4263089">
                <a:moveTo>
                  <a:pt x="2719458" y="0"/>
                </a:moveTo>
                <a:cubicBezTo>
                  <a:pt x="3001067" y="0"/>
                  <a:pt x="3272679" y="42805"/>
                  <a:pt x="3528142" y="122262"/>
                </a:cubicBezTo>
                <a:lnTo>
                  <a:pt x="3636614" y="161963"/>
                </a:lnTo>
                <a:lnTo>
                  <a:pt x="3636614" y="4263089"/>
                </a:lnTo>
                <a:lnTo>
                  <a:pt x="481756" y="4263089"/>
                </a:lnTo>
                <a:lnTo>
                  <a:pt x="464441" y="4239933"/>
                </a:lnTo>
                <a:cubicBezTo>
                  <a:pt x="171217" y="3805905"/>
                  <a:pt x="0" y="3282677"/>
                  <a:pt x="0" y="2719458"/>
                </a:cubicBezTo>
                <a:cubicBezTo>
                  <a:pt x="0" y="1217543"/>
                  <a:pt x="1217543" y="0"/>
                  <a:pt x="2719458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5010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30D12F-ED81-4800-9A5F-74542D872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3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5803EA-C355-4737-88EA-F11453F40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E18BD-0D67-4789-808E-28026E5C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¿Por cuánto dinero se vendió la PCR?</a:t>
            </a:r>
          </a:p>
        </p:txBody>
      </p:sp>
    </p:spTree>
    <p:extLst>
      <p:ext uri="{BB962C8B-B14F-4D97-AF65-F5344CB8AC3E}">
        <p14:creationId xmlns:p14="http://schemas.microsoft.com/office/powerpoint/2010/main" val="1551361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AE262A1-8156-4514-884B-58FDE4AE9756}"/>
              </a:ext>
            </a:extLst>
          </p:cNvPr>
          <p:cNvSpPr/>
          <p:nvPr/>
        </p:nvSpPr>
        <p:spPr>
          <a:xfrm>
            <a:off x="4592030" y="412357"/>
            <a:ext cx="3007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PCR como técnica diagnóstica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3B7C33-81B4-4703-AB60-BBB030C48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1" y="954719"/>
            <a:ext cx="3965214" cy="2614104"/>
          </a:xfrm>
          <a:prstGeom prst="rect">
            <a:avLst/>
          </a:prstGeom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04E9270D-2264-4946-B39C-36F3165C9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520" y="860878"/>
            <a:ext cx="4742897" cy="2821668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A6488FF6-4D79-4219-A602-2EA8952ECA28}"/>
              </a:ext>
            </a:extLst>
          </p:cNvPr>
          <p:cNvSpPr/>
          <p:nvPr/>
        </p:nvSpPr>
        <p:spPr>
          <a:xfrm>
            <a:off x="4152900" y="1824037"/>
            <a:ext cx="1666875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CE7A4EF-ED32-4E65-9001-55BAC504474A}"/>
              </a:ext>
            </a:extLst>
          </p:cNvPr>
          <p:cNvSpPr/>
          <p:nvPr/>
        </p:nvSpPr>
        <p:spPr>
          <a:xfrm>
            <a:off x="9839417" y="1523107"/>
            <a:ext cx="25981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Células epiteliales</a:t>
            </a:r>
          </a:p>
          <a:p>
            <a:r>
              <a:rPr lang="es-ES" dirty="0"/>
              <a:t>Alguna bacteria</a:t>
            </a:r>
          </a:p>
          <a:p>
            <a:r>
              <a:rPr lang="es-ES" dirty="0"/>
              <a:t>Moco </a:t>
            </a:r>
          </a:p>
          <a:p>
            <a:r>
              <a:rPr lang="es-ES" dirty="0"/>
              <a:t>Algún pelo</a:t>
            </a:r>
          </a:p>
          <a:p>
            <a:r>
              <a:rPr lang="es-ES" dirty="0"/>
              <a:t>Algún virus si lo hubiera </a:t>
            </a:r>
          </a:p>
        </p:txBody>
      </p:sp>
    </p:spTree>
    <p:extLst>
      <p:ext uri="{BB962C8B-B14F-4D97-AF65-F5344CB8AC3E}">
        <p14:creationId xmlns:p14="http://schemas.microsoft.com/office/powerpoint/2010/main" val="3211461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431C702E-6722-4C29-9C18-D5A879EDE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32"/>
            <a:ext cx="4742897" cy="282166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85112AE-4399-45E3-B696-41D0F60F7D34}"/>
              </a:ext>
            </a:extLst>
          </p:cNvPr>
          <p:cNvSpPr/>
          <p:nvPr/>
        </p:nvSpPr>
        <p:spPr>
          <a:xfrm>
            <a:off x="4505417" y="1269561"/>
            <a:ext cx="25981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Células epiteliales</a:t>
            </a:r>
          </a:p>
          <a:p>
            <a:r>
              <a:rPr lang="es-ES" dirty="0"/>
              <a:t>Alguna bacteria</a:t>
            </a:r>
          </a:p>
          <a:p>
            <a:r>
              <a:rPr lang="es-ES" dirty="0"/>
              <a:t>Moco </a:t>
            </a:r>
          </a:p>
          <a:p>
            <a:r>
              <a:rPr lang="es-ES" dirty="0"/>
              <a:t>Algún pelo</a:t>
            </a:r>
          </a:p>
          <a:p>
            <a:r>
              <a:rPr lang="es-ES" dirty="0"/>
              <a:t>Algún virus si lo hubiera 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77FF423-0077-43FC-B388-A114F88F1CE7}"/>
              </a:ext>
            </a:extLst>
          </p:cNvPr>
          <p:cNvSpPr/>
          <p:nvPr/>
        </p:nvSpPr>
        <p:spPr>
          <a:xfrm>
            <a:off x="6096000" y="607332"/>
            <a:ext cx="2364670" cy="6622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7173019-0F5C-41D2-A324-5C309E23F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9" t="22266" r="17337"/>
          <a:stretch/>
        </p:blipFill>
        <p:spPr>
          <a:xfrm>
            <a:off x="8848727" y="228600"/>
            <a:ext cx="2364670" cy="36957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373413E-DA5D-48CA-857E-06363B4E4EF1}"/>
              </a:ext>
            </a:extLst>
          </p:cNvPr>
          <p:cNvSpPr/>
          <p:nvPr/>
        </p:nvSpPr>
        <p:spPr>
          <a:xfrm>
            <a:off x="6150005" y="238000"/>
            <a:ext cx="259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Extracción de ADN</a:t>
            </a: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86CEAF54-D401-4CB9-B770-7F3D2E2B5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9118"/>
            <a:ext cx="5666790" cy="3302676"/>
          </a:xfrm>
          <a:prstGeom prst="rect">
            <a:avLst/>
          </a:prstGeom>
        </p:spPr>
      </p:pic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565B54D0-4792-4EDE-A8AD-CDF381FC72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237" y="4180355"/>
            <a:ext cx="3647607" cy="253143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3685A3D5-72AD-4CC3-9FE3-7157C2731CBA}"/>
              </a:ext>
            </a:extLst>
          </p:cNvPr>
          <p:cNvSpPr/>
          <p:nvPr/>
        </p:nvSpPr>
        <p:spPr>
          <a:xfrm>
            <a:off x="5666790" y="4180355"/>
            <a:ext cx="36983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Cebador para amplificar coronavirus: </a:t>
            </a:r>
          </a:p>
          <a:p>
            <a:endParaRPr lang="es-ES" dirty="0">
              <a:highlight>
                <a:srgbClr val="FFFF00"/>
              </a:highlight>
            </a:endParaRPr>
          </a:p>
          <a:p>
            <a:r>
              <a:rPr lang="es-ES" dirty="0">
                <a:highlight>
                  <a:srgbClr val="FFFF00"/>
                </a:highlight>
              </a:rPr>
              <a:t>CGGATGGCTTATTGTTGGCG</a:t>
            </a:r>
          </a:p>
        </p:txBody>
      </p:sp>
    </p:spTree>
    <p:extLst>
      <p:ext uri="{BB962C8B-B14F-4D97-AF65-F5344CB8AC3E}">
        <p14:creationId xmlns:p14="http://schemas.microsoft.com/office/powerpoint/2010/main" val="3190358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0A0FB83-E1D6-4CB7-B6C2-EFD9BF4D77D3}"/>
              </a:ext>
            </a:extLst>
          </p:cNvPr>
          <p:cNvSpPr/>
          <p:nvPr/>
        </p:nvSpPr>
        <p:spPr>
          <a:xfrm>
            <a:off x="648929" y="629266"/>
            <a:ext cx="3505495" cy="1622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Otros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usos</a:t>
            </a: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PCR</a:t>
            </a: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272648D-2ACB-43B7-8ED8-DB3F45C7758A}"/>
              </a:ext>
            </a:extLst>
          </p:cNvPr>
          <p:cNvSpPr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Prueba</a:t>
            </a:r>
            <a:r>
              <a:rPr lang="en-US" sz="2000" dirty="0"/>
              <a:t> de </a:t>
            </a:r>
            <a:r>
              <a:rPr lang="en-US" sz="2000" dirty="0" err="1"/>
              <a:t>paternidad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Detección</a:t>
            </a:r>
            <a:r>
              <a:rPr lang="en-US" sz="2000" dirty="0"/>
              <a:t> de </a:t>
            </a:r>
            <a:r>
              <a:rPr lang="en-US" sz="2000" dirty="0" err="1"/>
              <a:t>enfermedades</a:t>
            </a:r>
            <a:r>
              <a:rPr lang="en-US" sz="2000" dirty="0"/>
              <a:t> </a:t>
            </a:r>
            <a:r>
              <a:rPr lang="en-US" sz="2000" dirty="0" err="1"/>
              <a:t>hereditarias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Análisis</a:t>
            </a:r>
            <a:r>
              <a:rPr lang="en-US" sz="2000" dirty="0"/>
              <a:t> </a:t>
            </a:r>
            <a:r>
              <a:rPr lang="en-US" sz="2000" dirty="0" err="1"/>
              <a:t>forense</a:t>
            </a:r>
            <a:r>
              <a:rPr lang="en-US" sz="2000" dirty="0"/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6D7C91DF-1D77-4220-8D5C-7541EB32F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440998"/>
            <a:ext cx="6019331" cy="39727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29852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ED1C0C-CE3C-4BE6-A389-D253CDBAE5AD}"/>
              </a:ext>
            </a:extLst>
          </p:cNvPr>
          <p:cNvSpPr/>
          <p:nvPr/>
        </p:nvSpPr>
        <p:spPr>
          <a:xfrm>
            <a:off x="838200" y="609600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Proceso de diseño de primers para el coronavirus</a:t>
            </a: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DC78762-E22D-4C8B-A934-46755474E8CD}"/>
              </a:ext>
            </a:extLst>
          </p:cNvPr>
          <p:cNvSpPr/>
          <p:nvPr/>
        </p:nvSpPr>
        <p:spPr>
          <a:xfrm>
            <a:off x="648929" y="4917562"/>
            <a:ext cx="4236713" cy="53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hlinkClick r:id="rId2"/>
              </a:rPr>
              <a:t>https://www.ncbi.nlm.nih.gov/</a:t>
            </a:r>
            <a:endParaRPr lang="en-US" dirty="0"/>
          </a:p>
        </p:txBody>
      </p:sp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AEC804C-D9F5-4FE7-883D-976FE8E91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2239" cy="64479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D0E7388-366E-4869-BD8A-A4DB7EB699AA}"/>
              </a:ext>
            </a:extLst>
          </p:cNvPr>
          <p:cNvSpPr/>
          <p:nvPr/>
        </p:nvSpPr>
        <p:spPr>
          <a:xfrm>
            <a:off x="648929" y="5419363"/>
            <a:ext cx="4890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" dirty="0">
                <a:hlinkClick r:id="rId4"/>
              </a:rPr>
              <a:t>https://www.ncbi.nlm.nih.gov/tools/primer-blast/</a:t>
            </a:r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461821C-3DC4-4BC4-B933-5D7A20836412}"/>
              </a:ext>
            </a:extLst>
          </p:cNvPr>
          <p:cNvSpPr/>
          <p:nvPr/>
        </p:nvSpPr>
        <p:spPr>
          <a:xfrm>
            <a:off x="648931" y="2438401"/>
            <a:ext cx="3505494" cy="2453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Búsqueda del genoma secuenciado del coronavirus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Diseño de secuencias complementarias y específicas para su detección por PCR</a:t>
            </a:r>
          </a:p>
        </p:txBody>
      </p:sp>
    </p:spTree>
    <p:extLst>
      <p:ext uri="{BB962C8B-B14F-4D97-AF65-F5344CB8AC3E}">
        <p14:creationId xmlns:p14="http://schemas.microsoft.com/office/powerpoint/2010/main" val="153417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1E09BCA-9216-49EC-A8D8-89E5B53FC292}"/>
              </a:ext>
            </a:extLst>
          </p:cNvPr>
          <p:cNvSpPr/>
          <p:nvPr/>
        </p:nvSpPr>
        <p:spPr>
          <a:xfrm>
            <a:off x="4804749" y="323581"/>
            <a:ext cx="2582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Otros TEST para Covid-19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FE48B7-A0C9-4BC1-9FE9-AE4F2B93D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175"/>
            <a:ext cx="5768340" cy="2682949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765549F3-71F6-4CDC-9B23-9CF16C63C1AF}"/>
              </a:ext>
            </a:extLst>
          </p:cNvPr>
          <p:cNvSpPr/>
          <p:nvPr/>
        </p:nvSpPr>
        <p:spPr>
          <a:xfrm>
            <a:off x="3699399" y="4006808"/>
            <a:ext cx="1964554" cy="63031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9CACDEF-5CEE-4765-A9D7-1AB4C41EC806}"/>
              </a:ext>
            </a:extLst>
          </p:cNvPr>
          <p:cNvSpPr/>
          <p:nvPr/>
        </p:nvSpPr>
        <p:spPr>
          <a:xfrm>
            <a:off x="5865919" y="4137300"/>
            <a:ext cx="259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PCR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D957F78D-B8A6-41B6-A48A-482F86EB8A75}"/>
              </a:ext>
            </a:extLst>
          </p:cNvPr>
          <p:cNvSpPr/>
          <p:nvPr/>
        </p:nvSpPr>
        <p:spPr>
          <a:xfrm>
            <a:off x="3852576" y="1936725"/>
            <a:ext cx="1964554" cy="630316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6923627-884D-45FD-889A-44CE5D240CC9}"/>
              </a:ext>
            </a:extLst>
          </p:cNvPr>
          <p:cNvSpPr/>
          <p:nvPr/>
        </p:nvSpPr>
        <p:spPr>
          <a:xfrm>
            <a:off x="5865919" y="2045774"/>
            <a:ext cx="259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Test de Antígeno</a:t>
            </a:r>
          </a:p>
        </p:txBody>
      </p:sp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8F491A83-30B7-4625-95D8-7F712C47C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2037" l="10000" r="90000">
                        <a14:foregroundMark x1="31889" y1="25741" x2="31889" y2="25741"/>
                        <a14:foregroundMark x1="33333" y1="7593" x2="33333" y2="7593"/>
                        <a14:foregroundMark x1="64444" y1="15000" x2="64444" y2="15000"/>
                        <a14:foregroundMark x1="46889" y1="92037" x2="46889" y2="92037"/>
                        <a14:foregroundMark x1="67778" y1="27037" x2="67778" y2="2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46">
            <a:off x="1549077" y="4050802"/>
            <a:ext cx="1519432" cy="911659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6AF58FC4-FBD7-4EC2-8118-27596BC4292A}"/>
              </a:ext>
            </a:extLst>
          </p:cNvPr>
          <p:cNvSpPr/>
          <p:nvPr/>
        </p:nvSpPr>
        <p:spPr>
          <a:xfrm>
            <a:off x="1548005" y="3806574"/>
            <a:ext cx="1521575" cy="140011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373360-1FDF-40C1-9EF6-545E9E80B440}"/>
              </a:ext>
            </a:extLst>
          </p:cNvPr>
          <p:cNvSpPr/>
          <p:nvPr/>
        </p:nvSpPr>
        <p:spPr>
          <a:xfrm>
            <a:off x="1770480" y="5357717"/>
            <a:ext cx="259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Test de Anticuerpo</a:t>
            </a:r>
          </a:p>
        </p:txBody>
      </p:sp>
    </p:spTree>
    <p:extLst>
      <p:ext uri="{BB962C8B-B14F-4D97-AF65-F5344CB8AC3E}">
        <p14:creationId xmlns:p14="http://schemas.microsoft.com/office/powerpoint/2010/main" val="1861410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, Escala de tiempo&#10;&#10;Descripción generada automáticamente">
            <a:extLst>
              <a:ext uri="{FF2B5EF4-FFF2-40B4-BE49-F238E27FC236}">
                <a16:creationId xmlns:a16="http://schemas.microsoft.com/office/drawing/2014/main" id="{73BE9A7F-351A-4A9F-8796-BAE7FDD51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02" y="81643"/>
            <a:ext cx="9218195" cy="669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97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8633C31-9E6D-45DD-A04B-B6B9FCC94BD0}"/>
              </a:ext>
            </a:extLst>
          </p:cNvPr>
          <p:cNvSpPr/>
          <p:nvPr/>
        </p:nvSpPr>
        <p:spPr>
          <a:xfrm>
            <a:off x="170494" y="0"/>
            <a:ext cx="4173905" cy="2011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Inmunidad inespecífica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22B164D-8687-43E0-B001-13B303CD4758}"/>
              </a:ext>
            </a:extLst>
          </p:cNvPr>
          <p:cNvSpPr/>
          <p:nvPr/>
        </p:nvSpPr>
        <p:spPr>
          <a:xfrm>
            <a:off x="6096000" y="240268"/>
            <a:ext cx="5459413" cy="24733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s-ES" sz="1600" b="1" dirty="0"/>
              <a:t>Defensas externas: las barreras primarias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Físicas: La piel y las mucosas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Químicas: Sustancias que impiden la entrada de los microorganismos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Biológicas: Existen microorganismos que viven en simbiosis en nuestro cuerpo beneficiándonos y compiten con otros microorganismos patógenos que son perjudiciales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A74FB62-18BC-4E4E-B6D1-ED0A0E1C86D0}"/>
              </a:ext>
            </a:extLst>
          </p:cNvPr>
          <p:cNvSpPr/>
          <p:nvPr/>
        </p:nvSpPr>
        <p:spPr>
          <a:xfrm>
            <a:off x="6096000" y="3181350"/>
            <a:ext cx="5459413" cy="303688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s-ES" sz="1600" b="1" dirty="0"/>
              <a:t>Defensas internas: las barreras secundarias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La fagocitosis: Realizada por los fagocitos, un tipo de glóbulos blancos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/>
              <a:t>La reacción inflamatoria: Cuando entran los microorganismos, se produce vasodilatación, dilatándose los capilares para que pueda llegar más sangre con fagocitos para combatirlos, lo que produce enrojecimiento y aumento de la temperatura en esa zona.</a:t>
            </a:r>
          </a:p>
        </p:txBody>
      </p:sp>
      <p:pic>
        <p:nvPicPr>
          <p:cNvPr id="15" name="Imagen 14" descr="Diagrama&#10;&#10;Descripción generada automáticamente">
            <a:extLst>
              <a:ext uri="{FF2B5EF4-FFF2-40B4-BE49-F238E27FC236}">
                <a16:creationId xmlns:a16="http://schemas.microsoft.com/office/drawing/2014/main" id="{11044810-6CAC-401C-B0CC-B36148DA8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13" y="2011680"/>
            <a:ext cx="3075974" cy="46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4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FD407F4-B9BF-46B4-A230-A3FBB800D0F3}"/>
              </a:ext>
            </a:extLst>
          </p:cNvPr>
          <p:cNvSpPr/>
          <p:nvPr/>
        </p:nvSpPr>
        <p:spPr>
          <a:xfrm>
            <a:off x="408756" y="441472"/>
            <a:ext cx="6442623" cy="1155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s-VE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E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vamos</a:t>
            </a:r>
            <a:r>
              <a:rPr lang="en-U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s-E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hacer</a:t>
            </a:r>
            <a:r>
              <a:rPr lang="en-US" sz="44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?</a:t>
            </a:r>
            <a:endParaRPr lang="en-US" sz="4400" kern="12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79F4A4-2380-48DB-81B1-2BAFF8D88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5" t="46888" r="18000" b="9556"/>
          <a:stretch/>
        </p:blipFill>
        <p:spPr>
          <a:xfrm>
            <a:off x="6505706" y="390536"/>
            <a:ext cx="5277538" cy="199305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CAF5A9-158B-4465-9B1B-51BD1C95F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75" t="40889" r="40875" b="24787"/>
          <a:stretch/>
        </p:blipFill>
        <p:spPr>
          <a:xfrm>
            <a:off x="894185" y="1770230"/>
            <a:ext cx="3801485" cy="23117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9B8EB4-2959-4E1F-99CA-F487CCABBF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25" t="59186" r="16750" b="6490"/>
          <a:stretch/>
        </p:blipFill>
        <p:spPr>
          <a:xfrm>
            <a:off x="5763444" y="2650229"/>
            <a:ext cx="6019800" cy="17576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983E98-C8B5-458B-BFC8-5783C8D2F1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00" t="46689" r="18000" b="17760"/>
          <a:stretch/>
        </p:blipFill>
        <p:spPr>
          <a:xfrm>
            <a:off x="452139" y="4674538"/>
            <a:ext cx="6161633" cy="18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9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81321DE-7EB5-41E2-8F18-24510F4E1C6D}"/>
              </a:ext>
            </a:extLst>
          </p:cNvPr>
          <p:cNvSpPr/>
          <p:nvPr/>
        </p:nvSpPr>
        <p:spPr>
          <a:xfrm>
            <a:off x="269936" y="62671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Inmunidad específica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35F2AB4-2CB8-4849-AB1D-682A24F73586}"/>
              </a:ext>
            </a:extLst>
          </p:cNvPr>
          <p:cNvSpPr/>
          <p:nvPr/>
        </p:nvSpPr>
        <p:spPr>
          <a:xfrm>
            <a:off x="106531" y="1393510"/>
            <a:ext cx="4891597" cy="89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1600" dirty="0">
                <a:highlight>
                  <a:srgbClr val="FFFF00"/>
                </a:highlight>
              </a:rPr>
              <a:t>Si los microorganismos patógenos superan las barreras inespecíficas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2C033A9-0CAB-4404-84BA-A4482CB2E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08" y="661916"/>
            <a:ext cx="5637567" cy="562347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EE47743-32D5-4402-A1D3-320DB634C79A}"/>
              </a:ext>
            </a:extLst>
          </p:cNvPr>
          <p:cNvSpPr/>
          <p:nvPr/>
        </p:nvSpPr>
        <p:spPr>
          <a:xfrm>
            <a:off x="106531" y="2141786"/>
            <a:ext cx="4296793" cy="583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Los linfocitos actúan de un modo específico, ya que son capaces de reconocer antígenos Los principales tipos de linfocitos son: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Linfocitos T:</a:t>
            </a:r>
            <a:r>
              <a:rPr lang="es-ES" dirty="0"/>
              <a:t> Reconocen y destruyen los antígenos de las células infectadas.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b="1" dirty="0"/>
              <a:t>Linfocitos B:</a:t>
            </a:r>
            <a:r>
              <a:rPr lang="es-ES" dirty="0"/>
              <a:t> Producen unas proteínas, los anticuerpos, que actúan como defensa ante una sustancia extraña, los antígenos. Cada anticuerpo es específico de cada antígeno.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s-ES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B720A9-3954-465D-AEAD-92F34DB42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925" y="-603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F2A505-D37F-43AC-A2A7-05C640CCF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325" y="920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099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hlinkClick r:id="rId2"/>
            <a:extLst>
              <a:ext uri="{FF2B5EF4-FFF2-40B4-BE49-F238E27FC236}">
                <a16:creationId xmlns:a16="http://schemas.microsoft.com/office/drawing/2014/main" id="{BE6BBCC9-CDF0-4964-B12F-A548D5239FDC}"/>
              </a:ext>
            </a:extLst>
          </p:cNvPr>
          <p:cNvSpPr/>
          <p:nvPr/>
        </p:nvSpPr>
        <p:spPr>
          <a:xfrm>
            <a:off x="3638019" y="6360397"/>
            <a:ext cx="4915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https://www.youtube.com/watch?v=PSRJfaAYkW4</a:t>
            </a:r>
          </a:p>
        </p:txBody>
      </p:sp>
      <p:pic>
        <p:nvPicPr>
          <p:cNvPr id="10" name="Imagen 9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4178D237-0C44-4930-830E-F35C752F4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2924175" y="460629"/>
            <a:ext cx="6762750" cy="50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C74236D-D949-4ADA-9EB5-8C1DDA393D65}"/>
              </a:ext>
            </a:extLst>
          </p:cNvPr>
          <p:cNvSpPr/>
          <p:nvPr/>
        </p:nvSpPr>
        <p:spPr>
          <a:xfrm>
            <a:off x="570943" y="2501383"/>
            <a:ext cx="259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Test de Antígenos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9247054-3C08-462C-A418-9688228F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8" t="25417" r="34609" b="15694"/>
          <a:stretch/>
        </p:blipFill>
        <p:spPr>
          <a:xfrm>
            <a:off x="8519662" y="95249"/>
            <a:ext cx="3672338" cy="25908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3A19F6-4544-4851-856A-52A993E2C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4" t="51111" r="37579" b="27500"/>
          <a:stretch/>
        </p:blipFill>
        <p:spPr>
          <a:xfrm>
            <a:off x="2847974" y="4264795"/>
            <a:ext cx="5295901" cy="14668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288205-00F4-4AE6-B05D-8D2407E6F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75" t="32917" r="36718" b="44444"/>
          <a:stretch/>
        </p:blipFill>
        <p:spPr>
          <a:xfrm>
            <a:off x="2819399" y="1604961"/>
            <a:ext cx="5353051" cy="155257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73A9EF8E-8AF3-4ED1-92BA-C9F38C278AF5}"/>
              </a:ext>
            </a:extLst>
          </p:cNvPr>
          <p:cNvSpPr/>
          <p:nvPr/>
        </p:nvSpPr>
        <p:spPr>
          <a:xfrm>
            <a:off x="570943" y="5122045"/>
            <a:ext cx="2598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Test de Anticuerpos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127411E-8318-43EC-81DF-4DAFFE668DBE}"/>
              </a:ext>
            </a:extLst>
          </p:cNvPr>
          <p:cNvSpPr/>
          <p:nvPr/>
        </p:nvSpPr>
        <p:spPr>
          <a:xfrm>
            <a:off x="2853705" y="3341834"/>
            <a:ext cx="2598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/>
              <a:t>Muestra: Nasofaríngea 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EA74C28-7ECA-4093-B2B9-00F1909EB1FB}"/>
              </a:ext>
            </a:extLst>
          </p:cNvPr>
          <p:cNvSpPr/>
          <p:nvPr/>
        </p:nvSpPr>
        <p:spPr>
          <a:xfrm>
            <a:off x="2853705" y="5886857"/>
            <a:ext cx="25981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/>
              <a:t>Muestra: Sangre/Suero/Plasma </a:t>
            </a:r>
          </a:p>
        </p:txBody>
      </p:sp>
      <p:sp>
        <p:nvSpPr>
          <p:cNvPr id="5" name="Rectángulo 4">
            <a:hlinkClick r:id="rId5"/>
            <a:extLst>
              <a:ext uri="{FF2B5EF4-FFF2-40B4-BE49-F238E27FC236}">
                <a16:creationId xmlns:a16="http://schemas.microsoft.com/office/drawing/2014/main" id="{9647F73C-FB18-4432-B5AF-49028F03F8EE}"/>
              </a:ext>
            </a:extLst>
          </p:cNvPr>
          <p:cNvSpPr/>
          <p:nvPr/>
        </p:nvSpPr>
        <p:spPr>
          <a:xfrm>
            <a:off x="6840624" y="6194634"/>
            <a:ext cx="4995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https://www.youtube.com/watch?v=FmVV4e8evc8</a:t>
            </a:r>
          </a:p>
        </p:txBody>
      </p:sp>
    </p:spTree>
    <p:extLst>
      <p:ext uri="{BB962C8B-B14F-4D97-AF65-F5344CB8AC3E}">
        <p14:creationId xmlns:p14="http://schemas.microsoft.com/office/powerpoint/2010/main" val="3301888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ABB6E4A-CBB1-45CA-9BBF-C3D2FB383F23}"/>
              </a:ext>
            </a:extLst>
          </p:cNvPr>
          <p:cNvSpPr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Porqué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veces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nos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hacen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más</a:t>
            </a:r>
            <a:r>
              <a:rPr lang="en-US" sz="3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un test?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C35A14-3F97-4428-B94E-06846FDB8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3" t="32778" r="35001" b="45556"/>
          <a:stretch/>
        </p:blipFill>
        <p:spPr>
          <a:xfrm>
            <a:off x="4777316" y="2553664"/>
            <a:ext cx="6780700" cy="174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33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58445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3E50F3B-381E-4FC6-B3A0-5500D489CB3F}"/>
              </a:ext>
            </a:extLst>
          </p:cNvPr>
          <p:cNvSpPr/>
          <p:nvPr/>
        </p:nvSpPr>
        <p:spPr>
          <a:xfrm>
            <a:off x="804672" y="338328"/>
            <a:ext cx="5011473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Cual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es el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origen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las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primeras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vacunas</a:t>
            </a: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C4F2AC1-7955-4504-BF8B-0368FDAD6313}"/>
              </a:ext>
            </a:extLst>
          </p:cNvPr>
          <p:cNvSpPr/>
          <p:nvPr/>
        </p:nvSpPr>
        <p:spPr>
          <a:xfrm>
            <a:off x="6355641" y="338328"/>
            <a:ext cx="5029200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b="1">
                <a:solidFill>
                  <a:srgbClr val="FFFFFF"/>
                </a:solidFill>
              </a:rPr>
              <a:t>Observación</a:t>
            </a:r>
            <a:r>
              <a:rPr lang="es-ES" sz="1200">
                <a:solidFill>
                  <a:srgbClr val="FFFFFF"/>
                </a:solidFill>
              </a:rPr>
              <a:t>: las lecheras eran generalmente inmunes a la viruela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2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b="1">
                <a:solidFill>
                  <a:srgbClr val="FFFFFF"/>
                </a:solidFill>
              </a:rPr>
              <a:t>Hipótesis</a:t>
            </a:r>
            <a:r>
              <a:rPr lang="es-ES" sz="1200">
                <a:solidFill>
                  <a:srgbClr val="FFFFFF"/>
                </a:solidFill>
              </a:rPr>
              <a:t>: durante el ordeño las lecheras contactaban  con el pus de las ampollas de las vacas (conteniendo el virus de la viruela bovina, una enfermedad similar a la viruela, pero mucho menos virulenta) y esto las protegía de la viruela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2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200" b="1">
                <a:solidFill>
                  <a:srgbClr val="FFFFFF"/>
                </a:solidFill>
              </a:rPr>
              <a:t>Pruebas</a:t>
            </a:r>
            <a:r>
              <a:rPr lang="es-ES" sz="1200">
                <a:solidFill>
                  <a:srgbClr val="FFFFFF"/>
                </a:solidFill>
              </a:rPr>
              <a:t>: inoculando a James Phipps, un niño de ocho años, hijo del jardinero de Jenner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805364"/>
            <a:ext cx="12188952" cy="40526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ersona, gente, hombre, grupo&#10;&#10;Descripción generada automáticamente">
            <a:extLst>
              <a:ext uri="{FF2B5EF4-FFF2-40B4-BE49-F238E27FC236}">
                <a16:creationId xmlns:a16="http://schemas.microsoft.com/office/drawing/2014/main" id="{BFB66B83-392A-4702-91D8-26045889E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2" y="3032449"/>
            <a:ext cx="4994313" cy="31089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FCFEB0-113A-48C4-8818-D5BEBA9C5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145" y="2941766"/>
            <a:ext cx="6452742" cy="304891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CA18349-D955-4E6E-A95B-0DCB8067901B}"/>
              </a:ext>
            </a:extLst>
          </p:cNvPr>
          <p:cNvSpPr/>
          <p:nvPr/>
        </p:nvSpPr>
        <p:spPr>
          <a:xfrm>
            <a:off x="6019270" y="607113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/>
              <a:t>Además, demostró que el pus protector de la viruela vacuna podría inocularse eficazmente de persona a persona, y no solo directamente del ganado</a:t>
            </a:r>
          </a:p>
        </p:txBody>
      </p:sp>
    </p:spTree>
    <p:extLst>
      <p:ext uri="{BB962C8B-B14F-4D97-AF65-F5344CB8AC3E}">
        <p14:creationId xmlns:p14="http://schemas.microsoft.com/office/powerpoint/2010/main" val="1946887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Mapa&#10;&#10;Descripción generada automáticamente">
            <a:extLst>
              <a:ext uri="{FF2B5EF4-FFF2-40B4-BE49-F238E27FC236}">
                <a16:creationId xmlns:a16="http://schemas.microsoft.com/office/drawing/2014/main" id="{14F0AA56-E296-4682-9ABF-C29C74FDB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" y="639000"/>
            <a:ext cx="6472799" cy="5580000"/>
          </a:xfrm>
          <a:prstGeom prst="rect">
            <a:avLst/>
          </a:prstGeom>
        </p:spPr>
      </p:pic>
      <p:pic>
        <p:nvPicPr>
          <p:cNvPr id="7" name="Imagen 6" descr="Mapa&#10;&#10;Descripción generada automáticamente">
            <a:extLst>
              <a:ext uri="{FF2B5EF4-FFF2-40B4-BE49-F238E27FC236}">
                <a16:creationId xmlns:a16="http://schemas.microsoft.com/office/drawing/2014/main" id="{8594DFFF-F7BC-4749-AC36-8B373733D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639000"/>
            <a:ext cx="5648325" cy="558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90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6EDBCA-BDC6-4090-B42B-5DE495AC67C4}"/>
              </a:ext>
            </a:extLst>
          </p:cNvPr>
          <p:cNvSpPr/>
          <p:nvPr/>
        </p:nvSpPr>
        <p:spPr>
          <a:xfrm>
            <a:off x="367591" y="240225"/>
            <a:ext cx="450625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diferencias hay entres las vacunas tradicionales y las vacunas ARN?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C6A65F-00AB-4F0D-9640-02B99BC71C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40"/>
          <a:stretch/>
        </p:blipFill>
        <p:spPr>
          <a:xfrm>
            <a:off x="1407758" y="1904752"/>
            <a:ext cx="9376484" cy="33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00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01C87ED-D170-45DD-BCE7-A0399FD42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04" y="643467"/>
            <a:ext cx="773759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68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A9C56A5-802E-40A4-9472-EF4AE48FC4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32" b="-1026"/>
          <a:stretch/>
        </p:blipFill>
        <p:spPr>
          <a:xfrm>
            <a:off x="929199" y="688590"/>
            <a:ext cx="3480876" cy="5480819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AB4E627-F075-4153-A0B8-2B162A56B7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t="25783"/>
          <a:stretch/>
        </p:blipFill>
        <p:spPr>
          <a:xfrm>
            <a:off x="6096000" y="1735930"/>
            <a:ext cx="5848350" cy="3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11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6EDBCA-BDC6-4090-B42B-5DE495AC67C4}"/>
              </a:ext>
            </a:extLst>
          </p:cNvPr>
          <p:cNvSpPr/>
          <p:nvPr/>
        </p:nvSpPr>
        <p:spPr>
          <a:xfrm>
            <a:off x="367591" y="240225"/>
            <a:ext cx="450625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diferencias hay entres las vacunas tradicionales y las vacunas ARN?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43481E8-49FA-4385-A0EB-C24DBD9CB2BA}"/>
              </a:ext>
            </a:extLst>
          </p:cNvPr>
          <p:cNvGrpSpPr/>
          <p:nvPr/>
        </p:nvGrpSpPr>
        <p:grpSpPr>
          <a:xfrm>
            <a:off x="1407758" y="1904752"/>
            <a:ext cx="9376484" cy="3178688"/>
            <a:chOff x="1407758" y="1904752"/>
            <a:chExt cx="9376484" cy="317868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EC6A65F-00AB-4F0D-9640-02B99BC71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399"/>
            <a:stretch/>
          </p:blipFill>
          <p:spPr>
            <a:xfrm>
              <a:off x="1407758" y="1904752"/>
              <a:ext cx="9376484" cy="133083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0187D1B4-C3C9-44E6-928D-0343B6D1E2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1" b="70295"/>
            <a:stretch/>
          </p:blipFill>
          <p:spPr>
            <a:xfrm>
              <a:off x="1407758" y="3235591"/>
              <a:ext cx="9376484" cy="1847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453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F29AF802-8822-4972-B652-57DC66A019D8}"/>
              </a:ext>
            </a:extLst>
          </p:cNvPr>
          <p:cNvSpPr/>
          <p:nvPr/>
        </p:nvSpPr>
        <p:spPr>
          <a:xfrm>
            <a:off x="361581" y="136093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ADN (ácido desoxirribonucleico), es el portador de la información genética y es el responsable de las características biológicas de un organismo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ADN está formado por la unión de moléculas denominadas nucleótidos</a:t>
            </a:r>
          </a:p>
        </p:txBody>
      </p:sp>
      <p:pic>
        <p:nvPicPr>
          <p:cNvPr id="8" name="Imagen 7" descr="Diagrama, Flecha&#10;&#10;Descripción generada automáticamente">
            <a:extLst>
              <a:ext uri="{FF2B5EF4-FFF2-40B4-BE49-F238E27FC236}">
                <a16:creationId xmlns:a16="http://schemas.microsoft.com/office/drawing/2014/main" id="{72689451-7FEC-4923-892A-B1367AB60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81" y="1085664"/>
            <a:ext cx="5317909" cy="531790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B226670-CD91-4EE3-ADB0-A635DE1A6D76}"/>
              </a:ext>
            </a:extLst>
          </p:cNvPr>
          <p:cNvSpPr/>
          <p:nvPr/>
        </p:nvSpPr>
        <p:spPr>
          <a:xfrm>
            <a:off x="3915691" y="291584"/>
            <a:ext cx="436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b="1" dirty="0">
                <a:effectLst/>
                <a:latin typeface="Arial" panose="020B0604020202020204" pitchFamily="34" charset="0"/>
              </a:rPr>
              <a:t>El ADN, la molécula de la herencia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60270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6EDBCA-BDC6-4090-B42B-5DE495AC67C4}"/>
              </a:ext>
            </a:extLst>
          </p:cNvPr>
          <p:cNvSpPr/>
          <p:nvPr/>
        </p:nvSpPr>
        <p:spPr>
          <a:xfrm>
            <a:off x="367591" y="240225"/>
            <a:ext cx="450625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diferencias hay entres las vacunas tradicionales y las vacunas ARN?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B08DCDC-1980-4DB9-BAE7-09FE9F9DE37A}"/>
              </a:ext>
            </a:extLst>
          </p:cNvPr>
          <p:cNvGrpSpPr/>
          <p:nvPr/>
        </p:nvGrpSpPr>
        <p:grpSpPr>
          <a:xfrm>
            <a:off x="1407758" y="1904752"/>
            <a:ext cx="9376484" cy="3372097"/>
            <a:chOff x="1407758" y="1904752"/>
            <a:chExt cx="9376484" cy="3372097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3EC6A65F-00AB-4F0D-9640-02B99BC71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312" b="59030"/>
            <a:stretch/>
          </p:blipFill>
          <p:spPr>
            <a:xfrm>
              <a:off x="1407758" y="3235591"/>
              <a:ext cx="9376484" cy="2041258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FB95CF6-249D-43A8-9AE7-708B84ECA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399"/>
            <a:stretch/>
          </p:blipFill>
          <p:spPr>
            <a:xfrm>
              <a:off x="1407758" y="1904752"/>
              <a:ext cx="9376484" cy="1330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7847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D96EDBCA-BDC6-4090-B42B-5DE495AC67C4}"/>
              </a:ext>
            </a:extLst>
          </p:cNvPr>
          <p:cNvSpPr/>
          <p:nvPr/>
        </p:nvSpPr>
        <p:spPr>
          <a:xfrm>
            <a:off x="367591" y="240225"/>
            <a:ext cx="450625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diferencias hay entres las vacunas tradicionales y las vacunas ARN?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9163A2F-50AE-4489-A049-C36D5299D459}"/>
              </a:ext>
            </a:extLst>
          </p:cNvPr>
          <p:cNvGrpSpPr/>
          <p:nvPr/>
        </p:nvGrpSpPr>
        <p:grpSpPr>
          <a:xfrm>
            <a:off x="1407758" y="1948733"/>
            <a:ext cx="9376484" cy="3328116"/>
            <a:chOff x="1407758" y="1948733"/>
            <a:chExt cx="9376484" cy="3328116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FB95CF6-249D-43A8-9AE7-708B84ECA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399"/>
            <a:stretch/>
          </p:blipFill>
          <p:spPr>
            <a:xfrm>
              <a:off x="1407758" y="1948733"/>
              <a:ext cx="9376484" cy="133083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DB56DDD-680F-403D-858B-358676F703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07" b="47335"/>
            <a:stretch/>
          </p:blipFill>
          <p:spPr>
            <a:xfrm>
              <a:off x="1407758" y="3235591"/>
              <a:ext cx="9376484" cy="2041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24723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B68D9E95-2584-4819-8130-BB2F6D722659}"/>
              </a:ext>
            </a:extLst>
          </p:cNvPr>
          <p:cNvSpPr/>
          <p:nvPr/>
        </p:nvSpPr>
        <p:spPr>
          <a:xfrm>
            <a:off x="367591" y="240225"/>
            <a:ext cx="4506250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¿Qué diferencias hay entres las vacunas tradicionales y las vacunas ARN?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CAEF4F10-5318-439C-ADC0-24DF7B26391F}"/>
              </a:ext>
            </a:extLst>
          </p:cNvPr>
          <p:cNvGrpSpPr/>
          <p:nvPr/>
        </p:nvGrpSpPr>
        <p:grpSpPr>
          <a:xfrm>
            <a:off x="1407758" y="1948733"/>
            <a:ext cx="9376484" cy="3168497"/>
            <a:chOff x="1407758" y="1948733"/>
            <a:chExt cx="9376484" cy="316849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E90A927E-4620-489B-9D30-0414AD204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399"/>
            <a:stretch/>
          </p:blipFill>
          <p:spPr>
            <a:xfrm>
              <a:off x="1407758" y="1948733"/>
              <a:ext cx="9376484" cy="133083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F406288-A1AF-4ED4-8A5C-DC0FCBCA3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777" b="36727"/>
            <a:stretch/>
          </p:blipFill>
          <p:spPr>
            <a:xfrm>
              <a:off x="1407758" y="3279572"/>
              <a:ext cx="9376484" cy="1837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3829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90A927E-4620-489B-9D30-0414AD204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99"/>
          <a:stretch/>
        </p:blipFill>
        <p:spPr>
          <a:xfrm>
            <a:off x="1407758" y="1948733"/>
            <a:ext cx="9376484" cy="13308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86E149-7731-4661-9F7E-DE0EC9600D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84" b="4305"/>
          <a:stretch/>
        </p:blipFill>
        <p:spPr>
          <a:xfrm>
            <a:off x="1302983" y="652847"/>
            <a:ext cx="9376484" cy="555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61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1DFC0079-C193-4FB6-B542-17A99F484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29374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2F20C427-3D26-4E36-BF9B-823A4755AC48}"/>
              </a:ext>
            </a:extLst>
          </p:cNvPr>
          <p:cNvSpPr/>
          <p:nvPr/>
        </p:nvSpPr>
        <p:spPr>
          <a:xfrm>
            <a:off x="728797" y="2053068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0000"/>
                </a:solidFill>
              </a:rPr>
              <a:t>Transgénicos son aquellos organismos que han sido producidos a partir de un organismo modificado mediante ingeniería genética.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6C352B-0072-41ED-93D7-961518A078B7}"/>
              </a:ext>
            </a:extLst>
          </p:cNvPr>
          <p:cNvSpPr/>
          <p:nvPr/>
        </p:nvSpPr>
        <p:spPr>
          <a:xfrm>
            <a:off x="1607040" y="1405016"/>
            <a:ext cx="25834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rgbClr val="000000"/>
                </a:solidFill>
              </a:rPr>
              <a:t>Transgénicos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4198345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Imagen que contiene maíz, alimentos, tabla, comida&#10;&#10;Descripción generada automáticamente">
            <a:extLst>
              <a:ext uri="{FF2B5EF4-FFF2-40B4-BE49-F238E27FC236}">
                <a16:creationId xmlns:a16="http://schemas.microsoft.com/office/drawing/2014/main" id="{3FC93567-70B4-4C25-9EBD-DC12BD057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62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818EB78-194A-48F4-9F8D-0B4F2265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16000"/>
            <a:ext cx="11430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546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Vaca de pie sobre pasto&#10;&#10;Descripción generada automáticamente">
            <a:extLst>
              <a:ext uri="{FF2B5EF4-FFF2-40B4-BE49-F238E27FC236}">
                <a16:creationId xmlns:a16="http://schemas.microsoft.com/office/drawing/2014/main" id="{4C03B704-E970-4A34-B270-49C249CABC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" r="2" b="5403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5" name="Imagen 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45B38D9E-F0E3-405E-9EAE-5856FDFEE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r="-3" b="511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57DAE469-6A8F-45CC-9515-0905FAD8AF4D}"/>
              </a:ext>
            </a:extLst>
          </p:cNvPr>
          <p:cNvSpPr/>
          <p:nvPr/>
        </p:nvSpPr>
        <p:spPr>
          <a:xfrm>
            <a:off x="4945336" y="4615840"/>
            <a:ext cx="6609921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bg1"/>
                </a:solidFill>
              </a:rPr>
              <a:t>Como sabemos si un toro da mucha o poca leche si no la produce? Hermanas y madre. Ahora por secuenciacion</a:t>
            </a:r>
          </a:p>
        </p:txBody>
      </p:sp>
    </p:spTree>
    <p:extLst>
      <p:ext uri="{BB962C8B-B14F-4D97-AF65-F5344CB8AC3E}">
        <p14:creationId xmlns:p14="http://schemas.microsoft.com/office/powerpoint/2010/main" val="8432409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9FE80F-6EF3-4DA0-A3CC-78519265C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21" y="253919"/>
            <a:ext cx="8670918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864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DE2709-1C11-4228-A72C-071781A60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513" y="643467"/>
            <a:ext cx="8222974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1061EEF0-1FE8-4241-BE51-7CAE161F8462}"/>
              </a:ext>
            </a:extLst>
          </p:cNvPr>
          <p:cNvSpPr/>
          <p:nvPr/>
        </p:nvSpPr>
        <p:spPr>
          <a:xfrm>
            <a:off x="4742736" y="403480"/>
            <a:ext cx="3427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Replicación o duplicación del ADN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812AE84-5FFA-44E4-93D2-0F9259CC1594}"/>
              </a:ext>
            </a:extLst>
          </p:cNvPr>
          <p:cNvSpPr/>
          <p:nvPr/>
        </p:nvSpPr>
        <p:spPr>
          <a:xfrm>
            <a:off x="360666" y="149893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doble hélice se abre y las dos cadenas se separan.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Cada cadena sirve de molde para la fabricación de una cadena complementaria (las bases son la complementarias).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Al final se obtienen dos copias idénticas del ADN.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 cada copia una de las hebras procede del ADN inicial y otra nueva que se forma.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replicación es semiconservativa.</a:t>
            </a:r>
          </a:p>
        </p:txBody>
      </p:sp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401AA35C-6A11-4BFF-902D-BDB26F9F0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22" y="2913792"/>
            <a:ext cx="7829550" cy="387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70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675D4B-B59C-48F6-83AD-6F5BDFF75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95" y="434824"/>
            <a:ext cx="7933477" cy="4958423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F571F39-570A-4C29-943A-AC63CD6322E3}"/>
              </a:ext>
            </a:extLst>
          </p:cNvPr>
          <p:cNvSpPr/>
          <p:nvPr/>
        </p:nvSpPr>
        <p:spPr>
          <a:xfrm>
            <a:off x="1065683" y="549126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/>
              <a:t>Mutación en el gen de la miostatina gen que codifica para la proteína, miostatina ("mio", que significa músculo y "estatinas", que significa detener). La miostatina es una proteína que actúa para inhibir el desarrollo muscular.</a:t>
            </a:r>
          </a:p>
        </p:txBody>
      </p:sp>
    </p:spTree>
    <p:extLst>
      <p:ext uri="{BB962C8B-B14F-4D97-AF65-F5344CB8AC3E}">
        <p14:creationId xmlns:p14="http://schemas.microsoft.com/office/powerpoint/2010/main" val="712820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525E043-4255-40F2-81BF-D6FD792D32DE}"/>
              </a:ext>
            </a:extLst>
          </p:cNvPr>
          <p:cNvSpPr/>
          <p:nvPr/>
        </p:nvSpPr>
        <p:spPr>
          <a:xfrm>
            <a:off x="590719" y="2330505"/>
            <a:ext cx="4559425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/>
              <a:t>Bacillus thuringiensis, el cual produce la toxina Bt, venenosa para los insectos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3A28C5A9-6DE1-4CA4-B8AF-C986404133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7" b="-2551"/>
          <a:stretch/>
        </p:blipFill>
        <p:spPr>
          <a:xfrm>
            <a:off x="5977788" y="352425"/>
            <a:ext cx="5425410" cy="595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67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33D1A9-CD88-4312-BDE5-61DEA99C5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638174"/>
            <a:ext cx="9534526" cy="58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847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7C0510-8EBA-4D39-90E3-31FFE09BE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4" t="17222" r="18281" b="51527"/>
          <a:stretch/>
        </p:blipFill>
        <p:spPr>
          <a:xfrm>
            <a:off x="657225" y="514350"/>
            <a:ext cx="7953376" cy="21431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7EE668-A1FA-4B5D-92B7-6DD5C0C29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4" y="2852737"/>
            <a:ext cx="4391025" cy="3293269"/>
          </a:xfrm>
          <a:prstGeom prst="rect">
            <a:avLst/>
          </a:prstGeom>
        </p:spPr>
      </p:pic>
      <p:pic>
        <p:nvPicPr>
          <p:cNvPr id="9" name="Imagen 8" descr="Imagen que contiene ropa, tabla, diferente, pantalla&#10;&#10;Descripción generada automáticamente">
            <a:extLst>
              <a:ext uri="{FF2B5EF4-FFF2-40B4-BE49-F238E27FC236}">
                <a16:creationId xmlns:a16="http://schemas.microsoft.com/office/drawing/2014/main" id="{2D16458B-4FB4-4430-A36C-B3428FC6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2852737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8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930D2A8-15DB-4D44-9DA1-924CD06270D2}"/>
              </a:ext>
            </a:extLst>
          </p:cNvPr>
          <p:cNvSpPr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En la actualidad, la modificación genética de embriones humanos está prohibida en todo el mundo.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4B25CC-03C2-409B-A5AB-9C817D3B8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2" t="15694" r="17969" b="10278"/>
          <a:stretch/>
        </p:blipFill>
        <p:spPr>
          <a:xfrm>
            <a:off x="5405862" y="1524452"/>
            <a:ext cx="6019331" cy="380584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8918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3DE12BC-1A3A-4626-8498-773589C0C5ED}"/>
              </a:ext>
            </a:extLst>
          </p:cNvPr>
          <p:cNvSpPr/>
          <p:nvPr/>
        </p:nvSpPr>
        <p:spPr>
          <a:xfrm>
            <a:off x="4148255" y="438991"/>
            <a:ext cx="3957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La expresión de la información genética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F903E9C-C8EE-428D-A5AB-E8AEFACABC29}"/>
              </a:ext>
            </a:extLst>
          </p:cNvPr>
          <p:cNvSpPr/>
          <p:nvPr/>
        </p:nvSpPr>
        <p:spPr>
          <a:xfrm>
            <a:off x="233779" y="131075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Los genes son los responsables de los caracteres hereditarios).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Un gen es un fragmento de ADN que lleva información para la síntesis de una proteína, que están formadas por unas sustancias llamadas aminoácidos.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Son estas proteínas (ya sean hormonas, enzimas, </a:t>
            </a:r>
            <a:r>
              <a:rPr lang="es-ES" dirty="0" err="1"/>
              <a:t>etc</a:t>
            </a:r>
            <a:r>
              <a:rPr lang="es-ES" dirty="0"/>
              <a:t>) las que en última instancia son las responsables de un determinado carácter.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FA7F102D-C529-415E-ADCC-F8C4C1F43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736" y="2668746"/>
            <a:ext cx="5640037" cy="39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3F42F85-50B1-4C1A-B42A-96B8163937BD}"/>
              </a:ext>
            </a:extLst>
          </p:cNvPr>
          <p:cNvSpPr/>
          <p:nvPr/>
        </p:nvSpPr>
        <p:spPr>
          <a:xfrm>
            <a:off x="4415123" y="403480"/>
            <a:ext cx="342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El flujo de la información genética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EF8A15A-F1C0-453B-9A71-023EB47D6C32}"/>
              </a:ext>
            </a:extLst>
          </p:cNvPr>
          <p:cNvSpPr/>
          <p:nvPr/>
        </p:nvSpPr>
        <p:spPr>
          <a:xfrm>
            <a:off x="393577" y="125928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/>
              <a:t>¿Cómo sale la información del núcleo donde está el ADN hasta los ribosomas, que es donde se fabrican las proteínas?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888BF6B-9331-450A-9EEA-63B8FA1B8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60" y="1081743"/>
            <a:ext cx="5747340" cy="100140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6A12068-B3C9-4844-B61F-42B86FD682FD}"/>
              </a:ext>
            </a:extLst>
          </p:cNvPr>
          <p:cNvSpPr/>
          <p:nvPr/>
        </p:nvSpPr>
        <p:spPr>
          <a:xfrm>
            <a:off x="348660" y="2083147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u="sng" dirty="0"/>
              <a:t>TRANSCRIPCIÓN</a:t>
            </a:r>
          </a:p>
          <a:p>
            <a:pPr algn="ctr"/>
            <a:endParaRPr lang="es-E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Paso de información desde el ADN a ARNm.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 partir de una de las dos cadenas del ADN que se utiliza como cadena molde se forma un ARNm monocatenario con las bases complementarias.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complementariedad entre las bases del ADN y del ARN es</a:t>
            </a:r>
          </a:p>
          <a:p>
            <a:pPr algn="ctr"/>
            <a:r>
              <a:rPr lang="es-ES" dirty="0"/>
              <a:t>G-C</a:t>
            </a:r>
          </a:p>
          <a:p>
            <a:pPr algn="ctr"/>
            <a:r>
              <a:rPr lang="es-ES" dirty="0"/>
              <a:t>A-</a:t>
            </a:r>
            <a:r>
              <a:rPr lang="es-ES" dirty="0">
                <a:highlight>
                  <a:srgbClr val="FFFF00"/>
                </a:highlight>
              </a:rPr>
              <a:t>U</a:t>
            </a:r>
          </a:p>
          <a:p>
            <a:pPr algn="ctr"/>
            <a:endParaRPr lang="es-ES" dirty="0"/>
          </a:p>
          <a:p>
            <a:pPr algn="ctr"/>
            <a:endParaRPr lang="es-ES" dirty="0"/>
          </a:p>
        </p:txBody>
      </p:sp>
      <p:pic>
        <p:nvPicPr>
          <p:cNvPr id="13" name="Imagen 12" descr="Diagrama&#10;&#10;Descripción generada automáticamente">
            <a:extLst>
              <a:ext uri="{FF2B5EF4-FFF2-40B4-BE49-F238E27FC236}">
                <a16:creationId xmlns:a16="http://schemas.microsoft.com/office/drawing/2014/main" id="{B700DBA4-6983-4F6C-B4FA-E9A672A2E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0" b="91652" l="0" r="99073">
                        <a14:foregroundMark x1="10984" y1="22380" x2="10984" y2="22380"/>
                        <a14:foregroundMark x1="10699" y1="22025" x2="10699" y2="22025"/>
                        <a14:foregroundMark x1="10200" y1="23979" x2="10200" y2="23979"/>
                        <a14:foregroundMark x1="9130" y1="22913" x2="9130" y2="22913"/>
                        <a14:foregroundMark x1="6990" y1="21314" x2="14123" y2="29663"/>
                        <a14:foregroundMark x1="14123" y1="29663" x2="13766" y2="24334"/>
                        <a14:foregroundMark x1="14907" y1="22380" x2="7775" y2="23979"/>
                        <a14:foregroundMark x1="7775" y1="23979" x2="11270" y2="22025"/>
                        <a14:foregroundMark x1="12696" y1="30551" x2="12268" y2="31794"/>
                        <a14:foregroundMark x1="11484" y1="32860" x2="4280" y2="25933"/>
                        <a14:foregroundMark x1="4280" y1="25933" x2="10628" y2="16874"/>
                        <a14:foregroundMark x1="10628" y1="16874" x2="16904" y2="25933"/>
                        <a14:foregroundMark x1="16904" y1="25933" x2="11270" y2="31439"/>
                        <a14:foregroundMark x1="60556" y1="37123" x2="69686" y2="40142"/>
                        <a14:foregroundMark x1="69686" y1="40142" x2="77175" y2="38544"/>
                        <a14:foregroundMark x1="77175" y1="38544" x2="77318" y2="20782"/>
                        <a14:foregroundMark x1="77318" y1="20782" x2="71897" y2="5861"/>
                        <a14:foregroundMark x1="71897" y1="5861" x2="58488" y2="355"/>
                        <a14:foregroundMark x1="58488" y1="355" x2="50927" y2="3197"/>
                        <a14:foregroundMark x1="50927" y1="3197" x2="49215" y2="13144"/>
                        <a14:foregroundMark x1="57917" y1="62700" x2="66405" y2="73179"/>
                        <a14:foregroundMark x1="66405" y1="73179" x2="85093" y2="74245"/>
                        <a14:foregroundMark x1="85093" y1="74245" x2="98930" y2="60213"/>
                        <a14:foregroundMark x1="98930" y1="60213" x2="99073" y2="33925"/>
                        <a14:foregroundMark x1="99073" y1="33925" x2="75606" y2="24334"/>
                        <a14:foregroundMark x1="81812" y1="50266" x2="81812" y2="50266"/>
                        <a14:foregroundMark x1="75464" y1="50622" x2="75464" y2="50622"/>
                        <a14:foregroundMark x1="70471" y1="52220" x2="70471" y2="52220"/>
                        <a14:foregroundMark x1="65335" y1="47957" x2="65335" y2="47957"/>
                        <a14:foregroundMark x1="63338" y1="69627" x2="62340" y2="88277"/>
                        <a14:foregroundMark x1="62340" y1="88277" x2="53138" y2="98757"/>
                        <a14:foregroundMark x1="53138" y1="98757" x2="30528" y2="91829"/>
                        <a14:foregroundMark x1="30528" y1="91829" x2="29315" y2="75488"/>
                        <a14:foregroundMark x1="17332" y1="90941" x2="8203" y2="89343"/>
                        <a14:foregroundMark x1="8203" y1="89343" x2="642" y2="78686"/>
                        <a14:foregroundMark x1="642" y1="78686" x2="7775" y2="81705"/>
                        <a14:foregroundMark x1="7775" y1="81705" x2="7775" y2="84014"/>
                        <a14:foregroundMark x1="0" y1="69627" x2="7561" y2="71403"/>
                        <a14:foregroundMark x1="7561" y1="71403" x2="15692" y2="82593"/>
                        <a14:foregroundMark x1="15692" y1="82593" x2="17047" y2="85968"/>
                        <a14:foregroundMark x1="67475" y1="13854" x2="67118" y2="31616"/>
                        <a14:foregroundMark x1="67118" y1="31616" x2="74465" y2="31616"/>
                        <a14:foregroundMark x1="74465" y1="31616" x2="70899" y2="15808"/>
                        <a14:foregroundMark x1="70899" y1="15808" x2="67118" y2="12611"/>
                        <a14:foregroundMark x1="86377" y1="54885" x2="70328" y2="52043"/>
                        <a14:foregroundMark x1="70328" y1="52043" x2="62197" y2="56838"/>
                        <a14:foregroundMark x1="62197" y1="56838" x2="69615" y2="71226"/>
                        <a14:foregroundMark x1="69615" y1="71226" x2="78816" y2="71581"/>
                        <a14:foregroundMark x1="78816" y1="71581" x2="84665" y2="59680"/>
                        <a14:foregroundMark x1="84665" y1="59680" x2="85806" y2="54885"/>
                        <a14:foregroundMark x1="65906" y1="56661" x2="81384" y2="58970"/>
                        <a14:foregroundMark x1="81384" y1="58970" x2="83310" y2="57904"/>
                        <a14:foregroundMark x1="55991" y1="12256" x2="63267" y2="12256"/>
                        <a14:foregroundMark x1="63267" y1="12256" x2="63909" y2="13854"/>
                        <a14:backgroundMark x1="9130" y1="11190" x2="9130" y2="11190"/>
                        <a14:backgroundMark x1="4494" y1="5506" x2="4494" y2="5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03" y="3752643"/>
            <a:ext cx="6728297" cy="270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19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95393472-2854-4301-9AB5-5137588198D2}"/>
              </a:ext>
            </a:extLst>
          </p:cNvPr>
          <p:cNvSpPr/>
          <p:nvPr/>
        </p:nvSpPr>
        <p:spPr>
          <a:xfrm>
            <a:off x="651029" y="1598383"/>
            <a:ext cx="51372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ARN mensajero (ARNm):Es una cadena de nucleótidos cuyas bases son las complementarias de una de las dos cadenas del ADN.</a:t>
            </a:r>
          </a:p>
          <a:p>
            <a:endParaRPr lang="es-ES" dirty="0"/>
          </a:p>
          <a:p>
            <a:r>
              <a:rPr lang="es-ES" dirty="0"/>
              <a:t>ARN ribosómico (ARNr):Forma parte de los ribosomas.</a:t>
            </a:r>
          </a:p>
          <a:p>
            <a:endParaRPr lang="es-ES" dirty="0"/>
          </a:p>
          <a:p>
            <a:r>
              <a:rPr lang="es-ES" dirty="0"/>
              <a:t>ARN transferente (ARNt):Transporta los aminoácido hasta los ribosomas para que allí se unan para formar las proteínas.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6F894F9-3B02-4651-B241-6188E970245B}"/>
              </a:ext>
            </a:extLst>
          </p:cNvPr>
          <p:cNvSpPr/>
          <p:nvPr/>
        </p:nvSpPr>
        <p:spPr>
          <a:xfrm>
            <a:off x="4415123" y="403480"/>
            <a:ext cx="342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El flujo de la información genética</a:t>
            </a: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B7CBCCD5-5411-4AB4-BCBD-3C42B4101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0465"/>
            <a:ext cx="56007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30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7CDE3183-8F1C-409A-9A27-E4107B9BE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981187" y="1095640"/>
            <a:ext cx="4614986" cy="457617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217C3C6-8138-45F4-BC7E-DE216215B0F1}"/>
              </a:ext>
            </a:extLst>
          </p:cNvPr>
          <p:cNvSpPr/>
          <p:nvPr/>
        </p:nvSpPr>
        <p:spPr>
          <a:xfrm>
            <a:off x="595827" y="10956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La información genética que lleva el ARNm, al llegar a los ribosomas se traduce y se fabrican las proteínas, utilizando para ello un código genético.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El código genético establece una relación de correspondencia entre las bases nitrogenadas del ARNm y los aminoácidos de una proteína.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Este código genético establece que cada tres bases o tripletes (codones) codifican un aminoácido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395DF5-43DD-4850-ADBB-71F2A4ECEDB2}"/>
              </a:ext>
            </a:extLst>
          </p:cNvPr>
          <p:cNvSpPr/>
          <p:nvPr/>
        </p:nvSpPr>
        <p:spPr>
          <a:xfrm>
            <a:off x="5486346" y="367969"/>
            <a:ext cx="1219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/>
              <a:t>Traducción</a:t>
            </a:r>
          </a:p>
        </p:txBody>
      </p:sp>
      <p:pic>
        <p:nvPicPr>
          <p:cNvPr id="11" name="Imagen 10" descr="Tabla&#10;&#10;Descripción generada automáticamente">
            <a:extLst>
              <a:ext uri="{FF2B5EF4-FFF2-40B4-BE49-F238E27FC236}">
                <a16:creationId xmlns:a16="http://schemas.microsoft.com/office/drawing/2014/main" id="{3C826AEC-3518-4165-8EF3-92A55C626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75" y="4035022"/>
            <a:ext cx="4276671" cy="263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78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1242</Words>
  <Application>Microsoft Office PowerPoint</Application>
  <PresentationFormat>Panorámica</PresentationFormat>
  <Paragraphs>141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¿Por cuánto dinero se vendió la PCR?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roca</dc:creator>
  <cp:lastModifiedBy>daniel roca</cp:lastModifiedBy>
  <cp:revision>1</cp:revision>
  <dcterms:created xsi:type="dcterms:W3CDTF">2021-03-11T21:54:51Z</dcterms:created>
  <dcterms:modified xsi:type="dcterms:W3CDTF">2021-03-11T21:55:13Z</dcterms:modified>
</cp:coreProperties>
</file>