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66"/>
  </p:notesMasterIdLst>
  <p:sldIdLst>
    <p:sldId id="256" r:id="rId2"/>
    <p:sldId id="257" r:id="rId3"/>
    <p:sldId id="258" r:id="rId4"/>
    <p:sldId id="326" r:id="rId5"/>
    <p:sldId id="349" r:id="rId6"/>
    <p:sldId id="302" r:id="rId7"/>
    <p:sldId id="358" r:id="rId8"/>
    <p:sldId id="359" r:id="rId9"/>
    <p:sldId id="261" r:id="rId10"/>
    <p:sldId id="365" r:id="rId11"/>
    <p:sldId id="360" r:id="rId12"/>
    <p:sldId id="361" r:id="rId13"/>
    <p:sldId id="362" r:id="rId14"/>
    <p:sldId id="363" r:id="rId15"/>
    <p:sldId id="354" r:id="rId16"/>
    <p:sldId id="329" r:id="rId17"/>
    <p:sldId id="355" r:id="rId18"/>
    <p:sldId id="263" r:id="rId19"/>
    <p:sldId id="264" r:id="rId20"/>
    <p:sldId id="344" r:id="rId21"/>
    <p:sldId id="364" r:id="rId22"/>
    <p:sldId id="267" r:id="rId23"/>
    <p:sldId id="268" r:id="rId24"/>
    <p:sldId id="366" r:id="rId25"/>
    <p:sldId id="269" r:id="rId26"/>
    <p:sldId id="333" r:id="rId27"/>
    <p:sldId id="299" r:id="rId28"/>
    <p:sldId id="270" r:id="rId29"/>
    <p:sldId id="368" r:id="rId30"/>
    <p:sldId id="367" r:id="rId31"/>
    <p:sldId id="340" r:id="rId32"/>
    <p:sldId id="370" r:id="rId33"/>
    <p:sldId id="271" r:id="rId34"/>
    <p:sldId id="369" r:id="rId35"/>
    <p:sldId id="371" r:id="rId36"/>
    <p:sldId id="272" r:id="rId37"/>
    <p:sldId id="348" r:id="rId38"/>
    <p:sldId id="273" r:id="rId39"/>
    <p:sldId id="274" r:id="rId40"/>
    <p:sldId id="346" r:id="rId41"/>
    <p:sldId id="301" r:id="rId42"/>
    <p:sldId id="372" r:id="rId43"/>
    <p:sldId id="275" r:id="rId44"/>
    <p:sldId id="330" r:id="rId45"/>
    <p:sldId id="276" r:id="rId46"/>
    <p:sldId id="373" r:id="rId47"/>
    <p:sldId id="325" r:id="rId48"/>
    <p:sldId id="277" r:id="rId49"/>
    <p:sldId id="278" r:id="rId50"/>
    <p:sldId id="279" r:id="rId51"/>
    <p:sldId id="374" r:id="rId52"/>
    <p:sldId id="375" r:id="rId53"/>
    <p:sldId id="282" r:id="rId54"/>
    <p:sldId id="376" r:id="rId55"/>
    <p:sldId id="283" r:id="rId56"/>
    <p:sldId id="377" r:id="rId57"/>
    <p:sldId id="284" r:id="rId58"/>
    <p:sldId id="378" r:id="rId59"/>
    <p:sldId id="286" r:id="rId60"/>
    <p:sldId id="287" r:id="rId61"/>
    <p:sldId id="379" r:id="rId62"/>
    <p:sldId id="342" r:id="rId63"/>
    <p:sldId id="351" r:id="rId64"/>
    <p:sldId id="280" r:id="rId6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430" autoAdjust="0"/>
  </p:normalViewPr>
  <p:slideViewPr>
    <p:cSldViewPr>
      <p:cViewPr>
        <p:scale>
          <a:sx n="66" d="100"/>
          <a:sy n="66" d="100"/>
        </p:scale>
        <p:origin x="-48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3C7D17-0178-4C1A-AEF1-0B59AB1A4FFD}" type="doc">
      <dgm:prSet loTypeId="urn:microsoft.com/office/officeart/2005/8/layout/matrix1" loCatId="matrix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gl-ES"/>
        </a:p>
      </dgm:t>
    </dgm:pt>
    <dgm:pt modelId="{A740D9F1-9C62-4224-8435-0E4335932F38}">
      <dgm:prSet phldrT="[Texto]"/>
      <dgm:spPr/>
      <dgm:t>
        <a:bodyPr/>
        <a:lstStyle/>
        <a:p>
          <a:r>
            <a:rPr lang="es-ES" dirty="0" smtClean="0"/>
            <a:t>II Republica</a:t>
          </a:r>
          <a:endParaRPr lang="gl-ES" dirty="0"/>
        </a:p>
      </dgm:t>
    </dgm:pt>
    <dgm:pt modelId="{6EDCFF42-F17B-48DF-BB83-38B6B578A046}" type="parTrans" cxnId="{67532E01-CC1F-48BB-BB99-B67C486D859D}">
      <dgm:prSet/>
      <dgm:spPr/>
      <dgm:t>
        <a:bodyPr/>
        <a:lstStyle/>
        <a:p>
          <a:endParaRPr lang="gl-ES"/>
        </a:p>
      </dgm:t>
    </dgm:pt>
    <dgm:pt modelId="{2F7F9798-E741-477C-8AAE-2E0C2453870A}" type="sibTrans" cxnId="{67532E01-CC1F-48BB-BB99-B67C486D859D}">
      <dgm:prSet/>
      <dgm:spPr/>
      <dgm:t>
        <a:bodyPr/>
        <a:lstStyle/>
        <a:p>
          <a:endParaRPr lang="gl-ES"/>
        </a:p>
      </dgm:t>
    </dgm:pt>
    <dgm:pt modelId="{B71C9F51-FD5A-4F3D-86E0-3BB4C5027C6E}">
      <dgm:prSet phldrT="[Texto]"/>
      <dgm:spPr/>
      <dgm:t>
        <a:bodyPr/>
        <a:lstStyle/>
        <a:p>
          <a:r>
            <a:rPr lang="es-ES" dirty="0" smtClean="0"/>
            <a:t>1931</a:t>
          </a:r>
        </a:p>
        <a:p>
          <a:r>
            <a:rPr lang="es-ES" dirty="0" err="1" smtClean="0"/>
            <a:t>Goberno</a:t>
          </a:r>
          <a:r>
            <a:rPr lang="es-ES" dirty="0" smtClean="0"/>
            <a:t> Provisional</a:t>
          </a:r>
          <a:endParaRPr lang="gl-ES" dirty="0"/>
        </a:p>
      </dgm:t>
    </dgm:pt>
    <dgm:pt modelId="{2066C5F8-A9E0-4219-A736-7BF77DA70786}" type="parTrans" cxnId="{05A37F06-570F-4707-B466-A28F79F570C3}">
      <dgm:prSet/>
      <dgm:spPr/>
      <dgm:t>
        <a:bodyPr/>
        <a:lstStyle/>
        <a:p>
          <a:endParaRPr lang="gl-ES"/>
        </a:p>
      </dgm:t>
    </dgm:pt>
    <dgm:pt modelId="{7778AC3E-DD17-48E1-A989-DEE4EA26E7CE}" type="sibTrans" cxnId="{05A37F06-570F-4707-B466-A28F79F570C3}">
      <dgm:prSet/>
      <dgm:spPr/>
      <dgm:t>
        <a:bodyPr/>
        <a:lstStyle/>
        <a:p>
          <a:endParaRPr lang="gl-ES"/>
        </a:p>
      </dgm:t>
    </dgm:pt>
    <dgm:pt modelId="{A00C2943-23D9-423A-99AF-E80F46531258}">
      <dgm:prSet phldrT="[Texto]"/>
      <dgm:spPr/>
      <dgm:t>
        <a:bodyPr/>
        <a:lstStyle/>
        <a:p>
          <a:r>
            <a:rPr lang="es-ES" dirty="0" smtClean="0"/>
            <a:t>1931-1933</a:t>
          </a:r>
        </a:p>
        <a:p>
          <a:r>
            <a:rPr lang="es-ES" dirty="0" smtClean="0"/>
            <a:t>Bienio Progresista</a:t>
          </a:r>
        </a:p>
      </dgm:t>
    </dgm:pt>
    <dgm:pt modelId="{856805D2-6EBD-47B3-85DC-CB81B474266B}" type="parTrans" cxnId="{9FF0D939-A00B-476B-B050-E9B7CEAFF97E}">
      <dgm:prSet/>
      <dgm:spPr/>
      <dgm:t>
        <a:bodyPr/>
        <a:lstStyle/>
        <a:p>
          <a:endParaRPr lang="gl-ES"/>
        </a:p>
      </dgm:t>
    </dgm:pt>
    <dgm:pt modelId="{28E81EB8-DF2F-404E-B166-6EB4B93E3F70}" type="sibTrans" cxnId="{9FF0D939-A00B-476B-B050-E9B7CEAFF97E}">
      <dgm:prSet/>
      <dgm:spPr/>
      <dgm:t>
        <a:bodyPr/>
        <a:lstStyle/>
        <a:p>
          <a:endParaRPr lang="gl-ES"/>
        </a:p>
      </dgm:t>
    </dgm:pt>
    <dgm:pt modelId="{A60DE0CE-B6D4-4566-ABDC-A3BB28522B29}">
      <dgm:prSet phldrT="[Texto]"/>
      <dgm:spPr/>
      <dgm:t>
        <a:bodyPr/>
        <a:lstStyle/>
        <a:p>
          <a:r>
            <a:rPr lang="es-ES" dirty="0" smtClean="0"/>
            <a:t>1936</a:t>
          </a:r>
        </a:p>
        <a:p>
          <a:r>
            <a:rPr lang="es-ES" dirty="0" err="1" smtClean="0"/>
            <a:t>Fronte</a:t>
          </a:r>
          <a:r>
            <a:rPr lang="es-ES" dirty="0" smtClean="0"/>
            <a:t> Popular</a:t>
          </a:r>
          <a:endParaRPr lang="gl-ES" dirty="0"/>
        </a:p>
      </dgm:t>
    </dgm:pt>
    <dgm:pt modelId="{15472DF4-60E0-415B-9231-310A95094143}" type="parTrans" cxnId="{B30AE9C3-B9F2-4D05-A83F-9C329EA7D53C}">
      <dgm:prSet/>
      <dgm:spPr/>
      <dgm:t>
        <a:bodyPr/>
        <a:lstStyle/>
        <a:p>
          <a:endParaRPr lang="gl-ES"/>
        </a:p>
      </dgm:t>
    </dgm:pt>
    <dgm:pt modelId="{716CBD63-D7E5-4C76-B11C-DB3187578CF2}" type="sibTrans" cxnId="{B30AE9C3-B9F2-4D05-A83F-9C329EA7D53C}">
      <dgm:prSet/>
      <dgm:spPr/>
      <dgm:t>
        <a:bodyPr/>
        <a:lstStyle/>
        <a:p>
          <a:endParaRPr lang="gl-ES"/>
        </a:p>
      </dgm:t>
    </dgm:pt>
    <dgm:pt modelId="{C855B8AD-4126-448D-8D4E-501F30C9A2C1}">
      <dgm:prSet phldrT="[Texto]"/>
      <dgm:spPr/>
      <dgm:t>
        <a:bodyPr/>
        <a:lstStyle/>
        <a:p>
          <a:r>
            <a:rPr lang="es-ES" dirty="0" smtClean="0"/>
            <a:t>1933-1936</a:t>
          </a:r>
        </a:p>
        <a:p>
          <a:r>
            <a:rPr lang="es-ES" dirty="0" smtClean="0"/>
            <a:t>Bienio Conservador</a:t>
          </a:r>
          <a:endParaRPr lang="gl-ES" dirty="0"/>
        </a:p>
      </dgm:t>
    </dgm:pt>
    <dgm:pt modelId="{4D7E00E1-9454-4C29-AF26-107830BF267B}" type="parTrans" cxnId="{F42FC7EF-C66B-4AE8-A50A-8A1A85E1EDA1}">
      <dgm:prSet/>
      <dgm:spPr/>
      <dgm:t>
        <a:bodyPr/>
        <a:lstStyle/>
        <a:p>
          <a:endParaRPr lang="gl-ES"/>
        </a:p>
      </dgm:t>
    </dgm:pt>
    <dgm:pt modelId="{FB9BDFCF-039D-40D5-ACA7-FCBD46C02BE5}" type="sibTrans" cxnId="{F42FC7EF-C66B-4AE8-A50A-8A1A85E1EDA1}">
      <dgm:prSet/>
      <dgm:spPr/>
      <dgm:t>
        <a:bodyPr/>
        <a:lstStyle/>
        <a:p>
          <a:endParaRPr lang="gl-ES"/>
        </a:p>
      </dgm:t>
    </dgm:pt>
    <dgm:pt modelId="{A187C92F-37DD-43B3-86E5-09BED4EE2937}" type="pres">
      <dgm:prSet presAssocID="{6E3C7D17-0178-4C1A-AEF1-0B59AB1A4FF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gl-ES"/>
        </a:p>
      </dgm:t>
    </dgm:pt>
    <dgm:pt modelId="{B3D628FF-C9EF-4769-9A9F-5F16BD75B138}" type="pres">
      <dgm:prSet presAssocID="{6E3C7D17-0178-4C1A-AEF1-0B59AB1A4FFD}" presName="matrix" presStyleCnt="0"/>
      <dgm:spPr/>
    </dgm:pt>
    <dgm:pt modelId="{0A31662D-E704-47CD-B9C9-D51EC15E3BAD}" type="pres">
      <dgm:prSet presAssocID="{6E3C7D17-0178-4C1A-AEF1-0B59AB1A4FFD}" presName="tile1" presStyleLbl="node1" presStyleIdx="0" presStyleCnt="4"/>
      <dgm:spPr/>
      <dgm:t>
        <a:bodyPr/>
        <a:lstStyle/>
        <a:p>
          <a:endParaRPr lang="gl-ES"/>
        </a:p>
      </dgm:t>
    </dgm:pt>
    <dgm:pt modelId="{67120E39-F224-4567-A55A-96AA80C18A45}" type="pres">
      <dgm:prSet presAssocID="{6E3C7D17-0178-4C1A-AEF1-0B59AB1A4FF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CDA93EBA-160A-408D-8F3E-2623BEC1F86F}" type="pres">
      <dgm:prSet presAssocID="{6E3C7D17-0178-4C1A-AEF1-0B59AB1A4FFD}" presName="tile2" presStyleLbl="node1" presStyleIdx="1" presStyleCnt="4"/>
      <dgm:spPr/>
      <dgm:t>
        <a:bodyPr/>
        <a:lstStyle/>
        <a:p>
          <a:endParaRPr lang="gl-ES"/>
        </a:p>
      </dgm:t>
    </dgm:pt>
    <dgm:pt modelId="{F293DB54-8FA9-494A-84BC-EBBC90B631CE}" type="pres">
      <dgm:prSet presAssocID="{6E3C7D17-0178-4C1A-AEF1-0B59AB1A4FF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9194EEB1-9124-43C6-93D9-FAABA08FBFFE}" type="pres">
      <dgm:prSet presAssocID="{6E3C7D17-0178-4C1A-AEF1-0B59AB1A4FFD}" presName="tile3" presStyleLbl="node1" presStyleIdx="2" presStyleCnt="4"/>
      <dgm:spPr/>
      <dgm:t>
        <a:bodyPr/>
        <a:lstStyle/>
        <a:p>
          <a:endParaRPr lang="gl-ES"/>
        </a:p>
      </dgm:t>
    </dgm:pt>
    <dgm:pt modelId="{946B5EF8-660A-451D-819F-D0378A7E9DAC}" type="pres">
      <dgm:prSet presAssocID="{6E3C7D17-0178-4C1A-AEF1-0B59AB1A4FF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B06ED169-FC68-45CF-B5D4-D774A1B5B8B3}" type="pres">
      <dgm:prSet presAssocID="{6E3C7D17-0178-4C1A-AEF1-0B59AB1A4FFD}" presName="tile4" presStyleLbl="node1" presStyleIdx="3" presStyleCnt="4"/>
      <dgm:spPr/>
      <dgm:t>
        <a:bodyPr/>
        <a:lstStyle/>
        <a:p>
          <a:endParaRPr lang="gl-ES"/>
        </a:p>
      </dgm:t>
    </dgm:pt>
    <dgm:pt modelId="{C606E134-6346-4B36-9740-D214CA36D2D2}" type="pres">
      <dgm:prSet presAssocID="{6E3C7D17-0178-4C1A-AEF1-0B59AB1A4FF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32271FBF-F7C8-40AA-88C8-D08C0882AD27}" type="pres">
      <dgm:prSet presAssocID="{6E3C7D17-0178-4C1A-AEF1-0B59AB1A4FFD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gl-ES"/>
        </a:p>
      </dgm:t>
    </dgm:pt>
  </dgm:ptLst>
  <dgm:cxnLst>
    <dgm:cxn modelId="{652FFA39-94D6-4B92-8ED7-1BE740A6D893}" type="presOf" srcId="{A60DE0CE-B6D4-4566-ABDC-A3BB28522B29}" destId="{9194EEB1-9124-43C6-93D9-FAABA08FBFFE}" srcOrd="0" destOrd="0" presId="urn:microsoft.com/office/officeart/2005/8/layout/matrix1"/>
    <dgm:cxn modelId="{999A1C0E-1402-4539-8149-958A519AF08F}" type="presOf" srcId="{B71C9F51-FD5A-4F3D-86E0-3BB4C5027C6E}" destId="{67120E39-F224-4567-A55A-96AA80C18A45}" srcOrd="1" destOrd="0" presId="urn:microsoft.com/office/officeart/2005/8/layout/matrix1"/>
    <dgm:cxn modelId="{F42FC7EF-C66B-4AE8-A50A-8A1A85E1EDA1}" srcId="{A740D9F1-9C62-4224-8435-0E4335932F38}" destId="{C855B8AD-4126-448D-8D4E-501F30C9A2C1}" srcOrd="3" destOrd="0" parTransId="{4D7E00E1-9454-4C29-AF26-107830BF267B}" sibTransId="{FB9BDFCF-039D-40D5-ACA7-FCBD46C02BE5}"/>
    <dgm:cxn modelId="{0346948B-D3AD-4D3F-BA97-9B7E4565377F}" type="presOf" srcId="{C855B8AD-4126-448D-8D4E-501F30C9A2C1}" destId="{C606E134-6346-4B36-9740-D214CA36D2D2}" srcOrd="1" destOrd="0" presId="urn:microsoft.com/office/officeart/2005/8/layout/matrix1"/>
    <dgm:cxn modelId="{9FF0D939-A00B-476B-B050-E9B7CEAFF97E}" srcId="{A740D9F1-9C62-4224-8435-0E4335932F38}" destId="{A00C2943-23D9-423A-99AF-E80F46531258}" srcOrd="1" destOrd="0" parTransId="{856805D2-6EBD-47B3-85DC-CB81B474266B}" sibTransId="{28E81EB8-DF2F-404E-B166-6EB4B93E3F70}"/>
    <dgm:cxn modelId="{2530B74C-8376-4B00-A86E-BE321ABD24BB}" type="presOf" srcId="{A60DE0CE-B6D4-4566-ABDC-A3BB28522B29}" destId="{946B5EF8-660A-451D-819F-D0378A7E9DAC}" srcOrd="1" destOrd="0" presId="urn:microsoft.com/office/officeart/2005/8/layout/matrix1"/>
    <dgm:cxn modelId="{67532E01-CC1F-48BB-BB99-B67C486D859D}" srcId="{6E3C7D17-0178-4C1A-AEF1-0B59AB1A4FFD}" destId="{A740D9F1-9C62-4224-8435-0E4335932F38}" srcOrd="0" destOrd="0" parTransId="{6EDCFF42-F17B-48DF-BB83-38B6B578A046}" sibTransId="{2F7F9798-E741-477C-8AAE-2E0C2453870A}"/>
    <dgm:cxn modelId="{D39355BB-15A1-4A89-90CE-FE49E07BED18}" type="presOf" srcId="{A00C2943-23D9-423A-99AF-E80F46531258}" destId="{CDA93EBA-160A-408D-8F3E-2623BEC1F86F}" srcOrd="0" destOrd="0" presId="urn:microsoft.com/office/officeart/2005/8/layout/matrix1"/>
    <dgm:cxn modelId="{232E3777-30F9-4199-B026-2A975C977CD8}" type="presOf" srcId="{B71C9F51-FD5A-4F3D-86E0-3BB4C5027C6E}" destId="{0A31662D-E704-47CD-B9C9-D51EC15E3BAD}" srcOrd="0" destOrd="0" presId="urn:microsoft.com/office/officeart/2005/8/layout/matrix1"/>
    <dgm:cxn modelId="{05A37F06-570F-4707-B466-A28F79F570C3}" srcId="{A740D9F1-9C62-4224-8435-0E4335932F38}" destId="{B71C9F51-FD5A-4F3D-86E0-3BB4C5027C6E}" srcOrd="0" destOrd="0" parTransId="{2066C5F8-A9E0-4219-A736-7BF77DA70786}" sibTransId="{7778AC3E-DD17-48E1-A989-DEE4EA26E7CE}"/>
    <dgm:cxn modelId="{03144CBE-77B1-4734-B1A1-543C0A53B088}" type="presOf" srcId="{A00C2943-23D9-423A-99AF-E80F46531258}" destId="{F293DB54-8FA9-494A-84BC-EBBC90B631CE}" srcOrd="1" destOrd="0" presId="urn:microsoft.com/office/officeart/2005/8/layout/matrix1"/>
    <dgm:cxn modelId="{075F0807-3BFB-43D2-91EB-E238FF80C67F}" type="presOf" srcId="{6E3C7D17-0178-4C1A-AEF1-0B59AB1A4FFD}" destId="{A187C92F-37DD-43B3-86E5-09BED4EE2937}" srcOrd="0" destOrd="0" presId="urn:microsoft.com/office/officeart/2005/8/layout/matrix1"/>
    <dgm:cxn modelId="{4B15422B-7C0C-4774-AE2D-4C2D54A9F61F}" type="presOf" srcId="{C855B8AD-4126-448D-8D4E-501F30C9A2C1}" destId="{B06ED169-FC68-45CF-B5D4-D774A1B5B8B3}" srcOrd="0" destOrd="0" presId="urn:microsoft.com/office/officeart/2005/8/layout/matrix1"/>
    <dgm:cxn modelId="{B30AE9C3-B9F2-4D05-A83F-9C329EA7D53C}" srcId="{A740D9F1-9C62-4224-8435-0E4335932F38}" destId="{A60DE0CE-B6D4-4566-ABDC-A3BB28522B29}" srcOrd="2" destOrd="0" parTransId="{15472DF4-60E0-415B-9231-310A95094143}" sibTransId="{716CBD63-D7E5-4C76-B11C-DB3187578CF2}"/>
    <dgm:cxn modelId="{4D049D0C-9757-469F-968D-99E4311BCE5A}" type="presOf" srcId="{A740D9F1-9C62-4224-8435-0E4335932F38}" destId="{32271FBF-F7C8-40AA-88C8-D08C0882AD27}" srcOrd="0" destOrd="0" presId="urn:microsoft.com/office/officeart/2005/8/layout/matrix1"/>
    <dgm:cxn modelId="{7447DC2F-E730-4358-A0EC-62C94F72F5BE}" type="presParOf" srcId="{A187C92F-37DD-43B3-86E5-09BED4EE2937}" destId="{B3D628FF-C9EF-4769-9A9F-5F16BD75B138}" srcOrd="0" destOrd="0" presId="urn:microsoft.com/office/officeart/2005/8/layout/matrix1"/>
    <dgm:cxn modelId="{3C4A251F-017F-4F2E-BC7E-E9393286626E}" type="presParOf" srcId="{B3D628FF-C9EF-4769-9A9F-5F16BD75B138}" destId="{0A31662D-E704-47CD-B9C9-D51EC15E3BAD}" srcOrd="0" destOrd="0" presId="urn:microsoft.com/office/officeart/2005/8/layout/matrix1"/>
    <dgm:cxn modelId="{25FC1F45-0EE2-4A4D-A27C-A8B4E1266AE7}" type="presParOf" srcId="{B3D628FF-C9EF-4769-9A9F-5F16BD75B138}" destId="{67120E39-F224-4567-A55A-96AA80C18A45}" srcOrd="1" destOrd="0" presId="urn:microsoft.com/office/officeart/2005/8/layout/matrix1"/>
    <dgm:cxn modelId="{55661C43-AC51-49DA-9546-8D6CBFA6C768}" type="presParOf" srcId="{B3D628FF-C9EF-4769-9A9F-5F16BD75B138}" destId="{CDA93EBA-160A-408D-8F3E-2623BEC1F86F}" srcOrd="2" destOrd="0" presId="urn:microsoft.com/office/officeart/2005/8/layout/matrix1"/>
    <dgm:cxn modelId="{3AD58C00-EA93-43DE-B9A4-8EBE0DE9FB1A}" type="presParOf" srcId="{B3D628FF-C9EF-4769-9A9F-5F16BD75B138}" destId="{F293DB54-8FA9-494A-84BC-EBBC90B631CE}" srcOrd="3" destOrd="0" presId="urn:microsoft.com/office/officeart/2005/8/layout/matrix1"/>
    <dgm:cxn modelId="{26C07217-2181-4FE4-828C-27491B0F722C}" type="presParOf" srcId="{B3D628FF-C9EF-4769-9A9F-5F16BD75B138}" destId="{9194EEB1-9124-43C6-93D9-FAABA08FBFFE}" srcOrd="4" destOrd="0" presId="urn:microsoft.com/office/officeart/2005/8/layout/matrix1"/>
    <dgm:cxn modelId="{3A93D763-DFD4-4C63-B57A-9649EE2FB0D9}" type="presParOf" srcId="{B3D628FF-C9EF-4769-9A9F-5F16BD75B138}" destId="{946B5EF8-660A-451D-819F-D0378A7E9DAC}" srcOrd="5" destOrd="0" presId="urn:microsoft.com/office/officeart/2005/8/layout/matrix1"/>
    <dgm:cxn modelId="{4D78BF96-E2CA-4F0C-968B-5017AEB4ABAF}" type="presParOf" srcId="{B3D628FF-C9EF-4769-9A9F-5F16BD75B138}" destId="{B06ED169-FC68-45CF-B5D4-D774A1B5B8B3}" srcOrd="6" destOrd="0" presId="urn:microsoft.com/office/officeart/2005/8/layout/matrix1"/>
    <dgm:cxn modelId="{B0FECFA7-C25F-474A-9DC9-92F0D393259A}" type="presParOf" srcId="{B3D628FF-C9EF-4769-9A9F-5F16BD75B138}" destId="{C606E134-6346-4B36-9740-D214CA36D2D2}" srcOrd="7" destOrd="0" presId="urn:microsoft.com/office/officeart/2005/8/layout/matrix1"/>
    <dgm:cxn modelId="{D9C783D1-B55D-4807-8C98-8D7B7400D6F9}" type="presParOf" srcId="{A187C92F-37DD-43B3-86E5-09BED4EE2937}" destId="{32271FBF-F7C8-40AA-88C8-D08C0882AD27}" srcOrd="1" destOrd="0" presId="urn:microsoft.com/office/officeart/2005/8/layout/matrix1"/>
  </dgm:cxnLst>
  <dgm:bg/>
  <dgm:whole/>
  <dgm:extLst>
    <a:ext uri="http://schemas.microsoft.com/office/drawing/2008/diagram"/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FEF369-22D8-4FCA-8378-9DFE458BE9BC}" type="doc">
      <dgm:prSet loTypeId="urn:microsoft.com/office/officeart/2005/8/layout/vList2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gl-ES"/>
        </a:p>
      </dgm:t>
    </dgm:pt>
    <dgm:pt modelId="{DF25AA4D-5D4E-4938-9670-80BE73CE8DD6}">
      <dgm:prSet phldrT="[Texto]"/>
      <dgm:spPr/>
      <dgm:t>
        <a:bodyPr/>
        <a:lstStyle/>
        <a:p>
          <a:r>
            <a:rPr lang="es-ES" dirty="0" smtClean="0"/>
            <a:t>Convocatoria a cortes </a:t>
          </a:r>
          <a:r>
            <a:rPr lang="es-ES" dirty="0" err="1" smtClean="0"/>
            <a:t>constituintes</a:t>
          </a:r>
          <a:endParaRPr lang="gl-ES" dirty="0"/>
        </a:p>
      </dgm:t>
    </dgm:pt>
    <dgm:pt modelId="{8BE2F523-3D81-42EA-8374-E38E9BB825E2}" type="parTrans" cxnId="{7846D01C-B175-47DB-AB5B-A743E00A162F}">
      <dgm:prSet/>
      <dgm:spPr/>
      <dgm:t>
        <a:bodyPr/>
        <a:lstStyle/>
        <a:p>
          <a:endParaRPr lang="gl-ES"/>
        </a:p>
      </dgm:t>
    </dgm:pt>
    <dgm:pt modelId="{ED95F25A-CBD7-4E31-8D38-4DBB7342BACE}" type="sibTrans" cxnId="{7846D01C-B175-47DB-AB5B-A743E00A162F}">
      <dgm:prSet/>
      <dgm:spPr/>
      <dgm:t>
        <a:bodyPr/>
        <a:lstStyle/>
        <a:p>
          <a:endParaRPr lang="gl-ES"/>
        </a:p>
      </dgm:t>
    </dgm:pt>
    <dgm:pt modelId="{2C0CC410-240E-4127-8B01-BEB93A481B10}">
      <dgm:prSet phldrT="[Texto]"/>
      <dgm:spPr/>
      <dgm:t>
        <a:bodyPr/>
        <a:lstStyle/>
        <a:p>
          <a:r>
            <a:rPr lang="es-ES" dirty="0" smtClean="0"/>
            <a:t>28 de </a:t>
          </a:r>
          <a:r>
            <a:rPr lang="es-ES" dirty="0" err="1" smtClean="0"/>
            <a:t>xuño</a:t>
          </a:r>
          <a:r>
            <a:rPr lang="es-ES" dirty="0" smtClean="0"/>
            <a:t> de 1931</a:t>
          </a:r>
          <a:endParaRPr lang="gl-ES" dirty="0"/>
        </a:p>
      </dgm:t>
    </dgm:pt>
    <dgm:pt modelId="{87A67255-6C02-4420-BE4B-4E2360C277A7}" type="parTrans" cxnId="{FFA0CC60-18F6-47B0-A3D7-4627E46BFC7C}">
      <dgm:prSet/>
      <dgm:spPr/>
      <dgm:t>
        <a:bodyPr/>
        <a:lstStyle/>
        <a:p>
          <a:endParaRPr lang="gl-ES"/>
        </a:p>
      </dgm:t>
    </dgm:pt>
    <dgm:pt modelId="{8F83174C-C8D8-4550-98A5-143F2960C78C}" type="sibTrans" cxnId="{FFA0CC60-18F6-47B0-A3D7-4627E46BFC7C}">
      <dgm:prSet/>
      <dgm:spPr/>
      <dgm:t>
        <a:bodyPr/>
        <a:lstStyle/>
        <a:p>
          <a:endParaRPr lang="gl-ES"/>
        </a:p>
      </dgm:t>
    </dgm:pt>
    <dgm:pt modelId="{01D97275-F6C7-4B71-9479-2513B38057FF}">
      <dgm:prSet phldrT="[Texto]"/>
      <dgm:spPr/>
      <dgm:t>
        <a:bodyPr/>
        <a:lstStyle/>
        <a:p>
          <a:r>
            <a:rPr lang="es-ES" dirty="0" smtClean="0"/>
            <a:t>Decretos</a:t>
          </a:r>
          <a:endParaRPr lang="gl-ES" dirty="0"/>
        </a:p>
      </dgm:t>
    </dgm:pt>
    <dgm:pt modelId="{D1B18E21-B25A-4A9A-957B-53C4E46B55B8}" type="parTrans" cxnId="{BCF28F70-0469-4E60-BA05-57B3D8ECF7B7}">
      <dgm:prSet/>
      <dgm:spPr/>
      <dgm:t>
        <a:bodyPr/>
        <a:lstStyle/>
        <a:p>
          <a:endParaRPr lang="gl-ES"/>
        </a:p>
      </dgm:t>
    </dgm:pt>
    <dgm:pt modelId="{69270B4D-10B7-49C2-9E61-9D3B13868908}" type="sibTrans" cxnId="{BCF28F70-0469-4E60-BA05-57B3D8ECF7B7}">
      <dgm:prSet/>
      <dgm:spPr/>
      <dgm:t>
        <a:bodyPr/>
        <a:lstStyle/>
        <a:p>
          <a:endParaRPr lang="gl-ES"/>
        </a:p>
      </dgm:t>
    </dgm:pt>
    <dgm:pt modelId="{6FD72B15-C310-49A6-A756-4A6E729A657E}">
      <dgm:prSet phldrT="[Texto]"/>
      <dgm:spPr/>
      <dgm:t>
        <a:bodyPr/>
        <a:lstStyle/>
        <a:p>
          <a:r>
            <a:rPr lang="es-ES" dirty="0" err="1" smtClean="0"/>
            <a:t>Proxecto</a:t>
          </a:r>
          <a:r>
            <a:rPr lang="es-ES" dirty="0" smtClean="0"/>
            <a:t> de reforma agraria</a:t>
          </a:r>
          <a:endParaRPr lang="gl-ES" dirty="0"/>
        </a:p>
      </dgm:t>
    </dgm:pt>
    <dgm:pt modelId="{90ACB235-622C-4789-B292-D02386C3AF0B}" type="parTrans" cxnId="{92427EF3-CD7E-4DEC-AACC-98B43F7FF99C}">
      <dgm:prSet/>
      <dgm:spPr/>
      <dgm:t>
        <a:bodyPr/>
        <a:lstStyle/>
        <a:p>
          <a:endParaRPr lang="gl-ES"/>
        </a:p>
      </dgm:t>
    </dgm:pt>
    <dgm:pt modelId="{E01C5D9E-DA35-4CCE-BC58-75DBC21FA4D9}" type="sibTrans" cxnId="{92427EF3-CD7E-4DEC-AACC-98B43F7FF99C}">
      <dgm:prSet/>
      <dgm:spPr/>
      <dgm:t>
        <a:bodyPr/>
        <a:lstStyle/>
        <a:p>
          <a:endParaRPr lang="gl-ES"/>
        </a:p>
      </dgm:t>
    </dgm:pt>
    <dgm:pt modelId="{CAD9B3C3-AF00-4D54-A244-FDB2630BA1A0}">
      <dgm:prSet phldrT="[Texto]"/>
      <dgm:spPr/>
      <dgm:t>
        <a:bodyPr/>
        <a:lstStyle/>
        <a:p>
          <a:r>
            <a:rPr lang="es-ES" dirty="0" smtClean="0"/>
            <a:t>Reforma do </a:t>
          </a:r>
          <a:r>
            <a:rPr lang="es-ES" dirty="0" err="1" smtClean="0"/>
            <a:t>exército</a:t>
          </a:r>
          <a:endParaRPr lang="gl-ES" dirty="0"/>
        </a:p>
      </dgm:t>
    </dgm:pt>
    <dgm:pt modelId="{2CFC0FA6-AB06-4124-BF78-19FCFD2FFCD9}" type="parTrans" cxnId="{A61A2E81-41F8-4FFF-9D61-C68945BA901E}">
      <dgm:prSet/>
      <dgm:spPr/>
      <dgm:t>
        <a:bodyPr/>
        <a:lstStyle/>
        <a:p>
          <a:endParaRPr lang="gl-ES"/>
        </a:p>
      </dgm:t>
    </dgm:pt>
    <dgm:pt modelId="{164BC2E4-2BB0-43EE-899E-E75757E697D8}" type="sibTrans" cxnId="{A61A2E81-41F8-4FFF-9D61-C68945BA901E}">
      <dgm:prSet/>
      <dgm:spPr/>
      <dgm:t>
        <a:bodyPr/>
        <a:lstStyle/>
        <a:p>
          <a:endParaRPr lang="gl-ES"/>
        </a:p>
      </dgm:t>
    </dgm:pt>
    <dgm:pt modelId="{9302A54A-D47E-4152-AEC6-188DC354391F}">
      <dgm:prSet phldrT="[Texto]"/>
      <dgm:spPr/>
      <dgm:t>
        <a:bodyPr/>
        <a:lstStyle/>
        <a:p>
          <a:r>
            <a:rPr lang="es-ES" dirty="0" err="1" smtClean="0"/>
            <a:t>Negociacións</a:t>
          </a:r>
          <a:r>
            <a:rPr lang="es-ES" dirty="0" smtClean="0"/>
            <a:t> </a:t>
          </a:r>
          <a:r>
            <a:rPr lang="es-ES" dirty="0" err="1" smtClean="0"/>
            <a:t>cos</a:t>
          </a:r>
          <a:r>
            <a:rPr lang="es-ES" dirty="0" smtClean="0"/>
            <a:t> Nacionalistas</a:t>
          </a:r>
          <a:endParaRPr lang="gl-ES" dirty="0"/>
        </a:p>
      </dgm:t>
    </dgm:pt>
    <dgm:pt modelId="{9B2A10A9-1343-44A1-951E-7C6C84EE2CE4}" type="parTrans" cxnId="{3A3F8BD0-6205-4B3A-BCA2-4BAED49491B0}">
      <dgm:prSet/>
      <dgm:spPr/>
      <dgm:t>
        <a:bodyPr/>
        <a:lstStyle/>
        <a:p>
          <a:endParaRPr lang="gl-ES"/>
        </a:p>
      </dgm:t>
    </dgm:pt>
    <dgm:pt modelId="{372F59AC-08B6-441E-B68E-4F5CAC09A726}" type="sibTrans" cxnId="{3A3F8BD0-6205-4B3A-BCA2-4BAED49491B0}">
      <dgm:prSet/>
      <dgm:spPr/>
      <dgm:t>
        <a:bodyPr/>
        <a:lstStyle/>
        <a:p>
          <a:endParaRPr lang="gl-ES"/>
        </a:p>
      </dgm:t>
    </dgm:pt>
    <dgm:pt modelId="{EDF8A414-5AB1-4E1E-8293-2ADDAA93123B}" type="pres">
      <dgm:prSet presAssocID="{F4FEF369-22D8-4FCA-8378-9DFE458BE9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gl-ES"/>
        </a:p>
      </dgm:t>
    </dgm:pt>
    <dgm:pt modelId="{A9DD8310-56DF-429C-80E8-ED5379CBFAE1}" type="pres">
      <dgm:prSet presAssocID="{DF25AA4D-5D4E-4938-9670-80BE73CE8DD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B58AE91D-E7AB-41FA-8951-101DD132060A}" type="pres">
      <dgm:prSet presAssocID="{DF25AA4D-5D4E-4938-9670-80BE73CE8DD6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6915F5C2-79F8-4E1C-8E32-0328AC7B2BAD}" type="pres">
      <dgm:prSet presAssocID="{01D97275-F6C7-4B71-9479-2513B38057FF}" presName="parentText" presStyleLbl="node1" presStyleIdx="1" presStyleCnt="3" custLinFactNeighborX="126" custLinFactNeighborY="-2210">
        <dgm:presLayoutVars>
          <dgm:chMax val="0"/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EF1CC457-9308-491D-B3D1-ACC808C375D3}" type="pres">
      <dgm:prSet presAssocID="{01D97275-F6C7-4B71-9479-2513B38057FF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AF54D1F4-0412-4892-843A-DAE18782F3DD}" type="pres">
      <dgm:prSet presAssocID="{9302A54A-D47E-4152-AEC6-188DC354391F}" presName="parentText" presStyleLbl="node1" presStyleIdx="2" presStyleCnt="3" custLinFactNeighborY="79070">
        <dgm:presLayoutVars>
          <dgm:chMax val="0"/>
          <dgm:bulletEnabled val="1"/>
        </dgm:presLayoutVars>
      </dgm:prSet>
      <dgm:spPr/>
      <dgm:t>
        <a:bodyPr/>
        <a:lstStyle/>
        <a:p>
          <a:endParaRPr lang="gl-ES"/>
        </a:p>
      </dgm:t>
    </dgm:pt>
  </dgm:ptLst>
  <dgm:cxnLst>
    <dgm:cxn modelId="{5AE9CFBD-6C7A-4C25-96D3-122A097C84CE}" type="presOf" srcId="{CAD9B3C3-AF00-4D54-A244-FDB2630BA1A0}" destId="{EF1CC457-9308-491D-B3D1-ACC808C375D3}" srcOrd="0" destOrd="1" presId="urn:microsoft.com/office/officeart/2005/8/layout/vList2"/>
    <dgm:cxn modelId="{635B18BB-E8CC-4CAD-85D0-EC2D0B5681BE}" type="presOf" srcId="{2C0CC410-240E-4127-8B01-BEB93A481B10}" destId="{B58AE91D-E7AB-41FA-8951-101DD132060A}" srcOrd="0" destOrd="0" presId="urn:microsoft.com/office/officeart/2005/8/layout/vList2"/>
    <dgm:cxn modelId="{692E687A-90D3-4E87-A7D6-C02D2B1B8F02}" type="presOf" srcId="{9302A54A-D47E-4152-AEC6-188DC354391F}" destId="{AF54D1F4-0412-4892-843A-DAE18782F3DD}" srcOrd="0" destOrd="0" presId="urn:microsoft.com/office/officeart/2005/8/layout/vList2"/>
    <dgm:cxn modelId="{70523AE6-7216-4B79-9114-C3882F89A371}" type="presOf" srcId="{6FD72B15-C310-49A6-A756-4A6E729A657E}" destId="{EF1CC457-9308-491D-B3D1-ACC808C375D3}" srcOrd="0" destOrd="0" presId="urn:microsoft.com/office/officeart/2005/8/layout/vList2"/>
    <dgm:cxn modelId="{92427EF3-CD7E-4DEC-AACC-98B43F7FF99C}" srcId="{01D97275-F6C7-4B71-9479-2513B38057FF}" destId="{6FD72B15-C310-49A6-A756-4A6E729A657E}" srcOrd="0" destOrd="0" parTransId="{90ACB235-622C-4789-B292-D02386C3AF0B}" sibTransId="{E01C5D9E-DA35-4CCE-BC58-75DBC21FA4D9}"/>
    <dgm:cxn modelId="{96208526-6BF6-46BC-B9E8-8DFEDEC350E2}" type="presOf" srcId="{01D97275-F6C7-4B71-9479-2513B38057FF}" destId="{6915F5C2-79F8-4E1C-8E32-0328AC7B2BAD}" srcOrd="0" destOrd="0" presId="urn:microsoft.com/office/officeart/2005/8/layout/vList2"/>
    <dgm:cxn modelId="{7846D01C-B175-47DB-AB5B-A743E00A162F}" srcId="{F4FEF369-22D8-4FCA-8378-9DFE458BE9BC}" destId="{DF25AA4D-5D4E-4938-9670-80BE73CE8DD6}" srcOrd="0" destOrd="0" parTransId="{8BE2F523-3D81-42EA-8374-E38E9BB825E2}" sibTransId="{ED95F25A-CBD7-4E31-8D38-4DBB7342BACE}"/>
    <dgm:cxn modelId="{A61A2E81-41F8-4FFF-9D61-C68945BA901E}" srcId="{01D97275-F6C7-4B71-9479-2513B38057FF}" destId="{CAD9B3C3-AF00-4D54-A244-FDB2630BA1A0}" srcOrd="1" destOrd="0" parTransId="{2CFC0FA6-AB06-4124-BF78-19FCFD2FFCD9}" sibTransId="{164BC2E4-2BB0-43EE-899E-E75757E697D8}"/>
    <dgm:cxn modelId="{1182D758-2D91-405F-8C8F-A9D36687A6A0}" type="presOf" srcId="{DF25AA4D-5D4E-4938-9670-80BE73CE8DD6}" destId="{A9DD8310-56DF-429C-80E8-ED5379CBFAE1}" srcOrd="0" destOrd="0" presId="urn:microsoft.com/office/officeart/2005/8/layout/vList2"/>
    <dgm:cxn modelId="{FFA0CC60-18F6-47B0-A3D7-4627E46BFC7C}" srcId="{DF25AA4D-5D4E-4938-9670-80BE73CE8DD6}" destId="{2C0CC410-240E-4127-8B01-BEB93A481B10}" srcOrd="0" destOrd="0" parTransId="{87A67255-6C02-4420-BE4B-4E2360C277A7}" sibTransId="{8F83174C-C8D8-4550-98A5-143F2960C78C}"/>
    <dgm:cxn modelId="{FAE64170-ACBA-4AEC-9E0A-F93841775DDE}" type="presOf" srcId="{F4FEF369-22D8-4FCA-8378-9DFE458BE9BC}" destId="{EDF8A414-5AB1-4E1E-8293-2ADDAA93123B}" srcOrd="0" destOrd="0" presId="urn:microsoft.com/office/officeart/2005/8/layout/vList2"/>
    <dgm:cxn modelId="{3A3F8BD0-6205-4B3A-BCA2-4BAED49491B0}" srcId="{F4FEF369-22D8-4FCA-8378-9DFE458BE9BC}" destId="{9302A54A-D47E-4152-AEC6-188DC354391F}" srcOrd="2" destOrd="0" parTransId="{9B2A10A9-1343-44A1-951E-7C6C84EE2CE4}" sibTransId="{372F59AC-08B6-441E-B68E-4F5CAC09A726}"/>
    <dgm:cxn modelId="{BCF28F70-0469-4E60-BA05-57B3D8ECF7B7}" srcId="{F4FEF369-22D8-4FCA-8378-9DFE458BE9BC}" destId="{01D97275-F6C7-4B71-9479-2513B38057FF}" srcOrd="1" destOrd="0" parTransId="{D1B18E21-B25A-4A9A-957B-53C4E46B55B8}" sibTransId="{69270B4D-10B7-49C2-9E61-9D3B13868908}"/>
    <dgm:cxn modelId="{89B36BF4-E240-4DF6-9D69-249930EA32F5}" type="presParOf" srcId="{EDF8A414-5AB1-4E1E-8293-2ADDAA93123B}" destId="{A9DD8310-56DF-429C-80E8-ED5379CBFAE1}" srcOrd="0" destOrd="0" presId="urn:microsoft.com/office/officeart/2005/8/layout/vList2"/>
    <dgm:cxn modelId="{ADF9EE38-5984-46C5-A63F-00CFE62DAA7A}" type="presParOf" srcId="{EDF8A414-5AB1-4E1E-8293-2ADDAA93123B}" destId="{B58AE91D-E7AB-41FA-8951-101DD132060A}" srcOrd="1" destOrd="0" presId="urn:microsoft.com/office/officeart/2005/8/layout/vList2"/>
    <dgm:cxn modelId="{3849A3F1-A8F2-40C7-85FA-AF336938120E}" type="presParOf" srcId="{EDF8A414-5AB1-4E1E-8293-2ADDAA93123B}" destId="{6915F5C2-79F8-4E1C-8E32-0328AC7B2BAD}" srcOrd="2" destOrd="0" presId="urn:microsoft.com/office/officeart/2005/8/layout/vList2"/>
    <dgm:cxn modelId="{6B1C8C11-4ECF-4992-B5A8-A88D40662D89}" type="presParOf" srcId="{EDF8A414-5AB1-4E1E-8293-2ADDAA93123B}" destId="{EF1CC457-9308-491D-B3D1-ACC808C375D3}" srcOrd="3" destOrd="0" presId="urn:microsoft.com/office/officeart/2005/8/layout/vList2"/>
    <dgm:cxn modelId="{624591A0-D7A3-422E-A87E-E80693F678D7}" type="presParOf" srcId="{EDF8A414-5AB1-4E1E-8293-2ADDAA93123B}" destId="{AF54D1F4-0412-4892-843A-DAE18782F3DD}" srcOrd="4" destOrd="0" presId="urn:microsoft.com/office/officeart/2005/8/layout/vList2"/>
  </dgm:cxnLst>
  <dgm:bg/>
  <dgm:whole/>
  <dgm:extLst>
    <a:ext uri="http://schemas.microsoft.com/office/drawing/2008/diagram"/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9A1128-BD1D-4622-B773-D7C66032F6EC}" type="doc">
      <dgm:prSet loTypeId="urn:microsoft.com/office/officeart/2005/8/layout/lProcess2" loCatId="list" qsTypeId="urn:microsoft.com/office/officeart/2005/8/quickstyle/simple1#3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D9147FD2-0685-45BA-BC40-D3583635A992}">
      <dgm:prSet phldrT="[Texto]"/>
      <dgm:spPr/>
      <dgm:t>
        <a:bodyPr/>
        <a:lstStyle/>
        <a:p>
          <a:r>
            <a:rPr lang="es-ES" b="1" dirty="0" smtClean="0"/>
            <a:t>Decretos </a:t>
          </a:r>
          <a:r>
            <a:rPr lang="es-ES" b="1" dirty="0" err="1" smtClean="0"/>
            <a:t>iniciais</a:t>
          </a:r>
          <a:endParaRPr lang="es-ES" b="1" dirty="0"/>
        </a:p>
      </dgm:t>
    </dgm:pt>
    <dgm:pt modelId="{D5C62697-BB03-476D-BACC-FD244971312D}" type="parTrans" cxnId="{24E3DDFB-B01A-497A-98D2-940660384854}">
      <dgm:prSet/>
      <dgm:spPr/>
      <dgm:t>
        <a:bodyPr/>
        <a:lstStyle/>
        <a:p>
          <a:endParaRPr lang="es-ES"/>
        </a:p>
      </dgm:t>
    </dgm:pt>
    <dgm:pt modelId="{FED461EE-209D-4374-A88F-4B4B6D148938}" type="sibTrans" cxnId="{24E3DDFB-B01A-497A-98D2-940660384854}">
      <dgm:prSet/>
      <dgm:spPr/>
      <dgm:t>
        <a:bodyPr/>
        <a:lstStyle/>
        <a:p>
          <a:endParaRPr lang="es-ES"/>
        </a:p>
      </dgm:t>
    </dgm:pt>
    <dgm:pt modelId="{F41A8EB8-D7B4-4BA3-9096-28B6212EE6E0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es-ES" sz="2800" dirty="0" err="1" smtClean="0"/>
            <a:t>Protexer</a:t>
          </a:r>
          <a:r>
            <a:rPr lang="es-ES" sz="2800" dirty="0" smtClean="0"/>
            <a:t> </a:t>
          </a:r>
          <a:r>
            <a:rPr lang="es-ES" sz="2800" dirty="0" err="1" smtClean="0"/>
            <a:t>xornaleiros</a:t>
          </a:r>
          <a:r>
            <a:rPr lang="es-ES" sz="2800" dirty="0" smtClean="0"/>
            <a:t> e arrendatarios</a:t>
          </a:r>
          <a:endParaRPr lang="es-ES" sz="2800" dirty="0"/>
        </a:p>
      </dgm:t>
    </dgm:pt>
    <dgm:pt modelId="{745BED5C-0A0D-4D38-AF0C-F3D3DB192C2D}" type="parTrans" cxnId="{2D1943BF-BAB2-4D0D-9488-1DCDB488E9B8}">
      <dgm:prSet/>
      <dgm:spPr/>
      <dgm:t>
        <a:bodyPr/>
        <a:lstStyle/>
        <a:p>
          <a:endParaRPr lang="es-ES"/>
        </a:p>
      </dgm:t>
    </dgm:pt>
    <dgm:pt modelId="{D68BF666-8D01-4EE6-AD1E-C182489CE688}" type="sibTrans" cxnId="{2D1943BF-BAB2-4D0D-9488-1DCDB488E9B8}">
      <dgm:prSet/>
      <dgm:spPr/>
      <dgm:t>
        <a:bodyPr/>
        <a:lstStyle/>
        <a:p>
          <a:endParaRPr lang="es-ES"/>
        </a:p>
      </dgm:t>
    </dgm:pt>
    <dgm:pt modelId="{3BADD2BB-B026-4EF9-B216-300F1987E1E0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endParaRPr lang="es-ES" sz="1800" b="1" dirty="0" smtClean="0">
            <a:solidFill>
              <a:schemeClr val="tx1"/>
            </a:solidFill>
          </a:endParaRPr>
        </a:p>
        <a:p>
          <a:pPr algn="l"/>
          <a:r>
            <a:rPr lang="es-ES" sz="1800" b="1" dirty="0" err="1" smtClean="0">
              <a:solidFill>
                <a:schemeClr val="tx1"/>
              </a:solidFill>
            </a:rPr>
            <a:t>Prohíbese</a:t>
          </a:r>
          <a:r>
            <a:rPr lang="es-ES" sz="1800" b="1" dirty="0" smtClean="0">
              <a:solidFill>
                <a:schemeClr val="tx1"/>
              </a:solidFill>
            </a:rPr>
            <a:t> </a:t>
          </a:r>
          <a:r>
            <a:rPr lang="es-ES" sz="1800" b="1" dirty="0" err="1" smtClean="0">
              <a:solidFill>
                <a:schemeClr val="tx1"/>
              </a:solidFill>
            </a:rPr>
            <a:t>poñer</a:t>
          </a:r>
          <a:r>
            <a:rPr lang="es-ES" sz="1800" b="1" dirty="0" smtClean="0">
              <a:solidFill>
                <a:schemeClr val="tx1"/>
              </a:solidFill>
            </a:rPr>
            <a:t> fin </a:t>
          </a:r>
          <a:r>
            <a:rPr lang="es-ES" sz="1800" b="1" dirty="0" err="1" smtClean="0">
              <a:solidFill>
                <a:schemeClr val="tx1"/>
              </a:solidFill>
            </a:rPr>
            <a:t>aos</a:t>
          </a:r>
          <a:r>
            <a:rPr lang="es-ES" sz="1800" b="1" dirty="0" smtClean="0">
              <a:solidFill>
                <a:schemeClr val="tx1"/>
              </a:solidFill>
            </a:rPr>
            <a:t> </a:t>
          </a:r>
          <a:r>
            <a:rPr lang="es-ES" sz="1800" b="1" dirty="0" err="1" smtClean="0">
              <a:solidFill>
                <a:schemeClr val="tx1"/>
              </a:solidFill>
            </a:rPr>
            <a:t>arrendamentos</a:t>
          </a:r>
          <a:r>
            <a:rPr lang="es-ES" sz="1800" b="1" dirty="0" smtClean="0">
              <a:solidFill>
                <a:schemeClr val="tx1"/>
              </a:solidFill>
            </a:rPr>
            <a:t>.</a:t>
          </a:r>
        </a:p>
        <a:p>
          <a:pPr algn="l"/>
          <a:r>
            <a:rPr lang="es-ES" sz="1800" b="1" dirty="0" err="1" smtClean="0">
              <a:solidFill>
                <a:schemeClr val="tx1"/>
              </a:solidFill>
            </a:rPr>
            <a:t>Xornada</a:t>
          </a:r>
          <a:r>
            <a:rPr lang="es-ES" sz="1800" b="1" dirty="0" smtClean="0">
              <a:solidFill>
                <a:schemeClr val="tx1"/>
              </a:solidFill>
            </a:rPr>
            <a:t> laboral de </a:t>
          </a:r>
          <a:r>
            <a:rPr lang="es-ES" sz="1800" b="1" dirty="0" err="1" smtClean="0">
              <a:solidFill>
                <a:schemeClr val="tx1"/>
              </a:solidFill>
            </a:rPr>
            <a:t>oito</a:t>
          </a:r>
          <a:r>
            <a:rPr lang="es-ES" sz="1800" b="1" dirty="0" smtClean="0">
              <a:solidFill>
                <a:schemeClr val="tx1"/>
              </a:solidFill>
            </a:rPr>
            <a:t> horas</a:t>
          </a:r>
        </a:p>
        <a:p>
          <a:pPr algn="l"/>
          <a:r>
            <a:rPr lang="es-ES" sz="1800" b="1" dirty="0" smtClean="0">
              <a:solidFill>
                <a:schemeClr val="tx1"/>
              </a:solidFill>
            </a:rPr>
            <a:t>Salario mínimo</a:t>
          </a:r>
        </a:p>
        <a:p>
          <a:pPr algn="l"/>
          <a:r>
            <a:rPr lang="es-ES" sz="1800" b="1" dirty="0" err="1" smtClean="0">
              <a:solidFill>
                <a:schemeClr val="tx1"/>
              </a:solidFill>
            </a:rPr>
            <a:t>Obriga</a:t>
          </a:r>
          <a:r>
            <a:rPr lang="es-ES" sz="1800" b="1" dirty="0" smtClean="0">
              <a:solidFill>
                <a:schemeClr val="tx1"/>
              </a:solidFill>
            </a:rPr>
            <a:t> de por en cultivo </a:t>
          </a:r>
          <a:r>
            <a:rPr lang="es-ES" sz="1800" b="1" dirty="0" err="1" smtClean="0">
              <a:solidFill>
                <a:schemeClr val="tx1"/>
              </a:solidFill>
            </a:rPr>
            <a:t>terras</a:t>
          </a:r>
          <a:r>
            <a:rPr lang="es-ES" sz="1800" b="1" dirty="0" smtClean="0">
              <a:solidFill>
                <a:schemeClr val="tx1"/>
              </a:solidFill>
            </a:rPr>
            <a:t> aptas</a:t>
          </a:r>
        </a:p>
        <a:p>
          <a:pPr algn="ctr"/>
          <a:endParaRPr lang="es-ES" sz="1800" dirty="0"/>
        </a:p>
      </dgm:t>
    </dgm:pt>
    <dgm:pt modelId="{97A47F52-388B-43D9-B655-9BD8E0296AB1}" type="parTrans" cxnId="{FFB30A8E-67DF-4ABA-BDEE-6F236C0852ED}">
      <dgm:prSet/>
      <dgm:spPr/>
      <dgm:t>
        <a:bodyPr/>
        <a:lstStyle/>
        <a:p>
          <a:endParaRPr lang="es-ES"/>
        </a:p>
      </dgm:t>
    </dgm:pt>
    <dgm:pt modelId="{40FEE79D-6D57-4004-A98A-E312A33FD582}" type="sibTrans" cxnId="{FFB30A8E-67DF-4ABA-BDEE-6F236C0852ED}">
      <dgm:prSet/>
      <dgm:spPr/>
      <dgm:t>
        <a:bodyPr/>
        <a:lstStyle/>
        <a:p>
          <a:endParaRPr lang="es-ES"/>
        </a:p>
      </dgm:t>
    </dgm:pt>
    <dgm:pt modelId="{16ECC758-EA5B-4663-B16D-F901E72656F1}">
      <dgm:prSet phldrT="[Texto]"/>
      <dgm:spPr/>
      <dgm:t>
        <a:bodyPr/>
        <a:lstStyle/>
        <a:p>
          <a:r>
            <a:rPr lang="es-ES" b="1" dirty="0" err="1" smtClean="0"/>
            <a:t>Lei</a:t>
          </a:r>
          <a:r>
            <a:rPr lang="es-ES" b="1" dirty="0" smtClean="0"/>
            <a:t> de reforma agraria</a:t>
          </a:r>
          <a:endParaRPr lang="es-ES" b="1" dirty="0"/>
        </a:p>
      </dgm:t>
    </dgm:pt>
    <dgm:pt modelId="{1A4E6238-6337-4088-9460-4A59A71D645E}" type="parTrans" cxnId="{3A15805F-6593-42FB-B493-EDDE9CA92526}">
      <dgm:prSet/>
      <dgm:spPr/>
      <dgm:t>
        <a:bodyPr/>
        <a:lstStyle/>
        <a:p>
          <a:endParaRPr lang="es-ES"/>
        </a:p>
      </dgm:t>
    </dgm:pt>
    <dgm:pt modelId="{50440A4D-21BC-41EE-A4A6-A2A0D1711A29}" type="sibTrans" cxnId="{3A15805F-6593-42FB-B493-EDDE9CA92526}">
      <dgm:prSet/>
      <dgm:spPr/>
      <dgm:t>
        <a:bodyPr/>
        <a:lstStyle/>
        <a:p>
          <a:endParaRPr lang="es-ES"/>
        </a:p>
      </dgm:t>
    </dgm:pt>
    <dgm:pt modelId="{4C381CD2-3A32-4942-A961-C3D7B3DACCA7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es-ES" sz="2800" dirty="0" smtClean="0"/>
            <a:t>Expropiación latifundios e </a:t>
          </a:r>
          <a:r>
            <a:rPr lang="es-ES" sz="2800" dirty="0" err="1" smtClean="0"/>
            <a:t>asentamento</a:t>
          </a:r>
          <a:r>
            <a:rPr lang="es-ES" sz="2800" dirty="0" smtClean="0"/>
            <a:t> </a:t>
          </a:r>
          <a:r>
            <a:rPr lang="es-ES" sz="2800" dirty="0" err="1" smtClean="0"/>
            <a:t>xornaleiros</a:t>
          </a:r>
          <a:endParaRPr lang="es-ES" sz="2800" dirty="0"/>
        </a:p>
      </dgm:t>
    </dgm:pt>
    <dgm:pt modelId="{FB987CD6-128A-4E26-9B4C-38489D0FBA90}" type="parTrans" cxnId="{AB90612C-3F66-4326-926A-737FFEB24BED}">
      <dgm:prSet/>
      <dgm:spPr/>
      <dgm:t>
        <a:bodyPr/>
        <a:lstStyle/>
        <a:p>
          <a:endParaRPr lang="es-ES"/>
        </a:p>
      </dgm:t>
    </dgm:pt>
    <dgm:pt modelId="{8D7F344D-78DA-4159-83DF-73473759F2CE}" type="sibTrans" cxnId="{AB90612C-3F66-4326-926A-737FFEB24BED}">
      <dgm:prSet/>
      <dgm:spPr/>
      <dgm:t>
        <a:bodyPr/>
        <a:lstStyle/>
        <a:p>
          <a:endParaRPr lang="es-ES"/>
        </a:p>
      </dgm:t>
    </dgm:pt>
    <dgm:pt modelId="{605A1993-6169-4E50-9D0F-7524F449FF47}">
      <dgm:prSet phldrT="[Texto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es-ES" sz="1600" b="1" dirty="0" smtClean="0">
            <a:solidFill>
              <a:schemeClr val="tx1"/>
            </a:solidFill>
          </a:endParaRPr>
        </a:p>
        <a:p>
          <a:r>
            <a:rPr lang="es-ES" sz="1600" b="1" dirty="0" smtClean="0">
              <a:solidFill>
                <a:schemeClr val="tx1"/>
              </a:solidFill>
            </a:rPr>
            <a:t>Expropiación </a:t>
          </a:r>
          <a:r>
            <a:rPr lang="es-ES" sz="1600" b="1" dirty="0" err="1" smtClean="0">
              <a:solidFill>
                <a:schemeClr val="tx1"/>
              </a:solidFill>
            </a:rPr>
            <a:t>sen</a:t>
          </a:r>
          <a:r>
            <a:rPr lang="es-ES" sz="1600" b="1" dirty="0" smtClean="0">
              <a:solidFill>
                <a:schemeClr val="tx1"/>
              </a:solidFill>
            </a:rPr>
            <a:t> indemnización </a:t>
          </a:r>
          <a:r>
            <a:rPr lang="es-ES" sz="1600" b="1" dirty="0" err="1" smtClean="0">
              <a:solidFill>
                <a:schemeClr val="tx1"/>
              </a:solidFill>
            </a:rPr>
            <a:t>terras</a:t>
          </a:r>
          <a:r>
            <a:rPr lang="es-ES" sz="1600" b="1" dirty="0" smtClean="0">
              <a:solidFill>
                <a:schemeClr val="tx1"/>
              </a:solidFill>
            </a:rPr>
            <a:t> </a:t>
          </a:r>
          <a:r>
            <a:rPr lang="es-ES" sz="1600" b="1" dirty="0" err="1" smtClean="0">
              <a:solidFill>
                <a:schemeClr val="tx1"/>
              </a:solidFill>
            </a:rPr>
            <a:t>nobres</a:t>
          </a:r>
          <a:endParaRPr lang="es-ES" sz="1600" b="1" dirty="0" smtClean="0">
            <a:solidFill>
              <a:schemeClr val="tx1"/>
            </a:solidFill>
          </a:endParaRPr>
        </a:p>
        <a:p>
          <a:r>
            <a:rPr lang="es-ES" sz="1600" b="1" dirty="0" smtClean="0">
              <a:solidFill>
                <a:schemeClr val="tx1"/>
              </a:solidFill>
            </a:rPr>
            <a:t>Con indemnización as cultivadas deficientemente, falta regadío, etc.</a:t>
          </a:r>
        </a:p>
        <a:p>
          <a:r>
            <a:rPr lang="es-ES" sz="1600" b="1" dirty="0" smtClean="0">
              <a:solidFill>
                <a:schemeClr val="tx1"/>
              </a:solidFill>
            </a:rPr>
            <a:t>A </a:t>
          </a:r>
          <a:r>
            <a:rPr lang="es-ES" sz="1600" b="1" dirty="0" err="1" smtClean="0">
              <a:solidFill>
                <a:schemeClr val="tx1"/>
              </a:solidFill>
            </a:rPr>
            <a:t>Lei</a:t>
          </a:r>
          <a:r>
            <a:rPr lang="es-ES" sz="1600" b="1" dirty="0" smtClean="0">
              <a:solidFill>
                <a:schemeClr val="tx1"/>
              </a:solidFill>
            </a:rPr>
            <a:t> será aplicada polo instituto de reforma agraria (IRA)</a:t>
          </a:r>
        </a:p>
        <a:p>
          <a:endParaRPr lang="es-ES" sz="1600" dirty="0"/>
        </a:p>
      </dgm:t>
    </dgm:pt>
    <dgm:pt modelId="{21D9F67F-51AB-4DE6-9C72-9EB076F4DCD6}" type="parTrans" cxnId="{C405BBAA-1C27-44C1-8891-CC327A334A7F}">
      <dgm:prSet/>
      <dgm:spPr/>
      <dgm:t>
        <a:bodyPr/>
        <a:lstStyle/>
        <a:p>
          <a:endParaRPr lang="es-ES"/>
        </a:p>
      </dgm:t>
    </dgm:pt>
    <dgm:pt modelId="{33369EC9-1B55-4595-A093-77B638DB21BD}" type="sibTrans" cxnId="{C405BBAA-1C27-44C1-8891-CC327A334A7F}">
      <dgm:prSet/>
      <dgm:spPr/>
      <dgm:t>
        <a:bodyPr/>
        <a:lstStyle/>
        <a:p>
          <a:endParaRPr lang="es-ES"/>
        </a:p>
      </dgm:t>
    </dgm:pt>
    <dgm:pt modelId="{3B891B7D-CB31-4695-8AED-7AC31782B07B}" type="pres">
      <dgm:prSet presAssocID="{9C9A1128-BD1D-4622-B773-D7C66032F6E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gl-ES"/>
        </a:p>
      </dgm:t>
    </dgm:pt>
    <dgm:pt modelId="{457A7AEF-0906-4A7F-9F7E-7D30ECE4F5AE}" type="pres">
      <dgm:prSet presAssocID="{D9147FD2-0685-45BA-BC40-D3583635A992}" presName="compNode" presStyleCnt="0"/>
      <dgm:spPr/>
    </dgm:pt>
    <dgm:pt modelId="{26D4B874-4F23-4645-B9B6-026636D0F12D}" type="pres">
      <dgm:prSet presAssocID="{D9147FD2-0685-45BA-BC40-D3583635A992}" presName="aNode" presStyleLbl="bgShp" presStyleIdx="0" presStyleCnt="2"/>
      <dgm:spPr/>
      <dgm:t>
        <a:bodyPr/>
        <a:lstStyle/>
        <a:p>
          <a:endParaRPr lang="es-ES"/>
        </a:p>
      </dgm:t>
    </dgm:pt>
    <dgm:pt modelId="{CD5A71DA-465E-43D6-B1C2-6A059DF97EAA}" type="pres">
      <dgm:prSet presAssocID="{D9147FD2-0685-45BA-BC40-D3583635A992}" presName="textNode" presStyleLbl="bgShp" presStyleIdx="0" presStyleCnt="2"/>
      <dgm:spPr/>
      <dgm:t>
        <a:bodyPr/>
        <a:lstStyle/>
        <a:p>
          <a:endParaRPr lang="es-ES"/>
        </a:p>
      </dgm:t>
    </dgm:pt>
    <dgm:pt modelId="{9FE73740-0B4E-4A27-A576-0144255EB210}" type="pres">
      <dgm:prSet presAssocID="{D9147FD2-0685-45BA-BC40-D3583635A992}" presName="compChildNode" presStyleCnt="0"/>
      <dgm:spPr/>
    </dgm:pt>
    <dgm:pt modelId="{803BC7B5-09B3-4E72-A592-E54722FB16FF}" type="pres">
      <dgm:prSet presAssocID="{D9147FD2-0685-45BA-BC40-D3583635A992}" presName="theInnerList" presStyleCnt="0"/>
      <dgm:spPr/>
    </dgm:pt>
    <dgm:pt modelId="{7C79D9E9-2C5C-4ABF-82B8-C2E53BCCCF43}" type="pres">
      <dgm:prSet presAssocID="{F41A8EB8-D7B4-4BA3-9096-28B6212EE6E0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F703DC9A-0618-454A-ABF0-0824D6D7F432}" type="pres">
      <dgm:prSet presAssocID="{F41A8EB8-D7B4-4BA3-9096-28B6212EE6E0}" presName="aSpace2" presStyleCnt="0"/>
      <dgm:spPr/>
    </dgm:pt>
    <dgm:pt modelId="{85A7E5B2-0C4E-4605-A8B8-F177605FCD48}" type="pres">
      <dgm:prSet presAssocID="{3BADD2BB-B026-4EF9-B216-300F1987E1E0}" presName="childNode" presStyleLbl="node1" presStyleIdx="1" presStyleCnt="4" custScaleX="123821" custLinFactY="3199" custLinFactNeighborX="-1291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BED37B-0D33-466C-B7C4-C436127A2F7C}" type="pres">
      <dgm:prSet presAssocID="{D9147FD2-0685-45BA-BC40-D3583635A992}" presName="aSpace" presStyleCnt="0"/>
      <dgm:spPr/>
    </dgm:pt>
    <dgm:pt modelId="{35D0BC67-FAEF-40EC-AA05-3782BB7C85CF}" type="pres">
      <dgm:prSet presAssocID="{16ECC758-EA5B-4663-B16D-F901E72656F1}" presName="compNode" presStyleCnt="0"/>
      <dgm:spPr/>
    </dgm:pt>
    <dgm:pt modelId="{8E508461-4163-475F-9960-AD44AEAA5B8B}" type="pres">
      <dgm:prSet presAssocID="{16ECC758-EA5B-4663-B16D-F901E72656F1}" presName="aNode" presStyleLbl="bgShp" presStyleIdx="1" presStyleCnt="2" custLinFactNeighborX="476" custLinFactNeighborY="-1408"/>
      <dgm:spPr/>
      <dgm:t>
        <a:bodyPr/>
        <a:lstStyle/>
        <a:p>
          <a:endParaRPr lang="gl-ES"/>
        </a:p>
      </dgm:t>
    </dgm:pt>
    <dgm:pt modelId="{05519B84-BBAC-40D3-A58F-C9259CC30D0C}" type="pres">
      <dgm:prSet presAssocID="{16ECC758-EA5B-4663-B16D-F901E72656F1}" presName="textNode" presStyleLbl="bgShp" presStyleIdx="1" presStyleCnt="2"/>
      <dgm:spPr/>
      <dgm:t>
        <a:bodyPr/>
        <a:lstStyle/>
        <a:p>
          <a:endParaRPr lang="gl-ES"/>
        </a:p>
      </dgm:t>
    </dgm:pt>
    <dgm:pt modelId="{F2C719BD-C1AF-4412-82E3-EA39A797E921}" type="pres">
      <dgm:prSet presAssocID="{16ECC758-EA5B-4663-B16D-F901E72656F1}" presName="compChildNode" presStyleCnt="0"/>
      <dgm:spPr/>
    </dgm:pt>
    <dgm:pt modelId="{87D3A3AE-83B1-4C0B-8C85-93874E256BF9}" type="pres">
      <dgm:prSet presAssocID="{16ECC758-EA5B-4663-B16D-F901E72656F1}" presName="theInnerList" presStyleCnt="0"/>
      <dgm:spPr/>
    </dgm:pt>
    <dgm:pt modelId="{BBE83F7E-FA39-481D-8DA3-4BFAFA630AFB}" type="pres">
      <dgm:prSet presAssocID="{4C381CD2-3A32-4942-A961-C3D7B3DACCA7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546ED9A2-26CE-4B4D-ACB9-D85D9AA93C7C}" type="pres">
      <dgm:prSet presAssocID="{4C381CD2-3A32-4942-A961-C3D7B3DACCA7}" presName="aSpace2" presStyleCnt="0"/>
      <dgm:spPr/>
    </dgm:pt>
    <dgm:pt modelId="{AB7842EE-A442-4414-B3AF-38CD96F46E7B}" type="pres">
      <dgm:prSet presAssocID="{605A1993-6169-4E50-9D0F-7524F449FF47}" presName="childNode" presStyleLbl="node1" presStyleIdx="3" presStyleCnt="4" custScaleX="125387" custLinFactNeighborX="2317" custLinFactNeighborY="904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FB30A8E-67DF-4ABA-BDEE-6F236C0852ED}" srcId="{D9147FD2-0685-45BA-BC40-D3583635A992}" destId="{3BADD2BB-B026-4EF9-B216-300F1987E1E0}" srcOrd="1" destOrd="0" parTransId="{97A47F52-388B-43D9-B655-9BD8E0296AB1}" sibTransId="{40FEE79D-6D57-4004-A98A-E312A33FD582}"/>
    <dgm:cxn modelId="{84E12D77-8036-42BA-9A85-AE5C2DBBAD5E}" type="presOf" srcId="{F41A8EB8-D7B4-4BA3-9096-28B6212EE6E0}" destId="{7C79D9E9-2C5C-4ABF-82B8-C2E53BCCCF43}" srcOrd="0" destOrd="0" presId="urn:microsoft.com/office/officeart/2005/8/layout/lProcess2"/>
    <dgm:cxn modelId="{C3BF518F-D454-478B-ABCE-8EFB1402A0D0}" type="presOf" srcId="{16ECC758-EA5B-4663-B16D-F901E72656F1}" destId="{8E508461-4163-475F-9960-AD44AEAA5B8B}" srcOrd="0" destOrd="0" presId="urn:microsoft.com/office/officeart/2005/8/layout/lProcess2"/>
    <dgm:cxn modelId="{C1A4D409-99CC-45B5-B5C3-DA36446C7399}" type="presOf" srcId="{3BADD2BB-B026-4EF9-B216-300F1987E1E0}" destId="{85A7E5B2-0C4E-4605-A8B8-F177605FCD48}" srcOrd="0" destOrd="0" presId="urn:microsoft.com/office/officeart/2005/8/layout/lProcess2"/>
    <dgm:cxn modelId="{E071BC63-DE71-4B3E-9AA7-A6C30E1B106E}" type="presOf" srcId="{605A1993-6169-4E50-9D0F-7524F449FF47}" destId="{AB7842EE-A442-4414-B3AF-38CD96F46E7B}" srcOrd="0" destOrd="0" presId="urn:microsoft.com/office/officeart/2005/8/layout/lProcess2"/>
    <dgm:cxn modelId="{3A15805F-6593-42FB-B493-EDDE9CA92526}" srcId="{9C9A1128-BD1D-4622-B773-D7C66032F6EC}" destId="{16ECC758-EA5B-4663-B16D-F901E72656F1}" srcOrd="1" destOrd="0" parTransId="{1A4E6238-6337-4088-9460-4A59A71D645E}" sibTransId="{50440A4D-21BC-41EE-A4A6-A2A0D1711A29}"/>
    <dgm:cxn modelId="{AE76A1B6-A463-490D-9ABF-722E6A2DDF31}" type="presOf" srcId="{4C381CD2-3A32-4942-A961-C3D7B3DACCA7}" destId="{BBE83F7E-FA39-481D-8DA3-4BFAFA630AFB}" srcOrd="0" destOrd="0" presId="urn:microsoft.com/office/officeart/2005/8/layout/lProcess2"/>
    <dgm:cxn modelId="{C405BBAA-1C27-44C1-8891-CC327A334A7F}" srcId="{16ECC758-EA5B-4663-B16D-F901E72656F1}" destId="{605A1993-6169-4E50-9D0F-7524F449FF47}" srcOrd="1" destOrd="0" parTransId="{21D9F67F-51AB-4DE6-9C72-9EB076F4DCD6}" sibTransId="{33369EC9-1B55-4595-A093-77B638DB21BD}"/>
    <dgm:cxn modelId="{2D1943BF-BAB2-4D0D-9488-1DCDB488E9B8}" srcId="{D9147FD2-0685-45BA-BC40-D3583635A992}" destId="{F41A8EB8-D7B4-4BA3-9096-28B6212EE6E0}" srcOrd="0" destOrd="0" parTransId="{745BED5C-0A0D-4D38-AF0C-F3D3DB192C2D}" sibTransId="{D68BF666-8D01-4EE6-AD1E-C182489CE688}"/>
    <dgm:cxn modelId="{E293E623-CA4D-47E0-9EAD-022BF8C0CEC7}" type="presOf" srcId="{9C9A1128-BD1D-4622-B773-D7C66032F6EC}" destId="{3B891B7D-CB31-4695-8AED-7AC31782B07B}" srcOrd="0" destOrd="0" presId="urn:microsoft.com/office/officeart/2005/8/layout/lProcess2"/>
    <dgm:cxn modelId="{AB90612C-3F66-4326-926A-737FFEB24BED}" srcId="{16ECC758-EA5B-4663-B16D-F901E72656F1}" destId="{4C381CD2-3A32-4942-A961-C3D7B3DACCA7}" srcOrd="0" destOrd="0" parTransId="{FB987CD6-128A-4E26-9B4C-38489D0FBA90}" sibTransId="{8D7F344D-78DA-4159-83DF-73473759F2CE}"/>
    <dgm:cxn modelId="{24E3DDFB-B01A-497A-98D2-940660384854}" srcId="{9C9A1128-BD1D-4622-B773-D7C66032F6EC}" destId="{D9147FD2-0685-45BA-BC40-D3583635A992}" srcOrd="0" destOrd="0" parTransId="{D5C62697-BB03-476D-BACC-FD244971312D}" sibTransId="{FED461EE-209D-4374-A88F-4B4B6D148938}"/>
    <dgm:cxn modelId="{C19D705B-7AF0-4401-97A6-A85913F39642}" type="presOf" srcId="{16ECC758-EA5B-4663-B16D-F901E72656F1}" destId="{05519B84-BBAC-40D3-A58F-C9259CC30D0C}" srcOrd="1" destOrd="0" presId="urn:microsoft.com/office/officeart/2005/8/layout/lProcess2"/>
    <dgm:cxn modelId="{347BF855-5444-4976-94A0-30B348F795CE}" type="presOf" srcId="{D9147FD2-0685-45BA-BC40-D3583635A992}" destId="{CD5A71DA-465E-43D6-B1C2-6A059DF97EAA}" srcOrd="1" destOrd="0" presId="urn:microsoft.com/office/officeart/2005/8/layout/lProcess2"/>
    <dgm:cxn modelId="{D6E16768-1DA2-4335-B03C-7DC7276F9C35}" type="presOf" srcId="{D9147FD2-0685-45BA-BC40-D3583635A992}" destId="{26D4B874-4F23-4645-B9B6-026636D0F12D}" srcOrd="0" destOrd="0" presId="urn:microsoft.com/office/officeart/2005/8/layout/lProcess2"/>
    <dgm:cxn modelId="{E8DDE972-3E15-4EBB-93FE-0176332FFD8F}" type="presParOf" srcId="{3B891B7D-CB31-4695-8AED-7AC31782B07B}" destId="{457A7AEF-0906-4A7F-9F7E-7D30ECE4F5AE}" srcOrd="0" destOrd="0" presId="urn:microsoft.com/office/officeart/2005/8/layout/lProcess2"/>
    <dgm:cxn modelId="{101C708D-9F25-4309-A973-90E6D50BE282}" type="presParOf" srcId="{457A7AEF-0906-4A7F-9F7E-7D30ECE4F5AE}" destId="{26D4B874-4F23-4645-B9B6-026636D0F12D}" srcOrd="0" destOrd="0" presId="urn:microsoft.com/office/officeart/2005/8/layout/lProcess2"/>
    <dgm:cxn modelId="{C4B4A187-6EB4-4494-B380-0F16BE8A6D95}" type="presParOf" srcId="{457A7AEF-0906-4A7F-9F7E-7D30ECE4F5AE}" destId="{CD5A71DA-465E-43D6-B1C2-6A059DF97EAA}" srcOrd="1" destOrd="0" presId="urn:microsoft.com/office/officeart/2005/8/layout/lProcess2"/>
    <dgm:cxn modelId="{7DF37980-6175-4F17-ABDE-B5882A73FC9F}" type="presParOf" srcId="{457A7AEF-0906-4A7F-9F7E-7D30ECE4F5AE}" destId="{9FE73740-0B4E-4A27-A576-0144255EB210}" srcOrd="2" destOrd="0" presId="urn:microsoft.com/office/officeart/2005/8/layout/lProcess2"/>
    <dgm:cxn modelId="{5C2B6B9F-BA98-4EAF-9AA8-2499089FC5EF}" type="presParOf" srcId="{9FE73740-0B4E-4A27-A576-0144255EB210}" destId="{803BC7B5-09B3-4E72-A592-E54722FB16FF}" srcOrd="0" destOrd="0" presId="urn:microsoft.com/office/officeart/2005/8/layout/lProcess2"/>
    <dgm:cxn modelId="{3A07C45F-B2E2-4F18-BCC2-B5B82FB7AFC1}" type="presParOf" srcId="{803BC7B5-09B3-4E72-A592-E54722FB16FF}" destId="{7C79D9E9-2C5C-4ABF-82B8-C2E53BCCCF43}" srcOrd="0" destOrd="0" presId="urn:microsoft.com/office/officeart/2005/8/layout/lProcess2"/>
    <dgm:cxn modelId="{65156E72-79D0-49B0-A252-8E604CA395BF}" type="presParOf" srcId="{803BC7B5-09B3-4E72-A592-E54722FB16FF}" destId="{F703DC9A-0618-454A-ABF0-0824D6D7F432}" srcOrd="1" destOrd="0" presId="urn:microsoft.com/office/officeart/2005/8/layout/lProcess2"/>
    <dgm:cxn modelId="{DB1F4FAF-CD68-4FD8-B574-10A9B6737FD9}" type="presParOf" srcId="{803BC7B5-09B3-4E72-A592-E54722FB16FF}" destId="{85A7E5B2-0C4E-4605-A8B8-F177605FCD48}" srcOrd="2" destOrd="0" presId="urn:microsoft.com/office/officeart/2005/8/layout/lProcess2"/>
    <dgm:cxn modelId="{9D2813D1-650B-4A05-81F3-EFE6CEE256D0}" type="presParOf" srcId="{3B891B7D-CB31-4695-8AED-7AC31782B07B}" destId="{B5BED37B-0D33-466C-B7C4-C436127A2F7C}" srcOrd="1" destOrd="0" presId="urn:microsoft.com/office/officeart/2005/8/layout/lProcess2"/>
    <dgm:cxn modelId="{E582A1E6-202A-430D-B4DE-6CC86193AA9E}" type="presParOf" srcId="{3B891B7D-CB31-4695-8AED-7AC31782B07B}" destId="{35D0BC67-FAEF-40EC-AA05-3782BB7C85CF}" srcOrd="2" destOrd="0" presId="urn:microsoft.com/office/officeart/2005/8/layout/lProcess2"/>
    <dgm:cxn modelId="{AF2C51D3-3F30-434A-A851-382CD9C428B4}" type="presParOf" srcId="{35D0BC67-FAEF-40EC-AA05-3782BB7C85CF}" destId="{8E508461-4163-475F-9960-AD44AEAA5B8B}" srcOrd="0" destOrd="0" presId="urn:microsoft.com/office/officeart/2005/8/layout/lProcess2"/>
    <dgm:cxn modelId="{0CD2CC94-7AB5-4BB5-94A0-8C60F9F3F85F}" type="presParOf" srcId="{35D0BC67-FAEF-40EC-AA05-3782BB7C85CF}" destId="{05519B84-BBAC-40D3-A58F-C9259CC30D0C}" srcOrd="1" destOrd="0" presId="urn:microsoft.com/office/officeart/2005/8/layout/lProcess2"/>
    <dgm:cxn modelId="{4ABE643A-7556-4423-B00E-58C3252E4D91}" type="presParOf" srcId="{35D0BC67-FAEF-40EC-AA05-3782BB7C85CF}" destId="{F2C719BD-C1AF-4412-82E3-EA39A797E921}" srcOrd="2" destOrd="0" presId="urn:microsoft.com/office/officeart/2005/8/layout/lProcess2"/>
    <dgm:cxn modelId="{617A8265-C45A-4B9D-95C6-7143FB7C116A}" type="presParOf" srcId="{F2C719BD-C1AF-4412-82E3-EA39A797E921}" destId="{87D3A3AE-83B1-4C0B-8C85-93874E256BF9}" srcOrd="0" destOrd="0" presId="urn:microsoft.com/office/officeart/2005/8/layout/lProcess2"/>
    <dgm:cxn modelId="{14834922-E00A-4D26-B42D-F3835F2B2E83}" type="presParOf" srcId="{87D3A3AE-83B1-4C0B-8C85-93874E256BF9}" destId="{BBE83F7E-FA39-481D-8DA3-4BFAFA630AFB}" srcOrd="0" destOrd="0" presId="urn:microsoft.com/office/officeart/2005/8/layout/lProcess2"/>
    <dgm:cxn modelId="{4428716B-7779-4AF8-A0B7-0DAF7B5E8B9C}" type="presParOf" srcId="{87D3A3AE-83B1-4C0B-8C85-93874E256BF9}" destId="{546ED9A2-26CE-4B4D-ACB9-D85D9AA93C7C}" srcOrd="1" destOrd="0" presId="urn:microsoft.com/office/officeart/2005/8/layout/lProcess2"/>
    <dgm:cxn modelId="{20DD90AD-9D36-4F0E-B2BE-94FB68C0EFBD}" type="presParOf" srcId="{87D3A3AE-83B1-4C0B-8C85-93874E256BF9}" destId="{AB7842EE-A442-4414-B3AF-38CD96F46E7B}" srcOrd="2" destOrd="0" presId="urn:microsoft.com/office/officeart/2005/8/layout/lProcess2"/>
  </dgm:cxnLst>
  <dgm:bg/>
  <dgm:whole/>
  <dgm:extLst>
    <a:ext uri="http://schemas.microsoft.com/office/drawing/2008/diagram"/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81A5B7-7EA2-44DE-AD89-73B158A9176B}" type="doc">
      <dgm:prSet loTypeId="urn:microsoft.com/office/officeart/2005/8/layout/hierarchy3" loCatId="list" qsTypeId="urn:microsoft.com/office/officeart/2005/8/quickstyle/simple1#4" qsCatId="simple" csTypeId="urn:microsoft.com/office/officeart/2005/8/colors/accent1_2#3" csCatId="accent1" phldr="1"/>
      <dgm:spPr/>
      <dgm:t>
        <a:bodyPr/>
        <a:lstStyle/>
        <a:p>
          <a:endParaRPr lang="gl-ES"/>
        </a:p>
      </dgm:t>
    </dgm:pt>
    <dgm:pt modelId="{5299A848-4D4B-443D-8434-F0A47F0D00B4}">
      <dgm:prSet phldrT="[Texto]"/>
      <dgm:spPr/>
      <dgm:t>
        <a:bodyPr/>
        <a:lstStyle/>
        <a:p>
          <a:r>
            <a:rPr lang="es-ES" dirty="0" smtClean="0"/>
            <a:t> UXT</a:t>
          </a:r>
          <a:endParaRPr lang="gl-ES" dirty="0"/>
        </a:p>
      </dgm:t>
    </dgm:pt>
    <dgm:pt modelId="{B7932E8F-0DC1-4675-A7A4-58BBABB63DA1}" type="parTrans" cxnId="{F665F0E8-A5D2-4D50-86BC-F11ABAA9000C}">
      <dgm:prSet/>
      <dgm:spPr/>
      <dgm:t>
        <a:bodyPr/>
        <a:lstStyle/>
        <a:p>
          <a:endParaRPr lang="gl-ES"/>
        </a:p>
      </dgm:t>
    </dgm:pt>
    <dgm:pt modelId="{63FD80B7-1559-4F14-B0FF-1EC27F487C10}" type="sibTrans" cxnId="{F665F0E8-A5D2-4D50-86BC-F11ABAA9000C}">
      <dgm:prSet/>
      <dgm:spPr/>
      <dgm:t>
        <a:bodyPr/>
        <a:lstStyle/>
        <a:p>
          <a:endParaRPr lang="gl-ES"/>
        </a:p>
      </dgm:t>
    </dgm:pt>
    <dgm:pt modelId="{C29BF73D-8B58-46DD-AB8C-AAC973DE015C}">
      <dgm:prSet phldrT="[Texto]"/>
      <dgm:spPr/>
      <dgm:t>
        <a:bodyPr/>
        <a:lstStyle/>
        <a:p>
          <a:r>
            <a:rPr lang="es-ES" dirty="0" smtClean="0"/>
            <a:t>radicalización</a:t>
          </a:r>
          <a:endParaRPr lang="gl-ES" dirty="0"/>
        </a:p>
      </dgm:t>
    </dgm:pt>
    <dgm:pt modelId="{5CCE8051-5493-4630-BCBD-0EFCAD7BEA88}" type="parTrans" cxnId="{431D5231-0DA6-4587-861D-B023FE28F1D4}">
      <dgm:prSet/>
      <dgm:spPr/>
      <dgm:t>
        <a:bodyPr/>
        <a:lstStyle/>
        <a:p>
          <a:endParaRPr lang="gl-ES"/>
        </a:p>
      </dgm:t>
    </dgm:pt>
    <dgm:pt modelId="{1F8DBF20-1A8A-485C-A4EA-AABEAFDEAC1B}" type="sibTrans" cxnId="{431D5231-0DA6-4587-861D-B023FE28F1D4}">
      <dgm:prSet/>
      <dgm:spPr/>
      <dgm:t>
        <a:bodyPr/>
        <a:lstStyle/>
        <a:p>
          <a:endParaRPr lang="gl-ES"/>
        </a:p>
      </dgm:t>
    </dgm:pt>
    <dgm:pt modelId="{9969D761-A708-4DB2-B2AC-6EB5165B94AB}">
      <dgm:prSet phldrT="[Texto]"/>
      <dgm:spPr/>
      <dgm:t>
        <a:bodyPr/>
        <a:lstStyle/>
        <a:p>
          <a:r>
            <a:rPr lang="es-ES" dirty="0" smtClean="0"/>
            <a:t>Falta de </a:t>
          </a:r>
          <a:r>
            <a:rPr lang="es-ES" dirty="0" err="1" smtClean="0"/>
            <a:t>entendemento</a:t>
          </a:r>
          <a:r>
            <a:rPr lang="es-ES" dirty="0" smtClean="0"/>
            <a:t> </a:t>
          </a:r>
          <a:r>
            <a:rPr lang="es-ES" dirty="0" err="1" smtClean="0"/>
            <a:t>co</a:t>
          </a:r>
          <a:r>
            <a:rPr lang="es-ES" dirty="0" smtClean="0"/>
            <a:t> </a:t>
          </a:r>
          <a:r>
            <a:rPr lang="es-ES" dirty="0" err="1" smtClean="0"/>
            <a:t>goberno</a:t>
          </a:r>
          <a:endParaRPr lang="gl-ES" dirty="0"/>
        </a:p>
      </dgm:t>
    </dgm:pt>
    <dgm:pt modelId="{87B6EBDE-2159-4358-90F5-9945E6AD0218}" type="parTrans" cxnId="{90106366-3EEF-48F9-88DD-157121F07A61}">
      <dgm:prSet/>
      <dgm:spPr/>
      <dgm:t>
        <a:bodyPr/>
        <a:lstStyle/>
        <a:p>
          <a:endParaRPr lang="gl-ES"/>
        </a:p>
      </dgm:t>
    </dgm:pt>
    <dgm:pt modelId="{590D8913-722F-4662-B6D3-CEFC473E8114}" type="sibTrans" cxnId="{90106366-3EEF-48F9-88DD-157121F07A61}">
      <dgm:prSet/>
      <dgm:spPr/>
      <dgm:t>
        <a:bodyPr/>
        <a:lstStyle/>
        <a:p>
          <a:endParaRPr lang="gl-ES"/>
        </a:p>
      </dgm:t>
    </dgm:pt>
    <dgm:pt modelId="{38AAD08D-41C2-465E-BFE8-0786B4B514F1}">
      <dgm:prSet phldrT="[Texto]"/>
      <dgm:spPr/>
      <dgm:t>
        <a:bodyPr/>
        <a:lstStyle/>
        <a:p>
          <a:r>
            <a:rPr lang="es-ES" dirty="0" smtClean="0"/>
            <a:t>CNT</a:t>
          </a:r>
          <a:endParaRPr lang="gl-ES" dirty="0"/>
        </a:p>
      </dgm:t>
    </dgm:pt>
    <dgm:pt modelId="{24124E30-56F5-4A93-B765-63CA648B96DC}" type="parTrans" cxnId="{6E3202A3-A466-41E5-8B7A-FE1C2116BAF1}">
      <dgm:prSet/>
      <dgm:spPr/>
      <dgm:t>
        <a:bodyPr/>
        <a:lstStyle/>
        <a:p>
          <a:endParaRPr lang="gl-ES"/>
        </a:p>
      </dgm:t>
    </dgm:pt>
    <dgm:pt modelId="{51CF32FD-76AF-4900-83A7-31EBB7A7EE37}" type="sibTrans" cxnId="{6E3202A3-A466-41E5-8B7A-FE1C2116BAF1}">
      <dgm:prSet/>
      <dgm:spPr/>
      <dgm:t>
        <a:bodyPr/>
        <a:lstStyle/>
        <a:p>
          <a:endParaRPr lang="gl-ES"/>
        </a:p>
      </dgm:t>
    </dgm:pt>
    <dgm:pt modelId="{31E5DD59-462F-452B-B739-D14ACB6A4036}">
      <dgm:prSet phldrT="[Texto]"/>
      <dgm:spPr/>
      <dgm:t>
        <a:bodyPr/>
        <a:lstStyle/>
        <a:p>
          <a:r>
            <a:rPr lang="es-ES" dirty="0" err="1" smtClean="0"/>
            <a:t>Insurreccións</a:t>
          </a:r>
          <a:r>
            <a:rPr lang="es-ES" dirty="0" smtClean="0"/>
            <a:t>, ocupación de </a:t>
          </a:r>
          <a:r>
            <a:rPr lang="es-ES" dirty="0" err="1" smtClean="0"/>
            <a:t>terras</a:t>
          </a:r>
          <a:r>
            <a:rPr lang="es-ES" dirty="0" smtClean="0"/>
            <a:t>.</a:t>
          </a:r>
          <a:endParaRPr lang="gl-ES" dirty="0"/>
        </a:p>
      </dgm:t>
    </dgm:pt>
    <dgm:pt modelId="{36FA5DF3-E22C-4A84-8F0F-2B407891139F}" type="parTrans" cxnId="{EF1DD78E-96D9-402C-9073-825FB8AD6696}">
      <dgm:prSet/>
      <dgm:spPr/>
      <dgm:t>
        <a:bodyPr/>
        <a:lstStyle/>
        <a:p>
          <a:endParaRPr lang="gl-ES"/>
        </a:p>
      </dgm:t>
    </dgm:pt>
    <dgm:pt modelId="{5B973BEF-FC4A-4F15-9550-820A848276FB}" type="sibTrans" cxnId="{EF1DD78E-96D9-402C-9073-825FB8AD6696}">
      <dgm:prSet/>
      <dgm:spPr/>
      <dgm:t>
        <a:bodyPr/>
        <a:lstStyle/>
        <a:p>
          <a:endParaRPr lang="gl-ES"/>
        </a:p>
      </dgm:t>
    </dgm:pt>
    <dgm:pt modelId="{0F5CE0BB-5BF2-4A0A-BE16-62BE2E3D5446}">
      <dgm:prSet phldrT="[Texto]"/>
      <dgm:spPr/>
      <dgm:t>
        <a:bodyPr/>
        <a:lstStyle/>
        <a:p>
          <a:r>
            <a:rPr lang="es-ES" dirty="0" smtClean="0"/>
            <a:t>Casas viejas</a:t>
          </a:r>
        </a:p>
        <a:p>
          <a:r>
            <a:rPr lang="es-ES" dirty="0" err="1" smtClean="0"/>
            <a:t>Castilblanco</a:t>
          </a:r>
          <a:endParaRPr lang="gl-ES" dirty="0"/>
        </a:p>
      </dgm:t>
    </dgm:pt>
    <dgm:pt modelId="{45C48C51-9D4B-4AC7-8D43-3CF5CFE89820}" type="parTrans" cxnId="{C6633344-2103-4DD5-BD5D-AD286B161C46}">
      <dgm:prSet/>
      <dgm:spPr/>
      <dgm:t>
        <a:bodyPr/>
        <a:lstStyle/>
        <a:p>
          <a:endParaRPr lang="gl-ES"/>
        </a:p>
      </dgm:t>
    </dgm:pt>
    <dgm:pt modelId="{64765E95-3285-4928-8701-C4E5B36E8705}" type="sibTrans" cxnId="{C6633344-2103-4DD5-BD5D-AD286B161C46}">
      <dgm:prSet/>
      <dgm:spPr/>
      <dgm:t>
        <a:bodyPr/>
        <a:lstStyle/>
        <a:p>
          <a:endParaRPr lang="gl-ES"/>
        </a:p>
      </dgm:t>
    </dgm:pt>
    <dgm:pt modelId="{EB5F888D-B92C-4FCB-AF03-4E49D7E99D22}">
      <dgm:prSet phldrT="[Texto]"/>
      <dgm:spPr/>
      <dgm:t>
        <a:bodyPr/>
        <a:lstStyle/>
        <a:p>
          <a:r>
            <a:rPr lang="es-ES" dirty="0" err="1" smtClean="0"/>
            <a:t>Represion</a:t>
          </a:r>
          <a:r>
            <a:rPr lang="es-ES" dirty="0" smtClean="0"/>
            <a:t> policial, </a:t>
          </a:r>
          <a:r>
            <a:rPr lang="es-ES" dirty="0" err="1" smtClean="0"/>
            <a:t>mortes</a:t>
          </a:r>
          <a:r>
            <a:rPr lang="es-ES" dirty="0" smtClean="0"/>
            <a:t>….</a:t>
          </a:r>
        </a:p>
        <a:p>
          <a:r>
            <a:rPr lang="es-ES" dirty="0" smtClean="0"/>
            <a:t>Desgate do </a:t>
          </a:r>
          <a:r>
            <a:rPr lang="es-ES" dirty="0" err="1" smtClean="0"/>
            <a:t>goberno</a:t>
          </a:r>
          <a:r>
            <a:rPr lang="es-ES" dirty="0" smtClean="0"/>
            <a:t>…</a:t>
          </a:r>
          <a:r>
            <a:rPr lang="es-ES" dirty="0" err="1" smtClean="0"/>
            <a:t>eleccións</a:t>
          </a:r>
          <a:endParaRPr lang="gl-ES" dirty="0"/>
        </a:p>
      </dgm:t>
    </dgm:pt>
    <dgm:pt modelId="{3EE8D7BD-26C0-4227-A3E2-F78FBF8D4044}" type="parTrans" cxnId="{905EE54F-DFB7-42E6-AE95-D8B1402CDFAD}">
      <dgm:prSet/>
      <dgm:spPr/>
      <dgm:t>
        <a:bodyPr/>
        <a:lstStyle/>
        <a:p>
          <a:endParaRPr lang="gl-ES"/>
        </a:p>
      </dgm:t>
    </dgm:pt>
    <dgm:pt modelId="{D6C02A69-2B0C-4BB7-808B-6F3F97AD64E3}" type="sibTrans" cxnId="{905EE54F-DFB7-42E6-AE95-D8B1402CDFAD}">
      <dgm:prSet/>
      <dgm:spPr/>
      <dgm:t>
        <a:bodyPr/>
        <a:lstStyle/>
        <a:p>
          <a:endParaRPr lang="gl-ES"/>
        </a:p>
      </dgm:t>
    </dgm:pt>
    <dgm:pt modelId="{08D5F575-D1D1-4297-885E-89020551266E}" type="pres">
      <dgm:prSet presAssocID="{AD81A5B7-7EA2-44DE-AD89-73B158A9176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gl-ES"/>
        </a:p>
      </dgm:t>
    </dgm:pt>
    <dgm:pt modelId="{94D5F00D-BE3C-470D-972D-D21DFAA9EFAB}" type="pres">
      <dgm:prSet presAssocID="{5299A848-4D4B-443D-8434-F0A47F0D00B4}" presName="root" presStyleCnt="0"/>
      <dgm:spPr/>
    </dgm:pt>
    <dgm:pt modelId="{722CA9D0-19FF-4E6B-8CB0-FAA5462BD34E}" type="pres">
      <dgm:prSet presAssocID="{5299A848-4D4B-443D-8434-F0A47F0D00B4}" presName="rootComposite" presStyleCnt="0"/>
      <dgm:spPr/>
    </dgm:pt>
    <dgm:pt modelId="{49CD815D-1E18-4B3C-AA7F-CFD3EAD9D9FE}" type="pres">
      <dgm:prSet presAssocID="{5299A848-4D4B-443D-8434-F0A47F0D00B4}" presName="rootText" presStyleLbl="node1" presStyleIdx="0" presStyleCnt="2" custLinFactNeighborX="-43827" custLinFactNeighborY="5771"/>
      <dgm:spPr/>
      <dgm:t>
        <a:bodyPr/>
        <a:lstStyle/>
        <a:p>
          <a:endParaRPr lang="gl-ES"/>
        </a:p>
      </dgm:t>
    </dgm:pt>
    <dgm:pt modelId="{57ED61A1-29AF-4F86-82F4-E2D8887DE045}" type="pres">
      <dgm:prSet presAssocID="{5299A848-4D4B-443D-8434-F0A47F0D00B4}" presName="rootConnector" presStyleLbl="node1" presStyleIdx="0" presStyleCnt="2"/>
      <dgm:spPr/>
      <dgm:t>
        <a:bodyPr/>
        <a:lstStyle/>
        <a:p>
          <a:endParaRPr lang="gl-ES"/>
        </a:p>
      </dgm:t>
    </dgm:pt>
    <dgm:pt modelId="{DDE5DCD9-10F6-4535-81C9-1EB51E926BF7}" type="pres">
      <dgm:prSet presAssocID="{5299A848-4D4B-443D-8434-F0A47F0D00B4}" presName="childShape" presStyleCnt="0"/>
      <dgm:spPr/>
    </dgm:pt>
    <dgm:pt modelId="{F70A274D-3DAB-4390-A169-F65D097A46DA}" type="pres">
      <dgm:prSet presAssocID="{5CCE8051-5493-4630-BCBD-0EFCAD7BEA88}" presName="Name13" presStyleLbl="parChTrans1D2" presStyleIdx="0" presStyleCnt="5"/>
      <dgm:spPr/>
      <dgm:t>
        <a:bodyPr/>
        <a:lstStyle/>
        <a:p>
          <a:endParaRPr lang="gl-ES"/>
        </a:p>
      </dgm:t>
    </dgm:pt>
    <dgm:pt modelId="{99456957-589C-477A-88B7-8DDAEE985B34}" type="pres">
      <dgm:prSet presAssocID="{C29BF73D-8B58-46DD-AB8C-AAC973DE015C}" presName="childText" presStyleLbl="bgAcc1" presStyleIdx="0" presStyleCnt="5" custLinFactNeighborX="-32741" custLinFactNeighborY="2359">
        <dgm:presLayoutVars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2479057A-3389-4691-9103-E12DFF5826D2}" type="pres">
      <dgm:prSet presAssocID="{87B6EBDE-2159-4358-90F5-9945E6AD0218}" presName="Name13" presStyleLbl="parChTrans1D2" presStyleIdx="1" presStyleCnt="5"/>
      <dgm:spPr/>
      <dgm:t>
        <a:bodyPr/>
        <a:lstStyle/>
        <a:p>
          <a:endParaRPr lang="gl-ES"/>
        </a:p>
      </dgm:t>
    </dgm:pt>
    <dgm:pt modelId="{F110588E-0633-43BA-860D-4C6C4E90D708}" type="pres">
      <dgm:prSet presAssocID="{9969D761-A708-4DB2-B2AC-6EB5165B94AB}" presName="childText" presStyleLbl="bgAcc1" presStyleIdx="1" presStyleCnt="5" custLinFactNeighborX="-32741" custLinFactNeighborY="-1053">
        <dgm:presLayoutVars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AAD2103D-5FA8-4B5B-9E81-731739F92D6C}" type="pres">
      <dgm:prSet presAssocID="{38AAD08D-41C2-465E-BFE8-0786B4B514F1}" presName="root" presStyleCnt="0"/>
      <dgm:spPr/>
    </dgm:pt>
    <dgm:pt modelId="{119378D9-8CC9-45B6-A510-9CC3343CE222}" type="pres">
      <dgm:prSet presAssocID="{38AAD08D-41C2-465E-BFE8-0786B4B514F1}" presName="rootComposite" presStyleCnt="0"/>
      <dgm:spPr/>
    </dgm:pt>
    <dgm:pt modelId="{3D4ECC93-0EEE-4858-8993-CE989F4699C4}" type="pres">
      <dgm:prSet presAssocID="{38AAD08D-41C2-465E-BFE8-0786B4B514F1}" presName="rootText" presStyleLbl="node1" presStyleIdx="1" presStyleCnt="2"/>
      <dgm:spPr/>
      <dgm:t>
        <a:bodyPr/>
        <a:lstStyle/>
        <a:p>
          <a:endParaRPr lang="gl-ES"/>
        </a:p>
      </dgm:t>
    </dgm:pt>
    <dgm:pt modelId="{4F3C9305-2795-4D51-8797-1514B0E09DA4}" type="pres">
      <dgm:prSet presAssocID="{38AAD08D-41C2-465E-BFE8-0786B4B514F1}" presName="rootConnector" presStyleLbl="node1" presStyleIdx="1" presStyleCnt="2"/>
      <dgm:spPr/>
      <dgm:t>
        <a:bodyPr/>
        <a:lstStyle/>
        <a:p>
          <a:endParaRPr lang="gl-ES"/>
        </a:p>
      </dgm:t>
    </dgm:pt>
    <dgm:pt modelId="{C78C275D-798E-45E5-A1E6-5F686D8F39BB}" type="pres">
      <dgm:prSet presAssocID="{38AAD08D-41C2-465E-BFE8-0786B4B514F1}" presName="childShape" presStyleCnt="0"/>
      <dgm:spPr/>
    </dgm:pt>
    <dgm:pt modelId="{C8A77117-C24F-4D9C-AF5A-174095CD1EE4}" type="pres">
      <dgm:prSet presAssocID="{36FA5DF3-E22C-4A84-8F0F-2B407891139F}" presName="Name13" presStyleLbl="parChTrans1D2" presStyleIdx="2" presStyleCnt="5"/>
      <dgm:spPr/>
      <dgm:t>
        <a:bodyPr/>
        <a:lstStyle/>
        <a:p>
          <a:endParaRPr lang="gl-ES"/>
        </a:p>
      </dgm:t>
    </dgm:pt>
    <dgm:pt modelId="{5B91BDEA-C231-44C3-BCAB-BF840706D64D}" type="pres">
      <dgm:prSet presAssocID="{31E5DD59-462F-452B-B739-D14ACB6A4036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3E1F64B7-FA84-48E9-9DD9-0083EAFE2CBB}" type="pres">
      <dgm:prSet presAssocID="{45C48C51-9D4B-4AC7-8D43-3CF5CFE89820}" presName="Name13" presStyleLbl="parChTrans1D2" presStyleIdx="3" presStyleCnt="5"/>
      <dgm:spPr/>
      <dgm:t>
        <a:bodyPr/>
        <a:lstStyle/>
        <a:p>
          <a:endParaRPr lang="gl-ES"/>
        </a:p>
      </dgm:t>
    </dgm:pt>
    <dgm:pt modelId="{9A2D288E-51E2-4E5D-845F-2E837E10FAC6}" type="pres">
      <dgm:prSet presAssocID="{0F5CE0BB-5BF2-4A0A-BE16-62BE2E3D5446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8268CB3B-8C6D-42FB-AFD7-402FD0F1F5E0}" type="pres">
      <dgm:prSet presAssocID="{3EE8D7BD-26C0-4227-A3E2-F78FBF8D4044}" presName="Name13" presStyleLbl="parChTrans1D2" presStyleIdx="4" presStyleCnt="5"/>
      <dgm:spPr/>
      <dgm:t>
        <a:bodyPr/>
        <a:lstStyle/>
        <a:p>
          <a:endParaRPr lang="gl-ES"/>
        </a:p>
      </dgm:t>
    </dgm:pt>
    <dgm:pt modelId="{A377FA92-91EE-4AFB-A33A-7B43676FAFAB}" type="pres">
      <dgm:prSet presAssocID="{EB5F888D-B92C-4FCB-AF03-4E49D7E99D22}" presName="childText" presStyleLbl="bgAcc1" presStyleIdx="4" presStyleCnt="5" custScaleX="201790" custScaleY="108704">
        <dgm:presLayoutVars>
          <dgm:bulletEnabled val="1"/>
        </dgm:presLayoutVars>
      </dgm:prSet>
      <dgm:spPr/>
      <dgm:t>
        <a:bodyPr/>
        <a:lstStyle/>
        <a:p>
          <a:endParaRPr lang="gl-ES"/>
        </a:p>
      </dgm:t>
    </dgm:pt>
  </dgm:ptLst>
  <dgm:cxnLst>
    <dgm:cxn modelId="{431D5231-0DA6-4587-861D-B023FE28F1D4}" srcId="{5299A848-4D4B-443D-8434-F0A47F0D00B4}" destId="{C29BF73D-8B58-46DD-AB8C-AAC973DE015C}" srcOrd="0" destOrd="0" parTransId="{5CCE8051-5493-4630-BCBD-0EFCAD7BEA88}" sibTransId="{1F8DBF20-1A8A-485C-A4EA-AABEAFDEAC1B}"/>
    <dgm:cxn modelId="{D58538A1-6CB5-46C8-A4D2-A46578E6FC73}" type="presOf" srcId="{EB5F888D-B92C-4FCB-AF03-4E49D7E99D22}" destId="{A377FA92-91EE-4AFB-A33A-7B43676FAFAB}" srcOrd="0" destOrd="0" presId="urn:microsoft.com/office/officeart/2005/8/layout/hierarchy3"/>
    <dgm:cxn modelId="{0F18FA47-0481-4E3C-A9FD-AB873435E77B}" type="presOf" srcId="{5CCE8051-5493-4630-BCBD-0EFCAD7BEA88}" destId="{F70A274D-3DAB-4390-A169-F65D097A46DA}" srcOrd="0" destOrd="0" presId="urn:microsoft.com/office/officeart/2005/8/layout/hierarchy3"/>
    <dgm:cxn modelId="{1FE52C70-2B9F-45CE-89A2-63BC10FF2A13}" type="presOf" srcId="{38AAD08D-41C2-465E-BFE8-0786B4B514F1}" destId="{3D4ECC93-0EEE-4858-8993-CE989F4699C4}" srcOrd="0" destOrd="0" presId="urn:microsoft.com/office/officeart/2005/8/layout/hierarchy3"/>
    <dgm:cxn modelId="{52877894-38D1-471C-BD77-529EF9654AE5}" type="presOf" srcId="{AD81A5B7-7EA2-44DE-AD89-73B158A9176B}" destId="{08D5F575-D1D1-4297-885E-89020551266E}" srcOrd="0" destOrd="0" presId="urn:microsoft.com/office/officeart/2005/8/layout/hierarchy3"/>
    <dgm:cxn modelId="{1EC3DEE9-DD0E-44C4-BEF1-64C8644BEC9B}" type="presOf" srcId="{0F5CE0BB-5BF2-4A0A-BE16-62BE2E3D5446}" destId="{9A2D288E-51E2-4E5D-845F-2E837E10FAC6}" srcOrd="0" destOrd="0" presId="urn:microsoft.com/office/officeart/2005/8/layout/hierarchy3"/>
    <dgm:cxn modelId="{71F2A28A-9FC2-446B-995E-AC459DC1700E}" type="presOf" srcId="{87B6EBDE-2159-4358-90F5-9945E6AD0218}" destId="{2479057A-3389-4691-9103-E12DFF5826D2}" srcOrd="0" destOrd="0" presId="urn:microsoft.com/office/officeart/2005/8/layout/hierarchy3"/>
    <dgm:cxn modelId="{905EE54F-DFB7-42E6-AE95-D8B1402CDFAD}" srcId="{38AAD08D-41C2-465E-BFE8-0786B4B514F1}" destId="{EB5F888D-B92C-4FCB-AF03-4E49D7E99D22}" srcOrd="2" destOrd="0" parTransId="{3EE8D7BD-26C0-4227-A3E2-F78FBF8D4044}" sibTransId="{D6C02A69-2B0C-4BB7-808B-6F3F97AD64E3}"/>
    <dgm:cxn modelId="{A36013F4-9FCB-48CC-A944-90F1635B90E1}" type="presOf" srcId="{45C48C51-9D4B-4AC7-8D43-3CF5CFE89820}" destId="{3E1F64B7-FA84-48E9-9DD9-0083EAFE2CBB}" srcOrd="0" destOrd="0" presId="urn:microsoft.com/office/officeart/2005/8/layout/hierarchy3"/>
    <dgm:cxn modelId="{6E3202A3-A466-41E5-8B7A-FE1C2116BAF1}" srcId="{AD81A5B7-7EA2-44DE-AD89-73B158A9176B}" destId="{38AAD08D-41C2-465E-BFE8-0786B4B514F1}" srcOrd="1" destOrd="0" parTransId="{24124E30-56F5-4A93-B765-63CA648B96DC}" sibTransId="{51CF32FD-76AF-4900-83A7-31EBB7A7EE37}"/>
    <dgm:cxn modelId="{6CF8DE0D-962E-4E16-A771-CAD8F9DEB603}" type="presOf" srcId="{9969D761-A708-4DB2-B2AC-6EB5165B94AB}" destId="{F110588E-0633-43BA-860D-4C6C4E90D708}" srcOrd="0" destOrd="0" presId="urn:microsoft.com/office/officeart/2005/8/layout/hierarchy3"/>
    <dgm:cxn modelId="{354CA90A-1A3B-4EBC-9603-6F1C38E92F7C}" type="presOf" srcId="{31E5DD59-462F-452B-B739-D14ACB6A4036}" destId="{5B91BDEA-C231-44C3-BCAB-BF840706D64D}" srcOrd="0" destOrd="0" presId="urn:microsoft.com/office/officeart/2005/8/layout/hierarchy3"/>
    <dgm:cxn modelId="{CA1C6A92-2B8A-4F94-A8F9-A594DA48DB3F}" type="presOf" srcId="{38AAD08D-41C2-465E-BFE8-0786B4B514F1}" destId="{4F3C9305-2795-4D51-8797-1514B0E09DA4}" srcOrd="1" destOrd="0" presId="urn:microsoft.com/office/officeart/2005/8/layout/hierarchy3"/>
    <dgm:cxn modelId="{F665F0E8-A5D2-4D50-86BC-F11ABAA9000C}" srcId="{AD81A5B7-7EA2-44DE-AD89-73B158A9176B}" destId="{5299A848-4D4B-443D-8434-F0A47F0D00B4}" srcOrd="0" destOrd="0" parTransId="{B7932E8F-0DC1-4675-A7A4-58BBABB63DA1}" sibTransId="{63FD80B7-1559-4F14-B0FF-1EC27F487C10}"/>
    <dgm:cxn modelId="{A5691DCF-33F5-43E8-B759-9052746DF1DC}" type="presOf" srcId="{5299A848-4D4B-443D-8434-F0A47F0D00B4}" destId="{49CD815D-1E18-4B3C-AA7F-CFD3EAD9D9FE}" srcOrd="0" destOrd="0" presId="urn:microsoft.com/office/officeart/2005/8/layout/hierarchy3"/>
    <dgm:cxn modelId="{C6633344-2103-4DD5-BD5D-AD286B161C46}" srcId="{38AAD08D-41C2-465E-BFE8-0786B4B514F1}" destId="{0F5CE0BB-5BF2-4A0A-BE16-62BE2E3D5446}" srcOrd="1" destOrd="0" parTransId="{45C48C51-9D4B-4AC7-8D43-3CF5CFE89820}" sibTransId="{64765E95-3285-4928-8701-C4E5B36E8705}"/>
    <dgm:cxn modelId="{68B09FAD-B377-43F7-A679-68C15BE98C47}" type="presOf" srcId="{C29BF73D-8B58-46DD-AB8C-AAC973DE015C}" destId="{99456957-589C-477A-88B7-8DDAEE985B34}" srcOrd="0" destOrd="0" presId="urn:microsoft.com/office/officeart/2005/8/layout/hierarchy3"/>
    <dgm:cxn modelId="{90106366-3EEF-48F9-88DD-157121F07A61}" srcId="{5299A848-4D4B-443D-8434-F0A47F0D00B4}" destId="{9969D761-A708-4DB2-B2AC-6EB5165B94AB}" srcOrd="1" destOrd="0" parTransId="{87B6EBDE-2159-4358-90F5-9945E6AD0218}" sibTransId="{590D8913-722F-4662-B6D3-CEFC473E8114}"/>
    <dgm:cxn modelId="{C108935A-D084-47BB-9AE5-2688AF949C9D}" type="presOf" srcId="{36FA5DF3-E22C-4A84-8F0F-2B407891139F}" destId="{C8A77117-C24F-4D9C-AF5A-174095CD1EE4}" srcOrd="0" destOrd="0" presId="urn:microsoft.com/office/officeart/2005/8/layout/hierarchy3"/>
    <dgm:cxn modelId="{EF1DD78E-96D9-402C-9073-825FB8AD6696}" srcId="{38AAD08D-41C2-465E-BFE8-0786B4B514F1}" destId="{31E5DD59-462F-452B-B739-D14ACB6A4036}" srcOrd="0" destOrd="0" parTransId="{36FA5DF3-E22C-4A84-8F0F-2B407891139F}" sibTransId="{5B973BEF-FC4A-4F15-9550-820A848276FB}"/>
    <dgm:cxn modelId="{03EE406C-69A9-4D6A-BA20-AB45251F00D9}" type="presOf" srcId="{5299A848-4D4B-443D-8434-F0A47F0D00B4}" destId="{57ED61A1-29AF-4F86-82F4-E2D8887DE045}" srcOrd="1" destOrd="0" presId="urn:microsoft.com/office/officeart/2005/8/layout/hierarchy3"/>
    <dgm:cxn modelId="{4B2A073F-BCB8-49C2-8E9A-CDFFB7AD940E}" type="presOf" srcId="{3EE8D7BD-26C0-4227-A3E2-F78FBF8D4044}" destId="{8268CB3B-8C6D-42FB-AFD7-402FD0F1F5E0}" srcOrd="0" destOrd="0" presId="urn:microsoft.com/office/officeart/2005/8/layout/hierarchy3"/>
    <dgm:cxn modelId="{9880D826-3175-40D7-BEE1-03A130FE98DC}" type="presParOf" srcId="{08D5F575-D1D1-4297-885E-89020551266E}" destId="{94D5F00D-BE3C-470D-972D-D21DFAA9EFAB}" srcOrd="0" destOrd="0" presId="urn:microsoft.com/office/officeart/2005/8/layout/hierarchy3"/>
    <dgm:cxn modelId="{6BD90496-54B1-453A-AD24-A643BBDB692F}" type="presParOf" srcId="{94D5F00D-BE3C-470D-972D-D21DFAA9EFAB}" destId="{722CA9D0-19FF-4E6B-8CB0-FAA5462BD34E}" srcOrd="0" destOrd="0" presId="urn:microsoft.com/office/officeart/2005/8/layout/hierarchy3"/>
    <dgm:cxn modelId="{04D270BA-5A33-400E-9A77-77E357A53BCA}" type="presParOf" srcId="{722CA9D0-19FF-4E6B-8CB0-FAA5462BD34E}" destId="{49CD815D-1E18-4B3C-AA7F-CFD3EAD9D9FE}" srcOrd="0" destOrd="0" presId="urn:microsoft.com/office/officeart/2005/8/layout/hierarchy3"/>
    <dgm:cxn modelId="{84747AB3-5F01-411E-A84C-9AEEC929C33E}" type="presParOf" srcId="{722CA9D0-19FF-4E6B-8CB0-FAA5462BD34E}" destId="{57ED61A1-29AF-4F86-82F4-E2D8887DE045}" srcOrd="1" destOrd="0" presId="urn:microsoft.com/office/officeart/2005/8/layout/hierarchy3"/>
    <dgm:cxn modelId="{5054AFA0-0A28-4398-BD79-4928E4385AAD}" type="presParOf" srcId="{94D5F00D-BE3C-470D-972D-D21DFAA9EFAB}" destId="{DDE5DCD9-10F6-4535-81C9-1EB51E926BF7}" srcOrd="1" destOrd="0" presId="urn:microsoft.com/office/officeart/2005/8/layout/hierarchy3"/>
    <dgm:cxn modelId="{76B8145C-7A1B-4F14-962A-C3A81725CC0C}" type="presParOf" srcId="{DDE5DCD9-10F6-4535-81C9-1EB51E926BF7}" destId="{F70A274D-3DAB-4390-A169-F65D097A46DA}" srcOrd="0" destOrd="0" presId="urn:microsoft.com/office/officeart/2005/8/layout/hierarchy3"/>
    <dgm:cxn modelId="{62D8818D-1091-4F33-9B9A-EF09BAA834B0}" type="presParOf" srcId="{DDE5DCD9-10F6-4535-81C9-1EB51E926BF7}" destId="{99456957-589C-477A-88B7-8DDAEE985B34}" srcOrd="1" destOrd="0" presId="urn:microsoft.com/office/officeart/2005/8/layout/hierarchy3"/>
    <dgm:cxn modelId="{D754D2B1-CBEC-4986-8A62-3245F5A2CA4B}" type="presParOf" srcId="{DDE5DCD9-10F6-4535-81C9-1EB51E926BF7}" destId="{2479057A-3389-4691-9103-E12DFF5826D2}" srcOrd="2" destOrd="0" presId="urn:microsoft.com/office/officeart/2005/8/layout/hierarchy3"/>
    <dgm:cxn modelId="{264A0793-B96B-40D5-BC9A-DB1FE432BF22}" type="presParOf" srcId="{DDE5DCD9-10F6-4535-81C9-1EB51E926BF7}" destId="{F110588E-0633-43BA-860D-4C6C4E90D708}" srcOrd="3" destOrd="0" presId="urn:microsoft.com/office/officeart/2005/8/layout/hierarchy3"/>
    <dgm:cxn modelId="{3F64A24F-0881-479E-9385-1FC218314C20}" type="presParOf" srcId="{08D5F575-D1D1-4297-885E-89020551266E}" destId="{AAD2103D-5FA8-4B5B-9E81-731739F92D6C}" srcOrd="1" destOrd="0" presId="urn:microsoft.com/office/officeart/2005/8/layout/hierarchy3"/>
    <dgm:cxn modelId="{544050AA-1C18-4924-B2CB-807E4A5CDA29}" type="presParOf" srcId="{AAD2103D-5FA8-4B5B-9E81-731739F92D6C}" destId="{119378D9-8CC9-45B6-A510-9CC3343CE222}" srcOrd="0" destOrd="0" presId="urn:microsoft.com/office/officeart/2005/8/layout/hierarchy3"/>
    <dgm:cxn modelId="{1F3222D2-1047-45BF-96F9-440F61794708}" type="presParOf" srcId="{119378D9-8CC9-45B6-A510-9CC3343CE222}" destId="{3D4ECC93-0EEE-4858-8993-CE989F4699C4}" srcOrd="0" destOrd="0" presId="urn:microsoft.com/office/officeart/2005/8/layout/hierarchy3"/>
    <dgm:cxn modelId="{20E34D25-3A5E-464A-826D-B66EAB9049EE}" type="presParOf" srcId="{119378D9-8CC9-45B6-A510-9CC3343CE222}" destId="{4F3C9305-2795-4D51-8797-1514B0E09DA4}" srcOrd="1" destOrd="0" presId="urn:microsoft.com/office/officeart/2005/8/layout/hierarchy3"/>
    <dgm:cxn modelId="{A09CE7AD-3656-41BE-AD36-B3C1443DF5B5}" type="presParOf" srcId="{AAD2103D-5FA8-4B5B-9E81-731739F92D6C}" destId="{C78C275D-798E-45E5-A1E6-5F686D8F39BB}" srcOrd="1" destOrd="0" presId="urn:microsoft.com/office/officeart/2005/8/layout/hierarchy3"/>
    <dgm:cxn modelId="{D4AC8084-788D-4CAE-BF16-7B51D37A52C5}" type="presParOf" srcId="{C78C275D-798E-45E5-A1E6-5F686D8F39BB}" destId="{C8A77117-C24F-4D9C-AF5A-174095CD1EE4}" srcOrd="0" destOrd="0" presId="urn:microsoft.com/office/officeart/2005/8/layout/hierarchy3"/>
    <dgm:cxn modelId="{B5E44EC0-CAE3-4181-8826-10733C85FEEC}" type="presParOf" srcId="{C78C275D-798E-45E5-A1E6-5F686D8F39BB}" destId="{5B91BDEA-C231-44C3-BCAB-BF840706D64D}" srcOrd="1" destOrd="0" presId="urn:microsoft.com/office/officeart/2005/8/layout/hierarchy3"/>
    <dgm:cxn modelId="{5C03533C-6D77-48A6-93F4-0EE5151016CA}" type="presParOf" srcId="{C78C275D-798E-45E5-A1E6-5F686D8F39BB}" destId="{3E1F64B7-FA84-48E9-9DD9-0083EAFE2CBB}" srcOrd="2" destOrd="0" presId="urn:microsoft.com/office/officeart/2005/8/layout/hierarchy3"/>
    <dgm:cxn modelId="{EEE5C0F8-D239-4D76-9342-916076806A14}" type="presParOf" srcId="{C78C275D-798E-45E5-A1E6-5F686D8F39BB}" destId="{9A2D288E-51E2-4E5D-845F-2E837E10FAC6}" srcOrd="3" destOrd="0" presId="urn:microsoft.com/office/officeart/2005/8/layout/hierarchy3"/>
    <dgm:cxn modelId="{74BCF7D7-F3A7-4CA6-B715-9CE65F8B936E}" type="presParOf" srcId="{C78C275D-798E-45E5-A1E6-5F686D8F39BB}" destId="{8268CB3B-8C6D-42FB-AFD7-402FD0F1F5E0}" srcOrd="4" destOrd="0" presId="urn:microsoft.com/office/officeart/2005/8/layout/hierarchy3"/>
    <dgm:cxn modelId="{197C918E-1028-4E2C-9DCF-21256CCABB33}" type="presParOf" srcId="{C78C275D-798E-45E5-A1E6-5F686D8F39BB}" destId="{A377FA92-91EE-4AFB-A33A-7B43676FAFAB}" srcOrd="5" destOrd="0" presId="urn:microsoft.com/office/officeart/2005/8/layout/hierarchy3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E82A551-1F6F-427C-B7FE-8A2692C8A88B}" type="datetimeFigureOut">
              <a:rPr lang="es-ES"/>
              <a:pPr>
                <a:defRPr/>
              </a:pPr>
              <a:t>02/02/2014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58F199B-D10F-4377-9463-69B2509FCEC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gl-ES" smtClean="0"/>
          </a:p>
        </p:txBody>
      </p:sp>
      <p:sp>
        <p:nvSpPr>
          <p:cNvPr id="2253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DC657F-2663-4295-8A36-806C3E270769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gl-ES" smtClean="0"/>
          </a:p>
        </p:txBody>
      </p:sp>
      <p:sp>
        <p:nvSpPr>
          <p:cNvPr id="2457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32FEA4-3044-4C41-8F45-FF9CD41E84AA}" type="slidenum">
              <a:rPr lang="gl-E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gl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FCB595-03AB-498E-A01B-695A60C9FF7E}" type="slidenum">
              <a:rPr lang="ca-ES" altLang="gl-E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ca-ES" altLang="gl-E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a-ES" altLang="gl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4DC470-CEC5-4ADE-80D5-0FADC6EC79F3}" type="slidenum">
              <a:rPr lang="ca-ES" alt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ca-ES" altLang="es-E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alt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74713" fontAlgn="base">
              <a:spcBef>
                <a:spcPct val="0"/>
              </a:spcBef>
              <a:spcAft>
                <a:spcPct val="0"/>
              </a:spcAft>
            </a:pPr>
            <a:fld id="{4CFF1FD2-97A4-4191-9464-5CDF5C8EEC6C}" type="slidenum">
              <a:rPr lang="ca-ES" altLang="es-ES" sz="1100">
                <a:latin typeface="Arial" charset="0"/>
              </a:rPr>
              <a:pPr defTabSz="874713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ca-ES" altLang="es-ES" sz="1100">
              <a:latin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alt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74713" fontAlgn="base">
              <a:spcBef>
                <a:spcPct val="0"/>
              </a:spcBef>
              <a:spcAft>
                <a:spcPct val="0"/>
              </a:spcAft>
            </a:pPr>
            <a:fld id="{FB2614DB-C130-43A7-B01E-E1FC7AFB7EA5}" type="slidenum">
              <a:rPr lang="ca-ES" altLang="es-ES" sz="1100">
                <a:latin typeface="Arial" charset="0"/>
              </a:rPr>
              <a:pPr defTabSz="874713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ca-ES" altLang="es-ES" sz="1100">
              <a:latin typeface="Arial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altLang="es-E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74713" fontAlgn="base">
              <a:spcBef>
                <a:spcPct val="0"/>
              </a:spcBef>
              <a:spcAft>
                <a:spcPct val="0"/>
              </a:spcAft>
            </a:pPr>
            <a:fld id="{71443586-A31F-4C13-A875-1BA830889645}" type="slidenum">
              <a:rPr lang="ca-ES" altLang="es-ES" sz="1100">
                <a:latin typeface="Arial" charset="0"/>
              </a:rPr>
              <a:pPr defTabSz="874713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ca-ES" altLang="es-ES" sz="1100">
              <a:latin typeface="Arial" charset="0"/>
            </a:endParaRPr>
          </a:p>
        </p:txBody>
      </p:sp>
      <p:sp>
        <p:nvSpPr>
          <p:cNvPr id="87042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alt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9_02.jpg"/>
          <p:cNvPicPr preferRelativeResize="0">
            <a:picLocks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54112" y="0"/>
            <a:ext cx="73152" cy="6858000"/>
          </a:xfrm>
          <a:prstGeom prst="rect">
            <a:avLst/>
          </a:prstGeom>
        </p:spPr>
      </p:pic>
      <p:pic>
        <p:nvPicPr>
          <p:cNvPr id="5" name="Picture 6" descr="1_0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00" y="0"/>
            <a:ext cx="133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0" y="6630988"/>
            <a:ext cx="9144000" cy="228600"/>
            <a:chOff x="0" y="6582727"/>
            <a:chExt cx="9144000" cy="228600"/>
          </a:xfrm>
        </p:grpSpPr>
        <p:sp>
          <p:nvSpPr>
            <p:cNvPr id="7" name="Rectangle 9"/>
            <p:cNvSpPr/>
            <p:nvPr/>
          </p:nvSpPr>
          <p:spPr>
            <a:xfrm>
              <a:off x="7813675" y="6582727"/>
              <a:ext cx="1330325" cy="22860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6134100" y="6582727"/>
              <a:ext cx="1609725" cy="2286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582727"/>
              <a:ext cx="6096000" cy="2286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6781800" cy="1069975"/>
          </a:xfrm>
        </p:spPr>
        <p:txBody>
          <a:bodyPr bIns="0" anchor="b">
            <a:noAutofit/>
          </a:bodyPr>
          <a:lstStyle>
            <a:lvl1pPr>
              <a:defRPr sz="42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38400"/>
            <a:ext cx="6781800" cy="762000"/>
          </a:xfrm>
        </p:spPr>
        <p:txBody>
          <a:bodyPr tIns="0"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0" name="Date Placeholder 18"/>
          <p:cNvSpPr>
            <a:spLocks noGrp="1"/>
          </p:cNvSpPr>
          <p:nvPr>
            <p:ph type="dt" sz="half" idx="10"/>
          </p:nvPr>
        </p:nvSpPr>
        <p:spPr>
          <a:xfrm>
            <a:off x="6210300" y="6610350"/>
            <a:ext cx="15240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AAA91-9BFA-42F5-A98E-26273EEE52BB}" type="datetime1">
              <a:rPr lang="es-ES"/>
              <a:pPr>
                <a:defRPr/>
              </a:pPr>
              <a:t>02/02/2014</a:t>
            </a:fld>
            <a:endParaRPr lang="es-ES"/>
          </a:p>
        </p:txBody>
      </p:sp>
      <p:sp>
        <p:nvSpPr>
          <p:cNvPr id="11" name="Slide Number Placeholder 19"/>
          <p:cNvSpPr>
            <a:spLocks noGrp="1"/>
          </p:cNvSpPr>
          <p:nvPr>
            <p:ph type="sldNum" sz="quarter" idx="11"/>
          </p:nvPr>
        </p:nvSpPr>
        <p:spPr>
          <a:xfrm>
            <a:off x="7924800" y="6610350"/>
            <a:ext cx="1198563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4B35D-8E34-45B6-97AD-A8F96BA16AC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12" name="Footer Placeholder 20"/>
          <p:cNvSpPr>
            <a:spLocks noGrp="1"/>
          </p:cNvSpPr>
          <p:nvPr>
            <p:ph type="ftr" sz="quarter" idx="12"/>
          </p:nvPr>
        </p:nvSpPr>
        <p:spPr>
          <a:xfrm>
            <a:off x="457200" y="6610350"/>
            <a:ext cx="56007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6630988"/>
            <a:ext cx="9144000" cy="228600"/>
            <a:chOff x="0" y="6583680"/>
            <a:chExt cx="9144000" cy="228600"/>
          </a:xfrm>
        </p:grpSpPr>
        <p:sp>
          <p:nvSpPr>
            <p:cNvPr id="5" name="Rectangle 1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12"/>
            <p:cNvSpPr/>
            <p:nvPr/>
          </p:nvSpPr>
          <p:spPr>
            <a:xfrm>
              <a:off x="7142163" y="6583680"/>
              <a:ext cx="1582737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20"/>
            <p:cNvSpPr/>
            <p:nvPr/>
          </p:nvSpPr>
          <p:spPr>
            <a:xfrm>
              <a:off x="0" y="6583680"/>
              <a:ext cx="7102475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8" name="Picture 10" descr="bar_06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9" name="Picture 13" descr="2_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0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62BF7-2F17-47E2-9EAC-81C29E2BD45B}" type="datetime1">
              <a:rPr lang="es-ES"/>
              <a:pPr>
                <a:defRPr/>
              </a:pPr>
              <a:t>02/02/2014</a:t>
            </a:fld>
            <a:endParaRPr lang="es-ES"/>
          </a:p>
        </p:txBody>
      </p:sp>
      <p:sp>
        <p:nvSpPr>
          <p:cNvPr id="11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5C1A-2B3D-4283-9F7E-CCD83E8151B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12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6630988"/>
            <a:ext cx="9144000" cy="228600"/>
            <a:chOff x="0" y="6583680"/>
            <a:chExt cx="9144000" cy="228600"/>
          </a:xfrm>
        </p:grpSpPr>
        <p:sp>
          <p:nvSpPr>
            <p:cNvPr id="5" name="Rectangle 1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12"/>
            <p:cNvSpPr/>
            <p:nvPr/>
          </p:nvSpPr>
          <p:spPr>
            <a:xfrm>
              <a:off x="7142163" y="6583680"/>
              <a:ext cx="1582737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20"/>
            <p:cNvSpPr/>
            <p:nvPr/>
          </p:nvSpPr>
          <p:spPr>
            <a:xfrm>
              <a:off x="0" y="6583680"/>
              <a:ext cx="7102475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8" name="Picture 10" descr="bar_06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9" name="Picture 13" descr="2_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89085"/>
            <a:ext cx="2057400" cy="553707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85216"/>
            <a:ext cx="6019800" cy="554126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63EDC-8B5F-4BD3-96AF-52820130B2A3}" type="datetime1">
              <a:rPr lang="es-ES"/>
              <a:pPr>
                <a:defRPr/>
              </a:pPr>
              <a:t>02/02/2014</a:t>
            </a:fld>
            <a:endParaRPr lang="es-ES"/>
          </a:p>
        </p:txBody>
      </p:sp>
      <p:sp>
        <p:nvSpPr>
          <p:cNvPr id="11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3B1AE-5C0A-4C90-9826-85C0A9BDD9C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12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042FB-8A24-4EF0-8CF9-9E40ABA63A7E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0" y="6630988"/>
            <a:ext cx="9144000" cy="228600"/>
            <a:chOff x="0" y="6583680"/>
            <a:chExt cx="9144000" cy="228600"/>
          </a:xfrm>
        </p:grpSpPr>
        <p:sp>
          <p:nvSpPr>
            <p:cNvPr id="5" name="Rectangle 3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32"/>
            <p:cNvSpPr/>
            <p:nvPr/>
          </p:nvSpPr>
          <p:spPr>
            <a:xfrm>
              <a:off x="7142163" y="6583680"/>
              <a:ext cx="1582737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33"/>
            <p:cNvSpPr/>
            <p:nvPr/>
          </p:nvSpPr>
          <p:spPr>
            <a:xfrm>
              <a:off x="0" y="6583680"/>
              <a:ext cx="7102475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8" name="Picture 12" descr="bar_06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9" name="Picture 9" descr="2_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0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5D80E-58E1-4647-AC9E-F2A6ACB5350D}" type="datetime1">
              <a:rPr lang="es-ES"/>
              <a:pPr>
                <a:defRPr/>
              </a:pPr>
              <a:t>02/02/2014</a:t>
            </a:fld>
            <a:endParaRPr lang="es-ES"/>
          </a:p>
        </p:txBody>
      </p:sp>
      <p:sp>
        <p:nvSpPr>
          <p:cNvPr id="11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F0FB7-26A8-4B18-BFB0-8EB5F158970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12" name="Footer Placeholder 1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438275" y="6629400"/>
            <a:ext cx="7705725" cy="228600"/>
            <a:chOff x="1438274" y="6629400"/>
            <a:chExt cx="7705726" cy="228600"/>
          </a:xfrm>
        </p:grpSpPr>
        <p:sp>
          <p:nvSpPr>
            <p:cNvPr id="5" name="Rectangle 26"/>
            <p:cNvSpPr/>
            <p:nvPr/>
          </p:nvSpPr>
          <p:spPr>
            <a:xfrm>
              <a:off x="8763000" y="662940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27"/>
            <p:cNvSpPr/>
            <p:nvPr/>
          </p:nvSpPr>
          <p:spPr>
            <a:xfrm>
              <a:off x="7142163" y="6629400"/>
              <a:ext cx="1582737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28"/>
            <p:cNvSpPr/>
            <p:nvPr/>
          </p:nvSpPr>
          <p:spPr>
            <a:xfrm>
              <a:off x="1438274" y="6629400"/>
              <a:ext cx="5664201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8" name="Picture 9" descr="9_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63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9" descr="vert_bar_02.png"/>
          <p:cNvPicPr preferRelativeResize="0">
            <a:picLocks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62456" y="0"/>
            <a:ext cx="731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245101"/>
            <a:ext cx="6934199" cy="1155700"/>
          </a:xfrm>
        </p:spPr>
        <p:txBody>
          <a:bodyPr anchor="t">
            <a:normAutofit/>
          </a:bodyPr>
          <a:lstStyle>
            <a:lvl1pPr algn="r">
              <a:defRPr sz="4200" b="0" i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4114800"/>
            <a:ext cx="6934199" cy="1130300"/>
          </a:xfrm>
        </p:spPr>
        <p:txBody>
          <a:bodyPr anchor="b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Date Placeholder 23"/>
          <p:cNvSpPr>
            <a:spLocks noGrp="1"/>
          </p:cNvSpPr>
          <p:nvPr>
            <p:ph type="dt" sz="half" idx="10"/>
          </p:nvPr>
        </p:nvSpPr>
        <p:spPr>
          <a:xfrm>
            <a:off x="7162800" y="6610350"/>
            <a:ext cx="1524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3407A-57AB-4C2B-BDE8-C96AFC9511F9}" type="datetime1">
              <a:rPr lang="es-ES"/>
              <a:pPr>
                <a:defRPr/>
              </a:pPr>
              <a:t>02/02/2014</a:t>
            </a:fld>
            <a:endParaRPr lang="es-ES"/>
          </a:p>
        </p:txBody>
      </p:sp>
      <p:sp>
        <p:nvSpPr>
          <p:cNvPr id="11" name="Slide Number Placeholder 24"/>
          <p:cNvSpPr>
            <a:spLocks noGrp="1"/>
          </p:cNvSpPr>
          <p:nvPr>
            <p:ph type="sldNum" sz="quarter" idx="11"/>
          </p:nvPr>
        </p:nvSpPr>
        <p:spPr>
          <a:xfrm>
            <a:off x="8742363" y="6610350"/>
            <a:ext cx="381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FAEFD-3A1A-4D4D-AB9E-0628F42A419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12" name="Footer Placeholder 25"/>
          <p:cNvSpPr>
            <a:spLocks noGrp="1"/>
          </p:cNvSpPr>
          <p:nvPr>
            <p:ph type="ftr" sz="quarter" idx="12"/>
          </p:nvPr>
        </p:nvSpPr>
        <p:spPr>
          <a:xfrm>
            <a:off x="1524000" y="6610350"/>
            <a:ext cx="55626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bar_06.pn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6" name="Picture 11" descr="3_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0" y="6630988"/>
            <a:ext cx="9144000" cy="228600"/>
            <a:chOff x="0" y="6583680"/>
            <a:chExt cx="9144000" cy="228600"/>
          </a:xfrm>
        </p:grpSpPr>
        <p:sp>
          <p:nvSpPr>
            <p:cNvPr id="8" name="Rectangle 16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17"/>
            <p:cNvSpPr/>
            <p:nvPr/>
          </p:nvSpPr>
          <p:spPr>
            <a:xfrm>
              <a:off x="7142163" y="6583680"/>
              <a:ext cx="1582737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18"/>
            <p:cNvSpPr/>
            <p:nvPr/>
          </p:nvSpPr>
          <p:spPr>
            <a:xfrm>
              <a:off x="0" y="6583680"/>
              <a:ext cx="7102475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44422-39E1-40D6-AA10-50D7C9F835F6}" type="datetime1">
              <a:rPr lang="es-ES"/>
              <a:pPr>
                <a:defRPr/>
              </a:pPr>
              <a:t>02/02/2014</a:t>
            </a:fld>
            <a:endParaRPr lang="es-ES"/>
          </a:p>
        </p:txBody>
      </p:sp>
      <p:sp>
        <p:nvSpPr>
          <p:cNvPr id="12" name="Slide Number Placehold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E428C-112E-4F48-98DE-53433286D80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13" name="Footer Placeholder 2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4_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bar_06.png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0" y="6630988"/>
            <a:ext cx="9144000" cy="228600"/>
            <a:chOff x="0" y="6583680"/>
            <a:chExt cx="9144000" cy="228600"/>
          </a:xfrm>
        </p:grpSpPr>
        <p:sp>
          <p:nvSpPr>
            <p:cNvPr id="10" name="Rectangle 19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ectangle 20"/>
            <p:cNvSpPr/>
            <p:nvPr/>
          </p:nvSpPr>
          <p:spPr>
            <a:xfrm>
              <a:off x="7142163" y="6583680"/>
              <a:ext cx="1582737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Rectangle 21"/>
            <p:cNvSpPr/>
            <p:nvPr/>
          </p:nvSpPr>
          <p:spPr>
            <a:xfrm>
              <a:off x="0" y="6583680"/>
              <a:ext cx="7102475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4040188" cy="41116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48200" y="1981200"/>
            <a:ext cx="4040188" cy="41116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57200" y="2438400"/>
            <a:ext cx="4038600" cy="36576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5"/>
          </p:nvPr>
        </p:nvSpPr>
        <p:spPr>
          <a:xfrm>
            <a:off x="4648200" y="2438400"/>
            <a:ext cx="4038600" cy="36576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Date Placeholder 22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80F55-84D3-4561-9CE3-CB6887880299}" type="datetime1">
              <a:rPr lang="es-ES"/>
              <a:pPr>
                <a:defRPr/>
              </a:pPr>
              <a:t>02/02/2014</a:t>
            </a:fld>
            <a:endParaRPr lang="es-ES"/>
          </a:p>
        </p:txBody>
      </p:sp>
      <p:sp>
        <p:nvSpPr>
          <p:cNvPr id="1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97E70-49FF-4C40-A1A4-99E583D6514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16" name="Footer Placeholder 2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2_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bar_06.png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0" y="6630988"/>
            <a:ext cx="9144000" cy="228600"/>
            <a:chOff x="0" y="6583680"/>
            <a:chExt cx="9144000" cy="228600"/>
          </a:xfrm>
        </p:grpSpPr>
        <p:sp>
          <p:nvSpPr>
            <p:cNvPr id="6" name="Rectangle 12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13"/>
            <p:cNvSpPr/>
            <p:nvPr/>
          </p:nvSpPr>
          <p:spPr>
            <a:xfrm>
              <a:off x="7142163" y="6583680"/>
              <a:ext cx="1582737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14"/>
            <p:cNvSpPr/>
            <p:nvPr/>
          </p:nvSpPr>
          <p:spPr>
            <a:xfrm>
              <a:off x="0" y="6583680"/>
              <a:ext cx="7102475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B7F93-491B-474A-91F9-2791237E8726}" type="datetime1">
              <a:rPr lang="es-ES"/>
              <a:pPr>
                <a:defRPr/>
              </a:pPr>
              <a:t>02/02/2014</a:t>
            </a:fld>
            <a:endParaRPr lang="es-ES"/>
          </a:p>
        </p:txBody>
      </p:sp>
      <p:sp>
        <p:nvSpPr>
          <p:cNvPr id="10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F9867-77C4-47C1-8C8B-F8433790BA8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11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6630988"/>
            <a:ext cx="9144000" cy="228600"/>
            <a:chOff x="0" y="6583680"/>
            <a:chExt cx="9144000" cy="228600"/>
          </a:xfrm>
        </p:grpSpPr>
        <p:sp>
          <p:nvSpPr>
            <p:cNvPr id="3" name="Rectangle 9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" name="Rectangle 10"/>
            <p:cNvSpPr/>
            <p:nvPr/>
          </p:nvSpPr>
          <p:spPr>
            <a:xfrm>
              <a:off x="7142163" y="6583680"/>
              <a:ext cx="1582737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ectangle 11"/>
            <p:cNvSpPr/>
            <p:nvPr/>
          </p:nvSpPr>
          <p:spPr>
            <a:xfrm>
              <a:off x="0" y="6583680"/>
              <a:ext cx="7102475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8E8F9-D0D8-453C-AB94-097DA732103B}" type="datetime1">
              <a:rPr lang="es-ES"/>
              <a:pPr>
                <a:defRPr/>
              </a:pPr>
              <a:t>02/02/2014</a:t>
            </a:fld>
            <a:endParaRPr lang="es-E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C51E2-826E-48EA-B8F7-7737DB4BBCB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3_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bar_06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0" y="6630988"/>
            <a:ext cx="9144000" cy="228600"/>
            <a:chOff x="0" y="6583680"/>
            <a:chExt cx="9144000" cy="228600"/>
          </a:xfrm>
        </p:grpSpPr>
        <p:sp>
          <p:nvSpPr>
            <p:cNvPr id="8" name="Rectangle 16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17"/>
            <p:cNvSpPr/>
            <p:nvPr/>
          </p:nvSpPr>
          <p:spPr>
            <a:xfrm>
              <a:off x="7142163" y="6583680"/>
              <a:ext cx="1582737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18"/>
            <p:cNvSpPr/>
            <p:nvPr/>
          </p:nvSpPr>
          <p:spPr>
            <a:xfrm>
              <a:off x="0" y="6583680"/>
              <a:ext cx="7102475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3" name="Text Placeholder 2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352800" cy="9144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419600" y="1524000"/>
            <a:ext cx="42672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1" y="2514599"/>
            <a:ext cx="3352800" cy="312724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FE34A-1E42-426C-856C-0A407991B325}" type="datetime1">
              <a:rPr lang="es-ES"/>
              <a:pPr>
                <a:defRPr/>
              </a:pPr>
              <a:t>02/02/2014</a:t>
            </a:fld>
            <a:endParaRPr lang="es-ES"/>
          </a:p>
        </p:txBody>
      </p:sp>
      <p:sp>
        <p:nvSpPr>
          <p:cNvPr id="12" name="Slide Number Placehold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11453-3BF7-4BD0-9921-44B2EAE7591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  <p:sp>
        <p:nvSpPr>
          <p:cNvPr id="14" name="Footer Placeholder 2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6630988"/>
            <a:ext cx="9144000" cy="228600"/>
            <a:chOff x="0" y="6583680"/>
            <a:chExt cx="9144000" cy="228600"/>
          </a:xfrm>
        </p:grpSpPr>
        <p:sp>
          <p:nvSpPr>
            <p:cNvPr id="6" name="Rectangle 12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13"/>
            <p:cNvSpPr/>
            <p:nvPr/>
          </p:nvSpPr>
          <p:spPr>
            <a:xfrm>
              <a:off x="7142163" y="6583680"/>
              <a:ext cx="1582737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14"/>
            <p:cNvSpPr/>
            <p:nvPr/>
          </p:nvSpPr>
          <p:spPr>
            <a:xfrm>
              <a:off x="0" y="6583680"/>
              <a:ext cx="7102475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9" name="Picture 7" descr="4_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bar_06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cxnSp>
        <p:nvCxnSpPr>
          <p:cNvPr id="11" name="Straight Connector 9"/>
          <p:cNvCxnSpPr/>
          <p:nvPr/>
        </p:nvCxnSpPr>
        <p:spPr>
          <a:xfrm>
            <a:off x="4419600" y="1524000"/>
            <a:ext cx="42672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0"/>
          <p:cNvCxnSpPr/>
          <p:nvPr/>
        </p:nvCxnSpPr>
        <p:spPr>
          <a:xfrm>
            <a:off x="4419600" y="5637213"/>
            <a:ext cx="4267200" cy="15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048"/>
            <a:ext cx="3355848" cy="914400"/>
          </a:xfrm>
        </p:spPr>
        <p:txBody>
          <a:bodyPr anchor="b">
            <a:normAutofit/>
          </a:bodyPr>
          <a:lstStyle>
            <a:lvl1pPr algn="l">
              <a:defRPr lang="en-US" sz="1800" b="1" i="0" kern="1200" cap="all" spc="1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25696" y="1554480"/>
            <a:ext cx="4270248" cy="4059936"/>
          </a:xfrm>
          <a:solidFill>
            <a:schemeClr val="bg1"/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355848" cy="312724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81C16-CCB6-474F-9A6B-7C2B8FD97C27}" type="datetime1">
              <a:rPr lang="es-ES"/>
              <a:pPr>
                <a:defRPr/>
              </a:pPr>
              <a:t>02/02/2014</a:t>
            </a:fld>
            <a:endParaRPr lang="es-E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E11C3-90F2-4753-A645-6645B0B52B3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4000">
                <a:schemeClr val="bg1">
                  <a:lumMod val="75000"/>
                  <a:alpha val="61000"/>
                </a:schemeClr>
              </a:gs>
              <a:gs pos="38000">
                <a:schemeClr val="bg1">
                  <a:lumMod val="75000"/>
                  <a:alpha val="76000"/>
                </a:schemeClr>
              </a:gs>
              <a:gs pos="100000">
                <a:schemeClr val="bg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9906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981200"/>
            <a:ext cx="8229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610350"/>
            <a:ext cx="152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9064342-7D48-4AF2-B614-D4BC895C8792}" type="datetime1">
              <a:rPr lang="es-ES"/>
              <a:pPr>
                <a:defRPr/>
              </a:pPr>
              <a:t>02/02/2014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610350"/>
            <a:ext cx="6629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363" y="6610350"/>
            <a:ext cx="381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01DB1C1-7EE5-4FB5-BA13-3B4173D0087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fontAlgn="base">
        <a:spcBef>
          <a:spcPct val="20000"/>
        </a:spcBef>
        <a:spcAft>
          <a:spcPts val="600"/>
        </a:spcAft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ts val="600"/>
        </a:spcAft>
        <a:buClr>
          <a:srgbClr val="7F7F7F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ts val="600"/>
        </a:spcAft>
        <a:buFont typeface="Wingdings" pitchFamily="2" charset="2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ts val="600"/>
        </a:spcAft>
        <a:buClr>
          <a:srgbClr val="7F7F7F"/>
        </a:buClr>
        <a:buFont typeface="Wingdings" pitchFamily="2" charset="2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ts val="600"/>
        </a:spcAft>
        <a:buClr>
          <a:srgbClr val="7F7F7F"/>
        </a:buClr>
        <a:buFont typeface="Wingdings" pitchFamily="2" charset="2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file:///C:\Documents%20and%20Settings\Administrador\Configuraci&#243;n%20local\Archivos%20temporales%20de%20Internet\Content.Word\ELECCIONEWS%201931.docx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mtClean="0"/>
              <a:t>A II REPÚBLICA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defRPr/>
            </a:pPr>
            <a:endParaRPr lang="es-ES" dirty="0" smtClean="0"/>
          </a:p>
          <a:p>
            <a:pPr fontAlgn="auto">
              <a:defRPr/>
            </a:pPr>
            <a:r>
              <a:rPr lang="es-ES" dirty="0" smtClean="0"/>
              <a:t>CONSTITUCIÓN DE 1931</a:t>
            </a:r>
            <a:endParaRPr lang="es-ES" dirty="0"/>
          </a:p>
        </p:txBody>
      </p:sp>
      <p:sp>
        <p:nvSpPr>
          <p:cNvPr id="15363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E6E00C-A01A-4F4E-AC45-0A46F3ACA74B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743" name="Oval 7"/>
          <p:cNvSpPr>
            <a:spLocks noChangeArrowheads="1"/>
          </p:cNvSpPr>
          <p:nvPr/>
        </p:nvSpPr>
        <p:spPr bwMode="auto">
          <a:xfrm>
            <a:off x="285750" y="1703388"/>
            <a:ext cx="142875" cy="133350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2E8A2E"/>
            </a:solidFill>
            <a:round/>
            <a:headEnd/>
            <a:tailEnd/>
          </a:ln>
        </p:spPr>
        <p:txBody>
          <a:bodyPr wrap="none" rIns="18000" anchor="ctr"/>
          <a:lstStyle/>
          <a:p>
            <a:endParaRPr lang="gl-ES">
              <a:latin typeface="Calibri" pitchFamily="34" charset="0"/>
            </a:endParaRPr>
          </a:p>
        </p:txBody>
      </p:sp>
      <p:sp>
        <p:nvSpPr>
          <p:cNvPr id="1140744" name="Text Box 8"/>
          <p:cNvSpPr txBox="1">
            <a:spLocks noChangeArrowheads="1"/>
          </p:cNvSpPr>
          <p:nvPr/>
        </p:nvSpPr>
        <p:spPr bwMode="auto">
          <a:xfrm>
            <a:off x="492125" y="1624013"/>
            <a:ext cx="287655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/>
          </a:extLst>
        </p:spPr>
        <p:txBody>
          <a:bodyPr rIns="18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gl-ES" sz="1500" b="1">
                <a:latin typeface="+mn-lt"/>
              </a:rPr>
              <a:t>Republicanos </a:t>
            </a:r>
            <a:r>
              <a:rPr lang="ca-ES" altLang="gl-ES" sz="1500">
                <a:latin typeface="+mn-lt"/>
              </a:rPr>
              <a:t>(reformistas)</a:t>
            </a:r>
          </a:p>
        </p:txBody>
      </p:sp>
      <p:sp>
        <p:nvSpPr>
          <p:cNvPr id="1140749" name="AutoShape 13"/>
          <p:cNvSpPr>
            <a:spLocks noChangeArrowheads="1"/>
          </p:cNvSpPr>
          <p:nvPr/>
        </p:nvSpPr>
        <p:spPr bwMode="auto">
          <a:xfrm>
            <a:off x="3509963" y="1558925"/>
            <a:ext cx="209550" cy="444500"/>
          </a:xfrm>
          <a:prstGeom prst="rightArrow">
            <a:avLst>
              <a:gd name="adj1" fmla="val 50148"/>
              <a:gd name="adj2" fmla="val 56718"/>
            </a:avLst>
          </a:prstGeom>
          <a:solidFill>
            <a:srgbClr val="FFCC99"/>
          </a:solidFill>
          <a:ln w="38100" algn="ctr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gl-ES">
              <a:latin typeface="+mn-lt"/>
            </a:endParaRPr>
          </a:p>
        </p:txBody>
      </p:sp>
      <p:sp>
        <p:nvSpPr>
          <p:cNvPr id="1140788" name="AutoShape 5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43900" y="6351588"/>
            <a:ext cx="263525" cy="263525"/>
          </a:xfrm>
          <a:prstGeom prst="actionButtonInformation">
            <a:avLst/>
          </a:prstGeom>
          <a:solidFill>
            <a:schemeClr val="accent1"/>
          </a:solidFill>
          <a:ln w="63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gl-ES">
              <a:latin typeface="Calibri" pitchFamily="34" charset="0"/>
            </a:endParaRPr>
          </a:p>
        </p:txBody>
      </p:sp>
      <p:sp>
        <p:nvSpPr>
          <p:cNvPr id="1140789" name="Text Box 53"/>
          <p:cNvSpPr txBox="1">
            <a:spLocks noChangeArrowheads="1"/>
          </p:cNvSpPr>
          <p:nvPr/>
        </p:nvSpPr>
        <p:spPr bwMode="auto">
          <a:xfrm>
            <a:off x="3751263" y="1454150"/>
            <a:ext cx="3863975" cy="954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/>
          </a:extLst>
        </p:spPr>
        <p:txBody>
          <a:bodyPr rIns="18000">
            <a:spAutoFit/>
          </a:bodyPr>
          <a:lstStyle>
            <a:lvl1pPr marL="92075" indent="-92075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 dirty="0"/>
              <a:t>Radical-</a:t>
            </a:r>
            <a:r>
              <a:rPr lang="ca-ES" altLang="gl-ES" sz="1400" b="1" dirty="0" err="1"/>
              <a:t>socialistas</a:t>
            </a:r>
            <a:r>
              <a:rPr lang="ca-ES" altLang="gl-ES" sz="1400" b="1" dirty="0"/>
              <a:t> (M. Domingo)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 dirty="0" err="1"/>
              <a:t>Acción</a:t>
            </a:r>
            <a:r>
              <a:rPr lang="ca-ES" altLang="gl-ES" sz="1400" b="1" dirty="0"/>
              <a:t> Republicana (M. </a:t>
            </a:r>
            <a:r>
              <a:rPr lang="ca-ES" altLang="gl-ES" sz="1400" b="1" dirty="0" err="1"/>
              <a:t>Azaña</a:t>
            </a:r>
            <a:r>
              <a:rPr lang="ca-ES" altLang="gl-ES" sz="1400" b="1" dirty="0"/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 dirty="0"/>
              <a:t>ORGA </a:t>
            </a:r>
            <a:r>
              <a:rPr lang="ca-ES" altLang="gl-ES" sz="1400" dirty="0"/>
              <a:t>(</a:t>
            </a:r>
            <a:r>
              <a:rPr lang="ca-ES" altLang="gl-ES" sz="1400" dirty="0" err="1" smtClean="0"/>
              <a:t>galeguistas</a:t>
            </a:r>
            <a:r>
              <a:rPr lang="ca-ES" altLang="gl-ES" sz="1400" dirty="0" smtClean="0"/>
              <a:t> </a:t>
            </a:r>
            <a:r>
              <a:rPr lang="ca-ES" altLang="gl-ES" sz="1400" dirty="0"/>
              <a:t>como </a:t>
            </a:r>
            <a:r>
              <a:rPr lang="ca-ES" altLang="gl-ES" sz="1400" b="1" dirty="0"/>
              <a:t>Casares Quiroga</a:t>
            </a:r>
            <a:r>
              <a:rPr lang="ca-ES" altLang="gl-ES" sz="1400" dirty="0"/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 dirty="0"/>
              <a:t>ERC </a:t>
            </a:r>
            <a:r>
              <a:rPr lang="ca-ES" altLang="gl-ES" sz="1400" dirty="0"/>
              <a:t>(</a:t>
            </a:r>
            <a:r>
              <a:rPr lang="ca-ES" altLang="gl-ES" sz="1400" b="1" dirty="0"/>
              <a:t>L. Companys</a:t>
            </a:r>
            <a:r>
              <a:rPr lang="ca-ES" altLang="gl-ES" sz="1400" dirty="0"/>
              <a:t>, </a:t>
            </a:r>
            <a:r>
              <a:rPr lang="ca-ES" altLang="gl-ES" sz="1400" b="1" dirty="0"/>
              <a:t>F. Macià</a:t>
            </a:r>
            <a:r>
              <a:rPr lang="ca-ES" altLang="gl-ES" sz="1400" dirty="0"/>
              <a:t>)</a:t>
            </a:r>
            <a:endParaRPr lang="ca-ES" altLang="gl-ES" sz="1400" b="1" dirty="0"/>
          </a:p>
        </p:txBody>
      </p:sp>
      <p:sp>
        <p:nvSpPr>
          <p:cNvPr id="1140790" name="Oval 54"/>
          <p:cNvSpPr>
            <a:spLocks noChangeArrowheads="1"/>
          </p:cNvSpPr>
          <p:nvPr/>
        </p:nvSpPr>
        <p:spPr bwMode="auto">
          <a:xfrm>
            <a:off x="285750" y="2549525"/>
            <a:ext cx="142875" cy="133350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2E8A2E"/>
            </a:solidFill>
            <a:round/>
            <a:headEnd/>
            <a:tailEnd/>
          </a:ln>
        </p:spPr>
        <p:txBody>
          <a:bodyPr wrap="none" rIns="18000" anchor="ctr"/>
          <a:lstStyle/>
          <a:p>
            <a:endParaRPr lang="gl-ES">
              <a:latin typeface="Calibri" pitchFamily="34" charset="0"/>
            </a:endParaRPr>
          </a:p>
        </p:txBody>
      </p:sp>
      <p:sp>
        <p:nvSpPr>
          <p:cNvPr id="1140791" name="Text Box 55"/>
          <p:cNvSpPr txBox="1">
            <a:spLocks noChangeArrowheads="1"/>
          </p:cNvSpPr>
          <p:nvPr/>
        </p:nvSpPr>
        <p:spPr bwMode="auto">
          <a:xfrm>
            <a:off x="492125" y="2470150"/>
            <a:ext cx="1208088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/>
          </a:extLst>
        </p:spPr>
        <p:txBody>
          <a:bodyPr rIns="18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gl-ES" sz="1500" b="1">
                <a:latin typeface="+mn-lt"/>
              </a:rPr>
              <a:t>PSOE</a:t>
            </a:r>
            <a:endParaRPr lang="ca-ES" altLang="gl-ES" sz="1500">
              <a:latin typeface="+mn-lt"/>
            </a:endParaRPr>
          </a:p>
        </p:txBody>
      </p:sp>
      <p:sp>
        <p:nvSpPr>
          <p:cNvPr id="1140792" name="Text Box 56"/>
          <p:cNvSpPr txBox="1">
            <a:spLocks noChangeArrowheads="1"/>
          </p:cNvSpPr>
          <p:nvPr/>
        </p:nvSpPr>
        <p:spPr bwMode="auto">
          <a:xfrm>
            <a:off x="1757363" y="2360613"/>
            <a:ext cx="831850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Ins="18000">
            <a:spAutoFit/>
          </a:bodyPr>
          <a:lstStyle/>
          <a:p>
            <a:r>
              <a:rPr lang="ca-ES" altLang="gl-ES" sz="1200">
                <a:latin typeface="Calibri" pitchFamily="34" charset="0"/>
              </a:rPr>
              <a:t>con</a:t>
            </a:r>
            <a:endParaRPr lang="ca-ES" altLang="gl-ES" sz="1200" i="1" u="sng">
              <a:solidFill>
                <a:srgbClr val="33CCCC"/>
              </a:solidFill>
              <a:latin typeface="Calibri" pitchFamily="34" charset="0"/>
            </a:endParaRPr>
          </a:p>
        </p:txBody>
      </p:sp>
      <p:sp>
        <p:nvSpPr>
          <p:cNvPr id="1140793" name="Line 57"/>
          <p:cNvSpPr>
            <a:spLocks noChangeShapeType="1"/>
          </p:cNvSpPr>
          <p:nvPr/>
        </p:nvSpPr>
        <p:spPr bwMode="auto">
          <a:xfrm>
            <a:off x="1711325" y="2624138"/>
            <a:ext cx="742950" cy="0"/>
          </a:xfrm>
          <a:prstGeom prst="line">
            <a:avLst/>
          </a:prstGeom>
          <a:noFill/>
          <a:ln w="57150">
            <a:solidFill>
              <a:srgbClr val="FFCC99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gl-ES">
              <a:latin typeface="+mn-lt"/>
            </a:endParaRPr>
          </a:p>
        </p:txBody>
      </p:sp>
      <p:sp>
        <p:nvSpPr>
          <p:cNvPr id="1140794" name="Text Box 58"/>
          <p:cNvSpPr txBox="1">
            <a:spLocks noChangeArrowheads="1"/>
          </p:cNvSpPr>
          <p:nvPr/>
        </p:nvSpPr>
        <p:spPr bwMode="auto">
          <a:xfrm>
            <a:off x="2505075" y="2455863"/>
            <a:ext cx="3471863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/>
          </a:extLst>
        </p:spPr>
        <p:txBody>
          <a:bodyPr rIns="18000">
            <a:spAutoFit/>
          </a:bodyPr>
          <a:lstStyle>
            <a:lvl1pPr marL="92075" indent="-92075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/>
              <a:t>Socialdemócratas (</a:t>
            </a:r>
            <a:r>
              <a:rPr lang="ca-ES" altLang="gl-ES" sz="1400" b="1"/>
              <a:t>J. Besteiro</a:t>
            </a:r>
            <a:r>
              <a:rPr lang="ca-ES" altLang="gl-ES" sz="1400"/>
              <a:t>, </a:t>
            </a:r>
            <a:r>
              <a:rPr lang="ca-ES" altLang="gl-ES" sz="1400" b="1"/>
              <a:t>I. Prieto</a:t>
            </a:r>
            <a:r>
              <a:rPr lang="ca-ES" altLang="gl-ES" sz="1400"/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/>
              <a:t>Revolucionarios (</a:t>
            </a:r>
            <a:r>
              <a:rPr lang="ca-ES" altLang="gl-ES" sz="1400" b="1"/>
              <a:t>Largo Caballero</a:t>
            </a:r>
            <a:r>
              <a:rPr lang="ca-ES" altLang="gl-ES" sz="1400"/>
              <a:t>, </a:t>
            </a:r>
            <a:r>
              <a:rPr lang="ca-ES" altLang="gl-ES" sz="1400" b="1"/>
              <a:t>UGT</a:t>
            </a:r>
            <a:r>
              <a:rPr lang="ca-ES" altLang="gl-ES" sz="1400"/>
              <a:t>)</a:t>
            </a:r>
          </a:p>
        </p:txBody>
      </p:sp>
      <p:sp>
        <p:nvSpPr>
          <p:cNvPr id="1140745" name="Text Box 9"/>
          <p:cNvSpPr txBox="1">
            <a:spLocks noChangeArrowheads="1"/>
          </p:cNvSpPr>
          <p:nvPr/>
        </p:nvSpPr>
        <p:spPr bwMode="auto">
          <a:xfrm>
            <a:off x="3370263" y="1635125"/>
            <a:ext cx="831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18000">
            <a:spAutoFit/>
          </a:bodyPr>
          <a:lstStyle/>
          <a:p>
            <a:r>
              <a:rPr lang="ca-ES" altLang="gl-ES" sz="1200">
                <a:latin typeface="Calibri" pitchFamily="34" charset="0"/>
              </a:rPr>
              <a:t>son</a:t>
            </a:r>
            <a:endParaRPr lang="ca-ES" altLang="gl-ES" sz="1200" i="1" u="sng">
              <a:solidFill>
                <a:srgbClr val="33CCCC"/>
              </a:solidFill>
              <a:latin typeface="Calibri" pitchFamily="34" charset="0"/>
            </a:endParaRPr>
          </a:p>
        </p:txBody>
      </p:sp>
      <p:sp>
        <p:nvSpPr>
          <p:cNvPr id="1140796" name="Oval 60"/>
          <p:cNvSpPr>
            <a:spLocks noChangeArrowheads="1"/>
          </p:cNvSpPr>
          <p:nvPr/>
        </p:nvSpPr>
        <p:spPr bwMode="auto">
          <a:xfrm>
            <a:off x="285750" y="3195638"/>
            <a:ext cx="142875" cy="133350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2E8A2E"/>
            </a:solidFill>
            <a:round/>
            <a:headEnd/>
            <a:tailEnd/>
          </a:ln>
        </p:spPr>
        <p:txBody>
          <a:bodyPr wrap="none" rIns="18000" anchor="ctr"/>
          <a:lstStyle/>
          <a:p>
            <a:endParaRPr lang="gl-ES">
              <a:latin typeface="Calibri" pitchFamily="34" charset="0"/>
            </a:endParaRPr>
          </a:p>
        </p:txBody>
      </p:sp>
      <p:sp>
        <p:nvSpPr>
          <p:cNvPr id="1140797" name="Text Box 61"/>
          <p:cNvSpPr txBox="1">
            <a:spLocks noChangeArrowheads="1"/>
          </p:cNvSpPr>
          <p:nvPr/>
        </p:nvSpPr>
        <p:spPr bwMode="auto">
          <a:xfrm>
            <a:off x="492125" y="3116263"/>
            <a:ext cx="133985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/>
          </a:extLst>
        </p:spPr>
        <p:txBody>
          <a:bodyPr rIns="18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gl-ES" sz="1500" b="1">
                <a:latin typeface="+mn-lt"/>
              </a:rPr>
              <a:t>Comunistas </a:t>
            </a:r>
            <a:endParaRPr lang="ca-ES" altLang="gl-ES" sz="1500">
              <a:latin typeface="+mn-lt"/>
            </a:endParaRPr>
          </a:p>
        </p:txBody>
      </p:sp>
      <p:sp>
        <p:nvSpPr>
          <p:cNvPr id="1140798" name="AutoShape 62"/>
          <p:cNvSpPr>
            <a:spLocks noChangeArrowheads="1"/>
          </p:cNvSpPr>
          <p:nvPr/>
        </p:nvSpPr>
        <p:spPr bwMode="auto">
          <a:xfrm>
            <a:off x="1884363" y="3040063"/>
            <a:ext cx="209550" cy="444500"/>
          </a:xfrm>
          <a:prstGeom prst="rightArrow">
            <a:avLst>
              <a:gd name="adj1" fmla="val 50148"/>
              <a:gd name="adj2" fmla="val 56718"/>
            </a:avLst>
          </a:prstGeom>
          <a:solidFill>
            <a:srgbClr val="FFCC99"/>
          </a:solidFill>
          <a:ln w="38100" algn="ctr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gl-ES">
              <a:latin typeface="+mn-lt"/>
            </a:endParaRPr>
          </a:p>
        </p:txBody>
      </p:sp>
      <p:sp>
        <p:nvSpPr>
          <p:cNvPr id="1140799" name="Text Box 63"/>
          <p:cNvSpPr txBox="1">
            <a:spLocks noChangeArrowheads="1"/>
          </p:cNvSpPr>
          <p:nvPr/>
        </p:nvSpPr>
        <p:spPr bwMode="auto">
          <a:xfrm>
            <a:off x="2214563" y="3049588"/>
            <a:ext cx="2905125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/>
          </a:extLst>
        </p:spPr>
        <p:txBody>
          <a:bodyPr rIns="18000">
            <a:spAutoFit/>
          </a:bodyPr>
          <a:lstStyle>
            <a:lvl1pPr marL="92075" indent="-92075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 dirty="0"/>
              <a:t>PCE</a:t>
            </a:r>
            <a:r>
              <a:rPr lang="ca-ES" altLang="gl-ES" sz="1400" dirty="0"/>
              <a:t> </a:t>
            </a:r>
            <a:r>
              <a:rPr lang="ca-ES" altLang="gl-ES" sz="1400" dirty="0" smtClean="0"/>
              <a:t>(</a:t>
            </a:r>
            <a:r>
              <a:rPr lang="ca-ES" altLang="gl-ES" sz="1400" dirty="0" err="1" smtClean="0"/>
              <a:t>prosoviéticos</a:t>
            </a:r>
            <a:r>
              <a:rPr lang="ca-ES" altLang="gl-ES" sz="1400" dirty="0"/>
              <a:t>)</a:t>
            </a:r>
            <a:endParaRPr lang="ca-ES" altLang="gl-ES" sz="14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 dirty="0"/>
              <a:t>POUM</a:t>
            </a:r>
            <a:r>
              <a:rPr lang="ca-ES" altLang="gl-ES" sz="1400" dirty="0"/>
              <a:t> (</a:t>
            </a:r>
            <a:r>
              <a:rPr lang="ca-ES" altLang="gl-ES" sz="1400" dirty="0" err="1"/>
              <a:t>antisoviéticos</a:t>
            </a:r>
            <a:r>
              <a:rPr lang="ca-ES" altLang="gl-ES" sz="1400" dirty="0"/>
              <a:t>)</a:t>
            </a:r>
          </a:p>
        </p:txBody>
      </p:sp>
      <p:sp>
        <p:nvSpPr>
          <p:cNvPr id="1140800" name="Oval 64"/>
          <p:cNvSpPr>
            <a:spLocks noChangeArrowheads="1"/>
          </p:cNvSpPr>
          <p:nvPr/>
        </p:nvSpPr>
        <p:spPr bwMode="auto">
          <a:xfrm>
            <a:off x="285750" y="3784600"/>
            <a:ext cx="142875" cy="133350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2E8A2E"/>
            </a:solidFill>
            <a:round/>
            <a:headEnd/>
            <a:tailEnd/>
          </a:ln>
        </p:spPr>
        <p:txBody>
          <a:bodyPr wrap="none" rIns="18000" anchor="ctr"/>
          <a:lstStyle/>
          <a:p>
            <a:endParaRPr lang="gl-ES">
              <a:latin typeface="Calibri" pitchFamily="34" charset="0"/>
            </a:endParaRPr>
          </a:p>
        </p:txBody>
      </p:sp>
      <p:sp>
        <p:nvSpPr>
          <p:cNvPr id="1140801" name="Text Box 65"/>
          <p:cNvSpPr txBox="1">
            <a:spLocks noChangeArrowheads="1"/>
          </p:cNvSpPr>
          <p:nvPr/>
        </p:nvSpPr>
        <p:spPr bwMode="auto">
          <a:xfrm>
            <a:off x="492125" y="3705225"/>
            <a:ext cx="133985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/>
          </a:extLst>
        </p:spPr>
        <p:txBody>
          <a:bodyPr rIns="18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gl-ES" sz="1500" b="1">
                <a:latin typeface="+mn-lt"/>
              </a:rPr>
              <a:t>Anarquistas </a:t>
            </a:r>
            <a:endParaRPr lang="ca-ES" altLang="gl-ES" sz="1500">
              <a:latin typeface="+mn-lt"/>
            </a:endParaRPr>
          </a:p>
        </p:txBody>
      </p:sp>
      <p:sp>
        <p:nvSpPr>
          <p:cNvPr id="1140748" name="Text Box 12"/>
          <p:cNvSpPr txBox="1">
            <a:spLocks noChangeArrowheads="1"/>
          </p:cNvSpPr>
          <p:nvPr/>
        </p:nvSpPr>
        <p:spPr bwMode="auto">
          <a:xfrm>
            <a:off x="152400" y="141288"/>
            <a:ext cx="8667750" cy="1077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rIns="18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a-ES" altLang="gl-ES" sz="3200" b="1" dirty="0">
              <a:solidFill>
                <a:schemeClr val="bg1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gl-E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ca-ES" altLang="gl-ES" sz="3200" b="1" dirty="0" err="1">
                <a:latin typeface="+mn-lt"/>
              </a:rPr>
              <a:t>Partidos</a:t>
            </a:r>
            <a:r>
              <a:rPr lang="ca-ES" altLang="gl-ES" sz="3200" b="1" dirty="0">
                <a:latin typeface="+mn-lt"/>
              </a:rPr>
              <a:t> </a:t>
            </a:r>
            <a:r>
              <a:rPr lang="ca-ES" altLang="gl-ES" sz="3200" b="1" dirty="0">
                <a:latin typeface="+mn-lt"/>
              </a:rPr>
              <a:t>e </a:t>
            </a:r>
            <a:r>
              <a:rPr lang="ca-ES" altLang="gl-ES" sz="3200" b="1" dirty="0" err="1">
                <a:latin typeface="+mn-lt"/>
              </a:rPr>
              <a:t>sindicatos</a:t>
            </a:r>
            <a:r>
              <a:rPr lang="ca-ES" altLang="gl-ES" sz="3200" b="1" dirty="0">
                <a:latin typeface="+mn-lt"/>
              </a:rPr>
              <a:t> </a:t>
            </a:r>
            <a:r>
              <a:rPr lang="ca-ES" altLang="gl-ES" sz="3200" b="1" dirty="0">
                <a:latin typeface="+mn-lt"/>
              </a:rPr>
              <a:t>na </a:t>
            </a:r>
            <a:r>
              <a:rPr lang="ca-ES" altLang="gl-ES" sz="3200" b="1" dirty="0" err="1">
                <a:latin typeface="+mn-lt"/>
              </a:rPr>
              <a:t>Segunda</a:t>
            </a:r>
            <a:r>
              <a:rPr lang="ca-ES" altLang="gl-ES" sz="3200" b="1" dirty="0">
                <a:latin typeface="+mn-lt"/>
              </a:rPr>
              <a:t> República </a:t>
            </a:r>
          </a:p>
        </p:txBody>
      </p:sp>
      <p:sp>
        <p:nvSpPr>
          <p:cNvPr id="1140802" name="AutoShape 66"/>
          <p:cNvSpPr>
            <a:spLocks noChangeArrowheads="1"/>
          </p:cNvSpPr>
          <p:nvPr/>
        </p:nvSpPr>
        <p:spPr bwMode="auto">
          <a:xfrm>
            <a:off x="1884363" y="3651250"/>
            <a:ext cx="209550" cy="444500"/>
          </a:xfrm>
          <a:prstGeom prst="rightArrow">
            <a:avLst>
              <a:gd name="adj1" fmla="val 50148"/>
              <a:gd name="adj2" fmla="val 56718"/>
            </a:avLst>
          </a:prstGeom>
          <a:solidFill>
            <a:srgbClr val="FFCC99"/>
          </a:solidFill>
          <a:ln w="38100" algn="ctr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gl-ES">
              <a:latin typeface="+mn-lt"/>
            </a:endParaRPr>
          </a:p>
        </p:txBody>
      </p:sp>
      <p:sp>
        <p:nvSpPr>
          <p:cNvPr id="1140803" name="Text Box 67"/>
          <p:cNvSpPr txBox="1">
            <a:spLocks noChangeArrowheads="1"/>
          </p:cNvSpPr>
          <p:nvPr/>
        </p:nvSpPr>
        <p:spPr bwMode="auto">
          <a:xfrm>
            <a:off x="2214563" y="3632200"/>
            <a:ext cx="518477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/>
          </a:extLst>
        </p:spPr>
        <p:txBody>
          <a:bodyPr rIns="18000">
            <a:spAutoFit/>
          </a:bodyPr>
          <a:lstStyle>
            <a:lvl1pPr marL="92075" indent="-92075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 dirty="0" err="1"/>
              <a:t>Trentistas</a:t>
            </a:r>
            <a:r>
              <a:rPr lang="ca-ES" altLang="gl-ES" sz="1400" dirty="0"/>
              <a:t> (</a:t>
            </a:r>
            <a:r>
              <a:rPr lang="ca-ES" altLang="gl-ES" sz="1400" dirty="0" err="1"/>
              <a:t>anarcosindicalistas</a:t>
            </a:r>
            <a:r>
              <a:rPr lang="ca-ES" altLang="gl-ES" sz="1400" dirty="0"/>
              <a:t>, como </a:t>
            </a:r>
            <a:r>
              <a:rPr lang="ca-ES" altLang="gl-ES" sz="1400" dirty="0" err="1"/>
              <a:t>Pestaña</a:t>
            </a:r>
            <a:r>
              <a:rPr lang="ca-ES" altLang="gl-ES" sz="1400" dirty="0"/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dirty="0"/>
              <a:t>FAI (</a:t>
            </a:r>
            <a:r>
              <a:rPr lang="ca-ES" altLang="gl-ES" sz="1400" dirty="0" err="1"/>
              <a:t>insurreccionalistas</a:t>
            </a:r>
            <a:r>
              <a:rPr lang="ca-ES" altLang="gl-ES" sz="1400" dirty="0"/>
              <a:t>, como </a:t>
            </a:r>
            <a:r>
              <a:rPr lang="ca-ES" altLang="gl-ES" sz="1400" dirty="0" err="1"/>
              <a:t>Durruti</a:t>
            </a:r>
            <a:r>
              <a:rPr lang="ca-ES" altLang="gl-ES" sz="1400" dirty="0"/>
              <a:t>, Ascaso y García Oliver)</a:t>
            </a:r>
          </a:p>
        </p:txBody>
      </p:sp>
      <p:sp>
        <p:nvSpPr>
          <p:cNvPr id="1140804" name="AutoShape 68"/>
          <p:cNvSpPr>
            <a:spLocks/>
          </p:cNvSpPr>
          <p:nvPr/>
        </p:nvSpPr>
        <p:spPr bwMode="auto">
          <a:xfrm>
            <a:off x="7591425" y="1219200"/>
            <a:ext cx="304800" cy="2989263"/>
          </a:xfrm>
          <a:prstGeom prst="rightBrace">
            <a:avLst>
              <a:gd name="adj1" fmla="val 81727"/>
              <a:gd name="adj2" fmla="val 50000"/>
            </a:avLst>
          </a:prstGeom>
          <a:noFill/>
          <a:ln w="57150">
            <a:solidFill>
              <a:srgbClr val="FFCC99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gl-ES">
              <a:latin typeface="+mn-lt"/>
            </a:endParaRPr>
          </a:p>
        </p:txBody>
      </p:sp>
      <p:sp>
        <p:nvSpPr>
          <p:cNvPr id="1140805" name="Text Box 69"/>
          <p:cNvSpPr txBox="1">
            <a:spLocks noChangeArrowheads="1"/>
          </p:cNvSpPr>
          <p:nvPr/>
        </p:nvSpPr>
        <p:spPr bwMode="auto">
          <a:xfrm>
            <a:off x="7964488" y="2579688"/>
            <a:ext cx="1122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18000">
            <a:spAutoFit/>
          </a:bodyPr>
          <a:lstStyle/>
          <a:p>
            <a:r>
              <a:rPr lang="ca-ES" altLang="gl-ES" sz="1400" b="1">
                <a:latin typeface="Calibri" pitchFamily="34" charset="0"/>
              </a:rPr>
              <a:t>Esquerdas</a:t>
            </a:r>
          </a:p>
        </p:txBody>
      </p:sp>
      <p:sp>
        <p:nvSpPr>
          <p:cNvPr id="1140806" name="Oval 70"/>
          <p:cNvSpPr>
            <a:spLocks noChangeArrowheads="1"/>
          </p:cNvSpPr>
          <p:nvPr/>
        </p:nvSpPr>
        <p:spPr bwMode="auto">
          <a:xfrm>
            <a:off x="285750" y="4343400"/>
            <a:ext cx="142875" cy="133350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2E8A2E"/>
            </a:solidFill>
            <a:round/>
            <a:headEnd/>
            <a:tailEnd/>
          </a:ln>
        </p:spPr>
        <p:txBody>
          <a:bodyPr wrap="none" rIns="18000" anchor="ctr"/>
          <a:lstStyle/>
          <a:p>
            <a:endParaRPr lang="gl-ES">
              <a:latin typeface="Calibri" pitchFamily="34" charset="0"/>
            </a:endParaRPr>
          </a:p>
        </p:txBody>
      </p:sp>
      <p:sp>
        <p:nvSpPr>
          <p:cNvPr id="1140807" name="Text Box 71"/>
          <p:cNvSpPr txBox="1">
            <a:spLocks noChangeArrowheads="1"/>
          </p:cNvSpPr>
          <p:nvPr/>
        </p:nvSpPr>
        <p:spPr bwMode="auto">
          <a:xfrm>
            <a:off x="492125" y="4221163"/>
            <a:ext cx="1339850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/>
          </a:extLst>
        </p:spPr>
        <p:txBody>
          <a:bodyPr rIns="18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gl-ES" sz="1500" b="1" dirty="0" err="1">
                <a:latin typeface="+mn-lt"/>
              </a:rPr>
              <a:t>Dereita</a:t>
            </a:r>
            <a:r>
              <a:rPr lang="ca-ES" altLang="gl-ES" sz="1500" b="1" dirty="0">
                <a:latin typeface="+mn-lt"/>
              </a:rPr>
              <a:t> </a:t>
            </a:r>
            <a:r>
              <a:rPr lang="ca-ES" altLang="gl-ES" sz="1500" b="1" dirty="0">
                <a:latin typeface="+mn-lt"/>
              </a:rPr>
              <a:t>republicana </a:t>
            </a:r>
            <a:endParaRPr lang="ca-ES" altLang="gl-ES" sz="1500" dirty="0">
              <a:latin typeface="+mn-lt"/>
            </a:endParaRPr>
          </a:p>
        </p:txBody>
      </p:sp>
      <p:sp>
        <p:nvSpPr>
          <p:cNvPr id="1140808" name="AutoShape 72"/>
          <p:cNvSpPr>
            <a:spLocks noChangeArrowheads="1"/>
          </p:cNvSpPr>
          <p:nvPr/>
        </p:nvSpPr>
        <p:spPr bwMode="auto">
          <a:xfrm>
            <a:off x="1868488" y="4276725"/>
            <a:ext cx="209550" cy="444500"/>
          </a:xfrm>
          <a:prstGeom prst="rightArrow">
            <a:avLst>
              <a:gd name="adj1" fmla="val 50148"/>
              <a:gd name="adj2" fmla="val 56718"/>
            </a:avLst>
          </a:prstGeom>
          <a:solidFill>
            <a:srgbClr val="FFCC99"/>
          </a:solidFill>
          <a:ln w="38100" algn="ctr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gl-ES">
              <a:latin typeface="+mn-lt"/>
            </a:endParaRPr>
          </a:p>
        </p:txBody>
      </p:sp>
      <p:sp>
        <p:nvSpPr>
          <p:cNvPr id="1140809" name="Text Box 73"/>
          <p:cNvSpPr txBox="1">
            <a:spLocks noChangeArrowheads="1"/>
          </p:cNvSpPr>
          <p:nvPr/>
        </p:nvSpPr>
        <p:spPr bwMode="auto">
          <a:xfrm>
            <a:off x="2198688" y="4229100"/>
            <a:ext cx="405288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/>
          </a:extLst>
        </p:spPr>
        <p:txBody>
          <a:bodyPr rIns="18000">
            <a:spAutoFit/>
          </a:bodyPr>
          <a:lstStyle>
            <a:lvl1pPr marL="92075" indent="-92075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 dirty="0" err="1"/>
              <a:t>Partido</a:t>
            </a:r>
            <a:r>
              <a:rPr lang="ca-ES" altLang="gl-ES" sz="1400" b="1" dirty="0"/>
              <a:t> Radical </a:t>
            </a:r>
            <a:r>
              <a:rPr lang="ca-ES" altLang="gl-ES" sz="1400" dirty="0"/>
              <a:t>(</a:t>
            </a:r>
            <a:r>
              <a:rPr lang="ca-ES" altLang="gl-ES" sz="1400" b="1" dirty="0" err="1"/>
              <a:t>Lerroux</a:t>
            </a:r>
            <a:r>
              <a:rPr lang="ca-ES" altLang="gl-ES" sz="1400" dirty="0"/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 dirty="0" err="1" smtClean="0"/>
              <a:t>Dereita</a:t>
            </a:r>
            <a:r>
              <a:rPr lang="ca-ES" altLang="gl-ES" sz="1400" b="1" dirty="0" smtClean="0"/>
              <a:t> </a:t>
            </a:r>
            <a:r>
              <a:rPr lang="ca-ES" altLang="gl-ES" sz="1400" b="1" dirty="0"/>
              <a:t>Liberal Republicana</a:t>
            </a:r>
            <a:r>
              <a:rPr lang="ca-ES" altLang="gl-ES" sz="1400" dirty="0"/>
              <a:t> (</a:t>
            </a:r>
            <a:r>
              <a:rPr lang="ca-ES" altLang="gl-ES" sz="1400" b="1" dirty="0"/>
              <a:t>Alcalá Zamora</a:t>
            </a:r>
            <a:r>
              <a:rPr lang="ca-ES" altLang="gl-ES" sz="1400" dirty="0"/>
              <a:t>)</a:t>
            </a:r>
          </a:p>
        </p:txBody>
      </p:sp>
      <p:sp>
        <p:nvSpPr>
          <p:cNvPr id="1140812" name="Oval 76"/>
          <p:cNvSpPr>
            <a:spLocks noChangeArrowheads="1"/>
          </p:cNvSpPr>
          <p:nvPr/>
        </p:nvSpPr>
        <p:spPr bwMode="auto">
          <a:xfrm>
            <a:off x="271463" y="4945063"/>
            <a:ext cx="142875" cy="133350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2E8A2E"/>
            </a:solidFill>
            <a:round/>
            <a:headEnd/>
            <a:tailEnd/>
          </a:ln>
        </p:spPr>
        <p:txBody>
          <a:bodyPr wrap="none" rIns="18000" anchor="ctr"/>
          <a:lstStyle/>
          <a:p>
            <a:endParaRPr lang="gl-ES">
              <a:latin typeface="Calibri" pitchFamily="34" charset="0"/>
            </a:endParaRPr>
          </a:p>
        </p:txBody>
      </p:sp>
      <p:sp>
        <p:nvSpPr>
          <p:cNvPr id="1140813" name="Text Box 77"/>
          <p:cNvSpPr txBox="1">
            <a:spLocks noChangeArrowheads="1"/>
          </p:cNvSpPr>
          <p:nvPr/>
        </p:nvSpPr>
        <p:spPr bwMode="auto">
          <a:xfrm>
            <a:off x="477838" y="4865688"/>
            <a:ext cx="1557337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/>
          </a:extLst>
        </p:spPr>
        <p:txBody>
          <a:bodyPr rIns="18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gl-ES" sz="1500" b="1" dirty="0">
                <a:latin typeface="+mn-lt"/>
              </a:rPr>
              <a:t>Conservadores </a:t>
            </a:r>
            <a:r>
              <a:rPr lang="ca-ES" altLang="gl-ES" sz="1500" b="1" dirty="0">
                <a:latin typeface="+mn-lt"/>
              </a:rPr>
              <a:t>e  </a:t>
            </a:r>
            <a:r>
              <a:rPr lang="ca-ES" altLang="gl-ES" sz="1500" b="1" dirty="0" err="1">
                <a:latin typeface="+mn-lt"/>
              </a:rPr>
              <a:t>católicos</a:t>
            </a:r>
            <a:endParaRPr lang="ca-ES" altLang="gl-ES" sz="1500" dirty="0">
              <a:latin typeface="+mn-lt"/>
            </a:endParaRPr>
          </a:p>
        </p:txBody>
      </p:sp>
      <p:sp>
        <p:nvSpPr>
          <p:cNvPr id="1140814" name="AutoShape 78"/>
          <p:cNvSpPr>
            <a:spLocks noChangeArrowheads="1"/>
          </p:cNvSpPr>
          <p:nvPr/>
        </p:nvSpPr>
        <p:spPr bwMode="auto">
          <a:xfrm>
            <a:off x="2103438" y="4935538"/>
            <a:ext cx="209550" cy="444500"/>
          </a:xfrm>
          <a:prstGeom prst="rightArrow">
            <a:avLst>
              <a:gd name="adj1" fmla="val 50148"/>
              <a:gd name="adj2" fmla="val 56718"/>
            </a:avLst>
          </a:prstGeom>
          <a:solidFill>
            <a:srgbClr val="FFCC99"/>
          </a:solidFill>
          <a:ln w="38100" algn="ctr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gl-ES">
              <a:latin typeface="+mn-lt"/>
            </a:endParaRPr>
          </a:p>
        </p:txBody>
      </p:sp>
      <p:sp>
        <p:nvSpPr>
          <p:cNvPr id="1140815" name="Text Box 79"/>
          <p:cNvSpPr txBox="1">
            <a:spLocks noChangeArrowheads="1"/>
          </p:cNvSpPr>
          <p:nvPr/>
        </p:nvSpPr>
        <p:spPr bwMode="auto">
          <a:xfrm>
            <a:off x="2386013" y="4811713"/>
            <a:ext cx="2427287" cy="730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/>
          </a:extLst>
        </p:spPr>
        <p:txBody>
          <a:bodyPr rIns="18000">
            <a:spAutoFit/>
          </a:bodyPr>
          <a:lstStyle>
            <a:lvl1pPr marL="92075" indent="-92075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/>
              <a:t>Partido Agrario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/>
              <a:t>Partido Liberal Demócrata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/>
              <a:t>CEDA </a:t>
            </a:r>
            <a:r>
              <a:rPr lang="ca-ES" altLang="gl-ES" sz="1400"/>
              <a:t>(</a:t>
            </a:r>
            <a:r>
              <a:rPr lang="ca-ES" altLang="gl-ES" sz="1400" b="1"/>
              <a:t>J.Mª. Gil Robles</a:t>
            </a:r>
            <a:r>
              <a:rPr lang="ca-ES" altLang="gl-ES" sz="1400"/>
              <a:t>)</a:t>
            </a:r>
            <a:endParaRPr lang="ca-ES" altLang="gl-ES" sz="1400" b="1"/>
          </a:p>
        </p:txBody>
      </p:sp>
      <p:sp>
        <p:nvSpPr>
          <p:cNvPr id="1140816" name="Oval 80"/>
          <p:cNvSpPr>
            <a:spLocks noChangeArrowheads="1"/>
          </p:cNvSpPr>
          <p:nvPr/>
        </p:nvSpPr>
        <p:spPr bwMode="auto">
          <a:xfrm>
            <a:off x="271463" y="5754688"/>
            <a:ext cx="142875" cy="133350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2E8A2E"/>
            </a:solidFill>
            <a:round/>
            <a:headEnd/>
            <a:tailEnd/>
          </a:ln>
        </p:spPr>
        <p:txBody>
          <a:bodyPr wrap="none" rIns="18000" anchor="ctr"/>
          <a:lstStyle/>
          <a:p>
            <a:endParaRPr lang="gl-ES">
              <a:latin typeface="Calibri" pitchFamily="34" charset="0"/>
            </a:endParaRPr>
          </a:p>
        </p:txBody>
      </p:sp>
      <p:sp>
        <p:nvSpPr>
          <p:cNvPr id="1140817" name="Text Box 81"/>
          <p:cNvSpPr txBox="1">
            <a:spLocks noChangeArrowheads="1"/>
          </p:cNvSpPr>
          <p:nvPr/>
        </p:nvSpPr>
        <p:spPr bwMode="auto">
          <a:xfrm>
            <a:off x="477838" y="5675313"/>
            <a:ext cx="1557337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/>
          </a:extLst>
        </p:spPr>
        <p:txBody>
          <a:bodyPr rIns="18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gl-ES" sz="1500" b="1">
                <a:latin typeface="+mn-lt"/>
              </a:rPr>
              <a:t>Monárquicos</a:t>
            </a:r>
            <a:endParaRPr lang="ca-ES" altLang="gl-ES" sz="1500">
              <a:latin typeface="+mn-lt"/>
            </a:endParaRPr>
          </a:p>
        </p:txBody>
      </p:sp>
      <p:sp>
        <p:nvSpPr>
          <p:cNvPr id="1140818" name="AutoShape 82"/>
          <p:cNvSpPr>
            <a:spLocks noChangeArrowheads="1"/>
          </p:cNvSpPr>
          <p:nvPr/>
        </p:nvSpPr>
        <p:spPr bwMode="auto">
          <a:xfrm>
            <a:off x="2103438" y="5602288"/>
            <a:ext cx="209550" cy="444500"/>
          </a:xfrm>
          <a:prstGeom prst="rightArrow">
            <a:avLst>
              <a:gd name="adj1" fmla="val 50148"/>
              <a:gd name="adj2" fmla="val 56718"/>
            </a:avLst>
          </a:prstGeom>
          <a:solidFill>
            <a:srgbClr val="FFCC99"/>
          </a:solidFill>
          <a:ln w="38100" algn="ctr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gl-ES">
              <a:latin typeface="+mn-lt"/>
            </a:endParaRPr>
          </a:p>
        </p:txBody>
      </p:sp>
      <p:sp>
        <p:nvSpPr>
          <p:cNvPr id="1140819" name="Text Box 83"/>
          <p:cNvSpPr txBox="1">
            <a:spLocks noChangeArrowheads="1"/>
          </p:cNvSpPr>
          <p:nvPr/>
        </p:nvSpPr>
        <p:spPr bwMode="auto">
          <a:xfrm>
            <a:off x="2414588" y="5578475"/>
            <a:ext cx="3325812" cy="730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/>
          </a:extLst>
        </p:spPr>
        <p:txBody>
          <a:bodyPr rIns="18000">
            <a:spAutoFit/>
          </a:bodyPr>
          <a:lstStyle>
            <a:lvl1pPr marL="92075" indent="-92075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/>
              <a:t>Acción Española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/>
              <a:t>Renovación Española </a:t>
            </a:r>
            <a:r>
              <a:rPr lang="ca-ES" altLang="gl-ES" sz="1400"/>
              <a:t>(</a:t>
            </a:r>
            <a:r>
              <a:rPr lang="ca-ES" altLang="gl-ES" sz="1400" b="1"/>
              <a:t>Calvo Sotelo</a:t>
            </a:r>
            <a:r>
              <a:rPr lang="ca-ES" altLang="gl-ES" sz="1400"/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/>
              <a:t>Comunión Tradicionalista</a:t>
            </a:r>
            <a:r>
              <a:rPr lang="ca-ES" altLang="gl-ES" sz="1400"/>
              <a:t> (carlistas)</a:t>
            </a:r>
            <a:endParaRPr lang="ca-ES" altLang="gl-ES" sz="1400" b="1"/>
          </a:p>
        </p:txBody>
      </p:sp>
      <p:sp>
        <p:nvSpPr>
          <p:cNvPr id="1140820" name="Text Box 84"/>
          <p:cNvSpPr txBox="1">
            <a:spLocks noChangeArrowheads="1"/>
          </p:cNvSpPr>
          <p:nvPr/>
        </p:nvSpPr>
        <p:spPr bwMode="auto">
          <a:xfrm>
            <a:off x="4922838" y="4797425"/>
            <a:ext cx="1831975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/>
          </a:extLst>
        </p:spPr>
        <p:txBody>
          <a:bodyPr rIns="18000">
            <a:spAutoFit/>
          </a:bodyPr>
          <a:lstStyle>
            <a:lvl1pPr marL="92075" indent="-92075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 dirty="0"/>
              <a:t>Lliga </a:t>
            </a:r>
            <a:r>
              <a:rPr lang="ca-ES" altLang="gl-ES" sz="1400" b="1" dirty="0" err="1" smtClean="0"/>
              <a:t>Rexionalista</a:t>
            </a:r>
            <a:endParaRPr lang="ca-ES" altLang="gl-ES" sz="14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 dirty="0"/>
              <a:t>PNV</a:t>
            </a:r>
          </a:p>
        </p:txBody>
      </p:sp>
      <p:sp>
        <p:nvSpPr>
          <p:cNvPr id="1140821" name="Oval 85"/>
          <p:cNvSpPr>
            <a:spLocks noChangeArrowheads="1"/>
          </p:cNvSpPr>
          <p:nvPr/>
        </p:nvSpPr>
        <p:spPr bwMode="auto">
          <a:xfrm>
            <a:off x="271463" y="6470650"/>
            <a:ext cx="142875" cy="133350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2E8A2E"/>
            </a:solidFill>
            <a:round/>
            <a:headEnd/>
            <a:tailEnd/>
          </a:ln>
        </p:spPr>
        <p:txBody>
          <a:bodyPr wrap="none" rIns="18000" anchor="ctr"/>
          <a:lstStyle/>
          <a:p>
            <a:endParaRPr lang="gl-ES">
              <a:latin typeface="Calibri" pitchFamily="34" charset="0"/>
            </a:endParaRPr>
          </a:p>
        </p:txBody>
      </p:sp>
      <p:sp>
        <p:nvSpPr>
          <p:cNvPr id="1140822" name="Text Box 86"/>
          <p:cNvSpPr txBox="1">
            <a:spLocks noChangeArrowheads="1"/>
          </p:cNvSpPr>
          <p:nvPr/>
        </p:nvSpPr>
        <p:spPr bwMode="auto">
          <a:xfrm>
            <a:off x="477838" y="6391275"/>
            <a:ext cx="1557337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/>
          </a:extLst>
        </p:spPr>
        <p:txBody>
          <a:bodyPr rIns="18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altLang="gl-ES" sz="1500" b="1">
                <a:latin typeface="+mn-lt"/>
              </a:rPr>
              <a:t>Fascistas</a:t>
            </a:r>
            <a:endParaRPr lang="ca-ES" altLang="gl-ES" sz="1500">
              <a:latin typeface="+mn-lt"/>
            </a:endParaRPr>
          </a:p>
        </p:txBody>
      </p:sp>
      <p:sp>
        <p:nvSpPr>
          <p:cNvPr id="1140823" name="AutoShape 87"/>
          <p:cNvSpPr>
            <a:spLocks noChangeArrowheads="1"/>
          </p:cNvSpPr>
          <p:nvPr/>
        </p:nvSpPr>
        <p:spPr bwMode="auto">
          <a:xfrm>
            <a:off x="2103438" y="6318250"/>
            <a:ext cx="209550" cy="444500"/>
          </a:xfrm>
          <a:prstGeom prst="rightArrow">
            <a:avLst>
              <a:gd name="adj1" fmla="val 50148"/>
              <a:gd name="adj2" fmla="val 56718"/>
            </a:avLst>
          </a:prstGeom>
          <a:solidFill>
            <a:srgbClr val="FFCC99"/>
          </a:solidFill>
          <a:ln w="38100" algn="ctr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gl-ES">
              <a:latin typeface="+mn-lt"/>
            </a:endParaRPr>
          </a:p>
        </p:txBody>
      </p:sp>
      <p:sp>
        <p:nvSpPr>
          <p:cNvPr id="1140824" name="Text Box 88"/>
          <p:cNvSpPr txBox="1">
            <a:spLocks noChangeArrowheads="1"/>
          </p:cNvSpPr>
          <p:nvPr/>
        </p:nvSpPr>
        <p:spPr bwMode="auto">
          <a:xfrm>
            <a:off x="2470150" y="6340475"/>
            <a:ext cx="183197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/>
          </a:extLst>
        </p:spPr>
        <p:txBody>
          <a:bodyPr rIns="18000">
            <a:spAutoFit/>
          </a:bodyPr>
          <a:lstStyle>
            <a:lvl1pPr marL="92075" indent="-92075" algn="l"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/>
              <a:t>JONS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a-ES" altLang="gl-ES" sz="1400" b="1"/>
              <a:t>Falange</a:t>
            </a:r>
          </a:p>
        </p:txBody>
      </p:sp>
      <p:sp>
        <p:nvSpPr>
          <p:cNvPr id="1140825" name="AutoShape 89"/>
          <p:cNvSpPr>
            <a:spLocks/>
          </p:cNvSpPr>
          <p:nvPr/>
        </p:nvSpPr>
        <p:spPr bwMode="auto">
          <a:xfrm>
            <a:off x="7650163" y="4289425"/>
            <a:ext cx="274637" cy="2568575"/>
          </a:xfrm>
          <a:prstGeom prst="rightBrace">
            <a:avLst>
              <a:gd name="adj1" fmla="val 77938"/>
              <a:gd name="adj2" fmla="val 50000"/>
            </a:avLst>
          </a:prstGeom>
          <a:noFill/>
          <a:ln w="57150">
            <a:solidFill>
              <a:srgbClr val="FFCC99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gl-ES">
              <a:latin typeface="+mn-lt"/>
            </a:endParaRPr>
          </a:p>
        </p:txBody>
      </p:sp>
      <p:sp>
        <p:nvSpPr>
          <p:cNvPr id="1140826" name="Text Box 90"/>
          <p:cNvSpPr txBox="1">
            <a:spLocks noChangeArrowheads="1"/>
          </p:cNvSpPr>
          <p:nvPr/>
        </p:nvSpPr>
        <p:spPr bwMode="auto">
          <a:xfrm>
            <a:off x="8007350" y="5429250"/>
            <a:ext cx="1122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18000">
            <a:spAutoFit/>
          </a:bodyPr>
          <a:lstStyle/>
          <a:p>
            <a:r>
              <a:rPr lang="ca-ES" altLang="gl-ES" sz="1400" b="1">
                <a:latin typeface="Calibri" pitchFamily="34" charset="0"/>
              </a:rPr>
              <a:t>Dereitas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4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407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140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140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140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4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40"/>
                            </p:stCondLst>
                            <p:childTnLst>
                              <p:par>
                                <p:cTn id="2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4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407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140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140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140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2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140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140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140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360"/>
                            </p:stCondLst>
                            <p:childTnLst>
                              <p:par>
                                <p:cTn id="4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140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140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140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5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140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140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140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76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40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407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1140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1140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1140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7760"/>
                            </p:stCondLst>
                            <p:childTnLst>
                              <p:par>
                                <p:cTn id="7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40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40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40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40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40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76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407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8" dur="80"/>
                                        <p:tgtEl>
                                          <p:spTgt spid="1140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9" dur="80"/>
                                        <p:tgtEl>
                                          <p:spTgt spid="1140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80"/>
                                        <p:tgtEl>
                                          <p:spTgt spid="1140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280"/>
                            </p:stCondLst>
                            <p:childTnLst>
                              <p:par>
                                <p:cTn id="9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80"/>
                                        <p:tgtEl>
                                          <p:spTgt spid="1140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80"/>
                                        <p:tgtEl>
                                          <p:spTgt spid="1140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80"/>
                                        <p:tgtEl>
                                          <p:spTgt spid="1140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172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140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407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6" dur="80"/>
                                        <p:tgtEl>
                                          <p:spTgt spid="1140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7" dur="80"/>
                                        <p:tgtEl>
                                          <p:spTgt spid="1140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80"/>
                                        <p:tgtEl>
                                          <p:spTgt spid="1140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2720"/>
                            </p:stCondLst>
                            <p:childTnLst>
                              <p:par>
                                <p:cTn id="1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40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40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40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40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322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1407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2" dur="80"/>
                                        <p:tgtEl>
                                          <p:spTgt spid="1140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3" dur="80"/>
                                        <p:tgtEl>
                                          <p:spTgt spid="1140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80"/>
                                        <p:tgtEl>
                                          <p:spTgt spid="1140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4220"/>
                            </p:stCondLst>
                            <p:childTnLst>
                              <p:par>
                                <p:cTn id="1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8" dur="80"/>
                                        <p:tgtEl>
                                          <p:spTgt spid="1140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9" dur="80"/>
                                        <p:tgtEl>
                                          <p:spTgt spid="1140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80"/>
                                        <p:tgtEl>
                                          <p:spTgt spid="1140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506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140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14080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0" dur="80"/>
                                        <p:tgtEl>
                                          <p:spTgt spid="1140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1" dur="80"/>
                                        <p:tgtEl>
                                          <p:spTgt spid="1140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80"/>
                                        <p:tgtEl>
                                          <p:spTgt spid="1140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6060"/>
                            </p:stCondLst>
                            <p:childTnLst>
                              <p:par>
                                <p:cTn id="1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140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140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40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40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656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1408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6" dur="80"/>
                                        <p:tgtEl>
                                          <p:spTgt spid="1140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7" dur="80"/>
                                        <p:tgtEl>
                                          <p:spTgt spid="1140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80"/>
                                        <p:tgtEl>
                                          <p:spTgt spid="1140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8320"/>
                            </p:stCondLst>
                            <p:childTnLst>
                              <p:par>
                                <p:cTn id="1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2" dur="80"/>
                                        <p:tgtEl>
                                          <p:spTgt spid="1140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3" dur="80"/>
                                        <p:tgtEl>
                                          <p:spTgt spid="1140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80"/>
                                        <p:tgtEl>
                                          <p:spTgt spid="1140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20600"/>
                            </p:stCondLst>
                            <p:childTnLst>
                              <p:par>
                                <p:cTn id="16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8" dur="500"/>
                                        <p:tgtEl>
                                          <p:spTgt spid="1140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1" dur="80"/>
                                        <p:tgtEl>
                                          <p:spTgt spid="11408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2" dur="80"/>
                                        <p:tgtEl>
                                          <p:spTgt spid="11408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80"/>
                                        <p:tgtEl>
                                          <p:spTgt spid="11408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211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140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1408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3" dur="80"/>
                                        <p:tgtEl>
                                          <p:spTgt spid="1140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4" dur="80"/>
                                        <p:tgtEl>
                                          <p:spTgt spid="1140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80"/>
                                        <p:tgtEl>
                                          <p:spTgt spid="1140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22100"/>
                            </p:stCondLst>
                            <p:childTnLst>
                              <p:par>
                                <p:cTn id="18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140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140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140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140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2600"/>
                            </p:stCondLst>
                            <p:childTnLst>
                              <p:par>
                                <p:cTn id="1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1408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9" dur="80"/>
                                        <p:tgtEl>
                                          <p:spTgt spid="1140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0" dur="80"/>
                                        <p:tgtEl>
                                          <p:spTgt spid="1140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80"/>
                                        <p:tgtEl>
                                          <p:spTgt spid="1140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23600"/>
                            </p:stCondLst>
                            <p:childTnLst>
                              <p:par>
                                <p:cTn id="20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5" dur="80"/>
                                        <p:tgtEl>
                                          <p:spTgt spid="1140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6" dur="80"/>
                                        <p:tgtEl>
                                          <p:spTgt spid="1140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80"/>
                                        <p:tgtEl>
                                          <p:spTgt spid="1140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252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140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11408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7" dur="80"/>
                                        <p:tgtEl>
                                          <p:spTgt spid="1140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8" dur="80"/>
                                        <p:tgtEl>
                                          <p:spTgt spid="1140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80"/>
                                        <p:tgtEl>
                                          <p:spTgt spid="1140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26200"/>
                            </p:stCondLst>
                            <p:childTnLst>
                              <p:par>
                                <p:cTn id="2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140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140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140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40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267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1408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27700"/>
                            </p:stCondLst>
                            <p:childTnLst>
                              <p:par>
                                <p:cTn id="23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4" dur="80"/>
                                        <p:tgtEl>
                                          <p:spTgt spid="1140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5" dur="80"/>
                                        <p:tgtEl>
                                          <p:spTgt spid="1140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80"/>
                                        <p:tgtEl>
                                          <p:spTgt spid="1140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28300"/>
                            </p:stCondLst>
                            <p:childTnLst>
                              <p:par>
                                <p:cTn id="2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0" dur="80"/>
                                        <p:tgtEl>
                                          <p:spTgt spid="1140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1" dur="80"/>
                                        <p:tgtEl>
                                          <p:spTgt spid="1140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80"/>
                                        <p:tgtEl>
                                          <p:spTgt spid="1140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29260"/>
                            </p:stCondLst>
                            <p:childTnLst>
                              <p:par>
                                <p:cTn id="24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6" dur="80"/>
                                        <p:tgtEl>
                                          <p:spTgt spid="1140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7" dur="80"/>
                                        <p:tgtEl>
                                          <p:spTgt spid="1140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80"/>
                                        <p:tgtEl>
                                          <p:spTgt spid="1140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afterGroup">
                            <p:stCondLst>
                              <p:cond delay="30100"/>
                            </p:stCondLst>
                            <p:childTnLst>
                              <p:par>
                                <p:cTn id="2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1408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5" dur="80"/>
                                        <p:tgtEl>
                                          <p:spTgt spid="1140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6" dur="80"/>
                                        <p:tgtEl>
                                          <p:spTgt spid="1140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80"/>
                                        <p:tgtEl>
                                          <p:spTgt spid="1140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31100"/>
                            </p:stCondLst>
                            <p:childTnLst>
                              <p:par>
                                <p:cTn id="25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1" dur="80"/>
                                        <p:tgtEl>
                                          <p:spTgt spid="1140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2" dur="80"/>
                                        <p:tgtEl>
                                          <p:spTgt spid="1140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80"/>
                                        <p:tgtEl>
                                          <p:spTgt spid="1140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31260"/>
                            </p:stCondLst>
                            <p:childTnLst>
                              <p:par>
                                <p:cTn id="2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1140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1408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3" dur="80"/>
                                        <p:tgtEl>
                                          <p:spTgt spid="1140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4" dur="80"/>
                                        <p:tgtEl>
                                          <p:spTgt spid="1140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80"/>
                                        <p:tgtEl>
                                          <p:spTgt spid="1140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32260"/>
                            </p:stCondLst>
                            <p:childTnLst>
                              <p:par>
                                <p:cTn id="27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140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140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140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140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32760"/>
                            </p:stCondLst>
                            <p:childTnLst>
                              <p:par>
                                <p:cTn id="2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1408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 nodeType="afterGroup">
                            <p:stCondLst>
                              <p:cond delay="33760"/>
                            </p:stCondLst>
                            <p:childTnLst>
                              <p:par>
                                <p:cTn id="28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0" dur="80"/>
                                        <p:tgtEl>
                                          <p:spTgt spid="114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1" dur="80"/>
                                        <p:tgtEl>
                                          <p:spTgt spid="114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80"/>
                                        <p:tgtEl>
                                          <p:spTgt spid="114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 nodeType="afterGroup">
                            <p:stCondLst>
                              <p:cond delay="34360"/>
                            </p:stCondLst>
                            <p:childTnLst>
                              <p:par>
                                <p:cTn id="29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6" dur="80"/>
                                        <p:tgtEl>
                                          <p:spTgt spid="114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7" dur="80"/>
                                        <p:tgtEl>
                                          <p:spTgt spid="114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80"/>
                                        <p:tgtEl>
                                          <p:spTgt spid="114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 nodeType="afterGroup">
                            <p:stCondLst>
                              <p:cond delay="35640"/>
                            </p:stCondLst>
                            <p:childTnLst>
                              <p:par>
                                <p:cTn id="30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2" dur="80"/>
                                        <p:tgtEl>
                                          <p:spTgt spid="114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3" dur="80"/>
                                        <p:tgtEl>
                                          <p:spTgt spid="114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4" dur="80"/>
                                        <p:tgtEl>
                                          <p:spTgt spid="114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 nodeType="afterGroup">
                            <p:stCondLst>
                              <p:cond delay="37040"/>
                            </p:stCondLst>
                            <p:childTnLst>
                              <p:par>
                                <p:cTn id="3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1140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11408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4" dur="80"/>
                                        <p:tgtEl>
                                          <p:spTgt spid="1140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5" dur="80"/>
                                        <p:tgtEl>
                                          <p:spTgt spid="1140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80"/>
                                        <p:tgtEl>
                                          <p:spTgt spid="1140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 nodeType="afterGroup">
                            <p:stCondLst>
                              <p:cond delay="38040"/>
                            </p:stCondLst>
                            <p:childTnLst>
                              <p:par>
                                <p:cTn id="31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14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14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140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140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38540"/>
                            </p:stCondLst>
                            <p:childTnLst>
                              <p:par>
                                <p:cTn id="3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11408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39540"/>
                            </p:stCondLst>
                            <p:childTnLst>
                              <p:par>
                                <p:cTn id="3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1" dur="80"/>
                                        <p:tgtEl>
                                          <p:spTgt spid="1140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2" dur="80"/>
                                        <p:tgtEl>
                                          <p:spTgt spid="1140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" dur="80"/>
                                        <p:tgtEl>
                                          <p:spTgt spid="1140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39740"/>
                            </p:stCondLst>
                            <p:childTnLst>
                              <p:par>
                                <p:cTn id="3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7" dur="80"/>
                                        <p:tgtEl>
                                          <p:spTgt spid="11408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8" dur="80"/>
                                        <p:tgtEl>
                                          <p:spTgt spid="11408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9" dur="80"/>
                                        <p:tgtEl>
                                          <p:spTgt spid="11408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40060"/>
                            </p:stCondLst>
                            <p:childTnLst>
                              <p:par>
                                <p:cTn id="3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3" dur="500"/>
                                        <p:tgtEl>
                                          <p:spTgt spid="1140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 nodeType="afterGroup">
                            <p:stCondLst>
                              <p:cond delay="40560"/>
                            </p:stCondLst>
                            <p:childTnLst>
                              <p:par>
                                <p:cTn id="34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7" dur="80"/>
                                        <p:tgtEl>
                                          <p:spTgt spid="11408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8" dur="80"/>
                                        <p:tgtEl>
                                          <p:spTgt spid="11408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9" dur="80"/>
                                        <p:tgtEl>
                                          <p:spTgt spid="11408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1140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0743" grpId="0" animBg="1"/>
      <p:bldP spid="1140744" grpId="0" build="p" animBg="1"/>
      <p:bldP spid="1140749" grpId="0" animBg="1"/>
      <p:bldP spid="1140788" grpId="0" animBg="1"/>
      <p:bldP spid="1140789" grpId="0" build="p" animBg="1"/>
      <p:bldP spid="1140790" grpId="0" animBg="1"/>
      <p:bldP spid="1140791" grpId="0" build="p" animBg="1"/>
      <p:bldP spid="1140792" grpId="0" animBg="1"/>
      <p:bldP spid="1140794" grpId="0" build="p" animBg="1"/>
      <p:bldP spid="1140745" grpId="0"/>
      <p:bldP spid="1140796" grpId="0" animBg="1"/>
      <p:bldP spid="1140797" grpId="0" build="p" animBg="1"/>
      <p:bldP spid="1140798" grpId="0" animBg="1"/>
      <p:bldP spid="1140799" grpId="0" build="p" animBg="1"/>
      <p:bldP spid="1140800" grpId="0" animBg="1"/>
      <p:bldP spid="1140801" grpId="0" build="p" animBg="1"/>
      <p:bldP spid="1140748" grpId="0" animBg="1"/>
      <p:bldP spid="1140802" grpId="0" animBg="1"/>
      <p:bldP spid="1140803" grpId="0" build="p" animBg="1"/>
      <p:bldP spid="1140804" grpId="0" animBg="1"/>
      <p:bldP spid="1140805" grpId="0"/>
      <p:bldP spid="1140806" grpId="0" animBg="1"/>
      <p:bldP spid="1140807" grpId="0" build="p" animBg="1"/>
      <p:bldP spid="1140808" grpId="0" animBg="1"/>
      <p:bldP spid="1140809" grpId="0" build="p" animBg="1"/>
      <p:bldP spid="1140812" grpId="0" animBg="1"/>
      <p:bldP spid="1140813" grpId="0" build="p" animBg="1"/>
      <p:bldP spid="1140814" grpId="0" animBg="1"/>
      <p:bldP spid="1140815" grpId="0" build="p" animBg="1"/>
      <p:bldP spid="1140816" grpId="0" animBg="1"/>
      <p:bldP spid="1140817" grpId="0" build="p" animBg="1"/>
      <p:bldP spid="1140818" grpId="0" animBg="1"/>
      <p:bldP spid="1140819" grpId="0" build="p" animBg="1"/>
      <p:bldP spid="1140820" grpId="0" build="p" animBg="1"/>
      <p:bldP spid="1140821" grpId="0" animBg="1"/>
      <p:bldP spid="1140822" grpId="0" build="p" animBg="1"/>
      <p:bldP spid="1140823" grpId="0" animBg="1"/>
      <p:bldP spid="1140824" grpId="0" build="p" animBg="1"/>
      <p:bldP spid="1140825" grpId="0" animBg="1"/>
      <p:bldP spid="11408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11188" y="620713"/>
            <a:ext cx="8229600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 err="1" smtClean="0"/>
              <a:t>Actuacións</a:t>
            </a:r>
            <a:r>
              <a:rPr lang="es-ES" dirty="0" smtClean="0"/>
              <a:t> do </a:t>
            </a:r>
            <a:r>
              <a:rPr lang="es-ES" dirty="0" err="1"/>
              <a:t>G</a:t>
            </a:r>
            <a:r>
              <a:rPr lang="es-ES" dirty="0" err="1" smtClean="0"/>
              <a:t>oberno</a:t>
            </a:r>
            <a:r>
              <a:rPr lang="es-ES" dirty="0" smtClean="0"/>
              <a:t> Provisional</a:t>
            </a:r>
            <a:endParaRPr lang="gl-ES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971600" y="1484784"/>
          <a:ext cx="7427168" cy="4684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675" name="2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A491C7-E250-439B-A041-9A0A70D4AD3D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s-E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5"/>
          <p:cNvSpPr>
            <a:spLocks noChangeArrowheads="1"/>
          </p:cNvSpPr>
          <p:nvPr/>
        </p:nvSpPr>
        <p:spPr bwMode="auto">
          <a:xfrm>
            <a:off x="844550" y="1997075"/>
            <a:ext cx="212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altLang="gl-ES" b="1">
                <a:latin typeface="Calibri" pitchFamily="34" charset="0"/>
              </a:rPr>
              <a:t>TENSIÓN SOCIAL</a:t>
            </a:r>
          </a:p>
        </p:txBody>
      </p:sp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3517900" y="1412875"/>
            <a:ext cx="4584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altLang="gl-ES" b="1">
                <a:latin typeface="Calibri" pitchFamily="34" charset="0"/>
              </a:rPr>
              <a:t>PROVOCADA POR SECTORES PARTIDARIOS DE </a:t>
            </a:r>
          </a:p>
          <a:p>
            <a:r>
              <a:rPr lang="es-ES" altLang="gl-ES" b="1">
                <a:latin typeface="Calibri" pitchFamily="34" charset="0"/>
              </a:rPr>
              <a:t>CAMBIOS RADICAIS</a:t>
            </a:r>
          </a:p>
        </p:txBody>
      </p:sp>
      <p:sp>
        <p:nvSpPr>
          <p:cNvPr id="29699" name="Rectangle 7"/>
          <p:cNvSpPr>
            <a:spLocks noChangeArrowheads="1"/>
          </p:cNvSpPr>
          <p:nvPr/>
        </p:nvSpPr>
        <p:spPr bwMode="auto">
          <a:xfrm>
            <a:off x="3540125" y="2490788"/>
            <a:ext cx="1060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altLang="gl-ES" b="1">
                <a:latin typeface="Calibri" pitchFamily="34" charset="0"/>
              </a:rPr>
              <a:t>FOLGAS</a:t>
            </a:r>
          </a:p>
        </p:txBody>
      </p:sp>
      <p:sp>
        <p:nvSpPr>
          <p:cNvPr id="29700" name="Rectangle 8"/>
          <p:cNvSpPr>
            <a:spLocks noChangeArrowheads="1"/>
          </p:cNvSpPr>
          <p:nvPr/>
        </p:nvSpPr>
        <p:spPr bwMode="auto">
          <a:xfrm>
            <a:off x="360363" y="4826000"/>
            <a:ext cx="3095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altLang="gl-ES" b="1">
                <a:latin typeface="Calibri" pitchFamily="34" charset="0"/>
              </a:rPr>
              <a:t>OPOSICIÓN AO GOBERNO</a:t>
            </a:r>
          </a:p>
          <a:p>
            <a:pPr algn="ctr"/>
            <a:r>
              <a:rPr lang="es-ES" altLang="gl-ES" b="1">
                <a:latin typeface="Calibri" pitchFamily="34" charset="0"/>
              </a:rPr>
              <a:t> DE DISTINTOS SECTORES</a:t>
            </a:r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3540125" y="3636963"/>
            <a:ext cx="5002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altLang="gl-ES" b="1">
                <a:latin typeface="Calibri" pitchFamily="34" charset="0"/>
              </a:rPr>
              <a:t>TERRATENENTES, POLA REFORMA AGRARIA</a:t>
            </a:r>
          </a:p>
        </p:txBody>
      </p:sp>
      <p:sp>
        <p:nvSpPr>
          <p:cNvPr id="29702" name="Rectangle 10"/>
          <p:cNvSpPr>
            <a:spLocks noChangeArrowheads="1"/>
          </p:cNvSpPr>
          <p:nvPr/>
        </p:nvSpPr>
        <p:spPr bwMode="auto">
          <a:xfrm>
            <a:off x="3540125" y="4486275"/>
            <a:ext cx="25987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altLang="gl-ES" b="1">
                <a:latin typeface="Calibri" pitchFamily="34" charset="0"/>
              </a:rPr>
              <a:t>PATRONOS, POLAS</a:t>
            </a:r>
          </a:p>
          <a:p>
            <a:pPr algn="ctr"/>
            <a:r>
              <a:rPr lang="es-ES" altLang="gl-ES" b="1">
                <a:latin typeface="Calibri" pitchFamily="34" charset="0"/>
              </a:rPr>
              <a:t>      REFORMAS LABORAIS</a:t>
            </a:r>
          </a:p>
        </p:txBody>
      </p:sp>
      <p:sp>
        <p:nvSpPr>
          <p:cNvPr id="29703" name="Rectangle 11"/>
          <p:cNvSpPr>
            <a:spLocks noChangeArrowheads="1"/>
          </p:cNvSpPr>
          <p:nvPr/>
        </p:nvSpPr>
        <p:spPr bwMode="auto">
          <a:xfrm>
            <a:off x="3941763" y="5507038"/>
            <a:ext cx="40735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altLang="gl-ES" b="1">
                <a:latin typeface="Calibri" pitchFamily="34" charset="0"/>
              </a:rPr>
              <a:t>IGREXA, POLO LAICISMO</a:t>
            </a:r>
          </a:p>
          <a:p>
            <a:r>
              <a:rPr lang="es-ES" altLang="gl-ES" b="1">
                <a:latin typeface="Calibri" pitchFamily="34" charset="0"/>
              </a:rPr>
              <a:t>NO ENSINO E POLO ABANDONO</a:t>
            </a:r>
          </a:p>
          <a:p>
            <a:r>
              <a:rPr lang="es-ES" altLang="gl-ES" b="1">
                <a:latin typeface="Calibri" pitchFamily="34" charset="0"/>
              </a:rPr>
              <a:t>DA FINANCIACIÓN DA  IGREXA CATÓLICA</a:t>
            </a:r>
          </a:p>
        </p:txBody>
      </p:sp>
      <p:sp>
        <p:nvSpPr>
          <p:cNvPr id="2" name="1 Rectángulo redondeado"/>
          <p:cNvSpPr/>
          <p:nvPr/>
        </p:nvSpPr>
        <p:spPr>
          <a:xfrm>
            <a:off x="323850" y="188913"/>
            <a:ext cx="8640763" cy="86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chemeClr val="tx1"/>
                </a:solidFill>
              </a:rPr>
              <a:t>PRIMEIROS CONFLICTOS</a:t>
            </a:r>
            <a:endParaRPr lang="gl-ES" sz="3200" b="1" dirty="0">
              <a:solidFill>
                <a:schemeClr val="tx1"/>
              </a:solidFill>
            </a:endParaRPr>
          </a:p>
        </p:txBody>
      </p:sp>
      <p:sp>
        <p:nvSpPr>
          <p:cNvPr id="3" name="2 Abrir llave"/>
          <p:cNvSpPr/>
          <p:nvPr/>
        </p:nvSpPr>
        <p:spPr>
          <a:xfrm>
            <a:off x="3059113" y="1274763"/>
            <a:ext cx="481012" cy="1585912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gl-ES"/>
          </a:p>
        </p:txBody>
      </p:sp>
      <p:sp>
        <p:nvSpPr>
          <p:cNvPr id="4" name="3 Abrir llave"/>
          <p:cNvSpPr/>
          <p:nvPr/>
        </p:nvSpPr>
        <p:spPr>
          <a:xfrm>
            <a:off x="3540125" y="3636963"/>
            <a:ext cx="401638" cy="2932112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gl-E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5"/>
          <p:cNvSpPr>
            <a:spLocks noChangeArrowheads="1"/>
          </p:cNvSpPr>
          <p:nvPr/>
        </p:nvSpPr>
        <p:spPr bwMode="auto">
          <a:xfrm>
            <a:off x="468313" y="3206750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altLang="gl-ES" b="1">
                <a:latin typeface="Calibri" pitchFamily="34" charset="0"/>
              </a:rPr>
              <a:t>QUEIMA DE CONVENTOS</a:t>
            </a:r>
          </a:p>
        </p:txBody>
      </p:sp>
      <p:sp>
        <p:nvSpPr>
          <p:cNvPr id="30722" name="Rectangle 6"/>
          <p:cNvSpPr>
            <a:spLocks noChangeArrowheads="1"/>
          </p:cNvSpPr>
          <p:nvPr/>
        </p:nvSpPr>
        <p:spPr bwMode="auto">
          <a:xfrm>
            <a:off x="4600575" y="1978025"/>
            <a:ext cx="3786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altLang="gl-ES" b="1">
                <a:latin typeface="Calibri" pitchFamily="34" charset="0"/>
              </a:rPr>
              <a:t>REFLEXO DO ANTICLERICALISMO </a:t>
            </a:r>
          </a:p>
          <a:p>
            <a:pPr algn="ctr"/>
            <a:r>
              <a:rPr lang="es-ES" altLang="gl-ES" b="1">
                <a:latin typeface="Calibri" pitchFamily="34" charset="0"/>
              </a:rPr>
              <a:t>RADICALIZADO POLA  OPOSICIÓN DA </a:t>
            </a:r>
          </a:p>
          <a:p>
            <a:pPr algn="ctr"/>
            <a:r>
              <a:rPr lang="es-ES" altLang="gl-ES" b="1">
                <a:latin typeface="Calibri" pitchFamily="34" charset="0"/>
              </a:rPr>
              <a:t>IGLESIA  Á REPÚBLICA</a:t>
            </a:r>
          </a:p>
        </p:txBody>
      </p:sp>
      <p:sp>
        <p:nvSpPr>
          <p:cNvPr id="30723" name="Rectangle 7"/>
          <p:cNvSpPr>
            <a:spLocks noChangeArrowheads="1"/>
          </p:cNvSpPr>
          <p:nvPr/>
        </p:nvSpPr>
        <p:spPr bwMode="auto">
          <a:xfrm>
            <a:off x="4367213" y="4229100"/>
            <a:ext cx="4006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altLang="gl-ES" b="1">
                <a:latin typeface="Calibri" pitchFamily="34" charset="0"/>
              </a:rPr>
              <a:t>DESPRESTIXIO DUN GOBERNO QUE</a:t>
            </a:r>
          </a:p>
          <a:p>
            <a:pPr algn="ctr"/>
            <a:r>
              <a:rPr lang="es-ES" altLang="gl-ES" b="1">
                <a:latin typeface="Calibri" pitchFamily="34" charset="0"/>
              </a:rPr>
              <a:t> INTENTA EVITAR OS DISTURBIOS</a:t>
            </a:r>
          </a:p>
        </p:txBody>
      </p:sp>
      <p:sp>
        <p:nvSpPr>
          <p:cNvPr id="3" name="2 Abrir llave"/>
          <p:cNvSpPr/>
          <p:nvPr/>
        </p:nvSpPr>
        <p:spPr>
          <a:xfrm>
            <a:off x="3635375" y="1557338"/>
            <a:ext cx="592138" cy="367188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gl-ES"/>
          </a:p>
        </p:txBody>
      </p:sp>
      <p:sp>
        <p:nvSpPr>
          <p:cNvPr id="17" name="16 Rectángulo redondeado"/>
          <p:cNvSpPr/>
          <p:nvPr/>
        </p:nvSpPr>
        <p:spPr>
          <a:xfrm>
            <a:off x="323850" y="188913"/>
            <a:ext cx="8640763" cy="86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chemeClr val="tx1"/>
                </a:solidFill>
              </a:rPr>
              <a:t>PRIMEIROS CONFLICTOS</a:t>
            </a:r>
            <a:endParaRPr lang="gl-E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 smtClean="0"/>
              <a:t>ELECCIONS XERAIS XUÑO 1931</a:t>
            </a:r>
            <a:endParaRPr lang="es-ES" dirty="0"/>
          </a:p>
        </p:txBody>
      </p:sp>
      <p:sp>
        <p:nvSpPr>
          <p:cNvPr id="31746" name="2 Marcador de contenido"/>
          <p:cNvSpPr>
            <a:spLocks noGrp="1"/>
          </p:cNvSpPr>
          <p:nvPr>
            <p:ph idx="1"/>
          </p:nvPr>
        </p:nvSpPr>
        <p:spPr>
          <a:xfrm>
            <a:off x="-180975" y="2636838"/>
            <a:ext cx="6707188" cy="2960687"/>
          </a:xfrm>
        </p:spPr>
        <p:txBody>
          <a:bodyPr/>
          <a:lstStyle/>
          <a:p>
            <a:pPr lvl="1"/>
            <a:r>
              <a:rPr lang="es-ES" sz="2800" smtClean="0"/>
              <a:t>Convocatoria eleccións  xerais para xuño</a:t>
            </a:r>
          </a:p>
          <a:p>
            <a:pPr lvl="2"/>
            <a:r>
              <a:rPr lang="es-ES" sz="2800" smtClean="0"/>
              <a:t>Vitoria coalición republicano-socialista</a:t>
            </a:r>
          </a:p>
          <a:p>
            <a:pPr lvl="2"/>
            <a:r>
              <a:rPr lang="es-ES" sz="2800" smtClean="0"/>
              <a:t>Cambio  no panorama político Español</a:t>
            </a:r>
          </a:p>
          <a:p>
            <a:endParaRPr lang="es-ES" smtClean="0"/>
          </a:p>
        </p:txBody>
      </p:sp>
      <p:sp>
        <p:nvSpPr>
          <p:cNvPr id="31747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6FEACD-3646-437D-AA91-36AE955BA6B8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ES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2962275"/>
            <a:ext cx="2700337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 smtClean="0"/>
              <a:t>ELECCIÓNS DE 1931</a:t>
            </a:r>
            <a:endParaRPr lang="es-ES" dirty="0"/>
          </a:p>
        </p:txBody>
      </p:sp>
      <p:pic>
        <p:nvPicPr>
          <p:cNvPr id="32770" name="Picture 2" descr="C:\Documents and Settings\Administrador\Mis documentos\Mis documentos\INSTITUTO\Cursos\2. BACH\COMPOSICIONES BACHILLERATO\POWER POINT TEMARIO\COMPOSICIÓN POWER POINT 11\elecciones_19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00213" y="1981200"/>
            <a:ext cx="5743575" cy="4144963"/>
          </a:xfrm>
        </p:spPr>
      </p:pic>
      <p:sp>
        <p:nvSpPr>
          <p:cNvPr id="32771" name="8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A01370-27CC-4295-B40E-888E048DBAEC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1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mtClean="0"/>
              <a:t>GOBERNO PROVISONAL</a:t>
            </a:r>
          </a:p>
        </p:txBody>
      </p:sp>
      <p:pic>
        <p:nvPicPr>
          <p:cNvPr id="5142" name="Picture 2" descr="C:\Documents and Settings\Administrador\Mis documentos\Mis documentos\INSTITUTO\Cursos\2. BACH\COMPOSICIONES BACHILLERATO\POWER POINT TEMARIO\COMPOSICIÓN POWER POINT 11\escanear002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95425" y="2211388"/>
            <a:ext cx="6153150" cy="3684587"/>
          </a:xfrm>
        </p:spPr>
      </p:pic>
      <p:sp>
        <p:nvSpPr>
          <p:cNvPr id="5143" name="4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D89389A-4901-4FA9-81AD-BBBEB4235BF3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s-ES"/>
          </a:p>
        </p:txBody>
      </p:sp>
      <p:graphicFrame>
        <p:nvGraphicFramePr>
          <p:cNvPr id="5139" name="Object 19"/>
          <p:cNvGraphicFramePr>
            <a:graphicFrameLocks noChangeAspect="1"/>
          </p:cNvGraphicFramePr>
          <p:nvPr/>
        </p:nvGraphicFramePr>
        <p:xfrm>
          <a:off x="0" y="0"/>
          <a:ext cx="9577388" cy="7183438"/>
        </p:xfrm>
        <a:graphic>
          <a:graphicData uri="http://schemas.openxmlformats.org/presentationml/2006/ole">
            <p:oleObj spid="_x0000_s5139" name="Acrobat Document" r:id="rId4" imgW="12996000" imgH="9768960" progId="AcroExch.Document.7">
              <p:embed/>
            </p:oleObj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0" y="115888"/>
            <a:ext cx="9467850" cy="17287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chemeClr val="tx1"/>
                </a:solidFill>
              </a:rPr>
              <a:t>Composición das </a:t>
            </a:r>
            <a:r>
              <a:rPr lang="es-ES" sz="3600" dirty="0">
                <a:solidFill>
                  <a:schemeClr val="tx1"/>
                </a:solidFill>
              </a:rPr>
              <a:t>C</a:t>
            </a:r>
            <a:r>
              <a:rPr lang="es-ES" sz="3600" dirty="0">
                <a:solidFill>
                  <a:schemeClr val="tx1"/>
                </a:solidFill>
              </a:rPr>
              <a:t>ortes </a:t>
            </a:r>
            <a:r>
              <a:rPr lang="es-ES" sz="3600" dirty="0" err="1">
                <a:solidFill>
                  <a:schemeClr val="tx1"/>
                </a:solidFill>
              </a:rPr>
              <a:t>Constituintes</a:t>
            </a:r>
            <a:endParaRPr lang="gl-E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 smtClean="0"/>
              <a:t>VOTO FEMENINO</a:t>
            </a:r>
            <a:endParaRPr lang="es-ES" dirty="0"/>
          </a:p>
        </p:txBody>
      </p:sp>
      <p:pic>
        <p:nvPicPr>
          <p:cNvPr id="35842" name="Picture 2" descr="C:\Documents and Settings\Administrador\Mis documentos\Mis documentos\INSTITUTO\Cursos\2. BACH\COMPOSICIONES BACHILLERATO\POWER POINT TEMARIO\COMPOSICIÓN POWER POINT 11\048-voto.jpgfemenin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49438" y="1981200"/>
            <a:ext cx="5445125" cy="4144963"/>
          </a:xfrm>
        </p:spPr>
      </p:pic>
      <p:sp>
        <p:nvSpPr>
          <p:cNvPr id="35843" name="4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F40D6F-4BD0-4B22-A40C-F76FCBE2AA7A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 smtClean="0"/>
              <a:t>CONSTITUCIÓN DE 1931</a:t>
            </a:r>
            <a:endParaRPr lang="es-ES" dirty="0"/>
          </a:p>
        </p:txBody>
      </p:sp>
      <p:sp>
        <p:nvSpPr>
          <p:cNvPr id="36866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s-ES" sz="2800" smtClean="0"/>
              <a:t>Carácter democrático </a:t>
            </a:r>
          </a:p>
          <a:p>
            <a:pPr marL="342900" lvl="1" indent="-342900">
              <a:buFont typeface="Arial" charset="0"/>
              <a:buChar char="•"/>
            </a:pPr>
            <a:r>
              <a:rPr lang="es-ES" sz="2800" smtClean="0"/>
              <a:t>Progresista</a:t>
            </a:r>
          </a:p>
          <a:p>
            <a:pPr marL="342900" lvl="1" indent="-342900">
              <a:buFont typeface="Arial" charset="0"/>
              <a:buChar char="•"/>
            </a:pPr>
            <a:r>
              <a:rPr lang="es-ES" sz="2800" smtClean="0"/>
              <a:t>Definía ao Estado Español como “unha República de traballadores de todalas clases”</a:t>
            </a:r>
          </a:p>
          <a:p>
            <a:pPr marL="342900" lvl="1" indent="-342900">
              <a:buFont typeface="Arial" charset="0"/>
              <a:buChar char="•"/>
            </a:pPr>
            <a:r>
              <a:rPr lang="es-ES" sz="2800" smtClean="0"/>
              <a:t>Resaltar a súa vontade popular. </a:t>
            </a:r>
          </a:p>
          <a:p>
            <a:pPr>
              <a:buFont typeface="Wingdings" pitchFamily="2" charset="2"/>
              <a:buNone/>
            </a:pPr>
            <a:endParaRPr lang="es-ES" smtClean="0"/>
          </a:p>
        </p:txBody>
      </p:sp>
      <p:sp>
        <p:nvSpPr>
          <p:cNvPr id="36867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BF0349-CD8C-4B93-984E-FFD2E63AA211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s-ES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3659188"/>
            <a:ext cx="229076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9144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/>
              <a:t>CARACTERÍSTICAS DA CONSTITUCIÓN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950" y="1981200"/>
            <a:ext cx="8856663" cy="4144963"/>
          </a:xfrm>
        </p:spPr>
        <p:txBody>
          <a:bodyPr rtlCol="0">
            <a:normAutofit/>
          </a:bodyPr>
          <a:lstStyle/>
          <a:p>
            <a:pPr marL="706438" lvl="2" indent="-342900" fontAlgn="auto">
              <a:buFont typeface="Arial" panose="020B0604020202020204" pitchFamily="34" charset="0"/>
              <a:buChar char="•"/>
              <a:defRPr/>
            </a:pPr>
            <a:r>
              <a:rPr lang="es-ES" sz="2000" dirty="0" smtClean="0"/>
              <a:t>O poder </a:t>
            </a:r>
            <a:r>
              <a:rPr lang="es-ES" sz="2000" dirty="0" err="1" smtClean="0"/>
              <a:t>lexislativo</a:t>
            </a:r>
            <a:r>
              <a:rPr lang="es-ES" sz="2000" dirty="0" smtClean="0"/>
              <a:t> residía plenamente </a:t>
            </a:r>
            <a:r>
              <a:rPr lang="es-ES" sz="2000" dirty="0" err="1" smtClean="0"/>
              <a:t>nas</a:t>
            </a:r>
            <a:r>
              <a:rPr lang="es-ES" sz="2000" dirty="0" smtClean="0"/>
              <a:t> Cortes, constituidas por </a:t>
            </a:r>
            <a:r>
              <a:rPr lang="es-ES" sz="2000" dirty="0" err="1" smtClean="0"/>
              <a:t>unha</a:t>
            </a:r>
            <a:r>
              <a:rPr lang="es-ES" sz="2000" dirty="0" smtClean="0"/>
              <a:t> sola cámara</a:t>
            </a:r>
          </a:p>
          <a:p>
            <a:pPr marL="706438" lvl="2" indent="-342900" fontAlgn="auto">
              <a:buFont typeface="Arial" panose="020B0604020202020204" pitchFamily="34" charset="0"/>
              <a:buChar char="•"/>
              <a:defRPr/>
            </a:pPr>
            <a:r>
              <a:rPr lang="es-ES" sz="2000" dirty="0" smtClean="0"/>
              <a:t>O executivo recaía  no </a:t>
            </a:r>
            <a:r>
              <a:rPr lang="es-ES" sz="2000" dirty="0" err="1" smtClean="0"/>
              <a:t>Consello</a:t>
            </a:r>
            <a:r>
              <a:rPr lang="es-ES" sz="2000" dirty="0" smtClean="0"/>
              <a:t> de Ministros e   no presidente da República</a:t>
            </a:r>
          </a:p>
          <a:p>
            <a:pPr marL="706438" lvl="2" indent="-342900" fontAlgn="auto">
              <a:buFont typeface="Arial" panose="020B0604020202020204" pitchFamily="34" charset="0"/>
              <a:buChar char="•"/>
              <a:defRPr/>
            </a:pPr>
            <a:r>
              <a:rPr lang="es-ES" sz="2000" dirty="0" smtClean="0"/>
              <a:t>O poder </a:t>
            </a:r>
            <a:r>
              <a:rPr lang="es-ES" sz="2000" dirty="0" err="1" smtClean="0"/>
              <a:t>xudicial</a:t>
            </a:r>
            <a:r>
              <a:rPr lang="es-ES" sz="2000" dirty="0" smtClean="0"/>
              <a:t>  </a:t>
            </a:r>
            <a:r>
              <a:rPr lang="es-ES" sz="2000" dirty="0" err="1" smtClean="0"/>
              <a:t>confiabase</a:t>
            </a:r>
            <a:r>
              <a:rPr lang="es-ES" sz="2000" dirty="0" smtClean="0"/>
              <a:t> a </a:t>
            </a:r>
            <a:r>
              <a:rPr lang="es-ES" sz="2000" dirty="0" err="1" smtClean="0"/>
              <a:t>unhos</a:t>
            </a:r>
            <a:r>
              <a:rPr lang="es-ES" sz="2000" dirty="0" smtClean="0"/>
              <a:t> </a:t>
            </a:r>
            <a:r>
              <a:rPr lang="es-ES" sz="2000" dirty="0" err="1"/>
              <a:t>x</a:t>
            </a:r>
            <a:r>
              <a:rPr lang="es-ES" sz="2000" dirty="0" err="1" smtClean="0"/>
              <a:t>ueces</a:t>
            </a:r>
            <a:r>
              <a:rPr lang="es-ES" sz="2000" dirty="0" smtClean="0"/>
              <a:t> independientes</a:t>
            </a:r>
            <a:r>
              <a:rPr lang="es-ES" sz="2000" dirty="0"/>
              <a:t>; </a:t>
            </a:r>
          </a:p>
          <a:p>
            <a:pPr marL="706438" lvl="2" indent="-342900" fontAlgn="auto">
              <a:buFont typeface="Arial" panose="020B0604020202020204" pitchFamily="34" charset="0"/>
              <a:buChar char="•"/>
              <a:defRPr/>
            </a:pPr>
            <a:r>
              <a:rPr lang="es-ES" sz="2000" dirty="0" smtClean="0"/>
              <a:t>Nacionalizan os </a:t>
            </a:r>
            <a:r>
              <a:rPr lang="es-ES" sz="2000" dirty="0"/>
              <a:t>servicios </a:t>
            </a:r>
            <a:r>
              <a:rPr lang="es-ES" sz="2000" dirty="0" smtClean="0"/>
              <a:t>públicos</a:t>
            </a:r>
          </a:p>
          <a:p>
            <a:pPr marL="706438" lvl="2" indent="-342900" fontAlgn="auto">
              <a:buFont typeface="Arial" panose="020B0604020202020204" pitchFamily="34" charset="0"/>
              <a:buChar char="•"/>
              <a:defRPr/>
            </a:pPr>
            <a:r>
              <a:rPr lang="es-ES" sz="2000" dirty="0" smtClean="0"/>
              <a:t>Amplia </a:t>
            </a:r>
            <a:r>
              <a:rPr lang="es-ES" sz="2000" dirty="0"/>
              <a:t>declaración de </a:t>
            </a:r>
            <a:r>
              <a:rPr lang="es-ES" sz="2000" dirty="0" err="1" smtClean="0"/>
              <a:t>dereitos</a:t>
            </a:r>
            <a:r>
              <a:rPr lang="es-ES" sz="2000" dirty="0" smtClean="0"/>
              <a:t> </a:t>
            </a:r>
            <a:r>
              <a:rPr lang="es-ES" sz="2000" dirty="0"/>
              <a:t>e</a:t>
            </a:r>
            <a:r>
              <a:rPr lang="es-ES" sz="2000" dirty="0" smtClean="0"/>
              <a:t> </a:t>
            </a:r>
            <a:r>
              <a:rPr lang="es-ES" sz="2000" dirty="0" err="1" smtClean="0"/>
              <a:t>liberdades</a:t>
            </a:r>
            <a:r>
              <a:rPr lang="es-ES" sz="2000" dirty="0"/>
              <a:t>, </a:t>
            </a:r>
            <a:endParaRPr lang="es-ES" sz="2000" dirty="0" smtClean="0"/>
          </a:p>
          <a:p>
            <a:pPr marL="706438" lvl="2" indent="-342900" fontAlgn="auto">
              <a:buFont typeface="Arial" panose="020B0604020202020204" pitchFamily="34" charset="0"/>
              <a:buChar char="•"/>
              <a:defRPr/>
            </a:pPr>
            <a:r>
              <a:rPr lang="es-ES" sz="2000" dirty="0" smtClean="0"/>
              <a:t>Establecía </a:t>
            </a:r>
            <a:r>
              <a:rPr lang="es-ES" sz="2000" dirty="0"/>
              <a:t>o</a:t>
            </a:r>
            <a:r>
              <a:rPr lang="es-ES" sz="2000" dirty="0" smtClean="0"/>
              <a:t> </a:t>
            </a:r>
            <a:r>
              <a:rPr lang="es-ES" sz="2000" dirty="0"/>
              <a:t>voto </a:t>
            </a:r>
            <a:r>
              <a:rPr lang="es-ES" sz="2000" dirty="0" smtClean="0"/>
              <a:t>desde os </a:t>
            </a:r>
            <a:r>
              <a:rPr lang="es-ES" sz="2000" dirty="0"/>
              <a:t>23 años </a:t>
            </a:r>
            <a:r>
              <a:rPr lang="es-ES" sz="2000" dirty="0" smtClean="0"/>
              <a:t>e </a:t>
            </a:r>
            <a:r>
              <a:rPr lang="es-ES" sz="2000" dirty="0"/>
              <a:t>por primera vez </a:t>
            </a:r>
            <a:r>
              <a:rPr lang="es-ES" sz="2000" dirty="0" smtClean="0"/>
              <a:t>votan as mulleres</a:t>
            </a:r>
            <a:r>
              <a:rPr lang="es-ES" sz="2000" dirty="0"/>
              <a:t>. </a:t>
            </a:r>
            <a:endParaRPr lang="es-ES" sz="2000" dirty="0" smtClean="0"/>
          </a:p>
          <a:p>
            <a:pPr marL="706438" lvl="2" indent="-342900" fontAlgn="auto">
              <a:buFont typeface="Arial" panose="020B0604020202020204" pitchFamily="34" charset="0"/>
              <a:buChar char="•"/>
              <a:defRPr/>
            </a:pPr>
            <a:r>
              <a:rPr lang="es-ES" sz="2000" dirty="0" err="1" smtClean="0"/>
              <a:t>Aceptabase</a:t>
            </a:r>
            <a:r>
              <a:rPr lang="es-ES" sz="2000" dirty="0" smtClean="0"/>
              <a:t> a </a:t>
            </a:r>
            <a:r>
              <a:rPr lang="es-ES" sz="2000" dirty="0" err="1" smtClean="0"/>
              <a:t>posibilidade</a:t>
            </a:r>
            <a:r>
              <a:rPr lang="es-ES" sz="2000" dirty="0" smtClean="0"/>
              <a:t> </a:t>
            </a:r>
            <a:r>
              <a:rPr lang="es-ES" sz="2000" dirty="0"/>
              <a:t>de constituir </a:t>
            </a:r>
            <a:r>
              <a:rPr lang="es-ES" sz="2000" dirty="0" err="1" smtClean="0"/>
              <a:t>gobernos</a:t>
            </a:r>
            <a:r>
              <a:rPr lang="es-ES" sz="2000" dirty="0" smtClean="0"/>
              <a:t> </a:t>
            </a:r>
            <a:r>
              <a:rPr lang="es-ES" sz="2000" dirty="0"/>
              <a:t>autónomos en </a:t>
            </a:r>
            <a:r>
              <a:rPr lang="es-ES" sz="2000" dirty="0" err="1" smtClean="0"/>
              <a:t>algunhas</a:t>
            </a:r>
            <a:r>
              <a:rPr lang="es-ES" sz="2000" dirty="0" smtClean="0"/>
              <a:t> </a:t>
            </a:r>
            <a:r>
              <a:rPr lang="es-ES" sz="2000" dirty="0" err="1" smtClean="0"/>
              <a:t>rexións</a:t>
            </a:r>
            <a:r>
              <a:rPr lang="es-ES" sz="2000" dirty="0"/>
              <a:t>; </a:t>
            </a:r>
          </a:p>
          <a:p>
            <a:pPr marL="1257300" lvl="2" indent="-342900" fontAlgn="auto">
              <a:buFont typeface="Arial" panose="020B0604020202020204" pitchFamily="34" charset="0"/>
              <a:buChar char="•"/>
              <a:defRPr/>
            </a:pPr>
            <a:endParaRPr lang="es-ES" sz="2000" dirty="0" smtClean="0"/>
          </a:p>
          <a:p>
            <a:pPr fontAlgn="auto">
              <a:defRPr/>
            </a:pPr>
            <a:endParaRPr lang="es-ES" dirty="0"/>
          </a:p>
        </p:txBody>
      </p:sp>
      <p:sp>
        <p:nvSpPr>
          <p:cNvPr id="37891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80C631-7663-4E04-A7D1-0076A2AE2A5D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/>
              <a:t> INTRODUCCIÓN</a:t>
            </a:r>
            <a:endParaRPr lang="es-ES" dirty="0"/>
          </a:p>
        </p:txBody>
      </p:sp>
      <p:sp>
        <p:nvSpPr>
          <p:cNvPr id="16386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smtClean="0"/>
              <a:t>Esperanzas de cambio</a:t>
            </a:r>
          </a:p>
          <a:p>
            <a:r>
              <a:rPr lang="es-ES" sz="2800" smtClean="0"/>
              <a:t>Diversidade política</a:t>
            </a:r>
          </a:p>
          <a:p>
            <a:r>
              <a:rPr lang="es-ES" sz="2800" smtClean="0"/>
              <a:t>Oposición </a:t>
            </a:r>
          </a:p>
          <a:p>
            <a:pPr lvl="1"/>
            <a:r>
              <a:rPr lang="es-ES" sz="2800" smtClean="0"/>
              <a:t>Dereita</a:t>
            </a:r>
          </a:p>
          <a:p>
            <a:pPr lvl="1"/>
            <a:r>
              <a:rPr lang="es-ES" sz="2800" smtClean="0"/>
              <a:t>Esquerda</a:t>
            </a:r>
          </a:p>
          <a:p>
            <a:endParaRPr lang="es-ES" smtClean="0"/>
          </a:p>
        </p:txBody>
      </p:sp>
      <p:sp>
        <p:nvSpPr>
          <p:cNvPr id="16387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721124-23C3-4A98-A232-0DCDCF67F2C4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1 Marcador de contenido"/>
          <p:cNvSpPr>
            <a:spLocks noGrp="1"/>
          </p:cNvSpPr>
          <p:nvPr>
            <p:ph idx="1"/>
          </p:nvPr>
        </p:nvSpPr>
        <p:spPr>
          <a:xfrm>
            <a:off x="0" y="1989138"/>
            <a:ext cx="8686800" cy="4557712"/>
          </a:xfrm>
        </p:spPr>
        <p:txBody>
          <a:bodyPr/>
          <a:lstStyle/>
          <a:p>
            <a:pPr marL="1243013" lvl="2" indent="-342900">
              <a:buFont typeface="Arial" charset="0"/>
              <a:buChar char="•"/>
            </a:pPr>
            <a:r>
              <a:rPr lang="es-ES" sz="2000" b="1" smtClean="0"/>
              <a:t>Separación da Igrexa i Estado, </a:t>
            </a:r>
            <a:r>
              <a:rPr lang="es-ES" sz="2000" smtClean="0"/>
              <a:t>reconocía se o matrimonio civil e o divorcio. </a:t>
            </a:r>
          </a:p>
          <a:p>
            <a:pPr marL="1243013" lvl="2" indent="-342900">
              <a:buFont typeface="Arial" charset="0"/>
              <a:buChar char="•"/>
            </a:pPr>
            <a:r>
              <a:rPr lang="es-ES" sz="2000" smtClean="0"/>
              <a:t>Tamén  expresaba a igualdade de todolos ciudadáns ante o dereito á educación e o traballo. </a:t>
            </a:r>
          </a:p>
          <a:p>
            <a:endParaRPr lang="es-ES" smtClean="0"/>
          </a:p>
        </p:txBody>
      </p:sp>
      <p:sp>
        <p:nvSpPr>
          <p:cNvPr id="38914" name="2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CFCDC7-0CCE-4BA4-B063-B876761F2690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s-ES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765175"/>
            <a:ext cx="85105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963613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_tradnl" altLang="gl-ES" sz="3400" dirty="0" smtClean="0"/>
              <a:t/>
            </a:r>
            <a:br>
              <a:rPr lang="es-ES_tradnl" altLang="gl-ES" sz="3400" dirty="0" smtClean="0"/>
            </a:br>
            <a:r>
              <a:rPr lang="es-ES_tradnl" altLang="gl-ES" sz="3400" dirty="0" smtClean="0"/>
              <a:t>O Bienio Reformista 1931-1933</a:t>
            </a:r>
            <a:br>
              <a:rPr lang="es-ES_tradnl" altLang="gl-ES" sz="3400" dirty="0" smtClean="0"/>
            </a:br>
            <a:endParaRPr lang="es-ES_tradnl" altLang="gl-ES" sz="3400" dirty="0" smtClean="0"/>
          </a:p>
        </p:txBody>
      </p:sp>
      <p:sp>
        <p:nvSpPr>
          <p:cNvPr id="39938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82563" y="1628775"/>
            <a:ext cx="3924300" cy="4267200"/>
          </a:xfrm>
        </p:spPr>
        <p:txBody>
          <a:bodyPr/>
          <a:lstStyle/>
          <a:p>
            <a:pPr algn="ctr"/>
            <a:r>
              <a:rPr lang="es-ES_tradnl" altLang="gl-ES" sz="1800" smtClean="0"/>
              <a:t>As mesmas persoas que ocuparon cargos importantes no  Goberno Provisional</a:t>
            </a:r>
          </a:p>
          <a:p>
            <a:pPr algn="ctr"/>
            <a:r>
              <a:rPr lang="es-ES_tradnl" altLang="gl-ES" sz="1800" smtClean="0"/>
              <a:t>Salvo republicanos de Dereitas: Lerroux</a:t>
            </a:r>
          </a:p>
          <a:p>
            <a:pPr algn="ctr"/>
            <a:r>
              <a:rPr lang="es-ES_tradnl" altLang="gl-ES" sz="1800" smtClean="0"/>
              <a:t>Continúa a Reforma educativa</a:t>
            </a:r>
          </a:p>
          <a:p>
            <a:pPr algn="ctr"/>
            <a:r>
              <a:rPr lang="es-ES_tradnl" altLang="gl-ES" sz="1800" smtClean="0"/>
              <a:t>Reforma militar: peche da academia de Zaragoza</a:t>
            </a:r>
          </a:p>
          <a:p>
            <a:pPr algn="ctr"/>
            <a:r>
              <a:rPr lang="es-ES_tradnl" altLang="gl-ES" sz="1800" smtClean="0"/>
              <a:t>Continúa  aReforma Agraria</a:t>
            </a:r>
          </a:p>
          <a:p>
            <a:pPr algn="ctr"/>
            <a:r>
              <a:rPr lang="es-ES_tradnl" altLang="gl-ES" sz="1800" smtClean="0"/>
              <a:t>Creación do  IRA</a:t>
            </a:r>
          </a:p>
          <a:p>
            <a:pPr algn="ctr"/>
            <a:r>
              <a:rPr lang="es-ES_tradnl" altLang="gl-ES" sz="1800" smtClean="0"/>
              <a:t>Polémica dende a esquerda e dereita</a:t>
            </a:r>
          </a:p>
        </p:txBody>
      </p:sp>
      <p:pic>
        <p:nvPicPr>
          <p:cNvPr id="39939" name="Picture 5" descr="Gobierno de la República en 1931?=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6863" y="1989138"/>
            <a:ext cx="501967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9600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 smtClean="0"/>
              <a:t>  O BIENIO REFORMISTA</a:t>
            </a:r>
            <a:endParaRPr lang="es-ES" dirty="0"/>
          </a:p>
        </p:txBody>
      </p:sp>
      <p:sp>
        <p:nvSpPr>
          <p:cNvPr id="40962" name="2 Marcador de contenido"/>
          <p:cNvSpPr>
            <a:spLocks noGrp="1"/>
          </p:cNvSpPr>
          <p:nvPr>
            <p:ph idx="1"/>
          </p:nvPr>
        </p:nvSpPr>
        <p:spPr>
          <a:xfrm>
            <a:off x="395288" y="1628775"/>
            <a:ext cx="8229600" cy="4144963"/>
          </a:xfrm>
        </p:spPr>
        <p:txBody>
          <a:bodyPr/>
          <a:lstStyle/>
          <a:p>
            <a:r>
              <a:rPr lang="es-ES" sz="2800" b="1" smtClean="0"/>
              <a:t>O BIENIO REFORMISTA (1931-1933). </a:t>
            </a:r>
            <a:endParaRPr lang="es-ES" sz="2800" smtClean="0"/>
          </a:p>
          <a:p>
            <a:pPr lvl="1"/>
            <a:r>
              <a:rPr lang="es-ES" sz="2800" smtClean="0"/>
              <a:t>Xefe do Estado: Alcalá Zamora</a:t>
            </a:r>
          </a:p>
          <a:p>
            <a:pPr lvl="1"/>
            <a:r>
              <a:rPr lang="es-ES" sz="2800" smtClean="0"/>
              <a:t>Xefe do Goberno: Manuel Azaña </a:t>
            </a:r>
          </a:p>
          <a:p>
            <a:pPr lvl="1"/>
            <a:r>
              <a:rPr lang="es-ES" sz="2800" smtClean="0"/>
              <a:t>(coalición esquerdas e socialistas)</a:t>
            </a:r>
          </a:p>
          <a:p>
            <a:pPr>
              <a:buFont typeface="Wingdings" pitchFamily="2" charset="2"/>
              <a:buNone/>
            </a:pPr>
            <a:endParaRPr lang="es-ES" sz="2800" smtClean="0"/>
          </a:p>
        </p:txBody>
      </p:sp>
      <p:sp>
        <p:nvSpPr>
          <p:cNvPr id="40963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E9F138-B67C-4DF7-8458-A0DAE0858239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s-ES"/>
          </a:p>
        </p:txBody>
      </p:sp>
      <p:pic>
        <p:nvPicPr>
          <p:cNvPr id="40964" name="Picture 7" descr="manuel_azana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802063"/>
            <a:ext cx="2376487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349500"/>
            <a:ext cx="2879725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692150"/>
            <a:ext cx="8229600" cy="9144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 smtClean="0"/>
              <a:t>PROGRAMA DE REFORMAS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700213"/>
            <a:ext cx="8229600" cy="4144962"/>
          </a:xfrm>
        </p:spPr>
        <p:txBody>
          <a:bodyPr rtlCol="0">
            <a:normAutofit lnSpcReduction="10000"/>
          </a:bodyPr>
          <a:lstStyle/>
          <a:p>
            <a:pPr lvl="2" indent="-693738" fontAlgn="auto">
              <a:defRPr/>
            </a:pPr>
            <a:r>
              <a:rPr lang="es-ES" sz="2400" b="1" dirty="0" smtClean="0"/>
              <a:t>Reforma do </a:t>
            </a:r>
            <a:r>
              <a:rPr lang="es-ES" sz="2400" b="1" dirty="0" err="1" smtClean="0"/>
              <a:t>exército</a:t>
            </a:r>
            <a:endParaRPr lang="es-ES" sz="2400" b="1" dirty="0" smtClean="0"/>
          </a:p>
          <a:p>
            <a:pPr marL="1143000" lvl="3" indent="-693738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400" dirty="0" smtClean="0"/>
              <a:t>Reducción efectivos militares</a:t>
            </a:r>
          </a:p>
          <a:p>
            <a:pPr marL="1143000" lvl="3" indent="-693738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400" dirty="0" smtClean="0"/>
              <a:t>Fin macrocefalia</a:t>
            </a:r>
          </a:p>
          <a:p>
            <a:pPr marL="1143000" lvl="3" indent="-693738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400" dirty="0" smtClean="0"/>
              <a:t>Supeditación dos </a:t>
            </a:r>
            <a:r>
              <a:rPr lang="es-ES" sz="2400" dirty="0" err="1" smtClean="0"/>
              <a:t>tribunais</a:t>
            </a:r>
            <a:r>
              <a:rPr lang="es-ES" sz="2400" dirty="0" smtClean="0"/>
              <a:t> militares </a:t>
            </a:r>
            <a:r>
              <a:rPr lang="es-ES" sz="2400" dirty="0" err="1" smtClean="0"/>
              <a:t>aos</a:t>
            </a:r>
            <a:r>
              <a:rPr lang="es-ES" sz="2400" dirty="0" smtClean="0"/>
              <a:t> </a:t>
            </a:r>
            <a:r>
              <a:rPr lang="es-ES" sz="2400" dirty="0" err="1" smtClean="0"/>
              <a:t>civis</a:t>
            </a:r>
            <a:r>
              <a:rPr lang="es-ES" sz="2400" dirty="0" smtClean="0"/>
              <a:t>, </a:t>
            </a:r>
            <a:r>
              <a:rPr lang="es-ES" sz="2400" dirty="0" err="1" smtClean="0"/>
              <a:t>fidelidade</a:t>
            </a:r>
            <a:r>
              <a:rPr lang="es-ES" sz="2400" dirty="0" smtClean="0"/>
              <a:t> </a:t>
            </a:r>
            <a:r>
              <a:rPr lang="es-ES" sz="2400" dirty="0" err="1" smtClean="0"/>
              <a:t>ao</a:t>
            </a:r>
            <a:r>
              <a:rPr lang="es-ES" sz="2400" dirty="0" smtClean="0"/>
              <a:t> </a:t>
            </a:r>
            <a:r>
              <a:rPr lang="es-ES" sz="2400" dirty="0" err="1" smtClean="0"/>
              <a:t>réxime</a:t>
            </a:r>
            <a:r>
              <a:rPr lang="es-ES" sz="2400" dirty="0" smtClean="0"/>
              <a:t>.</a:t>
            </a:r>
          </a:p>
          <a:p>
            <a:pPr marL="1143000" lvl="3" indent="-693738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400" dirty="0" smtClean="0"/>
              <a:t>Reducción unidades</a:t>
            </a:r>
          </a:p>
          <a:p>
            <a:pPr marL="1143000" lvl="3" indent="-693738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400" dirty="0" smtClean="0"/>
              <a:t>Modernización.</a:t>
            </a:r>
          </a:p>
          <a:p>
            <a:pPr marL="1143000" lvl="3" indent="-693738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400" dirty="0" smtClean="0"/>
              <a:t>Remodelación das </a:t>
            </a:r>
            <a:r>
              <a:rPr lang="es-ES" sz="2400" dirty="0" err="1" smtClean="0"/>
              <a:t>escolas</a:t>
            </a:r>
            <a:r>
              <a:rPr lang="es-ES" sz="2400" dirty="0" smtClean="0"/>
              <a:t> militares (Supresión da de Zaragoza)</a:t>
            </a:r>
          </a:p>
          <a:p>
            <a:pPr marL="0" indent="0" fontAlgn="auto">
              <a:buFont typeface="Wingdings" pitchFamily="2" charset="2"/>
              <a:buNone/>
              <a:defRPr/>
            </a:pPr>
            <a:endParaRPr lang="es-ES" sz="2800" dirty="0"/>
          </a:p>
        </p:txBody>
      </p:sp>
      <p:sp>
        <p:nvSpPr>
          <p:cNvPr id="41987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E11895-66B6-4046-93EB-FE822E1EED0D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750" y="1412875"/>
            <a:ext cx="8229600" cy="4144963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gl-ES" sz="2800" b="1" dirty="0"/>
              <a:t>Reforma do exército</a:t>
            </a:r>
          </a:p>
          <a:p>
            <a:pPr marL="0" indent="0" fontAlgn="auto">
              <a:buFont typeface="Wingdings" pitchFamily="2" charset="2"/>
              <a:buNone/>
              <a:defRPr/>
            </a:pPr>
            <a:r>
              <a:rPr lang="es-ES" b="1" dirty="0" smtClean="0"/>
              <a:t>Ben planificada pero non </a:t>
            </a:r>
            <a:r>
              <a:rPr lang="es-ES" b="1" dirty="0" err="1" smtClean="0"/>
              <a:t>acada</a:t>
            </a:r>
            <a:r>
              <a:rPr lang="es-ES" b="1" dirty="0" smtClean="0"/>
              <a:t> os </a:t>
            </a:r>
            <a:r>
              <a:rPr lang="es-ES" b="1" dirty="0" err="1" smtClean="0"/>
              <a:t>seus</a:t>
            </a:r>
            <a:r>
              <a:rPr lang="es-ES" b="1" dirty="0" smtClean="0"/>
              <a:t> </a:t>
            </a:r>
            <a:r>
              <a:rPr lang="es-ES" b="1" dirty="0" err="1" smtClean="0"/>
              <a:t>obxectivos</a:t>
            </a:r>
            <a:r>
              <a:rPr lang="es-ES" b="1" dirty="0" smtClean="0"/>
              <a:t>:</a:t>
            </a:r>
          </a:p>
          <a:p>
            <a:pPr fontAlgn="auto">
              <a:defRPr/>
            </a:pPr>
            <a:r>
              <a:rPr lang="es-ES" dirty="0" smtClean="0"/>
              <a:t> Número de oficias retirados menos do esperado</a:t>
            </a:r>
          </a:p>
          <a:p>
            <a:pPr fontAlgn="auto">
              <a:defRPr/>
            </a:pPr>
            <a:r>
              <a:rPr lang="es-ES" dirty="0" smtClean="0"/>
              <a:t> Disminución de </a:t>
            </a:r>
            <a:r>
              <a:rPr lang="es-ES" dirty="0" err="1" smtClean="0"/>
              <a:t>orzamentos</a:t>
            </a:r>
            <a:r>
              <a:rPr lang="es-ES" dirty="0" smtClean="0"/>
              <a:t> dificulta a modernización.</a:t>
            </a:r>
          </a:p>
          <a:p>
            <a:pPr fontAlgn="auto">
              <a:defRPr/>
            </a:pPr>
            <a:r>
              <a:rPr lang="es-ES" dirty="0" smtClean="0"/>
              <a:t> Tomada polos  africanistas </a:t>
            </a:r>
            <a:endParaRPr lang="es-ES" dirty="0"/>
          </a:p>
          <a:p>
            <a:pPr marL="0" indent="0" fontAlgn="auto">
              <a:buFont typeface="Wingdings" pitchFamily="2" charset="2"/>
              <a:buNone/>
              <a:defRPr/>
            </a:pPr>
            <a:r>
              <a:rPr lang="es-ES" dirty="0" smtClean="0"/>
              <a:t>       como </a:t>
            </a:r>
            <a:r>
              <a:rPr lang="es-ES" dirty="0" err="1" smtClean="0"/>
              <a:t>unha</a:t>
            </a:r>
            <a:r>
              <a:rPr lang="es-ES" dirty="0" smtClean="0"/>
              <a:t> agresión en </a:t>
            </a:r>
          </a:p>
          <a:p>
            <a:pPr marL="0" indent="0" fontAlgn="auto">
              <a:buFont typeface="Wingdings" pitchFamily="2" charset="2"/>
              <a:buNone/>
              <a:defRPr/>
            </a:pPr>
            <a:r>
              <a:rPr lang="es-ES" dirty="0"/>
              <a:t> </a:t>
            </a:r>
            <a:r>
              <a:rPr lang="es-ES" dirty="0" smtClean="0"/>
              <a:t>      toda </a:t>
            </a:r>
            <a:r>
              <a:rPr lang="es-ES" dirty="0" err="1" smtClean="0"/>
              <a:t>regra</a:t>
            </a:r>
            <a:r>
              <a:rPr lang="es-ES" dirty="0"/>
              <a:t> </a:t>
            </a:r>
            <a:r>
              <a:rPr lang="es-ES" dirty="0" smtClean="0"/>
              <a:t>que </a:t>
            </a:r>
            <a:r>
              <a:rPr lang="es-ES" dirty="0" err="1" smtClean="0"/>
              <a:t>xenerará</a:t>
            </a:r>
            <a:r>
              <a:rPr lang="es-ES" dirty="0" smtClean="0"/>
              <a:t>    </a:t>
            </a:r>
          </a:p>
          <a:p>
            <a:pPr marL="0" indent="0" fontAlgn="auto">
              <a:buFont typeface="Wingdings" pitchFamily="2" charset="2"/>
              <a:buNone/>
              <a:defRPr/>
            </a:pPr>
            <a:r>
              <a:rPr lang="es-ES" dirty="0"/>
              <a:t> </a:t>
            </a:r>
            <a:r>
              <a:rPr lang="es-ES" dirty="0" smtClean="0"/>
              <a:t>      </a:t>
            </a:r>
            <a:r>
              <a:rPr lang="es-ES" dirty="0" err="1" smtClean="0"/>
              <a:t>movementos</a:t>
            </a:r>
            <a:r>
              <a:rPr lang="es-ES" dirty="0" smtClean="0"/>
              <a:t> conspirativos</a:t>
            </a:r>
            <a:endParaRPr lang="gl-ES" dirty="0"/>
          </a:p>
        </p:txBody>
      </p:sp>
      <p:sp>
        <p:nvSpPr>
          <p:cNvPr id="43010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047FEC-E044-4F9B-B1E0-B8F1ADAED6CE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s-ES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39750" y="476250"/>
            <a:ext cx="8229600" cy="9144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 smtClean="0"/>
              <a:t>PROGRAMA DE REFORMAS</a:t>
            </a:r>
            <a:endParaRPr lang="es-ES" dirty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3429000"/>
            <a:ext cx="51133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 smtClean="0"/>
              <a:t>PROGRAMA DE REFORMAS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463" y="1628775"/>
            <a:ext cx="8229600" cy="4721225"/>
          </a:xfrm>
        </p:spPr>
        <p:txBody>
          <a:bodyPr rtlCol="0">
            <a:normAutofit fontScale="92500" lnSpcReduction="20000"/>
          </a:bodyPr>
          <a:lstStyle/>
          <a:p>
            <a:pPr lvl="2" fontAlgn="auto">
              <a:defRPr/>
            </a:pPr>
            <a:r>
              <a:rPr lang="es-ES" sz="2800" b="1" dirty="0" smtClean="0"/>
              <a:t>A Reforma da </a:t>
            </a:r>
            <a:r>
              <a:rPr lang="es-ES" sz="2800" b="1" dirty="0" err="1" smtClean="0"/>
              <a:t>Igrexa</a:t>
            </a:r>
            <a:r>
              <a:rPr lang="es-ES" sz="2800" b="1" dirty="0" smtClean="0"/>
              <a:t>.</a:t>
            </a:r>
          </a:p>
          <a:p>
            <a:pPr marL="1828800" lvl="3" indent="-4572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800" dirty="0" smtClean="0"/>
              <a:t>Limitar a influencia da </a:t>
            </a:r>
            <a:r>
              <a:rPr lang="es-ES" sz="2800" dirty="0" err="1" smtClean="0"/>
              <a:t>Igrexa</a:t>
            </a:r>
            <a:r>
              <a:rPr lang="es-ES" sz="2800" dirty="0" smtClean="0"/>
              <a:t> </a:t>
            </a:r>
          </a:p>
          <a:p>
            <a:pPr marL="1828800" lvl="3" indent="-4572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800" dirty="0" smtClean="0"/>
              <a:t>Secularizar a vida social</a:t>
            </a:r>
          </a:p>
          <a:p>
            <a:pPr marL="1371600" lvl="3" indent="0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800" b="1" dirty="0" smtClean="0"/>
              <a:t>A Constitución, </a:t>
            </a:r>
            <a:r>
              <a:rPr lang="es-ES" sz="2800" b="1" dirty="0" err="1" smtClean="0"/>
              <a:t>estipulou</a:t>
            </a:r>
            <a:r>
              <a:rPr lang="es-ES" sz="2800" b="1" dirty="0" smtClean="0"/>
              <a:t>:</a:t>
            </a:r>
          </a:p>
          <a:p>
            <a:pPr marL="2286000" lvl="4" indent="-4572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800" dirty="0" smtClean="0"/>
              <a:t>Non </a:t>
            </a:r>
            <a:r>
              <a:rPr lang="es-ES" sz="2800" dirty="0" err="1" smtClean="0"/>
              <a:t>confesionalidade</a:t>
            </a:r>
            <a:r>
              <a:rPr lang="es-ES" sz="2800" dirty="0" smtClean="0"/>
              <a:t> do Estado</a:t>
            </a:r>
          </a:p>
          <a:p>
            <a:pPr marL="2286000" lvl="4" indent="-4572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800" dirty="0" err="1" smtClean="0"/>
              <a:t>Libertade</a:t>
            </a:r>
            <a:r>
              <a:rPr lang="es-ES" sz="2800" dirty="0" smtClean="0"/>
              <a:t> de cultos</a:t>
            </a:r>
          </a:p>
          <a:p>
            <a:pPr marL="2286000" lvl="4" indent="-4572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800" dirty="0" smtClean="0"/>
              <a:t>Supresión do </a:t>
            </a:r>
            <a:r>
              <a:rPr lang="es-ES" sz="2800" dirty="0" err="1" smtClean="0"/>
              <a:t>presuposto</a:t>
            </a:r>
            <a:r>
              <a:rPr lang="es-ES" sz="2800" dirty="0" smtClean="0"/>
              <a:t> </a:t>
            </a:r>
            <a:r>
              <a:rPr lang="es-ES" sz="2800" dirty="0" err="1" smtClean="0"/>
              <a:t>ao</a:t>
            </a:r>
            <a:r>
              <a:rPr lang="es-ES" sz="2800" dirty="0" smtClean="0"/>
              <a:t> culto e clero </a:t>
            </a:r>
          </a:p>
          <a:p>
            <a:pPr marL="2286000" lvl="4" indent="-4572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800" dirty="0" smtClean="0"/>
              <a:t>Limitación da posesión de </a:t>
            </a:r>
            <a:r>
              <a:rPr lang="es-ES" sz="2800" dirty="0" err="1" smtClean="0"/>
              <a:t>bens</a:t>
            </a:r>
            <a:r>
              <a:rPr lang="es-ES" sz="2800" dirty="0" smtClean="0"/>
              <a:t>  </a:t>
            </a:r>
            <a:r>
              <a:rPr lang="es-ES" sz="2800" dirty="0" err="1" smtClean="0"/>
              <a:t>ás</a:t>
            </a:r>
            <a:r>
              <a:rPr lang="es-ES" sz="2800" dirty="0" smtClean="0"/>
              <a:t> </a:t>
            </a:r>
            <a:r>
              <a:rPr lang="es-ES" sz="2800" dirty="0" err="1" smtClean="0"/>
              <a:t>ordes</a:t>
            </a:r>
            <a:r>
              <a:rPr lang="es-ES" sz="2800" dirty="0"/>
              <a:t> </a:t>
            </a:r>
            <a:r>
              <a:rPr lang="es-ES" sz="2800" dirty="0" err="1" smtClean="0"/>
              <a:t>relixiosas</a:t>
            </a:r>
            <a:r>
              <a:rPr lang="es-ES" sz="2800" dirty="0" smtClean="0"/>
              <a:t>. </a:t>
            </a:r>
          </a:p>
          <a:p>
            <a:pPr marL="2286000" lvl="4" indent="-4572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800" dirty="0" err="1" smtClean="0"/>
              <a:t>Permítese</a:t>
            </a:r>
            <a:r>
              <a:rPr lang="es-ES" sz="2800" dirty="0" smtClean="0"/>
              <a:t> o divorcio e o matrimonio civil.</a:t>
            </a:r>
          </a:p>
          <a:p>
            <a:pPr fontAlgn="auto">
              <a:defRPr/>
            </a:pPr>
            <a:endParaRPr lang="es-ES" sz="2800" dirty="0"/>
          </a:p>
        </p:txBody>
      </p:sp>
      <p:sp>
        <p:nvSpPr>
          <p:cNvPr id="44035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A02D1A-49E6-4348-9D5B-6304351AA72B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7 Marcador de contenido"/>
          <p:cNvSpPr>
            <a:spLocks noGrp="1"/>
          </p:cNvSpPr>
          <p:nvPr>
            <p:ph sz="quarter" idx="14"/>
          </p:nvPr>
        </p:nvSpPr>
        <p:spPr>
          <a:xfrm>
            <a:off x="4140200" y="1700213"/>
            <a:ext cx="4552950" cy="4608512"/>
          </a:xfrm>
        </p:spPr>
        <p:txBody>
          <a:bodyPr/>
          <a:lstStyle/>
          <a:p>
            <a:r>
              <a:rPr lang="es-ES" smtClean="0"/>
              <a:t>Disolucíon da compañía de Xesús i encautación dos seus bens</a:t>
            </a:r>
          </a:p>
          <a:p>
            <a:r>
              <a:rPr lang="es-ES" smtClean="0"/>
              <a:t>A lei de congregacións limita a posesión de bens ás ordes relixiosas.</a:t>
            </a:r>
          </a:p>
          <a:p>
            <a:r>
              <a:rPr lang="es-ES" smtClean="0"/>
              <a:t>A reforma relixiosa sería continua fonte de problemas xa que os católicos consideraban esta medida unha agresión á relixión.</a:t>
            </a:r>
          </a:p>
          <a:p>
            <a:r>
              <a:rPr lang="es-ES" smtClean="0"/>
              <a:t>A xerarquía eclesiástica posicionouse en contra da república</a:t>
            </a:r>
          </a:p>
          <a:p>
            <a:r>
              <a:rPr lang="es-ES" smtClean="0"/>
              <a:t>Expulsión do cardeal Segura</a:t>
            </a:r>
          </a:p>
          <a:p>
            <a:r>
              <a:rPr lang="es-ES" smtClean="0"/>
              <a:t>Queima de conventos e igrexas</a:t>
            </a:r>
          </a:p>
          <a:p>
            <a:endParaRPr lang="es-ES" smtClean="0"/>
          </a:p>
          <a:p>
            <a:endParaRPr lang="es-ES" smtClean="0"/>
          </a:p>
        </p:txBody>
      </p:sp>
      <p:sp>
        <p:nvSpPr>
          <p:cNvPr id="45058" name="4 Marcador de número de diapositiva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57B9DB-668E-4246-B6B2-44880B00EE12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s-ES"/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550" y="549275"/>
            <a:ext cx="822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 descr="C:\Documents and Settings\Prof2\Mis documentos\Mis imágenes\Manuel historia\sen título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554163"/>
            <a:ext cx="3794125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QUEIMA DE CONVENTOS</a:t>
            </a:r>
            <a:endParaRPr lang="es-ES" b="1" dirty="0"/>
          </a:p>
        </p:txBody>
      </p:sp>
      <p:pic>
        <p:nvPicPr>
          <p:cNvPr id="46082" name="Picture 2" descr="C:\Documents and Settings\Administrador\Mis documentos\Mis documentos\INSTITUTO\Cursos\2. BACH\COMPOSICIONES BACHILLERATO\POWER POINT TEMARIO\COMPOSICIÓN POWER POINT 11\13a1-quemaconvent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1643063"/>
            <a:ext cx="7715250" cy="4019550"/>
          </a:xfrm>
        </p:spPr>
      </p:pic>
      <p:sp>
        <p:nvSpPr>
          <p:cNvPr id="46083" name="4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C4CCCF-6FC9-41D6-B0CE-630267AB372E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9144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 smtClean="0"/>
              <a:t>PROGRAMA DE REFORMAS</a:t>
            </a:r>
            <a:endParaRPr lang="es-ES" dirty="0"/>
          </a:p>
        </p:txBody>
      </p:sp>
      <p:sp>
        <p:nvSpPr>
          <p:cNvPr id="47106" name="2 Marcador de contenido"/>
          <p:cNvSpPr>
            <a:spLocks noGrp="1"/>
          </p:cNvSpPr>
          <p:nvPr>
            <p:ph idx="1"/>
          </p:nvPr>
        </p:nvSpPr>
        <p:spPr>
          <a:xfrm>
            <a:off x="-541338" y="1484313"/>
            <a:ext cx="6613526" cy="4144962"/>
          </a:xfrm>
        </p:spPr>
        <p:txBody>
          <a:bodyPr/>
          <a:lstStyle/>
          <a:p>
            <a:pPr lvl="2"/>
            <a:r>
              <a:rPr lang="es-ES" sz="2800" b="1" smtClean="0"/>
              <a:t>Reforma Agraria. </a:t>
            </a:r>
          </a:p>
          <a:p>
            <a:pPr marL="1828800" lvl="3" indent="-457200">
              <a:buFont typeface="Arial" charset="0"/>
              <a:buChar char="•"/>
            </a:pPr>
            <a:r>
              <a:rPr lang="es-ES" sz="2800" i="1" smtClean="0"/>
              <a:t>Lei de Reforma Agraria, 1932</a:t>
            </a:r>
            <a:endParaRPr lang="es-ES" sz="2800" smtClean="0"/>
          </a:p>
          <a:p>
            <a:pPr marL="1828800" lvl="3" indent="-457200">
              <a:buFont typeface="Arial" charset="0"/>
              <a:buChar char="•"/>
            </a:pPr>
            <a:r>
              <a:rPr lang="es-ES" sz="2800" smtClean="0"/>
              <a:t>Mellorar  a situación dos campesinos </a:t>
            </a:r>
          </a:p>
          <a:p>
            <a:pPr marL="1828800" lvl="3" indent="-457200">
              <a:buFont typeface="Arial" charset="0"/>
              <a:buChar char="•"/>
            </a:pPr>
            <a:r>
              <a:rPr lang="es-ES" sz="2800" smtClean="0"/>
              <a:t>Poñer fin ao atraso de gran parte da agricultura española. </a:t>
            </a:r>
          </a:p>
          <a:p>
            <a:endParaRPr lang="es-ES" smtClean="0"/>
          </a:p>
        </p:txBody>
      </p:sp>
      <p:sp>
        <p:nvSpPr>
          <p:cNvPr id="47107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D4228A-8CD7-4AAE-B2C3-E427FF859191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179512" y="1412776"/>
          <a:ext cx="885698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8130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786EDD-2257-4A12-97CD-8E4E2EEAE644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s-ES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9144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PROGRAMA DE REFORMAS</a:t>
            </a:r>
            <a:endParaRPr lang="es-ES" b="1" dirty="0"/>
          </a:p>
        </p:txBody>
      </p:sp>
      <p:sp>
        <p:nvSpPr>
          <p:cNvPr id="7" name="6 Flecha abajo"/>
          <p:cNvSpPr/>
          <p:nvPr/>
        </p:nvSpPr>
        <p:spPr>
          <a:xfrm>
            <a:off x="2051050" y="2420938"/>
            <a:ext cx="433388" cy="5032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Flecha abajo"/>
          <p:cNvSpPr/>
          <p:nvPr/>
        </p:nvSpPr>
        <p:spPr>
          <a:xfrm>
            <a:off x="2051050" y="4508500"/>
            <a:ext cx="433388" cy="433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Flecha abajo"/>
          <p:cNvSpPr/>
          <p:nvPr/>
        </p:nvSpPr>
        <p:spPr>
          <a:xfrm>
            <a:off x="6551613" y="4508500"/>
            <a:ext cx="504825" cy="433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/>
              <a:t> CONTEXTO HISTÓRICO</a:t>
            </a:r>
            <a:endParaRPr lang="es-ES" dirty="0"/>
          </a:p>
        </p:txBody>
      </p:sp>
      <p:sp>
        <p:nvSpPr>
          <p:cNvPr id="17410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smtClean="0"/>
              <a:t>Período de entreguerras:</a:t>
            </a:r>
          </a:p>
          <a:p>
            <a:pPr lvl="1"/>
            <a:r>
              <a:rPr lang="es-ES" sz="2800" smtClean="0"/>
              <a:t>IGM</a:t>
            </a:r>
          </a:p>
          <a:p>
            <a:pPr lvl="1"/>
            <a:r>
              <a:rPr lang="es-ES" sz="2800" smtClean="0"/>
              <a:t>Crecemento dos Estados Unidos</a:t>
            </a:r>
          </a:p>
          <a:p>
            <a:pPr lvl="1"/>
            <a:r>
              <a:rPr lang="es-ES" sz="2800" smtClean="0"/>
              <a:t>Crack  do 1929</a:t>
            </a:r>
          </a:p>
          <a:p>
            <a:pPr lvl="1"/>
            <a:r>
              <a:rPr lang="es-ES" sz="2800" smtClean="0"/>
              <a:t>Ascenso dos fascismos: Italia e Alemaña </a:t>
            </a:r>
          </a:p>
          <a:p>
            <a:pPr lvl="1"/>
            <a:r>
              <a:rPr lang="es-ES" sz="2800" smtClean="0"/>
              <a:t>Influencia  da Revolución Bolchevique</a:t>
            </a:r>
          </a:p>
          <a:p>
            <a:endParaRPr lang="es-ES" sz="2800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C0171A-3B3E-4FAA-9794-1E9AF5DA1500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9" descr="05 Distribución superficie fincas_Carrió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03313"/>
            <a:ext cx="5711825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pob-activa1931"/>
          <p:cNvPicPr>
            <a:picLocks noChangeAspect="1" noChangeArrowheads="1"/>
          </p:cNvPicPr>
          <p:nvPr/>
        </p:nvPicPr>
        <p:blipFill>
          <a:blip r:embed="rId4"/>
          <a:srcRect l="5051" t="10318" r="3535" b="22646"/>
          <a:stretch>
            <a:fillRect/>
          </a:stretch>
        </p:blipFill>
        <p:spPr bwMode="auto">
          <a:xfrm>
            <a:off x="5700713" y="1509713"/>
            <a:ext cx="3455987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8"/>
          <p:cNvSpPr txBox="1">
            <a:spLocks noChangeArrowheads="1"/>
          </p:cNvSpPr>
          <p:nvPr/>
        </p:nvSpPr>
        <p:spPr bwMode="auto">
          <a:xfrm>
            <a:off x="5700713" y="3497263"/>
            <a:ext cx="3490912" cy="6461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ES" b="1">
                <a:latin typeface="Calibri" pitchFamily="34" charset="0"/>
              </a:rPr>
              <a:t>Población activa por sectores en 1931 (%)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0" y="0"/>
            <a:ext cx="8229600" cy="914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lIns="0" rIns="0" bIns="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42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s-ES" smtClean="0"/>
              <a:t>PROGRAMA DE REFORMAS</a:t>
            </a:r>
            <a:endParaRPr lang="es-E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A REFORMA AGRARIA</a:t>
            </a:r>
            <a:endParaRPr lang="es-ES" b="1" dirty="0"/>
          </a:p>
        </p:txBody>
      </p:sp>
      <p:sp>
        <p:nvSpPr>
          <p:cNvPr id="51202" name="4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1DD650-61A9-4C75-8729-5730F0F2143D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buFont typeface="Wingdings" pitchFamily="2" charset="2"/>
              <a:buNone/>
              <a:defRPr/>
            </a:pPr>
            <a:r>
              <a:rPr lang="es-ES" b="1" dirty="0" smtClean="0"/>
              <a:t>PROBLEMAS:</a:t>
            </a:r>
          </a:p>
          <a:p>
            <a:pPr marL="0" indent="0" fontAlgn="auto">
              <a:buFont typeface="Wingdings" pitchFamily="2" charset="2"/>
              <a:buNone/>
              <a:defRPr/>
            </a:pPr>
            <a:r>
              <a:rPr lang="es-ES" dirty="0"/>
              <a:t> </a:t>
            </a:r>
            <a:r>
              <a:rPr lang="es-ES" dirty="0" smtClean="0"/>
              <a:t>       </a:t>
            </a:r>
            <a:r>
              <a:rPr lang="es-ES" dirty="0" err="1" smtClean="0"/>
              <a:t>Tratábase</a:t>
            </a:r>
            <a:r>
              <a:rPr lang="es-ES" dirty="0" smtClean="0"/>
              <a:t> de modernizar á agricultura non de colectivizar.</a:t>
            </a:r>
          </a:p>
          <a:p>
            <a:pPr marL="449263" indent="0" fontAlgn="auto">
              <a:buFont typeface="Wingdings" pitchFamily="2" charset="2"/>
              <a:buNone/>
              <a:defRPr/>
            </a:pPr>
            <a:r>
              <a:rPr lang="es-ES" b="1" dirty="0" smtClean="0"/>
              <a:t>Resultados bastante limitados:</a:t>
            </a:r>
          </a:p>
          <a:p>
            <a:pPr marL="792163" fontAlgn="auto">
              <a:defRPr/>
            </a:pPr>
            <a:r>
              <a:rPr lang="es-ES" dirty="0"/>
              <a:t> </a:t>
            </a:r>
            <a:r>
              <a:rPr lang="es-ES" dirty="0" smtClean="0"/>
              <a:t> </a:t>
            </a:r>
            <a:r>
              <a:rPr lang="es-ES" dirty="0" err="1" smtClean="0"/>
              <a:t>Expropianse</a:t>
            </a:r>
            <a:r>
              <a:rPr lang="es-ES" dirty="0" smtClean="0"/>
              <a:t> menos </a:t>
            </a:r>
            <a:r>
              <a:rPr lang="es-ES" dirty="0" err="1" smtClean="0"/>
              <a:t>hectareas</a:t>
            </a:r>
            <a:r>
              <a:rPr lang="es-ES" dirty="0" smtClean="0"/>
              <a:t> das </a:t>
            </a:r>
            <a:r>
              <a:rPr lang="es-ES" dirty="0" err="1" smtClean="0"/>
              <a:t>pevistas</a:t>
            </a:r>
            <a:r>
              <a:rPr lang="es-ES" dirty="0" smtClean="0"/>
              <a:t> e </a:t>
            </a:r>
            <a:r>
              <a:rPr lang="es-ES" dirty="0" err="1" smtClean="0"/>
              <a:t>aséntanse</a:t>
            </a:r>
            <a:r>
              <a:rPr lang="es-ES" dirty="0" smtClean="0"/>
              <a:t> menos colonos </a:t>
            </a:r>
          </a:p>
          <a:p>
            <a:pPr marL="792163" fontAlgn="auto">
              <a:defRPr/>
            </a:pPr>
            <a:r>
              <a:rPr lang="es-ES" dirty="0"/>
              <a:t> </a:t>
            </a:r>
            <a:r>
              <a:rPr lang="es-ES" dirty="0" smtClean="0"/>
              <a:t> </a:t>
            </a:r>
            <a:r>
              <a:rPr lang="es-ES" dirty="0" err="1" smtClean="0"/>
              <a:t>Complexidade</a:t>
            </a:r>
            <a:r>
              <a:rPr lang="es-ES" dirty="0" smtClean="0"/>
              <a:t> da </a:t>
            </a:r>
            <a:r>
              <a:rPr lang="es-ES" dirty="0" err="1" smtClean="0"/>
              <a:t>lei</a:t>
            </a:r>
            <a:endParaRPr lang="es-ES" dirty="0" smtClean="0"/>
          </a:p>
          <a:p>
            <a:pPr marL="792163" fontAlgn="auto">
              <a:defRPr/>
            </a:pPr>
            <a:r>
              <a:rPr lang="es-ES" dirty="0"/>
              <a:t> </a:t>
            </a:r>
            <a:r>
              <a:rPr lang="es-ES" dirty="0" smtClean="0"/>
              <a:t> Falta de recursos económicos para as </a:t>
            </a:r>
            <a:r>
              <a:rPr lang="es-ES" dirty="0" err="1" smtClean="0"/>
              <a:t>indemnizacións</a:t>
            </a:r>
            <a:r>
              <a:rPr lang="es-ES" dirty="0" smtClean="0"/>
              <a:t>.     </a:t>
            </a:r>
          </a:p>
          <a:p>
            <a:pPr marL="449263" indent="0" fontAlgn="auto">
              <a:buFont typeface="Wingdings" pitchFamily="2" charset="2"/>
              <a:buNone/>
              <a:defRPr/>
            </a:pPr>
            <a:r>
              <a:rPr lang="es-ES" b="1" dirty="0" smtClean="0"/>
              <a:t>Consecuencia:</a:t>
            </a:r>
          </a:p>
          <a:p>
            <a:pPr marL="792163" fontAlgn="auto">
              <a:defRPr/>
            </a:pPr>
            <a:r>
              <a:rPr lang="es-ES" dirty="0"/>
              <a:t> </a:t>
            </a:r>
            <a:r>
              <a:rPr lang="es-ES" dirty="0" smtClean="0"/>
              <a:t> Descontento dos grandes propietarios (en contra da republica)</a:t>
            </a:r>
          </a:p>
          <a:p>
            <a:pPr marL="792163" fontAlgn="auto">
              <a:defRPr/>
            </a:pPr>
            <a:r>
              <a:rPr lang="es-ES" dirty="0"/>
              <a:t> </a:t>
            </a:r>
            <a:r>
              <a:rPr lang="es-ES" dirty="0" smtClean="0"/>
              <a:t> </a:t>
            </a:r>
            <a:r>
              <a:rPr lang="es-ES" dirty="0" err="1" smtClean="0"/>
              <a:t>Campesiños</a:t>
            </a:r>
            <a:r>
              <a:rPr lang="es-ES" dirty="0" smtClean="0"/>
              <a:t> decepcionados </a:t>
            </a:r>
            <a:r>
              <a:rPr lang="es-ES" dirty="0" err="1" smtClean="0"/>
              <a:t>revoltas</a:t>
            </a:r>
            <a:r>
              <a:rPr lang="es-ES" dirty="0" smtClean="0"/>
              <a:t> contra a república.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9" descr="05 Campesinos manchegos años 30"/>
          <p:cNvPicPr>
            <a:picLocks noChangeAspect="1" noChangeArrowheads="1"/>
          </p:cNvPicPr>
          <p:nvPr/>
        </p:nvPicPr>
        <p:blipFill>
          <a:blip r:embed="rId3"/>
          <a:srcRect t="3812" b="11037"/>
          <a:stretch>
            <a:fillRect/>
          </a:stretch>
        </p:blipFill>
        <p:spPr bwMode="auto">
          <a:xfrm>
            <a:off x="4341813" y="1541463"/>
            <a:ext cx="4352925" cy="43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11" descr="05 Propiedades Grandez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988" y="1374775"/>
            <a:ext cx="3671887" cy="451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0" y="0"/>
            <a:ext cx="8229600" cy="914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lIns="0" rIns="0" bIns="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42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s-ES" smtClean="0"/>
              <a:t>PROGRAMA DE REFORMAS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280988" y="1374775"/>
            <a:ext cx="3671887" cy="46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err="1">
                <a:solidFill>
                  <a:schemeClr val="tx1"/>
                </a:solidFill>
              </a:rPr>
              <a:t>Proiedades</a:t>
            </a:r>
            <a:r>
              <a:rPr lang="es-ES" b="1" dirty="0">
                <a:solidFill>
                  <a:schemeClr val="tx1"/>
                </a:solidFill>
              </a:rPr>
              <a:t> dos Grandes</a:t>
            </a:r>
            <a:endParaRPr lang="gl-ES" b="1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80988" y="1844675"/>
            <a:ext cx="3671887" cy="40497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gl-E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9144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PROGRAMA DE REFORMAS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81200"/>
            <a:ext cx="8507413" cy="4144963"/>
          </a:xfrm>
        </p:spPr>
        <p:txBody>
          <a:bodyPr rtlCol="0">
            <a:normAutofit fontScale="85000" lnSpcReduction="20000"/>
          </a:bodyPr>
          <a:lstStyle/>
          <a:p>
            <a:pPr marL="623888" lvl="2" indent="-361950" fontAlgn="auto">
              <a:defRPr/>
            </a:pPr>
            <a:r>
              <a:rPr lang="es-ES" sz="2800" b="1" dirty="0" smtClean="0"/>
              <a:t>Reforma do Estado centralista (as autonomías).</a:t>
            </a:r>
          </a:p>
          <a:p>
            <a:pPr marL="261938" lvl="2" indent="0" fontAlgn="auto">
              <a:defRPr/>
            </a:pPr>
            <a:r>
              <a:rPr lang="es-ES" sz="2800" dirty="0" err="1" smtClean="0"/>
              <a:t>Vai</a:t>
            </a:r>
            <a:r>
              <a:rPr lang="es-ES" sz="2800" dirty="0" smtClean="0"/>
              <a:t> a permitir que </a:t>
            </a:r>
            <a:r>
              <a:rPr lang="es-ES" sz="2800" dirty="0" err="1" smtClean="0"/>
              <a:t>rexións</a:t>
            </a:r>
            <a:r>
              <a:rPr lang="es-ES" sz="2800" dirty="0" smtClean="0"/>
              <a:t> con </a:t>
            </a:r>
            <a:r>
              <a:rPr lang="es-ES" sz="2800" dirty="0" err="1" smtClean="0"/>
              <a:t>sentimento</a:t>
            </a:r>
            <a:r>
              <a:rPr lang="es-ES" sz="2800" dirty="0"/>
              <a:t> </a:t>
            </a:r>
            <a:r>
              <a:rPr lang="es-ES" sz="2800" dirty="0" smtClean="0"/>
              <a:t>nacionalista </a:t>
            </a:r>
            <a:r>
              <a:rPr lang="es-ES" sz="2800" dirty="0" err="1" smtClean="0"/>
              <a:t>teñan</a:t>
            </a:r>
            <a:r>
              <a:rPr lang="es-ES" sz="2800" dirty="0" smtClean="0"/>
              <a:t> un </a:t>
            </a:r>
            <a:r>
              <a:rPr lang="es-ES" sz="2800" dirty="0" err="1" smtClean="0"/>
              <a:t>goberno</a:t>
            </a:r>
            <a:r>
              <a:rPr lang="es-ES" sz="2800" dirty="0" smtClean="0"/>
              <a:t> propio.</a:t>
            </a:r>
          </a:p>
          <a:p>
            <a:pPr lvl="3" indent="-1338263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800" b="1" dirty="0" smtClean="0"/>
              <a:t>Estatuto Catalán, 1932:</a:t>
            </a:r>
          </a:p>
          <a:p>
            <a:pPr marL="604838" lvl="3" indent="-3429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000" dirty="0" smtClean="0"/>
              <a:t>O 14 de abril de 1931 </a:t>
            </a:r>
            <a:r>
              <a:rPr lang="es-ES" sz="2000" dirty="0" err="1" smtClean="0"/>
              <a:t>Maciá</a:t>
            </a:r>
            <a:r>
              <a:rPr lang="es-ES" sz="2000" dirty="0" smtClean="0"/>
              <a:t>, proclama a república de Cataluña, pero dará marcha atrás </a:t>
            </a:r>
            <a:r>
              <a:rPr lang="es-ES" sz="2000" dirty="0" err="1" smtClean="0"/>
              <a:t>trala</a:t>
            </a:r>
            <a:r>
              <a:rPr lang="es-ES" sz="2000" dirty="0" smtClean="0"/>
              <a:t> negociación </a:t>
            </a:r>
            <a:r>
              <a:rPr lang="es-ES" sz="2000" dirty="0" err="1" smtClean="0"/>
              <a:t>co</a:t>
            </a:r>
            <a:r>
              <a:rPr lang="es-ES" sz="2000" dirty="0" smtClean="0"/>
              <a:t> </a:t>
            </a:r>
            <a:r>
              <a:rPr lang="es-ES" sz="2000" dirty="0" err="1" smtClean="0"/>
              <a:t>goberno</a:t>
            </a:r>
            <a:r>
              <a:rPr lang="es-ES" sz="2000" dirty="0" smtClean="0"/>
              <a:t> provisional.</a:t>
            </a:r>
          </a:p>
          <a:p>
            <a:pPr marL="604838" lvl="3" indent="-3429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000" dirty="0" smtClean="0"/>
              <a:t>Estatuto de Nuria aprobado polo 99% de votos afirmativos.</a:t>
            </a:r>
          </a:p>
          <a:p>
            <a:pPr marL="604838" lvl="3" indent="-3429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000" dirty="0" smtClean="0"/>
              <a:t>Discusión do Estatuto no parlamento  español en  agosto de 1931</a:t>
            </a:r>
          </a:p>
          <a:p>
            <a:pPr marL="604838" lvl="3" indent="-3429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000" dirty="0" smtClean="0"/>
              <a:t>Reticencias da </a:t>
            </a:r>
            <a:r>
              <a:rPr lang="es-ES" sz="2000" dirty="0" err="1" smtClean="0"/>
              <a:t>dereita</a:t>
            </a:r>
            <a:r>
              <a:rPr lang="es-ES" sz="2000" dirty="0" smtClean="0"/>
              <a:t> e finalmente aprobado en 1932.</a:t>
            </a:r>
          </a:p>
          <a:p>
            <a:pPr marL="604838" lvl="3" indent="-3429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000" dirty="0" smtClean="0"/>
              <a:t>Recortes  respecto </a:t>
            </a:r>
            <a:r>
              <a:rPr lang="es-ES" sz="2000" dirty="0" err="1" smtClean="0"/>
              <a:t>ao</a:t>
            </a:r>
            <a:r>
              <a:rPr lang="es-ES" sz="2000" dirty="0" smtClean="0"/>
              <a:t> Estatuto de Nuria en </a:t>
            </a:r>
            <a:r>
              <a:rPr lang="es-ES" sz="2000" dirty="0" err="1" smtClean="0"/>
              <a:t>economia</a:t>
            </a:r>
            <a:r>
              <a:rPr lang="es-ES" sz="2000" dirty="0" smtClean="0"/>
              <a:t>, cultura, educación.</a:t>
            </a:r>
          </a:p>
          <a:p>
            <a:pPr marL="604838" lvl="3" indent="-3429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000" dirty="0" err="1" smtClean="0"/>
              <a:t>Eleccións</a:t>
            </a:r>
            <a:r>
              <a:rPr lang="es-ES" sz="2000" dirty="0" smtClean="0"/>
              <a:t> as gaña ERC , </a:t>
            </a:r>
            <a:r>
              <a:rPr lang="es-ES" sz="2000" dirty="0" err="1" smtClean="0"/>
              <a:t>Maciá</a:t>
            </a:r>
            <a:r>
              <a:rPr lang="es-ES" sz="2000" dirty="0" smtClean="0"/>
              <a:t> </a:t>
            </a:r>
            <a:r>
              <a:rPr lang="es-ES" sz="2000" dirty="0" err="1" smtClean="0"/>
              <a:t>primeiro</a:t>
            </a:r>
            <a:r>
              <a:rPr lang="es-ES" sz="2000" dirty="0" smtClean="0"/>
              <a:t> presidente.</a:t>
            </a:r>
          </a:p>
          <a:p>
            <a:pPr fontAlgn="auto">
              <a:defRPr/>
            </a:pPr>
            <a:endParaRPr lang="es-ES" dirty="0"/>
          </a:p>
        </p:txBody>
      </p:sp>
      <p:sp>
        <p:nvSpPr>
          <p:cNvPr id="54275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71FC4E9-9291-4AB6-AE7F-7D3F4050F683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61645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buFont typeface="Wingdings" pitchFamily="2" charset="2"/>
              <a:buNone/>
              <a:defRPr/>
            </a:pPr>
            <a:r>
              <a:rPr lang="gl-ES" sz="2400" b="1" dirty="0" smtClean="0"/>
              <a:t>Proxecto </a:t>
            </a:r>
            <a:r>
              <a:rPr lang="gl-ES" sz="2400" b="1" dirty="0"/>
              <a:t>estatuto vasco, </a:t>
            </a:r>
            <a:r>
              <a:rPr lang="gl-ES" sz="2400" b="1" dirty="0" smtClean="0"/>
              <a:t>1936</a:t>
            </a:r>
          </a:p>
          <a:p>
            <a:pPr fontAlgn="auto">
              <a:defRPr/>
            </a:pPr>
            <a:r>
              <a:rPr lang="es-ES" sz="1800" dirty="0" smtClean="0"/>
              <a:t>Carlistas e PNV </a:t>
            </a:r>
            <a:r>
              <a:rPr lang="es-ES" sz="1800" dirty="0" err="1" smtClean="0"/>
              <a:t>aproban</a:t>
            </a:r>
            <a:r>
              <a:rPr lang="es-ES" sz="1800" dirty="0" smtClean="0"/>
              <a:t> un </a:t>
            </a:r>
            <a:r>
              <a:rPr lang="es-ES" sz="1800" dirty="0" err="1" smtClean="0"/>
              <a:t>proxecto</a:t>
            </a:r>
            <a:r>
              <a:rPr lang="es-ES" sz="1800" dirty="0" smtClean="0"/>
              <a:t> de Estatuto en 1931.</a:t>
            </a:r>
          </a:p>
          <a:p>
            <a:pPr fontAlgn="auto">
              <a:defRPr/>
            </a:pPr>
            <a:r>
              <a:rPr lang="es-ES" sz="1800" dirty="0" smtClean="0"/>
              <a:t>Oposición de republicanos e socialistas por </a:t>
            </a:r>
            <a:r>
              <a:rPr lang="es-ES" sz="1800" dirty="0" err="1" smtClean="0"/>
              <a:t>cosideralo</a:t>
            </a:r>
            <a:r>
              <a:rPr lang="es-ES" sz="1800" dirty="0" smtClean="0"/>
              <a:t> </a:t>
            </a:r>
            <a:r>
              <a:rPr lang="es-ES" sz="1800" dirty="0" err="1" smtClean="0"/>
              <a:t>moi</a:t>
            </a:r>
            <a:r>
              <a:rPr lang="es-ES" sz="1800" dirty="0" smtClean="0"/>
              <a:t> confesional, e </a:t>
            </a:r>
            <a:r>
              <a:rPr lang="es-ES" sz="1800" dirty="0" err="1" smtClean="0"/>
              <a:t>pouco</a:t>
            </a:r>
            <a:r>
              <a:rPr lang="es-ES" sz="1800" dirty="0" smtClean="0"/>
              <a:t> democrático.</a:t>
            </a:r>
          </a:p>
          <a:p>
            <a:pPr fontAlgn="auto">
              <a:defRPr/>
            </a:pPr>
            <a:r>
              <a:rPr lang="es-ES" sz="1800" dirty="0" smtClean="0"/>
              <a:t>O Carlismo </a:t>
            </a:r>
            <a:r>
              <a:rPr lang="es-ES" sz="1800" dirty="0" err="1" smtClean="0"/>
              <a:t>farase</a:t>
            </a:r>
            <a:r>
              <a:rPr lang="es-ES" sz="1800" dirty="0" smtClean="0"/>
              <a:t> </a:t>
            </a:r>
            <a:r>
              <a:rPr lang="es-ES" sz="1800" dirty="0" err="1" smtClean="0"/>
              <a:t>antiautonomista</a:t>
            </a:r>
            <a:endParaRPr lang="es-ES" sz="1800" dirty="0" smtClean="0"/>
          </a:p>
          <a:p>
            <a:pPr fontAlgn="auto">
              <a:defRPr/>
            </a:pPr>
            <a:r>
              <a:rPr lang="es-ES" sz="1800" dirty="0" smtClean="0"/>
              <a:t>O PNV </a:t>
            </a:r>
            <a:r>
              <a:rPr lang="es-ES" sz="1800" dirty="0" err="1" smtClean="0"/>
              <a:t>achegase</a:t>
            </a:r>
            <a:r>
              <a:rPr lang="es-ES" sz="1800" dirty="0" smtClean="0"/>
              <a:t> </a:t>
            </a:r>
            <a:r>
              <a:rPr lang="es-ES" sz="1800" dirty="0" err="1" smtClean="0"/>
              <a:t>ás</a:t>
            </a:r>
            <a:r>
              <a:rPr lang="es-ES" sz="1800" dirty="0" smtClean="0"/>
              <a:t> </a:t>
            </a:r>
            <a:r>
              <a:rPr lang="es-ES" sz="1800" dirty="0" err="1" smtClean="0"/>
              <a:t>forzas</a:t>
            </a:r>
            <a:r>
              <a:rPr lang="es-ES" sz="1800" dirty="0" smtClean="0"/>
              <a:t> republicanas</a:t>
            </a:r>
          </a:p>
          <a:p>
            <a:pPr fontAlgn="auto">
              <a:defRPr/>
            </a:pPr>
            <a:r>
              <a:rPr lang="es-ES" sz="1800" dirty="0" smtClean="0"/>
              <a:t>1936 </a:t>
            </a:r>
            <a:r>
              <a:rPr lang="es-ES" sz="1800" dirty="0" err="1" smtClean="0"/>
              <a:t>apróbase</a:t>
            </a:r>
            <a:r>
              <a:rPr lang="es-ES" sz="1800" dirty="0" smtClean="0"/>
              <a:t> o Estatuto con </a:t>
            </a:r>
            <a:r>
              <a:rPr lang="es-ES" sz="1800" dirty="0" err="1" smtClean="0"/>
              <a:t>apoios</a:t>
            </a:r>
            <a:r>
              <a:rPr lang="es-ES" sz="1800" dirty="0" smtClean="0"/>
              <a:t> de PNV, republicanos e </a:t>
            </a:r>
            <a:r>
              <a:rPr lang="es-ES" sz="1800" dirty="0" err="1" smtClean="0"/>
              <a:t>socislistas</a:t>
            </a:r>
            <a:endParaRPr lang="es-ES" sz="1800" dirty="0" smtClean="0"/>
          </a:p>
          <a:p>
            <a:pPr fontAlgn="auto">
              <a:defRPr/>
            </a:pPr>
            <a:r>
              <a:rPr lang="es-ES" sz="1800" dirty="0" smtClean="0"/>
              <a:t>Aguirre </a:t>
            </a:r>
            <a:r>
              <a:rPr lang="es-ES" sz="1800" dirty="0" err="1" smtClean="0"/>
              <a:t>elexido</a:t>
            </a:r>
            <a:r>
              <a:rPr lang="es-ES" sz="1800" dirty="0" smtClean="0"/>
              <a:t> Lehendakari</a:t>
            </a:r>
            <a:endParaRPr lang="gl-ES" sz="1800" dirty="0"/>
          </a:p>
          <a:p>
            <a:pPr marL="0" indent="0" fontAlgn="auto">
              <a:buFont typeface="Wingdings" pitchFamily="2" charset="2"/>
              <a:buNone/>
              <a:defRPr/>
            </a:pPr>
            <a:r>
              <a:rPr lang="es-ES" sz="2400" b="1" dirty="0" smtClean="0"/>
              <a:t>Galicia</a:t>
            </a:r>
          </a:p>
          <a:p>
            <a:pPr fontAlgn="auto">
              <a:defRPr/>
            </a:pPr>
            <a:r>
              <a:rPr lang="es-ES" sz="1800" dirty="0" smtClean="0"/>
              <a:t>O 28 de </a:t>
            </a:r>
            <a:r>
              <a:rPr lang="es-ES" sz="1800" dirty="0" err="1" smtClean="0"/>
              <a:t>xuño</a:t>
            </a:r>
            <a:r>
              <a:rPr lang="es-ES" sz="1800" dirty="0" smtClean="0"/>
              <a:t> de 1936 </a:t>
            </a:r>
            <a:r>
              <a:rPr lang="es-ES" sz="1800" dirty="0" err="1" smtClean="0"/>
              <a:t>plebiscítase</a:t>
            </a:r>
            <a:r>
              <a:rPr lang="es-ES" sz="1800" dirty="0" smtClean="0"/>
              <a:t> o Estatuto de autonomía de Galicia.</a:t>
            </a:r>
          </a:p>
          <a:p>
            <a:pPr fontAlgn="auto">
              <a:defRPr/>
            </a:pPr>
            <a:r>
              <a:rPr lang="es-ES" sz="1800" dirty="0" smtClean="0"/>
              <a:t>Aprobado por inmensa </a:t>
            </a:r>
            <a:r>
              <a:rPr lang="es-ES" sz="1800" dirty="0" err="1" smtClean="0"/>
              <a:t>maioría</a:t>
            </a:r>
            <a:r>
              <a:rPr lang="es-ES" sz="1800" dirty="0" smtClean="0"/>
              <a:t> non </a:t>
            </a:r>
            <a:r>
              <a:rPr lang="es-ES" sz="1800" dirty="0" err="1" smtClean="0"/>
              <a:t>vai</a:t>
            </a:r>
            <a:r>
              <a:rPr lang="es-ES" sz="1800" dirty="0" smtClean="0"/>
              <a:t> a entrar en vigor debido </a:t>
            </a:r>
            <a:r>
              <a:rPr lang="es-ES" sz="1800" dirty="0" err="1" smtClean="0"/>
              <a:t>ó</a:t>
            </a:r>
            <a:r>
              <a:rPr lang="es-ES" sz="1800" dirty="0" smtClean="0"/>
              <a:t> </a:t>
            </a:r>
            <a:r>
              <a:rPr lang="es-ES" sz="1800" dirty="0" err="1" smtClean="0"/>
              <a:t>estoupido</a:t>
            </a:r>
            <a:r>
              <a:rPr lang="es-ES" sz="1800" dirty="0" smtClean="0"/>
              <a:t> da guerra</a:t>
            </a:r>
          </a:p>
          <a:p>
            <a:pPr marL="0" indent="0" fontAlgn="auto">
              <a:buFont typeface="Wingdings" pitchFamily="2" charset="2"/>
              <a:buNone/>
              <a:defRPr/>
            </a:pPr>
            <a:endParaRPr lang="gl-ES" b="1" dirty="0"/>
          </a:p>
        </p:txBody>
      </p:sp>
      <p:sp>
        <p:nvSpPr>
          <p:cNvPr id="55298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3553AB-D228-4A78-833C-480BA355B06B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s-ES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9144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PROGRAMA DE REFORMAS</a:t>
            </a:r>
            <a:endParaRPr lang="es-ES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3" descr="04 Caricatura separatismo"/>
          <p:cNvPicPr>
            <a:picLocks noChangeAspect="1" noChangeArrowheads="1"/>
          </p:cNvPicPr>
          <p:nvPr/>
        </p:nvPicPr>
        <p:blipFill>
          <a:blip r:embed="rId3"/>
          <a:srcRect r="35313"/>
          <a:stretch>
            <a:fillRect/>
          </a:stretch>
        </p:blipFill>
        <p:spPr bwMode="auto">
          <a:xfrm>
            <a:off x="3021013" y="3906838"/>
            <a:ext cx="4303712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14" descr="04 Cartel Estat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331788"/>
            <a:ext cx="2708275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15" descr="04 Esquella_Estatu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" y="620713"/>
            <a:ext cx="2986088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6"/>
          <p:cNvSpPr txBox="1">
            <a:spLocks noChangeArrowheads="1"/>
          </p:cNvSpPr>
          <p:nvPr/>
        </p:nvSpPr>
        <p:spPr bwMode="auto">
          <a:xfrm>
            <a:off x="150813" y="5937250"/>
            <a:ext cx="2870200" cy="6921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s-ES" sz="1300" b="1"/>
              <a:t>Caricatura sobre o «perigro de desintegración de España» no  </a:t>
            </a:r>
            <a:r>
              <a:rPr lang="es-ES" altLang="es-ES" sz="1300" b="1" i="1"/>
              <a:t>El Be Negre</a:t>
            </a:r>
            <a:r>
              <a:rPr lang="es-ES" altLang="es-ES" sz="1300" b="1"/>
              <a:t> (1934)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PROGRAMA DE REFORMAS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marL="87313" lvl="2" indent="0" fontAlgn="auto">
              <a:defRPr/>
            </a:pPr>
            <a:r>
              <a:rPr lang="es-ES" sz="3300" b="1" dirty="0" smtClean="0"/>
              <a:t>Reformas </a:t>
            </a:r>
            <a:r>
              <a:rPr lang="es-ES" sz="3300" b="1" dirty="0" err="1" smtClean="0"/>
              <a:t>sociais</a:t>
            </a:r>
            <a:r>
              <a:rPr lang="es-ES" sz="3300" b="1" dirty="0" smtClean="0"/>
              <a:t>. </a:t>
            </a:r>
          </a:p>
          <a:p>
            <a:pPr marL="87313" lvl="2" indent="0" fontAlgn="auto">
              <a:defRPr/>
            </a:pPr>
            <a:endParaRPr lang="es-ES" sz="3300" b="1" dirty="0" smtClean="0"/>
          </a:p>
          <a:p>
            <a:pPr marL="544513" lvl="3" indent="-457200" fontAlgn="auto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es-ES" sz="2800" dirty="0" err="1" smtClean="0"/>
              <a:t>Lexislación</a:t>
            </a:r>
            <a:r>
              <a:rPr lang="es-ES" sz="2800" dirty="0" smtClean="0"/>
              <a:t> laboral que </a:t>
            </a:r>
            <a:r>
              <a:rPr lang="es-ES" sz="2800" dirty="0" err="1" smtClean="0"/>
              <a:t>promove</a:t>
            </a:r>
            <a:r>
              <a:rPr lang="es-ES" sz="2800" dirty="0" smtClean="0"/>
              <a:t> a </a:t>
            </a:r>
            <a:r>
              <a:rPr lang="es-ES" sz="2800" dirty="0" err="1" smtClean="0"/>
              <a:t>igualdade</a:t>
            </a:r>
            <a:r>
              <a:rPr lang="es-ES" sz="2800" dirty="0" smtClean="0"/>
              <a:t> das </a:t>
            </a:r>
            <a:r>
              <a:rPr lang="es-ES" sz="2800" dirty="0" err="1" smtClean="0"/>
              <a:t>condicións</a:t>
            </a:r>
            <a:r>
              <a:rPr lang="es-ES" sz="2800" dirty="0" smtClean="0"/>
              <a:t> </a:t>
            </a:r>
            <a:r>
              <a:rPr lang="es-ES" sz="2800" dirty="0" err="1" smtClean="0"/>
              <a:t>laborais</a:t>
            </a:r>
            <a:endParaRPr lang="es-ES" sz="2800" dirty="0" smtClean="0"/>
          </a:p>
          <a:p>
            <a:pPr marL="544513" lvl="3" indent="-457200" fontAlgn="auto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es-ES" sz="2800" dirty="0" err="1" smtClean="0"/>
              <a:t>Lei</a:t>
            </a:r>
            <a:r>
              <a:rPr lang="es-ES" sz="2800" dirty="0" smtClean="0"/>
              <a:t> de Contratos de </a:t>
            </a:r>
            <a:r>
              <a:rPr lang="es-ES" sz="2800" dirty="0" err="1" smtClean="0"/>
              <a:t>Traballo</a:t>
            </a:r>
            <a:r>
              <a:rPr lang="es-ES" sz="2800" dirty="0" smtClean="0"/>
              <a:t>(negociación colectiva)</a:t>
            </a:r>
          </a:p>
          <a:p>
            <a:pPr marL="544513" lvl="3" indent="-457200" fontAlgn="auto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es-ES" sz="2800" dirty="0" smtClean="0"/>
              <a:t>Seguros </a:t>
            </a:r>
            <a:r>
              <a:rPr lang="es-ES" sz="2800" dirty="0" err="1" smtClean="0"/>
              <a:t>sociais</a:t>
            </a:r>
            <a:endParaRPr lang="es-ES" sz="2800" dirty="0" smtClean="0"/>
          </a:p>
          <a:p>
            <a:pPr marL="544513" lvl="3" indent="-457200" fontAlgn="auto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es-ES" sz="2800" dirty="0" smtClean="0"/>
              <a:t>Reducción da </a:t>
            </a:r>
            <a:r>
              <a:rPr lang="es-ES" sz="2800" dirty="0" err="1"/>
              <a:t>x</a:t>
            </a:r>
            <a:r>
              <a:rPr lang="es-ES" sz="2800" dirty="0" err="1" smtClean="0"/>
              <a:t>ornada</a:t>
            </a:r>
            <a:r>
              <a:rPr lang="es-ES" sz="2800" dirty="0" smtClean="0"/>
              <a:t> laboral (40 horas </a:t>
            </a:r>
            <a:r>
              <a:rPr lang="es-ES" sz="2800" dirty="0" err="1" smtClean="0"/>
              <a:t>semanais</a:t>
            </a:r>
            <a:r>
              <a:rPr lang="es-ES" sz="2800" dirty="0" smtClean="0"/>
              <a:t>)</a:t>
            </a:r>
          </a:p>
          <a:p>
            <a:pPr marL="544513" lvl="3" indent="-457200" fontAlgn="auto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es-ES" sz="2800" dirty="0" smtClean="0"/>
              <a:t>Aumentos </a:t>
            </a:r>
            <a:r>
              <a:rPr lang="es-ES" sz="2800" dirty="0" err="1" smtClean="0"/>
              <a:t>salariais</a:t>
            </a:r>
            <a:endParaRPr lang="es-ES" sz="2800" dirty="0" smtClean="0"/>
          </a:p>
          <a:p>
            <a:pPr marL="544513" lvl="3" indent="-457200" fontAlgn="auto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es-ES" sz="2800" dirty="0" err="1"/>
              <a:t>X</a:t>
            </a:r>
            <a:r>
              <a:rPr lang="es-ES" sz="2800" dirty="0" err="1" smtClean="0"/>
              <a:t>urados</a:t>
            </a:r>
            <a:r>
              <a:rPr lang="es-ES" sz="2800" dirty="0" smtClean="0"/>
              <a:t> mixtos labor de </a:t>
            </a:r>
            <a:r>
              <a:rPr lang="es-ES" sz="2800" dirty="0" err="1" smtClean="0"/>
              <a:t>arbitraxe</a:t>
            </a:r>
            <a:r>
              <a:rPr lang="es-ES" sz="2800" dirty="0" smtClean="0"/>
              <a:t> en caso de </a:t>
            </a:r>
            <a:r>
              <a:rPr lang="es-ES" sz="2800" dirty="0" err="1" smtClean="0"/>
              <a:t>desacordo</a:t>
            </a:r>
            <a:r>
              <a:rPr lang="es-ES" sz="2800" dirty="0" smtClean="0"/>
              <a:t>.</a:t>
            </a:r>
          </a:p>
          <a:p>
            <a:pPr marL="544513" lvl="3" indent="-457200" fontAlgn="auto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es-ES" sz="2800" dirty="0" err="1" smtClean="0"/>
              <a:t>Maior</a:t>
            </a:r>
            <a:r>
              <a:rPr lang="es-ES" sz="2800" dirty="0" smtClean="0"/>
              <a:t> presencia dos sindicatos agrícolas na contratación das labores do campo.</a:t>
            </a:r>
          </a:p>
          <a:p>
            <a:pPr fontAlgn="auto">
              <a:defRPr/>
            </a:pPr>
            <a:endParaRPr lang="es-ES" sz="2800" dirty="0"/>
          </a:p>
        </p:txBody>
      </p:sp>
      <p:sp>
        <p:nvSpPr>
          <p:cNvPr id="58371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618CEC-1B3A-425A-A02A-87D6AFEC2196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9144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PROGRAMA DE REFORMAS</a:t>
            </a:r>
            <a:endParaRPr lang="es-ES" b="1" dirty="0"/>
          </a:p>
        </p:txBody>
      </p:sp>
      <p:sp>
        <p:nvSpPr>
          <p:cNvPr id="59394" name="1 Marcador de contenido"/>
          <p:cNvSpPr>
            <a:spLocks noGrp="1"/>
          </p:cNvSpPr>
          <p:nvPr>
            <p:ph sz="quarter" idx="13"/>
          </p:nvPr>
        </p:nvSpPr>
        <p:spPr>
          <a:xfrm>
            <a:off x="31750" y="1916113"/>
            <a:ext cx="4540250" cy="4114800"/>
          </a:xfrm>
        </p:spPr>
        <p:txBody>
          <a:bodyPr/>
          <a:lstStyle/>
          <a:p>
            <a:r>
              <a:rPr lang="es-ES" sz="2800" b="1" smtClean="0"/>
              <a:t>Melloras sociais:</a:t>
            </a:r>
          </a:p>
          <a:p>
            <a:pPr lvl="1" indent="-742950"/>
            <a:r>
              <a:rPr lang="es-ES" sz="2800" smtClean="0"/>
              <a:t>Dereito ao voto</a:t>
            </a:r>
          </a:p>
          <a:p>
            <a:pPr lvl="1" indent="-742950"/>
            <a:r>
              <a:rPr lang="es-ES" sz="2800" smtClean="0"/>
              <a:t>Maior número de dereitos e libertades.</a:t>
            </a:r>
          </a:p>
          <a:p>
            <a:pPr lvl="1" indent="-742950"/>
            <a:r>
              <a:rPr lang="es-ES" sz="2800" smtClean="0"/>
              <a:t>Matrimonio civil.</a:t>
            </a:r>
          </a:p>
          <a:p>
            <a:pPr lvl="1" indent="-742950"/>
            <a:r>
              <a:rPr lang="es-ES" sz="2800" smtClean="0"/>
              <a:t>Divorcio</a:t>
            </a:r>
          </a:p>
        </p:txBody>
      </p:sp>
      <p:sp>
        <p:nvSpPr>
          <p:cNvPr id="59395" name="2 Marcador de número de diapositiva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822F9D-A1EB-45ED-911C-D6025D0B2A17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s-ES"/>
          </a:p>
        </p:txBody>
      </p:sp>
      <p:pic>
        <p:nvPicPr>
          <p:cNvPr id="59396" name="Picture 9" descr="04 Divorc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628775"/>
            <a:ext cx="38735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 smtClean="0"/>
              <a:t>PROGRAMA DE REFORMAS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79388" y="1989138"/>
            <a:ext cx="3970337" cy="4868862"/>
          </a:xfrm>
        </p:spPr>
        <p:txBody>
          <a:bodyPr rtlCol="0">
            <a:normAutofit fontScale="92500" lnSpcReduction="10000"/>
          </a:bodyPr>
          <a:lstStyle/>
          <a:p>
            <a:pPr marL="87313" lvl="2" indent="-87313" fontAlgn="auto">
              <a:defRPr/>
            </a:pPr>
            <a:r>
              <a:rPr lang="es-ES" sz="2400" b="1" dirty="0" smtClean="0"/>
              <a:t>Reforma Educativa. </a:t>
            </a:r>
          </a:p>
          <a:p>
            <a:pPr marL="285750" lvl="3" indent="-28575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1900" dirty="0" smtClean="0"/>
              <a:t>Promover </a:t>
            </a:r>
            <a:r>
              <a:rPr lang="es-ES" sz="1900" dirty="0" err="1" smtClean="0"/>
              <a:t>unha</a:t>
            </a:r>
            <a:r>
              <a:rPr lang="es-ES" sz="1900" dirty="0" smtClean="0"/>
              <a:t> educación liberal e laica </a:t>
            </a:r>
          </a:p>
          <a:p>
            <a:pPr marL="285750" lvl="3" indent="-28575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1900" dirty="0" smtClean="0"/>
              <a:t>Creación 10.000 nuevas escuelas  e 7.000 </a:t>
            </a:r>
            <a:r>
              <a:rPr lang="es-ES" sz="1900" dirty="0" err="1" smtClean="0"/>
              <a:t>prazas</a:t>
            </a:r>
            <a:r>
              <a:rPr lang="es-ES" sz="1900" dirty="0" smtClean="0"/>
              <a:t> de profesores</a:t>
            </a:r>
          </a:p>
          <a:p>
            <a:pPr marL="285750" lvl="3" indent="-28575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1900" dirty="0" smtClean="0"/>
              <a:t>Presupuesto de educación se incrementó en un 50%</a:t>
            </a:r>
          </a:p>
          <a:p>
            <a:pPr marL="285750" lvl="3" indent="-28575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1900" dirty="0" smtClean="0"/>
              <a:t>Modelo de escuela mixta, laica, obligatoria y gratuita. </a:t>
            </a:r>
          </a:p>
          <a:p>
            <a:pPr marL="285750" lvl="3" indent="-28575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1900" dirty="0" err="1" smtClean="0"/>
              <a:t>Desenvolvemento</a:t>
            </a:r>
            <a:r>
              <a:rPr lang="es-ES" sz="1900" dirty="0" smtClean="0"/>
              <a:t> cultural da </a:t>
            </a:r>
            <a:r>
              <a:rPr lang="es-ES" sz="1900" dirty="0" err="1" smtClean="0"/>
              <a:t>poboación</a:t>
            </a:r>
            <a:r>
              <a:rPr lang="es-ES" sz="1900" dirty="0" smtClean="0"/>
              <a:t> en sectores </a:t>
            </a:r>
            <a:r>
              <a:rPr lang="es-ES" sz="1900" dirty="0" err="1" smtClean="0"/>
              <a:t>máis</a:t>
            </a:r>
            <a:r>
              <a:rPr lang="es-ES" sz="1900" dirty="0" smtClean="0"/>
              <a:t> desfavorecidos </a:t>
            </a:r>
            <a:r>
              <a:rPr lang="es-ES" sz="1900" dirty="0" err="1" smtClean="0"/>
              <a:t>imposibel</a:t>
            </a:r>
            <a:r>
              <a:rPr lang="es-ES" sz="1900" dirty="0" smtClean="0"/>
              <a:t> o </a:t>
            </a:r>
            <a:r>
              <a:rPr lang="es-ES" sz="1900" dirty="0" err="1" smtClean="0"/>
              <a:t>accesoá</a:t>
            </a:r>
            <a:r>
              <a:rPr lang="es-ES" sz="1900" dirty="0" smtClean="0"/>
              <a:t> cultura</a:t>
            </a:r>
          </a:p>
          <a:p>
            <a:pPr marL="285750" lvl="3" indent="-28575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1900" dirty="0" err="1" smtClean="0"/>
              <a:t>Misións</a:t>
            </a:r>
            <a:r>
              <a:rPr lang="es-ES" sz="1900" dirty="0" smtClean="0"/>
              <a:t> </a:t>
            </a:r>
            <a:r>
              <a:rPr lang="es-ES" sz="1900" dirty="0" err="1" smtClean="0"/>
              <a:t>pedagóxicas</a:t>
            </a:r>
            <a:r>
              <a:rPr lang="es-ES" sz="1900" dirty="0" smtClean="0"/>
              <a:t> difunden a cultura no rural (bibliotecas, cine, teatro, etc…)</a:t>
            </a:r>
            <a:endParaRPr lang="es-ES" sz="1900" dirty="0"/>
          </a:p>
        </p:txBody>
      </p:sp>
      <p:sp>
        <p:nvSpPr>
          <p:cNvPr id="60419" name="3 Marcador de número de diapositiva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E9BED3-A929-4B7E-BA50-66B119454839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s-ES"/>
          </a:p>
        </p:txBody>
      </p:sp>
      <p:pic>
        <p:nvPicPr>
          <p:cNvPr id="6" name="Picture 82" descr="05 Misiones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 b="20659"/>
          <a:stretch>
            <a:fillRect/>
          </a:stretch>
        </p:blipFill>
        <p:spPr>
          <a:xfrm>
            <a:off x="4643438" y="2420938"/>
            <a:ext cx="4443412" cy="3551237"/>
          </a:xfrm>
        </p:spPr>
      </p:pic>
      <p:sp>
        <p:nvSpPr>
          <p:cNvPr id="7" name="6 Rectángulo redondeado"/>
          <p:cNvSpPr/>
          <p:nvPr/>
        </p:nvSpPr>
        <p:spPr>
          <a:xfrm>
            <a:off x="4643438" y="5949950"/>
            <a:ext cx="4492625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err="1"/>
              <a:t>Misións</a:t>
            </a:r>
            <a:r>
              <a:rPr lang="es-ES" sz="2000" b="1" dirty="0"/>
              <a:t> </a:t>
            </a:r>
            <a:r>
              <a:rPr lang="es-ES" sz="2000" b="1" dirty="0" err="1"/>
              <a:t>pedagóxicas</a:t>
            </a:r>
            <a:endParaRPr lang="gl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9144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ADVERSARIOS </a:t>
            </a:r>
            <a:r>
              <a:rPr lang="es-ES" b="1" dirty="0"/>
              <a:t> </a:t>
            </a:r>
            <a:r>
              <a:rPr lang="es-ES" b="1" dirty="0" smtClean="0"/>
              <a:t>DO BIENIO REFORMISTA</a:t>
            </a:r>
            <a:endParaRPr lang="es-ES" b="1" dirty="0"/>
          </a:p>
        </p:txBody>
      </p:sp>
      <p:sp>
        <p:nvSpPr>
          <p:cNvPr id="61442" name="2 Marcador de contenido"/>
          <p:cNvSpPr>
            <a:spLocks noGrp="1"/>
          </p:cNvSpPr>
          <p:nvPr>
            <p:ph sz="quarter" idx="13"/>
          </p:nvPr>
        </p:nvSpPr>
        <p:spPr>
          <a:xfrm>
            <a:off x="323850" y="1700213"/>
            <a:ext cx="4787900" cy="4114800"/>
          </a:xfrm>
        </p:spPr>
        <p:txBody>
          <a:bodyPr/>
          <a:lstStyle/>
          <a:p>
            <a:pPr marL="87313" lvl="2" indent="0"/>
            <a:r>
              <a:rPr lang="es-ES" sz="2800" b="1" smtClean="0"/>
              <a:t>A dereita se reorganiza:</a:t>
            </a:r>
          </a:p>
          <a:p>
            <a:pPr marL="87313" lvl="3" indent="0"/>
            <a:r>
              <a:rPr lang="es-ES" sz="1800" smtClean="0"/>
              <a:t>Iglesia, Ejército, propietarios de tierras, organizaciones patronales...</a:t>
            </a:r>
          </a:p>
          <a:p>
            <a:pPr marL="87313" lvl="3" indent="0"/>
            <a:r>
              <a:rPr lang="es-ES" sz="1800" smtClean="0"/>
              <a:t>A queima de conventos aumenta o medo dos sectores máis conservadores</a:t>
            </a:r>
          </a:p>
          <a:p>
            <a:pPr marL="87313" indent="0"/>
            <a:endParaRPr lang="es-ES" smtClean="0"/>
          </a:p>
        </p:txBody>
      </p:sp>
      <p:sp>
        <p:nvSpPr>
          <p:cNvPr id="61443" name="3 Marcador de número de diapositiva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40E1E4-9F2E-4CD4-B32F-002A9536DB00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s-ES"/>
          </a:p>
        </p:txBody>
      </p:sp>
      <p:pic>
        <p:nvPicPr>
          <p:cNvPr id="61444" name="Picture 6" descr="06 Cartel CEDA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 l="2046" r="1382" b="7338"/>
          <a:stretch>
            <a:fillRect/>
          </a:stretch>
        </p:blipFill>
        <p:spPr>
          <a:xfrm>
            <a:off x="5289550" y="1628775"/>
            <a:ext cx="3603625" cy="5240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3 Marcador de contenido" descr="2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00125" y="1285875"/>
            <a:ext cx="7072313" cy="4548188"/>
          </a:xfrm>
        </p:spPr>
      </p:pic>
      <p:sp>
        <p:nvSpPr>
          <p:cNvPr id="18434" name="4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05E682-83E5-45D2-9056-2BEE0DFD3540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A DEREITA SE REORGANIZA</a:t>
            </a:r>
            <a:endParaRPr lang="es-ES" b="1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3"/>
          </p:nvPr>
        </p:nvSpPr>
        <p:spPr>
          <a:xfrm>
            <a:off x="3175" y="1557338"/>
            <a:ext cx="4424363" cy="4564062"/>
          </a:xfrm>
        </p:spPr>
        <p:txBody>
          <a:bodyPr rtlCol="0">
            <a:normAutofit fontScale="77500" lnSpcReduction="20000"/>
          </a:bodyPr>
          <a:lstStyle/>
          <a:p>
            <a:pPr marL="174625" lvl="3" indent="0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800" b="1" dirty="0" smtClean="0"/>
              <a:t>Creación  diversos grupos: </a:t>
            </a:r>
          </a:p>
          <a:p>
            <a:pPr marL="631825" lvl="4" indent="-4572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700" dirty="0" smtClean="0"/>
              <a:t>Acción Española</a:t>
            </a:r>
          </a:p>
          <a:p>
            <a:pPr marL="631825" lvl="4" indent="-4572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700" dirty="0" smtClean="0"/>
              <a:t>Renovación Española</a:t>
            </a:r>
          </a:p>
          <a:p>
            <a:pPr marL="631825" lvl="4" indent="-4572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700" dirty="0" smtClean="0"/>
              <a:t>CEDA (Gil Robles)</a:t>
            </a:r>
          </a:p>
          <a:p>
            <a:pPr marL="631825" lvl="4" indent="-4572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700" dirty="0" smtClean="0"/>
              <a:t>Comunión Tradicionalista(carlistas)</a:t>
            </a:r>
          </a:p>
          <a:p>
            <a:pPr marL="631825" lvl="4" indent="-4572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700" dirty="0" smtClean="0"/>
              <a:t>Falange Española (José Antonio Primo de Rivera)</a:t>
            </a:r>
          </a:p>
          <a:p>
            <a:pPr marL="631825" lvl="4" indent="-4572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700" dirty="0" smtClean="0"/>
              <a:t>JONS(fascistas)</a:t>
            </a:r>
          </a:p>
          <a:p>
            <a:pPr marL="631825" lvl="4" indent="-4572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700" dirty="0" smtClean="0"/>
              <a:t>UME (militares golpistas)</a:t>
            </a:r>
          </a:p>
          <a:p>
            <a:pPr marL="631825" lvl="3" indent="-457200" fontAlgn="auto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sz="2800" dirty="0" smtClean="0"/>
              <a:t>Golpe de Estado Sanjurjo en 1932</a:t>
            </a:r>
          </a:p>
          <a:p>
            <a:pPr marL="174625" indent="0" fontAlgn="auto">
              <a:defRPr/>
            </a:pPr>
            <a:endParaRPr lang="es-ES" dirty="0"/>
          </a:p>
        </p:txBody>
      </p:sp>
      <p:sp>
        <p:nvSpPr>
          <p:cNvPr id="62467" name="2 Marcador de número de diapositiva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288EF8-CB31-475F-9155-33FA24C294BC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s-ES"/>
          </a:p>
        </p:txBody>
      </p:sp>
      <p:pic>
        <p:nvPicPr>
          <p:cNvPr id="62468" name="Picture 10" descr="fondo3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4650" y="4189413"/>
            <a:ext cx="2363788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 descr="gilrob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6738" y="1841500"/>
            <a:ext cx="1979612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errar llave"/>
          <p:cNvSpPr/>
          <p:nvPr/>
        </p:nvSpPr>
        <p:spPr>
          <a:xfrm>
            <a:off x="4067175" y="3613150"/>
            <a:ext cx="46038" cy="8953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gl-ES"/>
          </a:p>
        </p:txBody>
      </p:sp>
      <p:sp>
        <p:nvSpPr>
          <p:cNvPr id="11" name="10 Rectángulo redondeado"/>
          <p:cNvSpPr/>
          <p:nvPr/>
        </p:nvSpPr>
        <p:spPr>
          <a:xfrm>
            <a:off x="4211638" y="3824288"/>
            <a:ext cx="1152525" cy="504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tx1"/>
                </a:solidFill>
              </a:rPr>
              <a:t>Fascistas</a:t>
            </a:r>
            <a:endParaRPr lang="gl-ES" b="1" dirty="0">
              <a:solidFill>
                <a:schemeClr val="tx1"/>
              </a:solidFill>
            </a:endParaRPr>
          </a:p>
        </p:txBody>
      </p:sp>
      <p:sp>
        <p:nvSpPr>
          <p:cNvPr id="12" name="11 Cerrar llave"/>
          <p:cNvSpPr/>
          <p:nvPr/>
        </p:nvSpPr>
        <p:spPr>
          <a:xfrm>
            <a:off x="3563938" y="1841500"/>
            <a:ext cx="71437" cy="8667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gl-ES"/>
          </a:p>
        </p:txBody>
      </p:sp>
      <p:sp>
        <p:nvSpPr>
          <p:cNvPr id="13" name="12 Rectángulo"/>
          <p:cNvSpPr/>
          <p:nvPr/>
        </p:nvSpPr>
        <p:spPr>
          <a:xfrm>
            <a:off x="3635375" y="2133600"/>
            <a:ext cx="1584325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chemeClr val="tx1"/>
                </a:solidFill>
              </a:rPr>
              <a:t>Monárquicos</a:t>
            </a:r>
            <a:endParaRPr lang="gl-E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LEVANTAMENTO SANJURJO</a:t>
            </a:r>
            <a:endParaRPr lang="es-ES" b="1" dirty="0"/>
          </a:p>
        </p:txBody>
      </p:sp>
      <p:pic>
        <p:nvPicPr>
          <p:cNvPr id="63490" name="Picture 2" descr="C:\Documents and Settings\Administrador\Mis documentos\Mis documentos\INSTITUTO\Cursos\2. BACH\COMPOSICIONES BACHILLERATO\POWER POINT TEMARIO\COMPOSICIÓN POWER POINT 11\13a1-sevillajulio1931.jpgSANJURJ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989138"/>
            <a:ext cx="5399088" cy="2900362"/>
          </a:xfrm>
        </p:spPr>
      </p:pic>
      <p:sp>
        <p:nvSpPr>
          <p:cNvPr id="63491" name="4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CE6969-DB0C-4AC7-AC81-A143CE6BA779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s-ES"/>
          </a:p>
        </p:txBody>
      </p:sp>
      <p:pic>
        <p:nvPicPr>
          <p:cNvPr id="6349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1600" y="4076700"/>
            <a:ext cx="4945063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3338" y="1928813"/>
            <a:ext cx="1657350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340768"/>
          <a:ext cx="850728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4514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023DBA-DA99-4385-AD8A-A44509F6B2E0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s-ES"/>
          </a:p>
        </p:txBody>
      </p:sp>
      <p:sp>
        <p:nvSpPr>
          <p:cNvPr id="5" name="3 Título"/>
          <p:cNvSpPr>
            <a:spLocks noGrp="1"/>
          </p:cNvSpPr>
          <p:nvPr>
            <p:ph type="title"/>
          </p:nvPr>
        </p:nvSpPr>
        <p:spPr>
          <a:xfrm>
            <a:off x="539750" y="404813"/>
            <a:ext cx="8229600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OS SINDICATOS FAN FORZA</a:t>
            </a:r>
            <a:endParaRPr lang="es-ES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/>
              <a:t>ADVERSARIOS BIENIO REFORMISTA</a:t>
            </a:r>
            <a:endParaRPr lang="es-ES" dirty="0"/>
          </a:p>
        </p:txBody>
      </p:sp>
      <p:sp>
        <p:nvSpPr>
          <p:cNvPr id="65538" name="2 Marcador de contenido"/>
          <p:cNvSpPr>
            <a:spLocks noGrp="1"/>
          </p:cNvSpPr>
          <p:nvPr>
            <p:ph sz="quarter" idx="13"/>
          </p:nvPr>
        </p:nvSpPr>
        <p:spPr>
          <a:xfrm>
            <a:off x="-396875" y="2300288"/>
            <a:ext cx="5689600" cy="4114800"/>
          </a:xfrm>
        </p:spPr>
        <p:txBody>
          <a:bodyPr/>
          <a:lstStyle/>
          <a:p>
            <a:pPr marL="536575" lvl="2" indent="0"/>
            <a:r>
              <a:rPr lang="es-ES" sz="2800" b="1" smtClean="0"/>
              <a:t>Sectores progresistas</a:t>
            </a:r>
          </a:p>
          <a:p>
            <a:pPr marL="993775" lvl="3" indent="-457200">
              <a:buFont typeface="Arial" charset="0"/>
              <a:buChar char="•"/>
            </a:pPr>
            <a:r>
              <a:rPr lang="es-ES" sz="2800" smtClean="0"/>
              <a:t>Campesinado e proletariado</a:t>
            </a:r>
          </a:p>
          <a:p>
            <a:pPr marL="993775" lvl="3" indent="-457200">
              <a:buFont typeface="Arial" charset="0"/>
              <a:buChar char="•"/>
            </a:pPr>
            <a:r>
              <a:rPr lang="es-ES" sz="2800" smtClean="0"/>
              <a:t>Lentitude e timidez das reformas</a:t>
            </a:r>
          </a:p>
          <a:p>
            <a:pPr marL="993775" lvl="3" indent="-457200">
              <a:buFont typeface="Arial" charset="0"/>
              <a:buChar char="•"/>
            </a:pPr>
            <a:r>
              <a:rPr lang="es-ES" sz="2800" smtClean="0"/>
              <a:t>Oleada de conflictividade</a:t>
            </a:r>
          </a:p>
          <a:p>
            <a:pPr marL="0" lvl="1" indent="0">
              <a:buFont typeface="Wingdings" pitchFamily="2" charset="2"/>
              <a:buNone/>
            </a:pPr>
            <a:r>
              <a:rPr lang="es-ES" sz="3000" smtClean="0"/>
              <a:t>                           Casas Viejas</a:t>
            </a:r>
          </a:p>
          <a:p>
            <a:pPr marL="536575" lvl="4" indent="0"/>
            <a:r>
              <a:rPr lang="es-ES" sz="2800" smtClean="0"/>
              <a:t>                      Castilblanco</a:t>
            </a:r>
          </a:p>
          <a:p>
            <a:pPr marL="536575" indent="0"/>
            <a:endParaRPr lang="es-ES" sz="2800" smtClean="0"/>
          </a:p>
        </p:txBody>
      </p:sp>
      <p:sp>
        <p:nvSpPr>
          <p:cNvPr id="65539" name="3 Marcador de número de diapositiva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92611C-394F-4F33-A73C-50CEE901E493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s-ES"/>
          </a:p>
        </p:txBody>
      </p:sp>
      <p:pic>
        <p:nvPicPr>
          <p:cNvPr id="65540" name="Picture 11" descr="05 Casas Viejas"/>
          <p:cNvPicPr>
            <a:picLocks noChangeAspect="1" noChangeArrowheads="1"/>
          </p:cNvPicPr>
          <p:nvPr/>
        </p:nvPicPr>
        <p:blipFill>
          <a:blip r:embed="rId2"/>
          <a:srcRect l="1826" b="19472"/>
          <a:stretch>
            <a:fillRect/>
          </a:stretch>
        </p:blipFill>
        <p:spPr bwMode="auto">
          <a:xfrm>
            <a:off x="5054600" y="2636838"/>
            <a:ext cx="40894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 smtClean="0"/>
              <a:t>LEVANTAMIENTOS ANARQUISTAS</a:t>
            </a:r>
            <a:endParaRPr lang="es-ES" dirty="0"/>
          </a:p>
        </p:txBody>
      </p:sp>
      <p:pic>
        <p:nvPicPr>
          <p:cNvPr id="66562" name="Picture 2" descr="C:\Documents and Settings\Administrador\Mis documentos\Mis documentos\INSTITUTO\Cursos\2. BACH\COMPOSICIONES BACHILLERATO\POWER POINT TEMARIO\COMPOSICIÓN POWER POINT 11\escanear00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9975" y="1938338"/>
            <a:ext cx="4464050" cy="4627562"/>
          </a:xfrm>
        </p:spPr>
      </p:pic>
      <p:sp>
        <p:nvSpPr>
          <p:cNvPr id="66563" name="4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D23DF4-4C51-4EC6-A33A-D4F585831A2F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ELECCIÓNS NOVEMBRO 1933</a:t>
            </a:r>
            <a:endParaRPr lang="es-ES" b="1" dirty="0"/>
          </a:p>
        </p:txBody>
      </p:sp>
      <p:sp>
        <p:nvSpPr>
          <p:cNvPr id="67586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1981200"/>
            <a:ext cx="4140200" cy="4114800"/>
          </a:xfrm>
        </p:spPr>
        <p:txBody>
          <a:bodyPr/>
          <a:lstStyle/>
          <a:p>
            <a:pPr marL="449263" lvl="1" indent="-187325">
              <a:buFont typeface="Wingdings" pitchFamily="2" charset="2"/>
              <a:buNone/>
            </a:pPr>
            <a:r>
              <a:rPr lang="es-ES" sz="2800" b="1" smtClean="0"/>
              <a:t>Eleccións 1933</a:t>
            </a:r>
          </a:p>
          <a:p>
            <a:pPr marL="449263" lvl="2" indent="-187325">
              <a:buFont typeface="Arial" charset="0"/>
              <a:buChar char="•"/>
            </a:pPr>
            <a:r>
              <a:rPr lang="es-ES" sz="2400" smtClean="0"/>
              <a:t>Victoria dereitas</a:t>
            </a:r>
          </a:p>
          <a:p>
            <a:pPr marL="449263" lvl="2" indent="-187325">
              <a:buFont typeface="Arial" charset="0"/>
              <a:buChar char="•"/>
            </a:pPr>
            <a:r>
              <a:rPr lang="es-ES" sz="2400" smtClean="0"/>
              <a:t>Coalición Partido Radical (Alejandro Lerroux) e CEDA (Gil Robles)</a:t>
            </a:r>
          </a:p>
          <a:p>
            <a:pPr marL="0" indent="0">
              <a:buFont typeface="Wingdings" pitchFamily="2" charset="2"/>
              <a:buNone/>
            </a:pPr>
            <a:endParaRPr lang="es-ES" sz="2800" smtClean="0"/>
          </a:p>
        </p:txBody>
      </p:sp>
      <p:sp>
        <p:nvSpPr>
          <p:cNvPr id="67587" name="3 Marcador de número de diapositiva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444BD7-252D-4510-B62C-A697CBEA57E0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s-ES"/>
          </a:p>
        </p:txBody>
      </p:sp>
      <p:pic>
        <p:nvPicPr>
          <p:cNvPr id="67588" name="Picture 11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4119563" y="2205038"/>
            <a:ext cx="4867275" cy="34559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 smtClean="0"/>
          </a:p>
        </p:txBody>
      </p:sp>
      <p:sp>
        <p:nvSpPr>
          <p:cNvPr id="615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gl-ES" smtClean="0"/>
          </a:p>
        </p:txBody>
      </p:sp>
      <p:sp>
        <p:nvSpPr>
          <p:cNvPr id="6154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293375-D8A4-45B1-8236-34D8FF14B946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s-ES"/>
          </a:p>
        </p:txBody>
      </p:sp>
      <p:graphicFrame>
        <p:nvGraphicFramePr>
          <p:cNvPr id="6151" name="Object 7"/>
          <p:cNvGraphicFramePr>
            <a:graphicFrameLocks noChangeAspect="1"/>
          </p:cNvGraphicFramePr>
          <p:nvPr/>
        </p:nvGraphicFramePr>
        <p:xfrm>
          <a:off x="-468313" y="-428625"/>
          <a:ext cx="9713913" cy="7286625"/>
        </p:xfrm>
        <a:graphic>
          <a:graphicData uri="http://schemas.openxmlformats.org/presentationml/2006/ole">
            <p:oleObj spid="_x0000_s6151" name="Acrobat Document" r:id="rId3" imgW="12996000" imgH="9768960" progId="AcroExch.Document.7">
              <p:embed/>
            </p:oleObj>
          </a:graphicData>
        </a:graphic>
      </p:graphicFrame>
      <p:sp>
        <p:nvSpPr>
          <p:cNvPr id="7" name="6 Rectángulo redondeado"/>
          <p:cNvSpPr/>
          <p:nvPr/>
        </p:nvSpPr>
        <p:spPr>
          <a:xfrm>
            <a:off x="-323850" y="-242888"/>
            <a:ext cx="9467850" cy="16557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dirty="0"/>
              <a:t>ELECCIONS NOVEMBRO DE  1933</a:t>
            </a:r>
            <a:endParaRPr lang="gl-ES" sz="40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mtClean="0"/>
              <a:t>ELECCIONES 1933</a:t>
            </a:r>
          </a:p>
        </p:txBody>
      </p:sp>
      <p:pic>
        <p:nvPicPr>
          <p:cNvPr id="70658" name="Picture 2" descr="C:\Documents and Settings\Administrador\Mis documentos\Mis documentos\INSTITUTO\Cursos\2. BACH\COMPOSICIONES BACHILLERATO\POWER POINT TEMARIO\COMPOSICIÓN POWER POINT 11\elecciones_19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46250" y="1981200"/>
            <a:ext cx="5651500" cy="4144963"/>
          </a:xfrm>
        </p:spPr>
      </p:pic>
      <p:sp>
        <p:nvSpPr>
          <p:cNvPr id="70659" name="4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B92488-414A-4A97-B868-812D3CE80800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/>
              <a:t>O</a:t>
            </a:r>
            <a:r>
              <a:rPr lang="es-ES" dirty="0" smtClean="0"/>
              <a:t> BIENIO CONSERVADOR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79388" y="1981200"/>
            <a:ext cx="4679950" cy="4114800"/>
          </a:xfrm>
        </p:spPr>
        <p:txBody>
          <a:bodyPr rtlCol="0">
            <a:normAutofit/>
          </a:bodyPr>
          <a:lstStyle/>
          <a:p>
            <a:pPr marL="0" indent="0" fontAlgn="auto">
              <a:buFont typeface="Wingdings" pitchFamily="2" charset="2"/>
              <a:buNone/>
              <a:defRPr/>
            </a:pPr>
            <a:r>
              <a:rPr lang="es-ES" sz="2300" b="1" dirty="0"/>
              <a:t>O</a:t>
            </a:r>
            <a:r>
              <a:rPr lang="es-ES" sz="2300" b="1" dirty="0" smtClean="0"/>
              <a:t> BIENIO CONSERVADOR (1933-1936)</a:t>
            </a:r>
            <a:endParaRPr lang="es-ES" sz="2300" dirty="0" smtClean="0"/>
          </a:p>
          <a:p>
            <a:pPr marL="261938" lvl="1" indent="0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000" dirty="0" err="1"/>
              <a:t>X</a:t>
            </a:r>
            <a:r>
              <a:rPr lang="es-ES" sz="2000" dirty="0" err="1" smtClean="0"/>
              <a:t>efe</a:t>
            </a:r>
            <a:r>
              <a:rPr lang="es-ES" sz="2000" dirty="0" smtClean="0"/>
              <a:t> do Estado: Alcalá Zamora</a:t>
            </a:r>
          </a:p>
          <a:p>
            <a:pPr marL="261938" lvl="1" indent="0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000" dirty="0" err="1" smtClean="0"/>
              <a:t>Xefe</a:t>
            </a:r>
            <a:r>
              <a:rPr lang="es-ES" sz="2000" dirty="0" smtClean="0"/>
              <a:t> do </a:t>
            </a:r>
            <a:r>
              <a:rPr lang="es-ES" sz="2000" dirty="0" err="1" smtClean="0"/>
              <a:t>Goberno</a:t>
            </a:r>
            <a:r>
              <a:rPr lang="es-ES" sz="2000" dirty="0" smtClean="0"/>
              <a:t>: Alejandro </a:t>
            </a:r>
            <a:r>
              <a:rPr lang="es-ES" sz="2000" dirty="0" err="1" smtClean="0"/>
              <a:t>Lerroux</a:t>
            </a:r>
            <a:endParaRPr lang="es-ES" sz="2000" dirty="0" smtClean="0"/>
          </a:p>
          <a:p>
            <a:pPr marL="363538" lvl="1" indent="-101600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000" dirty="0" err="1" smtClean="0"/>
              <a:t>Maior</a:t>
            </a:r>
            <a:r>
              <a:rPr lang="es-ES" sz="2000" dirty="0" smtClean="0"/>
              <a:t> número de parlamentarios da CEDA pero o </a:t>
            </a:r>
            <a:r>
              <a:rPr lang="es-ES" sz="2000" dirty="0" err="1" smtClean="0"/>
              <a:t>goberno</a:t>
            </a:r>
            <a:r>
              <a:rPr lang="es-ES" sz="2000" dirty="0" smtClean="0"/>
              <a:t> o aglutinan os </a:t>
            </a:r>
            <a:r>
              <a:rPr lang="es-ES" sz="2000" dirty="0" err="1" smtClean="0"/>
              <a:t>homes</a:t>
            </a:r>
            <a:r>
              <a:rPr lang="es-ES" sz="2000" dirty="0" smtClean="0"/>
              <a:t> de </a:t>
            </a:r>
            <a:r>
              <a:rPr lang="es-ES" sz="2000" dirty="0" err="1" smtClean="0"/>
              <a:t>Lerroux</a:t>
            </a:r>
            <a:r>
              <a:rPr lang="es-ES" sz="2000" dirty="0" smtClean="0"/>
              <a:t>.</a:t>
            </a:r>
          </a:p>
          <a:p>
            <a:pPr marL="363538" lvl="1" indent="-101600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000" dirty="0" smtClean="0"/>
              <a:t>1934 cambio de </a:t>
            </a:r>
            <a:r>
              <a:rPr lang="es-ES" sz="2000" dirty="0" err="1" smtClean="0"/>
              <a:t>goberno</a:t>
            </a:r>
            <a:r>
              <a:rPr lang="es-ES" sz="2000" dirty="0" smtClean="0"/>
              <a:t> entra a CEDA</a:t>
            </a:r>
          </a:p>
          <a:p>
            <a:pPr marL="363538" lvl="1" indent="-101600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000" dirty="0" smtClean="0"/>
              <a:t>Revolución en Asturias</a:t>
            </a:r>
          </a:p>
          <a:p>
            <a:pPr marL="0" indent="0" fontAlgn="auto">
              <a:buFont typeface="Wingdings" pitchFamily="2" charset="2"/>
              <a:buNone/>
              <a:defRPr/>
            </a:pPr>
            <a:endParaRPr lang="es-ES" dirty="0"/>
          </a:p>
        </p:txBody>
      </p:sp>
      <p:sp>
        <p:nvSpPr>
          <p:cNvPr id="71683" name="3 Marcador de número de diapositiva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0742F3-706B-4ED3-90F3-31F5A71928B1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s-ES"/>
          </a:p>
        </p:txBody>
      </p:sp>
      <p:pic>
        <p:nvPicPr>
          <p:cNvPr id="71684" name="Picture 2" descr="C:\Documents and Settings\Administrador\Mis documentos\Mis documentos\INSTITUTO\Cursos\2. BACH\COMPOSICIONES BACHILLERATO\POWER POINT TEMARIO\COMPOSICIÓN POWER POINT 11\13a2-lerroux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5364163" y="1989138"/>
            <a:ext cx="3636962" cy="429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9144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PARALIZACIÓN DAS REFORMAS 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388" y="1981200"/>
            <a:ext cx="8856662" cy="4144963"/>
          </a:xfrm>
        </p:spPr>
        <p:txBody>
          <a:bodyPr rtlCol="0">
            <a:normAutofit lnSpcReduction="10000"/>
          </a:bodyPr>
          <a:lstStyle/>
          <a:p>
            <a:pPr marL="174625" lvl="2" indent="0" fontAlgn="auto">
              <a:buFont typeface="Arial" panose="020B0604020202020204" pitchFamily="34" charset="0"/>
              <a:buChar char="•"/>
              <a:defRPr/>
            </a:pPr>
            <a:r>
              <a:rPr lang="es-ES" sz="2800" dirty="0" smtClean="0"/>
              <a:t>Freno á reforma agraria</a:t>
            </a:r>
          </a:p>
          <a:p>
            <a:pPr marL="174625" lvl="2" indent="0" fontAlgn="auto">
              <a:buFont typeface="Arial" panose="020B0604020202020204" pitchFamily="34" charset="0"/>
              <a:buChar char="•"/>
              <a:defRPr/>
            </a:pPr>
            <a:r>
              <a:rPr lang="es-ES" sz="2800" dirty="0" smtClean="0"/>
              <a:t>Devolución das </a:t>
            </a:r>
            <a:r>
              <a:rPr lang="es-ES" sz="2800" dirty="0" err="1" smtClean="0"/>
              <a:t>terras</a:t>
            </a:r>
            <a:r>
              <a:rPr lang="es-ES" sz="2800" dirty="0" smtClean="0"/>
              <a:t> á </a:t>
            </a:r>
            <a:r>
              <a:rPr lang="es-ES" sz="2800" dirty="0" err="1" smtClean="0"/>
              <a:t>nobreza</a:t>
            </a:r>
            <a:r>
              <a:rPr lang="es-ES" sz="2800" dirty="0" smtClean="0"/>
              <a:t> (desquite)</a:t>
            </a:r>
          </a:p>
          <a:p>
            <a:pPr marL="363538" lvl="2" indent="-188913" fontAlgn="auto">
              <a:buFont typeface="Arial" panose="020B0604020202020204" pitchFamily="34" charset="0"/>
              <a:buChar char="•"/>
              <a:defRPr/>
            </a:pPr>
            <a:r>
              <a:rPr lang="es-ES" sz="2800" dirty="0" err="1" smtClean="0"/>
              <a:t>Enfrontamento</a:t>
            </a:r>
            <a:r>
              <a:rPr lang="es-ES" sz="2800" dirty="0" smtClean="0"/>
              <a:t> con Cataluña </a:t>
            </a:r>
            <a:r>
              <a:rPr lang="es-ES" sz="2800" dirty="0" err="1" smtClean="0"/>
              <a:t>pola</a:t>
            </a:r>
            <a:r>
              <a:rPr lang="es-ES" sz="2800" dirty="0" smtClean="0"/>
              <a:t> reforma agraria( </a:t>
            </a:r>
            <a:r>
              <a:rPr lang="es-ES" sz="2800" dirty="0" err="1" smtClean="0"/>
              <a:t>Lei</a:t>
            </a:r>
            <a:r>
              <a:rPr lang="es-ES" sz="2800" dirty="0" smtClean="0"/>
              <a:t> de contratos de cultivo. </a:t>
            </a:r>
            <a:r>
              <a:rPr lang="es-ES" sz="2800" dirty="0" err="1" smtClean="0"/>
              <a:t>Rabbassaires</a:t>
            </a:r>
            <a:r>
              <a:rPr lang="es-ES" sz="2800" dirty="0" smtClean="0"/>
              <a:t>)</a:t>
            </a:r>
          </a:p>
          <a:p>
            <a:pPr marL="174625" lvl="2" indent="0" fontAlgn="auto">
              <a:buFont typeface="Arial" panose="020B0604020202020204" pitchFamily="34" charset="0"/>
              <a:buChar char="•"/>
              <a:defRPr/>
            </a:pPr>
            <a:r>
              <a:rPr lang="es-ES" sz="2800" dirty="0" smtClean="0"/>
              <a:t>Dotación  de presupuesto para clero</a:t>
            </a:r>
          </a:p>
          <a:p>
            <a:pPr marL="174625" lvl="2" indent="0" fontAlgn="auto">
              <a:buFont typeface="Arial" panose="020B0604020202020204" pitchFamily="34" charset="0"/>
              <a:buChar char="•"/>
              <a:defRPr/>
            </a:pPr>
            <a:r>
              <a:rPr lang="es-ES" sz="2800" dirty="0" smtClean="0"/>
              <a:t>Amnistía </a:t>
            </a:r>
            <a:r>
              <a:rPr lang="es-ES" sz="2800" dirty="0" err="1" smtClean="0"/>
              <a:t>Sanjurjo</a:t>
            </a:r>
            <a:r>
              <a:rPr lang="es-ES" sz="2800" dirty="0" smtClean="0"/>
              <a:t> e o resto de sublevados</a:t>
            </a:r>
          </a:p>
          <a:p>
            <a:pPr marL="363538" lvl="2" indent="-188913" fontAlgn="auto">
              <a:buFont typeface="Arial" panose="020B0604020202020204" pitchFamily="34" charset="0"/>
              <a:buChar char="•"/>
              <a:defRPr/>
            </a:pPr>
            <a:r>
              <a:rPr lang="es-ES" sz="2800" dirty="0" smtClean="0"/>
              <a:t>Conservan a reforma militar i educativa </a:t>
            </a:r>
            <a:r>
              <a:rPr lang="es-ES" sz="2800" dirty="0" err="1" smtClean="0"/>
              <a:t>ainda</a:t>
            </a:r>
            <a:r>
              <a:rPr lang="es-ES" sz="2800" dirty="0" smtClean="0"/>
              <a:t> que con menos </a:t>
            </a:r>
            <a:r>
              <a:rPr lang="es-ES" sz="2800" dirty="0" err="1" smtClean="0"/>
              <a:t>orzamento</a:t>
            </a:r>
            <a:endParaRPr lang="es-ES" sz="2800" dirty="0" smtClean="0"/>
          </a:p>
          <a:p>
            <a:pPr fontAlgn="auto">
              <a:buFont typeface="Wingdings" pitchFamily="2" charset="2"/>
              <a:buNone/>
              <a:defRPr/>
            </a:pPr>
            <a:endParaRPr lang="es-ES" sz="2800" dirty="0"/>
          </a:p>
        </p:txBody>
      </p:sp>
      <p:sp>
        <p:nvSpPr>
          <p:cNvPr id="72707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46EE95-6428-4C7F-9099-F203AD4D67CF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19458" name="Picture 4" descr="republicano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334" t="2222" r="833"/>
          <a:stretch>
            <a:fillRect/>
          </a:stretch>
        </p:blipFill>
        <p:spPr>
          <a:xfrm>
            <a:off x="0" y="0"/>
            <a:ext cx="9144000" cy="6878638"/>
          </a:xfrm>
        </p:spPr>
      </p:pic>
      <p:sp>
        <p:nvSpPr>
          <p:cNvPr id="19459" name="2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301AF3-FF03-48C7-8869-F1608DD698C2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REVOLUCIÓN OCTUBRE 1934</a:t>
            </a:r>
            <a:endParaRPr lang="es-ES" b="1" dirty="0"/>
          </a:p>
        </p:txBody>
      </p:sp>
      <p:sp>
        <p:nvSpPr>
          <p:cNvPr id="73730" name="2 Marcador de contenido"/>
          <p:cNvSpPr>
            <a:spLocks noGrp="1"/>
          </p:cNvSpPr>
          <p:nvPr>
            <p:ph sz="quarter" idx="13"/>
          </p:nvPr>
        </p:nvSpPr>
        <p:spPr>
          <a:xfrm>
            <a:off x="107950" y="1989138"/>
            <a:ext cx="4392613" cy="4114800"/>
          </a:xfrm>
        </p:spPr>
        <p:txBody>
          <a:bodyPr/>
          <a:lstStyle/>
          <a:p>
            <a:pPr marL="363538" lvl="1" indent="-188913"/>
            <a:r>
              <a:rPr lang="es-ES" sz="2800" b="1" smtClean="0"/>
              <a:t>Revolución de Octubre de 1934. </a:t>
            </a:r>
            <a:endParaRPr lang="es-ES" sz="2800" smtClean="0"/>
          </a:p>
          <a:p>
            <a:pPr marL="631825" lvl="2" indent="-457200">
              <a:buFont typeface="Arial" charset="0"/>
              <a:buChar char="•"/>
            </a:pPr>
            <a:r>
              <a:rPr lang="es-ES" sz="2400" smtClean="0"/>
              <a:t>Entrada de membros da CEDA (Fascismo?)</a:t>
            </a:r>
          </a:p>
          <a:p>
            <a:pPr marL="631825" lvl="2" indent="-457200">
              <a:buFont typeface="Arial" charset="0"/>
              <a:buChar char="•"/>
            </a:pPr>
            <a:r>
              <a:rPr lang="es-ES" sz="2400" smtClean="0"/>
              <a:t>Levantamento de 1934</a:t>
            </a:r>
          </a:p>
          <a:p>
            <a:pPr marL="631825" lvl="3" indent="-457200">
              <a:buFont typeface="Arial" charset="0"/>
              <a:buChar char="•"/>
            </a:pPr>
            <a:r>
              <a:rPr lang="es-ES" sz="2400" smtClean="0"/>
              <a:t>Asturias</a:t>
            </a:r>
          </a:p>
          <a:p>
            <a:pPr marL="631825" lvl="3" indent="-457200">
              <a:buFont typeface="Arial" charset="0"/>
              <a:buChar char="•"/>
            </a:pPr>
            <a:r>
              <a:rPr lang="es-ES" sz="2400" smtClean="0"/>
              <a:t>Cataluña</a:t>
            </a:r>
          </a:p>
          <a:p>
            <a:pPr marL="631825" lvl="2" indent="-457200">
              <a:buFont typeface="Arial" charset="0"/>
              <a:buChar char="•"/>
            </a:pPr>
            <a:r>
              <a:rPr lang="es-ES" sz="2400" smtClean="0"/>
              <a:t>Represión xeneral Franco</a:t>
            </a:r>
          </a:p>
          <a:p>
            <a:endParaRPr lang="es-ES" sz="2800" smtClean="0"/>
          </a:p>
        </p:txBody>
      </p:sp>
      <p:sp>
        <p:nvSpPr>
          <p:cNvPr id="73731" name="3 Marcador de número de diapositiva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1E3CF2-430C-413C-B112-3D0E64CFD56A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s-ES"/>
          </a:p>
        </p:txBody>
      </p:sp>
      <p:pic>
        <p:nvPicPr>
          <p:cNvPr id="73732" name="Picture 2" descr="C:\Documents and Settings\Administrador\Mis documentos\Mis documentos\INSTITUTO\Cursos\2. BACH\COMPOSICIONES BACHILLERATO\POWER POINT TEMARIO\COMPOSICIÓN POWER POINT 11\13a2-revolucionasturias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2492375"/>
            <a:ext cx="4464050" cy="3313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A REVOLUCION EN ASTURIAS</a:t>
            </a:r>
            <a:endParaRPr lang="gl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79388" y="1981200"/>
            <a:ext cx="4824412" cy="4687888"/>
          </a:xfrm>
        </p:spPr>
        <p:txBody>
          <a:bodyPr rtlCol="0">
            <a:normAutofit fontScale="92500" lnSpcReduction="10000"/>
          </a:bodyPr>
          <a:lstStyle/>
          <a:p>
            <a:pPr fontAlgn="auto">
              <a:defRPr/>
            </a:pPr>
            <a:r>
              <a:rPr lang="es-ES" dirty="0" err="1" smtClean="0"/>
              <a:t>Acordo</a:t>
            </a:r>
            <a:r>
              <a:rPr lang="es-ES" dirty="0" smtClean="0"/>
              <a:t> entre anarquistas, socialistas e comunistas.</a:t>
            </a:r>
          </a:p>
          <a:p>
            <a:pPr fontAlgn="auto">
              <a:defRPr/>
            </a:pPr>
            <a:r>
              <a:rPr lang="es-ES" dirty="0" smtClean="0"/>
              <a:t>Columnas </a:t>
            </a:r>
            <a:r>
              <a:rPr lang="es-ES" dirty="0" err="1" smtClean="0"/>
              <a:t>obreiras</a:t>
            </a:r>
            <a:r>
              <a:rPr lang="es-ES" dirty="0" smtClean="0"/>
              <a:t> toman a </a:t>
            </a:r>
            <a:r>
              <a:rPr lang="es-ES" dirty="0" err="1" smtClean="0"/>
              <a:t>cunca</a:t>
            </a:r>
            <a:r>
              <a:rPr lang="es-ES" dirty="0" smtClean="0"/>
              <a:t> </a:t>
            </a:r>
            <a:r>
              <a:rPr lang="es-ES" dirty="0" err="1" smtClean="0"/>
              <a:t>mineira</a:t>
            </a:r>
            <a:endParaRPr lang="es-ES" dirty="0" smtClean="0"/>
          </a:p>
          <a:p>
            <a:pPr fontAlgn="auto">
              <a:defRPr/>
            </a:pPr>
            <a:r>
              <a:rPr lang="es-ES" dirty="0" smtClean="0"/>
              <a:t>Cuarteles da </a:t>
            </a:r>
            <a:r>
              <a:rPr lang="es-ES" dirty="0" err="1" smtClean="0"/>
              <a:t>garda</a:t>
            </a:r>
            <a:r>
              <a:rPr lang="es-ES" dirty="0" smtClean="0"/>
              <a:t> civil</a:t>
            </a:r>
          </a:p>
          <a:p>
            <a:pPr fontAlgn="auto">
              <a:defRPr/>
            </a:pPr>
            <a:r>
              <a:rPr lang="es-ES" dirty="0" smtClean="0"/>
              <a:t>Asedian </a:t>
            </a:r>
            <a:r>
              <a:rPr lang="es-ES" dirty="0" err="1" smtClean="0"/>
              <a:t>oviedo</a:t>
            </a:r>
            <a:endParaRPr lang="es-ES" dirty="0" smtClean="0"/>
          </a:p>
          <a:p>
            <a:pPr fontAlgn="auto">
              <a:defRPr/>
            </a:pPr>
            <a:r>
              <a:rPr lang="es-ES" dirty="0" err="1" smtClean="0"/>
              <a:t>Fanse</a:t>
            </a:r>
            <a:r>
              <a:rPr lang="es-ES" dirty="0" smtClean="0"/>
              <a:t> cargo do suministro </a:t>
            </a:r>
            <a:r>
              <a:rPr lang="es-ES" dirty="0" err="1" smtClean="0"/>
              <a:t>auga</a:t>
            </a:r>
            <a:r>
              <a:rPr lang="es-ES" dirty="0" smtClean="0"/>
              <a:t>, </a:t>
            </a:r>
            <a:r>
              <a:rPr lang="es-ES" dirty="0" err="1" smtClean="0"/>
              <a:t>elecricidade</a:t>
            </a:r>
            <a:r>
              <a:rPr lang="es-ES" dirty="0" smtClean="0"/>
              <a:t> e alimentos.</a:t>
            </a:r>
          </a:p>
          <a:p>
            <a:pPr fontAlgn="auto">
              <a:defRPr/>
            </a:pPr>
            <a:r>
              <a:rPr lang="es-ES" dirty="0" smtClean="0"/>
              <a:t>O </a:t>
            </a:r>
            <a:r>
              <a:rPr lang="es-ES" dirty="0" err="1" smtClean="0"/>
              <a:t>goberno</a:t>
            </a:r>
            <a:r>
              <a:rPr lang="es-ES" dirty="0" smtClean="0"/>
              <a:t> envía á </a:t>
            </a:r>
            <a:r>
              <a:rPr lang="es-ES" dirty="0" err="1" smtClean="0"/>
              <a:t>lexión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mando de Franco para </a:t>
            </a:r>
            <a:r>
              <a:rPr lang="es-ES" dirty="0" err="1" smtClean="0"/>
              <a:t>reprimi</a:t>
            </a:r>
            <a:r>
              <a:rPr lang="es-ES" dirty="0" smtClean="0"/>
              <a:t>-lo </a:t>
            </a:r>
            <a:r>
              <a:rPr lang="es-ES" dirty="0" err="1" smtClean="0"/>
              <a:t>levantamento</a:t>
            </a:r>
            <a:r>
              <a:rPr lang="es-ES" dirty="0" smtClean="0"/>
              <a:t>.</a:t>
            </a:r>
          </a:p>
          <a:p>
            <a:pPr fontAlgn="auto">
              <a:defRPr/>
            </a:pPr>
            <a:r>
              <a:rPr lang="es-ES" dirty="0" err="1" smtClean="0"/>
              <a:t>Máis</a:t>
            </a:r>
            <a:r>
              <a:rPr lang="es-ES" dirty="0" smtClean="0"/>
              <a:t> de 1.500 </a:t>
            </a:r>
            <a:r>
              <a:rPr lang="es-ES" dirty="0" err="1" smtClean="0"/>
              <a:t>mortos</a:t>
            </a:r>
            <a:r>
              <a:rPr lang="es-ES" dirty="0" smtClean="0"/>
              <a:t>, 2.000 </a:t>
            </a:r>
            <a:r>
              <a:rPr lang="es-ES" dirty="0" err="1" smtClean="0"/>
              <a:t>feridos</a:t>
            </a:r>
            <a:r>
              <a:rPr lang="es-ES" dirty="0" smtClean="0"/>
              <a:t> e 5.000 </a:t>
            </a:r>
            <a:r>
              <a:rPr lang="es-ES" dirty="0" err="1" smtClean="0"/>
              <a:t>detidos</a:t>
            </a:r>
            <a:r>
              <a:rPr lang="es-ES" dirty="0" smtClean="0"/>
              <a:t>.</a:t>
            </a:r>
          </a:p>
          <a:p>
            <a:pPr fontAlgn="auto">
              <a:defRPr/>
            </a:pPr>
            <a:r>
              <a:rPr lang="es-ES" dirty="0" err="1" smtClean="0"/>
              <a:t>Execucións</a:t>
            </a:r>
            <a:r>
              <a:rPr lang="es-ES" dirty="0" smtClean="0"/>
              <a:t> sumarias </a:t>
            </a:r>
            <a:r>
              <a:rPr lang="es-ES" dirty="0" err="1" smtClean="0"/>
              <a:t>ordeadas</a:t>
            </a:r>
            <a:r>
              <a:rPr lang="es-ES" dirty="0" smtClean="0"/>
              <a:t>  polos </a:t>
            </a:r>
            <a:r>
              <a:rPr lang="es-ES" dirty="0" err="1" smtClean="0"/>
              <a:t>xenerais</a:t>
            </a:r>
            <a:r>
              <a:rPr lang="es-ES" dirty="0" smtClean="0"/>
              <a:t> á </a:t>
            </a:r>
            <a:r>
              <a:rPr lang="es-ES" dirty="0" err="1" smtClean="0"/>
              <a:t>fronte</a:t>
            </a:r>
            <a:endParaRPr lang="gl-ES" dirty="0"/>
          </a:p>
        </p:txBody>
      </p:sp>
      <p:sp>
        <p:nvSpPr>
          <p:cNvPr id="74755" name="3 Marcador de número de diapositiva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E05CA58-B3F5-403A-9E6F-2C63E31A8D96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s-ES"/>
          </a:p>
        </p:txBody>
      </p:sp>
      <p:pic>
        <p:nvPicPr>
          <p:cNvPr id="74756" name="Picture 2" descr="C:\Documents and Settings\Administrador\Mis documentos\Mis documentos\INSTITUTO\Cursos\2. BACH\COMPOSICIONES BACHILLERATO\POWER POINT TEMARIO\COMPOSICIÓN POWER POINT 11\republic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5405438" y="1989138"/>
            <a:ext cx="3559175" cy="4392612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 A REVOLUCIÓN EN CATALUÑA</a:t>
            </a:r>
            <a:endParaRPr lang="gl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79388" y="1981200"/>
            <a:ext cx="4316412" cy="4543425"/>
          </a:xfrm>
        </p:spPr>
        <p:txBody>
          <a:bodyPr rtlCol="0">
            <a:normAutofit lnSpcReduction="10000"/>
          </a:bodyPr>
          <a:lstStyle/>
          <a:p>
            <a:pPr fontAlgn="auto">
              <a:defRPr/>
            </a:pPr>
            <a:r>
              <a:rPr lang="es-ES" dirty="0" smtClean="0"/>
              <a:t>Declaración da republica catalana por parte de </a:t>
            </a:r>
            <a:r>
              <a:rPr lang="es-ES" dirty="0" err="1" smtClean="0"/>
              <a:t>Companys</a:t>
            </a:r>
            <a:r>
              <a:rPr lang="es-ES" dirty="0" smtClean="0"/>
              <a:t>.</a:t>
            </a:r>
          </a:p>
          <a:p>
            <a:pPr fontAlgn="auto">
              <a:defRPr/>
            </a:pPr>
            <a:r>
              <a:rPr lang="es-ES" dirty="0" smtClean="0"/>
              <a:t>Folga </a:t>
            </a:r>
            <a:r>
              <a:rPr lang="es-ES" dirty="0" err="1" smtClean="0"/>
              <a:t>xeral</a:t>
            </a:r>
            <a:r>
              <a:rPr lang="es-ES" dirty="0" smtClean="0"/>
              <a:t>(non participa a CNT) PSOE, UXT, comunistas e </a:t>
            </a:r>
            <a:r>
              <a:rPr lang="es-ES" dirty="0" err="1" smtClean="0"/>
              <a:t>Rabassaires</a:t>
            </a:r>
            <a:r>
              <a:rPr lang="es-ES" dirty="0" smtClean="0"/>
              <a:t>.</a:t>
            </a:r>
          </a:p>
          <a:p>
            <a:pPr fontAlgn="auto">
              <a:defRPr/>
            </a:pPr>
            <a:r>
              <a:rPr lang="es-ES" dirty="0" smtClean="0"/>
              <a:t>CNT e </a:t>
            </a:r>
            <a:r>
              <a:rPr lang="es-ES" dirty="0" err="1" smtClean="0"/>
              <a:t>maioritario</a:t>
            </a:r>
            <a:r>
              <a:rPr lang="es-ES" dirty="0" smtClean="0"/>
              <a:t> a folga acaba en fracaso.</a:t>
            </a:r>
          </a:p>
          <a:p>
            <a:pPr fontAlgn="auto">
              <a:defRPr/>
            </a:pPr>
            <a:r>
              <a:rPr lang="es-ES" dirty="0" smtClean="0"/>
              <a:t>Declárase o estado de guerra e o </a:t>
            </a:r>
            <a:r>
              <a:rPr lang="es-ES" dirty="0" err="1" smtClean="0"/>
              <a:t>exército</a:t>
            </a:r>
            <a:r>
              <a:rPr lang="es-ES" dirty="0" smtClean="0"/>
              <a:t> toma o palacio da Generalitat.</a:t>
            </a:r>
          </a:p>
          <a:p>
            <a:pPr fontAlgn="auto">
              <a:defRPr/>
            </a:pPr>
            <a:r>
              <a:rPr lang="es-ES" dirty="0" smtClean="0"/>
              <a:t>Pleno do Concello e  </a:t>
            </a:r>
            <a:r>
              <a:rPr lang="es-ES" dirty="0" err="1" smtClean="0"/>
              <a:t>goberno</a:t>
            </a:r>
            <a:r>
              <a:rPr lang="es-ES" dirty="0" smtClean="0"/>
              <a:t> da Generalitat son </a:t>
            </a:r>
            <a:r>
              <a:rPr lang="es-ES" dirty="0" err="1" smtClean="0"/>
              <a:t>detidos</a:t>
            </a:r>
            <a:r>
              <a:rPr lang="es-ES" dirty="0" smtClean="0"/>
              <a:t>.</a:t>
            </a:r>
          </a:p>
          <a:p>
            <a:pPr fontAlgn="auto">
              <a:defRPr/>
            </a:pPr>
            <a:r>
              <a:rPr lang="es-ES" dirty="0" smtClean="0"/>
              <a:t>Azaña, entre </a:t>
            </a:r>
            <a:r>
              <a:rPr lang="es-ES" dirty="0" err="1" smtClean="0"/>
              <a:t>outros</a:t>
            </a:r>
            <a:r>
              <a:rPr lang="es-ES" dirty="0" smtClean="0"/>
              <a:t> </a:t>
            </a:r>
            <a:r>
              <a:rPr lang="es-ES" dirty="0" err="1" smtClean="0"/>
              <a:t>tamén</a:t>
            </a:r>
            <a:r>
              <a:rPr lang="es-ES" dirty="0" smtClean="0"/>
              <a:t> e </a:t>
            </a:r>
            <a:r>
              <a:rPr lang="es-ES" dirty="0" err="1" smtClean="0"/>
              <a:t>detido</a:t>
            </a:r>
            <a:r>
              <a:rPr lang="es-ES" dirty="0" smtClean="0"/>
              <a:t> e encarcelado</a:t>
            </a:r>
            <a:endParaRPr lang="gl-ES" dirty="0"/>
          </a:p>
        </p:txBody>
      </p:sp>
      <p:sp>
        <p:nvSpPr>
          <p:cNvPr id="75779" name="4 Marcador de número de diapositiva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408AA8-ECE0-4A05-9F0B-A02683CF01F1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s-ES"/>
          </a:p>
        </p:txBody>
      </p:sp>
      <p:pic>
        <p:nvPicPr>
          <p:cNvPr id="75780" name="Picture 2" descr="C:\Documents and Settings\Administrador\Mis documentos\Mis documentos\INSTITUTO\Cursos\2. BACH\COMPOSICIONES BACHILLERATO\POWER POINT TEMARIO\COMPOSICIÓN POWER POINT 11\13a2-companys193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4694238" y="2420938"/>
            <a:ext cx="4432300" cy="3546475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9600" cy="9144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 </a:t>
            </a:r>
            <a:br>
              <a:rPr lang="es-ES" b="1" dirty="0" smtClean="0"/>
            </a:br>
            <a:r>
              <a:rPr lang="es-ES" b="1" dirty="0" smtClean="0"/>
              <a:t>O BIENIO TRALA REVOLUCIÓN</a:t>
            </a:r>
            <a:br>
              <a:rPr lang="es-ES" b="1" dirty="0" smtClean="0"/>
            </a:b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388" y="1981200"/>
            <a:ext cx="8507412" cy="4471988"/>
          </a:xfrm>
        </p:spPr>
        <p:txBody>
          <a:bodyPr rtlCol="0">
            <a:normAutofit fontScale="77500" lnSpcReduction="20000"/>
          </a:bodyPr>
          <a:lstStyle/>
          <a:p>
            <a:pPr lvl="1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3300" dirty="0" smtClean="0"/>
              <a:t>Política da CEDA cada vez </a:t>
            </a:r>
            <a:r>
              <a:rPr lang="es-ES" sz="3300" dirty="0" err="1" smtClean="0"/>
              <a:t>máis</a:t>
            </a:r>
            <a:r>
              <a:rPr lang="es-ES" sz="3300" dirty="0" smtClean="0"/>
              <a:t> represiva</a:t>
            </a:r>
          </a:p>
          <a:p>
            <a:pPr lvl="1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3300" dirty="0" smtClean="0"/>
              <a:t>Franco </a:t>
            </a:r>
            <a:r>
              <a:rPr lang="es-ES" sz="3300" dirty="0" err="1" smtClean="0"/>
              <a:t>xefe</a:t>
            </a:r>
            <a:r>
              <a:rPr lang="es-ES" sz="3300" dirty="0" smtClean="0"/>
              <a:t>  do estado </a:t>
            </a:r>
            <a:r>
              <a:rPr lang="es-ES" sz="3300" dirty="0" err="1" smtClean="0"/>
              <a:t>maior</a:t>
            </a:r>
            <a:endParaRPr lang="es-ES" sz="3300" dirty="0" smtClean="0"/>
          </a:p>
          <a:p>
            <a:pPr lvl="1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3300" dirty="0" err="1" smtClean="0"/>
              <a:t>Politica</a:t>
            </a:r>
            <a:r>
              <a:rPr lang="es-ES" sz="3300" dirty="0" smtClean="0"/>
              <a:t> </a:t>
            </a:r>
            <a:r>
              <a:rPr lang="es-ES" sz="3300" dirty="0" err="1" smtClean="0"/>
              <a:t>contrarreformista</a:t>
            </a:r>
            <a:r>
              <a:rPr lang="es-ES" sz="3300" dirty="0" smtClean="0"/>
              <a:t> todavía </a:t>
            </a:r>
            <a:r>
              <a:rPr lang="es-ES" sz="3300" dirty="0" err="1" smtClean="0"/>
              <a:t>máis</a:t>
            </a:r>
            <a:r>
              <a:rPr lang="es-ES" sz="3300" dirty="0" smtClean="0"/>
              <a:t> dura</a:t>
            </a:r>
          </a:p>
          <a:p>
            <a:pPr lvl="1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3300" dirty="0" smtClean="0"/>
              <a:t>Devolución </a:t>
            </a:r>
            <a:r>
              <a:rPr lang="es-ES" sz="3300" dirty="0" err="1" smtClean="0"/>
              <a:t>aos</a:t>
            </a:r>
            <a:r>
              <a:rPr lang="es-ES" sz="3300" dirty="0" smtClean="0"/>
              <a:t> </a:t>
            </a:r>
            <a:r>
              <a:rPr lang="es-ES" sz="3300" dirty="0" err="1" smtClean="0"/>
              <a:t>xesuitas</a:t>
            </a:r>
            <a:r>
              <a:rPr lang="es-ES" sz="3300" dirty="0" smtClean="0"/>
              <a:t> das </a:t>
            </a:r>
            <a:r>
              <a:rPr lang="es-ES" sz="3300" dirty="0" err="1" smtClean="0"/>
              <a:t>súas</a:t>
            </a:r>
            <a:r>
              <a:rPr lang="es-ES" sz="3300" dirty="0" smtClean="0"/>
              <a:t> </a:t>
            </a:r>
            <a:r>
              <a:rPr lang="es-ES" sz="3300" dirty="0" err="1" smtClean="0"/>
              <a:t>posesións</a:t>
            </a:r>
            <a:endParaRPr lang="es-ES" sz="3300" dirty="0" smtClean="0"/>
          </a:p>
          <a:p>
            <a:pPr lvl="1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3300" dirty="0" smtClean="0"/>
              <a:t>Suspensión do Estatuto de Autonomía de Cataluña.</a:t>
            </a:r>
          </a:p>
          <a:p>
            <a:pPr lvl="1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3300" dirty="0" smtClean="0"/>
              <a:t>Pretenden modificar a constitución, </a:t>
            </a:r>
            <a:r>
              <a:rPr lang="es-ES" sz="3300" dirty="0" err="1" smtClean="0"/>
              <a:t>xullo</a:t>
            </a:r>
            <a:r>
              <a:rPr lang="es-ES" sz="3300" dirty="0" smtClean="0"/>
              <a:t> 1935</a:t>
            </a:r>
          </a:p>
          <a:p>
            <a:pPr marL="457200" lvl="1" indent="0" fontAlgn="auto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/>
            </a:pPr>
            <a:r>
              <a:rPr lang="es-ES" sz="3300" dirty="0"/>
              <a:t> </a:t>
            </a:r>
            <a:r>
              <a:rPr lang="es-ES" sz="3300" dirty="0" smtClean="0"/>
              <a:t>       -Restricción das  autonomías</a:t>
            </a:r>
          </a:p>
          <a:p>
            <a:pPr marL="457200" lvl="1" indent="0" fontAlgn="auto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/>
            </a:pPr>
            <a:r>
              <a:rPr lang="es-ES" sz="3300" dirty="0"/>
              <a:t> </a:t>
            </a:r>
            <a:r>
              <a:rPr lang="es-ES" sz="3300" dirty="0" smtClean="0"/>
              <a:t>       -Abolición do divorcio</a:t>
            </a:r>
          </a:p>
          <a:p>
            <a:pPr marL="457200" lvl="1" indent="0" fontAlgn="auto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/>
            </a:pPr>
            <a:r>
              <a:rPr lang="es-ES" sz="3300" dirty="0"/>
              <a:t> </a:t>
            </a:r>
            <a:r>
              <a:rPr lang="es-ES" sz="3300" dirty="0" smtClean="0"/>
              <a:t>      - </a:t>
            </a:r>
            <a:r>
              <a:rPr lang="es-ES" sz="3300" dirty="0" err="1" smtClean="0"/>
              <a:t>Imposibilidade</a:t>
            </a:r>
            <a:r>
              <a:rPr lang="es-ES" sz="3300" dirty="0" smtClean="0"/>
              <a:t> de socialización da </a:t>
            </a:r>
            <a:r>
              <a:rPr lang="es-ES" sz="3300" dirty="0" err="1" smtClean="0"/>
              <a:t>terra</a:t>
            </a:r>
            <a:endParaRPr lang="es-ES" sz="3300" b="1" dirty="0" smtClean="0"/>
          </a:p>
          <a:p>
            <a:pPr fontAlgn="auto">
              <a:defRPr/>
            </a:pPr>
            <a:endParaRPr lang="es-ES" dirty="0"/>
          </a:p>
        </p:txBody>
      </p:sp>
      <p:sp>
        <p:nvSpPr>
          <p:cNvPr id="76803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3ACE21-D95D-4F9E-8110-BBE69F455EF3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A CRISE DO BIENIO</a:t>
            </a:r>
            <a:endParaRPr lang="gl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1981200"/>
            <a:ext cx="4495800" cy="4114800"/>
          </a:xfrm>
        </p:spPr>
        <p:txBody>
          <a:bodyPr rtlCol="0">
            <a:normAutofit fontScale="92500"/>
          </a:bodyPr>
          <a:lstStyle/>
          <a:p>
            <a:pPr marL="0" indent="0" fontAlgn="auto">
              <a:buFont typeface="Wingdings" pitchFamily="2" charset="2"/>
              <a:buNone/>
              <a:defRPr/>
            </a:pPr>
            <a:r>
              <a:rPr lang="es-ES" b="1" dirty="0" smtClean="0"/>
              <a:t>Determinada por:</a:t>
            </a:r>
          </a:p>
          <a:p>
            <a:pPr marL="706438" fontAlgn="auto">
              <a:defRPr/>
            </a:pPr>
            <a:r>
              <a:rPr lang="es-ES" dirty="0" err="1" smtClean="0"/>
              <a:t>Salvaxe</a:t>
            </a:r>
            <a:r>
              <a:rPr lang="es-ES" dirty="0" smtClean="0"/>
              <a:t> represión do </a:t>
            </a:r>
            <a:r>
              <a:rPr lang="es-ES" dirty="0" err="1" smtClean="0"/>
              <a:t>movemento</a:t>
            </a:r>
            <a:r>
              <a:rPr lang="es-ES" dirty="0" smtClean="0"/>
              <a:t> </a:t>
            </a:r>
            <a:r>
              <a:rPr lang="es-ES" dirty="0" err="1" smtClean="0"/>
              <a:t>obreiro</a:t>
            </a:r>
            <a:endParaRPr lang="es-ES" dirty="0" smtClean="0"/>
          </a:p>
          <a:p>
            <a:pPr marL="706438" fontAlgn="auto">
              <a:defRPr/>
            </a:pPr>
            <a:r>
              <a:rPr lang="es-ES" dirty="0" smtClean="0"/>
              <a:t>Partido radical salpicado por casos de corrupción: Estraperlo, </a:t>
            </a:r>
            <a:r>
              <a:rPr lang="es-ES" dirty="0" err="1" smtClean="0"/>
              <a:t>Nombella</a:t>
            </a:r>
            <a:r>
              <a:rPr lang="es-ES" dirty="0" smtClean="0"/>
              <a:t>.</a:t>
            </a:r>
          </a:p>
          <a:p>
            <a:pPr marL="706438" fontAlgn="auto">
              <a:defRPr/>
            </a:pPr>
            <a:r>
              <a:rPr lang="es-ES" dirty="0" smtClean="0"/>
              <a:t>Desacreditado o partido radical para gobernar a Ceda pretende levar a cabo todo o </a:t>
            </a:r>
            <a:r>
              <a:rPr lang="es-ES" dirty="0" err="1" smtClean="0"/>
              <a:t>seu</a:t>
            </a:r>
            <a:r>
              <a:rPr lang="es-ES" dirty="0" smtClean="0"/>
              <a:t> programa de </a:t>
            </a:r>
            <a:r>
              <a:rPr lang="es-ES" dirty="0" err="1" smtClean="0"/>
              <a:t>goberno</a:t>
            </a:r>
            <a:endParaRPr lang="es-ES" dirty="0" smtClean="0"/>
          </a:p>
          <a:p>
            <a:pPr marL="706438" fontAlgn="auto">
              <a:defRPr/>
            </a:pPr>
            <a:r>
              <a:rPr lang="es-ES" dirty="0" smtClean="0"/>
              <a:t>Ante a negativa do presidente da república que convoca </a:t>
            </a:r>
            <a:r>
              <a:rPr lang="es-ES" dirty="0" err="1" smtClean="0"/>
              <a:t>eleccións</a:t>
            </a:r>
            <a:r>
              <a:rPr lang="es-ES" dirty="0" smtClean="0"/>
              <a:t>  para </a:t>
            </a:r>
            <a:r>
              <a:rPr lang="es-ES" dirty="0" err="1" smtClean="0"/>
              <a:t>febreiro</a:t>
            </a:r>
            <a:r>
              <a:rPr lang="es-ES" dirty="0" smtClean="0"/>
              <a:t> do 1936</a:t>
            </a:r>
          </a:p>
          <a:p>
            <a:pPr marL="0" indent="0" fontAlgn="auto">
              <a:buFont typeface="Wingdings" pitchFamily="2" charset="2"/>
              <a:buNone/>
              <a:defRPr/>
            </a:pPr>
            <a:endParaRPr lang="gl-ES" dirty="0"/>
          </a:p>
        </p:txBody>
      </p:sp>
      <p:sp>
        <p:nvSpPr>
          <p:cNvPr id="77827" name="3 Marcador de número de diapositiva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7972B13-0F28-4DF8-A914-E34E23ACF5FE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s-ES"/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844675"/>
            <a:ext cx="3744913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1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7067550" y="3956050"/>
            <a:ext cx="2052638" cy="2882900"/>
          </a:xfrm>
        </p:spPr>
      </p:pic>
      <p:sp>
        <p:nvSpPr>
          <p:cNvPr id="7" name="6 Rectángulo"/>
          <p:cNvSpPr/>
          <p:nvPr/>
        </p:nvSpPr>
        <p:spPr>
          <a:xfrm>
            <a:off x="5364163" y="6275388"/>
            <a:ext cx="172878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/>
              <a:t>Alejandro </a:t>
            </a:r>
            <a:r>
              <a:rPr lang="es-ES" dirty="0" err="1"/>
              <a:t>Lerroux</a:t>
            </a:r>
            <a:endParaRPr lang="gl-E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9600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ELECCIÓNS FEBREIRO 1936</a:t>
            </a:r>
            <a:endParaRPr lang="es-ES" b="1" dirty="0"/>
          </a:p>
        </p:txBody>
      </p:sp>
      <p:sp>
        <p:nvSpPr>
          <p:cNvPr id="78850" name="2 Marcador de contenido"/>
          <p:cNvSpPr>
            <a:spLocks noGrp="1"/>
          </p:cNvSpPr>
          <p:nvPr>
            <p:ph sz="quarter" idx="13"/>
          </p:nvPr>
        </p:nvSpPr>
        <p:spPr>
          <a:xfrm>
            <a:off x="250825" y="1700213"/>
            <a:ext cx="4932363" cy="4876800"/>
          </a:xfrm>
        </p:spPr>
        <p:txBody>
          <a:bodyPr/>
          <a:lstStyle/>
          <a:p>
            <a:pPr marL="0" lvl="1" indent="0">
              <a:buFont typeface="Wingdings" pitchFamily="2" charset="2"/>
              <a:buNone/>
            </a:pPr>
            <a:r>
              <a:rPr lang="es-ES" sz="2400" b="1" smtClean="0"/>
              <a:t>As eleccións de febreiro de 1936.</a:t>
            </a:r>
          </a:p>
          <a:p>
            <a:pPr marL="342900" lvl="2" indent="-342900">
              <a:buFont typeface="Arial" charset="0"/>
              <a:buChar char="•"/>
            </a:pPr>
            <a:r>
              <a:rPr lang="es-ES" sz="2200" smtClean="0"/>
              <a:t>Partidos de esquerda (republicanos, socialistas e comunistas) agruparonse na Fronte Popular. </a:t>
            </a:r>
          </a:p>
          <a:p>
            <a:pPr marL="342900" lvl="2" indent="-342900">
              <a:buFont typeface="Arial" charset="0"/>
              <a:buChar char="•"/>
            </a:pPr>
            <a:r>
              <a:rPr lang="es-ES" sz="2200" smtClean="0"/>
              <a:t>Os partidos de dereita coaligaronse no chamado Bloque Nacional, constituido pola CEDA, os monárquicos e os tradicionalistas, e estaban en contra das reformas. </a:t>
            </a:r>
          </a:p>
          <a:p>
            <a:endParaRPr lang="es-ES" sz="2800" smtClean="0"/>
          </a:p>
        </p:txBody>
      </p:sp>
      <p:sp>
        <p:nvSpPr>
          <p:cNvPr id="78851" name="3 Marcador de número de diapositiva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AA18F1-0B02-4DA7-B4BB-D4B9B311B76F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s-ES"/>
          </a:p>
        </p:txBody>
      </p:sp>
      <p:pic>
        <p:nvPicPr>
          <p:cNvPr id="78854" name="Picture 9" descr="09 Frente Popul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1628775"/>
            <a:ext cx="3313112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 smtClean="0"/>
          </a:p>
        </p:txBody>
      </p:sp>
      <p:sp>
        <p:nvSpPr>
          <p:cNvPr id="7174" name="2 Marcador de contenido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gl-ES" smtClean="0"/>
          </a:p>
        </p:txBody>
      </p:sp>
      <p:sp>
        <p:nvSpPr>
          <p:cNvPr id="7175" name="3 Marcador de contenido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gl-ES" smtClean="0"/>
          </a:p>
        </p:txBody>
      </p:sp>
      <p:sp>
        <p:nvSpPr>
          <p:cNvPr id="7176" name="4 Marcador de número de diapositiva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70ED2C2-E277-4EED-AD54-DF985CC4CABF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s-ES"/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-228600" y="-136525"/>
          <a:ext cx="9553575" cy="7165975"/>
        </p:xfrm>
        <a:graphic>
          <a:graphicData uri="http://schemas.openxmlformats.org/presentationml/2006/ole">
            <p:oleObj spid="_x0000_s7172" name="Acrobat Document" r:id="rId3" imgW="12996000" imgH="9768960" progId="AcroExch.Document.7">
              <p:embed/>
            </p:oleObj>
          </a:graphicData>
        </a:graphic>
      </p:graphicFrame>
      <p:sp>
        <p:nvSpPr>
          <p:cNvPr id="8" name="7 Rectángulo"/>
          <p:cNvSpPr/>
          <p:nvPr/>
        </p:nvSpPr>
        <p:spPr>
          <a:xfrm>
            <a:off x="-180975" y="-100013"/>
            <a:ext cx="9432925" cy="18732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>
                <a:solidFill>
                  <a:schemeClr val="tx1"/>
                </a:solidFill>
              </a:rPr>
              <a:t>ELECCIÓNS FEBREIRO DE 1936</a:t>
            </a:r>
            <a:endParaRPr lang="gl-ES" sz="4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ELECCIÓNS FEBREIRO 1936</a:t>
            </a:r>
            <a:endParaRPr lang="es-ES" b="1" dirty="0"/>
          </a:p>
        </p:txBody>
      </p:sp>
      <p:sp>
        <p:nvSpPr>
          <p:cNvPr id="81922" name="2 Marcador de contenido"/>
          <p:cNvSpPr>
            <a:spLocks noGrp="1"/>
          </p:cNvSpPr>
          <p:nvPr>
            <p:ph sz="quarter" idx="13"/>
          </p:nvPr>
        </p:nvSpPr>
        <p:spPr>
          <a:xfrm>
            <a:off x="179388" y="2060575"/>
            <a:ext cx="4608512" cy="4114800"/>
          </a:xfrm>
        </p:spPr>
        <p:txBody>
          <a:bodyPr/>
          <a:lstStyle/>
          <a:p>
            <a:pPr marL="0" lvl="2" indent="0"/>
            <a:endParaRPr lang="es-ES" sz="2000" b="1" smtClean="0"/>
          </a:p>
          <a:p>
            <a:pPr marL="0" lvl="2" indent="0"/>
            <a:r>
              <a:rPr lang="es-ES" sz="2000" b="1" smtClean="0"/>
              <a:t>Resultados electorais:</a:t>
            </a:r>
          </a:p>
          <a:p>
            <a:pPr marL="342900" lvl="3" indent="-342900">
              <a:buFont typeface="Arial" charset="0"/>
              <a:buChar char="•"/>
            </a:pPr>
            <a:r>
              <a:rPr lang="es-ES" sz="2000" smtClean="0"/>
              <a:t>A Fronte Popular obtivo o 48% dos votos.</a:t>
            </a:r>
          </a:p>
          <a:p>
            <a:pPr marL="342900" lvl="3" indent="-342900">
              <a:buFont typeface="Arial" charset="0"/>
              <a:buChar char="•"/>
            </a:pPr>
            <a:r>
              <a:rPr lang="es-ES" sz="2000" smtClean="0"/>
              <a:t>As dereitas  fixeronse acadaron o  46.5%; </a:t>
            </a:r>
          </a:p>
          <a:p>
            <a:pPr marL="342900" lvl="3" indent="-342900">
              <a:buFont typeface="Arial" charset="0"/>
              <a:buChar char="•"/>
            </a:pPr>
            <a:r>
              <a:rPr lang="es-ES" sz="2000" smtClean="0"/>
              <a:t>As forzas de centro sólo obtiveron un 5.4% dos votos.</a:t>
            </a:r>
          </a:p>
          <a:p>
            <a:endParaRPr lang="es-ES" sz="2800" smtClean="0"/>
          </a:p>
        </p:txBody>
      </p:sp>
      <p:sp>
        <p:nvSpPr>
          <p:cNvPr id="81923" name="3 Marcador de número de diapositiva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27B4C0-A1F7-4DFC-AEF9-44113592D561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s-ES"/>
          </a:p>
        </p:txBody>
      </p:sp>
      <p:pic>
        <p:nvPicPr>
          <p:cNvPr id="81924" name="Picture 2" descr="C:\Documents and Settings\Administrador\Mis documentos\Mis documentos\INSTITUTO\Cursos\2. BACH\COMPOSICIONES BACHILLERATO\POWER POINT TEMARIO\COMPOSICIÓN POWER POINT 11\elecciones%20espana%20193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5003800" y="2060575"/>
            <a:ext cx="4038600" cy="3308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1482725"/>
            <a:ext cx="5148263" cy="4613275"/>
          </a:xfrm>
        </p:spPr>
        <p:txBody>
          <a:bodyPr/>
          <a:lstStyle/>
          <a:p>
            <a:r>
              <a:rPr lang="es-ES" smtClean="0"/>
              <a:t>Esta etapa desenvólvese entre febreiro de 1936 e xullo de 1936, cando se inicia a Guerra Civil.</a:t>
            </a:r>
          </a:p>
          <a:p>
            <a:r>
              <a:rPr lang="es-ES" smtClean="0"/>
              <a:t>Os gobernos construironse a partir de las  forzasrepublicanas con apoio parlamentario dos socialistas</a:t>
            </a:r>
          </a:p>
          <a:p>
            <a:r>
              <a:rPr lang="es-ES" smtClean="0"/>
              <a:t>Hasta maio Azaña foi o xefe do gobernos, pero enton foi nomeado Presidente da República  pasando á xefatura do goberno Casares Quiroga</a:t>
            </a:r>
          </a:p>
          <a:p>
            <a:r>
              <a:rPr lang="es-ES" smtClean="0"/>
              <a:t>Desde un principio, esta etapa se enfrentou a  sectores reaccionarios (conspiración militar) e revolucionarios(axitación social)</a:t>
            </a:r>
            <a:endParaRPr lang="gl-ES" smtClean="0"/>
          </a:p>
        </p:txBody>
      </p:sp>
      <p:sp>
        <p:nvSpPr>
          <p:cNvPr id="82946" name="4 Marcador de número de diapositiva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A7591B-CA9E-48A6-853C-04CF1103FA4B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s-ES"/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76250"/>
            <a:ext cx="822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2" descr="C:\Documents and Settings\Administrador\Mis documentos\Mis documentos\INSTITUTO\Cursos\2. BACH\COMPOSICIONES BACHILLERATO\POWER POINT TEMARIO\COMPOSICIÓN POWER POINT 11\13a2-joseantonio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5230813" y="2133600"/>
            <a:ext cx="3913187" cy="2227263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9600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O GOBERNO DA FRONTE POPULAR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288" y="1916113"/>
            <a:ext cx="8229600" cy="4144962"/>
          </a:xfrm>
        </p:spPr>
        <p:txBody>
          <a:bodyPr rtlCol="0">
            <a:normAutofit lnSpcReduction="10000"/>
          </a:bodyPr>
          <a:lstStyle/>
          <a:p>
            <a:pPr lvl="1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800" dirty="0" err="1" smtClean="0"/>
              <a:t>Amnistia</a:t>
            </a:r>
            <a:r>
              <a:rPr lang="es-ES" sz="2800" dirty="0" smtClean="0"/>
              <a:t> presos vinculados </a:t>
            </a:r>
            <a:r>
              <a:rPr lang="es-ES" sz="2800" dirty="0" err="1" smtClean="0"/>
              <a:t>aá</a:t>
            </a:r>
            <a:r>
              <a:rPr lang="es-ES" sz="2800" dirty="0" smtClean="0"/>
              <a:t> revolución de 1936</a:t>
            </a:r>
          </a:p>
          <a:p>
            <a:pPr lvl="1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800" dirty="0" smtClean="0"/>
              <a:t>Admisión de </a:t>
            </a:r>
            <a:r>
              <a:rPr lang="es-ES" sz="2800" dirty="0" err="1" smtClean="0"/>
              <a:t>obreiros</a:t>
            </a:r>
            <a:r>
              <a:rPr lang="es-ES" sz="2800" dirty="0" smtClean="0"/>
              <a:t> despedidos.</a:t>
            </a:r>
          </a:p>
          <a:p>
            <a:pPr lvl="1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800" dirty="0" smtClean="0"/>
              <a:t>Reanudación da reforma agraria</a:t>
            </a:r>
          </a:p>
          <a:p>
            <a:pPr lvl="1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800" dirty="0" smtClean="0"/>
              <a:t>Traslado dos militares </a:t>
            </a:r>
            <a:r>
              <a:rPr lang="es-ES" sz="2800" dirty="0" err="1" smtClean="0"/>
              <a:t>máis</a:t>
            </a:r>
            <a:r>
              <a:rPr lang="es-ES" sz="2800" dirty="0" smtClean="0"/>
              <a:t> proclives </a:t>
            </a:r>
            <a:r>
              <a:rPr lang="es-ES" sz="2800" dirty="0" err="1" smtClean="0"/>
              <a:t>ao</a:t>
            </a:r>
            <a:r>
              <a:rPr lang="es-ES" sz="2800" dirty="0" smtClean="0"/>
              <a:t> golpismo (Mola, a Navarra e Franco, a Canarias)</a:t>
            </a:r>
          </a:p>
          <a:p>
            <a:pPr lvl="1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800" dirty="0" err="1" smtClean="0"/>
              <a:t>Politica</a:t>
            </a:r>
            <a:r>
              <a:rPr lang="es-ES" sz="2800" dirty="0" smtClean="0"/>
              <a:t> territorial: </a:t>
            </a:r>
            <a:r>
              <a:rPr lang="es-ES" sz="2800" dirty="0" err="1" smtClean="0"/>
              <a:t>restablecemento</a:t>
            </a:r>
            <a:r>
              <a:rPr lang="es-ES" sz="2800" dirty="0" smtClean="0"/>
              <a:t> da Generalitat, </a:t>
            </a:r>
            <a:r>
              <a:rPr lang="es-ES" sz="2800" dirty="0" err="1" smtClean="0"/>
              <a:t>negociacións</a:t>
            </a:r>
            <a:r>
              <a:rPr lang="es-ES" sz="2800" dirty="0" smtClean="0"/>
              <a:t> para a creación do estatuto vasco e do </a:t>
            </a:r>
            <a:r>
              <a:rPr lang="es-ES" sz="2800" dirty="0" err="1" smtClean="0"/>
              <a:t>galego</a:t>
            </a:r>
            <a:r>
              <a:rPr lang="es-ES" sz="2800" dirty="0" smtClean="0"/>
              <a:t>.</a:t>
            </a:r>
          </a:p>
          <a:p>
            <a:pPr fontAlgn="auto">
              <a:defRPr/>
            </a:pPr>
            <a:endParaRPr lang="es-ES" dirty="0" smtClean="0"/>
          </a:p>
          <a:p>
            <a:pPr fontAlgn="auto">
              <a:defRPr/>
            </a:pPr>
            <a:endParaRPr lang="es-ES" dirty="0"/>
          </a:p>
        </p:txBody>
      </p:sp>
      <p:sp>
        <p:nvSpPr>
          <p:cNvPr id="83971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BA2C60-F4CF-4032-84C5-4129B72FA21C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Documents and Settings\Administrador\Mis documentos\Mis documentos\INSTITUTO\Cursos\2. BACH\COMPOSICIONES BACHILLERATO\POWER POINT TEMARIO\COMPOSICIÓN POWER POINT 11\13a1-triunforepublic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75" y="681038"/>
            <a:ext cx="4302125" cy="5894387"/>
          </a:xfrm>
        </p:spPr>
      </p:pic>
      <p:sp>
        <p:nvSpPr>
          <p:cNvPr id="20482" name="4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6397FB-91DD-4CEB-9601-FB56AE87EA95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O CLIMA NA CALLE</a:t>
            </a:r>
            <a:endParaRPr lang="es-ES" b="1" dirty="0"/>
          </a:p>
        </p:txBody>
      </p:sp>
      <p:sp>
        <p:nvSpPr>
          <p:cNvPr id="84994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1628775"/>
            <a:ext cx="4716463" cy="4679950"/>
          </a:xfrm>
        </p:spPr>
        <p:txBody>
          <a:bodyPr/>
          <a:lstStyle/>
          <a:p>
            <a:r>
              <a:rPr lang="es-ES" smtClean="0"/>
              <a:t>Pistoleirismo falanxista, dialéctica de puños e pistolas</a:t>
            </a:r>
          </a:p>
          <a:p>
            <a:r>
              <a:rPr lang="es-ES" smtClean="0"/>
              <a:t>Milicias de esquerdas, responden.</a:t>
            </a:r>
          </a:p>
          <a:p>
            <a:r>
              <a:rPr lang="es-ES" smtClean="0"/>
              <a:t>Empresarios peñan fábricas e expatrian capitais.</a:t>
            </a:r>
          </a:p>
          <a:p>
            <a:r>
              <a:rPr lang="es-ES" smtClean="0"/>
              <a:t>Ofensiva sindical da UXT e da CNT, folgas e ocupación masiva de terras.</a:t>
            </a:r>
          </a:p>
          <a:p>
            <a:r>
              <a:rPr lang="es-ES" smtClean="0"/>
              <a:t>Conspiracións armadas donde participan elementos do exército e tamén civís</a:t>
            </a:r>
          </a:p>
          <a:p>
            <a:endParaRPr lang="es-ES" smtClean="0"/>
          </a:p>
        </p:txBody>
      </p:sp>
      <p:sp>
        <p:nvSpPr>
          <p:cNvPr id="84995" name="3 Marcador de número de diapositiva"/>
          <p:cNvSpPr>
            <a:spLocks noGrp="1"/>
          </p:cNvSpPr>
          <p:nvPr>
            <p:ph type="sldNum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CA19355-0F57-4950-B9DF-AD858AA2D020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s-ES"/>
          </a:p>
        </p:txBody>
      </p:sp>
      <p:pic>
        <p:nvPicPr>
          <p:cNvPr id="84996" name="Picture 3" descr="C:\Documents and Settings\Administrador\Mis documentos\Mis documentos\INSTITUTO\Cursos\2. BACH\COMPOSICIONES BACHILLERATO\POWER POINT TEMARIO\COMPOSICIÓN POWER POINT 11\13a3-calvosotelo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4814888" y="1463675"/>
            <a:ext cx="4329112" cy="2519363"/>
          </a:xfrm>
        </p:spPr>
      </p:pic>
      <p:pic>
        <p:nvPicPr>
          <p:cNvPr id="84997" name="Picture 2" descr="C:\Documents and Settings\Administrador\Mis documentos\Mis documentos\INSTITUTO\Cursos\2. BACH\COMPOSICIONES BACHILLERATO\POWER POINT TEMARIO\COMPOSICIÓN POWER POINT 11\13a3-tenientecastill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4005263"/>
            <a:ext cx="4284662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8" descr="11 Azaña_Igles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8150" y="38100"/>
            <a:ext cx="48387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Picture 9" descr="09 Cartel victoria F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248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11" descr="09 Fincas entregadas por el I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8150" y="3021013"/>
            <a:ext cx="48387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Rectángulo"/>
          <p:cNvSpPr/>
          <p:nvPr/>
        </p:nvSpPr>
        <p:spPr>
          <a:xfrm>
            <a:off x="4248150" y="3021013"/>
            <a:ext cx="4838700" cy="407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bg1"/>
                </a:solidFill>
              </a:rPr>
              <a:t>Fincas entregadas polo IRA</a:t>
            </a:r>
            <a:endParaRPr lang="gl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O ALZAMENTO</a:t>
            </a:r>
            <a:endParaRPr lang="es-ES" b="1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981200"/>
            <a:ext cx="8362950" cy="4471988"/>
          </a:xfrm>
        </p:spPr>
        <p:txBody>
          <a:bodyPr rtlCol="0">
            <a:normAutofit fontScale="77500" lnSpcReduction="20000"/>
          </a:bodyPr>
          <a:lstStyle/>
          <a:p>
            <a:pPr marL="566928" lvl="1" indent="-457200" fontAlgn="auto"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68000"/>
              <a:defRPr/>
            </a:pPr>
            <a:r>
              <a:rPr lang="es-ES" sz="2800" dirty="0" err="1" smtClean="0"/>
              <a:t>Dende</a:t>
            </a:r>
            <a:r>
              <a:rPr lang="es-ES" sz="2800" dirty="0" smtClean="0"/>
              <a:t> a </a:t>
            </a:r>
            <a:r>
              <a:rPr lang="es-ES" sz="2800" dirty="0" err="1" smtClean="0"/>
              <a:t>mesma</a:t>
            </a:r>
            <a:r>
              <a:rPr lang="es-ES" sz="2800" dirty="0" smtClean="0"/>
              <a:t> </a:t>
            </a:r>
            <a:r>
              <a:rPr lang="es-ES" sz="2800" dirty="0" err="1" smtClean="0"/>
              <a:t>noite</a:t>
            </a:r>
            <a:r>
              <a:rPr lang="es-ES" sz="2800" dirty="0" smtClean="0"/>
              <a:t> das </a:t>
            </a:r>
            <a:r>
              <a:rPr lang="es-ES" sz="2800" dirty="0" err="1" smtClean="0"/>
              <a:t>eleccións</a:t>
            </a:r>
            <a:r>
              <a:rPr lang="es-ES" sz="2800" dirty="0" smtClean="0"/>
              <a:t> </a:t>
            </a:r>
            <a:r>
              <a:rPr lang="es-ES" sz="2800" dirty="0" err="1" smtClean="0"/>
              <a:t>xa</a:t>
            </a:r>
            <a:r>
              <a:rPr lang="es-ES" sz="2800" dirty="0" smtClean="0"/>
              <a:t> se </a:t>
            </a:r>
            <a:r>
              <a:rPr lang="es-ES" sz="2800" dirty="0" err="1" smtClean="0"/>
              <a:t>intentou</a:t>
            </a:r>
            <a:r>
              <a:rPr lang="es-ES" sz="2800" dirty="0" smtClean="0"/>
              <a:t> a declaración do estado de guerra auspiciado por Franco e </a:t>
            </a:r>
            <a:r>
              <a:rPr lang="es-ES" sz="2800" dirty="0" err="1" smtClean="0"/>
              <a:t>apoiado</a:t>
            </a:r>
            <a:r>
              <a:rPr lang="es-ES" sz="2800" dirty="0" smtClean="0"/>
              <a:t> </a:t>
            </a:r>
            <a:r>
              <a:rPr lang="es-ES" sz="2800" dirty="0" err="1" smtClean="0"/>
              <a:t>pola</a:t>
            </a:r>
            <a:r>
              <a:rPr lang="es-ES" sz="2800" dirty="0" smtClean="0"/>
              <a:t> UME.</a:t>
            </a:r>
          </a:p>
          <a:p>
            <a:pPr marL="566928" lvl="1" indent="-457200" fontAlgn="auto"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68000"/>
              <a:defRPr/>
            </a:pPr>
            <a:r>
              <a:rPr lang="es-ES" sz="2800" dirty="0" smtClean="0"/>
              <a:t>Mola retoma a idea inicial e será o organizador do golpe.</a:t>
            </a:r>
          </a:p>
          <a:p>
            <a:pPr marL="566928" lvl="1" indent="-457200" fontAlgn="auto"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68000"/>
              <a:defRPr/>
            </a:pPr>
            <a:r>
              <a:rPr lang="es-ES" sz="2800" dirty="0" smtClean="0"/>
              <a:t>Idea de pronunciamiento simultaneo en </a:t>
            </a:r>
            <a:r>
              <a:rPr lang="es-ES" sz="2800" dirty="0" err="1" smtClean="0"/>
              <a:t>todalas</a:t>
            </a:r>
            <a:r>
              <a:rPr lang="es-ES" sz="2800" dirty="0" smtClean="0"/>
              <a:t> </a:t>
            </a:r>
            <a:r>
              <a:rPr lang="es-ES" sz="2800" dirty="0" err="1" smtClean="0"/>
              <a:t>goarnicións</a:t>
            </a:r>
            <a:r>
              <a:rPr lang="es-ES" sz="2800" dirty="0" smtClean="0"/>
              <a:t> posibles.</a:t>
            </a:r>
          </a:p>
          <a:p>
            <a:pPr marL="566928" lvl="1" indent="-457200" fontAlgn="auto"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68000"/>
              <a:defRPr/>
            </a:pPr>
            <a:r>
              <a:rPr lang="es-ES" sz="2800" dirty="0" err="1" smtClean="0"/>
              <a:t>Xefe</a:t>
            </a:r>
            <a:r>
              <a:rPr lang="es-ES" sz="2800" dirty="0" smtClean="0"/>
              <a:t> supremo </a:t>
            </a:r>
            <a:r>
              <a:rPr lang="es-ES" sz="2800" dirty="0" err="1" smtClean="0"/>
              <a:t>Sanjurjo</a:t>
            </a:r>
            <a:r>
              <a:rPr lang="es-ES" sz="2800" dirty="0" smtClean="0"/>
              <a:t>.</a:t>
            </a:r>
          </a:p>
          <a:p>
            <a:pPr marL="566928" lvl="1" indent="-457200" fontAlgn="auto"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68000"/>
              <a:defRPr/>
            </a:pPr>
            <a:r>
              <a:rPr lang="es-ES" sz="2800" dirty="0" smtClean="0"/>
              <a:t>Franco </a:t>
            </a:r>
            <a:r>
              <a:rPr lang="es-ES" sz="2800" dirty="0" err="1" smtClean="0"/>
              <a:t>ao</a:t>
            </a:r>
            <a:r>
              <a:rPr lang="es-ES" sz="2800" dirty="0" smtClean="0"/>
              <a:t> mando do </a:t>
            </a:r>
            <a:r>
              <a:rPr lang="es-ES" sz="2800" dirty="0" err="1" smtClean="0"/>
              <a:t>exército</a:t>
            </a:r>
            <a:r>
              <a:rPr lang="es-ES" sz="2800" dirty="0" smtClean="0"/>
              <a:t> de África</a:t>
            </a:r>
          </a:p>
          <a:p>
            <a:pPr marL="566928" lvl="1" indent="-457200" fontAlgn="auto"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68000"/>
              <a:defRPr/>
            </a:pPr>
            <a:r>
              <a:rPr lang="es-ES" sz="2800" dirty="0" err="1" smtClean="0"/>
              <a:t>Apoio</a:t>
            </a:r>
            <a:r>
              <a:rPr lang="es-ES" sz="2800" dirty="0" smtClean="0"/>
              <a:t> político de </a:t>
            </a:r>
            <a:r>
              <a:rPr lang="es-ES" sz="2800" dirty="0" err="1" smtClean="0"/>
              <a:t>forzas</a:t>
            </a:r>
            <a:r>
              <a:rPr lang="es-ES" sz="2800" dirty="0" smtClean="0"/>
              <a:t> de </a:t>
            </a:r>
            <a:r>
              <a:rPr lang="es-ES" sz="2800" dirty="0" err="1" smtClean="0"/>
              <a:t>dereita</a:t>
            </a:r>
            <a:r>
              <a:rPr lang="es-ES" sz="2800" dirty="0" smtClean="0"/>
              <a:t> con “milicias políticas”, </a:t>
            </a:r>
            <a:r>
              <a:rPr lang="es-ES" sz="2800" dirty="0" err="1" smtClean="0"/>
              <a:t>falanxistas</a:t>
            </a:r>
            <a:r>
              <a:rPr lang="es-ES" sz="2800" dirty="0" smtClean="0"/>
              <a:t> e </a:t>
            </a:r>
            <a:r>
              <a:rPr lang="es-ES" sz="2800" dirty="0" err="1" smtClean="0"/>
              <a:t>requetes</a:t>
            </a:r>
            <a:r>
              <a:rPr lang="es-ES" sz="2800" dirty="0" smtClean="0"/>
              <a:t>.</a:t>
            </a:r>
          </a:p>
          <a:p>
            <a:pPr marL="566928" lvl="1" indent="-457200" fontAlgn="auto"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68000"/>
              <a:defRPr/>
            </a:pPr>
            <a:r>
              <a:rPr lang="es-ES" sz="2800" dirty="0"/>
              <a:t>A</a:t>
            </a:r>
            <a:r>
              <a:rPr lang="es-ES" sz="2800" dirty="0" smtClean="0"/>
              <a:t> sublevación  </a:t>
            </a:r>
            <a:r>
              <a:rPr lang="es-ES" sz="2800" dirty="0" err="1" smtClean="0"/>
              <a:t>iniciouse</a:t>
            </a:r>
            <a:r>
              <a:rPr lang="es-ES" sz="2800" dirty="0" smtClean="0"/>
              <a:t> en Marrocos o 17 de </a:t>
            </a:r>
            <a:r>
              <a:rPr lang="es-ES" sz="2800" dirty="0" err="1" smtClean="0"/>
              <a:t>xullo</a:t>
            </a:r>
            <a:r>
              <a:rPr lang="es-ES" sz="2800" dirty="0" smtClean="0"/>
              <a:t> </a:t>
            </a:r>
            <a:r>
              <a:rPr lang="es-ES" sz="2800" dirty="0"/>
              <a:t>e</a:t>
            </a:r>
            <a:r>
              <a:rPr lang="es-ES" sz="2800" dirty="0" smtClean="0"/>
              <a:t> o 18  </a:t>
            </a:r>
            <a:r>
              <a:rPr lang="es-ES" sz="2800" dirty="0" err="1" smtClean="0"/>
              <a:t>extendeuse</a:t>
            </a:r>
            <a:r>
              <a:rPr lang="es-ES" sz="2800" dirty="0" smtClean="0"/>
              <a:t> a toda a Península. </a:t>
            </a:r>
            <a:r>
              <a:rPr lang="es-ES" sz="2800" dirty="0" err="1" smtClean="0"/>
              <a:t>Iniciabase</a:t>
            </a:r>
            <a:r>
              <a:rPr lang="es-ES" sz="2800" dirty="0" smtClean="0"/>
              <a:t> </a:t>
            </a:r>
            <a:r>
              <a:rPr lang="es-ES" sz="2800" dirty="0" err="1" smtClean="0"/>
              <a:t>deste</a:t>
            </a:r>
            <a:r>
              <a:rPr lang="es-ES" sz="2800" dirty="0" smtClean="0"/>
              <a:t>  </a:t>
            </a:r>
            <a:r>
              <a:rPr lang="es-ES" sz="2800" dirty="0" err="1" smtClean="0"/>
              <a:t>xeiro</a:t>
            </a:r>
            <a:r>
              <a:rPr lang="es-ES" sz="2800" dirty="0" smtClean="0"/>
              <a:t> </a:t>
            </a:r>
            <a:r>
              <a:rPr lang="es-ES" sz="2800" dirty="0" err="1" smtClean="0"/>
              <a:t>unha</a:t>
            </a:r>
            <a:r>
              <a:rPr lang="es-ES" sz="2800" dirty="0" smtClean="0"/>
              <a:t> guerra civil que se alongaría durante tres  años. </a:t>
            </a:r>
          </a:p>
          <a:p>
            <a:pPr fontAlgn="auto">
              <a:defRPr/>
            </a:pPr>
            <a:endParaRPr lang="es-ES" dirty="0"/>
          </a:p>
        </p:txBody>
      </p:sp>
      <p:sp>
        <p:nvSpPr>
          <p:cNvPr id="88067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EC68FF-957F-4D3A-BA28-1636B7AEDD10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9144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PROBLEMAS DA REPÚBLICA</a:t>
            </a:r>
            <a:endParaRPr lang="es-ES" b="1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marL="0" indent="0" fontAlgn="auto">
              <a:buFont typeface="Wingdings" pitchFamily="2" charset="2"/>
              <a:buNone/>
              <a:defRPr/>
            </a:pPr>
            <a:r>
              <a:rPr lang="es-ES" sz="2800" b="1" dirty="0" err="1" smtClean="0"/>
              <a:t>Diversidade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ideolóxica</a:t>
            </a:r>
            <a:endParaRPr lang="es-ES" sz="2800" b="1" dirty="0" smtClean="0"/>
          </a:p>
          <a:p>
            <a:pPr fontAlgn="auto">
              <a:defRPr/>
            </a:pPr>
            <a:r>
              <a:rPr lang="es-ES" sz="2800" dirty="0" smtClean="0"/>
              <a:t>Oposición grupos </a:t>
            </a:r>
            <a:r>
              <a:rPr lang="es-ES" sz="2800" dirty="0" err="1" smtClean="0"/>
              <a:t>máis</a:t>
            </a:r>
            <a:r>
              <a:rPr lang="es-ES" sz="2800" dirty="0" smtClean="0"/>
              <a:t> conservadores</a:t>
            </a:r>
          </a:p>
          <a:p>
            <a:pPr lvl="1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800" dirty="0" err="1" smtClean="0"/>
              <a:t>Igresia</a:t>
            </a:r>
            <a:endParaRPr lang="es-ES" sz="2800" dirty="0" smtClean="0"/>
          </a:p>
          <a:p>
            <a:pPr lvl="1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800" dirty="0" err="1" smtClean="0"/>
              <a:t>Exército</a:t>
            </a:r>
            <a:endParaRPr lang="es-ES" sz="2800" dirty="0" smtClean="0"/>
          </a:p>
          <a:p>
            <a:pPr lvl="1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800" dirty="0" err="1" smtClean="0"/>
              <a:t>Terratenentes</a:t>
            </a:r>
            <a:endParaRPr lang="es-ES" sz="2800" dirty="0" smtClean="0"/>
          </a:p>
          <a:p>
            <a:pPr fontAlgn="auto">
              <a:defRPr/>
            </a:pPr>
            <a:r>
              <a:rPr lang="es-ES" sz="2800" dirty="0" smtClean="0"/>
              <a:t>División </a:t>
            </a:r>
            <a:r>
              <a:rPr lang="es-ES" sz="2800" dirty="0" err="1" smtClean="0"/>
              <a:t>esquerda</a:t>
            </a:r>
            <a:r>
              <a:rPr lang="es-ES" sz="2800" dirty="0" smtClean="0"/>
              <a:t>: </a:t>
            </a:r>
          </a:p>
          <a:p>
            <a:pPr lvl="1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800" dirty="0" smtClean="0"/>
              <a:t>Moderados: burguesía </a:t>
            </a:r>
          </a:p>
          <a:p>
            <a:pPr lvl="1" fontAlgn="auto"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s-ES" sz="2800" dirty="0" smtClean="0"/>
              <a:t>Exaltados: proletariado e campesinado</a:t>
            </a:r>
          </a:p>
          <a:p>
            <a:pPr fontAlgn="auto">
              <a:defRPr/>
            </a:pPr>
            <a:r>
              <a:rPr lang="es-ES" sz="2800" dirty="0" smtClean="0"/>
              <a:t>Problema </a:t>
            </a:r>
            <a:r>
              <a:rPr lang="es-ES" sz="2800" dirty="0" err="1" smtClean="0"/>
              <a:t>relixioso</a:t>
            </a:r>
            <a:r>
              <a:rPr lang="es-ES" sz="2800" dirty="0" smtClean="0"/>
              <a:t>: </a:t>
            </a:r>
            <a:r>
              <a:rPr lang="es-ES" sz="2800" dirty="0" err="1" smtClean="0"/>
              <a:t>Queima</a:t>
            </a:r>
            <a:r>
              <a:rPr lang="es-ES" sz="2800" dirty="0" smtClean="0"/>
              <a:t> de Conventos</a:t>
            </a:r>
          </a:p>
          <a:p>
            <a:pPr fontAlgn="auto">
              <a:defRPr/>
            </a:pPr>
            <a:endParaRPr lang="es-ES" dirty="0"/>
          </a:p>
        </p:txBody>
      </p:sp>
      <p:sp>
        <p:nvSpPr>
          <p:cNvPr id="89091" name="4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3030B2-095F-4CF5-B4AE-F0CCF6910B27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b="1" dirty="0" smtClean="0"/>
              <a:t>CONCLUSIÓN</a:t>
            </a:r>
            <a:endParaRPr lang="es-ES" b="1" dirty="0"/>
          </a:p>
        </p:txBody>
      </p:sp>
      <p:sp>
        <p:nvSpPr>
          <p:cNvPr id="90114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smtClean="0"/>
              <a:t>A esperanza frustrada</a:t>
            </a:r>
          </a:p>
          <a:p>
            <a:pPr lvl="1"/>
            <a:r>
              <a:rPr lang="es-ES" sz="2800" smtClean="0"/>
              <a:t>Esperanzas dun cambio real na sociedad española</a:t>
            </a:r>
          </a:p>
          <a:p>
            <a:pPr lvl="1"/>
            <a:r>
              <a:rPr lang="es-ES" sz="2800" smtClean="0"/>
              <a:t>Esperanzas frustradas</a:t>
            </a:r>
          </a:p>
          <a:p>
            <a:pPr lvl="2"/>
            <a:r>
              <a:rPr lang="es-ES" sz="2800" smtClean="0"/>
              <a:t>Falta de cultura democrática</a:t>
            </a:r>
          </a:p>
          <a:p>
            <a:pPr lvl="2"/>
            <a:r>
              <a:rPr lang="es-ES" sz="2800" smtClean="0"/>
              <a:t>Inestabilidade política</a:t>
            </a:r>
          </a:p>
          <a:p>
            <a:pPr lvl="2"/>
            <a:r>
              <a:rPr lang="es-ES" sz="2800" smtClean="0"/>
              <a:t>Conflictividade social </a:t>
            </a:r>
          </a:p>
          <a:p>
            <a:pPr>
              <a:buFont typeface="Wingdings" pitchFamily="2" charset="2"/>
              <a:buNone/>
            </a:pPr>
            <a:endParaRPr lang="es-ES" sz="2800" smtClean="0"/>
          </a:p>
          <a:p>
            <a:endParaRPr lang="es-ES" smtClean="0"/>
          </a:p>
        </p:txBody>
      </p:sp>
      <p:sp>
        <p:nvSpPr>
          <p:cNvPr id="90115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127208-D4AB-466C-94A2-371F56117B0C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11188" y="692150"/>
            <a:ext cx="8229600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 smtClean="0"/>
              <a:t>Fases da Segunda República</a:t>
            </a:r>
            <a:endParaRPr lang="gl-ES" dirty="0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981200"/>
          <a:ext cx="8229600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507" name="2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590982-91A1-4E72-AE9F-2FA3B5778CA4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s-E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620713"/>
            <a:ext cx="8229600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_tradnl" altLang="gl-ES" sz="3000" dirty="0" smtClean="0"/>
              <a:t>A Proclamación da República. </a:t>
            </a:r>
            <a:r>
              <a:rPr lang="es-ES_tradnl" altLang="gl-ES" sz="3000" dirty="0"/>
              <a:t>O</a:t>
            </a:r>
            <a:r>
              <a:rPr lang="es-ES_tradnl" altLang="gl-ES" sz="3000" dirty="0" smtClean="0"/>
              <a:t> </a:t>
            </a:r>
            <a:r>
              <a:rPr lang="es-ES_tradnl" altLang="gl-ES" sz="3000" dirty="0" err="1" smtClean="0"/>
              <a:t>Goberno</a:t>
            </a:r>
            <a:r>
              <a:rPr lang="es-ES_tradnl" altLang="gl-ES" sz="3000" dirty="0" smtClean="0"/>
              <a:t> Provisional. Constitución de 1931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 rtlCol="0">
            <a:normAutofit lnSpcReduction="10000"/>
          </a:bodyPr>
          <a:lstStyle/>
          <a:p>
            <a:pPr algn="ctr" fontAlgn="auto">
              <a:defRPr/>
            </a:pPr>
            <a:r>
              <a:rPr lang="es-ES_tradnl" altLang="gl-ES" sz="1800" u="sng" dirty="0"/>
              <a:t>O</a:t>
            </a:r>
            <a:r>
              <a:rPr lang="es-ES_tradnl" altLang="gl-ES" sz="1800" u="sng" dirty="0" smtClean="0"/>
              <a:t> </a:t>
            </a:r>
            <a:r>
              <a:rPr lang="es-ES_tradnl" altLang="gl-ES" sz="1800" u="sng" dirty="0" err="1" smtClean="0"/>
              <a:t>Goberno</a:t>
            </a:r>
            <a:r>
              <a:rPr lang="es-ES_tradnl" altLang="gl-ES" sz="1800" u="sng" dirty="0" smtClean="0"/>
              <a:t> Provisional;</a:t>
            </a:r>
          </a:p>
          <a:p>
            <a:pPr algn="ctr" fontAlgn="auto">
              <a:buFont typeface="Wingdings" pitchFamily="2" charset="2"/>
              <a:buNone/>
              <a:defRPr/>
            </a:pPr>
            <a:r>
              <a:rPr lang="es-ES_tradnl" altLang="gl-ES" sz="1800" dirty="0" smtClean="0"/>
              <a:t>Formado por socialistas, republicanos, catalanistas de </a:t>
            </a:r>
            <a:r>
              <a:rPr lang="es-ES_tradnl" altLang="gl-ES" sz="1800" dirty="0" err="1" smtClean="0"/>
              <a:t>esquerda</a:t>
            </a:r>
            <a:r>
              <a:rPr lang="es-ES_tradnl" altLang="gl-ES" sz="1800" dirty="0" smtClean="0"/>
              <a:t>.</a:t>
            </a:r>
          </a:p>
          <a:p>
            <a:pPr algn="ctr" fontAlgn="auto">
              <a:buFontTx/>
              <a:buChar char="-"/>
              <a:defRPr/>
            </a:pPr>
            <a:r>
              <a:rPr lang="es-ES_tradnl" altLang="gl-ES" sz="1800" b="1" dirty="0" smtClean="0"/>
              <a:t>Inicia </a:t>
            </a:r>
            <a:r>
              <a:rPr lang="es-ES_tradnl" altLang="gl-ES" sz="1800" b="1" dirty="0" err="1" smtClean="0"/>
              <a:t>unha</a:t>
            </a:r>
            <a:r>
              <a:rPr lang="es-ES_tradnl" altLang="gl-ES" sz="1800" b="1" dirty="0" smtClean="0"/>
              <a:t> serie de Reformas:</a:t>
            </a:r>
          </a:p>
          <a:p>
            <a:pPr algn="ctr" fontAlgn="auto">
              <a:buFontTx/>
              <a:buChar char="-"/>
              <a:defRPr/>
            </a:pPr>
            <a:r>
              <a:rPr lang="es-ES_tradnl" altLang="gl-ES" sz="1800" u="sng" dirty="0" smtClean="0"/>
              <a:t>Políticas:</a:t>
            </a:r>
          </a:p>
          <a:p>
            <a:pPr algn="ctr" fontAlgn="auto">
              <a:buFontTx/>
              <a:buNone/>
              <a:defRPr/>
            </a:pPr>
            <a:r>
              <a:rPr lang="es-ES_tradnl" altLang="gl-ES" sz="1800" dirty="0" smtClean="0"/>
              <a:t>Instaura un </a:t>
            </a:r>
            <a:r>
              <a:rPr lang="es-ES_tradnl" altLang="gl-ES" sz="1800" dirty="0" err="1" smtClean="0"/>
              <a:t>goberno</a:t>
            </a:r>
            <a:r>
              <a:rPr lang="es-ES_tradnl" altLang="gl-ES" sz="1800" dirty="0" smtClean="0"/>
              <a:t> autonómico en Cataluña</a:t>
            </a:r>
          </a:p>
          <a:p>
            <a:pPr algn="ctr" fontAlgn="auto">
              <a:buFontTx/>
              <a:buChar char="-"/>
              <a:defRPr/>
            </a:pPr>
            <a:r>
              <a:rPr lang="es-ES_tradnl" altLang="gl-ES" sz="1800" u="sng" dirty="0" err="1" smtClean="0"/>
              <a:t>Sociais</a:t>
            </a:r>
            <a:r>
              <a:rPr lang="es-ES_tradnl" altLang="gl-ES" sz="1800" u="sng" dirty="0" smtClean="0"/>
              <a:t>:</a:t>
            </a:r>
          </a:p>
          <a:p>
            <a:pPr algn="ctr" fontAlgn="auto">
              <a:buFontTx/>
              <a:buChar char="-"/>
              <a:defRPr/>
            </a:pPr>
            <a:r>
              <a:rPr lang="es-ES_tradnl" altLang="gl-ES" sz="1800" dirty="0" smtClean="0"/>
              <a:t>Instaura as 8 H </a:t>
            </a:r>
            <a:r>
              <a:rPr lang="es-ES_tradnl" altLang="gl-ES" sz="1800" dirty="0" err="1" smtClean="0"/>
              <a:t>Laborais</a:t>
            </a:r>
            <a:endParaRPr lang="es-ES_tradnl" altLang="gl-ES" sz="1800" dirty="0" smtClean="0"/>
          </a:p>
          <a:p>
            <a:pPr algn="ctr" fontAlgn="auto">
              <a:buFontTx/>
              <a:buNone/>
              <a:defRPr/>
            </a:pPr>
            <a:r>
              <a:rPr lang="es-ES_tradnl" altLang="gl-ES" sz="1800" dirty="0" smtClean="0"/>
              <a:t>-Reforma  educativa</a:t>
            </a:r>
          </a:p>
          <a:p>
            <a:pPr algn="ctr" fontAlgn="auto">
              <a:buFontTx/>
              <a:buNone/>
              <a:defRPr/>
            </a:pPr>
            <a:r>
              <a:rPr lang="es-ES_tradnl" altLang="gl-ES" sz="1800" dirty="0" smtClean="0"/>
              <a:t>-</a:t>
            </a:r>
            <a:r>
              <a:rPr lang="es-ES_tradnl" altLang="gl-ES" sz="1800" dirty="0" err="1" smtClean="0"/>
              <a:t>Lei</a:t>
            </a:r>
            <a:r>
              <a:rPr lang="es-ES_tradnl" altLang="gl-ES" sz="1800" dirty="0" smtClean="0"/>
              <a:t> do Divorcio</a:t>
            </a:r>
          </a:p>
          <a:p>
            <a:pPr algn="ctr" fontAlgn="auto">
              <a:buFontTx/>
              <a:buNone/>
              <a:defRPr/>
            </a:pPr>
            <a:endParaRPr lang="es-ES_tradnl" altLang="gl-ES" sz="1800" u="sng" dirty="0" smtClean="0"/>
          </a:p>
        </p:txBody>
      </p:sp>
      <p:pic>
        <p:nvPicPr>
          <p:cNvPr id="23555" name="Picture 10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4240213" y="4076700"/>
            <a:ext cx="4546600" cy="2447925"/>
          </a:xfrm>
        </p:spPr>
      </p:pic>
      <p:sp>
        <p:nvSpPr>
          <p:cNvPr id="23556" name="Rectangle 11"/>
          <p:cNvSpPr>
            <a:spLocks noChangeArrowheads="1"/>
          </p:cNvSpPr>
          <p:nvPr/>
        </p:nvSpPr>
        <p:spPr bwMode="auto">
          <a:xfrm>
            <a:off x="4932363" y="1700213"/>
            <a:ext cx="36718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altLang="gl-ES">
                <a:latin typeface="Verdana" pitchFamily="34" charset="0"/>
              </a:rPr>
              <a:t>-En Xuño de 1931  convocanse elecciones. Saindo vencedor unha coalición de Socialistas e Republicanos.</a:t>
            </a:r>
          </a:p>
          <a:p>
            <a:pPr algn="ctr"/>
            <a:r>
              <a:rPr lang="es-ES_tradnl" altLang="gl-ES">
                <a:latin typeface="Verdana" pitchFamily="34" charset="0"/>
              </a:rPr>
              <a:t>Despois de tres meses de debate se aprobase a constitución de 1931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dirty="0" smtClean="0"/>
              <a:t>FORMACIÓN DO GOBERNO PROVISIONAL</a:t>
            </a:r>
            <a:endParaRPr lang="es-ES" dirty="0"/>
          </a:p>
        </p:txBody>
      </p:sp>
      <p:sp>
        <p:nvSpPr>
          <p:cNvPr id="25602" name="2 Marcador de contenido"/>
          <p:cNvSpPr>
            <a:spLocks noGrp="1"/>
          </p:cNvSpPr>
          <p:nvPr>
            <p:ph idx="1"/>
          </p:nvPr>
        </p:nvSpPr>
        <p:spPr>
          <a:xfrm>
            <a:off x="0" y="1989138"/>
            <a:ext cx="8686800" cy="4017962"/>
          </a:xfrm>
        </p:spPr>
        <p:txBody>
          <a:bodyPr/>
          <a:lstStyle/>
          <a:p>
            <a:pPr lvl="2"/>
            <a:r>
              <a:rPr lang="es-ES" sz="2000" smtClean="0"/>
              <a:t>Dereita liberal republicana (Miguel Maura e Alcalá Zamora)</a:t>
            </a:r>
          </a:p>
          <a:p>
            <a:pPr lvl="2"/>
            <a:r>
              <a:rPr lang="es-ES" sz="2000" smtClean="0"/>
              <a:t>Republicanos de esquerda (Azaña e Marcelino Domingo) </a:t>
            </a:r>
          </a:p>
          <a:p>
            <a:pPr lvl="2"/>
            <a:r>
              <a:rPr lang="es-ES" sz="2000" smtClean="0"/>
              <a:t>Republicanos radicais (Alexandro Lerroux, Martínez Barrio) </a:t>
            </a:r>
          </a:p>
          <a:p>
            <a:pPr lvl="2"/>
            <a:r>
              <a:rPr lang="es-ES" sz="2000" smtClean="0"/>
              <a:t>Socialistas (Largo Caballero, Prieto e Fernando de los Ríos)</a:t>
            </a:r>
          </a:p>
          <a:p>
            <a:pPr lvl="2"/>
            <a:r>
              <a:rPr lang="es-ES" sz="2000" smtClean="0"/>
              <a:t>Nacionalistas cataláns (Nicolau d´Olwer) </a:t>
            </a:r>
          </a:p>
          <a:p>
            <a:pPr lvl="2"/>
            <a:r>
              <a:rPr lang="es-ES" sz="2000" smtClean="0"/>
              <a:t>Sectores republicanos galeguistas (Casares Quiroga). </a:t>
            </a:r>
          </a:p>
          <a:p>
            <a:pPr lvl="2"/>
            <a:endParaRPr lang="es-ES" sz="1800" smtClean="0"/>
          </a:p>
        </p:txBody>
      </p:sp>
      <p:sp>
        <p:nvSpPr>
          <p:cNvPr id="25603" name="3 Marcador de número de diapositiva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021223-84DC-4735-B2B1-D22149DB252E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cro">
  <a:themeElements>
    <a:clrScheme name="Macro">
      <a:dk1>
        <a:sysClr val="windowText" lastClr="000000"/>
      </a:dk1>
      <a:lt1>
        <a:sysClr val="window" lastClr="FFFFFF"/>
      </a:lt1>
      <a:dk2>
        <a:srgbClr val="3F3F4D"/>
      </a:dk2>
      <a:lt2>
        <a:srgbClr val="DDDDDD"/>
      </a:lt2>
      <a:accent1>
        <a:srgbClr val="A51009"/>
      </a:accent1>
      <a:accent2>
        <a:srgbClr val="DE7014"/>
      </a:accent2>
      <a:accent3>
        <a:srgbClr val="704836"/>
      </a:accent3>
      <a:accent4>
        <a:srgbClr val="F2B431"/>
      </a:accent4>
      <a:accent5>
        <a:srgbClr val="7F221D"/>
      </a:accent5>
      <a:accent6>
        <a:srgbClr val="CDAC77"/>
      </a:accent6>
      <a:hlink>
        <a:srgbClr val="F5B123"/>
      </a:hlink>
      <a:folHlink>
        <a:srgbClr val="E19B0B"/>
      </a:folHlink>
    </a:clrScheme>
    <a:fontScheme name="Macr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c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300000"/>
              </a:schemeClr>
            </a:gs>
            <a:gs pos="100000">
              <a:schemeClr val="phClr">
                <a:tint val="80000"/>
                <a:satMod val="15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hade val="90000"/>
                <a:satMod val="300000"/>
              </a:schemeClr>
            </a:gs>
            <a:gs pos="100000">
              <a:schemeClr val="phClr">
                <a:satMod val="150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70000"/>
              </a:srgbClr>
            </a:outerShdw>
          </a:effectLst>
        </a:effectStyle>
        <a:effectStyle>
          <a:effectLst>
            <a:outerShdw blurRad="25400" dist="254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contourW="15875" prstMaterial="softmetal">
            <a:bevelT w="25400" h="19050" prst="angle"/>
            <a:contourClr>
              <a:schemeClr val="phClr">
                <a:shade val="30000"/>
              </a:schemeClr>
            </a:contourClr>
          </a:sp3d>
        </a:effectStyle>
        <a:effectStyle>
          <a:effectLst>
            <a:outerShdw blurRad="254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contourW="19050" prstMaterial="metal">
            <a:bevelT w="63500" h="31750" prst="angle"/>
            <a:contourClr>
              <a:schemeClr val="phClr">
                <a:shade val="25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7000"/>
                <a:shade val="93000"/>
                <a:satMod val="110000"/>
                <a:lumMod val="90000"/>
              </a:schemeClr>
            </a:gs>
            <a:gs pos="76000">
              <a:schemeClr val="phClr">
                <a:tint val="85000"/>
                <a:shade val="75000"/>
                <a:satMod val="120000"/>
              </a:schemeClr>
            </a:gs>
            <a:gs pos="100000">
              <a:schemeClr val="phClr">
                <a:tint val="86000"/>
                <a:shade val="50000"/>
                <a:satMod val="13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35000"/>
                <a:satMod val="146000"/>
                <a:lumMod val="101000"/>
              </a:schemeClr>
            </a:gs>
            <a:gs pos="26000">
              <a:schemeClr val="phClr">
                <a:tint val="96000"/>
                <a:shade val="96000"/>
                <a:satMod val="190000"/>
              </a:schemeClr>
            </a:gs>
            <a:gs pos="100000">
              <a:schemeClr val="phClr">
                <a:tint val="60000"/>
                <a:shade val="90000"/>
                <a:satMod val="22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Macro</Template>
  <TotalTime>788</TotalTime>
  <Words>1998</Words>
  <Application>Microsoft Office PowerPoint</Application>
  <PresentationFormat>On-screen Show (4:3)</PresentationFormat>
  <Paragraphs>431</Paragraphs>
  <Slides>64</Slides>
  <Notes>7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Plantilla de diseño</vt:lpstr>
      </vt:variant>
      <vt:variant>
        <vt:i4>13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82" baseType="lpstr">
      <vt:lpstr>Calibri</vt:lpstr>
      <vt:lpstr>Arial</vt:lpstr>
      <vt:lpstr>Wingdings</vt:lpstr>
      <vt:lpstr>Verdana</vt:lpstr>
      <vt:lpstr>Macro</vt:lpstr>
      <vt:lpstr>Macro</vt:lpstr>
      <vt:lpstr>Macro</vt:lpstr>
      <vt:lpstr>Macro</vt:lpstr>
      <vt:lpstr>Macro</vt:lpstr>
      <vt:lpstr>Macro</vt:lpstr>
      <vt:lpstr>Macro</vt:lpstr>
      <vt:lpstr>Macro</vt:lpstr>
      <vt:lpstr>Macro</vt:lpstr>
      <vt:lpstr>Macro</vt:lpstr>
      <vt:lpstr>Macro</vt:lpstr>
      <vt:lpstr>Macro</vt:lpstr>
      <vt:lpstr>Macro</vt:lpstr>
      <vt:lpstr>Acrobat Document</vt:lpstr>
      <vt:lpstr>A II REPÚBLICA</vt:lpstr>
      <vt:lpstr> INTRODUCCIÓN</vt:lpstr>
      <vt:lpstr> CONTEXTO HISTÓRICO</vt:lpstr>
      <vt:lpstr>Diapositiva 4</vt:lpstr>
      <vt:lpstr>Diapositiva 5</vt:lpstr>
      <vt:lpstr>Diapositiva 6</vt:lpstr>
      <vt:lpstr>Fases da Segunda República</vt:lpstr>
      <vt:lpstr>A Proclamación da República. O Goberno Provisional. Constitución de 1931</vt:lpstr>
      <vt:lpstr>FORMACIÓN DO GOBERNO PROVISIONAL</vt:lpstr>
      <vt:lpstr>Diapositiva 10</vt:lpstr>
      <vt:lpstr>Actuacións do Goberno Provisional</vt:lpstr>
      <vt:lpstr>Diapositiva 12</vt:lpstr>
      <vt:lpstr>Diapositiva 13</vt:lpstr>
      <vt:lpstr>ELECCIONS XERAIS XUÑO 1931</vt:lpstr>
      <vt:lpstr>ELECCIÓNS DE 1931</vt:lpstr>
      <vt:lpstr>GOBERNO PROVISONAL</vt:lpstr>
      <vt:lpstr>VOTO FEMENINO</vt:lpstr>
      <vt:lpstr>CONSTITUCIÓN DE 1931</vt:lpstr>
      <vt:lpstr>CARACTERÍSTICAS DA CONSTITUCIÓN </vt:lpstr>
      <vt:lpstr>Diapositiva 20</vt:lpstr>
      <vt:lpstr> O Bienio Reformista 1931-1933 </vt:lpstr>
      <vt:lpstr>  O BIENIO REFORMISTA</vt:lpstr>
      <vt:lpstr>PROGRAMA DE REFORMAS</vt:lpstr>
      <vt:lpstr>PROGRAMA DE REFORMAS</vt:lpstr>
      <vt:lpstr>PROGRAMA DE REFORMAS</vt:lpstr>
      <vt:lpstr>Diapositiva 26</vt:lpstr>
      <vt:lpstr>QUEIMA DE CONVENTOS</vt:lpstr>
      <vt:lpstr>PROGRAMA DE REFORMAS</vt:lpstr>
      <vt:lpstr>PROGRAMA DE REFORMAS</vt:lpstr>
      <vt:lpstr>Diapositiva 30</vt:lpstr>
      <vt:lpstr>A REFORMA AGRARIA</vt:lpstr>
      <vt:lpstr>Diapositiva 32</vt:lpstr>
      <vt:lpstr>PROGRAMA DE REFORMAS</vt:lpstr>
      <vt:lpstr>PROGRAMA DE REFORMAS</vt:lpstr>
      <vt:lpstr>Diapositiva 35</vt:lpstr>
      <vt:lpstr>PROGRAMA DE REFORMAS</vt:lpstr>
      <vt:lpstr>PROGRAMA DE REFORMAS</vt:lpstr>
      <vt:lpstr>PROGRAMA DE REFORMAS</vt:lpstr>
      <vt:lpstr>ADVERSARIOS  DO BIENIO REFORMISTA</vt:lpstr>
      <vt:lpstr>A DEREITA SE REORGANIZA</vt:lpstr>
      <vt:lpstr>LEVANTAMENTO SANJURJO</vt:lpstr>
      <vt:lpstr>OS SINDICATOS FAN FORZA</vt:lpstr>
      <vt:lpstr>ADVERSARIOS BIENIO REFORMISTA</vt:lpstr>
      <vt:lpstr>LEVANTAMIENTOS ANARQUISTAS</vt:lpstr>
      <vt:lpstr>ELECCIÓNS NOVEMBRO 1933</vt:lpstr>
      <vt:lpstr>Diapositiva 46</vt:lpstr>
      <vt:lpstr>ELECCIONES 1933</vt:lpstr>
      <vt:lpstr>O BIENIO CONSERVADOR</vt:lpstr>
      <vt:lpstr>PARALIZACIÓN DAS REFORMAS </vt:lpstr>
      <vt:lpstr>REVOLUCIÓN OCTUBRE 1934</vt:lpstr>
      <vt:lpstr>A REVOLUCION EN ASTURIAS</vt:lpstr>
      <vt:lpstr> A REVOLUCIÓN EN CATALUÑA</vt:lpstr>
      <vt:lpstr>  O BIENIO TRALA REVOLUCIÓN </vt:lpstr>
      <vt:lpstr>A CRISE DO BIENIO</vt:lpstr>
      <vt:lpstr>ELECCIÓNS FEBREIRO 1936</vt:lpstr>
      <vt:lpstr>Diapositiva 56</vt:lpstr>
      <vt:lpstr>ELECCIÓNS FEBREIRO 1936</vt:lpstr>
      <vt:lpstr>Diapositiva 58</vt:lpstr>
      <vt:lpstr>O GOBERNO DA FRONTE POPULAR</vt:lpstr>
      <vt:lpstr>O CLIMA NA CALLE</vt:lpstr>
      <vt:lpstr>Diapositiva 61</vt:lpstr>
      <vt:lpstr>O ALZAMENTO</vt:lpstr>
      <vt:lpstr>PROBLEMAS DA REPÚBLICA</vt:lpstr>
      <vt:lpstr>CONCLUSIÓN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II REPÚBLICA</dc:title>
  <dc:creator>sergio</dc:creator>
  <cp:lastModifiedBy>Manuel López Pazos</cp:lastModifiedBy>
  <cp:revision>73</cp:revision>
  <dcterms:modified xsi:type="dcterms:W3CDTF">2014-02-02T06:44:35Z</dcterms:modified>
</cp:coreProperties>
</file>