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73" r:id="rId2"/>
    <p:sldId id="257" r:id="rId3"/>
    <p:sldId id="259" r:id="rId4"/>
    <p:sldId id="258" r:id="rId5"/>
    <p:sldId id="260" r:id="rId6"/>
    <p:sldId id="261" r:id="rId7"/>
    <p:sldId id="256" r:id="rId8"/>
    <p:sldId id="262" r:id="rId9"/>
    <p:sldId id="284" r:id="rId10"/>
    <p:sldId id="285" r:id="rId11"/>
    <p:sldId id="286" r:id="rId12"/>
    <p:sldId id="266" r:id="rId13"/>
    <p:sldId id="267" r:id="rId14"/>
    <p:sldId id="288" r:id="rId15"/>
    <p:sldId id="289" r:id="rId16"/>
    <p:sldId id="290" r:id="rId17"/>
    <p:sldId id="291" r:id="rId18"/>
    <p:sldId id="292" r:id="rId19"/>
    <p:sldId id="293" r:id="rId20"/>
    <p:sldId id="294" r:id="rId21"/>
    <p:sldId id="295" r:id="rId22"/>
    <p:sldId id="296" r:id="rId23"/>
    <p:sldId id="297" r:id="rId24"/>
    <p:sldId id="298" r:id="rId25"/>
    <p:sldId id="299" r:id="rId26"/>
    <p:sldId id="300" r:id="rId27"/>
    <p:sldId id="301" r:id="rId28"/>
    <p:sldId id="302" r:id="rId29"/>
  </p:sldIdLst>
  <p:sldSz cx="9144000" cy="6858000" type="screen4x3"/>
  <p:notesSz cx="6858000" cy="9144000"/>
  <p:defaultTextStyle>
    <a:defPPr>
      <a:defRPr lang="es-E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399FF"/>
    <a:srgbClr val="FF99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4" d="100"/>
          <a:sy n="104" d="100"/>
        </p:scale>
        <p:origin x="-17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0" y="0"/>
            <a:ext cx="8458200" cy="5943600"/>
            <a:chOff x="0" y="0"/>
            <a:chExt cx="5328" cy="3744"/>
          </a:xfrm>
        </p:grpSpPr>
        <p:sp>
          <p:nvSpPr>
            <p:cNvPr id="5" name="Freeform 3"/>
            <p:cNvSpPr>
              <a:spLocks/>
            </p:cNvSpPr>
            <p:nvPr/>
          </p:nvSpPr>
          <p:spPr bwMode="hidden">
            <a:xfrm>
              <a:off x="0" y="1440"/>
              <a:ext cx="5155" cy="2304"/>
            </a:xfrm>
            <a:custGeom>
              <a:avLst/>
              <a:gdLst/>
              <a:ahLst/>
              <a:cxnLst>
                <a:cxn ang="0">
                  <a:pos x="5154" y="1769"/>
                </a:cxn>
                <a:cxn ang="0">
                  <a:pos x="0" y="2304"/>
                </a:cxn>
                <a:cxn ang="0">
                  <a:pos x="0" y="1252"/>
                </a:cxn>
                <a:cxn ang="0">
                  <a:pos x="5155" y="0"/>
                </a:cxn>
                <a:cxn ang="0">
                  <a:pos x="5155" y="1416"/>
                </a:cxn>
                <a:cxn ang="0">
                  <a:pos x="5154" y="1769"/>
                </a:cxn>
              </a:cxnLst>
              <a:rect l="0" t="0" r="r" b="b"/>
              <a:pathLst>
                <a:path w="5155" h="2304">
                  <a:moveTo>
                    <a:pt x="5154" y="1769"/>
                  </a:moveTo>
                  <a:lnTo>
                    <a:pt x="0" y="2304"/>
                  </a:lnTo>
                  <a:lnTo>
                    <a:pt x="0" y="1252"/>
                  </a:lnTo>
                  <a:lnTo>
                    <a:pt x="5155" y="0"/>
                  </a:lnTo>
                  <a:lnTo>
                    <a:pt x="5155" y="1416"/>
                  </a:lnTo>
                  <a:lnTo>
                    <a:pt x="5154" y="1769"/>
                  </a:lnTo>
                  <a:close/>
                </a:path>
              </a:pathLst>
            </a:custGeom>
            <a:gradFill rotWithShape="1">
              <a:gsLst>
                <a:gs pos="0">
                  <a:schemeClr val="bg1">
                    <a:gamma/>
                    <a:shade val="84706"/>
                    <a:invGamma/>
                  </a:schemeClr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s-ES">
                <a:latin typeface="Tahoma" charset="0"/>
              </a:endParaRPr>
            </a:p>
          </p:txBody>
        </p:sp>
        <p:sp>
          <p:nvSpPr>
            <p:cNvPr id="6" name="Freeform 4"/>
            <p:cNvSpPr>
              <a:spLocks/>
            </p:cNvSpPr>
            <p:nvPr/>
          </p:nvSpPr>
          <p:spPr bwMode="hidden">
            <a:xfrm>
              <a:off x="0" y="0"/>
              <a:ext cx="5328" cy="3689"/>
            </a:xfrm>
            <a:custGeom>
              <a:avLst/>
              <a:gdLst/>
              <a:ahLst/>
              <a:cxnLst>
                <a:cxn ang="0">
                  <a:pos x="5311" y="3209"/>
                </a:cxn>
                <a:cxn ang="0">
                  <a:pos x="0" y="3689"/>
                </a:cxn>
                <a:cxn ang="0">
                  <a:pos x="0" y="9"/>
                </a:cxn>
                <a:cxn ang="0">
                  <a:pos x="5328" y="0"/>
                </a:cxn>
                <a:cxn ang="0">
                  <a:pos x="5311" y="3209"/>
                </a:cxn>
              </a:cxnLst>
              <a:rect l="0" t="0" r="r" b="b"/>
              <a:pathLst>
                <a:path w="5328" h="3689">
                  <a:moveTo>
                    <a:pt x="5311" y="3209"/>
                  </a:moveTo>
                  <a:lnTo>
                    <a:pt x="0" y="3689"/>
                  </a:lnTo>
                  <a:lnTo>
                    <a:pt x="0" y="9"/>
                  </a:lnTo>
                  <a:lnTo>
                    <a:pt x="5328" y="0"/>
                  </a:lnTo>
                  <a:lnTo>
                    <a:pt x="5311" y="3209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s-ES">
                <a:latin typeface="Tahoma" charset="0"/>
              </a:endParaRPr>
            </a:p>
          </p:txBody>
        </p:sp>
      </p:grpSp>
      <p:sp>
        <p:nvSpPr>
          <p:cNvPr id="73733" name="Rectangle 5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73737" name="Rectangle 9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1768475"/>
            <a:ext cx="7772400" cy="1736725"/>
          </a:xfrm>
        </p:spPr>
        <p:txBody>
          <a:bodyPr anchor="b" anchorCtr="1"/>
          <a:lstStyle>
            <a:lvl1pPr>
              <a:defRPr sz="5400"/>
            </a:lvl1pPr>
          </a:lstStyle>
          <a:p>
            <a:r>
              <a:rPr lang="es-ES"/>
              <a:t>Haga clic para cambiar el estilo de título	</a:t>
            </a:r>
          </a:p>
        </p:txBody>
      </p:sp>
      <p:sp>
        <p:nvSpPr>
          <p:cNvPr id="7" name="Rectangle 6"/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5D7FABC-3698-401B-9748-5F9EE2381FD8}" type="datetimeFigureOut">
              <a:rPr lang="es-ES"/>
              <a:pPr>
                <a:defRPr/>
              </a:pPr>
              <a:t>21/02/2014</a:t>
            </a:fld>
            <a:endParaRPr lang="es-ES"/>
          </a:p>
        </p:txBody>
      </p:sp>
      <p:sp>
        <p:nvSpPr>
          <p:cNvPr id="8" name="Rectangle 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9" name="Rectangle 8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94D3C91-6CB8-4497-966D-83053965C121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s-E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S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65FBEAD-4E09-4AAE-B431-7A864292F3DE}" type="datetimeFigureOut">
              <a:rPr lang="es-ES"/>
              <a:pPr>
                <a:defRPr/>
              </a:pPr>
              <a:t>21/02/2014</a:t>
            </a:fld>
            <a:endParaRPr lang="es-ES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C417FA6-91F3-4695-BDC1-2D3A6FC9ABCB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21362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s-E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21362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S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E280821-5772-420E-BD0D-1A061A99CC89}" type="datetimeFigureOut">
              <a:rPr lang="es-ES"/>
              <a:pPr>
                <a:defRPr/>
              </a:pPr>
              <a:t>21/02/2014</a:t>
            </a:fld>
            <a:endParaRPr lang="es-ES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4CAD745-1C90-4796-A08A-A98F8108D102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2136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S"/>
          </a:p>
        </p:txBody>
      </p:sp>
      <p:sp>
        <p:nvSpPr>
          <p:cNvPr id="3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7B209D1-8009-418A-A376-ED4DF299A934}" type="datetimeFigureOut">
              <a:rPr lang="es-ES"/>
              <a:pPr>
                <a:defRPr/>
              </a:pPr>
              <a:t>21/02/2014</a:t>
            </a:fld>
            <a:endParaRPr lang="es-ES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D06D6C8-9F38-48E4-A1EA-D3AE7633E446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s-E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S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BEB3E72-6CA1-48F2-81E6-C0F3431BC3CE}" type="datetimeFigureOut">
              <a:rPr lang="es-ES"/>
              <a:pPr>
                <a:defRPr/>
              </a:pPr>
              <a:t>21/02/2014</a:t>
            </a:fld>
            <a:endParaRPr lang="es-ES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12375C0-4823-4579-B3B5-E8C6A4E4A784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s-E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2F6B3F1-D4E4-4040-9191-A4C8536B1411}" type="datetimeFigureOut">
              <a:rPr lang="es-ES"/>
              <a:pPr>
                <a:defRPr/>
              </a:pPr>
              <a:t>21/02/2014</a:t>
            </a:fld>
            <a:endParaRPr lang="es-ES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3D61EE2-C33C-4C1E-B26F-DBA230AF930B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s-E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495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495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1B913FA-0C3A-4162-90AE-97A2BB6707D2}" type="datetimeFigureOut">
              <a:rPr lang="es-ES"/>
              <a:pPr>
                <a:defRPr/>
              </a:pPr>
              <a:t>21/02/2014</a:t>
            </a:fld>
            <a:endParaRPr lang="es-ES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038DD7E-57E3-49F8-A0FA-3E526284ED68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s-E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S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C6064A2-C813-4C23-A4E6-6D5C6ED2E0CE}" type="datetimeFigureOut">
              <a:rPr lang="es-ES"/>
              <a:pPr>
                <a:defRPr/>
              </a:pPr>
              <a:t>21/02/2014</a:t>
            </a:fld>
            <a:endParaRPr lang="es-ES"/>
          </a:p>
        </p:txBody>
      </p:sp>
      <p:sp>
        <p:nvSpPr>
          <p:cNvPr id="8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9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76D3C38-C4DD-4566-8DB3-610BEBE8394D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s-ES"/>
          </a:p>
        </p:txBody>
      </p:sp>
      <p:sp>
        <p:nvSpPr>
          <p:cNvPr id="3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C950E21-840A-4F4D-BC2A-E3DEEA71EA65}" type="datetimeFigureOut">
              <a:rPr lang="es-ES"/>
              <a:pPr>
                <a:defRPr/>
              </a:pPr>
              <a:t>21/02/2014</a:t>
            </a:fld>
            <a:endParaRPr lang="es-ES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F8F9428-FA4F-415D-9955-82C31222A775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F12F537-72BC-4485-A75C-34E620DDE07C}" type="datetimeFigureOut">
              <a:rPr lang="es-ES"/>
              <a:pPr>
                <a:defRPr/>
              </a:pPr>
              <a:t>21/02/2014</a:t>
            </a:fld>
            <a:endParaRPr lang="es-ES"/>
          </a:p>
        </p:txBody>
      </p:sp>
      <p:sp>
        <p:nvSpPr>
          <p:cNvPr id="3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4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FAB95D8-3178-486F-A18E-787FFC156007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s-E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FEF96D7-3654-4F95-BA59-5115D57B21C9}" type="datetimeFigureOut">
              <a:rPr lang="es-ES"/>
              <a:pPr>
                <a:defRPr/>
              </a:pPr>
              <a:t>21/02/2014</a:t>
            </a:fld>
            <a:endParaRPr lang="es-ES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8541A33-A46A-4E20-83A7-61AEA9FC3592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s-E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s-E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DDAA02F-17A8-42EB-88B8-662625FDD18A}" type="datetimeFigureOut">
              <a:rPr lang="es-ES"/>
              <a:pPr>
                <a:defRPr/>
              </a:pPr>
              <a:t>21/02/2014</a:t>
            </a:fld>
            <a:endParaRPr lang="es-ES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36FDC73-C86E-4165-8CC3-9E2A56B1A1FC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2"/>
          <p:cNvGrpSpPr>
            <a:grpSpLocks/>
          </p:cNvGrpSpPr>
          <p:nvPr/>
        </p:nvGrpSpPr>
        <p:grpSpPr bwMode="auto">
          <a:xfrm>
            <a:off x="0" y="0"/>
            <a:ext cx="7242175" cy="1981200"/>
            <a:chOff x="0" y="0"/>
            <a:chExt cx="4562" cy="1248"/>
          </a:xfrm>
        </p:grpSpPr>
        <p:sp>
          <p:nvSpPr>
            <p:cNvPr id="72707" name="Freeform 3"/>
            <p:cNvSpPr>
              <a:spLocks/>
            </p:cNvSpPr>
            <p:nvPr/>
          </p:nvSpPr>
          <p:spPr bwMode="hidden">
            <a:xfrm>
              <a:off x="0" y="583"/>
              <a:ext cx="4487" cy="665"/>
            </a:xfrm>
            <a:custGeom>
              <a:avLst/>
              <a:gdLst/>
              <a:ahLst/>
              <a:cxnLst>
                <a:cxn ang="0">
                  <a:pos x="4800" y="299"/>
                </a:cxn>
                <a:cxn ang="0">
                  <a:pos x="0" y="665"/>
                </a:cxn>
                <a:cxn ang="0">
                  <a:pos x="0" y="0"/>
                </a:cxn>
                <a:cxn ang="0">
                  <a:pos x="4806" y="1"/>
                </a:cxn>
                <a:cxn ang="0">
                  <a:pos x="4800" y="153"/>
                </a:cxn>
                <a:cxn ang="0">
                  <a:pos x="4800" y="299"/>
                </a:cxn>
              </a:cxnLst>
              <a:rect l="0" t="0" r="r" b="b"/>
              <a:pathLst>
                <a:path w="4806" h="665">
                  <a:moveTo>
                    <a:pt x="4800" y="299"/>
                  </a:moveTo>
                  <a:lnTo>
                    <a:pt x="0" y="665"/>
                  </a:lnTo>
                  <a:lnTo>
                    <a:pt x="0" y="0"/>
                  </a:lnTo>
                  <a:lnTo>
                    <a:pt x="4806" y="1"/>
                  </a:lnTo>
                  <a:lnTo>
                    <a:pt x="4800" y="153"/>
                  </a:lnTo>
                  <a:lnTo>
                    <a:pt x="4800" y="299"/>
                  </a:lnTo>
                  <a:close/>
                </a:path>
              </a:pathLst>
            </a:custGeom>
            <a:gradFill rotWithShape="1">
              <a:gsLst>
                <a:gs pos="0">
                  <a:schemeClr val="bg1">
                    <a:gamma/>
                    <a:shade val="94118"/>
                    <a:invGamma/>
                  </a:schemeClr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s-ES">
                <a:latin typeface="Tahoma" charset="0"/>
              </a:endParaRPr>
            </a:p>
          </p:txBody>
        </p:sp>
        <p:sp>
          <p:nvSpPr>
            <p:cNvPr id="72708" name="Freeform 4"/>
            <p:cNvSpPr>
              <a:spLocks/>
            </p:cNvSpPr>
            <p:nvPr/>
          </p:nvSpPr>
          <p:spPr bwMode="hidden">
            <a:xfrm>
              <a:off x="0" y="0"/>
              <a:ext cx="4562" cy="1199"/>
            </a:xfrm>
            <a:custGeom>
              <a:avLst/>
              <a:gdLst/>
              <a:ahLst/>
              <a:cxnLst>
                <a:cxn ang="0">
                  <a:pos x="4560" y="932"/>
                </a:cxn>
                <a:cxn ang="0">
                  <a:pos x="0" y="1199"/>
                </a:cxn>
                <a:cxn ang="0">
                  <a:pos x="0" y="0"/>
                </a:cxn>
                <a:cxn ang="0">
                  <a:pos x="4562" y="0"/>
                </a:cxn>
                <a:cxn ang="0">
                  <a:pos x="4560" y="932"/>
                </a:cxn>
                <a:cxn ang="0">
                  <a:pos x="4560" y="932"/>
                </a:cxn>
              </a:cxnLst>
              <a:rect l="0" t="0" r="r" b="b"/>
              <a:pathLst>
                <a:path w="4562" h="1199">
                  <a:moveTo>
                    <a:pt x="4560" y="932"/>
                  </a:moveTo>
                  <a:lnTo>
                    <a:pt x="0" y="1199"/>
                  </a:lnTo>
                  <a:lnTo>
                    <a:pt x="0" y="0"/>
                  </a:lnTo>
                  <a:lnTo>
                    <a:pt x="4562" y="0"/>
                  </a:lnTo>
                  <a:lnTo>
                    <a:pt x="4560" y="932"/>
                  </a:lnTo>
                  <a:lnTo>
                    <a:pt x="4560" y="932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s-ES">
                <a:latin typeface="Tahoma" charset="0"/>
              </a:endParaRPr>
            </a:p>
          </p:txBody>
        </p:sp>
      </p:grpSp>
      <p:sp>
        <p:nvSpPr>
          <p:cNvPr id="72709" name="Rectangle 5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s-ES" smtClean="0"/>
              <a:t>Haga clic para cambiar el estilo de título	</a:t>
            </a:r>
          </a:p>
        </p:txBody>
      </p:sp>
      <p:sp>
        <p:nvSpPr>
          <p:cNvPr id="72710" name="Rectangle 6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49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</a:p>
        </p:txBody>
      </p:sp>
      <p:sp>
        <p:nvSpPr>
          <p:cNvPr id="72711" name="Rectangle 7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effectLst>
                  <a:outerShdw blurRad="38100" dist="38100" dir="2700000" algn="tl">
                    <a:srgbClr val="000000"/>
                  </a:outerShdw>
                </a:effectLst>
                <a:latin typeface="Tahoma" charset="0"/>
              </a:defRPr>
            </a:lvl1pPr>
          </a:lstStyle>
          <a:p>
            <a:pPr>
              <a:defRPr/>
            </a:pPr>
            <a:fld id="{CC7598CC-DADF-42D6-A6E9-8CBCD1D86666}" type="datetimeFigureOut">
              <a:rPr lang="es-ES"/>
              <a:pPr>
                <a:defRPr/>
              </a:pPr>
              <a:t>21/02/2014</a:t>
            </a:fld>
            <a:endParaRPr lang="es-ES"/>
          </a:p>
        </p:txBody>
      </p:sp>
      <p:sp>
        <p:nvSpPr>
          <p:cNvPr id="72712" name="Rectangle 8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200">
                <a:effectLst>
                  <a:outerShdw blurRad="38100" dist="38100" dir="2700000" algn="tl">
                    <a:srgbClr val="000000"/>
                  </a:outerShdw>
                </a:effectLst>
                <a:latin typeface="Tahoma" charset="0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2713" name="Rectangle 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effectLst>
                  <a:outerShdw blurRad="38100" dist="38100" dir="2700000" algn="tl">
                    <a:srgbClr val="000000"/>
                  </a:outerShdw>
                </a:effectLst>
                <a:latin typeface="Tahoma" charset="0"/>
              </a:defRPr>
            </a:lvl1pPr>
          </a:lstStyle>
          <a:p>
            <a:pPr>
              <a:defRPr/>
            </a:pPr>
            <a:fld id="{5F6BE91F-565D-45AA-9F5B-04627F3A0466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685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</p:sldLayoutIdLst>
  <p:timing>
    <p:tnLst>
      <p:par>
        <p:cTn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80000"/>
        <a:buFont typeface="Wingdings" pitchFamily="2" charset="2"/>
        <a:buChar char="n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–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http://upload.wikimedia.org/wikipedia/commons/e/e5/GCE_frente_en_jul_1936.svg" TargetMode="Externa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Text Box 4"/>
          <p:cNvSpPr txBox="1">
            <a:spLocks noChangeArrowheads="1"/>
          </p:cNvSpPr>
          <p:nvPr/>
        </p:nvSpPr>
        <p:spPr bwMode="auto">
          <a:xfrm>
            <a:off x="1619250" y="1557338"/>
            <a:ext cx="5329238" cy="2838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lnSpc>
                <a:spcPct val="150000"/>
              </a:lnSpc>
              <a:spcBef>
                <a:spcPct val="50000"/>
              </a:spcBef>
            </a:pPr>
            <a:r>
              <a:rPr lang="es-ES" sz="3600" b="1">
                <a:latin typeface="Arial" charset="0"/>
              </a:rPr>
              <a:t>A GUERRA CIVIL ESPAÑOLA </a:t>
            </a:r>
          </a:p>
          <a:p>
            <a:pPr algn="ctr">
              <a:lnSpc>
                <a:spcPct val="150000"/>
              </a:lnSpc>
              <a:spcBef>
                <a:spcPct val="50000"/>
              </a:spcBef>
            </a:pPr>
            <a:r>
              <a:rPr lang="es-ES" sz="3600" b="1">
                <a:latin typeface="Arial" charset="0"/>
              </a:rPr>
              <a:t>(1936-1939)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6" name="Rectangle 6"/>
          <p:cNvSpPr>
            <a:spLocks noGrp="1" noChangeArrowheads="1"/>
          </p:cNvSpPr>
          <p:nvPr>
            <p:ph type="body" sz="half" idx="2"/>
          </p:nvPr>
        </p:nvSpPr>
        <p:spPr>
          <a:xfrm>
            <a:off x="0" y="1700213"/>
            <a:ext cx="4495800" cy="5832475"/>
          </a:xfrm>
        </p:spPr>
        <p:txBody>
          <a:bodyPr/>
          <a:lstStyle/>
          <a:p>
            <a:pPr eaLnBrk="1" hangingPunct="1">
              <a:lnSpc>
                <a:spcPct val="90000"/>
              </a:lnSpc>
              <a:defRPr/>
            </a:pPr>
            <a:r>
              <a:rPr lang="pt-BR" sz="2000" dirty="0" smtClean="0"/>
              <a:t>A </a:t>
            </a:r>
            <a:r>
              <a:rPr lang="pt-BR" sz="2000" dirty="0" err="1" smtClean="0"/>
              <a:t>Unión</a:t>
            </a:r>
            <a:r>
              <a:rPr lang="pt-BR" sz="2000" dirty="0" smtClean="0"/>
              <a:t> </a:t>
            </a:r>
            <a:r>
              <a:rPr lang="pt-BR" sz="2000" dirty="0"/>
              <a:t>Soviética, vai </a:t>
            </a:r>
            <a:r>
              <a:rPr lang="pt-BR" sz="2000" dirty="0" err="1"/>
              <a:t>axudar</a:t>
            </a:r>
            <a:r>
              <a:rPr lang="pt-BR" sz="2000" dirty="0"/>
              <a:t> á república seguindo a política de Seguridade </a:t>
            </a:r>
            <a:r>
              <a:rPr lang="pt-BR" sz="2000" dirty="0" err="1"/>
              <a:t>Colectiva</a:t>
            </a:r>
            <a:r>
              <a:rPr lang="pt-BR" sz="2000" dirty="0"/>
              <a:t>, medo ao </a:t>
            </a:r>
            <a:r>
              <a:rPr lang="pt-BR" sz="2000" dirty="0" err="1"/>
              <a:t>illamento</a:t>
            </a:r>
            <a:r>
              <a:rPr lang="pt-BR" sz="2000" dirty="0"/>
              <a:t> e </a:t>
            </a:r>
            <a:r>
              <a:rPr lang="pt-BR" sz="2000" dirty="0" err="1"/>
              <a:t>freo</a:t>
            </a:r>
            <a:r>
              <a:rPr lang="pt-BR" sz="2000" dirty="0"/>
              <a:t> ás potencias fascistas.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pt-BR" sz="2000" dirty="0"/>
              <a:t>Apoia á </a:t>
            </a:r>
            <a:r>
              <a:rPr lang="pt-BR" sz="2000" dirty="0" err="1"/>
              <a:t>républica</a:t>
            </a:r>
            <a:r>
              <a:rPr lang="pt-BR" sz="2000" dirty="0"/>
              <a:t> </a:t>
            </a:r>
            <a:r>
              <a:rPr lang="pt-BR" sz="2000" dirty="0" err="1"/>
              <a:t>con</a:t>
            </a:r>
            <a:r>
              <a:rPr lang="pt-BR" sz="2000" dirty="0"/>
              <a:t> armas, nas primeiras fases non de </a:t>
            </a:r>
            <a:r>
              <a:rPr lang="pt-BR" sz="2000" dirty="0" smtClean="0"/>
              <a:t>demasiada </a:t>
            </a:r>
            <a:r>
              <a:rPr lang="pt-BR" sz="2000" dirty="0" err="1"/>
              <a:t>calidade</a:t>
            </a:r>
            <a:r>
              <a:rPr lang="pt-BR" sz="2000" dirty="0"/>
              <a:t>, a cambio das reservas de ouro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pt-BR" sz="2000" dirty="0" err="1"/>
              <a:t>Envían</a:t>
            </a:r>
            <a:r>
              <a:rPr lang="pt-BR" sz="2000" dirty="0"/>
              <a:t> </a:t>
            </a:r>
            <a:r>
              <a:rPr lang="pt-BR" sz="2000" dirty="0" err="1"/>
              <a:t>conselleiros</a:t>
            </a:r>
            <a:r>
              <a:rPr lang="pt-BR" sz="2000" dirty="0"/>
              <a:t> militares e políticos para aumentar a influencia soviética </a:t>
            </a:r>
            <a:r>
              <a:rPr lang="pt-BR" sz="2000" dirty="0" err="1"/>
              <a:t>en</a:t>
            </a:r>
            <a:r>
              <a:rPr lang="pt-BR" sz="2000" dirty="0"/>
              <a:t> </a:t>
            </a:r>
            <a:r>
              <a:rPr lang="pt-BR" sz="2000" dirty="0" err="1"/>
              <a:t>España</a:t>
            </a:r>
            <a:endParaRPr lang="es-ES" sz="2000" dirty="0"/>
          </a:p>
        </p:txBody>
      </p:sp>
      <p:sp>
        <p:nvSpPr>
          <p:cNvPr id="92168" name="Rectangle 8"/>
          <p:cNvSpPr>
            <a:spLocks noGrp="1" noChangeArrowheads="1"/>
          </p:cNvSpPr>
          <p:nvPr>
            <p:ph type="title"/>
          </p:nvPr>
        </p:nvSpPr>
        <p:spPr>
          <a:xfrm>
            <a:off x="0" y="260350"/>
            <a:ext cx="9144000" cy="1143000"/>
          </a:xfrm>
        </p:spPr>
        <p:txBody>
          <a:bodyPr/>
          <a:lstStyle/>
          <a:p>
            <a:pPr eaLnBrk="1" hangingPunct="1">
              <a:defRPr/>
            </a:pPr>
            <a:r>
              <a:rPr lang="es-ES" sz="3300" dirty="0"/>
              <a:t>A internalización do conflicto e a </a:t>
            </a:r>
            <a:r>
              <a:rPr lang="es-ES" sz="3300" dirty="0" err="1"/>
              <a:t>axuda</a:t>
            </a:r>
            <a:r>
              <a:rPr lang="es-ES" sz="3300" dirty="0"/>
              <a:t> exterior</a:t>
            </a:r>
          </a:p>
        </p:txBody>
      </p:sp>
      <p:pic>
        <p:nvPicPr>
          <p:cNvPr id="23555" name="Picture 10" descr="Puerta_Alcal%C3%A1_Rep%C3%BAblica_y_GCE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500563" y="1700213"/>
            <a:ext cx="4643437" cy="3440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13" name="Rectangle 5"/>
          <p:cNvSpPr>
            <a:spLocks noGrp="1" noChangeArrowheads="1"/>
          </p:cNvSpPr>
          <p:nvPr>
            <p:ph type="title"/>
          </p:nvPr>
        </p:nvSpPr>
        <p:spPr>
          <a:xfrm>
            <a:off x="0" y="274638"/>
            <a:ext cx="9144000" cy="1143000"/>
          </a:xfrm>
        </p:spPr>
        <p:txBody>
          <a:bodyPr/>
          <a:lstStyle/>
          <a:p>
            <a:pPr eaLnBrk="1" hangingPunct="1">
              <a:defRPr/>
            </a:pPr>
            <a:r>
              <a:rPr lang="es-ES" sz="3300"/>
              <a:t>A internalización do conflicto e a axuda exterior</a:t>
            </a:r>
          </a:p>
        </p:txBody>
      </p:sp>
      <p:sp>
        <p:nvSpPr>
          <p:cNvPr id="94211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250825" y="1600200"/>
            <a:ext cx="4244975" cy="4495800"/>
          </a:xfrm>
        </p:spPr>
        <p:txBody>
          <a:bodyPr/>
          <a:lstStyle/>
          <a:p>
            <a:pPr eaLnBrk="1" hangingPunct="1">
              <a:lnSpc>
                <a:spcPct val="80000"/>
              </a:lnSpc>
              <a:defRPr/>
            </a:pPr>
            <a:r>
              <a:rPr lang="pt-BR" sz="2400" dirty="0"/>
              <a:t>As brigadas internacionais, </a:t>
            </a:r>
            <a:r>
              <a:rPr lang="pt-BR" sz="2400" dirty="0" err="1"/>
              <a:t>foron</a:t>
            </a:r>
            <a:r>
              <a:rPr lang="pt-BR" sz="2400" dirty="0"/>
              <a:t> organizadas </a:t>
            </a:r>
            <a:r>
              <a:rPr lang="pt-BR" sz="2400" dirty="0" err="1"/>
              <a:t>pola</a:t>
            </a:r>
            <a:r>
              <a:rPr lang="pt-BR" sz="2400" dirty="0"/>
              <a:t> </a:t>
            </a:r>
            <a:r>
              <a:rPr lang="pt-BR" sz="2400" dirty="0" err="1"/>
              <a:t>Unión</a:t>
            </a:r>
            <a:r>
              <a:rPr lang="pt-BR" sz="2400" dirty="0"/>
              <a:t> Soviética a través do </a:t>
            </a:r>
            <a:r>
              <a:rPr lang="pt-BR" sz="2400" dirty="0" err="1"/>
              <a:t>Komintern</a:t>
            </a:r>
            <a:endParaRPr lang="pt-BR" sz="2400" dirty="0"/>
          </a:p>
          <a:p>
            <a:pPr eaLnBrk="1" hangingPunct="1">
              <a:lnSpc>
                <a:spcPct val="80000"/>
              </a:lnSpc>
              <a:defRPr/>
            </a:pPr>
            <a:r>
              <a:rPr lang="pt-BR" sz="2400" dirty="0" err="1"/>
              <a:t>Máis</a:t>
            </a:r>
            <a:r>
              <a:rPr lang="pt-BR" sz="2400" dirty="0"/>
              <a:t> de </a:t>
            </a:r>
            <a:r>
              <a:rPr lang="pt-BR" sz="2400" dirty="0" smtClean="0"/>
              <a:t>60.000 </a:t>
            </a:r>
            <a:r>
              <a:rPr lang="pt-BR" sz="2400" dirty="0" err="1"/>
              <a:t>voluntarios</a:t>
            </a:r>
            <a:r>
              <a:rPr lang="pt-BR" sz="2400" dirty="0"/>
              <a:t> de todo o mundo </a:t>
            </a:r>
            <a:r>
              <a:rPr lang="pt-BR" sz="2400" dirty="0" err="1"/>
              <a:t>chegan</a:t>
            </a:r>
            <a:r>
              <a:rPr lang="pt-BR" sz="2400" dirty="0"/>
              <a:t> a </a:t>
            </a:r>
            <a:r>
              <a:rPr lang="pt-BR" sz="2400" dirty="0" err="1"/>
              <a:t>España</a:t>
            </a:r>
            <a:r>
              <a:rPr lang="pt-BR" sz="2400" dirty="0"/>
              <a:t> para </a:t>
            </a:r>
            <a:r>
              <a:rPr lang="pt-BR" sz="2400" dirty="0" err="1"/>
              <a:t>alistarse</a:t>
            </a:r>
            <a:r>
              <a:rPr lang="pt-BR" sz="2400" dirty="0"/>
              <a:t> no exército republicano.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pt-BR" sz="2400" dirty="0" err="1"/>
              <a:t>Trátase</a:t>
            </a:r>
            <a:r>
              <a:rPr lang="pt-BR" sz="2400" dirty="0"/>
              <a:t> de </a:t>
            </a:r>
            <a:r>
              <a:rPr lang="pt-BR" sz="2400" dirty="0" err="1" smtClean="0"/>
              <a:t>xovenes</a:t>
            </a:r>
            <a:r>
              <a:rPr lang="pt-BR" sz="2400" dirty="0" smtClean="0"/>
              <a:t> </a:t>
            </a:r>
            <a:r>
              <a:rPr lang="pt-BR" sz="2400" dirty="0"/>
              <a:t>de todo o mundo, </a:t>
            </a:r>
            <a:r>
              <a:rPr lang="pt-BR" sz="2400" dirty="0" err="1"/>
              <a:t>son</a:t>
            </a:r>
            <a:r>
              <a:rPr lang="pt-BR" sz="2400" dirty="0"/>
              <a:t> idealistas e a </a:t>
            </a:r>
            <a:r>
              <a:rPr lang="pt-BR" sz="2400" dirty="0" err="1"/>
              <a:t>súa</a:t>
            </a:r>
            <a:r>
              <a:rPr lang="pt-BR" sz="2400" dirty="0"/>
              <a:t> </a:t>
            </a:r>
            <a:r>
              <a:rPr lang="pt-BR" sz="2400" dirty="0" err="1"/>
              <a:t>ambición</a:t>
            </a:r>
            <a:r>
              <a:rPr lang="pt-BR" sz="2400" dirty="0"/>
              <a:t> é frear ao fascismo.</a:t>
            </a:r>
            <a:endParaRPr lang="es-ES" sz="2400" dirty="0"/>
          </a:p>
          <a:p>
            <a:pPr eaLnBrk="1" hangingPunct="1">
              <a:lnSpc>
                <a:spcPct val="80000"/>
              </a:lnSpc>
              <a:defRPr/>
            </a:pPr>
            <a:endParaRPr lang="es-ES" sz="2400" dirty="0"/>
          </a:p>
        </p:txBody>
      </p:sp>
      <p:pic>
        <p:nvPicPr>
          <p:cNvPr id="24579" name="Picture 12" descr="Oliver-Law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587875" y="1773238"/>
            <a:ext cx="4132263" cy="4248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Text Box 3"/>
          <p:cNvSpPr txBox="1">
            <a:spLocks noChangeArrowheads="1"/>
          </p:cNvSpPr>
          <p:nvPr/>
        </p:nvSpPr>
        <p:spPr bwMode="auto">
          <a:xfrm>
            <a:off x="468313" y="115888"/>
            <a:ext cx="8496300" cy="1323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s-ES" sz="3200" dirty="0">
                <a:solidFill>
                  <a:schemeClr val="tx2"/>
                </a:solidFill>
                <a:latin typeface="+mj-lt"/>
              </a:rPr>
              <a:t>A zona republicana:</a:t>
            </a:r>
          </a:p>
          <a:p>
            <a:pPr>
              <a:spcBef>
                <a:spcPct val="50000"/>
              </a:spcBef>
              <a:defRPr/>
            </a:pPr>
            <a:r>
              <a:rPr lang="es-ES" sz="3200" dirty="0">
                <a:solidFill>
                  <a:schemeClr val="tx2"/>
                </a:solidFill>
                <a:latin typeface="+mj-lt"/>
              </a:rPr>
              <a:t>O </a:t>
            </a:r>
            <a:r>
              <a:rPr lang="es-ES" sz="3200" dirty="0" err="1">
                <a:solidFill>
                  <a:schemeClr val="tx2"/>
                </a:solidFill>
                <a:latin typeface="+mj-lt"/>
              </a:rPr>
              <a:t>derrubamento</a:t>
            </a:r>
            <a:r>
              <a:rPr lang="es-ES" sz="3200" dirty="0">
                <a:solidFill>
                  <a:schemeClr val="tx2"/>
                </a:solidFill>
                <a:latin typeface="+mj-lt"/>
              </a:rPr>
              <a:t> do Estado republicano</a:t>
            </a:r>
          </a:p>
        </p:txBody>
      </p:sp>
      <p:sp>
        <p:nvSpPr>
          <p:cNvPr id="24585" name="Rectangle 9"/>
          <p:cNvSpPr>
            <a:spLocks noGrp="1" noChangeArrowheads="1"/>
          </p:cNvSpPr>
          <p:nvPr>
            <p:ph type="body" sz="half" idx="2"/>
          </p:nvPr>
        </p:nvSpPr>
        <p:spPr>
          <a:xfrm>
            <a:off x="323850" y="1628775"/>
            <a:ext cx="7991475" cy="4495800"/>
          </a:xfrm>
        </p:spPr>
        <p:txBody>
          <a:bodyPr/>
          <a:lstStyle/>
          <a:p>
            <a:pPr eaLnBrk="1" hangingPunct="1">
              <a:lnSpc>
                <a:spcPct val="90000"/>
              </a:lnSpc>
              <a:defRPr/>
            </a:pPr>
            <a:r>
              <a:rPr lang="pt-BR" dirty="0"/>
              <a:t>A </a:t>
            </a:r>
            <a:r>
              <a:rPr lang="pt-BR" dirty="0" err="1"/>
              <a:t>sublevación</a:t>
            </a:r>
            <a:r>
              <a:rPr lang="pt-BR" dirty="0"/>
              <a:t> </a:t>
            </a:r>
            <a:r>
              <a:rPr lang="pt-BR" dirty="0" smtClean="0"/>
              <a:t>provocará </a:t>
            </a:r>
            <a:r>
              <a:rPr lang="pt-BR" dirty="0"/>
              <a:t>a </a:t>
            </a:r>
            <a:r>
              <a:rPr lang="pt-BR" dirty="0" err="1"/>
              <a:t>dimision</a:t>
            </a:r>
            <a:r>
              <a:rPr lang="pt-BR" dirty="0"/>
              <a:t> </a:t>
            </a:r>
            <a:r>
              <a:rPr lang="pt-BR" dirty="0" err="1"/>
              <a:t>inmediata</a:t>
            </a:r>
            <a:r>
              <a:rPr lang="pt-BR" dirty="0"/>
              <a:t> de Casares </a:t>
            </a:r>
            <a:r>
              <a:rPr lang="pt-BR" dirty="0" err="1"/>
              <a:t>Quiroga</a:t>
            </a:r>
            <a:r>
              <a:rPr lang="pt-BR" dirty="0"/>
              <a:t> e o </a:t>
            </a:r>
            <a:r>
              <a:rPr lang="pt-BR" dirty="0" smtClean="0"/>
              <a:t>mandato, </a:t>
            </a:r>
            <a:r>
              <a:rPr lang="pt-BR" dirty="0"/>
              <a:t>por parte de </a:t>
            </a:r>
            <a:r>
              <a:rPr lang="pt-BR" dirty="0" err="1" smtClean="0"/>
              <a:t>Azaña</a:t>
            </a:r>
            <a:r>
              <a:rPr lang="pt-BR" dirty="0" smtClean="0"/>
              <a:t>, </a:t>
            </a:r>
            <a:r>
              <a:rPr lang="pt-BR" dirty="0"/>
              <a:t>de formar </a:t>
            </a:r>
            <a:r>
              <a:rPr lang="pt-BR" dirty="0" err="1"/>
              <a:t>goberno</a:t>
            </a:r>
            <a:r>
              <a:rPr lang="pt-BR" dirty="0"/>
              <a:t> a Martínez Barrio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pt-BR" dirty="0"/>
              <a:t>Pero este renuncia o mesmo </a:t>
            </a:r>
            <a:r>
              <a:rPr lang="pt-BR" dirty="0" err="1"/>
              <a:t>día</a:t>
            </a:r>
            <a:r>
              <a:rPr lang="pt-BR" dirty="0"/>
              <a:t> do seu </a:t>
            </a:r>
            <a:r>
              <a:rPr lang="pt-BR" dirty="0" err="1"/>
              <a:t>nomeamento</a:t>
            </a:r>
            <a:r>
              <a:rPr lang="pt-BR" dirty="0" smtClean="0"/>
              <a:t>, </a:t>
            </a:r>
            <a:r>
              <a:rPr lang="pt-BR" dirty="0" err="1" smtClean="0"/>
              <a:t>xa</a:t>
            </a:r>
            <a:r>
              <a:rPr lang="pt-BR" dirty="0" smtClean="0"/>
              <a:t> que </a:t>
            </a:r>
            <a:r>
              <a:rPr lang="pt-BR" dirty="0" err="1"/>
              <a:t>dúbida</a:t>
            </a:r>
            <a:r>
              <a:rPr lang="pt-BR" dirty="0"/>
              <a:t> de entregar as armas ao </a:t>
            </a:r>
            <a:r>
              <a:rPr lang="pt-BR" dirty="0" err="1"/>
              <a:t>pobo</a:t>
            </a:r>
            <a:r>
              <a:rPr lang="pt-BR" dirty="0"/>
              <a:t> </a:t>
            </a:r>
            <a:r>
              <a:rPr lang="pt-BR" dirty="0" err="1"/>
              <a:t>tralo</a:t>
            </a:r>
            <a:r>
              <a:rPr lang="pt-BR" dirty="0"/>
              <a:t> </a:t>
            </a:r>
            <a:r>
              <a:rPr lang="pt-BR" dirty="0" err="1"/>
              <a:t>fracaso</a:t>
            </a:r>
            <a:r>
              <a:rPr lang="pt-BR" dirty="0"/>
              <a:t> das </a:t>
            </a:r>
            <a:r>
              <a:rPr lang="pt-BR" dirty="0" err="1"/>
              <a:t>negociacións</a:t>
            </a:r>
            <a:r>
              <a:rPr lang="pt-BR" dirty="0"/>
              <a:t> cos golpistas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pt-BR" dirty="0"/>
              <a:t>O </a:t>
            </a:r>
            <a:r>
              <a:rPr lang="pt-BR" dirty="0" err="1"/>
              <a:t>goberno</a:t>
            </a:r>
            <a:r>
              <a:rPr lang="pt-BR" dirty="0"/>
              <a:t> é confiado ao republicano moderado José </a:t>
            </a:r>
            <a:r>
              <a:rPr lang="pt-BR" dirty="0" err="1"/>
              <a:t>Giral</a:t>
            </a:r>
            <a:r>
              <a:rPr lang="pt-BR" dirty="0"/>
              <a:t> que decide entregar as armas ao </a:t>
            </a:r>
            <a:r>
              <a:rPr lang="pt-BR" dirty="0" err="1"/>
              <a:t>pobo</a:t>
            </a:r>
            <a:r>
              <a:rPr lang="pt-BR" dirty="0"/>
              <a:t> e a </a:t>
            </a:r>
            <a:r>
              <a:rPr lang="pt-BR" dirty="0" err="1"/>
              <a:t>disolución</a:t>
            </a:r>
            <a:r>
              <a:rPr lang="pt-BR" dirty="0"/>
              <a:t> do exército</a:t>
            </a:r>
            <a:endParaRPr lang="es-ES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4" name="Rectangle 4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  <a:defRPr/>
            </a:pPr>
            <a:r>
              <a:rPr lang="es-ES" sz="2800" dirty="0"/>
              <a:t>En agosto se decreta a creación de </a:t>
            </a:r>
            <a:r>
              <a:rPr lang="es-ES" sz="2800" dirty="0" err="1"/>
              <a:t>batallóns</a:t>
            </a:r>
            <a:r>
              <a:rPr lang="es-ES" sz="2800" dirty="0"/>
              <a:t> de voluntarios encabezados </a:t>
            </a:r>
            <a:r>
              <a:rPr lang="es-ES" sz="2800" dirty="0" err="1"/>
              <a:t>pola</a:t>
            </a:r>
            <a:r>
              <a:rPr lang="es-ES" sz="2800" dirty="0"/>
              <a:t> </a:t>
            </a:r>
            <a:r>
              <a:rPr lang="es-ES" sz="2800" dirty="0" err="1"/>
              <a:t>antiga</a:t>
            </a:r>
            <a:r>
              <a:rPr lang="es-ES" sz="2800" dirty="0"/>
              <a:t> </a:t>
            </a:r>
            <a:r>
              <a:rPr lang="es-ES" sz="2800" dirty="0" err="1"/>
              <a:t>oficialidade</a:t>
            </a:r>
            <a:r>
              <a:rPr lang="es-ES" sz="2800" dirty="0"/>
              <a:t> do </a:t>
            </a:r>
            <a:r>
              <a:rPr lang="es-ES" sz="2800" dirty="0" err="1"/>
              <a:t>exército</a:t>
            </a:r>
            <a:r>
              <a:rPr lang="es-ES" sz="2800" dirty="0"/>
              <a:t>.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es-ES" sz="2800" dirty="0"/>
              <a:t>Ante a </a:t>
            </a:r>
            <a:r>
              <a:rPr lang="es-ES" sz="2800" dirty="0" err="1"/>
              <a:t>incapacidade</a:t>
            </a:r>
            <a:r>
              <a:rPr lang="es-ES" sz="2800" dirty="0"/>
              <a:t> por parte de </a:t>
            </a:r>
            <a:r>
              <a:rPr lang="es-ES" sz="2800" dirty="0" err="1"/>
              <a:t>Giral</a:t>
            </a:r>
            <a:r>
              <a:rPr lang="es-ES" sz="2800" dirty="0"/>
              <a:t> de controlar a situación </a:t>
            </a:r>
            <a:r>
              <a:rPr lang="es-ES" sz="2800" dirty="0" err="1"/>
              <a:t>xurden</a:t>
            </a:r>
            <a:r>
              <a:rPr lang="es-ES" sz="2800" dirty="0"/>
              <a:t> </a:t>
            </a:r>
            <a:r>
              <a:rPr lang="es-ES" sz="2800" dirty="0" err="1"/>
              <a:t>novos</a:t>
            </a:r>
            <a:r>
              <a:rPr lang="es-ES" sz="2800" dirty="0"/>
              <a:t> centros de poder de carácter local </a:t>
            </a:r>
            <a:r>
              <a:rPr lang="es-ES" sz="2800" dirty="0" err="1"/>
              <a:t>ou</a:t>
            </a:r>
            <a:r>
              <a:rPr lang="es-ES" sz="2800" dirty="0"/>
              <a:t> </a:t>
            </a:r>
            <a:r>
              <a:rPr lang="es-ES" sz="2800" dirty="0" err="1"/>
              <a:t>rexional</a:t>
            </a:r>
            <a:r>
              <a:rPr lang="es-ES" sz="2800" dirty="0"/>
              <a:t>. </a:t>
            </a:r>
            <a:r>
              <a:rPr lang="es-ES" sz="2800" dirty="0" err="1"/>
              <a:t>Consello</a:t>
            </a:r>
            <a:r>
              <a:rPr lang="es-ES" sz="2800" dirty="0"/>
              <a:t> soberano de Asturias, Xunta de defensa de Madrid, </a:t>
            </a:r>
            <a:r>
              <a:rPr lang="es-ES" sz="2800" dirty="0" err="1"/>
              <a:t>etc</a:t>
            </a:r>
            <a:endParaRPr lang="es-ES" sz="2800" dirty="0"/>
          </a:p>
          <a:p>
            <a:pPr eaLnBrk="1" hangingPunct="1">
              <a:lnSpc>
                <a:spcPct val="90000"/>
              </a:lnSpc>
              <a:defRPr/>
            </a:pPr>
            <a:r>
              <a:rPr lang="es-ES" sz="2800" dirty="0" err="1"/>
              <a:t>Nestes</a:t>
            </a:r>
            <a:r>
              <a:rPr lang="es-ES" sz="2800" dirty="0"/>
              <a:t> organismos </a:t>
            </a:r>
            <a:r>
              <a:rPr lang="es-ES" sz="2800" dirty="0" err="1"/>
              <a:t>reúnense</a:t>
            </a:r>
            <a:r>
              <a:rPr lang="es-ES" sz="2800" dirty="0"/>
              <a:t> as </a:t>
            </a:r>
            <a:r>
              <a:rPr lang="es-ES" sz="2800" dirty="0" err="1"/>
              <a:t>forzas</a:t>
            </a:r>
            <a:r>
              <a:rPr lang="es-ES" sz="2800" dirty="0"/>
              <a:t> </a:t>
            </a:r>
            <a:r>
              <a:rPr lang="es-ES" sz="2800" dirty="0" smtClean="0"/>
              <a:t>da </a:t>
            </a:r>
            <a:r>
              <a:rPr lang="es-ES" sz="2800" dirty="0" err="1"/>
              <a:t>fronte</a:t>
            </a:r>
            <a:r>
              <a:rPr lang="es-ES" sz="2800" dirty="0"/>
              <a:t> popular con predominio crecente de sindicatos e partidos </a:t>
            </a:r>
            <a:r>
              <a:rPr lang="es-ES" sz="2800" dirty="0" err="1"/>
              <a:t>obreiros</a:t>
            </a:r>
            <a:r>
              <a:rPr lang="es-ES" sz="2800" dirty="0"/>
              <a:t>.</a:t>
            </a:r>
          </a:p>
        </p:txBody>
      </p:sp>
      <p:pic>
        <p:nvPicPr>
          <p:cNvPr id="266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87363" y="260350"/>
            <a:ext cx="8656637" cy="858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s-ES" sz="3200" smtClean="0"/>
              <a:t>O desencadeamento da revolución social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107950" y="1628775"/>
            <a:ext cx="4038600" cy="4495800"/>
          </a:xfrm>
        </p:spPr>
        <p:txBody>
          <a:bodyPr/>
          <a:lstStyle/>
          <a:p>
            <a:pPr eaLnBrk="1" hangingPunct="1">
              <a:defRPr/>
            </a:pPr>
            <a:r>
              <a:rPr lang="es-ES" sz="1400" dirty="0" smtClean="0"/>
              <a:t>O </a:t>
            </a:r>
            <a:r>
              <a:rPr lang="es-ES" sz="1400" dirty="0" err="1" smtClean="0"/>
              <a:t>alzamento</a:t>
            </a:r>
            <a:r>
              <a:rPr lang="es-ES" sz="1400" dirty="0" smtClean="0"/>
              <a:t> militar </a:t>
            </a:r>
            <a:r>
              <a:rPr lang="es-ES" sz="1400" dirty="0" err="1" smtClean="0"/>
              <a:t>foi</a:t>
            </a:r>
            <a:r>
              <a:rPr lang="es-ES" sz="1400" dirty="0" smtClean="0"/>
              <a:t> en </a:t>
            </a:r>
            <a:r>
              <a:rPr lang="es-ES" sz="1400" dirty="0" err="1" smtClean="0"/>
              <a:t>moitos</a:t>
            </a:r>
            <a:r>
              <a:rPr lang="es-ES" sz="1400" dirty="0" smtClean="0"/>
              <a:t> casos </a:t>
            </a:r>
            <a:r>
              <a:rPr lang="es-ES" sz="1400" dirty="0" err="1" smtClean="0"/>
              <a:t>detido</a:t>
            </a:r>
            <a:r>
              <a:rPr lang="es-ES" sz="1400" dirty="0" smtClean="0"/>
              <a:t> por </a:t>
            </a:r>
            <a:r>
              <a:rPr lang="es-ES" sz="1400" dirty="0" err="1" smtClean="0"/>
              <a:t>obreiros</a:t>
            </a:r>
            <a:r>
              <a:rPr lang="es-ES" sz="1400" dirty="0" smtClean="0"/>
              <a:t>, </a:t>
            </a:r>
            <a:r>
              <a:rPr lang="es-ES" sz="1400" dirty="0" err="1" smtClean="0"/>
              <a:t>ou</a:t>
            </a:r>
            <a:r>
              <a:rPr lang="es-ES" sz="1400" dirty="0" smtClean="0"/>
              <a:t> </a:t>
            </a:r>
            <a:r>
              <a:rPr lang="es-ES" sz="1400" dirty="0" err="1" smtClean="0"/>
              <a:t>campesiños</a:t>
            </a:r>
            <a:r>
              <a:rPr lang="es-ES" sz="1400" dirty="0" smtClean="0"/>
              <a:t> vinculados a </a:t>
            </a:r>
            <a:r>
              <a:rPr lang="es-ES" sz="1400" dirty="0" err="1" smtClean="0"/>
              <a:t>organizacións</a:t>
            </a:r>
            <a:r>
              <a:rPr lang="es-ES" sz="1400" dirty="0" smtClean="0"/>
              <a:t> de </a:t>
            </a:r>
            <a:r>
              <a:rPr lang="es-ES" sz="1400" dirty="0" err="1" smtClean="0"/>
              <a:t>esquerda</a:t>
            </a:r>
            <a:r>
              <a:rPr lang="es-ES" sz="1400" dirty="0" smtClean="0"/>
              <a:t> revolucionaria, </a:t>
            </a:r>
            <a:r>
              <a:rPr lang="es-ES" sz="1400" dirty="0" err="1" smtClean="0"/>
              <a:t>sentindose</a:t>
            </a:r>
            <a:r>
              <a:rPr lang="es-ES" sz="1400" dirty="0" smtClean="0"/>
              <a:t> </a:t>
            </a:r>
            <a:r>
              <a:rPr lang="es-ES" sz="1400" dirty="0" err="1" smtClean="0"/>
              <a:t>lexitimados</a:t>
            </a:r>
            <a:r>
              <a:rPr lang="es-ES" sz="1400" dirty="0" smtClean="0"/>
              <a:t> para levar a cabo cambios </a:t>
            </a:r>
            <a:r>
              <a:rPr lang="es-ES" sz="1400" dirty="0" err="1" smtClean="0"/>
              <a:t>sociais</a:t>
            </a:r>
            <a:r>
              <a:rPr lang="es-ES" sz="1400" dirty="0" smtClean="0"/>
              <a:t>.</a:t>
            </a:r>
          </a:p>
          <a:p>
            <a:pPr eaLnBrk="1" hangingPunct="1">
              <a:defRPr/>
            </a:pPr>
            <a:r>
              <a:rPr lang="es-ES" sz="1400" dirty="0" smtClean="0"/>
              <a:t>Colectivización de gran parte da </a:t>
            </a:r>
            <a:r>
              <a:rPr lang="es-ES" sz="1400" dirty="0" err="1" smtClean="0"/>
              <a:t>propiedade</a:t>
            </a:r>
            <a:r>
              <a:rPr lang="es-ES" sz="1400" dirty="0" smtClean="0"/>
              <a:t> industrial e agraria, os comités controlados por partidos e sindicatos, </a:t>
            </a:r>
            <a:r>
              <a:rPr lang="es-ES" sz="1400" dirty="0" err="1" smtClean="0"/>
              <a:t>faranse</a:t>
            </a:r>
            <a:r>
              <a:rPr lang="es-ES" sz="1400" dirty="0" smtClean="0"/>
              <a:t> </a:t>
            </a:r>
            <a:r>
              <a:rPr lang="es-ES" sz="1400" dirty="0" err="1" smtClean="0"/>
              <a:t>co</a:t>
            </a:r>
            <a:r>
              <a:rPr lang="es-ES" sz="1400" dirty="0" smtClean="0"/>
              <a:t> control de transportes e servicios.</a:t>
            </a:r>
          </a:p>
          <a:p>
            <a:pPr eaLnBrk="1" hangingPunct="1">
              <a:defRPr/>
            </a:pPr>
            <a:r>
              <a:rPr lang="es-ES" sz="1400" dirty="0" smtClean="0"/>
              <a:t>En </a:t>
            </a:r>
            <a:r>
              <a:rPr lang="es-ES" sz="1400" dirty="0" err="1" smtClean="0"/>
              <a:t>algúns</a:t>
            </a:r>
            <a:r>
              <a:rPr lang="es-ES" sz="1400" dirty="0" smtClean="0"/>
              <a:t> casos os empresarios </a:t>
            </a:r>
            <a:r>
              <a:rPr lang="es-ES" sz="1400" dirty="0" err="1" smtClean="0"/>
              <a:t>fuxiron</a:t>
            </a:r>
            <a:r>
              <a:rPr lang="es-ES" sz="1400" dirty="0" smtClean="0"/>
              <a:t>, </a:t>
            </a:r>
            <a:r>
              <a:rPr lang="es-ES" sz="1400" dirty="0" err="1" smtClean="0"/>
              <a:t>noutros</a:t>
            </a:r>
            <a:r>
              <a:rPr lang="es-ES" sz="1400" dirty="0" smtClean="0"/>
              <a:t> </a:t>
            </a:r>
            <a:r>
              <a:rPr lang="es-ES" sz="1400" dirty="0" err="1" smtClean="0"/>
              <a:t>foron</a:t>
            </a:r>
            <a:r>
              <a:rPr lang="es-ES" sz="1400" dirty="0" smtClean="0"/>
              <a:t> prendidos e </a:t>
            </a:r>
            <a:r>
              <a:rPr lang="es-ES" sz="1400" dirty="0" err="1" smtClean="0"/>
              <a:t>asasinados</a:t>
            </a:r>
            <a:r>
              <a:rPr lang="es-ES" sz="1400" dirty="0" smtClean="0"/>
              <a:t>.</a:t>
            </a:r>
          </a:p>
          <a:p>
            <a:pPr eaLnBrk="1" hangingPunct="1">
              <a:defRPr/>
            </a:pPr>
            <a:r>
              <a:rPr lang="es-ES" sz="1400" dirty="0" smtClean="0"/>
              <a:t>As </a:t>
            </a:r>
            <a:r>
              <a:rPr lang="es-ES" sz="1400" dirty="0" err="1" smtClean="0"/>
              <a:t>incautacións</a:t>
            </a:r>
            <a:r>
              <a:rPr lang="es-ES" sz="1400" dirty="0" smtClean="0"/>
              <a:t> </a:t>
            </a:r>
            <a:r>
              <a:rPr lang="es-ES" sz="1400" dirty="0" err="1" smtClean="0"/>
              <a:t>foron</a:t>
            </a:r>
            <a:r>
              <a:rPr lang="es-ES" sz="1400" dirty="0" smtClean="0"/>
              <a:t> </a:t>
            </a:r>
            <a:r>
              <a:rPr lang="es-ES" sz="1400" dirty="0" err="1" smtClean="0"/>
              <a:t>tiberon</a:t>
            </a:r>
            <a:r>
              <a:rPr lang="es-ES" sz="1400" dirty="0" smtClean="0"/>
              <a:t> cobertura legal a través de decretos </a:t>
            </a:r>
            <a:r>
              <a:rPr lang="es-ES" sz="1400" dirty="0" err="1" smtClean="0"/>
              <a:t>lexislativos</a:t>
            </a:r>
            <a:r>
              <a:rPr lang="es-ES" sz="1400" dirty="0" smtClean="0"/>
              <a:t> do </a:t>
            </a:r>
            <a:r>
              <a:rPr lang="es-ES" sz="1400" dirty="0" err="1" smtClean="0"/>
              <a:t>goberno</a:t>
            </a:r>
            <a:r>
              <a:rPr lang="es-ES" sz="1400" dirty="0" smtClean="0"/>
              <a:t> central e da Generalitat.</a:t>
            </a:r>
          </a:p>
          <a:p>
            <a:pPr eaLnBrk="1" hangingPunct="1">
              <a:defRPr/>
            </a:pPr>
            <a:r>
              <a:rPr lang="es-ES" sz="1400" dirty="0" err="1" smtClean="0"/>
              <a:t>Tamén</a:t>
            </a:r>
            <a:r>
              <a:rPr lang="es-ES" sz="1400" dirty="0" smtClean="0"/>
              <a:t> se </a:t>
            </a:r>
            <a:r>
              <a:rPr lang="es-ES" sz="1400" dirty="0" err="1" smtClean="0"/>
              <a:t>interveñen</a:t>
            </a:r>
            <a:r>
              <a:rPr lang="es-ES" sz="1400" dirty="0" smtClean="0"/>
              <a:t> </a:t>
            </a:r>
            <a:r>
              <a:rPr lang="es-ES" sz="1400" dirty="0" err="1" smtClean="0"/>
              <a:t>contas</a:t>
            </a:r>
            <a:r>
              <a:rPr lang="es-ES" sz="1400" dirty="0" smtClean="0"/>
              <a:t> </a:t>
            </a:r>
            <a:r>
              <a:rPr lang="es-ES" sz="1400" dirty="0" err="1" smtClean="0"/>
              <a:t>correntes</a:t>
            </a:r>
            <a:r>
              <a:rPr lang="es-ES" sz="1400" dirty="0" smtClean="0"/>
              <a:t> e depósitos bancarios.</a:t>
            </a:r>
          </a:p>
          <a:p>
            <a:pPr eaLnBrk="1" hangingPunct="1">
              <a:defRPr/>
            </a:pPr>
            <a:r>
              <a:rPr lang="es-ES" sz="1400" dirty="0" smtClean="0"/>
              <a:t>No campo as </a:t>
            </a:r>
            <a:r>
              <a:rPr lang="es-ES" sz="1400" dirty="0" err="1" smtClean="0"/>
              <a:t>ocupacións</a:t>
            </a:r>
            <a:r>
              <a:rPr lang="es-ES" sz="1400" dirty="0" smtClean="0"/>
              <a:t> masivas </a:t>
            </a:r>
            <a:r>
              <a:rPr lang="es-ES" sz="1400" dirty="0" err="1" smtClean="0"/>
              <a:t>espállanse</a:t>
            </a:r>
            <a:r>
              <a:rPr lang="es-ES" sz="1400" dirty="0" smtClean="0"/>
              <a:t> por Aragón, Valencia, Andalucía, La Mancha. </a:t>
            </a:r>
            <a:r>
              <a:rPr lang="es-ES" sz="1400" dirty="0" err="1" smtClean="0"/>
              <a:t>Nas</a:t>
            </a:r>
            <a:r>
              <a:rPr lang="es-ES" sz="1400" dirty="0" smtClean="0"/>
              <a:t> zonas de influencia anarquista a colectivización </a:t>
            </a:r>
            <a:r>
              <a:rPr lang="es-ES" sz="1400" dirty="0" err="1" smtClean="0"/>
              <a:t>foi</a:t>
            </a:r>
            <a:r>
              <a:rPr lang="es-ES" sz="1400" dirty="0" smtClean="0"/>
              <a:t> total.</a:t>
            </a:r>
          </a:p>
          <a:p>
            <a:pPr eaLnBrk="1" hangingPunct="1">
              <a:defRPr/>
            </a:pPr>
            <a:endParaRPr lang="es-ES" sz="1400" dirty="0" smtClean="0"/>
          </a:p>
          <a:p>
            <a:pPr eaLnBrk="1" hangingPunct="1">
              <a:defRPr/>
            </a:pPr>
            <a:endParaRPr lang="es-ES" sz="1400" dirty="0" smtClean="0"/>
          </a:p>
          <a:p>
            <a:pPr eaLnBrk="1" hangingPunct="1">
              <a:defRPr/>
            </a:pPr>
            <a:endParaRPr lang="es-ES" dirty="0" smtClean="0"/>
          </a:p>
        </p:txBody>
      </p:sp>
      <p:pic>
        <p:nvPicPr>
          <p:cNvPr id="27651" name="Picture 6" descr="00001d74_bi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140200" y="2268538"/>
            <a:ext cx="4787900" cy="33766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s-ES" sz="4000" dirty="0" smtClean="0"/>
              <a:t>Represión no bando republicano</a:t>
            </a:r>
            <a:endParaRPr lang="es-ES" sz="4000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163513" y="1412875"/>
            <a:ext cx="4552950" cy="5329238"/>
          </a:xfrm>
        </p:spPr>
        <p:txBody>
          <a:bodyPr/>
          <a:lstStyle/>
          <a:p>
            <a:pPr eaLnBrk="1" hangingPunct="1">
              <a:defRPr/>
            </a:pPr>
            <a:r>
              <a:rPr lang="es-ES" sz="1500" dirty="0" smtClean="0">
                <a:effectLst/>
              </a:rPr>
              <a:t>Será nos </a:t>
            </a:r>
            <a:r>
              <a:rPr lang="es-ES" sz="1500" dirty="0" err="1" smtClean="0">
                <a:effectLst/>
              </a:rPr>
              <a:t>primeiros</a:t>
            </a:r>
            <a:r>
              <a:rPr lang="es-ES" sz="1500" dirty="0" smtClean="0">
                <a:effectLst/>
              </a:rPr>
              <a:t> meses da guerra cando se leve a cabo a represión no bando republicano, esta </a:t>
            </a:r>
            <a:r>
              <a:rPr lang="es-ES" sz="1500" dirty="0" err="1" smtClean="0">
                <a:effectLst/>
              </a:rPr>
              <a:t>terá</a:t>
            </a:r>
            <a:r>
              <a:rPr lang="es-ES" sz="1500" dirty="0" smtClean="0">
                <a:effectLst/>
              </a:rPr>
              <a:t> carácter espontaneo e irá </a:t>
            </a:r>
            <a:r>
              <a:rPr lang="es-ES" sz="1500" dirty="0" err="1" smtClean="0">
                <a:effectLst/>
              </a:rPr>
              <a:t>dirixida</a:t>
            </a:r>
            <a:r>
              <a:rPr lang="es-ES" sz="1500" dirty="0" smtClean="0">
                <a:effectLst/>
              </a:rPr>
              <a:t> contra a </a:t>
            </a:r>
            <a:r>
              <a:rPr lang="es-ES" sz="1500" dirty="0" err="1" smtClean="0">
                <a:effectLst/>
              </a:rPr>
              <a:t>igrexa</a:t>
            </a:r>
            <a:r>
              <a:rPr lang="es-ES" sz="1500" dirty="0" smtClean="0">
                <a:effectLst/>
              </a:rPr>
              <a:t>, burguesía, propietarios, e clases acomodadas en </a:t>
            </a:r>
            <a:r>
              <a:rPr lang="es-ES" sz="1500" dirty="0" err="1" smtClean="0">
                <a:effectLst/>
              </a:rPr>
              <a:t>xeneral</a:t>
            </a:r>
            <a:r>
              <a:rPr lang="es-ES" sz="1500" dirty="0" smtClean="0">
                <a:effectLst/>
              </a:rPr>
              <a:t>.</a:t>
            </a:r>
          </a:p>
          <a:p>
            <a:pPr eaLnBrk="1" hangingPunct="1">
              <a:defRPr/>
            </a:pPr>
            <a:r>
              <a:rPr lang="es-ES" sz="1500" dirty="0" err="1" smtClean="0">
                <a:effectLst/>
              </a:rPr>
              <a:t>Neste</a:t>
            </a:r>
            <a:r>
              <a:rPr lang="es-ES" sz="1500" dirty="0" smtClean="0">
                <a:effectLst/>
              </a:rPr>
              <a:t> </a:t>
            </a:r>
            <a:r>
              <a:rPr lang="es-ES" sz="1500" dirty="0" err="1" smtClean="0">
                <a:effectLst/>
              </a:rPr>
              <a:t>terán</a:t>
            </a:r>
            <a:r>
              <a:rPr lang="es-ES" sz="1500" dirty="0" smtClean="0">
                <a:effectLst/>
              </a:rPr>
              <a:t> lugar os “paseos”, </a:t>
            </a:r>
            <a:r>
              <a:rPr lang="es-ES" sz="1500" dirty="0" err="1" smtClean="0">
                <a:effectLst/>
              </a:rPr>
              <a:t>detencións</a:t>
            </a:r>
            <a:r>
              <a:rPr lang="es-ES" sz="1500" dirty="0" smtClean="0">
                <a:effectLst/>
              </a:rPr>
              <a:t> </a:t>
            </a:r>
            <a:r>
              <a:rPr lang="es-ES" sz="1500" dirty="0" err="1" smtClean="0">
                <a:effectLst/>
              </a:rPr>
              <a:t>ilegais</a:t>
            </a:r>
            <a:r>
              <a:rPr lang="es-ES" sz="1500" dirty="0" smtClean="0">
                <a:effectLst/>
              </a:rPr>
              <a:t> </a:t>
            </a:r>
            <a:r>
              <a:rPr lang="es-ES" sz="1500" dirty="0" err="1" smtClean="0">
                <a:effectLst/>
              </a:rPr>
              <a:t>nas</a:t>
            </a:r>
            <a:r>
              <a:rPr lang="es-ES" sz="1500" dirty="0" smtClean="0">
                <a:effectLst/>
              </a:rPr>
              <a:t> checas(</a:t>
            </a:r>
            <a:r>
              <a:rPr lang="es-ES" sz="1500" dirty="0" err="1" smtClean="0">
                <a:effectLst/>
              </a:rPr>
              <a:t>carceres</a:t>
            </a:r>
            <a:r>
              <a:rPr lang="es-ES" sz="1500" dirty="0" smtClean="0">
                <a:effectLst/>
              </a:rPr>
              <a:t> clandestinas), incendios de </a:t>
            </a:r>
            <a:r>
              <a:rPr lang="es-ES" sz="1500" dirty="0" err="1" smtClean="0">
                <a:effectLst/>
              </a:rPr>
              <a:t>igrexas</a:t>
            </a:r>
            <a:r>
              <a:rPr lang="es-ES" sz="1500" dirty="0" smtClean="0">
                <a:effectLst/>
              </a:rPr>
              <a:t> e conventos, </a:t>
            </a:r>
            <a:r>
              <a:rPr lang="es-ES" sz="1500" dirty="0" err="1" smtClean="0">
                <a:effectLst/>
              </a:rPr>
              <a:t>requisamento</a:t>
            </a:r>
            <a:r>
              <a:rPr lang="es-ES" sz="1500" dirty="0" smtClean="0">
                <a:effectLst/>
              </a:rPr>
              <a:t> de </a:t>
            </a:r>
            <a:r>
              <a:rPr lang="es-ES" sz="1500" dirty="0" err="1" smtClean="0">
                <a:effectLst/>
              </a:rPr>
              <a:t>bens</a:t>
            </a:r>
            <a:r>
              <a:rPr lang="es-ES" sz="1500" dirty="0" smtClean="0">
                <a:effectLst/>
              </a:rPr>
              <a:t> e propiedades particulares. </a:t>
            </a:r>
            <a:r>
              <a:rPr lang="es-ES" sz="1500" dirty="0" err="1" smtClean="0">
                <a:effectLst/>
              </a:rPr>
              <a:t>Moitas</a:t>
            </a:r>
            <a:r>
              <a:rPr lang="es-ES" sz="1500" dirty="0" smtClean="0">
                <a:effectLst/>
              </a:rPr>
              <a:t> de estas </a:t>
            </a:r>
            <a:r>
              <a:rPr lang="es-ES" sz="1500" dirty="0" err="1" smtClean="0">
                <a:effectLst/>
              </a:rPr>
              <a:t>accións</a:t>
            </a:r>
            <a:r>
              <a:rPr lang="es-ES" sz="1500" dirty="0" smtClean="0">
                <a:effectLst/>
              </a:rPr>
              <a:t> escapaban </a:t>
            </a:r>
            <a:r>
              <a:rPr lang="es-ES" sz="1500" dirty="0" err="1" smtClean="0">
                <a:effectLst/>
              </a:rPr>
              <a:t>ao</a:t>
            </a:r>
            <a:r>
              <a:rPr lang="es-ES" sz="1500" dirty="0" smtClean="0">
                <a:effectLst/>
              </a:rPr>
              <a:t> control do </a:t>
            </a:r>
            <a:r>
              <a:rPr lang="es-ES" sz="1500" dirty="0" err="1" smtClean="0">
                <a:effectLst/>
              </a:rPr>
              <a:t>goberno</a:t>
            </a:r>
            <a:r>
              <a:rPr lang="es-ES" sz="1500" dirty="0" smtClean="0">
                <a:effectLst/>
              </a:rPr>
              <a:t> republicano</a:t>
            </a:r>
          </a:p>
          <a:p>
            <a:pPr eaLnBrk="1" hangingPunct="1">
              <a:defRPr/>
            </a:pPr>
            <a:r>
              <a:rPr lang="es-ES" sz="1500" dirty="0" err="1" smtClean="0">
                <a:effectLst/>
              </a:rPr>
              <a:t>Houbo</a:t>
            </a:r>
            <a:r>
              <a:rPr lang="es-ES" sz="1500" dirty="0" smtClean="0">
                <a:effectLst/>
              </a:rPr>
              <a:t> </a:t>
            </a:r>
            <a:r>
              <a:rPr lang="es-ES" sz="1500" dirty="0" err="1" smtClean="0">
                <a:effectLst/>
              </a:rPr>
              <a:t>tamén</a:t>
            </a:r>
            <a:r>
              <a:rPr lang="es-ES" sz="1500" dirty="0" smtClean="0">
                <a:effectLst/>
              </a:rPr>
              <a:t> masacres como a de </a:t>
            </a:r>
            <a:r>
              <a:rPr lang="es-ES" sz="1500" dirty="0" err="1" smtClean="0">
                <a:effectLst/>
              </a:rPr>
              <a:t>Paracuellos</a:t>
            </a:r>
            <a:r>
              <a:rPr lang="es-ES" sz="1500" dirty="0" smtClean="0">
                <a:effectLst/>
              </a:rPr>
              <a:t> donde se asesinan a políticos de </a:t>
            </a:r>
            <a:r>
              <a:rPr lang="es-ES" sz="1500" dirty="0" err="1" smtClean="0">
                <a:effectLst/>
              </a:rPr>
              <a:t>dereitas</a:t>
            </a:r>
            <a:r>
              <a:rPr lang="es-ES" sz="1500" dirty="0" smtClean="0">
                <a:effectLst/>
              </a:rPr>
              <a:t> que se estaban a trasladar </a:t>
            </a:r>
            <a:r>
              <a:rPr lang="es-ES" sz="1500" dirty="0" err="1" smtClean="0">
                <a:effectLst/>
              </a:rPr>
              <a:t>dende</a:t>
            </a:r>
            <a:r>
              <a:rPr lang="es-ES" sz="1500" dirty="0" smtClean="0">
                <a:effectLst/>
              </a:rPr>
              <a:t> Madrid a Valencia:</a:t>
            </a:r>
          </a:p>
          <a:p>
            <a:pPr eaLnBrk="1" hangingPunct="1">
              <a:defRPr/>
            </a:pPr>
            <a:r>
              <a:rPr lang="es-ES" sz="1500" dirty="0" err="1" smtClean="0">
                <a:effectLst/>
              </a:rPr>
              <a:t>Politicos</a:t>
            </a:r>
            <a:r>
              <a:rPr lang="es-ES" sz="1500" dirty="0" smtClean="0">
                <a:effectLst/>
              </a:rPr>
              <a:t> asesinados serán Melquiades Álvarez e </a:t>
            </a:r>
            <a:r>
              <a:rPr lang="es-ES" sz="1500" dirty="0" err="1" smtClean="0">
                <a:effectLst/>
              </a:rPr>
              <a:t>Xosé</a:t>
            </a:r>
            <a:r>
              <a:rPr lang="es-ES" sz="1500" dirty="0" smtClean="0">
                <a:effectLst/>
              </a:rPr>
              <a:t> Antonio primo de Rivera fusilado </a:t>
            </a:r>
            <a:r>
              <a:rPr lang="es-ES" sz="1500" dirty="0" err="1" smtClean="0">
                <a:effectLst/>
              </a:rPr>
              <a:t>na</a:t>
            </a:r>
            <a:r>
              <a:rPr lang="es-ES" sz="1500" dirty="0" smtClean="0">
                <a:effectLst/>
              </a:rPr>
              <a:t> </a:t>
            </a:r>
            <a:r>
              <a:rPr lang="es-ES" sz="1500" dirty="0" err="1" smtClean="0">
                <a:effectLst/>
              </a:rPr>
              <a:t>cadea</a:t>
            </a:r>
            <a:r>
              <a:rPr lang="es-ES" sz="1500" dirty="0" smtClean="0">
                <a:effectLst/>
              </a:rPr>
              <a:t> en Alacant.</a:t>
            </a:r>
          </a:p>
          <a:p>
            <a:pPr eaLnBrk="1" hangingPunct="1">
              <a:defRPr/>
            </a:pPr>
            <a:r>
              <a:rPr lang="es-ES" sz="1500" dirty="0" err="1" smtClean="0">
                <a:effectLst/>
              </a:rPr>
              <a:t>Moitos</a:t>
            </a:r>
            <a:r>
              <a:rPr lang="es-ES" sz="1500" dirty="0" smtClean="0">
                <a:effectLst/>
              </a:rPr>
              <a:t> dos perseguidos </a:t>
            </a:r>
            <a:r>
              <a:rPr lang="es-ES" sz="1500" dirty="0" err="1" smtClean="0">
                <a:effectLst/>
              </a:rPr>
              <a:t>fuxiron</a:t>
            </a:r>
            <a:r>
              <a:rPr lang="es-ES" sz="1500" dirty="0" smtClean="0">
                <a:effectLst/>
              </a:rPr>
              <a:t> </a:t>
            </a:r>
            <a:r>
              <a:rPr lang="es-ES" sz="1500" dirty="0" err="1" smtClean="0">
                <a:effectLst/>
              </a:rPr>
              <a:t>ao</a:t>
            </a:r>
            <a:r>
              <a:rPr lang="es-ES" sz="1500" dirty="0" smtClean="0">
                <a:effectLst/>
              </a:rPr>
              <a:t> </a:t>
            </a:r>
            <a:r>
              <a:rPr lang="es-ES" sz="1500" dirty="0" err="1" smtClean="0">
                <a:effectLst/>
              </a:rPr>
              <a:t>extranxeiro</a:t>
            </a:r>
            <a:r>
              <a:rPr lang="es-ES" sz="1500" dirty="0" smtClean="0">
                <a:effectLst/>
              </a:rPr>
              <a:t> </a:t>
            </a:r>
            <a:r>
              <a:rPr lang="es-ES" sz="1500" dirty="0" err="1" smtClean="0">
                <a:effectLst/>
              </a:rPr>
              <a:t>acocharonse</a:t>
            </a:r>
            <a:r>
              <a:rPr lang="es-ES" sz="1500" dirty="0" smtClean="0">
                <a:effectLst/>
              </a:rPr>
              <a:t> </a:t>
            </a:r>
            <a:r>
              <a:rPr lang="es-ES" sz="1500" dirty="0" err="1" smtClean="0">
                <a:effectLst/>
              </a:rPr>
              <a:t>ou</a:t>
            </a:r>
            <a:r>
              <a:rPr lang="es-ES" sz="1500" dirty="0" smtClean="0">
                <a:effectLst/>
              </a:rPr>
              <a:t> pasaron á zona sublevada.</a:t>
            </a:r>
          </a:p>
          <a:p>
            <a:pPr eaLnBrk="1" hangingPunct="1">
              <a:defRPr/>
            </a:pPr>
            <a:endParaRPr lang="es-ES" sz="1500" dirty="0" smtClean="0"/>
          </a:p>
        </p:txBody>
      </p:sp>
      <p:sp>
        <p:nvSpPr>
          <p:cNvPr id="28675" name="AutoShape 6" descr="9k="/>
          <p:cNvSpPr>
            <a:spLocks noChangeAspect="1" noChangeArrowheads="1"/>
          </p:cNvSpPr>
          <p:nvPr/>
        </p:nvSpPr>
        <p:spPr bwMode="auto">
          <a:xfrm>
            <a:off x="163513" y="46038"/>
            <a:ext cx="4714875" cy="3324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es-ES"/>
          </a:p>
        </p:txBody>
      </p:sp>
      <p:sp>
        <p:nvSpPr>
          <p:cNvPr id="28676" name="AutoShape 8" descr="9k="/>
          <p:cNvSpPr>
            <a:spLocks noChangeAspect="1" noChangeArrowheads="1"/>
          </p:cNvSpPr>
          <p:nvPr/>
        </p:nvSpPr>
        <p:spPr bwMode="auto">
          <a:xfrm>
            <a:off x="163513" y="46038"/>
            <a:ext cx="4714875" cy="3324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es-ES"/>
          </a:p>
        </p:txBody>
      </p:sp>
      <p:pic>
        <p:nvPicPr>
          <p:cNvPr id="28677" name="Picture 10" descr="milicianos+asaltan+iglesia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716463" y="1700213"/>
            <a:ext cx="4427537" cy="3816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s-ES" sz="4000" smtClean="0"/>
              <a:t>A recomposición de Largo Caballero</a:t>
            </a:r>
          </a:p>
        </p:txBody>
      </p:sp>
      <p:sp>
        <p:nvSpPr>
          <p:cNvPr id="29698" name="Rectangle 4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179388" y="1341438"/>
            <a:ext cx="4038600" cy="5256212"/>
          </a:xfrm>
          <a:noFill/>
        </p:spPr>
        <p:txBody>
          <a:bodyPr/>
          <a:lstStyle/>
          <a:p>
            <a:r>
              <a:rPr lang="es-ES" sz="1600" smtClean="0">
                <a:effectLst/>
              </a:rPr>
              <a:t>Novo goberno 5/11/1936 composto por republicanos, socialistas, comunistas, e máis tarde entran no goberno catro ministros anarcosindicalistas.</a:t>
            </a:r>
          </a:p>
          <a:p>
            <a:r>
              <a:rPr lang="es-ES" sz="1600" smtClean="0">
                <a:effectLst/>
              </a:rPr>
              <a:t>Traslado do goberno a Valencia.</a:t>
            </a:r>
          </a:p>
          <a:p>
            <a:r>
              <a:rPr lang="es-ES" sz="1600" smtClean="0">
                <a:effectLst/>
              </a:rPr>
              <a:t>Intención: crear unha gran alianza antifascista e un exercito popular sobre a base das Brigadas Mixtas.</a:t>
            </a:r>
          </a:p>
          <a:p>
            <a:r>
              <a:rPr lang="es-ES" sz="1600" smtClean="0">
                <a:effectLst/>
              </a:rPr>
              <a:t>Os problemas xurden cos comunistas e anarcosindicalistas.</a:t>
            </a:r>
          </a:p>
          <a:p>
            <a:r>
              <a:rPr lang="es-ES" sz="1600" smtClean="0">
                <a:effectLst/>
              </a:rPr>
              <a:t>Incidentes en Barcelona maio de 1937.(CNT e POUM enfrentados ao resto de partidos)</a:t>
            </a:r>
          </a:p>
          <a:p>
            <a:r>
              <a:rPr lang="es-ES" sz="1600" smtClean="0">
                <a:effectLst/>
              </a:rPr>
              <a:t>Asalto ao edificio de telefónica controlado polos anarquistas.</a:t>
            </a:r>
          </a:p>
          <a:p>
            <a:r>
              <a:rPr lang="es-ES" sz="1600" smtClean="0">
                <a:effectLst/>
              </a:rPr>
              <a:t>Debilidade de Largo Caballero, sin ningúntipo de apoio.(o PSOE pacta cos comunistas unha solución)</a:t>
            </a:r>
          </a:p>
        </p:txBody>
      </p:sp>
      <p:pic>
        <p:nvPicPr>
          <p:cNvPr id="29699" name="Picture 7" descr="guerra-civil-brigada-ejercito-republicano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932363" y="1484313"/>
            <a:ext cx="3659187" cy="5084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>
                <a:effectLst/>
              </a:rPr>
              <a:t>O goberno de Negrín</a:t>
            </a:r>
          </a:p>
        </p:txBody>
      </p:sp>
      <p:sp>
        <p:nvSpPr>
          <p:cNvPr id="30722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79388" y="1268413"/>
            <a:ext cx="4464050" cy="5256212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s-ES" sz="1700" smtClean="0">
                <a:effectLst/>
              </a:rPr>
              <a:t>Os comunistas presionan para que Largo Caballero dimita, teñen forza gracias a axuda da URSS e control do exército por Comisarios Políticos.</a:t>
            </a:r>
          </a:p>
          <a:p>
            <a:pPr>
              <a:lnSpc>
                <a:spcPct val="90000"/>
              </a:lnSpc>
            </a:pPr>
            <a:r>
              <a:rPr lang="es-ES" sz="1700" smtClean="0">
                <a:effectLst/>
              </a:rPr>
              <a:t>Juan Negrín presidente, goberno sin sindicalistas e de notable influencia comunista.</a:t>
            </a:r>
          </a:p>
          <a:p>
            <a:pPr>
              <a:lnSpc>
                <a:spcPct val="90000"/>
              </a:lnSpc>
            </a:pPr>
            <a:r>
              <a:rPr lang="es-ES" sz="1700" smtClean="0">
                <a:effectLst/>
              </a:rPr>
              <a:t>Resistencia sen límites, saida negociada e república como único poder lexítimo.</a:t>
            </a:r>
          </a:p>
          <a:p>
            <a:pPr>
              <a:lnSpc>
                <a:spcPct val="90000"/>
              </a:lnSpc>
            </a:pPr>
            <a:r>
              <a:rPr lang="es-ES" sz="1700" smtClean="0">
                <a:effectLst/>
              </a:rPr>
              <a:t>Franco nunca vai a negociar nada.</a:t>
            </a:r>
          </a:p>
          <a:p>
            <a:pPr>
              <a:lnSpc>
                <a:spcPct val="90000"/>
              </a:lnSpc>
            </a:pPr>
            <a:r>
              <a:rPr lang="es-ES" sz="1700" smtClean="0">
                <a:effectLst/>
              </a:rPr>
              <a:t>Negrín cree que a guerra mundial está moi próxima, toma dos Sudetes por Hitler</a:t>
            </a:r>
          </a:p>
          <a:p>
            <a:pPr>
              <a:lnSpc>
                <a:spcPct val="90000"/>
              </a:lnSpc>
            </a:pPr>
            <a:r>
              <a:rPr lang="es-ES" sz="1700" smtClean="0">
                <a:effectLst/>
              </a:rPr>
              <a:t>Francia e Inglaterra recoñecen a ocupación nazi.</a:t>
            </a:r>
          </a:p>
          <a:p>
            <a:pPr>
              <a:lnSpc>
                <a:spcPct val="90000"/>
              </a:lnSpc>
            </a:pPr>
            <a:r>
              <a:rPr lang="es-ES" sz="1700" smtClean="0">
                <a:effectLst/>
              </a:rPr>
              <a:t>Resistir é vencer era o lema en espera da chegada da II guerra mundial.</a:t>
            </a:r>
          </a:p>
          <a:p>
            <a:pPr>
              <a:lnSpc>
                <a:spcPct val="90000"/>
              </a:lnSpc>
            </a:pPr>
            <a:r>
              <a:rPr lang="es-ES" sz="1700" smtClean="0">
                <a:effectLst/>
              </a:rPr>
              <a:t>Ult5imo intento de paz negociada 1938(ausencia de represalias, democracia, e saída tropas estranxeiras)</a:t>
            </a:r>
          </a:p>
          <a:p>
            <a:pPr>
              <a:lnSpc>
                <a:spcPct val="90000"/>
              </a:lnSpc>
            </a:pPr>
            <a:endParaRPr lang="es-ES" sz="1700" smtClean="0">
              <a:effectLst/>
            </a:endParaRPr>
          </a:p>
        </p:txBody>
      </p:sp>
      <p:pic>
        <p:nvPicPr>
          <p:cNvPr id="30723" name="Picture 12" descr="30228719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643438" y="4221163"/>
            <a:ext cx="4211637" cy="2459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24" name="Picture 14" descr="Negr%C3%ADn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643438" y="1341438"/>
            <a:ext cx="2551112" cy="2984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Rectangle 4"/>
          <p:cNvSpPr>
            <a:spLocks noGrp="1" noChangeArrowheads="1"/>
          </p:cNvSpPr>
          <p:nvPr>
            <p:ph type="title"/>
          </p:nvPr>
        </p:nvSpPr>
        <p:spPr>
          <a:xfrm>
            <a:off x="468313" y="0"/>
            <a:ext cx="8229600" cy="1143000"/>
          </a:xfrm>
        </p:spPr>
        <p:txBody>
          <a:bodyPr/>
          <a:lstStyle/>
          <a:p>
            <a:r>
              <a:rPr lang="es-ES" sz="4000" smtClean="0">
                <a:effectLst/>
              </a:rPr>
              <a:t>A Creación dun Estado Totalitario</a:t>
            </a:r>
            <a:br>
              <a:rPr lang="es-ES" sz="4000" smtClean="0">
                <a:effectLst/>
              </a:rPr>
            </a:br>
            <a:r>
              <a:rPr lang="es-ES" sz="4000" smtClean="0">
                <a:effectLst/>
              </a:rPr>
              <a:t>Franco: Xeneralísimo</a:t>
            </a:r>
          </a:p>
        </p:txBody>
      </p:sp>
      <p:sp>
        <p:nvSpPr>
          <p:cNvPr id="31746" name="Rectangle 5"/>
          <p:cNvSpPr>
            <a:spLocks noGrp="1" noChangeArrowheads="1"/>
          </p:cNvSpPr>
          <p:nvPr>
            <p:ph type="body" sz="half" idx="1"/>
          </p:nvPr>
        </p:nvSpPr>
        <p:spPr>
          <a:xfrm>
            <a:off x="0" y="1412875"/>
            <a:ext cx="4572000" cy="5256213"/>
          </a:xfrm>
        </p:spPr>
        <p:txBody>
          <a:bodyPr/>
          <a:lstStyle/>
          <a:p>
            <a:r>
              <a:rPr lang="es-ES" sz="1800" smtClean="0">
                <a:effectLst/>
              </a:rPr>
              <a:t>O exército vai a ser o nexo de unión entre os grupos políticos e sociais que apoiaron o alzamento.</a:t>
            </a:r>
          </a:p>
          <a:p>
            <a:r>
              <a:rPr lang="es-ES" sz="1800" smtClean="0">
                <a:effectLst/>
              </a:rPr>
              <a:t>Xunta de Defensa Nacional (Burgos): Preside Cabanellas.</a:t>
            </a:r>
          </a:p>
          <a:p>
            <a:r>
              <a:rPr lang="es-ES" sz="1800" smtClean="0">
                <a:effectLst/>
              </a:rPr>
              <a:t>Gobernar o territorio ocupado non tiña xurisdicción no exército.</a:t>
            </a:r>
          </a:p>
          <a:p>
            <a:r>
              <a:rPr lang="es-ES" sz="1800" smtClean="0">
                <a:effectLst/>
              </a:rPr>
              <a:t>Supresión de partidos, da Constitución, paralización da reforma agraria.</a:t>
            </a:r>
          </a:p>
          <a:p>
            <a:r>
              <a:rPr lang="es-ES" sz="1800" smtClean="0">
                <a:effectLst/>
              </a:rPr>
              <a:t>Morte de Sanjurjo</a:t>
            </a:r>
          </a:p>
          <a:p>
            <a:r>
              <a:rPr lang="es-ES" sz="1800" smtClean="0">
                <a:effectLst/>
              </a:rPr>
              <a:t>Franco e nomeado “Xefe do Goberno e do Estado” e Xeneralísmo dos exércitos españois. Cuartel Xeral en Salamanca.</a:t>
            </a:r>
          </a:p>
        </p:txBody>
      </p:sp>
      <p:pic>
        <p:nvPicPr>
          <p:cNvPr id="31747" name="Picture 8" descr="franco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457700" y="1628775"/>
            <a:ext cx="4686300" cy="3743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>
                <a:effectLst/>
              </a:rPr>
              <a:t>A Creación do Partido Único</a:t>
            </a:r>
          </a:p>
        </p:txBody>
      </p:sp>
      <p:sp>
        <p:nvSpPr>
          <p:cNvPr id="32770" name="Rectangle 4"/>
          <p:cNvSpPr>
            <a:spLocks noGrp="1" noChangeArrowheads="1"/>
          </p:cNvSpPr>
          <p:nvPr>
            <p:ph type="body" sz="half" idx="1"/>
          </p:nvPr>
        </p:nvSpPr>
        <p:spPr>
          <a:xfrm>
            <a:off x="0" y="1628775"/>
            <a:ext cx="4572000" cy="449580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s-ES" sz="1800" smtClean="0">
                <a:effectLst/>
              </a:rPr>
              <a:t>Ideoloxia antiliberal, prohibición partidos da fronte popular e dura represión sobre os mesmos.</a:t>
            </a:r>
          </a:p>
          <a:p>
            <a:pPr>
              <a:lnSpc>
                <a:spcPct val="90000"/>
              </a:lnSpc>
            </a:pPr>
            <a:r>
              <a:rPr lang="es-ES" sz="1800" smtClean="0">
                <a:effectLst/>
              </a:rPr>
              <a:t>Partidos que actuaban falanxe e comunión tradicionalista, tolerabase a CEDA e os partidos monárquicos.</a:t>
            </a:r>
          </a:p>
          <a:p>
            <a:pPr>
              <a:lnSpc>
                <a:spcPct val="90000"/>
              </a:lnSpc>
            </a:pPr>
            <a:r>
              <a:rPr lang="es-ES" sz="1800" smtClean="0">
                <a:effectLst/>
              </a:rPr>
              <a:t>Crease a imaxe dos Estados fascistas italiano e aleman un partido único do que Franco e Xefe do Partido e do Estado, trátase da “</a:t>
            </a:r>
            <a:r>
              <a:rPr lang="es-ES" sz="1800" i="1" smtClean="0">
                <a:effectLst/>
              </a:rPr>
              <a:t>Falanxe Española  Tradicionalista e das JONS”.</a:t>
            </a:r>
          </a:p>
          <a:p>
            <a:pPr>
              <a:lnSpc>
                <a:spcPct val="90000"/>
              </a:lnSpc>
            </a:pPr>
            <a:r>
              <a:rPr lang="es-ES" sz="1800" smtClean="0">
                <a:effectLst/>
              </a:rPr>
              <a:t>Camisa azul e boina vermella xunto co saudo fascista serán os seus rasgos identitarios.</a:t>
            </a:r>
          </a:p>
          <a:p>
            <a:pPr>
              <a:lnSpc>
                <a:spcPct val="90000"/>
              </a:lnSpc>
            </a:pPr>
            <a:r>
              <a:rPr lang="es-ES" sz="1800" smtClean="0">
                <a:effectLst/>
              </a:rPr>
              <a:t>A resistencia de carlistas e falanxistas son acaladas con desteroo e prisión.</a:t>
            </a:r>
          </a:p>
        </p:txBody>
      </p:sp>
      <p:pic>
        <p:nvPicPr>
          <p:cNvPr id="32771" name="Picture 7" descr="Franco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219700" y="1341438"/>
            <a:ext cx="3449638" cy="5040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40" name="Rectangle 4"/>
          <p:cNvSpPr>
            <a:spLocks noChangeArrowheads="1"/>
          </p:cNvSpPr>
          <p:nvPr/>
        </p:nvSpPr>
        <p:spPr bwMode="auto">
          <a:xfrm>
            <a:off x="468313" y="260350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>
              <a:defRPr/>
            </a:pPr>
            <a:r>
              <a:rPr lang="es-ES"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charset="0"/>
              </a:rPr>
              <a:t>Os leais e os Rebeldes</a:t>
            </a:r>
          </a:p>
        </p:txBody>
      </p:sp>
      <p:sp>
        <p:nvSpPr>
          <p:cNvPr id="15362" name="3 CuadroTexto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pt-BR" sz="2000" b="1" smtClean="0">
                <a:effectLst/>
              </a:rPr>
              <a:t>O GOLPE DE ESTADO:</a:t>
            </a:r>
          </a:p>
          <a:p>
            <a:pPr eaLnBrk="1" hangingPunct="1">
              <a:lnSpc>
                <a:spcPct val="90000"/>
              </a:lnSpc>
            </a:pPr>
            <a:endParaRPr lang="pt-BR" sz="2000" b="1" smtClean="0">
              <a:effectLst/>
            </a:endParaRPr>
          </a:p>
          <a:p>
            <a:pPr eaLnBrk="1" hangingPunct="1">
              <a:lnSpc>
                <a:spcPct val="90000"/>
              </a:lnSpc>
            </a:pPr>
            <a:r>
              <a:rPr lang="pt-BR" sz="1800" b="1" smtClean="0">
                <a:effectLst/>
              </a:rPr>
              <a:t>O 17 de xullo, sublevación do xeneral Yagüe en Melilla e de Franco en Canarias</a:t>
            </a:r>
          </a:p>
          <a:p>
            <a:pPr eaLnBrk="1" hangingPunct="1">
              <a:lnSpc>
                <a:spcPct val="90000"/>
              </a:lnSpc>
            </a:pPr>
            <a:endParaRPr lang="pt-BR" sz="1800" b="1" smtClean="0">
              <a:effectLst/>
            </a:endParaRPr>
          </a:p>
          <a:p>
            <a:pPr eaLnBrk="1" hangingPunct="1">
              <a:lnSpc>
                <a:spcPct val="90000"/>
              </a:lnSpc>
            </a:pPr>
            <a:r>
              <a:rPr lang="pt-BR" sz="1800" b="1" smtClean="0">
                <a:effectLst/>
              </a:rPr>
              <a:t>Ou 18 de xullo día fixado para o golpe na península Franco trasládase a Ceuta e ponse á fronte das tropas africanas.</a:t>
            </a:r>
          </a:p>
          <a:p>
            <a:pPr eaLnBrk="1" hangingPunct="1">
              <a:lnSpc>
                <a:spcPct val="90000"/>
              </a:lnSpc>
            </a:pPr>
            <a:endParaRPr lang="pt-BR" sz="1800" b="1" smtClean="0">
              <a:effectLst/>
            </a:endParaRPr>
          </a:p>
          <a:p>
            <a:pPr eaLnBrk="1" hangingPunct="1">
              <a:lnSpc>
                <a:spcPct val="90000"/>
              </a:lnSpc>
            </a:pPr>
            <a:r>
              <a:rPr lang="pt-BR" sz="1800" b="1" smtClean="0">
                <a:effectLst/>
              </a:rPr>
              <a:t>Na península o levantamento prodúcese entre o 18 e o 19 de Xullo</a:t>
            </a:r>
            <a:endParaRPr lang="es-ES" sz="1800" smtClean="0">
              <a:effectLst/>
              <a:sym typeface="Wingdings" pitchFamily="2" charset="2"/>
            </a:endParaRPr>
          </a:p>
        </p:txBody>
      </p:sp>
      <p:pic>
        <p:nvPicPr>
          <p:cNvPr id="15363" name="Picture 2" descr="la-guerra-civil-espanola.jpg (257×300)"/>
          <p:cNvPicPr>
            <a:picLocks noGrp="1" noChangeAspect="1" noChangeArrowheads="1"/>
          </p:cNvPicPr>
          <p:nvPr>
            <p:ph type="body" sz="half" idx="2"/>
          </p:nvPr>
        </p:nvPicPr>
        <p:blipFill>
          <a:blip r:embed="rId2"/>
          <a:srcRect/>
          <a:stretch>
            <a:fillRect/>
          </a:stretch>
        </p:blipFill>
        <p:spPr>
          <a:xfrm>
            <a:off x="4686300" y="1403350"/>
            <a:ext cx="4017963" cy="4689475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3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0"/>
            <a:ext cx="8229600" cy="1143000"/>
          </a:xfrm>
        </p:spPr>
        <p:txBody>
          <a:bodyPr/>
          <a:lstStyle/>
          <a:p>
            <a:r>
              <a:rPr lang="es-ES" smtClean="0">
                <a:effectLst/>
              </a:rPr>
              <a:t>O desenvolvemento da guerra.</a:t>
            </a:r>
          </a:p>
        </p:txBody>
      </p:sp>
      <p:pic>
        <p:nvPicPr>
          <p:cNvPr id="33794" name="Picture 5" descr="guerracivilmapa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95288" y="1038225"/>
            <a:ext cx="8353425" cy="5630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7" name="Rectangle 6"/>
          <p:cNvSpPr>
            <a:spLocks noGrp="1" noChangeArrowheads="1"/>
          </p:cNvSpPr>
          <p:nvPr>
            <p:ph type="title"/>
          </p:nvPr>
        </p:nvSpPr>
        <p:spPr>
          <a:xfrm>
            <a:off x="508000" y="53975"/>
            <a:ext cx="8229600" cy="1143000"/>
          </a:xfrm>
        </p:spPr>
        <p:txBody>
          <a:bodyPr/>
          <a:lstStyle/>
          <a:p>
            <a:r>
              <a:rPr lang="es-ES" smtClean="0">
                <a:effectLst/>
              </a:rPr>
              <a:t>Madrid resiste </a:t>
            </a:r>
            <a:r>
              <a:rPr lang="es-ES" sz="2800" smtClean="0">
                <a:effectLst/>
              </a:rPr>
              <a:t>(novembro-decembro 1936)</a:t>
            </a:r>
          </a:p>
        </p:txBody>
      </p:sp>
      <p:sp>
        <p:nvSpPr>
          <p:cNvPr id="34818" name="Rectangle 7"/>
          <p:cNvSpPr>
            <a:spLocks noGrp="1" noChangeArrowheads="1"/>
          </p:cNvSpPr>
          <p:nvPr>
            <p:ph type="body" sz="half" idx="1"/>
          </p:nvPr>
        </p:nvSpPr>
        <p:spPr>
          <a:xfrm>
            <a:off x="179388" y="1341438"/>
            <a:ext cx="4038600" cy="4754562"/>
          </a:xfrm>
        </p:spPr>
        <p:txBody>
          <a:bodyPr/>
          <a:lstStyle/>
          <a:p>
            <a:r>
              <a:rPr lang="es-ES" sz="1600" smtClean="0">
                <a:effectLst/>
              </a:rPr>
              <a:t>En xullo de 1936 cruzase o estreito, en agosto o xeneral Yague toma Badajoz enlazando o sur co norte.</a:t>
            </a:r>
          </a:p>
          <a:p>
            <a:r>
              <a:rPr lang="es-ES" sz="1600" smtClean="0">
                <a:effectLst/>
              </a:rPr>
              <a:t>Franco marcha cara Toledo para liberar o Alcazar donde se encontran sitiadas centos de militares coas súas familias.</a:t>
            </a:r>
          </a:p>
          <a:p>
            <a:r>
              <a:rPr lang="es-ES" sz="1600" smtClean="0">
                <a:effectLst/>
              </a:rPr>
              <a:t>O goberno da repúbica se marcha para Valencia, deixa Madrid en mans dunha xunta presidida polo xeneral Miaja.</a:t>
            </a:r>
          </a:p>
          <a:p>
            <a:r>
              <a:rPr lang="es-ES" sz="1600" smtClean="0">
                <a:effectLst/>
              </a:rPr>
              <a:t>Madrid era o obxetivo, pero Madrid ao mando do comandante Rojo e gracias a axuda das brigadas internacionais e a columna anarcosindicalista liderada por Buenaventura Durruti resiste o ataque dos sublevados.</a:t>
            </a:r>
          </a:p>
          <a:p>
            <a:r>
              <a:rPr lang="es-ES" sz="1600" smtClean="0">
                <a:effectLst/>
              </a:rPr>
              <a:t>A reisistencia de Madrid pon fin a denominada “guerra de columnas” por estar as tropas republicanas compostas de columnas de milicianos.</a:t>
            </a:r>
          </a:p>
          <a:p>
            <a:endParaRPr lang="es-ES" sz="1600" smtClean="0">
              <a:effectLst/>
            </a:endParaRPr>
          </a:p>
        </p:txBody>
      </p:sp>
      <p:pic>
        <p:nvPicPr>
          <p:cNvPr id="34819" name="Picture 5" descr="mapa_guerra_civil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410075" y="1125538"/>
            <a:ext cx="4327525" cy="318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4820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427538" y="3789363"/>
            <a:ext cx="4329112" cy="2981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1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274638"/>
            <a:ext cx="9144000" cy="1143000"/>
          </a:xfrm>
        </p:spPr>
        <p:txBody>
          <a:bodyPr/>
          <a:lstStyle/>
          <a:p>
            <a:r>
              <a:rPr lang="es-ES" sz="3600" smtClean="0">
                <a:effectLst/>
              </a:rPr>
              <a:t>Batallas ao redor de Madrid </a:t>
            </a:r>
            <a:r>
              <a:rPr lang="es-ES" sz="2400" smtClean="0">
                <a:effectLst/>
              </a:rPr>
              <a:t>(dec.1936-marzo1937)</a:t>
            </a:r>
          </a:p>
        </p:txBody>
      </p:sp>
      <p:sp>
        <p:nvSpPr>
          <p:cNvPr id="2" name="1 Marcador de contenido"/>
          <p:cNvSpPr>
            <a:spLocks noGrp="1"/>
          </p:cNvSpPr>
          <p:nvPr>
            <p:ph sz="half" idx="1"/>
          </p:nvPr>
        </p:nvSpPr>
        <p:spPr>
          <a:xfrm>
            <a:off x="107950" y="1557338"/>
            <a:ext cx="4392613" cy="4495800"/>
          </a:xfrm>
        </p:spPr>
        <p:txBody>
          <a:bodyPr/>
          <a:lstStyle/>
          <a:p>
            <a:pPr>
              <a:defRPr/>
            </a:pPr>
            <a:r>
              <a:rPr lang="es-ES" sz="1800" dirty="0" smtClean="0"/>
              <a:t>Os sublevados tratan de </a:t>
            </a:r>
            <a:r>
              <a:rPr lang="es-ES" sz="1800" dirty="0" err="1" smtClean="0"/>
              <a:t>aillar</a:t>
            </a:r>
            <a:r>
              <a:rPr lang="es-ES" sz="1800" dirty="0" smtClean="0"/>
              <a:t> Madrid, e polo tanto cortar as </a:t>
            </a:r>
            <a:r>
              <a:rPr lang="es-ES" sz="1800" dirty="0" err="1" smtClean="0"/>
              <a:t>súas</a:t>
            </a:r>
            <a:r>
              <a:rPr lang="es-ES" sz="1800" dirty="0" smtClean="0"/>
              <a:t> </a:t>
            </a:r>
            <a:r>
              <a:rPr lang="es-ES" sz="1800" dirty="0" err="1" smtClean="0"/>
              <a:t>comunicacións</a:t>
            </a:r>
            <a:r>
              <a:rPr lang="es-ES" sz="1800" dirty="0" smtClean="0"/>
              <a:t> con Valencia.</a:t>
            </a:r>
          </a:p>
          <a:p>
            <a:pPr>
              <a:defRPr/>
            </a:pPr>
            <a:r>
              <a:rPr lang="es-ES" sz="1800" dirty="0" err="1" smtClean="0"/>
              <a:t>Neste</a:t>
            </a:r>
            <a:r>
              <a:rPr lang="es-ES" sz="1800" dirty="0" smtClean="0"/>
              <a:t> intento </a:t>
            </a:r>
            <a:r>
              <a:rPr lang="es-ES" sz="1800" dirty="0" err="1" smtClean="0"/>
              <a:t>prodúcense</a:t>
            </a:r>
            <a:r>
              <a:rPr lang="es-ES" sz="1800" dirty="0" smtClean="0"/>
              <a:t> as batallas do </a:t>
            </a:r>
            <a:r>
              <a:rPr lang="es-ES" sz="1800" dirty="0" err="1" smtClean="0"/>
              <a:t>Xarama</a:t>
            </a:r>
            <a:r>
              <a:rPr lang="es-ES" sz="1800" dirty="0" smtClean="0"/>
              <a:t> e de </a:t>
            </a:r>
            <a:r>
              <a:rPr lang="es-ES" sz="1800" dirty="0" err="1" smtClean="0"/>
              <a:t>Guadalaxara</a:t>
            </a:r>
            <a:r>
              <a:rPr lang="es-ES" sz="1800" dirty="0" smtClean="0"/>
              <a:t> donde se producirá a </a:t>
            </a:r>
            <a:r>
              <a:rPr lang="es-ES" sz="1800" dirty="0" err="1" smtClean="0"/>
              <a:t>primeira</a:t>
            </a:r>
            <a:r>
              <a:rPr lang="es-ES" sz="1800" dirty="0" smtClean="0"/>
              <a:t> </a:t>
            </a:r>
            <a:r>
              <a:rPr lang="es-ES" sz="1800" dirty="0" err="1" smtClean="0"/>
              <a:t>vistoria</a:t>
            </a:r>
            <a:r>
              <a:rPr lang="es-ES" sz="1800" dirty="0" smtClean="0"/>
              <a:t> do </a:t>
            </a:r>
            <a:r>
              <a:rPr lang="es-ES" sz="1800" dirty="0" err="1" smtClean="0"/>
              <a:t>exército</a:t>
            </a:r>
            <a:r>
              <a:rPr lang="es-ES" sz="1800" dirty="0" smtClean="0"/>
              <a:t> republicano.</a:t>
            </a:r>
          </a:p>
          <a:p>
            <a:pPr>
              <a:defRPr/>
            </a:pPr>
            <a:r>
              <a:rPr lang="es-ES" sz="1800" dirty="0" smtClean="0"/>
              <a:t>Militarización </a:t>
            </a:r>
            <a:r>
              <a:rPr lang="es-ES" sz="1800" dirty="0" err="1" smtClean="0"/>
              <a:t>ou</a:t>
            </a:r>
            <a:r>
              <a:rPr lang="es-ES" sz="1800" dirty="0" smtClean="0"/>
              <a:t> disolución de boa parte das milicias e creación do </a:t>
            </a:r>
            <a:r>
              <a:rPr lang="es-ES" sz="1800" dirty="0" err="1"/>
              <a:t>E</a:t>
            </a:r>
            <a:r>
              <a:rPr lang="es-ES" sz="1800" dirty="0" err="1" smtClean="0"/>
              <a:t>xército</a:t>
            </a:r>
            <a:r>
              <a:rPr lang="es-ES" sz="1800" dirty="0" smtClean="0"/>
              <a:t> Popular da República</a:t>
            </a:r>
          </a:p>
          <a:p>
            <a:pPr>
              <a:defRPr/>
            </a:pPr>
            <a:r>
              <a:rPr lang="es-ES" sz="1800" dirty="0" smtClean="0"/>
              <a:t>Franco </a:t>
            </a:r>
            <a:r>
              <a:rPr lang="es-ES" sz="1800" dirty="0" err="1" smtClean="0"/>
              <a:t>tamén</a:t>
            </a:r>
            <a:r>
              <a:rPr lang="es-ES" sz="1800" dirty="0" smtClean="0"/>
              <a:t> militariza </a:t>
            </a:r>
            <a:r>
              <a:rPr lang="es-ES" sz="1800" dirty="0" err="1" smtClean="0"/>
              <a:t>aos</a:t>
            </a:r>
            <a:r>
              <a:rPr lang="es-ES" sz="1800" dirty="0" smtClean="0"/>
              <a:t> requetés e </a:t>
            </a:r>
            <a:r>
              <a:rPr lang="es-ES" sz="1800" dirty="0" err="1" smtClean="0"/>
              <a:t>aos</a:t>
            </a:r>
            <a:r>
              <a:rPr lang="es-ES" sz="1800" dirty="0" smtClean="0"/>
              <a:t> </a:t>
            </a:r>
            <a:r>
              <a:rPr lang="es-ES" sz="1800" dirty="0" err="1" smtClean="0"/>
              <a:t>falanxistas</a:t>
            </a:r>
            <a:r>
              <a:rPr lang="es-ES" sz="1800" dirty="0" smtClean="0"/>
              <a:t>.</a:t>
            </a:r>
          </a:p>
          <a:p>
            <a:pPr marL="0" indent="0">
              <a:buFont typeface="Wingdings" pitchFamily="2" charset="2"/>
              <a:buNone/>
              <a:defRPr/>
            </a:pPr>
            <a:endParaRPr lang="es-ES" dirty="0" smtClean="0"/>
          </a:p>
          <a:p>
            <a:pPr>
              <a:defRPr/>
            </a:pPr>
            <a:endParaRPr lang="es-ES" dirty="0"/>
          </a:p>
        </p:txBody>
      </p:sp>
      <p:pic>
        <p:nvPicPr>
          <p:cNvPr id="35843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572000" y="1708150"/>
            <a:ext cx="4392613" cy="3159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s-ES" dirty="0" smtClean="0"/>
              <a:t>A ocupación do Norte </a:t>
            </a:r>
            <a:r>
              <a:rPr lang="es-ES" sz="2000" dirty="0" smtClean="0"/>
              <a:t>(abril-</a:t>
            </a:r>
            <a:r>
              <a:rPr lang="es-ES" sz="2000" dirty="0" err="1" smtClean="0"/>
              <a:t>outubro</a:t>
            </a:r>
            <a:r>
              <a:rPr lang="es-ES" sz="2000" dirty="0" smtClean="0"/>
              <a:t> 1937)</a:t>
            </a:r>
            <a:endParaRPr lang="es-ES" sz="2000" dirty="0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179388" y="1341438"/>
            <a:ext cx="4316412" cy="4779962"/>
          </a:xfrm>
        </p:spPr>
        <p:txBody>
          <a:bodyPr/>
          <a:lstStyle/>
          <a:p>
            <a:pPr>
              <a:defRPr/>
            </a:pPr>
            <a:r>
              <a:rPr lang="es-ES" sz="1500" dirty="0" smtClean="0"/>
              <a:t>Franco decide </a:t>
            </a:r>
            <a:r>
              <a:rPr lang="es-ES" sz="1500" dirty="0" err="1" smtClean="0"/>
              <a:t>deixar</a:t>
            </a:r>
            <a:r>
              <a:rPr lang="es-ES" sz="1500" dirty="0" smtClean="0"/>
              <a:t> Madrid para </a:t>
            </a:r>
            <a:r>
              <a:rPr lang="es-ES" sz="1500" dirty="0" err="1" smtClean="0"/>
              <a:t>máis</a:t>
            </a:r>
            <a:r>
              <a:rPr lang="es-ES" sz="1500" dirty="0" smtClean="0"/>
              <a:t> tarde.</a:t>
            </a:r>
          </a:p>
          <a:p>
            <a:pPr>
              <a:defRPr/>
            </a:pPr>
            <a:r>
              <a:rPr lang="es-ES" sz="1500" dirty="0" smtClean="0"/>
              <a:t>A </a:t>
            </a:r>
            <a:r>
              <a:rPr lang="es-ES" sz="1500" dirty="0" err="1" smtClean="0"/>
              <a:t>fronte</a:t>
            </a:r>
            <a:r>
              <a:rPr lang="es-ES" sz="1500" dirty="0" smtClean="0"/>
              <a:t> </a:t>
            </a:r>
            <a:r>
              <a:rPr lang="es-ES" sz="1500" dirty="0" err="1" smtClean="0"/>
              <a:t>trasládase</a:t>
            </a:r>
            <a:r>
              <a:rPr lang="es-ES" sz="1500" dirty="0" smtClean="0"/>
              <a:t> </a:t>
            </a:r>
            <a:r>
              <a:rPr lang="es-ES" sz="1500" dirty="0" err="1" smtClean="0"/>
              <a:t>ao</a:t>
            </a:r>
            <a:r>
              <a:rPr lang="es-ES" sz="1500" dirty="0" smtClean="0"/>
              <a:t> norte donde País Vasco, Cantabria e Asturias están en </a:t>
            </a:r>
            <a:r>
              <a:rPr lang="es-ES" sz="1500" dirty="0" err="1" smtClean="0"/>
              <a:t>mans</a:t>
            </a:r>
            <a:r>
              <a:rPr lang="es-ES" sz="1500" dirty="0" smtClean="0"/>
              <a:t> republicanas e </a:t>
            </a:r>
            <a:r>
              <a:rPr lang="es-ES" sz="1500" dirty="0" err="1" smtClean="0"/>
              <a:t>ailladas</a:t>
            </a:r>
            <a:r>
              <a:rPr lang="es-ES" sz="1500" dirty="0" smtClean="0"/>
              <a:t> do resto.</a:t>
            </a:r>
          </a:p>
          <a:p>
            <a:pPr>
              <a:defRPr/>
            </a:pPr>
            <a:r>
              <a:rPr lang="es-ES" sz="1500" dirty="0" smtClean="0"/>
              <a:t>A conquista do País Vasco </a:t>
            </a:r>
            <a:r>
              <a:rPr lang="es-ES" sz="1500" dirty="0" err="1" smtClean="0"/>
              <a:t>supoñia</a:t>
            </a:r>
            <a:r>
              <a:rPr lang="es-ES" sz="1500" dirty="0" smtClean="0"/>
              <a:t> conseguir recursos </a:t>
            </a:r>
            <a:r>
              <a:rPr lang="es-ES" sz="1500" dirty="0" err="1" smtClean="0"/>
              <a:t>mineiros</a:t>
            </a:r>
            <a:r>
              <a:rPr lang="es-ES" sz="1500" dirty="0" smtClean="0"/>
              <a:t>, </a:t>
            </a:r>
            <a:r>
              <a:rPr lang="es-ES" sz="1500" dirty="0" err="1" smtClean="0"/>
              <a:t>siderúrxicos</a:t>
            </a:r>
            <a:r>
              <a:rPr lang="es-ES" sz="1500" dirty="0" smtClean="0"/>
              <a:t> e </a:t>
            </a:r>
            <a:r>
              <a:rPr lang="es-ES" sz="1500" dirty="0" err="1" smtClean="0"/>
              <a:t>industriais</a:t>
            </a:r>
            <a:r>
              <a:rPr lang="es-ES" sz="1500" dirty="0"/>
              <a:t> </a:t>
            </a:r>
            <a:r>
              <a:rPr lang="es-ES" sz="1500" dirty="0" smtClean="0"/>
              <a:t>ata o momento en territorio republicano.</a:t>
            </a:r>
          </a:p>
          <a:p>
            <a:pPr>
              <a:defRPr/>
            </a:pPr>
            <a:r>
              <a:rPr lang="es-ES" sz="1500" dirty="0" smtClean="0"/>
              <a:t>Os combates </a:t>
            </a:r>
            <a:r>
              <a:rPr lang="es-ES" sz="1500" dirty="0" err="1" smtClean="0"/>
              <a:t>comenzan</a:t>
            </a:r>
            <a:r>
              <a:rPr lang="es-ES" sz="1500" dirty="0" smtClean="0"/>
              <a:t> en abril e </a:t>
            </a:r>
            <a:r>
              <a:rPr lang="es-ES" sz="1500" dirty="0" err="1" smtClean="0"/>
              <a:t>prolónganse</a:t>
            </a:r>
            <a:r>
              <a:rPr lang="es-ES" sz="1500" dirty="0" smtClean="0"/>
              <a:t> ata </a:t>
            </a:r>
            <a:r>
              <a:rPr lang="es-ES" sz="1500" dirty="0" err="1" smtClean="0"/>
              <a:t>Outubro</a:t>
            </a:r>
            <a:r>
              <a:rPr lang="es-ES" sz="1500" dirty="0"/>
              <a:t> </a:t>
            </a:r>
            <a:r>
              <a:rPr lang="es-ES" sz="1500" dirty="0" smtClean="0"/>
              <a:t>de 1937.</a:t>
            </a:r>
          </a:p>
          <a:p>
            <a:pPr>
              <a:defRPr/>
            </a:pPr>
            <a:r>
              <a:rPr lang="es-ES" sz="1500" dirty="0" smtClean="0"/>
              <a:t>En abril de 1937 </a:t>
            </a:r>
            <a:r>
              <a:rPr lang="es-ES" sz="1500" dirty="0" err="1" smtClean="0"/>
              <a:t>Gernica</a:t>
            </a:r>
            <a:r>
              <a:rPr lang="es-ES" sz="1500" dirty="0" smtClean="0"/>
              <a:t> e arrasada </a:t>
            </a:r>
            <a:r>
              <a:rPr lang="es-ES" sz="1500" dirty="0" err="1" smtClean="0"/>
              <a:t>pola</a:t>
            </a:r>
            <a:r>
              <a:rPr lang="es-ES" sz="1500" dirty="0" smtClean="0"/>
              <a:t> aviación nazi, </a:t>
            </a:r>
            <a:r>
              <a:rPr lang="es-ES" sz="1500" dirty="0" err="1" smtClean="0"/>
              <a:t>primeiro</a:t>
            </a:r>
            <a:r>
              <a:rPr lang="es-ES" sz="1500" dirty="0" smtClean="0"/>
              <a:t> bombardeo aéreo sobre </a:t>
            </a:r>
            <a:r>
              <a:rPr lang="es-ES" sz="1500" dirty="0" err="1" smtClean="0"/>
              <a:t>poboación</a:t>
            </a:r>
            <a:r>
              <a:rPr lang="es-ES" sz="1500" dirty="0" smtClean="0"/>
              <a:t> civil.</a:t>
            </a:r>
          </a:p>
          <a:p>
            <a:pPr>
              <a:defRPr/>
            </a:pPr>
            <a:r>
              <a:rPr lang="es-ES" sz="1500" dirty="0" smtClean="0"/>
              <a:t>En </a:t>
            </a:r>
            <a:r>
              <a:rPr lang="es-ES" sz="1500" dirty="0" err="1" smtClean="0"/>
              <a:t>xuño</a:t>
            </a:r>
            <a:r>
              <a:rPr lang="es-ES" sz="1500" dirty="0" smtClean="0"/>
              <a:t> cae Bilbao victima da </a:t>
            </a:r>
            <a:r>
              <a:rPr lang="es-ES" sz="1500" dirty="0" err="1" smtClean="0"/>
              <a:t>superioridade</a:t>
            </a:r>
            <a:r>
              <a:rPr lang="es-ES" sz="1500" dirty="0" smtClean="0"/>
              <a:t> armamentística dos sublevados.</a:t>
            </a:r>
          </a:p>
          <a:p>
            <a:pPr>
              <a:defRPr/>
            </a:pPr>
            <a:r>
              <a:rPr lang="es-ES" sz="1500" dirty="0" smtClean="0"/>
              <a:t>As batallas (</a:t>
            </a:r>
            <a:r>
              <a:rPr lang="es-ES" sz="1500" dirty="0" err="1" smtClean="0"/>
              <a:t>Brunete</a:t>
            </a:r>
            <a:r>
              <a:rPr lang="es-ES" sz="1500" dirty="0" smtClean="0"/>
              <a:t> e Belchite) </a:t>
            </a:r>
            <a:r>
              <a:rPr lang="es-ES" sz="1500" dirty="0" err="1" smtClean="0"/>
              <a:t>plantexadas</a:t>
            </a:r>
            <a:r>
              <a:rPr lang="es-ES" sz="1500" dirty="0" smtClean="0"/>
              <a:t> polos </a:t>
            </a:r>
            <a:r>
              <a:rPr lang="es-ES" sz="1500" dirty="0" err="1" smtClean="0"/>
              <a:t>reuplicanos</a:t>
            </a:r>
            <a:r>
              <a:rPr lang="es-ES" sz="1500" dirty="0" smtClean="0"/>
              <a:t> para dar alivio á </a:t>
            </a:r>
            <a:r>
              <a:rPr lang="es-ES" sz="1500" dirty="0" err="1" smtClean="0"/>
              <a:t>fronte</a:t>
            </a:r>
            <a:r>
              <a:rPr lang="es-ES" sz="1500" dirty="0" smtClean="0"/>
              <a:t> norte non serán efectivas. En agosto cae Santander e </a:t>
            </a:r>
            <a:r>
              <a:rPr lang="es-ES" sz="1500" dirty="0" err="1" smtClean="0"/>
              <a:t>dous</a:t>
            </a:r>
            <a:r>
              <a:rPr lang="es-ES" sz="1500" dirty="0" smtClean="0"/>
              <a:t> meses </a:t>
            </a:r>
            <a:r>
              <a:rPr lang="es-ES" sz="1500" dirty="0" err="1" smtClean="0"/>
              <a:t>despois</a:t>
            </a:r>
            <a:r>
              <a:rPr lang="es-ES" sz="1500" dirty="0" smtClean="0"/>
              <a:t> Asturias.</a:t>
            </a:r>
          </a:p>
          <a:p>
            <a:pPr>
              <a:defRPr/>
            </a:pPr>
            <a:endParaRPr lang="es-ES" dirty="0"/>
          </a:p>
        </p:txBody>
      </p:sp>
      <p:pic>
        <p:nvPicPr>
          <p:cNvPr id="36867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716463" y="1341438"/>
            <a:ext cx="3810000" cy="2657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6868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716463" y="3911600"/>
            <a:ext cx="3810000" cy="2927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s-ES" dirty="0" smtClean="0"/>
              <a:t>O avance cara o Mediterráneo</a:t>
            </a:r>
            <a:br>
              <a:rPr lang="es-ES" dirty="0" smtClean="0"/>
            </a:br>
            <a:r>
              <a:rPr lang="es-ES" sz="1800" dirty="0" smtClean="0"/>
              <a:t>(</a:t>
            </a:r>
            <a:r>
              <a:rPr lang="es-ES" sz="1800" dirty="0" err="1" smtClean="0"/>
              <a:t>novembro</a:t>
            </a:r>
            <a:r>
              <a:rPr lang="es-ES" sz="1800" dirty="0" smtClean="0"/>
              <a:t> 1937-xuño 1938)</a:t>
            </a:r>
            <a:endParaRPr lang="es-ES" sz="1800" dirty="0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0" y="1628775"/>
            <a:ext cx="4932363" cy="4495800"/>
          </a:xfrm>
        </p:spPr>
        <p:txBody>
          <a:bodyPr/>
          <a:lstStyle/>
          <a:p>
            <a:r>
              <a:rPr lang="es-ES" sz="1800" smtClean="0"/>
              <a:t>No 1937 a república todavía confiaba na victoria.Reestructúrase o exército ao mando do xeneral Vicente Rojo.</a:t>
            </a:r>
          </a:p>
          <a:p>
            <a:r>
              <a:rPr lang="es-ES" sz="1800" smtClean="0"/>
              <a:t>As iniciativas repúblicanas serán rexeitadas polos sublevados, en Teruel desnvólvese unha cruenta batalla que acabará coas tropas de Franco chegando ao mediterraneo en Vinaroz (Castellón)</a:t>
            </a:r>
          </a:p>
          <a:p>
            <a:r>
              <a:rPr lang="es-ES" sz="1800" smtClean="0"/>
              <a:t>A zona republicana quedaba dividida, Cataluña por un lado e polo outro o resto do territorio republicano.</a:t>
            </a:r>
          </a:p>
          <a:p>
            <a:r>
              <a:rPr lang="es-ES" sz="1800" smtClean="0"/>
              <a:t>Franco decide atacar Valencia (Capital  da república) pero o seu avance será detido pola ofensiva republicana no Ebro </a:t>
            </a: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2" y="1700808"/>
            <a:ext cx="4141168" cy="39905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Grp="1" noChangeArrowheads="1"/>
          </p:cNvSpPr>
          <p:nvPr>
            <p:ph type="title"/>
          </p:nvPr>
        </p:nvSpPr>
        <p:spPr>
          <a:noFill/>
          <a:ln/>
        </p:spPr>
        <p:txBody>
          <a:bodyPr/>
          <a:lstStyle/>
          <a:p>
            <a:r>
              <a:rPr lang="es-ES" sz="4000" smtClean="0">
                <a:effectLst/>
              </a:rPr>
              <a:t>A Batalla do Ebro</a:t>
            </a:r>
            <a:br>
              <a:rPr lang="es-ES" sz="4000" smtClean="0">
                <a:effectLst/>
              </a:rPr>
            </a:br>
            <a:r>
              <a:rPr lang="es-ES" sz="4000" smtClean="0">
                <a:effectLst/>
              </a:rPr>
              <a:t> </a:t>
            </a:r>
            <a:r>
              <a:rPr lang="es-ES" sz="2000" smtClean="0">
                <a:effectLst/>
              </a:rPr>
              <a:t>(25 xullo-16 novembro 1938)</a:t>
            </a:r>
          </a:p>
        </p:txBody>
      </p:sp>
      <p:sp>
        <p:nvSpPr>
          <p:cNvPr id="39940" name="Rectangle 4"/>
          <p:cNvSpPr>
            <a:spLocks noGrp="1" noChangeArrowheads="1"/>
          </p:cNvSpPr>
          <p:nvPr>
            <p:ph type="body" sz="half" idx="1"/>
          </p:nvPr>
        </p:nvSpPr>
        <p:spPr>
          <a:xfrm>
            <a:off x="0" y="1600200"/>
            <a:ext cx="4932363" cy="4997450"/>
          </a:xfrm>
          <a:noFill/>
          <a:ln/>
        </p:spPr>
        <p:txBody>
          <a:bodyPr/>
          <a:lstStyle/>
          <a:p>
            <a:r>
              <a:rPr lang="es-ES" sz="1600" smtClean="0">
                <a:effectLst/>
              </a:rPr>
              <a:t>Trala batalla do Ebro caerá definitivamente a república.</a:t>
            </a:r>
          </a:p>
          <a:p>
            <a:r>
              <a:rPr lang="es-ES" sz="1600" smtClean="0">
                <a:effectLst/>
              </a:rPr>
              <a:t>As tropas republicanas avanzan cara o sur tomando posicións como Gandesa que defenderán durante meses.</a:t>
            </a:r>
          </a:p>
          <a:p>
            <a:r>
              <a:rPr lang="es-ES" sz="1600" smtClean="0">
                <a:effectLst/>
              </a:rPr>
              <a:t>Todos os esforzos republicanos son inutis fronte aos reforzos enviados por Franco, aviación alemana e italiana incluidas.</a:t>
            </a:r>
          </a:p>
          <a:p>
            <a:r>
              <a:rPr lang="es-ES" sz="1600" smtClean="0">
                <a:effectLst/>
              </a:rPr>
              <a:t>As tropas republicanas téñense que repregar, mentras que os sublevados ocupan o sur de Tarragona e cruzan o Ebro pola súa desembocadura.</a:t>
            </a:r>
          </a:p>
          <a:p>
            <a:r>
              <a:rPr lang="es-ES" sz="1600" smtClean="0">
                <a:effectLst/>
              </a:rPr>
              <a:t>O seguinte paso de Franco vai a ser a toma de Cataluña, o 26 de xaneiro entra en Barcelona sen loita.</a:t>
            </a:r>
          </a:p>
          <a:p>
            <a:r>
              <a:rPr lang="es-ES" sz="1600" smtClean="0">
                <a:effectLst/>
              </a:rPr>
              <a:t>O goberno qu neste momento estaba en Barcelona fuxe cara Francia, a principios de febreiro Cataluña estaba ocupada e a sorte da república decidida</a:t>
            </a: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4" y="2197663"/>
            <a:ext cx="4283315" cy="33195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8" name="Rectangle 4"/>
          <p:cNvSpPr>
            <a:spLocks noGrp="1" noChangeArrowheads="1"/>
          </p:cNvSpPr>
          <p:nvPr>
            <p:ph type="title"/>
          </p:nvPr>
        </p:nvSpPr>
        <p:spPr>
          <a:noFill/>
          <a:ln/>
        </p:spPr>
        <p:txBody>
          <a:bodyPr/>
          <a:lstStyle/>
          <a:p>
            <a:r>
              <a:rPr lang="es-ES" smtClean="0">
                <a:effectLst/>
              </a:rPr>
              <a:t>O final da guerra</a:t>
            </a:r>
          </a:p>
        </p:txBody>
      </p:sp>
      <p:sp>
        <p:nvSpPr>
          <p:cNvPr id="41989" name="Rectangle 5"/>
          <p:cNvSpPr>
            <a:spLocks noGrp="1" noChangeArrowheads="1"/>
          </p:cNvSpPr>
          <p:nvPr>
            <p:ph type="body" sz="half" idx="1"/>
          </p:nvPr>
        </p:nvSpPr>
        <p:spPr>
          <a:xfrm>
            <a:off x="179388" y="1557338"/>
            <a:ext cx="4679950" cy="4495800"/>
          </a:xfrm>
          <a:noFill/>
          <a:ln/>
        </p:spPr>
        <p:txBody>
          <a:bodyPr/>
          <a:lstStyle/>
          <a:p>
            <a:pPr>
              <a:lnSpc>
                <a:spcPct val="80000"/>
              </a:lnSpc>
            </a:pPr>
            <a:r>
              <a:rPr lang="es-ES" sz="1600" smtClean="0">
                <a:effectLst/>
              </a:rPr>
              <a:t>E febreiro de 1939 solo quedaba a zona centro como territorio republicano.</a:t>
            </a:r>
          </a:p>
          <a:p>
            <a:pPr>
              <a:lnSpc>
                <a:spcPct val="80000"/>
              </a:lnSpc>
            </a:pPr>
            <a:r>
              <a:rPr lang="es-ES" sz="1600" smtClean="0">
                <a:effectLst/>
              </a:rPr>
              <a:t>Negrín volve de Francia e quere continuar a loita apoiado polos comunistas.</a:t>
            </a:r>
          </a:p>
          <a:p>
            <a:pPr>
              <a:lnSpc>
                <a:spcPct val="80000"/>
              </a:lnSpc>
            </a:pPr>
            <a:r>
              <a:rPr lang="es-ES" sz="1600" smtClean="0">
                <a:effectLst/>
              </a:rPr>
              <a:t>Azaña dimite en París como presidente da república.</a:t>
            </a:r>
          </a:p>
          <a:p>
            <a:pPr>
              <a:lnSpc>
                <a:spcPct val="80000"/>
              </a:lnSpc>
            </a:pPr>
            <a:r>
              <a:rPr lang="es-ES" sz="1600" smtClean="0">
                <a:effectLst/>
              </a:rPr>
              <a:t>Francia e Inglaterra recoñecen o goberno do xeneral Franco.</a:t>
            </a:r>
          </a:p>
          <a:p>
            <a:pPr>
              <a:lnSpc>
                <a:spcPct val="80000"/>
              </a:lnSpc>
            </a:pPr>
            <a:r>
              <a:rPr lang="es-ES" sz="1600" smtClean="0">
                <a:effectLst/>
              </a:rPr>
              <a:t>O cinco de marzo do 39 o coronel Casado da un golpe de Estado dentro da república baixo o pretesto de que Negrín ia entregar o exército aos comunistas</a:t>
            </a:r>
          </a:p>
          <a:p>
            <a:pPr>
              <a:lnSpc>
                <a:spcPct val="80000"/>
              </a:lnSpc>
            </a:pPr>
            <a:r>
              <a:rPr lang="es-ES" sz="1600" smtClean="0">
                <a:effectLst/>
              </a:rPr>
              <a:t>Pese a intentos como o de Julián Besteiro de negociar unha paz honrosa, baseada na xenerosidade do Caudillo. Franco non aceptou ningunha condición solo a entrega das armas por parte republicana</a:t>
            </a:r>
          </a:p>
          <a:p>
            <a:pPr>
              <a:lnSpc>
                <a:spcPct val="80000"/>
              </a:lnSpc>
            </a:pPr>
            <a:r>
              <a:rPr lang="es-ES" sz="1600" smtClean="0">
                <a:effectLst/>
              </a:rPr>
              <a:t>Despois de Madrid se ocupa o resto da zona mediterranea, e o día 1 de abril se asina o último parte de guerra.</a:t>
            </a:r>
          </a:p>
          <a:p>
            <a:pPr>
              <a:lnSpc>
                <a:spcPct val="80000"/>
              </a:lnSpc>
            </a:pPr>
            <a:endParaRPr lang="es-ES" sz="1600" smtClean="0">
              <a:effectLst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4048" y="2276872"/>
            <a:ext cx="3832870" cy="2571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/>
          <p:cNvSpPr>
            <a:spLocks noGrp="1" noChangeArrowheads="1"/>
          </p:cNvSpPr>
          <p:nvPr>
            <p:ph type="title"/>
          </p:nvPr>
        </p:nvSpPr>
        <p:spPr>
          <a:noFill/>
          <a:ln/>
        </p:spPr>
        <p:txBody>
          <a:bodyPr/>
          <a:lstStyle/>
          <a:p>
            <a:r>
              <a:rPr lang="es-ES" smtClean="0">
                <a:effectLst/>
              </a:rPr>
              <a:t>A represión</a:t>
            </a:r>
          </a:p>
        </p:txBody>
      </p:sp>
      <p:sp>
        <p:nvSpPr>
          <p:cNvPr id="44036" name="Rectangle 4"/>
          <p:cNvSpPr>
            <a:spLocks noGrp="1" noChangeArrowheads="1"/>
          </p:cNvSpPr>
          <p:nvPr>
            <p:ph type="body" sz="half" idx="1"/>
          </p:nvPr>
        </p:nvSpPr>
        <p:spPr>
          <a:xfrm>
            <a:off x="0" y="1860550"/>
            <a:ext cx="4932363" cy="4997450"/>
          </a:xfrm>
          <a:noFill/>
          <a:ln/>
        </p:spPr>
        <p:txBody>
          <a:bodyPr/>
          <a:lstStyle/>
          <a:p>
            <a:pPr>
              <a:lnSpc>
                <a:spcPct val="90000"/>
              </a:lnSpc>
            </a:pPr>
            <a:r>
              <a:rPr lang="es-ES" sz="1600" smtClean="0">
                <a:effectLst/>
              </a:rPr>
              <a:t>Eliminación física dos enemigos no bando rebelde, se trata de unha represión de Estado.</a:t>
            </a:r>
          </a:p>
          <a:p>
            <a:pPr>
              <a:lnSpc>
                <a:spcPct val="90000"/>
              </a:lnSpc>
            </a:pPr>
            <a:r>
              <a:rPr lang="es-ES" sz="1600" smtClean="0">
                <a:effectLst/>
              </a:rPr>
              <a:t>Se trata de aniquilar oa enemigo.</a:t>
            </a:r>
          </a:p>
          <a:p>
            <a:pPr>
              <a:lnSpc>
                <a:spcPct val="90000"/>
              </a:lnSpc>
            </a:pPr>
            <a:r>
              <a:rPr lang="es-ES" sz="1600" smtClean="0">
                <a:effectLst/>
              </a:rPr>
              <a:t>A represión e moi dura e se seguiu practicando despois da guerra.</a:t>
            </a:r>
          </a:p>
          <a:p>
            <a:pPr>
              <a:lnSpc>
                <a:spcPct val="90000"/>
              </a:lnSpc>
            </a:pPr>
            <a:r>
              <a:rPr lang="es-ES" sz="1600" smtClean="0">
                <a:effectLst/>
              </a:rPr>
              <a:t>Matanzas indiscriminadas en Málaga, Badaxoz, Valladolid ou Sevilla.</a:t>
            </a:r>
          </a:p>
          <a:p>
            <a:pPr>
              <a:lnSpc>
                <a:spcPct val="90000"/>
              </a:lnSpc>
            </a:pPr>
            <a:r>
              <a:rPr lang="es-ES" sz="1600" smtClean="0">
                <a:effectLst/>
              </a:rPr>
              <a:t>Nomes de letras como García Lorca ou Miguel Hernández morreron un asesinado e o outro na cadea.</a:t>
            </a:r>
          </a:p>
          <a:p>
            <a:pPr>
              <a:lnSpc>
                <a:spcPct val="90000"/>
              </a:lnSpc>
            </a:pPr>
            <a:r>
              <a:rPr lang="es-ES" sz="1600" smtClean="0">
                <a:effectLst/>
              </a:rPr>
              <a:t>Centos de mortos a día de hoxe atópanse polas conetas de toda España (memoria histórica)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91082" y="2060848"/>
            <a:ext cx="4057458" cy="26642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4" name="Rectangle 4"/>
          <p:cNvSpPr>
            <a:spLocks noGrp="1" noChangeArrowheads="1"/>
          </p:cNvSpPr>
          <p:nvPr>
            <p:ph type="title"/>
          </p:nvPr>
        </p:nvSpPr>
        <p:spPr>
          <a:xfrm>
            <a:off x="468313" y="0"/>
            <a:ext cx="8229600" cy="1143000"/>
          </a:xfrm>
          <a:noFill/>
          <a:ln/>
        </p:spPr>
        <p:txBody>
          <a:bodyPr/>
          <a:lstStyle/>
          <a:p>
            <a:r>
              <a:rPr lang="es-ES" smtClean="0">
                <a:effectLst/>
              </a:rPr>
              <a:t>O Exilio</a:t>
            </a:r>
          </a:p>
        </p:txBody>
      </p:sp>
      <p:sp>
        <p:nvSpPr>
          <p:cNvPr id="46085" name="Rectangle 5"/>
          <p:cNvSpPr>
            <a:spLocks noGrp="1" noChangeArrowheads="1"/>
          </p:cNvSpPr>
          <p:nvPr>
            <p:ph type="body" sz="half" idx="1"/>
          </p:nvPr>
        </p:nvSpPr>
        <p:spPr>
          <a:xfrm>
            <a:off x="0" y="1412875"/>
            <a:ext cx="4859338" cy="5068888"/>
          </a:xfrm>
          <a:noFill/>
          <a:ln/>
        </p:spPr>
        <p:txBody>
          <a:bodyPr/>
          <a:lstStyle/>
          <a:p>
            <a:r>
              <a:rPr lang="es-ES" sz="1400" dirty="0" err="1" smtClean="0">
                <a:effectLst/>
              </a:rPr>
              <a:t>Dende</a:t>
            </a:r>
            <a:r>
              <a:rPr lang="es-ES" sz="1400" dirty="0" smtClean="0">
                <a:effectLst/>
              </a:rPr>
              <a:t> o principio da guerra a </a:t>
            </a:r>
            <a:r>
              <a:rPr lang="es-ES" sz="1400" dirty="0" err="1" smtClean="0">
                <a:effectLst/>
              </a:rPr>
              <a:t>poboación</a:t>
            </a:r>
            <a:r>
              <a:rPr lang="es-ES" sz="1400" dirty="0" smtClean="0">
                <a:effectLst/>
              </a:rPr>
              <a:t> das zonas republicanas </a:t>
            </a:r>
            <a:r>
              <a:rPr lang="es-ES" sz="1400" dirty="0" smtClean="0">
                <a:effectLst/>
              </a:rPr>
              <a:t>vivían </a:t>
            </a:r>
            <a:r>
              <a:rPr lang="es-ES" sz="1400" dirty="0" smtClean="0">
                <a:effectLst/>
              </a:rPr>
              <a:t>atemorizadas </a:t>
            </a:r>
            <a:r>
              <a:rPr lang="es-ES" sz="1400" dirty="0" err="1" smtClean="0">
                <a:effectLst/>
              </a:rPr>
              <a:t>polas</a:t>
            </a:r>
            <a:r>
              <a:rPr lang="es-ES" sz="1400" dirty="0" smtClean="0">
                <a:effectLst/>
              </a:rPr>
              <a:t> posibles represalias dos </a:t>
            </a:r>
            <a:r>
              <a:rPr lang="es-ES" sz="1400" dirty="0" smtClean="0">
                <a:effectLst/>
              </a:rPr>
              <a:t>sublevados, tanto que </a:t>
            </a:r>
            <a:r>
              <a:rPr lang="es-ES" sz="1400" smtClean="0">
                <a:effectLst/>
              </a:rPr>
              <a:t>decidiron </a:t>
            </a:r>
            <a:r>
              <a:rPr lang="es-ES" sz="1400" dirty="0" smtClean="0">
                <a:effectLst/>
              </a:rPr>
              <a:t>marchar cara </a:t>
            </a:r>
            <a:r>
              <a:rPr lang="es-ES" sz="1400" dirty="0" err="1" smtClean="0">
                <a:effectLst/>
              </a:rPr>
              <a:t>ao</a:t>
            </a:r>
            <a:r>
              <a:rPr lang="es-ES" sz="1400" dirty="0" smtClean="0">
                <a:effectLst/>
              </a:rPr>
              <a:t> exilio.</a:t>
            </a:r>
          </a:p>
          <a:p>
            <a:r>
              <a:rPr lang="es-ES" sz="1400" dirty="0" smtClean="0">
                <a:effectLst/>
              </a:rPr>
              <a:t>Especialmente significativo </a:t>
            </a:r>
            <a:r>
              <a:rPr lang="es-ES" sz="1400" dirty="0" err="1" smtClean="0">
                <a:effectLst/>
              </a:rPr>
              <a:t>foi</a:t>
            </a:r>
            <a:r>
              <a:rPr lang="es-ES" sz="1400" dirty="0" smtClean="0">
                <a:effectLst/>
              </a:rPr>
              <a:t> o caso dos </a:t>
            </a:r>
            <a:r>
              <a:rPr lang="es-ES" sz="1400" dirty="0" err="1" smtClean="0">
                <a:effectLst/>
              </a:rPr>
              <a:t>nenos</a:t>
            </a:r>
            <a:r>
              <a:rPr lang="es-ES" sz="1400" dirty="0" smtClean="0">
                <a:effectLst/>
              </a:rPr>
              <a:t> da guerra.</a:t>
            </a:r>
          </a:p>
          <a:p>
            <a:r>
              <a:rPr lang="es-ES" sz="1400" dirty="0" smtClean="0">
                <a:effectLst/>
              </a:rPr>
              <a:t>Cara </a:t>
            </a:r>
            <a:r>
              <a:rPr lang="es-ES" sz="1400" dirty="0" err="1" smtClean="0">
                <a:effectLst/>
              </a:rPr>
              <a:t>ao</a:t>
            </a:r>
            <a:r>
              <a:rPr lang="es-ES" sz="1400" dirty="0" smtClean="0">
                <a:effectLst/>
              </a:rPr>
              <a:t> final da guerra cruzan a </a:t>
            </a:r>
            <a:r>
              <a:rPr lang="es-ES" sz="1400" dirty="0" err="1" smtClean="0">
                <a:effectLst/>
              </a:rPr>
              <a:t>fronteira</a:t>
            </a:r>
            <a:r>
              <a:rPr lang="es-ES" sz="1400" dirty="0" smtClean="0">
                <a:effectLst/>
              </a:rPr>
              <a:t> francesa </a:t>
            </a:r>
            <a:r>
              <a:rPr lang="es-ES" sz="1400" dirty="0" err="1" smtClean="0">
                <a:effectLst/>
              </a:rPr>
              <a:t>máis</a:t>
            </a:r>
            <a:r>
              <a:rPr lang="es-ES" sz="1400" dirty="0" smtClean="0">
                <a:effectLst/>
              </a:rPr>
              <a:t> de 500.000 </a:t>
            </a:r>
            <a:r>
              <a:rPr lang="es-ES" sz="1400" dirty="0" err="1" smtClean="0">
                <a:effectLst/>
              </a:rPr>
              <a:t>refuxiados</a:t>
            </a:r>
            <a:r>
              <a:rPr lang="es-ES" sz="1400" dirty="0" smtClean="0">
                <a:effectLst/>
              </a:rPr>
              <a:t>.</a:t>
            </a:r>
          </a:p>
          <a:p>
            <a:r>
              <a:rPr lang="es-ES" sz="1400" dirty="0" smtClean="0">
                <a:effectLst/>
              </a:rPr>
              <a:t>Gran parte son internados en campos de concentración improvisados, donde a disentería era o pan </a:t>
            </a:r>
            <a:r>
              <a:rPr lang="es-ES" sz="1400" dirty="0" err="1" smtClean="0">
                <a:effectLst/>
              </a:rPr>
              <a:t>noso</a:t>
            </a:r>
            <a:r>
              <a:rPr lang="es-ES" sz="1400" dirty="0" smtClean="0">
                <a:effectLst/>
              </a:rPr>
              <a:t> de cada día.</a:t>
            </a:r>
          </a:p>
          <a:p>
            <a:r>
              <a:rPr lang="es-ES" sz="1400" dirty="0" err="1" smtClean="0">
                <a:effectLst/>
              </a:rPr>
              <a:t>Moitos</a:t>
            </a:r>
            <a:r>
              <a:rPr lang="es-ES" sz="1400" dirty="0" smtClean="0">
                <a:effectLst/>
              </a:rPr>
              <a:t> pasaron </a:t>
            </a:r>
            <a:r>
              <a:rPr lang="es-ES" sz="1400" dirty="0" err="1" smtClean="0">
                <a:effectLst/>
              </a:rPr>
              <a:t>dende</a:t>
            </a:r>
            <a:r>
              <a:rPr lang="es-ES" sz="1400" dirty="0" smtClean="0">
                <a:effectLst/>
              </a:rPr>
              <a:t> os campos de concentración franceses, </a:t>
            </a:r>
            <a:r>
              <a:rPr lang="es-ES" sz="1400" dirty="0" err="1" smtClean="0">
                <a:effectLst/>
              </a:rPr>
              <a:t>ao</a:t>
            </a:r>
            <a:r>
              <a:rPr lang="es-ES" sz="1400" dirty="0" smtClean="0">
                <a:effectLst/>
              </a:rPr>
              <a:t> campos de combate, </a:t>
            </a:r>
            <a:r>
              <a:rPr lang="es-ES" sz="1400" dirty="0" err="1" smtClean="0">
                <a:effectLst/>
              </a:rPr>
              <a:t>loitando</a:t>
            </a:r>
            <a:r>
              <a:rPr lang="es-ES" sz="1400" dirty="0" smtClean="0">
                <a:effectLst/>
              </a:rPr>
              <a:t> de </a:t>
            </a:r>
            <a:r>
              <a:rPr lang="es-ES" sz="1400" dirty="0" err="1" smtClean="0">
                <a:effectLst/>
              </a:rPr>
              <a:t>novo</a:t>
            </a:r>
            <a:r>
              <a:rPr lang="es-ES" sz="1400" dirty="0" smtClean="0">
                <a:effectLst/>
              </a:rPr>
              <a:t> contra o fascismo. </a:t>
            </a:r>
          </a:p>
          <a:p>
            <a:r>
              <a:rPr lang="es-ES" sz="1400" dirty="0" err="1" smtClean="0">
                <a:effectLst/>
              </a:rPr>
              <a:t>Centos</a:t>
            </a:r>
            <a:r>
              <a:rPr lang="es-ES" sz="1400" dirty="0" smtClean="0">
                <a:effectLst/>
              </a:rPr>
              <a:t>  </a:t>
            </a:r>
            <a:r>
              <a:rPr lang="es-ES" sz="1400" dirty="0" err="1" smtClean="0">
                <a:effectLst/>
              </a:rPr>
              <a:t>morreron</a:t>
            </a:r>
            <a:r>
              <a:rPr lang="es-ES" sz="1400" dirty="0" smtClean="0">
                <a:effectLst/>
              </a:rPr>
              <a:t> nos combates </a:t>
            </a:r>
            <a:r>
              <a:rPr lang="es-ES" sz="1400" dirty="0" err="1" smtClean="0">
                <a:effectLst/>
              </a:rPr>
              <a:t>outros</a:t>
            </a:r>
            <a:r>
              <a:rPr lang="es-ES" sz="1400" dirty="0" smtClean="0">
                <a:effectLst/>
              </a:rPr>
              <a:t> </a:t>
            </a:r>
            <a:r>
              <a:rPr lang="es-ES" sz="1400" dirty="0" err="1" smtClean="0">
                <a:effectLst/>
              </a:rPr>
              <a:t>foron</a:t>
            </a:r>
            <a:r>
              <a:rPr lang="es-ES" sz="1400" dirty="0" smtClean="0">
                <a:effectLst/>
              </a:rPr>
              <a:t> </a:t>
            </a:r>
            <a:r>
              <a:rPr lang="es-ES" sz="1400" dirty="0" err="1" smtClean="0">
                <a:effectLst/>
              </a:rPr>
              <a:t>feitos</a:t>
            </a:r>
            <a:r>
              <a:rPr lang="es-ES" sz="1400" dirty="0" smtClean="0">
                <a:effectLst/>
              </a:rPr>
              <a:t> </a:t>
            </a:r>
            <a:r>
              <a:rPr lang="es-ES" sz="1400" dirty="0" err="1" smtClean="0">
                <a:effectLst/>
              </a:rPr>
              <a:t>prisioneiros</a:t>
            </a:r>
            <a:r>
              <a:rPr lang="es-ES" sz="1400" dirty="0" smtClean="0">
                <a:effectLst/>
              </a:rPr>
              <a:t> e enviados a campos de exterminio </a:t>
            </a:r>
            <a:r>
              <a:rPr lang="es-ES" sz="1400" dirty="0" err="1" smtClean="0">
                <a:effectLst/>
              </a:rPr>
              <a:t>alemáns</a:t>
            </a:r>
            <a:r>
              <a:rPr lang="es-ES" sz="1400" dirty="0" smtClean="0">
                <a:effectLst/>
              </a:rPr>
              <a:t> (</a:t>
            </a:r>
            <a:r>
              <a:rPr lang="es-ES" sz="1400" dirty="0" err="1" smtClean="0">
                <a:effectLst/>
              </a:rPr>
              <a:t>Mauthausen</a:t>
            </a:r>
            <a:r>
              <a:rPr lang="es-ES" sz="1400" dirty="0" smtClean="0">
                <a:effectLst/>
              </a:rPr>
              <a:t>, </a:t>
            </a:r>
            <a:r>
              <a:rPr lang="es-ES" sz="1400" dirty="0" err="1" smtClean="0">
                <a:effectLst/>
              </a:rPr>
              <a:t>Dachau</a:t>
            </a:r>
            <a:r>
              <a:rPr lang="es-ES" sz="1400" dirty="0" smtClean="0">
                <a:effectLst/>
              </a:rPr>
              <a:t>, </a:t>
            </a:r>
            <a:r>
              <a:rPr lang="es-ES" sz="1400" dirty="0" err="1" smtClean="0">
                <a:effectLst/>
              </a:rPr>
              <a:t>Treblinka</a:t>
            </a:r>
            <a:r>
              <a:rPr lang="es-ES" sz="1400" dirty="0" smtClean="0">
                <a:effectLst/>
              </a:rPr>
              <a:t>…)</a:t>
            </a:r>
            <a:r>
              <a:rPr lang="es-ES" sz="1400" dirty="0" err="1" smtClean="0">
                <a:effectLst/>
              </a:rPr>
              <a:t>onde</a:t>
            </a:r>
            <a:r>
              <a:rPr lang="es-ES" sz="1400" dirty="0" smtClean="0">
                <a:effectLst/>
              </a:rPr>
              <a:t> </a:t>
            </a:r>
            <a:r>
              <a:rPr lang="es-ES" sz="1400" dirty="0" err="1" smtClean="0">
                <a:effectLst/>
              </a:rPr>
              <a:t>morren</a:t>
            </a:r>
            <a:r>
              <a:rPr lang="es-ES" sz="1400" dirty="0" smtClean="0">
                <a:effectLst/>
              </a:rPr>
              <a:t> </a:t>
            </a:r>
            <a:r>
              <a:rPr lang="es-ES" sz="1400" dirty="0" err="1" smtClean="0">
                <a:effectLst/>
              </a:rPr>
              <a:t>mási</a:t>
            </a:r>
            <a:r>
              <a:rPr lang="es-ES" sz="1400" dirty="0" smtClean="0">
                <a:effectLst/>
              </a:rPr>
              <a:t> de 16.000 </a:t>
            </a:r>
            <a:r>
              <a:rPr lang="es-ES" sz="1400" dirty="0" err="1" smtClean="0">
                <a:effectLst/>
              </a:rPr>
              <a:t>persoas</a:t>
            </a:r>
            <a:r>
              <a:rPr lang="es-ES" sz="1400" dirty="0" smtClean="0">
                <a:effectLst/>
              </a:rPr>
              <a:t> das 20.000 que estaban recluidas.</a:t>
            </a:r>
          </a:p>
          <a:p>
            <a:r>
              <a:rPr lang="es-ES" sz="1400" dirty="0" smtClean="0">
                <a:effectLst/>
              </a:rPr>
              <a:t>Os </a:t>
            </a:r>
            <a:r>
              <a:rPr lang="es-ES" sz="1400" dirty="0" err="1" smtClean="0">
                <a:effectLst/>
              </a:rPr>
              <a:t>máis</a:t>
            </a:r>
            <a:r>
              <a:rPr lang="es-ES" sz="1400" dirty="0" smtClean="0">
                <a:effectLst/>
              </a:rPr>
              <a:t> afortunados entraron en París </a:t>
            </a:r>
            <a:r>
              <a:rPr lang="es-ES" sz="1400" dirty="0" err="1" smtClean="0">
                <a:effectLst/>
              </a:rPr>
              <a:t>ao</a:t>
            </a:r>
            <a:r>
              <a:rPr lang="es-ES" sz="1400" dirty="0" smtClean="0">
                <a:effectLst/>
              </a:rPr>
              <a:t> </a:t>
            </a:r>
            <a:r>
              <a:rPr lang="es-ES" sz="1400" dirty="0" err="1" smtClean="0">
                <a:effectLst/>
              </a:rPr>
              <a:t>fronte</a:t>
            </a:r>
            <a:r>
              <a:rPr lang="es-ES" sz="1400" dirty="0" smtClean="0">
                <a:effectLst/>
              </a:rPr>
              <a:t> das </a:t>
            </a:r>
            <a:r>
              <a:rPr lang="es-ES" sz="1400" dirty="0" err="1" smtClean="0">
                <a:effectLst/>
              </a:rPr>
              <a:t>divisións</a:t>
            </a:r>
            <a:r>
              <a:rPr lang="es-ES" sz="1400" dirty="0" smtClean="0">
                <a:effectLst/>
              </a:rPr>
              <a:t> aliadas </a:t>
            </a:r>
            <a:r>
              <a:rPr lang="es-ES" sz="1400" dirty="0" err="1" smtClean="0">
                <a:effectLst/>
              </a:rPr>
              <a:t>ao</a:t>
            </a:r>
            <a:r>
              <a:rPr lang="es-ES" sz="1400" dirty="0" smtClean="0">
                <a:effectLst/>
              </a:rPr>
              <a:t> mando de </a:t>
            </a:r>
            <a:r>
              <a:rPr lang="es-ES" sz="1400" dirty="0" err="1" smtClean="0">
                <a:effectLst/>
              </a:rPr>
              <a:t>vehiculos</a:t>
            </a:r>
            <a:r>
              <a:rPr lang="es-ES" sz="1400" dirty="0" smtClean="0">
                <a:effectLst/>
              </a:rPr>
              <a:t> de guerr</a:t>
            </a:r>
            <a:r>
              <a:rPr lang="es-ES" sz="1400" dirty="0" smtClean="0">
                <a:effectLst/>
              </a:rPr>
              <a:t>a </a:t>
            </a:r>
            <a:r>
              <a:rPr lang="es-ES" sz="1400" dirty="0" smtClean="0">
                <a:effectLst/>
              </a:rPr>
              <a:t>chamados </a:t>
            </a:r>
            <a:r>
              <a:rPr lang="es-ES" sz="1400" dirty="0">
                <a:effectLst/>
              </a:rPr>
              <a:t>G</a:t>
            </a:r>
            <a:r>
              <a:rPr lang="es-ES" sz="1400" dirty="0" smtClean="0">
                <a:effectLst/>
              </a:rPr>
              <a:t>uadalajara, </a:t>
            </a:r>
            <a:r>
              <a:rPr lang="es-ES" sz="1400" dirty="0" err="1" smtClean="0">
                <a:effectLst/>
              </a:rPr>
              <a:t>Brunete</a:t>
            </a:r>
            <a:r>
              <a:rPr lang="es-ES" sz="1400" dirty="0" smtClean="0">
                <a:effectLst/>
              </a:rPr>
              <a:t>, España </a:t>
            </a:r>
            <a:r>
              <a:rPr lang="es-ES" sz="1400" dirty="0" err="1" smtClean="0">
                <a:effectLst/>
              </a:rPr>
              <a:t>cañi</a:t>
            </a:r>
            <a:r>
              <a:rPr lang="es-ES" sz="1400" dirty="0" smtClean="0">
                <a:effectLst/>
              </a:rPr>
              <a:t>, etc</a:t>
            </a:r>
            <a:r>
              <a:rPr lang="es-ES" sz="1400" dirty="0" smtClean="0">
                <a:effectLst/>
              </a:rPr>
              <a:t>.</a:t>
            </a:r>
          </a:p>
          <a:p>
            <a:endParaRPr lang="es-ES" sz="2400" dirty="0" smtClean="0">
              <a:effectLst/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45466" y="1700808"/>
            <a:ext cx="3950239" cy="41764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3" name="Rectangle 3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s-ES"/>
              <a:t>Os leais e os Rebeldes</a:t>
            </a:r>
          </a:p>
        </p:txBody>
      </p:sp>
      <p:sp>
        <p:nvSpPr>
          <p:cNvPr id="16386" name="1 CuadroTexto"/>
          <p:cNvSpPr>
            <a:spLocks noGrp="1" noChangeArrowheads="1"/>
          </p:cNvSpPr>
          <p:nvPr>
            <p:ph type="body" sz="half" idx="1"/>
          </p:nvPr>
        </p:nvSpPr>
        <p:spPr>
          <a:xfrm>
            <a:off x="0" y="1341438"/>
            <a:ext cx="5148263" cy="5256212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endParaRPr lang="es-ES" sz="1200" b="1" smtClean="0">
              <a:effectLst/>
            </a:endParaRPr>
          </a:p>
          <a:p>
            <a:pPr eaLnBrk="1" hangingPunct="1">
              <a:lnSpc>
                <a:spcPct val="80000"/>
              </a:lnSpc>
            </a:pPr>
            <a:endParaRPr lang="es-ES" sz="1200" b="1" smtClean="0">
              <a:effectLst/>
            </a:endParaRPr>
          </a:p>
          <a:p>
            <a:pPr eaLnBrk="1" hangingPunct="1">
              <a:lnSpc>
                <a:spcPct val="80000"/>
              </a:lnSpc>
            </a:pPr>
            <a:endParaRPr lang="es-ES" sz="1200" b="1" smtClean="0">
              <a:effectLst/>
            </a:endParaRPr>
          </a:p>
          <a:p>
            <a:pPr eaLnBrk="1" hangingPunct="1">
              <a:lnSpc>
                <a:spcPct val="80000"/>
              </a:lnSpc>
            </a:pPr>
            <a:r>
              <a:rPr lang="pt-BR" sz="1200" b="1" smtClean="0">
                <a:effectLst/>
              </a:rPr>
              <a:t>O ALZAMIENTO TRIUNFOU EN:</a:t>
            </a:r>
          </a:p>
          <a:p>
            <a:pPr eaLnBrk="1" hangingPunct="1">
              <a:lnSpc>
                <a:spcPct val="80000"/>
              </a:lnSpc>
            </a:pPr>
            <a:endParaRPr lang="pt-BR" sz="1200" b="1" smtClean="0">
              <a:effectLst/>
            </a:endParaRPr>
          </a:p>
          <a:p>
            <a:pPr eaLnBrk="1" hangingPunct="1">
              <a:lnSpc>
                <a:spcPct val="80000"/>
              </a:lnSpc>
            </a:pPr>
            <a:r>
              <a:rPr lang="pt-BR" sz="1200" smtClean="0">
                <a:effectLst/>
              </a:rPr>
              <a:t>A España interior (Castilla a Vella, gran parte de Aragón), Galicia, Andalucía do Guadalquivir (as cidades de Cádiz, Sevilla, Córdoba). Zonas agrarias onde predominaban a gran propiedade ou os pequenos propietarios moi conservadores.</a:t>
            </a:r>
          </a:p>
          <a:p>
            <a:pPr eaLnBrk="1" hangingPunct="1">
              <a:lnSpc>
                <a:spcPct val="80000"/>
              </a:lnSpc>
            </a:pPr>
            <a:endParaRPr lang="pt-BR" sz="1200" b="1" smtClean="0">
              <a:effectLst/>
            </a:endParaRPr>
          </a:p>
          <a:p>
            <a:pPr eaLnBrk="1" hangingPunct="1">
              <a:lnSpc>
                <a:spcPct val="80000"/>
              </a:lnSpc>
            </a:pPr>
            <a:endParaRPr lang="pt-BR" sz="1200" b="1" smtClean="0">
              <a:effectLst/>
            </a:endParaRPr>
          </a:p>
          <a:p>
            <a:pPr eaLnBrk="1" hangingPunct="1">
              <a:lnSpc>
                <a:spcPct val="80000"/>
              </a:lnSpc>
            </a:pPr>
            <a:r>
              <a:rPr lang="pt-BR" sz="1200" b="1" smtClean="0">
                <a:effectLst/>
              </a:rPr>
              <a:t>O ALZAMIENTO FRACASOU:</a:t>
            </a:r>
          </a:p>
          <a:p>
            <a:pPr eaLnBrk="1" hangingPunct="1">
              <a:lnSpc>
                <a:spcPct val="80000"/>
              </a:lnSpc>
            </a:pPr>
            <a:endParaRPr lang="pt-BR" sz="1200" b="1" smtClean="0">
              <a:effectLst/>
            </a:endParaRPr>
          </a:p>
          <a:p>
            <a:pPr eaLnBrk="1" hangingPunct="1">
              <a:lnSpc>
                <a:spcPct val="80000"/>
              </a:lnSpc>
            </a:pPr>
            <a:r>
              <a:rPr lang="pt-BR" sz="1200" smtClean="0">
                <a:effectLst/>
              </a:rPr>
              <a:t>País Vasco, Asturias, Cataluña, Valencia, Murcia, a maior parte de Andalucía, Estremadura e Castilla a Nova. Zonas onde industriais e onde as forzas obreiras e de esquerda tiñan maior peso</a:t>
            </a:r>
          </a:p>
          <a:p>
            <a:pPr eaLnBrk="1" hangingPunct="1">
              <a:lnSpc>
                <a:spcPct val="80000"/>
              </a:lnSpc>
            </a:pPr>
            <a:endParaRPr lang="pt-BR" sz="1200" b="1" smtClean="0">
              <a:effectLst/>
            </a:endParaRPr>
          </a:p>
          <a:p>
            <a:pPr eaLnBrk="1" hangingPunct="1">
              <a:lnSpc>
                <a:spcPct val="80000"/>
              </a:lnSpc>
            </a:pPr>
            <a:r>
              <a:rPr lang="pt-BR" sz="1200" smtClean="0">
                <a:effectLst/>
              </a:rPr>
              <a:t>Dás grandes cidades só Sevilla e Zaragoza quedan nas mans dos sublevados, en Madrid e Barcelona despois de dous días de loita o alzamento e derrotado e duramente reprimido. Valencia en situación indecisa caerá definitivamente do bando dá república</a:t>
            </a:r>
            <a:endParaRPr lang="es-ES" sz="1400" smtClean="0">
              <a:effectLst/>
              <a:latin typeface="Calibri" pitchFamily="34" charset="0"/>
              <a:sym typeface="Wingdings" pitchFamily="2" charset="2"/>
            </a:endParaRPr>
          </a:p>
        </p:txBody>
      </p:sp>
      <p:pic>
        <p:nvPicPr>
          <p:cNvPr id="16387" name="Picture 6" descr="C:\Documents and Settings\cip2\Escritorio\Historia\3 Guerra Civil Española\foto8.JPG"/>
          <p:cNvPicPr>
            <a:picLocks noGrp="1" noChangeAspect="1" noChangeArrowheads="1"/>
          </p:cNvPicPr>
          <p:nvPr>
            <p:ph type="body" sz="half" idx="2"/>
          </p:nvPr>
        </p:nvPicPr>
        <p:blipFill>
          <a:blip r:embed="rId2"/>
          <a:srcRect/>
          <a:stretch>
            <a:fillRect/>
          </a:stretch>
        </p:blipFill>
        <p:spPr>
          <a:xfrm>
            <a:off x="5254625" y="2349500"/>
            <a:ext cx="3889375" cy="3463925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09" name="Picture 2" descr="Archivo:GCE frente en jul 1936.svg">
            <a:hlinkClick r:id="rId2"/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19113" y="-28575"/>
            <a:ext cx="8001000" cy="6907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1" name="Rectangle 3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s-ES"/>
              <a:t>A consolidación dos bandos</a:t>
            </a:r>
          </a:p>
        </p:txBody>
      </p:sp>
      <p:sp>
        <p:nvSpPr>
          <p:cNvPr id="18434" name="1 CuadroTexto"/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1600200"/>
            <a:ext cx="4038600" cy="5257800"/>
          </a:xfrm>
        </p:spPr>
        <p:txBody>
          <a:bodyPr/>
          <a:lstStyle/>
          <a:p>
            <a:pPr marL="0" indent="0" eaLnBrk="1" hangingPunct="1">
              <a:lnSpc>
                <a:spcPct val="80000"/>
              </a:lnSpc>
            </a:pPr>
            <a:r>
              <a:rPr lang="pt-BR" sz="1200" b="1" smtClean="0">
                <a:effectLst/>
              </a:rPr>
              <a:t>BANDO DOS SUBLEVADOS</a:t>
            </a:r>
          </a:p>
          <a:p>
            <a:pPr marL="0" indent="0" eaLnBrk="1" hangingPunct="1">
              <a:lnSpc>
                <a:spcPct val="80000"/>
              </a:lnSpc>
            </a:pPr>
            <a:endParaRPr lang="pt-BR" sz="1200" b="1" smtClean="0">
              <a:effectLst/>
            </a:endParaRPr>
          </a:p>
          <a:p>
            <a:pPr marL="0" indent="0" eaLnBrk="1" hangingPunct="1">
              <a:lnSpc>
                <a:spcPct val="80000"/>
              </a:lnSpc>
            </a:pPr>
            <a:r>
              <a:rPr lang="pt-BR" sz="1200" smtClean="0">
                <a:effectLst/>
              </a:rPr>
              <a:t>Formado e apoiado por militares conservadores, propietarios agrarios, monárquico de dereitas, grupos católicos, falanxistas, tradicionalistas (carlistas): Trátase de elementos que non aceptan a chegada da pequena burguesía ao poder.</a:t>
            </a:r>
          </a:p>
          <a:p>
            <a:pPr marL="0" indent="0" eaLnBrk="1" hangingPunct="1">
              <a:lnSpc>
                <a:spcPct val="80000"/>
              </a:lnSpc>
            </a:pPr>
            <a:endParaRPr lang="pt-BR" sz="1200" smtClean="0">
              <a:effectLst/>
            </a:endParaRPr>
          </a:p>
          <a:p>
            <a:pPr marL="0" indent="0" eaLnBrk="1" hangingPunct="1">
              <a:lnSpc>
                <a:spcPct val="80000"/>
              </a:lnSpc>
            </a:pPr>
            <a:r>
              <a:rPr lang="pt-BR" sz="1200" smtClean="0">
                <a:effectLst/>
              </a:rPr>
              <a:t>Non existe unanimidade sobre o futuro de España:</a:t>
            </a:r>
          </a:p>
          <a:p>
            <a:pPr marL="0" indent="0" eaLnBrk="1" hangingPunct="1">
              <a:lnSpc>
                <a:spcPct val="80000"/>
              </a:lnSpc>
            </a:pPr>
            <a:endParaRPr lang="pt-BR" sz="1200" smtClean="0">
              <a:effectLst/>
            </a:endParaRPr>
          </a:p>
          <a:p>
            <a:pPr marL="0" indent="0" eaLnBrk="1" hangingPunct="1">
              <a:lnSpc>
                <a:spcPct val="80000"/>
              </a:lnSpc>
            </a:pPr>
            <a:r>
              <a:rPr lang="pt-BR" sz="1200" smtClean="0">
                <a:effectLst/>
              </a:rPr>
              <a:t>Os militares pretenden unha ditadura militar para “restablecer a orde” e dar o tempo necesario para a recomposición do poder civil xa fose en monarquía ou en república.</a:t>
            </a:r>
          </a:p>
          <a:p>
            <a:pPr marL="0" indent="0" eaLnBrk="1" hangingPunct="1">
              <a:lnSpc>
                <a:spcPct val="80000"/>
              </a:lnSpc>
            </a:pPr>
            <a:endParaRPr lang="pt-BR" sz="1200" smtClean="0">
              <a:effectLst/>
            </a:endParaRPr>
          </a:p>
          <a:p>
            <a:pPr marL="0" indent="0" eaLnBrk="1" hangingPunct="1">
              <a:lnSpc>
                <a:spcPct val="80000"/>
              </a:lnSpc>
            </a:pPr>
            <a:r>
              <a:rPr lang="pt-BR" sz="1200" smtClean="0">
                <a:effectLst/>
              </a:rPr>
              <a:t>Os monárquicos e CÉDA pretenden a volta da monarquía alfonsina</a:t>
            </a:r>
          </a:p>
          <a:p>
            <a:pPr marL="0" indent="0" eaLnBrk="1" hangingPunct="1">
              <a:lnSpc>
                <a:spcPct val="80000"/>
              </a:lnSpc>
            </a:pPr>
            <a:endParaRPr lang="pt-BR" sz="1200" smtClean="0">
              <a:effectLst/>
            </a:endParaRPr>
          </a:p>
          <a:p>
            <a:pPr marL="0" indent="0" eaLnBrk="1" hangingPunct="1">
              <a:lnSpc>
                <a:spcPct val="80000"/>
              </a:lnSpc>
            </a:pPr>
            <a:r>
              <a:rPr lang="pt-BR" sz="1200" smtClean="0">
                <a:effectLst/>
              </a:rPr>
              <a:t>Os falanxistas  o establecemento dun réxime fascista á italiana.</a:t>
            </a:r>
          </a:p>
          <a:p>
            <a:pPr marL="0" indent="0" eaLnBrk="1" hangingPunct="1">
              <a:lnSpc>
                <a:spcPct val="80000"/>
              </a:lnSpc>
            </a:pPr>
            <a:endParaRPr lang="pt-BR" sz="1200" smtClean="0">
              <a:effectLst/>
            </a:endParaRPr>
          </a:p>
          <a:p>
            <a:pPr marL="0" indent="0" eaLnBrk="1" hangingPunct="1">
              <a:lnSpc>
                <a:spcPct val="80000"/>
              </a:lnSpc>
            </a:pPr>
            <a:r>
              <a:rPr lang="pt-BR" sz="1200" smtClean="0">
                <a:effectLst/>
              </a:rPr>
              <a:t>Os carlistas ansían unha monarquía tradicionalista</a:t>
            </a:r>
            <a:endParaRPr lang="es-ES" sz="1400" smtClean="0">
              <a:effectLst/>
              <a:sym typeface="Wingdings" pitchFamily="2" charset="2"/>
            </a:endParaRPr>
          </a:p>
        </p:txBody>
      </p:sp>
      <p:pic>
        <p:nvPicPr>
          <p:cNvPr id="18435" name="Picture 12" descr="joseantonio[1]"/>
          <p:cNvPicPr>
            <a:picLocks noGrp="1" noChangeAspect="1" noChangeArrowheads="1"/>
          </p:cNvPicPr>
          <p:nvPr>
            <p:ph type="body" sz="half" idx="2"/>
          </p:nvPr>
        </p:nvPicPr>
        <p:blipFill>
          <a:blip r:embed="rId2"/>
          <a:srcRect/>
          <a:stretch>
            <a:fillRect/>
          </a:stretch>
        </p:blipFill>
        <p:spPr>
          <a:xfrm>
            <a:off x="5148263" y="1341438"/>
            <a:ext cx="3816350" cy="5256212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1 CuadroTexto"/>
          <p:cNvSpPr txBox="1">
            <a:spLocks noChangeArrowheads="1"/>
          </p:cNvSpPr>
          <p:nvPr/>
        </p:nvSpPr>
        <p:spPr bwMode="auto">
          <a:xfrm>
            <a:off x="395288" y="1273175"/>
            <a:ext cx="5076825" cy="4600575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s-ES" b="1" dirty="0">
                <a:latin typeface="Calibri" pitchFamily="34" charset="0"/>
              </a:rPr>
              <a:t>BANDO DA REPÚBLICA</a:t>
            </a:r>
          </a:p>
          <a:p>
            <a:pPr>
              <a:defRPr/>
            </a:pPr>
            <a:endParaRPr lang="es-ES" b="1" dirty="0">
              <a:latin typeface="Calibri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s-ES" sz="1600" dirty="0">
                <a:latin typeface="Calibri" pitchFamily="34" charset="0"/>
              </a:rPr>
              <a:t>Formado por </a:t>
            </a:r>
            <a:r>
              <a:rPr lang="es-ES" sz="1600" dirty="0" err="1">
                <a:latin typeface="Calibri" pitchFamily="34" charset="0"/>
              </a:rPr>
              <a:t>obreiros</a:t>
            </a:r>
            <a:r>
              <a:rPr lang="es-ES" sz="1600" dirty="0">
                <a:latin typeface="Calibri" pitchFamily="34" charset="0"/>
              </a:rPr>
              <a:t> e </a:t>
            </a:r>
            <a:r>
              <a:rPr lang="es-ES" sz="1600" dirty="0" err="1">
                <a:latin typeface="Calibri" pitchFamily="34" charset="0"/>
              </a:rPr>
              <a:t>empregados</a:t>
            </a:r>
            <a:r>
              <a:rPr lang="es-ES" sz="1600" dirty="0">
                <a:latin typeface="Calibri" pitchFamily="34" charset="0"/>
              </a:rPr>
              <a:t> urbanos, </a:t>
            </a:r>
            <a:r>
              <a:rPr lang="es-ES" sz="1600" dirty="0" err="1">
                <a:latin typeface="Calibri" pitchFamily="34" charset="0"/>
              </a:rPr>
              <a:t>pequena</a:t>
            </a:r>
            <a:r>
              <a:rPr lang="es-ES" sz="1600" dirty="0">
                <a:latin typeface="Calibri" pitchFamily="34" charset="0"/>
              </a:rPr>
              <a:t> burguesía, </a:t>
            </a:r>
            <a:r>
              <a:rPr lang="es-ES" sz="1600" dirty="0" err="1">
                <a:latin typeface="Calibri" pitchFamily="34" charset="0"/>
              </a:rPr>
              <a:t>campesiños</a:t>
            </a:r>
            <a:r>
              <a:rPr lang="es-ES" sz="1600" dirty="0">
                <a:latin typeface="Calibri" pitchFamily="34" charset="0"/>
              </a:rPr>
              <a:t> </a:t>
            </a:r>
            <a:r>
              <a:rPr lang="es-ES" sz="1600" dirty="0" err="1">
                <a:latin typeface="Calibri" pitchFamily="34" charset="0"/>
              </a:rPr>
              <a:t>sen</a:t>
            </a:r>
            <a:r>
              <a:rPr lang="es-ES" sz="1600" dirty="0">
                <a:latin typeface="Calibri" pitchFamily="34" charset="0"/>
              </a:rPr>
              <a:t> </a:t>
            </a:r>
            <a:r>
              <a:rPr lang="es-ES" sz="1600" dirty="0" err="1">
                <a:latin typeface="Calibri" pitchFamily="34" charset="0"/>
              </a:rPr>
              <a:t>terras</a:t>
            </a:r>
            <a:r>
              <a:rPr lang="es-ES" sz="1600" dirty="0">
                <a:latin typeface="Calibri" pitchFamily="34" charset="0"/>
              </a:rPr>
              <a:t>, ademáis </a:t>
            </a:r>
            <a:r>
              <a:rPr lang="es-ES" sz="1600" dirty="0" err="1">
                <a:latin typeface="Calibri" pitchFamily="34" charset="0"/>
              </a:rPr>
              <a:t>dun</a:t>
            </a:r>
            <a:r>
              <a:rPr lang="es-ES" sz="1600" dirty="0">
                <a:latin typeface="Calibri" pitchFamily="34" charset="0"/>
              </a:rPr>
              <a:t> grupo importante de </a:t>
            </a:r>
            <a:r>
              <a:rPr lang="es-ES" sz="1600" dirty="0" err="1">
                <a:latin typeface="Calibri" pitchFamily="34" charset="0"/>
              </a:rPr>
              <a:t>intelectuais</a:t>
            </a:r>
            <a:r>
              <a:rPr lang="es-ES" sz="1600" dirty="0">
                <a:latin typeface="Calibri" pitchFamily="34" charset="0"/>
              </a:rPr>
              <a:t> e artistas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endParaRPr lang="es-ES" sz="1600" dirty="0">
              <a:latin typeface="Calibri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s-ES" sz="1600" dirty="0" err="1">
                <a:latin typeface="Calibri" pitchFamily="34" charset="0"/>
              </a:rPr>
              <a:t>Ideoloxía</a:t>
            </a:r>
            <a:r>
              <a:rPr lang="es-ES" sz="1600" dirty="0">
                <a:latin typeface="Calibri" pitchFamily="34" charset="0"/>
              </a:rPr>
              <a:t> diversa: socialistas, comunistas, anarcosindicalistas.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endParaRPr lang="es-ES" sz="1600" dirty="0">
              <a:latin typeface="Calibri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s-ES" sz="1600" dirty="0">
                <a:latin typeface="Calibri" pitchFamily="34" charset="0"/>
              </a:rPr>
              <a:t>As clases medias </a:t>
            </a:r>
            <a:r>
              <a:rPr lang="es-ES" sz="1600" dirty="0" err="1">
                <a:latin typeface="Calibri" pitchFamily="34" charset="0"/>
              </a:rPr>
              <a:t>apoiaron</a:t>
            </a:r>
            <a:r>
              <a:rPr lang="es-ES" sz="1600" dirty="0">
                <a:latin typeface="Calibri" pitchFamily="34" charset="0"/>
              </a:rPr>
              <a:t> á república pero recelaban </a:t>
            </a:r>
            <a:r>
              <a:rPr lang="es-ES" sz="1600" dirty="0" err="1">
                <a:latin typeface="Calibri" pitchFamily="34" charset="0"/>
              </a:rPr>
              <a:t>dunha</a:t>
            </a:r>
            <a:r>
              <a:rPr lang="es-ES" sz="1600" dirty="0">
                <a:latin typeface="Calibri" pitchFamily="34" charset="0"/>
              </a:rPr>
              <a:t> posible revolución social.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endParaRPr lang="es-ES" sz="1600" dirty="0">
              <a:latin typeface="Calibri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s-ES" sz="1600" dirty="0">
                <a:latin typeface="Calibri" pitchFamily="34" charset="0"/>
              </a:rPr>
              <a:t>Diferente idea sobre o futuro de España: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endParaRPr lang="es-ES" sz="1600" dirty="0">
              <a:latin typeface="Calibri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s-ES" sz="1600" dirty="0" err="1">
                <a:latin typeface="Calibri" pitchFamily="34" charset="0"/>
              </a:rPr>
              <a:t>Uns</a:t>
            </a:r>
            <a:r>
              <a:rPr lang="es-ES" sz="1600" dirty="0">
                <a:latin typeface="Calibri" pitchFamily="34" charset="0"/>
              </a:rPr>
              <a:t> querían continuar coas reformas republicanas.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endParaRPr lang="es-ES" sz="1600" dirty="0">
              <a:latin typeface="Calibri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s-ES" sz="1600" dirty="0" err="1">
                <a:latin typeface="Calibri" pitchFamily="34" charset="0"/>
              </a:rPr>
              <a:t>Outros</a:t>
            </a:r>
            <a:r>
              <a:rPr lang="es-ES" sz="1600" dirty="0">
                <a:latin typeface="Calibri" pitchFamily="34" charset="0"/>
              </a:rPr>
              <a:t> querían a revolución socialista </a:t>
            </a:r>
            <a:r>
              <a:rPr lang="es-ES" sz="1600" dirty="0" err="1">
                <a:latin typeface="Calibri" pitchFamily="34" charset="0"/>
              </a:rPr>
              <a:t>ou</a:t>
            </a:r>
            <a:r>
              <a:rPr lang="es-ES" sz="1600" dirty="0">
                <a:latin typeface="Calibri" pitchFamily="34" charset="0"/>
              </a:rPr>
              <a:t> anarquista.</a:t>
            </a:r>
          </a:p>
          <a:p>
            <a:pPr lvl="1">
              <a:defRPr/>
            </a:pPr>
            <a:r>
              <a:rPr lang="es-ES" sz="1700" dirty="0">
                <a:latin typeface="Calibri" pitchFamily="34" charset="0"/>
              </a:rPr>
              <a:t> </a:t>
            </a:r>
          </a:p>
        </p:txBody>
      </p:sp>
      <p:sp>
        <p:nvSpPr>
          <p:cNvPr id="18435" name="Rectangle 3"/>
          <p:cNvSpPr>
            <a:spLocks noChangeArrowheads="1"/>
          </p:cNvSpPr>
          <p:nvPr/>
        </p:nvSpPr>
        <p:spPr bwMode="auto">
          <a:xfrm>
            <a:off x="395288" y="0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>
              <a:defRPr/>
            </a:pPr>
            <a:r>
              <a:rPr lang="es-ES"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charset="0"/>
              </a:rPr>
              <a:t>A consolidación dos bandos</a:t>
            </a:r>
          </a:p>
        </p:txBody>
      </p:sp>
      <p:pic>
        <p:nvPicPr>
          <p:cNvPr id="19459" name="Picture 6" descr="C:\Documents and Settings\cip2\Escritorio\Historia\3 Guerra Civil Española\s4.g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580063" y="1773238"/>
            <a:ext cx="3563937" cy="4522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4 CuadroTexto"/>
          <p:cNvSpPr txBox="1">
            <a:spLocks noChangeArrowheads="1"/>
          </p:cNvSpPr>
          <p:nvPr/>
        </p:nvSpPr>
        <p:spPr bwMode="auto">
          <a:xfrm>
            <a:off x="395288" y="1125538"/>
            <a:ext cx="8424862" cy="4246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endParaRPr lang="es-ES" dirty="0">
              <a:latin typeface="Calibri" pitchFamily="34" charset="0"/>
            </a:endParaRPr>
          </a:p>
          <a:p>
            <a:pPr>
              <a:defRPr/>
            </a:pPr>
            <a:r>
              <a:rPr lang="es-ES" dirty="0">
                <a:latin typeface="Calibri" pitchFamily="34" charset="0"/>
              </a:rPr>
              <a:t>	</a:t>
            </a:r>
            <a:r>
              <a:rPr lang="es-ES" dirty="0" err="1">
                <a:latin typeface="Calibri" pitchFamily="34" charset="0"/>
              </a:rPr>
              <a:t>Enfrontamento</a:t>
            </a:r>
            <a:r>
              <a:rPr lang="es-ES" dirty="0">
                <a:latin typeface="Calibri" pitchFamily="34" charset="0"/>
              </a:rPr>
              <a:t> entre:</a:t>
            </a:r>
          </a:p>
          <a:p>
            <a:pPr>
              <a:defRPr/>
            </a:pPr>
            <a:endParaRPr lang="es-ES" dirty="0">
              <a:latin typeface="Calibri" pitchFamily="34" charset="0"/>
            </a:endParaRPr>
          </a:p>
          <a:p>
            <a:pPr marL="1257300">
              <a:defRPr/>
            </a:pPr>
            <a:r>
              <a:rPr lang="es-ES" dirty="0">
                <a:latin typeface="Calibri" pitchFamily="34" charset="0"/>
              </a:rPr>
              <a:t>Os grupos </a:t>
            </a:r>
            <a:r>
              <a:rPr lang="es-ES" dirty="0" err="1">
                <a:latin typeface="Calibri" pitchFamily="34" charset="0"/>
              </a:rPr>
              <a:t>tradicionais</a:t>
            </a:r>
            <a:r>
              <a:rPr lang="es-ES" dirty="0">
                <a:latin typeface="Calibri" pitchFamily="34" charset="0"/>
              </a:rPr>
              <a:t> dominantes en España</a:t>
            </a:r>
          </a:p>
          <a:p>
            <a:pPr marL="1257300">
              <a:defRPr/>
            </a:pPr>
            <a:r>
              <a:rPr lang="es-ES" dirty="0">
                <a:latin typeface="Calibri" pitchFamily="34" charset="0"/>
              </a:rPr>
              <a:t>(aristócratas, grandes propietarios agrícolas, empresarios,</a:t>
            </a:r>
          </a:p>
          <a:p>
            <a:pPr marL="1257300">
              <a:defRPr/>
            </a:pPr>
            <a:r>
              <a:rPr lang="es-ES" dirty="0" err="1">
                <a:latin typeface="Calibri" pitchFamily="34" charset="0"/>
              </a:rPr>
              <a:t>Exército</a:t>
            </a:r>
            <a:r>
              <a:rPr lang="es-ES" dirty="0">
                <a:latin typeface="Calibri" pitchFamily="34" charset="0"/>
              </a:rPr>
              <a:t> e </a:t>
            </a:r>
            <a:r>
              <a:rPr lang="es-ES" dirty="0" err="1">
                <a:latin typeface="Calibri" pitchFamily="34" charset="0"/>
              </a:rPr>
              <a:t>Igrexa</a:t>
            </a:r>
            <a:r>
              <a:rPr lang="es-ES" dirty="0">
                <a:latin typeface="Calibri" pitchFamily="34" charset="0"/>
              </a:rPr>
              <a:t>).</a:t>
            </a:r>
          </a:p>
          <a:p>
            <a:pPr marL="1257300">
              <a:defRPr/>
            </a:pPr>
            <a:endParaRPr lang="es-ES" dirty="0">
              <a:latin typeface="Calibri" pitchFamily="34" charset="0"/>
            </a:endParaRPr>
          </a:p>
          <a:p>
            <a:pPr marL="1257300">
              <a:defRPr/>
            </a:pPr>
            <a:r>
              <a:rPr lang="es-ES" dirty="0">
                <a:latin typeface="Calibri" pitchFamily="34" charset="0"/>
              </a:rPr>
              <a:t>As clases populares (</a:t>
            </a:r>
            <a:r>
              <a:rPr lang="es-ES" dirty="0" err="1">
                <a:latin typeface="Calibri" pitchFamily="34" charset="0"/>
              </a:rPr>
              <a:t>campesiños</a:t>
            </a:r>
            <a:r>
              <a:rPr lang="es-ES" dirty="0">
                <a:latin typeface="Calibri" pitchFamily="34" charset="0"/>
              </a:rPr>
              <a:t>, </a:t>
            </a:r>
            <a:r>
              <a:rPr lang="es-ES" dirty="0" err="1">
                <a:latin typeface="Calibri" pitchFamily="34" charset="0"/>
              </a:rPr>
              <a:t>obreiros</a:t>
            </a:r>
            <a:r>
              <a:rPr lang="es-ES" dirty="0">
                <a:latin typeface="Calibri" pitchFamily="34" charset="0"/>
              </a:rPr>
              <a:t>, </a:t>
            </a:r>
            <a:r>
              <a:rPr lang="es-ES" dirty="0" err="1">
                <a:latin typeface="Calibri" pitchFamily="34" charset="0"/>
              </a:rPr>
              <a:t>pequena</a:t>
            </a:r>
            <a:endParaRPr lang="es-ES" dirty="0">
              <a:latin typeface="Calibri" pitchFamily="34" charset="0"/>
            </a:endParaRPr>
          </a:p>
          <a:p>
            <a:pPr marL="1257300">
              <a:defRPr/>
            </a:pPr>
            <a:r>
              <a:rPr lang="es-ES" dirty="0">
                <a:latin typeface="Calibri" pitchFamily="34" charset="0"/>
              </a:rPr>
              <a:t>burguesía)</a:t>
            </a:r>
          </a:p>
          <a:p>
            <a:pPr>
              <a:defRPr/>
            </a:pPr>
            <a:endParaRPr lang="es-ES" dirty="0">
              <a:latin typeface="Calibri" pitchFamily="34" charset="0"/>
            </a:endParaRPr>
          </a:p>
          <a:p>
            <a:pPr>
              <a:defRPr/>
            </a:pPr>
            <a:endParaRPr lang="es-ES" dirty="0">
              <a:latin typeface="Calibri" pitchFamily="34" charset="0"/>
            </a:endParaRPr>
          </a:p>
          <a:p>
            <a:pPr>
              <a:defRPr/>
            </a:pPr>
            <a:r>
              <a:rPr lang="es-ES" dirty="0" err="1">
                <a:latin typeface="Calibri" pitchFamily="34" charset="0"/>
              </a:rPr>
              <a:t>Reflectiu</a:t>
            </a:r>
            <a:r>
              <a:rPr lang="es-ES" dirty="0">
                <a:latin typeface="Calibri" pitchFamily="34" charset="0"/>
              </a:rPr>
              <a:t> as </a:t>
            </a:r>
            <a:r>
              <a:rPr lang="es-ES" dirty="0" err="1">
                <a:latin typeface="Calibri" pitchFamily="34" charset="0"/>
              </a:rPr>
              <a:t>tensións</a:t>
            </a:r>
            <a:r>
              <a:rPr lang="es-ES" dirty="0">
                <a:latin typeface="Calibri" pitchFamily="34" charset="0"/>
              </a:rPr>
              <a:t> existentes en Europa a opinión internacional, </a:t>
            </a:r>
            <a:r>
              <a:rPr lang="es-ES" dirty="0" err="1">
                <a:latin typeface="Calibri" pitchFamily="34" charset="0"/>
              </a:rPr>
              <a:t>algunhos</a:t>
            </a:r>
            <a:r>
              <a:rPr lang="es-ES" dirty="0">
                <a:latin typeface="Calibri" pitchFamily="34" charset="0"/>
              </a:rPr>
              <a:t> crían que España era un microcosmos </a:t>
            </a:r>
            <a:r>
              <a:rPr lang="es-ES" dirty="0" err="1">
                <a:latin typeface="Calibri" pitchFamily="34" charset="0"/>
              </a:rPr>
              <a:t>onde</a:t>
            </a:r>
            <a:r>
              <a:rPr lang="es-ES" dirty="0">
                <a:latin typeface="Calibri" pitchFamily="34" charset="0"/>
              </a:rPr>
              <a:t> o </a:t>
            </a:r>
            <a:r>
              <a:rPr lang="es-ES" dirty="0" err="1">
                <a:latin typeface="Calibri" pitchFamily="34" charset="0"/>
              </a:rPr>
              <a:t>enfrontamento</a:t>
            </a:r>
            <a:r>
              <a:rPr lang="es-ES" dirty="0">
                <a:latin typeface="Calibri" pitchFamily="34" charset="0"/>
              </a:rPr>
              <a:t> fascismo/comunismo/democracia</a:t>
            </a:r>
          </a:p>
          <a:p>
            <a:pPr>
              <a:defRPr/>
            </a:pPr>
            <a:r>
              <a:rPr lang="es-ES" dirty="0">
                <a:latin typeface="Calibri" pitchFamily="34" charset="0"/>
              </a:rPr>
              <a:t>era o preludio do que sucedería </a:t>
            </a:r>
            <a:r>
              <a:rPr lang="es-ES" dirty="0" err="1">
                <a:latin typeface="Calibri" pitchFamily="34" charset="0"/>
              </a:rPr>
              <a:t>máis</a:t>
            </a:r>
            <a:r>
              <a:rPr lang="es-ES" dirty="0">
                <a:latin typeface="Calibri" pitchFamily="34" charset="0"/>
              </a:rPr>
              <a:t> tarde en Europa.         </a:t>
            </a:r>
          </a:p>
          <a:p>
            <a:pPr>
              <a:defRPr/>
            </a:pPr>
            <a:r>
              <a:rPr lang="es-ES" dirty="0">
                <a:latin typeface="Calibri" pitchFamily="34" charset="0"/>
              </a:rPr>
              <a:t>		</a:t>
            </a:r>
          </a:p>
        </p:txBody>
      </p:sp>
      <p:sp>
        <p:nvSpPr>
          <p:cNvPr id="19459" name="Rectangle 3"/>
          <p:cNvSpPr>
            <a:spLocks noChangeArrowheads="1"/>
          </p:cNvSpPr>
          <p:nvPr/>
        </p:nvSpPr>
        <p:spPr bwMode="auto">
          <a:xfrm>
            <a:off x="395288" y="0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>
              <a:defRPr/>
            </a:pPr>
            <a:r>
              <a:rPr lang="es-ES"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charset="0"/>
              </a:rPr>
              <a:t>A significación do conflicto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4" name="Rectangle 4"/>
          <p:cNvSpPr>
            <a:spLocks noChangeArrowheads="1"/>
          </p:cNvSpPr>
          <p:nvPr/>
        </p:nvSpPr>
        <p:spPr bwMode="auto">
          <a:xfrm>
            <a:off x="395288" y="0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>
              <a:defRPr/>
            </a:pPr>
            <a:endParaRPr lang="es-ES" sz="4400">
              <a:solidFill>
                <a:schemeClr val="tx2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ahoma" charset="0"/>
            </a:endParaRPr>
          </a:p>
        </p:txBody>
      </p:sp>
      <p:sp>
        <p:nvSpPr>
          <p:cNvPr id="20486" name="Rectangle 6"/>
          <p:cNvSpPr>
            <a:spLocks noChangeArrowheads="1"/>
          </p:cNvSpPr>
          <p:nvPr/>
        </p:nvSpPr>
        <p:spPr bwMode="auto">
          <a:xfrm>
            <a:off x="0" y="0"/>
            <a:ext cx="91440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>
              <a:defRPr/>
            </a:pPr>
            <a:r>
              <a:rPr lang="es-ES" sz="33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charset="0"/>
              </a:rPr>
              <a:t>A internalización do conflicto e a axuda exterior</a:t>
            </a:r>
          </a:p>
        </p:txBody>
      </p:sp>
      <p:sp>
        <p:nvSpPr>
          <p:cNvPr id="20493" name="Rectangle 13"/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1600200"/>
            <a:ext cx="4259263" cy="4495800"/>
          </a:xfrm>
        </p:spPr>
        <p:txBody>
          <a:bodyPr/>
          <a:lstStyle/>
          <a:p>
            <a:pPr eaLnBrk="1" hangingPunct="1">
              <a:lnSpc>
                <a:spcPct val="90000"/>
              </a:lnSpc>
              <a:defRPr/>
            </a:pPr>
            <a:r>
              <a:rPr lang="pt-BR" sz="2400" dirty="0"/>
              <a:t>Inglaterra e Francia: política de </a:t>
            </a:r>
            <a:r>
              <a:rPr lang="pt-BR" sz="2400" dirty="0" err="1" smtClean="0"/>
              <a:t>apaciguamento</a:t>
            </a:r>
            <a:r>
              <a:rPr lang="pt-BR" sz="2400" dirty="0"/>
              <a:t>, </a:t>
            </a:r>
            <a:r>
              <a:rPr lang="pt-BR" sz="2400" dirty="0" err="1"/>
              <a:t>crean</a:t>
            </a:r>
            <a:r>
              <a:rPr lang="pt-BR" sz="2400" dirty="0"/>
              <a:t> o comité de non </a:t>
            </a:r>
            <a:r>
              <a:rPr lang="pt-BR" sz="2400" dirty="0" err="1"/>
              <a:t>intervención</a:t>
            </a:r>
            <a:r>
              <a:rPr lang="pt-BR" sz="2400" dirty="0"/>
              <a:t>, para </a:t>
            </a:r>
            <a:r>
              <a:rPr lang="pt-BR" sz="2400" dirty="0" err="1"/>
              <a:t>illar</a:t>
            </a:r>
            <a:r>
              <a:rPr lang="pt-BR" sz="2400" dirty="0"/>
              <a:t> o conflito e evitar deste </a:t>
            </a:r>
            <a:r>
              <a:rPr lang="pt-BR" sz="2400" dirty="0" err="1"/>
              <a:t>xeito</a:t>
            </a:r>
            <a:r>
              <a:rPr lang="pt-BR" sz="2400" dirty="0"/>
              <a:t> unha nova guerra </a:t>
            </a:r>
            <a:r>
              <a:rPr lang="pt-BR" sz="2400" dirty="0" err="1"/>
              <a:t>en</a:t>
            </a:r>
            <a:r>
              <a:rPr lang="pt-BR" sz="2400" dirty="0"/>
              <a:t> Europa.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pt-BR" sz="2400" dirty="0"/>
              <a:t>O comité non </a:t>
            </a:r>
            <a:r>
              <a:rPr lang="pt-BR" sz="2400" dirty="0" err="1" smtClean="0"/>
              <a:t>sirviu</a:t>
            </a:r>
            <a:r>
              <a:rPr lang="pt-BR" sz="2400" dirty="0" smtClean="0"/>
              <a:t> </a:t>
            </a:r>
            <a:r>
              <a:rPr lang="pt-BR" sz="2400" dirty="0"/>
              <a:t>para nada </a:t>
            </a:r>
            <a:r>
              <a:rPr lang="pt-BR" sz="2400" dirty="0" err="1"/>
              <a:t>xa</a:t>
            </a:r>
            <a:r>
              <a:rPr lang="pt-BR" sz="2400" dirty="0"/>
              <a:t> que ambos bandos </a:t>
            </a:r>
            <a:r>
              <a:rPr lang="pt-BR" sz="2400" dirty="0" err="1"/>
              <a:t>recibiron</a:t>
            </a:r>
            <a:r>
              <a:rPr lang="pt-BR" sz="2400" dirty="0"/>
              <a:t> apoios de terceiros </a:t>
            </a:r>
            <a:r>
              <a:rPr lang="pt-BR" sz="2400" dirty="0" err="1"/>
              <a:t>paises</a:t>
            </a:r>
            <a:r>
              <a:rPr lang="pt-BR" sz="2400" dirty="0"/>
              <a:t>.</a:t>
            </a:r>
            <a:endParaRPr lang="es-ES" sz="2400" dirty="0"/>
          </a:p>
        </p:txBody>
      </p:sp>
      <p:pic>
        <p:nvPicPr>
          <p:cNvPr id="21508" name="Picture 16" descr="6e6f5f696e74657276656e6369c3b36e"/>
          <p:cNvPicPr>
            <a:picLocks noGrp="1" noChangeAspect="1" noChangeArrowheads="1"/>
          </p:cNvPicPr>
          <p:nvPr>
            <p:ph type="body" sz="half" idx="2"/>
          </p:nvPr>
        </p:nvPicPr>
        <p:blipFill>
          <a:blip r:embed="rId2"/>
          <a:srcRect/>
          <a:stretch>
            <a:fillRect/>
          </a:stretch>
        </p:blipFill>
        <p:spPr>
          <a:xfrm>
            <a:off x="4859338" y="1268413"/>
            <a:ext cx="3960812" cy="4608512"/>
          </a:xfr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9" name="Rectangle 9"/>
          <p:cNvSpPr>
            <a:spLocks noGrp="1" noChangeArrowheads="1"/>
          </p:cNvSpPr>
          <p:nvPr>
            <p:ph type="body" sz="half" idx="2"/>
          </p:nvPr>
        </p:nvSpPr>
        <p:spPr>
          <a:xfrm>
            <a:off x="0" y="1341438"/>
            <a:ext cx="5003800" cy="5327650"/>
          </a:xfrm>
        </p:spPr>
        <p:txBody>
          <a:bodyPr/>
          <a:lstStyle/>
          <a:p>
            <a:pPr eaLnBrk="1" hangingPunct="1">
              <a:lnSpc>
                <a:spcPct val="90000"/>
              </a:lnSpc>
              <a:defRPr/>
            </a:pPr>
            <a:r>
              <a:rPr lang="pt-BR" sz="2400" dirty="0" err="1"/>
              <a:t>Alemania</a:t>
            </a:r>
            <a:r>
              <a:rPr lang="pt-BR" sz="2400" dirty="0"/>
              <a:t> e </a:t>
            </a:r>
            <a:r>
              <a:rPr lang="pt-BR" sz="2400" dirty="0" err="1"/>
              <a:t>Italia</a:t>
            </a:r>
            <a:r>
              <a:rPr lang="pt-BR" sz="2400" dirty="0"/>
              <a:t> </a:t>
            </a:r>
            <a:r>
              <a:rPr lang="pt-BR" sz="2400" dirty="0" err="1"/>
              <a:t>Apoian</a:t>
            </a:r>
            <a:r>
              <a:rPr lang="pt-BR" sz="2400" dirty="0"/>
              <a:t> ao </a:t>
            </a:r>
            <a:r>
              <a:rPr lang="pt-BR" sz="2400" dirty="0" err="1"/>
              <a:t>réxime</a:t>
            </a:r>
            <a:r>
              <a:rPr lang="pt-BR" sz="2400" dirty="0"/>
              <a:t> de Franco. </a:t>
            </a:r>
            <a:r>
              <a:rPr lang="pt-BR" sz="2400" dirty="0" err="1" smtClean="0"/>
              <a:t>Alemania</a:t>
            </a:r>
            <a:r>
              <a:rPr lang="pt-BR" sz="2400" dirty="0" smtClean="0"/>
              <a:t> </a:t>
            </a:r>
            <a:r>
              <a:rPr lang="pt-BR" sz="2400" dirty="0" err="1"/>
              <a:t>envía</a:t>
            </a:r>
            <a:r>
              <a:rPr lang="pt-BR" sz="2400" dirty="0"/>
              <a:t> </a:t>
            </a:r>
            <a:r>
              <a:rPr lang="pt-BR" sz="2400" dirty="0" smtClean="0"/>
              <a:t>tropas, </a:t>
            </a:r>
            <a:r>
              <a:rPr lang="pt-BR" sz="2400" dirty="0"/>
              <a:t>entre 15.000 e 30.000 </a:t>
            </a:r>
            <a:r>
              <a:rPr lang="pt-BR" sz="2400" dirty="0" err="1"/>
              <a:t>efectivos</a:t>
            </a:r>
            <a:r>
              <a:rPr lang="pt-BR" sz="2400" dirty="0"/>
              <a:t>, </a:t>
            </a:r>
            <a:r>
              <a:rPr lang="pt-BR" sz="2400" dirty="0" err="1"/>
              <a:t>Italia</a:t>
            </a:r>
            <a:r>
              <a:rPr lang="pt-BR" sz="2400" dirty="0"/>
              <a:t> preto de 75.000 no </a:t>
            </a:r>
            <a:r>
              <a:rPr lang="pt-BR" sz="2400" i="1" dirty="0"/>
              <a:t>Corpo dei </a:t>
            </a:r>
            <a:r>
              <a:rPr lang="pt-BR" sz="2400" i="1" dirty="0" err="1"/>
              <a:t>Truppe</a:t>
            </a:r>
            <a:r>
              <a:rPr lang="pt-BR" sz="2400" i="1" dirty="0"/>
              <a:t> </a:t>
            </a:r>
            <a:r>
              <a:rPr lang="pt-BR" sz="2400" i="1" dirty="0" err="1"/>
              <a:t>Volontarie</a:t>
            </a:r>
            <a:r>
              <a:rPr lang="pt-BR" sz="2400" i="1" dirty="0"/>
              <a:t>.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pt-BR" sz="2400" dirty="0" err="1"/>
              <a:t>Alemania</a:t>
            </a:r>
            <a:r>
              <a:rPr lang="pt-BR" sz="2400" dirty="0"/>
              <a:t> </a:t>
            </a:r>
            <a:r>
              <a:rPr lang="pt-BR" sz="2400" dirty="0" err="1" smtClean="0"/>
              <a:t>envía</a:t>
            </a:r>
            <a:r>
              <a:rPr lang="pt-BR" sz="2400" dirty="0" smtClean="0"/>
              <a:t> </a:t>
            </a:r>
            <a:r>
              <a:rPr lang="pt-BR" sz="2400" dirty="0"/>
              <a:t>A </a:t>
            </a:r>
            <a:r>
              <a:rPr lang="pt-BR" sz="2400" dirty="0" err="1"/>
              <a:t>Legíón</a:t>
            </a:r>
            <a:r>
              <a:rPr lang="pt-BR" sz="2400" dirty="0"/>
              <a:t> </a:t>
            </a:r>
            <a:r>
              <a:rPr lang="pt-BR" sz="2400" dirty="0" err="1"/>
              <a:t>Codor</a:t>
            </a:r>
            <a:r>
              <a:rPr lang="pt-BR" sz="2400" dirty="0"/>
              <a:t>, </a:t>
            </a:r>
            <a:r>
              <a:rPr lang="pt-BR" sz="2400" dirty="0" err="1"/>
              <a:t>culpable</a:t>
            </a:r>
            <a:r>
              <a:rPr lang="pt-BR" sz="2400" dirty="0"/>
              <a:t> do desastre de </a:t>
            </a:r>
            <a:r>
              <a:rPr lang="pt-BR" sz="2400" dirty="0" err="1"/>
              <a:t>Guernica</a:t>
            </a:r>
            <a:endParaRPr lang="pt-BR" sz="2400" dirty="0"/>
          </a:p>
          <a:p>
            <a:pPr eaLnBrk="1" hangingPunct="1">
              <a:lnSpc>
                <a:spcPct val="90000"/>
              </a:lnSpc>
              <a:defRPr/>
            </a:pPr>
            <a:r>
              <a:rPr lang="pt-BR" sz="2400" dirty="0" err="1"/>
              <a:t>Alemania</a:t>
            </a:r>
            <a:r>
              <a:rPr lang="pt-BR" sz="2400" dirty="0"/>
              <a:t> dará grandes </a:t>
            </a:r>
            <a:r>
              <a:rPr lang="pt-BR" sz="2400" dirty="0" err="1"/>
              <a:t>vantaxes</a:t>
            </a:r>
            <a:r>
              <a:rPr lang="pt-BR" sz="2400" dirty="0"/>
              <a:t> no pago do material militar, nada comparado </a:t>
            </a:r>
            <a:r>
              <a:rPr lang="pt-BR" sz="2400" dirty="0" err="1"/>
              <a:t>con</a:t>
            </a:r>
            <a:r>
              <a:rPr lang="pt-BR" sz="2400" dirty="0"/>
              <a:t> </a:t>
            </a:r>
            <a:r>
              <a:rPr lang="pt-BR" sz="2400" dirty="0" err="1"/>
              <a:t>Italia</a:t>
            </a:r>
            <a:r>
              <a:rPr lang="pt-BR" sz="2400" dirty="0"/>
              <a:t> </a:t>
            </a:r>
            <a:r>
              <a:rPr lang="pt-BR" sz="2400" dirty="0" err="1"/>
              <a:t>cuxa</a:t>
            </a:r>
            <a:r>
              <a:rPr lang="pt-BR" sz="2400" dirty="0"/>
              <a:t> </a:t>
            </a:r>
            <a:r>
              <a:rPr lang="pt-BR" sz="2400" dirty="0" err="1"/>
              <a:t>axuda</a:t>
            </a:r>
            <a:r>
              <a:rPr lang="pt-BR" sz="2400" dirty="0"/>
              <a:t> </a:t>
            </a:r>
            <a:r>
              <a:rPr lang="pt-BR" sz="2400" dirty="0" err="1"/>
              <a:t>en</a:t>
            </a:r>
            <a:r>
              <a:rPr lang="pt-BR" sz="2400" dirty="0"/>
              <a:t> </a:t>
            </a:r>
            <a:r>
              <a:rPr lang="pt-BR" sz="2400" dirty="0" err="1"/>
              <a:t>moitos</a:t>
            </a:r>
            <a:r>
              <a:rPr lang="pt-BR" sz="2400" dirty="0"/>
              <a:t> casos </a:t>
            </a:r>
            <a:r>
              <a:rPr lang="pt-BR" sz="2400" dirty="0" err="1"/>
              <a:t>nin</a:t>
            </a:r>
            <a:r>
              <a:rPr lang="pt-BR" sz="2400" dirty="0"/>
              <a:t> </a:t>
            </a:r>
            <a:r>
              <a:rPr lang="pt-BR" sz="2400" dirty="0" err="1"/>
              <a:t>sequera</a:t>
            </a:r>
            <a:r>
              <a:rPr lang="pt-BR" sz="2400" dirty="0"/>
              <a:t> é paga.</a:t>
            </a:r>
            <a:endParaRPr lang="es-ES" sz="2400" dirty="0"/>
          </a:p>
        </p:txBody>
      </p:sp>
      <p:sp>
        <p:nvSpPr>
          <p:cNvPr id="87051" name="Rectangle 11"/>
          <p:cNvSpPr>
            <a:spLocks noGrp="1" noChangeArrowheads="1"/>
          </p:cNvSpPr>
          <p:nvPr>
            <p:ph type="title"/>
          </p:nvPr>
        </p:nvSpPr>
        <p:spPr>
          <a:xfrm>
            <a:off x="0" y="260350"/>
            <a:ext cx="9144000" cy="1143000"/>
          </a:xfrm>
        </p:spPr>
        <p:txBody>
          <a:bodyPr/>
          <a:lstStyle/>
          <a:p>
            <a:pPr eaLnBrk="1" hangingPunct="1">
              <a:defRPr/>
            </a:pPr>
            <a:r>
              <a:rPr lang="es-ES" sz="3300"/>
              <a:t>A internalización do conflicto e a axuda exterior</a:t>
            </a:r>
          </a:p>
        </p:txBody>
      </p:sp>
      <p:pic>
        <p:nvPicPr>
          <p:cNvPr id="22531" name="Picture 13" descr="cartel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76825" y="1196975"/>
            <a:ext cx="4013200" cy="4968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Corte">
  <a:themeElements>
    <a:clrScheme name="Corte 1">
      <a:dk1>
        <a:srgbClr val="8C0000"/>
      </a:dk1>
      <a:lt1>
        <a:srgbClr val="FFFFFF"/>
      </a:lt1>
      <a:dk2>
        <a:srgbClr val="720000"/>
      </a:dk2>
      <a:lt2>
        <a:srgbClr val="FFFFCC"/>
      </a:lt2>
      <a:accent1>
        <a:srgbClr val="FF3300"/>
      </a:accent1>
      <a:accent2>
        <a:srgbClr val="BE7960"/>
      </a:accent2>
      <a:accent3>
        <a:srgbClr val="BCAAAA"/>
      </a:accent3>
      <a:accent4>
        <a:srgbClr val="DADADA"/>
      </a:accent4>
      <a:accent5>
        <a:srgbClr val="FFADAA"/>
      </a:accent5>
      <a:accent6>
        <a:srgbClr val="AC6D56"/>
      </a:accent6>
      <a:hlink>
        <a:srgbClr val="FFCC66"/>
      </a:hlink>
      <a:folHlink>
        <a:srgbClr val="FF9900"/>
      </a:folHlink>
    </a:clrScheme>
    <a:fontScheme name="Corte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Corte 1">
        <a:dk1>
          <a:srgbClr val="8C0000"/>
        </a:dk1>
        <a:lt1>
          <a:srgbClr val="FFFFFF"/>
        </a:lt1>
        <a:dk2>
          <a:srgbClr val="720000"/>
        </a:dk2>
        <a:lt2>
          <a:srgbClr val="FFFFCC"/>
        </a:lt2>
        <a:accent1>
          <a:srgbClr val="FF3300"/>
        </a:accent1>
        <a:accent2>
          <a:srgbClr val="BE7960"/>
        </a:accent2>
        <a:accent3>
          <a:srgbClr val="BCAAAA"/>
        </a:accent3>
        <a:accent4>
          <a:srgbClr val="DADADA"/>
        </a:accent4>
        <a:accent5>
          <a:srgbClr val="FFADAA"/>
        </a:accent5>
        <a:accent6>
          <a:srgbClr val="AC6D56"/>
        </a:accent6>
        <a:hlink>
          <a:srgbClr val="FFCC66"/>
        </a:hlink>
        <a:folHlink>
          <a:srgbClr val="FF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orte 2">
        <a:dk1>
          <a:srgbClr val="674E2F"/>
        </a:dk1>
        <a:lt1>
          <a:srgbClr val="FFFFFF"/>
        </a:lt1>
        <a:dk2>
          <a:srgbClr val="533F27"/>
        </a:dk2>
        <a:lt2>
          <a:srgbClr val="D8B274"/>
        </a:lt2>
        <a:accent1>
          <a:srgbClr val="CC990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E2CAAA"/>
        </a:accent5>
        <a:accent6>
          <a:srgbClr val="81552A"/>
        </a:accent6>
        <a:hlink>
          <a:srgbClr val="FFCC00"/>
        </a:hlink>
        <a:folHlink>
          <a:srgbClr val="FFFF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orte 3">
        <a:dk1>
          <a:srgbClr val="646464"/>
        </a:dk1>
        <a:lt1>
          <a:srgbClr val="FFFFFF"/>
        </a:lt1>
        <a:dk2>
          <a:srgbClr val="545454"/>
        </a:dk2>
        <a:lt2>
          <a:srgbClr val="D4D4CE"/>
        </a:lt2>
        <a:accent1>
          <a:srgbClr val="49747D"/>
        </a:accent1>
        <a:accent2>
          <a:srgbClr val="8F9699"/>
        </a:accent2>
        <a:accent3>
          <a:srgbClr val="B3B3B3"/>
        </a:accent3>
        <a:accent4>
          <a:srgbClr val="DADADA"/>
        </a:accent4>
        <a:accent5>
          <a:srgbClr val="B1BCBF"/>
        </a:accent5>
        <a:accent6>
          <a:srgbClr val="81878A"/>
        </a:accent6>
        <a:hlink>
          <a:srgbClr val="8DC4D7"/>
        </a:hlink>
        <a:folHlink>
          <a:srgbClr val="7FB97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orte 4">
        <a:dk1>
          <a:srgbClr val="3A7400"/>
        </a:dk1>
        <a:lt1>
          <a:srgbClr val="FFFFFF"/>
        </a:lt1>
        <a:dk2>
          <a:srgbClr val="2E5C00"/>
        </a:dk2>
        <a:lt2>
          <a:srgbClr val="FFFFFF"/>
        </a:lt2>
        <a:accent1>
          <a:srgbClr val="79CA02"/>
        </a:accent1>
        <a:accent2>
          <a:srgbClr val="008080"/>
        </a:accent2>
        <a:accent3>
          <a:srgbClr val="ADB5AA"/>
        </a:accent3>
        <a:accent4>
          <a:srgbClr val="DADADA"/>
        </a:accent4>
        <a:accent5>
          <a:srgbClr val="BEE1AA"/>
        </a:accent5>
        <a:accent6>
          <a:srgbClr val="007373"/>
        </a:accent6>
        <a:hlink>
          <a:srgbClr val="A8DE0E"/>
        </a:hlink>
        <a:folHlink>
          <a:srgbClr val="00CC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orte 5">
        <a:dk1>
          <a:srgbClr val="008885"/>
        </a:dk1>
        <a:lt1>
          <a:srgbClr val="FFFFFF"/>
        </a:lt1>
        <a:dk2>
          <a:srgbClr val="007572"/>
        </a:dk2>
        <a:lt2>
          <a:srgbClr val="FFFF99"/>
        </a:lt2>
        <a:accent1>
          <a:srgbClr val="33CCCC"/>
        </a:accent1>
        <a:accent2>
          <a:srgbClr val="6D6FC7"/>
        </a:accent2>
        <a:accent3>
          <a:srgbClr val="AABDBC"/>
        </a:accent3>
        <a:accent4>
          <a:srgbClr val="DADADA"/>
        </a:accent4>
        <a:accent5>
          <a:srgbClr val="ADE2E2"/>
        </a:accent5>
        <a:accent6>
          <a:srgbClr val="6264B4"/>
        </a:accent6>
        <a:hlink>
          <a:srgbClr val="FFFFCC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orte 6">
        <a:dk1>
          <a:srgbClr val="0000AC"/>
        </a:dk1>
        <a:lt1>
          <a:srgbClr val="FFFFFF"/>
        </a:lt1>
        <a:dk2>
          <a:srgbClr val="000086"/>
        </a:dk2>
        <a:lt2>
          <a:srgbClr val="CCFFFF"/>
        </a:lt2>
        <a:accent1>
          <a:srgbClr val="0099FF"/>
        </a:accent1>
        <a:accent2>
          <a:srgbClr val="00B000"/>
        </a:accent2>
        <a:accent3>
          <a:srgbClr val="AAAAC3"/>
        </a:accent3>
        <a:accent4>
          <a:srgbClr val="DADADA"/>
        </a:accent4>
        <a:accent5>
          <a:srgbClr val="AACAFF"/>
        </a:accent5>
        <a:accent6>
          <a:srgbClr val="009F00"/>
        </a:accent6>
        <a:hlink>
          <a:srgbClr val="FFE701"/>
        </a:hlink>
        <a:folHlink>
          <a:srgbClr val="FF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orte 7">
        <a:dk1>
          <a:srgbClr val="7474A2"/>
        </a:dk1>
        <a:lt1>
          <a:srgbClr val="FFFFFF"/>
        </a:lt1>
        <a:dk2>
          <a:srgbClr val="5E5E8E"/>
        </a:dk2>
        <a:lt2>
          <a:srgbClr val="D1D1DF"/>
        </a:lt2>
        <a:accent1>
          <a:srgbClr val="CC66FF"/>
        </a:accent1>
        <a:accent2>
          <a:srgbClr val="6666FF"/>
        </a:accent2>
        <a:accent3>
          <a:srgbClr val="B6B6C6"/>
        </a:accent3>
        <a:accent4>
          <a:srgbClr val="DADADA"/>
        </a:accent4>
        <a:accent5>
          <a:srgbClr val="E2B8FF"/>
        </a:accent5>
        <a:accent6>
          <a:srgbClr val="5C5CE7"/>
        </a:accent6>
        <a:hlink>
          <a:srgbClr val="FFCC99"/>
        </a:hlink>
        <a:folHlink>
          <a:srgbClr val="CC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orte 8">
        <a:dk1>
          <a:srgbClr val="000000"/>
        </a:dk1>
        <a:lt1>
          <a:srgbClr val="D0DAE2"/>
        </a:lt1>
        <a:dk2>
          <a:srgbClr val="000000"/>
        </a:dk2>
        <a:lt2>
          <a:srgbClr val="E7EDF1"/>
        </a:lt2>
        <a:accent1>
          <a:srgbClr val="33CCCC"/>
        </a:accent1>
        <a:accent2>
          <a:srgbClr val="0099CC"/>
        </a:accent2>
        <a:accent3>
          <a:srgbClr val="E4EAEE"/>
        </a:accent3>
        <a:accent4>
          <a:srgbClr val="000000"/>
        </a:accent4>
        <a:accent5>
          <a:srgbClr val="ADE2E2"/>
        </a:accent5>
        <a:accent6>
          <a:srgbClr val="008AB9"/>
        </a:accent6>
        <a:hlink>
          <a:srgbClr val="3333CC"/>
        </a:hlink>
        <a:folHlink>
          <a:srgbClr val="00808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orte 9">
        <a:dk1>
          <a:srgbClr val="000000"/>
        </a:dk1>
        <a:lt1>
          <a:srgbClr val="FFFFFF"/>
        </a:lt1>
        <a:dk2>
          <a:srgbClr val="000000"/>
        </a:dk2>
        <a:lt2>
          <a:srgbClr val="E6E6E6"/>
        </a:lt2>
        <a:accent1>
          <a:srgbClr val="66CCFF"/>
        </a:accent1>
        <a:accent2>
          <a:srgbClr val="9999FF"/>
        </a:accent2>
        <a:accent3>
          <a:srgbClr val="FFFFFF"/>
        </a:accent3>
        <a:accent4>
          <a:srgbClr val="000000"/>
        </a:accent4>
        <a:accent5>
          <a:srgbClr val="B8E2FF"/>
        </a:accent5>
        <a:accent6>
          <a:srgbClr val="8A8AE7"/>
        </a:accent6>
        <a:hlink>
          <a:srgbClr val="3333CC"/>
        </a:hlink>
        <a:folHlink>
          <a:srgbClr val="00808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Slit</Template>
  <TotalTime>733</TotalTime>
  <Words>2347</Words>
  <Application>Microsoft Office PowerPoint</Application>
  <PresentationFormat>Presentación en pantalla (4:3)</PresentationFormat>
  <Paragraphs>190</Paragraphs>
  <Slides>28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28</vt:i4>
      </vt:variant>
    </vt:vector>
  </HeadingPairs>
  <TitlesOfParts>
    <vt:vector size="29" baseType="lpstr">
      <vt:lpstr>Corte</vt:lpstr>
      <vt:lpstr>Presentación de PowerPoint</vt:lpstr>
      <vt:lpstr>Presentación de PowerPoint</vt:lpstr>
      <vt:lpstr>Os leais e os Rebeldes</vt:lpstr>
      <vt:lpstr>Presentación de PowerPoint</vt:lpstr>
      <vt:lpstr>A consolidación dos bandos</vt:lpstr>
      <vt:lpstr>Presentación de PowerPoint</vt:lpstr>
      <vt:lpstr>Presentación de PowerPoint</vt:lpstr>
      <vt:lpstr>Presentación de PowerPoint</vt:lpstr>
      <vt:lpstr>A internalización do conflicto e a axuda exterior</vt:lpstr>
      <vt:lpstr>A internalización do conflicto e a axuda exterior</vt:lpstr>
      <vt:lpstr>A internalización do conflicto e a axuda exterior</vt:lpstr>
      <vt:lpstr>Presentación de PowerPoint</vt:lpstr>
      <vt:lpstr>Presentación de PowerPoint</vt:lpstr>
      <vt:lpstr>O desencadeamento da revolución social</vt:lpstr>
      <vt:lpstr>Represión no bando republicano</vt:lpstr>
      <vt:lpstr>A recomposición de Largo Caballero</vt:lpstr>
      <vt:lpstr>O goberno de Negrín</vt:lpstr>
      <vt:lpstr>A Creación dun Estado Totalitario Franco: Xeneralísimo</vt:lpstr>
      <vt:lpstr>A Creación do Partido Único</vt:lpstr>
      <vt:lpstr>O desenvolvemento da guerra.</vt:lpstr>
      <vt:lpstr>Madrid resiste (novembro-decembro 1936)</vt:lpstr>
      <vt:lpstr>Batallas ao redor de Madrid (dec.1936-marzo1937)</vt:lpstr>
      <vt:lpstr>A ocupación do Norte (abril-outubro 1937)</vt:lpstr>
      <vt:lpstr>O avance cara o Mediterráneo (novembro 1937-xuño 1938)</vt:lpstr>
      <vt:lpstr>A Batalla do Ebro  (25 xullo-16 novembro 1938)</vt:lpstr>
      <vt:lpstr>O final da guerra</vt:lpstr>
      <vt:lpstr>A represión</vt:lpstr>
      <vt:lpstr>O Exilio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Historia</dc:creator>
  <cp:lastModifiedBy>Prof2</cp:lastModifiedBy>
  <cp:revision>45</cp:revision>
  <dcterms:created xsi:type="dcterms:W3CDTF">2010-04-16T17:35:45Z</dcterms:created>
  <dcterms:modified xsi:type="dcterms:W3CDTF">2014-02-21T07:46:47Z</dcterms:modified>
</cp:coreProperties>
</file>