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389" r:id="rId4"/>
    <p:sldId id="290" r:id="rId5"/>
    <p:sldId id="291" r:id="rId6"/>
    <p:sldId id="392" r:id="rId7"/>
    <p:sldId id="386" r:id="rId8"/>
    <p:sldId id="262" r:id="rId9"/>
    <p:sldId id="387" r:id="rId10"/>
    <p:sldId id="383" r:id="rId11"/>
    <p:sldId id="385" r:id="rId12"/>
    <p:sldId id="384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03"/>
  </p:normalViewPr>
  <p:slideViewPr>
    <p:cSldViewPr snapToGrid="0" snapToObjects="1">
      <p:cViewPr varScale="1">
        <p:scale>
          <a:sx n="108" d="100"/>
          <a:sy n="108" d="100"/>
        </p:scale>
        <p:origin x="7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D4E1C4-E299-2048-A827-159F0A275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8861AC-07EE-054C-A56A-4EE793A851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9E4FE6-DF68-FB4F-9EE0-49F8C71F9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001-0D11-2F42-BF45-3C0938342FAA}" type="datetimeFigureOut">
              <a:rPr lang="es-ES" smtClean="0"/>
              <a:t>27/7/23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49804A-4FCD-7E41-A97D-3D87294D3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6CC125-C78A-9247-81E6-9AC48BD0D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53B9C-3D47-CC49-B7EE-AF091182D2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032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5CE48A-3929-C44F-B587-260B30E71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092D767-5C64-4D41-899D-319B3C45A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B682FB-8886-FA43-822C-FDF293875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001-0D11-2F42-BF45-3C0938342FAA}" type="datetimeFigureOut">
              <a:rPr lang="es-ES" smtClean="0"/>
              <a:t>27/7/23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4153BE-31D7-BE40-9BD6-D10EF6853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AE8F43-6CB7-9348-A2E4-5D86DFE7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53B9C-3D47-CC49-B7EE-AF091182D2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3252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145426-6FD7-5946-B371-31246779CB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30F6395-8D5A-C14E-9729-1B133B46F7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9E4E5E-8B42-A843-870A-FE7DD0CE5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001-0D11-2F42-BF45-3C0938342FAA}" type="datetimeFigureOut">
              <a:rPr lang="es-ES" smtClean="0"/>
              <a:t>27/7/23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16DB63-1CA4-0A41-92EC-75CFFABB1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C61D46-3940-B348-AD06-0826A35E4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53B9C-3D47-CC49-B7EE-AF091182D2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2071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432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0A8D20-2FE1-3347-8615-9B5597061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0C21B4-B144-4A47-8CC1-CEAB951A0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7CB0EF-0D0B-3D46-94A6-5ACBCB7A8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001-0D11-2F42-BF45-3C0938342FAA}" type="datetimeFigureOut">
              <a:rPr lang="es-ES" smtClean="0"/>
              <a:t>27/7/23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B6ACB9-F6D0-704E-93D0-E8ED5B382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C8E4BE-C291-6D47-95B6-E1113EE37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53B9C-3D47-CC49-B7EE-AF091182D2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80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29D994-1E8B-DA48-A67A-BDA1A28CC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80E0FDB-0C1B-1A41-99AE-2C5DC362C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8F1D8B-A10A-2841-9A0D-B9E79AB5A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001-0D11-2F42-BF45-3C0938342FAA}" type="datetimeFigureOut">
              <a:rPr lang="es-ES" smtClean="0"/>
              <a:t>27/7/23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70A91B-10D4-AE41-A6D5-6475B34C1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878BFB-8394-F644-AA77-EE2526BEB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53B9C-3D47-CC49-B7EE-AF091182D2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2127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1CB7A1-AE7C-E14C-B27C-E5845D2BB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84D44A-83FE-224C-AC2C-45D11132F6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E9FEEF-696C-BA46-942F-2493E97D9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AF32A4-0BC0-B34D-BC13-70BB0D9F7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001-0D11-2F42-BF45-3C0938342FAA}" type="datetimeFigureOut">
              <a:rPr lang="es-ES" smtClean="0"/>
              <a:t>27/7/23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303CA0-D561-5C45-A4BF-E4EF52B42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ABF073-CEA1-0245-9180-8BB6C3408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53B9C-3D47-CC49-B7EE-AF091182D2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399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7653E1-1670-7B44-BA55-DB140BB4B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02DF9A-F8C2-7E41-AE71-9BC65A035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52A6435-7A03-924A-94A7-97FA7063E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EC71DB6-6144-0F47-BC04-DC672F20EC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E5DAB4D-A8FC-2E49-9FEA-AAF04A2BF7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C01956F-59FB-364C-B73B-C3C60B70F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001-0D11-2F42-BF45-3C0938342FAA}" type="datetimeFigureOut">
              <a:rPr lang="es-ES" smtClean="0"/>
              <a:t>27/7/23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4E451E7-686F-5942-9DC5-0BB3F4628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5D2FAAC-1566-A24D-9F3B-EA876FCA9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53B9C-3D47-CC49-B7EE-AF091182D2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5292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A9B9EA-15E9-A54C-8680-9B28A98FC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E21D7EB-6640-6C42-9040-183C38549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001-0D11-2F42-BF45-3C0938342FAA}" type="datetimeFigureOut">
              <a:rPr lang="es-ES" smtClean="0"/>
              <a:t>27/7/23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AC4D44B-A4A2-E346-A16E-2AF83ECF3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F2FACC-F298-5245-8830-26D3BF5FF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53B9C-3D47-CC49-B7EE-AF091182D2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3873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19DDDA5-088D-3848-99E3-A87DB16A9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001-0D11-2F42-BF45-3C0938342FAA}" type="datetimeFigureOut">
              <a:rPr lang="es-ES" smtClean="0"/>
              <a:t>27/7/23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CC8D466-F683-E54C-B6E8-528F6CC96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7B9F9A4-F73D-3B42-BE28-07CAE4EFC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53B9C-3D47-CC49-B7EE-AF091182D2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2199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D5567-6147-CB48-8FCF-A8E8ED7C3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0EAFB5-149A-5942-85D8-9EC592485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45BE2BE-E614-6447-8833-0A20C0F3A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43FDF6-C0E7-9E4F-B318-54FAD9BEF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001-0D11-2F42-BF45-3C0938342FAA}" type="datetimeFigureOut">
              <a:rPr lang="es-ES" smtClean="0"/>
              <a:t>27/7/23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6356A3-E09E-9847-86EB-56674667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E1D44CE-4B28-314B-B606-E5C7A4C54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53B9C-3D47-CC49-B7EE-AF091182D2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54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B9A59D-B51F-6B41-9E79-BCA777FBF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E993614-FD10-0943-B4CF-5E73663CE7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D5EAC7-91C8-9F42-B827-ADE64D4E9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885B70-D669-E64C-84F9-ED699EBA9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001-0D11-2F42-BF45-3C0938342FAA}" type="datetimeFigureOut">
              <a:rPr lang="es-ES" smtClean="0"/>
              <a:t>27/7/23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CF0BEEF-EC29-B645-8E80-DBFB66E06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F7D216-B4DD-0F41-AB1F-7686A6D61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53B9C-3D47-CC49-B7EE-AF091182D2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2058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B691F51-5785-F641-AAE7-67792ADE8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9FFA2D-4122-3644-B49D-C756A0FCA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CE7E06-28A5-E442-8DEB-94CDDDAF96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5D001-0D11-2F42-BF45-3C0938342FAA}" type="datetimeFigureOut">
              <a:rPr lang="es-ES" smtClean="0"/>
              <a:t>27/7/23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F1FFB7-FE87-9F46-A334-29F2AC22E1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5F20DB-B602-164B-97A5-C89B3B94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53B9C-3D47-CC49-B7EE-AF091182D2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47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.google.com/store/apps/details?id=com.puntogris.posture&amp;hl=en_US&amp;gl=US" TargetMode="External"/><Relationship Id="rId2" Type="http://schemas.openxmlformats.org/officeDocument/2006/relationships/hyperlink" Target="https://play.google.com/store/apps/details?id=com.or_oz.postur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apple.com/es/app/posturescreen-mobile/id405109185" TargetMode="External"/><Relationship Id="rId2" Type="http://schemas.openxmlformats.org/officeDocument/2006/relationships/hyperlink" Target="https://play.google.com/store/apps/details?id=com.postureco.posturescreen&amp;hl=es_419&amp;gl=U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apple.com/es/app/apecs-ai-posture-evaluation/id1488264106" TargetMode="External"/><Relationship Id="rId2" Type="http://schemas.openxmlformats.org/officeDocument/2006/relationships/hyperlink" Target="https://play.google.com/store/apps/details?id=corpusnovus.silverblood.apec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53FFB3-1AB9-3D4D-B1D3-CD552AFFE5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1787" y="1741337"/>
            <a:ext cx="5448730" cy="2387918"/>
          </a:xfrm>
        </p:spPr>
        <p:txBody>
          <a:bodyPr anchor="b">
            <a:normAutofit/>
          </a:bodyPr>
          <a:lstStyle/>
          <a:p>
            <a:r>
              <a:rPr lang="es-ES" sz="4000">
                <a:solidFill>
                  <a:schemeClr val="tx2"/>
                </a:solidFill>
              </a:rPr>
              <a:t>CONTROL POSTURAL, BIENESTAR Y MANTENIMIENTO FUNCIONAL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BBB680-877A-7C4E-BAE4-D67F37519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1161" y="4200522"/>
            <a:ext cx="5449982" cy="682079"/>
          </a:xfrm>
        </p:spPr>
        <p:txBody>
          <a:bodyPr>
            <a:normAutofit/>
          </a:bodyPr>
          <a:lstStyle/>
          <a:p>
            <a:r>
              <a:rPr lang="es-ES">
                <a:solidFill>
                  <a:schemeClr val="tx2"/>
                </a:solidFill>
              </a:rPr>
              <a:t>ANALISIS POSTURA ESTÁTICA</a:t>
            </a:r>
          </a:p>
        </p:txBody>
      </p:sp>
    </p:spTree>
    <p:extLst>
      <p:ext uri="{BB962C8B-B14F-4D97-AF65-F5344CB8AC3E}">
        <p14:creationId xmlns:p14="http://schemas.microsoft.com/office/powerpoint/2010/main" val="2761092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CD0D1B-9594-3FDC-BB0A-69B4A0A87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s-ES" sz="4000">
                <a:solidFill>
                  <a:srgbClr val="FFFFFF"/>
                </a:solidFill>
              </a:rPr>
              <a:t>APPS Postura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375B5F-5E23-BDA9-AE92-2F25E4242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es-ES" sz="2400" b="1" dirty="0" err="1"/>
              <a:t>Posture</a:t>
            </a:r>
            <a:r>
              <a:rPr lang="es-ES" sz="2400" b="1" dirty="0"/>
              <a:t> </a:t>
            </a:r>
            <a:r>
              <a:rPr lang="es-ES" sz="2400" b="1" dirty="0" err="1"/>
              <a:t>Reminder</a:t>
            </a:r>
            <a:r>
              <a:rPr lang="es-ES" sz="2400" dirty="0"/>
              <a:t>: una sencilla aplicación que no hace más que recordarnos que debemos adoptar una buena postura. Mediante alertas, esta app gratuita disponible para móviles con </a:t>
            </a:r>
            <a:r>
              <a:rPr lang="es-ES" sz="2400" dirty="0">
                <a:hlinkClick r:id="rId2"/>
              </a:rPr>
              <a:t>Android</a:t>
            </a:r>
            <a:r>
              <a:rPr lang="es-ES" sz="2400" dirty="0"/>
              <a:t> nos recuerda que debemos enderezar la columna y prestar atención a nuestra postura corporal para así, poco a poco, corregir la misma. Además, podemos recibir alertas inteligentes cuando el acelerómetro del teléfono detecta que tenemos la vista hacia abajo y las cervicales inclinadas viendo el móvil.</a:t>
            </a:r>
          </a:p>
          <a:p>
            <a:r>
              <a:rPr lang="es-ES" sz="2400" dirty="0">
                <a:hlinkClick r:id="rId3"/>
              </a:rPr>
              <a:t>https://play.google.com/store/apps/details?id=com.puntogris.posture&amp;hl=en_US&amp;gl=US</a:t>
            </a:r>
            <a:endParaRPr lang="es-ES" sz="2400" dirty="0"/>
          </a:p>
          <a:p>
            <a:endParaRPr lang="es-ES" sz="24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3A96B3F-5F21-314D-8B78-6D75BEEB519C}"/>
              </a:ext>
            </a:extLst>
          </p:cNvPr>
          <p:cNvSpPr txBox="1"/>
          <p:nvPr/>
        </p:nvSpPr>
        <p:spPr>
          <a:xfrm>
            <a:off x="1769423" y="800392"/>
            <a:ext cx="83721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APPS RELACIONADAS CON EL ANÁLISIS Y TRABAJO DE LA POSTURA</a:t>
            </a:r>
          </a:p>
        </p:txBody>
      </p:sp>
    </p:spTree>
    <p:extLst>
      <p:ext uri="{BB962C8B-B14F-4D97-AF65-F5344CB8AC3E}">
        <p14:creationId xmlns:p14="http://schemas.microsoft.com/office/powerpoint/2010/main" val="959728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02825-E670-5606-2BBA-8F7B73797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s-ES" sz="4000">
                <a:solidFill>
                  <a:srgbClr val="FFFFFF"/>
                </a:solidFill>
              </a:rPr>
              <a:t>APPS Postura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6A06CD-70D0-CF55-C748-0E9027BBD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es-ES" sz="2400" dirty="0"/>
            </a:br>
            <a:r>
              <a:rPr lang="es-ES" sz="2400" b="1" dirty="0"/>
              <a:t>• </a:t>
            </a:r>
            <a:r>
              <a:rPr lang="es-ES" sz="2400" b="1" dirty="0" err="1"/>
              <a:t>Posture</a:t>
            </a:r>
            <a:r>
              <a:rPr lang="es-ES" sz="2400" b="1" dirty="0"/>
              <a:t> </a:t>
            </a:r>
            <a:r>
              <a:rPr lang="es-ES" sz="2400" b="1" dirty="0" err="1"/>
              <a:t>Screen</a:t>
            </a:r>
            <a:r>
              <a:rPr lang="es-ES" sz="2400" b="1" dirty="0"/>
              <a:t> </a:t>
            </a:r>
            <a:r>
              <a:rPr lang="es-ES" sz="2400" b="1" dirty="0" err="1"/>
              <a:t>mobile</a:t>
            </a:r>
            <a:endParaRPr lang="es-ES" sz="2400" b="1" dirty="0"/>
          </a:p>
          <a:p>
            <a:pPr lvl="1"/>
            <a:r>
              <a:rPr lang="es-ES" b="1" dirty="0"/>
              <a:t>Aplicación de pago, con más opciones en </a:t>
            </a:r>
            <a:r>
              <a:rPr lang="es-ES" b="1" dirty="0" err="1"/>
              <a:t>ios</a:t>
            </a:r>
            <a:r>
              <a:rPr lang="es-ES" b="1" dirty="0"/>
              <a:t> que en Android (también diferente precio) muy útil para identificar posturas incorrectas en los usuarios.</a:t>
            </a:r>
            <a:endParaRPr lang="es-ES" dirty="0"/>
          </a:p>
          <a:p>
            <a:r>
              <a:rPr lang="es-ES" sz="2400" dirty="0">
                <a:hlinkClick r:id="rId2"/>
              </a:rPr>
              <a:t>https://play.google.com/store/apps/details?id=com.postureco.posturescreen&amp;hl=es_419&amp;gl=US</a:t>
            </a:r>
            <a:endParaRPr lang="es-ES" sz="2400" dirty="0"/>
          </a:p>
          <a:p>
            <a:r>
              <a:rPr lang="es-ES" sz="2400" dirty="0">
                <a:hlinkClick r:id="rId3"/>
              </a:rPr>
              <a:t>https://apps.apple.com/es/app/posturescreen-mobile/id405109185</a:t>
            </a:r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92825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02825-E670-5606-2BBA-8F7B73797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s-ES" sz="4000">
                <a:solidFill>
                  <a:srgbClr val="FFFFFF"/>
                </a:solidFill>
              </a:rPr>
              <a:t>APPS Postura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6A06CD-70D0-CF55-C748-0E9027BBD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br>
              <a:rPr lang="es-ES" sz="2400" dirty="0"/>
            </a:br>
            <a:r>
              <a:rPr lang="es-ES" sz="2400" b="1" dirty="0"/>
              <a:t>• APECS proporciona herramientas y características precisas para la evaluación de la postura de todo el cuerpo:</a:t>
            </a:r>
            <a:br>
              <a:rPr lang="es-ES" sz="2400" dirty="0"/>
            </a:br>
            <a:r>
              <a:rPr lang="es-ES" sz="2400" dirty="0"/>
              <a:t>- Análisis de postura frontal, posterior, izquierdo y derecho</a:t>
            </a:r>
          </a:p>
          <a:p>
            <a:endParaRPr lang="es-ES" sz="2400" dirty="0"/>
          </a:p>
          <a:p>
            <a:r>
              <a:rPr lang="es-ES" sz="2400" dirty="0">
                <a:hlinkClick r:id="rId2"/>
              </a:rPr>
              <a:t>https://play.google.com/store/apps/details?id=corpusnovus.silverblood.apecs</a:t>
            </a:r>
            <a:endParaRPr lang="es-ES" sz="2400" dirty="0"/>
          </a:p>
          <a:p>
            <a:r>
              <a:rPr lang="es-ES" sz="2400" dirty="0">
                <a:hlinkClick r:id="rId3"/>
              </a:rPr>
              <a:t>https://apps.apple.com/es/app/apecs-ai-posture-evaluation/id1488264106</a:t>
            </a:r>
            <a:endParaRPr lang="es-ES" sz="2400" dirty="0"/>
          </a:p>
          <a:p>
            <a:r>
              <a:rPr lang="es-ES" sz="2400" dirty="0"/>
              <a:t>Hay un trabajo sobre esta aplicación por si quieres utilizarla</a:t>
            </a:r>
          </a:p>
        </p:txBody>
      </p:sp>
    </p:spTree>
    <p:extLst>
      <p:ext uri="{BB962C8B-B14F-4D97-AF65-F5344CB8AC3E}">
        <p14:creationId xmlns:p14="http://schemas.microsoft.com/office/powerpoint/2010/main" val="3914005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537471-5C51-4F4E-8B50-02238CA9E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s-ES" sz="3600" dirty="0">
                <a:solidFill>
                  <a:schemeClr val="tx2"/>
                </a:solidFill>
              </a:rPr>
              <a:t>DEFINAMOS POSTURA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45B3FF-C133-494F-82D9-53F0F141F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1772" y="2979336"/>
            <a:ext cx="9811658" cy="2430864"/>
          </a:xfrm>
        </p:spPr>
        <p:txBody>
          <a:bodyPr anchor="t">
            <a:noAutofit/>
          </a:bodyPr>
          <a:lstStyle/>
          <a:p>
            <a:pPr marL="457200" lvl="1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457200" lvl="1" indent="0" algn="r">
              <a:buNone/>
            </a:pPr>
            <a:r>
              <a:rPr lang="es-ES" dirty="0">
                <a:solidFill>
                  <a:schemeClr val="tx2"/>
                </a:solidFill>
              </a:rPr>
              <a:t>”La composición de las posiciones de todas las articulaciones del cuerpo humano en todo momento”</a:t>
            </a:r>
          </a:p>
          <a:p>
            <a:pPr marL="457200" lvl="1" indent="0" algn="r">
              <a:buNone/>
            </a:pPr>
            <a:r>
              <a:rPr lang="es-ES" dirty="0">
                <a:solidFill>
                  <a:schemeClr val="tx2"/>
                </a:solidFill>
              </a:rPr>
              <a:t>Kendall 1985</a:t>
            </a:r>
          </a:p>
          <a:p>
            <a:pPr marL="457200" lvl="1" indent="0" algn="r">
              <a:buNone/>
            </a:pPr>
            <a:r>
              <a:rPr lang="es-ES" dirty="0">
                <a:solidFill>
                  <a:schemeClr val="tx2"/>
                </a:solidFill>
              </a:rPr>
              <a:t>La postura corporal es inherente al ser humano, puesto que le acompaña las 24 horas del día y durante toda su vida. Diferenciamos postura estática y </a:t>
            </a:r>
            <a:r>
              <a:rPr lang="es-ES" dirty="0" err="1">
                <a:solidFill>
                  <a:schemeClr val="tx2"/>
                </a:solidFill>
              </a:rPr>
              <a:t>dináminca</a:t>
            </a:r>
            <a:endParaRPr lang="es-ES" dirty="0">
              <a:solidFill>
                <a:schemeClr val="tx2"/>
              </a:solidFill>
            </a:endParaRPr>
          </a:p>
          <a:p>
            <a:pPr marL="457200" lvl="1" indent="0" algn="r">
              <a:buNone/>
            </a:pP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30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CEA813-4A7E-8B46-95FF-89C1B81C5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CONCEPTOS BÁSICOS ANTES DE COMENZAR EL ANLAÍSIS DE LA POSTURA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3BBE13-5F5F-E344-A425-6EED39966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EJES</a:t>
            </a:r>
          </a:p>
          <a:p>
            <a:r>
              <a:rPr lang="es-ES" dirty="0"/>
              <a:t>PLANOS</a:t>
            </a:r>
          </a:p>
          <a:p>
            <a:r>
              <a:rPr lang="es-ES" dirty="0"/>
              <a:t>OTROS CONCEPTOS: cadenas musculares,…</a:t>
            </a:r>
          </a:p>
        </p:txBody>
      </p:sp>
    </p:spTree>
    <p:extLst>
      <p:ext uri="{BB962C8B-B14F-4D97-AF65-F5344CB8AC3E}">
        <p14:creationId xmlns:p14="http://schemas.microsoft.com/office/powerpoint/2010/main" val="482276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B20A94-EDB7-614A-A0F9-CF6DB9D79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16545B-FB61-F144-9EB6-6B8C589C9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295400"/>
            <a:ext cx="10972800" cy="369332"/>
          </a:xfrm>
        </p:spPr>
        <p:txBody>
          <a:bodyPr>
            <a:normAutofit fontScale="77500" lnSpcReduction="20000"/>
          </a:bodyPr>
          <a:lstStyle/>
          <a:p>
            <a:r>
              <a:rPr lang="es-ES" sz="2400" b="1" dirty="0">
                <a:solidFill>
                  <a:srgbClr val="92D050"/>
                </a:solidFill>
              </a:rPr>
              <a:t>ACTIVIDAD PRÁCTICA</a:t>
            </a:r>
            <a:r>
              <a:rPr lang="es-ES" dirty="0"/>
              <a:t>: BUSCA UN MOVIMIENTO DESDE CADA UNO DE LOS SIGUIENTES EJES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9DA8DD6-1BAD-5549-8038-444829243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694" y="2005528"/>
            <a:ext cx="1600200" cy="31496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92BC304-95D5-134A-B116-222FFF3D16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5875" y="1991240"/>
            <a:ext cx="1562100" cy="305435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3828D5D-7CB7-8E46-9F3A-701DECA0B6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7106" y="2037278"/>
            <a:ext cx="1689100" cy="308610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71034A7D-B22B-574F-8A9C-3978095D2B08}"/>
              </a:ext>
            </a:extLst>
          </p:cNvPr>
          <p:cNvSpPr txBox="1"/>
          <p:nvPr/>
        </p:nvSpPr>
        <p:spPr>
          <a:xfrm>
            <a:off x="1183695" y="5077460"/>
            <a:ext cx="209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EJE VERTICAL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82E9C54-8FCE-DC44-857E-CC752A7B4E47}"/>
              </a:ext>
            </a:extLst>
          </p:cNvPr>
          <p:cNvSpPr txBox="1"/>
          <p:nvPr/>
        </p:nvSpPr>
        <p:spPr>
          <a:xfrm>
            <a:off x="5334001" y="5286375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EJE SAGITAL </a:t>
            </a:r>
          </a:p>
          <a:p>
            <a:r>
              <a:rPr lang="es-ES" dirty="0"/>
              <a:t>O TRANSVERSAL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BE8FFA6-B8D2-B145-ABF7-6852EE950FDB}"/>
              </a:ext>
            </a:extLst>
          </p:cNvPr>
          <p:cNvSpPr txBox="1"/>
          <p:nvPr/>
        </p:nvSpPr>
        <p:spPr>
          <a:xfrm>
            <a:off x="9601200" y="5343525"/>
            <a:ext cx="180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EJE FRONTAL</a:t>
            </a:r>
          </a:p>
        </p:txBody>
      </p:sp>
    </p:spTree>
    <p:extLst>
      <p:ext uri="{BB962C8B-B14F-4D97-AF65-F5344CB8AC3E}">
        <p14:creationId xmlns:p14="http://schemas.microsoft.com/office/powerpoint/2010/main" val="2661014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F7AAAB-2A7E-E644-863E-CEC88A4AF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23AAFB-0AFA-1A49-BA6D-8116CDA9F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369332"/>
          </a:xfrm>
        </p:spPr>
        <p:txBody>
          <a:bodyPr>
            <a:normAutofit fontScale="77500" lnSpcReduction="20000"/>
          </a:bodyPr>
          <a:lstStyle/>
          <a:p>
            <a:r>
              <a:rPr lang="es-ES" sz="2400" b="1" dirty="0">
                <a:solidFill>
                  <a:srgbClr val="92D050"/>
                </a:solidFill>
              </a:rPr>
              <a:t>ACTIVIDAD PRÁCTICA</a:t>
            </a:r>
            <a:r>
              <a:rPr lang="es-ES" dirty="0"/>
              <a:t>: RELACIONA EJES Y PLANOS Y BUSCA UN EJERCICIO PARA CADA UNO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C3C07AA-9B3B-6243-AF50-D9CE73FD4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133600"/>
            <a:ext cx="7391400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638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61263" y="1380490"/>
            <a:ext cx="10059035" cy="435800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998855" marR="5080" indent="-229235" algn="just">
              <a:lnSpc>
                <a:spcPct val="90300"/>
              </a:lnSpc>
              <a:spcBef>
                <a:spcPts val="420"/>
              </a:spcBef>
              <a:buChar char="•"/>
              <a:tabLst>
                <a:tab pos="999490" algn="l"/>
              </a:tabLst>
            </a:pPr>
            <a:r>
              <a:rPr sz="2800" spc="-320" dirty="0">
                <a:latin typeface="Arial"/>
                <a:cs typeface="Arial"/>
              </a:rPr>
              <a:t>Os </a:t>
            </a:r>
            <a:r>
              <a:rPr sz="2800" spc="-150" dirty="0">
                <a:latin typeface="Arial"/>
                <a:cs typeface="Arial"/>
              </a:rPr>
              <a:t>músculos </a:t>
            </a:r>
            <a:r>
              <a:rPr sz="2800" spc="-145" dirty="0">
                <a:latin typeface="Arial"/>
                <a:cs typeface="Arial"/>
              </a:rPr>
              <a:t>nunca </a:t>
            </a:r>
            <a:r>
              <a:rPr sz="2800" spc="-65" dirty="0">
                <a:latin typeface="Arial"/>
                <a:cs typeface="Arial"/>
              </a:rPr>
              <a:t>traballan </a:t>
            </a:r>
            <a:r>
              <a:rPr sz="2800" spc="-200" dirty="0">
                <a:latin typeface="Arial"/>
                <a:cs typeface="Arial"/>
              </a:rPr>
              <a:t>sos, </a:t>
            </a:r>
            <a:r>
              <a:rPr sz="2800" spc="-90" dirty="0">
                <a:latin typeface="Arial"/>
                <a:cs typeface="Arial"/>
              </a:rPr>
              <a:t>illados, </a:t>
            </a:r>
            <a:r>
              <a:rPr sz="2800" spc="-155" dirty="0">
                <a:latin typeface="Arial"/>
                <a:cs typeface="Arial"/>
              </a:rPr>
              <a:t>senón </a:t>
            </a:r>
            <a:r>
              <a:rPr sz="2800" spc="-120" dirty="0">
                <a:latin typeface="Arial"/>
                <a:cs typeface="Arial"/>
              </a:rPr>
              <a:t>que </a:t>
            </a:r>
            <a:r>
              <a:rPr sz="2800" b="1" spc="-190" dirty="0">
                <a:latin typeface="Arial"/>
                <a:cs typeface="Arial"/>
              </a:rPr>
              <a:t>actúan </a:t>
            </a:r>
            <a:r>
              <a:rPr sz="2800" b="1" spc="-185" dirty="0">
                <a:latin typeface="Arial"/>
                <a:cs typeface="Arial"/>
              </a:rPr>
              <a:t>en  </a:t>
            </a:r>
            <a:r>
              <a:rPr sz="2800" b="1" spc="-155" dirty="0">
                <a:latin typeface="Arial"/>
                <a:cs typeface="Arial"/>
              </a:rPr>
              <a:t>forma </a:t>
            </a:r>
            <a:r>
              <a:rPr sz="2800" b="1" spc="-185" dirty="0">
                <a:latin typeface="Arial"/>
                <a:cs typeface="Arial"/>
              </a:rPr>
              <a:t>de </a:t>
            </a:r>
            <a:r>
              <a:rPr sz="2800" b="1" spc="-260" dirty="0">
                <a:latin typeface="Arial"/>
                <a:cs typeface="Arial"/>
              </a:rPr>
              <a:t>grupos </a:t>
            </a:r>
            <a:r>
              <a:rPr sz="2800" b="1" spc="-245" dirty="0">
                <a:latin typeface="Arial"/>
                <a:cs typeface="Arial"/>
              </a:rPr>
              <a:t>musculares </a:t>
            </a:r>
            <a:r>
              <a:rPr sz="2800" spc="-120" dirty="0">
                <a:latin typeface="Arial"/>
                <a:cs typeface="Arial"/>
              </a:rPr>
              <a:t>que </a:t>
            </a:r>
            <a:r>
              <a:rPr sz="2800" spc="-240" dirty="0">
                <a:latin typeface="Arial"/>
                <a:cs typeface="Arial"/>
              </a:rPr>
              <a:t>se </a:t>
            </a:r>
            <a:r>
              <a:rPr sz="2800" spc="-114" dirty="0">
                <a:latin typeface="Arial"/>
                <a:cs typeface="Arial"/>
              </a:rPr>
              <a:t>solidarizan </a:t>
            </a:r>
            <a:r>
              <a:rPr sz="2800" spc="-45" dirty="0">
                <a:latin typeface="Arial"/>
                <a:cs typeface="Arial"/>
              </a:rPr>
              <a:t>entre </a:t>
            </a:r>
            <a:r>
              <a:rPr sz="2800" spc="-155" dirty="0">
                <a:latin typeface="Arial"/>
                <a:cs typeface="Arial"/>
              </a:rPr>
              <a:t>eles </a:t>
            </a:r>
            <a:r>
              <a:rPr sz="2800" spc="-120" dirty="0">
                <a:latin typeface="Arial"/>
                <a:cs typeface="Arial"/>
              </a:rPr>
              <a:t>para  </a:t>
            </a:r>
            <a:r>
              <a:rPr sz="2800" spc="-130" dirty="0">
                <a:latin typeface="Arial"/>
                <a:cs typeface="Arial"/>
              </a:rPr>
              <a:t>conseguir </a:t>
            </a:r>
            <a:r>
              <a:rPr sz="2800" spc="-200" dirty="0">
                <a:latin typeface="Arial"/>
                <a:cs typeface="Arial"/>
              </a:rPr>
              <a:t>os </a:t>
            </a:r>
            <a:r>
              <a:rPr sz="2800" spc="-225" dirty="0">
                <a:latin typeface="Arial"/>
                <a:cs typeface="Arial"/>
              </a:rPr>
              <a:t>seus </a:t>
            </a:r>
            <a:r>
              <a:rPr sz="2800" spc="-105" dirty="0">
                <a:latin typeface="Arial"/>
                <a:cs typeface="Arial"/>
              </a:rPr>
              <a:t>obxectivos. </a:t>
            </a:r>
            <a:r>
              <a:rPr sz="2800" spc="-155" dirty="0">
                <a:latin typeface="Arial"/>
                <a:cs typeface="Arial"/>
              </a:rPr>
              <a:t>Por </a:t>
            </a:r>
            <a:r>
              <a:rPr sz="2800" spc="-114" dirty="0">
                <a:latin typeface="Arial"/>
                <a:cs typeface="Arial"/>
              </a:rPr>
              <a:t>iso, </a:t>
            </a:r>
            <a:r>
              <a:rPr sz="2800" spc="-90" dirty="0">
                <a:latin typeface="Arial"/>
                <a:cs typeface="Arial"/>
              </a:rPr>
              <a:t>non </a:t>
            </a:r>
            <a:r>
              <a:rPr sz="2800" spc="-150" dirty="0">
                <a:latin typeface="Arial"/>
                <a:cs typeface="Arial"/>
              </a:rPr>
              <a:t>debemos </a:t>
            </a:r>
            <a:r>
              <a:rPr sz="2800" spc="-145" dirty="0">
                <a:latin typeface="Arial"/>
                <a:cs typeface="Arial"/>
              </a:rPr>
              <a:t>pensar </a:t>
            </a:r>
            <a:r>
              <a:rPr sz="2800" spc="-130" dirty="0">
                <a:latin typeface="Arial"/>
                <a:cs typeface="Arial"/>
              </a:rPr>
              <a:t>en  </a:t>
            </a:r>
            <a:r>
              <a:rPr sz="2800" b="1" spc="-120" dirty="0">
                <a:latin typeface="Arial"/>
                <a:cs typeface="Arial"/>
              </a:rPr>
              <a:t>traballar </a:t>
            </a:r>
            <a:r>
              <a:rPr sz="2800" spc="-150" dirty="0">
                <a:latin typeface="Arial"/>
                <a:cs typeface="Arial"/>
              </a:rPr>
              <a:t>músculos </a:t>
            </a:r>
            <a:r>
              <a:rPr sz="2800" spc="-90" dirty="0">
                <a:latin typeface="Arial"/>
                <a:cs typeface="Arial"/>
              </a:rPr>
              <a:t>illados, </a:t>
            </a:r>
            <a:r>
              <a:rPr sz="2800" spc="-155" dirty="0">
                <a:latin typeface="Arial"/>
                <a:cs typeface="Arial"/>
              </a:rPr>
              <a:t>senón </a:t>
            </a:r>
            <a:r>
              <a:rPr sz="2800" spc="-130" dirty="0">
                <a:latin typeface="Arial"/>
                <a:cs typeface="Arial"/>
              </a:rPr>
              <a:t>de </a:t>
            </a:r>
            <a:r>
              <a:rPr sz="2800" b="1" spc="-260" dirty="0">
                <a:latin typeface="Arial"/>
                <a:cs typeface="Arial"/>
              </a:rPr>
              <a:t>cadeas</a:t>
            </a:r>
            <a:r>
              <a:rPr sz="2800" b="1" spc="-210" dirty="0">
                <a:latin typeface="Arial"/>
                <a:cs typeface="Arial"/>
              </a:rPr>
              <a:t> </a:t>
            </a:r>
            <a:r>
              <a:rPr sz="2800" b="1" spc="-225" dirty="0">
                <a:latin typeface="Arial"/>
                <a:cs typeface="Arial"/>
              </a:rPr>
              <a:t>musculares.</a:t>
            </a:r>
            <a:endParaRPr sz="2800">
              <a:latin typeface="Arial"/>
              <a:cs typeface="Arial"/>
            </a:endParaRPr>
          </a:p>
          <a:p>
            <a:pPr marL="998855" indent="-229235">
              <a:lnSpc>
                <a:spcPct val="100000"/>
              </a:lnSpc>
              <a:spcBef>
                <a:spcPts val="625"/>
              </a:spcBef>
              <a:buChar char="•"/>
              <a:tabLst>
                <a:tab pos="999490" algn="l"/>
              </a:tabLst>
            </a:pPr>
            <a:r>
              <a:rPr sz="2800" spc="-220" dirty="0">
                <a:latin typeface="Arial"/>
                <a:cs typeface="Arial"/>
              </a:rPr>
              <a:t>Esta </a:t>
            </a:r>
            <a:r>
              <a:rPr sz="2800" spc="-125" dirty="0">
                <a:latin typeface="Arial"/>
                <a:cs typeface="Arial"/>
              </a:rPr>
              <a:t>concepción </a:t>
            </a:r>
            <a:r>
              <a:rPr sz="2800" spc="-130" dirty="0">
                <a:latin typeface="Arial"/>
                <a:cs typeface="Arial"/>
              </a:rPr>
              <a:t>de </a:t>
            </a:r>
            <a:r>
              <a:rPr sz="2800" spc="-204" dirty="0">
                <a:latin typeface="Arial"/>
                <a:cs typeface="Arial"/>
              </a:rPr>
              <a:t>cadeas </a:t>
            </a:r>
            <a:r>
              <a:rPr sz="2800" spc="-105" dirty="0">
                <a:latin typeface="Arial"/>
                <a:cs typeface="Arial"/>
              </a:rPr>
              <a:t>fainos </a:t>
            </a:r>
            <a:r>
              <a:rPr sz="2800" spc="-145" dirty="0">
                <a:latin typeface="Arial"/>
                <a:cs typeface="Arial"/>
              </a:rPr>
              <a:t>pensar </a:t>
            </a:r>
            <a:r>
              <a:rPr sz="2800" spc="-120" dirty="0">
                <a:latin typeface="Arial"/>
                <a:cs typeface="Arial"/>
              </a:rPr>
              <a:t>nunha</a:t>
            </a:r>
            <a:r>
              <a:rPr sz="2800" spc="-175" dirty="0">
                <a:latin typeface="Arial"/>
                <a:cs typeface="Arial"/>
              </a:rPr>
              <a:t> </a:t>
            </a:r>
            <a:r>
              <a:rPr sz="2800" spc="-160" dirty="0">
                <a:latin typeface="Arial"/>
                <a:cs typeface="Arial"/>
              </a:rPr>
              <a:t>cousa: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4250">
              <a:latin typeface="Times New Roman"/>
              <a:cs typeface="Times New Roman"/>
            </a:endParaRPr>
          </a:p>
          <a:p>
            <a:pPr marL="12700" marR="4294505" indent="19685" algn="ctr">
              <a:lnSpc>
                <a:spcPct val="98600"/>
              </a:lnSpc>
              <a:spcBef>
                <a:spcPts val="5"/>
              </a:spcBef>
            </a:pPr>
            <a:r>
              <a:rPr sz="3600" spc="-315" dirty="0">
                <a:latin typeface="Arial"/>
                <a:cs typeface="Arial"/>
              </a:rPr>
              <a:t>UNHA </a:t>
            </a:r>
            <a:r>
              <a:rPr sz="3600" spc="-475" dirty="0">
                <a:latin typeface="Arial"/>
                <a:cs typeface="Arial"/>
              </a:rPr>
              <a:t>CADEA </a:t>
            </a:r>
            <a:r>
              <a:rPr sz="3600" spc="-595" dirty="0">
                <a:latin typeface="Arial"/>
                <a:cs typeface="Arial"/>
              </a:rPr>
              <a:t>SERÁ </a:t>
            </a:r>
            <a:r>
              <a:rPr sz="3600" spc="-350" dirty="0">
                <a:latin typeface="Arial"/>
                <a:cs typeface="Arial"/>
              </a:rPr>
              <a:t>TAN </a:t>
            </a:r>
            <a:r>
              <a:rPr sz="3600" spc="-545" dirty="0">
                <a:latin typeface="Arial"/>
                <a:cs typeface="Arial"/>
              </a:rPr>
              <a:t>FORTE  </a:t>
            </a:r>
            <a:r>
              <a:rPr sz="3600" spc="-360" dirty="0">
                <a:latin typeface="Arial"/>
                <a:cs typeface="Arial"/>
              </a:rPr>
              <a:t>COMO </a:t>
            </a:r>
            <a:r>
              <a:rPr sz="3600" spc="-420" dirty="0">
                <a:latin typeface="Arial"/>
                <a:cs typeface="Arial"/>
              </a:rPr>
              <a:t>O </a:t>
            </a:r>
            <a:r>
              <a:rPr sz="3600" spc="-565" dirty="0">
                <a:latin typeface="Arial"/>
                <a:cs typeface="Arial"/>
              </a:rPr>
              <a:t>SEXA </a:t>
            </a:r>
            <a:r>
              <a:rPr sz="3600" spc="-420" dirty="0">
                <a:latin typeface="Arial"/>
                <a:cs typeface="Arial"/>
              </a:rPr>
              <a:t>O </a:t>
            </a:r>
            <a:r>
              <a:rPr sz="3600" spc="-565" dirty="0">
                <a:latin typeface="Arial"/>
                <a:cs typeface="Arial"/>
              </a:rPr>
              <a:t>SEU </a:t>
            </a:r>
            <a:r>
              <a:rPr sz="3600" spc="-484" dirty="0">
                <a:latin typeface="Arial"/>
                <a:cs typeface="Arial"/>
              </a:rPr>
              <a:t>ESLABÓN  </a:t>
            </a:r>
            <a:r>
              <a:rPr sz="3600" spc="-270" dirty="0">
                <a:latin typeface="Arial"/>
                <a:cs typeface="Arial"/>
              </a:rPr>
              <a:t>MÁIS</a:t>
            </a:r>
            <a:r>
              <a:rPr sz="3600" spc="-235" dirty="0">
                <a:latin typeface="Arial"/>
                <a:cs typeface="Arial"/>
              </a:rPr>
              <a:t> </a:t>
            </a:r>
            <a:r>
              <a:rPr sz="3600" spc="-365" dirty="0">
                <a:latin typeface="Arial"/>
                <a:cs typeface="Arial"/>
              </a:rPr>
              <a:t>DÉBIL.</a:t>
            </a:r>
            <a:endParaRPr sz="3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400800" y="3797071"/>
            <a:ext cx="4572000" cy="228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09392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63B87A-3965-E645-879E-61F0CCF5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CONTROL POSTURAL</a:t>
            </a:r>
            <a:br>
              <a:rPr lang="es-ES" dirty="0"/>
            </a:br>
            <a:r>
              <a:rPr lang="es-ES" dirty="0"/>
              <a:t>ANALIZO MI POSTURA ESTÁTICA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AF502B-6C4B-0042-9DC9-2EF4A8C09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765" y="1825625"/>
            <a:ext cx="11139055" cy="4351338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830EA-C2DA-124A-9F78-9E2A38D94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942" y="1669374"/>
            <a:ext cx="9665607" cy="470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670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958088" y="1747774"/>
            <a:ext cx="333502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Char char="•"/>
              <a:tabLst>
                <a:tab pos="241300" algn="l"/>
              </a:tabLst>
            </a:pPr>
            <a:r>
              <a:rPr sz="2600" spc="-355" dirty="0">
                <a:latin typeface="Arial"/>
                <a:cs typeface="Arial"/>
              </a:rPr>
              <a:t>POSTURA</a:t>
            </a:r>
            <a:r>
              <a:rPr sz="2600" spc="-305" dirty="0">
                <a:latin typeface="Arial"/>
                <a:cs typeface="Arial"/>
              </a:rPr>
              <a:t> </a:t>
            </a:r>
            <a:r>
              <a:rPr sz="2600" spc="-355" dirty="0">
                <a:latin typeface="Arial"/>
                <a:cs typeface="Arial"/>
              </a:rPr>
              <a:t>INCORRECTA</a:t>
            </a:r>
            <a:endParaRPr sz="2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17721" y="2537586"/>
            <a:ext cx="1918970" cy="24917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99600"/>
              </a:lnSpc>
              <a:spcBef>
                <a:spcPts val="105"/>
              </a:spcBef>
            </a:pPr>
            <a:r>
              <a:rPr sz="1800" spc="-95" dirty="0">
                <a:latin typeface="Arial"/>
                <a:cs typeface="Arial"/>
              </a:rPr>
              <a:t>Obriga </a:t>
            </a:r>
            <a:r>
              <a:rPr sz="1800" spc="-140" dirty="0">
                <a:latin typeface="Arial"/>
                <a:cs typeface="Arial"/>
              </a:rPr>
              <a:t>á </a:t>
            </a:r>
            <a:r>
              <a:rPr sz="1800" spc="-114" dirty="0">
                <a:latin typeface="Arial"/>
                <a:cs typeface="Arial"/>
              </a:rPr>
              <a:t>cadea  </a:t>
            </a:r>
            <a:r>
              <a:rPr sz="1800" spc="-80" dirty="0">
                <a:latin typeface="Arial"/>
                <a:cs typeface="Arial"/>
              </a:rPr>
              <a:t>muscular </a:t>
            </a:r>
            <a:r>
              <a:rPr sz="1800" spc="-40" dirty="0">
                <a:latin typeface="Arial"/>
                <a:cs typeface="Arial"/>
              </a:rPr>
              <a:t>posterior  </a:t>
            </a:r>
            <a:r>
              <a:rPr sz="1800" spc="-140" dirty="0">
                <a:latin typeface="Arial"/>
                <a:cs typeface="Arial"/>
              </a:rPr>
              <a:t>a </a:t>
            </a:r>
            <a:r>
              <a:rPr sz="1800" spc="-60" dirty="0">
                <a:latin typeface="Arial"/>
                <a:cs typeface="Arial"/>
              </a:rPr>
              <a:t>un </a:t>
            </a:r>
            <a:r>
              <a:rPr sz="1800" spc="-30" dirty="0">
                <a:latin typeface="Arial"/>
                <a:cs typeface="Arial"/>
              </a:rPr>
              <a:t>traballo </a:t>
            </a:r>
            <a:r>
              <a:rPr sz="1800" spc="-90" dirty="0">
                <a:latin typeface="Arial"/>
                <a:cs typeface="Arial"/>
              </a:rPr>
              <a:t>de  </a:t>
            </a:r>
            <a:r>
              <a:rPr sz="1800" spc="-60" dirty="0">
                <a:latin typeface="Arial"/>
                <a:cs typeface="Arial"/>
              </a:rPr>
              <a:t>contención</a:t>
            </a:r>
            <a:r>
              <a:rPr sz="1800" spc="-254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continua  </a:t>
            </a:r>
            <a:r>
              <a:rPr sz="1800" spc="-80" dirty="0">
                <a:latin typeface="Arial"/>
                <a:cs typeface="Arial"/>
              </a:rPr>
              <a:t>para </a:t>
            </a:r>
            <a:r>
              <a:rPr sz="1800" spc="-35" dirty="0">
                <a:latin typeface="Arial"/>
                <a:cs typeface="Arial"/>
              </a:rPr>
              <a:t>evitar </a:t>
            </a:r>
            <a:r>
              <a:rPr sz="1800" spc="-140" dirty="0">
                <a:latin typeface="Arial"/>
                <a:cs typeface="Arial"/>
              </a:rPr>
              <a:t>a </a:t>
            </a:r>
            <a:r>
              <a:rPr sz="1800" spc="-120" dirty="0">
                <a:latin typeface="Arial"/>
                <a:cs typeface="Arial"/>
              </a:rPr>
              <a:t>caída  </a:t>
            </a:r>
            <a:r>
              <a:rPr sz="1800" spc="-60" dirty="0">
                <a:latin typeface="Arial"/>
                <a:cs typeface="Arial"/>
              </a:rPr>
              <a:t>do corpo </a:t>
            </a:r>
            <a:r>
              <a:rPr sz="1800" spc="-100" dirty="0">
                <a:latin typeface="Arial"/>
                <a:cs typeface="Arial"/>
              </a:rPr>
              <a:t>cara  </a:t>
            </a:r>
            <a:r>
              <a:rPr sz="1800" spc="-55" dirty="0">
                <a:latin typeface="Arial"/>
                <a:cs typeface="Arial"/>
              </a:rPr>
              <a:t>adiante.</a:t>
            </a:r>
            <a:endParaRPr sz="1800">
              <a:latin typeface="Arial"/>
              <a:cs typeface="Arial"/>
            </a:endParaRPr>
          </a:p>
          <a:p>
            <a:pPr marL="12700" marR="336550">
              <a:lnSpc>
                <a:spcPts val="2150"/>
              </a:lnSpc>
              <a:spcBef>
                <a:spcPts val="130"/>
              </a:spcBef>
            </a:pPr>
            <a:r>
              <a:rPr sz="1800" spc="-120" dirty="0">
                <a:latin typeface="Arial"/>
                <a:cs typeface="Arial"/>
              </a:rPr>
              <a:t>Poderá</a:t>
            </a:r>
            <a:r>
              <a:rPr sz="1800" spc="-245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provocar,  </a:t>
            </a:r>
            <a:r>
              <a:rPr sz="1800" spc="-85" dirty="0">
                <a:latin typeface="Arial"/>
                <a:cs typeface="Arial"/>
              </a:rPr>
              <a:t>nesta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spc="-105" dirty="0">
                <a:latin typeface="Arial"/>
                <a:cs typeface="Arial"/>
              </a:rPr>
              <a:t>cadea: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17721" y="5008626"/>
            <a:ext cx="1788160" cy="577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355" indent="-287655">
              <a:lnSpc>
                <a:spcPct val="100000"/>
              </a:lnSpc>
              <a:spcBef>
                <a:spcPts val="100"/>
              </a:spcBef>
              <a:buChar char="•"/>
              <a:tabLst>
                <a:tab pos="300355" algn="l"/>
                <a:tab pos="300990" algn="l"/>
              </a:tabLst>
            </a:pPr>
            <a:r>
              <a:rPr sz="1800" spc="-85" dirty="0">
                <a:latin typeface="Arial"/>
                <a:cs typeface="Arial"/>
              </a:rPr>
              <a:t>Sobreactivación</a:t>
            </a:r>
            <a:endParaRPr sz="1800">
              <a:latin typeface="Arial"/>
              <a:cs typeface="Arial"/>
            </a:endParaRPr>
          </a:p>
          <a:p>
            <a:pPr marL="300355" indent="-287655">
              <a:lnSpc>
                <a:spcPct val="100000"/>
              </a:lnSpc>
              <a:spcBef>
                <a:spcPts val="25"/>
              </a:spcBef>
              <a:buChar char="•"/>
              <a:tabLst>
                <a:tab pos="300355" algn="l"/>
                <a:tab pos="300990" algn="l"/>
              </a:tabLst>
            </a:pPr>
            <a:r>
              <a:rPr sz="1800" spc="-114" dirty="0">
                <a:latin typeface="Arial"/>
                <a:cs typeface="Arial"/>
              </a:rPr>
              <a:t>Rixidez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251060" y="6153099"/>
            <a:ext cx="14598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Arial"/>
                <a:cs typeface="Arial"/>
              </a:rPr>
              <a:t>Gomariz</a:t>
            </a:r>
            <a:r>
              <a:rPr sz="1800" spc="-135" dirty="0">
                <a:latin typeface="Arial"/>
                <a:cs typeface="Arial"/>
              </a:rPr>
              <a:t> </a:t>
            </a:r>
            <a:r>
              <a:rPr sz="1800" spc="-80" dirty="0">
                <a:latin typeface="Arial"/>
                <a:cs typeface="Arial"/>
              </a:rPr>
              <a:t>(2005)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40126" y="6414008"/>
            <a:ext cx="187261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25" dirty="0">
                <a:latin typeface="Arial"/>
                <a:cs typeface="Arial"/>
              </a:rPr>
              <a:t>González </a:t>
            </a:r>
            <a:r>
              <a:rPr sz="1800" spc="-204" dirty="0">
                <a:latin typeface="Arial"/>
                <a:cs typeface="Arial"/>
              </a:rPr>
              <a:t>Zas</a:t>
            </a:r>
            <a:r>
              <a:rPr sz="1800" spc="-165" dirty="0">
                <a:latin typeface="Arial"/>
                <a:cs typeface="Arial"/>
              </a:rPr>
              <a:t> </a:t>
            </a:r>
            <a:r>
              <a:rPr sz="1800" spc="-80" dirty="0">
                <a:latin typeface="Arial"/>
                <a:cs typeface="Arial"/>
              </a:rPr>
              <a:t>(2013)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61975" y="2243620"/>
            <a:ext cx="2915030" cy="3865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38875" y="1735556"/>
            <a:ext cx="1383665" cy="48322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983219" y="3924300"/>
            <a:ext cx="184150" cy="195580"/>
          </a:xfrm>
          <a:custGeom>
            <a:avLst/>
            <a:gdLst/>
            <a:ahLst/>
            <a:cxnLst/>
            <a:rect l="l" t="t" r="r" b="b"/>
            <a:pathLst>
              <a:path w="184150" h="195579">
                <a:moveTo>
                  <a:pt x="184150" y="0"/>
                </a:moveTo>
                <a:lnTo>
                  <a:pt x="0" y="0"/>
                </a:lnTo>
                <a:lnTo>
                  <a:pt x="0" y="195580"/>
                </a:lnTo>
                <a:lnTo>
                  <a:pt x="184150" y="195580"/>
                </a:lnTo>
                <a:lnTo>
                  <a:pt x="184150" y="0"/>
                </a:lnTo>
                <a:close/>
              </a:path>
            </a:pathLst>
          </a:custGeom>
          <a:solidFill>
            <a:srgbClr val="5B9B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91119" y="3740150"/>
            <a:ext cx="768350" cy="184150"/>
          </a:xfrm>
          <a:custGeom>
            <a:avLst/>
            <a:gdLst/>
            <a:ahLst/>
            <a:cxnLst/>
            <a:rect l="l" t="t" r="r" b="b"/>
            <a:pathLst>
              <a:path w="768350" h="184150">
                <a:moveTo>
                  <a:pt x="768350" y="0"/>
                </a:moveTo>
                <a:lnTo>
                  <a:pt x="0" y="0"/>
                </a:lnTo>
                <a:lnTo>
                  <a:pt x="0" y="184150"/>
                </a:lnTo>
                <a:lnTo>
                  <a:pt x="768350" y="184150"/>
                </a:lnTo>
                <a:lnTo>
                  <a:pt x="768350" y="0"/>
                </a:lnTo>
                <a:close/>
              </a:path>
            </a:pathLst>
          </a:custGeom>
          <a:solidFill>
            <a:srgbClr val="5B9B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983219" y="3543300"/>
            <a:ext cx="184150" cy="196850"/>
          </a:xfrm>
          <a:custGeom>
            <a:avLst/>
            <a:gdLst/>
            <a:ahLst/>
            <a:cxnLst/>
            <a:rect l="l" t="t" r="r" b="b"/>
            <a:pathLst>
              <a:path w="184150" h="196850">
                <a:moveTo>
                  <a:pt x="184150" y="0"/>
                </a:moveTo>
                <a:lnTo>
                  <a:pt x="0" y="0"/>
                </a:lnTo>
                <a:lnTo>
                  <a:pt x="0" y="196850"/>
                </a:lnTo>
                <a:lnTo>
                  <a:pt x="184150" y="196850"/>
                </a:lnTo>
                <a:lnTo>
                  <a:pt x="184150" y="0"/>
                </a:lnTo>
                <a:close/>
              </a:path>
            </a:pathLst>
          </a:custGeom>
          <a:solidFill>
            <a:srgbClr val="5B9B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691119" y="3543934"/>
            <a:ext cx="768350" cy="575310"/>
          </a:xfrm>
          <a:custGeom>
            <a:avLst/>
            <a:gdLst/>
            <a:ahLst/>
            <a:cxnLst/>
            <a:rect l="l" t="t" r="r" b="b"/>
            <a:pathLst>
              <a:path w="768350" h="575310">
                <a:moveTo>
                  <a:pt x="0" y="195579"/>
                </a:moveTo>
                <a:lnTo>
                  <a:pt x="292100" y="195579"/>
                </a:lnTo>
                <a:lnTo>
                  <a:pt x="292100" y="0"/>
                </a:lnTo>
                <a:lnTo>
                  <a:pt x="476250" y="0"/>
                </a:lnTo>
                <a:lnTo>
                  <a:pt x="476250" y="195579"/>
                </a:lnTo>
                <a:lnTo>
                  <a:pt x="768350" y="195579"/>
                </a:lnTo>
                <a:lnTo>
                  <a:pt x="768350" y="379729"/>
                </a:lnTo>
                <a:lnTo>
                  <a:pt x="476250" y="379729"/>
                </a:lnTo>
                <a:lnTo>
                  <a:pt x="476250" y="575309"/>
                </a:lnTo>
                <a:lnTo>
                  <a:pt x="292100" y="575309"/>
                </a:lnTo>
                <a:lnTo>
                  <a:pt x="292100" y="379729"/>
                </a:lnTo>
                <a:lnTo>
                  <a:pt x="0" y="379729"/>
                </a:lnTo>
                <a:lnTo>
                  <a:pt x="0" y="195579"/>
                </a:lnTo>
                <a:close/>
              </a:path>
            </a:pathLst>
          </a:custGeom>
          <a:ln w="12192">
            <a:solidFill>
              <a:srgbClr val="416F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576309" y="3664584"/>
            <a:ext cx="2705735" cy="334645"/>
          </a:xfrm>
          <a:custGeom>
            <a:avLst/>
            <a:gdLst/>
            <a:ahLst/>
            <a:cxnLst/>
            <a:rect l="l" t="t" r="r" b="b"/>
            <a:pathLst>
              <a:path w="2705734" h="334645">
                <a:moveTo>
                  <a:pt x="2697480" y="0"/>
                </a:moveTo>
                <a:lnTo>
                  <a:pt x="0" y="236219"/>
                </a:lnTo>
                <a:lnTo>
                  <a:pt x="8890" y="334644"/>
                </a:lnTo>
                <a:lnTo>
                  <a:pt x="2705735" y="99059"/>
                </a:lnTo>
                <a:lnTo>
                  <a:pt x="2697480" y="0"/>
                </a:lnTo>
                <a:close/>
              </a:path>
            </a:pathLst>
          </a:custGeom>
          <a:solidFill>
            <a:srgbClr val="B5C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520430" y="2473960"/>
            <a:ext cx="1112520" cy="1207135"/>
          </a:xfrm>
          <a:custGeom>
            <a:avLst/>
            <a:gdLst/>
            <a:ahLst/>
            <a:cxnLst/>
            <a:rect l="l" t="t" r="r" b="b"/>
            <a:pathLst>
              <a:path w="1112520" h="1207135">
                <a:moveTo>
                  <a:pt x="1112520" y="650875"/>
                </a:moveTo>
                <a:lnTo>
                  <a:pt x="0" y="650875"/>
                </a:lnTo>
                <a:lnTo>
                  <a:pt x="556260" y="1207134"/>
                </a:lnTo>
                <a:lnTo>
                  <a:pt x="1112520" y="650875"/>
                </a:lnTo>
                <a:close/>
              </a:path>
              <a:path w="1112520" h="1207135">
                <a:moveTo>
                  <a:pt x="834390" y="0"/>
                </a:moveTo>
                <a:lnTo>
                  <a:pt x="278129" y="0"/>
                </a:lnTo>
                <a:lnTo>
                  <a:pt x="278129" y="650875"/>
                </a:lnTo>
                <a:lnTo>
                  <a:pt x="834390" y="650875"/>
                </a:lnTo>
                <a:lnTo>
                  <a:pt x="834390" y="0"/>
                </a:lnTo>
                <a:close/>
              </a:path>
            </a:pathLst>
          </a:custGeom>
          <a:solidFill>
            <a:srgbClr val="5B9B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520430" y="2473960"/>
            <a:ext cx="1112520" cy="1207135"/>
          </a:xfrm>
          <a:custGeom>
            <a:avLst/>
            <a:gdLst/>
            <a:ahLst/>
            <a:cxnLst/>
            <a:rect l="l" t="t" r="r" b="b"/>
            <a:pathLst>
              <a:path w="1112520" h="1207135">
                <a:moveTo>
                  <a:pt x="0" y="650875"/>
                </a:moveTo>
                <a:lnTo>
                  <a:pt x="278129" y="650875"/>
                </a:lnTo>
                <a:lnTo>
                  <a:pt x="278129" y="0"/>
                </a:lnTo>
                <a:lnTo>
                  <a:pt x="834390" y="0"/>
                </a:lnTo>
                <a:lnTo>
                  <a:pt x="834390" y="650875"/>
                </a:lnTo>
                <a:lnTo>
                  <a:pt x="1112520" y="650875"/>
                </a:lnTo>
                <a:lnTo>
                  <a:pt x="556260" y="1207134"/>
                </a:lnTo>
                <a:lnTo>
                  <a:pt x="0" y="650875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226040" y="3982720"/>
            <a:ext cx="1112520" cy="1207135"/>
          </a:xfrm>
          <a:custGeom>
            <a:avLst/>
            <a:gdLst/>
            <a:ahLst/>
            <a:cxnLst/>
            <a:rect l="l" t="t" r="r" b="b"/>
            <a:pathLst>
              <a:path w="1112520" h="1207135">
                <a:moveTo>
                  <a:pt x="834389" y="556259"/>
                </a:moveTo>
                <a:lnTo>
                  <a:pt x="278129" y="556259"/>
                </a:lnTo>
                <a:lnTo>
                  <a:pt x="278129" y="1207134"/>
                </a:lnTo>
                <a:lnTo>
                  <a:pt x="834389" y="1207134"/>
                </a:lnTo>
                <a:lnTo>
                  <a:pt x="834389" y="556259"/>
                </a:lnTo>
                <a:close/>
              </a:path>
              <a:path w="1112520" h="1207135">
                <a:moveTo>
                  <a:pt x="556259" y="0"/>
                </a:moveTo>
                <a:lnTo>
                  <a:pt x="0" y="556259"/>
                </a:lnTo>
                <a:lnTo>
                  <a:pt x="1112519" y="556259"/>
                </a:lnTo>
                <a:lnTo>
                  <a:pt x="556259" y="0"/>
                </a:lnTo>
                <a:close/>
              </a:path>
            </a:pathLst>
          </a:custGeom>
          <a:solidFill>
            <a:srgbClr val="5B9B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226040" y="3982720"/>
            <a:ext cx="1112520" cy="1207135"/>
          </a:xfrm>
          <a:custGeom>
            <a:avLst/>
            <a:gdLst/>
            <a:ahLst/>
            <a:cxnLst/>
            <a:rect l="l" t="t" r="r" b="b"/>
            <a:pathLst>
              <a:path w="1112520" h="1207135">
                <a:moveTo>
                  <a:pt x="0" y="556259"/>
                </a:moveTo>
                <a:lnTo>
                  <a:pt x="556259" y="0"/>
                </a:lnTo>
                <a:lnTo>
                  <a:pt x="1112519" y="556259"/>
                </a:lnTo>
                <a:lnTo>
                  <a:pt x="834389" y="556259"/>
                </a:lnTo>
                <a:lnTo>
                  <a:pt x="834389" y="1207134"/>
                </a:lnTo>
                <a:lnTo>
                  <a:pt x="278129" y="1207134"/>
                </a:lnTo>
                <a:lnTo>
                  <a:pt x="278129" y="556259"/>
                </a:lnTo>
                <a:lnTo>
                  <a:pt x="0" y="556259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0181081" y="2644267"/>
            <a:ext cx="914400" cy="58166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 indent="138430">
              <a:lnSpc>
                <a:spcPts val="2100"/>
              </a:lnSpc>
              <a:spcBef>
                <a:spcPts val="315"/>
              </a:spcBef>
            </a:pPr>
            <a:r>
              <a:rPr sz="1900" spc="-175" dirty="0">
                <a:latin typeface="Arial"/>
                <a:cs typeface="Arial"/>
              </a:rPr>
              <a:t>Cadea  </a:t>
            </a:r>
            <a:r>
              <a:rPr sz="1900" spc="-80" dirty="0">
                <a:latin typeface="Arial"/>
                <a:cs typeface="Arial"/>
              </a:rPr>
              <a:t>po</a:t>
            </a:r>
            <a:r>
              <a:rPr sz="1900" spc="-220" dirty="0">
                <a:latin typeface="Arial"/>
                <a:cs typeface="Arial"/>
              </a:rPr>
              <a:t>s</a:t>
            </a:r>
            <a:r>
              <a:rPr sz="1900" spc="90" dirty="0">
                <a:latin typeface="Arial"/>
                <a:cs typeface="Arial"/>
              </a:rPr>
              <a:t>t</a:t>
            </a:r>
            <a:r>
              <a:rPr sz="1900" spc="-55" dirty="0">
                <a:latin typeface="Arial"/>
                <a:cs typeface="Arial"/>
              </a:rPr>
              <a:t>e</a:t>
            </a:r>
            <a:r>
              <a:rPr sz="1900" spc="-45" dirty="0">
                <a:latin typeface="Arial"/>
                <a:cs typeface="Arial"/>
              </a:rPr>
              <a:t>r</a:t>
            </a:r>
            <a:r>
              <a:rPr sz="1900" spc="-15" dirty="0">
                <a:latin typeface="Arial"/>
                <a:cs typeface="Arial"/>
              </a:rPr>
              <a:t>i</a:t>
            </a:r>
            <a:r>
              <a:rPr sz="1900" spc="-55" dirty="0">
                <a:latin typeface="Arial"/>
                <a:cs typeface="Arial"/>
              </a:rPr>
              <a:t>o</a:t>
            </a:r>
            <a:r>
              <a:rPr sz="1900" spc="25" dirty="0">
                <a:latin typeface="Arial"/>
                <a:cs typeface="Arial"/>
              </a:rPr>
              <a:t>r</a:t>
            </a:r>
            <a:endParaRPr sz="19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819768" y="4394072"/>
            <a:ext cx="818515" cy="58166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 indent="89535">
              <a:lnSpc>
                <a:spcPts val="2100"/>
              </a:lnSpc>
              <a:spcBef>
                <a:spcPts val="315"/>
              </a:spcBef>
            </a:pPr>
            <a:r>
              <a:rPr sz="1900" spc="-175" dirty="0">
                <a:latin typeface="Arial"/>
                <a:cs typeface="Arial"/>
              </a:rPr>
              <a:t>Cadea  </a:t>
            </a:r>
            <a:r>
              <a:rPr sz="1900" spc="-55" dirty="0">
                <a:latin typeface="Arial"/>
                <a:cs typeface="Arial"/>
              </a:rPr>
              <a:t>ant</a:t>
            </a:r>
            <a:r>
              <a:rPr sz="1900" spc="-60" dirty="0">
                <a:latin typeface="Arial"/>
                <a:cs typeface="Arial"/>
              </a:rPr>
              <a:t>e</a:t>
            </a:r>
            <a:r>
              <a:rPr sz="1900" spc="20" dirty="0">
                <a:latin typeface="Arial"/>
                <a:cs typeface="Arial"/>
              </a:rPr>
              <a:t>r</a:t>
            </a:r>
            <a:r>
              <a:rPr sz="1900" spc="10" dirty="0">
                <a:latin typeface="Arial"/>
                <a:cs typeface="Arial"/>
              </a:rPr>
              <a:t>i</a:t>
            </a:r>
            <a:r>
              <a:rPr sz="1900" spc="-20" dirty="0">
                <a:latin typeface="Arial"/>
                <a:cs typeface="Arial"/>
              </a:rPr>
              <a:t>or</a:t>
            </a:r>
            <a:endParaRPr sz="19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1110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B177C-44C9-3845-BFCF-708022960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CONTROL POSTURAL </a:t>
            </a:r>
            <a:br>
              <a:rPr lang="es-ES" dirty="0"/>
            </a:br>
            <a:r>
              <a:rPr lang="es-ES" dirty="0"/>
              <a:t>ANALIZO MI POSTURA ESTÁTICA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81F762-2A15-4740-A056-F35D5245C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TAREA 4</a:t>
            </a:r>
          </a:p>
          <a:p>
            <a:r>
              <a:rPr lang="es-ES" dirty="0"/>
              <a:t>Presenta el análisis de tu posición. Para hacerlo vamos a utilizar un método más tradicional, que es pasar una cuerda con peso. Una segunda evaluación a través del trazado de una línea sobre una foto. Y una última opcional que será a través de una de las apps que se muestran a continuación.</a:t>
            </a:r>
          </a:p>
        </p:txBody>
      </p:sp>
    </p:spTree>
    <p:extLst>
      <p:ext uri="{BB962C8B-B14F-4D97-AF65-F5344CB8AC3E}">
        <p14:creationId xmlns:p14="http://schemas.microsoft.com/office/powerpoint/2010/main" val="2263123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579</Words>
  <Application>Microsoft Macintosh PowerPoint</Application>
  <PresentationFormat>Panorámica</PresentationFormat>
  <Paragraphs>49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Tema de Office</vt:lpstr>
      <vt:lpstr>CONTROL POSTURAL, BIENESTAR Y MANTENIMIENTO FUNCIONAL</vt:lpstr>
      <vt:lpstr>DEFINAMOS POSTURA</vt:lpstr>
      <vt:lpstr>CONCEPTOS BÁSICOS ANTES DE COMENZAR EL ANLAÍSIS DE LA POSTURA</vt:lpstr>
      <vt:lpstr>Presentación de PowerPoint</vt:lpstr>
      <vt:lpstr>Presentación de PowerPoint</vt:lpstr>
      <vt:lpstr>Presentación de PowerPoint</vt:lpstr>
      <vt:lpstr>CONTROL POSTURAL ANALIZO MI POSTURA ESTÁTICA</vt:lpstr>
      <vt:lpstr>Presentación de PowerPoint</vt:lpstr>
      <vt:lpstr>CONTROL POSTURAL  ANALIZO MI POSTURA ESTÁTICA</vt:lpstr>
      <vt:lpstr>APPS Postura</vt:lpstr>
      <vt:lpstr>APPS Postura</vt:lpstr>
      <vt:lpstr>APPS Postura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7</cp:revision>
  <dcterms:created xsi:type="dcterms:W3CDTF">2023-07-27T09:37:48Z</dcterms:created>
  <dcterms:modified xsi:type="dcterms:W3CDTF">2023-07-27T10:58:04Z</dcterms:modified>
</cp:coreProperties>
</file>