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3/3/2023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3/3/2023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37BDD0-A3A2-B67A-0B20-EDE176BC5DDF}"/>
              </a:ext>
            </a:extLst>
          </p:cNvPr>
          <p:cNvSpPr>
            <a:spLocks noGrp="1"/>
          </p:cNvSpPr>
          <p:nvPr>
            <p:ph type="ctrTitle"/>
          </p:nvPr>
        </p:nvSpPr>
        <p:spPr/>
        <p:txBody>
          <a:bodyPr/>
          <a:lstStyle/>
          <a:p>
            <a:r>
              <a:rPr lang="es-ES" sz="4000" dirty="0"/>
              <a:t>ORGANIZACIÓN Y DISEÑO DE PROGRAMAS PARA COLECTIVOS</a:t>
            </a:r>
          </a:p>
        </p:txBody>
      </p:sp>
      <p:sp>
        <p:nvSpPr>
          <p:cNvPr id="3" name="Subtítulo 2">
            <a:extLst>
              <a:ext uri="{FF2B5EF4-FFF2-40B4-BE49-F238E27FC236}">
                <a16:creationId xmlns:a16="http://schemas.microsoft.com/office/drawing/2014/main" id="{D4644793-55E3-FCE9-8237-24A8F10669DB}"/>
              </a:ext>
            </a:extLst>
          </p:cNvPr>
          <p:cNvSpPr>
            <a:spLocks noGrp="1"/>
          </p:cNvSpPr>
          <p:nvPr>
            <p:ph type="subTitle" idx="1"/>
          </p:nvPr>
        </p:nvSpPr>
        <p:spPr/>
        <p:txBody>
          <a:bodyPr>
            <a:normAutofit/>
          </a:bodyPr>
          <a:lstStyle/>
          <a:p>
            <a:r>
              <a:rPr lang="es-ES" sz="3600" b="1" dirty="0"/>
              <a:t>EN RIESGO DE EXCLUSIÓN SOCIAL</a:t>
            </a:r>
          </a:p>
        </p:txBody>
      </p:sp>
    </p:spTree>
    <p:extLst>
      <p:ext uri="{BB962C8B-B14F-4D97-AF65-F5344CB8AC3E}">
        <p14:creationId xmlns:p14="http://schemas.microsoft.com/office/powerpoint/2010/main" val="325870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4328EB-3F0B-042C-2297-709A4876D453}"/>
              </a:ext>
            </a:extLst>
          </p:cNvPr>
          <p:cNvSpPr>
            <a:spLocks noGrp="1"/>
          </p:cNvSpPr>
          <p:nvPr>
            <p:ph type="title"/>
          </p:nvPr>
        </p:nvSpPr>
        <p:spPr/>
        <p:txBody>
          <a:bodyPr>
            <a:normAutofit fontScale="90000"/>
          </a:bodyPr>
          <a:lstStyle/>
          <a:p>
            <a:r>
              <a:rPr lang="es-ES" dirty="0"/>
              <a:t>OBJETIVOS</a:t>
            </a:r>
            <a:br>
              <a:rPr lang="es-ES" dirty="0"/>
            </a:br>
            <a:r>
              <a:rPr lang="es-ES" sz="3100" dirty="0"/>
              <a:t>Extraemos algunos comunes a diferentes colectivos en riesgo de exclusión social</a:t>
            </a:r>
          </a:p>
        </p:txBody>
      </p:sp>
      <p:sp>
        <p:nvSpPr>
          <p:cNvPr id="3" name="Marcador de contenido 2">
            <a:extLst>
              <a:ext uri="{FF2B5EF4-FFF2-40B4-BE49-F238E27FC236}">
                <a16:creationId xmlns:a16="http://schemas.microsoft.com/office/drawing/2014/main" id="{0CCA1520-E4ED-BEA5-8781-06403E404CF4}"/>
              </a:ext>
            </a:extLst>
          </p:cNvPr>
          <p:cNvSpPr>
            <a:spLocks noGrp="1"/>
          </p:cNvSpPr>
          <p:nvPr>
            <p:ph idx="1"/>
          </p:nvPr>
        </p:nvSpPr>
        <p:spPr/>
        <p:txBody>
          <a:bodyPr>
            <a:normAutofit fontScale="92500" lnSpcReduction="10000"/>
          </a:bodyPr>
          <a:lstStyle/>
          <a:p>
            <a:r>
              <a:rPr lang="es-ES" dirty="0"/>
              <a:t>Desarrollar las habilidades personales</a:t>
            </a:r>
          </a:p>
          <a:p>
            <a:r>
              <a:rPr lang="es-ES" dirty="0"/>
              <a:t>Fomentar los hábitos saludables</a:t>
            </a:r>
          </a:p>
          <a:p>
            <a:r>
              <a:rPr lang="es-ES" dirty="0"/>
              <a:t>Incrementar la responsabilidad social</a:t>
            </a:r>
          </a:p>
          <a:p>
            <a:r>
              <a:rPr lang="es-ES" dirty="0"/>
              <a:t>Promover la práctica deportiva</a:t>
            </a:r>
          </a:p>
          <a:p>
            <a:r>
              <a:rPr lang="es-ES" dirty="0"/>
              <a:t>Facilitar las relaciones interpersonales </a:t>
            </a:r>
          </a:p>
          <a:p>
            <a:pPr marL="0" indent="0" algn="ctr">
              <a:buNone/>
            </a:pPr>
            <a:r>
              <a:rPr lang="es-ES" sz="2200" dirty="0">
                <a:highlight>
                  <a:srgbClr val="00FFFF"/>
                </a:highlight>
              </a:rPr>
              <a:t>TENER EN CUENTA QUE LA PRÁCTICA DEPORTIVA NO ES LA FINALIDAD EN SÍ MISMA, SINO UN MEDIO PARA CONSEGUIR CAMBIOS EN LAS PERSONAS PARTICIPANTES</a:t>
            </a:r>
          </a:p>
        </p:txBody>
      </p:sp>
    </p:spTree>
    <p:extLst>
      <p:ext uri="{BB962C8B-B14F-4D97-AF65-F5344CB8AC3E}">
        <p14:creationId xmlns:p14="http://schemas.microsoft.com/office/powerpoint/2010/main" val="44361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F07B92-46A2-39DA-CCD2-0A5703D9D5FD}"/>
              </a:ext>
            </a:extLst>
          </p:cNvPr>
          <p:cNvSpPr>
            <a:spLocks noGrp="1"/>
          </p:cNvSpPr>
          <p:nvPr>
            <p:ph type="title"/>
          </p:nvPr>
        </p:nvSpPr>
        <p:spPr/>
        <p:txBody>
          <a:bodyPr/>
          <a:lstStyle/>
          <a:p>
            <a:r>
              <a:rPr lang="es-ES" dirty="0"/>
              <a:t>PRINCIPIOS METODOLÓGICOS</a:t>
            </a:r>
          </a:p>
        </p:txBody>
      </p:sp>
      <p:sp>
        <p:nvSpPr>
          <p:cNvPr id="3" name="Marcador de contenido 2">
            <a:extLst>
              <a:ext uri="{FF2B5EF4-FFF2-40B4-BE49-F238E27FC236}">
                <a16:creationId xmlns:a16="http://schemas.microsoft.com/office/drawing/2014/main" id="{AC8FD3B6-914A-7E96-DC06-1B49B8A8BCBA}"/>
              </a:ext>
            </a:extLst>
          </p:cNvPr>
          <p:cNvSpPr>
            <a:spLocks noGrp="1"/>
          </p:cNvSpPr>
          <p:nvPr>
            <p:ph idx="1"/>
          </p:nvPr>
        </p:nvSpPr>
        <p:spPr/>
        <p:txBody>
          <a:bodyPr/>
          <a:lstStyle/>
          <a:p>
            <a:r>
              <a:rPr lang="es-ES" dirty="0"/>
              <a:t>CARÁCTER ENDÓGENO: necesidades deben ser concretadas por el propio colectivo al que se dirige.</a:t>
            </a:r>
          </a:p>
          <a:p>
            <a:r>
              <a:rPr lang="es-ES" dirty="0"/>
              <a:t>COHERENCIA GLOBAL: los objetivos deben ser coherentes con el grupo con el que se trabaja, con el contexto en el que se desarrolla y con la forma de funcionar de la organización</a:t>
            </a:r>
          </a:p>
          <a:p>
            <a:r>
              <a:rPr lang="es-ES" dirty="0"/>
              <a:t>INTERCULTURALIDAD: las prácticas deben garantizar la igualdad de derechos y obligaciones de todos los/las participantes</a:t>
            </a:r>
          </a:p>
        </p:txBody>
      </p:sp>
    </p:spTree>
    <p:extLst>
      <p:ext uri="{BB962C8B-B14F-4D97-AF65-F5344CB8AC3E}">
        <p14:creationId xmlns:p14="http://schemas.microsoft.com/office/powerpoint/2010/main" val="923362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64C2745-813F-CBD4-3F7F-6AB9968C0A1B}"/>
              </a:ext>
            </a:extLst>
          </p:cNvPr>
          <p:cNvSpPr>
            <a:spLocks noGrp="1"/>
          </p:cNvSpPr>
          <p:nvPr>
            <p:ph idx="1"/>
          </p:nvPr>
        </p:nvSpPr>
        <p:spPr>
          <a:xfrm>
            <a:off x="1295400" y="2483223"/>
            <a:ext cx="9601200" cy="3392115"/>
          </a:xfrm>
        </p:spPr>
        <p:txBody>
          <a:bodyPr>
            <a:normAutofit/>
          </a:bodyPr>
          <a:lstStyle/>
          <a:p>
            <a:r>
              <a:rPr lang="es-ES" dirty="0"/>
              <a:t>APRENDIZAJE PRÁCTICO: las sesiones deben ser prácticas y promover que se aprenda mediante la propia experimentación y la autorreflexión.</a:t>
            </a:r>
          </a:p>
          <a:p>
            <a:r>
              <a:rPr lang="es-ES" dirty="0"/>
              <a:t>TRANSFERENCIA DE LOS APRENDIZAJES: permitiendo trasladar lo aprendido a otros ámbitos fuera del entorno deportivo</a:t>
            </a:r>
          </a:p>
          <a:p>
            <a:r>
              <a:rPr lang="es-ES" dirty="0"/>
              <a:t>REFLEXIÓN Y PUESTA EN COMÚN: guiadas por el monitor/a</a:t>
            </a:r>
          </a:p>
          <a:p>
            <a:r>
              <a:rPr lang="es-ES" dirty="0"/>
              <a:t>PERDURABILIDAD: las intervenciones deben plantearse para que se mantengan en el tiempo</a:t>
            </a:r>
          </a:p>
          <a:p>
            <a:endParaRPr lang="es-ES" dirty="0"/>
          </a:p>
        </p:txBody>
      </p:sp>
    </p:spTree>
    <p:extLst>
      <p:ext uri="{BB962C8B-B14F-4D97-AF65-F5344CB8AC3E}">
        <p14:creationId xmlns:p14="http://schemas.microsoft.com/office/powerpoint/2010/main" val="415733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24D8C5-C73C-9C47-FFBF-64711E95D357}"/>
              </a:ext>
            </a:extLst>
          </p:cNvPr>
          <p:cNvSpPr>
            <a:spLocks noGrp="1"/>
          </p:cNvSpPr>
          <p:nvPr>
            <p:ph type="title"/>
          </p:nvPr>
        </p:nvSpPr>
        <p:spPr/>
        <p:txBody>
          <a:bodyPr/>
          <a:lstStyle/>
          <a:p>
            <a:r>
              <a:rPr lang="es-ES" dirty="0"/>
              <a:t>RECURSOS</a:t>
            </a:r>
          </a:p>
        </p:txBody>
      </p:sp>
      <p:sp>
        <p:nvSpPr>
          <p:cNvPr id="3" name="Marcador de contenido 2">
            <a:extLst>
              <a:ext uri="{FF2B5EF4-FFF2-40B4-BE49-F238E27FC236}">
                <a16:creationId xmlns:a16="http://schemas.microsoft.com/office/drawing/2014/main" id="{998A6486-33C6-4C12-845C-12F2EE1AB6C4}"/>
              </a:ext>
            </a:extLst>
          </p:cNvPr>
          <p:cNvSpPr>
            <a:spLocks noGrp="1"/>
          </p:cNvSpPr>
          <p:nvPr>
            <p:ph idx="1"/>
          </p:nvPr>
        </p:nvSpPr>
        <p:spPr/>
        <p:txBody>
          <a:bodyPr>
            <a:normAutofit fontScale="92500" lnSpcReduction="10000"/>
          </a:bodyPr>
          <a:lstStyle/>
          <a:p>
            <a:pPr algn="just"/>
            <a:r>
              <a:rPr lang="es-ES" dirty="0"/>
              <a:t>MATERIAL: reglado o no reglamentario intentando que sea adecuado para la actividad. Tener en cuenta no usar ciertos materiales según en qué instalación, por ejemplo centros penitenciarios evitar </a:t>
            </a:r>
            <a:r>
              <a:rPr lang="es-ES" dirty="0" err="1"/>
              <a:t>sticks</a:t>
            </a:r>
            <a:r>
              <a:rPr lang="es-ES" dirty="0"/>
              <a:t> de hockey, bates de béisbol…</a:t>
            </a:r>
          </a:p>
          <a:p>
            <a:pPr algn="just"/>
            <a:r>
              <a:rPr lang="es-ES" dirty="0"/>
              <a:t>ESPACIOS: algunos ayuntamientos o asociaciones disponen de instalaciones que prestan; otra opción es recurrir a espacios naturales como parques o playas.</a:t>
            </a:r>
          </a:p>
          <a:p>
            <a:r>
              <a:rPr lang="es-ES" dirty="0"/>
              <a:t>RECUROS HUMANOS: como la intervención con estos colectivos no tiene una finalidad puramente deportiva, sino integral es conveniente que colaboren profesionales de distintos ámbitos, desde la medicina, trabajo social, psicología, pedagogía, educación física…</a:t>
            </a:r>
          </a:p>
        </p:txBody>
      </p:sp>
    </p:spTree>
    <p:extLst>
      <p:ext uri="{BB962C8B-B14F-4D97-AF65-F5344CB8AC3E}">
        <p14:creationId xmlns:p14="http://schemas.microsoft.com/office/powerpoint/2010/main" val="15250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376FA3-B8D8-4C13-4512-9354DC82FC49}"/>
              </a:ext>
            </a:extLst>
          </p:cNvPr>
          <p:cNvSpPr>
            <a:spLocks noGrp="1"/>
          </p:cNvSpPr>
          <p:nvPr>
            <p:ph type="title"/>
          </p:nvPr>
        </p:nvSpPr>
        <p:spPr/>
        <p:txBody>
          <a:bodyPr/>
          <a:lstStyle/>
          <a:p>
            <a:r>
              <a:rPr lang="es-ES" dirty="0"/>
              <a:t>ACTIVIDADES</a:t>
            </a:r>
          </a:p>
        </p:txBody>
      </p:sp>
      <p:sp>
        <p:nvSpPr>
          <p:cNvPr id="3" name="Marcador de contenido 2">
            <a:extLst>
              <a:ext uri="{FF2B5EF4-FFF2-40B4-BE49-F238E27FC236}">
                <a16:creationId xmlns:a16="http://schemas.microsoft.com/office/drawing/2014/main" id="{E56AD482-BFA8-0E2F-A6A2-FB423B5C6796}"/>
              </a:ext>
            </a:extLst>
          </p:cNvPr>
          <p:cNvSpPr>
            <a:spLocks noGrp="1"/>
          </p:cNvSpPr>
          <p:nvPr>
            <p:ph idx="1"/>
          </p:nvPr>
        </p:nvSpPr>
        <p:spPr/>
        <p:txBody>
          <a:bodyPr/>
          <a:lstStyle/>
          <a:p>
            <a:r>
              <a:rPr lang="es-ES" dirty="0"/>
              <a:t>DEPORTES CONVENCIONALES</a:t>
            </a:r>
          </a:p>
          <a:p>
            <a:r>
              <a:rPr lang="es-ES" dirty="0"/>
              <a:t>DEPORTES ALTERNATIVOS</a:t>
            </a:r>
          </a:p>
          <a:p>
            <a:r>
              <a:rPr lang="es-ES" dirty="0"/>
              <a:t>JUEGOS POPULARES</a:t>
            </a:r>
          </a:p>
          <a:p>
            <a:r>
              <a:rPr lang="es-ES" dirty="0"/>
              <a:t>JUEGOS COOPERATIVOS</a:t>
            </a:r>
          </a:p>
          <a:p>
            <a:r>
              <a:rPr lang="es-ES" dirty="0"/>
              <a:t>OTRAS ACTIVIDADES</a:t>
            </a:r>
          </a:p>
        </p:txBody>
      </p:sp>
    </p:spTree>
    <p:extLst>
      <p:ext uri="{BB962C8B-B14F-4D97-AF65-F5344CB8AC3E}">
        <p14:creationId xmlns:p14="http://schemas.microsoft.com/office/powerpoint/2010/main" val="1802041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E9519A-B0AC-29AD-10FA-2687FF383C14}"/>
              </a:ext>
            </a:extLst>
          </p:cNvPr>
          <p:cNvSpPr>
            <a:spLocks noGrp="1"/>
          </p:cNvSpPr>
          <p:nvPr>
            <p:ph type="title"/>
          </p:nvPr>
        </p:nvSpPr>
        <p:spPr/>
        <p:txBody>
          <a:bodyPr>
            <a:normAutofit fontScale="90000"/>
          </a:bodyPr>
          <a:lstStyle/>
          <a:p>
            <a:r>
              <a:rPr lang="es-ES" dirty="0"/>
              <a:t>CARACTERÍSTICAS DE ALGUNOS PROGRAMAS ESPECÍFICOS</a:t>
            </a:r>
          </a:p>
        </p:txBody>
      </p:sp>
      <p:sp>
        <p:nvSpPr>
          <p:cNvPr id="3" name="Marcador de contenido 2">
            <a:extLst>
              <a:ext uri="{FF2B5EF4-FFF2-40B4-BE49-F238E27FC236}">
                <a16:creationId xmlns:a16="http://schemas.microsoft.com/office/drawing/2014/main" id="{EE026D3C-AE29-6F4C-82AA-4F240CE70875}"/>
              </a:ext>
            </a:extLst>
          </p:cNvPr>
          <p:cNvSpPr>
            <a:spLocks noGrp="1"/>
          </p:cNvSpPr>
          <p:nvPr>
            <p:ph idx="1"/>
          </p:nvPr>
        </p:nvSpPr>
        <p:spPr/>
        <p:txBody>
          <a:bodyPr>
            <a:normAutofit/>
          </a:bodyPr>
          <a:lstStyle/>
          <a:p>
            <a:r>
              <a:rPr lang="es-ES" sz="2800" b="1" dirty="0">
                <a:solidFill>
                  <a:srgbClr val="7030A0"/>
                </a:solidFill>
              </a:rPr>
              <a:t>POBLACIÓN GITANA O PERSONAS INMIGRANTES</a:t>
            </a:r>
          </a:p>
          <a:p>
            <a:r>
              <a:rPr lang="es-ES" sz="2800" b="1" dirty="0">
                <a:solidFill>
                  <a:srgbClr val="7030A0"/>
                </a:solidFill>
              </a:rPr>
              <a:t>POBLACIÓN RECLUSA</a:t>
            </a:r>
          </a:p>
          <a:p>
            <a:r>
              <a:rPr lang="es-ES" sz="2800" b="1" dirty="0">
                <a:solidFill>
                  <a:srgbClr val="7030A0"/>
                </a:solidFill>
              </a:rPr>
              <a:t>POBLACIÓN CON ADICCIONES</a:t>
            </a:r>
          </a:p>
          <a:p>
            <a:r>
              <a:rPr lang="es-ES" sz="2800" b="1" dirty="0">
                <a:solidFill>
                  <a:srgbClr val="7030A0"/>
                </a:solidFill>
              </a:rPr>
              <a:t>MUJERES VULNERABLES</a:t>
            </a:r>
          </a:p>
        </p:txBody>
      </p:sp>
    </p:spTree>
    <p:extLst>
      <p:ext uri="{BB962C8B-B14F-4D97-AF65-F5344CB8AC3E}">
        <p14:creationId xmlns:p14="http://schemas.microsoft.com/office/powerpoint/2010/main" val="360283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1AF182-E960-F8CF-4A7D-CCBEEBF3CA9C}"/>
              </a:ext>
            </a:extLst>
          </p:cNvPr>
          <p:cNvSpPr>
            <a:spLocks noGrp="1"/>
          </p:cNvSpPr>
          <p:nvPr>
            <p:ph type="title"/>
          </p:nvPr>
        </p:nvSpPr>
        <p:spPr/>
        <p:txBody>
          <a:bodyPr>
            <a:normAutofit fontScale="90000"/>
          </a:bodyPr>
          <a:lstStyle/>
          <a:p>
            <a:r>
              <a:rPr lang="es-ES" dirty="0"/>
              <a:t>PERSONAS INMIGRANTES Y POBLACIÓN GITANA</a:t>
            </a:r>
          </a:p>
        </p:txBody>
      </p:sp>
      <p:sp>
        <p:nvSpPr>
          <p:cNvPr id="3" name="Marcador de contenido 2">
            <a:extLst>
              <a:ext uri="{FF2B5EF4-FFF2-40B4-BE49-F238E27FC236}">
                <a16:creationId xmlns:a16="http://schemas.microsoft.com/office/drawing/2014/main" id="{D5675E21-8CF4-95F7-3710-12076F09A976}"/>
              </a:ext>
            </a:extLst>
          </p:cNvPr>
          <p:cNvSpPr>
            <a:spLocks noGrp="1"/>
          </p:cNvSpPr>
          <p:nvPr>
            <p:ph idx="1"/>
          </p:nvPr>
        </p:nvSpPr>
        <p:spPr>
          <a:xfrm>
            <a:off x="1295401" y="2556932"/>
            <a:ext cx="9601196" cy="3592856"/>
          </a:xfrm>
        </p:spPr>
        <p:txBody>
          <a:bodyPr>
            <a:normAutofit fontScale="92500" lnSpcReduction="10000"/>
          </a:bodyPr>
          <a:lstStyle/>
          <a:p>
            <a:r>
              <a:rPr lang="es-ES" sz="3000" dirty="0"/>
              <a:t>Crear un espacio común de encuentro </a:t>
            </a:r>
          </a:p>
          <a:p>
            <a:r>
              <a:rPr lang="es-ES" sz="3000" dirty="0"/>
              <a:t>Fomentar estrategias que favorezcan el trabajo cooperativo y grupal</a:t>
            </a:r>
          </a:p>
          <a:p>
            <a:r>
              <a:rPr lang="es-ES" sz="3000" dirty="0"/>
              <a:t>Incluir juegos de las culturas minoritarias proporcionando una valoración positiva</a:t>
            </a:r>
          </a:p>
          <a:p>
            <a:r>
              <a:rPr lang="es-ES" sz="3000" dirty="0"/>
              <a:t>Recurrir a mediadores culturales o personas respetadas dentro de la comunidad que puedan prestar apoyo cultural y lingüístico</a:t>
            </a:r>
          </a:p>
          <a:p>
            <a:endParaRPr lang="es-ES" dirty="0"/>
          </a:p>
        </p:txBody>
      </p:sp>
    </p:spTree>
    <p:extLst>
      <p:ext uri="{BB962C8B-B14F-4D97-AF65-F5344CB8AC3E}">
        <p14:creationId xmlns:p14="http://schemas.microsoft.com/office/powerpoint/2010/main" val="2466204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DF4848-4422-EA7F-70D4-A3B29AA1BBD9}"/>
              </a:ext>
            </a:extLst>
          </p:cNvPr>
          <p:cNvSpPr>
            <a:spLocks noGrp="1"/>
          </p:cNvSpPr>
          <p:nvPr>
            <p:ph type="title"/>
          </p:nvPr>
        </p:nvSpPr>
        <p:spPr/>
        <p:txBody>
          <a:bodyPr/>
          <a:lstStyle/>
          <a:p>
            <a:r>
              <a:rPr lang="es-ES" dirty="0"/>
              <a:t>POBLACIÓN RECLUSA</a:t>
            </a:r>
          </a:p>
        </p:txBody>
      </p:sp>
      <p:sp>
        <p:nvSpPr>
          <p:cNvPr id="3" name="Marcador de contenido 2">
            <a:extLst>
              <a:ext uri="{FF2B5EF4-FFF2-40B4-BE49-F238E27FC236}">
                <a16:creationId xmlns:a16="http://schemas.microsoft.com/office/drawing/2014/main" id="{AD374616-7CA4-CD71-E86C-3D9F1C124ED7}"/>
              </a:ext>
            </a:extLst>
          </p:cNvPr>
          <p:cNvSpPr>
            <a:spLocks noGrp="1"/>
          </p:cNvSpPr>
          <p:nvPr>
            <p:ph idx="1"/>
          </p:nvPr>
        </p:nvSpPr>
        <p:spPr/>
        <p:txBody>
          <a:bodyPr/>
          <a:lstStyle/>
          <a:p>
            <a:pPr algn="just"/>
            <a:r>
              <a:rPr lang="es-ES" dirty="0"/>
              <a:t>Proponer actividades recreativas y de interés para los/las participantes (normalmente fútbol sala, baloncesto, tenis de mesa, culturismo y ajedrez)</a:t>
            </a:r>
          </a:p>
          <a:p>
            <a:pPr algn="just"/>
            <a:r>
              <a:rPr lang="es-ES" dirty="0"/>
              <a:t>Organizar competiciones internas o entre centros proporcionando motivación extra y favoreciendo el trabajo en equipo y el compromiso</a:t>
            </a:r>
          </a:p>
          <a:p>
            <a:pPr algn="just"/>
            <a:r>
              <a:rPr lang="es-ES" dirty="0"/>
              <a:t>Actividad física como complemento al tratamiento de programas con personas drogodependientes</a:t>
            </a:r>
          </a:p>
        </p:txBody>
      </p:sp>
    </p:spTree>
    <p:extLst>
      <p:ext uri="{BB962C8B-B14F-4D97-AF65-F5344CB8AC3E}">
        <p14:creationId xmlns:p14="http://schemas.microsoft.com/office/powerpoint/2010/main" val="1835312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1F4EBD-C55B-E7AA-3E92-4127FDBCDD29}"/>
              </a:ext>
            </a:extLst>
          </p:cNvPr>
          <p:cNvSpPr>
            <a:spLocks noGrp="1"/>
          </p:cNvSpPr>
          <p:nvPr>
            <p:ph type="title"/>
          </p:nvPr>
        </p:nvSpPr>
        <p:spPr/>
        <p:txBody>
          <a:bodyPr/>
          <a:lstStyle/>
          <a:p>
            <a:r>
              <a:rPr lang="es-ES" dirty="0"/>
              <a:t>PERSONAS CON ADICIONES</a:t>
            </a:r>
          </a:p>
        </p:txBody>
      </p:sp>
      <p:sp>
        <p:nvSpPr>
          <p:cNvPr id="3" name="Marcador de contenido 2">
            <a:extLst>
              <a:ext uri="{FF2B5EF4-FFF2-40B4-BE49-F238E27FC236}">
                <a16:creationId xmlns:a16="http://schemas.microsoft.com/office/drawing/2014/main" id="{04167E21-DBE7-E696-C42E-ED8FB0814853}"/>
              </a:ext>
            </a:extLst>
          </p:cNvPr>
          <p:cNvSpPr>
            <a:spLocks noGrp="1"/>
          </p:cNvSpPr>
          <p:nvPr>
            <p:ph idx="1"/>
          </p:nvPr>
        </p:nvSpPr>
        <p:spPr/>
        <p:txBody>
          <a:bodyPr/>
          <a:lstStyle/>
          <a:p>
            <a:r>
              <a:rPr lang="es-ES" dirty="0"/>
              <a:t>Actividades físico-deportivas como complemento en programas de rehabilitación e inserción social</a:t>
            </a:r>
          </a:p>
          <a:p>
            <a:r>
              <a:rPr lang="es-ES" dirty="0"/>
              <a:t>Buscan reforzar los recursos personales que permitan incorporarse a entornos deportivos</a:t>
            </a:r>
          </a:p>
          <a:p>
            <a:r>
              <a:rPr lang="es-ES" dirty="0"/>
              <a:t>Se debe dejar claro unas normas concretas para garantizar la seguridad personal y del entorno</a:t>
            </a:r>
          </a:p>
        </p:txBody>
      </p:sp>
    </p:spTree>
    <p:extLst>
      <p:ext uri="{BB962C8B-B14F-4D97-AF65-F5344CB8AC3E}">
        <p14:creationId xmlns:p14="http://schemas.microsoft.com/office/powerpoint/2010/main" val="2222089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31AD7-2678-EF6C-1295-986B2ECD66B3}"/>
              </a:ext>
            </a:extLst>
          </p:cNvPr>
          <p:cNvSpPr>
            <a:spLocks noGrp="1"/>
          </p:cNvSpPr>
          <p:nvPr>
            <p:ph type="title"/>
          </p:nvPr>
        </p:nvSpPr>
        <p:spPr/>
        <p:txBody>
          <a:bodyPr/>
          <a:lstStyle/>
          <a:p>
            <a:r>
              <a:rPr lang="es-ES" dirty="0"/>
              <a:t>MUJERES VULNERABLES</a:t>
            </a:r>
          </a:p>
        </p:txBody>
      </p:sp>
      <p:sp>
        <p:nvSpPr>
          <p:cNvPr id="3" name="Marcador de contenido 2">
            <a:extLst>
              <a:ext uri="{FF2B5EF4-FFF2-40B4-BE49-F238E27FC236}">
                <a16:creationId xmlns:a16="http://schemas.microsoft.com/office/drawing/2014/main" id="{85ABE9CB-E4BE-5B72-EBD6-05B24F18C1BB}"/>
              </a:ext>
            </a:extLst>
          </p:cNvPr>
          <p:cNvSpPr>
            <a:spLocks noGrp="1"/>
          </p:cNvSpPr>
          <p:nvPr>
            <p:ph idx="1"/>
          </p:nvPr>
        </p:nvSpPr>
        <p:spPr/>
        <p:txBody>
          <a:bodyPr>
            <a:normAutofit lnSpcReduction="10000"/>
          </a:bodyPr>
          <a:lstStyle/>
          <a:p>
            <a:pPr algn="just"/>
            <a:r>
              <a:rPr lang="es-ES" dirty="0"/>
              <a:t>Conocer la relación entre la persona y el deporte para reforzar puntos motivadores y evitar elementos perjudiciales</a:t>
            </a:r>
          </a:p>
          <a:p>
            <a:pPr algn="just"/>
            <a:r>
              <a:rPr lang="es-ES" dirty="0"/>
              <a:t>Establecer objetivos realistas partiendo del nivel físico y capacidades de las participantes para contribuir a mejorar el autoestima y aumentar el compromiso</a:t>
            </a:r>
          </a:p>
          <a:p>
            <a:pPr algn="just"/>
            <a:r>
              <a:rPr lang="es-ES" dirty="0"/>
              <a:t>Buscar la colaboración de la familia y amistades</a:t>
            </a:r>
          </a:p>
          <a:p>
            <a:pPr algn="just"/>
            <a:r>
              <a:rPr lang="es-ES" dirty="0"/>
              <a:t>Estimular la actividad física cotidiana como caminar mejorando así el compromiso con el programa</a:t>
            </a:r>
          </a:p>
        </p:txBody>
      </p:sp>
    </p:spTree>
    <p:extLst>
      <p:ext uri="{BB962C8B-B14F-4D97-AF65-F5344CB8AC3E}">
        <p14:creationId xmlns:p14="http://schemas.microsoft.com/office/powerpoint/2010/main" val="364900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1BCA79-948C-2237-2597-89FB564B7B77}"/>
              </a:ext>
            </a:extLst>
          </p:cNvPr>
          <p:cNvSpPr>
            <a:spLocks noGrp="1"/>
          </p:cNvSpPr>
          <p:nvPr>
            <p:ph type="title"/>
          </p:nvPr>
        </p:nvSpPr>
        <p:spPr>
          <a:xfrm>
            <a:off x="1066798" y="760504"/>
            <a:ext cx="10246659" cy="443256"/>
          </a:xfrm>
        </p:spPr>
        <p:txBody>
          <a:bodyPr>
            <a:noAutofit/>
          </a:bodyPr>
          <a:lstStyle/>
          <a:p>
            <a:r>
              <a:rPr lang="es-ES" sz="3200" b="1" dirty="0"/>
              <a:t>COLECTIVOS EN RIESGO DE EXCLUSIÓN SOCIAL</a:t>
            </a:r>
          </a:p>
        </p:txBody>
      </p:sp>
      <p:sp>
        <p:nvSpPr>
          <p:cNvPr id="3" name="Marcador de contenido 2">
            <a:extLst>
              <a:ext uri="{FF2B5EF4-FFF2-40B4-BE49-F238E27FC236}">
                <a16:creationId xmlns:a16="http://schemas.microsoft.com/office/drawing/2014/main" id="{15A82F13-07F9-D2D3-78A3-A91F0515496F}"/>
              </a:ext>
            </a:extLst>
          </p:cNvPr>
          <p:cNvSpPr>
            <a:spLocks noGrp="1"/>
          </p:cNvSpPr>
          <p:nvPr>
            <p:ph idx="1"/>
          </p:nvPr>
        </p:nvSpPr>
        <p:spPr>
          <a:xfrm>
            <a:off x="860612" y="1203760"/>
            <a:ext cx="10452845" cy="4893735"/>
          </a:xfrm>
        </p:spPr>
        <p:txBody>
          <a:bodyPr>
            <a:normAutofit fontScale="77500" lnSpcReduction="20000"/>
          </a:bodyPr>
          <a:lstStyle/>
          <a:p>
            <a:pPr marL="0" indent="0" algn="just">
              <a:lnSpc>
                <a:spcPct val="120000"/>
              </a:lnSpc>
              <a:buNone/>
            </a:pPr>
            <a:r>
              <a:rPr lang="es-ES" dirty="0"/>
              <a:t>Un colectivo en riesgo de exclusión social es un grupo humano que, por sus características o contexto, es más vulnerable a situaciones de discriminación y marginación. </a:t>
            </a:r>
          </a:p>
          <a:p>
            <a:pPr marL="0" indent="0" algn="just">
              <a:buNone/>
            </a:pPr>
            <a:r>
              <a:rPr lang="es-ES" dirty="0"/>
              <a:t>Son diversos y heterogéneos, entre ellos están:</a:t>
            </a:r>
          </a:p>
          <a:p>
            <a:pPr marL="0" indent="0" algn="just">
              <a:buNone/>
            </a:pPr>
            <a:endParaRPr lang="es-ES" dirty="0"/>
          </a:p>
          <a:p>
            <a:pPr algn="just"/>
            <a:r>
              <a:rPr lang="es-ES" dirty="0"/>
              <a:t>Personas sin hogar</a:t>
            </a:r>
          </a:p>
          <a:p>
            <a:pPr algn="just"/>
            <a:r>
              <a:rPr lang="es-ES" dirty="0"/>
              <a:t>Personas con enfermedades mentales graves</a:t>
            </a:r>
          </a:p>
          <a:p>
            <a:pPr algn="just"/>
            <a:r>
              <a:rPr lang="es-ES" dirty="0"/>
              <a:t>Personas enfermas de sida</a:t>
            </a:r>
          </a:p>
          <a:p>
            <a:pPr algn="just"/>
            <a:r>
              <a:rPr lang="es-ES" dirty="0"/>
              <a:t>Personas víctimas de la violencia de género</a:t>
            </a:r>
          </a:p>
          <a:p>
            <a:pPr algn="just"/>
            <a:r>
              <a:rPr lang="es-ES" dirty="0"/>
              <a:t>Personas inmigrantes en situación irregular</a:t>
            </a:r>
          </a:p>
          <a:p>
            <a:pPr algn="just"/>
            <a:r>
              <a:rPr lang="es-ES" dirty="0"/>
              <a:t>Personas víctimas de discriminación por origen étnico, por orientación sexual…</a:t>
            </a:r>
          </a:p>
          <a:p>
            <a:pPr algn="just"/>
            <a:r>
              <a:rPr lang="es-ES" dirty="0"/>
              <a:t>Personas con problemas de adicción</a:t>
            </a:r>
          </a:p>
          <a:p>
            <a:pPr algn="just"/>
            <a:r>
              <a:rPr lang="es-ES" dirty="0"/>
              <a:t>Personas reclusas y exreclusas</a:t>
            </a:r>
          </a:p>
          <a:p>
            <a:pPr algn="just"/>
            <a:r>
              <a:rPr lang="es-ES" dirty="0"/>
              <a:t>Personas que ejercen o han ejercido la prostitución</a:t>
            </a:r>
          </a:p>
        </p:txBody>
      </p:sp>
    </p:spTree>
    <p:extLst>
      <p:ext uri="{BB962C8B-B14F-4D97-AF65-F5344CB8AC3E}">
        <p14:creationId xmlns:p14="http://schemas.microsoft.com/office/powerpoint/2010/main" val="3046744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039D84-D325-F4C4-AEBD-1B64A2B1D12C}"/>
              </a:ext>
            </a:extLst>
          </p:cNvPr>
          <p:cNvSpPr>
            <a:spLocks noGrp="1"/>
          </p:cNvSpPr>
          <p:nvPr>
            <p:ph type="title"/>
          </p:nvPr>
        </p:nvSpPr>
        <p:spPr>
          <a:xfrm>
            <a:off x="1222093" y="2195357"/>
            <a:ext cx="3718455" cy="780925"/>
          </a:xfrm>
        </p:spPr>
        <p:txBody>
          <a:bodyPr>
            <a:noAutofit/>
          </a:bodyPr>
          <a:lstStyle/>
          <a:p>
            <a:r>
              <a:rPr lang="es-ES" sz="2800" dirty="0"/>
              <a:t>CARACTERÍSTICAS COMUNES</a:t>
            </a:r>
          </a:p>
        </p:txBody>
      </p:sp>
      <p:sp>
        <p:nvSpPr>
          <p:cNvPr id="3" name="Marcador de contenido 2">
            <a:extLst>
              <a:ext uri="{FF2B5EF4-FFF2-40B4-BE49-F238E27FC236}">
                <a16:creationId xmlns:a16="http://schemas.microsoft.com/office/drawing/2014/main" id="{36FA6270-B8FD-FD3A-1DC9-2B54C6427E12}"/>
              </a:ext>
            </a:extLst>
          </p:cNvPr>
          <p:cNvSpPr>
            <a:spLocks noGrp="1"/>
          </p:cNvSpPr>
          <p:nvPr>
            <p:ph idx="1"/>
          </p:nvPr>
        </p:nvSpPr>
        <p:spPr/>
        <p:txBody>
          <a:bodyPr>
            <a:normAutofit fontScale="92500" lnSpcReduction="10000"/>
          </a:bodyPr>
          <a:lstStyle/>
          <a:p>
            <a:r>
              <a:rPr lang="es-ES" b="1" dirty="0"/>
              <a:t>AUTOESTIMAS BAJA O NULA</a:t>
            </a:r>
          </a:p>
          <a:p>
            <a:r>
              <a:rPr lang="es-ES" b="1" dirty="0"/>
              <a:t>FALTA DE AUTOCUIDADO</a:t>
            </a:r>
          </a:p>
          <a:p>
            <a:r>
              <a:rPr lang="es-ES" b="1" dirty="0"/>
              <a:t>INDECISIÓN </a:t>
            </a:r>
          </a:p>
          <a:p>
            <a:r>
              <a:rPr lang="es-ES" b="1" dirty="0"/>
              <a:t>IMPULSIVIDAD</a:t>
            </a:r>
          </a:p>
          <a:p>
            <a:r>
              <a:rPr lang="es-ES" b="1" dirty="0"/>
              <a:t>DESORGANIZACIÓN</a:t>
            </a:r>
          </a:p>
          <a:p>
            <a:r>
              <a:rPr lang="es-ES" b="1" dirty="0"/>
              <a:t>CARENCIAS EN HABILIDADES SOCIALES</a:t>
            </a:r>
          </a:p>
          <a:p>
            <a:r>
              <a:rPr lang="es-ES" b="1" dirty="0"/>
              <a:t>RELACIONES PERSONALES INESTABLES</a:t>
            </a:r>
          </a:p>
          <a:p>
            <a:r>
              <a:rPr lang="es-ES" b="1" dirty="0"/>
              <a:t>FALTA DE VÍNCULOS SOCIALES, GRUPALES O FAMILIARES</a:t>
            </a:r>
          </a:p>
          <a:p>
            <a:r>
              <a:rPr lang="es-ES" b="1" dirty="0"/>
              <a:t>AUSENCIA DEL SENTIDO DE VIVIR</a:t>
            </a:r>
          </a:p>
        </p:txBody>
      </p:sp>
    </p:spTree>
    <p:extLst>
      <p:ext uri="{BB962C8B-B14F-4D97-AF65-F5344CB8AC3E}">
        <p14:creationId xmlns:p14="http://schemas.microsoft.com/office/powerpoint/2010/main" val="17233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FE41D-C92B-AEAA-D3C3-0CE498B6E988}"/>
              </a:ext>
            </a:extLst>
          </p:cNvPr>
          <p:cNvSpPr>
            <a:spLocks noGrp="1"/>
          </p:cNvSpPr>
          <p:nvPr>
            <p:ph type="title"/>
          </p:nvPr>
        </p:nvSpPr>
        <p:spPr/>
        <p:txBody>
          <a:bodyPr>
            <a:normAutofit fontScale="90000"/>
          </a:bodyPr>
          <a:lstStyle/>
          <a:p>
            <a:r>
              <a:rPr lang="es-ES" b="1" dirty="0"/>
              <a:t>VALORACIÓN DEL NIVEL DE EXCLUSIÓN</a:t>
            </a:r>
          </a:p>
        </p:txBody>
      </p:sp>
      <p:sp>
        <p:nvSpPr>
          <p:cNvPr id="3" name="Marcador de contenido 2">
            <a:extLst>
              <a:ext uri="{FF2B5EF4-FFF2-40B4-BE49-F238E27FC236}">
                <a16:creationId xmlns:a16="http://schemas.microsoft.com/office/drawing/2014/main" id="{AE015FC6-D0FA-A5E6-504A-DCD6297E0D7F}"/>
              </a:ext>
            </a:extLst>
          </p:cNvPr>
          <p:cNvSpPr>
            <a:spLocks noGrp="1"/>
          </p:cNvSpPr>
          <p:nvPr>
            <p:ph idx="1"/>
          </p:nvPr>
        </p:nvSpPr>
        <p:spPr/>
        <p:txBody>
          <a:bodyPr>
            <a:noAutofit/>
          </a:bodyPr>
          <a:lstStyle/>
          <a:p>
            <a:pPr marL="0" indent="0" algn="just">
              <a:buNone/>
            </a:pPr>
            <a:r>
              <a:rPr lang="es-ES" sz="3200" dirty="0"/>
              <a:t>El nivel de exclusión en el que se encuentra una persona influye en el tipo de intervención y las estrategias que deben seguirse, además de las ayudas oficiales que se pueden recibir.</a:t>
            </a:r>
          </a:p>
          <a:p>
            <a:pPr marL="0" indent="0" algn="just">
              <a:buNone/>
            </a:pPr>
            <a:r>
              <a:rPr lang="es-ES" sz="3200" dirty="0"/>
              <a:t>Este nivel se puede determinar mediante una serie de indicadores de valoración, empleando instrumentos directos e indirectos.</a:t>
            </a:r>
          </a:p>
        </p:txBody>
      </p:sp>
    </p:spTree>
    <p:extLst>
      <p:ext uri="{BB962C8B-B14F-4D97-AF65-F5344CB8AC3E}">
        <p14:creationId xmlns:p14="http://schemas.microsoft.com/office/powerpoint/2010/main" val="4043041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3ECE9D-8D08-2E5C-FEA0-1D22DBBAC4F3}"/>
              </a:ext>
            </a:extLst>
          </p:cNvPr>
          <p:cNvSpPr>
            <a:spLocks noGrp="1"/>
          </p:cNvSpPr>
          <p:nvPr>
            <p:ph type="title"/>
          </p:nvPr>
        </p:nvSpPr>
        <p:spPr/>
        <p:txBody>
          <a:bodyPr/>
          <a:lstStyle/>
          <a:p>
            <a:r>
              <a:rPr lang="es-ES" dirty="0"/>
              <a:t>INDICADORES DE VALORACIÓN</a:t>
            </a:r>
          </a:p>
        </p:txBody>
      </p:sp>
      <p:sp>
        <p:nvSpPr>
          <p:cNvPr id="3" name="Marcador de contenido 2">
            <a:extLst>
              <a:ext uri="{FF2B5EF4-FFF2-40B4-BE49-F238E27FC236}">
                <a16:creationId xmlns:a16="http://schemas.microsoft.com/office/drawing/2014/main" id="{EF78F470-AEB7-E2C0-A325-B62FB1D8F326}"/>
              </a:ext>
            </a:extLst>
          </p:cNvPr>
          <p:cNvSpPr>
            <a:spLocks noGrp="1"/>
          </p:cNvSpPr>
          <p:nvPr>
            <p:ph idx="1"/>
          </p:nvPr>
        </p:nvSpPr>
        <p:spPr>
          <a:xfrm>
            <a:off x="1295401" y="2556932"/>
            <a:ext cx="9601196" cy="3610786"/>
          </a:xfrm>
        </p:spPr>
        <p:txBody>
          <a:bodyPr>
            <a:normAutofit fontScale="85000" lnSpcReduction="20000"/>
          </a:bodyPr>
          <a:lstStyle/>
          <a:p>
            <a:r>
              <a:rPr lang="es-ES" dirty="0"/>
              <a:t>SITUACIÓN ECONÓMICA (si procede del propio trabajo, de ayudas familiares, de sistemas de protección pública…)</a:t>
            </a:r>
          </a:p>
          <a:p>
            <a:r>
              <a:rPr lang="es-ES" dirty="0"/>
              <a:t>EMPLEO (si cobra pensión, si está en desempleo, el tipo de ocupación, situación laboral, empleo fijo a tiempo completo, eventual…)</a:t>
            </a:r>
          </a:p>
          <a:p>
            <a:r>
              <a:rPr lang="es-ES" dirty="0"/>
              <a:t>FORMACIÓN (nivel de estudios)</a:t>
            </a:r>
          </a:p>
          <a:p>
            <a:r>
              <a:rPr lang="es-ES" dirty="0"/>
              <a:t>SALUD (estado de salud y acceso al sistema sanitario)</a:t>
            </a:r>
          </a:p>
          <a:p>
            <a:r>
              <a:rPr lang="es-ES" dirty="0"/>
              <a:t>RESIDENCIA (si existe o no vivienda o si está en riesgo de perderse)</a:t>
            </a:r>
          </a:p>
          <a:p>
            <a:r>
              <a:rPr lang="es-ES" dirty="0"/>
              <a:t>RED SOCIOFAMILIAR (existencia o no de un núcleo familiar)</a:t>
            </a:r>
          </a:p>
          <a:p>
            <a:r>
              <a:rPr lang="es-ES" dirty="0"/>
              <a:t>PARTICIPACIÓN CIUDADANA (en actividades culturales, lúdicas…)</a:t>
            </a:r>
          </a:p>
          <a:p>
            <a:r>
              <a:rPr lang="es-ES" dirty="0"/>
              <a:t>SOCIEDAD DE LA INFORMACIÓN (sin recursos para acceder a las TIC)</a:t>
            </a:r>
          </a:p>
        </p:txBody>
      </p:sp>
    </p:spTree>
    <p:extLst>
      <p:ext uri="{BB962C8B-B14F-4D97-AF65-F5344CB8AC3E}">
        <p14:creationId xmlns:p14="http://schemas.microsoft.com/office/powerpoint/2010/main" val="22094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7B8283-D17D-A0D6-684B-9F7FB45375E7}"/>
              </a:ext>
            </a:extLst>
          </p:cNvPr>
          <p:cNvSpPr>
            <a:spLocks noGrp="1"/>
          </p:cNvSpPr>
          <p:nvPr>
            <p:ph type="title"/>
          </p:nvPr>
        </p:nvSpPr>
        <p:spPr/>
        <p:txBody>
          <a:bodyPr>
            <a:normAutofit fontScale="90000"/>
          </a:bodyPr>
          <a:lstStyle/>
          <a:p>
            <a:r>
              <a:rPr lang="es-ES" dirty="0"/>
              <a:t>INSTRUMENTOS DE VALORACIÓN DIRECTOS</a:t>
            </a:r>
          </a:p>
        </p:txBody>
      </p:sp>
      <p:sp>
        <p:nvSpPr>
          <p:cNvPr id="3" name="Marcador de contenido 2">
            <a:extLst>
              <a:ext uri="{FF2B5EF4-FFF2-40B4-BE49-F238E27FC236}">
                <a16:creationId xmlns:a16="http://schemas.microsoft.com/office/drawing/2014/main" id="{EB683F3A-386B-5046-B36E-74068F0E6F4B}"/>
              </a:ext>
            </a:extLst>
          </p:cNvPr>
          <p:cNvSpPr>
            <a:spLocks noGrp="1"/>
          </p:cNvSpPr>
          <p:nvPr>
            <p:ph idx="1"/>
          </p:nvPr>
        </p:nvSpPr>
        <p:spPr/>
        <p:txBody>
          <a:bodyPr/>
          <a:lstStyle/>
          <a:p>
            <a:r>
              <a:rPr lang="es-ES" dirty="0"/>
              <a:t>CUESTIONARIOS (recogen preguntas relacionadas con los indicadores que se consideran relevantes)</a:t>
            </a:r>
          </a:p>
          <a:p>
            <a:r>
              <a:rPr lang="es-ES" dirty="0"/>
              <a:t>ENTREVISTAS (siguiendo un guion de preguntas)</a:t>
            </a:r>
          </a:p>
          <a:p>
            <a:r>
              <a:rPr lang="es-ES" dirty="0"/>
              <a:t>OBSERVACIÓN (mediante hojas de registro)</a:t>
            </a:r>
          </a:p>
        </p:txBody>
      </p:sp>
    </p:spTree>
    <p:extLst>
      <p:ext uri="{BB962C8B-B14F-4D97-AF65-F5344CB8AC3E}">
        <p14:creationId xmlns:p14="http://schemas.microsoft.com/office/powerpoint/2010/main" val="1068015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7B94C1-3FC9-4DED-7E3E-BD7F17AA01D5}"/>
              </a:ext>
            </a:extLst>
          </p:cNvPr>
          <p:cNvSpPr>
            <a:spLocks noGrp="1"/>
          </p:cNvSpPr>
          <p:nvPr>
            <p:ph type="title"/>
          </p:nvPr>
        </p:nvSpPr>
        <p:spPr/>
        <p:txBody>
          <a:bodyPr>
            <a:normAutofit fontScale="90000"/>
          </a:bodyPr>
          <a:lstStyle/>
          <a:p>
            <a:r>
              <a:rPr lang="es-ES" dirty="0"/>
              <a:t>INSTRUMENTOS DE VALORACIÓN INDIRECTOS</a:t>
            </a:r>
          </a:p>
        </p:txBody>
      </p:sp>
      <p:sp>
        <p:nvSpPr>
          <p:cNvPr id="3" name="Marcador de contenido 2">
            <a:extLst>
              <a:ext uri="{FF2B5EF4-FFF2-40B4-BE49-F238E27FC236}">
                <a16:creationId xmlns:a16="http://schemas.microsoft.com/office/drawing/2014/main" id="{08FE1C89-FEE7-6512-A897-35B36C9CC879}"/>
              </a:ext>
            </a:extLst>
          </p:cNvPr>
          <p:cNvSpPr>
            <a:spLocks noGrp="1"/>
          </p:cNvSpPr>
          <p:nvPr>
            <p:ph idx="1"/>
          </p:nvPr>
        </p:nvSpPr>
        <p:spPr/>
        <p:txBody>
          <a:bodyPr/>
          <a:lstStyle/>
          <a:p>
            <a:r>
              <a:rPr lang="es-ES" dirty="0"/>
              <a:t>ESTUDIOS SOBRE GRUPOS Y POBLACIONES CONCRETOS (elaborados por organizaciones o administraciones locales)</a:t>
            </a:r>
          </a:p>
          <a:p>
            <a:r>
              <a:rPr lang="es-ES" dirty="0"/>
              <a:t>DATOS ESTADÍSTICOS (de organismos públicos)</a:t>
            </a:r>
          </a:p>
        </p:txBody>
      </p:sp>
    </p:spTree>
    <p:extLst>
      <p:ext uri="{BB962C8B-B14F-4D97-AF65-F5344CB8AC3E}">
        <p14:creationId xmlns:p14="http://schemas.microsoft.com/office/powerpoint/2010/main" val="374086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89F963-2B1D-EF0D-606F-592CDD2C9EB6}"/>
              </a:ext>
            </a:extLst>
          </p:cNvPr>
          <p:cNvSpPr>
            <a:spLocks noGrp="1"/>
          </p:cNvSpPr>
          <p:nvPr>
            <p:ph type="title"/>
          </p:nvPr>
        </p:nvSpPr>
        <p:spPr/>
        <p:txBody>
          <a:bodyPr>
            <a:normAutofit fontScale="90000"/>
          </a:bodyPr>
          <a:lstStyle/>
          <a:p>
            <a:r>
              <a:rPr lang="es-ES" dirty="0"/>
              <a:t>INTERVENCIÓN SOCIODEPORTIVA PARA LA INCLUSIÓN</a:t>
            </a:r>
          </a:p>
        </p:txBody>
      </p:sp>
      <p:sp>
        <p:nvSpPr>
          <p:cNvPr id="3" name="Marcador de contenido 2">
            <a:extLst>
              <a:ext uri="{FF2B5EF4-FFF2-40B4-BE49-F238E27FC236}">
                <a16:creationId xmlns:a16="http://schemas.microsoft.com/office/drawing/2014/main" id="{D96C34B8-EA13-4639-4230-29B76CCF7108}"/>
              </a:ext>
            </a:extLst>
          </p:cNvPr>
          <p:cNvSpPr>
            <a:spLocks noGrp="1"/>
          </p:cNvSpPr>
          <p:nvPr>
            <p:ph idx="1"/>
          </p:nvPr>
        </p:nvSpPr>
        <p:spPr/>
        <p:txBody>
          <a:bodyPr/>
          <a:lstStyle/>
          <a:p>
            <a:pPr marL="0" indent="0">
              <a:buNone/>
            </a:pPr>
            <a:r>
              <a:rPr lang="es-ES" dirty="0"/>
              <a:t>Las actividades físico-deportivas, por sus propias características, son un medio excelente para alcanzar objetivos socializadores o resocializadores como:</a:t>
            </a:r>
          </a:p>
          <a:p>
            <a:r>
              <a:rPr lang="es-ES" sz="3200" b="1" dirty="0"/>
              <a:t>Transmitir y fomentar valores sociales</a:t>
            </a:r>
          </a:p>
          <a:p>
            <a:r>
              <a:rPr lang="es-ES" sz="3200" b="1" dirty="0"/>
              <a:t>Desarrollar habilidades sociales</a:t>
            </a:r>
          </a:p>
          <a:p>
            <a:r>
              <a:rPr lang="es-ES" sz="3200" b="1" dirty="0"/>
              <a:t>Inculcar el respeto por las normas sociales</a:t>
            </a:r>
          </a:p>
        </p:txBody>
      </p:sp>
    </p:spTree>
    <p:extLst>
      <p:ext uri="{BB962C8B-B14F-4D97-AF65-F5344CB8AC3E}">
        <p14:creationId xmlns:p14="http://schemas.microsoft.com/office/powerpoint/2010/main" val="133596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111D96-35BB-E44A-13ED-4014CA46741E}"/>
              </a:ext>
            </a:extLst>
          </p:cNvPr>
          <p:cNvSpPr>
            <a:spLocks noGrp="1"/>
          </p:cNvSpPr>
          <p:nvPr>
            <p:ph type="title"/>
          </p:nvPr>
        </p:nvSpPr>
        <p:spPr>
          <a:xfrm>
            <a:off x="699247" y="770965"/>
            <a:ext cx="10712824" cy="1524000"/>
          </a:xfrm>
        </p:spPr>
        <p:txBody>
          <a:bodyPr>
            <a:normAutofit fontScale="90000"/>
          </a:bodyPr>
          <a:lstStyle/>
          <a:p>
            <a:pPr algn="l"/>
            <a:r>
              <a:rPr lang="es-ES" sz="3600" b="1" dirty="0"/>
              <a:t>DISEÑO DE PROGRAMAS SOCIODEPORTIVOS</a:t>
            </a:r>
            <a:br>
              <a:rPr lang="es-ES" sz="3600" dirty="0"/>
            </a:br>
            <a:r>
              <a:rPr lang="es-ES" sz="3600" dirty="0"/>
              <a:t>Para que tengan posibilidades de éxito, cualquier intervención requiere una correcta planificación</a:t>
            </a:r>
          </a:p>
        </p:txBody>
      </p:sp>
      <p:sp>
        <p:nvSpPr>
          <p:cNvPr id="3" name="Marcador de contenido 2">
            <a:extLst>
              <a:ext uri="{FF2B5EF4-FFF2-40B4-BE49-F238E27FC236}">
                <a16:creationId xmlns:a16="http://schemas.microsoft.com/office/drawing/2014/main" id="{5517F970-882A-BE4E-8EB4-B837B5D690CC}"/>
              </a:ext>
            </a:extLst>
          </p:cNvPr>
          <p:cNvSpPr>
            <a:spLocks noGrp="1"/>
          </p:cNvSpPr>
          <p:nvPr>
            <p:ph idx="1"/>
          </p:nvPr>
        </p:nvSpPr>
        <p:spPr>
          <a:xfrm>
            <a:off x="1295401" y="2556932"/>
            <a:ext cx="9892552" cy="3318936"/>
          </a:xfrm>
        </p:spPr>
        <p:txBody>
          <a:bodyPr>
            <a:normAutofit/>
          </a:bodyPr>
          <a:lstStyle/>
          <a:p>
            <a:pPr marL="0" indent="0">
              <a:buNone/>
            </a:pPr>
            <a:r>
              <a:rPr lang="es-ES" dirty="0"/>
              <a:t>La planificación se lleva a cabo con el diseño de un programa que se compone:</a:t>
            </a:r>
          </a:p>
          <a:p>
            <a:pPr marL="457200" indent="-457200">
              <a:buFont typeface="+mj-lt"/>
              <a:buAutoNum type="arabicPeriod"/>
            </a:pPr>
            <a:r>
              <a:rPr lang="es-ES" dirty="0"/>
              <a:t>Unos </a:t>
            </a:r>
            <a:r>
              <a:rPr lang="es-ES" b="1" dirty="0"/>
              <a:t>objetivos</a:t>
            </a:r>
            <a:r>
              <a:rPr lang="es-ES" dirty="0"/>
              <a:t> que serán el referente de la intervención</a:t>
            </a:r>
          </a:p>
          <a:p>
            <a:pPr marL="457200" indent="-457200">
              <a:buFont typeface="+mj-lt"/>
              <a:buAutoNum type="arabicPeriod"/>
            </a:pPr>
            <a:r>
              <a:rPr lang="es-ES" dirty="0"/>
              <a:t>Unos </a:t>
            </a:r>
            <a:r>
              <a:rPr lang="es-ES" b="1" dirty="0"/>
              <a:t>principios metodológicos </a:t>
            </a:r>
            <a:r>
              <a:rPr lang="es-ES" dirty="0"/>
              <a:t>que deben regir la actuación del profesional</a:t>
            </a:r>
          </a:p>
          <a:p>
            <a:pPr marL="457200" indent="-457200">
              <a:buFont typeface="+mj-lt"/>
              <a:buAutoNum type="arabicPeriod"/>
            </a:pPr>
            <a:r>
              <a:rPr lang="es-ES" dirty="0"/>
              <a:t>Unos </a:t>
            </a:r>
            <a:r>
              <a:rPr lang="es-ES" b="1" dirty="0"/>
              <a:t>recursos</a:t>
            </a:r>
            <a:r>
              <a:rPr lang="es-ES" dirty="0"/>
              <a:t> que permitan el desarrollo del programa</a:t>
            </a:r>
          </a:p>
          <a:p>
            <a:pPr marL="457200" indent="-457200">
              <a:buFont typeface="+mj-lt"/>
              <a:buAutoNum type="arabicPeriod"/>
            </a:pPr>
            <a:r>
              <a:rPr lang="es-ES" dirty="0"/>
              <a:t>Unas </a:t>
            </a:r>
            <a:r>
              <a:rPr lang="es-ES" b="1" dirty="0"/>
              <a:t>actividades</a:t>
            </a:r>
            <a:r>
              <a:rPr lang="es-ES" dirty="0"/>
              <a:t> que ayuden a llevar a cabo el programa</a:t>
            </a:r>
          </a:p>
        </p:txBody>
      </p:sp>
    </p:spTree>
    <p:extLst>
      <p:ext uri="{BB962C8B-B14F-4D97-AF65-F5344CB8AC3E}">
        <p14:creationId xmlns:p14="http://schemas.microsoft.com/office/powerpoint/2010/main" val="2474052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140</TotalTime>
  <Words>1013</Words>
  <Application>Microsoft Office PowerPoint</Application>
  <PresentationFormat>Panorámica</PresentationFormat>
  <Paragraphs>103</Paragraphs>
  <Slides>19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19</vt:i4>
      </vt:variant>
    </vt:vector>
  </HeadingPairs>
  <TitlesOfParts>
    <vt:vector size="22" baseType="lpstr">
      <vt:lpstr>Arial</vt:lpstr>
      <vt:lpstr>Garamond</vt:lpstr>
      <vt:lpstr>Orgánico</vt:lpstr>
      <vt:lpstr>ORGANIZACIÓN Y DISEÑO DE PROGRAMAS PARA COLECTIVOS</vt:lpstr>
      <vt:lpstr>COLECTIVOS EN RIESGO DE EXCLUSIÓN SOCIAL</vt:lpstr>
      <vt:lpstr>CARACTERÍSTICAS COMUNES</vt:lpstr>
      <vt:lpstr>VALORACIÓN DEL NIVEL DE EXCLUSIÓN</vt:lpstr>
      <vt:lpstr>INDICADORES DE VALORACIÓN</vt:lpstr>
      <vt:lpstr>INSTRUMENTOS DE VALORACIÓN DIRECTOS</vt:lpstr>
      <vt:lpstr>INSTRUMENTOS DE VALORACIÓN INDIRECTOS</vt:lpstr>
      <vt:lpstr>INTERVENCIÓN SOCIODEPORTIVA PARA LA INCLUSIÓN</vt:lpstr>
      <vt:lpstr>DISEÑO DE PROGRAMAS SOCIODEPORTIVOS Para que tengan posibilidades de éxito, cualquier intervención requiere una correcta planificación</vt:lpstr>
      <vt:lpstr>OBJETIVOS Extraemos algunos comunes a diferentes colectivos en riesgo de exclusión social</vt:lpstr>
      <vt:lpstr>PRINCIPIOS METODOLÓGICOS</vt:lpstr>
      <vt:lpstr>Presentación de PowerPoint</vt:lpstr>
      <vt:lpstr>RECURSOS</vt:lpstr>
      <vt:lpstr>ACTIVIDADES</vt:lpstr>
      <vt:lpstr>CARACTERÍSTICAS DE ALGUNOS PROGRAMAS ESPECÍFICOS</vt:lpstr>
      <vt:lpstr>PERSONAS INMIGRANTES Y POBLACIÓN GITANA</vt:lpstr>
      <vt:lpstr>POBLACIÓN RECLUSA</vt:lpstr>
      <vt:lpstr>PERSONAS CON ADICIONES</vt:lpstr>
      <vt:lpstr>MUJERES VULNERABLES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ORGANIZACIÓN Y DISEÑO DE PROGRAMAS PARA COLECTIVOS</dc:title>
  <dc:creator>mariarg8 romero gesto</dc:creator>
  <cp:lastModifiedBy>mariarg8 romero gesto</cp:lastModifiedBy>
  <cp:revision>8</cp:revision>
  <dcterms:created xsi:type="dcterms:W3CDTF">2023-02-24T08:05:03Z</dcterms:created>
  <dcterms:modified xsi:type="dcterms:W3CDTF">2023-03-03T09:14:17Z</dcterms:modified>
</cp:coreProperties>
</file>