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Lst>
  <p:sldSz cx="9753600" cy="73152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ublic Sans" charset="1" panose="00000000000000000000"/>
      <p:regular r:id="rId10"/>
    </p:embeddedFont>
    <p:embeddedFont>
      <p:font typeface="Public Sans Bold" charset="1" panose="00000000000000000000"/>
      <p:regular r:id="rId11"/>
    </p:embeddedFont>
    <p:embeddedFont>
      <p:font typeface="Public Sans Italics" charset="1" panose="00000000000000000000"/>
      <p:regular r:id="rId12"/>
    </p:embeddedFont>
    <p:embeddedFont>
      <p:font typeface="Public Sans Bold Italics" charset="1" panose="00000000000000000000"/>
      <p:regular r:id="rId13"/>
    </p:embeddedFont>
    <p:embeddedFont>
      <p:font typeface="Public Sans Thin" charset="1" panose="00000000000000000000"/>
      <p:regular r:id="rId14"/>
    </p:embeddedFont>
    <p:embeddedFont>
      <p:font typeface="Public Sans Thin Italics" charset="1" panose="00000000000000000000"/>
      <p:regular r:id="rId15"/>
    </p:embeddedFont>
    <p:embeddedFont>
      <p:font typeface="Public Sans Medium" charset="1" panose="00000000000000000000"/>
      <p:regular r:id="rId16"/>
    </p:embeddedFont>
    <p:embeddedFont>
      <p:font typeface="Public Sans Medium Italics" charset="1" panose="00000000000000000000"/>
      <p:regular r:id="rId17"/>
    </p:embeddedFont>
    <p:embeddedFont>
      <p:font typeface="Public Sans Heavy" charset="1" panose="00000000000000000000"/>
      <p:regular r:id="rId18"/>
    </p:embeddedFont>
    <p:embeddedFont>
      <p:font typeface="Public Sans Heavy Italics" charset="1" panose="000000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28" Target="slides/slide9.xml" Type="http://schemas.openxmlformats.org/officeDocument/2006/relationships/slide"/><Relationship Id="rId29" Target="slides/slide10.xml" Type="http://schemas.openxmlformats.org/officeDocument/2006/relationships/slide"/><Relationship Id="rId3" Target="viewProps.xml" Type="http://schemas.openxmlformats.org/officeDocument/2006/relationships/viewProps"/><Relationship Id="rId30" Target="slides/slide11.xml" Type="http://schemas.openxmlformats.org/officeDocument/2006/relationships/slide"/><Relationship Id="rId31" Target="slides/slide12.xml" Type="http://schemas.openxmlformats.org/officeDocument/2006/relationships/slide"/><Relationship Id="rId32" Target="slides/slide13.xml" Type="http://schemas.openxmlformats.org/officeDocument/2006/relationships/slide"/><Relationship Id="rId33" Target="slides/slide14.xml" Type="http://schemas.openxmlformats.org/officeDocument/2006/relationships/slide"/><Relationship Id="rId34" Target="slides/slide15.xml" Type="http://schemas.openxmlformats.org/officeDocument/2006/relationships/slide"/><Relationship Id="rId35" Target="slides/slide16.xml" Type="http://schemas.openxmlformats.org/officeDocument/2006/relationships/slide"/><Relationship Id="rId36" Target="slides/slide17.xml" Type="http://schemas.openxmlformats.org/officeDocument/2006/relationships/slide"/><Relationship Id="rId37" Target="slides/slide18.xml" Type="http://schemas.openxmlformats.org/officeDocument/2006/relationships/slide"/><Relationship Id="rId38" Target="slides/slide19.xml" Type="http://schemas.openxmlformats.org/officeDocument/2006/relationships/slide"/><Relationship Id="rId39" Target="slides/slide20.xml" Type="http://schemas.openxmlformats.org/officeDocument/2006/relationships/slide"/><Relationship Id="rId4" Target="theme/theme1.xml" Type="http://schemas.openxmlformats.org/officeDocument/2006/relationships/theme"/><Relationship Id="rId40" Target="slides/slide21.xml" Type="http://schemas.openxmlformats.org/officeDocument/2006/relationships/slide"/><Relationship Id="rId41" Target="slides/slide22.xml" Type="http://schemas.openxmlformats.org/officeDocument/2006/relationships/slide"/><Relationship Id="rId42" Target="slides/slide23.xml" Type="http://schemas.openxmlformats.org/officeDocument/2006/relationships/slide"/><Relationship Id="rId43" Target="slides/slide24.xml" Type="http://schemas.openxmlformats.org/officeDocument/2006/relationships/slide"/><Relationship Id="rId44" Target="slides/slide25.xml" Type="http://schemas.openxmlformats.org/officeDocument/2006/relationships/slide"/><Relationship Id="rId45" Target="slides/slide26.xml" Type="http://schemas.openxmlformats.org/officeDocument/2006/relationships/slide"/><Relationship Id="rId46" Target="slides/slide27.xml" Type="http://schemas.openxmlformats.org/officeDocument/2006/relationships/slide"/><Relationship Id="rId47" Target="slides/slide28.xml" Type="http://schemas.openxmlformats.org/officeDocument/2006/relationships/slide"/><Relationship Id="rId48" Target="slides/slide29.xml" Type="http://schemas.openxmlformats.org/officeDocument/2006/relationships/slide"/><Relationship Id="rId49" Target="slides/slide30.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10" Target="https://www.youtube.com/watch?v=TaUE_ikEKZE" TargetMode="External" Type="http://schemas.openxmlformats.org/officeDocument/2006/relationships/hyperlink"/><Relationship Id="rId11" Target="https://www.youtube.com/watch?v=oi0S9wCj95Y" TargetMode="External" Type="http://schemas.openxmlformats.org/officeDocument/2006/relationships/hyperlink"/><Relationship Id="rId2" Target="https://www.youtube.com/watch?v=nYeJZ21eFhY" TargetMode="External" Type="http://schemas.openxmlformats.org/officeDocument/2006/relationships/hyperlink"/><Relationship Id="rId3" Target="https://www.youtube.com/watch?v=2d39idVy9h8" TargetMode="External" Type="http://schemas.openxmlformats.org/officeDocument/2006/relationships/hyperlink"/><Relationship Id="rId4" Target="https://www.youtube.com/watch?v=qyfctIPTuPE" TargetMode="External" Type="http://schemas.openxmlformats.org/officeDocument/2006/relationships/hyperlink"/><Relationship Id="rId5" Target="https://www.youtube.com/watch?v=zq9X8uvsKSo" TargetMode="External" Type="http://schemas.openxmlformats.org/officeDocument/2006/relationships/hyperlink"/><Relationship Id="rId6" Target="https://www.youtube.com/watch?v=eKTq4iyyLtg" TargetMode="External" Type="http://schemas.openxmlformats.org/officeDocument/2006/relationships/hyperlink"/><Relationship Id="rId7" Target="https://www.youtube.com/watch?v=v414WakDF_8" TargetMode="External" Type="http://schemas.openxmlformats.org/officeDocument/2006/relationships/hyperlink"/><Relationship Id="rId8" Target="https://www.youtube.com/watch?v=k5PDEEMzW-o" TargetMode="External" Type="http://schemas.openxmlformats.org/officeDocument/2006/relationships/hyperlink"/><Relationship Id="rId9" Target="https://www.youtube.com/watch?v=qpTQhbHQ-0Q" TargetMode="External" Type="http://schemas.openxmlformats.org/officeDocument/2006/relationships/hyperlink"/></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10" Target="https://www.youtube.com/watch?v=Qt9F48Z8xfM" TargetMode="External" Type="http://schemas.openxmlformats.org/officeDocument/2006/relationships/hyperlink"/><Relationship Id="rId2" Target="https://www.youtube.com/watch?v=9aaxfp85X74" TargetMode="External" Type="http://schemas.openxmlformats.org/officeDocument/2006/relationships/hyperlink"/><Relationship Id="rId3" Target="https://www.youtube.com/watch?v=7MSTskeC3oU" TargetMode="External" Type="http://schemas.openxmlformats.org/officeDocument/2006/relationships/hyperlink"/><Relationship Id="rId4" Target="https://www.youtube.com/watch?v=c1zTSNDmP08" TargetMode="External" Type="http://schemas.openxmlformats.org/officeDocument/2006/relationships/hyperlink"/><Relationship Id="rId5" Target="https://www.youtube.com/watch?v=nYeJZ21eFhY" TargetMode="External" Type="http://schemas.openxmlformats.org/officeDocument/2006/relationships/hyperlink"/><Relationship Id="rId6" Target="https://www.youtube.com/watch?v=b-iBbZqD3hI" TargetMode="External" Type="http://schemas.openxmlformats.org/officeDocument/2006/relationships/hyperlink"/><Relationship Id="rId7" Target="https://www.youtube.com/watch?v=Y4OFJmMHQqw" TargetMode="External" Type="http://schemas.openxmlformats.org/officeDocument/2006/relationships/hyperlink"/><Relationship Id="rId8" Target="https://www.youtube.com/watch?v=eKTq4iyyLtg" TargetMode="External" Type="http://schemas.openxmlformats.org/officeDocument/2006/relationships/hyperlink"/><Relationship Id="rId9" Target="https://www.youtube.com/watch?v=v414WakDF_8" TargetMode="External" Type="http://schemas.openxmlformats.org/officeDocument/2006/relationships/hyperlink"/></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https://www.youtube.com/watch?v=WC-75AU2yL8" TargetMode="External" Type="http://schemas.openxmlformats.org/officeDocument/2006/relationships/hyperlink"/><Relationship Id="rId3" Target="https://www.youtube.com/watch?v=o_dItVej1uA" TargetMode="External" Type="http://schemas.openxmlformats.org/officeDocument/2006/relationships/hyperlink"/><Relationship Id="rId4" Target="https://www.youtube.com/watch?v=qpTQhbHQ-0Q" TargetMode="External" Type="http://schemas.openxmlformats.org/officeDocument/2006/relationships/hyperlink"/><Relationship Id="rId5" Target="https://www.youtube.com/watch?v=28ZYgSf2W-I" TargetMode="External" Type="http://schemas.openxmlformats.org/officeDocument/2006/relationships/hyperlink"/></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https://www.youtube.com/watch?v=8bg8GpUT-wg" TargetMode="External" Type="http://schemas.openxmlformats.org/officeDocument/2006/relationships/hyperlink"/><Relationship Id="rId3" Target="https://www.youtube.com/watch?v=V4j4wcP_CT4" TargetMode="External" Type="http://schemas.openxmlformats.org/officeDocument/2006/relationships/hyperlink"/></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https://www.youtube.com/watch?v=8k2tATXsrJk" TargetMode="External" Type="http://schemas.openxmlformats.org/officeDocument/2006/relationships/hyperlink"/></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https://www.youtube.com/watch?v=IGM9RMub6k8" TargetMode="External" Type="http://schemas.openxmlformats.org/officeDocument/2006/relationships/hyperlink"/><Relationship Id="rId3" Target="https://www.youtube.com/watch?v=Coo9MSruQWE" TargetMode="External" Type="http://schemas.openxmlformats.org/officeDocument/2006/relationships/hyperlink"/></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3080951" cy="7315200"/>
            <a:chOff x="0" y="0"/>
            <a:chExt cx="1561918" cy="3708511"/>
          </a:xfrm>
        </p:grpSpPr>
        <p:sp>
          <p:nvSpPr>
            <p:cNvPr name="Freeform 3" id="3"/>
            <p:cNvSpPr/>
            <p:nvPr/>
          </p:nvSpPr>
          <p:spPr>
            <a:xfrm flipH="false" flipV="false" rot="0">
              <a:off x="0" y="0"/>
              <a:ext cx="1561918" cy="3708510"/>
            </a:xfrm>
            <a:custGeom>
              <a:avLst/>
              <a:gdLst/>
              <a:ahLst/>
              <a:cxnLst/>
              <a:rect r="r" b="b" t="t" l="l"/>
              <a:pathLst>
                <a:path h="3708510" w="1561918">
                  <a:moveTo>
                    <a:pt x="0" y="0"/>
                  </a:moveTo>
                  <a:lnTo>
                    <a:pt x="1561918" y="0"/>
                  </a:lnTo>
                  <a:lnTo>
                    <a:pt x="1561918" y="3708510"/>
                  </a:lnTo>
                  <a:lnTo>
                    <a:pt x="0" y="3708510"/>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grpSp>
        <p:nvGrpSpPr>
          <p:cNvPr name="Group 5" id="5"/>
          <p:cNvGrpSpPr/>
          <p:nvPr/>
        </p:nvGrpSpPr>
        <p:grpSpPr>
          <a:xfrm rot="0">
            <a:off x="1704249" y="3380405"/>
            <a:ext cx="6662739" cy="3496083"/>
            <a:chOff x="0" y="0"/>
            <a:chExt cx="8883652" cy="4661444"/>
          </a:xfrm>
        </p:grpSpPr>
        <p:pic>
          <p:nvPicPr>
            <p:cNvPr name="Picture 6" id="6"/>
            <p:cNvPicPr>
              <a:picLocks noChangeAspect="true"/>
            </p:cNvPicPr>
            <p:nvPr/>
          </p:nvPicPr>
          <p:blipFill>
            <a:blip r:embed="rId2"/>
            <a:srcRect l="0" t="10645" r="0" b="10645"/>
            <a:stretch>
              <a:fillRect/>
            </a:stretch>
          </p:blipFill>
          <p:spPr>
            <a:xfrm flipH="false" flipV="false">
              <a:off x="0" y="0"/>
              <a:ext cx="8883652" cy="4661444"/>
            </a:xfrm>
            <a:prstGeom prst="rect">
              <a:avLst/>
            </a:prstGeom>
          </p:spPr>
        </p:pic>
      </p:grpSp>
      <p:sp>
        <p:nvSpPr>
          <p:cNvPr name="TextBox 7" id="7"/>
          <p:cNvSpPr txBox="true"/>
          <p:nvPr/>
        </p:nvSpPr>
        <p:spPr>
          <a:xfrm rot="0">
            <a:off x="3584869" y="1375995"/>
            <a:ext cx="5274406" cy="1678305"/>
          </a:xfrm>
          <a:prstGeom prst="rect">
            <a:avLst/>
          </a:prstGeom>
        </p:spPr>
        <p:txBody>
          <a:bodyPr anchor="t" rtlCol="false" tIns="0" lIns="0" bIns="0" rIns="0">
            <a:spAutoFit/>
          </a:bodyPr>
          <a:lstStyle/>
          <a:p>
            <a:pPr>
              <a:lnSpc>
                <a:spcPts val="6719"/>
              </a:lnSpc>
            </a:pPr>
            <a:r>
              <a:rPr lang="en-US" sz="4800">
                <a:solidFill>
                  <a:srgbClr val="000000"/>
                </a:solidFill>
                <a:latin typeface="Public Sans"/>
              </a:rPr>
              <a:t>ENTRENAMIENTO FUNCIONAL</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731520" y="624604"/>
            <a:ext cx="7147921" cy="615950"/>
          </a:xfrm>
          <a:prstGeom prst="rect">
            <a:avLst/>
          </a:prstGeom>
        </p:spPr>
        <p:txBody>
          <a:bodyPr anchor="t" rtlCol="false" tIns="0" lIns="0" bIns="0" rIns="0">
            <a:spAutoFit/>
          </a:bodyPr>
          <a:lstStyle/>
          <a:p>
            <a:pPr>
              <a:lnSpc>
                <a:spcPts val="4900"/>
              </a:lnSpc>
            </a:pPr>
            <a:r>
              <a:rPr lang="en-US" sz="3500" spc="175">
                <a:solidFill>
                  <a:srgbClr val="000000"/>
                </a:solidFill>
                <a:latin typeface="Public Sans Bold"/>
              </a:rPr>
              <a:t>MOVILIDAD Y FLEXIBILIDAD</a:t>
            </a:r>
          </a:p>
        </p:txBody>
      </p:sp>
      <p:grpSp>
        <p:nvGrpSpPr>
          <p:cNvPr name="Group 6" id="6"/>
          <p:cNvGrpSpPr/>
          <p:nvPr/>
        </p:nvGrpSpPr>
        <p:grpSpPr>
          <a:xfrm rot="0">
            <a:off x="548640" y="4680046"/>
            <a:ext cx="8473440" cy="1903634"/>
            <a:chOff x="0" y="0"/>
            <a:chExt cx="4295691" cy="965066"/>
          </a:xfrm>
        </p:grpSpPr>
        <p:sp>
          <p:nvSpPr>
            <p:cNvPr name="Freeform 7" id="7"/>
            <p:cNvSpPr/>
            <p:nvPr/>
          </p:nvSpPr>
          <p:spPr>
            <a:xfrm flipH="false" flipV="false" rot="0">
              <a:off x="0" y="0"/>
              <a:ext cx="4295691" cy="965066"/>
            </a:xfrm>
            <a:custGeom>
              <a:avLst/>
              <a:gdLst/>
              <a:ahLst/>
              <a:cxnLst/>
              <a:rect r="r" b="b" t="t" l="l"/>
              <a:pathLst>
                <a:path h="965066" w="4295691">
                  <a:moveTo>
                    <a:pt x="0" y="0"/>
                  </a:moveTo>
                  <a:lnTo>
                    <a:pt x="4295691" y="0"/>
                  </a:lnTo>
                  <a:lnTo>
                    <a:pt x="4295691" y="965066"/>
                  </a:lnTo>
                  <a:lnTo>
                    <a:pt x="0" y="965066"/>
                  </a:lnTo>
                  <a:close/>
                </a:path>
              </a:pathLst>
            </a:custGeom>
            <a:solidFill>
              <a:srgbClr val="E3E4E0"/>
            </a:solidFill>
          </p:spPr>
        </p:sp>
        <p:sp>
          <p:nvSpPr>
            <p:cNvPr name="TextBox 8" id="8"/>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9" id="9"/>
          <p:cNvSpPr txBox="true"/>
          <p:nvPr/>
        </p:nvSpPr>
        <p:spPr>
          <a:xfrm rot="0">
            <a:off x="548640" y="1537096"/>
            <a:ext cx="8473440" cy="5309870"/>
          </a:xfrm>
          <a:prstGeom prst="rect">
            <a:avLst/>
          </a:prstGeom>
        </p:spPr>
        <p:txBody>
          <a:bodyPr anchor="t" rtlCol="false" tIns="0" lIns="0" bIns="0" rIns="0">
            <a:spAutoFit/>
          </a:bodyPr>
          <a:lstStyle/>
          <a:p>
            <a:pPr>
              <a:lnSpc>
                <a:spcPts val="2379"/>
              </a:lnSpc>
            </a:pPr>
            <a:r>
              <a:rPr lang="en-US" sz="1699">
                <a:solidFill>
                  <a:srgbClr val="000000"/>
                </a:solidFill>
                <a:latin typeface="Public Sans"/>
              </a:rPr>
              <a:t>La </a:t>
            </a:r>
            <a:r>
              <a:rPr lang="en-US" sz="1699">
                <a:solidFill>
                  <a:srgbClr val="000000"/>
                </a:solidFill>
                <a:latin typeface="Public Sans Bold"/>
              </a:rPr>
              <a:t>salud y funcionalidad del cuerpo</a:t>
            </a:r>
            <a:r>
              <a:rPr lang="en-US" sz="1699">
                <a:solidFill>
                  <a:srgbClr val="000000"/>
                </a:solidFill>
                <a:latin typeface="Public Sans"/>
              </a:rPr>
              <a:t> dependen mucho de la capacidad de las a</a:t>
            </a:r>
            <a:r>
              <a:rPr lang="en-US" sz="1699">
                <a:solidFill>
                  <a:srgbClr val="000000"/>
                </a:solidFill>
                <a:latin typeface="Public Sans Bold"/>
              </a:rPr>
              <a:t>rticulaciones para adoptar las posicione</a:t>
            </a:r>
            <a:r>
              <a:rPr lang="en-US" sz="1699">
                <a:solidFill>
                  <a:srgbClr val="000000"/>
                </a:solidFill>
                <a:latin typeface="Public Sans"/>
              </a:rPr>
              <a:t>s apropiadas para absorber y </a:t>
            </a:r>
            <a:r>
              <a:rPr lang="en-US" sz="1699">
                <a:solidFill>
                  <a:srgbClr val="000000"/>
                </a:solidFill>
                <a:latin typeface="Public Sans Bold"/>
              </a:rPr>
              <a:t>adaptarse al estrés.</a:t>
            </a:r>
          </a:p>
          <a:p>
            <a:pPr>
              <a:lnSpc>
                <a:spcPts val="2379"/>
              </a:lnSpc>
            </a:pPr>
          </a:p>
          <a:p>
            <a:pPr>
              <a:lnSpc>
                <a:spcPts val="2379"/>
              </a:lnSpc>
            </a:pPr>
            <a:r>
              <a:rPr lang="en-US" sz="1699">
                <a:solidFill>
                  <a:srgbClr val="000000"/>
                </a:solidFill>
                <a:latin typeface="Public Sans"/>
              </a:rPr>
              <a:t>Es primordial mantener el buen funcionamiento de todas las articulaciones del cuerpo en un plano aislado antes de </a:t>
            </a:r>
            <a:r>
              <a:rPr lang="en-US" sz="1699">
                <a:solidFill>
                  <a:srgbClr val="000000"/>
                </a:solidFill>
                <a:latin typeface="Public Sans Bold"/>
              </a:rPr>
              <a:t>empezar con la práctica </a:t>
            </a:r>
            <a:r>
              <a:rPr lang="en-US" sz="1699">
                <a:solidFill>
                  <a:srgbClr val="000000"/>
                </a:solidFill>
                <a:latin typeface="Public Sans"/>
              </a:rPr>
              <a:t>de los ejercicios tradicionales de todo el cuerpo. </a:t>
            </a:r>
            <a:r>
              <a:rPr lang="en-US" sz="1699" u="sng">
                <a:solidFill>
                  <a:srgbClr val="000000"/>
                </a:solidFill>
                <a:latin typeface="Public Sans"/>
              </a:rPr>
              <a:t>Sin el adecuado rango de movimiento y control neurológico en una articulación es probable que desemboque en movimientos menos eficaces conllevando también un mayor riesgo de lesión</a:t>
            </a:r>
            <a:r>
              <a:rPr lang="en-US" sz="1699">
                <a:solidFill>
                  <a:srgbClr val="000000"/>
                </a:solidFill>
                <a:latin typeface="Public Sans"/>
              </a:rPr>
              <a:t>.  Por ejemplo dorsiflexión tobillo para la sentadilla.</a:t>
            </a:r>
          </a:p>
          <a:p>
            <a:pPr>
              <a:lnSpc>
                <a:spcPts val="2379"/>
              </a:lnSpc>
            </a:pPr>
          </a:p>
          <a:p>
            <a:pPr>
              <a:lnSpc>
                <a:spcPts val="2379"/>
              </a:lnSpc>
            </a:pPr>
            <a:r>
              <a:rPr lang="en-US" sz="1699">
                <a:solidFill>
                  <a:srgbClr val="000000"/>
                </a:solidFill>
                <a:latin typeface="Public Sans Bold"/>
              </a:rPr>
              <a:t>Mantener una movilidad adecuada en todas las articulaciones del cuerpo garantiza que exista un grado de libertad suficiente para moverse a lo largo de rangos de movimientos completos sin poner un estrés indebido sobre articulaciones o el tejido conectivo circundante y sin provocar estrategias de movimiento compensatorias en los sistemas articulares adyacentes</a:t>
            </a:r>
          </a:p>
          <a:p>
            <a:pPr>
              <a:lnSpc>
                <a:spcPts val="2379"/>
              </a:lnSpc>
            </a:pPr>
          </a:p>
          <a:p>
            <a:pPr>
              <a:lnSpc>
                <a:spcPts val="2379"/>
              </a:lnSpc>
            </a:pP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2422484" y="634129"/>
            <a:ext cx="7147921" cy="615950"/>
          </a:xfrm>
          <a:prstGeom prst="rect">
            <a:avLst/>
          </a:prstGeom>
        </p:spPr>
        <p:txBody>
          <a:bodyPr anchor="t" rtlCol="false" tIns="0" lIns="0" bIns="0" rIns="0">
            <a:spAutoFit/>
          </a:bodyPr>
          <a:lstStyle/>
          <a:p>
            <a:pPr>
              <a:lnSpc>
                <a:spcPts val="4900"/>
              </a:lnSpc>
            </a:pPr>
            <a:r>
              <a:rPr lang="en-US" sz="3500" spc="175">
                <a:solidFill>
                  <a:srgbClr val="000000"/>
                </a:solidFill>
                <a:latin typeface="Public Sans Bold"/>
              </a:rPr>
              <a:t>CALENTAMIENTO</a:t>
            </a:r>
          </a:p>
        </p:txBody>
      </p:sp>
      <p:grpSp>
        <p:nvGrpSpPr>
          <p:cNvPr name="Group 6" id="6"/>
          <p:cNvGrpSpPr/>
          <p:nvPr/>
        </p:nvGrpSpPr>
        <p:grpSpPr>
          <a:xfrm rot="0">
            <a:off x="640080" y="3074113"/>
            <a:ext cx="8473440" cy="1903634"/>
            <a:chOff x="0" y="0"/>
            <a:chExt cx="4295691" cy="965066"/>
          </a:xfrm>
        </p:grpSpPr>
        <p:sp>
          <p:nvSpPr>
            <p:cNvPr name="Freeform 7" id="7"/>
            <p:cNvSpPr/>
            <p:nvPr/>
          </p:nvSpPr>
          <p:spPr>
            <a:xfrm flipH="false" flipV="false" rot="0">
              <a:off x="0" y="0"/>
              <a:ext cx="4295691" cy="965066"/>
            </a:xfrm>
            <a:custGeom>
              <a:avLst/>
              <a:gdLst/>
              <a:ahLst/>
              <a:cxnLst/>
              <a:rect r="r" b="b" t="t" l="l"/>
              <a:pathLst>
                <a:path h="965066" w="4295691">
                  <a:moveTo>
                    <a:pt x="0" y="0"/>
                  </a:moveTo>
                  <a:lnTo>
                    <a:pt x="4295691" y="0"/>
                  </a:lnTo>
                  <a:lnTo>
                    <a:pt x="4295691" y="965066"/>
                  </a:lnTo>
                  <a:lnTo>
                    <a:pt x="0" y="965066"/>
                  </a:lnTo>
                  <a:close/>
                </a:path>
              </a:pathLst>
            </a:custGeom>
            <a:solidFill>
              <a:srgbClr val="E3E4E0"/>
            </a:solidFill>
          </p:spPr>
        </p:sp>
        <p:sp>
          <p:nvSpPr>
            <p:cNvPr name="TextBox 8" id="8"/>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9" id="9"/>
          <p:cNvSpPr txBox="true"/>
          <p:nvPr/>
        </p:nvSpPr>
        <p:spPr>
          <a:xfrm rot="0">
            <a:off x="731520" y="3209680"/>
            <a:ext cx="8473440" cy="3035935"/>
          </a:xfrm>
          <a:prstGeom prst="rect">
            <a:avLst/>
          </a:prstGeom>
        </p:spPr>
        <p:txBody>
          <a:bodyPr anchor="t" rtlCol="false" tIns="0" lIns="0" bIns="0" rIns="0">
            <a:spAutoFit/>
          </a:bodyPr>
          <a:lstStyle/>
          <a:p>
            <a:pPr>
              <a:lnSpc>
                <a:spcPts val="2239"/>
              </a:lnSpc>
            </a:pPr>
            <a:r>
              <a:rPr lang="en-US" sz="1599">
                <a:solidFill>
                  <a:srgbClr val="000000"/>
                </a:solidFill>
                <a:latin typeface="Public Sans"/>
              </a:rPr>
              <a:t>El comienzo del programa de entrenamiento debe incluir ejercicios de movilidad, como estiramientos activos y rotaciones articulares, para mejorar la extensibilidad de los tejidos y calentar las articulaciones antes de la actividad de alta intensidad. Estos ejercicios centrarse en los tobillos, las caderas, la columna torácica y la articulación glenohumeral, pues estas son las articulaciones que suelen presentar una rigidez excesiva.</a:t>
            </a:r>
          </a:p>
          <a:p>
            <a:pPr>
              <a:lnSpc>
                <a:spcPts val="2239"/>
              </a:lnSpc>
            </a:pPr>
          </a:p>
          <a:p>
            <a:pPr>
              <a:lnSpc>
                <a:spcPts val="2239"/>
              </a:lnSpc>
            </a:pPr>
          </a:p>
          <a:p>
            <a:pPr>
              <a:lnSpc>
                <a:spcPts val="2239"/>
              </a:lnSpc>
            </a:pPr>
          </a:p>
          <a:p>
            <a:pPr>
              <a:lnSpc>
                <a:spcPts val="2239"/>
              </a:lnSpc>
            </a:pPr>
          </a:p>
          <a:p>
            <a:pPr>
              <a:lnSpc>
                <a:spcPts val="2239"/>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0" y="645795"/>
            <a:ext cx="7147921" cy="615950"/>
          </a:xfrm>
          <a:prstGeom prst="rect">
            <a:avLst/>
          </a:prstGeom>
        </p:spPr>
        <p:txBody>
          <a:bodyPr anchor="t" rtlCol="false" tIns="0" lIns="0" bIns="0" rIns="0">
            <a:spAutoFit/>
          </a:bodyPr>
          <a:lstStyle/>
          <a:p>
            <a:pPr algn="r">
              <a:lnSpc>
                <a:spcPts val="4900"/>
              </a:lnSpc>
            </a:pPr>
            <a:r>
              <a:rPr lang="en-US" sz="3500" spc="175">
                <a:solidFill>
                  <a:srgbClr val="000000"/>
                </a:solidFill>
                <a:latin typeface="Public Sans Bold"/>
              </a:rPr>
              <a:t>CALENTAMIENTO</a:t>
            </a:r>
          </a:p>
        </p:txBody>
      </p:sp>
      <p:sp>
        <p:nvSpPr>
          <p:cNvPr name="TextBox 6" id="6"/>
          <p:cNvSpPr txBox="true"/>
          <p:nvPr/>
        </p:nvSpPr>
        <p:spPr>
          <a:xfrm rot="0">
            <a:off x="548640" y="1527571"/>
            <a:ext cx="8473440" cy="6669405"/>
          </a:xfrm>
          <a:prstGeom prst="rect">
            <a:avLst/>
          </a:prstGeom>
        </p:spPr>
        <p:txBody>
          <a:bodyPr anchor="t" rtlCol="false" tIns="0" lIns="0" bIns="0" rIns="0">
            <a:spAutoFit/>
          </a:bodyPr>
          <a:lstStyle/>
          <a:p>
            <a:pPr algn="ctr">
              <a:lnSpc>
                <a:spcPts val="2799"/>
              </a:lnSpc>
            </a:pPr>
            <a:r>
              <a:rPr lang="en-US" sz="1999">
                <a:solidFill>
                  <a:srgbClr val="000000"/>
                </a:solidFill>
                <a:latin typeface="Public Sans Bold"/>
              </a:rPr>
              <a:t>TOBILLO</a:t>
            </a:r>
          </a:p>
          <a:p>
            <a:pPr algn="ctr">
              <a:lnSpc>
                <a:spcPts val="2799"/>
              </a:lnSpc>
            </a:pPr>
            <a:r>
              <a:rPr lang="en-US" sz="1999" u="sng">
                <a:solidFill>
                  <a:srgbClr val="000000"/>
                </a:solidFill>
                <a:latin typeface="Public Sans"/>
                <a:hlinkClick r:id="rId2" tooltip="https://www.youtube.com/watch?v=nYeJZ21eFhY"/>
              </a:rPr>
              <a:t>Vídeo tobillo 1</a:t>
            </a:r>
          </a:p>
          <a:p>
            <a:pPr algn="ctr">
              <a:lnSpc>
                <a:spcPts val="2799"/>
              </a:lnSpc>
            </a:pPr>
            <a:r>
              <a:rPr lang="en-US" sz="1999" u="sng">
                <a:solidFill>
                  <a:srgbClr val="000000"/>
                </a:solidFill>
                <a:latin typeface="Public Sans"/>
                <a:hlinkClick r:id="rId3" tooltip="https://www.youtube.com/watch?v=2d39idVy9h8"/>
              </a:rPr>
              <a:t>Vídeo tobillo 2</a:t>
            </a:r>
          </a:p>
          <a:p>
            <a:pPr algn="ctr">
              <a:lnSpc>
                <a:spcPts val="2799"/>
              </a:lnSpc>
            </a:pPr>
            <a:r>
              <a:rPr lang="en-US" sz="1999" u="sng">
                <a:solidFill>
                  <a:srgbClr val="000000"/>
                </a:solidFill>
                <a:latin typeface="Public Sans"/>
                <a:hlinkClick r:id="rId4" tooltip="https://www.youtube.com/watch?v=qyfctIPTuPE"/>
              </a:rPr>
              <a:t>Vídeo tobillo 3</a:t>
            </a:r>
          </a:p>
          <a:p>
            <a:pPr algn="ctr">
              <a:lnSpc>
                <a:spcPts val="2799"/>
              </a:lnSpc>
            </a:pPr>
            <a:r>
              <a:rPr lang="en-US" sz="1999" u="sng">
                <a:solidFill>
                  <a:srgbClr val="000000"/>
                </a:solidFill>
                <a:latin typeface="Public Sans"/>
                <a:hlinkClick r:id="rId5" tooltip="https://www.youtube.com/watch?v=zq9X8uvsKSo"/>
              </a:rPr>
              <a:t>vídeo tobillo </a:t>
            </a:r>
            <a:r>
              <a:rPr lang="en-US" sz="1999">
                <a:solidFill>
                  <a:srgbClr val="000000"/>
                </a:solidFill>
                <a:latin typeface="Public Sans"/>
              </a:rPr>
              <a:t>4</a:t>
            </a:r>
          </a:p>
          <a:p>
            <a:pPr algn="ctr">
              <a:lnSpc>
                <a:spcPts val="2799"/>
              </a:lnSpc>
            </a:pPr>
          </a:p>
          <a:p>
            <a:pPr algn="ctr">
              <a:lnSpc>
                <a:spcPts val="2799"/>
              </a:lnSpc>
            </a:pPr>
            <a:r>
              <a:rPr lang="en-US" sz="1999">
                <a:solidFill>
                  <a:srgbClr val="000000"/>
                </a:solidFill>
                <a:latin typeface="Public Sans Bold"/>
              </a:rPr>
              <a:t>RODILLA</a:t>
            </a:r>
          </a:p>
          <a:p>
            <a:pPr algn="ctr">
              <a:lnSpc>
                <a:spcPts val="2799"/>
              </a:lnSpc>
            </a:pPr>
            <a:r>
              <a:rPr lang="en-US" sz="1999" u="sng">
                <a:solidFill>
                  <a:srgbClr val="000000"/>
                </a:solidFill>
                <a:latin typeface="Public Sans"/>
                <a:hlinkClick r:id="rId6" tooltip="https://www.youtube.com/watch?v=eKTq4iyyLtg"/>
              </a:rPr>
              <a:t>Vídeo rodilla 1</a:t>
            </a:r>
          </a:p>
          <a:p>
            <a:pPr algn="ctr">
              <a:lnSpc>
                <a:spcPts val="2799"/>
              </a:lnSpc>
            </a:pPr>
            <a:r>
              <a:rPr lang="en-US" sz="1999" u="sng">
                <a:solidFill>
                  <a:srgbClr val="000000"/>
                </a:solidFill>
                <a:latin typeface="Public Sans"/>
                <a:hlinkClick r:id="rId7" tooltip="https://www.youtube.com/watch?v=v414WakDF_8"/>
              </a:rPr>
              <a:t>Vídeo rodilla 2</a:t>
            </a:r>
          </a:p>
          <a:p>
            <a:pPr algn="ctr">
              <a:lnSpc>
                <a:spcPts val="2799"/>
              </a:lnSpc>
            </a:pPr>
            <a:r>
              <a:rPr lang="en-US" sz="1999" u="sng">
                <a:solidFill>
                  <a:srgbClr val="000000"/>
                </a:solidFill>
                <a:latin typeface="Public Sans"/>
                <a:hlinkClick r:id="rId8" tooltip="https://www.youtube.com/watch?v=k5PDEEMzW-o"/>
              </a:rPr>
              <a:t>Vídeo rodilla 3</a:t>
            </a:r>
          </a:p>
          <a:p>
            <a:pPr algn="ctr">
              <a:lnSpc>
                <a:spcPts val="2799"/>
              </a:lnSpc>
            </a:pPr>
          </a:p>
          <a:p>
            <a:pPr algn="ctr">
              <a:lnSpc>
                <a:spcPts val="2799"/>
              </a:lnSpc>
            </a:pPr>
            <a:r>
              <a:rPr lang="en-US" sz="1999">
                <a:solidFill>
                  <a:srgbClr val="000000"/>
                </a:solidFill>
                <a:latin typeface="Public Sans Bold"/>
              </a:rPr>
              <a:t>CADERA</a:t>
            </a:r>
          </a:p>
          <a:p>
            <a:pPr algn="ctr">
              <a:lnSpc>
                <a:spcPts val="2799"/>
              </a:lnSpc>
            </a:pPr>
            <a:r>
              <a:rPr lang="en-US" sz="1999" u="sng">
                <a:solidFill>
                  <a:srgbClr val="000000"/>
                </a:solidFill>
                <a:latin typeface="Public Sans"/>
                <a:hlinkClick r:id="rId9" tooltip="https://www.youtube.com/watch?v=qpTQhbHQ-0Q"/>
              </a:rPr>
              <a:t>Vídeo cadera 1</a:t>
            </a:r>
          </a:p>
          <a:p>
            <a:pPr algn="ctr">
              <a:lnSpc>
                <a:spcPts val="2799"/>
              </a:lnSpc>
            </a:pPr>
            <a:r>
              <a:rPr lang="en-US" sz="1999" u="sng">
                <a:solidFill>
                  <a:srgbClr val="000000"/>
                </a:solidFill>
                <a:latin typeface="Public Sans"/>
                <a:hlinkClick r:id="rId10" tooltip="https://www.youtube.com/watch?v=TaUE_ikEKZE"/>
              </a:rPr>
              <a:t>Vídeo cadera 2 </a:t>
            </a:r>
          </a:p>
          <a:p>
            <a:pPr algn="ctr">
              <a:lnSpc>
                <a:spcPts val="2799"/>
              </a:lnSpc>
            </a:pPr>
            <a:r>
              <a:rPr lang="en-US" sz="1999" u="sng">
                <a:solidFill>
                  <a:srgbClr val="000000"/>
                </a:solidFill>
                <a:latin typeface="Public Sans"/>
                <a:hlinkClick r:id="rId11" tooltip="https://www.youtube.com/watch?v=oi0S9wCj95Y"/>
              </a:rPr>
              <a:t>Vídeo cadera 3</a:t>
            </a:r>
          </a:p>
          <a:p>
            <a:pPr>
              <a:lnSpc>
                <a:spcPts val="2239"/>
              </a:lnSpc>
            </a:pPr>
          </a:p>
          <a:p>
            <a:pPr>
              <a:lnSpc>
                <a:spcPts val="2239"/>
              </a:lnSpc>
            </a:pPr>
          </a:p>
          <a:p>
            <a:pPr>
              <a:lnSpc>
                <a:spcPts val="2239"/>
              </a:lnSpc>
            </a:pPr>
          </a:p>
          <a:p>
            <a:pPr>
              <a:lnSpc>
                <a:spcPts val="2239"/>
              </a:lnSpc>
            </a:pPr>
          </a:p>
          <a:p>
            <a:pPr>
              <a:lnSpc>
                <a:spcPts val="2239"/>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0" y="634129"/>
            <a:ext cx="7147921" cy="615950"/>
          </a:xfrm>
          <a:prstGeom prst="rect">
            <a:avLst/>
          </a:prstGeom>
        </p:spPr>
        <p:txBody>
          <a:bodyPr anchor="t" rtlCol="false" tIns="0" lIns="0" bIns="0" rIns="0">
            <a:spAutoFit/>
          </a:bodyPr>
          <a:lstStyle/>
          <a:p>
            <a:pPr algn="r">
              <a:lnSpc>
                <a:spcPts val="4900"/>
              </a:lnSpc>
            </a:pPr>
            <a:r>
              <a:rPr lang="en-US" sz="3500" spc="175">
                <a:solidFill>
                  <a:srgbClr val="000000"/>
                </a:solidFill>
                <a:latin typeface="Public Sans Bold"/>
              </a:rPr>
              <a:t>CALENTAMIENTO</a:t>
            </a:r>
          </a:p>
        </p:txBody>
      </p:sp>
      <p:sp>
        <p:nvSpPr>
          <p:cNvPr name="TextBox 6" id="6"/>
          <p:cNvSpPr txBox="true"/>
          <p:nvPr/>
        </p:nvSpPr>
        <p:spPr>
          <a:xfrm rot="0">
            <a:off x="548640" y="1766511"/>
            <a:ext cx="8473440" cy="7045326"/>
          </a:xfrm>
          <a:prstGeom prst="rect">
            <a:avLst/>
          </a:prstGeom>
        </p:spPr>
        <p:txBody>
          <a:bodyPr anchor="t" rtlCol="false" tIns="0" lIns="0" bIns="0" rIns="0">
            <a:spAutoFit/>
          </a:bodyPr>
          <a:lstStyle/>
          <a:p>
            <a:pPr algn="ctr">
              <a:lnSpc>
                <a:spcPts val="2799"/>
              </a:lnSpc>
            </a:pPr>
            <a:r>
              <a:rPr lang="en-US" sz="1999">
                <a:solidFill>
                  <a:srgbClr val="000000"/>
                </a:solidFill>
                <a:latin typeface="Public Sans Bold"/>
              </a:rPr>
              <a:t>MOVILIDAD Y DISOCIACIÓN LUMBOPÉLVICA</a:t>
            </a:r>
          </a:p>
          <a:p>
            <a:pPr algn="ctr">
              <a:lnSpc>
                <a:spcPts val="2799"/>
              </a:lnSpc>
            </a:pPr>
            <a:r>
              <a:rPr lang="en-US" sz="1999" u="sng">
                <a:solidFill>
                  <a:srgbClr val="000000"/>
                </a:solidFill>
                <a:latin typeface="Public Sans"/>
                <a:hlinkClick r:id="rId2" tooltip="https://www.youtube.com/watch?v=9aaxfp85X74"/>
              </a:rPr>
              <a:t>Vídeo lumbopélvica 1</a:t>
            </a:r>
          </a:p>
          <a:p>
            <a:pPr algn="ctr">
              <a:lnSpc>
                <a:spcPts val="2799"/>
              </a:lnSpc>
            </a:pPr>
            <a:r>
              <a:rPr lang="en-US" sz="1999" u="sng">
                <a:solidFill>
                  <a:srgbClr val="000000"/>
                </a:solidFill>
                <a:latin typeface="Public Sans"/>
                <a:hlinkClick r:id="rId3" tooltip="https://www.youtube.com/watch?v=7MSTskeC3oU"/>
              </a:rPr>
              <a:t>Vídeo lumbopélvica 2</a:t>
            </a:r>
          </a:p>
          <a:p>
            <a:pPr algn="ctr">
              <a:lnSpc>
                <a:spcPts val="2799"/>
              </a:lnSpc>
            </a:pPr>
            <a:r>
              <a:rPr lang="en-US" sz="1999" u="sng">
                <a:solidFill>
                  <a:srgbClr val="000000"/>
                </a:solidFill>
                <a:latin typeface="Public Sans"/>
                <a:hlinkClick r:id="rId4" tooltip="https://www.youtube.com/watch?v=c1zTSNDmP08"/>
              </a:rPr>
              <a:t>Vídeo lumbopélvica 3</a:t>
            </a:r>
          </a:p>
          <a:p>
            <a:pPr algn="ctr">
              <a:lnSpc>
                <a:spcPts val="2799"/>
              </a:lnSpc>
            </a:pPr>
          </a:p>
          <a:p>
            <a:pPr algn="ctr">
              <a:lnSpc>
                <a:spcPts val="2799"/>
              </a:lnSpc>
            </a:pPr>
            <a:r>
              <a:rPr lang="en-US" sz="1999">
                <a:solidFill>
                  <a:srgbClr val="000000"/>
                </a:solidFill>
                <a:latin typeface="Public Sans Bold"/>
              </a:rPr>
              <a:t>TÓRAX</a:t>
            </a:r>
          </a:p>
          <a:p>
            <a:pPr algn="ctr">
              <a:lnSpc>
                <a:spcPts val="2799"/>
              </a:lnSpc>
            </a:pPr>
            <a:r>
              <a:rPr lang="en-US" sz="1999" u="sng">
                <a:solidFill>
                  <a:srgbClr val="000000"/>
                </a:solidFill>
                <a:latin typeface="Public Sans"/>
                <a:hlinkClick r:id="rId5" tooltip="https://www.youtube.com/watch?v=nYeJZ21eFhY"/>
              </a:rPr>
              <a:t>Vídeo  Tórax 1</a:t>
            </a:r>
          </a:p>
          <a:p>
            <a:pPr algn="ctr">
              <a:lnSpc>
                <a:spcPts val="2799"/>
              </a:lnSpc>
            </a:pPr>
            <a:r>
              <a:rPr lang="en-US" sz="1999" u="sng">
                <a:solidFill>
                  <a:srgbClr val="000000"/>
                </a:solidFill>
                <a:latin typeface="Public Sans"/>
                <a:hlinkClick r:id="rId6" tooltip="https://www.youtube.com/watch?v=b-iBbZqD3hI"/>
              </a:rPr>
              <a:t>Vídeo tórax 2 </a:t>
            </a:r>
          </a:p>
          <a:p>
            <a:pPr algn="ctr">
              <a:lnSpc>
                <a:spcPts val="2799"/>
              </a:lnSpc>
            </a:pPr>
            <a:r>
              <a:rPr lang="en-US" sz="1999" u="sng">
                <a:solidFill>
                  <a:srgbClr val="000000"/>
                </a:solidFill>
                <a:latin typeface="Public Sans"/>
                <a:hlinkClick r:id="rId7" tooltip="https://www.youtube.com/watch?v=Y4OFJmMHQqw"/>
              </a:rPr>
              <a:t>Vídeo tórax 3 </a:t>
            </a:r>
          </a:p>
          <a:p>
            <a:pPr algn="ctr">
              <a:lnSpc>
                <a:spcPts val="2799"/>
              </a:lnSpc>
            </a:pPr>
          </a:p>
          <a:p>
            <a:pPr algn="ctr">
              <a:lnSpc>
                <a:spcPts val="2799"/>
              </a:lnSpc>
            </a:pPr>
            <a:r>
              <a:rPr lang="en-US" sz="1999">
                <a:solidFill>
                  <a:srgbClr val="000000"/>
                </a:solidFill>
                <a:latin typeface="Public Sans Bold"/>
              </a:rPr>
              <a:t>HOMBRO</a:t>
            </a:r>
          </a:p>
          <a:p>
            <a:pPr algn="ctr">
              <a:lnSpc>
                <a:spcPts val="2799"/>
              </a:lnSpc>
            </a:pPr>
            <a:r>
              <a:rPr lang="en-US" sz="1999" u="sng">
                <a:solidFill>
                  <a:srgbClr val="000000"/>
                </a:solidFill>
                <a:latin typeface="Public Sans"/>
                <a:hlinkClick r:id="rId8" tooltip="https://www.youtube.com/watch?v=eKTq4iyyLtg"/>
              </a:rPr>
              <a:t>Vídeo hombro 1</a:t>
            </a:r>
          </a:p>
          <a:p>
            <a:pPr algn="ctr">
              <a:lnSpc>
                <a:spcPts val="2799"/>
              </a:lnSpc>
            </a:pPr>
            <a:r>
              <a:rPr lang="en-US" sz="1999" u="sng">
                <a:solidFill>
                  <a:srgbClr val="000000"/>
                </a:solidFill>
                <a:latin typeface="Public Sans"/>
                <a:hlinkClick r:id="rId9" tooltip="https://www.youtube.com/watch?v=v414WakDF_8"/>
              </a:rPr>
              <a:t>Vídeo hombro 2</a:t>
            </a:r>
          </a:p>
          <a:p>
            <a:pPr algn="ctr">
              <a:lnSpc>
                <a:spcPts val="2799"/>
              </a:lnSpc>
            </a:pPr>
            <a:r>
              <a:rPr lang="en-US" sz="1999" u="sng">
                <a:solidFill>
                  <a:srgbClr val="000000"/>
                </a:solidFill>
                <a:latin typeface="Public Sans"/>
                <a:hlinkClick r:id="rId10" tooltip="https://www.youtube.com/watch?v=Qt9F48Z8xfM"/>
              </a:rPr>
              <a:t>Vídeo hombro 3</a:t>
            </a:r>
          </a:p>
          <a:p>
            <a:pPr algn="ctr">
              <a:lnSpc>
                <a:spcPts val="2799"/>
              </a:lnSpc>
            </a:pPr>
          </a:p>
          <a:p>
            <a:pPr algn="ctr">
              <a:lnSpc>
                <a:spcPts val="2799"/>
              </a:lnSpc>
            </a:pPr>
          </a:p>
          <a:p>
            <a:pPr algn="ctr">
              <a:lnSpc>
                <a:spcPts val="2799"/>
              </a:lnSpc>
            </a:pPr>
          </a:p>
          <a:p>
            <a:pPr algn="ctr">
              <a:lnSpc>
                <a:spcPts val="2799"/>
              </a:lnSpc>
            </a:pPr>
          </a:p>
          <a:p>
            <a:pPr algn="ctr">
              <a:lnSpc>
                <a:spcPts val="2799"/>
              </a:lnSpc>
            </a:pPr>
          </a:p>
          <a:p>
            <a:pPr algn="ctr">
              <a:lnSpc>
                <a:spcPts val="2799"/>
              </a:lnSpc>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2605679" y="634129"/>
            <a:ext cx="7147921" cy="615950"/>
          </a:xfrm>
          <a:prstGeom prst="rect">
            <a:avLst/>
          </a:prstGeom>
        </p:spPr>
        <p:txBody>
          <a:bodyPr anchor="t" rtlCol="false" tIns="0" lIns="0" bIns="0" rIns="0">
            <a:spAutoFit/>
          </a:bodyPr>
          <a:lstStyle/>
          <a:p>
            <a:pPr>
              <a:lnSpc>
                <a:spcPts val="4900"/>
              </a:lnSpc>
            </a:pPr>
            <a:r>
              <a:rPr lang="en-US" sz="3500" spc="175">
                <a:solidFill>
                  <a:srgbClr val="000000"/>
                </a:solidFill>
                <a:latin typeface="Public Sans Bold"/>
              </a:rPr>
              <a:t>CALENTAMIENTO</a:t>
            </a:r>
          </a:p>
        </p:txBody>
      </p:sp>
      <p:sp>
        <p:nvSpPr>
          <p:cNvPr name="TextBox 6" id="6"/>
          <p:cNvSpPr txBox="true"/>
          <p:nvPr/>
        </p:nvSpPr>
        <p:spPr>
          <a:xfrm rot="0">
            <a:off x="640080" y="1601091"/>
            <a:ext cx="8473440" cy="5635626"/>
          </a:xfrm>
          <a:prstGeom prst="rect">
            <a:avLst/>
          </a:prstGeom>
        </p:spPr>
        <p:txBody>
          <a:bodyPr anchor="t" rtlCol="false" tIns="0" lIns="0" bIns="0" rIns="0">
            <a:spAutoFit/>
          </a:bodyPr>
          <a:lstStyle/>
          <a:p>
            <a:pPr algn="ctr">
              <a:lnSpc>
                <a:spcPts val="2799"/>
              </a:lnSpc>
            </a:pPr>
          </a:p>
          <a:p>
            <a:pPr algn="ctr">
              <a:lnSpc>
                <a:spcPts val="2799"/>
              </a:lnSpc>
            </a:pPr>
            <a:r>
              <a:rPr lang="en-US" sz="1999">
                <a:solidFill>
                  <a:srgbClr val="000000"/>
                </a:solidFill>
                <a:latin typeface="Public Sans Bold"/>
              </a:rPr>
              <a:t>MANGUITO ROTADOR</a:t>
            </a:r>
          </a:p>
          <a:p>
            <a:pPr algn="ctr">
              <a:lnSpc>
                <a:spcPts val="2799"/>
              </a:lnSpc>
            </a:pPr>
            <a:r>
              <a:rPr lang="en-US" sz="1999" u="sng">
                <a:solidFill>
                  <a:srgbClr val="000000"/>
                </a:solidFill>
                <a:latin typeface="Public Sans"/>
                <a:hlinkClick r:id="rId2" tooltip="https://www.youtube.com/watch?v=WC-75AU2yL8"/>
              </a:rPr>
              <a:t>Vídeo rotadores 1</a:t>
            </a:r>
          </a:p>
          <a:p>
            <a:pPr algn="ctr">
              <a:lnSpc>
                <a:spcPts val="2799"/>
              </a:lnSpc>
            </a:pPr>
            <a:r>
              <a:rPr lang="en-US" sz="1999" u="sng">
                <a:solidFill>
                  <a:srgbClr val="000000"/>
                </a:solidFill>
                <a:latin typeface="Public Sans"/>
                <a:hlinkClick r:id="rId3" tooltip="https://www.youtube.com/watch?v=o_dItVej1uA"/>
              </a:rPr>
              <a:t>Vídeo rotadores 2</a:t>
            </a:r>
          </a:p>
          <a:p>
            <a:pPr algn="ctr">
              <a:lnSpc>
                <a:spcPts val="2799"/>
              </a:lnSpc>
            </a:pPr>
          </a:p>
          <a:p>
            <a:pPr algn="ctr">
              <a:lnSpc>
                <a:spcPts val="2799"/>
              </a:lnSpc>
            </a:pPr>
          </a:p>
          <a:p>
            <a:pPr algn="ctr">
              <a:lnSpc>
                <a:spcPts val="2799"/>
              </a:lnSpc>
            </a:pPr>
          </a:p>
          <a:p>
            <a:pPr algn="ctr">
              <a:lnSpc>
                <a:spcPts val="2799"/>
              </a:lnSpc>
            </a:pPr>
            <a:r>
              <a:rPr lang="en-US" sz="1999">
                <a:solidFill>
                  <a:srgbClr val="000000"/>
                </a:solidFill>
                <a:latin typeface="Public Sans Bold"/>
              </a:rPr>
              <a:t>CUELLO</a:t>
            </a:r>
          </a:p>
          <a:p>
            <a:pPr algn="ctr">
              <a:lnSpc>
                <a:spcPts val="2799"/>
              </a:lnSpc>
            </a:pPr>
            <a:r>
              <a:rPr lang="en-US" sz="1999" u="sng">
                <a:solidFill>
                  <a:srgbClr val="000000"/>
                </a:solidFill>
                <a:latin typeface="Public Sans"/>
                <a:hlinkClick r:id="rId4" tooltip="https://www.youtube.com/watch?v=qpTQhbHQ-0Q"/>
              </a:rPr>
              <a:t>Vídeo cuello 1</a:t>
            </a:r>
          </a:p>
          <a:p>
            <a:pPr algn="ctr">
              <a:lnSpc>
                <a:spcPts val="2799"/>
              </a:lnSpc>
            </a:pPr>
            <a:r>
              <a:rPr lang="en-US" sz="1999" u="sng">
                <a:solidFill>
                  <a:srgbClr val="000000"/>
                </a:solidFill>
                <a:latin typeface="Public Sans"/>
                <a:hlinkClick r:id="rId5" tooltip="https://www.youtube.com/watch?v=28ZYgSf2W-I"/>
              </a:rPr>
              <a:t>Vídeo cuello 2</a:t>
            </a:r>
          </a:p>
          <a:p>
            <a:pPr algn="ctr">
              <a:lnSpc>
                <a:spcPts val="2799"/>
              </a:lnSpc>
            </a:pPr>
          </a:p>
          <a:p>
            <a:pPr algn="ctr">
              <a:lnSpc>
                <a:spcPts val="2799"/>
              </a:lnSpc>
            </a:pPr>
          </a:p>
          <a:p>
            <a:pPr algn="ctr">
              <a:lnSpc>
                <a:spcPts val="2799"/>
              </a:lnSpc>
            </a:pPr>
          </a:p>
          <a:p>
            <a:pPr algn="ctr">
              <a:lnSpc>
                <a:spcPts val="2799"/>
              </a:lnSpc>
            </a:pPr>
          </a:p>
          <a:p>
            <a:pPr algn="ctr">
              <a:lnSpc>
                <a:spcPts val="2799"/>
              </a:lnSpc>
            </a:pPr>
          </a:p>
          <a:p>
            <a:pPr algn="ctr">
              <a:lnSpc>
                <a:spcPts val="2799"/>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2605679" y="634129"/>
            <a:ext cx="7147921" cy="615950"/>
          </a:xfrm>
          <a:prstGeom prst="rect">
            <a:avLst/>
          </a:prstGeom>
        </p:spPr>
        <p:txBody>
          <a:bodyPr anchor="t" rtlCol="false" tIns="0" lIns="0" bIns="0" rIns="0">
            <a:spAutoFit/>
          </a:bodyPr>
          <a:lstStyle/>
          <a:p>
            <a:pPr>
              <a:lnSpc>
                <a:spcPts val="4900"/>
              </a:lnSpc>
            </a:pPr>
            <a:r>
              <a:rPr lang="en-US" sz="3500" spc="175">
                <a:solidFill>
                  <a:srgbClr val="000000"/>
                </a:solidFill>
                <a:latin typeface="Public Sans Bold"/>
              </a:rPr>
              <a:t>CALENTAMIENTO</a:t>
            </a:r>
          </a:p>
        </p:txBody>
      </p:sp>
      <p:grpSp>
        <p:nvGrpSpPr>
          <p:cNvPr name="Group 6" id="6"/>
          <p:cNvGrpSpPr/>
          <p:nvPr/>
        </p:nvGrpSpPr>
        <p:grpSpPr>
          <a:xfrm rot="0">
            <a:off x="640080" y="3074113"/>
            <a:ext cx="8712381" cy="1903634"/>
            <a:chOff x="0" y="0"/>
            <a:chExt cx="4416825" cy="965066"/>
          </a:xfrm>
        </p:grpSpPr>
        <p:sp>
          <p:nvSpPr>
            <p:cNvPr name="Freeform 7" id="7"/>
            <p:cNvSpPr/>
            <p:nvPr/>
          </p:nvSpPr>
          <p:spPr>
            <a:xfrm flipH="false" flipV="false" rot="0">
              <a:off x="0" y="0"/>
              <a:ext cx="4416825" cy="965066"/>
            </a:xfrm>
            <a:custGeom>
              <a:avLst/>
              <a:gdLst/>
              <a:ahLst/>
              <a:cxnLst/>
              <a:rect r="r" b="b" t="t" l="l"/>
              <a:pathLst>
                <a:path h="965066" w="4416825">
                  <a:moveTo>
                    <a:pt x="0" y="0"/>
                  </a:moveTo>
                  <a:lnTo>
                    <a:pt x="4416825" y="0"/>
                  </a:lnTo>
                  <a:lnTo>
                    <a:pt x="4416825" y="965066"/>
                  </a:lnTo>
                  <a:lnTo>
                    <a:pt x="0" y="965066"/>
                  </a:lnTo>
                  <a:close/>
                </a:path>
              </a:pathLst>
            </a:custGeom>
            <a:solidFill>
              <a:srgbClr val="E3E4E0"/>
            </a:solidFill>
          </p:spPr>
        </p:sp>
        <p:sp>
          <p:nvSpPr>
            <p:cNvPr name="TextBox 8" id="8"/>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9" id="9"/>
          <p:cNvSpPr txBox="true"/>
          <p:nvPr/>
        </p:nvSpPr>
        <p:spPr>
          <a:xfrm rot="0">
            <a:off x="731520" y="3200155"/>
            <a:ext cx="8473440" cy="3830955"/>
          </a:xfrm>
          <a:prstGeom prst="rect">
            <a:avLst/>
          </a:prstGeom>
        </p:spPr>
        <p:txBody>
          <a:bodyPr anchor="t" rtlCol="false" tIns="0" lIns="0" bIns="0" rIns="0">
            <a:spAutoFit/>
          </a:bodyPr>
          <a:lstStyle/>
          <a:p>
            <a:pPr algn="just">
              <a:lnSpc>
                <a:spcPts val="2799"/>
              </a:lnSpc>
            </a:pPr>
            <a:r>
              <a:rPr lang="en-US" sz="1999">
                <a:solidFill>
                  <a:srgbClr val="000000"/>
                </a:solidFill>
                <a:latin typeface="Public Sans"/>
              </a:rPr>
              <a:t>A continuación deberían ir los </a:t>
            </a:r>
            <a:r>
              <a:rPr lang="en-US" sz="1999">
                <a:solidFill>
                  <a:srgbClr val="000000"/>
                </a:solidFill>
                <a:latin typeface="Public Sans Bold"/>
              </a:rPr>
              <a:t>ejercicios de control motor y preparación al movimiento</a:t>
            </a:r>
            <a:r>
              <a:rPr lang="en-US" sz="1999">
                <a:solidFill>
                  <a:srgbClr val="000000"/>
                </a:solidFill>
                <a:latin typeface="Public Sans"/>
              </a:rPr>
              <a:t>. Para preparar y activar la musculatura estabilizadora  local con la que mejorar la eficacia neurológica y la calidad del movimiento.</a:t>
            </a:r>
          </a:p>
          <a:p>
            <a:pPr algn="just">
              <a:lnSpc>
                <a:spcPts val="2799"/>
              </a:lnSpc>
            </a:pPr>
          </a:p>
          <a:p>
            <a:pPr algn="just">
              <a:lnSpc>
                <a:spcPts val="2799"/>
              </a:lnSpc>
            </a:pPr>
            <a:r>
              <a:rPr lang="en-US" sz="1999" u="sng">
                <a:solidFill>
                  <a:srgbClr val="000000"/>
                </a:solidFill>
                <a:latin typeface="Public Sans"/>
                <a:hlinkClick r:id="rId2" tooltip="https://www.youtube.com/watch?v=8bg8GpUT-wg"/>
              </a:rPr>
              <a:t>Vídeo circuito preventivo futbol</a:t>
            </a:r>
          </a:p>
          <a:p>
            <a:pPr algn="just">
              <a:lnSpc>
                <a:spcPts val="2799"/>
              </a:lnSpc>
            </a:pPr>
            <a:r>
              <a:rPr lang="en-US" sz="1999" u="sng">
                <a:solidFill>
                  <a:srgbClr val="000000"/>
                </a:solidFill>
                <a:latin typeface="Public Sans"/>
                <a:hlinkClick r:id="rId3" tooltip="https://www.youtube.com/watch?v=V4j4wcP_CT4"/>
              </a:rPr>
              <a:t>Vídeo preventivo box</a:t>
            </a:r>
          </a:p>
          <a:p>
            <a:pPr>
              <a:lnSpc>
                <a:spcPts val="2099"/>
              </a:lnSpc>
            </a:pPr>
          </a:p>
          <a:p>
            <a:pPr>
              <a:lnSpc>
                <a:spcPts val="2239"/>
              </a:lnSpc>
            </a:pPr>
          </a:p>
          <a:p>
            <a:pPr>
              <a:lnSpc>
                <a:spcPts val="2239"/>
              </a:lnSpc>
            </a:pPr>
          </a:p>
          <a:p>
            <a:pPr>
              <a:lnSpc>
                <a:spcPts val="2239"/>
              </a:lnSpc>
            </a:pPr>
          </a:p>
          <a:p>
            <a:pPr>
              <a:lnSpc>
                <a:spcPts val="2239"/>
              </a:lnSpc>
            </a:pP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1599333" y="634129"/>
            <a:ext cx="6372053" cy="615950"/>
          </a:xfrm>
          <a:prstGeom prst="rect">
            <a:avLst/>
          </a:prstGeom>
        </p:spPr>
        <p:txBody>
          <a:bodyPr anchor="t" rtlCol="false" tIns="0" lIns="0" bIns="0" rIns="0">
            <a:spAutoFit/>
          </a:bodyPr>
          <a:lstStyle/>
          <a:p>
            <a:pPr algn="ctr">
              <a:lnSpc>
                <a:spcPts val="4900"/>
              </a:lnSpc>
            </a:pPr>
            <a:r>
              <a:rPr lang="en-US" sz="3500" spc="175">
                <a:solidFill>
                  <a:srgbClr val="000000"/>
                </a:solidFill>
                <a:latin typeface="Public Sans Bold"/>
              </a:rPr>
              <a:t>CALENTAMIENTO</a:t>
            </a:r>
          </a:p>
        </p:txBody>
      </p:sp>
      <p:sp>
        <p:nvSpPr>
          <p:cNvPr name="TextBox 6" id="6"/>
          <p:cNvSpPr txBox="true"/>
          <p:nvPr/>
        </p:nvSpPr>
        <p:spPr>
          <a:xfrm rot="0">
            <a:off x="548640" y="1386546"/>
            <a:ext cx="8473440" cy="5614670"/>
          </a:xfrm>
          <a:prstGeom prst="rect">
            <a:avLst/>
          </a:prstGeom>
        </p:spPr>
        <p:txBody>
          <a:bodyPr anchor="t" rtlCol="false" tIns="0" lIns="0" bIns="0" rIns="0">
            <a:spAutoFit/>
          </a:bodyPr>
          <a:lstStyle/>
          <a:p>
            <a:pPr>
              <a:lnSpc>
                <a:spcPts val="2239"/>
              </a:lnSpc>
            </a:pPr>
          </a:p>
          <a:p>
            <a:pPr>
              <a:lnSpc>
                <a:spcPts val="2519"/>
              </a:lnSpc>
            </a:pPr>
            <a:r>
              <a:rPr lang="en-US" sz="1799">
                <a:solidFill>
                  <a:srgbClr val="000000"/>
                </a:solidFill>
                <a:latin typeface="Public Sans Bold"/>
              </a:rPr>
              <a:t>EJERCICIOS DE CONTROL MOTOR Y PREPRACIÓN AL MOVIMIENTO</a:t>
            </a:r>
          </a:p>
          <a:p>
            <a:pPr algn="just">
              <a:lnSpc>
                <a:spcPts val="2519"/>
              </a:lnSpc>
            </a:pPr>
          </a:p>
          <a:p>
            <a:pPr algn="just">
              <a:lnSpc>
                <a:spcPts val="2519"/>
              </a:lnSpc>
            </a:pPr>
            <a:r>
              <a:rPr lang="en-US" sz="1799">
                <a:solidFill>
                  <a:srgbClr val="000000"/>
                </a:solidFill>
                <a:latin typeface="Public Sans"/>
              </a:rPr>
              <a:t>Los ejercicios de preparación al movimiento se utilizan durante el calentamiento para enseñar a los deportistas a moverse de la manera más eficaz y eficiente posible, y prepara el cuerpo para los ejercicios más intensos del programa de entrenamiento. Estos ejercicios mejoran y desarrollan el control motor, que es la capacidad del individuo para controlar el movimiento a través de vías neurológicas</a:t>
            </a:r>
          </a:p>
          <a:p>
            <a:pPr algn="just">
              <a:lnSpc>
                <a:spcPts val="2519"/>
              </a:lnSpc>
            </a:pPr>
            <a:r>
              <a:rPr lang="en-US" sz="1799">
                <a:solidFill>
                  <a:srgbClr val="000000"/>
                </a:solidFill>
                <a:latin typeface="Public Sans"/>
              </a:rPr>
              <a:t>Suponiendo que el individuo posea la movilidad articular necesaria para completar un patrón de movimiento, sería interesante trabajar el mejorar la capacidad para mover con eficacia  a lo largo de ese rango con poco peso antes de añadir progresivamente carga con el programa de fuerza.</a:t>
            </a:r>
          </a:p>
          <a:p>
            <a:pPr algn="just">
              <a:lnSpc>
                <a:spcPts val="2519"/>
              </a:lnSpc>
            </a:pPr>
          </a:p>
          <a:p>
            <a:pPr algn="just">
              <a:lnSpc>
                <a:spcPts val="2519"/>
              </a:lnSpc>
            </a:pPr>
            <a:r>
              <a:rPr lang="en-US" sz="1799">
                <a:solidFill>
                  <a:srgbClr val="000000"/>
                </a:solidFill>
                <a:latin typeface="Public Sans Bold"/>
              </a:rPr>
              <a:t>Lo ideal es seleccionar en esta sección ejercicios de movimiento que se relacionen con aquellos que se pretenden utilizar en la porción de fuerza y potencia del programa de entrenamiento, y que también guarden relación con los movimientos específicos del deporte o objetivo que hemos planteado.</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1599333" y="634129"/>
            <a:ext cx="6372053" cy="615950"/>
          </a:xfrm>
          <a:prstGeom prst="rect">
            <a:avLst/>
          </a:prstGeom>
        </p:spPr>
        <p:txBody>
          <a:bodyPr anchor="t" rtlCol="false" tIns="0" lIns="0" bIns="0" rIns="0">
            <a:spAutoFit/>
          </a:bodyPr>
          <a:lstStyle/>
          <a:p>
            <a:pPr algn="ctr">
              <a:lnSpc>
                <a:spcPts val="4900"/>
              </a:lnSpc>
            </a:pPr>
            <a:r>
              <a:rPr lang="en-US" sz="3500" spc="175">
                <a:solidFill>
                  <a:srgbClr val="000000"/>
                </a:solidFill>
                <a:latin typeface="Public Sans Bold"/>
              </a:rPr>
              <a:t>CORE</a:t>
            </a:r>
          </a:p>
        </p:txBody>
      </p:sp>
      <p:sp>
        <p:nvSpPr>
          <p:cNvPr name="TextBox 6" id="6"/>
          <p:cNvSpPr txBox="true"/>
          <p:nvPr/>
        </p:nvSpPr>
        <p:spPr>
          <a:xfrm rot="0">
            <a:off x="640080" y="1614170"/>
            <a:ext cx="8473440" cy="5900420"/>
          </a:xfrm>
          <a:prstGeom prst="rect">
            <a:avLst/>
          </a:prstGeom>
        </p:spPr>
        <p:txBody>
          <a:bodyPr anchor="t" rtlCol="false" tIns="0" lIns="0" bIns="0" rIns="0">
            <a:spAutoFit/>
          </a:bodyPr>
          <a:lstStyle/>
          <a:p>
            <a:pPr>
              <a:lnSpc>
                <a:spcPts val="2379"/>
              </a:lnSpc>
            </a:pPr>
            <a:r>
              <a:rPr lang="en-US" sz="1699">
                <a:solidFill>
                  <a:srgbClr val="000000"/>
                </a:solidFill>
                <a:latin typeface="Public Sans"/>
              </a:rPr>
              <a:t>En lo que respecto al entrenamiento funcional  los músculos del CORE trabajan como estabilizadores, o músculos de antimovimiento. Su propósito en el movimiento humano y en el deporte es </a:t>
            </a:r>
            <a:r>
              <a:rPr lang="en-US" sz="1699" u="sng">
                <a:solidFill>
                  <a:srgbClr val="000000"/>
                </a:solidFill>
                <a:latin typeface="Public Sans"/>
              </a:rPr>
              <a:t>fortalecer y blindar la columna, para resistirse a movimientos indeseados y asistir  en la transferencia de fuerza entre el tren superior y el inferior.</a:t>
            </a:r>
          </a:p>
          <a:p>
            <a:pPr>
              <a:lnSpc>
                <a:spcPts val="2379"/>
              </a:lnSpc>
            </a:pPr>
            <a:r>
              <a:rPr lang="en-US" sz="1699">
                <a:solidFill>
                  <a:srgbClr val="000000"/>
                </a:solidFill>
                <a:latin typeface="Public Sans Bold"/>
              </a:rPr>
              <a:t>Los músculos del CORE trabajan sobre todo como controladores isométricos y excéntricos del movimiento, más que como creadores dinámicos y concéntricos de movimiento.</a:t>
            </a:r>
          </a:p>
          <a:p>
            <a:pPr>
              <a:lnSpc>
                <a:spcPts val="2379"/>
              </a:lnSpc>
            </a:pPr>
          </a:p>
          <a:p>
            <a:pPr>
              <a:lnSpc>
                <a:spcPts val="2379"/>
              </a:lnSpc>
            </a:pPr>
            <a:r>
              <a:rPr lang="en-US" sz="1699">
                <a:solidFill>
                  <a:srgbClr val="000000"/>
                </a:solidFill>
                <a:latin typeface="Public Sans"/>
              </a:rPr>
              <a:t>La musculatura se divide en los siguientes músculos</a:t>
            </a:r>
          </a:p>
          <a:p>
            <a:pPr marL="367027" indent="-183514" lvl="1">
              <a:lnSpc>
                <a:spcPts val="2379"/>
              </a:lnSpc>
              <a:buFont typeface="Arial"/>
              <a:buChar char="•"/>
            </a:pPr>
            <a:r>
              <a:rPr lang="en-US" sz="1699">
                <a:solidFill>
                  <a:srgbClr val="000000"/>
                </a:solidFill>
                <a:latin typeface="Public Sans"/>
              </a:rPr>
              <a:t>Recto abdominal</a:t>
            </a:r>
          </a:p>
          <a:p>
            <a:pPr marL="367027" indent="-183514" lvl="1">
              <a:lnSpc>
                <a:spcPts val="2379"/>
              </a:lnSpc>
              <a:buFont typeface="Arial"/>
              <a:buChar char="•"/>
            </a:pPr>
            <a:r>
              <a:rPr lang="en-US" sz="1699">
                <a:solidFill>
                  <a:srgbClr val="000000"/>
                </a:solidFill>
                <a:latin typeface="Public Sans"/>
              </a:rPr>
              <a:t>Oblicuos internos y externos</a:t>
            </a:r>
          </a:p>
          <a:p>
            <a:pPr marL="367027" indent="-183514" lvl="1">
              <a:lnSpc>
                <a:spcPts val="2379"/>
              </a:lnSpc>
              <a:buFont typeface="Arial"/>
              <a:buChar char="•"/>
            </a:pPr>
            <a:r>
              <a:rPr lang="en-US" sz="1699">
                <a:solidFill>
                  <a:srgbClr val="000000"/>
                </a:solidFill>
                <a:latin typeface="Public Sans"/>
              </a:rPr>
              <a:t>Transverso del abdomen</a:t>
            </a:r>
          </a:p>
          <a:p>
            <a:pPr marL="367027" indent="-183514" lvl="1">
              <a:lnSpc>
                <a:spcPts val="2379"/>
              </a:lnSpc>
              <a:buFont typeface="Arial"/>
              <a:buChar char="•"/>
            </a:pPr>
            <a:r>
              <a:rPr lang="en-US" sz="1699">
                <a:solidFill>
                  <a:srgbClr val="000000"/>
                </a:solidFill>
                <a:latin typeface="Public Sans"/>
              </a:rPr>
              <a:t>Multífidos</a:t>
            </a:r>
          </a:p>
          <a:p>
            <a:pPr marL="367027" indent="-183514" lvl="1">
              <a:lnSpc>
                <a:spcPts val="2379"/>
              </a:lnSpc>
              <a:buFont typeface="Arial"/>
              <a:buChar char="•"/>
            </a:pPr>
            <a:r>
              <a:rPr lang="en-US" sz="1699">
                <a:solidFill>
                  <a:srgbClr val="000000"/>
                </a:solidFill>
                <a:latin typeface="Public Sans"/>
              </a:rPr>
              <a:t>Erectores de la columna (iliocostal, dorsal largo, espinoso)</a:t>
            </a:r>
          </a:p>
          <a:p>
            <a:pPr marL="367027" indent="-183514" lvl="1">
              <a:lnSpc>
                <a:spcPts val="2379"/>
              </a:lnSpc>
              <a:buFont typeface="Arial"/>
              <a:buChar char="•"/>
            </a:pPr>
            <a:r>
              <a:rPr lang="en-US" sz="1699">
                <a:solidFill>
                  <a:srgbClr val="000000"/>
                </a:solidFill>
                <a:latin typeface="Public Sans"/>
              </a:rPr>
              <a:t>Cuadrado lumbar</a:t>
            </a:r>
          </a:p>
          <a:p>
            <a:pPr marL="367027" indent="-183514" lvl="1">
              <a:lnSpc>
                <a:spcPts val="2379"/>
              </a:lnSpc>
              <a:buFont typeface="Arial"/>
              <a:buChar char="•"/>
            </a:pPr>
            <a:r>
              <a:rPr lang="en-US" sz="1699">
                <a:solidFill>
                  <a:srgbClr val="000000"/>
                </a:solidFill>
                <a:latin typeface="Public Sans"/>
              </a:rPr>
              <a:t>Diafragma</a:t>
            </a:r>
          </a:p>
          <a:p>
            <a:pPr marL="367027" indent="-183514" lvl="1">
              <a:lnSpc>
                <a:spcPts val="2379"/>
              </a:lnSpc>
              <a:buFont typeface="Arial"/>
              <a:buChar char="•"/>
            </a:pPr>
            <a:r>
              <a:rPr lang="en-US" sz="1699">
                <a:solidFill>
                  <a:srgbClr val="000000"/>
                </a:solidFill>
                <a:latin typeface="Public Sans"/>
              </a:rPr>
              <a:t>Suele pélvico</a:t>
            </a:r>
          </a:p>
          <a:p>
            <a:pPr>
              <a:lnSpc>
                <a:spcPts val="2379"/>
              </a:lnSpc>
            </a:pPr>
          </a:p>
          <a:p>
            <a:pPr algn="l">
              <a:lnSpc>
                <a:spcPts val="2379"/>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1599333" y="634129"/>
            <a:ext cx="6372053" cy="615950"/>
          </a:xfrm>
          <a:prstGeom prst="rect">
            <a:avLst/>
          </a:prstGeom>
        </p:spPr>
        <p:txBody>
          <a:bodyPr anchor="t" rtlCol="false" tIns="0" lIns="0" bIns="0" rIns="0">
            <a:spAutoFit/>
          </a:bodyPr>
          <a:lstStyle/>
          <a:p>
            <a:pPr algn="ctr">
              <a:lnSpc>
                <a:spcPts val="4900"/>
              </a:lnSpc>
            </a:pPr>
            <a:r>
              <a:rPr lang="en-US" sz="3500" spc="175">
                <a:solidFill>
                  <a:srgbClr val="000000"/>
                </a:solidFill>
                <a:latin typeface="Public Sans Bold"/>
              </a:rPr>
              <a:t>CORE</a:t>
            </a:r>
          </a:p>
        </p:txBody>
      </p:sp>
      <p:sp>
        <p:nvSpPr>
          <p:cNvPr name="TextBox 6" id="6"/>
          <p:cNvSpPr txBox="true"/>
          <p:nvPr/>
        </p:nvSpPr>
        <p:spPr>
          <a:xfrm rot="0">
            <a:off x="548640" y="1386546"/>
            <a:ext cx="8473440" cy="5650230"/>
          </a:xfrm>
          <a:prstGeom prst="rect">
            <a:avLst/>
          </a:prstGeom>
        </p:spPr>
        <p:txBody>
          <a:bodyPr anchor="t" rtlCol="false" tIns="0" lIns="0" bIns="0" rIns="0">
            <a:spAutoFit/>
          </a:bodyPr>
          <a:lstStyle/>
          <a:p>
            <a:pPr>
              <a:lnSpc>
                <a:spcPts val="2519"/>
              </a:lnSpc>
            </a:pPr>
          </a:p>
          <a:p>
            <a:pPr>
              <a:lnSpc>
                <a:spcPts val="2519"/>
              </a:lnSpc>
            </a:pPr>
            <a:r>
              <a:rPr lang="en-US" sz="1799">
                <a:solidFill>
                  <a:srgbClr val="000000"/>
                </a:solidFill>
                <a:latin typeface="Public Sans"/>
              </a:rPr>
              <a:t>Los ejercicios se clasifican en función de los movimientos que evitan, más que de los movimientos que crean.</a:t>
            </a:r>
          </a:p>
          <a:p>
            <a:pPr>
              <a:lnSpc>
                <a:spcPts val="2519"/>
              </a:lnSpc>
            </a:pPr>
          </a:p>
          <a:p>
            <a:pPr>
              <a:lnSpc>
                <a:spcPts val="2519"/>
              </a:lnSpc>
            </a:pPr>
            <a:r>
              <a:rPr lang="en-US" sz="1799">
                <a:solidFill>
                  <a:srgbClr val="000000"/>
                </a:solidFill>
                <a:latin typeface="Public Sans Bold"/>
              </a:rPr>
              <a:t>EJERCICIOS DE ANTIEXTENSIÓN </a:t>
            </a:r>
          </a:p>
          <a:p>
            <a:pPr marL="388617" indent="-194308" lvl="1">
              <a:lnSpc>
                <a:spcPts val="2519"/>
              </a:lnSpc>
              <a:buFont typeface="Arial"/>
              <a:buChar char="•"/>
            </a:pPr>
            <a:r>
              <a:rPr lang="en-US" sz="1799">
                <a:solidFill>
                  <a:srgbClr val="000000"/>
                </a:solidFill>
                <a:latin typeface="Public Sans"/>
              </a:rPr>
              <a:t>Plancha frontal</a:t>
            </a:r>
          </a:p>
          <a:p>
            <a:pPr marL="388617" indent="-194308" lvl="1">
              <a:lnSpc>
                <a:spcPts val="2519"/>
              </a:lnSpc>
              <a:buFont typeface="Arial"/>
              <a:buChar char="•"/>
            </a:pPr>
            <a:r>
              <a:rPr lang="en-US" sz="1799">
                <a:solidFill>
                  <a:srgbClr val="000000"/>
                </a:solidFill>
                <a:latin typeface="Public Sans"/>
              </a:rPr>
              <a:t>Rollout con fitball</a:t>
            </a:r>
          </a:p>
          <a:p>
            <a:pPr marL="388617" indent="-194308" lvl="1">
              <a:lnSpc>
                <a:spcPts val="2519"/>
              </a:lnSpc>
              <a:buFont typeface="Arial"/>
              <a:buChar char="•"/>
            </a:pPr>
            <a:r>
              <a:rPr lang="en-US" sz="1799">
                <a:solidFill>
                  <a:srgbClr val="000000"/>
                </a:solidFill>
                <a:latin typeface="Public Sans"/>
              </a:rPr>
              <a:t>Bicho muerto</a:t>
            </a:r>
          </a:p>
          <a:p>
            <a:pPr>
              <a:lnSpc>
                <a:spcPts val="2519"/>
              </a:lnSpc>
            </a:pPr>
          </a:p>
          <a:p>
            <a:pPr>
              <a:lnSpc>
                <a:spcPts val="2519"/>
              </a:lnSpc>
            </a:pPr>
            <a:r>
              <a:rPr lang="en-US" sz="1799">
                <a:solidFill>
                  <a:srgbClr val="000000"/>
                </a:solidFill>
                <a:latin typeface="Public Sans Bold"/>
              </a:rPr>
              <a:t>EJERCICIO ANTIFLEXIÓN LATERAL</a:t>
            </a:r>
          </a:p>
          <a:p>
            <a:pPr marL="388617" indent="-194308" lvl="1">
              <a:lnSpc>
                <a:spcPts val="2519"/>
              </a:lnSpc>
              <a:buFont typeface="Arial"/>
              <a:buChar char="•"/>
            </a:pPr>
            <a:r>
              <a:rPr lang="en-US" sz="1799">
                <a:solidFill>
                  <a:srgbClr val="000000"/>
                </a:solidFill>
                <a:latin typeface="Public Sans"/>
              </a:rPr>
              <a:t>Plancha lateral</a:t>
            </a:r>
          </a:p>
          <a:p>
            <a:pPr marL="388617" indent="-194308" lvl="1">
              <a:lnSpc>
                <a:spcPts val="2519"/>
              </a:lnSpc>
              <a:buFont typeface="Arial"/>
              <a:buChar char="•"/>
            </a:pPr>
            <a:r>
              <a:rPr lang="en-US" sz="1799">
                <a:solidFill>
                  <a:srgbClr val="000000"/>
                </a:solidFill>
                <a:latin typeface="Public Sans"/>
              </a:rPr>
              <a:t>Farmer</a:t>
            </a:r>
          </a:p>
          <a:p>
            <a:pPr>
              <a:lnSpc>
                <a:spcPts val="2519"/>
              </a:lnSpc>
            </a:pPr>
          </a:p>
          <a:p>
            <a:pPr>
              <a:lnSpc>
                <a:spcPts val="2519"/>
              </a:lnSpc>
            </a:pPr>
            <a:r>
              <a:rPr lang="en-US" sz="1799">
                <a:solidFill>
                  <a:srgbClr val="000000"/>
                </a:solidFill>
                <a:latin typeface="Public Sans Bold"/>
              </a:rPr>
              <a:t>EJERCICIOS ANTIROTACIÓN</a:t>
            </a:r>
          </a:p>
          <a:p>
            <a:pPr marL="388617" indent="-194308" lvl="1">
              <a:lnSpc>
                <a:spcPts val="2519"/>
              </a:lnSpc>
              <a:buFont typeface="Arial"/>
              <a:buChar char="•"/>
            </a:pPr>
            <a:r>
              <a:rPr lang="en-US" sz="1799">
                <a:solidFill>
                  <a:srgbClr val="000000"/>
                </a:solidFill>
                <a:latin typeface="Public Sans"/>
              </a:rPr>
              <a:t>Press out antirrotación con gomas</a:t>
            </a:r>
          </a:p>
          <a:p>
            <a:pPr marL="388617" indent="-194308" lvl="1">
              <a:lnSpc>
                <a:spcPts val="2519"/>
              </a:lnSpc>
              <a:buFont typeface="Arial"/>
              <a:buChar char="•"/>
            </a:pPr>
            <a:r>
              <a:rPr lang="en-US" sz="1799">
                <a:solidFill>
                  <a:srgbClr val="000000"/>
                </a:solidFill>
                <a:latin typeface="Public Sans"/>
              </a:rPr>
              <a:t>Elevación de cable medio arrodillado</a:t>
            </a:r>
          </a:p>
          <a:p>
            <a:pPr>
              <a:lnSpc>
                <a:spcPts val="2519"/>
              </a:lnSpc>
            </a:pPr>
          </a:p>
          <a:p>
            <a:pPr algn="l">
              <a:lnSpc>
                <a:spcPts val="2519"/>
              </a:lnSpc>
            </a:pPr>
            <a:r>
              <a:rPr lang="en-US" sz="1799">
                <a:solidFill>
                  <a:srgbClr val="000000"/>
                </a:solidFill>
                <a:latin typeface="Public Sans"/>
              </a:rPr>
              <a:t> </a:t>
            </a:r>
            <a:r>
              <a:rPr lang="en-US" sz="1799" u="sng">
                <a:solidFill>
                  <a:srgbClr val="000000"/>
                </a:solidFill>
                <a:latin typeface="Public Sans"/>
                <a:hlinkClick r:id="rId2" tooltip="https://www.youtube.com/watch?v=8k2tATXsrJk"/>
              </a:rPr>
              <a:t>Vídeo ejemplo progresión</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1874159" y="645795"/>
            <a:ext cx="7147921" cy="615950"/>
          </a:xfrm>
          <a:prstGeom prst="rect">
            <a:avLst/>
          </a:prstGeom>
        </p:spPr>
        <p:txBody>
          <a:bodyPr anchor="t" rtlCol="false" tIns="0" lIns="0" bIns="0" rIns="0">
            <a:spAutoFit/>
          </a:bodyPr>
          <a:lstStyle/>
          <a:p>
            <a:pPr>
              <a:lnSpc>
                <a:spcPts val="4900"/>
              </a:lnSpc>
            </a:pPr>
            <a:r>
              <a:rPr lang="en-US" sz="3500" spc="175">
                <a:solidFill>
                  <a:srgbClr val="000000"/>
                </a:solidFill>
                <a:latin typeface="Public Sans Bold"/>
              </a:rPr>
              <a:t>TRABAJO DE POTENCIA</a:t>
            </a:r>
          </a:p>
        </p:txBody>
      </p:sp>
      <p:grpSp>
        <p:nvGrpSpPr>
          <p:cNvPr name="Group 6" id="6"/>
          <p:cNvGrpSpPr/>
          <p:nvPr/>
        </p:nvGrpSpPr>
        <p:grpSpPr>
          <a:xfrm rot="0">
            <a:off x="640080" y="3074113"/>
            <a:ext cx="8473440" cy="1903634"/>
            <a:chOff x="0" y="0"/>
            <a:chExt cx="4295691" cy="965066"/>
          </a:xfrm>
        </p:grpSpPr>
        <p:sp>
          <p:nvSpPr>
            <p:cNvPr name="Freeform 7" id="7"/>
            <p:cNvSpPr/>
            <p:nvPr/>
          </p:nvSpPr>
          <p:spPr>
            <a:xfrm flipH="false" flipV="false" rot="0">
              <a:off x="0" y="0"/>
              <a:ext cx="4295691" cy="965066"/>
            </a:xfrm>
            <a:custGeom>
              <a:avLst/>
              <a:gdLst/>
              <a:ahLst/>
              <a:cxnLst/>
              <a:rect r="r" b="b" t="t" l="l"/>
              <a:pathLst>
                <a:path h="965066" w="4295691">
                  <a:moveTo>
                    <a:pt x="0" y="0"/>
                  </a:moveTo>
                  <a:lnTo>
                    <a:pt x="4295691" y="0"/>
                  </a:lnTo>
                  <a:lnTo>
                    <a:pt x="4295691" y="965066"/>
                  </a:lnTo>
                  <a:lnTo>
                    <a:pt x="0" y="965066"/>
                  </a:lnTo>
                  <a:close/>
                </a:path>
              </a:pathLst>
            </a:custGeom>
            <a:solidFill>
              <a:srgbClr val="E3E4E0"/>
            </a:solidFill>
          </p:spPr>
        </p:sp>
        <p:sp>
          <p:nvSpPr>
            <p:cNvPr name="TextBox 8" id="8"/>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9" id="9"/>
          <p:cNvSpPr txBox="true"/>
          <p:nvPr/>
        </p:nvSpPr>
        <p:spPr>
          <a:xfrm rot="0">
            <a:off x="731520" y="3209680"/>
            <a:ext cx="8473440" cy="3588385"/>
          </a:xfrm>
          <a:prstGeom prst="rect">
            <a:avLst/>
          </a:prstGeom>
        </p:spPr>
        <p:txBody>
          <a:bodyPr anchor="t" rtlCol="false" tIns="0" lIns="0" bIns="0" rIns="0">
            <a:spAutoFit/>
          </a:bodyPr>
          <a:lstStyle/>
          <a:p>
            <a:pPr>
              <a:lnSpc>
                <a:spcPts val="2239"/>
              </a:lnSpc>
            </a:pPr>
            <a:r>
              <a:rPr lang="en-US" sz="1599">
                <a:solidFill>
                  <a:srgbClr val="000000"/>
                </a:solidFill>
                <a:latin typeface="Public Sans"/>
              </a:rPr>
              <a:t>Una vez hecho un adecuado calentamiento, se puede comenzar  en actividades de entrenamiento de alta intensidad. como los ejercicios pliométricos o de balón medicinal.  es importante colocarlos pronto en el programa , antes del entrenamiento de fuerza,  por la fatiga ya que no tiene sentido realizarlos fatigados.</a:t>
            </a:r>
          </a:p>
          <a:p>
            <a:pPr>
              <a:lnSpc>
                <a:spcPts val="2239"/>
              </a:lnSpc>
            </a:pPr>
            <a:r>
              <a:rPr lang="en-US" sz="1599">
                <a:solidFill>
                  <a:srgbClr val="000000"/>
                </a:solidFill>
                <a:latin typeface="Public Sans"/>
              </a:rPr>
              <a:t>también en este punto se podrían realizar los ejercicios de potencia con materiales pesado tipo movimientos olímpicos.</a:t>
            </a:r>
          </a:p>
          <a:p>
            <a:pPr>
              <a:lnSpc>
                <a:spcPts val="2239"/>
              </a:lnSpc>
            </a:pPr>
          </a:p>
          <a:p>
            <a:pPr>
              <a:lnSpc>
                <a:spcPts val="2239"/>
              </a:lnSpc>
            </a:pPr>
            <a:r>
              <a:rPr lang="en-US" sz="1599" u="sng">
                <a:solidFill>
                  <a:srgbClr val="000000"/>
                </a:solidFill>
                <a:latin typeface="Public Sans"/>
                <a:hlinkClick r:id="rId2" tooltip="https://www.youtube.com/watch?v=IGM9RMub6k8"/>
              </a:rPr>
              <a:t>Vídeo NFL</a:t>
            </a:r>
          </a:p>
          <a:p>
            <a:pPr>
              <a:lnSpc>
                <a:spcPts val="2239"/>
              </a:lnSpc>
            </a:pPr>
            <a:r>
              <a:rPr lang="en-US" sz="1599" u="sng">
                <a:solidFill>
                  <a:srgbClr val="000000"/>
                </a:solidFill>
                <a:latin typeface="Public Sans"/>
                <a:hlinkClick r:id="rId3" tooltip="https://www.youtube.com/watch?v=Coo9MSruQWE"/>
              </a:rPr>
              <a:t>Vídeo Tenis</a:t>
            </a:r>
          </a:p>
          <a:p>
            <a:pPr>
              <a:lnSpc>
                <a:spcPts val="2239"/>
              </a:lnSpc>
            </a:pPr>
          </a:p>
          <a:p>
            <a:pPr>
              <a:lnSpc>
                <a:spcPts val="2239"/>
              </a:lnSpc>
            </a:pPr>
          </a:p>
          <a:p>
            <a:pPr>
              <a:lnSpc>
                <a:spcPts val="2239"/>
              </a:lnSpc>
            </a:pPr>
          </a:p>
          <a:p>
            <a:pPr>
              <a:lnSpc>
                <a:spcPts val="2239"/>
              </a:lnSpc>
            </a:pP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1429517"/>
            <a:ext cx="8473440" cy="2561474"/>
            <a:chOff x="0" y="0"/>
            <a:chExt cx="4295691" cy="1298564"/>
          </a:xfrm>
        </p:grpSpPr>
        <p:sp>
          <p:nvSpPr>
            <p:cNvPr name="Freeform 3" id="3"/>
            <p:cNvSpPr/>
            <p:nvPr/>
          </p:nvSpPr>
          <p:spPr>
            <a:xfrm flipH="false" flipV="false" rot="0">
              <a:off x="0" y="0"/>
              <a:ext cx="4295691" cy="1298564"/>
            </a:xfrm>
            <a:custGeom>
              <a:avLst/>
              <a:gdLst/>
              <a:ahLst/>
              <a:cxnLst/>
              <a:rect r="r" b="b" t="t" l="l"/>
              <a:pathLst>
                <a:path h="1298564" w="4295691">
                  <a:moveTo>
                    <a:pt x="0" y="0"/>
                  </a:moveTo>
                  <a:lnTo>
                    <a:pt x="4295691" y="0"/>
                  </a:lnTo>
                  <a:lnTo>
                    <a:pt x="4295691" y="1298564"/>
                  </a:lnTo>
                  <a:lnTo>
                    <a:pt x="0" y="1298564"/>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grpSp>
        <p:nvGrpSpPr>
          <p:cNvPr name="Group 5" id="5"/>
          <p:cNvGrpSpPr/>
          <p:nvPr/>
        </p:nvGrpSpPr>
        <p:grpSpPr>
          <a:xfrm rot="0">
            <a:off x="548640" y="4324365"/>
            <a:ext cx="8473440" cy="2561474"/>
            <a:chOff x="0" y="0"/>
            <a:chExt cx="4295691" cy="1298564"/>
          </a:xfrm>
        </p:grpSpPr>
        <p:sp>
          <p:nvSpPr>
            <p:cNvPr name="Freeform 6" id="6"/>
            <p:cNvSpPr/>
            <p:nvPr/>
          </p:nvSpPr>
          <p:spPr>
            <a:xfrm flipH="false" flipV="false" rot="0">
              <a:off x="0" y="0"/>
              <a:ext cx="4295691" cy="1298564"/>
            </a:xfrm>
            <a:custGeom>
              <a:avLst/>
              <a:gdLst/>
              <a:ahLst/>
              <a:cxnLst/>
              <a:rect r="r" b="b" t="t" l="l"/>
              <a:pathLst>
                <a:path h="1298564" w="4295691">
                  <a:moveTo>
                    <a:pt x="0" y="0"/>
                  </a:moveTo>
                  <a:lnTo>
                    <a:pt x="4295691" y="0"/>
                  </a:lnTo>
                  <a:lnTo>
                    <a:pt x="4295691" y="1298564"/>
                  </a:lnTo>
                  <a:lnTo>
                    <a:pt x="0" y="1298564"/>
                  </a:lnTo>
                  <a:close/>
                </a:path>
              </a:pathLst>
            </a:custGeom>
            <a:solidFill>
              <a:srgbClr val="E3E4E0"/>
            </a:solidFill>
          </p:spPr>
        </p:sp>
        <p:sp>
          <p:nvSpPr>
            <p:cNvPr name="TextBox 7" id="7"/>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8" id="8"/>
          <p:cNvSpPr txBox="true"/>
          <p:nvPr/>
        </p:nvSpPr>
        <p:spPr>
          <a:xfrm rot="0">
            <a:off x="731520" y="654817"/>
            <a:ext cx="5596689" cy="441324"/>
          </a:xfrm>
          <a:prstGeom prst="rect">
            <a:avLst/>
          </a:prstGeom>
        </p:spPr>
        <p:txBody>
          <a:bodyPr anchor="t" rtlCol="false" tIns="0" lIns="0" bIns="0" rIns="0">
            <a:spAutoFit/>
          </a:bodyPr>
          <a:lstStyle/>
          <a:p>
            <a:pPr>
              <a:lnSpc>
                <a:spcPts val="3500"/>
              </a:lnSpc>
            </a:pPr>
            <a:r>
              <a:rPr lang="en-US" sz="2500" spc="125">
                <a:solidFill>
                  <a:srgbClr val="000000"/>
                </a:solidFill>
                <a:latin typeface="Public Sans Bold"/>
              </a:rPr>
              <a:t>ENTRENAMIENTO FUNCIONAL</a:t>
            </a:r>
          </a:p>
        </p:txBody>
      </p:sp>
      <p:sp>
        <p:nvSpPr>
          <p:cNvPr name="TextBox 9" id="9"/>
          <p:cNvSpPr txBox="true"/>
          <p:nvPr/>
        </p:nvSpPr>
        <p:spPr>
          <a:xfrm rot="0">
            <a:off x="731520" y="1668536"/>
            <a:ext cx="8029180" cy="2111376"/>
          </a:xfrm>
          <a:prstGeom prst="rect">
            <a:avLst/>
          </a:prstGeom>
        </p:spPr>
        <p:txBody>
          <a:bodyPr anchor="t" rtlCol="false" tIns="0" lIns="0" bIns="0" rIns="0">
            <a:spAutoFit/>
          </a:bodyPr>
          <a:lstStyle/>
          <a:p>
            <a:pPr algn="just">
              <a:lnSpc>
                <a:spcPts val="2799"/>
              </a:lnSpc>
            </a:pPr>
            <a:r>
              <a:rPr lang="en-US" sz="1999">
                <a:solidFill>
                  <a:srgbClr val="000000"/>
                </a:solidFill>
                <a:latin typeface="Public Sans"/>
              </a:rPr>
              <a:t>El entrenamiento funcional es aquel que persigue aumentar las posibilidades de actuación de la persona en el medio físico y social que la rodea. Dichas posibilidades de actuación se relacionan con las funciones respiratorias, cardiovasculares, musculares, articulares...) necesarias para la normal vida de relación de las personas.</a:t>
            </a:r>
          </a:p>
        </p:txBody>
      </p:sp>
      <p:sp>
        <p:nvSpPr>
          <p:cNvPr name="TextBox 10" id="10"/>
          <p:cNvSpPr txBox="true"/>
          <p:nvPr/>
        </p:nvSpPr>
        <p:spPr>
          <a:xfrm rot="0">
            <a:off x="731520" y="4699879"/>
            <a:ext cx="8029180" cy="2058035"/>
          </a:xfrm>
          <a:prstGeom prst="rect">
            <a:avLst/>
          </a:prstGeom>
        </p:spPr>
        <p:txBody>
          <a:bodyPr anchor="t" rtlCol="false" tIns="0" lIns="0" bIns="0" rIns="0">
            <a:spAutoFit/>
          </a:bodyPr>
          <a:lstStyle/>
          <a:p>
            <a:pPr algn="just">
              <a:lnSpc>
                <a:spcPts val="2799"/>
              </a:lnSpc>
            </a:pPr>
            <a:r>
              <a:rPr lang="en-US" sz="1999">
                <a:solidFill>
                  <a:srgbClr val="000000"/>
                </a:solidFill>
                <a:latin typeface="Public Sans"/>
              </a:rPr>
              <a:t>Un entrenamiento de estas características prestará fundamentalmente atención a las posibilidades de movimientos del individuo, y a la capacidad de éste para repetir los gestos solicitados durante el tiempo necesario, en las acciones y labores de su vida cotidiana.</a:t>
            </a:r>
          </a:p>
          <a:p>
            <a:pPr>
              <a:lnSpc>
                <a:spcPts val="2379"/>
              </a:lnSpc>
            </a:pPr>
          </a:p>
        </p:txBody>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548640" y="1640810"/>
            <a:ext cx="8473440" cy="5938520"/>
          </a:xfrm>
          <a:prstGeom prst="rect">
            <a:avLst/>
          </a:prstGeom>
        </p:spPr>
        <p:txBody>
          <a:bodyPr anchor="t" rtlCol="false" tIns="0" lIns="0" bIns="0" rIns="0">
            <a:spAutoFit/>
          </a:bodyPr>
          <a:lstStyle/>
          <a:p>
            <a:pPr>
              <a:lnSpc>
                <a:spcPts val="2519"/>
              </a:lnSpc>
            </a:pPr>
            <a:r>
              <a:rPr lang="en-US" sz="1799">
                <a:solidFill>
                  <a:srgbClr val="000000"/>
                </a:solidFill>
                <a:latin typeface="Public Sans Bold"/>
              </a:rPr>
              <a:t>EJERCICIOS PLIOMÉTRICOS Y CON BALÓN MEDICINAL</a:t>
            </a:r>
          </a:p>
          <a:p>
            <a:pPr>
              <a:lnSpc>
                <a:spcPts val="2519"/>
              </a:lnSpc>
            </a:pPr>
            <a:r>
              <a:rPr lang="en-US" sz="1799">
                <a:solidFill>
                  <a:srgbClr val="000000"/>
                </a:solidFill>
                <a:latin typeface="Public Sans"/>
              </a:rPr>
              <a:t>En la inmensa mayoría de las competiciones deportivas, la capacidad de moverse rápido y con explosividad es crucial para el éxito. Que el deportista salte más alto o corra más rápido o golpee con más fuerza. Por ello el entrenamiento de potencia es una pieza esencial del puzle del entrenamiento funcional.</a:t>
            </a:r>
          </a:p>
          <a:p>
            <a:pPr>
              <a:lnSpc>
                <a:spcPts val="2519"/>
              </a:lnSpc>
            </a:pPr>
            <a:r>
              <a:rPr lang="en-US" sz="1799">
                <a:solidFill>
                  <a:srgbClr val="000000"/>
                </a:solidFill>
                <a:latin typeface="Public Sans"/>
              </a:rPr>
              <a:t>Al diseñar programas de entrenamiento funcional se pueden incluir diversos ejercicios de potencia de tren superior e inferior, realizados tanto bilateral como unilateralmente y en todos los planos de movimiento. Un programa bien equilibrado de desarrollo de la potencia garantiza que el deportista se prepare adecuadamente para la imprevisibilidad del entorno deportivo.</a:t>
            </a:r>
          </a:p>
          <a:p>
            <a:pPr>
              <a:lnSpc>
                <a:spcPts val="2239"/>
              </a:lnSpc>
            </a:pPr>
          </a:p>
          <a:p>
            <a:pPr>
              <a:lnSpc>
                <a:spcPts val="2239"/>
              </a:lnSpc>
            </a:pPr>
            <a:r>
              <a:rPr lang="en-US" sz="1599">
                <a:solidFill>
                  <a:srgbClr val="000000"/>
                </a:solidFill>
                <a:latin typeface="Public Sans Bold"/>
              </a:rPr>
              <a:t>La población general también puede obtener grandes beneficios del entrenamiento para aumentar la potencia. </a:t>
            </a:r>
            <a:r>
              <a:rPr lang="en-US" sz="1599">
                <a:solidFill>
                  <a:srgbClr val="000000"/>
                </a:solidFill>
                <a:latin typeface="Public Sans"/>
              </a:rPr>
              <a:t>A medida que las personas envejecen, sus sistema nervioso se ralentiza y pierde la capacidad  para coordinar contracciones potentes de las unidades motoras de umbral alto. Esta falta de potencia en el tren inferior hace  que caminen más lentamente y tengan una mayor predisposición a tropezar o sufrir caídas accidentales.</a:t>
            </a:r>
          </a:p>
          <a:p>
            <a:pPr>
              <a:lnSpc>
                <a:spcPts val="2239"/>
              </a:lnSpc>
            </a:pPr>
          </a:p>
          <a:p>
            <a:pPr>
              <a:lnSpc>
                <a:spcPts val="2239"/>
              </a:lnSpc>
            </a:pPr>
          </a:p>
          <a:p>
            <a:pPr>
              <a:lnSpc>
                <a:spcPts val="2239"/>
              </a:lnSpc>
            </a:pPr>
          </a:p>
        </p:txBody>
      </p:sp>
      <p:sp>
        <p:nvSpPr>
          <p:cNvPr name="TextBox 6" id="6"/>
          <p:cNvSpPr txBox="true"/>
          <p:nvPr/>
        </p:nvSpPr>
        <p:spPr>
          <a:xfrm rot="0">
            <a:off x="731520" y="624604"/>
            <a:ext cx="6372053" cy="615950"/>
          </a:xfrm>
          <a:prstGeom prst="rect">
            <a:avLst/>
          </a:prstGeom>
        </p:spPr>
        <p:txBody>
          <a:bodyPr anchor="t" rtlCol="false" tIns="0" lIns="0" bIns="0" rIns="0">
            <a:spAutoFit/>
          </a:bodyPr>
          <a:lstStyle/>
          <a:p>
            <a:pPr>
              <a:lnSpc>
                <a:spcPts val="4900"/>
              </a:lnSpc>
            </a:pPr>
            <a:r>
              <a:rPr lang="en-US" sz="3500" spc="175">
                <a:solidFill>
                  <a:srgbClr val="000000"/>
                </a:solidFill>
                <a:latin typeface="Public Sans Bold"/>
              </a:rPr>
              <a:t>TRABAJO DE POTENCIA</a:t>
            </a:r>
          </a:p>
        </p:txBody>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548640" y="1640810"/>
            <a:ext cx="8473440" cy="4004945"/>
          </a:xfrm>
          <a:prstGeom prst="rect">
            <a:avLst/>
          </a:prstGeom>
        </p:spPr>
        <p:txBody>
          <a:bodyPr anchor="t" rtlCol="false" tIns="0" lIns="0" bIns="0" rIns="0">
            <a:spAutoFit/>
          </a:bodyPr>
          <a:lstStyle/>
          <a:p>
            <a:pPr>
              <a:lnSpc>
                <a:spcPts val="2519"/>
              </a:lnSpc>
            </a:pPr>
            <a:r>
              <a:rPr lang="en-US" sz="1799">
                <a:solidFill>
                  <a:srgbClr val="000000"/>
                </a:solidFill>
                <a:latin typeface="Public Sans Bold"/>
              </a:rPr>
              <a:t>EJERCICIOS PLIOMÉTRICOS Y CON BALÓN MEDICINAL</a:t>
            </a:r>
          </a:p>
          <a:p>
            <a:pPr>
              <a:lnSpc>
                <a:spcPts val="2519"/>
              </a:lnSpc>
            </a:pPr>
          </a:p>
          <a:p>
            <a:pPr>
              <a:lnSpc>
                <a:spcPts val="2519"/>
              </a:lnSpc>
            </a:pPr>
            <a:r>
              <a:rPr lang="en-US" sz="1799">
                <a:solidFill>
                  <a:srgbClr val="000000"/>
                </a:solidFill>
                <a:latin typeface="Public Sans"/>
              </a:rPr>
              <a:t>En los comienzos de este entrenamientos es importante centrarse en la capacidad del deportista de aterrizar y absorber fuerza de manera excéntricas, ya que  de manera habitual los deportista suelen sufrir lesiones al aterrizar de un salto, en cambios de dirección o frenadas bruscas.</a:t>
            </a:r>
          </a:p>
          <a:p>
            <a:pPr>
              <a:lnSpc>
                <a:spcPts val="2519"/>
              </a:lnSpc>
            </a:pPr>
            <a:r>
              <a:rPr lang="en-US" sz="1799">
                <a:solidFill>
                  <a:srgbClr val="000000"/>
                </a:solidFill>
                <a:latin typeface="Public Sans Bold"/>
              </a:rPr>
              <a:t>En los ejercicios pliométricos trabajamos la fuerza excéntrica dinámica que ayudará a reducir lesiones.</a:t>
            </a:r>
          </a:p>
          <a:p>
            <a:pPr>
              <a:lnSpc>
                <a:spcPts val="2519"/>
              </a:lnSpc>
            </a:pPr>
          </a:p>
          <a:p>
            <a:pPr>
              <a:lnSpc>
                <a:spcPts val="2519"/>
              </a:lnSpc>
            </a:pPr>
            <a:r>
              <a:rPr lang="en-US" sz="1799">
                <a:solidFill>
                  <a:srgbClr val="000000"/>
                </a:solidFill>
                <a:latin typeface="Public Sans"/>
              </a:rPr>
              <a:t>1º Se comenzará con ejercicios centrados en la estabilidad “aterrizar suave”</a:t>
            </a:r>
          </a:p>
          <a:p>
            <a:pPr>
              <a:lnSpc>
                <a:spcPts val="2519"/>
              </a:lnSpc>
            </a:pPr>
            <a:r>
              <a:rPr lang="en-US" sz="1799">
                <a:solidFill>
                  <a:srgbClr val="000000"/>
                </a:solidFill>
                <a:latin typeface="Public Sans"/>
              </a:rPr>
              <a:t>2º Se proseguirá con ejercicios con saltos más altos</a:t>
            </a:r>
          </a:p>
          <a:p>
            <a:pPr>
              <a:lnSpc>
                <a:spcPts val="2239"/>
              </a:lnSpc>
            </a:pPr>
          </a:p>
          <a:p>
            <a:pPr>
              <a:lnSpc>
                <a:spcPts val="2239"/>
              </a:lnSpc>
            </a:pPr>
          </a:p>
        </p:txBody>
      </p:sp>
      <p:sp>
        <p:nvSpPr>
          <p:cNvPr name="TextBox 6" id="6"/>
          <p:cNvSpPr txBox="true"/>
          <p:nvPr/>
        </p:nvSpPr>
        <p:spPr>
          <a:xfrm rot="0">
            <a:off x="731520" y="624604"/>
            <a:ext cx="6372053" cy="615950"/>
          </a:xfrm>
          <a:prstGeom prst="rect">
            <a:avLst/>
          </a:prstGeom>
        </p:spPr>
        <p:txBody>
          <a:bodyPr anchor="t" rtlCol="false" tIns="0" lIns="0" bIns="0" rIns="0">
            <a:spAutoFit/>
          </a:bodyPr>
          <a:lstStyle/>
          <a:p>
            <a:pPr>
              <a:lnSpc>
                <a:spcPts val="4900"/>
              </a:lnSpc>
            </a:pPr>
            <a:r>
              <a:rPr lang="en-US" sz="3500" spc="175">
                <a:solidFill>
                  <a:srgbClr val="000000"/>
                </a:solidFill>
                <a:latin typeface="Public Sans Bold"/>
              </a:rPr>
              <a:t>TRABAJO DE POTENCIA</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Freeform 5" id="5"/>
          <p:cNvSpPr/>
          <p:nvPr/>
        </p:nvSpPr>
        <p:spPr>
          <a:xfrm flipH="false" flipV="false" rot="0">
            <a:off x="4145960" y="2116013"/>
            <a:ext cx="5118371" cy="2139021"/>
          </a:xfrm>
          <a:custGeom>
            <a:avLst/>
            <a:gdLst/>
            <a:ahLst/>
            <a:cxnLst/>
            <a:rect r="r" b="b" t="t" l="l"/>
            <a:pathLst>
              <a:path h="2139021" w="5118371">
                <a:moveTo>
                  <a:pt x="0" y="0"/>
                </a:moveTo>
                <a:lnTo>
                  <a:pt x="5118371" y="0"/>
                </a:lnTo>
                <a:lnTo>
                  <a:pt x="5118371" y="2139021"/>
                </a:lnTo>
                <a:lnTo>
                  <a:pt x="0" y="2139021"/>
                </a:lnTo>
                <a:lnTo>
                  <a:pt x="0" y="0"/>
                </a:lnTo>
                <a:close/>
              </a:path>
            </a:pathLst>
          </a:custGeom>
          <a:blipFill>
            <a:blip r:embed="rId2"/>
            <a:stretch>
              <a:fillRect l="0" t="0" r="0" b="0"/>
            </a:stretch>
          </a:blipFill>
        </p:spPr>
      </p:sp>
      <p:sp>
        <p:nvSpPr>
          <p:cNvPr name="Freeform 6" id="6"/>
          <p:cNvSpPr/>
          <p:nvPr/>
        </p:nvSpPr>
        <p:spPr>
          <a:xfrm flipH="false" flipV="false" rot="0">
            <a:off x="918932" y="4662973"/>
            <a:ext cx="3353922" cy="2272804"/>
          </a:xfrm>
          <a:custGeom>
            <a:avLst/>
            <a:gdLst/>
            <a:ahLst/>
            <a:cxnLst/>
            <a:rect r="r" b="b" t="t" l="l"/>
            <a:pathLst>
              <a:path h="2272804" w="3353922">
                <a:moveTo>
                  <a:pt x="0" y="0"/>
                </a:moveTo>
                <a:lnTo>
                  <a:pt x="3353922" y="0"/>
                </a:lnTo>
                <a:lnTo>
                  <a:pt x="3353922" y="2272805"/>
                </a:lnTo>
                <a:lnTo>
                  <a:pt x="0" y="2272805"/>
                </a:lnTo>
                <a:lnTo>
                  <a:pt x="0" y="0"/>
                </a:lnTo>
                <a:close/>
              </a:path>
            </a:pathLst>
          </a:custGeom>
          <a:blipFill>
            <a:blip r:embed="rId3"/>
            <a:stretch>
              <a:fillRect l="0" t="0" r="0" b="0"/>
            </a:stretch>
          </a:blipFill>
        </p:spPr>
      </p:sp>
      <p:sp>
        <p:nvSpPr>
          <p:cNvPr name="Freeform 7" id="7"/>
          <p:cNvSpPr/>
          <p:nvPr/>
        </p:nvSpPr>
        <p:spPr>
          <a:xfrm flipH="false" flipV="false" rot="0">
            <a:off x="5239917" y="4815801"/>
            <a:ext cx="3497153" cy="1967148"/>
          </a:xfrm>
          <a:custGeom>
            <a:avLst/>
            <a:gdLst/>
            <a:ahLst/>
            <a:cxnLst/>
            <a:rect r="r" b="b" t="t" l="l"/>
            <a:pathLst>
              <a:path h="1967148" w="3497153">
                <a:moveTo>
                  <a:pt x="0" y="0"/>
                </a:moveTo>
                <a:lnTo>
                  <a:pt x="3497152" y="0"/>
                </a:lnTo>
                <a:lnTo>
                  <a:pt x="3497152" y="1967149"/>
                </a:lnTo>
                <a:lnTo>
                  <a:pt x="0" y="1967149"/>
                </a:lnTo>
                <a:lnTo>
                  <a:pt x="0" y="0"/>
                </a:lnTo>
                <a:close/>
              </a:path>
            </a:pathLst>
          </a:custGeom>
          <a:blipFill>
            <a:blip r:embed="rId4"/>
            <a:stretch>
              <a:fillRect l="0" t="0" r="0" b="0"/>
            </a:stretch>
          </a:blipFill>
        </p:spPr>
      </p:sp>
      <p:sp>
        <p:nvSpPr>
          <p:cNvPr name="Freeform 8" id="8"/>
          <p:cNvSpPr/>
          <p:nvPr/>
        </p:nvSpPr>
        <p:spPr>
          <a:xfrm flipH="false" flipV="false" rot="0">
            <a:off x="548640" y="2252205"/>
            <a:ext cx="3004243" cy="2002829"/>
          </a:xfrm>
          <a:custGeom>
            <a:avLst/>
            <a:gdLst/>
            <a:ahLst/>
            <a:cxnLst/>
            <a:rect r="r" b="b" t="t" l="l"/>
            <a:pathLst>
              <a:path h="2002829" w="3004243">
                <a:moveTo>
                  <a:pt x="0" y="0"/>
                </a:moveTo>
                <a:lnTo>
                  <a:pt x="3004243" y="0"/>
                </a:lnTo>
                <a:lnTo>
                  <a:pt x="3004243" y="2002829"/>
                </a:lnTo>
                <a:lnTo>
                  <a:pt x="0" y="2002829"/>
                </a:lnTo>
                <a:lnTo>
                  <a:pt x="0" y="0"/>
                </a:lnTo>
                <a:close/>
              </a:path>
            </a:pathLst>
          </a:custGeom>
          <a:blipFill>
            <a:blip r:embed="rId5"/>
            <a:stretch>
              <a:fillRect l="0" t="0" r="0" b="0"/>
            </a:stretch>
          </a:blipFill>
        </p:spPr>
      </p:sp>
      <p:sp>
        <p:nvSpPr>
          <p:cNvPr name="TextBox 9" id="9"/>
          <p:cNvSpPr txBox="true"/>
          <p:nvPr/>
        </p:nvSpPr>
        <p:spPr>
          <a:xfrm rot="0">
            <a:off x="731520" y="624604"/>
            <a:ext cx="6372053" cy="615950"/>
          </a:xfrm>
          <a:prstGeom prst="rect">
            <a:avLst/>
          </a:prstGeom>
        </p:spPr>
        <p:txBody>
          <a:bodyPr anchor="t" rtlCol="false" tIns="0" lIns="0" bIns="0" rIns="0">
            <a:spAutoFit/>
          </a:bodyPr>
          <a:lstStyle/>
          <a:p>
            <a:pPr>
              <a:lnSpc>
                <a:spcPts val="4900"/>
              </a:lnSpc>
            </a:pPr>
            <a:r>
              <a:rPr lang="en-US" sz="3500" spc="175">
                <a:solidFill>
                  <a:srgbClr val="000000"/>
                </a:solidFill>
                <a:latin typeface="Public Sans Bold"/>
              </a:rPr>
              <a:t>TRABAJO DE POTENCIA</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Freeform 5" id="5"/>
          <p:cNvSpPr/>
          <p:nvPr/>
        </p:nvSpPr>
        <p:spPr>
          <a:xfrm flipH="false" flipV="false" rot="0">
            <a:off x="657783" y="1774507"/>
            <a:ext cx="4127577" cy="3095683"/>
          </a:xfrm>
          <a:custGeom>
            <a:avLst/>
            <a:gdLst/>
            <a:ahLst/>
            <a:cxnLst/>
            <a:rect r="r" b="b" t="t" l="l"/>
            <a:pathLst>
              <a:path h="3095683" w="4127577">
                <a:moveTo>
                  <a:pt x="0" y="0"/>
                </a:moveTo>
                <a:lnTo>
                  <a:pt x="4127577" y="0"/>
                </a:lnTo>
                <a:lnTo>
                  <a:pt x="4127577" y="3095682"/>
                </a:lnTo>
                <a:lnTo>
                  <a:pt x="0" y="3095682"/>
                </a:lnTo>
                <a:lnTo>
                  <a:pt x="0" y="0"/>
                </a:lnTo>
                <a:close/>
              </a:path>
            </a:pathLst>
          </a:custGeom>
          <a:blipFill>
            <a:blip r:embed="rId2"/>
            <a:stretch>
              <a:fillRect l="0" t="0" r="0" b="0"/>
            </a:stretch>
          </a:blipFill>
        </p:spPr>
      </p:sp>
      <p:sp>
        <p:nvSpPr>
          <p:cNvPr name="Freeform 6" id="6"/>
          <p:cNvSpPr/>
          <p:nvPr/>
        </p:nvSpPr>
        <p:spPr>
          <a:xfrm flipH="false" flipV="false" rot="0">
            <a:off x="5212971" y="2359545"/>
            <a:ext cx="3423298" cy="1925605"/>
          </a:xfrm>
          <a:custGeom>
            <a:avLst/>
            <a:gdLst/>
            <a:ahLst/>
            <a:cxnLst/>
            <a:rect r="r" b="b" t="t" l="l"/>
            <a:pathLst>
              <a:path h="1925605" w="3423298">
                <a:moveTo>
                  <a:pt x="0" y="0"/>
                </a:moveTo>
                <a:lnTo>
                  <a:pt x="3423299" y="0"/>
                </a:lnTo>
                <a:lnTo>
                  <a:pt x="3423299" y="1925606"/>
                </a:lnTo>
                <a:lnTo>
                  <a:pt x="0" y="1925606"/>
                </a:lnTo>
                <a:lnTo>
                  <a:pt x="0" y="0"/>
                </a:lnTo>
                <a:close/>
              </a:path>
            </a:pathLst>
          </a:custGeom>
          <a:blipFill>
            <a:blip r:embed="rId3"/>
            <a:stretch>
              <a:fillRect l="0" t="0" r="0" b="0"/>
            </a:stretch>
          </a:blipFill>
        </p:spPr>
      </p:sp>
      <p:sp>
        <p:nvSpPr>
          <p:cNvPr name="Freeform 7" id="7"/>
          <p:cNvSpPr/>
          <p:nvPr/>
        </p:nvSpPr>
        <p:spPr>
          <a:xfrm flipH="false" flipV="false" rot="0">
            <a:off x="2390110" y="4530918"/>
            <a:ext cx="4534510" cy="2539326"/>
          </a:xfrm>
          <a:custGeom>
            <a:avLst/>
            <a:gdLst/>
            <a:ahLst/>
            <a:cxnLst/>
            <a:rect r="r" b="b" t="t" l="l"/>
            <a:pathLst>
              <a:path h="2539326" w="4534510">
                <a:moveTo>
                  <a:pt x="0" y="0"/>
                </a:moveTo>
                <a:lnTo>
                  <a:pt x="4534510" y="0"/>
                </a:lnTo>
                <a:lnTo>
                  <a:pt x="4534510" y="2539325"/>
                </a:lnTo>
                <a:lnTo>
                  <a:pt x="0" y="2539325"/>
                </a:lnTo>
                <a:lnTo>
                  <a:pt x="0" y="0"/>
                </a:lnTo>
                <a:close/>
              </a:path>
            </a:pathLst>
          </a:custGeom>
          <a:blipFill>
            <a:blip r:embed="rId4"/>
            <a:stretch>
              <a:fillRect l="0" t="0" r="0" b="0"/>
            </a:stretch>
          </a:blipFill>
        </p:spPr>
      </p:sp>
      <p:sp>
        <p:nvSpPr>
          <p:cNvPr name="TextBox 8" id="8"/>
          <p:cNvSpPr txBox="true"/>
          <p:nvPr/>
        </p:nvSpPr>
        <p:spPr>
          <a:xfrm rot="0">
            <a:off x="731520" y="624604"/>
            <a:ext cx="6372053" cy="615950"/>
          </a:xfrm>
          <a:prstGeom prst="rect">
            <a:avLst/>
          </a:prstGeom>
        </p:spPr>
        <p:txBody>
          <a:bodyPr anchor="t" rtlCol="false" tIns="0" lIns="0" bIns="0" rIns="0">
            <a:spAutoFit/>
          </a:bodyPr>
          <a:lstStyle/>
          <a:p>
            <a:pPr>
              <a:lnSpc>
                <a:spcPts val="4900"/>
              </a:lnSpc>
            </a:pPr>
            <a:r>
              <a:rPr lang="en-US" sz="3500" spc="175">
                <a:solidFill>
                  <a:srgbClr val="000000"/>
                </a:solidFill>
                <a:latin typeface="Public Sans Bold"/>
              </a:rPr>
              <a:t>TRABAJO DE POTENCIA</a:t>
            </a:r>
          </a:p>
        </p:txBody>
      </p:sp>
    </p:spTree>
  </p:cSld>
  <p:clrMapOvr>
    <a:masterClrMapping/>
  </p:clrMapOvr>
</p:sld>
</file>

<file path=ppt/slides/slide2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548640" y="1640810"/>
            <a:ext cx="8473440" cy="4969510"/>
          </a:xfrm>
          <a:prstGeom prst="rect">
            <a:avLst/>
          </a:prstGeom>
        </p:spPr>
        <p:txBody>
          <a:bodyPr anchor="t" rtlCol="false" tIns="0" lIns="0" bIns="0" rIns="0">
            <a:spAutoFit/>
          </a:bodyPr>
          <a:lstStyle/>
          <a:p>
            <a:pPr>
              <a:lnSpc>
                <a:spcPts val="2239"/>
              </a:lnSpc>
            </a:pPr>
            <a:r>
              <a:rPr lang="en-US" sz="1599">
                <a:solidFill>
                  <a:srgbClr val="000000"/>
                </a:solidFill>
                <a:latin typeface="Public Sans Bold"/>
              </a:rPr>
              <a:t>EJERCICIOS DE FUERZA DEL TREN SUPERIOR</a:t>
            </a:r>
          </a:p>
          <a:p>
            <a:pPr>
              <a:lnSpc>
                <a:spcPts val="2239"/>
              </a:lnSpc>
            </a:pPr>
          </a:p>
          <a:p>
            <a:pPr>
              <a:lnSpc>
                <a:spcPts val="2239"/>
              </a:lnSpc>
            </a:pPr>
            <a:r>
              <a:rPr lang="en-US" sz="1599">
                <a:solidFill>
                  <a:srgbClr val="000000"/>
                </a:solidFill>
                <a:latin typeface="Public Sans"/>
              </a:rPr>
              <a:t>El desarrollo de la fuerza del tren superior, sobre todo de los músculos que rodean la cintura escapular, es crucial para mejorar el rendimiento y reducir el riesgo de lesión en el deporte.</a:t>
            </a:r>
          </a:p>
          <a:p>
            <a:pPr>
              <a:lnSpc>
                <a:spcPts val="2239"/>
              </a:lnSpc>
            </a:pPr>
            <a:r>
              <a:rPr lang="en-US" sz="1599">
                <a:solidFill>
                  <a:srgbClr val="000000"/>
                </a:solidFill>
                <a:latin typeface="Public Sans"/>
              </a:rPr>
              <a:t>Al diseñar programas funcionales de entrenamiento de fuerza  para aumentar la fuerza y la potencia del tren superior, hay que tener en cuenta el funcionamiento de todos los músculos que se articulan desde el tronco hasta las articulaciones glenohumeral y escapulotorácica. </a:t>
            </a:r>
          </a:p>
          <a:p>
            <a:pPr>
              <a:lnSpc>
                <a:spcPts val="2239"/>
              </a:lnSpc>
            </a:pPr>
          </a:p>
          <a:p>
            <a:pPr marL="345438" indent="-172719" lvl="1">
              <a:lnSpc>
                <a:spcPts val="2239"/>
              </a:lnSpc>
              <a:buFont typeface="Arial"/>
              <a:buChar char="•"/>
            </a:pPr>
            <a:r>
              <a:rPr lang="en-US" sz="1599">
                <a:solidFill>
                  <a:srgbClr val="000000"/>
                </a:solidFill>
                <a:latin typeface="Public Sans"/>
              </a:rPr>
              <a:t>En el entrenamiento tradicional de tipo culturismo, se hace excesivo hincapié en la hipertrofia y en los ejercicios de una sola articulación por el objetivo estético pero que no tiene transferencia o casi ninguna con el rendimiento deportivo funcional.</a:t>
            </a:r>
          </a:p>
          <a:p>
            <a:pPr marL="345438" indent="-172719" lvl="1">
              <a:lnSpc>
                <a:spcPts val="2239"/>
              </a:lnSpc>
              <a:buFont typeface="Arial"/>
              <a:buChar char="•"/>
            </a:pPr>
            <a:r>
              <a:rPr lang="en-US" sz="1599">
                <a:solidFill>
                  <a:srgbClr val="000000"/>
                </a:solidFill>
                <a:latin typeface="Public Sans"/>
              </a:rPr>
              <a:t>Por influencia también del powerlifting muchos programas tradicionales hacen hincapié en los ejercicios de empuje como fondos o press banca , y menos  en ejercicios de tracción como la dominadas o el remo.</a:t>
            </a:r>
          </a:p>
          <a:p>
            <a:pPr>
              <a:lnSpc>
                <a:spcPts val="2239"/>
              </a:lnSpc>
            </a:pPr>
          </a:p>
          <a:p>
            <a:pPr>
              <a:lnSpc>
                <a:spcPts val="2239"/>
              </a:lnSpc>
            </a:pPr>
          </a:p>
        </p:txBody>
      </p:sp>
      <p:sp>
        <p:nvSpPr>
          <p:cNvPr name="TextBox 6" id="6"/>
          <p:cNvSpPr txBox="true"/>
          <p:nvPr/>
        </p:nvSpPr>
        <p:spPr>
          <a:xfrm rot="0">
            <a:off x="731520" y="624604"/>
            <a:ext cx="6372053" cy="615950"/>
          </a:xfrm>
          <a:prstGeom prst="rect">
            <a:avLst/>
          </a:prstGeom>
        </p:spPr>
        <p:txBody>
          <a:bodyPr anchor="t" rtlCol="false" tIns="0" lIns="0" bIns="0" rIns="0">
            <a:spAutoFit/>
          </a:bodyPr>
          <a:lstStyle/>
          <a:p>
            <a:pPr>
              <a:lnSpc>
                <a:spcPts val="4900"/>
              </a:lnSpc>
            </a:pPr>
            <a:r>
              <a:rPr lang="en-US" sz="3500" spc="175">
                <a:solidFill>
                  <a:srgbClr val="000000"/>
                </a:solidFill>
                <a:latin typeface="Public Sans Bold"/>
              </a:rPr>
              <a:t>ENTRENAMIENTO</a:t>
            </a:r>
          </a:p>
        </p:txBody>
      </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548640" y="1640810"/>
            <a:ext cx="8473440" cy="5245735"/>
          </a:xfrm>
          <a:prstGeom prst="rect">
            <a:avLst/>
          </a:prstGeom>
        </p:spPr>
        <p:txBody>
          <a:bodyPr anchor="t" rtlCol="false" tIns="0" lIns="0" bIns="0" rIns="0">
            <a:spAutoFit/>
          </a:bodyPr>
          <a:lstStyle/>
          <a:p>
            <a:pPr>
              <a:lnSpc>
                <a:spcPts val="2239"/>
              </a:lnSpc>
            </a:pPr>
            <a:r>
              <a:rPr lang="en-US" sz="1599">
                <a:solidFill>
                  <a:srgbClr val="000000"/>
                </a:solidFill>
                <a:latin typeface="Public Sans Bold"/>
              </a:rPr>
              <a:t>EJERCICIOS DE FUERZA DEL TREN SUPERIOR</a:t>
            </a:r>
          </a:p>
          <a:p>
            <a:pPr>
              <a:lnSpc>
                <a:spcPts val="2239"/>
              </a:lnSpc>
            </a:pPr>
          </a:p>
          <a:p>
            <a:pPr>
              <a:lnSpc>
                <a:spcPts val="2239"/>
              </a:lnSpc>
            </a:pPr>
            <a:r>
              <a:rPr lang="en-US" sz="1599">
                <a:solidFill>
                  <a:srgbClr val="000000"/>
                </a:solidFill>
                <a:latin typeface="Public Sans"/>
              </a:rPr>
              <a:t>Para garantizar una programación equilibrada, los ejercicios de fuerza del tren superior se pueden dividir en cuatro categorías:</a:t>
            </a:r>
          </a:p>
          <a:p>
            <a:pPr>
              <a:lnSpc>
                <a:spcPts val="2239"/>
              </a:lnSpc>
            </a:pPr>
          </a:p>
          <a:p>
            <a:pPr>
              <a:lnSpc>
                <a:spcPts val="2239"/>
              </a:lnSpc>
            </a:pPr>
            <a:r>
              <a:rPr lang="en-US" sz="1599">
                <a:solidFill>
                  <a:srgbClr val="000000"/>
                </a:solidFill>
                <a:latin typeface="Public Sans Bold"/>
              </a:rPr>
              <a:t>EMPUJE HORIZONTAL   </a:t>
            </a:r>
          </a:p>
          <a:p>
            <a:pPr>
              <a:lnSpc>
                <a:spcPts val="2239"/>
              </a:lnSpc>
            </a:pPr>
            <a:r>
              <a:rPr lang="en-US" sz="1599">
                <a:solidFill>
                  <a:srgbClr val="000000"/>
                </a:solidFill>
                <a:latin typeface="Public Sans"/>
              </a:rPr>
              <a:t>press banca con barra, press banca inclinado con mancuernas, flexiones</a:t>
            </a:r>
          </a:p>
          <a:p>
            <a:pPr>
              <a:lnSpc>
                <a:spcPts val="2239"/>
              </a:lnSpc>
            </a:pPr>
          </a:p>
          <a:p>
            <a:pPr>
              <a:lnSpc>
                <a:spcPts val="2239"/>
              </a:lnSpc>
            </a:pPr>
            <a:r>
              <a:rPr lang="en-US" sz="1599">
                <a:solidFill>
                  <a:srgbClr val="000000"/>
                </a:solidFill>
                <a:latin typeface="Public Sans Bold"/>
              </a:rPr>
              <a:t>EMPUJE VERTICAL    </a:t>
            </a:r>
            <a:r>
              <a:rPr lang="en-US" sz="1599">
                <a:solidFill>
                  <a:srgbClr val="000000"/>
                </a:solidFill>
                <a:latin typeface="Public Sans"/>
              </a:rPr>
              <a:t> </a:t>
            </a:r>
          </a:p>
          <a:p>
            <a:pPr>
              <a:lnSpc>
                <a:spcPts val="2239"/>
              </a:lnSpc>
            </a:pPr>
            <a:r>
              <a:rPr lang="en-US" sz="1599">
                <a:solidFill>
                  <a:srgbClr val="000000"/>
                </a:solidFill>
                <a:latin typeface="Public Sans"/>
              </a:rPr>
              <a:t>press alterno de kettlebell por encima de la cabeza medio arrodillado, press militar</a:t>
            </a:r>
          </a:p>
          <a:p>
            <a:pPr>
              <a:lnSpc>
                <a:spcPts val="2239"/>
              </a:lnSpc>
            </a:pPr>
          </a:p>
          <a:p>
            <a:pPr>
              <a:lnSpc>
                <a:spcPts val="2239"/>
              </a:lnSpc>
            </a:pPr>
            <a:r>
              <a:rPr lang="en-US" sz="1599">
                <a:solidFill>
                  <a:srgbClr val="000000"/>
                </a:solidFill>
                <a:latin typeface="Public Sans Bold"/>
              </a:rPr>
              <a:t>TRACCION HORIZONTAL</a:t>
            </a:r>
          </a:p>
          <a:p>
            <a:pPr>
              <a:lnSpc>
                <a:spcPts val="2239"/>
              </a:lnSpc>
            </a:pPr>
            <a:r>
              <a:rPr lang="en-US" sz="1599">
                <a:solidFill>
                  <a:srgbClr val="000000"/>
                </a:solidFill>
                <a:latin typeface="Public Sans"/>
              </a:rPr>
              <a:t>Remo con mancuerna, con barra,...</a:t>
            </a:r>
          </a:p>
          <a:p>
            <a:pPr>
              <a:lnSpc>
                <a:spcPts val="2239"/>
              </a:lnSpc>
            </a:pPr>
          </a:p>
          <a:p>
            <a:pPr>
              <a:lnSpc>
                <a:spcPts val="2239"/>
              </a:lnSpc>
            </a:pPr>
            <a:r>
              <a:rPr lang="en-US" sz="1599">
                <a:solidFill>
                  <a:srgbClr val="000000"/>
                </a:solidFill>
                <a:latin typeface="Public Sans Bold"/>
              </a:rPr>
              <a:t>TRACCIÓN VERTICAL</a:t>
            </a:r>
          </a:p>
          <a:p>
            <a:pPr>
              <a:lnSpc>
                <a:spcPts val="2239"/>
              </a:lnSpc>
            </a:pPr>
            <a:r>
              <a:rPr lang="en-US" sz="1599">
                <a:solidFill>
                  <a:srgbClr val="000000"/>
                </a:solidFill>
                <a:latin typeface="Public Sans"/>
              </a:rPr>
              <a:t>Dominadas pronas, supinas, neutras, etc.</a:t>
            </a:r>
          </a:p>
          <a:p>
            <a:pPr>
              <a:lnSpc>
                <a:spcPts val="2239"/>
              </a:lnSpc>
            </a:pPr>
          </a:p>
          <a:p>
            <a:pPr>
              <a:lnSpc>
                <a:spcPts val="2239"/>
              </a:lnSpc>
            </a:pPr>
          </a:p>
          <a:p>
            <a:pPr>
              <a:lnSpc>
                <a:spcPts val="2239"/>
              </a:lnSpc>
            </a:pPr>
          </a:p>
        </p:txBody>
      </p:sp>
      <p:sp>
        <p:nvSpPr>
          <p:cNvPr name="TextBox 6" id="6"/>
          <p:cNvSpPr txBox="true"/>
          <p:nvPr/>
        </p:nvSpPr>
        <p:spPr>
          <a:xfrm rot="0">
            <a:off x="731520" y="624604"/>
            <a:ext cx="6372053" cy="615950"/>
          </a:xfrm>
          <a:prstGeom prst="rect">
            <a:avLst/>
          </a:prstGeom>
        </p:spPr>
        <p:txBody>
          <a:bodyPr anchor="t" rtlCol="false" tIns="0" lIns="0" bIns="0" rIns="0">
            <a:spAutoFit/>
          </a:bodyPr>
          <a:lstStyle/>
          <a:p>
            <a:pPr>
              <a:lnSpc>
                <a:spcPts val="4900"/>
              </a:lnSpc>
            </a:pPr>
            <a:r>
              <a:rPr lang="en-US" sz="3500" spc="175">
                <a:solidFill>
                  <a:srgbClr val="000000"/>
                </a:solidFill>
                <a:latin typeface="Public Sans Bold"/>
              </a:rPr>
              <a:t>ENTRENAMIENTO</a:t>
            </a:r>
          </a:p>
        </p:txBody>
      </p:sp>
    </p:spTree>
  </p:cSld>
  <p:clrMapOvr>
    <a:masterClrMapping/>
  </p:clrMapOvr>
</p:sld>
</file>

<file path=ppt/slides/slide2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548640" y="1640810"/>
            <a:ext cx="8473440" cy="5245735"/>
          </a:xfrm>
          <a:prstGeom prst="rect">
            <a:avLst/>
          </a:prstGeom>
        </p:spPr>
        <p:txBody>
          <a:bodyPr anchor="t" rtlCol="false" tIns="0" lIns="0" bIns="0" rIns="0">
            <a:spAutoFit/>
          </a:bodyPr>
          <a:lstStyle/>
          <a:p>
            <a:pPr>
              <a:lnSpc>
                <a:spcPts val="2239"/>
              </a:lnSpc>
            </a:pPr>
            <a:r>
              <a:rPr lang="en-US" sz="1599">
                <a:solidFill>
                  <a:srgbClr val="000000"/>
                </a:solidFill>
                <a:latin typeface="Public Sans Bold"/>
              </a:rPr>
              <a:t>EJERCICIOS DE FUERZA DEL TREN SUPERIOR</a:t>
            </a:r>
          </a:p>
          <a:p>
            <a:pPr>
              <a:lnSpc>
                <a:spcPts val="2239"/>
              </a:lnSpc>
            </a:pPr>
          </a:p>
          <a:p>
            <a:pPr>
              <a:lnSpc>
                <a:spcPts val="2239"/>
              </a:lnSpc>
            </a:pPr>
            <a:r>
              <a:rPr lang="en-US" sz="1599">
                <a:solidFill>
                  <a:srgbClr val="000000"/>
                </a:solidFill>
                <a:latin typeface="Public Sans"/>
              </a:rPr>
              <a:t>Para garantizar una programación equilibrada, los ejercicios de fuerza del tren superior se pueden dividir en cuatro categorías:</a:t>
            </a:r>
          </a:p>
          <a:p>
            <a:pPr>
              <a:lnSpc>
                <a:spcPts val="2239"/>
              </a:lnSpc>
            </a:pPr>
          </a:p>
          <a:p>
            <a:pPr>
              <a:lnSpc>
                <a:spcPts val="2239"/>
              </a:lnSpc>
            </a:pPr>
            <a:r>
              <a:rPr lang="en-US" sz="1599">
                <a:solidFill>
                  <a:srgbClr val="000000"/>
                </a:solidFill>
                <a:latin typeface="Public Sans Bold"/>
              </a:rPr>
              <a:t>EMPUJE HORIZONTAL   </a:t>
            </a:r>
          </a:p>
          <a:p>
            <a:pPr>
              <a:lnSpc>
                <a:spcPts val="2239"/>
              </a:lnSpc>
            </a:pPr>
            <a:r>
              <a:rPr lang="en-US" sz="1599">
                <a:solidFill>
                  <a:srgbClr val="000000"/>
                </a:solidFill>
                <a:latin typeface="Public Sans"/>
              </a:rPr>
              <a:t>press banca con barra, press banca inclinado con mancuernas, flexiones</a:t>
            </a:r>
          </a:p>
          <a:p>
            <a:pPr>
              <a:lnSpc>
                <a:spcPts val="2239"/>
              </a:lnSpc>
            </a:pPr>
          </a:p>
          <a:p>
            <a:pPr>
              <a:lnSpc>
                <a:spcPts val="2239"/>
              </a:lnSpc>
            </a:pPr>
            <a:r>
              <a:rPr lang="en-US" sz="1599">
                <a:solidFill>
                  <a:srgbClr val="000000"/>
                </a:solidFill>
                <a:latin typeface="Public Sans Bold"/>
              </a:rPr>
              <a:t>EMPUJE VERTICAL    </a:t>
            </a:r>
            <a:r>
              <a:rPr lang="en-US" sz="1599">
                <a:solidFill>
                  <a:srgbClr val="000000"/>
                </a:solidFill>
                <a:latin typeface="Public Sans"/>
              </a:rPr>
              <a:t> </a:t>
            </a:r>
          </a:p>
          <a:p>
            <a:pPr>
              <a:lnSpc>
                <a:spcPts val="2239"/>
              </a:lnSpc>
            </a:pPr>
            <a:r>
              <a:rPr lang="en-US" sz="1599">
                <a:solidFill>
                  <a:srgbClr val="000000"/>
                </a:solidFill>
                <a:latin typeface="Public Sans"/>
              </a:rPr>
              <a:t>press alterno de kettlebell por encima de la cabeza medio arrodillado, press militar</a:t>
            </a:r>
          </a:p>
          <a:p>
            <a:pPr>
              <a:lnSpc>
                <a:spcPts val="2239"/>
              </a:lnSpc>
            </a:pPr>
          </a:p>
          <a:p>
            <a:pPr>
              <a:lnSpc>
                <a:spcPts val="2239"/>
              </a:lnSpc>
            </a:pPr>
            <a:r>
              <a:rPr lang="en-US" sz="1599">
                <a:solidFill>
                  <a:srgbClr val="000000"/>
                </a:solidFill>
                <a:latin typeface="Public Sans Bold"/>
              </a:rPr>
              <a:t>TRACCION HORIZONTAL</a:t>
            </a:r>
          </a:p>
          <a:p>
            <a:pPr>
              <a:lnSpc>
                <a:spcPts val="2239"/>
              </a:lnSpc>
            </a:pPr>
            <a:r>
              <a:rPr lang="en-US" sz="1599">
                <a:solidFill>
                  <a:srgbClr val="000000"/>
                </a:solidFill>
                <a:latin typeface="Public Sans"/>
              </a:rPr>
              <a:t>Remo con mancuerna, con barra,...</a:t>
            </a:r>
          </a:p>
          <a:p>
            <a:pPr>
              <a:lnSpc>
                <a:spcPts val="2239"/>
              </a:lnSpc>
            </a:pPr>
          </a:p>
          <a:p>
            <a:pPr>
              <a:lnSpc>
                <a:spcPts val="2239"/>
              </a:lnSpc>
            </a:pPr>
            <a:r>
              <a:rPr lang="en-US" sz="1599">
                <a:solidFill>
                  <a:srgbClr val="000000"/>
                </a:solidFill>
                <a:latin typeface="Public Sans Bold"/>
              </a:rPr>
              <a:t>TRACCIÓN VERTICAL</a:t>
            </a:r>
          </a:p>
          <a:p>
            <a:pPr>
              <a:lnSpc>
                <a:spcPts val="2239"/>
              </a:lnSpc>
            </a:pPr>
            <a:r>
              <a:rPr lang="en-US" sz="1599">
                <a:solidFill>
                  <a:srgbClr val="000000"/>
                </a:solidFill>
                <a:latin typeface="Public Sans"/>
              </a:rPr>
              <a:t>Dominadas pronas, supinas, neutras, etc.</a:t>
            </a:r>
          </a:p>
          <a:p>
            <a:pPr>
              <a:lnSpc>
                <a:spcPts val="2239"/>
              </a:lnSpc>
            </a:pPr>
          </a:p>
          <a:p>
            <a:pPr>
              <a:lnSpc>
                <a:spcPts val="2239"/>
              </a:lnSpc>
            </a:pPr>
          </a:p>
          <a:p>
            <a:pPr>
              <a:lnSpc>
                <a:spcPts val="2239"/>
              </a:lnSpc>
            </a:pPr>
          </a:p>
        </p:txBody>
      </p:sp>
      <p:sp>
        <p:nvSpPr>
          <p:cNvPr name="TextBox 6" id="6"/>
          <p:cNvSpPr txBox="true"/>
          <p:nvPr/>
        </p:nvSpPr>
        <p:spPr>
          <a:xfrm rot="0">
            <a:off x="731520" y="624604"/>
            <a:ext cx="6372053" cy="615950"/>
          </a:xfrm>
          <a:prstGeom prst="rect">
            <a:avLst/>
          </a:prstGeom>
        </p:spPr>
        <p:txBody>
          <a:bodyPr anchor="t" rtlCol="false" tIns="0" lIns="0" bIns="0" rIns="0">
            <a:spAutoFit/>
          </a:bodyPr>
          <a:lstStyle/>
          <a:p>
            <a:pPr>
              <a:lnSpc>
                <a:spcPts val="4900"/>
              </a:lnSpc>
            </a:pPr>
            <a:r>
              <a:rPr lang="en-US" sz="3500" spc="175">
                <a:solidFill>
                  <a:srgbClr val="000000"/>
                </a:solidFill>
                <a:latin typeface="Public Sans Bold"/>
              </a:rPr>
              <a:t>ENTRENAMIENTO</a:t>
            </a:r>
          </a:p>
        </p:txBody>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548640" y="1640810"/>
            <a:ext cx="8473440" cy="5245735"/>
          </a:xfrm>
          <a:prstGeom prst="rect">
            <a:avLst/>
          </a:prstGeom>
        </p:spPr>
        <p:txBody>
          <a:bodyPr anchor="t" rtlCol="false" tIns="0" lIns="0" bIns="0" rIns="0">
            <a:spAutoFit/>
          </a:bodyPr>
          <a:lstStyle/>
          <a:p>
            <a:pPr>
              <a:lnSpc>
                <a:spcPts val="2239"/>
              </a:lnSpc>
            </a:pPr>
            <a:r>
              <a:rPr lang="en-US" sz="1599">
                <a:solidFill>
                  <a:srgbClr val="000000"/>
                </a:solidFill>
                <a:latin typeface="Public Sans Bold"/>
              </a:rPr>
              <a:t>EJERCICIOS DE FUERZA DEL TREN SUPERIOR</a:t>
            </a:r>
          </a:p>
          <a:p>
            <a:pPr>
              <a:lnSpc>
                <a:spcPts val="2239"/>
              </a:lnSpc>
            </a:pPr>
          </a:p>
          <a:p>
            <a:pPr>
              <a:lnSpc>
                <a:spcPts val="2239"/>
              </a:lnSpc>
            </a:pPr>
            <a:r>
              <a:rPr lang="en-US" sz="1599">
                <a:solidFill>
                  <a:srgbClr val="000000"/>
                </a:solidFill>
                <a:latin typeface="Public Sans"/>
              </a:rPr>
              <a:t>Para garantizar una programación equilibrada, los ejercicios de fuerza del tren superior se pueden dividir en cuatro categorías:</a:t>
            </a:r>
          </a:p>
          <a:p>
            <a:pPr>
              <a:lnSpc>
                <a:spcPts val="2239"/>
              </a:lnSpc>
            </a:pPr>
          </a:p>
          <a:p>
            <a:pPr>
              <a:lnSpc>
                <a:spcPts val="2239"/>
              </a:lnSpc>
            </a:pPr>
            <a:r>
              <a:rPr lang="en-US" sz="1599">
                <a:solidFill>
                  <a:srgbClr val="000000"/>
                </a:solidFill>
                <a:latin typeface="Public Sans Bold"/>
              </a:rPr>
              <a:t>EMPUJE HORIZONTAL   </a:t>
            </a:r>
          </a:p>
          <a:p>
            <a:pPr>
              <a:lnSpc>
                <a:spcPts val="2239"/>
              </a:lnSpc>
            </a:pPr>
            <a:r>
              <a:rPr lang="en-US" sz="1599">
                <a:solidFill>
                  <a:srgbClr val="000000"/>
                </a:solidFill>
                <a:latin typeface="Public Sans"/>
              </a:rPr>
              <a:t>press banca con barra, press banca inclinado con mancuernas, flexiones</a:t>
            </a:r>
          </a:p>
          <a:p>
            <a:pPr>
              <a:lnSpc>
                <a:spcPts val="2239"/>
              </a:lnSpc>
            </a:pPr>
          </a:p>
          <a:p>
            <a:pPr>
              <a:lnSpc>
                <a:spcPts val="2239"/>
              </a:lnSpc>
            </a:pPr>
            <a:r>
              <a:rPr lang="en-US" sz="1599">
                <a:solidFill>
                  <a:srgbClr val="000000"/>
                </a:solidFill>
                <a:latin typeface="Public Sans Bold"/>
              </a:rPr>
              <a:t>EMPUJE VERTICAL    </a:t>
            </a:r>
            <a:r>
              <a:rPr lang="en-US" sz="1599">
                <a:solidFill>
                  <a:srgbClr val="000000"/>
                </a:solidFill>
                <a:latin typeface="Public Sans"/>
              </a:rPr>
              <a:t> </a:t>
            </a:r>
          </a:p>
          <a:p>
            <a:pPr>
              <a:lnSpc>
                <a:spcPts val="2239"/>
              </a:lnSpc>
            </a:pPr>
            <a:r>
              <a:rPr lang="en-US" sz="1599">
                <a:solidFill>
                  <a:srgbClr val="000000"/>
                </a:solidFill>
                <a:latin typeface="Public Sans"/>
              </a:rPr>
              <a:t>press alterno de kettlebell por encima de la cabeza medio arrodillado, press militar</a:t>
            </a:r>
          </a:p>
          <a:p>
            <a:pPr>
              <a:lnSpc>
                <a:spcPts val="2239"/>
              </a:lnSpc>
            </a:pPr>
          </a:p>
          <a:p>
            <a:pPr>
              <a:lnSpc>
                <a:spcPts val="2239"/>
              </a:lnSpc>
            </a:pPr>
            <a:r>
              <a:rPr lang="en-US" sz="1599">
                <a:solidFill>
                  <a:srgbClr val="000000"/>
                </a:solidFill>
                <a:latin typeface="Public Sans Bold"/>
              </a:rPr>
              <a:t>TRACCION HORIZONTAL</a:t>
            </a:r>
          </a:p>
          <a:p>
            <a:pPr>
              <a:lnSpc>
                <a:spcPts val="2239"/>
              </a:lnSpc>
            </a:pPr>
            <a:r>
              <a:rPr lang="en-US" sz="1599">
                <a:solidFill>
                  <a:srgbClr val="000000"/>
                </a:solidFill>
                <a:latin typeface="Public Sans"/>
              </a:rPr>
              <a:t>Remo con mancuerna, con barra,...</a:t>
            </a:r>
          </a:p>
          <a:p>
            <a:pPr>
              <a:lnSpc>
                <a:spcPts val="2239"/>
              </a:lnSpc>
            </a:pPr>
          </a:p>
          <a:p>
            <a:pPr>
              <a:lnSpc>
                <a:spcPts val="2239"/>
              </a:lnSpc>
            </a:pPr>
            <a:r>
              <a:rPr lang="en-US" sz="1599">
                <a:solidFill>
                  <a:srgbClr val="000000"/>
                </a:solidFill>
                <a:latin typeface="Public Sans Bold"/>
              </a:rPr>
              <a:t>TRACCIÓN VERTICAL</a:t>
            </a:r>
          </a:p>
          <a:p>
            <a:pPr>
              <a:lnSpc>
                <a:spcPts val="2239"/>
              </a:lnSpc>
            </a:pPr>
            <a:r>
              <a:rPr lang="en-US" sz="1599">
                <a:solidFill>
                  <a:srgbClr val="000000"/>
                </a:solidFill>
                <a:latin typeface="Public Sans"/>
              </a:rPr>
              <a:t>Dominadas pronas, supinas, neutras, etc.</a:t>
            </a:r>
          </a:p>
          <a:p>
            <a:pPr>
              <a:lnSpc>
                <a:spcPts val="2239"/>
              </a:lnSpc>
            </a:pPr>
          </a:p>
          <a:p>
            <a:pPr>
              <a:lnSpc>
                <a:spcPts val="2239"/>
              </a:lnSpc>
            </a:pPr>
          </a:p>
          <a:p>
            <a:pPr>
              <a:lnSpc>
                <a:spcPts val="2239"/>
              </a:lnSpc>
            </a:pPr>
          </a:p>
        </p:txBody>
      </p:sp>
      <p:sp>
        <p:nvSpPr>
          <p:cNvPr name="TextBox 6" id="6"/>
          <p:cNvSpPr txBox="true"/>
          <p:nvPr/>
        </p:nvSpPr>
        <p:spPr>
          <a:xfrm rot="0">
            <a:off x="731520" y="624604"/>
            <a:ext cx="6372053" cy="615950"/>
          </a:xfrm>
          <a:prstGeom prst="rect">
            <a:avLst/>
          </a:prstGeom>
        </p:spPr>
        <p:txBody>
          <a:bodyPr anchor="t" rtlCol="false" tIns="0" lIns="0" bIns="0" rIns="0">
            <a:spAutoFit/>
          </a:bodyPr>
          <a:lstStyle/>
          <a:p>
            <a:pPr>
              <a:lnSpc>
                <a:spcPts val="4900"/>
              </a:lnSpc>
            </a:pPr>
            <a:r>
              <a:rPr lang="en-US" sz="3500" spc="175">
                <a:solidFill>
                  <a:srgbClr val="000000"/>
                </a:solidFill>
                <a:latin typeface="Public Sans Bold"/>
              </a:rPr>
              <a:t>ENTRENAMIENTO</a:t>
            </a:r>
          </a:p>
        </p:txBody>
      </p:sp>
    </p:spTree>
  </p:cSld>
  <p:clrMapOvr>
    <a:masterClrMapping/>
  </p:clrMapOvr>
</p:sld>
</file>

<file path=ppt/slides/slide2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548640" y="1640810"/>
            <a:ext cx="8473440" cy="5245735"/>
          </a:xfrm>
          <a:prstGeom prst="rect">
            <a:avLst/>
          </a:prstGeom>
        </p:spPr>
        <p:txBody>
          <a:bodyPr anchor="t" rtlCol="false" tIns="0" lIns="0" bIns="0" rIns="0">
            <a:spAutoFit/>
          </a:bodyPr>
          <a:lstStyle/>
          <a:p>
            <a:pPr>
              <a:lnSpc>
                <a:spcPts val="2239"/>
              </a:lnSpc>
            </a:pPr>
            <a:r>
              <a:rPr lang="en-US" sz="1599">
                <a:solidFill>
                  <a:srgbClr val="000000"/>
                </a:solidFill>
                <a:latin typeface="Public Sans Bold"/>
              </a:rPr>
              <a:t>EJERCICIOS DE FUERZA DEL TREN INFERIOR</a:t>
            </a:r>
          </a:p>
          <a:p>
            <a:pPr>
              <a:lnSpc>
                <a:spcPts val="2239"/>
              </a:lnSpc>
            </a:pPr>
          </a:p>
          <a:p>
            <a:pPr>
              <a:lnSpc>
                <a:spcPts val="2239"/>
              </a:lnSpc>
            </a:pPr>
            <a:r>
              <a:rPr lang="en-US" sz="1599">
                <a:solidFill>
                  <a:srgbClr val="000000"/>
                </a:solidFill>
                <a:latin typeface="Public Sans"/>
              </a:rPr>
              <a:t>El desarrollo de la fuerza del tren inferior es un elemento muy importante ya que cualquier fuerza producida por el cuerpo empieza siempre en las piernas. Superar un rival en un sprint, salta en un mate de baloncesto, golpear con un bate,... No existe actividad deportiva que no se vea beneficiada de aumentar la fuerza en el tren inferior.</a:t>
            </a:r>
          </a:p>
          <a:p>
            <a:pPr>
              <a:lnSpc>
                <a:spcPts val="2239"/>
              </a:lnSpc>
            </a:pPr>
            <a:r>
              <a:rPr lang="en-US" sz="1599">
                <a:solidFill>
                  <a:srgbClr val="000000"/>
                </a:solidFill>
                <a:latin typeface="Public Sans"/>
              </a:rPr>
              <a:t>La capacidad de un deportista de empujar contra el suelo con firmeza y acelerar su masa corporal en vertical o horizontal depende en gran medida de la fuerza del tren inferior.</a:t>
            </a:r>
          </a:p>
          <a:p>
            <a:pPr>
              <a:lnSpc>
                <a:spcPts val="2239"/>
              </a:lnSpc>
            </a:pPr>
            <a:r>
              <a:rPr lang="en-US" sz="1599">
                <a:solidFill>
                  <a:srgbClr val="000000"/>
                </a:solidFill>
                <a:latin typeface="Public Sans"/>
              </a:rPr>
              <a:t>Se pueden clasificar los ejercicios de tren inferior en los siguientes:</a:t>
            </a:r>
          </a:p>
          <a:p>
            <a:pPr>
              <a:lnSpc>
                <a:spcPts val="2239"/>
              </a:lnSpc>
            </a:pPr>
          </a:p>
          <a:p>
            <a:pPr>
              <a:lnSpc>
                <a:spcPts val="2239"/>
              </a:lnSpc>
            </a:pPr>
            <a:r>
              <a:rPr lang="en-US" sz="1599">
                <a:solidFill>
                  <a:srgbClr val="000000"/>
                </a:solidFill>
                <a:latin typeface="Public Sans Bold"/>
              </a:rPr>
              <a:t>MOVIMIENTOS PREDOMINANTES DE RODILLA</a:t>
            </a:r>
          </a:p>
          <a:p>
            <a:pPr>
              <a:lnSpc>
                <a:spcPts val="2239"/>
              </a:lnSpc>
            </a:pPr>
          </a:p>
          <a:p>
            <a:pPr>
              <a:lnSpc>
                <a:spcPts val="2239"/>
              </a:lnSpc>
            </a:pPr>
            <a:r>
              <a:rPr lang="en-US" sz="1599">
                <a:solidFill>
                  <a:srgbClr val="000000"/>
                </a:solidFill>
                <a:latin typeface="Public Sans"/>
              </a:rPr>
              <a:t>Desarrollan especialmente la musculatura extensora de la rodilla, como el recto anterior, el vasto interno/externo, al tiempo que también desarrollan glúteo y los isquiotibiales (aunque en menor medida)</a:t>
            </a:r>
          </a:p>
          <a:p>
            <a:pPr>
              <a:lnSpc>
                <a:spcPts val="2239"/>
              </a:lnSpc>
            </a:pPr>
            <a:r>
              <a:rPr lang="en-US" sz="1599">
                <a:solidFill>
                  <a:srgbClr val="000000"/>
                </a:solidFill>
                <a:latin typeface="Public Sans"/>
              </a:rPr>
              <a:t>Sentadillas en banco, sentadilla con barra/mancuernas, sentadilla a una pierna, sentadilla o zancada lateral, split...</a:t>
            </a:r>
          </a:p>
          <a:p>
            <a:pPr>
              <a:lnSpc>
                <a:spcPts val="2239"/>
              </a:lnSpc>
            </a:pPr>
          </a:p>
          <a:p>
            <a:pPr>
              <a:lnSpc>
                <a:spcPts val="2239"/>
              </a:lnSpc>
            </a:pPr>
          </a:p>
        </p:txBody>
      </p:sp>
      <p:sp>
        <p:nvSpPr>
          <p:cNvPr name="TextBox 6" id="6"/>
          <p:cNvSpPr txBox="true"/>
          <p:nvPr/>
        </p:nvSpPr>
        <p:spPr>
          <a:xfrm rot="0">
            <a:off x="731520" y="624604"/>
            <a:ext cx="6372053" cy="615950"/>
          </a:xfrm>
          <a:prstGeom prst="rect">
            <a:avLst/>
          </a:prstGeom>
        </p:spPr>
        <p:txBody>
          <a:bodyPr anchor="t" rtlCol="false" tIns="0" lIns="0" bIns="0" rIns="0">
            <a:spAutoFit/>
          </a:bodyPr>
          <a:lstStyle/>
          <a:p>
            <a:pPr>
              <a:lnSpc>
                <a:spcPts val="4900"/>
              </a:lnSpc>
            </a:pPr>
            <a:r>
              <a:rPr lang="en-US" sz="3500" spc="175">
                <a:solidFill>
                  <a:srgbClr val="000000"/>
                </a:solidFill>
                <a:latin typeface="Public Sans Bold"/>
              </a:rPr>
              <a:t>ENTRENAMIENTO</a:t>
            </a:r>
          </a:p>
        </p:txBody>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548640" y="1640810"/>
            <a:ext cx="8473440" cy="4693285"/>
          </a:xfrm>
          <a:prstGeom prst="rect">
            <a:avLst/>
          </a:prstGeom>
        </p:spPr>
        <p:txBody>
          <a:bodyPr anchor="t" rtlCol="false" tIns="0" lIns="0" bIns="0" rIns="0">
            <a:spAutoFit/>
          </a:bodyPr>
          <a:lstStyle/>
          <a:p>
            <a:pPr>
              <a:lnSpc>
                <a:spcPts val="2239"/>
              </a:lnSpc>
            </a:pPr>
            <a:r>
              <a:rPr lang="en-US" sz="1599">
                <a:solidFill>
                  <a:srgbClr val="000000"/>
                </a:solidFill>
                <a:latin typeface="Public Sans Bold"/>
              </a:rPr>
              <a:t>EJERCICIOS DE FUERZA DEL TREN INFERIOR</a:t>
            </a:r>
          </a:p>
          <a:p>
            <a:pPr>
              <a:lnSpc>
                <a:spcPts val="2239"/>
              </a:lnSpc>
            </a:pPr>
          </a:p>
          <a:p>
            <a:pPr>
              <a:lnSpc>
                <a:spcPts val="2239"/>
              </a:lnSpc>
            </a:pPr>
            <a:r>
              <a:rPr lang="en-US" sz="1599">
                <a:solidFill>
                  <a:srgbClr val="000000"/>
                </a:solidFill>
                <a:latin typeface="Public Sans Bold"/>
              </a:rPr>
              <a:t>MOVIMIENTOS PREDOMINANTES DE RODILLA</a:t>
            </a:r>
          </a:p>
          <a:p>
            <a:pPr>
              <a:lnSpc>
                <a:spcPts val="2239"/>
              </a:lnSpc>
            </a:pPr>
          </a:p>
          <a:p>
            <a:pPr>
              <a:lnSpc>
                <a:spcPts val="2239"/>
              </a:lnSpc>
            </a:pPr>
            <a:r>
              <a:rPr lang="en-US" sz="1599">
                <a:solidFill>
                  <a:srgbClr val="000000"/>
                </a:solidFill>
                <a:latin typeface="Public Sans"/>
              </a:rPr>
              <a:t>Desarrollan especialmente la musculatura extensora de la rodilla, como el recto anterior, el vasto interno/externo, al tiempo que también desarrollan glúteo y los isquiotibiales (aunque en menor medida)</a:t>
            </a:r>
          </a:p>
          <a:p>
            <a:pPr>
              <a:lnSpc>
                <a:spcPts val="2239"/>
              </a:lnSpc>
            </a:pPr>
            <a:r>
              <a:rPr lang="en-US" sz="1599">
                <a:solidFill>
                  <a:srgbClr val="000000"/>
                </a:solidFill>
                <a:latin typeface="Public Sans"/>
              </a:rPr>
              <a:t>Sentadillas en banco, sentadilla con barra/mancuernas, sentadilla a una pierna, sentadilla o zancada lateral, split...</a:t>
            </a:r>
          </a:p>
          <a:p>
            <a:pPr>
              <a:lnSpc>
                <a:spcPts val="2239"/>
              </a:lnSpc>
            </a:pPr>
          </a:p>
          <a:p>
            <a:pPr>
              <a:lnSpc>
                <a:spcPts val="2239"/>
              </a:lnSpc>
            </a:pPr>
          </a:p>
          <a:p>
            <a:pPr>
              <a:lnSpc>
                <a:spcPts val="2239"/>
              </a:lnSpc>
            </a:pPr>
            <a:r>
              <a:rPr lang="en-US" sz="1599">
                <a:solidFill>
                  <a:srgbClr val="000000"/>
                </a:solidFill>
                <a:latin typeface="Public Sans Bold"/>
              </a:rPr>
              <a:t>MOVIMIENTO PREDOMINANTES DE CADERA</a:t>
            </a:r>
          </a:p>
          <a:p>
            <a:pPr>
              <a:lnSpc>
                <a:spcPts val="2239"/>
              </a:lnSpc>
            </a:pPr>
          </a:p>
          <a:p>
            <a:pPr>
              <a:lnSpc>
                <a:spcPts val="2239"/>
              </a:lnSpc>
            </a:pPr>
            <a:r>
              <a:rPr lang="en-US" sz="1599">
                <a:solidFill>
                  <a:srgbClr val="000000"/>
                </a:solidFill>
                <a:latin typeface="Public Sans"/>
              </a:rPr>
              <a:t>Se centran sobre todo en desarrollar la musculatura de la cadena posterior, en particular los grupos musculares de los glúteos y de los isquiotibiales.</a:t>
            </a:r>
          </a:p>
          <a:p>
            <a:pPr>
              <a:lnSpc>
                <a:spcPts val="2239"/>
              </a:lnSpc>
            </a:pPr>
          </a:p>
          <a:p>
            <a:pPr>
              <a:lnSpc>
                <a:spcPts val="2239"/>
              </a:lnSpc>
            </a:pPr>
          </a:p>
        </p:txBody>
      </p:sp>
      <p:sp>
        <p:nvSpPr>
          <p:cNvPr name="TextBox 6" id="6"/>
          <p:cNvSpPr txBox="true"/>
          <p:nvPr/>
        </p:nvSpPr>
        <p:spPr>
          <a:xfrm rot="0">
            <a:off x="731520" y="624604"/>
            <a:ext cx="6372053" cy="615950"/>
          </a:xfrm>
          <a:prstGeom prst="rect">
            <a:avLst/>
          </a:prstGeom>
        </p:spPr>
        <p:txBody>
          <a:bodyPr anchor="t" rtlCol="false" tIns="0" lIns="0" bIns="0" rIns="0">
            <a:spAutoFit/>
          </a:bodyPr>
          <a:lstStyle/>
          <a:p>
            <a:pPr>
              <a:lnSpc>
                <a:spcPts val="4900"/>
              </a:lnSpc>
            </a:pPr>
            <a:r>
              <a:rPr lang="en-US" sz="3500" spc="175">
                <a:solidFill>
                  <a:srgbClr val="000000"/>
                </a:solidFill>
                <a:latin typeface="Public Sans Bold"/>
              </a:rPr>
              <a:t>ENTRENAMIENTO</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1429517"/>
            <a:ext cx="8473440" cy="2561474"/>
            <a:chOff x="0" y="0"/>
            <a:chExt cx="4295691" cy="1298564"/>
          </a:xfrm>
        </p:grpSpPr>
        <p:sp>
          <p:nvSpPr>
            <p:cNvPr name="Freeform 3" id="3"/>
            <p:cNvSpPr/>
            <p:nvPr/>
          </p:nvSpPr>
          <p:spPr>
            <a:xfrm flipH="false" flipV="false" rot="0">
              <a:off x="0" y="0"/>
              <a:ext cx="4295691" cy="1298564"/>
            </a:xfrm>
            <a:custGeom>
              <a:avLst/>
              <a:gdLst/>
              <a:ahLst/>
              <a:cxnLst/>
              <a:rect r="r" b="b" t="t" l="l"/>
              <a:pathLst>
                <a:path h="1298564" w="4295691">
                  <a:moveTo>
                    <a:pt x="0" y="0"/>
                  </a:moveTo>
                  <a:lnTo>
                    <a:pt x="4295691" y="0"/>
                  </a:lnTo>
                  <a:lnTo>
                    <a:pt x="4295691" y="1298564"/>
                  </a:lnTo>
                  <a:lnTo>
                    <a:pt x="0" y="1298564"/>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grpSp>
        <p:nvGrpSpPr>
          <p:cNvPr name="Group 5" id="5"/>
          <p:cNvGrpSpPr/>
          <p:nvPr/>
        </p:nvGrpSpPr>
        <p:grpSpPr>
          <a:xfrm rot="0">
            <a:off x="548640" y="4324365"/>
            <a:ext cx="8473440" cy="2561474"/>
            <a:chOff x="0" y="0"/>
            <a:chExt cx="4295691" cy="1298564"/>
          </a:xfrm>
        </p:grpSpPr>
        <p:sp>
          <p:nvSpPr>
            <p:cNvPr name="Freeform 6" id="6"/>
            <p:cNvSpPr/>
            <p:nvPr/>
          </p:nvSpPr>
          <p:spPr>
            <a:xfrm flipH="false" flipV="false" rot="0">
              <a:off x="0" y="0"/>
              <a:ext cx="4295691" cy="1298564"/>
            </a:xfrm>
            <a:custGeom>
              <a:avLst/>
              <a:gdLst/>
              <a:ahLst/>
              <a:cxnLst/>
              <a:rect r="r" b="b" t="t" l="l"/>
              <a:pathLst>
                <a:path h="1298564" w="4295691">
                  <a:moveTo>
                    <a:pt x="0" y="0"/>
                  </a:moveTo>
                  <a:lnTo>
                    <a:pt x="4295691" y="0"/>
                  </a:lnTo>
                  <a:lnTo>
                    <a:pt x="4295691" y="1298564"/>
                  </a:lnTo>
                  <a:lnTo>
                    <a:pt x="0" y="1298564"/>
                  </a:lnTo>
                  <a:close/>
                </a:path>
              </a:pathLst>
            </a:custGeom>
            <a:solidFill>
              <a:srgbClr val="E3E4E0"/>
            </a:solidFill>
          </p:spPr>
        </p:sp>
        <p:sp>
          <p:nvSpPr>
            <p:cNvPr name="TextBox 7" id="7"/>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8" id="8"/>
          <p:cNvSpPr txBox="true"/>
          <p:nvPr/>
        </p:nvSpPr>
        <p:spPr>
          <a:xfrm rot="0">
            <a:off x="731520" y="654817"/>
            <a:ext cx="5596689" cy="441324"/>
          </a:xfrm>
          <a:prstGeom prst="rect">
            <a:avLst/>
          </a:prstGeom>
        </p:spPr>
        <p:txBody>
          <a:bodyPr anchor="t" rtlCol="false" tIns="0" lIns="0" bIns="0" rIns="0">
            <a:spAutoFit/>
          </a:bodyPr>
          <a:lstStyle/>
          <a:p>
            <a:pPr>
              <a:lnSpc>
                <a:spcPts val="3500"/>
              </a:lnSpc>
            </a:pPr>
            <a:r>
              <a:rPr lang="en-US" sz="2500" spc="125">
                <a:solidFill>
                  <a:srgbClr val="000000"/>
                </a:solidFill>
                <a:latin typeface="Public Sans Bold"/>
              </a:rPr>
              <a:t>ENTRENAMIENTO FUNCIONAL</a:t>
            </a:r>
          </a:p>
        </p:txBody>
      </p:sp>
      <p:sp>
        <p:nvSpPr>
          <p:cNvPr name="TextBox 9" id="9"/>
          <p:cNvSpPr txBox="true"/>
          <p:nvPr/>
        </p:nvSpPr>
        <p:spPr>
          <a:xfrm rot="0">
            <a:off x="731520" y="1678061"/>
            <a:ext cx="8029180" cy="2192655"/>
          </a:xfrm>
          <a:prstGeom prst="rect">
            <a:avLst/>
          </a:prstGeom>
        </p:spPr>
        <p:txBody>
          <a:bodyPr anchor="t" rtlCol="false" tIns="0" lIns="0" bIns="0" rIns="0">
            <a:spAutoFit/>
          </a:bodyPr>
          <a:lstStyle/>
          <a:p>
            <a:pPr algn="just">
              <a:lnSpc>
                <a:spcPts val="2519"/>
              </a:lnSpc>
            </a:pPr>
            <a:r>
              <a:rPr lang="en-US" sz="1799">
                <a:solidFill>
                  <a:srgbClr val="000000"/>
                </a:solidFill>
                <a:latin typeface="Public Sans"/>
              </a:rPr>
              <a:t>El entrenamiento funcional puede ser entendido también como </a:t>
            </a:r>
            <a:r>
              <a:rPr lang="en-US" sz="1799">
                <a:solidFill>
                  <a:srgbClr val="000000"/>
                </a:solidFill>
                <a:latin typeface="Public Sans Bold"/>
              </a:rPr>
              <a:t>la puesta en condición de poder volver a ejercer un gesto de trabajo</a:t>
            </a:r>
            <a:r>
              <a:rPr lang="en-US" sz="1799">
                <a:solidFill>
                  <a:srgbClr val="000000"/>
                </a:solidFill>
                <a:latin typeface="Public Sans"/>
              </a:rPr>
              <a:t>. En situaciones pre- o post-patologógicas, de lesiones o cuadros de funcionalidad disminuida, un entrenamiento de este tipo puede devolver a la actividad  a un deportista. La colaboración y trabajo conjunto entre fisioterapeuta y profesional fitness aumentará las posibilidades de éxito de los programas de ejercicios.</a:t>
            </a:r>
          </a:p>
        </p:txBody>
      </p:sp>
      <p:sp>
        <p:nvSpPr>
          <p:cNvPr name="TextBox 10" id="10"/>
          <p:cNvSpPr txBox="true"/>
          <p:nvPr/>
        </p:nvSpPr>
        <p:spPr>
          <a:xfrm rot="0">
            <a:off x="731520" y="4572015"/>
            <a:ext cx="8029180" cy="2061845"/>
          </a:xfrm>
          <a:prstGeom prst="rect">
            <a:avLst/>
          </a:prstGeom>
        </p:spPr>
        <p:txBody>
          <a:bodyPr anchor="t" rtlCol="false" tIns="0" lIns="0" bIns="0" rIns="0">
            <a:spAutoFit/>
          </a:bodyPr>
          <a:lstStyle/>
          <a:p>
            <a:pPr>
              <a:lnSpc>
                <a:spcPts val="2379"/>
              </a:lnSpc>
            </a:pPr>
            <a:r>
              <a:rPr lang="en-US" sz="1699">
                <a:solidFill>
                  <a:srgbClr val="000000"/>
                </a:solidFill>
                <a:latin typeface="Public Sans"/>
              </a:rPr>
              <a:t>El entrenamiento funcional toma como punto de </a:t>
            </a:r>
            <a:r>
              <a:rPr lang="en-US" sz="1699">
                <a:solidFill>
                  <a:srgbClr val="000000"/>
                </a:solidFill>
                <a:latin typeface="Public Sans Bold"/>
              </a:rPr>
              <a:t>partida el gesto (aspecto técnico), estudia el desgaste y la carga que supone (aspectos biomecánicos y de condición física), y los objetivos de relación que se pueden obtener</a:t>
            </a:r>
            <a:r>
              <a:rPr lang="en-US" sz="1699">
                <a:solidFill>
                  <a:srgbClr val="000000"/>
                </a:solidFill>
                <a:latin typeface="Public Sans"/>
              </a:rPr>
              <a:t> (aspectos de motivación y afectivos). La esfera emocional se  ve afectada por el entrenamiento y toma de conciencia de la mejoría, por la mayor eficacia física adquirida, por un nuevo y fuerte estado de salud, y también por qué no, por eventuales metas estéticas conseguidas...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48640" y="545287"/>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Freeform 5" id="5"/>
          <p:cNvSpPr/>
          <p:nvPr/>
        </p:nvSpPr>
        <p:spPr>
          <a:xfrm flipH="false" flipV="false" rot="0">
            <a:off x="548640" y="3271619"/>
            <a:ext cx="5257251" cy="2324456"/>
          </a:xfrm>
          <a:custGeom>
            <a:avLst/>
            <a:gdLst/>
            <a:ahLst/>
            <a:cxnLst/>
            <a:rect r="r" b="b" t="t" l="l"/>
            <a:pathLst>
              <a:path h="2324456" w="5257251">
                <a:moveTo>
                  <a:pt x="0" y="0"/>
                </a:moveTo>
                <a:lnTo>
                  <a:pt x="5257251" y="0"/>
                </a:lnTo>
                <a:lnTo>
                  <a:pt x="5257251" y="2324456"/>
                </a:lnTo>
                <a:lnTo>
                  <a:pt x="0" y="2324456"/>
                </a:lnTo>
                <a:lnTo>
                  <a:pt x="0" y="0"/>
                </a:lnTo>
                <a:close/>
              </a:path>
            </a:pathLst>
          </a:custGeom>
          <a:blipFill>
            <a:blip r:embed="rId2"/>
            <a:stretch>
              <a:fillRect l="0" t="0" r="0" b="0"/>
            </a:stretch>
          </a:blipFill>
        </p:spPr>
      </p:sp>
      <p:sp>
        <p:nvSpPr>
          <p:cNvPr name="Freeform 6" id="6"/>
          <p:cNvSpPr/>
          <p:nvPr/>
        </p:nvSpPr>
        <p:spPr>
          <a:xfrm flipH="false" flipV="false" rot="0">
            <a:off x="6021438" y="5075417"/>
            <a:ext cx="3368561" cy="1894816"/>
          </a:xfrm>
          <a:custGeom>
            <a:avLst/>
            <a:gdLst/>
            <a:ahLst/>
            <a:cxnLst/>
            <a:rect r="r" b="b" t="t" l="l"/>
            <a:pathLst>
              <a:path h="1894816" w="3368561">
                <a:moveTo>
                  <a:pt x="0" y="0"/>
                </a:moveTo>
                <a:lnTo>
                  <a:pt x="3368562" y="0"/>
                </a:lnTo>
                <a:lnTo>
                  <a:pt x="3368562" y="1894816"/>
                </a:lnTo>
                <a:lnTo>
                  <a:pt x="0" y="1894816"/>
                </a:lnTo>
                <a:lnTo>
                  <a:pt x="0" y="0"/>
                </a:lnTo>
                <a:close/>
              </a:path>
            </a:pathLst>
          </a:custGeom>
          <a:blipFill>
            <a:blip r:embed="rId3"/>
            <a:stretch>
              <a:fillRect l="0" t="0" r="0" b="0"/>
            </a:stretch>
          </a:blipFill>
        </p:spPr>
      </p:sp>
      <p:sp>
        <p:nvSpPr>
          <p:cNvPr name="TextBox 7" id="7"/>
          <p:cNvSpPr txBox="true"/>
          <p:nvPr/>
        </p:nvSpPr>
        <p:spPr>
          <a:xfrm rot="0">
            <a:off x="548640" y="1640810"/>
            <a:ext cx="8473440" cy="2483485"/>
          </a:xfrm>
          <a:prstGeom prst="rect">
            <a:avLst/>
          </a:prstGeom>
        </p:spPr>
        <p:txBody>
          <a:bodyPr anchor="t" rtlCol="false" tIns="0" lIns="0" bIns="0" rIns="0">
            <a:spAutoFit/>
          </a:bodyPr>
          <a:lstStyle/>
          <a:p>
            <a:pPr>
              <a:lnSpc>
                <a:spcPts val="2239"/>
              </a:lnSpc>
            </a:pPr>
            <a:r>
              <a:rPr lang="en-US" sz="1599">
                <a:solidFill>
                  <a:srgbClr val="000000"/>
                </a:solidFill>
                <a:latin typeface="Public Sans Bold"/>
              </a:rPr>
              <a:t>EJERCICIOS DE FUERZA DEL TREN INFERIOR</a:t>
            </a:r>
          </a:p>
          <a:p>
            <a:pPr>
              <a:lnSpc>
                <a:spcPts val="2239"/>
              </a:lnSpc>
            </a:pPr>
          </a:p>
          <a:p>
            <a:pPr>
              <a:lnSpc>
                <a:spcPts val="2239"/>
              </a:lnSpc>
            </a:pPr>
            <a:r>
              <a:rPr lang="en-US" sz="1599">
                <a:solidFill>
                  <a:srgbClr val="000000"/>
                </a:solidFill>
                <a:latin typeface="Public Sans"/>
              </a:rPr>
              <a:t>También podemos destacar y clasificar estos ejercicios  en bilaterales y unilaterales.</a:t>
            </a:r>
          </a:p>
          <a:p>
            <a:pPr>
              <a:lnSpc>
                <a:spcPts val="2239"/>
              </a:lnSpc>
            </a:pPr>
            <a:r>
              <a:rPr lang="en-US" sz="1599">
                <a:solidFill>
                  <a:srgbClr val="000000"/>
                </a:solidFill>
                <a:latin typeface="Public Sans"/>
              </a:rPr>
              <a:t>Los ejercicios bilaterales completos tiene cabida en entrenamientos funcionales especialmente en principiantes. Pero hay que destacar el papel importante de los bilaterales ya que tienen una mayor transferencia con saltos, carrera, cambios de dirección a gran velocidad.</a:t>
            </a:r>
          </a:p>
          <a:p>
            <a:pPr>
              <a:lnSpc>
                <a:spcPts val="2239"/>
              </a:lnSpc>
            </a:pPr>
          </a:p>
          <a:p>
            <a:pPr>
              <a:lnSpc>
                <a:spcPts val="2239"/>
              </a:lnSpc>
            </a:pPr>
          </a:p>
        </p:txBody>
      </p:sp>
      <p:sp>
        <p:nvSpPr>
          <p:cNvPr name="TextBox 8" id="8"/>
          <p:cNvSpPr txBox="true"/>
          <p:nvPr/>
        </p:nvSpPr>
        <p:spPr>
          <a:xfrm rot="0">
            <a:off x="731520" y="624604"/>
            <a:ext cx="6372053" cy="615950"/>
          </a:xfrm>
          <a:prstGeom prst="rect">
            <a:avLst/>
          </a:prstGeom>
        </p:spPr>
        <p:txBody>
          <a:bodyPr anchor="t" rtlCol="false" tIns="0" lIns="0" bIns="0" rIns="0">
            <a:spAutoFit/>
          </a:bodyPr>
          <a:lstStyle/>
          <a:p>
            <a:pPr>
              <a:lnSpc>
                <a:spcPts val="4900"/>
              </a:lnSpc>
            </a:pPr>
            <a:r>
              <a:rPr lang="en-US" sz="3500" spc="175">
                <a:solidFill>
                  <a:srgbClr val="000000"/>
                </a:solidFill>
                <a:latin typeface="Public Sans Bold"/>
              </a:rPr>
              <a:t>ENTRENAMIENTO</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1429517"/>
            <a:ext cx="8473440" cy="2561474"/>
            <a:chOff x="0" y="0"/>
            <a:chExt cx="4295691" cy="1298564"/>
          </a:xfrm>
        </p:grpSpPr>
        <p:sp>
          <p:nvSpPr>
            <p:cNvPr name="Freeform 3" id="3"/>
            <p:cNvSpPr/>
            <p:nvPr/>
          </p:nvSpPr>
          <p:spPr>
            <a:xfrm flipH="false" flipV="false" rot="0">
              <a:off x="0" y="0"/>
              <a:ext cx="4295691" cy="1298564"/>
            </a:xfrm>
            <a:custGeom>
              <a:avLst/>
              <a:gdLst/>
              <a:ahLst/>
              <a:cxnLst/>
              <a:rect r="r" b="b" t="t" l="l"/>
              <a:pathLst>
                <a:path h="1298564" w="4295691">
                  <a:moveTo>
                    <a:pt x="0" y="0"/>
                  </a:moveTo>
                  <a:lnTo>
                    <a:pt x="4295691" y="0"/>
                  </a:lnTo>
                  <a:lnTo>
                    <a:pt x="4295691" y="1298564"/>
                  </a:lnTo>
                  <a:lnTo>
                    <a:pt x="0" y="1298564"/>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grpSp>
        <p:nvGrpSpPr>
          <p:cNvPr name="Group 5" id="5"/>
          <p:cNvGrpSpPr/>
          <p:nvPr/>
        </p:nvGrpSpPr>
        <p:grpSpPr>
          <a:xfrm rot="0">
            <a:off x="548640" y="4324365"/>
            <a:ext cx="8473440" cy="2561474"/>
            <a:chOff x="0" y="0"/>
            <a:chExt cx="4295691" cy="1298564"/>
          </a:xfrm>
        </p:grpSpPr>
        <p:sp>
          <p:nvSpPr>
            <p:cNvPr name="Freeform 6" id="6"/>
            <p:cNvSpPr/>
            <p:nvPr/>
          </p:nvSpPr>
          <p:spPr>
            <a:xfrm flipH="false" flipV="false" rot="0">
              <a:off x="0" y="0"/>
              <a:ext cx="4295691" cy="1298564"/>
            </a:xfrm>
            <a:custGeom>
              <a:avLst/>
              <a:gdLst/>
              <a:ahLst/>
              <a:cxnLst/>
              <a:rect r="r" b="b" t="t" l="l"/>
              <a:pathLst>
                <a:path h="1298564" w="4295691">
                  <a:moveTo>
                    <a:pt x="0" y="0"/>
                  </a:moveTo>
                  <a:lnTo>
                    <a:pt x="4295691" y="0"/>
                  </a:lnTo>
                  <a:lnTo>
                    <a:pt x="4295691" y="1298564"/>
                  </a:lnTo>
                  <a:lnTo>
                    <a:pt x="0" y="1298564"/>
                  </a:lnTo>
                  <a:close/>
                </a:path>
              </a:pathLst>
            </a:custGeom>
            <a:solidFill>
              <a:srgbClr val="E3E4E0"/>
            </a:solidFill>
          </p:spPr>
        </p:sp>
        <p:sp>
          <p:nvSpPr>
            <p:cNvPr name="TextBox 7" id="7"/>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8" id="8"/>
          <p:cNvSpPr txBox="true"/>
          <p:nvPr/>
        </p:nvSpPr>
        <p:spPr>
          <a:xfrm rot="0">
            <a:off x="731520" y="654817"/>
            <a:ext cx="5596689" cy="441324"/>
          </a:xfrm>
          <a:prstGeom prst="rect">
            <a:avLst/>
          </a:prstGeom>
        </p:spPr>
        <p:txBody>
          <a:bodyPr anchor="t" rtlCol="false" tIns="0" lIns="0" bIns="0" rIns="0">
            <a:spAutoFit/>
          </a:bodyPr>
          <a:lstStyle/>
          <a:p>
            <a:pPr>
              <a:lnSpc>
                <a:spcPts val="3500"/>
              </a:lnSpc>
            </a:pPr>
            <a:r>
              <a:rPr lang="en-US" sz="2500" spc="125">
                <a:solidFill>
                  <a:srgbClr val="000000"/>
                </a:solidFill>
                <a:latin typeface="Public Sans Bold"/>
              </a:rPr>
              <a:t>EJEMPLO...</a:t>
            </a:r>
          </a:p>
        </p:txBody>
      </p:sp>
      <p:sp>
        <p:nvSpPr>
          <p:cNvPr name="TextBox 9" id="9"/>
          <p:cNvSpPr txBox="true"/>
          <p:nvPr/>
        </p:nvSpPr>
        <p:spPr>
          <a:xfrm rot="0">
            <a:off x="731520" y="1668536"/>
            <a:ext cx="8029180" cy="2111376"/>
          </a:xfrm>
          <a:prstGeom prst="rect">
            <a:avLst/>
          </a:prstGeom>
        </p:spPr>
        <p:txBody>
          <a:bodyPr anchor="t" rtlCol="false" tIns="0" lIns="0" bIns="0" rIns="0">
            <a:spAutoFit/>
          </a:bodyPr>
          <a:lstStyle/>
          <a:p>
            <a:pPr algn="just">
              <a:lnSpc>
                <a:spcPts val="2799"/>
              </a:lnSpc>
            </a:pPr>
            <a:r>
              <a:rPr lang="en-US" sz="1999">
                <a:solidFill>
                  <a:srgbClr val="000000"/>
                </a:solidFill>
                <a:latin typeface="Public Sans"/>
              </a:rPr>
              <a:t>Un empleado/a de banca que trabaja 7 horas diarias delante del ordenador, necesitará un soporte vertebral adecuado, un entrenamiento de postura aficaz que le permita salvaguardar la salud de su columna vertebral, y que al mismo tiempo le permita desarrollar su trabajo con las mejores garantías (ergonomía, comodidad, concentración...)</a:t>
            </a:r>
          </a:p>
        </p:txBody>
      </p:sp>
      <p:sp>
        <p:nvSpPr>
          <p:cNvPr name="TextBox 10" id="10"/>
          <p:cNvSpPr txBox="true"/>
          <p:nvPr/>
        </p:nvSpPr>
        <p:spPr>
          <a:xfrm rot="0">
            <a:off x="731520" y="4699879"/>
            <a:ext cx="8029180" cy="2111376"/>
          </a:xfrm>
          <a:prstGeom prst="rect">
            <a:avLst/>
          </a:prstGeom>
        </p:spPr>
        <p:txBody>
          <a:bodyPr anchor="t" rtlCol="false" tIns="0" lIns="0" bIns="0" rIns="0">
            <a:spAutoFit/>
          </a:bodyPr>
          <a:lstStyle/>
          <a:p>
            <a:pPr algn="just">
              <a:lnSpc>
                <a:spcPts val="2799"/>
              </a:lnSpc>
            </a:pPr>
            <a:r>
              <a:rPr lang="en-US" sz="1999">
                <a:solidFill>
                  <a:srgbClr val="000000"/>
                </a:solidFill>
                <a:latin typeface="Public Sans"/>
              </a:rPr>
              <a:t>Un empleado/a de una empresa de limpieza, tendrá que entrenar la fuerza extensora de la espalda, y la capacidad de estabilización de la pared abdominal y segmentos corporales relacionados, así como una óptima función de la articulación de la rodilla, ya que a menudo cargará con pesos moderados y no se preocupará por la ejecución más segura del gesto.</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370721"/>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1599333" y="459562"/>
            <a:ext cx="6372053" cy="615950"/>
          </a:xfrm>
          <a:prstGeom prst="rect">
            <a:avLst/>
          </a:prstGeom>
        </p:spPr>
        <p:txBody>
          <a:bodyPr anchor="t" rtlCol="false" tIns="0" lIns="0" bIns="0" rIns="0">
            <a:spAutoFit/>
          </a:bodyPr>
          <a:lstStyle/>
          <a:p>
            <a:pPr algn="ctr">
              <a:lnSpc>
                <a:spcPts val="4900"/>
              </a:lnSpc>
            </a:pPr>
            <a:r>
              <a:rPr lang="en-US" sz="3500" spc="175">
                <a:solidFill>
                  <a:srgbClr val="000000"/>
                </a:solidFill>
                <a:latin typeface="Public Sans Bold"/>
              </a:rPr>
              <a:t>FACTORES</a:t>
            </a:r>
          </a:p>
        </p:txBody>
      </p:sp>
      <p:sp>
        <p:nvSpPr>
          <p:cNvPr name="TextBox 6" id="6"/>
          <p:cNvSpPr txBox="true"/>
          <p:nvPr/>
        </p:nvSpPr>
        <p:spPr>
          <a:xfrm rot="0">
            <a:off x="507063" y="1431628"/>
            <a:ext cx="7984573" cy="316894"/>
          </a:xfrm>
          <a:prstGeom prst="rect">
            <a:avLst/>
          </a:prstGeom>
        </p:spPr>
        <p:txBody>
          <a:bodyPr anchor="t" rtlCol="false" tIns="0" lIns="0" bIns="0" rIns="0">
            <a:spAutoFit/>
          </a:bodyPr>
          <a:lstStyle/>
          <a:p>
            <a:pPr>
              <a:lnSpc>
                <a:spcPts val="2483"/>
              </a:lnSpc>
            </a:pPr>
            <a:r>
              <a:rPr lang="en-US" sz="1773">
                <a:solidFill>
                  <a:srgbClr val="000000"/>
                </a:solidFill>
                <a:latin typeface="Public Sans"/>
              </a:rPr>
              <a:t>FACTORES  A TENER EN CUENTA PARA EL LOGRO DE LOS OBJETIVOS</a:t>
            </a:r>
          </a:p>
        </p:txBody>
      </p:sp>
      <p:sp>
        <p:nvSpPr>
          <p:cNvPr name="TextBox 7" id="7"/>
          <p:cNvSpPr txBox="true"/>
          <p:nvPr/>
        </p:nvSpPr>
        <p:spPr>
          <a:xfrm rot="0">
            <a:off x="5071370" y="2218041"/>
            <a:ext cx="3950710" cy="2831494"/>
          </a:xfrm>
          <a:prstGeom prst="rect">
            <a:avLst/>
          </a:prstGeom>
        </p:spPr>
        <p:txBody>
          <a:bodyPr anchor="t" rtlCol="false" tIns="0" lIns="0" bIns="0" rIns="0">
            <a:spAutoFit/>
          </a:bodyPr>
          <a:lstStyle/>
          <a:p>
            <a:pPr>
              <a:lnSpc>
                <a:spcPts val="2483"/>
              </a:lnSpc>
            </a:pPr>
            <a:r>
              <a:rPr lang="en-US" sz="1773">
                <a:solidFill>
                  <a:srgbClr val="000000"/>
                </a:solidFill>
                <a:latin typeface="Public Sans Bold"/>
              </a:rPr>
              <a:t>COMPOSICIÓN CORPORAL</a:t>
            </a:r>
          </a:p>
          <a:p>
            <a:pPr>
              <a:lnSpc>
                <a:spcPts val="2483"/>
              </a:lnSpc>
            </a:pPr>
            <a:r>
              <a:rPr lang="en-US" sz="1773">
                <a:solidFill>
                  <a:srgbClr val="000000"/>
                </a:solidFill>
                <a:latin typeface="Public Sans Bold"/>
              </a:rPr>
              <a:t> </a:t>
            </a:r>
            <a:r>
              <a:rPr lang="en-US" sz="1773">
                <a:solidFill>
                  <a:srgbClr val="000000"/>
                </a:solidFill>
                <a:latin typeface="Public Sans"/>
              </a:rPr>
              <a:t>Permite la cuantificación de los componentes estructurales principales del cuerpo: músculo, hueso y grasa. </a:t>
            </a:r>
          </a:p>
          <a:p>
            <a:pPr>
              <a:lnSpc>
                <a:spcPts val="2483"/>
              </a:lnSpc>
            </a:pPr>
            <a:r>
              <a:rPr lang="en-US" sz="1773">
                <a:solidFill>
                  <a:srgbClr val="000000"/>
                </a:solidFill>
                <a:latin typeface="Public Sans"/>
              </a:rPr>
              <a:t>Hay que recordar que en este contexto es importante una correcta integración alimentaria para obtener resultados.</a:t>
            </a:r>
          </a:p>
        </p:txBody>
      </p:sp>
      <p:sp>
        <p:nvSpPr>
          <p:cNvPr name="TextBox 8" id="8"/>
          <p:cNvSpPr txBox="true"/>
          <p:nvPr/>
        </p:nvSpPr>
        <p:spPr>
          <a:xfrm rot="0">
            <a:off x="548640" y="2002704"/>
            <a:ext cx="3950710" cy="3774469"/>
          </a:xfrm>
          <a:prstGeom prst="rect">
            <a:avLst/>
          </a:prstGeom>
        </p:spPr>
        <p:txBody>
          <a:bodyPr anchor="t" rtlCol="false" tIns="0" lIns="0" bIns="0" rIns="0">
            <a:spAutoFit/>
          </a:bodyPr>
          <a:lstStyle/>
          <a:p>
            <a:pPr>
              <a:lnSpc>
                <a:spcPts val="2483"/>
              </a:lnSpc>
            </a:pPr>
            <a:r>
              <a:rPr lang="en-US" sz="1773">
                <a:solidFill>
                  <a:srgbClr val="000000"/>
                </a:solidFill>
                <a:latin typeface="Public Sans Bold"/>
              </a:rPr>
              <a:t>CONDICIÓN FÍSICA INICIAL</a:t>
            </a:r>
          </a:p>
          <a:p>
            <a:pPr>
              <a:lnSpc>
                <a:spcPts val="2483"/>
              </a:lnSpc>
            </a:pPr>
            <a:r>
              <a:rPr lang="en-US" sz="1773">
                <a:solidFill>
                  <a:srgbClr val="000000"/>
                </a:solidFill>
                <a:latin typeface="Public Sans"/>
              </a:rPr>
              <a:t>Para ello tendremos que realizar una valoración de la condición física para establecer objetivos.</a:t>
            </a:r>
          </a:p>
          <a:p>
            <a:pPr>
              <a:lnSpc>
                <a:spcPts val="2483"/>
              </a:lnSpc>
            </a:pPr>
          </a:p>
          <a:p>
            <a:pPr>
              <a:lnSpc>
                <a:spcPts val="2483"/>
              </a:lnSpc>
            </a:pPr>
            <a:r>
              <a:rPr lang="en-US" sz="1773">
                <a:solidFill>
                  <a:srgbClr val="000000"/>
                </a:solidFill>
                <a:latin typeface="Public Sans Bold"/>
              </a:rPr>
              <a:t>CAPACIDADES FÍSICAS</a:t>
            </a:r>
          </a:p>
          <a:p>
            <a:pPr>
              <a:lnSpc>
                <a:spcPts val="2483"/>
              </a:lnSpc>
            </a:pPr>
            <a:r>
              <a:rPr lang="en-US" sz="1773">
                <a:solidFill>
                  <a:srgbClr val="000000"/>
                </a:solidFill>
                <a:latin typeface="Public Sans"/>
              </a:rPr>
              <a:t>Su entrenamiento logrará diferentes adaptaciones orgánicas tanto a nivel funcionales ( vida cotidiana) como a nivel estético (estructura corporal).</a:t>
            </a:r>
          </a:p>
          <a:p>
            <a:pPr>
              <a:lnSpc>
                <a:spcPts val="2483"/>
              </a:lnSpc>
            </a:pPr>
          </a:p>
          <a:p>
            <a:pPr>
              <a:lnSpc>
                <a:spcPts val="2483"/>
              </a:lnSpc>
            </a:pPr>
            <a:r>
              <a:rPr lang="en-US" sz="1773">
                <a:solidFill>
                  <a:srgbClr val="000000"/>
                </a:solidFill>
                <a:latin typeface="Public Sans"/>
              </a:rPr>
              <a:t> </a:t>
            </a:r>
          </a:p>
        </p:txBody>
      </p:sp>
      <p:sp>
        <p:nvSpPr>
          <p:cNvPr name="TextBox 9" id="9"/>
          <p:cNvSpPr txBox="true"/>
          <p:nvPr/>
        </p:nvSpPr>
        <p:spPr>
          <a:xfrm rot="0">
            <a:off x="1305138" y="5401959"/>
            <a:ext cx="8029180" cy="1527175"/>
          </a:xfrm>
          <a:prstGeom prst="rect">
            <a:avLst/>
          </a:prstGeom>
        </p:spPr>
        <p:txBody>
          <a:bodyPr anchor="t" rtlCol="false" tIns="0" lIns="0" bIns="0" rIns="0">
            <a:spAutoFit/>
          </a:bodyPr>
          <a:lstStyle/>
          <a:p>
            <a:pPr>
              <a:lnSpc>
                <a:spcPts val="2449"/>
              </a:lnSpc>
            </a:pPr>
            <a:r>
              <a:rPr lang="en-US" sz="1749">
                <a:solidFill>
                  <a:srgbClr val="000000"/>
                </a:solidFill>
                <a:latin typeface="Public Sans Bold"/>
              </a:rPr>
              <a:t>LA POSTURA</a:t>
            </a:r>
          </a:p>
          <a:p>
            <a:pPr>
              <a:lnSpc>
                <a:spcPts val="2449"/>
              </a:lnSpc>
            </a:pPr>
            <a:r>
              <a:rPr lang="en-US" sz="1749">
                <a:solidFill>
                  <a:srgbClr val="000000"/>
                </a:solidFill>
                <a:latin typeface="Public Sans"/>
              </a:rPr>
              <a:t>Colocación de los segmentos corporales en el espacio. Cumple las funciones de soporte, protección y movimiento. La postura correcta está directamente relacionada con el concepto de seguridad, eficacia, ausencia de lesiones, economía energética específica del gesto.</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1514421"/>
            <a:ext cx="8473440" cy="2143179"/>
            <a:chOff x="0" y="0"/>
            <a:chExt cx="4295691" cy="1086505"/>
          </a:xfrm>
        </p:grpSpPr>
        <p:sp>
          <p:nvSpPr>
            <p:cNvPr name="Freeform 3" id="3"/>
            <p:cNvSpPr/>
            <p:nvPr/>
          </p:nvSpPr>
          <p:spPr>
            <a:xfrm flipH="false" flipV="false" rot="0">
              <a:off x="0" y="0"/>
              <a:ext cx="4295691" cy="1086505"/>
            </a:xfrm>
            <a:custGeom>
              <a:avLst/>
              <a:gdLst/>
              <a:ahLst/>
              <a:cxnLst/>
              <a:rect r="r" b="b" t="t" l="l"/>
              <a:pathLst>
                <a:path h="1086505" w="4295691">
                  <a:moveTo>
                    <a:pt x="0" y="0"/>
                  </a:moveTo>
                  <a:lnTo>
                    <a:pt x="4295691" y="0"/>
                  </a:lnTo>
                  <a:lnTo>
                    <a:pt x="4295691" y="1086505"/>
                  </a:lnTo>
                  <a:lnTo>
                    <a:pt x="0" y="1086505"/>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669129" y="1571315"/>
            <a:ext cx="8415341" cy="656589"/>
          </a:xfrm>
          <a:prstGeom prst="rect">
            <a:avLst/>
          </a:prstGeom>
        </p:spPr>
        <p:txBody>
          <a:bodyPr anchor="t" rtlCol="false" tIns="0" lIns="0" bIns="0" rIns="0">
            <a:spAutoFit/>
          </a:bodyPr>
          <a:lstStyle/>
          <a:p>
            <a:pPr>
              <a:lnSpc>
                <a:spcPts val="2660"/>
              </a:lnSpc>
            </a:pPr>
            <a:r>
              <a:rPr lang="en-US" sz="1900" spc="95">
                <a:solidFill>
                  <a:srgbClr val="000000"/>
                </a:solidFill>
                <a:latin typeface="Public Sans Bold"/>
              </a:rPr>
              <a:t>ENTRENAMIENTO DE LAS CAPACIDADES FÍSICAS Y COORDINATIVAS</a:t>
            </a:r>
          </a:p>
        </p:txBody>
      </p:sp>
      <p:sp>
        <p:nvSpPr>
          <p:cNvPr name="TextBox 6" id="6"/>
          <p:cNvSpPr txBox="true"/>
          <p:nvPr/>
        </p:nvSpPr>
        <p:spPr>
          <a:xfrm rot="0">
            <a:off x="731520" y="2285054"/>
            <a:ext cx="8029180" cy="1176020"/>
          </a:xfrm>
          <a:prstGeom prst="rect">
            <a:avLst/>
          </a:prstGeom>
        </p:spPr>
        <p:txBody>
          <a:bodyPr anchor="t" rtlCol="false" tIns="0" lIns="0" bIns="0" rIns="0">
            <a:spAutoFit/>
          </a:bodyPr>
          <a:lstStyle/>
          <a:p>
            <a:pPr>
              <a:lnSpc>
                <a:spcPts val="2379"/>
              </a:lnSpc>
            </a:pPr>
            <a:r>
              <a:rPr lang="en-US" sz="1699">
                <a:solidFill>
                  <a:srgbClr val="000000"/>
                </a:solidFill>
                <a:latin typeface="Public Sans"/>
              </a:rPr>
              <a:t>Será fundamental el estudio de las capacidades de coordinación y auxiliares relacionadas con la fuerza, resistencia, velocidad y flexibilidad. Éstas están vinculadas  con las vías de producción energéticas del organismo,  que a su vez se relacionan con las rutas metabólicas.</a:t>
            </a:r>
          </a:p>
        </p:txBody>
      </p:sp>
      <p:grpSp>
        <p:nvGrpSpPr>
          <p:cNvPr name="Group 7" id="7"/>
          <p:cNvGrpSpPr/>
          <p:nvPr/>
        </p:nvGrpSpPr>
        <p:grpSpPr>
          <a:xfrm rot="0">
            <a:off x="548640" y="370721"/>
            <a:ext cx="8473440" cy="879358"/>
            <a:chOff x="0" y="0"/>
            <a:chExt cx="4295691" cy="445799"/>
          </a:xfrm>
        </p:grpSpPr>
        <p:sp>
          <p:nvSpPr>
            <p:cNvPr name="Freeform 8" id="8"/>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9" id="9"/>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10" id="10"/>
          <p:cNvSpPr txBox="true"/>
          <p:nvPr/>
        </p:nvSpPr>
        <p:spPr>
          <a:xfrm rot="0">
            <a:off x="1599333" y="459562"/>
            <a:ext cx="6372053" cy="615950"/>
          </a:xfrm>
          <a:prstGeom prst="rect">
            <a:avLst/>
          </a:prstGeom>
        </p:spPr>
        <p:txBody>
          <a:bodyPr anchor="t" rtlCol="false" tIns="0" lIns="0" bIns="0" rIns="0">
            <a:spAutoFit/>
          </a:bodyPr>
          <a:lstStyle/>
          <a:p>
            <a:pPr algn="ctr">
              <a:lnSpc>
                <a:spcPts val="4900"/>
              </a:lnSpc>
            </a:pPr>
            <a:r>
              <a:rPr lang="en-US" sz="3500" spc="175">
                <a:solidFill>
                  <a:srgbClr val="000000"/>
                </a:solidFill>
                <a:latin typeface="Public Sans Bold"/>
              </a:rPr>
              <a:t>CARACTERÍSTICAS</a:t>
            </a:r>
          </a:p>
        </p:txBody>
      </p:sp>
      <p:grpSp>
        <p:nvGrpSpPr>
          <p:cNvPr name="Group 11" id="11"/>
          <p:cNvGrpSpPr/>
          <p:nvPr/>
        </p:nvGrpSpPr>
        <p:grpSpPr>
          <a:xfrm rot="0">
            <a:off x="577689" y="3838195"/>
            <a:ext cx="8473440" cy="3185543"/>
            <a:chOff x="0" y="0"/>
            <a:chExt cx="4295691" cy="1614941"/>
          </a:xfrm>
        </p:grpSpPr>
        <p:sp>
          <p:nvSpPr>
            <p:cNvPr name="Freeform 12" id="12"/>
            <p:cNvSpPr/>
            <p:nvPr/>
          </p:nvSpPr>
          <p:spPr>
            <a:xfrm flipH="false" flipV="false" rot="0">
              <a:off x="0" y="0"/>
              <a:ext cx="4295691" cy="1614942"/>
            </a:xfrm>
            <a:custGeom>
              <a:avLst/>
              <a:gdLst/>
              <a:ahLst/>
              <a:cxnLst/>
              <a:rect r="r" b="b" t="t" l="l"/>
              <a:pathLst>
                <a:path h="1614942" w="4295691">
                  <a:moveTo>
                    <a:pt x="0" y="0"/>
                  </a:moveTo>
                  <a:lnTo>
                    <a:pt x="4295691" y="0"/>
                  </a:lnTo>
                  <a:lnTo>
                    <a:pt x="4295691" y="1614942"/>
                  </a:lnTo>
                  <a:lnTo>
                    <a:pt x="0" y="1614942"/>
                  </a:lnTo>
                  <a:close/>
                </a:path>
              </a:pathLst>
            </a:custGeom>
            <a:solidFill>
              <a:srgbClr val="E3E4E0"/>
            </a:solidFill>
          </p:spPr>
        </p:sp>
        <p:sp>
          <p:nvSpPr>
            <p:cNvPr name="TextBox 13" id="13"/>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14" id="14"/>
          <p:cNvSpPr txBox="true"/>
          <p:nvPr/>
        </p:nvSpPr>
        <p:spPr>
          <a:xfrm rot="0">
            <a:off x="669129" y="3938909"/>
            <a:ext cx="8415341" cy="375284"/>
          </a:xfrm>
          <a:prstGeom prst="rect">
            <a:avLst/>
          </a:prstGeom>
        </p:spPr>
        <p:txBody>
          <a:bodyPr anchor="t" rtlCol="false" tIns="0" lIns="0" bIns="0" rIns="0">
            <a:spAutoFit/>
          </a:bodyPr>
          <a:lstStyle/>
          <a:p>
            <a:pPr>
              <a:lnSpc>
                <a:spcPts val="2940"/>
              </a:lnSpc>
            </a:pPr>
            <a:r>
              <a:rPr lang="en-US" sz="2100" spc="105">
                <a:solidFill>
                  <a:srgbClr val="000000"/>
                </a:solidFill>
                <a:latin typeface="Public Sans Bold"/>
              </a:rPr>
              <a:t>FUNCIÓN TÓNICA ANTES QUE LA FÁSICA</a:t>
            </a:r>
          </a:p>
        </p:txBody>
      </p:sp>
      <p:sp>
        <p:nvSpPr>
          <p:cNvPr name="TextBox 15" id="15"/>
          <p:cNvSpPr txBox="true"/>
          <p:nvPr/>
        </p:nvSpPr>
        <p:spPr>
          <a:xfrm rot="0">
            <a:off x="712470" y="4371343"/>
            <a:ext cx="8029180" cy="2652395"/>
          </a:xfrm>
          <a:prstGeom prst="rect">
            <a:avLst/>
          </a:prstGeom>
        </p:spPr>
        <p:txBody>
          <a:bodyPr anchor="t" rtlCol="false" tIns="0" lIns="0" bIns="0" rIns="0">
            <a:spAutoFit/>
          </a:bodyPr>
          <a:lstStyle/>
          <a:p>
            <a:pPr>
              <a:lnSpc>
                <a:spcPts val="2379"/>
              </a:lnSpc>
            </a:pPr>
            <a:r>
              <a:rPr lang="en-US" sz="1699">
                <a:solidFill>
                  <a:srgbClr val="000000"/>
                </a:solidFill>
                <a:latin typeface="Public Sans"/>
              </a:rPr>
              <a:t>Como </a:t>
            </a:r>
            <a:r>
              <a:rPr lang="en-US" sz="1699">
                <a:solidFill>
                  <a:srgbClr val="000000"/>
                </a:solidFill>
                <a:latin typeface="Public Sans Bold"/>
              </a:rPr>
              <a:t>función tónica (también llamada función estática)</a:t>
            </a:r>
            <a:r>
              <a:rPr lang="en-US" sz="1699">
                <a:solidFill>
                  <a:srgbClr val="000000"/>
                </a:solidFill>
                <a:latin typeface="Public Sans"/>
              </a:rPr>
              <a:t> se entiende la función de tensión muscular en reposo responsable de fijar segmentos corporales en el espacio. Es responsable de la postura, la colocación de huesos y articulaciones en el espacio, en todo momento.</a:t>
            </a:r>
          </a:p>
          <a:p>
            <a:pPr>
              <a:lnSpc>
                <a:spcPts val="2379"/>
              </a:lnSpc>
            </a:pPr>
            <a:r>
              <a:rPr lang="en-US" sz="1699">
                <a:solidFill>
                  <a:srgbClr val="000000"/>
                </a:solidFill>
                <a:latin typeface="Public Sans"/>
              </a:rPr>
              <a:t>Como </a:t>
            </a:r>
            <a:r>
              <a:rPr lang="en-US" sz="1699">
                <a:solidFill>
                  <a:srgbClr val="000000"/>
                </a:solidFill>
                <a:latin typeface="Public Sans Bold"/>
              </a:rPr>
              <a:t>función fásica (función dinámica)</a:t>
            </a:r>
            <a:r>
              <a:rPr lang="en-US" sz="1699">
                <a:solidFill>
                  <a:srgbClr val="000000"/>
                </a:solidFill>
                <a:latin typeface="Public Sans"/>
              </a:rPr>
              <a:t> se entiende aquella capacidad de crear movimiento, de relacionarnos directamente con el medio que nos rodea: caminar, correr, agarrar, trepar, empujar. Para crear movimiento es necesario fijar determinados segmentos corporales; inmovilizar primero para mover después.</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1717113"/>
            <a:ext cx="8473440" cy="2953944"/>
            <a:chOff x="0" y="0"/>
            <a:chExt cx="4295691" cy="1497530"/>
          </a:xfrm>
        </p:grpSpPr>
        <p:sp>
          <p:nvSpPr>
            <p:cNvPr name="Freeform 3" id="3"/>
            <p:cNvSpPr/>
            <p:nvPr/>
          </p:nvSpPr>
          <p:spPr>
            <a:xfrm flipH="false" flipV="false" rot="0">
              <a:off x="0" y="0"/>
              <a:ext cx="4295691" cy="1497530"/>
            </a:xfrm>
            <a:custGeom>
              <a:avLst/>
              <a:gdLst/>
              <a:ahLst/>
              <a:cxnLst/>
              <a:rect r="r" b="b" t="t" l="l"/>
              <a:pathLst>
                <a:path h="1497530" w="4295691">
                  <a:moveTo>
                    <a:pt x="0" y="0"/>
                  </a:moveTo>
                  <a:lnTo>
                    <a:pt x="4295691" y="0"/>
                  </a:lnTo>
                  <a:lnTo>
                    <a:pt x="4295691" y="1497530"/>
                  </a:lnTo>
                  <a:lnTo>
                    <a:pt x="0" y="1497530"/>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698179" y="1897705"/>
            <a:ext cx="8415341" cy="358774"/>
          </a:xfrm>
          <a:prstGeom prst="rect">
            <a:avLst/>
          </a:prstGeom>
        </p:spPr>
        <p:txBody>
          <a:bodyPr anchor="t" rtlCol="false" tIns="0" lIns="0" bIns="0" rIns="0">
            <a:spAutoFit/>
          </a:bodyPr>
          <a:lstStyle/>
          <a:p>
            <a:pPr>
              <a:lnSpc>
                <a:spcPts val="2800"/>
              </a:lnSpc>
            </a:pPr>
            <a:r>
              <a:rPr lang="en-US" sz="2000" spc="100">
                <a:solidFill>
                  <a:srgbClr val="000000"/>
                </a:solidFill>
                <a:latin typeface="Public Sans Bold"/>
              </a:rPr>
              <a:t>ESTABILIZACIÓN Y POTENCIACIÓN</a:t>
            </a:r>
          </a:p>
        </p:txBody>
      </p:sp>
      <p:sp>
        <p:nvSpPr>
          <p:cNvPr name="TextBox 6" id="6"/>
          <p:cNvSpPr txBox="true"/>
          <p:nvPr/>
        </p:nvSpPr>
        <p:spPr>
          <a:xfrm rot="0">
            <a:off x="731520" y="2285054"/>
            <a:ext cx="8029180" cy="2061845"/>
          </a:xfrm>
          <a:prstGeom prst="rect">
            <a:avLst/>
          </a:prstGeom>
        </p:spPr>
        <p:txBody>
          <a:bodyPr anchor="t" rtlCol="false" tIns="0" lIns="0" bIns="0" rIns="0">
            <a:spAutoFit/>
          </a:bodyPr>
          <a:lstStyle/>
          <a:p>
            <a:pPr>
              <a:lnSpc>
                <a:spcPts val="2379"/>
              </a:lnSpc>
            </a:pPr>
            <a:r>
              <a:rPr lang="en-US" sz="1699">
                <a:solidFill>
                  <a:srgbClr val="000000"/>
                </a:solidFill>
                <a:latin typeface="Public Sans"/>
              </a:rPr>
              <a:t>El entrenamiento funcional prestará especial atención a sistemas musculares fundamentales para la estabilización del cuerpo humano.La importancia del entrenamiento de la función tónica para elevar la cualidad técnica de cualquier movimiento. Estabilidad significa seguridad, postura correcta.  Se estudiará los grupos musculares y segmentos del cuerpo y qué tipo de entrenamiento será más adecuado para desarrollar una mejor capacidad de estabilización por parte de los sujetos que  siguen el programa.</a:t>
            </a:r>
          </a:p>
        </p:txBody>
      </p:sp>
      <p:grpSp>
        <p:nvGrpSpPr>
          <p:cNvPr name="Group 7" id="7"/>
          <p:cNvGrpSpPr/>
          <p:nvPr/>
        </p:nvGrpSpPr>
        <p:grpSpPr>
          <a:xfrm rot="0">
            <a:off x="548640" y="370721"/>
            <a:ext cx="8473440" cy="879358"/>
            <a:chOff x="0" y="0"/>
            <a:chExt cx="4295691" cy="445799"/>
          </a:xfrm>
        </p:grpSpPr>
        <p:sp>
          <p:nvSpPr>
            <p:cNvPr name="Freeform 8" id="8"/>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9" id="9"/>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10" id="10"/>
          <p:cNvSpPr txBox="true"/>
          <p:nvPr/>
        </p:nvSpPr>
        <p:spPr>
          <a:xfrm rot="0">
            <a:off x="1599333" y="459562"/>
            <a:ext cx="6372053" cy="615950"/>
          </a:xfrm>
          <a:prstGeom prst="rect">
            <a:avLst/>
          </a:prstGeom>
        </p:spPr>
        <p:txBody>
          <a:bodyPr anchor="t" rtlCol="false" tIns="0" lIns="0" bIns="0" rIns="0">
            <a:spAutoFit/>
          </a:bodyPr>
          <a:lstStyle/>
          <a:p>
            <a:pPr algn="ctr">
              <a:lnSpc>
                <a:spcPts val="4900"/>
              </a:lnSpc>
            </a:pPr>
            <a:r>
              <a:rPr lang="en-US" sz="3500" spc="175">
                <a:solidFill>
                  <a:srgbClr val="000000"/>
                </a:solidFill>
                <a:latin typeface="Public Sans Bold"/>
              </a:rPr>
              <a:t>CARACTERÍSTICAS</a:t>
            </a:r>
          </a:p>
        </p:txBody>
      </p:sp>
      <p:grpSp>
        <p:nvGrpSpPr>
          <p:cNvPr name="Group 11" id="11"/>
          <p:cNvGrpSpPr/>
          <p:nvPr/>
        </p:nvGrpSpPr>
        <p:grpSpPr>
          <a:xfrm rot="0">
            <a:off x="640080" y="5128257"/>
            <a:ext cx="8473440" cy="1903634"/>
            <a:chOff x="0" y="0"/>
            <a:chExt cx="4295691" cy="965066"/>
          </a:xfrm>
        </p:grpSpPr>
        <p:sp>
          <p:nvSpPr>
            <p:cNvPr name="Freeform 12" id="12"/>
            <p:cNvSpPr/>
            <p:nvPr/>
          </p:nvSpPr>
          <p:spPr>
            <a:xfrm flipH="false" flipV="false" rot="0">
              <a:off x="0" y="0"/>
              <a:ext cx="4295691" cy="965066"/>
            </a:xfrm>
            <a:custGeom>
              <a:avLst/>
              <a:gdLst/>
              <a:ahLst/>
              <a:cxnLst/>
              <a:rect r="r" b="b" t="t" l="l"/>
              <a:pathLst>
                <a:path h="965066" w="4295691">
                  <a:moveTo>
                    <a:pt x="0" y="0"/>
                  </a:moveTo>
                  <a:lnTo>
                    <a:pt x="4295691" y="0"/>
                  </a:lnTo>
                  <a:lnTo>
                    <a:pt x="4295691" y="965066"/>
                  </a:lnTo>
                  <a:lnTo>
                    <a:pt x="0" y="965066"/>
                  </a:lnTo>
                  <a:close/>
                </a:path>
              </a:pathLst>
            </a:custGeom>
            <a:solidFill>
              <a:srgbClr val="E3E4E0"/>
            </a:solidFill>
          </p:spPr>
        </p:sp>
        <p:sp>
          <p:nvSpPr>
            <p:cNvPr name="TextBox 13" id="13"/>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14" id="14"/>
          <p:cNvSpPr txBox="true"/>
          <p:nvPr/>
        </p:nvSpPr>
        <p:spPr>
          <a:xfrm rot="0">
            <a:off x="770770" y="5099682"/>
            <a:ext cx="8415341" cy="306704"/>
          </a:xfrm>
          <a:prstGeom prst="rect">
            <a:avLst/>
          </a:prstGeom>
        </p:spPr>
        <p:txBody>
          <a:bodyPr anchor="t" rtlCol="false" tIns="0" lIns="0" bIns="0" rIns="0">
            <a:spAutoFit/>
          </a:bodyPr>
          <a:lstStyle/>
          <a:p>
            <a:pPr>
              <a:lnSpc>
                <a:spcPts val="2520"/>
              </a:lnSpc>
            </a:pPr>
            <a:r>
              <a:rPr lang="en-US" sz="1800" spc="90">
                <a:solidFill>
                  <a:srgbClr val="000000"/>
                </a:solidFill>
                <a:latin typeface="Public Sans Bold"/>
              </a:rPr>
              <a:t>ENTRENAMIETO ESPECÍFICO DE LOS MÚSCULOS DE LA COLUMNA</a:t>
            </a:r>
          </a:p>
        </p:txBody>
      </p:sp>
      <p:sp>
        <p:nvSpPr>
          <p:cNvPr name="TextBox 15" id="15"/>
          <p:cNvSpPr txBox="true"/>
          <p:nvPr/>
        </p:nvSpPr>
        <p:spPr>
          <a:xfrm rot="0">
            <a:off x="770770" y="5511161"/>
            <a:ext cx="8029180" cy="1471295"/>
          </a:xfrm>
          <a:prstGeom prst="rect">
            <a:avLst/>
          </a:prstGeom>
        </p:spPr>
        <p:txBody>
          <a:bodyPr anchor="t" rtlCol="false" tIns="0" lIns="0" bIns="0" rIns="0">
            <a:spAutoFit/>
          </a:bodyPr>
          <a:lstStyle/>
          <a:p>
            <a:pPr>
              <a:lnSpc>
                <a:spcPts val="2379"/>
              </a:lnSpc>
            </a:pPr>
            <a:r>
              <a:rPr lang="en-US" sz="1699">
                <a:solidFill>
                  <a:srgbClr val="000000"/>
                </a:solidFill>
                <a:latin typeface="Public Sans"/>
              </a:rPr>
              <a:t>Para aumentar la seguridad del ejercicio, conseguir un trabajo de los miembros superior e inferior eficaz, amortiguar toda clase de impactos y proteger los órganos vitales del cuerpo, así como importantes funciones orgánicas. Por ello se presta especial atención al entrenamiento del sistema vertebral/pelvis/cadera</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1514421"/>
            <a:ext cx="8473440" cy="2603841"/>
            <a:chOff x="0" y="0"/>
            <a:chExt cx="4295691" cy="1320042"/>
          </a:xfrm>
        </p:grpSpPr>
        <p:sp>
          <p:nvSpPr>
            <p:cNvPr name="Freeform 3" id="3"/>
            <p:cNvSpPr/>
            <p:nvPr/>
          </p:nvSpPr>
          <p:spPr>
            <a:xfrm flipH="false" flipV="false" rot="0">
              <a:off x="0" y="0"/>
              <a:ext cx="4295691" cy="1320042"/>
            </a:xfrm>
            <a:custGeom>
              <a:avLst/>
              <a:gdLst/>
              <a:ahLst/>
              <a:cxnLst/>
              <a:rect r="r" b="b" t="t" l="l"/>
              <a:pathLst>
                <a:path h="1320042" w="4295691">
                  <a:moveTo>
                    <a:pt x="0" y="0"/>
                  </a:moveTo>
                  <a:lnTo>
                    <a:pt x="4295691" y="0"/>
                  </a:lnTo>
                  <a:lnTo>
                    <a:pt x="4295691" y="1320042"/>
                  </a:lnTo>
                  <a:lnTo>
                    <a:pt x="0" y="1320042"/>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669129" y="1571315"/>
            <a:ext cx="8415341" cy="656589"/>
          </a:xfrm>
          <a:prstGeom prst="rect">
            <a:avLst/>
          </a:prstGeom>
        </p:spPr>
        <p:txBody>
          <a:bodyPr anchor="t" rtlCol="false" tIns="0" lIns="0" bIns="0" rIns="0">
            <a:spAutoFit/>
          </a:bodyPr>
          <a:lstStyle/>
          <a:p>
            <a:pPr>
              <a:lnSpc>
                <a:spcPts val="2660"/>
              </a:lnSpc>
            </a:pPr>
            <a:r>
              <a:rPr lang="en-US" sz="1900" spc="95">
                <a:solidFill>
                  <a:srgbClr val="000000"/>
                </a:solidFill>
                <a:latin typeface="Public Sans Bold"/>
              </a:rPr>
              <a:t>ENTRENAMIENTO EQUILIBRADO: FUERZA, FLEXIBILIDAD Y POSTURA</a:t>
            </a:r>
          </a:p>
        </p:txBody>
      </p:sp>
      <p:sp>
        <p:nvSpPr>
          <p:cNvPr name="TextBox 6" id="6"/>
          <p:cNvSpPr txBox="true"/>
          <p:nvPr/>
        </p:nvSpPr>
        <p:spPr>
          <a:xfrm rot="0">
            <a:off x="731520" y="2285054"/>
            <a:ext cx="8029180" cy="2061845"/>
          </a:xfrm>
          <a:prstGeom prst="rect">
            <a:avLst/>
          </a:prstGeom>
        </p:spPr>
        <p:txBody>
          <a:bodyPr anchor="t" rtlCol="false" tIns="0" lIns="0" bIns="0" rIns="0">
            <a:spAutoFit/>
          </a:bodyPr>
          <a:lstStyle/>
          <a:p>
            <a:pPr>
              <a:lnSpc>
                <a:spcPts val="2379"/>
              </a:lnSpc>
            </a:pPr>
            <a:r>
              <a:rPr lang="en-US" sz="1699">
                <a:solidFill>
                  <a:srgbClr val="000000"/>
                </a:solidFill>
                <a:latin typeface="Public Sans"/>
              </a:rPr>
              <a:t>Como ya hemos visto existe un complejo sistema de músculos y otros tejidos que aseguran el equilibrio de la estructura del cuerpo. Estos pueden llegar a sobrecargarse por desequilibrios , pudiendo desembocar en cuadros patológicos de índole postural y orgánico.  Tiene que existir un equilibrio entre la capacidad de contracción muscular y rango de movimiento de la articulaciones para alcanzar un equilibrio postural.</a:t>
            </a:r>
          </a:p>
          <a:p>
            <a:pPr>
              <a:lnSpc>
                <a:spcPts val="2379"/>
              </a:lnSpc>
            </a:pPr>
          </a:p>
        </p:txBody>
      </p:sp>
      <p:grpSp>
        <p:nvGrpSpPr>
          <p:cNvPr name="Group 7" id="7"/>
          <p:cNvGrpSpPr/>
          <p:nvPr/>
        </p:nvGrpSpPr>
        <p:grpSpPr>
          <a:xfrm rot="0">
            <a:off x="548640" y="370721"/>
            <a:ext cx="8473440" cy="879358"/>
            <a:chOff x="0" y="0"/>
            <a:chExt cx="4295691" cy="445799"/>
          </a:xfrm>
        </p:grpSpPr>
        <p:sp>
          <p:nvSpPr>
            <p:cNvPr name="Freeform 8" id="8"/>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9" id="9"/>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10" id="10"/>
          <p:cNvSpPr txBox="true"/>
          <p:nvPr/>
        </p:nvSpPr>
        <p:spPr>
          <a:xfrm rot="0">
            <a:off x="1599333" y="459562"/>
            <a:ext cx="6372053" cy="615950"/>
          </a:xfrm>
          <a:prstGeom prst="rect">
            <a:avLst/>
          </a:prstGeom>
        </p:spPr>
        <p:txBody>
          <a:bodyPr anchor="t" rtlCol="false" tIns="0" lIns="0" bIns="0" rIns="0">
            <a:spAutoFit/>
          </a:bodyPr>
          <a:lstStyle/>
          <a:p>
            <a:pPr algn="ctr">
              <a:lnSpc>
                <a:spcPts val="4900"/>
              </a:lnSpc>
            </a:pPr>
            <a:r>
              <a:rPr lang="en-US" sz="3500" spc="175">
                <a:solidFill>
                  <a:srgbClr val="000000"/>
                </a:solidFill>
                <a:latin typeface="Public Sans Bold"/>
              </a:rPr>
              <a:t>CARACTERÍSTICAS</a:t>
            </a:r>
          </a:p>
        </p:txBody>
      </p:sp>
      <p:grpSp>
        <p:nvGrpSpPr>
          <p:cNvPr name="Group 11" id="11"/>
          <p:cNvGrpSpPr/>
          <p:nvPr/>
        </p:nvGrpSpPr>
        <p:grpSpPr>
          <a:xfrm rot="0">
            <a:off x="548640" y="4442149"/>
            <a:ext cx="8473440" cy="2559042"/>
            <a:chOff x="0" y="0"/>
            <a:chExt cx="4295691" cy="1297331"/>
          </a:xfrm>
        </p:grpSpPr>
        <p:sp>
          <p:nvSpPr>
            <p:cNvPr name="Freeform 12" id="12"/>
            <p:cNvSpPr/>
            <p:nvPr/>
          </p:nvSpPr>
          <p:spPr>
            <a:xfrm flipH="false" flipV="false" rot="0">
              <a:off x="0" y="0"/>
              <a:ext cx="4295691" cy="1297331"/>
            </a:xfrm>
            <a:custGeom>
              <a:avLst/>
              <a:gdLst/>
              <a:ahLst/>
              <a:cxnLst/>
              <a:rect r="r" b="b" t="t" l="l"/>
              <a:pathLst>
                <a:path h="1297331" w="4295691">
                  <a:moveTo>
                    <a:pt x="0" y="0"/>
                  </a:moveTo>
                  <a:lnTo>
                    <a:pt x="4295691" y="0"/>
                  </a:lnTo>
                  <a:lnTo>
                    <a:pt x="4295691" y="1297331"/>
                  </a:lnTo>
                  <a:lnTo>
                    <a:pt x="0" y="1297331"/>
                  </a:lnTo>
                  <a:close/>
                </a:path>
              </a:pathLst>
            </a:custGeom>
            <a:solidFill>
              <a:srgbClr val="E3E4E0"/>
            </a:solidFill>
          </p:spPr>
        </p:sp>
        <p:sp>
          <p:nvSpPr>
            <p:cNvPr name="TextBox 13" id="13"/>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14" id="14"/>
          <p:cNvSpPr txBox="true"/>
          <p:nvPr/>
        </p:nvSpPr>
        <p:spPr>
          <a:xfrm rot="0">
            <a:off x="731520" y="4505015"/>
            <a:ext cx="8415341" cy="375284"/>
          </a:xfrm>
          <a:prstGeom prst="rect">
            <a:avLst/>
          </a:prstGeom>
        </p:spPr>
        <p:txBody>
          <a:bodyPr anchor="t" rtlCol="false" tIns="0" lIns="0" bIns="0" rIns="0">
            <a:spAutoFit/>
          </a:bodyPr>
          <a:lstStyle/>
          <a:p>
            <a:pPr>
              <a:lnSpc>
                <a:spcPts val="2940"/>
              </a:lnSpc>
            </a:pPr>
            <a:r>
              <a:rPr lang="en-US" sz="2100" spc="105">
                <a:solidFill>
                  <a:srgbClr val="000000"/>
                </a:solidFill>
                <a:latin typeface="Public Sans Bold"/>
              </a:rPr>
              <a:t>GLOBALIDAD DEL MOVIMIENTO</a:t>
            </a:r>
          </a:p>
        </p:txBody>
      </p:sp>
      <p:sp>
        <p:nvSpPr>
          <p:cNvPr name="TextBox 15" id="15"/>
          <p:cNvSpPr txBox="true"/>
          <p:nvPr/>
        </p:nvSpPr>
        <p:spPr>
          <a:xfrm rot="0">
            <a:off x="731520" y="4842199"/>
            <a:ext cx="8029180" cy="1766570"/>
          </a:xfrm>
          <a:prstGeom prst="rect">
            <a:avLst/>
          </a:prstGeom>
        </p:spPr>
        <p:txBody>
          <a:bodyPr anchor="t" rtlCol="false" tIns="0" lIns="0" bIns="0" rIns="0">
            <a:spAutoFit/>
          </a:bodyPr>
          <a:lstStyle/>
          <a:p>
            <a:pPr>
              <a:lnSpc>
                <a:spcPts val="2379"/>
              </a:lnSpc>
            </a:pPr>
            <a:r>
              <a:rPr lang="en-US" sz="1699">
                <a:solidFill>
                  <a:srgbClr val="000000"/>
                </a:solidFill>
                <a:latin typeface="Public Sans"/>
              </a:rPr>
              <a:t>El cerebro reconoce el movimiento global mejor que el analítico. Es conveniente entrenar el gesto de modo global e integrado. </a:t>
            </a:r>
          </a:p>
          <a:p>
            <a:pPr>
              <a:lnSpc>
                <a:spcPts val="2379"/>
              </a:lnSpc>
            </a:pPr>
            <a:r>
              <a:rPr lang="en-US" sz="1699">
                <a:solidFill>
                  <a:srgbClr val="000000"/>
                </a:solidFill>
                <a:latin typeface="Public Sans"/>
              </a:rPr>
              <a:t>Solicitar una articulación o segmento corporal en modo global implica utilizar todos los ejes posibles de movimiento y surgen a menudo trayectorias de movimiento en diagonal así como movimientos y estiramientos musculares con torsión.</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48640" y="361196"/>
            <a:ext cx="8473440" cy="879358"/>
            <a:chOff x="0" y="0"/>
            <a:chExt cx="4295691" cy="445799"/>
          </a:xfrm>
        </p:grpSpPr>
        <p:sp>
          <p:nvSpPr>
            <p:cNvPr name="Freeform 3" id="3"/>
            <p:cNvSpPr/>
            <p:nvPr/>
          </p:nvSpPr>
          <p:spPr>
            <a:xfrm flipH="false" flipV="false" rot="0">
              <a:off x="0" y="0"/>
              <a:ext cx="4295691" cy="445799"/>
            </a:xfrm>
            <a:custGeom>
              <a:avLst/>
              <a:gdLst/>
              <a:ahLst/>
              <a:cxnLst/>
              <a:rect r="r" b="b" t="t" l="l"/>
              <a:pathLst>
                <a:path h="445799" w="4295691">
                  <a:moveTo>
                    <a:pt x="0" y="0"/>
                  </a:moveTo>
                  <a:lnTo>
                    <a:pt x="4295691" y="0"/>
                  </a:lnTo>
                  <a:lnTo>
                    <a:pt x="4295691" y="445799"/>
                  </a:lnTo>
                  <a:lnTo>
                    <a:pt x="0" y="445799"/>
                  </a:lnTo>
                  <a:close/>
                </a:path>
              </a:pathLst>
            </a:custGeom>
            <a:solidFill>
              <a:srgbClr val="E3E4E0"/>
            </a:solidFill>
          </p:spPr>
        </p:sp>
        <p:sp>
          <p:nvSpPr>
            <p:cNvPr name="TextBox 4" id="4"/>
            <p:cNvSpPr txBox="true"/>
            <p:nvPr/>
          </p:nvSpPr>
          <p:spPr>
            <a:xfrm>
              <a:off x="0" y="-19050"/>
              <a:ext cx="812800" cy="831850"/>
            </a:xfrm>
            <a:prstGeom prst="rect">
              <a:avLst/>
            </a:prstGeom>
          </p:spPr>
          <p:txBody>
            <a:bodyPr anchor="ctr" rtlCol="false" tIns="27093" lIns="27093" bIns="27093" rIns="27093"/>
            <a:lstStyle/>
            <a:p>
              <a:pPr algn="ctr">
                <a:lnSpc>
                  <a:spcPts val="1493"/>
                </a:lnSpc>
              </a:pPr>
            </a:p>
          </p:txBody>
        </p:sp>
      </p:grpSp>
      <p:sp>
        <p:nvSpPr>
          <p:cNvPr name="TextBox 5" id="5"/>
          <p:cNvSpPr txBox="true"/>
          <p:nvPr/>
        </p:nvSpPr>
        <p:spPr>
          <a:xfrm rot="0">
            <a:off x="1157098" y="450037"/>
            <a:ext cx="7256525" cy="615950"/>
          </a:xfrm>
          <a:prstGeom prst="rect">
            <a:avLst/>
          </a:prstGeom>
        </p:spPr>
        <p:txBody>
          <a:bodyPr anchor="t" rtlCol="false" tIns="0" lIns="0" bIns="0" rIns="0">
            <a:spAutoFit/>
          </a:bodyPr>
          <a:lstStyle/>
          <a:p>
            <a:pPr>
              <a:lnSpc>
                <a:spcPts val="4900"/>
              </a:lnSpc>
            </a:pPr>
            <a:r>
              <a:rPr lang="en-US" sz="3500" spc="175">
                <a:solidFill>
                  <a:srgbClr val="000000"/>
                </a:solidFill>
                <a:latin typeface="Public Sans Bold"/>
              </a:rPr>
              <a:t>MOVILIDAD Y FLEXIBILIDAD</a:t>
            </a:r>
          </a:p>
        </p:txBody>
      </p:sp>
      <p:sp>
        <p:nvSpPr>
          <p:cNvPr name="TextBox 6" id="6"/>
          <p:cNvSpPr txBox="true"/>
          <p:nvPr/>
        </p:nvSpPr>
        <p:spPr>
          <a:xfrm rot="0">
            <a:off x="548640" y="1240790"/>
            <a:ext cx="8473440" cy="5521960"/>
          </a:xfrm>
          <a:prstGeom prst="rect">
            <a:avLst/>
          </a:prstGeom>
        </p:spPr>
        <p:txBody>
          <a:bodyPr anchor="t" rtlCol="false" tIns="0" lIns="0" bIns="0" rIns="0">
            <a:spAutoFit/>
          </a:bodyPr>
          <a:lstStyle/>
          <a:p>
            <a:pPr>
              <a:lnSpc>
                <a:spcPts val="2239"/>
              </a:lnSpc>
            </a:pPr>
          </a:p>
          <a:p>
            <a:pPr>
              <a:lnSpc>
                <a:spcPts val="2239"/>
              </a:lnSpc>
            </a:pPr>
            <a:r>
              <a:rPr lang="en-US" sz="1599">
                <a:solidFill>
                  <a:srgbClr val="000000"/>
                </a:solidFill>
                <a:latin typeface="Public Sans"/>
              </a:rPr>
              <a:t>En cualquier programa de entrenamiento funcional la prioridad es que todas las articulaciones puedan recorrer un rango de movimiento completo sin dolor ni limitaciones. </a:t>
            </a:r>
          </a:p>
          <a:p>
            <a:pPr>
              <a:lnSpc>
                <a:spcPts val="2239"/>
              </a:lnSpc>
            </a:pPr>
            <a:r>
              <a:rPr lang="en-US" sz="1599">
                <a:solidFill>
                  <a:srgbClr val="000000"/>
                </a:solidFill>
                <a:latin typeface="Public Sans"/>
              </a:rPr>
              <a:t>Es frecuente que las limitaciones en la movilidad articular debidas a rigidez de los tejidos produzcan estrategias de movimiento compensatorio y degeneración de la superficie articular.</a:t>
            </a:r>
          </a:p>
          <a:p>
            <a:pPr>
              <a:lnSpc>
                <a:spcPts val="2239"/>
              </a:lnSpc>
            </a:pPr>
          </a:p>
          <a:p>
            <a:pPr>
              <a:lnSpc>
                <a:spcPts val="2239"/>
              </a:lnSpc>
            </a:pPr>
            <a:r>
              <a:rPr lang="en-US" sz="1599">
                <a:solidFill>
                  <a:srgbClr val="000000"/>
                </a:solidFill>
                <a:latin typeface="Public Sans Bold"/>
              </a:rPr>
              <a:t>LA MOVILIDAD ARTICULAR</a:t>
            </a:r>
          </a:p>
          <a:p>
            <a:pPr>
              <a:lnSpc>
                <a:spcPts val="2239"/>
              </a:lnSpc>
            </a:pPr>
            <a:r>
              <a:rPr lang="en-US" sz="1599">
                <a:solidFill>
                  <a:srgbClr val="000000"/>
                </a:solidFill>
                <a:latin typeface="Public Sans"/>
              </a:rPr>
              <a:t>Es la </a:t>
            </a:r>
            <a:r>
              <a:rPr lang="en-US" sz="1599" u="sng">
                <a:solidFill>
                  <a:srgbClr val="000000"/>
                </a:solidFill>
                <a:latin typeface="Public Sans"/>
              </a:rPr>
              <a:t>capacidad de una articulación para moverse activamente a lo largo de un rango de movimiento dado</a:t>
            </a:r>
            <a:r>
              <a:rPr lang="en-US" sz="1599">
                <a:solidFill>
                  <a:srgbClr val="000000"/>
                </a:solidFill>
                <a:latin typeface="Public Sans"/>
              </a:rPr>
              <a:t>. Cuando entrenamos nuestros objetivo debería ser maximizar el rango de movimiento activo en todas las articulaciones principales.</a:t>
            </a:r>
          </a:p>
          <a:p>
            <a:pPr>
              <a:lnSpc>
                <a:spcPts val="2239"/>
              </a:lnSpc>
            </a:pPr>
          </a:p>
          <a:p>
            <a:pPr>
              <a:lnSpc>
                <a:spcPts val="2239"/>
              </a:lnSpc>
            </a:pPr>
            <a:r>
              <a:rPr lang="en-US" sz="1599">
                <a:solidFill>
                  <a:srgbClr val="000000"/>
                </a:solidFill>
                <a:latin typeface="Public Sans Bold"/>
              </a:rPr>
              <a:t>FLEXIBILIDAD</a:t>
            </a:r>
            <a:r>
              <a:rPr lang="en-US" sz="1599">
                <a:solidFill>
                  <a:srgbClr val="000000"/>
                </a:solidFill>
                <a:latin typeface="Public Sans"/>
              </a:rPr>
              <a:t>  se refiere al</a:t>
            </a:r>
            <a:r>
              <a:rPr lang="en-US" sz="1599" u="sng">
                <a:solidFill>
                  <a:srgbClr val="000000"/>
                </a:solidFill>
                <a:latin typeface="Public Sans"/>
              </a:rPr>
              <a:t> rango de movimiento pasivo</a:t>
            </a:r>
            <a:r>
              <a:rPr lang="en-US" sz="1599">
                <a:solidFill>
                  <a:srgbClr val="000000"/>
                </a:solidFill>
                <a:latin typeface="Public Sans"/>
              </a:rPr>
              <a:t> de una articulación determinada y las estructuras del tejido blando que lo rodean.</a:t>
            </a:r>
          </a:p>
          <a:p>
            <a:pPr>
              <a:lnSpc>
                <a:spcPts val="2239"/>
              </a:lnSpc>
            </a:pPr>
          </a:p>
          <a:p>
            <a:pPr>
              <a:lnSpc>
                <a:spcPts val="2239"/>
              </a:lnSpc>
            </a:pPr>
          </a:p>
          <a:p>
            <a:pPr>
              <a:lnSpc>
                <a:spcPts val="2239"/>
              </a:lnSpc>
            </a:pPr>
            <a:r>
              <a:rPr lang="en-US" sz="1599">
                <a:solidFill>
                  <a:srgbClr val="000000"/>
                </a:solidFill>
                <a:latin typeface="Public Sans"/>
              </a:rPr>
              <a:t>Por ejemplo cuando un músculo se estira bajo un peso, su capacidad para hacerlo sin romperse no solo depende de la flexibilidad, sino de la fuerza muscular y el control del movimiento por parte del sistema nervioso.</a:t>
            </a:r>
          </a:p>
          <a:p>
            <a:pPr>
              <a:lnSpc>
                <a:spcPts val="223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DAFwF5BASgc</dc:identifier>
  <dcterms:modified xsi:type="dcterms:W3CDTF">2011-08-01T06:04:30Z</dcterms:modified>
  <cp:revision>1</cp:revision>
  <dc:title>6. ENTRENAMIENTO FUNCIONAL</dc:title>
</cp:coreProperties>
</file>