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6"/>
  </p:normalViewPr>
  <p:slideViewPr>
    <p:cSldViewPr snapToGrid="0" snapToObjects="1">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1D2DF9-E40A-7349-B482-C77AA4AA5D3B}"/>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93680F18-C0E0-BE47-98C0-3583EEC807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A622BB76-955E-EB4A-B08D-42D11BECE4D4}"/>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5" name="Marcador de pie de página 4">
            <a:extLst>
              <a:ext uri="{FF2B5EF4-FFF2-40B4-BE49-F238E27FC236}">
                <a16:creationId xmlns:a16="http://schemas.microsoft.com/office/drawing/2014/main" id="{37299FBB-76DE-6648-A99E-B77582576C1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92B99182-1DBC-C046-B9F4-79E5E7A98B5C}"/>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2486697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AF2B8D-F221-9346-930F-C44C79A80284}"/>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26D08F9-534A-3B43-B7F2-D18DA2F1BB08}"/>
              </a:ext>
            </a:extLst>
          </p:cNvPr>
          <p:cNvSpPr>
            <a:spLocks noGrp="1"/>
          </p:cNvSpPr>
          <p:nvPr>
            <p:ph type="body" orient="vert" idx="1"/>
          </p:nvPr>
        </p:nvSpPr>
        <p:spPr/>
        <p:txBody>
          <a:bodyPr vert="eaVert"/>
          <a:lstStyle/>
          <a:p>
            <a:r>
              <a:rPr lang="es-ES"/>
              <a:t>Editar los estilos de texto del patrón
Segundo nivel
Tercer nivel
Cuarto nivel
Quinto nivel</a:t>
            </a:r>
          </a:p>
        </p:txBody>
      </p:sp>
      <p:sp>
        <p:nvSpPr>
          <p:cNvPr id="4" name="Marcador de fecha 3">
            <a:extLst>
              <a:ext uri="{FF2B5EF4-FFF2-40B4-BE49-F238E27FC236}">
                <a16:creationId xmlns:a16="http://schemas.microsoft.com/office/drawing/2014/main" id="{4EC68911-80BC-5B43-9D17-A84C9064B95A}"/>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5" name="Marcador de pie de página 4">
            <a:extLst>
              <a:ext uri="{FF2B5EF4-FFF2-40B4-BE49-F238E27FC236}">
                <a16:creationId xmlns:a16="http://schemas.microsoft.com/office/drawing/2014/main" id="{9F4A0339-B825-174A-B843-B0C4C3959C2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0ED5CD8-D0F2-EF46-B33E-AB135B44A8FE}"/>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2032351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2967042-D485-5F48-A1AF-8F2FE52057E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0F317637-F41D-7B4E-9466-BA68A1492CD2}"/>
              </a:ext>
            </a:extLst>
          </p:cNvPr>
          <p:cNvSpPr>
            <a:spLocks noGrp="1"/>
          </p:cNvSpPr>
          <p:nvPr>
            <p:ph type="body" orient="vert" idx="1"/>
          </p:nvPr>
        </p:nvSpPr>
        <p:spPr>
          <a:xfrm>
            <a:off x="838200" y="365125"/>
            <a:ext cx="7734300" cy="5811838"/>
          </a:xfrm>
        </p:spPr>
        <p:txBody>
          <a:bodyPr vert="eaVert"/>
          <a:lstStyle/>
          <a:p>
            <a:r>
              <a:rPr lang="es-ES"/>
              <a:t>Editar los estilos de texto del patrón
Segundo nivel
Tercer nivel
Cuarto nivel
Quinto nivel</a:t>
            </a:r>
          </a:p>
        </p:txBody>
      </p:sp>
      <p:sp>
        <p:nvSpPr>
          <p:cNvPr id="4" name="Marcador de fecha 3">
            <a:extLst>
              <a:ext uri="{FF2B5EF4-FFF2-40B4-BE49-F238E27FC236}">
                <a16:creationId xmlns:a16="http://schemas.microsoft.com/office/drawing/2014/main" id="{1C9C9DE0-7CC8-1F4B-A98F-792C8F4B111A}"/>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5" name="Marcador de pie de página 4">
            <a:extLst>
              <a:ext uri="{FF2B5EF4-FFF2-40B4-BE49-F238E27FC236}">
                <a16:creationId xmlns:a16="http://schemas.microsoft.com/office/drawing/2014/main" id="{B51D6AB0-EAC8-AE44-8164-99F13969E8D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DB14004-E9DC-C446-914E-B61089A47B0F}"/>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4111601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80B5AF-CFD0-EE4E-BCFF-D2AD5934D96D}"/>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A8C0D472-526C-1A45-A93A-AD2DFFB2E8E5}"/>
              </a:ext>
            </a:extLst>
          </p:cNvPr>
          <p:cNvSpPr>
            <a:spLocks noGrp="1"/>
          </p:cNvSpPr>
          <p:nvPr>
            <p:ph idx="1"/>
          </p:nvPr>
        </p:nvSpPr>
        <p:spPr/>
        <p:txBody>
          <a:bodyPr/>
          <a:lstStyle/>
          <a:p>
            <a:r>
              <a:rPr lang="es-ES"/>
              <a:t>Editar los estilos de texto del patrón
Segundo nivel
Tercer nivel
Cuarto nivel
Quinto nivel</a:t>
            </a:r>
          </a:p>
        </p:txBody>
      </p:sp>
      <p:sp>
        <p:nvSpPr>
          <p:cNvPr id="4" name="Marcador de fecha 3">
            <a:extLst>
              <a:ext uri="{FF2B5EF4-FFF2-40B4-BE49-F238E27FC236}">
                <a16:creationId xmlns:a16="http://schemas.microsoft.com/office/drawing/2014/main" id="{83692737-C24C-564F-B5B9-E62E30508480}"/>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5" name="Marcador de pie de página 4">
            <a:extLst>
              <a:ext uri="{FF2B5EF4-FFF2-40B4-BE49-F238E27FC236}">
                <a16:creationId xmlns:a16="http://schemas.microsoft.com/office/drawing/2014/main" id="{BEB95201-4A72-1A4D-A3FC-DEDEA79CC88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AA9093B-1D5E-8241-9AC2-B6FA15D1C316}"/>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1371091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E4978A-E168-D34D-BA8F-7192DD003EA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83A9374D-67B3-3C4F-9C21-20F020D86B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s-ES"/>
              <a:t>Editar los estilos de texto del patrón
Segundo nivel
Tercer nivel
Cuarto nivel
Quinto nivel</a:t>
            </a:r>
          </a:p>
        </p:txBody>
      </p:sp>
      <p:sp>
        <p:nvSpPr>
          <p:cNvPr id="4" name="Marcador de fecha 3">
            <a:extLst>
              <a:ext uri="{FF2B5EF4-FFF2-40B4-BE49-F238E27FC236}">
                <a16:creationId xmlns:a16="http://schemas.microsoft.com/office/drawing/2014/main" id="{3B89EA3E-7DAC-A844-871C-3B8F8DFB5511}"/>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5" name="Marcador de pie de página 4">
            <a:extLst>
              <a:ext uri="{FF2B5EF4-FFF2-40B4-BE49-F238E27FC236}">
                <a16:creationId xmlns:a16="http://schemas.microsoft.com/office/drawing/2014/main" id="{456F4258-BF94-CB4A-9A5A-B307FFE4310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0239E88-8052-B64B-B8BA-22F60D7877B7}"/>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133478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237FA7-EEF8-8C4D-A3DE-CB17C1F050F2}"/>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A85C4573-2E42-B149-BB5F-5F1148F63264}"/>
              </a:ext>
            </a:extLst>
          </p:cNvPr>
          <p:cNvSpPr>
            <a:spLocks noGrp="1"/>
          </p:cNvSpPr>
          <p:nvPr>
            <p:ph sz="half" idx="1"/>
          </p:nvPr>
        </p:nvSpPr>
        <p:spPr>
          <a:xfrm>
            <a:off x="838200" y="1825625"/>
            <a:ext cx="5181600" cy="4351338"/>
          </a:xfrm>
        </p:spPr>
        <p:txBody>
          <a:bodyPr/>
          <a:lstStyle/>
          <a:p>
            <a:r>
              <a:rPr lang="es-ES"/>
              <a:t>Editar los estilos de texto del patrón
Segundo nivel
Tercer nivel
Cuarto nivel
Quinto nivel</a:t>
            </a:r>
          </a:p>
        </p:txBody>
      </p:sp>
      <p:sp>
        <p:nvSpPr>
          <p:cNvPr id="4" name="Marcador de contenido 3">
            <a:extLst>
              <a:ext uri="{FF2B5EF4-FFF2-40B4-BE49-F238E27FC236}">
                <a16:creationId xmlns:a16="http://schemas.microsoft.com/office/drawing/2014/main" id="{309FC7F4-AFA7-3341-8624-EC393A995801}"/>
              </a:ext>
            </a:extLst>
          </p:cNvPr>
          <p:cNvSpPr>
            <a:spLocks noGrp="1"/>
          </p:cNvSpPr>
          <p:nvPr>
            <p:ph sz="half" idx="2"/>
          </p:nvPr>
        </p:nvSpPr>
        <p:spPr>
          <a:xfrm>
            <a:off x="6172200" y="1825625"/>
            <a:ext cx="5181600" cy="4351338"/>
          </a:xfrm>
        </p:spPr>
        <p:txBody>
          <a:bodyPr/>
          <a:lstStyle/>
          <a:p>
            <a:r>
              <a:rPr lang="es-ES"/>
              <a:t>Editar los estilos de texto del patrón
Segundo nivel
Tercer nivel
Cuarto nivel
Quinto nivel</a:t>
            </a:r>
          </a:p>
        </p:txBody>
      </p:sp>
      <p:sp>
        <p:nvSpPr>
          <p:cNvPr id="5" name="Marcador de fecha 4">
            <a:extLst>
              <a:ext uri="{FF2B5EF4-FFF2-40B4-BE49-F238E27FC236}">
                <a16:creationId xmlns:a16="http://schemas.microsoft.com/office/drawing/2014/main" id="{D2A9FE8F-249C-D54F-9E7E-ABE66002533E}"/>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6" name="Marcador de pie de página 5">
            <a:extLst>
              <a:ext uri="{FF2B5EF4-FFF2-40B4-BE49-F238E27FC236}">
                <a16:creationId xmlns:a16="http://schemas.microsoft.com/office/drawing/2014/main" id="{0EF15E7D-7E92-184C-A54B-4316D39B26A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262E5210-E104-4944-9BCA-D53E0DD3B2CB}"/>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1186050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7F58B6-8465-184A-97FB-7A8A9AD3FEF2}"/>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5F9A9BDD-DD20-AC48-8C20-42A2FA9A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p>
        </p:txBody>
      </p:sp>
      <p:sp>
        <p:nvSpPr>
          <p:cNvPr id="4" name="Marcador de contenido 3">
            <a:extLst>
              <a:ext uri="{FF2B5EF4-FFF2-40B4-BE49-F238E27FC236}">
                <a16:creationId xmlns:a16="http://schemas.microsoft.com/office/drawing/2014/main" id="{51230BA5-44EB-3E45-AF79-D42E25BF7A99}"/>
              </a:ext>
            </a:extLst>
          </p:cNvPr>
          <p:cNvSpPr>
            <a:spLocks noGrp="1"/>
          </p:cNvSpPr>
          <p:nvPr>
            <p:ph sz="half" idx="2"/>
          </p:nvPr>
        </p:nvSpPr>
        <p:spPr>
          <a:xfrm>
            <a:off x="839788" y="2505075"/>
            <a:ext cx="5157787" cy="3684588"/>
          </a:xfrm>
        </p:spPr>
        <p:txBody>
          <a:bodyPr/>
          <a:lstStyle/>
          <a:p>
            <a:r>
              <a:rPr lang="es-ES"/>
              <a:t>Editar los estilos de texto del patrón
Segundo nivel
Tercer nivel
Cuarto nivel
Quinto nivel</a:t>
            </a:r>
          </a:p>
        </p:txBody>
      </p:sp>
      <p:sp>
        <p:nvSpPr>
          <p:cNvPr id="5" name="Marcador de texto 4">
            <a:extLst>
              <a:ext uri="{FF2B5EF4-FFF2-40B4-BE49-F238E27FC236}">
                <a16:creationId xmlns:a16="http://schemas.microsoft.com/office/drawing/2014/main" id="{F9846560-2FFD-B349-BFE1-125BFD38A6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p>
        </p:txBody>
      </p:sp>
      <p:sp>
        <p:nvSpPr>
          <p:cNvPr id="6" name="Marcador de contenido 5">
            <a:extLst>
              <a:ext uri="{FF2B5EF4-FFF2-40B4-BE49-F238E27FC236}">
                <a16:creationId xmlns:a16="http://schemas.microsoft.com/office/drawing/2014/main" id="{112C6F98-3D30-6A41-A69E-505EFB2C822C}"/>
              </a:ext>
            </a:extLst>
          </p:cNvPr>
          <p:cNvSpPr>
            <a:spLocks noGrp="1"/>
          </p:cNvSpPr>
          <p:nvPr>
            <p:ph sz="quarter" idx="4"/>
          </p:nvPr>
        </p:nvSpPr>
        <p:spPr>
          <a:xfrm>
            <a:off x="6172200" y="2505075"/>
            <a:ext cx="5183188" cy="3684588"/>
          </a:xfrm>
        </p:spPr>
        <p:txBody>
          <a:bodyPr/>
          <a:lstStyle/>
          <a:p>
            <a:r>
              <a:rPr lang="es-ES"/>
              <a:t>Editar los estilos de texto del patrón
Segundo nivel
Tercer nivel
Cuarto nivel
Quinto nivel</a:t>
            </a:r>
          </a:p>
        </p:txBody>
      </p:sp>
      <p:sp>
        <p:nvSpPr>
          <p:cNvPr id="7" name="Marcador de fecha 6">
            <a:extLst>
              <a:ext uri="{FF2B5EF4-FFF2-40B4-BE49-F238E27FC236}">
                <a16:creationId xmlns:a16="http://schemas.microsoft.com/office/drawing/2014/main" id="{A38ABD7E-775B-9D40-B7DA-FBC12BBA5EF2}"/>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8" name="Marcador de pie de página 7">
            <a:extLst>
              <a:ext uri="{FF2B5EF4-FFF2-40B4-BE49-F238E27FC236}">
                <a16:creationId xmlns:a16="http://schemas.microsoft.com/office/drawing/2014/main" id="{15E06239-2864-6147-A8A8-0C780B5F2ECB}"/>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BDD326B8-3365-7C41-AEA1-578B2C6B970C}"/>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2126891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0932D7-1149-D24F-AB50-B51A2CE3DD40}"/>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E517B221-8A68-A847-9D83-CB7ECCEB5FC5}"/>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4" name="Marcador de pie de página 3">
            <a:extLst>
              <a:ext uri="{FF2B5EF4-FFF2-40B4-BE49-F238E27FC236}">
                <a16:creationId xmlns:a16="http://schemas.microsoft.com/office/drawing/2014/main" id="{068C6BE7-88CD-434D-A0CB-3E2D06B9E386}"/>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C777E064-F9F2-2148-A46F-BF21311B9BB6}"/>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404970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81B50C7-389A-434B-BDA5-CDB5CA7AD39E}"/>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3" name="Marcador de pie de página 2">
            <a:extLst>
              <a:ext uri="{FF2B5EF4-FFF2-40B4-BE49-F238E27FC236}">
                <a16:creationId xmlns:a16="http://schemas.microsoft.com/office/drawing/2014/main" id="{19BF6519-B138-124F-A469-9E4E99234CAA}"/>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77E176FA-7584-9042-BF5D-8EF8332FE367}"/>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62760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EF281F-0F28-6441-BCEE-42FE550BA24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7E9394D-6930-3543-8B5D-7353177DA6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s-ES"/>
              <a:t>Editar los estilos de texto del patrón
Segundo nivel
Tercer nivel
Cuarto nivel
Quinto nivel</a:t>
            </a:r>
          </a:p>
        </p:txBody>
      </p:sp>
      <p:sp>
        <p:nvSpPr>
          <p:cNvPr id="4" name="Marcador de texto 3">
            <a:extLst>
              <a:ext uri="{FF2B5EF4-FFF2-40B4-BE49-F238E27FC236}">
                <a16:creationId xmlns:a16="http://schemas.microsoft.com/office/drawing/2014/main" id="{5513BA5D-81AC-6240-B88B-83E4DAEA0F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p>
        </p:txBody>
      </p:sp>
      <p:sp>
        <p:nvSpPr>
          <p:cNvPr id="5" name="Marcador de fecha 4">
            <a:extLst>
              <a:ext uri="{FF2B5EF4-FFF2-40B4-BE49-F238E27FC236}">
                <a16:creationId xmlns:a16="http://schemas.microsoft.com/office/drawing/2014/main" id="{4D3300A8-039A-084A-A0C1-F8A5EF17E839}"/>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6" name="Marcador de pie de página 5">
            <a:extLst>
              <a:ext uri="{FF2B5EF4-FFF2-40B4-BE49-F238E27FC236}">
                <a16:creationId xmlns:a16="http://schemas.microsoft.com/office/drawing/2014/main" id="{941C6AAF-71B0-D244-9930-BFCF88F907C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3C9D0DE-1459-2641-B36D-E89484E0078A}"/>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4143065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8F9860-DC32-E94D-A679-E7BC585A6B1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F0F989C9-A4CA-454D-8868-C98F5B14E2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899BAD6A-D281-734B-801E-269F24BFAC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p>
        </p:txBody>
      </p:sp>
      <p:sp>
        <p:nvSpPr>
          <p:cNvPr id="5" name="Marcador de fecha 4">
            <a:extLst>
              <a:ext uri="{FF2B5EF4-FFF2-40B4-BE49-F238E27FC236}">
                <a16:creationId xmlns:a16="http://schemas.microsoft.com/office/drawing/2014/main" id="{E78F28FA-B4CC-CB4A-9D5B-7A7325C2016E}"/>
              </a:ext>
            </a:extLst>
          </p:cNvPr>
          <p:cNvSpPr>
            <a:spLocks noGrp="1"/>
          </p:cNvSpPr>
          <p:nvPr>
            <p:ph type="dt" sz="half" idx="10"/>
          </p:nvPr>
        </p:nvSpPr>
        <p:spPr/>
        <p:txBody>
          <a:bodyPr/>
          <a:lstStyle/>
          <a:p>
            <a:fld id="{73BC48C0-3CBE-8F44-BA2F-5728F66D311A}" type="datetimeFigureOut">
              <a:rPr lang="es-ES" smtClean="0"/>
              <a:t>9/9/23</a:t>
            </a:fld>
            <a:endParaRPr lang="es-ES"/>
          </a:p>
        </p:txBody>
      </p:sp>
      <p:sp>
        <p:nvSpPr>
          <p:cNvPr id="6" name="Marcador de pie de página 5">
            <a:extLst>
              <a:ext uri="{FF2B5EF4-FFF2-40B4-BE49-F238E27FC236}">
                <a16:creationId xmlns:a16="http://schemas.microsoft.com/office/drawing/2014/main" id="{7B63B83F-5BC0-2944-BAAC-70FB76AFA54A}"/>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1BBA773-31DB-2B44-8FD5-65220098C4E6}"/>
              </a:ext>
            </a:extLst>
          </p:cNvPr>
          <p:cNvSpPr>
            <a:spLocks noGrp="1"/>
          </p:cNvSpPr>
          <p:nvPr>
            <p:ph type="sldNum" sz="quarter" idx="12"/>
          </p:nvPr>
        </p:nvSpPr>
        <p:spPr/>
        <p:txBody>
          <a:bodyPr/>
          <a:lstStyle/>
          <a:p>
            <a:fld id="{0C265000-F2FA-C242-B152-ED0B255F1966}" type="slidenum">
              <a:rPr lang="es-ES" smtClean="0"/>
              <a:t>‹Nº›</a:t>
            </a:fld>
            <a:endParaRPr lang="es-ES"/>
          </a:p>
        </p:txBody>
      </p:sp>
    </p:spTree>
    <p:extLst>
      <p:ext uri="{BB962C8B-B14F-4D97-AF65-F5344CB8AC3E}">
        <p14:creationId xmlns:p14="http://schemas.microsoft.com/office/powerpoint/2010/main" val="146978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94B49D0-6843-F54E-8462-16268C15E6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8742D4C6-F313-D643-8F3E-C2D892CAAF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es-ES"/>
              <a:t>Editar los estilos de texto del patrón
Segundo nivel
Tercer nivel
Cuarto nivel
Quinto nivel</a:t>
            </a:r>
          </a:p>
        </p:txBody>
      </p:sp>
      <p:sp>
        <p:nvSpPr>
          <p:cNvPr id="4" name="Marcador de fecha 3">
            <a:extLst>
              <a:ext uri="{FF2B5EF4-FFF2-40B4-BE49-F238E27FC236}">
                <a16:creationId xmlns:a16="http://schemas.microsoft.com/office/drawing/2014/main" id="{04575E7E-A463-D141-8164-F8BC709A0B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BC48C0-3CBE-8F44-BA2F-5728F66D311A}" type="datetimeFigureOut">
              <a:rPr lang="es-ES" smtClean="0"/>
              <a:t>9/9/23</a:t>
            </a:fld>
            <a:endParaRPr lang="es-ES"/>
          </a:p>
        </p:txBody>
      </p:sp>
      <p:sp>
        <p:nvSpPr>
          <p:cNvPr id="5" name="Marcador de pie de página 4">
            <a:extLst>
              <a:ext uri="{FF2B5EF4-FFF2-40B4-BE49-F238E27FC236}">
                <a16:creationId xmlns:a16="http://schemas.microsoft.com/office/drawing/2014/main" id="{12275845-1696-A943-A7B9-52B273468A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379CC662-D0E6-1440-8657-DF1C736FEC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265000-F2FA-C242-B152-ED0B255F1966}" type="slidenum">
              <a:rPr lang="es-ES" smtClean="0"/>
              <a:t>‹Nº›</a:t>
            </a:fld>
            <a:endParaRPr lang="es-ES"/>
          </a:p>
        </p:txBody>
      </p:sp>
    </p:spTree>
    <p:extLst>
      <p:ext uri="{BB962C8B-B14F-4D97-AF65-F5344CB8AC3E}">
        <p14:creationId xmlns:p14="http://schemas.microsoft.com/office/powerpoint/2010/main" val="1663797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2BB845-DEE5-4E4D-8786-8433DD6AD9C4}"/>
              </a:ext>
            </a:extLst>
          </p:cNvPr>
          <p:cNvSpPr>
            <a:spLocks noGrp="1"/>
          </p:cNvSpPr>
          <p:nvPr>
            <p:ph type="ctrTitle"/>
          </p:nvPr>
        </p:nvSpPr>
        <p:spPr/>
        <p:txBody>
          <a:bodyPr/>
          <a:lstStyle/>
          <a:p>
            <a:r>
              <a:rPr lang="es-ES" dirty="0"/>
              <a:t>INCLUSIÓN </a:t>
            </a:r>
            <a:br>
              <a:rPr lang="es-ES" dirty="0"/>
            </a:br>
            <a:r>
              <a:rPr lang="es-ES" dirty="0"/>
              <a:t>DISCAPACIDAD</a:t>
            </a:r>
          </a:p>
        </p:txBody>
      </p:sp>
      <p:sp>
        <p:nvSpPr>
          <p:cNvPr id="3" name="Subtítulo 2">
            <a:extLst>
              <a:ext uri="{FF2B5EF4-FFF2-40B4-BE49-F238E27FC236}">
                <a16:creationId xmlns:a16="http://schemas.microsoft.com/office/drawing/2014/main" id="{D139E5F9-2BE4-8B43-83F6-C4881923FB04}"/>
              </a:ext>
            </a:extLst>
          </p:cNvPr>
          <p:cNvSpPr>
            <a:spLocks noGrp="1"/>
          </p:cNvSpPr>
          <p:nvPr>
            <p:ph type="subTitle" idx="1"/>
          </p:nvPr>
        </p:nvSpPr>
        <p:spPr/>
        <p:txBody>
          <a:bodyPr/>
          <a:lstStyle/>
          <a:p>
            <a:pPr algn="just"/>
            <a:r>
              <a:rPr lang="es-ES" dirty="0"/>
              <a:t>_CONCEPTO</a:t>
            </a:r>
          </a:p>
          <a:p>
            <a:pPr algn="just"/>
            <a:r>
              <a:rPr lang="es-ES" dirty="0"/>
              <a:t>_TIPOS</a:t>
            </a:r>
          </a:p>
          <a:p>
            <a:pPr algn="just"/>
            <a:r>
              <a:rPr lang="es-ES" dirty="0"/>
              <a:t>_ACTIVIDAD FÍSICA Y APOYOS ESPECÍFICOS</a:t>
            </a:r>
          </a:p>
        </p:txBody>
      </p:sp>
    </p:spTree>
    <p:extLst>
      <p:ext uri="{BB962C8B-B14F-4D97-AF65-F5344CB8AC3E}">
        <p14:creationId xmlns:p14="http://schemas.microsoft.com/office/powerpoint/2010/main" val="632198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0F974A-B90F-3243-80CE-B11A2B506BA7}"/>
              </a:ext>
            </a:extLst>
          </p:cNvPr>
          <p:cNvSpPr>
            <a:spLocks noGrp="1"/>
          </p:cNvSpPr>
          <p:nvPr>
            <p:ph type="title"/>
          </p:nvPr>
        </p:nvSpPr>
        <p:spPr/>
        <p:txBody>
          <a:bodyPr/>
          <a:lstStyle/>
          <a:p>
            <a:r>
              <a:rPr lang="es-ES" dirty="0"/>
              <a:t>MEDIOS DE APOYO A LA MOVILIDAD</a:t>
            </a:r>
          </a:p>
        </p:txBody>
      </p:sp>
      <p:sp>
        <p:nvSpPr>
          <p:cNvPr id="3" name="Marcador de contenido 2">
            <a:extLst>
              <a:ext uri="{FF2B5EF4-FFF2-40B4-BE49-F238E27FC236}">
                <a16:creationId xmlns:a16="http://schemas.microsoft.com/office/drawing/2014/main" id="{0D9726DC-6DEC-644C-81B8-5FBB80955AAC}"/>
              </a:ext>
            </a:extLst>
          </p:cNvPr>
          <p:cNvSpPr>
            <a:spLocks noGrp="1"/>
          </p:cNvSpPr>
          <p:nvPr>
            <p:ph idx="1"/>
          </p:nvPr>
        </p:nvSpPr>
        <p:spPr/>
        <p:txBody>
          <a:bodyPr/>
          <a:lstStyle/>
          <a:p>
            <a:r>
              <a:rPr lang="es-ES" dirty="0"/>
              <a:t>Bastones, muletas y andadores.</a:t>
            </a:r>
          </a:p>
          <a:p>
            <a:endParaRPr lang="es-ES" dirty="0"/>
          </a:p>
          <a:p>
            <a:r>
              <a:rPr lang="es-ES" dirty="0"/>
              <a:t>Prótesis.</a:t>
            </a:r>
          </a:p>
          <a:p>
            <a:endParaRPr lang="es-ES" dirty="0"/>
          </a:p>
          <a:p>
            <a:r>
              <a:rPr lang="es-ES" dirty="0" err="1"/>
              <a:t>Órtesis</a:t>
            </a:r>
            <a:r>
              <a:rPr lang="es-ES" dirty="0"/>
              <a:t>. Son internas a diferencia de las anteriores.</a:t>
            </a:r>
          </a:p>
          <a:p>
            <a:endParaRPr lang="es-ES" dirty="0"/>
          </a:p>
          <a:p>
            <a:r>
              <a:rPr lang="es-ES" dirty="0"/>
              <a:t>Sillas de ruedas</a:t>
            </a:r>
          </a:p>
        </p:txBody>
      </p:sp>
    </p:spTree>
    <p:extLst>
      <p:ext uri="{BB962C8B-B14F-4D97-AF65-F5344CB8AC3E}">
        <p14:creationId xmlns:p14="http://schemas.microsoft.com/office/powerpoint/2010/main" val="1027071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583A8E-2CD5-DF4E-B72D-569DB84CE719}"/>
              </a:ext>
            </a:extLst>
          </p:cNvPr>
          <p:cNvSpPr>
            <a:spLocks noGrp="1"/>
          </p:cNvSpPr>
          <p:nvPr>
            <p:ph type="title"/>
          </p:nvPr>
        </p:nvSpPr>
        <p:spPr/>
        <p:txBody>
          <a:bodyPr/>
          <a:lstStyle/>
          <a:p>
            <a:r>
              <a:rPr lang="es-ES" dirty="0">
                <a:solidFill>
                  <a:srgbClr val="FF0000"/>
                </a:solidFill>
              </a:rPr>
              <a:t>TAREA 4: PRIVACIÓN SENSORIAL</a:t>
            </a:r>
          </a:p>
        </p:txBody>
      </p:sp>
      <p:sp>
        <p:nvSpPr>
          <p:cNvPr id="3" name="Marcador de contenido 2">
            <a:extLst>
              <a:ext uri="{FF2B5EF4-FFF2-40B4-BE49-F238E27FC236}">
                <a16:creationId xmlns:a16="http://schemas.microsoft.com/office/drawing/2014/main" id="{44A319EA-047E-F04D-94F5-BD36B045205B}"/>
              </a:ext>
            </a:extLst>
          </p:cNvPr>
          <p:cNvSpPr>
            <a:spLocks noGrp="1"/>
          </p:cNvSpPr>
          <p:nvPr>
            <p:ph idx="1"/>
          </p:nvPr>
        </p:nvSpPr>
        <p:spPr/>
        <p:txBody>
          <a:bodyPr/>
          <a:lstStyle/>
          <a:p>
            <a:r>
              <a:rPr lang="es-ES" dirty="0"/>
              <a:t>Un día harás de persona privada de sonido o visión y otro día harás de guía o ayudante.</a:t>
            </a:r>
          </a:p>
          <a:p>
            <a:endParaRPr lang="es-ES" dirty="0"/>
          </a:p>
          <a:p>
            <a:r>
              <a:rPr lang="es-ES" dirty="0"/>
              <a:t>Describe en un texto: barreras encontradas, soluciones posibles</a:t>
            </a:r>
            <a:r>
              <a:rPr lang="es-ES"/>
              <a:t>, sensaciones</a:t>
            </a:r>
          </a:p>
        </p:txBody>
      </p:sp>
    </p:spTree>
    <p:extLst>
      <p:ext uri="{BB962C8B-B14F-4D97-AF65-F5344CB8AC3E}">
        <p14:creationId xmlns:p14="http://schemas.microsoft.com/office/powerpoint/2010/main" val="3364187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ADB7A6-C402-914C-AD80-E60E6F652896}"/>
              </a:ext>
            </a:extLst>
          </p:cNvPr>
          <p:cNvSpPr>
            <a:spLocks noGrp="1"/>
          </p:cNvSpPr>
          <p:nvPr>
            <p:ph type="title"/>
          </p:nvPr>
        </p:nvSpPr>
        <p:spPr/>
        <p:txBody>
          <a:bodyPr/>
          <a:lstStyle/>
          <a:p>
            <a:r>
              <a:rPr lang="es-ES" dirty="0"/>
              <a:t>CONCEPTO DISCAPACIDAD</a:t>
            </a:r>
            <a:br>
              <a:rPr lang="es-ES" dirty="0"/>
            </a:br>
            <a:r>
              <a:rPr lang="es-ES" sz="1800" dirty="0"/>
              <a:t>Es un fenómeno complejo que evoluciona de una imperfección a un enfoque de normalización a partir de los años 60</a:t>
            </a:r>
            <a:endParaRPr lang="es-ES" dirty="0"/>
          </a:p>
        </p:txBody>
      </p:sp>
      <p:sp>
        <p:nvSpPr>
          <p:cNvPr id="3" name="Marcador de contenido 2">
            <a:extLst>
              <a:ext uri="{FF2B5EF4-FFF2-40B4-BE49-F238E27FC236}">
                <a16:creationId xmlns:a16="http://schemas.microsoft.com/office/drawing/2014/main" id="{9A3E4BDB-912C-9E40-BAE2-198B86A5A64F}"/>
              </a:ext>
            </a:extLst>
          </p:cNvPr>
          <p:cNvSpPr>
            <a:spLocks noGrp="1"/>
          </p:cNvSpPr>
          <p:nvPr>
            <p:ph idx="1"/>
          </p:nvPr>
        </p:nvSpPr>
        <p:spPr/>
        <p:txBody>
          <a:bodyPr>
            <a:normAutofit fontScale="92500" lnSpcReduction="10000"/>
          </a:bodyPr>
          <a:lstStyle/>
          <a:p>
            <a:r>
              <a:rPr lang="es-ES" dirty="0"/>
              <a:t>La clasificación de la OMS en los años 80 habla de discapacidad, deficiencia y minusvalía.</a:t>
            </a:r>
          </a:p>
          <a:p>
            <a:pPr marL="0" indent="0">
              <a:buNone/>
            </a:pPr>
            <a:endParaRPr lang="es-ES" dirty="0"/>
          </a:p>
          <a:p>
            <a:r>
              <a:rPr lang="es-ES" dirty="0"/>
              <a:t>En el año 2001 la OMS define discapacidad como una interacción problemática entre las características de la persona y las barreras que le pone el medio, la cual restringe o limita la realización de determinadas actividades, fundamentalmente de funcionamiento o de interacciones personales.</a:t>
            </a:r>
          </a:p>
          <a:p>
            <a:endParaRPr lang="es-ES" dirty="0"/>
          </a:p>
          <a:p>
            <a:r>
              <a:rPr lang="es-ES" dirty="0"/>
              <a:t>No es correcto hablar de persona discapacitada, sino de persona con discapacidad</a:t>
            </a:r>
          </a:p>
        </p:txBody>
      </p:sp>
    </p:spTree>
    <p:extLst>
      <p:ext uri="{BB962C8B-B14F-4D97-AF65-F5344CB8AC3E}">
        <p14:creationId xmlns:p14="http://schemas.microsoft.com/office/powerpoint/2010/main" val="1472531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49F517-614F-C34E-BF25-BD878E8F9805}"/>
              </a:ext>
            </a:extLst>
          </p:cNvPr>
          <p:cNvSpPr>
            <a:spLocks noGrp="1"/>
          </p:cNvSpPr>
          <p:nvPr>
            <p:ph type="title"/>
          </p:nvPr>
        </p:nvSpPr>
        <p:spPr/>
        <p:txBody>
          <a:bodyPr/>
          <a:lstStyle/>
          <a:p>
            <a:r>
              <a:rPr lang="es-ES" dirty="0"/>
              <a:t>TIPOS DE DISCAPACIDAD</a:t>
            </a:r>
            <a:br>
              <a:rPr lang="es-ES" dirty="0"/>
            </a:br>
            <a:r>
              <a:rPr lang="es-ES" sz="1800" dirty="0"/>
              <a:t>Hablamos de las deficiencias en las distintas partes del cuerpo o en su funcionamiento</a:t>
            </a:r>
            <a:endParaRPr lang="es-ES" dirty="0"/>
          </a:p>
        </p:txBody>
      </p:sp>
      <p:sp>
        <p:nvSpPr>
          <p:cNvPr id="3" name="Marcador de contenido 2">
            <a:extLst>
              <a:ext uri="{FF2B5EF4-FFF2-40B4-BE49-F238E27FC236}">
                <a16:creationId xmlns:a16="http://schemas.microsoft.com/office/drawing/2014/main" id="{5529AD47-87E9-9646-8A21-9CCED2C118A4}"/>
              </a:ext>
            </a:extLst>
          </p:cNvPr>
          <p:cNvSpPr>
            <a:spLocks noGrp="1"/>
          </p:cNvSpPr>
          <p:nvPr>
            <p:ph idx="1"/>
          </p:nvPr>
        </p:nvSpPr>
        <p:spPr/>
        <p:txBody>
          <a:bodyPr/>
          <a:lstStyle/>
          <a:p>
            <a:r>
              <a:rPr lang="es-ES" dirty="0"/>
              <a:t>_Discapacidad sensorial visual y/o auditiva. Dificultades en la percepción sensorial.</a:t>
            </a:r>
          </a:p>
          <a:p>
            <a:endParaRPr lang="es-ES" dirty="0"/>
          </a:p>
          <a:p>
            <a:r>
              <a:rPr lang="es-ES" dirty="0"/>
              <a:t>_Discapacidad física o motriz. Dificultades en e sistema locomotor que ocasiona problemas de movilidad.</a:t>
            </a:r>
          </a:p>
          <a:p>
            <a:endParaRPr lang="es-ES" dirty="0"/>
          </a:p>
          <a:p>
            <a:r>
              <a:rPr lang="es-ES" dirty="0"/>
              <a:t>_Discapacidad intelectual. Afecta al aprendizaje y a la aplicación de los conocimientos</a:t>
            </a:r>
          </a:p>
        </p:txBody>
      </p:sp>
    </p:spTree>
    <p:extLst>
      <p:ext uri="{BB962C8B-B14F-4D97-AF65-F5344CB8AC3E}">
        <p14:creationId xmlns:p14="http://schemas.microsoft.com/office/powerpoint/2010/main" val="2692978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7DA6D1-C60B-6B45-A769-D1AD955CEB57}"/>
              </a:ext>
            </a:extLst>
          </p:cNvPr>
          <p:cNvSpPr>
            <a:spLocks noGrp="1"/>
          </p:cNvSpPr>
          <p:nvPr>
            <p:ph type="title"/>
          </p:nvPr>
        </p:nvSpPr>
        <p:spPr/>
        <p:txBody>
          <a:bodyPr/>
          <a:lstStyle/>
          <a:p>
            <a:r>
              <a:rPr lang="es-ES" b="1" dirty="0">
                <a:solidFill>
                  <a:srgbClr val="FF0000"/>
                </a:solidFill>
              </a:rPr>
              <a:t>TAREA 3: Características y condicionantes</a:t>
            </a:r>
          </a:p>
        </p:txBody>
      </p:sp>
      <p:sp>
        <p:nvSpPr>
          <p:cNvPr id="3" name="Marcador de contenido 2">
            <a:extLst>
              <a:ext uri="{FF2B5EF4-FFF2-40B4-BE49-F238E27FC236}">
                <a16:creationId xmlns:a16="http://schemas.microsoft.com/office/drawing/2014/main" id="{90778FFE-9745-4846-990B-D96630A1FFB2}"/>
              </a:ext>
            </a:extLst>
          </p:cNvPr>
          <p:cNvSpPr>
            <a:spLocks noGrp="1"/>
          </p:cNvSpPr>
          <p:nvPr>
            <p:ph idx="1"/>
          </p:nvPr>
        </p:nvSpPr>
        <p:spPr/>
        <p:txBody>
          <a:bodyPr>
            <a:normAutofit fontScale="92500" lnSpcReduction="20000"/>
          </a:bodyPr>
          <a:lstStyle/>
          <a:p>
            <a:r>
              <a:rPr lang="es-ES" dirty="0"/>
              <a:t>Por grupos vamos a exponer las características y condicionantes para desarrollar actividad física de los siguientes grupos.</a:t>
            </a:r>
          </a:p>
          <a:p>
            <a:endParaRPr lang="es-ES" dirty="0"/>
          </a:p>
          <a:p>
            <a:pPr marL="0" indent="0">
              <a:buNone/>
            </a:pPr>
            <a:r>
              <a:rPr lang="es-ES" dirty="0"/>
              <a:t>1.- Discapacidad sensorial visual: grados de visión hasta la ceguera. Condiciones para la práctica de actividad física.</a:t>
            </a:r>
          </a:p>
          <a:p>
            <a:pPr marL="0" indent="0">
              <a:buNone/>
            </a:pPr>
            <a:r>
              <a:rPr lang="es-ES" dirty="0"/>
              <a:t>2.- Discapacidad sensorial auditiva: grados de afección hasta la sordera. Condiciones para la práctica de actividad física.</a:t>
            </a:r>
          </a:p>
          <a:p>
            <a:pPr marL="0" indent="0">
              <a:buNone/>
            </a:pPr>
            <a:r>
              <a:rPr lang="es-ES" dirty="0"/>
              <a:t>3.- Combinación de ambas: </a:t>
            </a:r>
            <a:r>
              <a:rPr lang="es-ES" dirty="0" err="1"/>
              <a:t>sordoceguera</a:t>
            </a:r>
            <a:r>
              <a:rPr lang="es-ES" dirty="0"/>
              <a:t>. Características y condicionantes.</a:t>
            </a:r>
          </a:p>
          <a:p>
            <a:pPr marL="0" indent="0">
              <a:buNone/>
            </a:pPr>
            <a:r>
              <a:rPr lang="es-ES" dirty="0"/>
              <a:t>4.- Discapacidad física: alteración del tono hasta parálisis.</a:t>
            </a:r>
          </a:p>
          <a:p>
            <a:pPr marL="0" indent="0">
              <a:buNone/>
            </a:pPr>
            <a:r>
              <a:rPr lang="es-ES" dirty="0"/>
              <a:t>5.- Discapacidad física: parálisis cerebral o falta de extremidades.</a:t>
            </a:r>
          </a:p>
          <a:p>
            <a:pPr marL="0" indent="0">
              <a:buNone/>
            </a:pPr>
            <a:r>
              <a:rPr lang="es-ES" dirty="0"/>
              <a:t>6.- Discapacidad intelectual: Clasificación (</a:t>
            </a:r>
            <a:r>
              <a:rPr lang="es-ES" dirty="0" err="1"/>
              <a:t>límitem</a:t>
            </a:r>
            <a:r>
              <a:rPr lang="es-ES" dirty="0"/>
              <a:t> leve, moderada, severa y profunda). Características y condicionantes.</a:t>
            </a:r>
          </a:p>
          <a:p>
            <a:pPr marL="0" indent="0">
              <a:buNone/>
            </a:pPr>
            <a:endParaRPr lang="es-ES" dirty="0"/>
          </a:p>
        </p:txBody>
      </p:sp>
    </p:spTree>
    <p:extLst>
      <p:ext uri="{BB962C8B-B14F-4D97-AF65-F5344CB8AC3E}">
        <p14:creationId xmlns:p14="http://schemas.microsoft.com/office/powerpoint/2010/main" val="130144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4773CE-AAD6-A242-84D3-7A0E6D505662}"/>
              </a:ext>
            </a:extLst>
          </p:cNvPr>
          <p:cNvSpPr>
            <a:spLocks noGrp="1"/>
          </p:cNvSpPr>
          <p:nvPr>
            <p:ph type="title"/>
          </p:nvPr>
        </p:nvSpPr>
        <p:spPr/>
        <p:txBody>
          <a:bodyPr/>
          <a:lstStyle/>
          <a:p>
            <a:r>
              <a:rPr lang="es-ES" dirty="0"/>
              <a:t>BENEFICIOS DE LA ACTIVIDAD FÍSICA EN LA DISCAPACIDAD</a:t>
            </a:r>
          </a:p>
        </p:txBody>
      </p:sp>
      <p:sp>
        <p:nvSpPr>
          <p:cNvPr id="3" name="Marcador de contenido 2">
            <a:extLst>
              <a:ext uri="{FF2B5EF4-FFF2-40B4-BE49-F238E27FC236}">
                <a16:creationId xmlns:a16="http://schemas.microsoft.com/office/drawing/2014/main" id="{11A08C70-0D56-4040-B2D9-0222FB95E732}"/>
              </a:ext>
            </a:extLst>
          </p:cNvPr>
          <p:cNvSpPr>
            <a:spLocks noGrp="1"/>
          </p:cNvSpPr>
          <p:nvPr>
            <p:ph idx="1"/>
          </p:nvPr>
        </p:nvSpPr>
        <p:spPr/>
        <p:txBody>
          <a:bodyPr>
            <a:normAutofit fontScale="70000" lnSpcReduction="20000"/>
          </a:bodyPr>
          <a:lstStyle/>
          <a:p>
            <a:r>
              <a:rPr lang="es-ES" b="1" u="sng" dirty="0"/>
              <a:t>FÍSICOS:</a:t>
            </a:r>
          </a:p>
          <a:p>
            <a:r>
              <a:rPr lang="es-ES" dirty="0"/>
              <a:t>Anatómicos: mejora del tono muscular y corrección de déficits motores, </a:t>
            </a:r>
          </a:p>
          <a:p>
            <a:r>
              <a:rPr lang="es-ES" dirty="0"/>
              <a:t>Mejora de la condición física.</a:t>
            </a:r>
          </a:p>
          <a:p>
            <a:r>
              <a:rPr lang="es-ES" dirty="0"/>
              <a:t>Mejora fisiológica: frecuencia cardíaca, control hormonal.</a:t>
            </a:r>
          </a:p>
          <a:p>
            <a:r>
              <a:rPr lang="es-ES" dirty="0"/>
              <a:t>Neurológicos.</a:t>
            </a:r>
          </a:p>
          <a:p>
            <a:endParaRPr lang="es-ES" dirty="0"/>
          </a:p>
          <a:p>
            <a:r>
              <a:rPr lang="es-ES" b="1" u="sng" dirty="0"/>
              <a:t>AFECTIVOSOCIALES:</a:t>
            </a:r>
          </a:p>
          <a:p>
            <a:pPr marL="0" indent="0">
              <a:buNone/>
            </a:pPr>
            <a:r>
              <a:rPr lang="es-ES" dirty="0"/>
              <a:t>Las actividades físicas son un vehículo para la mejora y el desarrollo personal, en relación al medio y a otras personas. Formar parte de un grupo, rutinas, ….</a:t>
            </a:r>
          </a:p>
          <a:p>
            <a:pPr marL="0" indent="0">
              <a:buNone/>
            </a:pPr>
            <a:endParaRPr lang="es-ES" dirty="0"/>
          </a:p>
          <a:p>
            <a:r>
              <a:rPr lang="es-ES" b="1" u="sng" dirty="0"/>
              <a:t>EDUCATIVOS:</a:t>
            </a:r>
          </a:p>
          <a:p>
            <a:pPr marL="0" indent="0">
              <a:buNone/>
            </a:pPr>
            <a:r>
              <a:rPr lang="es-ES" dirty="0"/>
              <a:t>Se da dentro de las actividades físicas un aprendizaje natural y sistemático que permite  que las habilidades personales se incrementen progresivamente.</a:t>
            </a:r>
          </a:p>
        </p:txBody>
      </p:sp>
    </p:spTree>
    <p:extLst>
      <p:ext uri="{BB962C8B-B14F-4D97-AF65-F5344CB8AC3E}">
        <p14:creationId xmlns:p14="http://schemas.microsoft.com/office/powerpoint/2010/main" val="171113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F7EE91-FAAA-C24F-8538-72C57174DBBF}"/>
              </a:ext>
            </a:extLst>
          </p:cNvPr>
          <p:cNvSpPr>
            <a:spLocks noGrp="1"/>
          </p:cNvSpPr>
          <p:nvPr>
            <p:ph type="title"/>
          </p:nvPr>
        </p:nvSpPr>
        <p:spPr/>
        <p:txBody>
          <a:bodyPr/>
          <a:lstStyle/>
          <a:p>
            <a:r>
              <a:rPr lang="es-ES" dirty="0"/>
              <a:t>HABLEMOS DE LEYES</a:t>
            </a:r>
          </a:p>
        </p:txBody>
      </p:sp>
      <p:sp>
        <p:nvSpPr>
          <p:cNvPr id="3" name="Marcador de contenido 2">
            <a:extLst>
              <a:ext uri="{FF2B5EF4-FFF2-40B4-BE49-F238E27FC236}">
                <a16:creationId xmlns:a16="http://schemas.microsoft.com/office/drawing/2014/main" id="{2D86B673-0619-8C42-A2B8-C8904F8C8B04}"/>
              </a:ext>
            </a:extLst>
          </p:cNvPr>
          <p:cNvSpPr>
            <a:spLocks noGrp="1"/>
          </p:cNvSpPr>
          <p:nvPr>
            <p:ph idx="1"/>
          </p:nvPr>
        </p:nvSpPr>
        <p:spPr/>
        <p:txBody>
          <a:bodyPr>
            <a:normAutofit fontScale="77500" lnSpcReduction="20000"/>
          </a:bodyPr>
          <a:lstStyle/>
          <a:p>
            <a:r>
              <a:rPr lang="es-ES" dirty="0"/>
              <a:t>El artículo 30.5 de la Convención de los derechos de las personas con discapacidad (2006) de la ONU, que trata de la participación en la vida cultural como las actividades recreativas, esparcimiento y deporte, indica que los Estados deberán adoptar las medidas pertinentes para:</a:t>
            </a:r>
          </a:p>
          <a:p>
            <a:r>
              <a:rPr lang="es-ES" dirty="0"/>
              <a:t>A) Alentar y promover la participación de las personas con discapacidad en actividades deportivas en todos los niveles.</a:t>
            </a:r>
          </a:p>
          <a:p>
            <a:r>
              <a:rPr lang="es-ES" dirty="0"/>
              <a:t>B) Asegurar que tengan la oportunidad de organizar y desarrollar actividades deportivas y recreativas específicas y participar en ellas con la instrucción y medio adecuados.</a:t>
            </a:r>
          </a:p>
          <a:p>
            <a:r>
              <a:rPr lang="es-ES" dirty="0"/>
              <a:t>C) Asegurar que tengan acceso a instalaciones deportivas, recreativas y turísticas.</a:t>
            </a:r>
          </a:p>
          <a:p>
            <a:r>
              <a:rPr lang="es-ES" dirty="0"/>
              <a:t>D) Asegurar que los menores tengan el mismo acceso a actividades lúdicas y deportivas incluidas las del sistema escolar.</a:t>
            </a:r>
          </a:p>
          <a:p>
            <a:r>
              <a:rPr lang="es-ES" dirty="0"/>
              <a:t>Esta convención fue ratificada en España en 2008 (BOE 21 abril 2008) y tomada como marco de la ley 26/2011 de 1 de agosto, de adaptación normativa de los derechos de las personas con discapacidad.</a:t>
            </a:r>
          </a:p>
          <a:p>
            <a:endParaRPr lang="es-ES" dirty="0"/>
          </a:p>
        </p:txBody>
      </p:sp>
    </p:spTree>
    <p:extLst>
      <p:ext uri="{BB962C8B-B14F-4D97-AF65-F5344CB8AC3E}">
        <p14:creationId xmlns:p14="http://schemas.microsoft.com/office/powerpoint/2010/main" val="2230146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0D7B87-5C24-9540-927F-02B66E0CFB60}"/>
              </a:ext>
            </a:extLst>
          </p:cNvPr>
          <p:cNvSpPr>
            <a:spLocks noGrp="1"/>
          </p:cNvSpPr>
          <p:nvPr>
            <p:ph type="title"/>
          </p:nvPr>
        </p:nvSpPr>
        <p:spPr/>
        <p:txBody>
          <a:bodyPr/>
          <a:lstStyle/>
          <a:p>
            <a:r>
              <a:rPr lang="es-ES" dirty="0"/>
              <a:t>FACTORES PARA FACILITAR INCLUSIÓN</a:t>
            </a:r>
          </a:p>
        </p:txBody>
      </p:sp>
      <p:sp>
        <p:nvSpPr>
          <p:cNvPr id="3" name="Marcador de contenido 2">
            <a:extLst>
              <a:ext uri="{FF2B5EF4-FFF2-40B4-BE49-F238E27FC236}">
                <a16:creationId xmlns:a16="http://schemas.microsoft.com/office/drawing/2014/main" id="{0565250F-3F1D-D047-9543-49564A205723}"/>
              </a:ext>
            </a:extLst>
          </p:cNvPr>
          <p:cNvSpPr>
            <a:spLocks noGrp="1"/>
          </p:cNvSpPr>
          <p:nvPr>
            <p:ph idx="1"/>
          </p:nvPr>
        </p:nvSpPr>
        <p:spPr/>
        <p:txBody>
          <a:bodyPr>
            <a:normAutofit lnSpcReduction="10000"/>
          </a:bodyPr>
          <a:lstStyle/>
          <a:p>
            <a:r>
              <a:rPr lang="es-ES" dirty="0"/>
              <a:t>Formación y competencias del personal.</a:t>
            </a:r>
          </a:p>
          <a:p>
            <a:endParaRPr lang="es-ES" dirty="0"/>
          </a:p>
          <a:p>
            <a:r>
              <a:rPr lang="es-ES" dirty="0"/>
              <a:t>Atención lo más individualizada posible.</a:t>
            </a:r>
          </a:p>
          <a:p>
            <a:endParaRPr lang="es-ES" dirty="0"/>
          </a:p>
          <a:p>
            <a:r>
              <a:rPr lang="es-ES" dirty="0"/>
              <a:t>Comunicación efectiva.</a:t>
            </a:r>
          </a:p>
          <a:p>
            <a:endParaRPr lang="es-ES" dirty="0"/>
          </a:p>
          <a:p>
            <a:r>
              <a:rPr lang="es-ES" dirty="0"/>
              <a:t>Recursos adecuados.</a:t>
            </a:r>
          </a:p>
          <a:p>
            <a:endParaRPr lang="es-ES" dirty="0"/>
          </a:p>
          <a:p>
            <a:r>
              <a:rPr lang="es-ES" dirty="0"/>
              <a:t>Buscar la satisfacción y mejora de las personas participantes.</a:t>
            </a:r>
          </a:p>
        </p:txBody>
      </p:sp>
    </p:spTree>
    <p:extLst>
      <p:ext uri="{BB962C8B-B14F-4D97-AF65-F5344CB8AC3E}">
        <p14:creationId xmlns:p14="http://schemas.microsoft.com/office/powerpoint/2010/main" val="4139378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D5850D-1012-B34E-BC5B-0652D058B742}"/>
              </a:ext>
            </a:extLst>
          </p:cNvPr>
          <p:cNvSpPr>
            <a:spLocks noGrp="1"/>
          </p:cNvSpPr>
          <p:nvPr>
            <p:ph type="title"/>
          </p:nvPr>
        </p:nvSpPr>
        <p:spPr/>
        <p:txBody>
          <a:bodyPr/>
          <a:lstStyle/>
          <a:p>
            <a:r>
              <a:rPr lang="es-ES" dirty="0"/>
              <a:t>MEDIOS DE APOYO ESPECÍFICOS A LA VISIÓN</a:t>
            </a:r>
          </a:p>
        </p:txBody>
      </p:sp>
      <p:sp>
        <p:nvSpPr>
          <p:cNvPr id="3" name="Marcador de contenido 2">
            <a:extLst>
              <a:ext uri="{FF2B5EF4-FFF2-40B4-BE49-F238E27FC236}">
                <a16:creationId xmlns:a16="http://schemas.microsoft.com/office/drawing/2014/main" id="{EEC1088B-F685-1242-8274-41FB183B259E}"/>
              </a:ext>
            </a:extLst>
          </p:cNvPr>
          <p:cNvSpPr>
            <a:spLocks noGrp="1"/>
          </p:cNvSpPr>
          <p:nvPr>
            <p:ph idx="1"/>
          </p:nvPr>
        </p:nvSpPr>
        <p:spPr/>
        <p:txBody>
          <a:bodyPr>
            <a:normAutofit fontScale="92500" lnSpcReduction="10000"/>
          </a:bodyPr>
          <a:lstStyle/>
          <a:p>
            <a:r>
              <a:rPr lang="es-ES" dirty="0"/>
              <a:t>Uso de colores vivos y que destaquen o sonido.</a:t>
            </a:r>
          </a:p>
          <a:p>
            <a:endParaRPr lang="es-ES" dirty="0"/>
          </a:p>
          <a:p>
            <a:r>
              <a:rPr lang="es-ES" dirty="0"/>
              <a:t>Destacar elementos del entorno.</a:t>
            </a:r>
          </a:p>
          <a:p>
            <a:endParaRPr lang="es-ES" dirty="0"/>
          </a:p>
          <a:p>
            <a:r>
              <a:rPr lang="es-ES" dirty="0"/>
              <a:t>Uso adecuado de la luz.</a:t>
            </a:r>
          </a:p>
          <a:p>
            <a:endParaRPr lang="es-ES" dirty="0"/>
          </a:p>
          <a:p>
            <a:r>
              <a:rPr lang="es-ES" dirty="0"/>
              <a:t>Guías o acompañantes.</a:t>
            </a:r>
          </a:p>
          <a:p>
            <a:endParaRPr lang="es-ES" dirty="0"/>
          </a:p>
          <a:p>
            <a:r>
              <a:rPr lang="es-ES" dirty="0"/>
              <a:t>Materiales de apoyo: avisos sonoros, instrumentos de guía como cuerda y otros como los bastones o el sistema Braille.</a:t>
            </a:r>
          </a:p>
          <a:p>
            <a:endParaRPr lang="es-ES" dirty="0"/>
          </a:p>
        </p:txBody>
      </p:sp>
    </p:spTree>
    <p:extLst>
      <p:ext uri="{BB962C8B-B14F-4D97-AF65-F5344CB8AC3E}">
        <p14:creationId xmlns:p14="http://schemas.microsoft.com/office/powerpoint/2010/main" val="814752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6020B4-C53A-A249-AEF4-CF09EBDA5B90}"/>
              </a:ext>
            </a:extLst>
          </p:cNvPr>
          <p:cNvSpPr>
            <a:spLocks noGrp="1"/>
          </p:cNvSpPr>
          <p:nvPr>
            <p:ph type="title"/>
          </p:nvPr>
        </p:nvSpPr>
        <p:spPr/>
        <p:txBody>
          <a:bodyPr/>
          <a:lstStyle/>
          <a:p>
            <a:r>
              <a:rPr lang="es-ES" dirty="0"/>
              <a:t>MEDIOS DE APOYO ESPECÍFICOS A LA AUDICIÓN</a:t>
            </a:r>
          </a:p>
        </p:txBody>
      </p:sp>
      <p:sp>
        <p:nvSpPr>
          <p:cNvPr id="3" name="Marcador de contenido 2">
            <a:extLst>
              <a:ext uri="{FF2B5EF4-FFF2-40B4-BE49-F238E27FC236}">
                <a16:creationId xmlns:a16="http://schemas.microsoft.com/office/drawing/2014/main" id="{D48923A6-DC26-2A46-A269-987B1150F72A}"/>
              </a:ext>
            </a:extLst>
          </p:cNvPr>
          <p:cNvSpPr>
            <a:spLocks noGrp="1"/>
          </p:cNvSpPr>
          <p:nvPr>
            <p:ph idx="1"/>
          </p:nvPr>
        </p:nvSpPr>
        <p:spPr/>
        <p:txBody>
          <a:bodyPr>
            <a:normAutofit/>
          </a:bodyPr>
          <a:lstStyle/>
          <a:p>
            <a:endParaRPr lang="es-ES" dirty="0"/>
          </a:p>
          <a:p>
            <a:endParaRPr lang="es-ES" dirty="0"/>
          </a:p>
          <a:p>
            <a:r>
              <a:rPr lang="es-ES" dirty="0"/>
              <a:t>Audífonos: dispositivos electrónicos que captan y modifican el sonido.</a:t>
            </a:r>
          </a:p>
          <a:p>
            <a:endParaRPr lang="es-ES" dirty="0"/>
          </a:p>
          <a:p>
            <a:pPr marL="0" indent="0">
              <a:buNone/>
            </a:pPr>
            <a:endParaRPr lang="es-ES" dirty="0"/>
          </a:p>
          <a:p>
            <a:r>
              <a:rPr lang="es-ES" dirty="0"/>
              <a:t>Implantes cocleares: son prótesis que van interna y externamente para estimular el nervio auditivo.</a:t>
            </a:r>
          </a:p>
          <a:p>
            <a:endParaRPr lang="es-ES" dirty="0"/>
          </a:p>
          <a:p>
            <a:endParaRPr lang="es-ES" dirty="0"/>
          </a:p>
        </p:txBody>
      </p:sp>
    </p:spTree>
    <p:extLst>
      <p:ext uri="{BB962C8B-B14F-4D97-AF65-F5344CB8AC3E}">
        <p14:creationId xmlns:p14="http://schemas.microsoft.com/office/powerpoint/2010/main" val="353691172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751</Words>
  <Application>Microsoft Macintosh PowerPoint</Application>
  <PresentationFormat>Panorámica</PresentationFormat>
  <Paragraphs>83</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Calibri</vt:lpstr>
      <vt:lpstr>Calibri Light</vt:lpstr>
      <vt:lpstr>Tema de Office</vt:lpstr>
      <vt:lpstr>INCLUSIÓN  DISCAPACIDAD</vt:lpstr>
      <vt:lpstr>CONCEPTO DISCAPACIDAD Es un fenómeno complejo que evoluciona de una imperfección a un enfoque de normalización a partir de los años 60</vt:lpstr>
      <vt:lpstr>TIPOS DE DISCAPACIDAD Hablamos de las deficiencias en las distintas partes del cuerpo o en su funcionamiento</vt:lpstr>
      <vt:lpstr>TAREA 3: Características y condicionantes</vt:lpstr>
      <vt:lpstr>BENEFICIOS DE LA ACTIVIDAD FÍSICA EN LA DISCAPACIDAD</vt:lpstr>
      <vt:lpstr>HABLEMOS DE LEYES</vt:lpstr>
      <vt:lpstr>FACTORES PARA FACILITAR INCLUSIÓN</vt:lpstr>
      <vt:lpstr>MEDIOS DE APOYO ESPECÍFICOS A LA VISIÓN</vt:lpstr>
      <vt:lpstr>MEDIOS DE APOYO ESPECÍFICOS A LA AUDICIÓN</vt:lpstr>
      <vt:lpstr>MEDIOS DE APOYO A LA MOVILIDAD</vt:lpstr>
      <vt:lpstr>TAREA 4: PRIVACIÓN SENSORIAL</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INCLUSIÓN  DISCAPACIDAD</dc:title>
  <dc:creator>Microsoft Office User</dc:creator>
  <cp:lastModifiedBy>Microsoft Office User</cp:lastModifiedBy>
  <cp:revision>5</cp:revision>
  <dcterms:created xsi:type="dcterms:W3CDTF">2023-09-09T18:15:07Z</dcterms:created>
  <dcterms:modified xsi:type="dcterms:W3CDTF">2023-09-09T19:04:56Z</dcterms:modified>
</cp:coreProperties>
</file>