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61" r:id="rId5"/>
    <p:sldId id="259" r:id="rId6"/>
    <p:sldId id="260" r:id="rId7"/>
    <p:sldId id="264" r:id="rId8"/>
    <p:sldId id="265" r:id="rId9"/>
    <p:sldId id="266" r:id="rId10"/>
    <p:sldId id="268" r:id="rId11"/>
    <p:sldId id="269" r:id="rId12"/>
    <p:sldId id="270" r:id="rId13"/>
    <p:sldId id="272" r:id="rId14"/>
    <p:sldId id="273" r:id="rId15"/>
    <p:sldId id="274" r:id="rId16"/>
    <p:sldId id="276" r:id="rId17"/>
    <p:sldId id="277" r:id="rId18"/>
    <p:sldId id="27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1160EA64-D806-43AC-9DF2-F8C432F32B4C}" type="datetimeFigureOut">
              <a:rPr lang="en-US" dirty="0"/>
              <a:t>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2/1/2023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F7D4976-E339-4826-83B7-FBD03F55ECF8}" type="datetimeFigureOut">
              <a:rPr lang="en-US" dirty="0"/>
              <a:t>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‹Nº›</a:t>
            </a:fld>
            <a:endParaRPr lang="en-US"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D1BE4249-C0D0-4B06-8692-E8BB871AF643}" type="datetimeFigureOut">
              <a:rPr lang="en-US" dirty="0"/>
              <a:t>2/1/2023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2/1/2023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2/1/2023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misrecetasanticancer.com/2016/07/beneficios-del-taichi-y-chikung-durante.html" TargetMode="External"/><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aquafitnessmania.blogspot.com/2010/01/descripcion-de-tipos-de-clases-o.html" TargetMode="External"/><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hyperlink" Target="https://es.wikipedia.org/wiki/Gimnasia_acu%C3%A1tica" TargetMode="External"/><Relationship Id="rId5" Type="http://schemas.openxmlformats.org/officeDocument/2006/relationships/image" Target="../media/image7.JPG"/><Relationship Id="rId4" Type="http://schemas.openxmlformats.org/officeDocument/2006/relationships/hyperlink" Target="https://creativecommons.org/licenses/by-nc-sa/3.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D8DD5A-E8E0-0A34-2E52-444BDD39F742}"/>
              </a:ext>
            </a:extLst>
          </p:cNvPr>
          <p:cNvSpPr>
            <a:spLocks noGrp="1"/>
          </p:cNvSpPr>
          <p:nvPr>
            <p:ph type="ctrTitle"/>
          </p:nvPr>
        </p:nvSpPr>
        <p:spPr>
          <a:xfrm>
            <a:off x="1600200" y="842682"/>
            <a:ext cx="8991600" cy="2348754"/>
          </a:xfrm>
        </p:spPr>
        <p:txBody>
          <a:bodyPr>
            <a:normAutofit fontScale="90000"/>
          </a:bodyPr>
          <a:lstStyle/>
          <a:p>
            <a:r>
              <a:rPr lang="es-ES" dirty="0"/>
              <a:t>IMPLEMENTACIÓN DE ACTIVIDADES FÍSICO – DEPORTIVAS EN PERSONAS MAYORES</a:t>
            </a:r>
          </a:p>
        </p:txBody>
      </p:sp>
      <p:sp>
        <p:nvSpPr>
          <p:cNvPr id="3" name="Subtítulo 2">
            <a:extLst>
              <a:ext uri="{FF2B5EF4-FFF2-40B4-BE49-F238E27FC236}">
                <a16:creationId xmlns:a16="http://schemas.microsoft.com/office/drawing/2014/main" id="{3793A186-7BAB-7D9D-16B8-77EFFC5A3D82}"/>
              </a:ext>
            </a:extLst>
          </p:cNvPr>
          <p:cNvSpPr>
            <a:spLocks noGrp="1"/>
          </p:cNvSpPr>
          <p:nvPr>
            <p:ph type="subTitle" idx="1"/>
          </p:nvPr>
        </p:nvSpPr>
        <p:spPr>
          <a:xfrm>
            <a:off x="1600199" y="3550024"/>
            <a:ext cx="8601635" cy="2024485"/>
          </a:xfrm>
        </p:spPr>
        <p:txBody>
          <a:bodyPr/>
          <a:lstStyle/>
          <a:p>
            <a:pPr marL="342900" indent="-342900" algn="l">
              <a:buFont typeface="Arial" panose="020B0604020202020204" pitchFamily="34" charset="0"/>
              <a:buChar char="•"/>
            </a:pPr>
            <a:r>
              <a:rPr lang="es-ES" dirty="0"/>
              <a:t>- ESTRATEGIAS DE INTEVENCIÓN</a:t>
            </a:r>
          </a:p>
          <a:p>
            <a:pPr marL="342900" indent="-342900" algn="l">
              <a:buFont typeface="Arial" panose="020B0604020202020204" pitchFamily="34" charset="0"/>
              <a:buChar char="•"/>
            </a:pPr>
            <a:r>
              <a:rPr lang="es-ES" dirty="0"/>
              <a:t>- ACTIVIDADES FÍSICO-DEPORTIVAS Y LÚDICAS</a:t>
            </a:r>
          </a:p>
          <a:p>
            <a:pPr marL="342900" indent="-342900" algn="l">
              <a:buFont typeface="Arial" panose="020B0604020202020204" pitchFamily="34" charset="0"/>
              <a:buChar char="•"/>
            </a:pPr>
            <a:r>
              <a:rPr lang="es-ES" dirty="0"/>
              <a:t>- ACTIVIDADES DE ESTIMULACIÓN COGNITIVA Y DE SOCIALIZACIÓN</a:t>
            </a:r>
          </a:p>
          <a:p>
            <a:pPr marL="342900" indent="-342900" algn="l">
              <a:buFont typeface="Arial" panose="020B0604020202020204" pitchFamily="34" charset="0"/>
              <a:buChar char="•"/>
            </a:pPr>
            <a:r>
              <a:rPr lang="es-ES" dirty="0"/>
              <a:t>- RECURSOS PARA LAS ACTIVIDADES FÍSICO-DEPORTIVAS</a:t>
            </a:r>
          </a:p>
        </p:txBody>
      </p:sp>
    </p:spTree>
    <p:extLst>
      <p:ext uri="{BB962C8B-B14F-4D97-AF65-F5344CB8AC3E}">
        <p14:creationId xmlns:p14="http://schemas.microsoft.com/office/powerpoint/2010/main" val="1487703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CF35ECE-2695-B5BF-908C-95BED645F58C}"/>
              </a:ext>
            </a:extLst>
          </p:cNvPr>
          <p:cNvSpPr>
            <a:spLocks noGrp="1"/>
          </p:cNvSpPr>
          <p:nvPr>
            <p:ph idx="1"/>
          </p:nvPr>
        </p:nvSpPr>
        <p:spPr>
          <a:xfrm>
            <a:off x="491706" y="327804"/>
            <a:ext cx="9469158" cy="5412223"/>
          </a:xfrm>
        </p:spPr>
        <p:txBody>
          <a:bodyPr/>
          <a:lstStyle/>
          <a:p>
            <a:pPr marL="0" indent="0">
              <a:buNone/>
            </a:pPr>
            <a:r>
              <a:rPr lang="es-ES" dirty="0"/>
              <a:t>LA ESTRUCTURA DE LAS SESIONES DE AERÓBIC DEBERÍA SER:</a:t>
            </a:r>
          </a:p>
          <a:p>
            <a:r>
              <a:rPr lang="es-ES" sz="2400" dirty="0"/>
              <a:t>CALENTAMIENTO (10-15 minutos de ejercicios a un ritmo de 130 y 140 ppm)</a:t>
            </a:r>
          </a:p>
          <a:p>
            <a:r>
              <a:rPr lang="es-ES" sz="2400" dirty="0"/>
              <a:t>PARTE PRINCIPAL (centrado en el trabajo cardiovascular, con intensidad progresiva creciente a través de las coreografías durante 30 minutos y a un ritmo de 135 y 155 ppm, no superando las 160 ppm)</a:t>
            </a:r>
          </a:p>
          <a:p>
            <a:r>
              <a:rPr lang="es-ES" sz="2400" dirty="0"/>
              <a:t>ENFRIAMIENTO (rebajar la frecuencia cardíaca paulatinamente y preparar para la fase final de relajación durante aproximadamente 5 minutos usando música con ritmo de 120-130 ppm)</a:t>
            </a:r>
          </a:p>
          <a:p>
            <a:r>
              <a:rPr lang="es-ES" sz="2400" dirty="0"/>
              <a:t>VUELTA A LA CALMA (con una duración de 10 minutos realizar estiramientos acompañados de música relajante con ritmo no superior a 100ppm)</a:t>
            </a:r>
          </a:p>
        </p:txBody>
      </p:sp>
    </p:spTree>
    <p:extLst>
      <p:ext uri="{BB962C8B-B14F-4D97-AF65-F5344CB8AC3E}">
        <p14:creationId xmlns:p14="http://schemas.microsoft.com/office/powerpoint/2010/main" val="31025691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4D1E75-3EDF-209F-58DC-CBFB4D8A85BE}"/>
              </a:ext>
            </a:extLst>
          </p:cNvPr>
          <p:cNvSpPr>
            <a:spLocks noGrp="1"/>
          </p:cNvSpPr>
          <p:nvPr>
            <p:ph type="title"/>
          </p:nvPr>
        </p:nvSpPr>
        <p:spPr>
          <a:xfrm>
            <a:off x="2231136" y="317711"/>
            <a:ext cx="7729728" cy="596689"/>
          </a:xfrm>
        </p:spPr>
        <p:txBody>
          <a:bodyPr>
            <a:normAutofit fontScale="90000"/>
          </a:bodyPr>
          <a:lstStyle/>
          <a:p>
            <a:r>
              <a:rPr lang="es-ES" dirty="0"/>
              <a:t>yoga</a:t>
            </a:r>
          </a:p>
        </p:txBody>
      </p:sp>
      <p:sp>
        <p:nvSpPr>
          <p:cNvPr id="3" name="Marcador de contenido 2">
            <a:extLst>
              <a:ext uri="{FF2B5EF4-FFF2-40B4-BE49-F238E27FC236}">
                <a16:creationId xmlns:a16="http://schemas.microsoft.com/office/drawing/2014/main" id="{0FF4B10F-CD2F-AFF1-59B2-ED96262E9A33}"/>
              </a:ext>
            </a:extLst>
          </p:cNvPr>
          <p:cNvSpPr>
            <a:spLocks noGrp="1"/>
          </p:cNvSpPr>
          <p:nvPr>
            <p:ph idx="1"/>
          </p:nvPr>
        </p:nvSpPr>
        <p:spPr>
          <a:xfrm>
            <a:off x="519953" y="995082"/>
            <a:ext cx="11089341" cy="5674659"/>
          </a:xfrm>
        </p:spPr>
        <p:txBody>
          <a:bodyPr>
            <a:normAutofit/>
          </a:bodyPr>
          <a:lstStyle/>
          <a:p>
            <a:pPr marL="0" indent="0">
              <a:buNone/>
            </a:pPr>
            <a:r>
              <a:rPr lang="es-ES" dirty="0"/>
              <a:t>El YOGA es una práctica física basada en distintas posturas corporales (asanas) y en la respiración.</a:t>
            </a:r>
          </a:p>
          <a:p>
            <a:pPr marL="0" indent="0">
              <a:buNone/>
            </a:pPr>
            <a:r>
              <a:rPr lang="es-ES" dirty="0"/>
              <a:t>Se otorga una importancia central a la armonía y a la buena ejecución de las asanas y respiración, por encima de la cantidad.</a:t>
            </a:r>
          </a:p>
          <a:p>
            <a:pPr marL="0" indent="0">
              <a:buNone/>
            </a:pPr>
            <a:r>
              <a:rPr lang="es-ES" dirty="0"/>
              <a:t>Los beneficios que aporta el YOGA son numerosos, como tonificar el cuerpo, mejorar la postura corporal, contribuye al buen funcionamiento de las articulaciones, aporta flexibilidad, equilibrio, fuerza, energía… además el trabajo de la respiración contribuye a relajar el cuerpo y a rebajar los niveles de nerviosismo y tensión.</a:t>
            </a:r>
          </a:p>
          <a:p>
            <a:pPr marL="0" indent="0">
              <a:buNone/>
            </a:pPr>
            <a:r>
              <a:rPr lang="es-ES" dirty="0"/>
              <a:t>Algunas estrategias de intervención en el YOGA, son:</a:t>
            </a:r>
          </a:p>
          <a:p>
            <a:r>
              <a:rPr lang="es-ES" dirty="0"/>
              <a:t>CREAR UN AMBIENTE ADECUADO (temperatura ambiental agradable, entre 19 y 22ºC y sonidos ambientales que no distraigan)</a:t>
            </a:r>
          </a:p>
          <a:p>
            <a:r>
              <a:rPr lang="es-ES" dirty="0"/>
              <a:t>VESTIR ROPA CÓMODA </a:t>
            </a:r>
          </a:p>
          <a:p>
            <a:r>
              <a:rPr lang="es-ES" dirty="0"/>
              <a:t>CENTRARSE EN LA RESPIRACIÓN (1. Inspirar lenta y profundamente por la nariz hasta llenar los pulmones 2. Retener el aire 4 </a:t>
            </a:r>
            <a:r>
              <a:rPr lang="es-ES" dirty="0" err="1"/>
              <a:t>sg</a:t>
            </a:r>
            <a:r>
              <a:rPr lang="es-ES" dirty="0"/>
              <a:t> 3. Espirar lentamente el aire por la boca hasta vaciar los pulmones)</a:t>
            </a:r>
          </a:p>
          <a:p>
            <a:r>
              <a:rPr lang="es-ES" dirty="0"/>
              <a:t>TOMAR MEDIDAS DE SEGURIDAD (las transiciones de una asana a otra deben realizarse con suavidad y tener en cuenta adaptaciones para aquellas personas con lesiones)</a:t>
            </a:r>
          </a:p>
          <a:p>
            <a:r>
              <a:rPr lang="es-ES" dirty="0"/>
              <a:t>REFUERZO POSITIVO (el yoga no es una competición con nadie, sino que su objetivo es el bienestar armónico)</a:t>
            </a:r>
          </a:p>
        </p:txBody>
      </p:sp>
    </p:spTree>
    <p:extLst>
      <p:ext uri="{BB962C8B-B14F-4D97-AF65-F5344CB8AC3E}">
        <p14:creationId xmlns:p14="http://schemas.microsoft.com/office/powerpoint/2010/main" val="427077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B4CF3F2-32C3-04CB-AE02-3B066559BBA1}"/>
              </a:ext>
            </a:extLst>
          </p:cNvPr>
          <p:cNvSpPr>
            <a:spLocks noGrp="1"/>
          </p:cNvSpPr>
          <p:nvPr>
            <p:ph idx="1"/>
          </p:nvPr>
        </p:nvSpPr>
        <p:spPr>
          <a:xfrm>
            <a:off x="484094" y="197224"/>
            <a:ext cx="9476770" cy="5542803"/>
          </a:xfrm>
        </p:spPr>
        <p:txBody>
          <a:bodyPr>
            <a:normAutofit/>
          </a:bodyPr>
          <a:lstStyle/>
          <a:p>
            <a:pPr marL="0" indent="0">
              <a:buNone/>
            </a:pPr>
            <a:r>
              <a:rPr lang="es-ES" sz="2800" dirty="0"/>
              <a:t>Las estructura de las sesiones en YOGA, sería:</a:t>
            </a:r>
          </a:p>
          <a:p>
            <a:r>
              <a:rPr lang="es-ES" sz="2800" dirty="0"/>
              <a:t>CALENTAMIENTO: 10 minutos empezando con algo de meditación para preparar el cuerpo y ejercicios de respiración y, a continuación estiramientos suaves</a:t>
            </a:r>
          </a:p>
          <a:p>
            <a:r>
              <a:rPr lang="es-ES" sz="2800" dirty="0"/>
              <a:t>ASANAS: se eligen según el objetivo de la sesión y las características de los participantes determinando el orden y la duración</a:t>
            </a:r>
          </a:p>
          <a:p>
            <a:r>
              <a:rPr lang="es-ES" sz="2800" dirty="0"/>
              <a:t>VUELTA A LA CALMA: estiramientos suaves</a:t>
            </a:r>
          </a:p>
          <a:p>
            <a:r>
              <a:rPr lang="es-ES" sz="2800" dirty="0"/>
              <a:t>MEDITACIÓN Y RELAJACIÓN: otros 10 minutos tomando conciencia completa del cuerpo y del interior e ir volviendo lentamente a la realidad</a:t>
            </a:r>
          </a:p>
        </p:txBody>
      </p:sp>
    </p:spTree>
    <p:extLst>
      <p:ext uri="{BB962C8B-B14F-4D97-AF65-F5344CB8AC3E}">
        <p14:creationId xmlns:p14="http://schemas.microsoft.com/office/powerpoint/2010/main" val="2704327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BC2AA0-169D-0DE4-7AC4-C9F3118D4B69}"/>
              </a:ext>
            </a:extLst>
          </p:cNvPr>
          <p:cNvSpPr>
            <a:spLocks noGrp="1"/>
          </p:cNvSpPr>
          <p:nvPr>
            <p:ph type="title"/>
          </p:nvPr>
        </p:nvSpPr>
        <p:spPr>
          <a:xfrm>
            <a:off x="2231136" y="125506"/>
            <a:ext cx="7729728" cy="591670"/>
          </a:xfrm>
        </p:spPr>
        <p:txBody>
          <a:bodyPr>
            <a:normAutofit fontScale="90000"/>
          </a:bodyPr>
          <a:lstStyle/>
          <a:p>
            <a:r>
              <a:rPr lang="es-ES" dirty="0"/>
              <a:t>TAICHÍ</a:t>
            </a:r>
          </a:p>
        </p:txBody>
      </p:sp>
      <p:sp>
        <p:nvSpPr>
          <p:cNvPr id="3" name="Marcador de contenido 2">
            <a:extLst>
              <a:ext uri="{FF2B5EF4-FFF2-40B4-BE49-F238E27FC236}">
                <a16:creationId xmlns:a16="http://schemas.microsoft.com/office/drawing/2014/main" id="{87650239-E048-0648-511B-2A61B6818055}"/>
              </a:ext>
            </a:extLst>
          </p:cNvPr>
          <p:cNvSpPr>
            <a:spLocks noGrp="1"/>
          </p:cNvSpPr>
          <p:nvPr>
            <p:ph idx="1"/>
          </p:nvPr>
        </p:nvSpPr>
        <p:spPr>
          <a:xfrm>
            <a:off x="618565" y="905436"/>
            <a:ext cx="11205882" cy="4834592"/>
          </a:xfrm>
        </p:spPr>
        <p:txBody>
          <a:bodyPr/>
          <a:lstStyle/>
          <a:p>
            <a:pPr marL="0" indent="0">
              <a:buNone/>
            </a:pPr>
            <a:r>
              <a:rPr lang="es-ES" dirty="0"/>
              <a:t>El TAICHÍ es un arte marcial que busca canalizar la energía interna y proyectarla fuera.</a:t>
            </a:r>
          </a:p>
          <a:p>
            <a:pPr marL="0" indent="0">
              <a:buNone/>
            </a:pPr>
            <a:r>
              <a:rPr lang="es-ES" dirty="0"/>
              <a:t>Los movimientos son suaves, lentos y armoniosos concentrándose en su correcta realización y en la conciencia de las distintas partes del cuerpo (músculos, huesos y articulaciones) y del mecanismo de la respiración.</a:t>
            </a:r>
          </a:p>
          <a:p>
            <a:pPr marL="0" indent="0">
              <a:buNone/>
            </a:pPr>
            <a:r>
              <a:rPr lang="es-ES" dirty="0"/>
              <a:t>La práctica del TAICHÍ mejora la flexibilidad, la fuerza y el equilibrio.</a:t>
            </a:r>
          </a:p>
          <a:p>
            <a:pPr marL="0" indent="0">
              <a:buNone/>
            </a:pPr>
            <a:r>
              <a:rPr lang="es-ES" dirty="0"/>
              <a:t>Y entre sus muchos beneficios se encuentran mejores cardiovasculares y respiratorias, aumento de la energía vital, mejora del estado de ánimo, reducción de los niveles de ansiedad y mejora de los ciclos del sueño.</a:t>
            </a:r>
          </a:p>
        </p:txBody>
      </p:sp>
      <p:pic>
        <p:nvPicPr>
          <p:cNvPr id="5" name="Imagen 4">
            <a:extLst>
              <a:ext uri="{FF2B5EF4-FFF2-40B4-BE49-F238E27FC236}">
                <a16:creationId xmlns:a16="http://schemas.microsoft.com/office/drawing/2014/main" id="{05C84EED-8B0D-D5E1-7ABD-5EB2A47E8EC2}"/>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3352799" y="3322732"/>
            <a:ext cx="5056094" cy="3065257"/>
          </a:xfrm>
          <a:prstGeom prst="rect">
            <a:avLst/>
          </a:prstGeom>
        </p:spPr>
      </p:pic>
    </p:spTree>
    <p:extLst>
      <p:ext uri="{BB962C8B-B14F-4D97-AF65-F5344CB8AC3E}">
        <p14:creationId xmlns:p14="http://schemas.microsoft.com/office/powerpoint/2010/main" val="813838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02B5C3-7CBE-6413-E9D0-D6065E2DBB77}"/>
              </a:ext>
            </a:extLst>
          </p:cNvPr>
          <p:cNvSpPr>
            <a:spLocks noGrp="1"/>
          </p:cNvSpPr>
          <p:nvPr>
            <p:ph type="title"/>
          </p:nvPr>
        </p:nvSpPr>
        <p:spPr>
          <a:xfrm>
            <a:off x="2141489" y="130974"/>
            <a:ext cx="7729728" cy="613097"/>
          </a:xfrm>
        </p:spPr>
        <p:txBody>
          <a:bodyPr>
            <a:normAutofit fontScale="90000"/>
          </a:bodyPr>
          <a:lstStyle/>
          <a:p>
            <a:r>
              <a:rPr lang="es-ES" dirty="0"/>
              <a:t>PILATES</a:t>
            </a:r>
          </a:p>
        </p:txBody>
      </p:sp>
      <p:sp>
        <p:nvSpPr>
          <p:cNvPr id="3" name="Marcador de contenido 2">
            <a:extLst>
              <a:ext uri="{FF2B5EF4-FFF2-40B4-BE49-F238E27FC236}">
                <a16:creationId xmlns:a16="http://schemas.microsoft.com/office/drawing/2014/main" id="{E7760DEB-585A-9734-3671-4D782790BFF8}"/>
              </a:ext>
            </a:extLst>
          </p:cNvPr>
          <p:cNvSpPr>
            <a:spLocks noGrp="1"/>
          </p:cNvSpPr>
          <p:nvPr>
            <p:ph idx="1"/>
          </p:nvPr>
        </p:nvSpPr>
        <p:spPr>
          <a:xfrm>
            <a:off x="582705" y="1066800"/>
            <a:ext cx="11161059" cy="5531224"/>
          </a:xfrm>
        </p:spPr>
        <p:txBody>
          <a:bodyPr>
            <a:normAutofit/>
          </a:bodyPr>
          <a:lstStyle/>
          <a:p>
            <a:pPr marL="0" indent="0">
              <a:buNone/>
            </a:pPr>
            <a:r>
              <a:rPr lang="es-ES" sz="2400" dirty="0"/>
              <a:t>El PILATES es una actividad centrada en el desarrollo de los músculos internos y el fortalecimiento y el equilibrio del cuerpo. </a:t>
            </a:r>
          </a:p>
          <a:p>
            <a:pPr marL="0" indent="0">
              <a:buNone/>
            </a:pPr>
            <a:r>
              <a:rPr lang="es-ES" sz="2400" dirty="0"/>
              <a:t>Los principios básicos de este método son 5 y trabajan juntos para crear un “ejercicio inteligente” que sea seguro y eficaz. Son: </a:t>
            </a:r>
          </a:p>
          <a:p>
            <a:pPr>
              <a:buFontTx/>
              <a:buChar char="-"/>
            </a:pPr>
            <a:r>
              <a:rPr lang="es-ES" sz="2400" dirty="0"/>
              <a:t>LA RESPIRACIÓN (en 3 dimensiones en la parte inferior de la caja torácica)</a:t>
            </a:r>
          </a:p>
          <a:p>
            <a:pPr>
              <a:buFontTx/>
              <a:buChar char="-"/>
            </a:pPr>
            <a:r>
              <a:rPr lang="es-ES" sz="2400" dirty="0"/>
              <a:t>LA COLOCACIÓN PÉLVICA (distinguir entre pelvis neutra e </a:t>
            </a:r>
            <a:r>
              <a:rPr lang="es-ES" sz="2400" dirty="0" err="1"/>
              <a:t>imprint</a:t>
            </a:r>
            <a:r>
              <a:rPr lang="es-ES" sz="2400" dirty="0"/>
              <a:t>)</a:t>
            </a:r>
          </a:p>
          <a:p>
            <a:pPr marL="0" indent="0">
              <a:buNone/>
            </a:pPr>
            <a:endParaRPr lang="es-ES" sz="2400" dirty="0"/>
          </a:p>
        </p:txBody>
      </p:sp>
      <p:pic>
        <p:nvPicPr>
          <p:cNvPr id="5" name="Picture 2" descr="Espalda neutra o espalda en Imprint">
            <a:extLst>
              <a:ext uri="{FF2B5EF4-FFF2-40B4-BE49-F238E27FC236}">
                <a16:creationId xmlns:a16="http://schemas.microsoft.com/office/drawing/2014/main" id="{208D43D0-A20C-1F4A-41E7-2ECF3FF838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5093" y="4120195"/>
            <a:ext cx="5943600" cy="2083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1104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9E63A62-53DC-0CD1-2CC2-511360AA6F9F}"/>
              </a:ext>
            </a:extLst>
          </p:cNvPr>
          <p:cNvSpPr txBox="1"/>
          <p:nvPr/>
        </p:nvSpPr>
        <p:spPr>
          <a:xfrm>
            <a:off x="385482" y="218508"/>
            <a:ext cx="11806518" cy="6555641"/>
          </a:xfrm>
          <a:prstGeom prst="rect">
            <a:avLst/>
          </a:prstGeom>
          <a:noFill/>
        </p:spPr>
        <p:txBody>
          <a:bodyPr wrap="square">
            <a:spAutoFit/>
          </a:bodyPr>
          <a:lstStyle/>
          <a:p>
            <a:pPr>
              <a:buFontTx/>
              <a:buChar char="-"/>
            </a:pPr>
            <a:r>
              <a:rPr lang="es-ES" sz="1800" dirty="0"/>
              <a:t>LA COLOCACIÓN DE LA CAJA TORÁCICA (evitando provocar compensaciones, sobreesfuerzos, desequilibrios…)</a:t>
            </a:r>
          </a:p>
          <a:p>
            <a:pPr>
              <a:buFontTx/>
              <a:buChar char="-"/>
            </a:pPr>
            <a:endParaRPr lang="es-ES" dirty="0"/>
          </a:p>
          <a:p>
            <a:pPr>
              <a:buFontTx/>
              <a:buChar char="-"/>
            </a:pPr>
            <a:endParaRPr lang="es-ES" sz="1800" dirty="0"/>
          </a:p>
          <a:p>
            <a:pPr>
              <a:buFontTx/>
              <a:buChar char="-"/>
            </a:pPr>
            <a:endParaRPr lang="es-ES" dirty="0"/>
          </a:p>
          <a:p>
            <a:pPr>
              <a:buFontTx/>
              <a:buChar char="-"/>
            </a:pPr>
            <a:endParaRPr lang="es-ES" sz="1800" dirty="0"/>
          </a:p>
          <a:p>
            <a:pPr>
              <a:buFontTx/>
              <a:buChar char="-"/>
            </a:pPr>
            <a:endParaRPr lang="es-ES" dirty="0"/>
          </a:p>
          <a:p>
            <a:pPr>
              <a:buFontTx/>
              <a:buChar char="-"/>
            </a:pPr>
            <a:endParaRPr lang="es-ES" sz="1800" dirty="0"/>
          </a:p>
          <a:p>
            <a:pPr>
              <a:buFontTx/>
              <a:buChar char="-"/>
            </a:pPr>
            <a:endParaRPr lang="es-ES" dirty="0"/>
          </a:p>
          <a:p>
            <a:pPr>
              <a:buFontTx/>
              <a:buChar char="-"/>
            </a:pPr>
            <a:endParaRPr lang="es-ES" sz="1800" dirty="0"/>
          </a:p>
          <a:p>
            <a:pPr>
              <a:buFontTx/>
              <a:buChar char="-"/>
            </a:pPr>
            <a:endParaRPr lang="es-ES" dirty="0"/>
          </a:p>
          <a:p>
            <a:pPr>
              <a:buFontTx/>
              <a:buChar char="-"/>
            </a:pPr>
            <a:endParaRPr lang="es-ES" sz="1800" dirty="0"/>
          </a:p>
          <a:p>
            <a:pPr>
              <a:buFontTx/>
              <a:buChar char="-"/>
            </a:pPr>
            <a:r>
              <a:rPr lang="es-ES" sz="1800" dirty="0"/>
              <a:t>EL MOVIMIENTO Y LA COLOCACIÓN DE LAS ESCÁPULAS (estabilizarlas durante los ejercicios y conocer sus movimientos, pueden subir, bajar, juntarse, separarse y campanear)</a:t>
            </a:r>
          </a:p>
          <a:p>
            <a:endParaRPr lang="es-ES" sz="1800" dirty="0"/>
          </a:p>
          <a:p>
            <a:endParaRPr lang="es-ES" dirty="0"/>
          </a:p>
          <a:p>
            <a:endParaRPr lang="es-ES" sz="1800" dirty="0"/>
          </a:p>
          <a:p>
            <a:endParaRPr lang="es-ES" dirty="0"/>
          </a:p>
          <a:p>
            <a:endParaRPr lang="es-ES" sz="1800" dirty="0"/>
          </a:p>
          <a:p>
            <a:endParaRPr lang="es-ES" sz="1800" dirty="0"/>
          </a:p>
          <a:p>
            <a:pPr lvl="1">
              <a:buFontTx/>
              <a:buChar char="-"/>
            </a:pPr>
            <a:r>
              <a:rPr lang="es-ES" dirty="0"/>
              <a:t>LA COLOCACIÓN DE LA CABEZA Y LA COLUMNA VERTEBRAL (conservando su curvatura natural; pero </a:t>
            </a:r>
            <a:r>
              <a:rPr lang="es-ES" dirty="0" err="1"/>
              <a:t>OJO!</a:t>
            </a:r>
            <a:r>
              <a:rPr lang="es-ES" sz="2000" dirty="0" err="1"/>
              <a:t>si</a:t>
            </a:r>
            <a:r>
              <a:rPr lang="es-ES" sz="2000" dirty="0"/>
              <a:t> hay cifosis o si la cabeza está echada hacia delante, es posible que se necesite una almohadilla para tumbarse boca arriba y evitar que la columna cervical quede demasiado extendida.</a:t>
            </a:r>
          </a:p>
          <a:p>
            <a:pPr>
              <a:buFontTx/>
              <a:buChar char="-"/>
            </a:pPr>
            <a:endParaRPr lang="es-ES" sz="1800" dirty="0"/>
          </a:p>
        </p:txBody>
      </p:sp>
      <p:pic>
        <p:nvPicPr>
          <p:cNvPr id="6" name="Picture 2">
            <a:extLst>
              <a:ext uri="{FF2B5EF4-FFF2-40B4-BE49-F238E27FC236}">
                <a16:creationId xmlns:a16="http://schemas.microsoft.com/office/drawing/2014/main" id="{2CB5CF7A-D370-2C43-AF68-56A4D63FB62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344" t="-3602" r="-3643" b="-6263"/>
          <a:stretch/>
        </p:blipFill>
        <p:spPr bwMode="auto">
          <a:xfrm>
            <a:off x="1684679" y="608666"/>
            <a:ext cx="1560545" cy="2456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a:extLst>
              <a:ext uri="{FF2B5EF4-FFF2-40B4-BE49-F238E27FC236}">
                <a16:creationId xmlns:a16="http://schemas.microsoft.com/office/drawing/2014/main" id="{CD19B63C-4509-A957-9F52-89A08FCB24F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7091082" y="734172"/>
            <a:ext cx="3582976" cy="2319977"/>
          </a:xfrm>
          <a:prstGeom prst="rect">
            <a:avLst/>
          </a:prstGeom>
          <a:noFill/>
          <a:extLst>
            <a:ext uri="{909E8E84-426E-40DD-AFC4-6F175D3DCCD1}">
              <a14:hiddenFill xmlns:a14="http://schemas.microsoft.com/office/drawing/2010/main">
                <a:solidFill>
                  <a:srgbClr val="FFFFFF"/>
                </a:solidFill>
              </a14:hiddenFill>
            </a:ext>
          </a:extLst>
        </p:spPr>
      </p:pic>
      <p:sp>
        <p:nvSpPr>
          <p:cNvPr id="8" name="Signo de multiplicación 7">
            <a:extLst>
              <a:ext uri="{FF2B5EF4-FFF2-40B4-BE49-F238E27FC236}">
                <a16:creationId xmlns:a16="http://schemas.microsoft.com/office/drawing/2014/main" id="{A2F31B29-00E7-7BE0-79D5-78A5829E69E9}"/>
              </a:ext>
            </a:extLst>
          </p:cNvPr>
          <p:cNvSpPr/>
          <p:nvPr/>
        </p:nvSpPr>
        <p:spPr>
          <a:xfrm>
            <a:off x="9372730" y="1781665"/>
            <a:ext cx="719092" cy="790113"/>
          </a:xfrm>
          <a:prstGeom prst="mathMultipl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9" name="Picture 2" descr="Estabilización escapular y ejercicios con aro mágico de Pilates - Inspira  Fit">
            <a:extLst>
              <a:ext uri="{FF2B5EF4-FFF2-40B4-BE49-F238E27FC236}">
                <a16:creationId xmlns:a16="http://schemas.microsoft.com/office/drawing/2014/main" id="{8C34EC45-805B-00D2-1C2E-8164AF114E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3106" y="3733103"/>
            <a:ext cx="2034989" cy="1535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4419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250B78-23AF-06E7-55F2-518FBBE71B11}"/>
              </a:ext>
            </a:extLst>
          </p:cNvPr>
          <p:cNvSpPr>
            <a:spLocks noGrp="1"/>
          </p:cNvSpPr>
          <p:nvPr>
            <p:ph type="title"/>
          </p:nvPr>
        </p:nvSpPr>
        <p:spPr>
          <a:xfrm>
            <a:off x="2231136" y="148904"/>
            <a:ext cx="7729728" cy="675849"/>
          </a:xfrm>
        </p:spPr>
        <p:txBody>
          <a:bodyPr>
            <a:normAutofit fontScale="90000"/>
          </a:bodyPr>
          <a:lstStyle/>
          <a:p>
            <a:r>
              <a:rPr lang="es-ES" dirty="0"/>
              <a:t>DEPORTES</a:t>
            </a:r>
          </a:p>
        </p:txBody>
      </p:sp>
      <p:sp>
        <p:nvSpPr>
          <p:cNvPr id="3" name="Marcador de contenido 2">
            <a:extLst>
              <a:ext uri="{FF2B5EF4-FFF2-40B4-BE49-F238E27FC236}">
                <a16:creationId xmlns:a16="http://schemas.microsoft.com/office/drawing/2014/main" id="{AC803C7F-AAF7-E39C-51B8-4404C09B3589}"/>
              </a:ext>
            </a:extLst>
          </p:cNvPr>
          <p:cNvSpPr>
            <a:spLocks noGrp="1"/>
          </p:cNvSpPr>
          <p:nvPr>
            <p:ph idx="1"/>
          </p:nvPr>
        </p:nvSpPr>
        <p:spPr>
          <a:xfrm>
            <a:off x="645459" y="1102660"/>
            <a:ext cx="11134165" cy="4637368"/>
          </a:xfrm>
        </p:spPr>
        <p:txBody>
          <a:bodyPr/>
          <a:lstStyle/>
          <a:p>
            <a:r>
              <a:rPr lang="es-ES" sz="3200" dirty="0"/>
              <a:t>RECREATIVOS: Actividad deportiva que se practica para pasarlo bien y no con el objetivo de ganar, por ejemplo palas de playa.</a:t>
            </a:r>
          </a:p>
          <a:p>
            <a:r>
              <a:rPr lang="es-ES" sz="3200" dirty="0"/>
              <a:t>ADAPTADOS: deportes convencionales modificándoles reglas, material o espacio para adaptarlos a las capacidades físicas y sensoriales de las personas mayores. Por ejemplo, en baloncesto, adaptar la altura de la canasta.</a:t>
            </a:r>
          </a:p>
          <a:p>
            <a:r>
              <a:rPr lang="es-ES" sz="3200" dirty="0"/>
              <a:t>ALTERNATIVOS: deportes inclusivos con reglas sencillas como el </a:t>
            </a:r>
            <a:r>
              <a:rPr lang="es-ES" sz="3200" dirty="0" err="1"/>
              <a:t>ultimate</a:t>
            </a:r>
            <a:r>
              <a:rPr lang="es-ES" sz="3200" dirty="0"/>
              <a:t>, </a:t>
            </a:r>
            <a:r>
              <a:rPr lang="es-ES" sz="3200" dirty="0" err="1"/>
              <a:t>kinball</a:t>
            </a:r>
            <a:r>
              <a:rPr lang="es-ES" sz="3200" dirty="0"/>
              <a:t>, </a:t>
            </a:r>
            <a:r>
              <a:rPr lang="es-ES" sz="3200" dirty="0" err="1"/>
              <a:t>colpbol</a:t>
            </a:r>
            <a:r>
              <a:rPr lang="es-ES" sz="3200" dirty="0"/>
              <a:t>…</a:t>
            </a:r>
          </a:p>
          <a:p>
            <a:pPr marL="0" indent="0">
              <a:buNone/>
            </a:pPr>
            <a:endParaRPr lang="es-ES" dirty="0"/>
          </a:p>
        </p:txBody>
      </p:sp>
    </p:spTree>
    <p:extLst>
      <p:ext uri="{BB962C8B-B14F-4D97-AF65-F5344CB8AC3E}">
        <p14:creationId xmlns:p14="http://schemas.microsoft.com/office/powerpoint/2010/main" val="1383750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D439C0-78F8-EC91-C417-D27963680B58}"/>
              </a:ext>
            </a:extLst>
          </p:cNvPr>
          <p:cNvSpPr>
            <a:spLocks noGrp="1"/>
          </p:cNvSpPr>
          <p:nvPr>
            <p:ph type="title"/>
          </p:nvPr>
        </p:nvSpPr>
        <p:spPr>
          <a:xfrm>
            <a:off x="2231136" y="175798"/>
            <a:ext cx="7729728" cy="657920"/>
          </a:xfrm>
        </p:spPr>
        <p:txBody>
          <a:bodyPr>
            <a:normAutofit fontScale="90000"/>
          </a:bodyPr>
          <a:lstStyle/>
          <a:p>
            <a:r>
              <a:rPr lang="es-ES" dirty="0"/>
              <a:t>ACTIVIDADES ACUÁTICAS</a:t>
            </a:r>
          </a:p>
        </p:txBody>
      </p:sp>
      <p:sp>
        <p:nvSpPr>
          <p:cNvPr id="3" name="Marcador de contenido 2">
            <a:extLst>
              <a:ext uri="{FF2B5EF4-FFF2-40B4-BE49-F238E27FC236}">
                <a16:creationId xmlns:a16="http://schemas.microsoft.com/office/drawing/2014/main" id="{0F6F90B7-C95F-1569-4236-EF2ED38DD74E}"/>
              </a:ext>
            </a:extLst>
          </p:cNvPr>
          <p:cNvSpPr>
            <a:spLocks noGrp="1"/>
          </p:cNvSpPr>
          <p:nvPr>
            <p:ph idx="1"/>
          </p:nvPr>
        </p:nvSpPr>
        <p:spPr>
          <a:xfrm>
            <a:off x="690281" y="1048871"/>
            <a:ext cx="11026589" cy="5217457"/>
          </a:xfrm>
        </p:spPr>
        <p:txBody>
          <a:bodyPr>
            <a:noAutofit/>
          </a:bodyPr>
          <a:lstStyle/>
          <a:p>
            <a:r>
              <a:rPr lang="es-ES" sz="2000" dirty="0"/>
              <a:t>NATACIÓN: cursos de iniciación y perfeccionamiento según su nivel de partida buscando la familiarización con el medio, la flotación y la adquisición de elementos técnicos básicos para asegurar su autonomía en el agua.</a:t>
            </a:r>
          </a:p>
          <a:p>
            <a:pPr marL="0" indent="0">
              <a:buNone/>
            </a:pPr>
            <a:endParaRPr lang="es-ES" sz="2000" dirty="0"/>
          </a:p>
          <a:p>
            <a:r>
              <a:rPr lang="es-ES" sz="2000" dirty="0"/>
              <a:t>AQUAGYM: práctica de ejercicios aeróbicos de mantenimiento dentro del agua. Especialmente indicada para personas con problemas en las articulaciones. Las clases suelen estructurarse en:</a:t>
            </a:r>
          </a:p>
          <a:p>
            <a:pPr marL="571500" lvl="1" indent="-342900">
              <a:buFont typeface="+mj-lt"/>
              <a:buAutoNum type="arabicPeriod"/>
            </a:pPr>
            <a:r>
              <a:rPr lang="es-ES" sz="2000" u="sng" dirty="0"/>
              <a:t>Calentamiento</a:t>
            </a:r>
            <a:r>
              <a:rPr lang="es-ES" sz="2000" dirty="0"/>
              <a:t> (desplazamientos dentro del vaso)</a:t>
            </a:r>
          </a:p>
          <a:p>
            <a:pPr marL="571500" lvl="1" indent="-342900">
              <a:buFont typeface="+mj-lt"/>
              <a:buAutoNum type="arabicPeriod"/>
            </a:pPr>
            <a:r>
              <a:rPr lang="es-ES" sz="2000" u="sng" dirty="0"/>
              <a:t>Parte principal </a:t>
            </a:r>
            <a:r>
              <a:rPr lang="es-ES" sz="2000" dirty="0"/>
              <a:t>(trabajando 3 posiciones corporales, </a:t>
            </a:r>
            <a:r>
              <a:rPr lang="es-ES" sz="2000" b="1" u="sng" dirty="0"/>
              <a:t>de rebote</a:t>
            </a:r>
            <a:r>
              <a:rPr lang="es-ES" sz="2000" dirty="0"/>
              <a:t>, impulsándose contra el fonde de la piscina; </a:t>
            </a:r>
            <a:r>
              <a:rPr lang="es-ES" sz="2000" b="1" u="sng" dirty="0"/>
              <a:t>neutra</a:t>
            </a:r>
            <a:r>
              <a:rPr lang="es-ES" sz="2000" dirty="0"/>
              <a:t>, flexionando rodillas y caderas manteniendo los pies en contacto con el fondo; y </a:t>
            </a:r>
            <a:r>
              <a:rPr lang="es-ES" sz="2000" b="1" u="sng" dirty="0"/>
              <a:t>suspendida</a:t>
            </a:r>
            <a:r>
              <a:rPr lang="es-ES" sz="2000" dirty="0"/>
              <a:t>, igual que la anterior pero sin tocar el fondo)</a:t>
            </a:r>
          </a:p>
          <a:p>
            <a:pPr marL="571500" lvl="1" indent="-342900">
              <a:buFont typeface="+mj-lt"/>
              <a:buAutoNum type="arabicPeriod"/>
            </a:pPr>
            <a:r>
              <a:rPr lang="es-ES" sz="2000" u="sng" dirty="0"/>
              <a:t>Vuelta a la calma </a:t>
            </a:r>
            <a:r>
              <a:rPr lang="es-ES" sz="2000" dirty="0"/>
              <a:t>(ejercicios de respiración y estiramientos dentro del agua)</a:t>
            </a:r>
          </a:p>
          <a:p>
            <a:pPr marL="228600" lvl="1" indent="0">
              <a:buNone/>
            </a:pPr>
            <a:endParaRPr lang="es-ES" sz="2000" dirty="0"/>
          </a:p>
          <a:p>
            <a:pPr lvl="1"/>
            <a:r>
              <a:rPr lang="es-ES" sz="2000" dirty="0"/>
              <a:t>AERÓBIC ACUÁTICO: realización de las rutinas coreografiadas de aeróbic dentro de la piscina</a:t>
            </a:r>
          </a:p>
        </p:txBody>
      </p:sp>
    </p:spTree>
    <p:extLst>
      <p:ext uri="{BB962C8B-B14F-4D97-AF65-F5344CB8AC3E}">
        <p14:creationId xmlns:p14="http://schemas.microsoft.com/office/powerpoint/2010/main" val="3901972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4EC0550-07E0-A620-D744-A8E299136CC2}"/>
              </a:ext>
            </a:extLst>
          </p:cNvPr>
          <p:cNvSpPr>
            <a:spLocks noGrp="1"/>
          </p:cNvSpPr>
          <p:nvPr>
            <p:ph idx="1"/>
          </p:nvPr>
        </p:nvSpPr>
        <p:spPr>
          <a:xfrm>
            <a:off x="1004047" y="510988"/>
            <a:ext cx="8956817" cy="5229039"/>
          </a:xfrm>
        </p:spPr>
        <p:txBody>
          <a:bodyPr>
            <a:normAutofit/>
          </a:bodyPr>
          <a:lstStyle/>
          <a:p>
            <a:r>
              <a:rPr lang="es-ES" sz="2400" dirty="0"/>
              <a:t>AQUARUNNING: realizar el gesto de correr dentro del agua (aumentan el consumo energético hasta 4 veces más que en el medio terrestre) y disminuye el impacto en las articulaciones</a:t>
            </a:r>
          </a:p>
          <a:p>
            <a:pPr marL="0" indent="0">
              <a:buNone/>
            </a:pPr>
            <a:endParaRPr lang="es-ES" sz="2400" dirty="0"/>
          </a:p>
          <a:p>
            <a:r>
              <a:rPr lang="es-ES" sz="2400" dirty="0"/>
              <a:t>AQUASPINNING: bicicleta estática dentro del agua.</a:t>
            </a:r>
          </a:p>
          <a:p>
            <a:pPr marL="0" indent="0">
              <a:buNone/>
            </a:pPr>
            <a:endParaRPr lang="es-ES" sz="2400" dirty="0"/>
          </a:p>
          <a:p>
            <a:r>
              <a:rPr lang="es-ES" sz="2400" dirty="0"/>
              <a:t>AQUARITMOS: pasos de baile dentro del agua</a:t>
            </a:r>
          </a:p>
        </p:txBody>
      </p:sp>
      <p:pic>
        <p:nvPicPr>
          <p:cNvPr id="7" name="Imagen 6">
            <a:extLst>
              <a:ext uri="{FF2B5EF4-FFF2-40B4-BE49-F238E27FC236}">
                <a16:creationId xmlns:a16="http://schemas.microsoft.com/office/drawing/2014/main" id="{C2CE1F0D-C547-DFFF-5C5C-AE93F5F0AD37}"/>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1474694" y="4440611"/>
            <a:ext cx="3810000" cy="1419225"/>
          </a:xfrm>
          <a:prstGeom prst="rect">
            <a:avLst/>
          </a:prstGeom>
        </p:spPr>
      </p:pic>
      <p:sp>
        <p:nvSpPr>
          <p:cNvPr id="8" name="CuadroTexto 7">
            <a:extLst>
              <a:ext uri="{FF2B5EF4-FFF2-40B4-BE49-F238E27FC236}">
                <a16:creationId xmlns:a16="http://schemas.microsoft.com/office/drawing/2014/main" id="{216E1655-A4C6-8EC8-92BB-2C2FE1D0A6D0}"/>
              </a:ext>
            </a:extLst>
          </p:cNvPr>
          <p:cNvSpPr txBox="1"/>
          <p:nvPr/>
        </p:nvSpPr>
        <p:spPr>
          <a:xfrm>
            <a:off x="5369857" y="7216588"/>
            <a:ext cx="564777" cy="1477328"/>
          </a:xfrm>
          <a:prstGeom prst="rect">
            <a:avLst/>
          </a:prstGeom>
          <a:noFill/>
        </p:spPr>
        <p:txBody>
          <a:bodyPr wrap="square" rtlCol="0">
            <a:spAutoFit/>
          </a:bodyPr>
          <a:lstStyle/>
          <a:p>
            <a:r>
              <a:rPr lang="es-ES" sz="900" dirty="0">
                <a:hlinkClick r:id="rId3" tooltip="https://aquafitnessmania.blogspot.com/2010/01/descripcion-de-tipos-de-clases-o.html"/>
              </a:rPr>
              <a:t>Esta foto</a:t>
            </a:r>
            <a:r>
              <a:rPr lang="es-ES" sz="900" dirty="0"/>
              <a:t> de Autor desconocido está bajo licencia </a:t>
            </a:r>
            <a:r>
              <a:rPr lang="es-ES" sz="900" dirty="0">
                <a:hlinkClick r:id="rId4" tooltip="https://creativecommons.org/licenses/by-nc-sa/3.0/"/>
              </a:rPr>
              <a:t>CC BY-SA-NC</a:t>
            </a:r>
            <a:endParaRPr lang="es-ES" sz="900" dirty="0"/>
          </a:p>
        </p:txBody>
      </p:sp>
      <p:pic>
        <p:nvPicPr>
          <p:cNvPr id="10" name="Imagen 9">
            <a:extLst>
              <a:ext uri="{FF2B5EF4-FFF2-40B4-BE49-F238E27FC236}">
                <a16:creationId xmlns:a16="http://schemas.microsoft.com/office/drawing/2014/main" id="{3BF827B4-E654-04A0-10F9-D43E4F80B641}"/>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7628963" y="2947653"/>
            <a:ext cx="3809999" cy="2088001"/>
          </a:xfrm>
          <a:prstGeom prst="rect">
            <a:avLst/>
          </a:prstGeom>
        </p:spPr>
      </p:pic>
    </p:spTree>
    <p:extLst>
      <p:ext uri="{BB962C8B-B14F-4D97-AF65-F5344CB8AC3E}">
        <p14:creationId xmlns:p14="http://schemas.microsoft.com/office/powerpoint/2010/main" val="3071029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9F6EDA-888B-54B2-8909-6F225C2EAB38}"/>
              </a:ext>
            </a:extLst>
          </p:cNvPr>
          <p:cNvSpPr>
            <a:spLocks noGrp="1"/>
          </p:cNvSpPr>
          <p:nvPr>
            <p:ph type="title"/>
          </p:nvPr>
        </p:nvSpPr>
        <p:spPr>
          <a:xfrm>
            <a:off x="2231136" y="964692"/>
            <a:ext cx="7729728" cy="738602"/>
          </a:xfrm>
        </p:spPr>
        <p:txBody>
          <a:bodyPr>
            <a:normAutofit fontScale="90000"/>
          </a:bodyPr>
          <a:lstStyle/>
          <a:p>
            <a:r>
              <a:rPr lang="es-ES" dirty="0"/>
              <a:t>ESTRATEGIAS DE INTERVENCIÓN</a:t>
            </a:r>
          </a:p>
        </p:txBody>
      </p:sp>
      <p:sp>
        <p:nvSpPr>
          <p:cNvPr id="3" name="Marcador de contenido 2">
            <a:extLst>
              <a:ext uri="{FF2B5EF4-FFF2-40B4-BE49-F238E27FC236}">
                <a16:creationId xmlns:a16="http://schemas.microsoft.com/office/drawing/2014/main" id="{009C4D45-8594-AC82-347C-2B360F737A37}"/>
              </a:ext>
            </a:extLst>
          </p:cNvPr>
          <p:cNvSpPr>
            <a:spLocks noGrp="1"/>
          </p:cNvSpPr>
          <p:nvPr>
            <p:ph idx="1"/>
          </p:nvPr>
        </p:nvSpPr>
        <p:spPr>
          <a:xfrm>
            <a:off x="1461247" y="1981200"/>
            <a:ext cx="9646024" cy="3758827"/>
          </a:xfrm>
        </p:spPr>
        <p:txBody>
          <a:bodyPr>
            <a:normAutofit lnSpcReduction="10000"/>
          </a:bodyPr>
          <a:lstStyle/>
          <a:p>
            <a:pPr marL="0" indent="0" algn="just">
              <a:buNone/>
            </a:pPr>
            <a:r>
              <a:rPr lang="es-ES" sz="2000" dirty="0"/>
              <a:t>IMPORTANTE         </a:t>
            </a:r>
            <a:r>
              <a:rPr lang="es-ES" sz="2000" b="1" dirty="0"/>
              <a:t>Los programas de actividad física para personas mayores deben estar orientados no solo a mejorar la salud física de la persona, sino también su estado psicológico y anímico. </a:t>
            </a:r>
          </a:p>
          <a:p>
            <a:pPr marL="0" indent="0" algn="just">
              <a:buNone/>
            </a:pPr>
            <a:endParaRPr lang="es-ES" sz="2000" b="1" dirty="0"/>
          </a:p>
          <a:p>
            <a:pPr marL="0" indent="0" algn="just">
              <a:buNone/>
            </a:pPr>
            <a:endParaRPr lang="es-ES" sz="2000" b="1" dirty="0"/>
          </a:p>
          <a:p>
            <a:pPr marL="0" indent="0" algn="just">
              <a:buNone/>
            </a:pPr>
            <a:r>
              <a:rPr lang="es-ES" sz="2000" dirty="0"/>
              <a:t>PERO NO SIEMPRE ES FÁCIL CONTAR CON LA COMPLICIDAD DE LAS PERSONAS USUARIAS, POR ESO LAS PRIMERAS ESTRATEGIAS DE INTERVENCIÓN DEBERÁN DESTINARSE A:</a:t>
            </a:r>
          </a:p>
          <a:p>
            <a:pPr algn="just">
              <a:buFont typeface="Wingdings" panose="05000000000000000000" pitchFamily="2" charset="2"/>
              <a:buChar char="q"/>
            </a:pPr>
            <a:r>
              <a:rPr lang="es-ES" sz="2000" dirty="0"/>
              <a:t>Asegurar la participación de las personas en las actividades </a:t>
            </a:r>
            <a:r>
              <a:rPr lang="es-ES" sz="2000" dirty="0">
                <a:highlight>
                  <a:srgbClr val="C0C0C0"/>
                </a:highlight>
              </a:rPr>
              <a:t>(MOTIVACIÓN)</a:t>
            </a:r>
          </a:p>
          <a:p>
            <a:pPr algn="just">
              <a:buFont typeface="Wingdings" panose="05000000000000000000" pitchFamily="2" charset="2"/>
              <a:buChar char="q"/>
            </a:pPr>
            <a:r>
              <a:rPr lang="es-ES" sz="2000" dirty="0"/>
              <a:t>Conseguir una comunicación que sea efectiva </a:t>
            </a:r>
            <a:r>
              <a:rPr lang="es-ES" sz="2000" dirty="0">
                <a:highlight>
                  <a:srgbClr val="C0C0C0"/>
                </a:highlight>
              </a:rPr>
              <a:t>(COMUNICACIÓN)</a:t>
            </a:r>
          </a:p>
          <a:p>
            <a:pPr marL="0" indent="0" algn="just">
              <a:buNone/>
            </a:pPr>
            <a:endParaRPr lang="es-ES" dirty="0"/>
          </a:p>
          <a:p>
            <a:pPr marL="0" indent="0" algn="just">
              <a:buNone/>
            </a:pPr>
            <a:endParaRPr lang="es-ES" dirty="0"/>
          </a:p>
        </p:txBody>
      </p:sp>
      <p:sp>
        <p:nvSpPr>
          <p:cNvPr id="4" name="Flecha: a la derecha 3">
            <a:extLst>
              <a:ext uri="{FF2B5EF4-FFF2-40B4-BE49-F238E27FC236}">
                <a16:creationId xmlns:a16="http://schemas.microsoft.com/office/drawing/2014/main" id="{3C66E012-DB87-F7FD-0692-E8F8ACE9198F}"/>
              </a:ext>
            </a:extLst>
          </p:cNvPr>
          <p:cNvSpPr/>
          <p:nvPr/>
        </p:nvSpPr>
        <p:spPr>
          <a:xfrm>
            <a:off x="3334870" y="2052918"/>
            <a:ext cx="421341" cy="1882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lecha: hacia abajo 4">
            <a:extLst>
              <a:ext uri="{FF2B5EF4-FFF2-40B4-BE49-F238E27FC236}">
                <a16:creationId xmlns:a16="http://schemas.microsoft.com/office/drawing/2014/main" id="{564CE170-E989-930A-7A58-17A705FC76DB}"/>
              </a:ext>
            </a:extLst>
          </p:cNvPr>
          <p:cNvSpPr/>
          <p:nvPr/>
        </p:nvSpPr>
        <p:spPr>
          <a:xfrm>
            <a:off x="5871882" y="2985247"/>
            <a:ext cx="824753" cy="6813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08991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4679B6-4751-95CD-2E58-ADC0DFAEEFCE}"/>
              </a:ext>
            </a:extLst>
          </p:cNvPr>
          <p:cNvSpPr>
            <a:spLocks noGrp="1"/>
          </p:cNvSpPr>
          <p:nvPr>
            <p:ph type="title"/>
          </p:nvPr>
        </p:nvSpPr>
        <p:spPr>
          <a:xfrm>
            <a:off x="2231136" y="964692"/>
            <a:ext cx="7729728" cy="837214"/>
          </a:xfrm>
        </p:spPr>
        <p:txBody>
          <a:bodyPr/>
          <a:lstStyle/>
          <a:p>
            <a:r>
              <a:rPr lang="es-ES" dirty="0"/>
              <a:t>ESTRATEGIAS DE MOTIVACIÓN</a:t>
            </a:r>
          </a:p>
        </p:txBody>
      </p:sp>
      <p:sp>
        <p:nvSpPr>
          <p:cNvPr id="3" name="Marcador de contenido 2">
            <a:extLst>
              <a:ext uri="{FF2B5EF4-FFF2-40B4-BE49-F238E27FC236}">
                <a16:creationId xmlns:a16="http://schemas.microsoft.com/office/drawing/2014/main" id="{6B795409-B55F-C7D2-E9AB-D80460199162}"/>
              </a:ext>
            </a:extLst>
          </p:cNvPr>
          <p:cNvSpPr>
            <a:spLocks noGrp="1"/>
          </p:cNvSpPr>
          <p:nvPr>
            <p:ph idx="1"/>
          </p:nvPr>
        </p:nvSpPr>
        <p:spPr>
          <a:xfrm>
            <a:off x="968188" y="2088776"/>
            <a:ext cx="10569388" cy="4007224"/>
          </a:xfrm>
        </p:spPr>
        <p:txBody>
          <a:bodyPr>
            <a:normAutofit/>
          </a:bodyPr>
          <a:lstStyle/>
          <a:p>
            <a:pPr>
              <a:buFont typeface="Wingdings" panose="05000000000000000000" pitchFamily="2" charset="2"/>
              <a:buChar char="q"/>
            </a:pPr>
            <a:r>
              <a:rPr lang="es-ES" sz="2800" dirty="0"/>
              <a:t>Contar con el apoyo del entorno de la persona (que las amistades, familia o personal sanitario animen a practicar actividad física)</a:t>
            </a:r>
          </a:p>
          <a:p>
            <a:pPr>
              <a:buFont typeface="Wingdings" panose="05000000000000000000" pitchFamily="2" charset="2"/>
              <a:buChar char="q"/>
            </a:pPr>
            <a:r>
              <a:rPr lang="es-ES" sz="2800" dirty="0"/>
              <a:t>Conocer la relación de la persona con la actividad física y el deporte (si ha practicado en el pasado)</a:t>
            </a:r>
          </a:p>
          <a:p>
            <a:pPr>
              <a:buFont typeface="Wingdings" panose="05000000000000000000" pitchFamily="2" charset="2"/>
              <a:buChar char="q"/>
            </a:pPr>
            <a:r>
              <a:rPr lang="es-ES" sz="2800" dirty="0"/>
              <a:t>Proporcionar información de los beneficios del ejercicio sobre la salud</a:t>
            </a:r>
          </a:p>
          <a:p>
            <a:pPr>
              <a:buFont typeface="Wingdings" panose="05000000000000000000" pitchFamily="2" charset="2"/>
              <a:buChar char="q"/>
            </a:pPr>
            <a:r>
              <a:rPr lang="es-ES" sz="2800" dirty="0"/>
              <a:t>Descubrir si hay elementos ilusionantes para la persona (por ejemplo aprender a bailar, pérdida de peso…)</a:t>
            </a:r>
          </a:p>
        </p:txBody>
      </p:sp>
    </p:spTree>
    <p:extLst>
      <p:ext uri="{BB962C8B-B14F-4D97-AF65-F5344CB8AC3E}">
        <p14:creationId xmlns:p14="http://schemas.microsoft.com/office/powerpoint/2010/main" val="594016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C592056-3FE7-F478-664F-902BB5E862F3}"/>
              </a:ext>
            </a:extLst>
          </p:cNvPr>
          <p:cNvSpPr>
            <a:spLocks noGrp="1"/>
          </p:cNvSpPr>
          <p:nvPr>
            <p:ph idx="1"/>
          </p:nvPr>
        </p:nvSpPr>
        <p:spPr>
          <a:xfrm>
            <a:off x="1102659" y="905436"/>
            <a:ext cx="8858205" cy="4834592"/>
          </a:xfrm>
        </p:spPr>
        <p:txBody>
          <a:bodyPr/>
          <a:lstStyle/>
          <a:p>
            <a:pPr algn="just">
              <a:buFont typeface="Wingdings" panose="05000000000000000000" pitchFamily="2" charset="2"/>
              <a:buChar char="q"/>
            </a:pPr>
            <a:r>
              <a:rPr lang="es-ES" sz="2800" dirty="0"/>
              <a:t>Proponer una oferta individualizada y atractiva (ajustarse a las necesidades, condición física y preferencias)</a:t>
            </a:r>
          </a:p>
          <a:p>
            <a:pPr algn="just">
              <a:buFont typeface="Wingdings" panose="05000000000000000000" pitchFamily="2" charset="2"/>
              <a:buChar char="q"/>
            </a:pPr>
            <a:r>
              <a:rPr lang="es-ES" sz="2800" dirty="0"/>
              <a:t>Establecer objetivos personalizados (deben ser alcanzables a corto o medio plazo)</a:t>
            </a:r>
          </a:p>
          <a:p>
            <a:pPr algn="just">
              <a:buFont typeface="Wingdings" panose="05000000000000000000" pitchFamily="2" charset="2"/>
              <a:buChar char="q"/>
            </a:pPr>
            <a:r>
              <a:rPr lang="es-ES" sz="2800" dirty="0"/>
              <a:t>Proporcionar refuerzo positivo (dando ánimos, mostrando los beneficios que le aportará…)</a:t>
            </a:r>
          </a:p>
          <a:p>
            <a:pPr algn="just">
              <a:buFont typeface="Wingdings" panose="05000000000000000000" pitchFamily="2" charset="2"/>
              <a:buChar char="q"/>
            </a:pPr>
            <a:r>
              <a:rPr lang="es-ES" sz="2800" dirty="0"/>
              <a:t>Fomentar el sentimiento de pertenencia al grupo</a:t>
            </a:r>
          </a:p>
          <a:p>
            <a:endParaRPr lang="es-ES" dirty="0"/>
          </a:p>
        </p:txBody>
      </p:sp>
    </p:spTree>
    <p:extLst>
      <p:ext uri="{BB962C8B-B14F-4D97-AF65-F5344CB8AC3E}">
        <p14:creationId xmlns:p14="http://schemas.microsoft.com/office/powerpoint/2010/main" val="682213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B0EAF2-D286-5385-8180-75F5A72F3538}"/>
              </a:ext>
            </a:extLst>
          </p:cNvPr>
          <p:cNvSpPr>
            <a:spLocks noGrp="1"/>
          </p:cNvSpPr>
          <p:nvPr>
            <p:ph type="title"/>
          </p:nvPr>
        </p:nvSpPr>
        <p:spPr>
          <a:xfrm>
            <a:off x="2231136" y="964692"/>
            <a:ext cx="7729728" cy="711708"/>
          </a:xfrm>
        </p:spPr>
        <p:txBody>
          <a:bodyPr>
            <a:normAutofit fontScale="90000"/>
          </a:bodyPr>
          <a:lstStyle/>
          <a:p>
            <a:r>
              <a:rPr lang="es-ES" dirty="0"/>
              <a:t>ESTRATEGIAS COMUNICATIVAS</a:t>
            </a:r>
          </a:p>
        </p:txBody>
      </p:sp>
      <p:sp>
        <p:nvSpPr>
          <p:cNvPr id="3" name="Marcador de contenido 2">
            <a:extLst>
              <a:ext uri="{FF2B5EF4-FFF2-40B4-BE49-F238E27FC236}">
                <a16:creationId xmlns:a16="http://schemas.microsoft.com/office/drawing/2014/main" id="{30A0DB81-8958-91F6-9293-4DD36F5A9C44}"/>
              </a:ext>
            </a:extLst>
          </p:cNvPr>
          <p:cNvSpPr>
            <a:spLocks noGrp="1"/>
          </p:cNvSpPr>
          <p:nvPr>
            <p:ph idx="1"/>
          </p:nvPr>
        </p:nvSpPr>
        <p:spPr>
          <a:xfrm>
            <a:off x="1084728" y="2052918"/>
            <a:ext cx="10121153" cy="4428564"/>
          </a:xfrm>
        </p:spPr>
        <p:txBody>
          <a:bodyPr>
            <a:normAutofit/>
          </a:bodyPr>
          <a:lstStyle/>
          <a:p>
            <a:pPr algn="just">
              <a:buFont typeface="Wingdings" panose="05000000000000000000" pitchFamily="2" charset="2"/>
              <a:buChar char="q"/>
            </a:pPr>
            <a:r>
              <a:rPr lang="es-ES" sz="2400" dirty="0"/>
              <a:t>Tener paciencia (regla de oro con cualquier persona que experimenta dificultades de comunicación y/o expresión); ya que si la persona no entiende la explicación pueden sentir mucha frustración y bloquearse, lo que empeora la situación.</a:t>
            </a:r>
          </a:p>
          <a:p>
            <a:pPr algn="just">
              <a:buFont typeface="Wingdings" panose="05000000000000000000" pitchFamily="2" charset="2"/>
              <a:buChar char="q"/>
            </a:pPr>
            <a:r>
              <a:rPr lang="es-ES" sz="2400" dirty="0"/>
              <a:t>Crear un entorno favorable (reducir al máximo los ruidos ambientales, asegurarse de que el lugar de práctica esté iluminado y libre de elementos que los distraiga)</a:t>
            </a:r>
          </a:p>
          <a:p>
            <a:pPr algn="just">
              <a:buFont typeface="Wingdings" panose="05000000000000000000" pitchFamily="2" charset="2"/>
              <a:buChar char="q"/>
            </a:pPr>
            <a:r>
              <a:rPr lang="es-ES" sz="2400" dirty="0"/>
              <a:t>Usar un lenguaje sencillo y ordenado (frases no muy largas y con vocabulario sencillo)</a:t>
            </a:r>
          </a:p>
          <a:p>
            <a:pPr algn="just">
              <a:buFont typeface="Wingdings" panose="05000000000000000000" pitchFamily="2" charset="2"/>
              <a:buChar char="q"/>
            </a:pPr>
            <a:r>
              <a:rPr lang="es-ES" sz="2400" dirty="0"/>
              <a:t>Destacar a información importante </a:t>
            </a:r>
          </a:p>
          <a:p>
            <a:pPr algn="just">
              <a:buFont typeface="Wingdings" panose="05000000000000000000" pitchFamily="2" charset="2"/>
              <a:buChar char="q"/>
            </a:pPr>
            <a:endParaRPr lang="es-ES" sz="2400" dirty="0"/>
          </a:p>
          <a:p>
            <a:pPr algn="just">
              <a:buFont typeface="Wingdings" panose="05000000000000000000" pitchFamily="2" charset="2"/>
              <a:buChar char="q"/>
            </a:pPr>
            <a:endParaRPr lang="es-ES" dirty="0"/>
          </a:p>
        </p:txBody>
      </p:sp>
    </p:spTree>
    <p:extLst>
      <p:ext uri="{BB962C8B-B14F-4D97-AF65-F5344CB8AC3E}">
        <p14:creationId xmlns:p14="http://schemas.microsoft.com/office/powerpoint/2010/main" val="1214978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A43AD5CA-C0E8-EA5D-0C84-2BA8EE8D2FDE}"/>
              </a:ext>
            </a:extLst>
          </p:cNvPr>
          <p:cNvSpPr>
            <a:spLocks noGrp="1"/>
          </p:cNvSpPr>
          <p:nvPr>
            <p:ph idx="1"/>
          </p:nvPr>
        </p:nvSpPr>
        <p:spPr>
          <a:xfrm>
            <a:off x="788893" y="1093694"/>
            <a:ext cx="10730753" cy="4646333"/>
          </a:xfrm>
        </p:spPr>
        <p:txBody>
          <a:bodyPr/>
          <a:lstStyle/>
          <a:p>
            <a:pPr algn="just">
              <a:buFont typeface="Wingdings" panose="05000000000000000000" pitchFamily="2" charset="2"/>
              <a:buChar char="q"/>
            </a:pPr>
            <a:r>
              <a:rPr lang="es-ES" sz="2400" dirty="0"/>
              <a:t>Importante vocalizar, hablar de forma pausada y con un volumen audible</a:t>
            </a:r>
          </a:p>
          <a:p>
            <a:pPr algn="just">
              <a:buFont typeface="Wingdings" panose="05000000000000000000" pitchFamily="2" charset="2"/>
              <a:buChar char="q"/>
            </a:pPr>
            <a:r>
              <a:rPr lang="es-ES" sz="2400" dirty="0"/>
              <a:t>Ayudar a su discurso (por ejemplo si olvida una palabra señalar el objeto al que se refiere y repetir la palabra después de que la hayan dicho para mostrar que se ha captado)</a:t>
            </a:r>
          </a:p>
          <a:p>
            <a:pPr algn="just">
              <a:buFont typeface="Wingdings" panose="05000000000000000000" pitchFamily="2" charset="2"/>
              <a:buChar char="q"/>
            </a:pPr>
            <a:r>
              <a:rPr lang="es-ES" sz="2400" dirty="0"/>
              <a:t>Favorecer las muestras de afecto (creando un clima de confianza y tranquilidad)</a:t>
            </a:r>
          </a:p>
          <a:p>
            <a:pPr algn="just">
              <a:buFont typeface="Wingdings" panose="05000000000000000000" pitchFamily="2" charset="2"/>
              <a:buChar char="q"/>
            </a:pPr>
            <a:r>
              <a:rPr lang="es-ES" sz="2400" dirty="0"/>
              <a:t>Interesarse por la persona</a:t>
            </a:r>
          </a:p>
          <a:p>
            <a:pPr algn="just">
              <a:buFont typeface="Wingdings" panose="05000000000000000000" pitchFamily="2" charset="2"/>
              <a:buChar char="q"/>
            </a:pPr>
            <a:r>
              <a:rPr lang="es-ES" sz="2400" dirty="0"/>
              <a:t>Utilizar canales de comunicación variados (imágenes, demostraciones…)</a:t>
            </a:r>
          </a:p>
          <a:p>
            <a:pPr algn="just">
              <a:buFont typeface="Wingdings" panose="05000000000000000000" pitchFamily="2" charset="2"/>
              <a:buChar char="q"/>
            </a:pPr>
            <a:r>
              <a:rPr lang="es-ES" sz="2400" dirty="0"/>
              <a:t>Incrementar la retroalimentación o </a:t>
            </a:r>
            <a:r>
              <a:rPr lang="es-ES" sz="2400" dirty="0" err="1"/>
              <a:t>feedback</a:t>
            </a:r>
            <a:r>
              <a:rPr lang="es-ES" sz="2400" dirty="0"/>
              <a:t> (errores, posibles soluciones…)</a:t>
            </a:r>
          </a:p>
          <a:p>
            <a:endParaRPr lang="es-ES" dirty="0"/>
          </a:p>
        </p:txBody>
      </p:sp>
    </p:spTree>
    <p:extLst>
      <p:ext uri="{BB962C8B-B14F-4D97-AF65-F5344CB8AC3E}">
        <p14:creationId xmlns:p14="http://schemas.microsoft.com/office/powerpoint/2010/main" val="177321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A31746-A54F-2988-B59B-5342CB530EBD}"/>
              </a:ext>
            </a:extLst>
          </p:cNvPr>
          <p:cNvSpPr>
            <a:spLocks noGrp="1"/>
          </p:cNvSpPr>
          <p:nvPr>
            <p:ph type="title"/>
          </p:nvPr>
        </p:nvSpPr>
        <p:spPr>
          <a:xfrm>
            <a:off x="2231136" y="274410"/>
            <a:ext cx="7729728" cy="729637"/>
          </a:xfrm>
        </p:spPr>
        <p:txBody>
          <a:bodyPr>
            <a:normAutofit fontScale="90000"/>
          </a:bodyPr>
          <a:lstStyle/>
          <a:p>
            <a:r>
              <a:rPr lang="es-ES" dirty="0"/>
              <a:t>POSIBLES ACTIVIDADES</a:t>
            </a:r>
          </a:p>
        </p:txBody>
      </p:sp>
      <p:sp>
        <p:nvSpPr>
          <p:cNvPr id="3" name="Marcador de contenido 2">
            <a:extLst>
              <a:ext uri="{FF2B5EF4-FFF2-40B4-BE49-F238E27FC236}">
                <a16:creationId xmlns:a16="http://schemas.microsoft.com/office/drawing/2014/main" id="{97C6A59C-2A79-31B1-C2A2-972469B400F0}"/>
              </a:ext>
            </a:extLst>
          </p:cNvPr>
          <p:cNvSpPr>
            <a:spLocks noGrp="1"/>
          </p:cNvSpPr>
          <p:nvPr>
            <p:ph sz="half" idx="1"/>
          </p:nvPr>
        </p:nvSpPr>
        <p:spPr>
          <a:xfrm>
            <a:off x="555812" y="1463668"/>
            <a:ext cx="5710517" cy="4632332"/>
          </a:xfrm>
        </p:spPr>
        <p:txBody>
          <a:bodyPr>
            <a:normAutofit/>
          </a:bodyPr>
          <a:lstStyle/>
          <a:p>
            <a:pPr marL="0" indent="0" algn="ctr">
              <a:buNone/>
            </a:pPr>
            <a:r>
              <a:rPr lang="es-ES" sz="3000" b="1" dirty="0">
                <a:solidFill>
                  <a:srgbClr val="7030A0"/>
                </a:solidFill>
              </a:rPr>
              <a:t>ACTIVIDADES TERRESTRES</a:t>
            </a:r>
          </a:p>
          <a:p>
            <a:pPr marL="0" indent="0" algn="ctr">
              <a:buNone/>
            </a:pPr>
            <a:endParaRPr lang="es-ES" sz="2400" b="1" dirty="0">
              <a:solidFill>
                <a:srgbClr val="7030A0"/>
              </a:solidFill>
            </a:endParaRPr>
          </a:p>
          <a:p>
            <a:pPr algn="ctr">
              <a:buFont typeface="Wingdings" panose="05000000000000000000" pitchFamily="2" charset="2"/>
              <a:buChar char="v"/>
            </a:pPr>
            <a:r>
              <a:rPr lang="es-ES" dirty="0"/>
              <a:t>GIMNASIA DE MANTENIMIENTO</a:t>
            </a:r>
          </a:p>
          <a:p>
            <a:pPr algn="ctr">
              <a:buFont typeface="Wingdings" panose="05000000000000000000" pitchFamily="2" charset="2"/>
              <a:buChar char="v"/>
            </a:pPr>
            <a:r>
              <a:rPr lang="es-ES" dirty="0"/>
              <a:t>AERÓBIC</a:t>
            </a:r>
          </a:p>
          <a:p>
            <a:pPr algn="ctr">
              <a:buFont typeface="Wingdings" panose="05000000000000000000" pitchFamily="2" charset="2"/>
              <a:buChar char="v"/>
            </a:pPr>
            <a:r>
              <a:rPr lang="es-ES" dirty="0"/>
              <a:t>YOGA</a:t>
            </a:r>
          </a:p>
          <a:p>
            <a:pPr algn="ctr">
              <a:buFont typeface="Wingdings" panose="05000000000000000000" pitchFamily="2" charset="2"/>
              <a:buChar char="v"/>
            </a:pPr>
            <a:r>
              <a:rPr lang="es-ES" dirty="0"/>
              <a:t>PILATES</a:t>
            </a:r>
          </a:p>
          <a:p>
            <a:pPr algn="ctr">
              <a:buFont typeface="Wingdings" panose="05000000000000000000" pitchFamily="2" charset="2"/>
              <a:buChar char="v"/>
            </a:pPr>
            <a:r>
              <a:rPr lang="es-ES" dirty="0"/>
              <a:t>TAICHÍ</a:t>
            </a:r>
          </a:p>
          <a:p>
            <a:pPr algn="ctr">
              <a:buFont typeface="Wingdings" panose="05000000000000000000" pitchFamily="2" charset="2"/>
              <a:buChar char="v"/>
            </a:pPr>
            <a:r>
              <a:rPr lang="es-ES" dirty="0"/>
              <a:t>DEPORTES RECREATIVOS</a:t>
            </a:r>
          </a:p>
          <a:p>
            <a:pPr algn="ctr">
              <a:buFont typeface="Wingdings" panose="05000000000000000000" pitchFamily="2" charset="2"/>
              <a:buChar char="v"/>
            </a:pPr>
            <a:r>
              <a:rPr lang="es-ES" dirty="0"/>
              <a:t>DEPORTES ADAPTADOS</a:t>
            </a:r>
          </a:p>
          <a:p>
            <a:pPr algn="ctr">
              <a:buFont typeface="Wingdings" panose="05000000000000000000" pitchFamily="2" charset="2"/>
              <a:buChar char="v"/>
            </a:pPr>
            <a:r>
              <a:rPr lang="es-ES" dirty="0"/>
              <a:t>DEPORTES ALTERNATIVOS</a:t>
            </a:r>
          </a:p>
          <a:p>
            <a:pPr>
              <a:buFont typeface="Wingdings" panose="05000000000000000000" pitchFamily="2" charset="2"/>
              <a:buChar char="v"/>
            </a:pPr>
            <a:endParaRPr lang="es-ES" dirty="0"/>
          </a:p>
          <a:p>
            <a:endParaRPr lang="es-ES" dirty="0"/>
          </a:p>
        </p:txBody>
      </p:sp>
      <p:sp>
        <p:nvSpPr>
          <p:cNvPr id="4" name="Marcador de contenido 3">
            <a:extLst>
              <a:ext uri="{FF2B5EF4-FFF2-40B4-BE49-F238E27FC236}">
                <a16:creationId xmlns:a16="http://schemas.microsoft.com/office/drawing/2014/main" id="{84A87EE3-D7AA-B78D-AA4A-C822237C724C}"/>
              </a:ext>
            </a:extLst>
          </p:cNvPr>
          <p:cNvSpPr>
            <a:spLocks noGrp="1"/>
          </p:cNvSpPr>
          <p:nvPr>
            <p:ph sz="half" idx="2"/>
          </p:nvPr>
        </p:nvSpPr>
        <p:spPr>
          <a:xfrm>
            <a:off x="6410032" y="1484017"/>
            <a:ext cx="5521991" cy="4611983"/>
          </a:xfrm>
        </p:spPr>
        <p:txBody>
          <a:bodyPr>
            <a:normAutofit/>
          </a:bodyPr>
          <a:lstStyle/>
          <a:p>
            <a:pPr marL="0" indent="0" algn="ctr">
              <a:buNone/>
            </a:pPr>
            <a:r>
              <a:rPr lang="es-ES" sz="2800" b="1" dirty="0">
                <a:solidFill>
                  <a:srgbClr val="7030A0"/>
                </a:solidFill>
              </a:rPr>
              <a:t>ACTIVIDADES ACUÁTICAS</a:t>
            </a:r>
          </a:p>
          <a:p>
            <a:pPr marL="0" indent="0" algn="ctr">
              <a:buNone/>
            </a:pPr>
            <a:endParaRPr lang="es-ES" sz="2800" b="1" dirty="0">
              <a:solidFill>
                <a:srgbClr val="7030A0"/>
              </a:solidFill>
            </a:endParaRPr>
          </a:p>
          <a:p>
            <a:pPr algn="ctr">
              <a:buFont typeface="Wingdings" panose="05000000000000000000" pitchFamily="2" charset="2"/>
              <a:buChar char="v"/>
            </a:pPr>
            <a:r>
              <a:rPr lang="es-ES" sz="2100" dirty="0">
                <a:solidFill>
                  <a:schemeClr val="tx1"/>
                </a:solidFill>
              </a:rPr>
              <a:t>NATACIÓN</a:t>
            </a:r>
          </a:p>
          <a:p>
            <a:pPr algn="ctr">
              <a:buFont typeface="Wingdings" panose="05000000000000000000" pitchFamily="2" charset="2"/>
              <a:buChar char="v"/>
            </a:pPr>
            <a:r>
              <a:rPr lang="es-ES" sz="2100" dirty="0">
                <a:solidFill>
                  <a:schemeClr val="tx1"/>
                </a:solidFill>
              </a:rPr>
              <a:t>AQUAGYM</a:t>
            </a:r>
          </a:p>
          <a:p>
            <a:pPr algn="ctr">
              <a:buFont typeface="Wingdings" panose="05000000000000000000" pitchFamily="2" charset="2"/>
              <a:buChar char="v"/>
            </a:pPr>
            <a:r>
              <a:rPr lang="es-ES" sz="2100" dirty="0">
                <a:solidFill>
                  <a:schemeClr val="tx1"/>
                </a:solidFill>
              </a:rPr>
              <a:t>AERÓBIC ACUÁTICO</a:t>
            </a:r>
          </a:p>
          <a:p>
            <a:pPr algn="ctr">
              <a:buFont typeface="Wingdings" panose="05000000000000000000" pitchFamily="2" charset="2"/>
              <a:buChar char="v"/>
            </a:pPr>
            <a:r>
              <a:rPr lang="es-ES" sz="2100" dirty="0">
                <a:solidFill>
                  <a:schemeClr val="tx1"/>
                </a:solidFill>
              </a:rPr>
              <a:t>AQUARUNNING</a:t>
            </a:r>
          </a:p>
          <a:p>
            <a:pPr algn="ctr">
              <a:buFont typeface="Wingdings" panose="05000000000000000000" pitchFamily="2" charset="2"/>
              <a:buChar char="v"/>
            </a:pPr>
            <a:r>
              <a:rPr lang="es-ES" sz="2100" dirty="0">
                <a:solidFill>
                  <a:schemeClr val="tx1"/>
                </a:solidFill>
              </a:rPr>
              <a:t>AQUASPINNING</a:t>
            </a:r>
          </a:p>
          <a:p>
            <a:pPr algn="ctr">
              <a:buFont typeface="Wingdings" panose="05000000000000000000" pitchFamily="2" charset="2"/>
              <a:buChar char="v"/>
            </a:pPr>
            <a:r>
              <a:rPr lang="es-ES" sz="2100" dirty="0">
                <a:solidFill>
                  <a:schemeClr val="tx1"/>
                </a:solidFill>
              </a:rPr>
              <a:t>AQUARITMOS</a:t>
            </a:r>
          </a:p>
          <a:p>
            <a:pPr>
              <a:buFont typeface="Wingdings" panose="05000000000000000000" pitchFamily="2" charset="2"/>
              <a:buChar char="v"/>
            </a:pPr>
            <a:endParaRPr lang="es-ES" sz="2100" dirty="0">
              <a:solidFill>
                <a:schemeClr val="tx1"/>
              </a:solidFill>
            </a:endParaRPr>
          </a:p>
          <a:p>
            <a:pPr>
              <a:buFont typeface="Wingdings" panose="05000000000000000000" pitchFamily="2" charset="2"/>
              <a:buChar char="v"/>
            </a:pPr>
            <a:endParaRPr lang="es-ES" sz="2100" dirty="0">
              <a:solidFill>
                <a:schemeClr val="tx1"/>
              </a:solidFill>
            </a:endParaRPr>
          </a:p>
          <a:p>
            <a:pPr>
              <a:buFont typeface="Wingdings" panose="05000000000000000000" pitchFamily="2" charset="2"/>
              <a:buChar char="v"/>
            </a:pPr>
            <a:endParaRPr lang="es-ES" sz="2100" dirty="0">
              <a:solidFill>
                <a:schemeClr val="tx1"/>
              </a:solidFill>
            </a:endParaRPr>
          </a:p>
          <a:p>
            <a:pPr>
              <a:buFont typeface="Wingdings" panose="05000000000000000000" pitchFamily="2" charset="2"/>
              <a:buChar char="v"/>
            </a:pPr>
            <a:endParaRPr lang="es-ES" sz="2100" dirty="0">
              <a:solidFill>
                <a:schemeClr val="tx1"/>
              </a:solidFill>
            </a:endParaRPr>
          </a:p>
        </p:txBody>
      </p:sp>
    </p:spTree>
    <p:extLst>
      <p:ext uri="{BB962C8B-B14F-4D97-AF65-F5344CB8AC3E}">
        <p14:creationId xmlns:p14="http://schemas.microsoft.com/office/powerpoint/2010/main" val="315814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AD61E6-A493-7645-FC07-3258AD455199}"/>
              </a:ext>
            </a:extLst>
          </p:cNvPr>
          <p:cNvSpPr>
            <a:spLocks noGrp="1"/>
          </p:cNvSpPr>
          <p:nvPr>
            <p:ph type="title"/>
          </p:nvPr>
        </p:nvSpPr>
        <p:spPr>
          <a:xfrm>
            <a:off x="2231136" y="636494"/>
            <a:ext cx="7729728" cy="726141"/>
          </a:xfrm>
        </p:spPr>
        <p:txBody>
          <a:bodyPr>
            <a:normAutofit fontScale="90000"/>
          </a:bodyPr>
          <a:lstStyle/>
          <a:p>
            <a:r>
              <a:rPr lang="es-ES" dirty="0"/>
              <a:t>GIMNASIA DE MANTENIMIENTO</a:t>
            </a:r>
          </a:p>
        </p:txBody>
      </p:sp>
      <p:sp>
        <p:nvSpPr>
          <p:cNvPr id="3" name="Marcador de contenido 2">
            <a:extLst>
              <a:ext uri="{FF2B5EF4-FFF2-40B4-BE49-F238E27FC236}">
                <a16:creationId xmlns:a16="http://schemas.microsoft.com/office/drawing/2014/main" id="{7A62C8E3-2A4F-05FD-E14D-2AB23D4647D4}"/>
              </a:ext>
            </a:extLst>
          </p:cNvPr>
          <p:cNvSpPr>
            <a:spLocks noGrp="1"/>
          </p:cNvSpPr>
          <p:nvPr>
            <p:ph idx="1"/>
          </p:nvPr>
        </p:nvSpPr>
        <p:spPr>
          <a:xfrm>
            <a:off x="510988" y="1550894"/>
            <a:ext cx="11277600" cy="4189133"/>
          </a:xfrm>
        </p:spPr>
        <p:txBody>
          <a:bodyPr/>
          <a:lstStyle/>
          <a:p>
            <a:r>
              <a:rPr lang="es-ES" dirty="0"/>
              <a:t>Conjunto de ejercicios generales de bajo impacto e intensidad moderada.</a:t>
            </a:r>
          </a:p>
          <a:p>
            <a:r>
              <a:rPr lang="es-ES" dirty="0"/>
              <a:t>Estos ejercicios están dirigidos a mejorar o mantener las funciones cardiovasculares, las habilidades físicas, el tono muscular y el rango de movilidad articular.</a:t>
            </a:r>
          </a:p>
          <a:p>
            <a:r>
              <a:rPr lang="es-ES" dirty="0"/>
              <a:t>Pueden desarrollarse en cualquier espacio, sin necesidad de acudir a un gimnasio, ya que requieren poco o ningún material.</a:t>
            </a:r>
          </a:p>
          <a:p>
            <a:r>
              <a:rPr lang="es-ES" dirty="0"/>
              <a:t>Las clases se suelen estructurar en tres grandes partes:</a:t>
            </a:r>
          </a:p>
          <a:p>
            <a:pPr marL="342900" indent="-342900">
              <a:buFont typeface="+mj-lt"/>
              <a:buAutoNum type="arabicPeriod"/>
            </a:pPr>
            <a:r>
              <a:rPr lang="es-ES" dirty="0"/>
              <a:t>CALENTAMIENTO (movilidad articular y desplazamientos)</a:t>
            </a:r>
          </a:p>
          <a:p>
            <a:pPr marL="342900" indent="-342900">
              <a:buFont typeface="+mj-lt"/>
              <a:buAutoNum type="arabicPeriod"/>
            </a:pPr>
            <a:r>
              <a:rPr lang="es-ES" dirty="0"/>
              <a:t>PARTE PRINCIPAL (ejercicios de tonificación y coordinación)</a:t>
            </a:r>
          </a:p>
          <a:p>
            <a:pPr marL="342900" indent="-342900">
              <a:buFont typeface="+mj-lt"/>
              <a:buAutoNum type="arabicPeriod"/>
            </a:pPr>
            <a:r>
              <a:rPr lang="es-ES" dirty="0"/>
              <a:t>VUELTA A LA CALMA (estiramientos y ejercicios de respiración y relajación)</a:t>
            </a:r>
          </a:p>
        </p:txBody>
      </p:sp>
    </p:spTree>
    <p:extLst>
      <p:ext uri="{BB962C8B-B14F-4D97-AF65-F5344CB8AC3E}">
        <p14:creationId xmlns:p14="http://schemas.microsoft.com/office/powerpoint/2010/main" val="2451531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AD834D-D7D8-8ED1-029C-2EF39343ADD0}"/>
              </a:ext>
            </a:extLst>
          </p:cNvPr>
          <p:cNvSpPr>
            <a:spLocks noGrp="1"/>
          </p:cNvSpPr>
          <p:nvPr>
            <p:ph type="title"/>
          </p:nvPr>
        </p:nvSpPr>
        <p:spPr>
          <a:xfrm>
            <a:off x="2150453" y="220621"/>
            <a:ext cx="7729728" cy="514484"/>
          </a:xfrm>
        </p:spPr>
        <p:txBody>
          <a:bodyPr>
            <a:normAutofit fontScale="90000"/>
          </a:bodyPr>
          <a:lstStyle/>
          <a:p>
            <a:r>
              <a:rPr lang="es-ES" dirty="0"/>
              <a:t>AERÓBIC</a:t>
            </a:r>
          </a:p>
        </p:txBody>
      </p:sp>
      <p:sp>
        <p:nvSpPr>
          <p:cNvPr id="3" name="Marcador de contenido 2">
            <a:extLst>
              <a:ext uri="{FF2B5EF4-FFF2-40B4-BE49-F238E27FC236}">
                <a16:creationId xmlns:a16="http://schemas.microsoft.com/office/drawing/2014/main" id="{8C246004-9627-E387-A151-41877BA0D7A2}"/>
              </a:ext>
            </a:extLst>
          </p:cNvPr>
          <p:cNvSpPr>
            <a:spLocks noGrp="1"/>
          </p:cNvSpPr>
          <p:nvPr>
            <p:ph idx="1"/>
          </p:nvPr>
        </p:nvSpPr>
        <p:spPr>
          <a:xfrm>
            <a:off x="500331" y="941294"/>
            <a:ext cx="11291977" cy="5558118"/>
          </a:xfrm>
        </p:spPr>
        <p:txBody>
          <a:bodyPr>
            <a:normAutofit/>
          </a:bodyPr>
          <a:lstStyle/>
          <a:p>
            <a:r>
              <a:rPr lang="es-ES" dirty="0"/>
              <a:t>Actividad física coreografiada en la que se combinan movimientos gimnásticos y pasos de danza ejecutados al ritmo de la música.</a:t>
            </a:r>
          </a:p>
          <a:p>
            <a:r>
              <a:rPr lang="es-ES" dirty="0"/>
              <a:t>Se trabaja la mejora de la condición física general, la socialización, expresión corporal, coordinación, memoria…</a:t>
            </a:r>
          </a:p>
          <a:p>
            <a:r>
              <a:rPr lang="es-ES" dirty="0"/>
              <a:t>La plantear sesiones de aeróbic debemos tener en cuenta:</a:t>
            </a:r>
          </a:p>
          <a:p>
            <a:pPr marL="0" indent="0">
              <a:buNone/>
            </a:pPr>
            <a:endParaRPr lang="es-ES" dirty="0"/>
          </a:p>
          <a:p>
            <a:pPr>
              <a:buFont typeface="Wingdings" panose="05000000000000000000" pitchFamily="2" charset="2"/>
              <a:buChar char="v"/>
            </a:pPr>
            <a:r>
              <a:rPr lang="es-ES" dirty="0">
                <a:highlight>
                  <a:srgbClr val="FFFF00"/>
                </a:highlight>
              </a:rPr>
              <a:t>LA MÚSICA</a:t>
            </a:r>
            <a:r>
              <a:rPr lang="es-ES" dirty="0"/>
              <a:t>: elegirla en función de las preferencias musicales de los participantes y en función de su nivel, a mayor nivel, más rápida. Debemos conocer algunos conceptos:</a:t>
            </a:r>
          </a:p>
          <a:p>
            <a:pPr lvl="1">
              <a:buFont typeface="Wingdings" panose="05000000000000000000" pitchFamily="2" charset="2"/>
              <a:buChar char="Ø"/>
            </a:pPr>
            <a:r>
              <a:rPr lang="es-ES" dirty="0"/>
              <a:t>BEATS (pulso musical, los “pum </a:t>
            </a:r>
            <a:r>
              <a:rPr lang="es-ES" dirty="0" err="1"/>
              <a:t>pum</a:t>
            </a:r>
            <a:r>
              <a:rPr lang="es-ES" dirty="0"/>
              <a:t>”, los golpes que identificamos de manera regular)</a:t>
            </a:r>
          </a:p>
          <a:p>
            <a:pPr lvl="1">
              <a:buFont typeface="Wingdings" panose="05000000000000000000" pitchFamily="2" charset="2"/>
              <a:buChar char="Ø"/>
            </a:pPr>
            <a:r>
              <a:rPr lang="es-ES" dirty="0"/>
              <a:t>ACENTO (</a:t>
            </a:r>
            <a:r>
              <a:rPr lang="es-ES" dirty="0" err="1"/>
              <a:t>Beats</a:t>
            </a:r>
            <a:r>
              <a:rPr lang="es-ES" dirty="0"/>
              <a:t> de mayor intensidad que destacan y se repiten de forma periódica, por ejemplo el 1º de cada 8 golpes)</a:t>
            </a:r>
          </a:p>
          <a:p>
            <a:pPr lvl="1">
              <a:buFont typeface="Wingdings" panose="05000000000000000000" pitchFamily="2" charset="2"/>
              <a:buChar char="Ø"/>
            </a:pPr>
            <a:r>
              <a:rPr lang="es-ES" dirty="0"/>
              <a:t>FRASE (conjunto de 8 </a:t>
            </a:r>
            <a:r>
              <a:rPr lang="es-ES" dirty="0" err="1"/>
              <a:t>beats</a:t>
            </a:r>
            <a:r>
              <a:rPr lang="es-ES" dirty="0"/>
              <a:t>)</a:t>
            </a:r>
          </a:p>
          <a:p>
            <a:pPr lvl="1">
              <a:buFont typeface="Wingdings" panose="05000000000000000000" pitchFamily="2" charset="2"/>
              <a:buChar char="Ø"/>
            </a:pPr>
            <a:r>
              <a:rPr lang="es-ES" dirty="0"/>
              <a:t>BLOQUE (suma de 4 frases musicales, es decir, 32 tiempos)</a:t>
            </a:r>
          </a:p>
          <a:p>
            <a:pPr lvl="1">
              <a:buFont typeface="Wingdings" panose="05000000000000000000" pitchFamily="2" charset="2"/>
              <a:buChar char="Ø"/>
            </a:pPr>
            <a:r>
              <a:rPr lang="es-ES" dirty="0"/>
              <a:t>BPM (</a:t>
            </a:r>
            <a:r>
              <a:rPr lang="es-ES" dirty="0" err="1"/>
              <a:t>beats</a:t>
            </a:r>
            <a:r>
              <a:rPr lang="es-ES" dirty="0"/>
              <a:t> por minuto, velocidad a la que debe ejecutarse una pieza)</a:t>
            </a:r>
          </a:p>
          <a:p>
            <a:pPr marL="0" indent="0">
              <a:buNone/>
            </a:pPr>
            <a:endParaRPr lang="es-ES" dirty="0"/>
          </a:p>
          <a:p>
            <a:pPr>
              <a:buFont typeface="Wingdings" panose="05000000000000000000" pitchFamily="2" charset="2"/>
              <a:buChar char="v"/>
            </a:pPr>
            <a:r>
              <a:rPr lang="es-ES" dirty="0">
                <a:highlight>
                  <a:srgbClr val="FFFF00"/>
                </a:highlight>
              </a:rPr>
              <a:t>LA COREOGRAFÍA</a:t>
            </a:r>
            <a:r>
              <a:rPr lang="es-ES" dirty="0"/>
              <a:t>: planificarla para que encaje con la música, para que la secuencia de ejercicios plantee un trabajo lógico ajustándose a los objetivos marcados y adecuarse al nivel del grupo</a:t>
            </a:r>
          </a:p>
        </p:txBody>
      </p:sp>
    </p:spTree>
    <p:extLst>
      <p:ext uri="{BB962C8B-B14F-4D97-AF65-F5344CB8AC3E}">
        <p14:creationId xmlns:p14="http://schemas.microsoft.com/office/powerpoint/2010/main" val="1109305018"/>
      </p:ext>
    </p:extLst>
  </p:cSld>
  <p:clrMapOvr>
    <a:masterClrMapping/>
  </p:clrMapOvr>
</p:sld>
</file>

<file path=ppt/theme/theme1.xml><?xml version="1.0" encoding="utf-8"?>
<a:theme xmlns:a="http://schemas.openxmlformats.org/drawingml/2006/main" name="Paquet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{A6F4FB01-4891-46B4-9EEA-F1F117E20F5A}tf10001115</Template>
  <TotalTime>196</TotalTime>
  <Words>1716</Words>
  <Application>Microsoft Office PowerPoint</Application>
  <PresentationFormat>Panorámica</PresentationFormat>
  <Paragraphs>142</Paragraphs>
  <Slides>18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18</vt:i4>
      </vt:variant>
    </vt:vector>
  </HeadingPairs>
  <TitlesOfParts>
    <vt:vector size="22" baseType="lpstr">
      <vt:lpstr>Arial</vt:lpstr>
      <vt:lpstr>Gill Sans MT</vt:lpstr>
      <vt:lpstr>Wingdings</vt:lpstr>
      <vt:lpstr>Paquete</vt:lpstr>
      <vt:lpstr>IMPLEMENTACIÓN DE ACTIVIDADES FÍSICO – DEPORTIVAS EN PERSONAS MAYORES</vt:lpstr>
      <vt:lpstr>ESTRATEGIAS DE INTERVENCIÓN</vt:lpstr>
      <vt:lpstr>ESTRATEGIAS DE MOTIVACIÓN</vt:lpstr>
      <vt:lpstr>Presentación de PowerPoint</vt:lpstr>
      <vt:lpstr>ESTRATEGIAS COMUNICATIVAS</vt:lpstr>
      <vt:lpstr>Presentación de PowerPoint</vt:lpstr>
      <vt:lpstr>POSIBLES ACTIVIDADES</vt:lpstr>
      <vt:lpstr>GIMNASIA DE MANTENIMIENTO</vt:lpstr>
      <vt:lpstr>AERÓBIC</vt:lpstr>
      <vt:lpstr>Presentación de PowerPoint</vt:lpstr>
      <vt:lpstr>yoga</vt:lpstr>
      <vt:lpstr>Presentación de PowerPoint</vt:lpstr>
      <vt:lpstr>TAICHÍ</vt:lpstr>
      <vt:lpstr>PILATES</vt:lpstr>
      <vt:lpstr>Presentación de PowerPoint</vt:lpstr>
      <vt:lpstr>DEPORTES</vt:lpstr>
      <vt:lpstr>ACTIVIDADES ACUÁTICAS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IMPLEMENTACIÓN DE ACTIVIDADES FÍSICO – DEPORTIVAS EN PERSONAS MAYORES</dc:title>
  <dc:creator>mariarg8 romero gesto</dc:creator>
  <cp:lastModifiedBy>mariarg8 romero gesto</cp:lastModifiedBy>
  <cp:revision>9</cp:revision>
  <dcterms:created xsi:type="dcterms:W3CDTF">2023-01-27T08:26:36Z</dcterms:created>
  <dcterms:modified xsi:type="dcterms:W3CDTF">2023-02-01T13:15:32Z</dcterms:modified>
</cp:coreProperties>
</file>