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50" r:id="rId2"/>
  </p:sldMasterIdLst>
  <p:notesMasterIdLst>
    <p:notesMasterId r:id="rId11"/>
  </p:notesMasterIdLst>
  <p:sldIdLst>
    <p:sldId id="256" r:id="rId3"/>
    <p:sldId id="257" r:id="rId4"/>
    <p:sldId id="258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6" roundtripDataSignature="AMtx7mgqbROCR240nFU4FrdJ7/uUzn4aJ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1" autoAdjust="0"/>
    <p:restoredTop sz="94626" autoAdjust="0"/>
  </p:normalViewPr>
  <p:slideViewPr>
    <p:cSldViewPr snapToGrid="0">
      <p:cViewPr varScale="1">
        <p:scale>
          <a:sx n="108" d="100"/>
          <a:sy n="108" d="100"/>
        </p:scale>
        <p:origin x="170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107" name="Google Shape;10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2453b11913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7" name="Google Shape;117;g2453b11913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2453b119134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4" name="Google Shape;124;g2453b119134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37" name="Google Shape;13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44" name="Google Shape;144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1" name="Google Shape;15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8" name="Google Shape;15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65" name="Google Shape;165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Diapositiva de título" type="title">
  <p:cSld name="TITLE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4"/>
          <p:cNvSpPr/>
          <p:nvPr/>
        </p:nvSpPr>
        <p:spPr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6" name="Google Shape;16;p64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7" name="Google Shape;17;p64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8" name="Google Shape;18;p64"/>
          <p:cNvSpPr txBox="1"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wentieth Century"/>
              <a:buNone/>
              <a:defRPr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64"/>
          <p:cNvSpPr txBox="1"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560"/>
              <a:buNone/>
              <a:defRPr sz="2600">
                <a:solidFill>
                  <a:srgbClr val="FFFFFF"/>
                </a:solidFill>
              </a:defRPr>
            </a:lvl1pPr>
            <a:lvl2pPr lvl="1" algn="ctr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260"/>
              <a:buNone/>
              <a:defRPr/>
            </a:lvl2pPr>
            <a:lvl3pPr lvl="2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350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50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64"/>
          <p:cNvSpPr txBox="1">
            <a:spLocks noGrp="1"/>
          </p:cNvSpPr>
          <p:nvPr>
            <p:ph type="dt" idx="10"/>
          </p:nvPr>
        </p:nvSpPr>
        <p:spPr>
          <a:xfrm>
            <a:off x="76200" y="6068699"/>
            <a:ext cx="20574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64"/>
          <p:cNvSpPr txBox="1">
            <a:spLocks noGrp="1"/>
          </p:cNvSpPr>
          <p:nvPr>
            <p:ph type="ftr" idx="11"/>
          </p:nvPr>
        </p:nvSpPr>
        <p:spPr>
          <a:xfrm>
            <a:off x="2085393" y="236538"/>
            <a:ext cx="586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64"/>
          <p:cNvSpPr txBox="1">
            <a:spLocks noGrp="1"/>
          </p:cNvSpPr>
          <p:nvPr>
            <p:ph type="sldNum" idx="12"/>
          </p:nvPr>
        </p:nvSpPr>
        <p:spPr>
          <a:xfrm>
            <a:off x="8001000" y="228600"/>
            <a:ext cx="8382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73"/>
          <p:cNvSpPr txBox="1"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73"/>
          <p:cNvSpPr txBox="1">
            <a:spLocks noGrp="1"/>
          </p:cNvSpPr>
          <p:nvPr>
            <p:ph type="body" idx="1"/>
          </p:nvPr>
        </p:nvSpPr>
        <p:spPr>
          <a:xfrm rot="5400000">
            <a:off x="2426208" y="-213360"/>
            <a:ext cx="4526280" cy="815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9718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marL="914400" lvl="1" indent="-30861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260"/>
              <a:buChar char="?"/>
              <a:defRPr/>
            </a:lvl2pPr>
            <a:lvl3pPr marL="1371600" lvl="2" indent="-314325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marL="1828800" lvl="3" indent="-31432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marL="2286000" lvl="4" indent="-30289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93" name="Google Shape;93;p73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73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73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ítulo vertical y texto" type="vertTitleAndTx">
  <p:cSld name="VERTICAL_TITLE_AND_VERTICAL_TEXT">
    <p:bg>
      <p:bgPr>
        <a:solidFill>
          <a:schemeClr val="lt1"/>
        </a:solidFill>
        <a:effectLst/>
      </p:bgPr>
    </p:bg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74"/>
          <p:cNvSpPr txBox="1">
            <a:spLocks noGrp="1"/>
          </p:cNvSpPr>
          <p:nvPr>
            <p:ph type="title"/>
          </p:nvPr>
        </p:nvSpPr>
        <p:spPr>
          <a:xfrm rot="5400000">
            <a:off x="4823619" y="2339182"/>
            <a:ext cx="5516563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74"/>
          <p:cNvSpPr txBox="1">
            <a:spLocks noGrp="1"/>
          </p:cNvSpPr>
          <p:nvPr>
            <p:ph type="body" idx="1"/>
          </p:nvPr>
        </p:nvSpPr>
        <p:spPr>
          <a:xfrm rot="5400000">
            <a:off x="480218" y="586582"/>
            <a:ext cx="5516564" cy="55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9718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marL="914400" lvl="1" indent="-30861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260"/>
              <a:buChar char="?"/>
              <a:defRPr/>
            </a:lvl2pPr>
            <a:lvl3pPr marL="1371600" lvl="2" indent="-314325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marL="1828800" lvl="3" indent="-31432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marL="2286000" lvl="4" indent="-30289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99" name="Google Shape;99;p74"/>
          <p:cNvSpPr txBox="1">
            <a:spLocks noGrp="1"/>
          </p:cNvSpPr>
          <p:nvPr>
            <p:ph type="dt" idx="10"/>
          </p:nvPr>
        </p:nvSpPr>
        <p:spPr>
          <a:xfrm>
            <a:off x="6553200" y="6248402"/>
            <a:ext cx="2209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74"/>
          <p:cNvSpPr txBox="1">
            <a:spLocks noGrp="1"/>
          </p:cNvSpPr>
          <p:nvPr>
            <p:ph type="ftr" idx="11"/>
          </p:nvPr>
        </p:nvSpPr>
        <p:spPr>
          <a:xfrm>
            <a:off x="457201" y="6248207"/>
            <a:ext cx="55734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74"/>
          <p:cNvSpPr/>
          <p:nvPr/>
        </p:nvSpPr>
        <p:spPr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02" name="Google Shape;102;p7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03" name="Google Shape;103;p74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04" name="Google Shape;104;p74"/>
          <p:cNvSpPr txBox="1">
            <a:spLocks noGrp="1"/>
          </p:cNvSpPr>
          <p:nvPr>
            <p:ph type="sldNum" idx="12"/>
          </p:nvPr>
        </p:nvSpPr>
        <p:spPr>
          <a:xfrm rot="5400000">
            <a:off x="5989638" y="14446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5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5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5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65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  <p:sp>
        <p:nvSpPr>
          <p:cNvPr id="37" name="Google Shape;37;p65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9718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marL="914400" lvl="1" indent="-30861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260"/>
              <a:buChar char="?"/>
              <a:defRPr/>
            </a:lvl2pPr>
            <a:lvl3pPr marL="1371600" lvl="2" indent="-314325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marL="1828800" lvl="3" indent="-31432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marL="2286000" lvl="4" indent="-30289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Encabezado de sección" type="secHead">
  <p:cSld name="SECTION_HEADER">
    <p:bg>
      <p:bgPr>
        <a:blipFill rotWithShape="1">
          <a:blip r:embed="rId2">
            <a:alphaModFix/>
          </a:blip>
          <a:tile tx="0" ty="0" sx="100000" sy="100000" flip="none" algn="tl"/>
        </a:blipFill>
        <a:effectLst/>
      </p:bgPr>
    </p:bg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66"/>
          <p:cNvSpPr txBox="1"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680"/>
              <a:buNone/>
              <a:defRPr sz="28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26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05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910"/>
              <a:buNone/>
              <a:defRPr sz="1400">
                <a:solidFill>
                  <a:srgbClr val="888888"/>
                </a:solidFill>
              </a:defRPr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40" name="Google Shape;40;p66"/>
          <p:cNvSpPr/>
          <p:nvPr/>
        </p:nvSpPr>
        <p:spPr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1" name="Google Shape;41;p66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2" name="Google Shape;42;p66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3" name="Google Shape;43;p66"/>
          <p:cNvSpPr txBox="1"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Twentieth Century"/>
              <a:buNone/>
              <a:defRPr sz="4400" b="0" cap="none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6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66"/>
          <p:cNvSpPr txBox="1">
            <a:spLocks noGrp="1"/>
          </p:cNvSpPr>
          <p:nvPr>
            <p:ph type="sldNum" idx="12"/>
          </p:nvPr>
        </p:nvSpPr>
        <p:spPr>
          <a:xfrm>
            <a:off x="0" y="1752600"/>
            <a:ext cx="1295400" cy="7016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  <p:sp>
        <p:nvSpPr>
          <p:cNvPr id="46" name="Google Shape;46;p66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67"/>
          <p:cNvSpPr txBox="1"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67"/>
          <p:cNvSpPr txBox="1">
            <a:spLocks noGrp="1"/>
          </p:cNvSpPr>
          <p:nvPr>
            <p:ph type="body" idx="1"/>
          </p:nvPr>
        </p:nvSpPr>
        <p:spPr>
          <a:xfrm>
            <a:off x="609600" y="1589567"/>
            <a:ext cx="388620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9718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marL="914400" lvl="1" indent="-30861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260"/>
              <a:buChar char="?"/>
              <a:defRPr/>
            </a:lvl2pPr>
            <a:lvl3pPr marL="1371600" lvl="2" indent="-314325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marL="1828800" lvl="3" indent="-31432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marL="2286000" lvl="4" indent="-30289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50" name="Google Shape;50;p67"/>
          <p:cNvSpPr txBox="1">
            <a:spLocks noGrp="1"/>
          </p:cNvSpPr>
          <p:nvPr>
            <p:ph type="body" idx="2"/>
          </p:nvPr>
        </p:nvSpPr>
        <p:spPr>
          <a:xfrm>
            <a:off x="4844901" y="1589567"/>
            <a:ext cx="388620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9718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marL="914400" lvl="1" indent="-30861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260"/>
              <a:buChar char="?"/>
              <a:defRPr/>
            </a:lvl2pPr>
            <a:lvl3pPr marL="1371600" lvl="2" indent="-314325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marL="1828800" lvl="3" indent="-31432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marL="2286000" lvl="4" indent="-30289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51" name="Google Shape;51;p67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67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  <p:sp>
        <p:nvSpPr>
          <p:cNvPr id="53" name="Google Shape;53;p67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68"/>
          <p:cNvSpPr txBox="1"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68"/>
          <p:cNvSpPr txBox="1">
            <a:spLocks noGrp="1"/>
          </p:cNvSpPr>
          <p:nvPr>
            <p:ph type="body" idx="1"/>
          </p:nvPr>
        </p:nvSpPr>
        <p:spPr>
          <a:xfrm>
            <a:off x="609600" y="2438400"/>
            <a:ext cx="3886200" cy="35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9718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marL="914400" lvl="1" indent="-30861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260"/>
              <a:buChar char="?"/>
              <a:defRPr/>
            </a:lvl2pPr>
            <a:lvl3pPr marL="1371600" lvl="2" indent="-314325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marL="1828800" lvl="3" indent="-31432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marL="2286000" lvl="4" indent="-30289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57" name="Google Shape;57;p68"/>
          <p:cNvSpPr txBox="1">
            <a:spLocks noGrp="1"/>
          </p:cNvSpPr>
          <p:nvPr>
            <p:ph type="body" idx="2"/>
          </p:nvPr>
        </p:nvSpPr>
        <p:spPr>
          <a:xfrm>
            <a:off x="4800600" y="2438400"/>
            <a:ext cx="3886200" cy="35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9718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marL="914400" lvl="1" indent="-30861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260"/>
              <a:buChar char="?"/>
              <a:defRPr/>
            </a:lvl2pPr>
            <a:lvl3pPr marL="1371600" lvl="2" indent="-314325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marL="1828800" lvl="3" indent="-31432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marL="2286000" lvl="4" indent="-30289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58" name="Google Shape;58;p68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68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  <p:sp>
        <p:nvSpPr>
          <p:cNvPr id="60" name="Google Shape;60;p68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68"/>
          <p:cNvSpPr txBox="1">
            <a:spLocks noGrp="1"/>
          </p:cNvSpPr>
          <p:nvPr>
            <p:ph type="body" idx="3"/>
          </p:nvPr>
        </p:nvSpPr>
        <p:spPr>
          <a:xfrm>
            <a:off x="609600" y="1752600"/>
            <a:ext cx="3886200" cy="6400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200"/>
              <a:buFont typeface="Twentieth Century"/>
              <a:buNone/>
              <a:defRPr sz="2000" b="1">
                <a:solidFill>
                  <a:srgbClr val="FFFFFF"/>
                </a:solidFill>
              </a:defRPr>
            </a:lvl1pPr>
            <a:lvl2pPr marL="914400" lvl="1" indent="-30861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260"/>
              <a:buChar char="?"/>
              <a:defRPr/>
            </a:lvl2pPr>
            <a:lvl3pPr marL="1371600" lvl="2" indent="-314325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marL="1828800" lvl="3" indent="-31432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marL="2286000" lvl="4" indent="-30289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62" name="Google Shape;62;p68"/>
          <p:cNvSpPr txBox="1">
            <a:spLocks noGrp="1"/>
          </p:cNvSpPr>
          <p:nvPr>
            <p:ph type="body" idx="4"/>
          </p:nvPr>
        </p:nvSpPr>
        <p:spPr>
          <a:xfrm>
            <a:off x="4800600" y="1752600"/>
            <a:ext cx="3886200" cy="64008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200"/>
              <a:buFont typeface="Twentieth Century"/>
              <a:buNone/>
              <a:defRPr sz="2000" b="1">
                <a:solidFill>
                  <a:srgbClr val="FFFFFF"/>
                </a:solidFill>
              </a:defRPr>
            </a:lvl1pPr>
            <a:lvl2pPr marL="914400" lvl="1" indent="-30861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260"/>
              <a:buChar char="?"/>
              <a:defRPr/>
            </a:lvl2pPr>
            <a:lvl3pPr marL="1371600" lvl="2" indent="-314325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marL="1828800" lvl="3" indent="-31432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marL="2286000" lvl="4" indent="-30289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ólo el título" type="titleOnly">
  <p:cSld name="TITLE_ONLY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69"/>
          <p:cNvSpPr txBox="1"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69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69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69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En blanco" type="blank">
  <p:cSld name="BLANK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70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70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70"/>
          <p:cNvSpPr txBox="1">
            <a:spLocks noGrp="1"/>
          </p:cNvSpPr>
          <p:nvPr>
            <p:ph type="sldNum" idx="12"/>
          </p:nvPr>
        </p:nvSpPr>
        <p:spPr>
          <a:xfrm>
            <a:off x="0" y="62484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71"/>
          <p:cNvSpPr txBox="1"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  <a:defRPr sz="4400" b="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71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71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71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  <p:sp>
        <p:nvSpPr>
          <p:cNvPr id="77" name="Google Shape;77;p71"/>
          <p:cNvSpPr txBox="1">
            <a:spLocks noGrp="1"/>
          </p:cNvSpPr>
          <p:nvPr>
            <p:ph type="body" idx="1"/>
          </p:nvPr>
        </p:nvSpPr>
        <p:spPr>
          <a:xfrm>
            <a:off x="609600" y="1752600"/>
            <a:ext cx="1600200" cy="4343400"/>
          </a:xfrm>
          <a:prstGeom prst="rect">
            <a:avLst/>
          </a:prstGeom>
          <a:solidFill>
            <a:schemeClr val="accent2"/>
          </a:solidFill>
          <a:ln w="50800" cap="sq" cmpd="dbl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37150" tIns="182875" rIns="137150" bIns="91425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080"/>
              <a:buNone/>
              <a:defRPr sz="18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1371600" lvl="2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750"/>
              <a:buNone/>
              <a:defRPr sz="10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675"/>
              <a:buNone/>
              <a:defRPr sz="9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585"/>
              <a:buNone/>
              <a:defRPr sz="9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78" name="Google Shape;78;p71"/>
          <p:cNvSpPr txBox="1">
            <a:spLocks noGrp="1"/>
          </p:cNvSpPr>
          <p:nvPr>
            <p:ph type="body" idx="2"/>
          </p:nvPr>
        </p:nvSpPr>
        <p:spPr>
          <a:xfrm>
            <a:off x="2362200" y="1752600"/>
            <a:ext cx="6400800" cy="44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9718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marL="914400" lvl="1" indent="-30861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260"/>
              <a:buChar char="?"/>
              <a:defRPr/>
            </a:lvl2pPr>
            <a:lvl3pPr marL="1371600" lvl="2" indent="-314325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marL="1828800" lvl="3" indent="-31432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marL="2286000" lvl="4" indent="-30289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Imagen con título" type="picTx">
  <p:cSld name="PICTURE_WITH_CAPTION_TEXT">
    <p:bg>
      <p:bgPr>
        <a:blipFill rotWithShape="1">
          <a:blip r:embed="rId2">
            <a:alphaModFix/>
          </a:blip>
          <a:tile tx="0" ty="0" sx="100000" sy="100000" flip="none" algn="tl"/>
        </a:blip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72"/>
          <p:cNvSpPr txBox="1">
            <a:spLocks noGrp="1"/>
          </p:cNvSpPr>
          <p:nvPr>
            <p:ph type="body" idx="1"/>
          </p:nvPr>
        </p:nvSpPr>
        <p:spPr>
          <a:xfrm>
            <a:off x="1600200" y="5486400"/>
            <a:ext cx="73152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020"/>
              <a:buFont typeface="Twentieth Century"/>
              <a:buNone/>
              <a:defRPr sz="1700"/>
            </a:lvl1pPr>
            <a:lvl2pPr marL="914400" lvl="1" indent="-22860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840"/>
              <a:buFont typeface="Twentieth Century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750"/>
              <a:buFont typeface="Twentieth Century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675"/>
              <a:buFont typeface="Twentieth Century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585"/>
              <a:buFont typeface="Twentieth Century"/>
              <a:buNone/>
              <a:defRPr sz="9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81" name="Google Shape;81;p72"/>
          <p:cNvSpPr/>
          <p:nvPr/>
        </p:nvSpPr>
        <p:spPr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82" name="Google Shape;82;p72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83" name="Google Shape;83;p72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84" name="Google Shape;84;p72"/>
          <p:cNvSpPr txBox="1"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Twentieth Century"/>
              <a:buNone/>
              <a:defRPr sz="2800" b="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72"/>
          <p:cNvSpPr/>
          <p:nvPr/>
        </p:nvSpPr>
        <p:spPr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86" name="Google Shape;86;p72"/>
          <p:cNvSpPr txBox="1">
            <a:spLocks noGrp="1"/>
          </p:cNvSpPr>
          <p:nvPr>
            <p:ph type="dt" idx="10"/>
          </p:nvPr>
        </p:nvSpPr>
        <p:spPr>
          <a:xfrm>
            <a:off x="62484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72"/>
          <p:cNvSpPr txBox="1">
            <a:spLocks noGrp="1"/>
          </p:cNvSpPr>
          <p:nvPr>
            <p:ph type="sldNum" idx="12"/>
          </p:nvPr>
        </p:nvSpPr>
        <p:spPr>
          <a:xfrm>
            <a:off x="0" y="4667249"/>
            <a:ext cx="1447800" cy="663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  <p:sp>
        <p:nvSpPr>
          <p:cNvPr id="88" name="Google Shape;88;p72"/>
          <p:cNvSpPr txBox="1">
            <a:spLocks noGrp="1"/>
          </p:cNvSpPr>
          <p:nvPr>
            <p:ph type="ftr" idx="11"/>
          </p:nvPr>
        </p:nvSpPr>
        <p:spPr>
          <a:xfrm>
            <a:off x="1600200" y="6248206"/>
            <a:ext cx="457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72"/>
          <p:cNvSpPr>
            <a:spLocks noGrp="1"/>
          </p:cNvSpPr>
          <p:nvPr>
            <p:ph type="pic" idx="2"/>
          </p:nvPr>
        </p:nvSpPr>
        <p:spPr>
          <a:xfrm>
            <a:off x="1560576" y="0"/>
            <a:ext cx="7583424" cy="4568952"/>
          </a:xfrm>
          <a:prstGeom prst="rect">
            <a:avLst/>
          </a:prstGeom>
          <a:solidFill>
            <a:srgbClr val="DCE5EE"/>
          </a:solidFill>
          <a:ln>
            <a:noFill/>
          </a:ln>
        </p:spPr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2"/>
          <p:cNvSpPr txBox="1"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wentieth Century"/>
              <a:buNone/>
              <a:defRPr sz="4400" b="0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62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  <a:defRPr sz="29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914400" marR="0" lvl="1" indent="-34416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Char char="🞑"/>
              <a:defRPr sz="26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1371600" marR="0" lvl="2" indent="-338137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25"/>
              <a:buFont typeface="Noto Sans Symbols"/>
              <a:buChar char="■"/>
              <a:defRPr sz="23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1828800" marR="0" lvl="3" indent="-3238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Noto Sans Symbols"/>
              <a:buChar char="■"/>
              <a:defRPr sz="20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2286000" marR="0" lvl="4" indent="-3111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■"/>
              <a:defRPr sz="20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  <p:sp>
        <p:nvSpPr>
          <p:cNvPr id="8" name="Google Shape;8;p62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  <p:sp>
        <p:nvSpPr>
          <p:cNvPr id="9" name="Google Shape;9;p62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  <p:sp>
        <p:nvSpPr>
          <p:cNvPr id="10" name="Google Shape;10;p62"/>
          <p:cNvSpPr/>
          <p:nvPr/>
        </p:nvSpPr>
        <p:spPr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1" name="Google Shape;11;p62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2" name="Google Shape;12;p62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3" name="Google Shape;13;p62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1"/>
          <p:cNvSpPr txBox="1"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  <a:defRPr sz="4400" b="0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" name="Google Shape;25;p61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  <a:defRPr sz="29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914400" marR="0" lvl="1" indent="-34416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Char char="🞑"/>
              <a:defRPr sz="26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1371600" marR="0" lvl="2" indent="-338137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25"/>
              <a:buFont typeface="Noto Sans Symbols"/>
              <a:buChar char="■"/>
              <a:defRPr sz="23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1828800" marR="0" lvl="3" indent="-3238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2286000" marR="0" lvl="4" indent="-3111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  <p:sp>
        <p:nvSpPr>
          <p:cNvPr id="26" name="Google Shape;26;p61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  <p:sp>
        <p:nvSpPr>
          <p:cNvPr id="27" name="Google Shape;27;p61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  <p:sp>
        <p:nvSpPr>
          <p:cNvPr id="28" name="Google Shape;28;p61"/>
          <p:cNvSpPr/>
          <p:nvPr/>
        </p:nvSpPr>
        <p:spPr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29" name="Google Shape;29;p61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0" name="Google Shape;30;p61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1" name="Google Shape;31;p61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odofp.es/convalidaciones-equivalencias-homologaciones/convalidaciones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47450"/>
          </a:srgbClr>
        </a:solidFill>
        <a:effectLst/>
      </p:bgPr>
    </p:bg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"/>
          <p:cNvSpPr txBox="1">
            <a:spLocks noGrp="1"/>
          </p:cNvSpPr>
          <p:nvPr>
            <p:ph type="ctrTitle"/>
          </p:nvPr>
        </p:nvSpPr>
        <p:spPr>
          <a:xfrm>
            <a:off x="0" y="664448"/>
            <a:ext cx="9144000" cy="2204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960"/>
              <a:buFont typeface="Twentieth Century"/>
              <a:buNone/>
            </a:pP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br>
              <a:rPr lang="es-ES" sz="3659" dirty="0"/>
            </a:br>
            <a:endParaRPr sz="3659" dirty="0"/>
          </a:p>
        </p:txBody>
      </p:sp>
      <p:sp>
        <p:nvSpPr>
          <p:cNvPr id="110" name="Google Shape;110;p1"/>
          <p:cNvSpPr txBox="1">
            <a:spLocks noGrp="1"/>
          </p:cNvSpPr>
          <p:nvPr>
            <p:ph type="subTitle" idx="1"/>
          </p:nvPr>
        </p:nvSpPr>
        <p:spPr>
          <a:xfrm>
            <a:off x="2362200" y="6059605"/>
            <a:ext cx="6781800" cy="720000"/>
          </a:xfrm>
          <a:prstGeom prst="rect">
            <a:avLst/>
          </a:prstGeom>
          <a:solidFill>
            <a:srgbClr val="92D050">
              <a:alpha val="47450"/>
            </a:srgbClr>
          </a:solidFill>
          <a:ln w="9525" cap="flat" cmpd="sng">
            <a:solidFill>
              <a:srgbClr val="53FFA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457200" lvl="0" indent="-339090" algn="l" rtl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SzPts val="809"/>
              <a:buNone/>
            </a:pPr>
            <a:r>
              <a:rPr lang="es-ES" sz="1800" b="1" dirty="0">
                <a:solidFill>
                  <a:schemeClr val="dk1"/>
                </a:solidFill>
              </a:rPr>
              <a:t>Elena M.ª de Torres de Dios (edetorres.alumnos@gmail.com) </a:t>
            </a:r>
          </a:p>
          <a:p>
            <a:pPr marL="457200" lvl="0" indent="-339090" algn="l" rtl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SzPts val="809"/>
              <a:buNone/>
            </a:pPr>
            <a:r>
              <a:rPr lang="es-ES" sz="1800" b="1" dirty="0">
                <a:solidFill>
                  <a:schemeClr val="dk1"/>
                </a:solidFill>
              </a:rPr>
              <a:t>Patricia Rivas Villa ( Sustituta)</a:t>
            </a:r>
            <a:endParaRPr dirty="0"/>
          </a:p>
        </p:txBody>
      </p:sp>
      <p:sp>
        <p:nvSpPr>
          <p:cNvPr id="111" name="Google Shape;111;p1"/>
          <p:cNvSpPr txBox="1"/>
          <p:nvPr/>
        </p:nvSpPr>
        <p:spPr>
          <a:xfrm>
            <a:off x="0" y="6048000"/>
            <a:ext cx="2268000" cy="720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457200" marR="0" lvl="0" indent="-33909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1800" b="1" i="0" u="none" strike="noStrike" cap="none" dirty="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Curso: 2025/2026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12" name="Google Shape;112;p1"/>
          <p:cNvSpPr txBox="1"/>
          <p:nvPr/>
        </p:nvSpPr>
        <p:spPr>
          <a:xfrm>
            <a:off x="55200" y="1162288"/>
            <a:ext cx="9144000" cy="151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BDDC3"/>
              </a:buClr>
              <a:buSzPts val="3960"/>
              <a:buFont typeface="Twentieth Century"/>
              <a:buNone/>
            </a:pPr>
            <a:r>
              <a:rPr lang="es-ES" sz="3200" b="0" i="0" u="none" strike="noStrike" cap="none" dirty="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Presentación del Módulo de </a:t>
            </a:r>
            <a:endParaRPr sz="3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BDDC3"/>
              </a:buClr>
              <a:buSzPts val="3960"/>
              <a:buFont typeface="Twentieth Century"/>
              <a:buNone/>
            </a:pPr>
            <a:r>
              <a:rPr lang="es-ES" sz="3200" b="1" i="0" u="none" strike="noStrike" cap="none" dirty="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Itinerario Para el Empleo (IPE II)</a:t>
            </a:r>
            <a:br>
              <a:rPr lang="es-ES" sz="3200" b="0" i="0" u="none" strike="noStrike" cap="none" dirty="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</a:br>
            <a:br>
              <a:rPr lang="es-ES" sz="3200" b="1" i="0" u="none" strike="noStrike" cap="none" dirty="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</a:br>
            <a:endParaRPr sz="3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1"/>
          <p:cNvSpPr txBox="1"/>
          <p:nvPr/>
        </p:nvSpPr>
        <p:spPr>
          <a:xfrm>
            <a:off x="0" y="4321403"/>
            <a:ext cx="9003056" cy="8258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numCol="3" anchor="t" anchorCtr="0">
            <a:spAutoFit/>
          </a:bodyPr>
          <a:lstStyle/>
          <a:p>
            <a:pPr marL="457200" lvl="0" indent="-339090">
              <a:spcBef>
                <a:spcPts val="700"/>
              </a:spcBef>
              <a:buClr>
                <a:srgbClr val="DD8047"/>
              </a:buClr>
              <a:buSzPts val="1560"/>
              <a:buFont typeface="Arial"/>
              <a:buNone/>
            </a:pPr>
            <a:r>
              <a:rPr lang="es-ES" sz="1800" b="1" dirty="0">
                <a:solidFill>
                  <a:schemeClr val="dk1"/>
                </a:solidFill>
                <a:latin typeface="Twentieth Century"/>
              </a:rPr>
              <a:t>ZS AUDIOLOXIA PROTÉSICA</a:t>
            </a:r>
          </a:p>
          <a:p>
            <a:pPr marL="457200" lvl="0" indent="-339090">
              <a:spcBef>
                <a:spcPts val="700"/>
              </a:spcBef>
              <a:buClr>
                <a:srgbClr val="DD8047"/>
              </a:buClr>
              <a:buSzPts val="1560"/>
              <a:buFont typeface="Arial"/>
              <a:buNone/>
            </a:pPr>
            <a:endParaRPr lang="es-ES" sz="1800" b="1" dirty="0">
              <a:solidFill>
                <a:schemeClr val="dk1"/>
              </a:solidFill>
              <a:latin typeface="Twentieth Century"/>
            </a:endParaRPr>
          </a:p>
          <a:p>
            <a:pPr marL="457200" lvl="0" indent="982663" algn="r">
              <a:spcBef>
                <a:spcPts val="700"/>
              </a:spcBef>
              <a:buClr>
                <a:srgbClr val="DD8047"/>
              </a:buClr>
              <a:buSzPts val="1560"/>
              <a:buFont typeface="Arial"/>
              <a:buNone/>
              <a:tabLst>
                <a:tab pos="1439863" algn="l"/>
                <a:tab pos="1528763" algn="l"/>
              </a:tabLst>
            </a:pPr>
            <a:endParaRPr lang="es-ES" sz="1800" b="1" dirty="0">
              <a:solidFill>
                <a:schemeClr val="dk1"/>
              </a:solidFill>
              <a:latin typeface="Twentieth Century"/>
            </a:endParaRPr>
          </a:p>
          <a:p>
            <a:pPr marL="457200" lvl="0" indent="982663" algn="r" defTabSz="765175">
              <a:spcBef>
                <a:spcPts val="700"/>
              </a:spcBef>
              <a:buClr>
                <a:srgbClr val="DD8047"/>
              </a:buClr>
              <a:buSzPts val="1560"/>
              <a:buFont typeface="Arial"/>
              <a:buNone/>
              <a:tabLst>
                <a:tab pos="1439863" algn="l"/>
                <a:tab pos="1528763" algn="l"/>
              </a:tabLst>
            </a:pPr>
            <a:r>
              <a:rPr lang="es-ES" sz="1800" b="1" dirty="0">
                <a:solidFill>
                  <a:schemeClr val="dk1"/>
                </a:solidFill>
                <a:latin typeface="Twentieth Century"/>
              </a:rPr>
              <a:t>ZS AUPRO</a:t>
            </a:r>
          </a:p>
          <a:p>
            <a:pPr marL="457200" lvl="0" indent="-339090" algn="r">
              <a:spcBef>
                <a:spcPts val="700"/>
              </a:spcBef>
              <a:buClr>
                <a:srgbClr val="DD8047"/>
              </a:buClr>
              <a:buSzPts val="1560"/>
              <a:buFont typeface="Arial"/>
              <a:buNone/>
            </a:pPr>
            <a:r>
              <a:rPr lang="es-ES" sz="1800" b="1" dirty="0">
                <a:solidFill>
                  <a:schemeClr val="dk1"/>
                </a:solidFill>
                <a:latin typeface="Twentieth Century"/>
              </a:rPr>
              <a:t>     ZS ANATOPAT   </a:t>
            </a:r>
          </a:p>
        </p:txBody>
      </p:sp>
      <p:pic>
        <p:nvPicPr>
          <p:cNvPr id="114" name="Google Shape;114;p1"/>
          <p:cNvPicPr preferRelativeResize="0"/>
          <p:nvPr/>
        </p:nvPicPr>
        <p:blipFill rotWithShape="1">
          <a:blip r:embed="rId3">
            <a:alphaModFix/>
          </a:blip>
          <a:srcRect l="-193" t="32383" r="48960" b="36283"/>
          <a:stretch/>
        </p:blipFill>
        <p:spPr>
          <a:xfrm>
            <a:off x="2984234" y="4100251"/>
            <a:ext cx="3528000" cy="1836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2453b119134_0_0"/>
          <p:cNvSpPr txBox="1">
            <a:spLocks noGrp="1"/>
          </p:cNvSpPr>
          <p:nvPr>
            <p:ph type="title"/>
          </p:nvPr>
        </p:nvSpPr>
        <p:spPr>
          <a:xfrm>
            <a:off x="612648" y="26587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s-ES" sz="3200" b="1" dirty="0">
                <a:solidFill>
                  <a:srgbClr val="92D050"/>
                </a:solidFill>
              </a:rPr>
              <a:t>Introducción</a:t>
            </a:r>
            <a:endParaRPr sz="3200" b="1" dirty="0">
              <a:solidFill>
                <a:srgbClr val="92D050"/>
              </a:solidFill>
            </a:endParaRPr>
          </a:p>
        </p:txBody>
      </p:sp>
      <p:sp>
        <p:nvSpPr>
          <p:cNvPr id="120" name="Google Shape;120;g2453b119134_0_0"/>
          <p:cNvSpPr txBox="1">
            <a:spLocks noGrp="1"/>
          </p:cNvSpPr>
          <p:nvPr>
            <p:ph type="body" idx="1"/>
          </p:nvPr>
        </p:nvSpPr>
        <p:spPr>
          <a:xfrm>
            <a:off x="495300" y="1708465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746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Char char="◻"/>
            </a:pPr>
            <a:r>
              <a:rPr lang="es-ES" sz="2100" b="1" dirty="0"/>
              <a:t>IPE II,</a:t>
            </a:r>
            <a:r>
              <a:rPr lang="es-ES" sz="2100" dirty="0"/>
              <a:t> es un </a:t>
            </a:r>
            <a:r>
              <a:rPr lang="es-ES" sz="2100" u="sng" dirty="0"/>
              <a:t>módulo</a:t>
            </a:r>
            <a:r>
              <a:rPr lang="es-ES" sz="2100" dirty="0"/>
              <a:t> de carácter transversal </a:t>
            </a:r>
            <a:r>
              <a:rPr lang="es-ES" sz="2100" u="sng" dirty="0"/>
              <a:t>común</a:t>
            </a:r>
            <a:r>
              <a:rPr lang="es-ES" sz="2100" dirty="0"/>
              <a:t> a todos los ciclos formativos de CM y de CS</a:t>
            </a:r>
            <a:endParaRPr sz="2100" dirty="0"/>
          </a:p>
          <a:p>
            <a:pPr marL="457200" marR="0" lvl="0" indent="-37465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DD8047"/>
              </a:buClr>
              <a:buSzPts val="2300"/>
              <a:buFont typeface="Noto Sans Symbols"/>
              <a:buChar char="◻"/>
            </a:pPr>
            <a:r>
              <a:rPr lang="es-ES" sz="2100" dirty="0">
                <a:solidFill>
                  <a:srgbClr val="000000"/>
                </a:solidFill>
              </a:rPr>
              <a:t>Es por tanto s</a:t>
            </a:r>
            <a:r>
              <a:rPr lang="es-ES" sz="2100" b="0" i="0" u="none" strike="noStrike" cap="none" dirty="0">
                <a:solidFill>
                  <a:srgbClr val="00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usceptible de v</a:t>
            </a:r>
            <a:r>
              <a:rPr lang="es-ES" sz="2100" b="1" i="0" u="none" strike="noStrike" cap="none" dirty="0">
                <a:solidFill>
                  <a:srgbClr val="00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alidación:</a:t>
            </a:r>
            <a:endParaRPr sz="2100" b="0" i="0" u="none" strike="noStrike" cap="none" dirty="0">
              <a:solidFill>
                <a:srgbClr val="0000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marL="803275" marR="0" lvl="0" indent="-3556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D8047"/>
              </a:buClr>
              <a:buSzPts val="1500"/>
              <a:buFont typeface="Noto Sans Symbols"/>
              <a:buChar char="❏"/>
            </a:pPr>
            <a:r>
              <a:rPr lang="es-ES" sz="2100" b="0" i="0" u="none" strike="noStrike" cap="none" dirty="0">
                <a:solidFill>
                  <a:srgbClr val="00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Solicitada en la </a:t>
            </a:r>
            <a:r>
              <a:rPr lang="es-ES" sz="2100" b="0" i="0" u="sng" strike="noStrike" cap="none" dirty="0">
                <a:solidFill>
                  <a:srgbClr val="00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Dirección</a:t>
            </a:r>
            <a:r>
              <a:rPr lang="es-ES" sz="2100" b="0" i="0" u="none" strike="noStrike" cap="none" dirty="0">
                <a:solidFill>
                  <a:srgbClr val="00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del centro</a:t>
            </a:r>
            <a:endParaRPr sz="2100" dirty="0"/>
          </a:p>
          <a:p>
            <a:pPr marL="803275" marR="0" lvl="0" indent="-3556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D8047"/>
              </a:buClr>
              <a:buSzPts val="1500"/>
              <a:buFont typeface="Noto Sans Symbols"/>
              <a:buChar char="❏"/>
            </a:pPr>
            <a:r>
              <a:rPr lang="es-ES" sz="2100" b="0" i="0" u="sng" strike="noStrike" cap="none" dirty="0">
                <a:solidFill>
                  <a:srgbClr val="00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Plazo</a:t>
            </a:r>
            <a:r>
              <a:rPr lang="es-ES" sz="2100" b="0" i="0" u="none" strike="noStrike" cap="none" dirty="0">
                <a:solidFill>
                  <a:srgbClr val="00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: 20 primeros días del curso</a:t>
            </a:r>
          </a:p>
          <a:p>
            <a:pPr marL="803275" indent="-355600" algn="just">
              <a:spcBef>
                <a:spcPts val="0"/>
              </a:spcBef>
              <a:buClr>
                <a:srgbClr val="DD8047"/>
              </a:buClr>
              <a:buSzPts val="1500"/>
              <a:buFont typeface="Noto Sans Symbols"/>
              <a:buChar char="❏"/>
            </a:pPr>
            <a:r>
              <a:rPr lang="es-ES" sz="2100" dirty="0">
                <a:solidFill>
                  <a:srgbClr val="000000"/>
                </a:solidFill>
                <a:hlinkClick r:id="rId3"/>
              </a:rPr>
              <a:t>https://www.todofp.es/convalidaciones-equivalencias-homologaciones/convalidaciones.html</a:t>
            </a:r>
            <a:endParaRPr lang="es-ES" sz="2100" dirty="0">
              <a:solidFill>
                <a:srgbClr val="000000"/>
              </a:solidFill>
            </a:endParaRPr>
          </a:p>
          <a:p>
            <a:pPr marL="457200" marR="0" lvl="0" indent="-37465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300"/>
              <a:buChar char="◻"/>
            </a:pPr>
            <a:r>
              <a:rPr lang="es-ES" sz="2100" b="1" dirty="0"/>
              <a:t>Horas lectivas</a:t>
            </a:r>
            <a:r>
              <a:rPr lang="es-ES" sz="2100" dirty="0"/>
              <a:t>: </a:t>
            </a:r>
            <a:r>
              <a:rPr lang="es-ES" sz="2100" u="sng" dirty="0">
                <a:solidFill>
                  <a:schemeClr val="tx1"/>
                </a:solidFill>
              </a:rPr>
              <a:t>50 horas</a:t>
            </a:r>
            <a:r>
              <a:rPr lang="es-ES" sz="2100" dirty="0">
                <a:solidFill>
                  <a:schemeClr val="tx1"/>
                </a:solidFill>
              </a:rPr>
              <a:t> </a:t>
            </a:r>
            <a:r>
              <a:rPr lang="es-ES" sz="2100" dirty="0"/>
              <a:t>anuales</a:t>
            </a:r>
            <a:endParaRPr sz="2100" dirty="0"/>
          </a:p>
          <a:p>
            <a:pPr marL="457200" marR="0" lvl="0" indent="-37465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300"/>
              <a:buChar char="◻"/>
            </a:pPr>
            <a:r>
              <a:rPr lang="es-ES" sz="2100" b="1" dirty="0"/>
              <a:t>Sesiones</a:t>
            </a:r>
            <a:r>
              <a:rPr lang="es-ES" sz="2100" dirty="0"/>
              <a:t>: </a:t>
            </a:r>
            <a:r>
              <a:rPr lang="es-ES" sz="2100" dirty="0">
                <a:solidFill>
                  <a:schemeClr val="dk1"/>
                </a:solidFill>
              </a:rPr>
              <a:t>de 60 minutos</a:t>
            </a:r>
            <a:endParaRPr sz="2100" dirty="0">
              <a:solidFill>
                <a:schemeClr val="dk1"/>
              </a:solidFill>
            </a:endParaRPr>
          </a:p>
          <a:p>
            <a:pPr marL="803275" marR="0" lvl="0" indent="-3556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D8047"/>
              </a:buClr>
              <a:buSzPts val="1500"/>
              <a:buFont typeface="Noto Sans Symbols"/>
              <a:buChar char="❏"/>
            </a:pPr>
            <a:r>
              <a:rPr lang="es-ES" sz="2100" b="0" i="0" strike="noStrike" cap="none" dirty="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R. </a:t>
            </a:r>
            <a:r>
              <a:rPr lang="es-ES" sz="2100" u="sng" dirty="0"/>
              <a:t>modular</a:t>
            </a:r>
            <a:r>
              <a:rPr lang="es-ES" sz="2100" b="0" i="0" u="none" strike="noStrike" cap="none" dirty="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: 1 sesión semanal </a:t>
            </a:r>
            <a:endParaRPr sz="2100" dirty="0">
              <a:solidFill>
                <a:schemeClr val="dk1"/>
              </a:solidFill>
            </a:endParaRPr>
          </a:p>
          <a:p>
            <a:pPr marL="447675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D8047"/>
              </a:buClr>
              <a:buSzPts val="1500"/>
              <a:buNone/>
            </a:pPr>
            <a:r>
              <a:rPr lang="es-ES" sz="2100" b="0" i="0" strike="noStrike" cap="none" dirty="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</a:t>
            </a:r>
            <a:endParaRPr sz="2100" dirty="0"/>
          </a:p>
          <a:p>
            <a:pPr marL="0" marR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080"/>
              <a:buNone/>
            </a:pPr>
            <a:endParaRPr sz="2500" dirty="0"/>
          </a:p>
        </p:txBody>
      </p:sp>
      <p:pic>
        <p:nvPicPr>
          <p:cNvPr id="121" name="Google Shape;121;g2453b119134_0_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721248" y="4656265"/>
            <a:ext cx="2044800" cy="154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2453b119134_0_5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s-ES" sz="3200" b="1" dirty="0">
                <a:solidFill>
                  <a:srgbClr val="92D050"/>
                </a:solidFill>
              </a:rPr>
              <a:t>Objetivos</a:t>
            </a:r>
            <a:endParaRPr sz="3200" b="1" dirty="0">
              <a:solidFill>
                <a:srgbClr val="92D050"/>
              </a:solidFill>
            </a:endParaRPr>
          </a:p>
        </p:txBody>
      </p:sp>
      <p:sp>
        <p:nvSpPr>
          <p:cNvPr id="127" name="Google Shape;127;g2453b119134_0_5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525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62500" lnSpcReduction="20000"/>
          </a:bodyPr>
          <a:lstStyle/>
          <a:p>
            <a:pPr marL="320040" lvl="0" indent="-32004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7936"/>
              <a:buFont typeface="Arial"/>
              <a:buNone/>
            </a:pPr>
            <a:r>
              <a:rPr lang="es-ES" sz="3200" dirty="0"/>
              <a:t>El objetivo del módulo de IPE II es alcanzar los siguientes </a:t>
            </a:r>
            <a:r>
              <a:rPr lang="es-ES" sz="3200" b="1" dirty="0"/>
              <a:t>resultados de aprendizaje:</a:t>
            </a:r>
            <a:endParaRPr sz="3200" b="1" dirty="0"/>
          </a:p>
          <a:p>
            <a:pPr marL="320040" lvl="0" indent="-313760" algn="just">
              <a:spcBef>
                <a:spcPts val="1200"/>
              </a:spcBef>
              <a:buSzPct val="113021"/>
            </a:pPr>
            <a:r>
              <a:rPr lang="es-ES" sz="3200" b="1" dirty="0"/>
              <a:t>RA.1.</a:t>
            </a:r>
            <a:r>
              <a:rPr lang="es-ES" sz="3200" dirty="0"/>
              <a:t> </a:t>
            </a:r>
            <a:r>
              <a:rPr lang="es-ES" sz="3200" dirty="0">
                <a:solidFill>
                  <a:schemeClr val="tx1"/>
                </a:solidFill>
              </a:rPr>
              <a:t>Planifica e pon en marcha </a:t>
            </a:r>
            <a:r>
              <a:rPr lang="es-ES" sz="3200" dirty="0" err="1">
                <a:solidFill>
                  <a:schemeClr val="tx1"/>
                </a:solidFill>
              </a:rPr>
              <a:t>estratexias</a:t>
            </a:r>
            <a:r>
              <a:rPr lang="es-ES" sz="3200" dirty="0">
                <a:solidFill>
                  <a:schemeClr val="tx1"/>
                </a:solidFill>
              </a:rPr>
              <a:t> nos procesos selectivos de </a:t>
            </a:r>
            <a:r>
              <a:rPr lang="es-ES" sz="3200" dirty="0" err="1">
                <a:solidFill>
                  <a:schemeClr val="tx1"/>
                </a:solidFill>
              </a:rPr>
              <a:t>emprego</a:t>
            </a:r>
            <a:r>
              <a:rPr lang="es-ES" sz="3200" dirty="0">
                <a:solidFill>
                  <a:schemeClr val="tx1"/>
                </a:solidFill>
              </a:rPr>
              <a:t> que </a:t>
            </a:r>
            <a:r>
              <a:rPr lang="es-ES" sz="3200" dirty="0" err="1">
                <a:solidFill>
                  <a:schemeClr val="tx1"/>
                </a:solidFill>
              </a:rPr>
              <a:t>lle</a:t>
            </a:r>
            <a:r>
              <a:rPr lang="es-ES" sz="3200" dirty="0">
                <a:solidFill>
                  <a:schemeClr val="tx1"/>
                </a:solidFill>
              </a:rPr>
              <a:t> permiten </a:t>
            </a:r>
            <a:r>
              <a:rPr lang="es-ES" sz="3200" dirty="0" err="1">
                <a:solidFill>
                  <a:schemeClr val="tx1"/>
                </a:solidFill>
              </a:rPr>
              <a:t>mellorar</a:t>
            </a:r>
            <a:r>
              <a:rPr lang="es-ES" sz="3200" dirty="0">
                <a:solidFill>
                  <a:schemeClr val="tx1"/>
                </a:solidFill>
              </a:rPr>
              <a:t> as </a:t>
            </a:r>
            <a:r>
              <a:rPr lang="es-ES" sz="3200" dirty="0" err="1">
                <a:solidFill>
                  <a:schemeClr val="tx1"/>
                </a:solidFill>
              </a:rPr>
              <a:t>súas</a:t>
            </a:r>
            <a:r>
              <a:rPr lang="es-ES" sz="3200" dirty="0">
                <a:solidFill>
                  <a:schemeClr val="tx1"/>
                </a:solidFill>
              </a:rPr>
              <a:t> posibilidades de inserción laboral.</a:t>
            </a:r>
            <a:endParaRPr sz="3200" dirty="0">
              <a:solidFill>
                <a:schemeClr val="tx1"/>
              </a:solidFill>
            </a:endParaRPr>
          </a:p>
          <a:p>
            <a:pPr marL="320040" lvl="0" indent="-313760" algn="just">
              <a:spcBef>
                <a:spcPts val="1200"/>
              </a:spcBef>
              <a:buSzPct val="113021"/>
            </a:pPr>
            <a:r>
              <a:rPr lang="es-ES" sz="3200" b="1" dirty="0">
                <a:solidFill>
                  <a:schemeClr val="tx1"/>
                </a:solidFill>
              </a:rPr>
              <a:t>RA.2.</a:t>
            </a:r>
            <a:r>
              <a:rPr lang="es-ES" sz="3200" dirty="0">
                <a:solidFill>
                  <a:schemeClr val="tx1"/>
                </a:solidFill>
              </a:rPr>
              <a:t> </a:t>
            </a:r>
            <a:r>
              <a:rPr lang="pt-BR" sz="3200" dirty="0">
                <a:solidFill>
                  <a:schemeClr val="tx1"/>
                </a:solidFill>
              </a:rPr>
              <a:t>Aplica </a:t>
            </a:r>
            <a:r>
              <a:rPr lang="pt-BR" sz="3200" dirty="0" err="1">
                <a:solidFill>
                  <a:schemeClr val="tx1"/>
                </a:solidFill>
              </a:rPr>
              <a:t>estratexias</a:t>
            </a:r>
            <a:r>
              <a:rPr lang="pt-BR" sz="3200" dirty="0">
                <a:solidFill>
                  <a:schemeClr val="tx1"/>
                </a:solidFill>
              </a:rPr>
              <a:t> relacionadas </a:t>
            </a:r>
            <a:r>
              <a:rPr lang="pt-BR" sz="3200" dirty="0" err="1">
                <a:solidFill>
                  <a:schemeClr val="tx1"/>
                </a:solidFill>
              </a:rPr>
              <a:t>coas</a:t>
            </a:r>
            <a:r>
              <a:rPr lang="pt-BR" sz="3200" dirty="0">
                <a:solidFill>
                  <a:schemeClr val="tx1"/>
                </a:solidFill>
              </a:rPr>
              <a:t> </a:t>
            </a:r>
            <a:r>
              <a:rPr lang="pt-BR" sz="3200" dirty="0" err="1">
                <a:solidFill>
                  <a:schemeClr val="tx1"/>
                </a:solidFill>
              </a:rPr>
              <a:t>competencias</a:t>
            </a:r>
            <a:r>
              <a:rPr lang="pt-BR" sz="3200" dirty="0">
                <a:solidFill>
                  <a:schemeClr val="tx1"/>
                </a:solidFill>
              </a:rPr>
              <a:t> </a:t>
            </a:r>
            <a:r>
              <a:rPr lang="pt-BR" sz="3200" dirty="0" err="1">
                <a:solidFill>
                  <a:schemeClr val="tx1"/>
                </a:solidFill>
              </a:rPr>
              <a:t>persoais</a:t>
            </a:r>
            <a:r>
              <a:rPr lang="pt-BR" sz="3200" dirty="0">
                <a:solidFill>
                  <a:schemeClr val="tx1"/>
                </a:solidFill>
              </a:rPr>
              <a:t>, sociais e emocionais para o emprego </a:t>
            </a:r>
            <a:r>
              <a:rPr lang="pt-BR" sz="3200" dirty="0" err="1">
                <a:solidFill>
                  <a:schemeClr val="tx1"/>
                </a:solidFill>
              </a:rPr>
              <a:t>en</a:t>
            </a:r>
            <a:r>
              <a:rPr lang="pt-BR" sz="3200" dirty="0">
                <a:solidFill>
                  <a:schemeClr val="tx1"/>
                </a:solidFill>
              </a:rPr>
              <a:t> procura da </a:t>
            </a:r>
            <a:r>
              <a:rPr lang="pt-BR" sz="3200" dirty="0" err="1">
                <a:solidFill>
                  <a:schemeClr val="tx1"/>
                </a:solidFill>
              </a:rPr>
              <a:t>mellora</a:t>
            </a:r>
            <a:r>
              <a:rPr lang="pt-BR" sz="3200" dirty="0">
                <a:solidFill>
                  <a:schemeClr val="tx1"/>
                </a:solidFill>
              </a:rPr>
              <a:t> da </a:t>
            </a:r>
            <a:r>
              <a:rPr lang="pt-BR" sz="3200" dirty="0" err="1">
                <a:solidFill>
                  <a:schemeClr val="tx1"/>
                </a:solidFill>
              </a:rPr>
              <a:t>súa</a:t>
            </a:r>
            <a:r>
              <a:rPr lang="pt-BR" sz="3200" dirty="0">
                <a:solidFill>
                  <a:schemeClr val="tx1"/>
                </a:solidFill>
              </a:rPr>
              <a:t> empregabilidade.</a:t>
            </a:r>
            <a:r>
              <a:rPr lang="es-ES" sz="3200" dirty="0">
                <a:solidFill>
                  <a:schemeClr val="tx1"/>
                </a:solidFill>
              </a:rPr>
              <a:t>.</a:t>
            </a:r>
            <a:endParaRPr sz="3200" dirty="0">
              <a:solidFill>
                <a:schemeClr val="tx1"/>
              </a:solidFill>
            </a:endParaRPr>
          </a:p>
          <a:p>
            <a:pPr marL="320040" indent="-313760" algn="just">
              <a:spcBef>
                <a:spcPts val="1200"/>
              </a:spcBef>
              <a:buSzPct val="113021"/>
            </a:pPr>
            <a:r>
              <a:rPr lang="es-ES" sz="3200" b="1" dirty="0">
                <a:solidFill>
                  <a:schemeClr val="tx1"/>
                </a:solidFill>
              </a:rPr>
              <a:t>RA.3.</a:t>
            </a:r>
            <a:r>
              <a:rPr lang="es-ES" sz="3200" dirty="0">
                <a:solidFill>
                  <a:schemeClr val="tx1"/>
                </a:solidFill>
              </a:rPr>
              <a:t> Pon en práctica as habilidades emprendedoras necesarias para o </a:t>
            </a:r>
            <a:r>
              <a:rPr lang="es-ES" sz="3200" dirty="0" err="1">
                <a:solidFill>
                  <a:schemeClr val="tx1"/>
                </a:solidFill>
              </a:rPr>
              <a:t>desenvolvemento</a:t>
            </a:r>
            <a:r>
              <a:rPr lang="es-ES" sz="3200" dirty="0">
                <a:solidFill>
                  <a:schemeClr val="tx1"/>
                </a:solidFill>
              </a:rPr>
              <a:t> de procesos de innovación e investigación aplicadas que </a:t>
            </a:r>
            <a:r>
              <a:rPr lang="es-ES" sz="3200" dirty="0" err="1"/>
              <a:t>promovan</a:t>
            </a:r>
            <a:r>
              <a:rPr lang="es-ES" sz="3200" dirty="0"/>
              <a:t> a modernización do sector </a:t>
            </a:r>
            <a:r>
              <a:rPr lang="es-ES" sz="3200" dirty="0" err="1"/>
              <a:t>produtivo</a:t>
            </a:r>
            <a:r>
              <a:rPr lang="es-ES" sz="3200" dirty="0"/>
              <a:t> cara a un modelo </a:t>
            </a:r>
            <a:r>
              <a:rPr lang="es-ES" sz="3200" dirty="0" err="1"/>
              <a:t>sostible</a:t>
            </a:r>
            <a:r>
              <a:rPr lang="es-ES" sz="3200" dirty="0"/>
              <a:t>.</a:t>
            </a:r>
            <a:endParaRPr sz="3200" dirty="0"/>
          </a:p>
          <a:p>
            <a:pPr marL="320040" indent="-313760" algn="just">
              <a:spcBef>
                <a:spcPts val="1200"/>
              </a:spcBef>
              <a:buSzPct val="113021"/>
            </a:pPr>
            <a:r>
              <a:rPr lang="es-ES" sz="3200" b="1" dirty="0"/>
              <a:t>RA.4. </a:t>
            </a:r>
            <a:r>
              <a:rPr lang="pt-BR" sz="3200" dirty="0"/>
              <a:t>Identifica, define e valida </a:t>
            </a:r>
            <a:r>
              <a:rPr lang="pt-BR" sz="3200" dirty="0" err="1"/>
              <a:t>ideas</a:t>
            </a:r>
            <a:r>
              <a:rPr lang="pt-BR" sz="3200" dirty="0"/>
              <a:t> de </a:t>
            </a:r>
            <a:r>
              <a:rPr lang="pt-BR" sz="3200" dirty="0" err="1"/>
              <a:t>emprendemento</a:t>
            </a:r>
            <a:r>
              <a:rPr lang="pt-BR" sz="3200" dirty="0"/>
              <a:t> </a:t>
            </a:r>
            <a:r>
              <a:rPr lang="pt-BR" sz="3200" dirty="0" err="1"/>
              <a:t>xeradoras</a:t>
            </a:r>
            <a:r>
              <a:rPr lang="pt-BR" sz="3200" dirty="0"/>
              <a:t> de novas oportunidades a partir de </a:t>
            </a:r>
            <a:r>
              <a:rPr lang="pt-BR" sz="3200" dirty="0" err="1"/>
              <a:t>estratexias</a:t>
            </a:r>
            <a:r>
              <a:rPr lang="pt-BR" sz="3200" dirty="0"/>
              <a:t> de análise da contorna socioprodutiva utilizando </a:t>
            </a:r>
            <a:r>
              <a:rPr lang="pt-BR" sz="3200" dirty="0" err="1"/>
              <a:t>metodoloxías</a:t>
            </a:r>
            <a:r>
              <a:rPr lang="pt-BR" sz="3200" dirty="0"/>
              <a:t> </a:t>
            </a:r>
            <a:r>
              <a:rPr lang="pt-BR" sz="3200" dirty="0" err="1"/>
              <a:t>áxiles</a:t>
            </a:r>
            <a:r>
              <a:rPr lang="pt-BR" sz="3200" dirty="0"/>
              <a:t> para o </a:t>
            </a:r>
            <a:r>
              <a:rPr lang="pt-BR" sz="3200" dirty="0" err="1"/>
              <a:t>emprendemento</a:t>
            </a:r>
            <a:r>
              <a:rPr lang="pt-BR" sz="3200" dirty="0"/>
              <a:t>.</a:t>
            </a:r>
          </a:p>
          <a:p>
            <a:pPr marL="320040" indent="-313760" algn="just">
              <a:spcBef>
                <a:spcPts val="1200"/>
              </a:spcBef>
              <a:buSzPct val="113021"/>
            </a:pPr>
            <a:r>
              <a:rPr lang="es-ES" sz="3200" b="1" dirty="0"/>
              <a:t>RA.5. </a:t>
            </a:r>
            <a:r>
              <a:rPr lang="pt-BR" sz="3200" dirty="0"/>
              <a:t>Desenvolve </a:t>
            </a:r>
            <a:r>
              <a:rPr lang="pt-BR" sz="3200" dirty="0" err="1"/>
              <a:t>un</a:t>
            </a:r>
            <a:r>
              <a:rPr lang="pt-BR" sz="3200" dirty="0"/>
              <a:t> </a:t>
            </a:r>
            <a:r>
              <a:rPr lang="pt-BR" sz="3200" dirty="0" err="1"/>
              <a:t>proxecto</a:t>
            </a:r>
            <a:r>
              <a:rPr lang="pt-BR" sz="3200" dirty="0"/>
              <a:t> </a:t>
            </a:r>
            <a:r>
              <a:rPr lang="pt-BR" sz="3200" dirty="0" err="1"/>
              <a:t>emprendedor</a:t>
            </a:r>
            <a:r>
              <a:rPr lang="pt-BR" sz="3200" dirty="0"/>
              <a:t> de </a:t>
            </a:r>
            <a:r>
              <a:rPr lang="pt-BR" sz="3200" dirty="0" err="1"/>
              <a:t>innovación</a:t>
            </a:r>
            <a:r>
              <a:rPr lang="pt-BR" sz="3200" dirty="0"/>
              <a:t> social e/ou </a:t>
            </a:r>
            <a:r>
              <a:rPr lang="pt-BR" sz="3200" dirty="0" err="1"/>
              <a:t>tecnolóxica</a:t>
            </a:r>
            <a:r>
              <a:rPr lang="pt-BR" sz="3200" dirty="0"/>
              <a:t> aplicada </a:t>
            </a:r>
            <a:r>
              <a:rPr lang="pt-BR" sz="3200" dirty="0" err="1"/>
              <a:t>en</a:t>
            </a:r>
            <a:r>
              <a:rPr lang="pt-BR" sz="3200" dirty="0"/>
              <a:t> </a:t>
            </a:r>
            <a:r>
              <a:rPr lang="pt-BR" sz="3200" dirty="0" err="1"/>
              <a:t>colaboración</a:t>
            </a:r>
            <a:r>
              <a:rPr lang="pt-BR" sz="3200" dirty="0"/>
              <a:t> coa contorna.</a:t>
            </a:r>
          </a:p>
          <a:p>
            <a:pPr marL="6280" lvl="0" indent="0" algn="just">
              <a:spcBef>
                <a:spcPts val="2200"/>
              </a:spcBef>
              <a:buSzPct val="113021"/>
              <a:buNone/>
            </a:pPr>
            <a:endParaRPr sz="3200" dirty="0">
              <a:solidFill>
                <a:srgbClr val="00B0F0"/>
              </a:solidFill>
            </a:endParaRPr>
          </a:p>
          <a:p>
            <a:pPr marL="320040" lvl="0" indent="-167640" algn="just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13022"/>
              <a:buNone/>
            </a:pPr>
            <a:endParaRPr sz="2800" dirty="0">
              <a:solidFill>
                <a:srgbClr val="00B0F0"/>
              </a:solidFill>
            </a:endParaRPr>
          </a:p>
          <a:p>
            <a:pPr marL="0" lvl="0" indent="0" algn="just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ct val="40260"/>
              <a:buNone/>
            </a:pP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Twentieth Century"/>
              <a:buNone/>
            </a:pPr>
            <a:r>
              <a:rPr lang="es-ES" sz="3000" b="1" dirty="0">
                <a:solidFill>
                  <a:srgbClr val="92D050"/>
                </a:solidFill>
              </a:rPr>
              <a:t>Temporalización: Modular</a:t>
            </a:r>
            <a:endParaRPr sz="3000" b="1" dirty="0">
              <a:solidFill>
                <a:srgbClr val="92D050"/>
              </a:solidFill>
            </a:endParaRPr>
          </a:p>
        </p:txBody>
      </p:sp>
      <p:sp>
        <p:nvSpPr>
          <p:cNvPr id="140" name="Google Shape;140;p2"/>
          <p:cNvSpPr txBox="1">
            <a:spLocks noGrp="1"/>
          </p:cNvSpPr>
          <p:nvPr>
            <p:ph type="body" idx="1"/>
          </p:nvPr>
        </p:nvSpPr>
        <p:spPr>
          <a:xfrm>
            <a:off x="403940" y="1483360"/>
            <a:ext cx="8614800" cy="59991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457200" marR="0" lvl="0" indent="-374650" algn="just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8047"/>
              </a:buClr>
              <a:buSzPts val="2300"/>
              <a:buFont typeface="Noto Sans Symbols"/>
              <a:buChar char="◻"/>
            </a:pPr>
            <a:r>
              <a:rPr lang="es-ES" sz="2100" b="1" i="0" u="sng" strike="noStrike" cap="none" dirty="0">
                <a:solidFill>
                  <a:srgbClr val="00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1ª Evaluación</a:t>
            </a:r>
            <a:endParaRPr sz="2100" dirty="0"/>
          </a:p>
          <a:p>
            <a:pPr marL="720725" marR="0" lvl="0" indent="-2730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D8047"/>
              </a:buClr>
              <a:buSzPts val="1500"/>
              <a:buFont typeface="Noto Sans Symbols"/>
              <a:buChar char="❏"/>
            </a:pPr>
            <a:r>
              <a:rPr lang="es-ES" sz="2100" b="0" i="0" u="none" cap="none" dirty="0">
                <a:solidFill>
                  <a:srgbClr val="00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UD.1: </a:t>
            </a:r>
            <a:r>
              <a:rPr lang="es-ES" sz="2100" b="0" i="0" u="none" strike="noStrike" cap="none" dirty="0">
                <a:solidFill>
                  <a:srgbClr val="00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La Búsqueda de Empleo</a:t>
            </a:r>
            <a:r>
              <a:rPr lang="es-ES" sz="2100" dirty="0">
                <a:solidFill>
                  <a:srgbClr val="000000"/>
                </a:solidFill>
              </a:rPr>
              <a:t>(Peso 20%)</a:t>
            </a:r>
            <a:endParaRPr sz="2100" dirty="0">
              <a:solidFill>
                <a:srgbClr val="000000"/>
              </a:solidFill>
            </a:endParaRPr>
          </a:p>
          <a:p>
            <a:pPr marL="720725" marR="0" lvl="0" indent="-2730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D8047"/>
              </a:buClr>
              <a:buSzPts val="1500"/>
              <a:buFont typeface="Noto Sans Symbols"/>
              <a:buChar char="❏"/>
            </a:pPr>
            <a:r>
              <a:rPr lang="es-ES" sz="2100" dirty="0">
                <a:solidFill>
                  <a:srgbClr val="000000"/>
                </a:solidFill>
              </a:rPr>
              <a:t>UD.2: Competencias Personales, Sociales y Emocionales(Peso 20%)</a:t>
            </a:r>
            <a:endParaRPr sz="2100" b="0" i="0" u="none" cap="none" dirty="0">
              <a:solidFill>
                <a:srgbClr val="3D85C6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marL="457200" marR="0" lvl="0" indent="-374650" algn="just" rtl="0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rgbClr val="DD8047"/>
              </a:buClr>
              <a:buSzPts val="2300"/>
              <a:buFont typeface="Noto Sans Symbols"/>
              <a:buChar char="◻"/>
            </a:pPr>
            <a:r>
              <a:rPr lang="es-ES" sz="2100" b="1" i="0" u="sng" strike="noStrike" cap="none" dirty="0">
                <a:solidFill>
                  <a:srgbClr val="00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2ª Evaluación</a:t>
            </a:r>
            <a:endParaRPr sz="2100" dirty="0"/>
          </a:p>
          <a:p>
            <a:pPr marL="720725" marR="0" lvl="0" indent="-2730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D8047"/>
              </a:buClr>
              <a:buSzPts val="1500"/>
              <a:buFont typeface="Noto Sans Symbols"/>
              <a:buChar char="❏"/>
            </a:pPr>
            <a:r>
              <a:rPr lang="es-ES" sz="2100" dirty="0">
                <a:solidFill>
                  <a:srgbClr val="000000"/>
                </a:solidFill>
              </a:rPr>
              <a:t>UD.3: Emprendimiento, Innovación y Sostenibilidad (Peso 10%)</a:t>
            </a:r>
          </a:p>
          <a:p>
            <a:pPr marL="720725" indent="-273050" algn="just">
              <a:spcBef>
                <a:spcPts val="0"/>
              </a:spcBef>
              <a:buClr>
                <a:srgbClr val="DD8047"/>
              </a:buClr>
              <a:buSzPts val="1500"/>
              <a:buFont typeface="Noto Sans Symbols"/>
              <a:buChar char="❏"/>
            </a:pPr>
            <a:r>
              <a:rPr lang="es-ES" sz="2100" dirty="0">
                <a:solidFill>
                  <a:srgbClr val="000000"/>
                </a:solidFill>
              </a:rPr>
              <a:t>UD.4: </a:t>
            </a:r>
            <a:r>
              <a:rPr kumimoji="0" lang="es-ES" sz="2100" b="0" i="0" u="non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entieth Century"/>
                <a:ea typeface="Twentieth Century"/>
                <a:cs typeface="Twentieth Century"/>
                <a:sym typeface="Twentieth Century"/>
              </a:rPr>
              <a:t>Cliente, entorno y marketing </a:t>
            </a:r>
            <a:r>
              <a:rPr kumimoji="0" lang="es-ES" sz="2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entieth Century"/>
                <a:sym typeface="Twentieth Century"/>
              </a:rPr>
              <a:t>(Peso 25%)</a:t>
            </a:r>
            <a:endParaRPr lang="es-ES" sz="2100" b="1" u="sng" dirty="0">
              <a:solidFill>
                <a:srgbClr val="000000"/>
              </a:solidFill>
            </a:endParaRPr>
          </a:p>
          <a:p>
            <a:pPr marL="457200" marR="0" lvl="0" indent="-374650" algn="just" rtl="0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rgbClr val="DD8047"/>
              </a:buClr>
              <a:buSzPts val="2300"/>
              <a:buFont typeface="Noto Sans Symbols"/>
              <a:buChar char="◻"/>
            </a:pPr>
            <a:r>
              <a:rPr lang="es-ES" sz="2100" b="1" i="0" u="sng" strike="noStrike" cap="none" dirty="0">
                <a:solidFill>
                  <a:srgbClr val="00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3ª Evaluación</a:t>
            </a:r>
          </a:p>
          <a:p>
            <a:pPr indent="-374650" algn="just">
              <a:spcBef>
                <a:spcPts val="2200"/>
              </a:spcBef>
              <a:buClr>
                <a:srgbClr val="DD8047"/>
              </a:buClr>
              <a:buSzPts val="2300"/>
            </a:pPr>
            <a:r>
              <a:rPr lang="es-ES" sz="2100" dirty="0">
                <a:solidFill>
                  <a:srgbClr val="000000"/>
                </a:solidFill>
              </a:rPr>
              <a:t>UD.5: </a:t>
            </a:r>
            <a:r>
              <a:rPr kumimoji="0" lang="es-ES" sz="2100" b="0" i="0" u="non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entieth Century"/>
                <a:ea typeface="Twentieth Century"/>
                <a:cs typeface="Twentieth Century"/>
                <a:sym typeface="Twentieth Century"/>
              </a:rPr>
              <a:t>El proyecto de empresa</a:t>
            </a:r>
            <a:r>
              <a:rPr kumimoji="0" lang="es-ES" sz="2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entieth Century"/>
                <a:sym typeface="Twentieth Century"/>
              </a:rPr>
              <a:t> (Peso 25%)</a:t>
            </a:r>
            <a:endParaRPr lang="es-ES" sz="2100" b="1" u="sng" dirty="0">
              <a:solidFill>
                <a:srgbClr val="000000"/>
              </a:solidFill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080"/>
              <a:buNone/>
            </a:pPr>
            <a:endParaRPr sz="2500" dirty="0">
              <a:solidFill>
                <a:srgbClr val="3D85C6"/>
              </a:solidFill>
            </a:endParaRPr>
          </a:p>
          <a:p>
            <a:pPr marL="0" lvl="0" indent="0" algn="just" rtl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SzPts val="1088"/>
              <a:buNone/>
            </a:pPr>
            <a:r>
              <a:rPr lang="es-ES" sz="2512" dirty="0"/>
              <a:t>	</a:t>
            </a:r>
            <a:endParaRPr sz="2512" dirty="0"/>
          </a:p>
          <a:p>
            <a:pPr marL="0" lvl="0" indent="0" algn="just" rtl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SzPts val="1088"/>
              <a:buNone/>
            </a:pPr>
            <a:endParaRPr sz="2512" b="1" u="sng" dirty="0"/>
          </a:p>
          <a:p>
            <a:pPr marL="0" lvl="0" indent="0" algn="just" rtl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SzPts val="1088"/>
              <a:buNone/>
            </a:pPr>
            <a:endParaRPr sz="2512" b="1" dirty="0"/>
          </a:p>
          <a:p>
            <a:pPr marL="0" lvl="0" indent="0" algn="just" rtl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SzPts val="1088"/>
              <a:buNone/>
            </a:pPr>
            <a:endParaRPr sz="2512" dirty="0"/>
          </a:p>
        </p:txBody>
      </p:sp>
      <p:pic>
        <p:nvPicPr>
          <p:cNvPr id="141" name="Google Shape;141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37200" y="5110200"/>
            <a:ext cx="1677600" cy="151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59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s-ES" sz="3200" b="1">
                <a:solidFill>
                  <a:srgbClr val="92D050"/>
                </a:solidFill>
              </a:rPr>
              <a:t>Criterios e Instrumentos de evaluación</a:t>
            </a:r>
            <a:endParaRPr sz="3200" b="1">
              <a:solidFill>
                <a:srgbClr val="92D050"/>
              </a:solidFill>
            </a:endParaRPr>
          </a:p>
        </p:txBody>
      </p:sp>
      <p:sp>
        <p:nvSpPr>
          <p:cNvPr id="147" name="Google Shape;147;p59"/>
          <p:cNvSpPr txBox="1">
            <a:spLocks noGrp="1"/>
          </p:cNvSpPr>
          <p:nvPr>
            <p:ph type="body" idx="1"/>
          </p:nvPr>
        </p:nvSpPr>
        <p:spPr>
          <a:xfrm>
            <a:off x="525600" y="1494263"/>
            <a:ext cx="8240448" cy="5363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320040" lvl="0" indent="-32004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10"/>
              <a:buChar char="◻"/>
            </a:pPr>
            <a:r>
              <a:rPr lang="es-ES" sz="2100" dirty="0"/>
              <a:t>La </a:t>
            </a:r>
            <a:r>
              <a:rPr lang="es-ES" sz="2100" b="1" dirty="0"/>
              <a:t>nota de cada evaluació</a:t>
            </a:r>
            <a:r>
              <a:rPr lang="es-ES" sz="2100" dirty="0"/>
              <a:t>n será la media ponderada de las Unidades Didácticas, según sus pesos.</a:t>
            </a:r>
          </a:p>
          <a:p>
            <a:pPr marL="320040" lvl="0" indent="-32004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10"/>
              <a:buChar char="◻"/>
            </a:pPr>
            <a:r>
              <a:rPr lang="es-ES" sz="2100" dirty="0"/>
              <a:t>La UD 1 y la UD 5 se evalúan con trabajos y las UD 2,3 y 4 con pruebas escritas.</a:t>
            </a:r>
            <a:endParaRPr sz="2100" dirty="0"/>
          </a:p>
          <a:p>
            <a:pPr marL="320040" marR="0" lvl="0" indent="-32004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DD8047"/>
              </a:buClr>
              <a:buSzPts val="2310"/>
              <a:buFont typeface="Noto Sans Symbols"/>
              <a:buChar char="◻"/>
            </a:pPr>
            <a:r>
              <a:rPr lang="es-ES" sz="2100" b="0" i="0" u="none" strike="noStrike" cap="none" dirty="0">
                <a:solidFill>
                  <a:srgbClr val="00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Para aplicar estos porcentajes </a:t>
            </a:r>
            <a:r>
              <a:rPr lang="es-ES" sz="2100" b="1" i="0" u="none" strike="noStrike" cap="none" dirty="0">
                <a:solidFill>
                  <a:srgbClr val="00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se deberá alcanzar</a:t>
            </a:r>
            <a:r>
              <a:rPr lang="es-ES" sz="2100" b="0" i="0" u="none" strike="noStrike" cap="none" dirty="0">
                <a:solidFill>
                  <a:srgbClr val="00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un </a:t>
            </a:r>
            <a:r>
              <a:rPr lang="es-ES" sz="2100" b="1" i="0" u="none" strike="noStrike" cap="none" dirty="0">
                <a:solidFill>
                  <a:srgbClr val="00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4</a:t>
            </a:r>
            <a:r>
              <a:rPr lang="es-ES" sz="2100" b="0" i="0" u="none" strike="noStrike" cap="none" dirty="0">
                <a:solidFill>
                  <a:srgbClr val="00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tanto en las pruebas escritas como en el Plan de Empresa. </a:t>
            </a:r>
            <a:endParaRPr sz="2100" dirty="0"/>
          </a:p>
          <a:p>
            <a:pPr marL="320040" marR="0" lvl="0" indent="-32004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DD8047"/>
              </a:buClr>
              <a:buSzPts val="2310"/>
              <a:buFont typeface="Noto Sans Symbols"/>
              <a:buChar char="◻"/>
            </a:pPr>
            <a:r>
              <a:rPr lang="es-ES" sz="2100" b="0" i="0" u="none" strike="noStrike" cap="none" dirty="0">
                <a:solidFill>
                  <a:srgbClr val="00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Para </a:t>
            </a:r>
            <a:r>
              <a:rPr lang="es-ES" sz="2100" b="1" i="0" u="none" strike="noStrike" cap="none" dirty="0">
                <a:solidFill>
                  <a:srgbClr val="00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superar el módulo</a:t>
            </a:r>
            <a:r>
              <a:rPr lang="es-ES" sz="2100" b="0" i="0" u="none" strike="noStrike" cap="none" dirty="0">
                <a:solidFill>
                  <a:srgbClr val="00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, se debe tener todas las evaluaciones aprobadas incluido el Plan de Empresa.</a:t>
            </a:r>
            <a:endParaRPr sz="2100" dirty="0"/>
          </a:p>
          <a:p>
            <a:pPr marL="320040" lvl="0" indent="-32004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310"/>
              <a:buChar char="◻"/>
            </a:pPr>
            <a:r>
              <a:rPr lang="es-ES" sz="2100" dirty="0"/>
              <a:t>La </a:t>
            </a:r>
            <a:r>
              <a:rPr lang="es-ES" sz="2100" b="1" dirty="0"/>
              <a:t>nota final</a:t>
            </a:r>
            <a:r>
              <a:rPr lang="es-ES" sz="2100" dirty="0"/>
              <a:t> del módulo se obtendrá ponderando los % reflejados en cada unidad didáctica de la programación. </a:t>
            </a:r>
            <a:endParaRPr dirty="0"/>
          </a:p>
          <a:p>
            <a:pPr marL="320040" lvl="0" indent="-173355" algn="just" rtl="0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SzPts val="2310"/>
              <a:buNone/>
            </a:pPr>
            <a:endParaRPr sz="2100" dirty="0"/>
          </a:p>
          <a:p>
            <a:pPr marL="320040" lvl="0" indent="-173355" algn="just" rtl="0">
              <a:lnSpc>
                <a:spcPct val="100000"/>
              </a:lnSpc>
              <a:spcBef>
                <a:spcPts val="2000"/>
              </a:spcBef>
              <a:spcAft>
                <a:spcPts val="1000"/>
              </a:spcAft>
              <a:buSzPts val="2310"/>
              <a:buNone/>
            </a:pPr>
            <a:endParaRPr sz="2200" dirty="0"/>
          </a:p>
        </p:txBody>
      </p:sp>
      <p:pic>
        <p:nvPicPr>
          <p:cNvPr id="148" name="Google Shape;148;p5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16200" y="5067000"/>
            <a:ext cx="1688400" cy="1540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6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s-ES" sz="3200" b="1">
                <a:solidFill>
                  <a:srgbClr val="92D050"/>
                </a:solidFill>
              </a:rPr>
              <a:t>Examen final / Pérdida de evaluación continua</a:t>
            </a:r>
            <a:endParaRPr sz="3200" b="1">
              <a:solidFill>
                <a:srgbClr val="92D050"/>
              </a:solidFill>
            </a:endParaRPr>
          </a:p>
        </p:txBody>
      </p:sp>
      <p:sp>
        <p:nvSpPr>
          <p:cNvPr id="154" name="Google Shape;154;p6"/>
          <p:cNvSpPr txBox="1">
            <a:spLocks noGrp="1"/>
          </p:cNvSpPr>
          <p:nvPr>
            <p:ph type="body" idx="1"/>
          </p:nvPr>
        </p:nvSpPr>
        <p:spPr>
          <a:xfrm>
            <a:off x="495300" y="1377863"/>
            <a:ext cx="8270748" cy="5416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20040" lvl="0" indent="-173355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10"/>
              <a:buNone/>
            </a:pPr>
            <a:endParaRPr sz="2200" b="1" dirty="0"/>
          </a:p>
          <a:p>
            <a:pPr marL="320040" lvl="0" indent="-173355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10"/>
              <a:buNone/>
            </a:pPr>
            <a:endParaRPr sz="2200" b="1" dirty="0"/>
          </a:p>
          <a:p>
            <a:pPr marL="320040" lvl="0" indent="-173355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10"/>
              <a:buNone/>
            </a:pPr>
            <a:endParaRPr sz="2200" b="1" dirty="0"/>
          </a:p>
          <a:p>
            <a:pPr marL="320040" lvl="0" indent="-173355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10"/>
              <a:buNone/>
            </a:pPr>
            <a:endParaRPr sz="2200" b="1" dirty="0"/>
          </a:p>
          <a:p>
            <a:pPr marL="320040" lvl="0" indent="-173355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10"/>
              <a:buNone/>
            </a:pPr>
            <a:endParaRPr sz="2100" b="1" dirty="0"/>
          </a:p>
          <a:p>
            <a:pPr marL="320040" lvl="0" indent="-173355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10"/>
              <a:buNone/>
            </a:pPr>
            <a:endParaRPr sz="2100" b="1" dirty="0"/>
          </a:p>
          <a:p>
            <a:pPr marL="320040" lvl="0" indent="-173355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10"/>
              <a:buNone/>
            </a:pPr>
            <a:endParaRPr sz="2100" b="1" dirty="0"/>
          </a:p>
          <a:p>
            <a:pPr marL="320040" lvl="0" indent="-173355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10"/>
              <a:buNone/>
            </a:pPr>
            <a:endParaRPr sz="2100" b="1" dirty="0"/>
          </a:p>
          <a:p>
            <a:pPr marL="320040" lvl="0" indent="-32004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10"/>
              <a:buChar char="◻"/>
            </a:pPr>
            <a:r>
              <a:rPr lang="es-ES" sz="2100" b="1" dirty="0"/>
              <a:t>Examen final</a:t>
            </a:r>
            <a:r>
              <a:rPr lang="es-ES" sz="2100" dirty="0"/>
              <a:t>.</a:t>
            </a:r>
            <a:endParaRPr sz="2100" dirty="0"/>
          </a:p>
          <a:p>
            <a:pPr marL="720725" lvl="0" indent="-2730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D8047"/>
              </a:buClr>
              <a:buSzPts val="1500"/>
              <a:buFont typeface="Noto Sans Symbols"/>
              <a:buChar char="❏"/>
            </a:pPr>
            <a:r>
              <a:rPr lang="es-ES" sz="2100" dirty="0">
                <a:solidFill>
                  <a:srgbClr val="000000"/>
                </a:solidFill>
              </a:rPr>
              <a:t>El alumnado con alguna evaluación suspensa, tendrá la oportunidad de recuperar las partes pendientes en el examen final de junio.</a:t>
            </a:r>
            <a:endParaRPr sz="2100" dirty="0">
              <a:solidFill>
                <a:srgbClr val="000000"/>
              </a:solidFill>
            </a:endParaRPr>
          </a:p>
          <a:p>
            <a:pPr marL="803275" lvl="0" indent="-3556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Font typeface="Noto Sans Symbols"/>
              <a:buChar char="❏"/>
            </a:pPr>
            <a:r>
              <a:rPr lang="es-ES" sz="2100" dirty="0"/>
              <a:t>Deberá examinarse únicamente de las unidades o las partes del Plan de Empresa no superadas/entregadas.</a:t>
            </a:r>
            <a:endParaRPr sz="2100" dirty="0"/>
          </a:p>
          <a:p>
            <a:pPr marL="320040" lvl="0" indent="-32004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310"/>
              <a:buChar char="◻"/>
            </a:pPr>
            <a:r>
              <a:rPr lang="es-ES" sz="2100" dirty="0"/>
              <a:t>Se </a:t>
            </a:r>
            <a:r>
              <a:rPr lang="es-ES" sz="2100" b="1" dirty="0"/>
              <a:t>perderá el derecho</a:t>
            </a:r>
            <a:r>
              <a:rPr lang="es-ES" sz="2100" dirty="0"/>
              <a:t> (PD) a la evaluación continua, al acumular un 10% de faltas de asistencia (</a:t>
            </a:r>
            <a:r>
              <a:rPr lang="es-ES" sz="2100" u="sng" dirty="0"/>
              <a:t>5 horas</a:t>
            </a:r>
            <a:r>
              <a:rPr lang="es-ES" sz="2100" dirty="0"/>
              <a:t>).</a:t>
            </a:r>
            <a:endParaRPr sz="2100" dirty="0"/>
          </a:p>
          <a:p>
            <a:pPr marL="320040" lvl="0" indent="-32004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310"/>
              <a:buChar char="◻"/>
            </a:pPr>
            <a:r>
              <a:rPr lang="es-ES" sz="2100" b="0" i="0" u="none" strike="noStrike" cap="none" dirty="0">
                <a:solidFill>
                  <a:srgbClr val="00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El alumnado con PD, deberá presentarse a una </a:t>
            </a:r>
            <a:r>
              <a:rPr lang="es-ES" sz="2100" b="1" i="0" strike="noStrike" cap="none" dirty="0">
                <a:solidFill>
                  <a:srgbClr val="00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Prueba Final Extraordinaria</a:t>
            </a:r>
            <a:r>
              <a:rPr lang="es-ES" sz="2100" b="0" i="0" u="none" strike="noStrike" cap="none" dirty="0">
                <a:solidFill>
                  <a:srgbClr val="00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.</a:t>
            </a:r>
            <a:endParaRPr sz="2100" dirty="0"/>
          </a:p>
          <a:p>
            <a:pPr marL="803275" marR="0" lvl="0" indent="-3556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D8047"/>
              </a:buClr>
              <a:buSzPts val="1500"/>
              <a:buFont typeface="Noto Sans Symbols"/>
              <a:buChar char="❏"/>
            </a:pPr>
            <a:r>
              <a:rPr lang="es-ES" sz="2100" b="0" i="0" u="none" strike="noStrike" cap="none" dirty="0">
                <a:solidFill>
                  <a:srgbClr val="00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La </a:t>
            </a:r>
            <a:r>
              <a:rPr lang="es-ES" sz="2100" b="0" i="0" u="sng" strike="noStrike" cap="none" dirty="0">
                <a:solidFill>
                  <a:srgbClr val="00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fecha</a:t>
            </a:r>
            <a:r>
              <a:rPr lang="es-ES" sz="2100" b="0" i="0" u="none" strike="noStrike" cap="none" dirty="0">
                <a:solidFill>
                  <a:srgbClr val="00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de realización de dicha prueba será publicada por la Jefatura de Estudios</a:t>
            </a:r>
            <a:endParaRPr dirty="0"/>
          </a:p>
          <a:p>
            <a:pPr marL="803275" marR="0" lvl="0" indent="-2603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D8047"/>
              </a:buClr>
              <a:buSzPts val="1500"/>
              <a:buFont typeface="Noto Sans Symbols"/>
              <a:buNone/>
            </a:pPr>
            <a:endParaRPr sz="2100" b="0" i="0" u="none" strike="noStrike" cap="none" dirty="0">
              <a:solidFill>
                <a:srgbClr val="0000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marL="447675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D8047"/>
              </a:buClr>
              <a:buSzPts val="1500"/>
              <a:buNone/>
            </a:pPr>
            <a:endParaRPr sz="2100" b="0" i="0" u="none" strike="noStrike" cap="none" dirty="0">
              <a:solidFill>
                <a:srgbClr val="0000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marL="803275" marR="0" lvl="0" indent="-2603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D8047"/>
              </a:buClr>
              <a:buSzPts val="1500"/>
              <a:buFont typeface="Noto Sans Symbols"/>
              <a:buNone/>
            </a:pPr>
            <a:endParaRPr sz="2100" dirty="0">
              <a:solidFill>
                <a:srgbClr val="000000"/>
              </a:solidFill>
            </a:endParaRPr>
          </a:p>
          <a:p>
            <a:pPr marL="803275" marR="0" lvl="0" indent="-2603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D8047"/>
              </a:buClr>
              <a:buSzPts val="1500"/>
              <a:buFont typeface="Noto Sans Symbols"/>
              <a:buNone/>
            </a:pPr>
            <a:endParaRPr sz="2100" b="0" i="0" u="none" strike="noStrike" cap="none" dirty="0">
              <a:solidFill>
                <a:srgbClr val="0000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marL="803275" marR="0" lvl="0" indent="-2603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D8047"/>
              </a:buClr>
              <a:buSzPts val="1500"/>
              <a:buFont typeface="Noto Sans Symbols"/>
              <a:buNone/>
            </a:pPr>
            <a:endParaRPr sz="2200" dirty="0">
              <a:solidFill>
                <a:srgbClr val="000000"/>
              </a:solidFill>
            </a:endParaRPr>
          </a:p>
          <a:p>
            <a:pPr marL="803275" marR="0" lvl="0" indent="-2603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D8047"/>
              </a:buClr>
              <a:buSzPts val="1500"/>
              <a:buFont typeface="Noto Sans Symbols"/>
              <a:buNone/>
            </a:pPr>
            <a:endParaRPr sz="2200" b="0" i="0" u="none" strike="noStrike" cap="none" dirty="0">
              <a:solidFill>
                <a:srgbClr val="0000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marL="803275" marR="0" lvl="0" indent="-2603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D8047"/>
              </a:buClr>
              <a:buSzPts val="1500"/>
              <a:buFont typeface="Noto Sans Symbols"/>
              <a:buNone/>
            </a:pPr>
            <a:endParaRPr sz="2200" b="0" i="0" u="none" strike="noStrike" cap="none" dirty="0">
              <a:solidFill>
                <a:srgbClr val="FF00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marL="803275" marR="0" lvl="0" indent="-2603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D8047"/>
              </a:buClr>
              <a:buSzPts val="1500"/>
              <a:buFont typeface="Noto Sans Symbols"/>
              <a:buNone/>
            </a:pPr>
            <a:endParaRPr sz="2000" b="0" i="0" u="none" strike="noStrike" cap="none" dirty="0">
              <a:solidFill>
                <a:srgbClr val="FF00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marL="803275" marR="0" lvl="0" indent="-2603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D8047"/>
              </a:buClr>
              <a:buSzPts val="1500"/>
              <a:buFont typeface="Noto Sans Symbols"/>
              <a:buNone/>
            </a:pPr>
            <a:endParaRPr sz="2000" b="0" i="0" u="none" strike="noStrike" cap="none" dirty="0">
              <a:solidFill>
                <a:srgbClr val="FF00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marL="447675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D8047"/>
              </a:buClr>
              <a:buSzPts val="1500"/>
              <a:buNone/>
            </a:pPr>
            <a:endParaRPr dirty="0"/>
          </a:p>
        </p:txBody>
      </p:sp>
      <p:pic>
        <p:nvPicPr>
          <p:cNvPr id="155" name="Google Shape;155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54980" y="5480137"/>
            <a:ext cx="1548000" cy="136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4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s-ES" sz="3200" b="1">
                <a:solidFill>
                  <a:srgbClr val="92D050"/>
                </a:solidFill>
              </a:rPr>
              <a:t>Libro de referencia/apoyo</a:t>
            </a:r>
            <a:endParaRPr sz="3200" b="1">
              <a:solidFill>
                <a:srgbClr val="92D050"/>
              </a:solidFill>
            </a:endParaRPr>
          </a:p>
        </p:txBody>
      </p:sp>
      <p:sp>
        <p:nvSpPr>
          <p:cNvPr id="161" name="Google Shape;161;p4"/>
          <p:cNvSpPr txBox="1">
            <a:spLocks noGrp="1"/>
          </p:cNvSpPr>
          <p:nvPr>
            <p:ph type="body" idx="1"/>
          </p:nvPr>
        </p:nvSpPr>
        <p:spPr>
          <a:xfrm>
            <a:off x="470100" y="1468199"/>
            <a:ext cx="8270700" cy="37676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"/>
              <a:buNone/>
            </a:pPr>
            <a:endParaRPr sz="2000" b="1" dirty="0"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"/>
              <a:buNone/>
            </a:pPr>
            <a:endParaRPr sz="2000" b="1" dirty="0"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"/>
              <a:buNone/>
            </a:pPr>
            <a:endParaRPr sz="2000" b="1" dirty="0"/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"/>
              <a:buNone/>
            </a:pPr>
            <a:r>
              <a:rPr lang="es-ES" sz="2000" b="1" dirty="0"/>
              <a:t>Apuntes </a:t>
            </a:r>
            <a:r>
              <a:rPr lang="es-ES" sz="2000" b="1"/>
              <a:t>aula virtual.</a:t>
            </a:r>
            <a:endParaRPr sz="2000" b="1" dirty="0"/>
          </a:p>
        </p:txBody>
      </p:sp>
      <p:pic>
        <p:nvPicPr>
          <p:cNvPr id="162" name="Google Shape;162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40800" y="4891780"/>
            <a:ext cx="1861200" cy="1677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60"/>
          <p:cNvSpPr txBox="1">
            <a:spLocks noGrp="1"/>
          </p:cNvSpPr>
          <p:nvPr>
            <p:ph type="ctrTitle"/>
          </p:nvPr>
        </p:nvSpPr>
        <p:spPr>
          <a:xfrm>
            <a:off x="341625" y="186550"/>
            <a:ext cx="8497500" cy="56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wentieth Century"/>
              <a:buNone/>
            </a:pPr>
            <a:br>
              <a:rPr lang="es-ES"/>
            </a:br>
            <a:r>
              <a:rPr lang="es-ES"/>
              <a:t>“L</a:t>
            </a:r>
            <a:br>
              <a:rPr lang="es-ES"/>
            </a:br>
            <a:endParaRPr/>
          </a:p>
        </p:txBody>
      </p:sp>
      <p:sp>
        <p:nvSpPr>
          <p:cNvPr id="168" name="Google Shape;168;p60"/>
          <p:cNvSpPr txBox="1">
            <a:spLocks noGrp="1"/>
          </p:cNvSpPr>
          <p:nvPr>
            <p:ph type="subTitle" idx="1"/>
          </p:nvPr>
        </p:nvSpPr>
        <p:spPr>
          <a:xfrm>
            <a:off x="2362200" y="6050037"/>
            <a:ext cx="6781800" cy="685800"/>
          </a:xfrm>
          <a:prstGeom prst="rect">
            <a:avLst/>
          </a:prstGeom>
          <a:solidFill>
            <a:srgbClr val="92D050">
              <a:alpha val="47843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rPr lang="es-ES" b="1"/>
              <a:t>ÁNIMO!</a:t>
            </a:r>
            <a:endParaRPr b="1"/>
          </a:p>
        </p:txBody>
      </p:sp>
      <p:pic>
        <p:nvPicPr>
          <p:cNvPr id="169" name="Google Shape;169;p6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86080"/>
            <a:ext cx="9144000" cy="51206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Intermedio">
  <a:themeElements>
    <a:clrScheme name="Intermedio">
      <a:dk1>
        <a:srgbClr val="000000"/>
      </a:dk1>
      <a:lt1>
        <a:srgbClr val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Intermedio">
  <a:themeElements>
    <a:clrScheme name="Intermedio">
      <a:dk1>
        <a:srgbClr val="000000"/>
      </a:dk1>
      <a:lt1>
        <a:srgbClr val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</TotalTime>
  <Words>703</Words>
  <Application>Microsoft Office PowerPoint</Application>
  <PresentationFormat>Presentación en pantalla (4:3)</PresentationFormat>
  <Paragraphs>78</Paragraphs>
  <Slides>8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Noto Sans Symbols</vt:lpstr>
      <vt:lpstr>Twentieth Century</vt:lpstr>
      <vt:lpstr>Intermedio</vt:lpstr>
      <vt:lpstr>Intermedio</vt:lpstr>
      <vt:lpstr>                                                                                                                                      </vt:lpstr>
      <vt:lpstr>Introducción</vt:lpstr>
      <vt:lpstr>Objetivos</vt:lpstr>
      <vt:lpstr>Temporalización: Modular</vt:lpstr>
      <vt:lpstr>Criterios e Instrumentos de evaluación</vt:lpstr>
      <vt:lpstr>Examen final / Pérdida de evaluación continua</vt:lpstr>
      <vt:lpstr>Libro de referencia/apoyo</vt:lpstr>
      <vt:lpstr> “L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                                                                                                                 </dc:title>
  <dc:creator>www.intercambiosvirtuales.org</dc:creator>
  <cp:lastModifiedBy>Usuario1</cp:lastModifiedBy>
  <cp:revision>23</cp:revision>
  <dcterms:created xsi:type="dcterms:W3CDTF">2018-09-17T17:55:47Z</dcterms:created>
  <dcterms:modified xsi:type="dcterms:W3CDTF">2026-01-27T18:29:07Z</dcterms:modified>
</cp:coreProperties>
</file>