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84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6" r:id="rId31"/>
    <p:sldId id="287" r:id="rId32"/>
    <p:sldId id="288" r:id="rId33"/>
    <p:sldId id="289" r:id="rId34"/>
    <p:sldId id="290" r:id="rId35"/>
    <p:sldId id="291" r:id="rId3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uario" initials="U" lastIdx="1" clrIdx="0">
    <p:extLst>
      <p:ext uri="{19B8F6BF-5375-455C-9EA6-DF929625EA0E}">
        <p15:presenceInfo xmlns:p15="http://schemas.microsoft.com/office/powerpoint/2012/main" userId="0681057128cbc83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690EA-E51F-4C4F-B86D-9ED24DFF7E39}" type="datetimeFigureOut">
              <a:rPr lang="es-ES" smtClean="0"/>
              <a:t>31/08/2024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42AE5-3470-494F-9DCE-0C210FB156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7805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690EA-E51F-4C4F-B86D-9ED24DFF7E39}" type="datetimeFigureOut">
              <a:rPr lang="es-ES" smtClean="0"/>
              <a:t>31/08/2024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42AE5-3470-494F-9DCE-0C210FB156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9233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690EA-E51F-4C4F-B86D-9ED24DFF7E39}" type="datetimeFigureOut">
              <a:rPr lang="es-ES" smtClean="0"/>
              <a:t>31/08/2024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42AE5-3470-494F-9DCE-0C210FB156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4210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690EA-E51F-4C4F-B86D-9ED24DFF7E39}" type="datetimeFigureOut">
              <a:rPr lang="es-ES" smtClean="0"/>
              <a:t>31/08/2024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42AE5-3470-494F-9DCE-0C210FB156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4551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690EA-E51F-4C4F-B86D-9ED24DFF7E39}" type="datetimeFigureOut">
              <a:rPr lang="es-ES" smtClean="0"/>
              <a:t>31/08/2024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42AE5-3470-494F-9DCE-0C210FB156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206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690EA-E51F-4C4F-B86D-9ED24DFF7E39}" type="datetimeFigureOut">
              <a:rPr lang="es-ES" smtClean="0"/>
              <a:t>31/08/2024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42AE5-3470-494F-9DCE-0C210FB156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2700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690EA-E51F-4C4F-B86D-9ED24DFF7E39}" type="datetimeFigureOut">
              <a:rPr lang="es-ES" smtClean="0"/>
              <a:t>31/08/2024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42AE5-3470-494F-9DCE-0C210FB156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4604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690EA-E51F-4C4F-B86D-9ED24DFF7E39}" type="datetimeFigureOut">
              <a:rPr lang="es-ES" smtClean="0"/>
              <a:t>31/08/2024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42AE5-3470-494F-9DCE-0C210FB156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9799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690EA-E51F-4C4F-B86D-9ED24DFF7E39}" type="datetimeFigureOut">
              <a:rPr lang="es-ES" smtClean="0"/>
              <a:t>31/08/2024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42AE5-3470-494F-9DCE-0C210FB156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1450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690EA-E51F-4C4F-B86D-9ED24DFF7E39}" type="datetimeFigureOut">
              <a:rPr lang="es-ES" smtClean="0"/>
              <a:t>31/08/2024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42AE5-3470-494F-9DCE-0C210FB156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52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690EA-E51F-4C4F-B86D-9ED24DFF7E39}" type="datetimeFigureOut">
              <a:rPr lang="es-ES" smtClean="0"/>
              <a:t>31/08/2024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42AE5-3470-494F-9DCE-0C210FB156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6242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690EA-E51F-4C4F-B86D-9ED24DFF7E39}" type="datetimeFigureOut">
              <a:rPr lang="es-ES" smtClean="0"/>
              <a:t>31/08/2024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42AE5-3470-494F-9DCE-0C210FB156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1405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tm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mp"/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9.tmp"/><Relationship Id="rId7" Type="http://schemas.openxmlformats.org/officeDocument/2006/relationships/image" Target="../media/image53.png"/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tmp"/><Relationship Id="rId5" Type="http://schemas.openxmlformats.org/officeDocument/2006/relationships/image" Target="../media/image51.png"/><Relationship Id="rId4" Type="http://schemas.openxmlformats.org/officeDocument/2006/relationships/image" Target="../media/image50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95943" y="391886"/>
            <a:ext cx="115606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</a:rPr>
              <a:t>RIESGOS ELÉCTRICOS. PREVENCIÓN DE RIESGOS LABORALES (PRL) </a:t>
            </a:r>
          </a:p>
          <a:p>
            <a:r>
              <a:rPr lang="es-ES" sz="3200" b="1" dirty="0" smtClean="0">
                <a:solidFill>
                  <a:srgbClr val="FF0000"/>
                </a:solidFill>
              </a:rPr>
              <a:t>Ley </a:t>
            </a:r>
            <a:r>
              <a:rPr lang="es-ES" sz="3200" b="1" dirty="0">
                <a:solidFill>
                  <a:srgbClr val="FF0000"/>
                </a:solidFill>
              </a:rPr>
              <a:t>31/1995, de 8 de noviembre, de Prevención de </a:t>
            </a:r>
            <a:r>
              <a:rPr lang="es-ES" sz="3200" b="1" dirty="0" smtClean="0">
                <a:solidFill>
                  <a:srgbClr val="FF0000"/>
                </a:solidFill>
              </a:rPr>
              <a:t>Riesgos</a:t>
            </a:r>
            <a:r>
              <a:rPr lang="es-ES" sz="3200" dirty="0" smtClean="0">
                <a:solidFill>
                  <a:srgbClr val="FF0000"/>
                </a:solidFill>
              </a:rPr>
              <a:t>    </a:t>
            </a:r>
            <a:endParaRPr lang="es-ES" sz="3200" b="1" dirty="0">
              <a:solidFill>
                <a:srgbClr val="FF0000"/>
              </a:solidFill>
            </a:endParaRPr>
          </a:p>
        </p:txBody>
      </p:sp>
      <p:pic>
        <p:nvPicPr>
          <p:cNvPr id="5" name="Imagen 4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13" y="1469104"/>
            <a:ext cx="7566973" cy="508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68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393" y="738907"/>
            <a:ext cx="7087214" cy="53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52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465" y="677941"/>
            <a:ext cx="8657070" cy="55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24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84" y="583625"/>
            <a:ext cx="8984759" cy="5265876"/>
          </a:xfrm>
          <a:prstGeom prst="rect">
            <a:avLst/>
          </a:prstGeom>
        </p:spPr>
      </p:pic>
      <p:pic>
        <p:nvPicPr>
          <p:cNvPr id="3" name="Imagen 2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123" y="1054681"/>
            <a:ext cx="1392927" cy="2584447"/>
          </a:xfrm>
          <a:prstGeom prst="rect">
            <a:avLst/>
          </a:prstGeom>
        </p:spPr>
      </p:pic>
      <p:pic>
        <p:nvPicPr>
          <p:cNvPr id="4" name="Imagen 3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258" y="3833091"/>
            <a:ext cx="1124659" cy="245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22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06" y="1127560"/>
            <a:ext cx="8626588" cy="460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93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325" y="1203767"/>
            <a:ext cx="7727350" cy="445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61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378" y="738907"/>
            <a:ext cx="8573243" cy="53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431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014" y="582683"/>
            <a:ext cx="7513971" cy="56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054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102" y="735096"/>
            <a:ext cx="8481795" cy="538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86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ecorte de pantalla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20326" r="46832" b="2319"/>
          <a:stretch/>
        </p:blipFill>
        <p:spPr>
          <a:xfrm>
            <a:off x="4086809" y="718457"/>
            <a:ext cx="3816220" cy="2586652"/>
          </a:xfrm>
          <a:prstGeom prst="rect">
            <a:avLst/>
          </a:prstGeom>
        </p:spPr>
      </p:pic>
      <p:pic>
        <p:nvPicPr>
          <p:cNvPr id="3" name="Imagen 2" descr="Recorte de pantalla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" t="57388" r="50782"/>
          <a:stretch/>
        </p:blipFill>
        <p:spPr>
          <a:xfrm>
            <a:off x="4086809" y="3722989"/>
            <a:ext cx="3816220" cy="2505956"/>
          </a:xfrm>
          <a:prstGeom prst="rect">
            <a:avLst/>
          </a:prstGeom>
        </p:spPr>
      </p:pic>
      <p:pic>
        <p:nvPicPr>
          <p:cNvPr id="4" name="Imagen 3" descr="Recorte de pantalla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" r="51383" b="54887"/>
          <a:stretch/>
        </p:blipFill>
        <p:spPr>
          <a:xfrm>
            <a:off x="8067671" y="735647"/>
            <a:ext cx="3659059" cy="2552272"/>
          </a:xfrm>
          <a:prstGeom prst="rect">
            <a:avLst/>
          </a:prstGeom>
        </p:spPr>
      </p:pic>
      <p:pic>
        <p:nvPicPr>
          <p:cNvPr id="5" name="Imagen 4" descr="Recorte de pantalla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1" t="1252" b="55590"/>
          <a:stretch/>
        </p:blipFill>
        <p:spPr>
          <a:xfrm>
            <a:off x="197794" y="3722989"/>
            <a:ext cx="3724373" cy="2561862"/>
          </a:xfrm>
          <a:prstGeom prst="rect">
            <a:avLst/>
          </a:prstGeom>
        </p:spPr>
      </p:pic>
      <p:pic>
        <p:nvPicPr>
          <p:cNvPr id="6" name="Imagen 5" descr="Recorte de pantalla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2" t="57388"/>
          <a:stretch/>
        </p:blipFill>
        <p:spPr>
          <a:xfrm>
            <a:off x="8067671" y="3722989"/>
            <a:ext cx="3810198" cy="2505956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71513" y="951722"/>
            <a:ext cx="35769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rgbClr val="00B050"/>
                </a:solidFill>
              </a:rPr>
              <a:t>LAS 5 REGLAS DE ORO</a:t>
            </a:r>
          </a:p>
          <a:p>
            <a:endParaRPr lang="es-ES" sz="2400" b="1" dirty="0">
              <a:solidFill>
                <a:srgbClr val="00B050"/>
              </a:solidFill>
            </a:endParaRPr>
          </a:p>
          <a:p>
            <a:r>
              <a:rPr lang="es-ES" sz="2400" dirty="0" smtClean="0">
                <a:solidFill>
                  <a:srgbClr val="00B050"/>
                </a:solidFill>
              </a:rPr>
              <a:t>para trabajos en instalaciones con tensión.</a:t>
            </a:r>
            <a:endParaRPr lang="es-E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684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63" y="596123"/>
            <a:ext cx="8966321" cy="578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45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36" y="411703"/>
            <a:ext cx="9651696" cy="593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63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309" y="746527"/>
            <a:ext cx="8329382" cy="536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083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28" y="612862"/>
            <a:ext cx="7678724" cy="583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57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98" y="299613"/>
            <a:ext cx="6073878" cy="426315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843" y="939510"/>
            <a:ext cx="5352752" cy="455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170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14" y="192640"/>
            <a:ext cx="6843353" cy="3280233"/>
          </a:xfrm>
          <a:prstGeom prst="rect">
            <a:avLst/>
          </a:prstGeom>
        </p:spPr>
      </p:pic>
      <p:pic>
        <p:nvPicPr>
          <p:cNvPr id="4" name="Imagen 3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526" y="3472873"/>
            <a:ext cx="7216765" cy="324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6991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75" y="413802"/>
            <a:ext cx="4885528" cy="5709907"/>
          </a:xfrm>
          <a:prstGeom prst="rect">
            <a:avLst/>
          </a:prstGeom>
        </p:spPr>
      </p:pic>
      <p:pic>
        <p:nvPicPr>
          <p:cNvPr id="3" name="Imagen 2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709" y="413802"/>
            <a:ext cx="5537399" cy="580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1345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20" y="104088"/>
            <a:ext cx="6385416" cy="3664348"/>
          </a:xfrm>
          <a:prstGeom prst="rect">
            <a:avLst/>
          </a:prstGeom>
        </p:spPr>
      </p:pic>
      <p:pic>
        <p:nvPicPr>
          <p:cNvPr id="3" name="Imagen 2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454" y="2739486"/>
            <a:ext cx="6046661" cy="404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0086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51" y="436207"/>
            <a:ext cx="5448175" cy="4823185"/>
          </a:xfrm>
          <a:prstGeom prst="rect">
            <a:avLst/>
          </a:prstGeom>
        </p:spPr>
      </p:pic>
      <p:pic>
        <p:nvPicPr>
          <p:cNvPr id="3" name="Imagen 2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645" y="2272413"/>
            <a:ext cx="5543119" cy="427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534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34" y="294577"/>
            <a:ext cx="5707875" cy="4107536"/>
          </a:xfrm>
          <a:prstGeom prst="rect">
            <a:avLst/>
          </a:prstGeom>
        </p:spPr>
      </p:pic>
      <p:pic>
        <p:nvPicPr>
          <p:cNvPr id="3" name="Imagen 2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981" y="2920963"/>
            <a:ext cx="7780694" cy="352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3922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48" y="250470"/>
            <a:ext cx="6511980" cy="3462620"/>
          </a:xfrm>
          <a:prstGeom prst="rect">
            <a:avLst/>
          </a:prstGeom>
        </p:spPr>
      </p:pic>
      <p:pic>
        <p:nvPicPr>
          <p:cNvPr id="3" name="Imagen 2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442" y="3177309"/>
            <a:ext cx="5734588" cy="355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477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073" y="259652"/>
            <a:ext cx="8830471" cy="630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00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902" y="352016"/>
            <a:ext cx="9129008" cy="592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137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330" y="397283"/>
            <a:ext cx="8632723" cy="637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56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4644" y="0"/>
            <a:ext cx="59529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00B050"/>
                </a:solidFill>
              </a:rPr>
              <a:t>El Equipamiento de Protección Individual, EPI</a:t>
            </a:r>
            <a:endParaRPr lang="es-ES" sz="2400" b="1" dirty="0">
              <a:solidFill>
                <a:srgbClr val="00B050"/>
              </a:solidFill>
              <a:effectLst/>
            </a:endParaRPr>
          </a:p>
        </p:txBody>
      </p:sp>
      <p:pic>
        <p:nvPicPr>
          <p:cNvPr id="3" name="Imagen 2" descr="Recorte de pantalla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2"/>
          <a:stretch/>
        </p:blipFill>
        <p:spPr>
          <a:xfrm>
            <a:off x="942392" y="445544"/>
            <a:ext cx="10515599" cy="631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2330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33062" y="438739"/>
            <a:ext cx="103849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7030A0"/>
                </a:solidFill>
              </a:rPr>
              <a:t>https://www.insst.es/resultados-busqueda-textual?q=electricidad#gsc.tab=0&amp;gsc.q=electricidad&amp;gsc.page=1</a:t>
            </a:r>
          </a:p>
        </p:txBody>
      </p:sp>
      <p:pic>
        <p:nvPicPr>
          <p:cNvPr id="3" name="Imagen 2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42" y="1224150"/>
            <a:ext cx="11384022" cy="523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370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32" y="192732"/>
            <a:ext cx="11206065" cy="647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274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5441" r="12722"/>
          <a:stretch/>
        </p:blipFill>
        <p:spPr>
          <a:xfrm>
            <a:off x="4861249" y="920717"/>
            <a:ext cx="6867332" cy="557685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ángulo 2"/>
          <p:cNvSpPr/>
          <p:nvPr/>
        </p:nvSpPr>
        <p:spPr>
          <a:xfrm>
            <a:off x="258147" y="838496"/>
            <a:ext cx="460310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>
                <a:solidFill>
                  <a:srgbClr val="7030A0"/>
                </a:solidFill>
              </a:rPr>
              <a:t>Real Decreto 110/2015, </a:t>
            </a:r>
            <a:endParaRPr lang="es-ES" sz="3200" b="1" dirty="0" smtClean="0">
              <a:solidFill>
                <a:srgbClr val="7030A0"/>
              </a:solidFill>
            </a:endParaRPr>
          </a:p>
          <a:p>
            <a:r>
              <a:rPr lang="es-ES" sz="3200" b="1" dirty="0" smtClean="0">
                <a:solidFill>
                  <a:srgbClr val="7030A0"/>
                </a:solidFill>
              </a:rPr>
              <a:t>de </a:t>
            </a:r>
            <a:r>
              <a:rPr lang="es-ES" sz="3200" b="1" dirty="0">
                <a:solidFill>
                  <a:srgbClr val="7030A0"/>
                </a:solidFill>
              </a:rPr>
              <a:t>20 de febrero, sobre residuos de aparatos eléctricos y electrónicos.</a:t>
            </a:r>
          </a:p>
        </p:txBody>
      </p:sp>
    </p:spTree>
    <p:extLst>
      <p:ext uri="{BB962C8B-B14F-4D97-AF65-F5344CB8AC3E}">
        <p14:creationId xmlns:p14="http://schemas.microsoft.com/office/powerpoint/2010/main" val="26923388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477" y="92169"/>
            <a:ext cx="5291826" cy="913246"/>
          </a:xfrm>
          <a:prstGeom prst="rect">
            <a:avLst/>
          </a:prstGeom>
        </p:spPr>
      </p:pic>
      <p:pic>
        <p:nvPicPr>
          <p:cNvPr id="3" name="Imagen 2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4" y="1262078"/>
            <a:ext cx="6888236" cy="2675440"/>
          </a:xfrm>
          <a:prstGeom prst="rect">
            <a:avLst/>
          </a:prstGeom>
        </p:spPr>
      </p:pic>
      <p:pic>
        <p:nvPicPr>
          <p:cNvPr id="5" name="Imagen 4" descr="Recorte de pantalla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38"/>
          <a:stretch/>
        </p:blipFill>
        <p:spPr>
          <a:xfrm>
            <a:off x="7061545" y="1271335"/>
            <a:ext cx="4937622" cy="266618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/>
          <a:srcRect l="68691"/>
          <a:stretch/>
        </p:blipFill>
        <p:spPr>
          <a:xfrm>
            <a:off x="100394" y="4054014"/>
            <a:ext cx="2241590" cy="2589382"/>
          </a:xfrm>
          <a:prstGeom prst="rect">
            <a:avLst/>
          </a:prstGeom>
        </p:spPr>
      </p:pic>
      <p:pic>
        <p:nvPicPr>
          <p:cNvPr id="7" name="Imagen 6" descr="Recorte de pantalla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36"/>
          <a:stretch/>
        </p:blipFill>
        <p:spPr>
          <a:xfrm>
            <a:off x="2378920" y="4054014"/>
            <a:ext cx="2331184" cy="2589382"/>
          </a:xfrm>
          <a:prstGeom prst="rect">
            <a:avLst/>
          </a:prstGeom>
        </p:spPr>
      </p:pic>
      <p:pic>
        <p:nvPicPr>
          <p:cNvPr id="8" name="Imagen 7" descr="Recorte de pantalla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76"/>
          <a:stretch/>
        </p:blipFill>
        <p:spPr>
          <a:xfrm>
            <a:off x="6165980" y="4054014"/>
            <a:ext cx="4407159" cy="258938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3872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ecorte de pantalla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51"/>
          <a:stretch/>
        </p:blipFill>
        <p:spPr>
          <a:xfrm>
            <a:off x="674256" y="550644"/>
            <a:ext cx="5763490" cy="824216"/>
          </a:xfrm>
          <a:prstGeom prst="rect">
            <a:avLst/>
          </a:prstGeom>
        </p:spPr>
      </p:pic>
      <p:pic>
        <p:nvPicPr>
          <p:cNvPr id="3" name="Imagen 2" descr="Recorte de pantalla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3" t="15026"/>
          <a:stretch/>
        </p:blipFill>
        <p:spPr>
          <a:xfrm>
            <a:off x="674256" y="1465333"/>
            <a:ext cx="5389419" cy="5217176"/>
          </a:xfrm>
          <a:prstGeom prst="rect">
            <a:avLst/>
          </a:prstGeom>
        </p:spPr>
      </p:pic>
      <p:pic>
        <p:nvPicPr>
          <p:cNvPr id="4" name="Imagen 3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036" y="2777326"/>
            <a:ext cx="5352474" cy="3741744"/>
          </a:xfrm>
          <a:prstGeom prst="rect">
            <a:avLst/>
          </a:prstGeom>
        </p:spPr>
      </p:pic>
      <p:pic>
        <p:nvPicPr>
          <p:cNvPr id="5" name="Imagen 4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72" y="1703154"/>
            <a:ext cx="5393748" cy="74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674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" y="423713"/>
            <a:ext cx="6142182" cy="5792360"/>
          </a:xfrm>
          <a:prstGeom prst="rect">
            <a:avLst/>
          </a:prstGeom>
        </p:spPr>
      </p:pic>
      <p:pic>
        <p:nvPicPr>
          <p:cNvPr id="3" name="Imagen 2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414" y="957363"/>
            <a:ext cx="5298731" cy="525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6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88" y="591729"/>
            <a:ext cx="10167412" cy="565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48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568167"/>
            <a:ext cx="9864437" cy="590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07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163" y="325922"/>
            <a:ext cx="8116644" cy="628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079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532" y="917992"/>
            <a:ext cx="8016935" cy="50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750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61</Words>
  <Application>Microsoft Office PowerPoint</Application>
  <PresentationFormat>Panorámica</PresentationFormat>
  <Paragraphs>9</Paragraphs>
  <Slides>35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11</cp:revision>
  <dcterms:created xsi:type="dcterms:W3CDTF">2022-09-18T19:09:14Z</dcterms:created>
  <dcterms:modified xsi:type="dcterms:W3CDTF">2024-08-31T18:59:21Z</dcterms:modified>
</cp:coreProperties>
</file>