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254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E8ECF4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E8ECF4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93" name="Shape 9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4" name="Shape 9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102" name="Shape 102"/>
          <p:cNvSpPr/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1" name="Shape 2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Shape 2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Texto del título</a:t>
            </a:r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9" name="Shape 39"/>
          <p:cNvSpPr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Shape 4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Shape 48"/>
          <p:cNvSpPr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Shape 49"/>
          <p:cNvSpPr/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hape 5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Texto del título</a:t>
            </a:r>
          </a:p>
        </p:txBody>
      </p:sp>
      <p:sp>
        <p:nvSpPr>
          <p:cNvPr id="73" name="Shape 73"/>
          <p:cNvSpPr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Shape 74"/>
          <p:cNvSpPr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hape 7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Texto del título</a:t>
            </a:r>
          </a:p>
        </p:txBody>
      </p:sp>
      <p:sp>
        <p:nvSpPr>
          <p:cNvPr id="83" name="Shape 83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Shape 8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17.xml"/><Relationship Id="rId3" Type="http://schemas.openxmlformats.org/officeDocument/2006/relationships/image" Target="../media/image1.png"/><Relationship Id="rId4" Type="http://schemas.openxmlformats.org/officeDocument/2006/relationships/slide" Target="slide2.xml"/><Relationship Id="rId5" Type="http://schemas.openxmlformats.org/officeDocument/2006/relationships/image" Target="../media/image2.png"/><Relationship Id="rId6" Type="http://schemas.openxmlformats.org/officeDocument/2006/relationships/slide" Target="slide9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2.xml"/><Relationship Id="rId3" Type="http://schemas.openxmlformats.org/officeDocument/2006/relationships/image" Target="../media/image2.png"/><Relationship Id="rId4" Type="http://schemas.openxmlformats.org/officeDocument/2006/relationships/slide" Target="slide10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2.xml"/><Relationship Id="rId3" Type="http://schemas.openxmlformats.org/officeDocument/2006/relationships/image" Target="../media/image2.png"/><Relationship Id="rId4" Type="http://schemas.openxmlformats.org/officeDocument/2006/relationships/slide" Target="slide1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europeancareers.coca-cola.com/es/home/why-coca-cola/the-application-process/" TargetMode="External"/><Relationship Id="rId3" Type="http://schemas.openxmlformats.org/officeDocument/2006/relationships/image" Target="../media/image1.png"/><Relationship Id="rId4" Type="http://schemas.openxmlformats.org/officeDocument/2006/relationships/slide" Target="slide2.xml"/><Relationship Id="rId5" Type="http://schemas.openxmlformats.org/officeDocument/2006/relationships/image" Target="../media/image2.png"/><Relationship Id="rId6" Type="http://schemas.openxmlformats.org/officeDocument/2006/relationships/slide" Target="slide12.xml"/><Relationship Id="rId7" Type="http://schemas.openxmlformats.org/officeDocument/2006/relationships/slide" Target="slide18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19.xml"/><Relationship Id="rId3" Type="http://schemas.openxmlformats.org/officeDocument/2006/relationships/image" Target="../media/image1.png"/><Relationship Id="rId4" Type="http://schemas.openxmlformats.org/officeDocument/2006/relationships/slide" Target="slide20.xml"/><Relationship Id="rId5" Type="http://schemas.openxmlformats.org/officeDocument/2006/relationships/slide" Target="slide13.xml"/><Relationship Id="rId6" Type="http://schemas.openxmlformats.org/officeDocument/2006/relationships/slide" Target="slide2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3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4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10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13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infoautonomos.es/" TargetMode="External"/><Relationship Id="rId3" Type="http://schemas.openxmlformats.org/officeDocument/2006/relationships/slide" Target="slide14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3.xml"/><Relationship Id="rId3" Type="http://schemas.openxmlformats.org/officeDocument/2006/relationships/slide" Target="slide11.xml"/><Relationship Id="rId4" Type="http://schemas.openxmlformats.org/officeDocument/2006/relationships/slide" Target="slide8.xml"/><Relationship Id="rId5" Type="http://schemas.openxmlformats.org/officeDocument/2006/relationships/image" Target="../media/image1.png"/><Relationship Id="rId6" Type="http://schemas.openxmlformats.org/officeDocument/2006/relationships/slide" Target="slide14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14.xml"/><Relationship Id="rId3" Type="http://schemas.openxmlformats.org/officeDocument/2006/relationships/hyperlink" Target="https://www.prevencion10.es/site-web/home.seam" TargetMode="External"/><Relationship Id="rId4" Type="http://schemas.openxmlformats.org/officeDocument/2006/relationships/image" Target="../media/image1.png"/><Relationship Id="rId5" Type="http://schemas.openxmlformats.org/officeDocument/2006/relationships/hyperlink" Target="http://www.insht.es/InshtWeb/Contenidos/Normativa/GuiasTecnicas/Ficheros/GuiaSimplificacionDocumental.pdf" TargetMode="Externa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14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2.xml"/><Relationship Id="rId3" Type="http://schemas.openxmlformats.org/officeDocument/2006/relationships/image" Target="../media/image2.png"/><Relationship Id="rId4" Type="http://schemas.openxmlformats.org/officeDocument/2006/relationships/slide" Target="slide15.xml"/><Relationship Id="rId5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2.xml"/><Relationship Id="rId3" Type="http://schemas.openxmlformats.org/officeDocument/2006/relationships/slide" Target="slide3.xml"/><Relationship Id="rId4" Type="http://schemas.openxmlformats.org/officeDocument/2006/relationships/image" Target="../media/image2.png"/><Relationship Id="rId5" Type="http://schemas.openxmlformats.org/officeDocument/2006/relationships/slide" Target="slide8.xml"/><Relationship Id="rId6" Type="http://schemas.openxmlformats.org/officeDocument/2006/relationships/slide" Target="slide6.xml"/><Relationship Id="rId7" Type="http://schemas.openxmlformats.org/officeDocument/2006/relationships/slide" Target="slide5.xml"/><Relationship Id="rId8" Type="http://schemas.openxmlformats.org/officeDocument/2006/relationships/slide" Target="slide7.xml"/><Relationship Id="rId9" Type="http://schemas.openxmlformats.org/officeDocument/2006/relationships/image" Target="../media/image1.png"/><Relationship Id="rId10" Type="http://schemas.openxmlformats.org/officeDocument/2006/relationships/slide" Target="slide1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4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4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4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2.xml"/><Relationship Id="rId3" Type="http://schemas.openxmlformats.org/officeDocument/2006/relationships/image" Target="../media/image2.png"/><Relationship Id="rId4" Type="http://schemas.openxmlformats.org/officeDocument/2006/relationships/slide" Target="slide4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" Target="slide2.xml"/><Relationship Id="rId3" Type="http://schemas.openxmlformats.org/officeDocument/2006/relationships/image" Target="../media/image2.png"/><Relationship Id="rId4" Type="http://schemas.openxmlformats.org/officeDocument/2006/relationships/slide" Target="slide8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image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431212" y="243282"/>
            <a:ext cx="1362076" cy="63817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50800" dir="5400000">
              <a:srgbClr val="000000"/>
            </a:outerShdw>
          </a:effectLst>
        </p:spPr>
      </p:pic>
      <p:pic>
        <p:nvPicPr>
          <p:cNvPr id="113" name="image3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431212" y="933057"/>
            <a:ext cx="1362076" cy="94583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image4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7015" y="1686731"/>
            <a:ext cx="6955265" cy="4022764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429815" y="2286668"/>
            <a:ext cx="6446442" cy="2491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5400">
                <a:solidFill>
                  <a:schemeClr val="accent2"/>
                </a:solidFill>
              </a:defRPr>
            </a:pPr>
            <a:r>
              <a:t>Unidad 5              </a:t>
            </a:r>
            <a:r>
              <a:rPr b="0"/>
              <a:t>RECURSOS HUMANOS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>
            <a:hlinkClick r:id="rId2" invalidUrl="" action="ppaction://hlinksldjump" tgtFrame="" tooltip="" history="1" highlightClick="0" endSnd="0"/>
          </p:cNvPr>
          <p:cNvSpPr/>
          <p:nvPr/>
        </p:nvSpPr>
        <p:spPr>
          <a:xfrm>
            <a:off x="389943" y="5727308"/>
            <a:ext cx="3867545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14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Amplía 4:</a:t>
            </a:r>
            <a:r>
              <a:rPr>
                <a:solidFill>
                  <a:srgbClr val="C00000"/>
                </a:solidFill>
              </a:rPr>
              <a:t> “Programas de motivación laboral”</a:t>
            </a:r>
          </a:p>
        </p:txBody>
      </p:sp>
      <p:pic>
        <p:nvPicPr>
          <p:cNvPr id="338" name="image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666528">
            <a:off x="351107" y="5751821"/>
            <a:ext cx="351795" cy="442038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Shape 339">
            <a:hlinkClick r:id="rId4" invalidUrl="" action="ppaction://hlinksldjump" tgtFrame="" tooltip="" history="1" highlightClick="0" endSnd="0"/>
          </p:cNvPr>
          <p:cNvSpPr/>
          <p:nvPr/>
        </p:nvSpPr>
        <p:spPr>
          <a:xfrm>
            <a:off x="3215680" y="6165303"/>
            <a:ext cx="1317684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1F497D"/>
                </a:solidFill>
              </a:defRPr>
            </a:lvl1pPr>
          </a:lstStyle>
          <a:p>
            <a:pPr/>
            <a:r>
              <a:t>Contenidos</a:t>
            </a:r>
          </a:p>
        </p:txBody>
      </p:sp>
      <p:pic>
        <p:nvPicPr>
          <p:cNvPr id="340" name="image6.ti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 rot="2666528">
            <a:off x="3000943" y="6277628"/>
            <a:ext cx="287794" cy="361619"/>
          </a:xfrm>
          <a:prstGeom prst="rect">
            <a:avLst/>
          </a:prstGeom>
          <a:ln w="12700">
            <a:miter lim="400000"/>
          </a:ln>
        </p:spPr>
      </p:pic>
      <p:sp>
        <p:nvSpPr>
          <p:cNvPr id="341" name="Shape 341"/>
          <p:cNvSpPr/>
          <p:nvPr/>
        </p:nvSpPr>
        <p:spPr>
          <a:xfrm>
            <a:off x="148255" y="12887"/>
            <a:ext cx="8611445" cy="637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>
              <a:lnSpc>
                <a:spcPct val="80000"/>
              </a:lnSpc>
              <a:defRPr b="1" sz="3700"/>
            </a:lvl1pPr>
          </a:lstStyle>
          <a:p>
            <a:pPr/>
            <a:r>
              <a:t>2. La motivación laboral</a:t>
            </a:r>
          </a:p>
        </p:txBody>
      </p:sp>
      <p:grpSp>
        <p:nvGrpSpPr>
          <p:cNvPr id="344" name="Group 344">
            <a:hlinkClick r:id="rId6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342" name="Shape 342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43" name="Shape 343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anterior</a:t>
              </a:r>
            </a:p>
          </p:txBody>
        </p:sp>
      </p:grpSp>
      <p:grpSp>
        <p:nvGrpSpPr>
          <p:cNvPr id="347" name="Group 347"/>
          <p:cNvGrpSpPr/>
          <p:nvPr/>
        </p:nvGrpSpPr>
        <p:grpSpPr>
          <a:xfrm>
            <a:off x="7507758" y="6317692"/>
            <a:ext cx="864097" cy="269241"/>
            <a:chOff x="0" y="0"/>
            <a:chExt cx="864095" cy="269240"/>
          </a:xfrm>
        </p:grpSpPr>
        <p:sp>
          <p:nvSpPr>
            <p:cNvPr id="345" name="Shape 345"/>
            <p:cNvSpPr/>
            <p:nvPr/>
          </p:nvSpPr>
          <p:spPr>
            <a:xfrm>
              <a:off x="0" y="789"/>
              <a:ext cx="864096" cy="267662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46" name="Shape 346"/>
            <p:cNvSpPr/>
            <p:nvPr/>
          </p:nvSpPr>
          <p:spPr>
            <a:xfrm>
              <a:off x="0" y="0"/>
              <a:ext cx="797181" cy="269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siguiente</a:t>
              </a:r>
            </a:p>
          </p:txBody>
        </p:sp>
      </p:grpSp>
      <p:sp>
        <p:nvSpPr>
          <p:cNvPr id="348" name="Shape 348"/>
          <p:cNvSpPr/>
          <p:nvPr/>
        </p:nvSpPr>
        <p:spPr>
          <a:xfrm>
            <a:off x="230096" y="894251"/>
            <a:ext cx="3144080" cy="367666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sx="100000" sy="100000" kx="0" ky="0" algn="b" rotWithShape="0" blurRad="76200" dist="0" dir="13500000">
              <a:srgbClr val="000000">
                <a:alpha val="2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La motivación por objetivos</a:t>
            </a:r>
          </a:p>
        </p:txBody>
      </p:sp>
      <p:sp>
        <p:nvSpPr>
          <p:cNvPr id="349" name="Shape 349"/>
          <p:cNvSpPr/>
          <p:nvPr/>
        </p:nvSpPr>
        <p:spPr>
          <a:xfrm>
            <a:off x="267320" y="1997347"/>
            <a:ext cx="2515224" cy="383541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Características:</a:t>
            </a:r>
          </a:p>
        </p:txBody>
      </p:sp>
      <p:sp>
        <p:nvSpPr>
          <p:cNvPr id="350" name="Shape 350"/>
          <p:cNvSpPr/>
          <p:nvPr/>
        </p:nvSpPr>
        <p:spPr>
          <a:xfrm>
            <a:off x="527004" y="4127736"/>
            <a:ext cx="1534816" cy="650241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La retribución</a:t>
            </a:r>
          </a:p>
        </p:txBody>
      </p:sp>
      <p:sp>
        <p:nvSpPr>
          <p:cNvPr id="351" name="Shape 351"/>
          <p:cNvSpPr/>
          <p:nvPr/>
        </p:nvSpPr>
        <p:spPr>
          <a:xfrm>
            <a:off x="246664" y="1484783"/>
            <a:ext cx="2969017" cy="650241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Forma habitual en empresas</a:t>
            </a:r>
          </a:p>
        </p:txBody>
      </p:sp>
      <p:sp>
        <p:nvSpPr>
          <p:cNvPr id="352" name="Shape 352"/>
          <p:cNvSpPr/>
          <p:nvPr/>
        </p:nvSpPr>
        <p:spPr>
          <a:xfrm>
            <a:off x="3274829" y="1470829"/>
            <a:ext cx="5327419" cy="33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Objetivos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</a:t>
            </a:r>
            <a:r>
              <a:t>recompensa</a:t>
            </a:r>
          </a:p>
        </p:txBody>
      </p:sp>
      <p:sp>
        <p:nvSpPr>
          <p:cNvPr id="353" name="Shape 353"/>
          <p:cNvSpPr/>
          <p:nvPr/>
        </p:nvSpPr>
        <p:spPr>
          <a:xfrm>
            <a:off x="3274829" y="1907221"/>
            <a:ext cx="5833676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Objetivo final dividido en metas parciales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pequeños premios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Participación de los trabajadores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metas sean realistas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Sistema de recompensas claro, transparente y medible</a:t>
            </a:r>
          </a:p>
        </p:txBody>
      </p:sp>
      <p:sp>
        <p:nvSpPr>
          <p:cNvPr id="354" name="Shape 354"/>
          <p:cNvSpPr/>
          <p:nvPr/>
        </p:nvSpPr>
        <p:spPr>
          <a:xfrm>
            <a:off x="267319" y="3106466"/>
            <a:ext cx="5456809" cy="367666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sx="100000" sy="100000" kx="0" ky="0" algn="b" rotWithShape="0" blurRad="76200" dist="0" dir="13500000">
              <a:srgbClr val="000000">
                <a:alpha val="2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Factores motivadores y técnicas de motivación</a:t>
            </a:r>
          </a:p>
        </p:txBody>
      </p:sp>
      <p:sp>
        <p:nvSpPr>
          <p:cNvPr id="355" name="Shape 355"/>
          <p:cNvSpPr/>
          <p:nvPr/>
        </p:nvSpPr>
        <p:spPr>
          <a:xfrm>
            <a:off x="6779570" y="4989309"/>
            <a:ext cx="1925359" cy="650241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El reconocimiento</a:t>
            </a:r>
          </a:p>
        </p:txBody>
      </p:sp>
      <p:sp>
        <p:nvSpPr>
          <p:cNvPr id="356" name="Shape 356"/>
          <p:cNvSpPr/>
          <p:nvPr/>
        </p:nvSpPr>
        <p:spPr>
          <a:xfrm>
            <a:off x="3611100" y="4989309"/>
            <a:ext cx="2901656" cy="650241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Participación en la empresa</a:t>
            </a:r>
          </a:p>
        </p:txBody>
      </p:sp>
      <p:sp>
        <p:nvSpPr>
          <p:cNvPr id="357" name="Shape 357"/>
          <p:cNvSpPr/>
          <p:nvPr/>
        </p:nvSpPr>
        <p:spPr>
          <a:xfrm>
            <a:off x="228873" y="4989309"/>
            <a:ext cx="3134804" cy="650241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El enriquecimiento del puesto</a:t>
            </a:r>
          </a:p>
        </p:txBody>
      </p:sp>
      <p:sp>
        <p:nvSpPr>
          <p:cNvPr id="358" name="Shape 358"/>
          <p:cNvSpPr/>
          <p:nvPr/>
        </p:nvSpPr>
        <p:spPr>
          <a:xfrm>
            <a:off x="2506369" y="4127736"/>
            <a:ext cx="2736304" cy="650241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Las condiciones laborales</a:t>
            </a:r>
          </a:p>
        </p:txBody>
      </p:sp>
      <p:sp>
        <p:nvSpPr>
          <p:cNvPr id="359" name="Shape 359"/>
          <p:cNvSpPr/>
          <p:nvPr/>
        </p:nvSpPr>
        <p:spPr>
          <a:xfrm>
            <a:off x="5897052" y="4127736"/>
            <a:ext cx="2872698" cy="650241"/>
          </a:xfrm>
          <a:prstGeom prst="rect">
            <a:avLst/>
          </a:prstGeom>
          <a:ln w="25400">
            <a:solidFill>
              <a:srgbClr val="1F497D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El ajuste puesto/trabajador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/>
          <p:nvPr/>
        </p:nvSpPr>
        <p:spPr>
          <a:xfrm>
            <a:off x="148255" y="12887"/>
            <a:ext cx="8611445" cy="637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>
              <a:lnSpc>
                <a:spcPct val="80000"/>
              </a:lnSpc>
              <a:defRPr b="1" sz="3700"/>
            </a:lvl1pPr>
          </a:lstStyle>
          <a:p>
            <a:pPr/>
            <a:r>
              <a:t>3. La organización de la empresa</a:t>
            </a:r>
          </a:p>
        </p:txBody>
      </p:sp>
      <p:grpSp>
        <p:nvGrpSpPr>
          <p:cNvPr id="387" name="Group 387"/>
          <p:cNvGrpSpPr/>
          <p:nvPr/>
        </p:nvGrpSpPr>
        <p:grpSpPr>
          <a:xfrm>
            <a:off x="189207" y="980728"/>
            <a:ext cx="8688311" cy="4478143"/>
            <a:chOff x="0" y="0"/>
            <a:chExt cx="8688310" cy="4478142"/>
          </a:xfrm>
        </p:grpSpPr>
        <p:grpSp>
          <p:nvGrpSpPr>
            <p:cNvPr id="364" name="Group 364"/>
            <p:cNvGrpSpPr/>
            <p:nvPr/>
          </p:nvGrpSpPr>
          <p:grpSpPr>
            <a:xfrm>
              <a:off x="0" y="0"/>
              <a:ext cx="8688311" cy="1298662"/>
              <a:chOff x="0" y="0"/>
              <a:chExt cx="8688310" cy="1298660"/>
            </a:xfrm>
          </p:grpSpPr>
          <p:sp>
            <p:nvSpPr>
              <p:cNvPr id="362" name="Shape 362"/>
              <p:cNvSpPr/>
              <p:nvPr/>
            </p:nvSpPr>
            <p:spPr>
              <a:xfrm>
                <a:off x="0" y="0"/>
                <a:ext cx="8688311" cy="1298661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</a:p>
            </p:txBody>
          </p:sp>
          <p:sp>
            <p:nvSpPr>
              <p:cNvPr id="363" name="Shape 363"/>
              <p:cNvSpPr/>
              <p:nvPr/>
            </p:nvSpPr>
            <p:spPr>
              <a:xfrm>
                <a:off x="0" y="0"/>
                <a:ext cx="8688311" cy="3581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Departamentos o áreas de la empresa</a:t>
                </a:r>
              </a:p>
            </p:txBody>
          </p:sp>
        </p:grpSp>
        <p:grpSp>
          <p:nvGrpSpPr>
            <p:cNvPr id="367" name="Group 367"/>
            <p:cNvGrpSpPr/>
            <p:nvPr/>
          </p:nvGrpSpPr>
          <p:grpSpPr>
            <a:xfrm>
              <a:off x="0" y="1324726"/>
              <a:ext cx="1218846" cy="2776449"/>
              <a:chOff x="0" y="0"/>
              <a:chExt cx="1218844" cy="2776447"/>
            </a:xfrm>
          </p:grpSpPr>
          <p:sp>
            <p:nvSpPr>
              <p:cNvPr id="365" name="Shape 365"/>
              <p:cNvSpPr/>
              <p:nvPr/>
            </p:nvSpPr>
            <p:spPr>
              <a:xfrm>
                <a:off x="0" y="0"/>
                <a:ext cx="1218845" cy="2776448"/>
              </a:xfrm>
              <a:prstGeom prst="rect">
                <a:avLst/>
              </a:prstGeom>
              <a:solidFill>
                <a:schemeClr val="accent2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919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66" name="Shape 366"/>
              <p:cNvSpPr/>
              <p:nvPr/>
            </p:nvSpPr>
            <p:spPr>
              <a:xfrm>
                <a:off x="0" y="618603"/>
                <a:ext cx="1218845" cy="1539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 algn="ctr">
                  <a:defRPr b="1" sz="1600" u="sng">
                    <a:solidFill>
                      <a:srgbClr val="FFFFFF"/>
                    </a:solidFill>
                  </a:defRPr>
                </a:pPr>
                <a:r>
                  <a:t>PRODUCCIÓN</a:t>
                </a:r>
                <a:endParaRPr sz="1919"/>
              </a:p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  <a:r>
                  <a:t>Elaborar los bienes</a:t>
                </a:r>
                <a:endParaRPr sz="1919"/>
              </a:p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  <a:r>
                  <a:t>Ofrecer servicios</a:t>
                </a:r>
              </a:p>
            </p:txBody>
          </p:sp>
        </p:grpSp>
        <p:grpSp>
          <p:nvGrpSpPr>
            <p:cNvPr id="370" name="Group 370"/>
            <p:cNvGrpSpPr/>
            <p:nvPr/>
          </p:nvGrpSpPr>
          <p:grpSpPr>
            <a:xfrm>
              <a:off x="1244910" y="1324726"/>
              <a:ext cx="1218846" cy="2776449"/>
              <a:chOff x="0" y="0"/>
              <a:chExt cx="1218844" cy="2776447"/>
            </a:xfrm>
          </p:grpSpPr>
          <p:sp>
            <p:nvSpPr>
              <p:cNvPr id="368" name="Shape 368"/>
              <p:cNvSpPr/>
              <p:nvPr/>
            </p:nvSpPr>
            <p:spPr>
              <a:xfrm>
                <a:off x="0" y="0"/>
                <a:ext cx="1218845" cy="2776448"/>
              </a:xfrm>
              <a:prstGeom prst="rect">
                <a:avLst/>
              </a:prstGeom>
              <a:solidFill>
                <a:schemeClr val="accent3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919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69" name="Shape 369"/>
              <p:cNvSpPr/>
              <p:nvPr/>
            </p:nvSpPr>
            <p:spPr>
              <a:xfrm>
                <a:off x="0" y="497954"/>
                <a:ext cx="1218845" cy="17805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 algn="ctr">
                  <a:defRPr b="1" sz="1600" u="sng">
                    <a:solidFill>
                      <a:srgbClr val="FFFFFF"/>
                    </a:solidFill>
                  </a:defRPr>
                </a:pPr>
                <a:r>
                  <a:t>COMPRAS</a:t>
                </a:r>
                <a:endParaRPr sz="1919"/>
              </a:p>
              <a:p>
                <a:pPr algn="ctr">
                  <a:defRPr b="1" sz="1600">
                    <a:solidFill>
                      <a:srgbClr val="FFFFFF"/>
                    </a:solidFill>
                  </a:defRPr>
                </a:pPr>
                <a:r>
                  <a:t>Materias primas</a:t>
                </a:r>
                <a:endParaRPr sz="1919"/>
              </a:p>
              <a:p>
                <a:pPr algn="ctr">
                  <a:defRPr b="1" sz="1600">
                    <a:solidFill>
                      <a:srgbClr val="FFFFFF"/>
                    </a:solidFill>
                  </a:defRPr>
                </a:pPr>
                <a:r>
                  <a:t>Bienes para revenderlos</a:t>
                </a:r>
                <a:endParaRPr sz="1919"/>
              </a:p>
              <a:p>
                <a:pPr algn="ctr">
                  <a:defRPr b="1" sz="1600">
                    <a:solidFill>
                      <a:srgbClr val="FFFFFF"/>
                    </a:solidFill>
                  </a:defRPr>
                </a:pPr>
                <a:r>
                  <a:t>Almacén</a:t>
                </a:r>
              </a:p>
            </p:txBody>
          </p:sp>
        </p:grpSp>
        <p:grpSp>
          <p:nvGrpSpPr>
            <p:cNvPr id="373" name="Group 373"/>
            <p:cNvGrpSpPr/>
            <p:nvPr/>
          </p:nvGrpSpPr>
          <p:grpSpPr>
            <a:xfrm>
              <a:off x="2489821" y="1324726"/>
              <a:ext cx="1218846" cy="2776449"/>
              <a:chOff x="0" y="0"/>
              <a:chExt cx="1218844" cy="2776447"/>
            </a:xfrm>
          </p:grpSpPr>
          <p:sp>
            <p:nvSpPr>
              <p:cNvPr id="371" name="Shape 371"/>
              <p:cNvSpPr/>
              <p:nvPr/>
            </p:nvSpPr>
            <p:spPr>
              <a:xfrm>
                <a:off x="0" y="0"/>
                <a:ext cx="1218845" cy="2776448"/>
              </a:xfrm>
              <a:prstGeom prst="rect">
                <a:avLst/>
              </a:prstGeom>
              <a:solidFill>
                <a:schemeClr val="accent4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16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72" name="Shape 372"/>
              <p:cNvSpPr/>
              <p:nvPr/>
            </p:nvSpPr>
            <p:spPr>
              <a:xfrm>
                <a:off x="0" y="739253"/>
                <a:ext cx="1218845" cy="12979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 algn="ctr">
                  <a:defRPr b="1" sz="1600" u="sng">
                    <a:solidFill>
                      <a:srgbClr val="FFFFFF"/>
                    </a:solidFill>
                  </a:defRPr>
                </a:pPr>
                <a:r>
                  <a:t>COMERCIAL-MARKETING</a:t>
                </a:r>
                <a:endParaRPr sz="1919"/>
              </a:p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  <a:r>
                  <a:t>Vender </a:t>
                </a:r>
                <a:endParaRPr sz="1919"/>
              </a:p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  <a:r>
                  <a:t>Marketing</a:t>
                </a:r>
              </a:p>
            </p:txBody>
          </p:sp>
        </p:grpSp>
        <p:grpSp>
          <p:nvGrpSpPr>
            <p:cNvPr id="376" name="Group 376"/>
            <p:cNvGrpSpPr/>
            <p:nvPr/>
          </p:nvGrpSpPr>
          <p:grpSpPr>
            <a:xfrm>
              <a:off x="3734732" y="1324726"/>
              <a:ext cx="1218846" cy="2776449"/>
              <a:chOff x="0" y="0"/>
              <a:chExt cx="1218844" cy="2776447"/>
            </a:xfrm>
          </p:grpSpPr>
          <p:sp>
            <p:nvSpPr>
              <p:cNvPr id="374" name="Shape 374"/>
              <p:cNvSpPr/>
              <p:nvPr/>
            </p:nvSpPr>
            <p:spPr>
              <a:xfrm>
                <a:off x="0" y="0"/>
                <a:ext cx="1218845" cy="2776448"/>
              </a:xfrm>
              <a:prstGeom prst="rect">
                <a:avLst/>
              </a:prstGeom>
              <a:solidFill>
                <a:schemeClr val="accent5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75" name="Shape 375"/>
              <p:cNvSpPr/>
              <p:nvPr/>
            </p:nvSpPr>
            <p:spPr>
              <a:xfrm>
                <a:off x="0" y="256653"/>
                <a:ext cx="1218845" cy="22631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 algn="ctr">
                  <a:defRPr b="1" sz="1600" u="sng">
                    <a:solidFill>
                      <a:srgbClr val="FFFFFF"/>
                    </a:solidFill>
                  </a:defRPr>
                </a:pPr>
                <a:r>
                  <a:t>ECONÓMMICO-FINANCIERO</a:t>
                </a:r>
                <a:endParaRPr sz="1919"/>
              </a:p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  <a:r>
                  <a:t>Contabilidad, pagos, préstamos, análisis contable…</a:t>
                </a:r>
              </a:p>
            </p:txBody>
          </p:sp>
        </p:grpSp>
        <p:grpSp>
          <p:nvGrpSpPr>
            <p:cNvPr id="379" name="Group 379"/>
            <p:cNvGrpSpPr/>
            <p:nvPr/>
          </p:nvGrpSpPr>
          <p:grpSpPr>
            <a:xfrm>
              <a:off x="4979643" y="1324726"/>
              <a:ext cx="1218846" cy="2776449"/>
              <a:chOff x="0" y="0"/>
              <a:chExt cx="1218844" cy="2776447"/>
            </a:xfrm>
          </p:grpSpPr>
          <p:sp>
            <p:nvSpPr>
              <p:cNvPr id="377" name="Shape 377"/>
              <p:cNvSpPr/>
              <p:nvPr/>
            </p:nvSpPr>
            <p:spPr>
              <a:xfrm>
                <a:off x="0" y="0"/>
                <a:ext cx="1218845" cy="2776448"/>
              </a:xfrm>
              <a:prstGeom prst="rect">
                <a:avLst/>
              </a:prstGeom>
              <a:solidFill>
                <a:schemeClr val="accent6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78" name="Shape 378"/>
              <p:cNvSpPr/>
              <p:nvPr/>
            </p:nvSpPr>
            <p:spPr>
              <a:xfrm>
                <a:off x="0" y="618603"/>
                <a:ext cx="1218845" cy="1539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 algn="ctr">
                  <a:defRPr b="1" sz="1600" u="sng">
                    <a:solidFill>
                      <a:srgbClr val="FFFFFF"/>
                    </a:solidFill>
                  </a:defRPr>
                </a:pPr>
                <a:r>
                  <a:t>ADMINISTRACIÓN</a:t>
                </a:r>
                <a:endParaRPr sz="1919"/>
              </a:p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  <a:r>
                  <a:t>Documentación</a:t>
                </a:r>
                <a:endParaRPr sz="1919"/>
              </a:p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  <a:r>
                  <a:t>Atención al cliente</a:t>
                </a:r>
              </a:p>
            </p:txBody>
          </p:sp>
        </p:grpSp>
        <p:grpSp>
          <p:nvGrpSpPr>
            <p:cNvPr id="382" name="Group 382"/>
            <p:cNvGrpSpPr/>
            <p:nvPr/>
          </p:nvGrpSpPr>
          <p:grpSpPr>
            <a:xfrm>
              <a:off x="6224554" y="1324726"/>
              <a:ext cx="1218846" cy="2776449"/>
              <a:chOff x="0" y="0"/>
              <a:chExt cx="1218844" cy="2776447"/>
            </a:xfrm>
          </p:grpSpPr>
          <p:sp>
            <p:nvSpPr>
              <p:cNvPr id="380" name="Shape 380"/>
              <p:cNvSpPr/>
              <p:nvPr/>
            </p:nvSpPr>
            <p:spPr>
              <a:xfrm>
                <a:off x="0" y="0"/>
                <a:ext cx="1218845" cy="2776448"/>
              </a:xfrm>
              <a:prstGeom prst="rect">
                <a:avLst/>
              </a:prstGeom>
              <a:solidFill>
                <a:schemeClr val="accent2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1600" u="sng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81" name="Shape 381"/>
              <p:cNvSpPr/>
              <p:nvPr/>
            </p:nvSpPr>
            <p:spPr>
              <a:xfrm>
                <a:off x="0" y="739253"/>
                <a:ext cx="1218845" cy="12979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 algn="ctr">
                  <a:defRPr b="1" sz="1600" u="sng">
                    <a:solidFill>
                      <a:srgbClr val="FFFFFF"/>
                    </a:solidFill>
                  </a:defRPr>
                </a:pPr>
                <a:r>
                  <a:t>RECURSOS HUMANOS</a:t>
                </a:r>
                <a:endParaRPr sz="1919"/>
              </a:p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  <a:r>
                  <a:t>Gestión, selección, evaluación</a:t>
                </a:r>
              </a:p>
            </p:txBody>
          </p:sp>
        </p:grpSp>
        <p:grpSp>
          <p:nvGrpSpPr>
            <p:cNvPr id="385" name="Group 385"/>
            <p:cNvGrpSpPr/>
            <p:nvPr/>
          </p:nvGrpSpPr>
          <p:grpSpPr>
            <a:xfrm>
              <a:off x="7469465" y="1324726"/>
              <a:ext cx="1218845" cy="2776449"/>
              <a:chOff x="0" y="0"/>
              <a:chExt cx="1218844" cy="2776447"/>
            </a:xfrm>
          </p:grpSpPr>
          <p:sp>
            <p:nvSpPr>
              <p:cNvPr id="383" name="Shape 383"/>
              <p:cNvSpPr/>
              <p:nvPr/>
            </p:nvSpPr>
            <p:spPr>
              <a:xfrm>
                <a:off x="0" y="0"/>
                <a:ext cx="1218845" cy="2776448"/>
              </a:xfrm>
              <a:prstGeom prst="rect">
                <a:avLst/>
              </a:prstGeom>
              <a:solidFill>
                <a:schemeClr val="accent3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84" name="Shape 384"/>
              <p:cNvSpPr/>
              <p:nvPr/>
            </p:nvSpPr>
            <p:spPr>
              <a:xfrm>
                <a:off x="0" y="859903"/>
                <a:ext cx="1218845" cy="10566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 algn="ctr">
                  <a:defRPr b="1" sz="1600" u="sng">
                    <a:solidFill>
                      <a:srgbClr val="FFFFFF"/>
                    </a:solidFill>
                  </a:defRPr>
                </a:pPr>
                <a:r>
                  <a:t>DIRECCIÓN</a:t>
                </a:r>
                <a:endParaRPr sz="1919"/>
              </a:p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  <a:r>
                  <a:t>Dirigir y coordinar a todos</a:t>
                </a:r>
              </a:p>
            </p:txBody>
          </p:sp>
        </p:grpSp>
        <p:sp>
          <p:nvSpPr>
            <p:cNvPr id="386" name="Shape 386"/>
            <p:cNvSpPr/>
            <p:nvPr/>
          </p:nvSpPr>
          <p:spPr>
            <a:xfrm>
              <a:off x="0" y="4127239"/>
              <a:ext cx="8688311" cy="350904"/>
            </a:xfrm>
            <a:prstGeom prst="rect">
              <a:avLst/>
            </a:prstGeom>
            <a:solidFill>
              <a:schemeClr val="accent1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</p:grpSp>
      <p:sp>
        <p:nvSpPr>
          <p:cNvPr id="388" name="Shape 388">
            <a:hlinkClick r:id="rId2" invalidUrl="" action="ppaction://hlinksldjump" tgtFrame="" tooltip="" history="1" highlightClick="0" endSnd="0"/>
          </p:cNvPr>
          <p:cNvSpPr/>
          <p:nvPr/>
        </p:nvSpPr>
        <p:spPr>
          <a:xfrm>
            <a:off x="3215680" y="6165303"/>
            <a:ext cx="1317684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1F497D"/>
                </a:solidFill>
              </a:defRPr>
            </a:lvl1pPr>
          </a:lstStyle>
          <a:p>
            <a:pPr/>
            <a:r>
              <a:t>Contenidos</a:t>
            </a:r>
          </a:p>
        </p:txBody>
      </p:sp>
      <p:pic>
        <p:nvPicPr>
          <p:cNvPr id="389" name="image6.t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666528">
            <a:off x="3000943" y="6277628"/>
            <a:ext cx="287794" cy="3616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92" name="Group 392">
            <a:hlinkClick r:id="rId4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390" name="Shape 390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91" name="Shape 391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anterior</a:t>
              </a:r>
            </a:p>
          </p:txBody>
        </p:sp>
      </p:grpSp>
      <p:grpSp>
        <p:nvGrpSpPr>
          <p:cNvPr id="395" name="Group 395"/>
          <p:cNvGrpSpPr/>
          <p:nvPr/>
        </p:nvGrpSpPr>
        <p:grpSpPr>
          <a:xfrm>
            <a:off x="7507758" y="6291764"/>
            <a:ext cx="864097" cy="333349"/>
            <a:chOff x="0" y="0"/>
            <a:chExt cx="864096" cy="333347"/>
          </a:xfrm>
        </p:grpSpPr>
        <p:sp>
          <p:nvSpPr>
            <p:cNvPr id="393" name="Shape 393"/>
            <p:cNvSpPr/>
            <p:nvPr/>
          </p:nvSpPr>
          <p:spPr>
            <a:xfrm>
              <a:off x="0" y="0"/>
              <a:ext cx="864096" cy="333348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94" name="Shape 394"/>
            <p:cNvSpPr/>
            <p:nvPr/>
          </p:nvSpPr>
          <p:spPr>
            <a:xfrm>
              <a:off x="-1" y="32053"/>
              <a:ext cx="78076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siguiente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/>
          <p:nvPr/>
        </p:nvSpPr>
        <p:spPr>
          <a:xfrm>
            <a:off x="148255" y="12887"/>
            <a:ext cx="8611445" cy="637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>
              <a:lnSpc>
                <a:spcPct val="80000"/>
              </a:lnSpc>
              <a:defRPr b="1" sz="3700"/>
            </a:lvl1pPr>
          </a:lstStyle>
          <a:p>
            <a:pPr/>
            <a:r>
              <a:t>3. La organización de la empresa</a:t>
            </a:r>
          </a:p>
        </p:txBody>
      </p:sp>
      <p:sp>
        <p:nvSpPr>
          <p:cNvPr id="398" name="Shape 398">
            <a:hlinkClick r:id="rId2" invalidUrl="" action="ppaction://hlinksldjump" tgtFrame="" tooltip="" history="1" highlightClick="0" endSnd="0"/>
          </p:cNvPr>
          <p:cNvSpPr/>
          <p:nvPr/>
        </p:nvSpPr>
        <p:spPr>
          <a:xfrm>
            <a:off x="3215680" y="6165303"/>
            <a:ext cx="1317684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1F497D"/>
                </a:solidFill>
              </a:defRPr>
            </a:lvl1pPr>
          </a:lstStyle>
          <a:p>
            <a:pPr/>
            <a:r>
              <a:t>Contenidos</a:t>
            </a:r>
          </a:p>
        </p:txBody>
      </p:sp>
      <p:pic>
        <p:nvPicPr>
          <p:cNvPr id="399" name="image6.t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666528">
            <a:off x="3000943" y="6277628"/>
            <a:ext cx="287794" cy="3616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02" name="Group 402">
            <a:hlinkClick r:id="rId4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400" name="Shape 400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01" name="Shape 401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anterior</a:t>
              </a:r>
            </a:p>
          </p:txBody>
        </p:sp>
      </p:grpSp>
      <p:grpSp>
        <p:nvGrpSpPr>
          <p:cNvPr id="405" name="Group 405"/>
          <p:cNvGrpSpPr/>
          <p:nvPr/>
        </p:nvGrpSpPr>
        <p:grpSpPr>
          <a:xfrm>
            <a:off x="7507758" y="6291764"/>
            <a:ext cx="864097" cy="333349"/>
            <a:chOff x="0" y="0"/>
            <a:chExt cx="864096" cy="333347"/>
          </a:xfrm>
        </p:grpSpPr>
        <p:sp>
          <p:nvSpPr>
            <p:cNvPr id="403" name="Shape 403"/>
            <p:cNvSpPr/>
            <p:nvPr/>
          </p:nvSpPr>
          <p:spPr>
            <a:xfrm>
              <a:off x="0" y="0"/>
              <a:ext cx="864096" cy="333348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04" name="Shape 404"/>
            <p:cNvSpPr/>
            <p:nvPr/>
          </p:nvSpPr>
          <p:spPr>
            <a:xfrm>
              <a:off x="-1" y="32053"/>
              <a:ext cx="78076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siguiente</a:t>
              </a:r>
            </a:p>
          </p:txBody>
        </p:sp>
      </p:grpSp>
      <p:grpSp>
        <p:nvGrpSpPr>
          <p:cNvPr id="449" name="Group 449"/>
          <p:cNvGrpSpPr/>
          <p:nvPr/>
        </p:nvGrpSpPr>
        <p:grpSpPr>
          <a:xfrm>
            <a:off x="644373" y="1982193"/>
            <a:ext cx="8112893" cy="3058709"/>
            <a:chOff x="0" y="0"/>
            <a:chExt cx="8112892" cy="3058707"/>
          </a:xfrm>
        </p:grpSpPr>
        <p:grpSp>
          <p:nvGrpSpPr>
            <p:cNvPr id="408" name="Group 408"/>
            <p:cNvGrpSpPr/>
            <p:nvPr/>
          </p:nvGrpSpPr>
          <p:grpSpPr>
            <a:xfrm>
              <a:off x="3380371" y="-1"/>
              <a:ext cx="1081720" cy="624842"/>
              <a:chOff x="0" y="0"/>
              <a:chExt cx="1081718" cy="624840"/>
            </a:xfrm>
          </p:grpSpPr>
          <p:sp>
            <p:nvSpPr>
              <p:cNvPr id="406" name="Shape 406"/>
              <p:cNvSpPr/>
              <p:nvPr/>
            </p:nvSpPr>
            <p:spPr>
              <a:xfrm>
                <a:off x="0" y="0"/>
                <a:ext cx="1081719" cy="5408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</a:p>
            </p:txBody>
          </p:sp>
          <p:sp>
            <p:nvSpPr>
              <p:cNvPr id="407" name="Shape 407"/>
              <p:cNvSpPr/>
              <p:nvPr/>
            </p:nvSpPr>
            <p:spPr>
              <a:xfrm>
                <a:off x="0" y="0"/>
                <a:ext cx="1081719" cy="6248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Dirección</a:t>
                </a:r>
              </a:p>
            </p:txBody>
          </p:sp>
        </p:grpSp>
        <p:grpSp>
          <p:nvGrpSpPr>
            <p:cNvPr id="411" name="Group 411"/>
            <p:cNvGrpSpPr/>
            <p:nvPr/>
          </p:nvGrpSpPr>
          <p:grpSpPr>
            <a:xfrm>
              <a:off x="0" y="811289"/>
              <a:ext cx="1081719" cy="624841"/>
              <a:chOff x="0" y="0"/>
              <a:chExt cx="1081718" cy="624840"/>
            </a:xfrm>
          </p:grpSpPr>
          <p:sp>
            <p:nvSpPr>
              <p:cNvPr id="409" name="Shape 409"/>
              <p:cNvSpPr/>
              <p:nvPr/>
            </p:nvSpPr>
            <p:spPr>
              <a:xfrm>
                <a:off x="0" y="0"/>
                <a:ext cx="1081719" cy="5408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9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410" name="Shape 410"/>
              <p:cNvSpPr/>
              <p:nvPr/>
            </p:nvSpPr>
            <p:spPr>
              <a:xfrm>
                <a:off x="0" y="0"/>
                <a:ext cx="1081719" cy="6248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Producción</a:t>
                </a:r>
              </a:p>
            </p:txBody>
          </p:sp>
        </p:grpSp>
        <p:sp>
          <p:nvSpPr>
            <p:cNvPr id="412" name="Shape 412"/>
            <p:cNvSpPr/>
            <p:nvPr/>
          </p:nvSpPr>
          <p:spPr>
            <a:xfrm>
              <a:off x="540915" y="540545"/>
              <a:ext cx="3380266" cy="2705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21600" y="10815"/>
                  </a:lnTo>
                  <a:lnTo>
                    <a:pt x="0" y="10815"/>
                  </a:lnTo>
                  <a:lnTo>
                    <a:pt x="0" y="21600"/>
                  </a:lnTo>
                </a:path>
              </a:pathLst>
            </a:custGeom>
            <a:noFill/>
            <a:ln w="25400" cap="flat">
              <a:solidFill>
                <a:srgbClr val="3F669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415" name="Group 415"/>
            <p:cNvGrpSpPr/>
            <p:nvPr/>
          </p:nvGrpSpPr>
          <p:grpSpPr>
            <a:xfrm>
              <a:off x="270429" y="1622578"/>
              <a:ext cx="1081720" cy="624841"/>
              <a:chOff x="0" y="0"/>
              <a:chExt cx="1081718" cy="624840"/>
            </a:xfrm>
          </p:grpSpPr>
          <p:sp>
            <p:nvSpPr>
              <p:cNvPr id="413" name="Shape 413"/>
              <p:cNvSpPr/>
              <p:nvPr/>
            </p:nvSpPr>
            <p:spPr>
              <a:xfrm>
                <a:off x="0" y="0"/>
                <a:ext cx="1081719" cy="5408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9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414" name="Shape 414"/>
              <p:cNvSpPr/>
              <p:nvPr/>
            </p:nvSpPr>
            <p:spPr>
              <a:xfrm>
                <a:off x="0" y="0"/>
                <a:ext cx="1081719" cy="6248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Sección 1</a:t>
                </a:r>
              </a:p>
            </p:txBody>
          </p:sp>
        </p:grpSp>
        <p:sp>
          <p:nvSpPr>
            <p:cNvPr id="416" name="Shape 416"/>
            <p:cNvSpPr/>
            <p:nvPr/>
          </p:nvSpPr>
          <p:spPr>
            <a:xfrm>
              <a:off x="94560" y="1352103"/>
              <a:ext cx="175826" cy="5406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4775A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419" name="Group 419"/>
            <p:cNvGrpSpPr/>
            <p:nvPr/>
          </p:nvGrpSpPr>
          <p:grpSpPr>
            <a:xfrm>
              <a:off x="270429" y="2433867"/>
              <a:ext cx="1081720" cy="624841"/>
              <a:chOff x="0" y="0"/>
              <a:chExt cx="1081718" cy="624840"/>
            </a:xfrm>
          </p:grpSpPr>
          <p:sp>
            <p:nvSpPr>
              <p:cNvPr id="417" name="Shape 417"/>
              <p:cNvSpPr/>
              <p:nvPr/>
            </p:nvSpPr>
            <p:spPr>
              <a:xfrm>
                <a:off x="0" y="0"/>
                <a:ext cx="1081719" cy="5408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9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418" name="Shape 418"/>
              <p:cNvSpPr/>
              <p:nvPr/>
            </p:nvSpPr>
            <p:spPr>
              <a:xfrm>
                <a:off x="0" y="0"/>
                <a:ext cx="1081719" cy="6248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Sección 2</a:t>
                </a:r>
              </a:p>
            </p:txBody>
          </p:sp>
        </p:grpSp>
        <p:sp>
          <p:nvSpPr>
            <p:cNvPr id="420" name="Shape 420"/>
            <p:cNvSpPr/>
            <p:nvPr/>
          </p:nvSpPr>
          <p:spPr>
            <a:xfrm>
              <a:off x="94560" y="1352103"/>
              <a:ext cx="175826" cy="13518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4775A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423" name="Group 423"/>
            <p:cNvGrpSpPr/>
            <p:nvPr/>
          </p:nvGrpSpPr>
          <p:grpSpPr>
            <a:xfrm>
              <a:off x="1352148" y="811289"/>
              <a:ext cx="1081720" cy="540860"/>
              <a:chOff x="0" y="0"/>
              <a:chExt cx="1081718" cy="540858"/>
            </a:xfrm>
          </p:grpSpPr>
          <p:sp>
            <p:nvSpPr>
              <p:cNvPr id="421" name="Shape 421"/>
              <p:cNvSpPr/>
              <p:nvPr/>
            </p:nvSpPr>
            <p:spPr>
              <a:xfrm>
                <a:off x="0" y="0"/>
                <a:ext cx="1081719" cy="5408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</a:p>
            </p:txBody>
          </p:sp>
          <p:sp>
            <p:nvSpPr>
              <p:cNvPr id="422" name="Shape 422"/>
              <p:cNvSpPr/>
              <p:nvPr/>
            </p:nvSpPr>
            <p:spPr>
              <a:xfrm>
                <a:off x="0" y="0"/>
                <a:ext cx="1081719" cy="3581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Compras</a:t>
                </a:r>
              </a:p>
            </p:txBody>
          </p:sp>
        </p:grpSp>
        <p:sp>
          <p:nvSpPr>
            <p:cNvPr id="424" name="Shape 424"/>
            <p:cNvSpPr/>
            <p:nvPr/>
          </p:nvSpPr>
          <p:spPr>
            <a:xfrm>
              <a:off x="1893176" y="540545"/>
              <a:ext cx="2028005" cy="2705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21600" y="10815"/>
                  </a:lnTo>
                  <a:lnTo>
                    <a:pt x="0" y="10815"/>
                  </a:lnTo>
                  <a:lnTo>
                    <a:pt x="0" y="21600"/>
                  </a:lnTo>
                </a:path>
              </a:pathLst>
            </a:custGeom>
            <a:noFill/>
            <a:ln w="25400" cap="flat">
              <a:solidFill>
                <a:srgbClr val="3F669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427" name="Group 427"/>
            <p:cNvGrpSpPr/>
            <p:nvPr/>
          </p:nvGrpSpPr>
          <p:grpSpPr>
            <a:xfrm>
              <a:off x="2704297" y="811289"/>
              <a:ext cx="1081720" cy="624841"/>
              <a:chOff x="0" y="0"/>
              <a:chExt cx="1081718" cy="624840"/>
            </a:xfrm>
          </p:grpSpPr>
          <p:sp>
            <p:nvSpPr>
              <p:cNvPr id="425" name="Shape 425"/>
              <p:cNvSpPr/>
              <p:nvPr/>
            </p:nvSpPr>
            <p:spPr>
              <a:xfrm>
                <a:off x="0" y="0"/>
                <a:ext cx="1081719" cy="5408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</a:p>
            </p:txBody>
          </p:sp>
          <p:sp>
            <p:nvSpPr>
              <p:cNvPr id="426" name="Shape 426"/>
              <p:cNvSpPr/>
              <p:nvPr/>
            </p:nvSpPr>
            <p:spPr>
              <a:xfrm>
                <a:off x="0" y="0"/>
                <a:ext cx="1081719" cy="6248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Económica</a:t>
                </a:r>
              </a:p>
            </p:txBody>
          </p:sp>
        </p:grpSp>
        <p:sp>
          <p:nvSpPr>
            <p:cNvPr id="428" name="Shape 428"/>
            <p:cNvSpPr/>
            <p:nvPr/>
          </p:nvSpPr>
          <p:spPr>
            <a:xfrm>
              <a:off x="3245438" y="540545"/>
              <a:ext cx="675743" cy="2705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21600" y="10815"/>
                  </a:lnTo>
                  <a:lnTo>
                    <a:pt x="0" y="10815"/>
                  </a:lnTo>
                  <a:lnTo>
                    <a:pt x="0" y="21600"/>
                  </a:lnTo>
                </a:path>
              </a:pathLst>
            </a:custGeom>
            <a:noFill/>
            <a:ln w="25400" cap="flat">
              <a:solidFill>
                <a:srgbClr val="3F669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431" name="Group 431"/>
            <p:cNvGrpSpPr/>
            <p:nvPr/>
          </p:nvGrpSpPr>
          <p:grpSpPr>
            <a:xfrm>
              <a:off x="4056445" y="811289"/>
              <a:ext cx="1081720" cy="624841"/>
              <a:chOff x="0" y="0"/>
              <a:chExt cx="1081718" cy="624840"/>
            </a:xfrm>
          </p:grpSpPr>
          <p:sp>
            <p:nvSpPr>
              <p:cNvPr id="429" name="Shape 429"/>
              <p:cNvSpPr/>
              <p:nvPr/>
            </p:nvSpPr>
            <p:spPr>
              <a:xfrm>
                <a:off x="0" y="0"/>
                <a:ext cx="1081719" cy="5408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</a:p>
            </p:txBody>
          </p:sp>
          <p:sp>
            <p:nvSpPr>
              <p:cNvPr id="430" name="Shape 430"/>
              <p:cNvSpPr/>
              <p:nvPr/>
            </p:nvSpPr>
            <p:spPr>
              <a:xfrm>
                <a:off x="0" y="0"/>
                <a:ext cx="1081719" cy="6248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Administrativa</a:t>
                </a:r>
              </a:p>
            </p:txBody>
          </p:sp>
        </p:grpSp>
        <p:sp>
          <p:nvSpPr>
            <p:cNvPr id="432" name="Shape 432"/>
            <p:cNvSpPr/>
            <p:nvPr/>
          </p:nvSpPr>
          <p:spPr>
            <a:xfrm>
              <a:off x="3921180" y="540545"/>
              <a:ext cx="675744" cy="2705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10815"/>
                  </a:lnTo>
                  <a:lnTo>
                    <a:pt x="21600" y="10815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3F669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435" name="Group 435"/>
            <p:cNvGrpSpPr/>
            <p:nvPr/>
          </p:nvGrpSpPr>
          <p:grpSpPr>
            <a:xfrm>
              <a:off x="5408594" y="811289"/>
              <a:ext cx="1081720" cy="540860"/>
              <a:chOff x="0" y="0"/>
              <a:chExt cx="1081718" cy="540858"/>
            </a:xfrm>
          </p:grpSpPr>
          <p:sp>
            <p:nvSpPr>
              <p:cNvPr id="433" name="Shape 433"/>
              <p:cNvSpPr/>
              <p:nvPr/>
            </p:nvSpPr>
            <p:spPr>
              <a:xfrm>
                <a:off x="0" y="0"/>
                <a:ext cx="1081719" cy="5408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</a:p>
            </p:txBody>
          </p:sp>
          <p:sp>
            <p:nvSpPr>
              <p:cNvPr id="434" name="Shape 434"/>
              <p:cNvSpPr/>
              <p:nvPr/>
            </p:nvSpPr>
            <p:spPr>
              <a:xfrm>
                <a:off x="0" y="0"/>
                <a:ext cx="1081719" cy="3581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RRHH</a:t>
                </a:r>
              </a:p>
            </p:txBody>
          </p:sp>
        </p:grpSp>
        <p:sp>
          <p:nvSpPr>
            <p:cNvPr id="436" name="Shape 436"/>
            <p:cNvSpPr/>
            <p:nvPr/>
          </p:nvSpPr>
          <p:spPr>
            <a:xfrm>
              <a:off x="3921180" y="540545"/>
              <a:ext cx="2028005" cy="2705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10815"/>
                  </a:lnTo>
                  <a:lnTo>
                    <a:pt x="21600" y="10815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3F669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439" name="Group 439"/>
            <p:cNvGrpSpPr/>
            <p:nvPr/>
          </p:nvGrpSpPr>
          <p:grpSpPr>
            <a:xfrm>
              <a:off x="6760743" y="811289"/>
              <a:ext cx="1081720" cy="624841"/>
              <a:chOff x="0" y="0"/>
              <a:chExt cx="1081718" cy="624840"/>
            </a:xfrm>
          </p:grpSpPr>
          <p:sp>
            <p:nvSpPr>
              <p:cNvPr id="437" name="Shape 437"/>
              <p:cNvSpPr/>
              <p:nvPr/>
            </p:nvSpPr>
            <p:spPr>
              <a:xfrm>
                <a:off x="0" y="0"/>
                <a:ext cx="1081719" cy="5408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</a:p>
            </p:txBody>
          </p:sp>
          <p:sp>
            <p:nvSpPr>
              <p:cNvPr id="438" name="Shape 438"/>
              <p:cNvSpPr/>
              <p:nvPr/>
            </p:nvSpPr>
            <p:spPr>
              <a:xfrm>
                <a:off x="0" y="0"/>
                <a:ext cx="1081719" cy="6248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Marketing</a:t>
                </a:r>
              </a:p>
            </p:txBody>
          </p:sp>
        </p:grpSp>
        <p:sp>
          <p:nvSpPr>
            <p:cNvPr id="440" name="Shape 440"/>
            <p:cNvSpPr/>
            <p:nvPr/>
          </p:nvSpPr>
          <p:spPr>
            <a:xfrm>
              <a:off x="3921180" y="540545"/>
              <a:ext cx="3380266" cy="2705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10815"/>
                  </a:lnTo>
                  <a:lnTo>
                    <a:pt x="21600" y="10815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3F669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443" name="Group 443"/>
            <p:cNvGrpSpPr/>
            <p:nvPr/>
          </p:nvGrpSpPr>
          <p:grpSpPr>
            <a:xfrm>
              <a:off x="7031173" y="1622578"/>
              <a:ext cx="1081720" cy="540860"/>
              <a:chOff x="0" y="0"/>
              <a:chExt cx="1081718" cy="540858"/>
            </a:xfrm>
          </p:grpSpPr>
          <p:sp>
            <p:nvSpPr>
              <p:cNvPr id="441" name="Shape 441"/>
              <p:cNvSpPr/>
              <p:nvPr/>
            </p:nvSpPr>
            <p:spPr>
              <a:xfrm>
                <a:off x="0" y="0"/>
                <a:ext cx="1081719" cy="5408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</a:p>
            </p:txBody>
          </p:sp>
          <p:sp>
            <p:nvSpPr>
              <p:cNvPr id="442" name="Shape 442"/>
              <p:cNvSpPr/>
              <p:nvPr/>
            </p:nvSpPr>
            <p:spPr>
              <a:xfrm>
                <a:off x="0" y="0"/>
                <a:ext cx="1081719" cy="3581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Zona 1</a:t>
                </a:r>
              </a:p>
            </p:txBody>
          </p:sp>
        </p:grpSp>
        <p:sp>
          <p:nvSpPr>
            <p:cNvPr id="444" name="Shape 444"/>
            <p:cNvSpPr/>
            <p:nvPr/>
          </p:nvSpPr>
          <p:spPr>
            <a:xfrm>
              <a:off x="6855479" y="1352103"/>
              <a:ext cx="175438" cy="5406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4775A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447" name="Group 447"/>
            <p:cNvGrpSpPr/>
            <p:nvPr/>
          </p:nvGrpSpPr>
          <p:grpSpPr>
            <a:xfrm>
              <a:off x="7031173" y="2433867"/>
              <a:ext cx="1081720" cy="540860"/>
              <a:chOff x="0" y="0"/>
              <a:chExt cx="1081718" cy="540858"/>
            </a:xfrm>
          </p:grpSpPr>
          <p:sp>
            <p:nvSpPr>
              <p:cNvPr id="445" name="Shape 445"/>
              <p:cNvSpPr/>
              <p:nvPr/>
            </p:nvSpPr>
            <p:spPr>
              <a:xfrm>
                <a:off x="0" y="0"/>
                <a:ext cx="1081719" cy="5408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</a:p>
            </p:txBody>
          </p:sp>
          <p:sp>
            <p:nvSpPr>
              <p:cNvPr id="446" name="Shape 446"/>
              <p:cNvSpPr/>
              <p:nvPr/>
            </p:nvSpPr>
            <p:spPr>
              <a:xfrm>
                <a:off x="0" y="0"/>
                <a:ext cx="1081719" cy="3581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Zona 2</a:t>
                </a:r>
              </a:p>
            </p:txBody>
          </p:sp>
        </p:grpSp>
        <p:sp>
          <p:nvSpPr>
            <p:cNvPr id="448" name="Shape 448"/>
            <p:cNvSpPr/>
            <p:nvPr/>
          </p:nvSpPr>
          <p:spPr>
            <a:xfrm>
              <a:off x="6855479" y="1352103"/>
              <a:ext cx="175438" cy="13518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4775A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</p:grpSp>
      <p:sp>
        <p:nvSpPr>
          <p:cNvPr id="450" name="Shape 450"/>
          <p:cNvSpPr/>
          <p:nvPr/>
        </p:nvSpPr>
        <p:spPr>
          <a:xfrm>
            <a:off x="323527" y="980728"/>
            <a:ext cx="8640962" cy="866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000">
                <a:solidFill>
                  <a:srgbClr val="558ED5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ORGANIGRAMA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 b="0">
                <a:solidFill>
                  <a:srgbClr val="000000"/>
                </a:solidFill>
              </a:rPr>
              <a:t> </a:t>
            </a:r>
            <a:r>
              <a:rPr b="0" sz="1600">
                <a:solidFill>
                  <a:srgbClr val="000000"/>
                </a:solidFill>
              </a:rPr>
              <a:t>Representación gráfica de todas las áreas de la misma, indicando la relación de jerarquía entre ellas, así como la dependencia o relación entre las distintas áreas. (Organización formal)</a:t>
            </a:r>
          </a:p>
        </p:txBody>
      </p:sp>
      <p:sp>
        <p:nvSpPr>
          <p:cNvPr id="451" name="Shape 451"/>
          <p:cNvSpPr/>
          <p:nvPr/>
        </p:nvSpPr>
        <p:spPr>
          <a:xfrm>
            <a:off x="356589" y="5085184"/>
            <a:ext cx="8640962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000">
                <a:solidFill>
                  <a:srgbClr val="558ED5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Organización informal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rPr b="0">
                <a:solidFill>
                  <a:srgbClr val="000000"/>
                </a:solidFill>
              </a:rPr>
              <a:t> </a:t>
            </a:r>
            <a:r>
              <a:rPr b="0" sz="1600">
                <a:solidFill>
                  <a:srgbClr val="000000"/>
                </a:solidFill>
              </a:rPr>
              <a:t>Donde las personas deciden con quien interactuar con independencia del nivel jerárquico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Shape 453"/>
          <p:cNvSpPr/>
          <p:nvPr/>
        </p:nvSpPr>
        <p:spPr>
          <a:xfrm>
            <a:off x="148255" y="-12513"/>
            <a:ext cx="8611445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b="1" sz="4000"/>
            </a:lvl1pPr>
          </a:lstStyle>
          <a:p>
            <a:pPr/>
            <a:r>
              <a:t>3. La organización de la empresa</a:t>
            </a:r>
          </a:p>
        </p:txBody>
      </p:sp>
      <p:sp>
        <p:nvSpPr>
          <p:cNvPr id="454" name="Shape 454">
            <a:hlinkClick r:id="rId2" invalidUrl="" action="" tgtFrame="" tooltip="" history="1" highlightClick="0" endSnd="0"/>
          </p:cNvPr>
          <p:cNvSpPr/>
          <p:nvPr/>
        </p:nvSpPr>
        <p:spPr>
          <a:xfrm>
            <a:off x="4893168" y="5730214"/>
            <a:ext cx="4474739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14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Amplía 5:</a:t>
            </a:r>
            <a:r>
              <a:rPr>
                <a:solidFill>
                  <a:srgbClr val="C00000"/>
                </a:solidFill>
              </a:rPr>
              <a:t> “Selección de personal a través de la red”</a:t>
            </a:r>
          </a:p>
        </p:txBody>
      </p:sp>
      <p:pic>
        <p:nvPicPr>
          <p:cNvPr id="455" name="image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666528">
            <a:off x="4949700" y="5748230"/>
            <a:ext cx="351795" cy="442038"/>
          </a:xfrm>
          <a:prstGeom prst="rect">
            <a:avLst/>
          </a:prstGeom>
          <a:ln w="12700">
            <a:miter lim="400000"/>
          </a:ln>
        </p:spPr>
      </p:pic>
      <p:sp>
        <p:nvSpPr>
          <p:cNvPr id="456" name="Shape 456"/>
          <p:cNvSpPr/>
          <p:nvPr/>
        </p:nvSpPr>
        <p:spPr>
          <a:xfrm>
            <a:off x="977455" y="1552503"/>
            <a:ext cx="5970809" cy="1548766"/>
          </a:xfrm>
          <a:prstGeom prst="rect">
            <a:avLst/>
          </a:prstGeom>
          <a:ln>
            <a:solidFill>
              <a:srgbClr val="92D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600"/>
            </a:pPr>
            <a:r>
              <a:t>Concretar las funciones y tareas a desempeñar, condiciones laborales y requisitos. Fases:</a:t>
            </a:r>
          </a:p>
          <a:p>
            <a:pPr>
              <a:defRPr sz="1600"/>
            </a:pP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Descripción del puesto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Condiciones laborales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Elaboración del perfil del trabajador</a:t>
            </a:r>
          </a:p>
        </p:txBody>
      </p:sp>
      <p:sp>
        <p:nvSpPr>
          <p:cNvPr id="457" name="Shape 457"/>
          <p:cNvSpPr/>
          <p:nvPr/>
        </p:nvSpPr>
        <p:spPr>
          <a:xfrm>
            <a:off x="166090" y="980728"/>
            <a:ext cx="4287887" cy="367666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sx="100000" sy="100000" kx="0" ky="0" algn="b" rotWithShape="0" blurRad="76200" dist="0" dir="13500000">
              <a:srgbClr val="000000">
                <a:alpha val="2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/>
            <a:r>
              <a:t>El análisis de puestos</a:t>
            </a:r>
          </a:p>
        </p:txBody>
      </p:sp>
      <p:sp>
        <p:nvSpPr>
          <p:cNvPr id="458" name="Shape 458"/>
          <p:cNvSpPr/>
          <p:nvPr/>
        </p:nvSpPr>
        <p:spPr>
          <a:xfrm>
            <a:off x="261177" y="1628799"/>
            <a:ext cx="495962" cy="1859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3D69B"/>
          </a:solidFill>
          <a:ln w="25400">
            <a:solidFill>
              <a:srgbClr val="77933C"/>
            </a:solidFill>
          </a:ln>
        </p:spPr>
        <p:txBody>
          <a:bodyPr lIns="45719" rIns="45719" anchor="ctr"/>
          <a:lstStyle/>
          <a:p>
            <a:pPr algn="ctr">
              <a:defRPr sz="1600">
                <a:solidFill>
                  <a:srgbClr val="FFFFFF"/>
                </a:solidFill>
              </a:defRPr>
            </a:pPr>
          </a:p>
        </p:txBody>
      </p:sp>
      <p:sp>
        <p:nvSpPr>
          <p:cNvPr id="459" name="Shape 459"/>
          <p:cNvSpPr/>
          <p:nvPr/>
        </p:nvSpPr>
        <p:spPr>
          <a:xfrm>
            <a:off x="992913" y="4005064"/>
            <a:ext cx="5466755" cy="1548766"/>
          </a:xfrm>
          <a:prstGeom prst="rect">
            <a:avLst/>
          </a:prstGeom>
          <a:ln>
            <a:solidFill>
              <a:srgbClr val="92D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600"/>
            </a:pPr>
            <a:r>
              <a:t>4 fases del proceso de selección de personal:</a:t>
            </a:r>
          </a:p>
          <a:p>
            <a:pPr>
              <a:defRPr sz="1600"/>
            </a:pPr>
          </a:p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Reclutamiento (reunir candidatos)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interno o externo</a:t>
            </a:r>
          </a:p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Preselección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t>eliminar los que no cumplen requisitos</a:t>
            </a:r>
          </a:p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Realización de pruebas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test, prácticas, entrevistas…</a:t>
            </a:r>
          </a:p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Toma de decisiones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sobre candidato seleccionado</a:t>
            </a:r>
          </a:p>
        </p:txBody>
      </p:sp>
      <p:sp>
        <p:nvSpPr>
          <p:cNvPr id="460" name="Shape 460"/>
          <p:cNvSpPr/>
          <p:nvPr/>
        </p:nvSpPr>
        <p:spPr>
          <a:xfrm>
            <a:off x="234892" y="3428977"/>
            <a:ext cx="4287887" cy="367666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sx="100000" sy="100000" kx="0" ky="0" algn="b" rotWithShape="0" blurRad="76200" dist="0" dir="13500000">
              <a:srgbClr val="000000">
                <a:alpha val="2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/>
            <a:r>
              <a:t>La selección de personal</a:t>
            </a:r>
          </a:p>
        </p:txBody>
      </p:sp>
      <p:sp>
        <p:nvSpPr>
          <p:cNvPr id="461" name="Shape 461"/>
          <p:cNvSpPr/>
          <p:nvPr/>
        </p:nvSpPr>
        <p:spPr>
          <a:xfrm>
            <a:off x="261177" y="4005064"/>
            <a:ext cx="495962" cy="1859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3D69B"/>
          </a:solidFill>
          <a:ln w="25400">
            <a:solidFill>
              <a:srgbClr val="77933C"/>
            </a:solidFill>
          </a:ln>
        </p:spPr>
        <p:txBody>
          <a:bodyPr lIns="45719" rIns="45719" anchor="ctr"/>
          <a:lstStyle/>
          <a:p>
            <a:pPr algn="ctr">
              <a:defRPr sz="1600">
                <a:solidFill>
                  <a:srgbClr val="FFFFFF"/>
                </a:solidFill>
              </a:defRPr>
            </a:pPr>
          </a:p>
        </p:txBody>
      </p:sp>
      <p:sp>
        <p:nvSpPr>
          <p:cNvPr id="462" name="Shape 462">
            <a:hlinkClick r:id="rId4" invalidUrl="" action="ppaction://hlinksldjump" tgtFrame="" tooltip="" history="1" highlightClick="0" endSnd="0"/>
          </p:cNvPr>
          <p:cNvSpPr/>
          <p:nvPr/>
        </p:nvSpPr>
        <p:spPr>
          <a:xfrm>
            <a:off x="3215680" y="6165303"/>
            <a:ext cx="1317684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1F497D"/>
                </a:solidFill>
              </a:defRPr>
            </a:lvl1pPr>
          </a:lstStyle>
          <a:p>
            <a:pPr/>
            <a:r>
              <a:t>Contenidos</a:t>
            </a:r>
          </a:p>
        </p:txBody>
      </p:sp>
      <p:pic>
        <p:nvPicPr>
          <p:cNvPr id="463" name="image6.ti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 rot="2666528">
            <a:off x="3000943" y="6277628"/>
            <a:ext cx="287794" cy="3616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66" name="Group 466">
            <a:hlinkClick r:id="rId6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464" name="Shape 464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65" name="Shape 465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anterior</a:t>
              </a:r>
            </a:p>
          </p:txBody>
        </p:sp>
      </p:grpSp>
      <p:grpSp>
        <p:nvGrpSpPr>
          <p:cNvPr id="469" name="Group 469"/>
          <p:cNvGrpSpPr/>
          <p:nvPr/>
        </p:nvGrpSpPr>
        <p:grpSpPr>
          <a:xfrm>
            <a:off x="7507758" y="6291764"/>
            <a:ext cx="864097" cy="333349"/>
            <a:chOff x="0" y="0"/>
            <a:chExt cx="864096" cy="333347"/>
          </a:xfrm>
        </p:grpSpPr>
        <p:sp>
          <p:nvSpPr>
            <p:cNvPr id="467" name="Shape 467"/>
            <p:cNvSpPr/>
            <p:nvPr/>
          </p:nvSpPr>
          <p:spPr>
            <a:xfrm>
              <a:off x="0" y="0"/>
              <a:ext cx="864096" cy="333348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68" name="Shape 468"/>
            <p:cNvSpPr/>
            <p:nvPr/>
          </p:nvSpPr>
          <p:spPr>
            <a:xfrm>
              <a:off x="-1" y="32053"/>
              <a:ext cx="78076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siguiente</a:t>
              </a:r>
            </a:p>
          </p:txBody>
        </p:sp>
      </p:grpSp>
      <p:sp>
        <p:nvSpPr>
          <p:cNvPr id="470" name="Shape 470">
            <a:hlinkClick r:id="rId7" invalidUrl="" action="ppaction://hlinksldjump" tgtFrame="" tooltip="" history="1" highlightClick="0" endSnd="0"/>
          </p:cNvPr>
          <p:cNvSpPr/>
          <p:nvPr/>
        </p:nvSpPr>
        <p:spPr>
          <a:xfrm>
            <a:off x="5037592" y="1021857"/>
            <a:ext cx="2074699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sz="14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/>
            <a:r>
              <a:t>Ejemplo para un puesto</a:t>
            </a:r>
          </a:p>
        </p:txBody>
      </p:sp>
      <p:pic>
        <p:nvPicPr>
          <p:cNvPr id="471" name="image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666528">
            <a:off x="4852134" y="1040669"/>
            <a:ext cx="351795" cy="4420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Shape 473"/>
          <p:cNvSpPr/>
          <p:nvPr/>
        </p:nvSpPr>
        <p:spPr>
          <a:xfrm>
            <a:off x="126396" y="-197091"/>
            <a:ext cx="8903986" cy="1031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b="1" sz="3200"/>
            </a:lvl1pPr>
          </a:lstStyle>
          <a:p>
            <a:pPr/>
            <a:r>
              <a:t>4. Obligaciones de la empresa en materia laboral</a:t>
            </a:r>
          </a:p>
        </p:txBody>
      </p:sp>
      <p:sp>
        <p:nvSpPr>
          <p:cNvPr id="474" name="Shape 474">
            <a:hlinkClick r:id="rId2" invalidUrl="" action="ppaction://hlinksldjump" tgtFrame="" tooltip="" history="1" highlightClick="0" endSnd="0"/>
          </p:cNvPr>
          <p:cNvSpPr/>
          <p:nvPr/>
        </p:nvSpPr>
        <p:spPr>
          <a:xfrm>
            <a:off x="170071" y="5623142"/>
            <a:ext cx="3360104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14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Amplía 6:</a:t>
            </a:r>
            <a:r>
              <a:rPr>
                <a:solidFill>
                  <a:srgbClr val="C00000"/>
                </a:solidFill>
              </a:rPr>
              <a:t> “Consejos para buen asesor”</a:t>
            </a:r>
          </a:p>
        </p:txBody>
      </p:sp>
      <p:pic>
        <p:nvPicPr>
          <p:cNvPr id="475" name="image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666528">
            <a:off x="47564" y="5666763"/>
            <a:ext cx="351796" cy="442038"/>
          </a:xfrm>
          <a:prstGeom prst="rect">
            <a:avLst/>
          </a:prstGeom>
          <a:ln w="12700">
            <a:miter lim="400000"/>
          </a:ln>
        </p:spPr>
      </p:pic>
      <p:sp>
        <p:nvSpPr>
          <p:cNvPr id="476" name="Shape 476">
            <a:hlinkClick r:id="rId4" invalidUrl="" action="ppaction://hlinksldjump" tgtFrame="" tooltip="" history="1" highlightClick="0" endSnd="0"/>
          </p:cNvPr>
          <p:cNvSpPr/>
          <p:nvPr/>
        </p:nvSpPr>
        <p:spPr>
          <a:xfrm>
            <a:off x="2882250" y="5273580"/>
            <a:ext cx="3782552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14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Amplía 7:</a:t>
            </a:r>
            <a:r>
              <a:rPr>
                <a:solidFill>
                  <a:srgbClr val="C00000"/>
                </a:solidFill>
              </a:rPr>
              <a:t> “prevención autónomos y pymes”</a:t>
            </a:r>
          </a:p>
        </p:txBody>
      </p:sp>
      <p:pic>
        <p:nvPicPr>
          <p:cNvPr id="477" name="image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666528">
            <a:off x="2850892" y="5275315"/>
            <a:ext cx="351795" cy="442039"/>
          </a:xfrm>
          <a:prstGeom prst="rect">
            <a:avLst/>
          </a:prstGeom>
          <a:ln w="12700">
            <a:miter lim="400000"/>
          </a:ln>
        </p:spPr>
      </p:pic>
      <p:sp>
        <p:nvSpPr>
          <p:cNvPr id="478" name="Shape 478"/>
          <p:cNvSpPr/>
          <p:nvPr/>
        </p:nvSpPr>
        <p:spPr>
          <a:xfrm>
            <a:off x="239211" y="1278290"/>
            <a:ext cx="3647101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Período de prueba</a:t>
            </a:r>
          </a:p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Alta en seguridad social</a:t>
            </a:r>
          </a:p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Contrato por escrito</a:t>
            </a:r>
          </a:p>
        </p:txBody>
      </p:sp>
      <p:sp>
        <p:nvSpPr>
          <p:cNvPr id="479" name="Shape 479"/>
          <p:cNvSpPr/>
          <p:nvPr/>
        </p:nvSpPr>
        <p:spPr>
          <a:xfrm>
            <a:off x="177366" y="2730719"/>
            <a:ext cx="4846930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Conocer el del sector</a:t>
            </a:r>
          </a:p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Regula días de permiso laborales, vacaciones, mejoras, salarios por categoría profesional y pluses</a:t>
            </a:r>
          </a:p>
        </p:txBody>
      </p:sp>
      <p:sp>
        <p:nvSpPr>
          <p:cNvPr id="480" name="Shape 480"/>
          <p:cNvSpPr/>
          <p:nvPr/>
        </p:nvSpPr>
        <p:spPr>
          <a:xfrm>
            <a:off x="286379" y="4075429"/>
            <a:ext cx="4007767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Ingresar seguridad social del trabajador al mes siguiente</a:t>
            </a:r>
          </a:p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La empresa también paga su parte de seguridad social</a:t>
            </a:r>
          </a:p>
        </p:txBody>
      </p:sp>
      <p:sp>
        <p:nvSpPr>
          <p:cNvPr id="481" name="Shape 481"/>
          <p:cNvSpPr/>
          <p:nvPr/>
        </p:nvSpPr>
        <p:spPr>
          <a:xfrm>
            <a:off x="5072698" y="4125188"/>
            <a:ext cx="3746698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&lt;25 trabajadores  y 1 solo centro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puede asumirla empresario </a:t>
            </a:r>
          </a:p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Subcontratar reconocimientos médicos</a:t>
            </a:r>
          </a:p>
        </p:txBody>
      </p:sp>
      <p:grpSp>
        <p:nvGrpSpPr>
          <p:cNvPr id="484" name="Group 484"/>
          <p:cNvGrpSpPr/>
          <p:nvPr/>
        </p:nvGrpSpPr>
        <p:grpSpPr>
          <a:xfrm>
            <a:off x="2779936" y="910843"/>
            <a:ext cx="2373401" cy="332741"/>
            <a:chOff x="0" y="0"/>
            <a:chExt cx="2373399" cy="332740"/>
          </a:xfrm>
        </p:grpSpPr>
        <p:sp>
          <p:nvSpPr>
            <p:cNvPr id="482" name="Shape 482"/>
            <p:cNvSpPr/>
            <p:nvPr/>
          </p:nvSpPr>
          <p:spPr>
            <a:xfrm>
              <a:off x="0" y="20175"/>
              <a:ext cx="2373400" cy="292390"/>
            </a:xfrm>
            <a:prstGeom prst="rect">
              <a:avLst/>
            </a:prstGeom>
            <a:solidFill>
              <a:srgbClr val="C3D69B"/>
            </a:solidFill>
            <a:ln w="25400" cap="flat">
              <a:solidFill>
                <a:srgbClr val="77933C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600"/>
              </a:pPr>
            </a:p>
          </p:txBody>
        </p:sp>
        <p:sp>
          <p:nvSpPr>
            <p:cNvPr id="483" name="Shape 483"/>
            <p:cNvSpPr/>
            <p:nvPr/>
          </p:nvSpPr>
          <p:spPr>
            <a:xfrm>
              <a:off x="0" y="0"/>
              <a:ext cx="23734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600"/>
              </a:lvl1pPr>
            </a:lstStyle>
            <a:p>
              <a:pPr/>
              <a:r>
                <a:t>CONTRATACIÓN</a:t>
              </a:r>
            </a:p>
          </p:txBody>
        </p:sp>
      </p:grpSp>
      <p:grpSp>
        <p:nvGrpSpPr>
          <p:cNvPr id="487" name="Group 487"/>
          <p:cNvGrpSpPr/>
          <p:nvPr/>
        </p:nvGrpSpPr>
        <p:grpSpPr>
          <a:xfrm>
            <a:off x="2963888" y="2335332"/>
            <a:ext cx="2373400" cy="332741"/>
            <a:chOff x="0" y="0"/>
            <a:chExt cx="2373399" cy="332740"/>
          </a:xfrm>
        </p:grpSpPr>
        <p:sp>
          <p:nvSpPr>
            <p:cNvPr id="485" name="Shape 485"/>
            <p:cNvSpPr/>
            <p:nvPr/>
          </p:nvSpPr>
          <p:spPr>
            <a:xfrm>
              <a:off x="0" y="20175"/>
              <a:ext cx="2373400" cy="292390"/>
            </a:xfrm>
            <a:prstGeom prst="rect">
              <a:avLst/>
            </a:prstGeom>
            <a:solidFill>
              <a:srgbClr val="C3D69B"/>
            </a:solidFill>
            <a:ln w="25400" cap="flat">
              <a:solidFill>
                <a:srgbClr val="77933C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600"/>
              </a:pPr>
            </a:p>
          </p:txBody>
        </p:sp>
        <p:sp>
          <p:nvSpPr>
            <p:cNvPr id="486" name="Shape 486"/>
            <p:cNvSpPr/>
            <p:nvPr/>
          </p:nvSpPr>
          <p:spPr>
            <a:xfrm>
              <a:off x="0" y="0"/>
              <a:ext cx="23734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600"/>
              </a:lvl1pPr>
            </a:lstStyle>
            <a:p>
              <a:pPr/>
              <a:r>
                <a:t>CONVENIO COLECTIVO</a:t>
              </a:r>
            </a:p>
          </p:txBody>
        </p:sp>
      </p:grpSp>
      <p:grpSp>
        <p:nvGrpSpPr>
          <p:cNvPr id="490" name="Group 490"/>
          <p:cNvGrpSpPr/>
          <p:nvPr/>
        </p:nvGrpSpPr>
        <p:grpSpPr>
          <a:xfrm>
            <a:off x="286379" y="3662288"/>
            <a:ext cx="2373401" cy="332741"/>
            <a:chOff x="0" y="0"/>
            <a:chExt cx="2373399" cy="332740"/>
          </a:xfrm>
        </p:grpSpPr>
        <p:sp>
          <p:nvSpPr>
            <p:cNvPr id="488" name="Shape 488"/>
            <p:cNvSpPr/>
            <p:nvPr/>
          </p:nvSpPr>
          <p:spPr>
            <a:xfrm>
              <a:off x="0" y="20175"/>
              <a:ext cx="2373400" cy="292390"/>
            </a:xfrm>
            <a:prstGeom prst="rect">
              <a:avLst/>
            </a:prstGeom>
            <a:solidFill>
              <a:srgbClr val="C3D69B"/>
            </a:solidFill>
            <a:ln w="25400" cap="flat">
              <a:solidFill>
                <a:srgbClr val="77933C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600"/>
              </a:pPr>
            </a:p>
          </p:txBody>
        </p:sp>
        <p:sp>
          <p:nvSpPr>
            <p:cNvPr id="489" name="Shape 489"/>
            <p:cNvSpPr/>
            <p:nvPr/>
          </p:nvSpPr>
          <p:spPr>
            <a:xfrm>
              <a:off x="0" y="0"/>
              <a:ext cx="23734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600"/>
              </a:lvl1pPr>
            </a:lstStyle>
            <a:p>
              <a:pPr/>
              <a:r>
                <a:t>SEGURIDAD SOCIAL</a:t>
              </a:r>
            </a:p>
          </p:txBody>
        </p:sp>
      </p:grpSp>
      <p:grpSp>
        <p:nvGrpSpPr>
          <p:cNvPr id="493" name="Group 493"/>
          <p:cNvGrpSpPr/>
          <p:nvPr/>
        </p:nvGrpSpPr>
        <p:grpSpPr>
          <a:xfrm>
            <a:off x="5143400" y="3496179"/>
            <a:ext cx="3488872" cy="574041"/>
            <a:chOff x="0" y="0"/>
            <a:chExt cx="3488871" cy="574040"/>
          </a:xfrm>
        </p:grpSpPr>
        <p:sp>
          <p:nvSpPr>
            <p:cNvPr id="491" name="Shape 491"/>
            <p:cNvSpPr/>
            <p:nvPr/>
          </p:nvSpPr>
          <p:spPr>
            <a:xfrm>
              <a:off x="0" y="95367"/>
              <a:ext cx="3488872" cy="383306"/>
            </a:xfrm>
            <a:prstGeom prst="rect">
              <a:avLst/>
            </a:prstGeom>
            <a:solidFill>
              <a:srgbClr val="C3D69B"/>
            </a:solidFill>
            <a:ln w="25400" cap="flat">
              <a:solidFill>
                <a:srgbClr val="77933C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600"/>
              </a:pPr>
            </a:p>
          </p:txBody>
        </p:sp>
        <p:sp>
          <p:nvSpPr>
            <p:cNvPr id="492" name="Shape 492"/>
            <p:cNvSpPr/>
            <p:nvPr/>
          </p:nvSpPr>
          <p:spPr>
            <a:xfrm>
              <a:off x="0" y="-1"/>
              <a:ext cx="3488872" cy="574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600"/>
              </a:lvl1pPr>
            </a:lstStyle>
            <a:p>
              <a:pPr/>
              <a:r>
                <a:t>PREVENCIÓN DE RIESGOS LABORALES</a:t>
              </a:r>
            </a:p>
          </p:txBody>
        </p:sp>
      </p:grpSp>
      <p:grpSp>
        <p:nvGrpSpPr>
          <p:cNvPr id="496" name="Group 496">
            <a:hlinkClick r:id="rId5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494" name="Shape 494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95" name="Shape 495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anterior</a:t>
              </a:r>
            </a:p>
          </p:txBody>
        </p:sp>
      </p:grpSp>
      <p:sp>
        <p:nvSpPr>
          <p:cNvPr id="497" name="Shape 497"/>
          <p:cNvSpPr/>
          <p:nvPr/>
        </p:nvSpPr>
        <p:spPr>
          <a:xfrm>
            <a:off x="5048029" y="1281963"/>
            <a:ext cx="3228570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Contratos indefinidos (ayudas)</a:t>
            </a:r>
          </a:p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Contratos temporales</a:t>
            </a:r>
          </a:p>
          <a:p>
            <a:pPr marL="285750" indent="-285750">
              <a:buSzPct val="100000"/>
              <a:buFont typeface="Wingdings"/>
              <a:buChar char="➢"/>
              <a:defRPr sz="1600"/>
            </a:pPr>
            <a:r>
              <a:t>Posible contrato a tiempo parcial</a:t>
            </a:r>
          </a:p>
        </p:txBody>
      </p:sp>
      <p:sp>
        <p:nvSpPr>
          <p:cNvPr id="498" name="Shape 498"/>
          <p:cNvSpPr/>
          <p:nvPr/>
        </p:nvSpPr>
        <p:spPr>
          <a:xfrm>
            <a:off x="5153335" y="2976940"/>
            <a:ext cx="2973772" cy="33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marL="285750" indent="-285750">
              <a:buSzPct val="100000"/>
              <a:buFont typeface="Wingdings"/>
              <a:buChar char="➢"/>
              <a:defRPr sz="1600"/>
            </a:lvl1pPr>
          </a:lstStyle>
          <a:p>
            <a:pPr/>
            <a:r>
              <a:t>Tablas salariales anuales</a:t>
            </a:r>
          </a:p>
        </p:txBody>
      </p:sp>
      <p:sp>
        <p:nvSpPr>
          <p:cNvPr id="499" name="Shape 499">
            <a:hlinkClick r:id="rId6" invalidUrl="" action="ppaction://hlinksldjump" tgtFrame="" tooltip="" history="1" highlightClick="0" endSnd="0"/>
          </p:cNvPr>
          <p:cNvSpPr/>
          <p:nvPr/>
        </p:nvSpPr>
        <p:spPr>
          <a:xfrm>
            <a:off x="5846383" y="5672127"/>
            <a:ext cx="3276499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14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Amplía 8:</a:t>
            </a:r>
            <a:r>
              <a:rPr>
                <a:solidFill>
                  <a:srgbClr val="C00000"/>
                </a:solidFill>
              </a:rPr>
              <a:t> “Coste efectivo trabajador”</a:t>
            </a:r>
          </a:p>
        </p:txBody>
      </p:sp>
      <p:pic>
        <p:nvPicPr>
          <p:cNvPr id="500" name="image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666528">
            <a:off x="5824032" y="5684258"/>
            <a:ext cx="351795" cy="4420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502"/>
          <p:cNvSpPr/>
          <p:nvPr/>
        </p:nvSpPr>
        <p:spPr>
          <a:xfrm>
            <a:off x="168080" y="-5974"/>
            <a:ext cx="8229601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>
              <a:lnSpc>
                <a:spcPct val="80000"/>
              </a:lnSpc>
              <a:defRPr b="1" i="1" sz="4000" u="sng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</a:t>
            </a:r>
            <a:r>
              <a:rPr sz="2800"/>
              <a:t>mplía 1</a:t>
            </a:r>
            <a:r>
              <a:rPr i="0" sz="2800" u="none"/>
              <a:t>: </a:t>
            </a:r>
            <a:r>
              <a:rPr i="0" sz="2200" u="none">
                <a:solidFill>
                  <a:srgbClr val="C00000"/>
                </a:solidFill>
              </a:rPr>
              <a:t>“Consejos para delegar eficazmente””</a:t>
            </a:r>
          </a:p>
        </p:txBody>
      </p:sp>
      <p:sp>
        <p:nvSpPr>
          <p:cNvPr id="503" name="Shape 503"/>
          <p:cNvSpPr/>
          <p:nvPr/>
        </p:nvSpPr>
        <p:spPr>
          <a:xfrm>
            <a:off x="509157" y="1700808"/>
            <a:ext cx="8167300" cy="3228341"/>
          </a:xfrm>
          <a:prstGeom prst="rect">
            <a:avLst/>
          </a:prstGeom>
          <a:solidFill>
            <a:srgbClr val="FCD5B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50000"/>
              </a:lnSpc>
              <a:defRPr b="1" sz="1600"/>
            </a:pPr>
            <a:r>
              <a:t>¿Qué es lo que vas a delegar?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Tener clara la tarea a delegar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Elección de la persona adecuada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Delega toda la responsabilidad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Explica bien el proyecto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Fija fechas para revisiones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Da feedback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Dar el reconocimiento merecido a la persona que ha hecho el trabajo</a:t>
            </a:r>
          </a:p>
          <a:p>
            <a:pPr lvl="1">
              <a:lnSpc>
                <a:spcPct val="150000"/>
              </a:lnSpc>
              <a:defRPr sz="1600"/>
            </a:pPr>
            <a:r>
              <a:t>Fuente: lainformacion.com</a:t>
            </a:r>
          </a:p>
        </p:txBody>
      </p:sp>
      <p:grpSp>
        <p:nvGrpSpPr>
          <p:cNvPr id="506" name="Group 506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504" name="Shape 504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05" name="Shape 505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volver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/>
          <p:nvPr/>
        </p:nvSpPr>
        <p:spPr>
          <a:xfrm>
            <a:off x="168080" y="-5974"/>
            <a:ext cx="8229601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>
              <a:lnSpc>
                <a:spcPct val="80000"/>
              </a:lnSpc>
              <a:defRPr b="1" i="1" sz="4000" u="sng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</a:t>
            </a:r>
            <a:r>
              <a:rPr sz="2800"/>
              <a:t>mplía 2</a:t>
            </a:r>
            <a:r>
              <a:rPr i="0" sz="2800" u="none"/>
              <a:t>: </a:t>
            </a:r>
            <a:r>
              <a:rPr i="0" sz="2200" u="none">
                <a:solidFill>
                  <a:srgbClr val="C00000"/>
                </a:solidFill>
              </a:rPr>
              <a:t>“Érase una vez…jefes, jefazos y jefecillos”</a:t>
            </a:r>
          </a:p>
        </p:txBody>
      </p:sp>
      <p:sp>
        <p:nvSpPr>
          <p:cNvPr id="509" name="Shape 509"/>
          <p:cNvSpPr/>
          <p:nvPr/>
        </p:nvSpPr>
        <p:spPr>
          <a:xfrm>
            <a:off x="181263" y="616354"/>
            <a:ext cx="8652394" cy="5400041"/>
          </a:xfrm>
          <a:prstGeom prst="rect">
            <a:avLst/>
          </a:prstGeom>
          <a:solidFill>
            <a:srgbClr val="FCD5B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Mandos intermedios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t>Jefes que no se consideran ni trabajadores ni tampoco directivos</a:t>
            </a:r>
          </a:p>
          <a:p>
            <a:pPr marL="2857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En ocasiones asustan, controlan, presionan y exigen a sus subordinados y no les hacen comprometerse con su trabajo.</a:t>
            </a:r>
          </a:p>
          <a:p>
            <a:pPr marL="2857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El jefe perfecto “Debe cumplir con su obligación, saber crear un ambiente agradable, respetar a sus empleados y hacerse respetar”</a:t>
            </a:r>
          </a:p>
          <a:p>
            <a:pPr marL="2857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Decálogo de los jefes: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Querer ser jefe 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Respetarse a sí mismos y a los demás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Ser tolerantes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Ganas de aprender y de enseñar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Innovar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Capacidad de delegar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Comunicar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Lealtad y compromiso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Dar ejemplo</a:t>
            </a:r>
          </a:p>
        </p:txBody>
      </p:sp>
      <p:grpSp>
        <p:nvGrpSpPr>
          <p:cNvPr id="512" name="Group 512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510" name="Shape 510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11" name="Shape 511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volver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Shape 514"/>
          <p:cNvSpPr/>
          <p:nvPr/>
        </p:nvSpPr>
        <p:spPr>
          <a:xfrm>
            <a:off x="168080" y="-5974"/>
            <a:ext cx="8229601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>
              <a:lnSpc>
                <a:spcPct val="80000"/>
              </a:lnSpc>
              <a:defRPr b="1" i="1" sz="4000" u="sng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</a:t>
            </a:r>
            <a:r>
              <a:rPr sz="2800"/>
              <a:t>mplía 4</a:t>
            </a:r>
            <a:r>
              <a:rPr i="0" sz="2800" u="none"/>
              <a:t>: </a:t>
            </a:r>
            <a:r>
              <a:rPr i="0" sz="2200" u="none">
                <a:solidFill>
                  <a:srgbClr val="C00000"/>
                </a:solidFill>
              </a:rPr>
              <a:t>“Programas de motivación laboral”</a:t>
            </a:r>
          </a:p>
        </p:txBody>
      </p:sp>
      <p:sp>
        <p:nvSpPr>
          <p:cNvPr id="515" name="Shape 515"/>
          <p:cNvSpPr/>
          <p:nvPr/>
        </p:nvSpPr>
        <p:spPr>
          <a:xfrm>
            <a:off x="323528" y="1412775"/>
            <a:ext cx="8430950" cy="3952241"/>
          </a:xfrm>
          <a:prstGeom prst="rect">
            <a:avLst/>
          </a:prstGeom>
          <a:solidFill>
            <a:srgbClr val="FCD5B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Las empresas españolas no han desarrollado una cultura de motivación laboral favorable</a:t>
            </a:r>
          </a:p>
          <a:p>
            <a:pPr marL="2857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Otras empresas en especial de EEUU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llevan años poniendo en práctica modelos de motivación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por ejemplo el programa McDonald’s: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Posibilidades de promoción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Programa de entrenamiento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Rotación de tareas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Instalaciones adecuadas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Reconocimiento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Flexibilidad horaria</a:t>
            </a:r>
          </a:p>
          <a:p>
            <a:pPr lvl="1" marL="742950" indent="-2857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t>Actividades motivacionales</a:t>
            </a:r>
          </a:p>
        </p:txBody>
      </p:sp>
      <p:grpSp>
        <p:nvGrpSpPr>
          <p:cNvPr id="518" name="Group 518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516" name="Shape 516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17" name="Shape 517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volver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Shape 520"/>
          <p:cNvSpPr/>
          <p:nvPr/>
        </p:nvSpPr>
        <p:spPr>
          <a:xfrm>
            <a:off x="168080" y="-5974"/>
            <a:ext cx="8229601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>
              <a:lnSpc>
                <a:spcPct val="80000"/>
              </a:lnSpc>
              <a:defRPr b="1" i="1" sz="4000" u="sng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/>
            <a:r>
              <a:t>Ejemplo para un puesto</a:t>
            </a:r>
          </a:p>
        </p:txBody>
      </p:sp>
      <p:grpSp>
        <p:nvGrpSpPr>
          <p:cNvPr id="523" name="Group 523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521" name="Shape 521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22" name="Shape 522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volver</a:t>
              </a:r>
            </a:p>
          </p:txBody>
        </p:sp>
      </p:grpSp>
      <p:graphicFrame>
        <p:nvGraphicFramePr>
          <p:cNvPr id="524" name="Table 524"/>
          <p:cNvGraphicFramePr/>
          <p:nvPr/>
        </p:nvGraphicFramePr>
        <p:xfrm>
          <a:off x="168080" y="836712"/>
          <a:ext cx="8724400" cy="2225040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2908133"/>
                <a:gridCol w="2908133"/>
                <a:gridCol w="2908133"/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Descripción del puesto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Condiciones laborales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</a:rPr>
                        <a:t>Perfil profesional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chemeClr val="accent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Denominación: Especialista en electricidad del automóvil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EE7D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Salario: 1.300 € brutos mes. 14 pagas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EE7D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Formación y titulación: Técnico grado medio electromecánica de Vehículos.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EE7D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Departamento: producción, sección Reparaciones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Horario y jornada: De 8 a 14 h y de 16 a 19 h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Conocimientos específicos: Reparación de sistemas electrónicos y diagnosis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FF3E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Nivel responsabilidad: Dependencia del encargado de Reparaciones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EE7D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Lugar de trabajo Taller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EE7D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Experiencia profesional: Mínimo 6 meses, se valorará FCT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EE7D0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Tareas a realizar: Recepción de vehículos, Diagnosis, reparación sistemas eléctricos, instalación de accesorios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FF3E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Tipo de contrato: temporal 6 meses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Habilidades profesionales: eficaz en la diagnosis del problema eléctrico, rapidez y reparación correcta de sistemas eléctricos.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EFF3E9"/>
                    </a:solidFill>
                  </a:tcPr>
                </a:tc>
              </a:tr>
              <a:tr h="37084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Actitudes y habilidades personales: trabajo en equipo, confianza en sí mismo, ordenado, sociable, cooperativo, puntualidad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EE7D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Shape 526"/>
          <p:cNvSpPr/>
          <p:nvPr/>
        </p:nvSpPr>
        <p:spPr>
          <a:xfrm>
            <a:off x="168080" y="-111384"/>
            <a:ext cx="8229601" cy="899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>
              <a:lnSpc>
                <a:spcPct val="80000"/>
              </a:lnSpc>
              <a:defRPr b="1" i="1" sz="4000" u="sng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</a:t>
            </a:r>
            <a:r>
              <a:rPr sz="2800"/>
              <a:t>mplía 6</a:t>
            </a:r>
            <a:r>
              <a:rPr i="0" sz="2800" u="none"/>
              <a:t>: </a:t>
            </a:r>
            <a:r>
              <a:rPr i="0" sz="2200" u="none">
                <a:solidFill>
                  <a:srgbClr val="C00000"/>
                </a:solidFill>
              </a:rPr>
              <a:t>“Consejos para elegir a un buen asesor (o gestoría)”</a:t>
            </a:r>
          </a:p>
        </p:txBody>
      </p:sp>
      <p:sp>
        <p:nvSpPr>
          <p:cNvPr id="527" name="Shape 527"/>
          <p:cNvSpPr/>
          <p:nvPr/>
        </p:nvSpPr>
        <p:spPr>
          <a:xfrm>
            <a:off x="202568" y="652909"/>
            <a:ext cx="8777494" cy="5641341"/>
          </a:xfrm>
          <a:prstGeom prst="rect">
            <a:avLst/>
          </a:prstGeom>
          <a:solidFill>
            <a:srgbClr val="FCD5B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200000"/>
              </a:lnSpc>
              <a:defRPr sz="1600"/>
            </a:pPr>
            <a:r>
              <a:t>Gestión laboral, fiscal y contable:</a:t>
            </a:r>
          </a:p>
          <a:p>
            <a:pPr marL="285750" indent="-285750">
              <a:lnSpc>
                <a:spcPct val="200000"/>
              </a:lnSpc>
              <a:buSzPct val="100000"/>
              <a:buChar char="-"/>
              <a:defRPr sz="1600"/>
            </a:pPr>
            <a:r>
              <a:t>Asesor online (tarifas más económicas) o asesor presencial (contacto personal y más personalizado)</a:t>
            </a:r>
          </a:p>
          <a:p>
            <a:pPr marL="285750" indent="-285750">
              <a:lnSpc>
                <a:spcPct val="200000"/>
              </a:lnSpc>
              <a:buSzPct val="100000"/>
              <a:buChar char="-"/>
              <a:defRPr sz="1600"/>
            </a:pPr>
            <a:r>
              <a:t>Servicios que son necesarios contratar:</a:t>
            </a:r>
          </a:p>
          <a:p>
            <a:pPr lvl="1" marL="742950" indent="-285750">
              <a:lnSpc>
                <a:spcPct val="150000"/>
              </a:lnSpc>
              <a:buSzPct val="100000"/>
              <a:buChar char="-"/>
              <a:defRPr sz="1600"/>
            </a:pPr>
            <a:r>
              <a:t>Fiscales</a:t>
            </a:r>
          </a:p>
          <a:p>
            <a:pPr lvl="1" marL="742950" indent="-285750">
              <a:lnSpc>
                <a:spcPct val="150000"/>
              </a:lnSpc>
              <a:buSzPct val="100000"/>
              <a:buChar char="-"/>
              <a:defRPr sz="1600"/>
            </a:pPr>
            <a:r>
              <a:t>Laborales</a:t>
            </a:r>
          </a:p>
          <a:p>
            <a:pPr lvl="1" marL="742950" indent="-285750">
              <a:lnSpc>
                <a:spcPct val="150000"/>
              </a:lnSpc>
              <a:buSzPct val="100000"/>
              <a:buChar char="-"/>
              <a:defRPr sz="1600"/>
            </a:pPr>
            <a:r>
              <a:t>De contabilidad</a:t>
            </a:r>
          </a:p>
          <a:p>
            <a:pPr lvl="1" marL="742950" indent="-285750">
              <a:lnSpc>
                <a:spcPct val="150000"/>
              </a:lnSpc>
              <a:buSzPct val="100000"/>
              <a:buChar char="-"/>
              <a:defRPr sz="1600"/>
            </a:pPr>
            <a:r>
              <a:t>Jurídicos</a:t>
            </a:r>
          </a:p>
          <a:p>
            <a:pPr marL="285750" indent="-285750">
              <a:lnSpc>
                <a:spcPct val="200000"/>
              </a:lnSpc>
              <a:buSzPct val="100000"/>
              <a:buChar char="-"/>
              <a:defRPr sz="1600"/>
            </a:pPr>
            <a:r>
              <a:t>Claves para elegir el asesor</a:t>
            </a:r>
          </a:p>
          <a:p>
            <a:pPr lvl="1" marL="742950" indent="-285750">
              <a:lnSpc>
                <a:spcPct val="150000"/>
              </a:lnSpc>
              <a:buSzPct val="100000"/>
              <a:buChar char="-"/>
              <a:defRPr sz="1600"/>
            </a:pPr>
            <a:r>
              <a:t>Establece tus necesidades y prioridades</a:t>
            </a:r>
          </a:p>
          <a:p>
            <a:pPr lvl="1" marL="742950" indent="-285750">
              <a:lnSpc>
                <a:spcPct val="150000"/>
              </a:lnSpc>
              <a:buSzPct val="100000"/>
              <a:buChar char="-"/>
              <a:defRPr sz="1600"/>
            </a:pPr>
            <a:r>
              <a:t>Buscar y compara diferentes ofertas</a:t>
            </a:r>
          </a:p>
          <a:p>
            <a:pPr lvl="1" marL="742950" indent="-285750">
              <a:lnSpc>
                <a:spcPct val="150000"/>
              </a:lnSpc>
              <a:buSzPct val="100000"/>
              <a:buChar char="-"/>
              <a:defRPr sz="1600"/>
            </a:pPr>
            <a:r>
              <a:t>Buscar asesor que explique las cosas y aporte valor</a:t>
            </a:r>
          </a:p>
          <a:p>
            <a:pPr lvl="1" marL="742950" indent="-285750">
              <a:lnSpc>
                <a:spcPct val="150000"/>
              </a:lnSpc>
              <a:buSzPct val="100000"/>
              <a:buChar char="-"/>
              <a:defRPr sz="1600"/>
            </a:pPr>
            <a:r>
              <a:t>Valora el grado de afinidad con el asesor</a:t>
            </a:r>
          </a:p>
          <a:p>
            <a:pPr lvl="1">
              <a:lnSpc>
                <a:spcPct val="150000"/>
              </a:lnSpc>
              <a:defRPr sz="1600"/>
            </a:pPr>
            <a:r>
              <a:t>Fuente: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www.infoautonomos.es</a:t>
            </a:r>
            <a:r>
              <a:t> 27/6/2013</a:t>
            </a:r>
          </a:p>
        </p:txBody>
      </p:sp>
      <p:grpSp>
        <p:nvGrpSpPr>
          <p:cNvPr id="530" name="Group 530">
            <a:hlinkClick r:id="rId3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528" name="Shape 528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29" name="Shape 529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volver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title"/>
          </p:nvPr>
        </p:nvSpPr>
        <p:spPr>
          <a:xfrm>
            <a:off x="74325" y="-3341"/>
            <a:ext cx="5937836" cy="696038"/>
          </a:xfrm>
          <a:prstGeom prst="rect">
            <a:avLst/>
          </a:prstGeom>
        </p:spPr>
        <p:txBody>
          <a:bodyPr/>
          <a:lstStyle>
            <a:lvl1pPr algn="l">
              <a:defRPr b="1" sz="3900"/>
            </a:lvl1pPr>
          </a:lstStyle>
          <a:p>
            <a:pPr/>
            <a:r>
              <a:t>CONTENIDOS</a:t>
            </a:r>
          </a:p>
        </p:txBody>
      </p:sp>
      <p:sp>
        <p:nvSpPr>
          <p:cNvPr id="118" name="Shape 118">
            <a:hlinkClick r:id="rId2" invalidUrl="" action="ppaction://hlinksldjump" tgtFrame="" tooltip="" history="1" highlightClick="0" endSnd="0"/>
          </p:cNvPr>
          <p:cNvSpPr/>
          <p:nvPr/>
        </p:nvSpPr>
        <p:spPr>
          <a:xfrm>
            <a:off x="691159" y="1865746"/>
            <a:ext cx="6927678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marL="514350" indent="-514350">
              <a:spcBef>
                <a:spcPts val="600"/>
              </a:spcBef>
              <a:buSzPct val="100000"/>
              <a:buAutoNum type="arabicPeriod" startAt="1"/>
              <a:defRPr b="1" sz="2800"/>
            </a:lvl1pPr>
          </a:lstStyle>
          <a:p>
            <a:pPr/>
            <a:r>
              <a:t>La dirección y el liderazgo</a:t>
            </a:r>
          </a:p>
        </p:txBody>
      </p:sp>
      <p:sp>
        <p:nvSpPr>
          <p:cNvPr id="119" name="Shape 119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726262" y="3167975"/>
            <a:ext cx="7744157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600"/>
              </a:spcBef>
              <a:defRPr b="1" sz="2800"/>
            </a:lvl1pPr>
          </a:lstStyle>
          <a:p>
            <a:pPr/>
            <a:r>
              <a:t>3.  La organización de la empresa</a:t>
            </a:r>
          </a:p>
        </p:txBody>
      </p:sp>
      <p:sp>
        <p:nvSpPr>
          <p:cNvPr id="120" name="Shape 120">
            <a:hlinkClick r:id="rId4" invalidUrl="" action="ppaction://hlinksldjump" tgtFrame="" tooltip="" history="1" highlightClick="0" endSnd="0"/>
          </p:cNvPr>
          <p:cNvSpPr/>
          <p:nvPr/>
        </p:nvSpPr>
        <p:spPr>
          <a:xfrm>
            <a:off x="726262" y="2519902"/>
            <a:ext cx="6927678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600"/>
              </a:spcBef>
              <a:defRPr b="1" sz="2800"/>
            </a:lvl1pPr>
          </a:lstStyle>
          <a:p>
            <a:pPr/>
            <a:r>
              <a:t>2.  La motivación laboral</a:t>
            </a:r>
          </a:p>
        </p:txBody>
      </p:sp>
      <p:pic>
        <p:nvPicPr>
          <p:cNvPr id="121" name="image5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 rot="2666528">
            <a:off x="450187" y="2187295"/>
            <a:ext cx="351795" cy="442038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hape 122">
            <a:hlinkClick r:id="rId6" invalidUrl="" action="ppaction://hlinksldjump" tgtFrame="" tooltip="" history="1" highlightClick="0" endSnd="0"/>
          </p:cNvPr>
          <p:cNvSpPr/>
          <p:nvPr/>
        </p:nvSpPr>
        <p:spPr>
          <a:xfrm>
            <a:off x="754344" y="3816046"/>
            <a:ext cx="8240598" cy="904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600"/>
              </a:spcBef>
              <a:defRPr b="1" sz="2800"/>
            </a:lvl1pPr>
          </a:lstStyle>
          <a:p>
            <a:pPr/>
            <a:r>
              <a:t>4.  Obligaciones de la empresa en materia laboral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/>
          <p:nvPr/>
        </p:nvSpPr>
        <p:spPr>
          <a:xfrm>
            <a:off x="168080" y="-22484"/>
            <a:ext cx="8229601" cy="721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>
              <a:lnSpc>
                <a:spcPct val="80000"/>
              </a:lnSpc>
              <a:defRPr b="1" i="1" sz="3200" u="sng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</a:t>
            </a:r>
            <a:r>
              <a:rPr sz="2200"/>
              <a:t>mplía 7</a:t>
            </a:r>
            <a:r>
              <a:rPr i="0" sz="2200" u="none"/>
              <a:t>: </a:t>
            </a:r>
            <a:r>
              <a:rPr i="0" sz="1700" u="none">
                <a:solidFill>
                  <a:srgbClr val="C00000"/>
                </a:solidFill>
              </a:rPr>
              <a:t>“Facilidades para el autónomo y pymes en la gestión de la prevención”</a:t>
            </a:r>
          </a:p>
        </p:txBody>
      </p:sp>
      <p:sp>
        <p:nvSpPr>
          <p:cNvPr id="533" name="Shape 533"/>
          <p:cNvSpPr/>
          <p:nvPr/>
        </p:nvSpPr>
        <p:spPr>
          <a:xfrm>
            <a:off x="366508" y="1196751"/>
            <a:ext cx="8430950" cy="1297941"/>
          </a:xfrm>
          <a:prstGeom prst="rect">
            <a:avLst/>
          </a:prstGeom>
          <a:solidFill>
            <a:srgbClr val="FCD5B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lnSpc>
                <a:spcPct val="200000"/>
              </a:lnSpc>
              <a:buSzPct val="100000"/>
              <a:buFont typeface="Arial"/>
              <a:buChar char="•"/>
              <a:defRPr sz="1600"/>
            </a:pPr>
            <a:r>
              <a:t>PREVENCIÓN 10</a:t>
            </a:r>
          </a:p>
          <a:p>
            <a:pPr>
              <a:lnSpc>
                <a:spcPct val="200000"/>
              </a:lnSpc>
              <a:defRPr sz="1600"/>
            </a:pPr>
            <a:r>
              <a:t>	El Ministerio de Empleo y Seguridad Social 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Prevención 10</a:t>
            </a:r>
          </a:p>
        </p:txBody>
      </p:sp>
      <p:grpSp>
        <p:nvGrpSpPr>
          <p:cNvPr id="536" name="Group 536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534" name="Shape 534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5" name="Shape 535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volver</a:t>
              </a:r>
            </a:p>
          </p:txBody>
        </p:sp>
      </p:grpSp>
      <p:sp>
        <p:nvSpPr>
          <p:cNvPr id="537" name="Shape 537"/>
          <p:cNvSpPr/>
          <p:nvPr/>
        </p:nvSpPr>
        <p:spPr>
          <a:xfrm>
            <a:off x="384523" y="3501008"/>
            <a:ext cx="8430950" cy="2021841"/>
          </a:xfrm>
          <a:prstGeom prst="rect">
            <a:avLst/>
          </a:prstGeom>
          <a:solidFill>
            <a:srgbClr val="FCD5B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lnSpc>
                <a:spcPct val="200000"/>
              </a:lnSpc>
              <a:buSzPct val="100000"/>
              <a:buFont typeface="Arial"/>
              <a:buChar char="•"/>
              <a:defRPr sz="1600"/>
            </a:pPr>
            <a:r>
              <a:t>DOCUMENTO ÚNICO EN PYMES MENOS DE 50 TRABAJADORES (que no desarrollen actividad de riesgo especial):</a:t>
            </a:r>
          </a:p>
          <a:p>
            <a:pPr>
              <a:lnSpc>
                <a:spcPct val="150000"/>
              </a:lnSpc>
              <a:defRPr sz="1600"/>
            </a:pPr>
            <a:r>
              <a:t>	- Plan de prevención de riesgos laborales</a:t>
            </a:r>
          </a:p>
          <a:p>
            <a:pPr>
              <a:lnSpc>
                <a:spcPct val="150000"/>
              </a:lnSpc>
              <a:defRPr sz="1600"/>
            </a:pPr>
            <a:r>
              <a:t>	- La evaluación de riesgos</a:t>
            </a:r>
          </a:p>
          <a:p>
            <a:pPr>
              <a:lnSpc>
                <a:spcPct val="150000"/>
              </a:lnSpc>
              <a:defRPr sz="1600"/>
            </a:pPr>
            <a:r>
              <a:t>	- La planificación de la actividad</a:t>
            </a:r>
          </a:p>
        </p:txBody>
      </p:sp>
      <p:sp>
        <p:nvSpPr>
          <p:cNvPr id="538" name="Shape 538">
            <a:hlinkClick r:id="rId3" invalidUrl="" action="" tgtFrame="" tooltip="" history="1" highlightClick="0" endSnd="0"/>
          </p:cNvPr>
          <p:cNvSpPr/>
          <p:nvPr/>
        </p:nvSpPr>
        <p:spPr>
          <a:xfrm>
            <a:off x="1544114" y="2943981"/>
            <a:ext cx="4389138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sz="14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/>
            <a:r>
              <a:t>https://www.prevencion10.es/site-web/home.seam</a:t>
            </a:r>
          </a:p>
        </p:txBody>
      </p:sp>
      <p:pic>
        <p:nvPicPr>
          <p:cNvPr id="539" name="image5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 rot="2666528">
            <a:off x="1370246" y="3007441"/>
            <a:ext cx="351795" cy="442038"/>
          </a:xfrm>
          <a:prstGeom prst="rect">
            <a:avLst/>
          </a:prstGeom>
          <a:ln w="12700">
            <a:miter lim="400000"/>
          </a:ln>
        </p:spPr>
      </p:pic>
      <p:sp>
        <p:nvSpPr>
          <p:cNvPr id="540" name="Shape 540">
            <a:hlinkClick r:id="rId5" invalidUrl="" action="" tgtFrame="" tooltip="" history="1" highlightClick="0" endSnd="0"/>
          </p:cNvPr>
          <p:cNvSpPr/>
          <p:nvPr/>
        </p:nvSpPr>
        <p:spPr>
          <a:xfrm>
            <a:off x="1631009" y="5700672"/>
            <a:ext cx="1554322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sz="14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/>
            <a:r>
              <a:t>Documento único</a:t>
            </a:r>
          </a:p>
        </p:txBody>
      </p:sp>
      <p:pic>
        <p:nvPicPr>
          <p:cNvPr id="541" name="image5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 rot="2666528">
            <a:off x="1370246" y="5760613"/>
            <a:ext cx="351795" cy="4420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Shape 543"/>
          <p:cNvSpPr/>
          <p:nvPr/>
        </p:nvSpPr>
        <p:spPr>
          <a:xfrm>
            <a:off x="168080" y="57526"/>
            <a:ext cx="8229601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>
              <a:lnSpc>
                <a:spcPct val="80000"/>
              </a:lnSpc>
              <a:defRPr b="1" i="1" sz="3200" u="sng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</a:t>
            </a:r>
            <a:r>
              <a:rPr sz="2200"/>
              <a:t>mplía 8</a:t>
            </a:r>
            <a:r>
              <a:rPr i="0" sz="2200" u="none"/>
              <a:t>: </a:t>
            </a:r>
            <a:r>
              <a:rPr i="0" sz="1700" u="none">
                <a:solidFill>
                  <a:srgbClr val="C00000"/>
                </a:solidFill>
              </a:rPr>
              <a:t>“¿Cuál es el coste efectivo de contratar a un trabajador”</a:t>
            </a:r>
          </a:p>
        </p:txBody>
      </p:sp>
      <p:grpSp>
        <p:nvGrpSpPr>
          <p:cNvPr id="546" name="Group 546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544" name="Shape 544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5" name="Shape 545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volver</a:t>
              </a:r>
            </a:p>
          </p:txBody>
        </p:sp>
      </p:grpSp>
      <p:sp>
        <p:nvSpPr>
          <p:cNvPr id="547" name="Shape 547"/>
          <p:cNvSpPr/>
          <p:nvPr/>
        </p:nvSpPr>
        <p:spPr>
          <a:xfrm>
            <a:off x="168079" y="836712"/>
            <a:ext cx="8975922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Trabajador indefinido	Salario Base 1.200 €	2 Pagas extras anuales: 200€/mes</a:t>
            </a:r>
          </a:p>
          <a:p>
            <a:pPr algn="ctr"/>
            <a:r>
              <a:t>IRPF: 10%	 			Primas: 2%</a:t>
            </a:r>
          </a:p>
          <a:p>
            <a:pPr algn="ctr"/>
          </a:p>
          <a:p>
            <a:pPr algn="ctr">
              <a:defRPr b="1"/>
            </a:pPr>
            <a:r>
              <a:t>Coste=Salario Bruto + seguridad social de la empresa</a:t>
            </a:r>
            <a:r>
              <a:rPr b="0"/>
              <a:t>	</a:t>
            </a:r>
          </a:p>
        </p:txBody>
      </p:sp>
      <p:graphicFrame>
        <p:nvGraphicFramePr>
          <p:cNvPr id="548" name="Table 548"/>
          <p:cNvGraphicFramePr/>
          <p:nvPr/>
        </p:nvGraphicFramePr>
        <p:xfrm>
          <a:off x="329843" y="2060848"/>
          <a:ext cx="8562638" cy="3816425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4356976"/>
                <a:gridCol w="4205660"/>
              </a:tblGrid>
              <a:tr h="2602107">
                <a:tc>
                  <a:txBody>
                    <a:bodyPr/>
                    <a:lstStyle/>
                    <a:p>
                      <a:pPr algn="l">
                        <a:defRPr sz="1600">
                          <a:solidFill>
                            <a:srgbClr val="000000"/>
                          </a:solidFill>
                        </a:defRPr>
                      </a:pPr>
                      <a:r>
                        <a:t>Cálculo salario neto trabajador:</a:t>
                      </a:r>
                    </a:p>
                    <a:p>
                      <a:pPr algn="l"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Salario bruto= 1.200+200= 1.400€</a:t>
                      </a:r>
                    </a:p>
                    <a:p>
                      <a:pPr algn="l"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Seguridad social trabajador=4,7%+1,55%+0,1% de BCCC (Coincide con BCCP)= 6,35% de 1.400= 88,90€</a:t>
                      </a:r>
                    </a:p>
                    <a:p>
                      <a:pPr algn="l"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IRPF del trabajador= 10% de 1.400=  140 €</a:t>
                      </a:r>
                    </a:p>
                    <a:p>
                      <a:pPr algn="l"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Salario neto= 1.400 – 88,90-140= 1.171,10 €</a:t>
                      </a:r>
                    </a:p>
                    <a:p>
                      <a:pPr algn="l">
                        <a:defRPr sz="1600">
                          <a:solidFill>
                            <a:srgbClr val="000000"/>
                          </a:solidFill>
                        </a:defRPr>
                      </a:pPr>
                      <a:r>
                        <a:t>El trabajador percibe que trabaja por 1.171,10€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600">
                          <a:solidFill>
                            <a:srgbClr val="000000"/>
                          </a:solidFill>
                        </a:defRPr>
                      </a:pPr>
                      <a:r>
                        <a:t>Cuotas a pagar por la empresa </a:t>
                      </a:r>
                      <a:r>
                        <a:rPr b="0"/>
                        <a:t>del trabajador contratado:</a:t>
                      </a:r>
                      <a:endParaRPr b="0"/>
                    </a:p>
                    <a:p>
                      <a:pPr marL="285750" indent="-285750" algn="l">
                        <a:buSzPct val="100000"/>
                        <a:buFont typeface="Arial"/>
                        <a:buChar char="•"/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CC= 23,6% de 1.400=330,40€</a:t>
                      </a:r>
                    </a:p>
                    <a:p>
                      <a:pPr marL="285750" indent="-285750" algn="l">
                        <a:buSzPct val="100000"/>
                        <a:buFont typeface="Arial"/>
                        <a:buChar char="•"/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CP=2% de 1.400= 28 €</a:t>
                      </a:r>
                    </a:p>
                    <a:p>
                      <a:pPr marL="285750" indent="-285750" algn="l">
                        <a:buSzPct val="100000"/>
                        <a:buFont typeface="Arial"/>
                        <a:buChar char="•"/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Desempleo= 5,50% de 1.400= 77 €</a:t>
                      </a:r>
                    </a:p>
                    <a:p>
                      <a:pPr marL="285750" indent="-285750" algn="l">
                        <a:buSzPct val="100000"/>
                        <a:buFont typeface="Arial"/>
                        <a:buChar char="•"/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FOGASA= 0,2% de 1.400= 2,8 €</a:t>
                      </a:r>
                    </a:p>
                    <a:p>
                      <a:pPr marL="285750" indent="-285750" algn="l">
                        <a:buSzPct val="100000"/>
                        <a:buFont typeface="Arial"/>
                        <a:buChar char="•"/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FP= 0,6% de 1.400 = 8,4€</a:t>
                      </a:r>
                    </a:p>
                    <a:p>
                      <a:pPr algn="l">
                        <a:defRPr sz="1600">
                          <a:solidFill>
                            <a:srgbClr val="000000"/>
                          </a:solidFill>
                        </a:defRPr>
                      </a:pPr>
                      <a:r>
                        <a:t>TOTAL </a:t>
                      </a:r>
                      <a:r>
                        <a:rPr b="0"/>
                        <a:t>seguridad social a cargo de la empresa=</a:t>
                      </a:r>
                      <a:r>
                        <a:t>446,60€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8ECF4"/>
                    </a:solidFill>
                  </a:tcPr>
                </a:tc>
              </a:tr>
              <a:tr h="1214317">
                <a:tc gridSpan="2">
                  <a:txBody>
                    <a:bodyPr/>
                    <a:lstStyle/>
                    <a:p>
                      <a:pPr algn="l">
                        <a:defRPr b="1" sz="1600"/>
                      </a:pPr>
                      <a:r>
                        <a:t>¿Qué percepción tiene la empresa del coste</a:t>
                      </a:r>
                      <a:r>
                        <a:rPr b="0"/>
                        <a:t> que le supone el trabajador? Salario neto a entregar = 1.171,10€ + Seguridad social trabajador = 88,90 € + IRPF del trabajador = 140€ + Seguridad social a cargo de la empresa = 446,60€ </a:t>
                      </a:r>
                      <a:r>
                        <a:t>= Total coste trabajador=1.846,60, </a:t>
                      </a:r>
                      <a:r>
                        <a:rPr b="0"/>
                        <a:t>al sumar lo que recibe el trabajador más IRPF más seguridad social.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>
            <a:hlinkClick r:id="rId2" invalidUrl="" action="ppaction://hlinksldjump" tgtFrame="" tooltip="" history="1" highlightClick="0" endSnd="0"/>
          </p:cNvPr>
          <p:cNvSpPr/>
          <p:nvPr/>
        </p:nvSpPr>
        <p:spPr>
          <a:xfrm>
            <a:off x="3215680" y="6165303"/>
            <a:ext cx="1317684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1F497D"/>
                </a:solidFill>
              </a:defRPr>
            </a:lvl1pPr>
          </a:lstStyle>
          <a:p>
            <a:pPr/>
            <a:r>
              <a:t>Contenidos</a:t>
            </a:r>
          </a:p>
        </p:txBody>
      </p:sp>
      <p:pic>
        <p:nvPicPr>
          <p:cNvPr id="125" name="image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666528">
            <a:off x="3000943" y="6277628"/>
            <a:ext cx="287794" cy="3616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8" name="Group 128"/>
          <p:cNvGrpSpPr/>
          <p:nvPr/>
        </p:nvGrpSpPr>
        <p:grpSpPr>
          <a:xfrm>
            <a:off x="7507758" y="6317692"/>
            <a:ext cx="864097" cy="269241"/>
            <a:chOff x="0" y="0"/>
            <a:chExt cx="864095" cy="269240"/>
          </a:xfrm>
        </p:grpSpPr>
        <p:sp>
          <p:nvSpPr>
            <p:cNvPr id="126" name="Shape 126"/>
            <p:cNvSpPr/>
            <p:nvPr/>
          </p:nvSpPr>
          <p:spPr>
            <a:xfrm>
              <a:off x="0" y="789"/>
              <a:ext cx="864096" cy="267662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7" name="Shape 127"/>
            <p:cNvSpPr/>
            <p:nvPr/>
          </p:nvSpPr>
          <p:spPr>
            <a:xfrm>
              <a:off x="0" y="0"/>
              <a:ext cx="797181" cy="269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siguiente</a:t>
              </a:r>
            </a:p>
          </p:txBody>
        </p:sp>
      </p:grpSp>
      <p:sp>
        <p:nvSpPr>
          <p:cNvPr id="129" name="Shape 129"/>
          <p:cNvSpPr/>
          <p:nvPr/>
        </p:nvSpPr>
        <p:spPr>
          <a:xfrm>
            <a:off x="173589" y="3019"/>
            <a:ext cx="8229601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marL="514350" indent="-514350">
              <a:lnSpc>
                <a:spcPct val="90000"/>
              </a:lnSpc>
              <a:buSzPct val="100000"/>
              <a:buAutoNum type="arabicPeriod" startAt="1"/>
              <a:defRPr b="1" sz="4000"/>
            </a:lvl1pPr>
          </a:lstStyle>
          <a:p>
            <a:pPr/>
            <a:r>
              <a:t>La dirección y el liderazgo</a:t>
            </a:r>
          </a:p>
        </p:txBody>
      </p:sp>
      <p:sp>
        <p:nvSpPr>
          <p:cNvPr id="130" name="Shape 130"/>
          <p:cNvSpPr/>
          <p:nvPr/>
        </p:nvSpPr>
        <p:spPr>
          <a:xfrm>
            <a:off x="232076" y="769051"/>
            <a:ext cx="8640589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/>
            <a:r>
              <a:t>Directivos o jefes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necesaria “autoridad personal”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liderazgo</a:t>
            </a:r>
          </a:p>
        </p:txBody>
      </p:sp>
      <p:sp>
        <p:nvSpPr>
          <p:cNvPr id="131" name="Shape 131">
            <a:hlinkClick r:id="rId4" invalidUrl="" action="ppaction://hlinksldjump" tgtFrame="" tooltip="" history="1" highlightClick="0" endSnd="0"/>
          </p:cNvPr>
          <p:cNvSpPr/>
          <p:nvPr/>
        </p:nvSpPr>
        <p:spPr>
          <a:xfrm>
            <a:off x="233164" y="5603513"/>
            <a:ext cx="2876015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14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Amplía 1:</a:t>
            </a:r>
            <a:r>
              <a:rPr>
                <a:solidFill>
                  <a:srgbClr val="C00000"/>
                </a:solidFill>
              </a:rPr>
              <a:t> “Delegar eficazmente”</a:t>
            </a:r>
          </a:p>
        </p:txBody>
      </p:sp>
      <p:pic>
        <p:nvPicPr>
          <p:cNvPr id="132" name="image5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 rot="2666528">
            <a:off x="190910" y="5680350"/>
            <a:ext cx="351796" cy="44203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33" name="Table 133"/>
          <p:cNvGraphicFramePr/>
          <p:nvPr/>
        </p:nvGraphicFramePr>
        <p:xfrm>
          <a:off x="139340" y="1700808"/>
          <a:ext cx="8834987" cy="2225040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4417493"/>
                <a:gridCol w="4417493"/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Dirección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Liderazgo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Es nombrado por la empresa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Es elegido por los demás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Cuenta con el apoyo oficial de la empresa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Puede contar con el apoyo de la empresa o no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Se le obedece por el puesto que ocupa, por ser el jefe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Se le obedece por sus cualidades personales, que hacen que los demás le sigan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Gestiona el día a día de la empresa, es un gestor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Tiene capacidad de influir sobre las personas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Planifica, organiza y controla el trabajo de los demás, está más orientado a la estabilidad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Tiene visión de futuro, es un estratega, por lo que está más orientado al cambio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/>
        </p:nvSpPr>
        <p:spPr>
          <a:xfrm>
            <a:off x="2822733" y="766997"/>
            <a:ext cx="3530268" cy="367666"/>
          </a:xfrm>
          <a:prstGeom prst="rect">
            <a:avLst/>
          </a:prstGeom>
          <a:solidFill>
            <a:srgbClr val="C6D9F1"/>
          </a:solidFill>
          <a:ln>
            <a:solidFill>
              <a:srgbClr val="4A7EBB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Funciones de la dirección</a:t>
            </a:r>
          </a:p>
        </p:txBody>
      </p:sp>
      <p:sp>
        <p:nvSpPr>
          <p:cNvPr id="136" name="Shape 136">
            <a:hlinkClick r:id="rId2" invalidUrl="" action="ppaction://hlinksldjump" tgtFrame="" tooltip="" history="1" highlightClick="0" endSnd="0"/>
          </p:cNvPr>
          <p:cNvSpPr/>
          <p:nvPr/>
        </p:nvSpPr>
        <p:spPr>
          <a:xfrm>
            <a:off x="3215680" y="6165303"/>
            <a:ext cx="1317684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1F497D"/>
                </a:solidFill>
              </a:defRPr>
            </a:lvl1pPr>
          </a:lstStyle>
          <a:p>
            <a:pPr/>
            <a:r>
              <a:t>Contenidos</a:t>
            </a:r>
          </a:p>
        </p:txBody>
      </p:sp>
      <p:grpSp>
        <p:nvGrpSpPr>
          <p:cNvPr id="139" name="Group 139">
            <a:hlinkClick r:id="rId3" invalidUrl="" action="ppaction://hlinksldjump" tgtFrame="" tooltip="" history="1" highlightClick="0" endSnd="0"/>
          </p:cNvPr>
          <p:cNvGrpSpPr/>
          <p:nvPr/>
        </p:nvGrpSpPr>
        <p:grpSpPr>
          <a:xfrm>
            <a:off x="71388" y="6237311"/>
            <a:ext cx="875541" cy="281842"/>
            <a:chOff x="0" y="0"/>
            <a:chExt cx="875539" cy="281841"/>
          </a:xfrm>
        </p:grpSpPr>
        <p:sp>
          <p:nvSpPr>
            <p:cNvPr id="137" name="Shape 137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8" name="Shape 138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anterior</a:t>
              </a:r>
            </a:p>
          </p:txBody>
        </p:sp>
      </p:grpSp>
      <p:sp>
        <p:nvSpPr>
          <p:cNvPr id="140" name="Shape 140"/>
          <p:cNvSpPr/>
          <p:nvPr/>
        </p:nvSpPr>
        <p:spPr>
          <a:xfrm>
            <a:off x="173589" y="3019"/>
            <a:ext cx="8229601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>
              <a:lnSpc>
                <a:spcPct val="90000"/>
              </a:lnSpc>
              <a:defRPr b="1" sz="4000"/>
            </a:lvl1pPr>
          </a:lstStyle>
          <a:p>
            <a:pPr/>
            <a:r>
              <a:t>1. La dirección y el liderazgo</a:t>
            </a:r>
          </a:p>
        </p:txBody>
      </p:sp>
      <p:pic>
        <p:nvPicPr>
          <p:cNvPr id="141" name="image6.ti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 rot="2666528">
            <a:off x="3000943" y="6277628"/>
            <a:ext cx="287794" cy="3616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4" name="Group 144">
            <a:hlinkClick r:id="rId5" invalidUrl="" action="ppaction://hlinksldjump" tgtFrame="" tooltip="" history="1" highlightClick="0" endSnd="0"/>
          </p:cNvPr>
          <p:cNvGrpSpPr/>
          <p:nvPr/>
        </p:nvGrpSpPr>
        <p:grpSpPr>
          <a:xfrm>
            <a:off x="7507758" y="6317692"/>
            <a:ext cx="864097" cy="269241"/>
            <a:chOff x="0" y="0"/>
            <a:chExt cx="864095" cy="269240"/>
          </a:xfrm>
        </p:grpSpPr>
        <p:sp>
          <p:nvSpPr>
            <p:cNvPr id="142" name="Shape 142"/>
            <p:cNvSpPr/>
            <p:nvPr/>
          </p:nvSpPr>
          <p:spPr>
            <a:xfrm>
              <a:off x="0" y="789"/>
              <a:ext cx="864096" cy="267662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3" name="Shape 143"/>
            <p:cNvSpPr/>
            <p:nvPr/>
          </p:nvSpPr>
          <p:spPr>
            <a:xfrm>
              <a:off x="0" y="0"/>
              <a:ext cx="797181" cy="269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siguiente</a:t>
              </a:r>
            </a:p>
          </p:txBody>
        </p:sp>
      </p:grpSp>
      <p:sp>
        <p:nvSpPr>
          <p:cNvPr id="145" name="Shape 145"/>
          <p:cNvSpPr/>
          <p:nvPr/>
        </p:nvSpPr>
        <p:spPr>
          <a:xfrm>
            <a:off x="173590" y="1916832"/>
            <a:ext cx="4414278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Char char="-"/>
            </a:pPr>
            <a:r>
              <a:t>Establecer objetivos y planes para conseguirlos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rPr b="1"/>
              <a:t>el qué</a:t>
            </a:r>
            <a:endParaRPr b="1"/>
          </a:p>
          <a:p>
            <a:pPr marL="285750" indent="-285750">
              <a:buSzPct val="100000"/>
              <a:buChar char="-"/>
            </a:pPr>
            <a:r>
              <a:t>Dotar de organización, recursos humanos y materiales necesarios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rPr b="1"/>
              <a:t>el cómo</a:t>
            </a:r>
          </a:p>
        </p:txBody>
      </p:sp>
      <p:grpSp>
        <p:nvGrpSpPr>
          <p:cNvPr id="148" name="Group 148"/>
          <p:cNvGrpSpPr/>
          <p:nvPr/>
        </p:nvGrpSpPr>
        <p:grpSpPr>
          <a:xfrm>
            <a:off x="293532" y="1448037"/>
            <a:ext cx="2773250" cy="350757"/>
            <a:chOff x="0" y="0"/>
            <a:chExt cx="2773249" cy="350755"/>
          </a:xfrm>
        </p:grpSpPr>
        <p:sp>
          <p:nvSpPr>
            <p:cNvPr id="146" name="Shape 146"/>
            <p:cNvSpPr/>
            <p:nvPr/>
          </p:nvSpPr>
          <p:spPr>
            <a:xfrm>
              <a:off x="0" y="0"/>
              <a:ext cx="2773250" cy="350756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6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pPr>
            </a:p>
          </p:txBody>
        </p:sp>
        <p:sp>
          <p:nvSpPr>
            <p:cNvPr id="147" name="Shape 147"/>
            <p:cNvSpPr/>
            <p:nvPr/>
          </p:nvSpPr>
          <p:spPr>
            <a:xfrm>
              <a:off x="17122" y="9007"/>
              <a:ext cx="2739006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6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lvl1pPr>
            </a:lstStyle>
            <a:p>
              <a:pPr/>
              <a:r>
                <a:t>Tareas de “despacho”</a:t>
              </a:r>
            </a:p>
          </p:txBody>
        </p:sp>
      </p:grpSp>
      <p:sp>
        <p:nvSpPr>
          <p:cNvPr id="149" name="Shape 149"/>
          <p:cNvSpPr/>
          <p:nvPr/>
        </p:nvSpPr>
        <p:spPr>
          <a:xfrm>
            <a:off x="4587868" y="1916832"/>
            <a:ext cx="3066108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marL="285750" indent="-285750">
              <a:buSzPct val="100000"/>
              <a:buChar char="-"/>
            </a:lvl1pPr>
          </a:lstStyle>
          <a:p>
            <a:pPr/>
            <a:r>
              <a:t>Dirigir, motivar y controlar</a:t>
            </a:r>
          </a:p>
        </p:txBody>
      </p:sp>
      <p:grpSp>
        <p:nvGrpSpPr>
          <p:cNvPr id="152" name="Group 152"/>
          <p:cNvGrpSpPr/>
          <p:nvPr/>
        </p:nvGrpSpPr>
        <p:grpSpPr>
          <a:xfrm>
            <a:off x="4533362" y="1336395"/>
            <a:ext cx="3762973" cy="574041"/>
            <a:chOff x="0" y="0"/>
            <a:chExt cx="3762971" cy="574040"/>
          </a:xfrm>
        </p:grpSpPr>
        <p:sp>
          <p:nvSpPr>
            <p:cNvPr id="150" name="Shape 150"/>
            <p:cNvSpPr/>
            <p:nvPr/>
          </p:nvSpPr>
          <p:spPr>
            <a:xfrm>
              <a:off x="0" y="111640"/>
              <a:ext cx="3762972" cy="350760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6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pPr>
            </a:p>
          </p:txBody>
        </p:sp>
        <p:sp>
          <p:nvSpPr>
            <p:cNvPr id="151" name="Shape 151"/>
            <p:cNvSpPr/>
            <p:nvPr/>
          </p:nvSpPr>
          <p:spPr>
            <a:xfrm>
              <a:off x="17122" y="0"/>
              <a:ext cx="3728727" cy="574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6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lvl1pPr>
            </a:lstStyle>
            <a:p>
              <a:pPr/>
              <a:r>
                <a:t>“relación con trabajadores” (liderazgo)</a:t>
              </a:r>
            </a:p>
          </p:txBody>
        </p:sp>
      </p:grpSp>
      <p:sp>
        <p:nvSpPr>
          <p:cNvPr id="153" name="Shape 153"/>
          <p:cNvSpPr/>
          <p:nvPr/>
        </p:nvSpPr>
        <p:spPr>
          <a:xfrm>
            <a:off x="338102" y="3410977"/>
            <a:ext cx="2898270" cy="383541"/>
          </a:xfrm>
          <a:prstGeom prst="rect">
            <a:avLst/>
          </a:prstGeom>
          <a:solidFill>
            <a:schemeClr val="accent3"/>
          </a:solidFill>
          <a:ln w="25400">
            <a:solidFill>
              <a:srgbClr val="718841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>
                <a:solidFill>
                  <a:srgbClr val="FFFFFF"/>
                </a:solidFill>
              </a:defRPr>
            </a:lvl1pPr>
          </a:lstStyle>
          <a:p>
            <a:pPr/>
            <a:r>
              <a:t>Teorías del liderazgo</a:t>
            </a:r>
          </a:p>
        </p:txBody>
      </p:sp>
      <p:sp>
        <p:nvSpPr>
          <p:cNvPr id="154" name="Shape 154"/>
          <p:cNvSpPr/>
          <p:nvPr/>
        </p:nvSpPr>
        <p:spPr>
          <a:xfrm>
            <a:off x="299819" y="3893558"/>
            <a:ext cx="5478534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Capacidad de una persona para influir sobre los demás</a:t>
            </a:r>
          </a:p>
        </p:txBody>
      </p:sp>
      <p:sp>
        <p:nvSpPr>
          <p:cNvPr id="155" name="Shape 155">
            <a:hlinkClick r:id="rId6" invalidUrl="" action="ppaction://hlinksldjump" tgtFrame="" tooltip="" history="1" highlightClick="0" endSnd="0"/>
          </p:cNvPr>
          <p:cNvSpPr/>
          <p:nvPr/>
        </p:nvSpPr>
        <p:spPr>
          <a:xfrm>
            <a:off x="633898" y="4881907"/>
            <a:ext cx="4332010" cy="65024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3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/>
            </a:lvl1pPr>
          </a:lstStyle>
          <a:p>
            <a:pPr/>
            <a:r>
              <a:t>Tª de la Malla Gerencial de Blake y Mouton</a:t>
            </a:r>
          </a:p>
        </p:txBody>
      </p:sp>
      <p:sp>
        <p:nvSpPr>
          <p:cNvPr id="156" name="Shape 156">
            <a:hlinkClick r:id="rId7" invalidUrl="" action="ppaction://hlinksldjump" tgtFrame="" tooltip="" history="1" highlightClick="0" endSnd="0"/>
          </p:cNvPr>
          <p:cNvSpPr/>
          <p:nvPr/>
        </p:nvSpPr>
        <p:spPr>
          <a:xfrm>
            <a:off x="641962" y="4328748"/>
            <a:ext cx="2843847" cy="65024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3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/>
            </a:lvl1pPr>
          </a:lstStyle>
          <a:p>
            <a:pPr/>
            <a:r>
              <a:t>Tª humanista de McGregor</a:t>
            </a:r>
          </a:p>
        </p:txBody>
      </p:sp>
      <p:sp>
        <p:nvSpPr>
          <p:cNvPr id="157" name="Shape 157">
            <a:hlinkClick r:id="rId8" invalidUrl="" action="ppaction://hlinksldjump" tgtFrame="" tooltip="" history="1" highlightClick="0" endSnd="0"/>
          </p:cNvPr>
          <p:cNvSpPr/>
          <p:nvPr/>
        </p:nvSpPr>
        <p:spPr>
          <a:xfrm>
            <a:off x="641962" y="5372868"/>
            <a:ext cx="1872210" cy="65024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3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/>
            </a:lvl1pPr>
          </a:lstStyle>
          <a:p>
            <a:pPr/>
            <a:r>
              <a:t>Tªs situacionales</a:t>
            </a:r>
          </a:p>
        </p:txBody>
      </p:sp>
      <p:grpSp>
        <p:nvGrpSpPr>
          <p:cNvPr id="185" name="Group 185"/>
          <p:cNvGrpSpPr/>
          <p:nvPr/>
        </p:nvGrpSpPr>
        <p:grpSpPr>
          <a:xfrm>
            <a:off x="4270468" y="4318000"/>
            <a:ext cx="5892801" cy="1666240"/>
            <a:chOff x="0" y="0"/>
            <a:chExt cx="5892800" cy="1666239"/>
          </a:xfrm>
        </p:grpSpPr>
        <p:grpSp>
          <p:nvGrpSpPr>
            <p:cNvPr id="160" name="Group 160"/>
            <p:cNvGrpSpPr/>
            <p:nvPr/>
          </p:nvGrpSpPr>
          <p:grpSpPr>
            <a:xfrm>
              <a:off x="2540000" y="0"/>
              <a:ext cx="812801" cy="1424940"/>
              <a:chOff x="0" y="0"/>
              <a:chExt cx="812800" cy="1424939"/>
            </a:xfrm>
          </p:grpSpPr>
          <p:sp>
            <p:nvSpPr>
              <p:cNvPr id="158" name="Shape 158"/>
              <p:cNvSpPr/>
              <p:nvPr/>
            </p:nvSpPr>
            <p:spPr>
              <a:xfrm>
                <a:off x="0" y="0"/>
                <a:ext cx="812800" cy="406400"/>
              </a:xfrm>
              <a:prstGeom prst="rect">
                <a:avLst/>
              </a:prstGeom>
              <a:solidFill>
                <a:schemeClr val="accent3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pPr>
              </a:p>
            </p:txBody>
          </p:sp>
          <p:sp>
            <p:nvSpPr>
              <p:cNvPr id="159" name="Shape 159"/>
              <p:cNvSpPr/>
              <p:nvPr/>
            </p:nvSpPr>
            <p:spPr>
              <a:xfrm>
                <a:off x="0" y="0"/>
                <a:ext cx="812800" cy="14249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b="1">
                    <a:solidFill>
                      <a:srgbClr val="FFFFFF"/>
                    </a:solidFill>
                    <a:effectLst>
                      <a:outerShdw sx="100000" sy="100000" kx="0" ky="0" algn="b" rotWithShape="0" blurRad="38100" dist="38100" dir="2700000">
                        <a:srgbClr val="000000">
                          <a:alpha val="43137"/>
                        </a:srgbClr>
                      </a:outerShdw>
                    </a:effectLst>
                  </a:defRPr>
                </a:lvl1pPr>
              </a:lstStyle>
              <a:p>
                <a:pPr/>
                <a:r>
                  <a:t>Rasgos de personalidad</a:t>
                </a:r>
              </a:p>
            </p:txBody>
          </p:sp>
        </p:grpSp>
        <p:grpSp>
          <p:nvGrpSpPr>
            <p:cNvPr id="163" name="Group 163"/>
            <p:cNvGrpSpPr/>
            <p:nvPr/>
          </p:nvGrpSpPr>
          <p:grpSpPr>
            <a:xfrm>
              <a:off x="0" y="609600"/>
              <a:ext cx="812800" cy="815340"/>
              <a:chOff x="0" y="0"/>
              <a:chExt cx="812800" cy="815339"/>
            </a:xfrm>
          </p:grpSpPr>
          <p:sp>
            <p:nvSpPr>
              <p:cNvPr id="161" name="Shape 161"/>
              <p:cNvSpPr/>
              <p:nvPr/>
            </p:nvSpPr>
            <p:spPr>
              <a:xfrm>
                <a:off x="0" y="0"/>
                <a:ext cx="812800" cy="406400"/>
              </a:xfrm>
              <a:prstGeom prst="rect">
                <a:avLst/>
              </a:prstGeom>
              <a:solidFill>
                <a:srgbClr val="FFFFFF">
                  <a:alpha val="90000"/>
                </a:srgbClr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1600"/>
                </a:pPr>
              </a:p>
            </p:txBody>
          </p:sp>
          <p:sp>
            <p:nvSpPr>
              <p:cNvPr id="162" name="Shape 162"/>
              <p:cNvSpPr/>
              <p:nvPr/>
            </p:nvSpPr>
            <p:spPr>
              <a:xfrm>
                <a:off x="0" y="0"/>
                <a:ext cx="812800" cy="8153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sz="1600"/>
                </a:lvl1pPr>
              </a:lstStyle>
              <a:p>
                <a:pPr/>
                <a:r>
                  <a:t>Visión de futuro</a:t>
                </a:r>
              </a:p>
            </p:txBody>
          </p:sp>
        </p:grpSp>
        <p:sp>
          <p:nvSpPr>
            <p:cNvPr id="164" name="Shape 164"/>
            <p:cNvSpPr/>
            <p:nvPr/>
          </p:nvSpPr>
          <p:spPr>
            <a:xfrm>
              <a:off x="406400" y="406399"/>
              <a:ext cx="254000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21600" y="10800"/>
                  </a:lnTo>
                  <a:lnTo>
                    <a:pt x="0" y="10800"/>
                  </a:lnTo>
                  <a:lnTo>
                    <a:pt x="0" y="21600"/>
                  </a:lnTo>
                </a:path>
              </a:pathLst>
            </a:custGeom>
            <a:noFill/>
            <a:ln w="25400" cap="flat">
              <a:solidFill>
                <a:srgbClr val="7B944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167" name="Group 167"/>
            <p:cNvGrpSpPr/>
            <p:nvPr/>
          </p:nvGrpSpPr>
          <p:grpSpPr>
            <a:xfrm>
              <a:off x="1016000" y="609599"/>
              <a:ext cx="812800" cy="406401"/>
              <a:chOff x="0" y="0"/>
              <a:chExt cx="812800" cy="406399"/>
            </a:xfrm>
          </p:grpSpPr>
          <p:sp>
            <p:nvSpPr>
              <p:cNvPr id="165" name="Shape 165"/>
              <p:cNvSpPr/>
              <p:nvPr/>
            </p:nvSpPr>
            <p:spPr>
              <a:xfrm>
                <a:off x="0" y="-1"/>
                <a:ext cx="812800" cy="406401"/>
              </a:xfrm>
              <a:prstGeom prst="rect">
                <a:avLst/>
              </a:prstGeom>
              <a:solidFill>
                <a:srgbClr val="FFFFFF">
                  <a:alpha val="90000"/>
                </a:srgbClr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900"/>
                </a:pPr>
              </a:p>
            </p:txBody>
          </p:sp>
          <p:sp>
            <p:nvSpPr>
              <p:cNvPr id="166" name="Shape 166"/>
              <p:cNvSpPr/>
              <p:nvPr/>
            </p:nvSpPr>
            <p:spPr>
              <a:xfrm>
                <a:off x="0" y="-1"/>
                <a:ext cx="8128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sz="1600"/>
                </a:lvl1pPr>
              </a:lstStyle>
              <a:p>
                <a:pPr/>
                <a:r>
                  <a:t>Riesgo</a:t>
                </a:r>
              </a:p>
            </p:txBody>
          </p:sp>
        </p:grpSp>
        <p:sp>
          <p:nvSpPr>
            <p:cNvPr id="168" name="Shape 168"/>
            <p:cNvSpPr/>
            <p:nvPr/>
          </p:nvSpPr>
          <p:spPr>
            <a:xfrm>
              <a:off x="1422400" y="406399"/>
              <a:ext cx="152400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21600" y="10800"/>
                  </a:lnTo>
                  <a:lnTo>
                    <a:pt x="0" y="10800"/>
                  </a:lnTo>
                  <a:lnTo>
                    <a:pt x="0" y="21600"/>
                  </a:lnTo>
                </a:path>
              </a:pathLst>
            </a:custGeom>
            <a:noFill/>
            <a:ln w="25400" cap="flat">
              <a:solidFill>
                <a:srgbClr val="7B944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171" name="Group 171"/>
            <p:cNvGrpSpPr/>
            <p:nvPr/>
          </p:nvGrpSpPr>
          <p:grpSpPr>
            <a:xfrm>
              <a:off x="2032000" y="609599"/>
              <a:ext cx="812800" cy="574042"/>
              <a:chOff x="0" y="0"/>
              <a:chExt cx="812800" cy="574040"/>
            </a:xfrm>
          </p:grpSpPr>
          <p:sp>
            <p:nvSpPr>
              <p:cNvPr id="169" name="Shape 169"/>
              <p:cNvSpPr/>
              <p:nvPr/>
            </p:nvSpPr>
            <p:spPr>
              <a:xfrm>
                <a:off x="0" y="0"/>
                <a:ext cx="812800" cy="406400"/>
              </a:xfrm>
              <a:prstGeom prst="rect">
                <a:avLst/>
              </a:prstGeom>
              <a:solidFill>
                <a:srgbClr val="FFFFFF">
                  <a:alpha val="90000"/>
                </a:srgbClr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900"/>
                </a:pPr>
              </a:p>
            </p:txBody>
          </p:sp>
          <p:sp>
            <p:nvSpPr>
              <p:cNvPr id="170" name="Shape 170"/>
              <p:cNvSpPr/>
              <p:nvPr/>
            </p:nvSpPr>
            <p:spPr>
              <a:xfrm>
                <a:off x="0" y="0"/>
                <a:ext cx="812800" cy="5740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sz="1600"/>
                </a:lvl1pPr>
              </a:lstStyle>
              <a:p>
                <a:pPr/>
                <a:r>
                  <a:t>Creativo</a:t>
                </a:r>
              </a:p>
            </p:txBody>
          </p:sp>
        </p:grpSp>
        <p:sp>
          <p:nvSpPr>
            <p:cNvPr id="172" name="Shape 172"/>
            <p:cNvSpPr/>
            <p:nvPr/>
          </p:nvSpPr>
          <p:spPr>
            <a:xfrm>
              <a:off x="2438400" y="406399"/>
              <a:ext cx="50800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21600" y="10800"/>
                  </a:lnTo>
                  <a:lnTo>
                    <a:pt x="0" y="10800"/>
                  </a:lnTo>
                  <a:lnTo>
                    <a:pt x="0" y="21600"/>
                  </a:lnTo>
                </a:path>
              </a:pathLst>
            </a:custGeom>
            <a:noFill/>
            <a:ln w="25400" cap="flat">
              <a:solidFill>
                <a:srgbClr val="7B944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175" name="Group 175"/>
            <p:cNvGrpSpPr/>
            <p:nvPr/>
          </p:nvGrpSpPr>
          <p:grpSpPr>
            <a:xfrm>
              <a:off x="3048000" y="609600"/>
              <a:ext cx="812801" cy="1056640"/>
              <a:chOff x="0" y="0"/>
              <a:chExt cx="812800" cy="1056639"/>
            </a:xfrm>
          </p:grpSpPr>
          <p:sp>
            <p:nvSpPr>
              <p:cNvPr id="173" name="Shape 173"/>
              <p:cNvSpPr/>
              <p:nvPr/>
            </p:nvSpPr>
            <p:spPr>
              <a:xfrm>
                <a:off x="0" y="0"/>
                <a:ext cx="812800" cy="406400"/>
              </a:xfrm>
              <a:prstGeom prst="rect">
                <a:avLst/>
              </a:prstGeom>
              <a:solidFill>
                <a:srgbClr val="FFFFFF">
                  <a:alpha val="90000"/>
                </a:srgbClr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900"/>
                </a:pPr>
              </a:p>
            </p:txBody>
          </p:sp>
          <p:sp>
            <p:nvSpPr>
              <p:cNvPr id="174" name="Shape 174"/>
              <p:cNvSpPr/>
              <p:nvPr/>
            </p:nvSpPr>
            <p:spPr>
              <a:xfrm>
                <a:off x="0" y="0"/>
                <a:ext cx="812800" cy="10566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sz="1600"/>
                </a:lvl1pPr>
              </a:lstStyle>
              <a:p>
                <a:pPr/>
                <a:r>
                  <a:t>Confianza y honradez</a:t>
                </a:r>
              </a:p>
            </p:txBody>
          </p:sp>
        </p:grpSp>
        <p:sp>
          <p:nvSpPr>
            <p:cNvPr id="176" name="Shape 176"/>
            <p:cNvSpPr/>
            <p:nvPr/>
          </p:nvSpPr>
          <p:spPr>
            <a:xfrm>
              <a:off x="2946400" y="406399"/>
              <a:ext cx="50800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10800"/>
                  </a:lnTo>
                  <a:lnTo>
                    <a:pt x="21600" y="108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7B944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179" name="Group 179"/>
            <p:cNvGrpSpPr/>
            <p:nvPr/>
          </p:nvGrpSpPr>
          <p:grpSpPr>
            <a:xfrm>
              <a:off x="4064000" y="609599"/>
              <a:ext cx="812800" cy="406401"/>
              <a:chOff x="0" y="0"/>
              <a:chExt cx="812800" cy="406399"/>
            </a:xfrm>
          </p:grpSpPr>
          <p:sp>
            <p:nvSpPr>
              <p:cNvPr id="177" name="Shape 177"/>
              <p:cNvSpPr/>
              <p:nvPr/>
            </p:nvSpPr>
            <p:spPr>
              <a:xfrm>
                <a:off x="0" y="-1"/>
                <a:ext cx="812800" cy="406401"/>
              </a:xfrm>
              <a:prstGeom prst="rect">
                <a:avLst/>
              </a:prstGeom>
              <a:solidFill>
                <a:srgbClr val="FFFFFF">
                  <a:alpha val="90000"/>
                </a:srgbClr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900"/>
                </a:pPr>
              </a:p>
            </p:txBody>
          </p:sp>
          <p:sp>
            <p:nvSpPr>
              <p:cNvPr id="178" name="Shape 178"/>
              <p:cNvSpPr/>
              <p:nvPr/>
            </p:nvSpPr>
            <p:spPr>
              <a:xfrm>
                <a:off x="0" y="-1"/>
                <a:ext cx="812800" cy="332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sz="1600"/>
                </a:lvl1pPr>
              </a:lstStyle>
              <a:p>
                <a:pPr/>
                <a:r>
                  <a:t>Visible</a:t>
                </a:r>
              </a:p>
            </p:txBody>
          </p:sp>
        </p:grpSp>
        <p:sp>
          <p:nvSpPr>
            <p:cNvPr id="180" name="Shape 180"/>
            <p:cNvSpPr/>
            <p:nvPr/>
          </p:nvSpPr>
          <p:spPr>
            <a:xfrm>
              <a:off x="2946400" y="406399"/>
              <a:ext cx="152400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10800"/>
                  </a:lnTo>
                  <a:lnTo>
                    <a:pt x="21600" y="108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7B944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183" name="Group 183"/>
            <p:cNvGrpSpPr/>
            <p:nvPr/>
          </p:nvGrpSpPr>
          <p:grpSpPr>
            <a:xfrm>
              <a:off x="5080000" y="609599"/>
              <a:ext cx="812801" cy="574042"/>
              <a:chOff x="0" y="0"/>
              <a:chExt cx="812800" cy="574040"/>
            </a:xfrm>
          </p:grpSpPr>
          <p:sp>
            <p:nvSpPr>
              <p:cNvPr id="181" name="Shape 181"/>
              <p:cNvSpPr/>
              <p:nvPr/>
            </p:nvSpPr>
            <p:spPr>
              <a:xfrm>
                <a:off x="0" y="0"/>
                <a:ext cx="812800" cy="406400"/>
              </a:xfrm>
              <a:prstGeom prst="rect">
                <a:avLst/>
              </a:prstGeom>
              <a:solidFill>
                <a:srgbClr val="FFFFFF">
                  <a:alpha val="90000"/>
                </a:srgbClr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900"/>
                </a:pPr>
              </a:p>
            </p:txBody>
          </p:sp>
          <p:sp>
            <p:nvSpPr>
              <p:cNvPr id="182" name="Shape 182"/>
              <p:cNvSpPr/>
              <p:nvPr/>
            </p:nvSpPr>
            <p:spPr>
              <a:xfrm>
                <a:off x="0" y="0"/>
                <a:ext cx="812800" cy="5740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sz="1600"/>
                </a:lvl1pPr>
              </a:lstStyle>
              <a:p>
                <a:pPr/>
                <a:r>
                  <a:t>Comunicación</a:t>
                </a:r>
              </a:p>
            </p:txBody>
          </p:sp>
        </p:grpSp>
        <p:sp>
          <p:nvSpPr>
            <p:cNvPr id="184" name="Shape 184"/>
            <p:cNvSpPr/>
            <p:nvPr/>
          </p:nvSpPr>
          <p:spPr>
            <a:xfrm>
              <a:off x="2946400" y="406399"/>
              <a:ext cx="254000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10800"/>
                  </a:lnTo>
                  <a:lnTo>
                    <a:pt x="21600" y="108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7B944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</p:grpSp>
      <p:pic>
        <p:nvPicPr>
          <p:cNvPr id="186" name="image5.png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 rot="2666528">
            <a:off x="320083" y="4435880"/>
            <a:ext cx="351796" cy="442038"/>
          </a:xfrm>
          <a:prstGeom prst="rect">
            <a:avLst/>
          </a:prstGeom>
          <a:ln w="12700">
            <a:miter lim="400000"/>
          </a:ln>
        </p:spPr>
      </p:pic>
      <p:pic>
        <p:nvPicPr>
          <p:cNvPr id="187" name="image5.png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 rot="2666528">
            <a:off x="329573" y="4999470"/>
            <a:ext cx="351795" cy="442038"/>
          </a:xfrm>
          <a:prstGeom prst="rect">
            <a:avLst/>
          </a:prstGeom>
          <a:ln w="12700">
            <a:miter lim="400000"/>
          </a:ln>
        </p:spPr>
      </p:pic>
      <p:pic>
        <p:nvPicPr>
          <p:cNvPr id="188" name="image5.png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 rot="2666528">
            <a:off x="326603" y="5521181"/>
            <a:ext cx="351796" cy="442039"/>
          </a:xfrm>
          <a:prstGeom prst="rect">
            <a:avLst/>
          </a:prstGeom>
          <a:ln w="12700">
            <a:miter lim="400000"/>
          </a:ln>
        </p:spPr>
      </p:pic>
      <p:sp>
        <p:nvSpPr>
          <p:cNvPr id="189" name="Shape 189">
            <a:hlinkClick r:id="rId10" invalidUrl="" action="ppaction://hlinksldjump" tgtFrame="" tooltip="" history="1" highlightClick="0" endSnd="0"/>
          </p:cNvPr>
          <p:cNvSpPr/>
          <p:nvPr/>
        </p:nvSpPr>
        <p:spPr>
          <a:xfrm>
            <a:off x="2951070" y="5603514"/>
            <a:ext cx="2435596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14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Amplía 2:</a:t>
            </a:r>
            <a:r>
              <a:rPr>
                <a:solidFill>
                  <a:srgbClr val="C00000"/>
                </a:solidFill>
              </a:rPr>
              <a:t> “Érase una vez…”</a:t>
            </a:r>
          </a:p>
        </p:txBody>
      </p:sp>
      <p:pic>
        <p:nvPicPr>
          <p:cNvPr id="190" name="image5.png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 rot="2666528">
            <a:off x="2795274" y="5690272"/>
            <a:ext cx="351795" cy="4420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/>
          <p:nvPr/>
        </p:nvSpPr>
        <p:spPr>
          <a:xfrm>
            <a:off x="148255" y="12887"/>
            <a:ext cx="8229601" cy="637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>
              <a:lnSpc>
                <a:spcPct val="80000"/>
              </a:lnSpc>
              <a:defRPr b="1" sz="3700"/>
            </a:lvl1pPr>
          </a:lstStyle>
          <a:p>
            <a:pPr/>
            <a:r>
              <a:t>1. La dirección y el liderazgo</a:t>
            </a:r>
          </a:p>
        </p:txBody>
      </p:sp>
      <p:grpSp>
        <p:nvGrpSpPr>
          <p:cNvPr id="195" name="Group 195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193" name="Shape 193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4" name="Shape 194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Volver</a:t>
              </a:r>
            </a:p>
          </p:txBody>
        </p:sp>
      </p:grpSp>
      <p:grpSp>
        <p:nvGrpSpPr>
          <p:cNvPr id="198" name="Group 198"/>
          <p:cNvGrpSpPr/>
          <p:nvPr/>
        </p:nvGrpSpPr>
        <p:grpSpPr>
          <a:xfrm>
            <a:off x="630109" y="2214142"/>
            <a:ext cx="1598040" cy="536347"/>
            <a:chOff x="0" y="0"/>
            <a:chExt cx="1598038" cy="536345"/>
          </a:xfrm>
        </p:grpSpPr>
        <p:sp>
          <p:nvSpPr>
            <p:cNvPr id="196" name="Shape 196"/>
            <p:cNvSpPr/>
            <p:nvPr/>
          </p:nvSpPr>
          <p:spPr>
            <a:xfrm>
              <a:off x="0" y="0"/>
              <a:ext cx="1598039" cy="536346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4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pPr>
            </a:p>
          </p:txBody>
        </p:sp>
        <p:sp>
          <p:nvSpPr>
            <p:cNvPr id="197" name="Shape 197"/>
            <p:cNvSpPr/>
            <p:nvPr/>
          </p:nvSpPr>
          <p:spPr>
            <a:xfrm>
              <a:off x="26181" y="44653"/>
              <a:ext cx="1545677" cy="447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4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lvl1pPr>
            </a:lstStyle>
            <a:p>
              <a:pPr/>
              <a:r>
                <a:t>Tª X</a:t>
              </a:r>
            </a:p>
          </p:txBody>
        </p:sp>
      </p:grpSp>
      <p:grpSp>
        <p:nvGrpSpPr>
          <p:cNvPr id="201" name="Group 201"/>
          <p:cNvGrpSpPr/>
          <p:nvPr/>
        </p:nvGrpSpPr>
        <p:grpSpPr>
          <a:xfrm>
            <a:off x="630109" y="3748694"/>
            <a:ext cx="1598040" cy="647067"/>
            <a:chOff x="0" y="0"/>
            <a:chExt cx="1598038" cy="647065"/>
          </a:xfrm>
        </p:grpSpPr>
        <p:sp>
          <p:nvSpPr>
            <p:cNvPr id="199" name="Shape 199"/>
            <p:cNvSpPr/>
            <p:nvPr/>
          </p:nvSpPr>
          <p:spPr>
            <a:xfrm>
              <a:off x="0" y="0"/>
              <a:ext cx="1598039" cy="647066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4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pPr>
            </a:p>
          </p:txBody>
        </p:sp>
        <p:sp>
          <p:nvSpPr>
            <p:cNvPr id="200" name="Shape 200"/>
            <p:cNvSpPr/>
            <p:nvPr/>
          </p:nvSpPr>
          <p:spPr>
            <a:xfrm>
              <a:off x="31586" y="100012"/>
              <a:ext cx="1534867" cy="447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4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lvl1pPr>
            </a:lstStyle>
            <a:p>
              <a:pPr/>
              <a:r>
                <a:t>Tª Y</a:t>
              </a:r>
            </a:p>
          </p:txBody>
        </p:sp>
      </p:grpSp>
      <p:sp>
        <p:nvSpPr>
          <p:cNvPr id="202" name="Shape 202"/>
          <p:cNvSpPr/>
          <p:nvPr/>
        </p:nvSpPr>
        <p:spPr>
          <a:xfrm>
            <a:off x="2339751" y="2386419"/>
            <a:ext cx="504057" cy="19179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5B3D7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3" name="Shape 203"/>
          <p:cNvSpPr/>
          <p:nvPr/>
        </p:nvSpPr>
        <p:spPr>
          <a:xfrm>
            <a:off x="2876667" y="2055659"/>
            <a:ext cx="6159830" cy="1297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Ser humano vago por naturaleza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obligado a trabajar por la fuerza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Prefiere ser dirigido y no tomar responsabilidades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Estilo autoritario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adecuado para cumplir los objetivos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Motivación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por dinero</a:t>
            </a:r>
          </a:p>
        </p:txBody>
      </p:sp>
      <p:sp>
        <p:nvSpPr>
          <p:cNvPr id="204" name="Shape 204"/>
          <p:cNvSpPr/>
          <p:nvPr/>
        </p:nvSpPr>
        <p:spPr>
          <a:xfrm>
            <a:off x="2339751" y="3964711"/>
            <a:ext cx="504057" cy="19179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5B3D7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5" name="Shape 205"/>
          <p:cNvSpPr/>
          <p:nvPr/>
        </p:nvSpPr>
        <p:spPr>
          <a:xfrm>
            <a:off x="2893705" y="3410508"/>
            <a:ext cx="6087822" cy="153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Ser humano se esfuerza por naturaleza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autocontrol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Posee creatividad y motivación hacia el trabajo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Comprometidos con los objetivos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si satisfacen sus necesidades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Función de la dirección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permitir que se cumplan tanto los objetivos de la empresa como los de los trabajadores.</a:t>
            </a:r>
          </a:p>
        </p:txBody>
      </p:sp>
      <p:sp>
        <p:nvSpPr>
          <p:cNvPr id="206" name="Shape 206"/>
          <p:cNvSpPr/>
          <p:nvPr/>
        </p:nvSpPr>
        <p:spPr>
          <a:xfrm>
            <a:off x="356058" y="1122603"/>
            <a:ext cx="8480554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i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Teoría humanista de McGregor</a:t>
            </a:r>
          </a:p>
          <a:p>
            <a:pPr algn="ctr">
              <a:defRPr i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(1960)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/>
          <p:nvPr/>
        </p:nvSpPr>
        <p:spPr>
          <a:xfrm>
            <a:off x="148255" y="12887"/>
            <a:ext cx="8229601" cy="637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>
              <a:lnSpc>
                <a:spcPct val="80000"/>
              </a:lnSpc>
              <a:defRPr b="1" sz="3700"/>
            </a:lvl1pPr>
          </a:lstStyle>
          <a:p>
            <a:pPr/>
            <a:r>
              <a:t>1. La dirección y el liderazgo</a:t>
            </a:r>
          </a:p>
        </p:txBody>
      </p:sp>
      <p:sp>
        <p:nvSpPr>
          <p:cNvPr id="209" name="Shape 209"/>
          <p:cNvSpPr/>
          <p:nvPr/>
        </p:nvSpPr>
        <p:spPr>
          <a:xfrm>
            <a:off x="876066" y="778837"/>
            <a:ext cx="7198974" cy="367666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sx="100000" sy="100000" kx="0" ky="0" algn="b" rotWithShape="0" blurRad="76200" dist="0" dir="13500000">
              <a:srgbClr val="000000">
                <a:alpha val="2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/>
            <a:r>
              <a:t>Tª de la Malla Gerencial de Blake y Mouton</a:t>
            </a:r>
          </a:p>
        </p:txBody>
      </p:sp>
      <p:sp>
        <p:nvSpPr>
          <p:cNvPr id="210" name="Shape 210"/>
          <p:cNvSpPr/>
          <p:nvPr/>
        </p:nvSpPr>
        <p:spPr>
          <a:xfrm>
            <a:off x="495218" y="1175408"/>
            <a:ext cx="8160878" cy="1297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Estudio de las conductas de un líder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cualquier persona puede ser líder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Tipos de conductas enfocadas a dos intereses:</a:t>
            </a:r>
          </a:p>
          <a:p>
            <a:pPr lvl="1" marL="742950" indent="-285750">
              <a:buSzPct val="100000"/>
              <a:buFont typeface="Arial"/>
              <a:buChar char="•"/>
              <a:defRPr sz="1600"/>
            </a:pPr>
            <a:r>
              <a:t>Interés por al producción o la tarea</a:t>
            </a:r>
          </a:p>
          <a:p>
            <a:pPr lvl="1" marL="742950" indent="-285750">
              <a:buSzPct val="100000"/>
              <a:buFont typeface="Arial"/>
              <a:buChar char="•"/>
              <a:defRPr sz="1600"/>
            </a:pPr>
            <a:r>
              <a:t>Interés por las personas</a:t>
            </a:r>
          </a:p>
          <a:p>
            <a:pPr marL="285750" indent="-285750">
              <a:buSzPct val="100000"/>
              <a:buFont typeface="Arial"/>
              <a:buChar char="•"/>
              <a:defRPr sz="1600"/>
            </a:pPr>
            <a:r>
              <a:t>Puntos intermedios y combinación de intereses</a:t>
            </a:r>
          </a:p>
        </p:txBody>
      </p:sp>
      <p:graphicFrame>
        <p:nvGraphicFramePr>
          <p:cNvPr id="211" name="Table 211"/>
          <p:cNvGraphicFramePr/>
          <p:nvPr/>
        </p:nvGraphicFramePr>
        <p:xfrm>
          <a:off x="1917806" y="2589345"/>
          <a:ext cx="5315701" cy="3024336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771900"/>
                <a:gridCol w="1771900"/>
                <a:gridCol w="1771900"/>
              </a:tblGrid>
              <a:tr h="1008112">
                <a:tc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000000"/>
                          </a:solidFill>
                        </a:defRPr>
                      </a:pPr>
                      <a:r>
                        <a:t>1.9 Club de amigos</a:t>
                      </a:r>
                    </a:p>
                    <a:p>
                      <a:pPr algn="ctr"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Prioridad personas</a:t>
                      </a:r>
                    </a:p>
                  </a:txBody>
                  <a:tcPr marL="45720" marR="45720" marT="45720" marB="45720" anchor="ctr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 marL="45720" marR="45720" marT="45720" marB="45720" anchor="ctr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000000"/>
                          </a:solidFill>
                        </a:defRPr>
                      </a:pPr>
                      <a:r>
                        <a:t>9.9 Trabajo en equipo</a:t>
                      </a:r>
                    </a:p>
                    <a:p>
                      <a:pPr algn="ctr"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Máx. rendimiento</a:t>
                      </a:r>
                    </a:p>
                    <a:p>
                      <a:pPr algn="ctr">
                        <a:defRPr b="0" sz="1600">
                          <a:solidFill>
                            <a:srgbClr val="000000"/>
                          </a:solidFill>
                        </a:defRPr>
                      </a:pPr>
                      <a:r>
                        <a:t>Buen ambiente</a:t>
                      </a:r>
                    </a:p>
                  </a:txBody>
                  <a:tcPr marL="45720" marR="45720" marT="45720" marB="45720" anchor="ctr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8ECF4"/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defRPr b="1" sz="1600"/>
                      </a:pPr>
                    </a:p>
                  </a:txBody>
                  <a:tcPr marL="45720" marR="45720" marT="45720" marB="45720" anchor="ctr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600"/>
                      </a:pPr>
                      <a:r>
                        <a:t>5.5 Dirección intermedia</a:t>
                      </a:r>
                    </a:p>
                    <a:p>
                      <a:pPr algn="ctr">
                        <a:defRPr sz="1600"/>
                      </a:pPr>
                      <a:r>
                        <a:t>Equilibrio</a:t>
                      </a:r>
                    </a:p>
                  </a:txBody>
                  <a:tcPr marL="45720" marR="45720" marT="45720" marB="45720" anchor="ctr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600"/>
                      </a:pPr>
                    </a:p>
                  </a:txBody>
                  <a:tcPr marL="45720" marR="45720" marT="45720" marB="45720" anchor="ctr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defRPr b="1" sz="1600"/>
                      </a:pPr>
                      <a:r>
                        <a:t>1.1 Dirección pobre</a:t>
                      </a:r>
                    </a:p>
                    <a:p>
                      <a:pPr algn="ctr">
                        <a:defRPr sz="1600"/>
                      </a:pPr>
                      <a:r>
                        <a:t>Mínimo estricto</a:t>
                      </a:r>
                    </a:p>
                  </a:txBody>
                  <a:tcPr marL="45720" marR="45720" marT="45720" marB="45720" anchor="ctr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600"/>
                      </a:pPr>
                    </a:p>
                  </a:txBody>
                  <a:tcPr marL="45720" marR="45720" marT="45720" marB="45720" anchor="ctr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600"/>
                      </a:pPr>
                      <a:r>
                        <a:t>9.1 Dirección de tarea</a:t>
                      </a:r>
                    </a:p>
                    <a:p>
                      <a:pPr algn="ctr">
                        <a:defRPr sz="1600"/>
                      </a:pPr>
                      <a:r>
                        <a:t>Autoritario</a:t>
                      </a:r>
                    </a:p>
                  </a:txBody>
                  <a:tcPr marL="45720" marR="45720" marT="45720" marB="45720" anchor="ctr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212" name="Shape 212"/>
          <p:cNvSpPr/>
          <p:nvPr/>
        </p:nvSpPr>
        <p:spPr>
          <a:xfrm flipH="1">
            <a:off x="1839353" y="2608667"/>
            <a:ext cx="1" cy="3141059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3" name="Shape 213"/>
          <p:cNvSpPr/>
          <p:nvPr/>
        </p:nvSpPr>
        <p:spPr>
          <a:xfrm>
            <a:off x="1846246" y="5749725"/>
            <a:ext cx="5430702" cy="1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4" name="Shape 214"/>
          <p:cNvSpPr/>
          <p:nvPr/>
        </p:nvSpPr>
        <p:spPr>
          <a:xfrm>
            <a:off x="2771800" y="5749725"/>
            <a:ext cx="2736304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Orientación a la tarea</a:t>
            </a:r>
          </a:p>
        </p:txBody>
      </p:sp>
      <p:sp>
        <p:nvSpPr>
          <p:cNvPr id="215" name="Shape 215"/>
          <p:cNvSpPr/>
          <p:nvPr/>
        </p:nvSpPr>
        <p:spPr>
          <a:xfrm rot="16200000">
            <a:off x="356121" y="3922314"/>
            <a:ext cx="2736304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Orientación a las personas</a:t>
            </a:r>
          </a:p>
        </p:txBody>
      </p:sp>
      <p:sp>
        <p:nvSpPr>
          <p:cNvPr id="216" name="Shape 216"/>
          <p:cNvSpPr/>
          <p:nvPr/>
        </p:nvSpPr>
        <p:spPr>
          <a:xfrm>
            <a:off x="1596517" y="2571357"/>
            <a:ext cx="184668" cy="358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7" name="Shape 217"/>
          <p:cNvSpPr/>
          <p:nvPr/>
        </p:nvSpPr>
        <p:spPr>
          <a:xfrm>
            <a:off x="7092280" y="5797513"/>
            <a:ext cx="184668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8" name="Shape 218"/>
          <p:cNvSpPr/>
          <p:nvPr/>
        </p:nvSpPr>
        <p:spPr>
          <a:xfrm>
            <a:off x="1781185" y="5797513"/>
            <a:ext cx="184668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19" name="Shape 219"/>
          <p:cNvSpPr/>
          <p:nvPr/>
        </p:nvSpPr>
        <p:spPr>
          <a:xfrm>
            <a:off x="1581259" y="5537139"/>
            <a:ext cx="184668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1</a:t>
            </a:r>
          </a:p>
        </p:txBody>
      </p:sp>
      <p:grpSp>
        <p:nvGrpSpPr>
          <p:cNvPr id="222" name="Group 222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220" name="Shape 220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1" name="Shape 221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Volver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/>
          <p:nvPr/>
        </p:nvSpPr>
        <p:spPr>
          <a:xfrm>
            <a:off x="148255" y="12887"/>
            <a:ext cx="8229601" cy="637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>
              <a:lnSpc>
                <a:spcPct val="80000"/>
              </a:lnSpc>
              <a:defRPr b="1" sz="3700"/>
            </a:lvl1pPr>
          </a:lstStyle>
          <a:p>
            <a:pPr/>
            <a:r>
              <a:t>1. La dirección y el liderazgo</a:t>
            </a:r>
          </a:p>
        </p:txBody>
      </p:sp>
      <p:grpSp>
        <p:nvGrpSpPr>
          <p:cNvPr id="227" name="Group 227"/>
          <p:cNvGrpSpPr/>
          <p:nvPr/>
        </p:nvGrpSpPr>
        <p:grpSpPr>
          <a:xfrm>
            <a:off x="332511" y="1200500"/>
            <a:ext cx="1621587" cy="574041"/>
            <a:chOff x="0" y="0"/>
            <a:chExt cx="1621586" cy="574040"/>
          </a:xfrm>
        </p:grpSpPr>
        <p:sp>
          <p:nvSpPr>
            <p:cNvPr id="225" name="Shape 225"/>
            <p:cNvSpPr/>
            <p:nvPr/>
          </p:nvSpPr>
          <p:spPr>
            <a:xfrm>
              <a:off x="0" y="18847"/>
              <a:ext cx="1621587" cy="536347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6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pPr>
            </a:p>
          </p:txBody>
        </p:sp>
        <p:sp>
          <p:nvSpPr>
            <p:cNvPr id="226" name="Shape 226"/>
            <p:cNvSpPr/>
            <p:nvPr/>
          </p:nvSpPr>
          <p:spPr>
            <a:xfrm>
              <a:off x="26181" y="-1"/>
              <a:ext cx="1569225" cy="574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6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lvl1pPr>
            </a:lstStyle>
            <a:p>
              <a:pPr/>
              <a:r>
                <a:t>Tª de Hersey y Blanchard</a:t>
              </a:r>
            </a:p>
          </p:txBody>
        </p:sp>
      </p:grpSp>
      <p:grpSp>
        <p:nvGrpSpPr>
          <p:cNvPr id="230" name="Group 230"/>
          <p:cNvGrpSpPr/>
          <p:nvPr/>
        </p:nvGrpSpPr>
        <p:grpSpPr>
          <a:xfrm>
            <a:off x="356059" y="2010335"/>
            <a:ext cx="1598039" cy="647067"/>
            <a:chOff x="0" y="0"/>
            <a:chExt cx="1598038" cy="647065"/>
          </a:xfrm>
        </p:grpSpPr>
        <p:sp>
          <p:nvSpPr>
            <p:cNvPr id="228" name="Shape 228"/>
            <p:cNvSpPr/>
            <p:nvPr/>
          </p:nvSpPr>
          <p:spPr>
            <a:xfrm>
              <a:off x="0" y="0"/>
              <a:ext cx="1598039" cy="647066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6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pPr>
            </a:p>
          </p:txBody>
        </p:sp>
        <p:sp>
          <p:nvSpPr>
            <p:cNvPr id="229" name="Shape 229"/>
            <p:cNvSpPr/>
            <p:nvPr/>
          </p:nvSpPr>
          <p:spPr>
            <a:xfrm>
              <a:off x="31586" y="36512"/>
              <a:ext cx="1534867" cy="574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600">
                  <a:solidFill>
                    <a:srgbClr val="FFFFFF"/>
                  </a:solidFill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</a:defRPr>
              </a:lvl1pPr>
            </a:lstStyle>
            <a:p>
              <a:pPr/>
              <a:r>
                <a:t>Nivel de madurez</a:t>
              </a:r>
            </a:p>
          </p:txBody>
        </p:sp>
      </p:grpSp>
      <p:sp>
        <p:nvSpPr>
          <p:cNvPr id="231" name="Shape 231"/>
          <p:cNvSpPr/>
          <p:nvPr/>
        </p:nvSpPr>
        <p:spPr>
          <a:xfrm>
            <a:off x="2052230" y="1393104"/>
            <a:ext cx="504057" cy="19179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5B3D7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32" name="Shape 232"/>
          <p:cNvSpPr/>
          <p:nvPr/>
        </p:nvSpPr>
        <p:spPr>
          <a:xfrm>
            <a:off x="2530422" y="1319724"/>
            <a:ext cx="3706065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/>
            </a:lvl1pPr>
          </a:lstStyle>
          <a:p>
            <a:pPr/>
            <a:r>
              <a:t>Cada situación requiere un estilo de líder</a:t>
            </a:r>
          </a:p>
        </p:txBody>
      </p:sp>
      <p:sp>
        <p:nvSpPr>
          <p:cNvPr id="233" name="Shape 233"/>
          <p:cNvSpPr/>
          <p:nvPr/>
        </p:nvSpPr>
        <p:spPr>
          <a:xfrm>
            <a:off x="1999668" y="2237970"/>
            <a:ext cx="504057" cy="19179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5B3D7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34" name="Shape 234"/>
          <p:cNvSpPr/>
          <p:nvPr/>
        </p:nvSpPr>
        <p:spPr>
          <a:xfrm>
            <a:off x="2503723" y="2072626"/>
            <a:ext cx="2701577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/>
            </a:lvl1pPr>
          </a:lstStyle>
          <a:p>
            <a:pPr/>
            <a:r>
              <a:t>Dado por la motivación y la competencia</a:t>
            </a:r>
          </a:p>
        </p:txBody>
      </p:sp>
      <p:sp>
        <p:nvSpPr>
          <p:cNvPr id="235" name="Shape 235"/>
          <p:cNvSpPr/>
          <p:nvPr/>
        </p:nvSpPr>
        <p:spPr>
          <a:xfrm>
            <a:off x="356058" y="753271"/>
            <a:ext cx="8480554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i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/>
            <a:r>
              <a:t>Tªs Situacionales</a:t>
            </a:r>
          </a:p>
        </p:txBody>
      </p:sp>
      <p:grpSp>
        <p:nvGrpSpPr>
          <p:cNvPr id="251" name="Group 251"/>
          <p:cNvGrpSpPr/>
          <p:nvPr/>
        </p:nvGrpSpPr>
        <p:grpSpPr>
          <a:xfrm>
            <a:off x="509158" y="3960473"/>
            <a:ext cx="4920209" cy="4450063"/>
            <a:chOff x="0" y="0"/>
            <a:chExt cx="4920208" cy="4450061"/>
          </a:xfrm>
        </p:grpSpPr>
        <p:grpSp>
          <p:nvGrpSpPr>
            <p:cNvPr id="238" name="Group 238"/>
            <p:cNvGrpSpPr/>
            <p:nvPr/>
          </p:nvGrpSpPr>
          <p:grpSpPr>
            <a:xfrm>
              <a:off x="0" y="0"/>
              <a:ext cx="924852" cy="4450062"/>
              <a:chOff x="0" y="0"/>
              <a:chExt cx="924851" cy="4450061"/>
            </a:xfrm>
          </p:grpSpPr>
          <p:sp>
            <p:nvSpPr>
              <p:cNvPr id="236" name="Shape 236"/>
              <p:cNvSpPr/>
              <p:nvPr/>
            </p:nvSpPr>
            <p:spPr>
              <a:xfrm>
                <a:off x="0" y="0"/>
                <a:ext cx="924852" cy="693639"/>
              </a:xfrm>
              <a:prstGeom prst="roundRect">
                <a:avLst>
                  <a:gd name="adj" fmla="val 7500"/>
                </a:avLst>
              </a:prstGeom>
              <a:solidFill>
                <a:schemeClr val="accent3"/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 sz="16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37" name="Shape 237"/>
              <p:cNvSpPr/>
              <p:nvPr/>
            </p:nvSpPr>
            <p:spPr>
              <a:xfrm>
                <a:off x="15221" y="15221"/>
                <a:ext cx="894409" cy="4434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>
                  <a:defRPr b="1" sz="1600">
                    <a:solidFill>
                      <a:srgbClr val="FFFFFF"/>
                    </a:solidFill>
                  </a:defRPr>
                </a:pPr>
                <a:r>
                  <a:t>M1</a:t>
                </a:r>
              </a:p>
              <a:p>
                <a:pPr marL="138727" indent="-138727">
                  <a:buSzPct val="100000"/>
                  <a:buChar char="•"/>
                  <a:defRPr b="1" sz="1600">
                    <a:solidFill>
                      <a:srgbClr val="FFFFFF"/>
                    </a:solidFill>
                  </a:defRPr>
                </a:pPr>
                <a:r>
                  <a:t>No sabe, no quiere. No tiene la competencia para realizar la tarea y no está motivado.</a:t>
                </a:r>
              </a:p>
            </p:txBody>
          </p:sp>
        </p:grpSp>
        <p:sp>
          <p:nvSpPr>
            <p:cNvPr id="239" name="Shape 239"/>
            <p:cNvSpPr/>
            <p:nvPr/>
          </p:nvSpPr>
          <p:spPr>
            <a:xfrm>
              <a:off x="1026584" y="245085"/>
              <a:ext cx="203468" cy="203468"/>
            </a:xfrm>
            <a:prstGeom prst="rightArrow">
              <a:avLst>
                <a:gd name="adj1" fmla="val 64000"/>
                <a:gd name="adj2" fmla="val 50000"/>
              </a:avLst>
            </a:prstGeom>
            <a:solidFill>
              <a:srgbClr val="CAD9B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242" name="Group 242"/>
            <p:cNvGrpSpPr/>
            <p:nvPr/>
          </p:nvGrpSpPr>
          <p:grpSpPr>
            <a:xfrm>
              <a:off x="1331785" y="0"/>
              <a:ext cx="924852" cy="4450062"/>
              <a:chOff x="0" y="0"/>
              <a:chExt cx="924851" cy="4450061"/>
            </a:xfrm>
          </p:grpSpPr>
          <p:sp>
            <p:nvSpPr>
              <p:cNvPr id="240" name="Shape 240"/>
              <p:cNvSpPr/>
              <p:nvPr/>
            </p:nvSpPr>
            <p:spPr>
              <a:xfrm>
                <a:off x="0" y="0"/>
                <a:ext cx="924852" cy="693639"/>
              </a:xfrm>
              <a:prstGeom prst="roundRect">
                <a:avLst>
                  <a:gd name="adj" fmla="val 7500"/>
                </a:avLst>
              </a:prstGeom>
              <a:solidFill>
                <a:schemeClr val="accent3"/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 sz="16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41" name="Shape 241"/>
              <p:cNvSpPr/>
              <p:nvPr/>
            </p:nvSpPr>
            <p:spPr>
              <a:xfrm>
                <a:off x="15221" y="15221"/>
                <a:ext cx="894409" cy="4434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>
                  <a:defRPr b="1" sz="1600">
                    <a:solidFill>
                      <a:srgbClr val="FFFFFF"/>
                    </a:solidFill>
                  </a:defRPr>
                </a:pPr>
                <a:r>
                  <a:t>M2</a:t>
                </a:r>
              </a:p>
              <a:p>
                <a:pPr marL="138727" indent="-138727">
                  <a:buSzPct val="100000"/>
                  <a:buChar char="•"/>
                  <a:defRPr b="1" sz="1600">
                    <a:solidFill>
                      <a:srgbClr val="FFFFFF"/>
                    </a:solidFill>
                  </a:defRPr>
                </a:pPr>
                <a:r>
                  <a:t>No sabe, sí quiere. No tiene la competencia pero sí tiene motivación por hacerlo bien.</a:t>
                </a:r>
              </a:p>
            </p:txBody>
          </p:sp>
        </p:grpSp>
        <p:sp>
          <p:nvSpPr>
            <p:cNvPr id="243" name="Shape 243"/>
            <p:cNvSpPr/>
            <p:nvPr/>
          </p:nvSpPr>
          <p:spPr>
            <a:xfrm>
              <a:off x="2358370" y="245085"/>
              <a:ext cx="203468" cy="203468"/>
            </a:xfrm>
            <a:prstGeom prst="rightArrow">
              <a:avLst>
                <a:gd name="adj1" fmla="val 64000"/>
                <a:gd name="adj2" fmla="val 50000"/>
              </a:avLst>
            </a:prstGeom>
            <a:solidFill>
              <a:srgbClr val="CAD9B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246" name="Group 246"/>
            <p:cNvGrpSpPr/>
            <p:nvPr/>
          </p:nvGrpSpPr>
          <p:grpSpPr>
            <a:xfrm>
              <a:off x="2663571" y="0"/>
              <a:ext cx="924852" cy="4208762"/>
              <a:chOff x="0" y="0"/>
              <a:chExt cx="924851" cy="4208761"/>
            </a:xfrm>
          </p:grpSpPr>
          <p:sp>
            <p:nvSpPr>
              <p:cNvPr id="244" name="Shape 244"/>
              <p:cNvSpPr/>
              <p:nvPr/>
            </p:nvSpPr>
            <p:spPr>
              <a:xfrm>
                <a:off x="0" y="0"/>
                <a:ext cx="924852" cy="693639"/>
              </a:xfrm>
              <a:prstGeom prst="roundRect">
                <a:avLst>
                  <a:gd name="adj" fmla="val 7500"/>
                </a:avLst>
              </a:prstGeom>
              <a:solidFill>
                <a:schemeClr val="accent3"/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 sz="16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45" name="Shape 245"/>
              <p:cNvSpPr/>
              <p:nvPr/>
            </p:nvSpPr>
            <p:spPr>
              <a:xfrm>
                <a:off x="15221" y="15221"/>
                <a:ext cx="894409" cy="41935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>
                  <a:defRPr b="1" sz="1600">
                    <a:solidFill>
                      <a:srgbClr val="FFFFFF"/>
                    </a:solidFill>
                  </a:defRPr>
                </a:pPr>
                <a:r>
                  <a:t>M3</a:t>
                </a:r>
              </a:p>
              <a:p>
                <a:pPr marL="138727" indent="-138727">
                  <a:buSzPct val="100000"/>
                  <a:buChar char="•"/>
                  <a:defRPr b="1" sz="1600">
                    <a:solidFill>
                      <a:srgbClr val="FFFFFF"/>
                    </a:solidFill>
                  </a:defRPr>
                </a:pPr>
                <a:r>
                  <a:t>Sí sabe, no quiere. Sabe realizar la tarea, pero está desmotivado y no quiere hacerla.</a:t>
                </a:r>
              </a:p>
            </p:txBody>
          </p:sp>
        </p:grpSp>
        <p:sp>
          <p:nvSpPr>
            <p:cNvPr id="247" name="Shape 247"/>
            <p:cNvSpPr/>
            <p:nvPr/>
          </p:nvSpPr>
          <p:spPr>
            <a:xfrm>
              <a:off x="3690156" y="245085"/>
              <a:ext cx="203468" cy="203468"/>
            </a:xfrm>
            <a:prstGeom prst="rightArrow">
              <a:avLst>
                <a:gd name="adj1" fmla="val 64000"/>
                <a:gd name="adj2" fmla="val 50000"/>
              </a:avLst>
            </a:prstGeom>
            <a:solidFill>
              <a:srgbClr val="CAD9B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250" name="Group 250"/>
            <p:cNvGrpSpPr/>
            <p:nvPr/>
          </p:nvGrpSpPr>
          <p:grpSpPr>
            <a:xfrm>
              <a:off x="3995357" y="0"/>
              <a:ext cx="924852" cy="3726162"/>
              <a:chOff x="0" y="0"/>
              <a:chExt cx="924851" cy="3726161"/>
            </a:xfrm>
          </p:grpSpPr>
          <p:sp>
            <p:nvSpPr>
              <p:cNvPr id="248" name="Shape 248"/>
              <p:cNvSpPr/>
              <p:nvPr/>
            </p:nvSpPr>
            <p:spPr>
              <a:xfrm>
                <a:off x="0" y="0"/>
                <a:ext cx="924852" cy="693639"/>
              </a:xfrm>
              <a:prstGeom prst="roundRect">
                <a:avLst>
                  <a:gd name="adj" fmla="val 7500"/>
                </a:avLst>
              </a:prstGeom>
              <a:solidFill>
                <a:schemeClr val="accent3"/>
              </a:solidFill>
              <a:ln w="25400" cap="flat">
                <a:solidFill>
                  <a:schemeClr val="accent3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b="1" sz="16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49" name="Shape 249"/>
              <p:cNvSpPr/>
              <p:nvPr/>
            </p:nvSpPr>
            <p:spPr>
              <a:xfrm>
                <a:off x="15221" y="15221"/>
                <a:ext cx="894409" cy="37109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>
                  <a:defRPr b="1" sz="1600">
                    <a:solidFill>
                      <a:srgbClr val="FFFFFF"/>
                    </a:solidFill>
                  </a:defRPr>
                </a:pPr>
                <a:r>
                  <a:t>M4</a:t>
                </a:r>
              </a:p>
              <a:p>
                <a:pPr marL="138727" indent="-138727">
                  <a:buSzPct val="100000"/>
                  <a:buChar char="•"/>
                  <a:defRPr b="1" sz="1600">
                    <a:solidFill>
                      <a:srgbClr val="FFFFFF"/>
                    </a:solidFill>
                  </a:defRPr>
                </a:pPr>
                <a:r>
                  <a:t>Sí sabe y sí quiere. Es un trabajador competente que está motivado para la tarea.</a:t>
                </a:r>
              </a:p>
            </p:txBody>
          </p:sp>
        </p:grpSp>
      </p:grpSp>
      <p:sp>
        <p:nvSpPr>
          <p:cNvPr id="252" name="Shape 252"/>
          <p:cNvSpPr/>
          <p:nvPr/>
        </p:nvSpPr>
        <p:spPr>
          <a:xfrm>
            <a:off x="5812275" y="2227397"/>
            <a:ext cx="3024337" cy="59944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5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/>
            </a:lvl1pPr>
          </a:lstStyle>
          <a:p>
            <a:pPr/>
            <a:r>
              <a:t>Para Hersey cada nivel requiere un estilo de liderazgo adecuado</a:t>
            </a:r>
          </a:p>
        </p:txBody>
      </p:sp>
      <p:grpSp>
        <p:nvGrpSpPr>
          <p:cNvPr id="265" name="Group 265"/>
          <p:cNvGrpSpPr/>
          <p:nvPr/>
        </p:nvGrpSpPr>
        <p:grpSpPr>
          <a:xfrm>
            <a:off x="5978517" y="3068959"/>
            <a:ext cx="2186729" cy="2764316"/>
            <a:chOff x="0" y="0"/>
            <a:chExt cx="2186727" cy="2764314"/>
          </a:xfrm>
        </p:grpSpPr>
        <p:grpSp>
          <p:nvGrpSpPr>
            <p:cNvPr id="255" name="Group 255"/>
            <p:cNvGrpSpPr/>
            <p:nvPr/>
          </p:nvGrpSpPr>
          <p:grpSpPr>
            <a:xfrm>
              <a:off x="0" y="0"/>
              <a:ext cx="2186728" cy="508146"/>
              <a:chOff x="0" y="0"/>
              <a:chExt cx="2186727" cy="508145"/>
            </a:xfrm>
          </p:grpSpPr>
          <p:sp>
            <p:nvSpPr>
              <p:cNvPr id="253" name="Shape 253"/>
              <p:cNvSpPr/>
              <p:nvPr/>
            </p:nvSpPr>
            <p:spPr>
              <a:xfrm>
                <a:off x="0" y="0"/>
                <a:ext cx="2186728" cy="508146"/>
              </a:xfrm>
              <a:prstGeom prst="roundRect">
                <a:avLst>
                  <a:gd name="adj" fmla="val 7500"/>
                </a:avLst>
              </a:prstGeom>
              <a:gradFill flip="none" rotWithShape="1">
                <a:gsLst>
                  <a:gs pos="0">
                    <a:srgbClr val="2E5E97"/>
                  </a:gs>
                  <a:gs pos="80000">
                    <a:srgbClr val="3C7BC7"/>
                  </a:gs>
                  <a:gs pos="100000">
                    <a:srgbClr val="3A7CCA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3000" dir="5400000">
                  <a:srgbClr val="000000">
                    <a:alpha val="35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b="1" sz="9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54" name="Shape 254"/>
              <p:cNvSpPr/>
              <p:nvPr/>
            </p:nvSpPr>
            <p:spPr>
              <a:xfrm>
                <a:off x="11151" y="81352"/>
                <a:ext cx="216442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>
                  <a:defRPr b="1" sz="900">
                    <a:solidFill>
                      <a:srgbClr val="FFFFFF"/>
                    </a:solidFill>
                  </a:defRPr>
                </a:pPr>
                <a:r>
                  <a:t>E1 Estilo Directivo: </a:t>
                </a:r>
              </a:p>
              <a:p>
                <a:pPr>
                  <a:defRPr b="1" sz="900">
                    <a:solidFill>
                      <a:srgbClr val="FFFFFF"/>
                    </a:solidFill>
                  </a:defRPr>
                </a:pPr>
                <a:r>
                  <a:t>Poder coercitivo</a:t>
                </a:r>
              </a:p>
            </p:txBody>
          </p:sp>
        </p:grpSp>
        <p:grpSp>
          <p:nvGrpSpPr>
            <p:cNvPr id="258" name="Group 258"/>
            <p:cNvGrpSpPr/>
            <p:nvPr/>
          </p:nvGrpSpPr>
          <p:grpSpPr>
            <a:xfrm>
              <a:off x="0" y="752056"/>
              <a:ext cx="2186728" cy="508147"/>
              <a:chOff x="0" y="0"/>
              <a:chExt cx="2186727" cy="508145"/>
            </a:xfrm>
          </p:grpSpPr>
          <p:sp>
            <p:nvSpPr>
              <p:cNvPr id="256" name="Shape 256"/>
              <p:cNvSpPr/>
              <p:nvPr/>
            </p:nvSpPr>
            <p:spPr>
              <a:xfrm>
                <a:off x="0" y="0"/>
                <a:ext cx="2186728" cy="508146"/>
              </a:xfrm>
              <a:prstGeom prst="roundRect">
                <a:avLst>
                  <a:gd name="adj" fmla="val 7500"/>
                </a:avLst>
              </a:prstGeom>
              <a:gradFill flip="none" rotWithShape="1">
                <a:gsLst>
                  <a:gs pos="0">
                    <a:srgbClr val="2E5E97"/>
                  </a:gs>
                  <a:gs pos="80000">
                    <a:srgbClr val="3C7BC7"/>
                  </a:gs>
                  <a:gs pos="100000">
                    <a:srgbClr val="3A7CCA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3000" dir="5400000">
                  <a:srgbClr val="000000">
                    <a:alpha val="35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b="1" sz="9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57" name="Shape 257"/>
              <p:cNvSpPr/>
              <p:nvPr/>
            </p:nvSpPr>
            <p:spPr>
              <a:xfrm>
                <a:off x="11151" y="81352"/>
                <a:ext cx="216442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>
                  <a:defRPr b="1" sz="900">
                    <a:solidFill>
                      <a:srgbClr val="FFFFFF"/>
                    </a:solidFill>
                  </a:defRPr>
                </a:pPr>
                <a:r>
                  <a:t>E2 Estilo Persuasivo:</a:t>
                </a:r>
              </a:p>
              <a:p>
                <a:pPr>
                  <a:defRPr b="1" sz="900">
                    <a:solidFill>
                      <a:srgbClr val="FFFFFF"/>
                    </a:solidFill>
                  </a:defRPr>
                </a:pPr>
                <a:r>
                  <a:t>Poder recompensa</a:t>
                </a:r>
              </a:p>
            </p:txBody>
          </p:sp>
        </p:grpSp>
        <p:grpSp>
          <p:nvGrpSpPr>
            <p:cNvPr id="261" name="Group 261"/>
            <p:cNvGrpSpPr/>
            <p:nvPr/>
          </p:nvGrpSpPr>
          <p:grpSpPr>
            <a:xfrm>
              <a:off x="0" y="1504112"/>
              <a:ext cx="2186728" cy="508147"/>
              <a:chOff x="0" y="0"/>
              <a:chExt cx="2186727" cy="508145"/>
            </a:xfrm>
          </p:grpSpPr>
          <p:sp>
            <p:nvSpPr>
              <p:cNvPr id="259" name="Shape 259"/>
              <p:cNvSpPr/>
              <p:nvPr/>
            </p:nvSpPr>
            <p:spPr>
              <a:xfrm>
                <a:off x="0" y="0"/>
                <a:ext cx="2186728" cy="508146"/>
              </a:xfrm>
              <a:prstGeom prst="roundRect">
                <a:avLst>
                  <a:gd name="adj" fmla="val 7500"/>
                </a:avLst>
              </a:prstGeom>
              <a:gradFill flip="none" rotWithShape="1">
                <a:gsLst>
                  <a:gs pos="0">
                    <a:srgbClr val="2E5E97"/>
                  </a:gs>
                  <a:gs pos="80000">
                    <a:srgbClr val="3C7BC7"/>
                  </a:gs>
                  <a:gs pos="100000">
                    <a:srgbClr val="3A7CCA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3000" dir="5400000">
                  <a:srgbClr val="000000">
                    <a:alpha val="35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9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60" name="Shape 260"/>
              <p:cNvSpPr/>
              <p:nvPr/>
            </p:nvSpPr>
            <p:spPr>
              <a:xfrm>
                <a:off x="11151" y="81352"/>
                <a:ext cx="216442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>
                  <a:defRPr b="1" sz="900">
                    <a:solidFill>
                      <a:srgbClr val="FFFFFF"/>
                    </a:solidFill>
                  </a:defRPr>
                </a:pPr>
                <a:r>
                  <a:t>E3 Estilo Participativo:</a:t>
                </a:r>
              </a:p>
              <a:p>
                <a:pPr>
                  <a:defRPr b="1" sz="900">
                    <a:solidFill>
                      <a:srgbClr val="FFFFFF"/>
                    </a:solidFill>
                  </a:defRPr>
                </a:pPr>
                <a:r>
                  <a:t>Poder de relación</a:t>
                </a:r>
              </a:p>
            </p:txBody>
          </p:sp>
        </p:grpSp>
        <p:grpSp>
          <p:nvGrpSpPr>
            <p:cNvPr id="264" name="Group 264"/>
            <p:cNvGrpSpPr/>
            <p:nvPr/>
          </p:nvGrpSpPr>
          <p:grpSpPr>
            <a:xfrm>
              <a:off x="0" y="2256168"/>
              <a:ext cx="2186728" cy="508147"/>
              <a:chOff x="0" y="0"/>
              <a:chExt cx="2186727" cy="508145"/>
            </a:xfrm>
          </p:grpSpPr>
          <p:sp>
            <p:nvSpPr>
              <p:cNvPr id="262" name="Shape 262"/>
              <p:cNvSpPr/>
              <p:nvPr/>
            </p:nvSpPr>
            <p:spPr>
              <a:xfrm>
                <a:off x="0" y="0"/>
                <a:ext cx="2186728" cy="508146"/>
              </a:xfrm>
              <a:prstGeom prst="roundRect">
                <a:avLst>
                  <a:gd name="adj" fmla="val 7500"/>
                </a:avLst>
              </a:prstGeom>
              <a:gradFill flip="none" rotWithShape="1">
                <a:gsLst>
                  <a:gs pos="0">
                    <a:srgbClr val="2E5E97"/>
                  </a:gs>
                  <a:gs pos="80000">
                    <a:srgbClr val="3C7BC7"/>
                  </a:gs>
                  <a:gs pos="100000">
                    <a:srgbClr val="3A7CCA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3000" dir="5400000">
                  <a:srgbClr val="000000">
                    <a:alpha val="35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9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63" name="Shape 263"/>
              <p:cNvSpPr/>
              <p:nvPr/>
            </p:nvSpPr>
            <p:spPr>
              <a:xfrm>
                <a:off x="11151" y="81352"/>
                <a:ext cx="216442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>
                  <a:defRPr b="1" sz="900">
                    <a:solidFill>
                      <a:srgbClr val="FFFFFF"/>
                    </a:solidFill>
                  </a:defRPr>
                </a:pPr>
                <a:r>
                  <a:t>E4 Estilo Delegador:</a:t>
                </a:r>
              </a:p>
              <a:p>
                <a:pPr>
                  <a:defRPr b="1" sz="900">
                    <a:solidFill>
                      <a:srgbClr val="FFFFFF"/>
                    </a:solidFill>
                  </a:defRPr>
                </a:pPr>
                <a:r>
                  <a:t>Poder del experto</a:t>
                </a:r>
              </a:p>
            </p:txBody>
          </p:sp>
        </p:grpSp>
      </p:grpSp>
      <p:grpSp>
        <p:nvGrpSpPr>
          <p:cNvPr id="268" name="Group 268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266" name="Shape 266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67" name="Shape 267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Volver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>
            <a:hlinkClick r:id="rId2" invalidUrl="" action="ppaction://hlinksldjump" tgtFrame="" tooltip="" history="1" highlightClick="0" endSnd="0"/>
          </p:cNvPr>
          <p:cNvSpPr/>
          <p:nvPr/>
        </p:nvSpPr>
        <p:spPr>
          <a:xfrm>
            <a:off x="3215680" y="6165303"/>
            <a:ext cx="1317684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1F497D"/>
                </a:solidFill>
              </a:defRPr>
            </a:lvl1pPr>
          </a:lstStyle>
          <a:p>
            <a:pPr/>
            <a:r>
              <a:t>Contenidos</a:t>
            </a:r>
          </a:p>
        </p:txBody>
      </p:sp>
      <p:sp>
        <p:nvSpPr>
          <p:cNvPr id="271" name="Shape 271"/>
          <p:cNvSpPr/>
          <p:nvPr/>
        </p:nvSpPr>
        <p:spPr>
          <a:xfrm>
            <a:off x="148255" y="12887"/>
            <a:ext cx="8229601" cy="637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>
              <a:lnSpc>
                <a:spcPct val="80000"/>
              </a:lnSpc>
              <a:defRPr b="1" sz="3700"/>
            </a:lvl1pPr>
          </a:lstStyle>
          <a:p>
            <a:pPr/>
            <a:r>
              <a:t>2. La motivación laboral</a:t>
            </a:r>
          </a:p>
        </p:txBody>
      </p:sp>
      <p:pic>
        <p:nvPicPr>
          <p:cNvPr id="272" name="image6.t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666528">
            <a:off x="3000943" y="6277628"/>
            <a:ext cx="287794" cy="3616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75" name="Group 275">
            <a:hlinkClick r:id="rId4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273" name="Shape 273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4" name="Shape 274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anterior</a:t>
              </a:r>
            </a:p>
          </p:txBody>
        </p:sp>
      </p:grpSp>
      <p:grpSp>
        <p:nvGrpSpPr>
          <p:cNvPr id="278" name="Group 278"/>
          <p:cNvGrpSpPr/>
          <p:nvPr/>
        </p:nvGrpSpPr>
        <p:grpSpPr>
          <a:xfrm>
            <a:off x="7507758" y="6291764"/>
            <a:ext cx="864097" cy="333349"/>
            <a:chOff x="0" y="0"/>
            <a:chExt cx="864096" cy="333347"/>
          </a:xfrm>
        </p:grpSpPr>
        <p:sp>
          <p:nvSpPr>
            <p:cNvPr id="276" name="Shape 276"/>
            <p:cNvSpPr/>
            <p:nvPr/>
          </p:nvSpPr>
          <p:spPr>
            <a:xfrm>
              <a:off x="0" y="0"/>
              <a:ext cx="864096" cy="333348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7" name="Shape 277"/>
            <p:cNvSpPr/>
            <p:nvPr/>
          </p:nvSpPr>
          <p:spPr>
            <a:xfrm>
              <a:off x="-1" y="32053"/>
              <a:ext cx="78076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siguiente</a:t>
              </a:r>
            </a:p>
          </p:txBody>
        </p:sp>
      </p:grpSp>
      <p:graphicFrame>
        <p:nvGraphicFramePr>
          <p:cNvPr id="279" name="Table 279"/>
          <p:cNvGraphicFramePr/>
          <p:nvPr/>
        </p:nvGraphicFramePr>
        <p:xfrm>
          <a:off x="413710" y="1530447"/>
          <a:ext cx="8239306" cy="296672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4119652"/>
                <a:gridCol w="4119652"/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Motivación extrínseca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Motivación intrínseca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El sueldo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La variedad en la tarea, que no sea monótona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La estabilidad en el trabajo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La autonomía para tomar decisiones sobre cómo realizar el trabajo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El horario, los turnos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El poder asumir las responsabilidades del mismo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La posibilidad de ascensos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La posibilidad de utilizar las propias capacidades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Las condiciones de trabajo: temperatura, comodidad, sin riesgos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Que sea una tarea interesante, que presente retos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Las relaciones con los jefes y la política de la empresa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La posibilidad de observar los resultados del trabajo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El reconocimiento social por el trabajo realizado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/>
                        <a:t>El poder decidir el ritmo y la cantidad de trabajo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</a:tbl>
          </a:graphicData>
        </a:graphic>
      </p:graphicFrame>
      <p:sp>
        <p:nvSpPr>
          <p:cNvPr id="280" name="Shape 280"/>
          <p:cNvSpPr/>
          <p:nvPr/>
        </p:nvSpPr>
        <p:spPr>
          <a:xfrm>
            <a:off x="807311" y="1134740"/>
            <a:ext cx="3096346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/>
          </a:lstStyle>
          <a:p>
            <a:pPr/>
            <a:r>
              <a:t>Trabaja por los resultados</a:t>
            </a:r>
          </a:p>
        </p:txBody>
      </p:sp>
      <p:sp>
        <p:nvSpPr>
          <p:cNvPr id="281" name="Shape 281"/>
          <p:cNvSpPr/>
          <p:nvPr/>
        </p:nvSpPr>
        <p:spPr>
          <a:xfrm>
            <a:off x="5275510" y="1161116"/>
            <a:ext cx="3096346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/>
          </a:lstStyle>
          <a:p>
            <a:pPr/>
            <a:r>
              <a:t>Desarrollo de la tarea en si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>
            <a:hlinkClick r:id="rId2" invalidUrl="" action="ppaction://hlinksldjump" tgtFrame="" tooltip="" history="1" highlightClick="0" endSnd="0"/>
          </p:cNvPr>
          <p:cNvSpPr/>
          <p:nvPr/>
        </p:nvSpPr>
        <p:spPr>
          <a:xfrm>
            <a:off x="3215680" y="6165303"/>
            <a:ext cx="1317684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1F497D"/>
                </a:solidFill>
              </a:defRPr>
            </a:lvl1pPr>
          </a:lstStyle>
          <a:p>
            <a:pPr/>
            <a:r>
              <a:t>Contenidos</a:t>
            </a:r>
          </a:p>
        </p:txBody>
      </p:sp>
      <p:sp>
        <p:nvSpPr>
          <p:cNvPr id="284" name="Shape 284"/>
          <p:cNvSpPr/>
          <p:nvPr/>
        </p:nvSpPr>
        <p:spPr>
          <a:xfrm>
            <a:off x="148256" y="12887"/>
            <a:ext cx="8563696" cy="637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b="1" sz="3700"/>
            </a:lvl1pPr>
          </a:lstStyle>
          <a:p>
            <a:pPr/>
            <a:r>
              <a:t>2. La motivación laboral</a:t>
            </a:r>
          </a:p>
        </p:txBody>
      </p:sp>
      <p:pic>
        <p:nvPicPr>
          <p:cNvPr id="285" name="image6.t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666528">
            <a:off x="3000943" y="6277628"/>
            <a:ext cx="287794" cy="3616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88" name="Group 288">
            <a:hlinkClick r:id="rId4" invalidUrl="" action="ppaction://hlinksldjump" tgtFrame="" tooltip="" history="1" highlightClick="0" endSnd="0"/>
          </p:cNvPr>
          <p:cNvGrpSpPr/>
          <p:nvPr/>
        </p:nvGrpSpPr>
        <p:grpSpPr>
          <a:xfrm>
            <a:off x="71388" y="6252795"/>
            <a:ext cx="875541" cy="281842"/>
            <a:chOff x="0" y="0"/>
            <a:chExt cx="875539" cy="281841"/>
          </a:xfrm>
        </p:grpSpPr>
        <p:sp>
          <p:nvSpPr>
            <p:cNvPr id="286" name="Shape 286"/>
            <p:cNvSpPr/>
            <p:nvPr/>
          </p:nvSpPr>
          <p:spPr>
            <a:xfrm>
              <a:off x="0" y="0"/>
              <a:ext cx="875539" cy="281842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7" name="Shape 287"/>
            <p:cNvSpPr/>
            <p:nvPr/>
          </p:nvSpPr>
          <p:spPr>
            <a:xfrm>
              <a:off x="70459" y="6300"/>
              <a:ext cx="805081" cy="269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anterior</a:t>
              </a:r>
            </a:p>
          </p:txBody>
        </p:sp>
      </p:grpSp>
      <p:grpSp>
        <p:nvGrpSpPr>
          <p:cNvPr id="291" name="Group 291"/>
          <p:cNvGrpSpPr/>
          <p:nvPr/>
        </p:nvGrpSpPr>
        <p:grpSpPr>
          <a:xfrm>
            <a:off x="7507758" y="6317692"/>
            <a:ext cx="864097" cy="269241"/>
            <a:chOff x="0" y="0"/>
            <a:chExt cx="864095" cy="269240"/>
          </a:xfrm>
        </p:grpSpPr>
        <p:sp>
          <p:nvSpPr>
            <p:cNvPr id="289" name="Shape 289"/>
            <p:cNvSpPr/>
            <p:nvPr/>
          </p:nvSpPr>
          <p:spPr>
            <a:xfrm>
              <a:off x="0" y="789"/>
              <a:ext cx="864096" cy="267662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2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0" name="Shape 290"/>
            <p:cNvSpPr/>
            <p:nvPr/>
          </p:nvSpPr>
          <p:spPr>
            <a:xfrm>
              <a:off x="0" y="0"/>
              <a:ext cx="797181" cy="269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siguiente</a:t>
              </a:r>
            </a:p>
          </p:txBody>
        </p:sp>
      </p:grpSp>
      <p:grpSp>
        <p:nvGrpSpPr>
          <p:cNvPr id="294" name="Group 294"/>
          <p:cNvGrpSpPr/>
          <p:nvPr/>
        </p:nvGrpSpPr>
        <p:grpSpPr>
          <a:xfrm>
            <a:off x="236684" y="941923"/>
            <a:ext cx="4272060" cy="447041"/>
            <a:chOff x="0" y="0"/>
            <a:chExt cx="4272058" cy="447040"/>
          </a:xfrm>
        </p:grpSpPr>
        <p:sp>
          <p:nvSpPr>
            <p:cNvPr id="292" name="Shape 292"/>
            <p:cNvSpPr/>
            <p:nvPr/>
          </p:nvSpPr>
          <p:spPr>
            <a:xfrm>
              <a:off x="0" y="24030"/>
              <a:ext cx="4272059" cy="398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3600"/>
                  </a:moveTo>
                  <a:cubicBezTo>
                    <a:pt x="0" y="1612"/>
                    <a:pt x="151" y="0"/>
                    <a:pt x="336" y="0"/>
                  </a:cubicBezTo>
                  <a:lnTo>
                    <a:pt x="21264" y="0"/>
                  </a:lnTo>
                  <a:cubicBezTo>
                    <a:pt x="21449" y="0"/>
                    <a:pt x="21600" y="1612"/>
                    <a:pt x="21600" y="3600"/>
                  </a:cubicBezTo>
                  <a:lnTo>
                    <a:pt x="21600" y="18000"/>
                  </a:lnTo>
                  <a:cubicBezTo>
                    <a:pt x="21600" y="19988"/>
                    <a:pt x="21449" y="21600"/>
                    <a:pt x="21264" y="21600"/>
                  </a:cubicBezTo>
                  <a:lnTo>
                    <a:pt x="336" y="21600"/>
                  </a:lnTo>
                  <a:cubicBezTo>
                    <a:pt x="151" y="21600"/>
                    <a:pt x="0" y="19988"/>
                    <a:pt x="0" y="18000"/>
                  </a:cubicBezTo>
                  <a:close/>
                </a:path>
              </a:pathLst>
            </a:custGeom>
            <a:solidFill>
              <a:schemeClr val="accent3"/>
            </a:solidFill>
            <a:ln w="38100" cap="flat">
              <a:solidFill>
                <a:srgbClr val="FFFFFF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3" name="Shape 293"/>
            <p:cNvSpPr/>
            <p:nvPr/>
          </p:nvSpPr>
          <p:spPr>
            <a:xfrm>
              <a:off x="33248" y="-1"/>
              <a:ext cx="4205562" cy="447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400">
                  <a:solidFill>
                    <a:srgbClr val="FFFFFF"/>
                  </a:solidFill>
                </a:defRPr>
              </a:lvl1pPr>
            </a:lstStyle>
            <a:p>
              <a:pPr/>
              <a:r>
                <a:t>La Tª de Maslow</a:t>
              </a:r>
            </a:p>
          </p:txBody>
        </p:sp>
      </p:grpSp>
      <p:grpSp>
        <p:nvGrpSpPr>
          <p:cNvPr id="310" name="Group 310"/>
          <p:cNvGrpSpPr/>
          <p:nvPr/>
        </p:nvGrpSpPr>
        <p:grpSpPr>
          <a:xfrm>
            <a:off x="1074959" y="1628799"/>
            <a:ext cx="3938490" cy="4248474"/>
            <a:chOff x="0" y="0"/>
            <a:chExt cx="3938489" cy="4248472"/>
          </a:xfrm>
        </p:grpSpPr>
        <p:grpSp>
          <p:nvGrpSpPr>
            <p:cNvPr id="297" name="Group 297"/>
            <p:cNvGrpSpPr/>
            <p:nvPr/>
          </p:nvGrpSpPr>
          <p:grpSpPr>
            <a:xfrm>
              <a:off x="1312829" y="0"/>
              <a:ext cx="1312831" cy="1416158"/>
              <a:chOff x="0" y="0"/>
              <a:chExt cx="1312829" cy="1416157"/>
            </a:xfrm>
          </p:grpSpPr>
          <p:sp>
            <p:nvSpPr>
              <p:cNvPr id="295" name="Shape 295"/>
              <p:cNvSpPr/>
              <p:nvPr/>
            </p:nvSpPr>
            <p:spPr>
              <a:xfrm>
                <a:off x="0" y="-1"/>
                <a:ext cx="1312830" cy="14161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067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96" name="Shape 296"/>
              <p:cNvSpPr/>
              <p:nvPr/>
            </p:nvSpPr>
            <p:spPr>
              <a:xfrm>
                <a:off x="0" y="205158"/>
                <a:ext cx="1312830" cy="1005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2067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Auto-realización</a:t>
                </a:r>
              </a:p>
            </p:txBody>
          </p:sp>
        </p:grpSp>
        <p:grpSp>
          <p:nvGrpSpPr>
            <p:cNvPr id="300" name="Group 300"/>
            <p:cNvGrpSpPr/>
            <p:nvPr/>
          </p:nvGrpSpPr>
          <p:grpSpPr>
            <a:xfrm>
              <a:off x="984622" y="1416157"/>
              <a:ext cx="1969246" cy="708080"/>
              <a:chOff x="0" y="0"/>
              <a:chExt cx="1969244" cy="708078"/>
            </a:xfrm>
          </p:grpSpPr>
          <p:sp>
            <p:nvSpPr>
              <p:cNvPr id="298" name="Shape 298"/>
              <p:cNvSpPr/>
              <p:nvPr/>
            </p:nvSpPr>
            <p:spPr>
              <a:xfrm>
                <a:off x="0" y="-1"/>
                <a:ext cx="1969245" cy="7080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80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3600" y="0"/>
                    </a:lnTo>
                    <a:close/>
                  </a:path>
                </a:pathLst>
              </a:custGeom>
              <a:solidFill>
                <a:srgbClr val="368E64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115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99" name="Shape 299"/>
              <p:cNvSpPr/>
              <p:nvPr/>
            </p:nvSpPr>
            <p:spPr>
              <a:xfrm>
                <a:off x="0" y="232119"/>
                <a:ext cx="1969245" cy="243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115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Estima</a:t>
                </a:r>
              </a:p>
            </p:txBody>
          </p:sp>
        </p:grpSp>
        <p:grpSp>
          <p:nvGrpSpPr>
            <p:cNvPr id="303" name="Group 303"/>
            <p:cNvGrpSpPr/>
            <p:nvPr/>
          </p:nvGrpSpPr>
          <p:grpSpPr>
            <a:xfrm>
              <a:off x="656414" y="2124236"/>
              <a:ext cx="2625661" cy="708079"/>
              <a:chOff x="0" y="0"/>
              <a:chExt cx="2625659" cy="708078"/>
            </a:xfrm>
          </p:grpSpPr>
          <p:sp>
            <p:nvSpPr>
              <p:cNvPr id="301" name="Shape 301"/>
              <p:cNvSpPr/>
              <p:nvPr/>
            </p:nvSpPr>
            <p:spPr>
              <a:xfrm>
                <a:off x="0" y="-1"/>
                <a:ext cx="2625660" cy="7080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89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2700" y="0"/>
                    </a:lnTo>
                    <a:close/>
                  </a:path>
                </a:pathLst>
              </a:custGeom>
              <a:solidFill>
                <a:srgbClr val="3B942A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115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02" name="Shape 302"/>
              <p:cNvSpPr/>
              <p:nvPr/>
            </p:nvSpPr>
            <p:spPr>
              <a:xfrm>
                <a:off x="0" y="232119"/>
                <a:ext cx="2625660" cy="243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115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Sociales</a:t>
                </a:r>
              </a:p>
            </p:txBody>
          </p:sp>
        </p:grpSp>
        <p:grpSp>
          <p:nvGrpSpPr>
            <p:cNvPr id="306" name="Group 306"/>
            <p:cNvGrpSpPr/>
            <p:nvPr/>
          </p:nvGrpSpPr>
          <p:grpSpPr>
            <a:xfrm>
              <a:off x="328207" y="2832314"/>
              <a:ext cx="3282075" cy="708080"/>
              <a:chOff x="0" y="0"/>
              <a:chExt cx="3282074" cy="708078"/>
            </a:xfrm>
          </p:grpSpPr>
          <p:sp>
            <p:nvSpPr>
              <p:cNvPr id="304" name="Shape 304"/>
              <p:cNvSpPr/>
              <p:nvPr/>
            </p:nvSpPr>
            <p:spPr>
              <a:xfrm>
                <a:off x="0" y="0"/>
                <a:ext cx="3282075" cy="7080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44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2160" y="0"/>
                    </a:lnTo>
                    <a:close/>
                  </a:path>
                </a:pathLst>
              </a:custGeom>
              <a:solidFill>
                <a:srgbClr val="87991C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115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05" name="Shape 305"/>
              <p:cNvSpPr/>
              <p:nvPr/>
            </p:nvSpPr>
            <p:spPr>
              <a:xfrm>
                <a:off x="0" y="232119"/>
                <a:ext cx="3282075" cy="243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115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Seguridad</a:t>
                </a:r>
              </a:p>
            </p:txBody>
          </p:sp>
        </p:grpSp>
        <p:grpSp>
          <p:nvGrpSpPr>
            <p:cNvPr id="309" name="Group 309"/>
            <p:cNvGrpSpPr/>
            <p:nvPr/>
          </p:nvGrpSpPr>
          <p:grpSpPr>
            <a:xfrm>
              <a:off x="0" y="3540393"/>
              <a:ext cx="3938490" cy="708080"/>
              <a:chOff x="0" y="0"/>
              <a:chExt cx="3938489" cy="708078"/>
            </a:xfrm>
          </p:grpSpPr>
          <p:sp>
            <p:nvSpPr>
              <p:cNvPr id="307" name="Shape 307"/>
              <p:cNvSpPr/>
              <p:nvPr/>
            </p:nvSpPr>
            <p:spPr>
              <a:xfrm>
                <a:off x="0" y="0"/>
                <a:ext cx="3938490" cy="7080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799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801" y="0"/>
                    </a:lnTo>
                    <a:close/>
                  </a:path>
                </a:pathLst>
              </a:custGeom>
              <a:solidFill>
                <a:schemeClr val="accent6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115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08" name="Shape 308"/>
              <p:cNvSpPr/>
              <p:nvPr/>
            </p:nvSpPr>
            <p:spPr>
              <a:xfrm>
                <a:off x="0" y="232119"/>
                <a:ext cx="3938490" cy="243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115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Fisiológicas</a:t>
                </a:r>
              </a:p>
            </p:txBody>
          </p:sp>
        </p:grpSp>
      </p:grpSp>
      <p:grpSp>
        <p:nvGrpSpPr>
          <p:cNvPr id="330" name="Group 330"/>
          <p:cNvGrpSpPr/>
          <p:nvPr/>
        </p:nvGrpSpPr>
        <p:grpSpPr>
          <a:xfrm>
            <a:off x="3874520" y="3229887"/>
            <a:ext cx="6096002" cy="1005841"/>
            <a:chOff x="0" y="0"/>
            <a:chExt cx="6096000" cy="1005839"/>
          </a:xfrm>
        </p:grpSpPr>
        <p:grpSp>
          <p:nvGrpSpPr>
            <p:cNvPr id="313" name="Group 313"/>
            <p:cNvGrpSpPr/>
            <p:nvPr/>
          </p:nvGrpSpPr>
          <p:grpSpPr>
            <a:xfrm>
              <a:off x="0" y="0"/>
              <a:ext cx="901776" cy="1005840"/>
              <a:chOff x="0" y="0"/>
              <a:chExt cx="901775" cy="1005839"/>
            </a:xfrm>
          </p:grpSpPr>
          <p:sp>
            <p:nvSpPr>
              <p:cNvPr id="311" name="Shape 311"/>
              <p:cNvSpPr/>
              <p:nvPr/>
            </p:nvSpPr>
            <p:spPr>
              <a:xfrm>
                <a:off x="0" y="164754"/>
                <a:ext cx="901776" cy="676332"/>
              </a:xfrm>
              <a:prstGeom prst="roundRect">
                <a:avLst>
                  <a:gd name="adj" fmla="val 7500"/>
                </a:avLst>
              </a:prstGeom>
              <a:gradFill flip="none" rotWithShape="1">
                <a:gsLst>
                  <a:gs pos="0">
                    <a:schemeClr val="accent5">
                      <a:hueOff val="249502"/>
                      <a:satOff val="48101"/>
                      <a:lumOff val="28891"/>
                    </a:schemeClr>
                  </a:gs>
                  <a:gs pos="35000">
                    <a:srgbClr val="BFEDFF"/>
                  </a:gs>
                  <a:gs pos="100000">
                    <a:schemeClr val="accent5">
                      <a:hueOff val="308963"/>
                      <a:satOff val="48101"/>
                      <a:lumOff val="41680"/>
                    </a:schemeClr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065"/>
                </a:pPr>
              </a:p>
            </p:txBody>
          </p:sp>
          <p:sp>
            <p:nvSpPr>
              <p:cNvPr id="312" name="Shape 312"/>
              <p:cNvSpPr/>
              <p:nvPr/>
            </p:nvSpPr>
            <p:spPr>
              <a:xfrm>
                <a:off x="14841" y="-1"/>
                <a:ext cx="872093" cy="1005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065"/>
                </a:lvl1pPr>
              </a:lstStyle>
              <a:p>
                <a:pPr/>
                <a:r>
                  <a:t>Desarrollo del propio potencial. Sentir que cumple sus sueños</a:t>
                </a:r>
              </a:p>
            </p:txBody>
          </p:sp>
        </p:grpSp>
        <p:sp>
          <p:nvSpPr>
            <p:cNvPr id="314" name="Shape 314"/>
            <p:cNvSpPr/>
            <p:nvPr/>
          </p:nvSpPr>
          <p:spPr>
            <a:xfrm>
              <a:off x="1000970" y="403724"/>
              <a:ext cx="198392" cy="198392"/>
            </a:xfrm>
            <a:prstGeom prst="rightArrow">
              <a:avLst>
                <a:gd name="adj1" fmla="val 64000"/>
                <a:gd name="adj2" fmla="val 50000"/>
              </a:avLst>
            </a:prstGeom>
            <a:gradFill flip="none" rotWithShape="1">
              <a:gsLst>
                <a:gs pos="0">
                  <a:schemeClr val="accent5">
                    <a:hueOff val="249502"/>
                    <a:satOff val="48101"/>
                    <a:lumOff val="28891"/>
                  </a:schemeClr>
                </a:gs>
                <a:gs pos="35000">
                  <a:srgbClr val="BFEDFF"/>
                </a:gs>
                <a:gs pos="100000">
                  <a:schemeClr val="accent5">
                    <a:hueOff val="308963"/>
                    <a:satOff val="48101"/>
                    <a:lumOff val="41680"/>
                  </a:schemeClr>
                </a:gs>
              </a:gsLst>
              <a:lin ang="16200000" scaled="0"/>
            </a:gradFill>
            <a:ln w="12700" cap="flat">
              <a:noFill/>
              <a:miter lim="400000"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317" name="Group 317"/>
            <p:cNvGrpSpPr/>
            <p:nvPr/>
          </p:nvGrpSpPr>
          <p:grpSpPr>
            <a:xfrm>
              <a:off x="1298556" y="152400"/>
              <a:ext cx="901776" cy="701041"/>
              <a:chOff x="0" y="0"/>
              <a:chExt cx="901775" cy="701040"/>
            </a:xfrm>
          </p:grpSpPr>
          <p:sp>
            <p:nvSpPr>
              <p:cNvPr id="315" name="Shape 315"/>
              <p:cNvSpPr/>
              <p:nvPr/>
            </p:nvSpPr>
            <p:spPr>
              <a:xfrm>
                <a:off x="0" y="12354"/>
                <a:ext cx="901776" cy="676332"/>
              </a:xfrm>
              <a:prstGeom prst="roundRect">
                <a:avLst>
                  <a:gd name="adj" fmla="val 7500"/>
                </a:avLst>
              </a:prstGeom>
              <a:gradFill flip="none" rotWithShape="1">
                <a:gsLst>
                  <a:gs pos="0">
                    <a:srgbClr val="AAE3C1"/>
                  </a:gs>
                  <a:gs pos="35000">
                    <a:srgbClr val="C4EAD3"/>
                  </a:gs>
                  <a:gs pos="100000">
                    <a:srgbClr val="E8F8EE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065"/>
                </a:pPr>
              </a:p>
            </p:txBody>
          </p:sp>
          <p:sp>
            <p:nvSpPr>
              <p:cNvPr id="316" name="Shape 316"/>
              <p:cNvSpPr/>
              <p:nvPr/>
            </p:nvSpPr>
            <p:spPr>
              <a:xfrm>
                <a:off x="14841" y="-1"/>
                <a:ext cx="872093" cy="7010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065"/>
                </a:lvl1pPr>
              </a:lstStyle>
              <a:p>
                <a:pPr/>
                <a:r>
                  <a:t>Reconocimiento. Autoestima. Ascenso</a:t>
                </a:r>
              </a:p>
            </p:txBody>
          </p:sp>
        </p:grpSp>
        <p:sp>
          <p:nvSpPr>
            <p:cNvPr id="318" name="Shape 318"/>
            <p:cNvSpPr/>
            <p:nvPr/>
          </p:nvSpPr>
          <p:spPr>
            <a:xfrm>
              <a:off x="2299526" y="403724"/>
              <a:ext cx="198392" cy="198392"/>
            </a:xfrm>
            <a:prstGeom prst="rightArrow">
              <a:avLst>
                <a:gd name="adj1" fmla="val 64000"/>
                <a:gd name="adj2" fmla="val 50000"/>
              </a:avLst>
            </a:prstGeom>
            <a:gradFill flip="none" rotWithShape="1">
              <a:gsLst>
                <a:gs pos="0">
                  <a:srgbClr val="AAE3C1"/>
                </a:gs>
                <a:gs pos="35000">
                  <a:srgbClr val="C4EAD3"/>
                </a:gs>
                <a:gs pos="100000">
                  <a:srgbClr val="E8F8EE"/>
                </a:gs>
              </a:gsLst>
              <a:lin ang="16200000" scaled="0"/>
            </a:gradFill>
            <a:ln w="12700" cap="flat">
              <a:noFill/>
              <a:miter lim="400000"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321" name="Group 321"/>
            <p:cNvGrpSpPr/>
            <p:nvPr/>
          </p:nvGrpSpPr>
          <p:grpSpPr>
            <a:xfrm>
              <a:off x="2597112" y="164754"/>
              <a:ext cx="901776" cy="676332"/>
              <a:chOff x="0" y="0"/>
              <a:chExt cx="901775" cy="676331"/>
            </a:xfrm>
          </p:grpSpPr>
          <p:sp>
            <p:nvSpPr>
              <p:cNvPr id="319" name="Shape 319"/>
              <p:cNvSpPr/>
              <p:nvPr/>
            </p:nvSpPr>
            <p:spPr>
              <a:xfrm>
                <a:off x="0" y="0"/>
                <a:ext cx="901776" cy="676332"/>
              </a:xfrm>
              <a:prstGeom prst="roundRect">
                <a:avLst>
                  <a:gd name="adj" fmla="val 7500"/>
                </a:avLst>
              </a:prstGeom>
              <a:gradFill flip="none" rotWithShape="1">
                <a:gsLst>
                  <a:gs pos="0">
                    <a:srgbClr val="ABE8A6"/>
                  </a:gs>
                  <a:gs pos="35000">
                    <a:srgbClr val="C5EDC1"/>
                  </a:gs>
                  <a:gs pos="100000">
                    <a:srgbClr val="E8F9E7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065"/>
                </a:pPr>
              </a:p>
            </p:txBody>
          </p:sp>
          <p:sp>
            <p:nvSpPr>
              <p:cNvPr id="320" name="Shape 320"/>
              <p:cNvSpPr/>
              <p:nvPr/>
            </p:nvSpPr>
            <p:spPr>
              <a:xfrm>
                <a:off x="14841" y="63845"/>
                <a:ext cx="872093" cy="5486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065"/>
                </a:lvl1pPr>
              </a:lstStyle>
              <a:p>
                <a:pPr/>
                <a:r>
                  <a:t>Relacionarse. Clima laboral</a:t>
                </a:r>
              </a:p>
            </p:txBody>
          </p:sp>
        </p:grpSp>
        <p:sp>
          <p:nvSpPr>
            <p:cNvPr id="322" name="Shape 322"/>
            <p:cNvSpPr/>
            <p:nvPr/>
          </p:nvSpPr>
          <p:spPr>
            <a:xfrm>
              <a:off x="3598083" y="403724"/>
              <a:ext cx="198391" cy="198392"/>
            </a:xfrm>
            <a:prstGeom prst="rightArrow">
              <a:avLst>
                <a:gd name="adj1" fmla="val 64000"/>
                <a:gd name="adj2" fmla="val 50000"/>
              </a:avLst>
            </a:prstGeom>
            <a:gradFill flip="none" rotWithShape="1">
              <a:gsLst>
                <a:gs pos="0">
                  <a:srgbClr val="ABE8A6"/>
                </a:gs>
                <a:gs pos="35000">
                  <a:srgbClr val="C5EDC1"/>
                </a:gs>
                <a:gs pos="100000">
                  <a:srgbClr val="E8F9E7"/>
                </a:gs>
              </a:gsLst>
              <a:lin ang="16200000" scaled="0"/>
            </a:gradFill>
            <a:ln w="12700" cap="flat">
              <a:noFill/>
              <a:miter lim="400000"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325" name="Group 325"/>
            <p:cNvGrpSpPr/>
            <p:nvPr/>
          </p:nvGrpSpPr>
          <p:grpSpPr>
            <a:xfrm>
              <a:off x="3895668" y="164754"/>
              <a:ext cx="901776" cy="676332"/>
              <a:chOff x="0" y="0"/>
              <a:chExt cx="901775" cy="676331"/>
            </a:xfrm>
          </p:grpSpPr>
          <p:sp>
            <p:nvSpPr>
              <p:cNvPr id="323" name="Shape 323"/>
              <p:cNvSpPr/>
              <p:nvPr/>
            </p:nvSpPr>
            <p:spPr>
              <a:xfrm>
                <a:off x="0" y="0"/>
                <a:ext cx="901776" cy="676332"/>
              </a:xfrm>
              <a:prstGeom prst="roundRect">
                <a:avLst>
                  <a:gd name="adj" fmla="val 7500"/>
                </a:avLst>
              </a:prstGeom>
              <a:gradFill flip="none" rotWithShape="1">
                <a:gsLst>
                  <a:gs pos="0">
                    <a:srgbClr val="DBECA2"/>
                  </a:gs>
                  <a:gs pos="35000">
                    <a:srgbClr val="E5F0BE"/>
                  </a:gs>
                  <a:gs pos="100000">
                    <a:srgbClr val="F5FAE6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065"/>
                </a:pPr>
              </a:p>
            </p:txBody>
          </p:sp>
          <p:sp>
            <p:nvSpPr>
              <p:cNvPr id="324" name="Shape 324"/>
              <p:cNvSpPr/>
              <p:nvPr/>
            </p:nvSpPr>
            <p:spPr>
              <a:xfrm>
                <a:off x="14841" y="140045"/>
                <a:ext cx="872093" cy="396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065"/>
                </a:lvl1pPr>
              </a:lstStyle>
              <a:p>
                <a:pPr/>
                <a:r>
                  <a:t>Protección y estabilidad</a:t>
                </a:r>
              </a:p>
            </p:txBody>
          </p:sp>
        </p:grpSp>
        <p:sp>
          <p:nvSpPr>
            <p:cNvPr id="326" name="Shape 326"/>
            <p:cNvSpPr/>
            <p:nvPr/>
          </p:nvSpPr>
          <p:spPr>
            <a:xfrm>
              <a:off x="4896639" y="403724"/>
              <a:ext cx="198392" cy="198392"/>
            </a:xfrm>
            <a:prstGeom prst="rightArrow">
              <a:avLst>
                <a:gd name="adj1" fmla="val 64000"/>
                <a:gd name="adj2" fmla="val 50000"/>
              </a:avLst>
            </a:prstGeom>
            <a:gradFill flip="none" rotWithShape="1">
              <a:gsLst>
                <a:gs pos="0">
                  <a:srgbClr val="DBECA2"/>
                </a:gs>
                <a:gs pos="35000">
                  <a:srgbClr val="E5F0BE"/>
                </a:gs>
                <a:gs pos="100000">
                  <a:srgbClr val="F5FAE6"/>
                </a:gs>
              </a:gsLst>
              <a:lin ang="16200000" scaled="0"/>
            </a:gradFill>
            <a:ln w="12700" cap="flat">
              <a:noFill/>
              <a:miter lim="400000"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grpSp>
          <p:nvGrpSpPr>
            <p:cNvPr id="329" name="Group 329"/>
            <p:cNvGrpSpPr/>
            <p:nvPr/>
          </p:nvGrpSpPr>
          <p:grpSpPr>
            <a:xfrm>
              <a:off x="5194225" y="164754"/>
              <a:ext cx="901776" cy="676332"/>
              <a:chOff x="0" y="0"/>
              <a:chExt cx="901775" cy="676331"/>
            </a:xfrm>
          </p:grpSpPr>
          <p:sp>
            <p:nvSpPr>
              <p:cNvPr id="327" name="Shape 327"/>
              <p:cNvSpPr/>
              <p:nvPr/>
            </p:nvSpPr>
            <p:spPr>
              <a:xfrm>
                <a:off x="0" y="0"/>
                <a:ext cx="901776" cy="676332"/>
              </a:xfrm>
              <a:prstGeom prst="roundRect">
                <a:avLst>
                  <a:gd name="adj" fmla="val 7500"/>
                </a:avLst>
              </a:prstGeom>
              <a:gradFill flip="none" rotWithShape="1">
                <a:gsLst>
                  <a:gs pos="0">
                    <a:schemeClr val="accent6">
                      <a:hueOff val="-456778"/>
                      <a:satOff val="8290"/>
                      <a:lumOff val="24503"/>
                    </a:schemeClr>
                  </a:gs>
                  <a:gs pos="35000">
                    <a:srgbClr val="FFDECF"/>
                  </a:gs>
                  <a:gs pos="100000">
                    <a:schemeClr val="accent6">
                      <a:hueOff val="-556026"/>
                      <a:satOff val="8290"/>
                      <a:lumOff val="34267"/>
                    </a:schemeClr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sx="100000" sy="100000" kx="0" ky="0" algn="b" rotWithShape="0" blurRad="38100" dist="20000" dir="5400000">
                  <a:srgbClr val="000000">
                    <a:alpha val="38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065"/>
                </a:pPr>
              </a:p>
            </p:txBody>
          </p:sp>
          <p:sp>
            <p:nvSpPr>
              <p:cNvPr id="328" name="Shape 328"/>
              <p:cNvSpPr/>
              <p:nvPr/>
            </p:nvSpPr>
            <p:spPr>
              <a:xfrm>
                <a:off x="14841" y="63845"/>
                <a:ext cx="872093" cy="5486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 algn="ctr">
                  <a:defRPr sz="1065"/>
                </a:pPr>
                <a:r>
                  <a:t>Básicas: sed, sueño,</a:t>
                </a:r>
              </a:p>
              <a:p>
                <a:pPr algn="ctr">
                  <a:defRPr sz="1065"/>
                </a:pPr>
                <a:r>
                  <a:t>alimentos</a:t>
                </a:r>
              </a:p>
            </p:txBody>
          </p:sp>
        </p:grpSp>
      </p:grpSp>
      <p:sp>
        <p:nvSpPr>
          <p:cNvPr id="331" name="Shape 331"/>
          <p:cNvSpPr/>
          <p:nvPr/>
        </p:nvSpPr>
        <p:spPr>
          <a:xfrm>
            <a:off x="3874520" y="2132856"/>
            <a:ext cx="658843" cy="1"/>
          </a:xfrm>
          <a:prstGeom prst="line">
            <a:avLst/>
          </a:prstGeom>
          <a:ln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32" name="Shape 332"/>
          <p:cNvSpPr/>
          <p:nvPr/>
        </p:nvSpPr>
        <p:spPr>
          <a:xfrm>
            <a:off x="5045436" y="4509120"/>
            <a:ext cx="329422" cy="1"/>
          </a:xfrm>
          <a:prstGeom prst="line">
            <a:avLst/>
          </a:prstGeom>
          <a:ln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33" name="Shape 333"/>
          <p:cNvSpPr/>
          <p:nvPr/>
        </p:nvSpPr>
        <p:spPr>
          <a:xfrm>
            <a:off x="4508741" y="3717032"/>
            <a:ext cx="658843" cy="1"/>
          </a:xfrm>
          <a:prstGeom prst="line">
            <a:avLst/>
          </a:prstGeom>
          <a:ln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34" name="Shape 334"/>
          <p:cNvSpPr/>
          <p:nvPr/>
        </p:nvSpPr>
        <p:spPr>
          <a:xfrm>
            <a:off x="4179320" y="2924943"/>
            <a:ext cx="658843" cy="1"/>
          </a:xfrm>
          <a:prstGeom prst="line">
            <a:avLst/>
          </a:prstGeom>
          <a:ln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35" name="Shape 335"/>
          <p:cNvSpPr/>
          <p:nvPr/>
        </p:nvSpPr>
        <p:spPr>
          <a:xfrm>
            <a:off x="5527257" y="5373215"/>
            <a:ext cx="329422" cy="1"/>
          </a:xfrm>
          <a:prstGeom prst="line">
            <a:avLst/>
          </a:prstGeom>
          <a:ln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