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4630400" cy="8229600"/>
  <p:notesSz cx="8229600" cy="14630400"/>
  <p:embeddedFontLst>
    <p:embeddedFont>
      <p:font typeface="Geist" panose="020B0604020202020204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5" d="100"/>
          <a:sy n="55" d="100"/>
        </p:scale>
        <p:origin x="65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0618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610326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Actividades Básicas del Departamento de Pisos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4148138"/>
            <a:ext cx="6847284" cy="8558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6700"/>
              </a:lnSpc>
              <a:buNone/>
            </a:pPr>
            <a:r>
              <a:rPr lang="en-US" sz="53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La Comunicación</a:t>
            </a:r>
            <a:endParaRPr lang="en-US" sz="5350" dirty="0"/>
          </a:p>
        </p:txBody>
      </p:sp>
      <p:sp>
        <p:nvSpPr>
          <p:cNvPr id="5" name="Text 2"/>
          <p:cNvSpPr/>
          <p:nvPr/>
        </p:nvSpPr>
        <p:spPr>
          <a:xfrm>
            <a:off x="793790" y="5301615"/>
            <a:ext cx="75564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MP3005 Atención al Cliente - UND1</a:t>
            </a:r>
            <a:endParaRPr lang="en-US" sz="15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423755"/>
            <a:ext cx="9685139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Barreras y Dificultades Comunicativas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3440668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Las barreras son elementos que </a:t>
            </a:r>
            <a:r>
              <a:rPr lang="en-US" sz="155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impiden la transmisión</a:t>
            </a: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total del mensaje. Se clasifican en tres tipos principales: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793790" y="3981450"/>
            <a:ext cx="4215289" cy="1824276"/>
          </a:xfrm>
          <a:prstGeom prst="roundRect">
            <a:avLst>
              <a:gd name="adj" fmla="val 6015"/>
            </a:avLst>
          </a:prstGeom>
          <a:solidFill>
            <a:srgbClr val="E5F9F2">
              <a:alpha val="95000"/>
            </a:srgbClr>
          </a:solidFill>
          <a:ln w="22860">
            <a:solidFill>
              <a:srgbClr val="B7D5C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0930" y="3981450"/>
            <a:ext cx="91440" cy="1824276"/>
          </a:xfrm>
          <a:prstGeom prst="roundRect">
            <a:avLst>
              <a:gd name="adj" fmla="val 195349"/>
            </a:avLst>
          </a:prstGeom>
          <a:solidFill>
            <a:srgbClr val="006747"/>
          </a:solidFill>
          <a:ln/>
        </p:spPr>
      </p:sp>
      <p:sp>
        <p:nvSpPr>
          <p:cNvPr id="6" name="Text 4"/>
          <p:cNvSpPr/>
          <p:nvPr/>
        </p:nvSpPr>
        <p:spPr>
          <a:xfrm>
            <a:off x="1083588" y="420266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Físicas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1083588" y="4631888"/>
            <a:ext cx="3704273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Ruidos, interferencias, murmullos y condiciones ambientales que dificultan la recepción del mensaje.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5207437" y="3981450"/>
            <a:ext cx="4215408" cy="1824276"/>
          </a:xfrm>
          <a:prstGeom prst="roundRect">
            <a:avLst>
              <a:gd name="adj" fmla="val 6015"/>
            </a:avLst>
          </a:prstGeom>
          <a:solidFill>
            <a:srgbClr val="E5F9F2">
              <a:alpha val="95000"/>
            </a:srgbClr>
          </a:solidFill>
          <a:ln w="22860">
            <a:solidFill>
              <a:srgbClr val="B7D5C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184577" y="3981450"/>
            <a:ext cx="91440" cy="1824276"/>
          </a:xfrm>
          <a:prstGeom prst="roundRect">
            <a:avLst>
              <a:gd name="adj" fmla="val 195349"/>
            </a:avLst>
          </a:prstGeom>
          <a:solidFill>
            <a:srgbClr val="006747"/>
          </a:solidFill>
          <a:ln/>
        </p:spPr>
      </p:sp>
      <p:sp>
        <p:nvSpPr>
          <p:cNvPr id="10" name="Text 8"/>
          <p:cNvSpPr/>
          <p:nvPr/>
        </p:nvSpPr>
        <p:spPr>
          <a:xfrm>
            <a:off x="5497235" y="420266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Semánticas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5497235" y="4631888"/>
            <a:ext cx="3704392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Uso inadecuado del mensaje, falta de vocabulario o desconocimiento del idioma por parte del emisor o receptor.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9621203" y="3981450"/>
            <a:ext cx="4215289" cy="1824276"/>
          </a:xfrm>
          <a:prstGeom prst="roundRect">
            <a:avLst>
              <a:gd name="adj" fmla="val 6015"/>
            </a:avLst>
          </a:prstGeom>
          <a:solidFill>
            <a:srgbClr val="E5F9F2">
              <a:alpha val="95000"/>
            </a:srgbClr>
          </a:solidFill>
          <a:ln w="22860">
            <a:solidFill>
              <a:srgbClr val="B7D5C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598343" y="3981450"/>
            <a:ext cx="91440" cy="1824276"/>
          </a:xfrm>
          <a:prstGeom prst="roundRect">
            <a:avLst>
              <a:gd name="adj" fmla="val 195349"/>
            </a:avLst>
          </a:prstGeom>
          <a:solidFill>
            <a:srgbClr val="006747"/>
          </a:solidFill>
          <a:ln/>
        </p:spPr>
      </p:sp>
      <p:sp>
        <p:nvSpPr>
          <p:cNvPr id="14" name="Text 12"/>
          <p:cNvSpPr/>
          <p:nvPr/>
        </p:nvSpPr>
        <p:spPr>
          <a:xfrm>
            <a:off x="9911001" y="420266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Psicológicas</a:t>
            </a:r>
            <a:endParaRPr lang="en-US" sz="1950" dirty="0"/>
          </a:p>
        </p:txBody>
      </p:sp>
      <p:sp>
        <p:nvSpPr>
          <p:cNvPr id="15" name="Text 13"/>
          <p:cNvSpPr/>
          <p:nvPr/>
        </p:nvSpPr>
        <p:spPr>
          <a:xfrm>
            <a:off x="9911001" y="4631888"/>
            <a:ext cx="3704273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Diferencias individuales de pensamiento que hacen que la información pierda objetividad en la interpretación.</a:t>
            </a:r>
            <a:endParaRPr lang="en-US" sz="15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932021"/>
            <a:ext cx="5020985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Barreras del Emisor</a:t>
            </a:r>
            <a:endParaRPr lang="en-US" sz="3900" dirty="0"/>
          </a:p>
        </p:txBody>
      </p:sp>
      <p:sp>
        <p:nvSpPr>
          <p:cNvPr id="4" name="Shape 1"/>
          <p:cNvSpPr/>
          <p:nvPr/>
        </p:nvSpPr>
        <p:spPr>
          <a:xfrm>
            <a:off x="793790" y="1955185"/>
            <a:ext cx="99179" cy="99179"/>
          </a:xfrm>
          <a:prstGeom prst="roundRect">
            <a:avLst>
              <a:gd name="adj" fmla="val 460985"/>
            </a:avLst>
          </a:prstGeom>
          <a:solidFill>
            <a:srgbClr val="006747"/>
          </a:solidFill>
          <a:ln/>
        </p:spPr>
      </p:sp>
      <p:sp>
        <p:nvSpPr>
          <p:cNvPr id="5" name="Text 2"/>
          <p:cNvSpPr/>
          <p:nvPr/>
        </p:nvSpPr>
        <p:spPr>
          <a:xfrm>
            <a:off x="1091327" y="1849755"/>
            <a:ext cx="484810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Repetición Innecesaria (Redundancia)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1091327" y="2278975"/>
            <a:ext cx="725888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Usar palabras que no añaden información, aunque ocasionalmente pueden ayudar al receptor a captar mejor el mensaje.</a:t>
            </a:r>
            <a:endParaRPr lang="en-US" sz="1550" dirty="0"/>
          </a:p>
        </p:txBody>
      </p:sp>
      <p:sp>
        <p:nvSpPr>
          <p:cNvPr id="7" name="Shape 4"/>
          <p:cNvSpPr/>
          <p:nvPr/>
        </p:nvSpPr>
        <p:spPr>
          <a:xfrm>
            <a:off x="793790" y="3416320"/>
            <a:ext cx="99179" cy="99179"/>
          </a:xfrm>
          <a:prstGeom prst="roundRect">
            <a:avLst>
              <a:gd name="adj" fmla="val 460985"/>
            </a:avLst>
          </a:prstGeom>
          <a:solidFill>
            <a:srgbClr val="006747"/>
          </a:solidFill>
          <a:ln/>
        </p:spPr>
      </p:sp>
      <p:sp>
        <p:nvSpPr>
          <p:cNvPr id="8" name="Text 5"/>
          <p:cNvSpPr/>
          <p:nvPr/>
        </p:nvSpPr>
        <p:spPr>
          <a:xfrm>
            <a:off x="1091327" y="331089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Ruido Físico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1091327" y="3740110"/>
            <a:ext cx="725888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El emisor debe ser consciente de interferencias y ruidos ambientales, intentando evitarlos o minimizar su impacto.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793790" y="4877455"/>
            <a:ext cx="99179" cy="99179"/>
          </a:xfrm>
          <a:prstGeom prst="roundRect">
            <a:avLst>
              <a:gd name="adj" fmla="val 460985"/>
            </a:avLst>
          </a:prstGeom>
          <a:solidFill>
            <a:srgbClr val="006747"/>
          </a:solidFill>
          <a:ln/>
        </p:spPr>
      </p:sp>
      <p:sp>
        <p:nvSpPr>
          <p:cNvPr id="11" name="Text 8"/>
          <p:cNvSpPr/>
          <p:nvPr/>
        </p:nvSpPr>
        <p:spPr>
          <a:xfrm>
            <a:off x="1091327" y="4772025"/>
            <a:ext cx="317253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Actitud hacia el Receptor</a:t>
            </a:r>
            <a:endParaRPr lang="en-US" sz="1950" dirty="0"/>
          </a:p>
        </p:txBody>
      </p:sp>
      <p:sp>
        <p:nvSpPr>
          <p:cNvPr id="12" name="Text 9"/>
          <p:cNvSpPr/>
          <p:nvPr/>
        </p:nvSpPr>
        <p:spPr>
          <a:xfrm>
            <a:off x="1091327" y="5201245"/>
            <a:ext cx="725888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La actitud del emisor influye en la receptividad. El empleado debe mostrar actitud positiva hacia el cliente.</a:t>
            </a:r>
            <a:endParaRPr lang="en-US" sz="1550" dirty="0"/>
          </a:p>
        </p:txBody>
      </p:sp>
      <p:sp>
        <p:nvSpPr>
          <p:cNvPr id="13" name="Shape 10"/>
          <p:cNvSpPr/>
          <p:nvPr/>
        </p:nvSpPr>
        <p:spPr>
          <a:xfrm>
            <a:off x="793790" y="6338590"/>
            <a:ext cx="99179" cy="99179"/>
          </a:xfrm>
          <a:prstGeom prst="roundRect">
            <a:avLst>
              <a:gd name="adj" fmla="val 460985"/>
            </a:avLst>
          </a:prstGeom>
          <a:solidFill>
            <a:srgbClr val="006747"/>
          </a:solidFill>
          <a:ln/>
        </p:spPr>
      </p:sp>
      <p:sp>
        <p:nvSpPr>
          <p:cNvPr id="14" name="Text 11"/>
          <p:cNvSpPr/>
          <p:nvPr/>
        </p:nvSpPr>
        <p:spPr>
          <a:xfrm>
            <a:off x="1091327" y="623316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Falta de Empatía</a:t>
            </a:r>
            <a:endParaRPr lang="en-US" sz="1950" dirty="0"/>
          </a:p>
        </p:txBody>
      </p:sp>
      <p:sp>
        <p:nvSpPr>
          <p:cNvPr id="15" name="Text 12"/>
          <p:cNvSpPr/>
          <p:nvPr/>
        </p:nvSpPr>
        <p:spPr>
          <a:xfrm>
            <a:off x="1091327" y="6662380"/>
            <a:ext cx="725888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No ponerse en el lugar del cliente impide detectar y conocer sus necesidades reales.</a:t>
            </a:r>
            <a:endParaRPr lang="en-US" sz="15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747480"/>
            <a:ext cx="5501640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Barreras del Receptor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2888456"/>
            <a:ext cx="6279356" cy="1586032"/>
          </a:xfrm>
          <a:prstGeom prst="roundRect">
            <a:avLst>
              <a:gd name="adj" fmla="val 11263"/>
            </a:avLst>
          </a:prstGeom>
          <a:solidFill>
            <a:srgbClr val="E5F9F2">
              <a:alpha val="95000"/>
            </a:srgbClr>
          </a:solidFill>
          <a:ln w="22860">
            <a:solidFill>
              <a:srgbClr val="B7D5C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015008" y="310967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Primera Impresión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1015008" y="3618190"/>
            <a:ext cx="5836920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Juicios basados en poca información que crean impresiones favorables o desfavorables.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793790" y="4672846"/>
            <a:ext cx="6279356" cy="1586032"/>
          </a:xfrm>
          <a:prstGeom prst="roundRect">
            <a:avLst>
              <a:gd name="adj" fmla="val 11263"/>
            </a:avLst>
          </a:prstGeom>
          <a:solidFill>
            <a:srgbClr val="E5F9F2">
              <a:alpha val="95000"/>
            </a:srgbClr>
          </a:solidFill>
          <a:ln w="22860">
            <a:solidFill>
              <a:srgbClr val="B7D5C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15008" y="489406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Estereotipos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1015008" y="5402580"/>
            <a:ext cx="5836920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Atribuir características a personas por pertenecer a un grupo específico.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7564874" y="2888456"/>
            <a:ext cx="6279356" cy="1586032"/>
          </a:xfrm>
          <a:prstGeom prst="roundRect">
            <a:avLst>
              <a:gd name="adj" fmla="val 11263"/>
            </a:avLst>
          </a:prstGeom>
          <a:solidFill>
            <a:srgbClr val="E5F9F2">
              <a:alpha val="95000"/>
            </a:srgbClr>
          </a:solidFill>
          <a:ln w="22860">
            <a:solidFill>
              <a:srgbClr val="B7D5C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86092" y="3109674"/>
            <a:ext cx="250197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Defensa Psicológica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7786092" y="3618190"/>
            <a:ext cx="5836920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Barreras ante interlocutores desconocidos que impiden analizar objetivamente el mensaje.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7564874" y="4672846"/>
            <a:ext cx="6279356" cy="1268492"/>
          </a:xfrm>
          <a:prstGeom prst="roundRect">
            <a:avLst>
              <a:gd name="adj" fmla="val 14082"/>
            </a:avLst>
          </a:prstGeom>
          <a:solidFill>
            <a:srgbClr val="E5F9F2">
              <a:alpha val="95000"/>
            </a:srgbClr>
          </a:solidFill>
          <a:ln w="22860">
            <a:solidFill>
              <a:srgbClr val="B7D5C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786092" y="4894064"/>
            <a:ext cx="295179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Inferencia o Deducción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7786092" y="5402580"/>
            <a:ext cx="5836920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Suponer conclusiones a partir de información limitada o parcial.</a:t>
            </a:r>
            <a:endParaRPr lang="en-US" sz="15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242060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Tipos de Comunicación en la Empresa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280190" y="2779871"/>
            <a:ext cx="75564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En el entorno empresarial hotelero se establecen dos tipos principales de comunicación: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6280190" y="3638193"/>
            <a:ext cx="22860" cy="3349347"/>
          </a:xfrm>
          <a:prstGeom prst="roundRect">
            <a:avLst>
              <a:gd name="adj" fmla="val 781396"/>
            </a:avLst>
          </a:prstGeom>
          <a:solidFill>
            <a:srgbClr val="B7D5CA"/>
          </a:solidFill>
          <a:ln/>
        </p:spPr>
      </p:sp>
      <p:sp>
        <p:nvSpPr>
          <p:cNvPr id="6" name="Shape 3"/>
          <p:cNvSpPr/>
          <p:nvPr/>
        </p:nvSpPr>
        <p:spPr>
          <a:xfrm>
            <a:off x="6303050" y="3638193"/>
            <a:ext cx="7556421" cy="1476256"/>
          </a:xfrm>
          <a:prstGeom prst="rect">
            <a:avLst/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501408" y="3844171"/>
            <a:ext cx="280594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Comunicación Formal</a:t>
            </a:r>
            <a:endParaRPr lang="en-US" sz="1950" dirty="0"/>
          </a:p>
        </p:txBody>
      </p:sp>
      <p:sp>
        <p:nvSpPr>
          <p:cNvPr id="8" name="Text 5"/>
          <p:cNvSpPr/>
          <p:nvPr/>
        </p:nvSpPr>
        <p:spPr>
          <a:xfrm>
            <a:off x="6501408" y="4273391"/>
            <a:ext cx="715208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Relaciones entre personal y directivos, y hacia los clientes. Se utiliza para transmitir órdenes, procedimientos y organización del trabajo.</a:t>
            </a:r>
            <a:endParaRPr lang="en-US" sz="1550" dirty="0"/>
          </a:p>
        </p:txBody>
      </p:sp>
      <p:sp>
        <p:nvSpPr>
          <p:cNvPr id="9" name="Shape 6"/>
          <p:cNvSpPr/>
          <p:nvPr/>
        </p:nvSpPr>
        <p:spPr>
          <a:xfrm>
            <a:off x="6303050" y="5511284"/>
            <a:ext cx="7556421" cy="1476256"/>
          </a:xfrm>
          <a:prstGeom prst="rect">
            <a:avLst/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501408" y="5717262"/>
            <a:ext cx="303145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Comunicación Informal</a:t>
            </a:r>
            <a:endParaRPr lang="en-US" sz="1950" dirty="0"/>
          </a:p>
        </p:txBody>
      </p:sp>
      <p:sp>
        <p:nvSpPr>
          <p:cNvPr id="11" name="Text 8"/>
          <p:cNvSpPr/>
          <p:nvPr/>
        </p:nvSpPr>
        <p:spPr>
          <a:xfrm>
            <a:off x="6501408" y="6146483"/>
            <a:ext cx="715208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Surge espontáneamente entre grupos de personal, fomentando relaciones sociales dentro de la plantilla de la empresa.</a:t>
            </a:r>
            <a:endParaRPr lang="en-US" sz="15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25285"/>
            <a:ext cx="6499384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La Fórmula de Mehrabian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342198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Según el </a:t>
            </a:r>
            <a:r>
              <a:rPr lang="en-US" sz="155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psicólogo Albert Mehrabian, </a:t>
            </a: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cuando nos comunicamos, </a:t>
            </a:r>
            <a:r>
              <a:rPr lang="en-US" sz="155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nuestro mensaje se compone de</a:t>
            </a: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: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1664256" y="4172902"/>
            <a:ext cx="2441138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900"/>
              </a:lnSpc>
              <a:buNone/>
            </a:pPr>
            <a:r>
              <a:rPr lang="en-US" sz="39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7%</a:t>
            </a:r>
            <a:endParaRPr lang="en-US" sz="39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6365" y="2932509"/>
            <a:ext cx="2977039" cy="297703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526024" y="6157436"/>
            <a:ext cx="2717721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Comunicación Verbal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793790" y="6586657"/>
            <a:ext cx="4182189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Las palabras que utilizamos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6094452" y="4172902"/>
            <a:ext cx="2441138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900"/>
              </a:lnSpc>
              <a:buNone/>
            </a:pPr>
            <a:r>
              <a:rPr lang="en-US" sz="39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38%</a:t>
            </a:r>
            <a:endParaRPr lang="en-US" sz="39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6562" y="2932509"/>
            <a:ext cx="2977039" cy="2977039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021824" y="6157436"/>
            <a:ext cx="258651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Comunicación Vocal</a:t>
            </a:r>
            <a:endParaRPr lang="en-US" sz="1950" dirty="0"/>
          </a:p>
        </p:txBody>
      </p:sp>
      <p:sp>
        <p:nvSpPr>
          <p:cNvPr id="11" name="Text 7"/>
          <p:cNvSpPr/>
          <p:nvPr/>
        </p:nvSpPr>
        <p:spPr>
          <a:xfrm>
            <a:off x="5223986" y="6586657"/>
            <a:ext cx="4182308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Entonación, resonancia y tono de voz</a:t>
            </a:r>
            <a:endParaRPr lang="en-US" sz="1550" dirty="0"/>
          </a:p>
        </p:txBody>
      </p:sp>
      <p:sp>
        <p:nvSpPr>
          <p:cNvPr id="12" name="Text 8"/>
          <p:cNvSpPr/>
          <p:nvPr/>
        </p:nvSpPr>
        <p:spPr>
          <a:xfrm>
            <a:off x="10524768" y="4172902"/>
            <a:ext cx="2441138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900"/>
              </a:lnSpc>
              <a:buNone/>
            </a:pPr>
            <a:r>
              <a:rPr lang="en-US" sz="39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55%</a:t>
            </a:r>
            <a:endParaRPr lang="en-US" sz="390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56877" y="2932509"/>
            <a:ext cx="2977039" cy="2977039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0181392" y="6157436"/>
            <a:ext cx="312812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Comunicación No Verbal</a:t>
            </a:r>
            <a:endParaRPr lang="en-US" sz="1950" dirty="0"/>
          </a:p>
        </p:txBody>
      </p:sp>
      <p:sp>
        <p:nvSpPr>
          <p:cNvPr id="15" name="Text 10"/>
          <p:cNvSpPr/>
          <p:nvPr/>
        </p:nvSpPr>
        <p:spPr>
          <a:xfrm>
            <a:off x="9654302" y="6586657"/>
            <a:ext cx="4182308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Gestos, posturas y movimientos corporales</a:t>
            </a:r>
            <a:endParaRPr lang="en-US" sz="15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691515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Comunicación No Verbal: La Proxémica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2229326"/>
            <a:ext cx="75564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La proxémica estudia nuestro espacio personal y las distancias que mantenemos al comunicarnos. Según Edward T. Hall: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1017032" y="3087648"/>
            <a:ext cx="22860" cy="4450437"/>
          </a:xfrm>
          <a:prstGeom prst="roundRect">
            <a:avLst>
              <a:gd name="adj" fmla="val 781396"/>
            </a:avLst>
          </a:prstGeom>
          <a:solidFill>
            <a:srgbClr val="B7D5CA"/>
          </a:solidFill>
          <a:ln/>
        </p:spPr>
      </p:sp>
      <p:sp>
        <p:nvSpPr>
          <p:cNvPr id="6" name="Shape 3"/>
          <p:cNvSpPr/>
          <p:nvPr/>
        </p:nvSpPr>
        <p:spPr>
          <a:xfrm>
            <a:off x="1217414" y="3299460"/>
            <a:ext cx="595313" cy="22860"/>
          </a:xfrm>
          <a:prstGeom prst="roundRect">
            <a:avLst>
              <a:gd name="adj" fmla="val 781396"/>
            </a:avLst>
          </a:prstGeom>
          <a:solidFill>
            <a:srgbClr val="B7D5CA"/>
          </a:solidFill>
          <a:ln/>
        </p:spPr>
      </p:sp>
      <p:sp>
        <p:nvSpPr>
          <p:cNvPr id="7" name="Shape 4"/>
          <p:cNvSpPr/>
          <p:nvPr/>
        </p:nvSpPr>
        <p:spPr>
          <a:xfrm>
            <a:off x="793790" y="3087648"/>
            <a:ext cx="446484" cy="446484"/>
          </a:xfrm>
          <a:prstGeom prst="roundRect">
            <a:avLst>
              <a:gd name="adj" fmla="val 40008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68204" y="3124855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1</a:t>
            </a:r>
            <a:endParaRPr lang="en-US" sz="2300" dirty="0"/>
          </a:p>
        </p:txBody>
      </p:sp>
      <p:sp>
        <p:nvSpPr>
          <p:cNvPr id="9" name="Text 6"/>
          <p:cNvSpPr/>
          <p:nvPr/>
        </p:nvSpPr>
        <p:spPr>
          <a:xfrm>
            <a:off x="2009418" y="3155871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Distancia Íntima</a:t>
            </a:r>
            <a:endParaRPr lang="en-US" sz="1950" dirty="0"/>
          </a:p>
        </p:txBody>
      </p:sp>
      <p:sp>
        <p:nvSpPr>
          <p:cNvPr id="10" name="Text 7"/>
          <p:cNvSpPr/>
          <p:nvPr/>
        </p:nvSpPr>
        <p:spPr>
          <a:xfrm>
            <a:off x="2009418" y="3585091"/>
            <a:ext cx="6340793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0-45 cm: Familiares y amigos cercanos</a:t>
            </a:r>
            <a:endParaRPr lang="en-US" sz="1550" dirty="0"/>
          </a:p>
        </p:txBody>
      </p:sp>
      <p:sp>
        <p:nvSpPr>
          <p:cNvPr id="11" name="Shape 8"/>
          <p:cNvSpPr/>
          <p:nvPr/>
        </p:nvSpPr>
        <p:spPr>
          <a:xfrm>
            <a:off x="1217414" y="4511278"/>
            <a:ext cx="595313" cy="22860"/>
          </a:xfrm>
          <a:prstGeom prst="roundRect">
            <a:avLst>
              <a:gd name="adj" fmla="val 781396"/>
            </a:avLst>
          </a:prstGeom>
          <a:solidFill>
            <a:srgbClr val="B7D5CA"/>
          </a:solidFill>
          <a:ln/>
        </p:spPr>
      </p:sp>
      <p:sp>
        <p:nvSpPr>
          <p:cNvPr id="12" name="Shape 9"/>
          <p:cNvSpPr/>
          <p:nvPr/>
        </p:nvSpPr>
        <p:spPr>
          <a:xfrm>
            <a:off x="793790" y="4299466"/>
            <a:ext cx="446484" cy="446484"/>
          </a:xfrm>
          <a:prstGeom prst="roundRect">
            <a:avLst>
              <a:gd name="adj" fmla="val 40008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68204" y="4336673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2</a:t>
            </a:r>
            <a:endParaRPr lang="en-US" sz="2300" dirty="0"/>
          </a:p>
        </p:txBody>
      </p:sp>
      <p:sp>
        <p:nvSpPr>
          <p:cNvPr id="14" name="Text 11"/>
          <p:cNvSpPr/>
          <p:nvPr/>
        </p:nvSpPr>
        <p:spPr>
          <a:xfrm>
            <a:off x="2009418" y="436768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Distancia Personal</a:t>
            </a:r>
            <a:endParaRPr lang="en-US" sz="1950" dirty="0"/>
          </a:p>
        </p:txBody>
      </p:sp>
      <p:sp>
        <p:nvSpPr>
          <p:cNvPr id="15" name="Text 12"/>
          <p:cNvSpPr/>
          <p:nvPr/>
        </p:nvSpPr>
        <p:spPr>
          <a:xfrm>
            <a:off x="2009418" y="4796909"/>
            <a:ext cx="6340793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45-120 cm: Conversaciones casuales</a:t>
            </a:r>
            <a:endParaRPr lang="en-US" sz="1550" dirty="0"/>
          </a:p>
        </p:txBody>
      </p:sp>
      <p:sp>
        <p:nvSpPr>
          <p:cNvPr id="16" name="Shape 13"/>
          <p:cNvSpPr/>
          <p:nvPr/>
        </p:nvSpPr>
        <p:spPr>
          <a:xfrm>
            <a:off x="1217414" y="5723096"/>
            <a:ext cx="595313" cy="22860"/>
          </a:xfrm>
          <a:prstGeom prst="roundRect">
            <a:avLst>
              <a:gd name="adj" fmla="val 781396"/>
            </a:avLst>
          </a:prstGeom>
          <a:solidFill>
            <a:srgbClr val="B7D5CA"/>
          </a:solidFill>
          <a:ln/>
        </p:spPr>
      </p:sp>
      <p:sp>
        <p:nvSpPr>
          <p:cNvPr id="17" name="Shape 14"/>
          <p:cNvSpPr/>
          <p:nvPr/>
        </p:nvSpPr>
        <p:spPr>
          <a:xfrm>
            <a:off x="793790" y="5511284"/>
            <a:ext cx="446484" cy="446484"/>
          </a:xfrm>
          <a:prstGeom prst="roundRect">
            <a:avLst>
              <a:gd name="adj" fmla="val 40008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68204" y="5548491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3</a:t>
            </a:r>
            <a:endParaRPr lang="en-US" sz="2300" dirty="0"/>
          </a:p>
        </p:txBody>
      </p:sp>
      <p:sp>
        <p:nvSpPr>
          <p:cNvPr id="19" name="Text 16"/>
          <p:cNvSpPr/>
          <p:nvPr/>
        </p:nvSpPr>
        <p:spPr>
          <a:xfrm>
            <a:off x="2009418" y="557950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Distancia Social</a:t>
            </a:r>
            <a:endParaRPr lang="en-US" sz="1950" dirty="0"/>
          </a:p>
        </p:txBody>
      </p:sp>
      <p:sp>
        <p:nvSpPr>
          <p:cNvPr id="20" name="Text 17"/>
          <p:cNvSpPr/>
          <p:nvPr/>
        </p:nvSpPr>
        <p:spPr>
          <a:xfrm>
            <a:off x="2009418" y="6008727"/>
            <a:ext cx="6340793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120-360 cm: Relaciones profesionales</a:t>
            </a:r>
            <a:endParaRPr lang="en-US" sz="1550" dirty="0"/>
          </a:p>
        </p:txBody>
      </p:sp>
      <p:sp>
        <p:nvSpPr>
          <p:cNvPr id="21" name="Shape 18"/>
          <p:cNvSpPr/>
          <p:nvPr/>
        </p:nvSpPr>
        <p:spPr>
          <a:xfrm>
            <a:off x="1217414" y="6934914"/>
            <a:ext cx="595313" cy="22860"/>
          </a:xfrm>
          <a:prstGeom prst="roundRect">
            <a:avLst>
              <a:gd name="adj" fmla="val 781396"/>
            </a:avLst>
          </a:prstGeom>
          <a:solidFill>
            <a:srgbClr val="B7D5CA"/>
          </a:solidFill>
          <a:ln/>
        </p:spPr>
      </p:sp>
      <p:sp>
        <p:nvSpPr>
          <p:cNvPr id="22" name="Shape 19"/>
          <p:cNvSpPr/>
          <p:nvPr/>
        </p:nvSpPr>
        <p:spPr>
          <a:xfrm>
            <a:off x="793790" y="6723102"/>
            <a:ext cx="446484" cy="446484"/>
          </a:xfrm>
          <a:prstGeom prst="roundRect">
            <a:avLst>
              <a:gd name="adj" fmla="val 40008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868204" y="6760309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4</a:t>
            </a:r>
            <a:endParaRPr lang="en-US" sz="2300" dirty="0"/>
          </a:p>
        </p:txBody>
      </p:sp>
      <p:sp>
        <p:nvSpPr>
          <p:cNvPr id="24" name="Text 21"/>
          <p:cNvSpPr/>
          <p:nvPr/>
        </p:nvSpPr>
        <p:spPr>
          <a:xfrm>
            <a:off x="2009418" y="679132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Distancia Pública</a:t>
            </a:r>
            <a:endParaRPr lang="en-US" sz="1950" dirty="0"/>
          </a:p>
        </p:txBody>
      </p:sp>
      <p:sp>
        <p:nvSpPr>
          <p:cNvPr id="25" name="Text 22"/>
          <p:cNvSpPr/>
          <p:nvPr/>
        </p:nvSpPr>
        <p:spPr>
          <a:xfrm>
            <a:off x="2009418" y="7220545"/>
            <a:ext cx="6340793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Más de 360 cm: Presentaciones formales</a:t>
            </a:r>
            <a:endParaRPr lang="en-US" sz="15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427327"/>
            <a:ext cx="7601307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La Kinesia: Lenguaje Corporal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3444240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La </a:t>
            </a:r>
            <a:r>
              <a:rPr lang="en-US" sz="155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kinesia </a:t>
            </a: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estudia los </a:t>
            </a:r>
            <a:r>
              <a:rPr lang="en-US" sz="155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movimientos corporales, gestos, expresión facial, mirada y sonrisa</a:t>
            </a: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. Elementos clave para el personal hotelero:</a:t>
            </a:r>
            <a:endParaRPr lang="en-US" sz="15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985022"/>
            <a:ext cx="496133" cy="49613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537930" y="410277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Apretón de Manos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1537930" y="4531995"/>
            <a:ext cx="3438049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Saludo universal que debe realizarse con seguridad, juntando las manos hasta que el pulgar se una con el índice.</a:t>
            </a:r>
            <a:endParaRPr lang="en-US" sz="15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3986" y="3985022"/>
            <a:ext cx="496133" cy="49613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968127" y="410277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Contacto Visual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5968127" y="4531995"/>
            <a:ext cx="3438168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Demuestra que estamos escuchando, pero no debe ser fijo para evitar incomodidad o hostilidad.</a:t>
            </a:r>
            <a:endParaRPr lang="en-US" sz="15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4302" y="3985022"/>
            <a:ext cx="496133" cy="49613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0398443" y="410277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Sonrisa Profesional</a:t>
            </a:r>
            <a:endParaRPr lang="en-US" sz="1950" dirty="0"/>
          </a:p>
        </p:txBody>
      </p:sp>
      <p:sp>
        <p:nvSpPr>
          <p:cNvPr id="12" name="Text 7"/>
          <p:cNvSpPr/>
          <p:nvPr/>
        </p:nvSpPr>
        <p:spPr>
          <a:xfrm>
            <a:off x="10398443" y="4531995"/>
            <a:ext cx="3438168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Los empleados deben saludar con sonrisa amplia. Mostrar dientes superiores solo con personas de confianza.</a:t>
            </a:r>
            <a:endParaRPr lang="en-US" sz="15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98696"/>
            <a:ext cx="7258050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Imagen Personal Profesional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015609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La imagen personal abarca no solo la vestimenta, sino el conjunto de gestos, forma de caminar, ritmo al hablar, tono de voz, mirada y sonrisa. Normas generales para hostelería: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793790" y="3171587"/>
            <a:ext cx="6422231" cy="1781651"/>
          </a:xfrm>
          <a:prstGeom prst="roundRect">
            <a:avLst>
              <a:gd name="adj" fmla="val 6159"/>
            </a:avLst>
          </a:prstGeom>
          <a:solidFill>
            <a:srgbClr val="E5F9F2">
              <a:alpha val="95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793790" y="3148727"/>
            <a:ext cx="6422231" cy="91440"/>
          </a:xfrm>
          <a:prstGeom prst="roundRect">
            <a:avLst>
              <a:gd name="adj" fmla="val 195349"/>
            </a:avLst>
          </a:prstGeom>
          <a:solidFill>
            <a:srgbClr val="006747"/>
          </a:solidFill>
          <a:ln/>
        </p:spPr>
      </p:sp>
      <p:sp>
        <p:nvSpPr>
          <p:cNvPr id="6" name="Shape 4"/>
          <p:cNvSpPr/>
          <p:nvPr/>
        </p:nvSpPr>
        <p:spPr>
          <a:xfrm>
            <a:off x="3707249" y="2873931"/>
            <a:ext cx="595313" cy="595313"/>
          </a:xfrm>
          <a:prstGeom prst="roundRect">
            <a:avLst>
              <a:gd name="adj" fmla="val 153600"/>
            </a:avLst>
          </a:prstGeom>
          <a:solidFill>
            <a:srgbClr val="006747"/>
          </a:solidFill>
          <a:ln/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5843" y="3022759"/>
            <a:ext cx="238125" cy="29765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015008" y="366772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Cabello y Aseo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1015008" y="4096941"/>
            <a:ext cx="597979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Pelo corto o recogido discretamente. Afeitado diario obligatorio para hombres. Baño diario y desodorante.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7414379" y="3171587"/>
            <a:ext cx="6422231" cy="1781651"/>
          </a:xfrm>
          <a:prstGeom prst="roundRect">
            <a:avLst>
              <a:gd name="adj" fmla="val 6159"/>
            </a:avLst>
          </a:prstGeom>
          <a:solidFill>
            <a:srgbClr val="E5F9F2">
              <a:alpha val="95000"/>
            </a:srgbClr>
          </a:solidFill>
          <a:ln/>
        </p:spPr>
      </p:sp>
      <p:sp>
        <p:nvSpPr>
          <p:cNvPr id="11" name="Shape 8"/>
          <p:cNvSpPr/>
          <p:nvPr/>
        </p:nvSpPr>
        <p:spPr>
          <a:xfrm>
            <a:off x="7414379" y="3148727"/>
            <a:ext cx="6422231" cy="91440"/>
          </a:xfrm>
          <a:prstGeom prst="roundRect">
            <a:avLst>
              <a:gd name="adj" fmla="val 195349"/>
            </a:avLst>
          </a:prstGeom>
          <a:solidFill>
            <a:srgbClr val="006747"/>
          </a:solidFill>
          <a:ln/>
        </p:spPr>
      </p:sp>
      <p:sp>
        <p:nvSpPr>
          <p:cNvPr id="12" name="Shape 9"/>
          <p:cNvSpPr/>
          <p:nvPr/>
        </p:nvSpPr>
        <p:spPr>
          <a:xfrm>
            <a:off x="10327838" y="2873931"/>
            <a:ext cx="595313" cy="595313"/>
          </a:xfrm>
          <a:prstGeom prst="roundRect">
            <a:avLst>
              <a:gd name="adj" fmla="val 153600"/>
            </a:avLst>
          </a:prstGeom>
          <a:solidFill>
            <a:srgbClr val="006747"/>
          </a:solidFill>
          <a:ln/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6432" y="3052524"/>
            <a:ext cx="238125" cy="238125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635597" y="366772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Manos y Uñas</a:t>
            </a:r>
            <a:endParaRPr lang="en-US" sz="1950" dirty="0"/>
          </a:p>
        </p:txBody>
      </p:sp>
      <p:sp>
        <p:nvSpPr>
          <p:cNvPr id="15" name="Text 11"/>
          <p:cNvSpPr/>
          <p:nvPr/>
        </p:nvSpPr>
        <p:spPr>
          <a:xfrm>
            <a:off x="7635597" y="4096941"/>
            <a:ext cx="597979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Uñas arregladas, recortadas y limpias. Si están pintadas, tonos claros y nunca desmaltadas.</a:t>
            </a:r>
            <a:endParaRPr lang="en-US" sz="1550" dirty="0"/>
          </a:p>
        </p:txBody>
      </p:sp>
      <p:sp>
        <p:nvSpPr>
          <p:cNvPr id="16" name="Shape 12"/>
          <p:cNvSpPr/>
          <p:nvPr/>
        </p:nvSpPr>
        <p:spPr>
          <a:xfrm>
            <a:off x="793790" y="5449252"/>
            <a:ext cx="6422231" cy="1781651"/>
          </a:xfrm>
          <a:prstGeom prst="roundRect">
            <a:avLst>
              <a:gd name="adj" fmla="val 6159"/>
            </a:avLst>
          </a:prstGeom>
          <a:solidFill>
            <a:srgbClr val="E5F9F2">
              <a:alpha val="95000"/>
            </a:srgbClr>
          </a:solidFill>
          <a:ln/>
        </p:spPr>
      </p:sp>
      <p:sp>
        <p:nvSpPr>
          <p:cNvPr id="17" name="Shape 13"/>
          <p:cNvSpPr/>
          <p:nvPr/>
        </p:nvSpPr>
        <p:spPr>
          <a:xfrm>
            <a:off x="793790" y="5426393"/>
            <a:ext cx="6422231" cy="91440"/>
          </a:xfrm>
          <a:prstGeom prst="roundRect">
            <a:avLst>
              <a:gd name="adj" fmla="val 195349"/>
            </a:avLst>
          </a:prstGeom>
          <a:solidFill>
            <a:srgbClr val="006747"/>
          </a:solidFill>
          <a:ln/>
        </p:spPr>
      </p:sp>
      <p:sp>
        <p:nvSpPr>
          <p:cNvPr id="18" name="Shape 14"/>
          <p:cNvSpPr/>
          <p:nvPr/>
        </p:nvSpPr>
        <p:spPr>
          <a:xfrm>
            <a:off x="3707249" y="5151596"/>
            <a:ext cx="595313" cy="595313"/>
          </a:xfrm>
          <a:prstGeom prst="roundRect">
            <a:avLst>
              <a:gd name="adj" fmla="val 153600"/>
            </a:avLst>
          </a:prstGeom>
          <a:solidFill>
            <a:srgbClr val="006747"/>
          </a:solidFill>
          <a:ln/>
        </p:spPr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5843" y="5300424"/>
            <a:ext cx="238125" cy="297656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1015008" y="594538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Uniforme</a:t>
            </a:r>
            <a:endParaRPr lang="en-US" sz="1950" dirty="0"/>
          </a:p>
        </p:txBody>
      </p:sp>
      <p:sp>
        <p:nvSpPr>
          <p:cNvPr id="21" name="Text 16"/>
          <p:cNvSpPr/>
          <p:nvPr/>
        </p:nvSpPr>
        <p:spPr>
          <a:xfrm>
            <a:off x="1015008" y="6374606"/>
            <a:ext cx="597979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Perfectamente lavado y planchado. Chapa identificativa en buen estado y bien colocada.</a:t>
            </a:r>
            <a:endParaRPr lang="en-US" sz="1550" dirty="0"/>
          </a:p>
        </p:txBody>
      </p:sp>
      <p:sp>
        <p:nvSpPr>
          <p:cNvPr id="22" name="Shape 17"/>
          <p:cNvSpPr/>
          <p:nvPr/>
        </p:nvSpPr>
        <p:spPr>
          <a:xfrm>
            <a:off x="7414379" y="5449252"/>
            <a:ext cx="6422231" cy="1781651"/>
          </a:xfrm>
          <a:prstGeom prst="roundRect">
            <a:avLst>
              <a:gd name="adj" fmla="val 6159"/>
            </a:avLst>
          </a:prstGeom>
          <a:solidFill>
            <a:srgbClr val="E5F9F2">
              <a:alpha val="95000"/>
            </a:srgbClr>
          </a:solidFill>
          <a:ln/>
        </p:spPr>
      </p:sp>
      <p:sp>
        <p:nvSpPr>
          <p:cNvPr id="23" name="Shape 18"/>
          <p:cNvSpPr/>
          <p:nvPr/>
        </p:nvSpPr>
        <p:spPr>
          <a:xfrm>
            <a:off x="7414379" y="5426393"/>
            <a:ext cx="6422231" cy="91440"/>
          </a:xfrm>
          <a:prstGeom prst="roundRect">
            <a:avLst>
              <a:gd name="adj" fmla="val 195349"/>
            </a:avLst>
          </a:prstGeom>
          <a:solidFill>
            <a:srgbClr val="006747"/>
          </a:solidFill>
          <a:ln/>
        </p:spPr>
      </p:sp>
      <p:sp>
        <p:nvSpPr>
          <p:cNvPr id="24" name="Shape 19"/>
          <p:cNvSpPr/>
          <p:nvPr/>
        </p:nvSpPr>
        <p:spPr>
          <a:xfrm>
            <a:off x="10327838" y="5151596"/>
            <a:ext cx="595313" cy="595313"/>
          </a:xfrm>
          <a:prstGeom prst="roundRect">
            <a:avLst>
              <a:gd name="adj" fmla="val 153600"/>
            </a:avLst>
          </a:prstGeom>
          <a:solidFill>
            <a:srgbClr val="006747"/>
          </a:solidFill>
          <a:ln/>
        </p:spPr>
      </p:sp>
      <p:pic>
        <p:nvPicPr>
          <p:cNvPr id="2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06432" y="5330190"/>
            <a:ext cx="238125" cy="238125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7635597" y="594538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Fragancias</a:t>
            </a:r>
            <a:endParaRPr lang="en-US" sz="1950" dirty="0"/>
          </a:p>
        </p:txBody>
      </p:sp>
      <p:sp>
        <p:nvSpPr>
          <p:cNvPr id="27" name="Text 21"/>
          <p:cNvSpPr/>
          <p:nvPr/>
        </p:nvSpPr>
        <p:spPr>
          <a:xfrm>
            <a:off x="7635597" y="6374606"/>
            <a:ext cx="597979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Colonias y perfumes suaves. Maquillaje discreto. No llevar joyas excesivas.</a:t>
            </a:r>
            <a:endParaRPr lang="en-US" sz="15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60484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149685"/>
            <a:ext cx="7034689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Motivación y Comunicación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5067419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La </a:t>
            </a:r>
            <a:r>
              <a:rPr lang="en-US" sz="155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comunicación</a:t>
            </a: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es una </a:t>
            </a:r>
            <a:r>
              <a:rPr lang="en-US" sz="155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herramienta</a:t>
            </a: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efectiva para </a:t>
            </a:r>
            <a:r>
              <a:rPr lang="en-US" sz="155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desarrollar la motivación </a:t>
            </a: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de los empleados. El personal motivado realiza mejor su trabajo, alcanzando la excelencia percibida por los clientes.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793790" y="5925741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006747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El feedback o retroalimentación</a:t>
            </a: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es fundamental:</a:t>
            </a:r>
            <a:r>
              <a:rPr lang="en-US" sz="155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reconocer el esfuerzo del personal</a:t>
            </a: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genera satisfacción y motivación. Los factores motivadores incluyen reconocimiento del trabajo, seguridad laboral, desarrollo profesional y condiciones estimulantes.</a:t>
            </a:r>
            <a:endParaRPr lang="en-US" sz="15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99348"/>
            <a:ext cx="5882759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Comunicación Asertiva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3416260"/>
            <a:ext cx="13042821" cy="3969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Existen tres estilos de comunicación que debemos conocer para aplicar el más efectivo:</a:t>
            </a:r>
            <a:endParaRPr lang="en-US" sz="1950" dirty="0"/>
          </a:p>
        </p:txBody>
      </p:sp>
      <p:sp>
        <p:nvSpPr>
          <p:cNvPr id="4" name="Shape 2"/>
          <p:cNvSpPr/>
          <p:nvPr/>
        </p:nvSpPr>
        <p:spPr>
          <a:xfrm>
            <a:off x="793790" y="4036457"/>
            <a:ext cx="13042821" cy="1793796"/>
          </a:xfrm>
          <a:prstGeom prst="roundRect">
            <a:avLst>
              <a:gd name="adj" fmla="val 9958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01410" y="4044077"/>
            <a:ext cx="4342448" cy="1778556"/>
          </a:xfrm>
          <a:prstGeom prst="roundRect">
            <a:avLst>
              <a:gd name="adj" fmla="val 10043"/>
            </a:avLst>
          </a:prstGeom>
          <a:solidFill>
            <a:srgbClr val="D1EFE4"/>
          </a:solidFill>
          <a:ln/>
        </p:spPr>
      </p:sp>
      <p:sp>
        <p:nvSpPr>
          <p:cNvPr id="6" name="Text 4"/>
          <p:cNvSpPr/>
          <p:nvPr/>
        </p:nvSpPr>
        <p:spPr>
          <a:xfrm>
            <a:off x="999768" y="424243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Estilo Pasivo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999768" y="4671655"/>
            <a:ext cx="394573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Sentimientos suprimidos, tono débil, mirada baja, postura encogida, baja autoestima.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5143857" y="4044077"/>
            <a:ext cx="4342567" cy="1778556"/>
          </a:xfrm>
          <a:prstGeom prst="rect">
            <a:avLst/>
          </a:prstGeom>
          <a:solidFill>
            <a:srgbClr val="D1EFE4"/>
          </a:solidFill>
          <a:ln/>
        </p:spPr>
      </p:sp>
      <p:sp>
        <p:nvSpPr>
          <p:cNvPr id="9" name="Shape 7"/>
          <p:cNvSpPr/>
          <p:nvPr/>
        </p:nvSpPr>
        <p:spPr>
          <a:xfrm>
            <a:off x="5143857" y="4044077"/>
            <a:ext cx="22860" cy="1778556"/>
          </a:xfrm>
          <a:prstGeom prst="roundRect">
            <a:avLst>
              <a:gd name="adj" fmla="val 781396"/>
            </a:avLst>
          </a:prstGeom>
          <a:solidFill>
            <a:srgbClr val="B7D5CA"/>
          </a:solidFill>
          <a:ln/>
        </p:spPr>
      </p:sp>
      <p:sp>
        <p:nvSpPr>
          <p:cNvPr id="10" name="Text 8"/>
          <p:cNvSpPr/>
          <p:nvPr/>
        </p:nvSpPr>
        <p:spPr>
          <a:xfrm>
            <a:off x="5342215" y="424243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Estilo Agresivo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5342215" y="4671655"/>
            <a:ext cx="3945850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Ignora derechos ajenos, tono arrogante, mirada muy directa, postura altanera, invasión del territorio.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9486424" y="4044077"/>
            <a:ext cx="4342567" cy="1778556"/>
          </a:xfrm>
          <a:prstGeom prst="rect">
            <a:avLst/>
          </a:prstGeom>
          <a:solidFill>
            <a:srgbClr val="D1EFE4"/>
          </a:solidFill>
          <a:ln/>
        </p:spPr>
      </p:sp>
      <p:sp>
        <p:nvSpPr>
          <p:cNvPr id="13" name="Shape 11"/>
          <p:cNvSpPr/>
          <p:nvPr/>
        </p:nvSpPr>
        <p:spPr>
          <a:xfrm>
            <a:off x="9486424" y="4044077"/>
            <a:ext cx="22860" cy="1778556"/>
          </a:xfrm>
          <a:prstGeom prst="roundRect">
            <a:avLst>
              <a:gd name="adj" fmla="val 781396"/>
            </a:avLst>
          </a:prstGeom>
          <a:solidFill>
            <a:srgbClr val="B7D5CA"/>
          </a:solidFill>
          <a:ln/>
        </p:spPr>
      </p:sp>
      <p:sp>
        <p:nvSpPr>
          <p:cNvPr id="14" name="Text 12"/>
          <p:cNvSpPr/>
          <p:nvPr/>
        </p:nvSpPr>
        <p:spPr>
          <a:xfrm>
            <a:off x="9684782" y="424243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Estilo Asertivo</a:t>
            </a:r>
            <a:endParaRPr lang="en-US" sz="1950" dirty="0"/>
          </a:p>
        </p:txBody>
      </p:sp>
      <p:sp>
        <p:nvSpPr>
          <p:cNvPr id="15" name="Text 13"/>
          <p:cNvSpPr/>
          <p:nvPr/>
        </p:nvSpPr>
        <p:spPr>
          <a:xfrm>
            <a:off x="9684782" y="4671655"/>
            <a:ext cx="3945850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Respeto mutuo, tono sincero, mirada abierta, postura relajada, alta autoestima, expresión equilibrada.</a:t>
            </a:r>
            <a:endParaRPr lang="en-US" sz="15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05057"/>
            <a:ext cx="6873002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Glosario de Términos Clave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2421969"/>
            <a:ext cx="6422231" cy="2102048"/>
          </a:xfrm>
          <a:prstGeom prst="roundRect">
            <a:avLst>
              <a:gd name="adj" fmla="val 8498"/>
            </a:avLst>
          </a:prstGeom>
          <a:solidFill>
            <a:srgbClr val="E5F9F2">
              <a:alpha val="95000"/>
            </a:srgbClr>
          </a:solidFill>
          <a:ln w="22860">
            <a:solidFill>
              <a:srgbClr val="B7D5C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16650" y="2444829"/>
            <a:ext cx="6376511" cy="595313"/>
          </a:xfrm>
          <a:prstGeom prst="roundRect">
            <a:avLst>
              <a:gd name="adj" fmla="val 25398"/>
            </a:avLst>
          </a:prstGeom>
          <a:solidFill>
            <a:srgbClr val="D1EFE4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6077" y="2552581"/>
            <a:ext cx="297656" cy="37207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15008" y="323850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Dress Code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1015008" y="3667720"/>
            <a:ext cx="597979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Forma de vestir apropiada en una determinada ocasión profesional.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7414379" y="2421969"/>
            <a:ext cx="6422231" cy="2102048"/>
          </a:xfrm>
          <a:prstGeom prst="roundRect">
            <a:avLst>
              <a:gd name="adj" fmla="val 8498"/>
            </a:avLst>
          </a:prstGeom>
          <a:solidFill>
            <a:srgbClr val="E5F9F2">
              <a:alpha val="95000"/>
            </a:srgbClr>
          </a:solidFill>
          <a:ln w="22860">
            <a:solidFill>
              <a:srgbClr val="B7D5CA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437239" y="2444829"/>
            <a:ext cx="6376511" cy="595313"/>
          </a:xfrm>
          <a:prstGeom prst="roundRect">
            <a:avLst>
              <a:gd name="adj" fmla="val 25398"/>
            </a:avLst>
          </a:prstGeom>
          <a:solidFill>
            <a:srgbClr val="D1EFE4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6667" y="2552581"/>
            <a:ext cx="297656" cy="37207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635597" y="3238500"/>
            <a:ext cx="343673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Elementos Paralingüísticos</a:t>
            </a:r>
            <a:endParaRPr lang="en-US" sz="1950" dirty="0"/>
          </a:p>
        </p:txBody>
      </p:sp>
      <p:sp>
        <p:nvSpPr>
          <p:cNvPr id="12" name="Text 8"/>
          <p:cNvSpPr/>
          <p:nvPr/>
        </p:nvSpPr>
        <p:spPr>
          <a:xfrm>
            <a:off x="7635597" y="3667720"/>
            <a:ext cx="597979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Conjunto de señales que acompañan la comunicación verbal: tono, ritmo, timbre, volumen y pausas.</a:t>
            </a:r>
            <a:endParaRPr lang="en-US" sz="1550" dirty="0"/>
          </a:p>
        </p:txBody>
      </p:sp>
      <p:sp>
        <p:nvSpPr>
          <p:cNvPr id="13" name="Shape 9"/>
          <p:cNvSpPr/>
          <p:nvPr/>
        </p:nvSpPr>
        <p:spPr>
          <a:xfrm>
            <a:off x="793790" y="4722376"/>
            <a:ext cx="6422231" cy="2102048"/>
          </a:xfrm>
          <a:prstGeom prst="roundRect">
            <a:avLst>
              <a:gd name="adj" fmla="val 8498"/>
            </a:avLst>
          </a:prstGeom>
          <a:solidFill>
            <a:srgbClr val="E5F9F2">
              <a:alpha val="95000"/>
            </a:srgbClr>
          </a:solidFill>
          <a:ln w="22860">
            <a:solidFill>
              <a:srgbClr val="B7D5CA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816650" y="4745236"/>
            <a:ext cx="6376511" cy="595313"/>
          </a:xfrm>
          <a:prstGeom prst="roundRect">
            <a:avLst>
              <a:gd name="adj" fmla="val 25398"/>
            </a:avLst>
          </a:prstGeom>
          <a:solidFill>
            <a:srgbClr val="D1EFE4"/>
          </a:solidFill>
          <a:ln/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6077" y="4852988"/>
            <a:ext cx="297656" cy="37207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015008" y="553890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Kinesia</a:t>
            </a:r>
            <a:endParaRPr lang="en-US" sz="1950" dirty="0"/>
          </a:p>
        </p:txBody>
      </p:sp>
      <p:sp>
        <p:nvSpPr>
          <p:cNvPr id="17" name="Text 12"/>
          <p:cNvSpPr/>
          <p:nvPr/>
        </p:nvSpPr>
        <p:spPr>
          <a:xfrm>
            <a:off x="1015008" y="5968127"/>
            <a:ext cx="597979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Ciencia que estudia el lenguaje corporal y los gestos en la comunicación.</a:t>
            </a:r>
            <a:endParaRPr lang="en-US" sz="1550" dirty="0"/>
          </a:p>
        </p:txBody>
      </p:sp>
      <p:sp>
        <p:nvSpPr>
          <p:cNvPr id="18" name="Shape 13"/>
          <p:cNvSpPr/>
          <p:nvPr/>
        </p:nvSpPr>
        <p:spPr>
          <a:xfrm>
            <a:off x="7414379" y="4722376"/>
            <a:ext cx="6422231" cy="2102048"/>
          </a:xfrm>
          <a:prstGeom prst="roundRect">
            <a:avLst>
              <a:gd name="adj" fmla="val 8498"/>
            </a:avLst>
          </a:prstGeom>
          <a:solidFill>
            <a:srgbClr val="E5F9F2">
              <a:alpha val="95000"/>
            </a:srgbClr>
          </a:solidFill>
          <a:ln w="22860">
            <a:solidFill>
              <a:srgbClr val="B7D5CA"/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7437239" y="4745236"/>
            <a:ext cx="6376511" cy="595313"/>
          </a:xfrm>
          <a:prstGeom prst="roundRect">
            <a:avLst>
              <a:gd name="adj" fmla="val 25398"/>
            </a:avLst>
          </a:prstGeom>
          <a:solidFill>
            <a:srgbClr val="D1EFE4"/>
          </a:solidFill>
          <a:ln/>
        </p:spPr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76667" y="4852988"/>
            <a:ext cx="297656" cy="372070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635597" y="553890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Proxémica</a:t>
            </a:r>
            <a:endParaRPr lang="en-US" sz="1950" dirty="0"/>
          </a:p>
        </p:txBody>
      </p:sp>
      <p:sp>
        <p:nvSpPr>
          <p:cNvPr id="22" name="Text 16"/>
          <p:cNvSpPr/>
          <p:nvPr/>
        </p:nvSpPr>
        <p:spPr>
          <a:xfrm>
            <a:off x="7635597" y="5968127"/>
            <a:ext cx="597979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Ciencia que estudia la organización del espacio y las distancias en la comunicación.</a:t>
            </a:r>
            <a:endParaRPr lang="en-US" sz="15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8906" y="528638"/>
            <a:ext cx="10274379" cy="6007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00"/>
              </a:lnSpc>
              <a:buNone/>
            </a:pPr>
            <a:r>
              <a:rPr lang="en-US" sz="37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Finalmente la Escucha Activa y la Empatía</a:t>
            </a:r>
            <a:endParaRPr lang="en-US" sz="3750" dirty="0"/>
          </a:p>
        </p:txBody>
      </p:sp>
      <p:sp>
        <p:nvSpPr>
          <p:cNvPr id="3" name="Text 1"/>
          <p:cNvSpPr/>
          <p:nvPr/>
        </p:nvSpPr>
        <p:spPr>
          <a:xfrm>
            <a:off x="768906" y="1513880"/>
            <a:ext cx="13092589" cy="7686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La empatía es la capacidad de identificarse con los sentimientos de otra persona, poniéndose en su lugar. La escucha activa conlleva prestar atención e interesarse por el problema del cliente.</a:t>
            </a:r>
            <a:endParaRPr lang="en-US" sz="1850" dirty="0"/>
          </a:p>
        </p:txBody>
      </p:sp>
      <p:sp>
        <p:nvSpPr>
          <p:cNvPr id="4" name="Text 2"/>
          <p:cNvSpPr/>
          <p:nvPr/>
        </p:nvSpPr>
        <p:spPr>
          <a:xfrm>
            <a:off x="768906" y="2671763"/>
            <a:ext cx="7667982" cy="307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68906" y="3171587"/>
            <a:ext cx="2403038" cy="300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Ejemplo Práctico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768906" y="3664029"/>
            <a:ext cx="7667982" cy="307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68906" y="4144685"/>
            <a:ext cx="7667982" cy="15373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Una clienta espera su equipaje más de media hora. Al encontrar a una camarera, le explica su problema. La camarera la escucha con atención, mirándola y asintiendo. Cuando termina, le pide que vuelva a la habitación mientras gestiona el equipaje directamente.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768906" y="5855018"/>
            <a:ext cx="7667982" cy="3843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b="1" dirty="0">
                <a:solidFill>
                  <a:srgbClr val="006747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Resultado:</a:t>
            </a:r>
            <a:r>
              <a:rPr lang="en-US" sz="18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La clienta se relaja al sentirse escuchada y comprendida.</a:t>
            </a:r>
            <a:endParaRPr lang="en-US" sz="185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3376" y="2714982"/>
            <a:ext cx="4955619" cy="495561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7705" y="472797"/>
            <a:ext cx="4298156" cy="537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Conclusiones</a:t>
            </a:r>
            <a:endParaRPr lang="en-US" sz="3350" dirty="0"/>
          </a:p>
        </p:txBody>
      </p:sp>
      <p:sp>
        <p:nvSpPr>
          <p:cNvPr id="3" name="Text 1"/>
          <p:cNvSpPr/>
          <p:nvPr/>
        </p:nvSpPr>
        <p:spPr>
          <a:xfrm>
            <a:off x="687705" y="1353860"/>
            <a:ext cx="13254990" cy="5500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Para asegurar un servicio de excelencia y un ambiente de trabajo armonioso en el departamento de pisos hotelero, la comunicación es un pilar fundamental. A continuación, resumimos los puntos clave de nuestra presentación:</a:t>
            </a:r>
            <a:endParaRPr lang="en-US" sz="13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705" y="2097286"/>
            <a:ext cx="429816" cy="42981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87705" y="2742009"/>
            <a:ext cx="2516981" cy="2686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Comunicación Efectiva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687705" y="3113722"/>
            <a:ext cx="6519982" cy="5500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Es la base para un servicio excepcional y un entorno laboral colaborativo, garantizando que los mensajes se transmitan y se comprendan claramente.</a:t>
            </a:r>
            <a:endParaRPr lang="en-US" sz="13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2594" y="2097286"/>
            <a:ext cx="429816" cy="42981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422594" y="2742009"/>
            <a:ext cx="2444829" cy="2686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Proceso Comunicativo</a:t>
            </a:r>
            <a:endParaRPr lang="en-US" sz="1650" dirty="0"/>
          </a:p>
        </p:txBody>
      </p:sp>
      <p:sp>
        <p:nvSpPr>
          <p:cNvPr id="9" name="Text 5"/>
          <p:cNvSpPr/>
          <p:nvPr/>
        </p:nvSpPr>
        <p:spPr>
          <a:xfrm>
            <a:off x="7422594" y="3113722"/>
            <a:ext cx="6520101" cy="5500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Entender los roles de emisor, mensaje, receptor, canal, feedback y contexto es crucial para la fluidez y la precisión en cada interacción.</a:t>
            </a:r>
            <a:endParaRPr lang="en-US" sz="13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705" y="4007644"/>
            <a:ext cx="429816" cy="42981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87705" y="4652367"/>
            <a:ext cx="2149078" cy="2686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Barreras a Evitar</a:t>
            </a:r>
            <a:endParaRPr lang="en-US" sz="1650" dirty="0"/>
          </a:p>
        </p:txBody>
      </p:sp>
      <p:sp>
        <p:nvSpPr>
          <p:cNvPr id="12" name="Text 7"/>
          <p:cNvSpPr/>
          <p:nvPr/>
        </p:nvSpPr>
        <p:spPr>
          <a:xfrm>
            <a:off x="687705" y="5024080"/>
            <a:ext cx="6519982" cy="5500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Identificar y superar obstáculos como el ruido, los prejuicios, las diferencias culturales y la falta de atención previene malentendidos y conflictos.</a:t>
            </a:r>
            <a:endParaRPr lang="en-US" sz="13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2594" y="4007644"/>
            <a:ext cx="429816" cy="429816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422594" y="4652367"/>
            <a:ext cx="2709148" cy="2686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Comunicación No Verbal</a:t>
            </a:r>
            <a:endParaRPr lang="en-US" sz="1650" dirty="0"/>
          </a:p>
        </p:txBody>
      </p:sp>
      <p:sp>
        <p:nvSpPr>
          <p:cNvPr id="15" name="Text 9"/>
          <p:cNvSpPr/>
          <p:nvPr/>
        </p:nvSpPr>
        <p:spPr>
          <a:xfrm>
            <a:off x="7422594" y="5024080"/>
            <a:ext cx="6520101" cy="5500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Gestos, expresiones faciales, contacto visual y postura refuerzan (o contradicen) el mensaje verbal, transmitiendo profesionalismo y empatía.</a:t>
            </a:r>
            <a:endParaRPr lang="en-US" sz="135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705" y="5918002"/>
            <a:ext cx="429816" cy="429816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687705" y="6562725"/>
            <a:ext cx="2149078" cy="2686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Imagen Profesional</a:t>
            </a:r>
            <a:endParaRPr lang="en-US" sz="1650" dirty="0"/>
          </a:p>
        </p:txBody>
      </p:sp>
      <p:sp>
        <p:nvSpPr>
          <p:cNvPr id="18" name="Text 11"/>
          <p:cNvSpPr/>
          <p:nvPr/>
        </p:nvSpPr>
        <p:spPr>
          <a:xfrm>
            <a:off x="687705" y="6934438"/>
            <a:ext cx="6519982" cy="5500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Una apariencia cuidada y un comportamiento adecuado no solo proyectan confianza, sino que también reflejan la calidad y el estándar del servicio hotelero.</a:t>
            </a:r>
            <a:endParaRPr lang="en-US" sz="1350" dirty="0"/>
          </a:p>
        </p:txBody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22594" y="5918002"/>
            <a:ext cx="429816" cy="429816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7422594" y="6562725"/>
            <a:ext cx="2780109" cy="2686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Escucha Activa y Empatía</a:t>
            </a:r>
            <a:endParaRPr lang="en-US" sz="1650" dirty="0"/>
          </a:p>
        </p:txBody>
      </p:sp>
      <p:sp>
        <p:nvSpPr>
          <p:cNvPr id="21" name="Text 13"/>
          <p:cNvSpPr/>
          <p:nvPr/>
        </p:nvSpPr>
        <p:spPr>
          <a:xfrm>
            <a:off x="7422594" y="6934438"/>
            <a:ext cx="6520101" cy="8251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La capacidad de identificarse con los sentimientos del cliente y prestar atención genuina a sus necesidades es la clave para una resolución efectiva de problemas y una experiencia memorable.</a:t>
            </a:r>
            <a:endParaRPr lang="en-US" sz="13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187065"/>
            <a:ext cx="7244596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Gracias por vuestra atención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4104799"/>
            <a:ext cx="75564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793790" y="4645581"/>
            <a:ext cx="7556421" cy="3969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            Espero que mi comunicación haya resultado efectiva!!!</a:t>
            </a:r>
            <a:endParaRPr lang="en-US" sz="1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591633"/>
            <a:ext cx="716625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El Proceso de Comunicación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3509367"/>
            <a:ext cx="75564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La comunicación es la </a:t>
            </a:r>
            <a:r>
              <a:rPr lang="en-US" sz="155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habilidad </a:t>
            </a: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fundamental </a:t>
            </a:r>
            <a:r>
              <a:rPr lang="en-US" sz="155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que tienen las personas para relacionarse</a:t>
            </a: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. A través de ella podemos transmitir pensamientos, deseos y establecer intercambios de ideas y sentimientos entre individuos o grupos.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793790" y="4685228"/>
            <a:ext cx="75564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Esta es la función más importante de la comunicación: </a:t>
            </a:r>
            <a:r>
              <a:rPr lang="en-US" sz="1550" b="1" dirty="0">
                <a:solidFill>
                  <a:srgbClr val="006747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mejorar las relaciones entre las personas</a:t>
            </a: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. En el entorno laboral hotelero, estas relaciones se establecen con jefes, compañeros y especialmente con los clientes.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69407"/>
            <a:ext cx="8843129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Ejemplo Práctico de Comunicación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065734"/>
            <a:ext cx="763202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793790" y="2561868"/>
            <a:ext cx="7632025" cy="3969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Situación en el Hotel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793790" y="3137416"/>
            <a:ext cx="7632025" cy="3969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793790" y="3712964"/>
            <a:ext cx="7632025" cy="11908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En la empresa (</a:t>
            </a:r>
            <a:r>
              <a:rPr lang="en-US" sz="195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contexto</a:t>
            </a:r>
            <a:r>
              <a:rPr lang="en-US" sz="1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), el auxiliar de catering (</a:t>
            </a:r>
            <a:r>
              <a:rPr lang="en-US" sz="1950" b="1" i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emisor</a:t>
            </a:r>
            <a:r>
              <a:rPr lang="en-US" sz="1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) pregunta a su compañero (</a:t>
            </a:r>
            <a:r>
              <a:rPr lang="en-US" sz="195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receptor</a:t>
            </a:r>
            <a:r>
              <a:rPr lang="en-US" sz="1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) dónde tiene que acudir al día siguiente para atender un determinado evento (</a:t>
            </a:r>
            <a:r>
              <a:rPr lang="en-US" sz="195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mensaje</a:t>
            </a:r>
            <a:r>
              <a:rPr lang="en-US" sz="1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).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793790" y="5082421"/>
            <a:ext cx="7632025" cy="11908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El compañero responde la pregunta (</a:t>
            </a:r>
            <a:r>
              <a:rPr lang="en-US" sz="195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retroalimentación o feedback</a:t>
            </a:r>
            <a:r>
              <a:rPr lang="en-US" sz="1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), confirmando que ha entendido y proporcionando la información solicitada.</a:t>
            </a:r>
            <a:endParaRPr lang="en-US" sz="195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7543" y="2110383"/>
            <a:ext cx="4926568" cy="492656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34753"/>
            <a:ext cx="10323076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Agentes y Elementos de la Comunicación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851666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Noto Serif SC Light" pitchFamily="34" charset="0"/>
                <a:ea typeface="Noto Serif SC Light" pitchFamily="34" charset="-122"/>
                <a:cs typeface="Noto Serif SC Light" pitchFamily="34" charset="-120"/>
              </a:rPr>
              <a:t>01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793790" y="3165991"/>
            <a:ext cx="6422231" cy="22860"/>
          </a:xfrm>
          <a:prstGeom prst="rect">
            <a:avLst/>
          </a:prstGeom>
          <a:solidFill>
            <a:srgbClr val="006747"/>
          </a:solidFill>
          <a:ln/>
        </p:spPr>
      </p:sp>
      <p:sp>
        <p:nvSpPr>
          <p:cNvPr id="5" name="Text 3"/>
          <p:cNvSpPr/>
          <p:nvPr/>
        </p:nvSpPr>
        <p:spPr>
          <a:xfrm>
            <a:off x="793790" y="331089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Emisor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793790" y="3740110"/>
            <a:ext cx="642223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Persona que inicia el proceso comunicativo para informar, expresar opiniones o convencer al receptor.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7414379" y="2851666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Noto Serif SC Light" pitchFamily="34" charset="0"/>
                <a:ea typeface="Noto Serif SC Light" pitchFamily="34" charset="-122"/>
                <a:cs typeface="Noto Serif SC Light" pitchFamily="34" charset="-120"/>
              </a:rPr>
              <a:t>02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7414379" y="3165991"/>
            <a:ext cx="6422231" cy="22860"/>
          </a:xfrm>
          <a:prstGeom prst="rect">
            <a:avLst/>
          </a:prstGeom>
          <a:solidFill>
            <a:srgbClr val="006747"/>
          </a:solidFill>
          <a:ln/>
        </p:spPr>
      </p:sp>
      <p:sp>
        <p:nvSpPr>
          <p:cNvPr id="9" name="Text 7"/>
          <p:cNvSpPr/>
          <p:nvPr/>
        </p:nvSpPr>
        <p:spPr>
          <a:xfrm>
            <a:off x="7414379" y="331089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Receptor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7414379" y="3740110"/>
            <a:ext cx="642223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Persona que recibe el mensaje y responde al emisor.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793790" y="4722376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Noto Serif SC Light" pitchFamily="34" charset="0"/>
                <a:ea typeface="Noto Serif SC Light" pitchFamily="34" charset="-122"/>
                <a:cs typeface="Noto Serif SC Light" pitchFamily="34" charset="-120"/>
              </a:rPr>
              <a:t>03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793790" y="5036701"/>
            <a:ext cx="6422231" cy="22860"/>
          </a:xfrm>
          <a:prstGeom prst="rect">
            <a:avLst/>
          </a:prstGeom>
          <a:solidFill>
            <a:srgbClr val="006747"/>
          </a:solidFill>
          <a:ln/>
        </p:spPr>
      </p:sp>
      <p:sp>
        <p:nvSpPr>
          <p:cNvPr id="13" name="Text 11"/>
          <p:cNvSpPr/>
          <p:nvPr/>
        </p:nvSpPr>
        <p:spPr>
          <a:xfrm>
            <a:off x="793790" y="518160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Mensaje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793790" y="5610820"/>
            <a:ext cx="642223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Idea o emoción que se transmite utilizando signos, símbolos, palabras o gestos con significado.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7414379" y="4722376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Noto Serif SC Light" pitchFamily="34" charset="0"/>
                <a:ea typeface="Noto Serif SC Light" pitchFamily="34" charset="-122"/>
                <a:cs typeface="Noto Serif SC Light" pitchFamily="34" charset="-120"/>
              </a:rPr>
              <a:t>04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7414379" y="5036701"/>
            <a:ext cx="6422231" cy="22860"/>
          </a:xfrm>
          <a:prstGeom prst="rect">
            <a:avLst/>
          </a:prstGeom>
          <a:solidFill>
            <a:srgbClr val="006747"/>
          </a:solidFill>
          <a:ln/>
        </p:spPr>
      </p:sp>
      <p:sp>
        <p:nvSpPr>
          <p:cNvPr id="17" name="Text 15"/>
          <p:cNvSpPr/>
          <p:nvPr/>
        </p:nvSpPr>
        <p:spPr>
          <a:xfrm>
            <a:off x="7414379" y="518160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Contexto</a:t>
            </a:r>
            <a:endParaRPr lang="en-US" sz="1950" dirty="0"/>
          </a:p>
        </p:txBody>
      </p:sp>
      <p:sp>
        <p:nvSpPr>
          <p:cNvPr id="18" name="Text 16"/>
          <p:cNvSpPr/>
          <p:nvPr/>
        </p:nvSpPr>
        <p:spPr>
          <a:xfrm>
            <a:off x="7414379" y="5610820"/>
            <a:ext cx="642223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Circunstancias que influyen en la comunicación: relación entre emisor y receptor, valores, estado de ánimo.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030849"/>
            <a:ext cx="7315557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Elementos Complementarios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3047762"/>
            <a:ext cx="6422231" cy="1476256"/>
          </a:xfrm>
          <a:prstGeom prst="roundRect">
            <a:avLst>
              <a:gd name="adj" fmla="val 12100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99768" y="325374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Canal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999768" y="3682960"/>
            <a:ext cx="601027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Medio físico por el que se transmite el mensaje: aire para conversaciones, papel para órdenes escritas.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7414379" y="3047762"/>
            <a:ext cx="6422231" cy="1476256"/>
          </a:xfrm>
          <a:prstGeom prst="roundRect">
            <a:avLst>
              <a:gd name="adj" fmla="val 12100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620357" y="325374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Barreras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7620357" y="3682960"/>
            <a:ext cx="601027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Elementos que interrumpen, alteran o perturban el mensaje, impidiendo que llegue completo al receptor.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793790" y="4722376"/>
            <a:ext cx="6422231" cy="1476256"/>
          </a:xfrm>
          <a:prstGeom prst="roundRect">
            <a:avLst>
              <a:gd name="adj" fmla="val 12100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99768" y="492835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Retroalimentación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999768" y="5357574"/>
            <a:ext cx="601027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Respuesta del receptor que confirma la recepción y comprensión del mensaje.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7414379" y="4722376"/>
            <a:ext cx="6422231" cy="1476256"/>
          </a:xfrm>
          <a:prstGeom prst="roundRect">
            <a:avLst>
              <a:gd name="adj" fmla="val 12100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620357" y="492835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Código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7620357" y="5357574"/>
            <a:ext cx="601027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Símbolos compartidos que deben ser conocidos por ambos participantes para una comunicación efectiva. (Idioma)</a:t>
            </a:r>
            <a:endParaRPr lang="en-US" sz="1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281595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Los Empleados Como Canal de Comunicación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280190" y="3819406"/>
            <a:ext cx="75564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Las empresas hoteleras basan sus relaciones con los clientes en la confianza y fidelización. Los empleados son uno de los canales más importantes, ya que </a:t>
            </a:r>
            <a:r>
              <a:rPr lang="en-US" sz="1550" b="1" dirty="0">
                <a:solidFill>
                  <a:srgbClr val="006747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representan a la empresa, son su voz e imagen</a:t>
            </a: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.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6280190" y="4995267"/>
            <a:ext cx="75564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Los clientes satisfechos se convierten en clientes fieles. La calidad y atención en el servicio a través de los empleados son factores clave para motivar al cliente y aumentar las ventas.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005013"/>
            <a:ext cx="6001345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Expectativas del Cliente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3021925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El público espera recibir información que cumpla con estándares específicos de calidad: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793790" y="3562707"/>
            <a:ext cx="446484" cy="446484"/>
          </a:xfrm>
          <a:prstGeom prst="roundRect">
            <a:avLst>
              <a:gd name="adj" fmla="val 40008"/>
            </a:avLst>
          </a:prstGeom>
          <a:solidFill>
            <a:srgbClr val="8CAB18"/>
          </a:solidFill>
          <a:ln w="7620">
            <a:solidFill>
              <a:srgbClr val="72910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438632" y="363093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Comprensible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1438632" y="4060150"/>
            <a:ext cx="575250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Usar vocabulario adecuado, evitando tecnicismos profesionales y trato demasiado coloquial.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7439144" y="3562707"/>
            <a:ext cx="446484" cy="446484"/>
          </a:xfrm>
          <a:prstGeom prst="roundRect">
            <a:avLst>
              <a:gd name="adj" fmla="val 40008"/>
            </a:avLst>
          </a:prstGeom>
          <a:solidFill>
            <a:srgbClr val="8CAB18"/>
          </a:solidFill>
          <a:ln w="7620">
            <a:solidFill>
              <a:srgbClr val="72910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83987" y="363093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Completa y Precisa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8083987" y="4060150"/>
            <a:ext cx="575262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Aportar el mayor número de detalles posibles según las necesidades del cliente.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793790" y="5092065"/>
            <a:ext cx="446484" cy="446484"/>
          </a:xfrm>
          <a:prstGeom prst="roundRect">
            <a:avLst>
              <a:gd name="adj" fmla="val 40008"/>
            </a:avLst>
          </a:prstGeom>
          <a:solidFill>
            <a:srgbClr val="8CAB18"/>
          </a:solidFill>
          <a:ln w="7620">
            <a:solidFill>
              <a:srgbClr val="72910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438632" y="516028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Actualizada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1438632" y="5589508"/>
            <a:ext cx="575250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Estar al día con los cambios en productos y servicios que ofrece la empresa.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7439144" y="5092065"/>
            <a:ext cx="446484" cy="446484"/>
          </a:xfrm>
          <a:prstGeom prst="roundRect">
            <a:avLst>
              <a:gd name="adj" fmla="val 40008"/>
            </a:avLst>
          </a:prstGeom>
          <a:solidFill>
            <a:srgbClr val="8CAB18"/>
          </a:solidFill>
          <a:ln w="7620">
            <a:solidFill>
              <a:srgbClr val="72910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83987" y="516028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Sintetizada</a:t>
            </a:r>
            <a:endParaRPr lang="en-US" sz="1950" dirty="0"/>
          </a:p>
        </p:txBody>
      </p:sp>
      <p:sp>
        <p:nvSpPr>
          <p:cNvPr id="15" name="Text 13"/>
          <p:cNvSpPr/>
          <p:nvPr/>
        </p:nvSpPr>
        <p:spPr>
          <a:xfrm>
            <a:off x="8083987" y="5589508"/>
            <a:ext cx="575262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Resumir para que el cliente tenga una idea final clara y concisa.</a:t>
            </a:r>
            <a:endParaRPr lang="en-US" sz="1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69018"/>
            <a:ext cx="9231154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Etapas del Proceso de Comunicación</a:t>
            </a:r>
            <a:endParaRPr lang="en-US" sz="3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685931"/>
            <a:ext cx="6521410" cy="79379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92148" y="367807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Ideación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992148" y="4107299"/>
            <a:ext cx="612469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El emisor concibe la idea que desea transmitir</a:t>
            </a:r>
            <a:endParaRPr lang="en-US" sz="15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2685931"/>
            <a:ext cx="6521410" cy="79379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513558" y="367807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Codificación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7513558" y="4107299"/>
            <a:ext cx="612469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La idea se convierte en mensaje usando códigos compartidos</a:t>
            </a:r>
            <a:endParaRPr lang="en-US" sz="15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4623197"/>
            <a:ext cx="6521410" cy="79379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92148" y="561534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Transmisión</a:t>
            </a:r>
            <a:endParaRPr lang="en-US" sz="1950" dirty="0"/>
          </a:p>
        </p:txBody>
      </p:sp>
      <p:sp>
        <p:nvSpPr>
          <p:cNvPr id="11" name="Text 6"/>
          <p:cNvSpPr/>
          <p:nvPr/>
        </p:nvSpPr>
        <p:spPr>
          <a:xfrm>
            <a:off x="992148" y="6044565"/>
            <a:ext cx="612469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El mensaje viaja a través del canal seleccionado</a:t>
            </a:r>
            <a:endParaRPr lang="en-US" sz="15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0" y="4623197"/>
            <a:ext cx="6521410" cy="79379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513558" y="561534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Recepción</a:t>
            </a:r>
            <a:endParaRPr lang="en-US" sz="1950" dirty="0"/>
          </a:p>
        </p:txBody>
      </p:sp>
      <p:sp>
        <p:nvSpPr>
          <p:cNvPr id="14" name="Text 8"/>
          <p:cNvSpPr/>
          <p:nvPr/>
        </p:nvSpPr>
        <p:spPr>
          <a:xfrm>
            <a:off x="7513558" y="6044565"/>
            <a:ext cx="612469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El receptor capta y decodifica el mensaje recibido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1634</Words>
  <Application>Microsoft Office PowerPoint</Application>
  <PresentationFormat>Personalizado</PresentationFormat>
  <Paragraphs>192</Paragraphs>
  <Slides>22</Slides>
  <Notes>22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7" baseType="lpstr">
      <vt:lpstr>Noto Serif SC Bold</vt:lpstr>
      <vt:lpstr>Noto Serif SC Light</vt:lpstr>
      <vt:lpstr>Geist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Amara Gallego Garcia</dc:creator>
  <cp:lastModifiedBy>Amara Gallego</cp:lastModifiedBy>
  <cp:revision>1</cp:revision>
  <dcterms:created xsi:type="dcterms:W3CDTF">2025-09-13T18:44:13Z</dcterms:created>
  <dcterms:modified xsi:type="dcterms:W3CDTF">2025-09-13T18:47:55Z</dcterms:modified>
</cp:coreProperties>
</file>