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4630400" cy="8229600"/>
  <p:notesSz cx="8229600" cy="14630400"/>
  <p:embeddedFontLst>
    <p:embeddedFont>
      <p:font typeface="Geis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1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1032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Actividades Básicas del Departamento de Pisos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148138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La Comunicación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530161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MP3005 Atención al Cliente - UND1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23755"/>
            <a:ext cx="96851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Barreras y Dificultades Comunicativas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406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Las barreras son elementos que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impiden la transmisión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total del mensaje. Se clasifican en tres tipos principales: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981450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981450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Físicas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631888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Ruidos, interferencias, murmullos y condiciones ambientales que dificultan la recepción del mensaje.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981450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4577" y="3981450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Semánticas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4631888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Uso inadecuado del mensaje, falta de vocabulario o desconocimiento del idioma por parte del emisor o receptor.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981450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8343" y="3981450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Psicológicas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4631888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Diferencias individuales de pensamiento que hacen que la información pierda objetividad en la interpretación.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2021"/>
            <a:ext cx="50209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Barreras del Emisor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195518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6747"/>
          </a:solidFill>
          <a:ln/>
        </p:spPr>
      </p:sp>
      <p:sp>
        <p:nvSpPr>
          <p:cNvPr id="5" name="Text 2"/>
          <p:cNvSpPr/>
          <p:nvPr/>
        </p:nvSpPr>
        <p:spPr>
          <a:xfrm>
            <a:off x="1091327" y="1849755"/>
            <a:ext cx="48481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Repetición Innecesaria (Redundancia)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91327" y="2278975"/>
            <a:ext cx="7258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Usar palabras que no añaden información, aunque ocasionalmente pueden ayudar al receptor a captar mejor el mensaje.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41632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6747"/>
          </a:solidFill>
          <a:ln/>
        </p:spPr>
      </p:sp>
      <p:sp>
        <p:nvSpPr>
          <p:cNvPr id="8" name="Text 5"/>
          <p:cNvSpPr/>
          <p:nvPr/>
        </p:nvSpPr>
        <p:spPr>
          <a:xfrm>
            <a:off x="1091327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Ruido Físico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91327" y="3740110"/>
            <a:ext cx="7258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emisor debe ser consciente de interferencias y ruidos ambientales, intentando evitarlos o minimizar su impacto.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487745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6747"/>
          </a:solidFill>
          <a:ln/>
        </p:spPr>
      </p:sp>
      <p:sp>
        <p:nvSpPr>
          <p:cNvPr id="11" name="Text 8"/>
          <p:cNvSpPr/>
          <p:nvPr/>
        </p:nvSpPr>
        <p:spPr>
          <a:xfrm>
            <a:off x="1091327" y="4772025"/>
            <a:ext cx="31725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Actitud hacia el Receptor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91327" y="5201245"/>
            <a:ext cx="7258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actitud del emisor influye en la receptividad. El empleado debe mostrar actitud positiva hacia el cliente.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3790" y="633859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6747"/>
          </a:solidFill>
          <a:ln/>
        </p:spPr>
      </p:sp>
      <p:sp>
        <p:nvSpPr>
          <p:cNvPr id="14" name="Text 11"/>
          <p:cNvSpPr/>
          <p:nvPr/>
        </p:nvSpPr>
        <p:spPr>
          <a:xfrm>
            <a:off x="1091327" y="62331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Falta de Empatía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91327" y="6662380"/>
            <a:ext cx="7258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ponerse en el lugar del cliente impide detectar y conocer sus necesidades reales.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7480"/>
            <a:ext cx="55016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Barreras del Receptor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88456"/>
            <a:ext cx="6279356" cy="1586032"/>
          </a:xfrm>
          <a:prstGeom prst="roundRect">
            <a:avLst>
              <a:gd name="adj" fmla="val 11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31096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Primera Impresión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618190"/>
            <a:ext cx="58369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Juicios basados en poca información que crean impresiones favorables o desfavorables.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4672846"/>
            <a:ext cx="6279356" cy="1586032"/>
          </a:xfrm>
          <a:prstGeom prst="roundRect">
            <a:avLst>
              <a:gd name="adj" fmla="val 11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15008" y="48940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Estereotipos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5402580"/>
            <a:ext cx="58369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Atribuir características a personas por pertenecer a un grupo específico.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64874" y="2888456"/>
            <a:ext cx="6279356" cy="1586032"/>
          </a:xfrm>
          <a:prstGeom prst="roundRect">
            <a:avLst>
              <a:gd name="adj" fmla="val 11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786092" y="3109674"/>
            <a:ext cx="25019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Defensa Psicológica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86092" y="3618190"/>
            <a:ext cx="58369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Barreras ante interlocutores desconocidos que impiden analizar objetivamente el mensaje.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564874" y="4672846"/>
            <a:ext cx="6279356" cy="1268492"/>
          </a:xfrm>
          <a:prstGeom prst="roundRect">
            <a:avLst>
              <a:gd name="adj" fmla="val 14082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786092" y="4894064"/>
            <a:ext cx="29517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Inferencia o Deducción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786092" y="5402580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Suponer conclusiones a partir de información limitada o parcial.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206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Tipos de Comunicación en la Empresa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779871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 el entorno empresarial hotelero se establecen dos tipos principales de comunicación: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638193"/>
            <a:ext cx="22860" cy="3349347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6303050" y="3638193"/>
            <a:ext cx="7556421" cy="1476256"/>
          </a:xfrm>
          <a:prstGeom prst="rect">
            <a:avLst/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01408" y="3844171"/>
            <a:ext cx="28059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Formal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501408" y="4273391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Relaciones entre personal y directivos, y hacia los clientes. Se utiliza para transmitir órdenes, procedimientos y organización del trabajo.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303050" y="5511284"/>
            <a:ext cx="7556421" cy="1476256"/>
          </a:xfrm>
          <a:prstGeom prst="rect">
            <a:avLst/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01408" y="5717262"/>
            <a:ext cx="30314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Informal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501408" y="6146483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Surge espontáneamente entre grupos de personal, fomentando relaciones sociales dentro de la plantilla de la empresa.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5285"/>
            <a:ext cx="64993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La Fórmula de Mehrabian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421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Según el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psicólogo Albert Mehrabian, 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cuando nos comunicamos,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nuestro mensaje se compone de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664256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7%</a:t>
            </a:r>
            <a:endParaRPr lang="en-US" sz="3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65" y="2932509"/>
            <a:ext cx="2977039" cy="29770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26024" y="6157436"/>
            <a:ext cx="27177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Verbal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586657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Las palabras que utilizamos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94452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38%</a:t>
            </a:r>
            <a:endParaRPr lang="en-US" sz="3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62" y="2932509"/>
            <a:ext cx="2977039" cy="297703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021824" y="6157436"/>
            <a:ext cx="25865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Vocal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223986" y="6586657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Entonación, resonancia y tono de voz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10524768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55%</a:t>
            </a:r>
            <a:endParaRPr lang="en-US" sz="3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877" y="2932509"/>
            <a:ext cx="2977039" cy="297703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181392" y="6157436"/>
            <a:ext cx="31281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No Verbal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654302" y="6586657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Gestos, posturas y movimientos corporales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15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No Verbal: La Proxémica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22932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proxémica estudia nuestro espacio personal y las distancias que mantenemos al comunicarnos. Según Edward T. Hall: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1017032" y="3087648"/>
            <a:ext cx="22860" cy="4450437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1217414" y="3299460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3087648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68204" y="312485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2009418" y="31558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Distancia Íntima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2009418" y="3585091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0-45 cm: Familiares y amigos cercanos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1217414" y="4511278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12" name="Shape 9"/>
          <p:cNvSpPr/>
          <p:nvPr/>
        </p:nvSpPr>
        <p:spPr>
          <a:xfrm>
            <a:off x="793790" y="429946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68204" y="433667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2009418" y="43676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Distancia Personal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2009418" y="4796909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45-120 cm: Conversaciones casuales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217414" y="5723096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17" name="Shape 14"/>
          <p:cNvSpPr/>
          <p:nvPr/>
        </p:nvSpPr>
        <p:spPr>
          <a:xfrm>
            <a:off x="793790" y="5511284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68204" y="554849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2009418" y="55795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Distancia Social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2009418" y="6008727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120-360 cm: Relaciones profesionales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1217414" y="6934914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22" name="Shape 19"/>
          <p:cNvSpPr/>
          <p:nvPr/>
        </p:nvSpPr>
        <p:spPr>
          <a:xfrm>
            <a:off x="793790" y="672310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68204" y="676030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300" dirty="0"/>
          </a:p>
        </p:txBody>
      </p:sp>
      <p:sp>
        <p:nvSpPr>
          <p:cNvPr id="24" name="Text 21"/>
          <p:cNvSpPr/>
          <p:nvPr/>
        </p:nvSpPr>
        <p:spPr>
          <a:xfrm>
            <a:off x="2009418" y="6791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Distancia Pública</a:t>
            </a:r>
            <a:endParaRPr lang="en-US" sz="1950" dirty="0"/>
          </a:p>
        </p:txBody>
      </p:sp>
      <p:sp>
        <p:nvSpPr>
          <p:cNvPr id="25" name="Text 22"/>
          <p:cNvSpPr/>
          <p:nvPr/>
        </p:nvSpPr>
        <p:spPr>
          <a:xfrm>
            <a:off x="2009418" y="7220545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Más de 360 cm: Presentaciones formales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27327"/>
            <a:ext cx="76013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La Kinesia: Lenguaje Corporal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4424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kinesia 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estudia los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movimientos corporales, gestos, expresión facial, mirada y sonrisa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Elementos clave para el personal hotelero: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85022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41027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Apretón de Manos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531995"/>
            <a:ext cx="343804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Saludo universal que debe realizarse con seguridad, juntando las manos hasta que el pulgar se una con el índice.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985022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68127" y="41027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Contacto Visual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968127" y="4531995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Demuestra que estamos escuchando, pero no debe ser fijo para evitar incomodidad o hostilidad.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985022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98443" y="41027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Sonrisa Profesional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398443" y="4531995"/>
            <a:ext cx="343816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Los empleados deben saludar con sonrisa amplia. Mostrar dientes superiores solo con personas de confianza.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8696"/>
            <a:ext cx="72580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Imagen Personal Profesional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1560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imagen personal abarca no solo la vestimenta, sino el conjunto de gestos, forma de caminar, ritmo al hablar, tono de voz, mirada y sonrisa. Normas generales para hostelería: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71587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148727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6" name="Shape 4"/>
          <p:cNvSpPr/>
          <p:nvPr/>
        </p:nvSpPr>
        <p:spPr>
          <a:xfrm>
            <a:off x="3707249" y="287393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843" y="3022759"/>
            <a:ext cx="238125" cy="29765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5008" y="36677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Cabello y Aseo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409694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Pelo corto o recogido discretamente. Afeitado diario obligatorio para hombres. Baño diario y desodorante.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414379" y="3171587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7414379" y="3148727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12" name="Shape 9"/>
          <p:cNvSpPr/>
          <p:nvPr/>
        </p:nvSpPr>
        <p:spPr>
          <a:xfrm>
            <a:off x="10327838" y="287393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432" y="3052524"/>
            <a:ext cx="238125" cy="23812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635597" y="36677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Manos y Uñas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7635597" y="409694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Uñas arregladas, recortadas y limpias. Si están pintadas, tonos claros y nunca desmaltadas.</a:t>
            </a:r>
            <a:endParaRPr lang="en-US" sz="1550" dirty="0"/>
          </a:p>
        </p:txBody>
      </p:sp>
      <p:sp>
        <p:nvSpPr>
          <p:cNvPr id="16" name="Shape 12"/>
          <p:cNvSpPr/>
          <p:nvPr/>
        </p:nvSpPr>
        <p:spPr>
          <a:xfrm>
            <a:off x="793790" y="5449252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7" name="Shape 13"/>
          <p:cNvSpPr/>
          <p:nvPr/>
        </p:nvSpPr>
        <p:spPr>
          <a:xfrm>
            <a:off x="793790" y="5426393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18" name="Shape 14"/>
          <p:cNvSpPr/>
          <p:nvPr/>
        </p:nvSpPr>
        <p:spPr>
          <a:xfrm>
            <a:off x="3707249" y="515159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843" y="5300424"/>
            <a:ext cx="238125" cy="297656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1015008" y="5945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Uniforme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1015008" y="6374606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Perfectamente lavado y planchado. Chapa identificativa en buen estado y bien colocada.</a:t>
            </a:r>
            <a:endParaRPr lang="en-US" sz="1550" dirty="0"/>
          </a:p>
        </p:txBody>
      </p:sp>
      <p:sp>
        <p:nvSpPr>
          <p:cNvPr id="22" name="Shape 17"/>
          <p:cNvSpPr/>
          <p:nvPr/>
        </p:nvSpPr>
        <p:spPr>
          <a:xfrm>
            <a:off x="7414379" y="5449252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23" name="Shape 18"/>
          <p:cNvSpPr/>
          <p:nvPr/>
        </p:nvSpPr>
        <p:spPr>
          <a:xfrm>
            <a:off x="7414379" y="5426393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24" name="Shape 19"/>
          <p:cNvSpPr/>
          <p:nvPr/>
        </p:nvSpPr>
        <p:spPr>
          <a:xfrm>
            <a:off x="10327838" y="515159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432" y="5330190"/>
            <a:ext cx="238125" cy="23812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7635597" y="5945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Fragancias</a:t>
            </a:r>
            <a:endParaRPr lang="en-US" sz="1950" dirty="0"/>
          </a:p>
        </p:txBody>
      </p:sp>
      <p:sp>
        <p:nvSpPr>
          <p:cNvPr id="27" name="Text 21"/>
          <p:cNvSpPr/>
          <p:nvPr/>
        </p:nvSpPr>
        <p:spPr>
          <a:xfrm>
            <a:off x="7635597" y="6374606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Colonias y perfumes suaves. Maquillaje discreto. No llevar joyas excesivas.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49685"/>
            <a:ext cx="70346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Motivación y Comunicación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06741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comunicación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es una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herramienta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efectiva para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desarrollar la motivación 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 los empleados. El personal motivado realiza mejor su trabajo, alcanzando la excelencia percibida por los clientes.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92574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feedback o retroalimentación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es fundamental: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reconocer el esfuerzo del personal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genera satisfacción y motivación. Los factores motivadores incluyen reconocimiento del trabajo, seguridad laboral, desarrollo profesional y condiciones estimulantes.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99348"/>
            <a:ext cx="58827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Asertiva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16260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Existen tres estilos de comunicación que debemos conocer para aplicar el más efectivo: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4036457"/>
            <a:ext cx="13042821" cy="1793796"/>
          </a:xfrm>
          <a:prstGeom prst="roundRect">
            <a:avLst>
              <a:gd name="adj" fmla="val 995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4044077"/>
            <a:ext cx="4342448" cy="1778556"/>
          </a:xfrm>
          <a:prstGeom prst="roundRect">
            <a:avLst>
              <a:gd name="adj" fmla="val 10043"/>
            </a:avLst>
          </a:prstGeom>
          <a:solidFill>
            <a:srgbClr val="D1EFE4"/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42424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Estilo Pasivo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9768" y="4671655"/>
            <a:ext cx="39457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Sentimientos suprimidos, tono débil, mirada baja, postura encogida, baja autoestima.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143857" y="4044077"/>
            <a:ext cx="4342567" cy="1778556"/>
          </a:xfrm>
          <a:prstGeom prst="rect">
            <a:avLst/>
          </a:prstGeom>
          <a:solidFill>
            <a:srgbClr val="D1EFE4"/>
          </a:solidFill>
          <a:ln/>
        </p:spPr>
      </p:sp>
      <p:sp>
        <p:nvSpPr>
          <p:cNvPr id="9" name="Shape 7"/>
          <p:cNvSpPr/>
          <p:nvPr/>
        </p:nvSpPr>
        <p:spPr>
          <a:xfrm>
            <a:off x="5143857" y="4044077"/>
            <a:ext cx="22860" cy="1778556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10" name="Text 8"/>
          <p:cNvSpPr/>
          <p:nvPr/>
        </p:nvSpPr>
        <p:spPr>
          <a:xfrm>
            <a:off x="5342215" y="42424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Estilo Agresivo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342215" y="4671655"/>
            <a:ext cx="39458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Ignora derechos ajenos, tono arrogante, mirada muy directa, postura altanera, invasión del territorio.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486424" y="4044077"/>
            <a:ext cx="4342567" cy="1778556"/>
          </a:xfrm>
          <a:prstGeom prst="rect">
            <a:avLst/>
          </a:prstGeom>
          <a:solidFill>
            <a:srgbClr val="D1EFE4"/>
          </a:solidFill>
          <a:ln/>
        </p:spPr>
      </p:sp>
      <p:sp>
        <p:nvSpPr>
          <p:cNvPr id="13" name="Shape 11"/>
          <p:cNvSpPr/>
          <p:nvPr/>
        </p:nvSpPr>
        <p:spPr>
          <a:xfrm>
            <a:off x="9486424" y="4044077"/>
            <a:ext cx="22860" cy="1778556"/>
          </a:xfrm>
          <a:prstGeom prst="roundRect">
            <a:avLst>
              <a:gd name="adj" fmla="val 781396"/>
            </a:avLst>
          </a:prstGeom>
          <a:solidFill>
            <a:srgbClr val="B7D5CA"/>
          </a:solidFill>
          <a:ln/>
        </p:spPr>
      </p:sp>
      <p:sp>
        <p:nvSpPr>
          <p:cNvPr id="14" name="Text 12"/>
          <p:cNvSpPr/>
          <p:nvPr/>
        </p:nvSpPr>
        <p:spPr>
          <a:xfrm>
            <a:off x="9684782" y="42424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Estilo Asertivo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84782" y="4671655"/>
            <a:ext cx="39458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Respeto mutuo, tono sincero, mirada abierta, postura relajada, alta autoestima, expresión equilibrada.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5057"/>
            <a:ext cx="68730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Glosario de Términos Clave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21969"/>
            <a:ext cx="6422231" cy="2102048"/>
          </a:xfrm>
          <a:prstGeom prst="roundRect">
            <a:avLst>
              <a:gd name="adj" fmla="val 8498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444829"/>
            <a:ext cx="6376511" cy="595313"/>
          </a:xfrm>
          <a:prstGeom prst="roundRect">
            <a:avLst>
              <a:gd name="adj" fmla="val 25398"/>
            </a:avLst>
          </a:prstGeom>
          <a:solidFill>
            <a:srgbClr val="D1EFE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77" y="2552581"/>
            <a:ext cx="297656" cy="3720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32385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Dress Code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66772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Forma de vestir apropiada en una determinada ocasión profesional.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2421969"/>
            <a:ext cx="6422231" cy="2102048"/>
          </a:xfrm>
          <a:prstGeom prst="roundRect">
            <a:avLst>
              <a:gd name="adj" fmla="val 8498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37239" y="2444829"/>
            <a:ext cx="6376511" cy="595313"/>
          </a:xfrm>
          <a:prstGeom prst="roundRect">
            <a:avLst>
              <a:gd name="adj" fmla="val 25398"/>
            </a:avLst>
          </a:prstGeom>
          <a:solidFill>
            <a:srgbClr val="D1EFE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667" y="2552581"/>
            <a:ext cx="297656" cy="37207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5597" y="3238500"/>
            <a:ext cx="3436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Elementos Paralingüísticos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35597" y="366772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Conjunto de señales que acompañan la comunicación verbal: tono, ritmo, timbre, volumen y pausas.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102048"/>
          </a:xfrm>
          <a:prstGeom prst="roundRect">
            <a:avLst>
              <a:gd name="adj" fmla="val 8498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16650" y="4745236"/>
            <a:ext cx="6376511" cy="595313"/>
          </a:xfrm>
          <a:prstGeom prst="roundRect">
            <a:avLst>
              <a:gd name="adj" fmla="val 25398"/>
            </a:avLst>
          </a:prstGeom>
          <a:solidFill>
            <a:srgbClr val="D1EF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077" y="4852988"/>
            <a:ext cx="297656" cy="37207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15008" y="55389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Kinesia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1015008" y="59681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Ciencia que estudia el lenguaje corporal y los gestos en la comunicación.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102048"/>
          </a:xfrm>
          <a:prstGeom prst="roundRect">
            <a:avLst>
              <a:gd name="adj" fmla="val 8498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37239" y="4745236"/>
            <a:ext cx="6376511" cy="595313"/>
          </a:xfrm>
          <a:prstGeom prst="roundRect">
            <a:avLst>
              <a:gd name="adj" fmla="val 25398"/>
            </a:avLst>
          </a:prstGeom>
          <a:solidFill>
            <a:srgbClr val="D1EFE4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6667" y="4852988"/>
            <a:ext cx="297656" cy="37207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5597" y="55389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Proxémica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35597" y="59681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Ciencia que estudia la organización del espacio y las distancias en la comunicación.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906" y="528638"/>
            <a:ext cx="10274379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Finalmente la Escucha Activa y la Empatía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8906" y="1513880"/>
            <a:ext cx="13092589" cy="768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empatía es la capacidad de identificarse con los sentimientos de otra persona, poniéndose en su lugar. La escucha activa conlleva prestar atención e interesarse por el problema del cliente.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68906" y="2671763"/>
            <a:ext cx="766798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68906" y="3171587"/>
            <a:ext cx="240303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Ejemplo Práctico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8906" y="3664029"/>
            <a:ext cx="766798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68906" y="4144685"/>
            <a:ext cx="7667982" cy="1537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Una clienta espera su equipaje más de media hora. Al encontrar a una camarera, le explica su problema. La camarera la escucha con atención, mirándola y asintiendo. Cuando termina, le pide que vuelva a la habitación mientras gestiona el equipaje directamente.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8906" y="5855018"/>
            <a:ext cx="7667982" cy="384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Resultado:</a:t>
            </a:r>
            <a:r>
              <a:rPr lang="en-US" sz="1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La clienta se relaja al sentirse escuchada y comprendida.</a:t>
            </a:r>
            <a:endParaRPr lang="en-US" sz="18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376" y="2714982"/>
            <a:ext cx="4955619" cy="49556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7705" y="472797"/>
            <a:ext cx="4298156" cy="537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Conclusiones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7705" y="1353860"/>
            <a:ext cx="13254990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Para asegurar un servicio de excelencia y un ambiente de trabajo armonioso en el departamento de pisos hotelero, la comunicación es un pilar fundamental. A continuación, resumimos los puntos clave de nuestra presentación:</a:t>
            </a:r>
            <a:endParaRPr lang="en-US" sz="1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" y="2097286"/>
            <a:ext cx="429816" cy="4298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7705" y="2742009"/>
            <a:ext cx="2516981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Efectiva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87705" y="3113722"/>
            <a:ext cx="6519982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 la base para un servicio excepcional y un entorno laboral colaborativo, garantizando que los mensajes se transmitan y se comprendan claramente.</a:t>
            </a:r>
            <a:endParaRPr lang="en-US" sz="13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594" y="2097286"/>
            <a:ext cx="429816" cy="4298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22594" y="2742009"/>
            <a:ext cx="2444829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Proceso Comunicativo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422594" y="3113722"/>
            <a:ext cx="6520101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Entender los roles de emisor, mensaje, receptor, canal, feedback y contexto es crucial para la fluidez y la precisión en cada interacción.</a:t>
            </a:r>
            <a:endParaRPr lang="en-US" sz="13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" y="4007644"/>
            <a:ext cx="429816" cy="4298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87705" y="4652367"/>
            <a:ext cx="2149078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Barreras a Evitar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687705" y="5024080"/>
            <a:ext cx="6519982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Identificar y superar obstáculos como el ruido, los prejuicios, las diferencias culturales y la falta de atención previene malentendidos y conflictos.</a:t>
            </a:r>
            <a:endParaRPr lang="en-US" sz="13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594" y="4007644"/>
            <a:ext cx="429816" cy="42981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22594" y="4652367"/>
            <a:ext cx="2709148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Comunicación No Verbal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7422594" y="5024080"/>
            <a:ext cx="6520101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Gestos, expresiones faciales, contacto visual y postura refuerzan (o contradicen) el mensaje verbal, transmitiendo profesionalismo y empatía.</a:t>
            </a:r>
            <a:endParaRPr lang="en-US" sz="13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5" y="5918002"/>
            <a:ext cx="429816" cy="42981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87705" y="6562725"/>
            <a:ext cx="2149078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Imagen Profesional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687705" y="6934438"/>
            <a:ext cx="6519982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Una apariencia cuidada y un comportamiento adecuado no solo proyectan confianza, sino que también reflejan la calidad y el estándar del servicio hotelero.</a:t>
            </a:r>
            <a:endParaRPr lang="en-US" sz="13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594" y="5918002"/>
            <a:ext cx="429816" cy="42981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22594" y="6562725"/>
            <a:ext cx="2780109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Escucha Activa y Empatía</a:t>
            </a:r>
            <a:endParaRPr lang="en-US" sz="1650" dirty="0"/>
          </a:p>
        </p:txBody>
      </p:sp>
      <p:sp>
        <p:nvSpPr>
          <p:cNvPr id="21" name="Text 13"/>
          <p:cNvSpPr/>
          <p:nvPr/>
        </p:nvSpPr>
        <p:spPr>
          <a:xfrm>
            <a:off x="7422594" y="6934438"/>
            <a:ext cx="6520101" cy="825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capacidad de identificarse con los sentimientos del cliente y prestar atención genuina a sus necesidades es la clave para una resolución efectiva de problemas y una experiencia memorable.</a:t>
            </a:r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7065"/>
            <a:ext cx="72445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Gracias por vuestra atención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10479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45581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      Espero que mi comunicación haya resultado efectiva!!!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91633"/>
            <a:ext cx="71662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El Proceso de Comunicación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936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comunicación es la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habilidad 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fundamental </a:t>
            </a: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que tienen las personas para relacionarse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A través de ella podemos transmitir pensamientos, deseos y establecer intercambios de ideas y sentimientos entre individuos o grupos.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8522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Esta es la función más importante de la comunicación: </a:t>
            </a:r>
            <a:r>
              <a:rPr lang="en-US" sz="15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mejorar las relaciones entre las personas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En el entorno laboral hotelero, estas relaciones se establecen con jefes, compañeros y especialmente con los clientes.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88431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Ejemplo Práctico de Comunicación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561868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Situación en el Hotel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137416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12964"/>
            <a:ext cx="7632025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 la empresa (</a:t>
            </a:r>
            <a:r>
              <a:rPr lang="en-US" sz="1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contexto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), el auxiliar de catering (</a:t>
            </a:r>
            <a:r>
              <a:rPr lang="en-US" sz="1950" b="1" i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emisor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pregunta a su compañero (</a:t>
            </a:r>
            <a:r>
              <a:rPr lang="en-US" sz="1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receptor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 dónde tiene que acudir al día siguiente para atender un determinado evento (</a:t>
            </a:r>
            <a:r>
              <a:rPr lang="en-US" sz="1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mensaje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).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082421"/>
            <a:ext cx="7632025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compañero responde la pregunta (</a:t>
            </a:r>
            <a:r>
              <a:rPr lang="en-US" sz="1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retroalimentación o feedback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), confirmando que ha entendido y proporcionando la información solicitada.</a:t>
            </a:r>
            <a:endParaRPr lang="en-US" sz="19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753"/>
            <a:ext cx="103230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Agentes y Elementos de la Comunicación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5991"/>
            <a:ext cx="6422231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Emisor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Persona que inicia el proceso comunicativo para informar, expresar opiniones o convencer al receptor.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65991"/>
            <a:ext cx="6422231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Receptor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74011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Persona que recibe el mensaje y responde al emisor.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036701"/>
            <a:ext cx="6422231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Mensaje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Idea o emoción que se transmite utilizando signos, símbolos, palabras o gestos con significado.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036701"/>
            <a:ext cx="6422231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9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Contexto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Circunstancias que influyen en la comunicación: relación entre emisor y receptor, valores, estado de ánimo.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849"/>
            <a:ext cx="73155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Elementos Complementarios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47762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Canal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Medio físico por el que se transmite el mensaje: aire para conversaciones, papel para órdenes escritas.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3047762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20357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Barreras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Elementos que interrumpen, alteran o perturban el mensaje, impidiendo que llegue completo al receptor.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722376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9768" y="49283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Retroalimentación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3575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Respuesta del receptor que confirma la recepción y comprensión del mensaje.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722376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20357" y="49283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Código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53575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Símbolos compartidos que deben ser conocidos por ambos participantes para una comunicación efectiva. (Idioma)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8159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Los Empleados Como Canal de Comunicación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81940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Las empresas hoteleras basan sus relaciones con los clientes en la confianza y fidelización. Los empleados son uno de los canales más importantes, ya que </a:t>
            </a:r>
            <a:r>
              <a:rPr lang="en-US" sz="15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representan a la empresa, son su voz e imagen</a:t>
            </a: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99526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Los clientes satisfechos se convierten en clientes fieles. La calidad y atención en el servicio a través de los empleados son factores clave para motivar al cliente y aumentar las ventas.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5013"/>
            <a:ext cx="60013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Expectativas del Cliente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2192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público espera recibir información que cumpla con estándares específicos de calidad: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56270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8CAB18"/>
          </a:solidFill>
          <a:ln w="7620">
            <a:solidFill>
              <a:srgbClr val="72910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38632" y="36309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Comprensible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060150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Usar vocabulario adecuado, evitando tecnicismos profesionales y trato demasiado coloquial.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356270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8CAB18"/>
          </a:solidFill>
          <a:ln w="7620">
            <a:solidFill>
              <a:srgbClr val="72910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083987" y="36309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Completa y Precisa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083987" y="4060150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Aportar el mayor número de detalles posibles según las necesidades del cliente.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09206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8CAB18"/>
          </a:solidFill>
          <a:ln w="7620">
            <a:solidFill>
              <a:srgbClr val="72910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438632" y="5160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Actualizada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438632" y="5589508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Estar al día con los cambios en productos y servicios que ofrece la empresa.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39144" y="509206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8CAB18"/>
          </a:solidFill>
          <a:ln w="7620">
            <a:solidFill>
              <a:srgbClr val="72910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083987" y="5160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Sintetizada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083987" y="5589508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Resumir para que el cliente tenga una idea final clara y concisa.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9018"/>
            <a:ext cx="92311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Etapas del Proceso de Comunicación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5931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6780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Ideación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107299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emisor concibe la idea que desea transmitir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685931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36780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Codificación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4107299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idea se convierte en mensaje usando códigos compartidos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23197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615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Transmisión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6044565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mensaje viaja a través del canal seleccionado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623197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615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Recepción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6044565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 receptor capta y decodifica el mensaje recibido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1634</Words>
  <Application>Microsoft Office PowerPoint</Application>
  <PresentationFormat>Personalizado</PresentationFormat>
  <Paragraphs>192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Noto Serif SC Bold</vt:lpstr>
      <vt:lpstr>Noto Serif SC Light</vt:lpstr>
      <vt:lpstr>Geist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Amara Gallego Garcia</dc:creator>
  <cp:lastModifiedBy>Amara Gallego</cp:lastModifiedBy>
  <cp:revision>1</cp:revision>
  <dcterms:created xsi:type="dcterms:W3CDTF">2025-09-13T18:44:13Z</dcterms:created>
  <dcterms:modified xsi:type="dcterms:W3CDTF">2025-09-13T18:47:55Z</dcterms:modified>
</cp:coreProperties>
</file>