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415" r:id="rId2"/>
    <p:sldId id="416" r:id="rId3"/>
    <p:sldId id="256" r:id="rId4"/>
    <p:sldId id="418" r:id="rId5"/>
    <p:sldId id="419" r:id="rId6"/>
    <p:sldId id="421" r:id="rId7"/>
    <p:sldId id="426" r:id="rId8"/>
    <p:sldId id="269" r:id="rId9"/>
    <p:sldId id="441" r:id="rId10"/>
    <p:sldId id="425" r:id="rId11"/>
    <p:sldId id="428" r:id="rId12"/>
    <p:sldId id="429" r:id="rId13"/>
    <p:sldId id="443" r:id="rId14"/>
    <p:sldId id="445" r:id="rId15"/>
    <p:sldId id="444" r:id="rId16"/>
    <p:sldId id="446" r:id="rId17"/>
    <p:sldId id="447" r:id="rId1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58"/>
    <p:restoredTop sz="81221"/>
  </p:normalViewPr>
  <p:slideViewPr>
    <p:cSldViewPr snapToGrid="0">
      <p:cViewPr varScale="1">
        <p:scale>
          <a:sx n="81" d="100"/>
          <a:sy n="81" d="100"/>
        </p:scale>
        <p:origin x="216" y="33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fr vigo surface" userId="683ba16b4df587ec" providerId="LiveId" clId="{C2E4EE5E-8683-46FC-818C-0358EE62D81D}"/>
    <pc:docChg chg="undo custSel addSld delSld modSld sldOrd">
      <pc:chgData name="cfr vigo surface" userId="683ba16b4df587ec" providerId="LiveId" clId="{C2E4EE5E-8683-46FC-818C-0358EE62D81D}" dt="2024-03-01T01:57:48.919" v="2207" actId="20577"/>
      <pc:docMkLst>
        <pc:docMk/>
      </pc:docMkLst>
      <pc:sldChg chg="modSp mod">
        <pc:chgData name="cfr vigo surface" userId="683ba16b4df587ec" providerId="LiveId" clId="{C2E4EE5E-8683-46FC-818C-0358EE62D81D}" dt="2024-03-01T01:03:25.735" v="911" actId="790"/>
        <pc:sldMkLst>
          <pc:docMk/>
          <pc:sldMk cId="2191575476" sldId="256"/>
        </pc:sldMkLst>
        <pc:spChg chg="mod">
          <ac:chgData name="cfr vigo surface" userId="683ba16b4df587ec" providerId="LiveId" clId="{C2E4EE5E-8683-46FC-818C-0358EE62D81D}" dt="2024-03-01T01:03:25.735" v="911" actId="790"/>
          <ac:spMkLst>
            <pc:docMk/>
            <pc:sldMk cId="2191575476" sldId="256"/>
            <ac:spMk id="3" creationId="{4429B762-7457-58F6-0788-E29CA73282A3}"/>
          </ac:spMkLst>
        </pc:spChg>
      </pc:sldChg>
      <pc:sldChg chg="addSp delSp modSp add mod delAnim modAnim">
        <pc:chgData name="cfr vigo surface" userId="683ba16b4df587ec" providerId="LiveId" clId="{C2E4EE5E-8683-46FC-818C-0358EE62D81D}" dt="2024-03-01T01:55:42.070" v="2174" actId="14100"/>
        <pc:sldMkLst>
          <pc:docMk/>
          <pc:sldMk cId="0" sldId="269"/>
        </pc:sldMkLst>
        <pc:spChg chg="add mod">
          <ac:chgData name="cfr vigo surface" userId="683ba16b4df587ec" providerId="LiveId" clId="{C2E4EE5E-8683-46FC-818C-0358EE62D81D}" dt="2024-03-01T01:28:13.154" v="1571" actId="14100"/>
          <ac:spMkLst>
            <pc:docMk/>
            <pc:sldMk cId="0" sldId="269"/>
            <ac:spMk id="3" creationId="{7062205C-36F9-11B3-446A-C258A945E841}"/>
          </ac:spMkLst>
        </pc:spChg>
        <pc:spChg chg="add mod">
          <ac:chgData name="cfr vigo surface" userId="683ba16b4df587ec" providerId="LiveId" clId="{C2E4EE5E-8683-46FC-818C-0358EE62D81D}" dt="2024-03-01T01:28:37.581" v="1574" actId="1076"/>
          <ac:spMkLst>
            <pc:docMk/>
            <pc:sldMk cId="0" sldId="269"/>
            <ac:spMk id="4" creationId="{1F5D5656-22D6-F28B-8048-D678732233BB}"/>
          </ac:spMkLst>
        </pc:spChg>
        <pc:spChg chg="add mod">
          <ac:chgData name="cfr vigo surface" userId="683ba16b4df587ec" providerId="LiveId" clId="{C2E4EE5E-8683-46FC-818C-0358EE62D81D}" dt="2024-03-01T01:32:39.224" v="1596" actId="14100"/>
          <ac:spMkLst>
            <pc:docMk/>
            <pc:sldMk cId="0" sldId="269"/>
            <ac:spMk id="6" creationId="{E761C2D0-ADAD-0403-74F1-F4700C6BE55A}"/>
          </ac:spMkLst>
        </pc:spChg>
        <pc:spChg chg="del mod">
          <ac:chgData name="cfr vigo surface" userId="683ba16b4df587ec" providerId="LiveId" clId="{C2E4EE5E-8683-46FC-818C-0358EE62D81D}" dt="2024-03-01T01:27:19.116" v="1568" actId="21"/>
          <ac:spMkLst>
            <pc:docMk/>
            <pc:sldMk cId="0" sldId="269"/>
            <ac:spMk id="26641" creationId="{925776C9-8B68-C299-0CA2-18CEB0D8F570}"/>
          </ac:spMkLst>
        </pc:spChg>
        <pc:spChg chg="del mod">
          <ac:chgData name="cfr vigo surface" userId="683ba16b4df587ec" providerId="LiveId" clId="{C2E4EE5E-8683-46FC-818C-0358EE62D81D}" dt="2024-03-01T01:30:37.739" v="1586" actId="21"/>
          <ac:spMkLst>
            <pc:docMk/>
            <pc:sldMk cId="0" sldId="269"/>
            <ac:spMk id="26642" creationId="{424FA41A-B6D0-35C8-39D4-0159128BD07B}"/>
          </ac:spMkLst>
        </pc:spChg>
        <pc:spChg chg="mod">
          <ac:chgData name="cfr vigo surface" userId="683ba16b4df587ec" providerId="LiveId" clId="{C2E4EE5E-8683-46FC-818C-0358EE62D81D}" dt="2024-03-01T01:51:35.250" v="2136" actId="1076"/>
          <ac:spMkLst>
            <pc:docMk/>
            <pc:sldMk cId="0" sldId="269"/>
            <ac:spMk id="26643" creationId="{149318E2-6F12-FBBA-8668-305999495D3C}"/>
          </ac:spMkLst>
        </pc:spChg>
        <pc:spChg chg="mod">
          <ac:chgData name="cfr vigo surface" userId="683ba16b4df587ec" providerId="LiveId" clId="{C2E4EE5E-8683-46FC-818C-0358EE62D81D}" dt="2024-03-01T01:51:35.250" v="2136" actId="1076"/>
          <ac:spMkLst>
            <pc:docMk/>
            <pc:sldMk cId="0" sldId="269"/>
            <ac:spMk id="26644" creationId="{D4676CAF-8DAA-1E3C-E62A-71B7EEE8C032}"/>
          </ac:spMkLst>
        </pc:spChg>
        <pc:spChg chg="mod">
          <ac:chgData name="cfr vigo surface" userId="683ba16b4df587ec" providerId="LiveId" clId="{C2E4EE5E-8683-46FC-818C-0358EE62D81D}" dt="2024-03-01T01:51:35.250" v="2136" actId="1076"/>
          <ac:spMkLst>
            <pc:docMk/>
            <pc:sldMk cId="0" sldId="269"/>
            <ac:spMk id="26645" creationId="{CE29E5B2-808B-5F63-43D4-F8AD81C31FCE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47" creationId="{74DCEFF3-B111-3B77-B0D8-5C82575E6A3D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49" creationId="{ACFE7E2F-9316-B19D-F3E8-8A8FF3F0D953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50" creationId="{63B7BBFB-36B4-A7B0-6319-0F588C8F7672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51" creationId="{0CFB69CA-8193-292B-B0D1-D54C3A10637B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52" creationId="{7F1A41EF-4CF1-3111-B639-4F6E31C81DA2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54" creationId="{1A51A614-0F13-AA51-A4F7-0854D20DD396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56" creationId="{D0E3B73F-CE80-5F16-C73C-1D3CED57CC10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57" creationId="{4BC1BD35-4346-A184-FF61-9000F1DCD362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58" creationId="{1D771EA1-7E8B-465F-92F6-EBD37C89897A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59" creationId="{C1B4CAD8-6D0D-4631-B8C1-360211EBDB73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61" creationId="{B38DA2F8-C222-D50F-1E09-B8F17320F4C4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63" creationId="{E2A42659-D87A-8518-BEFF-41675980965E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64" creationId="{6004516A-1E3D-1450-BB16-2446EE6DB2DD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65" creationId="{D7915373-0C65-344D-A7D9-671C46D68409}"/>
          </ac:spMkLst>
        </pc:spChg>
        <pc:spChg chg="mod">
          <ac:chgData name="cfr vigo surface" userId="683ba16b4df587ec" providerId="LiveId" clId="{C2E4EE5E-8683-46FC-818C-0358EE62D81D}" dt="2024-03-01T01:51:30.085" v="2135" actId="1076"/>
          <ac:spMkLst>
            <pc:docMk/>
            <pc:sldMk cId="0" sldId="269"/>
            <ac:spMk id="26666" creationId="{88A17FEF-0549-6865-1583-EB95B4E1500C}"/>
          </ac:spMkLst>
        </pc:spChg>
        <pc:spChg chg="mod">
          <ac:chgData name="cfr vigo surface" userId="683ba16b4df587ec" providerId="LiveId" clId="{C2E4EE5E-8683-46FC-818C-0358EE62D81D}" dt="2024-03-01T01:30:56.757" v="1587" actId="1076"/>
          <ac:spMkLst>
            <pc:docMk/>
            <pc:sldMk cId="0" sldId="269"/>
            <ac:spMk id="26669" creationId="{550CA273-0450-A405-A07D-603E1CEAF578}"/>
          </ac:spMkLst>
        </pc:spChg>
        <pc:spChg chg="mod">
          <ac:chgData name="cfr vigo surface" userId="683ba16b4df587ec" providerId="LiveId" clId="{C2E4EE5E-8683-46FC-818C-0358EE62D81D}" dt="2024-03-01T01:35:56.235" v="1609" actId="20577"/>
          <ac:spMkLst>
            <pc:docMk/>
            <pc:sldMk cId="0" sldId="269"/>
            <ac:spMk id="65538" creationId="{7D61F660-49C5-4D37-C2D1-52E991011171}"/>
          </ac:spMkLst>
        </pc:spChg>
        <pc:spChg chg="del mod">
          <ac:chgData name="cfr vigo surface" userId="683ba16b4df587ec" providerId="LiveId" clId="{C2E4EE5E-8683-46FC-818C-0358EE62D81D}" dt="2024-03-01T01:29:20.945" v="1580" actId="21"/>
          <ac:spMkLst>
            <pc:docMk/>
            <pc:sldMk cId="0" sldId="269"/>
            <ac:spMk id="65567" creationId="{0028C6EA-7764-C177-B991-3134C2E89DE6}"/>
          </ac:spMkLst>
        </pc:spChg>
        <pc:spChg chg="del mod">
          <ac:chgData name="cfr vigo surface" userId="683ba16b4df587ec" providerId="LiveId" clId="{C2E4EE5E-8683-46FC-818C-0358EE62D81D}" dt="2024-03-01T01:30:03.933" v="1584" actId="21"/>
          <ac:spMkLst>
            <pc:docMk/>
            <pc:sldMk cId="0" sldId="269"/>
            <ac:spMk id="65568" creationId="{CA3AA710-58EB-C541-F43B-6B570150B7B9}"/>
          </ac:spMkLst>
        </pc:spChg>
        <pc:spChg chg="mod">
          <ac:chgData name="cfr vigo surface" userId="683ba16b4df587ec" providerId="LiveId" clId="{C2E4EE5E-8683-46FC-818C-0358EE62D81D}" dt="2024-03-01T01:55:42.070" v="2174" actId="14100"/>
          <ac:spMkLst>
            <pc:docMk/>
            <pc:sldMk cId="0" sldId="269"/>
            <ac:spMk id="65569" creationId="{A076535A-0DB5-8B10-2B95-E6023F545E2B}"/>
          </ac:spMkLst>
        </pc:spChg>
        <pc:spChg chg="del">
          <ac:chgData name="cfr vigo surface" userId="683ba16b4df587ec" providerId="LiveId" clId="{C2E4EE5E-8683-46FC-818C-0358EE62D81D}" dt="2024-03-01T01:29:29.790" v="1581" actId="21"/>
          <ac:spMkLst>
            <pc:docMk/>
            <pc:sldMk cId="0" sldId="269"/>
            <ac:spMk id="65570" creationId="{94F80084-50BB-16A6-25BA-ADAAD30DB71C}"/>
          </ac:spMkLst>
        </pc:spChg>
        <pc:spChg chg="mod">
          <ac:chgData name="cfr vigo surface" userId="683ba16b4df587ec" providerId="LiveId" clId="{C2E4EE5E-8683-46FC-818C-0358EE62D81D}" dt="2024-03-01T01:55:33.978" v="2173" actId="14100"/>
          <ac:spMkLst>
            <pc:docMk/>
            <pc:sldMk cId="0" sldId="269"/>
            <ac:spMk id="65571" creationId="{DECAF449-4F9B-A1FF-4444-6632204663B9}"/>
          </ac:spMkLst>
        </pc:spChg>
        <pc:spChg chg="del">
          <ac:chgData name="cfr vigo surface" userId="683ba16b4df587ec" providerId="LiveId" clId="{C2E4EE5E-8683-46FC-818C-0358EE62D81D}" dt="2024-03-01T01:30:18.179" v="1585" actId="21"/>
          <ac:spMkLst>
            <pc:docMk/>
            <pc:sldMk cId="0" sldId="269"/>
            <ac:spMk id="65572" creationId="{7AE245DE-7700-649A-8069-3E5383D315E9}"/>
          </ac:spMkLst>
        </pc:spChg>
        <pc:grpChg chg="mod">
          <ac:chgData name="cfr vigo surface" userId="683ba16b4df587ec" providerId="LiveId" clId="{C2E4EE5E-8683-46FC-818C-0358EE62D81D}" dt="2024-03-01T01:51:30.085" v="2135" actId="1076"/>
          <ac:grpSpMkLst>
            <pc:docMk/>
            <pc:sldMk cId="0" sldId="269"/>
            <ac:grpSpMk id="2" creationId="{712AFA72-6085-5FA9-D051-3A39940AB784}"/>
          </ac:grpSpMkLst>
        </pc:grpChg>
        <pc:grpChg chg="mod">
          <ac:chgData name="cfr vigo surface" userId="683ba16b4df587ec" providerId="LiveId" clId="{C2E4EE5E-8683-46FC-818C-0358EE62D81D}" dt="2024-03-01T01:51:30.085" v="2135" actId="1076"/>
          <ac:grpSpMkLst>
            <pc:docMk/>
            <pc:sldMk cId="0" sldId="269"/>
            <ac:grpSpMk id="5" creationId="{7DAF5788-E0FD-7167-2882-A569E5BCDEAF}"/>
          </ac:grpSpMkLst>
        </pc:grpChg>
        <pc:grpChg chg="add mod">
          <ac:chgData name="cfr vigo surface" userId="683ba16b4df587ec" providerId="LiveId" clId="{C2E4EE5E-8683-46FC-818C-0358EE62D81D}" dt="2024-03-01T01:51:30.085" v="2135" actId="1076"/>
          <ac:grpSpMkLst>
            <pc:docMk/>
            <pc:sldMk cId="0" sldId="269"/>
            <ac:grpSpMk id="7" creationId="{BDE07B70-3319-5418-3B56-652B08C9300C}"/>
          </ac:grpSpMkLst>
        </pc:grpChg>
        <pc:grpChg chg="mod">
          <ac:chgData name="cfr vigo surface" userId="683ba16b4df587ec" providerId="LiveId" clId="{C2E4EE5E-8683-46FC-818C-0358EE62D81D}" dt="2024-03-01T01:51:30.085" v="2135" actId="1076"/>
          <ac:grpSpMkLst>
            <pc:docMk/>
            <pc:sldMk cId="0" sldId="269"/>
            <ac:grpSpMk id="8" creationId="{D6AAE0C0-761C-4FF8-0EB6-2DF210877248}"/>
          </ac:grpSpMkLst>
        </pc:grpChg>
        <pc:grpChg chg="mod">
          <ac:chgData name="cfr vigo surface" userId="683ba16b4df587ec" providerId="LiveId" clId="{C2E4EE5E-8683-46FC-818C-0358EE62D81D}" dt="2024-03-01T01:51:35.250" v="2136" actId="1076"/>
          <ac:grpSpMkLst>
            <pc:docMk/>
            <pc:sldMk cId="0" sldId="269"/>
            <ac:grpSpMk id="11" creationId="{DB186036-DFD4-E666-2965-0F85A15B7581}"/>
          </ac:grpSpMkLst>
        </pc:grpChg>
        <pc:grpChg chg="del mod">
          <ac:chgData name="cfr vigo surface" userId="683ba16b4df587ec" providerId="LiveId" clId="{C2E4EE5E-8683-46FC-818C-0358EE62D81D}" dt="2024-03-01T01:27:19.116" v="1568" actId="21"/>
          <ac:grpSpMkLst>
            <pc:docMk/>
            <pc:sldMk cId="0" sldId="269"/>
            <ac:grpSpMk id="12" creationId="{9EA47D22-D05D-BD68-0749-6FFFBCAED5DC}"/>
          </ac:grpSpMkLst>
        </pc:grpChg>
        <pc:grpChg chg="mod">
          <ac:chgData name="cfr vigo surface" userId="683ba16b4df587ec" providerId="LiveId" clId="{C2E4EE5E-8683-46FC-818C-0358EE62D81D}" dt="2024-03-01T01:30:56.757" v="1587" actId="1076"/>
          <ac:grpSpMkLst>
            <pc:docMk/>
            <pc:sldMk cId="0" sldId="269"/>
            <ac:grpSpMk id="26626" creationId="{4CF77556-284E-BF03-A8DA-DF7CF3ACC516}"/>
          </ac:grpSpMkLst>
        </pc:grpChg>
        <pc:grpChg chg="mod">
          <ac:chgData name="cfr vigo surface" userId="683ba16b4df587ec" providerId="LiveId" clId="{C2E4EE5E-8683-46FC-818C-0358EE62D81D}" dt="2024-03-01T01:51:30.085" v="2135" actId="1076"/>
          <ac:grpSpMkLst>
            <pc:docMk/>
            <pc:sldMk cId="0" sldId="269"/>
            <ac:grpSpMk id="26646" creationId="{B20D8A66-A6D0-1A75-32FE-75B0B5734C97}"/>
          </ac:grpSpMkLst>
        </pc:grpChg>
        <pc:grpChg chg="mod">
          <ac:chgData name="cfr vigo surface" userId="683ba16b4df587ec" providerId="LiveId" clId="{C2E4EE5E-8683-46FC-818C-0358EE62D81D}" dt="2024-03-01T01:51:30.085" v="2135" actId="1076"/>
          <ac:grpSpMkLst>
            <pc:docMk/>
            <pc:sldMk cId="0" sldId="269"/>
            <ac:grpSpMk id="26648" creationId="{79F62BBB-42B8-467E-457F-7D5E2E0E6A73}"/>
          </ac:grpSpMkLst>
        </pc:grpChg>
        <pc:grpChg chg="mod">
          <ac:chgData name="cfr vigo surface" userId="683ba16b4df587ec" providerId="LiveId" clId="{C2E4EE5E-8683-46FC-818C-0358EE62D81D}" dt="2024-03-01T01:51:30.085" v="2135" actId="1076"/>
          <ac:grpSpMkLst>
            <pc:docMk/>
            <pc:sldMk cId="0" sldId="269"/>
            <ac:grpSpMk id="26653" creationId="{AA529DEB-6FD5-8CFE-63B0-F45127BE4530}"/>
          </ac:grpSpMkLst>
        </pc:grpChg>
        <pc:grpChg chg="mod">
          <ac:chgData name="cfr vigo surface" userId="683ba16b4df587ec" providerId="LiveId" clId="{C2E4EE5E-8683-46FC-818C-0358EE62D81D}" dt="2024-03-01T01:51:30.085" v="2135" actId="1076"/>
          <ac:grpSpMkLst>
            <pc:docMk/>
            <pc:sldMk cId="0" sldId="269"/>
            <ac:grpSpMk id="26655" creationId="{0FFA24C5-191E-9A90-9030-A923F0AE94CA}"/>
          </ac:grpSpMkLst>
        </pc:grpChg>
        <pc:grpChg chg="mod">
          <ac:chgData name="cfr vigo surface" userId="683ba16b4df587ec" providerId="LiveId" clId="{C2E4EE5E-8683-46FC-818C-0358EE62D81D}" dt="2024-03-01T01:51:30.085" v="2135" actId="1076"/>
          <ac:grpSpMkLst>
            <pc:docMk/>
            <pc:sldMk cId="0" sldId="269"/>
            <ac:grpSpMk id="26660" creationId="{8DDB775A-D7A9-2900-AC31-0D7B2CD7F3FE}"/>
          </ac:grpSpMkLst>
        </pc:grpChg>
        <pc:grpChg chg="mod">
          <ac:chgData name="cfr vigo surface" userId="683ba16b4df587ec" providerId="LiveId" clId="{C2E4EE5E-8683-46FC-818C-0358EE62D81D}" dt="2024-03-01T01:51:30.085" v="2135" actId="1076"/>
          <ac:grpSpMkLst>
            <pc:docMk/>
            <pc:sldMk cId="0" sldId="269"/>
            <ac:grpSpMk id="26662" creationId="{CCF8D399-311A-4920-6D18-1C28CDB38A3F}"/>
          </ac:grpSpMkLst>
        </pc:grpChg>
        <pc:picChg chg="mod">
          <ac:chgData name="cfr vigo surface" userId="683ba16b4df587ec" providerId="LiveId" clId="{C2E4EE5E-8683-46FC-818C-0358EE62D81D}" dt="2024-03-01T01:30:56.757" v="1587" actId="1076"/>
          <ac:picMkLst>
            <pc:docMk/>
            <pc:sldMk cId="0" sldId="269"/>
            <ac:picMk id="26668" creationId="{7D06A592-D972-ABFF-4977-706944E11E08}"/>
          </ac:picMkLst>
        </pc:picChg>
        <pc:cxnChg chg="mod">
          <ac:chgData name="cfr vigo surface" userId="683ba16b4df587ec" providerId="LiveId" clId="{C2E4EE5E-8683-46FC-818C-0358EE62D81D}" dt="2024-03-01T01:30:56.757" v="1587" actId="1076"/>
          <ac:cxnSpMkLst>
            <pc:docMk/>
            <pc:sldMk cId="0" sldId="269"/>
            <ac:cxnSpMk id="43" creationId="{17D0D9F0-5858-8A45-15C2-F80D0BC17A64}"/>
          </ac:cxnSpMkLst>
        </pc:cxnChg>
      </pc:sldChg>
      <pc:sldChg chg="modSp">
        <pc:chgData name="cfr vigo surface" userId="683ba16b4df587ec" providerId="LiveId" clId="{C2E4EE5E-8683-46FC-818C-0358EE62D81D}" dt="2024-03-01T01:02:28.784" v="909" actId="14100"/>
        <pc:sldMkLst>
          <pc:docMk/>
          <pc:sldMk cId="0" sldId="414"/>
        </pc:sldMkLst>
        <pc:spChg chg="mod">
          <ac:chgData name="cfr vigo surface" userId="683ba16b4df587ec" providerId="LiveId" clId="{C2E4EE5E-8683-46FC-818C-0358EE62D81D}" dt="2024-03-01T01:02:09.843" v="904" actId="14100"/>
          <ac:spMkLst>
            <pc:docMk/>
            <pc:sldMk cId="0" sldId="414"/>
            <ac:spMk id="277506" creationId="{3FF03464-E181-FE30-5572-FDFF1C58EB2A}"/>
          </ac:spMkLst>
        </pc:spChg>
        <pc:spChg chg="mod">
          <ac:chgData name="cfr vigo surface" userId="683ba16b4df587ec" providerId="LiveId" clId="{C2E4EE5E-8683-46FC-818C-0358EE62D81D}" dt="2024-03-01T01:02:18.729" v="906" actId="14100"/>
          <ac:spMkLst>
            <pc:docMk/>
            <pc:sldMk cId="0" sldId="414"/>
            <ac:spMk id="277510" creationId="{3BD73257-0559-C361-C007-CC0405E68A07}"/>
          </ac:spMkLst>
        </pc:spChg>
        <pc:spChg chg="mod">
          <ac:chgData name="cfr vigo surface" userId="683ba16b4df587ec" providerId="LiveId" clId="{C2E4EE5E-8683-46FC-818C-0358EE62D81D}" dt="2024-03-01T01:02:28.784" v="909" actId="14100"/>
          <ac:spMkLst>
            <pc:docMk/>
            <pc:sldMk cId="0" sldId="414"/>
            <ac:spMk id="277511" creationId="{FE67BABF-AE94-D1EF-0B13-E6CFE8FEBA05}"/>
          </ac:spMkLst>
        </pc:spChg>
      </pc:sldChg>
      <pc:sldChg chg="modSp mod">
        <pc:chgData name="cfr vigo surface" userId="683ba16b4df587ec" providerId="LiveId" clId="{C2E4EE5E-8683-46FC-818C-0358EE62D81D}" dt="2024-03-01T01:02:55.512" v="910" actId="790"/>
        <pc:sldMkLst>
          <pc:docMk/>
          <pc:sldMk cId="1564870526" sldId="416"/>
        </pc:sldMkLst>
        <pc:spChg chg="mod">
          <ac:chgData name="cfr vigo surface" userId="683ba16b4df587ec" providerId="LiveId" clId="{C2E4EE5E-8683-46FC-818C-0358EE62D81D}" dt="2024-03-01T01:02:55.512" v="910" actId="790"/>
          <ac:spMkLst>
            <pc:docMk/>
            <pc:sldMk cId="1564870526" sldId="416"/>
            <ac:spMk id="3" creationId="{05C3F174-BBC8-47DB-5FBB-34466E31B63B}"/>
          </ac:spMkLst>
        </pc:spChg>
      </pc:sldChg>
      <pc:sldChg chg="modSp mod">
        <pc:chgData name="cfr vigo surface" userId="683ba16b4df587ec" providerId="LiveId" clId="{C2E4EE5E-8683-46FC-818C-0358EE62D81D}" dt="2024-03-01T01:04:25.891" v="917" actId="20577"/>
        <pc:sldMkLst>
          <pc:docMk/>
          <pc:sldMk cId="1452821817" sldId="418"/>
        </pc:sldMkLst>
        <pc:spChg chg="mod">
          <ac:chgData name="cfr vigo surface" userId="683ba16b4df587ec" providerId="LiveId" clId="{C2E4EE5E-8683-46FC-818C-0358EE62D81D}" dt="2024-03-01T01:04:25.891" v="917" actId="20577"/>
          <ac:spMkLst>
            <pc:docMk/>
            <pc:sldMk cId="1452821817" sldId="418"/>
            <ac:spMk id="3" creationId="{4DC0D2FA-BE0E-9A1E-F6A5-AA903C30F3B0}"/>
          </ac:spMkLst>
        </pc:spChg>
      </pc:sldChg>
      <pc:sldChg chg="modSp mod">
        <pc:chgData name="cfr vigo surface" userId="683ba16b4df587ec" providerId="LiveId" clId="{C2E4EE5E-8683-46FC-818C-0358EE62D81D}" dt="2024-03-01T01:05:14.345" v="918" actId="20577"/>
        <pc:sldMkLst>
          <pc:docMk/>
          <pc:sldMk cId="3414936839" sldId="419"/>
        </pc:sldMkLst>
        <pc:spChg chg="mod">
          <ac:chgData name="cfr vigo surface" userId="683ba16b4df587ec" providerId="LiveId" clId="{C2E4EE5E-8683-46FC-818C-0358EE62D81D}" dt="2024-03-01T01:05:14.345" v="918" actId="20577"/>
          <ac:spMkLst>
            <pc:docMk/>
            <pc:sldMk cId="3414936839" sldId="419"/>
            <ac:spMk id="3" creationId="{4AE82558-5446-7FE5-FAB3-C5FC2BE73499}"/>
          </ac:spMkLst>
        </pc:spChg>
      </pc:sldChg>
      <pc:sldChg chg="modSp mod">
        <pc:chgData name="cfr vigo surface" userId="683ba16b4df587ec" providerId="LiveId" clId="{C2E4EE5E-8683-46FC-818C-0358EE62D81D}" dt="2024-03-01T01:07:19.040" v="926" actId="20577"/>
        <pc:sldMkLst>
          <pc:docMk/>
          <pc:sldMk cId="705607458" sldId="421"/>
        </pc:sldMkLst>
        <pc:spChg chg="mod">
          <ac:chgData name="cfr vigo surface" userId="683ba16b4df587ec" providerId="LiveId" clId="{C2E4EE5E-8683-46FC-818C-0358EE62D81D}" dt="2024-03-01T01:07:19.040" v="926" actId="20577"/>
          <ac:spMkLst>
            <pc:docMk/>
            <pc:sldMk cId="705607458" sldId="421"/>
            <ac:spMk id="3" creationId="{A52C8C60-AAA0-B341-2A71-49785A0C7650}"/>
          </ac:spMkLst>
        </pc:spChg>
      </pc:sldChg>
      <pc:sldChg chg="del">
        <pc:chgData name="cfr vigo surface" userId="683ba16b4df587ec" providerId="LiveId" clId="{C2E4EE5E-8683-46FC-818C-0358EE62D81D}" dt="2024-03-01T01:56:09.180" v="2175" actId="2696"/>
        <pc:sldMkLst>
          <pc:docMk/>
          <pc:sldMk cId="3999449781" sldId="422"/>
        </pc:sldMkLst>
      </pc:sldChg>
      <pc:sldChg chg="modSp mod">
        <pc:chgData name="cfr vigo surface" userId="683ba16b4df587ec" providerId="LiveId" clId="{C2E4EE5E-8683-46FC-818C-0358EE62D81D}" dt="2024-03-01T01:01:40.351" v="901" actId="114"/>
        <pc:sldMkLst>
          <pc:docMk/>
          <pc:sldMk cId="325857979" sldId="424"/>
        </pc:sldMkLst>
        <pc:spChg chg="mod">
          <ac:chgData name="cfr vigo surface" userId="683ba16b4df587ec" providerId="LiveId" clId="{C2E4EE5E-8683-46FC-818C-0358EE62D81D}" dt="2024-03-01T01:01:40.351" v="901" actId="114"/>
          <ac:spMkLst>
            <pc:docMk/>
            <pc:sldMk cId="325857979" sldId="424"/>
            <ac:spMk id="3" creationId="{4D9558E1-09FF-D961-6B28-0E8C82142B64}"/>
          </ac:spMkLst>
        </pc:spChg>
        <pc:spChg chg="mod">
          <ac:chgData name="cfr vigo surface" userId="683ba16b4df587ec" providerId="LiveId" clId="{C2E4EE5E-8683-46FC-818C-0358EE62D81D}" dt="2024-03-01T00:59:32.961" v="765" actId="20577"/>
          <ac:spMkLst>
            <pc:docMk/>
            <pc:sldMk cId="325857979" sldId="424"/>
            <ac:spMk id="6" creationId="{DBD40AF3-8999-CE50-531C-544497A87E75}"/>
          </ac:spMkLst>
        </pc:spChg>
      </pc:sldChg>
      <pc:sldChg chg="modNotesTx">
        <pc:chgData name="cfr vigo surface" userId="683ba16b4df587ec" providerId="LiveId" clId="{C2E4EE5E-8683-46FC-818C-0358EE62D81D}" dt="2024-03-01T01:13:01.584" v="1062" actId="20577"/>
        <pc:sldMkLst>
          <pc:docMk/>
          <pc:sldMk cId="2426258277" sldId="425"/>
        </pc:sldMkLst>
      </pc:sldChg>
      <pc:sldChg chg="addSp delSp modSp mod">
        <pc:chgData name="cfr vigo surface" userId="683ba16b4df587ec" providerId="LiveId" clId="{C2E4EE5E-8683-46FC-818C-0358EE62D81D}" dt="2024-03-01T01:09:42.759" v="981" actId="20577"/>
        <pc:sldMkLst>
          <pc:docMk/>
          <pc:sldMk cId="2219033737" sldId="426"/>
        </pc:sldMkLst>
        <pc:graphicFrameChg chg="add del mod modGraphic">
          <ac:chgData name="cfr vigo surface" userId="683ba16b4df587ec" providerId="LiveId" clId="{C2E4EE5E-8683-46FC-818C-0358EE62D81D}" dt="2024-03-01T01:09:42.759" v="981" actId="20577"/>
          <ac:graphicFrameMkLst>
            <pc:docMk/>
            <pc:sldMk cId="2219033737" sldId="426"/>
            <ac:graphicFrameMk id="8" creationId="{A6A3B86C-522B-F53C-8C28-8F45F0A27CEA}"/>
          </ac:graphicFrameMkLst>
        </pc:graphicFrameChg>
      </pc:sldChg>
      <pc:sldChg chg="modSp mod modNotesTx">
        <pc:chgData name="cfr vigo surface" userId="683ba16b4df587ec" providerId="LiveId" clId="{C2E4EE5E-8683-46FC-818C-0358EE62D81D}" dt="2024-03-01T01:56:49.675" v="2190" actId="20577"/>
        <pc:sldMkLst>
          <pc:docMk/>
          <pc:sldMk cId="3280054891" sldId="428"/>
        </pc:sldMkLst>
        <pc:spChg chg="mod">
          <ac:chgData name="cfr vigo surface" userId="683ba16b4df587ec" providerId="LiveId" clId="{C2E4EE5E-8683-46FC-818C-0358EE62D81D}" dt="2024-03-01T00:37:12.592" v="29" actId="20577"/>
          <ac:spMkLst>
            <pc:docMk/>
            <pc:sldMk cId="3280054891" sldId="428"/>
            <ac:spMk id="3" creationId="{02AA6680-034F-87DB-3713-2EE42080E3F6}"/>
          </ac:spMkLst>
        </pc:spChg>
        <pc:spChg chg="mod">
          <ac:chgData name="cfr vigo surface" userId="683ba16b4df587ec" providerId="LiveId" clId="{C2E4EE5E-8683-46FC-818C-0358EE62D81D}" dt="2024-03-01T01:56:49.675" v="2190" actId="20577"/>
          <ac:spMkLst>
            <pc:docMk/>
            <pc:sldMk cId="3280054891" sldId="428"/>
            <ac:spMk id="6" creationId="{B7820BA3-640B-2C2E-8884-3B72F33C5242}"/>
          </ac:spMkLst>
        </pc:spChg>
      </pc:sldChg>
      <pc:sldChg chg="modSp mod modNotesTx">
        <pc:chgData name="cfr vigo surface" userId="683ba16b4df587ec" providerId="LiveId" clId="{C2E4EE5E-8683-46FC-818C-0358EE62D81D}" dt="2024-03-01T01:57:13.770" v="2206" actId="20577"/>
        <pc:sldMkLst>
          <pc:docMk/>
          <pc:sldMk cId="2194783397" sldId="429"/>
        </pc:sldMkLst>
        <pc:spChg chg="mod">
          <ac:chgData name="cfr vigo surface" userId="683ba16b4df587ec" providerId="LiveId" clId="{C2E4EE5E-8683-46FC-818C-0358EE62D81D}" dt="2024-03-01T00:38:06.598" v="45" actId="20577"/>
          <ac:spMkLst>
            <pc:docMk/>
            <pc:sldMk cId="2194783397" sldId="429"/>
            <ac:spMk id="3" creationId="{E8BE9D27-9593-83BC-C442-AB4AFD7200FA}"/>
          </ac:spMkLst>
        </pc:spChg>
        <pc:spChg chg="mod">
          <ac:chgData name="cfr vigo surface" userId="683ba16b4df587ec" providerId="LiveId" clId="{C2E4EE5E-8683-46FC-818C-0358EE62D81D}" dt="2024-03-01T01:57:13.770" v="2206" actId="20577"/>
          <ac:spMkLst>
            <pc:docMk/>
            <pc:sldMk cId="2194783397" sldId="429"/>
            <ac:spMk id="6" creationId="{E3121A75-B5C3-AC27-CFC6-2CEB48507D50}"/>
          </ac:spMkLst>
        </pc:spChg>
      </pc:sldChg>
      <pc:sldChg chg="modNotesTx">
        <pc:chgData name="cfr vigo surface" userId="683ba16b4df587ec" providerId="LiveId" clId="{C2E4EE5E-8683-46FC-818C-0358EE62D81D}" dt="2024-03-01T01:10:51.236" v="983" actId="20577"/>
        <pc:sldMkLst>
          <pc:docMk/>
          <pc:sldMk cId="0" sldId="441"/>
        </pc:sldMkLst>
      </pc:sldChg>
      <pc:sldChg chg="modSp mod modNotesTx">
        <pc:chgData name="cfr vigo surface" userId="683ba16b4df587ec" providerId="LiveId" clId="{C2E4EE5E-8683-46FC-818C-0358EE62D81D}" dt="2024-03-01T01:18:36.695" v="1293" actId="20577"/>
        <pc:sldMkLst>
          <pc:docMk/>
          <pc:sldMk cId="692678195" sldId="443"/>
        </pc:sldMkLst>
        <pc:spChg chg="mod">
          <ac:chgData name="cfr vigo surface" userId="683ba16b4df587ec" providerId="LiveId" clId="{C2E4EE5E-8683-46FC-818C-0358EE62D81D}" dt="2024-03-01T00:38:33.682" v="49" actId="790"/>
          <ac:spMkLst>
            <pc:docMk/>
            <pc:sldMk cId="692678195" sldId="443"/>
            <ac:spMk id="2" creationId="{B3653DB1-0F40-28CF-9366-5437013EECFB}"/>
          </ac:spMkLst>
        </pc:spChg>
        <pc:spChg chg="mod">
          <ac:chgData name="cfr vigo surface" userId="683ba16b4df587ec" providerId="LiveId" clId="{C2E4EE5E-8683-46FC-818C-0358EE62D81D}" dt="2024-03-01T00:43:45.573" v="157" actId="20577"/>
          <ac:spMkLst>
            <pc:docMk/>
            <pc:sldMk cId="692678195" sldId="443"/>
            <ac:spMk id="3" creationId="{E8BE9D27-9593-83BC-C442-AB4AFD7200FA}"/>
          </ac:spMkLst>
        </pc:spChg>
        <pc:spChg chg="mod">
          <ac:chgData name="cfr vigo surface" userId="683ba16b4df587ec" providerId="LiveId" clId="{C2E4EE5E-8683-46FC-818C-0358EE62D81D}" dt="2024-03-01T00:42:36.961" v="132" actId="14100"/>
          <ac:spMkLst>
            <pc:docMk/>
            <pc:sldMk cId="692678195" sldId="443"/>
            <ac:spMk id="5" creationId="{A84DD394-C417-D463-B361-E961E7D3FBC3}"/>
          </ac:spMkLst>
        </pc:spChg>
        <pc:spChg chg="mod">
          <ac:chgData name="cfr vigo surface" userId="683ba16b4df587ec" providerId="LiveId" clId="{C2E4EE5E-8683-46FC-818C-0358EE62D81D}" dt="2024-03-01T00:38:51.001" v="66" actId="20577"/>
          <ac:spMkLst>
            <pc:docMk/>
            <pc:sldMk cId="692678195" sldId="443"/>
            <ac:spMk id="6" creationId="{E3121A75-B5C3-AC27-CFC6-2CEB48507D50}"/>
          </ac:spMkLst>
        </pc:spChg>
      </pc:sldChg>
      <pc:sldChg chg="modSp mod modNotesTx">
        <pc:chgData name="cfr vigo surface" userId="683ba16b4df587ec" providerId="LiveId" clId="{C2E4EE5E-8683-46FC-818C-0358EE62D81D}" dt="2024-03-01T01:20:01.140" v="1337" actId="790"/>
        <pc:sldMkLst>
          <pc:docMk/>
          <pc:sldMk cId="1485113924" sldId="444"/>
        </pc:sldMkLst>
        <pc:spChg chg="mod">
          <ac:chgData name="cfr vigo surface" userId="683ba16b4df587ec" providerId="LiveId" clId="{C2E4EE5E-8683-46FC-818C-0358EE62D81D}" dt="2024-03-01T00:55:47.912" v="638" actId="14100"/>
          <ac:spMkLst>
            <pc:docMk/>
            <pc:sldMk cId="1485113924" sldId="444"/>
            <ac:spMk id="3" creationId="{E8BE9D27-9593-83BC-C442-AB4AFD7200FA}"/>
          </ac:spMkLst>
        </pc:spChg>
        <pc:spChg chg="mod">
          <ac:chgData name="cfr vigo surface" userId="683ba16b4df587ec" providerId="LiveId" clId="{C2E4EE5E-8683-46FC-818C-0358EE62D81D}" dt="2024-03-01T00:47:55.965" v="331" actId="20577"/>
          <ac:spMkLst>
            <pc:docMk/>
            <pc:sldMk cId="1485113924" sldId="444"/>
            <ac:spMk id="6" creationId="{E3121A75-B5C3-AC27-CFC6-2CEB48507D50}"/>
          </ac:spMkLst>
        </pc:spChg>
      </pc:sldChg>
      <pc:sldChg chg="modSp mod">
        <pc:chgData name="cfr vigo surface" userId="683ba16b4df587ec" providerId="LiveId" clId="{C2E4EE5E-8683-46FC-818C-0358EE62D81D}" dt="2024-03-01T01:57:48.919" v="2207" actId="20577"/>
        <pc:sldMkLst>
          <pc:docMk/>
          <pc:sldMk cId="3326092122" sldId="445"/>
        </pc:sldMkLst>
        <pc:spChg chg="mod">
          <ac:chgData name="cfr vigo surface" userId="683ba16b4df587ec" providerId="LiveId" clId="{C2E4EE5E-8683-46FC-818C-0358EE62D81D}" dt="2024-03-01T00:47:40.112" v="317" actId="20577"/>
          <ac:spMkLst>
            <pc:docMk/>
            <pc:sldMk cId="3326092122" sldId="445"/>
            <ac:spMk id="2" creationId="{B3653DB1-0F40-28CF-9366-5437013EECFB}"/>
          </ac:spMkLst>
        </pc:spChg>
        <pc:spChg chg="mod">
          <ac:chgData name="cfr vigo surface" userId="683ba16b4df587ec" providerId="LiveId" clId="{C2E4EE5E-8683-46FC-818C-0358EE62D81D}" dt="2024-03-01T01:57:48.919" v="2207" actId="20577"/>
          <ac:spMkLst>
            <pc:docMk/>
            <pc:sldMk cId="3326092122" sldId="445"/>
            <ac:spMk id="3" creationId="{E8BE9D27-9593-83BC-C442-AB4AFD7200FA}"/>
          </ac:spMkLst>
        </pc:spChg>
        <pc:spChg chg="mod">
          <ac:chgData name="cfr vigo surface" userId="683ba16b4df587ec" providerId="LiveId" clId="{C2E4EE5E-8683-46FC-818C-0358EE62D81D}" dt="2024-03-01T00:47:33.614" v="315" actId="20577"/>
          <ac:spMkLst>
            <pc:docMk/>
            <pc:sldMk cId="3326092122" sldId="445"/>
            <ac:spMk id="6" creationId="{E3121A75-B5C3-AC27-CFC6-2CEB48507D50}"/>
          </ac:spMkLst>
        </pc:spChg>
      </pc:sldChg>
      <pc:sldChg chg="modSp mod modNotesTx">
        <pc:chgData name="cfr vigo surface" userId="683ba16b4df587ec" providerId="LiveId" clId="{C2E4EE5E-8683-46FC-818C-0358EE62D81D}" dt="2024-03-01T01:20:43.282" v="1338"/>
        <pc:sldMkLst>
          <pc:docMk/>
          <pc:sldMk cId="4044191914" sldId="446"/>
        </pc:sldMkLst>
        <pc:spChg chg="mod">
          <ac:chgData name="cfr vigo surface" userId="683ba16b4df587ec" providerId="LiveId" clId="{C2E4EE5E-8683-46FC-818C-0358EE62D81D}" dt="2024-03-01T00:58:39.908" v="749" actId="114"/>
          <ac:spMkLst>
            <pc:docMk/>
            <pc:sldMk cId="4044191914" sldId="446"/>
            <ac:spMk id="3" creationId="{E8BE9D27-9593-83BC-C442-AB4AFD7200FA}"/>
          </ac:spMkLst>
        </pc:spChg>
        <pc:spChg chg="mod">
          <ac:chgData name="cfr vigo surface" userId="683ba16b4df587ec" providerId="LiveId" clId="{C2E4EE5E-8683-46FC-818C-0358EE62D81D}" dt="2024-03-01T00:56:09.278" v="652" actId="20577"/>
          <ac:spMkLst>
            <pc:docMk/>
            <pc:sldMk cId="4044191914" sldId="446"/>
            <ac:spMk id="6" creationId="{E3121A75-B5C3-AC27-CFC6-2CEB48507D50}"/>
          </ac:spMkLst>
        </pc:spChg>
      </pc:sldChg>
      <pc:sldChg chg="ord">
        <pc:chgData name="cfr vigo surface" userId="683ba16b4df587ec" providerId="LiveId" clId="{C2E4EE5E-8683-46FC-818C-0358EE62D81D}" dt="2024-03-01T00:59:13.170" v="751"/>
        <pc:sldMkLst>
          <pc:docMk/>
          <pc:sldMk cId="27536591" sldId="447"/>
        </pc:sldMkLst>
      </pc:sldChg>
      <pc:sldChg chg="new del">
        <pc:chgData name="cfr vigo surface" userId="683ba16b4df587ec" providerId="LiveId" clId="{C2E4EE5E-8683-46FC-818C-0358EE62D81D}" dt="2024-03-01T01:56:12.127" v="2176" actId="2696"/>
        <pc:sldMkLst>
          <pc:docMk/>
          <pc:sldMk cId="3692954590" sldId="44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30DC4-C8CA-F349-8D27-865466B7A95E}" type="datetimeFigureOut">
              <a:rPr lang="es-ES" smtClean="0"/>
              <a:t>1/3/24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DB9BB-97C7-8049-AE11-4042141DBC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0224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99E2953A-85D1-B43A-EA8E-49553B5209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62C27E-047D-D14D-99FC-12468043CBF2}" type="slidenum">
              <a:rPr lang="es-ES_tradnl" altLang="ca-ES" sz="1200">
                <a:latin typeface="Times New Roman" panose="02020603050405020304" pitchFamily="18" charset="0"/>
              </a:rPr>
              <a:pPr/>
              <a:t>1</a:t>
            </a:fld>
            <a:endParaRPr lang="es-ES_tradnl" altLang="ca-ES" sz="1200"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177707AB-E07A-F05A-12A3-55682F11B0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C9BFA5EA-E6E7-4FE0-32C5-14B6CEF539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s-ES" altLang="ca-ES" dirty="0"/>
              <a:t>PRESENTACION</a:t>
            </a:r>
          </a:p>
          <a:p>
            <a:r>
              <a:rPr lang="es-ES" altLang="ca-ES" dirty="0"/>
              <a:t>Antes de empezar </a:t>
            </a:r>
            <a:r>
              <a:rPr lang="es-ES" altLang="ca-ES" dirty="0" err="1"/>
              <a:t>gustaríame</a:t>
            </a:r>
            <a:r>
              <a:rPr lang="es-ES" altLang="ca-ES" dirty="0"/>
              <a:t> saber como vos chamades, en que etapa </a:t>
            </a:r>
            <a:r>
              <a:rPr lang="es-ES" altLang="ca-ES" dirty="0" err="1"/>
              <a:t>traballades</a:t>
            </a:r>
            <a:r>
              <a:rPr lang="es-ES" altLang="ca-ES" dirty="0"/>
              <a:t> e </a:t>
            </a:r>
            <a:r>
              <a:rPr lang="es-ES" altLang="ca-ES" dirty="0" err="1"/>
              <a:t>unha</a:t>
            </a:r>
            <a:r>
              <a:rPr lang="es-ES" altLang="ca-ES" dirty="0"/>
              <a:t> frase sobre o que </a:t>
            </a:r>
            <a:r>
              <a:rPr lang="es-ES" altLang="ca-ES" dirty="0" err="1"/>
              <a:t>foi</a:t>
            </a:r>
            <a:r>
              <a:rPr lang="es-ES" altLang="ca-ES" dirty="0"/>
              <a:t> </a:t>
            </a:r>
            <a:r>
              <a:rPr lang="es-ES" altLang="ca-ES" dirty="0" err="1"/>
              <a:t>máis</a:t>
            </a:r>
            <a:r>
              <a:rPr lang="es-ES" altLang="ca-ES" dirty="0"/>
              <a:t> interesante, o que te levas para a </a:t>
            </a:r>
            <a:r>
              <a:rPr lang="es-ES" altLang="ca-ES" dirty="0" err="1"/>
              <a:t>túa</a:t>
            </a:r>
            <a:r>
              <a:rPr lang="es-ES" altLang="ca-ES" dirty="0"/>
              <a:t> clase </a:t>
            </a:r>
            <a:r>
              <a:rPr lang="es-ES" altLang="ca-ES" dirty="0" err="1"/>
              <a:t>ou</a:t>
            </a:r>
            <a:r>
              <a:rPr lang="es-ES" altLang="ca-ES" dirty="0"/>
              <a:t> para a </a:t>
            </a:r>
            <a:r>
              <a:rPr lang="es-ES" altLang="ca-ES" dirty="0" err="1"/>
              <a:t>escola</a:t>
            </a:r>
            <a:r>
              <a:rPr lang="es-ES" altLang="ca-ES" dirty="0"/>
              <a:t>  (</a:t>
            </a:r>
            <a:r>
              <a:rPr lang="es-ES" altLang="ca-ES" dirty="0" err="1"/>
              <a:t>deixar</a:t>
            </a:r>
            <a:r>
              <a:rPr lang="es-ES" altLang="ca-ES" dirty="0"/>
              <a:t> un momento para pensar e se </a:t>
            </a:r>
            <a:r>
              <a:rPr lang="es-ES" altLang="ca-ES" dirty="0" err="1"/>
              <a:t>cadra</a:t>
            </a:r>
            <a:r>
              <a:rPr lang="es-ES" altLang="ca-ES" dirty="0"/>
              <a:t> para escribir, procurar non repetir o que </a:t>
            </a:r>
            <a:r>
              <a:rPr lang="es-ES" altLang="ca-ES" dirty="0" err="1"/>
              <a:t>que</a:t>
            </a:r>
            <a:r>
              <a:rPr lang="es-ES" altLang="ca-ES" dirty="0"/>
              <a:t> </a:t>
            </a:r>
            <a:r>
              <a:rPr lang="es-ES" altLang="ca-ES" dirty="0" err="1"/>
              <a:t>dixo</a:t>
            </a:r>
            <a:r>
              <a:rPr lang="es-ES" altLang="ca-ES" dirty="0"/>
              <a:t> o anterior  … pero estar </a:t>
            </a:r>
            <a:r>
              <a:rPr lang="es-ES" altLang="ca-ES" dirty="0" err="1"/>
              <a:t>moi</a:t>
            </a:r>
            <a:r>
              <a:rPr lang="es-ES" altLang="ca-ES" dirty="0"/>
              <a:t> atentas por que </a:t>
            </a:r>
            <a:r>
              <a:rPr lang="es-ES" altLang="ca-ES" dirty="0" err="1"/>
              <a:t>despois</a:t>
            </a:r>
            <a:r>
              <a:rPr lang="es-ES" altLang="ca-ES" dirty="0"/>
              <a:t>  </a:t>
            </a:r>
            <a:r>
              <a:rPr lang="es-ES" altLang="ca-ES" dirty="0" err="1"/>
              <a:t>vouvos</a:t>
            </a:r>
            <a:r>
              <a:rPr lang="es-ES" altLang="ca-ES" dirty="0"/>
              <a:t> preguntar que pensades do que </a:t>
            </a:r>
            <a:r>
              <a:rPr lang="es-ES" altLang="ca-ES" dirty="0" err="1"/>
              <a:t>dixeron</a:t>
            </a:r>
            <a:r>
              <a:rPr lang="es-ES" altLang="ca-ES" dirty="0"/>
              <a:t> dúas </a:t>
            </a:r>
            <a:r>
              <a:rPr lang="es-ES" altLang="ca-ES" dirty="0" err="1"/>
              <a:t>ou</a:t>
            </a:r>
            <a:r>
              <a:rPr lang="es-ES" altLang="ca-ES" dirty="0"/>
              <a:t> tres </a:t>
            </a:r>
            <a:r>
              <a:rPr lang="es-ES" altLang="ca-ES" dirty="0" err="1"/>
              <a:t>persoas</a:t>
            </a:r>
            <a:endParaRPr lang="es-ES" altLang="ca-ES" dirty="0"/>
          </a:p>
          <a:p>
            <a:r>
              <a:rPr lang="es-ES" altLang="ca-ES" dirty="0"/>
              <a:t>Cuando vayamos por la mitad, poner que se presenten los que ya lo había echo en la primera ronda con los otros.</a:t>
            </a:r>
          </a:p>
          <a:p>
            <a:r>
              <a:rPr lang="es-ES" altLang="ca-ES" dirty="0"/>
              <a:t>TOMAR NOTA  De quien va presentando a quien de 4 en 4 , para formar las parejas en la </a:t>
            </a:r>
          </a:p>
          <a:p>
            <a:r>
              <a:rPr lang="es-ES" altLang="ca-ES" dirty="0"/>
              <a:t>Advertir que non vamos a </a:t>
            </a:r>
            <a:r>
              <a:rPr lang="es-ES" altLang="ca-ES" dirty="0" err="1"/>
              <a:t>facer</a:t>
            </a:r>
            <a:r>
              <a:rPr lang="es-ES" altLang="ca-ES" dirty="0"/>
              <a:t> una sesión de presentación. Da </a:t>
            </a:r>
            <a:r>
              <a:rPr lang="es-ES" altLang="ca-ES" dirty="0" err="1"/>
              <a:t>aprendizaxe</a:t>
            </a:r>
            <a:r>
              <a:rPr lang="es-ES" altLang="ca-ES" dirty="0"/>
              <a:t> cooperativa , </a:t>
            </a:r>
            <a:r>
              <a:rPr lang="es-ES" altLang="ca-ES" dirty="0" err="1"/>
              <a:t>nin</a:t>
            </a:r>
            <a:r>
              <a:rPr lang="es-ES" altLang="ca-ES" dirty="0"/>
              <a:t> </a:t>
            </a:r>
            <a:r>
              <a:rPr lang="es-ES" altLang="ca-ES" dirty="0" err="1"/>
              <a:t>moito</a:t>
            </a:r>
            <a:r>
              <a:rPr lang="es-ES" altLang="ca-ES" dirty="0"/>
              <a:t> menos do </a:t>
            </a:r>
            <a:r>
              <a:rPr lang="es-ES" altLang="ca-ES" dirty="0" err="1"/>
              <a:t>Progrma</a:t>
            </a:r>
            <a:r>
              <a:rPr lang="es-ES" altLang="ca-ES" dirty="0"/>
              <a:t> CAC vamos a </a:t>
            </a:r>
            <a:r>
              <a:rPr lang="es-ES" altLang="ca-ES" dirty="0" err="1"/>
              <a:t>faver</a:t>
            </a:r>
            <a:r>
              <a:rPr lang="es-ES" altLang="ca-ES" dirty="0"/>
              <a:t>  </a:t>
            </a:r>
            <a:r>
              <a:rPr lang="es-ES" altLang="ca-ES" dirty="0" err="1"/>
              <a:t>unaha</a:t>
            </a:r>
            <a:r>
              <a:rPr lang="es-ES" altLang="ca-ES" dirty="0"/>
              <a:t> sesión para mostr5ar como dende a </a:t>
            </a:r>
            <a:r>
              <a:rPr lang="es-ES" altLang="ca-ES" dirty="0" err="1"/>
              <a:t>aprendizaxe</a:t>
            </a:r>
            <a:r>
              <a:rPr lang="es-ES" altLang="ca-ES" dirty="0"/>
              <a:t> cooperativa e concretamente o </a:t>
            </a:r>
            <a:r>
              <a:rPr lang="es-ES" altLang="ca-ES" dirty="0" err="1"/>
              <a:t>Progrma</a:t>
            </a:r>
            <a:r>
              <a:rPr lang="es-ES" altLang="ca-ES" dirty="0"/>
              <a:t> CAAC </a:t>
            </a:r>
            <a:r>
              <a:rPr lang="es-ES" altLang="ca-ES" dirty="0" err="1"/>
              <a:t>desenvolvense</a:t>
            </a:r>
            <a:r>
              <a:rPr lang="es-ES" altLang="ca-ES" dirty="0"/>
              <a:t> competencias socio-</a:t>
            </a:r>
            <a:r>
              <a:rPr lang="es-ES" altLang="ca-ES" dirty="0" err="1"/>
              <a:t>emocionais</a:t>
            </a:r>
            <a:r>
              <a:rPr lang="es-ES" altLang="ca-ES" dirty="0"/>
              <a:t> que </a:t>
            </a:r>
            <a:r>
              <a:rPr lang="es-ES" altLang="ca-ES" dirty="0" err="1"/>
              <a:t>contribuen</a:t>
            </a:r>
            <a:r>
              <a:rPr lang="es-ES" altLang="ca-ES" dirty="0"/>
              <a:t> o </a:t>
            </a:r>
            <a:r>
              <a:rPr lang="es-ES" altLang="ca-ES" dirty="0" err="1"/>
              <a:t>benestar</a:t>
            </a:r>
            <a:r>
              <a:rPr lang="es-ES" altLang="ca-ES" dirty="0"/>
              <a:t> do alumnado, incluso algunas </a:t>
            </a:r>
            <a:r>
              <a:rPr lang="es-ES" altLang="ca-ES" dirty="0" err="1"/>
              <a:t>farramenrtas</a:t>
            </a:r>
            <a:r>
              <a:rPr lang="es-ES" altLang="ca-ES" dirty="0"/>
              <a:t> que utilizaremos non as </a:t>
            </a:r>
            <a:r>
              <a:rPr lang="es-ES" altLang="ca-ES" dirty="0" err="1"/>
              <a:t>empregaremos</a:t>
            </a:r>
            <a:r>
              <a:rPr lang="es-ES" altLang="ca-ES" dirty="0"/>
              <a:t> exactamente como se </a:t>
            </a:r>
            <a:r>
              <a:rPr lang="es-ES" altLang="ca-ES" dirty="0" err="1"/>
              <a:t>traballan</a:t>
            </a:r>
            <a:r>
              <a:rPr lang="es-ES" altLang="ca-ES" dirty="0"/>
              <a:t> no programa CAAC.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B0636-39BA-BB0F-E05F-41BA3CD15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2B3342B-739A-596E-9424-4A88B6BFF8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F4E3AA2-B2AF-7A93-4089-AD7E8D6A3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gl-ES" noProof="0" dirty="0"/>
              <a:t>Fórmanse parellas coas persoas que se presentaron na segunda ronda da Pelota en PRESENTACIÓN.</a:t>
            </a:r>
          </a:p>
          <a:p>
            <a:r>
              <a:rPr lang="gl-ES" noProof="0" dirty="0"/>
              <a:t>Que presenten a outra persoa sen ir dando unha resposta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902BD8F-0FC4-EF7D-0421-DE1C5BBDD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EDB9BB-97C7-8049-AE11-4042141DBCDE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86020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B0636-39BA-BB0F-E05F-41BA3CD15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2B3342B-739A-596E-9424-4A88B6BFF8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F4E3AA2-B2AF-7A93-4089-AD7E8D6A3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Crear os equipos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902BD8F-0FC4-EF7D-0421-DE1C5BBDD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EDB9BB-97C7-8049-AE11-4042141DBCDE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67560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B0636-39BA-BB0F-E05F-41BA3CD15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2B3342B-739A-596E-9424-4A88B6BFF8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F4E3AA2-B2AF-7A93-4089-AD7E8D6A3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gl-ES" noProof="0" dirty="0"/>
              <a:t>Explicar que imos  cambiar de ámbito. Dar algunha idea  </a:t>
            </a:r>
            <a:r>
              <a:rPr lang="gl-ES" noProof="0" dirty="0" err="1"/>
              <a:t>p.e</a:t>
            </a:r>
            <a:r>
              <a:rPr lang="gl-ES" noProof="0" dirty="0"/>
              <a:t> de en que consiste o grupo nominal ou o mundo de cores. … mostrar a semellanza dos Grupos de Axuda </a:t>
            </a:r>
            <a:r>
              <a:rPr lang="gl-ES" noProof="0" dirty="0" err="1"/>
              <a:t>Murua</a:t>
            </a:r>
            <a:r>
              <a:rPr lang="gl-ES" noProof="0" dirty="0"/>
              <a:t> co Circulo de Amigos, pero aquí a esta moi vinculado a una representación de cada equipo cooperativo básico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902BD8F-0FC4-EF7D-0421-DE1C5BBDD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EDB9BB-97C7-8049-AE11-4042141DBCDE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30382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B0636-39BA-BB0F-E05F-41BA3CD15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2B3342B-739A-596E-9424-4A88B6BFF8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F4E3AA2-B2AF-7A93-4089-AD7E8D6A3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gl-ES" noProof="0" dirty="0"/>
              <a:t>Explicar que imos  cambiar de ámbito. Dar algunha idea  </a:t>
            </a:r>
            <a:r>
              <a:rPr lang="gl-ES" noProof="0" dirty="0" err="1"/>
              <a:t>p.e</a:t>
            </a:r>
            <a:r>
              <a:rPr lang="gl-ES" noProof="0" dirty="0"/>
              <a:t> de en que consiste o grupo nominal ou o mundo de cores. … mostrar a semellanza dos Grupos de Axuda </a:t>
            </a:r>
            <a:r>
              <a:rPr lang="gl-ES" noProof="0" dirty="0" err="1"/>
              <a:t>Murua</a:t>
            </a:r>
            <a:r>
              <a:rPr lang="gl-ES" noProof="0" dirty="0"/>
              <a:t> co Circulo de Amigos, pero aquí a esta moi vinculado a una representación de cada equipo cooperativo básico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902BD8F-0FC4-EF7D-0421-DE1C5BBDD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EDB9BB-97C7-8049-AE11-4042141DBCDE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1945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B0636-39BA-BB0F-E05F-41BA3CD15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2B3342B-739A-596E-9424-4A88B6BFF8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F4E3AA2-B2AF-7A93-4089-AD7E8D6A3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902BD8F-0FC4-EF7D-0421-DE1C5BBDD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EDB9BB-97C7-8049-AE11-4042141DBCDE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3064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Vamos a </a:t>
            </a:r>
            <a:r>
              <a:rPr lang="es-ES" dirty="0" err="1"/>
              <a:t>empregar</a:t>
            </a:r>
            <a:r>
              <a:rPr lang="es-ES" dirty="0"/>
              <a:t> algunas ideas </a:t>
            </a:r>
            <a:r>
              <a:rPr lang="es-ES" dirty="0" err="1"/>
              <a:t>dalgúns</a:t>
            </a:r>
            <a:r>
              <a:rPr lang="es-ES" dirty="0"/>
              <a:t> do referentes </a:t>
            </a:r>
            <a:r>
              <a:rPr lang="es-ES" dirty="0" err="1"/>
              <a:t>máis</a:t>
            </a:r>
            <a:r>
              <a:rPr lang="es-ES" dirty="0"/>
              <a:t> importantes a nivel do estado español e a nivel internacional º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EDB9BB-97C7-8049-AE11-4042141DBCDE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5819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l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EDB9BB-97C7-8049-AE11-4042141DBCDE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1978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EDB9BB-97C7-8049-AE11-4042141DBCDE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8226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E1E87D7B-1D84-5C6C-3710-13B691CBF7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90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4EC6FAD-9F3D-43EB-801A-02CCAAFA3DD9}" type="slidenum">
              <a:rPr lang="es-ES_tradnl" altLang="es-ES" sz="1300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s-ES_tradnl" altLang="es-ES" sz="1300">
              <a:latin typeface="Times New Roman" panose="02020603050405020304" pitchFamily="18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B49D841-A2A9-9410-293E-7BF0D4F296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1288" y="768350"/>
            <a:ext cx="6819900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4D7D022B-07FF-692D-8F76-2128CA2A41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09613" y="4860925"/>
            <a:ext cx="5680075" cy="46085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defTabSz="449263" eaLnBrk="1" hangingPunct="1">
              <a:spcBef>
                <a:spcPct val="0"/>
              </a:spcBef>
            </a:pPr>
            <a:r>
              <a:rPr lang="es-ES" altLang="es-ES" dirty="0"/>
              <a:t>8 </a:t>
            </a:r>
            <a:r>
              <a:rPr lang="es-ES" altLang="es-ES" dirty="0" err="1"/>
              <a:t>Poderiamos</a:t>
            </a:r>
            <a:r>
              <a:rPr lang="es-ES" altLang="es-ES" dirty="0"/>
              <a:t> </a:t>
            </a:r>
            <a:r>
              <a:rPr lang="es-ES" altLang="es-ES" dirty="0" err="1"/>
              <a:t>agora</a:t>
            </a:r>
            <a:r>
              <a:rPr lang="es-ES" altLang="es-ES" dirty="0"/>
              <a:t> </a:t>
            </a:r>
            <a:r>
              <a:rPr lang="es-ES" altLang="es-ES" dirty="0" err="1"/>
              <a:t>començar</a:t>
            </a:r>
            <a:r>
              <a:rPr lang="es-ES" altLang="es-ES" dirty="0"/>
              <a:t> a falar e como estas competencias socio-</a:t>
            </a:r>
            <a:r>
              <a:rPr lang="es-ES" altLang="es-ES" dirty="0" err="1"/>
              <a:t>emocionais</a:t>
            </a:r>
            <a:r>
              <a:rPr lang="es-ES" altLang="es-ES" dirty="0"/>
              <a:t> son importantes para aprender matemáticas, para aprender educación  física, para ir a una </a:t>
            </a:r>
            <a:r>
              <a:rPr lang="es-ES" altLang="es-ES" dirty="0" err="1"/>
              <a:t>saida</a:t>
            </a:r>
            <a:r>
              <a:rPr lang="es-ES" altLang="es-ES" dirty="0"/>
              <a:t> escolar, para </a:t>
            </a:r>
            <a:r>
              <a:rPr lang="es-ES" altLang="es-ES" dirty="0" err="1"/>
              <a:t>xogar</a:t>
            </a:r>
            <a:r>
              <a:rPr lang="es-ES" altLang="es-ES" dirty="0"/>
              <a:t> con amigos no patio …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75A616E1-C9CA-5B7A-0602-235192F966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F48854B-344F-794B-81BE-88506B072D58}" type="slidenum">
              <a:rPr lang="es-ES_tradnl" altLang="es-ES" sz="1300"/>
              <a:pPr>
                <a:spcBef>
                  <a:spcPct val="0"/>
                </a:spcBef>
              </a:pPr>
              <a:t>9</a:t>
            </a:fld>
            <a:endParaRPr lang="es-ES_tradnl" altLang="es-ES" sz="1300"/>
          </a:p>
        </p:txBody>
      </p:sp>
      <p:sp>
        <p:nvSpPr>
          <p:cNvPr id="58371" name="Text Box 2">
            <a:extLst>
              <a:ext uri="{FF2B5EF4-FFF2-40B4-BE49-F238E27FC236}">
                <a16:creationId xmlns:a16="http://schemas.microsoft.com/office/drawing/2014/main" id="{42880C30-8044-74C0-ED72-6C5D36ED6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8" y="768350"/>
            <a:ext cx="4733925" cy="38369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9048" tIns="49524" rIns="99048" bIns="49524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endParaRPr lang="es-ES" altLang="es-ES" sz="1800">
              <a:latin typeface="Arial" panose="020B0604020202020204" pitchFamily="34" charset="0"/>
            </a:endParaRPr>
          </a:p>
        </p:txBody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F5128CA7-CB3F-E585-8BAC-32F1CA2DED9F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709613" y="4860925"/>
            <a:ext cx="5678487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85775"/>
            <a:r>
              <a:rPr lang="gl-ES" altLang="es-ES" noProof="0" dirty="0"/>
              <a:t>Expoñer en cada dimensión o nome de unha ou dúas dinámicas e vinculalas a unha ou dúas competencias socio-emocionais</a:t>
            </a:r>
          </a:p>
          <a:p>
            <a:pPr marL="228600" indent="-228600" defTabSz="485775">
              <a:buAutoNum type="arabicPeriod"/>
            </a:pPr>
            <a:r>
              <a:rPr lang="es-ES" altLang="es-ES" dirty="0"/>
              <a:t>Con III, IV, V</a:t>
            </a:r>
          </a:p>
          <a:p>
            <a:pPr marL="228600" indent="-228600" defTabSz="485775">
              <a:buAutoNum type="arabicPeriod"/>
            </a:pPr>
            <a:r>
              <a:rPr lang="es-ES" altLang="es-ES" dirty="0"/>
              <a:t>Con I, II, III</a:t>
            </a:r>
          </a:p>
          <a:p>
            <a:pPr marL="228600" indent="-228600" defTabSz="485775">
              <a:buAutoNum type="arabicPeriod"/>
            </a:pPr>
            <a:r>
              <a:rPr lang="es-ES" altLang="es-ES" dirty="0"/>
              <a:t>Con IV , V</a:t>
            </a:r>
          </a:p>
          <a:p>
            <a:pPr marL="228600" indent="-228600" defTabSz="485775">
              <a:buAutoNum type="arabicPeriod"/>
            </a:pPr>
            <a:r>
              <a:rPr lang="es-ES" altLang="es-ES" dirty="0"/>
              <a:t>Con II, III, IV</a:t>
            </a:r>
          </a:p>
          <a:p>
            <a:pPr marL="228600" indent="-228600" defTabSz="485775">
              <a:buAutoNum type="arabicPeriod"/>
            </a:pPr>
            <a:r>
              <a:rPr lang="es-ES" altLang="es-ES" dirty="0"/>
              <a:t>Con I , III , V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gl-ES" noProof="0" dirty="0"/>
              <a:t>Dende a concepción da AC do Programa CAAC o que temos visto é que se o profesorado no desenvolve  unha tarefa cooperativa entre eles é máis difícil que poidan axudar aos rapaces e rapazas a cooperar e por iso  consideramos que con benestar emocional  pasa o mesmo . Se leemos a consideración de </a:t>
            </a:r>
            <a:r>
              <a:rPr lang="gl-ES" noProof="0" dirty="0" err="1"/>
              <a:t>Dardar</a:t>
            </a:r>
            <a:r>
              <a:rPr lang="gl-ES" noProof="0" dirty="0"/>
              <a:t>, </a:t>
            </a:r>
            <a:r>
              <a:rPr lang="gl-ES" noProof="0" dirty="0" err="1"/>
              <a:t>Bach</a:t>
            </a:r>
            <a:r>
              <a:rPr lang="gl-ES" noProof="0" dirty="0"/>
              <a:t>… Vemos que o poderiamos aplicar igual ao benestar do alumnado … polo tanto as ferramentas que utilizamos para traballar a cohesión social co alumnado para que poidan avanzar nas competencias emocionais e no benestar imos  desenvolvelas orientadas ao benestar do profesorado dentro do centro porque pensamos que se vai a entender mellor. Como desenvolvemos cos alumnos e alumnas... (</a:t>
            </a:r>
            <a:r>
              <a:rPr lang="gl-ES" i="1" noProof="0" dirty="0">
                <a:solidFill>
                  <a:srgbClr val="0070C0"/>
                </a:solidFill>
              </a:rPr>
              <a:t>Expectativas positivas do profesorado sobre cada alumno e alumna)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EDB9BB-97C7-8049-AE11-4042141DBCDE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2907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4BC52-1D9A-5CD8-A712-40E890681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86F7BF5-28BC-5837-071F-35E308B192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FD609E8-F269-2508-385E-94BFAC1E4D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gl-ES" noProof="0" dirty="0"/>
              <a:t>EXPLICITAR o meu </a:t>
            </a:r>
            <a:r>
              <a:rPr lang="gl-ES" i="1" noProof="0" dirty="0" err="1"/>
              <a:t>Autocoñecemento</a:t>
            </a:r>
            <a:r>
              <a:rPr lang="gl-ES" i="1" noProof="0" dirty="0"/>
              <a:t> previo</a:t>
            </a:r>
          </a:p>
          <a:p>
            <a:r>
              <a:rPr lang="gl-ES" noProof="0" dirty="0"/>
              <a:t>Levar preparado un esquema dun debuxo de tres espazos de catro mesas e un </a:t>
            </a:r>
            <a:r>
              <a:rPr lang="gl-ES" noProof="0" dirty="0" err="1"/>
              <a:t>allargis</a:t>
            </a:r>
            <a:r>
              <a:rPr lang="gl-ES" noProof="0" dirty="0"/>
              <a:t> .</a:t>
            </a:r>
          </a:p>
          <a:p>
            <a:r>
              <a:rPr lang="gl-ES" noProof="0" dirty="0"/>
              <a:t>Primeiro presentalo eu . Ir dando voz a </a:t>
            </a:r>
            <a:r>
              <a:rPr lang="gl-ES" noProof="0" dirty="0" err="1"/>
              <a:t>persona</a:t>
            </a:r>
            <a:r>
              <a:rPr lang="gl-ES" noProof="0" dirty="0"/>
              <a:t> que me fagan unha pregunta ou un comentario sobre ese mesmo obxecto para eles (non sobre aspectos técnicos, sino sobre a vivencia disto na clase).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gl-ES" noProof="0" dirty="0"/>
              <a:t>EXPLICITAR o meu </a:t>
            </a:r>
            <a:r>
              <a:rPr lang="gl-ES" i="1" noProof="0" dirty="0" err="1"/>
              <a:t>Autocoñecemento</a:t>
            </a:r>
            <a:r>
              <a:rPr lang="gl-ES" i="1" noProof="0" dirty="0"/>
              <a:t> posterior</a:t>
            </a:r>
          </a:p>
          <a:p>
            <a:endParaRPr lang="es-ES" dirty="0"/>
          </a:p>
          <a:p>
            <a:r>
              <a:rPr lang="es-ES" dirty="0"/>
              <a:t>REFLEXION : Mostrar dúas competencias </a:t>
            </a:r>
            <a:r>
              <a:rPr lang="es-ES" dirty="0" err="1"/>
              <a:t>interpersoais</a:t>
            </a:r>
            <a:r>
              <a:rPr lang="es-ES" dirty="0"/>
              <a:t> e </a:t>
            </a:r>
            <a:r>
              <a:rPr lang="es-ES" dirty="0" err="1"/>
              <a:t>intrapersoais</a:t>
            </a:r>
            <a:r>
              <a:rPr lang="es-ES" dirty="0"/>
              <a:t> que se </a:t>
            </a:r>
            <a:r>
              <a:rPr lang="es-ES" dirty="0" err="1"/>
              <a:t>traballaron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sesión 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6CDD493-7C20-F976-D3A5-CCCFDA6561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EDB9BB-97C7-8049-AE11-4042141DBCDE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9396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B0636-39BA-BB0F-E05F-41BA3CD15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2B3342B-739A-596E-9424-4A88B6BFF8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F4E3AA2-B2AF-7A93-4089-AD7E8D6A3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gl-ES" noProof="0" dirty="0"/>
              <a:t>Dar un tempo para que escriban o </a:t>
            </a:r>
            <a:r>
              <a:rPr lang="gl-ES" noProof="0" dirty="0" err="1"/>
              <a:t>Autocoñecemento</a:t>
            </a:r>
            <a:r>
              <a:rPr lang="gl-ES" noProof="0" dirty="0"/>
              <a:t> previo </a:t>
            </a:r>
          </a:p>
          <a:p>
            <a:r>
              <a:rPr lang="gl-ES" noProof="0" dirty="0"/>
              <a:t>Fórmanse parellas coa persoa que se presentou na segunda ronda da Pelota en PRESENTACIÓN.</a:t>
            </a:r>
          </a:p>
          <a:p>
            <a:r>
              <a:rPr lang="gl-ES" noProof="0" dirty="0"/>
              <a:t>Que presenten a outra  persoa sen ir dando una resposta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gl-ES" noProof="0" dirty="0"/>
              <a:t>Dar un tempo para que escriban o </a:t>
            </a:r>
            <a:r>
              <a:rPr lang="gl-ES" noProof="0" dirty="0" err="1"/>
              <a:t>Autocoñecemento</a:t>
            </a:r>
            <a:r>
              <a:rPr lang="gl-ES" noProof="0" dirty="0"/>
              <a:t> previo </a:t>
            </a:r>
          </a:p>
          <a:p>
            <a:endParaRPr lang="gl-ES" noProof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gl-ES" noProof="0" dirty="0"/>
              <a:t>REFLEXION : Mostrar dúas competencias interpersoais e </a:t>
            </a:r>
            <a:r>
              <a:rPr lang="gl-ES" noProof="0" dirty="0" err="1"/>
              <a:t>intrapersoais</a:t>
            </a:r>
            <a:r>
              <a:rPr lang="gl-ES" noProof="0" dirty="0"/>
              <a:t> que se traballaron na sesión </a:t>
            </a:r>
          </a:p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902BD8F-0FC4-EF7D-0421-DE1C5BBDD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EDB9BB-97C7-8049-AE11-4042141DBCDE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486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74DDA3-C45C-D8BF-077F-193AFE4540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F135E9-4A31-F1AE-6A50-FEAA80C7FE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E33369-1AC7-EAC4-5B68-7DAFB832B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C7EAF3-D29C-EE37-5B27-E03958707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970970-A307-4696-13C9-2B1B47CD7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040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70CCE4-889C-4761-76AB-F9FB82E1C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DF730FB-6C05-82A6-30D0-05463FCD6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87C67A-EC66-6090-FEA9-050551397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9574A9-A5BD-8BB4-C858-88A35AC4E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D9E88C-889C-CEE4-A541-1DE756F8B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904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4CA7B0E-A576-056F-6271-B7A2F2B42F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E1A35C-472D-68D4-2B0C-25338E9675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3DAF14-4DE3-8D70-DC26-A910C598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963217-FCED-4AE6-4ED1-9A7D54C64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22025D-41CF-0140-8E9E-D022F9B83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113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FA60EA-872B-1AFE-4A04-121EA6E7A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EDF0A3-7B0D-7E97-09BC-1DBD95932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60D179-CBB9-E3B6-AD66-F9640B562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DA087A-B285-5505-5E5F-301FE0BE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CF6E8F-EC63-93A7-A343-3FF56995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807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E55139-EB83-AB86-666A-258520F3E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400E9B-C4A8-28DD-A3B7-5A5865538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24599E-0815-72E8-00EE-71B5981AA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36C94A-8A6D-15C6-8D9B-63E12656E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103CF1-03B2-07E2-18A7-E114A69F6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206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401E90-8A21-2007-8965-8567F0C71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A3DBCD-2978-FC8D-DF84-DF71CDFB85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57F7D1-2B51-D9FC-A56B-B10427997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011A2C-6284-74F3-C694-B293770E8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30CF0F3-FD04-8DBD-64B6-FD39F5E42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9DE161D-1E8B-7A8B-5994-78C4997B6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9651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583851-5D84-97CB-139A-4BFBE92F1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7FF251-422D-4C39-25F2-D5BCB140B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011C60-680B-629D-2BBC-CC1CEECA9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0A45FDF-D30A-6C78-85FF-1DD66D02EC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581D9C6-5BF9-171D-E414-EAB9E7EBA1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C486E55-8B74-7271-74B0-5967C6703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039CE1E-B2F6-FD8D-A081-E68FBFF76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8C567B4-2FAB-FEA2-51D4-6D85F0BBB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1965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635842-3BAC-9AE9-20A1-52BD81168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D8076A-52D8-03C9-04EC-5C54E670F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8C67B89-95A8-6590-AC2D-60C98349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1465773-5A11-8B55-429B-4AF0D3238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33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F8485B4-91EC-1DC6-B0F5-ED0B445C4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3034807-1A6A-6267-03F8-8EB5C1E60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F15116F-458C-ACAE-B01D-66A886394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6763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CC371B-6F17-0D08-CDC4-1962848F4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35E3FE-1640-9971-6E28-DBA81C1509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7FB1A3-F52F-6561-8093-4CFB8156F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83F5FC-6A83-CEE9-7539-8BB93FD27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45DFE12-C341-7CD0-F7FB-4C393F02E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21B71A-A33A-C44F-3194-1743D5BF3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322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B6A22B-4BF5-D6A7-3A50-A410CF2E2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3FF2832-F210-CD49-3C99-A5DD4B4BAE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A8DD77-2F00-AB6A-D88E-2B9F6D3A05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66A9CF-D05B-C882-2E90-932767929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F4C5D4D-08EA-8C5D-92C3-3C67E91A4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A3A344-4319-F092-4FAF-6A29F27C8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5124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202713C-C7E5-8F38-DF46-834A0F09E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0AD121-4576-8CEC-5207-54ED0234C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F19188-38EE-9A1F-DEDE-6616BBDEB7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994423-3BE7-D543-9AFB-F4EE2792546A}" type="datetimeFigureOut">
              <a:rPr lang="es-ES" smtClean="0"/>
              <a:t>1/3/24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6A9006-1020-9805-44FE-60518484DB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FD0516-87F7-D317-E1EB-278A8E39C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EFAC2F-F231-9140-9974-2A4C5762DC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2535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3 Marcador de número de diapositiva">
            <a:extLst>
              <a:ext uri="{FF2B5EF4-FFF2-40B4-BE49-F238E27FC236}">
                <a16:creationId xmlns:a16="http://schemas.microsoft.com/office/drawing/2014/main" id="{05A89727-BF06-AAB6-B2A0-027932BCC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6CBB00E-BABB-8A42-A578-D9F391733C0D}" type="slidenum">
              <a:rPr lang="es-ES_tradnl" altLang="ca-ES" sz="1400">
                <a:latin typeface="Times New Roman" panose="02020603050405020304" pitchFamily="18" charset="0"/>
              </a:rPr>
              <a:pPr/>
              <a:t>1</a:t>
            </a:fld>
            <a:endParaRPr lang="es-ES_tradnl" altLang="ca-ES" sz="1400" dirty="0">
              <a:latin typeface="Times New Roman" panose="02020603050405020304" pitchFamily="18" charset="0"/>
            </a:endParaRPr>
          </a:p>
        </p:txBody>
      </p:sp>
      <p:sp>
        <p:nvSpPr>
          <p:cNvPr id="277510" name="Rectangle 6">
            <a:extLst>
              <a:ext uri="{FF2B5EF4-FFF2-40B4-BE49-F238E27FC236}">
                <a16:creationId xmlns:a16="http://schemas.microsoft.com/office/drawing/2014/main" id="{3BD73257-0559-C361-C007-CC0405E68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99" y="2088469"/>
            <a:ext cx="10465747" cy="2724163"/>
          </a:xfrm>
          <a:prstGeom prst="rect">
            <a:avLst/>
          </a:prstGeom>
          <a:solidFill>
            <a:srgbClr val="33CC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81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gl-ES" altLang="ca-ES" sz="3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Benestar emocional e interacción entre iguais </a:t>
            </a:r>
          </a:p>
          <a:p>
            <a:pPr>
              <a:defRPr/>
            </a:pPr>
            <a:endParaRPr lang="gl-ES" altLang="ca-ES" b="1" dirty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  <a:p>
            <a:pPr>
              <a:defRPr/>
            </a:pPr>
            <a:r>
              <a:rPr lang="gl-ES" altLang="ca-E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Unha reflexión dende o Programa </a:t>
            </a:r>
          </a:p>
          <a:p>
            <a:pPr>
              <a:defRPr/>
            </a:pPr>
            <a:r>
              <a:rPr lang="gl-ES" altLang="ca-ES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                                    “Cooperar para Aprender/Aprender a Cooperar”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C2C5B7C-B822-FD66-88B1-9DF2AA19ECAB}"/>
              </a:ext>
            </a:extLst>
          </p:cNvPr>
          <p:cNvSpPr txBox="1"/>
          <p:nvPr/>
        </p:nvSpPr>
        <p:spPr>
          <a:xfrm>
            <a:off x="7006496" y="5022370"/>
            <a:ext cx="38775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José Ramón Lago</a:t>
            </a:r>
          </a:p>
          <a:p>
            <a:r>
              <a:rPr lang="es-ES" sz="2400" dirty="0" err="1"/>
              <a:t>Universitat</a:t>
            </a:r>
            <a:r>
              <a:rPr lang="es-ES" sz="2400" dirty="0"/>
              <a:t> de Vic- UCC</a:t>
            </a:r>
          </a:p>
          <a:p>
            <a:r>
              <a:rPr lang="es-ES" sz="2400" dirty="0"/>
              <a:t>Marzo 2024</a:t>
            </a:r>
          </a:p>
        </p:txBody>
      </p:sp>
      <p:pic>
        <p:nvPicPr>
          <p:cNvPr id="2" name="Imagen 3" descr="capçalera UVIC.jpg">
            <a:extLst>
              <a:ext uri="{FF2B5EF4-FFF2-40B4-BE49-F238E27FC236}">
                <a16:creationId xmlns:a16="http://schemas.microsoft.com/office/drawing/2014/main" id="{E90337F7-0E50-AB4A-71DE-FB295EEB12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546291"/>
            <a:ext cx="10465746" cy="1227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81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</p:pic>
      <p:pic>
        <p:nvPicPr>
          <p:cNvPr id="2057" name="Picture 8" descr="logo_grad_lletresblanques">
            <a:extLst>
              <a:ext uri="{FF2B5EF4-FFF2-40B4-BE49-F238E27FC236}">
                <a16:creationId xmlns:a16="http://schemas.microsoft.com/office/drawing/2014/main" id="{61BBD1A5-D654-81BF-4296-9AF702A725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4469" y="655574"/>
            <a:ext cx="3426752" cy="98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F3F6B-E73F-8889-04E2-0B13B2859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704915-77EF-437D-9E92-AAFAA4505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00" y="596900"/>
            <a:ext cx="10147300" cy="58457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r>
              <a:rPr lang="es-ES" sz="3600" dirty="0" err="1"/>
              <a:t>Benestar</a:t>
            </a:r>
            <a:r>
              <a:rPr lang="es-ES" sz="3600" dirty="0"/>
              <a:t> emocional  do alumnado e do profesorado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8D93EF2-3054-76FA-F82F-ABB599BEA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2350" y="1863114"/>
            <a:ext cx="10147300" cy="426507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gl-ES" dirty="0">
                <a:latin typeface="Calibri" panose="020F0502020204030204" pitchFamily="34" charset="0"/>
                <a:cs typeface="Calibri" panose="020F0502020204030204" pitchFamily="34" charset="0"/>
              </a:rPr>
              <a:t>Alumnado</a:t>
            </a:r>
          </a:p>
          <a:p>
            <a:pPr lvl="1" algn="l"/>
            <a:r>
              <a:rPr lang="gl-ES" dirty="0">
                <a:latin typeface="Calibri" panose="020F0502020204030204" pitchFamily="34" charset="0"/>
                <a:cs typeface="Calibri" panose="020F0502020204030204" pitchFamily="34" charset="0"/>
              </a:rPr>
              <a:t>A formación e  o equilibrio  emocional do alumnado  axúdalle a  desenvolver as tarefas con satisfacción e eficacia e incrementa a ilusión e optimismo nas tarefas persoais e colectivas. Esta situación ten un efecto fundamental no desenvolvemento do alumnado e no clima da aula.</a:t>
            </a:r>
          </a:p>
          <a:p>
            <a:pPr lvl="1" algn="l"/>
            <a:endParaRPr lang="gl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gl-ES" dirty="0">
                <a:latin typeface="Calibri" panose="020F0502020204030204" pitchFamily="34" charset="0"/>
                <a:cs typeface="Calibri" panose="020F0502020204030204" pitchFamily="34" charset="0"/>
              </a:rPr>
              <a:t>Profesorado</a:t>
            </a:r>
          </a:p>
          <a:p>
            <a:pPr lvl="1" algn="l"/>
            <a:r>
              <a:rPr lang="gl-E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formación e o equilibrio emocional do profesorado axúdalle a conseguir satisfacción e eficacia na súa labor e a desenvolver, con ilusión e optimismo, as súas aspiracións persoais e profesionais, individuais e colectivas. E esta situación ten un efecto fundamental no desenvolvemento dos seus alumnos, do centro e da contorna: Xera confianza, desexo de mellora e </a:t>
            </a:r>
            <a:r>
              <a:rPr lang="gl-ES" sz="1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espiritu</a:t>
            </a:r>
            <a:r>
              <a:rPr lang="gl-E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colaboración.</a:t>
            </a:r>
          </a:p>
          <a:p>
            <a:pPr algn="l"/>
            <a:r>
              <a:rPr lang="gl-ES" sz="16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</a:p>
          <a:p>
            <a:pPr algn="l"/>
            <a:r>
              <a:rPr lang="gl-ES" sz="16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gl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Dader</a:t>
            </a:r>
            <a:r>
              <a:rPr lang="gl-ES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gl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Carpena</a:t>
            </a:r>
            <a:r>
              <a:rPr lang="gl-E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gl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gl-E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gl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otros</a:t>
            </a:r>
            <a:r>
              <a:rPr lang="gl-ES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(2004) Aprender y educar con bienestar y </a:t>
            </a:r>
            <a:r>
              <a:rPr lang="es-E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empatia</a:t>
            </a:r>
            <a:r>
              <a:rPr lang="es-ES" sz="1600" dirty="0">
                <a:latin typeface="Calibri" panose="020F0502020204030204" pitchFamily="34" charset="0"/>
                <a:cs typeface="Calibri" panose="020F0502020204030204" pitchFamily="34" charset="0"/>
              </a:rPr>
              <a:t>. Octaedro</a:t>
            </a:r>
          </a:p>
          <a:p>
            <a:pPr algn="l"/>
            <a:endParaRPr lang="gl-ES" dirty="0"/>
          </a:p>
          <a:p>
            <a:pPr algn="l"/>
            <a:endParaRPr lang="gl-ES" dirty="0"/>
          </a:p>
          <a:p>
            <a:pPr algn="l"/>
            <a:endParaRPr lang="gl-ES" dirty="0"/>
          </a:p>
          <a:p>
            <a:endParaRPr lang="gl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D5DBB157-03DB-04AA-AF64-EB4B80666C28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6258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52E0C-9C03-823D-D7C2-F3272FE87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E71748-17B4-2853-3E86-5E2EBB00B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527" y="596900"/>
            <a:ext cx="10972799" cy="58457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r>
              <a:rPr lang="es-ES" sz="3600" dirty="0"/>
              <a:t>Preparándose para cooperar : A maleta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AA6680-034F-87DB-3713-2EE42080E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528" y="1562100"/>
            <a:ext cx="10972800" cy="3695700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algn="l"/>
            <a:r>
              <a:rPr lang="es-ES" dirty="0"/>
              <a:t>- </a:t>
            </a:r>
            <a:r>
              <a:rPr lang="gl-ES" dirty="0" err="1"/>
              <a:t>Autocoñecemento</a:t>
            </a:r>
            <a:r>
              <a:rPr lang="es-ES" dirty="0"/>
              <a:t> previo: </a:t>
            </a:r>
            <a:r>
              <a:rPr lang="es-ES" sz="2000" dirty="0"/>
              <a:t>Que </a:t>
            </a:r>
            <a:r>
              <a:rPr lang="es-ES" sz="2000" dirty="0" err="1"/>
              <a:t>poderei</a:t>
            </a:r>
            <a:r>
              <a:rPr lang="es-ES" sz="2000" dirty="0"/>
              <a:t> </a:t>
            </a:r>
            <a:r>
              <a:rPr lang="es-ES" sz="2000" dirty="0" err="1"/>
              <a:t>facer</a:t>
            </a:r>
            <a:r>
              <a:rPr lang="es-ES" sz="2000" dirty="0"/>
              <a:t>? Que me costará </a:t>
            </a:r>
            <a:r>
              <a:rPr lang="es-ES" sz="2000" dirty="0" err="1"/>
              <a:t>moito</a:t>
            </a:r>
            <a:r>
              <a:rPr lang="es-ES" sz="2000" dirty="0"/>
              <a:t>? En que </a:t>
            </a:r>
            <a:r>
              <a:rPr lang="es-ES" sz="2000" dirty="0" err="1"/>
              <a:t>vou</a:t>
            </a:r>
            <a:r>
              <a:rPr lang="es-ES" sz="2000" dirty="0"/>
              <a:t> ter que  pedir </a:t>
            </a:r>
            <a:r>
              <a:rPr lang="es-ES" sz="2000" dirty="0" err="1"/>
              <a:t>axuda</a:t>
            </a:r>
            <a:r>
              <a:rPr lang="es-ES" sz="2000" dirty="0"/>
              <a:t>?</a:t>
            </a:r>
          </a:p>
          <a:p>
            <a:pPr algn="l"/>
            <a:endParaRPr lang="es-ES" dirty="0"/>
          </a:p>
          <a:p>
            <a:pPr algn="l"/>
            <a:r>
              <a:rPr lang="gl-ES" sz="3000" dirty="0">
                <a:highlight>
                  <a:srgbClr val="00FFFF"/>
                </a:highlight>
              </a:rPr>
              <a:t>Cada quen </a:t>
            </a:r>
            <a:r>
              <a:rPr lang="es-ES" sz="3000" dirty="0" err="1">
                <a:highlight>
                  <a:srgbClr val="00FFFF"/>
                </a:highlight>
              </a:rPr>
              <a:t>debuxa</a:t>
            </a:r>
            <a:r>
              <a:rPr lang="es-ES" sz="3000" dirty="0">
                <a:highlight>
                  <a:srgbClr val="00FFFF"/>
                </a:highlight>
              </a:rPr>
              <a:t> esquemáticamente un </a:t>
            </a:r>
            <a:r>
              <a:rPr lang="es-ES" sz="3000" dirty="0" err="1">
                <a:highlight>
                  <a:srgbClr val="00FFFF"/>
                </a:highlight>
              </a:rPr>
              <a:t>obxecto</a:t>
            </a:r>
            <a:r>
              <a:rPr lang="es-ES" sz="3000" dirty="0">
                <a:highlight>
                  <a:srgbClr val="00FFFF"/>
                </a:highlight>
              </a:rPr>
              <a:t> que dentro da clase e </a:t>
            </a:r>
            <a:r>
              <a:rPr lang="es-ES" sz="3000" dirty="0" err="1">
                <a:highlight>
                  <a:srgbClr val="00FFFF"/>
                </a:highlight>
              </a:rPr>
              <a:t>moi</a:t>
            </a:r>
            <a:r>
              <a:rPr lang="es-ES" sz="3000" dirty="0">
                <a:highlight>
                  <a:srgbClr val="00FFFF"/>
                </a:highlight>
              </a:rPr>
              <a:t> importante para ti, porque te fai sentir </a:t>
            </a:r>
            <a:r>
              <a:rPr lang="es-ES" sz="3000" dirty="0" err="1">
                <a:highlight>
                  <a:srgbClr val="00FFFF"/>
                </a:highlight>
              </a:rPr>
              <a:t>máis</a:t>
            </a:r>
            <a:r>
              <a:rPr lang="es-ES" sz="3000" dirty="0">
                <a:highlight>
                  <a:srgbClr val="00FFFF"/>
                </a:highlight>
              </a:rPr>
              <a:t> segura, </a:t>
            </a:r>
            <a:r>
              <a:rPr lang="es-ES" sz="3000" dirty="0" err="1">
                <a:highlight>
                  <a:srgbClr val="00FFFF"/>
                </a:highlight>
              </a:rPr>
              <a:t>sentes</a:t>
            </a:r>
            <a:r>
              <a:rPr lang="es-ES" sz="3000" dirty="0">
                <a:highlight>
                  <a:srgbClr val="00FFFF"/>
                </a:highlight>
              </a:rPr>
              <a:t> que os </a:t>
            </a:r>
            <a:r>
              <a:rPr lang="es-ES" sz="3000" dirty="0" err="1">
                <a:highlight>
                  <a:srgbClr val="00FFFF"/>
                </a:highlight>
              </a:rPr>
              <a:t>rapazes</a:t>
            </a:r>
            <a:r>
              <a:rPr lang="es-ES" sz="3000" dirty="0">
                <a:highlight>
                  <a:srgbClr val="00FFFF"/>
                </a:highlight>
              </a:rPr>
              <a:t>/rapazas aprenden </a:t>
            </a:r>
            <a:r>
              <a:rPr lang="es-ES" sz="3000" dirty="0" err="1">
                <a:highlight>
                  <a:srgbClr val="00FFFF"/>
                </a:highlight>
              </a:rPr>
              <a:t>máis</a:t>
            </a:r>
            <a:r>
              <a:rPr lang="es-ES" sz="3000" dirty="0">
                <a:highlight>
                  <a:srgbClr val="00FFFF"/>
                </a:highlight>
              </a:rPr>
              <a:t> e </a:t>
            </a:r>
            <a:r>
              <a:rPr lang="es-ES" sz="3000" dirty="0" err="1">
                <a:highlight>
                  <a:srgbClr val="00FFFF"/>
                </a:highlight>
              </a:rPr>
              <a:t>mellor</a:t>
            </a:r>
            <a:r>
              <a:rPr lang="es-ES" sz="3000" dirty="0">
                <a:highlight>
                  <a:srgbClr val="00FFFF"/>
                </a:highlight>
              </a:rPr>
              <a:t> cando o </a:t>
            </a:r>
            <a:r>
              <a:rPr lang="es-ES" sz="3000" dirty="0" err="1">
                <a:highlight>
                  <a:srgbClr val="00FFFF"/>
                </a:highlight>
              </a:rPr>
              <a:t>empregas</a:t>
            </a:r>
            <a:r>
              <a:rPr lang="es-ES" sz="3000" dirty="0">
                <a:highlight>
                  <a:srgbClr val="00FFFF"/>
                </a:highlight>
              </a:rPr>
              <a:t>,  normalmente e acabas </a:t>
            </a:r>
            <a:r>
              <a:rPr lang="es-ES" sz="3000" dirty="0" err="1">
                <a:highlight>
                  <a:srgbClr val="00FFFF"/>
                </a:highlight>
              </a:rPr>
              <a:t>moi</a:t>
            </a:r>
            <a:r>
              <a:rPr lang="es-ES" sz="3000" dirty="0">
                <a:highlight>
                  <a:srgbClr val="00FFFF"/>
                </a:highlight>
              </a:rPr>
              <a:t> </a:t>
            </a:r>
            <a:r>
              <a:rPr lang="es-ES" sz="3000" dirty="0" err="1">
                <a:highlight>
                  <a:srgbClr val="00FFFF"/>
                </a:highlight>
              </a:rPr>
              <a:t>satisfeita</a:t>
            </a:r>
            <a:r>
              <a:rPr lang="es-ES" sz="3000" dirty="0">
                <a:highlight>
                  <a:srgbClr val="00FFFF"/>
                </a:highlight>
              </a:rPr>
              <a:t> cando o utilizas  </a:t>
            </a:r>
          </a:p>
          <a:p>
            <a:pPr algn="l"/>
            <a:endParaRPr lang="es-ES" dirty="0"/>
          </a:p>
          <a:p>
            <a:pPr algn="l"/>
            <a:r>
              <a:rPr lang="es-ES" dirty="0"/>
              <a:t>- </a:t>
            </a:r>
            <a:r>
              <a:rPr lang="es-ES" dirty="0" err="1"/>
              <a:t>Autocoñecemento</a:t>
            </a:r>
            <a:r>
              <a:rPr lang="es-ES" dirty="0"/>
              <a:t> posterior: </a:t>
            </a:r>
            <a:r>
              <a:rPr lang="es-ES" sz="1900" dirty="0"/>
              <a:t>Que </a:t>
            </a:r>
            <a:r>
              <a:rPr lang="es-ES" sz="1900" dirty="0" err="1"/>
              <a:t>logrei</a:t>
            </a:r>
            <a:r>
              <a:rPr lang="es-ES" sz="1900" dirty="0"/>
              <a:t> </a:t>
            </a:r>
            <a:r>
              <a:rPr lang="es-ES" sz="1900" dirty="0" err="1"/>
              <a:t>facer</a:t>
            </a:r>
            <a:r>
              <a:rPr lang="es-ES" sz="1900" dirty="0"/>
              <a:t>? Que me </a:t>
            </a:r>
            <a:r>
              <a:rPr lang="es-ES" sz="1900" dirty="0" err="1"/>
              <a:t>costou</a:t>
            </a:r>
            <a:r>
              <a:rPr lang="es-ES" sz="1900" dirty="0"/>
              <a:t> </a:t>
            </a:r>
            <a:r>
              <a:rPr lang="es-ES" sz="1900" dirty="0" err="1"/>
              <a:t>máis</a:t>
            </a:r>
            <a:r>
              <a:rPr lang="es-ES" sz="1900" dirty="0"/>
              <a:t>? En que  </a:t>
            </a:r>
            <a:r>
              <a:rPr lang="es-ES" sz="1900" dirty="0" err="1"/>
              <a:t>tiven</a:t>
            </a:r>
            <a:r>
              <a:rPr lang="es-ES" sz="1900" dirty="0"/>
              <a:t> que pedir </a:t>
            </a:r>
            <a:r>
              <a:rPr lang="es-ES" sz="1900" dirty="0" err="1"/>
              <a:t>axuda</a:t>
            </a:r>
            <a:r>
              <a:rPr lang="es-ES" sz="1900" dirty="0"/>
              <a:t>?</a:t>
            </a:r>
          </a:p>
          <a:p>
            <a:pPr algn="l"/>
            <a:endParaRPr lang="gl-ES" dirty="0"/>
          </a:p>
          <a:p>
            <a:pPr algn="l"/>
            <a:endParaRPr lang="es-ES" dirty="0"/>
          </a:p>
          <a:p>
            <a:pPr algn="l"/>
            <a:endParaRPr lang="es-ES" dirty="0"/>
          </a:p>
          <a:p>
            <a:pPr algn="l"/>
            <a:endParaRPr lang="es-ES" dirty="0"/>
          </a:p>
          <a:p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EAAF37C-2244-7A71-D314-C2F43E5267B1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B7820BA3-640B-2C2E-8884-3B72F33C5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459" y="167424"/>
            <a:ext cx="10867867" cy="477837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Benestar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emocional, interacción entre </a:t>
            </a: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iguais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 no Programa CA/AC</a:t>
            </a:r>
          </a:p>
        </p:txBody>
      </p:sp>
    </p:spTree>
    <p:extLst>
      <p:ext uri="{BB962C8B-B14F-4D97-AF65-F5344CB8AC3E}">
        <p14:creationId xmlns:p14="http://schemas.microsoft.com/office/powerpoint/2010/main" val="3280054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C4474-9AB7-D3CA-D9E2-14D1655DB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653DB1-0F40-28CF-9366-5437013EE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527" y="596900"/>
            <a:ext cx="10972799" cy="58457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r>
              <a:rPr lang="es-ES" sz="3600" dirty="0" err="1"/>
              <a:t>Preparandose</a:t>
            </a:r>
            <a:r>
              <a:rPr lang="es-ES" sz="3600" dirty="0"/>
              <a:t> para cooperar : A entrevista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E9D27-9593-83BC-C442-AB4AFD720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528" y="1562100"/>
            <a:ext cx="10972800" cy="4121070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algn="l"/>
            <a:r>
              <a:rPr lang="gl-ES" dirty="0"/>
              <a:t>- </a:t>
            </a:r>
            <a:r>
              <a:rPr lang="gl-ES" dirty="0" err="1"/>
              <a:t>Autocoñecemento</a:t>
            </a:r>
            <a:r>
              <a:rPr lang="gl-ES" dirty="0"/>
              <a:t> previo: </a:t>
            </a:r>
            <a:r>
              <a:rPr lang="gl-ES" sz="2400" dirty="0"/>
              <a:t>Que poderei facer? Que me costará moito? En que vou ter que  pedir axuda?</a:t>
            </a:r>
          </a:p>
          <a:p>
            <a:pPr algn="l"/>
            <a:endParaRPr lang="gl-ES" dirty="0"/>
          </a:p>
          <a:p>
            <a:pPr algn="l"/>
            <a:r>
              <a:rPr lang="gl-ES" sz="2800" dirty="0">
                <a:highlight>
                  <a:srgbClr val="00FFFF"/>
                </a:highlight>
              </a:rPr>
              <a:t>Vas a facerlle unha entrevista a un/unha compañeiro/a, coas seguintes preguntas:</a:t>
            </a:r>
          </a:p>
          <a:p>
            <a:pPr algn="l"/>
            <a:r>
              <a:rPr lang="gl-ES" sz="2800" dirty="0">
                <a:highlight>
                  <a:srgbClr val="00FFFF"/>
                </a:highlight>
              </a:rPr>
              <a:t>Que che gusta moito facer na clase?</a:t>
            </a:r>
          </a:p>
          <a:p>
            <a:pPr algn="l"/>
            <a:r>
              <a:rPr lang="gl-ES" sz="2800" dirty="0">
                <a:highlight>
                  <a:srgbClr val="00FFFF"/>
                </a:highlight>
              </a:rPr>
              <a:t>Que che preocupa ou inquieta moito?</a:t>
            </a:r>
          </a:p>
          <a:p>
            <a:pPr algn="l"/>
            <a:r>
              <a:rPr lang="gl-ES" sz="2800" dirty="0">
                <a:highlight>
                  <a:srgbClr val="00FFFF"/>
                </a:highlight>
              </a:rPr>
              <a:t>De que te </a:t>
            </a:r>
            <a:r>
              <a:rPr lang="gl-ES" sz="2800" dirty="0" err="1">
                <a:highlight>
                  <a:srgbClr val="00FFFF"/>
                </a:highlight>
              </a:rPr>
              <a:t>sintes</a:t>
            </a:r>
            <a:r>
              <a:rPr lang="gl-ES" sz="2800" dirty="0">
                <a:highlight>
                  <a:srgbClr val="00FFFF"/>
                </a:highlight>
              </a:rPr>
              <a:t> máis seguro/a? </a:t>
            </a:r>
          </a:p>
          <a:p>
            <a:pPr algn="l"/>
            <a:r>
              <a:rPr lang="gl-ES" sz="2800" dirty="0">
                <a:highlight>
                  <a:srgbClr val="00FFFF"/>
                </a:highlight>
              </a:rPr>
              <a:t>Que che enfada máis?</a:t>
            </a:r>
          </a:p>
          <a:p>
            <a:pPr algn="l"/>
            <a:endParaRPr lang="gl-ES" sz="2800" dirty="0">
              <a:highlight>
                <a:srgbClr val="00FFFF"/>
              </a:highlight>
            </a:endParaRPr>
          </a:p>
          <a:p>
            <a:pPr algn="l"/>
            <a:r>
              <a:rPr lang="gl-ES" sz="2800" dirty="0">
                <a:highlight>
                  <a:srgbClr val="00FFFF"/>
                </a:highlight>
              </a:rPr>
              <a:t>Despois fas un relato explicando como vive a clase esa persoa</a:t>
            </a:r>
          </a:p>
          <a:p>
            <a:pPr algn="l"/>
            <a:endParaRPr lang="gl-ES" sz="2800" dirty="0">
              <a:highlight>
                <a:srgbClr val="00FFFF"/>
              </a:highlight>
            </a:endParaRPr>
          </a:p>
          <a:p>
            <a:pPr algn="l"/>
            <a:r>
              <a:rPr lang="gl-ES" sz="2800" dirty="0"/>
              <a:t>- </a:t>
            </a:r>
            <a:r>
              <a:rPr lang="gl-ES" sz="2100" dirty="0" err="1"/>
              <a:t>Autocoñecemento</a:t>
            </a:r>
            <a:r>
              <a:rPr lang="gl-ES" sz="2100" dirty="0"/>
              <a:t> posterior: Que logrei  facer? Que me costou mais? En que  tiven que pedir axuda?</a:t>
            </a:r>
          </a:p>
          <a:p>
            <a:pPr algn="l"/>
            <a:endParaRPr lang="gl-ES" dirty="0"/>
          </a:p>
          <a:p>
            <a:pPr algn="l"/>
            <a:endParaRPr lang="es-ES" dirty="0"/>
          </a:p>
          <a:p>
            <a:pPr algn="l"/>
            <a:endParaRPr lang="es-ES" dirty="0"/>
          </a:p>
          <a:p>
            <a:pPr algn="l"/>
            <a:endParaRPr lang="es-ES" dirty="0"/>
          </a:p>
          <a:p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4A8778F-A641-B2BD-FD6A-6845F4128BDA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E3121A75-B5C3-AC27-CFC6-2CEB48507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459" y="167424"/>
            <a:ext cx="10867867" cy="477837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Benestar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emocional, interacción entre </a:t>
            </a: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iguais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no Programa CA/AC</a:t>
            </a:r>
          </a:p>
        </p:txBody>
      </p:sp>
    </p:spTree>
    <p:extLst>
      <p:ext uri="{BB962C8B-B14F-4D97-AF65-F5344CB8AC3E}">
        <p14:creationId xmlns:p14="http://schemas.microsoft.com/office/powerpoint/2010/main" val="2194783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C4474-9AB7-D3CA-D9E2-14D1655DB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653DB1-0F40-28CF-9366-5437013EE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527" y="596900"/>
            <a:ext cx="10972799" cy="58457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r>
              <a:rPr lang="gl-ES" sz="3600" dirty="0"/>
              <a:t>Preparándose para cooperar :  O equipo de Manuel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E9D27-9593-83BC-C442-AB4AFD720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528" y="1562100"/>
            <a:ext cx="11167672" cy="4656956"/>
          </a:xfrm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 algn="l"/>
            <a:endParaRPr lang="es-ES" dirty="0"/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gl-ES" dirty="0"/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gl-ES" dirty="0"/>
              <a:t>Manuel está canso de traballar coa xente do ciclo. Di que traballa mellor só.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gl-ES" dirty="0"/>
              <a:t>Cando fan reunión de ciclo considera que está a perder o tempo. Ademais, non está nada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gl-ES" dirty="0"/>
              <a:t>contento no seu ciclo preferiría estar cos do superior. Ademais Rosa non fai nada e só se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gl-ES" dirty="0"/>
              <a:t>aproveita do traballo dos demais. Juan está falando todo o dia e non deixa avanzar nas reunións. Alí Ninguén respecta a quenda de palabra e non escoita aos demais. Ramón tenta impoñer as súas ideas e sempre hai que facer o que di. María, en cambio, nunca di nada, pasa todo o tempo escoitando ao resto do equipo e se non lle preguntan di que si a todo.  Manuel decidiu que 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gl-ES" dirty="0"/>
              <a:t>non volve as reunións de ciclo. </a:t>
            </a:r>
          </a:p>
          <a:p>
            <a:pPr algn="l"/>
            <a:endParaRPr lang="gl-ES" dirty="0"/>
          </a:p>
          <a:p>
            <a:pPr algn="l"/>
            <a:endParaRPr lang="es-ES" dirty="0"/>
          </a:p>
          <a:p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4A8778F-A641-B2BD-FD6A-6845F4128BDA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E3121A75-B5C3-AC27-CFC6-2CEB48507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459" y="167424"/>
            <a:ext cx="10867867" cy="477837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Benestar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emocional, interacción entre </a:t>
            </a: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iguais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 no Programa CA/AC</a:t>
            </a:r>
          </a:p>
        </p:txBody>
      </p:sp>
      <p:sp>
        <p:nvSpPr>
          <p:cNvPr id="5" name="Marco 4">
            <a:extLst>
              <a:ext uri="{FF2B5EF4-FFF2-40B4-BE49-F238E27FC236}">
                <a16:creationId xmlns:a16="http://schemas.microsoft.com/office/drawing/2014/main" id="{A84DD394-C417-D463-B361-E961E7D3FBC3}"/>
              </a:ext>
            </a:extLst>
          </p:cNvPr>
          <p:cNvSpPr/>
          <p:nvPr/>
        </p:nvSpPr>
        <p:spPr>
          <a:xfrm>
            <a:off x="0" y="1368312"/>
            <a:ext cx="12000790" cy="5614637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678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C4474-9AB7-D3CA-D9E2-14D1655DB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653DB1-0F40-28CF-9366-5437013EE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527" y="596900"/>
            <a:ext cx="10972799" cy="58457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r>
              <a:rPr lang="es-ES" sz="3600" dirty="0"/>
              <a:t>Preparándose para cooperar :  O equipo de Manuel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E9D27-9593-83BC-C442-AB4AFD720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528" y="1562100"/>
            <a:ext cx="10972800" cy="4121070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gl-E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gl-ES" sz="18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Autocoñecemento</a:t>
            </a:r>
            <a:r>
              <a:rPr lang="gl-E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previo: </a:t>
            </a:r>
            <a:r>
              <a:rPr lang="gl-ES" sz="18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Que poderei</a:t>
            </a:r>
            <a:r>
              <a:rPr lang="gl-E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facer? Que me costará moito? En que vou ter que  pedir axuda?</a:t>
            </a:r>
            <a:endParaRPr lang="gl-E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/>
            <a:endParaRPr lang="gl-ES" sz="2800" dirty="0">
              <a:highlight>
                <a:srgbClr val="00FFFF"/>
              </a:highlight>
            </a:endParaRPr>
          </a:p>
          <a:p>
            <a:pPr algn="l"/>
            <a:r>
              <a:rPr lang="gl-ES" sz="2800" dirty="0">
                <a:highlight>
                  <a:srgbClr val="00FFFF"/>
                </a:highlight>
              </a:rPr>
              <a:t>Hai que convencer a Manuel de que hai continuar traballando cos compañeiros/as </a:t>
            </a:r>
          </a:p>
          <a:p>
            <a:pPr algn="l"/>
            <a:endParaRPr lang="gl-ES" sz="2800" dirty="0">
              <a:highlight>
                <a:srgbClr val="00FFFF"/>
              </a:highlight>
            </a:endParaRPr>
          </a:p>
          <a:p>
            <a:pPr marL="514350" indent="-514350" algn="l">
              <a:buAutoNum type="alphaUcPeriod"/>
            </a:pPr>
            <a:r>
              <a:rPr lang="gl-ES" sz="2800" dirty="0">
                <a:highlight>
                  <a:srgbClr val="00FFFF"/>
                </a:highlight>
              </a:rPr>
              <a:t>Dous consellos a Manuel de dous aspectos que crees que se poden resolver para que o ciclo funcione mellor.</a:t>
            </a:r>
          </a:p>
          <a:p>
            <a:pPr marL="514350" indent="-514350" algn="l">
              <a:buAutoNum type="alphaUcPeriod"/>
            </a:pPr>
            <a:r>
              <a:rPr lang="gl-ES" sz="2800" dirty="0">
                <a:highlight>
                  <a:srgbClr val="00FFFF"/>
                </a:highlight>
              </a:rPr>
              <a:t>Dúas aportacións  dos teus compañeiros/as de equipo que non tiñas pensado antes</a:t>
            </a:r>
          </a:p>
          <a:p>
            <a:pPr marL="514350" indent="-514350" algn="l">
              <a:buAutoNum type="alphaUcPeriod"/>
            </a:pPr>
            <a:r>
              <a:rPr lang="gl-ES" sz="2800" dirty="0">
                <a:highlight>
                  <a:srgbClr val="00FFFF"/>
                </a:highlight>
              </a:rPr>
              <a:t>Dúas aportacións de compañeiros/as de outros equipos que non tiñas pensado    </a:t>
            </a:r>
          </a:p>
          <a:p>
            <a:pPr algn="l"/>
            <a:endParaRPr lang="gl-ES" sz="2800" dirty="0">
              <a:highlight>
                <a:srgbClr val="00FFFF"/>
              </a:highlight>
            </a:endParaRPr>
          </a:p>
          <a:p>
            <a:pPr algn="l"/>
            <a:endParaRPr lang="gl-ES" sz="2800" dirty="0">
              <a:highlight>
                <a:srgbClr val="00FFFF"/>
              </a:highlight>
            </a:endParaRPr>
          </a:p>
          <a:p>
            <a:pPr algn="l"/>
            <a:r>
              <a:rPr lang="gl-ES" dirty="0"/>
              <a:t>- </a:t>
            </a:r>
            <a:r>
              <a:rPr lang="gl-ES" dirty="0" err="1"/>
              <a:t>Autocoñecemento</a:t>
            </a:r>
            <a:r>
              <a:rPr lang="gl-ES" dirty="0"/>
              <a:t> posterior: </a:t>
            </a:r>
            <a:r>
              <a:rPr lang="gl-ES" sz="2400" dirty="0"/>
              <a:t>Que logrei facer? Que me costou mais? En que  tiven que pedir axuda?</a:t>
            </a:r>
          </a:p>
          <a:p>
            <a:pPr algn="l"/>
            <a:endParaRPr lang="es-ES" dirty="0"/>
          </a:p>
          <a:p>
            <a:pPr algn="l"/>
            <a:endParaRPr lang="es-ES" dirty="0"/>
          </a:p>
          <a:p>
            <a:pPr algn="l"/>
            <a:endParaRPr lang="es-ES" dirty="0"/>
          </a:p>
          <a:p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4A8778F-A641-B2BD-FD6A-6845F4128BDA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E3121A75-B5C3-AC27-CFC6-2CEB48507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459" y="167424"/>
            <a:ext cx="10867867" cy="477837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Benestar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emocional, interacción entre </a:t>
            </a: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iguais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no  Programa CA/AC</a:t>
            </a:r>
          </a:p>
        </p:txBody>
      </p:sp>
    </p:spTree>
    <p:extLst>
      <p:ext uri="{BB962C8B-B14F-4D97-AF65-F5344CB8AC3E}">
        <p14:creationId xmlns:p14="http://schemas.microsoft.com/office/powerpoint/2010/main" val="3326092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C4474-9AB7-D3CA-D9E2-14D1655DB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653DB1-0F40-28CF-9366-5437013EE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527" y="596900"/>
            <a:ext cx="10972799" cy="58457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r>
              <a:rPr lang="es-ES" sz="3600" dirty="0"/>
              <a:t>Cooperando para aprender:  1-2-4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E9D27-9593-83BC-C442-AB4AFD720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528" y="1562099"/>
            <a:ext cx="10972800" cy="5031804"/>
          </a:xfrm>
          <a:ln>
            <a:solidFill>
              <a:schemeClr val="tx1"/>
            </a:solidFill>
          </a:ln>
        </p:spPr>
        <p:txBody>
          <a:bodyPr>
            <a:normAutofit fontScale="55000" lnSpcReduction="20000"/>
          </a:bodyPr>
          <a:lstStyle/>
          <a:p>
            <a:pPr algn="l"/>
            <a:r>
              <a:rPr lang="gl-ES" dirty="0"/>
              <a:t>- </a:t>
            </a:r>
            <a:r>
              <a:rPr lang="gl-ES" dirty="0" err="1"/>
              <a:t>Autocoñecemento</a:t>
            </a:r>
            <a:r>
              <a:rPr lang="gl-ES" dirty="0"/>
              <a:t> previo: Que poderei facer? Que me costará moito? En que vou ter que  pedir axuda?</a:t>
            </a:r>
          </a:p>
          <a:p>
            <a:pPr algn="l"/>
            <a:endParaRPr lang="gl-ES" sz="2800" dirty="0">
              <a:highlight>
                <a:srgbClr val="00FFFF"/>
              </a:highlight>
            </a:endParaRPr>
          </a:p>
          <a:p>
            <a:pPr algn="l"/>
            <a:r>
              <a:rPr lang="gl-ES" sz="3400" dirty="0">
                <a:highlight>
                  <a:srgbClr val="00FFFF"/>
                </a:highlight>
              </a:rPr>
              <a:t>Vamos a intentar definir as dúas ferramentas, propostas, actividades ou ideas mas suxestivas ou útiles que vos levades do Curso.</a:t>
            </a:r>
          </a:p>
          <a:p>
            <a:pPr algn="l"/>
            <a:endParaRPr lang="gl-ES" sz="3400" dirty="0">
              <a:highlight>
                <a:srgbClr val="00FFFF"/>
              </a:highlight>
            </a:endParaRPr>
          </a:p>
          <a:p>
            <a:pPr algn="l"/>
            <a:r>
              <a:rPr lang="gl-ES" sz="3400" dirty="0">
                <a:highlight>
                  <a:srgbClr val="00FFFF"/>
                </a:highlight>
              </a:rPr>
              <a:t>1º .-Cada un escribe nunha folla as dúas ferramentas ou ideas, indicando algunha razón de porque as escolleu</a:t>
            </a:r>
          </a:p>
          <a:p>
            <a:pPr algn="l"/>
            <a:endParaRPr lang="gl-ES" sz="3400" dirty="0">
              <a:highlight>
                <a:srgbClr val="00FFFF"/>
              </a:highlight>
            </a:endParaRPr>
          </a:p>
          <a:p>
            <a:pPr algn="l"/>
            <a:r>
              <a:rPr lang="gl-ES" sz="3400" dirty="0">
                <a:highlight>
                  <a:srgbClr val="00FFFF"/>
                </a:highlight>
              </a:rPr>
              <a:t>2º.- Poñédesvos  en parellas e tratades de decidir, entre as  catro que aportades, en cales estades de acordo que son as dúas fundamentais,  e acordades  os argumentos para cada unha delas. </a:t>
            </a:r>
          </a:p>
          <a:p>
            <a:pPr algn="l"/>
            <a:endParaRPr lang="gl-ES" sz="3400" dirty="0">
              <a:highlight>
                <a:srgbClr val="00FFFF"/>
              </a:highlight>
            </a:endParaRPr>
          </a:p>
          <a:p>
            <a:pPr algn="l"/>
            <a:r>
              <a:rPr lang="gl-ES" sz="3400" dirty="0">
                <a:highlight>
                  <a:srgbClr val="00FFFF"/>
                </a:highlight>
              </a:rPr>
              <a:t>3º Agora tedes que poñervos de acordo entre os catro. Un membro de cada parella fai de representante da parella  e proceden como o paso anterior. Os outros membros interveñen e dan as súas ideas cando haxa un primeiro acordo e axudan a chegar ao acordo definitivo</a:t>
            </a:r>
            <a:r>
              <a:rPr lang="gl-ES" sz="2800" dirty="0">
                <a:highlight>
                  <a:srgbClr val="00FFFF"/>
                </a:highlight>
              </a:rPr>
              <a:t> . </a:t>
            </a:r>
          </a:p>
          <a:p>
            <a:pPr algn="l"/>
            <a:endParaRPr lang="gl-ES" dirty="0"/>
          </a:p>
          <a:p>
            <a:pPr algn="l"/>
            <a:r>
              <a:rPr lang="gl-ES" sz="3200" dirty="0"/>
              <a:t>- </a:t>
            </a:r>
            <a:r>
              <a:rPr lang="gl-ES" sz="3200" dirty="0" err="1"/>
              <a:t>Autocoñecemento</a:t>
            </a:r>
            <a:r>
              <a:rPr lang="gl-ES" sz="3200" dirty="0"/>
              <a:t> posterior: Que logrei facer? Que me costou máis? En que  tiven que pedir axuda?</a:t>
            </a:r>
          </a:p>
          <a:p>
            <a:pPr algn="l"/>
            <a:endParaRPr lang="gl-ES" dirty="0"/>
          </a:p>
          <a:p>
            <a:pPr algn="l"/>
            <a:endParaRPr lang="es-ES" dirty="0"/>
          </a:p>
          <a:p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4A8778F-A641-B2BD-FD6A-6845F4128BDA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E3121A75-B5C3-AC27-CFC6-2CEB48507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459" y="167424"/>
            <a:ext cx="10867867" cy="477837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Benestar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emocional, interacción entre </a:t>
            </a: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iguais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no Programa CA/AC</a:t>
            </a:r>
          </a:p>
        </p:txBody>
      </p:sp>
    </p:spTree>
    <p:extLst>
      <p:ext uri="{BB962C8B-B14F-4D97-AF65-F5344CB8AC3E}">
        <p14:creationId xmlns:p14="http://schemas.microsoft.com/office/powerpoint/2010/main" val="1485113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C4474-9AB7-D3CA-D9E2-14D1655DB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653DB1-0F40-28CF-9366-5437013EE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527" y="596900"/>
            <a:ext cx="10972799" cy="58457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r>
              <a:rPr lang="es-ES" sz="3600" dirty="0" err="1"/>
              <a:t>Aprendendo</a:t>
            </a:r>
            <a:r>
              <a:rPr lang="es-ES" sz="3600" dirty="0"/>
              <a:t> a Cooperar :  auto e </a:t>
            </a:r>
            <a:r>
              <a:rPr lang="es-ES" sz="3600" dirty="0" err="1"/>
              <a:t>coavaliación</a:t>
            </a:r>
            <a:endParaRPr lang="es-ES" sz="36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E9D27-9593-83BC-C442-AB4AFD720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528" y="1562100"/>
            <a:ext cx="10972800" cy="4121070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gl-E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gl-ES" sz="18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Autocoñecemento</a:t>
            </a:r>
            <a:r>
              <a:rPr lang="gl-E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previo: </a:t>
            </a:r>
            <a:r>
              <a:rPr lang="gl-ES" sz="18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Que poderei</a:t>
            </a:r>
            <a:r>
              <a:rPr lang="gl-E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facer? Que me costará moito? En que vou ter que  pedir axuda?</a:t>
            </a:r>
            <a:endParaRPr lang="gl-E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/>
            <a:endParaRPr lang="gl-ES" sz="2800" dirty="0">
              <a:highlight>
                <a:srgbClr val="00FFFF"/>
              </a:highlight>
            </a:endParaRPr>
          </a:p>
          <a:p>
            <a:pPr marL="514350" indent="-514350" algn="l">
              <a:buAutoNum type="arabicPeriod"/>
            </a:pPr>
            <a:r>
              <a:rPr lang="gl-ES" sz="2800" dirty="0">
                <a:highlight>
                  <a:srgbClr val="00FFFF"/>
                </a:highlight>
              </a:rPr>
              <a:t>Cada un/unha pensa o que fixo mellor para que  as actividades saíran ben, que aportou e tamén algún aspecto  no que podería mellorar</a:t>
            </a:r>
          </a:p>
          <a:p>
            <a:pPr marL="514350" indent="-514350" algn="l">
              <a:buAutoNum type="arabicPeriod"/>
            </a:pPr>
            <a:r>
              <a:rPr lang="gl-ES" sz="2800" dirty="0" err="1">
                <a:highlight>
                  <a:srgbClr val="00FFFF"/>
                </a:highlight>
              </a:rPr>
              <a:t>Presentao</a:t>
            </a:r>
            <a:r>
              <a:rPr lang="gl-ES" sz="2800" dirty="0">
                <a:highlight>
                  <a:srgbClr val="00FFFF"/>
                </a:highlight>
              </a:rPr>
              <a:t> aos demais.  </a:t>
            </a:r>
          </a:p>
          <a:p>
            <a:pPr marL="514350" indent="-514350" algn="l">
              <a:buAutoNum type="arabicPeriod"/>
            </a:pPr>
            <a:r>
              <a:rPr lang="gl-ES" sz="2800" dirty="0">
                <a:highlight>
                  <a:srgbClr val="00FFFF"/>
                </a:highlight>
              </a:rPr>
              <a:t>Os demais dan a súa opinión. </a:t>
            </a:r>
          </a:p>
          <a:p>
            <a:pPr marL="514350" indent="-514350" algn="l">
              <a:buAutoNum type="arabicPeriod"/>
            </a:pPr>
            <a:r>
              <a:rPr lang="gl-ES" sz="2800" dirty="0">
                <a:highlight>
                  <a:srgbClr val="00FFFF"/>
                </a:highlight>
              </a:rPr>
              <a:t>Escribimos nunha mesma folla as avaliacións de todos/todas</a:t>
            </a:r>
          </a:p>
          <a:p>
            <a:pPr algn="l"/>
            <a:endParaRPr lang="gl-ES" sz="2800" dirty="0">
              <a:highlight>
                <a:srgbClr val="00FFFF"/>
              </a:highlight>
            </a:endParaRPr>
          </a:p>
          <a:p>
            <a:pPr algn="l"/>
            <a:r>
              <a:rPr lang="gl-ES" sz="1900" i="1" dirty="0"/>
              <a:t>- </a:t>
            </a:r>
            <a:r>
              <a:rPr lang="gl-ES" sz="1900" i="1" dirty="0" err="1"/>
              <a:t>Autocoñecemento</a:t>
            </a:r>
            <a:r>
              <a:rPr lang="gl-ES" sz="1900" i="1" dirty="0"/>
              <a:t> posterior: Que logrei facer? Que me costou máis? En que  tiven que pedir axuda?</a:t>
            </a:r>
          </a:p>
          <a:p>
            <a:pPr algn="l"/>
            <a:endParaRPr lang="es-ES" dirty="0"/>
          </a:p>
          <a:p>
            <a:pPr algn="l"/>
            <a:endParaRPr lang="es-ES" dirty="0"/>
          </a:p>
          <a:p>
            <a:pPr algn="l"/>
            <a:endParaRPr lang="es-ES" dirty="0"/>
          </a:p>
          <a:p>
            <a:pPr algn="l"/>
            <a:endParaRPr lang="es-ES" dirty="0"/>
          </a:p>
          <a:p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4A8778F-A641-B2BD-FD6A-6845F4128BDA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E3121A75-B5C3-AC27-CFC6-2CEB48507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527" y="167424"/>
            <a:ext cx="10972799" cy="477837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Benestar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emocional, interacción entre </a:t>
            </a: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iguais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no Programa CA/AC</a:t>
            </a:r>
          </a:p>
        </p:txBody>
      </p:sp>
    </p:spTree>
    <p:extLst>
      <p:ext uri="{BB962C8B-B14F-4D97-AF65-F5344CB8AC3E}">
        <p14:creationId xmlns:p14="http://schemas.microsoft.com/office/powerpoint/2010/main" val="4044191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C4474-9AB7-D3CA-D9E2-14D1655DB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653DB1-0F40-28CF-9366-5437013EE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527" y="596900"/>
            <a:ext cx="10972799" cy="58457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endParaRPr lang="es-ES" sz="36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BE9D27-9593-83BC-C442-AB4AFD720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528" y="1562100"/>
            <a:ext cx="10972800" cy="412107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endParaRPr lang="es-ES" dirty="0"/>
          </a:p>
          <a:p>
            <a:pPr algn="l"/>
            <a:endParaRPr lang="es-ES" dirty="0"/>
          </a:p>
          <a:p>
            <a:pPr algn="l"/>
            <a:endParaRPr lang="es-ES" dirty="0"/>
          </a:p>
          <a:p>
            <a:pPr algn="l"/>
            <a:r>
              <a:rPr lang="es-ES" dirty="0" err="1"/>
              <a:t>Moitas</a:t>
            </a:r>
            <a:r>
              <a:rPr lang="es-ES" dirty="0"/>
              <a:t> </a:t>
            </a:r>
            <a:r>
              <a:rPr lang="es-ES" dirty="0" err="1"/>
              <a:t>grazas</a:t>
            </a:r>
            <a:endParaRPr lang="es-ES" dirty="0"/>
          </a:p>
          <a:p>
            <a:pPr algn="l"/>
            <a:r>
              <a:rPr lang="es-ES" dirty="0"/>
              <a:t> </a:t>
            </a:r>
            <a:r>
              <a:rPr lang="es-ES" dirty="0" err="1"/>
              <a:t>jramon.lago@uvic.cat</a:t>
            </a:r>
            <a:endParaRPr lang="es-ES" dirty="0"/>
          </a:p>
          <a:p>
            <a:pPr algn="l"/>
            <a:endParaRPr lang="es-ES" dirty="0"/>
          </a:p>
          <a:p>
            <a:pPr algn="l"/>
            <a:endParaRPr lang="es-ES" dirty="0"/>
          </a:p>
          <a:p>
            <a:pPr algn="l"/>
            <a:endParaRPr lang="es-ES" dirty="0"/>
          </a:p>
          <a:p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4A8778F-A641-B2BD-FD6A-6845F4128BDA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E3121A75-B5C3-AC27-CFC6-2CEB48507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527" y="167424"/>
            <a:ext cx="10972799" cy="477837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Bienestar emocional, interacción entre iguales en  el Programa CA/AC</a:t>
            </a:r>
          </a:p>
        </p:txBody>
      </p:sp>
    </p:spTree>
    <p:extLst>
      <p:ext uri="{BB962C8B-B14F-4D97-AF65-F5344CB8AC3E}">
        <p14:creationId xmlns:p14="http://schemas.microsoft.com/office/powerpoint/2010/main" val="2753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DABC5-F1D7-8246-9977-B4A25A52D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FB2EE4-235D-FAE2-F14C-9AE745CABC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00" y="596900"/>
            <a:ext cx="10147300" cy="58457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r>
              <a:rPr lang="es-ES" sz="3600" dirty="0" err="1"/>
              <a:t>Benestar</a:t>
            </a:r>
            <a:r>
              <a:rPr lang="es-ES" sz="3600" dirty="0"/>
              <a:t> emocional   e competencia emocional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C3F174-BBC8-47DB-5FBB-34466E31B6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0" y="1562100"/>
            <a:ext cx="10147300" cy="36957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s-ES" dirty="0"/>
          </a:p>
          <a:p>
            <a:pPr algn="l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Definición </a:t>
            </a:r>
          </a:p>
          <a:p>
            <a:pPr algn="l"/>
            <a:r>
              <a:rPr lang="gl-ES" dirty="0">
                <a:latin typeface="Calibri" panose="020F0502020204030204" pitchFamily="34" charset="0"/>
                <a:cs typeface="Calibri" panose="020F0502020204030204" pitchFamily="34" charset="0"/>
              </a:rPr>
              <a:t>O benestar emocional é a experiencia de emocións positivas . É unha vivencia profunda que é o máis semellante á felicidade. Para experimentar o benestar emocional e a felicidade necesitase aprender cunha actitude positiva. (</a:t>
            </a:r>
            <a:r>
              <a:rPr lang="gl-ES" dirty="0" err="1">
                <a:latin typeface="Calibri" panose="020F0502020204030204" pitchFamily="34" charset="0"/>
                <a:cs typeface="Calibri" panose="020F0502020204030204" pitchFamily="34" charset="0"/>
              </a:rPr>
              <a:t>Bisquerra</a:t>
            </a:r>
            <a:r>
              <a:rPr lang="gl-ES" dirty="0">
                <a:latin typeface="Calibri" panose="020F0502020204030204" pitchFamily="34" charset="0"/>
                <a:cs typeface="Calibri" panose="020F0502020204030204" pitchFamily="34" charset="0"/>
              </a:rPr>
              <a:t>, 2020)</a:t>
            </a:r>
          </a:p>
          <a:p>
            <a:pPr algn="l"/>
            <a:r>
              <a:rPr lang="gl-ES" dirty="0">
                <a:latin typeface="Calibri" panose="020F0502020204030204" pitchFamily="34" charset="0"/>
                <a:cs typeface="Calibri" panose="020F0502020204030204" pitchFamily="34" charset="0"/>
              </a:rPr>
              <a:t>As competencias emocionais fan referencia á conciencia emocional, á regulación emocional, á autonomía emocional, ás competencias sociais e ás habilidades para a vida e o benestar (</a:t>
            </a:r>
            <a:r>
              <a:rPr lang="gl-ES" dirty="0" err="1">
                <a:latin typeface="Calibri" panose="020F0502020204030204" pitchFamily="34" charset="0"/>
                <a:cs typeface="Calibri" panose="020F0502020204030204" pitchFamily="34" charset="0"/>
              </a:rPr>
              <a:t>Bisquera</a:t>
            </a:r>
            <a:r>
              <a:rPr lang="gl-ES" dirty="0">
                <a:latin typeface="Calibri" panose="020F0502020204030204" pitchFamily="34" charset="0"/>
                <a:cs typeface="Calibri" panose="020F0502020204030204" pitchFamily="34" charset="0"/>
              </a:rPr>
              <a:t>, 2020)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235542D-876B-C59F-5DFB-691CF87774DE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64870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78DFAA-0E2C-8E75-7C4F-2234FAFB92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00" y="619414"/>
            <a:ext cx="10147300" cy="56205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s-ES" sz="3600" dirty="0"/>
              <a:t>Competencias  </a:t>
            </a:r>
            <a:r>
              <a:rPr lang="es-ES" sz="3600" dirty="0" err="1"/>
              <a:t>emocionais</a:t>
            </a:r>
            <a:r>
              <a:rPr lang="es-ES" sz="3600" dirty="0"/>
              <a:t> –</a:t>
            </a:r>
            <a:r>
              <a:rPr lang="es-ES" sz="3600" dirty="0" err="1"/>
              <a:t>intelixencia</a:t>
            </a:r>
            <a:r>
              <a:rPr lang="es-ES" sz="3600" dirty="0"/>
              <a:t> emocional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29B762-7457-58F6-0788-E29CA73282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0" y="1562100"/>
            <a:ext cx="10147300" cy="36957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endParaRPr lang="es-ES" sz="3200" b="0" i="0" dirty="0">
              <a:solidFill>
                <a:srgbClr val="4D5156"/>
              </a:solidFill>
              <a:effectLst/>
              <a:latin typeface="Google Sans"/>
            </a:endParaRPr>
          </a:p>
          <a:p>
            <a:pPr algn="l"/>
            <a:r>
              <a:rPr lang="gl-ES" sz="3200" b="0" i="0" dirty="0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intelixencia emocional componse de cinco dimensións: </a:t>
            </a:r>
            <a:r>
              <a:rPr lang="gl-ES" sz="3200" b="0" i="0" dirty="0" err="1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autocoñecemento</a:t>
            </a:r>
            <a:r>
              <a:rPr lang="gl-ES" sz="3200" b="0" i="0" dirty="0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autorregulación, motivación, empatía e habilidades sociais</a:t>
            </a:r>
          </a:p>
          <a:p>
            <a:pPr algn="l"/>
            <a:r>
              <a:rPr lang="gl-ES" sz="3200" dirty="0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gl-ES" sz="3200" b="0" i="0" dirty="0" err="1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Goleman</a:t>
            </a:r>
            <a:r>
              <a:rPr lang="gl-ES" sz="3200" b="0" i="0" dirty="0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1996) </a:t>
            </a:r>
          </a:p>
          <a:p>
            <a:pPr algn="l"/>
            <a:endParaRPr lang="es-ES" sz="3200" b="0" i="0" dirty="0">
              <a:solidFill>
                <a:srgbClr val="040C28"/>
              </a:solidFill>
              <a:effectLst/>
              <a:latin typeface="Google Sans"/>
            </a:endParaRPr>
          </a:p>
          <a:p>
            <a:r>
              <a:rPr lang="es-ES" sz="3200" dirty="0"/>
              <a:t> 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CBE30195-050A-56D3-2964-8DF92D2DE62A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9157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E75B2-1417-499E-7759-86A8204E9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EF8E9F-031F-E356-B94E-8E992340E8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00" y="619414"/>
            <a:ext cx="10147300" cy="56205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s-ES" sz="3600" dirty="0"/>
              <a:t>Competencias  </a:t>
            </a:r>
            <a:r>
              <a:rPr lang="es-ES" sz="3600" dirty="0" err="1"/>
              <a:t>emocionais</a:t>
            </a:r>
            <a:endParaRPr lang="es-ES" sz="36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C0D2FA-BE0E-9A1E-F6A5-AA903C30F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0" y="1562099"/>
            <a:ext cx="10147300" cy="4292435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gl-ES" sz="2000" dirty="0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“Conciencia emocional ”, coñecendo dos nosos sentimentos e emocións, dándolles a etiqueta correcta.</a:t>
            </a:r>
          </a:p>
          <a:p>
            <a:pPr algn="l"/>
            <a:r>
              <a:rPr lang="gl-ES" sz="2000" dirty="0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"Regulación emocional", controlar (rabia, violencia, comportamentos de risco), tolerar (frustración) </a:t>
            </a:r>
            <a:r>
              <a:rPr lang="gl-ES" sz="2000" dirty="0" err="1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autoxenerar</a:t>
            </a:r>
            <a:r>
              <a:rPr lang="gl-ES" sz="2000" dirty="0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emocións positivas (alegría, amor, humor, fluír)</a:t>
            </a:r>
          </a:p>
          <a:p>
            <a:pPr algn="l"/>
            <a:r>
              <a:rPr lang="gl-ES" sz="2000" dirty="0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“Autonomía emocional”, que inclúe a autoestima, unha actitude positiva na vida, responsabilidade, estar satisfeito cun mesmo, </a:t>
            </a:r>
            <a:r>
              <a:rPr lang="gl-ES" sz="2000" dirty="0" err="1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automotivación</a:t>
            </a:r>
            <a:r>
              <a:rPr lang="gl-ES" sz="2000" dirty="0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l"/>
            <a:r>
              <a:rPr lang="gl-ES" sz="2000" dirty="0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“Competencia Social”, onde a empatía é a capacidade fundamental para establecer boas relacións coas demais persoas, a través da comunicación, o respecto, a </a:t>
            </a:r>
            <a:r>
              <a:rPr lang="gl-ES" sz="2000" dirty="0" err="1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asertividade</a:t>
            </a:r>
            <a:r>
              <a:rPr lang="gl-ES" sz="2000" dirty="0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a cooperación.</a:t>
            </a:r>
          </a:p>
          <a:p>
            <a:pPr algn="l"/>
            <a:r>
              <a:rPr lang="gl-ES" sz="2000" dirty="0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“Habilidades para a vida e o benestar”, que están máis estreitamente relacionadas con comportamentos apropiados e responsables e resolución de problemas.</a:t>
            </a:r>
          </a:p>
          <a:p>
            <a:pPr algn="l"/>
            <a:r>
              <a:rPr lang="gl-ES" sz="2000" dirty="0" err="1"/>
              <a:t>Bisquerra</a:t>
            </a:r>
            <a:r>
              <a:rPr lang="gl-ES" sz="2000" dirty="0"/>
              <a:t> y Pérez Escoda, 2007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68B889F-DEF2-409E-F83F-E0062CA3F5DB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2821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75DF1-FF81-09A2-58FD-3170A7C8C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F4064A-8BC2-1437-2B90-184574867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00" y="619414"/>
            <a:ext cx="10147300" cy="56205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s-ES" sz="3600" dirty="0" err="1"/>
              <a:t>Benestar</a:t>
            </a:r>
            <a:r>
              <a:rPr lang="es-ES" sz="3600" dirty="0"/>
              <a:t> emocional e </a:t>
            </a:r>
            <a:r>
              <a:rPr lang="es-ES" sz="3600" dirty="0" err="1"/>
              <a:t>aprendizaxe</a:t>
            </a:r>
            <a:r>
              <a:rPr lang="es-ES" sz="3600" dirty="0"/>
              <a:t> escolar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AE82558-5446-7FE5-FAB3-C5FC2BE73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0" y="1562099"/>
            <a:ext cx="10147300" cy="4292435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800"/>
              </a:spcAft>
            </a:pPr>
            <a:endParaRPr lang="es-ES" i="1" kern="100" dirty="0">
              <a:solidFill>
                <a:srgbClr val="000000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gl-ES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“O bo rendemento dun neno/ dunha nena na escola depende do máis básico de todos os coñecementos: como aprender. </a:t>
            </a: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gl-ES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Descubríronse sete ingredientes cruciais, relacionados coa intelixencia emocional: a confianza nun mesmo e nos demais, a curiosidade, a intencionalidade (o desexo de impactar), o autocontrol, a conexión cos demais, a capacidade de comunicación e a capacidade de cooperación cos demais</a:t>
            </a:r>
            <a:r>
              <a:rPr lang="gl-ES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". </a:t>
            </a: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gl-ES" i="1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Goleman</a:t>
            </a:r>
            <a:r>
              <a:rPr lang="gl-ES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(2020)</a:t>
            </a:r>
            <a:endParaRPr lang="gl-ES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6B0FDE1A-A40F-FAF0-4286-C9E5C94A8B71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4936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3C8D66-A617-CD94-9628-2423324FD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0BAFF2-0611-3B2D-64F7-DA66FFE8D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00" y="619414"/>
            <a:ext cx="10147300" cy="562058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s-ES" sz="3600" dirty="0"/>
              <a:t>Competencias  </a:t>
            </a:r>
            <a:r>
              <a:rPr lang="es-ES" sz="3600" dirty="0" err="1"/>
              <a:t>emocionais</a:t>
            </a:r>
            <a:r>
              <a:rPr lang="es-ES" sz="3600" dirty="0"/>
              <a:t>: </a:t>
            </a:r>
            <a:r>
              <a:rPr lang="es-ES" sz="3100" dirty="0" err="1"/>
              <a:t>intrapersoais</a:t>
            </a:r>
            <a:r>
              <a:rPr lang="es-ES" sz="3100" dirty="0"/>
              <a:t>/</a:t>
            </a:r>
            <a:r>
              <a:rPr lang="es-ES" sz="3100" dirty="0" err="1"/>
              <a:t>interpersoais</a:t>
            </a:r>
            <a:r>
              <a:rPr lang="es-ES" sz="36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2C8C60-AAA0-B341-2A71-49785A0C7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9500" y="1562099"/>
            <a:ext cx="10147300" cy="4292435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gl-ES" sz="2000" dirty="0">
                <a:latin typeface="Calibri" panose="020F0502020204030204" pitchFamily="34" charset="0"/>
                <a:cs typeface="Calibri" panose="020F0502020204030204" pitchFamily="34" charset="0"/>
              </a:rPr>
              <a:t>A intelixencia emocional aparece como a competencia para xestionar as propias emocións, orientar e desenvolver a propia vida e ao mesmo tempo establecer relacións construtivas cos demais.</a:t>
            </a:r>
          </a:p>
          <a:p>
            <a:pPr algn="l"/>
            <a:r>
              <a:rPr lang="gl-ES" sz="2000" dirty="0">
                <a:latin typeface="Calibri" panose="020F0502020204030204" pitchFamily="34" charset="0"/>
                <a:cs typeface="Calibri" panose="020F0502020204030204" pitchFamily="34" charset="0"/>
              </a:rPr>
              <a:t>Polo tanto, a educación emocional distingue dúas dimensións: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gl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Habilidades </a:t>
            </a:r>
            <a:r>
              <a:rPr lang="gl-ES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intrapersoais</a:t>
            </a:r>
            <a:r>
              <a:rPr lang="gl-ES" sz="2000" dirty="0">
                <a:latin typeface="Calibri" panose="020F0502020204030204" pitchFamily="34" charset="0"/>
                <a:cs typeface="Calibri" panose="020F0502020204030204" pitchFamily="34" charset="0"/>
              </a:rPr>
              <a:t>: O coñecemento das nosas emocións e como estas aumentan ou se desactivan. </a:t>
            </a:r>
            <a:r>
              <a:rPr lang="gl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Autoconcepto</a:t>
            </a:r>
            <a:r>
              <a:rPr lang="gl-ES" sz="2000" dirty="0">
                <a:latin typeface="Calibri" panose="020F0502020204030204" pitchFamily="34" charset="0"/>
                <a:cs typeface="Calibri" panose="020F0502020204030204" pitchFamily="34" charset="0"/>
              </a:rPr>
              <a:t> e Autoestima: </a:t>
            </a:r>
            <a:r>
              <a:rPr lang="gl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autoconfianza</a:t>
            </a:r>
            <a:r>
              <a:rPr lang="gl-ES" sz="2000" dirty="0">
                <a:latin typeface="Calibri" panose="020F0502020204030204" pitchFamily="34" charset="0"/>
                <a:cs typeface="Calibri" panose="020F0502020204030204" pitchFamily="34" charset="0"/>
              </a:rPr>
              <a:t>/inseguridade-medo; resistencia/incomodidade-abandono; recoñecemento de si mesmo/illamento.</a:t>
            </a:r>
          </a:p>
          <a:p>
            <a:pPr marL="342900" indent="-342900" algn="l">
              <a:buFont typeface="Wingdings" pitchFamily="2" charset="2"/>
              <a:buChar char="Ø"/>
            </a:pPr>
            <a:r>
              <a:rPr lang="gl-ES" sz="2000" b="1" dirty="0">
                <a:latin typeface="Calibri" panose="020F0502020204030204" pitchFamily="34" charset="0"/>
                <a:cs typeface="Calibri" panose="020F0502020204030204" pitchFamily="34" charset="0"/>
              </a:rPr>
              <a:t>Habilidades interpersoais</a:t>
            </a:r>
            <a:r>
              <a:rPr lang="gl-ES" sz="2000" dirty="0">
                <a:latin typeface="Calibri" panose="020F0502020204030204" pitchFamily="34" charset="0"/>
                <a:cs typeface="Calibri" panose="020F0502020204030204" pitchFamily="34" charset="0"/>
              </a:rPr>
              <a:t>: As habilidades que nos permiten ter relacións positivas cos demais. Empatía e Recoñecemento no outro: escoita, diálogo, apertura, confianza, </a:t>
            </a:r>
            <a:r>
              <a:rPr lang="gl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asertividade</a:t>
            </a:r>
            <a:r>
              <a:rPr lang="gl-ES" sz="2000" dirty="0">
                <a:latin typeface="Calibri" panose="020F0502020204030204" pitchFamily="34" charset="0"/>
                <a:cs typeface="Calibri" panose="020F0502020204030204" pitchFamily="34" charset="0"/>
              </a:rPr>
              <a:t>, resolución positiva do conflito e  toma de decisións conxuntas.</a:t>
            </a:r>
          </a:p>
          <a:p>
            <a:pPr lvl="5" algn="l"/>
            <a:endParaRPr lang="gl-E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5" algn="l"/>
            <a:r>
              <a:rPr lang="gl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Dader</a:t>
            </a:r>
            <a:r>
              <a:rPr lang="gl-ES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gl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Carpena</a:t>
            </a:r>
            <a:r>
              <a:rPr lang="gl-ES" sz="2000" dirty="0"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gl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otros</a:t>
            </a:r>
            <a:r>
              <a:rPr lang="gl-E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(2004) Aprender y educar con bienestar y </a:t>
            </a:r>
            <a:r>
              <a:rPr lang="es-E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empatia</a:t>
            </a:r>
            <a:r>
              <a:rPr lang="es-ES" sz="2000" dirty="0">
                <a:latin typeface="Calibri" panose="020F0502020204030204" pitchFamily="34" charset="0"/>
                <a:cs typeface="Calibri" panose="020F0502020204030204" pitchFamily="34" charset="0"/>
              </a:rPr>
              <a:t>. Octaedro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D4DA2CD-3945-F49F-8C53-A9574A261C03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560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ED8E0-9C7E-1EBD-BA8A-6746242B2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C1BF22-C03B-43C0-B9D2-DB340C0615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00" y="596900"/>
            <a:ext cx="10147300" cy="584572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l"/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br>
              <a:rPr lang="es-ES" sz="3600" dirty="0"/>
            </a:br>
            <a:r>
              <a:rPr lang="es-ES" sz="3600" dirty="0" err="1"/>
              <a:t>Benestar</a:t>
            </a:r>
            <a:r>
              <a:rPr lang="es-ES" sz="3600" dirty="0"/>
              <a:t> </a:t>
            </a:r>
            <a:r>
              <a:rPr lang="gl-ES" sz="3600" dirty="0"/>
              <a:t>emocional  e interacción entre iguais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31B8EA6-F7D0-D4B2-5483-A1D8A3D44F0B}"/>
              </a:ext>
            </a:extLst>
          </p:cNvPr>
          <p:cNvSpPr txBox="1">
            <a:spLocks/>
          </p:cNvSpPr>
          <p:nvPr/>
        </p:nvSpPr>
        <p:spPr>
          <a:xfrm>
            <a:off x="1524000" y="118586"/>
            <a:ext cx="9144000" cy="1070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/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A6A3B86C-522B-F53C-8C28-8F45F0A27C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600219"/>
              </p:ext>
            </p:extLst>
          </p:nvPr>
        </p:nvGraphicFramePr>
        <p:xfrm>
          <a:off x="414604" y="1667722"/>
          <a:ext cx="11103428" cy="4674894"/>
        </p:xfrm>
        <a:graphic>
          <a:graphicData uri="http://schemas.openxmlformats.org/drawingml/2006/table">
            <a:tbl>
              <a:tblPr firstRow="1" firstCol="1" bandRow="1"/>
              <a:tblGrid>
                <a:gridCol w="4441372">
                  <a:extLst>
                    <a:ext uri="{9D8B030D-6E8A-4147-A177-3AD203B41FA5}">
                      <a16:colId xmlns:a16="http://schemas.microsoft.com/office/drawing/2014/main" val="2630353728"/>
                    </a:ext>
                  </a:extLst>
                </a:gridCol>
                <a:gridCol w="3282753">
                  <a:extLst>
                    <a:ext uri="{9D8B030D-6E8A-4147-A177-3AD203B41FA5}">
                      <a16:colId xmlns:a16="http://schemas.microsoft.com/office/drawing/2014/main" val="3166375646"/>
                    </a:ext>
                  </a:extLst>
                </a:gridCol>
                <a:gridCol w="3379303">
                  <a:extLst>
                    <a:ext uri="{9D8B030D-6E8A-4147-A177-3AD203B41FA5}">
                      <a16:colId xmlns:a16="http://schemas.microsoft.com/office/drawing/2014/main" val="3645765448"/>
                    </a:ext>
                  </a:extLst>
                </a:gridCol>
              </a:tblGrid>
              <a:tr h="658032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1" i="0" u="none" strike="noStrike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5D5D5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COMPETENCIAS SOCIO-EMOCIONAIS</a:t>
                      </a:r>
                      <a:endParaRPr lang="es-ES" sz="2000" b="0" i="0" u="none" strike="noStrike" dirty="0">
                        <a:effectLst/>
                        <a:highlight>
                          <a:srgbClr val="D5D5D5"/>
                        </a:highligh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1" i="1" u="none" strike="noStrike" kern="100" dirty="0">
                          <a:effectLst/>
                          <a:highlight>
                            <a:srgbClr val="D5D5D5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s-ES" sz="2000" b="1" i="1" u="none" strike="noStrike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5D5D5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INTRAPSICOLOXICAS </a:t>
                      </a:r>
                      <a:endParaRPr lang="es-ES" sz="2000" b="0" i="0" u="none" strike="noStrike" dirty="0">
                        <a:effectLst/>
                        <a:highlight>
                          <a:srgbClr val="D5D5D5"/>
                        </a:highligh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1" i="1" u="none" strike="noStrike" kern="100" dirty="0">
                          <a:effectLst/>
                          <a:highlight>
                            <a:srgbClr val="D5D5D5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gl-ES" sz="2000" b="1" i="1" u="none" strike="noStrike" kern="100" noProof="0" dirty="0">
                          <a:solidFill>
                            <a:srgbClr val="000000"/>
                          </a:solidFill>
                          <a:effectLst/>
                          <a:highlight>
                            <a:srgbClr val="D5D5D5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INTERPSICOLOXICAS</a:t>
                      </a:r>
                      <a:endParaRPr lang="gl-ES" sz="2000" b="0" i="0" u="none" strike="noStrike" noProof="0" dirty="0">
                        <a:effectLst/>
                        <a:highlight>
                          <a:srgbClr val="D5D5D5"/>
                        </a:highligh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888523"/>
                  </a:ext>
                </a:extLst>
              </a:tr>
              <a:tr h="427124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1" i="0" u="none" strike="noStrike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DAED03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Conciencia emocional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s-ES" sz="2000" b="0" i="0" u="none" strike="noStrike" dirty="0">
                        <a:effectLst/>
                        <a:highlight>
                          <a:srgbClr val="DAED03"/>
                        </a:highligh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0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000" b="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Confianza </a:t>
                      </a:r>
                      <a:r>
                        <a:rPr lang="es-ES" sz="2000" b="0" i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nun</a:t>
                      </a:r>
                      <a:r>
                        <a:rPr lang="es-ES" sz="2000" b="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mesmo</a:t>
                      </a: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Confianza nos </a:t>
                      </a:r>
                      <a:r>
                        <a:rPr lang="es-ES" sz="2000" b="0" i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demais</a:t>
                      </a:r>
                      <a:r>
                        <a:rPr lang="es-ES" sz="20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s-ES" sz="20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5881496"/>
                  </a:ext>
                </a:extLst>
              </a:tr>
              <a:tr h="427124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1" i="0" u="none" strike="noStrike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67D517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Regulación emocional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s-ES" sz="2000" b="0" i="0" u="none" strike="noStrike" dirty="0">
                        <a:effectLst/>
                        <a:highlight>
                          <a:srgbClr val="67D517"/>
                        </a:highligh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D51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0" i="1" u="none" strike="noStrike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Autocontrol-autorregulación</a:t>
                      </a:r>
                      <a:endParaRPr lang="es-ES" sz="20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0" i="0" u="none" strike="noStrike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Co-regulación </a:t>
                      </a:r>
                      <a:endParaRPr lang="es-ES" sz="20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3696133"/>
                  </a:ext>
                </a:extLst>
              </a:tr>
              <a:tr h="77745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1" i="0" u="none" strike="noStrike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0FD5C5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Autonomía emocional</a:t>
                      </a:r>
                      <a:endParaRPr lang="es-ES" sz="2000" b="0" i="0" u="none" strike="noStrike" dirty="0">
                        <a:effectLst/>
                        <a:highlight>
                          <a:srgbClr val="0FD5C5"/>
                        </a:highligh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D5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0" i="1" u="none" strike="noStrike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Conexión cos </a:t>
                      </a:r>
                      <a:r>
                        <a:rPr lang="es-ES" sz="2000" b="0" i="1" u="none" strike="noStrike" kern="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demais</a:t>
                      </a:r>
                      <a:endParaRPr lang="es-ES" sz="20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0" i="0" u="none" strike="noStrike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 toma de </a:t>
                      </a:r>
                      <a:r>
                        <a:rPr lang="es-ES" sz="2000" b="0" i="0" u="none" strike="noStrike" kern="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decisións</a:t>
                      </a:r>
                      <a:r>
                        <a:rPr lang="es-ES" sz="2000" b="0" i="0" u="none" strike="noStrike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2000" b="0" i="0" u="none" strike="noStrike" kern="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conxunta</a:t>
                      </a:r>
                      <a:endParaRPr lang="es-ES" sz="20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83136"/>
                  </a:ext>
                </a:extLst>
              </a:tr>
              <a:tr h="427124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1" i="0" u="none" strike="noStrike" kern="100" dirty="0">
                          <a:solidFill>
                            <a:srgbClr val="000000"/>
                          </a:solidFill>
                          <a:effectLst/>
                          <a:highlight>
                            <a:srgbClr val="C912D5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Competencia Social</a:t>
                      </a: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s-ES" sz="2000" b="0" i="0" u="none" strike="noStrike" dirty="0">
                        <a:effectLst/>
                        <a:highlight>
                          <a:srgbClr val="C912D5"/>
                        </a:highligh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12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0" i="1" u="none" strike="noStrike" kern="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Capacidade</a:t>
                      </a:r>
                      <a:r>
                        <a:rPr lang="es-ES" sz="2000" b="0" i="1" u="none" strike="noStrike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de comunicar</a:t>
                      </a:r>
                      <a:endParaRPr lang="es-ES" sz="20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0" i="0" u="none" strike="noStrike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 </a:t>
                      </a:r>
                      <a:r>
                        <a:rPr lang="es-ES" sz="2000" b="0" i="0" u="none" strike="noStrike" kern="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escoita</a:t>
                      </a:r>
                      <a:r>
                        <a:rPr lang="es-ES" sz="2000" b="0" i="0" u="none" strike="noStrike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, o diálogo</a:t>
                      </a:r>
                      <a:endParaRPr lang="es-ES" sz="20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4168931"/>
                  </a:ext>
                </a:extLst>
              </a:tr>
              <a:tr h="77745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gl-ES" sz="2000" b="1" i="0" u="none" strike="noStrike" kern="100" noProof="0" dirty="0">
                          <a:solidFill>
                            <a:srgbClr val="000000"/>
                          </a:solidFill>
                          <a:effectLst/>
                          <a:highlight>
                            <a:srgbClr val="D5062E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Habilidades </a:t>
                      </a:r>
                      <a:r>
                        <a:rPr lang="gl-ES" sz="2000" b="1" i="0" u="none" strike="noStrike" kern="100" noProof="0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D5062E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vitales</a:t>
                      </a:r>
                      <a:r>
                        <a:rPr lang="gl-ES" sz="2000" b="1" i="0" u="none" strike="noStrike" kern="100" noProof="0" dirty="0">
                          <a:solidFill>
                            <a:srgbClr val="000000"/>
                          </a:solidFill>
                          <a:effectLst/>
                          <a:highlight>
                            <a:srgbClr val="D5062E"/>
                          </a:highlight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e benestar</a:t>
                      </a:r>
                      <a:endParaRPr lang="gl-ES" sz="2000" b="0" i="0" u="none" strike="noStrike" noProof="0" dirty="0">
                        <a:effectLst/>
                        <a:highlight>
                          <a:srgbClr val="D5062E"/>
                        </a:highlight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062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s-ES" sz="2000" b="0" i="1" u="none" strike="noStrike" kern="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Habilidade</a:t>
                      </a:r>
                      <a:r>
                        <a:rPr lang="es-ES" sz="2000" b="0" i="1" u="none" strike="noStrike" kern="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 de cooperar </a:t>
                      </a:r>
                      <a:endParaRPr lang="es-ES" sz="2000" b="0" i="0" u="none" strike="noStrike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gl-ES" sz="2000" b="0" i="0" u="none" strike="noStrike" kern="100" noProof="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Calibri" panose="020F0502020204030204" pitchFamily="34" charset="0"/>
                        </a:rPr>
                        <a:t>A resolución positiva de conflitos</a:t>
                      </a:r>
                      <a:endParaRPr lang="gl-ES" sz="2000" b="0" i="0" u="none" strike="noStrike" noProof="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9684" marR="129684" marT="180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056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033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9">
            <a:extLst>
              <a:ext uri="{FF2B5EF4-FFF2-40B4-BE49-F238E27FC236}">
                <a16:creationId xmlns:a16="http://schemas.microsoft.com/office/drawing/2014/main" id="{4CF77556-284E-BF03-A8DA-DF7CF3ACC516}"/>
              </a:ext>
            </a:extLst>
          </p:cNvPr>
          <p:cNvGrpSpPr>
            <a:grpSpLocks/>
          </p:cNvGrpSpPr>
          <p:nvPr/>
        </p:nvGrpSpPr>
        <p:grpSpPr bwMode="auto">
          <a:xfrm>
            <a:off x="1801183" y="6258482"/>
            <a:ext cx="8642350" cy="360363"/>
            <a:chOff x="158" y="3974"/>
            <a:chExt cx="5444" cy="227"/>
          </a:xfrm>
        </p:grpSpPr>
        <p:cxnSp>
          <p:nvCxnSpPr>
            <p:cNvPr id="43" name="Conector recto 42">
              <a:extLst>
                <a:ext uri="{FF2B5EF4-FFF2-40B4-BE49-F238E27FC236}">
                  <a16:creationId xmlns:a16="http://schemas.microsoft.com/office/drawing/2014/main" id="{17D0D9F0-5858-8A45-15C2-F80D0BC17A64}"/>
                </a:ext>
              </a:extLst>
            </p:cNvPr>
            <p:cNvCxnSpPr/>
            <p:nvPr/>
          </p:nvCxnSpPr>
          <p:spPr>
            <a:xfrm>
              <a:off x="158" y="3974"/>
              <a:ext cx="5444" cy="1"/>
            </a:xfrm>
            <a:prstGeom prst="line">
              <a:avLst/>
            </a:prstGeom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26668" name="Imagen 3" descr="logo UVIC peu-pagina.jpg">
              <a:extLst>
                <a:ext uri="{FF2B5EF4-FFF2-40B4-BE49-F238E27FC236}">
                  <a16:creationId xmlns:a16="http://schemas.microsoft.com/office/drawing/2014/main" id="{7D06A592-D972-ABFF-4977-706944E11E0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4029"/>
              <a:ext cx="1044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69" name="Marcador de pie de página 2">
              <a:extLst>
                <a:ext uri="{FF2B5EF4-FFF2-40B4-BE49-F238E27FC236}">
                  <a16:creationId xmlns:a16="http://schemas.microsoft.com/office/drawing/2014/main" id="{550CA273-0450-A405-A07D-603E1CEAF57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216" y="4075"/>
              <a:ext cx="66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44000" tIns="0" rIns="0" bIns="0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s-ES_tradnl" altLang="es-ES" sz="1000" b="1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www.uvic.cat</a:t>
              </a:r>
            </a:p>
          </p:txBody>
        </p:sp>
      </p:grpSp>
      <p:sp>
        <p:nvSpPr>
          <p:cNvPr id="26627" name="2 Marcador de pie de página">
            <a:extLst>
              <a:ext uri="{FF2B5EF4-FFF2-40B4-BE49-F238E27FC236}">
                <a16:creationId xmlns:a16="http://schemas.microsoft.com/office/drawing/2014/main" id="{F197D8A2-55A8-9964-36E9-A838AC315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924800" y="6675438"/>
            <a:ext cx="7620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_tradnl" altLang="es-ES" sz="1400">
                <a:latin typeface="Times New Roman" panose="02020603050405020304" pitchFamily="18" charset="0"/>
              </a:rPr>
              <a:t>Laboratorio de Psicopedagogía </a:t>
            </a:r>
          </a:p>
        </p:txBody>
      </p:sp>
      <p:sp>
        <p:nvSpPr>
          <p:cNvPr id="26628" name="3 Marcador de número de diapositiva">
            <a:extLst>
              <a:ext uri="{FF2B5EF4-FFF2-40B4-BE49-F238E27FC236}">
                <a16:creationId xmlns:a16="http://schemas.microsoft.com/office/drawing/2014/main" id="{B2E61DED-2F54-F11A-54FC-527287EE0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93C3F976-562E-48BF-97C6-679CC02D636A}" type="slidenum">
              <a:rPr lang="es-ES_tradnl" altLang="es-ES" sz="1400">
                <a:latin typeface="Times New Roman" panose="02020603050405020304" pitchFamily="18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8</a:t>
            </a:fld>
            <a:endParaRPr lang="es-ES_tradnl" altLang="es-ES" sz="1400">
              <a:latin typeface="Times New Roman" panose="02020603050405020304" pitchFamily="18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7D61F660-49C5-4D37-C2D1-52E991011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90" y="1187522"/>
            <a:ext cx="10564483" cy="781528"/>
          </a:xfrm>
          <a:prstGeom prst="rect">
            <a:avLst/>
          </a:prstGeom>
          <a:solidFill>
            <a:srgbClr val="00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defTabSz="44926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492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492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492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49263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49263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49263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49263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49263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Clr>
                <a:srgbClr val="FFFFFF"/>
              </a:buClr>
              <a:buFontTx/>
              <a:buNone/>
            </a:pPr>
            <a:r>
              <a:rPr lang="gl-ES" altLang="es-ES" sz="18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Ir creando as condición óptimas para que o grupo estea cada vez máis disposto a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Clr>
                <a:srgbClr val="FFFFFF"/>
              </a:buClr>
              <a:buFontTx/>
              <a:buNone/>
            </a:pPr>
            <a:r>
              <a:rPr lang="gl-ES" altLang="es-ES" sz="18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traballar de esta forma: Aprender en equipo e axudarse a aprender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BDE07B70-3319-5418-3B56-652B08C9300C}"/>
              </a:ext>
            </a:extLst>
          </p:cNvPr>
          <p:cNvGrpSpPr/>
          <p:nvPr/>
        </p:nvGrpSpPr>
        <p:grpSpPr>
          <a:xfrm>
            <a:off x="3623348" y="1944371"/>
            <a:ext cx="4768850" cy="4674474"/>
            <a:chOff x="3865563" y="1289764"/>
            <a:chExt cx="4768850" cy="4674474"/>
          </a:xfrm>
        </p:grpSpPr>
        <p:grpSp>
          <p:nvGrpSpPr>
            <p:cNvPr id="2" name="Group 3">
              <a:extLst>
                <a:ext uri="{FF2B5EF4-FFF2-40B4-BE49-F238E27FC236}">
                  <a16:creationId xmlns:a16="http://schemas.microsoft.com/office/drawing/2014/main" id="{712AFA72-6085-5FA9-D051-3A39940AB7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48300" y="3429000"/>
              <a:ext cx="3186113" cy="2232025"/>
              <a:chOff x="2507" y="1905"/>
              <a:chExt cx="2006" cy="1480"/>
            </a:xfrm>
          </p:grpSpPr>
          <p:grpSp>
            <p:nvGrpSpPr>
              <p:cNvPr id="26660" name="Group 4">
                <a:extLst>
                  <a:ext uri="{FF2B5EF4-FFF2-40B4-BE49-F238E27FC236}">
                    <a16:creationId xmlns:a16="http://schemas.microsoft.com/office/drawing/2014/main" id="{8DDB775A-D7A9-2900-AC31-0D7B2CD7F3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07" y="1905"/>
                <a:ext cx="2006" cy="1480"/>
                <a:chOff x="2507" y="1905"/>
                <a:chExt cx="2006" cy="1480"/>
              </a:xfrm>
            </p:grpSpPr>
            <p:grpSp>
              <p:nvGrpSpPr>
                <p:cNvPr id="26662" name="Group 5">
                  <a:extLst>
                    <a:ext uri="{FF2B5EF4-FFF2-40B4-BE49-F238E27FC236}">
                      <a16:creationId xmlns:a16="http://schemas.microsoft.com/office/drawing/2014/main" id="{CCF8D399-311A-4920-6D18-1C28CDB38A3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-6929676">
                  <a:off x="2770" y="1642"/>
                  <a:ext cx="1480" cy="2006"/>
                  <a:chOff x="1465" y="1514"/>
                  <a:chExt cx="1480" cy="2006"/>
                </a:xfrm>
              </p:grpSpPr>
              <p:sp>
                <p:nvSpPr>
                  <p:cNvPr id="26664" name="Line 6">
                    <a:extLst>
                      <a:ext uri="{FF2B5EF4-FFF2-40B4-BE49-F238E27FC236}">
                        <a16:creationId xmlns:a16="http://schemas.microsoft.com/office/drawing/2014/main" id="{6004516A-1E3D-1450-BB16-2446EE6DB2D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10451493" flipH="1" flipV="1">
                    <a:off x="1655" y="1514"/>
                    <a:ext cx="1175" cy="708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gl-ES"/>
                  </a:p>
                </p:txBody>
              </p:sp>
              <p:sp>
                <p:nvSpPr>
                  <p:cNvPr id="26665" name="Line 7">
                    <a:extLst>
                      <a:ext uri="{FF2B5EF4-FFF2-40B4-BE49-F238E27FC236}">
                        <a16:creationId xmlns:a16="http://schemas.microsoft.com/office/drawing/2014/main" id="{D7915373-0C65-344D-A7D9-671C46D6840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10451493" flipH="1">
                    <a:off x="2791" y="2159"/>
                    <a:ext cx="138" cy="136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gl-ES"/>
                  </a:p>
                </p:txBody>
              </p:sp>
              <p:sp>
                <p:nvSpPr>
                  <p:cNvPr id="26666" name="Arc 8">
                    <a:extLst>
                      <a:ext uri="{FF2B5EF4-FFF2-40B4-BE49-F238E27FC236}">
                        <a16:creationId xmlns:a16="http://schemas.microsoft.com/office/drawing/2014/main" id="{88A17FEF-0549-6865-1583-EB95B4E150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10449055">
                    <a:off x="1465" y="1617"/>
                    <a:ext cx="1480" cy="1843"/>
                  </a:xfrm>
                  <a:custGeom>
                    <a:avLst/>
                    <a:gdLst>
                      <a:gd name="T0" fmla="*/ 0 w 23701"/>
                      <a:gd name="T1" fmla="*/ 0 h 28813"/>
                      <a:gd name="T2" fmla="*/ 0 w 23701"/>
                      <a:gd name="T3" fmla="*/ 0 h 28813"/>
                      <a:gd name="T4" fmla="*/ 0 w 23701"/>
                      <a:gd name="T5" fmla="*/ 0 h 28813"/>
                      <a:gd name="T6" fmla="*/ 0 60000 65536"/>
                      <a:gd name="T7" fmla="*/ 0 60000 65536"/>
                      <a:gd name="T8" fmla="*/ 0 60000 65536"/>
                      <a:gd name="T9" fmla="*/ 0 w 23701"/>
                      <a:gd name="T10" fmla="*/ 0 h 28813"/>
                      <a:gd name="T11" fmla="*/ 23701 w 23701"/>
                      <a:gd name="T12" fmla="*/ 28813 h 28813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3701" h="28813" fill="none" extrusionOk="0">
                        <a:moveTo>
                          <a:pt x="0" y="102"/>
                        </a:moveTo>
                        <a:cubicBezTo>
                          <a:pt x="698" y="34"/>
                          <a:pt x="1399" y="-1"/>
                          <a:pt x="2101" y="0"/>
                        </a:cubicBezTo>
                        <a:cubicBezTo>
                          <a:pt x="14030" y="0"/>
                          <a:pt x="23701" y="9670"/>
                          <a:pt x="23701" y="21600"/>
                        </a:cubicBezTo>
                        <a:cubicBezTo>
                          <a:pt x="23701" y="24057"/>
                          <a:pt x="23281" y="26496"/>
                          <a:pt x="22461" y="28813"/>
                        </a:cubicBezTo>
                      </a:path>
                      <a:path w="23701" h="28813" stroke="0" extrusionOk="0">
                        <a:moveTo>
                          <a:pt x="0" y="102"/>
                        </a:moveTo>
                        <a:cubicBezTo>
                          <a:pt x="698" y="34"/>
                          <a:pt x="1399" y="-1"/>
                          <a:pt x="2101" y="0"/>
                        </a:cubicBezTo>
                        <a:cubicBezTo>
                          <a:pt x="14030" y="0"/>
                          <a:pt x="23701" y="9670"/>
                          <a:pt x="23701" y="21600"/>
                        </a:cubicBezTo>
                        <a:cubicBezTo>
                          <a:pt x="23701" y="24057"/>
                          <a:pt x="23281" y="26496"/>
                          <a:pt x="22461" y="28813"/>
                        </a:cubicBezTo>
                        <a:lnTo>
                          <a:pt x="2101" y="21600"/>
                        </a:lnTo>
                        <a:lnTo>
                          <a:pt x="0" y="102"/>
                        </a:lnTo>
                        <a:close/>
                      </a:path>
                    </a:pathLst>
                  </a:custGeom>
                  <a:solidFill>
                    <a:srgbClr val="FFCC99"/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gl-ES"/>
                  </a:p>
                </p:txBody>
              </p:sp>
            </p:grpSp>
            <p:sp>
              <p:nvSpPr>
                <p:cNvPr id="26663" name="Oval 9">
                  <a:extLst>
                    <a:ext uri="{FF2B5EF4-FFF2-40B4-BE49-F238E27FC236}">
                      <a16:creationId xmlns:a16="http://schemas.microsoft.com/office/drawing/2014/main" id="{E2A42659-D87A-8518-BEFF-4167598096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574145">
                  <a:off x="3846" y="2614"/>
                  <a:ext cx="440" cy="440"/>
                </a:xfrm>
                <a:prstGeom prst="ellipse">
                  <a:avLst/>
                </a:prstGeom>
                <a:solidFill>
                  <a:srgbClr val="99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s-ES" altLang="es-ES" sz="32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Lucida Sans Unicode" panose="020B0602030504020204" pitchFamily="34" charset="0"/>
                    </a:rPr>
                    <a:t>C</a:t>
                  </a:r>
                </a:p>
              </p:txBody>
            </p:sp>
          </p:grpSp>
          <p:sp>
            <p:nvSpPr>
              <p:cNvPr id="26661" name="Text Box 10">
                <a:extLst>
                  <a:ext uri="{FF2B5EF4-FFF2-40B4-BE49-F238E27FC236}">
                    <a16:creationId xmlns:a16="http://schemas.microsoft.com/office/drawing/2014/main" id="{B38DA2F8-C222-D50F-1E09-B8F17320F4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0" y="2160"/>
                <a:ext cx="1179" cy="7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s-ES" altLang="es-ES" sz="1800" b="1">
                    <a:latin typeface="Arial" panose="020B0604020202020204" pitchFamily="34" charset="0"/>
                    <a:cs typeface="Lucida Sans Unicode" panose="020B0602030504020204" pitchFamily="34" charset="0"/>
                  </a:rPr>
                  <a:t>Traballo en equipo como contido a ensinar</a:t>
                </a:r>
              </a:p>
            </p:txBody>
          </p:sp>
        </p:grpSp>
        <p:grpSp>
          <p:nvGrpSpPr>
            <p:cNvPr id="5" name="Group 11">
              <a:extLst>
                <a:ext uri="{FF2B5EF4-FFF2-40B4-BE49-F238E27FC236}">
                  <a16:creationId xmlns:a16="http://schemas.microsoft.com/office/drawing/2014/main" id="{7DAF5788-E0FD-7167-2882-A569E5BCDE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5563" y="2852738"/>
              <a:ext cx="2230437" cy="3111500"/>
              <a:chOff x="1429" y="1560"/>
              <a:chExt cx="1406" cy="2006"/>
            </a:xfrm>
          </p:grpSpPr>
          <p:grpSp>
            <p:nvGrpSpPr>
              <p:cNvPr id="26653" name="Group 12">
                <a:extLst>
                  <a:ext uri="{FF2B5EF4-FFF2-40B4-BE49-F238E27FC236}">
                    <a16:creationId xmlns:a16="http://schemas.microsoft.com/office/drawing/2014/main" id="{AA529DEB-6FD5-8CFE-63B0-F45127BE45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29" y="1560"/>
                <a:ext cx="1375" cy="2006"/>
                <a:chOff x="1429" y="1560"/>
                <a:chExt cx="1480" cy="2006"/>
              </a:xfrm>
            </p:grpSpPr>
            <p:grpSp>
              <p:nvGrpSpPr>
                <p:cNvPr id="26655" name="Group 13">
                  <a:extLst>
                    <a:ext uri="{FF2B5EF4-FFF2-40B4-BE49-F238E27FC236}">
                      <a16:creationId xmlns:a16="http://schemas.microsoft.com/office/drawing/2014/main" id="{0FFA24C5-191E-9A90-9030-A923F0AE94C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429" y="1560"/>
                  <a:ext cx="1480" cy="2006"/>
                  <a:chOff x="1465" y="1514"/>
                  <a:chExt cx="1480" cy="2006"/>
                </a:xfrm>
              </p:grpSpPr>
              <p:sp>
                <p:nvSpPr>
                  <p:cNvPr id="26657" name="Line 14">
                    <a:extLst>
                      <a:ext uri="{FF2B5EF4-FFF2-40B4-BE49-F238E27FC236}">
                        <a16:creationId xmlns:a16="http://schemas.microsoft.com/office/drawing/2014/main" id="{4BC1BD35-4346-A184-FF61-9000F1DCD36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10451493" flipH="1" flipV="1">
                    <a:off x="1655" y="1514"/>
                    <a:ext cx="1175" cy="708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gl-ES"/>
                  </a:p>
                </p:txBody>
              </p:sp>
              <p:sp>
                <p:nvSpPr>
                  <p:cNvPr id="26658" name="Line 15">
                    <a:extLst>
                      <a:ext uri="{FF2B5EF4-FFF2-40B4-BE49-F238E27FC236}">
                        <a16:creationId xmlns:a16="http://schemas.microsoft.com/office/drawing/2014/main" id="{1D771EA1-7E8B-465F-92F6-EBD37C89897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10451493" flipH="1">
                    <a:off x="2791" y="2159"/>
                    <a:ext cx="138" cy="136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gl-ES"/>
                  </a:p>
                </p:txBody>
              </p:sp>
              <p:sp>
                <p:nvSpPr>
                  <p:cNvPr id="26659" name="Arc 16">
                    <a:extLst>
                      <a:ext uri="{FF2B5EF4-FFF2-40B4-BE49-F238E27FC236}">
                        <a16:creationId xmlns:a16="http://schemas.microsoft.com/office/drawing/2014/main" id="{C1B4CAD8-6D0D-4631-B8C1-360211EBDB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10449055">
                    <a:off x="1465" y="1617"/>
                    <a:ext cx="1480" cy="1843"/>
                  </a:xfrm>
                  <a:custGeom>
                    <a:avLst/>
                    <a:gdLst>
                      <a:gd name="T0" fmla="*/ 0 w 23701"/>
                      <a:gd name="T1" fmla="*/ 0 h 28813"/>
                      <a:gd name="T2" fmla="*/ 0 w 23701"/>
                      <a:gd name="T3" fmla="*/ 0 h 28813"/>
                      <a:gd name="T4" fmla="*/ 0 w 23701"/>
                      <a:gd name="T5" fmla="*/ 0 h 28813"/>
                      <a:gd name="T6" fmla="*/ 0 60000 65536"/>
                      <a:gd name="T7" fmla="*/ 0 60000 65536"/>
                      <a:gd name="T8" fmla="*/ 0 60000 65536"/>
                      <a:gd name="T9" fmla="*/ 0 w 23701"/>
                      <a:gd name="T10" fmla="*/ 0 h 28813"/>
                      <a:gd name="T11" fmla="*/ 23701 w 23701"/>
                      <a:gd name="T12" fmla="*/ 28813 h 28813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3701" h="28813" fill="none" extrusionOk="0">
                        <a:moveTo>
                          <a:pt x="0" y="102"/>
                        </a:moveTo>
                        <a:cubicBezTo>
                          <a:pt x="698" y="34"/>
                          <a:pt x="1399" y="-1"/>
                          <a:pt x="2101" y="0"/>
                        </a:cubicBezTo>
                        <a:cubicBezTo>
                          <a:pt x="14030" y="0"/>
                          <a:pt x="23701" y="9670"/>
                          <a:pt x="23701" y="21600"/>
                        </a:cubicBezTo>
                        <a:cubicBezTo>
                          <a:pt x="23701" y="24057"/>
                          <a:pt x="23281" y="26496"/>
                          <a:pt x="22461" y="28813"/>
                        </a:cubicBezTo>
                      </a:path>
                      <a:path w="23701" h="28813" stroke="0" extrusionOk="0">
                        <a:moveTo>
                          <a:pt x="0" y="102"/>
                        </a:moveTo>
                        <a:cubicBezTo>
                          <a:pt x="698" y="34"/>
                          <a:pt x="1399" y="-1"/>
                          <a:pt x="2101" y="0"/>
                        </a:cubicBezTo>
                        <a:cubicBezTo>
                          <a:pt x="14030" y="0"/>
                          <a:pt x="23701" y="9670"/>
                          <a:pt x="23701" y="21600"/>
                        </a:cubicBezTo>
                        <a:cubicBezTo>
                          <a:pt x="23701" y="24057"/>
                          <a:pt x="23281" y="26496"/>
                          <a:pt x="22461" y="28813"/>
                        </a:cubicBezTo>
                        <a:lnTo>
                          <a:pt x="2101" y="21600"/>
                        </a:lnTo>
                        <a:lnTo>
                          <a:pt x="0" y="102"/>
                        </a:lnTo>
                        <a:close/>
                      </a:path>
                    </a:pathLst>
                  </a:custGeom>
                  <a:solidFill>
                    <a:srgbClr val="99FFCC"/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gl-ES"/>
                  </a:p>
                </p:txBody>
              </p:sp>
            </p:grpSp>
            <p:sp>
              <p:nvSpPr>
                <p:cNvPr id="26656" name="Oval 17">
                  <a:extLst>
                    <a:ext uri="{FF2B5EF4-FFF2-40B4-BE49-F238E27FC236}">
                      <a16:creationId xmlns:a16="http://schemas.microsoft.com/office/drawing/2014/main" id="{D0E3B73F-CE80-5F16-C73C-1D3CED57CC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705999">
                  <a:off x="1429" y="2614"/>
                  <a:ext cx="440" cy="440"/>
                </a:xfrm>
                <a:prstGeom prst="ellipse">
                  <a:avLst/>
                </a:prstGeom>
                <a:solidFill>
                  <a:srgbClr val="0000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s-ES" altLang="es-ES" sz="32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Lucida Sans Unicode" panose="020B0602030504020204" pitchFamily="34" charset="0"/>
                    </a:rPr>
                    <a:t>B</a:t>
                  </a:r>
                </a:p>
              </p:txBody>
            </p:sp>
          </p:grpSp>
          <p:sp>
            <p:nvSpPr>
              <p:cNvPr id="26654" name="Text Box 18">
                <a:extLst>
                  <a:ext uri="{FF2B5EF4-FFF2-40B4-BE49-F238E27FC236}">
                    <a16:creationId xmlns:a16="http://schemas.microsoft.com/office/drawing/2014/main" id="{1A51A614-0F13-AA51-A4F7-0854D20DD3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55" y="2160"/>
                <a:ext cx="1180" cy="7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s-ES" altLang="es-ES" sz="1800" b="1" dirty="0" err="1">
                    <a:latin typeface="Arial" panose="020B0604020202020204" pitchFamily="34" charset="0"/>
                    <a:cs typeface="Lucida Sans Unicode" panose="020B0602030504020204" pitchFamily="34" charset="0"/>
                  </a:rPr>
                  <a:t>Traballo</a:t>
                </a:r>
                <a:r>
                  <a:rPr lang="es-ES" altLang="es-ES" sz="1800" b="1" dirty="0">
                    <a:latin typeface="Arial" panose="020B0604020202020204" pitchFamily="34" charset="0"/>
                    <a:cs typeface="Lucida Sans Unicode" panose="020B0602030504020204" pitchFamily="34" charset="0"/>
                  </a:rPr>
                  <a:t> en equipo como recurso para </a:t>
                </a:r>
                <a:r>
                  <a:rPr lang="es-ES" altLang="es-ES" sz="1800" b="1" dirty="0" err="1">
                    <a:latin typeface="Arial" panose="020B0604020202020204" pitchFamily="34" charset="0"/>
                    <a:cs typeface="Lucida Sans Unicode" panose="020B0602030504020204" pitchFamily="34" charset="0"/>
                  </a:rPr>
                  <a:t>ensinar</a:t>
                </a:r>
                <a:endParaRPr lang="es-ES" altLang="es-ES" sz="1800" b="1" dirty="0">
                  <a:latin typeface="Arial" panose="020B0604020202020204" pitchFamily="34" charset="0"/>
                  <a:cs typeface="Lucida Sans Unicode" panose="020B0602030504020204" pitchFamily="34" charset="0"/>
                </a:endParaRPr>
              </a:p>
            </p:txBody>
          </p:sp>
        </p:grpSp>
        <p:grpSp>
          <p:nvGrpSpPr>
            <p:cNvPr id="8" name="Group 19">
              <a:extLst>
                <a:ext uri="{FF2B5EF4-FFF2-40B4-BE49-F238E27FC236}">
                  <a16:creationId xmlns:a16="http://schemas.microsoft.com/office/drawing/2014/main" id="{D6AAE0C0-761C-4FF8-0EB6-2DF2108772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09395" y="1289764"/>
              <a:ext cx="3600450" cy="2968625"/>
              <a:chOff x="1573" y="572"/>
              <a:chExt cx="2268" cy="1870"/>
            </a:xfrm>
          </p:grpSpPr>
          <p:grpSp>
            <p:nvGrpSpPr>
              <p:cNvPr id="26646" name="Group 20">
                <a:extLst>
                  <a:ext uri="{FF2B5EF4-FFF2-40B4-BE49-F238E27FC236}">
                    <a16:creationId xmlns:a16="http://schemas.microsoft.com/office/drawing/2014/main" id="{B20D8A66-A6D0-1A75-32FE-75B0B5734C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73" y="572"/>
                <a:ext cx="2268" cy="1870"/>
                <a:chOff x="1573" y="572"/>
                <a:chExt cx="2268" cy="1870"/>
              </a:xfrm>
            </p:grpSpPr>
            <p:grpSp>
              <p:nvGrpSpPr>
                <p:cNvPr id="26648" name="Group 21">
                  <a:extLst>
                    <a:ext uri="{FF2B5EF4-FFF2-40B4-BE49-F238E27FC236}">
                      <a16:creationId xmlns:a16="http://schemas.microsoft.com/office/drawing/2014/main" id="{79F62BBB-42B8-467E-457F-7D5E2E0E6A7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573" y="589"/>
                  <a:ext cx="2268" cy="1853"/>
                  <a:chOff x="1572" y="578"/>
                  <a:chExt cx="2268" cy="1853"/>
                </a:xfrm>
              </p:grpSpPr>
              <p:sp>
                <p:nvSpPr>
                  <p:cNvPr id="26650" name="Line 22">
                    <a:extLst>
                      <a:ext uri="{FF2B5EF4-FFF2-40B4-BE49-F238E27FC236}">
                        <a16:creationId xmlns:a16="http://schemas.microsoft.com/office/drawing/2014/main" id="{63B7BBFB-36B4-A7B0-6319-0F588C8F767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3394978" flipH="1" flipV="1">
                    <a:off x="2898" y="1490"/>
                    <a:ext cx="1175" cy="708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gl-ES"/>
                  </a:p>
                </p:txBody>
              </p:sp>
              <p:sp>
                <p:nvSpPr>
                  <p:cNvPr id="26651" name="Line 23">
                    <a:extLst>
                      <a:ext uri="{FF2B5EF4-FFF2-40B4-BE49-F238E27FC236}">
                        <a16:creationId xmlns:a16="http://schemas.microsoft.com/office/drawing/2014/main" id="{0CFB69CA-8193-292B-B0D1-D54C3A10637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3394978">
                    <a:off x="2167" y="1155"/>
                    <a:ext cx="172" cy="1361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gl-ES"/>
                  </a:p>
                </p:txBody>
              </p:sp>
              <p:sp>
                <p:nvSpPr>
                  <p:cNvPr id="26652" name="Arc 24">
                    <a:extLst>
                      <a:ext uri="{FF2B5EF4-FFF2-40B4-BE49-F238E27FC236}">
                        <a16:creationId xmlns:a16="http://schemas.microsoft.com/office/drawing/2014/main" id="{7F1A41EF-4CF1-3111-B639-4F6E31C81DA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2695526">
                    <a:off x="1986" y="578"/>
                    <a:ext cx="1786" cy="1836"/>
                  </a:xfrm>
                  <a:custGeom>
                    <a:avLst/>
                    <a:gdLst>
                      <a:gd name="T0" fmla="*/ 0 w 28611"/>
                      <a:gd name="T1" fmla="*/ 0 h 28708"/>
                      <a:gd name="T2" fmla="*/ 0 w 28611"/>
                      <a:gd name="T3" fmla="*/ 0 h 28708"/>
                      <a:gd name="T4" fmla="*/ 0 w 28611"/>
                      <a:gd name="T5" fmla="*/ 0 h 28708"/>
                      <a:gd name="T6" fmla="*/ 0 60000 65536"/>
                      <a:gd name="T7" fmla="*/ 0 60000 65536"/>
                      <a:gd name="T8" fmla="*/ 0 60000 65536"/>
                      <a:gd name="T9" fmla="*/ 0 w 28611"/>
                      <a:gd name="T10" fmla="*/ 0 h 28708"/>
                      <a:gd name="T11" fmla="*/ 28611 w 28611"/>
                      <a:gd name="T12" fmla="*/ 28708 h 28708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611" h="28708" fill="none" extrusionOk="0">
                        <a:moveTo>
                          <a:pt x="0" y="1169"/>
                        </a:moveTo>
                        <a:cubicBezTo>
                          <a:pt x="2256" y="395"/>
                          <a:pt x="4625" y="-1"/>
                          <a:pt x="7011" y="0"/>
                        </a:cubicBezTo>
                        <a:cubicBezTo>
                          <a:pt x="18940" y="0"/>
                          <a:pt x="28611" y="9670"/>
                          <a:pt x="28611" y="21600"/>
                        </a:cubicBezTo>
                        <a:cubicBezTo>
                          <a:pt x="28611" y="24019"/>
                          <a:pt x="28204" y="26422"/>
                          <a:pt x="27407" y="28707"/>
                        </a:cubicBezTo>
                      </a:path>
                      <a:path w="28611" h="28708" stroke="0" extrusionOk="0">
                        <a:moveTo>
                          <a:pt x="0" y="1169"/>
                        </a:moveTo>
                        <a:cubicBezTo>
                          <a:pt x="2256" y="395"/>
                          <a:pt x="4625" y="-1"/>
                          <a:pt x="7011" y="0"/>
                        </a:cubicBezTo>
                        <a:cubicBezTo>
                          <a:pt x="18940" y="0"/>
                          <a:pt x="28611" y="9670"/>
                          <a:pt x="28611" y="21600"/>
                        </a:cubicBezTo>
                        <a:cubicBezTo>
                          <a:pt x="28611" y="24019"/>
                          <a:pt x="28204" y="26422"/>
                          <a:pt x="27407" y="28707"/>
                        </a:cubicBezTo>
                        <a:lnTo>
                          <a:pt x="7011" y="21600"/>
                        </a:lnTo>
                        <a:lnTo>
                          <a:pt x="0" y="1169"/>
                        </a:lnTo>
                        <a:close/>
                      </a:path>
                    </a:pathLst>
                  </a:custGeom>
                  <a:solidFill>
                    <a:srgbClr val="CCFF99"/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gl-ES"/>
                  </a:p>
                </p:txBody>
              </p:sp>
            </p:grpSp>
            <p:sp>
              <p:nvSpPr>
                <p:cNvPr id="26649" name="Oval 25">
                  <a:extLst>
                    <a:ext uri="{FF2B5EF4-FFF2-40B4-BE49-F238E27FC236}">
                      <a16:creationId xmlns:a16="http://schemas.microsoft.com/office/drawing/2014/main" id="{ACFE7E2F-9316-B19D-F3E8-8A8FF3F0D9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7" y="572"/>
                  <a:ext cx="440" cy="440"/>
                </a:xfrm>
                <a:prstGeom prst="ellipse">
                  <a:avLst/>
                </a:pr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fontAlgn="base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algn="ctr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lang="es-ES" altLang="es-ES" sz="32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Lucida Sans Unicode" panose="020B0602030504020204" pitchFamily="34" charset="0"/>
                    </a:rPr>
                    <a:t>A</a:t>
                  </a:r>
                </a:p>
              </p:txBody>
            </p:sp>
          </p:grpSp>
          <p:sp>
            <p:nvSpPr>
              <p:cNvPr id="26647" name="Text Box 26">
                <a:extLst>
                  <a:ext uri="{FF2B5EF4-FFF2-40B4-BE49-F238E27FC236}">
                    <a16:creationId xmlns:a16="http://schemas.microsoft.com/office/drawing/2014/main" id="{74DCEFF3-B111-3B77-B0D8-5C82575E6A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45" y="1162"/>
                <a:ext cx="1270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fontAlgn="base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50000"/>
                  </a:spcBef>
                  <a:buFontTx/>
                  <a:buNone/>
                </a:pPr>
                <a:r>
                  <a:rPr lang="es-ES" altLang="es-ES" sz="1800" b="1" dirty="0">
                    <a:latin typeface="Arial" panose="020B0604020202020204" pitchFamily="34" charset="0"/>
                    <a:cs typeface="Lucida Sans Unicode" panose="020B0602030504020204" pitchFamily="34" charset="0"/>
                  </a:rPr>
                  <a:t>Cohesión de grupo</a:t>
                </a:r>
              </a:p>
            </p:txBody>
          </p:sp>
        </p:grpSp>
      </p:grpSp>
      <p:grpSp>
        <p:nvGrpSpPr>
          <p:cNvPr id="11" name="Group 27">
            <a:extLst>
              <a:ext uri="{FF2B5EF4-FFF2-40B4-BE49-F238E27FC236}">
                <a16:creationId xmlns:a16="http://schemas.microsoft.com/office/drawing/2014/main" id="{DB186036-DFD4-E666-2965-0F85A15B7581}"/>
              </a:ext>
            </a:extLst>
          </p:cNvPr>
          <p:cNvGrpSpPr>
            <a:grpSpLocks/>
          </p:cNvGrpSpPr>
          <p:nvPr/>
        </p:nvGrpSpPr>
        <p:grpSpPr bwMode="auto">
          <a:xfrm>
            <a:off x="4097228" y="3303414"/>
            <a:ext cx="3600450" cy="3168650"/>
            <a:chOff x="1746" y="1434"/>
            <a:chExt cx="2268" cy="1996"/>
          </a:xfrm>
        </p:grpSpPr>
        <p:sp>
          <p:nvSpPr>
            <p:cNvPr id="26643" name="Arc 28">
              <a:extLst>
                <a:ext uri="{FF2B5EF4-FFF2-40B4-BE49-F238E27FC236}">
                  <a16:creationId xmlns:a16="http://schemas.microsoft.com/office/drawing/2014/main" id="{149318E2-6F12-FBBA-8668-305999495D3C}"/>
                </a:ext>
              </a:extLst>
            </p:cNvPr>
            <p:cNvSpPr>
              <a:spLocks/>
            </p:cNvSpPr>
            <p:nvPr/>
          </p:nvSpPr>
          <p:spPr bwMode="auto">
            <a:xfrm rot="-5883149">
              <a:off x="1650" y="1530"/>
              <a:ext cx="726" cy="533"/>
            </a:xfrm>
            <a:custGeom>
              <a:avLst/>
              <a:gdLst>
                <a:gd name="T0" fmla="*/ 0 w 21600"/>
                <a:gd name="T1" fmla="*/ 0 h 21165"/>
                <a:gd name="T2" fmla="*/ 0 w 21600"/>
                <a:gd name="T3" fmla="*/ 0 h 21165"/>
                <a:gd name="T4" fmla="*/ 0 w 21600"/>
                <a:gd name="T5" fmla="*/ 0 h 2116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165"/>
                <a:gd name="T11" fmla="*/ 21600 w 21600"/>
                <a:gd name="T12" fmla="*/ 21165 h 211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165" fill="none" extrusionOk="0">
                  <a:moveTo>
                    <a:pt x="4313" y="-1"/>
                  </a:moveTo>
                  <a:cubicBezTo>
                    <a:pt x="14373" y="2050"/>
                    <a:pt x="21600" y="10898"/>
                    <a:pt x="21600" y="21165"/>
                  </a:cubicBezTo>
                </a:path>
                <a:path w="21600" h="21165" stroke="0" extrusionOk="0">
                  <a:moveTo>
                    <a:pt x="4313" y="-1"/>
                  </a:moveTo>
                  <a:cubicBezTo>
                    <a:pt x="14373" y="2050"/>
                    <a:pt x="21600" y="10898"/>
                    <a:pt x="21600" y="21165"/>
                  </a:cubicBezTo>
                  <a:lnTo>
                    <a:pt x="0" y="21165"/>
                  </a:lnTo>
                  <a:lnTo>
                    <a:pt x="4313" y="-1"/>
                  </a:lnTo>
                  <a:close/>
                </a:path>
              </a:pathLst>
            </a:cu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gl-ES"/>
            </a:p>
          </p:txBody>
        </p:sp>
        <p:sp>
          <p:nvSpPr>
            <p:cNvPr id="26644" name="Arc 29">
              <a:extLst>
                <a:ext uri="{FF2B5EF4-FFF2-40B4-BE49-F238E27FC236}">
                  <a16:creationId xmlns:a16="http://schemas.microsoft.com/office/drawing/2014/main" id="{D4676CAF-8DAA-1E3C-E62A-71B7EEE8C032}"/>
                </a:ext>
              </a:extLst>
            </p:cNvPr>
            <p:cNvSpPr>
              <a:spLocks/>
            </p:cNvSpPr>
            <p:nvPr/>
          </p:nvSpPr>
          <p:spPr bwMode="auto">
            <a:xfrm rot="8241680">
              <a:off x="2517" y="2897"/>
              <a:ext cx="726" cy="533"/>
            </a:xfrm>
            <a:custGeom>
              <a:avLst/>
              <a:gdLst>
                <a:gd name="T0" fmla="*/ 0 w 21600"/>
                <a:gd name="T1" fmla="*/ 0 h 21165"/>
                <a:gd name="T2" fmla="*/ 0 w 21600"/>
                <a:gd name="T3" fmla="*/ 0 h 21165"/>
                <a:gd name="T4" fmla="*/ 0 w 21600"/>
                <a:gd name="T5" fmla="*/ 0 h 21165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165"/>
                <a:gd name="T11" fmla="*/ 21600 w 21600"/>
                <a:gd name="T12" fmla="*/ 21165 h 2116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165" fill="none" extrusionOk="0">
                  <a:moveTo>
                    <a:pt x="4313" y="-1"/>
                  </a:moveTo>
                  <a:cubicBezTo>
                    <a:pt x="14373" y="2050"/>
                    <a:pt x="21600" y="10898"/>
                    <a:pt x="21600" y="21165"/>
                  </a:cubicBezTo>
                </a:path>
                <a:path w="21600" h="21165" stroke="0" extrusionOk="0">
                  <a:moveTo>
                    <a:pt x="4313" y="-1"/>
                  </a:moveTo>
                  <a:cubicBezTo>
                    <a:pt x="14373" y="2050"/>
                    <a:pt x="21600" y="10898"/>
                    <a:pt x="21600" y="21165"/>
                  </a:cubicBezTo>
                  <a:lnTo>
                    <a:pt x="0" y="21165"/>
                  </a:lnTo>
                  <a:lnTo>
                    <a:pt x="4313" y="-1"/>
                  </a:lnTo>
                  <a:close/>
                </a:path>
              </a:pathLst>
            </a:cu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gl-ES"/>
            </a:p>
          </p:txBody>
        </p:sp>
        <p:sp>
          <p:nvSpPr>
            <p:cNvPr id="26645" name="Arc 30">
              <a:extLst>
                <a:ext uri="{FF2B5EF4-FFF2-40B4-BE49-F238E27FC236}">
                  <a16:creationId xmlns:a16="http://schemas.microsoft.com/office/drawing/2014/main" id="{CE29E5B2-808B-5F63-43D4-F8AD81C31FCE}"/>
                </a:ext>
              </a:extLst>
            </p:cNvPr>
            <p:cNvSpPr>
              <a:spLocks/>
            </p:cNvSpPr>
            <p:nvPr/>
          </p:nvSpPr>
          <p:spPr bwMode="auto">
            <a:xfrm rot="929011">
              <a:off x="3334" y="1435"/>
              <a:ext cx="680" cy="544"/>
            </a:xfrm>
            <a:custGeom>
              <a:avLst/>
              <a:gdLst>
                <a:gd name="T0" fmla="*/ 0 w 21600"/>
                <a:gd name="T1" fmla="*/ 0 h 21153"/>
                <a:gd name="T2" fmla="*/ 0 w 21600"/>
                <a:gd name="T3" fmla="*/ 0 h 21153"/>
                <a:gd name="T4" fmla="*/ 0 w 21600"/>
                <a:gd name="T5" fmla="*/ 0 h 21153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153"/>
                <a:gd name="T11" fmla="*/ 21600 w 21600"/>
                <a:gd name="T12" fmla="*/ 21153 h 2115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153" fill="none" extrusionOk="0">
                  <a:moveTo>
                    <a:pt x="4443" y="0"/>
                  </a:moveTo>
                  <a:cubicBezTo>
                    <a:pt x="14442" y="2102"/>
                    <a:pt x="21600" y="10921"/>
                    <a:pt x="21600" y="21138"/>
                  </a:cubicBezTo>
                  <a:cubicBezTo>
                    <a:pt x="21600" y="21142"/>
                    <a:pt x="21599" y="21147"/>
                    <a:pt x="21599" y="21152"/>
                  </a:cubicBezTo>
                </a:path>
                <a:path w="21600" h="21153" stroke="0" extrusionOk="0">
                  <a:moveTo>
                    <a:pt x="4443" y="0"/>
                  </a:moveTo>
                  <a:cubicBezTo>
                    <a:pt x="14442" y="2102"/>
                    <a:pt x="21600" y="10921"/>
                    <a:pt x="21600" y="21138"/>
                  </a:cubicBezTo>
                  <a:cubicBezTo>
                    <a:pt x="21600" y="21142"/>
                    <a:pt x="21599" y="21147"/>
                    <a:pt x="21599" y="21152"/>
                  </a:cubicBezTo>
                  <a:lnTo>
                    <a:pt x="0" y="21138"/>
                  </a:lnTo>
                  <a:lnTo>
                    <a:pt x="4443" y="0"/>
                  </a:lnTo>
                  <a:close/>
                </a:path>
              </a:pathLst>
            </a:cu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gl-ES"/>
            </a:p>
          </p:txBody>
        </p:sp>
      </p:grpSp>
      <p:sp>
        <p:nvSpPr>
          <p:cNvPr id="65569" name="Rectangle 33">
            <a:extLst>
              <a:ext uri="{FF2B5EF4-FFF2-40B4-BE49-F238E27FC236}">
                <a16:creationId xmlns:a16="http://schemas.microsoft.com/office/drawing/2014/main" id="{A076535A-0DB5-8B10-2B95-E6023F545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799" y="2519763"/>
            <a:ext cx="2921016" cy="3320175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Ir empregando, dunha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forma cada vez máis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xeneralizada,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 estruturas cooperativas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(simples e complexas):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gl-ES" altLang="es-ES" sz="1800" b="1" dirty="0">
              <a:latin typeface="Arial" panose="020B0604020202020204" pitchFamily="34" charset="0"/>
              <a:cs typeface="Lucida Sans Unicode" panose="020B0602030504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  <a:sym typeface="Wingdings" panose="05000000000000000000" pitchFamily="2" charset="2"/>
              </a:rPr>
              <a:t></a:t>
            </a: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Para aprender xuntos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  <a:sym typeface="Wingdings" panose="05000000000000000000" pitchFamily="2" charset="2"/>
              </a:rPr>
              <a:t> </a:t>
            </a: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e axudarse a aprender </a:t>
            </a:r>
          </a:p>
        </p:txBody>
      </p:sp>
      <p:sp>
        <p:nvSpPr>
          <p:cNvPr id="65571" name="Rectangle 35">
            <a:extLst>
              <a:ext uri="{FF2B5EF4-FFF2-40B4-BE49-F238E27FC236}">
                <a16:creationId xmlns:a16="http://schemas.microsoft.com/office/drawing/2014/main" id="{DECAF449-4F9B-A1FF-4444-663220466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1914" y="2558885"/>
            <a:ext cx="3041886" cy="337626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Ir </a:t>
            </a: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ensinando aos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 alumnos e </a:t>
            </a:r>
            <a:r>
              <a:rPr lang="es-ES" altLang="es-ES" sz="1800" b="1" dirty="0" err="1">
                <a:latin typeface="Arial" panose="020B0604020202020204" pitchFamily="34" charset="0"/>
                <a:cs typeface="Lucida Sans Unicode" panose="020B0602030504020204" pitchFamily="34" charset="0"/>
              </a:rPr>
              <a:t>ás</a:t>
            </a:r>
            <a:r>
              <a:rPr lang="es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 alumnas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a </a:t>
            </a:r>
            <a:r>
              <a:rPr lang="es-ES" altLang="es-ES" sz="1800" b="1" dirty="0" err="1">
                <a:latin typeface="Arial" panose="020B0604020202020204" pitchFamily="34" charset="0"/>
                <a:cs typeface="Lucida Sans Unicode" panose="020B0602030504020204" pitchFamily="34" charset="0"/>
              </a:rPr>
              <a:t>traballar</a:t>
            </a:r>
            <a:r>
              <a:rPr lang="es-ES" altLang="es-ES" sz="1800" b="1" dirty="0">
                <a:latin typeface="Arial" panose="020B0604020202020204" pitchFamily="34" charset="0"/>
                <a:cs typeface="Lucida Sans Unicode" panose="020B0602030504020204" pitchFamily="34" charset="0"/>
              </a:rPr>
              <a:t> en equipo para: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  <a:sym typeface="Wingdings" panose="05000000000000000000" pitchFamily="2" charset="2"/>
              </a:rPr>
              <a:t>Superar os problemas 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  <a:sym typeface="Wingdings" panose="05000000000000000000" pitchFamily="2" charset="2"/>
              </a:rPr>
              <a:t>que van xurdindo 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  <a:sym typeface="Wingdings" panose="05000000000000000000" pitchFamily="2" charset="2"/>
              </a:rPr>
              <a:t>(</a:t>
            </a:r>
            <a:r>
              <a:rPr lang="gl-ES" altLang="es-ES" sz="1800" b="1" dirty="0" err="1">
                <a:latin typeface="Arial" panose="020B0604020202020204" pitchFamily="34" charset="0"/>
                <a:cs typeface="Lucida Sans Unicode" panose="020B0602030504020204" pitchFamily="34" charset="0"/>
                <a:sym typeface="Wingdings" panose="05000000000000000000" pitchFamily="2" charset="2"/>
              </a:rPr>
              <a:t>autorregular</a:t>
            </a: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  <a:sym typeface="Wingdings" panose="05000000000000000000" pitchFamily="2" charset="2"/>
              </a:rPr>
              <a:t> o 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  <a:sym typeface="Wingdings" panose="05000000000000000000" pitchFamily="2" charset="2"/>
              </a:rPr>
              <a:t>funcionamento do seu 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  <a:sym typeface="Wingdings" panose="05000000000000000000" pitchFamily="2" charset="2"/>
              </a:rPr>
              <a:t>equipo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  <a:sym typeface="Wingdings" panose="05000000000000000000" pitchFamily="2" charset="2"/>
              </a:rPr>
              <a:t>Organizarse cada vez 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gl-ES" altLang="es-ES" sz="1800" b="1" dirty="0">
                <a:latin typeface="Arial" panose="020B0604020202020204" pitchFamily="34" charset="0"/>
                <a:cs typeface="Lucida Sans Unicode" panose="020B0602030504020204" pitchFamily="34" charset="0"/>
                <a:sym typeface="Wingdings" panose="05000000000000000000" pitchFamily="2" charset="2"/>
              </a:rPr>
              <a:t>mellor como equipo</a:t>
            </a:r>
            <a:endParaRPr lang="es-ES" altLang="es-ES" sz="1800" b="1" dirty="0">
              <a:latin typeface="Arial" panose="020B0604020202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7062205C-36F9-11B3-446A-C258A945E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917" y="167424"/>
            <a:ext cx="10208883" cy="477837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Benestar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emocional e interacción entre </a:t>
            </a: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iguais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 no Programa CA/AC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1F5D5656-22D6-F28B-8048-D67873223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167424"/>
            <a:ext cx="10147300" cy="477837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0000"/>
              </a:lnSpc>
              <a:buClr>
                <a:srgbClr val="FFFFFF"/>
              </a:buClr>
              <a:buSzPct val="100000"/>
              <a:buFont typeface="Arial" panose="020B0604020202020204" pitchFamily="34" charset="0"/>
              <a:buNone/>
            </a:pP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Benestar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emocional e interacción entre </a:t>
            </a:r>
            <a:r>
              <a:rPr lang="es-ES" altLang="es-ES" sz="2000" b="1" dirty="0" err="1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iguais</a:t>
            </a:r>
            <a:r>
              <a:rPr lang="es-ES" alt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Lucida Sans Unicode" panose="020B0602030504020204" pitchFamily="34" charset="0"/>
              </a:rPr>
              <a:t>  no Programa CA/AC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761C2D0-ADAD-0403-74F1-F4700C6BE55A}"/>
              </a:ext>
            </a:extLst>
          </p:cNvPr>
          <p:cNvSpPr txBox="1">
            <a:spLocks/>
          </p:cNvSpPr>
          <p:nvPr/>
        </p:nvSpPr>
        <p:spPr>
          <a:xfrm>
            <a:off x="1079500" y="596899"/>
            <a:ext cx="10147300" cy="5664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s-ES" sz="3600" dirty="0"/>
            </a:br>
            <a:br>
              <a:rPr lang="es-ES" sz="3600" dirty="0"/>
            </a:br>
            <a:r>
              <a:rPr lang="es-ES" sz="11200" dirty="0">
                <a:cs typeface="Arial" panose="020B0604020202020204" pitchFamily="34" charset="0"/>
              </a:rPr>
              <a:t>Programa  “Cooperar para Aprender /Aprender a Cooperar”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5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5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5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3 Marcador de número de diapositiva">
            <a:extLst>
              <a:ext uri="{FF2B5EF4-FFF2-40B4-BE49-F238E27FC236}">
                <a16:creationId xmlns:a16="http://schemas.microsoft.com/office/drawing/2014/main" id="{9DE723C3-4459-6977-CAEA-81F4291F6B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B23916-7304-2C4B-A3A0-AE0EFF7D735E}" type="slidenum">
              <a:rPr lang="es-ES_tradnl" altLang="es-E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s-ES_tradnl" altLang="es-ES" sz="1400"/>
          </a:p>
        </p:txBody>
      </p:sp>
      <p:sp>
        <p:nvSpPr>
          <p:cNvPr id="57347" name="Rectangle 5">
            <a:extLst>
              <a:ext uri="{FF2B5EF4-FFF2-40B4-BE49-F238E27FC236}">
                <a16:creationId xmlns:a16="http://schemas.microsoft.com/office/drawing/2014/main" id="{94D1FA0B-46AD-D6FA-07ED-CF86AF973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755" y="332366"/>
            <a:ext cx="7999412" cy="538163"/>
          </a:xfrm>
          <a:prstGeom prst="rect">
            <a:avLst/>
          </a:prstGeom>
          <a:solidFill>
            <a:srgbClr val="00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Clr>
                <a:srgbClr val="FFFFFF"/>
              </a:buClr>
              <a:buFontTx/>
              <a:buNone/>
            </a:pPr>
            <a:r>
              <a:rPr lang="es-ES" altLang="es-ES" sz="1800" b="1">
                <a:solidFill>
                  <a:schemeClr val="bg1"/>
                </a:solidFill>
                <a:latin typeface="Arial" panose="020B0604020202020204" pitchFamily="34" charset="0"/>
              </a:rPr>
              <a:t> Ámbito de intervención A: Cohesión do grupo</a:t>
            </a:r>
            <a:endParaRPr lang="es-ES" altLang="es-ES" sz="1800" b="1" i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pSp>
        <p:nvGrpSpPr>
          <p:cNvPr id="57348" name="Group 6">
            <a:extLst>
              <a:ext uri="{FF2B5EF4-FFF2-40B4-BE49-F238E27FC236}">
                <a16:creationId xmlns:a16="http://schemas.microsoft.com/office/drawing/2014/main" id="{FFD22018-6581-1F6B-3006-B42BFEC957BD}"/>
              </a:ext>
            </a:extLst>
          </p:cNvPr>
          <p:cNvGrpSpPr>
            <a:grpSpLocks/>
          </p:cNvGrpSpPr>
          <p:nvPr/>
        </p:nvGrpSpPr>
        <p:grpSpPr bwMode="auto">
          <a:xfrm>
            <a:off x="1774825" y="6237288"/>
            <a:ext cx="8642350" cy="360362"/>
            <a:chOff x="158" y="3974"/>
            <a:chExt cx="5444" cy="227"/>
          </a:xfrm>
        </p:grpSpPr>
        <p:cxnSp>
          <p:nvCxnSpPr>
            <p:cNvPr id="3" name="Conector recto 2">
              <a:extLst>
                <a:ext uri="{FF2B5EF4-FFF2-40B4-BE49-F238E27FC236}">
                  <a16:creationId xmlns:a16="http://schemas.microsoft.com/office/drawing/2014/main" id="{7855D13D-4598-E647-AA56-18984F54BC66}"/>
                </a:ext>
              </a:extLst>
            </p:cNvPr>
            <p:cNvCxnSpPr/>
            <p:nvPr/>
          </p:nvCxnSpPr>
          <p:spPr>
            <a:xfrm>
              <a:off x="158" y="3974"/>
              <a:ext cx="5444" cy="1"/>
            </a:xfrm>
            <a:prstGeom prst="line">
              <a:avLst/>
            </a:prstGeom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57367" name="Imagen 3" descr="logo UVIC peu-pagina.jpg">
              <a:extLst>
                <a:ext uri="{FF2B5EF4-FFF2-40B4-BE49-F238E27FC236}">
                  <a16:creationId xmlns:a16="http://schemas.microsoft.com/office/drawing/2014/main" id="{7FA3387C-040E-9ABA-F0C8-EB62D9951B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" y="4029"/>
              <a:ext cx="1044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368" name="Marcador de pie de página 2">
              <a:extLst>
                <a:ext uri="{FF2B5EF4-FFF2-40B4-BE49-F238E27FC236}">
                  <a16:creationId xmlns:a16="http://schemas.microsoft.com/office/drawing/2014/main" id="{611B4491-1D3D-BFE3-99E6-19CC07E1288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216" y="4075"/>
              <a:ext cx="66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44000" tIns="0" rIns="0" bIns="0"/>
            <a:lstStyle>
              <a:lvl1pPr defTabSz="4572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4572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4572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4572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4572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s-ES_tradnl" altLang="es-ES" sz="1000" b="1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rPr>
                <a:t>www.uvic.cat</a:t>
              </a:r>
            </a:p>
          </p:txBody>
        </p:sp>
      </p:grpSp>
      <p:sp>
        <p:nvSpPr>
          <p:cNvPr id="178186" name="Text Box 10">
            <a:extLst>
              <a:ext uri="{FF2B5EF4-FFF2-40B4-BE49-F238E27FC236}">
                <a16:creationId xmlns:a16="http://schemas.microsoft.com/office/drawing/2014/main" id="{8F2750FB-CB40-C9FF-8520-ED9AA145C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755" y="988004"/>
            <a:ext cx="4102387" cy="369332"/>
          </a:xfrm>
          <a:prstGeom prst="rect">
            <a:avLst/>
          </a:prstGeom>
          <a:solidFill>
            <a:srgbClr val="00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s-ES" altLang="es-ES" sz="1800" b="1" dirty="0" err="1">
                <a:latin typeface="Arial" panose="020B0604020202020204" pitchFamily="34" charset="0"/>
              </a:rPr>
              <a:t>Dimensións</a:t>
            </a:r>
            <a:r>
              <a:rPr lang="es-ES" altLang="es-ES" sz="1800" b="1" dirty="0">
                <a:latin typeface="Arial" panose="020B0604020202020204" pitchFamily="34" charset="0"/>
              </a:rPr>
              <a:t> da  cohesión do grupo</a:t>
            </a:r>
          </a:p>
        </p:txBody>
      </p:sp>
      <p:grpSp>
        <p:nvGrpSpPr>
          <p:cNvPr id="4" name="Group 31">
            <a:extLst>
              <a:ext uri="{FF2B5EF4-FFF2-40B4-BE49-F238E27FC236}">
                <a16:creationId xmlns:a16="http://schemas.microsoft.com/office/drawing/2014/main" id="{8DD71418-228C-6651-A91F-B5CBD7FD781A}"/>
              </a:ext>
            </a:extLst>
          </p:cNvPr>
          <p:cNvGrpSpPr>
            <a:grpSpLocks/>
          </p:cNvGrpSpPr>
          <p:nvPr/>
        </p:nvGrpSpPr>
        <p:grpSpPr bwMode="auto">
          <a:xfrm>
            <a:off x="580781" y="1935169"/>
            <a:ext cx="5257060" cy="700088"/>
            <a:chOff x="388" y="1345"/>
            <a:chExt cx="4533" cy="441"/>
          </a:xfrm>
        </p:grpSpPr>
        <p:sp>
          <p:nvSpPr>
            <p:cNvPr id="57364" name="Text Box 11">
              <a:extLst>
                <a:ext uri="{FF2B5EF4-FFF2-40B4-BE49-F238E27FC236}">
                  <a16:creationId xmlns:a16="http://schemas.microsoft.com/office/drawing/2014/main" id="{BCFC9E4F-F0FA-E331-D4EA-39A30EA1BC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8" y="1379"/>
              <a:ext cx="4283" cy="407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s-ES" altLang="es-ES" sz="1800" dirty="0">
                  <a:latin typeface="Arial" panose="020B0604020202020204" pitchFamily="34" charset="0"/>
                </a:rPr>
                <a:t>Participación nos debates, </a:t>
              </a:r>
              <a:r>
                <a:rPr lang="es-ES" altLang="es-ES" sz="1800" dirty="0" err="1">
                  <a:latin typeface="Arial" panose="020B0604020202020204" pitchFamily="34" charset="0"/>
                </a:rPr>
                <a:t>nas</a:t>
              </a:r>
              <a:r>
                <a:rPr lang="es-ES" altLang="es-ES" sz="1800" dirty="0">
                  <a:latin typeface="Arial" panose="020B0604020202020204" pitchFamily="34" charset="0"/>
                </a:rPr>
                <a:t> </a:t>
              </a:r>
              <a:r>
                <a:rPr lang="es-ES" altLang="es-ES" sz="1800" dirty="0" err="1">
                  <a:latin typeface="Arial" panose="020B0604020202020204" pitchFamily="34" charset="0"/>
                </a:rPr>
                <a:t>decisións</a:t>
              </a:r>
              <a:r>
                <a:rPr lang="es-ES" altLang="es-ES" sz="1800" dirty="0">
                  <a:latin typeface="Arial" panose="020B0604020202020204" pitchFamily="34" charset="0"/>
                </a:rPr>
                <a:t> e no consenso</a:t>
              </a:r>
            </a:p>
          </p:txBody>
        </p:sp>
        <p:sp>
          <p:nvSpPr>
            <p:cNvPr id="57365" name="Oval 14">
              <a:extLst>
                <a:ext uri="{FF2B5EF4-FFF2-40B4-BE49-F238E27FC236}">
                  <a16:creationId xmlns:a16="http://schemas.microsoft.com/office/drawing/2014/main" id="{798F320D-20EC-1F8E-D2B2-0C8E5C526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" y="1345"/>
              <a:ext cx="273" cy="23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33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" altLang="es-ES" sz="1800" b="1" dirty="0"/>
                <a:t>1</a:t>
              </a:r>
            </a:p>
          </p:txBody>
        </p:sp>
      </p:grpSp>
      <p:sp>
        <p:nvSpPr>
          <p:cNvPr id="57362" name="Text Box 28">
            <a:extLst>
              <a:ext uri="{FF2B5EF4-FFF2-40B4-BE49-F238E27FC236}">
                <a16:creationId xmlns:a16="http://schemas.microsoft.com/office/drawing/2014/main" id="{CF0397E3-69C2-5436-F9AA-8F6E247DB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999" y="2880208"/>
            <a:ext cx="4965842" cy="646331"/>
          </a:xfrm>
          <a:prstGeom prst="rect">
            <a:avLst/>
          </a:prstGeom>
          <a:solidFill>
            <a:srgbClr val="99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gl-ES" altLang="es-ES" sz="1800" dirty="0">
                <a:latin typeface="Arial" panose="020B0604020202020204" pitchFamily="34" charset="0"/>
              </a:rPr>
              <a:t>Coñecemento mutuo, relacións positivas e distensión no grupo </a:t>
            </a:r>
          </a:p>
        </p:txBody>
      </p:sp>
      <p:grpSp>
        <p:nvGrpSpPr>
          <p:cNvPr id="6" name="Group 33">
            <a:extLst>
              <a:ext uri="{FF2B5EF4-FFF2-40B4-BE49-F238E27FC236}">
                <a16:creationId xmlns:a16="http://schemas.microsoft.com/office/drawing/2014/main" id="{F26CACB1-F7F6-C4C9-532E-29571E21339A}"/>
              </a:ext>
            </a:extLst>
          </p:cNvPr>
          <p:cNvGrpSpPr>
            <a:grpSpLocks/>
          </p:cNvGrpSpPr>
          <p:nvPr/>
        </p:nvGrpSpPr>
        <p:grpSpPr bwMode="auto">
          <a:xfrm>
            <a:off x="580782" y="3624669"/>
            <a:ext cx="5257059" cy="722312"/>
            <a:chOff x="384" y="1817"/>
            <a:chExt cx="4513" cy="455"/>
          </a:xfrm>
        </p:grpSpPr>
        <p:sp>
          <p:nvSpPr>
            <p:cNvPr id="57360" name="Text Box 34">
              <a:extLst>
                <a:ext uri="{FF2B5EF4-FFF2-40B4-BE49-F238E27FC236}">
                  <a16:creationId xmlns:a16="http://schemas.microsoft.com/office/drawing/2014/main" id="{3792CC70-D53F-74AF-39D9-A63802680B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" y="1865"/>
              <a:ext cx="4263" cy="407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gl-ES" altLang="es-ES" sz="1800" dirty="0">
                  <a:latin typeface="Arial" panose="020B0604020202020204" pitchFamily="34" charset="0"/>
                </a:rPr>
                <a:t>Interese, coñecemento e axuda ao que está en </a:t>
              </a:r>
              <a:r>
                <a:rPr lang="gl-ES" altLang="es-ES" sz="1800" dirty="0" err="1">
                  <a:latin typeface="Arial" panose="020B0604020202020204" pitchFamily="34" charset="0"/>
                </a:rPr>
                <a:t>desvantaxa</a:t>
              </a:r>
              <a:endParaRPr lang="gl-ES" altLang="es-ES" sz="1800" dirty="0">
                <a:latin typeface="Arial" panose="020B0604020202020204" pitchFamily="34" charset="0"/>
              </a:endParaRPr>
            </a:p>
          </p:txBody>
        </p:sp>
        <p:sp>
          <p:nvSpPr>
            <p:cNvPr id="57361" name="Oval 35">
              <a:extLst>
                <a:ext uri="{FF2B5EF4-FFF2-40B4-BE49-F238E27FC236}">
                  <a16:creationId xmlns:a16="http://schemas.microsoft.com/office/drawing/2014/main" id="{F4F5BC12-F35B-7436-64C2-1891F51A8C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817"/>
              <a:ext cx="273" cy="23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33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" altLang="es-ES" sz="1800" b="1"/>
                <a:t>3</a:t>
              </a:r>
            </a:p>
          </p:txBody>
        </p:sp>
      </p:grpSp>
      <p:grpSp>
        <p:nvGrpSpPr>
          <p:cNvPr id="7" name="Group 36">
            <a:extLst>
              <a:ext uri="{FF2B5EF4-FFF2-40B4-BE49-F238E27FC236}">
                <a16:creationId xmlns:a16="http://schemas.microsoft.com/office/drawing/2014/main" id="{94FF85CC-7643-3B20-FE30-61C15A1DE3A0}"/>
              </a:ext>
            </a:extLst>
          </p:cNvPr>
          <p:cNvGrpSpPr>
            <a:grpSpLocks/>
          </p:cNvGrpSpPr>
          <p:nvPr/>
        </p:nvGrpSpPr>
        <p:grpSpPr bwMode="auto">
          <a:xfrm>
            <a:off x="580782" y="4505331"/>
            <a:ext cx="5257059" cy="722312"/>
            <a:chOff x="384" y="1817"/>
            <a:chExt cx="4513" cy="455"/>
          </a:xfrm>
        </p:grpSpPr>
        <p:sp>
          <p:nvSpPr>
            <p:cNvPr id="57358" name="Text Box 37">
              <a:extLst>
                <a:ext uri="{FF2B5EF4-FFF2-40B4-BE49-F238E27FC236}">
                  <a16:creationId xmlns:a16="http://schemas.microsoft.com/office/drawing/2014/main" id="{A21780FF-98DD-342D-7704-62227DC9BE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" y="1865"/>
              <a:ext cx="4263" cy="407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gl-ES" altLang="es-ES" sz="1800" dirty="0">
                  <a:latin typeface="Arial" panose="020B0604020202020204" pitchFamily="34" charset="0"/>
                </a:rPr>
                <a:t>Concepto, actitudes e valores respecto ao traballo en equipo</a:t>
              </a:r>
            </a:p>
          </p:txBody>
        </p:sp>
        <p:sp>
          <p:nvSpPr>
            <p:cNvPr id="57359" name="Oval 38">
              <a:extLst>
                <a:ext uri="{FF2B5EF4-FFF2-40B4-BE49-F238E27FC236}">
                  <a16:creationId xmlns:a16="http://schemas.microsoft.com/office/drawing/2014/main" id="{AF0242C3-277A-626A-252B-289A023F7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817"/>
              <a:ext cx="273" cy="23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33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" altLang="es-ES" sz="1800" b="1"/>
                <a:t>4</a:t>
              </a:r>
            </a:p>
          </p:txBody>
        </p:sp>
      </p:grpSp>
      <p:grpSp>
        <p:nvGrpSpPr>
          <p:cNvPr id="8" name="Group 39">
            <a:extLst>
              <a:ext uri="{FF2B5EF4-FFF2-40B4-BE49-F238E27FC236}">
                <a16:creationId xmlns:a16="http://schemas.microsoft.com/office/drawing/2014/main" id="{84C06038-A3C9-FE37-FE37-E6339F0B7E46}"/>
              </a:ext>
            </a:extLst>
          </p:cNvPr>
          <p:cNvGrpSpPr>
            <a:grpSpLocks/>
          </p:cNvGrpSpPr>
          <p:nvPr/>
        </p:nvGrpSpPr>
        <p:grpSpPr bwMode="auto">
          <a:xfrm>
            <a:off x="631435" y="5341122"/>
            <a:ext cx="5206406" cy="722313"/>
            <a:chOff x="384" y="1817"/>
            <a:chExt cx="4513" cy="455"/>
          </a:xfrm>
        </p:grpSpPr>
        <p:sp>
          <p:nvSpPr>
            <p:cNvPr id="57356" name="Text Box 40">
              <a:extLst>
                <a:ext uri="{FF2B5EF4-FFF2-40B4-BE49-F238E27FC236}">
                  <a16:creationId xmlns:a16="http://schemas.microsoft.com/office/drawing/2014/main" id="{CCBB59A5-1C15-5D59-EC19-90C4DF02E4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" y="1865"/>
              <a:ext cx="4263" cy="407"/>
            </a:xfrm>
            <a:prstGeom prst="rect">
              <a:avLst/>
            </a:prstGeom>
            <a:solidFill>
              <a:srgbClr val="99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gl-ES" altLang="es-ES" sz="1800" dirty="0">
                  <a:latin typeface="Arial" panose="020B0604020202020204" pitchFamily="34" charset="0"/>
                </a:rPr>
                <a:t>Solidariedade, axuda mutua, respecto ás diferenzas  e convivencia</a:t>
              </a:r>
            </a:p>
          </p:txBody>
        </p:sp>
        <p:sp>
          <p:nvSpPr>
            <p:cNvPr id="57357" name="Oval 41">
              <a:extLst>
                <a:ext uri="{FF2B5EF4-FFF2-40B4-BE49-F238E27FC236}">
                  <a16:creationId xmlns:a16="http://schemas.microsoft.com/office/drawing/2014/main" id="{A26B4C9D-038D-4A3B-E463-1B0A7E2AD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817"/>
              <a:ext cx="273" cy="234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33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s-ES" altLang="es-ES" sz="1800" b="1"/>
                <a:t>5</a:t>
              </a:r>
            </a:p>
          </p:txBody>
        </p:sp>
      </p:grpSp>
      <p:sp>
        <p:nvSpPr>
          <p:cNvPr id="2" name="Text Box 28">
            <a:extLst>
              <a:ext uri="{FF2B5EF4-FFF2-40B4-BE49-F238E27FC236}">
                <a16:creationId xmlns:a16="http://schemas.microsoft.com/office/drawing/2014/main" id="{06012180-ED19-CA7D-37AA-D2DF285A1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3814" y="1989144"/>
            <a:ext cx="4599535" cy="410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algn="l" rtl="0" eaLnBrk="1" fontAlgn="t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s-ES" sz="1800" i="0" u="none" strike="noStrike" kern="100" dirty="0">
                <a:solidFill>
                  <a:srgbClr val="0E284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Confianza en sí mesmo / Confianza nos </a:t>
            </a:r>
            <a:r>
              <a:rPr lang="es-ES" sz="1800" i="0" u="none" strike="noStrike" kern="100" dirty="0" err="1">
                <a:solidFill>
                  <a:srgbClr val="0E284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demais</a:t>
            </a:r>
            <a:endParaRPr lang="es-ES" sz="1800" i="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28">
            <a:extLst>
              <a:ext uri="{FF2B5EF4-FFF2-40B4-BE49-F238E27FC236}">
                <a16:creationId xmlns:a16="http://schemas.microsoft.com/office/drawing/2014/main" id="{781F9179-C9BE-7F4D-4173-32613EA33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3815" y="2661338"/>
            <a:ext cx="4599536" cy="3951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Autocontrol-autorregulación / </a:t>
            </a:r>
            <a:r>
              <a:rPr lang="es-ES" sz="1800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Corregulación</a:t>
            </a:r>
            <a:r>
              <a:rPr lang="es-E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7" name="Text Box 28">
            <a:extLst>
              <a:ext uri="{FF2B5EF4-FFF2-40B4-BE49-F238E27FC236}">
                <a16:creationId xmlns:a16="http://schemas.microsoft.com/office/drawing/2014/main" id="{42EF1F50-F875-E34D-4AEB-91C81DEDD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3814" y="3409671"/>
            <a:ext cx="4599537" cy="3921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E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Conexión cos </a:t>
            </a:r>
            <a:r>
              <a:rPr lang="es-ES" sz="1800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demais</a:t>
            </a:r>
            <a:r>
              <a:rPr lang="es-E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s-ES" sz="18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/</a:t>
            </a:r>
            <a:r>
              <a:rPr lang="es-E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s-ES" sz="1800" kern="1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</a:t>
            </a:r>
            <a:r>
              <a:rPr lang="es-ES" sz="1800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ecisións</a:t>
            </a:r>
            <a:r>
              <a:rPr lang="es-ES" sz="18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es-ES" sz="1800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conxuntas</a:t>
            </a:r>
            <a:r>
              <a:rPr lang="es-ES" sz="16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8" name="Text Box 28">
            <a:extLst>
              <a:ext uri="{FF2B5EF4-FFF2-40B4-BE49-F238E27FC236}">
                <a16:creationId xmlns:a16="http://schemas.microsoft.com/office/drawing/2014/main" id="{6155FC1E-B9D2-A20E-9358-9F826D48B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3814" y="4174326"/>
            <a:ext cx="4599537" cy="3921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ES" sz="1800" u="none" strike="noStrike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Capacidade</a:t>
            </a:r>
            <a:r>
              <a:rPr lang="es-ES" sz="1800" u="none" strike="noStrike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de comunicar </a:t>
            </a:r>
            <a:r>
              <a:rPr lang="es-ES" sz="18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/ </a:t>
            </a:r>
            <a:r>
              <a:rPr lang="es-ES" sz="1800" kern="1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</a:t>
            </a:r>
            <a:r>
              <a:rPr lang="es-ES" sz="1800" i="0" u="none" strike="noStrike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scoita</a:t>
            </a:r>
            <a:r>
              <a:rPr lang="es-ES" sz="1800" i="0" u="none" strike="noStrike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, </a:t>
            </a:r>
            <a:r>
              <a:rPr lang="es-ES" sz="18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</a:t>
            </a:r>
            <a:r>
              <a:rPr lang="es-ES" sz="1800" i="0" u="none" strike="noStrike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iálogo</a:t>
            </a:r>
            <a:endParaRPr lang="es-ES" sz="1800" i="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 Box 28">
            <a:extLst>
              <a:ext uri="{FF2B5EF4-FFF2-40B4-BE49-F238E27FC236}">
                <a16:creationId xmlns:a16="http://schemas.microsoft.com/office/drawing/2014/main" id="{3B6799C7-6385-6BAA-29F2-4CB39E572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3815" y="4913236"/>
            <a:ext cx="4599534" cy="711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ES" sz="1800" u="none" strike="noStrike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Habilidade</a:t>
            </a:r>
            <a:r>
              <a:rPr lang="es-ES" sz="1800" u="none" strike="noStrike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cooperar </a:t>
            </a:r>
            <a:r>
              <a:rPr lang="es-ES" sz="1800" u="none" strike="noStrike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/ Resolución positiva d</a:t>
            </a:r>
            <a:r>
              <a:rPr lang="es-E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os</a:t>
            </a:r>
            <a:r>
              <a:rPr lang="es-ES" sz="1800" u="none" strike="noStrike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ES" sz="1800" u="none" strike="noStrike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conflitos</a:t>
            </a:r>
            <a:endParaRPr lang="es-ES" sz="180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21" name="Oval 30">
            <a:extLst>
              <a:ext uri="{FF2B5EF4-FFF2-40B4-BE49-F238E27FC236}">
                <a16:creationId xmlns:a16="http://schemas.microsoft.com/office/drawing/2014/main" id="{CBF3196C-D459-638E-73F3-B833C807D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984" y="2848341"/>
            <a:ext cx="319849" cy="384917"/>
          </a:xfrm>
          <a:prstGeom prst="ellipse">
            <a:avLst/>
          </a:prstGeom>
          <a:solidFill>
            <a:schemeClr val="bg1"/>
          </a:solidFill>
          <a:ln w="38100">
            <a:solidFill>
              <a:srgbClr val="33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altLang="es-ES" sz="1800" b="1" dirty="0"/>
              <a:t>2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2C00F79C-4025-B3C2-D4B7-F598D0022B64}"/>
              </a:ext>
            </a:extLst>
          </p:cNvPr>
          <p:cNvCxnSpPr>
            <a:stCxn id="57364" idx="3"/>
          </p:cNvCxnSpPr>
          <p:nvPr/>
        </p:nvCxnSpPr>
        <p:spPr>
          <a:xfrm>
            <a:off x="5837841" y="2312201"/>
            <a:ext cx="691913" cy="16839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577585B6-ECC4-DFDF-A0DE-07730C0A97E4}"/>
              </a:ext>
            </a:extLst>
          </p:cNvPr>
          <p:cNvCxnSpPr>
            <a:cxnSpLocks/>
          </p:cNvCxnSpPr>
          <p:nvPr/>
        </p:nvCxnSpPr>
        <p:spPr>
          <a:xfrm>
            <a:off x="5837841" y="3109238"/>
            <a:ext cx="691913" cy="8869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FF1A8F41-87A8-DCF1-CE7E-C4D893C4ADE9}"/>
              </a:ext>
            </a:extLst>
          </p:cNvPr>
          <p:cNvCxnSpPr>
            <a:cxnSpLocks/>
          </p:cNvCxnSpPr>
          <p:nvPr/>
        </p:nvCxnSpPr>
        <p:spPr>
          <a:xfrm flipH="1">
            <a:off x="5837841" y="4023925"/>
            <a:ext cx="691786" cy="18302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FEF36655-3D44-F71A-7E0E-3E5447224F2C}"/>
              </a:ext>
            </a:extLst>
          </p:cNvPr>
          <p:cNvCxnSpPr>
            <a:cxnSpLocks/>
          </p:cNvCxnSpPr>
          <p:nvPr/>
        </p:nvCxnSpPr>
        <p:spPr>
          <a:xfrm flipH="1">
            <a:off x="5837841" y="3976255"/>
            <a:ext cx="691786" cy="10421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353848C6-56A8-8B51-BA1B-1FB738C040AE}"/>
              </a:ext>
            </a:extLst>
          </p:cNvPr>
          <p:cNvCxnSpPr>
            <a:cxnSpLocks/>
          </p:cNvCxnSpPr>
          <p:nvPr/>
        </p:nvCxnSpPr>
        <p:spPr>
          <a:xfrm flipH="1">
            <a:off x="5864633" y="3996144"/>
            <a:ext cx="664994" cy="9045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214680A7-1F25-680D-AD99-11965185CF69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6529627" y="2194585"/>
            <a:ext cx="844187" cy="180155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4938307E-F47E-351C-1A10-FB15E4B99656}"/>
              </a:ext>
            </a:extLst>
          </p:cNvPr>
          <p:cNvCxnSpPr>
            <a:cxnSpLocks/>
          </p:cNvCxnSpPr>
          <p:nvPr/>
        </p:nvCxnSpPr>
        <p:spPr>
          <a:xfrm flipH="1">
            <a:off x="6529626" y="2823354"/>
            <a:ext cx="837642" cy="12005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A6635E4B-CE24-0CBE-626C-33DF6B0875C1}"/>
              </a:ext>
            </a:extLst>
          </p:cNvPr>
          <p:cNvCxnSpPr>
            <a:cxnSpLocks/>
          </p:cNvCxnSpPr>
          <p:nvPr/>
        </p:nvCxnSpPr>
        <p:spPr>
          <a:xfrm flipH="1">
            <a:off x="6556419" y="3569345"/>
            <a:ext cx="810848" cy="4411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4CB74F0B-B45E-DB37-22C9-CB92821D4219}"/>
              </a:ext>
            </a:extLst>
          </p:cNvPr>
          <p:cNvCxnSpPr>
            <a:cxnSpLocks/>
          </p:cNvCxnSpPr>
          <p:nvPr/>
        </p:nvCxnSpPr>
        <p:spPr>
          <a:xfrm flipH="1" flipV="1">
            <a:off x="6556419" y="4002809"/>
            <a:ext cx="784055" cy="3908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AD4B58E3-646E-6B9D-3F4C-2B2B6D53ACB8}"/>
              </a:ext>
            </a:extLst>
          </p:cNvPr>
          <p:cNvCxnSpPr>
            <a:cxnSpLocks/>
            <a:stCxn id="19" idx="1"/>
          </p:cNvCxnSpPr>
          <p:nvPr/>
        </p:nvCxnSpPr>
        <p:spPr>
          <a:xfrm flipH="1" flipV="1">
            <a:off x="6562967" y="3982777"/>
            <a:ext cx="810848" cy="12860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4909</TotalTime>
  <Words>2496</Words>
  <Application>Microsoft Macintosh PowerPoint</Application>
  <PresentationFormat>Panorámica</PresentationFormat>
  <Paragraphs>250</Paragraphs>
  <Slides>17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Google Sans</vt:lpstr>
      <vt:lpstr>Times New Roman</vt:lpstr>
      <vt:lpstr>Wingdings</vt:lpstr>
      <vt:lpstr>Tema de Office</vt:lpstr>
      <vt:lpstr>Presentación de PowerPoint</vt:lpstr>
      <vt:lpstr>    Benestar emocional   e competencia emocional </vt:lpstr>
      <vt:lpstr>Competencias  emocionais –intelixencia emocional </vt:lpstr>
      <vt:lpstr>Competencias  emocionais</vt:lpstr>
      <vt:lpstr>Benestar emocional e aprendizaxe escolar </vt:lpstr>
      <vt:lpstr>Competencias  emocionais: intrapersoais/interpersoais </vt:lpstr>
      <vt:lpstr>    Benestar emocional  e interacción entre iguais</vt:lpstr>
      <vt:lpstr>Presentación de PowerPoint</vt:lpstr>
      <vt:lpstr>Presentación de PowerPoint</vt:lpstr>
      <vt:lpstr>    Benestar emocional  do alumnado e do profesorado</vt:lpstr>
      <vt:lpstr>    Preparándose para cooperar : A maleta</vt:lpstr>
      <vt:lpstr>    Preparandose para cooperar : A entrevista </vt:lpstr>
      <vt:lpstr>    Preparándose para cooperar :  O equipo de Manuel </vt:lpstr>
      <vt:lpstr>   Preparándose para cooperar :  O equipo de Manuel </vt:lpstr>
      <vt:lpstr>    Cooperando para aprender:  1-2-4</vt:lpstr>
      <vt:lpstr>    Aprendendo a Cooperar :  auto e coavaliación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Ramón Lago Martínez</dc:creator>
  <cp:lastModifiedBy>José Ramón Lago Martínez</cp:lastModifiedBy>
  <cp:revision>9</cp:revision>
  <dcterms:created xsi:type="dcterms:W3CDTF">2024-02-24T18:26:04Z</dcterms:created>
  <dcterms:modified xsi:type="dcterms:W3CDTF">2024-03-01T15:09:06Z</dcterms:modified>
</cp:coreProperties>
</file>