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9144000" cy="5143500" type="screen16x9"/>
  <p:notesSz cx="6858000" cy="9144000"/>
  <p:embeddedFontLst>
    <p:embeddedFont>
      <p:font typeface="Amatic SC" panose="020B0604020202020204" pitchFamily="2" charset="-79"/>
      <p:regular r:id="rId61"/>
      <p:bold r:id="rId62"/>
    </p:embeddedFont>
    <p:embeddedFont>
      <p:font typeface="Caveat" panose="020B0604020202020204" charset="0"/>
      <p:regular r:id="rId63"/>
      <p:bold r:id="rId64"/>
    </p:embeddedFont>
    <p:embeddedFont>
      <p:font typeface="Comfortaa" panose="020B0604020202020204" charset="0"/>
      <p:regular r:id="rId65"/>
      <p:bold r:id="rId66"/>
    </p:embeddedFont>
    <p:embeddedFont>
      <p:font typeface="Comic Sans MS" panose="030F0702030302020204" pitchFamily="66" charset="0"/>
      <p:regular r:id="rId67"/>
      <p:bold r:id="rId68"/>
      <p:italic r:id="rId69"/>
      <p:boldItalic r:id="rId70"/>
    </p:embeddedFont>
    <p:embeddedFont>
      <p:font typeface="Source Code Pro" panose="020B0509030403020204" pitchFamily="49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922" y="-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93b26f5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193b26f5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3c6216ea3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3c6216ea3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acb86e6f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acb86e6ff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c228ca97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c228ca97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acb86e6ff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acb86e6ff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577187391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5771873919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30856e6cb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30856e6cb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5771873919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5771873919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30d76c477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30d76c477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acb86e6ff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acb86e6ff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acb86e6ff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acb86e6ff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3c95719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3c95719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adb6ecf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adb6ecf8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85e869c8be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85e869c8be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adb6ecf8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adb6ecf8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12d00ec51c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12d00ec51c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2d00ec51cc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2d00ec51cc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30d76c477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130d76c4772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30d76c477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30d76c4772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30d76c4772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30d76c4772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acb86e6ff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3acb86e6ff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30856e6cb6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130856e6cb6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acb86e6f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acb86e6f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30856e6cb6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30856e6cb6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130856e6cb6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130856e6cb6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30856e6cb6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30856e6cb6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30856e6cb6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130856e6cb6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acb86e6ff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3acb86e6ff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3adb6ecf87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3adb6ecf87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5e869c8be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5e869c8be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85e869c8be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85e869c8be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b8daa050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b8daa050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adb6ecf8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3adb6ecf8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0d76c47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30d76c47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130d76c477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130d76c477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130d76c4772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130d76c4772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130d76c4772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130d76c4772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30d76c477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30d76c477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93b26f510_2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93b26f510_2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85e869c8be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85e869c8be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881d22c52d_3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881d22c52d_3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130856e6cb6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130856e6cb6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881d22c52d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881d22c52d_3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130856e6cb6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130856e6cb6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30d76c477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30d76c477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130856e6cb6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130856e6cb6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880eb34cd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880eb34cd8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130856e6cb6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130856e6cb6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3acb86e6ff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3acb86e6ff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12fa6cd058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12fa6cd058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130d76c4772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130d76c4772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30d76c4772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30d76c4772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5945d6b4a9_4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5945d6b4a9_4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3acb86e6ff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3acb86e6ff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30d76c477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30d76c477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86083b3796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86083b3796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30856e6cb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30856e6cb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30856e6cb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30856e6cb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/>
          <p:nvPr/>
        </p:nvSpPr>
        <p:spPr>
          <a:xfrm>
            <a:off x="-3075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BDFDC"/>
          </a:solidFill>
          <a:ln>
            <a:noFill/>
          </a:ln>
        </p:spPr>
      </p:sp>
      <p:grpSp>
        <p:nvGrpSpPr>
          <p:cNvPr id="57" name="Google Shape;57;p13"/>
          <p:cNvGrpSpPr/>
          <p:nvPr/>
        </p:nvGrpSpPr>
        <p:grpSpPr>
          <a:xfrm>
            <a:off x="7767371" y="8226"/>
            <a:ext cx="930320" cy="2560505"/>
            <a:chOff x="-1435027" y="1362018"/>
            <a:chExt cx="944104" cy="2598443"/>
          </a:xfrm>
        </p:grpSpPr>
        <p:sp>
          <p:nvSpPr>
            <p:cNvPr id="58" name="Google Shape;58;p13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13"/>
          <p:cNvGrpSpPr/>
          <p:nvPr/>
        </p:nvGrpSpPr>
        <p:grpSpPr>
          <a:xfrm>
            <a:off x="2613540" y="3629703"/>
            <a:ext cx="839275" cy="1510762"/>
            <a:chOff x="-1449485" y="3330462"/>
            <a:chExt cx="839275" cy="1510762"/>
          </a:xfrm>
        </p:grpSpPr>
        <p:sp>
          <p:nvSpPr>
            <p:cNvPr id="81" name="Google Shape;81;p13"/>
            <p:cNvSpPr/>
            <p:nvPr/>
          </p:nvSpPr>
          <p:spPr>
            <a:xfrm>
              <a:off x="-1132920" y="3598363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-1132920" y="3864101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-1132920" y="4129840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-1132920" y="4395578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-1132920" y="4661317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-1449485" y="3863627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-1449485" y="4129365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-1449485" y="4395103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-1449485" y="4660842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-818240" y="3330462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-818240" y="3596201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-818240" y="3861939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-818240" y="4127678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-818240" y="4393416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-818240" y="4659154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200">
                <a:solidFill>
                  <a:srgbClr val="11323B"/>
                </a:solidFill>
              </a:rPr>
              <a:t>ACCA en </a:t>
            </a:r>
            <a:endParaRPr sz="7200"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200">
                <a:solidFill>
                  <a:srgbClr val="11323B"/>
                </a:solidFill>
              </a:rPr>
              <a:t>Ed Infantil</a:t>
            </a:r>
            <a:endParaRPr sz="7200"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11323B"/>
                </a:solidFill>
              </a:rPr>
              <a:t>Ceip Serra Vincios. CURSO 2021/2022</a:t>
            </a:r>
            <a:endParaRPr sz="3000">
              <a:solidFill>
                <a:srgbClr val="11323B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"/>
          <p:cNvSpPr/>
          <p:nvPr/>
        </p:nvSpPr>
        <p:spPr>
          <a:xfrm rot="10800000">
            <a:off x="316230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259" name="Google Shape;259;p22"/>
          <p:cNvSpPr/>
          <p:nvPr/>
        </p:nvSpPr>
        <p:spPr>
          <a:xfrm rot="-2923">
            <a:off x="4911474" y="197026"/>
            <a:ext cx="3880801" cy="24789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2"/>
          <p:cNvSpPr txBox="1"/>
          <p:nvPr/>
        </p:nvSpPr>
        <p:spPr>
          <a:xfrm>
            <a:off x="213450" y="1886738"/>
            <a:ext cx="3550200" cy="13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9900FF"/>
                </a:solidFill>
                <a:latin typeface="Amatic SC"/>
                <a:ea typeface="Amatic SC"/>
                <a:cs typeface="Amatic SC"/>
                <a:sym typeface="Amatic SC"/>
              </a:rPr>
              <a:t>Desenvolvemento do proxecto de investigación</a:t>
            </a:r>
            <a:endParaRPr sz="3600">
              <a:solidFill>
                <a:srgbClr val="990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61" name="Google Shape;261;p22"/>
          <p:cNvSpPr txBox="1"/>
          <p:nvPr/>
        </p:nvSpPr>
        <p:spPr>
          <a:xfrm>
            <a:off x="4910125" y="299700"/>
            <a:ext cx="3662400" cy="24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Este ano todo o ciclo de infantil estivemos traballando en diferentes proxectos os alumnos de 3 anos comezaron no segundo trimestre co seu proxecto de piratas, 4 anos traballou a alimentación e foron uns cociñeiros e os nenos de 5 centráronse na noticia do volcán da Palma e traballaron entorno a ela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"/>
          <p:cNvSpPr/>
          <p:nvPr/>
        </p:nvSpPr>
        <p:spPr>
          <a:xfrm>
            <a:off x="-3075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BDFDC"/>
          </a:solidFill>
          <a:ln>
            <a:noFill/>
          </a:ln>
        </p:spPr>
      </p:sp>
      <p:grpSp>
        <p:nvGrpSpPr>
          <p:cNvPr id="267" name="Google Shape;267;p23"/>
          <p:cNvGrpSpPr/>
          <p:nvPr/>
        </p:nvGrpSpPr>
        <p:grpSpPr>
          <a:xfrm>
            <a:off x="7767371" y="8226"/>
            <a:ext cx="930320" cy="2560505"/>
            <a:chOff x="-1435027" y="1362018"/>
            <a:chExt cx="944104" cy="2598443"/>
          </a:xfrm>
        </p:grpSpPr>
        <p:sp>
          <p:nvSpPr>
            <p:cNvPr id="268" name="Google Shape;268;p23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3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3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3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3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3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3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3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3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3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3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3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3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3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3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3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3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3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23"/>
          <p:cNvGrpSpPr/>
          <p:nvPr/>
        </p:nvGrpSpPr>
        <p:grpSpPr>
          <a:xfrm>
            <a:off x="2613540" y="3629703"/>
            <a:ext cx="839145" cy="1510854"/>
            <a:chOff x="-1449485" y="3330462"/>
            <a:chExt cx="839145" cy="1510854"/>
          </a:xfrm>
        </p:grpSpPr>
        <p:sp>
          <p:nvSpPr>
            <p:cNvPr id="291" name="Google Shape;291;p23"/>
            <p:cNvSpPr/>
            <p:nvPr/>
          </p:nvSpPr>
          <p:spPr>
            <a:xfrm>
              <a:off x="-1132920" y="3598363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3"/>
            <p:cNvSpPr/>
            <p:nvPr/>
          </p:nvSpPr>
          <p:spPr>
            <a:xfrm>
              <a:off x="-1132920" y="3864101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3"/>
            <p:cNvSpPr/>
            <p:nvPr/>
          </p:nvSpPr>
          <p:spPr>
            <a:xfrm>
              <a:off x="-1132920" y="4129840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3"/>
            <p:cNvSpPr/>
            <p:nvPr/>
          </p:nvSpPr>
          <p:spPr>
            <a:xfrm>
              <a:off x="-1132920" y="4395578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3"/>
            <p:cNvSpPr/>
            <p:nvPr/>
          </p:nvSpPr>
          <p:spPr>
            <a:xfrm>
              <a:off x="-1132920" y="4661317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3"/>
            <p:cNvSpPr/>
            <p:nvPr/>
          </p:nvSpPr>
          <p:spPr>
            <a:xfrm>
              <a:off x="-1449485" y="3863627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-1449485" y="4129365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-1449485" y="4395103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-1449485" y="4660842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-818240" y="3330462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-818240" y="3596201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-818240" y="3861939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-818240" y="4127678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-818240" y="4393416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3"/>
            <p:cNvSpPr/>
            <p:nvPr/>
          </p:nvSpPr>
          <p:spPr>
            <a:xfrm>
              <a:off x="-818240" y="4659154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23"/>
          <p:cNvSpPr txBox="1">
            <a:spLocks noGrp="1"/>
          </p:cNvSpPr>
          <p:nvPr>
            <p:ph type="title" idx="4294967295"/>
          </p:nvPr>
        </p:nvSpPr>
        <p:spPr>
          <a:xfrm>
            <a:off x="984175" y="2431225"/>
            <a:ext cx="3655500" cy="23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rgbClr val="11323B"/>
                </a:solidFill>
              </a:rPr>
              <a:t>Inicio do proxecto</a:t>
            </a:r>
            <a:endParaRPr sz="4800"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323B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"/>
          <p:cNvSpPr/>
          <p:nvPr/>
        </p:nvSpPr>
        <p:spPr>
          <a:xfrm>
            <a:off x="-3075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BDFDC"/>
          </a:solidFill>
          <a:ln>
            <a:noFill/>
          </a:ln>
        </p:spPr>
      </p:sp>
      <p:grpSp>
        <p:nvGrpSpPr>
          <p:cNvPr id="312" name="Google Shape;312;p24"/>
          <p:cNvGrpSpPr/>
          <p:nvPr/>
        </p:nvGrpSpPr>
        <p:grpSpPr>
          <a:xfrm>
            <a:off x="7767371" y="8226"/>
            <a:ext cx="930320" cy="2560505"/>
            <a:chOff x="-1435027" y="1362018"/>
            <a:chExt cx="944104" cy="2598443"/>
          </a:xfrm>
        </p:grpSpPr>
        <p:sp>
          <p:nvSpPr>
            <p:cNvPr id="313" name="Google Shape;313;p24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4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4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24"/>
          <p:cNvGrpSpPr/>
          <p:nvPr/>
        </p:nvGrpSpPr>
        <p:grpSpPr>
          <a:xfrm>
            <a:off x="2613540" y="3629703"/>
            <a:ext cx="839145" cy="1510854"/>
            <a:chOff x="-1449485" y="3330462"/>
            <a:chExt cx="839145" cy="1510854"/>
          </a:xfrm>
        </p:grpSpPr>
        <p:sp>
          <p:nvSpPr>
            <p:cNvPr id="336" name="Google Shape;336;p24"/>
            <p:cNvSpPr/>
            <p:nvPr/>
          </p:nvSpPr>
          <p:spPr>
            <a:xfrm>
              <a:off x="-1132920" y="3598363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4"/>
            <p:cNvSpPr/>
            <p:nvPr/>
          </p:nvSpPr>
          <p:spPr>
            <a:xfrm>
              <a:off x="-1132920" y="3864101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-1132920" y="4129840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-1132920" y="4395578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-1132920" y="4661317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-1449485" y="3863627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-1449485" y="4129365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-1449485" y="4395103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-1449485" y="4660842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-818240" y="3330462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-818240" y="3596201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-818240" y="3861939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-818240" y="4127678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-818240" y="4393416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-818240" y="4659154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4"/>
          <p:cNvSpPr txBox="1">
            <a:spLocks noGrp="1"/>
          </p:cNvSpPr>
          <p:nvPr>
            <p:ph type="title" idx="4294967295"/>
          </p:nvPr>
        </p:nvSpPr>
        <p:spPr>
          <a:xfrm>
            <a:off x="272575" y="1579700"/>
            <a:ext cx="2845200" cy="16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1323B"/>
                </a:solidFill>
              </a:rPr>
              <a:t>Ideas previas</a:t>
            </a:r>
            <a:endParaRPr>
              <a:solidFill>
                <a:srgbClr val="11323B"/>
              </a:solidFill>
            </a:endParaRPr>
          </a:p>
        </p:txBody>
      </p:sp>
      <p:sp>
        <p:nvSpPr>
          <p:cNvPr id="352" name="Google Shape;352;p24"/>
          <p:cNvSpPr txBox="1"/>
          <p:nvPr/>
        </p:nvSpPr>
        <p:spPr>
          <a:xfrm>
            <a:off x="3928075" y="309025"/>
            <a:ext cx="30696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FFF00"/>
                </a:solidFill>
                <a:latin typeface="Caveat"/>
                <a:ea typeface="Caveat"/>
                <a:cs typeface="Caveat"/>
                <a:sym typeface="Caveat"/>
              </a:rPr>
              <a:t>3 ANOS</a:t>
            </a:r>
            <a:endParaRPr sz="3600">
              <a:solidFill>
                <a:srgbClr val="FFFF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53" name="Google Shape;353;p24"/>
          <p:cNvSpPr txBox="1"/>
          <p:nvPr/>
        </p:nvSpPr>
        <p:spPr>
          <a:xfrm>
            <a:off x="4226725" y="4048525"/>
            <a:ext cx="4961400" cy="940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accent1"/>
                </a:solidFill>
              </a:rPr>
              <a:t>Folio xiratorio e explicación aos compañeiros das ideas previas que ten cada grupo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354" name="Google Shape;354;p24"/>
          <p:cNvPicPr preferRelativeResize="0"/>
          <p:nvPr/>
        </p:nvPicPr>
        <p:blipFill rotWithShape="1">
          <a:blip r:embed="rId3">
            <a:alphaModFix/>
          </a:blip>
          <a:srcRect l="34584" t="3290" r="34301" b="16452"/>
          <a:stretch/>
        </p:blipFill>
        <p:spPr>
          <a:xfrm rot="637556">
            <a:off x="6419576" y="977900"/>
            <a:ext cx="1581398" cy="229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558" y="1335950"/>
            <a:ext cx="3295467" cy="24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5"/>
          <p:cNvSpPr/>
          <p:nvPr/>
        </p:nvSpPr>
        <p:spPr>
          <a:xfrm rot="10800000" flipH="1">
            <a:off x="0" y="-7806"/>
            <a:ext cx="5438562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sp>
        <p:nvSpPr>
          <p:cNvPr id="361" name="Google Shape;361;p25"/>
          <p:cNvSpPr/>
          <p:nvPr/>
        </p:nvSpPr>
        <p:spPr>
          <a:xfrm>
            <a:off x="418850" y="866375"/>
            <a:ext cx="2444700" cy="2036400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25"/>
          <p:cNvGrpSpPr/>
          <p:nvPr/>
        </p:nvGrpSpPr>
        <p:grpSpPr>
          <a:xfrm rot="10800000">
            <a:off x="7577623" y="211859"/>
            <a:ext cx="930320" cy="2560505"/>
            <a:chOff x="-1435027" y="1362018"/>
            <a:chExt cx="944104" cy="2598443"/>
          </a:xfrm>
        </p:grpSpPr>
        <p:sp>
          <p:nvSpPr>
            <p:cNvPr id="363" name="Google Shape;363;p25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5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5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5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5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5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5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5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5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5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5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5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5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25"/>
          <p:cNvSpPr txBox="1"/>
          <p:nvPr/>
        </p:nvSpPr>
        <p:spPr>
          <a:xfrm>
            <a:off x="418850" y="1088850"/>
            <a:ext cx="24447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Búsqueda de Información</a:t>
            </a:r>
            <a:endParaRPr sz="3600">
              <a:solidFill>
                <a:srgbClr val="D9F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86" name="Google Shape;38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62" y="2421967"/>
            <a:ext cx="212825" cy="2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5"/>
          <p:cNvSpPr txBox="1"/>
          <p:nvPr/>
        </p:nvSpPr>
        <p:spPr>
          <a:xfrm>
            <a:off x="5377000" y="429825"/>
            <a:ext cx="16962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4A86E8"/>
                </a:solidFill>
                <a:latin typeface="Caveat"/>
                <a:ea typeface="Caveat"/>
                <a:cs typeface="Caveat"/>
                <a:sym typeface="Caveat"/>
              </a:rPr>
              <a:t>3 ANOS</a:t>
            </a:r>
            <a:endParaRPr sz="3600">
              <a:solidFill>
                <a:srgbClr val="4A86E8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88" name="Google Shape;388;p25"/>
          <p:cNvSpPr txBox="1"/>
          <p:nvPr/>
        </p:nvSpPr>
        <p:spPr>
          <a:xfrm>
            <a:off x="4793950" y="1473150"/>
            <a:ext cx="22845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Parada de 3 minutos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89" name="Google Shape;38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6997" y="1473149"/>
            <a:ext cx="2238828" cy="2985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6"/>
          <p:cNvSpPr/>
          <p:nvPr/>
        </p:nvSpPr>
        <p:spPr>
          <a:xfrm rot="10800000" flipH="1">
            <a:off x="0" y="10044"/>
            <a:ext cx="5438562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sp>
        <p:nvSpPr>
          <p:cNvPr id="395" name="Google Shape;395;p26"/>
          <p:cNvSpPr/>
          <p:nvPr/>
        </p:nvSpPr>
        <p:spPr>
          <a:xfrm>
            <a:off x="418850" y="866375"/>
            <a:ext cx="2444700" cy="2036400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6" name="Google Shape;396;p26"/>
          <p:cNvGrpSpPr/>
          <p:nvPr/>
        </p:nvGrpSpPr>
        <p:grpSpPr>
          <a:xfrm rot="10800000">
            <a:off x="7577623" y="211859"/>
            <a:ext cx="930320" cy="2560505"/>
            <a:chOff x="-1435027" y="1362018"/>
            <a:chExt cx="944104" cy="2598443"/>
          </a:xfrm>
        </p:grpSpPr>
        <p:sp>
          <p:nvSpPr>
            <p:cNvPr id="397" name="Google Shape;397;p26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6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6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6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6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6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6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6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6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6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6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6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6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6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6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6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6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6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6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6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6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6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9" name="Google Shape;419;p26"/>
          <p:cNvSpPr txBox="1"/>
          <p:nvPr/>
        </p:nvSpPr>
        <p:spPr>
          <a:xfrm>
            <a:off x="418850" y="1088850"/>
            <a:ext cx="24447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Búsqueda de Información</a:t>
            </a:r>
            <a:endParaRPr sz="3600">
              <a:solidFill>
                <a:srgbClr val="D9F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420" name="Google Shape;4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62" y="2421967"/>
            <a:ext cx="212825" cy="2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6"/>
          <p:cNvSpPr txBox="1">
            <a:spLocks noGrp="1"/>
          </p:cNvSpPr>
          <p:nvPr>
            <p:ph type="title" idx="4294967295"/>
          </p:nvPr>
        </p:nvSpPr>
        <p:spPr>
          <a:xfrm>
            <a:off x="1296675" y="2986475"/>
            <a:ext cx="2845200" cy="16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1323B"/>
                </a:solidFill>
              </a:rPr>
              <a:t>fase 2.: qué queremos saber?</a:t>
            </a:r>
            <a:endParaRPr>
              <a:solidFill>
                <a:srgbClr val="11323B"/>
              </a:solidFill>
            </a:endParaRPr>
          </a:p>
        </p:txBody>
      </p:sp>
      <p:pic>
        <p:nvPicPr>
          <p:cNvPr id="422" name="Google Shape;42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0101" y="1975101"/>
            <a:ext cx="1999626" cy="2666173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26"/>
          <p:cNvSpPr txBox="1"/>
          <p:nvPr/>
        </p:nvSpPr>
        <p:spPr>
          <a:xfrm>
            <a:off x="3386825" y="2066263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A </a:t>
            </a:r>
            <a:r>
              <a:rPr lang="es" b="1">
                <a:solidFill>
                  <a:srgbClr val="008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Parada de 3 minutos</a:t>
            </a: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 foi utilizada para pensar sobre “o que queremos saber dos volcáns” </a:t>
            </a:r>
            <a:endParaRPr/>
          </a:p>
        </p:txBody>
      </p:sp>
      <p:sp>
        <p:nvSpPr>
          <p:cNvPr id="424" name="Google Shape;424;p26"/>
          <p:cNvSpPr txBox="1"/>
          <p:nvPr/>
        </p:nvSpPr>
        <p:spPr>
          <a:xfrm>
            <a:off x="4572000" y="4932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00FF00"/>
                </a:solidFill>
                <a:latin typeface="Caveat"/>
                <a:ea typeface="Caveat"/>
                <a:cs typeface="Caveat"/>
                <a:sym typeface="Caveat"/>
              </a:rPr>
              <a:t>5 ANOS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7"/>
          <p:cNvSpPr/>
          <p:nvPr/>
        </p:nvSpPr>
        <p:spPr>
          <a:xfrm rot="10800000" flipH="1">
            <a:off x="0" y="10044"/>
            <a:ext cx="5438562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sp>
        <p:nvSpPr>
          <p:cNvPr id="430" name="Google Shape;430;p27"/>
          <p:cNvSpPr/>
          <p:nvPr/>
        </p:nvSpPr>
        <p:spPr>
          <a:xfrm>
            <a:off x="418850" y="866375"/>
            <a:ext cx="2444700" cy="2036400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1" name="Google Shape;431;p27"/>
          <p:cNvGrpSpPr/>
          <p:nvPr/>
        </p:nvGrpSpPr>
        <p:grpSpPr>
          <a:xfrm rot="10800000">
            <a:off x="7577623" y="211859"/>
            <a:ext cx="930320" cy="2560505"/>
            <a:chOff x="-1435027" y="1362018"/>
            <a:chExt cx="944104" cy="2598443"/>
          </a:xfrm>
        </p:grpSpPr>
        <p:sp>
          <p:nvSpPr>
            <p:cNvPr id="432" name="Google Shape;432;p27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7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7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7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7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7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7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7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7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7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7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7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7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7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7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7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7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7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7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" name="Google Shape;454;p27"/>
          <p:cNvSpPr txBox="1"/>
          <p:nvPr/>
        </p:nvSpPr>
        <p:spPr>
          <a:xfrm>
            <a:off x="418850" y="1088850"/>
            <a:ext cx="24447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Búsqueda de Información</a:t>
            </a:r>
            <a:endParaRPr sz="3600">
              <a:solidFill>
                <a:srgbClr val="D9F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455" name="Google Shape;4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62" y="2421967"/>
            <a:ext cx="212825" cy="2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7"/>
          <p:cNvSpPr txBox="1"/>
          <p:nvPr/>
        </p:nvSpPr>
        <p:spPr>
          <a:xfrm>
            <a:off x="4572000" y="4932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00FF00"/>
                </a:solidFill>
                <a:latin typeface="Caveat"/>
                <a:ea typeface="Caveat"/>
                <a:cs typeface="Caveat"/>
                <a:sym typeface="Caveat"/>
              </a:rPr>
              <a:t>5 ANOS</a:t>
            </a:r>
            <a:endParaRPr/>
          </a:p>
        </p:txBody>
      </p:sp>
      <p:sp>
        <p:nvSpPr>
          <p:cNvPr id="457" name="Google Shape;457;p27"/>
          <p:cNvSpPr txBox="1"/>
          <p:nvPr/>
        </p:nvSpPr>
        <p:spPr>
          <a:xfrm>
            <a:off x="391375" y="3382025"/>
            <a:ext cx="3000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 b="1">
                <a:solidFill>
                  <a:srgbClr val="11323B"/>
                </a:solidFill>
                <a:latin typeface="Amatic SC"/>
                <a:ea typeface="Amatic SC"/>
                <a:cs typeface="Amatic SC"/>
                <a:sym typeface="Amatic SC"/>
              </a:rPr>
              <a:t>fase 3.: onde buscar?</a:t>
            </a:r>
            <a:endParaRPr sz="4200" b="1">
              <a:solidFill>
                <a:srgbClr val="11323B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458" name="Google Shape;458;p27"/>
          <p:cNvSpPr txBox="1"/>
          <p:nvPr/>
        </p:nvSpPr>
        <p:spPr>
          <a:xfrm>
            <a:off x="3464250" y="158810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e nas aportacións que @s nen@s trouxeron da casa para explicarlles aos seus compis…</a:t>
            </a:r>
            <a:endParaRPr/>
          </a:p>
        </p:txBody>
      </p:sp>
      <p:pic>
        <p:nvPicPr>
          <p:cNvPr id="459" name="Google Shape;45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6050" y="2772375"/>
            <a:ext cx="2693734" cy="202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8"/>
          <p:cNvSpPr/>
          <p:nvPr/>
        </p:nvSpPr>
        <p:spPr>
          <a:xfrm rot="10800000" flipH="1">
            <a:off x="0" y="-7806"/>
            <a:ext cx="5438562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sp>
        <p:nvSpPr>
          <p:cNvPr id="465" name="Google Shape;465;p28"/>
          <p:cNvSpPr/>
          <p:nvPr/>
        </p:nvSpPr>
        <p:spPr>
          <a:xfrm>
            <a:off x="418850" y="1215925"/>
            <a:ext cx="2444700" cy="2036400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" name="Google Shape;466;p28"/>
          <p:cNvGrpSpPr/>
          <p:nvPr/>
        </p:nvGrpSpPr>
        <p:grpSpPr>
          <a:xfrm rot="10800000">
            <a:off x="7577623" y="211859"/>
            <a:ext cx="930320" cy="2560505"/>
            <a:chOff x="-1435027" y="1362018"/>
            <a:chExt cx="944104" cy="2598443"/>
          </a:xfrm>
        </p:grpSpPr>
        <p:sp>
          <p:nvSpPr>
            <p:cNvPr id="467" name="Google Shape;467;p28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9" name="Google Shape;489;p28"/>
          <p:cNvSpPr txBox="1"/>
          <p:nvPr/>
        </p:nvSpPr>
        <p:spPr>
          <a:xfrm>
            <a:off x="391375" y="1656325"/>
            <a:ext cx="24447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Recanto</a:t>
            </a:r>
            <a:endParaRPr sz="3600">
              <a:solidFill>
                <a:srgbClr val="D9F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490" name="Google Shape;4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62" y="2421967"/>
            <a:ext cx="212825" cy="2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28"/>
          <p:cNvSpPr txBox="1"/>
          <p:nvPr/>
        </p:nvSpPr>
        <p:spPr>
          <a:xfrm>
            <a:off x="5377000" y="429825"/>
            <a:ext cx="16962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4A86E8"/>
                </a:solidFill>
                <a:latin typeface="Caveat"/>
                <a:ea typeface="Caveat"/>
                <a:cs typeface="Caveat"/>
                <a:sym typeface="Caveat"/>
              </a:rPr>
              <a:t>3 ANOS</a:t>
            </a:r>
            <a:endParaRPr sz="3600">
              <a:solidFill>
                <a:srgbClr val="4A86E8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92" name="Google Shape;49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7047" y="1656328"/>
            <a:ext cx="3414062" cy="256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9"/>
          <p:cNvSpPr/>
          <p:nvPr/>
        </p:nvSpPr>
        <p:spPr>
          <a:xfrm rot="10800000" flipH="1">
            <a:off x="0" y="-7806"/>
            <a:ext cx="5438562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sp>
        <p:nvSpPr>
          <p:cNvPr id="498" name="Google Shape;498;p29"/>
          <p:cNvSpPr/>
          <p:nvPr/>
        </p:nvSpPr>
        <p:spPr>
          <a:xfrm>
            <a:off x="418850" y="1215925"/>
            <a:ext cx="2444700" cy="2036400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" name="Google Shape;499;p29"/>
          <p:cNvGrpSpPr/>
          <p:nvPr/>
        </p:nvGrpSpPr>
        <p:grpSpPr>
          <a:xfrm rot="10800000">
            <a:off x="7577623" y="211859"/>
            <a:ext cx="930320" cy="2560505"/>
            <a:chOff x="-1435027" y="1362018"/>
            <a:chExt cx="944104" cy="2598443"/>
          </a:xfrm>
        </p:grpSpPr>
        <p:sp>
          <p:nvSpPr>
            <p:cNvPr id="500" name="Google Shape;500;p29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" name="Google Shape;522;p29"/>
          <p:cNvSpPr txBox="1"/>
          <p:nvPr/>
        </p:nvSpPr>
        <p:spPr>
          <a:xfrm>
            <a:off x="391375" y="1656325"/>
            <a:ext cx="24447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Recanto</a:t>
            </a:r>
            <a:endParaRPr sz="3600">
              <a:solidFill>
                <a:srgbClr val="D9F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523" name="Google Shape;52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62" y="2421967"/>
            <a:ext cx="212825" cy="2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29"/>
          <p:cNvSpPr txBox="1"/>
          <p:nvPr/>
        </p:nvSpPr>
        <p:spPr>
          <a:xfrm>
            <a:off x="5377000" y="429825"/>
            <a:ext cx="16962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4A86E8"/>
                </a:solidFill>
                <a:latin typeface="Caveat"/>
                <a:ea typeface="Caveat"/>
                <a:cs typeface="Caveat"/>
                <a:sym typeface="Caveat"/>
              </a:rPr>
              <a:t>4 ANOS</a:t>
            </a:r>
            <a:endParaRPr sz="3600">
              <a:solidFill>
                <a:srgbClr val="4A86E8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25" name="Google Shape;52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7047" y="1656328"/>
            <a:ext cx="3414062" cy="256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0"/>
          <p:cNvSpPr/>
          <p:nvPr/>
        </p:nvSpPr>
        <p:spPr>
          <a:xfrm rot="10800000" flipH="1">
            <a:off x="0" y="-7806"/>
            <a:ext cx="5438562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sp>
        <p:nvSpPr>
          <p:cNvPr id="531" name="Google Shape;531;p30"/>
          <p:cNvSpPr/>
          <p:nvPr/>
        </p:nvSpPr>
        <p:spPr>
          <a:xfrm>
            <a:off x="418850" y="1215925"/>
            <a:ext cx="2444700" cy="2036400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30"/>
          <p:cNvGrpSpPr/>
          <p:nvPr/>
        </p:nvGrpSpPr>
        <p:grpSpPr>
          <a:xfrm rot="10800000">
            <a:off x="7577623" y="211859"/>
            <a:ext cx="930320" cy="2560505"/>
            <a:chOff x="-1435027" y="1362018"/>
            <a:chExt cx="944104" cy="2598443"/>
          </a:xfrm>
        </p:grpSpPr>
        <p:sp>
          <p:nvSpPr>
            <p:cNvPr id="533" name="Google Shape;533;p30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0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30"/>
          <p:cNvSpPr txBox="1"/>
          <p:nvPr/>
        </p:nvSpPr>
        <p:spPr>
          <a:xfrm>
            <a:off x="391375" y="1656325"/>
            <a:ext cx="24447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Recanto</a:t>
            </a:r>
            <a:endParaRPr sz="3600">
              <a:solidFill>
                <a:srgbClr val="D9F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556" name="Google Shape;5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62" y="2421967"/>
            <a:ext cx="212825" cy="2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0"/>
          <p:cNvSpPr txBox="1"/>
          <p:nvPr/>
        </p:nvSpPr>
        <p:spPr>
          <a:xfrm>
            <a:off x="6983500" y="429825"/>
            <a:ext cx="16962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4A86E8"/>
                </a:solidFill>
                <a:latin typeface="Caveat"/>
                <a:ea typeface="Caveat"/>
                <a:cs typeface="Caveat"/>
                <a:sym typeface="Caveat"/>
              </a:rPr>
              <a:t>5 ANOS</a:t>
            </a:r>
            <a:endParaRPr sz="3600">
              <a:solidFill>
                <a:srgbClr val="4A86E8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58" name="Google Shape;55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0838" y="1406960"/>
            <a:ext cx="2003900" cy="267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3152" y="2751064"/>
            <a:ext cx="2883927" cy="216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67825" y="429831"/>
            <a:ext cx="2883927" cy="2162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1"/>
          <p:cNvSpPr/>
          <p:nvPr/>
        </p:nvSpPr>
        <p:spPr>
          <a:xfrm rot="10800000">
            <a:off x="2554559" y="-6131"/>
            <a:ext cx="6589441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566" name="Google Shape;566;p31"/>
          <p:cNvSpPr/>
          <p:nvPr/>
        </p:nvSpPr>
        <p:spPr>
          <a:xfrm rot="-2910">
            <a:off x="2317649" y="1353382"/>
            <a:ext cx="3897901" cy="23061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1"/>
          <p:cNvSpPr txBox="1"/>
          <p:nvPr/>
        </p:nvSpPr>
        <p:spPr>
          <a:xfrm>
            <a:off x="2433300" y="1448625"/>
            <a:ext cx="3666600" cy="21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solidFill>
                  <a:srgbClr val="9900FF"/>
                </a:solidFill>
                <a:latin typeface="Amatic SC"/>
                <a:ea typeface="Amatic SC"/>
                <a:cs typeface="Amatic SC"/>
                <a:sym typeface="Amatic SC"/>
              </a:rPr>
              <a:t>Desenvolvemos </a:t>
            </a:r>
            <a:endParaRPr sz="4500">
              <a:solidFill>
                <a:srgbClr val="9900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solidFill>
                  <a:srgbClr val="9900FF"/>
                </a:solidFill>
                <a:latin typeface="Amatic SC"/>
                <a:ea typeface="Amatic SC"/>
                <a:cs typeface="Amatic SC"/>
                <a:sym typeface="Amatic SC"/>
              </a:rPr>
              <a:t>o </a:t>
            </a:r>
            <a:endParaRPr sz="4500">
              <a:solidFill>
                <a:srgbClr val="9900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solidFill>
                  <a:srgbClr val="9900FF"/>
                </a:solidFill>
                <a:latin typeface="Amatic SC"/>
                <a:ea typeface="Amatic SC"/>
                <a:cs typeface="Amatic SC"/>
                <a:sym typeface="Amatic SC"/>
              </a:rPr>
              <a:t>proxecto</a:t>
            </a:r>
            <a:endParaRPr sz="4500">
              <a:solidFill>
                <a:srgbClr val="990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 rot="10800000" flipH="1">
            <a:off x="0" y="-7812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sp>
        <p:nvSpPr>
          <p:cNvPr id="102" name="Google Shape;102;p14"/>
          <p:cNvSpPr/>
          <p:nvPr/>
        </p:nvSpPr>
        <p:spPr>
          <a:xfrm>
            <a:off x="554875" y="592450"/>
            <a:ext cx="2339400" cy="2036400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03;p14"/>
          <p:cNvGrpSpPr/>
          <p:nvPr/>
        </p:nvGrpSpPr>
        <p:grpSpPr>
          <a:xfrm rot="10800000">
            <a:off x="7577623" y="211859"/>
            <a:ext cx="930320" cy="2560505"/>
            <a:chOff x="-1435027" y="1362018"/>
            <a:chExt cx="944104" cy="2598443"/>
          </a:xfrm>
        </p:grpSpPr>
        <p:sp>
          <p:nvSpPr>
            <p:cNvPr id="104" name="Google Shape;104;p14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14"/>
          <p:cNvSpPr/>
          <p:nvPr/>
        </p:nvSpPr>
        <p:spPr>
          <a:xfrm rot="-2845">
            <a:off x="3860599" y="324576"/>
            <a:ext cx="4349401" cy="40503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4"/>
          <p:cNvSpPr txBox="1"/>
          <p:nvPr/>
        </p:nvSpPr>
        <p:spPr>
          <a:xfrm>
            <a:off x="612949" y="1032850"/>
            <a:ext cx="21495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Dinámicas de cohesión 3 anos</a:t>
            </a:r>
            <a:endParaRPr sz="3200">
              <a:solidFill>
                <a:srgbClr val="D9F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28" name="Google Shape;12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62" y="2421967"/>
            <a:ext cx="212825" cy="2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4"/>
          <p:cNvSpPr txBox="1"/>
          <p:nvPr/>
        </p:nvSpPr>
        <p:spPr>
          <a:xfrm>
            <a:off x="4763613" y="532525"/>
            <a:ext cx="3248100" cy="29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Unha das dinámicas de cohesión que se puxeron en práctica este ano en Educación Infantil no segundo trimestre foi a Maleta en 3 anos . Comezamos con ela a finais do mes de febreiro . Todos participaron en grande medida e resultou de grande utilidade para coñecernos un pouquiño máis e crear lazos entre o grupo.</a:t>
            </a:r>
            <a:endParaRPr/>
          </a:p>
        </p:txBody>
      </p:sp>
      <p:pic>
        <p:nvPicPr>
          <p:cNvPr id="130" name="Google Shape;13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21398">
            <a:off x="3488398" y="2719200"/>
            <a:ext cx="1646949" cy="219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40865">
            <a:off x="6298725" y="2562450"/>
            <a:ext cx="1729952" cy="2306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2"/>
          <p:cNvSpPr/>
          <p:nvPr/>
        </p:nvSpPr>
        <p:spPr>
          <a:xfrm rot="10800000">
            <a:off x="2554559" y="-6131"/>
            <a:ext cx="6589441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573" name="Google Shape;573;p32"/>
          <p:cNvSpPr txBox="1"/>
          <p:nvPr/>
        </p:nvSpPr>
        <p:spPr>
          <a:xfrm>
            <a:off x="4662800" y="309025"/>
            <a:ext cx="3028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3 ANOS</a:t>
            </a:r>
            <a:endParaRPr sz="3600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74" name="Google Shape;574;p32"/>
          <p:cNvSpPr txBox="1"/>
          <p:nvPr/>
        </p:nvSpPr>
        <p:spPr>
          <a:xfrm>
            <a:off x="695075" y="1668150"/>
            <a:ext cx="3174000" cy="1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Folio xiratorio:</a:t>
            </a:r>
            <a:r>
              <a:rPr lang="es" b="1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s" b="1">
                <a:solidFill>
                  <a:srgbClr val="F3F3F3"/>
                </a:solidFill>
                <a:latin typeface="Comfortaa"/>
                <a:ea typeface="Comfortaa"/>
                <a:cs typeface="Comfortaa"/>
                <a:sym typeface="Comfortaa"/>
              </a:rPr>
              <a:t>A estructura </a:t>
            </a:r>
            <a:r>
              <a:rPr lang="es" b="1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máis utilizada na aula para comezar a ter contacto co traballo cooperativo.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75" name="Google Shape;5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845" y="2106300"/>
            <a:ext cx="2126300" cy="283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3"/>
          <p:cNvSpPr/>
          <p:nvPr/>
        </p:nvSpPr>
        <p:spPr>
          <a:xfrm rot="10800000">
            <a:off x="2554559" y="-6131"/>
            <a:ext cx="6589441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581" name="Google Shape;581;p33"/>
          <p:cNvSpPr txBox="1"/>
          <p:nvPr/>
        </p:nvSpPr>
        <p:spPr>
          <a:xfrm>
            <a:off x="4662800" y="309025"/>
            <a:ext cx="3028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3 ANOS</a:t>
            </a:r>
            <a:endParaRPr sz="3600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82" name="Google Shape;582;p33"/>
          <p:cNvSpPr txBox="1"/>
          <p:nvPr/>
        </p:nvSpPr>
        <p:spPr>
          <a:xfrm>
            <a:off x="5632875" y="1458175"/>
            <a:ext cx="2876400" cy="15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Folio xiratorio: creación dun pirata, puzzles da mesma temática</a:t>
            </a:r>
            <a:endParaRPr sz="1800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83" name="Google Shape;58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300" y="467325"/>
            <a:ext cx="2249760" cy="299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3400" y="2819425"/>
            <a:ext cx="2776873" cy="208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4"/>
          <p:cNvSpPr/>
          <p:nvPr/>
        </p:nvSpPr>
        <p:spPr>
          <a:xfrm rot="10800000">
            <a:off x="2554559" y="-6131"/>
            <a:ext cx="6589441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590" name="Google Shape;590;p34"/>
          <p:cNvSpPr txBox="1"/>
          <p:nvPr/>
        </p:nvSpPr>
        <p:spPr>
          <a:xfrm>
            <a:off x="4662800" y="309025"/>
            <a:ext cx="3028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3 ANOS</a:t>
            </a:r>
            <a:endParaRPr sz="3600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91" name="Google Shape;591;p34"/>
          <p:cNvSpPr txBox="1"/>
          <p:nvPr/>
        </p:nvSpPr>
        <p:spPr>
          <a:xfrm>
            <a:off x="695075" y="1668150"/>
            <a:ext cx="3174000" cy="1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Pegamentos ao centro: </a:t>
            </a:r>
            <a:endParaRPr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Construimos un barco pirata cas súas partes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92" name="Google Shape;59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1646" y="1729775"/>
            <a:ext cx="3174001" cy="2380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5"/>
          <p:cNvSpPr/>
          <p:nvPr/>
        </p:nvSpPr>
        <p:spPr>
          <a:xfrm rot="10800000">
            <a:off x="2554559" y="-6131"/>
            <a:ext cx="6589441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598" name="Google Shape;598;p35"/>
          <p:cNvSpPr txBox="1"/>
          <p:nvPr/>
        </p:nvSpPr>
        <p:spPr>
          <a:xfrm>
            <a:off x="4662800" y="309025"/>
            <a:ext cx="3028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3 ANOS</a:t>
            </a:r>
            <a:endParaRPr sz="3600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99" name="Google Shape;599;p35"/>
          <p:cNvSpPr txBox="1"/>
          <p:nvPr/>
        </p:nvSpPr>
        <p:spPr>
          <a:xfrm>
            <a:off x="695075" y="1668150"/>
            <a:ext cx="3174000" cy="1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Lectura compartida: </a:t>
            </a:r>
            <a:endParaRPr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Construimos elementos dos barcos piratas cunha receita de cociña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00" name="Google Shape;6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7638" y="1507038"/>
            <a:ext cx="2839224" cy="212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5418" y="2613750"/>
            <a:ext cx="1822648" cy="2430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6"/>
          <p:cNvSpPr/>
          <p:nvPr/>
        </p:nvSpPr>
        <p:spPr>
          <a:xfrm rot="10800000">
            <a:off x="2554559" y="-6131"/>
            <a:ext cx="6589441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607" name="Google Shape;607;p36"/>
          <p:cNvSpPr txBox="1"/>
          <p:nvPr/>
        </p:nvSpPr>
        <p:spPr>
          <a:xfrm>
            <a:off x="4662800" y="309025"/>
            <a:ext cx="3028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3 ANOS</a:t>
            </a:r>
            <a:endParaRPr sz="3600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08" name="Google Shape;608;p36"/>
          <p:cNvSpPr txBox="1"/>
          <p:nvPr/>
        </p:nvSpPr>
        <p:spPr>
          <a:xfrm>
            <a:off x="695075" y="1668150"/>
            <a:ext cx="3174000" cy="1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Folio xiratorio: </a:t>
            </a:r>
            <a:endParaRPr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Elaboración dun conto viaxeiro en EI. Realizamos un folio xiratorio oral por equipo e representan a súa contestación, leemos as respostas  e votamos a resposta que máis lle guste a maioría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09" name="Google Shape;60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421" y="1238625"/>
            <a:ext cx="2657748" cy="354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7"/>
          <p:cNvSpPr/>
          <p:nvPr/>
        </p:nvSpPr>
        <p:spPr>
          <a:xfrm rot="10800000">
            <a:off x="2554559" y="-6131"/>
            <a:ext cx="6589441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615" name="Google Shape;615;p37"/>
          <p:cNvSpPr txBox="1"/>
          <p:nvPr/>
        </p:nvSpPr>
        <p:spPr>
          <a:xfrm>
            <a:off x="4662800" y="309025"/>
            <a:ext cx="3028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4 ANOS</a:t>
            </a:r>
            <a:endParaRPr sz="3600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16" name="Google Shape;616;p37"/>
          <p:cNvSpPr txBox="1"/>
          <p:nvPr/>
        </p:nvSpPr>
        <p:spPr>
          <a:xfrm>
            <a:off x="5632875" y="1458175"/>
            <a:ext cx="2876400" cy="15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Folio xiratorio: traballando lóxica matemática, quebracabezas, dominó e memory coa temática da alimentación.</a:t>
            </a:r>
            <a:endParaRPr sz="1800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17" name="Google Shape;617;p37"/>
          <p:cNvPicPr preferRelativeResize="0"/>
          <p:nvPr/>
        </p:nvPicPr>
        <p:blipFill rotWithShape="1">
          <a:blip r:embed="rId3">
            <a:alphaModFix/>
          </a:blip>
          <a:srcRect t="8730" b="10133"/>
          <a:stretch/>
        </p:blipFill>
        <p:spPr>
          <a:xfrm>
            <a:off x="295725" y="545500"/>
            <a:ext cx="2124001" cy="129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725" y="2166050"/>
            <a:ext cx="2124006" cy="159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9550" y="1181475"/>
            <a:ext cx="2234701" cy="167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16625" y="3201293"/>
            <a:ext cx="2234701" cy="1676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8"/>
          <p:cNvSpPr/>
          <p:nvPr/>
        </p:nvSpPr>
        <p:spPr>
          <a:xfrm rot="10800000">
            <a:off x="2554559" y="-6131"/>
            <a:ext cx="6589441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626" name="Google Shape;626;p38"/>
          <p:cNvSpPr txBox="1"/>
          <p:nvPr/>
        </p:nvSpPr>
        <p:spPr>
          <a:xfrm>
            <a:off x="4662800" y="309025"/>
            <a:ext cx="3028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4 ANOS</a:t>
            </a:r>
            <a:endParaRPr sz="3600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27" name="Google Shape;627;p38"/>
          <p:cNvSpPr txBox="1"/>
          <p:nvPr/>
        </p:nvSpPr>
        <p:spPr>
          <a:xfrm>
            <a:off x="695075" y="1668150"/>
            <a:ext cx="3174000" cy="1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Lectura compartida: </a:t>
            </a:r>
            <a:endParaRPr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Cociñamos diversas receitas.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28" name="Google Shape;628;p38"/>
          <p:cNvPicPr preferRelativeResize="0"/>
          <p:nvPr/>
        </p:nvPicPr>
        <p:blipFill rotWithShape="1">
          <a:blip r:embed="rId3">
            <a:alphaModFix/>
          </a:blip>
          <a:srcRect t="22233"/>
          <a:stretch/>
        </p:blipFill>
        <p:spPr>
          <a:xfrm>
            <a:off x="3869075" y="1668147"/>
            <a:ext cx="2839199" cy="165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38"/>
          <p:cNvPicPr preferRelativeResize="0"/>
          <p:nvPr/>
        </p:nvPicPr>
        <p:blipFill rotWithShape="1">
          <a:blip r:embed="rId4">
            <a:alphaModFix/>
          </a:blip>
          <a:srcRect l="8292" r="11120"/>
          <a:stretch/>
        </p:blipFill>
        <p:spPr>
          <a:xfrm>
            <a:off x="6626619" y="3015875"/>
            <a:ext cx="2083830" cy="1939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9"/>
          <p:cNvSpPr/>
          <p:nvPr/>
        </p:nvSpPr>
        <p:spPr>
          <a:xfrm rot="10800000">
            <a:off x="2554559" y="-6131"/>
            <a:ext cx="6589441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635" name="Google Shape;635;p39"/>
          <p:cNvSpPr txBox="1"/>
          <p:nvPr/>
        </p:nvSpPr>
        <p:spPr>
          <a:xfrm>
            <a:off x="4662800" y="309025"/>
            <a:ext cx="3028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4 ANOS</a:t>
            </a:r>
            <a:endParaRPr sz="3600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36" name="Google Shape;636;p39"/>
          <p:cNvSpPr txBox="1"/>
          <p:nvPr/>
        </p:nvSpPr>
        <p:spPr>
          <a:xfrm>
            <a:off x="695075" y="1668150"/>
            <a:ext cx="3174000" cy="1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Folio xiratorio: </a:t>
            </a:r>
            <a:endParaRPr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Composición dun mural a nivel centro a través do conto “A Mellor Sopa do Mundo” para conmemorar o Día da Paz.  Cada equipo encárgase dun ingrediente e actividades na mesa de  luz.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37" name="Google Shape;637;p39"/>
          <p:cNvPicPr preferRelativeResize="0"/>
          <p:nvPr/>
        </p:nvPicPr>
        <p:blipFill rotWithShape="1">
          <a:blip r:embed="rId3">
            <a:alphaModFix/>
          </a:blip>
          <a:srcRect l="6933" t="8058" r="6941" b="5660"/>
          <a:stretch/>
        </p:blipFill>
        <p:spPr>
          <a:xfrm>
            <a:off x="3961075" y="1279588"/>
            <a:ext cx="2946176" cy="221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39"/>
          <p:cNvPicPr preferRelativeResize="0"/>
          <p:nvPr/>
        </p:nvPicPr>
        <p:blipFill rotWithShape="1">
          <a:blip r:embed="rId4">
            <a:alphaModFix/>
          </a:blip>
          <a:srcRect t="21834" r="10410" b="12458"/>
          <a:stretch/>
        </p:blipFill>
        <p:spPr>
          <a:xfrm>
            <a:off x="6493425" y="2752400"/>
            <a:ext cx="2314126" cy="226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0"/>
          <p:cNvSpPr/>
          <p:nvPr/>
        </p:nvSpPr>
        <p:spPr>
          <a:xfrm rot="10800000">
            <a:off x="2554559" y="-7819"/>
            <a:ext cx="6589441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644" name="Google Shape;644;p40"/>
          <p:cNvSpPr txBox="1"/>
          <p:nvPr/>
        </p:nvSpPr>
        <p:spPr>
          <a:xfrm>
            <a:off x="453275" y="1966725"/>
            <a:ext cx="27675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008FFF"/>
                </a:solidFill>
                <a:latin typeface="Comfortaa"/>
                <a:ea typeface="Comfortaa"/>
                <a:cs typeface="Comfortaa"/>
                <a:sym typeface="Comfortaa"/>
              </a:rPr>
              <a:t>Folio Xiratorio</a:t>
            </a:r>
            <a:r>
              <a:rPr lang="es" b="1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 para coñercer as capas da terra</a:t>
            </a:r>
            <a:endParaRPr sz="2400">
              <a:solidFill>
                <a:srgbClr val="9900FF"/>
              </a:solidFill>
            </a:endParaRPr>
          </a:p>
        </p:txBody>
      </p:sp>
      <p:sp>
        <p:nvSpPr>
          <p:cNvPr id="645" name="Google Shape;645;p40"/>
          <p:cNvSpPr txBox="1"/>
          <p:nvPr/>
        </p:nvSpPr>
        <p:spPr>
          <a:xfrm>
            <a:off x="4662800" y="309025"/>
            <a:ext cx="3028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5 ANOS</a:t>
            </a:r>
            <a:endParaRPr sz="3600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46" name="Google Shape;64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6100" y="2088701"/>
            <a:ext cx="2219699" cy="251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619945">
            <a:off x="6068094" y="1592169"/>
            <a:ext cx="2252339" cy="2553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1"/>
          <p:cNvSpPr/>
          <p:nvPr/>
        </p:nvSpPr>
        <p:spPr>
          <a:xfrm rot="10800000">
            <a:off x="2707234" y="-7819"/>
            <a:ext cx="6589441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653" name="Google Shape;653;p41"/>
          <p:cNvSpPr txBox="1"/>
          <p:nvPr/>
        </p:nvSpPr>
        <p:spPr>
          <a:xfrm>
            <a:off x="453275" y="1966725"/>
            <a:ext cx="27675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008FFF"/>
                </a:solidFill>
                <a:latin typeface="Comfortaa"/>
                <a:ea typeface="Comfortaa"/>
                <a:cs typeface="Comfortaa"/>
                <a:sym typeface="Comfortaa"/>
              </a:rPr>
              <a:t>Folio Xiratorio</a:t>
            </a:r>
            <a:r>
              <a:rPr lang="es" b="1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 para coñercer as partes dun volcán</a:t>
            </a:r>
            <a:endParaRPr sz="2400">
              <a:solidFill>
                <a:srgbClr val="9900FF"/>
              </a:solidFill>
            </a:endParaRPr>
          </a:p>
        </p:txBody>
      </p:sp>
      <p:sp>
        <p:nvSpPr>
          <p:cNvPr id="654" name="Google Shape;654;p41"/>
          <p:cNvSpPr txBox="1"/>
          <p:nvPr/>
        </p:nvSpPr>
        <p:spPr>
          <a:xfrm>
            <a:off x="4662800" y="309025"/>
            <a:ext cx="3028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5 ANOS</a:t>
            </a:r>
            <a:endParaRPr sz="3600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55" name="Google Shape;65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632025"/>
            <a:ext cx="3288428" cy="246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5"/>
          <p:cNvSpPr/>
          <p:nvPr/>
        </p:nvSpPr>
        <p:spPr>
          <a:xfrm rot="10800000" flipH="1">
            <a:off x="0" y="-78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sp>
        <p:nvSpPr>
          <p:cNvPr id="137" name="Google Shape;137;p15"/>
          <p:cNvSpPr/>
          <p:nvPr/>
        </p:nvSpPr>
        <p:spPr>
          <a:xfrm>
            <a:off x="391375" y="1215925"/>
            <a:ext cx="1986000" cy="2036400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15"/>
          <p:cNvGrpSpPr/>
          <p:nvPr/>
        </p:nvGrpSpPr>
        <p:grpSpPr>
          <a:xfrm rot="10800000">
            <a:off x="7577623" y="211859"/>
            <a:ext cx="930320" cy="2560505"/>
            <a:chOff x="-1435027" y="1362018"/>
            <a:chExt cx="944104" cy="2598443"/>
          </a:xfrm>
        </p:grpSpPr>
        <p:sp>
          <p:nvSpPr>
            <p:cNvPr id="139" name="Google Shape;139;p15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Google Shape;161;p15"/>
          <p:cNvSpPr/>
          <p:nvPr/>
        </p:nvSpPr>
        <p:spPr>
          <a:xfrm rot="-2845">
            <a:off x="3441974" y="208976"/>
            <a:ext cx="4349401" cy="40503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5"/>
          <p:cNvSpPr txBox="1"/>
          <p:nvPr/>
        </p:nvSpPr>
        <p:spPr>
          <a:xfrm>
            <a:off x="391374" y="1656325"/>
            <a:ext cx="21495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Dinámicas de cohesión 3 anos</a:t>
            </a:r>
            <a:endParaRPr sz="3000">
              <a:solidFill>
                <a:srgbClr val="D9F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63" name="Google Shape;16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62" y="2421967"/>
            <a:ext cx="212825" cy="2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5"/>
          <p:cNvSpPr txBox="1"/>
          <p:nvPr/>
        </p:nvSpPr>
        <p:spPr>
          <a:xfrm>
            <a:off x="3680775" y="322775"/>
            <a:ext cx="4113000" cy="1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Outra das dinámica que se levou a cabo ao longo dos trimestre foi a PELOTA. Moi apropiada para traballar a atención aos demáis e a espera do turno. Esta incluiuse como rutina semanal os luns para falar do fin de semana “ o que máis me gustou da fin de semana”. A pelota comezouse a empregar durante o periodo de adaptación para coñecer os nomes dos compañeiros e a iniciarse en ter un momento dentro da mañá onde é importante escoitar aos compañeiros e participar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2"/>
          <p:cNvSpPr/>
          <p:nvPr/>
        </p:nvSpPr>
        <p:spPr>
          <a:xfrm rot="10800000">
            <a:off x="2707234" y="-7819"/>
            <a:ext cx="6589441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661" name="Google Shape;661;p42"/>
          <p:cNvSpPr txBox="1"/>
          <p:nvPr/>
        </p:nvSpPr>
        <p:spPr>
          <a:xfrm>
            <a:off x="453275" y="1966725"/>
            <a:ext cx="27675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008FFF"/>
                </a:solidFill>
                <a:latin typeface="Comfortaa"/>
                <a:ea typeface="Comfortaa"/>
                <a:cs typeface="Comfortaa"/>
                <a:sym typeface="Comfortaa"/>
              </a:rPr>
              <a:t>Pegamentos ao centro </a:t>
            </a:r>
            <a:r>
              <a:rPr lang="es" b="1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 para recoller a información que estivemos aprendendo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62" name="Google Shape;662;p42"/>
          <p:cNvSpPr txBox="1"/>
          <p:nvPr/>
        </p:nvSpPr>
        <p:spPr>
          <a:xfrm>
            <a:off x="4662800" y="309025"/>
            <a:ext cx="3028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5 ANOS</a:t>
            </a:r>
            <a:endParaRPr sz="3600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63" name="Google Shape;66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8925" y="1502875"/>
            <a:ext cx="3664123" cy="27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3"/>
          <p:cNvSpPr/>
          <p:nvPr/>
        </p:nvSpPr>
        <p:spPr>
          <a:xfrm rot="10800000">
            <a:off x="2707234" y="-7819"/>
            <a:ext cx="6589441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669" name="Google Shape;669;p43"/>
          <p:cNvSpPr txBox="1"/>
          <p:nvPr/>
        </p:nvSpPr>
        <p:spPr>
          <a:xfrm>
            <a:off x="453275" y="1966725"/>
            <a:ext cx="27675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008FFF"/>
                </a:solidFill>
                <a:latin typeface="Comfortaa"/>
                <a:ea typeface="Comfortaa"/>
                <a:cs typeface="Comfortaa"/>
                <a:sym typeface="Comfortaa"/>
              </a:rPr>
              <a:t>Lectura compartida  </a:t>
            </a:r>
            <a:r>
              <a:rPr lang="es" b="1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 para levar a cabo experimentos que tiñan que ver co proxecto:  ERUPCIÓN VOLCÁNICA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70" name="Google Shape;670;p43"/>
          <p:cNvSpPr txBox="1"/>
          <p:nvPr/>
        </p:nvSpPr>
        <p:spPr>
          <a:xfrm>
            <a:off x="4662800" y="309025"/>
            <a:ext cx="3028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5 ANOS</a:t>
            </a:r>
            <a:endParaRPr sz="3600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71" name="Google Shape;67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2775" y="1479400"/>
            <a:ext cx="2489876" cy="18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4075" y="2557050"/>
            <a:ext cx="2767498" cy="207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4"/>
          <p:cNvSpPr/>
          <p:nvPr/>
        </p:nvSpPr>
        <p:spPr>
          <a:xfrm rot="10800000">
            <a:off x="3047784" y="-7819"/>
            <a:ext cx="6589441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678" name="Google Shape;678;p44"/>
          <p:cNvSpPr txBox="1"/>
          <p:nvPr/>
        </p:nvSpPr>
        <p:spPr>
          <a:xfrm>
            <a:off x="453275" y="1966725"/>
            <a:ext cx="27675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008FFF"/>
                </a:solidFill>
                <a:latin typeface="Comfortaa"/>
                <a:ea typeface="Comfortaa"/>
                <a:cs typeface="Comfortaa"/>
                <a:sym typeface="Comfortaa"/>
              </a:rPr>
              <a:t>Lectura compartida  </a:t>
            </a:r>
            <a:r>
              <a:rPr lang="es" b="1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 para levar a cabo experimentos que tiñan que ver co proxecto:  MOVEMENTO DA LAVA NO NÚCLEO DA TERRA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79" name="Google Shape;679;p44"/>
          <p:cNvSpPr txBox="1"/>
          <p:nvPr/>
        </p:nvSpPr>
        <p:spPr>
          <a:xfrm>
            <a:off x="4662800" y="309025"/>
            <a:ext cx="3028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5 ANOS</a:t>
            </a:r>
            <a:endParaRPr sz="3600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80" name="Google Shape;68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400" y="1549825"/>
            <a:ext cx="2215900" cy="16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5450" y="1185800"/>
            <a:ext cx="2215900" cy="16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9675" y="3299550"/>
            <a:ext cx="2215900" cy="166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5"/>
          <p:cNvSpPr/>
          <p:nvPr/>
        </p:nvSpPr>
        <p:spPr>
          <a:xfrm rot="10800000">
            <a:off x="3047784" y="-7819"/>
            <a:ext cx="6589441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688" name="Google Shape;688;p45"/>
          <p:cNvSpPr txBox="1"/>
          <p:nvPr/>
        </p:nvSpPr>
        <p:spPr>
          <a:xfrm>
            <a:off x="453275" y="1966725"/>
            <a:ext cx="27675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008FFF"/>
                </a:solidFill>
                <a:latin typeface="Comfortaa"/>
                <a:ea typeface="Comfortaa"/>
                <a:cs typeface="Comfortaa"/>
                <a:sym typeface="Comfortaa"/>
              </a:rPr>
              <a:t>1,2,4</a:t>
            </a:r>
            <a:r>
              <a:rPr lang="es" b="1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 para recabar información do proxecto e facer diarios de sesión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89" name="Google Shape;689;p45"/>
          <p:cNvSpPr txBox="1"/>
          <p:nvPr/>
        </p:nvSpPr>
        <p:spPr>
          <a:xfrm>
            <a:off x="4662800" y="309025"/>
            <a:ext cx="3028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5 ANOS</a:t>
            </a:r>
            <a:endParaRPr sz="3600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90" name="Google Shape;69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4050" y="1397175"/>
            <a:ext cx="2646477" cy="19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835493" y="2154200"/>
            <a:ext cx="1783976" cy="237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6"/>
          <p:cNvSpPr/>
          <p:nvPr/>
        </p:nvSpPr>
        <p:spPr>
          <a:xfrm rot="10800000">
            <a:off x="316230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697" name="Google Shape;697;p46"/>
          <p:cNvSpPr/>
          <p:nvPr/>
        </p:nvSpPr>
        <p:spPr>
          <a:xfrm rot="-2984">
            <a:off x="361374" y="569275"/>
            <a:ext cx="3110401" cy="15681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46"/>
          <p:cNvSpPr/>
          <p:nvPr/>
        </p:nvSpPr>
        <p:spPr>
          <a:xfrm rot="-5400000">
            <a:off x="7866238" y="3348028"/>
            <a:ext cx="238500" cy="23280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46"/>
          <p:cNvSpPr/>
          <p:nvPr/>
        </p:nvSpPr>
        <p:spPr>
          <a:xfrm rot="-5400000">
            <a:off x="8507788" y="3751078"/>
            <a:ext cx="238500" cy="10449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46"/>
          <p:cNvSpPr/>
          <p:nvPr/>
        </p:nvSpPr>
        <p:spPr>
          <a:xfrm rot="-5400000">
            <a:off x="8325388" y="4040553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46"/>
          <p:cNvSpPr/>
          <p:nvPr/>
        </p:nvSpPr>
        <p:spPr>
          <a:xfrm rot="-5400000">
            <a:off x="7866238" y="-658869"/>
            <a:ext cx="238500" cy="23280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6"/>
          <p:cNvSpPr/>
          <p:nvPr/>
        </p:nvSpPr>
        <p:spPr>
          <a:xfrm rot="-5400000">
            <a:off x="8507788" y="-255819"/>
            <a:ext cx="238500" cy="10449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6"/>
          <p:cNvSpPr/>
          <p:nvPr/>
        </p:nvSpPr>
        <p:spPr>
          <a:xfrm rot="-5400000">
            <a:off x="8325388" y="33656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46"/>
          <p:cNvSpPr txBox="1"/>
          <p:nvPr/>
        </p:nvSpPr>
        <p:spPr>
          <a:xfrm>
            <a:off x="648100" y="71292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3 ANOS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05" name="Google Shape;705;p46"/>
          <p:cNvSpPr txBox="1"/>
          <p:nvPr/>
        </p:nvSpPr>
        <p:spPr>
          <a:xfrm>
            <a:off x="303400" y="2497900"/>
            <a:ext cx="3226200" cy="21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Lectura compartida:</a:t>
            </a:r>
            <a:r>
              <a:rPr lang="es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experimentos, cociña...l</a:t>
            </a: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06" name="Google Shape;70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9169" y="954442"/>
            <a:ext cx="1928801" cy="257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7893" y="1748450"/>
            <a:ext cx="1708500" cy="227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7"/>
          <p:cNvSpPr/>
          <p:nvPr/>
        </p:nvSpPr>
        <p:spPr>
          <a:xfrm rot="10800000">
            <a:off x="316230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713" name="Google Shape;713;p47"/>
          <p:cNvSpPr/>
          <p:nvPr/>
        </p:nvSpPr>
        <p:spPr>
          <a:xfrm rot="-2984">
            <a:off x="418299" y="1591308"/>
            <a:ext cx="3110401" cy="16239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7"/>
          <p:cNvSpPr txBox="1"/>
          <p:nvPr/>
        </p:nvSpPr>
        <p:spPr>
          <a:xfrm>
            <a:off x="645525" y="186787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3 anos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15" name="Google Shape;715;p47"/>
          <p:cNvSpPr txBox="1"/>
          <p:nvPr/>
        </p:nvSpPr>
        <p:spPr>
          <a:xfrm>
            <a:off x="417400" y="3715075"/>
            <a:ext cx="40824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Folio xiratorio: </a:t>
            </a:r>
            <a:r>
              <a:rPr lang="es" sz="1800" b="1">
                <a:latin typeface="Comfortaa"/>
                <a:ea typeface="Comfortaa"/>
                <a:cs typeface="Comfortaa"/>
                <a:sym typeface="Comfortaa"/>
              </a:rPr>
              <a:t>A asamblea: debuxo dun amigo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16" name="Google Shape;716;p47"/>
          <p:cNvSpPr txBox="1"/>
          <p:nvPr/>
        </p:nvSpPr>
        <p:spPr>
          <a:xfrm>
            <a:off x="6421875" y="4734025"/>
            <a:ext cx="23670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Asamblea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17" name="Google Shape;71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6850" y="241425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3745" y="1700500"/>
            <a:ext cx="2200576" cy="293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8"/>
          <p:cNvSpPr/>
          <p:nvPr/>
        </p:nvSpPr>
        <p:spPr>
          <a:xfrm rot="10800000">
            <a:off x="316230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724" name="Google Shape;724;p48"/>
          <p:cNvSpPr/>
          <p:nvPr/>
        </p:nvSpPr>
        <p:spPr>
          <a:xfrm rot="-2984">
            <a:off x="418299" y="1591308"/>
            <a:ext cx="3110401" cy="16239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48"/>
          <p:cNvSpPr txBox="1"/>
          <p:nvPr/>
        </p:nvSpPr>
        <p:spPr>
          <a:xfrm>
            <a:off x="645525" y="186787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3 anos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26" name="Google Shape;726;p48"/>
          <p:cNvSpPr txBox="1"/>
          <p:nvPr/>
        </p:nvSpPr>
        <p:spPr>
          <a:xfrm>
            <a:off x="417400" y="3715075"/>
            <a:ext cx="40824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Folio xiratorio: </a:t>
            </a:r>
            <a:r>
              <a:rPr lang="es" sz="1800" b="1">
                <a:latin typeface="Comfortaa"/>
                <a:ea typeface="Comfortaa"/>
                <a:cs typeface="Comfortaa"/>
                <a:sym typeface="Comfortaa"/>
              </a:rPr>
              <a:t>en recunchos: lóxica, xogos de mesa…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27" name="Google Shape;72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4125" y="247750"/>
            <a:ext cx="2650798" cy="198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2925" y="2670725"/>
            <a:ext cx="2491274" cy="1868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9"/>
          <p:cNvSpPr/>
          <p:nvPr/>
        </p:nvSpPr>
        <p:spPr>
          <a:xfrm rot="10800000">
            <a:off x="316230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734" name="Google Shape;734;p49"/>
          <p:cNvSpPr/>
          <p:nvPr/>
        </p:nvSpPr>
        <p:spPr>
          <a:xfrm rot="-2984">
            <a:off x="418299" y="1591308"/>
            <a:ext cx="3110401" cy="16239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49"/>
          <p:cNvSpPr txBox="1"/>
          <p:nvPr/>
        </p:nvSpPr>
        <p:spPr>
          <a:xfrm>
            <a:off x="645525" y="186787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3 anos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36" name="Google Shape;736;p49"/>
          <p:cNvSpPr txBox="1"/>
          <p:nvPr/>
        </p:nvSpPr>
        <p:spPr>
          <a:xfrm>
            <a:off x="417400" y="3715075"/>
            <a:ext cx="40824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Folio xiratorio: </a:t>
            </a:r>
            <a:r>
              <a:rPr lang="es" sz="1800" b="1">
                <a:latin typeface="Comfortaa"/>
                <a:ea typeface="Comfortaa"/>
                <a:cs typeface="Comfortaa"/>
                <a:sym typeface="Comfortaa"/>
              </a:rPr>
              <a:t>emprego da tablets ou escornabot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37" name="Google Shape;73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6496" y="503850"/>
            <a:ext cx="2569202" cy="3425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0"/>
          <p:cNvSpPr/>
          <p:nvPr/>
        </p:nvSpPr>
        <p:spPr>
          <a:xfrm rot="10800000">
            <a:off x="316230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743" name="Google Shape;743;p50"/>
          <p:cNvSpPr/>
          <p:nvPr/>
        </p:nvSpPr>
        <p:spPr>
          <a:xfrm rot="-2984">
            <a:off x="185624" y="1612119"/>
            <a:ext cx="3110401" cy="26922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50"/>
          <p:cNvSpPr/>
          <p:nvPr/>
        </p:nvSpPr>
        <p:spPr>
          <a:xfrm rot="-5400000">
            <a:off x="7866238" y="3348028"/>
            <a:ext cx="238500" cy="23280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50"/>
          <p:cNvSpPr/>
          <p:nvPr/>
        </p:nvSpPr>
        <p:spPr>
          <a:xfrm rot="-5400000">
            <a:off x="8507788" y="3751078"/>
            <a:ext cx="238500" cy="10449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50"/>
          <p:cNvSpPr/>
          <p:nvPr/>
        </p:nvSpPr>
        <p:spPr>
          <a:xfrm rot="-5400000">
            <a:off x="8325388" y="4040553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50"/>
          <p:cNvSpPr/>
          <p:nvPr/>
        </p:nvSpPr>
        <p:spPr>
          <a:xfrm rot="-5400000">
            <a:off x="7866238" y="-658869"/>
            <a:ext cx="238500" cy="23280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50"/>
          <p:cNvSpPr/>
          <p:nvPr/>
        </p:nvSpPr>
        <p:spPr>
          <a:xfrm rot="-5400000">
            <a:off x="8507788" y="-255819"/>
            <a:ext cx="238500" cy="10449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50"/>
          <p:cNvSpPr/>
          <p:nvPr/>
        </p:nvSpPr>
        <p:spPr>
          <a:xfrm rot="-5400000">
            <a:off x="8325388" y="33656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50"/>
          <p:cNvSpPr txBox="1"/>
          <p:nvPr/>
        </p:nvSpPr>
        <p:spPr>
          <a:xfrm>
            <a:off x="414825" y="186787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no recanto de pezas soltas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51" name="Google Shape;751;p50"/>
          <p:cNvSpPr txBox="1"/>
          <p:nvPr/>
        </p:nvSpPr>
        <p:spPr>
          <a:xfrm>
            <a:off x="234050" y="516925"/>
            <a:ext cx="35310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Folio xiratorio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52" name="Google Shape;75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9450" y="609344"/>
            <a:ext cx="2650802" cy="3534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51"/>
          <p:cNvSpPr/>
          <p:nvPr/>
        </p:nvSpPr>
        <p:spPr>
          <a:xfrm rot="10800000">
            <a:off x="316230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758" name="Google Shape;758;p51"/>
          <p:cNvSpPr/>
          <p:nvPr/>
        </p:nvSpPr>
        <p:spPr>
          <a:xfrm rot="-3181">
            <a:off x="139424" y="2374798"/>
            <a:ext cx="2593501" cy="18468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51"/>
          <p:cNvSpPr/>
          <p:nvPr/>
        </p:nvSpPr>
        <p:spPr>
          <a:xfrm rot="-5400000">
            <a:off x="7866238" y="3348028"/>
            <a:ext cx="238500" cy="23280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51"/>
          <p:cNvSpPr/>
          <p:nvPr/>
        </p:nvSpPr>
        <p:spPr>
          <a:xfrm rot="-5400000">
            <a:off x="8507788" y="3751078"/>
            <a:ext cx="238500" cy="10449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51"/>
          <p:cNvSpPr/>
          <p:nvPr/>
        </p:nvSpPr>
        <p:spPr>
          <a:xfrm rot="-5400000">
            <a:off x="8325388" y="4040553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51"/>
          <p:cNvSpPr txBox="1"/>
          <p:nvPr/>
        </p:nvSpPr>
        <p:spPr>
          <a:xfrm>
            <a:off x="188475" y="961300"/>
            <a:ext cx="3736500" cy="13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0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no recuncho </a:t>
            </a:r>
            <a:endParaRPr sz="30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de lóxica</a:t>
            </a:r>
            <a:endParaRPr sz="30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63" name="Google Shape;763;p51"/>
          <p:cNvSpPr txBox="1"/>
          <p:nvPr/>
        </p:nvSpPr>
        <p:spPr>
          <a:xfrm>
            <a:off x="82775" y="712900"/>
            <a:ext cx="32262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Folio xiratorio</a:t>
            </a:r>
            <a:endParaRPr sz="2400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64" name="Google Shape;76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5371" y="535350"/>
            <a:ext cx="2637350" cy="351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6"/>
          <p:cNvSpPr/>
          <p:nvPr/>
        </p:nvSpPr>
        <p:spPr>
          <a:xfrm rot="10800000" flipH="1">
            <a:off x="-152400" y="-7812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sp>
        <p:nvSpPr>
          <p:cNvPr id="170" name="Google Shape;170;p16"/>
          <p:cNvSpPr/>
          <p:nvPr/>
        </p:nvSpPr>
        <p:spPr>
          <a:xfrm>
            <a:off x="391375" y="1215925"/>
            <a:ext cx="1986000" cy="2036400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6"/>
          <p:cNvSpPr txBox="1"/>
          <p:nvPr/>
        </p:nvSpPr>
        <p:spPr>
          <a:xfrm>
            <a:off x="391374" y="1656325"/>
            <a:ext cx="21495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Dinámicas de cohesión 4 anos</a:t>
            </a:r>
            <a:endParaRPr sz="3000">
              <a:solidFill>
                <a:srgbClr val="D9F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72" name="Google Shape;172;p16"/>
          <p:cNvSpPr/>
          <p:nvPr/>
        </p:nvSpPr>
        <p:spPr>
          <a:xfrm rot="-2845">
            <a:off x="3362274" y="208973"/>
            <a:ext cx="4349401" cy="500490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6"/>
          <p:cNvSpPr txBox="1"/>
          <p:nvPr/>
        </p:nvSpPr>
        <p:spPr>
          <a:xfrm>
            <a:off x="3560575" y="207175"/>
            <a:ext cx="39528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ic Sans MS"/>
                <a:ea typeface="Comic Sans MS"/>
                <a:cs typeface="Comic Sans MS"/>
                <a:sym typeface="Comic Sans MS"/>
              </a:rPr>
              <a:t>No primeiro trimestre fixemos  dinámicas de cohesión grupal. Este curso tivemos a incorporación dun neno polo que era necesario este tipo de dinámicas para axudar a coñecer e cohesionar novamente o  grupo.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ic Sans MS"/>
                <a:ea typeface="Comic Sans MS"/>
                <a:cs typeface="Comic Sans MS"/>
                <a:sym typeface="Comic Sans MS"/>
              </a:rPr>
              <a:t>Unha das primeiras dinámicas utilizadas foi a de </a:t>
            </a:r>
            <a:r>
              <a:rPr lang="es" b="1">
                <a:solidFill>
                  <a:srgbClr val="008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“Un anaco de …”</a:t>
            </a:r>
            <a:r>
              <a:rPr lang="es">
                <a:latin typeface="Comic Sans MS"/>
                <a:ea typeface="Comic Sans MS"/>
                <a:cs typeface="Comic Sans MS"/>
                <a:sym typeface="Comic Sans MS"/>
              </a:rPr>
              <a:t> neste caso utilizamos partes do corpo humano, aproveitando que estabamos a traballar o esquema corporal, para que foran atopando as parellas. Pareceulles unha actividade moi divertida e pedíana constantemente.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4" name="Google Shape;174;p16"/>
          <p:cNvPicPr preferRelativeResize="0"/>
          <p:nvPr/>
        </p:nvPicPr>
        <p:blipFill rotWithShape="1">
          <a:blip r:embed="rId3">
            <a:alphaModFix/>
          </a:blip>
          <a:srcRect l="21875" r="21875"/>
          <a:stretch/>
        </p:blipFill>
        <p:spPr>
          <a:xfrm rot="-1083163">
            <a:off x="2074806" y="2998450"/>
            <a:ext cx="1527300" cy="2036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6"/>
          <p:cNvPicPr preferRelativeResize="0"/>
          <p:nvPr/>
        </p:nvPicPr>
        <p:blipFill rotWithShape="1">
          <a:blip r:embed="rId4">
            <a:alphaModFix/>
          </a:blip>
          <a:srcRect r="19910"/>
          <a:stretch/>
        </p:blipFill>
        <p:spPr>
          <a:xfrm>
            <a:off x="4356900" y="3130520"/>
            <a:ext cx="2149499" cy="2012978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2"/>
          <p:cNvSpPr/>
          <p:nvPr/>
        </p:nvSpPr>
        <p:spPr>
          <a:xfrm rot="10800000">
            <a:off x="316230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770" name="Google Shape;770;p52"/>
          <p:cNvSpPr/>
          <p:nvPr/>
        </p:nvSpPr>
        <p:spPr>
          <a:xfrm rot="-2984">
            <a:off x="270499" y="339908"/>
            <a:ext cx="3110401" cy="16239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52"/>
          <p:cNvSpPr txBox="1"/>
          <p:nvPr/>
        </p:nvSpPr>
        <p:spPr>
          <a:xfrm>
            <a:off x="417400" y="48837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4 anos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72" name="Google Shape;772;p52"/>
          <p:cNvSpPr txBox="1"/>
          <p:nvPr/>
        </p:nvSpPr>
        <p:spPr>
          <a:xfrm>
            <a:off x="151375" y="2424275"/>
            <a:ext cx="4082400" cy="15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Folio xiratorio </a:t>
            </a:r>
            <a:r>
              <a:rPr lang="es" sz="1700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para traballar rutinas do esquema corporal, o tempo do día, a descomposición numérica con regletas do día do calendario e os listados de saída.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3" name="Google Shape;773;p52"/>
          <p:cNvSpPr txBox="1"/>
          <p:nvPr/>
        </p:nvSpPr>
        <p:spPr>
          <a:xfrm>
            <a:off x="6421875" y="4734025"/>
            <a:ext cx="23670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Asamblea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74" name="Google Shape;774;p52"/>
          <p:cNvPicPr preferRelativeResize="0"/>
          <p:nvPr/>
        </p:nvPicPr>
        <p:blipFill rotWithShape="1">
          <a:blip r:embed="rId3">
            <a:alphaModFix/>
          </a:blip>
          <a:srcRect l="6180" t="31990" r="3729" b="6322"/>
          <a:stretch/>
        </p:blipFill>
        <p:spPr>
          <a:xfrm>
            <a:off x="4611425" y="338550"/>
            <a:ext cx="3990651" cy="204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6183" y="2629150"/>
            <a:ext cx="2732564" cy="2049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3"/>
          <p:cNvSpPr/>
          <p:nvPr/>
        </p:nvSpPr>
        <p:spPr>
          <a:xfrm rot="10800000">
            <a:off x="3278725" y="-7812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781" name="Google Shape;781;p53"/>
          <p:cNvSpPr/>
          <p:nvPr/>
        </p:nvSpPr>
        <p:spPr>
          <a:xfrm rot="-3102">
            <a:off x="361674" y="569139"/>
            <a:ext cx="3324601" cy="20979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53"/>
          <p:cNvSpPr txBox="1"/>
          <p:nvPr/>
        </p:nvSpPr>
        <p:spPr>
          <a:xfrm>
            <a:off x="514550" y="79712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na asemblea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83" name="Google Shape;783;p53"/>
          <p:cNvSpPr txBox="1"/>
          <p:nvPr/>
        </p:nvSpPr>
        <p:spPr>
          <a:xfrm>
            <a:off x="360475" y="3146025"/>
            <a:ext cx="4490400" cy="14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Pegamentos ao centro </a:t>
            </a:r>
            <a:r>
              <a:rPr lang="es" sz="1800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para buscar o día de “onte, hoxe, mañá e a merenda”</a:t>
            </a:r>
            <a:endParaRPr sz="1800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84" name="Google Shape;78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4401" y="472152"/>
            <a:ext cx="2295987" cy="210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8825" y="2773825"/>
            <a:ext cx="3035274" cy="2276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53"/>
          <p:cNvPicPr preferRelativeResize="0"/>
          <p:nvPr/>
        </p:nvPicPr>
        <p:blipFill rotWithShape="1">
          <a:blip r:embed="rId4">
            <a:alphaModFix/>
          </a:blip>
          <a:srcRect l="39418" t="51904" r="38824" b="32339"/>
          <a:stretch/>
        </p:blipFill>
        <p:spPr>
          <a:xfrm>
            <a:off x="6848000" y="830684"/>
            <a:ext cx="2296003" cy="1574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54"/>
          <p:cNvSpPr/>
          <p:nvPr/>
        </p:nvSpPr>
        <p:spPr>
          <a:xfrm rot="10800000">
            <a:off x="3255250" y="-78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792" name="Google Shape;792;p54"/>
          <p:cNvSpPr/>
          <p:nvPr/>
        </p:nvSpPr>
        <p:spPr>
          <a:xfrm rot="-2885">
            <a:off x="504549" y="914540"/>
            <a:ext cx="3216901" cy="20109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54"/>
          <p:cNvSpPr txBox="1"/>
          <p:nvPr/>
        </p:nvSpPr>
        <p:spPr>
          <a:xfrm>
            <a:off x="734050" y="108287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Nas propostas de aula 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94" name="Google Shape;794;p54"/>
          <p:cNvSpPr txBox="1"/>
          <p:nvPr/>
        </p:nvSpPr>
        <p:spPr>
          <a:xfrm>
            <a:off x="245475" y="2797950"/>
            <a:ext cx="4490400" cy="14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95" name="Google Shape;795;p54"/>
          <p:cNvSpPr txBox="1"/>
          <p:nvPr/>
        </p:nvSpPr>
        <p:spPr>
          <a:xfrm>
            <a:off x="245475" y="2982150"/>
            <a:ext cx="5573700" cy="10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Folio xiratorio </a:t>
            </a:r>
            <a:r>
              <a:rPr lang="es" sz="16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proposta de lóxica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96" name="Google Shape;796;p54"/>
          <p:cNvPicPr preferRelativeResize="0"/>
          <p:nvPr/>
        </p:nvPicPr>
        <p:blipFill rotWithShape="1">
          <a:blip r:embed="rId3">
            <a:alphaModFix/>
          </a:blip>
          <a:srcRect l="7329" t="10730" r="8332"/>
          <a:stretch/>
        </p:blipFill>
        <p:spPr>
          <a:xfrm>
            <a:off x="4868375" y="285750"/>
            <a:ext cx="2755451" cy="218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54"/>
          <p:cNvPicPr preferRelativeResize="0"/>
          <p:nvPr/>
        </p:nvPicPr>
        <p:blipFill rotWithShape="1">
          <a:blip r:embed="rId4">
            <a:alphaModFix/>
          </a:blip>
          <a:srcRect t="11111" b="22986"/>
          <a:stretch/>
        </p:blipFill>
        <p:spPr>
          <a:xfrm>
            <a:off x="4682700" y="2797950"/>
            <a:ext cx="3628375" cy="179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55"/>
          <p:cNvSpPr/>
          <p:nvPr/>
        </p:nvSpPr>
        <p:spPr>
          <a:xfrm rot="10800000">
            <a:off x="3255250" y="-78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803" name="Google Shape;803;p55"/>
          <p:cNvSpPr/>
          <p:nvPr/>
        </p:nvSpPr>
        <p:spPr>
          <a:xfrm rot="-2885">
            <a:off x="504549" y="914540"/>
            <a:ext cx="3216901" cy="20109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55"/>
          <p:cNvSpPr txBox="1"/>
          <p:nvPr/>
        </p:nvSpPr>
        <p:spPr>
          <a:xfrm>
            <a:off x="734050" y="108287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Nas propostas de aula 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05" name="Google Shape;805;p55"/>
          <p:cNvSpPr txBox="1"/>
          <p:nvPr/>
        </p:nvSpPr>
        <p:spPr>
          <a:xfrm>
            <a:off x="245475" y="2797950"/>
            <a:ext cx="4490400" cy="14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6" name="Google Shape;806;p55"/>
          <p:cNvSpPr txBox="1"/>
          <p:nvPr/>
        </p:nvSpPr>
        <p:spPr>
          <a:xfrm>
            <a:off x="245475" y="3166350"/>
            <a:ext cx="5573700" cy="10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Folio xiratorio </a:t>
            </a:r>
            <a:r>
              <a:rPr lang="es" sz="16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nas postais de Nadal. 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07" name="Google Shape;807;p55"/>
          <p:cNvPicPr preferRelativeResize="0"/>
          <p:nvPr/>
        </p:nvPicPr>
        <p:blipFill rotWithShape="1">
          <a:blip r:embed="rId3">
            <a:alphaModFix/>
          </a:blip>
          <a:srcRect l="11784" t="24140" r="15514" b="18053"/>
          <a:stretch/>
        </p:blipFill>
        <p:spPr>
          <a:xfrm>
            <a:off x="3901975" y="102075"/>
            <a:ext cx="2885576" cy="172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55"/>
          <p:cNvPicPr preferRelativeResize="0"/>
          <p:nvPr/>
        </p:nvPicPr>
        <p:blipFill rotWithShape="1">
          <a:blip r:embed="rId4">
            <a:alphaModFix/>
          </a:blip>
          <a:srcRect l="-2220" t="7001" r="2219" b="15628"/>
          <a:stretch/>
        </p:blipFill>
        <p:spPr>
          <a:xfrm>
            <a:off x="5636175" y="1576550"/>
            <a:ext cx="3124593" cy="181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7075" y="3659800"/>
            <a:ext cx="2434452" cy="88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56"/>
          <p:cNvSpPr/>
          <p:nvPr/>
        </p:nvSpPr>
        <p:spPr>
          <a:xfrm rot="10800000">
            <a:off x="3162300" y="-7812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815" name="Google Shape;815;p56"/>
          <p:cNvSpPr/>
          <p:nvPr/>
        </p:nvSpPr>
        <p:spPr>
          <a:xfrm rot="-2984">
            <a:off x="50699" y="957471"/>
            <a:ext cx="3110401" cy="22563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56"/>
          <p:cNvSpPr/>
          <p:nvPr/>
        </p:nvSpPr>
        <p:spPr>
          <a:xfrm rot="-5400000">
            <a:off x="7866238" y="3348028"/>
            <a:ext cx="238500" cy="23280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56"/>
          <p:cNvSpPr/>
          <p:nvPr/>
        </p:nvSpPr>
        <p:spPr>
          <a:xfrm rot="-5400000">
            <a:off x="8507788" y="3751078"/>
            <a:ext cx="238500" cy="10449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56"/>
          <p:cNvSpPr/>
          <p:nvPr/>
        </p:nvSpPr>
        <p:spPr>
          <a:xfrm rot="-5400000">
            <a:off x="8325388" y="4040553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56"/>
          <p:cNvSpPr/>
          <p:nvPr/>
        </p:nvSpPr>
        <p:spPr>
          <a:xfrm rot="-5400000">
            <a:off x="7866238" y="-658869"/>
            <a:ext cx="238500" cy="23280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56"/>
          <p:cNvSpPr/>
          <p:nvPr/>
        </p:nvSpPr>
        <p:spPr>
          <a:xfrm rot="-5400000">
            <a:off x="8507788" y="-255819"/>
            <a:ext cx="238500" cy="10449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56"/>
          <p:cNvSpPr/>
          <p:nvPr/>
        </p:nvSpPr>
        <p:spPr>
          <a:xfrm rot="-5400000">
            <a:off x="8325388" y="33656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56"/>
          <p:cNvSpPr txBox="1"/>
          <p:nvPr/>
        </p:nvSpPr>
        <p:spPr>
          <a:xfrm>
            <a:off x="645525" y="1178750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5 anos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3" name="Google Shape;823;p56"/>
          <p:cNvSpPr txBox="1"/>
          <p:nvPr/>
        </p:nvSpPr>
        <p:spPr>
          <a:xfrm>
            <a:off x="645525" y="3390100"/>
            <a:ext cx="3174000" cy="1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Folio xiratorio:</a:t>
            </a:r>
            <a:r>
              <a:rPr lang="es" b="1">
                <a:solidFill>
                  <a:srgbClr val="FFFF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respectamos os turnos empregando o escornabot e as tablets para realizar diferentes propostas, reforzando así a estructura cooperativa.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24" name="Google Shape;82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8850" y="309400"/>
            <a:ext cx="3282647" cy="246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3675" y="2348788"/>
            <a:ext cx="3282652" cy="2461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57"/>
          <p:cNvSpPr/>
          <p:nvPr/>
        </p:nvSpPr>
        <p:spPr>
          <a:xfrm rot="10800000">
            <a:off x="3017125" y="-7812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831" name="Google Shape;831;p57"/>
          <p:cNvSpPr/>
          <p:nvPr/>
        </p:nvSpPr>
        <p:spPr>
          <a:xfrm rot="-2984">
            <a:off x="417674" y="489244"/>
            <a:ext cx="3110401" cy="27258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57"/>
          <p:cNvSpPr txBox="1"/>
          <p:nvPr/>
        </p:nvSpPr>
        <p:spPr>
          <a:xfrm>
            <a:off x="647475" y="72932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nos obradoiros de cociña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3" name="Google Shape;833;p57"/>
          <p:cNvSpPr txBox="1"/>
          <p:nvPr/>
        </p:nvSpPr>
        <p:spPr>
          <a:xfrm>
            <a:off x="367475" y="3844900"/>
            <a:ext cx="40824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Lectura compartida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34" name="Google Shape;83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4500" y="1420925"/>
            <a:ext cx="3538601" cy="265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58"/>
          <p:cNvSpPr/>
          <p:nvPr/>
        </p:nvSpPr>
        <p:spPr>
          <a:xfrm rot="10800000">
            <a:off x="3255250" y="-78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840" name="Google Shape;840;p58"/>
          <p:cNvSpPr/>
          <p:nvPr/>
        </p:nvSpPr>
        <p:spPr>
          <a:xfrm rot="-3102">
            <a:off x="361674" y="569139"/>
            <a:ext cx="3324601" cy="20979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58"/>
          <p:cNvSpPr txBox="1"/>
          <p:nvPr/>
        </p:nvSpPr>
        <p:spPr>
          <a:xfrm>
            <a:off x="514550" y="79712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na asemblea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42" name="Google Shape;842;p58"/>
          <p:cNvSpPr txBox="1"/>
          <p:nvPr/>
        </p:nvSpPr>
        <p:spPr>
          <a:xfrm>
            <a:off x="360475" y="3146025"/>
            <a:ext cx="4490400" cy="14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Folio xiratorio </a:t>
            </a:r>
            <a:r>
              <a:rPr lang="es" sz="1700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para traballar rutinas de esquema corporal, o tempo do día, a descomposición numérica con regletas do día do calendario e os listados de saída.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43" name="Google Shape;84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5400" y="269100"/>
            <a:ext cx="2475197" cy="185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3300" y="2466050"/>
            <a:ext cx="2943626" cy="220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1100" y="568013"/>
            <a:ext cx="2094177" cy="1570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59"/>
          <p:cNvSpPr/>
          <p:nvPr/>
        </p:nvSpPr>
        <p:spPr>
          <a:xfrm rot="10800000">
            <a:off x="3278725" y="-7812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851" name="Google Shape;851;p59"/>
          <p:cNvSpPr/>
          <p:nvPr/>
        </p:nvSpPr>
        <p:spPr>
          <a:xfrm rot="-3102">
            <a:off x="361674" y="569139"/>
            <a:ext cx="3324601" cy="20979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59"/>
          <p:cNvSpPr txBox="1"/>
          <p:nvPr/>
        </p:nvSpPr>
        <p:spPr>
          <a:xfrm>
            <a:off x="514550" y="79712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na asemblea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53" name="Google Shape;853;p59"/>
          <p:cNvSpPr txBox="1"/>
          <p:nvPr/>
        </p:nvSpPr>
        <p:spPr>
          <a:xfrm>
            <a:off x="360475" y="3146025"/>
            <a:ext cx="4490400" cy="14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Pegamentos ao centro </a:t>
            </a:r>
            <a:r>
              <a:rPr lang="es" sz="1800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para buscar o día de “onte, hoxe, mañá e a merenda”</a:t>
            </a:r>
            <a:endParaRPr sz="1800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54" name="Google Shape;85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985638" y="-55563"/>
            <a:ext cx="2218875" cy="295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0725" y="2897050"/>
            <a:ext cx="2650798" cy="198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60"/>
          <p:cNvSpPr/>
          <p:nvPr/>
        </p:nvSpPr>
        <p:spPr>
          <a:xfrm rot="10800000">
            <a:off x="3255250" y="-78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861" name="Google Shape;861;p60"/>
          <p:cNvSpPr/>
          <p:nvPr/>
        </p:nvSpPr>
        <p:spPr>
          <a:xfrm rot="-2885">
            <a:off x="504549" y="914540"/>
            <a:ext cx="3216901" cy="20109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60"/>
          <p:cNvSpPr txBox="1"/>
          <p:nvPr/>
        </p:nvSpPr>
        <p:spPr>
          <a:xfrm>
            <a:off x="734050" y="108287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Nas propostas de aula 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63" name="Google Shape;863;p60"/>
          <p:cNvSpPr txBox="1"/>
          <p:nvPr/>
        </p:nvSpPr>
        <p:spPr>
          <a:xfrm>
            <a:off x="245475" y="2797950"/>
            <a:ext cx="4490400" cy="14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4" name="Google Shape;864;p60"/>
          <p:cNvSpPr txBox="1"/>
          <p:nvPr/>
        </p:nvSpPr>
        <p:spPr>
          <a:xfrm>
            <a:off x="245475" y="2982150"/>
            <a:ext cx="5573700" cy="10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Folio xiratorio </a:t>
            </a:r>
            <a:r>
              <a:rPr lang="es" sz="16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proposta de lóxica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65" name="Google Shape;86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8800" y="1514850"/>
            <a:ext cx="3429002" cy="257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61"/>
          <p:cNvSpPr/>
          <p:nvPr/>
        </p:nvSpPr>
        <p:spPr>
          <a:xfrm rot="10800000">
            <a:off x="3255250" y="-78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871" name="Google Shape;871;p61"/>
          <p:cNvSpPr/>
          <p:nvPr/>
        </p:nvSpPr>
        <p:spPr>
          <a:xfrm rot="-2885">
            <a:off x="504549" y="914540"/>
            <a:ext cx="3216901" cy="20109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61"/>
          <p:cNvSpPr txBox="1"/>
          <p:nvPr/>
        </p:nvSpPr>
        <p:spPr>
          <a:xfrm>
            <a:off x="734050" y="108287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Nas propostas de aula 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3" name="Google Shape;873;p61"/>
          <p:cNvSpPr txBox="1"/>
          <p:nvPr/>
        </p:nvSpPr>
        <p:spPr>
          <a:xfrm>
            <a:off x="245475" y="2797950"/>
            <a:ext cx="4490400" cy="14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74" name="Google Shape;874;p61"/>
          <p:cNvSpPr txBox="1"/>
          <p:nvPr/>
        </p:nvSpPr>
        <p:spPr>
          <a:xfrm>
            <a:off x="245475" y="3166350"/>
            <a:ext cx="5573700" cy="10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Folio xiratorio </a:t>
            </a:r>
            <a:r>
              <a:rPr lang="es" sz="16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nos adornos de nadal para enviar ao Concello e nas tarxetas de nadal 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75" name="Google Shape;87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2275" y="410400"/>
            <a:ext cx="2881802" cy="216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3175" y="2797950"/>
            <a:ext cx="2684800" cy="20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7"/>
          <p:cNvSpPr/>
          <p:nvPr/>
        </p:nvSpPr>
        <p:spPr>
          <a:xfrm rot="10800000" flipH="1">
            <a:off x="0" y="-7812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sp>
        <p:nvSpPr>
          <p:cNvPr id="181" name="Google Shape;181;p17"/>
          <p:cNvSpPr/>
          <p:nvPr/>
        </p:nvSpPr>
        <p:spPr>
          <a:xfrm>
            <a:off x="554875" y="592450"/>
            <a:ext cx="2339400" cy="2036400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17"/>
          <p:cNvGrpSpPr/>
          <p:nvPr/>
        </p:nvGrpSpPr>
        <p:grpSpPr>
          <a:xfrm rot="10800000">
            <a:off x="7577623" y="211859"/>
            <a:ext cx="930320" cy="2560505"/>
            <a:chOff x="-1435027" y="1362018"/>
            <a:chExt cx="944104" cy="2598443"/>
          </a:xfrm>
        </p:grpSpPr>
        <p:sp>
          <p:nvSpPr>
            <p:cNvPr id="183" name="Google Shape;183;p17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7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7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7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7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7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7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7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7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7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7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7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7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17"/>
          <p:cNvSpPr/>
          <p:nvPr/>
        </p:nvSpPr>
        <p:spPr>
          <a:xfrm rot="-2891">
            <a:off x="4641049" y="324227"/>
            <a:ext cx="3567901" cy="20205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7"/>
          <p:cNvSpPr txBox="1"/>
          <p:nvPr/>
        </p:nvSpPr>
        <p:spPr>
          <a:xfrm>
            <a:off x="612949" y="1032850"/>
            <a:ext cx="21495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Dinámicas de cohesión 4 anos</a:t>
            </a:r>
            <a:endParaRPr sz="3200">
              <a:solidFill>
                <a:srgbClr val="D9F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07" name="Google Shape;2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62" y="2421967"/>
            <a:ext cx="212825" cy="2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7"/>
          <p:cNvSpPr txBox="1"/>
          <p:nvPr/>
        </p:nvSpPr>
        <p:spPr>
          <a:xfrm>
            <a:off x="4763613" y="532525"/>
            <a:ext cx="3248100" cy="29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ic Sans MS"/>
                <a:ea typeface="Comic Sans MS"/>
                <a:cs typeface="Comic Sans MS"/>
                <a:sym typeface="Comic Sans MS"/>
              </a:rPr>
              <a:t>Outra das dinámicas de cohesión que se puxeron en marcha foi a Maleta. Comezamos con ela a finais do mes de febreiro . Todos participaron en grande medida e resultou de gran utilidade para coñecernos un pouquiño máis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9" name="Google Shape;2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525" y="2930025"/>
            <a:ext cx="2768824" cy="207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4444" y="2421975"/>
            <a:ext cx="2000287" cy="266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7"/>
          <p:cNvPicPr preferRelativeResize="0"/>
          <p:nvPr/>
        </p:nvPicPr>
        <p:blipFill rotWithShape="1">
          <a:blip r:embed="rId6">
            <a:alphaModFix/>
          </a:blip>
          <a:srcRect t="19743" b="20714"/>
          <a:stretch/>
        </p:blipFill>
        <p:spPr>
          <a:xfrm>
            <a:off x="6126550" y="2571750"/>
            <a:ext cx="2889350" cy="229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62"/>
          <p:cNvSpPr/>
          <p:nvPr/>
        </p:nvSpPr>
        <p:spPr>
          <a:xfrm rot="10800000">
            <a:off x="3255250" y="-78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882" name="Google Shape;882;p62"/>
          <p:cNvSpPr/>
          <p:nvPr/>
        </p:nvSpPr>
        <p:spPr>
          <a:xfrm rot="-2885">
            <a:off x="504549" y="914540"/>
            <a:ext cx="3216901" cy="20109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62"/>
          <p:cNvSpPr txBox="1"/>
          <p:nvPr/>
        </p:nvSpPr>
        <p:spPr>
          <a:xfrm>
            <a:off x="734050" y="108287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Nas propostas de aula 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4" name="Google Shape;884;p62"/>
          <p:cNvSpPr txBox="1"/>
          <p:nvPr/>
        </p:nvSpPr>
        <p:spPr>
          <a:xfrm>
            <a:off x="245475" y="2797950"/>
            <a:ext cx="4490400" cy="14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85" name="Google Shape;885;p62"/>
          <p:cNvSpPr txBox="1"/>
          <p:nvPr/>
        </p:nvSpPr>
        <p:spPr>
          <a:xfrm>
            <a:off x="245475" y="3166350"/>
            <a:ext cx="5573700" cy="10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Lectura compartida </a:t>
            </a:r>
            <a:r>
              <a:rPr lang="es" sz="16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para facer uns botes dos desexos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86" name="Google Shape;88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99625"/>
            <a:ext cx="3554299" cy="266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7800" y="3059125"/>
            <a:ext cx="2356449" cy="17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63"/>
          <p:cNvSpPr/>
          <p:nvPr/>
        </p:nvSpPr>
        <p:spPr>
          <a:xfrm rot="10800000">
            <a:off x="3112375" y="123700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893" name="Google Shape;893;p63"/>
          <p:cNvSpPr/>
          <p:nvPr/>
        </p:nvSpPr>
        <p:spPr>
          <a:xfrm rot="-2984">
            <a:off x="417674" y="489244"/>
            <a:ext cx="3110401" cy="27258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63"/>
          <p:cNvSpPr txBox="1"/>
          <p:nvPr/>
        </p:nvSpPr>
        <p:spPr>
          <a:xfrm>
            <a:off x="647475" y="72932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traballando as conmemoracións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5" name="Google Shape;895;p63"/>
          <p:cNvSpPr txBox="1"/>
          <p:nvPr/>
        </p:nvSpPr>
        <p:spPr>
          <a:xfrm>
            <a:off x="206350" y="4213950"/>
            <a:ext cx="66846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Folio xiratorio </a:t>
            </a:r>
            <a:r>
              <a:rPr lang="es" sz="17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día da paz  para facer unha “SOPA DE PAZ”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96" name="Google Shape;89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350" y="951200"/>
            <a:ext cx="4102277" cy="30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64"/>
          <p:cNvSpPr/>
          <p:nvPr/>
        </p:nvSpPr>
        <p:spPr>
          <a:xfrm rot="10800000">
            <a:off x="3112375" y="123700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902" name="Google Shape;902;p64"/>
          <p:cNvSpPr/>
          <p:nvPr/>
        </p:nvSpPr>
        <p:spPr>
          <a:xfrm rot="-2984">
            <a:off x="417674" y="489244"/>
            <a:ext cx="3110401" cy="27258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64"/>
          <p:cNvSpPr txBox="1"/>
          <p:nvPr/>
        </p:nvSpPr>
        <p:spPr>
          <a:xfrm>
            <a:off x="647475" y="729325"/>
            <a:ext cx="26508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Actividades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Amatic SC"/>
                <a:ea typeface="Amatic SC"/>
                <a:cs typeface="Amatic SC"/>
                <a:sym typeface="Amatic SC"/>
              </a:rPr>
              <a:t>Regulares traballando as conmemoracións</a:t>
            </a:r>
            <a:endParaRPr sz="3600">
              <a:solidFill>
                <a:srgbClr val="351C75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904" name="Google Shape;904;p64"/>
          <p:cNvSpPr txBox="1"/>
          <p:nvPr/>
        </p:nvSpPr>
        <p:spPr>
          <a:xfrm>
            <a:off x="194600" y="4027900"/>
            <a:ext cx="66846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lectura Compartida </a:t>
            </a:r>
            <a:r>
              <a:rPr lang="es" sz="1700" b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polo día da poesía para facer “Biquiños de Coco” para @s nos@s padriños e madriñas lectores…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05" name="Google Shape;90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6500" y="305325"/>
            <a:ext cx="2849674" cy="213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5600" y="2039800"/>
            <a:ext cx="2650798" cy="198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65"/>
          <p:cNvSpPr/>
          <p:nvPr/>
        </p:nvSpPr>
        <p:spPr>
          <a:xfrm>
            <a:off x="-3075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BDFDC"/>
          </a:solidFill>
          <a:ln>
            <a:noFill/>
          </a:ln>
        </p:spPr>
      </p:sp>
      <p:grpSp>
        <p:nvGrpSpPr>
          <p:cNvPr id="912" name="Google Shape;912;p65"/>
          <p:cNvGrpSpPr/>
          <p:nvPr/>
        </p:nvGrpSpPr>
        <p:grpSpPr>
          <a:xfrm>
            <a:off x="7767371" y="8226"/>
            <a:ext cx="930320" cy="2560505"/>
            <a:chOff x="-1435027" y="1362018"/>
            <a:chExt cx="944104" cy="2598443"/>
          </a:xfrm>
        </p:grpSpPr>
        <p:sp>
          <p:nvSpPr>
            <p:cNvPr id="913" name="Google Shape;913;p65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5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5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5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5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5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5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5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5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5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5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5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5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5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5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5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5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5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5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5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5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5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65"/>
          <p:cNvGrpSpPr/>
          <p:nvPr/>
        </p:nvGrpSpPr>
        <p:grpSpPr>
          <a:xfrm>
            <a:off x="2613540" y="3629703"/>
            <a:ext cx="839145" cy="1510854"/>
            <a:chOff x="-1449485" y="3330462"/>
            <a:chExt cx="839145" cy="1510854"/>
          </a:xfrm>
        </p:grpSpPr>
        <p:sp>
          <p:nvSpPr>
            <p:cNvPr id="936" name="Google Shape;936;p65"/>
            <p:cNvSpPr/>
            <p:nvPr/>
          </p:nvSpPr>
          <p:spPr>
            <a:xfrm>
              <a:off x="-1132920" y="3598363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5"/>
            <p:cNvSpPr/>
            <p:nvPr/>
          </p:nvSpPr>
          <p:spPr>
            <a:xfrm>
              <a:off x="-1132920" y="3864101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5"/>
            <p:cNvSpPr/>
            <p:nvPr/>
          </p:nvSpPr>
          <p:spPr>
            <a:xfrm>
              <a:off x="-1132920" y="4129840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5"/>
            <p:cNvSpPr/>
            <p:nvPr/>
          </p:nvSpPr>
          <p:spPr>
            <a:xfrm>
              <a:off x="-1132920" y="4395578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5"/>
            <p:cNvSpPr/>
            <p:nvPr/>
          </p:nvSpPr>
          <p:spPr>
            <a:xfrm>
              <a:off x="-1132920" y="4661317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5"/>
            <p:cNvSpPr/>
            <p:nvPr/>
          </p:nvSpPr>
          <p:spPr>
            <a:xfrm>
              <a:off x="-1449485" y="3863627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5"/>
            <p:cNvSpPr/>
            <p:nvPr/>
          </p:nvSpPr>
          <p:spPr>
            <a:xfrm>
              <a:off x="-1449485" y="4129365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5"/>
            <p:cNvSpPr/>
            <p:nvPr/>
          </p:nvSpPr>
          <p:spPr>
            <a:xfrm>
              <a:off x="-1449485" y="4395103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5"/>
            <p:cNvSpPr/>
            <p:nvPr/>
          </p:nvSpPr>
          <p:spPr>
            <a:xfrm>
              <a:off x="-1449485" y="4660842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5"/>
            <p:cNvSpPr/>
            <p:nvPr/>
          </p:nvSpPr>
          <p:spPr>
            <a:xfrm>
              <a:off x="-818240" y="3330462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5"/>
            <p:cNvSpPr/>
            <p:nvPr/>
          </p:nvSpPr>
          <p:spPr>
            <a:xfrm>
              <a:off x="-818240" y="3596201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5"/>
            <p:cNvSpPr/>
            <p:nvPr/>
          </p:nvSpPr>
          <p:spPr>
            <a:xfrm>
              <a:off x="-818240" y="3861939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5"/>
            <p:cNvSpPr/>
            <p:nvPr/>
          </p:nvSpPr>
          <p:spPr>
            <a:xfrm>
              <a:off x="-818240" y="4127678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5"/>
            <p:cNvSpPr/>
            <p:nvPr/>
          </p:nvSpPr>
          <p:spPr>
            <a:xfrm>
              <a:off x="-818240" y="4393416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5"/>
            <p:cNvSpPr/>
            <p:nvPr/>
          </p:nvSpPr>
          <p:spPr>
            <a:xfrm>
              <a:off x="-818240" y="4659154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5"/>
          <p:cNvSpPr txBox="1">
            <a:spLocks noGrp="1"/>
          </p:cNvSpPr>
          <p:nvPr>
            <p:ph type="title" idx="4294967295"/>
          </p:nvPr>
        </p:nvSpPr>
        <p:spPr>
          <a:xfrm>
            <a:off x="506075" y="1627750"/>
            <a:ext cx="2845200" cy="16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1323B"/>
                </a:solidFill>
              </a:rPr>
              <a:t>Plans de Equipo</a:t>
            </a:r>
            <a:endParaRPr>
              <a:solidFill>
                <a:srgbClr val="11323B"/>
              </a:solidFill>
            </a:endParaRPr>
          </a:p>
        </p:txBody>
      </p:sp>
      <p:sp>
        <p:nvSpPr>
          <p:cNvPr id="952" name="Google Shape;952;p65"/>
          <p:cNvSpPr txBox="1"/>
          <p:nvPr/>
        </p:nvSpPr>
        <p:spPr>
          <a:xfrm>
            <a:off x="3928075" y="309025"/>
            <a:ext cx="30696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FFF00"/>
                </a:solidFill>
                <a:latin typeface="Caveat"/>
                <a:ea typeface="Caveat"/>
                <a:cs typeface="Caveat"/>
                <a:sym typeface="Caveat"/>
              </a:rPr>
              <a:t>3 ANOS</a:t>
            </a:r>
            <a:endParaRPr sz="3600">
              <a:solidFill>
                <a:srgbClr val="FFFF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953" name="Google Shape;9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7426" y="1083655"/>
            <a:ext cx="2845200" cy="3793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6"/>
          <p:cNvSpPr/>
          <p:nvPr/>
        </p:nvSpPr>
        <p:spPr>
          <a:xfrm>
            <a:off x="-3075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BDFDC"/>
          </a:solidFill>
          <a:ln>
            <a:noFill/>
          </a:ln>
        </p:spPr>
      </p:sp>
      <p:grpSp>
        <p:nvGrpSpPr>
          <p:cNvPr id="959" name="Google Shape;959;p66"/>
          <p:cNvGrpSpPr/>
          <p:nvPr/>
        </p:nvGrpSpPr>
        <p:grpSpPr>
          <a:xfrm>
            <a:off x="7767371" y="8226"/>
            <a:ext cx="930320" cy="2560505"/>
            <a:chOff x="-1435027" y="1362018"/>
            <a:chExt cx="944104" cy="2598443"/>
          </a:xfrm>
        </p:grpSpPr>
        <p:sp>
          <p:nvSpPr>
            <p:cNvPr id="960" name="Google Shape;960;p66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6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6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6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6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6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6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6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6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6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6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6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6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6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6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6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6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6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6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6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6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6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2" name="Google Shape;982;p66"/>
          <p:cNvGrpSpPr/>
          <p:nvPr/>
        </p:nvGrpSpPr>
        <p:grpSpPr>
          <a:xfrm>
            <a:off x="2613540" y="3629703"/>
            <a:ext cx="839145" cy="1510854"/>
            <a:chOff x="-1449485" y="3330462"/>
            <a:chExt cx="839145" cy="1510854"/>
          </a:xfrm>
        </p:grpSpPr>
        <p:sp>
          <p:nvSpPr>
            <p:cNvPr id="983" name="Google Shape;983;p66"/>
            <p:cNvSpPr/>
            <p:nvPr/>
          </p:nvSpPr>
          <p:spPr>
            <a:xfrm>
              <a:off x="-1132920" y="3598363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6"/>
            <p:cNvSpPr/>
            <p:nvPr/>
          </p:nvSpPr>
          <p:spPr>
            <a:xfrm>
              <a:off x="-1132920" y="3864101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6"/>
            <p:cNvSpPr/>
            <p:nvPr/>
          </p:nvSpPr>
          <p:spPr>
            <a:xfrm>
              <a:off x="-1132920" y="4129840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6"/>
            <p:cNvSpPr/>
            <p:nvPr/>
          </p:nvSpPr>
          <p:spPr>
            <a:xfrm>
              <a:off x="-1132920" y="4395578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6"/>
            <p:cNvSpPr/>
            <p:nvPr/>
          </p:nvSpPr>
          <p:spPr>
            <a:xfrm>
              <a:off x="-1132920" y="4661317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6"/>
            <p:cNvSpPr/>
            <p:nvPr/>
          </p:nvSpPr>
          <p:spPr>
            <a:xfrm>
              <a:off x="-1449485" y="3863627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6"/>
            <p:cNvSpPr/>
            <p:nvPr/>
          </p:nvSpPr>
          <p:spPr>
            <a:xfrm>
              <a:off x="-1449485" y="4129365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6"/>
            <p:cNvSpPr/>
            <p:nvPr/>
          </p:nvSpPr>
          <p:spPr>
            <a:xfrm>
              <a:off x="-1449485" y="4395103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6"/>
            <p:cNvSpPr/>
            <p:nvPr/>
          </p:nvSpPr>
          <p:spPr>
            <a:xfrm>
              <a:off x="-1449485" y="4660842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6"/>
            <p:cNvSpPr/>
            <p:nvPr/>
          </p:nvSpPr>
          <p:spPr>
            <a:xfrm>
              <a:off x="-818240" y="3330462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6"/>
            <p:cNvSpPr/>
            <p:nvPr/>
          </p:nvSpPr>
          <p:spPr>
            <a:xfrm>
              <a:off x="-818240" y="3596201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6"/>
            <p:cNvSpPr/>
            <p:nvPr/>
          </p:nvSpPr>
          <p:spPr>
            <a:xfrm>
              <a:off x="-818240" y="3861939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6"/>
            <p:cNvSpPr/>
            <p:nvPr/>
          </p:nvSpPr>
          <p:spPr>
            <a:xfrm>
              <a:off x="-818240" y="4127678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6"/>
            <p:cNvSpPr/>
            <p:nvPr/>
          </p:nvSpPr>
          <p:spPr>
            <a:xfrm>
              <a:off x="-818240" y="4393416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6"/>
            <p:cNvSpPr/>
            <p:nvPr/>
          </p:nvSpPr>
          <p:spPr>
            <a:xfrm>
              <a:off x="-818240" y="4659154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8" name="Google Shape;998;p66"/>
          <p:cNvSpPr txBox="1">
            <a:spLocks noGrp="1"/>
          </p:cNvSpPr>
          <p:nvPr>
            <p:ph type="title" idx="4294967295"/>
          </p:nvPr>
        </p:nvSpPr>
        <p:spPr>
          <a:xfrm>
            <a:off x="458250" y="963725"/>
            <a:ext cx="2845200" cy="143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1323B"/>
                </a:solidFill>
              </a:rPr>
              <a:t>Plans de Equipo</a:t>
            </a:r>
            <a:endParaRPr>
              <a:solidFill>
                <a:srgbClr val="11323B"/>
              </a:solidFill>
            </a:endParaRPr>
          </a:p>
        </p:txBody>
      </p:sp>
      <p:sp>
        <p:nvSpPr>
          <p:cNvPr id="999" name="Google Shape;999;p66"/>
          <p:cNvSpPr txBox="1"/>
          <p:nvPr/>
        </p:nvSpPr>
        <p:spPr>
          <a:xfrm>
            <a:off x="3928075" y="309025"/>
            <a:ext cx="30696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FFF00"/>
                </a:solidFill>
                <a:latin typeface="Caveat"/>
                <a:ea typeface="Caveat"/>
                <a:cs typeface="Caveat"/>
                <a:sym typeface="Caveat"/>
              </a:rPr>
              <a:t>4 ANOS</a:t>
            </a:r>
            <a:endParaRPr sz="3600">
              <a:solidFill>
                <a:srgbClr val="FFFF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00" name="Google Shape;100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851" y="2888600"/>
            <a:ext cx="8096824" cy="172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67"/>
          <p:cNvSpPr/>
          <p:nvPr/>
        </p:nvSpPr>
        <p:spPr>
          <a:xfrm>
            <a:off x="-3075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BDFDC"/>
          </a:solidFill>
          <a:ln>
            <a:noFill/>
          </a:ln>
        </p:spPr>
      </p:sp>
      <p:grpSp>
        <p:nvGrpSpPr>
          <p:cNvPr id="1006" name="Google Shape;1006;p67"/>
          <p:cNvGrpSpPr/>
          <p:nvPr/>
        </p:nvGrpSpPr>
        <p:grpSpPr>
          <a:xfrm>
            <a:off x="7767371" y="8226"/>
            <a:ext cx="930320" cy="2560505"/>
            <a:chOff x="-1435027" y="1362018"/>
            <a:chExt cx="944104" cy="2598443"/>
          </a:xfrm>
        </p:grpSpPr>
        <p:sp>
          <p:nvSpPr>
            <p:cNvPr id="1007" name="Google Shape;1007;p67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7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7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7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7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7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7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7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7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7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7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7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67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67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67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67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67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67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67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7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67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7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" name="Google Shape;1029;p67"/>
          <p:cNvGrpSpPr/>
          <p:nvPr/>
        </p:nvGrpSpPr>
        <p:grpSpPr>
          <a:xfrm>
            <a:off x="2613540" y="3629703"/>
            <a:ext cx="839145" cy="1510854"/>
            <a:chOff x="-1449485" y="3330462"/>
            <a:chExt cx="839145" cy="1510854"/>
          </a:xfrm>
        </p:grpSpPr>
        <p:sp>
          <p:nvSpPr>
            <p:cNvPr id="1030" name="Google Shape;1030;p67"/>
            <p:cNvSpPr/>
            <p:nvPr/>
          </p:nvSpPr>
          <p:spPr>
            <a:xfrm>
              <a:off x="-1132920" y="3598363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7"/>
            <p:cNvSpPr/>
            <p:nvPr/>
          </p:nvSpPr>
          <p:spPr>
            <a:xfrm>
              <a:off x="-1132920" y="3864101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7"/>
            <p:cNvSpPr/>
            <p:nvPr/>
          </p:nvSpPr>
          <p:spPr>
            <a:xfrm>
              <a:off x="-1132920" y="4129840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7"/>
            <p:cNvSpPr/>
            <p:nvPr/>
          </p:nvSpPr>
          <p:spPr>
            <a:xfrm>
              <a:off x="-1132920" y="4395578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67"/>
            <p:cNvSpPr/>
            <p:nvPr/>
          </p:nvSpPr>
          <p:spPr>
            <a:xfrm>
              <a:off x="-1132920" y="4661317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67"/>
            <p:cNvSpPr/>
            <p:nvPr/>
          </p:nvSpPr>
          <p:spPr>
            <a:xfrm>
              <a:off x="-1449485" y="3863627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67"/>
            <p:cNvSpPr/>
            <p:nvPr/>
          </p:nvSpPr>
          <p:spPr>
            <a:xfrm>
              <a:off x="-1449485" y="4129365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67"/>
            <p:cNvSpPr/>
            <p:nvPr/>
          </p:nvSpPr>
          <p:spPr>
            <a:xfrm>
              <a:off x="-1449485" y="4395103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67"/>
            <p:cNvSpPr/>
            <p:nvPr/>
          </p:nvSpPr>
          <p:spPr>
            <a:xfrm>
              <a:off x="-1449485" y="4660842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67"/>
            <p:cNvSpPr/>
            <p:nvPr/>
          </p:nvSpPr>
          <p:spPr>
            <a:xfrm>
              <a:off x="-818240" y="3330462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67"/>
            <p:cNvSpPr/>
            <p:nvPr/>
          </p:nvSpPr>
          <p:spPr>
            <a:xfrm>
              <a:off x="-818240" y="3596201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67"/>
            <p:cNvSpPr/>
            <p:nvPr/>
          </p:nvSpPr>
          <p:spPr>
            <a:xfrm>
              <a:off x="-818240" y="3861939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67"/>
            <p:cNvSpPr/>
            <p:nvPr/>
          </p:nvSpPr>
          <p:spPr>
            <a:xfrm>
              <a:off x="-818240" y="4127678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67"/>
            <p:cNvSpPr/>
            <p:nvPr/>
          </p:nvSpPr>
          <p:spPr>
            <a:xfrm>
              <a:off x="-818240" y="4393416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67"/>
            <p:cNvSpPr/>
            <p:nvPr/>
          </p:nvSpPr>
          <p:spPr>
            <a:xfrm>
              <a:off x="-818240" y="4659154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5" name="Google Shape;1045;p67"/>
          <p:cNvSpPr txBox="1">
            <a:spLocks noGrp="1"/>
          </p:cNvSpPr>
          <p:nvPr>
            <p:ph type="title" idx="4294967295"/>
          </p:nvPr>
        </p:nvSpPr>
        <p:spPr>
          <a:xfrm>
            <a:off x="506075" y="1627750"/>
            <a:ext cx="2845200" cy="16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1323B"/>
                </a:solidFill>
              </a:rPr>
              <a:t>Plans de Equipo</a:t>
            </a:r>
            <a:endParaRPr>
              <a:solidFill>
                <a:srgbClr val="11323B"/>
              </a:solidFill>
            </a:endParaRPr>
          </a:p>
        </p:txBody>
      </p:sp>
      <p:sp>
        <p:nvSpPr>
          <p:cNvPr id="1046" name="Google Shape;1046;p67"/>
          <p:cNvSpPr txBox="1"/>
          <p:nvPr/>
        </p:nvSpPr>
        <p:spPr>
          <a:xfrm>
            <a:off x="3928075" y="309025"/>
            <a:ext cx="30696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FFF00"/>
                </a:solidFill>
                <a:latin typeface="Caveat"/>
                <a:ea typeface="Caveat"/>
                <a:cs typeface="Caveat"/>
                <a:sym typeface="Caveat"/>
              </a:rPr>
              <a:t>5 ANOS</a:t>
            </a:r>
            <a:endParaRPr sz="3600">
              <a:solidFill>
                <a:srgbClr val="FFFF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47" name="Google Shape;104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4750" y="1206625"/>
            <a:ext cx="4294077" cy="322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68"/>
          <p:cNvSpPr/>
          <p:nvPr/>
        </p:nvSpPr>
        <p:spPr>
          <a:xfrm>
            <a:off x="-3075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BDFDC"/>
          </a:solidFill>
          <a:ln>
            <a:noFill/>
          </a:ln>
        </p:spPr>
      </p:sp>
      <p:grpSp>
        <p:nvGrpSpPr>
          <p:cNvPr id="1053" name="Google Shape;1053;p68"/>
          <p:cNvGrpSpPr/>
          <p:nvPr/>
        </p:nvGrpSpPr>
        <p:grpSpPr>
          <a:xfrm>
            <a:off x="7767371" y="8226"/>
            <a:ext cx="930320" cy="2560505"/>
            <a:chOff x="-1435027" y="1362018"/>
            <a:chExt cx="944104" cy="2598443"/>
          </a:xfrm>
        </p:grpSpPr>
        <p:sp>
          <p:nvSpPr>
            <p:cNvPr id="1054" name="Google Shape;1054;p68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68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68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68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68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68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68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68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68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68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68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68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68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68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68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68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68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68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68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68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68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68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6" name="Google Shape;1076;p68"/>
          <p:cNvGrpSpPr/>
          <p:nvPr/>
        </p:nvGrpSpPr>
        <p:grpSpPr>
          <a:xfrm>
            <a:off x="2613540" y="3629703"/>
            <a:ext cx="839145" cy="1510854"/>
            <a:chOff x="-1449485" y="3330462"/>
            <a:chExt cx="839145" cy="1510854"/>
          </a:xfrm>
        </p:grpSpPr>
        <p:sp>
          <p:nvSpPr>
            <p:cNvPr id="1077" name="Google Shape;1077;p68"/>
            <p:cNvSpPr/>
            <p:nvPr/>
          </p:nvSpPr>
          <p:spPr>
            <a:xfrm>
              <a:off x="-1132920" y="3598363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68"/>
            <p:cNvSpPr/>
            <p:nvPr/>
          </p:nvSpPr>
          <p:spPr>
            <a:xfrm>
              <a:off x="-1132920" y="3864101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68"/>
            <p:cNvSpPr/>
            <p:nvPr/>
          </p:nvSpPr>
          <p:spPr>
            <a:xfrm>
              <a:off x="-1132920" y="4129840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68"/>
            <p:cNvSpPr/>
            <p:nvPr/>
          </p:nvSpPr>
          <p:spPr>
            <a:xfrm>
              <a:off x="-1132920" y="4395578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68"/>
            <p:cNvSpPr/>
            <p:nvPr/>
          </p:nvSpPr>
          <p:spPr>
            <a:xfrm>
              <a:off x="-1132920" y="4661317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68"/>
            <p:cNvSpPr/>
            <p:nvPr/>
          </p:nvSpPr>
          <p:spPr>
            <a:xfrm>
              <a:off x="-1449485" y="3863627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68"/>
            <p:cNvSpPr/>
            <p:nvPr/>
          </p:nvSpPr>
          <p:spPr>
            <a:xfrm>
              <a:off x="-1449485" y="4129365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68"/>
            <p:cNvSpPr/>
            <p:nvPr/>
          </p:nvSpPr>
          <p:spPr>
            <a:xfrm>
              <a:off x="-1449485" y="4395103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68"/>
            <p:cNvSpPr/>
            <p:nvPr/>
          </p:nvSpPr>
          <p:spPr>
            <a:xfrm>
              <a:off x="-1449485" y="4660842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68"/>
            <p:cNvSpPr/>
            <p:nvPr/>
          </p:nvSpPr>
          <p:spPr>
            <a:xfrm>
              <a:off x="-818240" y="3330462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68"/>
            <p:cNvSpPr/>
            <p:nvPr/>
          </p:nvSpPr>
          <p:spPr>
            <a:xfrm>
              <a:off x="-818240" y="3596201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68"/>
            <p:cNvSpPr/>
            <p:nvPr/>
          </p:nvSpPr>
          <p:spPr>
            <a:xfrm>
              <a:off x="-818240" y="3861939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68"/>
            <p:cNvSpPr/>
            <p:nvPr/>
          </p:nvSpPr>
          <p:spPr>
            <a:xfrm>
              <a:off x="-818240" y="4127678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68"/>
            <p:cNvSpPr/>
            <p:nvPr/>
          </p:nvSpPr>
          <p:spPr>
            <a:xfrm>
              <a:off x="-818240" y="4393416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68"/>
            <p:cNvSpPr/>
            <p:nvPr/>
          </p:nvSpPr>
          <p:spPr>
            <a:xfrm>
              <a:off x="-818240" y="4659154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68"/>
          <p:cNvSpPr txBox="1">
            <a:spLocks noGrp="1"/>
          </p:cNvSpPr>
          <p:nvPr>
            <p:ph type="title" idx="4294967295"/>
          </p:nvPr>
        </p:nvSpPr>
        <p:spPr>
          <a:xfrm>
            <a:off x="137925" y="552075"/>
            <a:ext cx="2845200" cy="16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11323B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1323B"/>
                </a:solidFill>
              </a:rPr>
              <a:t>Cadernos de Equipo</a:t>
            </a:r>
            <a:endParaRPr>
              <a:solidFill>
                <a:srgbClr val="11323B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1323B"/>
                </a:solidFill>
              </a:rPr>
              <a:t>4 anos </a:t>
            </a:r>
            <a:endParaRPr>
              <a:solidFill>
                <a:srgbClr val="11323B"/>
              </a:solidFill>
            </a:endParaRPr>
          </a:p>
        </p:txBody>
      </p:sp>
      <p:sp>
        <p:nvSpPr>
          <p:cNvPr id="1093" name="Google Shape;1093;p68"/>
          <p:cNvSpPr txBox="1"/>
          <p:nvPr/>
        </p:nvSpPr>
        <p:spPr>
          <a:xfrm>
            <a:off x="3928075" y="309025"/>
            <a:ext cx="30696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94" name="Google Shape;1094;p68"/>
          <p:cNvPicPr preferRelativeResize="0"/>
          <p:nvPr/>
        </p:nvPicPr>
        <p:blipFill rotWithShape="1">
          <a:blip r:embed="rId3">
            <a:alphaModFix/>
          </a:blip>
          <a:srcRect b="16282"/>
          <a:stretch/>
        </p:blipFill>
        <p:spPr>
          <a:xfrm>
            <a:off x="3271350" y="1359775"/>
            <a:ext cx="5508372" cy="345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69"/>
          <p:cNvSpPr/>
          <p:nvPr/>
        </p:nvSpPr>
        <p:spPr>
          <a:xfrm>
            <a:off x="-3075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BDFDC"/>
          </a:solidFill>
          <a:ln>
            <a:noFill/>
          </a:ln>
        </p:spPr>
      </p:sp>
      <p:grpSp>
        <p:nvGrpSpPr>
          <p:cNvPr id="1100" name="Google Shape;1100;p69"/>
          <p:cNvGrpSpPr/>
          <p:nvPr/>
        </p:nvGrpSpPr>
        <p:grpSpPr>
          <a:xfrm>
            <a:off x="7767371" y="8226"/>
            <a:ext cx="930320" cy="2560505"/>
            <a:chOff x="-1435027" y="1362018"/>
            <a:chExt cx="944104" cy="2598443"/>
          </a:xfrm>
        </p:grpSpPr>
        <p:sp>
          <p:nvSpPr>
            <p:cNvPr id="1101" name="Google Shape;1101;p69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69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69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69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69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69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69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69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69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69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69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69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69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69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69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69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69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69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69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69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69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69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3" name="Google Shape;1123;p69"/>
          <p:cNvGrpSpPr/>
          <p:nvPr/>
        </p:nvGrpSpPr>
        <p:grpSpPr>
          <a:xfrm>
            <a:off x="2613540" y="3629703"/>
            <a:ext cx="839145" cy="1510854"/>
            <a:chOff x="-1449485" y="3330462"/>
            <a:chExt cx="839145" cy="1510854"/>
          </a:xfrm>
        </p:grpSpPr>
        <p:sp>
          <p:nvSpPr>
            <p:cNvPr id="1124" name="Google Shape;1124;p69"/>
            <p:cNvSpPr/>
            <p:nvPr/>
          </p:nvSpPr>
          <p:spPr>
            <a:xfrm>
              <a:off x="-1132920" y="3598363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69"/>
            <p:cNvSpPr/>
            <p:nvPr/>
          </p:nvSpPr>
          <p:spPr>
            <a:xfrm>
              <a:off x="-1132920" y="3864101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69"/>
            <p:cNvSpPr/>
            <p:nvPr/>
          </p:nvSpPr>
          <p:spPr>
            <a:xfrm>
              <a:off x="-1132920" y="4129840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69"/>
            <p:cNvSpPr/>
            <p:nvPr/>
          </p:nvSpPr>
          <p:spPr>
            <a:xfrm>
              <a:off x="-1132920" y="4395578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69"/>
            <p:cNvSpPr/>
            <p:nvPr/>
          </p:nvSpPr>
          <p:spPr>
            <a:xfrm>
              <a:off x="-1132920" y="4661317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69"/>
            <p:cNvSpPr/>
            <p:nvPr/>
          </p:nvSpPr>
          <p:spPr>
            <a:xfrm>
              <a:off x="-1449485" y="3863627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69"/>
            <p:cNvSpPr/>
            <p:nvPr/>
          </p:nvSpPr>
          <p:spPr>
            <a:xfrm>
              <a:off x="-1449485" y="4129365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69"/>
            <p:cNvSpPr/>
            <p:nvPr/>
          </p:nvSpPr>
          <p:spPr>
            <a:xfrm>
              <a:off x="-1449485" y="4395103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69"/>
            <p:cNvSpPr/>
            <p:nvPr/>
          </p:nvSpPr>
          <p:spPr>
            <a:xfrm>
              <a:off x="-1449485" y="4660842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69"/>
            <p:cNvSpPr/>
            <p:nvPr/>
          </p:nvSpPr>
          <p:spPr>
            <a:xfrm>
              <a:off x="-818240" y="3330462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69"/>
            <p:cNvSpPr/>
            <p:nvPr/>
          </p:nvSpPr>
          <p:spPr>
            <a:xfrm>
              <a:off x="-818240" y="3596201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69"/>
            <p:cNvSpPr/>
            <p:nvPr/>
          </p:nvSpPr>
          <p:spPr>
            <a:xfrm>
              <a:off x="-818240" y="3861939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69"/>
            <p:cNvSpPr/>
            <p:nvPr/>
          </p:nvSpPr>
          <p:spPr>
            <a:xfrm>
              <a:off x="-818240" y="4127678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69"/>
            <p:cNvSpPr/>
            <p:nvPr/>
          </p:nvSpPr>
          <p:spPr>
            <a:xfrm>
              <a:off x="-818240" y="4393416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69"/>
            <p:cNvSpPr/>
            <p:nvPr/>
          </p:nvSpPr>
          <p:spPr>
            <a:xfrm>
              <a:off x="-818240" y="4659154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9" name="Google Shape;1139;p69"/>
          <p:cNvSpPr txBox="1">
            <a:spLocks noGrp="1"/>
          </p:cNvSpPr>
          <p:nvPr>
            <p:ph type="title" idx="4294967295"/>
          </p:nvPr>
        </p:nvSpPr>
        <p:spPr>
          <a:xfrm>
            <a:off x="137925" y="552075"/>
            <a:ext cx="2845200" cy="16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1323B"/>
                </a:solidFill>
              </a:rPr>
              <a:t>Cadernos de Equipo</a:t>
            </a:r>
            <a:endParaRPr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1323B"/>
                </a:solidFill>
              </a:rPr>
              <a:t>5 anos</a:t>
            </a:r>
            <a:endParaRPr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1323B"/>
                </a:solidFill>
              </a:rPr>
              <a:t> </a:t>
            </a:r>
            <a:endParaRPr>
              <a:solidFill>
                <a:srgbClr val="11323B"/>
              </a:solidFill>
            </a:endParaRPr>
          </a:p>
        </p:txBody>
      </p:sp>
      <p:sp>
        <p:nvSpPr>
          <p:cNvPr id="1140" name="Google Shape;1140;p69"/>
          <p:cNvSpPr txBox="1"/>
          <p:nvPr/>
        </p:nvSpPr>
        <p:spPr>
          <a:xfrm>
            <a:off x="3928075" y="309025"/>
            <a:ext cx="30696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41" name="Google Shape;114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9525" y="1127350"/>
            <a:ext cx="4196224" cy="314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70"/>
          <p:cNvSpPr/>
          <p:nvPr/>
        </p:nvSpPr>
        <p:spPr>
          <a:xfrm>
            <a:off x="-3075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BDFDC"/>
          </a:solidFill>
          <a:ln>
            <a:noFill/>
          </a:ln>
        </p:spPr>
      </p:sp>
      <p:grpSp>
        <p:nvGrpSpPr>
          <p:cNvPr id="1147" name="Google Shape;1147;p70"/>
          <p:cNvGrpSpPr/>
          <p:nvPr/>
        </p:nvGrpSpPr>
        <p:grpSpPr>
          <a:xfrm>
            <a:off x="1442771" y="8226"/>
            <a:ext cx="930320" cy="2560505"/>
            <a:chOff x="-1435027" y="1362018"/>
            <a:chExt cx="944104" cy="2598443"/>
          </a:xfrm>
        </p:grpSpPr>
        <p:sp>
          <p:nvSpPr>
            <p:cNvPr id="1148" name="Google Shape;1148;p70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0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0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0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0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0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0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0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0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0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0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0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0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0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0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0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0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0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0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0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0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0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0" name="Google Shape;1170;p70"/>
          <p:cNvGrpSpPr/>
          <p:nvPr/>
        </p:nvGrpSpPr>
        <p:grpSpPr>
          <a:xfrm>
            <a:off x="2613540" y="3629703"/>
            <a:ext cx="839145" cy="1510854"/>
            <a:chOff x="-1449485" y="3330462"/>
            <a:chExt cx="839145" cy="1510854"/>
          </a:xfrm>
        </p:grpSpPr>
        <p:sp>
          <p:nvSpPr>
            <p:cNvPr id="1171" name="Google Shape;1171;p70"/>
            <p:cNvSpPr/>
            <p:nvPr/>
          </p:nvSpPr>
          <p:spPr>
            <a:xfrm>
              <a:off x="-1132920" y="3598363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0"/>
            <p:cNvSpPr/>
            <p:nvPr/>
          </p:nvSpPr>
          <p:spPr>
            <a:xfrm>
              <a:off x="-1132920" y="3864101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0"/>
            <p:cNvSpPr/>
            <p:nvPr/>
          </p:nvSpPr>
          <p:spPr>
            <a:xfrm>
              <a:off x="-1132920" y="4129840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0"/>
            <p:cNvSpPr/>
            <p:nvPr/>
          </p:nvSpPr>
          <p:spPr>
            <a:xfrm>
              <a:off x="-1132920" y="4395578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0"/>
            <p:cNvSpPr/>
            <p:nvPr/>
          </p:nvSpPr>
          <p:spPr>
            <a:xfrm>
              <a:off x="-1132920" y="4661317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0"/>
            <p:cNvSpPr/>
            <p:nvPr/>
          </p:nvSpPr>
          <p:spPr>
            <a:xfrm>
              <a:off x="-1449485" y="3863627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0"/>
            <p:cNvSpPr/>
            <p:nvPr/>
          </p:nvSpPr>
          <p:spPr>
            <a:xfrm>
              <a:off x="-1449485" y="4129365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0"/>
            <p:cNvSpPr/>
            <p:nvPr/>
          </p:nvSpPr>
          <p:spPr>
            <a:xfrm>
              <a:off x="-1449485" y="4395103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0"/>
            <p:cNvSpPr/>
            <p:nvPr/>
          </p:nvSpPr>
          <p:spPr>
            <a:xfrm>
              <a:off x="-1449485" y="4660842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0"/>
            <p:cNvSpPr/>
            <p:nvPr/>
          </p:nvSpPr>
          <p:spPr>
            <a:xfrm>
              <a:off x="-818240" y="3330462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0"/>
            <p:cNvSpPr/>
            <p:nvPr/>
          </p:nvSpPr>
          <p:spPr>
            <a:xfrm>
              <a:off x="-818240" y="3596201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0"/>
            <p:cNvSpPr/>
            <p:nvPr/>
          </p:nvSpPr>
          <p:spPr>
            <a:xfrm>
              <a:off x="-818240" y="3861939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0"/>
            <p:cNvSpPr/>
            <p:nvPr/>
          </p:nvSpPr>
          <p:spPr>
            <a:xfrm>
              <a:off x="-818240" y="4127678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0"/>
            <p:cNvSpPr/>
            <p:nvPr/>
          </p:nvSpPr>
          <p:spPr>
            <a:xfrm>
              <a:off x="-818240" y="4393416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0"/>
            <p:cNvSpPr/>
            <p:nvPr/>
          </p:nvSpPr>
          <p:spPr>
            <a:xfrm>
              <a:off x="-818240" y="4659154"/>
              <a:ext cx="207900" cy="1800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70"/>
          <p:cNvSpPr txBox="1">
            <a:spLocks noGrp="1"/>
          </p:cNvSpPr>
          <p:nvPr>
            <p:ph type="title" idx="4294967295"/>
          </p:nvPr>
        </p:nvSpPr>
        <p:spPr>
          <a:xfrm>
            <a:off x="506075" y="1627750"/>
            <a:ext cx="2845200" cy="16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1323B"/>
                </a:solidFill>
              </a:rPr>
              <a:t>diarios de sesión</a:t>
            </a:r>
            <a:endParaRPr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1323B"/>
                </a:solidFill>
              </a:rPr>
              <a:t>5 anos</a:t>
            </a:r>
            <a:endParaRPr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323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323B"/>
              </a:solidFill>
            </a:endParaRPr>
          </a:p>
        </p:txBody>
      </p:sp>
      <p:sp>
        <p:nvSpPr>
          <p:cNvPr id="1187" name="Google Shape;1187;p70"/>
          <p:cNvSpPr txBox="1"/>
          <p:nvPr/>
        </p:nvSpPr>
        <p:spPr>
          <a:xfrm>
            <a:off x="2909025" y="181400"/>
            <a:ext cx="30696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88" name="Google Shape;118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3275" y="522575"/>
            <a:ext cx="2967101" cy="222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3275" y="2877070"/>
            <a:ext cx="2845199" cy="2133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"/>
          <p:cNvSpPr/>
          <p:nvPr/>
        </p:nvSpPr>
        <p:spPr>
          <a:xfrm rot="10800000" flipH="1">
            <a:off x="-152400" y="-7812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sp>
        <p:nvSpPr>
          <p:cNvPr id="217" name="Google Shape;217;p18"/>
          <p:cNvSpPr/>
          <p:nvPr/>
        </p:nvSpPr>
        <p:spPr>
          <a:xfrm>
            <a:off x="391375" y="1215925"/>
            <a:ext cx="1986000" cy="2036400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8"/>
          <p:cNvSpPr txBox="1"/>
          <p:nvPr/>
        </p:nvSpPr>
        <p:spPr>
          <a:xfrm>
            <a:off x="391374" y="1656325"/>
            <a:ext cx="21495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Dinámicas de cohesión 4 anos</a:t>
            </a:r>
            <a:endParaRPr sz="3000">
              <a:solidFill>
                <a:srgbClr val="D9F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19" name="Google Shape;219;p18"/>
          <p:cNvSpPr/>
          <p:nvPr/>
        </p:nvSpPr>
        <p:spPr>
          <a:xfrm rot="-2845">
            <a:off x="3362274" y="208973"/>
            <a:ext cx="4349401" cy="500490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8"/>
          <p:cNvSpPr txBox="1"/>
          <p:nvPr/>
        </p:nvSpPr>
        <p:spPr>
          <a:xfrm>
            <a:off x="3490125" y="207175"/>
            <a:ext cx="39528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ic Sans MS"/>
                <a:ea typeface="Comic Sans MS"/>
                <a:cs typeface="Comic Sans MS"/>
                <a:sym typeface="Comic Sans MS"/>
              </a:rPr>
              <a:t>Tamén empregamos as dinámicas da </a:t>
            </a:r>
            <a:r>
              <a:rPr lang="es" b="1">
                <a:solidFill>
                  <a:srgbClr val="008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Pelota</a:t>
            </a:r>
            <a:r>
              <a:rPr lang="es">
                <a:latin typeface="Comic Sans MS"/>
                <a:ea typeface="Comic Sans MS"/>
                <a:cs typeface="Comic Sans MS"/>
                <a:sym typeface="Comic Sans MS"/>
              </a:rPr>
              <a:t> e a </a:t>
            </a:r>
            <a:r>
              <a:rPr lang="es" b="1">
                <a:solidFill>
                  <a:srgbClr val="008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 de araña,</a:t>
            </a:r>
            <a:r>
              <a:rPr lang="es">
                <a:latin typeface="Comic Sans MS"/>
                <a:ea typeface="Comic Sans MS"/>
                <a:cs typeface="Comic Sans MS"/>
                <a:sym typeface="Comic Sans MS"/>
              </a:rPr>
              <a:t> xa que se facían sempre para iniciar a 1ª sesión dos luns (pelota no 1º e 2º trimestre e tea de araña no 3º trimestre)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1" name="Google Shape;2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0900" y="3224550"/>
            <a:ext cx="2558602" cy="191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3025" y="1695474"/>
            <a:ext cx="2429373" cy="182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"/>
          <p:cNvSpPr/>
          <p:nvPr/>
        </p:nvSpPr>
        <p:spPr>
          <a:xfrm rot="10800000" flipH="1">
            <a:off x="-152400" y="-7812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sp>
        <p:nvSpPr>
          <p:cNvPr id="228" name="Google Shape;228;p19"/>
          <p:cNvSpPr/>
          <p:nvPr/>
        </p:nvSpPr>
        <p:spPr>
          <a:xfrm>
            <a:off x="391375" y="1215925"/>
            <a:ext cx="1986000" cy="2036400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9"/>
          <p:cNvSpPr txBox="1"/>
          <p:nvPr/>
        </p:nvSpPr>
        <p:spPr>
          <a:xfrm>
            <a:off x="391374" y="1656325"/>
            <a:ext cx="21495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Dinámicas de cohesión 5 anos</a:t>
            </a:r>
            <a:endParaRPr sz="3000">
              <a:solidFill>
                <a:srgbClr val="D9F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30" name="Google Shape;230;p19"/>
          <p:cNvSpPr/>
          <p:nvPr/>
        </p:nvSpPr>
        <p:spPr>
          <a:xfrm rot="-2845">
            <a:off x="3362274" y="208973"/>
            <a:ext cx="4349401" cy="500490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9"/>
          <p:cNvSpPr txBox="1"/>
          <p:nvPr/>
        </p:nvSpPr>
        <p:spPr>
          <a:xfrm>
            <a:off x="3560575" y="207175"/>
            <a:ext cx="39528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As primeiras semanas de curso comezamos a tope coas dinámicas de cohesión grupal. Este curso fóra dividido en 3 grupos o curso pasado por mor da pandemia e facíase preciso cohesionalo moito para que poidera comezar a funcionar.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Unha das primeiras dinámicas utilizadas foi a de </a:t>
            </a:r>
            <a:r>
              <a:rPr lang="es" b="1">
                <a:solidFill>
                  <a:srgbClr val="008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“Un anaco de …”</a:t>
            </a: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 neste caso utilizamos trozos de fotos d@s nen@s da aula para que foran atopando as parellas. Gustoulles un montón e se divertiron moitísimo.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32" name="Google Shape;2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83167">
            <a:off x="2074806" y="2998450"/>
            <a:ext cx="1527298" cy="2036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6888" y="3373375"/>
            <a:ext cx="2360166" cy="1770125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0"/>
          <p:cNvSpPr/>
          <p:nvPr/>
        </p:nvSpPr>
        <p:spPr>
          <a:xfrm rot="10800000" flipH="1">
            <a:off x="-152400" y="-7812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sp>
        <p:nvSpPr>
          <p:cNvPr id="239" name="Google Shape;239;p20"/>
          <p:cNvSpPr/>
          <p:nvPr/>
        </p:nvSpPr>
        <p:spPr>
          <a:xfrm>
            <a:off x="391375" y="1215925"/>
            <a:ext cx="1986000" cy="2036400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0"/>
          <p:cNvSpPr txBox="1"/>
          <p:nvPr/>
        </p:nvSpPr>
        <p:spPr>
          <a:xfrm>
            <a:off x="391374" y="1656325"/>
            <a:ext cx="21495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Dinámicas de cohesión 5 anos</a:t>
            </a:r>
            <a:endParaRPr sz="3000">
              <a:solidFill>
                <a:srgbClr val="D9F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41" name="Google Shape;241;p20"/>
          <p:cNvSpPr/>
          <p:nvPr/>
        </p:nvSpPr>
        <p:spPr>
          <a:xfrm rot="-2845">
            <a:off x="3362274" y="208973"/>
            <a:ext cx="4349401" cy="500490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0"/>
          <p:cNvSpPr txBox="1"/>
          <p:nvPr/>
        </p:nvSpPr>
        <p:spPr>
          <a:xfrm>
            <a:off x="3490125" y="207175"/>
            <a:ext cx="39528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Tamén utilizamos </a:t>
            </a:r>
            <a:r>
              <a:rPr lang="es" b="1">
                <a:solidFill>
                  <a:srgbClr val="008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“Mundo de cores”</a:t>
            </a: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 para poñernos na posición daqueles que non son incluídos nun grupo ou que lles costa atopar o seu lugar…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A </a:t>
            </a:r>
            <a:r>
              <a:rPr lang="es" b="1">
                <a:solidFill>
                  <a:srgbClr val="008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Pelota</a:t>
            </a: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 e a </a:t>
            </a:r>
            <a:r>
              <a:rPr lang="es" b="1">
                <a:solidFill>
                  <a:srgbClr val="008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Tea de araña</a:t>
            </a: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 foron as dinámicas por excelencia o resto do curso xa que se facían de xeito convencional para iniciar a sesión de psicomotricidade dos luns (pelota) e cada 15 días aproximadamente nas titorías para traballar as quendas, a atención e o respecto polo que din os compañeiros e a buscar nexos de unión entre os integrantes da clase (tea de araña)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"/>
          <p:cNvSpPr/>
          <p:nvPr/>
        </p:nvSpPr>
        <p:spPr>
          <a:xfrm rot="10800000" flipH="1">
            <a:off x="-152400" y="-7812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sp>
        <p:nvSpPr>
          <p:cNvPr id="248" name="Google Shape;248;p21"/>
          <p:cNvSpPr/>
          <p:nvPr/>
        </p:nvSpPr>
        <p:spPr>
          <a:xfrm>
            <a:off x="391375" y="1215925"/>
            <a:ext cx="1986000" cy="2036400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1"/>
          <p:cNvSpPr txBox="1"/>
          <p:nvPr/>
        </p:nvSpPr>
        <p:spPr>
          <a:xfrm>
            <a:off x="391374" y="1656325"/>
            <a:ext cx="21495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Dinámicas de cohesión 5 anos</a:t>
            </a:r>
            <a:endParaRPr sz="3000">
              <a:solidFill>
                <a:srgbClr val="D9F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0" name="Google Shape;250;p21"/>
          <p:cNvSpPr/>
          <p:nvPr/>
        </p:nvSpPr>
        <p:spPr>
          <a:xfrm rot="-2845">
            <a:off x="3362274" y="208973"/>
            <a:ext cx="4349401" cy="500490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1"/>
          <p:cNvSpPr txBox="1"/>
          <p:nvPr/>
        </p:nvSpPr>
        <p:spPr>
          <a:xfrm>
            <a:off x="3559975" y="547700"/>
            <a:ext cx="39528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52" name="Google Shape;25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9003" y="701650"/>
            <a:ext cx="3714749" cy="278607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1"/>
          <p:cNvSpPr txBox="1"/>
          <p:nvPr/>
        </p:nvSpPr>
        <p:spPr>
          <a:xfrm>
            <a:off x="4004425" y="4039650"/>
            <a:ext cx="286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accent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Tea de Araña</a:t>
            </a:r>
            <a:endParaRPr b="1">
              <a:solidFill>
                <a:schemeClr val="accent4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1313</Words>
  <Application>Microsoft Office PowerPoint</Application>
  <PresentationFormat>Presentación en pantalla (16:9)</PresentationFormat>
  <Paragraphs>175</Paragraphs>
  <Slides>58</Slides>
  <Notes>58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5" baseType="lpstr">
      <vt:lpstr>Amatic SC</vt:lpstr>
      <vt:lpstr>Caveat</vt:lpstr>
      <vt:lpstr>Comic Sans MS</vt:lpstr>
      <vt:lpstr>Arial</vt:lpstr>
      <vt:lpstr>Source Code Pro</vt:lpstr>
      <vt:lpstr>Comfortaa</vt:lpstr>
      <vt:lpstr>Beach Day</vt:lpstr>
      <vt:lpstr>ACCA en  Ed Infantil  Ceip Serra Vincios. CURSO 2021/2022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Inicio do proxecto  </vt:lpstr>
      <vt:lpstr> Ideas previas</vt:lpstr>
      <vt:lpstr>Presentación de PowerPoint</vt:lpstr>
      <vt:lpstr> fase 2.: qué queremos saber?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Plans de Equipo</vt:lpstr>
      <vt:lpstr> Plans de Equipo</vt:lpstr>
      <vt:lpstr> Plans de Equipo</vt:lpstr>
      <vt:lpstr> Cadernos de Equipo 4 anos </vt:lpstr>
      <vt:lpstr> Cadernos de Equipo 5 anos  </vt:lpstr>
      <vt:lpstr> diarios de sesión 5 anos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ACCA en  Ed Infantil  Ceip Serra Vincios. CURSO 2021/2022</dc:title>
  <dc:creator>Bibiana</dc:creator>
  <cp:lastModifiedBy>Bibiana</cp:lastModifiedBy>
  <cp:revision>1</cp:revision>
  <dcterms:modified xsi:type="dcterms:W3CDTF">2022-06-05T20:16:29Z</dcterms:modified>
</cp:coreProperties>
</file>