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</p:sldIdLst>
  <p:sldSz cy="9144000" cx="6858000"/>
  <p:notesSz cx="6797675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39" roundtripDataSignature="AMtx7mhpybyNM1of8pv5Tta0Xic0APLV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96FB194-3E51-4A72-A6B6-A108197A92EC}">
  <a:tblStyle styleId="{596FB194-3E51-4A72-A6B6-A108197A92EC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F7A15A7B-BEAC-4BEF-B0FF-31C9FACD6265}" styleName="Table_1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D6C874E8-A8AE-43DD-B766-467B610A7F41}" styleName="Table_2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slide" Target="slides/slide31.xml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39" Type="http://customschemas.google.com/relationships/presentationmetadata" Target="metadata"/><Relationship Id="rId16" Type="http://schemas.openxmlformats.org/officeDocument/2006/relationships/slide" Target="slides/slide10.xml"/><Relationship Id="rId38" Type="http://schemas.openxmlformats.org/officeDocument/2006/relationships/slide" Target="slides/slide32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52862" y="0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003425" y="744537"/>
            <a:ext cx="27908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04875" y="4714875"/>
            <a:ext cx="4987925" cy="4465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9750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52862" y="9429750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904875" y="4714875"/>
            <a:ext cx="4987925" cy="4465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2003425" y="744538"/>
            <a:ext cx="27908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fe92771c0b_0_215:notes"/>
          <p:cNvSpPr/>
          <p:nvPr>
            <p:ph idx="2" type="sldImg"/>
          </p:nvPr>
        </p:nvSpPr>
        <p:spPr>
          <a:xfrm>
            <a:off x="2003425" y="744537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fe92771c0b_0_215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gfe92771c0b_0_215:notes"/>
          <p:cNvSpPr txBox="1"/>
          <p:nvPr>
            <p:ph idx="12" type="sldNum"/>
          </p:nvPr>
        </p:nvSpPr>
        <p:spPr>
          <a:xfrm>
            <a:off x="3852862" y="9429750"/>
            <a:ext cx="2944800" cy="49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fe92771c0b_0_222:notes"/>
          <p:cNvSpPr/>
          <p:nvPr>
            <p:ph idx="2" type="sldImg"/>
          </p:nvPr>
        </p:nvSpPr>
        <p:spPr>
          <a:xfrm>
            <a:off x="2003425" y="744537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fe92771c0b_0_222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gfe92771c0b_0_222:notes"/>
          <p:cNvSpPr txBox="1"/>
          <p:nvPr>
            <p:ph idx="12" type="sldNum"/>
          </p:nvPr>
        </p:nvSpPr>
        <p:spPr>
          <a:xfrm>
            <a:off x="3852862" y="9429750"/>
            <a:ext cx="2944800" cy="49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fe92771c0b_0_32:notes"/>
          <p:cNvSpPr txBox="1"/>
          <p:nvPr/>
        </p:nvSpPr>
        <p:spPr>
          <a:xfrm>
            <a:off x="3852862" y="9429750"/>
            <a:ext cx="2944800" cy="49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gfe92771c0b_0_32:notes"/>
          <p:cNvSpPr/>
          <p:nvPr>
            <p:ph idx="2" type="sldImg"/>
          </p:nvPr>
        </p:nvSpPr>
        <p:spPr>
          <a:xfrm>
            <a:off x="1997075" y="736600"/>
            <a:ext cx="2803500" cy="3738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98" name="Google Shape;198;gfe92771c0b_0_32:notes"/>
          <p:cNvSpPr txBox="1"/>
          <p:nvPr/>
        </p:nvSpPr>
        <p:spPr>
          <a:xfrm>
            <a:off x="679450" y="4716462"/>
            <a:ext cx="54387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9" name="Google Shape;199;gfe92771c0b_0_32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fe92771c0b_0_48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4" name="Google Shape;214;gfe92771c0b_0_48:notes"/>
          <p:cNvSpPr/>
          <p:nvPr>
            <p:ph idx="2" type="sldImg"/>
          </p:nvPr>
        </p:nvSpPr>
        <p:spPr>
          <a:xfrm>
            <a:off x="2003425" y="744538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fe92771c0b_0_58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5" name="Google Shape;225;gfe92771c0b_0_58:notes"/>
          <p:cNvSpPr/>
          <p:nvPr>
            <p:ph idx="2" type="sldImg"/>
          </p:nvPr>
        </p:nvSpPr>
        <p:spPr>
          <a:xfrm>
            <a:off x="2003425" y="744538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fe92771c0b_0_68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6" name="Google Shape;236;gfe92771c0b_0_68:notes"/>
          <p:cNvSpPr/>
          <p:nvPr>
            <p:ph idx="2" type="sldImg"/>
          </p:nvPr>
        </p:nvSpPr>
        <p:spPr>
          <a:xfrm>
            <a:off x="2003425" y="744538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fe92771c0b_0_228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7" name="Google Shape;247;gfe92771c0b_0_228:notes"/>
          <p:cNvSpPr/>
          <p:nvPr>
            <p:ph idx="2" type="sldImg"/>
          </p:nvPr>
        </p:nvSpPr>
        <p:spPr>
          <a:xfrm>
            <a:off x="2003425" y="744538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fe92771c0b_0_238:notes"/>
          <p:cNvSpPr/>
          <p:nvPr>
            <p:ph idx="2" type="sldImg"/>
          </p:nvPr>
        </p:nvSpPr>
        <p:spPr>
          <a:xfrm>
            <a:off x="2003425" y="744537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fe92771c0b_0_238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gfe92771c0b_0_238:notes"/>
          <p:cNvSpPr txBox="1"/>
          <p:nvPr>
            <p:ph idx="12" type="sldNum"/>
          </p:nvPr>
        </p:nvSpPr>
        <p:spPr>
          <a:xfrm>
            <a:off x="3852862" y="9429750"/>
            <a:ext cx="2944800" cy="49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fe92771c0b_0_245:notes"/>
          <p:cNvSpPr/>
          <p:nvPr>
            <p:ph idx="2" type="sldImg"/>
          </p:nvPr>
        </p:nvSpPr>
        <p:spPr>
          <a:xfrm>
            <a:off x="2003425" y="744537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fe92771c0b_0_245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gfe92771c0b_0_245:notes"/>
          <p:cNvSpPr txBox="1"/>
          <p:nvPr>
            <p:ph idx="12" type="sldNum"/>
          </p:nvPr>
        </p:nvSpPr>
        <p:spPr>
          <a:xfrm>
            <a:off x="3852862" y="9429750"/>
            <a:ext cx="2944800" cy="49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fe92771c0b_0_252:notes"/>
          <p:cNvSpPr/>
          <p:nvPr>
            <p:ph idx="2" type="sldImg"/>
          </p:nvPr>
        </p:nvSpPr>
        <p:spPr>
          <a:xfrm>
            <a:off x="2003425" y="744537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fe92771c0b_0_252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gfe92771c0b_0_252:notes"/>
          <p:cNvSpPr txBox="1"/>
          <p:nvPr>
            <p:ph idx="12" type="sldNum"/>
          </p:nvPr>
        </p:nvSpPr>
        <p:spPr>
          <a:xfrm>
            <a:off x="3852862" y="9429750"/>
            <a:ext cx="2944800" cy="49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3b5b1657dd_2_4:notes"/>
          <p:cNvSpPr/>
          <p:nvPr>
            <p:ph idx="2" type="sldImg"/>
          </p:nvPr>
        </p:nvSpPr>
        <p:spPr>
          <a:xfrm>
            <a:off x="2003425" y="744537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3b5b1657dd_2_4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g13b5b1657dd_2_4:notes"/>
          <p:cNvSpPr txBox="1"/>
          <p:nvPr>
            <p:ph idx="12" type="sldNum"/>
          </p:nvPr>
        </p:nvSpPr>
        <p:spPr>
          <a:xfrm>
            <a:off x="3852862" y="9429750"/>
            <a:ext cx="2944800" cy="49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fe92771c0b_0_16:notes"/>
          <p:cNvSpPr txBox="1"/>
          <p:nvPr/>
        </p:nvSpPr>
        <p:spPr>
          <a:xfrm>
            <a:off x="3852862" y="9429750"/>
            <a:ext cx="2944800" cy="49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gfe92771c0b_0_16:notes"/>
          <p:cNvSpPr/>
          <p:nvPr>
            <p:ph idx="2" type="sldImg"/>
          </p:nvPr>
        </p:nvSpPr>
        <p:spPr>
          <a:xfrm>
            <a:off x="1997075" y="736600"/>
            <a:ext cx="2803500" cy="3738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82" name="Google Shape;282;gfe92771c0b_0_16:notes"/>
          <p:cNvSpPr txBox="1"/>
          <p:nvPr/>
        </p:nvSpPr>
        <p:spPr>
          <a:xfrm>
            <a:off x="679450" y="4716462"/>
            <a:ext cx="54387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3" name="Google Shape;283;gfe92771c0b_0_16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fe92771c0b_0_78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8" name="Google Shape;298;gfe92771c0b_0_78:notes"/>
          <p:cNvSpPr/>
          <p:nvPr>
            <p:ph idx="2" type="sldImg"/>
          </p:nvPr>
        </p:nvSpPr>
        <p:spPr>
          <a:xfrm>
            <a:off x="2003425" y="744538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fe92771c0b_0_88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9" name="Google Shape;309;gfe92771c0b_0_88:notes"/>
          <p:cNvSpPr/>
          <p:nvPr>
            <p:ph idx="2" type="sldImg"/>
          </p:nvPr>
        </p:nvSpPr>
        <p:spPr>
          <a:xfrm>
            <a:off x="2003425" y="744538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fe92771c0b_0_98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20" name="Google Shape;320;gfe92771c0b_0_98:notes"/>
          <p:cNvSpPr/>
          <p:nvPr>
            <p:ph idx="2" type="sldImg"/>
          </p:nvPr>
        </p:nvSpPr>
        <p:spPr>
          <a:xfrm>
            <a:off x="2003425" y="744538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fe92771c0b_0_298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31" name="Google Shape;331;gfe92771c0b_0_298:notes"/>
          <p:cNvSpPr/>
          <p:nvPr>
            <p:ph idx="2" type="sldImg"/>
          </p:nvPr>
        </p:nvSpPr>
        <p:spPr>
          <a:xfrm>
            <a:off x="2003425" y="744538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gfe92771c0b_0_0:notes"/>
          <p:cNvSpPr txBox="1"/>
          <p:nvPr/>
        </p:nvSpPr>
        <p:spPr>
          <a:xfrm>
            <a:off x="3852862" y="9429750"/>
            <a:ext cx="2944800" cy="49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gfe92771c0b_0_0:notes"/>
          <p:cNvSpPr/>
          <p:nvPr>
            <p:ph idx="2" type="sldImg"/>
          </p:nvPr>
        </p:nvSpPr>
        <p:spPr>
          <a:xfrm>
            <a:off x="1997075" y="736600"/>
            <a:ext cx="2803500" cy="3738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43" name="Google Shape;343;gfe92771c0b_0_0:notes"/>
          <p:cNvSpPr txBox="1"/>
          <p:nvPr/>
        </p:nvSpPr>
        <p:spPr>
          <a:xfrm>
            <a:off x="679450" y="4716462"/>
            <a:ext cx="54387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4" name="Google Shape;344;gfe92771c0b_0_0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fe92771c0b_0_108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59" name="Google Shape;359;gfe92771c0b_0_108:notes"/>
          <p:cNvSpPr/>
          <p:nvPr>
            <p:ph idx="2" type="sldImg"/>
          </p:nvPr>
        </p:nvSpPr>
        <p:spPr>
          <a:xfrm>
            <a:off x="2003425" y="744538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fe92771c0b_0_118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70" name="Google Shape;370;gfe92771c0b_0_118:notes"/>
          <p:cNvSpPr/>
          <p:nvPr>
            <p:ph idx="2" type="sldImg"/>
          </p:nvPr>
        </p:nvSpPr>
        <p:spPr>
          <a:xfrm>
            <a:off x="2003425" y="744538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gfe92771c0b_0_128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81" name="Google Shape;381;gfe92771c0b_0_128:notes"/>
          <p:cNvSpPr/>
          <p:nvPr>
            <p:ph idx="2" type="sldImg"/>
          </p:nvPr>
        </p:nvSpPr>
        <p:spPr>
          <a:xfrm>
            <a:off x="2003425" y="744538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fe92771c0b_0_308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92" name="Google Shape;392;gfe92771c0b_0_308:notes"/>
          <p:cNvSpPr/>
          <p:nvPr>
            <p:ph idx="2" type="sldImg"/>
          </p:nvPr>
        </p:nvSpPr>
        <p:spPr>
          <a:xfrm>
            <a:off x="2003425" y="744538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3b5b1656a1_0_5:notes"/>
          <p:cNvSpPr/>
          <p:nvPr>
            <p:ph idx="2" type="sldImg"/>
          </p:nvPr>
        </p:nvSpPr>
        <p:spPr>
          <a:xfrm>
            <a:off x="2003425" y="744537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3b5b1656a1_0_5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13b5b1656a1_0_5:notes"/>
          <p:cNvSpPr txBox="1"/>
          <p:nvPr>
            <p:ph idx="12" type="sldNum"/>
          </p:nvPr>
        </p:nvSpPr>
        <p:spPr>
          <a:xfrm>
            <a:off x="3852862" y="9429750"/>
            <a:ext cx="2944800" cy="49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13b5b1657dd_0_3:notes"/>
          <p:cNvSpPr/>
          <p:nvPr>
            <p:ph idx="2" type="sldImg"/>
          </p:nvPr>
        </p:nvSpPr>
        <p:spPr>
          <a:xfrm>
            <a:off x="2003425" y="744537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13b5b1657dd_0_3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g13b5b1657dd_0_3:notes"/>
          <p:cNvSpPr txBox="1"/>
          <p:nvPr>
            <p:ph idx="12" type="sldNum"/>
          </p:nvPr>
        </p:nvSpPr>
        <p:spPr>
          <a:xfrm>
            <a:off x="3852862" y="9429750"/>
            <a:ext cx="2944800" cy="49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g13b5b1657dd_0_10:notes"/>
          <p:cNvSpPr/>
          <p:nvPr>
            <p:ph idx="2" type="sldImg"/>
          </p:nvPr>
        </p:nvSpPr>
        <p:spPr>
          <a:xfrm>
            <a:off x="2003425" y="744537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1" name="Google Shape;411;g13b5b1657dd_0_10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g13b5b1657dd_0_10:notes"/>
          <p:cNvSpPr txBox="1"/>
          <p:nvPr>
            <p:ph idx="12" type="sldNum"/>
          </p:nvPr>
        </p:nvSpPr>
        <p:spPr>
          <a:xfrm>
            <a:off x="3852862" y="9429750"/>
            <a:ext cx="2944800" cy="49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13b5b1657dd_1_46:notes"/>
          <p:cNvSpPr/>
          <p:nvPr>
            <p:ph idx="2" type="sldImg"/>
          </p:nvPr>
        </p:nvSpPr>
        <p:spPr>
          <a:xfrm>
            <a:off x="2003425" y="744537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13b5b1657dd_1_46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g13b5b1657dd_1_46:notes"/>
          <p:cNvSpPr txBox="1"/>
          <p:nvPr>
            <p:ph idx="12" type="sldNum"/>
          </p:nvPr>
        </p:nvSpPr>
        <p:spPr>
          <a:xfrm>
            <a:off x="3852862" y="9429750"/>
            <a:ext cx="2944800" cy="49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:notes"/>
          <p:cNvSpPr txBox="1"/>
          <p:nvPr/>
        </p:nvSpPr>
        <p:spPr>
          <a:xfrm>
            <a:off x="3852862" y="9429750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3:notes"/>
          <p:cNvSpPr/>
          <p:nvPr>
            <p:ph idx="2" type="sldImg"/>
          </p:nvPr>
        </p:nvSpPr>
        <p:spPr>
          <a:xfrm>
            <a:off x="1997075" y="736600"/>
            <a:ext cx="2803525" cy="373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14" name="Google Shape;114;p3:notes"/>
          <p:cNvSpPr txBox="1"/>
          <p:nvPr/>
        </p:nvSpPr>
        <p:spPr>
          <a:xfrm>
            <a:off x="679450" y="4716462"/>
            <a:ext cx="5438775" cy="4465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" name="Google Shape;115;p3:notes"/>
          <p:cNvSpPr txBox="1"/>
          <p:nvPr>
            <p:ph idx="1" type="body"/>
          </p:nvPr>
        </p:nvSpPr>
        <p:spPr>
          <a:xfrm>
            <a:off x="904875" y="4714875"/>
            <a:ext cx="4987925" cy="4465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:notes"/>
          <p:cNvSpPr txBox="1"/>
          <p:nvPr>
            <p:ph idx="1" type="body"/>
          </p:nvPr>
        </p:nvSpPr>
        <p:spPr>
          <a:xfrm>
            <a:off x="904875" y="4714875"/>
            <a:ext cx="4987925" cy="4465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0" name="Google Shape;130;p4:notes"/>
          <p:cNvSpPr/>
          <p:nvPr>
            <p:ph idx="2" type="sldImg"/>
          </p:nvPr>
        </p:nvSpPr>
        <p:spPr>
          <a:xfrm>
            <a:off x="2003425" y="744538"/>
            <a:ext cx="27908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3b5b1657dd_1_26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1" name="Google Shape;141;g13b5b1657dd_1_26:notes"/>
          <p:cNvSpPr/>
          <p:nvPr>
            <p:ph idx="2" type="sldImg"/>
          </p:nvPr>
        </p:nvSpPr>
        <p:spPr>
          <a:xfrm>
            <a:off x="2003425" y="744538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3b5b1657dd_1_36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2" name="Google Shape;152;g13b5b1657dd_1_36:notes"/>
          <p:cNvSpPr/>
          <p:nvPr>
            <p:ph idx="2" type="sldImg"/>
          </p:nvPr>
        </p:nvSpPr>
        <p:spPr>
          <a:xfrm>
            <a:off x="2003425" y="744538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fe92771c0b_0_288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3" name="Google Shape;163;gfe92771c0b_0_288:notes"/>
          <p:cNvSpPr/>
          <p:nvPr>
            <p:ph idx="2" type="sldImg"/>
          </p:nvPr>
        </p:nvSpPr>
        <p:spPr>
          <a:xfrm>
            <a:off x="2003425" y="744538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fe92771c0b_0_208:notes"/>
          <p:cNvSpPr/>
          <p:nvPr>
            <p:ph idx="2" type="sldImg"/>
          </p:nvPr>
        </p:nvSpPr>
        <p:spPr>
          <a:xfrm>
            <a:off x="2003425" y="744537"/>
            <a:ext cx="27909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fe92771c0b_0_208:notes"/>
          <p:cNvSpPr txBox="1"/>
          <p:nvPr>
            <p:ph idx="1" type="body"/>
          </p:nvPr>
        </p:nvSpPr>
        <p:spPr>
          <a:xfrm>
            <a:off x="904875" y="4714875"/>
            <a:ext cx="4987800" cy="4465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gfe92771c0b_0_208:notes"/>
          <p:cNvSpPr txBox="1"/>
          <p:nvPr>
            <p:ph idx="12" type="sldNum"/>
          </p:nvPr>
        </p:nvSpPr>
        <p:spPr>
          <a:xfrm>
            <a:off x="3852862" y="9429750"/>
            <a:ext cx="2944800" cy="49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zoom dir="ou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zoom dir="ou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" type="subTitle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6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zoom dir="ou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/>
          <p:nvPr>
            <p:ph type="title"/>
          </p:nvPr>
        </p:nvSpPr>
        <p:spPr>
          <a:xfrm rot="5400000">
            <a:off x="1957387" y="3741738"/>
            <a:ext cx="7315200" cy="1457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" type="body"/>
          </p:nvPr>
        </p:nvSpPr>
        <p:spPr>
          <a:xfrm rot="5400000">
            <a:off x="-1033463" y="2360613"/>
            <a:ext cx="7315200" cy="4219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zoom dir="ou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" type="body"/>
          </p:nvPr>
        </p:nvSpPr>
        <p:spPr>
          <a:xfrm rot="5400000">
            <a:off x="685800" y="2470150"/>
            <a:ext cx="5486400" cy="58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zoom dir="ou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/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/>
          <p:nvPr>
            <p:ph idx="2" type="pic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9"/>
          <p:cNvSpPr txBox="1"/>
          <p:nvPr>
            <p:ph idx="1" type="body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35" name="Google Shape;35;p9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zoom dir="ou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/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" type="body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/>
        </p:txBody>
      </p:sp>
      <p:sp>
        <p:nvSpPr>
          <p:cNvPr id="41" name="Google Shape;41;p10"/>
          <p:cNvSpPr txBox="1"/>
          <p:nvPr>
            <p:ph idx="2" type="body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42" name="Google Shape;42;p10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zoom dir="ou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zoom dir="ou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" type="body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53" name="Google Shape;53;p12"/>
          <p:cNvSpPr txBox="1"/>
          <p:nvPr>
            <p:ph idx="2" type="body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54" name="Google Shape;54;p12"/>
          <p:cNvSpPr txBox="1"/>
          <p:nvPr>
            <p:ph idx="3" type="body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55" name="Google Shape;55;p12"/>
          <p:cNvSpPr txBox="1"/>
          <p:nvPr>
            <p:ph idx="4" type="body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56" name="Google Shape;56;p12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zoom dir="ou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/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3"/>
          <p:cNvSpPr txBox="1"/>
          <p:nvPr>
            <p:ph idx="1" type="body"/>
          </p:nvPr>
        </p:nvSpPr>
        <p:spPr>
          <a:xfrm>
            <a:off x="514350" y="2641600"/>
            <a:ext cx="283845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62" name="Google Shape;62;p13"/>
          <p:cNvSpPr txBox="1"/>
          <p:nvPr>
            <p:ph idx="2" type="body"/>
          </p:nvPr>
        </p:nvSpPr>
        <p:spPr>
          <a:xfrm>
            <a:off x="3505200" y="2641600"/>
            <a:ext cx="283845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63" name="Google Shape;63;p13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3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zoom dir="ou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/>
        </p:txBody>
      </p:sp>
      <p:sp>
        <p:nvSpPr>
          <p:cNvPr id="69" name="Google Shape;69;p14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zoom dir="out"/>
  </p:transition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0" type="dt"/>
          </p:nvPr>
        </p:nvSpPr>
        <p:spPr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457200" y="533400"/>
            <a:ext cx="5943600" cy="369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IES VALADARES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457200" y="1143000"/>
            <a:ext cx="5943600" cy="1305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Times New Roman"/>
              <a:buNone/>
            </a:pPr>
            <a:r>
              <a:rPr b="1" lang="en-US" sz="3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CADERNO D</a:t>
            </a:r>
            <a:r>
              <a:rPr b="1" lang="en-US" sz="3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</a:t>
            </a:r>
            <a:r>
              <a:rPr b="1" lang="en-US" sz="3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EQUIPO</a:t>
            </a:r>
            <a:endParaRPr b="1" sz="39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457200" y="2871089"/>
            <a:ext cx="5943600" cy="4655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1" sz="1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457200" y="7924800"/>
            <a:ext cx="2971800" cy="762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t/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Curso/Grupo: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3429000" y="7924800"/>
            <a:ext cx="2971800" cy="762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</a:t>
            </a: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22/23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3" name="Google Shape;93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60699" y="174149"/>
            <a:ext cx="1040100" cy="20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" name="Google Shape;185;gfe92771c0b_0_215"/>
          <p:cNvGraphicFramePr/>
          <p:nvPr/>
        </p:nvGraphicFramePr>
        <p:xfrm>
          <a:off x="600075" y="876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{596FB194-3E51-4A72-A6B6-A108197A92EC}</a:tableStyleId>
              </a:tblPr>
              <a:tblGrid>
                <a:gridCol w="1009650"/>
                <a:gridCol w="4000500"/>
                <a:gridCol w="390525"/>
                <a:gridCol w="381000"/>
              </a:tblGrid>
              <a:tr h="3524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Nome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Habilidades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Si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Non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476250">
                <a:tc row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………………….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Falei en ton baixo, pedindo a palabra e respetando as opinións dos demais.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Escoitei aos demais sen interrumpir e aceptei as ideas dos meus compañeiros e compañeiras.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Colaborei cumprindo as tarefas asignadas.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Utilicei as palabras máxicas: por favor, grazas, perdón….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row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B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…………………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Falei en ton baixo, pedindo a palabra e respetando as opinións dos demais.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Escoitei aos demais sen interrumpir e aceptei as ideas dos meus compañeiros e compañeiras.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Colaborei cumprindo as tarefas asignadas.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Utilicei as palabras máxicas: por favor, grazas, perdón….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row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………………..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Falei en ton baixo, pedindo a palabra e respetando as opinións dos demais.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Escoitei aos demais sen interrumpir e aceptei as ideas dos meus compañeiros e compañeiras.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Colaborei cumprindo as tarefas asignadas.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Utilicei as palabras máxicas: por favor, grazas, perdón….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row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D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………………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Falei en ton baixo, pedindo a palabra e respetando as opinións dos demais.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Escoitei aos demais sen interrumpir e aceptei as ideas dos meus compañeiros e compañeiras.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Colaborei cumprindo as tarefas asignadas.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Utilicei as palabras máxicas: por favor, grazas, perdón….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86" name="Google Shape;186;gfe92771c0b_0_2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gfe92771c0b_0_215"/>
          <p:cNvSpPr txBox="1"/>
          <p:nvPr/>
        </p:nvSpPr>
        <p:spPr>
          <a:xfrm>
            <a:off x="600025" y="365575"/>
            <a:ext cx="5781600" cy="400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Verdana"/>
                <a:ea typeface="Verdana"/>
                <a:cs typeface="Verdana"/>
                <a:sym typeface="Verdana"/>
              </a:rPr>
              <a:t>Autoavaliando as nosas habilidades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3" name="Google Shape;193;gfe92771c0b_0_222"/>
          <p:cNvGraphicFramePr/>
          <p:nvPr/>
        </p:nvGraphicFramePr>
        <p:xfrm>
          <a:off x="616525" y="1847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{D6C874E8-A8AE-43DD-B766-467B610A7F41}</a:tableStyleId>
              </a:tblPr>
              <a:tblGrid>
                <a:gridCol w="4927175"/>
                <a:gridCol w="434350"/>
                <a:gridCol w="420075"/>
              </a:tblGrid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Autoavaliación do noso equipo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Si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Non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solidFill>
                      <a:schemeClr val="accent5"/>
                    </a:solidFill>
                  </a:tcPr>
                </a:tc>
              </a:tr>
              <a:tr h="721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Todos coñecíamos a actividade que tiñamos que realizar e cal era a nosa parte.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Todos aportamos ideas para a actividade.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Tivemos en conta as ideas de todos.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Nos deixamos axudar e dimos axuda cando se precisou.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Todos temos aprendido algo.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Todos temos aportado algo.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Temos aproveitado ben o tempo.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Traballamos a gusto.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Sentimos que somos un equipo.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</a:tbl>
          </a:graphicData>
        </a:graphic>
      </p:graphicFrame>
      <p:sp>
        <p:nvSpPr>
          <p:cNvPr id="194" name="Google Shape;194;gfe92771c0b_0_222"/>
          <p:cNvSpPr txBox="1"/>
          <p:nvPr/>
        </p:nvSpPr>
        <p:spPr>
          <a:xfrm>
            <a:off x="616525" y="1308550"/>
            <a:ext cx="5781600" cy="400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Verdana"/>
                <a:ea typeface="Verdana"/>
                <a:cs typeface="Verdana"/>
                <a:sym typeface="Verdana"/>
              </a:rPr>
              <a:t>Autoavaliando as nosas habilidades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1" name="Google Shape;201;gfe92771c0b_0_32"/>
          <p:cNvGraphicFramePr/>
          <p:nvPr/>
        </p:nvGraphicFramePr>
        <p:xfrm>
          <a:off x="532508" y="118131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393025"/>
                <a:gridCol w="4439425"/>
              </a:tblGrid>
              <a:tr h="334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02" name="Google Shape;202;gfe92771c0b_0_32"/>
          <p:cNvSpPr txBox="1"/>
          <p:nvPr/>
        </p:nvSpPr>
        <p:spPr>
          <a:xfrm>
            <a:off x="461046" y="285013"/>
            <a:ext cx="5904000" cy="402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 DO EQUIPO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03" name="Google Shape;203;gfe92771c0b_0_32"/>
          <p:cNvGraphicFramePr/>
          <p:nvPr/>
        </p:nvGraphicFramePr>
        <p:xfrm>
          <a:off x="535511" y="17001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304750"/>
                <a:gridCol w="3256625"/>
              </a:tblGrid>
              <a:tr h="25900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OBXECTIVOS DO EQUIPO:</a:t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59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Progresar na aprendizaxe</a:t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9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Axudarse uns aos outros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4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204" name="Google Shape;204;gfe92771c0b_0_32"/>
          <p:cNvGraphicFramePr/>
          <p:nvPr/>
        </p:nvGraphicFramePr>
        <p:xfrm>
          <a:off x="4154758" y="170013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621700"/>
                <a:gridCol w="556050"/>
                <a:gridCol w="581300"/>
                <a:gridCol w="506875"/>
              </a:tblGrid>
              <a:tr h="351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NM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274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336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470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5" name="Google Shape;205;gfe92771c0b_0_32"/>
          <p:cNvGraphicFramePr/>
          <p:nvPr/>
        </p:nvGraphicFramePr>
        <p:xfrm>
          <a:off x="521724" y="352624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201575"/>
                <a:gridCol w="2387375"/>
              </a:tblGrid>
              <a:tr h="392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sz="1400" u="none" cap="none" strike="noStrike"/>
                    </a:p>
                  </a:txBody>
                  <a:tcPr marT="76975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Compromisos p</a:t>
                      </a: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ersoais</a:t>
                      </a:r>
                      <a:endParaRPr sz="1400" u="none" cap="none" strike="noStrike"/>
                    </a:p>
                  </a:txBody>
                  <a:tcPr marT="76975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432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2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2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7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75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206" name="Google Shape;206;gfe92771c0b_0_32"/>
          <p:cNvGraphicFramePr/>
          <p:nvPr/>
        </p:nvGraphicFramePr>
        <p:xfrm>
          <a:off x="4158117" y="354530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590700"/>
                <a:gridCol w="556175"/>
                <a:gridCol w="630200"/>
                <a:gridCol w="482100"/>
              </a:tblGrid>
              <a:tr h="364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NM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44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42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42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42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</a:tbl>
          </a:graphicData>
        </a:graphic>
      </p:graphicFrame>
      <p:sp>
        <p:nvSpPr>
          <p:cNvPr id="207" name="Google Shape;207;gfe92771c0b_0_32"/>
          <p:cNvSpPr txBox="1"/>
          <p:nvPr/>
        </p:nvSpPr>
        <p:spPr>
          <a:xfrm>
            <a:off x="461046" y="703824"/>
            <a:ext cx="5904000" cy="371700"/>
          </a:xfrm>
          <a:prstGeom prst="rect">
            <a:avLst/>
          </a:prstGeom>
          <a:solidFill>
            <a:srgbClr val="EDF9F4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1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Revisión do plan de equipo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08" name="Google Shape;208;gfe92771c0b_0_32"/>
          <p:cNvGraphicFramePr/>
          <p:nvPr/>
        </p:nvGraphicFramePr>
        <p:xfrm>
          <a:off x="532508" y="775187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5866250"/>
              </a:tblGrid>
              <a:tr h="586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fixemos especialmente ben?</a:t>
                      </a:r>
                      <a:endParaRPr sz="1400" u="none" cap="none" strike="noStrike"/>
                    </a:p>
                  </a:txBody>
                  <a:tcPr marT="76900" marB="468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567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temos que mellorar?</a:t>
                      </a:r>
                      <a:endParaRPr sz="1400" u="none" cap="none" strike="noStrike"/>
                    </a:p>
                  </a:txBody>
                  <a:tcPr marT="76900" marB="468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9" name="Google Shape;209;gfe92771c0b_0_32"/>
          <p:cNvGraphicFramePr/>
          <p:nvPr/>
        </p:nvGraphicFramePr>
        <p:xfrm>
          <a:off x="510249" y="573837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230650"/>
                <a:gridCol w="2381250"/>
              </a:tblGrid>
              <a:tr h="270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Cargo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Coordinador/a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Secretario/a  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Axudante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Portavoz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210" name="Google Shape;210;gfe92771c0b_0_32"/>
          <p:cNvGraphicFramePr/>
          <p:nvPr/>
        </p:nvGraphicFramePr>
        <p:xfrm>
          <a:off x="4173294" y="573849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592125"/>
                <a:gridCol w="596900"/>
                <a:gridCol w="592125"/>
                <a:gridCol w="447675"/>
              </a:tblGrid>
              <a:tr h="2637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NM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36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36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36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36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</a:tbl>
          </a:graphicData>
        </a:graphic>
      </p:graphicFrame>
      <p:pic>
        <p:nvPicPr>
          <p:cNvPr id="211" name="Google Shape;211;gfe92771c0b_0_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6449" y="14774"/>
            <a:ext cx="1040100" cy="20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fe92771c0b_0_48"/>
          <p:cNvSpPr txBox="1"/>
          <p:nvPr/>
        </p:nvSpPr>
        <p:spPr>
          <a:xfrm>
            <a:off x="304800" y="304800"/>
            <a:ext cx="6172200" cy="533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DIARIO DE SESIÓNS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gfe92771c0b_0_48"/>
          <p:cNvSpPr txBox="1"/>
          <p:nvPr/>
        </p:nvSpPr>
        <p:spPr>
          <a:xfrm>
            <a:off x="304800" y="1905000"/>
            <a:ext cx="6172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8" name="Google Shape;218;gfe92771c0b_0_48"/>
          <p:cNvSpPr txBox="1"/>
          <p:nvPr/>
        </p:nvSpPr>
        <p:spPr>
          <a:xfrm>
            <a:off x="290500" y="6514108"/>
            <a:ext cx="6221400" cy="1315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 nos foi?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9" name="Google Shape;219;gfe92771c0b_0_48"/>
          <p:cNvSpPr txBox="1"/>
          <p:nvPr/>
        </p:nvSpPr>
        <p:spPr>
          <a:xfrm>
            <a:off x="3733800" y="7974571"/>
            <a:ext cx="2743200" cy="98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O/A secretario/a do Equipo: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220" name="Google Shape;220;gfe92771c0b_0_48"/>
          <p:cNvGraphicFramePr/>
          <p:nvPr/>
        </p:nvGraphicFramePr>
        <p:xfrm>
          <a:off x="304800" y="1928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128150"/>
                <a:gridCol w="2564500"/>
                <a:gridCol w="2479550"/>
              </a:tblGrid>
              <a:tr h="3819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Avaliación </a:t>
                      </a:r>
                      <a:endParaRPr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99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fixen especialmente ben?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teño que mellorar?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2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0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21" name="Google Shape;221;gfe92771c0b_0_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22" name="Google Shape;222;gfe92771c0b_0_48"/>
          <p:cNvGraphicFramePr/>
          <p:nvPr/>
        </p:nvGraphicFramePr>
        <p:xfrm>
          <a:off x="353683" y="962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450825"/>
                <a:gridCol w="4623625"/>
              </a:tblGrid>
              <a:tr h="35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Estrutura:</a:t>
                      </a:r>
                      <a:endParaRPr sz="1200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fe92771c0b_0_58"/>
          <p:cNvSpPr txBox="1"/>
          <p:nvPr/>
        </p:nvSpPr>
        <p:spPr>
          <a:xfrm>
            <a:off x="304800" y="304800"/>
            <a:ext cx="6172200" cy="533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DIARIO DE SESIÓNS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gfe92771c0b_0_58"/>
          <p:cNvSpPr txBox="1"/>
          <p:nvPr/>
        </p:nvSpPr>
        <p:spPr>
          <a:xfrm>
            <a:off x="304800" y="1905000"/>
            <a:ext cx="6172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9" name="Google Shape;229;gfe92771c0b_0_58"/>
          <p:cNvSpPr txBox="1"/>
          <p:nvPr/>
        </p:nvSpPr>
        <p:spPr>
          <a:xfrm>
            <a:off x="290500" y="6514108"/>
            <a:ext cx="6221400" cy="1315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 nos foi?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0" name="Google Shape;230;gfe92771c0b_0_58"/>
          <p:cNvSpPr txBox="1"/>
          <p:nvPr/>
        </p:nvSpPr>
        <p:spPr>
          <a:xfrm>
            <a:off x="3733800" y="7974571"/>
            <a:ext cx="2743200" cy="98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O/A secretario/a do Equipo: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231" name="Google Shape;231;gfe92771c0b_0_58"/>
          <p:cNvGraphicFramePr/>
          <p:nvPr/>
        </p:nvGraphicFramePr>
        <p:xfrm>
          <a:off x="304800" y="1928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128150"/>
                <a:gridCol w="2564500"/>
                <a:gridCol w="2479550"/>
              </a:tblGrid>
              <a:tr h="3819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Avaliación </a:t>
                      </a:r>
                      <a:endParaRPr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99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fixen especialmente ben?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teño que mellorar?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2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0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32" name="Google Shape;232;gfe92771c0b_0_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33" name="Google Shape;233;gfe92771c0b_0_58"/>
          <p:cNvGraphicFramePr/>
          <p:nvPr/>
        </p:nvGraphicFramePr>
        <p:xfrm>
          <a:off x="353683" y="962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450825"/>
                <a:gridCol w="4623625"/>
              </a:tblGrid>
              <a:tr h="35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Estrutura:</a:t>
                      </a:r>
                      <a:endParaRPr sz="1200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fe92771c0b_0_68"/>
          <p:cNvSpPr txBox="1"/>
          <p:nvPr/>
        </p:nvSpPr>
        <p:spPr>
          <a:xfrm>
            <a:off x="304800" y="304800"/>
            <a:ext cx="6172200" cy="533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DIARIO DE SESIÓNS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gfe92771c0b_0_68"/>
          <p:cNvSpPr txBox="1"/>
          <p:nvPr/>
        </p:nvSpPr>
        <p:spPr>
          <a:xfrm>
            <a:off x="304800" y="1905000"/>
            <a:ext cx="6172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0" name="Google Shape;240;gfe92771c0b_0_68"/>
          <p:cNvSpPr txBox="1"/>
          <p:nvPr/>
        </p:nvSpPr>
        <p:spPr>
          <a:xfrm>
            <a:off x="290500" y="6514108"/>
            <a:ext cx="6221400" cy="1315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 nos foi?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1" name="Google Shape;241;gfe92771c0b_0_68"/>
          <p:cNvSpPr txBox="1"/>
          <p:nvPr/>
        </p:nvSpPr>
        <p:spPr>
          <a:xfrm>
            <a:off x="3733800" y="7974571"/>
            <a:ext cx="2743200" cy="98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O/A secretario/a do Equipo: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242" name="Google Shape;242;gfe92771c0b_0_68"/>
          <p:cNvGraphicFramePr/>
          <p:nvPr/>
        </p:nvGraphicFramePr>
        <p:xfrm>
          <a:off x="304800" y="1928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128150"/>
                <a:gridCol w="2564500"/>
                <a:gridCol w="2479550"/>
              </a:tblGrid>
              <a:tr h="3819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Avaliación </a:t>
                      </a:r>
                      <a:endParaRPr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99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fixen especialmente ben?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teño que mellorar?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2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0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43" name="Google Shape;243;gfe92771c0b_0_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44" name="Google Shape;244;gfe92771c0b_0_68"/>
          <p:cNvGraphicFramePr/>
          <p:nvPr/>
        </p:nvGraphicFramePr>
        <p:xfrm>
          <a:off x="353683" y="962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450825"/>
                <a:gridCol w="4623625"/>
              </a:tblGrid>
              <a:tr h="35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Estrutura:</a:t>
                      </a:r>
                      <a:endParaRPr sz="1200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fe92771c0b_0_228"/>
          <p:cNvSpPr txBox="1"/>
          <p:nvPr/>
        </p:nvSpPr>
        <p:spPr>
          <a:xfrm>
            <a:off x="304800" y="304800"/>
            <a:ext cx="6172200" cy="533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DIARIO DE SESIÓNS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gfe92771c0b_0_228"/>
          <p:cNvSpPr txBox="1"/>
          <p:nvPr/>
        </p:nvSpPr>
        <p:spPr>
          <a:xfrm>
            <a:off x="304800" y="1905000"/>
            <a:ext cx="6172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1" name="Google Shape;251;gfe92771c0b_0_228"/>
          <p:cNvSpPr txBox="1"/>
          <p:nvPr/>
        </p:nvSpPr>
        <p:spPr>
          <a:xfrm>
            <a:off x="290500" y="6514108"/>
            <a:ext cx="6221400" cy="1315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 nos foi?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2" name="Google Shape;252;gfe92771c0b_0_228"/>
          <p:cNvSpPr txBox="1"/>
          <p:nvPr/>
        </p:nvSpPr>
        <p:spPr>
          <a:xfrm>
            <a:off x="3733800" y="7974571"/>
            <a:ext cx="2743200" cy="98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O/A secretario/a do Equipo: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253" name="Google Shape;253;gfe92771c0b_0_228"/>
          <p:cNvGraphicFramePr/>
          <p:nvPr/>
        </p:nvGraphicFramePr>
        <p:xfrm>
          <a:off x="304800" y="1928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128150"/>
                <a:gridCol w="2564500"/>
                <a:gridCol w="2479550"/>
              </a:tblGrid>
              <a:tr h="3819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Avaliación </a:t>
                      </a:r>
                      <a:endParaRPr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99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fixen especialmente ben?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teño que mellorar?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2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0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54" name="Google Shape;254;gfe92771c0b_0_2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55" name="Google Shape;255;gfe92771c0b_0_228"/>
          <p:cNvGraphicFramePr/>
          <p:nvPr/>
        </p:nvGraphicFramePr>
        <p:xfrm>
          <a:off x="353683" y="962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450825"/>
                <a:gridCol w="4623625"/>
              </a:tblGrid>
              <a:tr h="35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Estrutura:</a:t>
                      </a:r>
                      <a:endParaRPr sz="1200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" name="Google Shape;261;gfe92771c0b_0_238"/>
          <p:cNvGraphicFramePr/>
          <p:nvPr/>
        </p:nvGraphicFramePr>
        <p:xfrm>
          <a:off x="609600" y="1352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{596FB194-3E51-4A72-A6B6-A108197A92EC}</a:tableStyleId>
              </a:tblPr>
              <a:tblGrid>
                <a:gridCol w="1428750"/>
                <a:gridCol w="3419475"/>
                <a:gridCol w="371475"/>
                <a:gridCol w="419100"/>
              </a:tblGrid>
              <a:tr h="3048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Cargos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Tarefas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Si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Non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323850">
                <a:tc rowSpan="3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Coordinador/a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Coñecía a tarefa e dirixín a sesión.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Arbitrei e repartín o traballo a realizar por cada un dos compoñentes do equipo. 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Animei os compañeiros e compañeirasa traballar.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rowSpan="3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Secretario/a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Controlei o tempo.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Escribín nos documentos do caderno do equipo.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Custodiei os materiais e o caderno de equipo.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rowSpan="3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Portavoz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Preguntei as dúbidas do equipo á profesora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Respondín as preguntas da profesora, asesorado polo equipo.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Presentei as conclusións do traballo realizado.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rowSpan="3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Axudante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Substituín aos meus compañeiros e compañeiras nos outros cargo. 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Axudei aos meus compañeiros e compañeiras. 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Controlei o ruído.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62" name="Google Shape;262;gfe92771c0b_0_2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Google Shape;263;gfe92771c0b_0_238"/>
          <p:cNvSpPr txBox="1"/>
          <p:nvPr/>
        </p:nvSpPr>
        <p:spPr>
          <a:xfrm>
            <a:off x="609600" y="886350"/>
            <a:ext cx="5638800" cy="400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Verdana"/>
                <a:ea typeface="Verdana"/>
                <a:cs typeface="Verdana"/>
                <a:sym typeface="Verdana"/>
              </a:rPr>
              <a:t>Autoavaliando os nosos cargos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9" name="Google Shape;269;gfe92771c0b_0_245"/>
          <p:cNvGraphicFramePr/>
          <p:nvPr/>
        </p:nvGraphicFramePr>
        <p:xfrm>
          <a:off x="600075" y="876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{596FB194-3E51-4A72-A6B6-A108197A92EC}</a:tableStyleId>
              </a:tblPr>
              <a:tblGrid>
                <a:gridCol w="1009650"/>
                <a:gridCol w="4000500"/>
                <a:gridCol w="390525"/>
                <a:gridCol w="381000"/>
              </a:tblGrid>
              <a:tr h="3524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Nome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Habilidades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Si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Non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476250">
                <a:tc row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………………….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Falei en ton baixo, pedindo a palabra e respetando as opinións dos demais.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Escoitei aos demais sen interrumpir e aceptei as ideas dos meus compañeiros e compañeiras.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Colaborei cumprindo as tarefas asignadas.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Utilicei as palabras máxicas: por favor, grazas, perdón….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row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B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…………………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Falei en ton baixo, pedindo a palabra e respetando as opinións dos demais.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Escoitei aos demais sen interrumpir e aceptei as ideas dos meus compañeiros e compañeiras.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Colaborei cumprindo as tarefas asignadas.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Utilicei as palabras máxicas: por favor, grazas, perdón….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row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………………..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Falei en ton baixo, pedindo a palabra e respetando as opinións dos demais.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Escoitei aos demais sen interrumpir e aceptei as ideas dos meus compañeiros e compañeiras.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Colaborei cumprindo as tarefas asignadas.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Utilicei as palabras máxicas: por favor, grazas, perdón….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row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D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………………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Falei en ton baixo, pedindo a palabra e respetando as opinións dos demais.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Escoitei aos demais sen interrumpir e aceptei as ideas dos meus compañeiros e compañeiras.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Colaborei cumprindo as tarefas asignadas.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Utilicei as palabras máxicas: por favor, grazas, perdón….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70" name="Google Shape;270;gfe92771c0b_0_2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Google Shape;271;gfe92771c0b_0_245"/>
          <p:cNvSpPr txBox="1"/>
          <p:nvPr/>
        </p:nvSpPr>
        <p:spPr>
          <a:xfrm>
            <a:off x="600025" y="365575"/>
            <a:ext cx="5781600" cy="400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Verdana"/>
                <a:ea typeface="Verdana"/>
                <a:cs typeface="Verdana"/>
                <a:sym typeface="Verdana"/>
              </a:rPr>
              <a:t>Autoavaliando as nosas habilidades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7" name="Google Shape;277;gfe92771c0b_0_252"/>
          <p:cNvGraphicFramePr/>
          <p:nvPr/>
        </p:nvGraphicFramePr>
        <p:xfrm>
          <a:off x="616525" y="1847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{D6C874E8-A8AE-43DD-B766-467B610A7F41}</a:tableStyleId>
              </a:tblPr>
              <a:tblGrid>
                <a:gridCol w="4927175"/>
                <a:gridCol w="434350"/>
                <a:gridCol w="420075"/>
              </a:tblGrid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Autoavaliación do noso equipo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Si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Non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solidFill>
                      <a:schemeClr val="accent5"/>
                    </a:solidFill>
                  </a:tcPr>
                </a:tc>
              </a:tr>
              <a:tr h="721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Todos coñecíamos a actividade que tiñamos que realizar e cal era a nosa parte.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Todos aportamos ideas para a actividade.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Tivemos en conta as ideas de todos.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Nos deixamos axudar e dimos axuda cando se precisou.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Todos temos aprendido algo.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Todos temos aportado algo.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Temos aproveitado ben o tempo.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Traballamos a gusto.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Sentimos que somos un equipo.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</a:tbl>
          </a:graphicData>
        </a:graphic>
      </p:graphicFrame>
      <p:sp>
        <p:nvSpPr>
          <p:cNvPr id="278" name="Google Shape;278;gfe92771c0b_0_252"/>
          <p:cNvSpPr txBox="1"/>
          <p:nvPr/>
        </p:nvSpPr>
        <p:spPr>
          <a:xfrm>
            <a:off x="616525" y="1308550"/>
            <a:ext cx="5781600" cy="400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Verdana"/>
                <a:ea typeface="Verdana"/>
                <a:cs typeface="Verdana"/>
                <a:sym typeface="Verdana"/>
              </a:rPr>
              <a:t>Autoavaliando as nosas habilidades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g13b5b1657dd_2_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60699" y="174149"/>
            <a:ext cx="1040100" cy="200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g13b5b1657dd_2_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527274"/>
            <a:ext cx="5545592" cy="8464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5" name="Google Shape;285;gfe92771c0b_0_16"/>
          <p:cNvGraphicFramePr/>
          <p:nvPr/>
        </p:nvGraphicFramePr>
        <p:xfrm>
          <a:off x="532508" y="118131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393025"/>
                <a:gridCol w="4439425"/>
              </a:tblGrid>
              <a:tr h="334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86" name="Google Shape;286;gfe92771c0b_0_16"/>
          <p:cNvSpPr txBox="1"/>
          <p:nvPr/>
        </p:nvSpPr>
        <p:spPr>
          <a:xfrm>
            <a:off x="461046" y="285013"/>
            <a:ext cx="5904000" cy="402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 DO EQUIPO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87" name="Google Shape;287;gfe92771c0b_0_16"/>
          <p:cNvGraphicFramePr/>
          <p:nvPr/>
        </p:nvGraphicFramePr>
        <p:xfrm>
          <a:off x="535511" y="17001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304750"/>
                <a:gridCol w="3256625"/>
              </a:tblGrid>
              <a:tr h="25900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OBXECTIVOS DO EQUIPO:</a:t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59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Progresar na aprendizaxe</a:t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9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Axudarse uns aos outros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4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288" name="Google Shape;288;gfe92771c0b_0_16"/>
          <p:cNvGraphicFramePr/>
          <p:nvPr/>
        </p:nvGraphicFramePr>
        <p:xfrm>
          <a:off x="4154758" y="170013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621700"/>
                <a:gridCol w="556050"/>
                <a:gridCol w="581300"/>
                <a:gridCol w="506875"/>
              </a:tblGrid>
              <a:tr h="351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NM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274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336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470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9" name="Google Shape;289;gfe92771c0b_0_16"/>
          <p:cNvGraphicFramePr/>
          <p:nvPr/>
        </p:nvGraphicFramePr>
        <p:xfrm>
          <a:off x="521724" y="352624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201575"/>
                <a:gridCol w="2387375"/>
              </a:tblGrid>
              <a:tr h="392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sz="1400" u="none" cap="none" strike="noStrike"/>
                    </a:p>
                  </a:txBody>
                  <a:tcPr marT="76975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Compromisos p</a:t>
                      </a: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ersoais</a:t>
                      </a:r>
                      <a:endParaRPr sz="1400" u="none" cap="none" strike="noStrike"/>
                    </a:p>
                  </a:txBody>
                  <a:tcPr marT="76975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432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2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2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7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75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290" name="Google Shape;290;gfe92771c0b_0_16"/>
          <p:cNvGraphicFramePr/>
          <p:nvPr/>
        </p:nvGraphicFramePr>
        <p:xfrm>
          <a:off x="4158117" y="354530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590700"/>
                <a:gridCol w="556175"/>
                <a:gridCol w="630200"/>
                <a:gridCol w="482100"/>
              </a:tblGrid>
              <a:tr h="364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NM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44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42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42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42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</a:tbl>
          </a:graphicData>
        </a:graphic>
      </p:graphicFrame>
      <p:sp>
        <p:nvSpPr>
          <p:cNvPr id="291" name="Google Shape;291;gfe92771c0b_0_16"/>
          <p:cNvSpPr txBox="1"/>
          <p:nvPr/>
        </p:nvSpPr>
        <p:spPr>
          <a:xfrm>
            <a:off x="461046" y="703824"/>
            <a:ext cx="5904000" cy="371700"/>
          </a:xfrm>
          <a:prstGeom prst="rect">
            <a:avLst/>
          </a:prstGeom>
          <a:solidFill>
            <a:srgbClr val="EDF9F4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1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Revisión do plan de equipo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92" name="Google Shape;292;gfe92771c0b_0_16"/>
          <p:cNvGraphicFramePr/>
          <p:nvPr/>
        </p:nvGraphicFramePr>
        <p:xfrm>
          <a:off x="532508" y="775187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5866250"/>
              </a:tblGrid>
              <a:tr h="586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fixemos especialmente ben?</a:t>
                      </a:r>
                      <a:endParaRPr sz="1400" u="none" cap="none" strike="noStrike"/>
                    </a:p>
                  </a:txBody>
                  <a:tcPr marT="76900" marB="468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567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temos que mellorar?</a:t>
                      </a:r>
                      <a:endParaRPr sz="1400" u="none" cap="none" strike="noStrike"/>
                    </a:p>
                  </a:txBody>
                  <a:tcPr marT="76900" marB="468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3" name="Google Shape;293;gfe92771c0b_0_16"/>
          <p:cNvGraphicFramePr/>
          <p:nvPr/>
        </p:nvGraphicFramePr>
        <p:xfrm>
          <a:off x="510249" y="573837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230650"/>
                <a:gridCol w="2381250"/>
              </a:tblGrid>
              <a:tr h="270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Cargo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Coordinador/a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Secretario/a  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Axudante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Portavoz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294" name="Google Shape;294;gfe92771c0b_0_16"/>
          <p:cNvGraphicFramePr/>
          <p:nvPr/>
        </p:nvGraphicFramePr>
        <p:xfrm>
          <a:off x="4173294" y="573849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592125"/>
                <a:gridCol w="596900"/>
                <a:gridCol w="592125"/>
                <a:gridCol w="447675"/>
              </a:tblGrid>
              <a:tr h="2637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NM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36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36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36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36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</a:tbl>
          </a:graphicData>
        </a:graphic>
      </p:graphicFrame>
      <p:pic>
        <p:nvPicPr>
          <p:cNvPr id="295" name="Google Shape;295;gfe92771c0b_0_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6449" y="14774"/>
            <a:ext cx="1040100" cy="20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fe92771c0b_0_78"/>
          <p:cNvSpPr txBox="1"/>
          <p:nvPr/>
        </p:nvSpPr>
        <p:spPr>
          <a:xfrm>
            <a:off x="304800" y="304800"/>
            <a:ext cx="6172200" cy="533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DIARIO DE SESIÓNS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gfe92771c0b_0_78"/>
          <p:cNvSpPr txBox="1"/>
          <p:nvPr/>
        </p:nvSpPr>
        <p:spPr>
          <a:xfrm>
            <a:off x="304800" y="1905000"/>
            <a:ext cx="6172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2" name="Google Shape;302;gfe92771c0b_0_78"/>
          <p:cNvSpPr txBox="1"/>
          <p:nvPr/>
        </p:nvSpPr>
        <p:spPr>
          <a:xfrm>
            <a:off x="290500" y="6514108"/>
            <a:ext cx="6221400" cy="1315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 nos foi?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3" name="Google Shape;303;gfe92771c0b_0_78"/>
          <p:cNvSpPr txBox="1"/>
          <p:nvPr/>
        </p:nvSpPr>
        <p:spPr>
          <a:xfrm>
            <a:off x="3733800" y="7974571"/>
            <a:ext cx="2743200" cy="98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O/A secretario/a do Equipo: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304" name="Google Shape;304;gfe92771c0b_0_78"/>
          <p:cNvGraphicFramePr/>
          <p:nvPr/>
        </p:nvGraphicFramePr>
        <p:xfrm>
          <a:off x="304800" y="1928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128150"/>
                <a:gridCol w="2564500"/>
                <a:gridCol w="2479550"/>
              </a:tblGrid>
              <a:tr h="3819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Avaliación </a:t>
                      </a:r>
                      <a:endParaRPr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99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fixen especialmente ben?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teño que mellorar?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2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0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305" name="Google Shape;305;gfe92771c0b_0_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06" name="Google Shape;306;gfe92771c0b_0_78"/>
          <p:cNvGraphicFramePr/>
          <p:nvPr/>
        </p:nvGraphicFramePr>
        <p:xfrm>
          <a:off x="353683" y="962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450825"/>
                <a:gridCol w="4623625"/>
              </a:tblGrid>
              <a:tr h="35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Estrutura:</a:t>
                      </a:r>
                      <a:endParaRPr sz="1200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fe92771c0b_0_88"/>
          <p:cNvSpPr txBox="1"/>
          <p:nvPr/>
        </p:nvSpPr>
        <p:spPr>
          <a:xfrm>
            <a:off x="304800" y="304800"/>
            <a:ext cx="6172200" cy="533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DIARIO DE SESIÓNS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gfe92771c0b_0_88"/>
          <p:cNvSpPr txBox="1"/>
          <p:nvPr/>
        </p:nvSpPr>
        <p:spPr>
          <a:xfrm>
            <a:off x="304800" y="1905000"/>
            <a:ext cx="6172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3" name="Google Shape;313;gfe92771c0b_0_88"/>
          <p:cNvSpPr txBox="1"/>
          <p:nvPr/>
        </p:nvSpPr>
        <p:spPr>
          <a:xfrm>
            <a:off x="290500" y="6514108"/>
            <a:ext cx="6221400" cy="1315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 nos foi?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4" name="Google Shape;314;gfe92771c0b_0_88"/>
          <p:cNvSpPr txBox="1"/>
          <p:nvPr/>
        </p:nvSpPr>
        <p:spPr>
          <a:xfrm>
            <a:off x="3733800" y="7974571"/>
            <a:ext cx="2743200" cy="98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O/A secretario/a do Equipo: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315" name="Google Shape;315;gfe92771c0b_0_88"/>
          <p:cNvGraphicFramePr/>
          <p:nvPr/>
        </p:nvGraphicFramePr>
        <p:xfrm>
          <a:off x="304800" y="1928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128150"/>
                <a:gridCol w="2564500"/>
                <a:gridCol w="2479550"/>
              </a:tblGrid>
              <a:tr h="3819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Avaliación </a:t>
                      </a:r>
                      <a:endParaRPr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99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fixen especialmente ben?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teño que mellorar?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2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0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316" name="Google Shape;316;gfe92771c0b_0_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17" name="Google Shape;317;gfe92771c0b_0_88"/>
          <p:cNvGraphicFramePr/>
          <p:nvPr/>
        </p:nvGraphicFramePr>
        <p:xfrm>
          <a:off x="353683" y="962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450825"/>
                <a:gridCol w="4623625"/>
              </a:tblGrid>
              <a:tr h="35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Estrutura:</a:t>
                      </a:r>
                      <a:endParaRPr sz="1200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fe92771c0b_0_98"/>
          <p:cNvSpPr txBox="1"/>
          <p:nvPr/>
        </p:nvSpPr>
        <p:spPr>
          <a:xfrm>
            <a:off x="304800" y="304800"/>
            <a:ext cx="6172200" cy="533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DIARIO DE SESIÓNS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gfe92771c0b_0_98"/>
          <p:cNvSpPr txBox="1"/>
          <p:nvPr/>
        </p:nvSpPr>
        <p:spPr>
          <a:xfrm>
            <a:off x="304800" y="1905000"/>
            <a:ext cx="6172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4" name="Google Shape;324;gfe92771c0b_0_98"/>
          <p:cNvSpPr txBox="1"/>
          <p:nvPr/>
        </p:nvSpPr>
        <p:spPr>
          <a:xfrm>
            <a:off x="290500" y="6514108"/>
            <a:ext cx="6221400" cy="1315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 nos foi?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5" name="Google Shape;325;gfe92771c0b_0_98"/>
          <p:cNvSpPr txBox="1"/>
          <p:nvPr/>
        </p:nvSpPr>
        <p:spPr>
          <a:xfrm>
            <a:off x="3733800" y="7974571"/>
            <a:ext cx="2743200" cy="98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O/A secretario/a do Equipo: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326" name="Google Shape;326;gfe92771c0b_0_98"/>
          <p:cNvGraphicFramePr/>
          <p:nvPr/>
        </p:nvGraphicFramePr>
        <p:xfrm>
          <a:off x="304800" y="1928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128150"/>
                <a:gridCol w="2564500"/>
                <a:gridCol w="2479550"/>
              </a:tblGrid>
              <a:tr h="3819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Avaliación </a:t>
                      </a:r>
                      <a:endParaRPr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99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fixen especialmente ben?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teño que mellorar?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2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0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327" name="Google Shape;327;gfe92771c0b_0_9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28" name="Google Shape;328;gfe92771c0b_0_98"/>
          <p:cNvGraphicFramePr/>
          <p:nvPr/>
        </p:nvGraphicFramePr>
        <p:xfrm>
          <a:off x="353683" y="962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450825"/>
                <a:gridCol w="4623625"/>
              </a:tblGrid>
              <a:tr h="35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Estrutura:</a:t>
                      </a:r>
                      <a:endParaRPr sz="1200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fe92771c0b_0_298"/>
          <p:cNvSpPr txBox="1"/>
          <p:nvPr/>
        </p:nvSpPr>
        <p:spPr>
          <a:xfrm>
            <a:off x="304800" y="304800"/>
            <a:ext cx="6172200" cy="533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DIARIO DE SESIÓNS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gfe92771c0b_0_298"/>
          <p:cNvSpPr txBox="1"/>
          <p:nvPr/>
        </p:nvSpPr>
        <p:spPr>
          <a:xfrm>
            <a:off x="304800" y="1905000"/>
            <a:ext cx="6172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5" name="Google Shape;335;gfe92771c0b_0_298"/>
          <p:cNvSpPr txBox="1"/>
          <p:nvPr/>
        </p:nvSpPr>
        <p:spPr>
          <a:xfrm>
            <a:off x="290500" y="6514108"/>
            <a:ext cx="6221400" cy="1315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 nos foi?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6" name="Google Shape;336;gfe92771c0b_0_298"/>
          <p:cNvSpPr txBox="1"/>
          <p:nvPr/>
        </p:nvSpPr>
        <p:spPr>
          <a:xfrm>
            <a:off x="3733800" y="7974571"/>
            <a:ext cx="2743200" cy="98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O/A secretario/a do Equipo: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337" name="Google Shape;337;gfe92771c0b_0_298"/>
          <p:cNvGraphicFramePr/>
          <p:nvPr/>
        </p:nvGraphicFramePr>
        <p:xfrm>
          <a:off x="304800" y="1928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128150"/>
                <a:gridCol w="2564500"/>
                <a:gridCol w="2479550"/>
              </a:tblGrid>
              <a:tr h="3819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Avaliación </a:t>
                      </a:r>
                      <a:endParaRPr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99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fixen especialmente ben?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teño que mellorar?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2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0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338" name="Google Shape;338;gfe92771c0b_0_29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39" name="Google Shape;339;gfe92771c0b_0_298"/>
          <p:cNvGraphicFramePr/>
          <p:nvPr/>
        </p:nvGraphicFramePr>
        <p:xfrm>
          <a:off x="353683" y="962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450825"/>
                <a:gridCol w="4623625"/>
              </a:tblGrid>
              <a:tr h="35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Estrutura:</a:t>
                      </a:r>
                      <a:endParaRPr sz="1200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6" name="Google Shape;346;gfe92771c0b_0_0"/>
          <p:cNvGraphicFramePr/>
          <p:nvPr/>
        </p:nvGraphicFramePr>
        <p:xfrm>
          <a:off x="532508" y="118131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393025"/>
                <a:gridCol w="4439425"/>
              </a:tblGrid>
              <a:tr h="334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47" name="Google Shape;347;gfe92771c0b_0_0"/>
          <p:cNvSpPr txBox="1"/>
          <p:nvPr/>
        </p:nvSpPr>
        <p:spPr>
          <a:xfrm>
            <a:off x="461046" y="285013"/>
            <a:ext cx="5904000" cy="402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 DO EQUIPO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48" name="Google Shape;348;gfe92771c0b_0_0"/>
          <p:cNvGraphicFramePr/>
          <p:nvPr/>
        </p:nvGraphicFramePr>
        <p:xfrm>
          <a:off x="535511" y="17001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304750"/>
                <a:gridCol w="3256625"/>
              </a:tblGrid>
              <a:tr h="25900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OBXECTIVOS DO EQUIPO:</a:t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59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Progresar na aprendizaxe</a:t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9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Axudarse uns aos outros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4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349" name="Google Shape;349;gfe92771c0b_0_0"/>
          <p:cNvGraphicFramePr/>
          <p:nvPr/>
        </p:nvGraphicFramePr>
        <p:xfrm>
          <a:off x="4154758" y="170013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621700"/>
                <a:gridCol w="556050"/>
                <a:gridCol w="581300"/>
                <a:gridCol w="506875"/>
              </a:tblGrid>
              <a:tr h="351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NM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274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336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470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0" name="Google Shape;350;gfe92771c0b_0_0"/>
          <p:cNvGraphicFramePr/>
          <p:nvPr/>
        </p:nvGraphicFramePr>
        <p:xfrm>
          <a:off x="521724" y="352624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201575"/>
                <a:gridCol w="2387375"/>
              </a:tblGrid>
              <a:tr h="392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sz="1400" u="none" cap="none" strike="noStrike"/>
                    </a:p>
                  </a:txBody>
                  <a:tcPr marT="76975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Compromisos p</a:t>
                      </a: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ersoais</a:t>
                      </a:r>
                      <a:endParaRPr sz="1400" u="none" cap="none" strike="noStrike"/>
                    </a:p>
                  </a:txBody>
                  <a:tcPr marT="76975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432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2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2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7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75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351" name="Google Shape;351;gfe92771c0b_0_0"/>
          <p:cNvGraphicFramePr/>
          <p:nvPr/>
        </p:nvGraphicFramePr>
        <p:xfrm>
          <a:off x="4158117" y="354530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590700"/>
                <a:gridCol w="556175"/>
                <a:gridCol w="630200"/>
                <a:gridCol w="482100"/>
              </a:tblGrid>
              <a:tr h="364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NM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44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42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42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42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</a:tbl>
          </a:graphicData>
        </a:graphic>
      </p:graphicFrame>
      <p:sp>
        <p:nvSpPr>
          <p:cNvPr id="352" name="Google Shape;352;gfe92771c0b_0_0"/>
          <p:cNvSpPr txBox="1"/>
          <p:nvPr/>
        </p:nvSpPr>
        <p:spPr>
          <a:xfrm>
            <a:off x="461046" y="703824"/>
            <a:ext cx="5904000" cy="371700"/>
          </a:xfrm>
          <a:prstGeom prst="rect">
            <a:avLst/>
          </a:prstGeom>
          <a:solidFill>
            <a:srgbClr val="EDF9F4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1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Revisión do plan de equipo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53" name="Google Shape;353;gfe92771c0b_0_0"/>
          <p:cNvGraphicFramePr/>
          <p:nvPr/>
        </p:nvGraphicFramePr>
        <p:xfrm>
          <a:off x="532508" y="775187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5866250"/>
              </a:tblGrid>
              <a:tr h="586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fixemos especialmente ben?</a:t>
                      </a:r>
                      <a:endParaRPr sz="1400" u="none" cap="none" strike="noStrike"/>
                    </a:p>
                  </a:txBody>
                  <a:tcPr marT="76900" marB="468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567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temos que mellorar?</a:t>
                      </a:r>
                      <a:endParaRPr sz="1400" u="none" cap="none" strike="noStrike"/>
                    </a:p>
                  </a:txBody>
                  <a:tcPr marT="76900" marB="468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4" name="Google Shape;354;gfe92771c0b_0_0"/>
          <p:cNvGraphicFramePr/>
          <p:nvPr/>
        </p:nvGraphicFramePr>
        <p:xfrm>
          <a:off x="510249" y="573837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230650"/>
                <a:gridCol w="2381250"/>
              </a:tblGrid>
              <a:tr h="270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Cargo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Coordinador/a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Secretario/a  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Axudante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Portavoz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355" name="Google Shape;355;gfe92771c0b_0_0"/>
          <p:cNvGraphicFramePr/>
          <p:nvPr/>
        </p:nvGraphicFramePr>
        <p:xfrm>
          <a:off x="4173294" y="573849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592125"/>
                <a:gridCol w="596900"/>
                <a:gridCol w="592125"/>
                <a:gridCol w="447675"/>
              </a:tblGrid>
              <a:tr h="2637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NM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36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36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36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36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</a:tbl>
          </a:graphicData>
        </a:graphic>
      </p:graphicFrame>
      <p:pic>
        <p:nvPicPr>
          <p:cNvPr id="356" name="Google Shape;356;gfe92771c0b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6449" y="14774"/>
            <a:ext cx="1040100" cy="20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fe92771c0b_0_108"/>
          <p:cNvSpPr txBox="1"/>
          <p:nvPr/>
        </p:nvSpPr>
        <p:spPr>
          <a:xfrm>
            <a:off x="304800" y="304800"/>
            <a:ext cx="6172200" cy="533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DIARIO DE SESIÓNS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gfe92771c0b_0_108"/>
          <p:cNvSpPr txBox="1"/>
          <p:nvPr/>
        </p:nvSpPr>
        <p:spPr>
          <a:xfrm>
            <a:off x="304800" y="1905000"/>
            <a:ext cx="6172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3" name="Google Shape;363;gfe92771c0b_0_108"/>
          <p:cNvSpPr txBox="1"/>
          <p:nvPr/>
        </p:nvSpPr>
        <p:spPr>
          <a:xfrm>
            <a:off x="290500" y="6514108"/>
            <a:ext cx="6221400" cy="1315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 nos foi?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4" name="Google Shape;364;gfe92771c0b_0_108"/>
          <p:cNvSpPr txBox="1"/>
          <p:nvPr/>
        </p:nvSpPr>
        <p:spPr>
          <a:xfrm>
            <a:off x="3733800" y="7974571"/>
            <a:ext cx="2743200" cy="98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O/A secretario/a do Equipo: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365" name="Google Shape;365;gfe92771c0b_0_108"/>
          <p:cNvGraphicFramePr/>
          <p:nvPr/>
        </p:nvGraphicFramePr>
        <p:xfrm>
          <a:off x="304800" y="1928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128150"/>
                <a:gridCol w="2564500"/>
                <a:gridCol w="2479550"/>
              </a:tblGrid>
              <a:tr h="3819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Avaliación </a:t>
                      </a:r>
                      <a:endParaRPr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99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fixen especialmente ben?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teño que mellorar?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2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0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366" name="Google Shape;366;gfe92771c0b_0_1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67" name="Google Shape;367;gfe92771c0b_0_108"/>
          <p:cNvGraphicFramePr/>
          <p:nvPr/>
        </p:nvGraphicFramePr>
        <p:xfrm>
          <a:off x="353683" y="962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450825"/>
                <a:gridCol w="4623625"/>
              </a:tblGrid>
              <a:tr h="35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Estrutura:</a:t>
                      </a:r>
                      <a:endParaRPr sz="1200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fe92771c0b_0_118"/>
          <p:cNvSpPr txBox="1"/>
          <p:nvPr/>
        </p:nvSpPr>
        <p:spPr>
          <a:xfrm>
            <a:off x="304800" y="304800"/>
            <a:ext cx="6172200" cy="533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DIARIO DE SESIÓNS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gfe92771c0b_0_118"/>
          <p:cNvSpPr txBox="1"/>
          <p:nvPr/>
        </p:nvSpPr>
        <p:spPr>
          <a:xfrm>
            <a:off x="304800" y="1905000"/>
            <a:ext cx="6172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4" name="Google Shape;374;gfe92771c0b_0_118"/>
          <p:cNvSpPr txBox="1"/>
          <p:nvPr/>
        </p:nvSpPr>
        <p:spPr>
          <a:xfrm>
            <a:off x="290500" y="6514108"/>
            <a:ext cx="6221400" cy="1315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 nos foi?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5" name="Google Shape;375;gfe92771c0b_0_118"/>
          <p:cNvSpPr txBox="1"/>
          <p:nvPr/>
        </p:nvSpPr>
        <p:spPr>
          <a:xfrm>
            <a:off x="3733800" y="7974571"/>
            <a:ext cx="2743200" cy="98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O/A secretario/a do Equipo: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376" name="Google Shape;376;gfe92771c0b_0_118"/>
          <p:cNvGraphicFramePr/>
          <p:nvPr/>
        </p:nvGraphicFramePr>
        <p:xfrm>
          <a:off x="304800" y="1928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128150"/>
                <a:gridCol w="2564500"/>
                <a:gridCol w="2479550"/>
              </a:tblGrid>
              <a:tr h="3819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Avaliación </a:t>
                      </a:r>
                      <a:endParaRPr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99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fixen especialmente ben?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teño que mellorar?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2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0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377" name="Google Shape;377;gfe92771c0b_0_1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78" name="Google Shape;378;gfe92771c0b_0_118"/>
          <p:cNvGraphicFramePr/>
          <p:nvPr/>
        </p:nvGraphicFramePr>
        <p:xfrm>
          <a:off x="353683" y="962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450825"/>
                <a:gridCol w="4623625"/>
              </a:tblGrid>
              <a:tr h="35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Estrutura:</a:t>
                      </a:r>
                      <a:endParaRPr sz="1200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gfe92771c0b_0_128"/>
          <p:cNvSpPr txBox="1"/>
          <p:nvPr/>
        </p:nvSpPr>
        <p:spPr>
          <a:xfrm>
            <a:off x="304800" y="304800"/>
            <a:ext cx="6172200" cy="533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DIARIO DE SESIÓNS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4" name="Google Shape;384;gfe92771c0b_0_128"/>
          <p:cNvSpPr txBox="1"/>
          <p:nvPr/>
        </p:nvSpPr>
        <p:spPr>
          <a:xfrm>
            <a:off x="304800" y="1905000"/>
            <a:ext cx="6172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5" name="Google Shape;385;gfe92771c0b_0_128"/>
          <p:cNvSpPr txBox="1"/>
          <p:nvPr/>
        </p:nvSpPr>
        <p:spPr>
          <a:xfrm>
            <a:off x="290500" y="6514108"/>
            <a:ext cx="6221400" cy="1315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 nos foi?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6" name="Google Shape;386;gfe92771c0b_0_128"/>
          <p:cNvSpPr txBox="1"/>
          <p:nvPr/>
        </p:nvSpPr>
        <p:spPr>
          <a:xfrm>
            <a:off x="3733800" y="7974571"/>
            <a:ext cx="2743200" cy="98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O/A secretario/a do Equipo: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387" name="Google Shape;387;gfe92771c0b_0_128"/>
          <p:cNvGraphicFramePr/>
          <p:nvPr/>
        </p:nvGraphicFramePr>
        <p:xfrm>
          <a:off x="304800" y="1928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128150"/>
                <a:gridCol w="2564500"/>
                <a:gridCol w="2479550"/>
              </a:tblGrid>
              <a:tr h="3819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Avaliación </a:t>
                      </a:r>
                      <a:endParaRPr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99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fixen especialmente ben?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teño que mellorar?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2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0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388" name="Google Shape;388;gfe92771c0b_0_1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89" name="Google Shape;389;gfe92771c0b_0_128"/>
          <p:cNvGraphicFramePr/>
          <p:nvPr/>
        </p:nvGraphicFramePr>
        <p:xfrm>
          <a:off x="353683" y="962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450825"/>
                <a:gridCol w="4623625"/>
              </a:tblGrid>
              <a:tr h="35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Estrutura:</a:t>
                      </a:r>
                      <a:endParaRPr sz="1200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fe92771c0b_0_308"/>
          <p:cNvSpPr txBox="1"/>
          <p:nvPr/>
        </p:nvSpPr>
        <p:spPr>
          <a:xfrm>
            <a:off x="304800" y="304800"/>
            <a:ext cx="6172200" cy="533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DIARIO DE SESIÓNS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5" name="Google Shape;395;gfe92771c0b_0_308"/>
          <p:cNvSpPr txBox="1"/>
          <p:nvPr/>
        </p:nvSpPr>
        <p:spPr>
          <a:xfrm>
            <a:off x="304800" y="1905000"/>
            <a:ext cx="6172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6" name="Google Shape;396;gfe92771c0b_0_308"/>
          <p:cNvSpPr txBox="1"/>
          <p:nvPr/>
        </p:nvSpPr>
        <p:spPr>
          <a:xfrm>
            <a:off x="290500" y="6514108"/>
            <a:ext cx="6221400" cy="1315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 nos foi?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7" name="Google Shape;397;gfe92771c0b_0_308"/>
          <p:cNvSpPr txBox="1"/>
          <p:nvPr/>
        </p:nvSpPr>
        <p:spPr>
          <a:xfrm>
            <a:off x="3733800" y="7974571"/>
            <a:ext cx="2743200" cy="98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O/A secretario/a do Equipo: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398" name="Google Shape;398;gfe92771c0b_0_308"/>
          <p:cNvGraphicFramePr/>
          <p:nvPr/>
        </p:nvGraphicFramePr>
        <p:xfrm>
          <a:off x="304800" y="1928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128150"/>
                <a:gridCol w="2564500"/>
                <a:gridCol w="2479550"/>
              </a:tblGrid>
              <a:tr h="3819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Avaliación </a:t>
                      </a:r>
                      <a:endParaRPr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99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fixen especialmente ben?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teño que mellorar?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2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0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399" name="Google Shape;399;gfe92771c0b_0_3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00" name="Google Shape;400;gfe92771c0b_0_308"/>
          <p:cNvGraphicFramePr/>
          <p:nvPr/>
        </p:nvGraphicFramePr>
        <p:xfrm>
          <a:off x="353683" y="962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450825"/>
                <a:gridCol w="4623625"/>
              </a:tblGrid>
              <a:tr h="35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Estrutura:</a:t>
                      </a:r>
                      <a:endParaRPr sz="1200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" name="Google Shape;106;g13b5b1656a1_0_5"/>
          <p:cNvGraphicFramePr/>
          <p:nvPr/>
        </p:nvGraphicFramePr>
        <p:xfrm>
          <a:off x="443775" y="586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{596FB194-3E51-4A72-A6B6-A108197A92EC}</a:tableStyleId>
              </a:tblPr>
              <a:tblGrid>
                <a:gridCol w="570800"/>
                <a:gridCol w="2719925"/>
                <a:gridCol w="2723450"/>
              </a:tblGrid>
              <a:tr h="228925">
                <a:tc row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FALAR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ESCOITAR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1315725">
                <a:tc vMerge="1"/>
                <a:tc>
                  <a:txBody>
                    <a:bodyPr/>
                    <a:lstStyle/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Falar pedindo a palabra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Falar en ton baixo.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Expresar as túas ideas con respecto.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Realizar críticas constructivas.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Aceptar con respecto as ideas da maioria.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Escoitar as ideas dos demais.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Escoitar activamente e non interrumpir.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567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AXUDAR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COMPARTIR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2086300">
                <a:tc vMerge="1"/>
                <a:tc>
                  <a:txBody>
                    <a:bodyPr/>
                    <a:lstStyle/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Colaborar cumprindo as tarefas asignadas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Pedir axuda cando se precise.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Axudar os compañeiros que o precisen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Non rexeitar axuda dun compañeiro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Compartir éxitos e fracasos.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Utilizar palabras máxicas: por favor, grazas, perdón….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Cumprir as normas.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Propor ideas.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7" name="Google Shape;107;g13b5b1656a1_0_5"/>
          <p:cNvSpPr txBox="1"/>
          <p:nvPr/>
        </p:nvSpPr>
        <p:spPr>
          <a:xfrm rot="-5400000">
            <a:off x="-684675" y="1679800"/>
            <a:ext cx="2866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Verdana"/>
                <a:ea typeface="Verdana"/>
                <a:cs typeface="Verdana"/>
                <a:sym typeface="Verdana"/>
              </a:rPr>
              <a:t>HABILIDADES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graphicFrame>
        <p:nvGraphicFramePr>
          <p:cNvPr id="108" name="Google Shape;108;g13b5b1656a1_0_5"/>
          <p:cNvGraphicFramePr/>
          <p:nvPr/>
        </p:nvGraphicFramePr>
        <p:xfrm>
          <a:off x="443775" y="4818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{596FB194-3E51-4A72-A6B6-A108197A92EC}</a:tableStyleId>
              </a:tblPr>
              <a:tblGrid>
                <a:gridCol w="609600"/>
                <a:gridCol w="2681125"/>
                <a:gridCol w="2723450"/>
              </a:tblGrid>
              <a:tr h="100000">
                <a:tc row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COORDINADOR/AR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SECRETARIO/A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1457325">
                <a:tc vMerge="1"/>
                <a:tc>
                  <a:txBody>
                    <a:bodyPr/>
                    <a:lstStyle/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Coñece a tarefa e dirixe a sesión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Arbitra e reparte o traballo a realizar por cada un dos compoñentes do equipo. 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Anima os compañeiros a traballar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Controla o tempo.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Escribe nos documentos do caderno do equipo.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Custodia os materiais e o caderno de equipo.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43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PORTAVOZ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AXUDANTE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1457325">
                <a:tc vMerge="1"/>
                <a:tc>
                  <a:txBody>
                    <a:bodyPr/>
                    <a:lstStyle/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Pregunta as dúbidas do equipo á profesora.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Responde as preguntas da profesora, asesorado polo equipo.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Presente as conclusións do traballo realizado.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Substitúe calquera cargo. 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Axuda a calquera cargo. 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Verdana"/>
                        <a:buChar char="❏"/>
                      </a:pPr>
                      <a:r>
                        <a:rPr lang="en-US" sz="12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Controla o ruído.</a:t>
                      </a:r>
                      <a:endParaRPr sz="12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9" name="Google Shape;109;g13b5b1656a1_0_5"/>
          <p:cNvSpPr txBox="1"/>
          <p:nvPr/>
        </p:nvSpPr>
        <p:spPr>
          <a:xfrm rot="-5400835">
            <a:off x="-485917" y="5784200"/>
            <a:ext cx="2469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Verdana"/>
                <a:ea typeface="Verdana"/>
                <a:cs typeface="Verdana"/>
                <a:sym typeface="Verdana"/>
              </a:rPr>
              <a:t>CARGOS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10" name="Google Shape;110;g13b5b1656a1_0_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60699" y="174149"/>
            <a:ext cx="1040100" cy="20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6" name="Google Shape;406;g13b5b1657dd_0_3"/>
          <p:cNvGraphicFramePr/>
          <p:nvPr/>
        </p:nvGraphicFramePr>
        <p:xfrm>
          <a:off x="609600" y="1352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{596FB194-3E51-4A72-A6B6-A108197A92EC}</a:tableStyleId>
              </a:tblPr>
              <a:tblGrid>
                <a:gridCol w="1428750"/>
                <a:gridCol w="3419475"/>
                <a:gridCol w="371475"/>
                <a:gridCol w="419100"/>
              </a:tblGrid>
              <a:tr h="3048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Cargos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Tarefas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Si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Non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323850">
                <a:tc rowSpan="3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Coordinador/a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Coñecía a tarefa e dirixín a sesión.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Arbitrei e repartín o traballo a realizar por cada un dos compoñentes do equipo. 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Animei os compañeiros e compañeirasa traballar.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rowSpan="3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Secretario/a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Controlei o tempo.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Escribín nos documentos do caderno do equipo.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Custodiei os materiais e o caderno de equipo.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rowSpan="3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Portavoz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Preguntei as dúbidas do equipo á profesora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Respondín as preguntas da profesora, asesorado polo equipo.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Presentei as conclusións do traballo realizado.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rowSpan="3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Axudante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Substituín aos meus compañeiros e compañeiras nos outros cargo. 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Axudei aos meus compañeiros e compañeiras. 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Controlei o ruído.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407" name="Google Shape;407;g13b5b1657dd_0_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sp>
        <p:nvSpPr>
          <p:cNvPr id="408" name="Google Shape;408;g13b5b1657dd_0_3"/>
          <p:cNvSpPr txBox="1"/>
          <p:nvPr/>
        </p:nvSpPr>
        <p:spPr>
          <a:xfrm>
            <a:off x="609600" y="886350"/>
            <a:ext cx="5638800" cy="400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Verdana"/>
                <a:ea typeface="Verdana"/>
                <a:cs typeface="Verdana"/>
                <a:sym typeface="Verdana"/>
              </a:rPr>
              <a:t>Autoavaliando os nosos cargos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4" name="Google Shape;414;g13b5b1657dd_0_10"/>
          <p:cNvGraphicFramePr/>
          <p:nvPr/>
        </p:nvGraphicFramePr>
        <p:xfrm>
          <a:off x="600075" y="876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{596FB194-3E51-4A72-A6B6-A108197A92EC}</a:tableStyleId>
              </a:tblPr>
              <a:tblGrid>
                <a:gridCol w="1009650"/>
                <a:gridCol w="4000500"/>
                <a:gridCol w="390525"/>
                <a:gridCol w="381000"/>
              </a:tblGrid>
              <a:tr h="3524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Nome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Habilidades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Si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Non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476250">
                <a:tc row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………………….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Falei en ton baixo, pedindo a palabra e respetando as opinións dos demais.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Escoitei aos demais sen interrumpir e aceptei as ideas dos meus compañeiros e compañeiras.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Colaborei cumprindo as tarefas asignadas.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Utilicei as palabras máxicas: por favor, grazas, perdón….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row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B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…………………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Falei en ton baixo, pedindo a palabra e respetando as opinións dos demais.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Escoitei aos demais sen interrumpir e aceptei as ideas dos meus compañeiros e compañeiras.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Colaborei cumprindo as tarefas asignadas.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Utilicei as palabras máxicas: por favor, grazas, perdón….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row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………………..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Falei en ton baixo, pedindo a palabra e respetando as opinións dos demais.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Escoitei aos demais sen interrumpir e aceptei as ideas dos meus compañeiros e compañeiras.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Colaborei cumprindo as tarefas asignadas.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Utilicei as palabras máxicas: por favor, grazas, perdón….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row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D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………………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Falei en ton baixo, pedindo a palabra e respetando as opinións dos demais.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Escoitei aos demais sen interrumpir e aceptei as ideas dos meus compañeiros e compañeiras.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Colaborei cumprindo as tarefas asignadas.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Utilicei as palabras máxicas: por favor, grazas, perdón….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415" name="Google Shape;415;g13b5b1657dd_0_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sp>
        <p:nvSpPr>
          <p:cNvPr id="416" name="Google Shape;416;g13b5b1657dd_0_10"/>
          <p:cNvSpPr txBox="1"/>
          <p:nvPr/>
        </p:nvSpPr>
        <p:spPr>
          <a:xfrm>
            <a:off x="600025" y="365575"/>
            <a:ext cx="5781600" cy="400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Verdana"/>
                <a:ea typeface="Verdana"/>
                <a:cs typeface="Verdana"/>
                <a:sym typeface="Verdana"/>
              </a:rPr>
              <a:t>Autoavaliando as nosas habilidades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2" name="Google Shape;422;g13b5b1657dd_1_46"/>
          <p:cNvGraphicFramePr/>
          <p:nvPr/>
        </p:nvGraphicFramePr>
        <p:xfrm>
          <a:off x="616525" y="1847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{D6C874E8-A8AE-43DD-B766-467B610A7F41}</a:tableStyleId>
              </a:tblPr>
              <a:tblGrid>
                <a:gridCol w="4927175"/>
                <a:gridCol w="434350"/>
                <a:gridCol w="420075"/>
              </a:tblGrid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Autoavaliación do noso equipo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Si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Non</a:t>
                      </a:r>
                      <a:endParaRPr sz="10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solidFill>
                      <a:schemeClr val="accent5"/>
                    </a:solidFill>
                  </a:tcPr>
                </a:tc>
              </a:tr>
              <a:tr h="721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Todos coñecíamos a actividade que tiñamos que realizar e cal era a nosa parte.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Todos aportamos ideas para a actividade.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Tivemos en conta as ideas de todos.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Nos deixamos axudar e dimos axuda cando se precisou.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Todos temos aprendido algo.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Todos temos aportado algo.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Temos aproveitado ben o tempo.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Traballamos a gusto.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  <a:tr h="458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Sentimos que somos un equipo.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-2286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/>
                </a:tc>
              </a:tr>
            </a:tbl>
          </a:graphicData>
        </a:graphic>
      </p:graphicFrame>
      <p:sp>
        <p:nvSpPr>
          <p:cNvPr id="423" name="Google Shape;423;g13b5b1657dd_1_46"/>
          <p:cNvSpPr txBox="1"/>
          <p:nvPr/>
        </p:nvSpPr>
        <p:spPr>
          <a:xfrm>
            <a:off x="616525" y="1308550"/>
            <a:ext cx="5781600" cy="400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Verdana"/>
                <a:ea typeface="Verdana"/>
                <a:cs typeface="Verdana"/>
                <a:sym typeface="Verdana"/>
              </a:rPr>
              <a:t>Autoavaliando as nosas habilidades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" name="Google Shape;117;p3"/>
          <p:cNvGraphicFramePr/>
          <p:nvPr/>
        </p:nvGraphicFramePr>
        <p:xfrm>
          <a:off x="532508" y="118131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393025"/>
                <a:gridCol w="4439425"/>
              </a:tblGrid>
              <a:tr h="334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18" name="Google Shape;118;p3"/>
          <p:cNvSpPr txBox="1"/>
          <p:nvPr/>
        </p:nvSpPr>
        <p:spPr>
          <a:xfrm>
            <a:off x="461046" y="285013"/>
            <a:ext cx="5903912" cy="40229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 DO EQUIPO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9" name="Google Shape;119;p3"/>
          <p:cNvGraphicFramePr/>
          <p:nvPr/>
        </p:nvGraphicFramePr>
        <p:xfrm>
          <a:off x="535511" y="17001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304750"/>
                <a:gridCol w="3256625"/>
              </a:tblGrid>
              <a:tr h="25900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OBXECTIVOS DO EQUIPO:</a:t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59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Progresar na aprendizaxe</a:t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9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Axudarse uns aos outros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4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1400" u="none" cap="none" strike="noStrike"/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20" name="Google Shape;120;p3"/>
          <p:cNvGraphicFramePr/>
          <p:nvPr/>
        </p:nvGraphicFramePr>
        <p:xfrm>
          <a:off x="4154758" y="170013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621700"/>
                <a:gridCol w="556050"/>
                <a:gridCol w="581300"/>
                <a:gridCol w="506875"/>
              </a:tblGrid>
              <a:tr h="351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NM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274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336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470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1" name="Google Shape;121;p3"/>
          <p:cNvGraphicFramePr/>
          <p:nvPr/>
        </p:nvGraphicFramePr>
        <p:xfrm>
          <a:off x="521724" y="352624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201575"/>
                <a:gridCol w="2387375"/>
              </a:tblGrid>
              <a:tr h="392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sz="1400" u="none" cap="none" strike="noStrike"/>
                    </a:p>
                  </a:txBody>
                  <a:tcPr marT="76975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Compromisos p</a:t>
                      </a: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ersoais</a:t>
                      </a:r>
                      <a:endParaRPr sz="1400" u="none" cap="none" strike="noStrike"/>
                    </a:p>
                  </a:txBody>
                  <a:tcPr marT="76975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432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2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2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7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2250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75" marB="4685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22" name="Google Shape;122;p3"/>
          <p:cNvGraphicFramePr/>
          <p:nvPr/>
        </p:nvGraphicFramePr>
        <p:xfrm>
          <a:off x="4158117" y="354530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590700"/>
                <a:gridCol w="556175"/>
                <a:gridCol w="630200"/>
                <a:gridCol w="482100"/>
              </a:tblGrid>
              <a:tr h="364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NM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44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42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42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42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</a:tbl>
          </a:graphicData>
        </a:graphic>
      </p:graphicFrame>
      <p:sp>
        <p:nvSpPr>
          <p:cNvPr id="123" name="Google Shape;123;p3"/>
          <p:cNvSpPr txBox="1"/>
          <p:nvPr/>
        </p:nvSpPr>
        <p:spPr>
          <a:xfrm>
            <a:off x="461046" y="703824"/>
            <a:ext cx="5903912" cy="371513"/>
          </a:xfrm>
          <a:prstGeom prst="rect">
            <a:avLst/>
          </a:prstGeom>
          <a:solidFill>
            <a:srgbClr val="EDF9F4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1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Revisión do plan de equipo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4" name="Google Shape;124;p3"/>
          <p:cNvGraphicFramePr/>
          <p:nvPr/>
        </p:nvGraphicFramePr>
        <p:xfrm>
          <a:off x="532508" y="775187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5866250"/>
              </a:tblGrid>
              <a:tr h="586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fixemos especialmente ben?</a:t>
                      </a:r>
                      <a:endParaRPr sz="1400" u="none" cap="none" strike="noStrike"/>
                    </a:p>
                  </a:txBody>
                  <a:tcPr marT="76900" marB="468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567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temos que mellorar?</a:t>
                      </a:r>
                      <a:endParaRPr sz="1400" u="none" cap="none" strike="noStrike"/>
                    </a:p>
                  </a:txBody>
                  <a:tcPr marT="76900" marB="468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5" name="Google Shape;125;p3"/>
          <p:cNvGraphicFramePr/>
          <p:nvPr/>
        </p:nvGraphicFramePr>
        <p:xfrm>
          <a:off x="510249" y="573837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230650"/>
                <a:gridCol w="2381250"/>
              </a:tblGrid>
              <a:tr h="270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Cargo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Coordinador/a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Secretario/a  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Axudante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Portavoz</a:t>
                      </a:r>
                      <a:endParaRPr sz="1400" u="none" cap="none" strike="noStrike"/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26" name="Google Shape;126;p3"/>
          <p:cNvGraphicFramePr/>
          <p:nvPr/>
        </p:nvGraphicFramePr>
        <p:xfrm>
          <a:off x="4173294" y="573849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592125"/>
                <a:gridCol w="596900"/>
                <a:gridCol w="592125"/>
                <a:gridCol w="447675"/>
              </a:tblGrid>
              <a:tr h="2637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NM</a:t>
                      </a:r>
                      <a:endParaRPr sz="1400" u="none" cap="none" strike="noStrike"/>
                    </a:p>
                  </a:txBody>
                  <a:tcPr marT="76850" marB="4677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36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36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36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  <a:tr h="36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76925" marB="46825" marR="89975" marL="899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9F4"/>
                    </a:solidFill>
                  </a:tcPr>
                </a:tc>
              </a:tr>
            </a:tbl>
          </a:graphicData>
        </a:graphic>
      </p:graphicFrame>
      <p:pic>
        <p:nvPicPr>
          <p:cNvPr id="127" name="Google Shape;12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6449" y="14774"/>
            <a:ext cx="1040100" cy="20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"/>
          <p:cNvSpPr txBox="1"/>
          <p:nvPr/>
        </p:nvSpPr>
        <p:spPr>
          <a:xfrm>
            <a:off x="304800" y="304800"/>
            <a:ext cx="6172200" cy="533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DIARIO DE SESIÓNS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4"/>
          <p:cNvSpPr txBox="1"/>
          <p:nvPr/>
        </p:nvSpPr>
        <p:spPr>
          <a:xfrm>
            <a:off x="304800" y="1905000"/>
            <a:ext cx="6172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4" name="Google Shape;134;p4"/>
          <p:cNvSpPr txBox="1"/>
          <p:nvPr/>
        </p:nvSpPr>
        <p:spPr>
          <a:xfrm>
            <a:off x="290500" y="6514108"/>
            <a:ext cx="6221400" cy="1315496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 nos foi?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5" name="Google Shape;135;p4"/>
          <p:cNvSpPr txBox="1"/>
          <p:nvPr/>
        </p:nvSpPr>
        <p:spPr>
          <a:xfrm>
            <a:off x="3733800" y="7974571"/>
            <a:ext cx="2743200" cy="98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O/A secretario/a do Equipo: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36" name="Google Shape;136;p4"/>
          <p:cNvGraphicFramePr/>
          <p:nvPr/>
        </p:nvGraphicFramePr>
        <p:xfrm>
          <a:off x="304800" y="1928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128150"/>
                <a:gridCol w="2564500"/>
                <a:gridCol w="2479550"/>
              </a:tblGrid>
              <a:tr h="3819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Avaliación </a:t>
                      </a:r>
                      <a:endParaRPr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99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fixen especialmente ben?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teño que mellorar?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2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0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37" name="Google Shape;137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8" name="Google Shape;138;p4"/>
          <p:cNvGraphicFramePr/>
          <p:nvPr/>
        </p:nvGraphicFramePr>
        <p:xfrm>
          <a:off x="353683" y="962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450825"/>
                <a:gridCol w="4623625"/>
              </a:tblGrid>
              <a:tr h="35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Estrutura:</a:t>
                      </a:r>
                      <a:endParaRPr sz="1200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3b5b1657dd_1_26"/>
          <p:cNvSpPr txBox="1"/>
          <p:nvPr/>
        </p:nvSpPr>
        <p:spPr>
          <a:xfrm>
            <a:off x="304800" y="304800"/>
            <a:ext cx="6172200" cy="533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DIARIO DE SESIÓNS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g13b5b1657dd_1_26"/>
          <p:cNvSpPr txBox="1"/>
          <p:nvPr/>
        </p:nvSpPr>
        <p:spPr>
          <a:xfrm>
            <a:off x="304800" y="1905000"/>
            <a:ext cx="6172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5" name="Google Shape;145;g13b5b1657dd_1_26"/>
          <p:cNvSpPr txBox="1"/>
          <p:nvPr/>
        </p:nvSpPr>
        <p:spPr>
          <a:xfrm>
            <a:off x="290500" y="6514108"/>
            <a:ext cx="6221400" cy="1315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 nos foi?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" name="Google Shape;146;g13b5b1657dd_1_26"/>
          <p:cNvSpPr txBox="1"/>
          <p:nvPr/>
        </p:nvSpPr>
        <p:spPr>
          <a:xfrm>
            <a:off x="3733800" y="7974571"/>
            <a:ext cx="2743200" cy="98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O/A secretario/a do Equipo: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47" name="Google Shape;147;g13b5b1657dd_1_26"/>
          <p:cNvGraphicFramePr/>
          <p:nvPr/>
        </p:nvGraphicFramePr>
        <p:xfrm>
          <a:off x="304800" y="1928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128150"/>
                <a:gridCol w="2564500"/>
                <a:gridCol w="2479550"/>
              </a:tblGrid>
              <a:tr h="3819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Avaliación </a:t>
                      </a:r>
                      <a:endParaRPr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99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fixen especialmente ben?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teño que mellorar?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2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0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48" name="Google Shape;148;g13b5b1657dd_1_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9" name="Google Shape;149;g13b5b1657dd_1_26"/>
          <p:cNvGraphicFramePr/>
          <p:nvPr/>
        </p:nvGraphicFramePr>
        <p:xfrm>
          <a:off x="353683" y="962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450825"/>
                <a:gridCol w="4623625"/>
              </a:tblGrid>
              <a:tr h="35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Estrutura:</a:t>
                      </a:r>
                      <a:endParaRPr sz="1200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3b5b1657dd_1_36"/>
          <p:cNvSpPr txBox="1"/>
          <p:nvPr/>
        </p:nvSpPr>
        <p:spPr>
          <a:xfrm>
            <a:off x="304800" y="304800"/>
            <a:ext cx="6172200" cy="533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DIARIO DE SESIÓNS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g13b5b1657dd_1_36"/>
          <p:cNvSpPr txBox="1"/>
          <p:nvPr/>
        </p:nvSpPr>
        <p:spPr>
          <a:xfrm>
            <a:off x="304800" y="1905000"/>
            <a:ext cx="6172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6" name="Google Shape;156;g13b5b1657dd_1_36"/>
          <p:cNvSpPr txBox="1"/>
          <p:nvPr/>
        </p:nvSpPr>
        <p:spPr>
          <a:xfrm>
            <a:off x="290500" y="6514108"/>
            <a:ext cx="6221400" cy="1315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 nos foi?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" name="Google Shape;157;g13b5b1657dd_1_36"/>
          <p:cNvSpPr txBox="1"/>
          <p:nvPr/>
        </p:nvSpPr>
        <p:spPr>
          <a:xfrm>
            <a:off x="3733800" y="7974571"/>
            <a:ext cx="2743200" cy="98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O/A secretario/a do Equipo: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58" name="Google Shape;158;g13b5b1657dd_1_36"/>
          <p:cNvGraphicFramePr/>
          <p:nvPr/>
        </p:nvGraphicFramePr>
        <p:xfrm>
          <a:off x="304800" y="1928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128150"/>
                <a:gridCol w="2564500"/>
                <a:gridCol w="2479550"/>
              </a:tblGrid>
              <a:tr h="3819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Avaliación </a:t>
                      </a:r>
                      <a:endParaRPr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99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fixen especialmente ben?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teño que mellorar?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2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0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59" name="Google Shape;159;g13b5b1657dd_1_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0" name="Google Shape;160;g13b5b1657dd_1_36"/>
          <p:cNvGraphicFramePr/>
          <p:nvPr/>
        </p:nvGraphicFramePr>
        <p:xfrm>
          <a:off x="353683" y="962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450825"/>
                <a:gridCol w="4623625"/>
              </a:tblGrid>
              <a:tr h="35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Estrutura:</a:t>
                      </a:r>
                      <a:endParaRPr sz="1200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fe92771c0b_0_288"/>
          <p:cNvSpPr txBox="1"/>
          <p:nvPr/>
        </p:nvSpPr>
        <p:spPr>
          <a:xfrm>
            <a:off x="304800" y="304800"/>
            <a:ext cx="6172200" cy="533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DIARIO DE SESIÓNS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gfe92771c0b_0_288"/>
          <p:cNvSpPr txBox="1"/>
          <p:nvPr/>
        </p:nvSpPr>
        <p:spPr>
          <a:xfrm>
            <a:off x="304800" y="1905000"/>
            <a:ext cx="6172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" name="Google Shape;167;gfe92771c0b_0_288"/>
          <p:cNvSpPr txBox="1"/>
          <p:nvPr/>
        </p:nvSpPr>
        <p:spPr>
          <a:xfrm>
            <a:off x="290500" y="6514108"/>
            <a:ext cx="6221400" cy="1315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Como nos foi?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8" name="Google Shape;168;gfe92771c0b_0_288"/>
          <p:cNvSpPr txBox="1"/>
          <p:nvPr/>
        </p:nvSpPr>
        <p:spPr>
          <a:xfrm>
            <a:off x="3733800" y="7974571"/>
            <a:ext cx="2743200" cy="98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O/A secretario/a do Equipo: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69" name="Google Shape;169;gfe92771c0b_0_288"/>
          <p:cNvGraphicFramePr/>
          <p:nvPr/>
        </p:nvGraphicFramePr>
        <p:xfrm>
          <a:off x="304800" y="1928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128150"/>
                <a:gridCol w="2564500"/>
                <a:gridCol w="2479550"/>
              </a:tblGrid>
              <a:tr h="381900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Nome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Avaliación </a:t>
                      </a:r>
                      <a:endParaRPr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2997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fixen especialmente ben?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1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teño que mellorar?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930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2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0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00" marB="45700" marR="91425" marL="914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70" name="Google Shape;170;gfe92771c0b_0_2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71" name="Google Shape;171;gfe92771c0b_0_288"/>
          <p:cNvGraphicFramePr/>
          <p:nvPr/>
        </p:nvGraphicFramePr>
        <p:xfrm>
          <a:off x="353683" y="962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{F7A15A7B-BEAC-4BEF-B0FF-31C9FACD6265}</a:tableStyleId>
              </a:tblPr>
              <a:tblGrid>
                <a:gridCol w="1450825"/>
                <a:gridCol w="4623625"/>
              </a:tblGrid>
              <a:tr h="35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Data da sesión:​</a:t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8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Estrutura:</a:t>
                      </a:r>
                      <a:endParaRPr sz="1200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6750" marB="46700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7" name="Google Shape;177;gfe92771c0b_0_208"/>
          <p:cNvGraphicFramePr/>
          <p:nvPr/>
        </p:nvGraphicFramePr>
        <p:xfrm>
          <a:off x="609600" y="1352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{596FB194-3E51-4A72-A6B6-A108197A92EC}</a:tableStyleId>
              </a:tblPr>
              <a:tblGrid>
                <a:gridCol w="1428750"/>
                <a:gridCol w="3419475"/>
                <a:gridCol w="371475"/>
                <a:gridCol w="419100"/>
              </a:tblGrid>
              <a:tr h="3048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Cargos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Tarefas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Si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Non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323850">
                <a:tc rowSpan="3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Coordinador/a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Coñecía a tarefa e dirixín a sesión.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Arbitrei e repartín o traballo a realizar por cada un dos compoñentes do equipo. 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Animei os compañeiros e compañeirasa traballar.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rowSpan="3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Secretario/a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Controlei o tempo.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Escribín nos documentos do caderno do equipo.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Custodiei os materiais e o caderno de equipo.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rowSpan="3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Portavoz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Preguntei as dúbidas do equipo á profesora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Respondín as preguntas da profesora, asesorado polo equipo.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Presentei as conclusións do traballo realizado.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rowSpan="3"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Axudante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Substituín aos meus compañeiros e compañeiras nos outros cargo. 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62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Axudei aos meus compañeiros e compañeiras. 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238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Controlei o ruído.</a:t>
                      </a:r>
                      <a:endParaRPr sz="11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78" name="Google Shape;178;gfe92771c0b_0_2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974" y="54299"/>
            <a:ext cx="1040100" cy="200725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gfe92771c0b_0_208"/>
          <p:cNvSpPr txBox="1"/>
          <p:nvPr/>
        </p:nvSpPr>
        <p:spPr>
          <a:xfrm>
            <a:off x="609600" y="886350"/>
            <a:ext cx="5638800" cy="400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Verdana"/>
                <a:ea typeface="Verdana"/>
                <a:cs typeface="Verdana"/>
                <a:sym typeface="Verdana"/>
              </a:rPr>
              <a:t>Autoavaliando os nosos cargos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2002-04-23T09:36:54Z</dcterms:created>
  <dc:creator>Pere Pujolàs Maset</dc:creator>
</cp:coreProperties>
</file>