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8" r:id="rId3"/>
    <p:sldId id="261" r:id="rId4"/>
    <p:sldId id="262" r:id="rId5"/>
    <p:sldId id="279" r:id="rId6"/>
    <p:sldId id="307" r:id="rId7"/>
    <p:sldId id="281" r:id="rId8"/>
    <p:sldId id="286" r:id="rId9"/>
    <p:sldId id="331" r:id="rId10"/>
    <p:sldId id="287" r:id="rId11"/>
    <p:sldId id="332" r:id="rId12"/>
    <p:sldId id="309" r:id="rId13"/>
    <p:sldId id="259" r:id="rId14"/>
    <p:sldId id="306" r:id="rId15"/>
    <p:sldId id="333" r:id="rId16"/>
    <p:sldId id="312" r:id="rId17"/>
    <p:sldId id="315" r:id="rId18"/>
    <p:sldId id="334" r:id="rId19"/>
    <p:sldId id="319" r:id="rId20"/>
    <p:sldId id="320" r:id="rId21"/>
    <p:sldId id="266" r:id="rId22"/>
    <p:sldId id="326" r:id="rId23"/>
    <p:sldId id="268" r:id="rId24"/>
    <p:sldId id="269" r:id="rId25"/>
    <p:sldId id="282" r:id="rId26"/>
    <p:sldId id="299" r:id="rId27"/>
    <p:sldId id="301" r:id="rId28"/>
    <p:sldId id="302" r:id="rId29"/>
    <p:sldId id="303" r:id="rId30"/>
    <p:sldId id="304" r:id="rId31"/>
    <p:sldId id="305" r:id="rId32"/>
    <p:sldId id="267" r:id="rId33"/>
    <p:sldId id="308" r:id="rId34"/>
    <p:sldId id="335" r:id="rId35"/>
    <p:sldId id="273" r:id="rId36"/>
    <p:sldId id="275" r:id="rId37"/>
    <p:sldId id="276" r:id="rId38"/>
    <p:sldId id="288" r:id="rId39"/>
    <p:sldId id="274" r:id="rId40"/>
    <p:sldId id="338" r:id="rId41"/>
    <p:sldId id="324" r:id="rId42"/>
    <p:sldId id="323" r:id="rId43"/>
    <p:sldId id="325" r:id="rId44"/>
    <p:sldId id="322" r:id="rId45"/>
    <p:sldId id="330" r:id="rId46"/>
    <p:sldId id="327" r:id="rId47"/>
    <p:sldId id="328" r:id="rId48"/>
    <p:sldId id="329" r:id="rId49"/>
    <p:sldId id="289" r:id="rId50"/>
  </p:sldIdLst>
  <p:sldSz cx="12192000" cy="6858000"/>
  <p:notesSz cx="6881813" cy="100028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824" autoAdjust="0"/>
    <p:restoredTop sz="94660"/>
  </p:normalViewPr>
  <p:slideViewPr>
    <p:cSldViewPr snapToGrid="0">
      <p:cViewPr varScale="1">
        <p:scale>
          <a:sx n="91" d="100"/>
          <a:sy n="91" d="100"/>
        </p:scale>
        <p:origin x="-59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0B84835C-2D25-4AC2-A9E0-4D9B29837577}" type="datetimeFigureOut">
              <a:rPr lang="es-ES" smtClean="0"/>
              <a:pPr/>
              <a:t>19/05/2016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D2D4865-F8C8-4ADC-956B-E9AA39014046}" type="slidenum">
              <a:rPr lang="es-ES" smtClean="0"/>
              <a:pPr/>
              <a:t>‹Nº›</a:t>
            </a:fld>
            <a:endParaRPr lang="es-ES"/>
          </a:p>
        </p:txBody>
      </p:sp>
    </p:spTree>
    <p:extLst>
      <p:ext uri="{BB962C8B-B14F-4D97-AF65-F5344CB8AC3E}">
        <p14:creationId xmlns:p14="http://schemas.microsoft.com/office/powerpoint/2010/main" xmlns="" val="733575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B84835C-2D25-4AC2-A9E0-4D9B29837577}" type="datetimeFigureOut">
              <a:rPr lang="es-ES" smtClean="0"/>
              <a:pPr/>
              <a:t>19/05/2016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D2D4865-F8C8-4ADC-956B-E9AA39014046}" type="slidenum">
              <a:rPr lang="es-ES" smtClean="0"/>
              <a:pPr/>
              <a:t>‹Nº›</a:t>
            </a:fld>
            <a:endParaRPr lang="es-ES"/>
          </a:p>
        </p:txBody>
      </p:sp>
    </p:spTree>
    <p:extLst>
      <p:ext uri="{BB962C8B-B14F-4D97-AF65-F5344CB8AC3E}">
        <p14:creationId xmlns:p14="http://schemas.microsoft.com/office/powerpoint/2010/main" xmlns="" val="420429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B84835C-2D25-4AC2-A9E0-4D9B29837577}" type="datetimeFigureOut">
              <a:rPr lang="es-ES" smtClean="0"/>
              <a:pPr/>
              <a:t>19/05/2016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D2D4865-F8C8-4ADC-956B-E9AA39014046}" type="slidenum">
              <a:rPr lang="es-ES" smtClean="0"/>
              <a:pPr/>
              <a:t>‹Nº›</a:t>
            </a:fld>
            <a:endParaRPr lang="es-ES"/>
          </a:p>
        </p:txBody>
      </p:sp>
    </p:spTree>
    <p:extLst>
      <p:ext uri="{BB962C8B-B14F-4D97-AF65-F5344CB8AC3E}">
        <p14:creationId xmlns:p14="http://schemas.microsoft.com/office/powerpoint/2010/main" xmlns="" val="60001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B84835C-2D25-4AC2-A9E0-4D9B29837577}" type="datetimeFigureOut">
              <a:rPr lang="es-ES" smtClean="0"/>
              <a:pPr/>
              <a:t>19/05/2016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D2D4865-F8C8-4ADC-956B-E9AA39014046}" type="slidenum">
              <a:rPr lang="es-ES" smtClean="0"/>
              <a:pPr/>
              <a:t>‹Nº›</a:t>
            </a:fld>
            <a:endParaRPr lang="es-ES"/>
          </a:p>
        </p:txBody>
      </p:sp>
    </p:spTree>
    <p:extLst>
      <p:ext uri="{BB962C8B-B14F-4D97-AF65-F5344CB8AC3E}">
        <p14:creationId xmlns:p14="http://schemas.microsoft.com/office/powerpoint/2010/main" xmlns="" val="190889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0B84835C-2D25-4AC2-A9E0-4D9B29837577}" type="datetimeFigureOut">
              <a:rPr lang="es-ES" smtClean="0"/>
              <a:pPr/>
              <a:t>19/05/2016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5D2D4865-F8C8-4ADC-956B-E9AA39014046}" type="slidenum">
              <a:rPr lang="es-ES" smtClean="0"/>
              <a:pPr/>
              <a:t>‹Nº›</a:t>
            </a:fld>
            <a:endParaRPr lang="es-ES"/>
          </a:p>
        </p:txBody>
      </p:sp>
    </p:spTree>
    <p:extLst>
      <p:ext uri="{BB962C8B-B14F-4D97-AF65-F5344CB8AC3E}">
        <p14:creationId xmlns:p14="http://schemas.microsoft.com/office/powerpoint/2010/main" xmlns="" val="2737447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0B84835C-2D25-4AC2-A9E0-4D9B29837577}" type="datetimeFigureOut">
              <a:rPr lang="es-ES" smtClean="0"/>
              <a:pPr/>
              <a:t>19/05/2016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D2D4865-F8C8-4ADC-956B-E9AA39014046}" type="slidenum">
              <a:rPr lang="es-ES" smtClean="0"/>
              <a:pPr/>
              <a:t>‹Nº›</a:t>
            </a:fld>
            <a:endParaRPr lang="es-ES"/>
          </a:p>
        </p:txBody>
      </p:sp>
    </p:spTree>
    <p:extLst>
      <p:ext uri="{BB962C8B-B14F-4D97-AF65-F5344CB8AC3E}">
        <p14:creationId xmlns:p14="http://schemas.microsoft.com/office/powerpoint/2010/main" xmlns="" val="395476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0B84835C-2D25-4AC2-A9E0-4D9B29837577}" type="datetimeFigureOut">
              <a:rPr lang="es-ES" smtClean="0"/>
              <a:pPr/>
              <a:t>19/05/2016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5D2D4865-F8C8-4ADC-956B-E9AA39014046}" type="slidenum">
              <a:rPr lang="es-ES" smtClean="0"/>
              <a:pPr/>
              <a:t>‹Nº›</a:t>
            </a:fld>
            <a:endParaRPr lang="es-ES"/>
          </a:p>
        </p:txBody>
      </p:sp>
    </p:spTree>
    <p:extLst>
      <p:ext uri="{BB962C8B-B14F-4D97-AF65-F5344CB8AC3E}">
        <p14:creationId xmlns:p14="http://schemas.microsoft.com/office/powerpoint/2010/main" xmlns="" val="1972279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0B84835C-2D25-4AC2-A9E0-4D9B29837577}" type="datetimeFigureOut">
              <a:rPr lang="es-ES" smtClean="0"/>
              <a:pPr/>
              <a:t>19/05/2016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5D2D4865-F8C8-4ADC-956B-E9AA39014046}" type="slidenum">
              <a:rPr lang="es-ES" smtClean="0"/>
              <a:pPr/>
              <a:t>‹Nº›</a:t>
            </a:fld>
            <a:endParaRPr lang="es-ES"/>
          </a:p>
        </p:txBody>
      </p:sp>
    </p:spTree>
    <p:extLst>
      <p:ext uri="{BB962C8B-B14F-4D97-AF65-F5344CB8AC3E}">
        <p14:creationId xmlns:p14="http://schemas.microsoft.com/office/powerpoint/2010/main" xmlns="" val="3492546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B84835C-2D25-4AC2-A9E0-4D9B29837577}" type="datetimeFigureOut">
              <a:rPr lang="es-ES" smtClean="0"/>
              <a:pPr/>
              <a:t>19/05/2016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5D2D4865-F8C8-4ADC-956B-E9AA39014046}" type="slidenum">
              <a:rPr lang="es-ES" smtClean="0"/>
              <a:pPr/>
              <a:t>‹Nº›</a:t>
            </a:fld>
            <a:endParaRPr lang="es-ES"/>
          </a:p>
        </p:txBody>
      </p:sp>
    </p:spTree>
    <p:extLst>
      <p:ext uri="{BB962C8B-B14F-4D97-AF65-F5344CB8AC3E}">
        <p14:creationId xmlns:p14="http://schemas.microsoft.com/office/powerpoint/2010/main" xmlns="" val="3653177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B84835C-2D25-4AC2-A9E0-4D9B29837577}" type="datetimeFigureOut">
              <a:rPr lang="es-ES" smtClean="0"/>
              <a:pPr/>
              <a:t>19/05/2016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D2D4865-F8C8-4ADC-956B-E9AA39014046}" type="slidenum">
              <a:rPr lang="es-ES" smtClean="0"/>
              <a:pPr/>
              <a:t>‹Nº›</a:t>
            </a:fld>
            <a:endParaRPr lang="es-ES"/>
          </a:p>
        </p:txBody>
      </p:sp>
    </p:spTree>
    <p:extLst>
      <p:ext uri="{BB962C8B-B14F-4D97-AF65-F5344CB8AC3E}">
        <p14:creationId xmlns:p14="http://schemas.microsoft.com/office/powerpoint/2010/main" xmlns="" val="3982197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0B84835C-2D25-4AC2-A9E0-4D9B29837577}" type="datetimeFigureOut">
              <a:rPr lang="es-ES" smtClean="0"/>
              <a:pPr/>
              <a:t>19/05/2016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5D2D4865-F8C8-4ADC-956B-E9AA39014046}" type="slidenum">
              <a:rPr lang="es-ES" smtClean="0"/>
              <a:pPr/>
              <a:t>‹Nº›</a:t>
            </a:fld>
            <a:endParaRPr lang="es-ES"/>
          </a:p>
        </p:txBody>
      </p:sp>
    </p:spTree>
    <p:extLst>
      <p:ext uri="{BB962C8B-B14F-4D97-AF65-F5344CB8AC3E}">
        <p14:creationId xmlns:p14="http://schemas.microsoft.com/office/powerpoint/2010/main" xmlns="" val="2490657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4835C-2D25-4AC2-A9E0-4D9B29837577}" type="datetimeFigureOut">
              <a:rPr lang="es-ES" smtClean="0"/>
              <a:pPr/>
              <a:t>19/05/2016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D4865-F8C8-4ADC-956B-E9AA39014046}" type="slidenum">
              <a:rPr lang="es-ES" smtClean="0"/>
              <a:pPr/>
              <a:t>‹Nº›</a:t>
            </a:fld>
            <a:endParaRPr lang="es-ES"/>
          </a:p>
        </p:txBody>
      </p:sp>
    </p:spTree>
    <p:extLst>
      <p:ext uri="{BB962C8B-B14F-4D97-AF65-F5344CB8AC3E}">
        <p14:creationId xmlns:p14="http://schemas.microsoft.com/office/powerpoint/2010/main" xmlns="" val="3130427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colegioswaldorf.org/centros-asociados/" TargetMode="External"/><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17" Type="http://schemas.openxmlformats.org/officeDocument/2006/relationships/image" Target="../media/image40.png"/><Relationship Id="rId2" Type="http://schemas.openxmlformats.org/officeDocument/2006/relationships/image" Target="../media/image25.jpeg"/><Relationship Id="rId16" Type="http://schemas.openxmlformats.org/officeDocument/2006/relationships/image" Target="../media/image39.jpeg"/><Relationship Id="rId1" Type="http://schemas.openxmlformats.org/officeDocument/2006/relationships/slideLayout" Target="../slideLayouts/slideLayout6.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5" Type="http://schemas.openxmlformats.org/officeDocument/2006/relationships/image" Target="../media/image38.jpe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jpeg"/><Relationship Id="rId14" Type="http://schemas.openxmlformats.org/officeDocument/2006/relationships/image" Target="../media/image37.jpeg"/></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es.wikipedia.org/wiki/Rudolf_Steiner"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image" Target="../media/image60.jpeg"/></Relationships>
</file>

<file path=ppt/slides/_rels/slide3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5" Type="http://schemas.openxmlformats.org/officeDocument/2006/relationships/image" Target="../media/image66.jpeg"/><Relationship Id="rId4" Type="http://schemas.openxmlformats.org/officeDocument/2006/relationships/image" Target="../media/image65.jpeg"/></Relationships>
</file>

<file path=ppt/slides/_rels/slide3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www.youtube.com/watch?v=3J4DHXQdCP8"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 Id="rId4" Type="http://schemas.openxmlformats.org/officeDocument/2006/relationships/image" Target="../media/image75.jpeg"/></Relationships>
</file>

<file path=ppt/slides/_rels/slide4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1991500" y="1433393"/>
            <a:ext cx="8208992" cy="3266334"/>
          </a:xfrm>
          <a:prstGeom prst="rect">
            <a:avLst/>
          </a:prstGeom>
        </p:spPr>
      </p:pic>
      <p:sp>
        <p:nvSpPr>
          <p:cNvPr id="2" name="Título 1"/>
          <p:cNvSpPr>
            <a:spLocks noGrp="1"/>
          </p:cNvSpPr>
          <p:nvPr>
            <p:ph type="ctrTitle"/>
          </p:nvPr>
        </p:nvSpPr>
        <p:spPr>
          <a:xfrm>
            <a:off x="1523996" y="3991287"/>
            <a:ext cx="9144000" cy="2966311"/>
          </a:xfrm>
        </p:spPr>
        <p:txBody>
          <a:bodyPr>
            <a:prstTxWarp prst="textArchUp">
              <a:avLst/>
            </a:prstTxWarp>
            <a:normAutofit/>
          </a:bodyPr>
          <a:lstStyle/>
          <a:p>
            <a:r>
              <a:rPr lang="es-ES" sz="7200" dirty="0">
                <a:latin typeface="Rockwell Extra Bold" panose="02060903040505020403" pitchFamily="18" charset="0"/>
              </a:rPr>
              <a:t>PEDAGOGÍA</a:t>
            </a:r>
            <a:br>
              <a:rPr lang="es-ES" sz="7200" dirty="0">
                <a:latin typeface="Rockwell Extra Bold" panose="02060903040505020403" pitchFamily="18" charset="0"/>
              </a:rPr>
            </a:br>
            <a:r>
              <a:rPr lang="es-ES" sz="7200" dirty="0">
                <a:latin typeface="Rockwell Extra Bold" panose="02060903040505020403" pitchFamily="18" charset="0"/>
              </a:rPr>
              <a:t>WALDORF</a:t>
            </a:r>
          </a:p>
        </p:txBody>
      </p:sp>
      <p:sp>
        <p:nvSpPr>
          <p:cNvPr id="6" name="Rectángulo 5"/>
          <p:cNvSpPr/>
          <p:nvPr/>
        </p:nvSpPr>
        <p:spPr>
          <a:xfrm>
            <a:off x="360214" y="5003101"/>
            <a:ext cx="11471564" cy="1569660"/>
          </a:xfrm>
          <a:prstGeom prst="rect">
            <a:avLst/>
          </a:prstGeom>
        </p:spPr>
        <p:txBody>
          <a:bodyPr wrap="square">
            <a:spAutoFit/>
          </a:bodyPr>
          <a:lstStyle/>
          <a:p>
            <a:pPr algn="ctr">
              <a:spcAft>
                <a:spcPts val="0"/>
              </a:spcAft>
            </a:pPr>
            <a:r>
              <a:rPr lang="es-ES" sz="2400" b="1" dirty="0">
                <a:latin typeface="YummyCupcakes" panose="02000603000000000000" pitchFamily="2" charset="0"/>
                <a:ea typeface="YummyCupcakes" panose="02000603000000000000" pitchFamily="2" charset="0"/>
                <a:cs typeface="Times New Roman" panose="02020603050405020304" pitchFamily="18" charset="0"/>
              </a:rPr>
              <a:t>“La educación ha de llevarse a cabo de forma artística, en un ambiente libre y creador. </a:t>
            </a:r>
          </a:p>
          <a:p>
            <a:pPr algn="ctr">
              <a:spcAft>
                <a:spcPts val="0"/>
              </a:spcAft>
            </a:pPr>
            <a:r>
              <a:rPr lang="es-ES" sz="2400" b="1" dirty="0">
                <a:latin typeface="YummyCupcakes" panose="02000603000000000000" pitchFamily="2" charset="0"/>
                <a:ea typeface="YummyCupcakes" panose="02000603000000000000" pitchFamily="2" charset="0"/>
                <a:cs typeface="Times New Roman" panose="02020603050405020304" pitchFamily="18" charset="0"/>
              </a:rPr>
              <a:t>Su funcionamiento ha de basarse en una amistosa colaboración entre maestros y padres porque los alumnos serán siempre el centro de toda la actividad”.</a:t>
            </a:r>
          </a:p>
          <a:p>
            <a:pPr algn="ctr">
              <a:spcAft>
                <a:spcPts val="0"/>
              </a:spcAft>
            </a:pPr>
            <a:r>
              <a:rPr lang="es-ES" sz="2400" dirty="0">
                <a:latin typeface="YummyCupcakes" panose="02000603000000000000" pitchFamily="2" charset="0"/>
                <a:ea typeface="YummyCupcakes" panose="02000603000000000000" pitchFamily="2" charset="0"/>
                <a:cs typeface="Times New Roman" panose="02020603050405020304" pitchFamily="18" charset="0"/>
              </a:rPr>
              <a:t>Rudolf Steiner</a:t>
            </a:r>
            <a:endParaRPr lang="es-ES" sz="2000" dirty="0">
              <a:effectLst/>
              <a:latin typeface="YummyCupcakes" panose="02000603000000000000" pitchFamily="2" charset="0"/>
              <a:ea typeface="YummyCupcakes" panose="02000603000000000000" pitchFamily="2" charset="0"/>
              <a:cs typeface="Times New Roman" panose="02020603050405020304" pitchFamily="18" charset="0"/>
            </a:endParaRPr>
          </a:p>
        </p:txBody>
      </p:sp>
    </p:spTree>
    <p:extLst>
      <p:ext uri="{BB962C8B-B14F-4D97-AF65-F5344CB8AC3E}">
        <p14:creationId xmlns:p14="http://schemas.microsoft.com/office/powerpoint/2010/main" xmlns="" val="1140690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04270" y="386195"/>
            <a:ext cx="10598728" cy="3416320"/>
          </a:xfrm>
          <a:prstGeom prst="rect">
            <a:avLst/>
          </a:prstGeom>
          <a:noFill/>
        </p:spPr>
        <p:txBody>
          <a:bodyPr wrap="square" rtlCol="0">
            <a:spAutoFit/>
          </a:bodyPr>
          <a:lstStyle/>
          <a:p>
            <a:pPr algn="just">
              <a:lnSpc>
                <a:spcPct val="150000"/>
              </a:lnSpc>
            </a:pPr>
            <a:r>
              <a:rPr lang="es-ES" b="1" u="sng" dirty="0">
                <a:latin typeface="Arial" panose="020B0604020202020204" pitchFamily="34" charset="0"/>
              </a:rPr>
              <a:t>SEGUNDO SEPTENIO (7 – 14 años).</a:t>
            </a:r>
            <a:r>
              <a:rPr lang="es-ES" b="1" dirty="0">
                <a:latin typeface="Arial" panose="020B0604020202020204" pitchFamily="34" charset="0"/>
              </a:rPr>
              <a:t> </a:t>
            </a:r>
            <a:r>
              <a:rPr lang="es-ES" dirty="0">
                <a:latin typeface="Arial" panose="020B0604020202020204" pitchFamily="34" charset="0"/>
              </a:rPr>
              <a:t>En esta edad, el niño se interesa más en su entorno, surgiendo un genuino interés por experimentar a través de las diferentes materias y actividades. Asimismo, en estos años, aprende los hábitos que lo acompañarán en su vida adulta, gracias a lo cual en su interior se va desarrollando su parte anímica. El profesor tutor lo guiará durante toda la etapa de Primaria. De esta manera, se busca establecer entre el profesor y el niño un vínculo que permita entender mejor la individualidad infanto-juvenil, de modo de poder acompañar, en un espacio de confianza, a los distintos alumnos en sus procesos y transformaciones.</a:t>
            </a:r>
          </a:p>
          <a:p>
            <a:pPr algn="just">
              <a:lnSpc>
                <a:spcPct val="150000"/>
              </a:lnSpc>
            </a:pPr>
            <a:endParaRPr lang="es-ES" dirty="0">
              <a:latin typeface="Arial" panose="020B0604020202020204" pitchFamily="34" charset="0"/>
              <a:cs typeface="Arial" panose="020B0604020202020204" pitchFamily="34" charset="0"/>
            </a:endParaRPr>
          </a:p>
        </p:txBody>
      </p:sp>
      <p:sp>
        <p:nvSpPr>
          <p:cNvPr id="5" name="Rectangle 3"/>
          <p:cNvSpPr>
            <a:spLocks noChangeArrowheads="1"/>
          </p:cNvSpPr>
          <p:nvPr/>
        </p:nvSpPr>
        <p:spPr bwMode="auto">
          <a:xfrm>
            <a:off x="6003634" y="-115416"/>
            <a:ext cx="184731" cy="230832"/>
          </a:xfrm>
          <a:prstGeom prst="rect">
            <a:avLst/>
          </a:prstGeom>
          <a:solidFill>
            <a:srgbClr val="F2EAC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900" b="1" i="0" u="none" strike="noStrike" cap="none" normalizeH="0" baseline="0" dirty="0">
              <a:ln>
                <a:noFill/>
              </a:ln>
              <a:solidFill>
                <a:srgbClr val="704537"/>
              </a:solidFill>
              <a:effectLst/>
              <a:latin typeface="Arial" panose="020B0604020202020204" pitchFamily="34" charset="0"/>
              <a:cs typeface="Arial" panose="020B0604020202020204" pitchFamily="34" charset="0"/>
            </a:endParaRPr>
          </a:p>
        </p:txBody>
      </p:sp>
      <p:pic>
        <p:nvPicPr>
          <p:cNvPr id="6" name="Picture 2" descr="https://i.ytimg.com/vi/3J4DHXQdCP8/maxresdefault.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872" t="4231" r="3219" b="5885"/>
          <a:stretch/>
        </p:blipFill>
        <p:spPr bwMode="auto">
          <a:xfrm>
            <a:off x="3234676" y="3515932"/>
            <a:ext cx="5537916" cy="30136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180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04270" y="559189"/>
            <a:ext cx="10598728" cy="3416320"/>
          </a:xfrm>
          <a:prstGeom prst="rect">
            <a:avLst/>
          </a:prstGeom>
          <a:noFill/>
        </p:spPr>
        <p:txBody>
          <a:bodyPr wrap="square" rtlCol="0">
            <a:spAutoFit/>
          </a:bodyPr>
          <a:lstStyle/>
          <a:p>
            <a:pPr algn="just">
              <a:lnSpc>
                <a:spcPct val="150000"/>
              </a:lnSpc>
            </a:pPr>
            <a:r>
              <a:rPr lang="es-ES" b="1" u="sng" dirty="0">
                <a:latin typeface="Arial" panose="020B0604020202020204" pitchFamily="34" charset="0"/>
              </a:rPr>
              <a:t>TERCER SEPTENIO (14 – 21 años).</a:t>
            </a:r>
            <a:r>
              <a:rPr lang="es-ES" b="1" dirty="0">
                <a:latin typeface="Arial" panose="020B0604020202020204" pitchFamily="34" charset="0"/>
              </a:rPr>
              <a:t> </a:t>
            </a:r>
            <a:r>
              <a:rPr lang="es-ES" dirty="0">
                <a:latin typeface="Arial" panose="020B0604020202020204" pitchFamily="34" charset="0"/>
              </a:rPr>
              <a:t>En este momento ya no hay un profesor de clase, sino muchos profesores que los acompañan desde sus diferentes especialidades. Nos interesa que los jóvenes puedan vivenciar las diferencias que existen entre las personas que les hacen clase, de modo que por medio de sus intereses puedan vincularse con los profesores con los que encuentran mayor empatía. Ahora deben encontrar sus propios desafíos y, en último término, su propia identidad. Se busca conducir a los jóvenes hacia su autonomía como individuos libres, para que puedan situarse en el mundo como sujetos receptivos y conscientes de la época que les toca vivir.</a:t>
            </a:r>
            <a:endParaRPr lang="es-ES" dirty="0">
              <a:latin typeface="Arial" panose="020B0604020202020204" pitchFamily="34" charset="0"/>
              <a:cs typeface="Arial" panose="020B0604020202020204" pitchFamily="34" charset="0"/>
            </a:endParaRPr>
          </a:p>
          <a:p>
            <a:pPr algn="just">
              <a:lnSpc>
                <a:spcPct val="150000"/>
              </a:lnSpc>
            </a:pPr>
            <a:endParaRPr lang="es-ES" dirty="0">
              <a:latin typeface="Arial" panose="020B0604020202020204" pitchFamily="34" charset="0"/>
              <a:cs typeface="Arial" panose="020B0604020202020204" pitchFamily="34" charset="0"/>
            </a:endParaRPr>
          </a:p>
        </p:txBody>
      </p:sp>
      <p:sp>
        <p:nvSpPr>
          <p:cNvPr id="5" name="Rectangle 3"/>
          <p:cNvSpPr>
            <a:spLocks noChangeArrowheads="1"/>
          </p:cNvSpPr>
          <p:nvPr/>
        </p:nvSpPr>
        <p:spPr bwMode="auto">
          <a:xfrm>
            <a:off x="6003634" y="-115416"/>
            <a:ext cx="184731" cy="230832"/>
          </a:xfrm>
          <a:prstGeom prst="rect">
            <a:avLst/>
          </a:prstGeom>
          <a:solidFill>
            <a:srgbClr val="F2EAC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900" b="1" i="0" u="none" strike="noStrike" cap="none" normalizeH="0" baseline="0" dirty="0">
              <a:ln>
                <a:noFill/>
              </a:ln>
              <a:solidFill>
                <a:srgbClr val="704537"/>
              </a:solidFill>
              <a:effectLst/>
              <a:latin typeface="Arial" panose="020B0604020202020204" pitchFamily="34" charset="0"/>
              <a:cs typeface="Arial" panose="020B0604020202020204" pitchFamily="34" charset="0"/>
            </a:endParaRPr>
          </a:p>
        </p:txBody>
      </p:sp>
      <p:pic>
        <p:nvPicPr>
          <p:cNvPr id="2052" name="Picture 4" descr="http://www.waldorfisolda.edu.co/wp-content/uploads/2013/06/banner-a-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16850" y="3975509"/>
            <a:ext cx="5573568" cy="22843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783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96635" y="1389495"/>
            <a:ext cx="10598728" cy="4247317"/>
          </a:xfrm>
          <a:prstGeom prst="rect">
            <a:avLst/>
          </a:prstGeom>
          <a:noFill/>
        </p:spPr>
        <p:txBody>
          <a:bodyPr wrap="square" rtlCol="0">
            <a:spAutoFit/>
          </a:bodyPr>
          <a:lstStyle/>
          <a:p>
            <a:pPr algn="ctr">
              <a:lnSpc>
                <a:spcPct val="150000"/>
              </a:lnSpc>
            </a:pPr>
            <a:r>
              <a:rPr lang="es-ES" b="1" u="sng" dirty="0">
                <a:solidFill>
                  <a:srgbClr val="1F1F1F"/>
                </a:solidFill>
                <a:latin typeface="Arial" panose="020B0604020202020204" pitchFamily="34" charset="0"/>
                <a:cs typeface="Arial" panose="020B0604020202020204" pitchFamily="34" charset="0"/>
              </a:rPr>
              <a:t>ESCUELAS WALDORF</a:t>
            </a:r>
          </a:p>
          <a:p>
            <a:pPr algn="just">
              <a:lnSpc>
                <a:spcPct val="150000"/>
              </a:lnSpc>
            </a:pPr>
            <a:endParaRPr lang="es-ES" dirty="0">
              <a:solidFill>
                <a:srgbClr val="1F1F1F"/>
              </a:solidFill>
              <a:latin typeface="europa"/>
            </a:endParaRPr>
          </a:p>
          <a:p>
            <a:pPr algn="just">
              <a:lnSpc>
                <a:spcPct val="150000"/>
              </a:lnSpc>
            </a:pPr>
            <a:r>
              <a:rPr lang="es-ES" dirty="0">
                <a:solidFill>
                  <a:srgbClr val="1F1F1F"/>
                </a:solidFill>
                <a:latin typeface="Arial" panose="020B0604020202020204" pitchFamily="34" charset="0"/>
                <a:cs typeface="Arial" panose="020B0604020202020204" pitchFamily="34" charset="0"/>
              </a:rPr>
              <a:t>Las escuelas </a:t>
            </a:r>
            <a:r>
              <a:rPr lang="es-ES" b="1" dirty="0">
                <a:solidFill>
                  <a:srgbClr val="1F1F1F"/>
                </a:solidFill>
                <a:latin typeface="Arial" panose="020B0604020202020204" pitchFamily="34" charset="0"/>
                <a:cs typeface="Arial" panose="020B0604020202020204" pitchFamily="34" charset="0"/>
              </a:rPr>
              <a:t>Waldorf</a:t>
            </a:r>
            <a:r>
              <a:rPr lang="es-ES" dirty="0">
                <a:solidFill>
                  <a:srgbClr val="1F1F1F"/>
                </a:solidFill>
                <a:latin typeface="Arial" panose="020B0604020202020204" pitchFamily="34" charset="0"/>
                <a:cs typeface="Arial" panose="020B0604020202020204" pitchFamily="34" charset="0"/>
              </a:rPr>
              <a:t> están presentes en países de todo el mundo contando con unas 3000 iniciativas en los 5 continentes. </a:t>
            </a:r>
          </a:p>
          <a:p>
            <a:pPr algn="just">
              <a:lnSpc>
                <a:spcPct val="150000"/>
              </a:lnSpc>
            </a:pPr>
            <a:endParaRPr lang="es-ES" dirty="0">
              <a:solidFill>
                <a:srgbClr val="1F1F1F"/>
              </a:solidFill>
              <a:latin typeface="Arial" panose="020B0604020202020204" pitchFamily="34" charset="0"/>
              <a:cs typeface="Arial" panose="020B0604020202020204" pitchFamily="34" charset="0"/>
            </a:endParaRPr>
          </a:p>
          <a:p>
            <a:pPr algn="just">
              <a:lnSpc>
                <a:spcPct val="150000"/>
              </a:lnSpc>
            </a:pPr>
            <a:r>
              <a:rPr lang="es-ES" dirty="0">
                <a:solidFill>
                  <a:srgbClr val="1F1F1F"/>
                </a:solidFill>
                <a:latin typeface="Arial" panose="020B0604020202020204" pitchFamily="34" charset="0"/>
                <a:cs typeface="Arial" panose="020B0604020202020204" pitchFamily="34" charset="0"/>
              </a:rPr>
              <a:t>La </a:t>
            </a:r>
            <a:r>
              <a:rPr lang="es-ES" b="1" dirty="0">
                <a:solidFill>
                  <a:srgbClr val="1F1F1F"/>
                </a:solidFill>
                <a:latin typeface="Arial" panose="020B0604020202020204" pitchFamily="34" charset="0"/>
                <a:cs typeface="Arial" panose="020B0604020202020204" pitchFamily="34" charset="0"/>
              </a:rPr>
              <a:t>Pedagogía Waldorf</a:t>
            </a:r>
            <a:r>
              <a:rPr lang="es-ES" dirty="0">
                <a:solidFill>
                  <a:srgbClr val="1F1F1F"/>
                </a:solidFill>
                <a:latin typeface="Arial" panose="020B0604020202020204" pitchFamily="34" charset="0"/>
                <a:cs typeface="Arial" panose="020B0604020202020204" pitchFamily="34" charset="0"/>
              </a:rPr>
              <a:t>  se imparte tanto en colegios privados, homologados y reconocidos, como en escuelas públicas (Suecia, USA, Finlandia, Suiza). Muchas de ellas pertenecen a la </a:t>
            </a:r>
            <a:r>
              <a:rPr lang="es-ES" b="1" dirty="0">
                <a:solidFill>
                  <a:srgbClr val="1F1F1F"/>
                </a:solidFill>
                <a:latin typeface="Arial" panose="020B0604020202020204" pitchFamily="34" charset="0"/>
                <a:cs typeface="Arial" panose="020B0604020202020204" pitchFamily="34" charset="0"/>
              </a:rPr>
              <a:t>Red Mundial de Escuelas Asociadas a la U.N.E.S.C.O. </a:t>
            </a:r>
            <a:r>
              <a:rPr lang="es-ES" dirty="0">
                <a:solidFill>
                  <a:srgbClr val="1F1F1F"/>
                </a:solidFill>
                <a:latin typeface="Arial" panose="020B0604020202020204" pitchFamily="34" charset="0"/>
                <a:cs typeface="Arial" panose="020B0604020202020204" pitchFamily="34" charset="0"/>
              </a:rPr>
              <a:t>porque integran en sus proyectos educativos los ideales democráticos, la educación para la paz, el trabajo multicultural y la solidaridad entre escuelas de muy diversos países</a:t>
            </a:r>
            <a:r>
              <a:rPr lang="es-ES" dirty="0">
                <a:latin typeface="Arial" panose="020B0604020202020204" pitchFamily="34" charset="0"/>
                <a:cs typeface="Arial" panose="020B0604020202020204" pitchFamily="34" charset="0"/>
              </a:rPr>
              <a:t>. </a:t>
            </a:r>
          </a:p>
        </p:txBody>
      </p:sp>
      <p:sp>
        <p:nvSpPr>
          <p:cNvPr id="5" name="Rectangle 3"/>
          <p:cNvSpPr>
            <a:spLocks noChangeArrowheads="1"/>
          </p:cNvSpPr>
          <p:nvPr/>
        </p:nvSpPr>
        <p:spPr bwMode="auto">
          <a:xfrm>
            <a:off x="6003634" y="-115416"/>
            <a:ext cx="184731" cy="230832"/>
          </a:xfrm>
          <a:prstGeom prst="rect">
            <a:avLst/>
          </a:prstGeom>
          <a:solidFill>
            <a:srgbClr val="F2EAC4"/>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900" b="1" i="0" u="none" strike="noStrike" cap="none" normalizeH="0" baseline="0" dirty="0">
              <a:ln>
                <a:noFill/>
              </a:ln>
              <a:solidFill>
                <a:srgbClr val="704537"/>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91399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56650" y="3352800"/>
            <a:ext cx="2425748" cy="2599015"/>
          </a:xfrm>
          <a:prstGeom prst="rect">
            <a:avLst/>
          </a:prstGeom>
        </p:spPr>
      </p:pic>
      <p:sp>
        <p:nvSpPr>
          <p:cNvPr id="3" name="CuadroTexto 2"/>
          <p:cNvSpPr txBox="1"/>
          <p:nvPr/>
        </p:nvSpPr>
        <p:spPr>
          <a:xfrm>
            <a:off x="8287429" y="3050137"/>
            <a:ext cx="2641433" cy="1200329"/>
          </a:xfrm>
          <a:prstGeom prst="rect">
            <a:avLst/>
          </a:prstGeom>
          <a:noFill/>
        </p:spPr>
        <p:txBody>
          <a:bodyPr wrap="square" rtlCol="0">
            <a:spAutoFit/>
          </a:bodyPr>
          <a:lstStyle/>
          <a:p>
            <a:pPr algn="ctr"/>
            <a:r>
              <a:rPr lang="es-ES" dirty="0">
                <a:latin typeface="Arial" panose="020B0604020202020204" pitchFamily="34" charset="0"/>
                <a:cs typeface="Arial" panose="020B0604020202020204" pitchFamily="34" charset="0"/>
              </a:rPr>
              <a:t>Escuela Waldorf </a:t>
            </a:r>
            <a:r>
              <a:rPr lang="es-ES" dirty="0" err="1">
                <a:latin typeface="Arial" panose="020B0604020202020204" pitchFamily="34" charset="0"/>
                <a:cs typeface="Arial" panose="020B0604020202020204" pitchFamily="34" charset="0"/>
              </a:rPr>
              <a:t>Meniñeiros</a:t>
            </a:r>
            <a:r>
              <a:rPr lang="es-ES" dirty="0">
                <a:latin typeface="Arial" panose="020B0604020202020204" pitchFamily="34" charset="0"/>
                <a:cs typeface="Arial" panose="020B0604020202020204" pitchFamily="34" charset="0"/>
              </a:rPr>
              <a:t> - Centro de EI, EP y ESO </a:t>
            </a:r>
          </a:p>
          <a:p>
            <a:pPr algn="ctr"/>
            <a:r>
              <a:rPr lang="es-ES" dirty="0" err="1">
                <a:latin typeface="Arial" panose="020B0604020202020204" pitchFamily="34" charset="0"/>
                <a:cs typeface="Arial" panose="020B0604020202020204" pitchFamily="34" charset="0"/>
              </a:rPr>
              <a:t>Friol</a:t>
            </a:r>
            <a:endParaRPr lang="es-ES" dirty="0">
              <a:latin typeface="Arial" panose="020B0604020202020204" pitchFamily="34" charset="0"/>
              <a:cs typeface="Arial" panose="020B0604020202020204" pitchFamily="34" charset="0"/>
            </a:endParaRPr>
          </a:p>
        </p:txBody>
      </p:sp>
      <p:sp>
        <p:nvSpPr>
          <p:cNvPr id="6" name="CuadroTexto 5"/>
          <p:cNvSpPr txBox="1"/>
          <p:nvPr/>
        </p:nvSpPr>
        <p:spPr>
          <a:xfrm>
            <a:off x="877373" y="978061"/>
            <a:ext cx="10706100" cy="1703030"/>
          </a:xfrm>
          <a:prstGeom prst="rect">
            <a:avLst/>
          </a:prstGeom>
          <a:noFill/>
        </p:spPr>
        <p:txBody>
          <a:bodyPr wrap="square" rtlCol="0">
            <a:spAutoFit/>
          </a:bodyPr>
          <a:lstStyle/>
          <a:p>
            <a:pPr algn="just">
              <a:lnSpc>
                <a:spcPct val="150000"/>
              </a:lnSpc>
            </a:pPr>
            <a:r>
              <a:rPr lang="es-ES" dirty="0">
                <a:latin typeface="Arial" panose="020B0604020202020204" pitchFamily="34" charset="0"/>
                <a:cs typeface="Arial" panose="020B0604020202020204" pitchFamily="34" charset="0"/>
              </a:rPr>
              <a:t>En </a:t>
            </a:r>
            <a:r>
              <a:rPr lang="es-ES" b="1" dirty="0">
                <a:latin typeface="Arial" panose="020B0604020202020204" pitchFamily="34" charset="0"/>
                <a:cs typeface="Arial" panose="020B0604020202020204" pitchFamily="34" charset="0"/>
              </a:rPr>
              <a:t>España </a:t>
            </a:r>
            <a:r>
              <a:rPr lang="es-ES" dirty="0">
                <a:latin typeface="Arial" panose="020B0604020202020204" pitchFamily="34" charset="0"/>
                <a:cs typeface="Arial" panose="020B0604020202020204" pitchFamily="34" charset="0"/>
              </a:rPr>
              <a:t>se creó el primer Jardín de Infancia Waldorf en </a:t>
            </a:r>
            <a:r>
              <a:rPr lang="es-ES" b="1" dirty="0">
                <a:latin typeface="Arial" panose="020B0604020202020204" pitchFamily="34" charset="0"/>
                <a:cs typeface="Arial" panose="020B0604020202020204" pitchFamily="34" charset="0"/>
              </a:rPr>
              <a:t>1975</a:t>
            </a:r>
            <a:r>
              <a:rPr lang="es-ES" dirty="0">
                <a:latin typeface="Arial" panose="020B0604020202020204" pitchFamily="34" charset="0"/>
                <a:cs typeface="Arial" panose="020B0604020202020204" pitchFamily="34" charset="0"/>
              </a:rPr>
              <a:t>, hoy la Escuela Libre </a:t>
            </a:r>
            <a:r>
              <a:rPr lang="es-ES" dirty="0" err="1">
                <a:latin typeface="Arial" panose="020B0604020202020204" pitchFamily="34" charset="0"/>
                <a:cs typeface="Arial" panose="020B0604020202020204" pitchFamily="34" charset="0"/>
              </a:rPr>
              <a:t>Micael</a:t>
            </a:r>
            <a:r>
              <a:rPr lang="es-ES" dirty="0">
                <a:latin typeface="Arial" panose="020B0604020202020204" pitchFamily="34" charset="0"/>
                <a:cs typeface="Arial" panose="020B0604020202020204" pitchFamily="34" charset="0"/>
              </a:rPr>
              <a:t>. </a:t>
            </a:r>
          </a:p>
          <a:p>
            <a:pPr algn="just">
              <a:lnSpc>
                <a:spcPct val="150000"/>
              </a:lnSpc>
            </a:pPr>
            <a:r>
              <a:rPr lang="es-ES" dirty="0">
                <a:latin typeface="Arial" panose="020B0604020202020204" pitchFamily="34" charset="0"/>
                <a:cs typeface="Arial" panose="020B0604020202020204" pitchFamily="34" charset="0"/>
              </a:rPr>
              <a:t>En la actualidad existen casi una veintena de iniciativas Waldorf que forman parte de la ASOCIACIÓN DE CENTRO EDUCATIVOS WALDORF de ESPAÑA. En nuestra Comunidad Autónoma contamos con algunas escuelas que imparten esta pedagogía.</a:t>
            </a:r>
          </a:p>
        </p:txBody>
      </p:sp>
      <p:sp>
        <p:nvSpPr>
          <p:cNvPr id="7" name="Flecha a la derecha con muesca 6"/>
          <p:cNvSpPr/>
          <p:nvPr/>
        </p:nvSpPr>
        <p:spPr>
          <a:xfrm rot="20891546">
            <a:off x="7208975" y="3628597"/>
            <a:ext cx="971208" cy="36018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CuadroTexto 7"/>
          <p:cNvSpPr txBox="1"/>
          <p:nvPr/>
        </p:nvSpPr>
        <p:spPr>
          <a:xfrm>
            <a:off x="1409979" y="3823644"/>
            <a:ext cx="2285999" cy="923330"/>
          </a:xfrm>
          <a:prstGeom prst="rect">
            <a:avLst/>
          </a:prstGeom>
          <a:noFill/>
        </p:spPr>
        <p:txBody>
          <a:bodyPr wrap="square" rtlCol="0">
            <a:spAutoFit/>
          </a:bodyPr>
          <a:lstStyle/>
          <a:p>
            <a:pPr algn="ctr"/>
            <a:r>
              <a:rPr lang="es-ES" dirty="0" err="1">
                <a:latin typeface="Arial" panose="020B0604020202020204" pitchFamily="34" charset="0"/>
                <a:cs typeface="Arial" panose="020B0604020202020204" pitchFamily="34" charset="0"/>
              </a:rPr>
              <a:t>Xardín</a:t>
            </a:r>
            <a:r>
              <a:rPr lang="es-ES" dirty="0">
                <a:latin typeface="Arial" panose="020B0604020202020204" pitchFamily="34" charset="0"/>
                <a:cs typeface="Arial" panose="020B0604020202020204" pitchFamily="34" charset="0"/>
              </a:rPr>
              <a:t> de Infancia Waldorf “San </a:t>
            </a:r>
            <a:r>
              <a:rPr lang="es-ES" dirty="0" err="1">
                <a:latin typeface="Arial" panose="020B0604020202020204" pitchFamily="34" charset="0"/>
                <a:cs typeface="Arial" panose="020B0604020202020204" pitchFamily="34" charset="0"/>
              </a:rPr>
              <a:t>Xoán</a:t>
            </a:r>
            <a:r>
              <a:rPr lang="es-ES" dirty="0">
                <a:latin typeface="Arial" panose="020B0604020202020204" pitchFamily="34" charset="0"/>
                <a:cs typeface="Arial" panose="020B0604020202020204" pitchFamily="34" charset="0"/>
              </a:rPr>
              <a:t>”</a:t>
            </a:r>
          </a:p>
          <a:p>
            <a:pPr algn="ctr"/>
            <a:r>
              <a:rPr lang="es-ES" dirty="0" err="1">
                <a:latin typeface="Arial" panose="020B0604020202020204" pitchFamily="34" charset="0"/>
                <a:cs typeface="Arial" panose="020B0604020202020204" pitchFamily="34" charset="0"/>
              </a:rPr>
              <a:t>Oleiros</a:t>
            </a:r>
            <a:endParaRPr lang="es-ES" dirty="0">
              <a:latin typeface="Arial" panose="020B0604020202020204" pitchFamily="34" charset="0"/>
              <a:cs typeface="Arial" panose="020B0604020202020204" pitchFamily="34" charset="0"/>
            </a:endParaRPr>
          </a:p>
        </p:txBody>
      </p:sp>
      <p:sp>
        <p:nvSpPr>
          <p:cNvPr id="9" name="Flecha a la derecha con muesca 8"/>
          <p:cNvSpPr/>
          <p:nvPr/>
        </p:nvSpPr>
        <p:spPr>
          <a:xfrm rot="10800000">
            <a:off x="3908041" y="4037642"/>
            <a:ext cx="767939" cy="3937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p:cNvSpPr txBox="1"/>
          <p:nvPr/>
        </p:nvSpPr>
        <p:spPr>
          <a:xfrm>
            <a:off x="8248296" y="4397124"/>
            <a:ext cx="2719698" cy="1200329"/>
          </a:xfrm>
          <a:prstGeom prst="rect">
            <a:avLst/>
          </a:prstGeom>
          <a:noFill/>
        </p:spPr>
        <p:txBody>
          <a:bodyPr wrap="square" rtlCol="0">
            <a:spAutoFit/>
          </a:bodyPr>
          <a:lstStyle/>
          <a:p>
            <a:pPr algn="ctr"/>
            <a:r>
              <a:rPr lang="es-ES" dirty="0">
                <a:latin typeface="Arial" panose="020B0604020202020204" pitchFamily="34" charset="0"/>
                <a:cs typeface="Arial" panose="020B0604020202020204" pitchFamily="34" charset="0"/>
              </a:rPr>
              <a:t>O LAR DE ÁVALON</a:t>
            </a:r>
          </a:p>
          <a:p>
            <a:pPr algn="ctr"/>
            <a:r>
              <a:rPr lang="es-ES" dirty="0">
                <a:latin typeface="Arial" panose="020B0604020202020204" pitchFamily="34" charset="0"/>
                <a:cs typeface="Arial" panose="020B0604020202020204" pitchFamily="34" charset="0"/>
              </a:rPr>
              <a:t>Centro de formación de profesorado</a:t>
            </a:r>
          </a:p>
          <a:p>
            <a:pPr algn="ctr"/>
            <a:r>
              <a:rPr lang="es-ES" dirty="0" err="1">
                <a:latin typeface="Arial" panose="020B0604020202020204" pitchFamily="34" charset="0"/>
                <a:cs typeface="Arial" panose="020B0604020202020204" pitchFamily="34" charset="0"/>
              </a:rPr>
              <a:t>Friol</a:t>
            </a:r>
            <a:endParaRPr lang="es-ES" dirty="0">
              <a:latin typeface="Arial" panose="020B0604020202020204" pitchFamily="34" charset="0"/>
              <a:cs typeface="Arial" panose="020B0604020202020204" pitchFamily="34" charset="0"/>
            </a:endParaRPr>
          </a:p>
        </p:txBody>
      </p:sp>
      <p:sp>
        <p:nvSpPr>
          <p:cNvPr id="15" name="Flecha a la derecha con muesca 14"/>
          <p:cNvSpPr/>
          <p:nvPr/>
        </p:nvSpPr>
        <p:spPr>
          <a:xfrm rot="1074627">
            <a:off x="7208435" y="4126945"/>
            <a:ext cx="1052958" cy="3937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ángulo 3"/>
          <p:cNvSpPr/>
          <p:nvPr/>
        </p:nvSpPr>
        <p:spPr>
          <a:xfrm>
            <a:off x="3983654" y="6151165"/>
            <a:ext cx="4493538" cy="507831"/>
          </a:xfrm>
          <a:prstGeom prst="rect">
            <a:avLst/>
          </a:prstGeom>
        </p:spPr>
        <p:txBody>
          <a:bodyPr wrap="none">
            <a:spAutoFit/>
          </a:bodyPr>
          <a:lstStyle/>
          <a:p>
            <a:pPr algn="ctr">
              <a:lnSpc>
                <a:spcPct val="150000"/>
              </a:lnSpc>
            </a:pPr>
            <a:r>
              <a:rPr lang="es-ES" i="1" dirty="0">
                <a:latin typeface="Arial" panose="020B0604020202020204" pitchFamily="34" charset="0"/>
                <a:cs typeface="Arial" panose="020B0604020202020204" pitchFamily="34" charset="0"/>
              </a:rPr>
              <a:t>Pincha </a:t>
            </a:r>
            <a:r>
              <a:rPr lang="es-ES" i="1" dirty="0">
                <a:latin typeface="Arial" panose="020B0604020202020204" pitchFamily="34" charset="0"/>
                <a:cs typeface="Arial" panose="020B0604020202020204" pitchFamily="34" charset="0"/>
                <a:hlinkClick r:id="rId3"/>
              </a:rPr>
              <a:t>aquí</a:t>
            </a:r>
            <a:r>
              <a:rPr lang="es-ES" i="1" dirty="0">
                <a:latin typeface="Arial" panose="020B0604020202020204" pitchFamily="34" charset="0"/>
                <a:cs typeface="Arial" panose="020B0604020202020204" pitchFamily="34" charset="0"/>
              </a:rPr>
              <a:t> para ver el listado de centros</a:t>
            </a:r>
            <a:r>
              <a:rPr lang="es-ES" dirty="0">
                <a:latin typeface="Arial" panose="020B0604020202020204" pitchFamily="34" charset="0"/>
                <a:cs typeface="Arial" panose="020B0604020202020204" pitchFamily="34" charset="0"/>
              </a:rPr>
              <a:t>.</a:t>
            </a:r>
          </a:p>
        </p:txBody>
      </p:sp>
      <p:sp>
        <p:nvSpPr>
          <p:cNvPr id="12" name="Flecha a la derecha con muesca 11"/>
          <p:cNvSpPr/>
          <p:nvPr/>
        </p:nvSpPr>
        <p:spPr>
          <a:xfrm rot="9394394">
            <a:off x="3988710" y="5208619"/>
            <a:ext cx="767939" cy="3937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p:cNvSpPr txBox="1"/>
          <p:nvPr/>
        </p:nvSpPr>
        <p:spPr>
          <a:xfrm>
            <a:off x="1409979" y="5289362"/>
            <a:ext cx="2285999" cy="646331"/>
          </a:xfrm>
          <a:prstGeom prst="rect">
            <a:avLst/>
          </a:prstGeom>
          <a:noFill/>
        </p:spPr>
        <p:txBody>
          <a:bodyPr wrap="square" rtlCol="0">
            <a:spAutoFit/>
          </a:bodyPr>
          <a:lstStyle/>
          <a:p>
            <a:pPr algn="ctr"/>
            <a:r>
              <a:rPr lang="es-ES" dirty="0">
                <a:latin typeface="Arial" panose="020B0604020202020204" pitchFamily="34" charset="0"/>
                <a:cs typeface="Arial" panose="020B0604020202020204" pitchFamily="34" charset="0"/>
              </a:rPr>
              <a:t>“O bosque de Beni”</a:t>
            </a:r>
          </a:p>
          <a:p>
            <a:pPr algn="ctr"/>
            <a:r>
              <a:rPr lang="es-ES" dirty="0">
                <a:latin typeface="Arial" panose="020B0604020202020204" pitchFamily="34" charset="0"/>
                <a:cs typeface="Arial" panose="020B0604020202020204" pitchFamily="34" charset="0"/>
              </a:rPr>
              <a:t>Cangas</a:t>
            </a:r>
          </a:p>
        </p:txBody>
      </p:sp>
    </p:spTree>
    <p:extLst>
      <p:ext uri="{BB962C8B-B14F-4D97-AF65-F5344CB8AC3E}">
        <p14:creationId xmlns:p14="http://schemas.microsoft.com/office/powerpoint/2010/main" xmlns="" val="370508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p:bldP spid="9" grpId="0" animBg="1"/>
      <p:bldP spid="11" grpId="0"/>
      <p:bldP spid="15" grpId="0" animBg="1"/>
      <p:bldP spid="4" grpId="0"/>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399245" y="177800"/>
            <a:ext cx="11539470" cy="6794168"/>
          </a:xfrm>
          <a:prstGeom prst="rect">
            <a:avLst/>
          </a:prstGeom>
          <a:noFill/>
        </p:spPr>
        <p:txBody>
          <a:bodyPr wrap="square" rtlCol="0">
            <a:spAutoFit/>
          </a:bodyPr>
          <a:lstStyle/>
          <a:p>
            <a:pPr algn="ctr">
              <a:lnSpc>
                <a:spcPct val="150000"/>
              </a:lnSpc>
            </a:pPr>
            <a:r>
              <a:rPr lang="es-ES" b="1" u="sng" dirty="0">
                <a:latin typeface="Arial" panose="020B0604020202020204" pitchFamily="34" charset="0"/>
                <a:cs typeface="Arial" panose="020B0604020202020204" pitchFamily="34" charset="0"/>
              </a:rPr>
              <a:t>IMPLICADOS</a:t>
            </a:r>
          </a:p>
          <a:p>
            <a:pPr>
              <a:lnSpc>
                <a:spcPct val="150000"/>
              </a:lnSpc>
            </a:pPr>
            <a:endParaRPr lang="es-ES" sz="100" b="1" u="sng" dirty="0">
              <a:latin typeface="Arial" panose="020B0604020202020204" pitchFamily="34" charset="0"/>
              <a:cs typeface="Arial" panose="020B0604020202020204" pitchFamily="34" charset="0"/>
            </a:endParaRPr>
          </a:p>
          <a:p>
            <a:pPr marL="285750" indent="-285750" algn="just">
              <a:lnSpc>
                <a:spcPct val="150000"/>
              </a:lnSpc>
              <a:buFontTx/>
              <a:buChar char="-"/>
            </a:pPr>
            <a:r>
              <a:rPr lang="es-ES" b="1" u="sng" dirty="0">
                <a:latin typeface="Arial" panose="020B0604020202020204" pitchFamily="34" charset="0"/>
                <a:cs typeface="Arial" panose="020B0604020202020204" pitchFamily="34" charset="0"/>
              </a:rPr>
              <a:t>NIÑOS</a:t>
            </a:r>
            <a:r>
              <a:rPr lang="es-ES" b="1"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Se reparten en función de los septenios anteriormente mencionados.</a:t>
            </a:r>
          </a:p>
          <a:p>
            <a:pPr marL="285750" indent="-285750" algn="just">
              <a:lnSpc>
                <a:spcPct val="150000"/>
              </a:lnSpc>
              <a:buFontTx/>
              <a:buChar char="-"/>
            </a:pPr>
            <a:endParaRPr lang="es-ES" dirty="0">
              <a:latin typeface="Arial" panose="020B0604020202020204" pitchFamily="34" charset="0"/>
              <a:cs typeface="Arial" panose="020B0604020202020204" pitchFamily="34" charset="0"/>
            </a:endParaRPr>
          </a:p>
          <a:p>
            <a:pPr marL="742950" lvl="1" indent="-285750" algn="just">
              <a:lnSpc>
                <a:spcPct val="150000"/>
              </a:lnSpc>
              <a:buFont typeface="Arial" panose="020B0604020202020204" pitchFamily="34" charset="0"/>
              <a:buChar char="•"/>
            </a:pPr>
            <a:r>
              <a:rPr lang="es-ES" b="1" dirty="0">
                <a:latin typeface="Arial" panose="020B0604020202020204" pitchFamily="34" charset="0"/>
                <a:cs typeface="Arial" panose="020B0604020202020204" pitchFamily="34" charset="0"/>
              </a:rPr>
              <a:t>JARDINES DE INFANCIA. </a:t>
            </a:r>
            <a:r>
              <a:rPr lang="es-ES" dirty="0">
                <a:latin typeface="Arial" panose="020B0604020202020204" pitchFamily="34" charset="0"/>
                <a:cs typeface="Arial" panose="020B0604020202020204" pitchFamily="34" charset="0"/>
              </a:rPr>
              <a:t>Hasta los 6 años. </a:t>
            </a:r>
          </a:p>
          <a:p>
            <a:pPr lvl="1" algn="just">
              <a:lnSpc>
                <a:spcPct val="150000"/>
              </a:lnSpc>
            </a:pPr>
            <a:r>
              <a:rPr lang="es-ES" dirty="0">
                <a:latin typeface="Arial" panose="020B0604020202020204" pitchFamily="34" charset="0"/>
                <a:cs typeface="Arial" panose="020B0604020202020204" pitchFamily="34" charset="0"/>
              </a:rPr>
              <a:t>     Suelen juntar a los niños de 1 a 3 y de 3 a 6. </a:t>
            </a:r>
          </a:p>
          <a:p>
            <a:pPr marL="742950" lvl="1" indent="-285750" algn="just">
              <a:lnSpc>
                <a:spcPct val="150000"/>
              </a:lnSpc>
              <a:buFont typeface="Arial" panose="020B0604020202020204" pitchFamily="34" charset="0"/>
              <a:buChar char="•"/>
            </a:pPr>
            <a:endParaRPr lang="es-ES" dirty="0">
              <a:latin typeface="Arial" panose="020B0604020202020204" pitchFamily="34" charset="0"/>
              <a:cs typeface="Arial" panose="020B0604020202020204" pitchFamily="34" charset="0"/>
            </a:endParaRPr>
          </a:p>
          <a:p>
            <a:pPr marL="742950" lvl="1" indent="-285750" algn="just">
              <a:lnSpc>
                <a:spcPct val="150000"/>
              </a:lnSpc>
              <a:buFont typeface="Arial" panose="020B0604020202020204" pitchFamily="34" charset="0"/>
              <a:buChar char="•"/>
            </a:pPr>
            <a:endParaRPr lang="es-ES" dirty="0">
              <a:latin typeface="Arial" panose="020B0604020202020204" pitchFamily="34" charset="0"/>
              <a:cs typeface="Arial" panose="020B0604020202020204" pitchFamily="34" charset="0"/>
            </a:endParaRPr>
          </a:p>
          <a:p>
            <a:pPr lvl="1" algn="just">
              <a:lnSpc>
                <a:spcPct val="150000"/>
              </a:lnSpc>
            </a:pPr>
            <a:endParaRPr lang="es-ES" dirty="0">
              <a:latin typeface="Arial" panose="020B0604020202020204" pitchFamily="34" charset="0"/>
              <a:cs typeface="Arial" panose="020B0604020202020204" pitchFamily="34" charset="0"/>
            </a:endParaRPr>
          </a:p>
          <a:p>
            <a:pPr marL="742950" lvl="1" indent="-285750" algn="just">
              <a:lnSpc>
                <a:spcPct val="150000"/>
              </a:lnSpc>
              <a:buFont typeface="Arial" panose="020B0604020202020204" pitchFamily="34" charset="0"/>
              <a:buChar char="•"/>
            </a:pPr>
            <a:r>
              <a:rPr lang="es-ES" b="1" dirty="0">
                <a:latin typeface="Arial" panose="020B0604020202020204" pitchFamily="34" charset="0"/>
                <a:cs typeface="Arial" panose="020B0604020202020204" pitchFamily="34" charset="0"/>
              </a:rPr>
              <a:t>ESCUELAS WALDORF. </a:t>
            </a:r>
            <a:r>
              <a:rPr lang="es-ES" dirty="0">
                <a:latin typeface="Arial" panose="020B0604020202020204" pitchFamily="34" charset="0"/>
                <a:cs typeface="Arial" panose="020B0604020202020204" pitchFamily="34" charset="0"/>
              </a:rPr>
              <a:t>En el plan de estudios Waldorf, </a:t>
            </a:r>
          </a:p>
          <a:p>
            <a:pPr lvl="1" algn="just">
              <a:lnSpc>
                <a:spcPct val="150000"/>
              </a:lnSpc>
            </a:pPr>
            <a:r>
              <a:rPr lang="es-ES" dirty="0">
                <a:latin typeface="Arial" panose="020B0604020202020204" pitchFamily="34" charset="0"/>
                <a:cs typeface="Arial" panose="020B0604020202020204" pitchFamily="34" charset="0"/>
              </a:rPr>
              <a:t>    estos doce años están divididos en: ocho cursos de Primaria </a:t>
            </a:r>
          </a:p>
          <a:p>
            <a:pPr lvl="1" algn="just">
              <a:lnSpc>
                <a:spcPct val="150000"/>
              </a:lnSpc>
            </a:pPr>
            <a:r>
              <a:rPr lang="es-ES" dirty="0">
                <a:latin typeface="Arial" panose="020B0604020202020204" pitchFamily="34" charset="0"/>
                <a:cs typeface="Arial" panose="020B0604020202020204" pitchFamily="34" charset="0"/>
              </a:rPr>
              <a:t>    y cuatro cursos que correspondería con Secundaria y Bachillerato. </a:t>
            </a:r>
          </a:p>
          <a:p>
            <a:pPr lvl="1" algn="just">
              <a:lnSpc>
                <a:spcPct val="150000"/>
              </a:lnSpc>
            </a:pPr>
            <a:r>
              <a:rPr lang="es-ES" dirty="0">
                <a:latin typeface="Arial" panose="020B0604020202020204" pitchFamily="34" charset="0"/>
                <a:cs typeface="Arial" panose="020B0604020202020204" pitchFamily="34" charset="0"/>
              </a:rPr>
              <a:t>    La etapa de Bachillerato debe permitir al alumno terminar </a:t>
            </a:r>
          </a:p>
          <a:p>
            <a:pPr lvl="1" algn="just">
              <a:lnSpc>
                <a:spcPct val="150000"/>
              </a:lnSpc>
            </a:pPr>
            <a:r>
              <a:rPr lang="es-ES" dirty="0">
                <a:latin typeface="Arial" panose="020B0604020202020204" pitchFamily="34" charset="0"/>
                <a:cs typeface="Arial" panose="020B0604020202020204" pitchFamily="34" charset="0"/>
              </a:rPr>
              <a:t>   adecuadamente este período de doce años y, al mismo tiempo, </a:t>
            </a:r>
          </a:p>
          <a:p>
            <a:pPr lvl="1" algn="just">
              <a:lnSpc>
                <a:spcPct val="150000"/>
              </a:lnSpc>
            </a:pPr>
            <a:r>
              <a:rPr lang="es-ES" dirty="0">
                <a:latin typeface="Arial" panose="020B0604020202020204" pitchFamily="34" charset="0"/>
                <a:cs typeface="Arial" panose="020B0604020202020204" pitchFamily="34" charset="0"/>
              </a:rPr>
              <a:t>   garantizar al joven el acceso a futuros estudios universitarios</a:t>
            </a:r>
          </a:p>
          <a:p>
            <a:pPr lvl="1" algn="just">
              <a:lnSpc>
                <a:spcPct val="150000"/>
              </a:lnSpc>
            </a:pPr>
            <a:r>
              <a:rPr lang="es-ES" dirty="0">
                <a:latin typeface="Arial" panose="020B0604020202020204" pitchFamily="34" charset="0"/>
                <a:cs typeface="Arial" panose="020B0604020202020204" pitchFamily="34" charset="0"/>
              </a:rPr>
              <a:t>   o ciclos formativos superiores, según su aptitud vocacional.</a:t>
            </a:r>
          </a:p>
          <a:p>
            <a:pPr lvl="1" algn="just"/>
            <a:endParaRPr lang="es-ES" sz="1100"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pic>
        <p:nvPicPr>
          <p:cNvPr id="5122" name="Picture 2" descr="http://www.terramater.es/images/articulos/20000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35790" y="1062996"/>
            <a:ext cx="3491556" cy="2318751"/>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www.juanadearco.org/images/photo_hom_lef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177357" y="3886219"/>
            <a:ext cx="3429000" cy="25812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827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15" end="1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309094" y="425003"/>
            <a:ext cx="11462196" cy="590931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endParaRPr lang="es-ES" b="1" u="sng" dirty="0">
              <a:solidFill>
                <a:prstClr val="black"/>
              </a:solidFill>
              <a:latin typeface="europa"/>
              <a:cs typeface="Arial" panose="020B0604020202020204" pitchFamily="34" charset="0"/>
            </a:endParaRPr>
          </a:p>
          <a:p>
            <a:pPr marL="285750" indent="-285750" algn="just">
              <a:lnSpc>
                <a:spcPct val="150000"/>
              </a:lnSpc>
              <a:buFont typeface="Arial" panose="020B0604020202020204" pitchFamily="34" charset="0"/>
              <a:buChar char="•"/>
            </a:pPr>
            <a:r>
              <a:rPr lang="es-ES" b="1" u="sng" dirty="0">
                <a:solidFill>
                  <a:prstClr val="black"/>
                </a:solidFill>
                <a:latin typeface="Arial" panose="020B0604020202020204" pitchFamily="34" charset="0"/>
                <a:cs typeface="Arial" panose="020B0604020202020204" pitchFamily="34" charset="0"/>
              </a:rPr>
              <a:t>PROFESORES.</a:t>
            </a:r>
            <a:r>
              <a:rPr lang="es-ES" dirty="0">
                <a:solidFill>
                  <a:prstClr val="black"/>
                </a:solidFill>
                <a:latin typeface="Arial" panose="020B0604020202020204" pitchFamily="34" charset="0"/>
                <a:cs typeface="Arial" panose="020B0604020202020204" pitchFamily="34" charset="0"/>
              </a:rPr>
              <a:t> En cada una de las etapas tienen a un mismo </a:t>
            </a:r>
          </a:p>
          <a:p>
            <a:pPr algn="just">
              <a:lnSpc>
                <a:spcPct val="150000"/>
              </a:lnSpc>
            </a:pPr>
            <a:r>
              <a:rPr lang="es-ES" dirty="0">
                <a:solidFill>
                  <a:prstClr val="black"/>
                </a:solidFill>
                <a:latin typeface="Arial" panose="020B0604020202020204" pitchFamily="34" charset="0"/>
                <a:cs typeface="Arial" panose="020B0604020202020204" pitchFamily="34" charset="0"/>
              </a:rPr>
              <a:t>    profesor de referencia. Consideran que es importante que los </a:t>
            </a:r>
          </a:p>
          <a:p>
            <a:pPr algn="just">
              <a:lnSpc>
                <a:spcPct val="150000"/>
              </a:lnSpc>
            </a:pPr>
            <a:r>
              <a:rPr lang="es-ES" dirty="0">
                <a:solidFill>
                  <a:prstClr val="black"/>
                </a:solidFill>
                <a:latin typeface="Arial" panose="020B0604020202020204" pitchFamily="34" charset="0"/>
                <a:cs typeface="Arial" panose="020B0604020202020204" pitchFamily="34" charset="0"/>
              </a:rPr>
              <a:t>    niños se sientan cómodos y a gusto con una persona conocida </a:t>
            </a:r>
          </a:p>
          <a:p>
            <a:pPr algn="just">
              <a:lnSpc>
                <a:spcPct val="150000"/>
              </a:lnSpc>
            </a:pPr>
            <a:r>
              <a:rPr lang="es-ES" dirty="0">
                <a:solidFill>
                  <a:prstClr val="black"/>
                </a:solidFill>
                <a:latin typeface="Arial" panose="020B0604020202020204" pitchFamily="34" charset="0"/>
                <a:cs typeface="Arial" panose="020B0604020202020204" pitchFamily="34" charset="0"/>
              </a:rPr>
              <a:t>     para ellos.</a:t>
            </a:r>
          </a:p>
          <a:p>
            <a:pPr marL="285750" indent="-285750" algn="just">
              <a:lnSpc>
                <a:spcPct val="150000"/>
              </a:lnSpc>
              <a:buFont typeface="Arial" panose="020B0604020202020204" pitchFamily="34" charset="0"/>
              <a:buChar char="•"/>
            </a:pPr>
            <a:endParaRPr lang="es-ES" dirty="0">
              <a:solidFill>
                <a:prstClr val="black"/>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s-ES" dirty="0">
              <a:solidFill>
                <a:prstClr val="black"/>
              </a:solidFill>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s-ES" b="1" u="sng" dirty="0">
                <a:solidFill>
                  <a:prstClr val="black"/>
                </a:solidFill>
                <a:latin typeface="Arial" panose="020B0604020202020204" pitchFamily="34" charset="0"/>
                <a:cs typeface="Arial" panose="020B0604020202020204" pitchFamily="34" charset="0"/>
              </a:rPr>
              <a:t>FAMILIAS.</a:t>
            </a:r>
            <a:r>
              <a:rPr lang="es-ES" b="1" dirty="0">
                <a:solidFill>
                  <a:prstClr val="black"/>
                </a:solidFill>
                <a:latin typeface="Arial" panose="020B0604020202020204" pitchFamily="34" charset="0"/>
                <a:cs typeface="Arial" panose="020B0604020202020204" pitchFamily="34" charset="0"/>
              </a:rPr>
              <a:t> </a:t>
            </a:r>
            <a:r>
              <a:rPr lang="es-ES" dirty="0">
                <a:solidFill>
                  <a:prstClr val="black"/>
                </a:solidFill>
                <a:latin typeface="Arial" panose="020B0604020202020204" pitchFamily="34" charset="0"/>
                <a:cs typeface="Arial" panose="020B0604020202020204" pitchFamily="34" charset="0"/>
              </a:rPr>
              <a:t>Para esta pedagogía es importante crear un ambiente </a:t>
            </a:r>
          </a:p>
          <a:p>
            <a:pPr algn="just">
              <a:lnSpc>
                <a:spcPct val="150000"/>
              </a:lnSpc>
            </a:pPr>
            <a:r>
              <a:rPr lang="es-ES" dirty="0">
                <a:solidFill>
                  <a:prstClr val="black"/>
                </a:solidFill>
                <a:latin typeface="Arial" panose="020B0604020202020204" pitchFamily="34" charset="0"/>
                <a:cs typeface="Arial" panose="020B0604020202020204" pitchFamily="34" charset="0"/>
              </a:rPr>
              <a:t>     de comunicación fluida y un espacio de encuentro entre padres </a:t>
            </a:r>
          </a:p>
          <a:p>
            <a:pPr algn="just">
              <a:lnSpc>
                <a:spcPct val="150000"/>
              </a:lnSpc>
            </a:pPr>
            <a:r>
              <a:rPr lang="es-ES" dirty="0">
                <a:solidFill>
                  <a:prstClr val="black"/>
                </a:solidFill>
                <a:latin typeface="Arial" panose="020B0604020202020204" pitchFamily="34" charset="0"/>
                <a:cs typeface="Arial" panose="020B0604020202020204" pitchFamily="34" charset="0"/>
              </a:rPr>
              <a:t>     y maestros, con el único objetivo de contribuir, de forma conjunta, </a:t>
            </a:r>
          </a:p>
          <a:p>
            <a:pPr algn="just">
              <a:lnSpc>
                <a:spcPct val="150000"/>
              </a:lnSpc>
            </a:pPr>
            <a:r>
              <a:rPr lang="es-ES" dirty="0">
                <a:solidFill>
                  <a:prstClr val="black"/>
                </a:solidFill>
                <a:latin typeface="Arial" panose="020B0604020202020204" pitchFamily="34" charset="0"/>
                <a:cs typeface="Arial" panose="020B0604020202020204" pitchFamily="34" charset="0"/>
              </a:rPr>
              <a:t>     en las tareas que sean necesarias al desarrollo armónico y saludable </a:t>
            </a:r>
          </a:p>
          <a:p>
            <a:pPr algn="just">
              <a:lnSpc>
                <a:spcPct val="150000"/>
              </a:lnSpc>
            </a:pPr>
            <a:r>
              <a:rPr lang="es-ES" dirty="0">
                <a:solidFill>
                  <a:prstClr val="black"/>
                </a:solidFill>
                <a:latin typeface="Arial" panose="020B0604020202020204" pitchFamily="34" charset="0"/>
                <a:cs typeface="Arial" panose="020B0604020202020204" pitchFamily="34" charset="0"/>
              </a:rPr>
              <a:t>     del niño. Las familias colaboran  en la escuela, asisten </a:t>
            </a:r>
          </a:p>
          <a:p>
            <a:pPr algn="just">
              <a:lnSpc>
                <a:spcPct val="150000"/>
              </a:lnSpc>
            </a:pPr>
            <a:r>
              <a:rPr lang="es-ES" dirty="0">
                <a:solidFill>
                  <a:prstClr val="black"/>
                </a:solidFill>
                <a:latin typeface="Arial" panose="020B0604020202020204" pitchFamily="34" charset="0"/>
                <a:cs typeface="Arial" panose="020B0604020202020204" pitchFamily="34" charset="0"/>
              </a:rPr>
              <a:t>     periódicamente a las reuniones pedagógicas y participan en las fiestas y en los momentos de encuentro de</a:t>
            </a:r>
          </a:p>
          <a:p>
            <a:pPr algn="just">
              <a:lnSpc>
                <a:spcPct val="150000"/>
              </a:lnSpc>
            </a:pPr>
            <a:r>
              <a:rPr lang="es-ES" dirty="0">
                <a:solidFill>
                  <a:prstClr val="black"/>
                </a:solidFill>
                <a:latin typeface="Arial" panose="020B0604020202020204" pitchFamily="34" charset="0"/>
                <a:cs typeface="Arial" panose="020B0604020202020204" pitchFamily="34" charset="0"/>
              </a:rPr>
              <a:t>     toda la comunidad educativa (Ej. Festivales trimestrales).</a:t>
            </a:r>
            <a:endParaRPr lang="es-ES" dirty="0">
              <a:latin typeface="Arial" panose="020B0604020202020204" pitchFamily="34" charset="0"/>
              <a:cs typeface="Arial" panose="020B0604020202020204" pitchFamily="34" charset="0"/>
            </a:endParaRPr>
          </a:p>
        </p:txBody>
      </p:sp>
      <p:pic>
        <p:nvPicPr>
          <p:cNvPr id="4098" name="Picture 2" descr="https://pedagogiawaldorf.files.wordpress.com/2013/02/tere-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12814" y="854368"/>
            <a:ext cx="2607165" cy="1955374"/>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www.miciudadreal.es/wp-content/uploads/2015/12/waldorf.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869944" y="3451539"/>
            <a:ext cx="3492906" cy="19623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3587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773807" y="199613"/>
            <a:ext cx="10680700" cy="4962897"/>
          </a:xfrm>
          <a:prstGeom prst="rect">
            <a:avLst/>
          </a:prstGeom>
          <a:noFill/>
        </p:spPr>
        <p:txBody>
          <a:bodyPr wrap="square" rtlCol="0">
            <a:spAutoFit/>
          </a:bodyPr>
          <a:lstStyle/>
          <a:p>
            <a:pPr algn="ctr">
              <a:lnSpc>
                <a:spcPct val="150000"/>
              </a:lnSpc>
            </a:pPr>
            <a:r>
              <a:rPr lang="es-ES" b="1" u="sng" dirty="0">
                <a:latin typeface="Arial" panose="020B0604020202020204" pitchFamily="34" charset="0"/>
                <a:cs typeface="Arial" panose="020B0604020202020204" pitchFamily="34" charset="0"/>
              </a:rPr>
              <a:t>ESPACIOS</a:t>
            </a:r>
          </a:p>
          <a:p>
            <a:pPr algn="ctr">
              <a:lnSpc>
                <a:spcPct val="150000"/>
              </a:lnSpc>
            </a:pPr>
            <a:endParaRPr lang="es-ES" b="1" u="sng" dirty="0">
              <a:latin typeface="Arial" panose="020B0604020202020204" pitchFamily="34" charset="0"/>
              <a:cs typeface="Arial" panose="020B0604020202020204" pitchFamily="34" charset="0"/>
            </a:endParaRPr>
          </a:p>
          <a:p>
            <a:pPr marL="285750" indent="-285750" algn="just">
              <a:lnSpc>
                <a:spcPct val="150000"/>
              </a:lnSpc>
              <a:buFontTx/>
              <a:buChar char="-"/>
            </a:pPr>
            <a:r>
              <a:rPr lang="es-ES" b="1" u="sng" dirty="0">
                <a:latin typeface="Arial" panose="020B0604020202020204" pitchFamily="34" charset="0"/>
                <a:cs typeface="Arial" panose="020B0604020202020204" pitchFamily="34" charset="0"/>
              </a:rPr>
              <a:t>INTERIOR.</a:t>
            </a:r>
            <a:r>
              <a:rPr lang="es-ES" dirty="0">
                <a:latin typeface="Arial" panose="020B0604020202020204" pitchFamily="34" charset="0"/>
                <a:cs typeface="Arial" panose="020B0604020202020204" pitchFamily="34" charset="0"/>
              </a:rPr>
              <a:t> </a:t>
            </a:r>
          </a:p>
          <a:p>
            <a:pPr marL="742950" lvl="1"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Cada grupo tiene un aula de referencia y está repartida por rincones. </a:t>
            </a:r>
          </a:p>
          <a:p>
            <a:pPr marL="742950" lvl="1" indent="-285750" algn="just">
              <a:lnSpc>
                <a:spcPct val="150000"/>
              </a:lnSpc>
              <a:buFont typeface="Arial" panose="020B0604020202020204" pitchFamily="34" charset="0"/>
              <a:buChar char="•"/>
            </a:pPr>
            <a:r>
              <a:rPr lang="es-ES" dirty="0">
                <a:solidFill>
                  <a:prstClr val="black"/>
                </a:solidFill>
                <a:latin typeface="Arial" panose="020B0604020202020204" pitchFamily="34" charset="0"/>
                <a:cs typeface="Arial" panose="020B0604020202020204" pitchFamily="34" charset="0"/>
              </a:rPr>
              <a:t>Son aulas bastante amplias, luminosas y acogedoras. Todas ellas disponen de parqué en el suelo. Al entrar en las aulas, se experimenta una sensación de armonía y tranquilidad.</a:t>
            </a:r>
          </a:p>
          <a:p>
            <a:pPr marL="742950" lvl="1" indent="-285750" algn="just">
              <a:lnSpc>
                <a:spcPct val="150000"/>
              </a:lnSpc>
              <a:buFont typeface="Arial" panose="020B0604020202020204" pitchFamily="34" charset="0"/>
              <a:buChar char="•"/>
            </a:pPr>
            <a:r>
              <a:rPr lang="es-ES" dirty="0">
                <a:solidFill>
                  <a:prstClr val="black"/>
                </a:solidFill>
                <a:latin typeface="Arial" panose="020B0604020202020204" pitchFamily="34" charset="0"/>
                <a:cs typeface="Arial" panose="020B0604020202020204" pitchFamily="34" charset="0"/>
              </a:rPr>
              <a:t>El </a:t>
            </a:r>
            <a:r>
              <a:rPr lang="es-ES" i="1" dirty="0">
                <a:solidFill>
                  <a:prstClr val="black"/>
                </a:solidFill>
                <a:latin typeface="Arial" panose="020B0604020202020204" pitchFamily="34" charset="0"/>
                <a:cs typeface="Arial" panose="020B0604020202020204" pitchFamily="34" charset="0"/>
              </a:rPr>
              <a:t>mobiliario </a:t>
            </a:r>
            <a:r>
              <a:rPr lang="es-ES" dirty="0">
                <a:solidFill>
                  <a:prstClr val="black"/>
                </a:solidFill>
                <a:latin typeface="Arial" panose="020B0604020202020204" pitchFamily="34" charset="0"/>
                <a:cs typeface="Arial" panose="020B0604020202020204" pitchFamily="34" charset="0"/>
              </a:rPr>
              <a:t>está fabricado con materiales naturales. Todo está dispuesto de una manera muy armoniosa para que los niños y las niñas se sientan cómodos. Al llegar a la escuela se ponen "zapatillas" para sentirse lo más cómodos posible. Disponen de un cesto con botas por si quieren salir al exterior.</a:t>
            </a:r>
          </a:p>
          <a:p>
            <a:pPr marL="742950" lvl="1" indent="-285750" algn="just">
              <a:lnSpc>
                <a:spcPct val="150000"/>
              </a:lnSpc>
              <a:buFont typeface="Arial" panose="020B0604020202020204" pitchFamily="34" charset="0"/>
              <a:buChar char="•"/>
            </a:pPr>
            <a:endParaRPr lang="es-ES" sz="1100" dirty="0">
              <a:solidFill>
                <a:prstClr val="black"/>
              </a:solidFill>
              <a:latin typeface="Arial" panose="020B0604020202020204" pitchFamily="34" charset="0"/>
              <a:cs typeface="Arial" panose="020B0604020202020204" pitchFamily="34" charset="0"/>
            </a:endParaRPr>
          </a:p>
          <a:p>
            <a:pPr lvl="0" algn="just">
              <a:lnSpc>
                <a:spcPct val="150000"/>
              </a:lnSpc>
            </a:pPr>
            <a:endParaRPr lang="es-ES" sz="1200" b="1" u="sng" dirty="0">
              <a:latin typeface="Arial" panose="020B0604020202020204" pitchFamily="34" charset="0"/>
              <a:cs typeface="Arial" panose="020B0604020202020204" pitchFamily="34" charset="0"/>
            </a:endParaRPr>
          </a:p>
        </p:txBody>
      </p:sp>
      <p:pic>
        <p:nvPicPr>
          <p:cNvPr id="3" name="Picture 2" descr="http://waldorfsevilla.org/wp-content/uploads/2015/10/P1-800x5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7921" y="4495383"/>
            <a:ext cx="3289011" cy="2055632"/>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https://s-media-cache-ak0.pinimg.com/736x/72/a7/0a/72a70a4f5162c451650fae97bc7cea9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78062" y="4456093"/>
            <a:ext cx="2930839" cy="219812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8" descr="https://s-media-cache-ak0.pinimg.com/736x/43/a3/d0/43a3d094bf12331baa40ae1cb2e15c33.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506973" y="4443571"/>
            <a:ext cx="2947534" cy="22106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200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543464" y="153286"/>
            <a:ext cx="10680700" cy="5309146"/>
          </a:xfrm>
          <a:prstGeom prst="rect">
            <a:avLst/>
          </a:prstGeom>
          <a:noFill/>
        </p:spPr>
        <p:txBody>
          <a:bodyPr wrap="square" rtlCol="0">
            <a:spAutoFit/>
          </a:bodyPr>
          <a:lstStyle/>
          <a:p>
            <a:pPr algn="ctr">
              <a:lnSpc>
                <a:spcPct val="150000"/>
              </a:lnSpc>
            </a:pPr>
            <a:endParaRPr lang="es-ES" sz="800" b="1" u="sng" dirty="0">
              <a:latin typeface="Arial" panose="020B0604020202020204" pitchFamily="34" charset="0"/>
              <a:cs typeface="Arial" panose="020B0604020202020204" pitchFamily="34" charset="0"/>
            </a:endParaRPr>
          </a:p>
          <a:p>
            <a:pPr marL="285750" lvl="1" indent="-285750" algn="just">
              <a:lnSpc>
                <a:spcPct val="150000"/>
              </a:lnSpc>
              <a:buFontTx/>
              <a:buChar char="-"/>
            </a:pPr>
            <a:r>
              <a:rPr lang="es-ES" b="1" u="sng" dirty="0">
                <a:latin typeface="Arial" panose="020B0604020202020204" pitchFamily="34" charset="0"/>
                <a:cs typeface="Arial" panose="020B0604020202020204" pitchFamily="34" charset="0"/>
              </a:rPr>
              <a:t>EXTERIOR.</a:t>
            </a:r>
            <a:r>
              <a:rPr lang="es-ES" dirty="0">
                <a:latin typeface="Arial" panose="020B0604020202020204" pitchFamily="34" charset="0"/>
                <a:cs typeface="Arial" panose="020B0604020202020204" pitchFamily="34" charset="0"/>
              </a:rPr>
              <a:t> En estos jardines pueden moverse en libertad, trepar, correr, saltar y desarrollar sus destrezas motrices.</a:t>
            </a:r>
          </a:p>
          <a:p>
            <a:pPr marL="742950" lvl="1"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Las escuelas Waldorf suelen tener un gran jardín en el que los niños y niñas pueden jugar. Pueden tener una zona de columpios, de césped, casitas, arenero, árboles para esconderse y trepar, tablas para construir y hacer equilibrios… El juego al aire libre les permite el contacto con los elementos de la naturaleza, la tierra, el agua, el aire, la luz y la vida. </a:t>
            </a:r>
          </a:p>
          <a:p>
            <a:pPr marL="742950" lvl="1"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También la huerta espera la llegada de los niños. Cavar, sembrar, sacar hierbas, recoger el fruto, y disfrutar de los ricos sabores, permiten al niño vivenciar las diversas etapas del crecimiento de las plantas y despiertan en el niño el respeto hacia la Madre Tierra, y lo importante que es la relación del ser humano con el medio ambiente.</a:t>
            </a:r>
            <a:endParaRPr lang="es-ES" dirty="0">
              <a:solidFill>
                <a:prstClr val="black"/>
              </a:solidFill>
              <a:latin typeface="Arial" panose="020B0604020202020204" pitchFamily="34" charset="0"/>
              <a:cs typeface="Arial" panose="020B0604020202020204" pitchFamily="34" charset="0"/>
            </a:endParaRPr>
          </a:p>
          <a:p>
            <a:pPr lvl="1" algn="just">
              <a:lnSpc>
                <a:spcPct val="150000"/>
              </a:lnSpc>
            </a:pPr>
            <a:endParaRPr lang="es-ES" sz="800" dirty="0">
              <a:solidFill>
                <a:prstClr val="black"/>
              </a:solidFill>
              <a:latin typeface="Arial" panose="020B0604020202020204" pitchFamily="34" charset="0"/>
              <a:cs typeface="Arial" panose="020B0604020202020204" pitchFamily="34" charset="0"/>
            </a:endParaRPr>
          </a:p>
          <a:p>
            <a:pPr lvl="0" algn="just">
              <a:lnSpc>
                <a:spcPct val="150000"/>
              </a:lnSpc>
            </a:pPr>
            <a:r>
              <a:rPr lang="es-ES" dirty="0">
                <a:solidFill>
                  <a:prstClr val="black"/>
                </a:solidFill>
                <a:latin typeface="Arial" panose="020B0604020202020204" pitchFamily="34" charset="0"/>
                <a:cs typeface="Arial" panose="020B0604020202020204" pitchFamily="34" charset="0"/>
              </a:rPr>
              <a:t/>
            </a:r>
            <a:br>
              <a:rPr lang="es-ES" dirty="0">
                <a:solidFill>
                  <a:prstClr val="black"/>
                </a:solidFill>
                <a:latin typeface="Arial" panose="020B0604020202020204" pitchFamily="34" charset="0"/>
                <a:cs typeface="Arial" panose="020B0604020202020204" pitchFamily="34" charset="0"/>
              </a:rPr>
            </a:br>
            <a:endParaRPr lang="es-ES" sz="1200" b="1" u="sng" dirty="0">
              <a:latin typeface="Arial" panose="020B0604020202020204" pitchFamily="34" charset="0"/>
              <a:cs typeface="Arial" panose="020B0604020202020204" pitchFamily="34" charset="0"/>
            </a:endParaRPr>
          </a:p>
        </p:txBody>
      </p:sp>
      <p:pic>
        <p:nvPicPr>
          <p:cNvPr id="3" name="Picture 4" descr="Resultado de imagen de AULA WALDOR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9862" y="4636130"/>
            <a:ext cx="2828494" cy="2118642"/>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6" descr="http://3.bp.blogspot.com/-NK7T7FbHzII/UW5wzoo3mxI/AAAAAAAAAC0/QiYAbqFCWCU/s1600/4.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12801" y="4623045"/>
            <a:ext cx="3012296" cy="213172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8" descr="http://www.institutoouroverde.com.br/wp-content/uploads/2013/12/Foto-Jardim-crian%C3%A7a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10842" y="4623044"/>
            <a:ext cx="3198840" cy="2131728"/>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10" descr="https://escolawaldorfrecife.files.wordpress.com/2007/11/ew_parque_geral.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149835" y="4636130"/>
            <a:ext cx="2889900" cy="21186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398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08339" y="798490"/>
            <a:ext cx="10702344" cy="175432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b="1" u="sng" dirty="0">
                <a:solidFill>
                  <a:prstClr val="black"/>
                </a:solidFill>
                <a:latin typeface="Arial" panose="020B0604020202020204" pitchFamily="34" charset="0"/>
                <a:cs typeface="Arial" panose="020B0604020202020204" pitchFamily="34" charset="0"/>
              </a:rPr>
              <a:t>BOSQUE.</a:t>
            </a:r>
            <a:r>
              <a:rPr lang="es-ES" dirty="0">
                <a:solidFill>
                  <a:prstClr val="black"/>
                </a:solidFill>
                <a:latin typeface="Arial" panose="020B0604020202020204" pitchFamily="34" charset="0"/>
                <a:cs typeface="Arial" panose="020B0604020202020204" pitchFamily="34" charset="0"/>
              </a:rPr>
              <a:t> Suelen hacer salidas a bosques cercanos. </a:t>
            </a:r>
            <a:r>
              <a:rPr lang="es-ES" dirty="0">
                <a:latin typeface="Arial" panose="020B0604020202020204" pitchFamily="34" charset="0"/>
                <a:cs typeface="Arial" panose="020B0604020202020204" pitchFamily="34" charset="0"/>
              </a:rPr>
              <a:t>Así descubren y conocen el Medio Natural: la caída de las hojas, la naturaleza desnuda, el nacimiento de los brotes, las ardillas correteando por los árboles… Plantan bellotas, recogen palos, hojas,.. con los que elaboran sus propios juegos y artesanías. </a:t>
            </a:r>
            <a:endParaRPr lang="es-ES" dirty="0">
              <a:solidFill>
                <a:prstClr val="black"/>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a:extLst>
              <a:ext uri="{28A0092B-C50C-407E-A947-70E740481C1C}">
                <a14:useLocalDpi xmlns:a14="http://schemas.microsoft.com/office/drawing/2010/main" xmlns="" val="0"/>
              </a:ext>
            </a:extLst>
          </a:blip>
          <a:srcRect b="19293"/>
          <a:stretch/>
        </p:blipFill>
        <p:spPr>
          <a:xfrm>
            <a:off x="2264770" y="2839562"/>
            <a:ext cx="3195872" cy="2590810"/>
          </a:xfrm>
          <a:prstGeom prst="rect">
            <a:avLst/>
          </a:prstGeom>
        </p:spPr>
      </p:pic>
      <p:pic>
        <p:nvPicPr>
          <p:cNvPr id="1026" name="Picture 2" descr="http://www.buscocampamentos.com/wp-content/uploads/2014/05/En-el-Bosque-Resolucion-de-Escritorio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44600" y="2839562"/>
            <a:ext cx="3452957" cy="25897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915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863600" y="117693"/>
            <a:ext cx="10604500" cy="6428683"/>
          </a:xfrm>
          <a:prstGeom prst="rect">
            <a:avLst/>
          </a:prstGeom>
          <a:noFill/>
        </p:spPr>
        <p:txBody>
          <a:bodyPr wrap="square" rtlCol="0">
            <a:spAutoFit/>
          </a:bodyPr>
          <a:lstStyle/>
          <a:p>
            <a:pPr algn="ctr">
              <a:lnSpc>
                <a:spcPct val="150000"/>
              </a:lnSpc>
            </a:pPr>
            <a:r>
              <a:rPr lang="es-ES" b="1" u="sng" kern="0" dirty="0">
                <a:solidFill>
                  <a:sysClr val="windowText" lastClr="000000"/>
                </a:solidFill>
                <a:latin typeface="Arial" panose="020B0604020202020204" pitchFamily="34" charset="0"/>
                <a:cs typeface="Arial" panose="020B0604020202020204" pitchFamily="34" charset="0"/>
              </a:rPr>
              <a:t>MATERIALES</a:t>
            </a:r>
          </a:p>
          <a:p>
            <a:pPr algn="ctr">
              <a:lnSpc>
                <a:spcPct val="150000"/>
              </a:lnSpc>
            </a:pPr>
            <a:endParaRPr lang="es-ES" sz="1050" b="1" u="sng" kern="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s-ES" i="1" u="sng" kern="0" dirty="0">
                <a:solidFill>
                  <a:sysClr val="windowText" lastClr="000000"/>
                </a:solidFill>
                <a:latin typeface="Arial" panose="020B0604020202020204" pitchFamily="34" charset="0"/>
                <a:cs typeface="Arial" panose="020B0604020202020204" pitchFamily="34" charset="0"/>
              </a:rPr>
              <a:t>Recursos materiales</a:t>
            </a:r>
            <a:r>
              <a:rPr lang="es-ES" kern="0" dirty="0">
                <a:solidFill>
                  <a:sysClr val="windowText" lastClr="000000"/>
                </a:solidFill>
                <a:latin typeface="Arial" panose="020B0604020202020204" pitchFamily="34" charset="0"/>
                <a:cs typeface="Arial" panose="020B0604020202020204" pitchFamily="34" charset="0"/>
              </a:rPr>
              <a:t>. Disponen de una gran variedad de cuentos y de objetos para las dramatizaciones (telas hechas con sedas naturales) diversos materiales para la expresión artística (pinturas, ceras de abeja, etc.), carritos de bebés, muñecos y juguetes hechos por ellos mismos. Emplean juegos y juguetes de madera y utilizan muchos elementos de la naturaleza como conchas, piedras, piñas…</a:t>
            </a:r>
          </a:p>
          <a:p>
            <a:pPr algn="just">
              <a:lnSpc>
                <a:spcPct val="150000"/>
              </a:lnSpc>
            </a:pPr>
            <a:endParaRPr lang="es-ES" kern="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s-ES" kern="0" dirty="0">
                <a:solidFill>
                  <a:sysClr val="windowText" lastClr="000000"/>
                </a:solidFill>
                <a:latin typeface="Arial" panose="020B0604020202020204" pitchFamily="34" charset="0"/>
                <a:cs typeface="Arial" panose="020B0604020202020204" pitchFamily="34" charset="0"/>
              </a:rPr>
              <a:t>Los </a:t>
            </a:r>
            <a:r>
              <a:rPr lang="es-ES" i="1" u="sng" kern="0" dirty="0">
                <a:solidFill>
                  <a:sysClr val="windowText" lastClr="000000"/>
                </a:solidFill>
                <a:latin typeface="Arial" panose="020B0604020202020204" pitchFamily="34" charset="0"/>
                <a:cs typeface="Arial" panose="020B0604020202020204" pitchFamily="34" charset="0"/>
              </a:rPr>
              <a:t>juguetes</a:t>
            </a:r>
            <a:r>
              <a:rPr lang="es-ES" kern="0" dirty="0">
                <a:solidFill>
                  <a:sysClr val="windowText" lastClr="000000"/>
                </a:solidFill>
                <a:latin typeface="Arial" panose="020B0604020202020204" pitchFamily="34" charset="0"/>
                <a:cs typeface="Arial" panose="020B0604020202020204" pitchFamily="34" charset="0"/>
              </a:rPr>
              <a:t> son bastante sencillos y los hacen en compañía de sus familias y maestras en el “taller de la costura” y el “taller de la madera” (los viernes es el día que dedican a realizar el taller con las familias). Pretenden de este modo, que los niños aprendan a valorar y cuidar los juguetes, ya que han participado en su elaboración.</a:t>
            </a:r>
          </a:p>
          <a:p>
            <a:pPr algn="ctr">
              <a:lnSpc>
                <a:spcPct val="150000"/>
              </a:lnSpc>
            </a:pPr>
            <a:r>
              <a:rPr lang="es-ES" kern="0" dirty="0">
                <a:solidFill>
                  <a:sysClr val="windowText" lastClr="000000"/>
                </a:solidFill>
                <a:latin typeface="Arial" panose="020B0604020202020204" pitchFamily="34" charset="0"/>
                <a:cs typeface="Arial" panose="020B0604020202020204" pitchFamily="34" charset="0"/>
              </a:rPr>
              <a:t/>
            </a:r>
            <a:br>
              <a:rPr lang="es-ES" kern="0" dirty="0">
                <a:solidFill>
                  <a:sysClr val="windowText" lastClr="000000"/>
                </a:solidFill>
                <a:latin typeface="Arial" panose="020B0604020202020204" pitchFamily="34" charset="0"/>
                <a:cs typeface="Arial" panose="020B0604020202020204" pitchFamily="34" charset="0"/>
              </a:rPr>
            </a:br>
            <a:r>
              <a:rPr lang="es-ES" sz="1600" i="1" kern="0" dirty="0">
                <a:solidFill>
                  <a:sysClr val="windowText" lastClr="000000"/>
                </a:solidFill>
                <a:latin typeface="Arial" panose="020B0604020202020204" pitchFamily="34" charset="0"/>
                <a:cs typeface="Arial" panose="020B0604020202020204" pitchFamily="34" charset="0"/>
              </a:rPr>
              <a:t>Suelen organizar mercadillos para vender los juguetes que han fabricado entre todos en los talleres de costura y madera, y de este modo, obtienen beneficios que emplean en la escuela. Además de estos artículos, venden también libros de pedagogía y cuentos.</a:t>
            </a:r>
            <a:endParaRPr lang="es-ES" i="1" dirty="0"/>
          </a:p>
        </p:txBody>
      </p:sp>
    </p:spTree>
    <p:extLst>
      <p:ext uri="{BB962C8B-B14F-4D97-AF65-F5344CB8AC3E}">
        <p14:creationId xmlns:p14="http://schemas.microsoft.com/office/powerpoint/2010/main" xmlns="" val="2748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92475" y="379863"/>
            <a:ext cx="10515600" cy="4351338"/>
          </a:xfrm>
        </p:spPr>
        <p:txBody>
          <a:bodyPr>
            <a:noAutofit/>
          </a:bodyPr>
          <a:lstStyle/>
          <a:p>
            <a:pPr>
              <a:lnSpc>
                <a:spcPct val="150000"/>
              </a:lnSpc>
            </a:pPr>
            <a:r>
              <a:rPr lang="es-ES" sz="1600" dirty="0">
                <a:latin typeface="Arial" panose="020B0604020202020204" pitchFamily="34" charset="0"/>
                <a:cs typeface="Arial" panose="020B0604020202020204" pitchFamily="34" charset="0"/>
              </a:rPr>
              <a:t>1. Biografía del creador de la pedagogía Waldorf.</a:t>
            </a:r>
          </a:p>
          <a:p>
            <a:pPr>
              <a:lnSpc>
                <a:spcPct val="150000"/>
              </a:lnSpc>
            </a:pPr>
            <a:r>
              <a:rPr lang="es-ES" sz="1600" dirty="0">
                <a:latin typeface="Arial" panose="020B0604020202020204" pitchFamily="34" charset="0"/>
                <a:cs typeface="Arial" panose="020B0604020202020204" pitchFamily="34" charset="0"/>
              </a:rPr>
              <a:t>2. Cómo surge la pedagogía Waldorf.</a:t>
            </a:r>
          </a:p>
          <a:p>
            <a:pPr>
              <a:lnSpc>
                <a:spcPct val="150000"/>
              </a:lnSpc>
            </a:pPr>
            <a:r>
              <a:rPr lang="es-ES" sz="1600" dirty="0">
                <a:latin typeface="Arial" panose="020B0604020202020204" pitchFamily="34" charset="0"/>
                <a:cs typeface="Arial" panose="020B0604020202020204" pitchFamily="34" charset="0"/>
              </a:rPr>
              <a:t>3. Principios metodológicos.</a:t>
            </a:r>
          </a:p>
          <a:p>
            <a:pPr>
              <a:lnSpc>
                <a:spcPct val="150000"/>
              </a:lnSpc>
            </a:pPr>
            <a:r>
              <a:rPr lang="es-ES" sz="1600" dirty="0">
                <a:latin typeface="Arial" panose="020B0604020202020204" pitchFamily="34" charset="0"/>
                <a:cs typeface="Arial" panose="020B0604020202020204" pitchFamily="34" charset="0"/>
              </a:rPr>
              <a:t>4. Escuelas Waldorf.</a:t>
            </a:r>
          </a:p>
          <a:p>
            <a:pPr>
              <a:lnSpc>
                <a:spcPct val="150000"/>
              </a:lnSpc>
            </a:pPr>
            <a:r>
              <a:rPr lang="es-ES" sz="1600" dirty="0">
                <a:latin typeface="Arial" panose="020B0604020202020204" pitchFamily="34" charset="0"/>
                <a:cs typeface="Arial" panose="020B0604020202020204" pitchFamily="34" charset="0"/>
              </a:rPr>
              <a:t>5. Papel de los implicados, niños, adultos y familias/ comunidad</a:t>
            </a:r>
          </a:p>
          <a:p>
            <a:pPr>
              <a:lnSpc>
                <a:spcPct val="150000"/>
              </a:lnSpc>
            </a:pPr>
            <a:r>
              <a:rPr lang="es-ES" sz="1600" dirty="0">
                <a:latin typeface="Arial" panose="020B0604020202020204" pitchFamily="34" charset="0"/>
                <a:cs typeface="Arial" panose="020B0604020202020204" pitchFamily="34" charset="0"/>
              </a:rPr>
              <a:t>6. Espacios. Interiores, exteriores y contorno.</a:t>
            </a:r>
          </a:p>
          <a:p>
            <a:pPr>
              <a:lnSpc>
                <a:spcPct val="150000"/>
              </a:lnSpc>
            </a:pPr>
            <a:r>
              <a:rPr lang="es-ES" sz="1600" dirty="0">
                <a:latin typeface="Arial" panose="020B0604020202020204" pitchFamily="34" charset="0"/>
                <a:cs typeface="Arial" panose="020B0604020202020204" pitchFamily="34" charset="0"/>
              </a:rPr>
              <a:t>7. Uso y tipos de materiales.</a:t>
            </a:r>
          </a:p>
          <a:p>
            <a:pPr>
              <a:lnSpc>
                <a:spcPct val="150000"/>
              </a:lnSpc>
            </a:pPr>
            <a:r>
              <a:rPr lang="es-ES" sz="1600" dirty="0">
                <a:latin typeface="Arial" panose="020B0604020202020204" pitchFamily="34" charset="0"/>
                <a:cs typeface="Arial" panose="020B0604020202020204" pitchFamily="34" charset="0"/>
              </a:rPr>
              <a:t>8. Ejemplos en funcionamiento: Jardín Infancia y Escuela Primaria.</a:t>
            </a:r>
          </a:p>
          <a:p>
            <a:pPr>
              <a:lnSpc>
                <a:spcPct val="150000"/>
              </a:lnSpc>
            </a:pPr>
            <a:r>
              <a:rPr lang="es-ES" sz="1600" dirty="0">
                <a:latin typeface="Arial" panose="020B0604020202020204" pitchFamily="34" charset="0"/>
                <a:cs typeface="Arial" panose="020B0604020202020204" pitchFamily="34" charset="0"/>
              </a:rPr>
              <a:t>9. Secundaria</a:t>
            </a:r>
          </a:p>
          <a:p>
            <a:pPr>
              <a:lnSpc>
                <a:spcPct val="150000"/>
              </a:lnSpc>
            </a:pPr>
            <a:r>
              <a:rPr lang="es-ES" sz="1600" dirty="0">
                <a:latin typeface="Arial" panose="020B0604020202020204" pitchFamily="34" charset="0"/>
                <a:cs typeface="Arial" panose="020B0604020202020204" pitchFamily="34" charset="0"/>
              </a:rPr>
              <a:t>10. Educación Especial.</a:t>
            </a:r>
          </a:p>
          <a:p>
            <a:pPr>
              <a:lnSpc>
                <a:spcPct val="150000"/>
              </a:lnSpc>
            </a:pPr>
            <a:r>
              <a:rPr lang="es-ES" sz="1600" dirty="0">
                <a:latin typeface="Arial" panose="020B0604020202020204" pitchFamily="34" charset="0"/>
                <a:cs typeface="Arial" panose="020B0604020202020204" pitchFamily="34" charset="0"/>
              </a:rPr>
              <a:t>11. Madres de día</a:t>
            </a:r>
          </a:p>
          <a:p>
            <a:pPr>
              <a:lnSpc>
                <a:spcPct val="150000"/>
              </a:lnSpc>
            </a:pPr>
            <a:r>
              <a:rPr lang="es-ES" sz="1600" dirty="0">
                <a:latin typeface="Arial" panose="020B0604020202020204" pitchFamily="34" charset="0"/>
                <a:cs typeface="Arial" panose="020B0604020202020204" pitchFamily="34" charset="0"/>
              </a:rPr>
              <a:t>12. Teoría Goethe</a:t>
            </a:r>
          </a:p>
          <a:p>
            <a:pPr>
              <a:lnSpc>
                <a:spcPct val="150000"/>
              </a:lnSpc>
            </a:pPr>
            <a:r>
              <a:rPr lang="es-ES" sz="1600" dirty="0">
                <a:latin typeface="Arial" panose="020B0604020202020204" pitchFamily="34" charset="0"/>
                <a:cs typeface="Arial" panose="020B0604020202020204" pitchFamily="34" charset="0"/>
              </a:rPr>
              <a:t>13. Bibliografía/ </a:t>
            </a:r>
            <a:r>
              <a:rPr lang="es-ES" sz="1600" dirty="0" err="1">
                <a:latin typeface="Arial" panose="020B0604020202020204" pitchFamily="34" charset="0"/>
                <a:cs typeface="Arial" panose="020B0604020202020204" pitchFamily="34" charset="0"/>
              </a:rPr>
              <a:t>Webgrafía</a:t>
            </a:r>
            <a:endParaRPr lang="es-ES" sz="1600" dirty="0">
              <a:latin typeface="Arial" panose="020B0604020202020204" pitchFamily="34" charset="0"/>
              <a:cs typeface="Arial" panose="020B0604020202020204" pitchFamily="34" charset="0"/>
            </a:endParaRPr>
          </a:p>
        </p:txBody>
      </p:sp>
      <p:pic>
        <p:nvPicPr>
          <p:cNvPr id="2050" name="Picture 2" descr="https://encrypted-tbn0.gstatic.com/images?q=tbn:ANd9GcSuJrBbzlPxsfy8wYPloC2UKxJ31Tz4djcNFMkpo2zCU5F9iKNL"/>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429547" y="4378817"/>
            <a:ext cx="3285888" cy="2186611"/>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https://encrypted-tbn0.gstatic.com/images?q=tbn:ANd9GcTrg4dmcJ5LJ2CmPpAh_3xUVWWhzHlciqJiMEy8HtkF_yvT7w7J"/>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429547" y="2621054"/>
            <a:ext cx="3285888" cy="1692241"/>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static.wixstatic.com/media/3028e3_22d9e8374364425d89ccd1ca9032653d.jpg/v1/fill/w_605,h_436,al_c,lg_1,q_80/3028e3_22d9e8374364425d89ccd1ca9032653d.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429547" y="187520"/>
            <a:ext cx="3285888" cy="23680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31026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49300" y="241300"/>
            <a:ext cx="10604500" cy="750205"/>
          </a:xfrm>
          <a:prstGeom prst="rect">
            <a:avLst/>
          </a:prstGeom>
          <a:noFill/>
        </p:spPr>
        <p:txBody>
          <a:bodyPr wrap="square" rtlCol="0">
            <a:spAutoFit/>
          </a:bodyPr>
          <a:lstStyle/>
          <a:p>
            <a:pPr algn="ctr">
              <a:lnSpc>
                <a:spcPct val="150000"/>
              </a:lnSpc>
            </a:pPr>
            <a:r>
              <a:rPr lang="es-ES" b="1" u="sng" kern="0" dirty="0">
                <a:solidFill>
                  <a:sysClr val="windowText" lastClr="000000"/>
                </a:solidFill>
                <a:latin typeface="Arial" panose="020B0604020202020204" pitchFamily="34" charset="0"/>
                <a:cs typeface="Arial" panose="020B0604020202020204" pitchFamily="34" charset="0"/>
              </a:rPr>
              <a:t>MATERIALES</a:t>
            </a:r>
          </a:p>
          <a:p>
            <a:pPr algn="ctr">
              <a:lnSpc>
                <a:spcPct val="150000"/>
              </a:lnSpc>
            </a:pPr>
            <a:endParaRPr lang="es-ES" sz="1050" b="1" u="sng" kern="0" dirty="0">
              <a:solidFill>
                <a:sysClr val="windowText" lastClr="000000"/>
              </a:solidFill>
              <a:latin typeface="Arial" panose="020B0604020202020204" pitchFamily="34" charset="0"/>
              <a:cs typeface="Arial" panose="020B0604020202020204" pitchFamily="34" charset="0"/>
            </a:endParaRPr>
          </a:p>
        </p:txBody>
      </p:sp>
      <p:pic>
        <p:nvPicPr>
          <p:cNvPr id="3074" name="Picture 2" descr="http://3.bp.blogspot.com/-eCCSRr_5yOM/VNcc6vwAc1I/AAAAAAAACMk/8ccd4lNSPtk/s1600/SAM_116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7388" y="991506"/>
            <a:ext cx="3000841" cy="2001186"/>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revistainvisibles.files.wordpress.com/2012/03/materiales-necesarios-para-hacer-un-muc3b1eco-waldorf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12269" y="990723"/>
            <a:ext cx="5371393" cy="1899925"/>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4.bp.blogspot.com/-BPQ-AFeJBq4/U_4B6TvQ2gI/AAAAAAAADAE/gNeM99ixsq0/s1600/Enanitos%2By%2Bel%2BRey.pn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6341" t="28735" r="4031" b="5511"/>
          <a:stretch/>
        </p:blipFill>
        <p:spPr bwMode="auto">
          <a:xfrm>
            <a:off x="5511801" y="3081910"/>
            <a:ext cx="2468720" cy="1809926"/>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http://3.bp.blogspot.com/-Vfz3YB7luTc/VWG2IFH87MI/AAAAAAAADT0/DgN4OVDEwrc/s1600/DSC0666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048459" y="3063034"/>
            <a:ext cx="2063345" cy="18288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upo 1"/>
          <p:cNvGrpSpPr/>
          <p:nvPr/>
        </p:nvGrpSpPr>
        <p:grpSpPr>
          <a:xfrm>
            <a:off x="5638800" y="5137284"/>
            <a:ext cx="6087735" cy="1542916"/>
            <a:chOff x="6388692" y="5499080"/>
            <a:chExt cx="5241271" cy="1290302"/>
          </a:xfrm>
        </p:grpSpPr>
        <p:pic>
          <p:nvPicPr>
            <p:cNvPr id="3082" name="Picture 10" descr="http://lacasaeco.com/234-home_default/acuarelas-waldorf.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388692" y="5499080"/>
              <a:ext cx="1383116" cy="1290302"/>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1" descr="http://3.bp.blogspot.com/-fG8SYnTZm6Q/VQUrkcCkF_I/AAAAAAAAClY/Tb5J5LLA7bk/s1600/manualidades%2Bwaldorf.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802229" y="5499080"/>
              <a:ext cx="3827734" cy="1275114"/>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9" name="Grupo 8"/>
          <p:cNvGrpSpPr/>
          <p:nvPr/>
        </p:nvGrpSpPr>
        <p:grpSpPr>
          <a:xfrm>
            <a:off x="457528" y="2890648"/>
            <a:ext cx="4849239" cy="2020062"/>
            <a:chOff x="783136" y="954156"/>
            <a:chExt cx="10756174" cy="2809461"/>
          </a:xfrm>
        </p:grpSpPr>
        <p:pic>
          <p:nvPicPr>
            <p:cNvPr id="10" name="Picture 2" descr="torre de juguete de madera para apilar en el País de los Juguetes"/>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83136" y="1537252"/>
              <a:ext cx="1894768" cy="1894768"/>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cuencos de juguete de madera apilables"/>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2279374" y="1537252"/>
              <a:ext cx="2357092" cy="2091078"/>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6" descr="Arcoiris waldorf grande de Grimm's en El País de los Juguetes"/>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4310685" y="1879046"/>
              <a:ext cx="1407489" cy="1407489"/>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0" descr="http://ecx.images-amazon.com/images/I/41WAfXeHmxL._SX300_.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110102" y="1682737"/>
              <a:ext cx="1797209" cy="1749283"/>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2" descr="https://lh5.googleusercontent.com/-jdLpDiIN5LM/TYmu8VSiuVI/AAAAAAAAFAo/TqAAB_BhcpE/s1600/1066_1--M.jpg"/>
            <p:cNvPicPr>
              <a:picLocks noChangeAspect="1" noChangeArrowheads="1"/>
            </p:cNvPicPr>
            <p:nvPr/>
          </p:nvPicPr>
          <p:blipFill rotWithShape="1">
            <a:blip r:embed="rId12">
              <a:extLst>
                <a:ext uri="{28A0092B-C50C-407E-A947-70E740481C1C}">
                  <a14:useLocalDpi xmlns:a14="http://schemas.microsoft.com/office/drawing/2010/main" xmlns="" val="0"/>
                </a:ext>
              </a:extLst>
            </a:blip>
            <a:srcRect l="35006" t="7851" r="36229" b="7876"/>
            <a:stretch/>
          </p:blipFill>
          <p:spPr bwMode="auto">
            <a:xfrm>
              <a:off x="10240597" y="954156"/>
              <a:ext cx="1298713" cy="2809461"/>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descr="http://1.bp.blogspot.com/-lcGIBtq4TtY/Vqkse8PsczI/AAAAAAAAGCU/k6F4M0Uq0lc/s640/SAM_5193.jp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864445" y="1879046"/>
              <a:ext cx="2099385" cy="1400684"/>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6" name="Picture 3" descr="http://1.bp.blogspot.com/-NfxJiJrwYfE/VQUrBvM7OSI/AAAAAAAACjw/f9EtDPYBNU0/s1600/SAM_5121.jpg"/>
          <p:cNvPicPr>
            <a:picLocks noChangeAspect="1" noChangeArrowheads="1"/>
          </p:cNvPicPr>
          <p:nvPr/>
        </p:nvPicPr>
        <p:blipFill rotWithShape="1">
          <a:blip r:embed="rId14" cstate="print">
            <a:extLst>
              <a:ext uri="{28A0092B-C50C-407E-A947-70E740481C1C}">
                <a14:useLocalDpi xmlns:a14="http://schemas.microsoft.com/office/drawing/2010/main" xmlns="" val="0"/>
              </a:ext>
            </a:extLst>
          </a:blip>
          <a:srcRect l="6913"/>
          <a:stretch/>
        </p:blipFill>
        <p:spPr bwMode="auto">
          <a:xfrm>
            <a:off x="9188694" y="986506"/>
            <a:ext cx="2657937" cy="1904142"/>
          </a:xfrm>
          <a:prstGeom prst="rect">
            <a:avLst/>
          </a:prstGeom>
          <a:noFill/>
          <a:extLst>
            <a:ext uri="{909E8E84-426E-40DD-AFC4-6F175D3DCCD1}">
              <a14:hiddenFill xmlns:a14="http://schemas.microsoft.com/office/drawing/2010/main" xmlns="">
                <a:solidFill>
                  <a:srgbClr val="FFFFFF"/>
                </a:solidFill>
              </a14:hiddenFill>
            </a:ext>
          </a:extLst>
        </p:spPr>
      </p:pic>
      <p:pic>
        <p:nvPicPr>
          <p:cNvPr id="3084" name="Picture 12" descr="http://2.bp.blogspot.com/-DmqKuPhYsdw/VgD3yRZAvRI/AAAAAAAABOw/Pn54sO0e5nM/s1600/cinta.jp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0179742" y="3450336"/>
            <a:ext cx="1669676" cy="1042816"/>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il_fullxfull.299029672"/>
          <p:cNvPicPr>
            <a:picLocks noChangeAspect="1" noChangeArrowheads="1"/>
          </p:cNvPicPr>
          <p:nvPr/>
        </p:nvPicPr>
        <p:blipFill rotWithShape="1">
          <a:blip r:embed="rId16">
            <a:extLst>
              <a:ext uri="{28A0092B-C50C-407E-A947-70E740481C1C}">
                <a14:useLocalDpi xmlns:a14="http://schemas.microsoft.com/office/drawing/2010/main" xmlns="" val="0"/>
              </a:ext>
            </a:extLst>
          </a:blip>
          <a:srcRect l="34570" b="66933"/>
          <a:stretch/>
        </p:blipFill>
        <p:spPr bwMode="auto">
          <a:xfrm>
            <a:off x="330687" y="4933697"/>
            <a:ext cx="2987585" cy="175020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terramater.es/images/articulos/0000025.png"/>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3626660" y="4939225"/>
            <a:ext cx="1759014" cy="17192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51007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87400" y="433993"/>
            <a:ext cx="10833099" cy="5493812"/>
          </a:xfrm>
          <a:prstGeom prst="rect">
            <a:avLst/>
          </a:prstGeom>
          <a:noFill/>
        </p:spPr>
        <p:txBody>
          <a:bodyPr wrap="square" rtlCol="0">
            <a:spAutoFit/>
          </a:bodyPr>
          <a:lstStyle/>
          <a:p>
            <a:pPr algn="ctr"/>
            <a:r>
              <a:rPr lang="es-ES" b="1" dirty="0">
                <a:latin typeface="Arial" panose="020B0604020202020204" pitchFamily="34" charset="0"/>
                <a:cs typeface="Arial" panose="020B0604020202020204" pitchFamily="34" charset="0"/>
              </a:rPr>
              <a:t>EL RITMO EN LA EDUCACIÓN INFANTIL Y PRIMARIA</a:t>
            </a:r>
          </a:p>
          <a:p>
            <a:endParaRPr lang="es-ES"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La introducción del concepto del tiempo se hace poco a poco, mediante el ritmo. Se tienen en cuenta:</a:t>
            </a:r>
          </a:p>
          <a:p>
            <a:pPr algn="just"/>
            <a:r>
              <a:rPr lang="es-ES" dirty="0">
                <a:latin typeface="Arial" panose="020B0604020202020204" pitchFamily="34" charset="0"/>
                <a:cs typeface="Arial" panose="020B0604020202020204" pitchFamily="34" charset="0"/>
              </a:rPr>
              <a:t> </a:t>
            </a:r>
          </a:p>
          <a:p>
            <a:pPr algn="just">
              <a:lnSpc>
                <a:spcPct val="150000"/>
              </a:lnSpc>
            </a:pPr>
            <a:r>
              <a:rPr lang="es-ES" b="1" dirty="0">
                <a:latin typeface="Arial" panose="020B0604020202020204" pitchFamily="34" charset="0"/>
                <a:cs typeface="Arial" panose="020B0604020202020204" pitchFamily="34" charset="0"/>
              </a:rPr>
              <a:t>El ritmo del día:</a:t>
            </a:r>
            <a:r>
              <a:rPr lang="es-ES" dirty="0">
                <a:latin typeface="Arial" panose="020B0604020202020204" pitchFamily="34" charset="0"/>
                <a:cs typeface="Arial" panose="020B0604020202020204" pitchFamily="34" charset="0"/>
              </a:rPr>
              <a:t> durante la mañana encontramos alternancia entre las actividades de expansión (juego libre dentro y fuera, canciones ...) y las de concentración (cuentos, desayuno comunitario, actividades artísticas, actividades cotidianas como lavarse las manos ...).</a:t>
            </a:r>
          </a:p>
          <a:p>
            <a:pPr algn="just"/>
            <a:r>
              <a:rPr lang="es-ES" dirty="0">
                <a:latin typeface="Arial" panose="020B0604020202020204" pitchFamily="34" charset="0"/>
                <a:cs typeface="Arial" panose="020B0604020202020204" pitchFamily="34" charset="0"/>
              </a:rPr>
              <a:t> </a:t>
            </a:r>
            <a:endParaRPr lang="es-ES" sz="700" dirty="0">
              <a:latin typeface="Arial" panose="020B0604020202020204" pitchFamily="34" charset="0"/>
              <a:cs typeface="Arial" panose="020B0604020202020204" pitchFamily="34" charset="0"/>
            </a:endParaRPr>
          </a:p>
          <a:p>
            <a:pPr algn="just">
              <a:lnSpc>
                <a:spcPct val="150000"/>
              </a:lnSpc>
            </a:pPr>
            <a:r>
              <a:rPr lang="es-ES" b="1" dirty="0">
                <a:latin typeface="Arial" panose="020B0604020202020204" pitchFamily="34" charset="0"/>
                <a:cs typeface="Arial" panose="020B0604020202020204" pitchFamily="34" charset="0"/>
              </a:rPr>
              <a:t>El ritmo de la semana: </a:t>
            </a:r>
            <a:r>
              <a:rPr lang="es-ES" dirty="0">
                <a:latin typeface="Arial" panose="020B0604020202020204" pitchFamily="34" charset="0"/>
                <a:cs typeface="Arial" panose="020B0604020202020204" pitchFamily="34" charset="0"/>
              </a:rPr>
              <a:t>cada día de la semana tiene una diferente calidad que viene marcada por las diferentes actividades artísticas. El lunes dibujamos con ceras, el martes vamos de excursión, el miércoles pintamos con acuarelas, el jueves hacemos el pan y el viernes euritmia.</a:t>
            </a:r>
          </a:p>
          <a:p>
            <a:pPr algn="just"/>
            <a:endParaRPr lang="es-ES" dirty="0">
              <a:latin typeface="Arial" panose="020B0604020202020204" pitchFamily="34" charset="0"/>
              <a:cs typeface="Arial" panose="020B0604020202020204" pitchFamily="34" charset="0"/>
            </a:endParaRPr>
          </a:p>
          <a:p>
            <a:pPr algn="just">
              <a:lnSpc>
                <a:spcPct val="150000"/>
              </a:lnSpc>
            </a:pPr>
            <a:r>
              <a:rPr lang="es-ES" b="1" dirty="0">
                <a:latin typeface="Arial" panose="020B0604020202020204" pitchFamily="34" charset="0"/>
                <a:cs typeface="Arial" panose="020B0604020202020204" pitchFamily="34" charset="0"/>
              </a:rPr>
              <a:t>El ritmo del año: </a:t>
            </a:r>
            <a:r>
              <a:rPr lang="es-ES" dirty="0">
                <a:latin typeface="Arial" panose="020B0604020202020204" pitchFamily="34" charset="0"/>
                <a:cs typeface="Arial" panose="020B0604020202020204" pitchFamily="34" charset="0"/>
              </a:rPr>
              <a:t>a través de corros, cuentos, canciones, versos… relacionados con las épocas del año en la que se está y dura cerca de un mes.</a:t>
            </a:r>
          </a:p>
          <a:p>
            <a:r>
              <a:rPr lang="es-ES" dirty="0">
                <a:latin typeface="Arial" panose="020B0604020202020204" pitchFamily="34" charset="0"/>
                <a:cs typeface="Arial" panose="020B0604020202020204" pitchFamily="34" charset="0"/>
              </a:rPr>
              <a:t> </a:t>
            </a:r>
          </a:p>
        </p:txBody>
      </p:sp>
      <p:pic>
        <p:nvPicPr>
          <p:cNvPr id="2" name="Imagen 1"/>
          <p:cNvPicPr>
            <a:picLocks noChangeAspect="1"/>
          </p:cNvPicPr>
          <p:nvPr/>
        </p:nvPicPr>
        <p:blipFill>
          <a:blip r:embed="rId2"/>
          <a:stretch>
            <a:fillRect/>
          </a:stretch>
        </p:blipFill>
        <p:spPr>
          <a:xfrm>
            <a:off x="7718424" y="5285204"/>
            <a:ext cx="3800475" cy="1200150"/>
          </a:xfrm>
          <a:prstGeom prst="rect">
            <a:avLst/>
          </a:prstGeom>
        </p:spPr>
      </p:pic>
      <p:sp>
        <p:nvSpPr>
          <p:cNvPr id="3" name="CuadroTexto 2"/>
          <p:cNvSpPr txBox="1"/>
          <p:nvPr/>
        </p:nvSpPr>
        <p:spPr>
          <a:xfrm>
            <a:off x="4965700" y="6146800"/>
            <a:ext cx="2870200" cy="338554"/>
          </a:xfrm>
          <a:prstGeom prst="rect">
            <a:avLst/>
          </a:prstGeom>
          <a:noFill/>
        </p:spPr>
        <p:txBody>
          <a:bodyPr wrap="square" rtlCol="0">
            <a:spAutoFit/>
          </a:bodyPr>
          <a:lstStyle/>
          <a:p>
            <a:r>
              <a:rPr lang="es-ES" sz="1600" i="1" dirty="0">
                <a:latin typeface="Arial" panose="020B0604020202020204" pitchFamily="34" charset="0"/>
                <a:cs typeface="Arial" panose="020B0604020202020204" pitchFamily="34" charset="0"/>
              </a:rPr>
              <a:t>Representación del invierno</a:t>
            </a:r>
          </a:p>
        </p:txBody>
      </p:sp>
    </p:spTree>
    <p:extLst>
      <p:ext uri="{BB962C8B-B14F-4D97-AF65-F5344CB8AC3E}">
        <p14:creationId xmlns:p14="http://schemas.microsoft.com/office/powerpoint/2010/main" xmlns="" val="388673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media-cache-ak0.pinimg.com/564x/7b/c3/f2/7bc3f2267edda50a1d815855689d659d.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34603" y="519678"/>
            <a:ext cx="3721101" cy="247825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3.bp.blogspot.com/-FH7rC04Y5tg/VkpIjQ9oIkI/AAAAAAAAH_Q/rLqLpG3WSYU/s320/12269087_10153356965373666_431277017_o.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0378" t="23626" r="18341" b="1820"/>
          <a:stretch/>
        </p:blipFill>
        <p:spPr bwMode="auto">
          <a:xfrm>
            <a:off x="6887736" y="3397705"/>
            <a:ext cx="3749245" cy="3036197"/>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image.jimcdn.com/app/cms/image/transf/dimension=268x1024:format=jpg/path/s4ec18a90631944ee/image/if0b4207ce96e9429/version/1450338468/image.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84336" y="375059"/>
            <a:ext cx="2453590" cy="2764868"/>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1.bp.blogspot.com/-LG6LfNmGxgA/Vgetf-gei9I/AAAAAAAAEV0/sFg2MFBR7a8/s1600/DSC08634.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08664" y="3331456"/>
            <a:ext cx="4011181" cy="3168693"/>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m1.paperblog.com/i/341/3412539/mesa-estacion-otono-que-como-que-L-SttvoG.jpe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966558" y="519678"/>
            <a:ext cx="3519582" cy="23336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8640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94327" y="394692"/>
            <a:ext cx="10598728" cy="6878806"/>
          </a:xfrm>
          <a:prstGeom prst="rect">
            <a:avLst/>
          </a:prstGeom>
          <a:noFill/>
        </p:spPr>
        <p:txBody>
          <a:bodyPr wrap="square" rtlCol="0">
            <a:spAutoFit/>
          </a:bodyPr>
          <a:lstStyle/>
          <a:p>
            <a:pPr algn="ctr">
              <a:lnSpc>
                <a:spcPct val="150000"/>
              </a:lnSpc>
            </a:pPr>
            <a:r>
              <a:rPr lang="es-ES" b="1" u="sng" dirty="0">
                <a:latin typeface="Arial" panose="020B0604020202020204" pitchFamily="34" charset="0"/>
                <a:cs typeface="Arial" panose="020B0604020202020204" pitchFamily="34" charset="0"/>
              </a:rPr>
              <a:t>JARDÍN DE INFANCIA WALDORF</a:t>
            </a:r>
          </a:p>
          <a:p>
            <a:pPr algn="ctr">
              <a:lnSpc>
                <a:spcPct val="150000"/>
              </a:lnSpc>
            </a:pPr>
            <a:endParaRPr lang="es-ES" sz="1200" b="1" u="sng"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A lo largo de los primeros tres años, los niños conquistan el equilibrio y el caminar de pie, la adquisición del lenguaje y el establecimiento de la base del pensamiento cognitivo, si a esto le añadimos la tarea de aprender a relacionarse, hemos de tratar estos logros con el respeto más profundo, dada su complejidad.</a:t>
            </a:r>
          </a:p>
          <a:p>
            <a:pPr algn="just"/>
            <a:r>
              <a:rPr lang="es-ES" dirty="0">
                <a:latin typeface="Arial" panose="020B0604020202020204" pitchFamily="34" charset="0"/>
                <a:cs typeface="Arial" panose="020B0604020202020204" pitchFamily="34" charset="0"/>
              </a:rPr>
              <a:t> </a:t>
            </a:r>
          </a:p>
          <a:p>
            <a:pPr algn="just">
              <a:lnSpc>
                <a:spcPct val="150000"/>
              </a:lnSpc>
            </a:pPr>
            <a:r>
              <a:rPr lang="es-ES" dirty="0">
                <a:latin typeface="Arial" panose="020B0604020202020204" pitchFamily="34" charset="0"/>
                <a:cs typeface="Arial" panose="020B0604020202020204" pitchFamily="34" charset="0"/>
              </a:rPr>
              <a:t>En esta etapa, se aprende sobre todo a través de la </a:t>
            </a:r>
            <a:r>
              <a:rPr lang="es-ES" b="1" dirty="0">
                <a:latin typeface="Arial" panose="020B0604020202020204" pitchFamily="34" charset="0"/>
                <a:cs typeface="Arial" panose="020B0604020202020204" pitchFamily="34" charset="0"/>
              </a:rPr>
              <a:t>imitación y del juego</a:t>
            </a:r>
            <a:r>
              <a:rPr lang="es-ES" dirty="0">
                <a:latin typeface="Arial" panose="020B0604020202020204" pitchFamily="34" charset="0"/>
                <a:cs typeface="Arial" panose="020B0604020202020204" pitchFamily="34" charset="0"/>
              </a:rPr>
              <a:t>. Los niños absorben el entorno y digieren sus experiencias de manera compleja y de manera implícita. Por lo tanto, necesitan un ambiente seguro, cariñoso y estructurado, donde las actividades ocurren en un contexto con sentido. Lo que experimentan convierte actividad y de esta manera la imitación educa su organismo, la lengua materna, los hábitos y los patrones de comportamiento.</a:t>
            </a:r>
          </a:p>
          <a:p>
            <a:pPr algn="just"/>
            <a:endParaRPr lang="es-ES" b="1" i="1"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Trabajando conscientemente con el ritmo-diario, semanal y el ciclo anual de las estaciones y festividades y utilizando la repetición rítmica como herramienta pedagógica, el maestro promueve y cultiva la voluntad con amor en el niño pequeño.</a:t>
            </a:r>
          </a:p>
          <a:p>
            <a:pPr algn="ctr"/>
            <a:endParaRPr lang="es-ES" b="1" i="1" dirty="0">
              <a:latin typeface="Arial" panose="020B0604020202020204" pitchFamily="34" charset="0"/>
              <a:cs typeface="Arial" panose="020B0604020202020204" pitchFamily="34" charset="0"/>
            </a:endParaRPr>
          </a:p>
          <a:p>
            <a:pPr algn="ctr"/>
            <a:endParaRPr lang="es-ES" dirty="0"/>
          </a:p>
        </p:txBody>
      </p:sp>
    </p:spTree>
    <p:extLst>
      <p:ext uri="{BB962C8B-B14F-4D97-AF65-F5344CB8AC3E}">
        <p14:creationId xmlns:p14="http://schemas.microsoft.com/office/powerpoint/2010/main" xmlns="" val="332891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32427" y="386195"/>
            <a:ext cx="10598728" cy="6324808"/>
          </a:xfrm>
          <a:prstGeom prst="rect">
            <a:avLst/>
          </a:prstGeom>
          <a:noFill/>
        </p:spPr>
        <p:txBody>
          <a:bodyPr wrap="square" rtlCol="0">
            <a:spAutoFit/>
          </a:bodyPr>
          <a:lstStyle/>
          <a:p>
            <a:pPr algn="ctr">
              <a:lnSpc>
                <a:spcPct val="150000"/>
              </a:lnSpc>
            </a:pPr>
            <a:r>
              <a:rPr lang="es-ES" b="1" dirty="0">
                <a:latin typeface="Arial" panose="020B0604020202020204" pitchFamily="34" charset="0"/>
                <a:cs typeface="Arial" panose="020B0604020202020204" pitchFamily="34" charset="0"/>
              </a:rPr>
              <a:t>Elementos básicos que configuran el día a día de la escuela de educación infantil Waldorf</a:t>
            </a:r>
          </a:p>
          <a:p>
            <a:pPr marL="285750" indent="-285750">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Respeto y acompañamiento del niño</a:t>
            </a:r>
          </a:p>
          <a:p>
            <a:pPr marL="285750" indent="-285750">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Imaginación e imitación</a:t>
            </a:r>
          </a:p>
          <a:p>
            <a:pPr marL="285750" indent="-285750">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Entorno Cálido</a:t>
            </a:r>
          </a:p>
          <a:p>
            <a:pPr marL="285750" indent="-285750">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Arte, juego y movimiento</a:t>
            </a:r>
          </a:p>
          <a:p>
            <a:pPr marL="285750" indent="-285750">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Desarrollo de los sentidos</a:t>
            </a:r>
          </a:p>
          <a:p>
            <a:pPr marL="285750" indent="-285750">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Relación con la naturaleza</a:t>
            </a:r>
          </a:p>
          <a:p>
            <a:pPr marL="285750" indent="-285750">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Dar sentido a todo lo que se hace</a:t>
            </a:r>
          </a:p>
          <a:p>
            <a:pPr marL="285750" indent="-285750">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Vivir los ritmos</a:t>
            </a:r>
          </a:p>
          <a:p>
            <a:pPr algn="just">
              <a:lnSpc>
                <a:spcPct val="150000"/>
              </a:lnSpc>
            </a:pPr>
            <a:r>
              <a:rPr lang="es-ES" dirty="0">
                <a:latin typeface="Arial" panose="020B0604020202020204" pitchFamily="34" charset="0"/>
                <a:cs typeface="Arial" panose="020B0604020202020204" pitchFamily="34" charset="0"/>
              </a:rPr>
              <a:t/>
            </a:r>
            <a:br>
              <a:rPr lang="es-ES" dirty="0">
                <a:latin typeface="Arial" panose="020B0604020202020204" pitchFamily="34" charset="0"/>
                <a:cs typeface="Arial" panose="020B0604020202020204" pitchFamily="34" charset="0"/>
              </a:rPr>
            </a:br>
            <a:r>
              <a:rPr lang="es-ES" dirty="0">
                <a:latin typeface="Arial" panose="020B0604020202020204" pitchFamily="34" charset="0"/>
                <a:cs typeface="Arial" panose="020B0604020202020204" pitchFamily="34" charset="0"/>
              </a:rPr>
              <a:t>En  esta etapa el </a:t>
            </a:r>
            <a:r>
              <a:rPr lang="es-ES" b="1" dirty="0">
                <a:latin typeface="Arial" panose="020B0604020202020204" pitchFamily="34" charset="0"/>
                <a:cs typeface="Arial" panose="020B0604020202020204" pitchFamily="34" charset="0"/>
              </a:rPr>
              <a:t>grupo</a:t>
            </a:r>
            <a:r>
              <a:rPr lang="es-ES" dirty="0">
                <a:latin typeface="Arial" panose="020B0604020202020204" pitchFamily="34" charset="0"/>
                <a:cs typeface="Arial" panose="020B0604020202020204" pitchFamily="34" charset="0"/>
              </a:rPr>
              <a:t> clase es de </a:t>
            </a:r>
            <a:r>
              <a:rPr lang="es-ES" b="1" dirty="0">
                <a:latin typeface="Arial" panose="020B0604020202020204" pitchFamily="34" charset="0"/>
                <a:cs typeface="Arial" panose="020B0604020202020204" pitchFamily="34" charset="0"/>
              </a:rPr>
              <a:t>15 o 20 niños </a:t>
            </a:r>
            <a:r>
              <a:rPr lang="es-ES" dirty="0">
                <a:latin typeface="Arial" panose="020B0604020202020204" pitchFamily="34" charset="0"/>
                <a:cs typeface="Arial" panose="020B0604020202020204" pitchFamily="34" charset="0"/>
              </a:rPr>
              <a:t>con </a:t>
            </a:r>
            <a:r>
              <a:rPr lang="es-ES" b="1" dirty="0">
                <a:latin typeface="Arial" panose="020B0604020202020204" pitchFamily="34" charset="0"/>
                <a:cs typeface="Arial" panose="020B0604020202020204" pitchFamily="34" charset="0"/>
              </a:rPr>
              <a:t>una maestra y una ayudante</a:t>
            </a:r>
            <a:r>
              <a:rPr lang="es-ES" dirty="0">
                <a:latin typeface="Arial" panose="020B0604020202020204" pitchFamily="34" charset="0"/>
                <a:cs typeface="Arial" panose="020B0604020202020204" pitchFamily="34" charset="0"/>
              </a:rPr>
              <a:t>, que permite una atención individualizada, necesaria en este período de la estructuración de los buenos hábitos. Los niños están mezclados para recrear un ambiente de familia, donde los pequeños observan con atención a los grandes y los grandes ayudan a los pequeños. Este compartir enriquece las experiencias del día a día.</a:t>
            </a:r>
          </a:p>
        </p:txBody>
      </p:sp>
      <p:pic>
        <p:nvPicPr>
          <p:cNvPr id="1028" name="Picture 4" descr="http://static.wixstatic.com/media/3028e3_34037e560e2e485ca9cf680158983469.png/v1/fill/w_172,h_155,al_c,usm_0.66_1.00_0.01/3028e3_34037e560e2e485ca9cf680158983469.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64604" y="1171978"/>
            <a:ext cx="2894528" cy="26084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12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30095" y="160878"/>
            <a:ext cx="10147257" cy="6855723"/>
          </a:xfrm>
          <a:prstGeom prst="rect">
            <a:avLst/>
          </a:prstGeom>
          <a:noFill/>
        </p:spPr>
        <p:txBody>
          <a:bodyPr wrap="square" rtlCol="0">
            <a:spAutoFit/>
          </a:bodyPr>
          <a:lstStyle/>
          <a:p>
            <a:pPr algn="just">
              <a:lnSpc>
                <a:spcPct val="150000"/>
              </a:lnSpc>
            </a:pPr>
            <a:r>
              <a:rPr lang="es-ES" b="1" dirty="0">
                <a:latin typeface="Arial" panose="020B0604020202020204" pitchFamily="34" charset="0"/>
                <a:cs typeface="Arial" panose="020B0604020202020204" pitchFamily="34" charset="0"/>
              </a:rPr>
              <a:t>CUENTOS DE HADAS. </a:t>
            </a:r>
            <a:r>
              <a:rPr lang="es-ES" dirty="0">
                <a:latin typeface="Arial" panose="020B0604020202020204" pitchFamily="34" charset="0"/>
                <a:cs typeface="Arial" panose="020B0604020202020204" pitchFamily="34" charset="0"/>
              </a:rPr>
              <a:t>Los Cuentos de hadas tradicionales, adecuados a las necesidades de las diferentes edades, permiten vivir a los niños las más diversas situaciones que, después de momentos difíciles, tienen siempre un desenlace feliz. Así el niño vivencia que el “mundo es bueno”.</a:t>
            </a:r>
          </a:p>
          <a:p>
            <a:pPr algn="just">
              <a:lnSpc>
                <a:spcPct val="150000"/>
              </a:lnSpc>
            </a:pPr>
            <a:endParaRPr lang="es-ES" sz="900" dirty="0">
              <a:latin typeface="Arial" panose="020B0604020202020204" pitchFamily="34" charset="0"/>
              <a:cs typeface="Arial" panose="020B0604020202020204" pitchFamily="34" charset="0"/>
            </a:endParaRPr>
          </a:p>
          <a:p>
            <a:pPr algn="just">
              <a:lnSpc>
                <a:spcPct val="150000"/>
              </a:lnSpc>
            </a:pPr>
            <a:r>
              <a:rPr lang="es-ES" b="1" dirty="0">
                <a:latin typeface="Arial" panose="020B0604020202020204" pitchFamily="34" charset="0"/>
                <a:cs typeface="Arial" panose="020B0604020202020204" pitchFamily="34" charset="0"/>
              </a:rPr>
              <a:t>CORRO RÍTMICO. </a:t>
            </a:r>
            <a:r>
              <a:rPr lang="es-ES" dirty="0">
                <a:latin typeface="Arial" panose="020B0604020202020204" pitchFamily="34" charset="0"/>
                <a:cs typeface="Arial" panose="020B0604020202020204" pitchFamily="34" charset="0"/>
              </a:rPr>
              <a:t>Campesinos y artesanos, animales, plantas, estrellas y vientos desfilan en los Corros, llenos de versos y canciones. Rápido y lento, el corro se va creando, musical y poéticamente, con gestos muy evidentes. Los niños participan con gran alegría, y además de afianzar su lengua materna, experimentan los cambios estacionales que se dan en la naturaleza, en su entorno.</a:t>
            </a:r>
          </a:p>
          <a:p>
            <a:pPr algn="just">
              <a:lnSpc>
                <a:spcPct val="150000"/>
              </a:lnSpc>
            </a:pPr>
            <a:endParaRPr lang="es-ES" sz="400" dirty="0">
              <a:latin typeface="Arial" panose="020B0604020202020204" pitchFamily="34" charset="0"/>
              <a:cs typeface="Arial" panose="020B0604020202020204" pitchFamily="34" charset="0"/>
            </a:endParaRPr>
          </a:p>
          <a:p>
            <a:pPr algn="just">
              <a:lnSpc>
                <a:spcPct val="150000"/>
              </a:lnSpc>
            </a:pPr>
            <a:r>
              <a:rPr lang="es-ES" b="1" dirty="0">
                <a:latin typeface="Arial" panose="020B0604020202020204" pitchFamily="34" charset="0"/>
                <a:cs typeface="Arial" panose="020B0604020202020204" pitchFamily="34" charset="0"/>
              </a:rPr>
              <a:t>CREAR CON LAS MANOS. </a:t>
            </a:r>
            <a:r>
              <a:rPr lang="es-ES" dirty="0">
                <a:latin typeface="Arial" panose="020B0604020202020204" pitchFamily="34" charset="0"/>
                <a:cs typeface="Arial" panose="020B0604020202020204" pitchFamily="34" charset="0"/>
              </a:rPr>
              <a:t>Con los trabajos manuales y artísticos, los niños, además de disfrutar “creando”, desarrollan sus habilidades manuales. En el niño pequeño todas las vivencias pasan por sus sentidos. A través de ellos el niño aprende el mundo, por eso se rodea al niño de todo tipo de materiales naturales (lana, madera, conchas, piñas …), que ofrecen una variada gama de sensaciones y propician el desarrollo correcto de los sentidos. </a:t>
            </a:r>
            <a:r>
              <a:rPr lang="es-ES" dirty="0" err="1">
                <a:latin typeface="Arial" panose="020B0604020202020204" pitchFamily="34" charset="0"/>
                <a:cs typeface="Arial" panose="020B0604020202020204" pitchFamily="34" charset="0"/>
              </a:rPr>
              <a:t>Matti</a:t>
            </a:r>
            <a:r>
              <a:rPr lang="es-ES" dirty="0">
                <a:latin typeface="Arial" panose="020B0604020202020204" pitchFamily="34" charset="0"/>
                <a:cs typeface="Arial" panose="020B0604020202020204" pitchFamily="34" charset="0"/>
              </a:rPr>
              <a:t> </a:t>
            </a:r>
            <a:r>
              <a:rPr lang="es-ES" dirty="0" err="1">
                <a:latin typeface="Arial" panose="020B0604020202020204" pitchFamily="34" charset="0"/>
                <a:cs typeface="Arial" panose="020B0604020202020204" pitchFamily="34" charset="0"/>
              </a:rPr>
              <a:t>Bergstrom</a:t>
            </a:r>
            <a:r>
              <a:rPr lang="es-ES" dirty="0">
                <a:latin typeface="Arial" panose="020B0604020202020204" pitchFamily="34" charset="0"/>
                <a:cs typeface="Arial" panose="020B0604020202020204" pitchFamily="34" charset="0"/>
              </a:rPr>
              <a:t> </a:t>
            </a:r>
            <a:r>
              <a:rPr lang="es-ES" b="1" dirty="0">
                <a:latin typeface="Arial" panose="020B0604020202020204" pitchFamily="34" charset="0"/>
                <a:cs typeface="Arial" panose="020B0604020202020204" pitchFamily="34" charset="0"/>
              </a:rPr>
              <a:t>“dedos ágiles forman mentes ágiles”</a:t>
            </a:r>
            <a:r>
              <a:rPr lang="es-ES" dirty="0">
                <a:latin typeface="Arial" panose="020B0604020202020204" pitchFamily="34" charset="0"/>
                <a:cs typeface="Arial" panose="020B0604020202020204" pitchFamily="34" charset="0"/>
              </a:rPr>
              <a:t>. </a:t>
            </a:r>
            <a:endParaRPr lang="es-ES" b="0" i="0" dirty="0">
              <a:effectLst/>
              <a:latin typeface="Arial" panose="020B0604020202020204" pitchFamily="34" charset="0"/>
              <a:cs typeface="Arial" panose="020B0604020202020204" pitchFamily="34" charset="0"/>
            </a:endParaRPr>
          </a:p>
        </p:txBody>
      </p:sp>
      <p:pic>
        <p:nvPicPr>
          <p:cNvPr id="2050" name="Picture 2" descr="http://static.wixstatic.com/media/58955b_ad01eb071ef14c9fa803f0086df0023f.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7577" y="228546"/>
            <a:ext cx="1572518" cy="1819195"/>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1.bp.blogspot.com/-m_o71axKz8k/VbFnan67WQI/AAAAAAAABvo/pZuqiVTtroM/s1600/WALDORFTAREAS.pn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59564"/>
          <a:stretch/>
        </p:blipFill>
        <p:spPr bwMode="auto">
          <a:xfrm>
            <a:off x="219521" y="4311857"/>
            <a:ext cx="1610574" cy="2320944"/>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Imagen 1"/>
          <p:cNvPicPr>
            <a:picLocks noChangeAspect="1"/>
          </p:cNvPicPr>
          <p:nvPr/>
        </p:nvPicPr>
        <p:blipFill rotWithShape="1">
          <a:blip r:embed="rId4"/>
          <a:srcRect l="29344" t="18357" r="13474" b="16667"/>
          <a:stretch/>
        </p:blipFill>
        <p:spPr>
          <a:xfrm>
            <a:off x="257436" y="2246080"/>
            <a:ext cx="1572801" cy="1867437"/>
          </a:xfrm>
          <a:prstGeom prst="rect">
            <a:avLst/>
          </a:prstGeom>
        </p:spPr>
      </p:pic>
    </p:spTree>
    <p:extLst>
      <p:ext uri="{BB962C8B-B14F-4D97-AF65-F5344CB8AC3E}">
        <p14:creationId xmlns:p14="http://schemas.microsoft.com/office/powerpoint/2010/main" xmlns="" val="184437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46727" y="647700"/>
            <a:ext cx="10598728" cy="2354491"/>
          </a:xfrm>
          <a:prstGeom prst="rect">
            <a:avLst/>
          </a:prstGeom>
          <a:noFill/>
        </p:spPr>
        <p:txBody>
          <a:bodyPr wrap="square" rtlCol="0">
            <a:spAutoFit/>
          </a:bodyPr>
          <a:lstStyle/>
          <a:p>
            <a:pPr algn="ctr">
              <a:lnSpc>
                <a:spcPct val="150000"/>
              </a:lnSpc>
            </a:pPr>
            <a:r>
              <a:rPr lang="es-ES" b="1" dirty="0">
                <a:latin typeface="Arial" panose="020B0604020202020204" pitchFamily="34" charset="0"/>
                <a:cs typeface="Arial" panose="020B0604020202020204" pitchFamily="34" charset="0"/>
              </a:rPr>
              <a:t>UNA JORNADA EN EL JARDÍN DE INFANCIA DE MALLORCA</a:t>
            </a:r>
          </a:p>
          <a:p>
            <a:pPr algn="ctr">
              <a:lnSpc>
                <a:spcPct val="150000"/>
              </a:lnSpc>
            </a:pPr>
            <a:endParaRPr lang="es-ES" sz="700" b="1" dirty="0">
              <a:latin typeface="Arial" panose="020B0604020202020204" pitchFamily="34" charset="0"/>
              <a:cs typeface="Arial" panose="020B0604020202020204" pitchFamily="34" charset="0"/>
            </a:endParaRPr>
          </a:p>
          <a:p>
            <a:pPr algn="ctr">
              <a:lnSpc>
                <a:spcPct val="150000"/>
              </a:lnSpc>
            </a:pPr>
            <a:endParaRPr lang="es-ES" sz="700" b="1" dirty="0">
              <a:latin typeface="Arial" panose="020B0604020202020204" pitchFamily="34" charset="0"/>
              <a:cs typeface="Arial" panose="020B0604020202020204" pitchFamily="34" charset="0"/>
            </a:endParaRPr>
          </a:p>
          <a:p>
            <a:pPr algn="just">
              <a:lnSpc>
                <a:spcPct val="150000"/>
              </a:lnSpc>
            </a:pPr>
            <a:r>
              <a:rPr lang="es-ES" b="1" dirty="0">
                <a:latin typeface="Arial" panose="020B0604020202020204" pitchFamily="34" charset="0"/>
                <a:cs typeface="Arial" panose="020B0604020202020204" pitchFamily="34" charset="0"/>
              </a:rPr>
              <a:t>Antes</a:t>
            </a:r>
            <a:r>
              <a:rPr lang="es-ES" dirty="0">
                <a:latin typeface="Arial" panose="020B0604020202020204" pitchFamily="34" charset="0"/>
                <a:cs typeface="Arial" panose="020B0604020202020204" pitchFamily="34" charset="0"/>
              </a:rPr>
              <a:t> de la llegada de los pequeños, la actividad ya está en marcha en el jardín de infancia. Las educadoras llegan con antelación para preparar el espacio, repartir los trabajos del día y comentar algún acontecimiento especial de este día: un aniversario, un niño ausente, etc.</a:t>
            </a:r>
          </a:p>
          <a:p>
            <a:pPr algn="just"/>
            <a:endParaRPr lang="es-ES" dirty="0">
              <a:latin typeface="Arial" panose="020B0604020202020204" pitchFamily="34" charset="0"/>
              <a:cs typeface="Arial" panose="020B0604020202020204" pitchFamily="34" charset="0"/>
            </a:endParaRPr>
          </a:p>
        </p:txBody>
      </p:sp>
      <p:sp>
        <p:nvSpPr>
          <p:cNvPr id="2" name="Rectángulo 1"/>
          <p:cNvSpPr/>
          <p:nvPr/>
        </p:nvSpPr>
        <p:spPr>
          <a:xfrm>
            <a:off x="946727" y="2785882"/>
            <a:ext cx="10598728" cy="2169825"/>
          </a:xfrm>
          <a:prstGeom prst="rect">
            <a:avLst/>
          </a:prstGeom>
        </p:spPr>
        <p:txBody>
          <a:bodyPr wrap="square">
            <a:spAutoFit/>
          </a:bodyPr>
          <a:lstStyle/>
          <a:p>
            <a:pPr algn="just">
              <a:lnSpc>
                <a:spcPct val="150000"/>
              </a:lnSpc>
            </a:pPr>
            <a:r>
              <a:rPr lang="es-ES" b="1" dirty="0">
                <a:latin typeface="Arial" panose="020B0604020202020204" pitchFamily="34" charset="0"/>
                <a:cs typeface="Arial" panose="020B0604020202020204" pitchFamily="34" charset="0"/>
              </a:rPr>
              <a:t>Entran</a:t>
            </a:r>
            <a:r>
              <a:rPr lang="es-ES" dirty="0">
                <a:latin typeface="Arial" panose="020B0604020202020204" pitchFamily="34" charset="0"/>
                <a:cs typeface="Arial" panose="020B0604020202020204" pitchFamily="34" charset="0"/>
              </a:rPr>
              <a:t> aproximadamente a las 9:00 todos los niños ya han llegado, han colgado los abrigos en su perchero y se han puesto las zapatillas. Es entonces cuando podemos cerrar la puerta. El juego ya está en marcha sin interrupciones. Con el pasar de los días, aprenden que todo tiene un principio y que es importante estar, que la propia presencia no es indiferente. Durante este tiempo se desarrolla el juego libre.</a:t>
            </a:r>
          </a:p>
        </p:txBody>
      </p:sp>
      <p:pic>
        <p:nvPicPr>
          <p:cNvPr id="3076" name="Picture 4" descr="http://www.waldorfmallorca.com/wp-content/uploads/2013/01/ins1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82328" y="4586525"/>
            <a:ext cx="4327525" cy="21637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822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59427" y="317500"/>
            <a:ext cx="10598728" cy="3854901"/>
          </a:xfrm>
          <a:prstGeom prst="rect">
            <a:avLst/>
          </a:prstGeom>
          <a:noFill/>
        </p:spPr>
        <p:txBody>
          <a:bodyPr wrap="square" rtlCol="0">
            <a:spAutoFit/>
          </a:bodyPr>
          <a:lstStyle/>
          <a:p>
            <a:pPr algn="ctr">
              <a:lnSpc>
                <a:spcPct val="150000"/>
              </a:lnSpc>
            </a:pPr>
            <a:endParaRPr lang="es-ES" sz="700" b="1" dirty="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Al entrar, los niños encuentran a la </a:t>
            </a:r>
            <a:r>
              <a:rPr lang="es-ES" b="1" dirty="0">
                <a:latin typeface="Arial" panose="020B0604020202020204" pitchFamily="34" charset="0"/>
                <a:cs typeface="Arial" panose="020B0604020202020204" pitchFamily="34" charset="0"/>
              </a:rPr>
              <a:t>maestra</a:t>
            </a:r>
            <a:r>
              <a:rPr lang="es-ES" dirty="0">
                <a:latin typeface="Arial" panose="020B0604020202020204" pitchFamily="34" charset="0"/>
                <a:cs typeface="Arial" panose="020B0604020202020204" pitchFamily="34" charset="0"/>
              </a:rPr>
              <a:t> ocupada haciendo algo. Ella siempre tiene algo para hacer: lavar, planchar, preparar la merienda, coser… pero siempre participa con interés en todo lo que pasa a su alrededor. Procura que la vida de esta “familia numerosa” esté llena de estímulos y que reine un cierto orden. A veces la invitan a viajar con ellos, o a escuchar un cuento que han preparado.</a:t>
            </a:r>
          </a:p>
          <a:p>
            <a:pPr algn="just">
              <a:lnSpc>
                <a:spcPct val="150000"/>
              </a:lnSpc>
            </a:pPr>
            <a:r>
              <a:rPr lang="es-ES" dirty="0">
                <a:latin typeface="Arial" panose="020B0604020202020204" pitchFamily="34" charset="0"/>
                <a:cs typeface="Arial" panose="020B0604020202020204" pitchFamily="34" charset="0"/>
              </a:rPr>
              <a:t>A los más pequeños les gusta quedarse a su lado, mirando o ayudando, pero los mayores se van directamente a jugar. Instalan pistas y circuitos para hacer carreras con los coches, apilan mesas para el circo, hacen la comida para las muñecas y las sacan a pasear… Hay una gran actividad en esta hora de la mañana, la maestra se ocupa de sus tareas con tranquilidad. </a:t>
            </a:r>
          </a:p>
        </p:txBody>
      </p:sp>
      <p:pic>
        <p:nvPicPr>
          <p:cNvPr id="4098" name="Picture 2" descr="http://www.waldorfmallorca.com/wp-content/uploads/2012/11/histori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05534" y="4340724"/>
            <a:ext cx="4506514" cy="22532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245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19727" y="0"/>
            <a:ext cx="10598728" cy="5770811"/>
          </a:xfrm>
          <a:prstGeom prst="rect">
            <a:avLst/>
          </a:prstGeom>
          <a:noFill/>
        </p:spPr>
        <p:txBody>
          <a:bodyPr wrap="square" rtlCol="0">
            <a:spAutoFit/>
          </a:bodyPr>
          <a:lstStyle/>
          <a:p>
            <a:pPr algn="ctr">
              <a:lnSpc>
                <a:spcPct val="150000"/>
              </a:lnSpc>
            </a:pPr>
            <a:endParaRPr lang="es-ES" b="1"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Sobre las 10:30 es hora de </a:t>
            </a:r>
            <a:r>
              <a:rPr lang="es-ES" b="1" dirty="0">
                <a:latin typeface="Arial" panose="020B0604020202020204" pitchFamily="34" charset="0"/>
                <a:cs typeface="Arial" panose="020B0604020202020204" pitchFamily="34" charset="0"/>
              </a:rPr>
              <a:t>recoger</a:t>
            </a:r>
            <a:r>
              <a:rPr lang="es-ES" dirty="0">
                <a:latin typeface="Arial" panose="020B0604020202020204" pitchFamily="34" charset="0"/>
                <a:cs typeface="Arial" panose="020B0604020202020204" pitchFamily="34" charset="0"/>
              </a:rPr>
              <a:t>. La maestra es la primera que empieza a poner en orden sus cosas y así, mediante el juego y con el ejemplo, todos le acompañan y todo vuelve a su lugar: los coches se aparcan, el camión de la basura recoge la suciedad, las muñecas se van a dormir, la ropa plegada y planchada dentro de las cestas, los animales en la granja,…</a:t>
            </a:r>
          </a:p>
          <a:p>
            <a:pPr algn="just"/>
            <a:endParaRPr lang="es-ES"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Con una </a:t>
            </a:r>
            <a:r>
              <a:rPr lang="es-ES" b="1" dirty="0">
                <a:latin typeface="Arial" panose="020B0604020202020204" pitchFamily="34" charset="0"/>
                <a:cs typeface="Arial" panose="020B0604020202020204" pitchFamily="34" charset="0"/>
              </a:rPr>
              <a:t>canción</a:t>
            </a:r>
            <a:r>
              <a:rPr lang="es-ES" dirty="0">
                <a:latin typeface="Arial" panose="020B0604020202020204" pitchFamily="34" charset="0"/>
                <a:cs typeface="Arial" panose="020B0604020202020204" pitchFamily="34" charset="0"/>
              </a:rPr>
              <a:t> reunimos a los niños, nos damos las manos y empieza el momento del corro. Hasta ahora cada uno había estado ocupado con unas cosas u otras, solo o con los amigos. En este momento, estamos todos juntos preparados para cantar sencillas canciones adecuadas a cada estación del año. Cada día y durante unas cuantas semanas, se repiten los mismos juegos y canciones, esto permite que los niños conozcan un gran número de poemas, juegos y canciones. Cantar es la mejor manera de conversar con los niños. Cuando cantamos nos alejamos de nosotros mismos, la voz se hace neutral y nos abrimos a la comunidad.</a:t>
            </a:r>
          </a:p>
          <a:p>
            <a:pPr algn="just">
              <a:lnSpc>
                <a:spcPct val="150000"/>
              </a:lnSpc>
            </a:pPr>
            <a:endParaRPr lang="es-ES" dirty="0">
              <a:latin typeface="Arial" panose="020B0604020202020204" pitchFamily="34" charset="0"/>
              <a:cs typeface="Arial" panose="020B0604020202020204" pitchFamily="34" charset="0"/>
            </a:endParaRPr>
          </a:p>
        </p:txBody>
      </p:sp>
      <p:pic>
        <p:nvPicPr>
          <p:cNvPr id="1026" name="Picture 2" descr="http://www.waldorfmallorca.com/wp-content/uploads/2012/11/escola10.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14182"/>
          <a:stretch/>
        </p:blipFill>
        <p:spPr bwMode="auto">
          <a:xfrm>
            <a:off x="8274049" y="4986337"/>
            <a:ext cx="3016251" cy="17573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173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55689" y="297305"/>
            <a:ext cx="10598728" cy="6070893"/>
          </a:xfrm>
          <a:prstGeom prst="rect">
            <a:avLst/>
          </a:prstGeom>
          <a:noFill/>
        </p:spPr>
        <p:txBody>
          <a:bodyPr wrap="square" rtlCol="0">
            <a:spAutoFit/>
          </a:bodyPr>
          <a:lstStyle/>
          <a:p>
            <a:pPr algn="ctr">
              <a:lnSpc>
                <a:spcPct val="150000"/>
              </a:lnSpc>
            </a:pPr>
            <a:endParaRPr lang="es-ES" sz="700" b="1"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Y con una canción nos vamos hacia la mesa de la </a:t>
            </a:r>
            <a:r>
              <a:rPr lang="es-ES" b="1" dirty="0">
                <a:latin typeface="Arial" panose="020B0604020202020204" pitchFamily="34" charset="0"/>
                <a:cs typeface="Arial" panose="020B0604020202020204" pitchFamily="34" charset="0"/>
              </a:rPr>
              <a:t>merienda</a:t>
            </a:r>
            <a:r>
              <a:rPr lang="es-ES" dirty="0">
                <a:latin typeface="Arial" panose="020B0604020202020204" pitchFamily="34" charset="0"/>
                <a:cs typeface="Arial" panose="020B0604020202020204" pitchFamily="34" charset="0"/>
              </a:rPr>
              <a:t>. Cada uno ocupa su sitio y esperamos que todos se sienten. Encendemos una vela, nos damos los buenos días y miramos, ahora sí, quienes han venido, saludando por su nombre a cada niño. Hacemos juegos de dedos, nos damos las manos y nos deseamos “buen provecho”.</a:t>
            </a:r>
          </a:p>
          <a:p>
            <a:pPr algn="just">
              <a:lnSpc>
                <a:spcPct val="150000"/>
              </a:lnSpc>
            </a:pPr>
            <a:endParaRPr lang="es-ES"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Cada semana un niño nos trae la cesta con la merienda para todos: frutas, galletas de arroz, yogures…</a:t>
            </a:r>
          </a:p>
          <a:p>
            <a:pPr algn="just">
              <a:lnSpc>
                <a:spcPct val="150000"/>
              </a:lnSpc>
            </a:pPr>
            <a:endParaRPr lang="es-ES"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La merienda la repartimos en los cuencos, servimos la infusión en los vasos y esperamos a que todo el mundo tenga su cuenco para poder empezar. Suele ser un </a:t>
            </a:r>
          </a:p>
          <a:p>
            <a:pPr algn="just">
              <a:lnSpc>
                <a:spcPct val="150000"/>
              </a:lnSpc>
            </a:pPr>
            <a:r>
              <a:rPr lang="es-ES" dirty="0">
                <a:latin typeface="Arial" panose="020B0604020202020204" pitchFamily="34" charset="0"/>
                <a:cs typeface="Arial" panose="020B0604020202020204" pitchFamily="34" charset="0"/>
              </a:rPr>
              <a:t>gran momento de silencio porque todos están ocupados y </a:t>
            </a:r>
          </a:p>
          <a:p>
            <a:pPr algn="just">
              <a:lnSpc>
                <a:spcPct val="150000"/>
              </a:lnSpc>
            </a:pPr>
            <a:r>
              <a:rPr lang="es-ES" dirty="0">
                <a:latin typeface="Arial" panose="020B0604020202020204" pitchFamily="34" charset="0"/>
                <a:cs typeface="Arial" panose="020B0604020202020204" pitchFamily="34" charset="0"/>
              </a:rPr>
              <a:t>concentrados en comer. Una vez todos han acabado de beber</a:t>
            </a:r>
          </a:p>
          <a:p>
            <a:pPr algn="just">
              <a:lnSpc>
                <a:spcPct val="150000"/>
              </a:lnSpc>
            </a:pPr>
            <a:r>
              <a:rPr lang="es-ES" dirty="0">
                <a:latin typeface="Arial" panose="020B0604020202020204" pitchFamily="34" charset="0"/>
                <a:cs typeface="Arial" panose="020B0604020202020204" pitchFamily="34" charset="0"/>
              </a:rPr>
              <a:t>y comer, cada uno lleva su recipiente al fregadero, va al baño, </a:t>
            </a:r>
          </a:p>
          <a:p>
            <a:pPr algn="just">
              <a:lnSpc>
                <a:spcPct val="150000"/>
              </a:lnSpc>
            </a:pPr>
            <a:r>
              <a:rPr lang="es-ES" dirty="0">
                <a:latin typeface="Arial" panose="020B0604020202020204" pitchFamily="34" charset="0"/>
                <a:cs typeface="Arial" panose="020B0604020202020204" pitchFamily="34" charset="0"/>
              </a:rPr>
              <a:t>se lava las manos y se pone los zapatos.</a:t>
            </a:r>
          </a:p>
        </p:txBody>
      </p:sp>
      <p:pic>
        <p:nvPicPr>
          <p:cNvPr id="2050" name="Picture 2" descr="La importancia del Ritmo en la vida del niñ@"/>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6022" t="20282"/>
          <a:stretch/>
        </p:blipFill>
        <p:spPr bwMode="auto">
          <a:xfrm>
            <a:off x="7469746" y="4175441"/>
            <a:ext cx="3694893" cy="23506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766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055100" y="1245483"/>
            <a:ext cx="2778990" cy="4025017"/>
          </a:xfrm>
          <a:prstGeom prst="rect">
            <a:avLst/>
          </a:prstGeom>
        </p:spPr>
      </p:pic>
      <p:sp>
        <p:nvSpPr>
          <p:cNvPr id="4" name="CuadroTexto 3"/>
          <p:cNvSpPr txBox="1"/>
          <p:nvPr/>
        </p:nvSpPr>
        <p:spPr>
          <a:xfrm>
            <a:off x="629228" y="314036"/>
            <a:ext cx="7938655" cy="7017306"/>
          </a:xfrm>
          <a:prstGeom prst="rect">
            <a:avLst/>
          </a:prstGeom>
          <a:noFill/>
        </p:spPr>
        <p:txBody>
          <a:bodyPr wrap="square" rtlCol="0">
            <a:spAutoFit/>
          </a:bodyPr>
          <a:lstStyle/>
          <a:p>
            <a:pPr algn="ctr">
              <a:lnSpc>
                <a:spcPct val="150000"/>
              </a:lnSpc>
            </a:pPr>
            <a:r>
              <a:rPr lang="es-ES" b="1" u="sng" dirty="0">
                <a:latin typeface="Arial" panose="020B0604020202020204" pitchFamily="34" charset="0"/>
                <a:cs typeface="Arial" panose="020B0604020202020204" pitchFamily="34" charset="0"/>
              </a:rPr>
              <a:t>Rudolf Steiner</a:t>
            </a:r>
          </a:p>
          <a:p>
            <a:pPr algn="ctr"/>
            <a:endParaRPr lang="es-ES" u="sng"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Nació en Austria (1861) y murió en </a:t>
            </a:r>
            <a:r>
              <a:rPr lang="es-ES" dirty="0" err="1">
                <a:latin typeface="Arial" panose="020B0604020202020204" pitchFamily="34" charset="0"/>
                <a:cs typeface="Arial" panose="020B0604020202020204" pitchFamily="34" charset="0"/>
              </a:rPr>
              <a:t>Dornach</a:t>
            </a:r>
            <a:r>
              <a:rPr lang="es-ES" dirty="0">
                <a:latin typeface="Arial" panose="020B0604020202020204" pitchFamily="34" charset="0"/>
                <a:cs typeface="Arial" panose="020B0604020202020204" pitchFamily="34" charset="0"/>
              </a:rPr>
              <a:t>, Suiza (1925).</a:t>
            </a:r>
          </a:p>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Doctor de Filosofía y Letras. Estudió Matemáticas, Física y otros dominios de las Ciencias y las Artes. </a:t>
            </a:r>
          </a:p>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Es conocida su labor de investigación de la obra científica de Goethe. Y de ahí parte la constitución de una Universidad Libre de Ciencia Espiritual llamada </a:t>
            </a:r>
            <a:r>
              <a:rPr lang="es-ES" dirty="0" err="1">
                <a:latin typeface="Arial" panose="020B0604020202020204" pitchFamily="34" charset="0"/>
                <a:cs typeface="Arial" panose="020B0604020202020204" pitchFamily="34" charset="0"/>
              </a:rPr>
              <a:t>Goetheanum</a:t>
            </a:r>
            <a:r>
              <a:rPr lang="es-ES" dirty="0">
                <a:latin typeface="Arial" panose="020B0604020202020204" pitchFamily="34" charset="0"/>
                <a:cs typeface="Arial" panose="020B0604020202020204" pitchFamily="34" charset="0"/>
              </a:rPr>
              <a:t>, en Basilea, Suiza. </a:t>
            </a:r>
          </a:p>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Creó la Antroposofía, sabiduría o conocimiento del hombre; consciente de que a partir del siglo XX el hombre moderno necesita encontrar una nueva concepción del mundo y de sí mismo.</a:t>
            </a:r>
          </a:p>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Trabajó en el campo educativo y social, pero también en la agricultura, la pintura, la música y el canto.</a:t>
            </a:r>
          </a:p>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Creó el arte de la palabra y la euritmia, arte del movimiento. </a:t>
            </a:r>
          </a:p>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Dio importantes pautas para el desarrollo de la medicina antroposófica y la pedagogía curativa.</a:t>
            </a:r>
          </a:p>
          <a:p>
            <a:pPr algn="just">
              <a:lnSpc>
                <a:spcPct val="150000"/>
              </a:lnSpc>
            </a:pPr>
            <a:endParaRPr lang="es-ES" dirty="0">
              <a:latin typeface="Arial" panose="020B0604020202020204" pitchFamily="34" charset="0"/>
              <a:cs typeface="Arial" panose="020B0604020202020204" pitchFamily="34" charset="0"/>
            </a:endParaRPr>
          </a:p>
        </p:txBody>
      </p:sp>
      <p:sp>
        <p:nvSpPr>
          <p:cNvPr id="6" name="CuadroTexto 5"/>
          <p:cNvSpPr txBox="1"/>
          <p:nvPr/>
        </p:nvSpPr>
        <p:spPr>
          <a:xfrm>
            <a:off x="9055100" y="5634182"/>
            <a:ext cx="2778990" cy="525318"/>
          </a:xfrm>
          <a:prstGeom prst="rect">
            <a:avLst/>
          </a:prstGeom>
          <a:noFill/>
        </p:spPr>
        <p:txBody>
          <a:bodyPr wrap="square" rtlCol="0">
            <a:spAutoFit/>
          </a:bodyPr>
          <a:lstStyle/>
          <a:p>
            <a:pPr algn="ctr"/>
            <a:r>
              <a:rPr lang="es-ES" sz="1400" i="1" dirty="0">
                <a:latin typeface="Arial" panose="020B0604020202020204" pitchFamily="34" charset="0"/>
                <a:cs typeface="Arial" panose="020B0604020202020204" pitchFamily="34" charset="0"/>
              </a:rPr>
              <a:t>Para ampliar información pinchar  </a:t>
            </a:r>
            <a:r>
              <a:rPr lang="es-ES" sz="1400" i="1" dirty="0">
                <a:latin typeface="Arial" panose="020B0604020202020204" pitchFamily="34" charset="0"/>
                <a:cs typeface="Arial" panose="020B0604020202020204" pitchFamily="34" charset="0"/>
                <a:hlinkClick r:id="rId3"/>
              </a:rPr>
              <a:t>AQUÍ</a:t>
            </a:r>
            <a:endParaRPr lang="es-E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4172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92727" y="475396"/>
            <a:ext cx="7498773" cy="3526606"/>
          </a:xfrm>
          <a:prstGeom prst="rect">
            <a:avLst/>
          </a:prstGeom>
          <a:noFill/>
        </p:spPr>
        <p:txBody>
          <a:bodyPr wrap="square" rtlCol="0">
            <a:spAutoFit/>
          </a:bodyPr>
          <a:lstStyle/>
          <a:p>
            <a:pPr algn="ctr">
              <a:lnSpc>
                <a:spcPct val="150000"/>
              </a:lnSpc>
            </a:pPr>
            <a:endParaRPr lang="es-ES" sz="700" b="1"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Es la hora de ir al </a:t>
            </a:r>
            <a:r>
              <a:rPr lang="es-ES" b="1" dirty="0">
                <a:latin typeface="Arial" panose="020B0604020202020204" pitchFamily="34" charset="0"/>
                <a:cs typeface="Arial" panose="020B0604020202020204" pitchFamily="34" charset="0"/>
              </a:rPr>
              <a:t>jardín</a:t>
            </a:r>
            <a:r>
              <a:rPr lang="es-ES" dirty="0">
                <a:latin typeface="Arial" panose="020B0604020202020204" pitchFamily="34" charset="0"/>
                <a:cs typeface="Arial" panose="020B0604020202020204" pitchFamily="34" charset="0"/>
              </a:rPr>
              <a:t>. Un jardín en el cual el juego se transforma constantemente, manteniendo la unión con la naturaleza y despertando en el niño sentimientos de amor y respeto hacia el entorno natural (un jardín con escondites, árboles a los que poder abrazarse, areneros donde poder construir castillos…). La maestra está cerca, pero sin estorbar el juego. Siempre se sale al jardín aunque llueva. Todos tienen ropa de lluvia, con botas de agua, pantalones y chaquetas impermeables.</a:t>
            </a:r>
          </a:p>
        </p:txBody>
      </p:sp>
      <p:sp>
        <p:nvSpPr>
          <p:cNvPr id="3" name="CuadroTexto 2"/>
          <p:cNvSpPr txBox="1"/>
          <p:nvPr/>
        </p:nvSpPr>
        <p:spPr>
          <a:xfrm>
            <a:off x="692727" y="4176697"/>
            <a:ext cx="11194473" cy="2169825"/>
          </a:xfrm>
          <a:prstGeom prst="rect">
            <a:avLst/>
          </a:prstGeom>
          <a:noFill/>
        </p:spPr>
        <p:txBody>
          <a:bodyPr wrap="square" rtlCol="0">
            <a:spAutoFit/>
          </a:bodyPr>
          <a:lstStyle/>
          <a:p>
            <a:pPr algn="just">
              <a:lnSpc>
                <a:spcPct val="150000"/>
              </a:lnSpc>
            </a:pPr>
            <a:r>
              <a:rPr lang="es-ES" dirty="0">
                <a:latin typeface="Arial" panose="020B0604020202020204" pitchFamily="34" charset="0"/>
                <a:cs typeface="Arial" panose="020B0604020202020204" pitchFamily="34" charset="0"/>
              </a:rPr>
              <a:t>Con la </a:t>
            </a:r>
            <a:r>
              <a:rPr lang="es-ES" b="1" dirty="0">
                <a:latin typeface="Arial" panose="020B0604020202020204" pitchFamily="34" charset="0"/>
                <a:cs typeface="Arial" panose="020B0604020202020204" pitchFamily="34" charset="0"/>
              </a:rPr>
              <a:t>canción</a:t>
            </a:r>
            <a:r>
              <a:rPr lang="es-ES" dirty="0">
                <a:latin typeface="Arial" panose="020B0604020202020204" pitchFamily="34" charset="0"/>
                <a:cs typeface="Arial" panose="020B0604020202020204" pitchFamily="34" charset="0"/>
              </a:rPr>
              <a:t> de volver a casa empezamos a recoger palas y cubos, limpiamos los zapatos de polvo y arena y nos preparamos para entrar de nuevo en la casa para contar el cuento.  Cada día durante 3 </a:t>
            </a:r>
            <a:r>
              <a:rPr lang="es-ES" dirty="0" err="1">
                <a:latin typeface="Arial" panose="020B0604020202020204" pitchFamily="34" charset="0"/>
                <a:cs typeface="Arial" panose="020B0604020202020204" pitchFamily="34" charset="0"/>
              </a:rPr>
              <a:t>ó</a:t>
            </a:r>
            <a:r>
              <a:rPr lang="es-ES" dirty="0">
                <a:latin typeface="Arial" panose="020B0604020202020204" pitchFamily="34" charset="0"/>
                <a:cs typeface="Arial" panose="020B0604020202020204" pitchFamily="34" charset="0"/>
              </a:rPr>
              <a:t> 4 semanas contamos el mismo </a:t>
            </a:r>
            <a:r>
              <a:rPr lang="es-ES" b="1" dirty="0">
                <a:latin typeface="Arial" panose="020B0604020202020204" pitchFamily="34" charset="0"/>
                <a:cs typeface="Arial" panose="020B0604020202020204" pitchFamily="34" charset="0"/>
              </a:rPr>
              <a:t>cuento</a:t>
            </a:r>
            <a:r>
              <a:rPr lang="es-ES" dirty="0">
                <a:latin typeface="Arial" panose="020B0604020202020204" pitchFamily="34" charset="0"/>
                <a:cs typeface="Arial" panose="020B0604020202020204" pitchFamily="34" charset="0"/>
              </a:rPr>
              <a:t>, contado o en forma de teatrillo de marionetas. De esta forma se permite a que el niño lleve con él todo un mundo de imágenes tiernas y vivas que envolverán su alma hasta el día siguiente.</a:t>
            </a:r>
          </a:p>
        </p:txBody>
      </p:sp>
      <p:pic>
        <p:nvPicPr>
          <p:cNvPr id="5122" name="Picture 2" descr="http://www.waldorfmallorca.com/wp-content/uploads/2012/11/escola1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515061" y="991673"/>
            <a:ext cx="3372139" cy="22685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165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44770" y="1169473"/>
            <a:ext cx="10598728" cy="4408899"/>
          </a:xfrm>
          <a:prstGeom prst="rect">
            <a:avLst/>
          </a:prstGeom>
          <a:noFill/>
        </p:spPr>
        <p:txBody>
          <a:bodyPr wrap="square" rtlCol="0">
            <a:spAutoFit/>
          </a:bodyPr>
          <a:lstStyle/>
          <a:p>
            <a:pPr algn="ctr">
              <a:lnSpc>
                <a:spcPct val="150000"/>
              </a:lnSpc>
            </a:pPr>
            <a:endParaRPr lang="es-ES" sz="700" b="1"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El día se divide en dos partes:</a:t>
            </a:r>
          </a:p>
          <a:p>
            <a:pPr algn="just">
              <a:lnSpc>
                <a:spcPct val="150000"/>
              </a:lnSpc>
            </a:pPr>
            <a:endParaRPr lang="es-ES"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Por una parte se ofrecen estímulos a través de una abundante oferta en materiales de juego, siempre con juguetes sencillos y de materiales nobles (madera, conchas, troncos, telas de seda y algodón,..) y también con el ejemplo de la maestra, que, como una madre en casa, hace trabajos útiles para la comunidad. Dentro de este abanico de actividades cada niño puede encontrar, a su tiempo y a su manera, aquello que mejor le convenga para su desarrollo.</a:t>
            </a:r>
          </a:p>
          <a:p>
            <a:pPr algn="just">
              <a:lnSpc>
                <a:spcPct val="150000"/>
              </a:lnSpc>
            </a:pPr>
            <a:endParaRPr lang="es-ES"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Por otro lado, encontramos los momentos dedicados a una actividad comunitaria, como son los juegos de corro, la merienda y el cuento. </a:t>
            </a:r>
          </a:p>
        </p:txBody>
      </p:sp>
      <p:sp>
        <p:nvSpPr>
          <p:cNvPr id="2" name="Rectángulo 1"/>
          <p:cNvSpPr/>
          <p:nvPr/>
        </p:nvSpPr>
        <p:spPr>
          <a:xfrm>
            <a:off x="5474720" y="275276"/>
            <a:ext cx="1338828" cy="507831"/>
          </a:xfrm>
          <a:prstGeom prst="rect">
            <a:avLst/>
          </a:prstGeom>
        </p:spPr>
        <p:txBody>
          <a:bodyPr wrap="none">
            <a:spAutoFit/>
          </a:bodyPr>
          <a:lstStyle/>
          <a:p>
            <a:pPr algn="ctr">
              <a:lnSpc>
                <a:spcPct val="150000"/>
              </a:lnSpc>
            </a:pPr>
            <a:r>
              <a:rPr lang="es-ES" b="1" u="sng" dirty="0">
                <a:latin typeface="Arial" panose="020B0604020202020204" pitchFamily="34" charset="0"/>
                <a:cs typeface="Arial" panose="020B0604020202020204" pitchFamily="34" charset="0"/>
              </a:rPr>
              <a:t>RESUMEN</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3962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10227" y="265207"/>
            <a:ext cx="10598728" cy="2469907"/>
          </a:xfrm>
          <a:prstGeom prst="rect">
            <a:avLst/>
          </a:prstGeom>
          <a:noFill/>
        </p:spPr>
        <p:txBody>
          <a:bodyPr wrap="square" rtlCol="0">
            <a:spAutoFit/>
          </a:bodyPr>
          <a:lstStyle/>
          <a:p>
            <a:pPr algn="ctr">
              <a:lnSpc>
                <a:spcPct val="150000"/>
              </a:lnSpc>
            </a:pPr>
            <a:r>
              <a:rPr lang="es-ES" b="1" dirty="0">
                <a:latin typeface="Arial" panose="020B0604020202020204" pitchFamily="34" charset="0"/>
                <a:cs typeface="Arial" panose="020B0604020202020204" pitchFamily="34" charset="0"/>
              </a:rPr>
              <a:t>ESCUELAS WALDORF DE PRIMARIA</a:t>
            </a:r>
          </a:p>
          <a:p>
            <a:pPr algn="ctr">
              <a:lnSpc>
                <a:spcPct val="150000"/>
              </a:lnSpc>
            </a:pPr>
            <a:endParaRPr lang="es-ES" sz="1100" b="1" dirty="0">
              <a:latin typeface="Arial" panose="020B0604020202020204" pitchFamily="34" charset="0"/>
              <a:cs typeface="Arial" panose="020B0604020202020204" pitchFamily="34" charset="0"/>
            </a:endParaRPr>
          </a:p>
          <a:p>
            <a:pPr lvl="0" algn="just">
              <a:lnSpc>
                <a:spcPct val="150000"/>
              </a:lnSpc>
            </a:pPr>
            <a:r>
              <a:rPr lang="es-ES" dirty="0">
                <a:solidFill>
                  <a:prstClr val="black"/>
                </a:solidFill>
                <a:latin typeface="Arial" panose="020B0604020202020204" pitchFamily="34" charset="0"/>
                <a:cs typeface="Arial" panose="020B0604020202020204" pitchFamily="34" charset="0"/>
              </a:rPr>
              <a:t>A los 6,7 años el niño entra en la escuela, pasamos el periodo de libre fantasía, propio del jardín de infancia, para comenzar la etapa de la representación, el aprendizaje más formal y conceptual, su memoria se expande. El niño se interesa por el mundo y quiere aprender, y el maestro va a ser quien le guíe.</a:t>
            </a:r>
            <a:endParaRPr lang="es-ES" dirty="0">
              <a:latin typeface="Arial" panose="020B0604020202020204" pitchFamily="34" charset="0"/>
              <a:cs typeface="Arial" panose="020B0604020202020204" pitchFamily="34" charset="0"/>
            </a:endParaRPr>
          </a:p>
          <a:p>
            <a:pPr algn="ctr">
              <a:lnSpc>
                <a:spcPct val="150000"/>
              </a:lnSpc>
            </a:pPr>
            <a:endParaRPr lang="es-ES" sz="100" b="1" dirty="0">
              <a:latin typeface="Arial" panose="020B0604020202020204" pitchFamily="34" charset="0"/>
              <a:cs typeface="Arial" panose="020B0604020202020204" pitchFamily="34" charset="0"/>
            </a:endParaRPr>
          </a:p>
        </p:txBody>
      </p:sp>
      <p:pic>
        <p:nvPicPr>
          <p:cNvPr id="3074" name="Picture 2" descr="http://2.bp.blogspot.com/-qhyVVFF989E/VCV2Nzn584I/AAAAAAAADUE/4t3HnvkwrBQ/s1600/escuela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60994" y="2427322"/>
            <a:ext cx="3958070" cy="161469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uadroTexto 1"/>
          <p:cNvSpPr txBox="1"/>
          <p:nvPr/>
        </p:nvSpPr>
        <p:spPr>
          <a:xfrm>
            <a:off x="871104" y="4042013"/>
            <a:ext cx="10737851" cy="2585323"/>
          </a:xfrm>
          <a:prstGeom prst="rect">
            <a:avLst/>
          </a:prstGeom>
          <a:noFill/>
        </p:spPr>
        <p:txBody>
          <a:bodyPr wrap="square" rtlCol="0">
            <a:spAutoFit/>
          </a:bodyPr>
          <a:lstStyle/>
          <a:p>
            <a:pPr algn="just">
              <a:lnSpc>
                <a:spcPct val="150000"/>
              </a:lnSpc>
            </a:pPr>
            <a:r>
              <a:rPr lang="es-ES" dirty="0">
                <a:latin typeface="Arial" panose="020B0604020202020204" pitchFamily="34" charset="0"/>
                <a:cs typeface="Arial" panose="020B0604020202020204" pitchFamily="34" charset="0"/>
              </a:rPr>
              <a:t>La </a:t>
            </a:r>
            <a:r>
              <a:rPr lang="es-ES" b="1" dirty="0">
                <a:latin typeface="Arial" panose="020B0604020202020204" pitchFamily="34" charset="0"/>
                <a:cs typeface="Arial" panose="020B0604020202020204" pitchFamily="34" charset="0"/>
              </a:rPr>
              <a:t>transición</a:t>
            </a:r>
            <a:r>
              <a:rPr lang="es-ES" dirty="0">
                <a:latin typeface="Arial" panose="020B0604020202020204" pitchFamily="34" charset="0"/>
                <a:cs typeface="Arial" panose="020B0604020202020204" pitchFamily="34" charset="0"/>
              </a:rPr>
              <a:t> entre las dos etapas es muy importante en la pedagogía Waldorf. En algunas escuelas el primer día para los niños de primero de primaria se realiza una celebración simbólica en la que dejan atrás el mundo de los pequeños para entrar en otro mundo de niños más mayores, mostrando que ya están preparados para realizar otro tipo de actividades en la escuela. Cada niño pasa por un bonito arco hecho de flores, entregando al maestro que le llama una flor que confeccionará el ramo de la nueva clase.</a:t>
            </a:r>
          </a:p>
        </p:txBody>
      </p:sp>
    </p:spTree>
    <p:extLst>
      <p:ext uri="{BB962C8B-B14F-4D97-AF65-F5344CB8AC3E}">
        <p14:creationId xmlns:p14="http://schemas.microsoft.com/office/powerpoint/2010/main" xmlns="" val="211935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57121" y="115019"/>
            <a:ext cx="10885380" cy="4847481"/>
          </a:xfrm>
          <a:prstGeom prst="rect">
            <a:avLst/>
          </a:prstGeom>
          <a:noFill/>
        </p:spPr>
        <p:txBody>
          <a:bodyPr wrap="square" rtlCol="0">
            <a:spAutoFit/>
          </a:bodyPr>
          <a:lstStyle/>
          <a:p>
            <a:pPr algn="ctr">
              <a:lnSpc>
                <a:spcPct val="150000"/>
              </a:lnSpc>
            </a:pPr>
            <a:r>
              <a:rPr lang="es-ES" b="1" dirty="0">
                <a:latin typeface="Arial" panose="020B0604020202020204" pitchFamily="34" charset="0"/>
                <a:cs typeface="Arial" panose="020B0604020202020204" pitchFamily="34" charset="0"/>
              </a:rPr>
              <a:t>UNA JORNADA EN PRIMARIA</a:t>
            </a:r>
          </a:p>
          <a:p>
            <a:pPr algn="ctr">
              <a:lnSpc>
                <a:spcPct val="150000"/>
              </a:lnSpc>
            </a:pPr>
            <a:endParaRPr lang="es-ES" sz="900" b="1" dirty="0">
              <a:latin typeface="Arial" panose="020B0604020202020204" pitchFamily="34" charset="0"/>
              <a:cs typeface="Arial" panose="020B0604020202020204" pitchFamily="34" charset="0"/>
            </a:endParaRPr>
          </a:p>
          <a:p>
            <a:pPr algn="ctr">
              <a:lnSpc>
                <a:spcPct val="150000"/>
              </a:lnSpc>
            </a:pPr>
            <a:endParaRPr lang="es-ES" sz="100" b="1" dirty="0">
              <a:latin typeface="Arial" panose="020B0604020202020204" pitchFamily="34" charset="0"/>
              <a:cs typeface="Arial" panose="020B0604020202020204" pitchFamily="34" charset="0"/>
            </a:endParaRPr>
          </a:p>
          <a:p>
            <a:pPr algn="just">
              <a:lnSpc>
                <a:spcPct val="150000"/>
              </a:lnSpc>
            </a:pPr>
            <a:r>
              <a:rPr lang="es-ES" dirty="0">
                <a:solidFill>
                  <a:srgbClr val="1F1F1F"/>
                </a:solidFill>
                <a:latin typeface="Arial" panose="020B0604020202020204" pitchFamily="34" charset="0"/>
                <a:cs typeface="Arial" panose="020B0604020202020204" pitchFamily="34" charset="0"/>
              </a:rPr>
              <a:t>El maestro recibe cada día a los niños con un </a:t>
            </a:r>
            <a:r>
              <a:rPr lang="es-ES" b="1" dirty="0">
                <a:solidFill>
                  <a:srgbClr val="1F1F1F"/>
                </a:solidFill>
                <a:latin typeface="Arial" panose="020B0604020202020204" pitchFamily="34" charset="0"/>
                <a:cs typeface="Arial" panose="020B0604020202020204" pitchFamily="34" charset="0"/>
              </a:rPr>
              <a:t>apretón de manos</a:t>
            </a:r>
            <a:r>
              <a:rPr lang="es-ES" dirty="0">
                <a:solidFill>
                  <a:srgbClr val="1F1F1F"/>
                </a:solidFill>
                <a:latin typeface="Arial" panose="020B0604020202020204" pitchFamily="34" charset="0"/>
                <a:cs typeface="Arial" panose="020B0604020202020204" pitchFamily="34" charset="0"/>
              </a:rPr>
              <a:t>, de esta forma ve y siente como está el niño. Después de </a:t>
            </a:r>
            <a:r>
              <a:rPr lang="es-ES" b="1" dirty="0">
                <a:solidFill>
                  <a:srgbClr val="1F1F1F"/>
                </a:solidFill>
                <a:latin typeface="Arial" panose="020B0604020202020204" pitchFamily="34" charset="0"/>
                <a:cs typeface="Arial" panose="020B0604020202020204" pitchFamily="34" charset="0"/>
              </a:rPr>
              <a:t>recitar el verso de la mañana </a:t>
            </a:r>
            <a:r>
              <a:rPr lang="es-ES" dirty="0">
                <a:solidFill>
                  <a:srgbClr val="1F1F1F"/>
                </a:solidFill>
                <a:latin typeface="Arial" panose="020B0604020202020204" pitchFamily="34" charset="0"/>
                <a:cs typeface="Arial" panose="020B0604020202020204" pitchFamily="34" charset="0"/>
              </a:rPr>
              <a:t>comienza la parte rítmica (la respiración de la clase), donde se trabaja la lateralidad , la geografía corporal, el ritmo, la dicción, la memoria, el cálculo mental, coordinación, el canto...que ayudan a que el grupo se armonice y se concentre para el trabajo en el aula.</a:t>
            </a:r>
          </a:p>
          <a:p>
            <a:pPr algn="just">
              <a:lnSpc>
                <a:spcPct val="150000"/>
              </a:lnSpc>
            </a:pPr>
            <a:endParaRPr lang="es-ES" sz="800" b="1" dirty="0">
              <a:solidFill>
                <a:srgbClr val="1F1F1F"/>
              </a:solidFill>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Las </a:t>
            </a:r>
            <a:r>
              <a:rPr lang="es-ES" b="1" dirty="0">
                <a:latin typeface="Arial" panose="020B0604020202020204" pitchFamily="34" charset="0"/>
                <a:cs typeface="Arial" panose="020B0604020202020204" pitchFamily="34" charset="0"/>
              </a:rPr>
              <a:t>materias troncales </a:t>
            </a:r>
            <a:r>
              <a:rPr lang="es-ES" dirty="0">
                <a:latin typeface="Arial" panose="020B0604020202020204" pitchFamily="34" charset="0"/>
                <a:cs typeface="Arial" panose="020B0604020202020204" pitchFamily="34" charset="0"/>
              </a:rPr>
              <a:t>se imparten a primera hora de la mañana, tras la parte rítmica, aprovechando el momento de mayor frescura de los niños. Dichas materias se organizan en bloques de inmersión durante tres o cuatro semanas, los llamados “períodos”. Así se da la posibilidad de que todos profundicen en la materia. Algunos períodos son: matemáticas, lengua, zoología, botánica, física, historia…. </a:t>
            </a:r>
          </a:p>
          <a:p>
            <a:pPr algn="just">
              <a:lnSpc>
                <a:spcPct val="150000"/>
              </a:lnSpc>
            </a:pPr>
            <a:endParaRPr lang="es-ES" dirty="0">
              <a:latin typeface="Arial" panose="020B0604020202020204" pitchFamily="34" charset="0"/>
              <a:cs typeface="Arial" panose="020B0604020202020204" pitchFamily="34" charset="0"/>
            </a:endParaRPr>
          </a:p>
          <a:p>
            <a:pPr algn="just">
              <a:lnSpc>
                <a:spcPct val="150000"/>
              </a:lnSpc>
            </a:pPr>
            <a:endParaRPr lang="es-ES" sz="800" dirty="0">
              <a:latin typeface="Arial" panose="020B0604020202020204" pitchFamily="34" charset="0"/>
              <a:cs typeface="Arial" panose="020B0604020202020204" pitchFamily="34" charset="0"/>
            </a:endParaRPr>
          </a:p>
        </p:txBody>
      </p:sp>
      <p:pic>
        <p:nvPicPr>
          <p:cNvPr id="6154" name="Picture 10" descr="http://img.gawkerassets.com/img/17gfw8olbg05ujpg/origina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93738" y="4533364"/>
            <a:ext cx="3812145" cy="21443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264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50377" y="3560809"/>
            <a:ext cx="10713662" cy="872034"/>
          </a:xfrm>
          <a:prstGeom prst="rect">
            <a:avLst/>
          </a:prstGeom>
        </p:spPr>
        <p:txBody>
          <a:bodyPr wrap="square">
            <a:spAutoFit/>
          </a:bodyPr>
          <a:lstStyle/>
          <a:p>
            <a:pPr algn="just">
              <a:lnSpc>
                <a:spcPct val="150000"/>
              </a:lnSpc>
            </a:pPr>
            <a:r>
              <a:rPr lang="es-ES" dirty="0">
                <a:latin typeface="Arial" panose="020B0604020202020204" pitchFamily="34" charset="0"/>
                <a:cs typeface="Arial" panose="020B0604020202020204" pitchFamily="34" charset="0"/>
              </a:rPr>
              <a:t>Tras el </a:t>
            </a:r>
            <a:r>
              <a:rPr lang="es-ES" b="1" dirty="0">
                <a:latin typeface="Arial" panose="020B0604020202020204" pitchFamily="34" charset="0"/>
                <a:cs typeface="Arial" panose="020B0604020202020204" pitchFamily="34" charset="0"/>
              </a:rPr>
              <a:t>desayuno y el juego libre </a:t>
            </a:r>
            <a:r>
              <a:rPr lang="es-ES" dirty="0">
                <a:latin typeface="Arial" panose="020B0604020202020204" pitchFamily="34" charset="0"/>
                <a:cs typeface="Arial" panose="020B0604020202020204" pitchFamily="34" charset="0"/>
              </a:rPr>
              <a:t>en el patio llegan los </a:t>
            </a:r>
            <a:r>
              <a:rPr lang="es-ES" b="1" dirty="0">
                <a:latin typeface="Arial" panose="020B0604020202020204" pitchFamily="34" charset="0"/>
                <a:cs typeface="Arial" panose="020B0604020202020204" pitchFamily="34" charset="0"/>
              </a:rPr>
              <a:t>idiomas, las clases de manualidades, deportes, música, acuarela, euritmia, horticultura</a:t>
            </a:r>
            <a:r>
              <a:rPr lang="es-ES" dirty="0">
                <a:latin typeface="Arial" panose="020B0604020202020204" pitchFamily="34" charset="0"/>
                <a:cs typeface="Arial" panose="020B0604020202020204" pitchFamily="34" charset="0"/>
              </a:rPr>
              <a:t>…</a:t>
            </a:r>
          </a:p>
        </p:txBody>
      </p:sp>
      <p:pic>
        <p:nvPicPr>
          <p:cNvPr id="4" name="Picture 8" descr="arrib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346" y="4668423"/>
            <a:ext cx="3747374" cy="203105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ángulo 4"/>
          <p:cNvSpPr/>
          <p:nvPr/>
        </p:nvSpPr>
        <p:spPr>
          <a:xfrm>
            <a:off x="550377" y="328775"/>
            <a:ext cx="11026072" cy="3000821"/>
          </a:xfrm>
          <a:prstGeom prst="rect">
            <a:avLst/>
          </a:prstGeom>
        </p:spPr>
        <p:txBody>
          <a:bodyPr wrap="square">
            <a:spAutoFit/>
          </a:bodyPr>
          <a:lstStyle/>
          <a:p>
            <a:pPr algn="just">
              <a:lnSpc>
                <a:spcPct val="150000"/>
              </a:lnSpc>
            </a:pPr>
            <a:r>
              <a:rPr lang="es-ES" dirty="0">
                <a:latin typeface="Arial" panose="020B0604020202020204" pitchFamily="34" charset="0"/>
                <a:cs typeface="Arial" panose="020B0604020202020204" pitchFamily="34" charset="0"/>
              </a:rPr>
              <a:t>Al final de la clase principal viene la </a:t>
            </a:r>
            <a:r>
              <a:rPr lang="es-ES" b="1" dirty="0">
                <a:latin typeface="Arial" panose="020B0604020202020204" pitchFamily="34" charset="0"/>
                <a:cs typeface="Arial" panose="020B0604020202020204" pitchFamily="34" charset="0"/>
              </a:rPr>
              <a:t>narración</a:t>
            </a:r>
            <a:r>
              <a:rPr lang="es-ES" dirty="0">
                <a:latin typeface="Arial" panose="020B0604020202020204" pitchFamily="34" charset="0"/>
                <a:cs typeface="Arial" panose="020B0604020202020204" pitchFamily="34" charset="0"/>
              </a:rPr>
              <a:t>, donde se combina la relajación unida a la concentración de la escucha. Son el hilo conductor de cada curso escolar. Estas acompañan el desarrollo interior de los niños y niñas, ya que reflejan sus diferentes etapas evolutivas. Introducen a través de ellos a los niños en las diferentes épocas históricas. Los cuentos de hadas y las fábulas acompañan a los más pequeños, en esta etapa tratan de historias del pueblo hebreo, héroes germánicos, las leyendas y mitos de la antigua India, Persia, Egipto, Grecia, Roma y la Edad media que acompañan a los más grandes, hasta llegar a textos modernos.</a:t>
            </a:r>
          </a:p>
        </p:txBody>
      </p:sp>
      <p:pic>
        <p:nvPicPr>
          <p:cNvPr id="7" name="Picture 8" descr="http://www.escolawaldorf.org/nweb/sites/default/files/musica2.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6211" b="7444"/>
          <a:stretch/>
        </p:blipFill>
        <p:spPr bwMode="auto">
          <a:xfrm>
            <a:off x="4159866" y="4668423"/>
            <a:ext cx="1965409" cy="203105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10" descr="http://tallerdeartekatzae.com/wordpress/wp-content/uploads/2014/03/waldorf-0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25275" y="4668422"/>
            <a:ext cx="2708071" cy="203105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ttps://waldorfprimariamadrid.files.wordpress.com/2011/05/toronto-waldorf-school.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833346" y="4672789"/>
            <a:ext cx="3067549" cy="20310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5857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33401" y="166340"/>
            <a:ext cx="9375820" cy="3831818"/>
          </a:xfrm>
          <a:prstGeom prst="rect">
            <a:avLst/>
          </a:prstGeom>
          <a:noFill/>
        </p:spPr>
        <p:txBody>
          <a:bodyPr wrap="square" rtlCol="0">
            <a:spAutoFit/>
          </a:bodyPr>
          <a:lstStyle/>
          <a:p>
            <a:pPr algn="just">
              <a:lnSpc>
                <a:spcPct val="150000"/>
              </a:lnSpc>
            </a:pPr>
            <a:r>
              <a:rPr lang="es-ES" dirty="0">
                <a:latin typeface="Arial" panose="020B0604020202020204" pitchFamily="34" charset="0"/>
                <a:cs typeface="Arial" panose="020B0604020202020204" pitchFamily="34" charset="0"/>
              </a:rPr>
              <a:t>Todos los aprendizajes conceptuales son presentados de manera artística, de manera holística. De este modo, se da prioridad a los procesos, a la capacidad de transformación y a la comprensión global. A partir de los </a:t>
            </a:r>
            <a:r>
              <a:rPr lang="es-ES" b="1" dirty="0">
                <a:latin typeface="Arial" panose="020B0604020202020204" pitchFamily="34" charset="0"/>
                <a:cs typeface="Arial" panose="020B0604020202020204" pitchFamily="34" charset="0"/>
              </a:rPr>
              <a:t>7 años</a:t>
            </a:r>
            <a:r>
              <a:rPr lang="es-ES" dirty="0">
                <a:latin typeface="Arial" panose="020B0604020202020204" pitchFamily="34" charset="0"/>
                <a:cs typeface="Arial" panose="020B0604020202020204" pitchFamily="34" charset="0"/>
              </a:rPr>
              <a:t> es cuando trabajan la </a:t>
            </a:r>
            <a:r>
              <a:rPr lang="es-ES" b="1" dirty="0">
                <a:latin typeface="Arial" panose="020B0604020202020204" pitchFamily="34" charset="0"/>
                <a:cs typeface="Arial" panose="020B0604020202020204" pitchFamily="34" charset="0"/>
              </a:rPr>
              <a:t>lectoescritura</a:t>
            </a:r>
            <a:r>
              <a:rPr lang="es-ES" dirty="0">
                <a:latin typeface="Arial" panose="020B0604020202020204" pitchFamily="34" charset="0"/>
                <a:cs typeface="Arial" panose="020B0604020202020204" pitchFamily="34" charset="0"/>
              </a:rPr>
              <a:t> ya que se considera que están en una etapa idónea para entender la abstracción.</a:t>
            </a:r>
          </a:p>
          <a:p>
            <a:pPr algn="just"/>
            <a:endParaRPr lang="es-ES" dirty="0">
              <a:latin typeface="Arial" panose="020B0604020202020204" pitchFamily="34" charset="0"/>
              <a:cs typeface="Arial" panose="020B0604020202020204" pitchFamily="34" charset="0"/>
            </a:endParaRPr>
          </a:p>
          <a:p>
            <a:pPr algn="just">
              <a:lnSpc>
                <a:spcPct val="150000"/>
              </a:lnSpc>
            </a:pPr>
            <a:r>
              <a:rPr lang="es-ES" b="1" dirty="0">
                <a:latin typeface="Arial" panose="020B0604020202020204" pitchFamily="34" charset="0"/>
                <a:cs typeface="Arial" panose="020B0604020202020204" pitchFamily="34" charset="0"/>
              </a:rPr>
              <a:t>Elaboran los libros de texto</a:t>
            </a:r>
            <a:r>
              <a:rPr lang="es-ES" dirty="0">
                <a:latin typeface="Arial" panose="020B0604020202020204" pitchFamily="34" charset="0"/>
                <a:cs typeface="Arial" panose="020B0604020202020204" pitchFamily="34" charset="0"/>
              </a:rPr>
              <a:t>. Cada niño y niña escribe su propio libro o cuaderno, con color y dibujos propios, estimulando así la creatividad artística y la responsabilidad del trabajo hecho en cada materia.</a:t>
            </a:r>
          </a:p>
          <a:p>
            <a:pPr algn="just"/>
            <a:r>
              <a:rPr lang="es-ES" dirty="0">
                <a:latin typeface="Arial" panose="020B0604020202020204" pitchFamily="34" charset="0"/>
                <a:cs typeface="Arial" panose="020B0604020202020204" pitchFamily="34" charset="0"/>
              </a:rPr>
              <a:t> </a:t>
            </a:r>
          </a:p>
          <a:p>
            <a:pPr algn="just"/>
            <a:endParaRPr lang="es-ES" dirty="0">
              <a:latin typeface="Arial" panose="020B0604020202020204" pitchFamily="34" charset="0"/>
              <a:cs typeface="Arial" panose="020B0604020202020204" pitchFamily="34" charset="0"/>
            </a:endParaRPr>
          </a:p>
        </p:txBody>
      </p:sp>
      <p:sp>
        <p:nvSpPr>
          <p:cNvPr id="6" name="CuadroTexto 5"/>
          <p:cNvSpPr txBox="1"/>
          <p:nvPr/>
        </p:nvSpPr>
        <p:spPr>
          <a:xfrm>
            <a:off x="491723" y="3621764"/>
            <a:ext cx="11217498" cy="3416320"/>
          </a:xfrm>
          <a:prstGeom prst="rect">
            <a:avLst/>
          </a:prstGeom>
          <a:noFill/>
        </p:spPr>
        <p:txBody>
          <a:bodyPr wrap="square" rtlCol="0">
            <a:spAutoFit/>
          </a:bodyPr>
          <a:lstStyle/>
          <a:p>
            <a:pPr algn="just">
              <a:lnSpc>
                <a:spcPct val="150000"/>
              </a:lnSpc>
            </a:pPr>
            <a:r>
              <a:rPr lang="es-ES" dirty="0">
                <a:latin typeface="Arial" panose="020B0604020202020204" pitchFamily="34" charset="0"/>
                <a:cs typeface="Arial" panose="020B0604020202020204" pitchFamily="34" charset="0"/>
              </a:rPr>
              <a:t>Se realiza una </a:t>
            </a:r>
            <a:r>
              <a:rPr lang="es-ES" b="1" dirty="0">
                <a:latin typeface="Arial" panose="020B0604020202020204" pitchFamily="34" charset="0"/>
                <a:cs typeface="Arial" panose="020B0604020202020204" pitchFamily="34" charset="0"/>
              </a:rPr>
              <a:t>evaluación continua</a:t>
            </a:r>
            <a:r>
              <a:rPr lang="es-ES" dirty="0">
                <a:latin typeface="Arial" panose="020B0604020202020204" pitchFamily="34" charset="0"/>
                <a:cs typeface="Arial" panose="020B0604020202020204" pitchFamily="34" charset="0"/>
              </a:rPr>
              <a:t>, que sirve para adaptar las actividades de enseñanza al ritmo del grupo, haciendo posible al mismo tiempo atender a los niños de manera individualizada. Las exposiciones orales, las retrospectivas (recordatorio del trabajo realizado el día anterior)… Este trabajo diario permite a los maestros captar qué proceso están siguiendo los niños, y permite, además, la autoevaluación como docente. Se realiza un informe final de curso en el que se recoge la evolución de cada uno en todos los ámbitos: intelectual, emocional, y artístico, creándose una imagen general de su desarrollo. Se sustituye la evaluación numérica de los exámenes, por una evaluación cualitativa. No existen exámenes.</a:t>
            </a:r>
          </a:p>
          <a:p>
            <a:pPr algn="just">
              <a:lnSpc>
                <a:spcPct val="150000"/>
              </a:lnSpc>
            </a:pPr>
            <a:endParaRPr lang="es-ES" dirty="0">
              <a:latin typeface="Arial" panose="020B0604020202020204" pitchFamily="34" charset="0"/>
              <a:cs typeface="Arial" panose="020B0604020202020204" pitchFamily="34" charset="0"/>
            </a:endParaRPr>
          </a:p>
        </p:txBody>
      </p:sp>
      <p:pic>
        <p:nvPicPr>
          <p:cNvPr id="8194" name="Picture 2" descr="http://i0.wp.com/www.escuelaartaban.es/wp-content/uploads/2013/01/080-Pagina-web-Artaban.jpg?fit=960%2C96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17489" y="366093"/>
            <a:ext cx="1953844" cy="2933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846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356834" y="668169"/>
            <a:ext cx="9697791" cy="632480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b="1" u="sng" dirty="0">
                <a:latin typeface="Arial" panose="020B0604020202020204" pitchFamily="34" charset="0"/>
                <a:cs typeface="Arial" panose="020B0604020202020204" pitchFamily="34" charset="0"/>
              </a:rPr>
              <a:t>Música</a:t>
            </a:r>
            <a:r>
              <a:rPr lang="es-ES" dirty="0">
                <a:latin typeface="Arial" panose="020B0604020202020204" pitchFamily="34" charset="0"/>
                <a:cs typeface="Arial" panose="020B0604020202020204" pitchFamily="34" charset="0"/>
              </a:rPr>
              <a:t>. La música nos puede elevar y estimular así como nos puede tranquilizar y ordenar dentro. La vida interior del niño se encuentran en proceso de transformación constante. El objetivo de la clase de música es guiar y acompañar en este proceso.</a:t>
            </a:r>
          </a:p>
          <a:p>
            <a:pPr marL="285750" indent="-285750" algn="just">
              <a:lnSpc>
                <a:spcPct val="150000"/>
              </a:lnSpc>
              <a:buFont typeface="Arial" panose="020B0604020202020204" pitchFamily="34" charset="0"/>
              <a:buChar char="•"/>
            </a:pPr>
            <a:r>
              <a:rPr lang="es-ES" b="1" u="sng" dirty="0">
                <a:latin typeface="Arial" panose="020B0604020202020204" pitchFamily="34" charset="0"/>
                <a:cs typeface="Arial" panose="020B0604020202020204" pitchFamily="34" charset="0"/>
              </a:rPr>
              <a:t>La eurítmica</a:t>
            </a:r>
            <a:r>
              <a:rPr lang="es-ES" dirty="0">
                <a:latin typeface="Arial" panose="020B0604020202020204" pitchFamily="34" charset="0"/>
                <a:cs typeface="Arial" panose="020B0604020202020204" pitchFamily="34" charset="0"/>
              </a:rPr>
              <a:t>. A través del movimiento, se despierta y fortalece la capacidad expresiva de los niños y no sólo en el aspecto puramente físico. Mediante los sonidos de las palabras y la música se busca agilidad, movilidad, plasticidad y actividad en su mundo interior.</a:t>
            </a:r>
          </a:p>
          <a:p>
            <a:pPr marL="285750" indent="-285750" algn="just">
              <a:lnSpc>
                <a:spcPct val="150000"/>
              </a:lnSpc>
              <a:buFont typeface="Arial" panose="020B0604020202020204" pitchFamily="34" charset="0"/>
              <a:buChar char="•"/>
            </a:pPr>
            <a:r>
              <a:rPr lang="es-ES" b="1" u="sng" dirty="0">
                <a:latin typeface="Arial" panose="020B0604020202020204" pitchFamily="34" charset="0"/>
                <a:cs typeface="Arial" panose="020B0604020202020204" pitchFamily="34" charset="0"/>
              </a:rPr>
              <a:t>Talleres de forma</a:t>
            </a:r>
            <a:r>
              <a:rPr lang="es-ES" dirty="0">
                <a:latin typeface="Arial" panose="020B0604020202020204" pitchFamily="34" charset="0"/>
                <a:cs typeface="Arial" panose="020B0604020202020204" pitchFamily="34" charset="0"/>
              </a:rPr>
              <a:t>. Se ofrecen a los niños diferentes materiales que hacen posible el aprendizaje de técnicas diversas. Se comienza con el modelado en cera al ciclo Infantil y en cera y arcilla durante los primeros cursos del ciclo de Primaria, hasta llegar a materiales más duros que requerirán de la talla en los últimos cursos de este ciclo, o a trabajar con fuego y hierro, la forja, el ciclo de Secundaria.</a:t>
            </a:r>
          </a:p>
          <a:p>
            <a:pPr marL="285750" indent="-285750" algn="just">
              <a:lnSpc>
                <a:spcPct val="150000"/>
              </a:lnSpc>
              <a:buFont typeface="Arial" panose="020B0604020202020204" pitchFamily="34" charset="0"/>
              <a:buChar char="•"/>
            </a:pPr>
            <a:r>
              <a:rPr lang="es-ES" b="1" u="sng" dirty="0">
                <a:latin typeface="Arial" panose="020B0604020202020204" pitchFamily="34" charset="0"/>
                <a:cs typeface="Arial" panose="020B0604020202020204" pitchFamily="34" charset="0"/>
              </a:rPr>
              <a:t>La pintura</a:t>
            </a:r>
            <a:r>
              <a:rPr lang="es-ES" dirty="0">
                <a:latin typeface="Arial" panose="020B0604020202020204" pitchFamily="34" charset="0"/>
                <a:cs typeface="Arial" panose="020B0604020202020204" pitchFamily="34" charset="0"/>
              </a:rPr>
              <a:t>. Con la pintura su respiración, su voz y su estado anímico se transforman, encontrándose a sí mismos en la experiencia de una reconstrucción interior. Se crea un sentimiento de que todo es mejorable por el esfuerzo y que puede desarrollarse a sí mismo y a su futuro.</a:t>
            </a:r>
          </a:p>
        </p:txBody>
      </p:sp>
      <p:sp>
        <p:nvSpPr>
          <p:cNvPr id="2" name="AutoShape 2" descr="data:image/jpeg;base64,/9j/4AAQSkZJRgABAQAAAQABAAD/2wCEAAkGBxQTEhUUExQWFhQXGBgaFxcYGRcXGhodHB0XGhwaHBofHCggHRwlHBkcITEiJSkrLi4uFx8zODMsNygtLiwBCgoKDg0OGxAQGy8kICQsLDQ0LywsLCwsNDQsLCwsLCwsLCwsLCwsLCwsLCwsLCwsLCwsLCwsLCwsLDQsLCwsLP/AABEIAI0BZgMBIgACEQEDEQH/xAAcAAACAwEBAQEAAAAAAAAAAAAFBgMEBwIBAAj/xAA/EAABAgQDBQYDBgMJAQEAAAABAhEAAwQhBRIxBkFRYXETIoGRobEywdEHI0JS4fAUYnIVJDNzgpKisvHCNP/EABoBAAMBAQEBAAAAAAAAAAAAAAIDBAUBAAb/xAAvEQACAgEEAQIDBwUBAAAAAAABAgADEQQSITFBE1EiMmEFgZGhsdHwFCNCceEV/9oADAMBAAIRAxEAPwBvk4VUM5lEcnD+TxblYfP07Mjq31hmVUm0coqiY+OevSZwWb8BNT+stx0IKRh00ajyMWKaimMHDeMXZlWQ8eyqkmB9DRb9u5vyimusI5AnVLKUk3G6PKo3jyXUl2MeVmohtllI0JFJOAfPfMSAd/M8SqJUqiskxKkxPpdQfedZZ1ONohQq0dLVEQifVXk3Bh7QlHE9Sl9I6mU4AJWoJHGLFJLa8CMYrpcpqiaElSX7IO4A3rO79840tB9l1moW3d+3j74Bc5wsKGQhIdSgBzt7wOnS5Mwsmckq4C/tGfr2nTPzz6gkyg6ZcsEozcyRcJ5C54wGqtvJwTkkdnKToBLTlLf1C5Maa6HT+KwPxz+s4LGXkGaNWUa0FlDXQi4MFcLnIlSO0UPxEEgOdWEZBg+2lRKKTnK0vdK3ULs/1tDVNWqpMubTqyy8+adLdgw3ncH0/wDI6KfRO5fz8Q2s3rgw9je0qFpKWOUEXIIL8GhNqcVlzT2efKp2V03l4ixWqWkjOE5c5ci/QdYCKldsoy0oAWXINwS92gFyxyxg7go24nWKy19r3+8lPdB3W05aQNkUa1ryyw1i+71hvTkWiWkpCUJOpLORY+DxYMyXnBQUvYKA4bjBqxEcm8HePEVcPwlUz4wpKU6ne2kVa+k7Bw6FvobGHWnpe93/AIbskaePGB2OyAlClJSkbmYaR4WHdjxPWs1gyZnhOrkNe3CIysNz5QQqsNWAVEWBaBZUAeTRaMGSpe1YwJ9JmF7HTjE65igoEtHFPRnM243iRFySdBHTiA1rMOTHHZzCAqWJnZpUFWL+4gpgeFCVUTElJDgFDl2G8PEGzOIKMoJsMu6HjZ7BlzyJiyUoG/erkOXOIzvZiBHKFwDK8mifQRDVVKZdmKiODR9tftDIlfdyy7WsWQ+/TvLPpxjOK7aVR3kjgLJ+kLWpmjd4xNIw7EETC2VaSdPhX53EWsTwyclOZgpAu4e3UG4jGpeMqd2v/Uo/ONF2H2wSVJlTCUKJYZlEpPK9g/WHegB3A3+08qp+RiUqV0DtESsQltq5Og0MOmNYWMhmoSANFpToOYG7mN0I9TRggB7pVY6OnhCGUKcGFuJHE9TXqS4CCSejjrBKnV3Ev8W8wv1Kx8CUkKdif1glRzHAGjM8S3L8OIdFhXKxgnnuJ6xLJBIAGpMVKmyE9YtGaJckrJZSnSk8LXPgIyqqfVfbNB32LmKW1c1cxRAJ7JJYcFEWKuj6Qo1NKbgqYJHeO4cvYdYasZxEJu2jHLwA+EeULGIWCUKPxd5fM6t6n/dH1FFSooVepj2OWOTKVNVTEq+7tpqzl9Nd59BBXDvtCrJKmKzlFuzUA3RiP1hen1XZzkZtQoKUOtm8ExxiskgJJexKQfzJDFJ52LeEVCBjIm17MY+nEUns0hM1ABWnTNfVIv8AKGGsqLA8I/OeGYgZSgQpQYuALebRuWB47KracEHLPCe8lrEtqOvvGPr/ALPUrvr49x+0opuOcNOavFBKQVnesD0J+UfQEx9X91T/AJo/6qj6I6qFKjMc9hBj5h2ICdIEwWBhWpdsz2ol5GBVld+bQwbK4VOlUvZzU5VXYEg+0INds7UyJ2dcpWULzZksoAZt7G3jBLoTltynHiAHXoR72rrzJl50hzaB2x20aqiYpCgAw3R1tyXowr+mFX7PZzVfUGFJSpqZ8ciETwFjfV4opGIypT91SfVlfSGeqV3h0jP9pF5cVpjxb3MPE5f3jchEuoASjA84/UzhG4/6EkESAxGI6iKk7RAM8UY+QHMeGJKf4hHK19S4KfJnjwJTx+qKRKkJcGcohahbLLSM0w/7Q3+qMm+0vHjOm9kLJADgWt+FPlfyh6xapP8Aacxz3ZdKoJHDMpDxkGK1XaLWrL8S1XHB2HoBH2qD4go6H8EVjC594Pn1JUyQbCwjumoFq3WjqkpsyrQ2U1NlAg7bdnUOqrdBknD1sAGh7wvDTJo1zlkBIKCoPuBF+rtAqipXhinSiaKoRuMpXpeIzfuODKjpgFzFysxhBCmZQN02Bb9Yp0kozAFXRMCmZIbmTFLD6X7pYcXJBGhBFxA5cxQUSFKGpd1bvGCCAcCKo0TXAuDwDiGNoFlChKzAhNhoNzwHppikLC9OHhy3iKc+vKviuSdYeMKwGTOlpmZnLXaw8jpDshF5lSuB8DeJcoJ5mICiGJ1Ee1MgKSUneItmSlIZIYDSKsxcTgyVwCTiUlSAUZVAOzH6xnNfRspSSC4JjQq2pygmFicoqJJ1MPrfbEmoNF9KOR9Yv0GFLmBSkpYJDl4voTyi7TzCk8jqOIhjXE9TnogCO2weBdrkVMT8J772zDcLa7vOGfb/AB1NJTG4Cld1CePhwA3b7DfCv9mdWuZXTQD92mQMw5lQCfYxd+0SlRMmBSxnKUkJBsEv77o6GCV5PkwAhLYHiY5iFWpaiSNbly5PMnf5MN0VVLCtzeAgzilCBcAdRZvCA6kMWMGpB6ncHzIuz8Y6TNIjvLHipfNoLM9iaNsBtXNGWUpWeXoynJY6h+WofpEW0oEuaQlaj3rJ3gcPlCfgyFhaVIZxoxEOW0ExfbS1qS8xctOazEkbyOOVr8oluXniePUjpZMtHeU5VwcsevOCkiYhZ7qQBraAdRLzMq99It4NJyG5bh+sJwCMGfVVaSlafhGeO4xzE50ICbuRp5QN2wrgmZLkg92Wl1H/AJHzygeMEv4lMiUF70pJA5s0ZXieKKmTZilaqKR66ekT6DT4YkzB1TnAWXsWmugLJYKUHPFzp5D0gSawZ1TSXyslHXj4AP5RX2ixErKEA2QPNR1Py6AQIVN7jc/pGyicTPMsTCZpSrfor5GDUjCwoB1KLaOdIX6OeyvGG6jmsly8BcSOo2oA9ymcAH5z6RoH2d4cJaJpT8QyjNvYvpwhZlLB0hl2KmrKpmUjswGVzO72JiHUWMazkyla1BGJ3jw/u/Sd8lx9He0A+4P+f/8AK4+iSj5IFvzSzM2gVOmLMqcSlWktr9NCk7mdoilYxWyg5J7pIZSkE8dCSR0PpGXysVWkd1RHIW8THJrlEN9fSNnbJZr2FfaAicRKq5SFS1HKVAM3DMhz6eEHk7ISpdQmfT9xLXS+ZKn3pLuPaMJpVEqcb9Y2v7MsUzSTJmFym6H/AC7x4fOF2IrqUPmECRyIE22S2JUZ4n5w3Ce85XJh6CFr7Q0/32jWNy29RBelmPNX1MfM61MIqj6/qZoUDcCfp+0PoMdxXlKiYLiIVxDCfGOZM278I5nKipTLuoc4AJtYEQwmVME47hv366gKYLlKQwDkqUzk8AMo84yPE8ImyyEkZk/hUkEAj5HrG7YmpMuQ8xglSgM25L2zeDwrf2UtCwSpEyWo6oJIdtdCC457o+npttVQ7DsTqV12IVzyIj4LgoCQtTu+kEp8tT2AHM6Qy1dEAC0LtXTkli/hHTZvOTHrVtGBJKGepKwFKQX4AwVxaoUJcwAKYJyuGypKmS6g/BRbW4doXkU4QX4nzMOM1aVUKlHUhKV8SUmx8QI9xuzPWFhWZn+HqMtc1TupIVY3ubQJVOzub3fUtDNMwNQSuYSWylRADkAEM58YWZ1MXZRdnilcGZ9Grs05Kjo+JBJpiqYAlLkkMBGpyJaJSUJSGKU33awuICUql7+4ky1aFOjgtYwSnVJVCnYtxLGtFnUmrKrcmKhLCOkoiQSQdTHhxFkRfxWY5AgeoRfxgpE0gaMIpEjjBZngvEgKTE8oxGox4ZoEFPYjz9lk5KKqYN81DeKe8PR4n2jnFc1RPEwpbOV6kzcyFMU3B5iG7G8QQtCJhl/4gJOUXCgSC19HHrAXZKge0OkBST7xZrKcKGl4XK2l/MGI3w2zUB/xA8w0dLpgoMQ8Clm2E9W7kRDlURJYX6Ak+UfKp0uzl+BceEOE+m7NCigMbXFjqP20RrpBNTmWhlCxsz84cL8mJNGFgbCJYCg6fEX94dNtF9nLlKT3gZSBvLNYqc63s+64tvUZ8ggkoDNqdfGD8mWamSJaJhMySFFUohnScrlBNi2pFj1gmweZOwyMQXRVjpAVYuwswglTqCFJCzd9OjfWKuHYJNVMYpypBDk2DCNEpsGkGZ2qZbm1lXa0QX6uqrzz9JqafXXrXtI4HmJGMYmlciaoBkjR/AGMxTPzL/et40/7TKcSpSEy05UqUoq66p9VekZrglAZs2/whyo8ABeLdA62VGz3zMy/du57lafKzKmHgPrFDe0HexYrSbZgl/P9ICzfjLaPaL1OYnELUGFZg8FFyVgMFW6X84kwNuzDQSMuI7LDulldQxKVM6BDxs5LTTypqkJzJX2SwzP3iQ3QEt1TCcoMXsOcHsPqmlkZnStIDcCFpV7gmJ7eUIPmHjELY0c1O/GaD/xXH0eYkf7sn/MH/VcfRHV8sXZ80yeiDmLi5d2EVqaUd0H6HDrOrfGzYwHMSi5keFURVc2EO+z07s1oKbMR+vpC8JyUWJaCuGVKfid2HW+60RuS0qUKBC/2qzmElST3s1iNzX928oo/Z5XLXMXnUVEubxz9o83NKklw4LFiCNOItAv7PqjLO8YlKhtMfv8A1gDhwJZ2qxGaiqWEzFgWYBRA0EOMqqUrD1qc5shu99OMIW23/wCpfRPtDXg87NQzB/IfaJ7qx6SHEYpyxEVtnq+YqoQFTFkc1Expc+iVMqZSUqKU6qYkOAxjJ9n1ffo011MbjhKEk5xc5W8+vSKHqU6lBjiLDlUJgbbGsQs/w/Z9plAUQ6khLAsSoA362EC9iMOVJpqhairLnRkBs2UXYHrqw0hoFGlCzOmsgOCb5ieR3cNOELGN7TEFdMW3nMG7zlz7hX+o8I0bSdpLDvx+kVUmWGJ1WzQq6YCz0OYrS6tQ0ieUFr+EHwjP24mmrSnXTkJZyEgPd2MHZdfLm00oS8uUKOZruX38wPeKNHsr/GHKoEX+MBwnrx6QBraKfhs7s5iXQS4I0WOKT8jcQ30mavcncTbYC21oxYliwliZLuErlkHzhJn5RY7yXO8hoM45lnJRMQruEF/oYgxPAkpppdQlZPwZ0KZxnS4UCNxO48oKg4Ubu5nXKTYxXoSxJkE9ny9mgiWSHMV8PmZkJYHTTpaI6xP3wBQQS3H2gQ+TiXMgqQOec+J1/HEryi1rxFUUpmBwQObxdk0QHNxpw8Y+VRpBS3gnjvjheatFSbM+DAWIYHNdGVQU+p4coixTB1SUh1HPwKWB6GNNwrDwkBSg6vaIdpMPM2WwAKt3/sSf+iPUCePeSutW8gTJP4ecSwlqPQRcrcGmJlpVcrPxJG6Dc+cuSAhQNrZtx8dIjNeW+INYnfGkHJ6nv6dAvJi/RTTJ7yn6NeHiXVCdTU60BwErzD8qs6yx4FmPiIVa+cJhOZIy7jv84MbJYdUU5RWzUBNMEqzFZAzoUCnup1JL2tDCnqLJn/ssM8iG6shaJZ/l1OvKKhQ0d4TiqZwOWWpKU2u1oJdgDpEGCDgyvII4ggpMV594MVcgoSDlLE2LWPSBFUd8GsmfqeYL2YmhM0tLWMhPB7DpeIKBUujxEAhWRP3bksQSGC+Bs7jrA+vVmypG8jyF4YKkprJKbNVIUHNu+kfiHMakcn0eHAfnJWEN1NUAognQtBCoq+zkEgsbEfvpCzQYnTzpeZSAJwLTAAyVH8wTuNrgWhpTUJXKAyhwAezI1HERmN9lkngzS3h0VscZgbbXDRWU0spIC7FJ3EixHiIzabhtRICpcuRMN+8oJJfyDARp+OYrLRLAQhlOGB0A32j3Atr5ToRMse8FKUWd2ulrDQWbxjQ0NNlIKMQVmdqigOADmYhiM2YmYRNSUKBukhiNAB4QHWgg6Rse1GCyqhanDKLkK4+PzjPqvC1SJmWaHSfhU1j15xopcJKFMg2cnG43A+EMwmRQky0gMAAOUdTVhCSo7hpE7ne0pUlRKONINiAW36wy4BOkLps6+1EyQwWmUJak5SbTSlSknU5VMbEg2BiWRQS1yUqIJKgAf9Q18/eFt5lJPdB7yTvDhSSLpUN4KSxHODTDDa0W5yeJoNWoKpUKS+UrBGYZTosEEOWuONwxj6KeHY5IEvKZUyahTLQjMU9nZilwO8ASWPAjfH0RnT4J29ffC+IjJESKVDTUjc9oZFC0CxTMtJ6wWlw6w5xGViDZ0hZ0OUcEhj5wUwioMtSTaxGukeKi7svhBqZ6Zfea+ZQD5QxN92tvGB5biHhV5Meq3Y+RNlpSQrKLgZjCPUYMKKuyJfIoJUl76uCPMRslPTBCEoGiUhIfVgGEJ/2iUNpE4C6V5T0Vceo9YQ2nepTk8GTLbuMzjbc/3gn+VMMOzEx6ZY/kPtC7tufvgeKBBjY5bylD+Uwuxc0LHKf7hlLYXZ5dVUWOWXLvMXwfRI/mLHyPQ7QVS6dAGg0G8loWvs4p+xw8LA70xa1HnfKPBkxdqcXJ7sxCSI09yVgH/LEmwzH6QuqfKnSyHBSRcH5iM42ywAoZaVOB8B1Ovw5h8TOdWLW6tE2UMvaSiWGo3gfMRVqZfaSyNQdRCLLy3Yjqk29HiItHNfWxdiDuPCGHDF5Vt+UFXkI+lIHxLSlZT3ZmYB8rnKvw9s0NVFQSic5lpdv3yhDJkykWBRzBuws5SMub4JxW2vxINiNwcOPAQw45hyKmUuTMQFWJRdiFNYhW4wEqlEJ7QWCJ4VbcAoZvnDMo95J4iKkc7cex/IyS1ed384mErpF003JOCgjN30jf0/fSHTC8dE6WpJEsyFd1RWkCwAAQlKe87acLG0EtuaYEy+6CVgp6sQ3vC/MnCQAiTLKspZLM/MlRsHMTO5z9ZdUisucDn8YzYdh0oy81Mh0AkG4LEczciI1bOZ5gXplIdza3hF7ZieshRWpAfSWkh34mC86pFhGZqWFTFg2CR1/Oh7yezO7ZjqBk4FLSNPAc4kkYd3gcgSkaWuYKCrQLs8fLr76PEY2kfHZz7AE/tCFtuMASmqSeEcVFEpSW0B1i2rEf5REqpisoV3btbrzjtemDk+mScfT/ALOeo64yIsnZUBJEp2Y91ZKh5boCYRs5PpppmlDuCg90r1ILi1uHQkQ2SMUUpc9K1JSkLyh7BrggcYHStrlLzJllToJBdOVQvqUndGxpwa928k/d/wBjNtjMAQDiBcTkpQtRmSkrKXaWkpEtShuUACzbwG4WiCjwOsxNYmz1FEoaEhkgcJaPR/UxLV1ZWCkgKJU5UdSeL77W8BDjsZivayezUe/Lt1T+E+GngIqpfOQf5/ue1QKruHf86l/DtnpEqQZCEsg3JN1FX5ieNhytFb+wESwLlRJCQNBez67tfCDss2iliMvOcoUxSMwPBRsk+8XmtGQMRziZ6WuDjPcBY4rPLQkXSFFPkbHyhGxNGVS08H9I0PCZRy5Zg7wLEcIoYvhCJqlZEWBOdQbvK/KDrY6+A4xmBWJLGXB1X4PzmWykuSTv66QybH0xNQhZByIIUo9N3z6QSRsdd1BSQTZILqP0hipsITIAYgK/IHLDmBqeZhoyTnHUW7DGIOxDZ3+FnmfJmGXTTT94nLmShR+EkbkEn4mdPQ24q6NE0pMybMQUP8ASzXcknc0O1LOTMRuIIYg+oIhJ2xHYuhOq7jknX39ortTgMvRiadQyAgdxLxiqzLIS+UWS9y3EtvOsBZwJ1BjusxAAlKO8re3zMDZs+ZygVWJdixyYXoMVUjuTHKNx3p6cuUH5kqXPRkWynH7I/doQRXqHxAEQewfEBbUDVjqOkBZX5EJG8TmnwciYuSVZVpukm4Ug6HqNDHGKYNMQnMWUgEPlOgcXI4QQxN0lM8OSgu/FJsoHwv4QwUtQgkOQQdRxBEBk8GNzxF/App7AjekFPiHHyEB9qVd6XMLspLHqD9D6QbpJYRMnoSXSJjpPJQB+sC9o5WaTYOUr/wC1vciGL80WxgejrgjUFW4X0HBo+g7h2AoloBmAEkXJ7wfgkPoNH4x9AsyZlKhsTuWq94sIVAiViKS3HhFsIW2ZikbgdT4boWVghsSerkBYYv4EiDmyeLKoyrKSrPlKgXJZJ3F20JgBTrUUgkagGLVKLh48MrPMwYYmsYPtZKmkJUchJYEtc8De3XTpZwf2gS6gAFK1LpyoZh3e4p7AsHy8CT8oSaabYF2f6frD3s5XioQZM1iFpyF+Q7p6i3jDDYXGxonbtORM525/xJZ4oEEdiFdwj+Uw1439nYnlL1BTlDf4YL/848wvYv8AhknLO7Q8CjKP+xiCx1FOwnmNVsvkRn2SkkYfJB/IT5kkekCq4Akg+EMGzlOZVLJQouQn3ct4aeEA8fl5VxfqF+FT9Iuk8kQdR15p5qc3wKLP13GCVWkSlhaby1HT8pO7od0DGdwQCDqDEsyayFJPwkAg+Nx1Dv4xLnjEdjnM9rZGSehSbomhjwsCR8xFjDansz2KjYOZZO9P5eqfZuBiGr79IOKC/OxBPtEOISEz6d8uYKAKd3MHqI7DPK5lyROTNp5jEFK1zNP6jaDGDVPaU8tW9BKT1ScvyhcoCEyghNgOTczbjeCGztRlVOlnTMFDX8SR80mCRuSILLlJY2ukP2S2cIKiepHd9YR5iihWXVdypuPB+G5+sPG09ayMo4+36wlUyQZgCjZ3V0Fz6QFxBc4jtLkIMwfJoJlOlVY02apJd3sOYBPwjixaGTZjahNUAlbJncNyv6efLyg9JmlUqWSnKSjTdZwPMAQkbT7JMTOpQQdVS07j+ZH08uEQNZXc5qu49jPEk8iO6zHsw3HSF3ZDGptQhQmoLy2Ha6BZ4NvUBqRx4wbxGrlSUiZOWEJ3DVSuSU6n2jObSWC70l5M6HGMmdVKlhCjLBUtu6AHLkgadIVdpNr2CEIl5JqLqOYLSFaHQkEi/nFTEdo6isUZFKhSEGxCT3lDjMXuHIMOsAlYWUs91eg6Rt6bTrSu1jkzgJbnHUu0NZUVdQlS5iuBU1gNSEoDBuJ8YZaqSqUoEMpPOyuj74h2WlMQN7M/Uawx9gk2UArrAX2N6gPiUoQgxE2pqXfus5fi3jBbYisy1ITuWkpPuD5gecc4ls+tM0pA7pYhZ0Y/MaeEX6CiTJHdBferef05Q9fgaItYOvHmPkuKYuFKvdY14Bkjws/jHMirKpWZ05j3eTksH84mrClEvcAAABppoB7Rq91cTKAw2J5NuwH+Id7aAG6j8uZ6xIJKUgAWQkaerkxXwlQUjtPxL1LvpYJB/KPmTvi6tL23QYCsuROHIOJUCCe8zEiz/hH1gTiWIplgpl3O9hr1UdfCCWKYgEApZz1b2hTr55LsAnzPvEd7hTtWOrUnkwfP2iVJJJ01IBbxhQ2v2kXNIQCe0UB2ivyg6IHAtrzifFa0AqWq+X4RxVufkNT05wt0sgq+8VfMSfXWDrzt5i3+aW6GjyIPExTnTOIg6uT90FcYBzb74KDKc9AIcXG/6xHRzyktvGh4xIoMSR4jcYrzWsRp7fvXzgp6OdJPCksfhWPfURLs7OASEquqWoofpp6EQBwSfmQRvSff/wA9YvUs7LOWPzJCvEd0/KEFexGgyzKSBPnf0oPquLEhKblbZXdnuSG3ci14qJnATlKUrKnsg5bgpXmb6c4p1lUCp0EsNNxP7+cd2kic3AEQv2KFqefNVKQ3dyJzqPg4ZLb4+gRLxBK/jUQr0aPoAArxiUZDcgxhVISLhIJ4gB4p4kpk6d42A5m1zFpM1kvwgdMVmUgE3JKvIW9SPKFgcwMzuWgAAbgP34x9LmXLGw1PPhEFTPypccWcbuPjuj1MtLBA6lj+9THcTmZYlDNfQbuJ5QawmqKFguxcEeECQefQfSLNKrvpfQfvzgTCE1uTOzoSv8wB8d8VpiFAkg2Jcg38oq7P1WaQUu+RRHgdPnFmasRl6z4bCffmerBksiqCpa0g9+WQ4695J6ajwMUdoCFAKHAHwNveE/GdoRR4nLmKcyVyQiaB+XMe828pN+hI3w3ViGSwLpF0kaFC9/m3nGqjF6FJ9h+UHG2zEAGYY5rVqVLYEWLnpvb9+0ezReJqdOYFB/ECHhUdJKeYDKUB8LRxhUwfw6AD8Lp/2looyVlCTLVqCQfCOaCodDD8697/AIjHccQlPEKJN4tYfRq7XONCGU53pJb0UYjoZDkFRYRPW1wAARZjHl45gk+BO9pQlaQgEBYuDwO8HrAPZ7DVGcMwa94uyU5i6j4wWwKX95uLDx4/v9Y6q73E6H2IcRUxjGZkqtWFLJlBeUJ3JAADfOGRKnYjTcYVdu6EiqWzMpl+Yb3Bg9hZ+5lf0J9hGZ9p1qGyO8mNpztH+pdaF3HtmEz5yZmcpBAC0gO7aEHcdxhgjmoOkZiWvW+5TzG7QTgyPCcORLCZcpISH3anmTqTAPanCeymqH4Fd5J66jzhpwtYEwE8D7RdxqiFRJt8SXKT7iNr7Pr9SpmJ+L9ol7TXYB4iVs0grmiWnVnUdyRx68Ial0RE4JbulTizuNfSJNlsK7GV3gy1nMriOA8B7mDUtb+ZEaSaZWA3RFupO446gWopFBRCiSdQTwgVWoKVEGzQ1VhBHQ/sQBxQ5zmZiNYC+tVbInKnLDEr4dW9mRZw4LfvfBfHZKpkiYQ9h3U8WuSRvcaDrxhcStiDzhkwrEwpICujmGUMCCjHuDaCCGHiVdi6mWqTkS2ZLZhw3aeEMQgaMGQmd20vuEsFhNgoDRx+9IvLnpGqgOpiylSi7W8SewhmyPMCY0kEkhWg4C54DjChis3KjmbCGXEq+UlRIeYdw0SOp1PQQjY3WlaiotawADAE8BELjLZjwcLFTH1DMAN9hHsxWVMlG7s/mqKeJTHVmYlKCL8It4sn7qQsflI8lPFIHAk5PMK0i3p09FpPgXHoYX56WMFcIqM0maPylKx4jKfUCA05bkx7E5K6+kU5ydWuN/LnF2ZEZljhBAzs6wKey1D8yX8i3sR5QTUtly1cSUn/AFD6gQCw+WpMw8n8iR9IPiZlANn1DsWbf1eBYfFOg4E8xWWS6j8ORupzcIHInfdDi5EWsSrVLS6mdrWuw/WBVMbN1ggOJzudK70fRPKlR9Hcz0tnFJhkAZmJUUuRcgAW056xQwtKmCgogOxyWUX3B97t5QXYKLG4QtWXxiuaDMrukpZVgCGJZnvpvEKDDqMIMILnfdk7zZvPXnaI6Geyi1yQBxs0V6kqQghf531exf5+8WcJSyCTqSRzbdCyMCFnmE5XEs8SyprswPjr+/pEEtLxOhMKMOMmzOMmXPyFskzKFat1HjfzhpnkgkWcaxnAHffpp4fvo8PE6eJiZay/eDm5+JNj9fGItbXuQH2jtP8APj3iJt+E/wAbTdpaWcmc/wAvad7/AIvGy1UhK0gpYhrNoUkaBtzXHQRje3WHzKifL7NL5UsW1uY0XYWinUtKpNQCllOhJILBhYXtfdzjQ0LA0hT7fhEakEWGCMTkFCyDFanmF4NYrMTUvkSoLSQ4I1Bs4PVvSAWIS8quySd7KUPUA+kKdMHjqGrZHMtKTLUD+ZagSo66j4eW68c0shMpwk5g5+IB9SfnFOUt3I0cN0Gn1ieYtuhgeTxCEtzaoswiGXeK2eJ6pCkSlEOFFmPlHQs6OZ0uuAdKLqGp4frB7ZJ2UTr9YVaKlUlRCgQS5vzhswdQRLcsNSTwA1J8IavBi25GII+0TL2su18hfiz2+cWsNljsJRH5E+0KmL4n/ETlLLh7JHBI0+vUmGrCFHsJX9AiW9VuLZHcoGURZMDHFQdI7WWMQ1J0j5+6o12bTKEOeZ6kxFU44qQUWzJJLp0O7Qx1mgbjEkLRmdsjq6hrw/S2GuwEGE6Bhgx2wjEkT0ZkeKT8STwIj0zMr9XjO8DXNzZpJKSltbO+5tCLaQ7SqwzEMoBMwagFweY+kfTU3izg8GZtlPpn6TivxIBKr3AeA8mqXMQoqQQkMErcd6zkNq4GsDqmdlKlTCAHYAkDTrFLZ3a16pNNO7NKhZBCvui+Y9m35yog5jqUgWe5hA5IM98oBhQqiSVMjrGsPVJ7wugs/FBO48uBikJvd5ktEr1lTgwwwMc8KxpC0gKLHRzvaB+00xlW1ZyOI0cQs9qzR3iFcpWUKLhKSB5/pDWuLJtaLFYVsiQ1NT3SeRhXr5p036+MEq2q7pG4wCTOCydenzj1a45gWNme1ssJoyoMc6gjofiV429YGS6kLkmW95feHQ2P75xexukyyHUcoUoZRvVq5bpvhblTcpHZhm/ZfwioYMRjEJ4DUZZ2Q6TAUHxFvUCOzSHMc1mgXOP4kHQ+REFMUn50pmDRaXI4HQjzjxE9PAkMSkWGpgdOWVKYQSxRYlIRIHxtmmH+YsW/0i3WBaFZVA8I8BPS9h81p5RoGt4PH09UtKjlcg/hOg+ZjgBqxChpd/8AaoxXmKcx6enVTMJTe5MR0UtzHU1LsBBzBsOYZj/7+kcJwIWMxY2nCklMvQMFdSXF+kewU20p/wDDU3FJ9x84+htZG2CRzLCJgC1cw/6+0T0xYDdv+cC1rfL1bzglmiUiOzxPsRGZJEc4NP7gSzs4MV1TTFzCaNyVPrujh+XmcHcKSlBr2iwgOQH/AH+/eITT8/QRUXVlCgGf0hOMxmYWWnvO2/dBqSsdkgH8yuuifpAfDp2c5Tw16Q14LVhKeyVLQtDucwu5YWO7SBdNykdQkfYwaCUVnZzE5R3gUFI4kGw840DHCgpYzAhX+4+QjLPtHoDImyly1qAmIBCd6SDuVv14bo0fCJCKynlT1pyzJktKlFJ3kXtDtNQUUr74i7rAzZi8ZypUxMxJmKyl/jYHiClt4ipNDl0uxBIJ+fOG+bs0C/3n/H9YW8UpDIU4UFcQU2PrHWrYDmcDCDRYRFPqwLRXr8QJICUhL+MUjq5uYWFh7pfn002ZKUZS8q7sGueQO6KOEYuqZKZZKiPjTmvbWx4t6xPIrynQQmYgkpnLKSUqCyxGouTDUGe5VpyueRma1T1RqcqgU90aMQddekTYpSTZiBLQtKUn43d1craD3gF9m+ImYUZ0g5gpJ9n9Hh0xCRkWEg2N+kBZWQM+J68Kj4XyMzPqylXLmdmSNQCoaXbd4w6U8oIQlAuEgDrC1tAPvlclI/8AmGdRiRe52w8CeLinUKuBwiaatop74y9Wv93P0jqflkzxWr/8Nf8ASr2iwqKtcr7qZ/SfaE1jLCMJlbZ1V18m+cN+E0YU61BwPhHE/OFXYWn7VSgS3HweNGFiAGbhwj6bR0f5NM3V2fFgTAvtJnLTWTkv3AshA3aAk/KFA1ZWztbe1zzJ4wf+0GqK6ya+4ke94XJiWQg8Qff9Yu2gdRRPPM0zY3bwqQmkq++Fd1E5Rch9EzCfiH83R+MEKhpaykG3A6j6jnGPJmmHyRia1JLlylrnW/OFXKPM6v0jHnd4qVlSwJOjn1/8ihIxElGZvWAFXWqnEyySE8td8TCvmdLTqvxHtCySyRv4/pEUuvVJV2gCbDuvcEkMOTtfwjtUoJAbcIq4xK+6F/hLjxJSR45QfPjD1AMU3EqVNXMnKzKUVKVvP7sI6RJYMNN5+Ue0yGSltVWiUjduaC+ggmUpimuLD3i3hc8EhKvhzpUAd1w46ED0iBaQ2Y33AbhE+DYemZmWonulgBbxJjuRiDIalSital/EpRflf6xDNNos4iO8+8u/gWfxaKajpHhPQgVpBzv3ilgOBIYnyJius3jiYpyB4R2iWFTAkiwDnn+kenRLdNKYyyQGUoD0J+UNVMLQrKrHygJbLMRd+fSGmWpgeohTwxK1fTBQYhw7/vzj6J55cCPo4p4gm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1270" name="Picture 6" descr="http://www.polen.org.br/wp-content/uploads/2013/08/musica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7975" y="817826"/>
            <a:ext cx="2048859" cy="119073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ángulo 4"/>
          <p:cNvSpPr/>
          <p:nvPr/>
        </p:nvSpPr>
        <p:spPr>
          <a:xfrm>
            <a:off x="578431" y="160338"/>
            <a:ext cx="11476194" cy="507831"/>
          </a:xfrm>
          <a:prstGeom prst="rect">
            <a:avLst/>
          </a:prstGeom>
        </p:spPr>
        <p:txBody>
          <a:bodyPr wrap="square">
            <a:spAutoFit/>
          </a:bodyPr>
          <a:lstStyle/>
          <a:p>
            <a:pPr algn="just">
              <a:lnSpc>
                <a:spcPct val="150000"/>
              </a:lnSpc>
            </a:pPr>
            <a:r>
              <a:rPr lang="es-ES" dirty="0">
                <a:latin typeface="Arial" panose="020B0604020202020204" pitchFamily="34" charset="0"/>
                <a:cs typeface="Arial" panose="020B0604020202020204" pitchFamily="34" charset="0"/>
              </a:rPr>
              <a:t>En la pedagogía Waldorf se le da mucha importancia al </a:t>
            </a:r>
            <a:r>
              <a:rPr lang="es-ES" b="1" u="sng" dirty="0">
                <a:latin typeface="Arial" panose="020B0604020202020204" pitchFamily="34" charset="0"/>
                <a:cs typeface="Arial" panose="020B0604020202020204" pitchFamily="34" charset="0"/>
              </a:rPr>
              <a:t>ARTE</a:t>
            </a:r>
            <a:r>
              <a:rPr lang="es-ES" dirty="0">
                <a:latin typeface="Arial" panose="020B0604020202020204" pitchFamily="34" charset="0"/>
                <a:cs typeface="Arial" panose="020B0604020202020204" pitchFamily="34" charset="0"/>
              </a:rPr>
              <a:t>. Algunas de las artes que se imparten son:</a:t>
            </a:r>
          </a:p>
        </p:txBody>
      </p:sp>
      <p:pic>
        <p:nvPicPr>
          <p:cNvPr id="11272" name="Picture 8" descr="http://4.bp.blogspot.com/-FG5rqJB3KVI/U4oxeVuwldI/AAAAAAAAAg0/2khogoX-JQY/s1600/euritmia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7974" y="2140068"/>
            <a:ext cx="2094741" cy="1233940"/>
          </a:xfrm>
          <a:prstGeom prst="rect">
            <a:avLst/>
          </a:prstGeom>
          <a:noFill/>
          <a:extLst>
            <a:ext uri="{909E8E84-426E-40DD-AFC4-6F175D3DCCD1}">
              <a14:hiddenFill xmlns:a14="http://schemas.microsoft.com/office/drawing/2010/main" xmlns="">
                <a:solidFill>
                  <a:srgbClr val="FFFFFF"/>
                </a:solidFill>
              </a14:hiddenFill>
            </a:ext>
          </a:extLst>
        </p:spPr>
      </p:pic>
      <p:pic>
        <p:nvPicPr>
          <p:cNvPr id="11276" name="Picture 12" descr="http://escolawaldorf.org/nweb/sites/default/files/La%20pintur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99096" y="5222230"/>
            <a:ext cx="1257737" cy="1505293"/>
          </a:xfrm>
          <a:prstGeom prst="rect">
            <a:avLst/>
          </a:prstGeom>
          <a:noFill/>
          <a:extLst>
            <a:ext uri="{909E8E84-426E-40DD-AFC4-6F175D3DCCD1}">
              <a14:hiddenFill xmlns:a14="http://schemas.microsoft.com/office/drawing/2010/main" xmlns="">
                <a:solidFill>
                  <a:srgbClr val="FFFFFF"/>
                </a:solidFill>
              </a14:hiddenFill>
            </a:ext>
          </a:extLst>
        </p:spPr>
      </p:pic>
      <p:pic>
        <p:nvPicPr>
          <p:cNvPr id="11274" name="Picture 10" descr="http://escolawaldorf.org/nweb/sites/default/files/taller%20de%20forma.jpg"/>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07974" y="3502340"/>
            <a:ext cx="1329815" cy="15915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30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79561" y="688670"/>
            <a:ext cx="9543245" cy="2793072"/>
          </a:xfrm>
          <a:prstGeom prst="rect">
            <a:avLst/>
          </a:prstGeom>
          <a:noFill/>
        </p:spPr>
        <p:txBody>
          <a:bodyPr wrap="square" rtlCol="0">
            <a:spAutoFit/>
          </a:bodyPr>
          <a:lstStyle/>
          <a:p>
            <a:pPr algn="just">
              <a:lnSpc>
                <a:spcPct val="150000"/>
              </a:lnSpc>
            </a:pPr>
            <a:r>
              <a:rPr lang="es-ES" dirty="0">
                <a:latin typeface="Arial" panose="020B0604020202020204" pitchFamily="34" charset="0"/>
                <a:cs typeface="Arial" panose="020B0604020202020204" pitchFamily="34" charset="0"/>
              </a:rPr>
              <a:t>En la etapa de Primaria también se da mucha importancia a las </a:t>
            </a:r>
            <a:r>
              <a:rPr lang="es-ES" b="1" u="sng" dirty="0">
                <a:latin typeface="Arial" panose="020B0604020202020204" pitchFamily="34" charset="0"/>
                <a:cs typeface="Arial" panose="020B0604020202020204" pitchFamily="34" charset="0"/>
              </a:rPr>
              <a:t>manualidades</a:t>
            </a:r>
            <a:r>
              <a:rPr lang="es-ES" dirty="0">
                <a:latin typeface="Arial" panose="020B0604020202020204" pitchFamily="34" charset="0"/>
                <a:cs typeface="Arial" panose="020B0604020202020204" pitchFamily="34" charset="0"/>
              </a:rPr>
              <a:t>. Es a partir del contacto con materiales nobles como el algodón, la lana, la madera, productos de la naturaleza, que damos tiempo y espacio a los niños y niñas para conocer y vincularse a los orígenes de la cultura, a la tierra, a la vida.</a:t>
            </a:r>
          </a:p>
          <a:p>
            <a:pPr algn="just">
              <a:lnSpc>
                <a:spcPct val="150000"/>
              </a:lnSpc>
            </a:pPr>
            <a:endParaRPr lang="es-ES" dirty="0">
              <a:latin typeface="Arial" panose="020B0604020202020204" pitchFamily="34" charset="0"/>
              <a:cs typeface="Arial" panose="020B0604020202020204" pitchFamily="34" charset="0"/>
            </a:endParaRPr>
          </a:p>
          <a:p>
            <a:pPr algn="just">
              <a:lnSpc>
                <a:spcPct val="150000"/>
              </a:lnSpc>
            </a:pPr>
            <a:endParaRPr lang="es-ES" sz="900" dirty="0">
              <a:solidFill>
                <a:srgbClr val="52594F"/>
              </a:solidFill>
              <a:latin typeface="Arial" panose="020B0604020202020204" pitchFamily="34" charset="0"/>
              <a:cs typeface="Arial" panose="020B0604020202020204" pitchFamily="34" charset="0"/>
            </a:endParaRPr>
          </a:p>
          <a:p>
            <a:pPr algn="just">
              <a:lnSpc>
                <a:spcPct val="150000"/>
              </a:lnSpc>
            </a:pPr>
            <a:endParaRPr lang="es-ES" dirty="0">
              <a:latin typeface="Arial" panose="020B0604020202020204" pitchFamily="34" charset="0"/>
              <a:cs typeface="Arial" panose="020B0604020202020204" pitchFamily="34" charset="0"/>
            </a:endParaRPr>
          </a:p>
        </p:txBody>
      </p:sp>
      <p:pic>
        <p:nvPicPr>
          <p:cNvPr id="9218" name="Picture 2" descr="http://3.bp.blogspot.com/_knJndrNnpSU/TPZJEXMt3LI/AAAAAAAAAUI/B_Kj_J5RYIE/s1600/6a01156f7e3eba970c012876a74aac970c-800wi.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9868"/>
          <a:stretch/>
        </p:blipFill>
        <p:spPr bwMode="auto">
          <a:xfrm>
            <a:off x="425003" y="688670"/>
            <a:ext cx="1751527" cy="1735491"/>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http://www.waldorfaravaca.es/imagenes/secciones/p-educacion-fisica.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392" r="16641"/>
          <a:stretch/>
        </p:blipFill>
        <p:spPr bwMode="auto">
          <a:xfrm>
            <a:off x="8320432" y="3481742"/>
            <a:ext cx="3347827" cy="24425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ángulo 1"/>
          <p:cNvSpPr/>
          <p:nvPr/>
        </p:nvSpPr>
        <p:spPr>
          <a:xfrm>
            <a:off x="579551" y="3026182"/>
            <a:ext cx="7315200" cy="3831818"/>
          </a:xfrm>
          <a:prstGeom prst="rect">
            <a:avLst/>
          </a:prstGeom>
        </p:spPr>
        <p:txBody>
          <a:bodyPr wrap="square">
            <a:spAutoFit/>
          </a:bodyPr>
          <a:lstStyle/>
          <a:p>
            <a:pPr algn="just">
              <a:lnSpc>
                <a:spcPct val="150000"/>
              </a:lnSpc>
            </a:pPr>
            <a:r>
              <a:rPr lang="es-ES" dirty="0">
                <a:latin typeface="Arial" panose="020B0604020202020204" pitchFamily="34" charset="0"/>
                <a:cs typeface="Arial" panose="020B0604020202020204" pitchFamily="34" charset="0"/>
              </a:rPr>
              <a:t>La </a:t>
            </a:r>
            <a:r>
              <a:rPr lang="es-ES" b="1" u="sng" dirty="0">
                <a:latin typeface="Arial" panose="020B0604020202020204" pitchFamily="34" charset="0"/>
                <a:cs typeface="Arial" panose="020B0604020202020204" pitchFamily="34" charset="0"/>
              </a:rPr>
              <a:t>Educación Física</a:t>
            </a:r>
            <a:r>
              <a:rPr lang="es-ES" b="1"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contribuye al logro de varias metas educativas en la educación Primaria: socialización, autonomía, aprendizajes instrumentales y estratégicos básicos, así como el desarrollo de una gran parte del potencial expresivo, cognitivo, comunicativo, lúdico y de movimiento los niños y niñas en las diferentes edades. Pero, sobre todo, la educación física, en especial en los primeros cursos de Primaria y, a través del juego y de la representación de papeles diversos, contribuye al despertar de cada niño a su propia individualidad.</a:t>
            </a:r>
          </a:p>
        </p:txBody>
      </p:sp>
    </p:spTree>
    <p:extLst>
      <p:ext uri="{BB962C8B-B14F-4D97-AF65-F5344CB8AC3E}">
        <p14:creationId xmlns:p14="http://schemas.microsoft.com/office/powerpoint/2010/main" xmlns="" val="336440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03459" y="624811"/>
            <a:ext cx="8893683" cy="6047809"/>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La </a:t>
            </a:r>
            <a:r>
              <a:rPr lang="es-ES" b="1" u="sng" dirty="0">
                <a:latin typeface="Arial" panose="020B0604020202020204" pitchFamily="34" charset="0"/>
                <a:cs typeface="Arial" panose="020B0604020202020204" pitchFamily="34" charset="0"/>
              </a:rPr>
              <a:t>horticultura</a:t>
            </a:r>
            <a:r>
              <a:rPr lang="es-ES" dirty="0">
                <a:latin typeface="Arial" panose="020B0604020202020204" pitchFamily="34" charset="0"/>
                <a:cs typeface="Arial" panose="020B0604020202020204" pitchFamily="34" charset="0"/>
              </a:rPr>
              <a:t>. En el ciclo de Infantil, el juego, por el hecho de realizarse con materiales naturales y, sobre todo, en el exterior, ya permite de manera natural el contacto con los árboles, las flores, los troncos cortados, la arena ... Los niños también muelen los cereales una vez a la semana para preparar el pan. En el ciclo de Primaria, se amplía este contacto con la naturaleza mediante la observación de las plantas, la vida de la granja y sus animales, la siembra y la cosecha. También se llevan a cabo trabajos concretos relacionados con las estaciones en el huerto de la escuela. Es a partir de la quinta clase de Primaria que se comienza con la horticultura como materia. En esta primera etapa, cuidar de las plantas, la observación del ritmo del año a través de los cambios estacionales y los diarios del huerto ayudan a los jóvenes a desarrollar el sentido de la responsabilidad y el respeto por la naturaleza y los alimentos. Además, les ofrece un reto físico y la posibilidad de afianzar el trabajo en grupo</a:t>
            </a:r>
          </a:p>
          <a:p>
            <a:pPr algn="just"/>
            <a:endParaRPr lang="es-ES" dirty="0">
              <a:latin typeface="Arial" panose="020B0604020202020204" pitchFamily="34" charset="0"/>
              <a:cs typeface="Arial" panose="020B0604020202020204" pitchFamily="34" charset="0"/>
            </a:endParaRPr>
          </a:p>
        </p:txBody>
      </p:sp>
      <p:pic>
        <p:nvPicPr>
          <p:cNvPr id="10242" name="Picture 2" descr="http://www.escolawaldorf.org/nweb/sites/default/files/horticultura.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732132" y="1101890"/>
            <a:ext cx="2264537" cy="2710256"/>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http://www.waldorf-resources.org/typo3temp/_processed_/csm_Salatpflanzen_3dbb16cee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710669" y="4306923"/>
            <a:ext cx="2286000" cy="1524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9554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hlinkClick r:id="rId2"/>
          </p:cNvPr>
          <p:cNvSpPr/>
          <p:nvPr/>
        </p:nvSpPr>
        <p:spPr>
          <a:xfrm>
            <a:off x="5539875" y="5382226"/>
            <a:ext cx="777392" cy="369332"/>
          </a:xfrm>
          <a:prstGeom prst="rect">
            <a:avLst/>
          </a:prstGeom>
        </p:spPr>
        <p:txBody>
          <a:bodyPr wrap="none">
            <a:spAutoFit/>
          </a:bodyPr>
          <a:lstStyle/>
          <a:p>
            <a:r>
              <a:rPr lang="es-ES" dirty="0">
                <a:hlinkClick r:id="rId2"/>
              </a:rPr>
              <a:t>VÍDEO</a:t>
            </a:r>
            <a:endParaRPr lang="es-ES" dirty="0"/>
          </a:p>
        </p:txBody>
      </p:sp>
      <p:pic>
        <p:nvPicPr>
          <p:cNvPr id="5" name="Imagen 4"/>
          <p:cNvPicPr>
            <a:picLocks noChangeAspect="1"/>
          </p:cNvPicPr>
          <p:nvPr/>
        </p:nvPicPr>
        <p:blipFill rotWithShape="1">
          <a:blip r:embed="rId3"/>
          <a:srcRect l="25828" t="22443" r="22021" b="18001"/>
          <a:stretch/>
        </p:blipFill>
        <p:spPr>
          <a:xfrm>
            <a:off x="2535865" y="888642"/>
            <a:ext cx="6785411" cy="4356571"/>
          </a:xfrm>
          <a:prstGeom prst="rect">
            <a:avLst/>
          </a:prstGeom>
        </p:spPr>
      </p:pic>
    </p:spTree>
    <p:extLst>
      <p:ext uri="{BB962C8B-B14F-4D97-AF65-F5344CB8AC3E}">
        <p14:creationId xmlns:p14="http://schemas.microsoft.com/office/powerpoint/2010/main" xmlns="" val="3119801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94636" y="533192"/>
            <a:ext cx="8014855" cy="6324808"/>
          </a:xfrm>
          <a:prstGeom prst="rect">
            <a:avLst/>
          </a:prstGeom>
          <a:noFill/>
        </p:spPr>
        <p:txBody>
          <a:bodyPr wrap="square" rtlCol="0">
            <a:spAutoFit/>
          </a:bodyPr>
          <a:lstStyle/>
          <a:p>
            <a:pPr algn="ctr">
              <a:lnSpc>
                <a:spcPct val="150000"/>
              </a:lnSpc>
            </a:pPr>
            <a:r>
              <a:rPr lang="es-ES" b="1" u="sng" dirty="0">
                <a:latin typeface="Arial" panose="020B0604020202020204" pitchFamily="34" charset="0"/>
                <a:cs typeface="Arial" panose="020B0604020202020204" pitchFamily="34" charset="0"/>
              </a:rPr>
              <a:t>CÓMO SURGE LA PEDAGOGÍA WALDORF</a:t>
            </a:r>
          </a:p>
          <a:p>
            <a:pPr algn="just">
              <a:lnSpc>
                <a:spcPct val="150000"/>
              </a:lnSpc>
            </a:pPr>
            <a:endParaRPr lang="es-ES"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La Pedagogía Waldorf nació como consecuencia de los cambios sociales y políticos que se produjeron en el siglo XX, poco después de la Primera Guerra Mundial (1919). </a:t>
            </a:r>
          </a:p>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Rudolf Steiner recibió el encargo del industrial Emil </a:t>
            </a:r>
            <a:r>
              <a:rPr lang="es-ES" dirty="0" err="1">
                <a:latin typeface="Arial" panose="020B0604020202020204" pitchFamily="34" charset="0"/>
                <a:cs typeface="Arial" panose="020B0604020202020204" pitchFamily="34" charset="0"/>
              </a:rPr>
              <a:t>Molt</a:t>
            </a:r>
            <a:r>
              <a:rPr lang="es-ES" dirty="0">
                <a:latin typeface="Arial" panose="020B0604020202020204" pitchFamily="34" charset="0"/>
                <a:cs typeface="Arial" panose="020B0604020202020204" pitchFamily="34" charset="0"/>
              </a:rPr>
              <a:t> de organizar y dirigir una escuela libre en Stuttgart para los hijos de todos los empleados de su fábrica de cigarrillos Waldorf. </a:t>
            </a:r>
          </a:p>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Rudolf Steiner aceptó y formó al primer grupo de maestros del centro, dirigiendo durante cinco años la nueva escuela, destinada a ser un modelo educativo y social vivo, según su idea de la </a:t>
            </a:r>
            <a:r>
              <a:rPr lang="es-ES" dirty="0" err="1">
                <a:latin typeface="Arial" panose="020B0604020202020204" pitchFamily="34" charset="0"/>
                <a:cs typeface="Arial" panose="020B0604020202020204" pitchFamily="34" charset="0"/>
              </a:rPr>
              <a:t>Triformación</a:t>
            </a:r>
            <a:r>
              <a:rPr lang="es-ES" dirty="0">
                <a:latin typeface="Arial" panose="020B0604020202020204" pitchFamily="34" charset="0"/>
                <a:cs typeface="Arial" panose="020B0604020202020204" pitchFamily="34" charset="0"/>
              </a:rPr>
              <a:t> del Organismo Social basada en la naturaleza del ser humano y en la divisa de Libertad, Igualdad y Fraternidad, según se tratara de los ámbitos cultural, jurídico y económico.</a:t>
            </a:r>
          </a:p>
          <a:p>
            <a:pPr algn="just">
              <a:lnSpc>
                <a:spcPct val="150000"/>
              </a:lnSpc>
            </a:pPr>
            <a:endParaRPr lang="es-ES" dirty="0">
              <a:latin typeface="Arial" panose="020B0604020202020204" pitchFamily="34" charset="0"/>
              <a:cs typeface="Arial" panose="020B0604020202020204" pitchFamily="34" charset="0"/>
            </a:endParaRPr>
          </a:p>
        </p:txBody>
      </p:sp>
      <p:pic>
        <p:nvPicPr>
          <p:cNvPr id="1026" name="Picture 2" descr="Primera escuela Waldorf en Stuttgart, Alemania - 191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69270" y="1717652"/>
            <a:ext cx="2257425" cy="3472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720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15155" y="256193"/>
            <a:ext cx="11062952" cy="369332"/>
          </a:xfrm>
          <a:prstGeom prst="rect">
            <a:avLst/>
          </a:prstGeom>
        </p:spPr>
        <p:txBody>
          <a:bodyPr wrap="square">
            <a:spAutoFit/>
          </a:bodyPr>
          <a:lstStyle/>
          <a:p>
            <a:endParaRPr lang="es-ES" dirty="0"/>
          </a:p>
        </p:txBody>
      </p:sp>
      <p:sp>
        <p:nvSpPr>
          <p:cNvPr id="3" name="Rectángulo 2"/>
          <p:cNvSpPr/>
          <p:nvPr/>
        </p:nvSpPr>
        <p:spPr>
          <a:xfrm>
            <a:off x="1821846" y="371609"/>
            <a:ext cx="8986189" cy="507831"/>
          </a:xfrm>
          <a:prstGeom prst="rect">
            <a:avLst/>
          </a:prstGeom>
        </p:spPr>
        <p:txBody>
          <a:bodyPr wrap="square">
            <a:spAutoFit/>
          </a:bodyPr>
          <a:lstStyle/>
          <a:p>
            <a:pPr algn="ctr">
              <a:lnSpc>
                <a:spcPct val="150000"/>
              </a:lnSpc>
            </a:pPr>
            <a:r>
              <a:rPr lang="es-ES" b="1" dirty="0">
                <a:latin typeface="Arial" panose="020B0604020202020204" pitchFamily="34" charset="0"/>
                <a:cs typeface="Arial" panose="020B0604020202020204" pitchFamily="34" charset="0"/>
              </a:rPr>
              <a:t> SECUNDARIA </a:t>
            </a:r>
            <a:r>
              <a:rPr lang="es-ES" dirty="0">
                <a:latin typeface="Arial" panose="020B0604020202020204" pitchFamily="34" charset="0"/>
                <a:cs typeface="Arial" panose="020B0604020202020204" pitchFamily="34" charset="0"/>
              </a:rPr>
              <a:t>(La primaria dura hasta la 8ª clase, que se corresponde con 2º ESO):</a:t>
            </a:r>
          </a:p>
        </p:txBody>
      </p:sp>
      <p:sp>
        <p:nvSpPr>
          <p:cNvPr id="6" name="Rectángulo 5"/>
          <p:cNvSpPr/>
          <p:nvPr/>
        </p:nvSpPr>
        <p:spPr>
          <a:xfrm>
            <a:off x="405169" y="1039710"/>
            <a:ext cx="11608091" cy="577081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En esta etapa la tutoría la lleva durante los cuatro cursos el </a:t>
            </a:r>
            <a:r>
              <a:rPr lang="es-ES" b="1" dirty="0">
                <a:latin typeface="Arial" panose="020B0604020202020204" pitchFamily="34" charset="0"/>
                <a:cs typeface="Arial" panose="020B0604020202020204" pitchFamily="34" charset="0"/>
              </a:rPr>
              <a:t>mismo profesor</a:t>
            </a:r>
            <a:r>
              <a:rPr lang="es-ES" dirty="0">
                <a:latin typeface="Arial" panose="020B0604020202020204" pitchFamily="34" charset="0"/>
                <a:cs typeface="Arial" panose="020B0604020202020204" pitchFamily="34" charset="0"/>
              </a:rPr>
              <a:t>.</a:t>
            </a:r>
          </a:p>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Las asignaturas son impartidas por </a:t>
            </a:r>
            <a:r>
              <a:rPr lang="es-ES" b="1" dirty="0">
                <a:latin typeface="Arial" panose="020B0604020202020204" pitchFamily="34" charset="0"/>
                <a:cs typeface="Arial" panose="020B0604020202020204" pitchFamily="34" charset="0"/>
              </a:rPr>
              <a:t>profesores especialistas </a:t>
            </a:r>
            <a:r>
              <a:rPr lang="es-ES" dirty="0">
                <a:latin typeface="Arial" panose="020B0604020202020204" pitchFamily="34" charset="0"/>
                <a:cs typeface="Arial" panose="020B0604020202020204" pitchFamily="34" charset="0"/>
              </a:rPr>
              <a:t>de áreas que serán sus guías en el camino de encontrar un mundo verdadero.</a:t>
            </a:r>
          </a:p>
          <a:p>
            <a:pPr marL="285750" lvl="0" indent="-285750" algn="just" eaLnBrk="0" fontAlgn="base" hangingPunct="0">
              <a:lnSpc>
                <a:spcPct val="150000"/>
              </a:lnSpc>
              <a:spcBef>
                <a:spcPct val="0"/>
              </a:spcBef>
              <a:spcAft>
                <a:spcPct val="0"/>
              </a:spcAft>
              <a:buFont typeface="Arial" panose="020B0604020202020204" pitchFamily="34" charset="0"/>
              <a:buChar char="•"/>
            </a:pPr>
            <a:r>
              <a:rPr lang="es-ES" altLang="es-ES" dirty="0">
                <a:latin typeface="Arial" panose="020B0604020202020204" pitchFamily="34" charset="0"/>
                <a:cs typeface="Arial" panose="020B0604020202020204" pitchFamily="34" charset="0"/>
              </a:rPr>
              <a:t>Durante esta etapa para favorecer la relación con su entorno, </a:t>
            </a:r>
          </a:p>
          <a:p>
            <a:pPr lvl="0" algn="just" eaLnBrk="0" fontAlgn="base" hangingPunct="0">
              <a:lnSpc>
                <a:spcPct val="150000"/>
              </a:lnSpc>
              <a:spcBef>
                <a:spcPct val="0"/>
              </a:spcBef>
              <a:spcAft>
                <a:spcPct val="0"/>
              </a:spcAft>
            </a:pPr>
            <a:r>
              <a:rPr lang="es-ES" altLang="es-ES" dirty="0">
                <a:latin typeface="Arial" panose="020B0604020202020204" pitchFamily="34" charset="0"/>
                <a:cs typeface="Arial" panose="020B0604020202020204" pitchFamily="34" charset="0"/>
              </a:rPr>
              <a:t>     los alumnos realizan proyectos prácticos en distintas áreas:</a:t>
            </a:r>
          </a:p>
          <a:p>
            <a:pPr marL="742950" lvl="1" indent="-285750" algn="just" eaLnBrk="0" fontAlgn="base" hangingPunct="0">
              <a:lnSpc>
                <a:spcPct val="150000"/>
              </a:lnSpc>
              <a:spcBef>
                <a:spcPct val="0"/>
              </a:spcBef>
              <a:spcAft>
                <a:spcPct val="0"/>
              </a:spcAft>
              <a:buFont typeface="Wingdings" panose="05000000000000000000" pitchFamily="2" charset="2"/>
              <a:buChar char="q"/>
            </a:pPr>
            <a:r>
              <a:rPr lang="es-ES" altLang="es-ES" dirty="0">
                <a:latin typeface="Arial" panose="020B0604020202020204" pitchFamily="34" charset="0"/>
                <a:cs typeface="Arial" panose="020B0604020202020204" pitchFamily="34" charset="0"/>
              </a:rPr>
              <a:t>1º curso de ESO - dibujo en perspectiva y Astronomía.</a:t>
            </a:r>
          </a:p>
          <a:p>
            <a:pPr marL="742950" lvl="1" indent="-285750" algn="just" eaLnBrk="0" fontAlgn="base" hangingPunct="0">
              <a:lnSpc>
                <a:spcPct val="150000"/>
              </a:lnSpc>
              <a:spcBef>
                <a:spcPct val="0"/>
              </a:spcBef>
              <a:spcAft>
                <a:spcPct val="0"/>
              </a:spcAft>
              <a:buFont typeface="Wingdings" panose="05000000000000000000" pitchFamily="2" charset="2"/>
              <a:buChar char="q"/>
            </a:pPr>
            <a:r>
              <a:rPr lang="es-ES" altLang="es-ES" dirty="0">
                <a:latin typeface="Arial" panose="020B0604020202020204" pitchFamily="34" charset="0"/>
                <a:cs typeface="Arial" panose="020B0604020202020204" pitchFamily="34" charset="0"/>
              </a:rPr>
              <a:t>2º curso de ESO - desarrollan un Proyecto teatral, en el que </a:t>
            </a:r>
          </a:p>
          <a:p>
            <a:pPr lvl="1" algn="just" eaLnBrk="0" fontAlgn="base" hangingPunct="0">
              <a:lnSpc>
                <a:spcPct val="150000"/>
              </a:lnSpc>
              <a:spcBef>
                <a:spcPct val="0"/>
              </a:spcBef>
              <a:spcAft>
                <a:spcPct val="0"/>
              </a:spcAft>
            </a:pPr>
            <a:r>
              <a:rPr lang="es-ES" altLang="es-ES" dirty="0">
                <a:latin typeface="Arial" panose="020B0604020202020204" pitchFamily="34" charset="0"/>
                <a:cs typeface="Arial" panose="020B0604020202020204" pitchFamily="34" charset="0"/>
              </a:rPr>
              <a:t>    trabajan juntos de una forma social en una obra de arte. Esta pieza teatral les permite estructurar sus</a:t>
            </a:r>
          </a:p>
          <a:p>
            <a:pPr lvl="1" algn="just" eaLnBrk="0" fontAlgn="base" hangingPunct="0">
              <a:lnSpc>
                <a:spcPct val="150000"/>
              </a:lnSpc>
              <a:spcBef>
                <a:spcPct val="0"/>
              </a:spcBef>
              <a:spcAft>
                <a:spcPct val="0"/>
              </a:spcAft>
            </a:pPr>
            <a:r>
              <a:rPr lang="es-ES" altLang="es-ES" dirty="0">
                <a:latin typeface="Arial" panose="020B0604020202020204" pitchFamily="34" charset="0"/>
                <a:cs typeface="Arial" panose="020B0604020202020204" pitchFamily="34" charset="0"/>
              </a:rPr>
              <a:t>    emociones y adoptar diversas facetas personales a través de los variados personajes.</a:t>
            </a:r>
          </a:p>
          <a:p>
            <a:pPr marL="742950" lvl="1" indent="-285750" algn="just" eaLnBrk="0" fontAlgn="base" hangingPunct="0">
              <a:lnSpc>
                <a:spcPct val="150000"/>
              </a:lnSpc>
              <a:spcBef>
                <a:spcPct val="0"/>
              </a:spcBef>
              <a:spcAft>
                <a:spcPct val="0"/>
              </a:spcAft>
              <a:buFont typeface="Wingdings" panose="05000000000000000000" pitchFamily="2" charset="2"/>
              <a:buChar char="q"/>
            </a:pPr>
            <a:r>
              <a:rPr lang="es-ES" altLang="es-ES" dirty="0">
                <a:latin typeface="Arial" panose="020B0604020202020204" pitchFamily="34" charset="0"/>
                <a:cs typeface="Arial" panose="020B0604020202020204" pitchFamily="34" charset="0"/>
              </a:rPr>
              <a:t>3º de ESO - Proyecto de Horticultura y durante una semana todo el grupo convive una semana en una granja y hacen todos los trabajos necesarios tanto en el campo como con los animales.</a:t>
            </a:r>
          </a:p>
          <a:p>
            <a:pPr marL="742950" lvl="1" indent="-285750" algn="just" eaLnBrk="0" fontAlgn="base" hangingPunct="0">
              <a:lnSpc>
                <a:spcPct val="150000"/>
              </a:lnSpc>
              <a:spcBef>
                <a:spcPct val="0"/>
              </a:spcBef>
              <a:spcAft>
                <a:spcPct val="0"/>
              </a:spcAft>
              <a:buFont typeface="Wingdings" panose="05000000000000000000" pitchFamily="2" charset="2"/>
              <a:buChar char="q"/>
            </a:pPr>
            <a:r>
              <a:rPr lang="es-ES" altLang="es-ES" dirty="0">
                <a:latin typeface="Arial" panose="020B0604020202020204" pitchFamily="34" charset="0"/>
                <a:cs typeface="Arial" panose="020B0604020202020204" pitchFamily="34" charset="0"/>
              </a:rPr>
              <a:t>4º de ESO - Proyecto de Agrimensura. Estudian la trigonometría, a través de la topografía. Para realizar este proyecto van una semana a realizar un trabajo de topografía al campo.</a:t>
            </a:r>
          </a:p>
          <a:p>
            <a:endParaRPr lang="es-ES" b="0" i="0" dirty="0">
              <a:effectLst/>
              <a:latin typeface="Raleway"/>
            </a:endParaRPr>
          </a:p>
        </p:txBody>
      </p:sp>
      <p:pic>
        <p:nvPicPr>
          <p:cNvPr id="14338" name="Picture 2" descr="niño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42479" y="1961613"/>
            <a:ext cx="3487446" cy="18235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2951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32427" y="94095"/>
            <a:ext cx="10598728" cy="6878806"/>
          </a:xfrm>
          <a:prstGeom prst="rect">
            <a:avLst/>
          </a:prstGeom>
          <a:noFill/>
        </p:spPr>
        <p:txBody>
          <a:bodyPr wrap="square" rtlCol="0">
            <a:spAutoFit/>
          </a:bodyPr>
          <a:lstStyle/>
          <a:p>
            <a:pPr algn="ctr">
              <a:lnSpc>
                <a:spcPct val="150000"/>
              </a:lnSpc>
            </a:pPr>
            <a:r>
              <a:rPr lang="es-ES" b="1" u="sng" dirty="0">
                <a:latin typeface="Arial" panose="020B0604020202020204" pitchFamily="34" charset="0"/>
                <a:cs typeface="Arial" panose="020B0604020202020204" pitchFamily="34" charset="0"/>
              </a:rPr>
              <a:t>LA CLASE DE APOYO</a:t>
            </a:r>
          </a:p>
          <a:p>
            <a:pPr algn="just"/>
            <a:endParaRPr lang="es-ES" sz="800" dirty="0">
              <a:solidFill>
                <a:srgbClr val="333333"/>
              </a:solidFill>
              <a:latin typeface="Verdana" panose="020B0604030504040204" pitchFamily="34" charset="0"/>
            </a:endParaRPr>
          </a:p>
          <a:p>
            <a:pPr algn="just">
              <a:lnSpc>
                <a:spcPct val="150000"/>
              </a:lnSpc>
            </a:pPr>
            <a:r>
              <a:rPr lang="es-ES" dirty="0">
                <a:latin typeface="Arial" panose="020B0604020202020204" pitchFamily="34" charset="0"/>
                <a:cs typeface="Arial" panose="020B0604020202020204" pitchFamily="34" charset="0"/>
              </a:rPr>
              <a:t>La pedagogía de Apoyo Waldorf plantea que detrás de las </a:t>
            </a:r>
            <a:r>
              <a:rPr lang="es-ES" b="1" dirty="0">
                <a:latin typeface="Arial" panose="020B0604020202020204" pitchFamily="34" charset="0"/>
                <a:cs typeface="Arial" panose="020B0604020202020204" pitchFamily="34" charset="0"/>
              </a:rPr>
              <a:t>dificultades de aprendizaje </a:t>
            </a:r>
            <a:r>
              <a:rPr lang="es-ES" dirty="0">
                <a:latin typeface="Arial" panose="020B0604020202020204" pitchFamily="34" charset="0"/>
                <a:cs typeface="Arial" panose="020B0604020202020204" pitchFamily="34" charset="0"/>
              </a:rPr>
              <a:t>subyacen procesos no superados en algunas de las etapas evolutivas del niño, desde el nacimiento hasta los siete años. </a:t>
            </a:r>
          </a:p>
          <a:p>
            <a:pPr algn="just"/>
            <a:endParaRPr lang="es-ES" sz="900"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Un </a:t>
            </a:r>
            <a:r>
              <a:rPr lang="es-ES" b="1" dirty="0">
                <a:latin typeface="Arial" panose="020B0604020202020204" pitchFamily="34" charset="0"/>
                <a:cs typeface="Arial" panose="020B0604020202020204" pitchFamily="34" charset="0"/>
              </a:rPr>
              <a:t>desarrollo equilibrado </a:t>
            </a:r>
            <a:r>
              <a:rPr lang="es-ES" dirty="0">
                <a:latin typeface="Arial" panose="020B0604020202020204" pitchFamily="34" charset="0"/>
                <a:cs typeface="Arial" panose="020B0604020202020204" pitchFamily="34" charset="0"/>
              </a:rPr>
              <a:t>permite al niño adquirir: una correcta orientación espacial exterior e interior, la adquisición del esquema corporal, una lateralidad correctamente definida, un buen desarrollo de los sentidos del tacto, equilibrio y movimiento propio, una correcta integración del sistema corporal y la superación de los reflejos. Todos estos aspectos tienen una relación muy estrecha con las capacidades necesarias para aprender a leer, escribir y calcular, y por tanto es necesario prestar mucha atención a la situación en que se encuentra el niño respecto a los mismos.</a:t>
            </a:r>
          </a:p>
          <a:p>
            <a:pPr algn="just"/>
            <a:endParaRPr lang="es-ES" sz="900"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A través de una </a:t>
            </a:r>
            <a:r>
              <a:rPr lang="es-ES" b="1" dirty="0">
                <a:latin typeface="Arial" panose="020B0604020202020204" pitchFamily="34" charset="0"/>
                <a:cs typeface="Arial" panose="020B0604020202020204" pitchFamily="34" charset="0"/>
              </a:rPr>
              <a:t>observación</a:t>
            </a:r>
            <a:r>
              <a:rPr lang="es-ES" dirty="0">
                <a:latin typeface="Arial" panose="020B0604020202020204" pitchFamily="34" charset="0"/>
                <a:cs typeface="Arial" panose="020B0604020202020204" pitchFamily="34" charset="0"/>
              </a:rPr>
              <a:t> minuciosa del niño con dificultades en el aprendizaje, el especialista de pedagogía de apoyo realiza una evaluación para detectar cuáles son las posibles causas de dichas dificultades y buscar los ejercicios que le ayuden a superarlas. La puesta en práctica del plan de </a:t>
            </a:r>
            <a:r>
              <a:rPr lang="es-ES" b="1" dirty="0">
                <a:latin typeface="Arial" panose="020B0604020202020204" pitchFamily="34" charset="0"/>
                <a:cs typeface="Arial" panose="020B0604020202020204" pitchFamily="34" charset="0"/>
              </a:rPr>
              <a:t>trabajo suele ser individual</a:t>
            </a:r>
            <a:r>
              <a:rPr lang="es-ES" dirty="0">
                <a:latin typeface="Arial" panose="020B0604020202020204" pitchFamily="34" charset="0"/>
                <a:cs typeface="Arial" panose="020B0604020202020204" pitchFamily="34" charset="0"/>
              </a:rPr>
              <a:t> aunque muchos de los ejercicios pueden ser realizados colectivamente en el aula con el profesor tutor ya que son beneficiosos para todos los niños.</a:t>
            </a:r>
          </a:p>
        </p:txBody>
      </p:sp>
    </p:spTree>
    <p:extLst>
      <p:ext uri="{BB962C8B-B14F-4D97-AF65-F5344CB8AC3E}">
        <p14:creationId xmlns:p14="http://schemas.microsoft.com/office/powerpoint/2010/main" xmlns="" val="146017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18127" y="897249"/>
            <a:ext cx="10598728" cy="5078313"/>
          </a:xfrm>
          <a:prstGeom prst="rect">
            <a:avLst/>
          </a:prstGeom>
          <a:noFill/>
        </p:spPr>
        <p:txBody>
          <a:bodyPr wrap="square" rtlCol="0">
            <a:spAutoFit/>
          </a:bodyPr>
          <a:lstStyle/>
          <a:p>
            <a:pPr lvl="0" algn="just">
              <a:lnSpc>
                <a:spcPct val="150000"/>
              </a:lnSpc>
            </a:pPr>
            <a:r>
              <a:rPr lang="es-ES" dirty="0">
                <a:latin typeface="Arial" panose="020B0604020202020204" pitchFamily="34" charset="0"/>
                <a:cs typeface="Arial" panose="020B0604020202020204" pitchFamily="34" charset="0"/>
              </a:rPr>
              <a:t>Un maestro de Apoyo Waldorf puede organizar sesiones individuales semanales, de 20-30 minutos cada una, con ejercicios de orientación espacial, geografía corporal, estiramiento y elevación, ritmo y respiración, habla, dibujo de formas y algo de trabajo académico. Es aconsejable terminar cada clase con un pequeño ejercicio de pintura, con el objeto de trabajar en el organismo del niño las fuerzas que han sido activadas a través del movimiento. Como Rudolf Steiner indicó para terminar las clases de euritmia y gimnasia.</a:t>
            </a:r>
          </a:p>
          <a:p>
            <a:pPr lvl="0" algn="just">
              <a:lnSpc>
                <a:spcPct val="150000"/>
              </a:lnSpc>
            </a:pPr>
            <a:endParaRPr lang="es-ES" b="1" u="sng" dirty="0">
              <a:latin typeface="Arial" panose="020B0604020202020204" pitchFamily="34" charset="0"/>
              <a:cs typeface="Arial" panose="020B0604020202020204" pitchFamily="34" charset="0"/>
            </a:endParaRPr>
          </a:p>
          <a:p>
            <a:pPr lvl="0" algn="just">
              <a:lnSpc>
                <a:spcPct val="150000"/>
              </a:lnSpc>
            </a:pPr>
            <a:r>
              <a:rPr lang="es-ES" dirty="0">
                <a:latin typeface="Arial" panose="020B0604020202020204" pitchFamily="34" charset="0"/>
                <a:cs typeface="Arial" panose="020B0604020202020204" pitchFamily="34" charset="0"/>
              </a:rPr>
              <a:t>Cada semana se reúnen los maestros y el profesor tutor realizará una breve biografía de cada uno de sus alumnos. El médico escolar describirá la constitución y el resto de maestros pueden añadir comentarios. </a:t>
            </a:r>
          </a:p>
          <a:p>
            <a:pPr algn="ctr">
              <a:lnSpc>
                <a:spcPct val="150000"/>
              </a:lnSpc>
            </a:pPr>
            <a:endParaRPr lang="es-ES" b="1" u="sng" dirty="0">
              <a:latin typeface="Arial" panose="020B0604020202020204" pitchFamily="34" charset="0"/>
              <a:cs typeface="Arial" panose="020B0604020202020204" pitchFamily="34" charset="0"/>
            </a:endParaRPr>
          </a:p>
          <a:p>
            <a:pPr algn="just">
              <a:lnSpc>
                <a:spcPct val="150000"/>
              </a:lnSpc>
            </a:pPr>
            <a:endParaRPr lang="es-ES" dirty="0">
              <a:latin typeface="Arial" panose="020B0604020202020204" pitchFamily="34" charset="0"/>
              <a:cs typeface="Arial" panose="020B0604020202020204" pitchFamily="34" charset="0"/>
            </a:endParaRPr>
          </a:p>
        </p:txBody>
      </p:sp>
      <p:sp>
        <p:nvSpPr>
          <p:cNvPr id="3" name="Rectángulo 2"/>
          <p:cNvSpPr/>
          <p:nvPr/>
        </p:nvSpPr>
        <p:spPr>
          <a:xfrm>
            <a:off x="718127" y="5287867"/>
            <a:ext cx="10775373" cy="872034"/>
          </a:xfrm>
          <a:prstGeom prst="rect">
            <a:avLst/>
          </a:prstGeom>
        </p:spPr>
        <p:txBody>
          <a:bodyPr wrap="square">
            <a:spAutoFit/>
          </a:bodyPr>
          <a:lstStyle/>
          <a:p>
            <a:pPr algn="ctr">
              <a:lnSpc>
                <a:spcPct val="150000"/>
              </a:lnSpc>
            </a:pPr>
            <a:r>
              <a:rPr lang="es-ES" i="1" dirty="0">
                <a:solidFill>
                  <a:srgbClr val="333333"/>
                </a:solidFill>
                <a:latin typeface="Arial" panose="020B0604020202020204" pitchFamily="34" charset="0"/>
                <a:cs typeface="Arial" panose="020B0604020202020204" pitchFamily="34" charset="0"/>
              </a:rPr>
              <a:t>“Los niños ahora son diferentes, tenemos que educarlos de forma diferente, con cada niño la educación tendrá que ser una sanación.”  </a:t>
            </a:r>
            <a:r>
              <a:rPr lang="es-ES" dirty="0">
                <a:solidFill>
                  <a:srgbClr val="333333"/>
                </a:solidFill>
                <a:latin typeface="Arial" panose="020B0604020202020204" pitchFamily="34" charset="0"/>
                <a:cs typeface="Arial" panose="020B0604020202020204" pitchFamily="34" charset="0"/>
              </a:rPr>
              <a:t>Rudolf Steiner</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8754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xKWh0JUM9zY/UP9SxwGxkcI/AAAAAAAAAFM/wVbkVnAbS8k/s1600/DSC02623.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6971"/>
          <a:stretch/>
        </p:blipFill>
        <p:spPr bwMode="auto">
          <a:xfrm>
            <a:off x="7683499" y="3787998"/>
            <a:ext cx="3873501" cy="237269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uadroTexto 1"/>
          <p:cNvSpPr txBox="1"/>
          <p:nvPr/>
        </p:nvSpPr>
        <p:spPr>
          <a:xfrm>
            <a:off x="1670165" y="375756"/>
            <a:ext cx="7759699" cy="2031325"/>
          </a:xfrm>
          <a:prstGeom prst="rect">
            <a:avLst/>
          </a:prstGeom>
          <a:noFill/>
        </p:spPr>
        <p:txBody>
          <a:bodyPr wrap="square" rtlCol="0">
            <a:spAutoFit/>
          </a:bodyPr>
          <a:lstStyle/>
          <a:p>
            <a:pPr algn="ctr"/>
            <a:r>
              <a:rPr lang="es-ES" b="1" u="sng" dirty="0">
                <a:latin typeface="Arial" panose="020B0604020202020204" pitchFamily="34" charset="0"/>
                <a:cs typeface="Arial" panose="020B0604020202020204" pitchFamily="34" charset="0"/>
              </a:rPr>
              <a:t>EJERCICIOS CON LEMNISCATAS</a:t>
            </a:r>
            <a:r>
              <a:rPr lang="es-ES" dirty="0"/>
              <a:t> </a:t>
            </a:r>
          </a:p>
          <a:p>
            <a:endParaRPr lang="es-ES" i="1" dirty="0">
              <a:latin typeface="Arial" panose="020B0604020202020204" pitchFamily="34" charset="0"/>
              <a:cs typeface="Arial" panose="020B0604020202020204" pitchFamily="34" charset="0"/>
            </a:endParaRPr>
          </a:p>
          <a:p>
            <a:pPr algn="ctr">
              <a:lnSpc>
                <a:spcPct val="150000"/>
              </a:lnSpc>
            </a:pPr>
            <a:r>
              <a:rPr lang="es-ES" i="1" dirty="0">
                <a:latin typeface="Arial" panose="020B0604020202020204" pitchFamily="34" charset="0"/>
                <a:cs typeface="Arial" panose="020B0604020202020204" pitchFamily="34" charset="0"/>
              </a:rPr>
              <a:t>“El ojo debe seguir amorosamente lo que hace la mano” </a:t>
            </a:r>
          </a:p>
          <a:p>
            <a:pPr algn="ctr">
              <a:lnSpc>
                <a:spcPct val="150000"/>
              </a:lnSpc>
            </a:pPr>
            <a:r>
              <a:rPr lang="es-ES" dirty="0">
                <a:latin typeface="Arial" panose="020B0604020202020204" pitchFamily="34" charset="0"/>
                <a:cs typeface="Arial" panose="020B0604020202020204" pitchFamily="34" charset="0"/>
              </a:rPr>
              <a:t>Rudolf Steiner.</a:t>
            </a:r>
          </a:p>
          <a:p>
            <a:endParaRPr lang="es-ES" dirty="0"/>
          </a:p>
          <a:p>
            <a:endParaRPr lang="es-ES" dirty="0"/>
          </a:p>
        </p:txBody>
      </p:sp>
      <p:pic>
        <p:nvPicPr>
          <p:cNvPr id="1028" name="Picture 4" descr="http://4.bp.blogspot.com/-2nxBRTySO5w/VhAoIMFZYbI/AAAAAAAArXU/9JBBc34MkMc/s1600/2015-10-02%2B13.22.1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795" t="6563" r="12556" b="5258"/>
          <a:stretch/>
        </p:blipFill>
        <p:spPr bwMode="auto">
          <a:xfrm>
            <a:off x="3772131" y="3750226"/>
            <a:ext cx="3555769" cy="2448234"/>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2.bp.blogspot.com/-FFfmUDWqo20/UQLuC9LUzSI/AAAAAAAAAG0/D5x3mMxyc2w/s1600/DSC0268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6728" y="2407081"/>
            <a:ext cx="2843534" cy="379137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ángulo 2"/>
          <p:cNvSpPr/>
          <p:nvPr/>
        </p:nvSpPr>
        <p:spPr>
          <a:xfrm>
            <a:off x="3772131" y="1995900"/>
            <a:ext cx="8282494" cy="1754326"/>
          </a:xfrm>
          <a:prstGeom prst="rect">
            <a:avLst/>
          </a:prstGeom>
        </p:spPr>
        <p:txBody>
          <a:bodyPr wrap="square">
            <a:spAutoFit/>
          </a:bodyPr>
          <a:lstStyle/>
          <a:p>
            <a:pPr algn="just">
              <a:lnSpc>
                <a:spcPct val="150000"/>
              </a:lnSpc>
            </a:pPr>
            <a:r>
              <a:rPr lang="es-ES" dirty="0">
                <a:latin typeface="Arial" panose="020B0604020202020204" pitchFamily="34" charset="0"/>
                <a:cs typeface="Arial" panose="020B0604020202020204" pitchFamily="34" charset="0"/>
              </a:rPr>
              <a:t>Este ejercicio implica actividad de la parte derecha e izquierda del cuerpo, la coordinación consciente, el movimiento rítmico y la respiración. </a:t>
            </a:r>
          </a:p>
          <a:p>
            <a:pPr algn="just">
              <a:lnSpc>
                <a:spcPct val="150000"/>
              </a:lnSpc>
            </a:pPr>
            <a:r>
              <a:rPr lang="es-ES" dirty="0">
                <a:latin typeface="Arial" panose="020B0604020202020204" pitchFamily="34" charset="0"/>
                <a:cs typeface="Arial" panose="020B0604020202020204" pitchFamily="34" charset="0"/>
              </a:rPr>
              <a:t>La lemniscata y la línea recta son formas arquetípicas que apelan a la organización supra-sensible del niño.</a:t>
            </a:r>
          </a:p>
        </p:txBody>
      </p:sp>
    </p:spTree>
    <p:extLst>
      <p:ext uri="{BB962C8B-B14F-4D97-AF65-F5344CB8AC3E}">
        <p14:creationId xmlns:p14="http://schemas.microsoft.com/office/powerpoint/2010/main" xmlns="" val="3870448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13830" y="4592976"/>
            <a:ext cx="3955767" cy="1754326"/>
          </a:xfrm>
          <a:prstGeom prst="rect">
            <a:avLst/>
          </a:prstGeom>
          <a:noFill/>
        </p:spPr>
        <p:txBody>
          <a:bodyPr wrap="square" rtlCol="0">
            <a:spAutoFit/>
          </a:bodyPr>
          <a:lstStyle/>
          <a:p>
            <a:pPr algn="ctr">
              <a:lnSpc>
                <a:spcPct val="150000"/>
              </a:lnSpc>
            </a:pPr>
            <a:r>
              <a:rPr lang="es-ES" b="1" dirty="0">
                <a:latin typeface="Arial" panose="020B0604020202020204" pitchFamily="34" charset="0"/>
                <a:cs typeface="Arial" panose="020B0604020202020204" pitchFamily="34" charset="0"/>
              </a:rPr>
              <a:t>TAMARA CHUVAROVSKY</a:t>
            </a:r>
          </a:p>
          <a:p>
            <a:pPr algn="ctr">
              <a:lnSpc>
                <a:spcPct val="150000"/>
              </a:lnSpc>
            </a:pPr>
            <a:r>
              <a:rPr lang="pt-BR" i="1" dirty="0"/>
              <a:t>“</a:t>
            </a:r>
            <a:r>
              <a:rPr lang="pt-BR" i="1" dirty="0" err="1"/>
              <a:t>Logopeda</a:t>
            </a:r>
            <a:r>
              <a:rPr lang="pt-BR" i="1" dirty="0"/>
              <a:t> holística de base </a:t>
            </a:r>
            <a:r>
              <a:rPr lang="pt-BR" i="1" dirty="0" err="1"/>
              <a:t>antroposófica</a:t>
            </a:r>
            <a:r>
              <a:rPr lang="pt-BR" i="1" dirty="0"/>
              <a:t>”</a:t>
            </a:r>
            <a:endParaRPr lang="es-ES" b="1" dirty="0">
              <a:latin typeface="Arial" panose="020B0604020202020204" pitchFamily="34" charset="0"/>
              <a:cs typeface="Arial" panose="020B0604020202020204" pitchFamily="34" charset="0"/>
            </a:endParaRPr>
          </a:p>
          <a:p>
            <a:pPr algn="ctr">
              <a:lnSpc>
                <a:spcPct val="150000"/>
              </a:lnSpc>
            </a:pPr>
            <a:r>
              <a:rPr lang="es-ES" dirty="0"/>
              <a:t> </a:t>
            </a:r>
            <a:endParaRPr lang="es-ES" dirty="0">
              <a:latin typeface="Arial" panose="020B0604020202020204" pitchFamily="34" charset="0"/>
              <a:cs typeface="Arial" panose="020B0604020202020204" pitchFamily="34" charset="0"/>
            </a:endParaRPr>
          </a:p>
        </p:txBody>
      </p:sp>
      <p:pic>
        <p:nvPicPr>
          <p:cNvPr id="1026" name="Picture 2" descr="tamara chubarovsk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29845" y="1421648"/>
            <a:ext cx="2962275" cy="28575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7" name="Grupo 6"/>
          <p:cNvGrpSpPr/>
          <p:nvPr/>
        </p:nvGrpSpPr>
        <p:grpSpPr>
          <a:xfrm>
            <a:off x="4469200" y="2527233"/>
            <a:ext cx="7431252" cy="2511168"/>
            <a:chOff x="4469200" y="1848665"/>
            <a:chExt cx="7722800" cy="1790991"/>
          </a:xfrm>
        </p:grpSpPr>
        <p:sp>
          <p:nvSpPr>
            <p:cNvPr id="2" name="Rectangle 3"/>
            <p:cNvSpPr>
              <a:spLocks noChangeArrowheads="1"/>
            </p:cNvSpPr>
            <p:nvPr/>
          </p:nvSpPr>
          <p:spPr bwMode="auto">
            <a:xfrm>
              <a:off x="4469200" y="1848665"/>
              <a:ext cx="7722800" cy="4609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b="1" i="0" u="none" strike="noStrike" cap="none" normalizeH="0" baseline="0" dirty="0">
                  <a:ln>
                    <a:noFill/>
                  </a:ln>
                  <a:solidFill>
                    <a:srgbClr val="525252"/>
                  </a:solidFill>
                  <a:effectLst/>
                  <a:latin typeface="Arial" panose="020B0604020202020204" pitchFamily="34" charset="0"/>
                  <a:cs typeface="Arial" panose="020B0604020202020204" pitchFamily="34" charset="0"/>
                </a:rPr>
                <a:t>Encuentro con mi voz: </a:t>
              </a:r>
              <a:r>
                <a:rPr kumimoji="0" lang="es-ES" altLang="es-ES" i="0" u="none" strike="noStrike" cap="none" normalizeH="0" baseline="0" dirty="0">
                  <a:ln>
                    <a:noFill/>
                  </a:ln>
                  <a:solidFill>
                    <a:schemeClr val="tx1"/>
                  </a:solidFill>
                  <a:effectLst/>
                  <a:latin typeface="Arial" panose="020B0604020202020204" pitchFamily="34" charset="0"/>
                  <a:cs typeface="Arial" panose="020B0604020202020204" pitchFamily="34" charset="0"/>
                </a:rPr>
                <a:t>Terapia holística de la voz, basada en el efecto terapéutico de los sonidos de nuestro propio nombre</a:t>
              </a:r>
            </a:p>
          </p:txBody>
        </p:sp>
        <p:sp>
          <p:nvSpPr>
            <p:cNvPr id="3" name="Rectangle 4"/>
            <p:cNvSpPr>
              <a:spLocks noChangeArrowheads="1"/>
            </p:cNvSpPr>
            <p:nvPr/>
          </p:nvSpPr>
          <p:spPr bwMode="auto">
            <a:xfrm>
              <a:off x="4469200" y="2528439"/>
              <a:ext cx="7722800" cy="4609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b="1" i="0" u="none" strike="noStrike" cap="none" normalizeH="0" baseline="0" dirty="0">
                  <a:ln>
                    <a:noFill/>
                  </a:ln>
                  <a:solidFill>
                    <a:srgbClr val="525252"/>
                  </a:solidFill>
                  <a:effectLst/>
                  <a:latin typeface="Arial" panose="020B0604020202020204" pitchFamily="34" charset="0"/>
                  <a:cs typeface="Arial" panose="020B0604020202020204" pitchFamily="34" charset="0"/>
                </a:rPr>
                <a:t>Rimas con Movimiento: </a:t>
              </a:r>
              <a:r>
                <a:rPr kumimoji="0" lang="es-ES" altLang="es-ES" i="0" u="none" strike="noStrike" cap="none" normalizeH="0" baseline="0" dirty="0">
                  <a:ln>
                    <a:noFill/>
                  </a:ln>
                  <a:solidFill>
                    <a:schemeClr val="tx1"/>
                  </a:solidFill>
                  <a:effectLst/>
                  <a:latin typeface="Arial" panose="020B0604020202020204" pitchFamily="34" charset="0"/>
                  <a:cs typeface="Arial" panose="020B0604020202020204" pitchFamily="34" charset="0"/>
                </a:rPr>
                <a:t>Logopedia holística y motricidad afectiva y lúdica para el desarrollo emocional y cognitivo en la infancia</a:t>
              </a:r>
            </a:p>
          </p:txBody>
        </p:sp>
        <p:sp>
          <p:nvSpPr>
            <p:cNvPr id="5" name="Rectangle 5"/>
            <p:cNvSpPr>
              <a:spLocks noChangeArrowheads="1"/>
            </p:cNvSpPr>
            <p:nvPr/>
          </p:nvSpPr>
          <p:spPr bwMode="auto">
            <a:xfrm>
              <a:off x="4469200" y="3178686"/>
              <a:ext cx="7722800" cy="4609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s-ES" altLang="es-ES" b="1" dirty="0">
                  <a:solidFill>
                    <a:srgbClr val="525252"/>
                  </a:solidFill>
                  <a:latin typeface="Arial" panose="020B0604020202020204" pitchFamily="34" charset="0"/>
                  <a:cs typeface="Arial" panose="020B0604020202020204" pitchFamily="34" charset="0"/>
                </a:rPr>
                <a:t>T</a:t>
              </a:r>
              <a:r>
                <a:rPr kumimoji="0" lang="es-ES" altLang="es-ES" b="1" i="0" u="none" strike="noStrike" cap="none" normalizeH="0" baseline="0" dirty="0">
                  <a:ln>
                    <a:noFill/>
                  </a:ln>
                  <a:solidFill>
                    <a:srgbClr val="525252"/>
                  </a:solidFill>
                  <a:effectLst/>
                  <a:latin typeface="Arial" panose="020B0604020202020204" pitchFamily="34" charset="0"/>
                  <a:cs typeface="Arial" panose="020B0604020202020204" pitchFamily="34" charset="0"/>
                </a:rPr>
                <a:t>eatro Pedagógico: </a:t>
              </a:r>
              <a:r>
                <a:rPr kumimoji="0" lang="es-ES" altLang="es-ES" i="0" u="none" strike="noStrike" cap="none" normalizeH="0" baseline="0" dirty="0">
                  <a:ln>
                    <a:noFill/>
                  </a:ln>
                  <a:solidFill>
                    <a:schemeClr val="tx1"/>
                  </a:solidFill>
                  <a:effectLst/>
                  <a:latin typeface="Arial" panose="020B0604020202020204" pitchFamily="34" charset="0"/>
                  <a:cs typeface="Arial" panose="020B0604020202020204" pitchFamily="34" charset="0"/>
                </a:rPr>
                <a:t>Desarrollo de habilidades sociales y artísticas a través de cuentos con teatro y títeres</a:t>
              </a:r>
            </a:p>
          </p:txBody>
        </p:sp>
      </p:grpSp>
      <p:sp>
        <p:nvSpPr>
          <p:cNvPr id="6" name="Rectángulo 5"/>
          <p:cNvSpPr/>
          <p:nvPr/>
        </p:nvSpPr>
        <p:spPr>
          <a:xfrm>
            <a:off x="5459461" y="1698983"/>
            <a:ext cx="5742278" cy="369332"/>
          </a:xfrm>
          <a:prstGeom prst="rect">
            <a:avLst/>
          </a:prstGeom>
        </p:spPr>
        <p:txBody>
          <a:bodyPr wrap="none">
            <a:spAutoFit/>
          </a:bodyPr>
          <a:lstStyle/>
          <a:p>
            <a:r>
              <a:rPr lang="es-ES" b="1" u="sng" dirty="0">
                <a:latin typeface="Arial" panose="020B0604020202020204" pitchFamily="34" charset="0"/>
                <a:cs typeface="Arial" panose="020B0604020202020204" pitchFamily="34" charset="0"/>
              </a:rPr>
              <a:t>MÉTODO CHUBAROVSKY DE VOZ Y MOVIMIENTO</a:t>
            </a:r>
          </a:p>
        </p:txBody>
      </p:sp>
    </p:spTree>
    <p:extLst>
      <p:ext uri="{BB962C8B-B14F-4D97-AF65-F5344CB8AC3E}">
        <p14:creationId xmlns:p14="http://schemas.microsoft.com/office/powerpoint/2010/main" xmlns="" val="2338212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736601" y="647204"/>
            <a:ext cx="10845799" cy="3831818"/>
          </a:xfrm>
          <a:prstGeom prst="rect">
            <a:avLst/>
          </a:prstGeom>
          <a:noFill/>
        </p:spPr>
        <p:txBody>
          <a:bodyPr wrap="square" rtlCol="0">
            <a:spAutoFit/>
          </a:bodyPr>
          <a:lstStyle/>
          <a:p>
            <a:pPr lvl="0" algn="ctr">
              <a:lnSpc>
                <a:spcPct val="150000"/>
              </a:lnSpc>
            </a:pPr>
            <a:r>
              <a:rPr lang="es-ES" b="1" dirty="0">
                <a:latin typeface="Roboto"/>
              </a:rPr>
              <a:t>MADRE DE DÍA</a:t>
            </a:r>
          </a:p>
          <a:p>
            <a:pPr lvl="0" algn="just">
              <a:lnSpc>
                <a:spcPct val="150000"/>
              </a:lnSpc>
            </a:pPr>
            <a:endParaRPr lang="es-ES" dirty="0">
              <a:latin typeface="Roboto"/>
            </a:endParaRPr>
          </a:p>
          <a:p>
            <a:pPr lvl="0" algn="just">
              <a:lnSpc>
                <a:spcPct val="150000"/>
              </a:lnSpc>
            </a:pPr>
            <a:r>
              <a:rPr lang="es-ES" dirty="0">
                <a:latin typeface="Roboto"/>
              </a:rPr>
              <a:t>Son educadoras profesionales que ofrecen en su propio hogar (o en casos concretos son estas las que se trasladan al hogar de las familias) adaptado y equipado, un servicio de atención y cuidado al menor de entre 0 a 6 años, en grupos reducidos (de entre tres a cinco niños máximo) y en un ambiente hogareño. </a:t>
            </a:r>
          </a:p>
          <a:p>
            <a:pPr lvl="0" algn="just">
              <a:lnSpc>
                <a:spcPct val="150000"/>
              </a:lnSpc>
            </a:pPr>
            <a:r>
              <a:rPr lang="es-ES" dirty="0">
                <a:latin typeface="Roboto"/>
              </a:rPr>
              <a:t>Estas características hacen que sea más sencillo atender, observar e identificar las verdaderas necesidades educativas y emocionales de cada niño que habita en un hogar de madre de día y dar una respuesta de calidad a las mismas.</a:t>
            </a:r>
            <a:endParaRPr lang="es-ES" b="0" i="0" dirty="0">
              <a:effectLst/>
              <a:latin typeface="Arial" panose="020B0604020202020204" pitchFamily="34" charset="0"/>
            </a:endParaRPr>
          </a:p>
        </p:txBody>
      </p:sp>
      <p:pic>
        <p:nvPicPr>
          <p:cNvPr id="1026" name="Picture 2" descr="http://ep00.epimg.net/sociedad/imagenes/2013/10/11/actualidad/1381517771_796623_1381517973_noticia_norma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99289" y="4275165"/>
            <a:ext cx="3965575" cy="21244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996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774343" y="364030"/>
            <a:ext cx="10845799" cy="5370701"/>
          </a:xfrm>
          <a:prstGeom prst="rect">
            <a:avLst/>
          </a:prstGeom>
          <a:noFill/>
        </p:spPr>
        <p:txBody>
          <a:bodyPr wrap="square" rtlCol="0">
            <a:spAutoFit/>
          </a:bodyPr>
          <a:lstStyle/>
          <a:p>
            <a:pPr algn="ctr"/>
            <a:r>
              <a:rPr lang="es-ES" b="1" u="sng" dirty="0">
                <a:solidFill>
                  <a:srgbClr val="000000"/>
                </a:solidFill>
                <a:latin typeface="Arial" panose="020B0604020202020204" pitchFamily="34" charset="0"/>
              </a:rPr>
              <a:t>TEORÍA DEL COLOR DE GOETHE</a:t>
            </a:r>
          </a:p>
          <a:p>
            <a:pPr algn="ctr"/>
            <a:endParaRPr lang="es-ES" b="1" u="sng" dirty="0">
              <a:solidFill>
                <a:srgbClr val="000000"/>
              </a:solidFill>
              <a:latin typeface="Arial" panose="020B0604020202020204" pitchFamily="34" charset="0"/>
            </a:endParaRPr>
          </a:p>
          <a:p>
            <a:endParaRPr lang="es-ES" sz="100" dirty="0">
              <a:solidFill>
                <a:srgbClr val="000000"/>
              </a:solidFill>
              <a:latin typeface="Arial" panose="020B0604020202020204" pitchFamily="34" charset="0"/>
            </a:endParaRPr>
          </a:p>
          <a:p>
            <a:pPr marL="285750" indent="-285750" algn="just">
              <a:lnSpc>
                <a:spcPct val="150000"/>
              </a:lnSpc>
              <a:buFont typeface="Arial" panose="020B0604020202020204" pitchFamily="34" charset="0"/>
              <a:buChar char="•"/>
            </a:pPr>
            <a:r>
              <a:rPr lang="es-ES" dirty="0">
                <a:solidFill>
                  <a:srgbClr val="000000"/>
                </a:solidFill>
                <a:latin typeface="Arial" panose="020B0604020202020204" pitchFamily="34" charset="0"/>
              </a:rPr>
              <a:t>Goethe creó un triángulo con tres colores primarios: rojo, amarillo y azul. </a:t>
            </a:r>
          </a:p>
          <a:p>
            <a:pPr algn="just">
              <a:lnSpc>
                <a:spcPct val="150000"/>
              </a:lnSpc>
            </a:pPr>
            <a:endParaRPr lang="es-ES" dirty="0">
              <a:solidFill>
                <a:srgbClr val="000000"/>
              </a:solidFill>
              <a:latin typeface="Arial" panose="020B0604020202020204" pitchFamily="34" charset="0"/>
            </a:endParaRPr>
          </a:p>
          <a:p>
            <a:pPr marL="285750" indent="-285750" algn="just">
              <a:lnSpc>
                <a:spcPct val="150000"/>
              </a:lnSpc>
              <a:buFont typeface="Arial" panose="020B0604020202020204" pitchFamily="34" charset="0"/>
              <a:buChar char="•"/>
            </a:pPr>
            <a:r>
              <a:rPr lang="es-ES" dirty="0">
                <a:solidFill>
                  <a:srgbClr val="000000"/>
                </a:solidFill>
                <a:latin typeface="Arial" panose="020B0604020202020204" pitchFamily="34" charset="0"/>
              </a:rPr>
              <a:t>Creía que su triángulo era un diagrama de la mente humana y conectó cada color con ciertas emociones. </a:t>
            </a:r>
          </a:p>
          <a:p>
            <a:pPr marL="285750" indent="-285750" algn="just">
              <a:buFont typeface="Arial" panose="020B0604020202020204" pitchFamily="34" charset="0"/>
              <a:buChar char="•"/>
            </a:pPr>
            <a:endParaRPr lang="es-ES" dirty="0">
              <a:solidFill>
                <a:srgbClr val="000000"/>
              </a:solidFill>
              <a:latin typeface="Arial" panose="020B0604020202020204" pitchFamily="34" charset="0"/>
            </a:endParaRPr>
          </a:p>
          <a:p>
            <a:pPr marL="285750" lvl="0" indent="-285750" algn="just">
              <a:lnSpc>
                <a:spcPct val="150000"/>
              </a:lnSpc>
              <a:buFont typeface="Arial" panose="020B0604020202020204" pitchFamily="34" charset="0"/>
              <a:buChar char="•"/>
            </a:pPr>
            <a:r>
              <a:rPr lang="es-ES" dirty="0">
                <a:solidFill>
                  <a:srgbClr val="000000"/>
                </a:solidFill>
                <a:latin typeface="Arial" panose="020B0604020202020204" pitchFamily="34" charset="0"/>
              </a:rPr>
              <a:t>Goethe escogió el rojo, amarillo y azul, basándose en su contenido emocional, así como también en los fundamentos físicos del color, y agrupó las distintas subdivisiones del triángulo por “elementos” emocionales y también por niveles de mezclado. </a:t>
            </a:r>
          </a:p>
          <a:p>
            <a:pPr marL="285750" indent="-285750" algn="just">
              <a:buFont typeface="Arial" panose="020B0604020202020204" pitchFamily="34" charset="0"/>
              <a:buChar char="•"/>
            </a:pPr>
            <a:endParaRPr lang="es-ES" b="0" i="0" dirty="0">
              <a:solidFill>
                <a:srgbClr val="000000"/>
              </a:solidFill>
              <a:effectLst/>
              <a:latin typeface="Arial" panose="020B0604020202020204" pitchFamily="34" charset="0"/>
            </a:endParaRPr>
          </a:p>
          <a:p>
            <a:pPr marL="285750" indent="-285750" algn="just">
              <a:lnSpc>
                <a:spcPct val="150000"/>
              </a:lnSpc>
              <a:buFont typeface="Arial" panose="020B0604020202020204" pitchFamily="34" charset="0"/>
              <a:buChar char="•"/>
            </a:pPr>
            <a:r>
              <a:rPr lang="es-ES" dirty="0">
                <a:solidFill>
                  <a:srgbClr val="000000"/>
                </a:solidFill>
                <a:latin typeface="Arial" panose="020B0604020202020204" pitchFamily="34" charset="0"/>
              </a:rPr>
              <a:t>Los juguetes Waldorf suelen ser de madera natural teñida suavemente con pinturas al agua. </a:t>
            </a:r>
          </a:p>
          <a:p>
            <a:pPr algn="just">
              <a:lnSpc>
                <a:spcPct val="150000"/>
              </a:lnSpc>
            </a:pPr>
            <a:r>
              <a:rPr lang="es-ES" dirty="0">
                <a:solidFill>
                  <a:srgbClr val="000000"/>
                </a:solidFill>
                <a:latin typeface="Arial" panose="020B0604020202020204" pitchFamily="34" charset="0"/>
              </a:rPr>
              <a:t>     Color y luz nutren nuestro cuerpo.</a:t>
            </a:r>
            <a:endParaRPr lang="es-ES" b="0" i="0" dirty="0">
              <a:solidFill>
                <a:srgbClr val="000000"/>
              </a:solidFill>
              <a:effectLst/>
              <a:latin typeface="Arial" panose="020B0604020202020204" pitchFamily="34" charset="0"/>
            </a:endParaRPr>
          </a:p>
          <a:p>
            <a:pPr algn="just">
              <a:lnSpc>
                <a:spcPct val="150000"/>
              </a:lnSpc>
            </a:pPr>
            <a:endParaRPr lang="es-ES" b="0" i="0" dirty="0">
              <a:solidFill>
                <a:srgbClr val="000000"/>
              </a:solidFill>
              <a:effectLst/>
              <a:latin typeface="Arial" panose="020B0604020202020204" pitchFamily="34" charset="0"/>
            </a:endParaRPr>
          </a:p>
        </p:txBody>
      </p:sp>
      <p:pic>
        <p:nvPicPr>
          <p:cNvPr id="1026" name="Picture 2" descr="https://kriselescano.files.wordpress.com/2011/09/trinagulo_goeth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06873" y="4861818"/>
            <a:ext cx="1996181" cy="19961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01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787401" y="659904"/>
            <a:ext cx="10845799" cy="5493812"/>
          </a:xfrm>
          <a:prstGeom prst="rect">
            <a:avLst/>
          </a:prstGeom>
          <a:noFill/>
        </p:spPr>
        <p:txBody>
          <a:bodyPr wrap="square" rtlCol="0">
            <a:spAutoFit/>
          </a:bodyPr>
          <a:lstStyle/>
          <a:p>
            <a:pPr algn="just">
              <a:lnSpc>
                <a:spcPct val="150000"/>
              </a:lnSpc>
            </a:pPr>
            <a:r>
              <a:rPr lang="es-ES" b="1" dirty="0">
                <a:solidFill>
                  <a:srgbClr val="000000"/>
                </a:solidFill>
                <a:latin typeface="Arial" panose="020B0604020202020204" pitchFamily="34" charset="0"/>
              </a:rPr>
              <a:t>AZUL:</a:t>
            </a:r>
            <a:r>
              <a:rPr lang="es-ES" dirty="0">
                <a:solidFill>
                  <a:srgbClr val="000000"/>
                </a:solidFill>
                <a:latin typeface="Arial" panose="020B0604020202020204" pitchFamily="34" charset="0"/>
              </a:rPr>
              <a:t> Es el color de la inteligencia, la sabiduría, la reflexión y la paciencia. Induce al recogimiento, proporciona una sensación de espacio abierto, es el color del cielo y el mar en calma, y así evoca también paz y quietud. Actúa como calmante, sosegando los ánimos e invitando al pensamiento.</a:t>
            </a:r>
          </a:p>
          <a:p>
            <a:pPr algn="just">
              <a:lnSpc>
                <a:spcPct val="150000"/>
              </a:lnSpc>
            </a:pPr>
            <a:endParaRPr lang="es-ES" dirty="0">
              <a:solidFill>
                <a:srgbClr val="000000"/>
              </a:solidFill>
              <a:latin typeface="Arial" panose="020B0604020202020204" pitchFamily="34" charset="0"/>
            </a:endParaRPr>
          </a:p>
          <a:p>
            <a:pPr algn="just">
              <a:lnSpc>
                <a:spcPct val="150000"/>
              </a:lnSpc>
            </a:pPr>
            <a:r>
              <a:rPr lang="es-ES" b="1" dirty="0">
                <a:solidFill>
                  <a:srgbClr val="000000"/>
                </a:solidFill>
                <a:latin typeface="Arial" panose="020B0604020202020204" pitchFamily="34" charset="0"/>
              </a:rPr>
              <a:t>ROJO:</a:t>
            </a:r>
            <a:r>
              <a:rPr lang="es-ES" dirty="0">
                <a:solidFill>
                  <a:srgbClr val="000000"/>
                </a:solidFill>
                <a:latin typeface="Arial" panose="020B0604020202020204" pitchFamily="34" charset="0"/>
              </a:rPr>
              <a:t> Está relacionado con el fuego y evoca sensaciones de calor y excitación. Es el color de la sangre y el fuego, el color de Marte, símbolo de la violencia, de la pasión sensual; sugiere acción, impulso; es el color del movimiento y la vitalidad. Aumenta la tensión muscular, activa un cierto estado de alerta en el cerebro.</a:t>
            </a:r>
          </a:p>
          <a:p>
            <a:pPr algn="just">
              <a:lnSpc>
                <a:spcPct val="150000"/>
              </a:lnSpc>
            </a:pPr>
            <a:endParaRPr lang="es-ES" dirty="0">
              <a:solidFill>
                <a:srgbClr val="000000"/>
              </a:solidFill>
              <a:latin typeface="Arial" panose="020B0604020202020204" pitchFamily="34" charset="0"/>
            </a:endParaRPr>
          </a:p>
          <a:p>
            <a:pPr algn="just">
              <a:lnSpc>
                <a:spcPct val="150000"/>
              </a:lnSpc>
            </a:pPr>
            <a:r>
              <a:rPr lang="es-ES" b="1" dirty="0">
                <a:solidFill>
                  <a:srgbClr val="000000"/>
                </a:solidFill>
                <a:latin typeface="Arial" panose="020B0604020202020204" pitchFamily="34" charset="0"/>
              </a:rPr>
              <a:t>AMARILLO:</a:t>
            </a:r>
            <a:r>
              <a:rPr lang="es-ES" dirty="0">
                <a:solidFill>
                  <a:srgbClr val="000000"/>
                </a:solidFill>
                <a:latin typeface="Arial" panose="020B0604020202020204" pitchFamily="34" charset="0"/>
              </a:rPr>
              <a:t> Es el color del Sol. Para Goethe posee una condición alegre, risueña, es el color del optimismo. El amarillo tiene las cualidades del sol, es el color del poder y la arrogancia, pero también de la alegría, el buen humor y la buena voluntad; es un color estimulante.</a:t>
            </a:r>
          </a:p>
          <a:p>
            <a:pPr algn="just">
              <a:lnSpc>
                <a:spcPct val="150000"/>
              </a:lnSpc>
            </a:pPr>
            <a:r>
              <a:rPr lang="es-ES" dirty="0">
                <a:solidFill>
                  <a:srgbClr val="000000"/>
                </a:solidFill>
                <a:latin typeface="Arial" panose="020B0604020202020204" pitchFamily="34" charset="0"/>
              </a:rPr>
              <a:t>libera al espíritu y equilibra las sensaciones.</a:t>
            </a:r>
            <a:endParaRPr lang="es-E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xmlns="" val="123081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736601" y="647204"/>
            <a:ext cx="10845799" cy="4247317"/>
          </a:xfrm>
          <a:prstGeom prst="rect">
            <a:avLst/>
          </a:prstGeom>
          <a:noFill/>
        </p:spPr>
        <p:txBody>
          <a:bodyPr wrap="square" rtlCol="0">
            <a:spAutoFit/>
          </a:bodyPr>
          <a:lstStyle/>
          <a:p>
            <a:pPr lvl="0" algn="just">
              <a:lnSpc>
                <a:spcPct val="150000"/>
              </a:lnSpc>
            </a:pPr>
            <a:r>
              <a:rPr lang="es-ES" b="1" dirty="0">
                <a:solidFill>
                  <a:srgbClr val="000000"/>
                </a:solidFill>
                <a:latin typeface="Arial" panose="020B0604020202020204" pitchFamily="34" charset="0"/>
              </a:rPr>
              <a:t>VIOLETA:</a:t>
            </a:r>
            <a:r>
              <a:rPr lang="es-ES" dirty="0">
                <a:solidFill>
                  <a:srgbClr val="000000"/>
                </a:solidFill>
                <a:latin typeface="Arial" panose="020B0604020202020204" pitchFamily="34" charset="0"/>
              </a:rPr>
              <a:t> El violeta es el color de la madurez y la experiencia. En un matiz claro expresa profundidad, misticismo, misterio, melancolía, es el color de la intuición y la magia; en su tonalidad púrpura es símbolo de realeza, suntuosidad y dignidad.</a:t>
            </a:r>
          </a:p>
          <a:p>
            <a:pPr lvl="0" algn="just">
              <a:lnSpc>
                <a:spcPct val="150000"/>
              </a:lnSpc>
            </a:pPr>
            <a:endParaRPr lang="es-ES" dirty="0">
              <a:solidFill>
                <a:srgbClr val="000000"/>
              </a:solidFill>
              <a:latin typeface="Arial" panose="020B0604020202020204" pitchFamily="34" charset="0"/>
            </a:endParaRPr>
          </a:p>
          <a:p>
            <a:pPr lvl="0" algn="just">
              <a:lnSpc>
                <a:spcPct val="150000"/>
              </a:lnSpc>
            </a:pPr>
            <a:r>
              <a:rPr lang="es-ES" b="1" dirty="0">
                <a:solidFill>
                  <a:srgbClr val="000000"/>
                </a:solidFill>
                <a:latin typeface="Arial" panose="020B0604020202020204" pitchFamily="34" charset="0"/>
              </a:rPr>
              <a:t>NARANJA:</a:t>
            </a:r>
            <a:r>
              <a:rPr lang="es-ES" dirty="0">
                <a:solidFill>
                  <a:srgbClr val="000000"/>
                </a:solidFill>
                <a:latin typeface="Arial" panose="020B0604020202020204" pitchFamily="34" charset="0"/>
              </a:rPr>
              <a:t> Mezcla de amarillo y rojo, tiene las cualidades de ambos, aunque en menor grado. Para Goethe es el color de la energía, un color para temperamentos primarios, que gusta a niños, bárbaros y salvajes porque refuerza sus tendencias naturales al entusiasmo, al ardor, a la euforia…</a:t>
            </a:r>
          </a:p>
          <a:p>
            <a:pPr lvl="0" algn="just">
              <a:lnSpc>
                <a:spcPct val="150000"/>
              </a:lnSpc>
            </a:pPr>
            <a:endParaRPr lang="es-ES" dirty="0">
              <a:solidFill>
                <a:srgbClr val="000000"/>
              </a:solidFill>
              <a:latin typeface="Arial" panose="020B0604020202020204" pitchFamily="34" charset="0"/>
            </a:endParaRPr>
          </a:p>
          <a:p>
            <a:pPr lvl="0" algn="just">
              <a:lnSpc>
                <a:spcPct val="150000"/>
              </a:lnSpc>
            </a:pPr>
            <a:r>
              <a:rPr lang="es-ES" b="1" dirty="0">
                <a:solidFill>
                  <a:srgbClr val="000000"/>
                </a:solidFill>
                <a:latin typeface="Arial" panose="020B0604020202020204" pitchFamily="34" charset="0"/>
              </a:rPr>
              <a:t>VERDE:</a:t>
            </a:r>
            <a:r>
              <a:rPr lang="es-ES" dirty="0">
                <a:solidFill>
                  <a:srgbClr val="000000"/>
                </a:solidFill>
                <a:latin typeface="Arial" panose="020B0604020202020204" pitchFamily="34" charset="0"/>
              </a:rPr>
              <a:t> El verde significa la llegada de la primavera, simboliza la juventud y la esperanza. Por ser el color de la naturaleza, de los prados húmedos, sugiere aire libre y frescor; este color es reconfortante,</a:t>
            </a:r>
            <a:endParaRPr lang="es-E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xmlns="" val="73177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32427" y="487795"/>
            <a:ext cx="10598728" cy="6209392"/>
          </a:xfrm>
          <a:prstGeom prst="rect">
            <a:avLst/>
          </a:prstGeom>
          <a:noFill/>
        </p:spPr>
        <p:txBody>
          <a:bodyPr wrap="square" rtlCol="0">
            <a:spAutoFit/>
          </a:bodyPr>
          <a:lstStyle/>
          <a:p>
            <a:pPr algn="ctr">
              <a:lnSpc>
                <a:spcPct val="150000"/>
              </a:lnSpc>
            </a:pPr>
            <a:r>
              <a:rPr lang="es-ES" b="1" u="sng" dirty="0">
                <a:latin typeface="Arial" panose="020B0604020202020204" pitchFamily="34" charset="0"/>
                <a:cs typeface="Arial" panose="020B0604020202020204" pitchFamily="34" charset="0"/>
              </a:rPr>
              <a:t>BIBLIOGRAFÍA/ WEBGRAFÍA</a:t>
            </a:r>
          </a:p>
          <a:p>
            <a:pPr algn="ctr"/>
            <a:endParaRPr lang="es-ES" b="1" u="sng"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es-ES" dirty="0">
                <a:solidFill>
                  <a:schemeClr val="tx1">
                    <a:lumMod val="95000"/>
                    <a:lumOff val="5000"/>
                  </a:schemeClr>
                </a:solidFill>
                <a:latin typeface="Arial" panose="020B0604020202020204" pitchFamily="34" charset="0"/>
                <a:cs typeface="Arial" panose="020B0604020202020204" pitchFamily="34" charset="0"/>
              </a:rPr>
              <a:t>Imágenes de google</a:t>
            </a:r>
          </a:p>
          <a:p>
            <a:pPr marL="285750" indent="-285750" algn="just">
              <a:lnSpc>
                <a:spcPct val="150000"/>
              </a:lnSpc>
              <a:buFont typeface="Arial" panose="020B0604020202020204" pitchFamily="34" charset="0"/>
              <a:buChar char="•"/>
            </a:pPr>
            <a:r>
              <a:rPr lang="es-ES" dirty="0">
                <a:solidFill>
                  <a:schemeClr val="tx1">
                    <a:lumMod val="95000"/>
                    <a:lumOff val="5000"/>
                  </a:schemeClr>
                </a:solidFill>
                <a:latin typeface="Arial" panose="020B0604020202020204" pitchFamily="34" charset="0"/>
                <a:cs typeface="Arial" panose="020B0604020202020204" pitchFamily="34" charset="0"/>
              </a:rPr>
              <a:t>http://www.colegiorudolfsteiner.cl/</a:t>
            </a:r>
          </a:p>
          <a:p>
            <a:pPr marL="285750" indent="-285750" algn="just">
              <a:lnSpc>
                <a:spcPct val="150000"/>
              </a:lnSpc>
              <a:buFont typeface="Arial" panose="020B0604020202020204" pitchFamily="34" charset="0"/>
              <a:buChar char="•"/>
            </a:pPr>
            <a:r>
              <a:rPr lang="es-ES" dirty="0">
                <a:solidFill>
                  <a:schemeClr val="tx1">
                    <a:lumMod val="95000"/>
                    <a:lumOff val="5000"/>
                  </a:schemeClr>
                </a:solidFill>
                <a:latin typeface="Arial" panose="020B0604020202020204" pitchFamily="34" charset="0"/>
                <a:cs typeface="Arial" panose="020B0604020202020204" pitchFamily="34" charset="0"/>
              </a:rPr>
              <a:t>http://waldorfcoruna.org/</a:t>
            </a:r>
          </a:p>
          <a:p>
            <a:pPr marL="285750" indent="-285750" algn="just">
              <a:lnSpc>
                <a:spcPct val="150000"/>
              </a:lnSpc>
              <a:buFont typeface="Arial" panose="020B0604020202020204" pitchFamily="34" charset="0"/>
              <a:buChar char="•"/>
            </a:pPr>
            <a:r>
              <a:rPr lang="es-ES" dirty="0">
                <a:solidFill>
                  <a:schemeClr val="tx1">
                    <a:lumMod val="95000"/>
                    <a:lumOff val="5000"/>
                  </a:schemeClr>
                </a:solidFill>
                <a:latin typeface="Arial" panose="020B0604020202020204" pitchFamily="34" charset="0"/>
                <a:cs typeface="Arial" panose="020B0604020202020204" pitchFamily="34" charset="0"/>
              </a:rPr>
              <a:t>http://colegioswaldorf.org/</a:t>
            </a:r>
          </a:p>
          <a:p>
            <a:pPr marL="285750" indent="-285750" algn="just">
              <a:lnSpc>
                <a:spcPct val="150000"/>
              </a:lnSpc>
              <a:buFont typeface="Arial" panose="020B0604020202020204" pitchFamily="34" charset="0"/>
              <a:buChar char="•"/>
            </a:pPr>
            <a:r>
              <a:rPr lang="es-ES" dirty="0">
                <a:solidFill>
                  <a:schemeClr val="tx1">
                    <a:lumMod val="95000"/>
                    <a:lumOff val="5000"/>
                  </a:schemeClr>
                </a:solidFill>
                <a:latin typeface="Arial" panose="020B0604020202020204" pitchFamily="34" charset="0"/>
                <a:cs typeface="Arial" panose="020B0604020202020204" pitchFamily="34" charset="0"/>
              </a:rPr>
              <a:t>http://www.escolawaldorf.org/nweb/index.php</a:t>
            </a:r>
          </a:p>
          <a:p>
            <a:pPr marL="285750" indent="-285750" algn="just">
              <a:lnSpc>
                <a:spcPct val="150000"/>
              </a:lnSpc>
              <a:buFont typeface="Arial" panose="020B0604020202020204" pitchFamily="34" charset="0"/>
              <a:buChar char="•"/>
            </a:pPr>
            <a:r>
              <a:rPr lang="es-ES" dirty="0">
                <a:solidFill>
                  <a:schemeClr val="tx1">
                    <a:lumMod val="95000"/>
                    <a:lumOff val="5000"/>
                  </a:schemeClr>
                </a:solidFill>
                <a:latin typeface="Arial" panose="020B0604020202020204" pitchFamily="34" charset="0"/>
                <a:cs typeface="Arial" panose="020B0604020202020204" pitchFamily="34" charset="0"/>
              </a:rPr>
              <a:t>https://es.wikipedia.org/wiki/Rudolf_Steiner</a:t>
            </a:r>
          </a:p>
          <a:p>
            <a:pPr marL="285750" indent="-285750" algn="just">
              <a:lnSpc>
                <a:spcPct val="150000"/>
              </a:lnSpc>
              <a:buFont typeface="Arial" panose="020B0604020202020204" pitchFamily="34" charset="0"/>
              <a:buChar char="•"/>
            </a:pPr>
            <a:r>
              <a:rPr lang="es-ES" dirty="0">
                <a:solidFill>
                  <a:schemeClr val="tx1">
                    <a:lumMod val="95000"/>
                    <a:lumOff val="5000"/>
                  </a:schemeClr>
                </a:solidFill>
                <a:latin typeface="Arial" panose="020B0604020202020204" pitchFamily="34" charset="0"/>
                <a:cs typeface="Arial" panose="020B0604020202020204" pitchFamily="34" charset="0"/>
              </a:rPr>
              <a:t>http://www.demicasaalmundo.com/</a:t>
            </a:r>
          </a:p>
          <a:p>
            <a:pPr marL="285750" indent="-285750" algn="just">
              <a:lnSpc>
                <a:spcPct val="150000"/>
              </a:lnSpc>
              <a:buFont typeface="Arial" panose="020B0604020202020204" pitchFamily="34" charset="0"/>
              <a:buChar char="•"/>
            </a:pPr>
            <a:r>
              <a:rPr lang="es-ES" dirty="0">
                <a:solidFill>
                  <a:schemeClr val="tx1">
                    <a:lumMod val="95000"/>
                    <a:lumOff val="5000"/>
                  </a:schemeClr>
                </a:solidFill>
                <a:latin typeface="Arial" panose="020B0604020202020204" pitchFamily="34" charset="0"/>
                <a:cs typeface="Arial" panose="020B0604020202020204" pitchFamily="34" charset="0"/>
              </a:rPr>
              <a:t>http://www.waldorfmallorca.com/</a:t>
            </a:r>
          </a:p>
          <a:p>
            <a:pPr marL="285750" indent="-285750" algn="just">
              <a:lnSpc>
                <a:spcPct val="150000"/>
              </a:lnSpc>
              <a:buFont typeface="Arial" panose="020B0604020202020204" pitchFamily="34" charset="0"/>
              <a:buChar char="•"/>
            </a:pPr>
            <a:r>
              <a:rPr lang="es-ES" dirty="0">
                <a:solidFill>
                  <a:schemeClr val="tx1">
                    <a:lumMod val="95000"/>
                    <a:lumOff val="5000"/>
                  </a:schemeClr>
                </a:solidFill>
                <a:latin typeface="Arial" panose="020B0604020202020204" pitchFamily="34" charset="0"/>
                <a:cs typeface="Arial" panose="020B0604020202020204" pitchFamily="34" charset="0"/>
              </a:rPr>
              <a:t>http://www.vozymovimiento.com/</a:t>
            </a:r>
          </a:p>
          <a:p>
            <a:pPr marL="285750" indent="-285750" algn="just">
              <a:lnSpc>
                <a:spcPct val="150000"/>
              </a:lnSpc>
              <a:buFont typeface="Arial" panose="020B0604020202020204" pitchFamily="34" charset="0"/>
              <a:buChar char="•"/>
            </a:pPr>
            <a:r>
              <a:rPr lang="es-ES" dirty="0">
                <a:solidFill>
                  <a:schemeClr val="tx1">
                    <a:lumMod val="95000"/>
                    <a:lumOff val="5000"/>
                  </a:schemeClr>
                </a:solidFill>
                <a:latin typeface="Arial" panose="020B0604020202020204" pitchFamily="34" charset="0"/>
                <a:cs typeface="Arial" panose="020B0604020202020204" pitchFamily="34" charset="0"/>
              </a:rPr>
              <a:t>http://www.psicologiadelcolor.es/johann-wolfgang-von-goethe-y-la-teoria-del-color/</a:t>
            </a:r>
          </a:p>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CARLGREN, F. </a:t>
            </a:r>
            <a:r>
              <a:rPr lang="es-ES">
                <a:latin typeface="Arial" panose="020B0604020202020204" pitchFamily="34" charset="0"/>
                <a:cs typeface="Arial" panose="020B0604020202020204" pitchFamily="34" charset="0"/>
              </a:rPr>
              <a:t>(1989): </a:t>
            </a:r>
            <a:r>
              <a:rPr lang="es-ES" dirty="0">
                <a:latin typeface="Arial" panose="020B0604020202020204" pitchFamily="34" charset="0"/>
                <a:cs typeface="Arial" panose="020B0604020202020204" pitchFamily="34" charset="0"/>
              </a:rPr>
              <a:t>“</a:t>
            </a:r>
            <a:r>
              <a:rPr lang="es-ES" i="1" dirty="0">
                <a:latin typeface="Arial" panose="020B0604020202020204" pitchFamily="34" charset="0"/>
                <a:cs typeface="Arial" panose="020B0604020202020204" pitchFamily="34" charset="0"/>
              </a:rPr>
              <a:t>Pedagogía Waldorf. Una educación hacia la libertad”</a:t>
            </a:r>
            <a:r>
              <a:rPr lang="es-ES" dirty="0">
                <a:latin typeface="Arial" panose="020B0604020202020204" pitchFamily="34" charset="0"/>
                <a:cs typeface="Arial" panose="020B0604020202020204" pitchFamily="34" charset="0"/>
              </a:rPr>
              <a:t>. Madrid: Ed. Rudolf Steiner</a:t>
            </a:r>
          </a:p>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McAllen, A (2004) ”</a:t>
            </a:r>
            <a:r>
              <a:rPr lang="es-ES" i="1" dirty="0">
                <a:latin typeface="Arial" panose="020B0604020202020204" pitchFamily="34" charset="0"/>
                <a:cs typeface="Arial" panose="020B0604020202020204" pitchFamily="34" charset="0"/>
              </a:rPr>
              <a:t>La Clase Extra. Pedagogía de Apoyo”. </a:t>
            </a:r>
            <a:r>
              <a:rPr lang="es-ES" dirty="0">
                <a:latin typeface="Arial" panose="020B0604020202020204" pitchFamily="34" charset="0"/>
                <a:cs typeface="Arial" panose="020B0604020202020204" pitchFamily="34" charset="0"/>
              </a:rPr>
              <a:t>Madrid: Ed. Rudolf Steiner.</a:t>
            </a:r>
          </a:p>
        </p:txBody>
      </p:sp>
    </p:spTree>
    <p:extLst>
      <p:ext uri="{BB962C8B-B14F-4D97-AF65-F5344CB8AC3E}">
        <p14:creationId xmlns:p14="http://schemas.microsoft.com/office/powerpoint/2010/main" xmlns="" val="683150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46727" y="309995"/>
            <a:ext cx="10598728" cy="6740307"/>
          </a:xfrm>
          <a:prstGeom prst="rect">
            <a:avLst/>
          </a:prstGeom>
          <a:noFill/>
        </p:spPr>
        <p:txBody>
          <a:bodyPr wrap="square" rtlCol="0">
            <a:spAutoFit/>
          </a:bodyPr>
          <a:lstStyle/>
          <a:p>
            <a:pPr algn="ctr">
              <a:lnSpc>
                <a:spcPct val="150000"/>
              </a:lnSpc>
            </a:pPr>
            <a:r>
              <a:rPr lang="es-ES" b="1" u="sng" dirty="0">
                <a:latin typeface="Arial" panose="020B0604020202020204" pitchFamily="34" charset="0"/>
                <a:cs typeface="Arial" panose="020B0604020202020204" pitchFamily="34" charset="0"/>
              </a:rPr>
              <a:t>PRINCIPIOS METODOLÓGICOS</a:t>
            </a:r>
          </a:p>
          <a:p>
            <a:pPr algn="just">
              <a:lnSpc>
                <a:spcPct val="150000"/>
              </a:lnSpc>
            </a:pPr>
            <a:endParaRPr lang="es-ES"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El </a:t>
            </a:r>
            <a:r>
              <a:rPr lang="es-ES" b="1" u="sng" dirty="0">
                <a:latin typeface="Arial" panose="020B0604020202020204" pitchFamily="34" charset="0"/>
                <a:cs typeface="Arial" panose="020B0604020202020204" pitchFamily="34" charset="0"/>
              </a:rPr>
              <a:t>objetivo principal</a:t>
            </a:r>
            <a:r>
              <a:rPr lang="es-ES" b="1"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de la Pedagogía Waldorf es la educación integral de los niños. Y para alcanzar este objetivo es necesario desarrollar todas las capacidades del ser humano:</a:t>
            </a:r>
          </a:p>
          <a:p>
            <a:pPr algn="just"/>
            <a:endParaRPr lang="es-ES"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 La </a:t>
            </a:r>
            <a:r>
              <a:rPr lang="es-ES" b="1" dirty="0">
                <a:latin typeface="Arial" panose="020B0604020202020204" pitchFamily="34" charset="0"/>
                <a:cs typeface="Arial" panose="020B0604020202020204" pitchFamily="34" charset="0"/>
              </a:rPr>
              <a:t>capacidad intelectual </a:t>
            </a:r>
            <a:r>
              <a:rPr lang="es-ES" dirty="0">
                <a:latin typeface="Arial" panose="020B0604020202020204" pitchFamily="34" charset="0"/>
                <a:cs typeface="Arial" panose="020B0604020202020204" pitchFamily="34" charset="0"/>
              </a:rPr>
              <a:t>cultivando un pensamiento claro para el conocimiento.</a:t>
            </a:r>
          </a:p>
          <a:p>
            <a:pPr algn="just">
              <a:lnSpc>
                <a:spcPct val="150000"/>
              </a:lnSpc>
            </a:pPr>
            <a:r>
              <a:rPr lang="es-ES" dirty="0">
                <a:latin typeface="Arial" panose="020B0604020202020204" pitchFamily="34" charset="0"/>
                <a:cs typeface="Arial" panose="020B0604020202020204" pitchFamily="34" charset="0"/>
              </a:rPr>
              <a:t>• La </a:t>
            </a:r>
            <a:r>
              <a:rPr lang="es-ES" b="1" dirty="0">
                <a:latin typeface="Arial" panose="020B0604020202020204" pitchFamily="34" charset="0"/>
                <a:cs typeface="Arial" panose="020B0604020202020204" pitchFamily="34" charset="0"/>
              </a:rPr>
              <a:t>capacidad emocional </a:t>
            </a:r>
            <a:r>
              <a:rPr lang="es-ES" dirty="0">
                <a:latin typeface="Arial" panose="020B0604020202020204" pitchFamily="34" charset="0"/>
                <a:cs typeface="Arial" panose="020B0604020202020204" pitchFamily="34" charset="0"/>
              </a:rPr>
              <a:t>cultivando un sentimiento solidario hacia el mundo.</a:t>
            </a:r>
          </a:p>
          <a:p>
            <a:pPr algn="just">
              <a:lnSpc>
                <a:spcPct val="150000"/>
              </a:lnSpc>
            </a:pPr>
            <a:r>
              <a:rPr lang="es-ES" dirty="0">
                <a:latin typeface="Arial" panose="020B0604020202020204" pitchFamily="34" charset="0"/>
                <a:cs typeface="Arial" panose="020B0604020202020204" pitchFamily="34" charset="0"/>
              </a:rPr>
              <a:t>• La </a:t>
            </a:r>
            <a:r>
              <a:rPr lang="es-ES" b="1" dirty="0">
                <a:latin typeface="Arial" panose="020B0604020202020204" pitchFamily="34" charset="0"/>
                <a:cs typeface="Arial" panose="020B0604020202020204" pitchFamily="34" charset="0"/>
              </a:rPr>
              <a:t>capacidad volitiva </a:t>
            </a:r>
            <a:r>
              <a:rPr lang="es-ES" dirty="0">
                <a:latin typeface="Arial" panose="020B0604020202020204" pitchFamily="34" charset="0"/>
                <a:cs typeface="Arial" panose="020B0604020202020204" pitchFamily="34" charset="0"/>
              </a:rPr>
              <a:t>cultivando una voluntad firme para actuar en el mundo.</a:t>
            </a:r>
          </a:p>
          <a:p>
            <a:pPr algn="just"/>
            <a:endParaRPr lang="es-ES"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Creando de esta manera fundamentos para la iniciativa, la fuerza moral, la flexibilidad mental y la responsabilidad social en la vida adulta.</a:t>
            </a:r>
          </a:p>
          <a:p>
            <a:pPr algn="just"/>
            <a:endParaRPr lang="es-ES"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La pedagogía Waldorf tiene como </a:t>
            </a:r>
            <a:r>
              <a:rPr lang="es-ES" b="1" u="sng" dirty="0">
                <a:latin typeface="Arial" panose="020B0604020202020204" pitchFamily="34" charset="0"/>
                <a:cs typeface="Arial" panose="020B0604020202020204" pitchFamily="34" charset="0"/>
              </a:rPr>
              <a:t>finalidad</a:t>
            </a:r>
            <a:r>
              <a:rPr lang="es-ES" dirty="0">
                <a:latin typeface="Arial" panose="020B0604020202020204" pitchFamily="34" charset="0"/>
                <a:cs typeface="Arial" panose="020B0604020202020204" pitchFamily="34" charset="0"/>
              </a:rPr>
              <a:t> ayudar a los niños a desarrollar todo su potencial desde una visión holística y vivencial. Su concepción del ser humano es amplia e integral. Propone la educación del niño adecuando la metodología a las características y necesidades propias de cada edad. </a:t>
            </a:r>
          </a:p>
          <a:p>
            <a:pPr algn="just">
              <a:lnSpc>
                <a:spcPct val="150000"/>
              </a:lnSpc>
            </a:pP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165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895927" y="746975"/>
            <a:ext cx="10598728" cy="4247317"/>
          </a:xfrm>
          <a:prstGeom prst="rect">
            <a:avLst/>
          </a:prstGeom>
          <a:noFill/>
        </p:spPr>
        <p:txBody>
          <a:bodyPr wrap="square" rtlCol="0">
            <a:spAutoFit/>
          </a:bodyPr>
          <a:lstStyle/>
          <a:p>
            <a:pPr algn="just">
              <a:lnSpc>
                <a:spcPct val="150000"/>
              </a:lnSpc>
            </a:pPr>
            <a:endParaRPr lang="es-ES"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El acceso a estas </a:t>
            </a:r>
            <a:r>
              <a:rPr lang="es-ES" b="1" u="sng" dirty="0">
                <a:latin typeface="Arial" panose="020B0604020202020204" pitchFamily="34" charset="0"/>
                <a:cs typeface="Arial" panose="020B0604020202020204" pitchFamily="34" charset="0"/>
              </a:rPr>
              <a:t>escuelas es libre</a:t>
            </a:r>
            <a:r>
              <a:rPr lang="es-ES" dirty="0">
                <a:latin typeface="Arial" panose="020B0604020202020204" pitchFamily="34" charset="0"/>
                <a:cs typeface="Arial" panose="020B0604020202020204" pitchFamily="34" charset="0"/>
              </a:rPr>
              <a:t>, pues se admite cualquier tipo de niño, sea cual fuere su origen cultural, social, económico o religioso. Como escuela libre, es </a:t>
            </a:r>
            <a:r>
              <a:rPr lang="es-ES" b="1" dirty="0">
                <a:latin typeface="Arial" panose="020B0604020202020204" pitchFamily="34" charset="0"/>
                <a:cs typeface="Arial" panose="020B0604020202020204" pitchFamily="34" charset="0"/>
              </a:rPr>
              <a:t>aconfesional</a:t>
            </a:r>
            <a:r>
              <a:rPr lang="es-ES" dirty="0">
                <a:latin typeface="Arial" panose="020B0604020202020204" pitchFamily="34" charset="0"/>
                <a:cs typeface="Arial" panose="020B0604020202020204" pitchFamily="34" charset="0"/>
              </a:rPr>
              <a:t>. </a:t>
            </a:r>
          </a:p>
          <a:p>
            <a:pPr algn="just">
              <a:lnSpc>
                <a:spcPct val="150000"/>
              </a:lnSpc>
            </a:pPr>
            <a:endParaRPr lang="es-ES"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La educación Waldorf intenta hacer de los </a:t>
            </a:r>
            <a:r>
              <a:rPr lang="es-ES" b="1" u="sng" dirty="0">
                <a:latin typeface="Arial" panose="020B0604020202020204" pitchFamily="34" charset="0"/>
                <a:cs typeface="Arial" panose="020B0604020202020204" pitchFamily="34" charset="0"/>
              </a:rPr>
              <a:t>valores</a:t>
            </a:r>
            <a:r>
              <a:rPr lang="es-ES" dirty="0">
                <a:latin typeface="Arial" panose="020B0604020202020204" pitchFamily="34" charset="0"/>
                <a:cs typeface="Arial" panose="020B0604020202020204" pitchFamily="34" charset="0"/>
              </a:rPr>
              <a:t> humanos el elemento central del currículo.  En un entorno colaborativo, nunca competitivo, se impulsa y alienta a los niños a sentir satisfacción el trabajo bien hecho, estimulándoles a superarse a sí mismos, valorando siempre el esfuerzo individual, respetando su proceso evolutivo y atendiendo a sus necesidades de acuerdo al momento madurativo en que se encuentran. </a:t>
            </a:r>
          </a:p>
          <a:p>
            <a:pPr algn="just">
              <a:lnSpc>
                <a:spcPct val="150000"/>
              </a:lnSpc>
            </a:pPr>
            <a:endParaRPr lang="es-ES" dirty="0">
              <a:solidFill>
                <a:srgbClr val="1F1F1F"/>
              </a:solidFill>
              <a:latin typeface="europa"/>
              <a:cs typeface="Arial" panose="020B0604020202020204" pitchFamily="34" charset="0"/>
            </a:endParaRPr>
          </a:p>
        </p:txBody>
      </p:sp>
    </p:spTree>
    <p:extLst>
      <p:ext uri="{BB962C8B-B14F-4D97-AF65-F5344CB8AC3E}">
        <p14:creationId xmlns:p14="http://schemas.microsoft.com/office/powerpoint/2010/main" xmlns="" val="3044648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56227" y="525895"/>
            <a:ext cx="10598728" cy="6324808"/>
          </a:xfrm>
          <a:prstGeom prst="rect">
            <a:avLst/>
          </a:prstGeom>
          <a:noFill/>
        </p:spPr>
        <p:txBody>
          <a:bodyPr wrap="square" rtlCol="0">
            <a:spAutoFit/>
          </a:bodyPr>
          <a:lstStyle/>
          <a:p>
            <a:pPr algn="just"/>
            <a:endParaRPr lang="es-ES" dirty="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lnSpc>
                <a:spcPct val="150000"/>
              </a:lnSpc>
            </a:pPr>
            <a:r>
              <a:rPr lang="es-ES" dirty="0">
                <a:solidFill>
                  <a:srgbClr val="1F1F1F"/>
                </a:solidFill>
                <a:latin typeface="Arial" panose="020B0604020202020204" pitchFamily="34" charset="0"/>
                <a:cs typeface="Arial" panose="020B0604020202020204" pitchFamily="34" charset="0"/>
              </a:rPr>
              <a:t>El </a:t>
            </a:r>
            <a:r>
              <a:rPr lang="es-ES" b="1" u="sng" dirty="0" err="1">
                <a:solidFill>
                  <a:srgbClr val="1F1F1F"/>
                </a:solidFill>
                <a:latin typeface="Arial" panose="020B0604020202020204" pitchFamily="34" charset="0"/>
                <a:cs typeface="Arial" panose="020B0604020202020204" pitchFamily="34" charset="0"/>
              </a:rPr>
              <a:t>curriculum</a:t>
            </a:r>
            <a:r>
              <a:rPr lang="es-ES" b="1" u="sng" dirty="0">
                <a:solidFill>
                  <a:srgbClr val="1F1F1F"/>
                </a:solidFill>
                <a:latin typeface="Arial" panose="020B0604020202020204" pitchFamily="34" charset="0"/>
                <a:cs typeface="Arial" panose="020B0604020202020204" pitchFamily="34" charset="0"/>
              </a:rPr>
              <a:t> Waldorf</a:t>
            </a:r>
            <a:r>
              <a:rPr lang="es-ES" dirty="0">
                <a:solidFill>
                  <a:srgbClr val="1F1F1F"/>
                </a:solidFill>
                <a:latin typeface="Arial" panose="020B0604020202020204" pitchFamily="34" charset="0"/>
                <a:cs typeface="Arial" panose="020B0604020202020204" pitchFamily="34" charset="0"/>
              </a:rPr>
              <a:t> cumple con las directrices marcadas por el M.E.C. y se complementa con otras disciplinas que lo enriquecen como pintura con acuarela, modelado, música, clase de manualidades y euritmia (arte de la palabra y del movimiento).</a:t>
            </a:r>
            <a:r>
              <a:rPr lang="es-ES" dirty="0">
                <a:latin typeface="Arial" panose="020B0604020202020204" pitchFamily="34" charset="0"/>
                <a:cs typeface="Arial" panose="020B0604020202020204" pitchFamily="34" charset="0"/>
              </a:rPr>
              <a:t> Así, los planes de enseñanza no son concebidos unilateralmente a partir de las asignaturas, sino teniendo en cuenta el niño y sus necesidades.</a:t>
            </a:r>
            <a:r>
              <a:rPr lang="es-ES" dirty="0">
                <a:solidFill>
                  <a:srgbClr val="1F1F1F"/>
                </a:solidFill>
                <a:latin typeface="Arial" panose="020B0604020202020204" pitchFamily="34" charset="0"/>
                <a:cs typeface="Arial" panose="020B0604020202020204" pitchFamily="34" charset="0"/>
              </a:rPr>
              <a:t> </a:t>
            </a:r>
            <a:endParaRPr lang="es-ES" dirty="0">
              <a:latin typeface="Arial" panose="020B0604020202020204" pitchFamily="34" charset="0"/>
              <a:cs typeface="Arial" panose="020B0604020202020204" pitchFamily="34" charset="0"/>
            </a:endParaRPr>
          </a:p>
          <a:p>
            <a:pPr algn="just"/>
            <a:endParaRPr lang="es-ES" dirty="0">
              <a:latin typeface="Arial" panose="020B0604020202020204" pitchFamily="34" charset="0"/>
              <a:cs typeface="Arial" panose="020B0604020202020204" pitchFamily="34" charset="0"/>
            </a:endParaRPr>
          </a:p>
          <a:p>
            <a:pPr algn="just">
              <a:lnSpc>
                <a:spcPct val="150000"/>
              </a:lnSpc>
            </a:pPr>
            <a:r>
              <a:rPr lang="es-ES" dirty="0">
                <a:latin typeface="Arial" panose="020B0604020202020204" pitchFamily="34" charset="0"/>
                <a:cs typeface="Arial" panose="020B0604020202020204" pitchFamily="34" charset="0"/>
              </a:rPr>
              <a:t> </a:t>
            </a:r>
            <a:r>
              <a:rPr lang="es-ES" b="1" u="sng" dirty="0">
                <a:latin typeface="Arial" panose="020B0604020202020204" pitchFamily="34" charset="0"/>
                <a:cs typeface="Arial" panose="020B0604020202020204" pitchFamily="34" charset="0"/>
              </a:rPr>
              <a:t>La organización y la base pedagógica</a:t>
            </a:r>
            <a:r>
              <a:rPr lang="es-ES" dirty="0">
                <a:latin typeface="Arial" panose="020B0604020202020204" pitchFamily="34" charset="0"/>
                <a:cs typeface="Arial" panose="020B0604020202020204" pitchFamily="34" charset="0"/>
              </a:rPr>
              <a:t> de una Escuela Waldorf se basa en tres puntos esenciales: </a:t>
            </a:r>
          </a:p>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Reconoce la naturaleza individual de cada niño.</a:t>
            </a:r>
          </a:p>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El plan de estudios y el método de enseñanza se adapta a las etapas evolutivas, a la naturaleza psíquica e individual de cada niño.</a:t>
            </a:r>
          </a:p>
          <a:p>
            <a:pPr marL="285750" indent="-285750" algn="just">
              <a:lnSpc>
                <a:spcPct val="150000"/>
              </a:lnSpc>
              <a:buFont typeface="Arial" panose="020B0604020202020204" pitchFamily="34" charset="0"/>
              <a:buChar char="•"/>
            </a:pPr>
            <a:r>
              <a:rPr lang="es-ES" dirty="0">
                <a:latin typeface="Arial" panose="020B0604020202020204" pitchFamily="34" charset="0"/>
                <a:cs typeface="Arial" panose="020B0604020202020204" pitchFamily="34" charset="0"/>
              </a:rPr>
              <a:t>Las materias intelectuales, artísticas (música, pintura, euritmia,…) y manuales (talla en madera, piedra, jardinería…) tienen la misma importancia en el currículo Waldorf.</a:t>
            </a:r>
          </a:p>
          <a:p>
            <a:pPr algn="just">
              <a:lnSpc>
                <a:spcPct val="150000"/>
              </a:lnSpc>
            </a:pPr>
            <a:endParaRPr lang="es-ES" dirty="0">
              <a:latin typeface="Arial" panose="020B0604020202020204" pitchFamily="34" charset="0"/>
              <a:cs typeface="Arial" panose="020B0604020202020204" pitchFamily="34" charset="0"/>
            </a:endParaRPr>
          </a:p>
          <a:p>
            <a:pPr algn="just">
              <a:lnSpc>
                <a:spcPct val="150000"/>
              </a:lnSpc>
            </a:pP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8939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04270" y="115416"/>
            <a:ext cx="10598728" cy="4662815"/>
          </a:xfrm>
          <a:prstGeom prst="rect">
            <a:avLst/>
          </a:prstGeom>
          <a:noFill/>
        </p:spPr>
        <p:txBody>
          <a:bodyPr wrap="square" rtlCol="0">
            <a:spAutoFit/>
          </a:bodyPr>
          <a:lstStyle/>
          <a:p>
            <a:pPr algn="ctr">
              <a:lnSpc>
                <a:spcPct val="150000"/>
              </a:lnSpc>
            </a:pPr>
            <a:r>
              <a:rPr lang="es-ES" b="1" u="sng" dirty="0">
                <a:latin typeface="Arial" panose="020B0604020202020204" pitchFamily="34" charset="0"/>
              </a:rPr>
              <a:t>SEPTENIOS</a:t>
            </a:r>
          </a:p>
          <a:p>
            <a:pPr algn="ctr">
              <a:lnSpc>
                <a:spcPct val="150000"/>
              </a:lnSpc>
            </a:pPr>
            <a:endParaRPr lang="es-ES" b="1" u="sng" dirty="0">
              <a:latin typeface="Arial" panose="020B0604020202020204" pitchFamily="34" charset="0"/>
            </a:endParaRPr>
          </a:p>
          <a:p>
            <a:pPr algn="just">
              <a:lnSpc>
                <a:spcPct val="150000"/>
              </a:lnSpc>
            </a:pPr>
            <a:r>
              <a:rPr lang="es-ES" dirty="0">
                <a:latin typeface="Arial" panose="020B0604020202020204" pitchFamily="34" charset="0"/>
              </a:rPr>
              <a:t>Esta pedagogía reconoce diversas etapas en la vida de una persona, que se van dando en ciclos de siete años, lo que denominan los “</a:t>
            </a:r>
            <a:r>
              <a:rPr lang="es-ES" b="1" u="sng" dirty="0">
                <a:latin typeface="Arial" panose="020B0604020202020204" pitchFamily="34" charset="0"/>
              </a:rPr>
              <a:t>Septenios</a:t>
            </a:r>
            <a:r>
              <a:rPr lang="es-ES" dirty="0">
                <a:latin typeface="Arial" panose="020B0604020202020204" pitchFamily="34" charset="0"/>
              </a:rPr>
              <a:t>”. Durante cada septenio, el ser humano presenta y desarrolla determinadas características, en donde van apareciendo necesidades y capacidades. En esta pedagogía es fundamental acompañar y respetar los tres primeros septenios, de modo que los niños y jóvenes puedan crecer y formarse desde ellos mismos.</a:t>
            </a:r>
          </a:p>
          <a:p>
            <a:pPr algn="just">
              <a:lnSpc>
                <a:spcPct val="150000"/>
              </a:lnSpc>
            </a:pPr>
            <a:endParaRPr lang="es-ES" dirty="0">
              <a:latin typeface="Arial" panose="020B0604020202020204" pitchFamily="34" charset="0"/>
            </a:endParaRPr>
          </a:p>
          <a:p>
            <a:pPr algn="just">
              <a:lnSpc>
                <a:spcPct val="150000"/>
              </a:lnSpc>
            </a:pPr>
            <a:endParaRPr lang="es-ES" altLang="es-ES" b="1" dirty="0">
              <a:solidFill>
                <a:srgbClr val="704537"/>
              </a:solidFill>
              <a:latin typeface="Arial" panose="020B0604020202020204" pitchFamily="34" charset="0"/>
              <a:cs typeface="Arial" panose="020B0604020202020204" pitchFamily="34" charset="0"/>
            </a:endParaRPr>
          </a:p>
          <a:p>
            <a:pPr algn="just">
              <a:lnSpc>
                <a:spcPct val="150000"/>
              </a:lnSpc>
            </a:pPr>
            <a:endParaRPr lang="es-ES" dirty="0">
              <a:latin typeface="Arial" panose="020B0604020202020204" pitchFamily="34" charset="0"/>
              <a:cs typeface="Arial" panose="020B0604020202020204" pitchFamily="34" charset="0"/>
            </a:endParaRPr>
          </a:p>
          <a:p>
            <a:pPr algn="just">
              <a:lnSpc>
                <a:spcPct val="150000"/>
              </a:lnSpc>
            </a:pPr>
            <a:endParaRPr lang="es-ES" dirty="0">
              <a:latin typeface="Arial" panose="020B0604020202020204" pitchFamily="34" charset="0"/>
              <a:cs typeface="Arial" panose="020B0604020202020204" pitchFamily="34" charset="0"/>
            </a:endParaRPr>
          </a:p>
        </p:txBody>
      </p:sp>
      <p:pic>
        <p:nvPicPr>
          <p:cNvPr id="1026" name="Picture 2" descr="http://2.bp.blogspot.com/-cpmQSfwDYkk/VentW3rS5qI/AAAAAAAAAzA/l2-1098bLcY/s1600/11995718_494650344044924_1582030602_n.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6375" b="13110"/>
          <a:stretch/>
        </p:blipFill>
        <p:spPr bwMode="auto">
          <a:xfrm>
            <a:off x="2789572" y="3315491"/>
            <a:ext cx="6797586" cy="33871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915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69701" y="682094"/>
            <a:ext cx="10985679" cy="3000821"/>
          </a:xfrm>
          <a:prstGeom prst="rect">
            <a:avLst/>
          </a:prstGeom>
        </p:spPr>
        <p:txBody>
          <a:bodyPr wrap="square">
            <a:spAutoFit/>
          </a:bodyPr>
          <a:lstStyle/>
          <a:p>
            <a:pPr algn="just">
              <a:lnSpc>
                <a:spcPct val="150000"/>
              </a:lnSpc>
            </a:pPr>
            <a:r>
              <a:rPr lang="es-ES" b="1" u="sng" dirty="0">
                <a:latin typeface="Arial" panose="020B0604020202020204" pitchFamily="34" charset="0"/>
              </a:rPr>
              <a:t>PRIMER SEPTENIO (0 – 7 años).</a:t>
            </a:r>
            <a:r>
              <a:rPr lang="es-ES" b="1" dirty="0">
                <a:latin typeface="Arial" panose="020B0604020202020204" pitchFamily="34" charset="0"/>
              </a:rPr>
              <a:t> </a:t>
            </a:r>
            <a:r>
              <a:rPr lang="es-ES" altLang="es-ES" dirty="0">
                <a:latin typeface="Arial" panose="020B0604020202020204" pitchFamily="34" charset="0"/>
                <a:cs typeface="Arial" panose="020B0604020202020204" pitchFamily="34" charset="0"/>
              </a:rPr>
              <a:t>En esta etapa, el niño experimenta el mundo y aprenden principalmente a través de la actividad física y los efectos de los estímulos físicos. Así, el objetivo en la primera infancia es nutrirlo a través de espacios físicos que conduzcan el aprendizaje, mediante la exploración y el juego. En este septenio, el niño aprende por imitación; todo lo que está a su alrededor lo absorbe y lo integra sin un filtro racional o consciente. Por este motivo, resulta necesario propiciarle un entorno que le ofrezca adecuados ritmos y actividades con sentido real, respectando y valorando su infancia, para que a través de la imitación se estructure todo su ser. </a:t>
            </a:r>
          </a:p>
        </p:txBody>
      </p:sp>
      <p:pic>
        <p:nvPicPr>
          <p:cNvPr id="1026" name="Picture 2" descr="http://www.mamanatural.com.mx/wp-content/uploads/2016/02/Rosa-d-abril-Waldorf.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162434" y="3914735"/>
            <a:ext cx="4000211" cy="26648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183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1395</TotalTime>
  <Words>5164</Words>
  <Application>Microsoft Office PowerPoint</Application>
  <PresentationFormat>Personalizado</PresentationFormat>
  <Paragraphs>299</Paragraphs>
  <Slides>49</Slides>
  <Notes>0</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Tema de Office</vt:lpstr>
      <vt:lpstr>PEDAGOGÍA WALDORF</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PEDAGOGÍA WALDORF</dc:title>
  <dc:creator>Ana Soto</dc:creator>
  <cp:lastModifiedBy>Usuario</cp:lastModifiedBy>
  <cp:revision>123</cp:revision>
  <cp:lastPrinted>2016-02-29T15:05:12Z</cp:lastPrinted>
  <dcterms:created xsi:type="dcterms:W3CDTF">2015-12-30T15:18:51Z</dcterms:created>
  <dcterms:modified xsi:type="dcterms:W3CDTF">2016-05-19T10:47:16Z</dcterms:modified>
</cp:coreProperties>
</file>