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1321" r:id="rId2"/>
    <p:sldId id="257" r:id="rId3"/>
    <p:sldId id="1324" r:id="rId4"/>
    <p:sldId id="1322" r:id="rId5"/>
    <p:sldId id="1326" r:id="rId6"/>
    <p:sldId id="1327" r:id="rId7"/>
    <p:sldId id="1323" r:id="rId8"/>
    <p:sldId id="1325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70E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8"/>
    <p:restoredTop sz="83033"/>
  </p:normalViewPr>
  <p:slideViewPr>
    <p:cSldViewPr snapToGrid="0" snapToObjects="1">
      <p:cViewPr varScale="1">
        <p:scale>
          <a:sx n="81" d="100"/>
          <a:sy n="8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54F00-6B68-184F-AD55-7AA5C184A8D9}" type="datetimeFigureOut">
              <a:rPr lang="es-ES" smtClean="0"/>
              <a:t>26/11/21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F089C-E10B-7542-B40F-40E13B5B09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033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https://</a:t>
            </a:r>
            <a:r>
              <a:rPr lang="es-ES" dirty="0" err="1"/>
              <a:t>www.wordhippo.com</a:t>
            </a:r>
            <a:r>
              <a:rPr lang="es-ES" dirty="0"/>
              <a:t>/</a:t>
            </a:r>
            <a:r>
              <a:rPr lang="es-ES" dirty="0" err="1"/>
              <a:t>what-is</a:t>
            </a:r>
            <a:r>
              <a:rPr lang="es-ES" dirty="0"/>
              <a:t>/</a:t>
            </a:r>
            <a:r>
              <a:rPr lang="es-ES" dirty="0" err="1"/>
              <a:t>words-that-rhyme-with</a:t>
            </a:r>
            <a:r>
              <a:rPr lang="es-ES" dirty="0"/>
              <a:t>/</a:t>
            </a:r>
            <a:r>
              <a:rPr lang="es-ES" dirty="0" err="1"/>
              <a:t>banana.html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70E6DD-7E42-43B5-A4D5-BB36A2333E7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3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logo-conselleria-de-educacion-e-ordenacion-universitaria-xunta – Montajes  Domínguez">
            <a:extLst>
              <a:ext uri="{FF2B5EF4-FFF2-40B4-BE49-F238E27FC236}">
                <a16:creationId xmlns:a16="http://schemas.microsoft.com/office/drawing/2014/main" id="{AC552DFA-FC6B-AE4B-A229-3EF537A128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733" y="0"/>
            <a:ext cx="3228267" cy="59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24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70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3719010-9A5A-594B-855E-F884754BE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F2EA06-15A6-0F41-8240-4D293A326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51007D-B44C-C641-85E3-A7AE8573D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C752E-2C33-294A-8C82-4AB6256EC88C}" type="datetimeFigureOut">
              <a:rPr lang="es-ES" smtClean="0"/>
              <a:t>26/11/21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A9DE72-F584-EA4E-87F8-FB80D22DFD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2C9157-C280-394E-951F-26720D489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766A5-5C2F-014B-A26F-F9999721B2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595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>
            <a:extLst>
              <a:ext uri="{FF2B5EF4-FFF2-40B4-BE49-F238E27FC236}">
                <a16:creationId xmlns:a16="http://schemas.microsoft.com/office/drawing/2014/main" id="{3EA37D6A-E7B4-7D43-A4DD-230AB2E478ED}"/>
              </a:ext>
            </a:extLst>
          </p:cNvPr>
          <p:cNvSpPr txBox="1"/>
          <p:nvPr/>
        </p:nvSpPr>
        <p:spPr>
          <a:xfrm>
            <a:off x="5877339" y="1754326"/>
            <a:ext cx="59168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endParaRPr lang="es-ES" sz="2400" dirty="0">
              <a:solidFill>
                <a:srgbClr val="0070C0"/>
              </a:solidFill>
              <a:latin typeface="Century Gothic" panose="020B05020202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buAutoNum type="arabicPeriod"/>
            </a:pP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Choose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roles</a:t>
            </a:r>
          </a:p>
          <a:p>
            <a:pPr marL="457200" indent="-457200">
              <a:spcBef>
                <a:spcPts val="1200"/>
              </a:spcBef>
              <a:buAutoNum type="arabicPeriod"/>
              <a:defRPr/>
            </a:pP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Secretary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shares </a:t>
            </a: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screen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with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PPT</a:t>
            </a:r>
          </a:p>
          <a:p>
            <a:pPr marL="457200" indent="-457200">
              <a:spcBef>
                <a:spcPts val="1200"/>
              </a:spcBef>
              <a:buAutoNum type="arabicPeriod"/>
              <a:defRPr/>
            </a:pP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Look at </a:t>
            </a: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the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images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. </a:t>
            </a: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Take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turns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reading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the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rhyming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words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for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each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fruit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spcBef>
                <a:spcPts val="1200"/>
              </a:spcBef>
              <a:buAutoNum type="arabicPeriod"/>
              <a:defRPr/>
            </a:pP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Write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3-5 </a:t>
            </a: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rhyming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words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in </a:t>
            </a:r>
            <a:r>
              <a:rPr lang="es-ES" sz="2400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Spanish</a:t>
            </a:r>
            <a:r>
              <a:rPr lang="es-ES" sz="24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1 CuadroTexto">
            <a:extLst>
              <a:ext uri="{FF2B5EF4-FFF2-40B4-BE49-F238E27FC236}">
                <a16:creationId xmlns:a16="http://schemas.microsoft.com/office/drawing/2014/main" id="{28F36059-E78D-C542-AA0B-1C819DCC3FF3}"/>
              </a:ext>
            </a:extLst>
          </p:cNvPr>
          <p:cNvSpPr txBox="1"/>
          <p:nvPr/>
        </p:nvSpPr>
        <p:spPr>
          <a:xfrm>
            <a:off x="2231029" y="0"/>
            <a:ext cx="53564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9ª </a:t>
            </a:r>
            <a:r>
              <a:rPr lang="es-ES" sz="54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Mini-</a:t>
            </a:r>
            <a:r>
              <a:rPr lang="es-ES" sz="54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Lesson</a:t>
            </a:r>
            <a:endParaRPr lang="es-ES" sz="5400" dirty="0">
              <a:solidFill>
                <a:srgbClr val="0070C0"/>
              </a:solidFill>
              <a:latin typeface="Century Gothic" panose="020B05020202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s-ES" sz="54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Rhyming</a:t>
            </a:r>
            <a:r>
              <a:rPr lang="es-ES" sz="5400" dirty="0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s-ES" sz="5400" dirty="0" err="1">
                <a:solidFill>
                  <a:srgbClr val="0070C0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Fruit</a:t>
            </a:r>
            <a:endParaRPr lang="es-ES" sz="5400" dirty="0">
              <a:solidFill>
                <a:srgbClr val="0070C0"/>
              </a:solidFill>
              <a:latin typeface="Century Gothic" panose="020B05020202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BAD8F17-F3BB-BB48-9E03-0FD6BBD9E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8756">
            <a:off x="916103" y="1858573"/>
            <a:ext cx="2485966" cy="3451213"/>
          </a:xfrm>
          <a:prstGeom prst="rect">
            <a:avLst/>
          </a:prstGeom>
        </p:spPr>
      </p:pic>
      <p:pic>
        <p:nvPicPr>
          <p:cNvPr id="7" name="Imagen 6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8600C64-E30F-0F40-89E7-C6467D07B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17573">
            <a:off x="1950798" y="3977218"/>
            <a:ext cx="3559041" cy="193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60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Pineapple definición y significado | Diccionario Inglés Collins">
            <a:extLst>
              <a:ext uri="{FF2B5EF4-FFF2-40B4-BE49-F238E27FC236}">
                <a16:creationId xmlns:a16="http://schemas.microsoft.com/office/drawing/2014/main" id="{4A34342D-BD8A-1D48-8A5C-24C843A854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35" y="1325622"/>
            <a:ext cx="4206755" cy="420675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5A2648A-CFA2-8943-849C-C8322F5D5549}"/>
              </a:ext>
            </a:extLst>
          </p:cNvPr>
          <p:cNvSpPr txBox="1"/>
          <p:nvPr/>
        </p:nvSpPr>
        <p:spPr>
          <a:xfrm>
            <a:off x="0" y="441045"/>
            <a:ext cx="24976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Pineapple</a:t>
            </a:r>
            <a:endParaRPr lang="es-ES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cradle</a:t>
            </a:r>
            <a:endParaRPr lang="es-ES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whistle</a:t>
            </a:r>
            <a:endParaRPr lang="es-ES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puzzle</a:t>
            </a:r>
            <a:endParaRPr lang="es-ES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candle</a:t>
            </a:r>
            <a:endParaRPr lang="es-ES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ctr"/>
            <a:endParaRPr lang="es-ES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Rimas en español:</a:t>
            </a:r>
          </a:p>
          <a:p>
            <a:pPr algn="ctr"/>
            <a:endParaRPr lang="es-ES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____________</a:t>
            </a:r>
          </a:p>
          <a:p>
            <a:pPr algn="ctr"/>
            <a:endParaRPr lang="es-ES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____________</a:t>
            </a:r>
          </a:p>
          <a:p>
            <a:pPr algn="ctr"/>
            <a:endParaRPr lang="es-ES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dirty="0">
                <a:solidFill>
                  <a:srgbClr val="7030A0"/>
                </a:solidFill>
                <a:latin typeface="Century Gothic" panose="020B0502020202020204" pitchFamily="34" charset="0"/>
              </a:rPr>
              <a:t>____________</a:t>
            </a:r>
          </a:p>
          <a:p>
            <a:pPr algn="ctr"/>
            <a:endParaRPr lang="es-ES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ϦᎯϧy ‿✿⁀ Clipart Baby, Baby Clip Art, Silhouette Clip - Baby Shower Cradle  Clipart, HD Png Download - kindpng">
            <a:extLst>
              <a:ext uri="{FF2B5EF4-FFF2-40B4-BE49-F238E27FC236}">
                <a16:creationId xmlns:a16="http://schemas.microsoft.com/office/drawing/2014/main" id="{8F088056-4FBE-E441-86F7-F890DA0FA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090" y="1350179"/>
            <a:ext cx="2017250" cy="16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lustración de Ilustración De Vector De Silbato De Árbitro y más Vectores  Libres de Derechos de Silbato - iStock">
            <a:extLst>
              <a:ext uri="{FF2B5EF4-FFF2-40B4-BE49-F238E27FC236}">
                <a16:creationId xmlns:a16="http://schemas.microsoft.com/office/drawing/2014/main" id="{875D2E37-ACC7-1240-AF34-0F6100CE1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97" y="4146861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Tela multicolor del Timeless Treasures con piezas de puzzle de colores -  modesS4u">
            <a:extLst>
              <a:ext uri="{FF2B5EF4-FFF2-40B4-BE49-F238E27FC236}">
                <a16:creationId xmlns:a16="http://schemas.microsoft.com/office/drawing/2014/main" id="{4EC36BA0-06A2-9C45-BFC4-C2EC6CD67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714" y="4590476"/>
            <a:ext cx="1561962" cy="15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elting Candle Clipart Candle Flame - Candle Clipart Transparent PNG -  594x667 - Free Download on NicePNG">
            <a:extLst>
              <a:ext uri="{FF2B5EF4-FFF2-40B4-BE49-F238E27FC236}">
                <a16:creationId xmlns:a16="http://schemas.microsoft.com/office/drawing/2014/main" id="{D1465ADD-2BC7-F64C-A772-663DE8E92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645" y="569651"/>
            <a:ext cx="1611515" cy="187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2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B5A2648A-CFA2-8943-849C-C8322F5D5549}"/>
              </a:ext>
            </a:extLst>
          </p:cNvPr>
          <p:cNvSpPr txBox="1"/>
          <p:nvPr/>
        </p:nvSpPr>
        <p:spPr>
          <a:xfrm>
            <a:off x="203727" y="612844"/>
            <a:ext cx="21813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B050"/>
                </a:solidFill>
                <a:latin typeface="Century Gothic" panose="020B0502020202020204" pitchFamily="34" charset="0"/>
              </a:rPr>
              <a:t>Mango</a:t>
            </a:r>
          </a:p>
          <a:p>
            <a:pPr algn="ctr"/>
            <a:r>
              <a:rPr lang="es-ES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window</a:t>
            </a:r>
            <a:endParaRPr lang="es-ES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dirty="0">
                <a:solidFill>
                  <a:srgbClr val="00B050"/>
                </a:solidFill>
                <a:latin typeface="Century Gothic" panose="020B0502020202020204" pitchFamily="34" charset="0"/>
              </a:rPr>
              <a:t>piano</a:t>
            </a:r>
          </a:p>
          <a:p>
            <a:pPr algn="ctr"/>
            <a:r>
              <a:rPr lang="es-ES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crow</a:t>
            </a:r>
            <a:endParaRPr lang="es-ES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meadow</a:t>
            </a:r>
            <a:endParaRPr lang="es-ES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ctr"/>
            <a:endParaRPr lang="es-ES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dirty="0">
                <a:solidFill>
                  <a:srgbClr val="00B050"/>
                </a:solidFill>
                <a:latin typeface="Century Gothic" panose="020B0502020202020204" pitchFamily="34" charset="0"/>
              </a:rPr>
              <a:t>Rimas en español:</a:t>
            </a:r>
          </a:p>
          <a:p>
            <a:pPr algn="ctr"/>
            <a:endParaRPr lang="es-ES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dirty="0">
                <a:solidFill>
                  <a:srgbClr val="00B050"/>
                </a:solidFill>
                <a:latin typeface="Century Gothic" panose="020B0502020202020204" pitchFamily="34" charset="0"/>
              </a:rPr>
              <a:t>____________</a:t>
            </a:r>
          </a:p>
          <a:p>
            <a:pPr algn="ctr"/>
            <a:endParaRPr lang="es-ES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dirty="0">
                <a:solidFill>
                  <a:srgbClr val="00B050"/>
                </a:solidFill>
                <a:latin typeface="Century Gothic" panose="020B0502020202020204" pitchFamily="34" charset="0"/>
              </a:rPr>
              <a:t>____________</a:t>
            </a:r>
          </a:p>
          <a:p>
            <a:pPr algn="ctr"/>
            <a:endParaRPr lang="es-ES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dirty="0">
                <a:solidFill>
                  <a:srgbClr val="00B050"/>
                </a:solidFill>
                <a:latin typeface="Century Gothic" panose="020B0502020202020204" pitchFamily="34" charset="0"/>
              </a:rPr>
              <a:t>____________</a:t>
            </a:r>
          </a:p>
          <a:p>
            <a:pPr algn="ctr"/>
            <a:endParaRPr lang="es-ES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ctr"/>
            <a:endParaRPr lang="es-ES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ctr"/>
            <a:endParaRPr lang="es-ES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ctr"/>
            <a:endParaRPr lang="es-ES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ctr"/>
            <a:endParaRPr lang="es-ES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ctr"/>
            <a:endParaRPr lang="es-ES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ADDF52A-BC40-244F-9EF4-F7AB1325DFA6}"/>
              </a:ext>
            </a:extLst>
          </p:cNvPr>
          <p:cNvSpPr txBox="1"/>
          <p:nvPr/>
        </p:nvSpPr>
        <p:spPr>
          <a:xfrm>
            <a:off x="9056859" y="4600658"/>
            <a:ext cx="45719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7" name="Imagen 6" descr="Mango - Banco de fotos e imágenes de stock - iStock">
            <a:extLst>
              <a:ext uri="{FF2B5EF4-FFF2-40B4-BE49-F238E27FC236}">
                <a16:creationId xmlns:a16="http://schemas.microsoft.com/office/drawing/2014/main" id="{981A36C3-C0BE-2F47-A14A-D36CB1D5C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248" y="2072189"/>
            <a:ext cx="4672330" cy="3109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artoon Window With Curtains - Window Clipart Transparent PNG - 809x720 -  Free Download on NicePNG">
            <a:extLst>
              <a:ext uri="{FF2B5EF4-FFF2-40B4-BE49-F238E27FC236}">
                <a16:creationId xmlns:a16="http://schemas.microsoft.com/office/drawing/2014/main" id="{945B5910-0CD8-974C-9091-2915A9BC2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203" y="1068660"/>
            <a:ext cx="1792262" cy="174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C68C4AC-1620-0F42-AD21-69E618003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884" y="4692094"/>
            <a:ext cx="3131115" cy="195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rtoon Crow clipart transparent - Clipart World">
            <a:extLst>
              <a:ext uri="{FF2B5EF4-FFF2-40B4-BE49-F238E27FC236}">
                <a16:creationId xmlns:a16="http://schemas.microsoft.com/office/drawing/2014/main" id="{9C8431FA-2E5D-8443-8453-C2942A5C4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28420" y="3983479"/>
            <a:ext cx="2467195" cy="266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eadow Euclidean Vector Clip Art, PNG, 6000x1968px, Meadow, Art, Artificial  Turf, Energy, Graphic Arts Download Free">
            <a:extLst>
              <a:ext uri="{FF2B5EF4-FFF2-40B4-BE49-F238E27FC236}">
                <a16:creationId xmlns:a16="http://schemas.microsoft.com/office/drawing/2014/main" id="{1DE2C017-52E2-1B46-BFE9-3B9D5191C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295" y="225196"/>
            <a:ext cx="4672330" cy="152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57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orange en español | Traductor inglés-español | Nglish de Britannica">
            <a:extLst>
              <a:ext uri="{FF2B5EF4-FFF2-40B4-BE49-F238E27FC236}">
                <a16:creationId xmlns:a16="http://schemas.microsoft.com/office/drawing/2014/main" id="{789AAB1C-D6BA-EB4F-AD72-5208A4331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34" y="114204"/>
            <a:ext cx="3472842" cy="24200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9DB2C14-DC56-A243-AAF6-96A0A685F15B}"/>
              </a:ext>
            </a:extLst>
          </p:cNvPr>
          <p:cNvSpPr txBox="1"/>
          <p:nvPr/>
        </p:nvSpPr>
        <p:spPr>
          <a:xfrm>
            <a:off x="9485750" y="851721"/>
            <a:ext cx="21813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E9870E"/>
                </a:solidFill>
                <a:latin typeface="Century Gothic" panose="020B0502020202020204" pitchFamily="34" charset="0"/>
              </a:rPr>
              <a:t>Orange</a:t>
            </a:r>
          </a:p>
          <a:p>
            <a:pPr algn="ctr"/>
            <a:r>
              <a:rPr lang="es-ES" dirty="0" err="1">
                <a:solidFill>
                  <a:srgbClr val="E9870E"/>
                </a:solidFill>
                <a:latin typeface="Century Gothic" panose="020B0502020202020204" pitchFamily="34" charset="0"/>
              </a:rPr>
              <a:t>cringe</a:t>
            </a:r>
            <a:endParaRPr lang="es-ES" dirty="0">
              <a:solidFill>
                <a:srgbClr val="E9870E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dirty="0" err="1">
                <a:solidFill>
                  <a:srgbClr val="E9870E"/>
                </a:solidFill>
                <a:latin typeface="Century Gothic" panose="020B0502020202020204" pitchFamily="34" charset="0"/>
              </a:rPr>
              <a:t>syrInge</a:t>
            </a:r>
            <a:endParaRPr lang="es-ES" dirty="0">
              <a:solidFill>
                <a:srgbClr val="E9870E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dirty="0">
                <a:solidFill>
                  <a:srgbClr val="E9870E"/>
                </a:solidFill>
                <a:latin typeface="Century Gothic" panose="020B0502020202020204" pitchFamily="34" charset="0"/>
              </a:rPr>
              <a:t>lounge</a:t>
            </a:r>
          </a:p>
          <a:p>
            <a:pPr algn="ctr"/>
            <a:endParaRPr lang="es-ES" dirty="0">
              <a:solidFill>
                <a:srgbClr val="E9870E"/>
              </a:solidFill>
              <a:latin typeface="Century Gothic" panose="020B0502020202020204" pitchFamily="34" charset="0"/>
            </a:endParaRPr>
          </a:p>
          <a:p>
            <a:pPr algn="ctr"/>
            <a:endParaRPr lang="es-ES" dirty="0">
              <a:solidFill>
                <a:srgbClr val="E9870E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dirty="0">
                <a:solidFill>
                  <a:srgbClr val="E9870E"/>
                </a:solidFill>
                <a:latin typeface="Century Gothic" panose="020B0502020202020204" pitchFamily="34" charset="0"/>
              </a:rPr>
              <a:t>Rimas en español:</a:t>
            </a:r>
          </a:p>
          <a:p>
            <a:pPr algn="ctr"/>
            <a:endParaRPr lang="es-ES" dirty="0">
              <a:solidFill>
                <a:srgbClr val="E9870E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dirty="0">
                <a:solidFill>
                  <a:srgbClr val="E9870E"/>
                </a:solidFill>
                <a:latin typeface="Century Gothic" panose="020B0502020202020204" pitchFamily="34" charset="0"/>
              </a:rPr>
              <a:t>____________</a:t>
            </a:r>
          </a:p>
          <a:p>
            <a:pPr algn="ctr"/>
            <a:endParaRPr lang="es-ES" dirty="0">
              <a:solidFill>
                <a:srgbClr val="E9870E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dirty="0">
                <a:solidFill>
                  <a:srgbClr val="E9870E"/>
                </a:solidFill>
                <a:latin typeface="Century Gothic" panose="020B0502020202020204" pitchFamily="34" charset="0"/>
              </a:rPr>
              <a:t>____________</a:t>
            </a:r>
          </a:p>
          <a:p>
            <a:pPr algn="ctr"/>
            <a:endParaRPr lang="es-ES" dirty="0">
              <a:solidFill>
                <a:srgbClr val="E9870E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dirty="0">
                <a:solidFill>
                  <a:srgbClr val="E9870E"/>
                </a:solidFill>
                <a:latin typeface="Century Gothic" panose="020B0502020202020204" pitchFamily="34" charset="0"/>
              </a:rPr>
              <a:t>____________</a:t>
            </a:r>
          </a:p>
          <a:p>
            <a:pPr algn="ctr"/>
            <a:endParaRPr lang="es-ES" dirty="0">
              <a:solidFill>
                <a:srgbClr val="E9870E"/>
              </a:solidFill>
              <a:latin typeface="Century Gothic" panose="020B0502020202020204" pitchFamily="34" charset="0"/>
            </a:endParaRPr>
          </a:p>
          <a:p>
            <a:pPr algn="ctr"/>
            <a:endParaRPr lang="es-ES" dirty="0">
              <a:solidFill>
                <a:srgbClr val="E9870E"/>
              </a:solidFill>
              <a:latin typeface="Century Gothic" panose="020B0502020202020204" pitchFamily="34" charset="0"/>
            </a:endParaRPr>
          </a:p>
          <a:p>
            <a:pPr algn="ctr"/>
            <a:endParaRPr lang="es-ES" dirty="0">
              <a:solidFill>
                <a:srgbClr val="E9870E"/>
              </a:solidFill>
              <a:latin typeface="Century Gothic" panose="020B0502020202020204" pitchFamily="34" charset="0"/>
            </a:endParaRPr>
          </a:p>
          <a:p>
            <a:pPr algn="ctr"/>
            <a:endParaRPr lang="es-ES" b="1" dirty="0">
              <a:solidFill>
                <a:srgbClr val="E9870E"/>
              </a:solidFill>
              <a:latin typeface="Century Gothic" panose="020B0502020202020204" pitchFamily="34" charset="0"/>
            </a:endParaRPr>
          </a:p>
          <a:p>
            <a:pPr algn="ctr"/>
            <a:endParaRPr lang="es-ES" b="1" dirty="0">
              <a:solidFill>
                <a:srgbClr val="E9870E"/>
              </a:solidFill>
              <a:latin typeface="Century Gothic" panose="020B0502020202020204" pitchFamily="34" charset="0"/>
            </a:endParaRPr>
          </a:p>
          <a:p>
            <a:pPr algn="ctr"/>
            <a:endParaRPr lang="es-ES" dirty="0">
              <a:solidFill>
                <a:srgbClr val="E9870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 descr="Cringe Ilustraciones Stock, Vectores, Y Clipart – (94 Ilustraciones Stock)">
            <a:extLst>
              <a:ext uri="{FF2B5EF4-FFF2-40B4-BE49-F238E27FC236}">
                <a16:creationId xmlns:a16="http://schemas.microsoft.com/office/drawing/2014/main" id="{08A27382-C0BD-4A4E-9B63-2CA8CF677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21" y="224439"/>
            <a:ext cx="2584001" cy="219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Syringe Clipart (#3997922) - PinClipart">
            <a:extLst>
              <a:ext uri="{FF2B5EF4-FFF2-40B4-BE49-F238E27FC236}">
                <a16:creationId xmlns:a16="http://schemas.microsoft.com/office/drawing/2014/main" id="{8FECE813-8128-0B4A-817B-78C1171E5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215" y="3161572"/>
            <a:ext cx="2987497" cy="279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et of Kid Sleeping on Sofa at Home on White Background, Children Resting  at Home, Couch and Child , Simple Cartoon of Kids Taking Stock Vector -  Illustration of white, background: 93396332">
            <a:extLst>
              <a:ext uri="{FF2B5EF4-FFF2-40B4-BE49-F238E27FC236}">
                <a16:creationId xmlns:a16="http://schemas.microsoft.com/office/drawing/2014/main" id="{B5D9A013-8ACD-7142-A2AF-7222D4D81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68" y="3006623"/>
            <a:ext cx="3598658" cy="335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40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ompra Papaya online | Empresa Familiar Online |La Botiga - Espai Ecològic">
            <a:extLst>
              <a:ext uri="{FF2B5EF4-FFF2-40B4-BE49-F238E27FC236}">
                <a16:creationId xmlns:a16="http://schemas.microsoft.com/office/drawing/2014/main" id="{40E0983B-B7C5-CC49-B728-E6B5B334E1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679" y="496634"/>
            <a:ext cx="3516200" cy="35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94A8FB5-054C-D740-88AD-79143F981092}"/>
              </a:ext>
            </a:extLst>
          </p:cNvPr>
          <p:cNvSpPr txBox="1"/>
          <p:nvPr/>
        </p:nvSpPr>
        <p:spPr>
          <a:xfrm>
            <a:off x="-63651" y="612844"/>
            <a:ext cx="218131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  <a:latin typeface="Century Gothic" panose="020B0502020202020204" pitchFamily="34" charset="0"/>
              </a:rPr>
              <a:t>Papaya</a:t>
            </a:r>
          </a:p>
          <a:p>
            <a:pPr algn="ctr"/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umbrella</a:t>
            </a:r>
            <a:endParaRPr lang="es-ES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cinema</a:t>
            </a:r>
          </a:p>
          <a:p>
            <a:pPr algn="ctr"/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plaza </a:t>
            </a:r>
          </a:p>
          <a:p>
            <a:pPr algn="ctr"/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llama</a:t>
            </a:r>
          </a:p>
          <a:p>
            <a:pPr algn="ctr"/>
            <a:endParaRPr lang="es-ES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endParaRPr lang="es-ES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Rimas en español:</a:t>
            </a:r>
          </a:p>
          <a:p>
            <a:pPr algn="ctr"/>
            <a:endParaRPr lang="es-ES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____________</a:t>
            </a:r>
          </a:p>
          <a:p>
            <a:pPr algn="ctr"/>
            <a:endParaRPr lang="es-ES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____________</a:t>
            </a:r>
          </a:p>
          <a:p>
            <a:pPr algn="ctr"/>
            <a:endParaRPr lang="es-ES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____________</a:t>
            </a:r>
          </a:p>
          <a:p>
            <a:pPr algn="ctr"/>
            <a:endParaRPr lang="es-ES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endParaRPr lang="es-ES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endParaRPr lang="es-ES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endParaRPr lang="es-ES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endParaRPr lang="es-ES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endParaRPr lang="es-ES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98" name="Picture 2" descr="Umbrella - Clipart Png Umbrella, Transparent Png - kindpng">
            <a:extLst>
              <a:ext uri="{FF2B5EF4-FFF2-40B4-BE49-F238E27FC236}">
                <a16:creationId xmlns:a16="http://schemas.microsoft.com/office/drawing/2014/main" id="{7CC7AE1B-1868-2A4E-838A-ED4405004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863" y="4690444"/>
            <a:ext cx="1981314" cy="195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is ciudades Naif Vista de Málaga 60x60 cms Óleo sobre lienzo ... | Arte  naíf, Galeria de arte, Arte">
            <a:extLst>
              <a:ext uri="{FF2B5EF4-FFF2-40B4-BE49-F238E27FC236}">
                <a16:creationId xmlns:a16="http://schemas.microsoft.com/office/drawing/2014/main" id="{BA16DD60-BF0C-E242-930C-F1F67A9C9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85" y="2945665"/>
            <a:ext cx="2875962" cy="245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inema Hall Royalty Free Cliparts, Vectors, And Stock Illustration. Image  49651059.">
            <a:extLst>
              <a:ext uri="{FF2B5EF4-FFF2-40B4-BE49-F238E27FC236}">
                <a16:creationId xmlns:a16="http://schemas.microsoft.com/office/drawing/2014/main" id="{8AA90357-05F7-514C-9399-9BD4BABB2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07" y="4375762"/>
            <a:ext cx="3024773" cy="218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6D37E8-B5C4-6941-9202-30997C172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999" y="170532"/>
            <a:ext cx="1891844" cy="277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96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Red Apple – Chow Mart">
            <a:extLst>
              <a:ext uri="{FF2B5EF4-FFF2-40B4-BE49-F238E27FC236}">
                <a16:creationId xmlns:a16="http://schemas.microsoft.com/office/drawing/2014/main" id="{E136EC7B-7CCE-DB48-8BD6-0AA399540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846" y="0"/>
            <a:ext cx="3232158" cy="30777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C4783B8-F4EA-C742-95EF-8F9117CEF1F4}"/>
              </a:ext>
            </a:extLst>
          </p:cNvPr>
          <p:cNvSpPr txBox="1"/>
          <p:nvPr/>
        </p:nvSpPr>
        <p:spPr>
          <a:xfrm>
            <a:off x="-63651" y="612844"/>
            <a:ext cx="218131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  <a:latin typeface="Century Gothic" panose="020B0502020202020204" pitchFamily="34" charset="0"/>
              </a:rPr>
              <a:t>Apple</a:t>
            </a:r>
          </a:p>
          <a:p>
            <a:pPr algn="ctr"/>
            <a:r>
              <a:rPr lang="es-ES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castle</a:t>
            </a:r>
            <a:endParaRPr lang="es-ES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purple</a:t>
            </a:r>
            <a:endParaRPr lang="es-ES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rattle</a:t>
            </a:r>
            <a:r>
              <a:rPr lang="es-ES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s-ES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bubble</a:t>
            </a:r>
            <a:endParaRPr lang="es-ES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endParaRPr lang="es-ES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endParaRPr lang="es-ES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dirty="0">
                <a:solidFill>
                  <a:srgbClr val="C00000"/>
                </a:solidFill>
                <a:latin typeface="Century Gothic" panose="020B0502020202020204" pitchFamily="34" charset="0"/>
              </a:rPr>
              <a:t>Rimas en español:</a:t>
            </a:r>
          </a:p>
          <a:p>
            <a:pPr algn="ctr"/>
            <a:endParaRPr lang="es-ES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dirty="0">
                <a:solidFill>
                  <a:srgbClr val="C00000"/>
                </a:solidFill>
                <a:latin typeface="Century Gothic" panose="020B0502020202020204" pitchFamily="34" charset="0"/>
              </a:rPr>
              <a:t>____________</a:t>
            </a:r>
          </a:p>
          <a:p>
            <a:pPr algn="ctr"/>
            <a:endParaRPr lang="es-ES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dirty="0">
                <a:solidFill>
                  <a:srgbClr val="C00000"/>
                </a:solidFill>
                <a:latin typeface="Century Gothic" panose="020B0502020202020204" pitchFamily="34" charset="0"/>
              </a:rPr>
              <a:t>____________</a:t>
            </a:r>
          </a:p>
          <a:p>
            <a:pPr algn="ctr"/>
            <a:endParaRPr lang="es-ES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dirty="0">
                <a:solidFill>
                  <a:srgbClr val="C00000"/>
                </a:solidFill>
                <a:latin typeface="Century Gothic" panose="020B0502020202020204" pitchFamily="34" charset="0"/>
              </a:rPr>
              <a:t>____________</a:t>
            </a:r>
          </a:p>
          <a:p>
            <a:pPr algn="ctr"/>
            <a:endParaRPr lang="es-ES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endParaRPr lang="es-ES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endParaRPr lang="es-ES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endParaRPr lang="es-ES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endParaRPr lang="es-ES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endParaRPr lang="es-ES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2" descr="Vector Castle Illustration - Castle Clipart PNG Image | Transparent PNG  Free Download on SeekPNG">
            <a:extLst>
              <a:ext uri="{FF2B5EF4-FFF2-40B4-BE49-F238E27FC236}">
                <a16:creationId xmlns:a16="http://schemas.microsoft.com/office/drawing/2014/main" id="{C6021BE9-26BC-6C42-8750-0C331820D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997" y="300989"/>
            <a:ext cx="2306717" cy="247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urple Splash Clipart - Purple Clipart - Png Download - Full Size Clipart  (#5471658) - PinClipart">
            <a:extLst>
              <a:ext uri="{FF2B5EF4-FFF2-40B4-BE49-F238E27FC236}">
                <a16:creationId xmlns:a16="http://schemas.microsoft.com/office/drawing/2014/main" id="{E9D992E1-0218-404D-B7F5-E2B06551D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711" y="2946692"/>
            <a:ext cx="2723342" cy="258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Blue Baby Rattle Clip Art, Baby Rattle Clipart, Blue Rattle, Baby Rattle  PNG Transparent Clipart Image and PSD File for Free Download">
            <a:extLst>
              <a:ext uri="{FF2B5EF4-FFF2-40B4-BE49-F238E27FC236}">
                <a16:creationId xmlns:a16="http://schemas.microsoft.com/office/drawing/2014/main" id="{D100ACD1-225F-2043-B802-EBE279E09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81231"/>
            <a:ext cx="2328905" cy="232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Transparent Soap Bubbles Clipart - Transparent Background Bubbles Clipart,  HD Png Download - kindpng">
            <a:extLst>
              <a:ext uri="{FF2B5EF4-FFF2-40B4-BE49-F238E27FC236}">
                <a16:creationId xmlns:a16="http://schemas.microsoft.com/office/drawing/2014/main" id="{BEDDA9F5-B0C2-0E4F-80D7-BE34B8527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779" y="3567499"/>
            <a:ext cx="2181318" cy="227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14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Plátano Frutas Exóticas, variedades, producción, estacionalidad |  Libertyprim">
            <a:extLst>
              <a:ext uri="{FF2B5EF4-FFF2-40B4-BE49-F238E27FC236}">
                <a16:creationId xmlns:a16="http://schemas.microsoft.com/office/drawing/2014/main" id="{5E0AB929-A595-7C43-B3EE-8CA620FFEA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1" y="-9687"/>
            <a:ext cx="4149396" cy="414939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FD7F728-F170-CD4C-B993-7BBEC166E857}"/>
              </a:ext>
            </a:extLst>
          </p:cNvPr>
          <p:cNvSpPr txBox="1"/>
          <p:nvPr/>
        </p:nvSpPr>
        <p:spPr>
          <a:xfrm>
            <a:off x="9090554" y="948690"/>
            <a:ext cx="218131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  <a:latin typeface="Century Gothic" panose="020B0502020202020204" pitchFamily="34" charset="0"/>
              </a:rPr>
              <a:t>Banana</a:t>
            </a:r>
          </a:p>
          <a:p>
            <a:pPr algn="ctr"/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iguana</a:t>
            </a:r>
          </a:p>
          <a:p>
            <a:pPr algn="ctr"/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Havana</a:t>
            </a:r>
            <a:endParaRPr lang="es-ES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cabana</a:t>
            </a:r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s-ES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hyaena</a:t>
            </a:r>
            <a:endParaRPr lang="es-ES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endParaRPr lang="es-ES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endParaRPr lang="es-ES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Rimas en español:</a:t>
            </a:r>
          </a:p>
          <a:p>
            <a:pPr algn="ctr"/>
            <a:endParaRPr lang="es-ES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____________</a:t>
            </a:r>
          </a:p>
          <a:p>
            <a:pPr algn="ctr"/>
            <a:endParaRPr lang="es-ES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____________</a:t>
            </a:r>
          </a:p>
          <a:p>
            <a:pPr algn="ctr"/>
            <a:endParaRPr lang="es-ES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dirty="0">
                <a:solidFill>
                  <a:srgbClr val="0070C0"/>
                </a:solidFill>
                <a:latin typeface="Century Gothic" panose="020B0502020202020204" pitchFamily="34" charset="0"/>
              </a:rPr>
              <a:t>____________</a:t>
            </a:r>
          </a:p>
          <a:p>
            <a:pPr algn="ctr"/>
            <a:endParaRPr lang="es-ES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endParaRPr lang="es-ES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endParaRPr lang="es-ES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endParaRPr lang="es-ES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endParaRPr lang="es-ES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endParaRPr lang="es-ES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122" name="Picture 2" descr="Iguana Ilustraciones Stock, Vectores, Y Clipart – (8,024 Ilustraciones  Stock)">
            <a:extLst>
              <a:ext uri="{FF2B5EF4-FFF2-40B4-BE49-F238E27FC236}">
                <a16:creationId xmlns:a16="http://schemas.microsoft.com/office/drawing/2014/main" id="{03BC8A0C-8F88-4E45-8B01-7A6F91FA5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524" y="293298"/>
            <a:ext cx="2237476" cy="194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3,144 La Habana Vectores, Ilustraciones y Gráficos - 123RF">
            <a:extLst>
              <a:ext uri="{FF2B5EF4-FFF2-40B4-BE49-F238E27FC236}">
                <a16:creationId xmlns:a16="http://schemas.microsoft.com/office/drawing/2014/main" id="{227CB48F-5D37-804A-AC07-A34A4482E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124" y="2253652"/>
            <a:ext cx="2370108" cy="237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abaña en la playa 360567 Vector en Vecteezy">
            <a:extLst>
              <a:ext uri="{FF2B5EF4-FFF2-40B4-BE49-F238E27FC236}">
                <a16:creationId xmlns:a16="http://schemas.microsoft.com/office/drawing/2014/main" id="{AD47CEB8-FC41-5A40-8595-4BB0EA9E6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354" y="4139709"/>
            <a:ext cx="3063815" cy="251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1,394 Hyena Illustrations &amp;amp; Clip Art - iStock">
            <a:extLst>
              <a:ext uri="{FF2B5EF4-FFF2-40B4-BE49-F238E27FC236}">
                <a16:creationId xmlns:a16="http://schemas.microsoft.com/office/drawing/2014/main" id="{AF936AF6-F685-874B-A422-4821C1C24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1" y="2954655"/>
            <a:ext cx="2833021" cy="237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73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7EF837-33CC-FF44-BAD9-D7CD561D871B}"/>
              </a:ext>
            </a:extLst>
          </p:cNvPr>
          <p:cNvSpPr txBox="1"/>
          <p:nvPr/>
        </p:nvSpPr>
        <p:spPr>
          <a:xfrm>
            <a:off x="3460631" y="302359"/>
            <a:ext cx="6098874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E9870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comes the mango with one hand out.</a:t>
            </a:r>
            <a:endParaRPr lang="es-ES" sz="1400" b="1" dirty="0">
              <a:solidFill>
                <a:srgbClr val="E9870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E9870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here comes the apple with one hand out.</a:t>
            </a:r>
            <a:endParaRPr lang="es-ES" sz="1400" b="1" dirty="0">
              <a:solidFill>
                <a:srgbClr val="E9870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E9870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here comes papaya with one hand out.</a:t>
            </a:r>
            <a:endParaRPr lang="es-ES" sz="1400" b="1" dirty="0">
              <a:solidFill>
                <a:srgbClr val="E9870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E9870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for the fruit salad salsa.</a:t>
            </a:r>
            <a:endParaRPr lang="es-ES" sz="1400" b="1" dirty="0">
              <a:solidFill>
                <a:srgbClr val="E9870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E9870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400" b="1" dirty="0">
              <a:solidFill>
                <a:srgbClr val="E9870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E9870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comes the pineapples – shake, shake, shake</a:t>
            </a:r>
            <a:endParaRPr lang="es-ES" sz="1400" b="1" dirty="0">
              <a:solidFill>
                <a:srgbClr val="E9870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E9870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comes the oranges – shake, shake, shakes.</a:t>
            </a:r>
            <a:endParaRPr lang="es-ES" sz="1400" b="1" dirty="0">
              <a:solidFill>
                <a:srgbClr val="E9870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E9870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comes bananas – shake, shake, shake.</a:t>
            </a:r>
            <a:endParaRPr lang="es-ES" sz="1400" b="1" dirty="0">
              <a:solidFill>
                <a:srgbClr val="E9870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E9870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for the fruit salad salsa.</a:t>
            </a:r>
            <a:endParaRPr lang="es-ES" sz="1400" b="1" dirty="0">
              <a:solidFill>
                <a:srgbClr val="E9870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E9870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400" b="1" dirty="0">
              <a:solidFill>
                <a:srgbClr val="E9870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E9870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then they jump a-jump a-jump, into the bowl.</a:t>
            </a:r>
            <a:endParaRPr lang="es-ES" sz="1400" b="1" dirty="0">
              <a:solidFill>
                <a:srgbClr val="E9870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E9870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jump a-jump a-jump into the bowl.</a:t>
            </a:r>
            <a:endParaRPr lang="es-ES" sz="1400" b="1" dirty="0">
              <a:solidFill>
                <a:srgbClr val="E9870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E9870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they jump a-jump a-jump into the bowl.</a:t>
            </a:r>
            <a:endParaRPr lang="es-ES" sz="1400" b="1" dirty="0">
              <a:solidFill>
                <a:srgbClr val="E9870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E9870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for the fruit salad salsa.</a:t>
            </a:r>
            <a:endParaRPr lang="es-ES" sz="1400" b="1" dirty="0">
              <a:solidFill>
                <a:srgbClr val="E9870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E9870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400" b="1" dirty="0">
              <a:solidFill>
                <a:srgbClr val="E9870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E9870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all the fruits they go spinning around.</a:t>
            </a:r>
            <a:endParaRPr lang="es-ES" sz="1400" b="1" dirty="0">
              <a:solidFill>
                <a:srgbClr val="E9870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E9870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Spinning and tumbling and mixing around.</a:t>
            </a:r>
            <a:endParaRPr lang="es-ES" sz="1400" b="1" dirty="0">
              <a:solidFill>
                <a:srgbClr val="E9870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E9870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all the fruits they go spinning around.</a:t>
            </a:r>
            <a:endParaRPr lang="es-ES" sz="1400" b="1" dirty="0">
              <a:solidFill>
                <a:srgbClr val="E9870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E9870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for the fruit salad salsa.</a:t>
            </a:r>
            <a:endParaRPr lang="es-ES" sz="1400" b="1" dirty="0">
              <a:solidFill>
                <a:srgbClr val="E9870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E9870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400" b="1" dirty="0">
              <a:solidFill>
                <a:srgbClr val="E9870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E9870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everybody goes in, in, in and shake, shake, shake.</a:t>
            </a:r>
            <a:endParaRPr lang="es-ES" sz="1400" b="1" dirty="0">
              <a:solidFill>
                <a:srgbClr val="E9870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E9870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everybody goes out, out, out and shakes, shake, shake.</a:t>
            </a:r>
            <a:endParaRPr lang="es-ES" sz="1400" b="1" dirty="0">
              <a:solidFill>
                <a:srgbClr val="E9870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E9870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everybody goes in, in, in and shake, shake, shake.</a:t>
            </a:r>
            <a:br>
              <a:rPr lang="en-US" sz="1400" b="1" dirty="0">
                <a:solidFill>
                  <a:srgbClr val="E9870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E9870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for the fruit salad salsa.</a:t>
            </a:r>
            <a:endParaRPr lang="es-ES" sz="1400" b="1" dirty="0">
              <a:solidFill>
                <a:srgbClr val="E9870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E9870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400" b="1" dirty="0">
              <a:solidFill>
                <a:srgbClr val="E9870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E9870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hear the mango say ‘Let’s eat’.</a:t>
            </a:r>
            <a:endParaRPr lang="es-ES" sz="1400" b="1" dirty="0">
              <a:solidFill>
                <a:srgbClr val="E9870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E9870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hear the apple say ‘It’s time to eat’.</a:t>
            </a:r>
            <a:endParaRPr lang="es-ES" sz="1400" b="1" dirty="0">
              <a:solidFill>
                <a:srgbClr val="E9870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E9870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hear papaya say ‘Let’s eat’.</a:t>
            </a:r>
            <a:endParaRPr lang="es-ES" sz="1400" b="1" dirty="0">
              <a:solidFill>
                <a:srgbClr val="E9870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E9870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for the fruit salad salsa.</a:t>
            </a:r>
            <a:endParaRPr lang="es-ES" sz="1400" b="1" dirty="0">
              <a:solidFill>
                <a:srgbClr val="E9870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E9870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400" b="1" dirty="0">
              <a:solidFill>
                <a:srgbClr val="E9870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8356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355</Words>
  <Application>Microsoft Macintosh PowerPoint</Application>
  <PresentationFormat>Panorámica</PresentationFormat>
  <Paragraphs>139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Jordi Edgar Tordera Juan</dc:creator>
  <cp:lastModifiedBy>Jordi Edgar Tordera Juan</cp:lastModifiedBy>
  <cp:revision>25</cp:revision>
  <dcterms:created xsi:type="dcterms:W3CDTF">2021-11-11T09:04:41Z</dcterms:created>
  <dcterms:modified xsi:type="dcterms:W3CDTF">2021-11-26T10:27:06Z</dcterms:modified>
</cp:coreProperties>
</file>