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75" r:id="rId2"/>
    <p:sldId id="2483" r:id="rId3"/>
    <p:sldId id="2484" r:id="rId4"/>
    <p:sldId id="2515" r:id="rId5"/>
    <p:sldId id="2482" r:id="rId6"/>
    <p:sldId id="2485" r:id="rId7"/>
    <p:sldId id="2516" r:id="rId8"/>
    <p:sldId id="2822" r:id="rId9"/>
    <p:sldId id="2821" r:id="rId10"/>
    <p:sldId id="2820" r:id="rId11"/>
    <p:sldId id="2824" r:id="rId12"/>
    <p:sldId id="2825" r:id="rId13"/>
    <p:sldId id="2826" r:id="rId14"/>
    <p:sldId id="2827" r:id="rId15"/>
    <p:sldId id="2828" r:id="rId16"/>
    <p:sldId id="2829" r:id="rId17"/>
    <p:sldId id="2830" r:id="rId18"/>
    <p:sldId id="2831" r:id="rId19"/>
    <p:sldId id="2832" r:id="rId20"/>
    <p:sldId id="2833" r:id="rId21"/>
    <p:sldId id="2834" r:id="rId22"/>
    <p:sldId id="2835" r:id="rId23"/>
    <p:sldId id="2836" r:id="rId24"/>
    <p:sldId id="2837" r:id="rId25"/>
    <p:sldId id="2838" r:id="rId26"/>
    <p:sldId id="2839" r:id="rId27"/>
    <p:sldId id="2840" r:id="rId28"/>
    <p:sldId id="2841" r:id="rId29"/>
    <p:sldId id="2842" r:id="rId30"/>
    <p:sldId id="2843" r:id="rId31"/>
    <p:sldId id="2844" r:id="rId32"/>
    <p:sldId id="2846" r:id="rId33"/>
    <p:sldId id="2847" r:id="rId34"/>
    <p:sldId id="2848" r:id="rId35"/>
    <p:sldId id="2849" r:id="rId36"/>
    <p:sldId id="2850" r:id="rId37"/>
    <p:sldId id="2851" r:id="rId38"/>
    <p:sldId id="2852" r:id="rId39"/>
    <p:sldId id="2853" r:id="rId40"/>
    <p:sldId id="2854" r:id="rId41"/>
    <p:sldId id="2855" r:id="rId42"/>
    <p:sldId id="2856" r:id="rId43"/>
    <p:sldId id="2857" r:id="rId44"/>
    <p:sldId id="2858" r:id="rId45"/>
    <p:sldId id="2859" r:id="rId46"/>
    <p:sldId id="2860" r:id="rId47"/>
    <p:sldId id="2861" r:id="rId48"/>
    <p:sldId id="2862" r:id="rId49"/>
    <p:sldId id="2863" r:id="rId50"/>
    <p:sldId id="2864" r:id="rId51"/>
    <p:sldId id="2865" r:id="rId52"/>
    <p:sldId id="2866" r:id="rId53"/>
    <p:sldId id="2488" r:id="rId54"/>
    <p:sldId id="2884" r:id="rId55"/>
    <p:sldId id="2899" r:id="rId56"/>
    <p:sldId id="2898" r:id="rId57"/>
    <p:sldId id="2897" r:id="rId58"/>
    <p:sldId id="2896" r:id="rId59"/>
    <p:sldId id="2895" r:id="rId60"/>
    <p:sldId id="2894" r:id="rId61"/>
    <p:sldId id="2893" r:id="rId62"/>
    <p:sldId id="2892" r:id="rId63"/>
    <p:sldId id="2891" r:id="rId64"/>
    <p:sldId id="2890" r:id="rId65"/>
    <p:sldId id="2889" r:id="rId66"/>
    <p:sldId id="2888" r:id="rId67"/>
    <p:sldId id="2887" r:id="rId68"/>
    <p:sldId id="2886" r:id="rId69"/>
    <p:sldId id="2885" r:id="rId70"/>
    <p:sldId id="2523" r:id="rId71"/>
    <p:sldId id="2818" r:id="rId7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3" autoAdjust="0"/>
    <p:restoredTop sz="95196" autoAdjust="0"/>
  </p:normalViewPr>
  <p:slideViewPr>
    <p:cSldViewPr snapToGrid="0">
      <p:cViewPr varScale="1">
        <p:scale>
          <a:sx n="85" d="100"/>
          <a:sy n="85" d="100"/>
        </p:scale>
        <p:origin x="389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0E622-C657-E345-B840-29EE9523E3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121AF-1E30-B148-934E-CCC90456D8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232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121AF-1E30-B148-934E-CCC90456D8F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9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118B9-1F0E-9E13-54CB-4B9389720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50BCCA-F848-EC00-0418-57D6CCBCF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04055E-C15B-D93D-D6C1-F3B47C61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4C9B53-2561-5098-1D99-67F78F1B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AF094E-AF44-F6B9-245B-4D2B2652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514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3DC37-91CE-D619-49CB-12E2BF99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8DC1FF-B6AE-5B9D-F8EF-FFE679B34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8BC87D-D76E-2568-2637-69AFB263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86C84D-D962-FC2A-03F7-47C78E99D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E33309-2E61-5DB5-1915-A22C7139D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962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EC950F-F83A-567F-BA91-41FBF6A30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5F5032-93F0-BBFA-A3CA-031801D4E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B83C2E-1C15-5DDB-75D3-085270AED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C5815A-66DC-2535-F25D-A40E9BC0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5DF62F-CF50-9CE0-DD37-58148BDE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67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0B6C6F-3D8C-6B49-B9C2-CC1862D1B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73FCBA-06A3-4A40-53EE-94ED0FD15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E7AC2-49B3-B503-F19D-A86C1414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19FB00-3319-8D88-ECDE-FF68F598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6F9987-FC6F-ED76-A1CE-820A8BFC4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9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07F0B2-7E8E-25C3-3592-275C8DC85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B4FEA3-2042-2E31-937B-FF6E8577C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AA786A-31EE-1748-5D8E-8800CF53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D4D519-7E8D-7FA8-83BC-6CF39672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2B6274-D53B-710F-10B6-512EBB28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12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C2E761-7A14-FC33-DEEF-07C07EB2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FB4440-E8ED-184F-6825-219F2C3A8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C20F22-098B-9876-8C28-F807BF9D8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DD60F5-5FE8-00DD-2016-8204D73E5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C922CE-C735-0DB0-52F5-FBEA75D7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BC349C-BDA4-C771-3A50-154E89D36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65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8B4F93-8197-4642-8A10-49A33DC4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98DBA1-C93D-6ED1-0B74-AD4CEBEEA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0BDE81-CC95-737E-F21F-B37857B4A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F534E7D-B77B-39F4-7148-6D5D77D9C8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5E88471-6BC1-3AB0-D4D9-4726E880A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533BD2-99D0-9D81-F950-A63A4D11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FEF629-9E8F-4DF4-FD95-A7DF5C10B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888F76-93A9-48AA-DB0F-5A2E5A36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63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DB8E6E-88D2-A822-4E3F-8F9654E3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5C6797-C679-70AE-C7EA-C60317879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350F86-C267-3646-D062-5E1CBB1B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B6A1B2-2CBA-3B7B-9A0B-0DDB6610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77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F73448B-757E-AB67-7987-1FA8F4DCF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B75068-DAD4-B792-3F9E-DCB6A3DC7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47FF1B-1A64-E79D-03D9-BD279554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6080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8C13C-557D-2EFE-2E86-289B3C20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2066C9-435E-5D6E-ED49-01B6AC50A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3F3A4E-FA54-EC8E-8B66-A5DAC37E2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BA00D2-2F80-6F77-DF43-A03BDE3C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D6BCC1-2619-1F19-A84B-C258B93E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4B17F1-E7E7-2992-3B8B-965500D0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38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167A3-DEA3-37AB-87CB-113B195C0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66C84D-38C8-F14D-2E94-59C1473FE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94F5F2-FE69-7CE1-A3F0-7B7C1B88E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A953C1-027C-9BA5-C1C6-2C81323FD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CC1B5E-8C74-4723-1302-A71CE47B1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923DF9-39C0-7817-CBD8-43D14232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035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EEED9F3-9D68-8689-0401-1E845DD8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0D1768-EDEB-0EDC-78C1-99F4B40CA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32A11-CE4D-99C8-17E3-FEE7A7557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0AC59-B978-5C4A-AD4C-151BB3EBF353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82E9BE-2EE6-383F-B450-AA69998CA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A83679-9099-5100-555D-B942D9AE2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2A4F6-1235-0A41-9C99-6AEA5BE21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05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473528" y="430641"/>
            <a:ext cx="112449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Enseñanza de vocabulario inicial por campos semánticos</a:t>
            </a:r>
          </a:p>
          <a:p>
            <a:pPr algn="l"/>
            <a: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  <a:t>Incluye: reformulación de preguntas con estructura: Partícula + verbo + sujeto + CCL</a:t>
            </a:r>
          </a:p>
          <a:p>
            <a:pPr algn="l"/>
            <a:endParaRPr lang="es-ES" sz="2800" b="1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r>
              <a:rPr lang="es-ES" sz="2000" i="0" dirty="0">
                <a:solidFill>
                  <a:srgbClr val="002060"/>
                </a:solidFill>
                <a:effectLst/>
                <a:latin typeface="Tenorite" pitchFamily="2" charset="0"/>
              </a:rPr>
              <a:t>Semana 8. </a:t>
            </a:r>
            <a:r>
              <a:rPr lang="es-ES" sz="2000" dirty="0">
                <a:solidFill>
                  <a:srgbClr val="002060"/>
                </a:solidFill>
                <a:latin typeface="Tenorite" pitchFamily="2" charset="0"/>
              </a:rPr>
              <a:t>Acciones del colegio</a:t>
            </a:r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E342F0-D78C-C479-AAB1-AF9698409724}"/>
              </a:ext>
            </a:extLst>
          </p:cNvPr>
          <p:cNvSpPr txBox="1"/>
          <p:nvPr/>
        </p:nvSpPr>
        <p:spPr>
          <a:xfrm>
            <a:off x="473528" y="5781028"/>
            <a:ext cx="9843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Manyak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, P. C. y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Kappus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, E. M. (2021).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Multifaceted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vocabulary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instruction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 in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second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-grade dual-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immersion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classes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: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quantitative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findings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.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Tenorite" pitchFamily="2" charset="0"/>
              </a:rPr>
              <a:t>The</a:t>
            </a:r>
            <a:r>
              <a:rPr lang="es-ES" b="0" i="1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Tenorite" pitchFamily="2" charset="0"/>
              </a:rPr>
              <a:t>Journal</a:t>
            </a:r>
            <a:r>
              <a:rPr lang="es-ES" b="0" i="1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Tenorite" pitchFamily="2" charset="0"/>
              </a:rPr>
              <a:t>of</a:t>
            </a:r>
            <a:r>
              <a:rPr lang="es-ES" b="0" i="1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Tenorite" pitchFamily="2" charset="0"/>
              </a:rPr>
              <a:t>Educational</a:t>
            </a:r>
            <a:r>
              <a:rPr lang="es-ES" b="0" i="1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Tenorite" pitchFamily="2" charset="0"/>
              </a:rPr>
              <a:t>Research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, </a:t>
            </a:r>
            <a:r>
              <a:rPr lang="es-ES" b="0" i="1" dirty="0">
                <a:solidFill>
                  <a:srgbClr val="222222"/>
                </a:solidFill>
                <a:effectLst/>
                <a:latin typeface="Tenorite" pitchFamily="2" charset="0"/>
              </a:rPr>
              <a:t>114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(6), 537-549.</a:t>
            </a:r>
            <a:endParaRPr lang="es-ES" dirty="0">
              <a:latin typeface="Tenorite" pitchFamily="2" charset="0"/>
            </a:endParaRPr>
          </a:p>
        </p:txBody>
      </p:sp>
      <p:sp>
        <p:nvSpPr>
          <p:cNvPr id="2" name="AutoShape 2" descr="Alquiler de pisos compartidos por habitaciones a estudiantes">
            <a:extLst>
              <a:ext uri="{FF2B5EF4-FFF2-40B4-BE49-F238E27FC236}">
                <a16:creationId xmlns:a16="http://schemas.microsoft.com/office/drawing/2014/main" id="{2CE605A0-496C-3417-3520-7F7BB8544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6605C9-33FE-8710-72FC-6FECF2CB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921" y="328883"/>
            <a:ext cx="1533834" cy="1528134"/>
          </a:xfrm>
          <a:prstGeom prst="rect">
            <a:avLst/>
          </a:prstGeom>
        </p:spPr>
      </p:pic>
      <p:pic>
        <p:nvPicPr>
          <p:cNvPr id="1026" name="Picture 2" descr="Niños de la escuela de dibujos animados lindo feliz | Vector Premium">
            <a:extLst>
              <a:ext uri="{FF2B5EF4-FFF2-40B4-BE49-F238E27FC236}">
                <a16:creationId xmlns:a16="http://schemas.microsoft.com/office/drawing/2014/main" id="{43F2EFB9-5F23-BCE2-1D29-D0A3EEAA9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29" y="2115393"/>
            <a:ext cx="4200541" cy="32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71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1" y="2068288"/>
            <a:ext cx="49876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¿Qué hace la niña en clase?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E5BCEF-A683-DB35-3221-2E7723AC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93" y="1944029"/>
            <a:ext cx="2313646" cy="231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813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0" y="2068288"/>
            <a:ext cx="551859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chemeClr val="bg1">
                    <a:lumMod val="50000"/>
                  </a:schemeClr>
                </a:solidFill>
                <a:effectLst/>
                <a:latin typeface="Tenorite" pitchFamily="2" charset="0"/>
              </a:rPr>
              <a:t>Dibujo un paisaje con mi lápiz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8D26E4-5DE4-9EDF-4D5C-9D6969C2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09" y="1981200"/>
            <a:ext cx="2360975" cy="23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55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F814CB-53F2-66A7-1D43-0015B0EF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9" y="2448001"/>
            <a:ext cx="11045326" cy="196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56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1" y="2068288"/>
            <a:ext cx="498763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hace la maestra en la pizarra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A9E18E4-B687-020A-CEE9-CF9CB6E15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09" y="1981200"/>
            <a:ext cx="2360975" cy="23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8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0" y="2068288"/>
            <a:ext cx="593320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chemeClr val="bg1">
                    <a:lumMod val="50000"/>
                  </a:schemeClr>
                </a:solidFill>
                <a:effectLst/>
                <a:latin typeface="Tenorite" pitchFamily="2" charset="0"/>
              </a:rPr>
              <a:t>Escribo mi nombre en la libreta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CFDF5A7-AADB-9D17-38B5-0D8122BAD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758" y="1612758"/>
            <a:ext cx="2854867" cy="285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02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6D4305-C4EC-64F2-74A3-3B5D564D5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82" y="2342998"/>
            <a:ext cx="9926435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90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1" y="2068288"/>
            <a:ext cx="49876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hace Mario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7E60FFF-6D44-1E63-D9C0-9F704A18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758" y="1612758"/>
            <a:ext cx="2854867" cy="285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948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742950" y="2068288"/>
            <a:ext cx="672464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Subrayo las palabras más importantes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19BDD28-BE19-6D64-2DF3-B95B4C80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360" y="1943100"/>
            <a:ext cx="2594401" cy="25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205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12CE12-C7EF-C08E-DD24-2D1711914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67" y="2385866"/>
            <a:ext cx="10261465" cy="186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17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0" y="2068288"/>
            <a:ext cx="58233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hay que hacer en el libro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34EC1A0A-78E9-2B80-F96B-86A9AA42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360" y="1943100"/>
            <a:ext cx="2594401" cy="25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371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473528" y="430641"/>
            <a:ext cx="11244943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Enseñanza de vocabulario inicial por campos semánticos</a:t>
            </a:r>
            <a:endParaRPr lang="es-ES" sz="2800" b="1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endParaRPr lang="es-ES" sz="3600" b="1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3600" b="1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3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 pasos</a:t>
            </a:r>
          </a:p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s-ES" sz="2800" i="0" dirty="0">
                <a:solidFill>
                  <a:srgbClr val="002060"/>
                </a:solidFill>
                <a:effectLst/>
                <a:latin typeface="Tenorite" pitchFamily="2" charset="0"/>
              </a:rPr>
              <a:t>Presentamos el póster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ES" sz="2800" i="0" dirty="0">
                <a:solidFill>
                  <a:srgbClr val="002060"/>
                </a:solidFill>
                <a:effectLst/>
                <a:latin typeface="Tenorite" pitchFamily="2" charset="0"/>
              </a:rPr>
              <a:t>Definimos las palabras y luego las evocamos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ES" sz="2800" dirty="0">
                <a:solidFill>
                  <a:srgbClr val="002060"/>
                </a:solidFill>
                <a:latin typeface="Tenorite" pitchFamily="2" charset="0"/>
              </a:rPr>
              <a:t>Recuperamos la información de todo el póster</a:t>
            </a:r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2" descr="Niños de la escuela de dibujos animados lindo feliz | Vector Premium">
            <a:extLst>
              <a:ext uri="{FF2B5EF4-FFF2-40B4-BE49-F238E27FC236}">
                <a16:creationId xmlns:a16="http://schemas.microsoft.com/office/drawing/2014/main" id="{3C06E80B-7A1E-72D7-F6C3-50509E01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64" y="1503841"/>
            <a:ext cx="2593330" cy="199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675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075765" y="2086217"/>
            <a:ext cx="567262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Atendemos a la maestra en clase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E1083E7A-A664-FD76-B31C-7CE11DEBE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49" y="1948751"/>
            <a:ext cx="2960497" cy="296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02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CA8197-59EC-B866-6636-A74D467DF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615"/>
          <a:stretch/>
        </p:blipFill>
        <p:spPr>
          <a:xfrm>
            <a:off x="855624" y="2725686"/>
            <a:ext cx="7869958" cy="14066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7053A2D-836C-0EB1-D256-ED75D0C11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r="70762" b="3378"/>
          <a:stretch/>
        </p:blipFill>
        <p:spPr>
          <a:xfrm>
            <a:off x="8725582" y="2725686"/>
            <a:ext cx="2388060" cy="140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78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1" y="2068288"/>
            <a:ext cx="498763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hacen los niños durante la clase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514EB833-B105-6C61-59E0-F95812A21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49" y="1948751"/>
            <a:ext cx="2960497" cy="296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034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968188" y="2068288"/>
            <a:ext cx="658009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Estudiamos para aprender cosas nuevas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1294F072-C2A2-3791-BE75-BD5FCD37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93" y="2184829"/>
            <a:ext cx="2871265" cy="28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63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D552E4-2424-A8F1-2E84-047FDED64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" r="2328" b="51684"/>
          <a:stretch/>
        </p:blipFill>
        <p:spPr>
          <a:xfrm>
            <a:off x="968188" y="2621057"/>
            <a:ext cx="8166846" cy="14145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01B7A0F-9774-D60B-B1D7-0BC26787A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" t="50000" r="84650"/>
          <a:stretch/>
        </p:blipFill>
        <p:spPr>
          <a:xfrm>
            <a:off x="9135034" y="2621057"/>
            <a:ext cx="1162789" cy="14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99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1" y="2068288"/>
            <a:ext cx="55992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hace María en su casa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7FBFDF2D-4189-4700-1EE2-81986E2A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93" y="2184829"/>
            <a:ext cx="2871265" cy="28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732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0" y="2068288"/>
            <a:ext cx="639041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Memorizamos algo para que no se nos olvide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4E2B62F3-185D-FBA0-909B-04C60895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723" y="1915213"/>
            <a:ext cx="2245956" cy="224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271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0755E5-CE05-3612-CF68-26C9D2777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1" y="2362612"/>
            <a:ext cx="9504498" cy="1776093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4E7C836E-F111-57C2-8CBF-539BCFB3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86" y="2946154"/>
            <a:ext cx="806867" cy="80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50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0" y="2068288"/>
            <a:ext cx="56709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ha que hacer en clase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632F31CC-6F00-8B08-A9A4-0AB442EC9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723" y="1915213"/>
            <a:ext cx="2245956" cy="224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871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723900" y="2068288"/>
            <a:ext cx="718185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Preparamos las cosas que necesitamos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25D89E6F-E753-D6CF-FC3D-D1122447E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794" y="2250350"/>
            <a:ext cx="1910819" cy="19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461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947057" y="1593275"/>
            <a:ext cx="1124494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Presentamos el póster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2" descr="Niños de la escuela de dibujos animados lindo feliz | Vector Premium">
            <a:extLst>
              <a:ext uri="{FF2B5EF4-FFF2-40B4-BE49-F238E27FC236}">
                <a16:creationId xmlns:a16="http://schemas.microsoft.com/office/drawing/2014/main" id="{8432DC73-0A6D-B25A-1383-97A0C7E3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64" y="1425110"/>
            <a:ext cx="4200541" cy="32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809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CC3C96-D2ED-2856-17A2-63DEE9C60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0" t="4928" r="2680" b="52279"/>
          <a:stretch/>
        </p:blipFill>
        <p:spPr>
          <a:xfrm>
            <a:off x="810097" y="2692586"/>
            <a:ext cx="8441480" cy="14728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226B21-6770-B117-316B-DD8F3EFA2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" t="47722" r="83560" b="8495"/>
          <a:stretch/>
        </p:blipFill>
        <p:spPr>
          <a:xfrm>
            <a:off x="9251577" y="2692586"/>
            <a:ext cx="1212915" cy="147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78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977153" y="2068288"/>
            <a:ext cx="57643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hacen los niños en casa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F73BC004-BB02-F2B6-1DB3-B1333B202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794" y="2250350"/>
            <a:ext cx="1910819" cy="19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65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0" y="2068288"/>
            <a:ext cx="593993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Repaso los puntitos con el lápiz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17494FB5-06B6-E3D6-6D67-7FE94892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49" y="2068288"/>
            <a:ext cx="2355342" cy="23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627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B07E8A-FCFB-229C-E7EB-11436B73E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508" y="2403235"/>
            <a:ext cx="7806984" cy="16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13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0" y="2068288"/>
            <a:ext cx="58413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hace Elena en su libreta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3CA9C62-2BAE-C2BC-6E26-30B5242C4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49" y="2068288"/>
            <a:ext cx="2355342" cy="23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61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762000" y="2068288"/>
            <a:ext cx="689518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Busco información en el ordenador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8" name="Picture 20">
            <a:extLst>
              <a:ext uri="{FF2B5EF4-FFF2-40B4-BE49-F238E27FC236}">
                <a16:creationId xmlns:a16="http://schemas.microsoft.com/office/drawing/2014/main" id="{8D551590-DD68-6672-9E03-41B4AD2EC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105" y="2068288"/>
            <a:ext cx="2357791" cy="235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804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B38E37-2804-F9E2-98E0-ED79A04D0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24"/>
          <a:stretch/>
        </p:blipFill>
        <p:spPr>
          <a:xfrm>
            <a:off x="1777032" y="2733111"/>
            <a:ext cx="7510403" cy="139177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51BD95F-3DE2-B472-8CD8-3035F63C5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76" r="85349"/>
          <a:stretch/>
        </p:blipFill>
        <p:spPr>
          <a:xfrm>
            <a:off x="9303068" y="2733111"/>
            <a:ext cx="1176673" cy="13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15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1" y="2068288"/>
            <a:ext cx="498763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¿Qué hace el profesor en el ordenador?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20">
            <a:extLst>
              <a:ext uri="{FF2B5EF4-FFF2-40B4-BE49-F238E27FC236}">
                <a16:creationId xmlns:a16="http://schemas.microsoft.com/office/drawing/2014/main" id="{E905D1BF-6C97-82A5-209B-0B56C7F9E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105" y="2068288"/>
            <a:ext cx="2357791" cy="235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935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0" y="2068288"/>
            <a:ext cx="593993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Persigo a mi amigo en el patio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id="{16DCD703-41E5-AC2E-C7C3-FD2824487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13" y="2293888"/>
            <a:ext cx="2411462" cy="24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538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785AE9F-EC5F-4050-0E99-B439A7FF2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r="765" b="50000"/>
          <a:stretch/>
        </p:blipFill>
        <p:spPr>
          <a:xfrm>
            <a:off x="524636" y="2758415"/>
            <a:ext cx="7385809" cy="13411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0A66970-55FD-E927-25F0-A0E8806D7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" t="51873" r="56384"/>
          <a:stretch/>
        </p:blipFill>
        <p:spPr>
          <a:xfrm>
            <a:off x="7910445" y="2758415"/>
            <a:ext cx="3279604" cy="134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947057" y="1593275"/>
            <a:ext cx="9133645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Instrucciones</a:t>
            </a:r>
          </a:p>
          <a:p>
            <a:pPr algn="l"/>
            <a:endParaRPr lang="es-ES" sz="2800" b="1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dirty="0">
                <a:solidFill>
                  <a:schemeClr val="bg1">
                    <a:lumMod val="65000"/>
                  </a:schemeClr>
                </a:solidFill>
                <a:latin typeface="Tenorite" pitchFamily="2" charset="0"/>
              </a:rPr>
              <a:t>El profesional nombra las palabras </a:t>
            </a:r>
            <a:r>
              <a:rPr lang="es-ES" sz="2800" b="1" i="0" dirty="0">
                <a:solidFill>
                  <a:schemeClr val="bg1">
                    <a:lumMod val="65000"/>
                  </a:schemeClr>
                </a:solidFill>
                <a:effectLst/>
                <a:latin typeface="Tenorite" pitchFamily="2" charset="0"/>
              </a:rPr>
              <a:t>del póster dos veces y los niños repiten las palabras</a:t>
            </a:r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2" descr="Niños de la escuela de dibujos animados lindo feliz | Vector Premium">
            <a:extLst>
              <a:ext uri="{FF2B5EF4-FFF2-40B4-BE49-F238E27FC236}">
                <a16:creationId xmlns:a16="http://schemas.microsoft.com/office/drawing/2014/main" id="{3EFC4188-ED02-15CD-C5A8-6F3891115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70" y="573463"/>
            <a:ext cx="4200541" cy="32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58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0" y="2068288"/>
            <a:ext cx="58951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hace Lucía en el patio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id="{0B2038CD-0191-2B90-D4D4-36214E72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13" y="2293888"/>
            <a:ext cx="2411462" cy="24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613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088395" y="2113111"/>
            <a:ext cx="688402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Mis amigos y yo jugamos en el recreo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5F647242-3060-73A6-10EA-949EBFDA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396" y="2082184"/>
            <a:ext cx="2497135" cy="249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587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9E67872-ACBA-7D54-ED88-DBE55ACD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" b="50000"/>
          <a:stretch/>
        </p:blipFill>
        <p:spPr>
          <a:xfrm>
            <a:off x="1084728" y="2568469"/>
            <a:ext cx="7687742" cy="14255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07DD12A-DB6A-1345-D33A-A76AF5032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" t="50000" r="84524" b="2406"/>
          <a:stretch/>
        </p:blipFill>
        <p:spPr>
          <a:xfrm>
            <a:off x="8772470" y="2568468"/>
            <a:ext cx="1175512" cy="14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53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1" y="2068288"/>
            <a:ext cx="498763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hacen los niños en la pista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24">
            <a:extLst>
              <a:ext uri="{FF2B5EF4-FFF2-40B4-BE49-F238E27FC236}">
                <a16:creationId xmlns:a16="http://schemas.microsoft.com/office/drawing/2014/main" id="{0E01F70E-52CE-E1C4-3EE6-BA1057DCA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396" y="2082184"/>
            <a:ext cx="2497135" cy="249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145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89" y="2068288"/>
            <a:ext cx="619094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Corremos en clase de educación física 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968D429A-01FB-D494-CB09-7C4BD744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290" y="2382559"/>
            <a:ext cx="2092881" cy="20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51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4D2C1D-3B16-4E69-4A1C-D950EE019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7" b="48370"/>
          <a:stretch/>
        </p:blipFill>
        <p:spPr>
          <a:xfrm>
            <a:off x="559480" y="2602128"/>
            <a:ext cx="9361866" cy="16537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1FFDC20-7E69-CFAF-5F9E-DB009631D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47" r="84928"/>
          <a:stretch/>
        </p:blipFill>
        <p:spPr>
          <a:xfrm>
            <a:off x="9921346" y="2602127"/>
            <a:ext cx="1401077" cy="165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81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1" y="2068288"/>
            <a:ext cx="498763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hacen los niños por los pasillos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3" name="Picture 26">
            <a:extLst>
              <a:ext uri="{FF2B5EF4-FFF2-40B4-BE49-F238E27FC236}">
                <a16:creationId xmlns:a16="http://schemas.microsoft.com/office/drawing/2014/main" id="{3FDECD22-E0AC-A44E-5A71-E9F02BC47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290" y="2382559"/>
            <a:ext cx="2092881" cy="20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196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89" y="2068288"/>
            <a:ext cx="720395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Ayudo a los compañeros que lo necesitan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7" name="Picture 28">
            <a:extLst>
              <a:ext uri="{FF2B5EF4-FFF2-40B4-BE49-F238E27FC236}">
                <a16:creationId xmlns:a16="http://schemas.microsoft.com/office/drawing/2014/main" id="{93F359DF-00A0-F455-F6E2-33B5ADE81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630" y="1847851"/>
            <a:ext cx="2613114" cy="26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183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CD294F2-5262-F254-4C01-FA4CD950FD7A}"/>
              </a:ext>
            </a:extLst>
          </p:cNvPr>
          <p:cNvSpPr txBox="1"/>
          <p:nvPr/>
        </p:nvSpPr>
        <p:spPr>
          <a:xfrm>
            <a:off x="8498541" y="3164541"/>
            <a:ext cx="681318" cy="421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B23872-6A4E-DA25-FD13-AD48676BC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888"/>
          <a:stretch/>
        </p:blipFill>
        <p:spPr>
          <a:xfrm>
            <a:off x="708210" y="3164541"/>
            <a:ext cx="7131087" cy="12537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0CBC2C3-A99C-5BEC-44EF-8562DBEFC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r="56979"/>
          <a:stretch/>
        </p:blipFill>
        <p:spPr>
          <a:xfrm>
            <a:off x="7839297" y="3164541"/>
            <a:ext cx="3074697" cy="125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56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1" y="2068288"/>
            <a:ext cx="498763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</a:t>
            </a:r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Qué podemos hacer en la excursión</a:t>
            </a:r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D1BDFB2D-9C68-0A85-5C0C-CC1950FDF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630" y="1847851"/>
            <a:ext cx="2613114" cy="26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93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554617"/>
              </p:ext>
            </p:extLst>
          </p:nvPr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769210"/>
              </p:ext>
            </p:extLst>
          </p:nvPr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Perseguir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Jugar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Correr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Ayudar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Esperar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067161"/>
              </p:ext>
            </p:extLst>
          </p:nvPr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Estudiar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Memorizar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Preparar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Repasar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Buscar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4888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600076" y="2050359"/>
            <a:ext cx="688657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Esperamos bien sentados en clase</a:t>
            </a: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30">
            <a:extLst>
              <a:ext uri="{FF2B5EF4-FFF2-40B4-BE49-F238E27FC236}">
                <a16:creationId xmlns:a16="http://schemas.microsoft.com/office/drawing/2014/main" id="{1A1574A1-C7BE-CEA7-2F2C-B7D411627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84" y="1609726"/>
            <a:ext cx="2964402" cy="296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7940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CD294F2-5262-F254-4C01-FA4CD950FD7A}"/>
              </a:ext>
            </a:extLst>
          </p:cNvPr>
          <p:cNvSpPr txBox="1"/>
          <p:nvPr/>
        </p:nvSpPr>
        <p:spPr>
          <a:xfrm>
            <a:off x="8498541" y="3164541"/>
            <a:ext cx="681318" cy="421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ED58871-505E-36F2-61BA-3601B6543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1" t="2838" b="47691"/>
          <a:stretch/>
        </p:blipFill>
        <p:spPr>
          <a:xfrm>
            <a:off x="224117" y="2720529"/>
            <a:ext cx="7844117" cy="14169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9E1E446-5418-E528-C0A2-CB7F7CE25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2" t="52309" r="55489"/>
          <a:stretch/>
        </p:blipFill>
        <p:spPr>
          <a:xfrm>
            <a:off x="8068233" y="2720530"/>
            <a:ext cx="3404721" cy="138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7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1" y="2068288"/>
            <a:ext cx="49876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¿Qué hace Lucas en la calle?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3" name="Picture 30">
            <a:extLst>
              <a:ext uri="{FF2B5EF4-FFF2-40B4-BE49-F238E27FC236}">
                <a16:creationId xmlns:a16="http://schemas.microsoft.com/office/drawing/2014/main" id="{A336EB48-FA42-236A-BAEB-7157DD76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84" y="1609726"/>
            <a:ext cx="2964402" cy="296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127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947057" y="1593275"/>
            <a:ext cx="1124494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3. Recuperamos la</a:t>
            </a: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    información de todo </a:t>
            </a:r>
          </a:p>
          <a:p>
            <a:pPr algn="l"/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    el póster</a:t>
            </a:r>
            <a:endParaRPr lang="es-ES" sz="2800" b="1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2" descr="Niños de la escuela de dibujos animados lindo feliz | Vector Premium">
            <a:extLst>
              <a:ext uri="{FF2B5EF4-FFF2-40B4-BE49-F238E27FC236}">
                <a16:creationId xmlns:a16="http://schemas.microsoft.com/office/drawing/2014/main" id="{0BC53462-BA13-329B-2B91-439B23A4D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41" y="1909205"/>
            <a:ext cx="4200541" cy="32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032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55467"/>
              </p:ext>
            </p:extLst>
          </p:nvPr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endParaRPr lang="es-ES" sz="2000" b="0" dirty="0">
                        <a:solidFill>
                          <a:schemeClr val="tx1"/>
                        </a:solidFill>
                        <a:latin typeface="ESCOLAR1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87236"/>
              </p:ext>
            </p:extLst>
          </p:nvPr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456942"/>
              </p:ext>
            </p:extLst>
          </p:nvPr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3146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endParaRPr lang="es-ES" sz="2000" b="0" dirty="0">
                        <a:solidFill>
                          <a:schemeClr val="tx1"/>
                        </a:solidFill>
                        <a:latin typeface="ESCOLAR1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714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endParaRPr lang="es-ES" sz="2000" b="0" dirty="0">
                        <a:solidFill>
                          <a:schemeClr val="tx1"/>
                        </a:solidFill>
                        <a:latin typeface="ESCOLAR1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1161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endParaRPr lang="es-ES" sz="2000" b="0" dirty="0">
                        <a:solidFill>
                          <a:schemeClr val="tx1"/>
                        </a:solidFill>
                        <a:latin typeface="ESCOLAR1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341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9562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899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0" y="2068288"/>
            <a:ext cx="1124494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2. Definimos las palabras y </a:t>
            </a: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    luego las evocamos</a:t>
            </a:r>
          </a:p>
          <a:p>
            <a:pPr algn="l"/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2" descr="Niños de la escuela de dibujos animados lindo feliz | Vector Premium">
            <a:extLst>
              <a:ext uri="{FF2B5EF4-FFF2-40B4-BE49-F238E27FC236}">
                <a16:creationId xmlns:a16="http://schemas.microsoft.com/office/drawing/2014/main" id="{1C1582EA-234F-82B0-15C2-A73430DC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58" y="1550616"/>
            <a:ext cx="4200541" cy="32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6452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Estudiar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655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Estudiar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Memorizar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4095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Estudiar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Memorizar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Preparar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06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Estudiar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Memorizar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Preparar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Repasar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8000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Estudiar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Memorizar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Preparar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Repasar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Buscar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6163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Esperar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Estudiar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Memorizar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Preparar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Repasar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Buscar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407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Ayudar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Esperar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Estudiar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Memorizar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Preparar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Repasar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Buscar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98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Correr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Ayudar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Esperar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Estudiar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Memorizar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Preparar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Repasar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Buscar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450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ESCOLAR1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Jugar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Correr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Ayudar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Esperar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Estudiar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Memorizar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Preparar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Repasar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Buscar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5443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6F92A8-5128-EE14-DB9C-08AFBC9CF426}"/>
              </a:ext>
            </a:extLst>
          </p:cNvPr>
          <p:cNvSpPr txBox="1"/>
          <p:nvPr/>
        </p:nvSpPr>
        <p:spPr>
          <a:xfrm>
            <a:off x="4611459" y="2091274"/>
            <a:ext cx="318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  <a:latin typeface="ESCOLAR1" pitchFamily="2" charset="0"/>
              </a:rPr>
              <a:t>Acciones del colegio</a:t>
            </a:r>
            <a:endParaRPr lang="es-ES" sz="2800" b="1" dirty="0">
              <a:solidFill>
                <a:srgbClr val="002060"/>
              </a:solidFill>
              <a:latin typeface="ESCOLAR1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C4EB58-446C-0C4A-9F0A-06CADCF44A54}"/>
              </a:ext>
            </a:extLst>
          </p:cNvPr>
          <p:cNvSpPr txBox="1"/>
          <p:nvPr/>
        </p:nvSpPr>
        <p:spPr>
          <a:xfrm>
            <a:off x="963386" y="435428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dentro de clase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CCCA0-73D4-35DE-5ACB-1F8F633CC250}"/>
              </a:ext>
            </a:extLst>
          </p:cNvPr>
          <p:cNvSpPr txBox="1"/>
          <p:nvPr/>
        </p:nvSpPr>
        <p:spPr>
          <a:xfrm>
            <a:off x="8756531" y="421942"/>
            <a:ext cx="2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fuera de clase</a:t>
            </a:r>
            <a:endParaRPr lang="es-ES" sz="1400" dirty="0">
              <a:latin typeface="ESCOLAR1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F8738-852E-203C-F749-9CBB924D83C4}"/>
              </a:ext>
            </a:extLst>
          </p:cNvPr>
          <p:cNvSpPr txBox="1"/>
          <p:nvPr/>
        </p:nvSpPr>
        <p:spPr>
          <a:xfrm>
            <a:off x="3969200" y="4341165"/>
            <a:ext cx="424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ESCOLAR1" pitchFamily="2" charset="0"/>
              </a:rPr>
              <a:t>Acciones en casa</a:t>
            </a:r>
            <a:endParaRPr lang="es-ES" sz="1400" dirty="0">
              <a:latin typeface="ESCOLAR1" pitchFamily="2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1800CFC6-AA50-287C-84AD-68652695C873}"/>
              </a:ext>
            </a:extLst>
          </p:cNvPr>
          <p:cNvGraphicFramePr>
            <a:graphicFrameLocks noGrp="1"/>
          </p:cNvGraphicFramePr>
          <p:nvPr/>
        </p:nvGraphicFramePr>
        <p:xfrm>
          <a:off x="794659" y="1400188"/>
          <a:ext cx="2778576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9288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389288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Recortar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Dibujar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Escribir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Subrayar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ESCOLAR1" pitchFamily="2" charset="0"/>
                        </a:rPr>
                        <a:t>Atender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A7792F5-3BB5-112C-F4C3-A10DCAA6E12A}"/>
              </a:ext>
            </a:extLst>
          </p:cNvPr>
          <p:cNvGraphicFramePr>
            <a:graphicFrameLocks noGrp="1"/>
          </p:cNvGraphicFramePr>
          <p:nvPr/>
        </p:nvGraphicFramePr>
        <p:xfrm>
          <a:off x="8839199" y="1400188"/>
          <a:ext cx="2558142" cy="3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9071">
                  <a:extLst>
                    <a:ext uri="{9D8B030D-6E8A-4147-A177-3AD203B41FA5}">
                      <a16:colId xmlns:a16="http://schemas.microsoft.com/office/drawing/2014/main" val="2773951873"/>
                    </a:ext>
                  </a:extLst>
                </a:gridCol>
                <a:gridCol w="1279071">
                  <a:extLst>
                    <a:ext uri="{9D8B030D-6E8A-4147-A177-3AD203B41FA5}">
                      <a16:colId xmlns:a16="http://schemas.microsoft.com/office/drawing/2014/main" val="2299944302"/>
                    </a:ext>
                  </a:extLst>
                </a:gridCol>
              </a:tblGrid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Perseguir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612986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Jugar 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827835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Correr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448500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Ayudar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036252"/>
                  </a:ext>
                </a:extLst>
              </a:tr>
              <a:tr h="72792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Esperar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18479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9BDC62AC-5349-9478-2347-AEB523F7B78A}"/>
              </a:ext>
            </a:extLst>
          </p:cNvPr>
          <p:cNvGraphicFramePr>
            <a:graphicFrameLocks noGrp="1"/>
          </p:cNvGraphicFramePr>
          <p:nvPr/>
        </p:nvGraphicFramePr>
        <p:xfrm>
          <a:off x="1956703" y="5323114"/>
          <a:ext cx="8128000" cy="1150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362414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548228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230157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65978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01294994"/>
                    </a:ext>
                  </a:extLst>
                </a:gridCol>
              </a:tblGrid>
              <a:tr h="57509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Estudiar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Memorizar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Preparar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   Repasar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ESCOLAR1" pitchFamily="2" charset="0"/>
                        </a:rPr>
                        <a:t>Buscar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59591"/>
                  </a:ext>
                </a:extLst>
              </a:tr>
              <a:tr h="575090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ESCOLAR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44252"/>
                  </a:ext>
                </a:extLst>
              </a:tr>
            </a:tbl>
          </a:graphicData>
        </a:graphic>
      </p:graphicFrame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8D02A4A-47CC-4E97-DED3-F5BF97F06F30}"/>
              </a:ext>
            </a:extLst>
          </p:cNvPr>
          <p:cNvCxnSpPr>
            <a:cxnSpLocks/>
          </p:cNvCxnSpPr>
          <p:nvPr/>
        </p:nvCxnSpPr>
        <p:spPr>
          <a:xfrm flipH="1" flipV="1">
            <a:off x="3712030" y="947057"/>
            <a:ext cx="1303315" cy="7387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FEFD023-9A24-40D3-9E7A-4D8E293E2FB3}"/>
              </a:ext>
            </a:extLst>
          </p:cNvPr>
          <p:cNvCxnSpPr>
            <a:cxnSpLocks/>
          </p:cNvCxnSpPr>
          <p:nvPr/>
        </p:nvCxnSpPr>
        <p:spPr>
          <a:xfrm>
            <a:off x="6219469" y="3505316"/>
            <a:ext cx="0" cy="730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B33E2A0-49F3-C1F6-DEBA-398EECAEC079}"/>
              </a:ext>
            </a:extLst>
          </p:cNvPr>
          <p:cNvCxnSpPr>
            <a:cxnSpLocks/>
          </p:cNvCxnSpPr>
          <p:nvPr/>
        </p:nvCxnSpPr>
        <p:spPr>
          <a:xfrm flipV="1">
            <a:off x="7481204" y="1079819"/>
            <a:ext cx="1254581" cy="63946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>
            <a:extLst>
              <a:ext uri="{FF2B5EF4-FFF2-40B4-BE49-F238E27FC236}">
                <a16:creationId xmlns:a16="http://schemas.microsoft.com/office/drawing/2014/main" id="{2A317318-257A-A98F-DA8D-8597B136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61" y="7315137"/>
            <a:ext cx="64963" cy="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470911-045D-C19C-B1C9-E0D0C67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71" y="1445548"/>
            <a:ext cx="612338" cy="6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E3DE16-0DDC-4FC1-9702-EAA8F1E7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2198186"/>
            <a:ext cx="648564" cy="6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946BD-4676-45EF-BB6F-AC3E364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2978700"/>
            <a:ext cx="658887" cy="6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0276281-F620-A5FA-7CFA-D524C649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7" y="3704344"/>
            <a:ext cx="433107" cy="4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9B42B37-22C1-89F3-8E9F-6BA2E44E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78" y="4326905"/>
            <a:ext cx="601801" cy="6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AC8A2D-6AC3-55C6-B45C-7F17006E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06" y="5714110"/>
            <a:ext cx="732650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734546A-792D-2CA6-F1AB-D7DB72B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23" y="5733210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BF7A345-CE0E-93D3-EEE1-57B0D2A7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67" y="5741728"/>
            <a:ext cx="731566" cy="7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470746F9-EC25-B77C-D623-99E8C145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49" y="5691452"/>
            <a:ext cx="673915" cy="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B1DAA593-99B9-4324-00B4-39950D58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0" y="5782042"/>
            <a:ext cx="576249" cy="5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774E60B9-914F-2F5E-2357-1A38E141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0" y="1432712"/>
            <a:ext cx="706056" cy="7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5F162567-0C97-61F7-0982-83B5B525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03" y="2082185"/>
            <a:ext cx="707828" cy="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FA43A9D-2C3F-0332-AAC1-500F31DC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11" y="2941020"/>
            <a:ext cx="789215" cy="7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ABFFFA61-3880-0F09-FC7E-A7B56B4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0" y="3647529"/>
            <a:ext cx="546735" cy="5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958B015E-0D99-02E5-448B-3D6C3FC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31" y="4296606"/>
            <a:ext cx="632100" cy="6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820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947057" y="1593275"/>
            <a:ext cx="9133645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Instrucciones</a:t>
            </a:r>
          </a:p>
          <a:p>
            <a:pPr algn="l"/>
            <a:endParaRPr lang="es-ES" sz="2800" b="1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rgbClr val="002060"/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dirty="0">
                <a:solidFill>
                  <a:schemeClr val="bg1">
                    <a:lumMod val="65000"/>
                  </a:schemeClr>
                </a:solidFill>
                <a:latin typeface="Tenorite" pitchFamily="2" charset="0"/>
              </a:rPr>
              <a:t>El profesional elabora cada frase dos veces. Primero palabra a palabra y, después, de forma global. Los niños deben ir repitiendo todo lo que el profesional dice.</a:t>
            </a:r>
          </a:p>
          <a:p>
            <a:pPr algn="l"/>
            <a:endParaRPr lang="es-ES" sz="2800" b="1" i="0" dirty="0">
              <a:solidFill>
                <a:schemeClr val="bg1">
                  <a:lumMod val="6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dirty="0">
                <a:solidFill>
                  <a:schemeClr val="bg1">
                    <a:lumMod val="65000"/>
                  </a:schemeClr>
                </a:solidFill>
                <a:latin typeface="Tenorite" pitchFamily="2" charset="0"/>
              </a:rPr>
              <a:t>Finalmente, los niños responden a la pregunta.</a:t>
            </a:r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pic>
        <p:nvPicPr>
          <p:cNvPr id="2" name="Picture 2" descr="Niños de la escuela de dibujos animados lindo feliz | Vector Premium">
            <a:extLst>
              <a:ext uri="{FF2B5EF4-FFF2-40B4-BE49-F238E27FC236}">
                <a16:creationId xmlns:a16="http://schemas.microsoft.com/office/drawing/2014/main" id="{6F2D7632-2DD9-CB6D-C680-566DD0AE7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269" y="1436361"/>
            <a:ext cx="2593330" cy="199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5420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218364" y="819356"/>
            <a:ext cx="742593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i="0" dirty="0">
                <a:solidFill>
                  <a:srgbClr val="002060"/>
                </a:solidFill>
                <a:effectLst/>
                <a:latin typeface="Tenorite" pitchFamily="2" charset="0"/>
              </a:rPr>
              <a:t>Una propuesta de campos semánticos</a:t>
            </a:r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EBF68F4-BA12-7BC8-2BEC-438C58FD5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867628"/>
              </p:ext>
            </p:extLst>
          </p:nvPr>
        </p:nvGraphicFramePr>
        <p:xfrm>
          <a:off x="707204" y="1998716"/>
          <a:ext cx="10777592" cy="3439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398">
                  <a:extLst>
                    <a:ext uri="{9D8B030D-6E8A-4147-A177-3AD203B41FA5}">
                      <a16:colId xmlns:a16="http://schemas.microsoft.com/office/drawing/2014/main" val="1541299654"/>
                    </a:ext>
                  </a:extLst>
                </a:gridCol>
                <a:gridCol w="2694398">
                  <a:extLst>
                    <a:ext uri="{9D8B030D-6E8A-4147-A177-3AD203B41FA5}">
                      <a16:colId xmlns:a16="http://schemas.microsoft.com/office/drawing/2014/main" val="4260415292"/>
                    </a:ext>
                  </a:extLst>
                </a:gridCol>
                <a:gridCol w="2694398">
                  <a:extLst>
                    <a:ext uri="{9D8B030D-6E8A-4147-A177-3AD203B41FA5}">
                      <a16:colId xmlns:a16="http://schemas.microsoft.com/office/drawing/2014/main" val="663442573"/>
                    </a:ext>
                  </a:extLst>
                </a:gridCol>
                <a:gridCol w="2694398">
                  <a:extLst>
                    <a:ext uri="{9D8B030D-6E8A-4147-A177-3AD203B41FA5}">
                      <a16:colId xmlns:a16="http://schemas.microsoft.com/office/drawing/2014/main" val="2639997411"/>
                    </a:ext>
                  </a:extLst>
                </a:gridCol>
              </a:tblGrid>
              <a:tr h="313268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Lugares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Palabras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Campo semántico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Palabras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58170"/>
                  </a:ext>
                </a:extLst>
              </a:tr>
              <a:tr h="313268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Profesiones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Comidas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674544"/>
                  </a:ext>
                </a:extLst>
              </a:tr>
              <a:tr h="313268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Frutas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Acciones del colegio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934816"/>
                  </a:ext>
                </a:extLst>
              </a:tr>
              <a:tr h="313268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Partes del cuerpo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Acciones de casa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094930"/>
                  </a:ext>
                </a:extLst>
              </a:tr>
              <a:tr h="313268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Partes de la casa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Objetos de la calle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021733"/>
                  </a:ext>
                </a:extLst>
              </a:tr>
              <a:tr h="313268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Verduras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Objetos de casa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188239"/>
                  </a:ext>
                </a:extLst>
              </a:tr>
              <a:tr h="313268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Animales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Medios de transporte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942123"/>
                  </a:ext>
                </a:extLst>
              </a:tr>
              <a:tr h="513186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Material escolar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Emociones y sensaciones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959078"/>
                  </a:ext>
                </a:extLst>
              </a:tr>
              <a:tr h="313268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Lugares frecuentes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Partes del colegio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739710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23D5E56-967A-B1C8-8DB5-BE793065E9C6}"/>
              </a:ext>
            </a:extLst>
          </p:cNvPr>
          <p:cNvSpPr txBox="1"/>
          <p:nvPr/>
        </p:nvSpPr>
        <p:spPr>
          <a:xfrm>
            <a:off x="707204" y="6038644"/>
            <a:ext cx="2326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65000"/>
                  </a:schemeClr>
                </a:solidFill>
                <a:latin typeface="Tenorite" pitchFamily="2" charset="0"/>
              </a:rPr>
              <a:t>Total: 240 palabras</a:t>
            </a:r>
            <a:endParaRPr lang="es-ES" b="1" i="0" dirty="0">
              <a:solidFill>
                <a:schemeClr val="bg1">
                  <a:lumMod val="65000"/>
                </a:schemeClr>
              </a:solidFill>
              <a:effectLst/>
              <a:latin typeface="Tenor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5323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473528" y="430641"/>
            <a:ext cx="112449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800" b="1" dirty="0">
                <a:solidFill>
                  <a:srgbClr val="002060"/>
                </a:solidFill>
                <a:latin typeface="Tenorite" pitchFamily="2" charset="0"/>
              </a:rPr>
              <a:t>Enseñanza de vocabulario inicial por campos semánticos</a:t>
            </a:r>
          </a:p>
          <a:p>
            <a:pPr algn="l"/>
            <a: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  <a:t>Incluye: reformulación de preguntas con estructura: Partícula + verbo + sujeto + CCL</a:t>
            </a:r>
          </a:p>
          <a:p>
            <a:pPr algn="l"/>
            <a:endParaRPr lang="es-ES" sz="2800" b="1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r>
              <a:rPr lang="es-ES" sz="2000" i="0" dirty="0">
                <a:solidFill>
                  <a:srgbClr val="002060"/>
                </a:solidFill>
                <a:effectLst/>
                <a:latin typeface="Tenorite" pitchFamily="2" charset="0"/>
              </a:rPr>
              <a:t>Semana 8. Acciones del colegio</a:t>
            </a:r>
            <a:br>
              <a:rPr lang="es-ES" b="1" i="0" dirty="0">
                <a:solidFill>
                  <a:srgbClr val="002060"/>
                </a:solidFill>
                <a:effectLst/>
                <a:latin typeface="Tenorite" pitchFamily="2" charset="0"/>
              </a:rPr>
            </a:br>
            <a:endParaRPr lang="es-ES" b="1" i="0" dirty="0">
              <a:solidFill>
                <a:srgbClr val="002060"/>
              </a:solidFill>
              <a:effectLst/>
              <a:latin typeface="Tenorite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E342F0-D78C-C479-AAB1-AF9698409724}"/>
              </a:ext>
            </a:extLst>
          </p:cNvPr>
          <p:cNvSpPr txBox="1"/>
          <p:nvPr/>
        </p:nvSpPr>
        <p:spPr>
          <a:xfrm>
            <a:off x="473528" y="5781028"/>
            <a:ext cx="9843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Manyak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, P. C. y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Kappus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, E. M. (2021).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Multifaceted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vocabulary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instruction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 in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second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-grade dual-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immersion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classes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: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quantitative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Tenorite" pitchFamily="2" charset="0"/>
              </a:rPr>
              <a:t>findings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.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Tenorite" pitchFamily="2" charset="0"/>
              </a:rPr>
              <a:t>The</a:t>
            </a:r>
            <a:r>
              <a:rPr lang="es-ES" b="0" i="1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Tenorite" pitchFamily="2" charset="0"/>
              </a:rPr>
              <a:t>Journal</a:t>
            </a:r>
            <a:r>
              <a:rPr lang="es-ES" b="0" i="1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Tenorite" pitchFamily="2" charset="0"/>
              </a:rPr>
              <a:t>of</a:t>
            </a:r>
            <a:r>
              <a:rPr lang="es-ES" b="0" i="1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Tenorite" pitchFamily="2" charset="0"/>
              </a:rPr>
              <a:t>Educational</a:t>
            </a:r>
            <a:r>
              <a:rPr lang="es-ES" b="0" i="1" dirty="0">
                <a:solidFill>
                  <a:srgbClr val="222222"/>
                </a:solidFill>
                <a:effectLst/>
                <a:latin typeface="Tenorite" pitchFamily="2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Tenorite" pitchFamily="2" charset="0"/>
              </a:rPr>
              <a:t>Research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, </a:t>
            </a:r>
            <a:r>
              <a:rPr lang="es-ES" b="0" i="1" dirty="0">
                <a:solidFill>
                  <a:srgbClr val="222222"/>
                </a:solidFill>
                <a:effectLst/>
                <a:latin typeface="Tenorite" pitchFamily="2" charset="0"/>
              </a:rPr>
              <a:t>114</a:t>
            </a:r>
            <a:r>
              <a:rPr lang="es-ES" b="0" i="0" dirty="0">
                <a:solidFill>
                  <a:srgbClr val="222222"/>
                </a:solidFill>
                <a:effectLst/>
                <a:latin typeface="Tenorite" pitchFamily="2" charset="0"/>
              </a:rPr>
              <a:t>(6), 537-549.</a:t>
            </a:r>
            <a:endParaRPr lang="es-ES" dirty="0">
              <a:latin typeface="Tenorite" pitchFamily="2" charset="0"/>
            </a:endParaRPr>
          </a:p>
        </p:txBody>
      </p:sp>
      <p:sp>
        <p:nvSpPr>
          <p:cNvPr id="2" name="AutoShape 2" descr="Alquiler de pisos compartidos por habitaciones a estudiantes">
            <a:extLst>
              <a:ext uri="{FF2B5EF4-FFF2-40B4-BE49-F238E27FC236}">
                <a16:creationId xmlns:a16="http://schemas.microsoft.com/office/drawing/2014/main" id="{2CE605A0-496C-3417-3520-7F7BB8544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6605C9-33FE-8710-72FC-6FECF2CB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921" y="328883"/>
            <a:ext cx="1533834" cy="1528134"/>
          </a:xfrm>
          <a:prstGeom prst="rect">
            <a:avLst/>
          </a:prstGeom>
        </p:spPr>
      </p:pic>
      <p:pic>
        <p:nvPicPr>
          <p:cNvPr id="6" name="Picture 2" descr="Niños de la escuela de dibujos animados lindo feliz | Vector Premium">
            <a:extLst>
              <a:ext uri="{FF2B5EF4-FFF2-40B4-BE49-F238E27FC236}">
                <a16:creationId xmlns:a16="http://schemas.microsoft.com/office/drawing/2014/main" id="{3A41EC25-2D08-5347-3F7B-DE031EB19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63" y="2680447"/>
            <a:ext cx="3426372" cy="26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8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DB452B-C8B0-9744-350A-BF1F1B4F1B07}"/>
              </a:ext>
            </a:extLst>
          </p:cNvPr>
          <p:cNvSpPr txBox="1"/>
          <p:nvPr/>
        </p:nvSpPr>
        <p:spPr>
          <a:xfrm>
            <a:off x="1267690" y="2068288"/>
            <a:ext cx="5563416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2800" dirty="0">
              <a:solidFill>
                <a:srgbClr val="002060"/>
              </a:solidFill>
              <a:latin typeface="Tenorite" pitchFamily="2" charset="0"/>
            </a:endParaRPr>
          </a:p>
          <a:p>
            <a:pPr algn="l"/>
            <a:endParaRPr lang="es-ES" sz="2800" b="1" i="0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b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Podemos recortar papel y cartón</a:t>
            </a:r>
          </a:p>
          <a:p>
            <a:pPr algn="l"/>
            <a:endParaRPr lang="es-ES" sz="2800" b="1" i="0" dirty="0">
              <a:solidFill>
                <a:schemeClr val="bg1">
                  <a:lumMod val="50000"/>
                </a:schemeClr>
              </a:solidFill>
              <a:effectLst/>
              <a:latin typeface="Tenorite" pitchFamily="2" charset="0"/>
            </a:endParaRPr>
          </a:p>
          <a:p>
            <a:pPr algn="l"/>
            <a:r>
              <a:rPr lang="es-ES" sz="2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br>
              <a:rPr lang="es-ES" i="1" dirty="0">
                <a:solidFill>
                  <a:schemeClr val="bg1">
                    <a:lumMod val="85000"/>
                  </a:schemeClr>
                </a:solidFill>
                <a:effectLst/>
                <a:latin typeface="Tenorite" pitchFamily="2" charset="0"/>
              </a:rPr>
            </a:b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A9AB2-0403-F6A8-BBA4-9B29A44A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93" y="1944029"/>
            <a:ext cx="2313646" cy="231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71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A30A5C-4D7C-501B-D528-261DA0642214}"/>
              </a:ext>
            </a:extLst>
          </p:cNvPr>
          <p:cNvSpPr txBox="1"/>
          <p:nvPr/>
        </p:nvSpPr>
        <p:spPr>
          <a:xfrm>
            <a:off x="1168685" y="523584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i="1" dirty="0">
                <a:solidFill>
                  <a:schemeClr val="bg1">
                    <a:lumMod val="50000"/>
                  </a:schemeClr>
                </a:solidFill>
                <a:latin typeface="Tenorite" pitchFamily="2" charset="0"/>
              </a:rPr>
              <a:t>Repite la frase</a:t>
            </a:r>
            <a:endParaRPr lang="es-ES" i="1" dirty="0">
              <a:solidFill>
                <a:schemeClr val="bg1">
                  <a:lumMod val="85000"/>
                </a:schemeClr>
              </a:solidFill>
              <a:effectLst/>
              <a:latin typeface="Tenorite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788CCD-0E3B-577E-C252-BC04E6B08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28" y="2338235"/>
            <a:ext cx="11412543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46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1091</Words>
  <Application>Microsoft Office PowerPoint</Application>
  <PresentationFormat>Panorámica</PresentationFormat>
  <Paragraphs>493</Paragraphs>
  <Slides>71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ESCOLAR1</vt:lpstr>
      <vt:lpstr>Tenorite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MªÁngeles Ruiz Román</dc:creator>
  <cp:lastModifiedBy>Marina López López</cp:lastModifiedBy>
  <cp:revision>37</cp:revision>
  <cp:lastPrinted>2024-02-22T07:33:27Z</cp:lastPrinted>
  <dcterms:created xsi:type="dcterms:W3CDTF">2023-11-24T06:36:18Z</dcterms:created>
  <dcterms:modified xsi:type="dcterms:W3CDTF">2024-04-17T11:00:33Z</dcterms:modified>
</cp:coreProperties>
</file>