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1249" r:id="rId2"/>
    <p:sldId id="1058" r:id="rId3"/>
    <p:sldId id="1152" r:id="rId4"/>
    <p:sldId id="1251" r:id="rId5"/>
    <p:sldId id="1252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Fields" initials="DF" lastIdx="1" clrIdx="0">
    <p:extLst>
      <p:ext uri="{19B8F6BF-5375-455C-9EA6-DF929625EA0E}">
        <p15:presenceInfo xmlns:p15="http://schemas.microsoft.com/office/powerpoint/2012/main" userId="d24e418f88486a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ED4"/>
    <a:srgbClr val="C19201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9"/>
    <p:restoredTop sz="94646"/>
  </p:normalViewPr>
  <p:slideViewPr>
    <p:cSldViewPr snapToGrid="0" snapToObjects="1">
      <p:cViewPr>
        <p:scale>
          <a:sx n="83" d="100"/>
          <a:sy n="83" d="100"/>
        </p:scale>
        <p:origin x="14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5679F-39E8-CD47-BFB5-93C47448F99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34BBA-ED0F-A74A-BF05-401483D84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87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slide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Google Drive.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74724E78-CB38-E24F-8E8D-124A093686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3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onna\Pictures\Scaffoldingmagic logo 4.jpg">
            <a:extLst>
              <a:ext uri="{FF2B5EF4-FFF2-40B4-BE49-F238E27FC236}">
                <a16:creationId xmlns:a16="http://schemas.microsoft.com/office/drawing/2014/main" id="{7FA3B56A-6290-3346-B23A-F7F9DEBFC6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2841651" y="2841651"/>
            <a:ext cx="6858001" cy="1174699"/>
          </a:xfrm>
          <a:prstGeom prst="rect">
            <a:avLst/>
          </a:prstGeom>
          <a:noFill/>
        </p:spPr>
      </p:pic>
      <p:pic>
        <p:nvPicPr>
          <p:cNvPr id="6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71E98CFC-4699-3C40-A149-F475ED898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3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5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044149-44D1-364C-B7E8-13A44FF6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FC10D9-22F4-E347-9E0F-591123164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EF5496-84D4-524D-8DC8-69D1D90E0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6355-1DD1-DE46-82FE-E8A67B67094B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6B2798-AC2A-6645-B6A5-65526D5DC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45F17-84E0-BC40-9C45-13C3B4069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179D-22CA-544D-A8EC-CC39733EC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07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>
            <a:extLst>
              <a:ext uri="{FF2B5EF4-FFF2-40B4-BE49-F238E27FC236}">
                <a16:creationId xmlns:a16="http://schemas.microsoft.com/office/drawing/2014/main" id="{3EA37D6A-E7B4-7D43-A4DD-230AB2E478ED}"/>
              </a:ext>
            </a:extLst>
          </p:cNvPr>
          <p:cNvSpPr txBox="1"/>
          <p:nvPr/>
        </p:nvSpPr>
        <p:spPr>
          <a:xfrm>
            <a:off x="7472300" y="1958056"/>
            <a:ext cx="4377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85763" indent="-385763">
              <a:buAutoNum type="arabicPeriod"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Choose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Roles</a:t>
            </a:r>
          </a:p>
          <a:p>
            <a:pPr marL="385763" indent="-385763">
              <a:buAutoNum type="arabicPeriod"/>
            </a:pP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85763" indent="-385763">
              <a:buAutoNum type="arabicPeriod"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Secretary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shares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screen</a:t>
            </a: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85763" indent="-385763">
              <a:buAutoNum type="arabicPeriod"/>
            </a:pP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85763" indent="-385763">
              <a:buAutoNum type="arabicPeriod"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Read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questions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follow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instructions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85763" indent="-385763">
              <a:buAutoNum type="arabicPeriod"/>
            </a:pP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***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There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are no ‘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answers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those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you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can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justify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!!!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28F36059-E78D-C542-AA0B-1C819DCC3FF3}"/>
              </a:ext>
            </a:extLst>
          </p:cNvPr>
          <p:cNvSpPr txBox="1"/>
          <p:nvPr/>
        </p:nvSpPr>
        <p:spPr>
          <a:xfrm>
            <a:off x="2550006" y="153355"/>
            <a:ext cx="6433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8ª Mini-</a:t>
            </a:r>
            <a:r>
              <a:rPr lang="es-ES" sz="36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Lesson</a:t>
            </a:r>
            <a:r>
              <a:rPr lang="es-ES" sz="36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es-ES" sz="36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Which</a:t>
            </a:r>
            <a:r>
              <a:rPr lang="es-ES" sz="36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doesn’t</a:t>
            </a:r>
            <a:r>
              <a:rPr lang="es-ES" sz="36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belong</a:t>
            </a:r>
            <a:r>
              <a:rPr lang="es-ES" sz="36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? </a:t>
            </a:r>
            <a:r>
              <a:rPr lang="es-ES" sz="36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Activity</a:t>
            </a:r>
            <a:endParaRPr lang="es-ES" sz="3600" b="1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agen 8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12DB7654-BF49-5645-B863-ABC02A01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843" y="2133382"/>
            <a:ext cx="3713070" cy="2128651"/>
          </a:xfrm>
          <a:prstGeom prst="rect">
            <a:avLst/>
          </a:prstGeom>
        </p:spPr>
      </p:pic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A373EDF-8CB4-034C-B381-BA13B9431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9442">
            <a:off x="2347668" y="4072257"/>
            <a:ext cx="3980547" cy="22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AF4864A-D9B7-8E4E-A78A-DCC0ECDEAA25}"/>
              </a:ext>
            </a:extLst>
          </p:cNvPr>
          <p:cNvSpPr txBox="1"/>
          <p:nvPr/>
        </p:nvSpPr>
        <p:spPr>
          <a:xfrm>
            <a:off x="524806" y="187456"/>
            <a:ext cx="6646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Your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students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going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begin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unit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on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Transport</a:t>
            </a:r>
            <a:endParaRPr lang="es-ES" sz="3600" dirty="0">
              <a:solidFill>
                <a:srgbClr val="C19201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191E64-7970-FE47-B467-39FB4F9BA32A}"/>
              </a:ext>
            </a:extLst>
          </p:cNvPr>
          <p:cNvSpPr txBox="1"/>
          <p:nvPr/>
        </p:nvSpPr>
        <p:spPr>
          <a:xfrm>
            <a:off x="7331242" y="2551837"/>
            <a:ext cx="3179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they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this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scaffolding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activity</a:t>
            </a:r>
            <a:r>
              <a:rPr lang="es-ES" sz="3600" dirty="0">
                <a:solidFill>
                  <a:srgbClr val="C1920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pic>
        <p:nvPicPr>
          <p:cNvPr id="1034" name="Picture 10" descr="Public Transport Text - English ESL Worksheets for distance learning and  physical classrooms">
            <a:extLst>
              <a:ext uri="{FF2B5EF4-FFF2-40B4-BE49-F238E27FC236}">
                <a16:creationId xmlns:a16="http://schemas.microsoft.com/office/drawing/2014/main" id="{F4C5D57E-827A-E34D-9EF3-E96C4CEF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5" y="2228873"/>
            <a:ext cx="2874643" cy="4060974"/>
          </a:xfrm>
          <a:prstGeom prst="rect">
            <a:avLst/>
          </a:prstGeom>
          <a:noFill/>
          <a:ln>
            <a:solidFill>
              <a:srgbClr val="1284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Means of transport reading (regular show) - English ESL Worksheets for  distance learning and physical classrooms">
            <a:extLst>
              <a:ext uri="{FF2B5EF4-FFF2-40B4-BE49-F238E27FC236}">
                <a16:creationId xmlns:a16="http://schemas.microsoft.com/office/drawing/2014/main" id="{A1F591A0-7053-8948-8323-6C2BD3F1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13" y="2228873"/>
            <a:ext cx="2871823" cy="4060974"/>
          </a:xfrm>
          <a:prstGeom prst="rect">
            <a:avLst/>
          </a:prstGeom>
          <a:noFill/>
          <a:ln w="222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3AB0042-738D-6C48-9878-08B9B57E90B4}"/>
              </a:ext>
            </a:extLst>
          </p:cNvPr>
          <p:cNvSpPr/>
          <p:nvPr/>
        </p:nvSpPr>
        <p:spPr>
          <a:xfrm>
            <a:off x="2520913" y="750757"/>
            <a:ext cx="597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***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There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is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no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one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correct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answer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for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any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of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these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questions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-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only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answers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you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 can </a:t>
            </a:r>
            <a:r>
              <a:rPr lang="es-ES" sz="2000" i="1" dirty="0" err="1">
                <a:solidFill>
                  <a:srgbClr val="923ED4"/>
                </a:solidFill>
                <a:latin typeface="Britannic Bold" panose="020B0903060703020204" pitchFamily="34" charset="77"/>
              </a:rPr>
              <a:t>justify</a:t>
            </a:r>
            <a:r>
              <a:rPr lang="es-ES" sz="2000" i="1" dirty="0">
                <a:solidFill>
                  <a:srgbClr val="923ED4"/>
                </a:solidFill>
                <a:latin typeface="Britannic Bold" panose="020B0903060703020204" pitchFamily="34" charset="77"/>
              </a:rPr>
              <a:t>…</a:t>
            </a:r>
            <a:endParaRPr lang="es-ES" sz="2000" dirty="0">
              <a:solidFill>
                <a:srgbClr val="923ED4"/>
              </a:solidFill>
              <a:latin typeface="Britannic Bold" panose="020B0903060703020204" pitchFamily="34" charset="77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D0136AC-EF50-B740-AC80-F2B66FBB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75" y="1621084"/>
            <a:ext cx="8859649" cy="49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191E64-7970-FE47-B467-39FB4F9BA32A}"/>
              </a:ext>
            </a:extLst>
          </p:cNvPr>
          <p:cNvSpPr txBox="1"/>
          <p:nvPr/>
        </p:nvSpPr>
        <p:spPr>
          <a:xfrm>
            <a:off x="8035556" y="2612031"/>
            <a:ext cx="3179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s-ES" sz="36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es-ES" sz="36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ES" sz="36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they</a:t>
            </a:r>
            <a:r>
              <a:rPr lang="es-ES" sz="36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s-ES" sz="36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36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following</a:t>
            </a:r>
            <a:r>
              <a:rPr lang="es-ES" sz="36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scaffold</a:t>
            </a:r>
            <a:r>
              <a:rPr lang="es-ES" sz="36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pic>
        <p:nvPicPr>
          <p:cNvPr id="1026" name="Picture 2" descr="Apartheid - English ESL Worksheets for distance learning and physical  classrooms">
            <a:extLst>
              <a:ext uri="{FF2B5EF4-FFF2-40B4-BE49-F238E27FC236}">
                <a16:creationId xmlns:a16="http://schemas.microsoft.com/office/drawing/2014/main" id="{7FC0FF26-CE9D-2044-B483-D16DE45E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65" y="1176587"/>
            <a:ext cx="3886329" cy="54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B8EF70-0D57-9946-B382-8AD9C751BBE9}"/>
              </a:ext>
            </a:extLst>
          </p:cNvPr>
          <p:cNvSpPr txBox="1"/>
          <p:nvPr/>
        </p:nvSpPr>
        <p:spPr>
          <a:xfrm>
            <a:off x="160638" y="99369"/>
            <a:ext cx="8241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Your</a:t>
            </a:r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students</a:t>
            </a:r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going</a:t>
            </a:r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begin</a:t>
            </a:r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History</a:t>
            </a:r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unit</a:t>
            </a:r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on</a:t>
            </a:r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apartheid in South </a:t>
            </a:r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Africa</a:t>
            </a:r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02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16786BDF-DFA3-8A43-8236-B0DE4F3C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4" y="678318"/>
            <a:ext cx="10360373" cy="593945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0BA9AF8-C9C4-E642-9835-F146834042F0}"/>
              </a:ext>
            </a:extLst>
          </p:cNvPr>
          <p:cNvSpPr/>
          <p:nvPr/>
        </p:nvSpPr>
        <p:spPr>
          <a:xfrm>
            <a:off x="1510683" y="11891"/>
            <a:ext cx="597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***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There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is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no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one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correct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answer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for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any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of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these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questions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-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only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answers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you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 can </a:t>
            </a:r>
            <a:r>
              <a:rPr lang="es-ES" sz="2000" i="1" dirty="0" err="1">
                <a:solidFill>
                  <a:srgbClr val="0070C0"/>
                </a:solidFill>
                <a:latin typeface="Britannic Bold" panose="020B0903060703020204" pitchFamily="34" charset="77"/>
              </a:rPr>
              <a:t>justify</a:t>
            </a:r>
            <a:r>
              <a:rPr lang="es-ES" sz="2000" i="1" dirty="0">
                <a:solidFill>
                  <a:srgbClr val="0070C0"/>
                </a:solidFill>
                <a:latin typeface="Britannic Bold" panose="020B0903060703020204" pitchFamily="34" charset="77"/>
              </a:rPr>
              <a:t>…</a:t>
            </a:r>
            <a:endParaRPr lang="es-ES" sz="2000" dirty="0">
              <a:solidFill>
                <a:srgbClr val="0070C0"/>
              </a:solidFill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3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124</Words>
  <Application>Microsoft Macintosh PowerPoint</Application>
  <PresentationFormat>Panorámica</PresentationFormat>
  <Paragraphs>18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Britannic Bold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Donna Fields</dc:creator>
  <cp:lastModifiedBy>Jordi Edgar Tordera Juan</cp:lastModifiedBy>
  <cp:revision>44</cp:revision>
  <cp:lastPrinted>2020-10-24T16:30:05Z</cp:lastPrinted>
  <dcterms:created xsi:type="dcterms:W3CDTF">2020-10-07T10:00:56Z</dcterms:created>
  <dcterms:modified xsi:type="dcterms:W3CDTF">2021-11-23T06:04:13Z</dcterms:modified>
</cp:coreProperties>
</file>