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_rels/notesSlide1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3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media/image53.jpeg" ContentType="image/jpeg"/>
  <Override PartName="/ppt/media/image28.png" ContentType="image/png"/>
  <Override PartName="/ppt/media/image1.jpeg" ContentType="image/jpeg"/>
  <Override PartName="/ppt/media/image59.png" ContentType="image/png"/>
  <Override PartName="/ppt/media/image17.jpeg" ContentType="image/jpeg"/>
  <Override PartName="/ppt/media/image3.png" ContentType="image/png"/>
  <Override PartName="/ppt/media/image58.png" ContentType="image/png"/>
  <Override PartName="/ppt/media/image2.png" ContentType="image/png"/>
  <Override PartName="/ppt/media/image4.png" ContentType="image/png"/>
  <Override PartName="/ppt/media/image45.jpeg" ContentType="image/jpeg"/>
  <Override PartName="/ppt/media/image50.tif" ContentType="image/tiff"/>
  <Override PartName="/ppt/media/hdphoto1.wdp" ContentType="image/vnd.ms-photo"/>
  <Override PartName="/ppt/media/image25.png" ContentType="image/png"/>
  <Override PartName="/ppt/media/image5.png" ContentType="image/png"/>
  <Override PartName="/ppt/media/image51.tif" ContentType="image/tiff"/>
  <Override PartName="/ppt/media/image6.png" ContentType="image/png"/>
  <Override PartName="/ppt/media/image34.jpeg" ContentType="image/jpeg"/>
  <Override PartName="/ppt/media/image7.png" ContentType="image/png"/>
  <Override PartName="/ppt/media/image8.jpeg" ContentType="image/jpeg"/>
  <Override PartName="/ppt/media/image9.jpeg" ContentType="image/jpeg"/>
  <Override PartName="/ppt/media/image10.jpeg" ContentType="image/jpeg"/>
  <Override PartName="/ppt/media/image56.png" ContentType="image/png"/>
  <Override PartName="/ppt/media/image11.jpeg" ContentType="image/jpeg"/>
  <Override PartName="/ppt/media/image12.png" ContentType="image/png"/>
  <Override PartName="/ppt/media/image18.jpeg" ContentType="image/jpeg"/>
  <Override PartName="/ppt/media/image49.tif" ContentType="image/tiff"/>
  <Override PartName="/ppt/media/image13.png" ContentType="image/png"/>
  <Override PartName="/ppt/media/image46.jpeg" ContentType="image/jpeg"/>
  <Override PartName="/ppt/media/image14.jpeg" ContentType="image/jpeg"/>
  <Override PartName="/ppt/media/image29.png" ContentType="image/png"/>
  <Override PartName="/ppt/media/image15.jpeg" ContentType="image/jpeg"/>
  <Override PartName="/ppt/media/image39.png" ContentType="image/png"/>
  <Override PartName="/ppt/media/image16.jpeg" ContentType="image/jpeg"/>
  <Override PartName="/ppt/media/image19.jpeg" ContentType="image/jpeg"/>
  <Override PartName="/ppt/media/image20.jpeg" ContentType="image/jpeg"/>
  <Override PartName="/ppt/media/image21.png" ContentType="image/png"/>
  <Override PartName="/ppt/media/image22.jpeg" ContentType="image/jpeg"/>
  <Override PartName="/ppt/media/image23.png" ContentType="image/png"/>
  <Override PartName="/ppt/media/image47.jpeg" ContentType="image/jpeg"/>
  <Override PartName="/ppt/media/image24.png" ContentType="image/png"/>
  <Override PartName="/ppt/media/image26.png" ContentType="image/png"/>
  <Override PartName="/ppt/media/image27.jpeg" ContentType="image/jpeg"/>
  <Override PartName="/ppt/media/image30.png" ContentType="image/png"/>
  <Override PartName="/ppt/media/image41.jpeg" ContentType="image/jpeg"/>
  <Override PartName="/ppt/media/image31.png" ContentType="image/png"/>
  <Override PartName="/ppt/media/image32.jpeg" ContentType="image/jpeg"/>
  <Override PartName="/ppt/media/image52.png" ContentType="image/png"/>
  <Override PartName="/ppt/media/image33.png" ContentType="image/png"/>
  <Override PartName="/ppt/media/image48.jpeg" ContentType="image/jpe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40.jpeg" ContentType="image/jpeg"/>
  <Override PartName="/ppt/media/image42.png" ContentType="image/png"/>
  <Override PartName="/ppt/media/image43.jpeg" ContentType="image/jpeg"/>
  <Override PartName="/ppt/media/image44.jpeg" ContentType="image/jpeg"/>
  <Override PartName="/ppt/media/image60.png" ContentType="image/png"/>
  <Override PartName="/ppt/media/image54.png" ContentType="image/png"/>
  <Override PartName="/ppt/media/image55.png" ContentType="image/png"/>
  <Override PartName="/ppt/media/image57.png" ContentType="image/png"/>
  <Override PartName="/ppt/media/image61.png" ContentType="image/png"/>
  <Override PartName="/ppt/media/image62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6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0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ES_tradnl" sz="2400" spc="-1" strike="noStrike">
                <a:solidFill>
                  <a:srgbClr val="000000"/>
                </a:solidFill>
                <a:latin typeface="Times New Roman"/>
              </a:rPr>
              <a:t>Pulse para desplazar la diapositiva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s-ES" sz="1400" spc="-1" strike="noStrike">
                <a:latin typeface="Times New Roman"/>
              </a:rPr>
              <a:t>&lt;cabecera&gt;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buNone/>
            </a:pPr>
            <a:r>
              <a:rPr b="0" lang="es-ES" sz="1400" spc="-1" strike="noStrike">
                <a:latin typeface="Times New Roman"/>
              </a:rPr>
              <a:t>&lt;fecha/hora&gt;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Times New Roman"/>
              </a:rPr>
              <a:t>&lt;pie de página&gt;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35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buNone/>
            </a:pPr>
            <a:fld id="{91557817-D2F3-46FF-9596-78087A2B4469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fld id="{25CC5AAF-69C4-42B4-BD80-DD7C8387A09B}" type="slidenum">
              <a:rPr b="0" lang="es-ES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&lt;número&gt;</a:t>
            </a:fld>
            <a:endParaRPr b="0" lang="es-ES" sz="2400" spc="-1" strike="noStrike">
              <a:latin typeface="Times New Roman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 type="sldImg"/>
          </p:nvPr>
        </p:nvSpPr>
        <p:spPr>
          <a:xfrm>
            <a:off x="1106640" y="708120"/>
            <a:ext cx="4570200" cy="3427200"/>
          </a:xfrm>
          <a:prstGeom prst="rect">
            <a:avLst/>
          </a:prstGeom>
          <a:ln w="0">
            <a:noFill/>
          </a:ln>
        </p:spPr>
      </p:sp>
      <p:sp>
        <p:nvSpPr>
          <p:cNvPr id="610" name="PlaceHolder 3"/>
          <p:cNvSpPr>
            <a:spLocks noGrp="1"/>
          </p:cNvSpPr>
          <p:nvPr>
            <p:ph type="body"/>
          </p:nvPr>
        </p:nvSpPr>
        <p:spPr>
          <a:xfrm>
            <a:off x="228600" y="4341960"/>
            <a:ext cx="6324120" cy="4115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fld id="{C823C188-C796-4DF1-A4E4-BDFD7081886A}" type="slidenum">
              <a:rPr b="0" lang="es-ES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&lt;número&gt;</a:t>
            </a:fld>
            <a:endParaRPr b="0" lang="es-ES" sz="2400" spc="-1" strike="noStrike">
              <a:latin typeface="Times New Roman"/>
            </a:endParaRPr>
          </a:p>
        </p:txBody>
      </p:sp>
      <p:sp>
        <p:nvSpPr>
          <p:cNvPr id="612" name="PlaceHolder 2"/>
          <p:cNvSpPr>
            <a:spLocks noGrp="1"/>
          </p:cNvSpPr>
          <p:nvPr>
            <p:ph type="sldImg"/>
          </p:nvPr>
        </p:nvSpPr>
        <p:spPr>
          <a:xfrm>
            <a:off x="1106640" y="708120"/>
            <a:ext cx="4570200" cy="3427200"/>
          </a:xfrm>
          <a:prstGeom prst="rect">
            <a:avLst/>
          </a:prstGeom>
          <a:ln w="0">
            <a:noFill/>
          </a:ln>
        </p:spPr>
      </p:sp>
      <p:sp>
        <p:nvSpPr>
          <p:cNvPr id="613" name="PlaceHolder 3"/>
          <p:cNvSpPr>
            <a:spLocks noGrp="1"/>
          </p:cNvSpPr>
          <p:nvPr>
            <p:ph type="body"/>
          </p:nvPr>
        </p:nvSpPr>
        <p:spPr>
          <a:xfrm>
            <a:off x="228600" y="4341960"/>
            <a:ext cx="6324120" cy="4115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fld id="{C7B58A68-ABFF-45B4-A9BF-8925C36063B5}" type="slidenum">
              <a:rPr b="0" lang="ca-ES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&lt;número&gt;</a:t>
            </a:fld>
            <a:endParaRPr b="0" lang="es-ES" sz="2400" spc="-1" strike="noStrike">
              <a:latin typeface="Times New Roman"/>
            </a:endParaRPr>
          </a:p>
        </p:txBody>
      </p:sp>
      <p:sp>
        <p:nvSpPr>
          <p:cNvPr id="597" name="PlaceHolder 2"/>
          <p:cNvSpPr>
            <a:spLocks noGrp="1"/>
          </p:cNvSpPr>
          <p:nvPr>
            <p:ph type="sldImg"/>
          </p:nvPr>
        </p:nvSpPr>
        <p:spPr>
          <a:xfrm>
            <a:off x="1106640" y="708120"/>
            <a:ext cx="4570200" cy="3427200"/>
          </a:xfrm>
          <a:prstGeom prst="rect">
            <a:avLst/>
          </a:prstGeom>
          <a:ln w="0">
            <a:noFill/>
          </a:ln>
        </p:spPr>
      </p:sp>
      <p:sp>
        <p:nvSpPr>
          <p:cNvPr id="598" name="PlaceHolder 3"/>
          <p:cNvSpPr>
            <a:spLocks noGrp="1"/>
          </p:cNvSpPr>
          <p:nvPr>
            <p:ph type="body"/>
          </p:nvPr>
        </p:nvSpPr>
        <p:spPr>
          <a:xfrm>
            <a:off x="228600" y="4341960"/>
            <a:ext cx="6324120" cy="4115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fld id="{5D74D67A-CB61-40DC-A635-6D47A15444AB}" type="slidenum">
              <a:rPr b="0" lang="es-ES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&lt;número&gt;</a:t>
            </a:fld>
            <a:endParaRPr b="0" lang="es-ES" sz="2400" spc="-1" strike="noStrike">
              <a:latin typeface="Times New Roman"/>
            </a:endParaRPr>
          </a:p>
        </p:txBody>
      </p:sp>
      <p:sp>
        <p:nvSpPr>
          <p:cNvPr id="615" name="PlaceHolder 2"/>
          <p:cNvSpPr>
            <a:spLocks noGrp="1"/>
          </p:cNvSpPr>
          <p:nvPr>
            <p:ph type="sldImg"/>
          </p:nvPr>
        </p:nvSpPr>
        <p:spPr>
          <a:xfrm>
            <a:off x="1106640" y="708120"/>
            <a:ext cx="4570200" cy="3427200"/>
          </a:xfrm>
          <a:prstGeom prst="rect">
            <a:avLst/>
          </a:prstGeom>
          <a:ln w="0">
            <a:noFill/>
          </a:ln>
        </p:spPr>
      </p:sp>
      <p:sp>
        <p:nvSpPr>
          <p:cNvPr id="616" name="PlaceHolder 3"/>
          <p:cNvSpPr>
            <a:spLocks noGrp="1"/>
          </p:cNvSpPr>
          <p:nvPr>
            <p:ph type="body"/>
          </p:nvPr>
        </p:nvSpPr>
        <p:spPr>
          <a:xfrm>
            <a:off x="228600" y="4341960"/>
            <a:ext cx="6324120" cy="4115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fld id="{EEDAAC75-9384-4C97-B586-F334F3614FB4}" type="slidenum">
              <a:rPr b="0" lang="es-ES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&lt;número&gt;</a:t>
            </a:fld>
            <a:endParaRPr b="0" lang="es-ES" sz="2400" spc="-1" strike="noStrike">
              <a:latin typeface="Times New Roman"/>
            </a:endParaRPr>
          </a:p>
        </p:txBody>
      </p:sp>
      <p:sp>
        <p:nvSpPr>
          <p:cNvPr id="618" name="PlaceHolder 2"/>
          <p:cNvSpPr>
            <a:spLocks noGrp="1"/>
          </p:cNvSpPr>
          <p:nvPr>
            <p:ph type="sldImg"/>
          </p:nvPr>
        </p:nvSpPr>
        <p:spPr>
          <a:xfrm>
            <a:off x="1106640" y="708120"/>
            <a:ext cx="4570200" cy="3427200"/>
          </a:xfrm>
          <a:prstGeom prst="rect">
            <a:avLst/>
          </a:prstGeom>
          <a:ln w="0">
            <a:noFill/>
          </a:ln>
        </p:spPr>
      </p:sp>
      <p:sp>
        <p:nvSpPr>
          <p:cNvPr id="619" name="PlaceHolder 3"/>
          <p:cNvSpPr>
            <a:spLocks noGrp="1"/>
          </p:cNvSpPr>
          <p:nvPr>
            <p:ph type="body"/>
          </p:nvPr>
        </p:nvSpPr>
        <p:spPr>
          <a:xfrm>
            <a:off x="228600" y="4341960"/>
            <a:ext cx="6324120" cy="4115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fld id="{DE8B4F79-1E5E-4536-B6F9-EC17D9B6F26F}" type="slidenum">
              <a:rPr b="0" lang="es-ES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&lt;número&gt;</a:t>
            </a:fld>
            <a:endParaRPr b="0" lang="es-ES" sz="2400" spc="-1" strike="noStrike">
              <a:latin typeface="Times New Roman"/>
            </a:endParaRPr>
          </a:p>
        </p:txBody>
      </p:sp>
      <p:sp>
        <p:nvSpPr>
          <p:cNvPr id="600" name="PlaceHolder 2"/>
          <p:cNvSpPr>
            <a:spLocks noGrp="1"/>
          </p:cNvSpPr>
          <p:nvPr>
            <p:ph type="sldImg"/>
          </p:nvPr>
        </p:nvSpPr>
        <p:spPr>
          <a:xfrm>
            <a:off x="1106640" y="708120"/>
            <a:ext cx="4570200" cy="3427200"/>
          </a:xfrm>
          <a:prstGeom prst="rect">
            <a:avLst/>
          </a:prstGeom>
          <a:ln w="0">
            <a:noFill/>
          </a:ln>
        </p:spPr>
      </p:sp>
      <p:sp>
        <p:nvSpPr>
          <p:cNvPr id="601" name="PlaceHolder 3"/>
          <p:cNvSpPr>
            <a:spLocks noGrp="1"/>
          </p:cNvSpPr>
          <p:nvPr>
            <p:ph type="body"/>
          </p:nvPr>
        </p:nvSpPr>
        <p:spPr>
          <a:xfrm>
            <a:off x="228600" y="4341960"/>
            <a:ext cx="6324120" cy="4115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fld id="{15FBE41B-33AD-4742-808E-85F50787A7C6}" type="slidenum">
              <a:rPr b="1" lang="es-ES_tradnl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621" name="PlaceHolder 2"/>
          <p:cNvSpPr>
            <a:spLocks noGrp="1"/>
          </p:cNvSpPr>
          <p:nvPr>
            <p:ph type="sldImg"/>
          </p:nvPr>
        </p:nvSpPr>
        <p:spPr>
          <a:xfrm>
            <a:off x="1106640" y="708120"/>
            <a:ext cx="4570200" cy="3427200"/>
          </a:xfrm>
          <a:prstGeom prst="rect">
            <a:avLst/>
          </a:prstGeom>
          <a:ln w="0">
            <a:noFill/>
          </a:ln>
        </p:spPr>
      </p:sp>
      <p:sp>
        <p:nvSpPr>
          <p:cNvPr id="622" name="PlaceHolder 3"/>
          <p:cNvSpPr>
            <a:spLocks noGrp="1"/>
          </p:cNvSpPr>
          <p:nvPr>
            <p:ph type="body"/>
          </p:nvPr>
        </p:nvSpPr>
        <p:spPr>
          <a:xfrm>
            <a:off x="228600" y="4341960"/>
            <a:ext cx="6629040" cy="4801680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</a:ln>
        </p:spPr>
        <p:txBody>
          <a:bodyPr numCol="1" spcCol="0" lIns="90360" rIns="90360" tIns="44280" bIns="4428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s-ES_tradnl" sz="1100" spc="-1" strike="noStrike">
                <a:latin typeface="Arial"/>
              </a:rPr>
              <a:t> </a:t>
            </a:r>
            <a:endParaRPr b="0" lang="es-E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endParaRPr b="0" lang="es-ES" sz="11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fld id="{A9B3F4C5-5880-42C3-941A-F40CD9B0A0F1}" type="slidenum">
              <a:rPr b="0" lang="es-ES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&lt;número&gt;</a:t>
            </a:fld>
            <a:endParaRPr b="0" lang="es-ES" sz="2400" spc="-1" strike="noStrike">
              <a:latin typeface="Times New Roman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 type="sldImg"/>
          </p:nvPr>
        </p:nvSpPr>
        <p:spPr>
          <a:xfrm>
            <a:off x="1106640" y="708120"/>
            <a:ext cx="4570200" cy="3427200"/>
          </a:xfrm>
          <a:prstGeom prst="rect">
            <a:avLst/>
          </a:prstGeom>
          <a:ln w="0">
            <a:noFill/>
          </a:ln>
        </p:spPr>
      </p:sp>
      <p:sp>
        <p:nvSpPr>
          <p:cNvPr id="604" name="PlaceHolder 3"/>
          <p:cNvSpPr>
            <a:spLocks noGrp="1"/>
          </p:cNvSpPr>
          <p:nvPr>
            <p:ph type="body"/>
          </p:nvPr>
        </p:nvSpPr>
        <p:spPr>
          <a:xfrm>
            <a:off x="228600" y="4341960"/>
            <a:ext cx="6324120" cy="4115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buNone/>
            </a:pPr>
            <a:fld id="{085E3A72-849C-495C-ADEC-85C06F18A1A9}" type="slidenum">
              <a:rPr b="0" lang="es-ES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&lt;número&gt;</a:t>
            </a:fld>
            <a:endParaRPr b="0" lang="es-ES" sz="2400" spc="-1" strike="noStrike">
              <a:latin typeface="Times New Roman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 type="sldImg"/>
          </p:nvPr>
        </p:nvSpPr>
        <p:spPr>
          <a:xfrm>
            <a:off x="1106640" y="708120"/>
            <a:ext cx="4570200" cy="3427200"/>
          </a:xfrm>
          <a:prstGeom prst="rect">
            <a:avLst/>
          </a:prstGeom>
          <a:ln w="0">
            <a:noFill/>
          </a:ln>
        </p:spPr>
      </p:sp>
      <p:sp>
        <p:nvSpPr>
          <p:cNvPr id="607" name="PlaceHolder 3"/>
          <p:cNvSpPr>
            <a:spLocks noGrp="1"/>
          </p:cNvSpPr>
          <p:nvPr>
            <p:ph type="body"/>
          </p:nvPr>
        </p:nvSpPr>
        <p:spPr>
          <a:xfrm>
            <a:off x="228600" y="4341960"/>
            <a:ext cx="6324120" cy="4115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endParaRPr b="0" lang="es-E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7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Clic para editar título</a:t>
            </a:r>
            <a:endParaRPr b="0" lang="es-ES_tradnl" sz="2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s-ES_tradnl" sz="2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18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_tradn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1500" spc="-1" strike="noStrike">
                <a:solidFill>
                  <a:srgbClr val="000000"/>
                </a:solidFill>
                <a:latin typeface="Times New Roman"/>
              </a:rPr>
              <a:t>Tercer nivel del esquema</a:t>
            </a:r>
            <a:endParaRPr b="0" lang="es-ES_tradnl" sz="15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1500" spc="-1" strike="noStrike">
                <a:solidFill>
                  <a:srgbClr val="000000"/>
                </a:solidFill>
                <a:latin typeface="Times New Roman"/>
              </a:rPr>
              <a:t>Cuarto nivel del esquema</a:t>
            </a:r>
            <a:endParaRPr b="0" lang="es-ES_tradnl" sz="15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000" spc="-1" strike="noStrike">
                <a:solidFill>
                  <a:srgbClr val="000000"/>
                </a:solidFill>
                <a:latin typeface="Times New Roman"/>
              </a:rPr>
              <a:t>Quinto nivel del esquema</a:t>
            </a:r>
            <a:endParaRPr b="0" lang="es-ES_tradnl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000" spc="-1" strike="noStrike">
                <a:solidFill>
                  <a:srgbClr val="000000"/>
                </a:solidFill>
                <a:latin typeface="Times New Roman"/>
              </a:rPr>
              <a:t>Sexto nivel del esquema</a:t>
            </a:r>
            <a:endParaRPr b="0" lang="es-ES_tradnl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000" spc="-1" strike="noStrike">
                <a:solidFill>
                  <a:srgbClr val="000000"/>
                </a:solidFill>
                <a:latin typeface="Times New Roman"/>
              </a:rPr>
              <a:t>Séptimo nivel del esquema</a:t>
            </a:r>
            <a:endParaRPr b="0" lang="es-ES_tradnl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ES_tradnl" sz="2400" spc="-1" strike="noStrike">
                <a:solidFill>
                  <a:srgbClr val="000000"/>
                </a:solidFill>
                <a:latin typeface="Times New Roman"/>
              </a:rPr>
              <a:t>Pulse para editar el formato del texto de título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s-ES_tradnl" sz="2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18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_tradn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1500" spc="-1" strike="noStrike">
                <a:solidFill>
                  <a:srgbClr val="000000"/>
                </a:solidFill>
                <a:latin typeface="Times New Roman"/>
              </a:rPr>
              <a:t>Tercer nivel del esquema</a:t>
            </a:r>
            <a:endParaRPr b="0" lang="es-ES_tradnl" sz="15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1500" spc="-1" strike="noStrike">
                <a:solidFill>
                  <a:srgbClr val="000000"/>
                </a:solidFill>
                <a:latin typeface="Times New Roman"/>
              </a:rPr>
              <a:t>Cuarto nivel del esquema</a:t>
            </a:r>
            <a:endParaRPr b="0" lang="es-ES_tradnl" sz="15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000" spc="-1" strike="noStrike">
                <a:solidFill>
                  <a:srgbClr val="000000"/>
                </a:solidFill>
                <a:latin typeface="Times New Roman"/>
              </a:rPr>
              <a:t>Quinto nivel del esquema</a:t>
            </a:r>
            <a:endParaRPr b="0" lang="es-ES_tradnl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000" spc="-1" strike="noStrike">
                <a:solidFill>
                  <a:srgbClr val="000000"/>
                </a:solidFill>
                <a:latin typeface="Times New Roman"/>
              </a:rPr>
              <a:t>Sexto nivel del esquema</a:t>
            </a:r>
            <a:endParaRPr b="0" lang="es-ES_tradnl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000" spc="-1" strike="noStrike">
                <a:solidFill>
                  <a:srgbClr val="000000"/>
                </a:solidFill>
                <a:latin typeface="Times New Roman"/>
              </a:rPr>
              <a:t>Séptimo nivel del esquema</a:t>
            </a:r>
            <a:endParaRPr b="0" lang="es-ES_tradnl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body"/>
          </p:nvPr>
        </p:nvSpPr>
        <p:spPr>
          <a:xfrm>
            <a:off x="1105560" y="2004480"/>
            <a:ext cx="690480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s-ES_tradnl" sz="18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1" lang="es-ES_tradn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18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_tradn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1800" spc="-1" strike="noStrike">
                <a:solidFill>
                  <a:srgbClr val="000000"/>
                </a:solidFill>
                <a:latin typeface="Times New Roman"/>
              </a:rPr>
              <a:t>Tercer nivel del esquema</a:t>
            </a:r>
            <a:endParaRPr b="0" lang="es-ES_tradnl" sz="18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1800" spc="-1" strike="noStrike">
                <a:solidFill>
                  <a:srgbClr val="000000"/>
                </a:solidFill>
                <a:latin typeface="Times New Roman"/>
              </a:rPr>
              <a:t>Cuarto nivel del esquema</a:t>
            </a:r>
            <a:endParaRPr b="0" lang="es-ES_tradnl" sz="18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1800" spc="-1" strike="noStrike">
                <a:solidFill>
                  <a:srgbClr val="000000"/>
                </a:solidFill>
                <a:latin typeface="Times New Roman"/>
              </a:rPr>
              <a:t>Quinto nivel del esquema</a:t>
            </a:r>
            <a:endParaRPr b="0" lang="es-ES_tradnl" sz="18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1800" spc="-1" strike="noStrike">
                <a:solidFill>
                  <a:srgbClr val="000000"/>
                </a:solidFill>
                <a:latin typeface="Times New Roman"/>
              </a:rPr>
              <a:t>Sexto nivel del esquema</a:t>
            </a:r>
            <a:endParaRPr b="0" lang="es-ES_tradnl" sz="18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1800" spc="-1" strike="noStrike">
                <a:solidFill>
                  <a:srgbClr val="000000"/>
                </a:solidFill>
                <a:latin typeface="Times New Roman"/>
              </a:rPr>
              <a:t>Séptimo nivel del esquema</a:t>
            </a:r>
            <a:endParaRPr b="0" lang="es-ES_tradnl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1433880" y="335160"/>
            <a:ext cx="583128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/>
          </a:bodyPr>
          <a:p>
            <a:r>
              <a:rPr b="0" lang="es-ES_tradnl" sz="2100" spc="-1" strike="noStrike">
                <a:solidFill>
                  <a:srgbClr val="000000"/>
                </a:solidFill>
                <a:latin typeface="Times New Roman"/>
              </a:rPr>
              <a:t>Pulse para editar el formato del texto de título</a:t>
            </a:r>
            <a:endParaRPr b="0" lang="es-ES_tradnl" sz="21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7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Clic para editar título</a:t>
            </a:r>
            <a:endParaRPr b="0" lang="es-ES_tradnl" sz="2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s-ES_tradnl" sz="2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18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_tradn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1500" spc="-1" strike="noStrike">
                <a:solidFill>
                  <a:srgbClr val="000000"/>
                </a:solidFill>
                <a:latin typeface="Times New Roman"/>
              </a:rPr>
              <a:t>Tercer nivel del esquema</a:t>
            </a:r>
            <a:endParaRPr b="0" lang="es-ES_tradnl" sz="15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1500" spc="-1" strike="noStrike">
                <a:solidFill>
                  <a:srgbClr val="000000"/>
                </a:solidFill>
                <a:latin typeface="Times New Roman"/>
              </a:rPr>
              <a:t>Cuarto nivel del esquema</a:t>
            </a:r>
            <a:endParaRPr b="0" lang="es-ES_tradnl" sz="15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000" spc="-1" strike="noStrike">
                <a:solidFill>
                  <a:srgbClr val="000000"/>
                </a:solidFill>
                <a:latin typeface="Times New Roman"/>
              </a:rPr>
              <a:t>Quinto nivel del esquema</a:t>
            </a:r>
            <a:endParaRPr b="0" lang="es-ES_tradnl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000" spc="-1" strike="noStrike">
                <a:solidFill>
                  <a:srgbClr val="000000"/>
                </a:solidFill>
                <a:latin typeface="Times New Roman"/>
              </a:rPr>
              <a:t>Sexto nivel del esquema</a:t>
            </a:r>
            <a:endParaRPr b="0" lang="es-ES_tradnl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000" spc="-1" strike="noStrike">
                <a:solidFill>
                  <a:srgbClr val="000000"/>
                </a:solidFill>
                <a:latin typeface="Times New Roman"/>
              </a:rPr>
              <a:t>Séptimo nivel del esquema</a:t>
            </a:r>
            <a:endParaRPr b="0" lang="es-ES_tradnl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/>
          </a:bodyPr>
          <a:p>
            <a:r>
              <a:rPr b="0" lang="es-ES_tradnl" sz="2700" spc="-1" strike="noStrike">
                <a:solidFill>
                  <a:srgbClr val="000000"/>
                </a:solidFill>
                <a:latin typeface="Times New Roman"/>
              </a:rPr>
              <a:t>Pulse para editar el formato del texto de título</a:t>
            </a:r>
            <a:endParaRPr b="0" lang="es-ES_tradnl" sz="2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s-ES_tradnl" sz="2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2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_tradnl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400" spc="-1" strike="noStrike">
                <a:solidFill>
                  <a:srgbClr val="000000"/>
                </a:solidFill>
                <a:latin typeface="Times New Roman"/>
              </a:rPr>
              <a:t>Tercer nivel del esquema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2400" spc="-1" strike="noStrike">
                <a:solidFill>
                  <a:srgbClr val="000000"/>
                </a:solidFill>
                <a:latin typeface="Times New Roman"/>
              </a:rPr>
              <a:t>Cuarto nivel del esquema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400" spc="-1" strike="noStrike">
                <a:solidFill>
                  <a:srgbClr val="000000"/>
                </a:solidFill>
                <a:latin typeface="Times New Roman"/>
              </a:rPr>
              <a:t>Quinto nivel del esquema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400" spc="-1" strike="noStrike">
                <a:solidFill>
                  <a:srgbClr val="000000"/>
                </a:solidFill>
                <a:latin typeface="Times New Roman"/>
              </a:rPr>
              <a:t>Sexto nivel del esquema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400" spc="-1" strike="noStrike">
                <a:solidFill>
                  <a:srgbClr val="000000"/>
                </a:solidFill>
                <a:latin typeface="Times New Roman"/>
              </a:rPr>
              <a:t>Séptimo nivel del esquema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7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Clic para editar título</a:t>
            </a:r>
            <a:endParaRPr b="0" lang="es-ES_tradnl" sz="2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80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pPr marL="257040" indent="-2570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1" lang="es-ES_tradnl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Haga clic para modificar el estilo de texto del patrón</a:t>
            </a:r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  <a:p>
            <a:pPr lvl="1" marL="557280" indent="-214200">
              <a:lnSpc>
                <a:spcPct val="100000"/>
              </a:lnSpc>
              <a:spcBef>
                <a:spcPts val="420"/>
              </a:spcBef>
              <a:buClr>
                <a:srgbClr val="000000"/>
              </a:buClr>
              <a:buFont typeface="Symbol" charset="2"/>
              <a:buChar char=""/>
            </a:pPr>
            <a:r>
              <a:rPr b="1" lang="es-ES_tradnl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Segundo nivel</a:t>
            </a:r>
            <a:endParaRPr b="0" lang="es-ES_tradnl" sz="2100" spc="-1" strike="noStrike">
              <a:solidFill>
                <a:srgbClr val="000000"/>
              </a:solidFill>
              <a:latin typeface="Arial"/>
            </a:endParaRPr>
          </a:p>
          <a:p>
            <a:pPr lvl="2" marL="857160" indent="-17136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s-ES_tradnl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Tercer nivel</a:t>
            </a:r>
            <a:endParaRPr b="0" lang="es-ES_tradnl" sz="1800" spc="-1" strike="noStrike">
              <a:solidFill>
                <a:srgbClr val="000000"/>
              </a:solidFill>
              <a:latin typeface="Times New Roman"/>
            </a:endParaRPr>
          </a:p>
          <a:p>
            <a:pPr lvl="3" marL="1200240" indent="-17136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s-ES_tradnl" sz="15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Cuarto nivel</a:t>
            </a:r>
            <a:endParaRPr b="0" lang="es-ES_tradnl" sz="1500" spc="-1" strike="noStrike">
              <a:solidFill>
                <a:srgbClr val="000000"/>
              </a:solidFill>
              <a:latin typeface="Times New Roman"/>
            </a:endParaRPr>
          </a:p>
          <a:p>
            <a:pPr lvl="4" marL="1542960" indent="-17136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s-ES_tradnl" sz="15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Quinto nivel</a:t>
            </a:r>
            <a:endParaRPr b="0" lang="es-ES_tradnl" sz="15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685800" y="4114800"/>
            <a:ext cx="7772040" cy="1980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pPr marL="257040" indent="-2570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1" lang="es-ES_tradnl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Haga clic para modificar el estilo de texto del patrón</a:t>
            </a:r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  <a:p>
            <a:pPr lvl="1" marL="557280" indent="-214200">
              <a:lnSpc>
                <a:spcPct val="100000"/>
              </a:lnSpc>
              <a:spcBef>
                <a:spcPts val="420"/>
              </a:spcBef>
              <a:buClr>
                <a:srgbClr val="000000"/>
              </a:buClr>
              <a:buFont typeface="Symbol" charset="2"/>
              <a:buChar char=""/>
            </a:pPr>
            <a:r>
              <a:rPr b="1" lang="es-ES_tradnl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Segundo nivel</a:t>
            </a:r>
            <a:endParaRPr b="0" lang="es-ES_tradnl" sz="2100" spc="-1" strike="noStrike">
              <a:solidFill>
                <a:srgbClr val="000000"/>
              </a:solidFill>
              <a:latin typeface="Arial"/>
            </a:endParaRPr>
          </a:p>
          <a:p>
            <a:pPr lvl="2" marL="857160" indent="-17136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s-ES_tradnl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Tercer nivel</a:t>
            </a:r>
            <a:endParaRPr b="0" lang="es-ES_tradnl" sz="1800" spc="-1" strike="noStrike">
              <a:solidFill>
                <a:srgbClr val="000000"/>
              </a:solidFill>
              <a:latin typeface="Times New Roman"/>
            </a:endParaRPr>
          </a:p>
          <a:p>
            <a:pPr lvl="3" marL="1200240" indent="-17136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s-ES_tradnl" sz="15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Cuarto nivel</a:t>
            </a:r>
            <a:endParaRPr b="0" lang="es-ES_tradnl" sz="1500" spc="-1" strike="noStrike">
              <a:solidFill>
                <a:srgbClr val="000000"/>
              </a:solidFill>
              <a:latin typeface="Times New Roman"/>
            </a:endParaRPr>
          </a:p>
          <a:p>
            <a:pPr lvl="4" marL="1542960" indent="-17136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s-ES_tradnl" sz="15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Quinto nivel</a:t>
            </a:r>
            <a:endParaRPr b="0" lang="es-ES_tradnl" sz="15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7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Clic para editar título</a:t>
            </a:r>
            <a:endParaRPr b="0" lang="es-ES_tradnl" sz="2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pPr marL="257040" indent="-2570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1" lang="es-ES_tradnl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Haga clic para modificar el estilo de texto del patrón</a:t>
            </a:r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  <a:p>
            <a:pPr lvl="1" marL="557280" indent="-214200">
              <a:lnSpc>
                <a:spcPct val="100000"/>
              </a:lnSpc>
              <a:spcBef>
                <a:spcPts val="420"/>
              </a:spcBef>
              <a:buClr>
                <a:srgbClr val="000000"/>
              </a:buClr>
              <a:buFont typeface="Symbol" charset="2"/>
              <a:buChar char=""/>
            </a:pPr>
            <a:r>
              <a:rPr b="1" lang="es-ES_tradnl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Segundo nivel</a:t>
            </a:r>
            <a:endParaRPr b="0" lang="es-ES_tradnl" sz="2100" spc="-1" strike="noStrike">
              <a:solidFill>
                <a:srgbClr val="000000"/>
              </a:solidFill>
              <a:latin typeface="Arial"/>
            </a:endParaRPr>
          </a:p>
          <a:p>
            <a:pPr lvl="2" marL="857160" indent="-17136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s-ES_tradnl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Tercer nivel</a:t>
            </a:r>
            <a:endParaRPr b="0" lang="es-ES_tradnl" sz="1800" spc="-1" strike="noStrike">
              <a:solidFill>
                <a:srgbClr val="000000"/>
              </a:solidFill>
              <a:latin typeface="Times New Roman"/>
            </a:endParaRPr>
          </a:p>
          <a:p>
            <a:pPr lvl="3" marL="1200240" indent="-17136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s-ES_tradnl" sz="15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Cuarto nivel</a:t>
            </a:r>
            <a:endParaRPr b="0" lang="es-ES_tradnl" sz="1500" spc="-1" strike="noStrike">
              <a:solidFill>
                <a:srgbClr val="000000"/>
              </a:solidFill>
              <a:latin typeface="Times New Roman"/>
            </a:endParaRPr>
          </a:p>
          <a:p>
            <a:pPr lvl="4" marL="1542960" indent="-171360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s-ES_tradnl" sz="15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Quinto nivel</a:t>
            </a:r>
            <a:endParaRPr b="0" lang="es-ES_tradnl" sz="15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;p4"/>
          <p:cNvSpPr/>
          <p:nvPr/>
        </p:nvSpPr>
        <p:spPr>
          <a:xfrm>
            <a:off x="0" y="6727680"/>
            <a:ext cx="9143640" cy="12996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942840"/>
          </a:xfrm>
          <a:prstGeom prst="rect">
            <a:avLst/>
          </a:prstGeom>
          <a:noFill/>
          <a:ln w="0">
            <a:noFill/>
          </a:ln>
        </p:spPr>
        <p:txBody>
          <a:bodyPr numCol="1" spcCol="0" tIns="91440" bIns="91440" anchor="t">
            <a:normAutofit/>
          </a:bodyPr>
          <a:p>
            <a:r>
              <a:rPr b="0" lang="es-ES_tradnl" sz="2700" spc="-1" strike="noStrike">
                <a:solidFill>
                  <a:srgbClr val="000000"/>
                </a:solidFill>
                <a:latin typeface="Times New Roman"/>
              </a:rPr>
              <a:t>Pulse para editar el formato del texto de título</a:t>
            </a:r>
            <a:endParaRPr b="0" lang="es-ES_tradnl" sz="2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311760" y="1688400"/>
            <a:ext cx="8520120" cy="4403160"/>
          </a:xfrm>
          <a:prstGeom prst="rect">
            <a:avLst/>
          </a:prstGeom>
          <a:noFill/>
          <a:ln w="0">
            <a:noFill/>
          </a:ln>
        </p:spPr>
        <p:txBody>
          <a:bodyPr numCol="1" spcCol="0"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s-ES_tradnl" sz="2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1" lang="es-ES_tradnl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2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_tradnl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400" spc="-1" strike="noStrike">
                <a:solidFill>
                  <a:srgbClr val="000000"/>
                </a:solidFill>
                <a:latin typeface="Times New Roman"/>
              </a:rPr>
              <a:t>Tercer nivel del esquema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2400" spc="-1" strike="noStrike">
                <a:solidFill>
                  <a:srgbClr val="000000"/>
                </a:solidFill>
                <a:latin typeface="Times New Roman"/>
              </a:rPr>
              <a:t>Cuarto nivel del esquema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400" spc="-1" strike="noStrike">
                <a:solidFill>
                  <a:srgbClr val="000000"/>
                </a:solidFill>
                <a:latin typeface="Times New Roman"/>
              </a:rPr>
              <a:t>Quinto nivel del esquema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400" spc="-1" strike="noStrike">
                <a:solidFill>
                  <a:srgbClr val="000000"/>
                </a:solidFill>
                <a:latin typeface="Times New Roman"/>
              </a:rPr>
              <a:t>Sexto nivel del esquema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400" spc="-1" strike="noStrike">
                <a:solidFill>
                  <a:srgbClr val="000000"/>
                </a:solidFill>
                <a:latin typeface="Times New Roman"/>
              </a:rPr>
              <a:t>Séptimo nivel del esquema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 fontScale="93000"/>
          </a:bodyPr>
          <a:p>
            <a:pPr>
              <a:lnSpc>
                <a:spcPct val="100000"/>
              </a:lnSpc>
              <a:buNone/>
            </a:pPr>
            <a:fld id="{34C66EDE-3922-4C37-83FB-6615C043ABF8}" type="slidenum">
              <a:rPr b="0" lang="es-ES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&lt;número&gt;</a:t>
            </a:fld>
            <a:endParaRPr b="0" lang="es-ES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body"/>
          </p:nvPr>
        </p:nvSpPr>
        <p:spPr>
          <a:xfrm>
            <a:off x="274320" y="6035040"/>
            <a:ext cx="8595000" cy="548280"/>
          </a:xfrm>
          <a:prstGeom prst="rect">
            <a:avLst/>
          </a:prstGeom>
          <a:noFill/>
          <a:ln w="0">
            <a:noFill/>
          </a:ln>
        </p:spPr>
        <p:txBody>
          <a:bodyPr numCol="1" spcCol="0" t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s-ES_tradnl" sz="218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1" lang="es-ES_tradnl" sz="218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218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_tradnl" sz="218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180" spc="-1" strike="noStrike">
                <a:solidFill>
                  <a:srgbClr val="000000"/>
                </a:solidFill>
                <a:latin typeface="Times New Roman"/>
              </a:rPr>
              <a:t>Tercer nivel del esquema</a:t>
            </a:r>
            <a:endParaRPr b="0" lang="es-ES_tradnl" sz="218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_tradnl" sz="2180" spc="-1" strike="noStrike">
                <a:solidFill>
                  <a:srgbClr val="000000"/>
                </a:solidFill>
                <a:latin typeface="Times New Roman"/>
              </a:rPr>
              <a:t>Cuarto nivel del esquema</a:t>
            </a:r>
            <a:endParaRPr b="0" lang="es-ES_tradnl" sz="218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180" spc="-1" strike="noStrike">
                <a:solidFill>
                  <a:srgbClr val="000000"/>
                </a:solidFill>
                <a:latin typeface="Times New Roman"/>
              </a:rPr>
              <a:t>Quinto nivel del esquema</a:t>
            </a:r>
            <a:endParaRPr b="0" lang="es-ES_tradnl" sz="218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180" spc="-1" strike="noStrike">
                <a:solidFill>
                  <a:srgbClr val="000000"/>
                </a:solidFill>
                <a:latin typeface="Times New Roman"/>
              </a:rPr>
              <a:t>Sexto nivel del esquema</a:t>
            </a:r>
            <a:endParaRPr b="0" lang="es-ES_tradnl" sz="218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_tradnl" sz="2180" spc="-1" strike="noStrike">
                <a:solidFill>
                  <a:srgbClr val="000000"/>
                </a:solidFill>
                <a:latin typeface="Times New Roman"/>
              </a:rPr>
              <a:t>Séptimo nivel del esquema</a:t>
            </a:r>
            <a:endParaRPr b="0" lang="es-ES_tradnl" sz="218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ES_tradnl" sz="2400" spc="-1" strike="noStrike">
                <a:solidFill>
                  <a:srgbClr val="000000"/>
                </a:solidFill>
                <a:latin typeface="Times New Roman"/>
              </a:rPr>
              <a:t>Pulse para editar el formato del texto de título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hyperlink" Target="https://www.teachthought.com/learning/60-things-students-can-create-to-demonstrate-what-they-know/" TargetMode="External"/><Relationship Id="rId3" Type="http://schemas.openxmlformats.org/officeDocument/2006/relationships/hyperlink" Target="https://www.edutopia.org/sites/default/files/2018-01/edutopia-finley-53-ways-to-check-understanding-2016.pdf" TargetMode="External"/><Relationship Id="rId4" Type="http://schemas.openxmlformats.org/officeDocument/2006/relationships/hyperlink" Target="https://tresorderecursos.com/es/repensar-la-evaluacion/" TargetMode="External"/><Relationship Id="rId5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4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slideLayout" Target="../slideLayouts/slideLayout4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hyperlink" Target="http://apliense.xtec.cat/arc/node/29283" TargetMode="External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4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hyperlink" Target="http://staps.univ-pau.fr/live/digitalAssets/114/114920_7.pdf" TargetMode="External"/><Relationship Id="rId2" Type="http://schemas.openxmlformats.org/officeDocument/2006/relationships/hyperlink" Target="https://www.dylanwiliam.org/Dylan_Wiliams_website/Welcome.html" TargetMode="External"/><Relationship Id="rId3" Type="http://schemas.openxmlformats.org/officeDocument/2006/relationships/slideLayout" Target="../slideLayouts/slideLayout4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jpe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7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4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7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hyperlink" Target="https://www.edutopia.org/article/benefits-sharing-our-planning-students" TargetMode="External"/><Relationship Id="rId5" Type="http://schemas.openxmlformats.org/officeDocument/2006/relationships/slideLayout" Target="../slideLayouts/slideLayout4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7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slideLayout" Target="../slideLayouts/slideLayout7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9.tif"/><Relationship Id="rId2" Type="http://schemas.openxmlformats.org/officeDocument/2006/relationships/hyperlink" Target="https://sites.google.com/site/ladestralpedagogica/rutines-i-destreses-de-pensament/destreses-de-pensament/compara-i-contrasta" TargetMode="External"/><Relationship Id="rId3" Type="http://schemas.openxmlformats.org/officeDocument/2006/relationships/image" Target="../media/image50.tif"/><Relationship Id="rId4" Type="http://schemas.openxmlformats.org/officeDocument/2006/relationships/image" Target="../media/image51.tif"/><Relationship Id="rId5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4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7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slideLayout" Target="../slideLayouts/slideLayout97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doi.org/https:/doi.org/10.5565/rev/ciencies.484" TargetMode="External"/><Relationship Id="rId2" Type="http://schemas.openxmlformats.org/officeDocument/2006/relationships/hyperlink" Target="https://doi.org/https:/doi.org/10.5565/rev/ciencies.484" TargetMode="External"/><Relationship Id="rId3" Type="http://schemas.openxmlformats.org/officeDocument/2006/relationships/hyperlink" Target="https://www.applejux.org/2022/12/evaluacion-formativa-autoinformes/" TargetMode="External"/><Relationship Id="rId4" Type="http://schemas.openxmlformats.org/officeDocument/2006/relationships/slideLayout" Target="../slideLayouts/slideLayout4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Line 11"/>
          <p:cNvSpPr/>
          <p:nvPr/>
        </p:nvSpPr>
        <p:spPr>
          <a:xfrm>
            <a:off x="902880" y="4738320"/>
            <a:ext cx="7428960" cy="360"/>
          </a:xfrm>
          <a:prstGeom prst="line">
            <a:avLst/>
          </a:prstGeom>
          <a:ln w="38100">
            <a:solidFill>
              <a:srgbClr val="a1773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Line 12"/>
          <p:cNvSpPr/>
          <p:nvPr/>
        </p:nvSpPr>
        <p:spPr>
          <a:xfrm flipV="1">
            <a:off x="866880" y="3708720"/>
            <a:ext cx="7428960" cy="43920"/>
          </a:xfrm>
          <a:prstGeom prst="line">
            <a:avLst/>
          </a:prstGeom>
          <a:ln w="38100">
            <a:solidFill>
              <a:srgbClr val="a1773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Rectangle 7"/>
          <p:cNvSpPr/>
          <p:nvPr/>
        </p:nvSpPr>
        <p:spPr>
          <a:xfrm>
            <a:off x="966240" y="1340640"/>
            <a:ext cx="7211160" cy="1187640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noFill/>
          </a:ln>
          <a:effectLst>
            <a:outerShdw algn="ctr" blurRad="63360" dir="18900000" dist="107423" rotWithShape="0">
              <a:srgbClr val="000000">
                <a:alpha val="7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3600" spc="-1" strike="noStrike">
                <a:solidFill>
                  <a:srgbClr val="9d0003"/>
                </a:solidFill>
                <a:latin typeface="Arial"/>
                <a:ea typeface="ＭＳ Ｐゴシック"/>
              </a:rPr>
              <a:t>La evaluación vista como aprendizaje     </a:t>
            </a:r>
            <a:endParaRPr b="0" lang="es-ES" sz="3600" spc="-1" strike="noStrike">
              <a:latin typeface="Arial"/>
            </a:endParaRPr>
          </a:p>
        </p:txBody>
      </p:sp>
      <p:pic>
        <p:nvPicPr>
          <p:cNvPr id="354" name="Imagen 4" descr=""/>
          <p:cNvPicPr/>
          <p:nvPr/>
        </p:nvPicPr>
        <p:blipFill>
          <a:blip r:embed="rId1"/>
          <a:stretch/>
        </p:blipFill>
        <p:spPr>
          <a:xfrm>
            <a:off x="6499440" y="3851640"/>
            <a:ext cx="864000" cy="411120"/>
          </a:xfrm>
          <a:prstGeom prst="rect">
            <a:avLst/>
          </a:prstGeom>
          <a:ln w="0">
            <a:noFill/>
          </a:ln>
        </p:spPr>
      </p:pic>
      <p:sp>
        <p:nvSpPr>
          <p:cNvPr id="355" name="Rectangle 3"/>
          <p:cNvSpPr/>
          <p:nvPr/>
        </p:nvSpPr>
        <p:spPr>
          <a:xfrm>
            <a:off x="3132000" y="3960000"/>
            <a:ext cx="2545200" cy="4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4840" bIns="24840" anchor="t">
            <a:noAutofit/>
          </a:bodyPr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Neus Sanmartí </a:t>
            </a:r>
            <a:endParaRPr b="0" lang="es-ES" sz="20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13 Noviembre  2024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356" name="Google Shape;76;p17" descr=""/>
          <p:cNvPicPr/>
          <p:nvPr/>
        </p:nvPicPr>
        <p:blipFill>
          <a:blip r:embed="rId2"/>
          <a:stretch/>
        </p:blipFill>
        <p:spPr>
          <a:xfrm>
            <a:off x="6211440" y="4348440"/>
            <a:ext cx="1683360" cy="257040"/>
          </a:xfrm>
          <a:prstGeom prst="rect">
            <a:avLst/>
          </a:prstGeom>
          <a:ln w="9525">
            <a:solidFill>
              <a:srgbClr val="c00000"/>
            </a:solidFill>
            <a:round/>
          </a:ln>
        </p:spPr>
      </p:pic>
      <p:pic>
        <p:nvPicPr>
          <p:cNvPr id="357" name="Google Shape;779;p93" descr=""/>
          <p:cNvPicPr/>
          <p:nvPr/>
        </p:nvPicPr>
        <p:blipFill>
          <a:blip r:embed="rId3"/>
          <a:stretch/>
        </p:blipFill>
        <p:spPr>
          <a:xfrm>
            <a:off x="7452360" y="3769560"/>
            <a:ext cx="626760" cy="558720"/>
          </a:xfrm>
          <a:prstGeom prst="rect">
            <a:avLst/>
          </a:prstGeom>
          <a:ln w="0">
            <a:noFill/>
          </a:ln>
        </p:spPr>
      </p:pic>
      <p:pic>
        <p:nvPicPr>
          <p:cNvPr id="358" name="Imagen 6" descr="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623120" y="5148360"/>
            <a:ext cx="3652920" cy="1363680"/>
          </a:xfrm>
          <a:prstGeom prst="rect">
            <a:avLst/>
          </a:prstGeom>
          <a:ln w="0">
            <a:noFill/>
          </a:ln>
        </p:spPr>
      </p:pic>
      <p:pic>
        <p:nvPicPr>
          <p:cNvPr id="359" name="Imagen 9" descr=""/>
          <p:cNvPicPr/>
          <p:nvPr/>
        </p:nvPicPr>
        <p:blipFill>
          <a:blip r:embed="rId6"/>
          <a:stretch/>
        </p:blipFill>
        <p:spPr>
          <a:xfrm>
            <a:off x="856080" y="5322960"/>
            <a:ext cx="3454200" cy="100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80"/>
          <p:cNvSpPr/>
          <p:nvPr/>
        </p:nvSpPr>
        <p:spPr>
          <a:xfrm>
            <a:off x="597240" y="764640"/>
            <a:ext cx="7949160" cy="85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4840" bIns="24840" anchor="ctr">
            <a:noAutofit/>
          </a:bodyPr>
          <a:p>
            <a:pPr algn="ctr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es-ES_tradnl" sz="2800" spc="-1" strike="noStrike">
                <a:solidFill>
                  <a:srgbClr val="a82614"/>
                </a:solidFill>
                <a:latin typeface="Arial"/>
                <a:ea typeface="ＭＳ Ｐゴシック"/>
              </a:rPr>
              <a:t>¿De qué nos gustaría hablar y reflexionar?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394" name="CuadroTexto 4"/>
          <p:cNvSpPr/>
          <p:nvPr/>
        </p:nvSpPr>
        <p:spPr>
          <a:xfrm>
            <a:off x="1056960" y="2133000"/>
            <a:ext cx="7030080" cy="30063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b="1" lang="es-ES_tradnl" sz="2000" spc="-1" strike="noStrike">
                <a:solidFill>
                  <a:srgbClr val="002060"/>
                </a:solidFill>
                <a:latin typeface="Arial"/>
                <a:ea typeface="ＭＳ Ｐゴシック"/>
              </a:rPr>
              <a:t>¿Y las calificaciones que nos pide el curriculum, hay examenes?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b="1" lang="es-ES_tradnl" sz="2000" spc="-1" strike="noStrike">
                <a:solidFill>
                  <a:srgbClr val="002060"/>
                </a:solidFill>
                <a:latin typeface="Arial"/>
                <a:ea typeface="ＭＳ Ｐゴシック"/>
              </a:rPr>
              <a:t>¿Cómo implicamos a toda la comunidad educativa (claustro, familias,...) en la evaluación formativa?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b="1" lang="es-ES_tradnl" sz="2000" spc="-1" strike="noStrike">
                <a:solidFill>
                  <a:srgbClr val="002060"/>
                </a:solidFill>
                <a:latin typeface="Arial"/>
                <a:ea typeface="ＭＳ Ｐゴシック"/>
              </a:rPr>
              <a:t>¿Cómo aplicar la evaluación formativa a quien no quiere? ¿Por dónde empezar?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b="0" lang="es-ES" sz="20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endParaRPr b="0" lang="es-ES" sz="2000" spc="-1" strike="noStrike">
              <a:latin typeface="Arial"/>
            </a:endParaRPr>
          </a:p>
        </p:txBody>
      </p:sp>
    </p:spTree>
  </p:cSld>
  <p:transition>
    <p:fade/>
  </p:transition>
  <p:timing>
    <p:tnLst>
      <p:par>
        <p:cTn id="111" dur="indefinite" restart="never" nodeType="tmRoot">
          <p:childTnLst>
            <p:seq>
              <p:cTn id="112" dur="indefinite" nodeType="mainSeq">
                <p:childTnLst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subTitle"/>
          </p:nvPr>
        </p:nvSpPr>
        <p:spPr>
          <a:xfrm>
            <a:off x="845640" y="1556640"/>
            <a:ext cx="7452360" cy="46868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pPr marL="343080" indent="-343080">
              <a:lnSpc>
                <a:spcPct val="100000"/>
              </a:lnSpc>
              <a:spcBef>
                <a:spcPts val="655"/>
              </a:spcBef>
              <a:buClr>
                <a:srgbClr val="800000"/>
              </a:buClr>
              <a:buFont typeface="Wingdings" charset="2"/>
              <a:buChar char=""/>
            </a:pPr>
            <a:r>
              <a:rPr b="1" lang="es-ES_tradnl" sz="2000" spc="-1" strike="noStrike">
                <a:solidFill>
                  <a:srgbClr val="0234ad"/>
                </a:solidFill>
                <a:latin typeface="Arial"/>
                <a:ea typeface="ヒラギノ角ゴ Pro W3"/>
              </a:rPr>
              <a:t>Consensuaremos qué entendemos por evaluar y el porqué y cómo conseguir que los estudiantes se autoevalúen-autorregulen </a:t>
            </a:r>
            <a:endParaRPr b="0" lang="es-ES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55"/>
              </a:spcBef>
              <a:buClr>
                <a:srgbClr val="800000"/>
              </a:buClr>
              <a:buFont typeface="Wingdings" charset="2"/>
              <a:buChar char=""/>
            </a:pPr>
            <a:r>
              <a:rPr b="1" lang="es-ES_tradnl" sz="20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Nos dividiremos en grupos y realizaremos una actividad con la finalidad de empezar a pensar cómo aplicar en alguna de las ideas expuestas. </a:t>
            </a:r>
            <a:r>
              <a:rPr b="1" lang="es-ES_tradnl" sz="2000" spc="-1" strike="noStrike">
                <a:solidFill>
                  <a:srgbClr val="0d0d0d"/>
                </a:solidFill>
                <a:latin typeface="Arial"/>
                <a:ea typeface="ヒラギノ角ゴ Pro W3"/>
              </a:rPr>
              <a:t>Compartiremos qué ha pasado en el trabajo de los grupos </a:t>
            </a:r>
            <a:endParaRPr b="0" lang="es-ES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55"/>
              </a:spcBef>
              <a:buClr>
                <a:srgbClr val="800000"/>
              </a:buClr>
              <a:buFont typeface="Wingdings" charset="2"/>
              <a:buChar char=""/>
            </a:pPr>
            <a:r>
              <a:rPr b="1" lang="es-ES_tradnl" sz="2000" spc="-1" strike="noStrike">
                <a:solidFill>
                  <a:srgbClr val="0d0d0d"/>
                </a:solidFill>
                <a:latin typeface="Arial"/>
                <a:ea typeface="ヒラギノ角ゴ Pro W3"/>
              </a:rPr>
              <a:t>Hablaremos de otras preguntas que habéis planteado inicialmente</a:t>
            </a:r>
            <a:endParaRPr b="0" lang="es-ES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55"/>
              </a:spcBef>
              <a:buClr>
                <a:srgbClr val="800000"/>
              </a:buClr>
              <a:buFont typeface="Wingdings" charset="2"/>
              <a:buChar char=""/>
            </a:pPr>
            <a:r>
              <a:rPr b="1" lang="es-ES_tradnl" sz="2000" spc="-1" strike="noStrike">
                <a:solidFill>
                  <a:srgbClr val="0234ad"/>
                </a:solidFill>
                <a:latin typeface="Arial"/>
                <a:ea typeface="ヒラギノ角ゴ Pro W3"/>
              </a:rPr>
              <a:t>Compartiremos qué ‘nos llevamos’ de esta sesión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55"/>
              </a:spcBef>
              <a:buNone/>
            </a:pPr>
            <a:endParaRPr b="0" lang="es-ES" sz="2000" spc="-1" strike="noStrike">
              <a:latin typeface="Arial"/>
            </a:endParaRPr>
          </a:p>
        </p:txBody>
      </p:sp>
      <p:sp>
        <p:nvSpPr>
          <p:cNvPr id="396" name="Rectangle 11"/>
          <p:cNvSpPr/>
          <p:nvPr/>
        </p:nvSpPr>
        <p:spPr>
          <a:xfrm>
            <a:off x="609840" y="188640"/>
            <a:ext cx="792396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68040" rIns="68040" tIns="33480" bIns="33480" anchor="ctr">
            <a:noAutofit/>
          </a:bodyPr>
          <a:p>
            <a:pPr algn="ctr">
              <a:lnSpc>
                <a:spcPct val="100000"/>
              </a:lnSpc>
              <a:spcBef>
                <a:spcPts val="374"/>
              </a:spcBef>
              <a:buNone/>
            </a:pPr>
            <a:r>
              <a:rPr b="1" lang="es-ES_tradnl" sz="28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¿De  qué hablaremos en la sesión de  hoy?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1" dur="indefinite" restart="never" nodeType="tmRoot">
          <p:childTnLst>
            <p:seq>
              <p:cTn id="122" dur="indefinite" nodeType="mainSeq">
                <p:childTnLst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7" dur="500"/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2" dur="500"/>
                                        <p:tgtEl>
                                          <p:spTgt spid="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" dur="500"/>
                                        <p:tgtEl>
                                          <p:spTgt spid="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2" dur="500"/>
                                        <p:tgtEl>
                                          <p:spTgt spid="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110;p21"/>
          <p:cNvSpPr/>
          <p:nvPr/>
        </p:nvSpPr>
        <p:spPr>
          <a:xfrm>
            <a:off x="827640" y="1772640"/>
            <a:ext cx="7848360" cy="448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charset="2"/>
              <a:buChar char=""/>
            </a:pPr>
            <a:r>
              <a:rPr b="1" lang="es-ES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Queremos aplicar una evaluación que sea gratificante para el alumnado y los docentes, y que sirva para aprender. </a:t>
            </a:r>
            <a:endParaRPr b="0" lang="es-ES" sz="24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charset="2"/>
              <a:buChar char=""/>
            </a:pPr>
            <a:r>
              <a:rPr b="1" lang="es-ES" sz="2400" spc="-1" strike="noStrike">
                <a:solidFill>
                  <a:srgbClr val="0234ad"/>
                </a:solidFill>
                <a:latin typeface="Arial"/>
                <a:ea typeface="ＭＳ Ｐゴシック"/>
              </a:rPr>
              <a:t>Creemos que aprender es revisar (evaluar-regular) las formas de pensar, de hacer, de hablar, de oír. </a:t>
            </a:r>
            <a:endParaRPr b="0" lang="es-ES" sz="24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charset="2"/>
              <a:buChar char=""/>
            </a:pPr>
            <a:r>
              <a:rPr b="1" lang="es-ES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Pensamos que el alumno es el protagonista de la evaluación, ya es él/ella quien debe corregir lo que no se hace bien.</a:t>
            </a:r>
            <a:endParaRPr b="0" lang="es-ES" sz="24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charset="2"/>
              <a:buChar char=""/>
            </a:pPr>
            <a:r>
              <a:rPr b="1" lang="es-ES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1" lang="es-ES" sz="2400" spc="-1" strike="noStrike">
                <a:solidFill>
                  <a:srgbClr val="0234ad"/>
                </a:solidFill>
                <a:latin typeface="Arial"/>
                <a:ea typeface="ＭＳ Ｐゴシック"/>
              </a:rPr>
              <a:t>Consideramos que la “calificación” puede tener sentido, de vez en cuando, como certificación o acreditación de lo aprendido. 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98" name="Google Shape;111;p21"/>
          <p:cNvSpPr/>
          <p:nvPr/>
        </p:nvSpPr>
        <p:spPr>
          <a:xfrm>
            <a:off x="1116000" y="25560"/>
            <a:ext cx="6840000" cy="136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684360" y="260280"/>
            <a:ext cx="7705440" cy="10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a-ES" sz="28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¿Qué habríamos de compartir sobre la evaluación?</a:t>
            </a:r>
            <a:endParaRPr b="0" lang="es-ES_tradnl" sz="2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3" dur="indefinite" restart="never" nodeType="tmRoot">
          <p:childTnLst>
            <p:seq>
              <p:cTn id="144" dur="indefinite" nodeType="mainSeq">
                <p:childTnLst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9" dur="500"/>
                                        <p:tgtEl>
                                          <p:spTgt spid="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4" dur="500"/>
                                        <p:tgtEl>
                                          <p:spTgt spid="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9" dur="500"/>
                                        <p:tgtEl>
                                          <p:spTgt spid="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4" dur="500"/>
                                        <p:tgtEl>
                                          <p:spTgt spid="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subTitle"/>
          </p:nvPr>
        </p:nvSpPr>
        <p:spPr>
          <a:xfrm>
            <a:off x="498960" y="1672560"/>
            <a:ext cx="8083440" cy="2916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pPr lvl="1" marL="728640" indent="-38592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Arial"/>
              <a:buAutoNum type="arabicParenR"/>
            </a:pPr>
            <a:r>
              <a:rPr b="1" lang="es-ES_tradnl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1" lang="es-ES_tradnl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Recoger datos </a:t>
            </a:r>
            <a:r>
              <a:rPr b="1" lang="es-ES_tradnl" sz="2400" spc="-1" strike="noStrike">
                <a:solidFill>
                  <a:srgbClr val="000090"/>
                </a:solidFill>
                <a:latin typeface="Arial"/>
                <a:ea typeface="ＭＳ Ｐゴシック"/>
              </a:rPr>
              <a:t>(a partir de instrumentos: trabajos, preguntas, dibujos y mapas, observaciones, grabaciones, fotos, portafolio, diarios...)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401" name="Rectangle 11"/>
          <p:cNvSpPr/>
          <p:nvPr/>
        </p:nvSpPr>
        <p:spPr>
          <a:xfrm>
            <a:off x="888120" y="648000"/>
            <a:ext cx="769428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68040" rIns="68040" tIns="33480" bIns="33480" anchor="ctr">
            <a:noAutofit/>
          </a:bodyPr>
          <a:p>
            <a:pPr algn="ctr">
              <a:lnSpc>
                <a:spcPct val="100000"/>
              </a:lnSpc>
              <a:spcBef>
                <a:spcPts val="374"/>
              </a:spcBef>
              <a:buNone/>
            </a:pPr>
            <a:r>
              <a:rPr b="1" lang="es-ES_tradnl" sz="28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Pensemos en qué entendemos por evaluar</a:t>
            </a:r>
            <a:endParaRPr b="0" lang="es-ES" sz="2800" spc="-1" strike="noStrike">
              <a:latin typeface="Arial"/>
            </a:endParaRPr>
          </a:p>
        </p:txBody>
      </p:sp>
      <p:grpSp>
        <p:nvGrpSpPr>
          <p:cNvPr id="402" name="Grupo 4"/>
          <p:cNvGrpSpPr/>
          <p:nvPr/>
        </p:nvGrpSpPr>
        <p:grpSpPr>
          <a:xfrm>
            <a:off x="299160" y="3105000"/>
            <a:ext cx="8598960" cy="3620160"/>
            <a:chOff x="299160" y="3105000"/>
            <a:chExt cx="8598960" cy="3620160"/>
          </a:xfrm>
        </p:grpSpPr>
        <p:grpSp>
          <p:nvGrpSpPr>
            <p:cNvPr id="403" name="Grupo 3"/>
            <p:cNvGrpSpPr/>
            <p:nvPr/>
          </p:nvGrpSpPr>
          <p:grpSpPr>
            <a:xfrm>
              <a:off x="2098440" y="3105000"/>
              <a:ext cx="6384600" cy="2799720"/>
              <a:chOff x="2098440" y="3105000"/>
              <a:chExt cx="6384600" cy="2799720"/>
            </a:xfrm>
          </p:grpSpPr>
          <p:pic>
            <p:nvPicPr>
              <p:cNvPr id="404" name="Imagen 2" descr=""/>
              <p:cNvPicPr/>
              <p:nvPr/>
            </p:nvPicPr>
            <p:blipFill>
              <a:blip r:embed="rId1"/>
              <a:stretch/>
            </p:blipFill>
            <p:spPr>
              <a:xfrm>
                <a:off x="4788720" y="3105000"/>
                <a:ext cx="3694320" cy="27997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05" name="Google Shape;247;p37"/>
              <p:cNvSpPr/>
              <p:nvPr/>
            </p:nvSpPr>
            <p:spPr>
              <a:xfrm>
                <a:off x="2098440" y="3742560"/>
                <a:ext cx="2499840" cy="1210680"/>
              </a:xfrm>
              <a:prstGeom prst="wedgeRoundRectCallout">
                <a:avLst>
                  <a:gd name="adj1" fmla="val 63173"/>
                  <a:gd name="adj2" fmla="val -21646"/>
                  <a:gd name="adj3" fmla="val 16667"/>
                </a:avLst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68400" rIns="68400" tIns="34200" bIns="3420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r>
                  <a:rPr b="1" lang="ca-ES" sz="2000" spc="-1" strike="noStrike">
                    <a:solidFill>
                      <a:srgbClr val="800000"/>
                    </a:solidFill>
                    <a:latin typeface="Arial"/>
                    <a:ea typeface="ＭＳ Ｐゴシック"/>
                  </a:rPr>
                  <a:t>60 formas de recoger datos</a:t>
                </a:r>
                <a:endParaRPr b="0" lang="es-ES" sz="2000" spc="-1" strike="noStrike">
                  <a:latin typeface="Arial"/>
                </a:endParaRPr>
              </a:p>
            </p:txBody>
          </p:sp>
        </p:grpSp>
        <p:sp>
          <p:nvSpPr>
            <p:cNvPr id="406" name="Rectángulo 1"/>
            <p:cNvSpPr/>
            <p:nvPr/>
          </p:nvSpPr>
          <p:spPr>
            <a:xfrm>
              <a:off x="299160" y="5812920"/>
              <a:ext cx="8598960" cy="912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es-ES" sz="1200" spc="-1" strike="noStrike" u="sng">
                  <a:solidFill>
                    <a:srgbClr val="fc0128"/>
                  </a:solidFill>
                  <a:uFillTx/>
                  <a:latin typeface="Arial"/>
                  <a:ea typeface="ＭＳ Ｐゴシック"/>
                  <a:hlinkClick r:id="rId2"/>
                </a:rPr>
                <a:t>https://www.teachthought.com/learning/60-things-students-can-create-to-demonstrate-what-they-know/</a:t>
              </a:r>
              <a:r>
                <a:rPr b="0" lang="es-ES" sz="12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    (ahora ya son 100)</a:t>
              </a:r>
              <a:endParaRPr b="0" lang="es-ES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0" lang="es-ES" sz="1200" spc="-1" strike="noStrike" u="sng">
                  <a:solidFill>
                    <a:srgbClr val="fc0128"/>
                  </a:solidFill>
                  <a:uFillTx/>
                  <a:latin typeface="Arial"/>
                  <a:ea typeface="ＭＳ Ｐゴシック"/>
                  <a:hlinkClick r:id="rId3"/>
                </a:rPr>
                <a:t>https://www.edutopia.org/sites/default/files/2018-01/edutopia-finley-53-ways-to-check-understanding-2016.pdf</a:t>
              </a:r>
              <a:endParaRPr b="0" lang="es-ES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0" lang="es-ES" sz="1200" spc="-1" strike="noStrike" u="sng">
                  <a:solidFill>
                    <a:srgbClr val="fc0128"/>
                  </a:solidFill>
                  <a:uFillTx/>
                  <a:latin typeface="Arial"/>
                  <a:ea typeface="ＭＳ Ｐゴシック"/>
                  <a:hlinkClick r:id="rId4"/>
                </a:rPr>
                <a:t>https://tresorderecursos.com/es/repensar-la-evaluacion/</a:t>
              </a:r>
              <a:endParaRPr b="0" lang="es-ES" sz="12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endParaRPr b="0" lang="es-ES" sz="1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5" dur="indefinite" restart="never" nodeType="tmRoot">
          <p:childTnLst>
            <p:seq>
              <p:cTn id="166" dur="indefinite" nodeType="mainSeq">
                <p:childTnLst>
                  <p:par>
                    <p:cTn id="167" nodeType="clickEffect" fill="hold">
                      <p:stCondLst>
                        <p:cond delay="indefinite"/>
                      </p:stCondLst>
                      <p:childTnLst>
                        <p:par>
                          <p:cTn id="16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1" dur="500"/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874440" y="720720"/>
            <a:ext cx="6977880" cy="64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24840" bIns="248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800" spc="-1" strike="noStrike">
                <a:solidFill>
                  <a:srgbClr val="8a0002"/>
                </a:solidFill>
                <a:latin typeface="Arial"/>
                <a:ea typeface="ＭＳ Ｐゴシック"/>
              </a:rPr>
              <a:t>Por ejemplo, por medio del dibujo se expresan ideas complejas (competenciales)</a:t>
            </a:r>
            <a:endParaRPr b="0" lang="es-ES_tradnl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8" name="Google Shape;455;p59"/>
          <p:cNvSpPr/>
          <p:nvPr/>
        </p:nvSpPr>
        <p:spPr>
          <a:xfrm>
            <a:off x="755640" y="4131000"/>
            <a:ext cx="4392000" cy="18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1480" rIns="51480" tIns="25560" bIns="2556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2000" spc="-1" strike="noStrike">
                <a:solidFill>
                  <a:srgbClr val="00279f"/>
                </a:solidFill>
                <a:latin typeface="Arial"/>
                <a:ea typeface="ＭＳ Ｐゴシック"/>
              </a:rPr>
              <a:t>Esta es la nueva urbanización que se quiere construir junto al río </a:t>
            </a:r>
            <a:r>
              <a:rPr b="0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... 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Dibuja todo lo que se debería hacer, para que los futuros habitantes tuvieran agua corriente y potable en sus casas.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409" name="Google Shape;456;p59" descr="cicle aigaa.jpg"/>
          <p:cNvPicPr/>
          <p:nvPr/>
        </p:nvPicPr>
        <p:blipFill>
          <a:blip r:embed="rId1"/>
          <a:stretch/>
        </p:blipFill>
        <p:spPr>
          <a:xfrm>
            <a:off x="1187640" y="1971000"/>
            <a:ext cx="3168000" cy="2052000"/>
          </a:xfrm>
          <a:prstGeom prst="rect">
            <a:avLst/>
          </a:prstGeom>
          <a:ln w="0">
            <a:noFill/>
          </a:ln>
        </p:spPr>
      </p:pic>
      <p:grpSp>
        <p:nvGrpSpPr>
          <p:cNvPr id="410" name="Grupo 6"/>
          <p:cNvGrpSpPr/>
          <p:nvPr/>
        </p:nvGrpSpPr>
        <p:grpSpPr>
          <a:xfrm>
            <a:off x="4980600" y="1971000"/>
            <a:ext cx="4163040" cy="4336200"/>
            <a:chOff x="4980600" y="1971000"/>
            <a:chExt cx="4163040" cy="4336200"/>
          </a:xfrm>
        </p:grpSpPr>
        <p:pic>
          <p:nvPicPr>
            <p:cNvPr id="411" name="Imagen 8" descr=""/>
            <p:cNvPicPr/>
            <p:nvPr/>
          </p:nvPicPr>
          <p:blipFill>
            <a:blip r:embed="rId2"/>
            <a:stretch/>
          </p:blipFill>
          <p:spPr>
            <a:xfrm rot="5400000">
              <a:off x="5745600" y="1205640"/>
              <a:ext cx="1974960" cy="3504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12" name="Rectángulo 3"/>
            <p:cNvSpPr/>
            <p:nvPr/>
          </p:nvSpPr>
          <p:spPr>
            <a:xfrm>
              <a:off x="7827840" y="6088320"/>
              <a:ext cx="1315800" cy="21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1" lang="es-ES_tradnl" sz="850" spc="-1" strike="noStrike">
                  <a:solidFill>
                    <a:srgbClr val="9d0d24"/>
                  </a:solidFill>
                  <a:latin typeface="Arial"/>
                  <a:ea typeface="ＭＳ Ｐゴシック"/>
                </a:rPr>
                <a:t>Esc. Els Pins. 6ºP</a:t>
              </a:r>
              <a:endParaRPr b="0" lang="es-ES" sz="850" spc="-1" strike="noStrike">
                <a:latin typeface="Arial"/>
              </a:endParaRPr>
            </a:p>
          </p:txBody>
        </p:sp>
        <p:pic>
          <p:nvPicPr>
            <p:cNvPr id="413" name="Imagen 5" descr=""/>
            <p:cNvPicPr/>
            <p:nvPr/>
          </p:nvPicPr>
          <p:blipFill>
            <a:blip r:embed="rId3"/>
            <a:stretch/>
          </p:blipFill>
          <p:spPr>
            <a:xfrm>
              <a:off x="5007960" y="4029480"/>
              <a:ext cx="3707640" cy="17859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6" dur="indefinite" restart="never" nodeType="tmRoot">
          <p:childTnLst>
            <p:seq>
              <p:cTn id="177" dur="indefinite" nodeType="mainSeq">
                <p:childTnLst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182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agen 3" descr=""/>
          <p:cNvPicPr/>
          <p:nvPr/>
        </p:nvPicPr>
        <p:blipFill>
          <a:blip r:embed="rId1"/>
          <a:stretch/>
        </p:blipFill>
        <p:spPr>
          <a:xfrm>
            <a:off x="0" y="2593080"/>
            <a:ext cx="2975040" cy="1671840"/>
          </a:xfrm>
          <a:prstGeom prst="rect">
            <a:avLst/>
          </a:prstGeom>
          <a:ln w="0">
            <a:noFill/>
          </a:ln>
        </p:spPr>
      </p:pic>
      <p:pic>
        <p:nvPicPr>
          <p:cNvPr id="415" name="Imagen 9" descr=""/>
          <p:cNvPicPr/>
          <p:nvPr/>
        </p:nvPicPr>
        <p:blipFill>
          <a:blip r:embed="rId2"/>
          <a:stretch/>
        </p:blipFill>
        <p:spPr>
          <a:xfrm>
            <a:off x="2899080" y="1979640"/>
            <a:ext cx="2961720" cy="1664280"/>
          </a:xfrm>
          <a:prstGeom prst="rect">
            <a:avLst/>
          </a:prstGeom>
          <a:ln w="0">
            <a:noFill/>
          </a:ln>
        </p:spPr>
      </p:pic>
      <p:pic>
        <p:nvPicPr>
          <p:cNvPr id="416" name="Imagen 14" descr=""/>
          <p:cNvPicPr/>
          <p:nvPr/>
        </p:nvPicPr>
        <p:blipFill>
          <a:blip r:embed="rId3"/>
          <a:stretch/>
        </p:blipFill>
        <p:spPr>
          <a:xfrm>
            <a:off x="2898720" y="3813120"/>
            <a:ext cx="3015720" cy="1694520"/>
          </a:xfrm>
          <a:prstGeom prst="rect">
            <a:avLst/>
          </a:prstGeom>
          <a:ln w="0">
            <a:noFill/>
          </a:ln>
        </p:spPr>
      </p:pic>
      <p:sp>
        <p:nvSpPr>
          <p:cNvPr id="417" name="Rectangle 1027"/>
          <p:cNvSpPr/>
          <p:nvPr/>
        </p:nvSpPr>
        <p:spPr>
          <a:xfrm>
            <a:off x="953640" y="415080"/>
            <a:ext cx="6704280" cy="135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8160" rIns="38160" tIns="18720" bIns="1872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" sz="2400" spc="-1" strike="noStrike">
                <a:solidFill>
                  <a:srgbClr val="9d0003"/>
                </a:solidFill>
                <a:latin typeface="Arial"/>
                <a:ea typeface="ＭＳ Ｐゴシック"/>
              </a:rPr>
              <a:t>Ejemplos de 'tickets de salida' (y de entrada) para recoger datos fáciles de compartir y que promueven priorizar y sintetizar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418" name="Imagen 6" descr=""/>
          <p:cNvPicPr/>
          <p:nvPr/>
        </p:nvPicPr>
        <p:blipFill>
          <a:blip r:embed="rId4"/>
          <a:stretch/>
        </p:blipFill>
        <p:spPr>
          <a:xfrm>
            <a:off x="45720" y="4767840"/>
            <a:ext cx="2928960" cy="1645920"/>
          </a:xfrm>
          <a:prstGeom prst="rect">
            <a:avLst/>
          </a:prstGeom>
          <a:ln w="0">
            <a:noFill/>
          </a:ln>
        </p:spPr>
      </p:pic>
      <p:pic>
        <p:nvPicPr>
          <p:cNvPr id="419" name="Imagen 7" descr=""/>
          <p:cNvPicPr/>
          <p:nvPr/>
        </p:nvPicPr>
        <p:blipFill>
          <a:blip r:embed="rId5"/>
          <a:stretch/>
        </p:blipFill>
        <p:spPr>
          <a:xfrm>
            <a:off x="5873760" y="2659680"/>
            <a:ext cx="3192840" cy="1794240"/>
          </a:xfrm>
          <a:prstGeom prst="rect">
            <a:avLst/>
          </a:prstGeom>
          <a:ln w="0">
            <a:noFill/>
          </a:ln>
        </p:spPr>
      </p:pic>
      <p:pic>
        <p:nvPicPr>
          <p:cNvPr id="420" name="Imagen 8" descr=""/>
          <p:cNvPicPr/>
          <p:nvPr/>
        </p:nvPicPr>
        <p:blipFill>
          <a:blip r:embed="rId6"/>
          <a:stretch/>
        </p:blipFill>
        <p:spPr>
          <a:xfrm>
            <a:off x="5873760" y="4776840"/>
            <a:ext cx="3192840" cy="1794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127;p23" descr="DSC01800.JPG"/>
          <p:cNvPicPr/>
          <p:nvPr/>
        </p:nvPicPr>
        <p:blipFill>
          <a:blip r:embed="rId1"/>
          <a:stretch/>
        </p:blipFill>
        <p:spPr>
          <a:xfrm>
            <a:off x="251640" y="2349000"/>
            <a:ext cx="5291640" cy="4070880"/>
          </a:xfrm>
          <a:prstGeom prst="rect">
            <a:avLst/>
          </a:prstGeom>
          <a:ln w="0">
            <a:noFill/>
          </a:ln>
        </p:spPr>
      </p:pic>
      <p:sp>
        <p:nvSpPr>
          <p:cNvPr id="422" name="Google Shape;128;p23"/>
          <p:cNvSpPr/>
          <p:nvPr/>
        </p:nvSpPr>
        <p:spPr>
          <a:xfrm>
            <a:off x="411120" y="5445000"/>
            <a:ext cx="5400360" cy="936360"/>
          </a:xfrm>
          <a:custGeom>
            <a:avLst/>
            <a:gdLst/>
            <a:ahLst/>
            <a:rect l="l" t="t" r="r" b="b"/>
            <a:pathLst>
              <a:path w="2896" h="1960">
                <a:moveTo>
                  <a:pt x="2288" y="288"/>
                </a:moveTo>
                <a:cubicBezTo>
                  <a:pt x="1920" y="56"/>
                  <a:pt x="688" y="0"/>
                  <a:pt x="368" y="240"/>
                </a:cubicBezTo>
                <a:cubicBezTo>
                  <a:pt x="48" y="480"/>
                  <a:pt x="0" y="1496"/>
                  <a:pt x="368" y="1728"/>
                </a:cubicBezTo>
                <a:cubicBezTo>
                  <a:pt x="736" y="1960"/>
                  <a:pt x="2256" y="1872"/>
                  <a:pt x="2576" y="1632"/>
                </a:cubicBezTo>
                <a:cubicBezTo>
                  <a:pt x="2896" y="1392"/>
                  <a:pt x="2656" y="520"/>
                  <a:pt x="2288" y="288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Google Shape;129;p23"/>
          <p:cNvSpPr/>
          <p:nvPr/>
        </p:nvSpPr>
        <p:spPr>
          <a:xfrm>
            <a:off x="5057640" y="6484320"/>
            <a:ext cx="4086000" cy="33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a-ES" sz="1600" spc="-1" strike="noStrike">
                <a:solidFill>
                  <a:srgbClr val="000000"/>
                </a:solidFill>
                <a:latin typeface="Arial"/>
                <a:ea typeface="Arial"/>
              </a:rPr>
              <a:t>Roser Nebot, 1r ESO IS Manuel Blancafort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424" name="Google Shape;130;p23"/>
          <p:cNvSpPr/>
          <p:nvPr/>
        </p:nvSpPr>
        <p:spPr>
          <a:xfrm>
            <a:off x="549720" y="507960"/>
            <a:ext cx="8044560" cy="187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800" spc="-1" strike="noStrike">
                <a:solidFill>
                  <a:srgbClr val="9d0003"/>
                </a:solidFill>
                <a:latin typeface="Arial"/>
                <a:ea typeface="ＭＳ Ｐゴシック"/>
              </a:rPr>
              <a:t>Necesidad de tener datos de fuentes diversas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400" spc="-1" strike="noStrike">
                <a:solidFill>
                  <a:srgbClr val="0234ad"/>
                </a:solidFill>
                <a:latin typeface="Arial"/>
                <a:ea typeface="ＭＳ Ｐゴシック"/>
              </a:rPr>
              <a:t>Alumnos con dificultades en la expresión escrita, son autónomos y creativos al hacer un collage para expresar sus ideas.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425" name="Google Shape;131;p23"/>
          <p:cNvSpPr/>
          <p:nvPr/>
        </p:nvSpPr>
        <p:spPr>
          <a:xfrm>
            <a:off x="5508000" y="6128640"/>
            <a:ext cx="3408480" cy="70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a-ES" sz="1600" spc="-1" strike="noStrike" u="sng">
                <a:solidFill>
                  <a:srgbClr val="000000"/>
                </a:solidFill>
                <a:uFillTx/>
                <a:latin typeface="Times New Roman"/>
                <a:ea typeface="Times New Roman"/>
                <a:hlinkClick r:id="rId2"/>
              </a:rPr>
              <a:t>http://apliense.xtec.cat/arc/node/29283</a:t>
            </a:r>
            <a:endParaRPr b="0" lang="es-ES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600" spc="-1" strike="noStrike">
              <a:latin typeface="Arial"/>
            </a:endParaRPr>
          </a:p>
        </p:txBody>
      </p:sp>
      <p:sp>
        <p:nvSpPr>
          <p:cNvPr id="426" name="Google Shape;132;p23"/>
          <p:cNvSpPr/>
          <p:nvPr/>
        </p:nvSpPr>
        <p:spPr>
          <a:xfrm>
            <a:off x="5940000" y="3573000"/>
            <a:ext cx="2952000" cy="1439640"/>
          </a:xfrm>
          <a:prstGeom prst="wedgeRectCallout">
            <a:avLst>
              <a:gd name="adj1" fmla="val -106037"/>
              <a:gd name="adj2" fmla="val 80739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-ES" sz="2000" spc="-1" strike="noStrike">
                <a:solidFill>
                  <a:srgbClr val="000000"/>
                </a:solidFill>
                <a:latin typeface="Comic Sans MS"/>
                <a:ea typeface="ＭＳ Ｐゴシック"/>
              </a:rPr>
              <a:t>Brocheta con bolas de colores diferentes para representar que las aves son omnívoras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3" dur="indefinite" restart="never" nodeType="tmRoot">
          <p:childTnLst>
            <p:seq>
              <p:cTn id="184" dur="indefinite" nodeType="mainSeq">
                <p:childTnLst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rupo 7"/>
          <p:cNvGrpSpPr/>
          <p:nvPr/>
        </p:nvGrpSpPr>
        <p:grpSpPr>
          <a:xfrm>
            <a:off x="683640" y="2149920"/>
            <a:ext cx="7776360" cy="2736000"/>
            <a:chOff x="683640" y="2149920"/>
            <a:chExt cx="7776360" cy="2736000"/>
          </a:xfrm>
        </p:grpSpPr>
        <p:pic>
          <p:nvPicPr>
            <p:cNvPr id="428" name="Imagen 1" descr=""/>
            <p:cNvPicPr/>
            <p:nvPr/>
          </p:nvPicPr>
          <p:blipFill>
            <a:blip r:embed="rId1"/>
            <a:stretch/>
          </p:blipFill>
          <p:spPr>
            <a:xfrm>
              <a:off x="2837160" y="2149920"/>
              <a:ext cx="2861280" cy="273600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429" name="Google Shape;299;p66"/>
            <p:cNvGrpSpPr/>
            <p:nvPr/>
          </p:nvGrpSpPr>
          <p:grpSpPr>
            <a:xfrm>
              <a:off x="683640" y="2355480"/>
              <a:ext cx="7776360" cy="2463480"/>
              <a:chOff x="683640" y="2355480"/>
              <a:chExt cx="7776360" cy="2463480"/>
            </a:xfrm>
          </p:grpSpPr>
          <p:pic>
            <p:nvPicPr>
              <p:cNvPr id="430" name="Google Shape;300;p66" descr=""/>
              <p:cNvPicPr/>
              <p:nvPr/>
            </p:nvPicPr>
            <p:blipFill>
              <a:blip r:embed="rId2"/>
              <a:stretch/>
            </p:blipFill>
            <p:spPr>
              <a:xfrm>
                <a:off x="683640" y="2391480"/>
                <a:ext cx="1731600" cy="24274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431" name="Google Shape;301;p66" descr=""/>
              <p:cNvPicPr/>
              <p:nvPr/>
            </p:nvPicPr>
            <p:blipFill>
              <a:blip r:embed="rId3"/>
              <a:stretch/>
            </p:blipFill>
            <p:spPr>
              <a:xfrm>
                <a:off x="6148800" y="2355480"/>
                <a:ext cx="2311200" cy="23245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432" name="PlaceHolder 1"/>
          <p:cNvSpPr>
            <a:spLocks noGrp="1"/>
          </p:cNvSpPr>
          <p:nvPr>
            <p:ph type="subTitle"/>
          </p:nvPr>
        </p:nvSpPr>
        <p:spPr>
          <a:xfrm>
            <a:off x="683640" y="342720"/>
            <a:ext cx="7506360" cy="2187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68400" rIns="68400" tIns="34200" bIns="34200" anchor="t">
            <a:normAutofit/>
          </a:bodyPr>
          <a:p>
            <a:pPr marL="343080" indent="-304920">
              <a:lnSpc>
                <a:spcPct val="90000"/>
              </a:lnSpc>
              <a:spcBef>
                <a:spcPts val="490"/>
              </a:spcBef>
              <a:buNone/>
              <a:tabLst>
                <a:tab algn="l" pos="0"/>
              </a:tabLst>
            </a:pPr>
            <a:endParaRPr b="0" lang="es-ES" sz="3200" spc="-1" strike="noStrike">
              <a:latin typeface="Arial"/>
            </a:endParaRPr>
          </a:p>
          <a:p>
            <a:pPr marL="289440" indent="-289440">
              <a:lnSpc>
                <a:spcPct val="90000"/>
              </a:lnSpc>
              <a:spcBef>
                <a:spcPts val="675"/>
              </a:spcBef>
              <a:buClr>
                <a:srgbClr val="7030a0"/>
              </a:buClr>
              <a:buFont typeface="Arial"/>
              <a:buAutoNum type="arabicParenR" startAt="2"/>
              <a:tabLst>
                <a:tab algn="l" pos="0"/>
              </a:tabLst>
            </a:pPr>
            <a:r>
              <a:rPr b="1" lang="es-ES_tradnl" sz="1800" spc="-1" strike="noStrike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b="1" lang="es-ES_tradnl" sz="2400" spc="-1" strike="noStrike">
                <a:solidFill>
                  <a:srgbClr val="000000"/>
                </a:solidFill>
                <a:latin typeface="Arial"/>
                <a:ea typeface="Arial"/>
              </a:rPr>
              <a:t>Analizarlos, valorarlos, buscando </a:t>
            </a:r>
            <a:r>
              <a:rPr b="1" lang="es-ES_tradnl" sz="2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“entender” </a:t>
            </a:r>
            <a:r>
              <a:rPr b="1" lang="es-ES_tradnl" sz="2400" spc="-1" strike="noStrike">
                <a:solidFill>
                  <a:srgbClr val="000000"/>
                </a:solidFill>
                <a:latin typeface="Arial"/>
                <a:ea typeface="Arial"/>
              </a:rPr>
              <a:t>las razones de las dificultades que se detectan </a:t>
            </a:r>
            <a:r>
              <a:rPr b="1" lang="es-ES_tradnl" sz="2400" spc="-1" strike="noStrike">
                <a:solidFill>
                  <a:srgbClr val="000090"/>
                </a:solidFill>
                <a:latin typeface="Arial"/>
                <a:ea typeface="Arial"/>
              </a:rPr>
              <a:t>(utilizando listas de cotejo, dianas, rúbricas...) </a:t>
            </a:r>
            <a:r>
              <a:rPr b="1" lang="es-ES_tradnl" sz="2400" spc="-1" strike="noStrike">
                <a:solidFill>
                  <a:srgbClr val="9d0003"/>
                </a:solidFill>
                <a:latin typeface="Arial"/>
                <a:ea typeface="Arial"/>
              </a:rPr>
              <a:t>- </a:t>
            </a:r>
            <a:r>
              <a:rPr b="1" lang="es-ES_tradnl" sz="2400" spc="-1" strike="noStrike">
                <a:solidFill>
                  <a:srgbClr val="c00000"/>
                </a:solidFill>
                <a:latin typeface="Arial"/>
                <a:ea typeface="Arial"/>
              </a:rPr>
              <a:t>feedback-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433" name="Google Shape;302;p66"/>
          <p:cNvSpPr/>
          <p:nvPr/>
        </p:nvSpPr>
        <p:spPr>
          <a:xfrm>
            <a:off x="534960" y="5047920"/>
            <a:ext cx="4024800" cy="1444320"/>
          </a:xfrm>
          <a:prstGeom prst="wedgeRectCallout">
            <a:avLst>
              <a:gd name="adj1" fmla="val 11145"/>
              <a:gd name="adj2" fmla="val -81703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-ES_tradnl" sz="18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El análisis debe fundamentarse en pruebas, no puede ser una opinión, y los alumnos han de poder explicar porque lo hacen bien o no tan bien.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36"/>
              </a:spcBef>
              <a:buNone/>
            </a:pPr>
            <a:r>
              <a:rPr b="0" lang="es-ES_tradnl" sz="18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 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434" name="Google Shape;303;p66"/>
          <p:cNvSpPr/>
          <p:nvPr/>
        </p:nvSpPr>
        <p:spPr>
          <a:xfrm>
            <a:off x="5940000" y="5157360"/>
            <a:ext cx="2880000" cy="861840"/>
          </a:xfrm>
          <a:prstGeom prst="wedgeRectCallout">
            <a:avLst>
              <a:gd name="adj1" fmla="val -10839"/>
              <a:gd name="adj2" fmla="val -98444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-ES_tradnl" sz="18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Una buena rúbrica da pistas para realizar este análisis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9" dur="indefinite" restart="never" nodeType="tmRoot">
          <p:childTnLst>
            <p:seq>
              <p:cTn id="190" dur="indefinite" nodeType="mainSeq">
                <p:childTnLst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Imagen 2" descr=""/>
          <p:cNvPicPr/>
          <p:nvPr/>
        </p:nvPicPr>
        <p:blipFill>
          <a:blip r:embed="rId1"/>
          <a:stretch/>
        </p:blipFill>
        <p:spPr>
          <a:xfrm>
            <a:off x="1043640" y="938520"/>
            <a:ext cx="6604920" cy="5596920"/>
          </a:xfrm>
          <a:prstGeom prst="rect">
            <a:avLst/>
          </a:prstGeom>
          <a:ln w="0">
            <a:noFill/>
          </a:ln>
        </p:spPr>
      </p:pic>
      <p:sp>
        <p:nvSpPr>
          <p:cNvPr id="436" name="Google Shape;317;p67"/>
          <p:cNvSpPr/>
          <p:nvPr/>
        </p:nvSpPr>
        <p:spPr>
          <a:xfrm>
            <a:off x="1043640" y="321840"/>
            <a:ext cx="5112360" cy="43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2400" spc="-1" strike="noStrike">
                <a:solidFill>
                  <a:srgbClr val="8d4120"/>
                </a:solidFill>
                <a:latin typeface="Arial"/>
                <a:ea typeface="Arial"/>
              </a:rPr>
              <a:t>Un ejemplo de lista de cotejo</a:t>
            </a:r>
            <a:endParaRPr b="0" lang="es-ES" sz="2400" spc="-1" strike="noStrike">
              <a:latin typeface="Arial"/>
            </a:endParaRPr>
          </a:p>
        </p:txBody>
      </p:sp>
    </p:spTree>
  </p:cSld>
  <p:transition>
    <p:fade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312;p67" descr=""/>
          <p:cNvPicPr/>
          <p:nvPr/>
        </p:nvPicPr>
        <p:blipFill>
          <a:blip r:embed="rId1"/>
          <a:stretch/>
        </p:blipFill>
        <p:spPr>
          <a:xfrm>
            <a:off x="179640" y="3051000"/>
            <a:ext cx="4961160" cy="3093480"/>
          </a:xfrm>
          <a:prstGeom prst="rect">
            <a:avLst/>
          </a:prstGeom>
          <a:ln w="0">
            <a:noFill/>
          </a:ln>
        </p:spPr>
      </p:pic>
      <p:pic>
        <p:nvPicPr>
          <p:cNvPr id="438" name="Google Shape;314;p67" descr=""/>
          <p:cNvPicPr/>
          <p:nvPr/>
        </p:nvPicPr>
        <p:blipFill>
          <a:blip r:embed="rId2"/>
          <a:stretch/>
        </p:blipFill>
        <p:spPr>
          <a:xfrm>
            <a:off x="5192640" y="260640"/>
            <a:ext cx="3771360" cy="3055320"/>
          </a:xfrm>
          <a:prstGeom prst="rect">
            <a:avLst/>
          </a:prstGeom>
          <a:ln w="0">
            <a:noFill/>
          </a:ln>
        </p:spPr>
      </p:pic>
      <p:sp>
        <p:nvSpPr>
          <p:cNvPr id="439" name="Google Shape;315;p67"/>
          <p:cNvSpPr/>
          <p:nvPr/>
        </p:nvSpPr>
        <p:spPr>
          <a:xfrm>
            <a:off x="7236360" y="6347160"/>
            <a:ext cx="1511640" cy="49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9d0d24"/>
                </a:solidFill>
                <a:latin typeface="Arial"/>
                <a:ea typeface="Arial"/>
              </a:rPr>
              <a:t>Escola del Mar</a:t>
            </a:r>
            <a:endParaRPr b="0" lang="es-E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400" spc="-1" strike="noStrike">
                <a:solidFill>
                  <a:srgbClr val="9d0d24"/>
                </a:solidFill>
                <a:latin typeface="Arial"/>
                <a:ea typeface="Arial"/>
              </a:rPr>
              <a:t>3ºP - 5ºP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440" name="Google Shape;316;p67"/>
          <p:cNvSpPr/>
          <p:nvPr/>
        </p:nvSpPr>
        <p:spPr>
          <a:xfrm>
            <a:off x="3420000" y="3051000"/>
            <a:ext cx="269640" cy="1616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Google Shape;317;p67"/>
          <p:cNvSpPr/>
          <p:nvPr/>
        </p:nvSpPr>
        <p:spPr>
          <a:xfrm>
            <a:off x="912960" y="525960"/>
            <a:ext cx="4158000" cy="189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2000" spc="-1" strike="noStrike">
                <a:solidFill>
                  <a:srgbClr val="8d4120"/>
                </a:solidFill>
                <a:latin typeface="Arial"/>
                <a:ea typeface="Arial"/>
              </a:rPr>
              <a:t>En una diana, se explicitan los en los que se fijan para ir comprobando si mejoran (en relación a criterios de evaluación de ‘realización’ –o ‘aspectos que evaluamos’-)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442" name="Google Shape;313;p67"/>
          <p:cNvSpPr/>
          <p:nvPr/>
        </p:nvSpPr>
        <p:spPr>
          <a:xfrm>
            <a:off x="5508000" y="3429000"/>
            <a:ext cx="2970000" cy="1329120"/>
          </a:xfrm>
          <a:prstGeom prst="wedgeRectCallout">
            <a:avLst>
              <a:gd name="adj1" fmla="val -77984"/>
              <a:gd name="adj2" fmla="val -6081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-ES_tradnl" sz="18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Lo más difícil de la evaluación: decidir qué hacer para avanzar </a:t>
            </a:r>
            <a:r>
              <a:rPr b="0" i="1" lang="es-ES_tradnl" sz="18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(para ’concentrarme más’…)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443" name="Google Shape;313;p67"/>
          <p:cNvSpPr/>
          <p:nvPr/>
        </p:nvSpPr>
        <p:spPr>
          <a:xfrm>
            <a:off x="5657040" y="4979520"/>
            <a:ext cx="2671920" cy="1221120"/>
          </a:xfrm>
          <a:prstGeom prst="wedgeRectCallout">
            <a:avLst>
              <a:gd name="adj1" fmla="val -16723"/>
              <a:gd name="adj2" fmla="val -65424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-ES_tradnl" sz="18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Requiere entender (la maestra y el propio aprendiz) porqué le cuesta concentrarse 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3" dur="indefinite" restart="never" nodeType="tmRoot">
          <p:childTnLst>
            <p:seq>
              <p:cTn id="204" dur="indefinite" nodeType="mainSeq">
                <p:childTnLst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103;p20"/>
          <p:cNvSpPr/>
          <p:nvPr/>
        </p:nvSpPr>
        <p:spPr>
          <a:xfrm>
            <a:off x="539640" y="2637000"/>
            <a:ext cx="4032000" cy="25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" sz="1800" spc="-1" strike="noStrike">
                <a:solidFill>
                  <a:srgbClr val="0234ac"/>
                </a:solidFill>
                <a:latin typeface="Arial"/>
                <a:ea typeface="Arial"/>
              </a:rPr>
              <a:t>Las "estrategias" de buena parte de los estudiantes se orientan a obtener buenas calificaciones a partir de copiar (de un compañero o del tiktok, youtube, IA), memorizar, hacer 'chuletas '...,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" sz="1800" spc="-1" strike="noStrike">
                <a:solidFill>
                  <a:srgbClr val="0234ac"/>
                </a:solidFill>
                <a:latin typeface="Arial"/>
                <a:ea typeface="Arial"/>
              </a:rPr>
              <a:t>...</a:t>
            </a:r>
            <a:r>
              <a:rPr b="1" lang="es" sz="1800" spc="-1" strike="noStrike">
                <a:solidFill>
                  <a:srgbClr val="000000"/>
                </a:solidFill>
                <a:latin typeface="Arial"/>
                <a:ea typeface="Arial"/>
              </a:rPr>
              <a:t>y no a entender, revisar errores, aplicar conocimientos...</a:t>
            </a:r>
            <a:endParaRPr b="0" lang="es-ES" sz="1800" spc="-1" strike="noStrike">
              <a:latin typeface="Arial"/>
            </a:endParaRPr>
          </a:p>
        </p:txBody>
      </p:sp>
      <p:grpSp>
        <p:nvGrpSpPr>
          <p:cNvPr id="361" name="Grupo 3"/>
          <p:cNvGrpSpPr/>
          <p:nvPr/>
        </p:nvGrpSpPr>
        <p:grpSpPr>
          <a:xfrm>
            <a:off x="1809360" y="1628640"/>
            <a:ext cx="6474960" cy="3130560"/>
            <a:chOff x="1809360" y="1628640"/>
            <a:chExt cx="6474960" cy="3130560"/>
          </a:xfrm>
        </p:grpSpPr>
        <p:grpSp>
          <p:nvGrpSpPr>
            <p:cNvPr id="362" name="Google Shape;98;p20"/>
            <p:cNvGrpSpPr/>
            <p:nvPr/>
          </p:nvGrpSpPr>
          <p:grpSpPr>
            <a:xfrm>
              <a:off x="4630320" y="2404440"/>
              <a:ext cx="3503160" cy="2354760"/>
              <a:chOff x="4630320" y="2404440"/>
              <a:chExt cx="3503160" cy="2354760"/>
            </a:xfrm>
          </p:grpSpPr>
          <p:pic>
            <p:nvPicPr>
              <p:cNvPr id="363" name="Google Shape;100;p20" descr="Imagen que contiene mesa, persona, hombre, interior&#10;&#10;Descripción generada automáticamente"/>
              <p:cNvPicPr/>
              <p:nvPr/>
            </p:nvPicPr>
            <p:blipFill>
              <a:blip r:embed="rId1"/>
              <a:stretch/>
            </p:blipFill>
            <p:spPr>
              <a:xfrm>
                <a:off x="4630320" y="2743200"/>
                <a:ext cx="3503160" cy="2016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64" name="Google Shape;101;p20"/>
              <p:cNvSpPr/>
              <p:nvPr/>
            </p:nvSpPr>
            <p:spPr>
              <a:xfrm>
                <a:off x="4986360" y="2404440"/>
                <a:ext cx="3088800" cy="369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="t">
                <a:noAutofit/>
              </a:bodyPr>
              <a:p>
                <a:pPr>
                  <a:lnSpc>
                    <a:spcPct val="100000"/>
                  </a:lnSpc>
                  <a:buNone/>
                  <a:tabLst>
                    <a:tab algn="l" pos="0"/>
                  </a:tabLst>
                </a:pPr>
                <a:r>
                  <a:rPr b="1" lang="es" sz="18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David Cirici, 'Ara' 25.05.2019</a:t>
                </a:r>
                <a:endParaRPr b="0" lang="es-ES" sz="1800" spc="-1" strike="noStrike">
                  <a:latin typeface="Arial"/>
                </a:endParaRPr>
              </a:p>
            </p:txBody>
          </p:sp>
        </p:grpSp>
        <p:sp>
          <p:nvSpPr>
            <p:cNvPr id="365" name="Google Shape;102;p20"/>
            <p:cNvSpPr/>
            <p:nvPr/>
          </p:nvSpPr>
          <p:spPr>
            <a:xfrm>
              <a:off x="1809360" y="1628640"/>
              <a:ext cx="6474960" cy="81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t">
              <a:noAutofit/>
            </a:bodyPr>
            <a:p>
              <a:pPr marL="30960" indent="-30960" algn="ctr">
                <a:lnSpc>
                  <a:spcPct val="90000"/>
                </a:lnSpc>
                <a:buNone/>
                <a:tabLst>
                  <a:tab algn="l" pos="0"/>
                </a:tabLst>
              </a:pPr>
              <a:r>
                <a:rPr b="1" lang="es-ES" sz="2400" spc="-1" strike="noStrike">
                  <a:solidFill>
                    <a:srgbClr val="000000"/>
                  </a:solidFill>
                  <a:latin typeface="Comic Sans MS"/>
                  <a:ea typeface="ＭＳ Ｐゴシック"/>
                </a:rPr>
                <a:t>“</a:t>
              </a:r>
              <a:r>
                <a:rPr b="1" lang="es-ES" sz="2400" spc="-1" strike="noStrike">
                  <a:solidFill>
                    <a:srgbClr val="000000"/>
                  </a:solidFill>
                  <a:latin typeface="Comic Sans MS"/>
                  <a:ea typeface="ＭＳ Ｐゴシック"/>
                </a:rPr>
                <a:t>Hay una obsesión enfermiza por las notas pero no por aprender”</a:t>
              </a:r>
              <a:endParaRPr b="0" lang="es-ES" sz="2400" spc="-1" strike="noStrike">
                <a:latin typeface="Arial"/>
              </a:endParaRPr>
            </a:p>
          </p:txBody>
        </p:sp>
      </p:grpSp>
      <p:sp>
        <p:nvSpPr>
          <p:cNvPr id="366" name="Shape 80"/>
          <p:cNvSpPr/>
          <p:nvPr/>
        </p:nvSpPr>
        <p:spPr>
          <a:xfrm>
            <a:off x="179640" y="390240"/>
            <a:ext cx="8352720" cy="85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4840" bIns="24840" anchor="ctr">
            <a:noAutofit/>
          </a:bodyPr>
          <a:p>
            <a:pPr marL="685800" indent="1872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s-ES_tradnl" sz="28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El cambio más profundo en la evaluación:</a:t>
            </a:r>
            <a:endParaRPr b="0" lang="es-ES" sz="2800" spc="-1" strike="noStrike">
              <a:latin typeface="Arial"/>
            </a:endParaRPr>
          </a:p>
          <a:p>
            <a:pPr marL="685800" indent="1872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s-ES_tradnl" sz="2800" spc="-1" strike="noStrike">
                <a:solidFill>
                  <a:srgbClr val="0234ad"/>
                </a:solidFill>
                <a:latin typeface="Arial"/>
                <a:ea typeface="ＭＳ Ｐゴシック"/>
              </a:rPr>
              <a:t>su finalidad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367" name="CuadroTexto 6"/>
          <p:cNvSpPr/>
          <p:nvPr/>
        </p:nvSpPr>
        <p:spPr>
          <a:xfrm>
            <a:off x="4194360" y="4993920"/>
            <a:ext cx="4672800" cy="1614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2000" spc="-1" strike="noStrike">
                <a:solidFill>
                  <a:srgbClr val="0234ad"/>
                </a:solidFill>
                <a:latin typeface="Arial"/>
                <a:ea typeface="ＭＳ Ｐゴシック"/>
              </a:rPr>
              <a:t>Los docentes favorecemos esta visión cuando decimos: </a:t>
            </a:r>
            <a:r>
              <a:rPr b="1" i="1" lang="es-ES_tradnl" sz="2000" spc="-1" strike="noStrike">
                <a:solidFill>
                  <a:srgbClr val="0b52fc"/>
                </a:solidFill>
                <a:latin typeface="Arial"/>
                <a:ea typeface="ＭＳ Ｐゴシック"/>
              </a:rPr>
              <a:t>Esta tarea vale un 50% para la nota, si te portas mal tu nota bajará, prestad atención porque esto saldrá en el examen...”</a:t>
            </a:r>
            <a:endParaRPr b="0" lang="es-ES" sz="2000" spc="-1" strike="noStrike">
              <a:latin typeface="Arial"/>
            </a:endParaRPr>
          </a:p>
        </p:txBody>
      </p:sp>
    </p:spTree>
  </p:cSld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" dur="500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" dur="500"/>
                                        <p:tgtEl>
                                          <p:spTgt spid="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subTitle"/>
          </p:nvPr>
        </p:nvSpPr>
        <p:spPr>
          <a:xfrm>
            <a:off x="969480" y="542520"/>
            <a:ext cx="6453000" cy="2484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pPr>
              <a:lnSpc>
                <a:spcPct val="100000"/>
              </a:lnSpc>
              <a:spcBef>
                <a:spcPts val="655"/>
              </a:spcBef>
              <a:buNone/>
              <a:tabLst>
                <a:tab algn="l" pos="0"/>
              </a:tabLst>
            </a:pPr>
            <a:r>
              <a:rPr b="1" lang="es-ES_tradnl" sz="24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3) </a:t>
            </a:r>
            <a:r>
              <a:rPr b="1" lang="es-ES_tradnl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Tomar decisiones</a:t>
            </a:r>
            <a:endParaRPr b="0" lang="es-ES" sz="2400" spc="-1" strike="noStrike">
              <a:latin typeface="Arial"/>
            </a:endParaRPr>
          </a:p>
        </p:txBody>
      </p:sp>
      <p:grpSp>
        <p:nvGrpSpPr>
          <p:cNvPr id="445" name="Group 12"/>
          <p:cNvGrpSpPr/>
          <p:nvPr/>
        </p:nvGrpSpPr>
        <p:grpSpPr>
          <a:xfrm>
            <a:off x="4392720" y="1068120"/>
            <a:ext cx="4372920" cy="2246400"/>
            <a:chOff x="4392720" y="1068120"/>
            <a:chExt cx="4372920" cy="2246400"/>
          </a:xfrm>
        </p:grpSpPr>
        <p:sp>
          <p:nvSpPr>
            <p:cNvPr id="446" name="Line 13"/>
            <p:cNvSpPr/>
            <p:nvPr/>
          </p:nvSpPr>
          <p:spPr>
            <a:xfrm>
              <a:off x="4392720" y="1068120"/>
              <a:ext cx="2591640" cy="643680"/>
            </a:xfrm>
            <a:prstGeom prst="line">
              <a:avLst/>
            </a:prstGeom>
            <a:ln w="50800">
              <a:solidFill>
                <a:srgbClr val="fc0128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7" name="Rectangle 14"/>
            <p:cNvSpPr/>
            <p:nvPr/>
          </p:nvSpPr>
          <p:spPr>
            <a:xfrm>
              <a:off x="6284880" y="1784880"/>
              <a:ext cx="2480760" cy="1529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68040" rIns="68040" tIns="33480" bIns="33480" anchor="t">
              <a:spAutoFit/>
            </a:bodyPr>
            <a:p>
              <a:pPr>
                <a:lnSpc>
                  <a:spcPct val="100000"/>
                </a:lnSpc>
                <a:spcBef>
                  <a:spcPts val="479"/>
                </a:spcBef>
                <a:buNone/>
              </a:pPr>
              <a:r>
                <a:rPr b="1" lang="es-ES_tradnl" sz="24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De tipo </a:t>
              </a:r>
              <a:r>
                <a:rPr b="1" lang="es-ES_tradnl" sz="2400" spc="-1" strike="noStrike">
                  <a:solidFill>
                    <a:srgbClr val="000090"/>
                  </a:solidFill>
                  <a:latin typeface="Arial"/>
                  <a:ea typeface="ＭＳ Ｐゴシック"/>
                </a:rPr>
                <a:t>social</a:t>
              </a:r>
              <a:r>
                <a:rPr b="1" lang="es-ES_tradnl" sz="24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: </a:t>
              </a:r>
              <a:r>
                <a:rPr b="1" lang="es-ES_tradnl" sz="2400" spc="-1" strike="noStrike">
                  <a:solidFill>
                    <a:srgbClr val="0234ad"/>
                  </a:solidFill>
                  <a:latin typeface="Arial"/>
                  <a:ea typeface="ＭＳ Ｐゴシック"/>
                </a:rPr>
                <a:t>clasificar, seleccionar, orientar…</a:t>
              </a:r>
              <a:endParaRPr b="0" lang="es-ES" sz="2400" spc="-1" strike="noStrike">
                <a:latin typeface="Arial"/>
              </a:endParaRPr>
            </a:p>
          </p:txBody>
        </p:sp>
      </p:grpSp>
      <p:grpSp>
        <p:nvGrpSpPr>
          <p:cNvPr id="448" name="Group 17"/>
          <p:cNvGrpSpPr/>
          <p:nvPr/>
        </p:nvGrpSpPr>
        <p:grpSpPr>
          <a:xfrm>
            <a:off x="779040" y="1225080"/>
            <a:ext cx="4432320" cy="2538720"/>
            <a:chOff x="779040" y="1225080"/>
            <a:chExt cx="4432320" cy="2538720"/>
          </a:xfrm>
        </p:grpSpPr>
        <p:sp>
          <p:nvSpPr>
            <p:cNvPr id="449" name="Line 18"/>
            <p:cNvSpPr/>
            <p:nvPr/>
          </p:nvSpPr>
          <p:spPr>
            <a:xfrm flipH="1">
              <a:off x="2776680" y="1225080"/>
              <a:ext cx="1026360" cy="541800"/>
            </a:xfrm>
            <a:prstGeom prst="line">
              <a:avLst/>
            </a:prstGeom>
            <a:ln w="50800">
              <a:solidFill>
                <a:srgbClr val="fc0128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0" name="Text Box 19"/>
            <p:cNvSpPr/>
            <p:nvPr/>
          </p:nvSpPr>
          <p:spPr>
            <a:xfrm>
              <a:off x="779040" y="1783800"/>
              <a:ext cx="4432320" cy="1980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1" lang="es-ES_tradnl" sz="2400" spc="-1" strike="noStrike">
                  <a:solidFill>
                    <a:srgbClr val="0234ad"/>
                  </a:solidFill>
                  <a:latin typeface="Arial"/>
                  <a:ea typeface="ＭＳ Ｐゴシック"/>
                </a:rPr>
                <a:t>R</a:t>
              </a:r>
              <a:r>
                <a:rPr b="1" lang="es-ES_tradnl" sz="2400" spc="-1" strike="noStrike">
                  <a:solidFill>
                    <a:srgbClr val="0234ad"/>
                  </a:solidFill>
                  <a:latin typeface="Arial"/>
                  <a:ea typeface="ＭＳ Ｐゴシック"/>
                </a:rPr>
                <a:t>egular el proceso de enseñanza y </a:t>
              </a:r>
              <a:endParaRPr b="0" lang="es-ES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1" lang="es-ES_tradnl" sz="2400" spc="-1" strike="noStrike">
                  <a:solidFill>
                    <a:srgbClr val="0234ad"/>
                  </a:solidFill>
                  <a:latin typeface="Arial"/>
                  <a:ea typeface="ＭＳ Ｐゴシック"/>
                </a:rPr>
                <a:t>aprendizaje  </a:t>
              </a:r>
              <a:r>
                <a:rPr b="1" lang="es-ES_tradnl" sz="2400" spc="-1" strike="noStrike">
                  <a:solidFill>
                    <a:srgbClr val="c00000"/>
                  </a:solidFill>
                  <a:latin typeface="Arial"/>
                  <a:ea typeface="ＭＳ Ｐゴシック"/>
                </a:rPr>
                <a:t>–feedforward- (¡la mayoría!)</a:t>
              </a:r>
              <a:endParaRPr b="0" lang="es-ES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479"/>
                </a:spcBef>
                <a:buNone/>
              </a:pPr>
              <a:endParaRPr b="0" lang="es-ES" sz="2400" spc="-1" strike="noStrike">
                <a:latin typeface="Arial"/>
              </a:endParaRPr>
            </a:p>
          </p:txBody>
        </p:sp>
      </p:grpSp>
      <p:grpSp>
        <p:nvGrpSpPr>
          <p:cNvPr id="451" name="Grupo 6"/>
          <p:cNvGrpSpPr/>
          <p:nvPr/>
        </p:nvGrpSpPr>
        <p:grpSpPr>
          <a:xfrm>
            <a:off x="470160" y="3736440"/>
            <a:ext cx="2172960" cy="2134800"/>
            <a:chOff x="470160" y="3736440"/>
            <a:chExt cx="2172960" cy="2134800"/>
          </a:xfrm>
        </p:grpSpPr>
        <p:sp>
          <p:nvSpPr>
            <p:cNvPr id="452" name="Rectangle 16"/>
            <p:cNvSpPr/>
            <p:nvPr/>
          </p:nvSpPr>
          <p:spPr>
            <a:xfrm>
              <a:off x="470160" y="4279320"/>
              <a:ext cx="2172960" cy="159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68040" rIns="68040" tIns="33480" bIns="33480" anchor="t">
              <a:sp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es-ES_tradnl" sz="20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Cuando las decisiones las </a:t>
              </a:r>
              <a:endParaRPr b="0" lang="es-E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0" lang="es-ES_tradnl" sz="20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toma el docente</a:t>
              </a:r>
              <a:endParaRPr b="0" lang="es-E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1" lang="es-ES_tradnl" sz="2000" spc="-1" strike="noStrike">
                  <a:solidFill>
                    <a:srgbClr val="000090"/>
                  </a:solidFill>
                  <a:latin typeface="Arial"/>
                  <a:ea typeface="ＭＳ Ｐゴシック"/>
                </a:rPr>
                <a:t>EVALUACIÓN </a:t>
              </a:r>
              <a:endParaRPr b="0" lang="es-E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1" lang="es-ES_tradnl" sz="2000" spc="-1" strike="noStrike">
                  <a:solidFill>
                    <a:srgbClr val="000090"/>
                  </a:solidFill>
                  <a:latin typeface="Arial"/>
                  <a:ea typeface="ＭＳ Ｐゴシック"/>
                </a:rPr>
                <a:t>FORMATIVA</a:t>
              </a:r>
              <a:endParaRPr b="0" lang="es-ES" sz="2000" spc="-1" strike="noStrike">
                <a:latin typeface="Arial"/>
              </a:endParaRPr>
            </a:p>
          </p:txBody>
        </p:sp>
        <p:sp>
          <p:nvSpPr>
            <p:cNvPr id="453" name="Line 18"/>
            <p:cNvSpPr/>
            <p:nvPr/>
          </p:nvSpPr>
          <p:spPr>
            <a:xfrm flipH="1">
              <a:off x="1506960" y="3736440"/>
              <a:ext cx="571320" cy="496800"/>
            </a:xfrm>
            <a:prstGeom prst="line">
              <a:avLst/>
            </a:prstGeom>
            <a:ln w="50800">
              <a:solidFill>
                <a:srgbClr val="fc0128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54" name="Grupo 5"/>
          <p:cNvGrpSpPr/>
          <p:nvPr/>
        </p:nvGrpSpPr>
        <p:grpSpPr>
          <a:xfrm>
            <a:off x="5955840" y="3313800"/>
            <a:ext cx="2826000" cy="2326320"/>
            <a:chOff x="5955840" y="3313800"/>
            <a:chExt cx="2826000" cy="2326320"/>
          </a:xfrm>
        </p:grpSpPr>
        <p:sp>
          <p:nvSpPr>
            <p:cNvPr id="455" name="Rectangle 15"/>
            <p:cNvSpPr/>
            <p:nvPr/>
          </p:nvSpPr>
          <p:spPr>
            <a:xfrm>
              <a:off x="5955840" y="3743280"/>
              <a:ext cx="2826000" cy="189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68040" rIns="68040" tIns="33480" bIns="3348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1" lang="es-ES_tradnl" sz="2000" spc="-1" strike="noStrike">
                  <a:solidFill>
                    <a:srgbClr val="000090"/>
                  </a:solidFill>
                  <a:latin typeface="Arial"/>
                  <a:ea typeface="ＭＳ Ｐゴシック"/>
                </a:rPr>
                <a:t>CALIFICACIÓN/</a:t>
              </a:r>
              <a:endParaRPr b="0" lang="es-ES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1" lang="es-ES_tradnl" sz="2000" spc="-1" strike="noStrike">
                  <a:solidFill>
                    <a:srgbClr val="000090"/>
                  </a:solidFill>
                  <a:latin typeface="Arial"/>
                  <a:ea typeface="ＭＳ Ｐゴシック"/>
                </a:rPr>
                <a:t>ACREDITACI</a:t>
              </a:r>
              <a:r>
                <a:rPr b="1" lang="es-ES_tradnl" sz="2000" spc="-1" strike="noStrike">
                  <a:solidFill>
                    <a:srgbClr val="000090"/>
                  </a:solidFill>
                  <a:latin typeface="Arial"/>
                  <a:ea typeface="ヒラギノ角ゴ Pro W3"/>
                </a:rPr>
                <a:t>ÓN</a:t>
              </a:r>
              <a:endParaRPr b="0" lang="es-ES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endParaRPr b="0" lang="es-ES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0" lang="es-ES_tradnl" sz="2000" spc="-1" strike="noStrike">
                  <a:solidFill>
                    <a:srgbClr val="c00000"/>
                  </a:solidFill>
                  <a:latin typeface="Arial"/>
                  <a:ea typeface="ヒラギノ角ゴ Pro W3"/>
                </a:rPr>
                <a:t>Pocas veces, cuando creemos que se ha aprendido</a:t>
              </a:r>
              <a:endParaRPr b="0" lang="es-ES" sz="2000" spc="-1" strike="noStrike">
                <a:latin typeface="Arial"/>
              </a:endParaRPr>
            </a:p>
          </p:txBody>
        </p:sp>
        <p:sp>
          <p:nvSpPr>
            <p:cNvPr id="456" name="Line 18"/>
            <p:cNvSpPr/>
            <p:nvPr/>
          </p:nvSpPr>
          <p:spPr>
            <a:xfrm>
              <a:off x="7134480" y="3313800"/>
              <a:ext cx="360" cy="422640"/>
            </a:xfrm>
            <a:prstGeom prst="line">
              <a:avLst/>
            </a:prstGeom>
            <a:ln w="50800">
              <a:solidFill>
                <a:srgbClr val="fc0128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57" name="Grupo 7"/>
          <p:cNvGrpSpPr/>
          <p:nvPr/>
        </p:nvGrpSpPr>
        <p:grpSpPr>
          <a:xfrm>
            <a:off x="3360240" y="3675240"/>
            <a:ext cx="2064960" cy="2410920"/>
            <a:chOff x="3360240" y="3675240"/>
            <a:chExt cx="2064960" cy="2410920"/>
          </a:xfrm>
        </p:grpSpPr>
        <p:sp>
          <p:nvSpPr>
            <p:cNvPr id="458" name="Line 18"/>
            <p:cNvSpPr/>
            <p:nvPr/>
          </p:nvSpPr>
          <p:spPr>
            <a:xfrm>
              <a:off x="3485520" y="3675240"/>
              <a:ext cx="710280" cy="496800"/>
            </a:xfrm>
            <a:prstGeom prst="line">
              <a:avLst/>
            </a:prstGeom>
            <a:ln w="50800">
              <a:solidFill>
                <a:srgbClr val="fc0128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9" name="Rectangle 16"/>
            <p:cNvSpPr/>
            <p:nvPr/>
          </p:nvSpPr>
          <p:spPr>
            <a:xfrm>
              <a:off x="3360240" y="4189320"/>
              <a:ext cx="2064960" cy="189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68040" rIns="68040" tIns="33480" bIns="33480" anchor="t">
              <a:sp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es-ES_tradnl" sz="20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Cuando las </a:t>
              </a:r>
              <a:endParaRPr b="0" lang="es-E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0" lang="es-ES_tradnl" sz="20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decisiones las </a:t>
              </a:r>
              <a:endParaRPr b="0" lang="es-E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0" lang="es-ES_tradnl" sz="20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toma el aprendiz</a:t>
              </a:r>
              <a:endParaRPr b="0" lang="es-E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1" lang="es-ES_tradnl" sz="2000" spc="-1" strike="noStrike">
                  <a:solidFill>
                    <a:srgbClr val="000090"/>
                  </a:solidFill>
                  <a:latin typeface="Arial"/>
                  <a:ea typeface="ＭＳ Ｐゴシック"/>
                </a:rPr>
                <a:t>EVALUACIÓN  </a:t>
              </a:r>
              <a:endParaRPr b="0" lang="es-E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1" lang="es-ES_tradnl" sz="2000" spc="-1" strike="noStrike">
                  <a:solidFill>
                    <a:srgbClr val="000090"/>
                  </a:solidFill>
                  <a:latin typeface="Arial"/>
                  <a:ea typeface="ＭＳ Ｐゴシック"/>
                </a:rPr>
                <a:t>FORMADORA</a:t>
              </a:r>
              <a:endParaRPr b="0" lang="es-E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0" lang="es-ES_tradnl" sz="2000" spc="-1" strike="noStrike">
                  <a:solidFill>
                    <a:srgbClr val="c00000"/>
                  </a:solidFill>
                  <a:latin typeface="Arial"/>
                  <a:ea typeface="ＭＳ Ｐゴシック"/>
                </a:rPr>
                <a:t>-autorregulación-</a:t>
              </a:r>
              <a:endParaRPr b="0" lang="es-ES" sz="2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7" dur="indefinite" restart="never" nodeType="tmRoot">
          <p:childTnLst>
            <p:seq>
              <p:cTn id="218" dur="indefinite" nodeType="mainSeq">
                <p:childTnLst>
                  <p:par>
                    <p:cTn id="219" nodeType="clickEffect" fill="hold">
                      <p:stCondLst>
                        <p:cond delay="indefinite"/>
                      </p:stCondLst>
                      <p:childTnLst>
                        <p:par>
                          <p:cTn id="22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3" dur="500"/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nodeType="clickEffect" fill="hold">
                      <p:stCondLst>
                        <p:cond delay="indefinite"/>
                      </p:stCondLst>
                      <p:childTnLst>
                        <p:par>
                          <p:cTn id="22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32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3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46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Rectángulo 3"/>
          <p:cNvSpPr/>
          <p:nvPr/>
        </p:nvSpPr>
        <p:spPr>
          <a:xfrm>
            <a:off x="1403640" y="1720800"/>
            <a:ext cx="5886360" cy="175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0000"/>
              </a:lnSpc>
              <a:spcAft>
                <a:spcPts val="901"/>
              </a:spcAft>
              <a:buNone/>
            </a:pPr>
            <a:r>
              <a:rPr b="1" i="1" lang="ca-ES" sz="2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“</a:t>
            </a:r>
            <a:r>
              <a:rPr b="1" i="1" lang="ca-ES" sz="2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La recogida de datos sólo tiene sentido si ayuda a tomar decisiones para avanzar"</a:t>
            </a:r>
            <a:endParaRPr b="0" lang="es-ES" sz="2800" spc="-1" strike="noStrike">
              <a:latin typeface="Arial"/>
            </a:endParaRPr>
          </a:p>
          <a:p>
            <a:pPr marL="457200" algn="r">
              <a:lnSpc>
                <a:spcPct val="100000"/>
              </a:lnSpc>
              <a:spcAft>
                <a:spcPts val="901"/>
              </a:spcAft>
              <a:buNone/>
            </a:pPr>
            <a:r>
              <a:rPr b="1" lang="ca-ES" sz="1800" spc="-1" strike="noStrike">
                <a:solidFill>
                  <a:srgbClr val="0234ad"/>
                </a:solidFill>
                <a:latin typeface="Arial"/>
                <a:ea typeface="ＭＳ Ｐゴシック"/>
              </a:rPr>
              <a:t>Dylan Wiliam, 2005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461" name="Imagen 4" descr=""/>
          <p:cNvPicPr/>
          <p:nvPr/>
        </p:nvPicPr>
        <p:blipFill>
          <a:blip r:embed="rId1"/>
          <a:stretch/>
        </p:blipFill>
        <p:spPr>
          <a:xfrm>
            <a:off x="5292000" y="3699000"/>
            <a:ext cx="2121480" cy="2121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Imagen 2" descr=""/>
          <p:cNvPicPr/>
          <p:nvPr/>
        </p:nvPicPr>
        <p:blipFill>
          <a:blip r:embed="rId1"/>
          <a:stretch/>
        </p:blipFill>
        <p:spPr>
          <a:xfrm>
            <a:off x="685800" y="1556640"/>
            <a:ext cx="7772040" cy="707400"/>
          </a:xfrm>
          <a:prstGeom prst="rect">
            <a:avLst/>
          </a:prstGeom>
          <a:ln w="0">
            <a:noFill/>
          </a:ln>
        </p:spPr>
      </p:pic>
      <p:pic>
        <p:nvPicPr>
          <p:cNvPr id="463" name="Imagen 7" descr=""/>
          <p:cNvPicPr/>
          <p:nvPr/>
        </p:nvPicPr>
        <p:blipFill>
          <a:blip r:embed="rId2"/>
          <a:stretch/>
        </p:blipFill>
        <p:spPr>
          <a:xfrm>
            <a:off x="685800" y="2385360"/>
            <a:ext cx="7772040" cy="3837240"/>
          </a:xfrm>
          <a:prstGeom prst="rect">
            <a:avLst/>
          </a:prstGeom>
          <a:ln w="0">
            <a:noFill/>
          </a:ln>
        </p:spPr>
      </p:pic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1835640" y="471240"/>
            <a:ext cx="5184720" cy="9712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1" lang="es-ES_tradnl" sz="2800" spc="-1" strike="noStrike">
                <a:solidFill>
                  <a:srgbClr val="8d4120"/>
                </a:solidFill>
                <a:latin typeface="Arial"/>
                <a:ea typeface="Arial"/>
              </a:rPr>
              <a:t>Coherente con vuestras orientaciones curriculares </a:t>
            </a:r>
            <a:endParaRPr b="0" lang="es-ES_tradnl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5" name="Google Shape;313;p67"/>
          <p:cNvSpPr/>
          <p:nvPr/>
        </p:nvSpPr>
        <p:spPr>
          <a:xfrm>
            <a:off x="5657040" y="3098160"/>
            <a:ext cx="3456720" cy="359640"/>
          </a:xfrm>
          <a:prstGeom prst="wedgeRectCallout">
            <a:avLst>
              <a:gd name="adj1" fmla="val 3584"/>
              <a:gd name="adj2" fmla="val 87013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-ES_tradnl" sz="1800" spc="-1" strike="noStrike">
                <a:solidFill>
                  <a:srgbClr val="000000"/>
                </a:solidFill>
                <a:latin typeface="Comic Sans MS"/>
                <a:ea typeface="Bookman Old Style"/>
              </a:rPr>
              <a:t>Es diferente de ‘nota continua’!</a:t>
            </a:r>
            <a:endParaRPr b="0" lang="es-ES" sz="1800" spc="-1" strike="noStrike">
              <a:latin typeface="Arial"/>
            </a:endParaRPr>
          </a:p>
        </p:txBody>
      </p:sp>
    </p:spTree>
  </p:cSld>
  <p:transition>
    <p:fade/>
  </p:transition>
  <p:timing>
    <p:tnLst>
      <p:par>
        <p:cTn id="247" dur="indefinite" restart="never" nodeType="tmRoot">
          <p:childTnLst>
            <p:seq>
              <p:cTn id="248" dur="indefinite" nodeType="mainSeq">
                <p:childTnLst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1547640" y="476640"/>
            <a:ext cx="5184720" cy="971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8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No siempre los aprendices toman buenas decisiones</a:t>
            </a:r>
            <a:endParaRPr b="0" lang="es-ES_tradnl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/>
          </p:nvPr>
        </p:nvSpPr>
        <p:spPr>
          <a:xfrm>
            <a:off x="827640" y="1845000"/>
            <a:ext cx="6876360" cy="3780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t">
            <a:noAutofit/>
          </a:bodyPr>
          <a:p>
            <a:pPr marL="257040" indent="-257040">
              <a:lnSpc>
                <a:spcPct val="90000"/>
              </a:lnSpc>
              <a:spcBef>
                <a:spcPts val="1049"/>
              </a:spcBef>
              <a:buNone/>
              <a:tabLst>
                <a:tab algn="l" pos="0"/>
              </a:tabLst>
            </a:pPr>
            <a:r>
              <a:rPr b="1" lang="es-ES_tradnl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1" i="1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De  repente, Daniel (5 años) no quiere dibujar. Tras analizar la situación con la familia, la maestra deduce que se debe a que hace un mes le había cambiado de lugar y ahora está junto a un niño que dibuja muy bien.</a:t>
            </a:r>
            <a:endParaRPr b="1" lang="es-ES_tradnl" sz="2000" spc="-1" strike="noStrike">
              <a:solidFill>
                <a:srgbClr val="000000"/>
              </a:solidFill>
              <a:latin typeface="Arial"/>
            </a:endParaRPr>
          </a:p>
          <a:p>
            <a:pPr marL="257040" indent="-25704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i="1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  <a:r>
              <a:rPr b="1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Podemos concluir que Daniel ha autoevaluado y ha decidido que es mejor no dibujar para 'no quedar mal'.</a:t>
            </a:r>
            <a:endParaRPr b="1" lang="es-ES_tradnl" sz="2000" spc="-1" strike="noStrike">
              <a:solidFill>
                <a:srgbClr val="000000"/>
              </a:solidFill>
              <a:latin typeface="Arial"/>
            </a:endParaRPr>
          </a:p>
          <a:p>
            <a:pPr marL="257040" indent="-25704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_tradnl" sz="2000" spc="-1" strike="noStrike">
                <a:solidFill>
                  <a:srgbClr val="000090"/>
                </a:solidFill>
                <a:latin typeface="Arial"/>
                <a:ea typeface="ヒラギノ角ゴ Pro W3"/>
              </a:rPr>
              <a:t>	</a:t>
            </a:r>
            <a:r>
              <a:rPr b="1" lang="es-ES_tradnl" sz="2000" spc="-1" strike="noStrike">
                <a:solidFill>
                  <a:srgbClr val="000090"/>
                </a:solidFill>
                <a:latin typeface="Arial"/>
                <a:ea typeface="ヒラギノ角ゴ Pro W3"/>
              </a:rPr>
              <a:t>¿Cuál sería la solución al problema?</a:t>
            </a:r>
            <a:endParaRPr b="1" lang="es-ES_tradnl" sz="2000" spc="-1" strike="noStrike">
              <a:solidFill>
                <a:srgbClr val="000000"/>
              </a:solidFill>
              <a:latin typeface="Arial"/>
            </a:endParaRPr>
          </a:p>
          <a:p>
            <a:pPr marL="607320" indent="-25704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_tradnl" sz="2000" spc="-1" strike="noStrike">
                <a:solidFill>
                  <a:srgbClr val="000090"/>
                </a:solidFill>
                <a:latin typeface="Arial"/>
                <a:ea typeface="ヒラギノ角ゴ Pro W3"/>
              </a:rPr>
              <a:t>. ¿Animarlo para que deje de autoevaluarse?</a:t>
            </a:r>
            <a:endParaRPr b="1" lang="es-ES_tradnl" sz="2000" spc="-1" strike="noStrike">
              <a:solidFill>
                <a:srgbClr val="000000"/>
              </a:solidFill>
              <a:latin typeface="Arial"/>
            </a:endParaRPr>
          </a:p>
          <a:p>
            <a:pPr marL="607320" indent="-25704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_tradnl" sz="2000" spc="-1" strike="noStrike">
                <a:solidFill>
                  <a:srgbClr val="000090"/>
                </a:solidFill>
                <a:latin typeface="Arial"/>
                <a:ea typeface="ヒラギノ角ゴ Pro W3"/>
              </a:rPr>
              <a:t>. ¿Ponerlo junto a un niño que dibuje peor que él?</a:t>
            </a:r>
            <a:endParaRPr b="1" lang="es-ES_tradnl" sz="2000" spc="-1" strike="noStrike">
              <a:solidFill>
                <a:srgbClr val="000000"/>
              </a:solidFill>
              <a:latin typeface="Arial"/>
            </a:endParaRPr>
          </a:p>
          <a:p>
            <a:pPr marL="607320" indent="-25704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s-ES_tradnl" sz="2000" spc="-1" strike="noStrike">
                <a:solidFill>
                  <a:srgbClr val="000090"/>
                </a:solidFill>
                <a:latin typeface="Arial"/>
                <a:ea typeface="ヒラギノ角ゴ Pro W3"/>
              </a:rPr>
              <a:t>. O ¿ayudarle a </a:t>
            </a:r>
            <a:r>
              <a:rPr b="1" lang="es-ES_tradnl" sz="2000" spc="-1" strike="noStrike">
                <a:solidFill>
                  <a:srgbClr val="c00000"/>
                </a:solidFill>
                <a:latin typeface="Arial"/>
                <a:ea typeface="ヒラギノ角ゴ Pro W3"/>
              </a:rPr>
              <a:t>tomar decisiones </a:t>
            </a:r>
            <a:r>
              <a:rPr b="1" lang="es-ES_tradnl" sz="2000" spc="-1" strike="noStrike">
                <a:solidFill>
                  <a:srgbClr val="000090"/>
                </a:solidFill>
                <a:latin typeface="Arial"/>
                <a:ea typeface="ヒラギノ角ゴ Pro W3"/>
              </a:rPr>
              <a:t>que le ayuden a mejorar?  </a:t>
            </a:r>
            <a:r>
              <a:rPr b="1" i="1" lang="es-ES_tradnl" sz="2000" spc="-1" strike="noStrike">
                <a:solidFill>
                  <a:srgbClr val="c00000"/>
                </a:solidFill>
                <a:latin typeface="Arial"/>
                <a:ea typeface="ヒラギノ角ゴ Pro W3"/>
              </a:rPr>
              <a:t>(feedback </a:t>
            </a:r>
            <a:r>
              <a:rPr b="1" lang="es-ES_tradnl" sz="2000" spc="-1" strike="noStrike">
                <a:solidFill>
                  <a:srgbClr val="c00000"/>
                </a:solidFill>
                <a:latin typeface="Arial"/>
                <a:ea typeface="ヒラギノ角ゴ Pro W3"/>
              </a:rPr>
              <a:t>para un</a:t>
            </a:r>
            <a:r>
              <a:rPr b="1" i="1" lang="es-ES_tradnl" sz="2000" spc="-1" strike="noStrike">
                <a:solidFill>
                  <a:srgbClr val="c00000"/>
                </a:solidFill>
                <a:latin typeface="Arial"/>
                <a:ea typeface="ヒラギノ角ゴ Pro W3"/>
              </a:rPr>
              <a:t> feedforward)</a:t>
            </a:r>
            <a:endParaRPr b="1" lang="es-ES_tradnl" sz="2000" spc="-1" strike="noStrike">
              <a:solidFill>
                <a:srgbClr val="000000"/>
              </a:solidFill>
              <a:latin typeface="Arial"/>
            </a:endParaRPr>
          </a:p>
          <a:p>
            <a:pPr marL="257040" indent="-25704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1" lang="es-ES_tradnl" sz="2000" spc="-1" strike="noStrike">
              <a:solidFill>
                <a:srgbClr val="000000"/>
              </a:solidFill>
              <a:latin typeface="Arial"/>
            </a:endParaRPr>
          </a:p>
          <a:p>
            <a:pPr marL="257040" indent="-257040">
              <a:lnSpc>
                <a:spcPct val="90000"/>
              </a:lnSpc>
              <a:spcBef>
                <a:spcPts val="1049"/>
              </a:spcBef>
              <a:buNone/>
              <a:tabLst>
                <a:tab algn="l" pos="0"/>
              </a:tabLst>
            </a:pPr>
            <a:r>
              <a:rPr b="1" i="1" lang="es-ES_tradnl" sz="18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	</a:t>
            </a:r>
            <a:r>
              <a:rPr b="1" lang="es-ES_tradnl" sz="2100" spc="-1" strike="noStrike">
                <a:solidFill>
                  <a:srgbClr val="000090"/>
                </a:solidFill>
                <a:latin typeface="Arial"/>
                <a:ea typeface="ヒラギノ角ゴ Pro W3"/>
              </a:rPr>
              <a:t>	</a:t>
            </a:r>
            <a:endParaRPr b="1" lang="es-ES_tradnl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1" lang="es-ES_tradnl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3" dur="indefinite" restart="never" nodeType="tmRoot">
          <p:childTnLst>
            <p:seq>
              <p:cTn id="254" dur="indefinite" nodeType="mainSeq">
                <p:childTnLst>
                  <p:par>
                    <p:cTn id="255" nodeType="clickEffect" fill="hold">
                      <p:stCondLst>
                        <p:cond delay="indefinite"/>
                      </p:stCondLst>
                      <p:childTnLst>
                        <p:par>
                          <p:cTn id="25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nodeType="clickEffect" fill="hold">
                      <p:stCondLst>
                        <p:cond delay="indefinite"/>
                      </p:stCondLst>
                      <p:childTnLst>
                        <p:par>
                          <p:cTn id="28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Imagen 2" descr=""/>
          <p:cNvPicPr/>
          <p:nvPr/>
        </p:nvPicPr>
        <p:blipFill>
          <a:blip r:embed="rId1"/>
          <a:stretch/>
        </p:blipFill>
        <p:spPr>
          <a:xfrm>
            <a:off x="179640" y="630360"/>
            <a:ext cx="6021360" cy="5102640"/>
          </a:xfrm>
          <a:prstGeom prst="rect">
            <a:avLst/>
          </a:prstGeom>
          <a:ln w="0">
            <a:noFill/>
          </a:ln>
        </p:spPr>
      </p:pic>
      <p:sp>
        <p:nvSpPr>
          <p:cNvPr id="469" name="Google Shape;380;p72"/>
          <p:cNvSpPr/>
          <p:nvPr/>
        </p:nvSpPr>
        <p:spPr>
          <a:xfrm>
            <a:off x="6494760" y="2493000"/>
            <a:ext cx="2454480" cy="1439640"/>
          </a:xfrm>
          <a:prstGeom prst="wedgeRectCallout">
            <a:avLst>
              <a:gd name="adj1" fmla="val -66130"/>
              <a:gd name="adj2" fmla="val 12447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8800" rIns="28800" tIns="14400" bIns="144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1800" spc="-1" strike="noStrike">
                <a:solidFill>
                  <a:srgbClr val="000000"/>
                </a:solidFill>
                <a:latin typeface="Arial"/>
                <a:ea typeface="Arial"/>
              </a:rPr>
              <a:t>Nuestro reto y el de nuestros alumnos es decidir y aplicar propuestas para avanzar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s-ES" sz="1800" spc="-1" strike="noStrike">
              <a:latin typeface="Arial"/>
            </a:endParaRPr>
          </a:p>
        </p:txBody>
      </p:sp>
    </p:spTree>
  </p:cSld>
  <p:transition>
    <p:fade/>
  </p:transition>
  <p:timing>
    <p:tnLst>
      <p:par>
        <p:cTn id="283" dur="indefinite" restart="never" nodeType="tmRoot">
          <p:childTnLst>
            <p:seq>
              <p:cTn id="284" dur="indefinite" nodeType="mainSeq">
                <p:childTnLst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255;p38"/>
          <p:cNvSpPr/>
          <p:nvPr/>
        </p:nvSpPr>
        <p:spPr>
          <a:xfrm>
            <a:off x="556560" y="655920"/>
            <a:ext cx="8030520" cy="71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8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Toma de decisiones para la regulación: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s-ES_tradnl" sz="28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¿Cómo lo estoy haciendo?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471" name="Google Shape;256;p38" descr=""/>
          <p:cNvPicPr/>
          <p:nvPr/>
        </p:nvPicPr>
        <p:blipFill>
          <a:blip r:embed="rId1"/>
          <a:stretch/>
        </p:blipFill>
        <p:spPr>
          <a:xfrm>
            <a:off x="1187640" y="1917000"/>
            <a:ext cx="5249520" cy="3503520"/>
          </a:xfrm>
          <a:prstGeom prst="rect">
            <a:avLst/>
          </a:prstGeom>
          <a:ln w="0">
            <a:noFill/>
          </a:ln>
        </p:spPr>
      </p:pic>
      <p:sp>
        <p:nvSpPr>
          <p:cNvPr id="472" name="Google Shape;257;p38"/>
          <p:cNvSpPr/>
          <p:nvPr/>
        </p:nvSpPr>
        <p:spPr>
          <a:xfrm>
            <a:off x="712800" y="5460840"/>
            <a:ext cx="5724000" cy="95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noAutofit/>
          </a:bodyPr>
          <a:p>
            <a:pPr lvl="1" marL="800280" indent="-343080">
              <a:lnSpc>
                <a:spcPct val="100000"/>
              </a:lnSpc>
              <a:buClr>
                <a:srgbClr val="b760f9"/>
              </a:buClr>
              <a:buFont typeface="Arial"/>
              <a:buChar char="•"/>
            </a:pPr>
            <a:r>
              <a:rPr b="1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La estrella: </a:t>
            </a:r>
            <a:r>
              <a:rPr b="1" lang="es-ES_tradnl" sz="2000" spc="-1" strike="noStrike">
                <a:solidFill>
                  <a:srgbClr val="0070c0"/>
                </a:solidFill>
                <a:latin typeface="Arial"/>
                <a:ea typeface="ＭＳ Ｐゴシック"/>
              </a:rPr>
              <a:t>¿</a:t>
            </a:r>
            <a:r>
              <a:rPr b="1" lang="es-ES_tradnl" sz="2000" spc="-1" strike="noStrike">
                <a:solidFill>
                  <a:srgbClr val="0b52fc"/>
                </a:solidFill>
                <a:latin typeface="Arial"/>
                <a:ea typeface="ＭＳ Ｐゴシック"/>
              </a:rPr>
              <a:t>Qué estoy haciendo bien?</a:t>
            </a:r>
            <a:endParaRPr b="0" lang="es-ES" sz="20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Arial"/>
              <a:buChar char="•"/>
            </a:pPr>
            <a:r>
              <a:rPr b="1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La escalera: </a:t>
            </a:r>
            <a:r>
              <a:rPr b="1" lang="es-ES_tradnl" sz="2000" spc="-1" strike="noStrike">
                <a:solidFill>
                  <a:srgbClr val="0070c0"/>
                </a:solidFill>
                <a:latin typeface="Arial"/>
                <a:ea typeface="ＭＳ Ｐゴシック"/>
              </a:rPr>
              <a:t>¿</a:t>
            </a:r>
            <a:r>
              <a:rPr b="1" lang="es-ES_tradnl" sz="2000" spc="-1" strike="noStrike">
                <a:solidFill>
                  <a:srgbClr val="0b52fc"/>
                </a:solidFill>
                <a:latin typeface="Arial"/>
                <a:ea typeface="ＭＳ Ｐゴシック"/>
              </a:rPr>
              <a:t>Por dónde empezar para mejorar? </a:t>
            </a:r>
            <a:r>
              <a:rPr b="1" lang="es-ES_tradnl" sz="2000" spc="-1" strike="noStrike">
                <a:solidFill>
                  <a:srgbClr val="0070c0"/>
                </a:solidFill>
                <a:latin typeface="Arial"/>
                <a:ea typeface="ＭＳ Ｐゴシック"/>
              </a:rPr>
              <a:t>¿</a:t>
            </a:r>
            <a:r>
              <a:rPr b="1" lang="es-ES_tradnl" sz="2000" spc="-1" strike="noStrike">
                <a:solidFill>
                  <a:srgbClr val="0b52fc"/>
                </a:solidFill>
                <a:latin typeface="Arial"/>
                <a:ea typeface="ＭＳ Ｐゴシック"/>
              </a:rPr>
              <a:t>Por dónde continuar?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473" name="Google Shape;380;p72"/>
          <p:cNvSpPr/>
          <p:nvPr/>
        </p:nvSpPr>
        <p:spPr>
          <a:xfrm>
            <a:off x="6401160" y="1909800"/>
            <a:ext cx="2454480" cy="1676160"/>
          </a:xfrm>
          <a:prstGeom prst="wedgeRectCallout">
            <a:avLst>
              <a:gd name="adj1" fmla="val -171989"/>
              <a:gd name="adj2" fmla="val 86126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8800" rIns="28800" tIns="14400" bIns="144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1800" spc="-1" strike="noStrike">
                <a:solidFill>
                  <a:srgbClr val="000000"/>
                </a:solidFill>
                <a:latin typeface="Arial"/>
                <a:ea typeface="Arial"/>
              </a:rPr>
              <a:t>No quedarse en qué deseo mejorar, sino planificar cómo hacerlo, concretando acciones específicas y secuenciadas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474" name="Google Shape;381;p72"/>
          <p:cNvSpPr/>
          <p:nvPr/>
        </p:nvSpPr>
        <p:spPr>
          <a:xfrm>
            <a:off x="6300360" y="4092120"/>
            <a:ext cx="2656440" cy="1496880"/>
          </a:xfrm>
          <a:prstGeom prst="wedgeRectCallout">
            <a:avLst>
              <a:gd name="adj1" fmla="val -74320"/>
              <a:gd name="adj2" fmla="val -13176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8800" rIns="28800" tIns="14400" bIns="144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1800" spc="-1" strike="noStrike">
                <a:solidFill>
                  <a:srgbClr val="000000"/>
                </a:solidFill>
                <a:latin typeface="Arial"/>
                <a:ea typeface="Arial"/>
              </a:rPr>
              <a:t>Insistir en que no sirve decir: </a:t>
            </a:r>
            <a:r>
              <a:rPr b="1" i="1" lang="es-ES_tradnl" sz="1800" spc="-1" strike="noStrike">
                <a:solidFill>
                  <a:srgbClr val="000000"/>
                </a:solidFill>
                <a:latin typeface="Arial"/>
                <a:ea typeface="Arial"/>
              </a:rPr>
              <a:t>“trabajaré más, estaré atento, no me despistaré, haré los deberes, practicaré…”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9" dur="indefinite" restart="never" nodeType="tmRoot">
          <p:childTnLst>
            <p:seq>
              <p:cTn id="290" dur="indefinite" nodeType="mainSeq">
                <p:childTnLst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rupo 2"/>
          <p:cNvGrpSpPr/>
          <p:nvPr/>
        </p:nvGrpSpPr>
        <p:grpSpPr>
          <a:xfrm>
            <a:off x="175680" y="1570680"/>
            <a:ext cx="7465680" cy="2529720"/>
            <a:chOff x="175680" y="1570680"/>
            <a:chExt cx="7465680" cy="2529720"/>
          </a:xfrm>
        </p:grpSpPr>
        <p:grpSp>
          <p:nvGrpSpPr>
            <p:cNvPr id="476" name="Agrupar 2"/>
            <p:cNvGrpSpPr/>
            <p:nvPr/>
          </p:nvGrpSpPr>
          <p:grpSpPr>
            <a:xfrm>
              <a:off x="3489480" y="1593000"/>
              <a:ext cx="4151880" cy="2385720"/>
              <a:chOff x="3489480" y="1593000"/>
              <a:chExt cx="4151880" cy="2385720"/>
            </a:xfrm>
          </p:grpSpPr>
          <p:pic>
            <p:nvPicPr>
              <p:cNvPr id="477" name="Picture 4" descr="IMG_2264"/>
              <p:cNvPicPr/>
              <p:nvPr/>
            </p:nvPicPr>
            <p:blipFill>
              <a:blip r:embed="rId1"/>
              <a:stretch/>
            </p:blipFill>
            <p:spPr>
              <a:xfrm>
                <a:off x="3489480" y="1593000"/>
                <a:ext cx="4151880" cy="23857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78" name="Rectángulo 1"/>
              <p:cNvSpPr/>
              <p:nvPr/>
            </p:nvSpPr>
            <p:spPr>
              <a:xfrm rot="21150000">
                <a:off x="4972680" y="2365920"/>
                <a:ext cx="2541600" cy="1370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  <a:buNone/>
                </a:pPr>
                <a:r>
                  <a:rPr b="1" lang="es-ES_tradnl" sz="2100" spc="-1" strike="noStrike">
                    <a:solidFill>
                      <a:srgbClr val="ffff00"/>
                    </a:solidFill>
                    <a:latin typeface="Arial"/>
                    <a:ea typeface="ＭＳ Ｐゴシック"/>
                  </a:rPr>
                  <a:t>¿Què te recomiendo para mejorar tu trabajo?</a:t>
                </a:r>
                <a:endParaRPr b="0" lang="es-ES" sz="2100" spc="-1" strike="noStrike">
                  <a:latin typeface="Arial"/>
                </a:endParaRPr>
              </a:p>
            </p:txBody>
          </p:sp>
        </p:grpSp>
        <p:sp>
          <p:nvSpPr>
            <p:cNvPr id="479" name="Rectángulo 1"/>
            <p:cNvSpPr/>
            <p:nvPr/>
          </p:nvSpPr>
          <p:spPr>
            <a:xfrm>
              <a:off x="175680" y="1570680"/>
              <a:ext cx="3263040" cy="252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spcAft>
                  <a:spcPts val="751"/>
                </a:spcAft>
                <a:buNone/>
              </a:pPr>
              <a:r>
                <a:rPr b="1" lang="es-ES_tradnl" sz="20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Los estudios demuestran que las correcciones del profesorado sirven de muy poco y, en cambio, mucho la autoevaluación y la coevaluación (con la finalidad de la autorregulación).</a:t>
              </a:r>
              <a:endParaRPr b="0" lang="es-ES" sz="2000" spc="-1" strike="noStrike">
                <a:latin typeface="Arial"/>
              </a:endParaRPr>
            </a:p>
          </p:txBody>
        </p:sp>
      </p:grpSp>
      <p:sp>
        <p:nvSpPr>
          <p:cNvPr id="480" name="AutoShape 4"/>
          <p:cNvSpPr/>
          <p:nvPr/>
        </p:nvSpPr>
        <p:spPr>
          <a:xfrm>
            <a:off x="6406200" y="4100040"/>
            <a:ext cx="2471040" cy="675000"/>
          </a:xfrm>
          <a:prstGeom prst="wedgeRectCallout">
            <a:avLst>
              <a:gd name="adj1" fmla="val -50450"/>
              <a:gd name="adj2" fmla="val -108126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81"/>
              </a:spcBef>
              <a:buNone/>
            </a:pPr>
            <a:r>
              <a:rPr b="0" lang="es-ES_tradnl" sz="1800" spc="-1" strike="noStrike">
                <a:solidFill>
                  <a:srgbClr val="000000"/>
                </a:solidFill>
                <a:latin typeface="Comic Sans MS"/>
                <a:ea typeface="ＭＳ Ｐゴシック"/>
              </a:rPr>
              <a:t>Muy distinto de: </a:t>
            </a: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81"/>
              </a:spcBef>
              <a:buNone/>
            </a:pPr>
            <a:r>
              <a:rPr b="0" lang="es-ES_tradnl" sz="1800" spc="-1" strike="noStrike">
                <a:solidFill>
                  <a:srgbClr val="000000"/>
                </a:solidFill>
                <a:latin typeface="Comic Sans MS"/>
                <a:ea typeface="ＭＳ Ｐゴシック"/>
              </a:rPr>
              <a:t>“</a:t>
            </a:r>
            <a:r>
              <a:rPr b="0" lang="es-ES_tradnl" sz="1800" spc="-1" strike="noStrike">
                <a:solidFill>
                  <a:srgbClr val="000000"/>
                </a:solidFill>
                <a:latin typeface="Comic Sans MS"/>
                <a:ea typeface="ＭＳ Ｐゴシック"/>
              </a:rPr>
              <a:t>te pongo esta nota”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481" name="Rectángulo 1"/>
          <p:cNvSpPr/>
          <p:nvPr/>
        </p:nvSpPr>
        <p:spPr>
          <a:xfrm>
            <a:off x="7692120" y="2354040"/>
            <a:ext cx="1560240" cy="145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_tradnl" sz="1500" spc="-1" strike="noStrike">
                <a:solidFill>
                  <a:srgbClr val="000090"/>
                </a:solidFill>
                <a:latin typeface="Times New Roman"/>
                <a:ea typeface="ＭＳ Ｐゴシック"/>
              </a:rPr>
              <a:t>Hattie, J. (2017). </a:t>
            </a:r>
            <a:r>
              <a:rPr b="0" i="1" lang="es-ES_tradnl" sz="1500" spc="-1" strike="noStrike">
                <a:solidFill>
                  <a:srgbClr val="000090"/>
                </a:solidFill>
                <a:latin typeface="Times New Roman"/>
                <a:ea typeface="ＭＳ Ｐゴシック"/>
              </a:rPr>
              <a:t>“Aprendizaje visible” para profesores. </a:t>
            </a:r>
            <a:r>
              <a:rPr b="0" lang="es-ES_tradnl" sz="1500" spc="-1" strike="noStrike">
                <a:solidFill>
                  <a:srgbClr val="000090"/>
                </a:solidFill>
                <a:latin typeface="Times New Roman"/>
                <a:ea typeface="ＭＳ Ｐゴシック"/>
              </a:rPr>
              <a:t>Madrid: Ed. Paraninfo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482" name="Shape 80"/>
          <p:cNvSpPr/>
          <p:nvPr/>
        </p:nvSpPr>
        <p:spPr>
          <a:xfrm>
            <a:off x="0" y="304200"/>
            <a:ext cx="9143640" cy="85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4840" bIns="24840" anchor="ctr">
            <a:noAutofit/>
          </a:bodyPr>
          <a:p>
            <a:pPr algn="ctr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es-ES_tradnl" sz="2800" spc="-1" strike="noStrike">
                <a:solidFill>
                  <a:srgbClr val="9d0003"/>
                </a:solidFill>
                <a:latin typeface="Arial"/>
                <a:ea typeface="ＭＳ Ｐゴシック"/>
              </a:rPr>
              <a:t>¿Todo el alumnado puede tomar decisiones para superar errores? Y, los ‘buenos’ ¿pierden el tiempo?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483" name="Rectángulo 11"/>
          <p:cNvSpPr/>
          <p:nvPr/>
        </p:nvSpPr>
        <p:spPr>
          <a:xfrm>
            <a:off x="695520" y="4377960"/>
            <a:ext cx="4084200" cy="10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000" spc="-1" strike="noStrike">
                <a:solidFill>
                  <a:srgbClr val="8a0002"/>
                </a:solidFill>
                <a:latin typeface="Arial"/>
                <a:ea typeface="ＭＳ Ｐゴシック"/>
              </a:rPr>
              <a:t>Una buena regla a compartir: preguntar a 3 compañeros/as antes que al docente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484" name="AutoShape 4"/>
          <p:cNvSpPr/>
          <p:nvPr/>
        </p:nvSpPr>
        <p:spPr>
          <a:xfrm>
            <a:off x="6194520" y="5178240"/>
            <a:ext cx="2949120" cy="885960"/>
          </a:xfrm>
          <a:prstGeom prst="wedgeRectCallout">
            <a:avLst>
              <a:gd name="adj1" fmla="val -97348"/>
              <a:gd name="adj2" fmla="val -70853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81"/>
              </a:spcBef>
              <a:buNone/>
            </a:pPr>
            <a:r>
              <a:rPr b="0" lang="es-ES_tradnl" sz="1800" spc="-1" strike="noStrike">
                <a:solidFill>
                  <a:srgbClr val="000000"/>
                </a:solidFill>
                <a:latin typeface="Comic Sans MS"/>
                <a:ea typeface="ＭＳ Ｐゴシック"/>
              </a:rPr>
              <a:t>En este marco, en el aula todos pueden recibir retroalimentaciones. 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485" name="AutoShape 4"/>
          <p:cNvSpPr/>
          <p:nvPr/>
        </p:nvSpPr>
        <p:spPr>
          <a:xfrm>
            <a:off x="1108800" y="5621400"/>
            <a:ext cx="4378320" cy="1007640"/>
          </a:xfrm>
          <a:prstGeom prst="wedgeRectCallout">
            <a:avLst>
              <a:gd name="adj1" fmla="val -17721"/>
              <a:gd name="adj2" fmla="val -74031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81"/>
              </a:spcBef>
              <a:buNone/>
            </a:pPr>
            <a:r>
              <a:rPr b="0" lang="es-ES_tradnl" sz="1800" spc="-1" strike="noStrike">
                <a:solidFill>
                  <a:srgbClr val="000000"/>
                </a:solidFill>
                <a:latin typeface="Comic Sans MS"/>
                <a:ea typeface="ＭＳ Ｐゴシック"/>
              </a:rPr>
              <a:t>Y los docentes nos podemos centrar en aquellos aspectos en los que nuestra ayuda es imprescindible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9" dur="indefinite" restart="never" nodeType="tmRoot">
          <p:childTnLst>
            <p:seq>
              <p:cTn id="300" dur="indefinite" nodeType="mainSeq">
                <p:childTnLst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278;p41"/>
          <p:cNvSpPr/>
          <p:nvPr/>
        </p:nvSpPr>
        <p:spPr>
          <a:xfrm>
            <a:off x="1116000" y="25560"/>
            <a:ext cx="6840000" cy="136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719280" y="1628640"/>
            <a:ext cx="7705440" cy="143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_tradnl" sz="2800" spc="-1" strike="noStrike">
                <a:solidFill>
                  <a:srgbClr val="a61c00"/>
                </a:solidFill>
                <a:latin typeface="Arial"/>
                <a:ea typeface="ＭＳ Ｐゴシック"/>
              </a:rPr>
              <a:t>Las personas que aprenden son aquellas que saben autoevaluarse</a:t>
            </a:r>
            <a:r>
              <a:rPr b="1" lang="es-ES_tradnl" sz="3200" spc="-1" strike="noStrike">
                <a:solidFill>
                  <a:srgbClr val="a61c00"/>
                </a:solidFill>
                <a:latin typeface="Arial"/>
                <a:ea typeface="ＭＳ Ｐゴシック"/>
              </a:rPr>
              <a:t> </a:t>
            </a:r>
            <a:r>
              <a:rPr b="1" lang="es-ES_tradnl" sz="2800" spc="-1" strike="noStrike">
                <a:solidFill>
                  <a:srgbClr val="0234ac"/>
                </a:solidFill>
                <a:latin typeface="Arial"/>
                <a:ea typeface="ＭＳ Ｐゴシック"/>
              </a:rPr>
              <a:t>(autorregularse)</a:t>
            </a:r>
            <a:br/>
            <a:br/>
            <a:r>
              <a:rPr b="1" lang="es-ES_tradnl" sz="2800" spc="-1" strike="noStrike">
                <a:solidFill>
                  <a:srgbClr val="0234ac"/>
                </a:solidFill>
                <a:latin typeface="Arial"/>
                <a:ea typeface="ＭＳ Ｐゴシック"/>
              </a:rPr>
              <a:t>- son protagonistas de la evaluación-</a:t>
            </a:r>
            <a:endParaRPr b="0" lang="es-ES_tradnl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8" name="CuadroTexto 3"/>
          <p:cNvSpPr/>
          <p:nvPr/>
        </p:nvSpPr>
        <p:spPr>
          <a:xfrm>
            <a:off x="1437840" y="4426200"/>
            <a:ext cx="6986520" cy="203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04920" indent="-30492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_tradnl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Nunziati, G. (1990). Pour construire un dispositif d’évaluation formatrice. </a:t>
            </a:r>
            <a:r>
              <a:rPr b="0" i="1" lang="es-ES_tradnl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Cahiers Pedagogiques</a:t>
            </a:r>
            <a:r>
              <a:rPr b="0" lang="es-ES_tradnl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b="0" i="1" lang="es-ES_tradnl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280</a:t>
            </a:r>
            <a:r>
              <a:rPr b="0" lang="es-ES_tradnl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, 47–64. </a:t>
            </a:r>
            <a:r>
              <a:rPr b="0" lang="es-ES_tradnl" sz="1400" spc="-1" strike="noStrike">
                <a:solidFill>
                  <a:srgbClr val="000000"/>
                </a:solidFill>
                <a:latin typeface="Arial"/>
                <a:ea typeface="Times New Roman"/>
              </a:rPr>
              <a:t>http://automnes.ac-toulouse.fr/automne_modules_files/pDocs/public/r7102_61_nunziati.pdf </a:t>
            </a:r>
            <a:endParaRPr b="0" lang="es-ES" sz="1400" spc="-1" strike="noStrike">
              <a:latin typeface="Arial"/>
            </a:endParaRPr>
          </a:p>
          <a:p>
            <a:pPr marL="304920" indent="-30492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_tradnl" sz="2400" spc="-1" strike="noStrike">
                <a:solidFill>
                  <a:srgbClr val="000000"/>
                </a:solidFill>
                <a:latin typeface="Arial"/>
                <a:ea typeface="Times New Roman"/>
              </a:rPr>
              <a:t>	</a:t>
            </a:r>
            <a:r>
              <a:rPr b="0" lang="es-ES_tradnl" sz="1400" spc="-1" strike="noStrike">
                <a:solidFill>
                  <a:srgbClr val="000000"/>
                </a:solidFill>
                <a:latin typeface="Arial"/>
                <a:ea typeface="Times New Roman"/>
              </a:rPr>
              <a:t>(un resumen en: </a:t>
            </a:r>
            <a:r>
              <a:rPr b="0" lang="es-ES_tradnl" sz="1400" spc="-1" strike="noStrike" u="sng">
                <a:solidFill>
                  <a:srgbClr val="fc0128"/>
                </a:solidFill>
                <a:uFillTx/>
                <a:latin typeface="Arial"/>
                <a:ea typeface="Times New Roman"/>
                <a:hlinkClick r:id="rId1"/>
              </a:rPr>
              <a:t>http://staps.univ-pau.fr/live/digitalAssets/114/114920_7.pdf</a:t>
            </a:r>
            <a:r>
              <a:rPr b="0" lang="es-ES_tradnl" sz="1400" spc="-1" strike="noStrike">
                <a:solidFill>
                  <a:srgbClr val="000000"/>
                </a:solidFill>
                <a:latin typeface="Arial"/>
                <a:ea typeface="Times New Roman"/>
              </a:rPr>
              <a:t>)</a:t>
            </a:r>
            <a:endParaRPr b="0" lang="es-ES" sz="1400" spc="-1" strike="noStrike">
              <a:latin typeface="Arial"/>
            </a:endParaRPr>
          </a:p>
          <a:p>
            <a:pPr marL="304920" indent="-30492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400" spc="-1" strike="noStrike">
              <a:latin typeface="Arial"/>
            </a:endParaRPr>
          </a:p>
          <a:p>
            <a:pPr marL="304920" indent="-30492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s-ES_tradnl" sz="1400" spc="-1" strike="noStrike">
                <a:solidFill>
                  <a:srgbClr val="000000"/>
                </a:solidFill>
                <a:latin typeface="Arial"/>
                <a:ea typeface="Times New Roman"/>
              </a:rPr>
              <a:t>Wiliam. Dylan. </a:t>
            </a:r>
            <a:r>
              <a:rPr b="0" lang="es-ES_tradnl" sz="1400" spc="-1" strike="noStrike" u="sng">
                <a:solidFill>
                  <a:srgbClr val="fc0128"/>
                </a:solidFill>
                <a:uFillTx/>
                <a:latin typeface="Arial"/>
                <a:ea typeface="Times New Roman"/>
                <a:hlinkClick r:id="rId2"/>
              </a:rPr>
              <a:t>https://www.dylanwiliam.org/Dylan_Wiliams_website/Welcome.html</a:t>
            </a:r>
            <a:endParaRPr b="0" lang="es-ES" sz="1400" spc="-1" strike="noStrike">
              <a:latin typeface="Arial"/>
            </a:endParaRPr>
          </a:p>
          <a:p>
            <a:pPr marL="304920" indent="-30492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title"/>
          </p:nvPr>
        </p:nvSpPr>
        <p:spPr>
          <a:xfrm>
            <a:off x="1657440" y="1314360"/>
            <a:ext cx="5829120" cy="856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67680" rIns="67680" tIns="33480" bIns="33480" anchor="ctr">
            <a:noAutofit/>
          </a:bodyPr>
          <a:p>
            <a:pPr marL="514440" indent="-514440" algn="ctr">
              <a:lnSpc>
                <a:spcPct val="100000"/>
              </a:lnSpc>
              <a:buNone/>
              <a:tabLst>
                <a:tab algn="l" pos="0"/>
              </a:tabLst>
            </a:pPr>
            <a:br/>
            <a:r>
              <a:rPr b="1" lang="en-US" sz="27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b="0" lang="es-ES_tradnl" sz="27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0" name="Google Shape;175;p28"/>
          <p:cNvSpPr/>
          <p:nvPr/>
        </p:nvSpPr>
        <p:spPr>
          <a:xfrm>
            <a:off x="559440" y="392040"/>
            <a:ext cx="7841880" cy="115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480" bIns="33480" anchor="ctr">
            <a:noAutofit/>
          </a:bodyPr>
          <a:p>
            <a:pPr marL="514440" indent="-51444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700" spc="-1" strike="noStrike">
                <a:solidFill>
                  <a:srgbClr val="910923"/>
                </a:solidFill>
                <a:latin typeface="Times New Roman"/>
                <a:ea typeface="ＭＳ Ｐゴシック"/>
              </a:rPr>
              <a:t>	</a:t>
            </a:r>
            <a:r>
              <a:rPr b="1" lang="en-US" sz="27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 </a:t>
            </a:r>
            <a:r>
              <a:rPr b="1" lang="en-US" sz="28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¿Qué caracteriza las personas que saben autoevaluarse (y, por tanto, tomar buenas decisiones para mejorar)?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/>
          </p:nvPr>
        </p:nvSpPr>
        <p:spPr>
          <a:xfrm>
            <a:off x="397080" y="1936440"/>
            <a:ext cx="6250680" cy="25430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67680" rIns="67680" tIns="33480" bIns="33480" anchor="t">
            <a:noAutofit/>
          </a:bodyPr>
          <a:p>
            <a:pPr lvl="1" marL="647640" indent="-214200">
              <a:lnSpc>
                <a:spcPct val="100000"/>
              </a:lnSpc>
              <a:buClr>
                <a:srgbClr val="800000"/>
              </a:buClr>
              <a:buFont typeface="Courier New"/>
              <a:buChar char="o"/>
            </a:pPr>
            <a:r>
              <a:rPr b="1" lang="es-ES_tradnl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Se representan el </a:t>
            </a:r>
            <a:r>
              <a:rPr b="1" lang="es-ES_tradnl" sz="2100" spc="-1" strike="noStrike">
                <a:solidFill>
                  <a:srgbClr val="000090"/>
                </a:solidFill>
                <a:latin typeface="Arial"/>
                <a:ea typeface="ＭＳ Ｐゴシック"/>
              </a:rPr>
              <a:t>objetivo</a:t>
            </a:r>
            <a:r>
              <a:rPr b="1" lang="es-ES_tradnl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de la tarea (saben porqué la hacen)</a:t>
            </a:r>
            <a:endParaRPr b="0" lang="es-ES_tradnl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1" lang="es-ES_tradnl" sz="2100" spc="-1" strike="noStrike">
              <a:solidFill>
                <a:srgbClr val="000000"/>
              </a:solidFill>
              <a:latin typeface="Arial"/>
            </a:endParaRPr>
          </a:p>
          <a:p>
            <a:pPr lvl="1" marL="647640" indent="-214200">
              <a:lnSpc>
                <a:spcPct val="100000"/>
              </a:lnSpc>
              <a:spcBef>
                <a:spcPts val="479"/>
              </a:spcBef>
              <a:buClr>
                <a:srgbClr val="800000"/>
              </a:buClr>
              <a:buFont typeface="Courier New"/>
              <a:buChar char="o"/>
            </a:pPr>
            <a:r>
              <a:rPr b="1" lang="es-ES_tradnl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Antes de realizar una tarea</a:t>
            </a:r>
            <a:r>
              <a:rPr b="1" lang="es-ES_tradnl" sz="2100" spc="-1" strike="noStrike">
                <a:solidFill>
                  <a:srgbClr val="000090"/>
                </a:solidFill>
                <a:latin typeface="Arial"/>
                <a:ea typeface="ＭＳ Ｐゴシック"/>
              </a:rPr>
              <a:t>, anticipan y </a:t>
            </a:r>
            <a:r>
              <a:rPr b="1" lang="es-ES_tradnl" sz="2100" spc="-1" strike="noStrike">
                <a:solidFill>
                  <a:srgbClr val="00279f"/>
                </a:solidFill>
                <a:latin typeface="Arial"/>
                <a:ea typeface="ＭＳ Ｐゴシック"/>
              </a:rPr>
              <a:t>planifican </a:t>
            </a:r>
            <a:r>
              <a:rPr b="1" lang="es-ES_tradnl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las principales acciones que han de aplicar para realizarla.</a:t>
            </a:r>
            <a:endParaRPr b="0" lang="es-ES_tradnl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endParaRPr b="1" lang="es-ES_tradnl" sz="2100" spc="-1" strike="noStrike">
              <a:solidFill>
                <a:srgbClr val="000000"/>
              </a:solidFill>
              <a:latin typeface="Arial"/>
            </a:endParaRPr>
          </a:p>
          <a:p>
            <a:pPr lvl="1" marL="647640" indent="-214200">
              <a:lnSpc>
                <a:spcPct val="100000"/>
              </a:lnSpc>
              <a:spcBef>
                <a:spcPts val="479"/>
              </a:spcBef>
              <a:buClr>
                <a:srgbClr val="800000"/>
              </a:buClr>
              <a:buFont typeface="Courier New"/>
              <a:buChar char="o"/>
            </a:pPr>
            <a:r>
              <a:rPr b="1" lang="es-ES_tradnl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Reconocen los </a:t>
            </a:r>
            <a:r>
              <a:rPr b="1" lang="es-ES_tradnl" sz="2100" spc="-1" strike="noStrike">
                <a:solidFill>
                  <a:srgbClr val="00279f"/>
                </a:solidFill>
                <a:latin typeface="Arial"/>
                <a:ea typeface="ＭＳ Ｐゴシック"/>
              </a:rPr>
              <a:t>criterios de evaluación </a:t>
            </a:r>
            <a:r>
              <a:rPr b="1" lang="es-ES_tradnl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(que se relacionan con las acciones que han planificado).</a:t>
            </a:r>
            <a:endParaRPr b="0" lang="es-ES_tradnl" sz="21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92" name="Grupo 5"/>
          <p:cNvGrpSpPr/>
          <p:nvPr/>
        </p:nvGrpSpPr>
        <p:grpSpPr>
          <a:xfrm>
            <a:off x="1344600" y="1936440"/>
            <a:ext cx="7768080" cy="4878000"/>
            <a:chOff x="1344600" y="1936440"/>
            <a:chExt cx="7768080" cy="4878000"/>
          </a:xfrm>
        </p:grpSpPr>
        <p:pic>
          <p:nvPicPr>
            <p:cNvPr id="493" name="Google Shape;207;g1377b57f0a6_0_1055" descr=""/>
            <p:cNvPicPr/>
            <p:nvPr/>
          </p:nvPicPr>
          <p:blipFill>
            <a:blip r:embed="rId1"/>
            <a:stretch/>
          </p:blipFill>
          <p:spPr>
            <a:xfrm>
              <a:off x="6744960" y="1936440"/>
              <a:ext cx="2367720" cy="2029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94" name="Imagen 7" descr=""/>
            <p:cNvPicPr/>
            <p:nvPr/>
          </p:nvPicPr>
          <p:blipFill>
            <a:blip r:embed="rId2"/>
            <a:srcRect l="0" t="0" r="34443" b="0"/>
            <a:stretch/>
          </p:blipFill>
          <p:spPr>
            <a:xfrm rot="5400000">
              <a:off x="5120640" y="5060520"/>
              <a:ext cx="1332000" cy="2175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95" name="Imagen 8" descr="Resultado de imagen de success criteria and learning intentions examples"/>
            <p:cNvPicPr/>
            <p:nvPr/>
          </p:nvPicPr>
          <p:blipFill>
            <a:blip r:embed="rId3"/>
            <a:srcRect l="0" t="12652" r="0" b="1347"/>
            <a:stretch/>
          </p:blipFill>
          <p:spPr>
            <a:xfrm>
              <a:off x="7095960" y="4101480"/>
              <a:ext cx="1924920" cy="2564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6" name="CuadroTexto 9"/>
            <p:cNvSpPr/>
            <p:nvPr/>
          </p:nvSpPr>
          <p:spPr>
            <a:xfrm>
              <a:off x="1344600" y="5996520"/>
              <a:ext cx="3760200" cy="668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0" lang="ca-ES" sz="1400" spc="-1" strike="noStrike">
                  <a:solidFill>
                    <a:srgbClr val="000000"/>
                  </a:solidFill>
                  <a:latin typeface="Malgun Gothic Semilight"/>
                  <a:ea typeface="ＭＳ Ｐゴシック"/>
                </a:rPr>
                <a:t>Saint Thomas Aquinas Secondary School</a:t>
              </a:r>
              <a:endParaRPr b="0" lang="es-ES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0" lang="ca-ES" sz="2400" spc="-1" strike="noStrike">
                  <a:solidFill>
                    <a:srgbClr val="000000"/>
                  </a:solidFill>
                  <a:latin typeface="Malgun Gothic Semilight"/>
                  <a:ea typeface="ＭＳ Ｐゴシック"/>
                </a:rPr>
                <a:t>Glasgow</a:t>
              </a:r>
              <a:r>
                <a:rPr b="0" lang="ca-ES" sz="1400" spc="-1" strike="noStrike">
                  <a:solidFill>
                    <a:srgbClr val="000000"/>
                  </a:solidFill>
                  <a:latin typeface="Malgun Gothic Semilight"/>
                  <a:ea typeface="ＭＳ Ｐゴシック"/>
                </a:rPr>
                <a:t> </a:t>
              </a:r>
              <a:endParaRPr b="0" lang="es-ES" sz="1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7" dur="indefinite" restart="never" nodeType="tmRoot">
          <p:childTnLst>
            <p:seq>
              <p:cTn id="318" dur="indefinite" nodeType="mainSeq">
                <p:childTnLst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3" dur="500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8" dur="500"/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3" dur="500"/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149;p24" descr=""/>
          <p:cNvPicPr/>
          <p:nvPr/>
        </p:nvPicPr>
        <p:blipFill>
          <a:blip r:embed="rId1"/>
          <a:stretch/>
        </p:blipFill>
        <p:spPr>
          <a:xfrm>
            <a:off x="2614680" y="2751480"/>
            <a:ext cx="3914280" cy="3231000"/>
          </a:xfrm>
          <a:prstGeom prst="rect">
            <a:avLst/>
          </a:prstGeom>
          <a:ln w="0">
            <a:noFill/>
          </a:ln>
        </p:spPr>
      </p:pic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1259640" y="692640"/>
            <a:ext cx="6102720" cy="1404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67680" rIns="67680" tIns="33480" bIns="3348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El reto, como docentes, es ser muy transparentes y evitar que solo puedan aprender los que tienen la capacidad de ‘adivinarnos’ 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8" dur="indefinite" restart="never" nodeType="tmRoot">
          <p:childTnLst>
            <p:seq>
              <p:cTn id="339" dur="indefinite" nodeType="mainSeq">
                <p:childTnLst>
                  <p:par>
                    <p:cTn id="340" nodeType="clickEffect" fill="hold">
                      <p:stCondLst>
                        <p:cond delay="indefinite"/>
                      </p:stCondLst>
                      <p:childTnLst>
                        <p:par>
                          <p:cTn id="34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4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4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80"/>
          <p:cNvSpPr/>
          <p:nvPr/>
        </p:nvSpPr>
        <p:spPr>
          <a:xfrm>
            <a:off x="503640" y="495360"/>
            <a:ext cx="8136720" cy="128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4840" bIns="24840" anchor="ctr">
            <a:noAutofit/>
          </a:bodyPr>
          <a:p>
            <a:pPr algn="ctr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es-ES_tradnl" sz="2800" spc="-1" strike="noStrike">
                <a:solidFill>
                  <a:srgbClr val="a82614"/>
                </a:solidFill>
                <a:latin typeface="Arial"/>
                <a:ea typeface="ＭＳ Ｐゴシック"/>
              </a:rPr>
              <a:t>Ir calificando continuamente las tareas  ¿motiva a los estudiantes a aprender y les desmotiva si no lo hacemos?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369" name="CuadroTexto 4"/>
          <p:cNvSpPr/>
          <p:nvPr/>
        </p:nvSpPr>
        <p:spPr>
          <a:xfrm>
            <a:off x="1056960" y="2277000"/>
            <a:ext cx="7030080" cy="3565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57040" indent="-2570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</a:pPr>
            <a:r>
              <a:rPr b="1" lang="es-ES_tradnl" sz="2400" spc="-1" strike="noStrike">
                <a:solidFill>
                  <a:srgbClr val="002060"/>
                </a:solidFill>
                <a:latin typeface="Arial"/>
                <a:ea typeface="ＭＳ Ｐゴシック"/>
              </a:rPr>
              <a:t>No hay ninguna investigación que lo demuestre</a:t>
            </a:r>
            <a:endParaRPr b="0" lang="es-ES" sz="2400" spc="-1" strike="noStrike">
              <a:latin typeface="Arial"/>
            </a:endParaRPr>
          </a:p>
          <a:p>
            <a:pPr lvl="1" marL="714240" indent="-257040">
              <a:lnSpc>
                <a:spcPct val="100000"/>
              </a:lnSpc>
              <a:spcBef>
                <a:spcPts val="400"/>
              </a:spcBef>
              <a:buClr>
                <a:srgbClr val="0234ad"/>
              </a:buClr>
              <a:buFont typeface="Arial"/>
              <a:buChar char="•"/>
            </a:pPr>
            <a:r>
              <a:rPr b="1" lang="es-ES_tradnl" sz="2400" spc="-1" strike="noStrike">
                <a:solidFill>
                  <a:srgbClr val="0234ad"/>
                </a:solidFill>
                <a:latin typeface="Arial"/>
                <a:ea typeface="ＭＳ Ｐゴシック"/>
              </a:rPr>
              <a:t>Un estudio comparó resultados dando notas, dando comentarios y notas y dando sólo comentarios.</a:t>
            </a:r>
            <a:endParaRPr b="0" lang="es-ES" sz="2400" spc="-1" strike="noStrike">
              <a:latin typeface="Arial"/>
            </a:endParaRPr>
          </a:p>
          <a:p>
            <a:pPr lvl="2" marL="1171440" indent="-257040">
              <a:lnSpc>
                <a:spcPct val="100000"/>
              </a:lnSpc>
              <a:spcBef>
                <a:spcPts val="400"/>
              </a:spcBef>
              <a:buClr>
                <a:srgbClr val="7030a0"/>
              </a:buClr>
              <a:buFont typeface="Arial"/>
              <a:buChar char="•"/>
            </a:pPr>
            <a:r>
              <a:rPr b="1" i="1" lang="es-ES_tradnl" sz="20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En los dos primeros casos, ni una mejora.</a:t>
            </a:r>
            <a:endParaRPr b="0" lang="es-ES" sz="2000" spc="-1" strike="noStrike">
              <a:latin typeface="Arial"/>
            </a:endParaRPr>
          </a:p>
          <a:p>
            <a:pPr lvl="2" marL="1171440" indent="-257040">
              <a:lnSpc>
                <a:spcPct val="100000"/>
              </a:lnSpc>
              <a:spcBef>
                <a:spcPts val="400"/>
              </a:spcBef>
              <a:buClr>
                <a:srgbClr val="7030a0"/>
              </a:buClr>
              <a:buFont typeface="Arial"/>
              <a:buChar char="•"/>
            </a:pPr>
            <a:r>
              <a:rPr b="1" i="1" lang="es-ES_tradnl" sz="20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En el tercero mejoran los estudiantes con ‘dificultades’ y los ‘buenos’, menos porque de hecho ya lo hacían bien (pero no retroceden).</a:t>
            </a:r>
            <a:endParaRPr b="0" lang="es-ES" sz="20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endParaRPr b="0" lang="es-ES" sz="2000" spc="-1" strike="noStrike">
              <a:latin typeface="Arial"/>
            </a:endParaRPr>
          </a:p>
        </p:txBody>
      </p:sp>
      <p:sp>
        <p:nvSpPr>
          <p:cNvPr id="370" name="CuadroTexto 3"/>
          <p:cNvSpPr/>
          <p:nvPr/>
        </p:nvSpPr>
        <p:spPr>
          <a:xfrm>
            <a:off x="395640" y="5915160"/>
            <a:ext cx="7830360" cy="70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spcAft>
                <a:spcPts val="901"/>
              </a:spcAft>
              <a:buNone/>
            </a:pPr>
            <a:r>
              <a:rPr b="0" lang="en-US" sz="1350" spc="-1" strike="noStrike">
                <a:solidFill>
                  <a:srgbClr val="000000"/>
                </a:solidFill>
                <a:latin typeface="Arial"/>
                <a:ea typeface="Times New Roman"/>
              </a:rPr>
              <a:t>BUTLER, R. (1988) Enhancing and undermining intrinsic motivation; the effects of task-involving and ego-involving evaluation on interest and performance, British Journal of Educational Psychology, 58, pp. 1-14. </a:t>
            </a:r>
            <a:endParaRPr b="0" lang="es-ES" sz="1350" spc="-1" strike="noStrike">
              <a:latin typeface="Arial"/>
            </a:endParaRPr>
          </a:p>
        </p:txBody>
      </p:sp>
    </p:spTree>
  </p:cSld>
  <p:transition>
    <p:fade/>
  </p:transition>
  <p:timing>
    <p:tnLst>
      <p:par>
        <p:cTn id="22" dur="indefinite" restart="never" nodeType="tmRoot">
          <p:childTnLst>
            <p:seq>
              <p:cTn id="23" dur="indefinite" nodeType="mainSeq"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3210480" y="2925000"/>
            <a:ext cx="2722320" cy="636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1480" rIns="51480" tIns="51480" bIns="5148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ca" sz="3790" spc="-1" strike="noStrike">
                <a:solidFill>
                  <a:srgbClr val="6aa84f"/>
                </a:solidFill>
                <a:latin typeface="Arial"/>
                <a:ea typeface="ＭＳ Ｐゴシック"/>
              </a:rPr>
              <a:t>LA CASITA</a:t>
            </a:r>
            <a:endParaRPr b="0" lang="es-ES_tradnl" sz="379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587520" y="673920"/>
            <a:ext cx="8100720" cy="526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00000"/>
              </a:lnSpc>
              <a:spcAft>
                <a:spcPts val="564"/>
              </a:spcAft>
              <a:buNone/>
            </a:pPr>
            <a:r>
              <a:rPr b="1" lang="es-ES_tradnl" sz="2400" spc="-1" strike="noStrike">
                <a:solidFill>
                  <a:srgbClr val="8a0002"/>
                </a:solidFill>
                <a:latin typeface="Arial"/>
                <a:ea typeface="ＭＳ Ｐゴシック"/>
              </a:rPr>
              <a:t>Un </a:t>
            </a:r>
            <a:r>
              <a:rPr b="1" lang="es-ES_tradnl" sz="2800" spc="-1" strike="noStrike">
                <a:solidFill>
                  <a:srgbClr val="8a0002"/>
                </a:solidFill>
                <a:latin typeface="Arial"/>
                <a:ea typeface="ＭＳ Ｐゴシック"/>
              </a:rPr>
              <a:t>profesor</a:t>
            </a:r>
            <a:r>
              <a:rPr b="1" lang="es-ES_tradnl" sz="2400" spc="-1" strike="noStrike">
                <a:solidFill>
                  <a:srgbClr val="8a0002"/>
                </a:solidFill>
                <a:latin typeface="Arial"/>
                <a:ea typeface="ＭＳ Ｐゴシック"/>
              </a:rPr>
              <a:t> explica como lo hace para compartir…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1" name="Imagen 11" descr=""/>
          <p:cNvPicPr/>
          <p:nvPr/>
        </p:nvPicPr>
        <p:blipFill>
          <a:blip r:embed="rId1"/>
          <a:stretch/>
        </p:blipFill>
        <p:spPr>
          <a:xfrm>
            <a:off x="6287040" y="1681200"/>
            <a:ext cx="2533320" cy="1682640"/>
          </a:xfrm>
          <a:prstGeom prst="rect">
            <a:avLst/>
          </a:prstGeom>
          <a:ln w="0">
            <a:noFill/>
          </a:ln>
        </p:spPr>
      </p:pic>
      <p:pic>
        <p:nvPicPr>
          <p:cNvPr id="502" name="Imagen 4" descr=""/>
          <p:cNvPicPr/>
          <p:nvPr/>
        </p:nvPicPr>
        <p:blipFill>
          <a:blip r:embed="rId2"/>
          <a:stretch/>
        </p:blipFill>
        <p:spPr>
          <a:xfrm>
            <a:off x="323640" y="1662120"/>
            <a:ext cx="5809320" cy="1165680"/>
          </a:xfrm>
          <a:prstGeom prst="rect">
            <a:avLst/>
          </a:prstGeom>
          <a:ln w="0">
            <a:noFill/>
          </a:ln>
        </p:spPr>
      </p:pic>
      <p:sp>
        <p:nvSpPr>
          <p:cNvPr id="503" name="Rectangle 1026"/>
          <p:cNvSpPr/>
          <p:nvPr/>
        </p:nvSpPr>
        <p:spPr>
          <a:xfrm>
            <a:off x="1207440" y="3179520"/>
            <a:ext cx="6892560" cy="309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4840" bIns="24840" anchor="t">
            <a:noAutofit/>
          </a:bodyPr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 estrategias:</a:t>
            </a:r>
            <a:endParaRPr b="0" lang="es-ES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c0128"/>
              </a:buClr>
              <a:buFont typeface="Arial"/>
              <a:buChar char="•"/>
              <a:tabLst>
                <a:tab algn="l" pos="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Explico el razonamiento que hay detrás de los objetivos, </a:t>
            </a:r>
            <a:r>
              <a:rPr b="1" lang="es-ES" sz="2000" spc="-1" strike="noStrike" u="sng">
                <a:solidFill>
                  <a:srgbClr val="000000"/>
                </a:solidFill>
                <a:uFillTx/>
                <a:latin typeface="Arial"/>
                <a:ea typeface="ＭＳ Ｐゴシック"/>
              </a:rPr>
              <a:t>más que escribirlos o decirlos</a:t>
            </a:r>
            <a:r>
              <a:rPr b="1" lang="es-E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.</a:t>
            </a:r>
            <a:endParaRPr b="0" lang="es-ES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c0128"/>
              </a:buClr>
              <a:buFont typeface="Arial"/>
              <a:buChar char="•"/>
              <a:tabLst>
                <a:tab algn="l" pos="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Explico porqué he creado la actividad que les propongo hacer.</a:t>
            </a:r>
            <a:endParaRPr b="0" lang="es-ES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c0128"/>
              </a:buClr>
              <a:buFont typeface="Arial"/>
              <a:buChar char="•"/>
              <a:tabLst>
                <a:tab algn="l" pos="0"/>
              </a:tabLst>
            </a:pPr>
            <a:r>
              <a:rPr b="1" lang="es-E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Mientras hacen la actividad, paramos para identificar que estamos aprendiendo, "qué funciona (o no)" y los invito que me ayuden a hacer propuestas para resolver las dificultades detectadas.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504" name="Imagen 9" descr=""/>
          <p:cNvPicPr/>
          <p:nvPr/>
        </p:nvPicPr>
        <p:blipFill>
          <a:blip r:embed="rId3"/>
          <a:stretch/>
        </p:blipFill>
        <p:spPr>
          <a:xfrm>
            <a:off x="564480" y="2846160"/>
            <a:ext cx="642600" cy="224640"/>
          </a:xfrm>
          <a:prstGeom prst="rect">
            <a:avLst/>
          </a:prstGeom>
          <a:ln w="0">
            <a:noFill/>
          </a:ln>
        </p:spPr>
      </p:pic>
      <p:sp>
        <p:nvSpPr>
          <p:cNvPr id="505" name="Rectángulo 13"/>
          <p:cNvSpPr/>
          <p:nvPr/>
        </p:nvSpPr>
        <p:spPr>
          <a:xfrm>
            <a:off x="5099400" y="6276960"/>
            <a:ext cx="3834360" cy="45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ca-ES" sz="1020" spc="-1" strike="noStrike" u="sng">
                <a:solidFill>
                  <a:srgbClr val="fc0128"/>
                </a:solidFill>
                <a:uFillTx/>
                <a:latin typeface="Times New Roman"/>
                <a:ea typeface="ＭＳ Ｐゴシック"/>
                <a:hlinkClick r:id="rId4"/>
              </a:rPr>
              <a:t>https://www.edutopia.org/article/benefits-sharing-our-planning-students</a:t>
            </a:r>
            <a:endParaRPr b="0" lang="es-ES" sz="102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ES" sz="102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5" dur="indefinite" restart="never" nodeType="tmRoot">
          <p:childTnLst>
            <p:seq>
              <p:cTn id="346" dur="indefinite" nodeType="mainSeq">
                <p:childTnLst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Rectangle 1027"/>
          <p:cNvSpPr/>
          <p:nvPr/>
        </p:nvSpPr>
        <p:spPr>
          <a:xfrm>
            <a:off x="1419120" y="1820880"/>
            <a:ext cx="6305400" cy="176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4840" bIns="248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-ES_tradnl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Dos profesoras coinciden en el objetivo pero no en la forma de promover que los estudiantes se lo representen y planifiquen cómo darle respuesta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507" name="Rectángulo 3"/>
          <p:cNvSpPr/>
          <p:nvPr/>
        </p:nvSpPr>
        <p:spPr>
          <a:xfrm>
            <a:off x="2249640" y="3861000"/>
            <a:ext cx="5274360" cy="191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2000" spc="-1" strike="noStrike">
                <a:solidFill>
                  <a:srgbClr val="000090"/>
                </a:solidFill>
                <a:latin typeface="Arial"/>
                <a:ea typeface="ＭＳ Ｐゴシック"/>
              </a:rPr>
              <a:t>Objetivo: planificar cómo hacer un buen uso de las ‘pantallas’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ES" sz="20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000090"/>
              </a:buClr>
              <a:buFont typeface="Symbol" charset="2"/>
              <a:buChar char=""/>
            </a:pPr>
            <a:r>
              <a:rPr b="1" lang="es-ES_tradnl" sz="2000" spc="-1" strike="noStrike">
                <a:solidFill>
                  <a:srgbClr val="000090"/>
                </a:solidFill>
                <a:latin typeface="Arial"/>
                <a:ea typeface="ＭＳ Ｐゴシック"/>
              </a:rPr>
              <a:t>¿Qué estrategia per compartir el objetivo (y criterios de evaluación) es más útil?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508" name="Rectangle 4"/>
          <p:cNvSpPr/>
          <p:nvPr/>
        </p:nvSpPr>
        <p:spPr>
          <a:xfrm>
            <a:off x="1202040" y="762840"/>
            <a:ext cx="6522480" cy="58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4840" bIns="248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8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Compartir no es lo mismo que ‘decir’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63" dur="indefinite" restart="never" nodeType="tmRoot">
          <p:childTnLst>
            <p:seq>
              <p:cTn id="364" dur="indefinite" nodeType="mainSeq">
                <p:childTnLst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Grupo 1"/>
          <p:cNvGrpSpPr/>
          <p:nvPr/>
        </p:nvGrpSpPr>
        <p:grpSpPr>
          <a:xfrm>
            <a:off x="611640" y="2421000"/>
            <a:ext cx="8232120" cy="3147840"/>
            <a:chOff x="611640" y="2421000"/>
            <a:chExt cx="8232120" cy="3147840"/>
          </a:xfrm>
        </p:grpSpPr>
        <p:pic>
          <p:nvPicPr>
            <p:cNvPr id="510" name="Imagen 6" descr=""/>
            <p:cNvPicPr/>
            <p:nvPr/>
          </p:nvPicPr>
          <p:blipFill>
            <a:blip r:embed="rId1"/>
            <a:stretch/>
          </p:blipFill>
          <p:spPr>
            <a:xfrm>
              <a:off x="611640" y="2781000"/>
              <a:ext cx="3960000" cy="2568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11" name="Imagen 9" descr=""/>
            <p:cNvPicPr/>
            <p:nvPr/>
          </p:nvPicPr>
          <p:blipFill>
            <a:blip r:embed="rId2"/>
            <a:stretch/>
          </p:blipFill>
          <p:spPr>
            <a:xfrm>
              <a:off x="4716000" y="2421000"/>
              <a:ext cx="4127760" cy="31478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12" name="Rectángulo 4"/>
          <p:cNvSpPr/>
          <p:nvPr/>
        </p:nvSpPr>
        <p:spPr>
          <a:xfrm>
            <a:off x="395640" y="548640"/>
            <a:ext cx="7920360" cy="179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algn="ctr">
              <a:lnSpc>
                <a:spcPct val="100000"/>
              </a:lnSpc>
              <a:spcAft>
                <a:spcPts val="901"/>
              </a:spcAft>
              <a:buNone/>
            </a:pPr>
            <a:r>
              <a:rPr b="1" lang="es-ES_tradnl" sz="28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Recordemos que muchos de los aprendizajes son por imitación </a:t>
            </a:r>
            <a:r>
              <a:rPr b="1" lang="es-ES_tradnl" sz="2800" spc="-1" strike="noStrike">
                <a:solidFill>
                  <a:srgbClr val="2305b9"/>
                </a:solidFill>
                <a:latin typeface="Arial"/>
                <a:ea typeface="ＭＳ Ｐゴシック"/>
              </a:rPr>
              <a:t>(neuronas espejo)</a:t>
            </a:r>
            <a:r>
              <a:rPr b="1" lang="es-ES_tradnl" sz="28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, de lo que hace/dice el docente y en casa</a:t>
            </a:r>
            <a:endParaRPr b="0" lang="es-ES" sz="2800" spc="-1" strike="noStrike">
              <a:latin typeface="Arial"/>
            </a:endParaRPr>
          </a:p>
        </p:txBody>
      </p:sp>
    </p:spTree>
  </p:cSld>
  <p:transition>
    <p:wipe dir="r"/>
  </p:transition>
  <p:timing>
    <p:tnLst>
      <p:par>
        <p:cTn id="373" dur="indefinite" restart="never" nodeType="tmRoot">
          <p:childTnLst>
            <p:seq>
              <p:cTn id="374" dur="indefinite" nodeType="mainSeq">
                <p:childTnLst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431640" y="657000"/>
            <a:ext cx="8280720" cy="92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24840" bIns="248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800" spc="-1" strike="noStrike">
                <a:solidFill>
                  <a:srgbClr val="75271c"/>
                </a:solidFill>
                <a:latin typeface="Arial"/>
                <a:ea typeface="ＭＳ Ｐゴシック"/>
              </a:rPr>
              <a:t>Mapas de pensamiento (visual thinking) para representar objetivos y planificación</a:t>
            </a:r>
            <a:endParaRPr b="0" lang="es-ES_tradnl" sz="2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4" name="Google Shape;286;p41" descr="Imagen que contiene texto, mapa&#10;&#10;&#10;&#10;Descripción generada automáticamente"/>
          <p:cNvPicPr/>
          <p:nvPr/>
        </p:nvPicPr>
        <p:blipFill>
          <a:blip r:embed="rId1"/>
          <a:stretch/>
        </p:blipFill>
        <p:spPr>
          <a:xfrm>
            <a:off x="107640" y="2052000"/>
            <a:ext cx="4676760" cy="3176640"/>
          </a:xfrm>
          <a:prstGeom prst="rect">
            <a:avLst/>
          </a:prstGeom>
          <a:ln w="0">
            <a:noFill/>
          </a:ln>
        </p:spPr>
      </p:pic>
      <p:pic>
        <p:nvPicPr>
          <p:cNvPr id="515" name="Google Shape;287;p41" descr="Imagen que contiene texto, pizarra&#10;&#10;&#10;&#10;Descripción generada automáticamente"/>
          <p:cNvPicPr/>
          <p:nvPr/>
        </p:nvPicPr>
        <p:blipFill>
          <a:blip r:embed="rId2"/>
          <a:stretch/>
        </p:blipFill>
        <p:spPr>
          <a:xfrm>
            <a:off x="4751640" y="3679920"/>
            <a:ext cx="3924000" cy="2772000"/>
          </a:xfrm>
          <a:prstGeom prst="rect">
            <a:avLst/>
          </a:prstGeom>
          <a:ln w="0">
            <a:noFill/>
          </a:ln>
        </p:spPr>
      </p:pic>
      <p:sp>
        <p:nvSpPr>
          <p:cNvPr id="516" name="Google Shape;288;p41"/>
          <p:cNvSpPr/>
          <p:nvPr/>
        </p:nvSpPr>
        <p:spPr>
          <a:xfrm>
            <a:off x="4784400" y="1854360"/>
            <a:ext cx="3952440" cy="1574280"/>
          </a:xfrm>
          <a:prstGeom prst="wedgeRectCallout">
            <a:avLst>
              <a:gd name="adj1" fmla="val -91995"/>
              <a:gd name="adj2" fmla="val 22642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1480" rIns="51480" tIns="25560" bIns="2556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-ES_tradnl" sz="20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Incluye el objetivo y la “Base de Orientación” o pasos para hacer el calentamiento. De ellos se deducen los criterios de evaluación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517" name="Google Shape;289;p41"/>
          <p:cNvSpPr/>
          <p:nvPr/>
        </p:nvSpPr>
        <p:spPr>
          <a:xfrm>
            <a:off x="1878480" y="5717160"/>
            <a:ext cx="2709720" cy="283680"/>
          </a:xfrm>
          <a:prstGeom prst="wedgeRectCallout">
            <a:avLst>
              <a:gd name="adj1" fmla="val -50444"/>
              <a:gd name="adj2" fmla="val 17806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51480" rIns="51480" tIns="25560" bIns="2556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s-ES_tradnl" sz="1800" spc="-1" strike="noStrike">
                <a:solidFill>
                  <a:srgbClr val="000000"/>
                </a:solidFill>
                <a:latin typeface="Comic Sans MS"/>
                <a:ea typeface="Comic Sans MS"/>
              </a:rPr>
              <a:t>Educación física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18" name="CuadroTexto 7"/>
          <p:cNvSpPr/>
          <p:nvPr/>
        </p:nvSpPr>
        <p:spPr>
          <a:xfrm>
            <a:off x="6512760" y="6581160"/>
            <a:ext cx="222444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Meritxell Monguillot, 1º ESO</a:t>
            </a:r>
            <a:endParaRPr b="0" lang="es-E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Imagen 6" descr="Imagen que contiene texto&#10;&#10;&#10;&#10;Descripción generada automáticamente"/>
          <p:cNvPicPr/>
          <p:nvPr/>
        </p:nvPicPr>
        <p:blipFill>
          <a:blip r:embed="rId1"/>
          <a:stretch/>
        </p:blipFill>
        <p:spPr>
          <a:xfrm rot="16200000">
            <a:off x="1095840" y="-480240"/>
            <a:ext cx="3035880" cy="4296240"/>
          </a:xfrm>
          <a:prstGeom prst="rect">
            <a:avLst/>
          </a:prstGeom>
          <a:ln w="0">
            <a:noFill/>
          </a:ln>
        </p:spPr>
      </p:pic>
      <p:pic>
        <p:nvPicPr>
          <p:cNvPr id="520" name="Imagen 8" descr="Imagen que contiene texto, pizarra&#10;&#10;&#10;&#10;Descripción generada automáticamente"/>
          <p:cNvPicPr/>
          <p:nvPr/>
        </p:nvPicPr>
        <p:blipFill>
          <a:blip r:embed="rId2"/>
          <a:stretch/>
        </p:blipFill>
        <p:spPr>
          <a:xfrm rot="16200000">
            <a:off x="1081800" y="2598840"/>
            <a:ext cx="3164040" cy="4218480"/>
          </a:xfrm>
          <a:prstGeom prst="rect">
            <a:avLst/>
          </a:prstGeom>
          <a:ln w="0">
            <a:noFill/>
          </a:ln>
        </p:spPr>
      </p:pic>
      <p:pic>
        <p:nvPicPr>
          <p:cNvPr id="521" name="Imagen 16" descr="Imagen que contiene foto, texto, señal&#10;&#10;&#10;&#10;Descripción generada automáticamente"/>
          <p:cNvPicPr/>
          <p:nvPr/>
        </p:nvPicPr>
        <p:blipFill>
          <a:blip r:embed="rId3"/>
          <a:stretch/>
        </p:blipFill>
        <p:spPr>
          <a:xfrm rot="16200000">
            <a:off x="5373360" y="-344880"/>
            <a:ext cx="2952000" cy="3957120"/>
          </a:xfrm>
          <a:prstGeom prst="rect">
            <a:avLst/>
          </a:prstGeom>
          <a:ln w="0">
            <a:noFill/>
          </a:ln>
        </p:spPr>
      </p:pic>
      <p:pic>
        <p:nvPicPr>
          <p:cNvPr id="522" name="Imagen 18" descr=""/>
          <p:cNvPicPr/>
          <p:nvPr/>
        </p:nvPicPr>
        <p:blipFill>
          <a:blip r:embed="rId4"/>
          <a:stretch/>
        </p:blipFill>
        <p:spPr>
          <a:xfrm rot="16200000">
            <a:off x="5309640" y="2757960"/>
            <a:ext cx="3165840" cy="3980160"/>
          </a:xfrm>
          <a:prstGeom prst="rect">
            <a:avLst/>
          </a:prstGeom>
          <a:ln w="0">
            <a:noFill/>
          </a:ln>
        </p:spPr>
      </p:pic>
      <p:pic>
        <p:nvPicPr>
          <p:cNvPr id="523" name="Imagen 3" descr="Imagen que contiene texto, periódico&#10;&#10;&#10;&#10;Descripción generada automáticamente"/>
          <p:cNvPicPr/>
          <p:nvPr/>
        </p:nvPicPr>
        <p:blipFill>
          <a:blip r:embed="rId5"/>
          <a:stretch/>
        </p:blipFill>
        <p:spPr>
          <a:xfrm>
            <a:off x="2805480" y="1815840"/>
            <a:ext cx="3935880" cy="2952000"/>
          </a:xfrm>
          <a:prstGeom prst="rect">
            <a:avLst/>
          </a:prstGeom>
          <a:ln w="0">
            <a:noFill/>
          </a:ln>
        </p:spPr>
      </p:pic>
      <p:sp>
        <p:nvSpPr>
          <p:cNvPr id="524" name="AutoShape 4"/>
          <p:cNvSpPr/>
          <p:nvPr/>
        </p:nvSpPr>
        <p:spPr>
          <a:xfrm>
            <a:off x="3708000" y="4767840"/>
            <a:ext cx="2219040" cy="417960"/>
          </a:xfrm>
          <a:prstGeom prst="wedgeRectCallout">
            <a:avLst>
              <a:gd name="adj1" fmla="val -15716"/>
              <a:gd name="adj2" fmla="val -96305"/>
            </a:avLst>
          </a:prstGeom>
          <a:gradFill rotWithShape="0">
            <a:gsLst>
              <a:gs pos="0">
                <a:srgbClr val="ffffff"/>
              </a:gs>
              <a:gs pos="50000">
                <a:srgbClr val="ff9900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81"/>
              </a:spcBef>
              <a:buNone/>
            </a:pPr>
            <a:r>
              <a:rPr b="0" lang="ca-ES" sz="1800" spc="-1" strike="noStrike">
                <a:solidFill>
                  <a:srgbClr val="000000"/>
                </a:solidFill>
                <a:latin typeface="Comic Sans MS"/>
                <a:ea typeface="ＭＳ Ｐゴシック"/>
              </a:rPr>
              <a:t>No hay dos iguales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25" name="Rectángulo 10"/>
          <p:cNvSpPr/>
          <p:nvPr/>
        </p:nvSpPr>
        <p:spPr>
          <a:xfrm>
            <a:off x="262080" y="2204280"/>
            <a:ext cx="2479680" cy="2010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Posibilitan </a:t>
            </a:r>
            <a:r>
              <a:rPr b="0" i="1" lang="es-ES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compararlos, identificar errores e inferencias que se hacen, y reconocer estrategias más útiles que otras. 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26" name="Rectángulo 12"/>
          <p:cNvSpPr/>
          <p:nvPr/>
        </p:nvSpPr>
        <p:spPr>
          <a:xfrm>
            <a:off x="424080" y="6350400"/>
            <a:ext cx="8676000" cy="50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350" spc="-1" strike="noStrike">
                <a:solidFill>
                  <a:srgbClr val="000000"/>
                </a:solidFill>
                <a:latin typeface="Arial"/>
                <a:ea typeface="MS Mincho"/>
              </a:rPr>
              <a:t>Domínguez-Tasias, M. (2019). Visual thinking en matemáticas: Dibujar para sintetizar y regular el pensamiento.</a:t>
            </a:r>
            <a:r>
              <a:rPr b="0" i="1" lang="es-ES" sz="1350" spc="-1" strike="noStrike">
                <a:solidFill>
                  <a:srgbClr val="000000"/>
                </a:solidFill>
                <a:latin typeface="Arial"/>
                <a:ea typeface="MS Mincho"/>
              </a:rPr>
              <a:t> Uno, revista de didáctica de las matemáticas, </a:t>
            </a:r>
            <a:r>
              <a:rPr b="0" lang="es-ES" sz="1350" spc="-1" strike="noStrike">
                <a:solidFill>
                  <a:srgbClr val="000000"/>
                </a:solidFill>
                <a:latin typeface="Arial"/>
                <a:ea typeface="MS Mincho"/>
              </a:rPr>
              <a:t>86, 38-42</a:t>
            </a:r>
            <a:endParaRPr b="0" lang="es-ES" sz="13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9" dur="indefinite" restart="never" nodeType="tmRoot">
          <p:childTnLst>
            <p:seq>
              <p:cTn id="380" dur="indefinite" nodeType="mainSeq">
                <p:childTnLst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85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Imagen 1" descr=""/>
          <p:cNvPicPr/>
          <p:nvPr/>
        </p:nvPicPr>
        <p:blipFill>
          <a:blip r:embed="rId1"/>
          <a:stretch/>
        </p:blipFill>
        <p:spPr>
          <a:xfrm>
            <a:off x="2280600" y="1885680"/>
            <a:ext cx="1880280" cy="3087360"/>
          </a:xfrm>
          <a:prstGeom prst="rect">
            <a:avLst/>
          </a:prstGeom>
          <a:ln w="0">
            <a:noFill/>
          </a:ln>
        </p:spPr>
      </p:pic>
      <p:sp>
        <p:nvSpPr>
          <p:cNvPr id="528" name="Rectángulo 2"/>
          <p:cNvSpPr/>
          <p:nvPr/>
        </p:nvSpPr>
        <p:spPr>
          <a:xfrm>
            <a:off x="4982760" y="6404760"/>
            <a:ext cx="3951720" cy="39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_tradnl" sz="1020" spc="-1" strike="noStrike" u="sng">
                <a:solidFill>
                  <a:srgbClr val="fc0128"/>
                </a:solidFill>
                <a:uFillTx/>
                <a:latin typeface="Times New Roman"/>
                <a:ea typeface="ＭＳ Ｐゴシック"/>
                <a:hlinkClick r:id="rId2"/>
              </a:rPr>
              <a:t>https://sites.google.com/site/ladestralpedagogica/rutines-i-destreses-de-pensament/destreses-de-pensament/compara-i-contrasta</a:t>
            </a:r>
            <a:endParaRPr b="0" lang="es-ES" sz="102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ES" sz="1020" spc="-1" strike="noStrike">
              <a:latin typeface="Arial"/>
            </a:endParaRPr>
          </a:p>
        </p:txBody>
      </p:sp>
      <p:pic>
        <p:nvPicPr>
          <p:cNvPr id="529" name="Imagen 3" descr=""/>
          <p:cNvPicPr/>
          <p:nvPr/>
        </p:nvPicPr>
        <p:blipFill>
          <a:blip r:embed="rId3"/>
          <a:stretch/>
        </p:blipFill>
        <p:spPr>
          <a:xfrm>
            <a:off x="4697640" y="1882080"/>
            <a:ext cx="3546360" cy="4415760"/>
          </a:xfrm>
          <a:prstGeom prst="rect">
            <a:avLst/>
          </a:prstGeom>
          <a:ln w="0">
            <a:noFill/>
          </a:ln>
        </p:spPr>
      </p:pic>
      <p:sp>
        <p:nvSpPr>
          <p:cNvPr id="530" name="Text Box 2"/>
          <p:cNvSpPr/>
          <p:nvPr/>
        </p:nvSpPr>
        <p:spPr>
          <a:xfrm>
            <a:off x="1321560" y="684720"/>
            <a:ext cx="6476040" cy="69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8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Muchas</a:t>
            </a:r>
            <a:r>
              <a:rPr b="1" lang="es-ES_tradnl" sz="18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 </a:t>
            </a:r>
            <a:r>
              <a:rPr b="1" lang="es-ES_tradnl" sz="28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rutinas de pensamiento se relacionan con planificar la acción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531" name="Imagen 7" descr=""/>
          <p:cNvPicPr/>
          <p:nvPr/>
        </p:nvPicPr>
        <p:blipFill>
          <a:blip r:embed="rId4"/>
          <a:stretch/>
        </p:blipFill>
        <p:spPr>
          <a:xfrm>
            <a:off x="1321560" y="1742040"/>
            <a:ext cx="2839320" cy="466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icture 2" descr=""/>
          <p:cNvPicPr/>
          <p:nvPr/>
        </p:nvPicPr>
        <p:blipFill>
          <a:blip r:embed="rId1"/>
          <a:stretch/>
        </p:blipFill>
        <p:spPr>
          <a:xfrm>
            <a:off x="1655640" y="1143000"/>
            <a:ext cx="5600520" cy="5143320"/>
          </a:xfrm>
          <a:prstGeom prst="rect">
            <a:avLst/>
          </a:prstGeom>
          <a:ln w="0">
            <a:noFill/>
          </a:ln>
        </p:spPr>
      </p:pic>
      <p:sp>
        <p:nvSpPr>
          <p:cNvPr id="533" name="Text Box 3"/>
          <p:cNvSpPr/>
          <p:nvPr/>
        </p:nvSpPr>
        <p:spPr>
          <a:xfrm>
            <a:off x="1221120" y="6412680"/>
            <a:ext cx="67014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s-ES" sz="1200" spc="-1" strike="noStrike">
                <a:solidFill>
                  <a:srgbClr val="0234ad"/>
                </a:solidFill>
                <a:latin typeface="Times New Roman"/>
                <a:ea typeface="ＭＳ Ｐゴシック"/>
              </a:rPr>
              <a:t>García, P., &amp; Sanmartí, N. (1998). Las bases de orientación, un instrumento para enseñar a pensar teóricamente en biología. </a:t>
            </a:r>
            <a:r>
              <a:rPr b="0" i="1" lang="es-ES" sz="1200" spc="-1" strike="noStrike">
                <a:solidFill>
                  <a:srgbClr val="0234ad"/>
                </a:solidFill>
                <a:latin typeface="Times New Roman"/>
                <a:ea typeface="ＭＳ Ｐゴシック"/>
              </a:rPr>
              <a:t>Alambique</a:t>
            </a:r>
            <a:r>
              <a:rPr b="0" lang="es-ES" sz="1200" spc="-1" strike="noStrike">
                <a:solidFill>
                  <a:srgbClr val="0234ad"/>
                </a:solidFill>
                <a:latin typeface="Times New Roman"/>
                <a:ea typeface="ＭＳ Ｐゴシック"/>
              </a:rPr>
              <a:t>, </a:t>
            </a:r>
            <a:r>
              <a:rPr b="0" i="1" lang="es-ES" sz="1200" spc="-1" strike="noStrike">
                <a:solidFill>
                  <a:srgbClr val="0234ad"/>
                </a:solidFill>
                <a:latin typeface="Times New Roman"/>
                <a:ea typeface="ＭＳ Ｐゴシック"/>
              </a:rPr>
              <a:t>16</a:t>
            </a:r>
            <a:r>
              <a:rPr b="0" lang="es-ES" sz="1200" spc="-1" strike="noStrike">
                <a:solidFill>
                  <a:srgbClr val="0234ad"/>
                </a:solidFill>
                <a:latin typeface="Times New Roman"/>
                <a:ea typeface="ＭＳ Ｐゴシック"/>
              </a:rPr>
              <a:t>, 8–20.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534" name="Text Box 4"/>
          <p:cNvSpPr/>
          <p:nvPr/>
        </p:nvSpPr>
        <p:spPr>
          <a:xfrm>
            <a:off x="5715000" y="1428840"/>
            <a:ext cx="91404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Text Box 5"/>
          <p:cNvSpPr/>
          <p:nvPr/>
        </p:nvSpPr>
        <p:spPr>
          <a:xfrm>
            <a:off x="5821200" y="1402560"/>
            <a:ext cx="8560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70f18"/>
                </a:solidFill>
                <a:latin typeface="Times New Roman"/>
                <a:ea typeface="ＭＳ Ｐゴシック"/>
              </a:rPr>
              <a:t>especie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536" name="Line 6"/>
          <p:cNvSpPr/>
          <p:nvPr/>
        </p:nvSpPr>
        <p:spPr>
          <a:xfrm flipH="1" flipV="1">
            <a:off x="5242680" y="1556640"/>
            <a:ext cx="643680" cy="43560"/>
          </a:xfrm>
          <a:prstGeom prst="line">
            <a:avLst/>
          </a:prstGeom>
          <a:ln w="12700">
            <a:solidFill>
              <a:srgbClr val="b5006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Text Box 3"/>
          <p:cNvSpPr/>
          <p:nvPr/>
        </p:nvSpPr>
        <p:spPr>
          <a:xfrm>
            <a:off x="179640" y="190080"/>
            <a:ext cx="885672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¿En qué he de pensar para saber qu</a:t>
            </a: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ヒラギノ角ゴ Pro W3"/>
              </a:rPr>
              <a:t>é</a:t>
            </a: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 pasar</a:t>
            </a: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ヒラギノ角ゴ Pro W3"/>
              </a:rPr>
              <a:t>í</a:t>
            </a: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a si desapareciera una de las especies de una red tr</a:t>
            </a: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ヒラギノ角ゴ Pro W3"/>
              </a:rPr>
              <a:t>ó</a:t>
            </a: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fica?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 Box 2"/>
          <p:cNvSpPr/>
          <p:nvPr/>
        </p:nvSpPr>
        <p:spPr>
          <a:xfrm>
            <a:off x="1320840" y="3164400"/>
            <a:ext cx="2971440" cy="1003320"/>
          </a:xfrm>
          <a:prstGeom prst="rect">
            <a:avLst/>
          </a:prstGeom>
          <a:noFill/>
          <a:ln w="38100">
            <a:solidFill>
              <a:srgbClr val="fc0128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4a. Si es productor, mirar las especies que se lo comen. Así sabremos cu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áles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son las afectadas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539" name="Text Box 4"/>
          <p:cNvSpPr/>
          <p:nvPr/>
        </p:nvSpPr>
        <p:spPr>
          <a:xfrm>
            <a:off x="2578320" y="2078640"/>
            <a:ext cx="3828600" cy="318600"/>
          </a:xfrm>
          <a:prstGeom prst="rect">
            <a:avLst/>
          </a:prstGeom>
          <a:noFill/>
          <a:ln w="38100">
            <a:solidFill>
              <a:srgbClr val="fc0128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2. Identificar la especie que desaparece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540" name="Rectangle 5"/>
          <p:cNvSpPr/>
          <p:nvPr/>
        </p:nvSpPr>
        <p:spPr>
          <a:xfrm>
            <a:off x="2588400" y="2574000"/>
            <a:ext cx="3337200" cy="318600"/>
          </a:xfrm>
          <a:prstGeom prst="rect">
            <a:avLst/>
          </a:prstGeom>
          <a:noFill/>
          <a:ln w="38100">
            <a:solidFill>
              <a:srgbClr val="fc0128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3. Ver a qu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é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nivel tr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ó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fico pertenece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541" name="Rectangle 6"/>
          <p:cNvSpPr/>
          <p:nvPr/>
        </p:nvSpPr>
        <p:spPr>
          <a:xfrm>
            <a:off x="5035680" y="3164400"/>
            <a:ext cx="2857320" cy="1003320"/>
          </a:xfrm>
          <a:prstGeom prst="rect">
            <a:avLst/>
          </a:prstGeom>
          <a:noFill/>
          <a:ln w="38100">
            <a:solidFill>
              <a:srgbClr val="fc0128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4.b. Si es consumidor, mirar qu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é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especies come. 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Estas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especies crecer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án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en número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542" name="Text Box 7"/>
          <p:cNvSpPr/>
          <p:nvPr/>
        </p:nvSpPr>
        <p:spPr>
          <a:xfrm>
            <a:off x="5378400" y="5352840"/>
            <a:ext cx="2514240" cy="775080"/>
          </a:xfrm>
          <a:prstGeom prst="rect">
            <a:avLst/>
          </a:prstGeom>
          <a:noFill/>
          <a:ln w="38100">
            <a:solidFill>
              <a:srgbClr val="fc0128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6c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’. Si las C2 com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ían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otros alimentos, disminuir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á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su número.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543" name="Text Box 8"/>
          <p:cNvSpPr/>
          <p:nvPr/>
        </p:nvSpPr>
        <p:spPr>
          <a:xfrm>
            <a:off x="5035680" y="4250520"/>
            <a:ext cx="2685600" cy="775080"/>
          </a:xfrm>
          <a:prstGeom prst="rect">
            <a:avLst/>
          </a:prstGeom>
          <a:noFill/>
          <a:ln w="38100">
            <a:solidFill>
              <a:srgbClr val="fc0128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5b. Identificar las C2 que se la com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ía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n. También resultar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á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 afectadas.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544" name="Text Box 9"/>
          <p:cNvSpPr/>
          <p:nvPr/>
        </p:nvSpPr>
        <p:spPr>
          <a:xfrm>
            <a:off x="1320840" y="4421880"/>
            <a:ext cx="2857320" cy="775080"/>
          </a:xfrm>
          <a:prstGeom prst="rect">
            <a:avLst/>
          </a:prstGeom>
          <a:noFill/>
          <a:ln w="38100">
            <a:solidFill>
              <a:srgbClr val="fc0128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5a. Identificar quien se come a los herbívoros. También resultar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á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 afectadas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545" name="Text Box 10"/>
          <p:cNvSpPr/>
          <p:nvPr/>
        </p:nvSpPr>
        <p:spPr>
          <a:xfrm>
            <a:off x="2463840" y="5352840"/>
            <a:ext cx="2514240" cy="775080"/>
          </a:xfrm>
          <a:prstGeom prst="rect">
            <a:avLst/>
          </a:prstGeom>
          <a:noFill/>
          <a:ln w="38100">
            <a:solidFill>
              <a:srgbClr val="fc0128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6c. Si una C2 com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ía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s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ólo esta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especie podr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ヒラギノ角ゴ Pro W3"/>
              </a:rPr>
              <a:t>ía</a:t>
            </a: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desaparecer.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546" name="Text Box 11"/>
          <p:cNvSpPr/>
          <p:nvPr/>
        </p:nvSpPr>
        <p:spPr>
          <a:xfrm>
            <a:off x="1339920" y="1620360"/>
            <a:ext cx="124776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ACCIONES: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547" name="Rectangle 12"/>
          <p:cNvSpPr/>
          <p:nvPr/>
        </p:nvSpPr>
        <p:spPr>
          <a:xfrm>
            <a:off x="2521080" y="1621440"/>
            <a:ext cx="4971600" cy="318600"/>
          </a:xfrm>
          <a:prstGeom prst="rect">
            <a:avLst/>
          </a:prstGeom>
          <a:noFill/>
          <a:ln w="38100">
            <a:solidFill>
              <a:srgbClr val="fc0128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15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1. Identificar los componentes de una red trófica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548" name="Line 13"/>
          <p:cNvSpPr/>
          <p:nvPr/>
        </p:nvSpPr>
        <p:spPr>
          <a:xfrm flipH="1">
            <a:off x="2749320" y="2935800"/>
            <a:ext cx="1657440" cy="228600"/>
          </a:xfrm>
          <a:prstGeom prst="line">
            <a:avLst/>
          </a:prstGeom>
          <a:ln w="38100">
            <a:solidFill>
              <a:srgbClr val="fc012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9" name="Line 14"/>
          <p:cNvSpPr/>
          <p:nvPr/>
        </p:nvSpPr>
        <p:spPr>
          <a:xfrm>
            <a:off x="4406760" y="2935800"/>
            <a:ext cx="1828800" cy="171360"/>
          </a:xfrm>
          <a:prstGeom prst="line">
            <a:avLst/>
          </a:prstGeom>
          <a:ln w="38100">
            <a:solidFill>
              <a:srgbClr val="fc012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Line 15"/>
          <p:cNvSpPr/>
          <p:nvPr/>
        </p:nvSpPr>
        <p:spPr>
          <a:xfrm>
            <a:off x="6350040" y="3964320"/>
            <a:ext cx="360" cy="285840"/>
          </a:xfrm>
          <a:prstGeom prst="line">
            <a:avLst/>
          </a:prstGeom>
          <a:ln w="38100">
            <a:solidFill>
              <a:srgbClr val="fc012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Line 16"/>
          <p:cNvSpPr/>
          <p:nvPr/>
        </p:nvSpPr>
        <p:spPr>
          <a:xfrm>
            <a:off x="2921040" y="4136040"/>
            <a:ext cx="360" cy="285480"/>
          </a:xfrm>
          <a:prstGeom prst="line">
            <a:avLst/>
          </a:prstGeom>
          <a:ln w="38100">
            <a:solidFill>
              <a:srgbClr val="fc012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Line 17"/>
          <p:cNvSpPr/>
          <p:nvPr/>
        </p:nvSpPr>
        <p:spPr>
          <a:xfrm>
            <a:off x="3435120" y="2421360"/>
            <a:ext cx="360" cy="171360"/>
          </a:xfrm>
          <a:prstGeom prst="line">
            <a:avLst/>
          </a:prstGeom>
          <a:ln w="38100">
            <a:solidFill>
              <a:srgbClr val="fc012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Line 18"/>
          <p:cNvSpPr/>
          <p:nvPr/>
        </p:nvSpPr>
        <p:spPr>
          <a:xfrm>
            <a:off x="3435120" y="1898640"/>
            <a:ext cx="360" cy="180000"/>
          </a:xfrm>
          <a:prstGeom prst="line">
            <a:avLst/>
          </a:prstGeom>
          <a:ln w="38100">
            <a:solidFill>
              <a:srgbClr val="fc012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Line 19"/>
          <p:cNvSpPr/>
          <p:nvPr/>
        </p:nvSpPr>
        <p:spPr>
          <a:xfrm flipH="1">
            <a:off x="3892320" y="4993200"/>
            <a:ext cx="1143000" cy="342720"/>
          </a:xfrm>
          <a:prstGeom prst="line">
            <a:avLst/>
          </a:prstGeom>
          <a:ln w="38100">
            <a:solidFill>
              <a:srgbClr val="fc012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Line 20"/>
          <p:cNvSpPr/>
          <p:nvPr/>
        </p:nvSpPr>
        <p:spPr>
          <a:xfrm>
            <a:off x="5035320" y="4993200"/>
            <a:ext cx="743040" cy="285840"/>
          </a:xfrm>
          <a:prstGeom prst="line">
            <a:avLst/>
          </a:prstGeom>
          <a:ln w="38100">
            <a:solidFill>
              <a:srgbClr val="fc012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Text Box 21"/>
          <p:cNvSpPr/>
          <p:nvPr/>
        </p:nvSpPr>
        <p:spPr>
          <a:xfrm>
            <a:off x="766440" y="5984640"/>
            <a:ext cx="1646280" cy="70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350" spc="-1" strike="noStrike">
                <a:solidFill>
                  <a:srgbClr val="000090"/>
                </a:solidFill>
                <a:latin typeface="Times New Roman"/>
                <a:ea typeface="ＭＳ Ｐゴシック"/>
              </a:rPr>
              <a:t>15 años      </a:t>
            </a:r>
            <a:endParaRPr b="0" lang="es-ES" sz="13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350" spc="-1" strike="noStrike">
                <a:solidFill>
                  <a:srgbClr val="000090"/>
                </a:solidFill>
                <a:latin typeface="Times New Roman"/>
                <a:ea typeface="ＭＳ Ｐゴシック"/>
              </a:rPr>
              <a:t>P. Garcia,      </a:t>
            </a:r>
            <a:endParaRPr b="0" lang="es-ES" sz="13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350" spc="-1" strike="noStrike">
                <a:solidFill>
                  <a:srgbClr val="000090"/>
                </a:solidFill>
                <a:latin typeface="Times New Roman"/>
                <a:ea typeface="ＭＳ Ｐゴシック"/>
              </a:rPr>
              <a:t>IS Joan Oliver</a:t>
            </a:r>
            <a:endParaRPr b="0" lang="es-ES" sz="1350" spc="-1" strike="noStrike">
              <a:latin typeface="Arial"/>
            </a:endParaRPr>
          </a:p>
        </p:txBody>
      </p:sp>
      <p:sp>
        <p:nvSpPr>
          <p:cNvPr id="557" name="Text Box 3"/>
          <p:cNvSpPr/>
          <p:nvPr/>
        </p:nvSpPr>
        <p:spPr>
          <a:xfrm>
            <a:off x="26280" y="159480"/>
            <a:ext cx="874800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¿En qué he de pensar para saber qu</a:t>
            </a: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ヒラギノ角ゴ Pro W3"/>
              </a:rPr>
              <a:t>é</a:t>
            </a: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 pasar</a:t>
            </a: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ヒラギノ角ゴ Pro W3"/>
              </a:rPr>
              <a:t>í</a:t>
            </a: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a si desapareciera una de las especies de una red tr</a:t>
            </a: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ヒラギノ角ゴ Pro W3"/>
              </a:rPr>
              <a:t>ó</a:t>
            </a:r>
            <a:r>
              <a:rPr b="1" lang="es-ES_tradnl" sz="24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fica? </a:t>
            </a:r>
            <a:r>
              <a:rPr b="1" lang="es-ES_tradnl" sz="2400" spc="-1" strike="noStrike">
                <a:solidFill>
                  <a:srgbClr val="0234ad"/>
                </a:solidFill>
                <a:latin typeface="Arial"/>
                <a:ea typeface="ＭＳ Ｐゴシック"/>
              </a:rPr>
              <a:t>(Base de orientación)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Rectangle 2"/>
          <p:cNvSpPr/>
          <p:nvPr/>
        </p:nvSpPr>
        <p:spPr>
          <a:xfrm>
            <a:off x="1167840" y="1514520"/>
            <a:ext cx="5307840" cy="76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861120" y="640800"/>
            <a:ext cx="7421400" cy="810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00000"/>
              </a:lnSpc>
              <a:spcAft>
                <a:spcPts val="564"/>
              </a:spcAft>
              <a:buNone/>
            </a:pPr>
            <a:r>
              <a:rPr b="1" lang="ca" sz="2400" spc="-1" strike="noStrike">
                <a:solidFill>
                  <a:srgbClr val="75271c"/>
                </a:solidFill>
                <a:latin typeface="Arial"/>
                <a:ea typeface="Arial"/>
              </a:rPr>
              <a:t>Y para convencer a los aprendices sobre la importancia de planificar antes de ‘hacer’...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560" name="Grupo 4"/>
          <p:cNvGrpSpPr/>
          <p:nvPr/>
        </p:nvGrpSpPr>
        <p:grpSpPr>
          <a:xfrm>
            <a:off x="1176840" y="1845000"/>
            <a:ext cx="6789960" cy="4699440"/>
            <a:chOff x="1176840" y="1845000"/>
            <a:chExt cx="6789960" cy="4699440"/>
          </a:xfrm>
        </p:grpSpPr>
        <p:pic>
          <p:nvPicPr>
            <p:cNvPr id="561" name="Imagen 5" descr=""/>
            <p:cNvPicPr/>
            <p:nvPr/>
          </p:nvPicPr>
          <p:blipFill>
            <a:blip r:embed="rId1"/>
            <a:stretch/>
          </p:blipFill>
          <p:spPr>
            <a:xfrm>
              <a:off x="4764240" y="1845000"/>
              <a:ext cx="3202560" cy="4699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62" name="Google Shape;286;p38"/>
            <p:cNvSpPr/>
            <p:nvPr/>
          </p:nvSpPr>
          <p:spPr>
            <a:xfrm>
              <a:off x="1176840" y="3573000"/>
              <a:ext cx="2689200" cy="1439640"/>
            </a:xfrm>
            <a:prstGeom prst="wedgeRectCallout">
              <a:avLst>
                <a:gd name="adj1" fmla="val 80954"/>
                <a:gd name="adj2" fmla="val 28186"/>
              </a:avLst>
            </a:prstGeom>
            <a:gradFill rotWithShape="0">
              <a:gsLst>
                <a:gs pos="0">
                  <a:srgbClr val="ffffff"/>
                </a:gs>
                <a:gs pos="50000">
                  <a:srgbClr val="ff9900"/>
                </a:gs>
                <a:gs pos="100000">
                  <a:srgbClr val="ffffff"/>
                </a:gs>
              </a:gsLst>
              <a:lin ang="5400000"/>
            </a:gradFill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34200" bIns="342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es-ES_tradnl" sz="1800" spc="-1" strike="noStrike">
                  <a:solidFill>
                    <a:srgbClr val="000000"/>
                  </a:solidFill>
                  <a:latin typeface="Comic Sans MS"/>
                  <a:ea typeface="Bookman Old Style"/>
                </a:rPr>
                <a:t>Bruce Springsteen anticipa y planifica por escrito qué cantará y qué dirá a lo largo del concierto</a:t>
              </a:r>
              <a:endParaRPr b="0" lang="es-E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86" dur="indefinite" restart="never" nodeType="tmRoot">
          <p:childTnLst>
            <p:seq>
              <p:cTn id="387" dur="indefinite" nodeType="mainSeq">
                <p:childTnLst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92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689;p83"/>
          <p:cNvSpPr/>
          <p:nvPr/>
        </p:nvSpPr>
        <p:spPr>
          <a:xfrm>
            <a:off x="1302120" y="288000"/>
            <a:ext cx="6509880" cy="134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800" spc="-1" strike="noStrike">
                <a:solidFill>
                  <a:srgbClr val="8a0002"/>
                </a:solidFill>
                <a:latin typeface="Arial"/>
                <a:ea typeface="ＭＳ Ｐゴシック"/>
              </a:rPr>
              <a:t>¿Y cómo llegar a una calificación si no tenemos/damos muchas ‘notas’?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s-ES_tradnl" sz="2800" spc="-1" strike="noStrike">
                <a:solidFill>
                  <a:srgbClr val="0234ad"/>
                </a:solidFill>
                <a:latin typeface="Arial"/>
                <a:ea typeface="ＭＳ Ｐゴシック"/>
              </a:rPr>
              <a:t>¿Qué nos dice un profesor?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372" name="Google Shape;690;p83" descr=""/>
          <p:cNvPicPr/>
          <p:nvPr/>
        </p:nvPicPr>
        <p:blipFill>
          <a:blip r:embed="rId1"/>
          <a:stretch/>
        </p:blipFill>
        <p:spPr>
          <a:xfrm>
            <a:off x="2123640" y="1782720"/>
            <a:ext cx="4896360" cy="1437840"/>
          </a:xfrm>
          <a:prstGeom prst="rect">
            <a:avLst/>
          </a:prstGeom>
          <a:ln w="0">
            <a:noFill/>
          </a:ln>
        </p:spPr>
      </p:pic>
      <p:sp>
        <p:nvSpPr>
          <p:cNvPr id="373" name="Google Shape;691;p83"/>
          <p:cNvSpPr/>
          <p:nvPr/>
        </p:nvSpPr>
        <p:spPr>
          <a:xfrm>
            <a:off x="1182240" y="2174760"/>
            <a:ext cx="7301160" cy="18975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Primera evaluación, en 12 años de profesor, que no estoy angustiado por las notas. Se han autoevaluado, coevaluado, hemos razonado las mejoras. Nada tiene que ver con hacer exámenes y darles la nota. ¡Qué sensación tan gratificante!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74" name="Google Shape;692;p83"/>
          <p:cNvSpPr/>
          <p:nvPr/>
        </p:nvSpPr>
        <p:spPr>
          <a:xfrm>
            <a:off x="2125440" y="4482720"/>
            <a:ext cx="6067080" cy="2346480"/>
          </a:xfrm>
          <a:prstGeom prst="wedgeRectCallout">
            <a:avLst>
              <a:gd name="adj1" fmla="val -20133"/>
              <a:gd name="adj2" fmla="val -67860"/>
            </a:avLst>
          </a:prstGeom>
          <a:solidFill>
            <a:schemeClr val="lt1"/>
          </a:solidFill>
          <a:ln w="12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400" spc="-1" strike="noStrike">
                <a:solidFill>
                  <a:srgbClr val="9d0003"/>
                </a:solidFill>
                <a:latin typeface="Arial"/>
                <a:ea typeface="ＭＳ Ｐゴシック"/>
              </a:rPr>
              <a:t>En base a evidencias</a:t>
            </a:r>
            <a:endParaRPr b="0" lang="es-E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s-ES_tradnl" sz="2400" spc="-1" strike="noStrike">
                <a:solidFill>
                  <a:srgbClr val="0330d8"/>
                </a:solidFill>
                <a:latin typeface="Arial"/>
                <a:ea typeface="ＭＳ Ｐゴシック"/>
              </a:rPr>
              <a:t>(comparar inicio-final, comprobar que se saben transferir-aplicar los conocimientos a nuevas contextos, identificar si se han alcanzado los objetivos, aplicación de una rúbrica…)  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0" dur="indefinite" restart="never" nodeType="tmRoot">
          <p:childTnLst>
            <p:seq>
              <p:cTn id="41" dur="indefinite" nodeType="mainSeq"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Rectangle 2"/>
          <p:cNvSpPr/>
          <p:nvPr/>
        </p:nvSpPr>
        <p:spPr>
          <a:xfrm>
            <a:off x="322200" y="171360"/>
            <a:ext cx="88196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s-ES" sz="28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Los criterios de evaluación se deducen de la planificación (Base de Orientación)</a:t>
            </a:r>
            <a:endParaRPr b="0" lang="es-ES" sz="2800" spc="-1" strike="noStrike">
              <a:latin typeface="Arial"/>
            </a:endParaRPr>
          </a:p>
        </p:txBody>
      </p:sp>
      <p:graphicFrame>
        <p:nvGraphicFramePr>
          <p:cNvPr id="564" name="Tabla 1"/>
          <p:cNvGraphicFramePr/>
          <p:nvPr/>
        </p:nvGraphicFramePr>
        <p:xfrm>
          <a:off x="611280" y="1125360"/>
          <a:ext cx="7921440" cy="5616360"/>
        </p:xfrm>
        <a:graphic>
          <a:graphicData uri="http://schemas.openxmlformats.org/drawingml/2006/table">
            <a:tbl>
              <a:tblPr/>
              <a:tblGrid>
                <a:gridCol w="3960720"/>
                <a:gridCol w="3960720"/>
              </a:tblGrid>
              <a:tr h="747360">
                <a:tc>
                  <a:txBody>
                    <a:bodyPr tIns="45360" bIns="453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ffff00"/>
                          </a:solidFill>
                          <a:latin typeface="Arial"/>
                          <a:ea typeface="ＭＳ Ｐゴシック"/>
                        </a:rPr>
                        <a:t>Criterios de realización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18ffd"/>
                    </a:solidFill>
                  </a:tcPr>
                </a:tc>
                <a:tc>
                  <a:txBody>
                    <a:bodyPr tIns="45360" bIns="4536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ffff00"/>
                          </a:solidFill>
                          <a:latin typeface="Arial"/>
                          <a:ea typeface="ＭＳ Ｐゴシック"/>
                        </a:rPr>
                        <a:t>Criterios de calidad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18ffd"/>
                    </a:solidFill>
                  </a:tcPr>
                </a:tc>
              </a:tr>
              <a:tr h="642600">
                <a:tc>
                  <a:txBody>
                    <a:bodyPr tIns="45360" bIns="453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He/ha/hemos identificado los componentes de la cadena trófica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2dbfe"/>
                    </a:solidFill>
                  </a:tcPr>
                </a:tc>
                <a:tc>
                  <a:txBody>
                    <a:bodyPr tIns="45360" bIns="453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i="1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Todos…, pertinentes, utilizando vocabulario científico…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2dbfe"/>
                    </a:solidFill>
                  </a:tcPr>
                </a:tc>
              </a:tr>
              <a:tr h="919080">
                <a:tc>
                  <a:txBody>
                    <a:bodyPr tIns="45360" bIns="453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He/ha/hemos identificado la especie que desaparece y el nivel trófico al que pertenece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eeff"/>
                    </a:solidFill>
                  </a:tcPr>
                </a:tc>
                <a:tc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eeff"/>
                    </a:solidFill>
                  </a:tcPr>
                </a:tc>
              </a:tr>
              <a:tr h="1193760">
                <a:tc>
                  <a:txBody>
                    <a:bodyPr tIns="45360" bIns="453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He/ha/hemos deducido qué especies se ven afectadas directamente, tanto si es productor como consumidor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2dbfe"/>
                    </a:solidFill>
                  </a:tcPr>
                </a:tc>
                <a:tc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2dbfe"/>
                    </a:solidFill>
                  </a:tcPr>
                </a:tc>
              </a:tr>
              <a:tr h="919080">
                <a:tc>
                  <a:txBody>
                    <a:bodyPr tIns="45360" bIns="453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He/ha/hemos deducido qué otras espècies de la cadena se ven afectadas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eeff"/>
                    </a:solidFill>
                  </a:tcPr>
                </a:tc>
                <a:tc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eeff"/>
                    </a:solidFill>
                  </a:tcPr>
                </a:tc>
              </a:tr>
              <a:tr h="1194480">
                <a:tc>
                  <a:txBody>
                    <a:bodyPr tIns="45360" bIns="4536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ＭＳ Ｐゴシック"/>
                        </a:rPr>
                        <a:t>He/ha/hemos deducido qué otras espècies pueden desaparecer o disminuir en el número de individuos  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2dbfe"/>
                    </a:solidFill>
                  </a:tcPr>
                </a:tc>
                <a:tc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2dbfe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920520" y="620640"/>
            <a:ext cx="7302600" cy="1728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50760" rIns="50760" tIns="24840" bIns="2484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800" spc="-1" strike="noStrike">
                <a:solidFill>
                  <a:srgbClr val="9d0003"/>
                </a:solidFill>
                <a:latin typeface="Arial"/>
                <a:ea typeface="ＭＳ Ｐゴシック"/>
              </a:rPr>
              <a:t>Iconos para (auto)graduar el nivel de aprendizaje, si se comparte el criterio de calidad ‘alto’, evitando las   tradicionales ‘caras’ o semáforos (colores)</a:t>
            </a:r>
            <a:endParaRPr b="0" lang="es-ES_tradnl" sz="2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6" name="Google Shape;352;p49" descr=""/>
          <p:cNvPicPr/>
          <p:nvPr/>
        </p:nvPicPr>
        <p:blipFill>
          <a:blip r:embed="rId1"/>
          <a:stretch/>
        </p:blipFill>
        <p:spPr>
          <a:xfrm>
            <a:off x="551520" y="3069000"/>
            <a:ext cx="3759120" cy="2520000"/>
          </a:xfrm>
          <a:prstGeom prst="rect">
            <a:avLst/>
          </a:prstGeom>
          <a:ln w="0">
            <a:noFill/>
          </a:ln>
        </p:spPr>
      </p:pic>
      <p:pic>
        <p:nvPicPr>
          <p:cNvPr id="567" name="Google Shape;353;p49" descr=""/>
          <p:cNvPicPr/>
          <p:nvPr/>
        </p:nvPicPr>
        <p:blipFill>
          <a:blip r:embed="rId2"/>
          <a:stretch/>
        </p:blipFill>
        <p:spPr>
          <a:xfrm>
            <a:off x="4572000" y="3069000"/>
            <a:ext cx="3539880" cy="25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 Box 3"/>
          <p:cNvSpPr/>
          <p:nvPr/>
        </p:nvSpPr>
        <p:spPr>
          <a:xfrm>
            <a:off x="-252360" y="1905120"/>
            <a:ext cx="8568720" cy="411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s-ES" sz="1800" spc="-1" strike="noStrike">
              <a:latin typeface="Arial"/>
            </a:endParaRPr>
          </a:p>
          <a:p>
            <a:pPr lvl="3" marL="1828800" indent="-45720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Wingdings" charset="2"/>
              <a:buChar char=""/>
            </a:pPr>
            <a:r>
              <a:rPr b="1" lang="es-ES_tradnl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Identificaremos cuál es el objetivo de aprendizaje (competencial, significativo, transferible) de alguna actividad que pensamos aplicar en nuestras clases, y empezaremos a pensar en cómo lo compartiríamos con nuestros alumnos</a:t>
            </a:r>
            <a:endParaRPr b="0" lang="es-ES" sz="2400" spc="-1" strike="noStrike">
              <a:latin typeface="Arial"/>
            </a:endParaRPr>
          </a:p>
          <a:p>
            <a:pPr lvl="3" marL="1828800" indent="-45720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Wingdings" charset="2"/>
              <a:buChar char=""/>
            </a:pPr>
            <a:r>
              <a:rPr b="1" lang="es-ES_tradnl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Evaluaremos:</a:t>
            </a:r>
            <a:endParaRPr b="0" lang="es-ES" sz="2400" spc="-1" strike="noStrike"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Wingdings" charset="2"/>
              <a:buChar char=""/>
            </a:pPr>
            <a:r>
              <a:rPr b="1" lang="es-ES_tradnl" sz="20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La calidad, idoneidad y aplicabilidad de nuestras propuestas</a:t>
            </a:r>
            <a:endParaRPr b="0" lang="es-ES" sz="2000" spc="-1" strike="noStrike"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Wingdings" charset="2"/>
              <a:buChar char=""/>
            </a:pPr>
            <a:r>
              <a:rPr b="1" lang="es-ES_tradnl" sz="20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La eficacia y eficiencia del trabajo realizado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569" name="Rectángulo 4"/>
          <p:cNvSpPr/>
          <p:nvPr/>
        </p:nvSpPr>
        <p:spPr>
          <a:xfrm>
            <a:off x="0" y="404640"/>
            <a:ext cx="8964000" cy="148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algn="ctr">
              <a:lnSpc>
                <a:spcPct val="100000"/>
              </a:lnSpc>
              <a:spcAft>
                <a:spcPts val="901"/>
              </a:spcAft>
              <a:buNone/>
            </a:pPr>
            <a:r>
              <a:rPr b="1" lang="es-ES_tradnl" sz="2800" spc="-1" strike="noStrike">
                <a:solidFill>
                  <a:srgbClr val="010a2b"/>
                </a:solidFill>
                <a:latin typeface="Arial"/>
                <a:ea typeface="ＭＳ Ｐゴシック"/>
              </a:rPr>
              <a:t>Nos ponemos en el papel de aprendices:</a:t>
            </a:r>
            <a:endParaRPr b="0" lang="es-ES" sz="28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  <a:spcAft>
                <a:spcPts val="901"/>
              </a:spcAft>
              <a:buNone/>
            </a:pPr>
            <a:r>
              <a:rPr b="1" lang="es-ES_tradnl" sz="28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Reflexionaremos y planificaremos sobre cómo avanzar hacia una evaluación útil para aprender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3" dur="indefinite" restart="never" nodeType="tmRoot">
          <p:childTnLst>
            <p:seq>
              <p:cTn id="394" dur="indefinite" nodeType="mainSeq">
                <p:childTnLst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Rectangle 2"/>
          <p:cNvSpPr/>
          <p:nvPr/>
        </p:nvSpPr>
        <p:spPr>
          <a:xfrm>
            <a:off x="1898640" y="332640"/>
            <a:ext cx="5130000" cy="102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1" name="Text Box 3"/>
          <p:cNvSpPr/>
          <p:nvPr/>
        </p:nvSpPr>
        <p:spPr>
          <a:xfrm>
            <a:off x="179640" y="1311840"/>
            <a:ext cx="7740360" cy="425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s-ES" sz="1800" spc="-1" strike="noStrike">
              <a:latin typeface="Arial"/>
            </a:endParaRPr>
          </a:p>
          <a:p>
            <a:pPr lvl="2" marL="1371600" indent="-45720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Wingdings" charset="2"/>
              <a:buChar char=""/>
            </a:pPr>
            <a:r>
              <a:rPr b="1" lang="es-ES_tradnl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Nos agruparemos en grupos de 6-7 personas. Dos componentes de cada uno:</a:t>
            </a:r>
            <a:endParaRPr b="0" lang="es-ES" sz="2400" spc="-1" strike="noStrike">
              <a:latin typeface="Arial"/>
            </a:endParaRPr>
          </a:p>
          <a:p>
            <a:pPr lvl="3" marL="1828800" indent="-45720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Wingdings" charset="2"/>
              <a:buChar char=""/>
            </a:pPr>
            <a:r>
              <a:rPr b="1" lang="es-ES_tradnl" sz="21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Observarán cómo trabaja su grupo y no intervendrán en la discusión.</a:t>
            </a:r>
            <a:endParaRPr b="0" lang="es-ES" sz="2100" spc="-1" strike="noStrike">
              <a:latin typeface="Arial"/>
            </a:endParaRPr>
          </a:p>
          <a:p>
            <a:pPr lvl="3" marL="1828800" indent="-45720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Wingdings" charset="2"/>
              <a:buChar char=""/>
            </a:pPr>
            <a:r>
              <a:rPr b="1" lang="es-ES_tradnl" sz="21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Recogerán datos del contenido de las reflexiones, y de la </a:t>
            </a:r>
            <a:r>
              <a:rPr b="1" lang="es-ES_tradnl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eficacia y eficiencia </a:t>
            </a:r>
            <a:r>
              <a:rPr b="1" lang="es-ES_tradnl" sz="21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del trabajo realizado.</a:t>
            </a:r>
            <a:endParaRPr b="0" lang="es-ES" sz="2100" spc="-1" strike="noStrike">
              <a:latin typeface="Arial"/>
            </a:endParaRPr>
          </a:p>
          <a:p>
            <a:pPr lvl="3" marL="1828800" indent="-45720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Wingdings" charset="2"/>
              <a:buChar char=""/>
            </a:pPr>
            <a:r>
              <a:rPr b="1" lang="es-ES_tradnl" sz="21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Explicarán a los compañeros que han observado, como valoran el trabajo hecho y, entre todos, concretaremos propuestas para hacerlo mejor otra vez.</a:t>
            </a:r>
            <a:endParaRPr b="0" lang="es-ES" sz="2100" spc="-1" strike="noStrike">
              <a:latin typeface="Arial"/>
            </a:endParaRPr>
          </a:p>
        </p:txBody>
      </p:sp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791640" y="476640"/>
            <a:ext cx="7560360" cy="856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ca-ES" sz="2800" spc="-1" strike="noStrike">
                <a:solidFill>
                  <a:srgbClr val="910923"/>
                </a:solidFill>
                <a:latin typeface="Arial"/>
                <a:ea typeface="ヒラギノ角ゴ Pro W3"/>
              </a:rPr>
              <a:t>¿Cómo trabajaremos? </a:t>
            </a:r>
            <a:endParaRPr b="0" lang="es-ES_tradnl" sz="2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07" dur="indefinite" restart="never" nodeType="tmRoot">
          <p:childTnLst>
            <p:seq>
              <p:cTn id="408" dur="indefinite" nodeType="mainSeq">
                <p:childTnLst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Text Box 3"/>
          <p:cNvSpPr/>
          <p:nvPr/>
        </p:nvSpPr>
        <p:spPr>
          <a:xfrm>
            <a:off x="323640" y="1241280"/>
            <a:ext cx="8334720" cy="496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</a:pPr>
            <a:r>
              <a:rPr b="1" lang="es-ES_tradnl" sz="21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b="0" lang="es-ES" sz="2100" spc="-1" strike="noStrike">
              <a:latin typeface="Arial"/>
            </a:endParaRPr>
          </a:p>
          <a:p>
            <a:pPr lvl="2" marL="1428840" indent="-51444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StarSymbol"/>
              <a:buAutoNum type="alphaLcParenR"/>
            </a:pPr>
            <a:r>
              <a:rPr b="1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Nos organizamos: </a:t>
            </a:r>
            <a:r>
              <a:rPr b="1" lang="es-ES_tradnl" sz="20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quien controlará el tiempo, quién promoverá que el grupo funcione, quién recogerá los acuerdos y quienes serán observadores (3’)</a:t>
            </a:r>
            <a:endParaRPr b="0" lang="es-ES" sz="2000" spc="-1" strike="noStrike">
              <a:latin typeface="Arial"/>
            </a:endParaRPr>
          </a:p>
          <a:p>
            <a:pPr lvl="2" marL="1428840" indent="-51444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StarSymbol"/>
              <a:buAutoNum type="alphaLcParenR"/>
            </a:pPr>
            <a:r>
              <a:rPr b="1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Consensuamos qué objetivo de aprendizaje escogemos y lo redactamos de forma que sea competencial y evaluable </a:t>
            </a:r>
            <a:r>
              <a:rPr b="1" lang="es-ES_tradnl" sz="20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(7’)</a:t>
            </a:r>
            <a:endParaRPr b="0" lang="es-ES" sz="2000" spc="-1" strike="noStrike">
              <a:latin typeface="Arial"/>
            </a:endParaRPr>
          </a:p>
          <a:p>
            <a:pPr lvl="2" marL="1428840" indent="-51444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StarSymbol"/>
              <a:buAutoNum type="alphaLcParenR"/>
            </a:pPr>
            <a:r>
              <a:rPr b="1" lang="es-ES_tradnl" sz="20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Pensamos en una actividad para compartirlo con el alumnado (6’)</a:t>
            </a:r>
            <a:endParaRPr b="0" lang="es-ES" sz="2000" spc="-1" strike="noStrike">
              <a:latin typeface="Arial"/>
            </a:endParaRPr>
          </a:p>
          <a:p>
            <a:pPr lvl="2" marL="1428840" indent="-51444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StarSymbol"/>
              <a:buAutoNum type="alphaLcParenR"/>
            </a:pPr>
            <a:r>
              <a:rPr b="1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Los compañeros observadores nos explican sus valoraciones sobre si</a:t>
            </a:r>
            <a:r>
              <a:rPr b="1" lang="es-ES_tradnl" sz="20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: hemos sido </a:t>
            </a:r>
            <a:r>
              <a:rPr b="1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eficaces</a:t>
            </a:r>
            <a:r>
              <a:rPr b="1" lang="es-ES_tradnl" sz="20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 (calidad de las propuestas, todos han podido participar ...), y </a:t>
            </a:r>
            <a:r>
              <a:rPr b="1" lang="es-ES_tradnl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eficientes</a:t>
            </a:r>
            <a:r>
              <a:rPr b="1" lang="es-ES_tradnl" sz="20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 (hemos utilizado bien el tiempo)?</a:t>
            </a:r>
            <a:r>
              <a:rPr b="1" i="1" lang="es-ES_tradnl" sz="2000" spc="-1" strike="noStrike">
                <a:solidFill>
                  <a:srgbClr val="0235ad"/>
                </a:solidFill>
                <a:latin typeface="Arial"/>
                <a:ea typeface="ＭＳ Ｐゴシック"/>
              </a:rPr>
              <a:t> </a:t>
            </a:r>
            <a:r>
              <a:rPr b="1" lang="es-ES_tradnl" sz="20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(7’)</a:t>
            </a:r>
            <a:endParaRPr b="0" lang="es-ES" sz="2000" spc="-1" strike="noStrike">
              <a:latin typeface="Arial"/>
            </a:endParaRPr>
          </a:p>
          <a:p>
            <a:pPr lvl="2" marL="1428840" indent="-514440">
              <a:lnSpc>
                <a:spcPct val="100000"/>
              </a:lnSpc>
              <a:spcBef>
                <a:spcPts val="451"/>
              </a:spcBef>
              <a:buClr>
                <a:srgbClr val="b760f9"/>
              </a:buClr>
              <a:buFont typeface="StarSymbol"/>
              <a:buAutoNum type="alphaLcParenR"/>
            </a:pPr>
            <a:r>
              <a:rPr b="1" lang="es-ES_tradnl" sz="2000" spc="-1" strike="noStrike">
                <a:solidFill>
                  <a:srgbClr val="7030a0"/>
                </a:solidFill>
                <a:latin typeface="Arial"/>
                <a:ea typeface="ＭＳ Ｐゴシック"/>
              </a:rPr>
              <a:t>En gran grupo reflexionaremos sobre la actividad realizada (7’)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1403640" y="577800"/>
            <a:ext cx="6599880" cy="509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7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Plan de trabajo </a:t>
            </a:r>
            <a:r>
              <a:rPr b="1" lang="ca-ES" sz="2000" spc="-1" strike="noStrike">
                <a:solidFill>
                  <a:srgbClr val="002060"/>
                </a:solidFill>
                <a:latin typeface="Arial"/>
                <a:ea typeface="ヒラギノ角ゴ Pro W3"/>
              </a:rPr>
              <a:t>(tiempos orientativos, 30’ total)</a:t>
            </a:r>
            <a:endParaRPr b="0" lang="es-ES_tradnl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5" dur="indefinite" restart="never" nodeType="tmRoot">
          <p:childTnLst>
            <p:seq>
              <p:cTn id="426" dur="indefinite" nodeType="mainSeq">
                <p:childTnLst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Rectangle 2"/>
          <p:cNvSpPr/>
          <p:nvPr/>
        </p:nvSpPr>
        <p:spPr>
          <a:xfrm>
            <a:off x="1898640" y="332640"/>
            <a:ext cx="5130000" cy="102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683640" y="2277000"/>
            <a:ext cx="7560360" cy="856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ca-ES" sz="2800" spc="-1" strike="noStrike">
                <a:solidFill>
                  <a:srgbClr val="910923"/>
                </a:solidFill>
                <a:latin typeface="Arial"/>
                <a:ea typeface="ヒラギノ角ゴ Pro W3"/>
              </a:rPr>
              <a:t>Hablamos de otras dudas, preguntas</a:t>
            </a:r>
            <a:endParaRPr b="0" lang="es-ES_tradnl" sz="2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779;p93" descr=""/>
          <p:cNvPicPr/>
          <p:nvPr/>
        </p:nvPicPr>
        <p:blipFill>
          <a:blip r:embed="rId1"/>
          <a:stretch/>
        </p:blipFill>
        <p:spPr>
          <a:xfrm>
            <a:off x="7789320" y="5816520"/>
            <a:ext cx="626760" cy="558720"/>
          </a:xfrm>
          <a:prstGeom prst="rect">
            <a:avLst/>
          </a:prstGeom>
          <a:ln w="0">
            <a:noFill/>
          </a:ln>
        </p:spPr>
      </p:pic>
      <p:pic>
        <p:nvPicPr>
          <p:cNvPr id="578" name="Google Shape;780;p93" descr=""/>
          <p:cNvPicPr/>
          <p:nvPr/>
        </p:nvPicPr>
        <p:blipFill>
          <a:blip r:embed="rId2"/>
          <a:stretch/>
        </p:blipFill>
        <p:spPr>
          <a:xfrm>
            <a:off x="7023960" y="6051240"/>
            <a:ext cx="632160" cy="221040"/>
          </a:xfrm>
          <a:prstGeom prst="rect">
            <a:avLst/>
          </a:prstGeom>
          <a:ln w="0">
            <a:noFill/>
          </a:ln>
        </p:spPr>
      </p:pic>
      <p:sp>
        <p:nvSpPr>
          <p:cNvPr id="579" name="Google Shape;781;p93"/>
          <p:cNvSpPr/>
          <p:nvPr/>
        </p:nvSpPr>
        <p:spPr>
          <a:xfrm>
            <a:off x="1203840" y="695880"/>
            <a:ext cx="6516000" cy="45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68400" bIns="684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ab0917"/>
                </a:solidFill>
                <a:latin typeface="Arial"/>
                <a:ea typeface="ＭＳ Ｐゴシック"/>
              </a:rPr>
              <a:t>¿Cómo nos sentimos, para poder ir avanzando?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s-ES" sz="2800" spc="-1" strike="noStrike">
              <a:latin typeface="Arial"/>
            </a:endParaRPr>
          </a:p>
        </p:txBody>
      </p:sp>
      <p:sp>
        <p:nvSpPr>
          <p:cNvPr id="580" name="Google Shape;782;p93"/>
          <p:cNvSpPr/>
          <p:nvPr/>
        </p:nvSpPr>
        <p:spPr>
          <a:xfrm>
            <a:off x="1182600" y="4331880"/>
            <a:ext cx="6903360" cy="160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68400" bIns="684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_tradnl" sz="2400" spc="-1" strike="noStrike">
                <a:solidFill>
                  <a:srgbClr val="2305b9"/>
                </a:solidFill>
                <a:latin typeface="Comic Sans MS"/>
                <a:ea typeface="Open Sans"/>
              </a:rPr>
              <a:t>¿Qué vías te representan para compartir cómo te sientes en relación con posibles mejoras a introducir en tus clases y/o en tu centro? Justifica la selección.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581" name="Google Shape;783;p93" descr=""/>
          <p:cNvPicPr/>
          <p:nvPr/>
        </p:nvPicPr>
        <p:blipFill>
          <a:blip r:embed="rId3"/>
          <a:stretch/>
        </p:blipFill>
        <p:spPr>
          <a:xfrm>
            <a:off x="810360" y="2125080"/>
            <a:ext cx="3595680" cy="1951200"/>
          </a:xfrm>
          <a:prstGeom prst="rect">
            <a:avLst/>
          </a:prstGeom>
          <a:ln w="0">
            <a:noFill/>
          </a:ln>
        </p:spPr>
      </p:pic>
      <p:pic>
        <p:nvPicPr>
          <p:cNvPr id="582" name="Google Shape;784;p93" descr=""/>
          <p:cNvPicPr/>
          <p:nvPr/>
        </p:nvPicPr>
        <p:blipFill>
          <a:blip r:embed="rId4"/>
          <a:stretch/>
        </p:blipFill>
        <p:spPr>
          <a:xfrm>
            <a:off x="4457520" y="2166480"/>
            <a:ext cx="3615840" cy="1930320"/>
          </a:xfrm>
          <a:prstGeom prst="rect">
            <a:avLst/>
          </a:prstGeom>
          <a:ln w="0">
            <a:noFill/>
          </a:ln>
        </p:spPr>
      </p:pic>
      <p:sp>
        <p:nvSpPr>
          <p:cNvPr id="583" name="CuadroTexto 2"/>
          <p:cNvSpPr/>
          <p:nvPr/>
        </p:nvSpPr>
        <p:spPr>
          <a:xfrm>
            <a:off x="587520" y="6375600"/>
            <a:ext cx="828072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28600" algn="just">
              <a:lnSpc>
                <a:spcPct val="100000"/>
              </a:lnSpc>
              <a:buNone/>
            </a:pPr>
            <a:r>
              <a:rPr b="0" lang="es-ES_tradnl" sz="1400" spc="-1" strike="noStrike">
                <a:solidFill>
                  <a:srgbClr val="000000"/>
                </a:solidFill>
                <a:latin typeface="Arial"/>
                <a:ea typeface="Times New Roman"/>
              </a:rPr>
              <a:t>Satiro, A. (2004). Evaluación figuroanalógica: una propuesta ética y creativa. </a:t>
            </a:r>
            <a:r>
              <a:rPr b="0" i="1" lang="es-ES_tradnl" sz="1400" spc="-1" strike="noStrike">
                <a:solidFill>
                  <a:srgbClr val="000000"/>
                </a:solidFill>
                <a:latin typeface="Arial"/>
                <a:ea typeface="Times New Roman"/>
              </a:rPr>
              <a:t>Aula, </a:t>
            </a:r>
            <a:r>
              <a:rPr b="0" lang="es-ES_tradnl" sz="1400" spc="-1" strike="noStrike">
                <a:solidFill>
                  <a:srgbClr val="000000"/>
                </a:solidFill>
                <a:latin typeface="Arial"/>
                <a:ea typeface="Times New Roman"/>
              </a:rPr>
              <a:t>128 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584" name="CuadroTexto 3"/>
          <p:cNvSpPr/>
          <p:nvPr/>
        </p:nvSpPr>
        <p:spPr>
          <a:xfrm>
            <a:off x="8776080" y="5787360"/>
            <a:ext cx="18432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Rectangle 2"/>
          <p:cNvSpPr/>
          <p:nvPr/>
        </p:nvSpPr>
        <p:spPr>
          <a:xfrm>
            <a:off x="1379160" y="355320"/>
            <a:ext cx="5994360" cy="95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ca-ES" sz="2400" spc="-1" strike="noStrike">
                <a:solidFill>
                  <a:srgbClr val="ab0917"/>
                </a:solidFill>
                <a:latin typeface="Arial"/>
                <a:ea typeface="ＭＳ Ｐゴシック"/>
              </a:rPr>
              <a:t>Este instrumento nos da información sobre sentimientos del alumnado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586" name="Imagen 9" descr=""/>
          <p:cNvPicPr/>
          <p:nvPr/>
        </p:nvPicPr>
        <p:blipFill>
          <a:blip r:embed="rId1"/>
          <a:stretch/>
        </p:blipFill>
        <p:spPr>
          <a:xfrm>
            <a:off x="4376520" y="1468080"/>
            <a:ext cx="4601520" cy="4940640"/>
          </a:xfrm>
          <a:prstGeom prst="rect">
            <a:avLst/>
          </a:prstGeom>
          <a:ln w="0">
            <a:noFill/>
          </a:ln>
        </p:spPr>
      </p:pic>
      <p:pic>
        <p:nvPicPr>
          <p:cNvPr id="587" name="Imagen 11" descr=""/>
          <p:cNvPicPr/>
          <p:nvPr/>
        </p:nvPicPr>
        <p:blipFill>
          <a:blip r:embed="rId2"/>
          <a:stretch/>
        </p:blipFill>
        <p:spPr>
          <a:xfrm>
            <a:off x="240840" y="1428840"/>
            <a:ext cx="4135320" cy="4940640"/>
          </a:xfrm>
          <a:prstGeom prst="rect">
            <a:avLst/>
          </a:prstGeom>
          <a:ln w="0">
            <a:noFill/>
          </a:ln>
        </p:spPr>
      </p:pic>
      <p:sp>
        <p:nvSpPr>
          <p:cNvPr id="588" name="Rectángulo 3"/>
          <p:cNvSpPr/>
          <p:nvPr/>
        </p:nvSpPr>
        <p:spPr>
          <a:xfrm>
            <a:off x="6495480" y="6578640"/>
            <a:ext cx="2203920" cy="26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130" spc="-1" strike="noStrike">
                <a:solidFill>
                  <a:srgbClr val="9d0d24"/>
                </a:solidFill>
                <a:latin typeface="Times New Roman"/>
                <a:ea typeface="ＭＳ Ｐゴシック"/>
              </a:rPr>
              <a:t>Escola del Mar Barcelona, CM</a:t>
            </a:r>
            <a:endParaRPr b="0" lang="es-ES" sz="1130" spc="-1" strike="noStrike">
              <a:latin typeface="Arial"/>
            </a:endParaRPr>
          </a:p>
        </p:txBody>
      </p:sp>
      <p:sp>
        <p:nvSpPr>
          <p:cNvPr id="589" name="CuadroTexto 1"/>
          <p:cNvSpPr/>
          <p:nvPr/>
        </p:nvSpPr>
        <p:spPr>
          <a:xfrm>
            <a:off x="240840" y="3810960"/>
            <a:ext cx="4330800" cy="3016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s-ES_tradnl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He escogido esta imagen porque me parece alegre y la clase es divertida, las tareas son divertidas. También la he escogido porque la vía va recta y yo voy “recta”, que voy bien aprendiendo, me siento muy bien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590" name="CuadroTexto 2"/>
          <p:cNvSpPr/>
          <p:nvPr/>
        </p:nvSpPr>
        <p:spPr>
          <a:xfrm>
            <a:off x="4785120" y="5039280"/>
            <a:ext cx="3898800" cy="1553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s-ES_tradnl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He escogido esta foto porque muchos líos, y he de aprender muchas cosas y me hago un lío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1" dur="indefinite" restart="never" nodeType="tmRoot">
          <p:childTnLst>
            <p:seq>
              <p:cTn id="452" dur="indefinite" nodeType="mainSeq">
                <p:childTnLst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338;p43" descr=""/>
          <p:cNvPicPr/>
          <p:nvPr/>
        </p:nvPicPr>
        <p:blipFill>
          <a:blip r:embed="rId1"/>
          <a:stretch/>
        </p:blipFill>
        <p:spPr>
          <a:xfrm>
            <a:off x="1434960" y="3522960"/>
            <a:ext cx="6624360" cy="2880000"/>
          </a:xfrm>
          <a:prstGeom prst="rect">
            <a:avLst/>
          </a:prstGeom>
          <a:ln w="0">
            <a:noFill/>
          </a:ln>
        </p:spPr>
      </p:pic>
      <p:sp>
        <p:nvSpPr>
          <p:cNvPr id="592" name="Google Shape;340;p43"/>
          <p:cNvSpPr/>
          <p:nvPr/>
        </p:nvSpPr>
        <p:spPr>
          <a:xfrm rot="21016200">
            <a:off x="506160" y="1986480"/>
            <a:ext cx="3830760" cy="137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s-ES_tradnl" sz="2000" spc="-1" strike="noStrike">
                <a:solidFill>
                  <a:srgbClr val="0234ac"/>
                </a:solidFill>
                <a:latin typeface="Arial"/>
                <a:ea typeface="Arial"/>
              </a:rPr>
              <a:t>2 ideas-clave o prácticas que creo interesantes y útiles para un mejor aprendizaje de nuestro alumnado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593" name="Google Shape;341;p43"/>
          <p:cNvSpPr/>
          <p:nvPr/>
        </p:nvSpPr>
        <p:spPr>
          <a:xfrm>
            <a:off x="3162600" y="2838960"/>
            <a:ext cx="2818440" cy="136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000" spc="-1" strike="noStrike">
                <a:solidFill>
                  <a:srgbClr val="008200"/>
                </a:solidFill>
                <a:latin typeface="Arial"/>
                <a:ea typeface="Arial"/>
              </a:rPr>
              <a:t>Palabra, imagen o analogía que resume la idea principal de lo hablado hoy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594" name="Google Shape;342;p43"/>
          <p:cNvSpPr/>
          <p:nvPr/>
        </p:nvSpPr>
        <p:spPr>
          <a:xfrm>
            <a:off x="1547640" y="332640"/>
            <a:ext cx="6624360" cy="115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s-ES_tradnl" sz="2400" spc="-1" strike="noStrike">
                <a:solidFill>
                  <a:srgbClr val="910923"/>
                </a:solidFill>
                <a:latin typeface="Arial"/>
                <a:ea typeface="Arial"/>
              </a:rPr>
              <a:t>Resumimos...</a:t>
            </a:r>
            <a:endParaRPr b="0" lang="es-E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s-ES_tradnl" sz="2400" spc="-1" strike="noStrike">
                <a:solidFill>
                  <a:srgbClr val="910923"/>
                </a:solidFill>
                <a:latin typeface="Arial"/>
                <a:ea typeface="Arial"/>
              </a:rPr>
              <a:t>¿Qué nos llevamos de esta sesión?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595" name="Google Shape;340;p43"/>
          <p:cNvSpPr/>
          <p:nvPr/>
        </p:nvSpPr>
        <p:spPr>
          <a:xfrm rot="1010400">
            <a:off x="5608440" y="1953000"/>
            <a:ext cx="3455640" cy="149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noAutofit/>
          </a:bodyPr>
          <a:p>
            <a:pPr algn="r">
              <a:lnSpc>
                <a:spcPct val="100000"/>
              </a:lnSpc>
              <a:buNone/>
            </a:pPr>
            <a:r>
              <a:rPr b="1" lang="es-ES_tradnl" sz="2000" spc="-1" strike="noStrike">
                <a:solidFill>
                  <a:srgbClr val="0234ac"/>
                </a:solidFill>
                <a:latin typeface="Arial"/>
                <a:ea typeface="Arial"/>
              </a:rPr>
              <a:t>2 ideas-clave o prácticas que creo de interés empezar a compartir/acordar con mis compañeros/as del centro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1" dur="indefinite" restart="never" nodeType="tmRoot">
          <p:childTnLst>
            <p:seq>
              <p:cTn id="462" dur="indefinite" nodeType="mainSeq">
                <p:childTnLst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7" dur="500"/>
                                        <p:tgtEl>
                                          <p:spTgt spid="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2" dur="500"/>
                                        <p:tgtEl>
                                          <p:spTgt spid="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7" dur="500"/>
                                        <p:tgtEl>
                                          <p:spTgt spid="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ctangle 2"/>
          <p:cNvSpPr/>
          <p:nvPr/>
        </p:nvSpPr>
        <p:spPr>
          <a:xfrm>
            <a:off x="1980000" y="876240"/>
            <a:ext cx="5130000" cy="102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467640" y="519840"/>
            <a:ext cx="7916040" cy="1872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1" lang="ca-ES" sz="2400" spc="-1" strike="noStrike">
                <a:solidFill>
                  <a:srgbClr val="910923"/>
                </a:solidFill>
                <a:latin typeface="Arial"/>
                <a:ea typeface="Arial"/>
              </a:rPr>
              <a:t>¿Y </a:t>
            </a:r>
            <a:r>
              <a:rPr b="1" lang="es-ES" sz="28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qué dicen alumnos de 2º de bachillerato (química) que no tuvieron 'notas' -solo al final de cada trimestre la consensuaban-?</a:t>
            </a:r>
            <a:endParaRPr b="0" lang="es-ES_tradnl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7" name="CuadroTexto 1"/>
          <p:cNvSpPr/>
          <p:nvPr/>
        </p:nvSpPr>
        <p:spPr>
          <a:xfrm>
            <a:off x="2699640" y="2546280"/>
            <a:ext cx="6099840" cy="17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ca-ES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Jordi Rull</a:t>
            </a:r>
            <a:endParaRPr b="0" lang="es-ES" sz="1800" spc="-1" strike="noStrike">
              <a:latin typeface="Arial"/>
            </a:endParaRPr>
          </a:p>
          <a:p>
            <a:pPr marL="314280">
              <a:lnSpc>
                <a:spcPct val="100000"/>
              </a:lnSpc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Rull, J., &amp; Sanmartí, N. (2023). Una avaluació sense qualificacions al batxillerat : una estratègia per potenciar la regulació dels aprenentatges . </a:t>
            </a:r>
            <a:r>
              <a:rPr b="0" i="1" lang="es-ES" sz="18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Ciències</a:t>
            </a:r>
            <a:r>
              <a:rPr b="0" lang="es-ES" sz="18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, </a:t>
            </a:r>
            <a:r>
              <a:rPr b="0" i="1" lang="es-ES" sz="18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46</a:t>
            </a:r>
            <a:r>
              <a:rPr b="0" lang="es-ES" sz="18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, 46–53. </a:t>
            </a:r>
            <a:r>
              <a:rPr b="0" lang="es-ES" sz="1800" spc="-1" strike="noStrike" u="sng">
                <a:solidFill>
                  <a:srgbClr val="fc0128"/>
                </a:solidFill>
                <a:uFillTx/>
                <a:latin typeface="Times New Roman"/>
                <a:ea typeface="ＭＳ Ｐゴシック"/>
                <a:hlinkClick r:id="rId1"/>
              </a:rPr>
              <a:t>https://doi.org/https://doi.org/10.5565</a:t>
            </a:r>
            <a:r>
              <a:rPr b="0" lang="es-ES" sz="2400" spc="-1" strike="noStrike" u="sng">
                <a:solidFill>
                  <a:srgbClr val="fc0128"/>
                </a:solidFill>
                <a:uFillTx/>
                <a:latin typeface="Times New Roman"/>
                <a:ea typeface="ＭＳ Ｐゴシック"/>
                <a:hlinkClick r:id="rId2"/>
              </a:rPr>
              <a:t>/rev/ciencies.484</a:t>
            </a:r>
            <a:endParaRPr b="0" lang="es-ES" sz="2400" spc="-1" strike="noStrike">
              <a:latin typeface="Arial"/>
            </a:endParaRPr>
          </a:p>
          <a:p>
            <a:pPr marL="304920" indent="-304920">
              <a:lnSpc>
                <a:spcPct val="100000"/>
              </a:lnSpc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78" name="CuadroTexto 2"/>
          <p:cNvSpPr/>
          <p:nvPr/>
        </p:nvSpPr>
        <p:spPr>
          <a:xfrm>
            <a:off x="1835640" y="4593600"/>
            <a:ext cx="434124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ca-ES" sz="1800" spc="-1" strike="noStrike">
                <a:solidFill>
                  <a:srgbClr val="000000"/>
                </a:solidFill>
                <a:latin typeface="Comic Sans MS"/>
                <a:ea typeface="ＭＳ Ｐゴシック"/>
              </a:rPr>
              <a:t>Una experiència y resultados similares: Iván Marchán, ESO, IS Neus Català, Cornellà de Llobregat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79" name="CuadroTexto 5"/>
          <p:cNvSpPr/>
          <p:nvPr/>
        </p:nvSpPr>
        <p:spPr>
          <a:xfrm>
            <a:off x="1689480" y="5818680"/>
            <a:ext cx="7222680" cy="89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ca-ES" sz="20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Y más (entre muchas otras referencias) en: </a:t>
            </a:r>
            <a:r>
              <a:rPr b="0" lang="ca-ES" sz="1800" spc="-1" strike="noStrike" u="sng">
                <a:solidFill>
                  <a:srgbClr val="fc0128"/>
                </a:solidFill>
                <a:uFillTx/>
                <a:latin typeface="Times New Roman"/>
                <a:ea typeface="ＭＳ Ｐゴシック"/>
                <a:hlinkClick r:id="rId3"/>
              </a:rPr>
              <a:t>https://www.applejux.org/2022/12/evaluacion-formativa-autoinformes/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4" dur="indefinite" restart="never" nodeType="tmRoot">
          <p:childTnLst>
            <p:seq>
              <p:cTn id="55" dur="indefinite" nodeType="mainSeq"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Rectángulo 7"/>
          <p:cNvSpPr/>
          <p:nvPr/>
        </p:nvSpPr>
        <p:spPr>
          <a:xfrm>
            <a:off x="611640" y="1196640"/>
            <a:ext cx="7884360" cy="640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ca-ES" sz="1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Creus que aquesta manera d’avaluar t’ajuda a aprendre més i millor? Per què?</a:t>
            </a:r>
            <a:endParaRPr b="0" lang="es-ES" sz="16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202124"/>
              </a:buClr>
              <a:buFont typeface="Arial"/>
              <a:buChar char="•"/>
            </a:pPr>
            <a:r>
              <a:rPr b="0" lang="ca-ES" sz="1600" spc="-1" strike="noStrike">
                <a:solidFill>
                  <a:srgbClr val="202124"/>
                </a:solidFill>
                <a:latin typeface="Roboto"/>
                <a:ea typeface="ＭＳ Ｐゴシック"/>
              </a:rPr>
              <a:t>Sí, perquè s'avalua el procés d'aprenentatge no la capacitat memorística.</a:t>
            </a:r>
            <a:endParaRPr b="0" lang="es-ES" sz="16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202124"/>
              </a:buClr>
              <a:buFont typeface="Arial"/>
              <a:buChar char="•"/>
            </a:pPr>
            <a:r>
              <a:rPr b="0" lang="ca-ES" sz="1600" spc="-1" strike="noStrike">
                <a:solidFill>
                  <a:srgbClr val="202124"/>
                </a:solidFill>
                <a:latin typeface="Roboto"/>
                <a:ea typeface="ＭＳ Ｐゴシック"/>
              </a:rPr>
              <a:t>Sí. Tenir la pressió de treure un nota X no m’ajuda gens perquè m’estresso i em poso nerviosa als exàmens.</a:t>
            </a:r>
            <a:endParaRPr b="0" lang="es-ES" sz="16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202124"/>
              </a:buClr>
              <a:buFont typeface="Arial"/>
              <a:buChar char="•"/>
            </a:pPr>
            <a:r>
              <a:rPr b="0" lang="ca-ES" sz="1600" spc="-1" strike="noStrike">
                <a:solidFill>
                  <a:srgbClr val="202124"/>
                </a:solidFill>
                <a:latin typeface="Roboto"/>
                <a:ea typeface="ＭＳ Ｐゴシック"/>
              </a:rPr>
              <a:t>Crec que si ja que permet veure de forma directa que cal millorar i que es fa be, a més a més crec que si s'apliqués a més assignatures seria mes efectiu.</a:t>
            </a:r>
            <a:endParaRPr b="0" lang="es-ES" sz="16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202124"/>
              </a:buClr>
              <a:buFont typeface="Arial"/>
              <a:buChar char="•"/>
            </a:pPr>
            <a:r>
              <a:rPr b="0" lang="ca-ES" sz="1600" spc="-1" strike="noStrike">
                <a:solidFill>
                  <a:srgbClr val="202124"/>
                </a:solidFill>
                <a:latin typeface="Roboto"/>
                <a:ea typeface="ＭＳ Ｐゴシック"/>
              </a:rPr>
              <a:t>Sí, ja que ha fet que no em centrés tant en la nota que treia sinó en el coneixement que realment havia assolit o no, i per tant, poder preparar-me el següent examen millor</a:t>
            </a:r>
            <a:endParaRPr b="0" lang="es-ES" sz="16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202124"/>
              </a:buClr>
              <a:buFont typeface="Arial"/>
              <a:buChar char="•"/>
            </a:pPr>
            <a:r>
              <a:rPr b="0" lang="ca-ES" sz="1600" spc="-1" strike="noStrike">
                <a:solidFill>
                  <a:srgbClr val="202124"/>
                </a:solidFill>
                <a:latin typeface="Roboto"/>
                <a:ea typeface="ＭＳ Ｐゴシック"/>
              </a:rPr>
              <a:t>Sí ho crec, perquè aquesta metodologia promou que no s'estableixin jerarquies ni ressentiments amb les notes d'un mateix, no genera desconfiança i a més centra l'atenció en aprendre i no en empollar els elements que després s'hauran de vomitar a l'examen. En conclusió, vull expressar que aquesta manera d'avaluar ens permet desenvolupar més el pensament crític i la capacitat de reprendre errors que en una metodologia típica basada en notes no podríem tenir, ja que en aquesta avaluació ens centrem en els errors i podem focalitzar-nos i millorar concretant.</a:t>
            </a:r>
            <a:endParaRPr b="0" lang="es-ES" sz="16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202124"/>
              </a:buClr>
              <a:buFont typeface="Arial"/>
              <a:buChar char="•"/>
            </a:pPr>
            <a:r>
              <a:rPr b="0" lang="ca-ES" sz="1600" spc="-1" strike="noStrike">
                <a:solidFill>
                  <a:srgbClr val="202124"/>
                </a:solidFill>
                <a:latin typeface="Roboto"/>
                <a:ea typeface="ＭＳ Ｐゴシック"/>
              </a:rPr>
              <a:t>Sí, perquè et fixes més amb els errors que has comès i et fa ser conscient del que has de millorar</a:t>
            </a:r>
            <a:endParaRPr b="0" lang="es-ES" sz="16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202124"/>
              </a:buClr>
              <a:buFont typeface="Arial"/>
              <a:buChar char="•"/>
            </a:pPr>
            <a:r>
              <a:rPr b="0" lang="ca-ES" sz="1600" spc="-1" strike="noStrike">
                <a:solidFill>
                  <a:srgbClr val="202124"/>
                </a:solidFill>
                <a:latin typeface="Roboto"/>
                <a:ea typeface="ＭＳ Ｐゴシック"/>
              </a:rPr>
              <a:t>Si ja que t'ajuda a estar més centrat en allò que has de millorar</a:t>
            </a:r>
            <a:endParaRPr b="0" lang="es-ES" sz="16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202124"/>
              </a:buClr>
              <a:buFont typeface="Arial"/>
              <a:buChar char="•"/>
            </a:pPr>
            <a:r>
              <a:rPr b="0" lang="ca-ES" sz="1600" spc="-1" strike="noStrike">
                <a:solidFill>
                  <a:srgbClr val="202124"/>
                </a:solidFill>
                <a:latin typeface="Roboto"/>
                <a:ea typeface="ＭＳ Ｐゴシック"/>
              </a:rPr>
              <a:t>Si. D’aquesta manera he vist en que havia de millorar de manera més concreta</a:t>
            </a:r>
            <a:r>
              <a:rPr b="0" lang="ca-ES" sz="1500" spc="-1" strike="noStrike">
                <a:solidFill>
                  <a:srgbClr val="202124"/>
                </a:solidFill>
                <a:latin typeface="Roboto"/>
                <a:ea typeface="ＭＳ Ｐゴシック"/>
              </a:rPr>
              <a:t>.</a:t>
            </a:r>
            <a:endParaRPr b="0" lang="es-ES" sz="15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202124"/>
              </a:buClr>
              <a:buFont typeface="Arial"/>
              <a:buChar char="•"/>
            </a:pPr>
            <a:r>
              <a:rPr b="0" lang="ca-ES" sz="1500" spc="-1" strike="noStrike">
                <a:solidFill>
                  <a:srgbClr val="202124"/>
                </a:solidFill>
                <a:latin typeface="Roboto"/>
                <a:ea typeface="ＭＳ Ｐゴシック"/>
              </a:rPr>
              <a:t>...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381" name="Rectángulo 1"/>
          <p:cNvSpPr/>
          <p:nvPr/>
        </p:nvSpPr>
        <p:spPr>
          <a:xfrm>
            <a:off x="611640" y="3429000"/>
            <a:ext cx="7848360" cy="1944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611640" y="753120"/>
            <a:ext cx="7848360" cy="59461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txBody>
          <a:bodyPr numCol="1" spcCol="0" lIns="90360" rIns="90360" tIns="44280" bIns="4428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1" i="1" lang="es-ES" sz="2400" spc="-1" strike="noStrike">
                <a:solidFill>
                  <a:srgbClr val="0234ad"/>
                </a:solidFill>
                <a:latin typeface="Arial"/>
                <a:ea typeface="ＭＳ Ｐゴシック"/>
              </a:rPr>
              <a:t>Sí lo creo, porque esta metodología promueve que no se establezcan jerarquías ni resentimientos con las notas de uno mismo, no genera desconfianza y además centra la atención en aprender y no en empollar los elementos que después se tendrán que vomitar al examen. En conclusión, quiero expresar que esta manera de evaluar nos permite desarrollar más el pensamiento crítico y la capacidad de reanudar errores que en una metodología típica basada en notas no podríamos tener, ya que en esta evaluación nos centramos en los errores y podemos focalizarlos y mejorar concretando.</a:t>
            </a:r>
            <a:endParaRPr b="0" lang="es-ES_tradnl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4" dur="indefinite" restart="never" nodeType="tmRoot">
          <p:childTnLst>
            <p:seq>
              <p:cTn id="65" dur="indefinite" nodeType="mainSeq"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70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Rectangle 3"/>
          <p:cNvSpPr/>
          <p:nvPr/>
        </p:nvSpPr>
        <p:spPr>
          <a:xfrm>
            <a:off x="2988000" y="2650320"/>
            <a:ext cx="4482360" cy="43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040" rIns="68040" tIns="33480" bIns="33480" anchor="t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  <a:buNone/>
            </a:pPr>
            <a:r>
              <a:rPr b="1" lang="es-ES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“</a:t>
            </a:r>
            <a:r>
              <a:rPr b="1" lang="es-ES" sz="2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¡No toquéis mi evaluación!”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384" name="Imagen 2" descr="Philippe_Perrenoud.jpg"/>
          <p:cNvPicPr/>
          <p:nvPr/>
        </p:nvPicPr>
        <p:blipFill>
          <a:blip r:embed="rId1"/>
          <a:stretch/>
        </p:blipFill>
        <p:spPr>
          <a:xfrm>
            <a:off x="273600" y="3012840"/>
            <a:ext cx="2115360" cy="2370600"/>
          </a:xfrm>
          <a:prstGeom prst="rect">
            <a:avLst/>
          </a:prstGeom>
          <a:ln w="0">
            <a:noFill/>
          </a:ln>
        </p:spPr>
      </p:pic>
      <p:sp>
        <p:nvSpPr>
          <p:cNvPr id="385" name="Rectángulo 4"/>
          <p:cNvSpPr/>
          <p:nvPr/>
        </p:nvSpPr>
        <p:spPr>
          <a:xfrm>
            <a:off x="395640" y="517680"/>
            <a:ext cx="7981560" cy="178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algn="ctr">
              <a:lnSpc>
                <a:spcPct val="100000"/>
              </a:lnSpc>
              <a:spcAft>
                <a:spcPts val="901"/>
              </a:spcAft>
              <a:buNone/>
            </a:pPr>
            <a:r>
              <a:rPr b="1" lang="es-ES" sz="2800" spc="-1" strike="noStrike">
                <a:solidFill>
                  <a:srgbClr val="800000"/>
                </a:solidFill>
                <a:latin typeface="Arial"/>
                <a:ea typeface="ＭＳ Ｐゴシック"/>
              </a:rPr>
              <a:t>Los cambios en la concepción y práctica de la evaluación son difíciles porque son sistémicos, afectan a todo y a todos </a:t>
            </a:r>
            <a:endParaRPr b="0" lang="es-ES" sz="2800" spc="-1" strike="noStrike">
              <a:latin typeface="Arial"/>
            </a:endParaRPr>
          </a:p>
          <a:p>
            <a:pPr marL="457200">
              <a:lnSpc>
                <a:spcPct val="100000"/>
              </a:lnSpc>
              <a:spcAft>
                <a:spcPts val="901"/>
              </a:spcAft>
              <a:buNone/>
            </a:pPr>
            <a:r>
              <a:rPr b="1" lang="es-ES" sz="2000" spc="-1" strike="noStrike">
                <a:solidFill>
                  <a:srgbClr val="0234ad"/>
                </a:solidFill>
                <a:latin typeface="Arial"/>
                <a:ea typeface="ＭＳ Ｐゴシック"/>
              </a:rPr>
              <a:t>Por eso Philippe Perrenoud titulaba un articulo diciendo: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386" name="Rectangle 3"/>
          <p:cNvSpPr/>
          <p:nvPr/>
        </p:nvSpPr>
        <p:spPr>
          <a:xfrm>
            <a:off x="2511000" y="3323520"/>
            <a:ext cx="5625360" cy="226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040" rIns="68040" tIns="33480" bIns="33480" anchor="t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  <a:buNone/>
            </a:pPr>
            <a:r>
              <a:rPr b="1" lang="es-ES" sz="2400" spc="-1" strike="noStrike">
                <a:solidFill>
                  <a:srgbClr val="000090"/>
                </a:solidFill>
                <a:latin typeface="Arial"/>
                <a:ea typeface="ＭＳ Ｐゴシック"/>
              </a:rPr>
              <a:t>Porqué si la tocáis ¡lo he de cambiarlo todo! (qué enseñar, cómo gestionar el aula, cómo secuenciar los aprendizajes, cómo promoverlos, cómo plantear la relación con las familias...) 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387" name="Rectángulo 1"/>
          <p:cNvSpPr/>
          <p:nvPr/>
        </p:nvSpPr>
        <p:spPr>
          <a:xfrm>
            <a:off x="1331280" y="6078600"/>
            <a:ext cx="727272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s-ES" sz="16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PERRENOUD, P. (1993). Touche pas à mon évaluation! Pour un approche systémique du changement. </a:t>
            </a:r>
            <a:r>
              <a:rPr b="1" i="1" lang="es-ES" sz="16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Mesure et évaluation en éducation, </a:t>
            </a:r>
            <a:r>
              <a:rPr b="1" lang="es-ES" sz="16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16 (1, 2), 107-132. 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nodeType="clickEffect" fill="hold">
                      <p:stCondLst>
                        <p:cond delay="indefinite"/>
                      </p:stCondLst>
                      <p:childTnLst>
                        <p:par>
                          <p:cTn id="7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7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80"/>
          <p:cNvSpPr/>
          <p:nvPr/>
        </p:nvSpPr>
        <p:spPr>
          <a:xfrm>
            <a:off x="1403640" y="514800"/>
            <a:ext cx="5400360" cy="85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4840" bIns="24840" anchor="ctr">
            <a:noAutofit/>
          </a:bodyPr>
          <a:p>
            <a:pPr marL="685800" indent="1872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s-ES_tradnl" sz="2800" spc="-1" strike="noStrike">
                <a:solidFill>
                  <a:srgbClr val="910923"/>
                </a:solidFill>
                <a:latin typeface="Arial"/>
                <a:ea typeface="ＭＳ Ｐゴシック"/>
              </a:rPr>
              <a:t>Estos cambios requieren tiempo y trabajo en equipo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389" name="CuadroTexto 4"/>
          <p:cNvSpPr/>
          <p:nvPr/>
        </p:nvSpPr>
        <p:spPr>
          <a:xfrm>
            <a:off x="1214640" y="1859400"/>
            <a:ext cx="7101360" cy="1553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4200" indent="-214200">
              <a:lnSpc>
                <a:spcPct val="100000"/>
              </a:lnSpc>
              <a:buClr>
                <a:srgbClr val="0234ad"/>
              </a:buClr>
              <a:buFont typeface="Arial"/>
              <a:buChar char="•"/>
            </a:pPr>
            <a:r>
              <a:rPr b="1" lang="es-ES_tradnl" sz="2400" spc="-1" strike="noStrike">
                <a:solidFill>
                  <a:srgbClr val="0234ad"/>
                </a:solidFill>
                <a:latin typeface="Arial"/>
                <a:ea typeface="ＭＳ Ｐゴシック"/>
              </a:rPr>
              <a:t>Cambiar nuestras concepciones y rutinas, y las de los aprendices y sus familias, comporta planificar un proceso a medio plazo (como mínimo 3 años)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390" name="Imagen 3" descr=""/>
          <p:cNvPicPr/>
          <p:nvPr/>
        </p:nvPicPr>
        <p:blipFill>
          <a:blip r:embed="rId1"/>
          <a:stretch/>
        </p:blipFill>
        <p:spPr>
          <a:xfrm>
            <a:off x="3204000" y="3587760"/>
            <a:ext cx="3779280" cy="2957760"/>
          </a:xfrm>
          <a:prstGeom prst="rect">
            <a:avLst/>
          </a:prstGeom>
          <a:ln w="0">
            <a:noFill/>
          </a:ln>
        </p:spPr>
      </p:pic>
    </p:spTree>
  </p:cSld>
  <p:transition>
    <p:fade/>
  </p:transition>
  <p:timing>
    <p:tnLst>
      <p:par>
        <p:cTn id="78" dur="indefinite" restart="never" nodeType="tmRoot">
          <p:childTnLst>
            <p:seq>
              <p:cTn id="79" dur="indefinite" nodeType="mainSeq">
                <p:childTnLst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88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80"/>
          <p:cNvSpPr/>
          <p:nvPr/>
        </p:nvSpPr>
        <p:spPr>
          <a:xfrm>
            <a:off x="632160" y="496440"/>
            <a:ext cx="7949160" cy="85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4840" bIns="24840" anchor="ctr">
            <a:noAutofit/>
          </a:bodyPr>
          <a:p>
            <a:pPr algn="ctr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es-ES_tradnl" sz="2800" spc="-1" strike="noStrike">
                <a:solidFill>
                  <a:srgbClr val="a82614"/>
                </a:solidFill>
                <a:latin typeface="Arial"/>
                <a:ea typeface="ＭＳ Ｐゴシック"/>
              </a:rPr>
              <a:t>Evaluar... ¿para qué, cómo, cuándo, quien...?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392" name="CuadroTexto 4"/>
          <p:cNvSpPr/>
          <p:nvPr/>
        </p:nvSpPr>
        <p:spPr>
          <a:xfrm>
            <a:off x="1187640" y="2205000"/>
            <a:ext cx="7030080" cy="2682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57040" indent="-2570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</a:pPr>
            <a:r>
              <a:rPr b="1" lang="es-ES_tradnl" sz="2000" spc="-1" strike="noStrike">
                <a:solidFill>
                  <a:srgbClr val="002060"/>
                </a:solidFill>
                <a:latin typeface="Arial"/>
                <a:ea typeface="ＭＳ Ｐゴシック"/>
              </a:rPr>
              <a:t>Escribir en un post-it 3 dudas, preguntas, retos…, que os gustaría afrontar en esta sesión –y más- (3’).</a:t>
            </a:r>
            <a:endParaRPr b="0" lang="es-ES" sz="20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</a:pPr>
            <a:r>
              <a:rPr b="1" lang="es-ES_tradnl" sz="2000" spc="-1" strike="noStrike">
                <a:solidFill>
                  <a:srgbClr val="002060"/>
                </a:solidFill>
                <a:latin typeface="Arial"/>
                <a:ea typeface="ＭＳ Ｐゴシック"/>
              </a:rPr>
              <a:t>3-4 personas que tengáis el mismo color de post-it os juntáis, comparáis vuestras propuestas y consensuáis 3.</a:t>
            </a:r>
            <a:endParaRPr b="0" lang="es-ES" sz="20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</a:pPr>
            <a:r>
              <a:rPr b="1" lang="es-ES_tradnl" sz="2000" spc="-1" strike="noStrike">
                <a:solidFill>
                  <a:srgbClr val="002060"/>
                </a:solidFill>
                <a:latin typeface="Arial"/>
                <a:ea typeface="ＭＳ Ｐゴシック"/>
              </a:rPr>
              <a:t>Vuestras propuestas las compartiremos en gran grupo</a:t>
            </a:r>
            <a:endParaRPr b="0" lang="es-ES" sz="2000" spc="-1" strike="noStrike">
              <a:latin typeface="Arial"/>
            </a:endParaRPr>
          </a:p>
          <a:p>
            <a:pPr marL="257040" indent="-2570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</a:pPr>
            <a:r>
              <a:rPr b="1" lang="es-ES_tradnl" sz="2000" spc="-1" strike="noStrike">
                <a:solidFill>
                  <a:srgbClr val="002060"/>
                </a:solidFill>
                <a:latin typeface="Arial"/>
                <a:ea typeface="ＭＳ Ｐゴシック"/>
              </a:rPr>
              <a:t>…</a:t>
            </a:r>
            <a:r>
              <a:rPr b="1" lang="es-ES_tradnl" sz="2000" spc="-1" strike="noStrike">
                <a:solidFill>
                  <a:srgbClr val="002060"/>
                </a:solidFill>
                <a:latin typeface="Arial"/>
                <a:ea typeface="ＭＳ Ｐゴシック"/>
              </a:rPr>
              <a:t>y empezaremos a hablar sobre algunas de ellas.</a:t>
            </a:r>
            <a:endParaRPr b="0" lang="es-ES" sz="2000" spc="-1" strike="noStrike">
              <a:latin typeface="Arial"/>
            </a:endParaRPr>
          </a:p>
        </p:txBody>
      </p:sp>
    </p:spTree>
  </p:cSld>
  <p:transition>
    <p:fade/>
  </p:transition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21388</TotalTime>
  <Application>LibreOffice/7.2.5.2$Windows_X86_64 LibreOffice_project/499f9727c189e6ef3471021d6132d4c694f357e5</Application>
  <AppVersion>15.0000</AppVersion>
  <Words>3418</Words>
  <Paragraphs>245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2011-03-10T16:19:35Z</dcterms:created>
  <dc:creator>Neus Sanmarti</dc:creator>
  <dc:description/>
  <dc:language>es-ES</dc:language>
  <cp:lastModifiedBy/>
  <cp:lastPrinted>2006-01-20T17:51:31Z</cp:lastPrinted>
  <dcterms:modified xsi:type="dcterms:W3CDTF">2024-11-13T18:56:37Z</dcterms:modified>
  <cp:revision>795</cp:revision>
  <dc:subject/>
  <dc:title>L’AVALUACIÓ:   ACTIVITAT FONAMENTAL  DE LA  PROFESSIÓ D’ENSENYANT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46</vt:i4>
  </property>
  <property fmtid="{D5CDD505-2E9C-101B-9397-08002B2CF9AE}" pid="3" name="PresentationFormat">
    <vt:lpwstr>Presentación en pantalla (4:3)</vt:lpwstr>
  </property>
  <property fmtid="{D5CDD505-2E9C-101B-9397-08002B2CF9AE}" pid="4" name="Slides">
    <vt:i4>48</vt:i4>
  </property>
</Properties>
</file>