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829" r:id="rId2"/>
    <p:sldId id="830" r:id="rId3"/>
    <p:sldId id="831" r:id="rId4"/>
    <p:sldId id="832" r:id="rId5"/>
    <p:sldId id="833" r:id="rId6"/>
    <p:sldId id="834" r:id="rId7"/>
    <p:sldId id="835" r:id="rId8"/>
    <p:sldId id="836" r:id="rId9"/>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3"/>
    <p:restoredTop sz="95707"/>
  </p:normalViewPr>
  <p:slideViewPr>
    <p:cSldViewPr snapToGrid="0" snapToObjects="1">
      <p:cViewPr varScale="1">
        <p:scale>
          <a:sx n="101" d="100"/>
          <a:sy n="101" d="100"/>
        </p:scale>
        <p:origin x="21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Diapositiva de título">
    <p:spTree>
      <p:nvGrpSpPr>
        <p:cNvPr id="1" name=""/>
        <p:cNvGrpSpPr/>
        <p:nvPr/>
      </p:nvGrpSpPr>
      <p:grpSpPr>
        <a:xfrm>
          <a:off x="0" y="0"/>
          <a:ext cx="0" cy="0"/>
          <a:chOff x="0" y="0"/>
          <a:chExt cx="0" cy="0"/>
        </a:xfrm>
      </p:grpSpPr>
      <p:pic>
        <p:nvPicPr>
          <p:cNvPr id="3" name="Picture 4" descr="logo-conselleria-de-educacion-e-ordenacion-universitaria-xunta – Montajes  Domínguez">
            <a:extLst>
              <a:ext uri="{FF2B5EF4-FFF2-40B4-BE49-F238E27FC236}">
                <a16:creationId xmlns:a16="http://schemas.microsoft.com/office/drawing/2014/main" id="{52516C06-44C6-C14E-BCE4-97A632AD2DE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63733" y="0"/>
            <a:ext cx="3228267" cy="5914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6091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iseño personalizado">
    <p:bg>
      <p:bgPr>
        <a:solidFill>
          <a:srgbClr val="0070C0"/>
        </a:solidFill>
        <a:effectLst/>
      </p:bgPr>
    </p:bg>
    <p:spTree>
      <p:nvGrpSpPr>
        <p:cNvPr id="1" name=""/>
        <p:cNvGrpSpPr/>
        <p:nvPr/>
      </p:nvGrpSpPr>
      <p:grpSpPr>
        <a:xfrm>
          <a:off x="0" y="0"/>
          <a:ext cx="0" cy="0"/>
          <a:chOff x="0" y="0"/>
          <a:chExt cx="0" cy="0"/>
        </a:xfrm>
      </p:grpSpPr>
      <p:pic>
        <p:nvPicPr>
          <p:cNvPr id="4" name="Picture 4" descr="logo-conselleria-de-educacion-e-ordenacion-universitaria-xunta – Montajes  Domínguez">
            <a:extLst>
              <a:ext uri="{FF2B5EF4-FFF2-40B4-BE49-F238E27FC236}">
                <a16:creationId xmlns:a16="http://schemas.microsoft.com/office/drawing/2014/main" id="{535BA6E5-37B8-B64A-90CB-C5F0E377A53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63733" y="0"/>
            <a:ext cx="3228267" cy="591429"/>
          </a:xfrm>
          <a:prstGeom prst="rect">
            <a:avLst/>
          </a:prstGeom>
          <a:solidFill>
            <a:schemeClr val="bg1"/>
          </a:solidFill>
        </p:spPr>
      </p:pic>
    </p:spTree>
    <p:extLst>
      <p:ext uri="{BB962C8B-B14F-4D97-AF65-F5344CB8AC3E}">
        <p14:creationId xmlns:p14="http://schemas.microsoft.com/office/powerpoint/2010/main" val="1724726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pic>
        <p:nvPicPr>
          <p:cNvPr id="4" name="Picture 1" descr="C:\Users\Donna\Pictures\Scaffoldingmagic logo 4.jpg">
            <a:extLst>
              <a:ext uri="{FF2B5EF4-FFF2-40B4-BE49-F238E27FC236}">
                <a16:creationId xmlns:a16="http://schemas.microsoft.com/office/drawing/2014/main" id="{7FA3B56A-6290-3346-B23A-F7F9DEBFC628}"/>
              </a:ext>
            </a:extLst>
          </p:cNvPr>
          <p:cNvPicPr>
            <a:picLocks noChangeAspect="1" noChangeArrowheads="1"/>
          </p:cNvPicPr>
          <p:nvPr userDrawn="1"/>
        </p:nvPicPr>
        <p:blipFill>
          <a:blip r:embed="rId2" cstate="print">
            <a:duotone>
              <a:prstClr val="black"/>
              <a:schemeClr val="accent5">
                <a:tint val="45000"/>
                <a:satMod val="400000"/>
              </a:schemeClr>
            </a:duotone>
          </a:blip>
          <a:srcRect/>
          <a:stretch>
            <a:fillRect/>
          </a:stretch>
        </p:blipFill>
        <p:spPr bwMode="auto">
          <a:xfrm rot="16200000">
            <a:off x="-2841651" y="2841651"/>
            <a:ext cx="6858001" cy="1174699"/>
          </a:xfrm>
          <a:prstGeom prst="rect">
            <a:avLst/>
          </a:prstGeom>
          <a:noFill/>
        </p:spPr>
      </p:pic>
      <p:pic>
        <p:nvPicPr>
          <p:cNvPr id="6" name="Picture 4" descr="logo-conselleria-de-educacion-e-ordenacion-universitaria-xunta – Montajes  Domínguez">
            <a:extLst>
              <a:ext uri="{FF2B5EF4-FFF2-40B4-BE49-F238E27FC236}">
                <a16:creationId xmlns:a16="http://schemas.microsoft.com/office/drawing/2014/main" id="{71E98CFC-4699-3C40-A149-F475ED898140}"/>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963733" y="0"/>
            <a:ext cx="3228267" cy="5914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7689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Informal Cover 1">
    <p:spTree>
      <p:nvGrpSpPr>
        <p:cNvPr id="1" name=""/>
        <p:cNvGrpSpPr/>
        <p:nvPr/>
      </p:nvGrpSpPr>
      <p:grpSpPr>
        <a:xfrm>
          <a:off x="0" y="0"/>
          <a:ext cx="0" cy="0"/>
          <a:chOff x="0" y="0"/>
          <a:chExt cx="0" cy="0"/>
        </a:xfrm>
      </p:grpSpPr>
      <p:pic>
        <p:nvPicPr>
          <p:cNvPr id="2" name="Picture 1" descr="C:\Users\Donna\Pictures\Scaffoldingmagic logo 4.jpg"/>
          <p:cNvPicPr>
            <a:picLocks noChangeAspect="1" noChangeArrowheads="1"/>
          </p:cNvPicPr>
          <p:nvPr userDrawn="1"/>
        </p:nvPicPr>
        <p:blipFill>
          <a:blip r:embed="rId2" cstate="print">
            <a:duotone>
              <a:prstClr val="black"/>
              <a:srgbClr val="7030A0">
                <a:tint val="45000"/>
                <a:satMod val="400000"/>
              </a:srgbClr>
            </a:duotone>
          </a:blip>
          <a:srcRect/>
          <a:stretch>
            <a:fillRect/>
          </a:stretch>
        </p:blipFill>
        <p:spPr bwMode="auto">
          <a:xfrm rot="16200000">
            <a:off x="-2762505" y="2762503"/>
            <a:ext cx="6858001" cy="1332992"/>
          </a:xfrm>
          <a:prstGeom prst="rect">
            <a:avLst/>
          </a:prstGeom>
          <a:noFill/>
        </p:spPr>
      </p:pic>
      <p:pic>
        <p:nvPicPr>
          <p:cNvPr id="2050" name="Picture 2" descr="Colegio Nuestra Señora de las Delicias – Siempre más, siempre mejor">
            <a:extLst>
              <a:ext uri="{FF2B5EF4-FFF2-40B4-BE49-F238E27FC236}">
                <a16:creationId xmlns:a16="http://schemas.microsoft.com/office/drawing/2014/main" id="{0D636B59-7ED3-EB45-BD87-D38EADC07402}"/>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168384" y="1"/>
            <a:ext cx="3023616" cy="8287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26677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259BCC4-FF6B-5F47-87A9-423389495F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5AAE761B-6A63-D54B-957E-C554872F14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D4997309-6AB5-EB45-8F7B-5CBC730ED6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341FB8-FAC0-AE4D-A3C7-6F322FCA1084}" type="datetimeFigureOut">
              <a:rPr lang="es-ES" smtClean="0"/>
              <a:t>29/11/21</a:t>
            </a:fld>
            <a:endParaRPr lang="es-ES"/>
          </a:p>
        </p:txBody>
      </p:sp>
      <p:sp>
        <p:nvSpPr>
          <p:cNvPr id="5" name="Marcador de pie de página 4">
            <a:extLst>
              <a:ext uri="{FF2B5EF4-FFF2-40B4-BE49-F238E27FC236}">
                <a16:creationId xmlns:a16="http://schemas.microsoft.com/office/drawing/2014/main" id="{E1086218-CDF3-B743-AF88-E943BCD4CB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8C2E831B-0A7D-C845-BE00-DE9C83861E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728447-B7BD-0C4B-B978-D9958DA600B0}" type="slidenum">
              <a:rPr lang="es-ES" smtClean="0"/>
              <a:t>‹Nº›</a:t>
            </a:fld>
            <a:endParaRPr lang="es-ES"/>
          </a:p>
        </p:txBody>
      </p:sp>
    </p:spTree>
    <p:extLst>
      <p:ext uri="{BB962C8B-B14F-4D97-AF65-F5344CB8AC3E}">
        <p14:creationId xmlns:p14="http://schemas.microsoft.com/office/powerpoint/2010/main" val="360164426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60"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F70433F3-67F4-F34A-8811-BEEF762836A3}"/>
              </a:ext>
            </a:extLst>
          </p:cNvPr>
          <p:cNvPicPr>
            <a:picLocks noChangeAspect="1"/>
          </p:cNvPicPr>
          <p:nvPr/>
        </p:nvPicPr>
        <p:blipFill>
          <a:blip r:embed="rId2">
            <a:duotone>
              <a:schemeClr val="accent5">
                <a:shade val="45000"/>
                <a:satMod val="135000"/>
              </a:schemeClr>
              <a:prstClr val="white"/>
            </a:duotone>
          </a:blip>
          <a:stretch>
            <a:fillRect/>
          </a:stretch>
        </p:blipFill>
        <p:spPr>
          <a:xfrm rot="20516440">
            <a:off x="1800563" y="483572"/>
            <a:ext cx="4341928" cy="2474260"/>
          </a:xfrm>
          <a:prstGeom prst="rect">
            <a:avLst/>
          </a:prstGeom>
          <a:ln>
            <a:solidFill>
              <a:srgbClr val="FAD8FF"/>
            </a:solidFill>
          </a:ln>
        </p:spPr>
      </p:pic>
      <p:sp>
        <p:nvSpPr>
          <p:cNvPr id="8" name="CuadroTexto 7">
            <a:extLst>
              <a:ext uri="{FF2B5EF4-FFF2-40B4-BE49-F238E27FC236}">
                <a16:creationId xmlns:a16="http://schemas.microsoft.com/office/drawing/2014/main" id="{3A6CDBA9-7FAF-7247-872E-15FE2188A528}"/>
              </a:ext>
            </a:extLst>
          </p:cNvPr>
          <p:cNvSpPr txBox="1"/>
          <p:nvPr/>
        </p:nvSpPr>
        <p:spPr>
          <a:xfrm>
            <a:off x="7126939" y="1720702"/>
            <a:ext cx="4673039" cy="4431983"/>
          </a:xfrm>
          <a:prstGeom prst="rect">
            <a:avLst/>
          </a:prstGeom>
          <a:noFill/>
        </p:spPr>
        <p:txBody>
          <a:bodyPr wrap="square">
            <a:spAutoFit/>
          </a:bodyPr>
          <a:lstStyle/>
          <a:p>
            <a:pPr marL="457200" indent="-457200">
              <a:spcBef>
                <a:spcPts val="1200"/>
              </a:spcBef>
              <a:buAutoNum type="arabicPeriod"/>
              <a:defRPr/>
            </a:pPr>
            <a:r>
              <a:rPr lang="es-ES" sz="2800" b="1" dirty="0" err="1">
                <a:solidFill>
                  <a:srgbClr val="0070C0"/>
                </a:solidFill>
                <a:latin typeface="Bradley Hand" pitchFamily="2" charset="77"/>
                <a:cs typeface="Calibri" panose="020F0502020204030204" pitchFamily="34" charset="0"/>
              </a:rPr>
              <a:t>Choose</a:t>
            </a:r>
            <a:r>
              <a:rPr lang="es-ES" sz="2800" b="1" dirty="0">
                <a:solidFill>
                  <a:srgbClr val="0070C0"/>
                </a:solidFill>
                <a:latin typeface="Bradley Hand" pitchFamily="2" charset="77"/>
                <a:cs typeface="Calibri" panose="020F0502020204030204" pitchFamily="34" charset="0"/>
              </a:rPr>
              <a:t> Roles</a:t>
            </a:r>
          </a:p>
          <a:p>
            <a:pPr marL="457200" indent="-457200">
              <a:spcBef>
                <a:spcPts val="1200"/>
              </a:spcBef>
              <a:buAutoNum type="arabicPeriod"/>
              <a:defRPr/>
            </a:pPr>
            <a:r>
              <a:rPr lang="es-ES" sz="2800" b="1" dirty="0" err="1">
                <a:solidFill>
                  <a:srgbClr val="0070C0"/>
                </a:solidFill>
                <a:latin typeface="Bradley Hand" pitchFamily="2" charset="77"/>
                <a:cs typeface="Calibri" panose="020F0502020204030204" pitchFamily="34" charset="0"/>
              </a:rPr>
              <a:t>Secretary</a:t>
            </a:r>
            <a:r>
              <a:rPr lang="es-ES" sz="2800" b="1" dirty="0">
                <a:solidFill>
                  <a:srgbClr val="0070C0"/>
                </a:solidFill>
                <a:latin typeface="Bradley Hand" pitchFamily="2" charset="77"/>
                <a:cs typeface="Calibri" panose="020F0502020204030204" pitchFamily="34" charset="0"/>
              </a:rPr>
              <a:t> Shares </a:t>
            </a:r>
            <a:r>
              <a:rPr lang="es-ES" sz="2800" b="1" dirty="0" err="1">
                <a:solidFill>
                  <a:srgbClr val="0070C0"/>
                </a:solidFill>
                <a:latin typeface="Bradley Hand" pitchFamily="2" charset="77"/>
                <a:cs typeface="Calibri" panose="020F0502020204030204" pitchFamily="34" charset="0"/>
              </a:rPr>
              <a:t>screen</a:t>
            </a:r>
            <a:r>
              <a:rPr lang="es-ES" sz="2800" b="1" dirty="0">
                <a:solidFill>
                  <a:srgbClr val="0070C0"/>
                </a:solidFill>
                <a:latin typeface="Bradley Hand" pitchFamily="2" charset="77"/>
                <a:cs typeface="Calibri" panose="020F0502020204030204" pitchFamily="34" charset="0"/>
              </a:rPr>
              <a:t> with PPT</a:t>
            </a:r>
          </a:p>
          <a:p>
            <a:pPr marL="457200" indent="-457200">
              <a:spcBef>
                <a:spcPts val="1200"/>
              </a:spcBef>
              <a:buAutoNum type="arabicPeriod"/>
              <a:defRPr/>
            </a:pPr>
            <a:r>
              <a:rPr lang="es-ES" sz="2800" b="1" dirty="0" err="1">
                <a:solidFill>
                  <a:srgbClr val="0070C0"/>
                </a:solidFill>
                <a:latin typeface="Bradley Hand" pitchFamily="2" charset="77"/>
                <a:cs typeface="Calibri" panose="020F0502020204030204" pitchFamily="34" charset="0"/>
              </a:rPr>
              <a:t>Read</a:t>
            </a:r>
            <a:r>
              <a:rPr lang="es-ES" sz="2800" b="1" dirty="0">
                <a:solidFill>
                  <a:srgbClr val="0070C0"/>
                </a:solidFill>
                <a:latin typeface="Bradley Hand" pitchFamily="2" charset="77"/>
                <a:cs typeface="Calibri" panose="020F0502020204030204" pitchFamily="34" charset="0"/>
              </a:rPr>
              <a:t> </a:t>
            </a:r>
            <a:r>
              <a:rPr lang="es-ES" sz="2800" b="1" dirty="0" err="1">
                <a:solidFill>
                  <a:srgbClr val="0070C0"/>
                </a:solidFill>
                <a:latin typeface="Bradley Hand" pitchFamily="2" charset="77"/>
                <a:cs typeface="Calibri" panose="020F0502020204030204" pitchFamily="34" charset="0"/>
              </a:rPr>
              <a:t>the</a:t>
            </a:r>
            <a:r>
              <a:rPr lang="es-ES" sz="2800" b="1" dirty="0">
                <a:solidFill>
                  <a:srgbClr val="0070C0"/>
                </a:solidFill>
                <a:latin typeface="Bradley Hand" pitchFamily="2" charset="77"/>
                <a:cs typeface="Calibri" panose="020F0502020204030204" pitchFamily="34" charset="0"/>
              </a:rPr>
              <a:t> 16 </a:t>
            </a:r>
            <a:r>
              <a:rPr lang="es-ES" sz="2800" b="1" dirty="0" err="1">
                <a:solidFill>
                  <a:srgbClr val="0070C0"/>
                </a:solidFill>
                <a:latin typeface="Bradley Hand" pitchFamily="2" charset="77"/>
                <a:cs typeface="Calibri" panose="020F0502020204030204" pitchFamily="34" charset="0"/>
              </a:rPr>
              <a:t>formative</a:t>
            </a:r>
            <a:r>
              <a:rPr lang="es-ES" sz="2800" b="1" dirty="0">
                <a:solidFill>
                  <a:srgbClr val="0070C0"/>
                </a:solidFill>
                <a:latin typeface="Bradley Hand" pitchFamily="2" charset="77"/>
                <a:cs typeface="Calibri" panose="020F0502020204030204" pitchFamily="34" charset="0"/>
              </a:rPr>
              <a:t> </a:t>
            </a:r>
            <a:r>
              <a:rPr lang="es-ES" sz="2800" b="1" dirty="0" err="1">
                <a:solidFill>
                  <a:srgbClr val="0070C0"/>
                </a:solidFill>
                <a:latin typeface="Bradley Hand" pitchFamily="2" charset="77"/>
                <a:cs typeface="Calibri" panose="020F0502020204030204" pitchFamily="34" charset="0"/>
              </a:rPr>
              <a:t>assessments</a:t>
            </a:r>
            <a:r>
              <a:rPr lang="es-ES" sz="2800" b="1" dirty="0">
                <a:solidFill>
                  <a:srgbClr val="0070C0"/>
                </a:solidFill>
                <a:latin typeface="Bradley Hand" pitchFamily="2" charset="77"/>
                <a:cs typeface="Calibri" panose="020F0502020204030204" pitchFamily="34" charset="0"/>
              </a:rPr>
              <a:t> in </a:t>
            </a:r>
            <a:r>
              <a:rPr lang="es-ES" sz="2800" b="1" dirty="0" err="1">
                <a:solidFill>
                  <a:srgbClr val="0070C0"/>
                </a:solidFill>
                <a:latin typeface="Bradley Hand" pitchFamily="2" charset="77"/>
                <a:cs typeface="Calibri" panose="020F0502020204030204" pitchFamily="34" charset="0"/>
              </a:rPr>
              <a:t>the</a:t>
            </a:r>
            <a:r>
              <a:rPr lang="es-ES" sz="2800" b="1" dirty="0">
                <a:solidFill>
                  <a:srgbClr val="0070C0"/>
                </a:solidFill>
                <a:latin typeface="Bradley Hand" pitchFamily="2" charset="77"/>
                <a:cs typeface="Calibri" panose="020F0502020204030204" pitchFamily="34" charset="0"/>
              </a:rPr>
              <a:t> </a:t>
            </a:r>
            <a:r>
              <a:rPr lang="es-ES" sz="2800" b="1" dirty="0" err="1">
                <a:solidFill>
                  <a:srgbClr val="0070C0"/>
                </a:solidFill>
                <a:latin typeface="Bradley Hand" pitchFamily="2" charset="77"/>
                <a:cs typeface="Calibri" panose="020F0502020204030204" pitchFamily="34" charset="0"/>
              </a:rPr>
              <a:t>next</a:t>
            </a:r>
            <a:r>
              <a:rPr lang="es-ES" sz="2800" b="1" dirty="0">
                <a:solidFill>
                  <a:srgbClr val="0070C0"/>
                </a:solidFill>
                <a:latin typeface="Bradley Hand" pitchFamily="2" charset="77"/>
                <a:cs typeface="Calibri" panose="020F0502020204030204" pitchFamily="34" charset="0"/>
              </a:rPr>
              <a:t> </a:t>
            </a:r>
            <a:r>
              <a:rPr lang="es-ES" sz="2800" b="1" dirty="0" err="1">
                <a:solidFill>
                  <a:srgbClr val="0070C0"/>
                </a:solidFill>
                <a:latin typeface="Bradley Hand" pitchFamily="2" charset="77"/>
                <a:cs typeface="Calibri" panose="020F0502020204030204" pitchFamily="34" charset="0"/>
              </a:rPr>
              <a:t>slides</a:t>
            </a:r>
            <a:r>
              <a:rPr lang="es-ES" sz="2800" b="1" dirty="0">
                <a:solidFill>
                  <a:srgbClr val="0070C0"/>
                </a:solidFill>
                <a:latin typeface="Bradley Hand" pitchFamily="2" charset="77"/>
                <a:cs typeface="Calibri" panose="020F0502020204030204" pitchFamily="34" charset="0"/>
              </a:rPr>
              <a:t>.</a:t>
            </a:r>
          </a:p>
          <a:p>
            <a:pPr marL="457200" indent="-457200">
              <a:spcBef>
                <a:spcPts val="1200"/>
              </a:spcBef>
              <a:buAutoNum type="arabicPeriod"/>
              <a:defRPr/>
            </a:pPr>
            <a:r>
              <a:rPr lang="es-ES" sz="2800" b="1" dirty="0" err="1">
                <a:solidFill>
                  <a:srgbClr val="0070C0"/>
                </a:solidFill>
                <a:latin typeface="Bradley Hand" pitchFamily="2" charset="77"/>
                <a:cs typeface="Calibri" panose="020F0502020204030204" pitchFamily="34" charset="0"/>
              </a:rPr>
              <a:t>Choose</a:t>
            </a:r>
            <a:r>
              <a:rPr lang="es-ES" sz="2800" b="1" dirty="0">
                <a:solidFill>
                  <a:srgbClr val="0070C0"/>
                </a:solidFill>
                <a:latin typeface="Bradley Hand" pitchFamily="2" charset="77"/>
                <a:cs typeface="Calibri" panose="020F0502020204030204" pitchFamily="34" charset="0"/>
              </a:rPr>
              <a:t> 3 of </a:t>
            </a:r>
            <a:r>
              <a:rPr lang="es-ES" sz="2800" b="1" dirty="0" err="1">
                <a:solidFill>
                  <a:srgbClr val="0070C0"/>
                </a:solidFill>
                <a:latin typeface="Bradley Hand" pitchFamily="2" charset="77"/>
                <a:cs typeface="Calibri" panose="020F0502020204030204" pitchFamily="34" charset="0"/>
              </a:rPr>
              <a:t>them</a:t>
            </a:r>
            <a:r>
              <a:rPr lang="es-ES" sz="2800" b="1" dirty="0">
                <a:solidFill>
                  <a:srgbClr val="0070C0"/>
                </a:solidFill>
                <a:latin typeface="Bradley Hand" pitchFamily="2" charset="77"/>
                <a:cs typeface="Calibri" panose="020F0502020204030204" pitchFamily="34" charset="0"/>
              </a:rPr>
              <a:t> </a:t>
            </a:r>
            <a:r>
              <a:rPr lang="es-ES" sz="2800" b="1" dirty="0" err="1">
                <a:solidFill>
                  <a:srgbClr val="0070C0"/>
                </a:solidFill>
                <a:latin typeface="Bradley Hand" pitchFamily="2" charset="77"/>
                <a:cs typeface="Calibri" panose="020F0502020204030204" pitchFamily="34" charset="0"/>
              </a:rPr>
              <a:t>you</a:t>
            </a:r>
            <a:r>
              <a:rPr lang="es-ES" sz="2800" b="1" dirty="0">
                <a:solidFill>
                  <a:srgbClr val="0070C0"/>
                </a:solidFill>
                <a:latin typeface="Bradley Hand" pitchFamily="2" charset="77"/>
                <a:cs typeface="Calibri" panose="020F0502020204030204" pitchFamily="34" charset="0"/>
              </a:rPr>
              <a:t> </a:t>
            </a:r>
            <a:r>
              <a:rPr lang="es-ES" sz="2800" b="1" dirty="0" err="1">
                <a:solidFill>
                  <a:srgbClr val="0070C0"/>
                </a:solidFill>
                <a:latin typeface="Bradley Hand" pitchFamily="2" charset="77"/>
                <a:cs typeface="Calibri" panose="020F0502020204030204" pitchFamily="34" charset="0"/>
              </a:rPr>
              <a:t>will</a:t>
            </a:r>
            <a:r>
              <a:rPr lang="es-ES" sz="2800" b="1" dirty="0">
                <a:solidFill>
                  <a:srgbClr val="0070C0"/>
                </a:solidFill>
                <a:latin typeface="Bradley Hand" pitchFamily="2" charset="77"/>
                <a:cs typeface="Calibri" panose="020F0502020204030204" pitchFamily="34" charset="0"/>
              </a:rPr>
              <a:t>  use in </a:t>
            </a:r>
            <a:r>
              <a:rPr lang="es-ES" sz="2800" b="1" dirty="0" err="1">
                <a:solidFill>
                  <a:srgbClr val="0070C0"/>
                </a:solidFill>
                <a:latin typeface="Bradley Hand" pitchFamily="2" charset="77"/>
                <a:cs typeface="Calibri" panose="020F0502020204030204" pitchFamily="34" charset="0"/>
              </a:rPr>
              <a:t>your</a:t>
            </a:r>
            <a:r>
              <a:rPr lang="es-ES" sz="2800" b="1" dirty="0">
                <a:solidFill>
                  <a:srgbClr val="0070C0"/>
                </a:solidFill>
                <a:latin typeface="Bradley Hand" pitchFamily="2" charset="77"/>
                <a:cs typeface="Calibri" panose="020F0502020204030204" pitchFamily="34" charset="0"/>
              </a:rPr>
              <a:t> </a:t>
            </a:r>
            <a:r>
              <a:rPr lang="es-ES" sz="2800" b="1" dirty="0" err="1">
                <a:solidFill>
                  <a:srgbClr val="0070C0"/>
                </a:solidFill>
                <a:latin typeface="Bradley Hand" pitchFamily="2" charset="77"/>
                <a:cs typeface="Calibri" panose="020F0502020204030204" pitchFamily="34" charset="0"/>
              </a:rPr>
              <a:t>classes</a:t>
            </a:r>
            <a:r>
              <a:rPr lang="es-ES" sz="2800" b="1" dirty="0">
                <a:solidFill>
                  <a:srgbClr val="0070C0"/>
                </a:solidFill>
                <a:latin typeface="Bradley Hand" pitchFamily="2" charset="77"/>
                <a:cs typeface="Calibri" panose="020F0502020204030204" pitchFamily="34" charset="0"/>
              </a:rPr>
              <a:t> </a:t>
            </a:r>
            <a:r>
              <a:rPr lang="es-ES" sz="2800" b="1" dirty="0" err="1">
                <a:solidFill>
                  <a:srgbClr val="0070C0"/>
                </a:solidFill>
                <a:latin typeface="Bradley Hand" pitchFamily="2" charset="77"/>
                <a:cs typeface="Calibri" panose="020F0502020204030204" pitchFamily="34" charset="0"/>
              </a:rPr>
              <a:t>before</a:t>
            </a:r>
            <a:r>
              <a:rPr lang="es-ES" sz="2800" b="1" dirty="0">
                <a:solidFill>
                  <a:srgbClr val="0070C0"/>
                </a:solidFill>
                <a:latin typeface="Bradley Hand" pitchFamily="2" charset="77"/>
                <a:cs typeface="Calibri" panose="020F0502020204030204" pitchFamily="34" charset="0"/>
              </a:rPr>
              <a:t> </a:t>
            </a:r>
            <a:r>
              <a:rPr lang="es-ES" sz="2800" b="1" dirty="0" err="1">
                <a:solidFill>
                  <a:srgbClr val="0070C0"/>
                </a:solidFill>
                <a:latin typeface="Bradley Hand" pitchFamily="2" charset="77"/>
                <a:cs typeface="Calibri" panose="020F0502020204030204" pitchFamily="34" charset="0"/>
              </a:rPr>
              <a:t>the</a:t>
            </a:r>
            <a:r>
              <a:rPr lang="es-ES" sz="2800" b="1" dirty="0">
                <a:solidFill>
                  <a:srgbClr val="0070C0"/>
                </a:solidFill>
                <a:latin typeface="Bradley Hand" pitchFamily="2" charset="77"/>
                <a:cs typeface="Calibri" panose="020F0502020204030204" pitchFamily="34" charset="0"/>
              </a:rPr>
              <a:t> </a:t>
            </a:r>
            <a:r>
              <a:rPr lang="es-ES" sz="2800" b="1" dirty="0" err="1">
                <a:solidFill>
                  <a:srgbClr val="0070C0"/>
                </a:solidFill>
                <a:latin typeface="Bradley Hand" pitchFamily="2" charset="77"/>
                <a:cs typeface="Calibri" panose="020F0502020204030204" pitchFamily="34" charset="0"/>
              </a:rPr>
              <a:t>winter</a:t>
            </a:r>
            <a:r>
              <a:rPr lang="es-ES" sz="2800" b="1">
                <a:solidFill>
                  <a:srgbClr val="0070C0"/>
                </a:solidFill>
                <a:latin typeface="Bradley Hand" pitchFamily="2" charset="77"/>
                <a:cs typeface="Calibri" panose="020F0502020204030204" pitchFamily="34" charset="0"/>
              </a:rPr>
              <a:t> break.</a:t>
            </a:r>
            <a:endParaRPr lang="es-ES" sz="2800" b="1" dirty="0">
              <a:solidFill>
                <a:srgbClr val="0070C0"/>
              </a:solidFill>
              <a:latin typeface="Bradley Hand" pitchFamily="2" charset="77"/>
              <a:cs typeface="Calibri" panose="020F0502020204030204" pitchFamily="34" charset="0"/>
            </a:endParaRPr>
          </a:p>
        </p:txBody>
      </p:sp>
      <p:pic>
        <p:nvPicPr>
          <p:cNvPr id="3" name="Imagen 2" descr="Imagen que contiene Escala de tiempo&#10;&#10;Descripción generada automáticamente">
            <a:extLst>
              <a:ext uri="{FF2B5EF4-FFF2-40B4-BE49-F238E27FC236}">
                <a16:creationId xmlns:a16="http://schemas.microsoft.com/office/drawing/2014/main" id="{79BC0DDE-C534-5C48-B006-0E390ECBE8D6}"/>
              </a:ext>
            </a:extLst>
          </p:cNvPr>
          <p:cNvPicPr>
            <a:picLocks noChangeAspect="1"/>
          </p:cNvPicPr>
          <p:nvPr/>
        </p:nvPicPr>
        <p:blipFill>
          <a:blip r:embed="rId3">
            <a:duotone>
              <a:prstClr val="black"/>
              <a:schemeClr val="accent5">
                <a:tint val="45000"/>
                <a:satMod val="400000"/>
              </a:schemeClr>
            </a:duotone>
          </a:blip>
          <a:stretch>
            <a:fillRect/>
          </a:stretch>
        </p:blipFill>
        <p:spPr>
          <a:xfrm>
            <a:off x="3618212" y="2507000"/>
            <a:ext cx="3155264" cy="4132839"/>
          </a:xfrm>
          <a:prstGeom prst="rect">
            <a:avLst/>
          </a:prstGeom>
        </p:spPr>
      </p:pic>
    </p:spTree>
    <p:extLst>
      <p:ext uri="{BB962C8B-B14F-4D97-AF65-F5344CB8AC3E}">
        <p14:creationId xmlns:p14="http://schemas.microsoft.com/office/powerpoint/2010/main" val="168456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checkerboard(across)">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checkerboard(across)">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checkerboard(across)">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checkerboard(across)">
                                      <p:cBhvr>
                                        <p:cTn id="2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D6EFFF3-9B6F-D546-B463-631FBAAE1C9F}"/>
              </a:ext>
            </a:extLst>
          </p:cNvPr>
          <p:cNvSpPr/>
          <p:nvPr/>
        </p:nvSpPr>
        <p:spPr>
          <a:xfrm>
            <a:off x="2030083" y="364897"/>
            <a:ext cx="8131834" cy="6345520"/>
          </a:xfrm>
          <a:prstGeom prst="rect">
            <a:avLst/>
          </a:prstGeom>
        </p:spPr>
        <p:txBody>
          <a:bodyPr wrap="square">
            <a:spAutoFit/>
          </a:bodyPr>
          <a:lstStyle/>
          <a:p>
            <a:pPr>
              <a:lnSpc>
                <a:spcPct val="150000"/>
              </a:lnSpc>
            </a:pPr>
            <a:r>
              <a:rPr lang="en-US" sz="1600" i="1" dirty="0">
                <a:solidFill>
                  <a:srgbClr val="FFAF00"/>
                </a:solidFill>
                <a:effectLst/>
                <a:latin typeface="Britannic Bold" panose="020B0903060703020204" pitchFamily="34" charset="77"/>
                <a:ea typeface="Calibri" panose="020F0502020204030204" pitchFamily="34" charset="0"/>
                <a:cs typeface="Times New Roman" panose="02020603050405020304" pitchFamily="18" charset="0"/>
              </a:rPr>
              <a:t>Formative assessment 1:</a:t>
            </a:r>
            <a:endParaRPr lang="es-ES" sz="900" dirty="0">
              <a:effectLst/>
              <a:latin typeface="Britannic Bold" panose="020B0903060703020204" pitchFamily="34" charset="77"/>
              <a:ea typeface="Calibri" panose="020F0502020204030204" pitchFamily="34" charset="0"/>
              <a:cs typeface="Times New Roman" panose="02020603050405020304" pitchFamily="18" charset="0"/>
            </a:endParaRPr>
          </a:p>
          <a:p>
            <a:pPr marL="342900" lvl="0" indent="-342900">
              <a:lnSpc>
                <a:spcPct val="150000"/>
              </a:lnSpc>
              <a:buFont typeface="Courier New" panose="02070309020205020404" pitchFamily="49" charset="0"/>
              <a:buChar char="o"/>
            </a:pPr>
            <a:r>
              <a:rPr lang="en-US" dirty="0">
                <a:solidFill>
                  <a:srgbClr val="FFAF00"/>
                </a:solidFill>
                <a:latin typeface="Britannic Bold" panose="020B0903060703020204" pitchFamily="34" charset="77"/>
                <a:ea typeface="Calibri" panose="020F0502020204030204" pitchFamily="34" charset="0"/>
                <a:cs typeface="Times New Roman" panose="02020603050405020304" pitchFamily="18" charset="0"/>
              </a:rPr>
              <a:t>You ask one of your students to answer a question.</a:t>
            </a:r>
            <a:endParaRPr lang="es-ES" sz="900" dirty="0">
              <a:effectLst/>
              <a:latin typeface="Britannic Bold" panose="020B0903060703020204" pitchFamily="34" charset="77"/>
              <a:ea typeface="Calibri" panose="020F0502020204030204" pitchFamily="34" charset="0"/>
              <a:cs typeface="Times New Roman" panose="02020603050405020304" pitchFamily="18" charset="0"/>
            </a:endParaRPr>
          </a:p>
          <a:p>
            <a:pPr marL="342900" lvl="0" indent="-342900">
              <a:lnSpc>
                <a:spcPct val="150000"/>
              </a:lnSpc>
              <a:buFont typeface="Courier New" panose="02070309020205020404" pitchFamily="49" charset="0"/>
              <a:buChar char="o"/>
            </a:pPr>
            <a:r>
              <a:rPr lang="en-US" dirty="0">
                <a:solidFill>
                  <a:srgbClr val="FFAF00"/>
                </a:solidFill>
                <a:latin typeface="Britannic Bold" panose="020B0903060703020204" pitchFamily="34" charset="77"/>
                <a:ea typeface="Calibri" panose="020F0502020204030204" pitchFamily="34" charset="0"/>
                <a:cs typeface="Times New Roman" panose="02020603050405020304" pitchFamily="18" charset="0"/>
              </a:rPr>
              <a:t>The student answers.</a:t>
            </a:r>
            <a:endParaRPr lang="es-ES" sz="900" dirty="0">
              <a:effectLst/>
              <a:latin typeface="Britannic Bold" panose="020B0903060703020204" pitchFamily="34" charset="77"/>
              <a:ea typeface="Calibri" panose="020F0502020204030204" pitchFamily="34" charset="0"/>
              <a:cs typeface="Times New Roman" panose="02020603050405020304" pitchFamily="18" charset="0"/>
            </a:endParaRPr>
          </a:p>
          <a:p>
            <a:pPr marL="342900" lvl="0" indent="-342900">
              <a:lnSpc>
                <a:spcPct val="150000"/>
              </a:lnSpc>
              <a:buFont typeface="Courier New" panose="02070309020205020404" pitchFamily="49" charset="0"/>
              <a:buChar char="o"/>
            </a:pPr>
            <a:r>
              <a:rPr lang="en-US" dirty="0">
                <a:solidFill>
                  <a:srgbClr val="FFAF00"/>
                </a:solidFill>
                <a:latin typeface="Britannic Bold" panose="020B0903060703020204" pitchFamily="34" charset="77"/>
                <a:ea typeface="Calibri" panose="020F0502020204030204" pitchFamily="34" charset="0"/>
                <a:cs typeface="Times New Roman" panose="02020603050405020304" pitchFamily="18" charset="0"/>
              </a:rPr>
              <a:t>You ask another student: </a:t>
            </a:r>
            <a:r>
              <a:rPr lang="en-US" i="1" dirty="0">
                <a:solidFill>
                  <a:srgbClr val="FFAF00"/>
                </a:solidFill>
                <a:latin typeface="Britannic Bold" panose="020B0903060703020204" pitchFamily="34" charset="77"/>
                <a:ea typeface="Calibri" panose="020F0502020204030204" pitchFamily="34" charset="0"/>
                <a:cs typeface="Times New Roman" panose="02020603050405020304" pitchFamily="18" charset="0"/>
              </a:rPr>
              <a:t>'How could you </a:t>
            </a:r>
            <a:r>
              <a:rPr lang="en-US" i="1">
                <a:solidFill>
                  <a:srgbClr val="FFAF00"/>
                </a:solidFill>
                <a:latin typeface="Britannic Bold" panose="020B0903060703020204" pitchFamily="34" charset="77"/>
                <a:ea typeface="Calibri" panose="020F0502020204030204" pitchFamily="34" charset="0"/>
                <a:cs typeface="Times New Roman" panose="02020603050405020304" pitchFamily="18" charset="0"/>
              </a:rPr>
              <a:t>add to that </a:t>
            </a:r>
            <a:r>
              <a:rPr lang="en-US" i="1" dirty="0">
                <a:solidFill>
                  <a:srgbClr val="FFAF00"/>
                </a:solidFill>
                <a:latin typeface="Britannic Bold" panose="020B0903060703020204" pitchFamily="34" charset="77"/>
                <a:ea typeface="Calibri" panose="020F0502020204030204" pitchFamily="34" charset="0"/>
                <a:cs typeface="Times New Roman" panose="02020603050405020304" pitchFamily="18" charset="0"/>
              </a:rPr>
              <a:t>answer?'</a:t>
            </a:r>
            <a:endParaRPr lang="es-ES" sz="900" dirty="0">
              <a:effectLst/>
              <a:latin typeface="Britannic Bold" panose="020B0903060703020204" pitchFamily="34" charset="77"/>
              <a:ea typeface="Calibri" panose="020F0502020204030204" pitchFamily="34" charset="0"/>
              <a:cs typeface="Times New Roman" panose="02020603050405020304" pitchFamily="18" charset="0"/>
            </a:endParaRPr>
          </a:p>
          <a:p>
            <a:pPr marL="342900" lvl="0" indent="-342900">
              <a:lnSpc>
                <a:spcPct val="150000"/>
              </a:lnSpc>
              <a:buFont typeface="Courier New" panose="02070309020205020404" pitchFamily="49" charset="0"/>
              <a:buChar char="o"/>
            </a:pPr>
            <a:r>
              <a:rPr lang="en-US" dirty="0">
                <a:solidFill>
                  <a:srgbClr val="FFAF00"/>
                </a:solidFill>
                <a:latin typeface="Britannic Bold" panose="020B0903060703020204" pitchFamily="34" charset="77"/>
                <a:ea typeface="Calibri" panose="020F0502020204030204" pitchFamily="34" charset="0"/>
                <a:cs typeface="Times New Roman" panose="02020603050405020304" pitchFamily="18" charset="0"/>
              </a:rPr>
              <a:t>You ask another student: </a:t>
            </a:r>
            <a:r>
              <a:rPr lang="en-US" i="1" dirty="0">
                <a:solidFill>
                  <a:srgbClr val="FFAF00"/>
                </a:solidFill>
                <a:latin typeface="Britannic Bold" panose="020B0903060703020204" pitchFamily="34" charset="77"/>
                <a:ea typeface="Calibri" panose="020F0502020204030204" pitchFamily="34" charset="0"/>
                <a:cs typeface="Times New Roman" panose="02020603050405020304" pitchFamily="18" charset="0"/>
              </a:rPr>
              <a:t>'Which answer is most understandable to you?</a:t>
            </a:r>
            <a:endParaRPr lang="es-ES" sz="900" dirty="0">
              <a:effectLst/>
              <a:latin typeface="Britannic Bold" panose="020B0903060703020204" pitchFamily="34" charset="77"/>
              <a:ea typeface="Calibri" panose="020F0502020204030204" pitchFamily="34" charset="0"/>
              <a:cs typeface="Times New Roman" panose="02020603050405020304" pitchFamily="18" charset="0"/>
            </a:endParaRPr>
          </a:p>
          <a:p>
            <a:pPr>
              <a:lnSpc>
                <a:spcPct val="150000"/>
              </a:lnSpc>
            </a:pPr>
            <a:r>
              <a:rPr lang="en-US" sz="1600" i="1" dirty="0">
                <a:solidFill>
                  <a:srgbClr val="C45911"/>
                </a:solidFill>
                <a:effectLst/>
                <a:latin typeface="Britannic Bold" panose="020B0903060703020204" pitchFamily="34" charset="77"/>
                <a:ea typeface="Calibri" panose="020F0502020204030204" pitchFamily="34" charset="0"/>
                <a:cs typeface="Times New Roman" panose="02020603050405020304" pitchFamily="18" charset="0"/>
              </a:rPr>
              <a:t>Formative assessment 2:</a:t>
            </a:r>
            <a:endParaRPr lang="es-ES" sz="900" dirty="0">
              <a:effectLst/>
              <a:latin typeface="Britannic Bold" panose="020B0903060703020204" pitchFamily="34" charset="77"/>
              <a:ea typeface="Calibri" panose="020F0502020204030204" pitchFamily="34" charset="0"/>
              <a:cs typeface="Times New Roman" panose="02020603050405020304" pitchFamily="18" charset="0"/>
            </a:endParaRPr>
          </a:p>
          <a:p>
            <a:pPr>
              <a:lnSpc>
                <a:spcPct val="150000"/>
              </a:lnSpc>
            </a:pPr>
            <a:r>
              <a:rPr lang="en-US" dirty="0">
                <a:solidFill>
                  <a:srgbClr val="C45911"/>
                </a:solidFill>
                <a:latin typeface="Britannic Bold" panose="020B0903060703020204" pitchFamily="34" charset="77"/>
                <a:ea typeface="Calibri" panose="020F0502020204030204" pitchFamily="34" charset="0"/>
                <a:cs typeface="Times New Roman" panose="02020603050405020304" pitchFamily="18" charset="0"/>
              </a:rPr>
              <a:t>You write a multiple-choice question on the board and include more than one answer that is correct. You tell your students: </a:t>
            </a:r>
            <a:endParaRPr lang="es-ES" sz="900" dirty="0">
              <a:effectLst/>
              <a:latin typeface="Britannic Bold" panose="020B0903060703020204" pitchFamily="34" charset="77"/>
              <a:ea typeface="Calibri" panose="020F0502020204030204" pitchFamily="34" charset="0"/>
              <a:cs typeface="Times New Roman" panose="02020603050405020304" pitchFamily="18" charset="0"/>
            </a:endParaRPr>
          </a:p>
          <a:p>
            <a:pPr>
              <a:lnSpc>
                <a:spcPct val="150000"/>
              </a:lnSpc>
            </a:pPr>
            <a:r>
              <a:rPr lang="en-US" i="1" dirty="0">
                <a:solidFill>
                  <a:srgbClr val="C45911"/>
                </a:solidFill>
                <a:latin typeface="Britannic Bold" panose="020B0903060703020204" pitchFamily="34" charset="77"/>
                <a:ea typeface="Calibri" panose="020F0502020204030204" pitchFamily="34" charset="0"/>
                <a:cs typeface="Times New Roman" panose="02020603050405020304" pitchFamily="18" charset="0"/>
              </a:rPr>
              <a:t>Convince your group members that the answer you have chosen is correct</a:t>
            </a:r>
          </a:p>
          <a:p>
            <a:endParaRPr lang="en-US" i="1" dirty="0">
              <a:latin typeface="Britannic Bold" panose="020B0903060703020204" pitchFamily="34" charset="77"/>
            </a:endParaRPr>
          </a:p>
          <a:p>
            <a:r>
              <a:rPr lang="en-US" i="1" dirty="0">
                <a:solidFill>
                  <a:srgbClr val="7030A0"/>
                </a:solidFill>
                <a:latin typeface="Britannic Bold" panose="020B0903060703020204" pitchFamily="34" charset="77"/>
              </a:rPr>
              <a:t>Formative assessment 3:</a:t>
            </a:r>
            <a:endParaRPr lang="es-ES" dirty="0">
              <a:solidFill>
                <a:srgbClr val="7030A0"/>
              </a:solidFill>
              <a:latin typeface="Britannic Bold" panose="020B0903060703020204" pitchFamily="34" charset="77"/>
            </a:endParaRPr>
          </a:p>
          <a:p>
            <a:endParaRPr lang="es-ES" dirty="0">
              <a:solidFill>
                <a:srgbClr val="7030A0"/>
              </a:solidFill>
              <a:latin typeface="Britannic Bold" panose="020B0903060703020204" pitchFamily="34" charset="77"/>
            </a:endParaRPr>
          </a:p>
          <a:p>
            <a:r>
              <a:rPr lang="en-US" dirty="0">
                <a:solidFill>
                  <a:srgbClr val="7030A0"/>
                </a:solidFill>
                <a:latin typeface="Britannic Bold" panose="020B0903060703020204" pitchFamily="34" charset="77"/>
              </a:rPr>
              <a:t>Your students have written an essay on the common characteristics of four (4) historic figures. You tell them: </a:t>
            </a:r>
            <a:endParaRPr lang="es-ES" dirty="0">
              <a:solidFill>
                <a:srgbClr val="7030A0"/>
              </a:solidFill>
              <a:latin typeface="Britannic Bold" panose="020B0903060703020204" pitchFamily="34" charset="77"/>
            </a:endParaRPr>
          </a:p>
          <a:p>
            <a:r>
              <a:rPr lang="en-US" dirty="0">
                <a:solidFill>
                  <a:srgbClr val="7030A0"/>
                </a:solidFill>
                <a:latin typeface="Britannic Bold" panose="020B0903060703020204" pitchFamily="34" charset="77"/>
              </a:rPr>
              <a:t> </a:t>
            </a:r>
            <a:endParaRPr lang="es-ES" dirty="0">
              <a:solidFill>
                <a:srgbClr val="7030A0"/>
              </a:solidFill>
              <a:latin typeface="Britannic Bold" panose="020B0903060703020204" pitchFamily="34" charset="77"/>
            </a:endParaRPr>
          </a:p>
          <a:p>
            <a:r>
              <a:rPr lang="en-US" i="1" dirty="0">
                <a:solidFill>
                  <a:srgbClr val="7030A0"/>
                </a:solidFill>
                <a:latin typeface="Britannic Bold" panose="020B0903060703020204" pitchFamily="34" charset="77"/>
              </a:rPr>
              <a:t>In pairs, read your partner’s essay and in the margins, write the strongest and weakest points. </a:t>
            </a:r>
            <a:endParaRPr lang="es-ES" dirty="0">
              <a:solidFill>
                <a:srgbClr val="7030A0"/>
              </a:solidFill>
              <a:latin typeface="Britannic Bold" panose="020B0903060703020204" pitchFamily="34" charset="77"/>
            </a:endParaRPr>
          </a:p>
          <a:p>
            <a:pPr>
              <a:lnSpc>
                <a:spcPct val="150000"/>
              </a:lnSpc>
            </a:pPr>
            <a:endParaRPr lang="es-ES" sz="900" dirty="0">
              <a:effectLst/>
              <a:latin typeface="Britannic Bold" panose="020B0903060703020204" pitchFamily="34" charset="77"/>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48243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8EDF9AC9-2058-BF43-B0EB-8F86AF938B0C}"/>
              </a:ext>
            </a:extLst>
          </p:cNvPr>
          <p:cNvSpPr/>
          <p:nvPr/>
        </p:nvSpPr>
        <p:spPr>
          <a:xfrm>
            <a:off x="1443487" y="428178"/>
            <a:ext cx="7924800" cy="6001643"/>
          </a:xfrm>
          <a:prstGeom prst="rect">
            <a:avLst/>
          </a:prstGeom>
        </p:spPr>
        <p:txBody>
          <a:bodyPr wrap="square">
            <a:spAutoFit/>
          </a:bodyPr>
          <a:lstStyle/>
          <a:p>
            <a:r>
              <a:rPr lang="en-US" sz="1600" i="1" dirty="0">
                <a:solidFill>
                  <a:srgbClr val="FF6D00"/>
                </a:solidFill>
                <a:effectLst/>
                <a:latin typeface="Britannic Bold" panose="020B0903060703020204" pitchFamily="34" charset="77"/>
                <a:ea typeface="Calibri" panose="020F0502020204030204" pitchFamily="34" charset="0"/>
                <a:cs typeface="Times New Roman" panose="02020603050405020304" pitchFamily="18" charset="0"/>
              </a:rPr>
              <a:t>Formative assessment 4:</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600" i="1" dirty="0">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FF6D00"/>
                </a:solidFill>
                <a:latin typeface="Britannic Bold" panose="020B0903060703020204" pitchFamily="34" charset="77"/>
                <a:ea typeface="Calibri" panose="020F0502020204030204" pitchFamily="34" charset="0"/>
                <a:cs typeface="Times New Roman" panose="02020603050405020304" pitchFamily="18" charset="0"/>
              </a:rPr>
              <a:t>On the board, you put 20 facts about ancient civilizations, half of them with deliberate errors. You tell your students: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FF6D00"/>
                </a:solidFill>
                <a:latin typeface="Britannic Bold" panose="020B0903060703020204" pitchFamily="34" charset="77"/>
                <a:ea typeface="Calibri" panose="020F0502020204030204" pitchFamily="34" charset="0"/>
                <a:cs typeface="Times New Roman" panose="02020603050405020304" pitchFamily="18" charset="0"/>
              </a:rPr>
              <a:t>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r>
              <a:rPr lang="en-US" i="1" dirty="0">
                <a:solidFill>
                  <a:srgbClr val="FF6D00"/>
                </a:solidFill>
                <a:latin typeface="Britannic Bold" panose="020B0903060703020204" pitchFamily="34" charset="77"/>
                <a:ea typeface="Calibri" panose="020F0502020204030204" pitchFamily="34" charset="0"/>
                <a:cs typeface="Times New Roman" panose="02020603050405020304" pitchFamily="18" charset="0"/>
              </a:rPr>
              <a:t>In pairs, identify the 10 correct and 10 incorrect facts.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r>
              <a:rPr lang="en-US" i="1" dirty="0">
                <a:solidFill>
                  <a:srgbClr val="FF6D00"/>
                </a:solidFill>
                <a:latin typeface="Britannic Bold" panose="020B0903060703020204" pitchFamily="34" charset="77"/>
                <a:ea typeface="Calibri" panose="020F0502020204030204" pitchFamily="34" charset="0"/>
                <a:cs typeface="Times New Roman" panose="02020603050405020304" pitchFamily="18" charset="0"/>
              </a:rPr>
              <a:t>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600" i="1" dirty="0">
                <a:solidFill>
                  <a:srgbClr val="0070C0"/>
                </a:solidFill>
                <a:effectLst/>
                <a:latin typeface="Britannic Bold" panose="020B0903060703020204" pitchFamily="34" charset="77"/>
                <a:ea typeface="Calibri" panose="020F0502020204030204" pitchFamily="34" charset="0"/>
                <a:cs typeface="Times New Roman" panose="02020603050405020304" pitchFamily="18" charset="0"/>
              </a:rPr>
              <a:t>Formative assessment 5:</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600" dirty="0">
                <a:solidFill>
                  <a:srgbClr val="0070C0"/>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0070C0"/>
                </a:solidFill>
                <a:latin typeface="Britannic Bold" panose="020B0903060703020204" pitchFamily="34" charset="77"/>
                <a:ea typeface="Calibri" panose="020F0502020204030204" pitchFamily="34" charset="0"/>
                <a:cs typeface="Times New Roman" panose="02020603050405020304" pitchFamily="18" charset="0"/>
              </a:rPr>
              <a:t>A group of your students is going to present information about the typical music of Andalucía.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0070C0"/>
                </a:solidFill>
                <a:latin typeface="Britannic Bold" panose="020B0903060703020204" pitchFamily="34" charset="77"/>
                <a:ea typeface="Calibri" panose="020F0502020204030204" pitchFamily="34" charset="0"/>
                <a:cs typeface="Times New Roman" panose="02020603050405020304" pitchFamily="18" charset="0"/>
              </a:rPr>
              <a:t>You tell the rest of the students:</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0070C0"/>
                </a:solidFill>
                <a:latin typeface="Britannic Bold" panose="020B0903060703020204" pitchFamily="34" charset="77"/>
                <a:ea typeface="Calibri" panose="020F0502020204030204" pitchFamily="34" charset="0"/>
                <a:cs typeface="Times New Roman" panose="02020603050405020304" pitchFamily="18" charset="0"/>
              </a:rPr>
              <a:t>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r>
              <a:rPr lang="en-US" i="1" dirty="0">
                <a:solidFill>
                  <a:srgbClr val="0070C0"/>
                </a:solidFill>
                <a:latin typeface="Britannic Bold" panose="020B0903060703020204" pitchFamily="34" charset="77"/>
                <a:ea typeface="Calibri" panose="020F0502020204030204" pitchFamily="34" charset="0"/>
                <a:cs typeface="Times New Roman" panose="02020603050405020304" pitchFamily="18" charset="0"/>
              </a:rPr>
              <a:t>Write down 2 direct and 2 open-ended questions to ask your classmates at the end of the presentation.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0070C0"/>
                </a:solidFill>
                <a:latin typeface="Calibri" panose="020F0502020204030204" pitchFamily="34" charset="0"/>
                <a:ea typeface="Calibri" panose="020F0502020204030204" pitchFamily="34" charset="0"/>
                <a:cs typeface="Times New Roman" panose="02020603050405020304" pitchFamily="18" charset="0"/>
              </a:rPr>
              <a:t>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600" i="1" dirty="0">
                <a:solidFill>
                  <a:srgbClr val="7030A0"/>
                </a:solidFill>
                <a:effectLst/>
                <a:latin typeface="Britannic Bold" panose="020B0903060703020204" pitchFamily="34" charset="77"/>
                <a:ea typeface="Calibri" panose="020F0502020204030204" pitchFamily="34" charset="0"/>
                <a:cs typeface="Times New Roman" panose="02020603050405020304" pitchFamily="18" charset="0"/>
              </a:rPr>
              <a:t>Formative assessment 6:</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600" dirty="0">
                <a:solidFill>
                  <a:srgbClr val="7030A0"/>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Collect students’ essays. Instead of writing comments on the essay itself, write them on strips of paper.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Give groups of students their essays and the strips of paper and they have to decide which comments belong to which essay</a:t>
            </a:r>
            <a:r>
              <a:rPr lang="es-ES" dirty="0">
                <a:effectLst/>
              </a:rPr>
              <a:t> </a:t>
            </a:r>
            <a:endParaRPr lang="es-ES" dirty="0"/>
          </a:p>
        </p:txBody>
      </p:sp>
    </p:spTree>
    <p:extLst>
      <p:ext uri="{BB962C8B-B14F-4D97-AF65-F5344CB8AC3E}">
        <p14:creationId xmlns:p14="http://schemas.microsoft.com/office/powerpoint/2010/main" val="1289252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4D5E624E-34E2-7E4D-AC52-7C733684EA16}"/>
              </a:ext>
            </a:extLst>
          </p:cNvPr>
          <p:cNvSpPr/>
          <p:nvPr/>
        </p:nvSpPr>
        <p:spPr>
          <a:xfrm>
            <a:off x="2030083" y="416165"/>
            <a:ext cx="8131834" cy="6032421"/>
          </a:xfrm>
          <a:prstGeom prst="rect">
            <a:avLst/>
          </a:prstGeom>
        </p:spPr>
        <p:txBody>
          <a:bodyPr wrap="square">
            <a:spAutoFit/>
          </a:bodyPr>
          <a:lstStyle/>
          <a:p>
            <a:r>
              <a:rPr lang="en-US" i="1" dirty="0">
                <a:solidFill>
                  <a:srgbClr val="BF8F00"/>
                </a:solidFill>
                <a:latin typeface="Britannic Bold" panose="020B0903060703020204" pitchFamily="34" charset="77"/>
                <a:ea typeface="Calibri" panose="020F0502020204030204" pitchFamily="34" charset="0"/>
                <a:cs typeface="Times New Roman" panose="02020603050405020304" pitchFamily="18" charset="0"/>
              </a:rPr>
              <a:t>Formative assessment 7:</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BF8F00"/>
                </a:solidFill>
                <a:latin typeface="Britannic Bold" panose="020B0903060703020204" pitchFamily="34" charset="77"/>
                <a:ea typeface="Calibri" panose="020F0502020204030204" pitchFamily="34" charset="0"/>
                <a:cs typeface="Times New Roman" panose="02020603050405020304" pitchFamily="18" charset="0"/>
              </a:rPr>
              <a:t> </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BF8F00"/>
                </a:solidFill>
                <a:latin typeface="Britannic Bold" panose="020B0903060703020204" pitchFamily="34" charset="77"/>
                <a:ea typeface="Calibri" panose="020F0502020204030204" pitchFamily="34" charset="0"/>
                <a:cs typeface="Times New Roman" panose="02020603050405020304" pitchFamily="18" charset="0"/>
              </a:rPr>
              <a:t>Make statements instead of questions: </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pPr algn="ctr"/>
            <a:r>
              <a:rPr lang="en-US" dirty="0">
                <a:solidFill>
                  <a:srgbClr val="BF8F00"/>
                </a:solidFill>
                <a:latin typeface="Britannic Bold" panose="020B0903060703020204" pitchFamily="34" charset="77"/>
                <a:ea typeface="Calibri" panose="020F0502020204030204" pitchFamily="34" charset="0"/>
                <a:cs typeface="Times New Roman" panose="02020603050405020304" pitchFamily="18" charset="0"/>
              </a:rPr>
              <a:t> </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dirty="0">
                <a:solidFill>
                  <a:srgbClr val="BF8F00"/>
                </a:solidFill>
                <a:latin typeface="Britannic Bold" panose="020B0903060703020204" pitchFamily="34" charset="77"/>
                <a:ea typeface="Calibri" panose="020F0502020204030204" pitchFamily="34" charset="0"/>
                <a:cs typeface="Times New Roman" panose="02020603050405020304" pitchFamily="18" charset="0"/>
              </a:rPr>
              <a:t>‘Which country was most to blame for the outbreak of World War I?’</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pPr marL="457200"/>
            <a:r>
              <a:rPr lang="en-US" dirty="0">
                <a:solidFill>
                  <a:srgbClr val="BF8F00"/>
                </a:solidFill>
                <a:latin typeface="Britannic Bold" panose="020B0903060703020204" pitchFamily="34" charset="77"/>
                <a:ea typeface="Calibri" panose="020F0502020204030204" pitchFamily="34" charset="0"/>
                <a:cs typeface="Times New Roman" panose="02020603050405020304" pitchFamily="18" charset="0"/>
              </a:rPr>
              <a:t>‘Russia was most to blame for the outbreak of World War I.’ </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BF8F00"/>
                </a:solidFill>
                <a:latin typeface="Britannic Bold" panose="020B0903060703020204" pitchFamily="34" charset="77"/>
                <a:ea typeface="Calibri" panose="020F0502020204030204" pitchFamily="34" charset="0"/>
                <a:cs typeface="Times New Roman" panose="02020603050405020304" pitchFamily="18" charset="0"/>
              </a:rPr>
              <a:t>Or</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dirty="0">
                <a:solidFill>
                  <a:srgbClr val="BF8F00"/>
                </a:solidFill>
                <a:latin typeface="Britannic Bold" panose="020B0903060703020204" pitchFamily="34" charset="77"/>
                <a:ea typeface="Calibri" panose="020F0502020204030204" pitchFamily="34" charset="0"/>
                <a:cs typeface="Times New Roman" panose="02020603050405020304" pitchFamily="18" charset="0"/>
              </a:rPr>
              <a:t>‘Are all squares rectangles?’</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pPr marL="457200"/>
            <a:r>
              <a:rPr lang="en-US" dirty="0">
                <a:solidFill>
                  <a:srgbClr val="BF8F00"/>
                </a:solidFill>
                <a:latin typeface="Britannic Bold" panose="020B0903060703020204" pitchFamily="34" charset="77"/>
                <a:ea typeface="Calibri" panose="020F0502020204030204" pitchFamily="34" charset="0"/>
                <a:cs typeface="Times New Roman" panose="02020603050405020304" pitchFamily="18" charset="0"/>
              </a:rPr>
              <a:t>‘All squares are rectangles.’</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pPr marL="457200"/>
            <a:r>
              <a:rPr lang="en-US" dirty="0">
                <a:solidFill>
                  <a:srgbClr val="BF8F00"/>
                </a:solidFill>
                <a:latin typeface="Britannic Bold" panose="020B0903060703020204" pitchFamily="34" charset="77"/>
                <a:ea typeface="Calibri" panose="020F0502020204030204" pitchFamily="34" charset="0"/>
                <a:cs typeface="Times New Roman" panose="02020603050405020304" pitchFamily="18" charset="0"/>
              </a:rPr>
              <a:t> </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pPr marL="457200"/>
            <a:r>
              <a:rPr lang="en-US" dirty="0">
                <a:solidFill>
                  <a:srgbClr val="BF8F00"/>
                </a:solidFill>
                <a:latin typeface="Britannic Bold" panose="020B0903060703020204" pitchFamily="34" charset="77"/>
                <a:ea typeface="Calibri" panose="020F0502020204030204" pitchFamily="34" charset="0"/>
                <a:cs typeface="Times New Roman" panose="02020603050405020304" pitchFamily="18" charset="0"/>
              </a:rPr>
              <a:t>The students have to respond thoughtfully than simply ‘yes’ or ‘no’. </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r>
              <a:rPr lang="en-US" i="1" dirty="0">
                <a:solidFill>
                  <a:srgbClr val="538135"/>
                </a:solidFill>
                <a:latin typeface="Britannic Bold" panose="020B0903060703020204" pitchFamily="34" charset="77"/>
                <a:ea typeface="Calibri" panose="020F0502020204030204" pitchFamily="34" charset="0"/>
                <a:cs typeface="Times New Roman" panose="02020603050405020304" pitchFamily="18" charset="0"/>
              </a:rPr>
              <a:t> </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r>
              <a:rPr lang="en-US" i="1"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Formative assessment 8:</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pPr marL="228600"/>
            <a:r>
              <a:rPr lang="en-US" sz="1600" i="1" dirty="0">
                <a:solidFill>
                  <a:srgbClr val="7030A0"/>
                </a:solidFill>
                <a:effectLst/>
                <a:latin typeface="Britannic Bold" panose="020B0903060703020204" pitchFamily="34" charset="77"/>
                <a:ea typeface="Calibri" panose="020F0502020204030204" pitchFamily="34" charset="0"/>
                <a:cs typeface="Times New Roman" panose="02020603050405020304" pitchFamily="18" charset="0"/>
              </a:rPr>
              <a:t> (Preparing for a traditional exam)</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pPr marL="228600"/>
            <a:r>
              <a:rPr lang="en-US" i="1"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 </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In pairs, students write an exam that best represents the material they’ve been studying. </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They exchange their exams with another pair.</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After completing the exams, the pairs return their work to the original pair who then correct them – for both language and content.</a:t>
            </a: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a:p>
            <a:br>
              <a:rPr lang="en-US" i="1" dirty="0">
                <a:solidFill>
                  <a:srgbClr val="00B0F0"/>
                </a:solidFill>
                <a:latin typeface="Britannic Bold" panose="020B0903060703020204" pitchFamily="34" charset="77"/>
                <a:ea typeface="Calibri" panose="020F0502020204030204" pitchFamily="34" charset="0"/>
                <a:cs typeface="Times New Roman" panose="02020603050405020304" pitchFamily="18" charset="0"/>
              </a:rPr>
            </a:br>
            <a:endParaRPr lang="es-ES" sz="1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0484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782F7D39-676E-024A-9552-D4FF9F5FBFD6}"/>
              </a:ext>
            </a:extLst>
          </p:cNvPr>
          <p:cNvSpPr/>
          <p:nvPr/>
        </p:nvSpPr>
        <p:spPr>
          <a:xfrm>
            <a:off x="2185358" y="1582340"/>
            <a:ext cx="8114581" cy="3693319"/>
          </a:xfrm>
          <a:prstGeom prst="rect">
            <a:avLst/>
          </a:prstGeom>
        </p:spPr>
        <p:txBody>
          <a:bodyPr wrap="square">
            <a:spAutoFit/>
          </a:bodyPr>
          <a:lstStyle/>
          <a:p>
            <a:r>
              <a:rPr lang="en-US" i="1" dirty="0">
                <a:solidFill>
                  <a:srgbClr val="323E4F"/>
                </a:solidFill>
                <a:latin typeface="Britannic Bold" panose="020B0903060703020204" pitchFamily="34" charset="77"/>
                <a:ea typeface="Calibri" panose="020F0502020204030204" pitchFamily="34" charset="0"/>
                <a:cs typeface="Times New Roman" panose="02020603050405020304" pitchFamily="18" charset="0"/>
              </a:rPr>
              <a:t>Formative assessment 9:</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p>
            <a:r>
              <a:rPr lang="en-US" i="1" dirty="0">
                <a:solidFill>
                  <a:srgbClr val="323E4F"/>
                </a:solidFill>
                <a:latin typeface="Britannic Bold" panose="020B0903060703020204" pitchFamily="34" charset="77"/>
                <a:ea typeface="Calibri" panose="020F0502020204030204" pitchFamily="34" charset="0"/>
                <a:cs typeface="Times New Roman" panose="02020603050405020304" pitchFamily="18" charset="0"/>
              </a:rPr>
              <a:t> (Correcting exams)</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p>
            <a:r>
              <a:rPr lang="en-US" i="1" dirty="0">
                <a:solidFill>
                  <a:srgbClr val="323E4F"/>
                </a:solidFill>
                <a:latin typeface="Britannic Bold" panose="020B0903060703020204" pitchFamily="34" charset="77"/>
                <a:ea typeface="Calibri" panose="020F0502020204030204" pitchFamily="34" charset="0"/>
                <a:cs typeface="Times New Roman" panose="02020603050405020304" pitchFamily="18" charset="0"/>
              </a:rPr>
              <a:t> </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323E4F"/>
                </a:solidFill>
                <a:latin typeface="Britannic Bold" panose="020B0903060703020204" pitchFamily="34" charset="77"/>
                <a:ea typeface="Calibri" panose="020F0502020204030204" pitchFamily="34" charset="0"/>
                <a:cs typeface="Times New Roman" panose="02020603050405020304" pitchFamily="18" charset="0"/>
              </a:rPr>
              <a:t>You correct students' exams. Instead of indicating where each mistake is, you write down the total number of mistakes you've found, with clues as to what types of errors they are:</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323E4F"/>
                </a:solidFill>
                <a:latin typeface="Britannic Bold" panose="020B0903060703020204" pitchFamily="34" charset="77"/>
                <a:ea typeface="Calibri" panose="020F0502020204030204" pitchFamily="34" charset="0"/>
                <a:cs typeface="Times New Roman" panose="02020603050405020304" pitchFamily="18" charset="0"/>
              </a:rPr>
              <a:t>LW = 	inappropriate linking word (4)</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323E4F"/>
                </a:solidFill>
                <a:latin typeface="Britannic Bold" panose="020B0903060703020204" pitchFamily="34" charset="77"/>
                <a:ea typeface="Calibri" panose="020F0502020204030204" pitchFamily="34" charset="0"/>
                <a:cs typeface="Times New Roman" panose="02020603050405020304" pitchFamily="18" charset="0"/>
              </a:rPr>
              <a:t>GE =	grammatical error (6)</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323E4F"/>
                </a:solidFill>
                <a:latin typeface="Britannic Bold" panose="020B0903060703020204" pitchFamily="34" charset="77"/>
                <a:ea typeface="Calibri" panose="020F0502020204030204" pitchFamily="34" charset="0"/>
                <a:cs typeface="Times New Roman" panose="02020603050405020304" pitchFamily="18" charset="0"/>
              </a:rPr>
              <a:t>WC = 	inappropriate word choice (3)</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p>
            <a:pPr marL="899160" indent="-899160"/>
            <a:r>
              <a:rPr lang="en-US" dirty="0">
                <a:solidFill>
                  <a:srgbClr val="323E4F"/>
                </a:solidFill>
                <a:latin typeface="Britannic Bold" panose="020B0903060703020204" pitchFamily="34" charset="77"/>
                <a:ea typeface="Calibri" panose="020F0502020204030204" pitchFamily="34" charset="0"/>
                <a:cs typeface="Times New Roman" panose="02020603050405020304" pitchFamily="18" charset="0"/>
              </a:rPr>
              <a:t>CL =	colloquial language (instead of academic language) (2)</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323E4F"/>
                </a:solidFill>
                <a:latin typeface="Britannic Bold" panose="020B0903060703020204" pitchFamily="34" charset="77"/>
                <a:ea typeface="Calibri" panose="020F0502020204030204" pitchFamily="34" charset="0"/>
                <a:cs typeface="Times New Roman" panose="02020603050405020304" pitchFamily="18" charset="0"/>
              </a:rPr>
              <a:t>The students know that 10% of the final mark of the exam is based on language (90% on content). They have three (3) days to identify and correct the errors. If they do this, you will raise their mark. </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0033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86F1648D-421B-B74A-ABBA-2A19D2C14280}"/>
              </a:ext>
            </a:extLst>
          </p:cNvPr>
          <p:cNvSpPr/>
          <p:nvPr/>
        </p:nvSpPr>
        <p:spPr>
          <a:xfrm>
            <a:off x="1397480" y="394692"/>
            <a:ext cx="10420710" cy="6463308"/>
          </a:xfrm>
          <a:prstGeom prst="rect">
            <a:avLst/>
          </a:prstGeom>
        </p:spPr>
        <p:txBody>
          <a:bodyPr wrap="square">
            <a:spAutoFit/>
          </a:bodyPr>
          <a:lstStyle/>
          <a:p>
            <a:r>
              <a:rPr lang="en-US" i="1"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Formative assessment 9:</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pPr marL="457200"/>
            <a:r>
              <a:rPr lang="en-US" dirty="0">
                <a:solidFill>
                  <a:srgbClr val="7030A0"/>
                </a:solidFill>
                <a:latin typeface="Calibri" panose="020F0502020204030204" pitchFamily="34" charset="0"/>
                <a:ea typeface="Calibri" panose="020F0502020204030204" pitchFamily="34" charset="0"/>
                <a:cs typeface="Times New Roman" panose="02020603050405020304" pitchFamily="18" charset="0"/>
              </a:rPr>
              <a:t> </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You write a division problem on the board. </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You tell your students:</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pPr marL="457200"/>
            <a:r>
              <a:rPr lang="en-US"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 </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pPr marL="228600"/>
            <a:r>
              <a:rPr lang="en-US" i="1"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‘In less than 30 words, write an explanation of why this is </a:t>
            </a:r>
            <a:r>
              <a:rPr lang="en-US"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not</a:t>
            </a:r>
            <a:r>
              <a:rPr lang="en-US" i="1"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 a multiplication problem.’</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r>
              <a:rPr lang="en-US" i="1" dirty="0">
                <a:solidFill>
                  <a:srgbClr val="323E4F"/>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7030A0"/>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r>
              <a:rPr lang="en-US" i="1" dirty="0">
                <a:solidFill>
                  <a:srgbClr val="FF85FF"/>
                </a:solidFill>
                <a:effectLst/>
                <a:latin typeface="Britannic Bold" panose="020B0903060703020204" pitchFamily="34" charset="77"/>
                <a:ea typeface="Calibri" panose="020F0502020204030204" pitchFamily="34" charset="0"/>
                <a:cs typeface="Times New Roman" panose="02020603050405020304" pitchFamily="18" charset="0"/>
              </a:rPr>
              <a:t>Formative assessment 10:</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FF85FF"/>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FF85FF"/>
                </a:solidFill>
                <a:effectLst/>
                <a:latin typeface="Britannic Bold" panose="020B0903060703020204" pitchFamily="34" charset="77"/>
                <a:ea typeface="Calibri" panose="020F0502020204030204" pitchFamily="34" charset="0"/>
                <a:cs typeface="Times New Roman" panose="02020603050405020304" pitchFamily="18" charset="0"/>
              </a:rPr>
              <a:t>You return a quiz or exam to your students. You tell them: </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FF85FF"/>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r>
              <a:rPr lang="en-US" i="1" dirty="0">
                <a:solidFill>
                  <a:srgbClr val="FF85FF"/>
                </a:solidFill>
                <a:effectLst/>
                <a:latin typeface="Britannic Bold" panose="020B0903060703020204" pitchFamily="34" charset="77"/>
                <a:ea typeface="Calibri" panose="020F0502020204030204" pitchFamily="34" charset="0"/>
                <a:cs typeface="Times New Roman" panose="02020603050405020304" pitchFamily="18" charset="0"/>
              </a:rPr>
              <a:t>‘In your groups, use the best answers of all of your tests to create the best exam possible.’</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8496B0"/>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r>
              <a:rPr lang="en-US" i="1" dirty="0">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rPr>
              <a:t>Formative assessment 11:</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rPr>
              <a:t>Your students have finished a portrait in art class. You choose two of them or two from past years, and ask your students:</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r>
              <a:rPr lang="en-US" i="1" dirty="0">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rPr>
              <a:t>‘Why is this portrait a good example of the style of art we’re studying, and why is this other portrait </a:t>
            </a:r>
            <a:r>
              <a:rPr lang="en-US" dirty="0">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rPr>
              <a:t>not</a:t>
            </a:r>
            <a:r>
              <a:rPr lang="en-US" i="1" dirty="0">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rPr>
              <a:t> a good example of this style?’</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a:p>
            <a:r>
              <a:rPr lang="en-US" i="1" dirty="0">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89426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0F57A38D-F985-7C45-96B3-CFCA6915204F}"/>
              </a:ext>
            </a:extLst>
          </p:cNvPr>
          <p:cNvSpPr/>
          <p:nvPr/>
        </p:nvSpPr>
        <p:spPr>
          <a:xfrm>
            <a:off x="1909313" y="335845"/>
            <a:ext cx="8494144" cy="6186309"/>
          </a:xfrm>
          <a:prstGeom prst="rect">
            <a:avLst/>
          </a:prstGeom>
        </p:spPr>
        <p:txBody>
          <a:bodyPr wrap="square">
            <a:spAutoFit/>
          </a:bodyPr>
          <a:lstStyle/>
          <a:p>
            <a:r>
              <a:rPr lang="en-US" i="1" dirty="0">
                <a:solidFill>
                  <a:srgbClr val="7030A0"/>
                </a:solidFill>
                <a:effectLst/>
                <a:latin typeface="Britannic Bold" panose="020B0903060703020204" pitchFamily="34" charset="77"/>
                <a:ea typeface="Calibri" panose="020F0502020204030204" pitchFamily="34" charset="0"/>
                <a:cs typeface="Times New Roman" panose="02020603050405020304" pitchFamily="18" charset="0"/>
              </a:rPr>
              <a:t>Formative assessment 12:</a:t>
            </a:r>
            <a:endParaRPr lang="es-ES" dirty="0">
              <a:solidFill>
                <a:srgbClr val="7030A0"/>
              </a:solidFill>
              <a:effectLst/>
              <a:latin typeface="Britannic Bold" panose="020B0903060703020204" pitchFamily="34" charset="77"/>
              <a:ea typeface="Calibri" panose="020F0502020204030204" pitchFamily="34" charset="0"/>
              <a:cs typeface="Times New Roman" panose="02020603050405020304" pitchFamily="18" charset="0"/>
            </a:endParaRPr>
          </a:p>
          <a:p>
            <a:r>
              <a:rPr lang="en-US" i="1" dirty="0">
                <a:solidFill>
                  <a:srgbClr val="7030A0"/>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dirty="0">
              <a:solidFill>
                <a:srgbClr val="7030A0"/>
              </a:solidFill>
              <a:effectLst/>
              <a:latin typeface="Britannic Bold" panose="020B0903060703020204" pitchFamily="34" charset="77"/>
              <a:ea typeface="Calibri" panose="020F0502020204030204" pitchFamily="34" charset="0"/>
              <a:cs typeface="Times New Roman" panose="02020603050405020304" pitchFamily="18" charset="0"/>
            </a:endParaRPr>
          </a:p>
          <a:p>
            <a:r>
              <a:rPr lang="en-US"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Use ‘why’ questions: </a:t>
            </a:r>
            <a:endParaRPr lang="es-ES" dirty="0">
              <a:solidFill>
                <a:srgbClr val="7030A0"/>
              </a:solidFill>
              <a:effectLst/>
              <a:latin typeface="Britannic Bold" panose="020B0903060703020204" pitchFamily="34" charset="77"/>
              <a:ea typeface="Calibri" panose="020F0502020204030204" pitchFamily="34" charset="0"/>
              <a:cs typeface="Times New Roman" panose="02020603050405020304" pitchFamily="18" charset="0"/>
            </a:endParaRPr>
          </a:p>
          <a:p>
            <a:pPr algn="ctr"/>
            <a:r>
              <a:rPr lang="en-US"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 </a:t>
            </a:r>
            <a:endParaRPr lang="es-ES" dirty="0">
              <a:solidFill>
                <a:srgbClr val="7030A0"/>
              </a:solidFill>
              <a:effectLst/>
              <a:latin typeface="Britannic Bold" panose="020B0903060703020204" pitchFamily="34" charset="77"/>
              <a:ea typeface="Calibri" panose="020F0502020204030204" pitchFamily="34" charset="0"/>
              <a:cs typeface="Times New Roman" panose="02020603050405020304" pitchFamily="18" charset="0"/>
            </a:endParaRPr>
          </a:p>
          <a:p>
            <a:pPr marL="457200"/>
            <a:r>
              <a:rPr lang="en-US"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Instead of…’Is a square a trapezoid?’</a:t>
            </a:r>
            <a:endParaRPr lang="es-ES" dirty="0">
              <a:solidFill>
                <a:srgbClr val="7030A0"/>
              </a:solidFill>
              <a:effectLst/>
              <a:latin typeface="Britannic Bold" panose="020B0903060703020204" pitchFamily="34" charset="77"/>
              <a:ea typeface="Calibri" panose="020F0502020204030204" pitchFamily="34" charset="0"/>
              <a:cs typeface="Times New Roman" panose="02020603050405020304" pitchFamily="18" charset="0"/>
            </a:endParaRPr>
          </a:p>
          <a:p>
            <a:pPr marL="457200"/>
            <a:r>
              <a:rPr lang="en-US"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Say…’Why is a square a trapezoid?</a:t>
            </a:r>
            <a:endParaRPr lang="es-ES" dirty="0">
              <a:solidFill>
                <a:srgbClr val="7030A0"/>
              </a:solidFill>
              <a:effectLst/>
              <a:latin typeface="Britannic Bold" panose="020B0903060703020204" pitchFamily="34" charset="77"/>
              <a:ea typeface="Calibri" panose="020F0502020204030204" pitchFamily="34" charset="0"/>
              <a:cs typeface="Times New Roman" panose="02020603050405020304" pitchFamily="18" charset="0"/>
            </a:endParaRPr>
          </a:p>
          <a:p>
            <a:pPr marL="457200"/>
            <a:r>
              <a:rPr lang="en-US"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 </a:t>
            </a:r>
            <a:endParaRPr lang="es-ES" dirty="0">
              <a:solidFill>
                <a:srgbClr val="7030A0"/>
              </a:solidFill>
              <a:effectLst/>
              <a:latin typeface="Britannic Bold" panose="020B0903060703020204" pitchFamily="34" charset="77"/>
              <a:ea typeface="Calibri" panose="020F0502020204030204" pitchFamily="34" charset="0"/>
              <a:cs typeface="Times New Roman" panose="02020603050405020304" pitchFamily="18" charset="0"/>
            </a:endParaRPr>
          </a:p>
          <a:p>
            <a:pPr marL="457200"/>
            <a:r>
              <a:rPr lang="en-US"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Instead of…Is a bat a mammal?</a:t>
            </a:r>
            <a:endParaRPr lang="es-ES" dirty="0">
              <a:solidFill>
                <a:srgbClr val="7030A0"/>
              </a:solidFill>
              <a:effectLst/>
              <a:latin typeface="Britannic Bold" panose="020B0903060703020204" pitchFamily="34" charset="77"/>
              <a:ea typeface="Calibri" panose="020F0502020204030204" pitchFamily="34" charset="0"/>
              <a:cs typeface="Times New Roman" panose="02020603050405020304" pitchFamily="18" charset="0"/>
            </a:endParaRPr>
          </a:p>
          <a:p>
            <a:pPr marL="457200"/>
            <a:r>
              <a:rPr lang="en-US" dirty="0">
                <a:solidFill>
                  <a:srgbClr val="7030A0"/>
                </a:solidFill>
                <a:latin typeface="Britannic Bold" panose="020B0903060703020204" pitchFamily="34" charset="77"/>
                <a:ea typeface="Calibri" panose="020F0502020204030204" pitchFamily="34" charset="0"/>
                <a:cs typeface="Times New Roman" panose="02020603050405020304" pitchFamily="18" charset="0"/>
              </a:rPr>
              <a:t>Say…’Why is a bat a mammal and a penguin is not?’ </a:t>
            </a:r>
            <a:endParaRPr lang="es-ES" dirty="0">
              <a:solidFill>
                <a:srgbClr val="7030A0"/>
              </a:solidFill>
              <a:effectLst/>
              <a:latin typeface="Britannic Bold" panose="020B0903060703020204" pitchFamily="34" charset="77"/>
              <a:ea typeface="Calibri" panose="020F0502020204030204" pitchFamily="34" charset="0"/>
              <a:cs typeface="Times New Roman" panose="02020603050405020304" pitchFamily="18" charset="0"/>
            </a:endParaRPr>
          </a:p>
          <a:p>
            <a:pPr marL="457200"/>
            <a:r>
              <a:rPr lang="en-US" dirty="0">
                <a:solidFill>
                  <a:srgbClr val="7030A0"/>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r>
              <a:rPr lang="en-US" i="1" dirty="0">
                <a:solidFill>
                  <a:srgbClr val="538135"/>
                </a:solidFill>
                <a:effectLst/>
                <a:latin typeface="Britannic Bold" panose="020B0903060703020204" pitchFamily="34" charset="77"/>
                <a:ea typeface="Calibri" panose="020F0502020204030204" pitchFamily="34" charset="0"/>
                <a:cs typeface="Times New Roman" panose="02020603050405020304" pitchFamily="18" charset="0"/>
              </a:rPr>
              <a:t>Formative assessment 13:</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pPr marL="228600"/>
            <a:r>
              <a:rPr lang="en-US" i="1" dirty="0">
                <a:solidFill>
                  <a:srgbClr val="538135"/>
                </a:solidFill>
                <a:effectLst/>
                <a:latin typeface="Britannic Bold" panose="020B0903060703020204" pitchFamily="34" charset="77"/>
                <a:ea typeface="Calibri" panose="020F0502020204030204" pitchFamily="34" charset="0"/>
                <a:cs typeface="Times New Roman" panose="02020603050405020304" pitchFamily="18" charset="0"/>
              </a:rPr>
              <a:t> (Preparing for a traditional exam)</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dirty="0">
                <a:solidFill>
                  <a:srgbClr val="538135"/>
                </a:solidFill>
                <a:latin typeface="Britannic Bold" panose="020B0903060703020204" pitchFamily="34" charset="77"/>
                <a:ea typeface="Calibri" panose="020F0502020204030204" pitchFamily="34" charset="0"/>
                <a:cs typeface="Times New Roman" panose="02020603050405020304" pitchFamily="18" charset="0"/>
              </a:rPr>
              <a:t>You give students a draft of an exam.</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dirty="0">
                <a:solidFill>
                  <a:srgbClr val="538135"/>
                </a:solidFill>
                <a:latin typeface="Britannic Bold" panose="020B0903060703020204" pitchFamily="34" charset="77"/>
                <a:ea typeface="Calibri" panose="020F0502020204030204" pitchFamily="34" charset="0"/>
                <a:cs typeface="Times New Roman" panose="02020603050405020304" pitchFamily="18" charset="0"/>
              </a:rPr>
              <a:t>Students take the exam.</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dirty="0">
                <a:solidFill>
                  <a:srgbClr val="538135"/>
                </a:solidFill>
                <a:latin typeface="Britannic Bold" panose="020B0903060703020204" pitchFamily="34" charset="77"/>
                <a:ea typeface="Calibri" panose="020F0502020204030204" pitchFamily="34" charset="0"/>
                <a:cs typeface="Times New Roman" panose="02020603050405020304" pitchFamily="18" charset="0"/>
              </a:rPr>
              <a:t>Instead of you correcting them, students spend time discussing their answers and coming to an agreement on the best ones of all of them – for both content and language. </a:t>
            </a:r>
          </a:p>
          <a:p>
            <a:pPr marL="342900" lvl="0" indent="-342900">
              <a:buFont typeface="Symbol" pitchFamily="2" charset="2"/>
              <a:buChar char=""/>
            </a:pP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r>
              <a:rPr lang="en-US" i="1" dirty="0">
                <a:solidFill>
                  <a:srgbClr val="FF0000"/>
                </a:solidFill>
                <a:effectLst/>
                <a:latin typeface="Britannic Bold" panose="020B0903060703020204" pitchFamily="34" charset="77"/>
                <a:ea typeface="Calibri" panose="020F0502020204030204" pitchFamily="34" charset="0"/>
                <a:cs typeface="Times New Roman" panose="02020603050405020304" pitchFamily="18" charset="0"/>
              </a:rPr>
              <a:t>Formative assessment 14:</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r>
              <a:rPr lang="en-US" dirty="0">
                <a:solidFill>
                  <a:srgbClr val="FF0000"/>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r>
              <a:rPr lang="en-US" dirty="0">
                <a:solidFill>
                  <a:srgbClr val="FF0000"/>
                </a:solidFill>
                <a:effectLst/>
                <a:latin typeface="Britannic Bold" panose="020B0903060703020204" pitchFamily="34" charset="77"/>
                <a:ea typeface="Calibri" panose="020F0502020204030204" pitchFamily="34" charset="0"/>
                <a:cs typeface="Times New Roman" panose="02020603050405020304" pitchFamily="18" charset="0"/>
              </a:rPr>
              <a:t>Math (or any subject) quiz. Write on the top of the quiz:</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r>
              <a:rPr lang="en-US" dirty="0">
                <a:solidFill>
                  <a:srgbClr val="FF0000"/>
                </a:solidFill>
                <a:effectLst/>
                <a:latin typeface="Britannic Bold" panose="020B0903060703020204" pitchFamily="34" charset="77"/>
                <a:ea typeface="Calibri" panose="020F0502020204030204" pitchFamily="34" charset="0"/>
                <a:cs typeface="Times New Roman" panose="02020603050405020304" pitchFamily="18" charset="0"/>
              </a:rPr>
              <a:t>‘There are 8 incorrect answers. Find them and correct them.’</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32971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54594C7E-44B4-EA44-9F3B-52EC79D3482E}"/>
              </a:ext>
            </a:extLst>
          </p:cNvPr>
          <p:cNvSpPr/>
          <p:nvPr/>
        </p:nvSpPr>
        <p:spPr>
          <a:xfrm>
            <a:off x="2271622" y="1054053"/>
            <a:ext cx="7700513" cy="5355312"/>
          </a:xfrm>
          <a:prstGeom prst="rect">
            <a:avLst/>
          </a:prstGeom>
        </p:spPr>
        <p:txBody>
          <a:bodyPr wrap="square">
            <a:spAutoFit/>
          </a:bodyPr>
          <a:lstStyle/>
          <a:p>
            <a:r>
              <a:rPr lang="en-US" dirty="0">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rPr>
              <a:t> </a:t>
            </a:r>
            <a:r>
              <a:rPr lang="es-ES" i="1" dirty="0" err="1">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rPr>
              <a:t>Formative</a:t>
            </a:r>
            <a:r>
              <a:rPr lang="es-ES" i="1" dirty="0">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rPr>
              <a:t> </a:t>
            </a:r>
            <a:r>
              <a:rPr lang="es-ES" i="1" dirty="0" err="1">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rPr>
              <a:t>assessment</a:t>
            </a:r>
            <a:r>
              <a:rPr lang="es-ES" i="1" dirty="0">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rPr>
              <a:t> 15:</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r>
              <a:rPr lang="es-ES" dirty="0">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pPr marL="342900" lvl="0" indent="-342900">
              <a:buFont typeface="Symbol" pitchFamily="2" charset="2"/>
              <a:buChar char=""/>
            </a:pPr>
            <a:r>
              <a:rPr lang="en-US" dirty="0">
                <a:solidFill>
                  <a:srgbClr val="00B050"/>
                </a:solidFill>
                <a:latin typeface="Britannic Bold" panose="020B0903060703020204" pitchFamily="34" charset="77"/>
                <a:ea typeface="Calibri" panose="020F0502020204030204" pitchFamily="34" charset="0"/>
                <a:cs typeface="Times New Roman" panose="02020603050405020304" pitchFamily="18" charset="0"/>
              </a:rPr>
              <a:t>Your students watched a video. You tell them: </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r>
              <a:rPr lang="en-US" dirty="0">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pPr marL="540385"/>
            <a:r>
              <a:rPr lang="en-US" i="1" dirty="0">
                <a:solidFill>
                  <a:srgbClr val="00B050"/>
                </a:solidFill>
                <a:latin typeface="Britannic Bold" panose="020B0903060703020204" pitchFamily="34" charset="77"/>
                <a:ea typeface="Calibri" panose="020F0502020204030204" pitchFamily="34" charset="0"/>
                <a:cs typeface="Times New Roman" panose="02020603050405020304" pitchFamily="18" charset="0"/>
              </a:rPr>
              <a:t>‘In your groups, you have 3 minutes to write a summary of the video. </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pPr marL="540385"/>
            <a:r>
              <a:rPr lang="en-US" i="1" dirty="0">
                <a:solidFill>
                  <a:srgbClr val="00B050"/>
                </a:solidFill>
                <a:latin typeface="Britannic Bold" panose="020B0903060703020204" pitchFamily="34" charset="77"/>
                <a:ea typeface="Calibri" panose="020F0502020204030204" pitchFamily="34" charset="0"/>
                <a:cs typeface="Times New Roman" panose="02020603050405020304" pitchFamily="18" charset="0"/>
              </a:rPr>
              <a:t>Include sequencing terms such as: ‘In the beginning’, ‘In the middle’, ‘At the end.’</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pPr marL="540385"/>
            <a:r>
              <a:rPr lang="en-US" i="1" dirty="0">
                <a:solidFill>
                  <a:srgbClr val="00B050"/>
                </a:solidFill>
                <a:latin typeface="Britannic Bold" panose="020B0903060703020204" pitchFamily="34" charset="77"/>
                <a:ea typeface="Calibri" panose="020F0502020204030204" pitchFamily="34" charset="0"/>
                <a:cs typeface="Times New Roman" panose="02020603050405020304" pitchFamily="18" charset="0"/>
              </a:rPr>
              <a:t> </a:t>
            </a:r>
          </a:p>
          <a:p>
            <a:pPr marL="540385"/>
            <a:endParaRPr lang="en-US" i="1" dirty="0">
              <a:solidFill>
                <a:srgbClr val="00B050"/>
              </a:solidFill>
              <a:effectLst/>
              <a:latin typeface="Britannic Bold" panose="020B0903060703020204" pitchFamily="34" charset="77"/>
              <a:ea typeface="Calibri" panose="020F0502020204030204" pitchFamily="34" charset="0"/>
              <a:cs typeface="Times New Roman" panose="02020603050405020304" pitchFamily="18" charset="0"/>
            </a:endParaRPr>
          </a:p>
          <a:p>
            <a:pPr marL="540385"/>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r>
              <a:rPr lang="en-US" i="1" dirty="0">
                <a:solidFill>
                  <a:srgbClr val="FF0000"/>
                </a:solidFill>
                <a:effectLst/>
                <a:latin typeface="Britannic Bold" panose="020B0903060703020204" pitchFamily="34" charset="77"/>
                <a:ea typeface="Calibri" panose="020F0502020204030204" pitchFamily="34" charset="0"/>
                <a:cs typeface="Times New Roman" panose="02020603050405020304" pitchFamily="18" charset="0"/>
              </a:rPr>
              <a:t>Formative assessment 16:</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r>
              <a:rPr lang="en-US" dirty="0">
                <a:solidFill>
                  <a:srgbClr val="FF0000"/>
                </a:solidFill>
                <a:effectLst/>
                <a:latin typeface="Britannic Bold" panose="020B0903060703020204" pitchFamily="34" charset="77"/>
                <a:ea typeface="Calibri" panose="020F0502020204030204" pitchFamily="34" charset="0"/>
                <a:cs typeface="Times New Roman" panose="02020603050405020304" pitchFamily="18" charset="0"/>
              </a:rPr>
              <a:t> </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r>
              <a:rPr lang="en-US" dirty="0">
                <a:solidFill>
                  <a:srgbClr val="FF0000"/>
                </a:solidFill>
                <a:latin typeface="Britannic Bold" panose="020B0903060703020204" pitchFamily="34" charset="77"/>
                <a:ea typeface="Calibri" panose="020F0502020204030204" pitchFamily="34" charset="0"/>
                <a:cs typeface="Times New Roman" panose="02020603050405020304" pitchFamily="18" charset="0"/>
              </a:rPr>
              <a:t>As soon as a student gets a grade, the learning stops. One way of providing incentives is to allocate 50% of the mark on the first submission and 50% on the improvement as a result of responding to the feedback.   </a:t>
            </a:r>
            <a:endParaRPr lang="es-ES" dirty="0">
              <a:effectLst/>
              <a:latin typeface="Britannic Bold" panose="020B0903060703020204" pitchFamily="34" charset="77"/>
              <a:ea typeface="Calibri" panose="020F0502020204030204" pitchFamily="34" charset="0"/>
              <a:cs typeface="Times New Roman" panose="02020603050405020304" pitchFamily="18" charset="0"/>
            </a:endParaRPr>
          </a:p>
          <a:p>
            <a:br>
              <a:rPr lang="en-US" dirty="0">
                <a:solidFill>
                  <a:srgbClr val="FF0000"/>
                </a:solidFill>
                <a:effectLst/>
                <a:latin typeface="Britannic Bold" panose="020B0903060703020204" pitchFamily="34" charset="77"/>
                <a:ea typeface="Calibri" panose="020F0502020204030204" pitchFamily="34" charset="0"/>
                <a:cs typeface="Times New Roman" panose="02020603050405020304" pitchFamily="18" charset="0"/>
              </a:rPr>
            </a:br>
            <a:endParaRPr lang="es-ES" dirty="0">
              <a:latin typeface="Britannic Bold" panose="020B0903060703020204" pitchFamily="34" charset="77"/>
            </a:endParaRPr>
          </a:p>
        </p:txBody>
      </p:sp>
    </p:spTree>
    <p:extLst>
      <p:ext uri="{BB962C8B-B14F-4D97-AF65-F5344CB8AC3E}">
        <p14:creationId xmlns:p14="http://schemas.microsoft.com/office/powerpoint/2010/main" val="207853451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1592</TotalTime>
  <Words>972</Words>
  <Application>Microsoft Macintosh PowerPoint</Application>
  <PresentationFormat>Panorámica</PresentationFormat>
  <Paragraphs>117</Paragraphs>
  <Slides>8</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8</vt:i4>
      </vt:variant>
    </vt:vector>
  </HeadingPairs>
  <TitlesOfParts>
    <vt:vector size="16" baseType="lpstr">
      <vt:lpstr>Arial</vt:lpstr>
      <vt:lpstr>Bradley Hand</vt:lpstr>
      <vt:lpstr>Britannic Bold</vt:lpstr>
      <vt:lpstr>Calibri</vt:lpstr>
      <vt:lpstr>Calibri Light</vt:lpstr>
      <vt:lpstr>Courier New</vt:lpstr>
      <vt:lpstr>Symbol</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Jordi Edgar Tordera Juan</dc:creator>
  <cp:lastModifiedBy>Jordi Edgar Tordera Juan</cp:lastModifiedBy>
  <cp:revision>13</cp:revision>
  <dcterms:created xsi:type="dcterms:W3CDTF">2021-05-04T09:38:27Z</dcterms:created>
  <dcterms:modified xsi:type="dcterms:W3CDTF">2021-11-30T19:29:24Z</dcterms:modified>
</cp:coreProperties>
</file>