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4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2DD6-D6BF-46D8-82FF-3192B7B34281}" type="datetimeFigureOut">
              <a:rPr lang="es-ES" smtClean="0"/>
              <a:pPr/>
              <a:t>20/05/2016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34F0-3F8C-4569-A48A-48EA17B1E6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2DD6-D6BF-46D8-82FF-3192B7B34281}" type="datetimeFigureOut">
              <a:rPr lang="es-ES" smtClean="0"/>
              <a:pPr/>
              <a:t>20/05/2016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34F0-3F8C-4569-A48A-48EA17B1E6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2DD6-D6BF-46D8-82FF-3192B7B34281}" type="datetimeFigureOut">
              <a:rPr lang="es-ES" smtClean="0"/>
              <a:pPr/>
              <a:t>20/05/2016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34F0-3F8C-4569-A48A-48EA17B1E6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2DD6-D6BF-46D8-82FF-3192B7B34281}" type="datetimeFigureOut">
              <a:rPr lang="es-ES" smtClean="0"/>
              <a:pPr/>
              <a:t>20/05/2016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34F0-3F8C-4569-A48A-48EA17B1E6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2DD6-D6BF-46D8-82FF-3192B7B34281}" type="datetimeFigureOut">
              <a:rPr lang="es-ES" smtClean="0"/>
              <a:pPr/>
              <a:t>20/05/2016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34F0-3F8C-4569-A48A-48EA17B1E6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2DD6-D6BF-46D8-82FF-3192B7B34281}" type="datetimeFigureOut">
              <a:rPr lang="es-ES" smtClean="0"/>
              <a:pPr/>
              <a:t>20/05/2016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34F0-3F8C-4569-A48A-48EA17B1E6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2DD6-D6BF-46D8-82FF-3192B7B34281}" type="datetimeFigureOut">
              <a:rPr lang="es-ES" smtClean="0"/>
              <a:pPr/>
              <a:t>20/05/2016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34F0-3F8C-4569-A48A-48EA17B1E6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2DD6-D6BF-46D8-82FF-3192B7B34281}" type="datetimeFigureOut">
              <a:rPr lang="es-ES" smtClean="0"/>
              <a:pPr/>
              <a:t>20/05/2016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34F0-3F8C-4569-A48A-48EA17B1E6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2DD6-D6BF-46D8-82FF-3192B7B34281}" type="datetimeFigureOut">
              <a:rPr lang="es-ES" smtClean="0"/>
              <a:pPr/>
              <a:t>20/05/2016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34F0-3F8C-4569-A48A-48EA17B1E6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2DD6-D6BF-46D8-82FF-3192B7B34281}" type="datetimeFigureOut">
              <a:rPr lang="es-ES" smtClean="0"/>
              <a:pPr/>
              <a:t>20/05/2016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34F0-3F8C-4569-A48A-48EA17B1E6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2DD6-D6BF-46D8-82FF-3192B7B34281}" type="datetimeFigureOut">
              <a:rPr lang="es-ES" smtClean="0"/>
              <a:pPr/>
              <a:t>20/05/2016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34F0-3F8C-4569-A48A-48EA17B1E6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12DD6-D6BF-46D8-82FF-3192B7B34281}" type="datetimeFigureOut">
              <a:rPr lang="es-ES" smtClean="0"/>
              <a:pPr/>
              <a:t>20/05/2016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C34F0-3F8C-4569-A48A-48EA17B1E6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e.es/buscar/doc.php?id=BOE-A-1985-129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stonoesunaescuela.org/bitacora/pedagogia-activa/ceip-princesa-de-asturias" TargetMode="External"/><Relationship Id="rId7" Type="http://schemas.openxmlformats.org/officeDocument/2006/relationships/hyperlink" Target="http://pousadaescola.blogspot.com.es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edu.xunta.es/centros/craantiacal/" TargetMode="External"/><Relationship Id="rId5" Type="http://schemas.openxmlformats.org/officeDocument/2006/relationships/hyperlink" Target="http://recadosdamoura.blogspot.com.es/" TargetMode="External"/><Relationship Id="rId4" Type="http://schemas.openxmlformats.org/officeDocument/2006/relationships/hyperlink" Target="http://www.colegioprincesadeasturias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royectoavolar.wordpress.com/" TargetMode="External"/><Relationship Id="rId7" Type="http://schemas.openxmlformats.org/officeDocument/2006/relationships/hyperlink" Target="http://sementevigo.com/" TargetMode="External"/><Relationship Id="rId2" Type="http://schemas.openxmlformats.org/officeDocument/2006/relationships/hyperlink" Target="http://colegiovitalalsar.blogspot.com.es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ducacionentransiciongalicia.wordpress.com/" TargetMode="External"/><Relationship Id="rId5" Type="http://schemas.openxmlformats.org/officeDocument/2006/relationships/hyperlink" Target="http://www.elperiodico.com/es/noticias/educacion/escuela-innovadora-desbordada-peticiones-preinscripcion-nuevos-alumnos-5084620" TargetMode="External"/><Relationship Id="rId4" Type="http://schemas.openxmlformats.org/officeDocument/2006/relationships/hyperlink" Target="http://www.escolanova21.ca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resdecambio.com/peliculas-documentales-y-videos-que-recomiendo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emicasaalmundo.com/blog/40-escuelas-publicas-pedagogias-alternativas-espana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4-1-1-fra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8352" y="200647"/>
            <a:ext cx="5796136" cy="6108673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404664"/>
            <a:ext cx="5112568" cy="1152127"/>
          </a:xfrm>
        </p:spPr>
        <p:txBody>
          <a:bodyPr>
            <a:noAutofit/>
          </a:bodyPr>
          <a:lstStyle/>
          <a:p>
            <a:r>
              <a:rPr lang="es-ES" sz="8800" dirty="0" err="1" smtClean="0"/>
              <a:t>Xogamos</a:t>
            </a:r>
            <a:r>
              <a:rPr lang="es-ES" sz="8800" dirty="0" smtClean="0"/>
              <a:t>?</a:t>
            </a:r>
            <a:endParaRPr lang="es-ES" sz="8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6165304"/>
            <a:ext cx="9144000" cy="478904"/>
          </a:xfrm>
        </p:spPr>
        <p:txBody>
          <a:bodyPr>
            <a:noAutofit/>
          </a:bodyPr>
          <a:lstStyle/>
          <a:p>
            <a:r>
              <a:rPr lang="es-ES" dirty="0" err="1" smtClean="0">
                <a:solidFill>
                  <a:schemeClr val="tx1"/>
                </a:solidFill>
              </a:rPr>
              <a:t>Xoguemos</a:t>
            </a:r>
            <a:r>
              <a:rPr lang="es-ES" dirty="0" smtClean="0">
                <a:solidFill>
                  <a:schemeClr val="tx1"/>
                </a:solidFill>
              </a:rPr>
              <a:t> e soñemos que se poden </a:t>
            </a:r>
            <a:r>
              <a:rPr lang="es-ES" dirty="0" err="1" smtClean="0">
                <a:solidFill>
                  <a:schemeClr val="tx1"/>
                </a:solidFill>
              </a:rPr>
              <a:t>xuntar</a:t>
            </a:r>
            <a:r>
              <a:rPr lang="es-ES" dirty="0" smtClean="0">
                <a:solidFill>
                  <a:schemeClr val="tx1"/>
                </a:solidFill>
              </a:rPr>
              <a:t> palabras</a:t>
            </a:r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Palabras como…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type="body" idx="1"/>
          </p:nvPr>
        </p:nvSpPr>
        <p:spPr>
          <a:xfrm>
            <a:off x="722313" y="692696"/>
            <a:ext cx="7450087" cy="3714205"/>
          </a:xfrm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rgbClr val="92D050"/>
                </a:solidFill>
              </a:rPr>
              <a:t>Educación pública</a:t>
            </a:r>
          </a:p>
          <a:p>
            <a:r>
              <a:rPr lang="es-ES" sz="4000" dirty="0" smtClean="0">
                <a:solidFill>
                  <a:schemeClr val="accent6">
                    <a:lumMod val="75000"/>
                  </a:schemeClr>
                </a:solidFill>
              </a:rPr>
              <a:t>Activa</a:t>
            </a:r>
          </a:p>
          <a:p>
            <a:r>
              <a:rPr lang="es-ES" sz="4000" dirty="0" smtClean="0">
                <a:solidFill>
                  <a:srgbClr val="00B0F0"/>
                </a:solidFill>
              </a:rPr>
              <a:t>Galega</a:t>
            </a:r>
          </a:p>
          <a:p>
            <a:endParaRPr lang="es-ES" sz="4000" dirty="0" smtClean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796136" y="404664"/>
            <a:ext cx="2736304" cy="38164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 descr="encrucijad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764704"/>
            <a:ext cx="8610600" cy="561841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229200"/>
            <a:ext cx="8229600" cy="1143000"/>
          </a:xfrm>
        </p:spPr>
        <p:txBody>
          <a:bodyPr>
            <a:noAutofit/>
          </a:bodyPr>
          <a:lstStyle/>
          <a:p>
            <a:r>
              <a:rPr lang="es-ES" sz="8800" dirty="0" err="1" smtClean="0">
                <a:solidFill>
                  <a:schemeClr val="bg1"/>
                </a:solidFill>
              </a:rPr>
              <a:t>Atopei</a:t>
            </a:r>
            <a:r>
              <a:rPr lang="es-ES" sz="8800" dirty="0" smtClean="0">
                <a:solidFill>
                  <a:schemeClr val="bg1"/>
                </a:solidFill>
              </a:rPr>
              <a:t> 3 </a:t>
            </a:r>
            <a:r>
              <a:rPr lang="es-ES" sz="8800" dirty="0" err="1" smtClean="0">
                <a:solidFill>
                  <a:schemeClr val="bg1"/>
                </a:solidFill>
              </a:rPr>
              <a:t>camiños</a:t>
            </a:r>
            <a:endParaRPr lang="es-ES" sz="8800" dirty="0">
              <a:solidFill>
                <a:schemeClr val="bg1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23528" y="2780928"/>
            <a:ext cx="2746648" cy="1317823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CENTRO DE NOVA CREACIÓN OU PROXECTO EXPERIMENTAL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5" name="2 Marcador de texto"/>
          <p:cNvSpPr>
            <a:spLocks noGrp="1"/>
          </p:cNvSpPr>
          <p:nvPr>
            <p:ph type="body" idx="1"/>
          </p:nvPr>
        </p:nvSpPr>
        <p:spPr>
          <a:xfrm>
            <a:off x="3203848" y="1916832"/>
            <a:ext cx="2530475" cy="1224136"/>
          </a:xfrm>
        </p:spPr>
        <p:txBody>
          <a:bodyPr>
            <a:normAutofit fontScale="925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TRANSFORMACIÓN DENDE O EQUIPO EDUCATIVO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6" name="2 Marcador de texto"/>
          <p:cNvSpPr>
            <a:spLocks noGrp="1"/>
          </p:cNvSpPr>
          <p:nvPr>
            <p:ph type="body" idx="1"/>
          </p:nvPr>
        </p:nvSpPr>
        <p:spPr>
          <a:xfrm>
            <a:off x="6372200" y="2276872"/>
            <a:ext cx="2530624" cy="1584176"/>
          </a:xfrm>
        </p:spPr>
        <p:txBody>
          <a:bodyPr>
            <a:normAutofit fontScale="925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PETICIÓN POPULAR, IMPLICACIÓN DA COMUNIDADE EDUCATIVA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5" grpId="0" build="p"/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000" b="1" dirty="0" smtClean="0"/>
              <a:t>CENTRO DE NOVA CREACIÓN OU </a:t>
            </a:r>
            <a:r>
              <a:rPr lang="es-ES" sz="4000" b="1" dirty="0" err="1" smtClean="0"/>
              <a:t>OU</a:t>
            </a:r>
            <a:r>
              <a:rPr lang="es-ES" sz="4000" b="1" dirty="0" smtClean="0"/>
              <a:t> PROXECTO EXPERIMENTAL</a:t>
            </a:r>
            <a:endParaRPr lang="es-ES" sz="4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788024" y="3284984"/>
            <a:ext cx="4038600" cy="3129211"/>
          </a:xfrm>
        </p:spPr>
        <p:txBody>
          <a:bodyPr>
            <a:normAutofit/>
          </a:bodyPr>
          <a:lstStyle/>
          <a:p>
            <a:r>
              <a:rPr lang="es-ES" dirty="0" err="1" smtClean="0">
                <a:hlinkClick r:id="rId2"/>
              </a:rPr>
              <a:t>Lei</a:t>
            </a:r>
            <a:r>
              <a:rPr lang="es-ES" dirty="0" smtClean="0">
                <a:hlinkClick r:id="rId2"/>
              </a:rPr>
              <a:t> Orgánica 8/1985, reguladora do </a:t>
            </a:r>
            <a:r>
              <a:rPr lang="es-ES" dirty="0" err="1" smtClean="0">
                <a:hlinkClick r:id="rId2"/>
              </a:rPr>
              <a:t>dereito</a:t>
            </a:r>
            <a:r>
              <a:rPr lang="es-ES" dirty="0" smtClean="0">
                <a:hlinkClick r:id="rId2"/>
              </a:rPr>
              <a:t> á educación.</a:t>
            </a:r>
            <a:endParaRPr lang="es-ES" dirty="0" smtClean="0"/>
          </a:p>
          <a:p>
            <a:r>
              <a:rPr lang="es-ES" dirty="0" smtClean="0"/>
              <a:t>Real Decreto de 2010.</a:t>
            </a:r>
          </a:p>
          <a:p>
            <a:r>
              <a:rPr lang="es-ES" dirty="0" smtClean="0"/>
              <a:t>Orden posterior (ámbito rural)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9552" y="1700808"/>
            <a:ext cx="4038600" cy="3561259"/>
          </a:xfrm>
        </p:spPr>
        <p:txBody>
          <a:bodyPr>
            <a:normAutofit/>
          </a:bodyPr>
          <a:lstStyle/>
          <a:p>
            <a:r>
              <a:rPr lang="es-ES" dirty="0" smtClean="0"/>
              <a:t>CEIP  El </a:t>
            </a:r>
            <a:r>
              <a:rPr lang="es-ES" dirty="0" err="1" smtClean="0"/>
              <a:t>Martinet</a:t>
            </a:r>
            <a:endParaRPr lang="es-ES" dirty="0" smtClean="0"/>
          </a:p>
          <a:p>
            <a:r>
              <a:rPr lang="es-ES" dirty="0" smtClean="0"/>
              <a:t>CEIP </a:t>
            </a:r>
            <a:r>
              <a:rPr lang="es-ES" dirty="0" err="1" smtClean="0"/>
              <a:t>Congress</a:t>
            </a:r>
            <a:r>
              <a:rPr lang="es-ES" dirty="0" smtClean="0"/>
              <a:t> </a:t>
            </a:r>
            <a:r>
              <a:rPr lang="es-ES" dirty="0" err="1" smtClean="0"/>
              <a:t>Indians</a:t>
            </a:r>
            <a:endParaRPr lang="es-ES" dirty="0" smtClean="0"/>
          </a:p>
          <a:p>
            <a:r>
              <a:rPr lang="es-ES" dirty="0" smtClean="0"/>
              <a:t>O </a:t>
            </a:r>
            <a:r>
              <a:rPr lang="es-ES" dirty="0" err="1" smtClean="0"/>
              <a:t>Pelouro</a:t>
            </a:r>
            <a:r>
              <a:rPr lang="es-ES" dirty="0" smtClean="0"/>
              <a:t>?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 descr="meig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764704"/>
            <a:ext cx="3347864" cy="2159913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b="1" dirty="0" smtClean="0"/>
              <a:t>TRANSFORMACIÓN DENDE O EQUIPO EDUCATIVO</a:t>
            </a:r>
            <a:endParaRPr lang="es-ES" b="1" dirty="0"/>
          </a:p>
        </p:txBody>
      </p:sp>
      <p:sp>
        <p:nvSpPr>
          <p:cNvPr id="11" name="10 Marcador de texto"/>
          <p:cNvSpPr>
            <a:spLocks noGrp="1"/>
          </p:cNvSpPr>
          <p:nvPr>
            <p:ph type="body" idx="1"/>
          </p:nvPr>
        </p:nvSpPr>
        <p:spPr>
          <a:xfrm>
            <a:off x="179512" y="1535113"/>
            <a:ext cx="4040188" cy="639762"/>
          </a:xfrm>
        </p:spPr>
        <p:txBody>
          <a:bodyPr/>
          <a:lstStyle/>
          <a:p>
            <a:r>
              <a:rPr lang="es-ES" dirty="0" smtClean="0"/>
              <a:t>En lugares </a:t>
            </a:r>
            <a:r>
              <a:rPr lang="es-ES" dirty="0" err="1" smtClean="0"/>
              <a:t>lonxanos</a:t>
            </a:r>
            <a:r>
              <a:rPr lang="es-ES" dirty="0" smtClean="0"/>
              <a:t>…	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179512" y="2174875"/>
            <a:ext cx="4040188" cy="2334245"/>
          </a:xfrm>
        </p:spPr>
        <p:txBody>
          <a:bodyPr>
            <a:normAutofit/>
          </a:bodyPr>
          <a:lstStyle/>
          <a:p>
            <a:r>
              <a:rPr lang="es-ES" dirty="0" smtClean="0"/>
              <a:t>CEIP Princesa Leticia en Elche.</a:t>
            </a:r>
          </a:p>
          <a:p>
            <a:pPr algn="just">
              <a:buNone/>
            </a:pPr>
            <a:r>
              <a:rPr lang="es-ES" dirty="0" smtClean="0"/>
              <a:t>	</a:t>
            </a:r>
            <a:r>
              <a:rPr lang="es-ES" dirty="0" smtClean="0">
                <a:hlinkClick r:id="rId3"/>
              </a:rPr>
              <a:t>Artigo</a:t>
            </a:r>
            <a:r>
              <a:rPr lang="es-ES" dirty="0" smtClean="0"/>
              <a:t> publicado no </a:t>
            </a:r>
            <a:r>
              <a:rPr lang="es-ES" dirty="0" err="1" smtClean="0"/>
              <a:t>blogue</a:t>
            </a:r>
            <a:r>
              <a:rPr lang="es-ES" dirty="0" smtClean="0"/>
              <a:t> “</a:t>
            </a:r>
            <a:r>
              <a:rPr lang="es-ES" dirty="0" err="1" smtClean="0"/>
              <a:t>estonoesunaescuela</a:t>
            </a:r>
            <a:r>
              <a:rPr lang="es-ES" dirty="0" smtClean="0"/>
              <a:t>”</a:t>
            </a:r>
          </a:p>
          <a:p>
            <a:pPr algn="just">
              <a:buNone/>
            </a:pPr>
            <a:r>
              <a:rPr lang="es-ES" dirty="0" smtClean="0"/>
              <a:t>	</a:t>
            </a:r>
            <a:r>
              <a:rPr lang="es-ES" dirty="0" smtClean="0">
                <a:hlinkClick r:id="rId4"/>
              </a:rPr>
              <a:t>Web do centro.</a:t>
            </a:r>
            <a:endParaRPr lang="es-ES" dirty="0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3"/>
          </p:nvPr>
        </p:nvSpPr>
        <p:spPr>
          <a:xfrm>
            <a:off x="4139952" y="1556792"/>
            <a:ext cx="4041775" cy="639762"/>
          </a:xfrm>
        </p:spPr>
        <p:txBody>
          <a:bodyPr>
            <a:normAutofit/>
          </a:bodyPr>
          <a:lstStyle/>
          <a:p>
            <a:r>
              <a:rPr lang="es-ES" dirty="0" smtClean="0"/>
              <a:t>Aquí </a:t>
            </a:r>
            <a:r>
              <a:rPr lang="es-ES" dirty="0" err="1" smtClean="0"/>
              <a:t>ao</a:t>
            </a:r>
            <a:r>
              <a:rPr lang="es-ES" dirty="0" smtClean="0"/>
              <a:t> lado…</a:t>
            </a:r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46649" y="2780928"/>
            <a:ext cx="4041775" cy="3705275"/>
          </a:xfrm>
        </p:spPr>
        <p:txBody>
          <a:bodyPr>
            <a:normAutofit lnSpcReduction="10000"/>
          </a:bodyPr>
          <a:lstStyle/>
          <a:p>
            <a:pPr lvl="0">
              <a:defRPr/>
            </a:pPr>
            <a:r>
              <a:rPr lang="es-ES" dirty="0" smtClean="0">
                <a:hlinkClick r:id="rId5"/>
              </a:rPr>
              <a:t>EI </a:t>
            </a:r>
            <a:r>
              <a:rPr lang="es-ES" dirty="0" err="1" smtClean="0">
                <a:hlinkClick r:id="rId5"/>
              </a:rPr>
              <a:t>Taboexa</a:t>
            </a:r>
            <a:r>
              <a:rPr lang="es-ES" dirty="0" smtClean="0"/>
              <a:t> en As </a:t>
            </a:r>
            <a:r>
              <a:rPr lang="es-ES" dirty="0" err="1" smtClean="0"/>
              <a:t>Neves</a:t>
            </a:r>
            <a:endParaRPr lang="es-ES" dirty="0" smtClean="0"/>
          </a:p>
          <a:p>
            <a:r>
              <a:rPr lang="es-ES" dirty="0" smtClean="0">
                <a:hlinkClick r:id="rId6"/>
              </a:rPr>
              <a:t>CRA Antía Cal</a:t>
            </a:r>
            <a:r>
              <a:rPr lang="es-ES" dirty="0" smtClean="0"/>
              <a:t> en Gondomar</a:t>
            </a:r>
          </a:p>
          <a:p>
            <a:r>
              <a:rPr lang="pt-BR" dirty="0" smtClean="0">
                <a:hlinkClick r:id="rId7"/>
              </a:rPr>
              <a:t>A Escola de Pousada</a:t>
            </a:r>
            <a:r>
              <a:rPr lang="pt-BR" dirty="0" smtClean="0"/>
              <a:t>, </a:t>
            </a:r>
            <a:r>
              <a:rPr lang="pt-BR" dirty="0" err="1" smtClean="0"/>
              <a:t>tamén</a:t>
            </a:r>
            <a:r>
              <a:rPr lang="pt-BR" dirty="0" smtClean="0"/>
              <a:t> </a:t>
            </a:r>
            <a:r>
              <a:rPr lang="pt-BR" dirty="0" err="1" smtClean="0"/>
              <a:t>coñecida</a:t>
            </a:r>
            <a:r>
              <a:rPr lang="pt-BR" dirty="0" smtClean="0"/>
              <a:t> como a Escola do Ribeiro, que forma parte do </a:t>
            </a:r>
            <a:r>
              <a:rPr lang="pt-BR" dirty="0" err="1" smtClean="0"/>
              <a:t>C.R.</a:t>
            </a:r>
            <a:r>
              <a:rPr lang="pt-BR" dirty="0" smtClean="0"/>
              <a:t>A de </a:t>
            </a:r>
            <a:r>
              <a:rPr lang="pt-BR" dirty="0" err="1" smtClean="0"/>
              <a:t>Vilaboa</a:t>
            </a:r>
            <a:r>
              <a:rPr lang="pt-BR" dirty="0" smtClean="0"/>
              <a:t>.</a:t>
            </a:r>
            <a:endParaRPr lang="es-ES" dirty="0" smtClean="0"/>
          </a:p>
          <a:p>
            <a:pPr lvl="0"/>
            <a:r>
              <a:rPr lang="es-ES" dirty="0" smtClean="0"/>
              <a:t>E.E.I. O </a:t>
            </a:r>
            <a:r>
              <a:rPr lang="es-ES" dirty="0" err="1" smtClean="0"/>
              <a:t>Caeiro</a:t>
            </a:r>
            <a:r>
              <a:rPr lang="es-ES" dirty="0" smtClean="0"/>
              <a:t> (0-3) en Vigo</a:t>
            </a:r>
          </a:p>
          <a:p>
            <a:pPr lvl="0">
              <a:defRPr/>
            </a:pPr>
            <a:r>
              <a:rPr lang="es-ES" dirty="0" smtClean="0"/>
              <a:t>CEIP  Lope de Vega en Vigo</a:t>
            </a:r>
          </a:p>
          <a:p>
            <a:pPr lvl="0">
              <a:buNone/>
              <a:defRPr/>
            </a:pPr>
            <a:r>
              <a:rPr lang="es-ES" dirty="0" smtClean="0"/>
              <a:t>	</a:t>
            </a:r>
            <a:r>
              <a:rPr lang="es-ES" sz="1200" dirty="0" smtClean="0"/>
              <a:t>O equipo educativo de EI </a:t>
            </a:r>
            <a:r>
              <a:rPr lang="es-ES" sz="1200" dirty="0" err="1" smtClean="0"/>
              <a:t>conseguiu</a:t>
            </a:r>
            <a:r>
              <a:rPr lang="es-ES" sz="1200" dirty="0" smtClean="0"/>
              <a:t> a non imposición por parte da dirección do Centro dos libros de texto.</a:t>
            </a:r>
          </a:p>
          <a:p>
            <a:endParaRPr lang="es-ES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572000" y="3789040"/>
            <a:ext cx="45720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4457328" y="5373216"/>
            <a:ext cx="4686672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11 Marcador de texto"/>
          <p:cNvSpPr txBox="1">
            <a:spLocks/>
          </p:cNvSpPr>
          <p:nvPr/>
        </p:nvSpPr>
        <p:spPr>
          <a:xfrm>
            <a:off x="6804248" y="764704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Habelas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r>
              <a:rPr kumimoji="0" lang="es-E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hainas</a:t>
            </a: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Autofit/>
          </a:bodyPr>
          <a:lstStyle/>
          <a:p>
            <a:r>
              <a:rPr lang="es-ES" sz="4000" b="1" dirty="0" smtClean="0"/>
              <a:t>PETICIÓN POPULAR, IMPLICACIÓN DA COMUNIDADE EDUCATIVA</a:t>
            </a:r>
            <a:endParaRPr lang="es-ES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34880" cy="4925144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En Cantabria:</a:t>
            </a:r>
          </a:p>
          <a:p>
            <a:pPr>
              <a:buNone/>
            </a:pPr>
            <a:r>
              <a:rPr lang="es-ES" dirty="0" smtClean="0"/>
              <a:t>	</a:t>
            </a:r>
            <a:r>
              <a:rPr lang="es-ES" dirty="0" smtClean="0">
                <a:hlinkClick r:id="rId2"/>
              </a:rPr>
              <a:t>CEIP Vital </a:t>
            </a:r>
            <a:r>
              <a:rPr lang="es-ES" dirty="0" err="1" smtClean="0">
                <a:hlinkClick r:id="rId2"/>
              </a:rPr>
              <a:t>Alsar</a:t>
            </a:r>
            <a:endParaRPr lang="es-ES" dirty="0" smtClean="0"/>
          </a:p>
          <a:p>
            <a:pPr>
              <a:buNone/>
            </a:pPr>
            <a:r>
              <a:rPr lang="es-ES" sz="2400" dirty="0" smtClean="0"/>
              <a:t> 	</a:t>
            </a:r>
            <a:r>
              <a:rPr lang="es-ES" sz="2400" dirty="0" smtClean="0">
                <a:hlinkClick r:id="rId3"/>
              </a:rPr>
              <a:t>proyecto educativo A Volar</a:t>
            </a:r>
            <a:endParaRPr lang="es-ES" sz="2400" dirty="0" smtClean="0"/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En Cataluña:</a:t>
            </a:r>
          </a:p>
          <a:p>
            <a:pPr>
              <a:buNone/>
            </a:pPr>
            <a:r>
              <a:rPr lang="es-ES" dirty="0" smtClean="0"/>
              <a:t>	</a:t>
            </a:r>
            <a:r>
              <a:rPr lang="es-ES" dirty="0" err="1" smtClean="0">
                <a:hlinkClick r:id="rId4"/>
              </a:rPr>
              <a:t>Escola</a:t>
            </a:r>
            <a:r>
              <a:rPr lang="es-ES" dirty="0" smtClean="0">
                <a:hlinkClick r:id="rId4"/>
              </a:rPr>
              <a:t> Nova 21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	</a:t>
            </a:r>
            <a:r>
              <a:rPr lang="es-ES" dirty="0" smtClean="0">
                <a:hlinkClick r:id="rId5"/>
              </a:rPr>
              <a:t>nota de prensa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En Galicia:</a:t>
            </a:r>
          </a:p>
          <a:p>
            <a:pPr lvl="0">
              <a:buNone/>
            </a:pPr>
            <a:r>
              <a:rPr lang="es-ES" dirty="0" smtClean="0"/>
              <a:t>	</a:t>
            </a:r>
            <a:r>
              <a:rPr lang="es-ES" dirty="0" smtClean="0">
                <a:hlinkClick r:id="rId6"/>
              </a:rPr>
              <a:t>Educación galega en transición</a:t>
            </a:r>
            <a:endParaRPr lang="es-ES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4008" y="1556792"/>
            <a:ext cx="4038600" cy="4968552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En Vigo…</a:t>
            </a:r>
          </a:p>
          <a:p>
            <a:endParaRPr lang="es-ES" dirty="0" smtClean="0"/>
          </a:p>
          <a:p>
            <a:pPr>
              <a:buNone/>
            </a:pPr>
            <a:r>
              <a:rPr lang="es-ES" dirty="0" smtClean="0"/>
              <a:t>	CEIP </a:t>
            </a:r>
            <a:r>
              <a:rPr lang="es-ES" dirty="0" err="1" smtClean="0"/>
              <a:t>Praixal</a:t>
            </a:r>
            <a:r>
              <a:rPr lang="es-ES" dirty="0" smtClean="0"/>
              <a:t> en </a:t>
            </a:r>
            <a:r>
              <a:rPr lang="es-ES" dirty="0" err="1" smtClean="0"/>
              <a:t>Teis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	</a:t>
            </a:r>
            <a:r>
              <a:rPr lang="es-ES" sz="2400" dirty="0" smtClean="0"/>
              <a:t>Será “ocupado” este ano por un grupo de familias relacionadas coa </a:t>
            </a:r>
            <a:r>
              <a:rPr lang="es-ES" sz="2400" dirty="0" err="1" smtClean="0">
                <a:hlinkClick r:id="rId7"/>
              </a:rPr>
              <a:t>Semente</a:t>
            </a:r>
            <a:r>
              <a:rPr lang="es-ES" sz="2400" dirty="0" smtClean="0"/>
              <a:t>, </a:t>
            </a:r>
            <a:r>
              <a:rPr lang="es-ES" sz="2400" dirty="0" err="1" smtClean="0"/>
              <a:t>co</a:t>
            </a:r>
            <a:r>
              <a:rPr lang="es-ES" sz="2400" dirty="0" smtClean="0"/>
              <a:t> </a:t>
            </a:r>
            <a:r>
              <a:rPr lang="es-ES" sz="2400" dirty="0" err="1" smtClean="0"/>
              <a:t>obxectivo</a:t>
            </a:r>
            <a:r>
              <a:rPr lang="es-ES" sz="2400" dirty="0" smtClean="0"/>
              <a:t> de conseguir </a:t>
            </a:r>
            <a:r>
              <a:rPr lang="es-ES" sz="2400" dirty="0" err="1" smtClean="0"/>
              <a:t>unha</a:t>
            </a:r>
            <a:r>
              <a:rPr lang="es-ES" sz="2400" dirty="0" smtClean="0"/>
              <a:t> educación en </a:t>
            </a:r>
            <a:r>
              <a:rPr lang="es-ES" sz="2400" dirty="0" err="1" smtClean="0"/>
              <a:t>galego</a:t>
            </a:r>
            <a:r>
              <a:rPr lang="es-ES" sz="2400" dirty="0" smtClean="0"/>
              <a:t>.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	CEIP </a:t>
            </a:r>
            <a:r>
              <a:rPr lang="es-ES" dirty="0" err="1" smtClean="0"/>
              <a:t>Castelao</a:t>
            </a:r>
            <a:r>
              <a:rPr lang="es-ES" dirty="0" smtClean="0"/>
              <a:t> en Navia</a:t>
            </a:r>
          </a:p>
          <a:p>
            <a:pPr>
              <a:buNone/>
            </a:pPr>
            <a:r>
              <a:rPr lang="es-ES" dirty="0" smtClean="0"/>
              <a:t>	</a:t>
            </a:r>
            <a:r>
              <a:rPr lang="es-ES" sz="2400" dirty="0" smtClean="0"/>
              <a:t>Por iniciativa </a:t>
            </a:r>
            <a:r>
              <a:rPr lang="es-ES" sz="2400" dirty="0" err="1" smtClean="0"/>
              <a:t>dunha</a:t>
            </a:r>
            <a:r>
              <a:rPr lang="es-ES" sz="2400" dirty="0" smtClean="0"/>
              <a:t> familia </a:t>
            </a:r>
            <a:r>
              <a:rPr lang="es-ES" sz="2400" dirty="0" err="1" smtClean="0"/>
              <a:t>estanse</a:t>
            </a:r>
            <a:r>
              <a:rPr lang="es-ES" sz="2400" dirty="0" smtClean="0"/>
              <a:t> a realizar </a:t>
            </a:r>
            <a:r>
              <a:rPr lang="es-ES" sz="2400" dirty="0" err="1" smtClean="0"/>
              <a:t>obradoiros</a:t>
            </a:r>
            <a:r>
              <a:rPr lang="es-ES" sz="2400" dirty="0" smtClean="0"/>
              <a:t> de </a:t>
            </a:r>
            <a:r>
              <a:rPr lang="es-ES" sz="2400" dirty="0" err="1" smtClean="0"/>
              <a:t>construción</a:t>
            </a:r>
            <a:r>
              <a:rPr lang="es-ES" sz="2400" dirty="0" smtClean="0"/>
              <a:t> de </a:t>
            </a:r>
            <a:r>
              <a:rPr lang="es-ES" sz="2400" dirty="0" err="1" smtClean="0"/>
              <a:t>materiais</a:t>
            </a:r>
            <a:r>
              <a:rPr lang="es-ES" sz="2400" dirty="0" smtClean="0"/>
              <a:t> </a:t>
            </a:r>
            <a:r>
              <a:rPr lang="es-ES" sz="2400" dirty="0" err="1" smtClean="0"/>
              <a:t>pedagóxicos</a:t>
            </a:r>
            <a:r>
              <a:rPr lang="es-ES" sz="2400" dirty="0" smtClean="0"/>
              <a:t> para a aula de 3, despertando </a:t>
            </a:r>
            <a:r>
              <a:rPr lang="es-ES" sz="2400" dirty="0" err="1" smtClean="0"/>
              <a:t>curiosidade</a:t>
            </a:r>
            <a:r>
              <a:rPr lang="es-ES" sz="2400" dirty="0" smtClean="0"/>
              <a:t> entre o profesorado e a dirección do centro.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IMG-20160221-WA00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5148064" cy="3861048"/>
          </a:xfrm>
          <a:prstGeom prst="rect">
            <a:avLst/>
          </a:prstGeom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23528" y="476672"/>
            <a:ext cx="3203848" cy="3888432"/>
          </a:xfrm>
        </p:spPr>
        <p:txBody>
          <a:bodyPr>
            <a:noAutofit/>
          </a:bodyPr>
          <a:lstStyle/>
          <a:p>
            <a:pPr algn="l"/>
            <a:r>
              <a:rPr lang="es-ES" sz="6000" b="1" u="sng" dirty="0" err="1" smtClean="0">
                <a:solidFill>
                  <a:srgbClr val="FFFF00"/>
                </a:solidFill>
              </a:rPr>
              <a:t>Outros</a:t>
            </a:r>
            <a:r>
              <a:rPr lang="es-ES" sz="6000" b="1" u="sng" dirty="0" smtClean="0">
                <a:solidFill>
                  <a:srgbClr val="FFFF00"/>
                </a:solidFill>
              </a:rPr>
              <a:t/>
            </a:r>
            <a:br>
              <a:rPr lang="es-ES" sz="6000" b="1" u="sng" dirty="0" smtClean="0">
                <a:solidFill>
                  <a:srgbClr val="FFFF00"/>
                </a:solidFill>
              </a:rPr>
            </a:br>
            <a:r>
              <a:rPr lang="es-ES" sz="6000" b="1" u="sng" dirty="0" smtClean="0">
                <a:solidFill>
                  <a:srgbClr val="FFFF00"/>
                </a:solidFill>
              </a:rPr>
              <a:t>lugares </a:t>
            </a:r>
            <a:br>
              <a:rPr lang="es-ES" sz="6000" b="1" u="sng" dirty="0" smtClean="0">
                <a:solidFill>
                  <a:srgbClr val="FFFF00"/>
                </a:solidFill>
              </a:rPr>
            </a:br>
            <a:r>
              <a:rPr lang="es-ES" sz="6000" b="1" u="sng" dirty="0" smtClean="0">
                <a:solidFill>
                  <a:srgbClr val="FFFF00"/>
                </a:solidFill>
              </a:rPr>
              <a:t>de </a:t>
            </a:r>
            <a:br>
              <a:rPr lang="es-ES" sz="6000" b="1" u="sng" dirty="0" smtClean="0">
                <a:solidFill>
                  <a:srgbClr val="FFFF00"/>
                </a:solidFill>
              </a:rPr>
            </a:br>
            <a:r>
              <a:rPr lang="es-ES" sz="6000" b="1" u="sng" dirty="0" smtClean="0">
                <a:solidFill>
                  <a:srgbClr val="FFFF00"/>
                </a:solidFill>
              </a:rPr>
              <a:t>interese</a:t>
            </a:r>
            <a:r>
              <a:rPr lang="es-ES" sz="6000" dirty="0" smtClean="0">
                <a:solidFill>
                  <a:srgbClr val="FFFF00"/>
                </a:solidFill>
              </a:rPr>
              <a:t>:</a:t>
            </a:r>
            <a:endParaRPr lang="es-ES" sz="6000" dirty="0">
              <a:solidFill>
                <a:srgbClr val="FFFF00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5364088" y="548680"/>
            <a:ext cx="3635896" cy="2376264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>
                <a:hlinkClick r:id="rId3"/>
              </a:rPr>
              <a:t>“Aires de cambio” </a:t>
            </a:r>
            <a:r>
              <a:rPr lang="es-ES" dirty="0" err="1" smtClean="0"/>
              <a:t>blogue</a:t>
            </a:r>
            <a:r>
              <a:rPr lang="es-ES" dirty="0" smtClean="0"/>
              <a:t> no que </a:t>
            </a:r>
            <a:r>
              <a:rPr lang="es-ES" dirty="0" err="1" smtClean="0"/>
              <a:t>atoparedes</a:t>
            </a:r>
            <a:r>
              <a:rPr lang="es-ES" dirty="0" smtClean="0"/>
              <a:t> enlaces a </a:t>
            </a:r>
            <a:r>
              <a:rPr lang="es-ES" dirty="0" err="1" smtClean="0"/>
              <a:t>docus</a:t>
            </a:r>
            <a:r>
              <a:rPr lang="es-ES" dirty="0" smtClean="0"/>
              <a:t> de educación e </a:t>
            </a:r>
            <a:r>
              <a:rPr lang="es-ES" dirty="0" err="1" smtClean="0"/>
              <a:t>máis</a:t>
            </a:r>
            <a:r>
              <a:rPr lang="es-ES" dirty="0" smtClean="0"/>
              <a:t>… </a:t>
            </a:r>
          </a:p>
        </p:txBody>
      </p:sp>
      <p:sp>
        <p:nvSpPr>
          <p:cNvPr id="7" name="5 Marcador de contenido"/>
          <p:cNvSpPr txBox="1">
            <a:spLocks/>
          </p:cNvSpPr>
          <p:nvPr/>
        </p:nvSpPr>
        <p:spPr>
          <a:xfrm>
            <a:off x="5364088" y="3933056"/>
            <a:ext cx="3635896" cy="22768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3200" noProof="0" dirty="0" smtClean="0">
                <a:hlinkClick r:id="rId4"/>
              </a:rPr>
              <a:t>Listado de 55 </a:t>
            </a:r>
            <a:r>
              <a:rPr lang="es-ES" sz="3200" noProof="0" dirty="0" err="1" smtClean="0">
                <a:hlinkClick r:id="rId4"/>
              </a:rPr>
              <a:t>escolas</a:t>
            </a:r>
            <a:r>
              <a:rPr lang="es-ES" sz="3200" noProof="0" dirty="0" smtClean="0">
                <a:hlinkClick r:id="rId4"/>
              </a:rPr>
              <a:t> públicas activas en España </a:t>
            </a:r>
            <a:r>
              <a:rPr lang="es-ES" sz="3200" noProof="0" dirty="0" smtClean="0"/>
              <a:t>do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blogue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demicasalmundo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5 Marcador de contenido"/>
          <p:cNvSpPr txBox="1">
            <a:spLocks/>
          </p:cNvSpPr>
          <p:nvPr/>
        </p:nvSpPr>
        <p:spPr>
          <a:xfrm>
            <a:off x="179512" y="5733256"/>
            <a:ext cx="612068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posición de imagen" descr="IMG_20151104_17134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48064" y="5805264"/>
            <a:ext cx="3995936" cy="1052736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s-ES" sz="5400" dirty="0" err="1" smtClean="0"/>
              <a:t>Camiñamos</a:t>
            </a:r>
            <a:r>
              <a:rPr lang="es-ES" sz="5400" dirty="0" smtClean="0"/>
              <a:t>?</a:t>
            </a:r>
            <a:endParaRPr lang="es-E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190</Words>
  <Application>Microsoft Office PowerPoint</Application>
  <PresentationFormat>Presentación en pantalla (4:3)</PresentationFormat>
  <Paragraphs>52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Xogamos?</vt:lpstr>
      <vt:lpstr>Palabras como…</vt:lpstr>
      <vt:lpstr>Atopei 3 camiños</vt:lpstr>
      <vt:lpstr>CENTRO DE NOVA CREACIÓN OU OU PROXECTO EXPERIMENTAL</vt:lpstr>
      <vt:lpstr>TRANSFORMACIÓN DENDE O EQUIPO EDUCATIVO</vt:lpstr>
      <vt:lpstr>PETICIÓN POPULAR, IMPLICACIÓN DA COMUNIDADE EDUCATIVA</vt:lpstr>
      <vt:lpstr>Outros lugares  de  interese:</vt:lpstr>
      <vt:lpstr>Camiñamos?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 poden xuntar palabras?</dc:title>
  <dc:creator>iria</dc:creator>
  <cp:lastModifiedBy>Mónica</cp:lastModifiedBy>
  <cp:revision>37</cp:revision>
  <dcterms:created xsi:type="dcterms:W3CDTF">2016-05-02T10:18:05Z</dcterms:created>
  <dcterms:modified xsi:type="dcterms:W3CDTF">2016-05-20T16:25:40Z</dcterms:modified>
</cp:coreProperties>
</file>