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588" autoAdjust="0"/>
    <p:restoredTop sz="94718" autoAdjust="0"/>
  </p:normalViewPr>
  <p:slideViewPr>
    <p:cSldViewPr>
      <p:cViewPr varScale="1">
        <p:scale>
          <a:sx n="86" d="100"/>
          <a:sy n="86" d="100"/>
        </p:scale>
        <p:origin x="-150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bg>
      <p:bgRef idx="1002">
        <a:schemeClr val="bg2"/>
      </p:bgRef>
    </p:bg>
    <p:spTree>
      <p:nvGrpSpPr>
        <p:cNvPr id="1" name=""/>
        <p:cNvGrpSpPr/>
        <p:nvPr/>
      </p:nvGrpSpPr>
      <p:grpSpPr>
        <a:xfrm>
          <a:off x="0" y="0"/>
          <a:ext cx="0" cy="0"/>
          <a:chOff x="0" y="0"/>
          <a:chExt cx="0" cy="0"/>
        </a:xfrm>
      </p:grpSpPr>
      <p:sp>
        <p:nvSpPr>
          <p:cNvPr id="9" name="8 Título"/>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17" name="16 Subtítulo"/>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30" name="29 Marcador de fecha"/>
          <p:cNvSpPr>
            <a:spLocks noGrp="1"/>
          </p:cNvSpPr>
          <p:nvPr>
            <p:ph type="dt" sz="half" idx="10"/>
          </p:nvPr>
        </p:nvSpPr>
        <p:spPr/>
        <p:txBody>
          <a:bodyPr/>
          <a:lstStyle/>
          <a:p>
            <a:fld id="{F568ABA7-F271-4E5B-A319-16F1C4C5643E}" type="datetimeFigureOut">
              <a:rPr lang="es-ES" smtClean="0"/>
              <a:pPr/>
              <a:t>06/05/2016</a:t>
            </a:fld>
            <a:endParaRPr lang="es-ES"/>
          </a:p>
        </p:txBody>
      </p:sp>
      <p:sp>
        <p:nvSpPr>
          <p:cNvPr id="19" name="18 Marcador de pie de página"/>
          <p:cNvSpPr>
            <a:spLocks noGrp="1"/>
          </p:cNvSpPr>
          <p:nvPr>
            <p:ph type="ftr" sz="quarter" idx="11"/>
          </p:nvPr>
        </p:nvSpPr>
        <p:spPr/>
        <p:txBody>
          <a:bodyPr/>
          <a:lstStyle/>
          <a:p>
            <a:endParaRPr lang="es-ES"/>
          </a:p>
        </p:txBody>
      </p:sp>
      <p:sp>
        <p:nvSpPr>
          <p:cNvPr id="27" name="26 Marcador de número de diapositiva"/>
          <p:cNvSpPr>
            <a:spLocks noGrp="1"/>
          </p:cNvSpPr>
          <p:nvPr>
            <p:ph type="sldNum" sz="quarter" idx="12"/>
          </p:nvPr>
        </p:nvSpPr>
        <p:spPr/>
        <p:txBody>
          <a:bodyPr/>
          <a:lstStyle/>
          <a:p>
            <a:fld id="{E77EAAAF-8927-4A22-8041-F883C9351C11}" type="slidenum">
              <a:rPr lang="es-ES" smtClean="0"/>
              <a:pPr/>
              <a:t>‹Nº›</a:t>
            </a:fld>
            <a:endParaRPr lang="es-E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F568ABA7-F271-4E5B-A319-16F1C4C5643E}" type="datetimeFigureOut">
              <a:rPr lang="es-ES" smtClean="0"/>
              <a:pPr/>
              <a:t>06/05/2016</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E77EAAAF-8927-4A22-8041-F883C9351C11}"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914401"/>
            <a:ext cx="2057400" cy="5211763"/>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914401"/>
            <a:ext cx="6019800" cy="5211763"/>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F568ABA7-F271-4E5B-A319-16F1C4C5643E}" type="datetimeFigureOut">
              <a:rPr lang="es-ES" smtClean="0"/>
              <a:pPr/>
              <a:t>06/05/2016</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E77EAAAF-8927-4A22-8041-F883C9351C11}"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F568ABA7-F271-4E5B-A319-16F1C4C5643E}" type="datetimeFigureOut">
              <a:rPr lang="es-ES" smtClean="0"/>
              <a:pPr/>
              <a:t>06/05/2016</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E77EAAAF-8927-4A22-8041-F883C9351C11}"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2">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p>
            <a:fld id="{F568ABA7-F271-4E5B-A319-16F1C4C5643E}" type="datetimeFigureOut">
              <a:rPr lang="es-ES" smtClean="0"/>
              <a:pPr/>
              <a:t>06/05/2016</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E77EAAAF-8927-4A22-8041-F883C9351C11}" type="slidenum">
              <a:rPr lang="es-ES" smtClean="0"/>
              <a:pPr/>
              <a:t>‹Nº›</a:t>
            </a:fld>
            <a:endParaRPr lang="es-E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1143000"/>
          </a:xfrm>
        </p:spPr>
        <p:txBody>
          <a:bodyPr/>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F568ABA7-F271-4E5B-A319-16F1C4C5643E}" type="datetimeFigureOut">
              <a:rPr lang="es-ES" smtClean="0"/>
              <a:pPr/>
              <a:t>06/05/2016</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E77EAAAF-8927-4A22-8041-F883C9351C11}"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1143000"/>
          </a:xfrm>
        </p:spPr>
        <p:txBody>
          <a:bodyPr tIns="45720" anchor="b"/>
          <a:lstStyle>
            <a:lvl1pPr>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p>
            <a:fld id="{F568ABA7-F271-4E5B-A319-16F1C4C5643E}" type="datetimeFigureOut">
              <a:rPr lang="es-ES" smtClean="0"/>
              <a:pPr/>
              <a:t>06/05/2016</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E77EAAAF-8927-4A22-8041-F883C9351C11}" type="slidenum">
              <a:rPr lang="es-ES" smtClean="0"/>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F568ABA7-F271-4E5B-A319-16F1C4C5643E}" type="datetimeFigureOut">
              <a:rPr lang="es-ES" smtClean="0"/>
              <a:pPr/>
              <a:t>06/05/2016</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E77EAAAF-8927-4A22-8041-F883C9351C11}"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F568ABA7-F271-4E5B-A319-16F1C4C5643E}" type="datetimeFigureOut">
              <a:rPr lang="es-ES" smtClean="0"/>
              <a:pPr/>
              <a:t>06/05/2016</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E77EAAAF-8927-4A22-8041-F883C9351C11}"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F568ABA7-F271-4E5B-A319-16F1C4C5643E}" type="datetimeFigureOut">
              <a:rPr lang="es-ES" smtClean="0"/>
              <a:pPr/>
              <a:t>06/05/2016</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E77EAAAF-8927-4A22-8041-F883C9351C11}" type="slidenum">
              <a:rPr lang="es-ES" smtClean="0"/>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9" name="8 Recortar y redondear rectángulo de esquina sencilla"/>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Triángulo rectángulo"/>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Título"/>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s-ES" smtClean="0"/>
              <a:t>Haga clic para modificar el estilo de título del patrón</a:t>
            </a:r>
            <a:endParaRPr kumimoji="0" lang="en-US"/>
          </a:p>
        </p:txBody>
      </p:sp>
      <p:sp>
        <p:nvSpPr>
          <p:cNvPr id="4" name="3 Marcador de texto"/>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p:txBody>
          <a:bodyPr/>
          <a:lstStyle/>
          <a:p>
            <a:fld id="{F568ABA7-F271-4E5B-A319-16F1C4C5643E}" type="datetimeFigureOut">
              <a:rPr lang="es-ES" smtClean="0"/>
              <a:pPr/>
              <a:t>06/05/2016</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a:xfrm>
            <a:off x="8077200" y="6356350"/>
            <a:ext cx="609600" cy="365125"/>
          </a:xfrm>
        </p:spPr>
        <p:txBody>
          <a:bodyPr/>
          <a:lstStyle/>
          <a:p>
            <a:fld id="{E77EAAAF-8927-4A22-8041-F883C9351C11}" type="slidenum">
              <a:rPr lang="es-ES" smtClean="0"/>
              <a:pPr/>
              <a:t>‹Nº›</a:t>
            </a:fld>
            <a:endParaRPr lang="es-ES"/>
          </a:p>
        </p:txBody>
      </p:sp>
      <p:sp>
        <p:nvSpPr>
          <p:cNvPr id="3" name="2 Marcador de posición de imagen"/>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s-ES" smtClean="0"/>
              <a:t>Haga clic en el icono para agregar una imagen</a:t>
            </a:r>
            <a:endParaRPr kumimoji="0" lang="en-US" dirty="0"/>
          </a:p>
        </p:txBody>
      </p:sp>
      <p:sp>
        <p:nvSpPr>
          <p:cNvPr id="10" name="9 Forma libre"/>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Forma libre"/>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Forma libre"/>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Forma libre"/>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Marcador de título"/>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s-ES" smtClean="0"/>
              <a:t>Haga clic para modificar el estilo de título del patrón</a:t>
            </a:r>
            <a:endParaRPr kumimoji="0" lang="en-US"/>
          </a:p>
        </p:txBody>
      </p:sp>
      <p:sp>
        <p:nvSpPr>
          <p:cNvPr id="30" name="29 Marcador de texto"/>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0" name="9 Marcador de fecha"/>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F568ABA7-F271-4E5B-A319-16F1C4C5643E}" type="datetimeFigureOut">
              <a:rPr lang="es-ES" smtClean="0"/>
              <a:pPr/>
              <a:t>06/05/2016</a:t>
            </a:fld>
            <a:endParaRPr lang="es-ES"/>
          </a:p>
        </p:txBody>
      </p:sp>
      <p:sp>
        <p:nvSpPr>
          <p:cNvPr id="22" name="21 Marcador de pie de página"/>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s-ES"/>
          </a:p>
        </p:txBody>
      </p:sp>
      <p:sp>
        <p:nvSpPr>
          <p:cNvPr id="18" name="17 Marcador de número de diapositiva"/>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E77EAAAF-8927-4A22-8041-F883C9351C11}" type="slidenum">
              <a:rPr lang="es-ES" smtClean="0"/>
              <a:pPr/>
              <a:t>‹Nº›</a:t>
            </a:fld>
            <a:endParaRPr lang="es-ES"/>
          </a:p>
        </p:txBody>
      </p:sp>
      <p:grpSp>
        <p:nvGrpSpPr>
          <p:cNvPr id="2" name="1 Grupo"/>
          <p:cNvGrpSpPr/>
          <p:nvPr/>
        </p:nvGrpSpPr>
        <p:grpSpPr>
          <a:xfrm>
            <a:off x="-19017" y="202408"/>
            <a:ext cx="9180548" cy="649224"/>
            <a:chOff x="-19045" y="216550"/>
            <a:chExt cx="9180548" cy="649224"/>
          </a:xfrm>
        </p:grpSpPr>
        <p:sp>
          <p:nvSpPr>
            <p:cNvPr id="12" name="11 Forma libre"/>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Forma libre"/>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ES" b="1" dirty="0" smtClean="0"/>
              <a:t>ESCUELAS DEMOCRÁTICAS</a:t>
            </a:r>
            <a:r>
              <a:rPr lang="es-ES" dirty="0" smtClean="0"/>
              <a:t/>
            </a:r>
            <a:br>
              <a:rPr lang="es-ES" dirty="0" smtClean="0"/>
            </a:br>
            <a:endParaRPr lang="es-ES" dirty="0"/>
          </a:p>
        </p:txBody>
      </p:sp>
      <p:sp>
        <p:nvSpPr>
          <p:cNvPr id="3" name="2 Subtítulo"/>
          <p:cNvSpPr>
            <a:spLocks noGrp="1"/>
          </p:cNvSpPr>
          <p:nvPr>
            <p:ph type="subTitle" idx="1"/>
          </p:nvPr>
        </p:nvSpPr>
        <p:spPr>
          <a:xfrm>
            <a:off x="1331640" y="3284984"/>
            <a:ext cx="6400800" cy="1752600"/>
          </a:xfrm>
        </p:spPr>
        <p:txBody>
          <a:bodyPr/>
          <a:lstStyle/>
          <a:p>
            <a:r>
              <a:rPr lang="es-ES" i="1" dirty="0" smtClean="0">
                <a:solidFill>
                  <a:schemeClr val="tx1"/>
                </a:solidFill>
              </a:rPr>
              <a:t>RESPONSABLES DE SUS PROPIAS VIDAS EDUCATIVAS</a:t>
            </a:r>
            <a:endParaRPr lang="es-ES" i="1" dirty="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83568" y="-315416"/>
            <a:ext cx="7848872" cy="2404864"/>
          </a:xfrm>
        </p:spPr>
        <p:txBody>
          <a:bodyPr>
            <a:normAutofit fontScale="90000"/>
          </a:bodyPr>
          <a:lstStyle/>
          <a:p>
            <a:pPr algn="l"/>
            <a:r>
              <a:rPr lang="es-ES" dirty="0" smtClean="0"/>
              <a:t/>
            </a:r>
            <a:br>
              <a:rPr lang="es-ES" dirty="0" smtClean="0"/>
            </a:br>
            <a:r>
              <a:rPr lang="es-ES" dirty="0" smtClean="0"/>
              <a:t/>
            </a:r>
            <a:br>
              <a:rPr lang="es-ES" dirty="0" smtClean="0"/>
            </a:br>
            <a:r>
              <a:rPr lang="es-ES" dirty="0" smtClean="0"/>
              <a:t/>
            </a:r>
            <a:br>
              <a:rPr lang="es-ES" dirty="0" smtClean="0"/>
            </a:br>
            <a:r>
              <a:rPr lang="es-ES" dirty="0" smtClean="0"/>
              <a:t/>
            </a:r>
            <a:br>
              <a:rPr lang="es-ES" dirty="0" smtClean="0"/>
            </a:br>
            <a:r>
              <a:rPr lang="es-ES" dirty="0" smtClean="0"/>
              <a:t/>
            </a:r>
            <a:br>
              <a:rPr lang="es-ES" dirty="0" smtClean="0"/>
            </a:br>
            <a:r>
              <a:rPr lang="es-ES" dirty="0" smtClean="0"/>
              <a:t/>
            </a:r>
            <a:br>
              <a:rPr lang="es-ES" dirty="0" smtClean="0"/>
            </a:br>
            <a:r>
              <a:rPr lang="es-ES" dirty="0" smtClean="0"/>
              <a:t>	EL CURRÍCULUM</a:t>
            </a:r>
            <a:br>
              <a:rPr lang="es-ES" dirty="0" smtClean="0"/>
            </a:br>
            <a:endParaRPr lang="es-ES" dirty="0"/>
          </a:p>
        </p:txBody>
      </p:sp>
      <p:sp>
        <p:nvSpPr>
          <p:cNvPr id="3" name="2 Subtítulo"/>
          <p:cNvSpPr>
            <a:spLocks noGrp="1"/>
          </p:cNvSpPr>
          <p:nvPr>
            <p:ph type="subTitle" idx="1"/>
          </p:nvPr>
        </p:nvSpPr>
        <p:spPr>
          <a:xfrm>
            <a:off x="539552" y="1484784"/>
            <a:ext cx="7854696" cy="1752600"/>
          </a:xfrm>
        </p:spPr>
        <p:txBody>
          <a:bodyPr>
            <a:noAutofit/>
          </a:bodyPr>
          <a:lstStyle/>
          <a:p>
            <a:pPr algn="just">
              <a:buFont typeface="Wingdings" pitchFamily="2" charset="2"/>
              <a:buChar char="Ø"/>
            </a:pPr>
            <a:r>
              <a:rPr lang="es-ES" sz="2400" dirty="0" smtClean="0"/>
              <a:t>No se sigue un currículum obligatorio prefijado.</a:t>
            </a:r>
          </a:p>
          <a:p>
            <a:pPr algn="just">
              <a:buFont typeface="Wingdings" pitchFamily="2" charset="2"/>
              <a:buChar char="Ø"/>
            </a:pPr>
            <a:r>
              <a:rPr lang="es-ES" sz="2400" dirty="0" smtClean="0"/>
              <a:t>Se enfatiza el aprendizaje como fruto de la actividad voluntaria y el mero interés del estudiante por realizarla.</a:t>
            </a:r>
          </a:p>
          <a:p>
            <a:pPr algn="just">
              <a:buFont typeface="Wingdings" pitchFamily="2" charset="2"/>
              <a:buChar char="Ø"/>
            </a:pPr>
            <a:r>
              <a:rPr lang="es-ES" sz="2400" dirty="0" smtClean="0"/>
              <a:t>Se estimula mucho el intercambio de ideas, la conversación entre los propios alumnos, ya que interactuar con otras personas es esencial para encontrar los propios intereses.</a:t>
            </a:r>
          </a:p>
          <a:p>
            <a:pPr algn="just">
              <a:buFont typeface="Wingdings" pitchFamily="2" charset="2"/>
              <a:buChar char="Ø"/>
            </a:pPr>
            <a:r>
              <a:rPr lang="es-ES" sz="2400" dirty="0" smtClean="0"/>
              <a:t>Muy a menudo los estudiantes de mayor edad son “tutores” de los más jóvenes.</a:t>
            </a:r>
          </a:p>
          <a:p>
            <a:pPr algn="just">
              <a:buFont typeface="Wingdings" pitchFamily="2" charset="2"/>
              <a:buChar char="Ø"/>
            </a:pPr>
            <a:r>
              <a:rPr lang="es-ES" sz="2400" dirty="0" smtClean="0"/>
              <a:t>El alumno es quien decide qué, cuándo, cómo y con quién aprende.</a:t>
            </a:r>
          </a:p>
          <a:p>
            <a:pPr algn="just">
              <a:buFont typeface="Wingdings" pitchFamily="2" charset="2"/>
              <a:buChar char="Ø"/>
            </a:pPr>
            <a:r>
              <a:rPr lang="es-ES" sz="2400" dirty="0" smtClean="0"/>
              <a:t>Cada uno es responsable de su propia educación y deben tomar decisiones constantemente.</a:t>
            </a:r>
            <a:endParaRPr lang="es-ES" sz="2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b="1" dirty="0" smtClean="0"/>
              <a:t>CALIFICACIONES</a:t>
            </a:r>
            <a:endParaRPr lang="es-ES" b="1" dirty="0"/>
          </a:p>
        </p:txBody>
      </p:sp>
      <p:sp>
        <p:nvSpPr>
          <p:cNvPr id="3" name="2 Marcador de contenido"/>
          <p:cNvSpPr>
            <a:spLocks noGrp="1"/>
          </p:cNvSpPr>
          <p:nvPr>
            <p:ph idx="1"/>
          </p:nvPr>
        </p:nvSpPr>
        <p:spPr/>
        <p:txBody>
          <a:bodyPr/>
          <a:lstStyle/>
          <a:p>
            <a:r>
              <a:rPr lang="es-ES" dirty="0" smtClean="0"/>
              <a:t>Dada la ausencia de currículum oficial, es difícil poder establecer una clasificación de estudiantes en función de sus logros.</a:t>
            </a:r>
          </a:p>
          <a:p>
            <a:r>
              <a:rPr lang="es-ES" dirty="0" smtClean="0"/>
              <a:t>Las calificaciones no existen pero sí se tiene en cuenta los exámenes que el estado/universidades requieran para el ingreso de las mismas.</a:t>
            </a:r>
            <a:endParaRPr lang="es-E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251520" y="0"/>
            <a:ext cx="7851648" cy="1828800"/>
          </a:xfrm>
        </p:spPr>
        <p:txBody>
          <a:bodyPr/>
          <a:lstStyle/>
          <a:p>
            <a:pPr algn="ctr"/>
            <a:r>
              <a:rPr lang="es-ES" dirty="0" smtClean="0"/>
              <a:t>EL JUEGO Y RESOLUCIÓN DE CONFLICTOS</a:t>
            </a:r>
            <a:endParaRPr lang="es-ES" dirty="0"/>
          </a:p>
        </p:txBody>
      </p:sp>
      <p:sp>
        <p:nvSpPr>
          <p:cNvPr id="3" name="2 Subtítulo"/>
          <p:cNvSpPr>
            <a:spLocks noGrp="1"/>
          </p:cNvSpPr>
          <p:nvPr>
            <p:ph type="subTitle" idx="1"/>
          </p:nvPr>
        </p:nvSpPr>
        <p:spPr>
          <a:xfrm>
            <a:off x="467544" y="2132856"/>
            <a:ext cx="7854696" cy="1752600"/>
          </a:xfrm>
        </p:spPr>
        <p:txBody>
          <a:bodyPr>
            <a:normAutofit fontScale="25000" lnSpcReduction="20000"/>
          </a:bodyPr>
          <a:lstStyle/>
          <a:p>
            <a:pPr algn="just">
              <a:buFont typeface="Wingdings" pitchFamily="2" charset="2"/>
              <a:buChar char="q"/>
            </a:pPr>
            <a:r>
              <a:rPr lang="es-ES" sz="9600" dirty="0" smtClean="0"/>
              <a:t>No hay ningún tipo de restricción a jugar.</a:t>
            </a:r>
          </a:p>
          <a:p>
            <a:pPr algn="just">
              <a:buFont typeface="Wingdings" pitchFamily="2" charset="2"/>
              <a:buChar char="q"/>
            </a:pPr>
            <a:r>
              <a:rPr lang="es-ES" sz="9600" dirty="0" smtClean="0"/>
              <a:t>Los alumnos pueden hacerlo cuando quieran y el tiempo que deseen.</a:t>
            </a:r>
          </a:p>
          <a:p>
            <a:pPr algn="just">
              <a:buFont typeface="Wingdings" pitchFamily="2" charset="2"/>
              <a:buChar char="q"/>
            </a:pPr>
            <a:r>
              <a:rPr lang="es-ES" sz="9600" dirty="0" smtClean="0"/>
              <a:t>Los juegos electrónicos también están aceptados aunque la mayor parte del tiempo lo pasan al aire libre.</a:t>
            </a:r>
          </a:p>
          <a:p>
            <a:pPr algn="just"/>
            <a:endParaRPr lang="es-ES" sz="9600" dirty="0" smtClean="0"/>
          </a:p>
          <a:p>
            <a:pPr algn="just">
              <a:buFont typeface="Wingdings" pitchFamily="2" charset="2"/>
              <a:buChar char="§"/>
            </a:pPr>
            <a:r>
              <a:rPr lang="es-ES" sz="9600" dirty="0" smtClean="0"/>
              <a:t>Existe  un amplio ámbito de cómo se resuelven los conflictos. Pueden existir reglas  u otras posibilidades que no están  limitadas a procesos de consenso, mediación y diálogos informales.</a:t>
            </a:r>
          </a:p>
          <a:p>
            <a:pPr algn="just">
              <a:buFont typeface="Wingdings" pitchFamily="2" charset="2"/>
              <a:buChar char="§"/>
            </a:pPr>
            <a:r>
              <a:rPr lang="es-ES" sz="9600" dirty="0" smtClean="0"/>
              <a:t>Puede existir la figura del mediador que escuchará a las dos partes cuando surja un conflicto intentando que éstas lleguen a una solución.</a:t>
            </a:r>
          </a:p>
          <a:p>
            <a:pPr algn="just"/>
            <a:endParaRPr lang="es-E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39552" y="836712"/>
            <a:ext cx="8229600" cy="1143000"/>
          </a:xfrm>
        </p:spPr>
        <p:txBody>
          <a:bodyPr>
            <a:normAutofit fontScale="90000"/>
          </a:bodyPr>
          <a:lstStyle/>
          <a:p>
            <a:pPr algn="ctr"/>
            <a:r>
              <a:rPr lang="es-ES" b="1" dirty="0" smtClean="0"/>
              <a:t>ESCUELAS DEMOCRÁTICAS EN ESPAÑA</a:t>
            </a:r>
            <a:endParaRPr lang="es-ES" b="1" dirty="0"/>
          </a:p>
        </p:txBody>
      </p:sp>
      <p:sp>
        <p:nvSpPr>
          <p:cNvPr id="3" name="2 Marcador de contenido"/>
          <p:cNvSpPr>
            <a:spLocks noGrp="1"/>
          </p:cNvSpPr>
          <p:nvPr>
            <p:ph idx="1"/>
          </p:nvPr>
        </p:nvSpPr>
        <p:spPr>
          <a:xfrm>
            <a:off x="467544" y="2276872"/>
            <a:ext cx="8229600" cy="4389120"/>
          </a:xfrm>
        </p:spPr>
        <p:txBody>
          <a:bodyPr/>
          <a:lstStyle/>
          <a:p>
            <a:r>
              <a:rPr lang="es-ES" dirty="0" smtClean="0"/>
              <a:t>En España, según </a:t>
            </a:r>
            <a:r>
              <a:rPr lang="es-ES" b="1" i="1" dirty="0" smtClean="0"/>
              <a:t>Ludus.org.es</a:t>
            </a:r>
            <a:r>
              <a:rPr lang="es-ES" dirty="0" smtClean="0"/>
              <a:t>, una página que se caracteriza ,sobre todo, por disponer de un directorio de pedagogías alternativas en España, las escuelas correspondientes a este tipo de enseñanza se encontrarían en:</a:t>
            </a:r>
          </a:p>
          <a:p>
            <a:r>
              <a:rPr lang="es-ES" b="1" dirty="0" smtClean="0"/>
              <a:t>MADRID</a:t>
            </a:r>
            <a:r>
              <a:rPr lang="es-ES" dirty="0" smtClean="0"/>
              <a:t>: </a:t>
            </a:r>
            <a:r>
              <a:rPr lang="es-ES" i="1" dirty="0" smtClean="0"/>
              <a:t>EL DRAGÓN, INTERNATIONAL SCHOOL </a:t>
            </a:r>
            <a:r>
              <a:rPr lang="es-ES" dirty="0" smtClean="0"/>
              <a:t>Y </a:t>
            </a:r>
            <a:r>
              <a:rPr lang="es-ES" i="1" dirty="0" smtClean="0"/>
              <a:t>LA ROSA DE LOS VIENTOS</a:t>
            </a:r>
            <a:r>
              <a:rPr lang="es-ES" dirty="0" smtClean="0"/>
              <a:t>.</a:t>
            </a:r>
          </a:p>
          <a:p>
            <a:r>
              <a:rPr lang="es-ES" b="1" dirty="0" smtClean="0"/>
              <a:t>BARCELONA</a:t>
            </a:r>
            <a:r>
              <a:rPr lang="es-ES" dirty="0" smtClean="0"/>
              <a:t>: </a:t>
            </a:r>
            <a:r>
              <a:rPr lang="es-ES" i="1" dirty="0" smtClean="0"/>
              <a:t>ARREL, ESPACIO EDUCATIVO</a:t>
            </a:r>
            <a:r>
              <a:rPr lang="es-ES" dirty="0" smtClean="0"/>
              <a:t>.</a:t>
            </a:r>
          </a:p>
          <a:p>
            <a:r>
              <a:rPr lang="es-ES" b="1" dirty="0" smtClean="0"/>
              <a:t>ALICANTE</a:t>
            </a:r>
            <a:r>
              <a:rPr lang="es-ES" dirty="0" smtClean="0"/>
              <a:t>: </a:t>
            </a:r>
            <a:r>
              <a:rPr lang="es-ES" i="1" dirty="0" smtClean="0"/>
              <a:t>OJO DE AGUA</a:t>
            </a:r>
            <a:endParaRPr lang="es-ES" i="1"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11560" y="4869160"/>
            <a:ext cx="7851648" cy="1252736"/>
          </a:xfrm>
        </p:spPr>
        <p:txBody>
          <a:bodyPr>
            <a:noAutofit/>
          </a:bodyPr>
          <a:lstStyle/>
          <a:p>
            <a:pPr algn="just"/>
            <a:r>
              <a:rPr lang="es-ES" sz="2800" b="0" dirty="0" smtClean="0">
                <a:solidFill>
                  <a:schemeClr val="bg1"/>
                </a:solidFill>
                <a:latin typeface="+mn-lt"/>
              </a:rPr>
              <a:t/>
            </a:r>
            <a:br>
              <a:rPr lang="es-ES" sz="2800" b="0" dirty="0" smtClean="0">
                <a:solidFill>
                  <a:schemeClr val="bg1"/>
                </a:solidFill>
                <a:latin typeface="+mn-lt"/>
              </a:rPr>
            </a:br>
            <a:r>
              <a:rPr lang="es-ES" sz="2800" b="0" dirty="0" smtClean="0">
                <a:solidFill>
                  <a:schemeClr val="bg1"/>
                </a:solidFill>
                <a:latin typeface="+mn-lt"/>
              </a:rPr>
              <a:t/>
            </a:r>
            <a:br>
              <a:rPr lang="es-ES" sz="2800" b="0" dirty="0" smtClean="0">
                <a:solidFill>
                  <a:schemeClr val="bg1"/>
                </a:solidFill>
                <a:latin typeface="+mn-lt"/>
              </a:rPr>
            </a:br>
            <a:r>
              <a:rPr lang="es-ES" sz="2800" b="0" dirty="0" smtClean="0">
                <a:solidFill>
                  <a:schemeClr val="bg1"/>
                </a:solidFill>
                <a:latin typeface="+mn-lt"/>
              </a:rPr>
              <a:t/>
            </a:r>
            <a:br>
              <a:rPr lang="es-ES" sz="2800" b="0" dirty="0" smtClean="0">
                <a:solidFill>
                  <a:schemeClr val="bg1"/>
                </a:solidFill>
                <a:latin typeface="+mn-lt"/>
              </a:rPr>
            </a:br>
            <a:r>
              <a:rPr lang="es-ES" sz="2800" b="0" dirty="0" smtClean="0">
                <a:solidFill>
                  <a:schemeClr val="bg1"/>
                </a:solidFill>
                <a:latin typeface="+mn-lt"/>
              </a:rPr>
              <a:t/>
            </a:r>
            <a:br>
              <a:rPr lang="es-ES" sz="2800" b="0" dirty="0" smtClean="0">
                <a:solidFill>
                  <a:schemeClr val="bg1"/>
                </a:solidFill>
                <a:latin typeface="+mn-lt"/>
              </a:rPr>
            </a:br>
            <a:r>
              <a:rPr lang="es-ES" sz="2800" b="0" dirty="0" smtClean="0">
                <a:solidFill>
                  <a:schemeClr val="bg1"/>
                </a:solidFill>
                <a:latin typeface="+mn-lt"/>
              </a:rPr>
              <a:t/>
            </a:r>
            <a:br>
              <a:rPr lang="es-ES" sz="2800" b="0" dirty="0" smtClean="0">
                <a:solidFill>
                  <a:schemeClr val="bg1"/>
                </a:solidFill>
                <a:latin typeface="+mn-lt"/>
              </a:rPr>
            </a:br>
            <a:r>
              <a:rPr lang="es-ES" sz="2800" b="0" dirty="0" smtClean="0">
                <a:solidFill>
                  <a:schemeClr val="bg1"/>
                </a:solidFill>
                <a:latin typeface="+mn-lt"/>
              </a:rPr>
              <a:t>"La Educación Democrática se basa en el respeto a los niños y a los jóvenes. La Educación Democrática ocurre cuando se honra y se reconoce a los niños como individuos que participan activamente en su camino por la educación. La Educación Democrática es una educación basada en el sentido, la relevancia, la alegría, la comunidad, el amor, y los derechos humanos."</a:t>
            </a:r>
            <a:endParaRPr lang="es-ES" sz="2800" dirty="0">
              <a:solidFill>
                <a:schemeClr val="bg1"/>
              </a:solidFill>
              <a:latin typeface="+mn-lt"/>
            </a:endParaRPr>
          </a:p>
        </p:txBody>
      </p:sp>
      <p:sp>
        <p:nvSpPr>
          <p:cNvPr id="3" name="2 Subtítulo"/>
          <p:cNvSpPr>
            <a:spLocks noGrp="1"/>
          </p:cNvSpPr>
          <p:nvPr>
            <p:ph type="subTitle" idx="1"/>
          </p:nvPr>
        </p:nvSpPr>
        <p:spPr>
          <a:xfrm>
            <a:off x="611560" y="620688"/>
            <a:ext cx="7854696" cy="1152128"/>
          </a:xfrm>
        </p:spPr>
        <p:txBody>
          <a:bodyPr>
            <a:noAutofit/>
          </a:bodyPr>
          <a:lstStyle/>
          <a:p>
            <a:pPr algn="ctr"/>
            <a:r>
              <a:rPr lang="es-ES" sz="3600" b="1" dirty="0" smtClean="0"/>
              <a:t>LA EDUCACIÓN DEMOCRÁTICA SE BASA, OCURRE Y ES….</a:t>
            </a:r>
            <a:endParaRPr lang="es-ES" sz="3600" b="1"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404664"/>
            <a:ext cx="8229600" cy="1143000"/>
          </a:xfrm>
        </p:spPr>
        <p:txBody>
          <a:bodyPr/>
          <a:lstStyle/>
          <a:p>
            <a:r>
              <a:rPr lang="es-ES" dirty="0" smtClean="0"/>
              <a:t>DATOS DE INTERÉS….</a:t>
            </a:r>
            <a:endParaRPr lang="es-ES" dirty="0"/>
          </a:p>
        </p:txBody>
      </p:sp>
      <p:sp>
        <p:nvSpPr>
          <p:cNvPr id="3" name="2 Marcador de contenido"/>
          <p:cNvSpPr>
            <a:spLocks noGrp="1"/>
          </p:cNvSpPr>
          <p:nvPr>
            <p:ph idx="1"/>
          </p:nvPr>
        </p:nvSpPr>
        <p:spPr/>
        <p:txBody>
          <a:bodyPr>
            <a:normAutofit fontScale="92500" lnSpcReduction="20000"/>
          </a:bodyPr>
          <a:lstStyle/>
          <a:p>
            <a:pPr marL="514350" indent="-514350">
              <a:buFont typeface="Wingdings" pitchFamily="2" charset="2"/>
              <a:buChar char="q"/>
            </a:pPr>
            <a:r>
              <a:rPr lang="es-ES" b="1" dirty="0" smtClean="0"/>
              <a:t>Conferencia de Juan </a:t>
            </a:r>
            <a:r>
              <a:rPr lang="es-ES" b="1" dirty="0" err="1" smtClean="0"/>
              <a:t>Delval</a:t>
            </a:r>
            <a:r>
              <a:rPr lang="es-ES" b="1" dirty="0" smtClean="0"/>
              <a:t> sobre “ Retos de la educación democrática para el s. XXI”.</a:t>
            </a:r>
          </a:p>
          <a:p>
            <a:pPr marL="514350" indent="-514350">
              <a:buFont typeface="Wingdings" pitchFamily="2" charset="2"/>
              <a:buChar char="q"/>
            </a:pPr>
            <a:r>
              <a:rPr lang="es-ES" b="1" dirty="0" err="1" smtClean="0"/>
              <a:t>Estonoesunaescuela</a:t>
            </a:r>
            <a:r>
              <a:rPr lang="es-ES" b="1" dirty="0" smtClean="0"/>
              <a:t>. Una escuela Democrática en Holanda: De </a:t>
            </a:r>
            <a:r>
              <a:rPr lang="es-ES" b="1" dirty="0" err="1" smtClean="0"/>
              <a:t>Vallei</a:t>
            </a:r>
            <a:r>
              <a:rPr lang="es-ES" b="1" dirty="0" smtClean="0"/>
              <a:t>.</a:t>
            </a:r>
          </a:p>
          <a:p>
            <a:pPr marL="514350" indent="-514350">
              <a:buFont typeface="Wingdings" pitchFamily="2" charset="2"/>
              <a:buChar char="q"/>
            </a:pPr>
            <a:r>
              <a:rPr lang="es-ES" b="1" dirty="0" smtClean="0"/>
              <a:t>Rafael </a:t>
            </a:r>
            <a:r>
              <a:rPr lang="es-ES" b="1" dirty="0" err="1" smtClean="0"/>
              <a:t>Feito</a:t>
            </a:r>
            <a:r>
              <a:rPr lang="es-ES" b="1" dirty="0" smtClean="0"/>
              <a:t>: "Escuelas Democráticas”</a:t>
            </a:r>
            <a:r>
              <a:rPr lang="es-ES" dirty="0" smtClean="0"/>
              <a:t>. Revista de la Asociación de la Sociología de Educación.</a:t>
            </a:r>
          </a:p>
          <a:p>
            <a:pPr marL="514350" indent="-514350">
              <a:buFont typeface="Wingdings" pitchFamily="2" charset="2"/>
              <a:buChar char="q"/>
            </a:pPr>
            <a:r>
              <a:rPr lang="es-ES" b="1" dirty="0" smtClean="0"/>
              <a:t>Ludus.org.es: Directorio de pedagogías alternativas</a:t>
            </a:r>
            <a:r>
              <a:rPr lang="es-ES" dirty="0" smtClean="0"/>
              <a:t>.</a:t>
            </a:r>
          </a:p>
          <a:p>
            <a:pPr marL="514350" indent="-514350">
              <a:buFont typeface="Wingdings" pitchFamily="2" charset="2"/>
              <a:buChar char="q"/>
            </a:pPr>
            <a:r>
              <a:rPr lang="es-ES" b="1" dirty="0" smtClean="0"/>
              <a:t>Documental: “Enséñame pero bonito”. Página: </a:t>
            </a:r>
            <a:r>
              <a:rPr lang="es-ES" b="1" dirty="0" err="1" smtClean="0"/>
              <a:t>Yoviendo</a:t>
            </a:r>
            <a:r>
              <a:rPr lang="es-ES" b="1" dirty="0" smtClean="0"/>
              <a:t> escuelas. Colegio Dragón International </a:t>
            </a:r>
            <a:r>
              <a:rPr lang="es-ES" b="1" dirty="0" err="1" smtClean="0"/>
              <a:t>School</a:t>
            </a:r>
            <a:endParaRPr lang="es-ES" b="1" dirty="0" smtClean="0"/>
          </a:p>
          <a:p>
            <a:pPr marL="514350" indent="-514350">
              <a:buFont typeface="Wingdings" pitchFamily="2" charset="2"/>
              <a:buChar char="q"/>
            </a:pPr>
            <a:r>
              <a:rPr lang="es-ES" b="1" dirty="0" smtClean="0"/>
              <a:t>En Tribu. Un blog sobre infinidad de información a cerca de pedagogías alternativas.</a:t>
            </a:r>
            <a:endParaRPr lang="es-ES"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611560" y="1196752"/>
            <a:ext cx="8229600" cy="1143000"/>
          </a:xfrm>
        </p:spPr>
        <p:txBody>
          <a:bodyPr>
            <a:normAutofit fontScale="90000"/>
          </a:bodyPr>
          <a:lstStyle/>
          <a:p>
            <a:r>
              <a:rPr lang="es-ES" dirty="0" smtClean="0"/>
              <a:t/>
            </a:r>
            <a:br>
              <a:rPr lang="es-ES" dirty="0" smtClean="0"/>
            </a:br>
            <a:r>
              <a:rPr lang="es-ES" dirty="0"/>
              <a:t/>
            </a:r>
            <a:br>
              <a:rPr lang="es-ES" dirty="0"/>
            </a:br>
            <a:r>
              <a:rPr lang="es-ES" dirty="0" smtClean="0"/>
              <a:t/>
            </a:r>
            <a:br>
              <a:rPr lang="es-ES" dirty="0" smtClean="0"/>
            </a:br>
            <a:r>
              <a:rPr lang="es-ES" dirty="0"/>
              <a:t/>
            </a:r>
            <a:br>
              <a:rPr lang="es-ES" dirty="0"/>
            </a:br>
            <a:r>
              <a:rPr lang="es-ES" dirty="0" smtClean="0"/>
              <a:t/>
            </a:r>
            <a:br>
              <a:rPr lang="es-ES" dirty="0" smtClean="0"/>
            </a:br>
            <a:r>
              <a:rPr lang="es-ES" dirty="0"/>
              <a:t/>
            </a:r>
            <a:br>
              <a:rPr lang="es-ES" dirty="0"/>
            </a:br>
            <a:r>
              <a:rPr lang="es-ES" dirty="0" smtClean="0"/>
              <a:t/>
            </a:r>
            <a:br>
              <a:rPr lang="es-ES" dirty="0" smtClean="0"/>
            </a:br>
            <a:r>
              <a:rPr lang="es-ES" dirty="0"/>
              <a:t/>
            </a:r>
            <a:br>
              <a:rPr lang="es-ES" dirty="0"/>
            </a:br>
            <a:r>
              <a:rPr lang="es-ES" dirty="0" smtClean="0"/>
              <a:t/>
            </a:r>
            <a:br>
              <a:rPr lang="es-ES" dirty="0" smtClean="0"/>
            </a:br>
            <a:r>
              <a:rPr lang="es-ES" b="1" dirty="0" smtClean="0"/>
              <a:t> </a:t>
            </a:r>
            <a:br>
              <a:rPr lang="es-ES" b="1" dirty="0" smtClean="0"/>
            </a:br>
            <a:r>
              <a:rPr lang="es-ES" sz="4400" b="1" dirty="0" smtClean="0"/>
              <a:t>UNA OPCIÓN MÁS DE ESCUELAS ALTERNATIVAS</a:t>
            </a:r>
            <a:endParaRPr lang="es-ES" sz="4400" b="1" dirty="0"/>
          </a:p>
        </p:txBody>
      </p:sp>
      <p:sp>
        <p:nvSpPr>
          <p:cNvPr id="3" name="2 Marcador de contenido"/>
          <p:cNvSpPr>
            <a:spLocks noGrp="1"/>
          </p:cNvSpPr>
          <p:nvPr>
            <p:ph idx="1"/>
          </p:nvPr>
        </p:nvSpPr>
        <p:spPr>
          <a:xfrm>
            <a:off x="827584" y="2060848"/>
            <a:ext cx="7715200" cy="2841179"/>
          </a:xfrm>
        </p:spPr>
        <p:txBody>
          <a:bodyPr>
            <a:normAutofit fontScale="85000" lnSpcReduction="20000"/>
          </a:bodyPr>
          <a:lstStyle/>
          <a:p>
            <a:pPr algn="ctr"/>
            <a:endParaRPr lang="es-ES" sz="4000" u="sng" dirty="0" smtClean="0"/>
          </a:p>
          <a:p>
            <a:pPr algn="ctr"/>
            <a:endParaRPr lang="es-ES" sz="4000" u="sng" dirty="0" smtClean="0"/>
          </a:p>
          <a:p>
            <a:pPr algn="ctr"/>
            <a:r>
              <a:rPr lang="es-ES" sz="4000" u="sng" dirty="0" smtClean="0"/>
              <a:t>CARACTERÍSTICA PRINCIPAL</a:t>
            </a:r>
            <a:r>
              <a:rPr lang="es-ES" sz="4000" dirty="0" smtClean="0"/>
              <a:t>: LA PARTICIPACIÓN EN ELLAS DE LOS ALUMNOS Y DEL PERSONAL </a:t>
            </a:r>
            <a:r>
              <a:rPr lang="es-ES" sz="4000" b="1" dirty="0" smtClean="0"/>
              <a:t>ES LIBRE E IGUALITARIA</a:t>
            </a:r>
            <a:r>
              <a:rPr lang="es-ES" b="1" dirty="0" smtClean="0"/>
              <a:t>.</a:t>
            </a:r>
            <a:endParaRPr lang="es-ES" b="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540568" y="548680"/>
            <a:ext cx="7772400" cy="1470025"/>
          </a:xfrm>
        </p:spPr>
        <p:txBody>
          <a:bodyPr/>
          <a:lstStyle/>
          <a:p>
            <a:r>
              <a:rPr lang="es-ES" b="1" dirty="0" smtClean="0"/>
              <a:t>EN LA PRÁCTICA</a:t>
            </a:r>
            <a:endParaRPr lang="es-ES" b="1" dirty="0"/>
          </a:p>
        </p:txBody>
      </p:sp>
      <p:sp>
        <p:nvSpPr>
          <p:cNvPr id="3" name="2 Subtítulo"/>
          <p:cNvSpPr>
            <a:spLocks noGrp="1"/>
          </p:cNvSpPr>
          <p:nvPr>
            <p:ph type="subTitle" idx="1"/>
          </p:nvPr>
        </p:nvSpPr>
        <p:spPr>
          <a:xfrm>
            <a:off x="1475656" y="2276872"/>
            <a:ext cx="6400800" cy="1752600"/>
          </a:xfrm>
        </p:spPr>
        <p:txBody>
          <a:bodyPr>
            <a:noAutofit/>
          </a:bodyPr>
          <a:lstStyle/>
          <a:p>
            <a:pPr algn="just">
              <a:lnSpc>
                <a:spcPct val="170000"/>
              </a:lnSpc>
            </a:pPr>
            <a:r>
              <a:rPr lang="es-ES" sz="2400" dirty="0" smtClean="0">
                <a:solidFill>
                  <a:schemeClr val="tx1"/>
                </a:solidFill>
              </a:rPr>
              <a:t>SE APLICA EN LAS ESCUELAS A TRAVÉS DE LA TOMA DE DECISIONES CONJUNTAS POR PARTE DE TODOS LOS PARTICIPANTES TANTO EN LO RELATIVO A LA ORGANIZACIÓN COTIDIANA COMO EN EL APRENDIZAJE.</a:t>
            </a:r>
            <a:endParaRPr lang="es-ES" sz="2400" dirty="0">
              <a:solidFill>
                <a:schemeClr val="tx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755576" y="1484784"/>
            <a:ext cx="7772400" cy="1470025"/>
          </a:xfrm>
        </p:spPr>
        <p:txBody>
          <a:bodyPr>
            <a:normAutofit fontScale="90000"/>
          </a:bodyPr>
          <a:lstStyle/>
          <a:p>
            <a:pPr algn="ctr"/>
            <a:r>
              <a:rPr lang="es-ES" b="1" dirty="0" smtClean="0"/>
              <a:t>PIONERO EN LA APERTURA DE LA 1ª ESCUELA DEMOCRÁTICA</a:t>
            </a:r>
            <a:endParaRPr lang="es-ES" b="1" dirty="0"/>
          </a:p>
        </p:txBody>
      </p:sp>
      <p:sp>
        <p:nvSpPr>
          <p:cNvPr id="3" name="2 Subtítulo"/>
          <p:cNvSpPr>
            <a:spLocks noGrp="1"/>
          </p:cNvSpPr>
          <p:nvPr>
            <p:ph type="subTitle" idx="1"/>
          </p:nvPr>
        </p:nvSpPr>
        <p:spPr>
          <a:xfrm>
            <a:off x="1403648" y="3429000"/>
            <a:ext cx="6400800" cy="1752600"/>
          </a:xfrm>
        </p:spPr>
        <p:txBody>
          <a:bodyPr>
            <a:normAutofit fontScale="92500" lnSpcReduction="10000"/>
          </a:bodyPr>
          <a:lstStyle/>
          <a:p>
            <a:pPr algn="just"/>
            <a:r>
              <a:rPr lang="es-ES" sz="3200" b="1" dirty="0" smtClean="0">
                <a:solidFill>
                  <a:schemeClr val="tx1"/>
                </a:solidFill>
              </a:rPr>
              <a:t>TOLSTÓI</a:t>
            </a:r>
            <a:r>
              <a:rPr lang="es-ES" sz="3200" dirty="0" smtClean="0">
                <a:solidFill>
                  <a:schemeClr val="tx1"/>
                </a:solidFill>
              </a:rPr>
              <a:t>, CONOCIDO ESCRITOR,  FUE EL PRIMERO EN ABRIR UNA ESCUELA DEMOCRÁTICA  A FINALES DEL SIGLO XIX EN RUSIA</a:t>
            </a:r>
            <a:r>
              <a:rPr lang="es-ES" dirty="0" smtClean="0">
                <a:solidFill>
                  <a:schemeClr val="tx1"/>
                </a:solidFill>
              </a:rPr>
              <a:t>.</a:t>
            </a:r>
            <a:endParaRPr lang="es-ES" dirty="0">
              <a:solidFill>
                <a:schemeClr val="tx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Subtítulo"/>
          <p:cNvSpPr>
            <a:spLocks noGrp="1"/>
          </p:cNvSpPr>
          <p:nvPr>
            <p:ph type="subTitle" idx="1"/>
          </p:nvPr>
        </p:nvSpPr>
        <p:spPr>
          <a:xfrm flipH="1">
            <a:off x="5220072" y="908720"/>
            <a:ext cx="3600400" cy="5616624"/>
          </a:xfrm>
        </p:spPr>
        <p:txBody>
          <a:bodyPr>
            <a:normAutofit fontScale="92500" lnSpcReduction="20000"/>
          </a:bodyPr>
          <a:lstStyle/>
          <a:p>
            <a:pPr algn="just">
              <a:buFont typeface="Wingdings" pitchFamily="2" charset="2"/>
              <a:buChar char="§"/>
            </a:pPr>
            <a:r>
              <a:rPr lang="es-ES" dirty="0" smtClean="0">
                <a:solidFill>
                  <a:schemeClr val="tx1"/>
                </a:solidFill>
              </a:rPr>
              <a:t>Escritor Novelista Ruso. (1820-1910)</a:t>
            </a:r>
          </a:p>
          <a:p>
            <a:pPr algn="just">
              <a:buFont typeface="Wingdings" pitchFamily="2" charset="2"/>
              <a:buChar char="§"/>
            </a:pPr>
            <a:r>
              <a:rPr lang="es-ES" dirty="0" smtClean="0">
                <a:solidFill>
                  <a:schemeClr val="tx1"/>
                </a:solidFill>
              </a:rPr>
              <a:t>Incursionó en el campo pedagógico generando múltiples controversias.</a:t>
            </a:r>
          </a:p>
          <a:p>
            <a:pPr algn="just">
              <a:buFont typeface="Wingdings" pitchFamily="2" charset="2"/>
              <a:buChar char="§"/>
            </a:pPr>
            <a:r>
              <a:rPr lang="es-ES" dirty="0" smtClean="0">
                <a:solidFill>
                  <a:schemeClr val="tx1"/>
                </a:solidFill>
              </a:rPr>
              <a:t>Su doctrina pedagógica ayudó en el progreso de las ciencias de la educación.</a:t>
            </a:r>
          </a:p>
          <a:p>
            <a:pPr algn="just">
              <a:buFont typeface="Wingdings" pitchFamily="2" charset="2"/>
              <a:buChar char="§"/>
            </a:pPr>
            <a:r>
              <a:rPr lang="es-ES" dirty="0" smtClean="0">
                <a:solidFill>
                  <a:schemeClr val="tx1"/>
                </a:solidFill>
              </a:rPr>
              <a:t>Desde su juventud contribuyó de manera práctica a la instrucción práctica.</a:t>
            </a:r>
          </a:p>
          <a:p>
            <a:pPr algn="just">
              <a:buFont typeface="Wingdings" pitchFamily="2" charset="2"/>
              <a:buChar char="§"/>
            </a:pPr>
            <a:r>
              <a:rPr lang="es-ES" dirty="0" smtClean="0">
                <a:solidFill>
                  <a:schemeClr val="tx1"/>
                </a:solidFill>
              </a:rPr>
              <a:t>En sus obras destaca la importancia de respetar la personalidad del niño, concepto fundamental de su labor pedagógica.</a:t>
            </a:r>
            <a:endParaRPr lang="es-ES" dirty="0">
              <a:solidFill>
                <a:schemeClr val="tx1"/>
              </a:solidFill>
            </a:endParaRPr>
          </a:p>
        </p:txBody>
      </p:sp>
      <p:pic>
        <p:nvPicPr>
          <p:cNvPr id="1026" name="Picture 2" descr="http://www.culturamas.es/wp-content/uploads/2014/01/leon-tolstoi.jpg"/>
          <p:cNvPicPr>
            <a:picLocks noChangeAspect="1" noChangeArrowheads="1"/>
          </p:cNvPicPr>
          <p:nvPr/>
        </p:nvPicPr>
        <p:blipFill>
          <a:blip r:embed="rId2" cstate="print"/>
          <a:srcRect/>
          <a:stretch>
            <a:fillRect/>
          </a:stretch>
        </p:blipFill>
        <p:spPr bwMode="auto">
          <a:xfrm>
            <a:off x="827584" y="1196752"/>
            <a:ext cx="3838575" cy="4876801"/>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683568" y="548680"/>
            <a:ext cx="7772400" cy="1470025"/>
          </a:xfrm>
        </p:spPr>
        <p:txBody>
          <a:bodyPr>
            <a:normAutofit fontScale="90000"/>
          </a:bodyPr>
          <a:lstStyle/>
          <a:p>
            <a:pPr algn="just"/>
            <a:r>
              <a:rPr lang="es-ES" b="1" i="1" dirty="0" smtClean="0"/>
              <a:t>Contexto sociocultural de la época</a:t>
            </a:r>
            <a:r>
              <a:rPr lang="es-ES" dirty="0" smtClean="0"/>
              <a:t>:</a:t>
            </a:r>
            <a:endParaRPr lang="es-ES" dirty="0"/>
          </a:p>
        </p:txBody>
      </p:sp>
      <p:sp>
        <p:nvSpPr>
          <p:cNvPr id="3" name="2 Subtítulo"/>
          <p:cNvSpPr>
            <a:spLocks noGrp="1"/>
          </p:cNvSpPr>
          <p:nvPr>
            <p:ph type="subTitle" idx="1"/>
          </p:nvPr>
        </p:nvSpPr>
        <p:spPr>
          <a:xfrm>
            <a:off x="1259632" y="2564904"/>
            <a:ext cx="6400800" cy="1752600"/>
          </a:xfrm>
        </p:spPr>
        <p:txBody>
          <a:bodyPr>
            <a:normAutofit fontScale="25000" lnSpcReduction="20000"/>
          </a:bodyPr>
          <a:lstStyle/>
          <a:p>
            <a:pPr algn="just">
              <a:lnSpc>
                <a:spcPct val="120000"/>
              </a:lnSpc>
              <a:buFont typeface="Arial" pitchFamily="34" charset="0"/>
              <a:buChar char="•"/>
            </a:pPr>
            <a:r>
              <a:rPr lang="es-ES" sz="9600" dirty="0" smtClean="0">
                <a:solidFill>
                  <a:schemeClr val="tx1"/>
                </a:solidFill>
              </a:rPr>
              <a:t>La actividad pedagógica de </a:t>
            </a:r>
            <a:r>
              <a:rPr lang="es-ES" sz="9600" dirty="0" err="1" smtClean="0">
                <a:solidFill>
                  <a:schemeClr val="tx1"/>
                </a:solidFill>
              </a:rPr>
              <a:t>Tolstói</a:t>
            </a:r>
            <a:r>
              <a:rPr lang="es-ES" sz="9600" dirty="0" smtClean="0">
                <a:solidFill>
                  <a:schemeClr val="tx1"/>
                </a:solidFill>
              </a:rPr>
              <a:t> coincidió con el desarrollo industrial de Rusia.</a:t>
            </a:r>
          </a:p>
          <a:p>
            <a:pPr algn="just">
              <a:lnSpc>
                <a:spcPct val="120000"/>
              </a:lnSpc>
              <a:buFont typeface="Arial" pitchFamily="34" charset="0"/>
              <a:buChar char="•"/>
            </a:pPr>
            <a:r>
              <a:rPr lang="es-ES" sz="9600" dirty="0" smtClean="0">
                <a:solidFill>
                  <a:schemeClr val="tx1"/>
                </a:solidFill>
              </a:rPr>
              <a:t>El capitalismo favorecía a las clases dominantes o de sectores limitados de la burguesía, dejando de lado el bien común y creando nuevos antagonismos sociales.</a:t>
            </a:r>
          </a:p>
          <a:p>
            <a:pPr algn="just">
              <a:lnSpc>
                <a:spcPct val="120000"/>
              </a:lnSpc>
              <a:buFont typeface="Arial" pitchFamily="34" charset="0"/>
              <a:buChar char="•"/>
            </a:pPr>
            <a:r>
              <a:rPr lang="es-ES" sz="9600" dirty="0" smtClean="0">
                <a:solidFill>
                  <a:schemeClr val="tx1"/>
                </a:solidFill>
              </a:rPr>
              <a:t>En consecuencia, a mediados del s. XIX, la mayor parte de la población del país eran campesinos la mayor parte analfabetos que carecían de instrucción.</a:t>
            </a:r>
          </a:p>
          <a:p>
            <a:pPr algn="just">
              <a:lnSpc>
                <a:spcPct val="120000"/>
              </a:lnSpc>
            </a:pPr>
            <a:endParaRPr lang="es-E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1548680" y="332656"/>
            <a:ext cx="7772400" cy="1470025"/>
          </a:xfrm>
        </p:spPr>
        <p:txBody>
          <a:bodyPr/>
          <a:lstStyle/>
          <a:p>
            <a:r>
              <a:rPr lang="es-ES" b="1" i="1" dirty="0" smtClean="0"/>
              <a:t>Ideología:</a:t>
            </a:r>
            <a:endParaRPr lang="es-ES" b="1" i="1" dirty="0"/>
          </a:p>
        </p:txBody>
      </p:sp>
      <p:sp>
        <p:nvSpPr>
          <p:cNvPr id="3" name="2 Subtítulo"/>
          <p:cNvSpPr>
            <a:spLocks noGrp="1"/>
          </p:cNvSpPr>
          <p:nvPr>
            <p:ph type="subTitle" idx="1"/>
          </p:nvPr>
        </p:nvSpPr>
        <p:spPr>
          <a:xfrm>
            <a:off x="1619672" y="2204864"/>
            <a:ext cx="6400800" cy="1752600"/>
          </a:xfrm>
        </p:spPr>
        <p:txBody>
          <a:bodyPr>
            <a:noAutofit/>
          </a:bodyPr>
          <a:lstStyle/>
          <a:p>
            <a:pPr algn="just">
              <a:buFont typeface="Arial" pitchFamily="34" charset="0"/>
              <a:buChar char="•"/>
            </a:pPr>
            <a:r>
              <a:rPr lang="es-ES" sz="2000" dirty="0" smtClean="0">
                <a:solidFill>
                  <a:schemeClr val="tx1"/>
                </a:solidFill>
              </a:rPr>
              <a:t>El humanismo, la democracia, y la libertad, en la educación, debe comenzar en el pueblo.</a:t>
            </a:r>
          </a:p>
          <a:p>
            <a:pPr algn="just">
              <a:buFont typeface="Arial" pitchFamily="34" charset="0"/>
              <a:buChar char="•"/>
            </a:pPr>
            <a:r>
              <a:rPr lang="es-ES" sz="2000" dirty="0" smtClean="0">
                <a:solidFill>
                  <a:schemeClr val="tx1"/>
                </a:solidFill>
              </a:rPr>
              <a:t>Defensor incondicional de los campesinos: “la necesidad esencial del pueblo ruso es la educación”</a:t>
            </a:r>
          </a:p>
          <a:p>
            <a:pPr algn="just">
              <a:buFont typeface="Arial" pitchFamily="34" charset="0"/>
              <a:buChar char="•"/>
            </a:pPr>
            <a:r>
              <a:rPr lang="es-ES" sz="2000" dirty="0" smtClean="0">
                <a:solidFill>
                  <a:schemeClr val="tx1"/>
                </a:solidFill>
              </a:rPr>
              <a:t>Concepto del niño:  </a:t>
            </a:r>
          </a:p>
          <a:p>
            <a:pPr algn="just"/>
            <a:endParaRPr lang="es-ES" sz="2000" dirty="0" smtClean="0">
              <a:solidFill>
                <a:schemeClr val="tx1"/>
              </a:solidFill>
            </a:endParaRPr>
          </a:p>
          <a:p>
            <a:pPr algn="just">
              <a:buFont typeface="Wingdings" pitchFamily="2" charset="2"/>
              <a:buChar char="v"/>
            </a:pPr>
            <a:r>
              <a:rPr lang="es-ES" sz="2000" dirty="0" smtClean="0">
                <a:solidFill>
                  <a:schemeClr val="tx1"/>
                </a:solidFill>
              </a:rPr>
              <a:t>“El niño es por naturaleza una criatura pura y perfecta cuyo desarrollo libre no hay que perturbar”.</a:t>
            </a:r>
          </a:p>
          <a:p>
            <a:pPr algn="just">
              <a:buFont typeface="Wingdings" pitchFamily="2" charset="2"/>
              <a:buChar char="v"/>
            </a:pPr>
            <a:r>
              <a:rPr lang="es-ES" sz="2000" dirty="0" smtClean="0">
                <a:solidFill>
                  <a:schemeClr val="tx1"/>
                </a:solidFill>
              </a:rPr>
              <a:t>“El niño es inseparable de las prácticas de la educación”.</a:t>
            </a:r>
          </a:p>
          <a:p>
            <a:pPr algn="just">
              <a:buFont typeface="Wingdings" pitchFamily="2" charset="2"/>
              <a:buChar char="v"/>
            </a:pPr>
            <a:r>
              <a:rPr lang="es-ES" sz="2000" dirty="0" smtClean="0">
                <a:solidFill>
                  <a:schemeClr val="tx1"/>
                </a:solidFill>
              </a:rPr>
              <a:t>“El desarrollo de los niños es un proceso espontáneo de sus cualidades y  </a:t>
            </a:r>
            <a:r>
              <a:rPr lang="es-ES" sz="2000" b="1" dirty="0" smtClean="0">
                <a:solidFill>
                  <a:schemeClr val="tx1"/>
                </a:solidFill>
              </a:rPr>
              <a:t>la influencia del maestro debe ser mínima”.</a:t>
            </a:r>
          </a:p>
          <a:p>
            <a:pPr algn="just"/>
            <a:endParaRPr lang="es-ES" sz="2000" dirty="0" smtClean="0"/>
          </a:p>
          <a:p>
            <a:pPr algn="just"/>
            <a:endParaRPr lang="es-ES" sz="2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179512" y="0"/>
            <a:ext cx="7988424" cy="1614041"/>
          </a:xfrm>
        </p:spPr>
        <p:txBody>
          <a:bodyPr/>
          <a:lstStyle/>
          <a:p>
            <a:r>
              <a:rPr lang="es-ES" b="1" dirty="0" smtClean="0"/>
              <a:t>Escuela </a:t>
            </a:r>
            <a:r>
              <a:rPr lang="es-ES" b="1" dirty="0" err="1" smtClean="0"/>
              <a:t>Yasnaia</a:t>
            </a:r>
            <a:r>
              <a:rPr lang="es-ES" b="1" dirty="0" smtClean="0"/>
              <a:t> </a:t>
            </a:r>
            <a:r>
              <a:rPr lang="es-ES" b="1" dirty="0" err="1" smtClean="0"/>
              <a:t>Poliana</a:t>
            </a:r>
            <a:endParaRPr lang="es-ES" b="1" dirty="0"/>
          </a:p>
        </p:txBody>
      </p:sp>
      <p:sp>
        <p:nvSpPr>
          <p:cNvPr id="3" name="2 Subtítulo"/>
          <p:cNvSpPr>
            <a:spLocks noGrp="1"/>
          </p:cNvSpPr>
          <p:nvPr>
            <p:ph type="subTitle" idx="1"/>
          </p:nvPr>
        </p:nvSpPr>
        <p:spPr>
          <a:xfrm>
            <a:off x="1331640" y="1916832"/>
            <a:ext cx="6400800" cy="1752600"/>
          </a:xfrm>
        </p:spPr>
        <p:txBody>
          <a:bodyPr>
            <a:noAutofit/>
          </a:bodyPr>
          <a:lstStyle/>
          <a:p>
            <a:pPr algn="just">
              <a:buFont typeface="Wingdings" pitchFamily="2" charset="2"/>
              <a:buChar char="ü"/>
            </a:pPr>
            <a:r>
              <a:rPr lang="es-ES" sz="2400" dirty="0" smtClean="0">
                <a:solidFill>
                  <a:schemeClr val="tx1"/>
                </a:solidFill>
              </a:rPr>
              <a:t>Fundada en 1859 en una finca de su propiedad.</a:t>
            </a:r>
          </a:p>
          <a:p>
            <a:pPr algn="just">
              <a:buFont typeface="Wingdings" pitchFamily="2" charset="2"/>
              <a:buChar char="ü"/>
            </a:pPr>
            <a:r>
              <a:rPr lang="es-ES" sz="2400" dirty="0" smtClean="0">
                <a:solidFill>
                  <a:schemeClr val="tx1"/>
                </a:solidFill>
              </a:rPr>
              <a:t>Constituye una de las primeras experiencias de escuelas democráticas, libertarias y </a:t>
            </a:r>
            <a:r>
              <a:rPr lang="es-ES" sz="2400" dirty="0" err="1" smtClean="0">
                <a:solidFill>
                  <a:schemeClr val="tx1"/>
                </a:solidFill>
              </a:rPr>
              <a:t>antirrepresivas</a:t>
            </a:r>
            <a:r>
              <a:rPr lang="es-ES" sz="2400" dirty="0" smtClean="0">
                <a:solidFill>
                  <a:schemeClr val="tx1"/>
                </a:solidFill>
              </a:rPr>
              <a:t>.</a:t>
            </a:r>
          </a:p>
          <a:p>
            <a:pPr algn="just">
              <a:buFont typeface="Wingdings" pitchFamily="2" charset="2"/>
              <a:buChar char="ü"/>
            </a:pPr>
            <a:r>
              <a:rPr lang="es-ES" sz="2400" dirty="0" smtClean="0">
                <a:solidFill>
                  <a:schemeClr val="tx1"/>
                </a:solidFill>
              </a:rPr>
              <a:t>La metodología y el fin de la educación para Tolstoi era: </a:t>
            </a:r>
            <a:r>
              <a:rPr lang="es-ES" sz="2400" b="1" dirty="0" smtClean="0">
                <a:solidFill>
                  <a:schemeClr val="tx1"/>
                </a:solidFill>
              </a:rPr>
              <a:t>la libertad</a:t>
            </a:r>
            <a:r>
              <a:rPr lang="es-ES" sz="2400" dirty="0" smtClean="0">
                <a:solidFill>
                  <a:schemeClr val="tx1"/>
                </a:solidFill>
              </a:rPr>
              <a:t>.</a:t>
            </a:r>
          </a:p>
          <a:p>
            <a:pPr algn="just">
              <a:buFont typeface="Wingdings" pitchFamily="2" charset="2"/>
              <a:buChar char="ü"/>
            </a:pPr>
            <a:r>
              <a:rPr lang="es-ES" sz="2400" dirty="0" smtClean="0">
                <a:solidFill>
                  <a:schemeClr val="tx1"/>
                </a:solidFill>
              </a:rPr>
              <a:t>Era una escuela abierta a todo el mundo, donde no existía ningún tipo de obligación, no había ni horarios, ni programas ni disciplinas.</a:t>
            </a:r>
          </a:p>
          <a:p>
            <a:pPr algn="just">
              <a:buFont typeface="Wingdings" pitchFamily="2" charset="2"/>
              <a:buChar char="ü"/>
            </a:pPr>
            <a:r>
              <a:rPr lang="es-ES" sz="2400" dirty="0" smtClean="0">
                <a:solidFill>
                  <a:schemeClr val="tx1"/>
                </a:solidFill>
              </a:rPr>
              <a:t>No había ni premios ni castigos y los exámenes estaban excluidos.</a:t>
            </a:r>
            <a:endParaRPr lang="es-ES" sz="2400" dirty="0">
              <a:solidFill>
                <a:schemeClr val="tx1"/>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a:bodyPr>
          <a:lstStyle/>
          <a:p>
            <a:r>
              <a:rPr lang="es-ES" b="1" i="1" dirty="0" smtClean="0"/>
              <a:t>Además….</a:t>
            </a:r>
            <a:endParaRPr lang="es-ES" b="1" i="1" dirty="0"/>
          </a:p>
        </p:txBody>
      </p:sp>
      <p:sp>
        <p:nvSpPr>
          <p:cNvPr id="3" name="2 Marcador de contenido"/>
          <p:cNvSpPr>
            <a:spLocks noGrp="1"/>
          </p:cNvSpPr>
          <p:nvPr>
            <p:ph idx="1"/>
          </p:nvPr>
        </p:nvSpPr>
        <p:spPr/>
        <p:txBody>
          <a:bodyPr/>
          <a:lstStyle/>
          <a:p>
            <a:pPr>
              <a:buFont typeface="Wingdings" pitchFamily="2" charset="2"/>
              <a:buChar char="ü"/>
            </a:pPr>
            <a:r>
              <a:rPr lang="es-ES" dirty="0" smtClean="0"/>
              <a:t>Fue creada para educar a los hijos de los campesinos.</a:t>
            </a:r>
          </a:p>
          <a:p>
            <a:pPr>
              <a:buFont typeface="Wingdings" pitchFamily="2" charset="2"/>
              <a:buChar char="ü"/>
            </a:pPr>
            <a:r>
              <a:rPr lang="es-ES" dirty="0" smtClean="0"/>
              <a:t>El objetivo principal era estimular la independencia de los alumnos y desarrollar su creatividad.</a:t>
            </a:r>
          </a:p>
          <a:p>
            <a:pPr>
              <a:buFont typeface="Wingdings" pitchFamily="2" charset="2"/>
              <a:buChar char="ü"/>
            </a:pPr>
            <a:r>
              <a:rPr lang="es-ES" dirty="0" smtClean="0"/>
              <a:t>No había lugares fijos para los alumnos, cada uno se sentaba donde quería.</a:t>
            </a:r>
          </a:p>
          <a:p>
            <a:pPr>
              <a:buFont typeface="Wingdings" pitchFamily="2" charset="2"/>
              <a:buChar char="ü"/>
            </a:pPr>
            <a:r>
              <a:rPr lang="es-ES" dirty="0" smtClean="0"/>
              <a:t>No había deberes para el hogar.</a:t>
            </a:r>
          </a:p>
          <a:p>
            <a:endParaRPr lang="es-E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ujo">
  <a:themeElements>
    <a:clrScheme name="Flujo">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ujo">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ujo">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219</TotalTime>
  <Words>867</Words>
  <Application>Microsoft Office PowerPoint</Application>
  <PresentationFormat>Presentación en pantalla (4:3)</PresentationFormat>
  <Paragraphs>69</Paragraphs>
  <Slides>15</Slides>
  <Notes>0</Notes>
  <HiddenSlides>0</HiddenSlides>
  <MMClips>0</MMClips>
  <ScaleCrop>false</ScaleCrop>
  <HeadingPairs>
    <vt:vector size="4" baseType="variant">
      <vt:variant>
        <vt:lpstr>Tema</vt:lpstr>
      </vt:variant>
      <vt:variant>
        <vt:i4>1</vt:i4>
      </vt:variant>
      <vt:variant>
        <vt:lpstr>Títulos de diapositiva</vt:lpstr>
      </vt:variant>
      <vt:variant>
        <vt:i4>15</vt:i4>
      </vt:variant>
    </vt:vector>
  </HeadingPairs>
  <TitlesOfParts>
    <vt:vector size="16" baseType="lpstr">
      <vt:lpstr>Flujo</vt:lpstr>
      <vt:lpstr>ESCUELAS DEMOCRÁTICAS </vt:lpstr>
      <vt:lpstr>           UNA OPCIÓN MÁS DE ESCUELAS ALTERNATIVAS</vt:lpstr>
      <vt:lpstr>EN LA PRÁCTICA</vt:lpstr>
      <vt:lpstr>PIONERO EN LA APERTURA DE LA 1ª ESCUELA DEMOCRÁTICA</vt:lpstr>
      <vt:lpstr>Diapositiva 5</vt:lpstr>
      <vt:lpstr>Contexto sociocultural de la época:</vt:lpstr>
      <vt:lpstr>Ideología:</vt:lpstr>
      <vt:lpstr>Escuela Yasnaia Poliana</vt:lpstr>
      <vt:lpstr>Además….</vt:lpstr>
      <vt:lpstr>       EL CURRÍCULUM </vt:lpstr>
      <vt:lpstr>CALIFICACIONES</vt:lpstr>
      <vt:lpstr>EL JUEGO Y RESOLUCIÓN DE CONFLICTOS</vt:lpstr>
      <vt:lpstr>ESCUELAS DEMOCRÁTICAS EN ESPAÑA</vt:lpstr>
      <vt:lpstr>     "La Educación Democrática se basa en el respeto a los niños y a los jóvenes. La Educación Democrática ocurre cuando se honra y se reconoce a los niños como individuos que participan activamente en su camino por la educación. La Educación Democrática es una educación basada en el sentido, la relevancia, la alegría, la comunidad, el amor, y los derechos humanos."</vt:lpstr>
      <vt:lpstr>DATOS DE INTERÉS….</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ESCUELAS DEMOCRÁTICAS</dc:title>
  <dc:creator>Miguel Ángel</dc:creator>
  <cp:lastModifiedBy>Usuario</cp:lastModifiedBy>
  <cp:revision>25</cp:revision>
  <dcterms:created xsi:type="dcterms:W3CDTF">2016-03-21T18:09:56Z</dcterms:created>
  <dcterms:modified xsi:type="dcterms:W3CDTF">2016-05-06T09:38:43Z</dcterms:modified>
</cp:coreProperties>
</file>