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76" r:id="rId3"/>
    <p:sldId id="257" r:id="rId4"/>
    <p:sldId id="260" r:id="rId5"/>
    <p:sldId id="258" r:id="rId6"/>
    <p:sldId id="261" r:id="rId7"/>
    <p:sldId id="262" r:id="rId8"/>
    <p:sldId id="263" r:id="rId9"/>
    <p:sldId id="264" r:id="rId10"/>
    <p:sldId id="271" r:id="rId11"/>
    <p:sldId id="265" r:id="rId12"/>
    <p:sldId id="266" r:id="rId13"/>
    <p:sldId id="267" r:id="rId14"/>
    <p:sldId id="268" r:id="rId15"/>
    <p:sldId id="269" r:id="rId16"/>
    <p:sldId id="270" r:id="rId17"/>
    <p:sldId id="272" r:id="rId18"/>
    <p:sldId id="274" r:id="rId19"/>
    <p:sldId id="273"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1" d="100"/>
          <a:sy n="81" d="100"/>
        </p:scale>
        <p:origin x="-1044" y="6"/>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187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6BDE90-83ED-4218-ABF8-3367E343F220}" type="datetimeFigureOut">
              <a:rPr lang="es-ES" smtClean="0"/>
              <a:pPr/>
              <a:t>20/05/2016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8EF647-DE50-4503-9602-D6B813C68F64}" type="slidenum">
              <a:rPr lang="es-ES" smtClean="0"/>
              <a:pPr/>
              <a:t>‹Nº›</a:t>
            </a:fld>
            <a:endParaRPr lang="es-ES"/>
          </a:p>
        </p:txBody>
      </p:sp>
    </p:spTree>
    <p:extLst>
      <p:ext uri="{BB962C8B-B14F-4D97-AF65-F5344CB8AC3E}">
        <p14:creationId xmlns:p14="http://schemas.microsoft.com/office/powerpoint/2010/main" val="1631828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92500" lnSpcReduction="10000"/>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lnSpcReduction="10000"/>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16</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18</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3</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5</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6</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7</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baseline="0" dirty="0" smtClean="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8</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9</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lnSpcReduction="10000"/>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11</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48EF647-DE50-4503-9602-D6B813C68F64}" type="slidenum">
              <a:rPr lang="es-ES" smtClean="0"/>
              <a:pPr/>
              <a:t>12</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2" name="1 Marcador de pie de página"/>
          <p:cNvSpPr>
            <a:spLocks noGrp="1"/>
          </p:cNvSpPr>
          <p:nvPr>
            <p:ph type="ftr" sz="quarter" idx="11"/>
          </p:nvPr>
        </p:nvSpPr>
        <p:spPr/>
        <p:txBody>
          <a:bodyPr/>
          <a:lstStyle/>
          <a:p>
            <a:endParaRPr kumimoji="0" lang="en-US"/>
          </a:p>
        </p:txBody>
      </p:sp>
      <p:sp>
        <p:nvSpPr>
          <p:cNvPr id="15" name="14 Marcador de número de diapositiva"/>
          <p:cNvSpPr>
            <a:spLocks noGrp="1"/>
          </p:cNvSpPr>
          <p:nvPr>
            <p:ph type="sldNum" sz="quarter" idx="12"/>
          </p:nvPr>
        </p:nvSpPr>
        <p:spPr>
          <a:xfrm>
            <a:off x="8229600" y="6473952"/>
            <a:ext cx="758952" cy="246888"/>
          </a:xfrm>
        </p:spPr>
        <p:txBody>
          <a:bodyPr/>
          <a:lstStyle/>
          <a:p>
            <a:fld id="{CA15C064-DD44-4CAC-873E-2D1F54821676}" type="slidenum">
              <a:rPr kumimoji="0" lang="en-US" smtClean="0"/>
              <a:pPr/>
              <a:t>‹Nº›</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5" name="4 Marcador de pie de página"/>
          <p:cNvSpPr>
            <a:spLocks noGrp="1"/>
          </p:cNvSpPr>
          <p:nvPr>
            <p:ph type="ftr" sz="quarter" idx="11"/>
          </p:nvPr>
        </p:nvSpPr>
        <p:spPr/>
        <p:txBody>
          <a:bodyPr/>
          <a:lstStyle/>
          <a:p>
            <a:endParaRPr kumimoji="0" lang="en-US"/>
          </a:p>
        </p:txBody>
      </p:sp>
      <p:sp>
        <p:nvSpPr>
          <p:cNvPr id="6" name="5 Marcador de número de diapositiva"/>
          <p:cNvSpPr>
            <a:spLocks noGrp="1"/>
          </p:cNvSpPr>
          <p:nvPr>
            <p:ph type="sldNum" sz="quarter" idx="12"/>
          </p:nvPr>
        </p:nvSpPr>
        <p:spPr/>
        <p:txBody>
          <a:bodyPr/>
          <a:lstStyle/>
          <a:p>
            <a:fld id="{CA15C064-DD44-4CAC-873E-2D1F54821676}" type="slidenum">
              <a:rPr kumimoji="0" lang="en-US" smtClean="0"/>
              <a:pPr/>
              <a:t>‹Nº›</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5" name="4 Marcador de pie de página"/>
          <p:cNvSpPr>
            <a:spLocks noGrp="1"/>
          </p:cNvSpPr>
          <p:nvPr>
            <p:ph type="ftr" sz="quarter" idx="11"/>
          </p:nvPr>
        </p:nvSpPr>
        <p:spPr/>
        <p:txBody>
          <a:bodyPr/>
          <a:lstStyle/>
          <a:p>
            <a:endParaRPr kumimoji="0" lang="en-US"/>
          </a:p>
        </p:txBody>
      </p:sp>
      <p:sp>
        <p:nvSpPr>
          <p:cNvPr id="6" name="5 Marcador de número de diapositiva"/>
          <p:cNvSpPr>
            <a:spLocks noGrp="1"/>
          </p:cNvSpPr>
          <p:nvPr>
            <p:ph type="sldNum" sz="quarter" idx="12"/>
          </p:nvPr>
        </p:nvSpPr>
        <p:spPr/>
        <p:txBody>
          <a:bodyPr/>
          <a:lstStyle/>
          <a:p>
            <a:fld id="{CA15C064-DD44-4CAC-873E-2D1F54821676}" type="slidenum">
              <a:rPr kumimoji="0" lang="en-US" smtClean="0"/>
              <a:pPr/>
              <a:t>‹Nº›</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19" name="18 Marcador de pie de página"/>
          <p:cNvSpPr>
            <a:spLocks noGrp="1"/>
          </p:cNvSpPr>
          <p:nvPr>
            <p:ph type="ftr" sz="quarter" idx="11"/>
          </p:nvPr>
        </p:nvSpPr>
        <p:spPr>
          <a:xfrm>
            <a:off x="3581400" y="76200"/>
            <a:ext cx="2895600" cy="288925"/>
          </a:xfrm>
        </p:spPr>
        <p:txBody>
          <a:bodyPr/>
          <a:lstStyle/>
          <a:p>
            <a:endParaRPr kumimoji="0" lang="en-US"/>
          </a:p>
        </p:txBody>
      </p:sp>
      <p:sp>
        <p:nvSpPr>
          <p:cNvPr id="16" name="15 Marcador de número de diapositiva"/>
          <p:cNvSpPr>
            <a:spLocks noGrp="1"/>
          </p:cNvSpPr>
          <p:nvPr>
            <p:ph type="sldNum" sz="quarter" idx="12"/>
          </p:nvPr>
        </p:nvSpPr>
        <p:spPr>
          <a:xfrm>
            <a:off x="8229600" y="6473952"/>
            <a:ext cx="758952" cy="246888"/>
          </a:xfrm>
        </p:spPr>
        <p:txBody>
          <a:bodyPr/>
          <a:lstStyle/>
          <a:p>
            <a:fld id="{CA15C064-DD44-4CAC-873E-2D1F54821676}" type="slidenum">
              <a:rPr kumimoji="0" lang="en-US" smtClean="0"/>
              <a:pPr/>
              <a:t>‹Nº›</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11" name="10 Marcador de pie de página"/>
          <p:cNvSpPr>
            <a:spLocks noGrp="1"/>
          </p:cNvSpPr>
          <p:nvPr>
            <p:ph type="ftr" sz="quarter" idx="11"/>
          </p:nvPr>
        </p:nvSpPr>
        <p:spPr/>
        <p:txBody>
          <a:bodyPr/>
          <a:lstStyle/>
          <a:p>
            <a:endParaRPr kumimoji="0" lang="en-US"/>
          </a:p>
        </p:txBody>
      </p:sp>
      <p:sp>
        <p:nvSpPr>
          <p:cNvPr id="16" name="15 Marcador de número de diapositiva"/>
          <p:cNvSpPr>
            <a:spLocks noGrp="1"/>
          </p:cNvSpPr>
          <p:nvPr>
            <p:ph type="sldNum" sz="quarter" idx="12"/>
          </p:nvPr>
        </p:nvSpPr>
        <p:spPr/>
        <p:txBody>
          <a:bodyPr/>
          <a:lstStyle/>
          <a:p>
            <a:fld id="{CA15C064-DD44-4CAC-873E-2D1F54821676}" type="slidenum">
              <a:rPr kumimoji="0" lang="en-US" smtClean="0"/>
              <a:pPr/>
              <a:t>‹Nº›</a:t>
            </a:fld>
            <a:endParaRPr kumimoji="0" lang="en-US"/>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10" name="9 Marcador de pie de página"/>
          <p:cNvSpPr>
            <a:spLocks noGrp="1"/>
          </p:cNvSpPr>
          <p:nvPr>
            <p:ph type="ftr" sz="quarter" idx="11"/>
          </p:nvPr>
        </p:nvSpPr>
        <p:spPr/>
        <p:txBody>
          <a:bodyPr/>
          <a:lstStyle/>
          <a:p>
            <a:endParaRPr kumimoji="0" lang="en-US"/>
          </a:p>
        </p:txBody>
      </p:sp>
      <p:sp>
        <p:nvSpPr>
          <p:cNvPr id="31" name="30 Marcador de número de diapositiva"/>
          <p:cNvSpPr>
            <a:spLocks noGrp="1"/>
          </p:cNvSpPr>
          <p:nvPr>
            <p:ph type="sldNum" sz="quarter" idx="12"/>
          </p:nvPr>
        </p:nvSpPr>
        <p:spPr/>
        <p:txBody>
          <a:bodyPr/>
          <a:lstStyle/>
          <a:p>
            <a:fld id="{CA15C064-DD44-4CAC-873E-2D1F54821676}" type="slidenum">
              <a:rPr kumimoji="0" lang="en-US" smtClean="0"/>
              <a:pPr/>
              <a:t>‹Nº›</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6" name="5 Marcador de pie de página"/>
          <p:cNvSpPr>
            <a:spLocks noGrp="1"/>
          </p:cNvSpPr>
          <p:nvPr>
            <p:ph type="ftr" sz="quarter" idx="11"/>
          </p:nvPr>
        </p:nvSpPr>
        <p:spPr/>
        <p:txBody>
          <a:bodyPr/>
          <a:lstStyle/>
          <a:p>
            <a:endParaRPr kumimoji="0" lang="en-US"/>
          </a:p>
        </p:txBody>
      </p:sp>
      <p:sp>
        <p:nvSpPr>
          <p:cNvPr id="7" name="6 Marcador de número de diapositiva"/>
          <p:cNvSpPr>
            <a:spLocks noGrp="1"/>
          </p:cNvSpPr>
          <p:nvPr>
            <p:ph type="sldNum" sz="quarter" idx="12"/>
          </p:nvPr>
        </p:nvSpPr>
        <p:spPr>
          <a:xfrm>
            <a:off x="8229600" y="6477000"/>
            <a:ext cx="762000" cy="246888"/>
          </a:xfrm>
        </p:spPr>
        <p:txBody>
          <a:bodyPr/>
          <a:lstStyle/>
          <a:p>
            <a:fld id="{CA15C064-DD44-4CAC-873E-2D1F54821676}" type="slidenum">
              <a:rPr kumimoji="0" lang="en-US" smtClean="0"/>
              <a:pPr/>
              <a:t>‹Nº›</a:t>
            </a:fld>
            <a:endParaRPr kumimoji="0" lang="en-US" dirty="0"/>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21" name="20 Marcador de pie de página"/>
          <p:cNvSpPr>
            <a:spLocks noGrp="1"/>
          </p:cNvSpPr>
          <p:nvPr>
            <p:ph type="ftr" sz="quarter" idx="11"/>
          </p:nvPr>
        </p:nvSpPr>
        <p:spPr/>
        <p:txBody>
          <a:bodyPr/>
          <a:lstStyle/>
          <a:p>
            <a:endParaRPr kumimoji="0" lang="en-US"/>
          </a:p>
        </p:txBody>
      </p:sp>
      <p:sp>
        <p:nvSpPr>
          <p:cNvPr id="6" name="5 Marcador de número de diapositiva"/>
          <p:cNvSpPr>
            <a:spLocks noGrp="1"/>
          </p:cNvSpPr>
          <p:nvPr>
            <p:ph type="sldNum" sz="quarter" idx="12"/>
          </p:nvPr>
        </p:nvSpPr>
        <p:spPr/>
        <p:txBody>
          <a:bodyPr/>
          <a:lstStyle/>
          <a:p>
            <a:fld id="{CA15C064-DD44-4CAC-873E-2D1F54821676}" type="slidenum">
              <a:rPr kumimoji="0" lang="en-US" smtClean="0"/>
              <a:pPr/>
              <a:t>‹Nº›</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24" name="23 Marcador de pie de página"/>
          <p:cNvSpPr>
            <a:spLocks noGrp="1"/>
          </p:cNvSpPr>
          <p:nvPr>
            <p:ph type="ftr" sz="quarter" idx="11"/>
          </p:nvPr>
        </p:nvSpPr>
        <p:spPr/>
        <p:txBody>
          <a:bodyPr/>
          <a:lstStyle/>
          <a:p>
            <a:endParaRPr kumimoji="0" lang="en-US"/>
          </a:p>
        </p:txBody>
      </p:sp>
      <p:sp>
        <p:nvSpPr>
          <p:cNvPr id="7" name="6 Marcador de número de diapositiva"/>
          <p:cNvSpPr>
            <a:spLocks noGrp="1"/>
          </p:cNvSpPr>
          <p:nvPr>
            <p:ph type="sldNum" sz="quarter" idx="12"/>
          </p:nvPr>
        </p:nvSpPr>
        <p:spPr/>
        <p:txBody>
          <a:bodyPr/>
          <a:lstStyle/>
          <a:p>
            <a:fld id="{CA15C064-DD44-4CAC-873E-2D1F54821676}" type="slidenum">
              <a:rPr kumimoji="0" lang="en-US" smtClean="0"/>
              <a:pPr/>
              <a:t>‹Nº›</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29" name="28 Marcador de pie de página"/>
          <p:cNvSpPr>
            <a:spLocks noGrp="1"/>
          </p:cNvSpPr>
          <p:nvPr>
            <p:ph type="ftr" sz="quarter" idx="11"/>
          </p:nvPr>
        </p:nvSpPr>
        <p:spPr/>
        <p:txBody>
          <a:bodyPr/>
          <a:lstStyle/>
          <a:p>
            <a:endParaRPr kumimoji="0" lang="en-US" dirty="0"/>
          </a:p>
        </p:txBody>
      </p:sp>
      <p:sp>
        <p:nvSpPr>
          <p:cNvPr id="7" name="6 Marcador de número de diapositiva"/>
          <p:cNvSpPr>
            <a:spLocks noGrp="1"/>
          </p:cNvSpPr>
          <p:nvPr>
            <p:ph type="sldNum" sz="quarter" idx="12"/>
          </p:nvPr>
        </p:nvSpPr>
        <p:spPr/>
        <p:txBody>
          <a:bodyPr/>
          <a:lstStyle/>
          <a:p>
            <a:fld id="{CA15C064-DD44-4CAC-873E-2D1F54821676}" type="slidenum">
              <a:rPr kumimoji="0" lang="en-US" smtClean="0"/>
              <a:pPr/>
              <a:t>‹Nº›</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74CBEAF9-9E58-4CC8-A6FF-6DD8A58DEEA4}" type="datetimeFigureOut">
              <a:rPr lang="en-US" smtClean="0"/>
              <a:pPr/>
              <a:t>5/20/2016</a:t>
            </a:fld>
            <a:endParaRPr lang="en-US"/>
          </a:p>
        </p:txBody>
      </p:sp>
      <p:sp>
        <p:nvSpPr>
          <p:cNvPr id="5" name="4 Marcador de pie de página"/>
          <p:cNvSpPr>
            <a:spLocks noGrp="1"/>
          </p:cNvSpPr>
          <p:nvPr>
            <p:ph type="ftr" sz="quarter" idx="11"/>
          </p:nvPr>
        </p:nvSpPr>
        <p:spPr/>
        <p:txBody>
          <a:bodyPr/>
          <a:lstStyle/>
          <a:p>
            <a:endParaRPr kumimoji="0" lang="en-US"/>
          </a:p>
        </p:txBody>
      </p:sp>
      <p:sp>
        <p:nvSpPr>
          <p:cNvPr id="31" name="30 Marcador de número de diapositiva"/>
          <p:cNvSpPr>
            <a:spLocks noGrp="1"/>
          </p:cNvSpPr>
          <p:nvPr>
            <p:ph type="sldNum" sz="quarter" idx="12"/>
          </p:nvPr>
        </p:nvSpPr>
        <p:spPr/>
        <p:txBody>
          <a:bodyPr/>
          <a:lstStyle/>
          <a:p>
            <a:fld id="{CA15C064-DD44-4CAC-873E-2D1F54821676}" type="slidenum">
              <a:rPr kumimoji="0" lang="en-US" smtClean="0"/>
              <a:pPr/>
              <a:t>‹Nº›</a:t>
            </a:fld>
            <a:endParaRPr kumimoji="0" lang="en-US"/>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lgn="l" eaLnBrk="1" latinLnBrk="0" hangingPunct="1"/>
            <a:fld id="{74CBEAF9-9E58-4CC8-A6FF-6DD8A58DEEA4}" type="datetimeFigureOut">
              <a:rPr lang="en-US" smtClean="0"/>
              <a:pPr algn="l" eaLnBrk="1" latinLnBrk="0" hangingPunct="1"/>
              <a:t>5/20/2016</a:t>
            </a:fld>
            <a:endParaRPr lang="en-US" dirty="0">
              <a:solidFill>
                <a:schemeClr val="accent1">
                  <a:shade val="75000"/>
                </a:schemeClr>
              </a:solidFill>
            </a:endParaRPr>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lgn="r" eaLnBrk="1" latinLnBrk="0" hangingPunct="1"/>
            <a:endParaRPr kumimoji="0" lang="en-US" dirty="0">
              <a:solidFill>
                <a:schemeClr val="accent1">
                  <a:shade val="75000"/>
                </a:schemeClr>
              </a:solidFill>
            </a:endParaRPr>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A15C064-DD44-4CAC-873E-2D1F54821676}" type="slidenum">
              <a:rPr kumimoji="0" lang="en-US" smtClean="0"/>
              <a:pPr/>
              <a:t>‹Nº›</a:t>
            </a:fld>
            <a:endParaRPr kumimoji="0" lang="en-US" dirty="0">
              <a:solidFill>
                <a:schemeClr val="accent1">
                  <a:shade val="75000"/>
                </a:schemeClr>
              </a:solidFill>
            </a:endParaRPr>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cuandonotodossontdah.blogspot.com.es/2012/04/video-ejemplo-de-reflejos-primitivos-no.html?m=1"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EZrlfQh_zHM"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google.es/url?sa=i&amp;rct=j&amp;q=estornudar&amp;source=images&amp;cd=&amp;docid=whYLYmtFeV_abM&amp;tbnid=ZfTCeoFlzPLrGM:&amp;ved=0CAUQjRw&amp;url=http://picasaweb.google.com/lh/photo/nKxkDMBtgrH32vX7n6oePQ&amp;ei=jiSSUcGDN6GS0AXGrYGADA&amp;bvm=bv.46471029,d.ZG4&amp;psig=AFQjCNHJ2W3O3rYuRKeLyVRDTgcjt1YgQQ&amp;ust=1368618339569246" TargetMode="External"/><Relationship Id="rId7" Type="http://schemas.openxmlformats.org/officeDocument/2006/relationships/hyperlink" Target="http://www.google.es/url?sa=i&amp;rct=j&amp;q=bebe+reflejo+de+busqueda&amp;source=images&amp;cd=&amp;cad=rja&amp;docid=MRt2kZAkBXDT3M&amp;tbnid=scVckyg8IcrloM:&amp;ved=0CAUQjRw&amp;url=http://www.infogen.org.mx/Infogen1/servlet/CtrlVerArt?clvart=9513&amp;ei=wSqSUayjOYPS0QWsoID4Aw&amp;bvm=bv.46471029,d.ZG4&amp;psig=AFQjCNECexJ3zf1JB6VUAsuWASOF7uENPQ&amp;ust=1368620079696243" TargetMode="External"/><Relationship Id="rId12"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jpeg"/><Relationship Id="rId11" Type="http://schemas.openxmlformats.org/officeDocument/2006/relationships/hyperlink" Target="http://www.google.es/url?sa=i&amp;rct=j&amp;q=bebe+reflejo+paracaidas&amp;source=images&amp;cd=&amp;cad=rja&amp;docid=OuTy9nLB1cduFM&amp;tbnid=9ZdnXknPpYN_hM:&amp;ved=0CAUQjRw&amp;url=http://www.cosasdelainfancia.com/articulos/los-reflejos-el-inicio-de-todo-movimiento.php&amp;ei=fyuSUefNHKnA0QXp1YDABw&amp;psig=AFQjCNFgmR-4NYG67fkGNjfF48YOpQAK9Q&amp;ust=1368620251781799" TargetMode="External"/><Relationship Id="rId5" Type="http://schemas.openxmlformats.org/officeDocument/2006/relationships/hyperlink" Target="http://www.google.es/url?sa=i&amp;rct=j&amp;q=bebe+reflejo+de+retirada&amp;source=images&amp;cd=&amp;cad=rja&amp;docid=22mbEIcu5oUg0M&amp;tbnid=ONOxjsctw5SM5M:&amp;ved=0CAUQjRw&amp;url=https://sites.google.com/site/alvaroportafolio/caso-clinico-n-2/2-situacion-biologica/control-del-nino-sano&amp;ei=hCqSUd35JeGO0AXg6YCoAg&amp;bvm=bv.46471029,d.ZG4&amp;psig=AFQjCNEFRhx5jyl0YreNC-J_UPf7tviRNQ&amp;ust=1368620028534574" TargetMode="External"/><Relationship Id="rId10" Type="http://schemas.openxmlformats.org/officeDocument/2006/relationships/image" Target="../media/image6.jpeg"/><Relationship Id="rId4" Type="http://schemas.openxmlformats.org/officeDocument/2006/relationships/image" Target="../media/image3.jpeg"/><Relationship Id="rId9" Type="http://schemas.openxmlformats.org/officeDocument/2006/relationships/hyperlink" Target="http://www.google.es/url?sa=i&amp;rct=j&amp;q=bebe+reflejo+Tonico+sim%C3%A9trico+del+cuello&amp;source=images&amp;cd=&amp;cad=rja&amp;docid=_xoChxg6-I4cKM&amp;tbnid=TOPnbQGnyLpjkM:&amp;ved=0CAUQjRw&amp;url=http://www.inpp.es/?page_id=137&amp;ei=GCuSUda_O_So0AXOxYHYCQ&amp;bvm=bv.46471029,d.ZG4&amp;psig=AFQjCNFdZ23ohb0TpArKb542BBiVmeyWtg&amp;ust=1368620179612981"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dirty="0" smtClean="0"/>
              <a:t>MIND MOVES</a:t>
            </a:r>
            <a:br>
              <a:rPr lang="es-ES" dirty="0" smtClean="0"/>
            </a:br>
            <a:r>
              <a:rPr lang="es-ES" sz="1000" dirty="0" smtClean="0"/>
              <a:t>Cristina labrador ansia</a:t>
            </a:r>
            <a:endParaRPr lang="es-ES" dirty="0"/>
          </a:p>
        </p:txBody>
      </p:sp>
      <p:sp>
        <p:nvSpPr>
          <p:cNvPr id="3" name="2 Subtítulo"/>
          <p:cNvSpPr>
            <a:spLocks noGrp="1"/>
          </p:cNvSpPr>
          <p:nvPr>
            <p:ph type="subTitle" idx="1"/>
          </p:nvPr>
        </p:nvSpPr>
        <p:spPr/>
        <p:txBody>
          <a:bodyPr/>
          <a:lstStyle/>
          <a:p>
            <a:r>
              <a:rPr lang="es-ES" dirty="0" smtClean="0"/>
              <a:t>Mente en acción: movimientos que mejoran la mente</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5 Marcador de contenido"/>
          <p:cNvGraphicFramePr>
            <a:graphicFrameLocks/>
          </p:cNvGraphicFramePr>
          <p:nvPr/>
        </p:nvGraphicFramePr>
        <p:xfrm>
          <a:off x="1000100" y="785794"/>
          <a:ext cx="7354888" cy="5040560"/>
        </p:xfrm>
        <a:graphic>
          <a:graphicData uri="http://schemas.openxmlformats.org/drawingml/2006/table">
            <a:tbl>
              <a:tblPr firstRow="1" bandRow="1">
                <a:tableStyleId>{5C22544A-7EE6-4342-B048-85BDC9FD1C3A}</a:tableStyleId>
              </a:tblPr>
              <a:tblGrid>
                <a:gridCol w="3528392"/>
                <a:gridCol w="3826496"/>
              </a:tblGrid>
              <a:tr h="449720">
                <a:tc>
                  <a:txBody>
                    <a:bodyPr/>
                    <a:lstStyle/>
                    <a:p>
                      <a:pPr algn="ctr">
                        <a:lnSpc>
                          <a:spcPct val="115000"/>
                        </a:lnSpc>
                        <a:spcAft>
                          <a:spcPts val="0"/>
                        </a:spcAft>
                      </a:pPr>
                      <a:r>
                        <a:rPr lang="es-ES" sz="1200" b="1" dirty="0">
                          <a:latin typeface="Arial"/>
                          <a:ea typeface="Calibri"/>
                          <a:cs typeface="Times New Roman"/>
                        </a:rPr>
                        <a:t>RESULTADOS</a:t>
                      </a:r>
                      <a:endParaRPr lang="es-ES" sz="1100" dirty="0">
                        <a:latin typeface="Calibri"/>
                        <a:ea typeface="Calibri"/>
                        <a:cs typeface="Times New Roman"/>
                      </a:endParaRPr>
                    </a:p>
                  </a:txBody>
                  <a:tcPr marL="68580" marR="68580" marT="0" marB="0"/>
                </a:tc>
                <a:tc>
                  <a:txBody>
                    <a:bodyPr/>
                    <a:lstStyle/>
                    <a:p>
                      <a:pPr algn="ctr">
                        <a:lnSpc>
                          <a:spcPct val="115000"/>
                        </a:lnSpc>
                        <a:spcAft>
                          <a:spcPts val="0"/>
                        </a:spcAft>
                      </a:pPr>
                      <a:r>
                        <a:rPr lang="es-ES" sz="1200" b="1" dirty="0">
                          <a:latin typeface="Arial"/>
                          <a:ea typeface="Calibri"/>
                          <a:cs typeface="Times New Roman"/>
                        </a:rPr>
                        <a:t>MOVIMIENTOS QUE AYUDAN</a:t>
                      </a:r>
                      <a:endParaRPr lang="es-ES" sz="1100" dirty="0">
                        <a:latin typeface="Calibri"/>
                        <a:ea typeface="Calibri"/>
                        <a:cs typeface="Times New Roman"/>
                      </a:endParaRPr>
                    </a:p>
                  </a:txBody>
                  <a:tcPr marL="68580" marR="68580" marT="0" marB="0"/>
                </a:tc>
              </a:tr>
              <a:tr h="1020187">
                <a:tc>
                  <a:txBody>
                    <a:bodyPr/>
                    <a:lstStyle/>
                    <a:p>
                      <a:pPr marL="342900" lvl="0" indent="-342900" algn="just">
                        <a:lnSpc>
                          <a:spcPct val="115000"/>
                        </a:lnSpc>
                        <a:spcAft>
                          <a:spcPts val="0"/>
                        </a:spcAft>
                        <a:buFont typeface="+mj-lt"/>
                        <a:buNone/>
                      </a:pPr>
                      <a:r>
                        <a:rPr lang="es-ES" sz="1400" dirty="0" smtClean="0">
                          <a:latin typeface="Arial"/>
                          <a:ea typeface="Calibri"/>
                          <a:cs typeface="Times New Roman"/>
                        </a:rPr>
                        <a:t>1- Control </a:t>
                      </a:r>
                      <a:r>
                        <a:rPr lang="es-ES" sz="1400" dirty="0">
                          <a:latin typeface="Arial"/>
                          <a:ea typeface="Calibri"/>
                          <a:cs typeface="Times New Roman"/>
                        </a:rPr>
                        <a:t>corporal y equilibrio</a:t>
                      </a:r>
                      <a:endParaRPr lang="es-ES" sz="1400" dirty="0">
                        <a:latin typeface="Calibri"/>
                        <a:ea typeface="Calibri"/>
                        <a:cs typeface="Times New Roman"/>
                      </a:endParaRPr>
                    </a:p>
                  </a:txBody>
                  <a:tcPr marL="68580" marR="68580" marT="0" marB="0"/>
                </a:tc>
                <a:tc>
                  <a:txBody>
                    <a:bodyPr/>
                    <a:lstStyle/>
                    <a:p>
                      <a:pPr marL="342900" lvl="0" indent="-342900" algn="just">
                        <a:lnSpc>
                          <a:spcPct val="115000"/>
                        </a:lnSpc>
                        <a:spcAft>
                          <a:spcPts val="0"/>
                        </a:spcAft>
                        <a:buFont typeface="+mj-lt"/>
                        <a:buAutoNum type="arabicPeriod"/>
                      </a:pPr>
                      <a:r>
                        <a:rPr lang="es-ES" sz="1400">
                          <a:latin typeface="Arial"/>
                          <a:ea typeface="Calibri"/>
                          <a:cs typeface="Times New Roman"/>
                        </a:rPr>
                        <a:t>Entrenamiento nuclear (pág. 67)</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Flexión del tronco (pág. 94)</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Marcha dorsal (pág. 90 )</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Balanceo vestibular (pág. 95)</a:t>
                      </a:r>
                      <a:endParaRPr lang="es-ES" sz="1400">
                        <a:latin typeface="Calibri"/>
                        <a:ea typeface="Calibri"/>
                        <a:cs typeface="Times New Roman"/>
                      </a:endParaRPr>
                    </a:p>
                  </a:txBody>
                  <a:tcPr marL="68580" marR="68580" marT="0" marB="0"/>
                </a:tc>
              </a:tr>
              <a:tr h="510093">
                <a:tc>
                  <a:txBody>
                    <a:bodyPr/>
                    <a:lstStyle/>
                    <a:p>
                      <a:pPr marL="342900" lvl="0" indent="-342900" algn="just">
                        <a:lnSpc>
                          <a:spcPct val="115000"/>
                        </a:lnSpc>
                        <a:spcAft>
                          <a:spcPts val="0"/>
                        </a:spcAft>
                        <a:buFont typeface="+mj-lt"/>
                        <a:buNone/>
                      </a:pPr>
                      <a:r>
                        <a:rPr lang="es-ES" sz="1400" dirty="0" smtClean="0">
                          <a:latin typeface="Arial"/>
                          <a:ea typeface="Calibri"/>
                          <a:cs typeface="Times New Roman"/>
                        </a:rPr>
                        <a:t>2- Integración </a:t>
                      </a:r>
                      <a:r>
                        <a:rPr lang="es-ES" sz="1400" dirty="0">
                          <a:latin typeface="Arial"/>
                          <a:ea typeface="Calibri"/>
                          <a:cs typeface="Times New Roman"/>
                        </a:rPr>
                        <a:t>auditiva</a:t>
                      </a:r>
                      <a:endParaRPr lang="es-ES" sz="1400" dirty="0">
                        <a:latin typeface="Calibri"/>
                        <a:ea typeface="Calibri"/>
                        <a:cs typeface="Times New Roman"/>
                      </a:endParaRPr>
                    </a:p>
                  </a:txBody>
                  <a:tcPr marL="68580" marR="68580" marT="0" marB="0"/>
                </a:tc>
                <a:tc>
                  <a:txBody>
                    <a:bodyPr/>
                    <a:lstStyle/>
                    <a:p>
                      <a:pPr marL="342900" lvl="0" indent="-342900" algn="just">
                        <a:lnSpc>
                          <a:spcPct val="115000"/>
                        </a:lnSpc>
                        <a:spcAft>
                          <a:spcPts val="0"/>
                        </a:spcAft>
                        <a:buFont typeface="+mj-lt"/>
                        <a:buAutoNum type="arabicPeriod"/>
                      </a:pPr>
                      <a:r>
                        <a:rPr lang="es-ES" sz="1400">
                          <a:latin typeface="Arial"/>
                          <a:ea typeface="Calibri"/>
                          <a:cs typeface="Times New Roman"/>
                        </a:rPr>
                        <a:t>Ajustando antenas (pág. 63)</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Tonificando temporales (pág. 91)</a:t>
                      </a:r>
                      <a:endParaRPr lang="es-ES" sz="1400">
                        <a:latin typeface="Calibri"/>
                        <a:ea typeface="Calibri"/>
                        <a:cs typeface="Times New Roman"/>
                      </a:endParaRPr>
                    </a:p>
                  </a:txBody>
                  <a:tcPr marL="68580" marR="68580" marT="0" marB="0"/>
                </a:tc>
              </a:tr>
              <a:tr h="765140">
                <a:tc>
                  <a:txBody>
                    <a:bodyPr/>
                    <a:lstStyle/>
                    <a:p>
                      <a:pPr marL="342900" lvl="0" indent="-342900" algn="just">
                        <a:lnSpc>
                          <a:spcPct val="115000"/>
                        </a:lnSpc>
                        <a:spcAft>
                          <a:spcPts val="0"/>
                        </a:spcAft>
                        <a:buFont typeface="+mj-lt"/>
                        <a:buNone/>
                      </a:pPr>
                      <a:r>
                        <a:rPr lang="es-ES" sz="1400" dirty="0" smtClean="0">
                          <a:latin typeface="Arial"/>
                          <a:ea typeface="Calibri"/>
                          <a:cs typeface="Times New Roman"/>
                        </a:rPr>
                        <a:t>3- integración </a:t>
                      </a:r>
                      <a:r>
                        <a:rPr lang="es-ES" sz="1400" dirty="0">
                          <a:latin typeface="Arial"/>
                          <a:ea typeface="Calibri"/>
                          <a:cs typeface="Times New Roman"/>
                        </a:rPr>
                        <a:t>visual</a:t>
                      </a:r>
                      <a:endParaRPr lang="es-ES" sz="1400" dirty="0">
                        <a:latin typeface="Calibri"/>
                        <a:ea typeface="Calibri"/>
                        <a:cs typeface="Times New Roman"/>
                      </a:endParaRPr>
                    </a:p>
                  </a:txBody>
                  <a:tcPr marL="68580" marR="68580" marT="0" marB="0"/>
                </a:tc>
                <a:tc>
                  <a:txBody>
                    <a:bodyPr/>
                    <a:lstStyle/>
                    <a:p>
                      <a:pPr marL="342900" lvl="0" indent="-342900" algn="just">
                        <a:lnSpc>
                          <a:spcPct val="115000"/>
                        </a:lnSpc>
                        <a:spcAft>
                          <a:spcPts val="0"/>
                        </a:spcAft>
                        <a:buFont typeface="+mj-lt"/>
                        <a:buAutoNum type="arabicPeriod"/>
                      </a:pPr>
                      <a:r>
                        <a:rPr lang="es-ES" sz="1400">
                          <a:latin typeface="Arial"/>
                          <a:ea typeface="Calibri"/>
                          <a:cs typeface="Times New Roman"/>
                        </a:rPr>
                        <a:t>Ejercitando visión (pág. 96)</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Moviendo el ratón (pág. 81)</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Regulando el enfoque (pág. 70)</a:t>
                      </a:r>
                      <a:endParaRPr lang="es-ES" sz="1400">
                        <a:latin typeface="Calibri"/>
                        <a:ea typeface="Calibri"/>
                        <a:cs typeface="Times New Roman"/>
                      </a:endParaRPr>
                    </a:p>
                  </a:txBody>
                  <a:tcPr marL="68580" marR="68580" marT="0" marB="0"/>
                </a:tc>
              </a:tr>
              <a:tr h="1020187">
                <a:tc>
                  <a:txBody>
                    <a:bodyPr/>
                    <a:lstStyle/>
                    <a:p>
                      <a:pPr marL="342900" lvl="0" indent="-342900" algn="just">
                        <a:lnSpc>
                          <a:spcPct val="115000"/>
                        </a:lnSpc>
                        <a:spcAft>
                          <a:spcPts val="0"/>
                        </a:spcAft>
                        <a:buFont typeface="+mj-lt"/>
                        <a:buNone/>
                      </a:pPr>
                      <a:r>
                        <a:rPr lang="es-ES" sz="1400" dirty="0" smtClean="0">
                          <a:latin typeface="Arial"/>
                          <a:ea typeface="Calibri"/>
                          <a:cs typeface="Times New Roman"/>
                        </a:rPr>
                        <a:t>4- Equilibrio </a:t>
                      </a:r>
                      <a:r>
                        <a:rPr lang="es-ES" sz="1400" dirty="0">
                          <a:latin typeface="Arial"/>
                          <a:ea typeface="Calibri"/>
                          <a:cs typeface="Times New Roman"/>
                        </a:rPr>
                        <a:t>emocional</a:t>
                      </a:r>
                      <a:endParaRPr lang="es-ES" sz="1400" dirty="0">
                        <a:latin typeface="Calibri"/>
                        <a:ea typeface="Calibri"/>
                        <a:cs typeface="Times New Roman"/>
                      </a:endParaRPr>
                    </a:p>
                  </a:txBody>
                  <a:tcPr marL="68580" marR="68580" marT="0" marB="0"/>
                </a:tc>
                <a:tc>
                  <a:txBody>
                    <a:bodyPr/>
                    <a:lstStyle/>
                    <a:p>
                      <a:pPr marL="342900" lvl="0" indent="-342900" algn="just">
                        <a:lnSpc>
                          <a:spcPct val="115000"/>
                        </a:lnSpc>
                        <a:spcAft>
                          <a:spcPts val="0"/>
                        </a:spcAft>
                        <a:buFont typeface="+mj-lt"/>
                        <a:buAutoNum type="arabicPeriod"/>
                      </a:pPr>
                      <a:r>
                        <a:rPr lang="es-ES" sz="1400">
                          <a:latin typeface="Arial"/>
                          <a:ea typeface="Calibri"/>
                          <a:cs typeface="Times New Roman"/>
                        </a:rPr>
                        <a:t>Arriba brillando (pág. 88)</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Elevando la confianza (pág. 68)</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En marcha (pág. 86)</a:t>
                      </a:r>
                      <a:endParaRPr lang="es-ES" sz="1400">
                        <a:latin typeface="Calibri"/>
                        <a:ea typeface="Calibri"/>
                        <a:cs typeface="Times New Roman"/>
                      </a:endParaRPr>
                    </a:p>
                    <a:p>
                      <a:pPr marL="342900" lvl="0" indent="-342900" algn="just">
                        <a:lnSpc>
                          <a:spcPct val="115000"/>
                        </a:lnSpc>
                        <a:spcAft>
                          <a:spcPts val="0"/>
                        </a:spcAft>
                        <a:buFont typeface="+mj-lt"/>
                        <a:buAutoNum type="arabicPeriod"/>
                      </a:pPr>
                      <a:r>
                        <a:rPr lang="es-ES" sz="1400">
                          <a:latin typeface="Arial"/>
                          <a:ea typeface="Calibri"/>
                          <a:cs typeface="Times New Roman"/>
                        </a:rPr>
                        <a:t>Ejercitando piernas (pág. 76)</a:t>
                      </a:r>
                      <a:endParaRPr lang="es-ES" sz="1400">
                        <a:latin typeface="Calibri"/>
                        <a:ea typeface="Calibri"/>
                        <a:cs typeface="Times New Roman"/>
                      </a:endParaRPr>
                    </a:p>
                  </a:txBody>
                  <a:tcPr marL="68580" marR="68580" marT="0" marB="0"/>
                </a:tc>
              </a:tr>
              <a:tr h="1275233">
                <a:tc>
                  <a:txBody>
                    <a:bodyPr/>
                    <a:lstStyle/>
                    <a:p>
                      <a:pPr marL="342900" lvl="0" indent="-342900" algn="just">
                        <a:lnSpc>
                          <a:spcPct val="115000"/>
                        </a:lnSpc>
                        <a:spcAft>
                          <a:spcPts val="0"/>
                        </a:spcAft>
                        <a:buFont typeface="+mj-lt"/>
                        <a:buNone/>
                      </a:pPr>
                      <a:r>
                        <a:rPr lang="es-ES" sz="1400" dirty="0" smtClean="0">
                          <a:latin typeface="Arial"/>
                          <a:ea typeface="Calibri"/>
                          <a:cs typeface="Times New Roman"/>
                        </a:rPr>
                        <a:t>5- Lenguaje </a:t>
                      </a:r>
                      <a:endParaRPr lang="es-ES" sz="1400" dirty="0">
                        <a:latin typeface="Calibri"/>
                        <a:ea typeface="Calibri"/>
                        <a:cs typeface="Times New Roman"/>
                      </a:endParaRPr>
                    </a:p>
                  </a:txBody>
                  <a:tcPr marL="68580" marR="68580" marT="0" marB="0"/>
                </a:tc>
                <a:tc>
                  <a:txBody>
                    <a:bodyPr/>
                    <a:lstStyle/>
                    <a:p>
                      <a:pPr marL="342900" lvl="0" indent="-342900" algn="just">
                        <a:lnSpc>
                          <a:spcPct val="115000"/>
                        </a:lnSpc>
                        <a:spcAft>
                          <a:spcPts val="0"/>
                        </a:spcAft>
                        <a:buFont typeface="+mj-lt"/>
                        <a:buAutoNum type="arabicPeriod"/>
                      </a:pPr>
                      <a:r>
                        <a:rPr lang="es-ES" sz="1400" dirty="0">
                          <a:latin typeface="Arial"/>
                          <a:ea typeface="Calibri"/>
                          <a:cs typeface="Times New Roman"/>
                        </a:rPr>
                        <a:t>Cuello rotador (pág. 84)</a:t>
                      </a:r>
                      <a:endParaRPr lang="es-ES" sz="1400" dirty="0">
                        <a:latin typeface="Calibri"/>
                        <a:ea typeface="Calibri"/>
                        <a:cs typeface="Times New Roman"/>
                      </a:endParaRPr>
                    </a:p>
                    <a:p>
                      <a:pPr marL="342900" lvl="0" indent="-342900" algn="just">
                        <a:lnSpc>
                          <a:spcPct val="115000"/>
                        </a:lnSpc>
                        <a:spcAft>
                          <a:spcPts val="0"/>
                        </a:spcAft>
                        <a:buFont typeface="+mj-lt"/>
                        <a:buAutoNum type="arabicPeriod"/>
                      </a:pPr>
                      <a:r>
                        <a:rPr lang="es-ES" sz="1400" dirty="0">
                          <a:latin typeface="Arial"/>
                          <a:ea typeface="Calibri"/>
                          <a:cs typeface="Times New Roman"/>
                        </a:rPr>
                        <a:t>Cuello flexor (pág. 83)</a:t>
                      </a:r>
                      <a:endParaRPr lang="es-ES" sz="1400" dirty="0">
                        <a:latin typeface="Calibri"/>
                        <a:ea typeface="Calibri"/>
                        <a:cs typeface="Times New Roman"/>
                      </a:endParaRPr>
                    </a:p>
                    <a:p>
                      <a:pPr marL="342900" lvl="0" indent="-342900" algn="just">
                        <a:lnSpc>
                          <a:spcPct val="115000"/>
                        </a:lnSpc>
                        <a:spcAft>
                          <a:spcPts val="0"/>
                        </a:spcAft>
                        <a:buFont typeface="+mj-lt"/>
                        <a:buAutoNum type="arabicPeriod"/>
                      </a:pPr>
                      <a:r>
                        <a:rPr lang="es-ES" sz="1400" dirty="0">
                          <a:latin typeface="Arial"/>
                          <a:ea typeface="Calibri"/>
                          <a:cs typeface="Times New Roman"/>
                        </a:rPr>
                        <a:t>Mandíbula caída (pág. 75)</a:t>
                      </a:r>
                      <a:endParaRPr lang="es-ES" sz="1400" dirty="0">
                        <a:latin typeface="Calibri"/>
                        <a:ea typeface="Calibri"/>
                        <a:cs typeface="Times New Roman"/>
                      </a:endParaRPr>
                    </a:p>
                    <a:p>
                      <a:pPr marL="342900" lvl="0" indent="-342900" algn="just">
                        <a:lnSpc>
                          <a:spcPct val="115000"/>
                        </a:lnSpc>
                        <a:spcAft>
                          <a:spcPts val="0"/>
                        </a:spcAft>
                        <a:buFont typeface="+mj-lt"/>
                        <a:buAutoNum type="arabicPeriod"/>
                      </a:pPr>
                      <a:r>
                        <a:rPr lang="es-ES" sz="1400" dirty="0">
                          <a:latin typeface="Arial"/>
                          <a:ea typeface="Calibri"/>
                          <a:cs typeface="Times New Roman"/>
                        </a:rPr>
                        <a:t>Ejercitando lengua (pág. 92)</a:t>
                      </a:r>
                      <a:endParaRPr lang="es-ES" sz="1400" dirty="0">
                        <a:latin typeface="Calibri"/>
                        <a:ea typeface="Calibri"/>
                        <a:cs typeface="Times New Roman"/>
                      </a:endParaRPr>
                    </a:p>
                    <a:p>
                      <a:pPr marL="342900" lvl="0" indent="-342900" algn="just">
                        <a:lnSpc>
                          <a:spcPct val="115000"/>
                        </a:lnSpc>
                        <a:spcAft>
                          <a:spcPts val="0"/>
                        </a:spcAft>
                        <a:buFont typeface="+mj-lt"/>
                        <a:buAutoNum type="arabicPeriod"/>
                      </a:pPr>
                      <a:r>
                        <a:rPr lang="es-ES" sz="1400" dirty="0">
                          <a:latin typeface="Arial"/>
                          <a:ea typeface="Calibri"/>
                          <a:cs typeface="Times New Roman"/>
                        </a:rPr>
                        <a:t>Ejercitando brazos (pág. 64)</a:t>
                      </a:r>
                      <a:endParaRPr lang="es-ES"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00100" y="428604"/>
            <a:ext cx="7072362" cy="5078313"/>
          </a:xfrm>
          <a:prstGeom prst="rect">
            <a:avLst/>
          </a:prstGeom>
          <a:noFill/>
        </p:spPr>
        <p:txBody>
          <a:bodyPr wrap="square" rtlCol="0">
            <a:spAutoFit/>
          </a:bodyPr>
          <a:lstStyle/>
          <a:p>
            <a:r>
              <a:rPr lang="es-ES" dirty="0" smtClean="0"/>
              <a:t>Para muestra… </a:t>
            </a:r>
            <a:r>
              <a:rPr lang="es-ES" dirty="0" smtClean="0">
                <a:hlinkClick r:id="rId3"/>
              </a:rPr>
              <a:t>un botón</a:t>
            </a:r>
            <a:endParaRPr lang="es-ES" dirty="0" smtClean="0"/>
          </a:p>
          <a:p>
            <a:endParaRPr lang="es-ES" dirty="0" smtClean="0"/>
          </a:p>
          <a:p>
            <a:r>
              <a:rPr lang="es-ES" dirty="0" smtClean="0"/>
              <a:t>Resumiendo: debemos tener claro que la información debe fluir antes del aprendizaje (sistema sensorial, cerebro, sistema motor).</a:t>
            </a:r>
          </a:p>
          <a:p>
            <a:endParaRPr lang="es-ES" dirty="0" smtClean="0"/>
          </a:p>
          <a:p>
            <a:r>
              <a:rPr lang="es-ES" dirty="0" smtClean="0"/>
              <a:t>El movimiento es quien construye las carreteras para que toda esta información fluya. Si la información se interrumpe, aparecen barreras para aprender y si es así ¿qué hacemos?</a:t>
            </a:r>
          </a:p>
          <a:p>
            <a:endParaRPr lang="es-ES" dirty="0" smtClean="0"/>
          </a:p>
          <a:p>
            <a:pPr marL="342900" indent="-342900">
              <a:buAutoNum type="arabicPeriod"/>
            </a:pPr>
            <a:r>
              <a:rPr lang="es-ES" dirty="0" smtClean="0"/>
              <a:t>Compruebo si el problema está en reflejos primitivos que no se han retirado</a:t>
            </a:r>
          </a:p>
          <a:p>
            <a:pPr marL="342900" indent="-342900">
              <a:buAutoNum type="arabicPeriod"/>
            </a:pPr>
            <a:r>
              <a:rPr lang="es-ES" dirty="0" smtClean="0"/>
              <a:t>Reviso vista y oído de manera completa (optometrista, método SENA o BERARD)</a:t>
            </a:r>
          </a:p>
          <a:p>
            <a:pPr marL="342900" indent="-342900">
              <a:buAutoNum type="arabicPeriod"/>
            </a:pPr>
            <a:r>
              <a:rPr lang="es-ES" dirty="0" smtClean="0"/>
              <a:t> Compruebo los patrones dominantes</a:t>
            </a:r>
          </a:p>
          <a:p>
            <a:pPr marL="342900" indent="-342900">
              <a:buAutoNum type="arabicPeriod"/>
            </a:pPr>
            <a:r>
              <a:rPr lang="es-ES" dirty="0" smtClean="0"/>
              <a:t>Compruebo el estilo de aprendizaje del niño</a:t>
            </a:r>
          </a:p>
          <a:p>
            <a:endParaRPr lang="es-ES" dirty="0" smtClean="0"/>
          </a:p>
          <a:p>
            <a:endParaRPr lang="es-ES" dirty="0" smtClean="0"/>
          </a:p>
          <a:p>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785786" y="571480"/>
            <a:ext cx="7786742" cy="5355312"/>
          </a:xfrm>
          <a:prstGeom prst="rect">
            <a:avLst/>
          </a:prstGeom>
          <a:noFill/>
        </p:spPr>
        <p:txBody>
          <a:bodyPr wrap="square" rtlCol="0">
            <a:spAutoFit/>
          </a:bodyPr>
          <a:lstStyle/>
          <a:p>
            <a:r>
              <a:rPr lang="es-ES" dirty="0" smtClean="0"/>
              <a:t>Comprobando los canales…</a:t>
            </a:r>
          </a:p>
          <a:p>
            <a:endParaRPr lang="es-ES" dirty="0" smtClean="0"/>
          </a:p>
          <a:p>
            <a:pPr marL="342900" indent="-342900">
              <a:buAutoNum type="arabicPeriod"/>
            </a:pPr>
            <a:r>
              <a:rPr lang="es-ES" dirty="0" smtClean="0"/>
              <a:t>La Vista - Visión</a:t>
            </a:r>
          </a:p>
          <a:p>
            <a:pPr marL="342900" indent="-342900"/>
            <a:endParaRPr lang="es-ES" dirty="0" smtClean="0"/>
          </a:p>
          <a:p>
            <a:pPr marL="342900" indent="-342900" algn="just"/>
            <a:r>
              <a:rPr lang="es-ES" dirty="0" smtClean="0"/>
              <a:t>      La visión consiste en mucho más que ver bien, consiste en dar sentido, significado a lo que vemos, poder aprender de ello. La vista ocurre solo en el ojo y la visión es la interrelación entre ojo y el cerebro. Nacemos con la vista, pero la visión se aprende. Podemos decir que la visión es un conjunto de habilidades para identificar, interpretar y comprender lo que vemos.</a:t>
            </a:r>
          </a:p>
          <a:p>
            <a:pPr marL="342900" indent="-342900" algn="just"/>
            <a:endParaRPr lang="es-ES" dirty="0" smtClean="0"/>
          </a:p>
          <a:p>
            <a:pPr marL="342900" indent="-342900" algn="just"/>
            <a:r>
              <a:rPr lang="es-ES" dirty="0" smtClean="0"/>
              <a:t>2. Oído- Audición</a:t>
            </a:r>
          </a:p>
          <a:p>
            <a:pPr marL="342900" indent="-342900" algn="just"/>
            <a:endParaRPr lang="es-ES" dirty="0" smtClean="0"/>
          </a:p>
          <a:p>
            <a:pPr marL="342900" indent="-342900" algn="just"/>
            <a:r>
              <a:rPr lang="es-ES" dirty="0" smtClean="0"/>
              <a:t>	Ocurre lo mismo</a:t>
            </a:r>
          </a:p>
          <a:p>
            <a:pPr marL="342900" indent="-342900" algn="just"/>
            <a:endParaRPr lang="es-ES" dirty="0" smtClean="0"/>
          </a:p>
          <a:p>
            <a:pPr marL="342900" indent="-342900" algn="just"/>
            <a:r>
              <a:rPr lang="es-ES" dirty="0" smtClean="0"/>
              <a:t>Para comprobar la visión del niño recurrimos al optometrista </a:t>
            </a:r>
            <a:r>
              <a:rPr lang="es-ES" dirty="0" err="1" smtClean="0"/>
              <a:t>comportamental</a:t>
            </a:r>
            <a:r>
              <a:rPr lang="es-ES" dirty="0" smtClean="0"/>
              <a:t>.</a:t>
            </a:r>
          </a:p>
          <a:p>
            <a:pPr marL="342900" indent="-342900" algn="just"/>
            <a:r>
              <a:rPr lang="es-ES" dirty="0" smtClean="0"/>
              <a:t>Para comprobar, mejorar, rehabilitar la audición del niño, recurrimos al Sistema de Estimulación </a:t>
            </a:r>
            <a:r>
              <a:rPr lang="es-ES" dirty="0" err="1" smtClean="0"/>
              <a:t>Neuroauditiva</a:t>
            </a:r>
            <a:r>
              <a:rPr lang="es-ES" dirty="0" smtClean="0"/>
              <a:t> o al método </a:t>
            </a:r>
            <a:r>
              <a:rPr lang="es-ES" dirty="0" err="1" smtClean="0"/>
              <a:t>Berard</a:t>
            </a:r>
            <a:r>
              <a:rPr lang="es-ES" dirty="0" smtClean="0"/>
              <a:t>.</a:t>
            </a:r>
          </a:p>
          <a:p>
            <a:pPr marL="342900" indent="-342900" algn="just"/>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85786" y="500042"/>
            <a:ext cx="7858180" cy="4985980"/>
          </a:xfrm>
          <a:prstGeom prst="rect">
            <a:avLst/>
          </a:prstGeom>
        </p:spPr>
        <p:txBody>
          <a:bodyPr wrap="square">
            <a:spAutoFit/>
          </a:bodyPr>
          <a:lstStyle/>
          <a:p>
            <a:pPr lvl="0" algn="just"/>
            <a:endParaRPr lang="es-ES" dirty="0" smtClean="0"/>
          </a:p>
          <a:p>
            <a:pPr lvl="0" algn="ctr"/>
            <a:r>
              <a:rPr lang="es-ES" sz="2400" dirty="0" smtClean="0"/>
              <a:t>Síntomas observables de problemas visuales</a:t>
            </a:r>
          </a:p>
          <a:p>
            <a:pPr lvl="0" algn="ctr"/>
            <a:endParaRPr lang="es-ES" sz="2400" dirty="0" smtClean="0"/>
          </a:p>
          <a:p>
            <a:pPr lvl="0" algn="just"/>
            <a:r>
              <a:rPr lang="es-ES" dirty="0" smtClean="0"/>
              <a:t>Escaso tiempo de concentración.</a:t>
            </a:r>
          </a:p>
          <a:p>
            <a:pPr lvl="0" algn="just"/>
            <a:r>
              <a:rPr lang="es-ES" dirty="0" smtClean="0"/>
              <a:t>No coge objetos, apenas juega o se interesa poco por su entorno.</a:t>
            </a:r>
          </a:p>
          <a:p>
            <a:pPr lvl="0" algn="just"/>
            <a:r>
              <a:rPr lang="es-ES" dirty="0" smtClean="0"/>
              <a:t>Se acerca demasiado a la TV o al libro cuando lee o escribe.</a:t>
            </a:r>
          </a:p>
          <a:p>
            <a:pPr lvl="0" algn="just"/>
            <a:r>
              <a:rPr lang="es-ES" dirty="0" smtClean="0"/>
              <a:t>Le cuesta mucho y es lento copiando de la pizarra.</a:t>
            </a:r>
          </a:p>
          <a:p>
            <a:pPr lvl="0" algn="just"/>
            <a:r>
              <a:rPr lang="es-ES" dirty="0" smtClean="0"/>
              <a:t>Escribe o lee inclinando la cabeza o medio tumbado.</a:t>
            </a:r>
          </a:p>
          <a:p>
            <a:pPr lvl="0" algn="just"/>
            <a:r>
              <a:rPr lang="es-ES" dirty="0" smtClean="0"/>
              <a:t>Dificultad en actividades que impliquen cálculo de distancias.</a:t>
            </a:r>
          </a:p>
          <a:p>
            <a:pPr lvl="0" algn="just"/>
            <a:r>
              <a:rPr lang="es-ES" dirty="0" smtClean="0"/>
              <a:t>Tuerce o cierra un ojo.</a:t>
            </a:r>
          </a:p>
          <a:p>
            <a:pPr lvl="0" algn="just"/>
            <a:r>
              <a:rPr lang="es-ES" dirty="0" smtClean="0"/>
              <a:t>Muestra torpeza en los movimientos y se choca a menudo con esquinas, puertas o muebles.</a:t>
            </a:r>
          </a:p>
          <a:p>
            <a:pPr lvl="0" algn="just"/>
            <a:r>
              <a:rPr lang="es-ES" dirty="0" smtClean="0"/>
              <a:t>Le cansan pronto los deberes, le lloran o le pican los ojos.</a:t>
            </a:r>
          </a:p>
          <a:p>
            <a:pPr lvl="0" algn="just"/>
            <a:r>
              <a:rPr lang="es-ES" dirty="0" smtClean="0"/>
              <a:t>Dolores de cabeza tras leer o ver un rato la TV.</a:t>
            </a:r>
          </a:p>
          <a:p>
            <a:pPr lvl="0" algn="just"/>
            <a:r>
              <a:rPr lang="es-ES" dirty="0" smtClean="0"/>
              <a:t>Retraso o dificultad con la lectura.</a:t>
            </a:r>
          </a:p>
          <a:p>
            <a:pPr lvl="0" algn="just"/>
            <a:r>
              <a:rPr lang="es-ES" dirty="0" smtClean="0"/>
              <a:t>Necesita usar el dedo como marcador.</a:t>
            </a:r>
          </a:p>
          <a:p>
            <a:pPr lvl="0" algn="just"/>
            <a:r>
              <a:rPr lang="es-ES" dirty="0" smtClean="0"/>
              <a:t>No recuerda lo leído, dificultades escolares generalizadas.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2910" y="500042"/>
            <a:ext cx="8072494" cy="4985980"/>
          </a:xfrm>
          <a:prstGeom prst="rect">
            <a:avLst/>
          </a:prstGeom>
        </p:spPr>
        <p:txBody>
          <a:bodyPr wrap="square">
            <a:spAutoFit/>
          </a:bodyPr>
          <a:lstStyle/>
          <a:p>
            <a:pPr lvl="0" algn="ctr"/>
            <a:r>
              <a:rPr lang="es-ES" sz="2400" dirty="0" smtClean="0"/>
              <a:t>Síntomas Observables de problemas auditivos</a:t>
            </a:r>
          </a:p>
          <a:p>
            <a:pPr lvl="0" algn="ctr"/>
            <a:endParaRPr lang="es-ES" sz="2400" dirty="0" smtClean="0"/>
          </a:p>
          <a:p>
            <a:pPr lvl="0" algn="just"/>
            <a:r>
              <a:rPr lang="es-ES" dirty="0" smtClean="0"/>
              <a:t>Mantiene poco tiempo la atención, se distrae pronto.</a:t>
            </a:r>
          </a:p>
          <a:p>
            <a:pPr lvl="0" algn="just"/>
            <a:r>
              <a:rPr lang="es-ES" dirty="0" smtClean="0"/>
              <a:t>Tarda en responder a órdenes auditivas, es lento o las malinterpreta.</a:t>
            </a:r>
          </a:p>
          <a:p>
            <a:pPr lvl="0" algn="just"/>
            <a:r>
              <a:rPr lang="es-ES" dirty="0" smtClean="0"/>
              <a:t>Hay que repetirle las cosas aunque parezca que escucha.</a:t>
            </a:r>
          </a:p>
          <a:p>
            <a:pPr lvl="0" algn="just"/>
            <a:r>
              <a:rPr lang="es-ES" dirty="0" smtClean="0"/>
              <a:t>Habla muy alto o bien con voz monótona o plana.</a:t>
            </a:r>
          </a:p>
          <a:p>
            <a:pPr lvl="0" algn="just"/>
            <a:endParaRPr lang="es-ES" dirty="0" smtClean="0"/>
          </a:p>
          <a:p>
            <a:pPr lvl="0" algn="just"/>
            <a:r>
              <a:rPr lang="es-ES" dirty="0" smtClean="0"/>
              <a:t>Problemas de lenguaje como:</a:t>
            </a:r>
          </a:p>
          <a:p>
            <a:pPr algn="just">
              <a:buNone/>
            </a:pPr>
            <a:r>
              <a:rPr lang="es-ES" dirty="0" smtClean="0"/>
              <a:t>                . Pobre estructura de las frases.</a:t>
            </a:r>
          </a:p>
          <a:p>
            <a:pPr algn="just">
              <a:buNone/>
            </a:pPr>
            <a:r>
              <a:rPr lang="es-ES" dirty="0" smtClean="0"/>
              <a:t>                . Lenguaje dubitativo.</a:t>
            </a:r>
          </a:p>
          <a:p>
            <a:pPr algn="just">
              <a:buNone/>
            </a:pPr>
            <a:r>
              <a:rPr lang="es-ES" dirty="0" smtClean="0"/>
              <a:t>                . Confunde o invierte letras.</a:t>
            </a:r>
          </a:p>
          <a:p>
            <a:pPr algn="just">
              <a:buNone/>
            </a:pPr>
            <a:r>
              <a:rPr lang="es-ES" dirty="0" smtClean="0"/>
              <a:t>                . Dificultades y retraso en la lectura.</a:t>
            </a:r>
          </a:p>
          <a:p>
            <a:pPr lvl="0" algn="just"/>
            <a:endParaRPr lang="es-ES" dirty="0" smtClean="0"/>
          </a:p>
          <a:p>
            <a:pPr lvl="0" algn="just"/>
            <a:r>
              <a:rPr lang="es-ES" dirty="0" smtClean="0"/>
              <a:t>Le molestan los ruidos, se tapa los oídos.</a:t>
            </a:r>
          </a:p>
          <a:p>
            <a:pPr lvl="0" algn="just"/>
            <a:r>
              <a:rPr lang="es-ES" dirty="0" smtClean="0"/>
              <a:t>Dificultades para seguir los dictados.</a:t>
            </a:r>
          </a:p>
          <a:p>
            <a:pPr lvl="0" algn="just"/>
            <a:r>
              <a:rPr lang="es-ES" dirty="0" smtClean="0"/>
              <a:t>A menudo no se entera de las órdenes, las indicaciones o lo que se ha dicho en la clase.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14414" y="474345"/>
            <a:ext cx="7215238" cy="5724644"/>
          </a:xfrm>
          <a:prstGeom prst="rect">
            <a:avLst/>
          </a:prstGeom>
        </p:spPr>
        <p:txBody>
          <a:bodyPr wrap="square">
            <a:spAutoFit/>
          </a:bodyPr>
          <a:lstStyle/>
          <a:p>
            <a:pPr lvl="0" algn="ctr"/>
            <a:r>
              <a:rPr lang="es-ES" sz="2400" dirty="0" smtClean="0"/>
              <a:t>Síntomas observables de problemas motores</a:t>
            </a:r>
          </a:p>
          <a:p>
            <a:pPr lvl="0"/>
            <a:r>
              <a:rPr lang="es-ES" dirty="0" smtClean="0"/>
              <a:t>Postura rígida.</a:t>
            </a:r>
          </a:p>
          <a:p>
            <a:pPr lvl="0"/>
            <a:r>
              <a:rPr lang="es-ES" dirty="0" smtClean="0"/>
              <a:t>No camina hacia atrás.</a:t>
            </a:r>
          </a:p>
          <a:p>
            <a:pPr lvl="0"/>
            <a:r>
              <a:rPr lang="es-ES" dirty="0" smtClean="0"/>
              <a:t>No salta o trota con facilidad.</a:t>
            </a:r>
          </a:p>
          <a:p>
            <a:pPr lvl="0"/>
            <a:r>
              <a:rPr lang="es-ES" dirty="0" smtClean="0"/>
              <a:t>Miedo a las alturas.</a:t>
            </a:r>
          </a:p>
          <a:p>
            <a:pPr lvl="0"/>
            <a:r>
              <a:rPr lang="es-ES" dirty="0" smtClean="0"/>
              <a:t>Bajo tono muscular.</a:t>
            </a:r>
          </a:p>
          <a:p>
            <a:pPr lvl="0"/>
            <a:r>
              <a:rPr lang="es-ES" dirty="0" smtClean="0"/>
              <a:t>Generalmente torpe.</a:t>
            </a:r>
          </a:p>
          <a:p>
            <a:pPr lvl="0"/>
            <a:r>
              <a:rPr lang="es-ES" dirty="0" smtClean="0"/>
              <a:t>Pobre equilibrio estático y dinámico.</a:t>
            </a:r>
          </a:p>
          <a:p>
            <a:pPr lvl="0"/>
            <a:r>
              <a:rPr lang="es-ES" dirty="0" smtClean="0"/>
              <a:t>Dificultad para definir mano y pie dominante.</a:t>
            </a:r>
          </a:p>
          <a:p>
            <a:pPr lvl="0"/>
            <a:r>
              <a:rPr lang="es-ES" dirty="0" smtClean="0"/>
              <a:t>Se marea fácilmente.</a:t>
            </a:r>
          </a:p>
          <a:p>
            <a:pPr lvl="0"/>
            <a:r>
              <a:rPr lang="es-ES" dirty="0" smtClean="0"/>
              <a:t>Evita deportes y danza.</a:t>
            </a:r>
          </a:p>
          <a:p>
            <a:pPr lvl="0"/>
            <a:r>
              <a:rPr lang="es-ES" dirty="0" smtClean="0"/>
              <a:t>Dificultades para mantener la atención.</a:t>
            </a:r>
          </a:p>
          <a:p>
            <a:pPr lvl="0"/>
            <a:r>
              <a:rPr lang="es-ES" dirty="0" smtClean="0"/>
              <a:t>Prefieres juegos de ordenador o ver TV a jugar al aire libre.</a:t>
            </a:r>
          </a:p>
          <a:p>
            <a:pPr lvl="0"/>
            <a:r>
              <a:rPr lang="es-ES" dirty="0" smtClean="0"/>
              <a:t>Episodios de ansiedad.</a:t>
            </a:r>
          </a:p>
          <a:p>
            <a:pPr lvl="0"/>
            <a:r>
              <a:rPr lang="es-ES" dirty="0" smtClean="0"/>
              <a:t>Escaso control de impulsos.</a:t>
            </a:r>
          </a:p>
          <a:p>
            <a:pPr lvl="0"/>
            <a:r>
              <a:rPr lang="es-ES" dirty="0" smtClean="0"/>
              <a:t>Baja autoestima.</a:t>
            </a:r>
          </a:p>
          <a:p>
            <a:pPr lvl="0"/>
            <a:r>
              <a:rPr lang="es-ES" dirty="0" smtClean="0"/>
              <a:t>Pobre orientación espacial.</a:t>
            </a:r>
          </a:p>
          <a:p>
            <a:pPr lvl="0"/>
            <a:r>
              <a:rPr lang="es-ES" dirty="0" smtClean="0"/>
              <a:t>No salta a la comba y/o no camina hacia atrás sin mirar.</a:t>
            </a:r>
          </a:p>
          <a:p>
            <a:pPr lvl="0"/>
            <a:r>
              <a:rPr lang="es-ES" dirty="0" err="1" smtClean="0"/>
              <a:t>Defensividad</a:t>
            </a:r>
            <a:r>
              <a:rPr lang="es-ES" dirty="0" smtClean="0"/>
              <a:t> táctil.</a:t>
            </a:r>
          </a:p>
          <a:p>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500042"/>
            <a:ext cx="8001056" cy="4985980"/>
          </a:xfrm>
          <a:prstGeom prst="rect">
            <a:avLst/>
          </a:prstGeom>
          <a:noFill/>
        </p:spPr>
        <p:txBody>
          <a:bodyPr wrap="square" rtlCol="0">
            <a:spAutoFit/>
          </a:bodyPr>
          <a:lstStyle/>
          <a:p>
            <a:pPr algn="ctr"/>
            <a:r>
              <a:rPr lang="es-ES" sz="2400" dirty="0" smtClean="0"/>
              <a:t>Patrones dominantes para aprender</a:t>
            </a:r>
          </a:p>
          <a:p>
            <a:pPr algn="ctr"/>
            <a:endParaRPr lang="es-ES" sz="2400" dirty="0" smtClean="0"/>
          </a:p>
          <a:p>
            <a:pPr algn="just"/>
            <a:r>
              <a:rPr lang="es-ES" dirty="0" smtClean="0"/>
              <a:t>La dominancia nos hace diferentes, hace que tengamos habilidades distintas. Es una forma que la naturaleza tiene de cablear a las personas de manera distinta para asegurarnos la supervivencia.</a:t>
            </a:r>
          </a:p>
          <a:p>
            <a:pPr algn="just"/>
            <a:r>
              <a:rPr lang="es-ES" dirty="0" smtClean="0"/>
              <a:t>Cada patrón dominante prepara al niño para destacar en un área específica, pero no todos los patrones lo preparan para destacar en la escuela tradicional.</a:t>
            </a:r>
          </a:p>
          <a:p>
            <a:pPr algn="just"/>
            <a:endParaRPr lang="es-ES" dirty="0" smtClean="0"/>
          </a:p>
          <a:p>
            <a:pPr algn="just"/>
            <a:r>
              <a:rPr lang="es-ES" dirty="0" smtClean="0"/>
              <a:t>Un patrón dominante es un patrón bien cableando que nos indica en qué puede destacar un niño, un conjunto de habilidades en las que puede confiar siempre, incluso  en situaciones de estrés.</a:t>
            </a:r>
          </a:p>
          <a:p>
            <a:pPr algn="just"/>
            <a:endParaRPr lang="es-ES" dirty="0" smtClean="0"/>
          </a:p>
          <a:p>
            <a:pPr algn="just"/>
            <a:r>
              <a:rPr lang="es-ES" dirty="0" smtClean="0"/>
              <a:t>No es una etiqueta, es una forma de encauzar el flujo de información.</a:t>
            </a:r>
          </a:p>
          <a:p>
            <a:pPr algn="just"/>
            <a:endParaRPr lang="es-ES" dirty="0" smtClean="0"/>
          </a:p>
          <a:p>
            <a:pPr algn="just"/>
            <a:r>
              <a:rPr lang="es-ES" dirty="0" smtClean="0"/>
              <a:t>El </a:t>
            </a:r>
            <a:r>
              <a:rPr lang="es-ES" b="1" dirty="0" smtClean="0"/>
              <a:t>perfil de dinámica mental </a:t>
            </a:r>
            <a:r>
              <a:rPr lang="es-ES" dirty="0" smtClean="0"/>
              <a:t>incluye las siguientes variables: input sensorial, cerebro y output motor.</a:t>
            </a:r>
          </a:p>
          <a:p>
            <a:pPr algn="just"/>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571480"/>
            <a:ext cx="8001056" cy="4985980"/>
          </a:xfrm>
          <a:prstGeom prst="rect">
            <a:avLst/>
          </a:prstGeom>
          <a:noFill/>
        </p:spPr>
        <p:txBody>
          <a:bodyPr wrap="square" rtlCol="0">
            <a:spAutoFit/>
          </a:bodyPr>
          <a:lstStyle/>
          <a:p>
            <a:pPr algn="ctr"/>
            <a:r>
              <a:rPr lang="es-ES" sz="2400" b="1" dirty="0" smtClean="0"/>
              <a:t>Determinar el flujo de la información para establecer los patrones dominantes</a:t>
            </a:r>
          </a:p>
          <a:p>
            <a:endParaRPr lang="es-ES" dirty="0" smtClean="0"/>
          </a:p>
          <a:p>
            <a:pPr marL="342900" indent="-342900">
              <a:buAutoNum type="arabicPeriod"/>
            </a:pPr>
            <a:r>
              <a:rPr lang="es-ES" dirty="0" smtClean="0"/>
              <a:t>Flujo libre de la información: el lado dominante del cerebro está en un lado del cuerpo y ojo, oído, mano y pie en el contrario. El input, el procesamiento y el output son compatibles y la información fluye. Solo hay dos esquemas de flujo libre.</a:t>
            </a:r>
          </a:p>
          <a:p>
            <a:pPr marL="342900" indent="-342900">
              <a:buAutoNum type="arabicPeriod"/>
            </a:pPr>
            <a:endParaRPr lang="es-ES" dirty="0" smtClean="0"/>
          </a:p>
          <a:p>
            <a:pPr marL="342900" indent="-342900">
              <a:buAutoNum type="arabicPeriod"/>
            </a:pPr>
            <a:r>
              <a:rPr lang="es-ES" dirty="0" smtClean="0"/>
              <a:t>Flujo bloqueado o interrumpido de la información: el lado dominante del cerebro y el ojo, oído, mano y pie están en el mismo  lado del cuerpo. Dos esquemas en los que el flujo se interrumpe.</a:t>
            </a:r>
          </a:p>
          <a:p>
            <a:pPr marL="342900" indent="-342900">
              <a:buAutoNum type="arabicPeriod"/>
            </a:pPr>
            <a:endParaRPr lang="es-ES" dirty="0" smtClean="0"/>
          </a:p>
          <a:p>
            <a:pPr marL="342900" indent="-342900">
              <a:buAutoNum type="arabicPeriod"/>
            </a:pPr>
            <a:r>
              <a:rPr lang="es-ES" dirty="0" smtClean="0"/>
              <a:t>Flujo misto de la información: es una combinación de los anteriores. Algunos mecanismos están en el mismo lado y otros en el opuesto al cerebro dominante. Cuando el cerebro, oído y mano no poseen las mismas cualidades, el flujo de la información se interrumpe.</a:t>
            </a:r>
          </a:p>
          <a:p>
            <a:pPr marL="342900" indent="-342900">
              <a:buAutoNum type="arabicPeriod"/>
            </a:pP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357290" y="1142984"/>
            <a:ext cx="6715172" cy="830997"/>
          </a:xfrm>
          <a:prstGeom prst="rect">
            <a:avLst/>
          </a:prstGeom>
          <a:noFill/>
        </p:spPr>
        <p:txBody>
          <a:bodyPr wrap="square" rtlCol="0">
            <a:spAutoFit/>
          </a:bodyPr>
          <a:lstStyle/>
          <a:p>
            <a:pPr algn="just"/>
            <a:r>
              <a:rPr lang="es-ES" sz="2400" b="1" dirty="0" smtClean="0"/>
              <a:t>Coged un folio, colocadlo de forma apaisada y dibujad el signo “infinito” a mano alzada y grande</a:t>
            </a:r>
            <a:endParaRPr lang="es-ES" sz="24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nvGraphicFramePr>
        <p:xfrm>
          <a:off x="357158" y="214290"/>
          <a:ext cx="8501124" cy="6497320"/>
        </p:xfrm>
        <a:graphic>
          <a:graphicData uri="http://schemas.openxmlformats.org/drawingml/2006/table">
            <a:tbl>
              <a:tblPr firstRow="1" bandRow="1">
                <a:tableStyleId>{5C22544A-7EE6-4342-B048-85BDC9FD1C3A}</a:tableStyleId>
              </a:tblPr>
              <a:tblGrid>
                <a:gridCol w="2833708"/>
                <a:gridCol w="2833708"/>
                <a:gridCol w="2833708"/>
              </a:tblGrid>
              <a:tr h="370840">
                <a:tc>
                  <a:txBody>
                    <a:bodyPr/>
                    <a:lstStyle/>
                    <a:p>
                      <a:r>
                        <a:rPr lang="es-ES" dirty="0" smtClean="0"/>
                        <a:t>VISUAL</a:t>
                      </a:r>
                      <a:endParaRPr lang="es-ES" dirty="0"/>
                    </a:p>
                  </a:txBody>
                  <a:tcPr/>
                </a:tc>
                <a:tc>
                  <a:txBody>
                    <a:bodyPr/>
                    <a:lstStyle/>
                    <a:p>
                      <a:r>
                        <a:rPr lang="es-ES" dirty="0" smtClean="0"/>
                        <a:t>AUDITIVO</a:t>
                      </a:r>
                      <a:endParaRPr lang="es-ES" dirty="0"/>
                    </a:p>
                  </a:txBody>
                  <a:tcPr/>
                </a:tc>
                <a:tc>
                  <a:txBody>
                    <a:bodyPr/>
                    <a:lstStyle/>
                    <a:p>
                      <a:r>
                        <a:rPr lang="es-ES" dirty="0" smtClean="0"/>
                        <a:t>KINESTÉSICO</a:t>
                      </a:r>
                      <a:endParaRPr lang="es-ES" dirty="0"/>
                    </a:p>
                  </a:txBody>
                  <a:tcPr/>
                </a:tc>
              </a:tr>
              <a:tr h="370840">
                <a:tc>
                  <a:txBody>
                    <a:bodyPr/>
                    <a:lstStyle/>
                    <a:p>
                      <a:pPr>
                        <a:buFontTx/>
                        <a:buChar char="-"/>
                      </a:pPr>
                      <a:r>
                        <a:rPr lang="es-ES" baseline="0" dirty="0" smtClean="0"/>
                        <a:t> Se sienta donde puede ver claramente</a:t>
                      </a:r>
                    </a:p>
                    <a:p>
                      <a:pPr>
                        <a:buFontTx/>
                        <a:buChar char="-"/>
                      </a:pPr>
                      <a:r>
                        <a:rPr lang="es-ES" baseline="0" dirty="0" smtClean="0"/>
                        <a:t>- se beneficia del uso del </a:t>
                      </a:r>
                      <a:r>
                        <a:rPr lang="es-ES" baseline="0" dirty="0" err="1" smtClean="0"/>
                        <a:t>dvd</a:t>
                      </a:r>
                      <a:r>
                        <a:rPr lang="es-ES" baseline="0" dirty="0" smtClean="0"/>
                        <a:t>, posters, láminas</a:t>
                      </a:r>
                    </a:p>
                    <a:p>
                      <a:pPr>
                        <a:buFontTx/>
                        <a:buChar char="-"/>
                      </a:pPr>
                      <a:r>
                        <a:rPr lang="es-ES" baseline="0" dirty="0" smtClean="0"/>
                        <a:t>- aprecia el contacto visual y las alabanzas</a:t>
                      </a:r>
                    </a:p>
                    <a:p>
                      <a:pPr>
                        <a:buFontTx/>
                        <a:buChar char="-"/>
                      </a:pPr>
                      <a:r>
                        <a:rPr lang="es-ES" baseline="0" dirty="0" smtClean="0"/>
                        <a:t>Pierde pronto la concentración</a:t>
                      </a:r>
                    </a:p>
                    <a:p>
                      <a:pPr>
                        <a:buFontTx/>
                        <a:buChar char="-"/>
                      </a:pPr>
                      <a:r>
                        <a:rPr lang="es-ES" baseline="0" dirty="0" smtClean="0"/>
                        <a:t> le cuesta recordar y captar información que no se ha escrito</a:t>
                      </a:r>
                    </a:p>
                    <a:p>
                      <a:pPr>
                        <a:buFontTx/>
                        <a:buChar char="-"/>
                      </a:pPr>
                      <a:r>
                        <a:rPr lang="es-ES" baseline="0" dirty="0" smtClean="0"/>
                        <a:t>necesita estimular las habilidades de aprendizaje</a:t>
                      </a:r>
                    </a:p>
                    <a:p>
                      <a:pPr>
                        <a:buFontTx/>
                        <a:buChar char="-"/>
                      </a:pPr>
                      <a:r>
                        <a:rPr lang="es-ES" baseline="0" dirty="0" smtClean="0"/>
                        <a:t>escuchar tomando notas</a:t>
                      </a:r>
                    </a:p>
                    <a:p>
                      <a:pPr>
                        <a:buFontTx/>
                        <a:buChar char="-"/>
                      </a:pPr>
                      <a:r>
                        <a:rPr lang="es-ES" baseline="0" dirty="0" smtClean="0"/>
                        <a:t>Memorizar mirando hacia arriba</a:t>
                      </a:r>
                    </a:p>
                    <a:p>
                      <a:pPr>
                        <a:buFontTx/>
                        <a:buChar char="-"/>
                      </a:pPr>
                      <a:r>
                        <a:rPr lang="es-ES" baseline="0" dirty="0" smtClean="0"/>
                        <a:t>Seguir las explicaciones por el libro de texto</a:t>
                      </a:r>
                    </a:p>
                    <a:p>
                      <a:pPr>
                        <a:buFontTx/>
                        <a:buChar char="-"/>
                      </a:pPr>
                      <a:endParaRPr lang="es-ES" dirty="0"/>
                    </a:p>
                  </a:txBody>
                  <a:tcPr/>
                </a:tc>
                <a:tc>
                  <a:txBody>
                    <a:bodyPr/>
                    <a:lstStyle/>
                    <a:p>
                      <a:pPr>
                        <a:buFontTx/>
                        <a:buChar char="-"/>
                      </a:pPr>
                      <a:r>
                        <a:rPr lang="es-ES" dirty="0" smtClean="0"/>
                        <a:t>Se sienta en el centro de la clase o donde pueda </a:t>
                      </a:r>
                      <a:r>
                        <a:rPr lang="es-ES" dirty="0" err="1" smtClean="0"/>
                        <a:t>oñir</a:t>
                      </a:r>
                      <a:r>
                        <a:rPr lang="es-ES" dirty="0" smtClean="0"/>
                        <a:t> bien</a:t>
                      </a:r>
                    </a:p>
                    <a:p>
                      <a:pPr>
                        <a:buFontTx/>
                        <a:buChar char="-"/>
                      </a:pPr>
                      <a:r>
                        <a:rPr lang="es-ES" dirty="0" smtClean="0"/>
                        <a:t>- Aprovecha las exposiciones orales y las </a:t>
                      </a:r>
                      <a:r>
                        <a:rPr lang="es-ES" dirty="0" err="1" smtClean="0"/>
                        <a:t>dicusiones</a:t>
                      </a:r>
                      <a:r>
                        <a:rPr lang="es-ES" dirty="0" smtClean="0"/>
                        <a:t> en </a:t>
                      </a:r>
                      <a:r>
                        <a:rPr lang="es-ES" dirty="0" err="1" smtClean="0"/>
                        <a:t>rupo</a:t>
                      </a:r>
                      <a:endParaRPr lang="es-ES" dirty="0" smtClean="0"/>
                    </a:p>
                    <a:p>
                      <a:pPr>
                        <a:buFontTx/>
                        <a:buChar char="-"/>
                      </a:pPr>
                      <a:r>
                        <a:rPr lang="es-ES" dirty="0" smtClean="0"/>
                        <a:t> Habla mucho</a:t>
                      </a:r>
                    </a:p>
                    <a:p>
                      <a:pPr>
                        <a:buFontTx/>
                        <a:buChar char="-"/>
                      </a:pPr>
                      <a:r>
                        <a:rPr lang="es-ES" dirty="0" smtClean="0"/>
                        <a:t> Aprecia el conocimiento</a:t>
                      </a:r>
                      <a:r>
                        <a:rPr lang="es-ES" baseline="0" dirty="0" smtClean="0"/>
                        <a:t> verbal</a:t>
                      </a:r>
                    </a:p>
                    <a:p>
                      <a:pPr>
                        <a:buFontTx/>
                        <a:buChar char="-"/>
                      </a:pPr>
                      <a:r>
                        <a:rPr lang="es-ES" baseline="0" dirty="0" smtClean="0"/>
                        <a:t> Incapaz de </a:t>
                      </a:r>
                      <a:r>
                        <a:rPr lang="es-ES" baseline="0" dirty="0" err="1" smtClean="0"/>
                        <a:t>concentrars</a:t>
                      </a:r>
                      <a:r>
                        <a:rPr lang="es-ES" baseline="0" dirty="0" smtClean="0"/>
                        <a:t> en una clase ruidosa</a:t>
                      </a:r>
                    </a:p>
                    <a:p>
                      <a:pPr>
                        <a:buFontTx/>
                        <a:buChar char="-"/>
                      </a:pPr>
                      <a:r>
                        <a:rPr lang="es-ES" baseline="0" dirty="0" smtClean="0"/>
                        <a:t>  No siempre establece contacto visual</a:t>
                      </a:r>
                    </a:p>
                    <a:p>
                      <a:pPr>
                        <a:buFontTx/>
                        <a:buChar char="-"/>
                      </a:pPr>
                      <a:r>
                        <a:rPr lang="es-ES" baseline="0" dirty="0" smtClean="0"/>
                        <a:t> Pobre visualización</a:t>
                      </a:r>
                    </a:p>
                    <a:p>
                      <a:pPr>
                        <a:buFontTx/>
                        <a:buChar char="-"/>
                      </a:pPr>
                      <a:r>
                        <a:rPr lang="es-ES" baseline="0" dirty="0" smtClean="0"/>
                        <a:t> Le cuesta estar tranquilo, tiene que comentar las cosas</a:t>
                      </a:r>
                    </a:p>
                    <a:p>
                      <a:pPr>
                        <a:buFontTx/>
                        <a:buChar char="-"/>
                      </a:pPr>
                      <a:r>
                        <a:rPr lang="es-ES" baseline="0" dirty="0" smtClean="0"/>
                        <a:t> Necesita estimular las habilidades visuales</a:t>
                      </a:r>
                    </a:p>
                    <a:p>
                      <a:pPr>
                        <a:buFontTx/>
                        <a:buChar char="-"/>
                      </a:pPr>
                      <a:r>
                        <a:rPr lang="es-ES" baseline="0" dirty="0" smtClean="0"/>
                        <a:t>Leer en voz alta</a:t>
                      </a:r>
                    </a:p>
                    <a:p>
                      <a:pPr>
                        <a:buFontTx/>
                        <a:buChar char="-"/>
                      </a:pPr>
                      <a:endParaRPr lang="es-ES" dirty="0"/>
                    </a:p>
                  </a:txBody>
                  <a:tcPr/>
                </a:tc>
                <a:tc>
                  <a:txBody>
                    <a:bodyPr/>
                    <a:lstStyle/>
                    <a:p>
                      <a:pPr>
                        <a:buFontTx/>
                        <a:buChar char="-"/>
                      </a:pPr>
                      <a:r>
                        <a:rPr lang="es-ES" dirty="0" smtClean="0"/>
                        <a:t>S e sienta al final de la clase, donde se pueda mover con facilidad</a:t>
                      </a:r>
                    </a:p>
                    <a:p>
                      <a:pPr>
                        <a:buFontTx/>
                        <a:buChar char="-"/>
                      </a:pPr>
                      <a:r>
                        <a:rPr lang="es-ES" dirty="0" smtClean="0"/>
                        <a:t> se beneficia de aprendizajes manuales y prácticos</a:t>
                      </a:r>
                    </a:p>
                    <a:p>
                      <a:pPr>
                        <a:buFontTx/>
                        <a:buChar char="-"/>
                      </a:pPr>
                      <a:r>
                        <a:rPr lang="es-ES" dirty="0" smtClean="0"/>
                        <a:t>- aprecia una palmada en la espalda o algo que sea</a:t>
                      </a:r>
                      <a:r>
                        <a:rPr lang="es-ES" baseline="0" dirty="0" smtClean="0"/>
                        <a:t> tangible</a:t>
                      </a:r>
                    </a:p>
                    <a:p>
                      <a:pPr>
                        <a:buFontTx/>
                        <a:buChar char="-"/>
                      </a:pPr>
                      <a:r>
                        <a:rPr lang="es-ES" baseline="0" dirty="0" smtClean="0"/>
                        <a:t>- se pierde en clases de explicación en el encerado</a:t>
                      </a:r>
                    </a:p>
                    <a:p>
                      <a:pPr>
                        <a:buFontTx/>
                        <a:buChar char="-"/>
                      </a:pPr>
                      <a:r>
                        <a:rPr lang="es-ES" baseline="0" dirty="0" smtClean="0"/>
                        <a:t>- necesita moverse a menudo</a:t>
                      </a:r>
                    </a:p>
                    <a:p>
                      <a:pPr>
                        <a:buFontTx/>
                        <a:buChar char="-"/>
                      </a:pPr>
                      <a:r>
                        <a:rPr lang="es-ES" baseline="0" dirty="0" smtClean="0"/>
                        <a:t>- pierde la concentración cuando no puede aprender con actividades de manipulación</a:t>
                      </a:r>
                    </a:p>
                    <a:p>
                      <a:pPr>
                        <a:buFontTx/>
                        <a:buChar char="-"/>
                      </a:pPr>
                      <a:r>
                        <a:rPr lang="es-ES" baseline="0" dirty="0" smtClean="0"/>
                        <a:t>- debe estimular las habilidades visuales y auditivas</a:t>
                      </a:r>
                    </a:p>
                    <a:p>
                      <a:pPr>
                        <a:buFontTx/>
                        <a:buChar char="-"/>
                      </a:pPr>
                      <a:r>
                        <a:rPr lang="es-ES" baseline="0" dirty="0" smtClean="0"/>
                        <a:t>- pedir demostraciones prácticas.</a:t>
                      </a:r>
                      <a:endParaRPr lang="es-ES" dirty="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Bases científicas de mm</a:t>
            </a:r>
            <a:endParaRPr lang="es-ES" dirty="0"/>
          </a:p>
        </p:txBody>
      </p:sp>
      <p:sp>
        <p:nvSpPr>
          <p:cNvPr id="3" name="2 Marcador de contenido"/>
          <p:cNvSpPr>
            <a:spLocks noGrp="1"/>
          </p:cNvSpPr>
          <p:nvPr>
            <p:ph idx="1"/>
          </p:nvPr>
        </p:nvSpPr>
        <p:spPr/>
        <p:txBody>
          <a:bodyPr>
            <a:normAutofit fontScale="47500" lnSpcReduction="20000"/>
          </a:bodyPr>
          <a:lstStyle/>
          <a:p>
            <a:r>
              <a:rPr lang="es-ES" dirty="0" smtClean="0"/>
              <a:t>Jean </a:t>
            </a:r>
            <a:r>
              <a:rPr lang="es-ES" dirty="0" err="1" smtClean="0"/>
              <a:t>Piaget</a:t>
            </a:r>
            <a:r>
              <a:rPr lang="es-ES" dirty="0" smtClean="0"/>
              <a:t> y la relevancia que tienen las diferentes fases del desarrollo.</a:t>
            </a:r>
          </a:p>
          <a:p>
            <a:r>
              <a:rPr lang="es-ES" dirty="0" smtClean="0"/>
              <a:t>David </a:t>
            </a:r>
            <a:r>
              <a:rPr lang="es-ES" dirty="0" err="1" smtClean="0"/>
              <a:t>Feuerstain</a:t>
            </a:r>
            <a:r>
              <a:rPr lang="es-ES" dirty="0" smtClean="0"/>
              <a:t> y el rol del educador para crear experiencias de aprendizaje.</a:t>
            </a:r>
          </a:p>
          <a:p>
            <a:r>
              <a:rPr lang="es-ES" dirty="0" smtClean="0"/>
              <a:t>María </a:t>
            </a:r>
            <a:r>
              <a:rPr lang="es-ES" dirty="0" err="1" smtClean="0"/>
              <a:t>Montesori</a:t>
            </a:r>
            <a:r>
              <a:rPr lang="es-ES" dirty="0" smtClean="0"/>
              <a:t> y su enfoque en el desarrollo intelectual del niño preescolar.</a:t>
            </a:r>
          </a:p>
          <a:p>
            <a:r>
              <a:rPr lang="es-ES" dirty="0" smtClean="0"/>
              <a:t>Roger </a:t>
            </a:r>
            <a:r>
              <a:rPr lang="es-ES" dirty="0" err="1" smtClean="0"/>
              <a:t>Sperry</a:t>
            </a:r>
            <a:r>
              <a:rPr lang="es-ES" dirty="0" smtClean="0"/>
              <a:t> y Robert </a:t>
            </a:r>
            <a:r>
              <a:rPr lang="es-ES" dirty="0" err="1" smtClean="0"/>
              <a:t>Omstein</a:t>
            </a:r>
            <a:r>
              <a:rPr lang="es-ES" dirty="0" smtClean="0"/>
              <a:t> con su teoría sobre el cerebro dividido.</a:t>
            </a:r>
          </a:p>
          <a:p>
            <a:r>
              <a:rPr lang="es-ES" dirty="0" smtClean="0"/>
              <a:t>Richard </a:t>
            </a:r>
            <a:r>
              <a:rPr lang="es-ES" dirty="0" err="1" smtClean="0"/>
              <a:t>Bandler</a:t>
            </a:r>
            <a:r>
              <a:rPr lang="es-ES" dirty="0" smtClean="0"/>
              <a:t> y John </a:t>
            </a:r>
            <a:r>
              <a:rPr lang="es-ES" dirty="0" err="1" smtClean="0"/>
              <a:t>Grinder</a:t>
            </a:r>
            <a:r>
              <a:rPr lang="es-ES" dirty="0" smtClean="0"/>
              <a:t> que introdujeron la Programación </a:t>
            </a:r>
            <a:r>
              <a:rPr lang="es-ES" dirty="0" err="1" smtClean="0"/>
              <a:t>NeuroLingüística</a:t>
            </a:r>
            <a:r>
              <a:rPr lang="es-ES" dirty="0" smtClean="0"/>
              <a:t>.</a:t>
            </a:r>
          </a:p>
          <a:p>
            <a:r>
              <a:rPr lang="es-ES" dirty="0" smtClean="0"/>
              <a:t>Paul </a:t>
            </a:r>
            <a:r>
              <a:rPr lang="es-ES" dirty="0" err="1" smtClean="0"/>
              <a:t>MacLean</a:t>
            </a:r>
            <a:r>
              <a:rPr lang="es-ES" dirty="0" smtClean="0"/>
              <a:t> y su teoría sobre el cerebro </a:t>
            </a:r>
            <a:r>
              <a:rPr lang="es-ES" dirty="0" err="1" smtClean="0"/>
              <a:t>triuno</a:t>
            </a:r>
            <a:r>
              <a:rPr lang="es-ES" dirty="0" smtClean="0"/>
              <a:t>.</a:t>
            </a:r>
          </a:p>
          <a:p>
            <a:r>
              <a:rPr lang="es-ES" dirty="0" err="1" smtClean="0"/>
              <a:t>Ned</a:t>
            </a:r>
            <a:r>
              <a:rPr lang="es-ES" dirty="0" smtClean="0"/>
              <a:t> </a:t>
            </a:r>
            <a:r>
              <a:rPr lang="es-ES" dirty="0" err="1" smtClean="0"/>
              <a:t>Hermann</a:t>
            </a:r>
            <a:r>
              <a:rPr lang="es-ES" dirty="0" smtClean="0"/>
              <a:t> que elaboró el mapa de las funciones cerebrales.</a:t>
            </a:r>
          </a:p>
          <a:p>
            <a:r>
              <a:rPr lang="es-ES" dirty="0" smtClean="0"/>
              <a:t>Paul </a:t>
            </a:r>
            <a:r>
              <a:rPr lang="es-ES" dirty="0" err="1" smtClean="0"/>
              <a:t>Dennison</a:t>
            </a:r>
            <a:r>
              <a:rPr lang="es-ES" dirty="0" smtClean="0"/>
              <a:t> y el papel del movimiento en el aprendizaje.</a:t>
            </a:r>
          </a:p>
          <a:p>
            <a:r>
              <a:rPr lang="es-ES" dirty="0" smtClean="0"/>
              <a:t>Carla </a:t>
            </a:r>
            <a:r>
              <a:rPr lang="es-ES" dirty="0" err="1" smtClean="0"/>
              <a:t>Hannaford</a:t>
            </a:r>
            <a:r>
              <a:rPr lang="es-ES" dirty="0" smtClean="0"/>
              <a:t> y la función de los perfiles laterales.</a:t>
            </a:r>
          </a:p>
          <a:p>
            <a:r>
              <a:rPr lang="es-ES" dirty="0" smtClean="0"/>
              <a:t>Jean </a:t>
            </a:r>
            <a:r>
              <a:rPr lang="es-ES" dirty="0" err="1" smtClean="0"/>
              <a:t>Ayres</a:t>
            </a:r>
            <a:r>
              <a:rPr lang="es-ES" dirty="0" smtClean="0"/>
              <a:t> y la importancia de la integración sensorial.</a:t>
            </a:r>
          </a:p>
          <a:p>
            <a:r>
              <a:rPr lang="es-ES" dirty="0" smtClean="0"/>
              <a:t>Thomas </a:t>
            </a:r>
            <a:r>
              <a:rPr lang="es-ES" dirty="0" err="1" smtClean="0"/>
              <a:t>Tomatis</a:t>
            </a:r>
            <a:r>
              <a:rPr lang="es-ES" dirty="0" smtClean="0"/>
              <a:t> y la importancia del oído como pivote esencial en los procesos de aprender.</a:t>
            </a:r>
          </a:p>
          <a:p>
            <a:r>
              <a:rPr lang="es-ES" dirty="0" smtClean="0"/>
              <a:t>Howard Gardner y los diferentes tipos de inteligencia.</a:t>
            </a:r>
          </a:p>
          <a:p>
            <a:r>
              <a:rPr lang="es-ES" dirty="0" smtClean="0"/>
              <a:t>Peter </a:t>
            </a:r>
            <a:r>
              <a:rPr lang="es-ES" dirty="0" err="1" smtClean="0"/>
              <a:t>Blythe</a:t>
            </a:r>
            <a:r>
              <a:rPr lang="es-ES" dirty="0" smtClean="0"/>
              <a:t> y </a:t>
            </a:r>
            <a:r>
              <a:rPr lang="es-ES" dirty="0" err="1" smtClean="0"/>
              <a:t>Sally</a:t>
            </a:r>
            <a:r>
              <a:rPr lang="es-ES" dirty="0" smtClean="0"/>
              <a:t> </a:t>
            </a:r>
            <a:r>
              <a:rPr lang="es-ES" dirty="0" err="1" smtClean="0"/>
              <a:t>Goddard</a:t>
            </a:r>
            <a:r>
              <a:rPr lang="es-ES" dirty="0" smtClean="0"/>
              <a:t> y el despliegue de la madurez neurológica a través de los reflejos primarios.</a:t>
            </a:r>
          </a:p>
          <a:p>
            <a:r>
              <a:rPr lang="es-ES" dirty="0" smtClean="0"/>
              <a:t>Mary </a:t>
            </a:r>
            <a:r>
              <a:rPr lang="es-ES" dirty="0" err="1" smtClean="0"/>
              <a:t>Fiorentino</a:t>
            </a:r>
            <a:r>
              <a:rPr lang="es-ES" dirty="0" smtClean="0"/>
              <a:t> y sus procedimientos para testar los reflejos y evaluar el desarrollo del Sistema Nervioso Central (SNC).</a:t>
            </a:r>
          </a:p>
          <a:p>
            <a:r>
              <a:rPr lang="es-ES" dirty="0" smtClean="0"/>
              <a:t>Michael </a:t>
            </a:r>
            <a:r>
              <a:rPr lang="es-ES" dirty="0" err="1" smtClean="0"/>
              <a:t>Odent</a:t>
            </a:r>
            <a:r>
              <a:rPr lang="es-ES" dirty="0" smtClean="0"/>
              <a:t> y la importancia que tiene el proceso de nacer.</a:t>
            </a:r>
          </a:p>
          <a:p>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00100" y="1214422"/>
            <a:ext cx="7000924" cy="707886"/>
          </a:xfrm>
          <a:prstGeom prst="rect">
            <a:avLst/>
          </a:prstGeom>
          <a:noFill/>
        </p:spPr>
        <p:txBody>
          <a:bodyPr wrap="square" rtlCol="0">
            <a:spAutoFit/>
          </a:bodyPr>
          <a:lstStyle/>
          <a:p>
            <a:pPr algn="ctr"/>
            <a:r>
              <a:rPr lang="es-ES" sz="4000" b="1" dirty="0" smtClean="0"/>
              <a:t>¡GRACIAS!</a:t>
            </a:r>
            <a:endParaRPr lang="es-ES" sz="4000" b="1" dirty="0"/>
          </a:p>
        </p:txBody>
      </p:sp>
    </p:spTree>
  </p:cSld>
  <p:clrMapOvr>
    <a:masterClrMapping/>
  </p:clrMapOvr>
  <p:transition spd="slow">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214290"/>
            <a:ext cx="8143932" cy="8802410"/>
          </a:xfrm>
          <a:prstGeom prst="rect">
            <a:avLst/>
          </a:prstGeom>
          <a:noFill/>
        </p:spPr>
        <p:txBody>
          <a:bodyPr wrap="square" rtlCol="0">
            <a:spAutoFit/>
          </a:bodyPr>
          <a:lstStyle/>
          <a:p>
            <a:pPr algn="ctr"/>
            <a:r>
              <a:rPr lang="es-ES" sz="2400" dirty="0" smtClean="0">
                <a:hlinkClick r:id="rId3"/>
              </a:rPr>
              <a:t>¿Qué es </a:t>
            </a:r>
            <a:r>
              <a:rPr lang="es-ES" sz="2400" dirty="0" err="1" smtClean="0">
                <a:hlinkClick r:id="rId3"/>
              </a:rPr>
              <a:t>Mind</a:t>
            </a:r>
            <a:r>
              <a:rPr lang="es-ES" sz="2400" dirty="0" smtClean="0">
                <a:hlinkClick r:id="rId3"/>
              </a:rPr>
              <a:t> </a:t>
            </a:r>
            <a:r>
              <a:rPr lang="es-ES" sz="2400" dirty="0" err="1" smtClean="0">
                <a:hlinkClick r:id="rId3"/>
              </a:rPr>
              <a:t>Moves</a:t>
            </a:r>
            <a:r>
              <a:rPr lang="es-ES" sz="2400" dirty="0" smtClean="0">
                <a:hlinkClick r:id="rId3"/>
              </a:rPr>
              <a:t>?</a:t>
            </a:r>
            <a:endParaRPr lang="es-ES" sz="2400" dirty="0" smtClean="0"/>
          </a:p>
          <a:p>
            <a:pPr algn="just"/>
            <a:endParaRPr lang="es-ES" sz="2000" dirty="0" smtClean="0"/>
          </a:p>
          <a:p>
            <a:pPr algn="just"/>
            <a:r>
              <a:rPr lang="es-ES" sz="2000" dirty="0" smtClean="0"/>
              <a:t>Es un programa de movimientos básicos que imitan los </a:t>
            </a:r>
            <a:r>
              <a:rPr lang="es-ES" sz="2000" b="1" dirty="0" smtClean="0"/>
              <a:t>reflejos primitivos  </a:t>
            </a:r>
            <a:r>
              <a:rPr lang="es-ES" sz="2000" dirty="0" smtClean="0"/>
              <a:t>para desarrollar circuitos neurológicos específicos. Al hacer esto, desarrollamos posturas correctas y facilitamos el aprendizaje. </a:t>
            </a:r>
          </a:p>
          <a:p>
            <a:pPr algn="just"/>
            <a:r>
              <a:rPr lang="es-ES" sz="2000" dirty="0" smtClean="0"/>
              <a:t>Es decir, imitan los movimientos que el bebé hace de forma natural para sentar las bases de su desarrollo. Partimos del </a:t>
            </a:r>
            <a:r>
              <a:rPr lang="es-ES" sz="2000" b="1" dirty="0" smtClean="0"/>
              <a:t>movimiento como base de todo desarrollo posterior</a:t>
            </a:r>
            <a:r>
              <a:rPr lang="es-ES" sz="2000" dirty="0" smtClean="0"/>
              <a:t>. </a:t>
            </a:r>
          </a:p>
          <a:p>
            <a:pPr algn="just"/>
            <a:endParaRPr lang="es-ES" sz="2000" dirty="0" smtClean="0"/>
          </a:p>
          <a:p>
            <a:pPr algn="just"/>
            <a:r>
              <a:rPr lang="es-ES" sz="2000" dirty="0" err="1" smtClean="0"/>
              <a:t>Mind</a:t>
            </a:r>
            <a:r>
              <a:rPr lang="es-ES" sz="2000" dirty="0" smtClean="0"/>
              <a:t> </a:t>
            </a:r>
            <a:r>
              <a:rPr lang="es-ES" sz="2000" dirty="0" err="1" smtClean="0"/>
              <a:t>Moves</a:t>
            </a:r>
            <a:r>
              <a:rPr lang="es-ES" sz="2000" dirty="0" smtClean="0"/>
              <a:t> afronta de manera directa los retrasos en el desarrollo y facilita la organización neurológica mediante la inhibición de los reflejos primitivos que han persistido después de los 2 años de vida.</a:t>
            </a:r>
          </a:p>
          <a:p>
            <a:pPr algn="just"/>
            <a:endParaRPr lang="es-ES" sz="2000" dirty="0" smtClean="0"/>
          </a:p>
          <a:p>
            <a:pPr algn="just"/>
            <a:r>
              <a:rPr lang="es-ES" sz="2000" dirty="0" err="1" smtClean="0"/>
              <a:t>Mind</a:t>
            </a:r>
            <a:r>
              <a:rPr lang="es-ES" sz="2000" dirty="0" smtClean="0"/>
              <a:t> </a:t>
            </a:r>
            <a:r>
              <a:rPr lang="es-ES" sz="2000" dirty="0" err="1" smtClean="0"/>
              <a:t>moves</a:t>
            </a:r>
            <a:r>
              <a:rPr lang="es-ES" sz="2000" dirty="0" smtClean="0"/>
              <a:t>:</a:t>
            </a:r>
          </a:p>
          <a:p>
            <a:pPr algn="just"/>
            <a:endParaRPr lang="es-ES" sz="2000" dirty="0" smtClean="0"/>
          </a:p>
          <a:p>
            <a:pPr algn="just"/>
            <a:r>
              <a:rPr lang="es-ES" sz="2000" dirty="0" smtClean="0"/>
              <a:t>-integra e inhibe reflejos primitivos</a:t>
            </a:r>
          </a:p>
          <a:p>
            <a:pPr algn="just"/>
            <a:r>
              <a:rPr lang="es-ES" sz="2000" dirty="0" smtClean="0"/>
              <a:t>-coordina e integra los </a:t>
            </a:r>
            <a:r>
              <a:rPr lang="es-ES" sz="2000" b="1" dirty="0" smtClean="0"/>
              <a:t>elementos implicados en el aprendizaje </a:t>
            </a:r>
            <a:r>
              <a:rPr lang="es-ES" sz="2000" dirty="0" smtClean="0"/>
              <a:t>(sentidos, cerebro y músculos)</a:t>
            </a:r>
          </a:p>
          <a:p>
            <a:pPr algn="just"/>
            <a:r>
              <a:rPr lang="es-ES" sz="2000" dirty="0" smtClean="0"/>
              <a:t>-es un excelente precalentamiento para aprendizajes específicos como la lectura, el cálculo, etc. </a:t>
            </a:r>
          </a:p>
          <a:p>
            <a:pPr algn="just"/>
            <a:endParaRPr lang="es-ES" sz="2000" dirty="0" smtClean="0"/>
          </a:p>
          <a:p>
            <a:pPr algn="just"/>
            <a:endParaRPr lang="es-ES" sz="2000" dirty="0" smtClean="0"/>
          </a:p>
          <a:p>
            <a:pPr algn="just"/>
            <a:endParaRPr lang="es-ES" sz="2000" dirty="0" smtClean="0"/>
          </a:p>
          <a:p>
            <a:pPr algn="just"/>
            <a:endParaRPr lang="es-ES" sz="2000" dirty="0" smtClean="0"/>
          </a:p>
          <a:p>
            <a:pPr algn="just"/>
            <a:endParaRPr lang="es-ES" dirty="0" smtClean="0"/>
          </a:p>
          <a:p>
            <a:pPr algn="just"/>
            <a:endParaRPr lang="es-ES" dirty="0" smtClean="0"/>
          </a:p>
          <a:p>
            <a:pPr algn="just"/>
            <a:endParaRPr lang="es-ES" dirty="0" smtClean="0"/>
          </a:p>
          <a:p>
            <a:pPr algn="just"/>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357166"/>
            <a:ext cx="8143932" cy="8402300"/>
          </a:xfrm>
          <a:prstGeom prst="rect">
            <a:avLst/>
          </a:prstGeom>
          <a:noFill/>
        </p:spPr>
        <p:txBody>
          <a:bodyPr wrap="square" rtlCol="0">
            <a:spAutoFit/>
          </a:bodyPr>
          <a:lstStyle/>
          <a:p>
            <a:pPr algn="ctr"/>
            <a:r>
              <a:rPr lang="es-ES" sz="2400" dirty="0" smtClean="0"/>
              <a:t>Los reflejos primitivos</a:t>
            </a:r>
          </a:p>
          <a:p>
            <a:pPr algn="ctr"/>
            <a:endParaRPr lang="es-ES" sz="2400" dirty="0" smtClean="0"/>
          </a:p>
          <a:p>
            <a:pPr algn="just">
              <a:buFontTx/>
              <a:buChar char="-"/>
            </a:pPr>
            <a:r>
              <a:rPr lang="es-ES" dirty="0" smtClean="0"/>
              <a:t>Movimientos involuntarios, musculares, instintivos, automáticos, incontrolados y no planificados que producen un cambio</a:t>
            </a:r>
            <a:r>
              <a:rPr lang="es-ES" sz="2000" dirty="0" smtClean="0"/>
              <a:t>.</a:t>
            </a:r>
          </a:p>
          <a:p>
            <a:pPr algn="just"/>
            <a:endParaRPr lang="es-ES" dirty="0" smtClean="0"/>
          </a:p>
          <a:p>
            <a:pPr algn="just">
              <a:buFontTx/>
              <a:buChar char="-"/>
            </a:pPr>
            <a:r>
              <a:rPr lang="es-ES" dirty="0" smtClean="0"/>
              <a:t> Se desarrollan durante el embarazo</a:t>
            </a:r>
          </a:p>
          <a:p>
            <a:pPr algn="just">
              <a:buFontTx/>
              <a:buChar char="-"/>
            </a:pPr>
            <a:endParaRPr lang="es-ES" dirty="0" smtClean="0"/>
          </a:p>
          <a:p>
            <a:pPr algn="just">
              <a:buFontTx/>
              <a:buChar char="-"/>
            </a:pPr>
            <a:r>
              <a:rPr lang="es-ES" dirty="0" smtClean="0"/>
              <a:t> Nos ayudan en el parto y nos aseguran la supervivencia</a:t>
            </a:r>
          </a:p>
          <a:p>
            <a:pPr algn="just">
              <a:buFontTx/>
              <a:buChar char="-"/>
            </a:pPr>
            <a:endParaRPr lang="es-ES" dirty="0" smtClean="0"/>
          </a:p>
          <a:p>
            <a:pPr algn="just">
              <a:buFontTx/>
              <a:buChar char="-"/>
            </a:pPr>
            <a:r>
              <a:rPr lang="es-ES" dirty="0" smtClean="0"/>
              <a:t>Estimulan el desarrollo del sistema </a:t>
            </a:r>
            <a:r>
              <a:rPr lang="es-ES" dirty="0" err="1" smtClean="0"/>
              <a:t>senso</a:t>
            </a:r>
            <a:r>
              <a:rPr lang="es-ES" dirty="0" smtClean="0"/>
              <a:t>- motor</a:t>
            </a:r>
          </a:p>
          <a:p>
            <a:pPr algn="just">
              <a:buFontTx/>
              <a:buChar char="-"/>
            </a:pPr>
            <a:endParaRPr lang="es-ES" dirty="0" smtClean="0"/>
          </a:p>
          <a:p>
            <a:pPr algn="just">
              <a:buFontTx/>
              <a:buChar char="-"/>
            </a:pPr>
            <a:r>
              <a:rPr lang="es-ES" dirty="0" smtClean="0"/>
              <a:t>Desarrollan el SNC y como resultado los mecanismos de aprendizaje</a:t>
            </a:r>
          </a:p>
          <a:p>
            <a:pPr algn="just">
              <a:buFontTx/>
              <a:buChar char="-"/>
            </a:pPr>
            <a:endParaRPr lang="es-ES" dirty="0" smtClean="0"/>
          </a:p>
          <a:p>
            <a:pPr algn="just">
              <a:buFontTx/>
              <a:buChar char="-"/>
            </a:pPr>
            <a:r>
              <a:rPr lang="es-ES" dirty="0" smtClean="0"/>
              <a:t> Proporcionan </a:t>
            </a:r>
            <a:r>
              <a:rPr lang="es-ES" b="1" dirty="0" smtClean="0"/>
              <a:t>integración sensorial</a:t>
            </a:r>
          </a:p>
          <a:p>
            <a:pPr algn="just">
              <a:buFontTx/>
              <a:buChar char="-"/>
            </a:pPr>
            <a:endParaRPr lang="es-ES" dirty="0" smtClean="0"/>
          </a:p>
          <a:p>
            <a:pPr algn="just">
              <a:buFontTx/>
              <a:buChar char="-"/>
            </a:pPr>
            <a:r>
              <a:rPr lang="es-ES" dirty="0" smtClean="0"/>
              <a:t> Son controlados por el bulbo raquídeo</a:t>
            </a:r>
          </a:p>
          <a:p>
            <a:pPr algn="just">
              <a:buFontTx/>
              <a:buChar char="-"/>
            </a:pPr>
            <a:endParaRPr lang="es-ES" dirty="0" smtClean="0"/>
          </a:p>
          <a:p>
            <a:pPr algn="just">
              <a:buFontTx/>
              <a:buChar char="-"/>
            </a:pPr>
            <a:r>
              <a:rPr lang="es-ES" dirty="0" smtClean="0"/>
              <a:t> Su “vida”, su duración y permanencia han de ser limitados</a:t>
            </a:r>
          </a:p>
          <a:p>
            <a:pPr algn="just"/>
            <a:endParaRPr lang="es-ES" dirty="0" smtClean="0"/>
          </a:p>
          <a:p>
            <a:pPr algn="just">
              <a:buFontTx/>
              <a:buChar char="-"/>
            </a:pPr>
            <a:r>
              <a:rPr lang="es-ES" dirty="0" smtClean="0"/>
              <a:t> Pueden volver a reaparecer en casos de trauma, accidentes graves que requieren que vuelva a construirse el circuito neurológico que ha sido dañado</a:t>
            </a:r>
          </a:p>
          <a:p>
            <a:pPr algn="just">
              <a:buFontTx/>
              <a:buChar char="-"/>
            </a:pPr>
            <a:endParaRPr lang="es-ES" dirty="0" smtClean="0"/>
          </a:p>
          <a:p>
            <a:pPr algn="just">
              <a:buFontTx/>
              <a:buChar char="-"/>
            </a:pPr>
            <a:endParaRPr lang="es-ES" dirty="0" smtClean="0"/>
          </a:p>
          <a:p>
            <a:pPr algn="just"/>
            <a:endParaRPr lang="es-ES" sz="2000" dirty="0" smtClean="0"/>
          </a:p>
          <a:p>
            <a:pPr algn="just"/>
            <a:endParaRPr lang="es-ES" sz="2000" dirty="0" smtClean="0"/>
          </a:p>
          <a:p>
            <a:endParaRPr lang="es-ES" dirty="0" smtClean="0"/>
          </a:p>
          <a:p>
            <a:endParaRPr lang="es-ES" dirty="0" smtClean="0"/>
          </a:p>
          <a:p>
            <a:endParaRPr lang="es-ES" dirty="0" smtClean="0"/>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910" y="428604"/>
            <a:ext cx="8072494" cy="646331"/>
          </a:xfrm>
          <a:prstGeom prst="rect">
            <a:avLst/>
          </a:prstGeom>
          <a:noFill/>
        </p:spPr>
        <p:txBody>
          <a:bodyPr wrap="square" rtlCol="0">
            <a:spAutoFit/>
          </a:bodyPr>
          <a:lstStyle/>
          <a:p>
            <a:pPr algn="ctr"/>
            <a:r>
              <a:rPr lang="es-ES" dirty="0" smtClean="0"/>
              <a:t>Clases de reflejos</a:t>
            </a:r>
          </a:p>
          <a:p>
            <a:pPr algn="ctr"/>
            <a:endParaRPr lang="es-ES" dirty="0"/>
          </a:p>
        </p:txBody>
      </p:sp>
      <p:graphicFrame>
        <p:nvGraphicFramePr>
          <p:cNvPr id="3" name="4 Marcador de contenido"/>
          <p:cNvGraphicFramePr>
            <a:graphicFrameLocks/>
          </p:cNvGraphicFramePr>
          <p:nvPr/>
        </p:nvGraphicFramePr>
        <p:xfrm>
          <a:off x="642910" y="1214422"/>
          <a:ext cx="7560840" cy="5234108"/>
        </p:xfrm>
        <a:graphic>
          <a:graphicData uri="http://schemas.openxmlformats.org/drawingml/2006/table">
            <a:tbl>
              <a:tblPr firstRow="1" bandRow="1">
                <a:tableStyleId>{5C22544A-7EE6-4342-B048-85BDC9FD1C3A}</a:tableStyleId>
              </a:tblPr>
              <a:tblGrid>
                <a:gridCol w="1224136"/>
                <a:gridCol w="1656184"/>
                <a:gridCol w="1512168"/>
                <a:gridCol w="1584176"/>
                <a:gridCol w="1584176"/>
              </a:tblGrid>
              <a:tr h="600108">
                <a:tc>
                  <a:txBody>
                    <a:bodyPr/>
                    <a:lstStyle/>
                    <a:p>
                      <a:pPr algn="ctr"/>
                      <a:r>
                        <a:rPr lang="es-ES" dirty="0" smtClean="0"/>
                        <a:t>Simples</a:t>
                      </a:r>
                      <a:endParaRPr lang="es-ES" dirty="0"/>
                    </a:p>
                  </a:txBody>
                  <a:tcPr>
                    <a:solidFill>
                      <a:schemeClr val="tx2">
                        <a:lumMod val="60000"/>
                        <a:lumOff val="40000"/>
                      </a:schemeClr>
                    </a:solidFill>
                  </a:tcPr>
                </a:tc>
                <a:tc>
                  <a:txBody>
                    <a:bodyPr/>
                    <a:lstStyle/>
                    <a:p>
                      <a:pPr algn="ctr"/>
                      <a:r>
                        <a:rPr lang="es-ES" dirty="0" smtClean="0">
                          <a:solidFill>
                            <a:srgbClr val="FFFF00"/>
                          </a:solidFill>
                        </a:rPr>
                        <a:t>Intrauterinos</a:t>
                      </a:r>
                      <a:endParaRPr lang="es-ES" dirty="0">
                        <a:solidFill>
                          <a:srgbClr val="FFFF00"/>
                        </a:solidFill>
                      </a:endParaRPr>
                    </a:p>
                  </a:txBody>
                  <a:tcPr>
                    <a:solidFill>
                      <a:schemeClr val="tx2">
                        <a:lumMod val="60000"/>
                        <a:lumOff val="40000"/>
                      </a:schemeClr>
                    </a:solidFill>
                  </a:tcPr>
                </a:tc>
                <a:tc>
                  <a:txBody>
                    <a:bodyPr/>
                    <a:lstStyle/>
                    <a:p>
                      <a:pPr algn="ctr"/>
                      <a:r>
                        <a:rPr lang="es-ES" dirty="0" smtClean="0">
                          <a:solidFill>
                            <a:srgbClr val="FFFF00"/>
                          </a:solidFill>
                        </a:rPr>
                        <a:t>Primitivos </a:t>
                      </a:r>
                      <a:endParaRPr lang="es-ES" dirty="0">
                        <a:solidFill>
                          <a:srgbClr val="FFFF00"/>
                        </a:solidFill>
                      </a:endParaRPr>
                    </a:p>
                  </a:txBody>
                  <a:tcPr>
                    <a:solidFill>
                      <a:schemeClr val="tx2">
                        <a:lumMod val="60000"/>
                        <a:lumOff val="40000"/>
                      </a:schemeClr>
                    </a:solidFill>
                  </a:tcPr>
                </a:tc>
                <a:tc>
                  <a:txBody>
                    <a:bodyPr/>
                    <a:lstStyle/>
                    <a:p>
                      <a:pPr algn="ctr"/>
                      <a:r>
                        <a:rPr lang="es-ES" dirty="0" smtClean="0">
                          <a:solidFill>
                            <a:srgbClr val="FFFF00"/>
                          </a:solidFill>
                        </a:rPr>
                        <a:t>Puente</a:t>
                      </a:r>
                      <a:endParaRPr lang="es-ES" dirty="0">
                        <a:solidFill>
                          <a:srgbClr val="FFFF00"/>
                        </a:solidFill>
                      </a:endParaRPr>
                    </a:p>
                  </a:txBody>
                  <a:tcPr>
                    <a:solidFill>
                      <a:schemeClr val="tx2">
                        <a:lumMod val="60000"/>
                        <a:lumOff val="40000"/>
                      </a:schemeClr>
                    </a:solidFill>
                  </a:tcPr>
                </a:tc>
                <a:tc>
                  <a:txBody>
                    <a:bodyPr/>
                    <a:lstStyle/>
                    <a:p>
                      <a:pPr algn="ctr"/>
                      <a:r>
                        <a:rPr lang="es-ES" dirty="0" smtClean="0">
                          <a:solidFill>
                            <a:srgbClr val="FFFF00"/>
                          </a:solidFill>
                        </a:rPr>
                        <a:t>Reacciones posturales</a:t>
                      </a:r>
                      <a:endParaRPr lang="es-ES" dirty="0">
                        <a:solidFill>
                          <a:srgbClr val="FFFF00"/>
                        </a:solidFill>
                      </a:endParaRPr>
                    </a:p>
                  </a:txBody>
                  <a:tcPr>
                    <a:solidFill>
                      <a:schemeClr val="tx2">
                        <a:lumMod val="60000"/>
                        <a:lumOff val="40000"/>
                      </a:schemeClr>
                    </a:solidFill>
                  </a:tcPr>
                </a:tc>
              </a:tr>
              <a:tr h="2064188">
                <a:tc>
                  <a:txBody>
                    <a:bodyPr/>
                    <a:lstStyle/>
                    <a:p>
                      <a:pPr algn="ctr"/>
                      <a:r>
                        <a:rPr lang="es-ES" sz="1600" dirty="0" smtClean="0"/>
                        <a:t>Tienen lugar a lo largo</a:t>
                      </a:r>
                      <a:r>
                        <a:rPr lang="es-ES" sz="1600" baseline="0" dirty="0" smtClean="0"/>
                        <a:t> de la vida.</a:t>
                      </a:r>
                    </a:p>
                  </a:txBody>
                  <a:tcPr/>
                </a:tc>
                <a:tc>
                  <a:txBody>
                    <a:bodyPr/>
                    <a:lstStyle/>
                    <a:p>
                      <a:pPr algn="ctr"/>
                      <a:r>
                        <a:rPr lang="es-ES" sz="1600" dirty="0" smtClean="0"/>
                        <a:t>Surgen y se inhiben en el útero.</a:t>
                      </a:r>
                      <a:endParaRPr lang="es-ES" sz="1600" dirty="0"/>
                    </a:p>
                  </a:txBody>
                  <a:tcPr/>
                </a:tc>
                <a:tc>
                  <a:txBody>
                    <a:bodyPr/>
                    <a:lstStyle/>
                    <a:p>
                      <a:pPr algn="ctr"/>
                      <a:r>
                        <a:rPr lang="es-ES" sz="1600" dirty="0" smtClean="0"/>
                        <a:t>Se desarrollan durante el embarazo y ayudan</a:t>
                      </a:r>
                      <a:r>
                        <a:rPr lang="es-ES" sz="1600" baseline="0" dirty="0" smtClean="0"/>
                        <a:t> al niño a nacer.</a:t>
                      </a:r>
                      <a:endParaRPr lang="es-ES" sz="1600" dirty="0"/>
                    </a:p>
                  </a:txBody>
                  <a:tcPr/>
                </a:tc>
                <a:tc>
                  <a:txBody>
                    <a:bodyPr/>
                    <a:lstStyle/>
                    <a:p>
                      <a:pPr algn="ctr"/>
                      <a:r>
                        <a:rPr lang="es-ES" sz="1600" dirty="0" smtClean="0"/>
                        <a:t>Se</a:t>
                      </a:r>
                      <a:r>
                        <a:rPr lang="es-ES" sz="1600" baseline="0" dirty="0" smtClean="0"/>
                        <a:t> dan después del nacimiento y descansan cuando el bebé haya  desarrollado el suficiente tono muscular.</a:t>
                      </a:r>
                      <a:endParaRPr lang="es-ES" sz="1600" dirty="0"/>
                    </a:p>
                  </a:txBody>
                  <a:tcPr/>
                </a:tc>
                <a:tc>
                  <a:txBody>
                    <a:bodyPr/>
                    <a:lstStyle/>
                    <a:p>
                      <a:pPr algn="ctr"/>
                      <a:r>
                        <a:rPr lang="es-ES" dirty="0" smtClean="0"/>
                        <a:t>Su</a:t>
                      </a:r>
                      <a:r>
                        <a:rPr lang="es-ES" baseline="0" dirty="0" smtClean="0"/>
                        <a:t> función es desarrollar postura, movimiento y estabilidad.</a:t>
                      </a:r>
                      <a:endParaRPr lang="es-ES" dirty="0"/>
                    </a:p>
                  </a:txBody>
                  <a:tcPr/>
                </a:tc>
              </a:tr>
              <a:tr h="1905543">
                <a:tc>
                  <a:txBody>
                    <a:bodyPr/>
                    <a:lstStyle/>
                    <a:p>
                      <a:pPr algn="ctr"/>
                      <a:r>
                        <a:rPr lang="es-ES" sz="1600" dirty="0" smtClean="0"/>
                        <a:t>Cerrar</a:t>
                      </a:r>
                      <a:r>
                        <a:rPr lang="es-ES" sz="1600" baseline="0" dirty="0" smtClean="0"/>
                        <a:t> los ojos al estornudar.</a:t>
                      </a:r>
                    </a:p>
                    <a:p>
                      <a:pPr algn="ctr"/>
                      <a:r>
                        <a:rPr lang="es-ES" sz="1600" baseline="0" dirty="0" smtClean="0"/>
                        <a:t> </a:t>
                      </a:r>
                      <a:endParaRPr lang="es-ES" sz="1600" dirty="0"/>
                    </a:p>
                  </a:txBody>
                  <a:tcPr/>
                </a:tc>
                <a:tc>
                  <a:txBody>
                    <a:bodyPr/>
                    <a:lstStyle/>
                    <a:p>
                      <a:pPr algn="ctr"/>
                      <a:r>
                        <a:rPr lang="es-ES" sz="1600" dirty="0" smtClean="0"/>
                        <a:t>Reflejo de Retirada.</a:t>
                      </a:r>
                    </a:p>
                    <a:p>
                      <a:pPr algn="ctr"/>
                      <a:endParaRPr lang="es-ES" sz="1600" dirty="0" smtClean="0"/>
                    </a:p>
                    <a:p>
                      <a:pPr algn="ctr"/>
                      <a:endParaRPr lang="es-ES" sz="1600" dirty="0" smtClean="0"/>
                    </a:p>
                    <a:p>
                      <a:pPr algn="ctr"/>
                      <a:endParaRPr lang="es-ES" sz="1600" dirty="0" smtClean="0"/>
                    </a:p>
                    <a:p>
                      <a:pPr algn="ctr"/>
                      <a:endParaRPr lang="es-ES" sz="1600" dirty="0" smtClean="0"/>
                    </a:p>
                    <a:p>
                      <a:pPr algn="ctr"/>
                      <a:endParaRPr lang="es-ES" sz="1600" dirty="0" smtClean="0"/>
                    </a:p>
                    <a:p>
                      <a:pPr algn="ctr"/>
                      <a:endParaRPr lang="es-ES" sz="1600" dirty="0" smtClean="0"/>
                    </a:p>
                    <a:p>
                      <a:pPr algn="ctr"/>
                      <a:endParaRPr lang="es-ES" sz="1600" dirty="0" smtClean="0"/>
                    </a:p>
                    <a:p>
                      <a:pPr algn="ctr"/>
                      <a:endParaRPr lang="es-ES" sz="1600" dirty="0"/>
                    </a:p>
                  </a:txBody>
                  <a:tcPr/>
                </a:tc>
                <a:tc>
                  <a:txBody>
                    <a:bodyPr/>
                    <a:lstStyle/>
                    <a:p>
                      <a:pPr algn="ctr"/>
                      <a:r>
                        <a:rPr lang="es-ES" sz="1600" dirty="0" smtClean="0"/>
                        <a:t>Reflejo de moro, búsqueda y succión, etc.</a:t>
                      </a:r>
                    </a:p>
                    <a:p>
                      <a:pPr algn="ctr"/>
                      <a:endParaRPr lang="es-ES" sz="1600" dirty="0"/>
                    </a:p>
                  </a:txBody>
                  <a:tcPr/>
                </a:tc>
                <a:tc>
                  <a:txBody>
                    <a:bodyPr/>
                    <a:lstStyle/>
                    <a:p>
                      <a:pPr algn="ctr"/>
                      <a:r>
                        <a:rPr lang="es-ES" sz="1600" dirty="0" smtClean="0"/>
                        <a:t>Reflejo Landau</a:t>
                      </a:r>
                    </a:p>
                    <a:p>
                      <a:pPr algn="ctr"/>
                      <a:r>
                        <a:rPr lang="es-ES" sz="1600" dirty="0" smtClean="0"/>
                        <a:t>RTSC</a:t>
                      </a:r>
                    </a:p>
                    <a:p>
                      <a:pPr algn="ctr"/>
                      <a:endParaRPr lang="es-ES" sz="1600" dirty="0" smtClean="0"/>
                    </a:p>
                  </a:txBody>
                  <a:tcPr/>
                </a:tc>
                <a:tc>
                  <a:txBody>
                    <a:bodyPr/>
                    <a:lstStyle/>
                    <a:p>
                      <a:pPr algn="ctr"/>
                      <a:r>
                        <a:rPr kumimoji="0" lang="es-ES" sz="1600" kern="1200" dirty="0" smtClean="0">
                          <a:solidFill>
                            <a:schemeClr val="dk1"/>
                          </a:solidFill>
                          <a:latin typeface="+mn-lt"/>
                          <a:ea typeface="+mn-ea"/>
                          <a:cs typeface="+mn-cs"/>
                        </a:rPr>
                        <a:t>R. Ocular de </a:t>
                      </a:r>
                      <a:r>
                        <a:rPr kumimoji="0" lang="es-ES" sz="1600" kern="1200" dirty="0" err="1" smtClean="0">
                          <a:solidFill>
                            <a:schemeClr val="dk1"/>
                          </a:solidFill>
                          <a:latin typeface="+mn-lt"/>
                          <a:ea typeface="+mn-ea"/>
                          <a:cs typeface="+mn-cs"/>
                        </a:rPr>
                        <a:t>enderezamien-to</a:t>
                      </a:r>
                      <a:r>
                        <a:rPr kumimoji="0" lang="es-ES" sz="1600" kern="1200" dirty="0" smtClean="0">
                          <a:solidFill>
                            <a:schemeClr val="dk1"/>
                          </a:solidFill>
                          <a:latin typeface="+mn-lt"/>
                          <a:ea typeface="+mn-ea"/>
                          <a:cs typeface="+mn-cs"/>
                        </a:rPr>
                        <a:t> cervical.</a:t>
                      </a:r>
                    </a:p>
                    <a:p>
                      <a:pPr algn="ctr"/>
                      <a:r>
                        <a:rPr kumimoji="0" lang="es-ES" sz="1600" kern="1200" dirty="0" smtClean="0">
                          <a:solidFill>
                            <a:schemeClr val="dk1"/>
                          </a:solidFill>
                          <a:latin typeface="+mn-lt"/>
                          <a:ea typeface="+mn-ea"/>
                          <a:cs typeface="+mn-cs"/>
                        </a:rPr>
                        <a:t>R.</a:t>
                      </a:r>
                      <a:r>
                        <a:rPr kumimoji="0" lang="es-ES" sz="1600" kern="1200" baseline="0" dirty="0" smtClean="0">
                          <a:solidFill>
                            <a:schemeClr val="dk1"/>
                          </a:solidFill>
                          <a:latin typeface="+mn-lt"/>
                          <a:ea typeface="+mn-ea"/>
                          <a:cs typeface="+mn-cs"/>
                        </a:rPr>
                        <a:t> Paracaídas.</a:t>
                      </a:r>
                    </a:p>
                    <a:p>
                      <a:pPr algn="ctr"/>
                      <a:endParaRPr lang="es-ES" sz="1600" dirty="0"/>
                    </a:p>
                  </a:txBody>
                  <a:tcPr/>
                </a:tc>
              </a:tr>
            </a:tbl>
          </a:graphicData>
        </a:graphic>
      </p:graphicFrame>
      <p:pic>
        <p:nvPicPr>
          <p:cNvPr id="4" name="Picture 2" descr="http://lh3.ggpht.com/-RHd7RRY7wrc/TWKTjOZIaRI/AAAAAAAAHS0/omGk3cvd_y8/estornudar.png.jpg">
            <a:hlinkClick r:id="rId3"/>
          </p:cNvPr>
          <p:cNvPicPr>
            <a:picLocks noChangeAspect="1" noChangeArrowheads="1"/>
          </p:cNvPicPr>
          <p:nvPr/>
        </p:nvPicPr>
        <p:blipFill>
          <a:blip r:embed="rId4" cstate="print"/>
          <a:srcRect/>
          <a:stretch>
            <a:fillRect/>
          </a:stretch>
        </p:blipFill>
        <p:spPr bwMode="auto">
          <a:xfrm>
            <a:off x="714348" y="4857760"/>
            <a:ext cx="1200310" cy="1200310"/>
          </a:xfrm>
          <a:prstGeom prst="rect">
            <a:avLst/>
          </a:prstGeom>
          <a:noFill/>
        </p:spPr>
      </p:pic>
      <p:pic>
        <p:nvPicPr>
          <p:cNvPr id="5" name="Picture 4" descr="http://t1.gstatic.com/images?q=tbn:ANd9GcTkY_WR_tFMAztt4PgAT252E0-cCyRpJCxOtPwIbX_ii7WQ-dq5">
            <a:hlinkClick r:id="rId5"/>
          </p:cNvPr>
          <p:cNvPicPr>
            <a:picLocks noChangeAspect="1" noChangeArrowheads="1"/>
          </p:cNvPicPr>
          <p:nvPr/>
        </p:nvPicPr>
        <p:blipFill>
          <a:blip r:embed="rId6" cstate="print"/>
          <a:srcRect/>
          <a:stretch>
            <a:fillRect/>
          </a:stretch>
        </p:blipFill>
        <p:spPr bwMode="auto">
          <a:xfrm>
            <a:off x="2000232" y="4929198"/>
            <a:ext cx="1212135" cy="1008112"/>
          </a:xfrm>
          <a:prstGeom prst="rect">
            <a:avLst/>
          </a:prstGeom>
          <a:noFill/>
        </p:spPr>
      </p:pic>
      <p:pic>
        <p:nvPicPr>
          <p:cNvPr id="6" name="Picture 6" descr="http://www.infogen.org.mx/Infogen1/img/reflejos.jpg">
            <a:hlinkClick r:id="rId7"/>
          </p:cNvPr>
          <p:cNvPicPr>
            <a:picLocks noChangeAspect="1" noChangeArrowheads="1"/>
          </p:cNvPicPr>
          <p:nvPr/>
        </p:nvPicPr>
        <p:blipFill>
          <a:blip r:embed="rId8" cstate="print"/>
          <a:srcRect/>
          <a:stretch>
            <a:fillRect/>
          </a:stretch>
        </p:blipFill>
        <p:spPr bwMode="auto">
          <a:xfrm>
            <a:off x="3643306" y="5072074"/>
            <a:ext cx="1320081" cy="815344"/>
          </a:xfrm>
          <a:prstGeom prst="rect">
            <a:avLst/>
          </a:prstGeom>
          <a:noFill/>
        </p:spPr>
      </p:pic>
      <p:pic>
        <p:nvPicPr>
          <p:cNvPr id="7" name="Picture 8" descr="http://www.inpp.es/wp-content/uploads/2011/08/Reflejo-Tónico-Simétrico-del-Cuello.jpg">
            <a:hlinkClick r:id="rId9"/>
          </p:cNvPr>
          <p:cNvPicPr>
            <a:picLocks noChangeAspect="1" noChangeArrowheads="1"/>
          </p:cNvPicPr>
          <p:nvPr/>
        </p:nvPicPr>
        <p:blipFill>
          <a:blip r:embed="rId10" cstate="print"/>
          <a:srcRect/>
          <a:stretch>
            <a:fillRect/>
          </a:stretch>
        </p:blipFill>
        <p:spPr bwMode="auto">
          <a:xfrm>
            <a:off x="5214942" y="4929198"/>
            <a:ext cx="1320081" cy="1313970"/>
          </a:xfrm>
          <a:prstGeom prst="rect">
            <a:avLst/>
          </a:prstGeom>
          <a:noFill/>
        </p:spPr>
      </p:pic>
      <p:pic>
        <p:nvPicPr>
          <p:cNvPr id="8" name="Picture 14" descr="http://www.cosasdelainfancia.com/articulos/images/images/desarrollo_psicomotor.jpg">
            <a:hlinkClick r:id="rId11"/>
          </p:cNvPr>
          <p:cNvPicPr>
            <a:picLocks noChangeAspect="1" noChangeArrowheads="1"/>
          </p:cNvPicPr>
          <p:nvPr/>
        </p:nvPicPr>
        <p:blipFill>
          <a:blip r:embed="rId12" cstate="print"/>
          <a:srcRect/>
          <a:stretch>
            <a:fillRect/>
          </a:stretch>
        </p:blipFill>
        <p:spPr bwMode="auto">
          <a:xfrm>
            <a:off x="6715140" y="5072074"/>
            <a:ext cx="1464097" cy="97508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42844" y="500042"/>
            <a:ext cx="8858312" cy="2954655"/>
          </a:xfrm>
          <a:prstGeom prst="rect">
            <a:avLst/>
          </a:prstGeom>
          <a:noFill/>
        </p:spPr>
        <p:txBody>
          <a:bodyPr wrap="square" rtlCol="0">
            <a:spAutoFit/>
          </a:bodyPr>
          <a:lstStyle/>
          <a:p>
            <a:pPr algn="ctr"/>
            <a:r>
              <a:rPr lang="es-ES" sz="2400" b="1" dirty="0" smtClean="0"/>
              <a:t>El aprendizaje en </a:t>
            </a:r>
            <a:r>
              <a:rPr lang="es-ES" sz="2400" b="1" dirty="0" err="1" smtClean="0"/>
              <a:t>Mind</a:t>
            </a:r>
            <a:r>
              <a:rPr lang="es-ES" sz="2400" b="1" dirty="0" smtClean="0"/>
              <a:t> </a:t>
            </a:r>
            <a:r>
              <a:rPr lang="es-ES" sz="2400" b="1" dirty="0" err="1" smtClean="0"/>
              <a:t>moves</a:t>
            </a:r>
            <a:r>
              <a:rPr lang="es-ES" dirty="0" smtClean="0"/>
              <a:t>:</a:t>
            </a:r>
          </a:p>
          <a:p>
            <a:pPr algn="just"/>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a:p>
        </p:txBody>
      </p:sp>
      <p:sp>
        <p:nvSpPr>
          <p:cNvPr id="3" name="5 Marcador de contenido"/>
          <p:cNvSpPr txBox="1">
            <a:spLocks/>
          </p:cNvSpPr>
          <p:nvPr/>
        </p:nvSpPr>
        <p:spPr>
          <a:xfrm>
            <a:off x="285720" y="1000108"/>
            <a:ext cx="8429684" cy="4746310"/>
          </a:xfrm>
          <a:prstGeom prst="rect">
            <a:avLst/>
          </a:prstGeom>
        </p:spPr>
        <p:txBody>
          <a:bodyPr/>
          <a:lstStyle/>
          <a:p>
            <a:pPr marL="342900" marR="0" lvl="0" indent="-342900" algn="just" defTabSz="914400" rtl="0" eaLnBrk="1" fontAlgn="auto" latinLnBrk="0" hangingPunct="1">
              <a:lnSpc>
                <a:spcPct val="100000"/>
              </a:lnSpc>
              <a:spcBef>
                <a:spcPct val="20000"/>
              </a:spcBef>
              <a:spcAft>
                <a:spcPts val="0"/>
              </a:spcAft>
              <a:buClr>
                <a:schemeClr val="accent1"/>
              </a:buClr>
              <a:buSzPct val="70000"/>
              <a:tabLst/>
              <a:defRPr/>
            </a:pPr>
            <a:r>
              <a:rPr kumimoji="0" lang="es-ES" sz="2800" b="0" i="0" u="none" strike="noStrike" kern="1200" cap="none" spc="0" normalizeH="0" baseline="0" noProof="0" dirty="0" smtClean="0">
                <a:ln>
                  <a:noFill/>
                </a:ln>
                <a:solidFill>
                  <a:schemeClr val="tx2"/>
                </a:solidFill>
                <a:effectLst/>
                <a:uLnTx/>
                <a:uFillTx/>
                <a:latin typeface="Calibri" pitchFamily="34" charset="0"/>
                <a:ea typeface="+mn-ea"/>
                <a:cs typeface="+mn-cs"/>
              </a:rPr>
              <a:t>    </a:t>
            </a:r>
            <a:r>
              <a:rPr kumimoji="0" lang="es-ES" b="0" i="0" u="none" strike="noStrike" kern="1200" cap="none" spc="0" normalizeH="0" baseline="0" noProof="0" dirty="0" smtClean="0">
                <a:ln>
                  <a:noFill/>
                </a:ln>
                <a:solidFill>
                  <a:schemeClr val="tx2"/>
                </a:solidFill>
                <a:effectLst/>
                <a:uLnTx/>
                <a:uFillTx/>
                <a:latin typeface="Calibri" pitchFamily="34" charset="0"/>
                <a:ea typeface="+mn-ea"/>
                <a:cs typeface="+mn-cs"/>
              </a:rPr>
              <a:t>Proceso por el que la información es recibida e</a:t>
            </a:r>
            <a:r>
              <a:rPr kumimoji="0" lang="es-ES" b="0" i="0" u="none" strike="noStrike" kern="1200" cap="none" spc="0" normalizeH="0" noProof="0" dirty="0" smtClean="0">
                <a:ln>
                  <a:noFill/>
                </a:ln>
                <a:solidFill>
                  <a:schemeClr val="tx2"/>
                </a:solidFill>
                <a:effectLst/>
                <a:uLnTx/>
                <a:uFillTx/>
                <a:latin typeface="Calibri" pitchFamily="34" charset="0"/>
                <a:ea typeface="+mn-ea"/>
                <a:cs typeface="+mn-cs"/>
              </a:rPr>
              <a:t> </a:t>
            </a:r>
            <a:r>
              <a:rPr kumimoji="0" lang="es-ES" b="0" i="0" u="none" strike="noStrike" kern="1200" cap="none" spc="0" normalizeH="0" baseline="0" noProof="0" dirty="0" smtClean="0">
                <a:ln>
                  <a:noFill/>
                </a:ln>
                <a:solidFill>
                  <a:schemeClr val="tx2"/>
                </a:solidFill>
                <a:effectLst/>
                <a:uLnTx/>
                <a:uFillTx/>
                <a:latin typeface="Calibri" pitchFamily="34" charset="0"/>
                <a:ea typeface="+mn-ea"/>
                <a:cs typeface="+mn-cs"/>
              </a:rPr>
              <a:t>integrada por los sentidos, es procesada en el cerebro dando como resultado una respuesta muscular que indica que se ha producido un cambio en la cond</a:t>
            </a:r>
            <a:r>
              <a:rPr kumimoji="0" lang="es-ES" b="0" i="0" u="none" strike="noStrike" kern="1200" cap="none" spc="0" normalizeH="0" baseline="0" noProof="0" dirty="0" smtClean="0">
                <a:ln>
                  <a:noFill/>
                </a:ln>
                <a:solidFill>
                  <a:schemeClr val="tx2"/>
                </a:solidFill>
                <a:effectLst/>
                <a:uLnTx/>
                <a:uFillTx/>
                <a:latin typeface="+mn-lt"/>
                <a:ea typeface="+mn-ea"/>
                <a:cs typeface="+mn-cs"/>
              </a:rPr>
              <a:t>ucta.</a:t>
            </a:r>
          </a:p>
          <a:p>
            <a:pPr marL="342900" marR="0" lvl="0" indent="-342900" algn="just" defTabSz="914400" rtl="0" eaLnBrk="1" fontAlgn="auto" latinLnBrk="0" hangingPunct="1">
              <a:lnSpc>
                <a:spcPct val="100000"/>
              </a:lnSpc>
              <a:spcBef>
                <a:spcPct val="20000"/>
              </a:spcBef>
              <a:spcAft>
                <a:spcPts val="0"/>
              </a:spcAft>
              <a:buClr>
                <a:schemeClr val="accent1"/>
              </a:buClr>
              <a:buSzPct val="70000"/>
              <a:tabLst/>
              <a:defRPr/>
            </a:pPr>
            <a:r>
              <a:rPr lang="es-ES" dirty="0" smtClean="0">
                <a:solidFill>
                  <a:schemeClr val="tx2"/>
                </a:solidFill>
              </a:rPr>
              <a:t>	El aprendizaje es un FLUJO DE INFORMACIÓN</a:t>
            </a:r>
            <a:endParaRPr kumimoji="0" lang="es-ES" b="0" i="0" u="none" strike="noStrike" kern="1200" cap="none" spc="0" normalizeH="0" baseline="0" noProof="0" dirty="0" smtClean="0">
              <a:ln>
                <a:noFill/>
              </a:ln>
              <a:solidFill>
                <a:schemeClr val="tx2"/>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
                <a:schemeClr val="accent1"/>
              </a:buClr>
              <a:buSzPct val="70000"/>
              <a:tabLst/>
              <a:defRPr/>
            </a:pPr>
            <a:endParaRPr lang="es-ES" sz="2800" dirty="0" smtClean="0">
              <a:solidFill>
                <a:schemeClr val="tx2"/>
              </a:solidFill>
            </a:endParaRPr>
          </a:p>
          <a:p>
            <a:pPr marL="342900" marR="0" lvl="0" indent="-342900" algn="just" defTabSz="914400" rtl="0" eaLnBrk="1" fontAlgn="auto" latinLnBrk="0" hangingPunct="1">
              <a:lnSpc>
                <a:spcPct val="100000"/>
              </a:lnSpc>
              <a:spcBef>
                <a:spcPct val="20000"/>
              </a:spcBef>
              <a:spcAft>
                <a:spcPts val="0"/>
              </a:spcAft>
              <a:buClr>
                <a:schemeClr val="accent1"/>
              </a:buClr>
              <a:buSzPct val="70000"/>
              <a:tabLst/>
              <a:defRPr/>
            </a:pPr>
            <a:endParaRPr kumimoji="0" lang="es-ES" sz="2800" b="0" i="0" u="none" strike="noStrike" kern="1200" cap="none" spc="0" normalizeH="0" baseline="0" noProof="0" dirty="0" smtClean="0">
              <a:ln>
                <a:noFill/>
              </a:ln>
              <a:solidFill>
                <a:schemeClr val="tx2"/>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
                <a:schemeClr val="accent1"/>
              </a:buClr>
              <a:buSzPct val="70000"/>
              <a:tabLst/>
              <a:defRPr/>
            </a:pPr>
            <a:endParaRPr kumimoji="0" lang="es-ES" sz="2800" b="0" i="0" u="none" strike="noStrike" kern="1200" cap="none" spc="0" normalizeH="0" baseline="0" noProof="0" dirty="0" smtClean="0">
              <a:ln>
                <a:noFill/>
              </a:ln>
              <a:solidFill>
                <a:schemeClr val="tx2"/>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es-ES" sz="3200" b="0" i="0" u="none" strike="noStrike" kern="1200" cap="none" spc="0" normalizeH="0" baseline="0" noProof="0" dirty="0" smtClean="0">
                <a:ln>
                  <a:noFill/>
                </a:ln>
                <a:solidFill>
                  <a:schemeClr val="tx2"/>
                </a:solidFill>
                <a:effectLst/>
                <a:uLnTx/>
                <a:uFillTx/>
                <a:latin typeface="+mn-lt"/>
                <a:ea typeface="+mn-ea"/>
                <a:cs typeface="+mn-cs"/>
              </a:rPr>
              <a:t> </a:t>
            </a:r>
            <a:endParaRPr kumimoji="0" lang="es-ES"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4" name="3 Rectángulo"/>
          <p:cNvSpPr/>
          <p:nvPr/>
        </p:nvSpPr>
        <p:spPr>
          <a:xfrm>
            <a:off x="428596" y="2928934"/>
            <a:ext cx="187220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Sistema Sensorial</a:t>
            </a:r>
            <a:endParaRPr lang="es-ES" dirty="0"/>
          </a:p>
        </p:txBody>
      </p:sp>
      <p:sp>
        <p:nvSpPr>
          <p:cNvPr id="5" name="4 Rectángulo"/>
          <p:cNvSpPr/>
          <p:nvPr/>
        </p:nvSpPr>
        <p:spPr>
          <a:xfrm>
            <a:off x="428596" y="4786322"/>
            <a:ext cx="1928826" cy="785818"/>
          </a:xfrm>
          <a:prstGeom prst="rect">
            <a:avLst/>
          </a:prstGeom>
          <a:noFill/>
          <a:ln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Busca, recibe e integra la información</a:t>
            </a:r>
            <a:endParaRPr lang="es-ES" dirty="0">
              <a:solidFill>
                <a:schemeClr val="tx1"/>
              </a:solidFill>
            </a:endParaRPr>
          </a:p>
        </p:txBody>
      </p:sp>
      <p:cxnSp>
        <p:nvCxnSpPr>
          <p:cNvPr id="6" name="5 Conector recto de flecha"/>
          <p:cNvCxnSpPr/>
          <p:nvPr/>
        </p:nvCxnSpPr>
        <p:spPr>
          <a:xfrm rot="5400000" flipH="1" flipV="1">
            <a:off x="1170939" y="4329731"/>
            <a:ext cx="3742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8 Rectángulo"/>
          <p:cNvSpPr/>
          <p:nvPr/>
        </p:nvSpPr>
        <p:spPr>
          <a:xfrm>
            <a:off x="3286116" y="2928934"/>
            <a:ext cx="187220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El cerebro</a:t>
            </a:r>
            <a:endParaRPr lang="es-ES" dirty="0"/>
          </a:p>
        </p:txBody>
      </p:sp>
      <p:sp>
        <p:nvSpPr>
          <p:cNvPr id="10" name="9 Rectángulo"/>
          <p:cNvSpPr/>
          <p:nvPr/>
        </p:nvSpPr>
        <p:spPr>
          <a:xfrm>
            <a:off x="6143636" y="3071810"/>
            <a:ext cx="187220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Sistema Motor</a:t>
            </a:r>
            <a:endParaRPr lang="es-ES" dirty="0"/>
          </a:p>
        </p:txBody>
      </p:sp>
      <p:sp>
        <p:nvSpPr>
          <p:cNvPr id="11" name="10 Rectángulo"/>
          <p:cNvSpPr/>
          <p:nvPr/>
        </p:nvSpPr>
        <p:spPr>
          <a:xfrm>
            <a:off x="3357554" y="4786322"/>
            <a:ext cx="1872208" cy="576064"/>
          </a:xfrm>
          <a:prstGeom prst="rect">
            <a:avLst/>
          </a:prstGeom>
          <a:noFill/>
          <a:ln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Procesa la información</a:t>
            </a:r>
            <a:endParaRPr lang="es-ES" dirty="0">
              <a:solidFill>
                <a:schemeClr val="tx1"/>
              </a:solidFill>
            </a:endParaRPr>
          </a:p>
        </p:txBody>
      </p:sp>
      <p:sp>
        <p:nvSpPr>
          <p:cNvPr id="12" name="11 Rectángulo"/>
          <p:cNvSpPr/>
          <p:nvPr/>
        </p:nvSpPr>
        <p:spPr>
          <a:xfrm>
            <a:off x="6215074" y="4643446"/>
            <a:ext cx="1872208" cy="576064"/>
          </a:xfrm>
          <a:prstGeom prst="rect">
            <a:avLst/>
          </a:prstGeom>
          <a:noFill/>
          <a:ln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Responde a la información</a:t>
            </a:r>
            <a:endParaRPr lang="es-ES" dirty="0">
              <a:solidFill>
                <a:schemeClr val="tx1"/>
              </a:solidFill>
            </a:endParaRPr>
          </a:p>
        </p:txBody>
      </p:sp>
      <p:cxnSp>
        <p:nvCxnSpPr>
          <p:cNvPr id="13" name="12 Conector recto de flecha"/>
          <p:cNvCxnSpPr/>
          <p:nvPr/>
        </p:nvCxnSpPr>
        <p:spPr>
          <a:xfrm rot="5400000" flipH="1" flipV="1">
            <a:off x="4099897" y="4258293"/>
            <a:ext cx="3742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5400000" flipH="1" flipV="1">
            <a:off x="6885979" y="4186855"/>
            <a:ext cx="3742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a:off x="2714612" y="3214686"/>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p:nvPr/>
        </p:nvCxnSpPr>
        <p:spPr>
          <a:xfrm>
            <a:off x="5429256" y="3286124"/>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928926" y="357166"/>
            <a:ext cx="4357718" cy="461665"/>
          </a:xfrm>
          <a:prstGeom prst="rect">
            <a:avLst/>
          </a:prstGeom>
          <a:noFill/>
        </p:spPr>
        <p:txBody>
          <a:bodyPr wrap="square" rtlCol="0">
            <a:spAutoFit/>
          </a:bodyPr>
          <a:lstStyle/>
          <a:p>
            <a:pPr algn="ctr"/>
            <a:r>
              <a:rPr lang="es-ES" sz="2400" b="1" dirty="0" smtClean="0"/>
              <a:t>Secuencia del desarrollo</a:t>
            </a:r>
            <a:endParaRPr lang="es-ES"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28596" y="428604"/>
            <a:ext cx="8358246" cy="1200329"/>
          </a:xfrm>
          <a:prstGeom prst="rect">
            <a:avLst/>
          </a:prstGeom>
          <a:noFill/>
        </p:spPr>
        <p:txBody>
          <a:bodyPr wrap="square" rtlCol="0">
            <a:spAutoFit/>
          </a:bodyPr>
          <a:lstStyle/>
          <a:p>
            <a:pPr algn="ctr"/>
            <a:r>
              <a:rPr lang="es-ES" sz="2400" b="1" dirty="0" smtClean="0"/>
              <a:t>El desarrollo físico requiere mecanismos eficientes</a:t>
            </a:r>
          </a:p>
          <a:p>
            <a:pPr algn="ctr"/>
            <a:endParaRPr lang="es-ES" sz="2400" b="1" dirty="0" smtClean="0"/>
          </a:p>
          <a:p>
            <a:pPr algn="just"/>
            <a:endParaRPr lang="es-ES" sz="2400" b="1" dirty="0"/>
          </a:p>
        </p:txBody>
      </p:sp>
      <p:pic>
        <p:nvPicPr>
          <p:cNvPr id="3" name="Picture 20" descr="senses"/>
          <p:cNvPicPr>
            <a:picLocks noChangeAspect="1" noChangeArrowheads="1"/>
          </p:cNvPicPr>
          <p:nvPr/>
        </p:nvPicPr>
        <p:blipFill>
          <a:blip r:embed="rId3" cstate="print"/>
          <a:srcRect/>
          <a:stretch>
            <a:fillRect/>
          </a:stretch>
        </p:blipFill>
        <p:spPr bwMode="auto">
          <a:xfrm>
            <a:off x="468313" y="1989138"/>
            <a:ext cx="1295400" cy="1149350"/>
          </a:xfrm>
          <a:prstGeom prst="rect">
            <a:avLst/>
          </a:prstGeom>
          <a:noFill/>
          <a:ln w="9525">
            <a:solidFill>
              <a:srgbClr val="990000"/>
            </a:solidFill>
            <a:miter lim="800000"/>
            <a:headEnd/>
            <a:tailEnd/>
          </a:ln>
        </p:spPr>
      </p:pic>
      <p:sp>
        <p:nvSpPr>
          <p:cNvPr id="4" name="AutoShape 21"/>
          <p:cNvSpPr>
            <a:spLocks noChangeArrowheads="1"/>
          </p:cNvSpPr>
          <p:nvPr/>
        </p:nvSpPr>
        <p:spPr bwMode="auto">
          <a:xfrm>
            <a:off x="1835150" y="2349500"/>
            <a:ext cx="935038" cy="431800"/>
          </a:xfrm>
          <a:prstGeom prst="rightArrow">
            <a:avLst>
              <a:gd name="adj1" fmla="val 50000"/>
              <a:gd name="adj2" fmla="val 54136"/>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endParaRPr lang="es-ES">
              <a:latin typeface="Calibri" pitchFamily="34" charset="0"/>
            </a:endParaRPr>
          </a:p>
        </p:txBody>
      </p:sp>
      <p:pic>
        <p:nvPicPr>
          <p:cNvPr id="5" name="Picture 16" descr="brain stem 2"/>
          <p:cNvPicPr>
            <a:picLocks noChangeAspect="1" noChangeArrowheads="1"/>
          </p:cNvPicPr>
          <p:nvPr/>
        </p:nvPicPr>
        <p:blipFill>
          <a:blip r:embed="rId4" cstate="print"/>
          <a:srcRect/>
          <a:stretch>
            <a:fillRect/>
          </a:stretch>
        </p:blipFill>
        <p:spPr bwMode="auto">
          <a:xfrm>
            <a:off x="2843213" y="1989138"/>
            <a:ext cx="938212" cy="1296987"/>
          </a:xfrm>
          <a:prstGeom prst="rect">
            <a:avLst/>
          </a:prstGeom>
          <a:noFill/>
          <a:ln w="9525">
            <a:solidFill>
              <a:srgbClr val="990000"/>
            </a:solidFill>
            <a:miter lim="800000"/>
            <a:headEnd/>
            <a:tailEnd/>
          </a:ln>
        </p:spPr>
      </p:pic>
      <p:pic>
        <p:nvPicPr>
          <p:cNvPr id="6" name="Picture 17" descr="limbic system 1"/>
          <p:cNvPicPr>
            <a:picLocks noChangeAspect="1" noChangeArrowheads="1"/>
          </p:cNvPicPr>
          <p:nvPr/>
        </p:nvPicPr>
        <p:blipFill>
          <a:blip r:embed="rId5" cstate="print"/>
          <a:srcRect/>
          <a:stretch>
            <a:fillRect/>
          </a:stretch>
        </p:blipFill>
        <p:spPr bwMode="auto">
          <a:xfrm>
            <a:off x="5003800" y="1870075"/>
            <a:ext cx="1854200" cy="1309688"/>
          </a:xfrm>
          <a:prstGeom prst="rect">
            <a:avLst/>
          </a:prstGeom>
          <a:noFill/>
          <a:ln w="9525">
            <a:solidFill>
              <a:srgbClr val="990000"/>
            </a:solidFill>
            <a:miter lim="800000"/>
            <a:headEnd/>
            <a:tailEnd/>
          </a:ln>
        </p:spPr>
      </p:pic>
      <p:pic>
        <p:nvPicPr>
          <p:cNvPr id="7" name="Picture 18" descr="thinking brain 1"/>
          <p:cNvPicPr>
            <a:picLocks noChangeAspect="1" noChangeArrowheads="1"/>
          </p:cNvPicPr>
          <p:nvPr/>
        </p:nvPicPr>
        <p:blipFill>
          <a:blip r:embed="rId6" cstate="print"/>
          <a:srcRect/>
          <a:stretch>
            <a:fillRect/>
          </a:stretch>
        </p:blipFill>
        <p:spPr bwMode="auto">
          <a:xfrm>
            <a:off x="7164388" y="3357563"/>
            <a:ext cx="1547812" cy="1068387"/>
          </a:xfrm>
          <a:prstGeom prst="rect">
            <a:avLst/>
          </a:prstGeom>
          <a:noFill/>
          <a:ln w="9525">
            <a:solidFill>
              <a:srgbClr val="990000"/>
            </a:solidFill>
            <a:miter lim="800000"/>
            <a:headEnd/>
            <a:tailEnd/>
          </a:ln>
        </p:spPr>
      </p:pic>
      <p:pic>
        <p:nvPicPr>
          <p:cNvPr id="8" name="Picture 30" descr="limbic system 1"/>
          <p:cNvPicPr>
            <a:picLocks noChangeAspect="1" noChangeArrowheads="1"/>
          </p:cNvPicPr>
          <p:nvPr/>
        </p:nvPicPr>
        <p:blipFill>
          <a:blip r:embed="rId5" cstate="print"/>
          <a:srcRect/>
          <a:stretch>
            <a:fillRect/>
          </a:stretch>
        </p:blipFill>
        <p:spPr bwMode="auto">
          <a:xfrm>
            <a:off x="5148263" y="4797425"/>
            <a:ext cx="1584325" cy="1119188"/>
          </a:xfrm>
          <a:prstGeom prst="rect">
            <a:avLst/>
          </a:prstGeom>
          <a:noFill/>
          <a:ln w="9525">
            <a:solidFill>
              <a:srgbClr val="990000"/>
            </a:solidFill>
            <a:miter lim="800000"/>
            <a:headEnd/>
            <a:tailEnd/>
          </a:ln>
        </p:spPr>
      </p:pic>
      <p:pic>
        <p:nvPicPr>
          <p:cNvPr id="9" name="Picture 29" descr="brain stem 2"/>
          <p:cNvPicPr>
            <a:picLocks noChangeAspect="1" noChangeArrowheads="1"/>
          </p:cNvPicPr>
          <p:nvPr/>
        </p:nvPicPr>
        <p:blipFill>
          <a:blip r:embed="rId4" cstate="print"/>
          <a:srcRect/>
          <a:stretch>
            <a:fillRect/>
          </a:stretch>
        </p:blipFill>
        <p:spPr bwMode="auto">
          <a:xfrm>
            <a:off x="2916238" y="4652963"/>
            <a:ext cx="938212" cy="1296987"/>
          </a:xfrm>
          <a:prstGeom prst="rect">
            <a:avLst/>
          </a:prstGeom>
          <a:noFill/>
          <a:ln w="9525">
            <a:solidFill>
              <a:srgbClr val="990000"/>
            </a:solidFill>
            <a:miter lim="800000"/>
            <a:headEnd/>
            <a:tailEnd/>
          </a:ln>
        </p:spPr>
      </p:pic>
      <p:pic>
        <p:nvPicPr>
          <p:cNvPr id="10" name="Picture 19" descr="muscle arm+leg"/>
          <p:cNvPicPr>
            <a:picLocks noChangeAspect="1" noChangeArrowheads="1"/>
          </p:cNvPicPr>
          <p:nvPr/>
        </p:nvPicPr>
        <p:blipFill>
          <a:blip r:embed="rId7" cstate="print"/>
          <a:srcRect/>
          <a:stretch>
            <a:fillRect/>
          </a:stretch>
        </p:blipFill>
        <p:spPr bwMode="auto">
          <a:xfrm>
            <a:off x="642910" y="4714884"/>
            <a:ext cx="1008062" cy="1295400"/>
          </a:xfrm>
          <a:prstGeom prst="rect">
            <a:avLst/>
          </a:prstGeom>
          <a:noFill/>
          <a:ln w="9525">
            <a:solidFill>
              <a:srgbClr val="990000"/>
            </a:solidFill>
            <a:miter lim="800000"/>
            <a:headEnd/>
            <a:tailEnd/>
          </a:ln>
        </p:spPr>
      </p:pic>
      <p:sp>
        <p:nvSpPr>
          <p:cNvPr id="11" name="AutoShape 21"/>
          <p:cNvSpPr>
            <a:spLocks noChangeArrowheads="1"/>
          </p:cNvSpPr>
          <p:nvPr/>
        </p:nvSpPr>
        <p:spPr bwMode="auto">
          <a:xfrm>
            <a:off x="3929058" y="2357430"/>
            <a:ext cx="935038" cy="431800"/>
          </a:xfrm>
          <a:prstGeom prst="rightArrow">
            <a:avLst>
              <a:gd name="adj1" fmla="val 50000"/>
              <a:gd name="adj2" fmla="val 54136"/>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endParaRPr lang="es-ES">
              <a:latin typeface="Calibri" pitchFamily="34" charset="0"/>
            </a:endParaRPr>
          </a:p>
        </p:txBody>
      </p:sp>
      <p:sp>
        <p:nvSpPr>
          <p:cNvPr id="12" name="AutoShape 28"/>
          <p:cNvSpPr>
            <a:spLocks noChangeArrowheads="1"/>
          </p:cNvSpPr>
          <p:nvPr/>
        </p:nvSpPr>
        <p:spPr bwMode="auto">
          <a:xfrm rot="5400000">
            <a:off x="7323950" y="2105810"/>
            <a:ext cx="863600" cy="1081088"/>
          </a:xfrm>
          <a:custGeom>
            <a:avLst/>
            <a:gdLst>
              <a:gd name="T0" fmla="*/ 23630896 w 21600"/>
              <a:gd name="T1" fmla="*/ 0 h 21600"/>
              <a:gd name="T2" fmla="*/ 23630896 w 21600"/>
              <a:gd name="T3" fmla="*/ 30456252 h 21600"/>
              <a:gd name="T4" fmla="*/ 4148158 w 21600"/>
              <a:gd name="T5" fmla="*/ 54108860 h 21600"/>
              <a:gd name="T6" fmla="*/ 34528005 w 21600"/>
              <a:gd name="T7" fmla="*/ 15228126 h 21600"/>
              <a:gd name="T8" fmla="*/ 17694720 60000 65536"/>
              <a:gd name="T9" fmla="*/ 5898240 60000 65536"/>
              <a:gd name="T10" fmla="*/ 5898240 60000 65536"/>
              <a:gd name="T11" fmla="*/ 0 60000 65536"/>
              <a:gd name="T12" fmla="*/ 12427 w 21600"/>
              <a:gd name="T13" fmla="*/ 3540 h 21600"/>
              <a:gd name="T14" fmla="*/ 18753 w 21600"/>
              <a:gd name="T15" fmla="*/ 8618 h 21600"/>
            </a:gdLst>
            <a:ahLst/>
            <a:cxnLst>
              <a:cxn ang="T8">
                <a:pos x="T0" y="T1"/>
              </a:cxn>
              <a:cxn ang="T9">
                <a:pos x="T2" y="T3"/>
              </a:cxn>
              <a:cxn ang="T10">
                <a:pos x="T4" y="T5"/>
              </a:cxn>
              <a:cxn ang="T11">
                <a:pos x="T6" y="T7"/>
              </a:cxn>
            </a:cxnLst>
            <a:rect l="T12" t="T13" r="T14" b="T15"/>
            <a:pathLst>
              <a:path w="21600" h="21600">
                <a:moveTo>
                  <a:pt x="21600" y="6079"/>
                </a:moveTo>
                <a:lnTo>
                  <a:pt x="14783" y="0"/>
                </a:lnTo>
                <a:lnTo>
                  <a:pt x="14783" y="3540"/>
                </a:lnTo>
                <a:lnTo>
                  <a:pt x="12427" y="3540"/>
                </a:lnTo>
                <a:cubicBezTo>
                  <a:pt x="5564" y="3540"/>
                  <a:pt x="0" y="7398"/>
                  <a:pt x="0" y="12158"/>
                </a:cubicBezTo>
                <a:lnTo>
                  <a:pt x="0" y="21600"/>
                </a:lnTo>
                <a:lnTo>
                  <a:pt x="5190" y="21600"/>
                </a:lnTo>
                <a:lnTo>
                  <a:pt x="5190" y="12158"/>
                </a:lnTo>
                <a:cubicBezTo>
                  <a:pt x="5190" y="10203"/>
                  <a:pt x="8430" y="8618"/>
                  <a:pt x="12427" y="8618"/>
                </a:cubicBezTo>
                <a:lnTo>
                  <a:pt x="14783" y="8618"/>
                </a:lnTo>
                <a:lnTo>
                  <a:pt x="14783" y="12158"/>
                </a:lnTo>
                <a:close/>
              </a:path>
            </a:pathLst>
          </a:cu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endParaRPr lang="es-ES"/>
          </a:p>
        </p:txBody>
      </p:sp>
      <p:sp>
        <p:nvSpPr>
          <p:cNvPr id="13" name="AutoShape 32"/>
          <p:cNvSpPr>
            <a:spLocks noChangeArrowheads="1"/>
          </p:cNvSpPr>
          <p:nvPr/>
        </p:nvSpPr>
        <p:spPr bwMode="auto">
          <a:xfrm rot="10800000">
            <a:off x="3995738" y="5229225"/>
            <a:ext cx="935037" cy="431800"/>
          </a:xfrm>
          <a:prstGeom prst="rightArrow">
            <a:avLst>
              <a:gd name="adj1" fmla="val 50000"/>
              <a:gd name="adj2" fmla="val 54136"/>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endParaRPr lang="es-ES">
              <a:latin typeface="Calibri" pitchFamily="34" charset="0"/>
            </a:endParaRPr>
          </a:p>
        </p:txBody>
      </p:sp>
      <p:sp>
        <p:nvSpPr>
          <p:cNvPr id="14" name="AutoShape 32"/>
          <p:cNvSpPr>
            <a:spLocks noChangeArrowheads="1"/>
          </p:cNvSpPr>
          <p:nvPr/>
        </p:nvSpPr>
        <p:spPr bwMode="auto">
          <a:xfrm rot="10800000">
            <a:off x="1785918" y="5143512"/>
            <a:ext cx="935037" cy="431800"/>
          </a:xfrm>
          <a:prstGeom prst="rightArrow">
            <a:avLst>
              <a:gd name="adj1" fmla="val 50000"/>
              <a:gd name="adj2" fmla="val 54136"/>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endParaRPr lang="es-ES">
              <a:latin typeface="Calibri" pitchFamily="34" charset="0"/>
            </a:endParaRPr>
          </a:p>
        </p:txBody>
      </p:sp>
      <p:sp>
        <p:nvSpPr>
          <p:cNvPr id="15" name="AutoShape 31"/>
          <p:cNvSpPr>
            <a:spLocks noChangeArrowheads="1"/>
          </p:cNvSpPr>
          <p:nvPr/>
        </p:nvSpPr>
        <p:spPr bwMode="auto">
          <a:xfrm rot="10800000">
            <a:off x="7358082" y="5143512"/>
            <a:ext cx="863600" cy="863600"/>
          </a:xfrm>
          <a:custGeom>
            <a:avLst/>
            <a:gdLst>
              <a:gd name="T0" fmla="*/ 24625195 w 21600"/>
              <a:gd name="T1" fmla="*/ 0 h 21600"/>
              <a:gd name="T2" fmla="*/ 24625195 w 21600"/>
              <a:gd name="T3" fmla="*/ 19434796 h 21600"/>
              <a:gd name="T4" fmla="*/ 4614942 w 21600"/>
              <a:gd name="T5" fmla="*/ 34528005 h 21600"/>
              <a:gd name="T6" fmla="*/ 34528005 w 21600"/>
              <a:gd name="T7" fmla="*/ 9717378 h 21600"/>
              <a:gd name="T8" fmla="*/ 17694720 60000 65536"/>
              <a:gd name="T9" fmla="*/ 5898240 60000 65536"/>
              <a:gd name="T10" fmla="*/ 5898240 60000 65536"/>
              <a:gd name="T11" fmla="*/ 0 60000 65536"/>
              <a:gd name="T12" fmla="*/ 12427 w 21600"/>
              <a:gd name="T13" fmla="*/ 3255 h 21600"/>
              <a:gd name="T14" fmla="*/ 18722 w 21600"/>
              <a:gd name="T15" fmla="*/ 8903 h 21600"/>
            </a:gdLst>
            <a:ahLst/>
            <a:cxnLst>
              <a:cxn ang="T8">
                <a:pos x="T0" y="T1"/>
              </a:cxn>
              <a:cxn ang="T9">
                <a:pos x="T2" y="T3"/>
              </a:cxn>
              <a:cxn ang="T10">
                <a:pos x="T4" y="T5"/>
              </a:cxn>
              <a:cxn ang="T11">
                <a:pos x="T6" y="T7"/>
              </a:cxn>
            </a:cxnLst>
            <a:rect l="T12" t="T13" r="T14" b="T15"/>
            <a:pathLst>
              <a:path w="21600" h="21600">
                <a:moveTo>
                  <a:pt x="21600" y="6079"/>
                </a:moveTo>
                <a:lnTo>
                  <a:pt x="15405" y="0"/>
                </a:lnTo>
                <a:lnTo>
                  <a:pt x="15405" y="3255"/>
                </a:lnTo>
                <a:lnTo>
                  <a:pt x="12427" y="3255"/>
                </a:lnTo>
                <a:cubicBezTo>
                  <a:pt x="5564" y="3255"/>
                  <a:pt x="0" y="7241"/>
                  <a:pt x="0" y="12158"/>
                </a:cubicBezTo>
                <a:lnTo>
                  <a:pt x="0" y="21600"/>
                </a:lnTo>
                <a:lnTo>
                  <a:pt x="5773" y="21600"/>
                </a:lnTo>
                <a:lnTo>
                  <a:pt x="5773" y="12158"/>
                </a:lnTo>
                <a:cubicBezTo>
                  <a:pt x="5773" y="10360"/>
                  <a:pt x="8752" y="8903"/>
                  <a:pt x="12427" y="8903"/>
                </a:cubicBezTo>
                <a:lnTo>
                  <a:pt x="15405" y="8903"/>
                </a:lnTo>
                <a:lnTo>
                  <a:pt x="15405" y="12158"/>
                </a:lnTo>
                <a:close/>
              </a:path>
            </a:pathLst>
          </a:cu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endParaRPr lang="es-ES"/>
          </a:p>
        </p:txBody>
      </p:sp>
      <p:sp>
        <p:nvSpPr>
          <p:cNvPr id="16" name="Rectangle 34"/>
          <p:cNvSpPr>
            <a:spLocks noChangeArrowheads="1"/>
          </p:cNvSpPr>
          <p:nvPr/>
        </p:nvSpPr>
        <p:spPr bwMode="auto">
          <a:xfrm>
            <a:off x="214282" y="3357562"/>
            <a:ext cx="1849438" cy="369888"/>
          </a:xfrm>
          <a:prstGeom prst="rect">
            <a:avLst/>
          </a:prstGeom>
          <a:noFill/>
          <a:ln w="9525">
            <a:noFill/>
            <a:miter lim="800000"/>
            <a:headEnd/>
            <a:tailEnd/>
          </a:ln>
        </p:spPr>
        <p:txBody>
          <a:bodyPr wrap="none">
            <a:spAutoFit/>
          </a:bodyPr>
          <a:lstStyle/>
          <a:p>
            <a:pPr>
              <a:spcBef>
                <a:spcPct val="30000"/>
              </a:spcBef>
            </a:pPr>
            <a:r>
              <a:rPr lang="de-DE" dirty="0">
                <a:latin typeface="Arial Rounded MT Bold" pitchFamily="34" charset="0"/>
              </a:rPr>
              <a:t>Input sensorial</a:t>
            </a:r>
          </a:p>
        </p:txBody>
      </p:sp>
      <p:sp>
        <p:nvSpPr>
          <p:cNvPr id="17" name="Rectangle 35"/>
          <p:cNvSpPr>
            <a:spLocks noChangeArrowheads="1"/>
          </p:cNvSpPr>
          <p:nvPr/>
        </p:nvSpPr>
        <p:spPr bwMode="auto">
          <a:xfrm>
            <a:off x="2411413" y="3357563"/>
            <a:ext cx="1919287" cy="646112"/>
          </a:xfrm>
          <a:prstGeom prst="rect">
            <a:avLst/>
          </a:prstGeom>
          <a:noFill/>
          <a:ln w="9525">
            <a:noFill/>
            <a:miter lim="800000"/>
            <a:headEnd/>
            <a:tailEnd/>
          </a:ln>
        </p:spPr>
        <p:txBody>
          <a:bodyPr wrap="none">
            <a:spAutoFit/>
          </a:bodyPr>
          <a:lstStyle/>
          <a:p>
            <a:r>
              <a:rPr lang="de-DE" dirty="0">
                <a:latin typeface="Arial Rounded MT Bold" pitchFamily="34" charset="0"/>
              </a:rPr>
              <a:t>Percepción del </a:t>
            </a:r>
            <a:br>
              <a:rPr lang="de-DE" dirty="0">
                <a:latin typeface="Arial Rounded MT Bold" pitchFamily="34" charset="0"/>
              </a:rPr>
            </a:br>
            <a:r>
              <a:rPr lang="de-DE" dirty="0">
                <a:latin typeface="Arial Rounded MT Bold" pitchFamily="34" charset="0"/>
              </a:rPr>
              <a:t>input sensorial</a:t>
            </a:r>
          </a:p>
        </p:txBody>
      </p:sp>
      <p:sp>
        <p:nvSpPr>
          <p:cNvPr id="18" name="Rectangle 36"/>
          <p:cNvSpPr>
            <a:spLocks noChangeArrowheads="1"/>
          </p:cNvSpPr>
          <p:nvPr/>
        </p:nvSpPr>
        <p:spPr bwMode="auto">
          <a:xfrm>
            <a:off x="5076825" y="3354388"/>
            <a:ext cx="1400175" cy="369887"/>
          </a:xfrm>
          <a:prstGeom prst="rect">
            <a:avLst/>
          </a:prstGeom>
          <a:noFill/>
          <a:ln w="9525">
            <a:noFill/>
            <a:miter lim="800000"/>
            <a:headEnd/>
            <a:tailEnd/>
          </a:ln>
        </p:spPr>
        <p:txBody>
          <a:bodyPr wrap="none">
            <a:spAutoFit/>
          </a:bodyPr>
          <a:lstStyle/>
          <a:p>
            <a:r>
              <a:rPr lang="de-DE" dirty="0">
                <a:latin typeface="Arial Rounded MT Bold" pitchFamily="34" charset="0"/>
              </a:rPr>
              <a:t>Motivación</a:t>
            </a:r>
          </a:p>
        </p:txBody>
      </p:sp>
      <p:sp>
        <p:nvSpPr>
          <p:cNvPr id="19" name="Rectangle 37"/>
          <p:cNvSpPr>
            <a:spLocks noChangeArrowheads="1"/>
          </p:cNvSpPr>
          <p:nvPr/>
        </p:nvSpPr>
        <p:spPr bwMode="auto">
          <a:xfrm>
            <a:off x="7019925" y="4365625"/>
            <a:ext cx="1951038" cy="728663"/>
          </a:xfrm>
          <a:prstGeom prst="rect">
            <a:avLst/>
          </a:prstGeom>
          <a:noFill/>
          <a:ln w="9525">
            <a:noFill/>
            <a:miter lim="800000"/>
            <a:headEnd/>
            <a:tailEnd/>
          </a:ln>
        </p:spPr>
        <p:txBody>
          <a:bodyPr wrap="none">
            <a:spAutoFit/>
          </a:bodyPr>
          <a:lstStyle/>
          <a:p>
            <a:pPr>
              <a:spcBef>
                <a:spcPct val="30000"/>
              </a:spcBef>
            </a:pPr>
            <a:r>
              <a:rPr lang="de-DE" dirty="0">
                <a:latin typeface="Arial Rounded MT Bold" pitchFamily="34" charset="0"/>
              </a:rPr>
              <a:t>Análisis, Lógico</a:t>
            </a:r>
          </a:p>
          <a:p>
            <a:pPr>
              <a:spcBef>
                <a:spcPct val="30000"/>
              </a:spcBef>
            </a:pPr>
            <a:r>
              <a:rPr lang="de-DE" dirty="0">
                <a:latin typeface="Arial Rounded MT Bold" pitchFamily="34" charset="0"/>
              </a:rPr>
              <a:t>Planificación</a:t>
            </a:r>
          </a:p>
        </p:txBody>
      </p:sp>
      <p:sp>
        <p:nvSpPr>
          <p:cNvPr id="20" name="Rectangle 38"/>
          <p:cNvSpPr>
            <a:spLocks noChangeArrowheads="1"/>
          </p:cNvSpPr>
          <p:nvPr/>
        </p:nvSpPr>
        <p:spPr bwMode="auto">
          <a:xfrm>
            <a:off x="5148263" y="5949950"/>
            <a:ext cx="1698625" cy="369888"/>
          </a:xfrm>
          <a:prstGeom prst="rect">
            <a:avLst/>
          </a:prstGeom>
          <a:noFill/>
          <a:ln w="9525">
            <a:noFill/>
            <a:miter lim="800000"/>
            <a:headEnd/>
            <a:tailEnd/>
          </a:ln>
        </p:spPr>
        <p:txBody>
          <a:bodyPr wrap="none">
            <a:spAutoFit/>
          </a:bodyPr>
          <a:lstStyle/>
          <a:p>
            <a:pPr>
              <a:spcBef>
                <a:spcPct val="30000"/>
              </a:spcBef>
            </a:pPr>
            <a:r>
              <a:rPr lang="de-DE" dirty="0">
                <a:latin typeface="Arial Rounded MT Bold" pitchFamily="34" charset="0"/>
              </a:rPr>
              <a:t>Confirmación</a:t>
            </a:r>
          </a:p>
        </p:txBody>
      </p:sp>
      <p:sp>
        <p:nvSpPr>
          <p:cNvPr id="21" name="Rectangle 39"/>
          <p:cNvSpPr>
            <a:spLocks noChangeArrowheads="1"/>
          </p:cNvSpPr>
          <p:nvPr/>
        </p:nvSpPr>
        <p:spPr bwMode="auto">
          <a:xfrm>
            <a:off x="2571736" y="6072206"/>
            <a:ext cx="1800225" cy="369888"/>
          </a:xfrm>
          <a:prstGeom prst="rect">
            <a:avLst/>
          </a:prstGeom>
          <a:noFill/>
          <a:ln w="9525">
            <a:noFill/>
            <a:miter lim="800000"/>
            <a:headEnd/>
            <a:tailEnd/>
          </a:ln>
        </p:spPr>
        <p:txBody>
          <a:bodyPr>
            <a:spAutoFit/>
          </a:bodyPr>
          <a:lstStyle/>
          <a:p>
            <a:r>
              <a:rPr lang="de-DE" dirty="0">
                <a:latin typeface="Arial Rounded MT Bold" pitchFamily="34" charset="0"/>
              </a:rPr>
              <a:t>Impulso motor</a:t>
            </a:r>
          </a:p>
        </p:txBody>
      </p:sp>
      <p:sp>
        <p:nvSpPr>
          <p:cNvPr id="22" name="Rectangle 40"/>
          <p:cNvSpPr>
            <a:spLocks noChangeArrowheads="1"/>
          </p:cNvSpPr>
          <p:nvPr/>
        </p:nvSpPr>
        <p:spPr bwMode="auto">
          <a:xfrm>
            <a:off x="611188" y="6021388"/>
            <a:ext cx="968375" cy="369887"/>
          </a:xfrm>
          <a:prstGeom prst="rect">
            <a:avLst/>
          </a:prstGeom>
          <a:noFill/>
          <a:ln w="9525">
            <a:noFill/>
            <a:miter lim="800000"/>
            <a:headEnd/>
            <a:tailEnd/>
          </a:ln>
        </p:spPr>
        <p:txBody>
          <a:bodyPr wrap="none">
            <a:spAutoFit/>
          </a:bodyPr>
          <a:lstStyle/>
          <a:p>
            <a:pPr>
              <a:spcBef>
                <a:spcPct val="30000"/>
              </a:spcBef>
            </a:pPr>
            <a:r>
              <a:rPr lang="de-DE" dirty="0">
                <a:latin typeface="Arial Rounded MT Bold" pitchFamily="34" charset="0"/>
              </a:rPr>
              <a:t>Acción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12" grpId="0" animBg="1"/>
      <p:bldP spid="13" grpId="0" animBg="1"/>
      <p:bldP spid="14" grpId="0" animBg="1"/>
      <p:bldP spid="15" grpId="0" animBg="1"/>
      <p:bldP spid="16" grpId="0"/>
      <p:bldP spid="17" grpId="0"/>
      <p:bldP spid="18" grpId="0"/>
      <p:bldP spid="19" grpId="0"/>
      <p:bldP spid="20" grpId="0"/>
      <p:bldP spid="21"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357166"/>
            <a:ext cx="8215370" cy="1384995"/>
          </a:xfrm>
          <a:prstGeom prst="rect">
            <a:avLst/>
          </a:prstGeom>
          <a:noFill/>
        </p:spPr>
        <p:txBody>
          <a:bodyPr wrap="square" rtlCol="0">
            <a:spAutoFit/>
          </a:bodyPr>
          <a:lstStyle/>
          <a:p>
            <a:pPr algn="ctr"/>
            <a:r>
              <a:rPr lang="es-ES" sz="2400" dirty="0" smtClean="0"/>
              <a:t>Cada reflejo primitivo desarrolla mecanismos eficientes</a:t>
            </a:r>
          </a:p>
          <a:p>
            <a:pPr algn="just"/>
            <a:endParaRPr lang="es-ES" dirty="0" smtClean="0"/>
          </a:p>
          <a:p>
            <a:pPr algn="ctr"/>
            <a:endParaRPr lang="es-ES" sz="2400" dirty="0" smtClean="0"/>
          </a:p>
          <a:p>
            <a:pPr algn="just"/>
            <a:endParaRPr lang="es-ES" dirty="0"/>
          </a:p>
        </p:txBody>
      </p:sp>
      <p:graphicFrame>
        <p:nvGraphicFramePr>
          <p:cNvPr id="3" name="2 Tabla"/>
          <p:cNvGraphicFramePr>
            <a:graphicFrameLocks noGrp="1"/>
          </p:cNvGraphicFramePr>
          <p:nvPr/>
        </p:nvGraphicFramePr>
        <p:xfrm>
          <a:off x="571472" y="785794"/>
          <a:ext cx="8143932" cy="6044640"/>
        </p:xfrm>
        <a:graphic>
          <a:graphicData uri="http://schemas.openxmlformats.org/drawingml/2006/table">
            <a:tbl>
              <a:tblPr firstRow="1" bandRow="1">
                <a:tableStyleId>{5C22544A-7EE6-4342-B048-85BDC9FD1C3A}</a:tableStyleId>
              </a:tblPr>
              <a:tblGrid>
                <a:gridCol w="1571636"/>
                <a:gridCol w="2214578"/>
                <a:gridCol w="2321735"/>
                <a:gridCol w="2035983"/>
              </a:tblGrid>
              <a:tr h="510216">
                <a:tc>
                  <a:txBody>
                    <a:bodyPr/>
                    <a:lstStyle/>
                    <a:p>
                      <a:pPr algn="just"/>
                      <a:r>
                        <a:rPr lang="es-ES" sz="1600" dirty="0" smtClean="0"/>
                        <a:t>REFLEJO</a:t>
                      </a:r>
                      <a:endParaRPr lang="es-ES" sz="1600" dirty="0"/>
                    </a:p>
                  </a:txBody>
                  <a:tcPr/>
                </a:tc>
                <a:tc>
                  <a:txBody>
                    <a:bodyPr/>
                    <a:lstStyle/>
                    <a:p>
                      <a:pPr algn="just"/>
                      <a:r>
                        <a:rPr lang="es-ES" sz="1600" dirty="0" smtClean="0"/>
                        <a:t>SENTIDO</a:t>
                      </a:r>
                      <a:endParaRPr lang="es-ES" sz="1600" dirty="0"/>
                    </a:p>
                  </a:txBody>
                  <a:tcPr/>
                </a:tc>
                <a:tc>
                  <a:txBody>
                    <a:bodyPr/>
                    <a:lstStyle/>
                    <a:p>
                      <a:pPr algn="just"/>
                      <a:r>
                        <a:rPr lang="es-ES" sz="1600" dirty="0" smtClean="0"/>
                        <a:t>CEREBRO</a:t>
                      </a:r>
                      <a:endParaRPr lang="es-ES" sz="1600" dirty="0"/>
                    </a:p>
                  </a:txBody>
                  <a:tcPr/>
                </a:tc>
                <a:tc>
                  <a:txBody>
                    <a:bodyPr/>
                    <a:lstStyle/>
                    <a:p>
                      <a:pPr algn="just"/>
                      <a:r>
                        <a:rPr lang="es-ES" sz="1600" dirty="0" smtClean="0"/>
                        <a:t>MÚSCULOS</a:t>
                      </a:r>
                      <a:endParaRPr lang="es-ES" sz="1600" dirty="0"/>
                    </a:p>
                  </a:txBody>
                  <a:tcPr/>
                </a:tc>
              </a:tr>
              <a:tr h="786012">
                <a:tc>
                  <a:txBody>
                    <a:bodyPr/>
                    <a:lstStyle/>
                    <a:p>
                      <a:pPr algn="l"/>
                      <a:r>
                        <a:rPr lang="es-ES" sz="1600" dirty="0" smtClean="0"/>
                        <a:t>Retirada</a:t>
                      </a:r>
                      <a:endParaRPr lang="es-ES" sz="1600" dirty="0"/>
                    </a:p>
                  </a:txBody>
                  <a:tcPr/>
                </a:tc>
                <a:tc>
                  <a:txBody>
                    <a:bodyPr/>
                    <a:lstStyle/>
                    <a:p>
                      <a:pPr algn="just"/>
                      <a:r>
                        <a:rPr lang="es-ES" sz="1600" dirty="0" smtClean="0"/>
                        <a:t>Tacto, </a:t>
                      </a:r>
                      <a:r>
                        <a:rPr lang="es-ES" sz="1600" dirty="0" err="1" smtClean="0"/>
                        <a:t>propiocepción</a:t>
                      </a:r>
                      <a:endParaRPr lang="es-ES" sz="1600" dirty="0"/>
                    </a:p>
                  </a:txBody>
                  <a:tcPr/>
                </a:tc>
                <a:tc>
                  <a:txBody>
                    <a:bodyPr/>
                    <a:lstStyle/>
                    <a:p>
                      <a:pPr algn="just"/>
                      <a:r>
                        <a:rPr lang="es-ES" sz="1600" dirty="0" err="1" smtClean="0"/>
                        <a:t>Córtex</a:t>
                      </a:r>
                      <a:r>
                        <a:rPr lang="es-ES" sz="1600" baseline="0" dirty="0" smtClean="0"/>
                        <a:t> </a:t>
                      </a:r>
                      <a:r>
                        <a:rPr lang="es-ES" sz="1600" dirty="0" smtClean="0"/>
                        <a:t>Sensorial,</a:t>
                      </a:r>
                      <a:r>
                        <a:rPr lang="es-ES" sz="1600" baseline="0" dirty="0" smtClean="0"/>
                        <a:t> cerebro posterior</a:t>
                      </a:r>
                      <a:endParaRPr lang="es-ES" sz="1600" dirty="0"/>
                    </a:p>
                  </a:txBody>
                  <a:tcPr/>
                </a:tc>
                <a:tc>
                  <a:txBody>
                    <a:bodyPr/>
                    <a:lstStyle/>
                    <a:p>
                      <a:pPr algn="just"/>
                      <a:endParaRPr lang="es-ES" dirty="0"/>
                    </a:p>
                  </a:txBody>
                  <a:tcPr/>
                </a:tc>
              </a:tr>
              <a:tr h="510216">
                <a:tc>
                  <a:txBody>
                    <a:bodyPr/>
                    <a:lstStyle/>
                    <a:p>
                      <a:pPr algn="l"/>
                      <a:r>
                        <a:rPr lang="es-ES" sz="1600" dirty="0" smtClean="0"/>
                        <a:t>Moro</a:t>
                      </a:r>
                      <a:endParaRPr lang="es-ES" sz="1600" dirty="0"/>
                    </a:p>
                  </a:txBody>
                  <a:tcPr/>
                </a:tc>
                <a:tc>
                  <a:txBody>
                    <a:bodyPr/>
                    <a:lstStyle/>
                    <a:p>
                      <a:pPr algn="just"/>
                      <a:r>
                        <a:rPr lang="es-ES" sz="1600" dirty="0" smtClean="0"/>
                        <a:t>próximos</a:t>
                      </a:r>
                      <a:endParaRPr lang="es-ES" sz="1600" dirty="0"/>
                    </a:p>
                  </a:txBody>
                  <a:tcPr/>
                </a:tc>
                <a:tc>
                  <a:txBody>
                    <a:bodyPr/>
                    <a:lstStyle/>
                    <a:p>
                      <a:pPr algn="just"/>
                      <a:r>
                        <a:rPr lang="es-ES" sz="1600" dirty="0" err="1" smtClean="0"/>
                        <a:t>Córtex</a:t>
                      </a:r>
                      <a:r>
                        <a:rPr lang="es-ES" sz="1600" dirty="0" smtClean="0"/>
                        <a:t> motor, cerebro anterior</a:t>
                      </a:r>
                      <a:endParaRPr lang="es-ES" sz="1600" dirty="0"/>
                    </a:p>
                  </a:txBody>
                  <a:tcPr/>
                </a:tc>
                <a:tc>
                  <a:txBody>
                    <a:bodyPr/>
                    <a:lstStyle/>
                    <a:p>
                      <a:pPr algn="just"/>
                      <a:r>
                        <a:rPr lang="es-ES" sz="1200" dirty="0" smtClean="0"/>
                        <a:t>Ojos, oídos, músculos centrales, abrir boca, estabilizar espalda, brazos</a:t>
                      </a:r>
                      <a:r>
                        <a:rPr lang="es-ES" sz="1200" baseline="0" dirty="0" smtClean="0"/>
                        <a:t>, piernas, respiración</a:t>
                      </a:r>
                      <a:endParaRPr lang="es-ES" sz="1200" dirty="0"/>
                    </a:p>
                  </a:txBody>
                  <a:tcPr/>
                </a:tc>
              </a:tr>
              <a:tr h="786012">
                <a:tc>
                  <a:txBody>
                    <a:bodyPr/>
                    <a:lstStyle/>
                    <a:p>
                      <a:pPr algn="l"/>
                      <a:r>
                        <a:rPr lang="es-ES" sz="1600" dirty="0" smtClean="0"/>
                        <a:t>Búsqueda</a:t>
                      </a:r>
                      <a:endParaRPr lang="es-ES" sz="1600" dirty="0"/>
                    </a:p>
                  </a:txBody>
                  <a:tcPr/>
                </a:tc>
                <a:tc>
                  <a:txBody>
                    <a:bodyPr/>
                    <a:lstStyle/>
                    <a:p>
                      <a:pPr algn="just"/>
                      <a:r>
                        <a:rPr lang="es-ES" sz="1600" dirty="0" smtClean="0"/>
                        <a:t>Sentir, gusto, olfato</a:t>
                      </a:r>
                      <a:endParaRPr lang="es-ES" sz="1600" dirty="0"/>
                    </a:p>
                  </a:txBody>
                  <a:tcPr/>
                </a:tc>
                <a:tc>
                  <a:txBody>
                    <a:bodyPr/>
                    <a:lstStyle/>
                    <a:p>
                      <a:pPr algn="just"/>
                      <a:r>
                        <a:rPr lang="es-ES" sz="1600" dirty="0" smtClean="0"/>
                        <a:t>c. emocional, base del cerebro</a:t>
                      </a:r>
                      <a:endParaRPr lang="es-ES" sz="1600" dirty="0"/>
                    </a:p>
                  </a:txBody>
                  <a:tcPr/>
                </a:tc>
                <a:tc>
                  <a:txBody>
                    <a:bodyPr/>
                    <a:lstStyle/>
                    <a:p>
                      <a:pPr algn="just"/>
                      <a:r>
                        <a:rPr lang="es-ES" sz="1400" dirty="0" smtClean="0"/>
                        <a:t>Mano, boca, control del cuello</a:t>
                      </a:r>
                      <a:endParaRPr lang="es-ES" sz="1400" dirty="0"/>
                    </a:p>
                  </a:txBody>
                  <a:tcPr/>
                </a:tc>
              </a:tr>
              <a:tr h="510216">
                <a:tc>
                  <a:txBody>
                    <a:bodyPr/>
                    <a:lstStyle/>
                    <a:p>
                      <a:pPr algn="l"/>
                      <a:r>
                        <a:rPr lang="es-ES" sz="1600" dirty="0" smtClean="0"/>
                        <a:t>RTL</a:t>
                      </a:r>
                      <a:endParaRPr lang="es-ES" sz="1600" dirty="0"/>
                    </a:p>
                  </a:txBody>
                  <a:tcPr/>
                </a:tc>
                <a:tc>
                  <a:txBody>
                    <a:bodyPr/>
                    <a:lstStyle/>
                    <a:p>
                      <a:pPr algn="just"/>
                      <a:r>
                        <a:rPr lang="es-ES" sz="1600" dirty="0" smtClean="0"/>
                        <a:t>Próximos, oído</a:t>
                      </a:r>
                      <a:endParaRPr lang="es-ES" sz="1600" dirty="0"/>
                    </a:p>
                  </a:txBody>
                  <a:tcPr/>
                </a:tc>
                <a:tc>
                  <a:txBody>
                    <a:bodyPr/>
                    <a:lstStyle/>
                    <a:p>
                      <a:pPr algn="just"/>
                      <a:r>
                        <a:rPr lang="es-ES" sz="1600" dirty="0" smtClean="0"/>
                        <a:t>Cerebro</a:t>
                      </a:r>
                      <a:r>
                        <a:rPr lang="es-ES" sz="1600" baseline="0" dirty="0" smtClean="0"/>
                        <a:t> emocional y c. pensante</a:t>
                      </a:r>
                      <a:endParaRPr lang="es-ES" sz="1600" dirty="0"/>
                    </a:p>
                  </a:txBody>
                  <a:tcPr/>
                </a:tc>
                <a:tc>
                  <a:txBody>
                    <a:bodyPr/>
                    <a:lstStyle/>
                    <a:p>
                      <a:pPr algn="just"/>
                      <a:r>
                        <a:rPr lang="es-ES" sz="1400" dirty="0" smtClean="0"/>
                        <a:t>Cuello, centrales, flexión espalda y caderas</a:t>
                      </a:r>
                      <a:endParaRPr lang="es-ES" sz="1400" dirty="0"/>
                    </a:p>
                  </a:txBody>
                  <a:tcPr/>
                </a:tc>
              </a:tr>
              <a:tr h="510216">
                <a:tc>
                  <a:txBody>
                    <a:bodyPr/>
                    <a:lstStyle/>
                    <a:p>
                      <a:pPr algn="l"/>
                      <a:r>
                        <a:rPr lang="es-ES" sz="1600" dirty="0" smtClean="0"/>
                        <a:t>Palmar</a:t>
                      </a:r>
                      <a:endParaRPr lang="es-ES" sz="1600" dirty="0"/>
                    </a:p>
                  </a:txBody>
                  <a:tcPr/>
                </a:tc>
                <a:tc>
                  <a:txBody>
                    <a:bodyPr/>
                    <a:lstStyle/>
                    <a:p>
                      <a:pPr algn="just"/>
                      <a:r>
                        <a:rPr lang="es-ES" sz="1600" dirty="0" smtClean="0"/>
                        <a:t>Tacto, </a:t>
                      </a:r>
                      <a:r>
                        <a:rPr lang="es-ES" sz="1600" dirty="0" err="1" smtClean="0"/>
                        <a:t>propiocepción</a:t>
                      </a:r>
                      <a:endParaRPr lang="es-ES" sz="1600" dirty="0"/>
                    </a:p>
                  </a:txBody>
                  <a:tcPr/>
                </a:tc>
                <a:tc>
                  <a:txBody>
                    <a:bodyPr/>
                    <a:lstStyle/>
                    <a:p>
                      <a:pPr algn="just"/>
                      <a:r>
                        <a:rPr lang="es-ES" sz="1600" dirty="0" smtClean="0"/>
                        <a:t>Cerebro emocional, base del cerebro</a:t>
                      </a:r>
                      <a:endParaRPr lang="es-ES" sz="1600" dirty="0"/>
                    </a:p>
                  </a:txBody>
                  <a:tcPr/>
                </a:tc>
                <a:tc>
                  <a:txBody>
                    <a:bodyPr/>
                    <a:lstStyle/>
                    <a:p>
                      <a:pPr algn="just"/>
                      <a:r>
                        <a:rPr lang="es-ES" sz="1400" dirty="0" smtClean="0"/>
                        <a:t>Enderezar espalda, manos</a:t>
                      </a:r>
                      <a:r>
                        <a:rPr lang="es-ES" sz="1400" baseline="0" dirty="0" smtClean="0"/>
                        <a:t> y dedos</a:t>
                      </a:r>
                      <a:endParaRPr lang="es-ES" sz="1400" dirty="0"/>
                    </a:p>
                  </a:txBody>
                  <a:tcPr/>
                </a:tc>
              </a:tr>
              <a:tr h="510216">
                <a:tc>
                  <a:txBody>
                    <a:bodyPr/>
                    <a:lstStyle/>
                    <a:p>
                      <a:pPr algn="l"/>
                      <a:r>
                        <a:rPr lang="es-ES" sz="1600" dirty="0" smtClean="0"/>
                        <a:t>Plantar</a:t>
                      </a:r>
                      <a:endParaRPr lang="es-ES" sz="1600" dirty="0"/>
                    </a:p>
                  </a:txBody>
                  <a:tcPr/>
                </a:tc>
                <a:tc>
                  <a:txBody>
                    <a:bodyPr/>
                    <a:lstStyle/>
                    <a:p>
                      <a:pPr algn="just"/>
                      <a:r>
                        <a:rPr lang="es-ES" sz="1600" dirty="0" smtClean="0"/>
                        <a:t>Tacto, </a:t>
                      </a:r>
                      <a:r>
                        <a:rPr lang="es-ES" sz="1600" dirty="0" err="1" smtClean="0"/>
                        <a:t>propiocepción</a:t>
                      </a:r>
                      <a:endParaRPr lang="es-ES" sz="1600" dirty="0"/>
                    </a:p>
                  </a:txBody>
                  <a:tcPr/>
                </a:tc>
                <a:tc>
                  <a:txBody>
                    <a:bodyPr/>
                    <a:lstStyle/>
                    <a:p>
                      <a:pPr algn="just"/>
                      <a:r>
                        <a:rPr lang="es-ES" sz="1600" dirty="0" smtClean="0"/>
                        <a:t>“</a:t>
                      </a:r>
                      <a:endParaRPr lang="es-ES" sz="1600" dirty="0"/>
                    </a:p>
                  </a:txBody>
                  <a:tcPr/>
                </a:tc>
                <a:tc>
                  <a:txBody>
                    <a:bodyPr/>
                    <a:lstStyle/>
                    <a:p>
                      <a:pPr algn="just"/>
                      <a:r>
                        <a:rPr lang="es-ES" sz="1400" dirty="0" err="1" smtClean="0"/>
                        <a:t>Flex</a:t>
                      </a:r>
                      <a:r>
                        <a:rPr lang="es-ES" sz="1400" dirty="0" smtClean="0"/>
                        <a:t>. Cadera, pies y sus dedos</a:t>
                      </a:r>
                      <a:endParaRPr lang="es-ES" sz="1400" dirty="0"/>
                    </a:p>
                  </a:txBody>
                  <a:tcPr/>
                </a:tc>
              </a:tr>
              <a:tr h="510216">
                <a:tc>
                  <a:txBody>
                    <a:bodyPr/>
                    <a:lstStyle/>
                    <a:p>
                      <a:pPr algn="l"/>
                      <a:r>
                        <a:rPr lang="es-ES" sz="1600" dirty="0" smtClean="0"/>
                        <a:t>RTAC</a:t>
                      </a:r>
                      <a:endParaRPr lang="es-ES" sz="1600" dirty="0"/>
                    </a:p>
                  </a:txBody>
                  <a:tcPr/>
                </a:tc>
                <a:tc>
                  <a:txBody>
                    <a:bodyPr/>
                    <a:lstStyle/>
                    <a:p>
                      <a:pPr algn="just"/>
                      <a:r>
                        <a:rPr lang="es-ES" sz="1600" dirty="0" smtClean="0"/>
                        <a:t>S.P. oído,</a:t>
                      </a:r>
                      <a:r>
                        <a:rPr lang="es-ES" sz="1600" baseline="0" dirty="0" smtClean="0"/>
                        <a:t> vista</a:t>
                      </a:r>
                      <a:endParaRPr lang="es-ES" sz="1600" dirty="0"/>
                    </a:p>
                  </a:txBody>
                  <a:tcPr/>
                </a:tc>
                <a:tc>
                  <a:txBody>
                    <a:bodyPr/>
                    <a:lstStyle/>
                    <a:p>
                      <a:pPr algn="just"/>
                      <a:r>
                        <a:rPr lang="es-ES" sz="1600" dirty="0" smtClean="0"/>
                        <a:t>Cerebros: pensante, superior, izq.</a:t>
                      </a:r>
                      <a:r>
                        <a:rPr lang="es-ES" sz="1600" baseline="0" dirty="0" smtClean="0"/>
                        <a:t> </a:t>
                      </a:r>
                      <a:r>
                        <a:rPr lang="es-ES" sz="1600" baseline="0" dirty="0" err="1" smtClean="0"/>
                        <a:t>Dech</a:t>
                      </a:r>
                      <a:r>
                        <a:rPr lang="es-ES" sz="1600" baseline="0" dirty="0" smtClean="0"/>
                        <a:t>.</a:t>
                      </a:r>
                      <a:endParaRPr lang="es-ES" sz="1600" dirty="0"/>
                    </a:p>
                  </a:txBody>
                  <a:tcPr/>
                </a:tc>
                <a:tc>
                  <a:txBody>
                    <a:bodyPr/>
                    <a:lstStyle/>
                    <a:p>
                      <a:pPr algn="just"/>
                      <a:r>
                        <a:rPr lang="es-ES" sz="1400" dirty="0" smtClean="0"/>
                        <a:t>Cuello y centrales, </a:t>
                      </a:r>
                      <a:r>
                        <a:rPr lang="es-ES" sz="1400" dirty="0" err="1" smtClean="0"/>
                        <a:t>flex-ext</a:t>
                      </a:r>
                      <a:r>
                        <a:rPr lang="es-ES" sz="1400" dirty="0" smtClean="0"/>
                        <a:t> de miembros, </a:t>
                      </a:r>
                      <a:r>
                        <a:rPr lang="es-ES" sz="1400" dirty="0" err="1" smtClean="0"/>
                        <a:t>coor</a:t>
                      </a:r>
                      <a:r>
                        <a:rPr lang="es-ES" sz="1400" dirty="0" smtClean="0"/>
                        <a:t>. Ojo mano</a:t>
                      </a:r>
                      <a:endParaRPr lang="es-ES" sz="1400" dirty="0"/>
                    </a:p>
                  </a:txBody>
                  <a:tcPr/>
                </a:tc>
              </a:tr>
              <a:tr h="510216">
                <a:tc>
                  <a:txBody>
                    <a:bodyPr/>
                    <a:lstStyle/>
                    <a:p>
                      <a:pPr algn="l"/>
                      <a:r>
                        <a:rPr lang="es-ES" sz="1600" dirty="0" smtClean="0"/>
                        <a:t>Espinal</a:t>
                      </a:r>
                      <a:r>
                        <a:rPr lang="es-ES" sz="1600" baseline="0" dirty="0" smtClean="0"/>
                        <a:t> de </a:t>
                      </a:r>
                      <a:r>
                        <a:rPr lang="es-ES" sz="1600" baseline="0" dirty="0" err="1" smtClean="0"/>
                        <a:t>Galant</a:t>
                      </a:r>
                      <a:endParaRPr lang="es-ES" sz="1600" dirty="0"/>
                    </a:p>
                  </a:txBody>
                  <a:tcPr/>
                </a:tc>
                <a:tc>
                  <a:txBody>
                    <a:bodyPr/>
                    <a:lstStyle/>
                    <a:p>
                      <a:pPr algn="just"/>
                      <a:r>
                        <a:rPr lang="es-ES" sz="1600" dirty="0" smtClean="0"/>
                        <a:t>Tacto, oído</a:t>
                      </a:r>
                      <a:endParaRPr lang="es-ES" sz="1600" dirty="0"/>
                    </a:p>
                  </a:txBody>
                  <a:tcPr/>
                </a:tc>
                <a:tc>
                  <a:txBody>
                    <a:bodyPr/>
                    <a:lstStyle/>
                    <a:p>
                      <a:pPr algn="just"/>
                      <a:r>
                        <a:rPr lang="es-ES" sz="1600" dirty="0" smtClean="0"/>
                        <a:t>“</a:t>
                      </a:r>
                      <a:endParaRPr lang="es-ES" sz="1600" dirty="0"/>
                    </a:p>
                  </a:txBody>
                  <a:tcPr/>
                </a:tc>
                <a:tc>
                  <a:txBody>
                    <a:bodyPr/>
                    <a:lstStyle/>
                    <a:p>
                      <a:pPr algn="just"/>
                      <a:r>
                        <a:rPr lang="es-ES" sz="1400" dirty="0" smtClean="0"/>
                        <a:t>Rotación del tronco, separación espalda</a:t>
                      </a:r>
                      <a:r>
                        <a:rPr lang="es-ES" sz="1400" baseline="0" dirty="0" smtClean="0"/>
                        <a:t> y cadera</a:t>
                      </a:r>
                      <a:endParaRPr lang="es-ES" sz="1400" dirty="0"/>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364</TotalTime>
  <Words>2025</Words>
  <Application>Microsoft Office PowerPoint</Application>
  <PresentationFormat>Presentación en pantalla (4:3)</PresentationFormat>
  <Paragraphs>312</Paragraphs>
  <Slides>20</Slides>
  <Notes>11</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Trek</vt:lpstr>
      <vt:lpstr>MIND MOVES Cristina labrador ansia</vt:lpstr>
      <vt:lpstr>Bases científicas de mm</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MOVES</dc:title>
  <dc:creator>ARELA</dc:creator>
  <cp:lastModifiedBy>Mónica</cp:lastModifiedBy>
  <cp:revision>67</cp:revision>
  <dcterms:created xsi:type="dcterms:W3CDTF">2016-02-10T10:34:00Z</dcterms:created>
  <dcterms:modified xsi:type="dcterms:W3CDTF">2016-05-20T16:22:36Z</dcterms:modified>
</cp:coreProperties>
</file>