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1197" r:id="rId2"/>
    <p:sldId id="1083" r:id="rId3"/>
    <p:sldId id="1198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/>
    <p:restoredTop sz="79968"/>
  </p:normalViewPr>
  <p:slideViewPr>
    <p:cSldViewPr snapToGrid="0" snapToObjects="1">
      <p:cViewPr varScale="1">
        <p:scale>
          <a:sx n="81" d="100"/>
          <a:sy n="81" d="100"/>
        </p:scale>
        <p:origin x="10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22772-DFF4-7643-94F7-58159B467D76}" type="datetimeFigureOut">
              <a:rPr lang="es-ES" smtClean="0"/>
              <a:t>17/11/21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64932-ABBD-744C-9F50-8C82E20870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8942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https://visible-</a:t>
            </a:r>
            <a:r>
              <a:rPr lang="es-ES" dirty="0" err="1"/>
              <a:t>learning.org</a:t>
            </a:r>
            <a:r>
              <a:rPr lang="es-ES" dirty="0"/>
              <a:t>/</a:t>
            </a:r>
            <a:r>
              <a:rPr lang="es-ES" dirty="0" err="1"/>
              <a:t>hattie</a:t>
            </a:r>
            <a:r>
              <a:rPr lang="es-ES" dirty="0"/>
              <a:t>-ranking-</a:t>
            </a:r>
            <a:r>
              <a:rPr lang="es-ES" dirty="0" err="1"/>
              <a:t>influences</a:t>
            </a:r>
            <a:r>
              <a:rPr lang="es-ES" dirty="0"/>
              <a:t>-</a:t>
            </a:r>
            <a:r>
              <a:rPr lang="es-ES" dirty="0" err="1"/>
              <a:t>effect-sizes-learning-achievement</a:t>
            </a:r>
            <a:r>
              <a:rPr lang="es-ES"/>
              <a:t>/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764932-ABBD-744C-9F50-8C82E208709A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738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-conselleria-de-educacion-e-ordenacion-universitaria-xunta – Montajes  Domínguez">
            <a:extLst>
              <a:ext uri="{FF2B5EF4-FFF2-40B4-BE49-F238E27FC236}">
                <a16:creationId xmlns:a16="http://schemas.microsoft.com/office/drawing/2014/main" id="{9CE19F0A-E6F2-A445-AB10-41427A07E8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733" y="0"/>
            <a:ext cx="3228267" cy="59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630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rmal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onna\Pictures\Scaffoldingmagic logo 4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6200000">
            <a:off x="-2762504" y="2762506"/>
            <a:ext cx="6858001" cy="1332992"/>
          </a:xfrm>
          <a:prstGeom prst="rect">
            <a:avLst/>
          </a:prstGeom>
          <a:noFill/>
        </p:spPr>
      </p:pic>
      <p:pic>
        <p:nvPicPr>
          <p:cNvPr id="4" name="Picture 4" descr="logo-conselleria-de-educacion-e-ordenacion-universitaria-xunta – Montajes  Domínguez">
            <a:extLst>
              <a:ext uri="{FF2B5EF4-FFF2-40B4-BE49-F238E27FC236}">
                <a16:creationId xmlns:a16="http://schemas.microsoft.com/office/drawing/2014/main" id="{9A2494C6-3EE6-B44B-8F90-AC1B423378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733" y="0"/>
            <a:ext cx="3228267" cy="59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645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387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A6CDBA9-7FAF-7247-872E-15FE2188A528}"/>
              </a:ext>
            </a:extLst>
          </p:cNvPr>
          <p:cNvSpPr txBox="1"/>
          <p:nvPr/>
        </p:nvSpPr>
        <p:spPr>
          <a:xfrm>
            <a:off x="5893691" y="702469"/>
            <a:ext cx="5851937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AutoNum type="arabicPeriod"/>
              <a:defRPr/>
            </a:pPr>
            <a:r>
              <a:rPr lang="es-ES" sz="2800" dirty="0" err="1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Choose</a:t>
            </a:r>
            <a:r>
              <a:rPr lang="es-ES" sz="2800" dirty="0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Roles</a:t>
            </a:r>
          </a:p>
          <a:p>
            <a:pPr marL="457200" indent="-457200">
              <a:spcBef>
                <a:spcPts val="1200"/>
              </a:spcBef>
              <a:buAutoNum type="arabicPeriod"/>
              <a:defRPr/>
            </a:pPr>
            <a:r>
              <a:rPr lang="es-ES" sz="2800" dirty="0" err="1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Secretary</a:t>
            </a:r>
            <a:r>
              <a:rPr lang="es-ES" sz="2800" dirty="0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Shares </a:t>
            </a:r>
            <a:r>
              <a:rPr lang="es-ES" sz="2800" dirty="0" err="1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screen</a:t>
            </a:r>
            <a:r>
              <a:rPr lang="es-ES" sz="2800" dirty="0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with PPT</a:t>
            </a:r>
          </a:p>
          <a:p>
            <a:pPr marL="457200" indent="-457200">
              <a:spcBef>
                <a:spcPts val="1200"/>
              </a:spcBef>
              <a:buAutoNum type="arabicPeriod"/>
              <a:defRPr/>
            </a:pPr>
            <a:r>
              <a:rPr lang="es-ES" sz="2800" dirty="0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Use </a:t>
            </a:r>
            <a:r>
              <a:rPr lang="es-ES" sz="2800" dirty="0" err="1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Negotiating</a:t>
            </a:r>
            <a:r>
              <a:rPr lang="es-ES" sz="2800" dirty="0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s-ES" sz="2800" dirty="0" err="1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Phrases</a:t>
            </a:r>
            <a:r>
              <a:rPr lang="es-ES" sz="2800" dirty="0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s-ES" sz="2800" dirty="0" err="1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on</a:t>
            </a:r>
            <a:r>
              <a:rPr lang="es-ES" sz="2800" dirty="0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s-ES" sz="2800" dirty="0" err="1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Slide</a:t>
            </a:r>
            <a:r>
              <a:rPr lang="es-ES" sz="2800" dirty="0">
                <a:solidFill>
                  <a:srgbClr val="0070C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2.</a:t>
            </a:r>
          </a:p>
          <a:p>
            <a:pPr marL="457200" indent="-457200">
              <a:spcBef>
                <a:spcPts val="1200"/>
              </a:spcBef>
              <a:buAutoNum type="arabicPeriod"/>
              <a:defRPr/>
            </a:pPr>
            <a:r>
              <a:rPr lang="en-US" sz="2800" dirty="0">
                <a:solidFill>
                  <a:srgbClr val="0070C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Together, put the 14 educational practices on Slide 3 in order:</a:t>
            </a:r>
          </a:p>
          <a:p>
            <a:pPr algn="ctr">
              <a:spcBef>
                <a:spcPts val="1200"/>
              </a:spcBef>
              <a:defRPr/>
            </a:pPr>
            <a:r>
              <a:rPr lang="en-US" dirty="0">
                <a:solidFill>
                  <a:srgbClr val="0070C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most influential to learning</a:t>
            </a:r>
          </a:p>
          <a:p>
            <a:pPr algn="ctr">
              <a:spcBef>
                <a:spcPts val="1200"/>
              </a:spcBef>
              <a:defRPr/>
            </a:pPr>
            <a:r>
              <a:rPr lang="en-US" dirty="0">
                <a:solidFill>
                  <a:srgbClr val="0070C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to </a:t>
            </a:r>
          </a:p>
          <a:p>
            <a:pPr algn="ctr">
              <a:spcBef>
                <a:spcPts val="1200"/>
              </a:spcBef>
              <a:defRPr/>
            </a:pPr>
            <a:r>
              <a:rPr lang="en-US" dirty="0">
                <a:solidFill>
                  <a:srgbClr val="0070C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least influential to learning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5431D50-D34D-E54D-9B03-0AAB303A9F5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0486975">
            <a:off x="2277980" y="823140"/>
            <a:ext cx="2867070" cy="387719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D1B15A4-14CC-244B-8471-CBE9607911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4713">
            <a:off x="1791058" y="4044624"/>
            <a:ext cx="3386416" cy="2392131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84103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8DB5729-85FB-C24F-9F92-71D946D5E13A}"/>
              </a:ext>
            </a:extLst>
          </p:cNvPr>
          <p:cNvSpPr/>
          <p:nvPr/>
        </p:nvSpPr>
        <p:spPr>
          <a:xfrm>
            <a:off x="3454400" y="266596"/>
            <a:ext cx="4572000" cy="63248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Britannic Bold" panose="020B0903060703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NEGOTIATING PHRASES…</a:t>
            </a:r>
            <a:endParaRPr lang="es-ES" sz="16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70C0"/>
                </a:solidFill>
                <a:latin typeface="Britannic Bold" panose="020B0903060703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6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spcBef>
                <a:spcPts val="600"/>
              </a:spcBef>
            </a:pPr>
            <a:r>
              <a:rPr lang="en-US" dirty="0">
                <a:solidFill>
                  <a:srgbClr val="0070C0"/>
                </a:solidFill>
                <a:latin typeface="Britannic Bold" panose="020B0903060703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Would you reconsider…</a:t>
            </a:r>
            <a:endParaRPr lang="es-ES" sz="16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spcBef>
                <a:spcPts val="600"/>
              </a:spcBef>
            </a:pPr>
            <a:r>
              <a:rPr lang="en-US" dirty="0">
                <a:solidFill>
                  <a:srgbClr val="0070C0"/>
                </a:solidFill>
                <a:latin typeface="Britannic Bold" panose="020B0903060703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I’m wondering if…</a:t>
            </a:r>
            <a:endParaRPr lang="es-ES" sz="16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spcBef>
                <a:spcPts val="600"/>
              </a:spcBef>
            </a:pPr>
            <a:r>
              <a:rPr lang="en-US" dirty="0">
                <a:solidFill>
                  <a:srgbClr val="0070C0"/>
                </a:solidFill>
                <a:latin typeface="Britannic Bold" panose="020B0903060703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How would you feel if…</a:t>
            </a:r>
            <a:endParaRPr lang="es-ES" sz="16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spcBef>
                <a:spcPts val="600"/>
              </a:spcBef>
            </a:pPr>
            <a:r>
              <a:rPr lang="en-US" dirty="0">
                <a:solidFill>
                  <a:srgbClr val="0070C0"/>
                </a:solidFill>
                <a:latin typeface="Britannic Bold" panose="020B0903060703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I believe that…</a:t>
            </a:r>
            <a:endParaRPr lang="es-ES" sz="16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spcBef>
                <a:spcPts val="600"/>
              </a:spcBef>
            </a:pPr>
            <a:r>
              <a:rPr lang="en-US" dirty="0">
                <a:solidFill>
                  <a:srgbClr val="0070C0"/>
                </a:solidFill>
                <a:latin typeface="Britannic Bold" panose="020B0903060703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How about if we reconsider…</a:t>
            </a:r>
            <a:endParaRPr lang="es-ES" sz="16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spcBef>
                <a:spcPts val="600"/>
              </a:spcBef>
            </a:pPr>
            <a:r>
              <a:rPr lang="en-US" dirty="0">
                <a:solidFill>
                  <a:srgbClr val="0070C0"/>
                </a:solidFill>
                <a:latin typeface="Britannic Bold" panose="020B0903060703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I believe we could change…</a:t>
            </a:r>
            <a:endParaRPr lang="es-ES" sz="16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spcBef>
                <a:spcPts val="600"/>
              </a:spcBef>
            </a:pPr>
            <a:r>
              <a:rPr lang="en-US" dirty="0">
                <a:solidFill>
                  <a:srgbClr val="0070C0"/>
                </a:solidFill>
                <a:latin typeface="Britannic Bold" panose="020B0903060703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Actually, I think all we need to do is…</a:t>
            </a:r>
            <a:endParaRPr lang="es-ES" sz="16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spcBef>
                <a:spcPts val="600"/>
              </a:spcBef>
            </a:pPr>
            <a:r>
              <a:rPr lang="en-US" dirty="0">
                <a:solidFill>
                  <a:srgbClr val="0070C0"/>
                </a:solidFill>
                <a:latin typeface="Britannic Bold" panose="020B0903060703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I believe _______ means ________.</a:t>
            </a:r>
            <a:endParaRPr lang="es-ES" sz="16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spcBef>
                <a:spcPts val="600"/>
              </a:spcBef>
            </a:pPr>
            <a:r>
              <a:rPr lang="en-US" dirty="0">
                <a:solidFill>
                  <a:srgbClr val="0070C0"/>
                </a:solidFill>
                <a:latin typeface="Britannic Bold" panose="020B0903060703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Perhaps ________ could also be placed…</a:t>
            </a:r>
            <a:endParaRPr lang="es-ES" sz="16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spcBef>
                <a:spcPts val="600"/>
              </a:spcBef>
            </a:pPr>
            <a:r>
              <a:rPr lang="en-US" dirty="0">
                <a:solidFill>
                  <a:srgbClr val="0070C0"/>
                </a:solidFill>
                <a:latin typeface="Britannic Bold" panose="020B0903060703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In this case, I believe what you mean is…</a:t>
            </a:r>
            <a:endParaRPr lang="es-ES" sz="16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spcBef>
                <a:spcPts val="600"/>
              </a:spcBef>
            </a:pPr>
            <a:r>
              <a:rPr lang="en-US" dirty="0">
                <a:solidFill>
                  <a:srgbClr val="0070C0"/>
                </a:solidFill>
                <a:latin typeface="Britannic Bold" panose="020B0903060703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I see what you mean; however, I wonder if…</a:t>
            </a:r>
            <a:endParaRPr lang="es-ES" sz="16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spcBef>
                <a:spcPts val="600"/>
              </a:spcBef>
            </a:pPr>
            <a:r>
              <a:rPr lang="en-US" dirty="0">
                <a:solidFill>
                  <a:srgbClr val="0070C0"/>
                </a:solidFill>
                <a:latin typeface="Britannic Bold" panose="020B0903060703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I agree up to a point. Would you consider…</a:t>
            </a:r>
            <a:endParaRPr lang="es-ES" sz="16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spcBef>
                <a:spcPts val="600"/>
              </a:spcBef>
            </a:pPr>
            <a:r>
              <a:rPr lang="en-US" dirty="0">
                <a:solidFill>
                  <a:srgbClr val="0070C0"/>
                </a:solidFill>
                <a:latin typeface="Britannic Bold" panose="020B0903060703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I would like to interject another point of view.</a:t>
            </a:r>
            <a:endParaRPr lang="es-ES" sz="16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Britannic Bold" panose="020B0903060703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6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04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946CDF87-64C3-6A4F-9A98-C49BDF267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664" y="5629458"/>
            <a:ext cx="5018642" cy="1072781"/>
          </a:xfrm>
          <a:prstGeom prst="rect">
            <a:avLst/>
          </a:prstGeom>
        </p:spPr>
      </p:pic>
      <p:pic>
        <p:nvPicPr>
          <p:cNvPr id="5" name="Imagen 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20A03A44-A20E-7141-A92B-96D9D370D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8629" y="2870386"/>
            <a:ext cx="5130800" cy="1143000"/>
          </a:xfrm>
          <a:prstGeom prst="rect">
            <a:avLst/>
          </a:prstGeom>
        </p:spPr>
      </p:pic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725F41F3-FDA0-544F-BDE9-1D486D8FD2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537" y="3880402"/>
            <a:ext cx="4956985" cy="1035788"/>
          </a:xfrm>
          <a:prstGeom prst="rect">
            <a:avLst/>
          </a:prstGeom>
        </p:spPr>
      </p:pic>
      <p:pic>
        <p:nvPicPr>
          <p:cNvPr id="9" name="Imagen 8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4F517F55-4AE6-9A4A-9EDB-362BCD97D8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1701" y="4848225"/>
            <a:ext cx="4944656" cy="1060450"/>
          </a:xfrm>
          <a:prstGeom prst="rect">
            <a:avLst/>
          </a:prstGeom>
        </p:spPr>
      </p:pic>
      <p:pic>
        <p:nvPicPr>
          <p:cNvPr id="11" name="Imagen 10" descr="Texto&#10;&#10;Descripción generada automáticamente">
            <a:extLst>
              <a:ext uri="{FF2B5EF4-FFF2-40B4-BE49-F238E27FC236}">
                <a16:creationId xmlns:a16="http://schemas.microsoft.com/office/drawing/2014/main" id="{27826524-4DFE-E149-92CB-DF392B2C97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0197" y="5810988"/>
            <a:ext cx="4907664" cy="1060450"/>
          </a:xfrm>
          <a:prstGeom prst="rect">
            <a:avLst/>
          </a:prstGeom>
        </p:spPr>
      </p:pic>
      <p:pic>
        <p:nvPicPr>
          <p:cNvPr id="13" name="Imagen 12" descr="Texto, Aplicación&#10;&#10;Descripción generada automáticamente">
            <a:extLst>
              <a:ext uri="{FF2B5EF4-FFF2-40B4-BE49-F238E27FC236}">
                <a16:creationId xmlns:a16="http://schemas.microsoft.com/office/drawing/2014/main" id="{F12D824C-AE46-BF4C-ABFA-856DDEF392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8835" y="4848225"/>
            <a:ext cx="4956985" cy="1035788"/>
          </a:xfrm>
          <a:prstGeom prst="rect">
            <a:avLst/>
          </a:prstGeom>
        </p:spPr>
      </p:pic>
      <p:pic>
        <p:nvPicPr>
          <p:cNvPr id="15" name="Imagen 14" descr="Texto&#10;&#10;Descripción generada automáticamente">
            <a:extLst>
              <a:ext uri="{FF2B5EF4-FFF2-40B4-BE49-F238E27FC236}">
                <a16:creationId xmlns:a16="http://schemas.microsoft.com/office/drawing/2014/main" id="{E9D48200-81A6-2841-8729-56C6F4D9AA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8836" y="3827091"/>
            <a:ext cx="4956986" cy="1048119"/>
          </a:xfrm>
          <a:prstGeom prst="rect">
            <a:avLst/>
          </a:prstGeom>
        </p:spPr>
      </p:pic>
      <p:pic>
        <p:nvPicPr>
          <p:cNvPr id="17" name="Imagen 16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C4E520B2-21D7-3149-B8D1-D7969DB064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60" y="2741426"/>
            <a:ext cx="4919995" cy="1060450"/>
          </a:xfrm>
          <a:prstGeom prst="rect">
            <a:avLst/>
          </a:prstGeom>
        </p:spPr>
      </p:pic>
      <p:pic>
        <p:nvPicPr>
          <p:cNvPr id="19" name="Imagen 18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417F23F7-3746-8D4A-93E4-172903CBC01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51026" y="1967582"/>
            <a:ext cx="4919993" cy="1035788"/>
          </a:xfrm>
          <a:prstGeom prst="rect">
            <a:avLst/>
          </a:prstGeom>
        </p:spPr>
      </p:pic>
      <p:pic>
        <p:nvPicPr>
          <p:cNvPr id="21" name="Imagen 20" descr="Texto&#10;&#10;Descripción generada automáticamente con confianza media">
            <a:extLst>
              <a:ext uri="{FF2B5EF4-FFF2-40B4-BE49-F238E27FC236}">
                <a16:creationId xmlns:a16="http://schemas.microsoft.com/office/drawing/2014/main" id="{129C5B8D-6D7E-D342-918B-1065AD0F173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07866" y="998648"/>
            <a:ext cx="4932327" cy="1011127"/>
          </a:xfrm>
          <a:prstGeom prst="rect">
            <a:avLst/>
          </a:prstGeom>
        </p:spPr>
      </p:pic>
      <p:pic>
        <p:nvPicPr>
          <p:cNvPr id="23" name="Imagen 22" descr="Texto&#10;&#10;Descripción generada automáticamente">
            <a:extLst>
              <a:ext uri="{FF2B5EF4-FFF2-40B4-BE49-F238E27FC236}">
                <a16:creationId xmlns:a16="http://schemas.microsoft.com/office/drawing/2014/main" id="{E6306338-2261-C049-BD9B-6435DABED3A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77040" y="0"/>
            <a:ext cx="4993979" cy="1048119"/>
          </a:xfrm>
          <a:prstGeom prst="rect">
            <a:avLst/>
          </a:prstGeom>
        </p:spPr>
      </p:pic>
      <p:pic>
        <p:nvPicPr>
          <p:cNvPr id="25" name="Imagen 24" descr="Texto, Tabla&#10;&#10;Descripción generada automáticamente">
            <a:extLst>
              <a:ext uri="{FF2B5EF4-FFF2-40B4-BE49-F238E27FC236}">
                <a16:creationId xmlns:a16="http://schemas.microsoft.com/office/drawing/2014/main" id="{0B09D5B3-1B8A-0843-9CE3-2FD0D9FC644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5001" y="1790517"/>
            <a:ext cx="4969317" cy="1048119"/>
          </a:xfrm>
          <a:prstGeom prst="rect">
            <a:avLst/>
          </a:prstGeom>
        </p:spPr>
      </p:pic>
      <p:pic>
        <p:nvPicPr>
          <p:cNvPr id="27" name="Imagen 26" descr="Texto&#10;&#10;Descripción generada automáticamente">
            <a:extLst>
              <a:ext uri="{FF2B5EF4-FFF2-40B4-BE49-F238E27FC236}">
                <a16:creationId xmlns:a16="http://schemas.microsoft.com/office/drawing/2014/main" id="{DD3AA51B-16A9-A04C-ACD9-ADF63FE3948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21167" y="899743"/>
            <a:ext cx="4981648" cy="1048119"/>
          </a:xfrm>
          <a:prstGeom prst="rect">
            <a:avLst/>
          </a:prstGeom>
        </p:spPr>
      </p:pic>
      <p:pic>
        <p:nvPicPr>
          <p:cNvPr id="29" name="Imagen 28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F1ACB849-94B3-F941-B30F-02C3615AE4F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94" y="0"/>
            <a:ext cx="4932327" cy="101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335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147</Words>
  <Application>Microsoft Macintosh PowerPoint</Application>
  <PresentationFormat>Panorámica</PresentationFormat>
  <Paragraphs>25</Paragraphs>
  <Slides>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Britannic Bold</vt:lpstr>
      <vt:lpstr>Calibri</vt:lpstr>
      <vt:lpstr>Century Gothic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Donna Fields</dc:creator>
  <cp:lastModifiedBy>Jordi Edgar Tordera Juan</cp:lastModifiedBy>
  <cp:revision>27</cp:revision>
  <dcterms:created xsi:type="dcterms:W3CDTF">2020-11-21T19:34:12Z</dcterms:created>
  <dcterms:modified xsi:type="dcterms:W3CDTF">2021-11-17T11:33:53Z</dcterms:modified>
</cp:coreProperties>
</file>