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8"/>
  </p:notesMasterIdLst>
  <p:sldIdLst>
    <p:sldId id="256" r:id="rId2"/>
    <p:sldId id="388" r:id="rId3"/>
    <p:sldId id="389" r:id="rId4"/>
    <p:sldId id="419" r:id="rId5"/>
    <p:sldId id="420" r:id="rId6"/>
    <p:sldId id="266" r:id="rId7"/>
    <p:sldId id="265" r:id="rId8"/>
    <p:sldId id="281" r:id="rId9"/>
    <p:sldId id="367" r:id="rId10"/>
    <p:sldId id="283" r:id="rId11"/>
    <p:sldId id="284" r:id="rId12"/>
    <p:sldId id="285" r:id="rId13"/>
    <p:sldId id="286" r:id="rId14"/>
    <p:sldId id="390" r:id="rId15"/>
    <p:sldId id="262" r:id="rId16"/>
    <p:sldId id="313" r:id="rId17"/>
    <p:sldId id="314" r:id="rId18"/>
    <p:sldId id="315" r:id="rId19"/>
    <p:sldId id="317" r:id="rId20"/>
    <p:sldId id="316" r:id="rId21"/>
    <p:sldId id="393" r:id="rId22"/>
    <p:sldId id="319" r:id="rId23"/>
    <p:sldId id="260" r:id="rId24"/>
    <p:sldId id="312" r:id="rId25"/>
    <p:sldId id="311" r:id="rId26"/>
    <p:sldId id="318" r:id="rId27"/>
    <p:sldId id="310" r:id="rId28"/>
    <p:sldId id="305" r:id="rId29"/>
    <p:sldId id="391" r:id="rId30"/>
    <p:sldId id="375" r:id="rId31"/>
    <p:sldId id="342" r:id="rId32"/>
    <p:sldId id="408" r:id="rId33"/>
    <p:sldId id="321" r:id="rId34"/>
    <p:sldId id="267" r:id="rId35"/>
    <p:sldId id="269" r:id="rId36"/>
    <p:sldId id="270" r:id="rId37"/>
    <p:sldId id="271" r:id="rId38"/>
    <p:sldId id="288" r:id="rId39"/>
    <p:sldId id="289" r:id="rId40"/>
    <p:sldId id="290" r:id="rId41"/>
    <p:sldId id="292" r:id="rId42"/>
    <p:sldId id="293" r:id="rId43"/>
    <p:sldId id="294" r:id="rId44"/>
    <p:sldId id="296" r:id="rId45"/>
    <p:sldId id="395" r:id="rId46"/>
    <p:sldId id="297" r:id="rId47"/>
    <p:sldId id="298" r:id="rId48"/>
    <p:sldId id="299" r:id="rId49"/>
    <p:sldId id="300" r:id="rId50"/>
    <p:sldId id="301" r:id="rId51"/>
    <p:sldId id="302" r:id="rId52"/>
    <p:sldId id="306" r:id="rId53"/>
    <p:sldId id="347" r:id="rId54"/>
    <p:sldId id="268" r:id="rId55"/>
    <p:sldId id="273" r:id="rId56"/>
    <p:sldId id="378" r:id="rId57"/>
    <p:sldId id="377" r:id="rId58"/>
    <p:sldId id="379" r:id="rId59"/>
    <p:sldId id="380" r:id="rId60"/>
    <p:sldId id="272" r:id="rId61"/>
    <p:sldId id="383" r:id="rId62"/>
    <p:sldId id="354" r:id="rId63"/>
    <p:sldId id="355" r:id="rId64"/>
    <p:sldId id="384" r:id="rId65"/>
    <p:sldId id="357" r:id="rId66"/>
    <p:sldId id="359" r:id="rId67"/>
    <p:sldId id="381" r:id="rId68"/>
    <p:sldId id="366" r:id="rId69"/>
    <p:sldId id="363" r:id="rId70"/>
    <p:sldId id="364" r:id="rId71"/>
    <p:sldId id="369" r:id="rId72"/>
    <p:sldId id="365" r:id="rId73"/>
    <p:sldId id="370" r:id="rId74"/>
    <p:sldId id="371" r:id="rId75"/>
    <p:sldId id="303" r:id="rId76"/>
    <p:sldId id="352" r:id="rId77"/>
    <p:sldId id="274" r:id="rId78"/>
    <p:sldId id="279" r:id="rId79"/>
    <p:sldId id="304" r:id="rId80"/>
    <p:sldId id="287" r:id="rId81"/>
    <p:sldId id="396" r:id="rId82"/>
    <p:sldId id="276" r:id="rId83"/>
    <p:sldId id="325" r:id="rId84"/>
    <p:sldId id="399" r:id="rId85"/>
    <p:sldId id="400" r:id="rId86"/>
    <p:sldId id="326" r:id="rId87"/>
    <p:sldId id="401" r:id="rId88"/>
    <p:sldId id="327" r:id="rId89"/>
    <p:sldId id="328" r:id="rId90"/>
    <p:sldId id="421" r:id="rId91"/>
    <p:sldId id="360" r:id="rId92"/>
    <p:sldId id="329" r:id="rId93"/>
    <p:sldId id="330" r:id="rId94"/>
    <p:sldId id="331" r:id="rId95"/>
    <p:sldId id="416" r:id="rId96"/>
    <p:sldId id="337" r:id="rId97"/>
    <p:sldId id="339" r:id="rId98"/>
    <p:sldId id="332" r:id="rId99"/>
    <p:sldId id="410" r:id="rId100"/>
    <p:sldId id="338" r:id="rId101"/>
    <p:sldId id="409" r:id="rId102"/>
    <p:sldId id="344" r:id="rId103"/>
    <p:sldId id="345" r:id="rId104"/>
    <p:sldId id="341" r:id="rId105"/>
    <p:sldId id="411" r:id="rId106"/>
    <p:sldId id="346" r:id="rId107"/>
    <p:sldId id="407" r:id="rId108"/>
    <p:sldId id="398" r:id="rId109"/>
    <p:sldId id="343" r:id="rId110"/>
    <p:sldId id="402" r:id="rId111"/>
    <p:sldId id="264" r:id="rId112"/>
    <p:sldId id="348" r:id="rId113"/>
    <p:sldId id="340" r:id="rId114"/>
    <p:sldId id="412" r:id="rId115"/>
    <p:sldId id="413" r:id="rId116"/>
    <p:sldId id="414" r:id="rId117"/>
    <p:sldId id="394" r:id="rId118"/>
    <p:sldId id="336" r:id="rId119"/>
    <p:sldId id="333" r:id="rId120"/>
    <p:sldId id="335" r:id="rId121"/>
    <p:sldId id="334" r:id="rId122"/>
    <p:sldId id="418" r:id="rId123"/>
    <p:sldId id="350" r:id="rId124"/>
    <p:sldId id="405" r:id="rId125"/>
    <p:sldId id="372" r:id="rId126"/>
    <p:sldId id="397" r:id="rId127"/>
    <p:sldId id="275" r:id="rId128"/>
    <p:sldId id="320" r:id="rId129"/>
    <p:sldId id="322" r:id="rId130"/>
    <p:sldId id="307" r:id="rId131"/>
    <p:sldId id="323" r:id="rId132"/>
    <p:sldId id="324" r:id="rId133"/>
    <p:sldId id="403" r:id="rId134"/>
    <p:sldId id="368" r:id="rId135"/>
    <p:sldId id="406" r:id="rId136"/>
    <p:sldId id="415" r:id="rId13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  <p:guide orient="horz" pos="22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60754-473C-4512-BC91-9180B40DE6E6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1407C-EAAB-41F3-B29E-875039D64A9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1407C-EAAB-41F3-B29E-875039D64A9B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C276800-5237-4091-9034-A8539D321F82}" type="datetimeFigureOut">
              <a:rPr lang="es-ES" smtClean="0"/>
              <a:pPr/>
              <a:t>07/11/2017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C9B50EA-6DD9-460C-9AFE-7C5EEF4999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nJNB2JNWSA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-Agl1SPBXw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uLlrwU8ADE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7QXefF2Kvg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www.youtube.com/watch?v=xV8sc2ZKv7Q" TargetMode="Externa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EVjBHtTwRA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www.youtube.com/watch?v=1HhCV09ldjw" TargetMode="Externa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G6IwlFfLmU&amp;t=77s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52i36uYtNQ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nCZquDtAuY&amp;t=14s" TargetMode="External"/><Relationship Id="rId2" Type="http://schemas.openxmlformats.org/officeDocument/2006/relationships/hyperlink" Target="https://www.youtube.com/watch?v=k5mYWDIfu0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uPnFPQoSJo" TargetMode="External"/><Relationship Id="rId4" Type="http://schemas.openxmlformats.org/officeDocument/2006/relationships/hyperlink" Target="https://www.youtube.com/watch?v=pgVg1DorrC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KNINUBEXc8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todosobrerugby1.blogspot.com.es/2012/03/nombres-de-equipos-del-mundo.html" TargetMode="External"/><Relationship Id="rId2" Type="http://schemas.openxmlformats.org/officeDocument/2006/relationships/hyperlink" Target="http://listas.20minutos.es/deportes/el-origen-de-los-escudos-nacionales-de-rugby-mundial-de-rugby-2011-304636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cenciahistorica.blogspot.com.es/2015/02/heraldica-oval-la-historia-en-los.html" TargetMode="Externa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wCbG4I0QyA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bnRzwPI8cg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iQpWgPjeNw" TargetMode="External"/><Relationship Id="rId2" Type="http://schemas.openxmlformats.org/officeDocument/2006/relationships/hyperlink" Target="https://www.sportsjoe.ie/rugby/its-not-just-the-haka-know-your-rugby-world-cup-war-cries/40098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l_AUiz03DyM" TargetMode="Externa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://laws.worldrugby.org/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FwHtFJarhE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IgwtLtC0a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IQezLFaWTU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-sVjd0R6ME" TargetMode="External"/><Relationship Id="rId2" Type="http://schemas.openxmlformats.org/officeDocument/2006/relationships/hyperlink" Target="https://www.youtube.com/watch?v=2qTgvUT58a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znc5EMx37Y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1e7gmLYzI8" TargetMode="External"/><Relationship Id="rId2" Type="http://schemas.openxmlformats.org/officeDocument/2006/relationships/hyperlink" Target="https://www.youtube.com/watch?v=3XikMjS1H_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iw6l3O7OTo" TargetMode="Externa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Q1qFzPU5MA" TargetMode="External"/><Relationship Id="rId2" Type="http://schemas.openxmlformats.org/officeDocument/2006/relationships/hyperlink" Target="https://www.youtube.com/watch?v=nBdk6_aiie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lpais.com/elpais/2016/02/10/videos/1455132646_762677.html" TargetMode="External"/><Relationship Id="rId2" Type="http://schemas.openxmlformats.org/officeDocument/2006/relationships/hyperlink" Target="https://www.youtube.com/watch?v=SgQSLh7cUcI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hyperlink" Target="https://www.youtube.com/watch?v=UQzj6pcHAac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M_L1Qom0-w" TargetMode="Externa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19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RUHxGwv_V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vm3vT3Sfwc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LK8ZsQqNl8" TargetMode="External"/><Relationship Id="rId3" Type="http://schemas.openxmlformats.org/officeDocument/2006/relationships/hyperlink" Target="https://www.youtube.com/watch?v=CCuGJlkJOcM" TargetMode="External"/><Relationship Id="rId7" Type="http://schemas.openxmlformats.org/officeDocument/2006/relationships/hyperlink" Target="https://www.facebook.com/PasionPorRugby/videos/1427040237329658/" TargetMode="External"/><Relationship Id="rId12" Type="http://schemas.openxmlformats.org/officeDocument/2006/relationships/hyperlink" Target="https://www.youtube.com/watch?v=dtYJSW0Rkds" TargetMode="External"/><Relationship Id="rId2" Type="http://schemas.openxmlformats.org/officeDocument/2006/relationships/hyperlink" Target="https://www.youtube.com/watch?v=-8CQFlUjja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Ko1T0cbLSGo" TargetMode="External"/><Relationship Id="rId11" Type="http://schemas.openxmlformats.org/officeDocument/2006/relationships/hyperlink" Target="https://www.youtube.com/watch?v=ngpDwvemrDw" TargetMode="External"/><Relationship Id="rId5" Type="http://schemas.openxmlformats.org/officeDocument/2006/relationships/hyperlink" Target="https://www.youtube.com/watch?v=RXoBNFOxlQM" TargetMode="External"/><Relationship Id="rId10" Type="http://schemas.openxmlformats.org/officeDocument/2006/relationships/hyperlink" Target="https://www.youtube.com/watch?v=KPPErxjzcD0" TargetMode="External"/><Relationship Id="rId4" Type="http://schemas.openxmlformats.org/officeDocument/2006/relationships/hyperlink" Target="https://www.facebook.com/PasionPorRugby/videos/1279322428768107/" TargetMode="External"/><Relationship Id="rId9" Type="http://schemas.openxmlformats.org/officeDocument/2006/relationships/hyperlink" Target="https://www.youtube.com/watch?v=RoUc0iAjHv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LLDI45jDn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rca.com/otros-deportes/2016/11/14/5828ff0f22601d7d128b457b.html" TargetMode="External"/><Relationship Id="rId3" Type="http://schemas.openxmlformats.org/officeDocument/2006/relationships/hyperlink" Target="http://www.abc.es/deportes/abci-tres-rugbiers-suspendidos-vida-atacan-indigente-201609142021_noticia.html" TargetMode="External"/><Relationship Id="rId7" Type="http://schemas.openxmlformats.org/officeDocument/2006/relationships/hyperlink" Target="http://masdeporte.as.com/masdeporte/2016/12/16/polideportivo/1481899564_946371.html?autoplay=1" TargetMode="External"/><Relationship Id="rId2" Type="http://schemas.openxmlformats.org/officeDocument/2006/relationships/hyperlink" Target="http://elpais.com/diario/2010/11/28/domingo/1290918631_85021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portes.elpais.com/deportes/2016/04/21/actualidad/1461233948_791420.html" TargetMode="External"/><Relationship Id="rId5" Type="http://schemas.openxmlformats.org/officeDocument/2006/relationships/hyperlink" Target="http://www.marca.com/2009/12/19/mas_deportes/rugby/1261183517.html" TargetMode="External"/><Relationship Id="rId4" Type="http://schemas.openxmlformats.org/officeDocument/2006/relationships/hyperlink" Target="http://elpais.com/elpais/2016/08/10/videos/1470822477_111478.html" TargetMode="External"/><Relationship Id="rId9" Type="http://schemas.openxmlformats.org/officeDocument/2006/relationships/hyperlink" Target="http://deportes.elpais.com/deportes/2016/02/21/actualidad/1456059455_137173.html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SBir5egERU" TargetMode="External"/><Relationship Id="rId3" Type="http://schemas.openxmlformats.org/officeDocument/2006/relationships/hyperlink" Target="https://www.youtube.com/watch?v=tVwnVbOsqtA" TargetMode="External"/><Relationship Id="rId7" Type="http://schemas.openxmlformats.org/officeDocument/2006/relationships/hyperlink" Target="https://www.youtube.com/watch?v=xsMFR0u4xtE" TargetMode="External"/><Relationship Id="rId2" Type="http://schemas.openxmlformats.org/officeDocument/2006/relationships/hyperlink" Target="https://www.youtube.com/watch?v=xf4SSw_dkH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JJc7MssM1w" TargetMode="External"/><Relationship Id="rId5" Type="http://schemas.openxmlformats.org/officeDocument/2006/relationships/hyperlink" Target="https://www.youtube.com/watch?v=Jrb3waa_6yE" TargetMode="External"/><Relationship Id="rId10" Type="http://schemas.openxmlformats.org/officeDocument/2006/relationships/hyperlink" Target="https://www.youtube.com/watch?v=prpOC64YjX0" TargetMode="External"/><Relationship Id="rId4" Type="http://schemas.openxmlformats.org/officeDocument/2006/relationships/hyperlink" Target="https://www.youtube.com/watch?v=K8Q3E7_2GiQ" TargetMode="External"/><Relationship Id="rId9" Type="http://schemas.openxmlformats.org/officeDocument/2006/relationships/hyperlink" Target="https://www.youtube.com/watch?v=EFeo2epi-Lw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4aBz3FCjQo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twitter/statuses/92135678452616806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elconfidencial.com/deportes/rugby/2017-05-16/torneo-nacional-escuelas-rugby-pozuelo_1382895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mdJX7poSQo&amp;list=PLqoaSQXun6B5hmCTAFcJeu4Psh_UagPas&amp;index=5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Q-KXj5rE1o" TargetMode="External"/><Relationship Id="rId2" Type="http://schemas.openxmlformats.org/officeDocument/2006/relationships/hyperlink" Target="https://www.youtube.com/watch?v=19gtToQvXB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mTf7eo0zEUU" TargetMode="External"/><Relationship Id="rId4" Type="http://schemas.openxmlformats.org/officeDocument/2006/relationships/hyperlink" Target="https://www.youtube.com/watch?v=DDHreiL8Dw4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Og7aR5sHts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1G9Kn2adVIg" TargetMode="External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-19GuRdBHmk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e4XcnbulT0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mnuRhNtT2E" TargetMode="External"/><Relationship Id="rId4" Type="http://schemas.openxmlformats.org/officeDocument/2006/relationships/hyperlink" Target="https://www.youtube.com/watch?v=8W9g11bswcg&amp;t=509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3Ec0lCCkF8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tve.es/alacarta/videos/conexion-vintage/conexion-vintage-rugby-final-5-naciones-1990-escocia-inglaterra/3392562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orldrugby.org/rankings/mr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uardian.com/sport/ng-interactive/2015/sep/14/rugby-world-cup-50-greatest-players-interactive?CMP=share_btn_tw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g8_6B4lEUU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R3h79tUsiE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www.youtube.com/watch?v=DfsDjm6xvAA" TargetMode="Externa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-_pNQEobs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Enrique\Desktop\Tag-Rugby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400" b="1" dirty="0" smtClean="0"/>
              <a:t>O RUGBY: </a:t>
            </a:r>
          </a:p>
          <a:p>
            <a:pPr algn="ctr"/>
            <a:r>
              <a:rPr lang="es-ES" sz="4400" b="1" dirty="0" smtClean="0"/>
              <a:t>POSIBILIDADES DE APLICACIÓN EN EDUCACIÓN FÍSICA</a:t>
            </a:r>
            <a:endParaRPr lang="es-E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BALÓN</a:t>
            </a:r>
            <a:endParaRPr lang="es-ES" b="1" dirty="0"/>
          </a:p>
        </p:txBody>
      </p:sp>
      <p:pic>
        <p:nvPicPr>
          <p:cNvPr id="5" name="Picture 2" descr="C:\Users\Enrique\Desktop\descarg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3857784" cy="2567180"/>
          </a:xfrm>
          <a:prstGeom prst="rect">
            <a:avLst/>
          </a:prstGeom>
          <a:noFill/>
        </p:spPr>
      </p:pic>
      <p:pic>
        <p:nvPicPr>
          <p:cNvPr id="5122" name="Picture 2" descr="C:\Users\Enrique\Desktop\un-ballon-de-rugby-positionne-sur-un-tee-lors-d-un-match-de-top-14_51265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786314" y="4429132"/>
            <a:ext cx="4038600" cy="2271713"/>
          </a:xfrm>
          <a:prstGeom prst="rect">
            <a:avLst/>
          </a:prstGeom>
          <a:noFill/>
        </p:spPr>
      </p:pic>
      <p:pic>
        <p:nvPicPr>
          <p:cNvPr id="5124" name="Picture 4" descr="C:\Users\Enrique\Desktop\big_c6a3b466237a496c9680a49a81762fd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214422"/>
            <a:ext cx="4000528" cy="3000396"/>
          </a:xfrm>
          <a:prstGeom prst="rect">
            <a:avLst/>
          </a:prstGeom>
          <a:noFill/>
        </p:spPr>
      </p:pic>
      <p:pic>
        <p:nvPicPr>
          <p:cNvPr id="5125" name="Picture 5" descr="C:\Users\Enrique\Desktop\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429132"/>
            <a:ext cx="3857652" cy="2315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JONNY WILKINSON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846" y="1722438"/>
            <a:ext cx="3017308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gl-ES" dirty="0" smtClean="0"/>
              <a:t>Apertura inglés.</a:t>
            </a:r>
          </a:p>
          <a:p>
            <a:r>
              <a:rPr lang="gl-ES" dirty="0" smtClean="0"/>
              <a:t>1,78 m/ 84kg.</a:t>
            </a:r>
          </a:p>
          <a:p>
            <a:r>
              <a:rPr lang="gl-ES" dirty="0" smtClean="0"/>
              <a:t>Anotou o </a:t>
            </a:r>
            <a:r>
              <a:rPr lang="gl-ES" dirty="0" err="1" smtClean="0"/>
              <a:t>drop</a:t>
            </a:r>
            <a:r>
              <a:rPr lang="gl-ES" dirty="0" smtClean="0"/>
              <a:t> que lle deu o mundial de 2003 a Inglaterra.</a:t>
            </a:r>
          </a:p>
          <a:p>
            <a:r>
              <a:rPr lang="gl-ES" dirty="0" smtClean="0"/>
              <a:t>Xogador de grande habilidade ao pe e placador.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www.youtube.com/watch?v=lnJNB2JNWSA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27016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RICHIE MCCAW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6329" y="1722438"/>
            <a:ext cx="3440342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gl-ES" dirty="0" smtClean="0"/>
              <a:t>Terceira liña (7) neocelandés.</a:t>
            </a:r>
          </a:p>
          <a:p>
            <a:r>
              <a:rPr lang="gl-ES" dirty="0" smtClean="0"/>
              <a:t>1,87 m / 107 kg</a:t>
            </a:r>
          </a:p>
          <a:p>
            <a:r>
              <a:rPr lang="gl-ES" dirty="0" smtClean="0"/>
              <a:t>Considerado dos mellores terceiras liñas da historia destaca como un gran recuperador de balóns.</a:t>
            </a:r>
          </a:p>
          <a:p>
            <a:r>
              <a:rPr lang="gl-ES" dirty="0" smtClean="0"/>
              <a:t>Xogador máis nomeando ao mellor xogador do ano (8).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www.youtube.com/watch?v=5-Agl1SPBXw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1356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DAN CARTER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41752"/>
            <a:ext cx="3466728" cy="4487333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283968" y="1722437"/>
            <a:ext cx="4402832" cy="4525963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Apertura neocelandés.</a:t>
            </a:r>
          </a:p>
          <a:p>
            <a:r>
              <a:rPr lang="gl-ES" dirty="0" smtClean="0"/>
              <a:t>1,79/ 91 kg.</a:t>
            </a:r>
          </a:p>
          <a:p>
            <a:r>
              <a:rPr lang="gl-ES" dirty="0" smtClean="0"/>
              <a:t>Máximo anotador na historia do rugby internacional.</a:t>
            </a:r>
          </a:p>
          <a:p>
            <a:r>
              <a:rPr lang="gl-ES" dirty="0" smtClean="0"/>
              <a:t>Tres veces mellor xogador do ano.</a:t>
            </a:r>
          </a:p>
          <a:p>
            <a:r>
              <a:rPr lang="gl-ES" dirty="0" smtClean="0"/>
              <a:t>Xogador mellor pagado no mundo.</a:t>
            </a:r>
          </a:p>
          <a:p>
            <a:r>
              <a:rPr lang="gl-ES" sz="1900" dirty="0" smtClean="0">
                <a:hlinkClick r:id="rId3"/>
              </a:rPr>
              <a:t>https</a:t>
            </a:r>
            <a:r>
              <a:rPr lang="gl-ES" sz="1900" dirty="0">
                <a:hlinkClick r:id="rId3"/>
              </a:rPr>
              <a:t>://</a:t>
            </a:r>
            <a:r>
              <a:rPr lang="gl-ES" sz="1900" dirty="0" smtClean="0">
                <a:hlinkClick r:id="rId3"/>
              </a:rPr>
              <a:t>www.youtube.com/watch?v=UuLlrwU8ADE</a:t>
            </a:r>
            <a:endParaRPr lang="gl-ES" sz="1900" dirty="0" smtClean="0"/>
          </a:p>
          <a:p>
            <a:pPr marL="64008" indent="0">
              <a:buNone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7869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QUADE COOPER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2995" y="1722437"/>
            <a:ext cx="3319880" cy="4730899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283968" y="1722437"/>
            <a:ext cx="4608512" cy="4730899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Apertura australiano (NZ).</a:t>
            </a:r>
          </a:p>
          <a:p>
            <a:r>
              <a:rPr lang="gl-ES" dirty="0" smtClean="0"/>
              <a:t>1,86 m/ 93 kg.</a:t>
            </a:r>
          </a:p>
          <a:p>
            <a:r>
              <a:rPr lang="gl-ES" dirty="0" smtClean="0"/>
              <a:t>Xogador moi habilidoso coas mans e dos mellor “xogo de pes” do mundo.</a:t>
            </a:r>
          </a:p>
          <a:p>
            <a:r>
              <a:rPr lang="gl-ES" dirty="0" smtClean="0"/>
              <a:t>Moi controvertido tanto dentro coma fora do campo.</a:t>
            </a:r>
          </a:p>
          <a:p>
            <a:r>
              <a:rPr lang="es-ES" sz="1900" dirty="0" smtClean="0">
                <a:hlinkClick r:id="rId3"/>
              </a:rPr>
              <a:t>https</a:t>
            </a:r>
            <a:r>
              <a:rPr lang="es-ES" sz="1900" dirty="0">
                <a:hlinkClick r:id="rId3"/>
              </a:rPr>
              <a:t>://</a:t>
            </a:r>
            <a:r>
              <a:rPr lang="es-ES" sz="1900" dirty="0" smtClean="0">
                <a:hlinkClick r:id="rId3"/>
              </a:rPr>
              <a:t>www.youtube.com/watch?v=O7QXefF2Kvg</a:t>
            </a:r>
            <a:r>
              <a:rPr lang="es-ES" sz="1900" dirty="0" smtClean="0"/>
              <a:t> </a:t>
            </a:r>
            <a:endParaRPr lang="gl-ES" sz="1900" dirty="0"/>
          </a:p>
        </p:txBody>
      </p:sp>
    </p:spTree>
    <p:extLst>
      <p:ext uri="{BB962C8B-B14F-4D97-AF65-F5344CB8AC3E}">
        <p14:creationId xmlns:p14="http://schemas.microsoft.com/office/powerpoint/2010/main" val="22969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BRYAN HABANA</a:t>
            </a:r>
            <a:endParaRPr lang="gl-ES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355976" y="1722437"/>
            <a:ext cx="4330824" cy="4525963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Ala sudafricano.</a:t>
            </a:r>
          </a:p>
          <a:p>
            <a:r>
              <a:rPr lang="gl-ES" dirty="0" smtClean="0"/>
              <a:t>1,79 m/ 94 kg.</a:t>
            </a:r>
          </a:p>
          <a:p>
            <a:r>
              <a:rPr lang="gl-ES" dirty="0" smtClean="0"/>
              <a:t>100 m en 10,40.</a:t>
            </a:r>
          </a:p>
          <a:p>
            <a:r>
              <a:rPr lang="gl-ES" dirty="0" smtClean="0"/>
              <a:t>É o máximo anotador de ensaios na fase final dos mundiais e o terceiro da historia en anotación de ensaios en partidos internacionais.</a:t>
            </a:r>
          </a:p>
          <a:p>
            <a:r>
              <a:rPr lang="es-ES" sz="1900" dirty="0" smtClean="0">
                <a:hlinkClick r:id="rId2"/>
              </a:rPr>
              <a:t>https</a:t>
            </a:r>
            <a:r>
              <a:rPr lang="es-ES" sz="1900" dirty="0">
                <a:hlinkClick r:id="rId2"/>
              </a:rPr>
              <a:t>://</a:t>
            </a:r>
            <a:r>
              <a:rPr lang="es-ES" sz="1900" dirty="0" smtClean="0">
                <a:hlinkClick r:id="rId2"/>
              </a:rPr>
              <a:t>www.youtube.com/watch?v=xV8sc2ZKv7Q</a:t>
            </a:r>
            <a:endParaRPr lang="es-ES" sz="1900" dirty="0" smtClean="0"/>
          </a:p>
          <a:p>
            <a:endParaRPr lang="es-ES" dirty="0" smtClean="0"/>
          </a:p>
          <a:p>
            <a:endParaRPr lang="gl-ES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71599" y="1722437"/>
            <a:ext cx="296054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2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b="1" dirty="0"/>
              <a:t>Israel </a:t>
            </a:r>
            <a:r>
              <a:rPr lang="gl-ES" b="1" dirty="0" err="1"/>
              <a:t>Folau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966119"/>
            <a:ext cx="4038600" cy="40386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gl-ES" dirty="0" smtClean="0"/>
              <a:t>Zagueiro australiano.</a:t>
            </a:r>
          </a:p>
          <a:p>
            <a:r>
              <a:rPr lang="gl-ES" dirty="0" smtClean="0"/>
              <a:t>1,95 m / 103 kg.</a:t>
            </a:r>
          </a:p>
          <a:p>
            <a:r>
              <a:rPr lang="gl-ES" dirty="0" smtClean="0"/>
              <a:t>Xogador de gran velocidade e potencia que xogou tamén a </a:t>
            </a:r>
            <a:r>
              <a:rPr lang="gl-ES" dirty="0" err="1" smtClean="0"/>
              <a:t>league</a:t>
            </a:r>
            <a:r>
              <a:rPr lang="gl-ES" dirty="0" smtClean="0"/>
              <a:t> e a fútbol australiano.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www.youtube.com/watch?v=nEVjBHtTwRA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1723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JULIAN SAVEA</a:t>
            </a:r>
            <a:endParaRPr lang="gl-ES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730899"/>
          </a:xfrm>
        </p:spPr>
        <p:txBody>
          <a:bodyPr>
            <a:normAutofit lnSpcReduction="10000"/>
          </a:bodyPr>
          <a:lstStyle/>
          <a:p>
            <a:r>
              <a:rPr lang="es-ES" sz="2400" dirty="0" smtClean="0"/>
              <a:t>Ala neozelandés.</a:t>
            </a:r>
          </a:p>
          <a:p>
            <a:r>
              <a:rPr lang="gl-ES" sz="2400" dirty="0" smtClean="0"/>
              <a:t>1,93 m / 108 kg.</a:t>
            </a:r>
          </a:p>
          <a:p>
            <a:r>
              <a:rPr lang="gl-ES" sz="2400" dirty="0" smtClean="0"/>
              <a:t>Coñecido como o “autobús”.</a:t>
            </a:r>
          </a:p>
          <a:p>
            <a:r>
              <a:rPr lang="gl-ES" sz="2400" dirty="0" smtClean="0"/>
              <a:t>Máximo anotador de ensaios no mundial de 2015 (8) igualando a </a:t>
            </a:r>
            <a:r>
              <a:rPr lang="gl-ES" sz="2400" dirty="0" err="1" smtClean="0"/>
              <a:t>Lomu</a:t>
            </a:r>
            <a:r>
              <a:rPr lang="gl-ES" sz="2400" dirty="0" smtClean="0"/>
              <a:t> e a </a:t>
            </a:r>
            <a:r>
              <a:rPr lang="gl-ES" sz="2400" dirty="0" err="1" smtClean="0"/>
              <a:t>Bryan</a:t>
            </a:r>
            <a:r>
              <a:rPr lang="gl-ES" sz="2400" dirty="0" smtClean="0"/>
              <a:t> Habana.</a:t>
            </a:r>
          </a:p>
          <a:p>
            <a:r>
              <a:rPr lang="es-ES" sz="2400" dirty="0" smtClean="0">
                <a:hlinkClick r:id="rId2"/>
              </a:rPr>
              <a:t>https</a:t>
            </a:r>
            <a:r>
              <a:rPr lang="es-ES" sz="2400" dirty="0">
                <a:hlinkClick r:id="rId2"/>
              </a:rPr>
              <a:t>://</a:t>
            </a:r>
            <a:r>
              <a:rPr lang="es-ES" sz="2400" dirty="0" smtClean="0">
                <a:hlinkClick r:id="rId2"/>
              </a:rPr>
              <a:t>www.youtube.com/watch?v=1HhCV09ldjw</a:t>
            </a:r>
            <a:endParaRPr lang="es-ES" sz="2400" dirty="0" smtClean="0"/>
          </a:p>
          <a:p>
            <a:pPr marL="64008" indent="0">
              <a:buNone/>
            </a:pPr>
            <a:endParaRPr lang="es-ES" dirty="0" smtClean="0"/>
          </a:p>
          <a:p>
            <a:endParaRPr lang="es-ES" dirty="0"/>
          </a:p>
          <a:p>
            <a:pPr marL="64008" indent="0">
              <a:buNone/>
            </a:pPr>
            <a:endParaRPr lang="gl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7368" y="1722438"/>
            <a:ext cx="3078263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9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DAVID POCOCK</a:t>
            </a:r>
            <a:endParaRPr lang="gl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4462" y="1722438"/>
            <a:ext cx="3764076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172272" cy="4525963"/>
          </a:xfrm>
        </p:spPr>
        <p:txBody>
          <a:bodyPr>
            <a:normAutofit fontScale="92500" lnSpcReduction="20000"/>
          </a:bodyPr>
          <a:lstStyle/>
          <a:p>
            <a:r>
              <a:rPr lang="gl-ES" dirty="0" smtClean="0"/>
              <a:t>Terceira liña australiano</a:t>
            </a:r>
          </a:p>
          <a:p>
            <a:r>
              <a:rPr lang="gl-ES" dirty="0" smtClean="0"/>
              <a:t>1,84 m/105 kg</a:t>
            </a:r>
          </a:p>
          <a:p>
            <a:r>
              <a:rPr lang="gl-ES" dirty="0" smtClean="0"/>
              <a:t>Xogador de gran potencia física o seu punto forte é o “</a:t>
            </a:r>
            <a:r>
              <a:rPr lang="gl-ES" dirty="0" err="1" smtClean="0"/>
              <a:t>breakdown</a:t>
            </a:r>
            <a:r>
              <a:rPr lang="gl-ES" dirty="0" smtClean="0"/>
              <a:t>”.</a:t>
            </a:r>
          </a:p>
          <a:p>
            <a:r>
              <a:rPr lang="gl-ES" dirty="0" smtClean="0"/>
              <a:t>Está moi comprometido con causa sociais e medioambientais.</a:t>
            </a:r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www.youtube.com/watch?v=FG6IwlFfLmU&amp;t=77s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9104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BEAUDEN BARRETT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846" y="1722438"/>
            <a:ext cx="3017308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66527"/>
            <a:ext cx="4244280" cy="4581874"/>
          </a:xfrm>
        </p:spPr>
        <p:txBody>
          <a:bodyPr>
            <a:normAutofit fontScale="92500" lnSpcReduction="20000"/>
          </a:bodyPr>
          <a:lstStyle/>
          <a:p>
            <a:endParaRPr lang="gl-ES" dirty="0"/>
          </a:p>
          <a:p>
            <a:r>
              <a:rPr lang="gl-ES" dirty="0" smtClean="0"/>
              <a:t>Apertura neocelandés .</a:t>
            </a:r>
          </a:p>
          <a:p>
            <a:r>
              <a:rPr lang="gl-ES" dirty="0" smtClean="0"/>
              <a:t>1,85 m./92 kg.</a:t>
            </a:r>
          </a:p>
          <a:p>
            <a:r>
              <a:rPr lang="gl-ES" dirty="0" smtClean="0"/>
              <a:t>Xogador de gran habilidade técnica tanto co pe como coa man.</a:t>
            </a:r>
          </a:p>
          <a:p>
            <a:r>
              <a:rPr lang="gl-ES" dirty="0" smtClean="0"/>
              <a:t>Foi nomeado mellor xogador do ano en 2016.</a:t>
            </a:r>
          </a:p>
          <a:p>
            <a:r>
              <a:rPr lang="es-ES" dirty="0" smtClean="0">
                <a:hlinkClick r:id="rId3"/>
              </a:rPr>
              <a:t>https</a:t>
            </a:r>
            <a:r>
              <a:rPr lang="es-ES" dirty="0">
                <a:hlinkClick r:id="rId3"/>
              </a:rPr>
              <a:t>://</a:t>
            </a:r>
            <a:r>
              <a:rPr lang="es-ES" dirty="0" smtClean="0">
                <a:hlinkClick r:id="rId3"/>
              </a:rPr>
              <a:t>www.youtube.com/watch?v=m52i36uYtNQ</a:t>
            </a:r>
            <a:endParaRPr lang="es-ES" dirty="0" smtClean="0"/>
          </a:p>
          <a:p>
            <a:endParaRPr lang="es-ES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9887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FIGURAS MÁIS DESTACADAS</a:t>
            </a:r>
            <a:endParaRPr lang="gl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1666526"/>
            <a:ext cx="8363272" cy="4786552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/>
              <a:t>OS 10 MELLORES XOGADORES DA HISTORIA:</a:t>
            </a:r>
          </a:p>
          <a:p>
            <a:pPr lvl="1"/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www.youtube.com/watch?v=k5mYWDIfu08</a:t>
            </a:r>
            <a:endParaRPr lang="es-ES" dirty="0" smtClean="0"/>
          </a:p>
          <a:p>
            <a:pPr lvl="1"/>
            <a:endParaRPr lang="es-ES" dirty="0" smtClean="0"/>
          </a:p>
          <a:p>
            <a:r>
              <a:rPr lang="es-ES" dirty="0" smtClean="0"/>
              <a:t>OS 10 MELLORES XOGADORES DA “ACTUALIDADE”</a:t>
            </a:r>
            <a:r>
              <a:rPr lang="gl-ES" dirty="0" smtClean="0"/>
              <a:t>:</a:t>
            </a:r>
          </a:p>
          <a:p>
            <a:pPr lvl="1"/>
            <a:r>
              <a:rPr lang="gl-ES" sz="2400" dirty="0">
                <a:hlinkClick r:id="rId3"/>
              </a:rPr>
              <a:t>https://</a:t>
            </a:r>
            <a:r>
              <a:rPr lang="gl-ES" sz="2400" dirty="0" smtClean="0">
                <a:hlinkClick r:id="rId3"/>
              </a:rPr>
              <a:t>www.youtube.com/watch?v=GnCZquDtAuY&amp;t=14s</a:t>
            </a:r>
            <a:endParaRPr lang="gl-ES" sz="2400" dirty="0" smtClean="0"/>
          </a:p>
          <a:p>
            <a:pPr marL="537210" lvl="1" indent="0">
              <a:buNone/>
            </a:pPr>
            <a:endParaRPr lang="gl-ES" sz="2400" dirty="0" smtClean="0"/>
          </a:p>
          <a:p>
            <a:r>
              <a:rPr lang="es-ES" dirty="0" smtClean="0"/>
              <a:t>OS 5 XOGADORES NOVOS CON MAIOR PROXECCIÓN:</a:t>
            </a:r>
          </a:p>
          <a:p>
            <a:pPr lvl="1"/>
            <a:r>
              <a:rPr lang="es-ES" dirty="0">
                <a:hlinkClick r:id="rId4"/>
              </a:rPr>
              <a:t>https://</a:t>
            </a:r>
            <a:r>
              <a:rPr lang="es-ES" dirty="0" smtClean="0">
                <a:hlinkClick r:id="rId4"/>
              </a:rPr>
              <a:t>www.youtube.com/watch?v=pgVg1DorrC0</a:t>
            </a:r>
            <a:endParaRPr lang="es-ES" dirty="0" smtClean="0"/>
          </a:p>
          <a:p>
            <a:pPr marL="537210" lvl="1" indent="0">
              <a:buNone/>
            </a:pPr>
            <a:endParaRPr lang="es-ES" dirty="0" smtClean="0"/>
          </a:p>
          <a:p>
            <a:r>
              <a:rPr lang="es-ES" dirty="0" smtClean="0"/>
              <a:t>OS 5 XOGADORES MELLOR PAGADOS:</a:t>
            </a:r>
          </a:p>
          <a:p>
            <a:pPr lvl="1"/>
            <a:r>
              <a:rPr lang="gl-ES" dirty="0">
                <a:hlinkClick r:id="rId5"/>
              </a:rPr>
              <a:t>https://</a:t>
            </a:r>
            <a:r>
              <a:rPr lang="gl-ES" dirty="0" smtClean="0">
                <a:hlinkClick r:id="rId5"/>
              </a:rPr>
              <a:t>www.youtube.com/watch?v=QuPnFPQoSJo</a:t>
            </a:r>
            <a:endParaRPr lang="gl-ES" dirty="0" smtClean="0"/>
          </a:p>
          <a:p>
            <a:pPr lvl="1"/>
            <a:endParaRPr lang="gl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4049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PASE</a:t>
            </a:r>
            <a:endParaRPr lang="es-ES" b="1" dirty="0"/>
          </a:p>
        </p:txBody>
      </p:sp>
      <p:pic>
        <p:nvPicPr>
          <p:cNvPr id="2051" name="Picture 3" descr="C:\Users\Enrique\Desktop\imag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3810000" cy="2000264"/>
          </a:xfrm>
          <a:prstGeom prst="rect">
            <a:avLst/>
          </a:prstGeom>
          <a:noFill/>
        </p:spPr>
      </p:pic>
      <p:pic>
        <p:nvPicPr>
          <p:cNvPr id="2053" name="Picture 5" descr="C:\Users\Enrique\Desktop\g_juani_300x200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5" y="1500174"/>
            <a:ext cx="3321867" cy="2214578"/>
          </a:xfrm>
          <a:prstGeom prst="rect">
            <a:avLst/>
          </a:prstGeom>
          <a:noFill/>
        </p:spPr>
      </p:pic>
      <p:pic>
        <p:nvPicPr>
          <p:cNvPr id="2052" name="Picture 4" descr="C:\Users\Enrique\Desktop\g_brady_tom_300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643314"/>
            <a:ext cx="2857500" cy="2857500"/>
          </a:xfrm>
          <a:prstGeom prst="rect">
            <a:avLst/>
          </a:prstGeom>
          <a:noFill/>
        </p:spPr>
      </p:pic>
      <p:pic>
        <p:nvPicPr>
          <p:cNvPr id="2054" name="Picture 6" descr="C:\Users\Enrique\Desktop\29507157-mosc--rusia--28-de-junio-2014-diogo-miranda-de-portugal-hacen-la-patada-en-el-partido-con-alemania-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4000504"/>
            <a:ext cx="354409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5301208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 smtClean="0"/>
              <a:t>CURIOSIDADES</a:t>
            </a:r>
            <a:endParaRPr lang="gl-ES" sz="4800" b="1" dirty="0"/>
          </a:p>
        </p:txBody>
      </p:sp>
    </p:spTree>
    <p:extLst>
      <p:ext uri="{BB962C8B-B14F-4D97-AF65-F5344CB8AC3E}">
        <p14:creationId xmlns:p14="http://schemas.microsoft.com/office/powerpoint/2010/main" val="33912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RUGBY E OLIMPISMO</a:t>
            </a:r>
            <a:endParaRPr lang="es-E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>
            <a:normAutofit fontScale="77500" lnSpcReduction="20000"/>
          </a:bodyPr>
          <a:lstStyle/>
          <a:p>
            <a:endParaRPr lang="gl-ES" dirty="0" smtClean="0"/>
          </a:p>
          <a:p>
            <a:r>
              <a:rPr lang="gl-ES" dirty="0" smtClean="0"/>
              <a:t>O Rugby foi deporte olímpico nos xogos celebrados en 1900, 1908, 1920 e 1924.</a:t>
            </a:r>
          </a:p>
          <a:p>
            <a:r>
              <a:rPr lang="gl-ES" dirty="0" smtClean="0"/>
              <a:t>Durante a final disputada entre os EEUU e Francia en 1924 ocorreron certos feitos que ían na contra dos valores olímpicos polo que o Rugby sería expulsado dos Xogos até os disputados recentemente en Río 2016.</a:t>
            </a:r>
          </a:p>
          <a:p>
            <a:r>
              <a:rPr lang="gl-ES" dirty="0" smtClean="0"/>
              <a:t>Son célebres as palabras do xogador francés </a:t>
            </a:r>
            <a:r>
              <a:rPr lang="gl-ES" dirty="0" err="1" smtClean="0"/>
              <a:t>Allan</a:t>
            </a:r>
            <a:r>
              <a:rPr lang="gl-ES" dirty="0" smtClean="0"/>
              <a:t> </a:t>
            </a:r>
            <a:r>
              <a:rPr lang="gl-ES" dirty="0" err="1" smtClean="0"/>
              <a:t>Murh</a:t>
            </a:r>
            <a:r>
              <a:rPr lang="gl-ES" dirty="0" smtClean="0"/>
              <a:t> quen dixo unha vez rematado o partido “É o mellor que se pode facer sen coitelos nin revólveres.</a:t>
            </a:r>
          </a:p>
          <a:p>
            <a:r>
              <a:rPr lang="gl-ES" dirty="0" smtClean="0"/>
              <a:t>O rugby voltaría á competición olímpica na súa modalidade de “</a:t>
            </a:r>
            <a:r>
              <a:rPr lang="gl-ES" dirty="0" err="1" smtClean="0"/>
              <a:t>seven</a:t>
            </a:r>
            <a:r>
              <a:rPr lang="gl-ES" dirty="0" smtClean="0"/>
              <a:t>”, posto que a actual duración da cita olímpica non permitiría disputar un torneo de “15”.</a:t>
            </a:r>
          </a:p>
          <a:p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www.youtube.com/watch?v=kKNINUBEXc8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HIMNOS OFICIOSO NO RUGBY</a:t>
            </a:r>
            <a:endParaRPr lang="gl-ES" sz="4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556792"/>
            <a:ext cx="8435280" cy="4898016"/>
          </a:xfrm>
        </p:spPr>
        <p:txBody>
          <a:bodyPr/>
          <a:lstStyle/>
          <a:p>
            <a:r>
              <a:rPr lang="es-ES" dirty="0" smtClean="0"/>
              <a:t>IRLANDA: “</a:t>
            </a:r>
            <a:r>
              <a:rPr lang="es-ES" dirty="0" err="1" smtClean="0"/>
              <a:t>Irland</a:t>
            </a:r>
            <a:r>
              <a:rPr lang="es-ES" dirty="0" smtClean="0"/>
              <a:t> </a:t>
            </a:r>
            <a:r>
              <a:rPr lang="es-ES" dirty="0" err="1" smtClean="0"/>
              <a:t>call</a:t>
            </a:r>
            <a:r>
              <a:rPr lang="es-ES" dirty="0" smtClean="0"/>
              <a:t>” (A </a:t>
            </a:r>
            <a:r>
              <a:rPr lang="es-ES" dirty="0" err="1" smtClean="0"/>
              <a:t>soldier´s</a:t>
            </a:r>
            <a:r>
              <a:rPr lang="es-ES" dirty="0" smtClean="0"/>
              <a:t> </a:t>
            </a:r>
            <a:r>
              <a:rPr lang="es-ES" dirty="0" err="1" smtClean="0"/>
              <a:t>song</a:t>
            </a:r>
            <a:r>
              <a:rPr lang="es-ES" dirty="0" smtClean="0"/>
              <a:t>).</a:t>
            </a:r>
          </a:p>
          <a:p>
            <a:r>
              <a:rPr lang="es-ES" dirty="0" smtClean="0"/>
              <a:t>ESCOCIA: “</a:t>
            </a:r>
            <a:r>
              <a:rPr lang="es-ES" dirty="0" err="1" smtClean="0"/>
              <a:t>Flower</a:t>
            </a:r>
            <a:r>
              <a:rPr lang="es-ES" dirty="0" smtClean="0"/>
              <a:t> of </a:t>
            </a:r>
            <a:r>
              <a:rPr lang="es-ES" dirty="0" err="1" smtClean="0"/>
              <a:t>Scontland</a:t>
            </a:r>
            <a:r>
              <a:rPr lang="es-ES" dirty="0" smtClean="0"/>
              <a:t>”.</a:t>
            </a:r>
          </a:p>
          <a:p>
            <a:r>
              <a:rPr lang="es-ES" dirty="0" smtClean="0"/>
              <a:t>GALES: “Canon </a:t>
            </a:r>
            <a:r>
              <a:rPr lang="es-ES" dirty="0" err="1" smtClean="0"/>
              <a:t>lan</a:t>
            </a:r>
            <a:r>
              <a:rPr lang="es-ES" dirty="0" smtClean="0"/>
              <a:t>” (</a:t>
            </a:r>
            <a:r>
              <a:rPr lang="es-ES" dirty="0" err="1" smtClean="0"/>
              <a:t>Land</a:t>
            </a:r>
            <a:r>
              <a:rPr lang="es-ES" dirty="0" smtClean="0"/>
              <a:t> of </a:t>
            </a:r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fathers</a:t>
            </a:r>
            <a:r>
              <a:rPr lang="es-ES" dirty="0" smtClean="0"/>
              <a:t>).</a:t>
            </a:r>
          </a:p>
          <a:p>
            <a:r>
              <a:rPr lang="es-ES" dirty="0" smtClean="0"/>
              <a:t>INGLATERRA: “Swing </a:t>
            </a:r>
            <a:r>
              <a:rPr lang="es-ES" dirty="0" err="1" smtClean="0"/>
              <a:t>low</a:t>
            </a:r>
            <a:r>
              <a:rPr lang="es-ES" dirty="0" smtClean="0"/>
              <a:t>, </a:t>
            </a:r>
            <a:r>
              <a:rPr lang="es-ES" dirty="0" err="1" smtClean="0"/>
              <a:t>sweet</a:t>
            </a:r>
            <a:r>
              <a:rPr lang="es-ES" dirty="0" smtClean="0"/>
              <a:t> </a:t>
            </a:r>
            <a:r>
              <a:rPr lang="es-ES" dirty="0" err="1" smtClean="0"/>
              <a:t>chariot</a:t>
            </a:r>
            <a:r>
              <a:rPr lang="es-ES" dirty="0" smtClean="0"/>
              <a:t>”.</a:t>
            </a:r>
          </a:p>
          <a:p>
            <a:r>
              <a:rPr lang="es-ES" dirty="0" smtClean="0"/>
              <a:t>AUSTRALIA: “</a:t>
            </a:r>
            <a:r>
              <a:rPr lang="es-ES" dirty="0" err="1" smtClean="0"/>
              <a:t>Waltzing</a:t>
            </a:r>
            <a:r>
              <a:rPr lang="es-ES" dirty="0" smtClean="0"/>
              <a:t> </a:t>
            </a:r>
            <a:r>
              <a:rPr lang="es-ES" dirty="0" err="1" smtClean="0"/>
              <a:t>Matilda</a:t>
            </a:r>
            <a:r>
              <a:rPr lang="es-ES" dirty="0" smtClean="0"/>
              <a:t>” (</a:t>
            </a:r>
            <a:r>
              <a:rPr lang="es-ES" dirty="0" err="1" smtClean="0"/>
              <a:t>Advance</a:t>
            </a:r>
            <a:r>
              <a:rPr lang="es-ES" dirty="0" smtClean="0"/>
              <a:t> Australia </a:t>
            </a:r>
            <a:r>
              <a:rPr lang="es-ES" dirty="0" err="1" smtClean="0"/>
              <a:t>fair</a:t>
            </a:r>
            <a:r>
              <a:rPr lang="es-ES" dirty="0" smtClean="0"/>
              <a:t>).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4997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EMBLEMA DOS COMBINADOS NACIONAIS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>
                <a:hlinkClick r:id="rId2"/>
              </a:rPr>
              <a:t>http://listas.20minutos.es/deportes/el-origen-de-los-escudos-nacionales-de-rugby-mundial-de-rugby-2011-304636</a:t>
            </a:r>
            <a:r>
              <a:rPr lang="gl-ES" dirty="0" smtClean="0">
                <a:hlinkClick r:id="rId2"/>
              </a:rPr>
              <a:t>/</a:t>
            </a:r>
            <a:endParaRPr lang="gl-ES" dirty="0" smtClean="0"/>
          </a:p>
          <a:p>
            <a:r>
              <a:rPr lang="gl-ES" dirty="0">
                <a:hlinkClick r:id="rId3"/>
              </a:rPr>
              <a:t>http://</a:t>
            </a:r>
            <a:r>
              <a:rPr lang="gl-ES" dirty="0" smtClean="0">
                <a:hlinkClick r:id="rId3"/>
              </a:rPr>
              <a:t>todosobrerugby1.blogspot.com.es/2012/03/nombres-de-equipos-del-mundo.html</a:t>
            </a:r>
            <a:endParaRPr lang="gl-ES" dirty="0" smtClean="0"/>
          </a:p>
          <a:p>
            <a:r>
              <a:rPr lang="gl-ES" dirty="0">
                <a:hlinkClick r:id="rId4"/>
              </a:rPr>
              <a:t>http://</a:t>
            </a:r>
            <a:r>
              <a:rPr lang="gl-ES" dirty="0" smtClean="0">
                <a:hlinkClick r:id="rId4"/>
              </a:rPr>
              <a:t>licenciahistorica.blogspot.com.es/2015/02/heraldica-oval-la-historia-en-los.html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306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 smtClean="0"/>
              <a:t>FEDERACIÓN GALEGA DE RUGBY</a:t>
            </a:r>
            <a:endParaRPr lang="gl-ES" sz="3600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560" y="1749962"/>
            <a:ext cx="3752840" cy="4498438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60032" y="1749962"/>
            <a:ext cx="3826768" cy="44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 smtClean="0"/>
              <a:t>ESPAÑA / PORTUGAL</a:t>
            </a:r>
            <a:endParaRPr lang="gl-ES" sz="4800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7495" y="1988840"/>
            <a:ext cx="3646042" cy="4259559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988840"/>
            <a:ext cx="4038600" cy="425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687064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 smtClean="0"/>
              <a:t>CONVINADOS ESPECIAIS</a:t>
            </a:r>
            <a:endParaRPr lang="gl-ES" sz="4800" b="1" dirty="0"/>
          </a:p>
        </p:txBody>
      </p:sp>
    </p:spTree>
    <p:extLst>
      <p:ext uri="{BB962C8B-B14F-4D97-AF65-F5344CB8AC3E}">
        <p14:creationId xmlns:p14="http://schemas.microsoft.com/office/powerpoint/2010/main" val="17207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BARBARIANS FOOTBALL CLUB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60032" y="1484784"/>
            <a:ext cx="2188468" cy="2188468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5388" y="1583399"/>
            <a:ext cx="3096344" cy="40716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732" y="3810000"/>
            <a:ext cx="592226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/>
          <a:lstStyle/>
          <a:p>
            <a:r>
              <a:rPr lang="es-ES" b="1" dirty="0"/>
              <a:t>BARBARIANS</a:t>
            </a:r>
            <a:r>
              <a:rPr lang="es-ES" dirty="0"/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gl-ES" dirty="0" smtClean="0"/>
              <a:t>Fundados en 1890</a:t>
            </a:r>
          </a:p>
          <a:p>
            <a:pPr algn="just"/>
            <a:r>
              <a:rPr lang="gl-ES" dirty="0" smtClean="0"/>
              <a:t>Trátase dun “</a:t>
            </a:r>
            <a:r>
              <a:rPr lang="gl-ES" dirty="0" err="1" smtClean="0"/>
              <a:t>clube</a:t>
            </a:r>
            <a:r>
              <a:rPr lang="gl-ES" dirty="0" smtClean="0"/>
              <a:t>” sen xogadores fixos senón invitados de todo o mundo.</a:t>
            </a:r>
          </a:p>
          <a:p>
            <a:pPr algn="just"/>
            <a:r>
              <a:rPr lang="gl-ES" dirty="0" smtClean="0"/>
              <a:t>Buscan realizar un xogo vistoso, despregado e de alto risco primando ante todo o espectáculo.</a:t>
            </a:r>
          </a:p>
          <a:p>
            <a:pPr algn="just"/>
            <a:r>
              <a:rPr lang="gl-ES" dirty="0" smtClean="0"/>
              <a:t>Para ser convocado hai que ser bo xogador, boa persoa e demostrada “camaradería”.</a:t>
            </a:r>
          </a:p>
          <a:p>
            <a:pPr algn="just"/>
            <a:r>
              <a:rPr lang="gl-ES" dirty="0" smtClean="0"/>
              <a:t>Dende a </a:t>
            </a:r>
            <a:r>
              <a:rPr lang="gl-ES" dirty="0" err="1" smtClean="0"/>
              <a:t>profesionalización</a:t>
            </a:r>
            <a:r>
              <a:rPr lang="gl-ES" dirty="0" smtClean="0"/>
              <a:t> do rugby os seus partidos son considerados de segunda orde.</a:t>
            </a:r>
          </a:p>
          <a:p>
            <a:r>
              <a:rPr lang="es-ES" dirty="0" smtClean="0">
                <a:hlinkClick r:id="rId2"/>
              </a:rPr>
              <a:t>https</a:t>
            </a:r>
            <a:r>
              <a:rPr lang="es-ES" dirty="0">
                <a:hlinkClick r:id="rId2"/>
              </a:rPr>
              <a:t>://</a:t>
            </a:r>
            <a:r>
              <a:rPr lang="es-ES" dirty="0" smtClean="0">
                <a:hlinkClick r:id="rId2"/>
              </a:rPr>
              <a:t>www.youtube.com/watch?v=AwCbG4I0QyA</a:t>
            </a:r>
            <a:endParaRPr lang="es-ES" dirty="0" smtClean="0"/>
          </a:p>
          <a:p>
            <a:pPr marL="64008" indent="0">
              <a:buNone/>
            </a:pPr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4003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BLOQUEOS</a:t>
            </a:r>
            <a:endParaRPr lang="es-ES" b="1" dirty="0"/>
          </a:p>
        </p:txBody>
      </p:sp>
      <p:pic>
        <p:nvPicPr>
          <p:cNvPr id="3074" name="Picture 2" descr="C:\Users\Enrique\Desktop\patriotsBills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07836" y="2348880"/>
            <a:ext cx="4187964" cy="2771768"/>
          </a:xfrm>
          <a:prstGeom prst="rect">
            <a:avLst/>
          </a:prstGeom>
          <a:noFill/>
        </p:spPr>
      </p:pic>
      <p:pic>
        <p:nvPicPr>
          <p:cNvPr id="3075" name="Picture 3" descr="C:\Users\Enrique\Desktop\640px-BearsPanther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076055" y="2348880"/>
            <a:ext cx="3700329" cy="2775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THE BRITISH &amp; IRISH LIONS</a:t>
            </a:r>
            <a:endParaRPr lang="gl-ES" b="1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6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45282"/>
          </a:xfrm>
        </p:spPr>
        <p:txBody>
          <a:bodyPr/>
          <a:lstStyle/>
          <a:p>
            <a:pPr algn="ctr"/>
            <a:r>
              <a:rPr lang="es-ES" b="1" dirty="0"/>
              <a:t>BRITISH &amp; IRISH LIONS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85000" lnSpcReduction="10000"/>
          </a:bodyPr>
          <a:lstStyle/>
          <a:p>
            <a:r>
              <a:rPr lang="gl-ES" dirty="0" smtClean="0"/>
              <a:t>Fundado en 1888</a:t>
            </a:r>
          </a:p>
          <a:p>
            <a:r>
              <a:rPr lang="gl-ES" dirty="0" smtClean="0"/>
              <a:t>Equipo formado polos mellores xogadores das “HOME NATIONS” para realizar xiras de exhibición.</a:t>
            </a:r>
          </a:p>
          <a:p>
            <a:r>
              <a:rPr lang="gl-ES" dirty="0" smtClean="0"/>
              <a:t>Actualmente xogan cada catro anos visitando Australia, Nova Zelandia e Sudáfrica.</a:t>
            </a:r>
          </a:p>
          <a:p>
            <a:r>
              <a:rPr lang="gl-ES" dirty="0" smtClean="0"/>
              <a:t>Ser un </a:t>
            </a:r>
            <a:r>
              <a:rPr lang="gl-ES" dirty="0" err="1" smtClean="0"/>
              <a:t>Lion</a:t>
            </a:r>
            <a:r>
              <a:rPr lang="gl-ES" dirty="0" smtClean="0"/>
              <a:t> é un enorme honor para calquera xogador por riba incluso da camisola do seu país.</a:t>
            </a:r>
          </a:p>
          <a:p>
            <a:r>
              <a:rPr lang="gl-ES" dirty="0" smtClean="0"/>
              <a:t>Para os xogadores rivais tamén e unha grande honra xa que é unha oportunidade única (cada 12 anos).</a:t>
            </a:r>
          </a:p>
          <a:p>
            <a:r>
              <a:rPr lang="es-ES" sz="2800" dirty="0">
                <a:hlinkClick r:id="rId2"/>
              </a:rPr>
              <a:t>https://</a:t>
            </a:r>
            <a:r>
              <a:rPr lang="es-ES" sz="2800" dirty="0" smtClean="0">
                <a:hlinkClick r:id="rId2"/>
              </a:rPr>
              <a:t>www.youtube.com/watch?v=5bnRzwPI8cg</a:t>
            </a:r>
            <a:endParaRPr lang="es-ES" sz="28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2404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85242"/>
          </a:xfrm>
        </p:spPr>
        <p:txBody>
          <a:bodyPr>
            <a:normAutofit fontScale="90000"/>
          </a:bodyPr>
          <a:lstStyle/>
          <a:p>
            <a:r>
              <a:rPr lang="es-ES" sz="4800" b="1" dirty="0" smtClean="0"/>
              <a:t>LIONS 2017</a:t>
            </a:r>
            <a:endParaRPr lang="gl-ES" sz="4800" b="1" dirty="0"/>
          </a:p>
        </p:txBody>
      </p:sp>
      <p:pic>
        <p:nvPicPr>
          <p:cNvPr id="1026" name="Picture 2" descr="Resultado de imagen de plantel british &amp; Irish lions 20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363272" cy="1399032"/>
          </a:xfrm>
        </p:spPr>
        <p:txBody>
          <a:bodyPr/>
          <a:lstStyle/>
          <a:p>
            <a:r>
              <a:rPr lang="es-ES" b="1" dirty="0" smtClean="0"/>
              <a:t>DANZAS DE GUERRA MAORÍES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1340768"/>
            <a:ext cx="8712968" cy="5256584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Realizadas polas nacións polinesias antes da disputa dun encontro.</a:t>
            </a:r>
          </a:p>
          <a:p>
            <a:r>
              <a:rPr lang="gl-ES" dirty="0" smtClean="0"/>
              <a:t>Teñen por obxectivo intimidar ao rival.</a:t>
            </a:r>
          </a:p>
          <a:p>
            <a:r>
              <a:rPr lang="gl-ES" dirty="0" smtClean="0"/>
              <a:t>Entre elas atopamos:</a:t>
            </a:r>
          </a:p>
          <a:p>
            <a:pPr lvl="1"/>
            <a:r>
              <a:rPr lang="gl-ES" dirty="0" smtClean="0"/>
              <a:t>Nova Zelandia: HAKA (KA MATE / KAPA O PANGO)</a:t>
            </a:r>
          </a:p>
          <a:p>
            <a:pPr lvl="1"/>
            <a:r>
              <a:rPr lang="gl-ES" dirty="0" err="1" smtClean="0"/>
              <a:t>Fiji</a:t>
            </a:r>
            <a:r>
              <a:rPr lang="gl-ES" dirty="0" smtClean="0"/>
              <a:t>: CIBI / BOLE</a:t>
            </a:r>
          </a:p>
          <a:p>
            <a:pPr lvl="1"/>
            <a:r>
              <a:rPr lang="gl-ES" dirty="0" smtClean="0"/>
              <a:t>Samoa: SIVA TAU</a:t>
            </a:r>
          </a:p>
          <a:p>
            <a:pPr lvl="1"/>
            <a:r>
              <a:rPr lang="gl-ES" dirty="0" smtClean="0"/>
              <a:t>Tonga: SIPI TAU</a:t>
            </a:r>
          </a:p>
          <a:p>
            <a:r>
              <a:rPr lang="gl-ES" sz="1300" dirty="0">
                <a:hlinkClick r:id="rId2"/>
              </a:rPr>
              <a:t>https://www.facebook.com/PasionPorRugby/videos/1686170034750009/</a:t>
            </a:r>
          </a:p>
          <a:p>
            <a:r>
              <a:rPr lang="gl-ES" sz="1300" dirty="0" smtClean="0">
                <a:hlinkClick r:id="rId2"/>
              </a:rPr>
              <a:t>https://www.sportsjoe.ie/rugby/its-not-just-the-haka-know-your-rugby-world-cup-war-cries/40098</a:t>
            </a:r>
            <a:endParaRPr lang="gl-ES" sz="1300" dirty="0" smtClean="0"/>
          </a:p>
          <a:p>
            <a:r>
              <a:rPr lang="es-ES" sz="1300" dirty="0" smtClean="0"/>
              <a:t>SPANISH HAKA:</a:t>
            </a:r>
          </a:p>
          <a:p>
            <a:pPr lvl="1"/>
            <a:r>
              <a:rPr lang="gl-ES" sz="900" dirty="0">
                <a:hlinkClick r:id="rId3"/>
              </a:rPr>
              <a:t>https://</a:t>
            </a:r>
            <a:r>
              <a:rPr lang="gl-ES" sz="900" dirty="0" smtClean="0">
                <a:hlinkClick r:id="rId3"/>
              </a:rPr>
              <a:t>www.youtube.com/watch?v=9iQpWgPjeNw</a:t>
            </a:r>
            <a:endParaRPr lang="gl-ES" sz="900" dirty="0" smtClean="0"/>
          </a:p>
          <a:p>
            <a:pPr lvl="1"/>
            <a:endParaRPr lang="gl-ES" sz="900" dirty="0" smtClean="0"/>
          </a:p>
          <a:p>
            <a:endParaRPr lang="gl-ES" sz="1300" dirty="0" smtClean="0"/>
          </a:p>
          <a:p>
            <a:pPr marL="64008" indent="0">
              <a:buNone/>
            </a:pP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327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433314"/>
          </a:xfrm>
        </p:spPr>
        <p:txBody>
          <a:bodyPr>
            <a:normAutofit/>
          </a:bodyPr>
          <a:lstStyle/>
          <a:p>
            <a:pPr algn="just"/>
            <a:r>
              <a:rPr lang="es-ES" b="1" dirty="0" smtClean="0"/>
              <a:t>“PASILLO”</a:t>
            </a:r>
            <a:br>
              <a:rPr lang="es-ES" b="1" dirty="0" smtClean="0"/>
            </a:b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1974" y="2060848"/>
            <a:ext cx="4038600" cy="3528392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060848"/>
            <a:ext cx="4244280" cy="352839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11560" y="5805264"/>
            <a:ext cx="8075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dirty="0">
                <a:hlinkClick r:id="rId4"/>
              </a:rPr>
              <a:t>https://</a:t>
            </a:r>
            <a:r>
              <a:rPr lang="gl-ES" dirty="0" smtClean="0">
                <a:hlinkClick r:id="rId4"/>
              </a:rPr>
              <a:t>www.youtube.com/watch?v=l_AUiz03DyM</a:t>
            </a:r>
            <a:endParaRPr lang="gl-ES" dirty="0" smtClean="0"/>
          </a:p>
          <a:p>
            <a:pPr algn="ctr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04667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TERCEIRO TEMPO</a:t>
            </a:r>
            <a:endParaRPr lang="gl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MODALIDADES</a:t>
            </a:r>
            <a:endParaRPr lang="gl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1" y="1561100"/>
            <a:ext cx="4631107" cy="2600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0" y="4150801"/>
            <a:ext cx="4646387" cy="26902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573454"/>
            <a:ext cx="4487091" cy="26162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4150801"/>
            <a:ext cx="4487091" cy="270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MODALIDADES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l-ES" dirty="0"/>
              <a:t>RUGBY 13 OU RUGBY </a:t>
            </a:r>
            <a:r>
              <a:rPr lang="gl-ES" dirty="0" smtClean="0"/>
              <a:t>LEAGUE</a:t>
            </a:r>
            <a:endParaRPr lang="gl-ES" dirty="0"/>
          </a:p>
          <a:p>
            <a:pPr lvl="0"/>
            <a:r>
              <a:rPr lang="gl-ES" dirty="0"/>
              <a:t>RUGBY 7 OU </a:t>
            </a:r>
            <a:r>
              <a:rPr lang="gl-ES" dirty="0" smtClean="0"/>
              <a:t>SEVEN</a:t>
            </a:r>
            <a:endParaRPr lang="gl-ES" dirty="0"/>
          </a:p>
          <a:p>
            <a:pPr lvl="0"/>
            <a:r>
              <a:rPr lang="gl-ES" dirty="0"/>
              <a:t>RUGBY TOUCH (A TOCAR</a:t>
            </a:r>
            <a:r>
              <a:rPr lang="gl-ES" dirty="0" smtClean="0"/>
              <a:t>)</a:t>
            </a:r>
          </a:p>
          <a:p>
            <a:pPr lvl="0"/>
            <a:r>
              <a:rPr lang="gl-ES" dirty="0" smtClean="0"/>
              <a:t>RUGBY TAG </a:t>
            </a:r>
            <a:r>
              <a:rPr lang="gl-ES" dirty="0"/>
              <a:t>(CINTA)</a:t>
            </a:r>
          </a:p>
          <a:p>
            <a:pPr lvl="0"/>
            <a:r>
              <a:rPr lang="gl-ES" dirty="0"/>
              <a:t>RUGBY </a:t>
            </a:r>
            <a:r>
              <a:rPr lang="gl-ES" dirty="0" smtClean="0"/>
              <a:t>PRAIA</a:t>
            </a:r>
          </a:p>
          <a:p>
            <a:pPr lvl="1"/>
            <a:r>
              <a:rPr lang="gl-ES" dirty="0">
                <a:hlinkClick r:id="rId2"/>
              </a:rPr>
              <a:t>http://laws.worldrugby.org</a:t>
            </a:r>
            <a:r>
              <a:rPr lang="gl-ES" dirty="0" smtClean="0">
                <a:hlinkClick r:id="rId2"/>
              </a:rPr>
              <a:t>/</a:t>
            </a:r>
            <a:endParaRPr lang="gl-ES" dirty="0" smtClean="0"/>
          </a:p>
          <a:p>
            <a:pPr lvl="0"/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RUGBY LEAGUE OU RUGBY 13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gl-ES" sz="3200" dirty="0" smtClean="0"/>
              <a:t>O obxectivo do xogo é pousar o balón na zona de marca contraria paro o que temos un máximo de </a:t>
            </a:r>
            <a:r>
              <a:rPr lang="gl-ES" sz="3200" b="1" dirty="0" smtClean="0"/>
              <a:t>6 intentos</a:t>
            </a:r>
            <a:r>
              <a:rPr lang="gl-ES" sz="3200" dirty="0" smtClean="0"/>
              <a:t>..</a:t>
            </a:r>
          </a:p>
          <a:p>
            <a:pPr algn="just"/>
            <a:r>
              <a:rPr lang="gl-ES" sz="3200" dirty="0" smtClean="0"/>
              <a:t>Xógase </a:t>
            </a:r>
            <a:r>
              <a:rPr lang="gl-ES" sz="3200" b="1" dirty="0" smtClean="0"/>
              <a:t>13 </a:t>
            </a:r>
            <a:r>
              <a:rPr lang="gl-ES" sz="3200" b="1" dirty="0" err="1" smtClean="0"/>
              <a:t>vs</a:t>
            </a:r>
            <a:r>
              <a:rPr lang="gl-ES" sz="3200" b="1" dirty="0" smtClean="0"/>
              <a:t> 13 </a:t>
            </a:r>
            <a:r>
              <a:rPr lang="gl-ES" sz="3200" dirty="0" smtClean="0"/>
              <a:t>(4 suplentes).</a:t>
            </a:r>
          </a:p>
          <a:p>
            <a:pPr algn="just"/>
            <a:r>
              <a:rPr lang="gl-ES" sz="3200" dirty="0" smtClean="0"/>
              <a:t>Dimensións 100 X 70 metros </a:t>
            </a:r>
          </a:p>
          <a:p>
            <a:pPr algn="just"/>
            <a:r>
              <a:rPr lang="gl-ES" sz="3200" dirty="0" smtClean="0"/>
              <a:t>Duración do partido dous tempos de 40 minutos cada un e un descanso de 15 minutos.</a:t>
            </a:r>
          </a:p>
          <a:p>
            <a:pPr algn="just"/>
            <a:r>
              <a:rPr lang="gl-ES" sz="3200" dirty="0" smtClean="0"/>
              <a:t>Os xeitos de puntuar son os mesmos que en Unión pero os </a:t>
            </a:r>
            <a:r>
              <a:rPr lang="gl-ES" sz="3200" dirty="0" err="1" smtClean="0"/>
              <a:t>tanteos</a:t>
            </a:r>
            <a:r>
              <a:rPr lang="gl-ES" sz="3200" dirty="0" smtClean="0"/>
              <a:t> son distintos.</a:t>
            </a:r>
          </a:p>
          <a:p>
            <a:pPr algn="just"/>
            <a:r>
              <a:rPr lang="gl-ES" sz="3200" dirty="0" smtClean="0"/>
              <a:t>Non hai saque de </a:t>
            </a:r>
            <a:r>
              <a:rPr lang="gl-ES" sz="3200" dirty="0" err="1" smtClean="0"/>
              <a:t>touche</a:t>
            </a:r>
            <a:r>
              <a:rPr lang="gl-ES" sz="3200" dirty="0" smtClean="0"/>
              <a:t> e as meles son “pactadas”.</a:t>
            </a:r>
          </a:p>
          <a:p>
            <a:pPr marL="64008" indent="0" algn="just">
              <a:buNone/>
            </a:pPr>
            <a:endParaRPr lang="es-ES" dirty="0" smtClean="0"/>
          </a:p>
          <a:p>
            <a:r>
              <a:rPr lang="es-ES" sz="2400" dirty="0">
                <a:hlinkClick r:id="rId2"/>
              </a:rPr>
              <a:t>https://</a:t>
            </a:r>
            <a:r>
              <a:rPr lang="es-ES" sz="2400" dirty="0" smtClean="0">
                <a:hlinkClick r:id="rId2"/>
              </a:rPr>
              <a:t>www.youtube.com/watch?v=vFwHtFJarhE</a:t>
            </a:r>
            <a:endParaRPr lang="es-ES" sz="24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9487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RUGBY 7 OU SEVEN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8056"/>
          </a:xfrm>
        </p:spPr>
        <p:txBody>
          <a:bodyPr>
            <a:normAutofit/>
          </a:bodyPr>
          <a:lstStyle/>
          <a:p>
            <a:pPr algn="just"/>
            <a:r>
              <a:rPr lang="gl-ES" sz="2400" dirty="0" smtClean="0"/>
              <a:t>O obxectivo do xogo é pousar o balón na zona de marca contraria.</a:t>
            </a:r>
          </a:p>
          <a:p>
            <a:pPr algn="just"/>
            <a:r>
              <a:rPr lang="gl-ES" sz="2400" dirty="0" smtClean="0"/>
              <a:t>Xógase </a:t>
            </a:r>
            <a:r>
              <a:rPr lang="gl-ES" sz="2400" b="1" dirty="0" smtClean="0"/>
              <a:t>7 </a:t>
            </a:r>
            <a:r>
              <a:rPr lang="gl-ES" sz="2400" b="1" dirty="0" err="1" smtClean="0"/>
              <a:t>vs</a:t>
            </a:r>
            <a:r>
              <a:rPr lang="gl-ES" sz="2400" b="1" dirty="0" smtClean="0"/>
              <a:t> 7 </a:t>
            </a:r>
            <a:r>
              <a:rPr lang="gl-ES" sz="2400" dirty="0" smtClean="0"/>
              <a:t>(5 suplentes).</a:t>
            </a:r>
          </a:p>
          <a:p>
            <a:pPr algn="just"/>
            <a:r>
              <a:rPr lang="gl-ES" sz="2400" dirty="0" smtClean="0"/>
              <a:t>Dimensións 100 X 70 metros </a:t>
            </a:r>
          </a:p>
          <a:p>
            <a:pPr algn="just"/>
            <a:r>
              <a:rPr lang="gl-ES" sz="2400" dirty="0" smtClean="0"/>
              <a:t>Duración do partido dous tempos de 7 (10) minutos cada un e un descanso de 1 (2) minutos.</a:t>
            </a:r>
          </a:p>
          <a:p>
            <a:pPr algn="just"/>
            <a:r>
              <a:rPr lang="gl-ES" sz="2400" dirty="0" smtClean="0"/>
              <a:t>Os xeitos de puntuar son os mesmos que en 15.</a:t>
            </a:r>
          </a:p>
          <a:p>
            <a:pPr algn="just"/>
            <a:r>
              <a:rPr lang="gl-ES" sz="2400" dirty="0" smtClean="0"/>
              <a:t>Os xogadores son moi veloces e cunha gran técnica. Maioritariamente formado por ¾.</a:t>
            </a:r>
          </a:p>
          <a:p>
            <a:pPr algn="just"/>
            <a:r>
              <a:rPr lang="gl-ES" sz="2400" dirty="0" smtClean="0"/>
              <a:t>Existen algunhas modificacións melés, transformación, quen saca despois do </a:t>
            </a:r>
            <a:r>
              <a:rPr lang="gl-ES" sz="2400" dirty="0" err="1" smtClean="0"/>
              <a:t>try</a:t>
            </a:r>
            <a:r>
              <a:rPr lang="gl-ES" sz="2400" dirty="0" smtClean="0"/>
              <a:t>, suspensións.</a:t>
            </a:r>
          </a:p>
          <a:p>
            <a:pPr algn="just"/>
            <a:r>
              <a:rPr lang="gl-ES" sz="1400" dirty="0">
                <a:hlinkClick r:id="rId2"/>
              </a:rPr>
              <a:t>https://</a:t>
            </a:r>
            <a:r>
              <a:rPr lang="gl-ES" sz="1400" dirty="0" smtClean="0">
                <a:hlinkClick r:id="rId2"/>
              </a:rPr>
              <a:t>www.youtube.com/watch?v=3IgwtLtC0a8</a:t>
            </a:r>
            <a:endParaRPr lang="gl-ES" sz="1400" dirty="0" smtClean="0"/>
          </a:p>
          <a:p>
            <a:pPr algn="just"/>
            <a:endParaRPr lang="gl-ES" sz="14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7587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PLACAXE</a:t>
            </a:r>
            <a:endParaRPr lang="es-ES" b="1" dirty="0"/>
          </a:p>
        </p:txBody>
      </p:sp>
      <p:pic>
        <p:nvPicPr>
          <p:cNvPr id="4098" name="Picture 2" descr="C:\Users\Enrique\Desktop\cowboy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3838575"/>
            <a:ext cx="3071834" cy="3019425"/>
          </a:xfrm>
          <a:prstGeom prst="rect">
            <a:avLst/>
          </a:prstGeom>
          <a:noFill/>
        </p:spPr>
      </p:pic>
      <p:pic>
        <p:nvPicPr>
          <p:cNvPr id="4100" name="Picture 4" descr="C:\Users\Enrique\Desktop\1330184157_extras_mosaico_noticia_2_g_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57298"/>
            <a:ext cx="3714776" cy="2625164"/>
          </a:xfrm>
          <a:prstGeom prst="rect">
            <a:avLst/>
          </a:prstGeom>
          <a:noFill/>
        </p:spPr>
      </p:pic>
      <p:pic>
        <p:nvPicPr>
          <p:cNvPr id="4099" name="Picture 3" descr="C:\Users\Enrique\Desktop\Wilcox-Cowboys-intenta-Thompson-Redskins_85501503_287749_1706x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428736"/>
            <a:ext cx="3141993" cy="2357454"/>
          </a:xfrm>
          <a:prstGeom prst="rect">
            <a:avLst/>
          </a:prstGeom>
          <a:noFill/>
        </p:spPr>
      </p:pic>
      <p:pic>
        <p:nvPicPr>
          <p:cNvPr id="4101" name="Picture 5" descr="C:\Users\Enrique\Desktop\Schoolkids_doing_a_rugby_tackle-e14570600608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009932"/>
            <a:ext cx="3714776" cy="2848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RUGBY TOUCH </a:t>
            </a:r>
            <a:r>
              <a:rPr lang="es-ES" dirty="0" smtClean="0">
                <a:effectLst/>
              </a:rPr>
              <a:t>(Tocata)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552" y="1484784"/>
            <a:ext cx="8147248" cy="5373216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gl-ES" sz="8400" dirty="0" smtClean="0"/>
              <a:t>Xogo deportivo colectivo de invasión de </a:t>
            </a:r>
            <a:r>
              <a:rPr lang="gl-ES" sz="8400" b="1" dirty="0" smtClean="0"/>
              <a:t>mínimo contacto</a:t>
            </a:r>
            <a:r>
              <a:rPr lang="gl-ES" sz="8400" dirty="0" smtClean="0"/>
              <a:t> e gran dinamismo. </a:t>
            </a:r>
          </a:p>
          <a:p>
            <a:pPr algn="just"/>
            <a:r>
              <a:rPr lang="gl-ES" sz="8400" dirty="0" smtClean="0"/>
              <a:t>O obxectivo do xogo é pousar o balón na zona de marca contraria paro o que temos un máximo de </a:t>
            </a:r>
            <a:r>
              <a:rPr lang="gl-ES" sz="8400" b="1" dirty="0" smtClean="0"/>
              <a:t>6 tocados</a:t>
            </a:r>
            <a:r>
              <a:rPr lang="gl-ES" sz="8400" dirty="0" smtClean="0"/>
              <a:t>.</a:t>
            </a:r>
          </a:p>
          <a:p>
            <a:pPr algn="just"/>
            <a:r>
              <a:rPr lang="gl-ES" sz="8400" dirty="0" smtClean="0"/>
              <a:t>O único contacto físico permitido é coa man (tanto dos defensores coma dos atacantes).</a:t>
            </a:r>
          </a:p>
          <a:p>
            <a:pPr algn="just"/>
            <a:r>
              <a:rPr lang="gl-ES" sz="8400" b="1" dirty="0" smtClean="0"/>
              <a:t>Non</a:t>
            </a:r>
            <a:r>
              <a:rPr lang="gl-ES" sz="8400" dirty="0" smtClean="0"/>
              <a:t> se pode </a:t>
            </a:r>
            <a:r>
              <a:rPr lang="gl-ES" sz="8400" b="1" dirty="0" smtClean="0"/>
              <a:t>patear</a:t>
            </a:r>
            <a:r>
              <a:rPr lang="gl-ES" sz="8400" dirty="0" smtClean="0"/>
              <a:t> nin existen as agrupación (</a:t>
            </a:r>
            <a:r>
              <a:rPr lang="gl-ES" sz="8400" dirty="0" err="1" smtClean="0"/>
              <a:t>ruck</a:t>
            </a:r>
            <a:r>
              <a:rPr lang="gl-ES" sz="8400" dirty="0" smtClean="0"/>
              <a:t>, mele, lateral ou </a:t>
            </a:r>
            <a:r>
              <a:rPr lang="gl-ES" sz="8400" dirty="0" err="1" smtClean="0"/>
              <a:t>maul</a:t>
            </a:r>
            <a:r>
              <a:rPr lang="gl-ES" sz="8400" dirty="0" smtClean="0"/>
              <a:t>).</a:t>
            </a:r>
          </a:p>
          <a:p>
            <a:pPr algn="just"/>
            <a:r>
              <a:rPr lang="gl-ES" sz="8400" dirty="0" smtClean="0"/>
              <a:t>Modalidades masculina, feminina ou mixta.</a:t>
            </a:r>
          </a:p>
          <a:p>
            <a:pPr algn="just"/>
            <a:r>
              <a:rPr lang="gl-ES" sz="8400" dirty="0" smtClean="0"/>
              <a:t>Xógase </a:t>
            </a:r>
            <a:r>
              <a:rPr lang="gl-ES" sz="8400" b="1" dirty="0" smtClean="0"/>
              <a:t>6 </a:t>
            </a:r>
            <a:r>
              <a:rPr lang="gl-ES" sz="8400" b="1" dirty="0" err="1" smtClean="0"/>
              <a:t>vs</a:t>
            </a:r>
            <a:r>
              <a:rPr lang="gl-ES" sz="8400" b="1" dirty="0" smtClean="0"/>
              <a:t> 6 </a:t>
            </a:r>
            <a:r>
              <a:rPr lang="gl-ES" sz="8400" dirty="0" smtClean="0"/>
              <a:t>(8 suplentes).</a:t>
            </a:r>
          </a:p>
          <a:p>
            <a:pPr algn="just"/>
            <a:r>
              <a:rPr lang="gl-ES" sz="8400" dirty="0" smtClean="0"/>
              <a:t>Dimensións 70 X 50 metros (10 metros zonas de marca).</a:t>
            </a:r>
          </a:p>
          <a:p>
            <a:pPr algn="just"/>
            <a:r>
              <a:rPr lang="gl-ES" sz="8400" dirty="0" smtClean="0"/>
              <a:t>Duración do partido dous tempos de 20 minutos cada un e un descanso de 5 minutos.</a:t>
            </a:r>
          </a:p>
          <a:p>
            <a:pPr algn="just"/>
            <a:r>
              <a:rPr lang="gl-ES" sz="8400" dirty="0" smtClean="0"/>
              <a:t>Un ensaio vale 1 punto.</a:t>
            </a:r>
          </a:p>
          <a:p>
            <a:pPr algn="just"/>
            <a:r>
              <a:rPr lang="gl-ES" sz="8400" dirty="0" smtClean="0"/>
              <a:t>O xogador que “abre” o balón logo do contacto pode correr con el pero non pode ensaiar.</a:t>
            </a:r>
          </a:p>
          <a:p>
            <a:pPr algn="just"/>
            <a:r>
              <a:rPr lang="es-ES" sz="8400" dirty="0" smtClean="0">
                <a:hlinkClick r:id="rId2"/>
              </a:rPr>
              <a:t>https</a:t>
            </a:r>
            <a:r>
              <a:rPr lang="es-ES" sz="8400" dirty="0">
                <a:hlinkClick r:id="rId2"/>
              </a:rPr>
              <a:t>://www.youtube.com/watch?v=_</a:t>
            </a:r>
            <a:r>
              <a:rPr lang="es-ES" sz="8400" dirty="0" smtClean="0">
                <a:hlinkClick r:id="rId2"/>
              </a:rPr>
              <a:t>IQezLFaWTU</a:t>
            </a:r>
            <a:endParaRPr lang="es-ES" sz="8400" dirty="0" smtClean="0"/>
          </a:p>
          <a:p>
            <a:pPr algn="just"/>
            <a:endParaRPr lang="es-ES" sz="8400" dirty="0" smtClean="0"/>
          </a:p>
          <a:p>
            <a:pPr algn="just"/>
            <a:endParaRPr lang="es-ES" sz="9600" dirty="0" smtClean="0"/>
          </a:p>
          <a:p>
            <a:pPr algn="just"/>
            <a:endParaRPr lang="es-ES" dirty="0"/>
          </a:p>
          <a:p>
            <a:pPr marL="64008" indent="0" algn="just">
              <a:buNone/>
            </a:pPr>
            <a:r>
              <a:rPr lang="es-E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RUGBY TAG/FLAG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534259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gl-ES" sz="3500" dirty="0" smtClean="0"/>
              <a:t>Xogo deportivo colectivo de invasión de </a:t>
            </a:r>
            <a:r>
              <a:rPr lang="gl-ES" sz="3500" b="1" dirty="0" smtClean="0"/>
              <a:t>mínimo contacto</a:t>
            </a:r>
            <a:r>
              <a:rPr lang="gl-ES" sz="3500" dirty="0" smtClean="0"/>
              <a:t> e gran dinamismo. </a:t>
            </a:r>
          </a:p>
          <a:p>
            <a:pPr algn="just"/>
            <a:r>
              <a:rPr lang="gl-ES" sz="3500" dirty="0" smtClean="0"/>
              <a:t>O obxectivo do xogo é pousar o balón na zona de marca contraria paro o que temos un máximo de </a:t>
            </a:r>
            <a:r>
              <a:rPr lang="gl-ES" sz="3500" b="1" dirty="0" smtClean="0"/>
              <a:t>6 intentos</a:t>
            </a:r>
            <a:r>
              <a:rPr lang="gl-ES" sz="3500" dirty="0" smtClean="0"/>
              <a:t>.</a:t>
            </a:r>
          </a:p>
          <a:p>
            <a:pPr algn="just"/>
            <a:r>
              <a:rPr lang="gl-ES" sz="3500" dirty="0" smtClean="0"/>
              <a:t>Non está permitido o contacto físico. Para “</a:t>
            </a:r>
            <a:r>
              <a:rPr lang="gl-ES" sz="3500" dirty="0" err="1" smtClean="0"/>
              <a:t>placar</a:t>
            </a:r>
            <a:r>
              <a:rPr lang="gl-ES" sz="3500" dirty="0" smtClean="0"/>
              <a:t>” a un xogador bastará con quitarlle unha das dúas cintas.</a:t>
            </a:r>
          </a:p>
          <a:p>
            <a:pPr algn="just"/>
            <a:r>
              <a:rPr lang="gl-ES" sz="3500" b="1" dirty="0" smtClean="0"/>
              <a:t>Patéase só en situacións concretas. Non</a:t>
            </a:r>
            <a:r>
              <a:rPr lang="gl-ES" sz="3500" dirty="0" smtClean="0"/>
              <a:t> existen as agrupación (</a:t>
            </a:r>
            <a:r>
              <a:rPr lang="gl-ES" sz="3500" dirty="0" err="1" smtClean="0"/>
              <a:t>ruck</a:t>
            </a:r>
            <a:r>
              <a:rPr lang="gl-ES" sz="3500" dirty="0" smtClean="0"/>
              <a:t>, mele, lateral ou </a:t>
            </a:r>
            <a:r>
              <a:rPr lang="gl-ES" sz="3500" dirty="0" err="1" smtClean="0"/>
              <a:t>maul</a:t>
            </a:r>
            <a:r>
              <a:rPr lang="gl-ES" sz="3500" dirty="0" smtClean="0"/>
              <a:t>).</a:t>
            </a:r>
          </a:p>
          <a:p>
            <a:pPr algn="just"/>
            <a:r>
              <a:rPr lang="gl-ES" sz="3500" dirty="0" smtClean="0"/>
              <a:t>Modalidades masculina, feminina ou mixta.</a:t>
            </a:r>
          </a:p>
          <a:p>
            <a:pPr algn="just"/>
            <a:r>
              <a:rPr lang="gl-ES" sz="3500" dirty="0" smtClean="0"/>
              <a:t>Xógase </a:t>
            </a:r>
            <a:r>
              <a:rPr lang="gl-ES" sz="3500" b="1" dirty="0" smtClean="0"/>
              <a:t>7 </a:t>
            </a:r>
            <a:r>
              <a:rPr lang="gl-ES" sz="3500" b="1" dirty="0" err="1" smtClean="0"/>
              <a:t>vs</a:t>
            </a:r>
            <a:r>
              <a:rPr lang="gl-ES" sz="3500" b="1" dirty="0" smtClean="0"/>
              <a:t> 7 </a:t>
            </a:r>
            <a:r>
              <a:rPr lang="gl-ES" sz="3500" dirty="0" smtClean="0"/>
              <a:t>(8 suplentes).</a:t>
            </a:r>
          </a:p>
          <a:p>
            <a:pPr algn="just"/>
            <a:r>
              <a:rPr lang="gl-ES" sz="3500" dirty="0" smtClean="0"/>
              <a:t>Dimensións 70 X 50 metros (10 metros zonas de marca).</a:t>
            </a:r>
          </a:p>
          <a:p>
            <a:pPr algn="just"/>
            <a:r>
              <a:rPr lang="gl-ES" sz="3500" dirty="0" smtClean="0"/>
              <a:t>Duración do partido dous tempos de 20 minutos cada un e un descanso de 5 minutos</a:t>
            </a:r>
          </a:p>
          <a:p>
            <a:pPr algn="just"/>
            <a:r>
              <a:rPr lang="es-ES" sz="3200" dirty="0" smtClean="0">
                <a:hlinkClick r:id="rId2"/>
              </a:rPr>
              <a:t>https</a:t>
            </a:r>
            <a:r>
              <a:rPr lang="es-ES" sz="3200" dirty="0">
                <a:hlinkClick r:id="rId2"/>
              </a:rPr>
              <a:t>://</a:t>
            </a:r>
            <a:r>
              <a:rPr lang="es-ES" sz="3200" dirty="0" smtClean="0">
                <a:hlinkClick r:id="rId2"/>
              </a:rPr>
              <a:t>www.youtube.com/watch?v=2qTgvUT58ag</a:t>
            </a:r>
            <a:r>
              <a:rPr lang="es-ES" sz="3200" dirty="0" smtClean="0"/>
              <a:t> (España)</a:t>
            </a:r>
          </a:p>
          <a:p>
            <a:pPr algn="just"/>
            <a:r>
              <a:rPr lang="es-ES" sz="3200" dirty="0">
                <a:hlinkClick r:id="rId3"/>
              </a:rPr>
              <a:t>https://</a:t>
            </a:r>
            <a:r>
              <a:rPr lang="es-ES" sz="3200" dirty="0" smtClean="0">
                <a:hlinkClick r:id="rId3"/>
              </a:rPr>
              <a:t>www.youtube.com/watch?v=k-sVjd0R6ME</a:t>
            </a:r>
            <a:r>
              <a:rPr lang="es-ES" sz="3200" dirty="0" smtClean="0"/>
              <a:t>   (Portugal)</a:t>
            </a:r>
          </a:p>
          <a:p>
            <a:pPr algn="just"/>
            <a:r>
              <a:rPr lang="es-ES" sz="3200">
                <a:hlinkClick r:id="rId4"/>
              </a:rPr>
              <a:t>https://</a:t>
            </a:r>
            <a:r>
              <a:rPr lang="es-ES" sz="3200" smtClean="0">
                <a:hlinkClick r:id="rId4"/>
              </a:rPr>
              <a:t>www.youtube.com/watch?v=lznc5EMx37Y</a:t>
            </a:r>
            <a:endParaRPr lang="es-ES" sz="320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5280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85242"/>
          </a:xfrm>
        </p:spPr>
        <p:txBody>
          <a:bodyPr/>
          <a:lstStyle/>
          <a:p>
            <a:r>
              <a:rPr lang="es-ES" b="1" dirty="0" smtClean="0"/>
              <a:t>RUGBY PRAIA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207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gl-ES" sz="3200" dirty="0" smtClean="0"/>
              <a:t>Xogo deportivo </a:t>
            </a:r>
            <a:r>
              <a:rPr lang="gl-ES" sz="3200" b="1" dirty="0" smtClean="0"/>
              <a:t>recreativo</a:t>
            </a:r>
            <a:r>
              <a:rPr lang="gl-ES" sz="3200" dirty="0" smtClean="0"/>
              <a:t> colectivo de invasión normativizado. </a:t>
            </a:r>
          </a:p>
          <a:p>
            <a:pPr algn="just"/>
            <a:r>
              <a:rPr lang="gl-ES" sz="3200" dirty="0" smtClean="0"/>
              <a:t>O obxectivo do xogo é pousar o balón na zona de marca contraria.</a:t>
            </a:r>
          </a:p>
          <a:p>
            <a:pPr algn="just"/>
            <a:r>
              <a:rPr lang="gl-ES" sz="3200" b="1" dirty="0" smtClean="0"/>
              <a:t>Non</a:t>
            </a:r>
            <a:r>
              <a:rPr lang="gl-ES" sz="3200" dirty="0" smtClean="0"/>
              <a:t> se pode </a:t>
            </a:r>
            <a:r>
              <a:rPr lang="gl-ES" sz="3200" b="1" dirty="0" smtClean="0"/>
              <a:t>patear</a:t>
            </a:r>
            <a:r>
              <a:rPr lang="gl-ES" sz="3200" dirty="0" smtClean="0"/>
              <a:t> nin existen as agrupacións (</a:t>
            </a:r>
            <a:r>
              <a:rPr lang="gl-ES" sz="3200" dirty="0" err="1" smtClean="0"/>
              <a:t>ruck</a:t>
            </a:r>
            <a:r>
              <a:rPr lang="gl-ES" sz="3200" dirty="0" smtClean="0"/>
              <a:t>, </a:t>
            </a:r>
            <a:r>
              <a:rPr lang="gl-ES" sz="3200" dirty="0" err="1" smtClean="0"/>
              <a:t>maul</a:t>
            </a:r>
            <a:r>
              <a:rPr lang="gl-ES" sz="3200" dirty="0" smtClean="0"/>
              <a:t>, melé e </a:t>
            </a:r>
            <a:r>
              <a:rPr lang="gl-ES" sz="3200" dirty="0" err="1" smtClean="0"/>
              <a:t>touche</a:t>
            </a:r>
            <a:r>
              <a:rPr lang="gl-ES" sz="3200" dirty="0" smtClean="0"/>
              <a:t>).</a:t>
            </a:r>
          </a:p>
          <a:p>
            <a:pPr algn="just"/>
            <a:r>
              <a:rPr lang="gl-ES" sz="3200" dirty="0" smtClean="0"/>
              <a:t>Xógase </a:t>
            </a:r>
            <a:r>
              <a:rPr lang="gl-ES" sz="3200" b="1" dirty="0" smtClean="0"/>
              <a:t>5 </a:t>
            </a:r>
            <a:r>
              <a:rPr lang="gl-ES" sz="3200" b="1" dirty="0" err="1" smtClean="0"/>
              <a:t>vs</a:t>
            </a:r>
            <a:r>
              <a:rPr lang="gl-ES" sz="3200" b="1" dirty="0" smtClean="0"/>
              <a:t> 5 </a:t>
            </a:r>
            <a:r>
              <a:rPr lang="gl-ES" sz="3200" dirty="0" smtClean="0"/>
              <a:t>(7 suplentes).</a:t>
            </a:r>
          </a:p>
          <a:p>
            <a:pPr algn="just"/>
            <a:r>
              <a:rPr lang="gl-ES" sz="3200" dirty="0" smtClean="0"/>
              <a:t>Dimensións 31X 25 metros (5 metros zonas de marca).</a:t>
            </a:r>
          </a:p>
          <a:p>
            <a:pPr algn="just"/>
            <a:r>
              <a:rPr lang="gl-ES" sz="3200" dirty="0" smtClean="0"/>
              <a:t>Duración do partido dous tempos de 5 minutos cada un e un descanso de 3 minutos ou menos.</a:t>
            </a:r>
          </a:p>
          <a:p>
            <a:pPr algn="just"/>
            <a:r>
              <a:rPr lang="gl-ES" sz="3200" dirty="0" smtClean="0"/>
              <a:t>Pelota número 4.</a:t>
            </a:r>
          </a:p>
          <a:p>
            <a:pPr algn="just"/>
            <a:r>
              <a:rPr lang="gl-ES" sz="3200" dirty="0" smtClean="0"/>
              <a:t>O xogo sempre se reinicia con un golpe franco. O equipo defensor debe situarse a 5 metros cara a súa zona de marca.</a:t>
            </a:r>
          </a:p>
          <a:p>
            <a:pPr algn="just"/>
            <a:r>
              <a:rPr lang="gl-ES" sz="3200" dirty="0" smtClean="0"/>
              <a:t>Un ensaio vale 1 punto</a:t>
            </a:r>
          </a:p>
          <a:p>
            <a:pPr algn="just"/>
            <a:r>
              <a:rPr lang="es-ES" sz="3200" dirty="0" smtClean="0">
                <a:hlinkClick r:id="rId2"/>
              </a:rPr>
              <a:t>https</a:t>
            </a:r>
            <a:r>
              <a:rPr lang="es-ES" sz="3200" dirty="0">
                <a:hlinkClick r:id="rId2"/>
              </a:rPr>
              <a:t>://</a:t>
            </a:r>
            <a:r>
              <a:rPr lang="es-ES" sz="3200" dirty="0" smtClean="0">
                <a:hlinkClick r:id="rId2"/>
              </a:rPr>
              <a:t>www.youtube.com/watch?v=3XikMjS1H_w</a:t>
            </a:r>
            <a:r>
              <a:rPr lang="es-ES" sz="3200" dirty="0" smtClean="0"/>
              <a:t>   (</a:t>
            </a:r>
            <a:r>
              <a:rPr lang="es-ES" sz="3200" dirty="0" err="1" smtClean="0"/>
              <a:t>regras</a:t>
            </a:r>
            <a:r>
              <a:rPr lang="es-ES" sz="3200" dirty="0" smtClean="0"/>
              <a:t> I)</a:t>
            </a:r>
          </a:p>
          <a:p>
            <a:pPr algn="just"/>
            <a:r>
              <a:rPr lang="es-ES" sz="3200" dirty="0">
                <a:hlinkClick r:id="rId3"/>
              </a:rPr>
              <a:t>https://</a:t>
            </a:r>
            <a:r>
              <a:rPr lang="es-ES" sz="3200" dirty="0" smtClean="0">
                <a:hlinkClick r:id="rId3"/>
              </a:rPr>
              <a:t>www.youtube.com/watch?v=k1e7gmLYzI8</a:t>
            </a:r>
            <a:r>
              <a:rPr lang="es-ES" sz="3200" dirty="0" smtClean="0"/>
              <a:t>   (</a:t>
            </a:r>
            <a:r>
              <a:rPr lang="es-ES" sz="3200" dirty="0" err="1" smtClean="0"/>
              <a:t>regras</a:t>
            </a:r>
            <a:r>
              <a:rPr lang="es-ES" sz="3200" dirty="0" smtClean="0"/>
              <a:t> II)</a:t>
            </a:r>
          </a:p>
          <a:p>
            <a:pPr algn="just"/>
            <a:r>
              <a:rPr lang="es-ES" sz="3200" dirty="0">
                <a:hlinkClick r:id="rId4"/>
              </a:rPr>
              <a:t>https://</a:t>
            </a:r>
            <a:r>
              <a:rPr lang="es-ES" sz="3200" dirty="0" smtClean="0">
                <a:hlinkClick r:id="rId4"/>
              </a:rPr>
              <a:t>www.youtube.com/watch?v=jiw6l3O7OTo</a:t>
            </a:r>
            <a:r>
              <a:rPr lang="es-ES" sz="3200" dirty="0" smtClean="0"/>
              <a:t>    (</a:t>
            </a:r>
            <a:r>
              <a:rPr lang="es-ES" sz="3200" dirty="0" err="1" smtClean="0"/>
              <a:t>Figueira</a:t>
            </a:r>
            <a:r>
              <a:rPr lang="es-ES" sz="3200" dirty="0" smtClean="0"/>
              <a:t>)</a:t>
            </a:r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8878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1171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4869160"/>
            <a:ext cx="8229600" cy="1399032"/>
          </a:xfrm>
        </p:spPr>
        <p:txBody>
          <a:bodyPr/>
          <a:lstStyle/>
          <a:p>
            <a:pPr algn="ctr"/>
            <a:r>
              <a:rPr lang="es-ES" b="1" dirty="0" smtClean="0"/>
              <a:t>O RUGBY EN GALICIA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172284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 RUGBY EN GALICIA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7" y="2060848"/>
            <a:ext cx="3933527" cy="4077543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4007" y="2087761"/>
            <a:ext cx="4176465" cy="40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“XOGANDO AO RUGBY”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788282"/>
          </a:xfrm>
        </p:spPr>
        <p:txBody>
          <a:bodyPr/>
          <a:lstStyle/>
          <a:p>
            <a:r>
              <a:rPr lang="gl-ES" dirty="0" smtClean="0"/>
              <a:t>Proxecto da FGR incluído dentro do programa “</a:t>
            </a:r>
            <a:r>
              <a:rPr lang="gl-ES" dirty="0" err="1" smtClean="0"/>
              <a:t>Get</a:t>
            </a:r>
            <a:r>
              <a:rPr lang="gl-ES" dirty="0" smtClean="0"/>
              <a:t> </a:t>
            </a:r>
            <a:r>
              <a:rPr lang="gl-ES" dirty="0" err="1" smtClean="0"/>
              <a:t>into</a:t>
            </a:r>
            <a:r>
              <a:rPr lang="gl-ES" dirty="0" smtClean="0"/>
              <a:t> Rugby” que ten como obxectivo dar un impulso na captación de novos practicantes.</a:t>
            </a:r>
          </a:p>
          <a:p>
            <a:r>
              <a:rPr lang="gl-ES" dirty="0" smtClean="0"/>
              <a:t>Este programa busca promocionar os valores do xogo e unha experiencia práctica nun ambiente seguro e de xeito progresivo.</a:t>
            </a:r>
          </a:p>
          <a:p>
            <a:r>
              <a:rPr lang="gl-ES" dirty="0" smtClean="0"/>
              <a:t>Tres etapas: Probar, xogar e seguir.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1030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24544" y="116632"/>
            <a:ext cx="7870513" cy="1399032"/>
          </a:xfrm>
        </p:spPr>
        <p:txBody>
          <a:bodyPr>
            <a:normAutofit/>
          </a:bodyPr>
          <a:lstStyle/>
          <a:p>
            <a:r>
              <a:rPr lang="es-ES" sz="4800" b="1" dirty="0" smtClean="0"/>
              <a:t>THE END</a:t>
            </a:r>
            <a:endParaRPr lang="gl-ES" sz="4800" b="1" dirty="0"/>
          </a:p>
        </p:txBody>
      </p:sp>
    </p:spTree>
    <p:extLst>
      <p:ext uri="{BB962C8B-B14F-4D97-AF65-F5344CB8AC3E}">
        <p14:creationId xmlns:p14="http://schemas.microsoft.com/office/powerpoint/2010/main" val="24901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53"/>
            <a:ext cx="9144000" cy="69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2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QUE É O RUGBY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4008" indent="0">
              <a:buNone/>
            </a:pPr>
            <a:r>
              <a:rPr lang="gl-ES" dirty="0" smtClean="0"/>
              <a:t>O rugby, nas súas distintas modalidades,</a:t>
            </a:r>
            <a:r>
              <a:rPr lang="gl-ES" b="1" dirty="0" smtClean="0"/>
              <a:t> </a:t>
            </a:r>
            <a:r>
              <a:rPr lang="gl-ES" dirty="0" smtClean="0"/>
              <a:t>é un deporte colectivo de “</a:t>
            </a:r>
            <a:r>
              <a:rPr lang="gl-ES" b="1" dirty="0" smtClean="0"/>
              <a:t>contacto”</a:t>
            </a:r>
            <a:r>
              <a:rPr lang="gl-ES" dirty="0" smtClean="0"/>
              <a:t> no que se enfrontan dous equipos que loitan polo espazo, por facerse coa posesión do balón e lévalo cara á zona de marca do rival. Gaña o equipo que máis puntos consegue anotar. O grande </a:t>
            </a:r>
            <a:r>
              <a:rPr lang="gl-ES" b="1" dirty="0" smtClean="0"/>
              <a:t>respecto polas normas por parte dos xogadores </a:t>
            </a:r>
            <a:r>
              <a:rPr lang="gl-ES" dirty="0" smtClean="0"/>
              <a:t>é unha característica deste deporte, onde as decisións do árbitro raramente son discutidas.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91" y="0"/>
            <a:ext cx="9223981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199" y="692696"/>
            <a:ext cx="8229600" cy="1399032"/>
          </a:xfrm>
        </p:spPr>
        <p:txBody>
          <a:bodyPr/>
          <a:lstStyle/>
          <a:p>
            <a:r>
              <a:rPr lang="es-ES" b="1" dirty="0" smtClean="0"/>
              <a:t>ANTECEDENTES HISTÓRICOS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39887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ANTECEDENTES HISTÓRICOS</a:t>
            </a:r>
            <a:endParaRPr lang="gl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HARPASTUM</a:t>
            </a:r>
          </a:p>
          <a:p>
            <a:r>
              <a:rPr lang="gl-ES" dirty="0">
                <a:hlinkClick r:id="rId2"/>
              </a:rPr>
              <a:t>https://</a:t>
            </a:r>
            <a:r>
              <a:rPr lang="gl-ES" dirty="0" smtClean="0">
                <a:hlinkClick r:id="rId2"/>
              </a:rPr>
              <a:t>www.youtube.com/watch?v=nBdk6_aiieg</a:t>
            </a:r>
            <a:endParaRPr lang="gl-ES" dirty="0" smtClean="0"/>
          </a:p>
          <a:p>
            <a:pPr marL="64008" indent="0">
              <a:buNone/>
            </a:pPr>
            <a:endParaRPr lang="gl-ES" dirty="0" smtClean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smtClean="0"/>
              <a:t>LA SOULE</a:t>
            </a:r>
            <a:endParaRPr lang="gl-ES" dirty="0" smtClean="0"/>
          </a:p>
          <a:p>
            <a:r>
              <a:rPr lang="gl-ES" dirty="0" smtClean="0">
                <a:hlinkClick r:id="rId3"/>
              </a:rPr>
              <a:t>https</a:t>
            </a:r>
            <a:r>
              <a:rPr lang="gl-ES" dirty="0">
                <a:hlinkClick r:id="rId3"/>
              </a:rPr>
              <a:t>://</a:t>
            </a:r>
            <a:r>
              <a:rPr lang="gl-ES" dirty="0" smtClean="0">
                <a:hlinkClick r:id="rId3"/>
              </a:rPr>
              <a:t>www.youtube.com/watch?v=dQ1qFzPU5MA</a:t>
            </a:r>
            <a:endParaRPr lang="gl-ES" dirty="0" smtClean="0"/>
          </a:p>
          <a:p>
            <a:endParaRPr lang="gl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861048"/>
            <a:ext cx="2857500" cy="21621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3503860"/>
            <a:ext cx="30765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ANTECEDENTES HISTÓRICOS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19980" y="1844824"/>
            <a:ext cx="4038600" cy="4525963"/>
          </a:xfrm>
        </p:spPr>
        <p:txBody>
          <a:bodyPr/>
          <a:lstStyle/>
          <a:p>
            <a:r>
              <a:rPr lang="es-ES" dirty="0"/>
              <a:t>FÚTBOL DE CARNAVAL</a:t>
            </a:r>
          </a:p>
          <a:p>
            <a:r>
              <a:rPr lang="gl-ES" dirty="0">
                <a:hlinkClick r:id="rId2"/>
              </a:rPr>
              <a:t>https://</a:t>
            </a:r>
            <a:r>
              <a:rPr lang="gl-ES" dirty="0" smtClean="0">
                <a:hlinkClick r:id="rId2"/>
              </a:rPr>
              <a:t>www.youtube.com/watch?v=SgQSLh7cUcI</a:t>
            </a:r>
            <a:r>
              <a:rPr lang="gl-ES" dirty="0" smtClean="0"/>
              <a:t> (*)</a:t>
            </a:r>
          </a:p>
          <a:p>
            <a:r>
              <a:rPr lang="gl-ES" dirty="0">
                <a:hlinkClick r:id="rId3"/>
              </a:rPr>
              <a:t>http://</a:t>
            </a:r>
            <a:r>
              <a:rPr lang="gl-ES" dirty="0" smtClean="0">
                <a:hlinkClick r:id="rId3"/>
              </a:rPr>
              <a:t>elpais.com/elpais/2016/02/10/videos/1455132646_762677.html</a:t>
            </a:r>
            <a:endParaRPr lang="gl-ES" dirty="0" smtClean="0"/>
          </a:p>
          <a:p>
            <a:endParaRPr lang="gl-ES" dirty="0" smtClean="0"/>
          </a:p>
          <a:p>
            <a:endParaRPr lang="gl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992988"/>
            <a:ext cx="4244280" cy="4525963"/>
          </a:xfrm>
        </p:spPr>
        <p:txBody>
          <a:bodyPr/>
          <a:lstStyle/>
          <a:p>
            <a:r>
              <a:rPr lang="es-ES" dirty="0" smtClean="0"/>
              <a:t>CALCIO FLORENTINO</a:t>
            </a:r>
          </a:p>
          <a:p>
            <a:r>
              <a:rPr lang="es-ES" sz="1400" dirty="0">
                <a:hlinkClick r:id="rId4"/>
              </a:rPr>
              <a:t>https://</a:t>
            </a:r>
            <a:r>
              <a:rPr lang="es-ES" sz="1400" dirty="0" smtClean="0">
                <a:hlinkClick r:id="rId4"/>
              </a:rPr>
              <a:t>www.youtube.com/watch?v=UQzj6pcHAac</a:t>
            </a:r>
            <a:endParaRPr lang="es-ES" sz="1400" dirty="0"/>
          </a:p>
          <a:p>
            <a:pPr marL="64008" indent="0">
              <a:buNone/>
            </a:pPr>
            <a:endParaRPr lang="gl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19" y="3140968"/>
            <a:ext cx="407441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SEPARACIÓN FÚTBOL-RUGBY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/>
              <a:t>1823 </a:t>
            </a:r>
            <a:r>
              <a:rPr lang="es-ES" dirty="0" smtClean="0">
                <a:hlinkClick r:id="rId2" action="ppaction://hlinksldjump"/>
              </a:rPr>
              <a:t>William </a:t>
            </a:r>
            <a:r>
              <a:rPr lang="es-ES" dirty="0" err="1" smtClean="0">
                <a:hlinkClick r:id="rId2" action="ppaction://hlinksldjump"/>
              </a:rPr>
              <a:t>Webb</a:t>
            </a:r>
            <a:r>
              <a:rPr lang="es-ES" dirty="0" smtClean="0">
                <a:hlinkClick r:id="rId2" action="ppaction://hlinksldjump"/>
              </a:rPr>
              <a:t> Ellis </a:t>
            </a:r>
            <a:r>
              <a:rPr lang="es-ES" dirty="0" smtClean="0"/>
              <a:t>colle o balón coas </a:t>
            </a:r>
            <a:r>
              <a:rPr lang="es-ES" dirty="0" err="1" smtClean="0"/>
              <a:t>mans</a:t>
            </a:r>
            <a:r>
              <a:rPr lang="es-ES" dirty="0" smtClean="0"/>
              <a:t> (con fina desobediencia das reglas do </a:t>
            </a:r>
            <a:r>
              <a:rPr lang="es-ES" dirty="0" err="1" smtClean="0"/>
              <a:t>football</a:t>
            </a:r>
            <a:r>
              <a:rPr lang="es-ES" dirty="0" smtClean="0"/>
              <a:t>)</a:t>
            </a:r>
          </a:p>
          <a:p>
            <a:r>
              <a:rPr lang="es-ES" dirty="0" smtClean="0"/>
              <a:t>1845 ESCRITURA DAS PRIMEIRAS NORMAS DO RUGBY.</a:t>
            </a:r>
          </a:p>
          <a:p>
            <a:r>
              <a:rPr lang="es-ES" dirty="0" smtClean="0"/>
              <a:t>1863 REUNIÓN </a:t>
            </a:r>
            <a:r>
              <a:rPr lang="es-ES" dirty="0"/>
              <a:t>EN </a:t>
            </a:r>
            <a:r>
              <a:rPr lang="es-ES" dirty="0" smtClean="0"/>
              <a:t>LONDRES:</a:t>
            </a:r>
            <a:endParaRPr lang="es-ES" dirty="0"/>
          </a:p>
          <a:p>
            <a:pPr lvl="1"/>
            <a:r>
              <a:rPr lang="es-ES" dirty="0"/>
              <a:t>CORRER CO BALÓN NAS MANS</a:t>
            </a:r>
          </a:p>
          <a:p>
            <a:pPr lvl="1"/>
            <a:r>
              <a:rPr lang="es-ES" dirty="0">
                <a:hlinkClick r:id="rId3" action="ppaction://hlinksldjump"/>
              </a:rPr>
              <a:t>DAR PUNTAPES POR BAIXO DOS XEONLLOS</a:t>
            </a:r>
            <a:endParaRPr lang="es-ES" dirty="0"/>
          </a:p>
          <a:p>
            <a:r>
              <a:rPr lang="es-ES" dirty="0" smtClean="0"/>
              <a:t>1871 UNIFICACIÓN DAS REGRAS:</a:t>
            </a:r>
          </a:p>
          <a:p>
            <a:pPr lvl="1"/>
            <a:r>
              <a:rPr lang="es-ES" dirty="0" smtClean="0"/>
              <a:t>CREACIÓN DA “RUGBY FOOTBALL UNION”</a:t>
            </a:r>
          </a:p>
          <a:p>
            <a:pPr lvl="1"/>
            <a:r>
              <a:rPr lang="es-ES" dirty="0" smtClean="0"/>
              <a:t>DEFENSA DO CONTACTO FÍSICO, CONTROLADO POR UNHA AUTORIDADE, ONDE O XOGO COLECTIVO PRIMASE SOBRE O INDIVIDUAL.</a:t>
            </a:r>
          </a:p>
          <a:p>
            <a:pPr lvl="1"/>
            <a:r>
              <a:rPr lang="es-ES" dirty="0" smtClean="0">
                <a:hlinkClick r:id="rId4" action="ppaction://hlinksldjump"/>
              </a:rPr>
              <a:t>PRIMEIRO PARTIDO INTERNACIONAL: ESCOCIA VS INGLATERRA.</a:t>
            </a:r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61461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OBXECTIVOS DO CURSO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788282"/>
          </a:xfrm>
        </p:spPr>
        <p:txBody>
          <a:bodyPr/>
          <a:lstStyle/>
          <a:p>
            <a:pPr marL="64008" indent="0">
              <a:buNone/>
            </a:pPr>
            <a:r>
              <a:rPr lang="gl-ES" dirty="0"/>
              <a:t>1.- Achegar rugby máis ao valores implícitos na súa práctica.</a:t>
            </a:r>
          </a:p>
          <a:p>
            <a:pPr marL="64008" indent="0">
              <a:buNone/>
            </a:pPr>
            <a:r>
              <a:rPr lang="gl-ES" dirty="0"/>
              <a:t>2.- Coñecer as posibilidades didácticas do Rugby.</a:t>
            </a:r>
          </a:p>
          <a:p>
            <a:pPr marL="64008" indent="0">
              <a:buNone/>
            </a:pPr>
            <a:r>
              <a:rPr lang="gl-ES" dirty="0"/>
              <a:t>3.- Desenvolver distintas actividades e xogos motrices encamiñados  a iniciación na práctica do rugby.  </a:t>
            </a:r>
            <a:endParaRPr lang="gl-ES" dirty="0" smtClean="0"/>
          </a:p>
          <a:p>
            <a:pPr marL="64008" indent="0">
              <a:buNone/>
            </a:pPr>
            <a:r>
              <a:rPr lang="es-ES" dirty="0" smtClean="0"/>
              <a:t>4.- Participar </a:t>
            </a:r>
            <a:r>
              <a:rPr lang="es-ES" dirty="0" err="1" smtClean="0"/>
              <a:t>nunha</a:t>
            </a:r>
            <a:r>
              <a:rPr lang="es-ES" dirty="0" smtClean="0"/>
              <a:t> </a:t>
            </a:r>
            <a:r>
              <a:rPr lang="es-ES" dirty="0" err="1" smtClean="0"/>
              <a:t>xornada</a:t>
            </a:r>
            <a:r>
              <a:rPr lang="es-ES" dirty="0" smtClean="0"/>
              <a:t> de rugby cinta </a:t>
            </a:r>
            <a:r>
              <a:rPr lang="es-ES" dirty="0" err="1" smtClean="0"/>
              <a:t>interescolar</a:t>
            </a:r>
            <a:endParaRPr lang="gl-ES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18726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WILLIAM WEBB </a:t>
            </a:r>
            <a:r>
              <a:rPr lang="es-ES" b="1" dirty="0" smtClean="0">
                <a:hlinkClick r:id="rId2" action="ppaction://hlinksldjump"/>
              </a:rPr>
              <a:t>ELLIS</a:t>
            </a:r>
            <a:endParaRPr lang="gl-ES" b="1" dirty="0"/>
          </a:p>
        </p:txBody>
      </p:sp>
      <p:pic>
        <p:nvPicPr>
          <p:cNvPr id="6" name="Marcador de contenido 5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7360" y="1882775"/>
            <a:ext cx="566927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9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912"/>
            <a:ext cx="5678238" cy="42210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32" y="11685"/>
            <a:ext cx="5385420" cy="26252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096" y="-20069"/>
            <a:ext cx="3768505" cy="3737101"/>
          </a:xfrm>
          <a:prstGeom prst="rect">
            <a:avLst/>
          </a:prstGeom>
        </p:spPr>
      </p:pic>
      <p:pic>
        <p:nvPicPr>
          <p:cNvPr id="6" name="Imagen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8238" y="3717032"/>
            <a:ext cx="3465762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3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 smtClean="0"/>
              <a:t>EVOLUCIÓN DO RUGBY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8056"/>
          </a:xfrm>
        </p:spPr>
        <p:txBody>
          <a:bodyPr>
            <a:normAutofit fontScale="92500"/>
          </a:bodyPr>
          <a:lstStyle/>
          <a:p>
            <a:pPr algn="just"/>
            <a:r>
              <a:rPr lang="gl-ES" dirty="0" smtClean="0"/>
              <a:t>1883 PRIMEIRO TORNEO INTERNACIONAL: IV NACIÓNS.</a:t>
            </a:r>
          </a:p>
          <a:p>
            <a:pPr algn="just"/>
            <a:r>
              <a:rPr lang="gl-ES" dirty="0" smtClean="0"/>
              <a:t>1886 CREACIÓN DA IRB: DEFENSA DO AMATEURISMO (1995).</a:t>
            </a:r>
          </a:p>
          <a:p>
            <a:pPr algn="just"/>
            <a:r>
              <a:rPr lang="gl-ES" dirty="0" smtClean="0"/>
              <a:t>1895 ESCISIÓN: NACE O RUGBY 13</a:t>
            </a:r>
          </a:p>
          <a:p>
            <a:pPr lvl="1" algn="just"/>
            <a:r>
              <a:rPr lang="gl-ES" sz="2200" dirty="0" smtClean="0">
                <a:hlinkClick r:id="rId2"/>
              </a:rPr>
              <a:t>https://www.youtube.com/watch?v=sRUHxGwv_VY</a:t>
            </a:r>
            <a:r>
              <a:rPr lang="gl-ES" sz="2200" dirty="0" smtClean="0"/>
              <a:t> (*)</a:t>
            </a:r>
          </a:p>
          <a:p>
            <a:pPr algn="just"/>
            <a:r>
              <a:rPr lang="gl-ES" dirty="0" smtClean="0"/>
              <a:t>1900 INCLUSIÓN NO PROGRAMA OLÍMPICO (1924/2016).</a:t>
            </a:r>
          </a:p>
          <a:p>
            <a:pPr algn="just"/>
            <a:r>
              <a:rPr lang="gl-ES" dirty="0"/>
              <a:t>1926 primeira competición oficial en </a:t>
            </a:r>
            <a:r>
              <a:rPr lang="gl-ES" dirty="0" smtClean="0"/>
              <a:t>España.</a:t>
            </a:r>
          </a:p>
          <a:p>
            <a:pPr algn="just"/>
            <a:r>
              <a:rPr lang="gl-ES" dirty="0" smtClean="0"/>
              <a:t>1987 I CAPIONATO DO MUNDO.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59126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esultado de imagen de RUGBY BAR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RESUMO HISTORIA DO RUGBY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5373216"/>
            <a:ext cx="8712968" cy="1081592"/>
          </a:xfrm>
        </p:spPr>
        <p:txBody>
          <a:bodyPr/>
          <a:lstStyle/>
          <a:p>
            <a:r>
              <a:rPr lang="es-ES" dirty="0" smtClean="0">
                <a:hlinkClick r:id="rId3"/>
              </a:rPr>
              <a:t> </a:t>
            </a:r>
            <a:r>
              <a:rPr lang="es-ES" sz="2400" dirty="0" smtClean="0">
                <a:hlinkClick r:id="rId3"/>
              </a:rPr>
              <a:t>https://www.youtube.com/watch?v=Svm3vT3Sfwc</a:t>
            </a:r>
            <a:r>
              <a:rPr lang="es-ES" sz="2400" dirty="0" smtClean="0"/>
              <a:t> (*)</a:t>
            </a:r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4365104"/>
            <a:ext cx="8229600" cy="1399032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RUGBY: UN DEPORTE CHEO DE VALORES</a:t>
            </a:r>
            <a:endParaRPr lang="gl-E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5586"/>
            <a:ext cx="6023967" cy="35796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VALORES </a:t>
            </a:r>
            <a:endParaRPr lang="gl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6023966" y="1722437"/>
            <a:ext cx="2662833" cy="4525963"/>
          </a:xfrm>
        </p:spPr>
        <p:txBody>
          <a:bodyPr/>
          <a:lstStyle/>
          <a:p>
            <a:pPr marL="64008" indent="0">
              <a:buNone/>
            </a:pPr>
            <a:endParaRPr lang="es-ES" dirty="0" smtClean="0"/>
          </a:p>
          <a:p>
            <a:pPr marL="64008" indent="0">
              <a:buNone/>
            </a:pPr>
            <a:r>
              <a:rPr lang="es-ES" dirty="0" smtClean="0"/>
              <a:t>PRIMEIRO </a:t>
            </a:r>
            <a:r>
              <a:rPr lang="es-ES" dirty="0"/>
              <a:t>A PERSOA, LOGO O DEPORTISTA POR ÚLTIMO O XOGADOR.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85015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VALORES CENTRAIS DO RUGBY</a:t>
            </a:r>
            <a:endParaRPr lang="gl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426932"/>
            <a:ext cx="7848872" cy="54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VALORES DO RUGBY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786552"/>
          </a:xfrm>
        </p:spPr>
        <p:txBody>
          <a:bodyPr>
            <a:normAutofit fontScale="55000" lnSpcReduction="20000"/>
          </a:bodyPr>
          <a:lstStyle/>
          <a:p>
            <a:r>
              <a:rPr lang="es-ES" dirty="0" smtClean="0"/>
              <a:t>CREANDO CARACTER</a:t>
            </a:r>
          </a:p>
          <a:p>
            <a:pPr lvl="1"/>
            <a:r>
              <a:rPr lang="gl-ES" dirty="0">
                <a:hlinkClick r:id="rId2"/>
              </a:rPr>
              <a:t>https://www.youtube.com/watch?v=-</a:t>
            </a:r>
            <a:r>
              <a:rPr lang="gl-ES" dirty="0" smtClean="0">
                <a:hlinkClick r:id="rId2"/>
              </a:rPr>
              <a:t>8CQFlUjjac</a:t>
            </a:r>
            <a:r>
              <a:rPr lang="gl-ES" dirty="0" smtClean="0"/>
              <a:t> (*)</a:t>
            </a:r>
          </a:p>
          <a:p>
            <a:r>
              <a:rPr lang="es-ES" dirty="0" smtClean="0"/>
              <a:t>RESPECTO</a:t>
            </a:r>
            <a:endParaRPr lang="gl-ES" dirty="0" smtClean="0"/>
          </a:p>
          <a:p>
            <a:pPr lvl="1"/>
            <a:r>
              <a:rPr lang="gl-ES" dirty="0">
                <a:hlinkClick r:id="rId3"/>
              </a:rPr>
              <a:t>https://</a:t>
            </a:r>
            <a:r>
              <a:rPr lang="gl-ES" dirty="0" smtClean="0">
                <a:hlinkClick r:id="rId3"/>
              </a:rPr>
              <a:t>www.youtube.com/watch?v=CCuGJlkJOcM</a:t>
            </a:r>
            <a:r>
              <a:rPr lang="gl-ES" dirty="0" smtClean="0"/>
              <a:t> (*)</a:t>
            </a:r>
          </a:p>
          <a:p>
            <a:pPr lvl="1"/>
            <a:r>
              <a:rPr lang="gl-ES" dirty="0">
                <a:hlinkClick r:id="rId4"/>
              </a:rPr>
              <a:t>https://www.facebook.com/PasionPorRugby/videos/1279322428768107</a:t>
            </a:r>
            <a:r>
              <a:rPr lang="gl-ES" dirty="0" smtClean="0">
                <a:hlinkClick r:id="rId4"/>
              </a:rPr>
              <a:t>/</a:t>
            </a:r>
            <a:r>
              <a:rPr lang="gl-ES" dirty="0" smtClean="0"/>
              <a:t> (*)</a:t>
            </a:r>
          </a:p>
          <a:p>
            <a:pPr marL="537210" lvl="1" indent="0">
              <a:buNone/>
            </a:pPr>
            <a:endParaRPr lang="gl-ES" dirty="0" smtClean="0"/>
          </a:p>
          <a:p>
            <a:r>
              <a:rPr lang="es-ES" dirty="0" smtClean="0"/>
              <a:t>ÁRBITRO:</a:t>
            </a:r>
          </a:p>
          <a:p>
            <a:pPr lvl="1"/>
            <a:r>
              <a:rPr lang="es-ES" dirty="0">
                <a:hlinkClick r:id="rId5"/>
              </a:rPr>
              <a:t>https://</a:t>
            </a:r>
            <a:r>
              <a:rPr lang="es-ES" dirty="0" smtClean="0">
                <a:hlinkClick r:id="rId5"/>
              </a:rPr>
              <a:t>www.youtube.com/watch?v=RXoBNFOxlQM</a:t>
            </a:r>
            <a:r>
              <a:rPr lang="es-ES" dirty="0" smtClean="0"/>
              <a:t> (*)</a:t>
            </a:r>
            <a:endParaRPr lang="es-ES" dirty="0"/>
          </a:p>
          <a:p>
            <a:pPr lvl="1"/>
            <a:r>
              <a:rPr lang="es-ES" dirty="0">
                <a:hlinkClick r:id="rId6"/>
              </a:rPr>
              <a:t>https://</a:t>
            </a:r>
            <a:r>
              <a:rPr lang="es-ES" dirty="0" smtClean="0">
                <a:hlinkClick r:id="rId6"/>
              </a:rPr>
              <a:t>www.youtube.com/watch?v=Ko1T0cbLSGo</a:t>
            </a:r>
            <a:endParaRPr lang="es-ES" dirty="0" smtClean="0"/>
          </a:p>
          <a:p>
            <a:pPr lvl="1"/>
            <a:r>
              <a:rPr lang="es-ES" dirty="0">
                <a:hlinkClick r:id="rId7"/>
              </a:rPr>
              <a:t>https://www.facebook.com/PasionPorRugby/videos/1427040237329658</a:t>
            </a:r>
            <a:r>
              <a:rPr lang="es-ES" dirty="0" smtClean="0">
                <a:hlinkClick r:id="rId7"/>
              </a:rPr>
              <a:t>/</a:t>
            </a:r>
            <a:endParaRPr lang="es-ES" dirty="0" smtClean="0"/>
          </a:p>
          <a:p>
            <a:r>
              <a:rPr lang="es-ES" dirty="0" smtClean="0"/>
              <a:t>RUGBY PARA TODOS:</a:t>
            </a:r>
          </a:p>
          <a:p>
            <a:pPr lvl="1"/>
            <a:r>
              <a:rPr lang="es-ES" dirty="0">
                <a:hlinkClick r:id="rId8"/>
              </a:rPr>
              <a:t>https://</a:t>
            </a:r>
            <a:r>
              <a:rPr lang="es-ES" dirty="0" smtClean="0">
                <a:hlinkClick r:id="rId8"/>
              </a:rPr>
              <a:t>www.youtube.com/watch?v=ILK8ZsQqNl8</a:t>
            </a:r>
            <a:r>
              <a:rPr lang="es-ES" dirty="0" smtClean="0"/>
              <a:t> (*)</a:t>
            </a:r>
          </a:p>
          <a:p>
            <a:pPr lvl="1"/>
            <a:r>
              <a:rPr lang="es-ES" dirty="0">
                <a:hlinkClick r:id="rId9"/>
              </a:rPr>
              <a:t>https://</a:t>
            </a:r>
            <a:r>
              <a:rPr lang="es-ES" dirty="0" smtClean="0">
                <a:hlinkClick r:id="rId9"/>
              </a:rPr>
              <a:t>www.youtube.com/watch?v=RoUc0iAjHvY</a:t>
            </a:r>
            <a:endParaRPr lang="es-ES" dirty="0"/>
          </a:p>
          <a:p>
            <a:pPr lvl="1"/>
            <a:endParaRPr lang="gl-ES" dirty="0" smtClean="0"/>
          </a:p>
          <a:p>
            <a:r>
              <a:rPr lang="es-ES" dirty="0" smtClean="0"/>
              <a:t>RUGBY INCLUSIVO:</a:t>
            </a:r>
          </a:p>
          <a:p>
            <a:pPr lvl="1"/>
            <a:r>
              <a:rPr lang="gl-ES" dirty="0">
                <a:hlinkClick r:id="rId10"/>
              </a:rPr>
              <a:t>https://</a:t>
            </a:r>
            <a:r>
              <a:rPr lang="gl-ES" dirty="0" smtClean="0">
                <a:hlinkClick r:id="rId10"/>
              </a:rPr>
              <a:t>www.youtube.com/watch?v=KPPErxjzcD0</a:t>
            </a:r>
            <a:r>
              <a:rPr lang="gl-ES" dirty="0" smtClean="0"/>
              <a:t> (Euskadi)</a:t>
            </a:r>
          </a:p>
          <a:p>
            <a:pPr lvl="1"/>
            <a:r>
              <a:rPr lang="gl-ES" dirty="0">
                <a:hlinkClick r:id="rId11"/>
              </a:rPr>
              <a:t>https://</a:t>
            </a:r>
            <a:r>
              <a:rPr lang="gl-ES" dirty="0" smtClean="0">
                <a:hlinkClick r:id="rId11"/>
              </a:rPr>
              <a:t>www.youtube.com/watch?v=ngpDwvemrDw</a:t>
            </a:r>
            <a:r>
              <a:rPr lang="gl-ES" dirty="0" smtClean="0"/>
              <a:t> (Arxentina)</a:t>
            </a:r>
          </a:p>
          <a:p>
            <a:pPr lvl="1"/>
            <a:r>
              <a:rPr lang="gl-ES" dirty="0">
                <a:hlinkClick r:id="rId12"/>
              </a:rPr>
              <a:t>https://</a:t>
            </a:r>
            <a:r>
              <a:rPr lang="gl-ES" dirty="0" smtClean="0">
                <a:hlinkClick r:id="rId12"/>
              </a:rPr>
              <a:t>www.youtube.com/watch?v=dtYJSW0Rkds</a:t>
            </a:r>
            <a:r>
              <a:rPr lang="gl-ES" dirty="0" smtClean="0"/>
              <a:t> (PUMPAS)</a:t>
            </a:r>
          </a:p>
          <a:p>
            <a:pPr lvl="1"/>
            <a:endParaRPr lang="gl-ES" dirty="0" smtClean="0"/>
          </a:p>
          <a:p>
            <a:pPr lvl="1"/>
            <a:endParaRPr lang="gl-ES" dirty="0" smtClean="0"/>
          </a:p>
          <a:p>
            <a:pPr lvl="1"/>
            <a:endParaRPr lang="gl-ES" dirty="0" smtClean="0"/>
          </a:p>
          <a:p>
            <a:pPr lvl="1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53880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204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0"/>
            <a:ext cx="4205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4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CONTIDOS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>
            <a:normAutofit fontScale="92500" lnSpcReduction="10000"/>
          </a:bodyPr>
          <a:lstStyle/>
          <a:p>
            <a:pPr marL="64008" indent="0" algn="just">
              <a:buNone/>
            </a:pPr>
            <a:r>
              <a:rPr lang="gl-ES" dirty="0"/>
              <a:t>1</a:t>
            </a:r>
            <a:r>
              <a:rPr lang="gl-ES" dirty="0" smtClean="0"/>
              <a:t>.- Aproximación </a:t>
            </a:r>
            <a:r>
              <a:rPr lang="gl-ES" dirty="0"/>
              <a:t>a historia, evolución e </a:t>
            </a:r>
            <a:r>
              <a:rPr lang="gl-ES" dirty="0" smtClean="0"/>
              <a:t> </a:t>
            </a:r>
            <a:r>
              <a:rPr lang="gl-ES" dirty="0"/>
              <a:t>idiosincrasia que rodean ao rugby </a:t>
            </a:r>
            <a:endParaRPr lang="gl-ES" dirty="0" smtClean="0"/>
          </a:p>
          <a:p>
            <a:pPr marL="64008" indent="0" algn="just">
              <a:buNone/>
            </a:pPr>
            <a:r>
              <a:rPr lang="gl-ES" sz="2400" dirty="0">
                <a:hlinkClick r:id="rId2"/>
              </a:rPr>
              <a:t>https://</a:t>
            </a:r>
            <a:r>
              <a:rPr lang="gl-ES" sz="2400" dirty="0" smtClean="0">
                <a:hlinkClick r:id="rId2"/>
              </a:rPr>
              <a:t>www.youtube.com/watch?v=TLLDI45jDnM</a:t>
            </a:r>
            <a:r>
              <a:rPr lang="gl-ES" sz="2400" dirty="0" smtClean="0"/>
              <a:t> (*)</a:t>
            </a:r>
          </a:p>
          <a:p>
            <a:pPr marL="64008" indent="0" algn="just">
              <a:buNone/>
            </a:pPr>
            <a:r>
              <a:rPr lang="gl-ES" dirty="0" smtClean="0"/>
              <a:t>2.- Coñecemento </a:t>
            </a:r>
            <a:r>
              <a:rPr lang="gl-ES" dirty="0"/>
              <a:t>dos conceptos básicos e das regras que rexen o rugby nas súas distintas tipoloxías.</a:t>
            </a:r>
          </a:p>
          <a:p>
            <a:pPr marL="64008" indent="0" algn="just">
              <a:buNone/>
            </a:pPr>
            <a:r>
              <a:rPr lang="gl-ES" dirty="0"/>
              <a:t>3.- Realización de propostas didácticas, mediante xogos, para a iniciación neste deporte.</a:t>
            </a:r>
          </a:p>
          <a:p>
            <a:pPr marL="64008" indent="0" algn="just">
              <a:buNone/>
            </a:pPr>
            <a:r>
              <a:rPr lang="gl-ES" dirty="0"/>
              <a:t>4.- Practica de elementos técnicos e de habilidades específicas propias do rugby.</a:t>
            </a:r>
          </a:p>
        </p:txBody>
      </p:sp>
    </p:spTree>
    <p:extLst>
      <p:ext uri="{BB962C8B-B14F-4D97-AF65-F5344CB8AC3E}">
        <p14:creationId xmlns:p14="http://schemas.microsoft.com/office/powerpoint/2010/main" val="11764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6" y="0"/>
            <a:ext cx="455549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468" y="4149080"/>
            <a:ext cx="5050532" cy="27089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380" y="0"/>
            <a:ext cx="5068114" cy="42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0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568952" cy="929258"/>
          </a:xfrm>
        </p:spPr>
        <p:txBody>
          <a:bodyPr>
            <a:normAutofit/>
          </a:bodyPr>
          <a:lstStyle/>
          <a:p>
            <a:pPr algn="ctr"/>
            <a:r>
              <a:rPr lang="gl-ES" altLang="gl-ES" sz="3600" b="1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ARTIGOS PARA TABALLAR EN CLASE</a:t>
            </a:r>
            <a:endParaRPr lang="gl-ES" sz="3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1196" y="1210397"/>
            <a:ext cx="8229600" cy="5328592"/>
          </a:xfrm>
        </p:spPr>
        <p:txBody>
          <a:bodyPr>
            <a:normAutofit/>
          </a:bodyPr>
          <a:lstStyle/>
          <a:p>
            <a:r>
              <a:rPr lang="es-ES" sz="1600" dirty="0" smtClean="0"/>
              <a:t>Idiosincrasia do rugby</a:t>
            </a:r>
          </a:p>
          <a:p>
            <a:pPr lvl="1"/>
            <a:r>
              <a:rPr lang="es-ES" sz="1600" dirty="0">
                <a:hlinkClick r:id="rId2"/>
              </a:rPr>
              <a:t>http://</a:t>
            </a:r>
            <a:r>
              <a:rPr lang="es-ES" sz="1600" dirty="0" smtClean="0">
                <a:hlinkClick r:id="rId2"/>
              </a:rPr>
              <a:t>elpais.com/diario/2010/11/28/domingo/1290918631_850215.html</a:t>
            </a:r>
            <a:endParaRPr lang="es-ES" sz="1600" dirty="0"/>
          </a:p>
          <a:p>
            <a:r>
              <a:rPr lang="es-ES" sz="1600" dirty="0" smtClean="0"/>
              <a:t>Tres “</a:t>
            </a:r>
            <a:r>
              <a:rPr lang="es-ES" sz="1600" dirty="0" err="1" smtClean="0"/>
              <a:t>rubieres</a:t>
            </a:r>
            <a:r>
              <a:rPr lang="es-ES" sz="1600" dirty="0" smtClean="0"/>
              <a:t>” </a:t>
            </a:r>
            <a:r>
              <a:rPr lang="es-ES" sz="1600" dirty="0" err="1" smtClean="0"/>
              <a:t>arxentinos</a:t>
            </a:r>
            <a:r>
              <a:rPr lang="es-ES" sz="1600" dirty="0" smtClean="0"/>
              <a:t> </a:t>
            </a:r>
          </a:p>
          <a:p>
            <a:pPr lvl="1"/>
            <a:r>
              <a:rPr lang="es-ES" sz="1600" dirty="0">
                <a:hlinkClick r:id="rId3"/>
              </a:rPr>
              <a:t>http://</a:t>
            </a:r>
            <a:r>
              <a:rPr lang="es-ES" sz="1600" dirty="0" smtClean="0">
                <a:hlinkClick r:id="rId3"/>
              </a:rPr>
              <a:t>www.abc.es/deportes/abci-tres-rugbiers-suspendidos-vida-atacan-indigente-201609142021_noticia.html</a:t>
            </a:r>
            <a:endParaRPr lang="es-ES" sz="1600" dirty="0" smtClean="0"/>
          </a:p>
          <a:p>
            <a:r>
              <a:rPr lang="es-ES" sz="1600" dirty="0" smtClean="0"/>
              <a:t>Respecto á </a:t>
            </a:r>
            <a:r>
              <a:rPr lang="es-ES" sz="1600" dirty="0" err="1" smtClean="0"/>
              <a:t>diversidade</a:t>
            </a:r>
            <a:r>
              <a:rPr lang="es-ES" sz="1600" dirty="0" smtClean="0"/>
              <a:t> sexual.</a:t>
            </a:r>
          </a:p>
          <a:p>
            <a:pPr lvl="2"/>
            <a:r>
              <a:rPr lang="es-ES" sz="1600" dirty="0">
                <a:hlinkClick r:id="rId4"/>
              </a:rPr>
              <a:t>http://</a:t>
            </a:r>
            <a:r>
              <a:rPr lang="es-ES" sz="1600" dirty="0" smtClean="0">
                <a:hlinkClick r:id="rId4"/>
              </a:rPr>
              <a:t>elpais.com/elpais/2016/08/10/videos/1470822477_111478.html</a:t>
            </a:r>
            <a:endParaRPr lang="es-ES" sz="1600" dirty="0" smtClean="0"/>
          </a:p>
          <a:p>
            <a:pPr lvl="2"/>
            <a:r>
              <a:rPr lang="es-ES" sz="1600" dirty="0">
                <a:hlinkClick r:id="rId5"/>
              </a:rPr>
              <a:t>http://</a:t>
            </a:r>
            <a:r>
              <a:rPr lang="es-ES" sz="1600" dirty="0" smtClean="0">
                <a:hlinkClick r:id="rId5"/>
              </a:rPr>
              <a:t>www.marca.com/2009/12/19/mas_deportes/rugby/1261183517.html</a:t>
            </a:r>
            <a:endParaRPr lang="es-ES" sz="1600" dirty="0" smtClean="0"/>
          </a:p>
          <a:p>
            <a:r>
              <a:rPr lang="es-ES" sz="1600" dirty="0" err="1" smtClean="0"/>
              <a:t>Repecto</a:t>
            </a:r>
            <a:r>
              <a:rPr lang="es-ES" sz="1600" dirty="0" smtClean="0"/>
              <a:t> </a:t>
            </a:r>
            <a:r>
              <a:rPr lang="es-ES" sz="1600" dirty="0" err="1" smtClean="0"/>
              <a:t>ao</a:t>
            </a:r>
            <a:r>
              <a:rPr lang="es-ES" sz="1600" dirty="0" smtClean="0"/>
              <a:t> arbitro</a:t>
            </a:r>
          </a:p>
          <a:p>
            <a:pPr lvl="1"/>
            <a:r>
              <a:rPr lang="es-ES" sz="1600" dirty="0">
                <a:hlinkClick r:id="rId6"/>
              </a:rPr>
              <a:t>http://</a:t>
            </a:r>
            <a:r>
              <a:rPr lang="es-ES" sz="1600" dirty="0" smtClean="0">
                <a:hlinkClick r:id="rId6"/>
              </a:rPr>
              <a:t>deportes.elpais.com/deportes/2016/04/21/actualidad/1461233948_791420.html</a:t>
            </a:r>
            <a:r>
              <a:rPr lang="es-ES" sz="1600" dirty="0" smtClean="0"/>
              <a:t> (*)</a:t>
            </a:r>
          </a:p>
          <a:p>
            <a:pPr lvl="1"/>
            <a:r>
              <a:rPr lang="es-ES" sz="1600" dirty="0">
                <a:hlinkClick r:id="rId7"/>
              </a:rPr>
              <a:t>http://</a:t>
            </a:r>
            <a:r>
              <a:rPr lang="es-ES" sz="1600" dirty="0" smtClean="0">
                <a:hlinkClick r:id="rId7"/>
              </a:rPr>
              <a:t>masdeporte.as.com/masdeporte/2016/12/16/polideportivo/1481899564_946371.html?autoplay=1</a:t>
            </a:r>
            <a:r>
              <a:rPr lang="es-ES" sz="1600" dirty="0" smtClean="0"/>
              <a:t>  (*)</a:t>
            </a:r>
          </a:p>
          <a:p>
            <a:pPr lvl="1"/>
            <a:r>
              <a:rPr lang="es-ES" sz="1600" dirty="0">
                <a:hlinkClick r:id="rId8"/>
              </a:rPr>
              <a:t>http://</a:t>
            </a:r>
            <a:r>
              <a:rPr lang="es-ES" sz="1600" dirty="0" smtClean="0">
                <a:hlinkClick r:id="rId8"/>
              </a:rPr>
              <a:t>www.marca.com/otros-deportes/2016/11/14/5828ff0f22601d7d128b457b.html</a:t>
            </a:r>
            <a:r>
              <a:rPr lang="es-ES" sz="1600" dirty="0" smtClean="0"/>
              <a:t> (Alhambra Nieves)</a:t>
            </a:r>
          </a:p>
          <a:p>
            <a:r>
              <a:rPr lang="es-ES" sz="1600" dirty="0" err="1" smtClean="0"/>
              <a:t>Xogadores</a:t>
            </a:r>
            <a:r>
              <a:rPr lang="es-ES" sz="1600" dirty="0" smtClean="0"/>
              <a:t> de </a:t>
            </a:r>
            <a:r>
              <a:rPr lang="es-ES" sz="1600" dirty="0" err="1" smtClean="0"/>
              <a:t>seven</a:t>
            </a:r>
            <a:r>
              <a:rPr lang="es-ES" sz="1600" dirty="0" smtClean="0"/>
              <a:t> </a:t>
            </a:r>
            <a:r>
              <a:rPr lang="es-ES" sz="1600" dirty="0" err="1" smtClean="0"/>
              <a:t>axudando</a:t>
            </a:r>
            <a:r>
              <a:rPr lang="es-ES" sz="1600" dirty="0" smtClean="0"/>
              <a:t> en </a:t>
            </a:r>
            <a:r>
              <a:rPr lang="es-ES" sz="1600" dirty="0" err="1" smtClean="0"/>
              <a:t>Fiji</a:t>
            </a:r>
            <a:r>
              <a:rPr lang="es-ES" sz="1600" dirty="0" smtClean="0"/>
              <a:t>.</a:t>
            </a:r>
          </a:p>
          <a:p>
            <a:pPr lvl="1"/>
            <a:r>
              <a:rPr lang="es-ES" sz="1600" dirty="0">
                <a:hlinkClick r:id="rId9"/>
              </a:rPr>
              <a:t>http://</a:t>
            </a:r>
            <a:r>
              <a:rPr lang="es-ES" sz="1600" dirty="0" smtClean="0">
                <a:hlinkClick r:id="rId9"/>
              </a:rPr>
              <a:t>deportes.elpais.com/deportes/2016/02/21/actualidad/1456059455_137173.html</a:t>
            </a:r>
            <a:endParaRPr lang="es-ES" sz="1600" dirty="0"/>
          </a:p>
          <a:p>
            <a:pPr lvl="1"/>
            <a:endParaRPr lang="es-ES" sz="1000" dirty="0" smtClean="0"/>
          </a:p>
        </p:txBody>
      </p:sp>
    </p:spTree>
    <p:extLst>
      <p:ext uri="{BB962C8B-B14F-4D97-AF65-F5344CB8AC3E}">
        <p14:creationId xmlns:p14="http://schemas.microsoft.com/office/powerpoint/2010/main" val="13374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45282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VIDEOS SOBRE RUGBY </a:t>
            </a:r>
            <a:endParaRPr lang="gl-E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“</a:t>
            </a:r>
            <a:r>
              <a:rPr lang="gl-ES" dirty="0" smtClean="0"/>
              <a:t>Fútbol de carnaval”</a:t>
            </a:r>
          </a:p>
          <a:p>
            <a:pPr lvl="1"/>
            <a:r>
              <a:rPr lang="gl-ES" dirty="0" smtClean="0">
                <a:hlinkClick r:id="rId2"/>
              </a:rPr>
              <a:t>https://www.youtube.com/watch?v=xf4SSw_dkHo</a:t>
            </a:r>
            <a:endParaRPr lang="gl-ES" dirty="0" smtClean="0"/>
          </a:p>
          <a:p>
            <a:r>
              <a:rPr lang="gl-ES" dirty="0" smtClean="0"/>
              <a:t>Apartheid (rugby)</a:t>
            </a:r>
          </a:p>
          <a:p>
            <a:pPr lvl="1"/>
            <a:r>
              <a:rPr lang="gl-ES" dirty="0" smtClean="0">
                <a:hlinkClick r:id="rId3"/>
              </a:rPr>
              <a:t>https://www.youtube.com/watch?v=tVwnVbOsqtA</a:t>
            </a:r>
            <a:endParaRPr lang="gl-ES" dirty="0" smtClean="0"/>
          </a:p>
          <a:p>
            <a:r>
              <a:rPr lang="gl-ES" dirty="0" smtClean="0"/>
              <a:t>A lenda dos </a:t>
            </a:r>
            <a:r>
              <a:rPr lang="gl-ES" dirty="0" err="1" smtClean="0"/>
              <a:t>all</a:t>
            </a:r>
            <a:r>
              <a:rPr lang="gl-ES" dirty="0" smtClean="0"/>
              <a:t> </a:t>
            </a:r>
            <a:r>
              <a:rPr lang="gl-ES" dirty="0" err="1" smtClean="0"/>
              <a:t>blacks</a:t>
            </a:r>
            <a:endParaRPr lang="gl-ES" dirty="0" smtClean="0"/>
          </a:p>
          <a:p>
            <a:pPr lvl="1"/>
            <a:r>
              <a:rPr lang="gl-ES" dirty="0" smtClean="0">
                <a:hlinkClick r:id="rId4"/>
              </a:rPr>
              <a:t>https://www.youtube.com/watch?v=K8Q3E7_2GiQ</a:t>
            </a:r>
            <a:endParaRPr lang="gl-ES" dirty="0" smtClean="0"/>
          </a:p>
          <a:p>
            <a:pPr lvl="1"/>
            <a:r>
              <a:rPr lang="gl-ES" dirty="0" smtClean="0">
                <a:hlinkClick r:id="rId5"/>
              </a:rPr>
              <a:t>https://www.youtube.com/watch?v=Jrb3waa_6yE</a:t>
            </a:r>
            <a:endParaRPr lang="gl-ES" dirty="0" smtClean="0"/>
          </a:p>
          <a:p>
            <a:r>
              <a:rPr lang="gl-ES" dirty="0" smtClean="0"/>
              <a:t>Proxecto de integración en Venezuela</a:t>
            </a:r>
          </a:p>
          <a:p>
            <a:pPr lvl="1"/>
            <a:r>
              <a:rPr lang="gl-ES" dirty="0" smtClean="0">
                <a:hlinkClick r:id="rId6"/>
              </a:rPr>
              <a:t>https://www.youtube.com/watch?v=FJJc7MssM1w</a:t>
            </a:r>
            <a:endParaRPr lang="gl-ES" dirty="0" smtClean="0"/>
          </a:p>
          <a:p>
            <a:r>
              <a:rPr lang="gl-ES" dirty="0" smtClean="0"/>
              <a:t>“Los Espartanos” proxecto de reintegración Arxentina.</a:t>
            </a:r>
          </a:p>
          <a:p>
            <a:pPr lvl="1"/>
            <a:r>
              <a:rPr lang="gl-ES" dirty="0" smtClean="0">
                <a:hlinkClick r:id="rId7"/>
              </a:rPr>
              <a:t>https://www.youtube.com/watch?v=xsMFR0u4xtE</a:t>
            </a:r>
            <a:endParaRPr lang="gl-ES" dirty="0" smtClean="0"/>
          </a:p>
          <a:p>
            <a:r>
              <a:rPr lang="gl-ES" dirty="0" smtClean="0"/>
              <a:t>Rugby </a:t>
            </a:r>
            <a:r>
              <a:rPr lang="gl-ES" dirty="0" err="1" smtClean="0"/>
              <a:t>feminimo</a:t>
            </a:r>
            <a:r>
              <a:rPr lang="gl-ES" dirty="0" smtClean="0"/>
              <a:t> colombiano.</a:t>
            </a:r>
          </a:p>
          <a:p>
            <a:pPr lvl="1"/>
            <a:r>
              <a:rPr lang="gl-ES" dirty="0" smtClean="0">
                <a:hlinkClick r:id="rId8"/>
              </a:rPr>
              <a:t>https://www.youtube.com/watch?v=tSBir5egERU</a:t>
            </a:r>
            <a:endParaRPr lang="gl-ES" dirty="0" smtClean="0"/>
          </a:p>
          <a:p>
            <a:r>
              <a:rPr lang="gl-ES" dirty="0" err="1" smtClean="0"/>
              <a:t>Gareth</a:t>
            </a:r>
            <a:r>
              <a:rPr lang="gl-ES" dirty="0" smtClean="0"/>
              <a:t> </a:t>
            </a:r>
            <a:r>
              <a:rPr lang="gl-ES" dirty="0" err="1" smtClean="0"/>
              <a:t>Thomas</a:t>
            </a:r>
            <a:r>
              <a:rPr lang="gl-ES" dirty="0" smtClean="0"/>
              <a:t> – respecto á diversidade sexual.</a:t>
            </a:r>
          </a:p>
          <a:p>
            <a:pPr lvl="1"/>
            <a:r>
              <a:rPr lang="gl-ES" dirty="0">
                <a:hlinkClick r:id="rId9"/>
              </a:rPr>
              <a:t>https://</a:t>
            </a:r>
            <a:r>
              <a:rPr lang="gl-ES" dirty="0" smtClean="0">
                <a:hlinkClick r:id="rId9"/>
              </a:rPr>
              <a:t>www.youtube.com/watch?v=EFeo2epi-Lw</a:t>
            </a:r>
            <a:r>
              <a:rPr lang="gl-ES" dirty="0" smtClean="0"/>
              <a:t> (*)</a:t>
            </a:r>
          </a:p>
          <a:p>
            <a:r>
              <a:rPr lang="gl-ES" dirty="0" smtClean="0"/>
              <a:t>Vigo rugby – </a:t>
            </a:r>
            <a:r>
              <a:rPr lang="gl-ES" dirty="0" err="1" smtClean="0"/>
              <a:t>Norman</a:t>
            </a:r>
            <a:r>
              <a:rPr lang="gl-ES" dirty="0" smtClean="0"/>
              <a:t> </a:t>
            </a:r>
            <a:r>
              <a:rPr lang="gl-ES" dirty="0" err="1" smtClean="0"/>
              <a:t>Maxwel</a:t>
            </a:r>
            <a:endParaRPr lang="gl-ES" dirty="0" smtClean="0"/>
          </a:p>
          <a:p>
            <a:pPr lvl="1"/>
            <a:r>
              <a:rPr lang="gl-ES" dirty="0" smtClean="0">
                <a:hlinkClick r:id="rId10"/>
              </a:rPr>
              <a:t>https://www.youtube.com/watch?v=prpOC64YjX0</a:t>
            </a:r>
            <a:endParaRPr lang="gl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40562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n de RUGBY HISTOR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59"/>
            <a:ext cx="9180512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REGRAMENTO RUGBY UNION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577536"/>
          </a:xfrm>
        </p:spPr>
        <p:txBody>
          <a:bodyPr/>
          <a:lstStyle/>
          <a:p>
            <a:pPr lvl="0"/>
            <a:r>
              <a:rPr lang="es-ES" sz="2400" dirty="0">
                <a:hlinkClick r:id="rId3"/>
              </a:rPr>
              <a:t>https://</a:t>
            </a:r>
            <a:r>
              <a:rPr lang="es-ES" sz="2400" dirty="0" smtClean="0">
                <a:hlinkClick r:id="rId3"/>
              </a:rPr>
              <a:t>www.youtube.com/watch?v=K4aBz3FCjQo</a:t>
            </a:r>
            <a:endParaRPr lang="es-ES" sz="2400" dirty="0" smtClean="0"/>
          </a:p>
          <a:p>
            <a:pPr marL="64008" lv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13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TERREO DE XOGO</a:t>
            </a:r>
            <a:endParaRPr lang="es-ES" b="1" dirty="0"/>
          </a:p>
        </p:txBody>
      </p:sp>
      <p:pic>
        <p:nvPicPr>
          <p:cNvPr id="4" name="3 Marcador de contenido" descr="http://blog.franlopez.es/wp-content/uploads/2008/03/camporugby-vacio.gif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0" y="1666526"/>
            <a:ext cx="9144000" cy="519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NÚMERO DE XOGADORES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l-ES" dirty="0" smtClean="0"/>
              <a:t>Máximo de 23 xogadores dos que xogan 15.</a:t>
            </a:r>
          </a:p>
          <a:p>
            <a:pPr lvl="0"/>
            <a:r>
              <a:rPr lang="gl-ES" dirty="0" smtClean="0"/>
              <a:t>Pódense facer 7 trocos máis un extra de primeira liña.</a:t>
            </a:r>
          </a:p>
          <a:p>
            <a:pPr lvl="0"/>
            <a:r>
              <a:rPr lang="gl-ES" dirty="0" smtClean="0"/>
              <a:t>Distinguimos:</a:t>
            </a:r>
          </a:p>
          <a:p>
            <a:pPr lvl="1"/>
            <a:r>
              <a:rPr lang="gl-ES" dirty="0" smtClean="0"/>
              <a:t>Dianteira ou </a:t>
            </a:r>
            <a:r>
              <a:rPr lang="gl-ES" dirty="0" err="1" smtClean="0"/>
              <a:t>forwards</a:t>
            </a:r>
            <a:endParaRPr lang="gl-ES" dirty="0" smtClean="0"/>
          </a:p>
          <a:p>
            <a:pPr lvl="1"/>
            <a:r>
              <a:rPr lang="gl-ES" dirty="0" smtClean="0"/>
              <a:t>Liña ou </a:t>
            </a:r>
            <a:r>
              <a:rPr lang="gl-ES" dirty="0" err="1" smtClean="0"/>
              <a:t>backs</a:t>
            </a:r>
            <a:endParaRPr lang="gl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67494"/>
            <a:ext cx="8640960" cy="1399032"/>
          </a:xfrm>
        </p:spPr>
        <p:txBody>
          <a:bodyPr>
            <a:normAutofit/>
          </a:bodyPr>
          <a:lstStyle/>
          <a:p>
            <a:r>
              <a:rPr lang="es-ES" sz="3800" b="1" dirty="0" smtClean="0"/>
              <a:t>POSICIONES NO TERREO DE XOGO</a:t>
            </a:r>
            <a:endParaRPr lang="es-ES" sz="3800" b="1" dirty="0"/>
          </a:p>
        </p:txBody>
      </p:sp>
      <p:pic>
        <p:nvPicPr>
          <p:cNvPr id="4" name="3 Marcador de contenido" descr="http://blog.franlopez.es/wp-content/uploads/2008/02/camporugby.gif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71600" y="1484784"/>
            <a:ext cx="7560840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399032"/>
          </a:xfrm>
        </p:spPr>
        <p:txBody>
          <a:bodyPr>
            <a:normAutofit/>
          </a:bodyPr>
          <a:lstStyle/>
          <a:p>
            <a:r>
              <a:rPr lang="es-ES" sz="4400" b="1" dirty="0" smtClean="0"/>
              <a:t>NOMENCLATURA E FISIONOMÍA</a:t>
            </a:r>
            <a:endParaRPr lang="es-ES" sz="4400" b="1" dirty="0"/>
          </a:p>
        </p:txBody>
      </p:sp>
      <p:pic>
        <p:nvPicPr>
          <p:cNvPr id="1027" name="Picture 3" descr="C:\Users\Enrique\Desktop\wales-rugby-union-world-cup-getty-1024-683-561fd114a6dec-561fd586bf00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144" y="1500174"/>
            <a:ext cx="9147144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DIANTEIROS OU FORWARDS</a:t>
            </a:r>
            <a:endParaRPr lang="es-ES" b="1" dirty="0"/>
          </a:p>
        </p:txBody>
      </p:sp>
      <p:pic>
        <p:nvPicPr>
          <p:cNvPr id="6148" name="Picture 4" descr="C:\Users\Enrique\Desktop\images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428868"/>
            <a:ext cx="4032702" cy="3036204"/>
          </a:xfrm>
          <a:prstGeom prst="rect">
            <a:avLst/>
          </a:prstGeom>
          <a:noFill/>
        </p:spPr>
      </p:pic>
      <p:pic>
        <p:nvPicPr>
          <p:cNvPr id="6147" name="Picture 3" descr="C:\Users\Enrique\Desktop\1326351060_extras_mosaico_noticia_1_g_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648200" y="2428868"/>
            <a:ext cx="4038600" cy="3036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DIANTEIROS OU FORWARDS 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1-3: PILARES:</a:t>
            </a:r>
          </a:p>
          <a:p>
            <a:r>
              <a:rPr lang="es-ES" dirty="0" smtClean="0"/>
              <a:t>2: TALONADOR OU HOOCKER:</a:t>
            </a:r>
          </a:p>
          <a:p>
            <a:r>
              <a:rPr lang="es-ES" dirty="0" smtClean="0"/>
              <a:t>4-5: SEGUNDAS (LIÑAS):</a:t>
            </a:r>
          </a:p>
          <a:p>
            <a:r>
              <a:rPr lang="es-ES" dirty="0" smtClean="0"/>
              <a:t>6-7: TERCEIRAS (LIÑAS), FLANKERS.</a:t>
            </a:r>
          </a:p>
          <a:p>
            <a:r>
              <a:rPr lang="es-ES" dirty="0" smtClean="0"/>
              <a:t>8: TERCEIRA LIÑA, OITO.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es-ES" b="1" dirty="0"/>
              <a:t>TEMPORALIZACIÓN</a:t>
            </a:r>
            <a:endParaRPr lang="gl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714905"/>
              </p:ext>
            </p:extLst>
          </p:nvPr>
        </p:nvGraphicFramePr>
        <p:xfrm>
          <a:off x="539552" y="1484784"/>
          <a:ext cx="8147248" cy="5284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88632">
                  <a:extLst>
                    <a:ext uri="{9D8B030D-6E8A-4147-A177-3AD203B41FA5}">
                      <a16:colId xmlns:a16="http://schemas.microsoft.com/office/drawing/2014/main" val="1203216111"/>
                    </a:ext>
                  </a:extLst>
                </a:gridCol>
                <a:gridCol w="2458616">
                  <a:extLst>
                    <a:ext uri="{9D8B030D-6E8A-4147-A177-3AD203B41FA5}">
                      <a16:colId xmlns:a16="http://schemas.microsoft.com/office/drawing/2014/main" val="3596056546"/>
                    </a:ext>
                  </a:extLst>
                </a:gridCol>
              </a:tblGrid>
              <a:tr h="229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dirty="0">
                          <a:effectLst/>
                        </a:rPr>
                        <a:t>QUÉ É O RUGBY – INTRODUCIÓN AO XOGO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dirty="0">
                          <a:solidFill>
                            <a:schemeClr val="bg1"/>
                          </a:solidFill>
                          <a:effectLst/>
                        </a:rPr>
                        <a:t>MARTES 07 DE NOVEMBRO </a:t>
                      </a:r>
                      <a:endParaRPr lang="gl-E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368108"/>
                  </a:ext>
                </a:extLst>
              </a:tr>
              <a:tr h="10114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Rugby </a:t>
                      </a:r>
                      <a:r>
                        <a:rPr lang="gl-ES" sz="1400" dirty="0" err="1">
                          <a:effectLst/>
                        </a:rPr>
                        <a:t>Vs</a:t>
                      </a:r>
                      <a:r>
                        <a:rPr lang="gl-ES" sz="1400" dirty="0">
                          <a:effectLst/>
                        </a:rPr>
                        <a:t> Fútbol americano.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Aproximación histórica.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O Rugby, un deporte de valores.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Xogos de iniciación ao Rugby.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100" dirty="0">
                          <a:effectLst/>
                        </a:rPr>
                        <a:t> </a:t>
                      </a:r>
                      <a:endParaRPr lang="gl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100" dirty="0" smtClean="0">
                          <a:effectLst/>
                        </a:rPr>
                        <a:t>16:30 </a:t>
                      </a:r>
                      <a:r>
                        <a:rPr lang="gl-ES" sz="1100" dirty="0">
                          <a:effectLst/>
                        </a:rPr>
                        <a:t>– </a:t>
                      </a:r>
                      <a:r>
                        <a:rPr lang="gl-ES" sz="1100" dirty="0" smtClean="0">
                          <a:effectLst/>
                        </a:rPr>
                        <a:t>20:30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</a:t>
                      </a:r>
                      <a:r>
                        <a:rPr lang="es-ES" sz="11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1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(18:00 – 20:00)</a:t>
                      </a:r>
                      <a:endParaRPr lang="gl-ES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6676068"/>
                  </a:ext>
                </a:extLst>
              </a:tr>
              <a:tr h="2141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300" b="1" dirty="0">
                          <a:effectLst/>
                        </a:rPr>
                        <a:t>ASPECTOS BÁSICOS REGULAMENTARIOS I – EJERCICIOS DE PASE.</a:t>
                      </a:r>
                      <a:endParaRPr lang="gl-ES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b="1" dirty="0">
                          <a:effectLst/>
                        </a:rPr>
                        <a:t>MARTES 14 DE NOVEMBRO </a:t>
                      </a:r>
                      <a:endParaRPr lang="gl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6755549"/>
                  </a:ext>
                </a:extLst>
              </a:tr>
              <a:tr h="10114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Conceptos básicos.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Formacións móbiles e estáticas.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Exercicios de adaptación ao balón.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Exercicios de pase.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100" dirty="0">
                          <a:effectLst/>
                        </a:rPr>
                        <a:t> </a:t>
                      </a:r>
                      <a:endParaRPr lang="gl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gl-E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16:30 – 20:30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 (16:30 – 19:00)</a:t>
                      </a:r>
                      <a:endParaRPr kumimoji="0" lang="gl-ES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1803353"/>
                  </a:ext>
                </a:extLst>
              </a:tr>
              <a:tr h="195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dirty="0">
                          <a:effectLst/>
                        </a:rPr>
                        <a:t>ASPECTOS BÁSICOS REGULAMENTARIOS II - SITUACIÓN DE XOGO REDUCIDO.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b="1" dirty="0">
                          <a:effectLst/>
                        </a:rPr>
                        <a:t>MARTES 21 DE NOVEMBRO </a:t>
                      </a:r>
                      <a:endParaRPr lang="gl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6598239"/>
                  </a:ext>
                </a:extLst>
              </a:tr>
              <a:tr h="80918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Contextos </a:t>
                      </a:r>
                      <a:r>
                        <a:rPr lang="gl-ES" sz="1400" dirty="0" err="1">
                          <a:effectLst/>
                        </a:rPr>
                        <a:t>sancionables</a:t>
                      </a:r>
                      <a:r>
                        <a:rPr lang="gl-ES" sz="1400" dirty="0">
                          <a:effectLst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Visualización dun partido de Rugby.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 err="1">
                          <a:effectLst/>
                        </a:rPr>
                        <a:t>Situcións</a:t>
                      </a:r>
                      <a:r>
                        <a:rPr lang="gl-ES" sz="1400" dirty="0">
                          <a:effectLst/>
                        </a:rPr>
                        <a:t> de xogo reducido (1x1, 2x1, 2x1+1, 3x3).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100" dirty="0">
                          <a:effectLst/>
                        </a:rPr>
                        <a:t> </a:t>
                      </a:r>
                      <a:endParaRPr lang="gl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gl-E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16:30 – 20:30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 (18:00 – 20:00)</a:t>
                      </a:r>
                      <a:endParaRPr kumimoji="0" lang="gl-ES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1301694"/>
                  </a:ext>
                </a:extLst>
              </a:tr>
              <a:tr h="229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dirty="0">
                          <a:effectLst/>
                        </a:rPr>
                        <a:t>CURIOSIDADES DO MUNDO DO RUGBY - RUGBY TOUCH E CINTA.</a:t>
                      </a:r>
                      <a:endParaRPr lang="gl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400" b="1" dirty="0">
                          <a:effectLst/>
                        </a:rPr>
                        <a:t>MARTES 28 DE </a:t>
                      </a:r>
                      <a:r>
                        <a:rPr lang="gl-ES" sz="1400" b="1" dirty="0" smtClean="0">
                          <a:effectLst/>
                        </a:rPr>
                        <a:t>NOVEMBRO</a:t>
                      </a:r>
                      <a:endParaRPr lang="gl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5454484"/>
                  </a:ext>
                </a:extLst>
              </a:tr>
              <a:tr h="10114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Principais competicións.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Ritos e curiosidades.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Modalidades de rugby.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gl-ES" sz="1400" dirty="0">
                          <a:effectLst/>
                        </a:rPr>
                        <a:t>Progresións para rugby </a:t>
                      </a:r>
                      <a:r>
                        <a:rPr lang="gl-ES" sz="1400" dirty="0" err="1">
                          <a:effectLst/>
                        </a:rPr>
                        <a:t>touch</a:t>
                      </a:r>
                      <a:r>
                        <a:rPr lang="gl-ES" sz="1400" dirty="0">
                          <a:effectLst/>
                        </a:rPr>
                        <a:t> e cinta.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gl-ES" sz="1100" dirty="0">
                          <a:effectLst/>
                        </a:rPr>
                        <a:t> </a:t>
                      </a:r>
                      <a:endParaRPr lang="gl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gl-E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16:30 – 20:30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PRÁCTICA: (16:30 – 19:00)</a:t>
                      </a:r>
                      <a:endParaRPr kumimoji="0" lang="gl-ES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gl-E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2664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7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PILLIERES</a:t>
            </a:r>
            <a:r>
              <a:rPr lang="es-ES" dirty="0" smtClean="0"/>
              <a:t> (Pilares, </a:t>
            </a:r>
            <a:r>
              <a:rPr lang="es-ES" dirty="0" err="1" smtClean="0"/>
              <a:t>Props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7170" name="Picture 2" descr="C:\Users\Enrique\Desktop\MCastrogiovanni-Leicester2013-llora-TAPIT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6526"/>
            <a:ext cx="3295429" cy="4165226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071933" y="1722437"/>
            <a:ext cx="4614867" cy="4525963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Fixar a melé.</a:t>
            </a:r>
          </a:p>
          <a:p>
            <a:pPr lvl="1"/>
            <a:r>
              <a:rPr lang="gl-ES" dirty="0" smtClean="0"/>
              <a:t>Levantar aos saltadores</a:t>
            </a:r>
          </a:p>
          <a:p>
            <a:pPr lvl="1"/>
            <a:r>
              <a:rPr lang="gl-ES" dirty="0" smtClean="0"/>
              <a:t>Traballar nos </a:t>
            </a:r>
            <a:r>
              <a:rPr lang="gl-ES" dirty="0" err="1" smtClean="0"/>
              <a:t>rucks</a:t>
            </a:r>
            <a:r>
              <a:rPr lang="gl-ES" dirty="0" smtClean="0"/>
              <a:t> e mauls.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Son os máis fortes e pesados do equipo.</a:t>
            </a:r>
          </a:p>
          <a:p>
            <a:pPr marL="537210" lvl="1" indent="0">
              <a:buNone/>
            </a:pPr>
            <a:endParaRPr lang="gl-ES" dirty="0" smtClean="0"/>
          </a:p>
          <a:p>
            <a:pPr lvl="1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TALONADOR</a:t>
            </a:r>
            <a:r>
              <a:rPr lang="es-ES" dirty="0" smtClean="0"/>
              <a:t> (</a:t>
            </a:r>
            <a:r>
              <a:rPr lang="es-ES" dirty="0" err="1" smtClean="0"/>
              <a:t>Hooker</a:t>
            </a:r>
            <a:r>
              <a:rPr lang="es-ES" dirty="0" smtClean="0"/>
              <a:t>))</a:t>
            </a:r>
            <a:endParaRPr lang="es-ES" dirty="0"/>
          </a:p>
        </p:txBody>
      </p:sp>
      <p:pic>
        <p:nvPicPr>
          <p:cNvPr id="1026" name="Picture 2" descr="C:\Users\Enrique\Desktop\Creevy2_rdax_984x500_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79512" y="2780928"/>
            <a:ext cx="4038600" cy="2052134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067944" y="1722437"/>
            <a:ext cx="4824536" cy="4525963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Gaña a posesión na melé.</a:t>
            </a:r>
          </a:p>
          <a:p>
            <a:pPr lvl="1"/>
            <a:r>
              <a:rPr lang="gl-ES" dirty="0" smtClean="0"/>
              <a:t>Efectúa o lanzamento da touch (</a:t>
            </a:r>
            <a:r>
              <a:rPr lang="gl-ES" dirty="0" err="1" smtClean="0"/>
              <a:t>lineout</a:t>
            </a:r>
            <a:r>
              <a:rPr lang="gl-ES" dirty="0" smtClean="0"/>
              <a:t>)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Moita potencia e velocidade para desprazarse polo terreo de xogo.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SEGUNDAS LIÑAS </a:t>
            </a:r>
            <a:r>
              <a:rPr lang="es-ES" dirty="0" smtClean="0"/>
              <a:t>(</a:t>
            </a:r>
            <a:r>
              <a:rPr lang="es-ES" dirty="0" err="1" smtClean="0"/>
              <a:t>Loks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9218" name="Picture 2" descr="C:\Users\Enrique\Desktop\JS591512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722437"/>
            <a:ext cx="3829048" cy="4429155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008560" y="1722437"/>
            <a:ext cx="4955928" cy="4525963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Obter a pelota nas touch.</a:t>
            </a:r>
          </a:p>
          <a:p>
            <a:pPr lvl="1"/>
            <a:r>
              <a:rPr lang="gl-ES" dirty="0" smtClean="0"/>
              <a:t>Xerar o impulso nas melés.</a:t>
            </a:r>
          </a:p>
          <a:p>
            <a:pPr lvl="1"/>
            <a:r>
              <a:rPr lang="gl-ES" dirty="0" smtClean="0"/>
              <a:t>Proporcionar unha plataforma nos mauls</a:t>
            </a:r>
          </a:p>
          <a:p>
            <a:r>
              <a:rPr lang="gl-ES" dirty="0" smtClean="0"/>
              <a:t>Atributos: </a:t>
            </a:r>
          </a:p>
          <a:p>
            <a:pPr lvl="1"/>
            <a:r>
              <a:rPr lang="gl-ES" dirty="0" smtClean="0"/>
              <a:t>Son os xogadores máis altos.</a:t>
            </a:r>
          </a:p>
          <a:p>
            <a:pPr lvl="1"/>
            <a:r>
              <a:rPr lang="gl-ES" dirty="0" smtClean="0"/>
              <a:t>Boas destrezas para atrapar a pelota.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FLAKERS</a:t>
            </a:r>
            <a:r>
              <a:rPr lang="es-ES" dirty="0" smtClean="0"/>
              <a:t> (Alas, </a:t>
            </a:r>
            <a:r>
              <a:rPr lang="es-ES" dirty="0" err="1" smtClean="0"/>
              <a:t>wing</a:t>
            </a:r>
            <a:r>
              <a:rPr lang="es-ES" dirty="0" smtClean="0"/>
              <a:t> forwards)</a:t>
            </a:r>
            <a:endParaRPr lang="es-ES" dirty="0"/>
          </a:p>
        </p:txBody>
      </p:sp>
      <p:pic>
        <p:nvPicPr>
          <p:cNvPr id="2050" name="Picture 2" descr="C:\Users\Enrique\Desktop\1022.6666666666666x767__origin__0x0_Schalk_Burger_South_Afric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2878"/>
            <a:ext cx="4038600" cy="4572032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499992" y="1722437"/>
            <a:ext cx="4392488" cy="4525963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Gañar a posesión do balón mediante a presión constante ao rival.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Placaxe (</a:t>
            </a:r>
            <a:r>
              <a:rPr lang="gl-ES" dirty="0" err="1" smtClean="0"/>
              <a:t>tackle</a:t>
            </a:r>
            <a:r>
              <a:rPr lang="gl-ES" dirty="0" smtClean="0"/>
              <a:t>) poderosa.</a:t>
            </a:r>
          </a:p>
          <a:p>
            <a:pPr lvl="1"/>
            <a:r>
              <a:rPr lang="gl-ES" dirty="0" smtClean="0"/>
              <a:t>Valentía na busca do balón.</a:t>
            </a:r>
          </a:p>
          <a:p>
            <a:pPr lvl="1"/>
            <a:r>
              <a:rPr lang="gl-ES" dirty="0" smtClean="0"/>
              <a:t>Combinación de potencia e resistencia.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NÚMERO 8</a:t>
            </a:r>
            <a:endParaRPr lang="es-ES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851920" y="1722437"/>
            <a:ext cx="5040560" cy="4525963"/>
          </a:xfrm>
        </p:spPr>
        <p:txBody>
          <a:bodyPr>
            <a:normAutofit fontScale="925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Asegura a posesión do balón na base da melé.</a:t>
            </a:r>
          </a:p>
          <a:p>
            <a:pPr lvl="1"/>
            <a:r>
              <a:rPr lang="gl-ES" dirty="0" smtClean="0"/>
              <a:t>Trasladar a pelota ao xogo aberto.</a:t>
            </a:r>
          </a:p>
          <a:p>
            <a:pPr lvl="1"/>
            <a:r>
              <a:rPr lang="gl-ES" dirty="0" smtClean="0"/>
              <a:t>Defender agresivamente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É o máis corpulento dos dianteiros.</a:t>
            </a:r>
          </a:p>
          <a:p>
            <a:pPr lvl="1"/>
            <a:r>
              <a:rPr lang="gl-ES" dirty="0" smtClean="0"/>
              <a:t>Boas destrezas no manexo e gran percepción do espazo.</a:t>
            </a:r>
            <a:endParaRPr lang="gl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9766" y="1722438"/>
            <a:ext cx="3017308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LIÑA OU BACKS</a:t>
            </a:r>
            <a:endParaRPr lang="gl-ES" b="1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512" y="2132856"/>
            <a:ext cx="4316288" cy="3688553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1093" y="2141141"/>
            <a:ext cx="4224469" cy="36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LIÑA OU BACKS</a:t>
            </a:r>
            <a:endParaRPr lang="es-ES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857224" y="1600200"/>
            <a:ext cx="7829576" cy="4525963"/>
          </a:xfrm>
        </p:spPr>
        <p:txBody>
          <a:bodyPr/>
          <a:lstStyle/>
          <a:p>
            <a:r>
              <a:rPr lang="es-ES" dirty="0" smtClean="0"/>
              <a:t>9: Medio melé</a:t>
            </a:r>
          </a:p>
          <a:p>
            <a:r>
              <a:rPr lang="es-ES" dirty="0" smtClean="0"/>
              <a:t>10: (medio) Apertura</a:t>
            </a:r>
          </a:p>
          <a:p>
            <a:r>
              <a:rPr lang="es-ES" dirty="0" smtClean="0"/>
              <a:t>11 e 14: Alas.</a:t>
            </a:r>
          </a:p>
          <a:p>
            <a:r>
              <a:rPr lang="es-ES" dirty="0" smtClean="0"/>
              <a:t>12 e 13: primer e segundo centro</a:t>
            </a:r>
          </a:p>
          <a:p>
            <a:r>
              <a:rPr lang="es-ES" dirty="0" smtClean="0"/>
              <a:t>15</a:t>
            </a:r>
            <a:r>
              <a:rPr lang="es-ES" smtClean="0"/>
              <a:t>: Zagueiro</a:t>
            </a: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MEDIO MELÉ </a:t>
            </a:r>
            <a:r>
              <a:rPr lang="es-ES" dirty="0" smtClean="0"/>
              <a:t>(medio </a:t>
            </a:r>
            <a:r>
              <a:rPr lang="es-ES" dirty="0" err="1" smtClean="0"/>
              <a:t>scrum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4099" name="Picture 3" descr="C:\Users\Enrique\Desktop\ages-4932552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6526"/>
            <a:ext cx="3639348" cy="4500594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995936" y="1722437"/>
            <a:ext cx="4968552" cy="5018931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Enlace entre dianteiros e a liña.</a:t>
            </a:r>
          </a:p>
          <a:p>
            <a:pPr lvl="1"/>
            <a:r>
              <a:rPr lang="gl-ES" dirty="0" smtClean="0"/>
              <a:t>Introduce o balón na melé.</a:t>
            </a:r>
          </a:p>
          <a:p>
            <a:pPr lvl="1"/>
            <a:r>
              <a:rPr lang="gl-ES" dirty="0" smtClean="0"/>
              <a:t>Decide se manter a pelota cerrada polos dianteiros ou rápida á liña.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Xogadores áxiles e moi explosivos.</a:t>
            </a:r>
          </a:p>
          <a:p>
            <a:pPr lvl="1"/>
            <a:r>
              <a:rPr lang="gl-ES" dirty="0" smtClean="0"/>
              <a:t>Soen ser os menos corpulentos do equipo.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12968" cy="1399032"/>
          </a:xfrm>
        </p:spPr>
        <p:txBody>
          <a:bodyPr/>
          <a:lstStyle/>
          <a:p>
            <a:r>
              <a:rPr lang="es-ES" b="1" dirty="0" smtClean="0"/>
              <a:t>APERTURA</a:t>
            </a:r>
            <a:r>
              <a:rPr lang="es-ES" dirty="0" smtClean="0"/>
              <a:t> </a:t>
            </a:r>
            <a:r>
              <a:rPr lang="es-ES" sz="3600" dirty="0" smtClean="0"/>
              <a:t>(Medio apertura, </a:t>
            </a:r>
            <a:r>
              <a:rPr lang="es-ES" sz="3600" dirty="0" err="1" smtClean="0"/>
              <a:t>fly</a:t>
            </a:r>
            <a:r>
              <a:rPr lang="es-ES" sz="3600" dirty="0" smtClean="0"/>
              <a:t> </a:t>
            </a:r>
            <a:r>
              <a:rPr lang="es-ES" sz="3600" dirty="0" err="1" smtClean="0"/>
              <a:t>half</a:t>
            </a:r>
            <a:r>
              <a:rPr lang="es-ES" sz="3600" dirty="0" smtClean="0"/>
              <a:t>)</a:t>
            </a:r>
            <a:endParaRPr lang="es-ES" sz="3600" dirty="0"/>
          </a:p>
        </p:txBody>
      </p:sp>
      <p:pic>
        <p:nvPicPr>
          <p:cNvPr id="5122" name="Picture 2" descr="C:\Users\Enrique\Desktop\4833845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520" y="1594987"/>
            <a:ext cx="3071834" cy="4632634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91880" y="1594987"/>
            <a:ext cx="5472608" cy="5263013"/>
          </a:xfrm>
        </p:spPr>
        <p:txBody>
          <a:bodyPr>
            <a:normAutofit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Xunto co 9 é o cerebro do equipo.</a:t>
            </a:r>
          </a:p>
          <a:p>
            <a:pPr lvl="1"/>
            <a:r>
              <a:rPr lang="gl-ES" dirty="0" smtClean="0"/>
              <a:t>É o líder do ataque.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Grande técnica individual tanto ao pe como á man.</a:t>
            </a:r>
          </a:p>
          <a:p>
            <a:pPr lvl="1"/>
            <a:r>
              <a:rPr lang="gl-ES" dirty="0" smtClean="0"/>
              <a:t>Percepción táctica.</a:t>
            </a:r>
          </a:p>
          <a:p>
            <a:pPr lvl="1"/>
            <a:r>
              <a:rPr lang="gl-ES" dirty="0" smtClean="0"/>
              <a:t>Creatividade e capacidade de actuar baixo presión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CENTROS</a:t>
            </a:r>
            <a:endParaRPr lang="es-ES" b="1" dirty="0"/>
          </a:p>
        </p:txBody>
      </p:sp>
      <p:pic>
        <p:nvPicPr>
          <p:cNvPr id="6146" name="Picture 2" descr="C:\Users\Enrique\Desktop\Ma+Nonu+South+Africa+v+New+Zealand+Rugby+Championship+r1hRj9J-rJ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79512" y="1632246"/>
            <a:ext cx="2933494" cy="4525962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19872" y="1412776"/>
            <a:ext cx="5266928" cy="5328591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Xogadores claves tanto en defensa coma en ataque.</a:t>
            </a:r>
          </a:p>
          <a:p>
            <a:pPr lvl="1"/>
            <a:r>
              <a:rPr lang="gl-ES" dirty="0" smtClean="0"/>
              <a:t>Potentes </a:t>
            </a:r>
            <a:r>
              <a:rPr lang="gl-ES" dirty="0" err="1" smtClean="0"/>
              <a:t>placadores</a:t>
            </a:r>
            <a:r>
              <a:rPr lang="gl-ES" dirty="0" smtClean="0"/>
              <a:t>.</a:t>
            </a:r>
          </a:p>
          <a:p>
            <a:pPr lvl="1"/>
            <a:r>
              <a:rPr lang="gl-ES" dirty="0" smtClean="0"/>
              <a:t>En ataque penetran na defensa rival.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Fortes e moi veloces.</a:t>
            </a:r>
          </a:p>
          <a:p>
            <a:pPr lvl="1"/>
            <a:r>
              <a:rPr lang="gl-ES" dirty="0" smtClean="0"/>
              <a:t>Intensos no contacto e con boa técnica individual.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91076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51520" y="22768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gl-ES" dirty="0">
                <a:hlinkClick r:id="rId3"/>
              </a:rPr>
              <a:t>https://</a:t>
            </a:r>
            <a:r>
              <a:rPr lang="gl-ES" dirty="0" smtClean="0">
                <a:hlinkClick r:id="rId3"/>
              </a:rPr>
              <a:t>twitter.com/twitter/statuses/921356784526168065</a:t>
            </a:r>
            <a:endParaRPr lang="gl-ES" dirty="0" smtClean="0"/>
          </a:p>
          <a:p>
            <a:endParaRPr lang="gl-ES" dirty="0"/>
          </a:p>
        </p:txBody>
      </p:sp>
      <p:sp>
        <p:nvSpPr>
          <p:cNvPr id="5" name="Rectángulo 4"/>
          <p:cNvSpPr/>
          <p:nvPr/>
        </p:nvSpPr>
        <p:spPr>
          <a:xfrm>
            <a:off x="1763688" y="50131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gl-ES" dirty="0">
                <a:hlinkClick r:id="rId4"/>
              </a:rPr>
              <a:t>https://www.elconfidencial.com/deportes/rugby/2017-05-16/torneo-nacional-escuelas-rugby-pozuelo_1382895</a:t>
            </a:r>
            <a:r>
              <a:rPr lang="gl-ES" dirty="0" smtClean="0">
                <a:hlinkClick r:id="rId4"/>
              </a:rPr>
              <a:t>/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42764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ALAS</a:t>
            </a:r>
            <a:r>
              <a:rPr lang="es-ES" dirty="0" smtClean="0"/>
              <a:t> (</a:t>
            </a:r>
            <a:r>
              <a:rPr lang="es-ES" dirty="0" err="1" smtClean="0"/>
              <a:t>Wings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7170" name="Picture 2" descr="C:\Users\Enrique\Desktop\Adelaide+International+Rugb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556792"/>
            <a:ext cx="3347964" cy="4429155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707904" y="1556792"/>
            <a:ext cx="5256584" cy="5112567"/>
          </a:xfrm>
        </p:spPr>
        <p:txBody>
          <a:bodyPr/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Son os encargados de executar os contraataques.</a:t>
            </a:r>
          </a:p>
          <a:p>
            <a:pPr lvl="1"/>
            <a:r>
              <a:rPr lang="gl-ES" dirty="0" smtClean="0"/>
              <a:t>Proporcionan unha boa inxección de ritmo para finalizar as xogadas.</a:t>
            </a:r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Son os xogadores máis rápidos do equipo.</a:t>
            </a:r>
          </a:p>
          <a:p>
            <a:pPr lvl="1"/>
            <a:r>
              <a:rPr lang="gl-ES" dirty="0" smtClean="0"/>
              <a:t>Teñen unha boa recepción dos balóns aéreos.</a:t>
            </a:r>
          </a:p>
          <a:p>
            <a:pPr lvl="1"/>
            <a:r>
              <a:rPr lang="gl-ES" dirty="0" smtClean="0"/>
              <a:t>Boa técnica de pes.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ZAGUEIRO</a:t>
            </a:r>
            <a:r>
              <a:rPr lang="es-ES" dirty="0" smtClean="0"/>
              <a:t> (</a:t>
            </a:r>
            <a:r>
              <a:rPr lang="es-ES" dirty="0" err="1" smtClean="0"/>
              <a:t>Fullback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2050" name="Picture 2" descr="C:\Users\Enrique\Desktop\mikebrown5_3496609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66526"/>
            <a:ext cx="4038600" cy="4572031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55976" y="1772816"/>
            <a:ext cx="4536504" cy="5018931"/>
          </a:xfrm>
        </p:spPr>
        <p:txBody>
          <a:bodyPr>
            <a:normAutofit fontScale="92500" lnSpcReduction="10000"/>
          </a:bodyPr>
          <a:lstStyle/>
          <a:p>
            <a:r>
              <a:rPr lang="gl-ES" dirty="0" smtClean="0"/>
              <a:t>Funcións:</a:t>
            </a:r>
          </a:p>
          <a:p>
            <a:pPr lvl="1"/>
            <a:r>
              <a:rPr lang="gl-ES" dirty="0" smtClean="0"/>
              <a:t>Forma a última liña defensiva.</a:t>
            </a:r>
          </a:p>
          <a:p>
            <a:pPr lvl="1"/>
            <a:r>
              <a:rPr lang="gl-ES" dirty="0" smtClean="0"/>
              <a:t>Patean para saír da presión.</a:t>
            </a:r>
          </a:p>
          <a:p>
            <a:pPr lvl="1"/>
            <a:r>
              <a:rPr lang="gl-ES" dirty="0" smtClean="0"/>
              <a:t>Apoian ao ataque en carreira</a:t>
            </a:r>
          </a:p>
          <a:p>
            <a:pPr lvl="1"/>
            <a:endParaRPr lang="gl-ES" dirty="0" smtClean="0"/>
          </a:p>
          <a:p>
            <a:r>
              <a:rPr lang="gl-ES" dirty="0" smtClean="0"/>
              <a:t>Atributos:</a:t>
            </a:r>
          </a:p>
          <a:p>
            <a:pPr lvl="1"/>
            <a:r>
              <a:rPr lang="gl-ES" dirty="0" smtClean="0"/>
              <a:t>Gran colocación</a:t>
            </a:r>
          </a:p>
          <a:p>
            <a:pPr lvl="1"/>
            <a:r>
              <a:rPr lang="gl-ES" dirty="0" smtClean="0"/>
              <a:t>Moi bo na placaxe.</a:t>
            </a:r>
          </a:p>
          <a:p>
            <a:pPr lvl="1"/>
            <a:r>
              <a:rPr lang="gl-ES" dirty="0" smtClean="0"/>
              <a:t>Moita velocidade.</a:t>
            </a:r>
          </a:p>
          <a:p>
            <a:pPr lvl="1"/>
            <a:r>
              <a:rPr lang="gl-ES" dirty="0" smtClean="0"/>
              <a:t>Potencia e precisión na patada.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-468560" y="-27384"/>
            <a:ext cx="36004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es-ES" b="1" dirty="0" smtClean="0"/>
              <a:t>POSICIÓNS</a:t>
            </a:r>
            <a:endParaRPr lang="gl-ES" b="1" dirty="0"/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0" y="6353944"/>
            <a:ext cx="9144000" cy="504056"/>
          </a:xfrm>
        </p:spPr>
        <p:txBody>
          <a:bodyPr>
            <a:normAutofit/>
          </a:bodyPr>
          <a:lstStyle/>
          <a:p>
            <a:r>
              <a:rPr lang="gl-ES" sz="1300" dirty="0">
                <a:hlinkClick r:id="rId3"/>
              </a:rPr>
              <a:t>https://www.youtube.com/watch?v=_</a:t>
            </a:r>
            <a:r>
              <a:rPr lang="gl-ES" sz="1300" dirty="0" smtClean="0">
                <a:hlinkClick r:id="rId3"/>
              </a:rPr>
              <a:t>mdJX7poSQo&amp;list=PLqoaSQXun6B5hmCTAFcJeu4Psh_UagPas&amp;index=5</a:t>
            </a:r>
            <a:endParaRPr lang="gl-ES" sz="13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8403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DISTINTAS TIPOLOXÍAS</a:t>
            </a:r>
            <a:endParaRPr lang="gl-ES" b="1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/>
          </a:bodyPr>
          <a:lstStyle/>
          <a:p>
            <a:r>
              <a:rPr lang="es-ES" dirty="0" smtClean="0"/>
              <a:t>TOP 5 XOGADORES MÁIS BAIXOS</a:t>
            </a:r>
          </a:p>
          <a:p>
            <a:pPr lvl="1"/>
            <a:r>
              <a:rPr lang="es-ES" sz="2200" dirty="0">
                <a:hlinkClick r:id="rId2"/>
              </a:rPr>
              <a:t>https://</a:t>
            </a:r>
            <a:r>
              <a:rPr lang="es-ES" sz="2200" dirty="0" smtClean="0">
                <a:hlinkClick r:id="rId2"/>
              </a:rPr>
              <a:t>www.youtube.com/watch?v=19gtToQvXBo</a:t>
            </a:r>
            <a:endParaRPr lang="es-ES" sz="2200" dirty="0" smtClean="0"/>
          </a:p>
          <a:p>
            <a:r>
              <a:rPr lang="es-ES" dirty="0" smtClean="0"/>
              <a:t>TOP 5 XOGADORES MÁIS GRANDES</a:t>
            </a:r>
          </a:p>
          <a:p>
            <a:pPr lvl="1"/>
            <a:r>
              <a:rPr lang="es-ES" sz="2000" dirty="0">
                <a:hlinkClick r:id="rId3"/>
              </a:rPr>
              <a:t>https://</a:t>
            </a:r>
            <a:r>
              <a:rPr lang="es-ES" sz="2000" dirty="0" smtClean="0">
                <a:hlinkClick r:id="rId3"/>
              </a:rPr>
              <a:t>www.youtube.com/watch?v=WQ-KXj5rE1o</a:t>
            </a:r>
            <a:endParaRPr lang="es-ES" sz="2000" dirty="0" smtClean="0"/>
          </a:p>
          <a:p>
            <a:r>
              <a:rPr lang="es-ES" dirty="0" smtClean="0"/>
              <a:t>TOP </a:t>
            </a:r>
            <a:r>
              <a:rPr lang="es-ES" dirty="0"/>
              <a:t>5 XOGADORES MÁIS RÁPIDOS</a:t>
            </a:r>
          </a:p>
          <a:p>
            <a:pPr lvl="1"/>
            <a:r>
              <a:rPr lang="gl-ES" sz="2000" dirty="0">
                <a:hlinkClick r:id="rId4"/>
              </a:rPr>
              <a:t>https://</a:t>
            </a:r>
            <a:r>
              <a:rPr lang="gl-ES" sz="2000" dirty="0" smtClean="0">
                <a:hlinkClick r:id="rId4"/>
              </a:rPr>
              <a:t>www.youtube.com/watch?v=DDHreiL8Dw4</a:t>
            </a:r>
            <a:endParaRPr lang="gl-ES" sz="2000" dirty="0" smtClean="0"/>
          </a:p>
          <a:p>
            <a:r>
              <a:rPr lang="es-ES" dirty="0" smtClean="0"/>
              <a:t>TOP 5 “DAVID VS GOLIAT”</a:t>
            </a:r>
          </a:p>
          <a:p>
            <a:pPr marL="537210" lvl="1" indent="0">
              <a:buNone/>
            </a:pPr>
            <a:r>
              <a:rPr lang="es-ES" sz="2000" dirty="0">
                <a:hlinkClick r:id="rId5"/>
              </a:rPr>
              <a:t>https://</a:t>
            </a:r>
            <a:r>
              <a:rPr lang="es-ES" sz="2000" dirty="0" smtClean="0">
                <a:hlinkClick r:id="rId5"/>
              </a:rPr>
              <a:t>www.youtube.com/watch?v=mTf7eo0zEUU</a:t>
            </a:r>
            <a:endParaRPr lang="es-ES" sz="2000" dirty="0" smtClean="0"/>
          </a:p>
          <a:p>
            <a:pPr marL="537210" lvl="1" indent="0">
              <a:buNone/>
            </a:pPr>
            <a:endParaRPr lang="es-ES" dirty="0" smtClean="0"/>
          </a:p>
          <a:p>
            <a:pPr lvl="1"/>
            <a:endParaRPr lang="es-ES" dirty="0" smtClean="0"/>
          </a:p>
          <a:p>
            <a:pPr lvl="1"/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0758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DURACIÓN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>
            <a:normAutofit lnSpcReduction="10000"/>
          </a:bodyPr>
          <a:lstStyle/>
          <a:p>
            <a:pPr lvl="0"/>
            <a:r>
              <a:rPr lang="gl-ES" dirty="0" smtClean="0"/>
              <a:t>Xóganse 2 tempos de 40 minutos (o tempo remata cando o balón sae fora ou se comete algunha infracción).</a:t>
            </a:r>
          </a:p>
          <a:p>
            <a:pPr lvl="0"/>
            <a:r>
              <a:rPr lang="gl-ES" dirty="0" smtClean="0"/>
              <a:t>Entre as partes hai un descanso de non máis de 15 minutos e cambian de campo. </a:t>
            </a:r>
          </a:p>
          <a:p>
            <a:pPr lvl="0"/>
            <a:r>
              <a:rPr lang="gl-ES" dirty="0" smtClean="0"/>
              <a:t>En caso de empate en algunhas competicións pode haber dous tempos extra de 10 minutos con un descanso de 5 minutos. Se persiste os equipos lanzarán </a:t>
            </a:r>
            <a:r>
              <a:rPr lang="gl-ES" dirty="0" err="1" smtClean="0"/>
              <a:t>drops</a:t>
            </a:r>
            <a:r>
              <a:rPr lang="gl-ES" dirty="0" smtClean="0"/>
              <a:t> até que un falle.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61176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ASPECTOS REGULAMENTARIOS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857892"/>
          </a:xfrm>
        </p:spPr>
        <p:txBody>
          <a:bodyPr>
            <a:normAutofit fontScale="85000" lnSpcReduction="20000"/>
          </a:bodyPr>
          <a:lstStyle/>
          <a:p>
            <a:r>
              <a:rPr lang="gl-ES" b="1" dirty="0" smtClean="0"/>
              <a:t>Neste deporte existe moito contacto polo que o seu regulamento é moi complexo para garantir a seguridade dos xogadores. Entre as principais destacamos:</a:t>
            </a:r>
          </a:p>
          <a:p>
            <a:pPr lvl="1"/>
            <a:r>
              <a:rPr lang="gl-ES" b="1" dirty="0" smtClean="0"/>
              <a:t>AVANZAR:</a:t>
            </a:r>
          </a:p>
          <a:p>
            <a:pPr lvl="2"/>
            <a:r>
              <a:rPr lang="gl-ES" dirty="0" smtClean="0"/>
              <a:t>CORRENDO CO BALÓN NAS MANS</a:t>
            </a:r>
          </a:p>
          <a:p>
            <a:pPr lvl="2"/>
            <a:r>
              <a:rPr lang="gl-ES" dirty="0" smtClean="0"/>
              <a:t>PASANDO (NUNCA PARA ADIANTE - AVANT)</a:t>
            </a:r>
          </a:p>
          <a:p>
            <a:pPr lvl="2"/>
            <a:r>
              <a:rPr lang="gl-ES" dirty="0" smtClean="0"/>
              <a:t>PATEANDO O BALÓN.</a:t>
            </a:r>
          </a:p>
          <a:p>
            <a:pPr lvl="1"/>
            <a:r>
              <a:rPr lang="gl-ES" b="1" dirty="0" smtClean="0"/>
              <a:t>DETER AO QUE AVANZA:</a:t>
            </a:r>
          </a:p>
          <a:p>
            <a:pPr lvl="2"/>
            <a:r>
              <a:rPr lang="gl-ES" dirty="0" smtClean="0"/>
              <a:t>AGARRANDO, EMPURRANDO OU PLACANDO (PROHIBIDO PERCUTIR EN DEFENSA).</a:t>
            </a:r>
          </a:p>
          <a:p>
            <a:pPr lvl="2"/>
            <a:r>
              <a:rPr lang="gl-ES" dirty="0" smtClean="0"/>
              <a:t>DEIXAR LIBERAR-BALÓN RETIDO</a:t>
            </a:r>
          </a:p>
          <a:p>
            <a:pPr lvl="1"/>
            <a:r>
              <a:rPr lang="gl-ES" b="1" dirty="0" smtClean="0"/>
              <a:t>COMO CONSEGUIR PUNTO:</a:t>
            </a:r>
          </a:p>
          <a:p>
            <a:pPr lvl="2"/>
            <a:r>
              <a:rPr lang="gl-ES" dirty="0" smtClean="0"/>
              <a:t>ENSAIO-TRY: 5 PTOS.</a:t>
            </a:r>
          </a:p>
          <a:p>
            <a:pPr lvl="2"/>
            <a:r>
              <a:rPr lang="gl-ES" dirty="0" smtClean="0"/>
              <a:t>ENSAIO DE CASTIGO: 5 PTOS.</a:t>
            </a:r>
          </a:p>
          <a:p>
            <a:pPr lvl="2"/>
            <a:r>
              <a:rPr lang="gl-ES" dirty="0" smtClean="0"/>
              <a:t>TRANSFORMACIÓN: 2 PTOS.</a:t>
            </a:r>
          </a:p>
          <a:p>
            <a:pPr lvl="2"/>
            <a:r>
              <a:rPr lang="gl-ES" dirty="0" smtClean="0"/>
              <a:t>TRANSFORMACIÓN DE GOLPE DE CASTIGO: 3 PTOS</a:t>
            </a:r>
          </a:p>
          <a:p>
            <a:pPr lvl="2"/>
            <a:r>
              <a:rPr lang="gl-ES" dirty="0" smtClean="0"/>
              <a:t>DROP: 3 PTOS.</a:t>
            </a:r>
          </a:p>
          <a:p>
            <a:pPr lvl="2"/>
            <a:endParaRPr lang="es-E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42" y="-27384"/>
            <a:ext cx="9155441" cy="68924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b="1" dirty="0" smtClean="0"/>
              <a:t>PLACAXE - TACKLE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23901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PLACAXE - TACKLE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666526"/>
            <a:ext cx="4129980" cy="4642794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666526"/>
            <a:ext cx="4244280" cy="46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PLACAXE - TACKLE</a:t>
            </a:r>
            <a:endParaRPr lang="gl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48880"/>
            <a:ext cx="4038600" cy="3261168"/>
          </a:xfrm>
          <a:prstGeom prst="rect">
            <a:avLst/>
          </a:prstGeom>
        </p:spPr>
      </p:pic>
      <p:pic>
        <p:nvPicPr>
          <p:cNvPr id="1026" name="Picture 2" descr="Resultado de imagen de PLACAJ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4834"/>
            <a:ext cx="4038600" cy="326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PLACAXE - TACKLE</a:t>
            </a:r>
            <a:endParaRPr lang="gl-ES" b="1" dirty="0"/>
          </a:p>
        </p:txBody>
      </p:sp>
      <p:pic>
        <p:nvPicPr>
          <p:cNvPr id="2050" name="Picture 2" descr="Resultado de imagen de PLACAJ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34899"/>
            <a:ext cx="4038600" cy="355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n relacionad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537990"/>
            <a:ext cx="3555305" cy="355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7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84784"/>
            <a:ext cx="8286808" cy="1643074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chemeClr val="tx1"/>
                </a:solidFill>
              </a:rPr>
              <a:t>QUE  NON É O RUGBY?</a:t>
            </a:r>
            <a:endParaRPr lang="es-ES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435280" cy="1399032"/>
          </a:xfrm>
        </p:spPr>
        <p:txBody>
          <a:bodyPr/>
          <a:lstStyle/>
          <a:p>
            <a:r>
              <a:rPr lang="es-ES" b="1" dirty="0"/>
              <a:t>ASPECTOS REGULAMENTARIOS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gl-ES" b="1" dirty="0" err="1" smtClean="0"/>
              <a:t>Avant</a:t>
            </a:r>
            <a:r>
              <a:rPr lang="gl-ES" b="1" dirty="0" smtClean="0"/>
              <a:t>: </a:t>
            </a:r>
            <a:r>
              <a:rPr lang="gl-ES" dirty="0" smtClean="0"/>
              <a:t>Cando un balón foi pasado (pase </a:t>
            </a:r>
            <a:r>
              <a:rPr lang="gl-ES" dirty="0" err="1" smtClean="0"/>
              <a:t>forward</a:t>
            </a:r>
            <a:r>
              <a:rPr lang="gl-ES" dirty="0" smtClean="0"/>
              <a:t>) ou cae para adiante (</a:t>
            </a:r>
            <a:r>
              <a:rPr lang="gl-ES" dirty="0" err="1" smtClean="0"/>
              <a:t>knock</a:t>
            </a:r>
            <a:r>
              <a:rPr lang="gl-ES" dirty="0" smtClean="0"/>
              <a:t> </a:t>
            </a:r>
            <a:r>
              <a:rPr lang="gl-ES" dirty="0" err="1" smtClean="0"/>
              <a:t>on</a:t>
            </a:r>
            <a:r>
              <a:rPr lang="gl-ES" dirty="0" smtClean="0"/>
              <a:t>).</a:t>
            </a:r>
          </a:p>
          <a:p>
            <a:pPr lvl="0"/>
            <a:r>
              <a:rPr lang="es-ES" b="1" dirty="0" err="1" smtClean="0"/>
              <a:t>Formacións</a:t>
            </a:r>
            <a:r>
              <a:rPr lang="es-ES" b="1" dirty="0" smtClean="0"/>
              <a:t> </a:t>
            </a:r>
            <a:r>
              <a:rPr lang="es-ES" b="1" dirty="0" err="1" smtClean="0"/>
              <a:t>móbiles</a:t>
            </a:r>
            <a:r>
              <a:rPr lang="es-ES" dirty="0" smtClean="0"/>
              <a:t>:</a:t>
            </a:r>
            <a:endParaRPr lang="gl-ES" dirty="0" smtClean="0"/>
          </a:p>
          <a:p>
            <a:pPr lvl="1"/>
            <a:r>
              <a:rPr lang="gl-ES" b="1" dirty="0" err="1" smtClean="0"/>
              <a:t>Maul</a:t>
            </a:r>
            <a:r>
              <a:rPr lang="gl-ES" b="1" dirty="0" smtClean="0"/>
              <a:t>: </a:t>
            </a:r>
            <a:r>
              <a:rPr lang="gl-ES" dirty="0" smtClean="0"/>
              <a:t>situación ofensiva na cal o xogador con balón está de pe e agarrado por un ou varios xogadores do equipo contrario e un ou varios xogadores do propio equipo.</a:t>
            </a:r>
          </a:p>
          <a:p>
            <a:pPr lvl="1"/>
            <a:r>
              <a:rPr lang="gl-ES" b="1" dirty="0" err="1" smtClean="0"/>
              <a:t>Ruck</a:t>
            </a:r>
            <a:r>
              <a:rPr lang="gl-ES" b="1" dirty="0" smtClean="0"/>
              <a:t>: </a:t>
            </a:r>
            <a:r>
              <a:rPr lang="gl-ES" dirty="0" smtClean="0"/>
              <a:t>Formación orientada á disputa da pelota na cal esta está no chan, presentada por un xogador, e existen polo menos un xogador de cada equipo disputando por ela.</a:t>
            </a:r>
          </a:p>
          <a:p>
            <a:pPr lvl="0"/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995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7494"/>
            <a:ext cx="8686800" cy="1399032"/>
          </a:xfrm>
        </p:spPr>
        <p:txBody>
          <a:bodyPr/>
          <a:lstStyle/>
          <a:p>
            <a:r>
              <a:rPr lang="es-ES" sz="6000" b="1" dirty="0"/>
              <a:t>MAUL</a:t>
            </a:r>
            <a:endParaRPr lang="gl-ES" sz="6000" dirty="0"/>
          </a:p>
        </p:txBody>
      </p:sp>
    </p:spTree>
    <p:extLst>
      <p:ext uri="{BB962C8B-B14F-4D97-AF65-F5344CB8AC3E}">
        <p14:creationId xmlns:p14="http://schemas.microsoft.com/office/powerpoint/2010/main" val="11983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68288"/>
            <a:ext cx="8229600" cy="107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MAUL</a:t>
            </a:r>
          </a:p>
        </p:txBody>
      </p:sp>
      <p:sp>
        <p:nvSpPr>
          <p:cNvPr id="10854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gl-ES" altLang="gl-ES" smtClean="0"/>
          </a:p>
        </p:txBody>
      </p:sp>
      <p:pic>
        <p:nvPicPr>
          <p:cNvPr id="108549" name="Picture 5" descr="Resultado de imagen de maul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3850"/>
            <a:ext cx="8640960" cy="52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6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MAUL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gl-ES" dirty="0"/>
          </a:p>
        </p:txBody>
      </p:sp>
      <p:pic>
        <p:nvPicPr>
          <p:cNvPr id="109576" name="Picture 8" descr="Resultado de imagen de maul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0" y="2708276"/>
            <a:ext cx="3744912" cy="25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8" name="Picture 10" descr="Resultado de imagen de maul rug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08275"/>
            <a:ext cx="3814763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4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5442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5229200"/>
            <a:ext cx="8229600" cy="1399032"/>
          </a:xfrm>
        </p:spPr>
        <p:txBody>
          <a:bodyPr>
            <a:normAutofit/>
          </a:bodyPr>
          <a:lstStyle/>
          <a:p>
            <a:pPr algn="r"/>
            <a:r>
              <a:rPr lang="es-ES" sz="5400" b="1" dirty="0" smtClean="0"/>
              <a:t>RUCK</a:t>
            </a:r>
            <a:endParaRPr lang="gl-ES" sz="5400" b="1" dirty="0"/>
          </a:p>
        </p:txBody>
      </p:sp>
    </p:spTree>
    <p:extLst>
      <p:ext uri="{BB962C8B-B14F-4D97-AF65-F5344CB8AC3E}">
        <p14:creationId xmlns:p14="http://schemas.microsoft.com/office/powerpoint/2010/main" val="33794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RUCK</a:t>
            </a:r>
          </a:p>
        </p:txBody>
      </p:sp>
      <p:sp>
        <p:nvSpPr>
          <p:cNvPr id="113669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57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sp>
        <p:nvSpPr>
          <p:cNvPr id="113670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648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pic>
        <p:nvPicPr>
          <p:cNvPr id="113672" name="Picture 8" descr="Resultado de imagen de ruck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6"/>
            <a:ext cx="4067175" cy="235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4" name="Picture 10" descr="Resultado de imagen de ruck rug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08275"/>
            <a:ext cx="4286250" cy="23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RUCK</a:t>
            </a:r>
          </a:p>
        </p:txBody>
      </p:sp>
      <p:sp>
        <p:nvSpPr>
          <p:cNvPr id="115716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57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sp>
        <p:nvSpPr>
          <p:cNvPr id="115717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648200" y="1882775"/>
            <a:ext cx="4038600" cy="4572000"/>
          </a:xfrm>
        </p:spPr>
        <p:txBody>
          <a:bodyPr/>
          <a:lstStyle/>
          <a:p>
            <a:endParaRPr lang="gl-ES" altLang="gl-ES" sz="2600" smtClean="0"/>
          </a:p>
        </p:txBody>
      </p:sp>
      <p:pic>
        <p:nvPicPr>
          <p:cNvPr id="115719" name="Picture 7" descr="Resultado de imagen de ruck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138"/>
            <a:ext cx="4572000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1" name="Picture 9" descr="Resultado de imagen de ruck rug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000375"/>
            <a:ext cx="3743325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568952" cy="1399032"/>
          </a:xfrm>
        </p:spPr>
        <p:txBody>
          <a:bodyPr/>
          <a:lstStyle/>
          <a:p>
            <a:r>
              <a:rPr lang="es-ES" b="1" dirty="0"/>
              <a:t>ASPECTOS REGULAMENTARIOS</a:t>
            </a:r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68552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gl-ES" b="1" dirty="0" smtClean="0"/>
              <a:t>Formacións estáticas:</a:t>
            </a:r>
          </a:p>
          <a:p>
            <a:pPr lvl="1" algn="just"/>
            <a:r>
              <a:rPr lang="gl-ES" b="1" dirty="0" err="1" smtClean="0"/>
              <a:t>Melé</a:t>
            </a:r>
            <a:r>
              <a:rPr lang="gl-ES" b="1" dirty="0" smtClean="0"/>
              <a:t>: </a:t>
            </a:r>
            <a:r>
              <a:rPr lang="gl-ES" dirty="0" smtClean="0"/>
              <a:t>Xeito de por a pelota en xogo logo dunha interrupción do partido, normalmente despois dun </a:t>
            </a:r>
            <a:r>
              <a:rPr lang="gl-ES" dirty="0" err="1" smtClean="0"/>
              <a:t>avant</a:t>
            </a:r>
            <a:r>
              <a:rPr lang="gl-ES" dirty="0" smtClean="0"/>
              <a:t>. O balón é introducido no corredor e disputado polos dous equipos tratando de “</a:t>
            </a:r>
            <a:r>
              <a:rPr lang="gl-ES" dirty="0" err="1" smtClean="0"/>
              <a:t>talonalo</a:t>
            </a:r>
            <a:r>
              <a:rPr lang="gl-ES" dirty="0" smtClean="0"/>
              <a:t>” (golpealo co pe), está prohibido tocar a pelota coa man.</a:t>
            </a:r>
          </a:p>
          <a:p>
            <a:pPr lvl="1" algn="just"/>
            <a:r>
              <a:rPr lang="gl-ES" b="1" dirty="0" smtClean="0"/>
              <a:t>Touch ou saque de lateral (</a:t>
            </a:r>
            <a:r>
              <a:rPr lang="gl-ES" b="1" dirty="0" err="1" smtClean="0"/>
              <a:t>lineout</a:t>
            </a:r>
            <a:r>
              <a:rPr lang="gl-ES" b="1" dirty="0" smtClean="0"/>
              <a:t>): </a:t>
            </a:r>
            <a:r>
              <a:rPr lang="gl-ES" dirty="0" smtClean="0"/>
              <a:t>Cando o balón sae polo lateral pódese sacar de xeito rápido. Se isto non se da faise unha touch na cal os xogadores colócanse formando dúas ringleiras, deixando un corredor polo medio, e o balón lánzase polo aire para ser disputado. 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89660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640960" cy="1399032"/>
          </a:xfrm>
        </p:spPr>
        <p:txBody>
          <a:bodyPr/>
          <a:lstStyle/>
          <a:p>
            <a:pPr algn="r"/>
            <a:r>
              <a:rPr lang="es-ES" b="1" dirty="0" smtClean="0"/>
              <a:t>MELÉ - SCRUM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7345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46809" y="476672"/>
            <a:ext cx="8229600" cy="864096"/>
          </a:xfrm>
        </p:spPr>
        <p:txBody>
          <a:bodyPr/>
          <a:lstStyle/>
          <a:p>
            <a:r>
              <a:rPr lang="es-ES" b="1" dirty="0" smtClean="0"/>
              <a:t>MELÉ - SCRUM</a:t>
            </a:r>
            <a:endParaRPr lang="gl-ES" b="1" dirty="0"/>
          </a:p>
        </p:txBody>
      </p:sp>
      <p:pic>
        <p:nvPicPr>
          <p:cNvPr id="1026" name="Picture 2" descr="Resultado de imagen de melé rugb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37" y="1556792"/>
            <a:ext cx="4056685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56792"/>
            <a:ext cx="421008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RUGBY≠FÚTBOL AMERICANO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smtClean="0"/>
              <a:t>FÚTBOL AMERICANO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s-ES" dirty="0" smtClean="0"/>
              <a:t>RUGBY </a:t>
            </a:r>
            <a:endParaRPr lang="es-ES" dirty="0"/>
          </a:p>
        </p:txBody>
      </p:sp>
      <p:pic>
        <p:nvPicPr>
          <p:cNvPr id="11" name="Picture 2" descr="C:\Users\Enrique\Desktop\linea-ofensiva-naval-eeuu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3182424" y="290513"/>
            <a:ext cx="4747162" cy="3017837"/>
          </a:xfrm>
          <a:prstGeom prst="rect">
            <a:avLst/>
          </a:prstGeom>
          <a:noFill/>
        </p:spPr>
      </p:pic>
      <p:pic>
        <p:nvPicPr>
          <p:cNvPr id="1027" name="Picture 3" descr="C:\Users\Enrique\Desktop\images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3141369" y="3571876"/>
            <a:ext cx="4788217" cy="2738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MELÉ - SCRUM</a:t>
            </a:r>
            <a:endParaRPr lang="gl-ES" b="1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EVOLUCIÓN DA MELÉ</a:t>
            </a:r>
            <a:endParaRPr lang="gl-ES" dirty="0"/>
          </a:p>
        </p:txBody>
      </p:sp>
      <p:sp>
        <p:nvSpPr>
          <p:cNvPr id="16" name="Marcador de contenido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smtClean="0"/>
              <a:t>MELÉ VS F1</a:t>
            </a:r>
          </a:p>
          <a:p>
            <a:endParaRPr lang="gl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4" y="2831723"/>
            <a:ext cx="4572396" cy="343234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79113" y="55676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gl-ES" dirty="0">
                <a:hlinkClick r:id="rId3"/>
              </a:rPr>
              <a:t>https://www.youtube.com/watch?v=XOg7aR5sHts</a:t>
            </a:r>
            <a:endParaRPr lang="gl-E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831723"/>
            <a:ext cx="4352925" cy="3472588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4798399" y="3339087"/>
            <a:ext cx="4166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dirty="0">
                <a:hlinkClick r:id="rId5"/>
              </a:rPr>
              <a:t>https://www.youtube.com/watch?v=1G9Kn2adVIg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3056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399032"/>
          </a:xfrm>
        </p:spPr>
        <p:txBody>
          <a:bodyPr>
            <a:normAutofit/>
          </a:bodyPr>
          <a:lstStyle/>
          <a:p>
            <a:r>
              <a:rPr lang="es-ES" sz="3600" b="1" dirty="0"/>
              <a:t>TOUCHE- SAQUE LATERAL- </a:t>
            </a:r>
            <a:r>
              <a:rPr lang="es-ES" sz="3600" b="1" dirty="0" smtClean="0"/>
              <a:t>LINEOUT</a:t>
            </a:r>
            <a:endParaRPr lang="gl-ES" sz="3600" dirty="0"/>
          </a:p>
        </p:txBody>
      </p:sp>
    </p:spTree>
    <p:extLst>
      <p:ext uri="{BB962C8B-B14F-4D97-AF65-F5344CB8AC3E}">
        <p14:creationId xmlns:p14="http://schemas.microsoft.com/office/powerpoint/2010/main" val="24515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640960" cy="1399032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TOUCHE- SAQUE LATERAL- LINEOUT</a:t>
            </a:r>
            <a:endParaRPr lang="gl-ES" sz="4000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5190" y="1463674"/>
            <a:ext cx="7784135" cy="5133678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691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640960" cy="1399032"/>
          </a:xfrm>
        </p:spPr>
        <p:txBody>
          <a:bodyPr>
            <a:normAutofit/>
          </a:bodyPr>
          <a:lstStyle/>
          <a:p>
            <a:r>
              <a:rPr lang="es-ES" sz="4000" b="1" dirty="0"/>
              <a:t>TOUCHE- SAQUE LATERAL- </a:t>
            </a:r>
            <a:r>
              <a:rPr lang="es-ES" sz="4000" b="1" dirty="0" smtClean="0"/>
              <a:t>LINEOUT</a:t>
            </a:r>
            <a:endParaRPr lang="gl-ES" sz="4000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302" y="2564904"/>
            <a:ext cx="4480498" cy="30243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506" y="2564904"/>
            <a:ext cx="444049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412777"/>
            <a:ext cx="3826316" cy="48633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TOUCHE- SAQUE LATERAL- LINE</a:t>
            </a:r>
            <a:endParaRPr lang="gl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7585" y="1412777"/>
            <a:ext cx="3384376" cy="4835623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4008" y="1412777"/>
            <a:ext cx="3826316" cy="5112567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es-ES" dirty="0" smtClean="0"/>
              <a:t>EVOLUCIÓN DO SAQUE DE TOUCHE:</a:t>
            </a: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endParaRPr lang="gl-ES" sz="1000" dirty="0" smtClean="0">
              <a:hlinkClick r:id="rId4"/>
            </a:endParaRPr>
          </a:p>
          <a:p>
            <a:endParaRPr lang="gl-ES" sz="1000" dirty="0">
              <a:hlinkClick r:id="rId4"/>
            </a:endParaRPr>
          </a:p>
          <a:p>
            <a:pPr marL="64008" indent="0">
              <a:buNone/>
            </a:pPr>
            <a:endParaRPr lang="gl-ES" sz="1100" dirty="0" smtClean="0">
              <a:hlinkClick r:id="rId4"/>
            </a:endParaRPr>
          </a:p>
          <a:p>
            <a:pPr marL="64008" indent="0">
              <a:buNone/>
            </a:pPr>
            <a:endParaRPr lang="gl-ES" sz="1100" dirty="0">
              <a:hlinkClick r:id="rId4"/>
            </a:endParaRPr>
          </a:p>
          <a:p>
            <a:pPr marL="64008" indent="0">
              <a:buNone/>
            </a:pPr>
            <a:r>
              <a:rPr lang="gl-ES" sz="1100" dirty="0" smtClean="0">
                <a:hlinkClick r:id="rId4"/>
              </a:rPr>
              <a:t>https://www.youtube.com/watch?v=-19GuRdBHmk</a:t>
            </a:r>
            <a:endParaRPr lang="gl-ES" sz="11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1593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7494"/>
            <a:ext cx="8435280" cy="1399032"/>
          </a:xfrm>
        </p:spPr>
        <p:txBody>
          <a:bodyPr/>
          <a:lstStyle/>
          <a:p>
            <a:r>
              <a:rPr lang="es-ES" b="1" dirty="0"/>
              <a:t>ASPECTOS REGULAMENTARIOS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31263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gl-ES" dirty="0" smtClean="0"/>
              <a:t>FORA DE XOGO: </a:t>
            </a:r>
            <a:r>
              <a:rPr lang="gl-ES" sz="3200" dirty="0" smtClean="0"/>
              <a:t>Falta que se produce cando un xogador está situado nunha posición prohibida. Prodúcese cando:</a:t>
            </a:r>
            <a:endParaRPr lang="gl-ES" sz="4400" dirty="0" smtClean="0"/>
          </a:p>
          <a:p>
            <a:pPr lvl="1"/>
            <a:r>
              <a:rPr lang="gl-ES" sz="2800" dirty="0" smtClean="0"/>
              <a:t>Nunha fase estática o xogador non está á distancia regulamentaria.</a:t>
            </a:r>
            <a:endParaRPr lang="gl-ES" sz="4000" dirty="0" smtClean="0"/>
          </a:p>
          <a:p>
            <a:pPr lvl="1"/>
            <a:r>
              <a:rPr lang="gl-ES" sz="2800" dirty="0" smtClean="0"/>
              <a:t>Nunha fase dinámica un xogador se atopa por diante do xogador con balón e interfire o xogo.</a:t>
            </a:r>
            <a:endParaRPr lang="gl-ES" sz="4000" dirty="0" smtClean="0"/>
          </a:p>
          <a:p>
            <a:r>
              <a:rPr lang="gl-ES" dirty="0" smtClean="0"/>
              <a:t>GOLPE DE CASTIGO (penal): Sanción que se aplica contra o equipo que cometeu unha falta. Pódese sacar á man, patear a touch ou tirar a paus.</a:t>
            </a:r>
          </a:p>
          <a:p>
            <a:r>
              <a:rPr lang="gl-ES" dirty="0" smtClean="0"/>
              <a:t>GOLPE FRANCO (Free </a:t>
            </a:r>
            <a:r>
              <a:rPr lang="gl-ES" dirty="0" err="1" smtClean="0"/>
              <a:t>kit</a:t>
            </a:r>
            <a:r>
              <a:rPr lang="gl-ES" dirty="0" smtClean="0"/>
              <a:t>): Igual ao golpe de castigo, pero por unha infracción menor. Se na patada o balón sae polo lateral o saque será para o equipo contrario.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altLang="gl-ES" b="1" smtClean="0">
                <a:ln>
                  <a:noFill/>
                </a:ln>
                <a:effectLst/>
              </a:rPr>
              <a:t>FORA DE XOGO</a:t>
            </a:r>
          </a:p>
        </p:txBody>
      </p:sp>
      <p:sp>
        <p:nvSpPr>
          <p:cNvPr id="11059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gl-ES" altLang="gl-ES" smtClean="0"/>
          </a:p>
        </p:txBody>
      </p:sp>
      <p:pic>
        <p:nvPicPr>
          <p:cNvPr id="110597" name="Picture 5" descr="Resultado de imagen de maul rug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4175125" cy="33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9" name="Picture 7" descr="Resultado de imagen de ruck rug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05038"/>
            <a:ext cx="3250704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2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/>
          <a:lstStyle/>
          <a:p>
            <a:r>
              <a:rPr lang="es-ES" b="1" dirty="0" smtClean="0"/>
              <a:t>TIPOS DE SAQUE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00600"/>
          </a:xfrm>
        </p:spPr>
        <p:txBody>
          <a:bodyPr>
            <a:normAutofit fontScale="62500" lnSpcReduction="20000"/>
          </a:bodyPr>
          <a:lstStyle/>
          <a:p>
            <a:r>
              <a:rPr lang="gl-ES" sz="3800" b="1" dirty="0" smtClean="0"/>
              <a:t>SAQUE DE CENTRO (</a:t>
            </a:r>
            <a:r>
              <a:rPr lang="gl-ES" sz="3800" b="1" dirty="0" err="1" smtClean="0"/>
              <a:t>kick</a:t>
            </a:r>
            <a:r>
              <a:rPr lang="gl-ES" sz="3800" b="1" dirty="0" smtClean="0"/>
              <a:t> off): </a:t>
            </a:r>
            <a:r>
              <a:rPr lang="gl-ES" sz="3800" dirty="0" smtClean="0"/>
              <a:t>dáse para iniciar o partido ou logo de que un equipo consiga algún punto. O balón patéase a bote pronto e este ten que cruzar a “liña de 10 metros”.</a:t>
            </a:r>
          </a:p>
          <a:p>
            <a:r>
              <a:rPr lang="gl-ES" sz="3800" b="1" dirty="0" smtClean="0"/>
              <a:t>SAQUE DE LATERAL OU DE TOUCH: </a:t>
            </a:r>
            <a:r>
              <a:rPr lang="gl-ES" sz="3800" dirty="0" smtClean="0"/>
              <a:t>xa visto nos conceptos básicos. </a:t>
            </a:r>
          </a:p>
          <a:p>
            <a:r>
              <a:rPr lang="gl-ES" sz="3800" b="1" dirty="0" smtClean="0"/>
              <a:t>MELÉ: </a:t>
            </a:r>
            <a:r>
              <a:rPr lang="gl-ES" sz="3800" dirty="0" smtClean="0"/>
              <a:t>xa visto nos conceptos básicos.</a:t>
            </a:r>
          </a:p>
          <a:p>
            <a:r>
              <a:rPr lang="gl-ES" sz="3800" b="1" dirty="0" smtClean="0"/>
              <a:t>SAQUE DE “22”: </a:t>
            </a:r>
            <a:r>
              <a:rPr lang="gl-ES" sz="3800" dirty="0" smtClean="0"/>
              <a:t>O balón ponse en xogo dende esta liña mediante unha patada a bote pronto. Cando o balón e enviada fora pola liña de balón morto.</a:t>
            </a:r>
          </a:p>
          <a:p>
            <a:r>
              <a:rPr lang="gl-ES" sz="3800" b="1" dirty="0" smtClean="0"/>
              <a:t>MARK: </a:t>
            </a:r>
            <a:r>
              <a:rPr lang="gl-ES" sz="3800" dirty="0" smtClean="0"/>
              <a:t>Trátase dun saque de “22” cando un xogador recolle un balón directamente do aire dentro desta zona e ao mesmo tempo grita </a:t>
            </a:r>
            <a:r>
              <a:rPr lang="gl-ES" sz="3800" dirty="0" err="1" smtClean="0"/>
              <a:t>mark</a:t>
            </a:r>
            <a:r>
              <a:rPr lang="gl-ES" sz="3800" dirty="0" smtClean="0"/>
              <a:t>. Este saque non é a bote pronto e ten que ser realizado polo mesmo xogador que o pide.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SANCIÓNS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gl-ES" b="1" dirty="0"/>
              <a:t>Advertencia verbal: </a:t>
            </a:r>
            <a:r>
              <a:rPr lang="gl-ES" dirty="0"/>
              <a:t>ante unha falta leve o xogador é advertido de que non se volva a producir esa situación. Non conleva ningún tipo de sanción máis a la falta sinalada.</a:t>
            </a:r>
          </a:p>
          <a:p>
            <a:pPr lvl="0" algn="just"/>
            <a:r>
              <a:rPr lang="gl-ES" b="1" dirty="0"/>
              <a:t>Tarxeta amárela:</a:t>
            </a:r>
            <a:r>
              <a:rPr lang="gl-ES" dirty="0"/>
              <a:t> Por unha conduta contraria ao xogo grave ou por reiteración de faltas dun equipo. O xogador será expulsado durante 10 minutos que dando o equipo con un xogador menos durante este tempo.</a:t>
            </a:r>
          </a:p>
          <a:p>
            <a:pPr lvl="0" algn="just"/>
            <a:r>
              <a:rPr lang="gl-ES" b="1" dirty="0"/>
              <a:t>Tarxeta vermella: </a:t>
            </a:r>
            <a:r>
              <a:rPr lang="gl-ES" dirty="0"/>
              <a:t>Por unha acción moi grave ou acumulación de 2 tarxetas amarelas. O xogador será expulsado e o seu equipo xogará con un menos o resto do partido.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3263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67494"/>
            <a:ext cx="8856984" cy="1399032"/>
          </a:xfrm>
        </p:spPr>
        <p:txBody>
          <a:bodyPr>
            <a:noAutofit/>
          </a:bodyPr>
          <a:lstStyle/>
          <a:p>
            <a:pPr algn="ctr"/>
            <a:r>
              <a:rPr lang="es-ES" sz="5400" b="1" dirty="0" smtClean="0"/>
              <a:t>VIDEOS EXPLICATIVOS DAS NORMAS</a:t>
            </a:r>
            <a:endParaRPr lang="es-ES" sz="5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788282"/>
          </a:xfrm>
        </p:spPr>
        <p:txBody>
          <a:bodyPr>
            <a:normAutofit/>
          </a:bodyPr>
          <a:lstStyle/>
          <a:p>
            <a:pPr lvl="0"/>
            <a:endParaRPr lang="es-ES" dirty="0" smtClean="0">
              <a:hlinkClick r:id="rId3"/>
            </a:endParaRPr>
          </a:p>
          <a:p>
            <a:pPr lvl="0"/>
            <a:r>
              <a:rPr lang="es-ES" dirty="0" smtClean="0"/>
              <a:t>NORMAS ESPAÑOL:</a:t>
            </a:r>
          </a:p>
          <a:p>
            <a:pPr lvl="1"/>
            <a:r>
              <a:rPr lang="es-ES" sz="1800" dirty="0">
                <a:hlinkClick r:id="rId4"/>
              </a:rPr>
              <a:t>https://</a:t>
            </a:r>
            <a:r>
              <a:rPr lang="es-ES" sz="1800" dirty="0" smtClean="0">
                <a:hlinkClick r:id="rId4"/>
              </a:rPr>
              <a:t>www.youtube.com/watch?v=8W9g11bswcg&amp;t=509s</a:t>
            </a:r>
            <a:endParaRPr lang="es-ES" sz="2000" dirty="0" smtClean="0"/>
          </a:p>
          <a:p>
            <a:endParaRPr lang="es-ES" dirty="0" smtClean="0"/>
          </a:p>
          <a:p>
            <a:r>
              <a:rPr lang="es-ES" dirty="0" smtClean="0"/>
              <a:t>NORMAS EN INGLÉS:</a:t>
            </a:r>
          </a:p>
          <a:p>
            <a:pPr lvl="1"/>
            <a:r>
              <a:rPr lang="es-ES" sz="2000" dirty="0">
                <a:hlinkClick r:id="rId3"/>
              </a:rPr>
              <a:t>https://www.youtube.com/watch?v=ke4XcnbulT0</a:t>
            </a:r>
            <a:endParaRPr lang="es-ES" sz="2000" dirty="0"/>
          </a:p>
          <a:p>
            <a:pPr lvl="1"/>
            <a:r>
              <a:rPr lang="es-ES" sz="2000" dirty="0">
                <a:hlinkClick r:id="rId5"/>
              </a:rPr>
              <a:t>https://www.youtube.com/watch?v=smnuRhNtT2E</a:t>
            </a:r>
            <a:endParaRPr lang="es-ES" sz="2000" dirty="0"/>
          </a:p>
          <a:p>
            <a:pPr lvl="1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/>
          </a:bodyPr>
          <a:lstStyle/>
          <a:p>
            <a:r>
              <a:rPr lang="es-ES" b="1" dirty="0" smtClean="0"/>
              <a:t>PROTECCIÓNS</a:t>
            </a:r>
            <a:endParaRPr lang="es-ES" b="1" dirty="0"/>
          </a:p>
        </p:txBody>
      </p:sp>
      <p:pic>
        <p:nvPicPr>
          <p:cNvPr id="4" name="Picture 2" descr="C:\Users\Enrique\Desktop\CURSO RUGBY\FUTBOL AMERICANO VS RUGB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57298"/>
            <a:ext cx="7572427" cy="5478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" y="-27384"/>
            <a:ext cx="9123232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090" y="116632"/>
            <a:ext cx="8229600" cy="1001266"/>
          </a:xfrm>
        </p:spPr>
        <p:txBody>
          <a:bodyPr/>
          <a:lstStyle/>
          <a:p>
            <a:pPr algn="ctr"/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1729664"/>
          </a:xfrm>
        </p:spPr>
        <p:txBody>
          <a:bodyPr/>
          <a:lstStyle/>
          <a:p>
            <a:pPr marL="64008" indent="0">
              <a:buNone/>
            </a:pPr>
            <a:r>
              <a:rPr lang="es-ES" sz="2000" dirty="0" smtClean="0">
                <a:hlinkClick r:id="rId3"/>
              </a:rPr>
              <a:t>           https</a:t>
            </a:r>
            <a:r>
              <a:rPr lang="es-ES" sz="2000" dirty="0">
                <a:hlinkClick r:id="rId3"/>
              </a:rPr>
              <a:t>://</a:t>
            </a:r>
            <a:r>
              <a:rPr lang="es-ES" sz="2000" dirty="0" smtClean="0">
                <a:hlinkClick r:id="rId3"/>
              </a:rPr>
              <a:t>www.youtube.com/watch?v=w3Ec0lCCkF8</a:t>
            </a:r>
            <a:endParaRPr lang="es-ES" sz="2000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PRINCIPAIS COMPETICIÓNS</a:t>
            </a:r>
            <a:endParaRPr lang="gl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PRINCIPAIS COMPETICIÓNS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POR SELECCIÓNS</a:t>
            </a:r>
          </a:p>
          <a:p>
            <a:pPr lvl="1"/>
            <a:r>
              <a:rPr lang="es-ES" dirty="0" smtClean="0"/>
              <a:t>Copa do mundo.</a:t>
            </a:r>
          </a:p>
          <a:p>
            <a:pPr lvl="1"/>
            <a:r>
              <a:rPr lang="es-ES" dirty="0" err="1" smtClean="0"/>
              <a:t>Six</a:t>
            </a:r>
            <a:r>
              <a:rPr lang="es-ES" dirty="0" smtClean="0"/>
              <a:t> </a:t>
            </a:r>
            <a:r>
              <a:rPr lang="es-ES" dirty="0" err="1" smtClean="0"/>
              <a:t>nations</a:t>
            </a:r>
            <a:endParaRPr lang="es-ES" dirty="0" smtClean="0"/>
          </a:p>
          <a:p>
            <a:pPr lvl="1"/>
            <a:r>
              <a:rPr lang="es-ES" dirty="0" smtClean="0"/>
              <a:t>Rugby </a:t>
            </a:r>
            <a:r>
              <a:rPr lang="es-ES" dirty="0" err="1" smtClean="0"/>
              <a:t>championship</a:t>
            </a:r>
            <a:endParaRPr lang="es-ES" dirty="0" smtClean="0"/>
          </a:p>
          <a:p>
            <a:pPr lvl="1"/>
            <a:r>
              <a:rPr lang="es-ES" dirty="0" smtClean="0"/>
              <a:t>Test match.</a:t>
            </a:r>
          </a:p>
          <a:p>
            <a:r>
              <a:rPr lang="es-ES" dirty="0" smtClean="0"/>
              <a:t>POR EQUIPOS OU FRANQUICIAS</a:t>
            </a:r>
          </a:p>
          <a:p>
            <a:pPr lvl="1"/>
            <a:r>
              <a:rPr lang="es-ES" dirty="0" err="1" smtClean="0"/>
              <a:t>Super</a:t>
            </a:r>
            <a:r>
              <a:rPr lang="es-ES" dirty="0" smtClean="0"/>
              <a:t> Rugby</a:t>
            </a:r>
          </a:p>
          <a:p>
            <a:pPr lvl="1"/>
            <a:r>
              <a:rPr lang="es-ES" dirty="0" smtClean="0"/>
              <a:t>Top 14</a:t>
            </a:r>
          </a:p>
          <a:p>
            <a:pPr lvl="1"/>
            <a:r>
              <a:rPr lang="es-ES" dirty="0" smtClean="0"/>
              <a:t>Aviva </a:t>
            </a:r>
            <a:r>
              <a:rPr lang="es-ES" dirty="0" err="1" smtClean="0"/>
              <a:t>Premiership</a:t>
            </a:r>
            <a:endParaRPr lang="es-ES" dirty="0"/>
          </a:p>
          <a:p>
            <a:pPr lvl="1"/>
            <a:r>
              <a:rPr lang="es-ES" dirty="0" smtClean="0"/>
              <a:t>Guinness Pro 14</a:t>
            </a:r>
          </a:p>
          <a:p>
            <a:pPr lvl="1"/>
            <a:r>
              <a:rPr lang="es-ES" dirty="0" err="1" smtClean="0"/>
              <a:t>European</a:t>
            </a:r>
            <a:r>
              <a:rPr lang="es-ES" dirty="0" smtClean="0"/>
              <a:t> Rugby Champions Cup.</a:t>
            </a:r>
          </a:p>
          <a:p>
            <a:pPr lvl="1"/>
            <a:r>
              <a:rPr lang="es-ES" dirty="0" err="1" smtClean="0"/>
              <a:t>European</a:t>
            </a:r>
            <a:r>
              <a:rPr lang="es-ES" dirty="0" smtClean="0"/>
              <a:t> Rugby </a:t>
            </a:r>
            <a:r>
              <a:rPr lang="es-ES" dirty="0" err="1" smtClean="0"/>
              <a:t>Challenge</a:t>
            </a:r>
            <a:r>
              <a:rPr lang="es-ES" dirty="0" smtClean="0"/>
              <a:t> Cup.</a:t>
            </a:r>
          </a:p>
          <a:p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/>
          <a:lstStyle/>
          <a:p>
            <a:r>
              <a:rPr lang="es-ES" b="1" dirty="0" smtClean="0"/>
              <a:t>COPA DO MUNDO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>
            <a:normAutofit fontScale="92500" lnSpcReduction="10000"/>
          </a:bodyPr>
          <a:lstStyle/>
          <a:p>
            <a:r>
              <a:rPr lang="gl-ES" dirty="0" smtClean="0"/>
              <a:t>Competición internacional da </a:t>
            </a:r>
            <a:r>
              <a:rPr lang="gl-ES" dirty="0" err="1" smtClean="0"/>
              <a:t>World</a:t>
            </a:r>
            <a:r>
              <a:rPr lang="gl-ES" dirty="0" smtClean="0"/>
              <a:t> Rugby (IRB) celebrada cada 4 anos.</a:t>
            </a:r>
          </a:p>
          <a:p>
            <a:r>
              <a:rPr lang="gl-ES" dirty="0" smtClean="0"/>
              <a:t>Despois dos Xogos Olímpicos e o Mundial de Fútbol é acontecemento deportivo máis seguido.</a:t>
            </a:r>
          </a:p>
          <a:p>
            <a:r>
              <a:rPr lang="gl-ES" dirty="0" smtClean="0"/>
              <a:t>Entrégase a copa </a:t>
            </a:r>
            <a:r>
              <a:rPr lang="gl-ES" dirty="0" err="1" smtClean="0"/>
              <a:t>Webb</a:t>
            </a:r>
            <a:r>
              <a:rPr lang="gl-ES" dirty="0" smtClean="0"/>
              <a:t> </a:t>
            </a:r>
            <a:r>
              <a:rPr lang="gl-ES" dirty="0" err="1" smtClean="0"/>
              <a:t>Ellis</a:t>
            </a:r>
            <a:r>
              <a:rPr lang="gl-ES" dirty="0" smtClean="0"/>
              <a:t>.</a:t>
            </a:r>
          </a:p>
          <a:p>
            <a:r>
              <a:rPr lang="gl-ES" dirty="0" smtClean="0"/>
              <a:t>1ª 1987 en Nova Zelandia e Australia. Vencedor Nova </a:t>
            </a:r>
            <a:r>
              <a:rPr lang="gl-ES" dirty="0"/>
              <a:t>Z</a:t>
            </a:r>
            <a:r>
              <a:rPr lang="gl-ES" dirty="0" smtClean="0"/>
              <a:t>elandia (</a:t>
            </a:r>
            <a:r>
              <a:rPr lang="gl-ES" dirty="0" err="1" smtClean="0"/>
              <a:t>All</a:t>
            </a:r>
            <a:r>
              <a:rPr lang="gl-ES" dirty="0" smtClean="0"/>
              <a:t> </a:t>
            </a:r>
            <a:r>
              <a:rPr lang="gl-ES" dirty="0" err="1" smtClean="0"/>
              <a:t>Blacks</a:t>
            </a:r>
            <a:r>
              <a:rPr lang="gl-ES" dirty="0" smtClean="0"/>
              <a:t>).</a:t>
            </a:r>
          </a:p>
          <a:p>
            <a:r>
              <a:rPr lang="gl-ES" dirty="0" smtClean="0"/>
              <a:t>Actualmente compiten 20 selección.</a:t>
            </a:r>
          </a:p>
          <a:p>
            <a:r>
              <a:rPr lang="gl-ES" dirty="0" smtClean="0"/>
              <a:t>A próxima copa do mundo disputarase no Xapón no 2019.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25146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9512" y="267494"/>
            <a:ext cx="8712968" cy="1399032"/>
          </a:xfrm>
        </p:spPr>
        <p:txBody>
          <a:bodyPr/>
          <a:lstStyle/>
          <a:p>
            <a:pPr algn="ctr"/>
            <a:r>
              <a:rPr lang="es-ES" b="1" dirty="0" smtClean="0"/>
              <a:t>GAÑADORES COPA DO MUNDO</a:t>
            </a:r>
            <a:endParaRPr lang="gl-ES" b="1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5292080" y="4088160"/>
            <a:ext cx="3852316" cy="2160240"/>
          </a:xfrm>
        </p:spPr>
        <p:txBody>
          <a:bodyPr/>
          <a:lstStyle/>
          <a:p>
            <a:pPr algn="just"/>
            <a:r>
              <a:rPr lang="es-ES" sz="2400" b="1" dirty="0" smtClean="0"/>
              <a:t>2003 INGLATERRA</a:t>
            </a:r>
          </a:p>
          <a:p>
            <a:pPr algn="just"/>
            <a:r>
              <a:rPr lang="es-ES" sz="2400" b="1" dirty="0" smtClean="0"/>
              <a:t>2007 SUDÁFRICA</a:t>
            </a:r>
          </a:p>
          <a:p>
            <a:pPr algn="just"/>
            <a:r>
              <a:rPr lang="es-ES" sz="2400" b="1" dirty="0" smtClean="0"/>
              <a:t>2011 NOVA ZELANDIA</a:t>
            </a:r>
          </a:p>
          <a:p>
            <a:pPr algn="just"/>
            <a:r>
              <a:rPr lang="es-ES" sz="2400" b="1" dirty="0" smtClean="0"/>
              <a:t>2015 NOVA ZELANDIA</a:t>
            </a:r>
          </a:p>
          <a:p>
            <a:endParaRPr lang="gl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1"/>
          </p:nvPr>
        </p:nvSpPr>
        <p:spPr>
          <a:xfrm>
            <a:off x="0" y="4088160"/>
            <a:ext cx="4038600" cy="2210346"/>
          </a:xfrm>
        </p:spPr>
        <p:txBody>
          <a:bodyPr/>
          <a:lstStyle/>
          <a:p>
            <a:r>
              <a:rPr lang="es-ES" sz="2400" b="1" dirty="0" smtClean="0"/>
              <a:t>1987 NOVA ZELANDIA</a:t>
            </a:r>
          </a:p>
          <a:p>
            <a:r>
              <a:rPr lang="es-ES" sz="2400" b="1" dirty="0" smtClean="0"/>
              <a:t>1991 AUSTRALIA</a:t>
            </a:r>
          </a:p>
          <a:p>
            <a:r>
              <a:rPr lang="es-ES" sz="2400" b="1" dirty="0" smtClean="0"/>
              <a:t>1995 SUDÁFRICA</a:t>
            </a:r>
          </a:p>
          <a:p>
            <a:r>
              <a:rPr lang="es-ES" sz="2400" b="1" dirty="0" smtClean="0"/>
              <a:t>1999 AUSTRALIA</a:t>
            </a:r>
          </a:p>
          <a:p>
            <a:pPr marL="64008" indent="0">
              <a:buNone/>
            </a:pPr>
            <a:endParaRPr lang="es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1187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9036" cy="68580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s-ES" sz="6000" b="1" dirty="0" smtClean="0"/>
              <a:t>SEIS NACIÓNS</a:t>
            </a:r>
            <a:endParaRPr lang="gl-ES" sz="6000" b="1" dirty="0"/>
          </a:p>
        </p:txBody>
      </p:sp>
    </p:spTree>
    <p:extLst>
      <p:ext uri="{BB962C8B-B14F-4D97-AF65-F5344CB8AC3E}">
        <p14:creationId xmlns:p14="http://schemas.microsoft.com/office/powerpoint/2010/main" val="35448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SEIS NACIÓNS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>
            <a:normAutofit fontScale="77500" lnSpcReduction="20000"/>
          </a:bodyPr>
          <a:lstStyle/>
          <a:p>
            <a:r>
              <a:rPr lang="gl-ES" dirty="0" smtClean="0"/>
              <a:t>Inglaterra, Irlanda, Gales, Escocia, Francia e Italia.</a:t>
            </a:r>
          </a:p>
          <a:p>
            <a:r>
              <a:rPr lang="gl-ES" dirty="0" smtClean="0"/>
              <a:t>Non foi oficioso até 1996.</a:t>
            </a:r>
          </a:p>
          <a:p>
            <a:r>
              <a:rPr lang="gl-ES" dirty="0" smtClean="0"/>
              <a:t>A máis do trofeo oficial existen outros “trofeos antigos”:</a:t>
            </a:r>
          </a:p>
          <a:p>
            <a:pPr lvl="1"/>
            <a:r>
              <a:rPr lang="gl-ES" dirty="0" smtClean="0"/>
              <a:t>Calcuta </a:t>
            </a:r>
            <a:r>
              <a:rPr lang="gl-ES" dirty="0" err="1" smtClean="0"/>
              <a:t>cup</a:t>
            </a:r>
            <a:r>
              <a:rPr lang="gl-ES" dirty="0" smtClean="0"/>
              <a:t> (Inglaterra </a:t>
            </a:r>
            <a:r>
              <a:rPr lang="gl-ES" dirty="0" err="1" smtClean="0"/>
              <a:t>vs</a:t>
            </a:r>
            <a:r>
              <a:rPr lang="gl-ES" dirty="0" smtClean="0"/>
              <a:t> Escocia)</a:t>
            </a:r>
          </a:p>
          <a:p>
            <a:pPr lvl="1"/>
            <a:r>
              <a:rPr lang="gl-ES" dirty="0" err="1" smtClean="0"/>
              <a:t>Millenium</a:t>
            </a:r>
            <a:r>
              <a:rPr lang="gl-ES" dirty="0" smtClean="0"/>
              <a:t> </a:t>
            </a:r>
            <a:r>
              <a:rPr lang="gl-ES" dirty="0" err="1" smtClean="0"/>
              <a:t>Trophy</a:t>
            </a:r>
            <a:r>
              <a:rPr lang="gl-ES" dirty="0" smtClean="0"/>
              <a:t> (Irlanda </a:t>
            </a:r>
            <a:r>
              <a:rPr lang="gl-ES" dirty="0" err="1" smtClean="0"/>
              <a:t>vs</a:t>
            </a:r>
            <a:r>
              <a:rPr lang="gl-ES" dirty="0" smtClean="0"/>
              <a:t> Inglaterra)</a:t>
            </a:r>
          </a:p>
          <a:p>
            <a:pPr lvl="1"/>
            <a:r>
              <a:rPr lang="gl-ES" dirty="0" smtClean="0"/>
              <a:t>Trofeo </a:t>
            </a:r>
            <a:r>
              <a:rPr lang="gl-ES" dirty="0" err="1" smtClean="0"/>
              <a:t>Eurostar</a:t>
            </a:r>
            <a:r>
              <a:rPr lang="gl-ES" dirty="0" smtClean="0"/>
              <a:t> (Francia </a:t>
            </a:r>
            <a:r>
              <a:rPr lang="gl-ES" dirty="0" err="1" smtClean="0"/>
              <a:t>vs</a:t>
            </a:r>
            <a:r>
              <a:rPr lang="gl-ES" dirty="0" smtClean="0"/>
              <a:t> Inglaterra)</a:t>
            </a:r>
          </a:p>
          <a:p>
            <a:pPr lvl="1"/>
            <a:r>
              <a:rPr lang="gl-ES" dirty="0" err="1" smtClean="0"/>
              <a:t>Centenary</a:t>
            </a:r>
            <a:r>
              <a:rPr lang="gl-ES" dirty="0" smtClean="0"/>
              <a:t> </a:t>
            </a:r>
            <a:r>
              <a:rPr lang="gl-ES" dirty="0" err="1" smtClean="0"/>
              <a:t>Quaich</a:t>
            </a:r>
            <a:r>
              <a:rPr lang="gl-ES" dirty="0" smtClean="0"/>
              <a:t> (Irlanda </a:t>
            </a:r>
            <a:r>
              <a:rPr lang="gl-ES" dirty="0" err="1" smtClean="0"/>
              <a:t>vs</a:t>
            </a:r>
            <a:r>
              <a:rPr lang="gl-ES" dirty="0" smtClean="0"/>
              <a:t> Escocia)</a:t>
            </a:r>
          </a:p>
          <a:p>
            <a:pPr lvl="1"/>
            <a:r>
              <a:rPr lang="gl-ES" dirty="0" smtClean="0"/>
              <a:t>Trofeo </a:t>
            </a:r>
            <a:r>
              <a:rPr lang="gl-ES" dirty="0" err="1" smtClean="0"/>
              <a:t>Giuseppe</a:t>
            </a:r>
            <a:r>
              <a:rPr lang="gl-ES" dirty="0" smtClean="0"/>
              <a:t> </a:t>
            </a:r>
            <a:r>
              <a:rPr lang="gl-ES" dirty="0" err="1" smtClean="0"/>
              <a:t>Garibaldi</a:t>
            </a:r>
            <a:r>
              <a:rPr lang="gl-ES" dirty="0" smtClean="0"/>
              <a:t> (Italia </a:t>
            </a:r>
            <a:r>
              <a:rPr lang="gl-ES" dirty="0" err="1" smtClean="0"/>
              <a:t>vs</a:t>
            </a:r>
            <a:r>
              <a:rPr lang="gl-ES" dirty="0" smtClean="0"/>
              <a:t> Francia)</a:t>
            </a:r>
          </a:p>
          <a:p>
            <a:pPr lvl="1"/>
            <a:r>
              <a:rPr lang="gl-ES" dirty="0" err="1" smtClean="0"/>
              <a:t>Triple</a:t>
            </a:r>
            <a:r>
              <a:rPr lang="gl-ES" dirty="0" smtClean="0"/>
              <a:t> coroa (gañador entre os Británicos)</a:t>
            </a:r>
          </a:p>
          <a:p>
            <a:pPr lvl="1"/>
            <a:r>
              <a:rPr lang="gl-ES" dirty="0" err="1" smtClean="0"/>
              <a:t>Grand</a:t>
            </a:r>
            <a:r>
              <a:rPr lang="gl-ES" dirty="0" smtClean="0"/>
              <a:t> </a:t>
            </a:r>
            <a:r>
              <a:rPr lang="gl-ES" dirty="0" err="1" smtClean="0"/>
              <a:t>Slam</a:t>
            </a:r>
            <a:r>
              <a:rPr lang="gl-ES" dirty="0" smtClean="0"/>
              <a:t>/Culler de pau.</a:t>
            </a:r>
          </a:p>
          <a:p>
            <a:r>
              <a:rPr lang="gl-ES" dirty="0" smtClean="0"/>
              <a:t>O equipo con máis vitorias e Inglaterra seguido de Gales.</a:t>
            </a:r>
          </a:p>
          <a:p>
            <a:r>
              <a:rPr lang="gl-ES" dirty="0" smtClean="0">
                <a:hlinkClick r:id="rId2"/>
              </a:rPr>
              <a:t>http://www.rtve.es/alacarta/videos/conexion-vintage/conexion-vintage-rugby-final-5-naciones-1990-escocia-inglaterra/3392562/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8396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9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1289298"/>
          </a:xfrm>
        </p:spPr>
        <p:txBody>
          <a:bodyPr>
            <a:normAutofit/>
          </a:bodyPr>
          <a:lstStyle/>
          <a:p>
            <a:r>
              <a:rPr lang="es-ES" sz="4800" b="1" dirty="0" smtClean="0"/>
              <a:t>RUGBY CHAMPIONSHIP</a:t>
            </a:r>
            <a:endParaRPr lang="gl-ES" sz="4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26008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1996-2011 TRI NATIONS</a:t>
            </a:r>
            <a:endParaRPr lang="gl-ES" dirty="0" smtClean="0"/>
          </a:p>
          <a:p>
            <a:r>
              <a:rPr lang="gl-ES" dirty="0" smtClean="0"/>
              <a:t>Australia, Nova </a:t>
            </a:r>
            <a:r>
              <a:rPr lang="gl-ES" dirty="0"/>
              <a:t>Z</a:t>
            </a:r>
            <a:r>
              <a:rPr lang="gl-ES" dirty="0" smtClean="0"/>
              <a:t>elandia, Sudáfrica (tres nacións) e Arxentina.</a:t>
            </a:r>
          </a:p>
          <a:p>
            <a:r>
              <a:rPr lang="gl-ES" dirty="0" smtClean="0"/>
              <a:t>Formato de todos contra todos a ida e volta.</a:t>
            </a:r>
          </a:p>
          <a:p>
            <a:r>
              <a:rPr lang="gl-ES" dirty="0" smtClean="0"/>
              <a:t>A competición está organizada pola SANZAAR.</a:t>
            </a:r>
          </a:p>
          <a:p>
            <a:r>
              <a:rPr lang="gl-ES" dirty="0" smtClean="0"/>
              <a:t>A </a:t>
            </a:r>
            <a:r>
              <a:rPr lang="gl-ES" dirty="0" err="1" smtClean="0"/>
              <a:t>Bledisloe</a:t>
            </a:r>
            <a:r>
              <a:rPr lang="gl-ES" dirty="0" smtClean="0"/>
              <a:t> </a:t>
            </a:r>
            <a:r>
              <a:rPr lang="gl-ES" dirty="0" err="1" smtClean="0"/>
              <a:t>cup</a:t>
            </a:r>
            <a:r>
              <a:rPr lang="gl-ES" dirty="0" smtClean="0"/>
              <a:t> outórgase ao gañador entre Australia e Nova Zelandia.</a:t>
            </a:r>
          </a:p>
          <a:p>
            <a:r>
              <a:rPr lang="gl-ES" dirty="0" smtClean="0"/>
              <a:t>Xógase de xullo a agosto.</a:t>
            </a:r>
          </a:p>
          <a:p>
            <a:pPr marL="64008" indent="0">
              <a:buNone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9463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TEST MACHT </a:t>
            </a:r>
            <a:endParaRPr lang="gl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>
            <a:normAutofit/>
          </a:bodyPr>
          <a:lstStyle/>
          <a:p>
            <a:r>
              <a:rPr lang="gl-ES" dirty="0" smtClean="0"/>
              <a:t>Partidos oficiais entre dúas seleccións nacionais cuxo resultado ten repercusión no </a:t>
            </a:r>
            <a:r>
              <a:rPr lang="gl-ES" dirty="0" err="1" smtClean="0"/>
              <a:t>world</a:t>
            </a:r>
            <a:r>
              <a:rPr lang="gl-ES" dirty="0" smtClean="0"/>
              <a:t> rugby </a:t>
            </a:r>
            <a:r>
              <a:rPr lang="gl-ES" dirty="0" err="1" smtClean="0"/>
              <a:t>ranking</a:t>
            </a:r>
            <a:endParaRPr lang="gl-ES" dirty="0" smtClean="0"/>
          </a:p>
          <a:p>
            <a:pPr marL="64008" indent="0">
              <a:buNone/>
            </a:pPr>
            <a:r>
              <a:rPr lang="gl-ES" sz="2400" dirty="0" smtClean="0">
                <a:hlinkClick r:id="rId2"/>
              </a:rPr>
              <a:t>http://www.worldrugby.org/rankings/mru</a:t>
            </a:r>
            <a:endParaRPr lang="gl-ES" dirty="0" smtClean="0"/>
          </a:p>
          <a:p>
            <a:r>
              <a:rPr lang="gl-ES" dirty="0" smtClean="0"/>
              <a:t>Hai dous períodos ou “</a:t>
            </a:r>
            <a:r>
              <a:rPr lang="gl-ES" dirty="0" err="1" smtClean="0"/>
              <a:t>ventanas</a:t>
            </a:r>
            <a:r>
              <a:rPr lang="gl-ES" dirty="0" smtClean="0"/>
              <a:t>”</a:t>
            </a:r>
          </a:p>
          <a:p>
            <a:pPr lvl="1"/>
            <a:r>
              <a:rPr lang="gl-ES" dirty="0" err="1" smtClean="0"/>
              <a:t>Ventana</a:t>
            </a:r>
            <a:r>
              <a:rPr lang="gl-ES" dirty="0" smtClean="0"/>
              <a:t> de verán: os equipos do norte visitan o hemisferio sur.</a:t>
            </a:r>
          </a:p>
          <a:p>
            <a:pPr lvl="1"/>
            <a:r>
              <a:rPr lang="gl-ES" dirty="0" err="1" smtClean="0"/>
              <a:t>Ventana</a:t>
            </a:r>
            <a:r>
              <a:rPr lang="gl-ES" dirty="0" smtClean="0"/>
              <a:t> de outono: os equipos do sur visitan o hemisferio norte.</a:t>
            </a:r>
          </a:p>
        </p:txBody>
      </p:sp>
    </p:spTree>
    <p:extLst>
      <p:ext uri="{BB962C8B-B14F-4D97-AF65-F5344CB8AC3E}">
        <p14:creationId xmlns:p14="http://schemas.microsoft.com/office/powerpoint/2010/main" val="17664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PROTECCIÓNS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72987" y="2256090"/>
            <a:ext cx="3561695" cy="34292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5" y="2256090"/>
            <a:ext cx="4682999" cy="34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693042" cy="3501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0"/>
            <a:ext cx="4518961" cy="31422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56" y="3501008"/>
            <a:ext cx="4729871" cy="33569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142289"/>
            <a:ext cx="4516047" cy="8004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3942697"/>
            <a:ext cx="4491073" cy="29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4" name="Picture 4" descr="Resultado de imagen de RUGBY HISTOR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>
            <a:normAutofit/>
          </a:bodyPr>
          <a:lstStyle/>
          <a:p>
            <a:pPr algn="ctr"/>
            <a:r>
              <a:rPr lang="es-ES" sz="5400" b="1" dirty="0" smtClean="0"/>
              <a:t>SUPER RUGBY</a:t>
            </a:r>
            <a:endParaRPr lang="gl-ES" sz="5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gl-ES" dirty="0" smtClean="0"/>
              <a:t>Anteriormente denominada </a:t>
            </a:r>
            <a:r>
              <a:rPr lang="gl-ES" dirty="0" err="1" smtClean="0"/>
              <a:t>super</a:t>
            </a:r>
            <a:r>
              <a:rPr lang="gl-ES" dirty="0" smtClean="0"/>
              <a:t> 15 (14/12).</a:t>
            </a:r>
          </a:p>
          <a:p>
            <a:pPr algn="just"/>
            <a:r>
              <a:rPr lang="gl-ES" dirty="0" smtClean="0"/>
              <a:t>Competición de </a:t>
            </a:r>
            <a:r>
              <a:rPr lang="gl-ES" dirty="0" err="1" smtClean="0"/>
              <a:t>franquicias</a:t>
            </a:r>
            <a:r>
              <a:rPr lang="gl-ES" dirty="0" smtClean="0"/>
              <a:t> do hemisferio sur onde prima o espectáculo e o “rugby total”.</a:t>
            </a:r>
          </a:p>
          <a:p>
            <a:pPr algn="just"/>
            <a:r>
              <a:rPr lang="gl-ES" dirty="0" err="1" smtClean="0"/>
              <a:t>Franquicias</a:t>
            </a:r>
            <a:r>
              <a:rPr lang="gl-ES" dirty="0" smtClean="0"/>
              <a:t>: 6 Sudafricanas, 5 Nova </a:t>
            </a:r>
            <a:r>
              <a:rPr lang="gl-ES" dirty="0"/>
              <a:t>Z</a:t>
            </a:r>
            <a:r>
              <a:rPr lang="gl-ES" dirty="0" smtClean="0"/>
              <a:t>elandia, 5 Australia, 1Arxentina e 1 de Xapón.</a:t>
            </a:r>
          </a:p>
          <a:p>
            <a:pPr algn="just"/>
            <a:r>
              <a:rPr lang="gl-ES" dirty="0" smtClean="0"/>
              <a:t>O sistema de competición é un pouco complexo. 15 partidos fase regular e logo </a:t>
            </a:r>
            <a:r>
              <a:rPr lang="gl-ES" dirty="0" err="1" smtClean="0"/>
              <a:t>play</a:t>
            </a:r>
            <a:r>
              <a:rPr lang="gl-ES" dirty="0" smtClean="0"/>
              <a:t> off entre os 8 primeiros clasificados.</a:t>
            </a:r>
          </a:p>
          <a:p>
            <a:pPr algn="just"/>
            <a:r>
              <a:rPr lang="gl-ES" dirty="0" smtClean="0"/>
              <a:t>Xógase de febreiro a agosto.</a:t>
            </a:r>
          </a:p>
          <a:p>
            <a:pPr algn="just"/>
            <a:r>
              <a:rPr lang="gl-ES" dirty="0" smtClean="0"/>
              <a:t>O último gañador é a </a:t>
            </a:r>
            <a:r>
              <a:rPr lang="gl-ES" dirty="0" err="1" smtClean="0"/>
              <a:t>franquicia</a:t>
            </a:r>
            <a:r>
              <a:rPr lang="gl-ES" dirty="0" smtClean="0"/>
              <a:t> novacelandesa dos </a:t>
            </a:r>
            <a:r>
              <a:rPr lang="gl-ES" dirty="0" err="1" smtClean="0"/>
              <a:t>Hurricanes</a:t>
            </a:r>
            <a:r>
              <a:rPr lang="gl-ES" dirty="0" smtClean="0"/>
              <a:t>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633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4713"/>
          </a:xfrm>
        </p:spPr>
        <p:txBody>
          <a:bodyPr/>
          <a:lstStyle/>
          <a:p>
            <a:r>
              <a:rPr lang="es-ES" b="1" dirty="0" smtClean="0"/>
              <a:t>FRANQUICIAS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342206"/>
            <a:ext cx="5688632" cy="53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17290"/>
          </a:xfrm>
        </p:spPr>
        <p:txBody>
          <a:bodyPr>
            <a:noAutofit/>
          </a:bodyPr>
          <a:lstStyle/>
          <a:p>
            <a:pPr algn="ctr"/>
            <a:r>
              <a:rPr lang="es-ES" sz="4400" b="1" dirty="0" smtClean="0"/>
              <a:t>PRINCIPAIS COMPETICIÓNS EN EUROPA</a:t>
            </a:r>
            <a:endParaRPr lang="gl-ES" sz="4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772816"/>
            <a:ext cx="8640960" cy="4681992"/>
          </a:xfrm>
        </p:spPr>
        <p:txBody>
          <a:bodyPr>
            <a:normAutofit fontScale="92500" lnSpcReduction="20000"/>
          </a:bodyPr>
          <a:lstStyle/>
          <a:p>
            <a:r>
              <a:rPr lang="gl-ES" b="1" dirty="0" err="1" smtClean="0"/>
              <a:t>Top</a:t>
            </a:r>
            <a:r>
              <a:rPr lang="gl-ES" b="1" dirty="0" smtClean="0"/>
              <a:t> 14 </a:t>
            </a:r>
            <a:r>
              <a:rPr lang="gl-ES" dirty="0" smtClean="0"/>
              <a:t>en Francia, entre agosto e xuño.</a:t>
            </a:r>
          </a:p>
          <a:p>
            <a:r>
              <a:rPr lang="gl-ES" b="1" dirty="0" smtClean="0"/>
              <a:t>Aviva </a:t>
            </a:r>
            <a:r>
              <a:rPr lang="gl-ES" b="1" dirty="0" err="1" smtClean="0"/>
              <a:t>Premiership</a:t>
            </a:r>
            <a:r>
              <a:rPr lang="gl-ES" b="1" dirty="0" smtClean="0"/>
              <a:t> Rugby </a:t>
            </a:r>
            <a:r>
              <a:rPr lang="gl-ES" dirty="0" smtClean="0"/>
              <a:t>en Inglaterra. Entre outubro e maio.</a:t>
            </a:r>
          </a:p>
          <a:p>
            <a:r>
              <a:rPr lang="gl-ES" b="1" dirty="0" err="1" smtClean="0"/>
              <a:t>Guinness</a:t>
            </a:r>
            <a:r>
              <a:rPr lang="gl-ES" b="1" dirty="0" smtClean="0"/>
              <a:t> Pro 14 </a:t>
            </a:r>
            <a:r>
              <a:rPr lang="gl-ES" dirty="0" smtClean="0"/>
              <a:t>(Liga Celta). </a:t>
            </a:r>
            <a:r>
              <a:rPr lang="gl-ES" dirty="0" err="1" smtClean="0"/>
              <a:t>Clubes</a:t>
            </a:r>
            <a:r>
              <a:rPr lang="gl-ES" dirty="0" smtClean="0"/>
              <a:t> de Irlanda, Escocia, Gales, Italia e Sudáfrica. De setembro a maio.</a:t>
            </a:r>
          </a:p>
          <a:p>
            <a:r>
              <a:rPr lang="gl-ES" b="1" dirty="0" err="1" smtClean="0"/>
              <a:t>European</a:t>
            </a:r>
            <a:r>
              <a:rPr lang="gl-ES" b="1" dirty="0" smtClean="0"/>
              <a:t> Rugby </a:t>
            </a:r>
            <a:r>
              <a:rPr lang="gl-ES" b="1" dirty="0" err="1" smtClean="0"/>
              <a:t>Champions</a:t>
            </a:r>
            <a:r>
              <a:rPr lang="gl-ES" b="1" dirty="0" smtClean="0"/>
              <a:t> </a:t>
            </a:r>
            <a:r>
              <a:rPr lang="gl-ES" b="1" dirty="0" err="1" smtClean="0"/>
              <a:t>Cup</a:t>
            </a:r>
            <a:r>
              <a:rPr lang="gl-ES" b="1" dirty="0" smtClean="0"/>
              <a:t> </a:t>
            </a:r>
            <a:r>
              <a:rPr lang="gl-ES" dirty="0" smtClean="0"/>
              <a:t>(Heineken </a:t>
            </a:r>
            <a:r>
              <a:rPr lang="gl-ES" dirty="0" err="1" smtClean="0"/>
              <a:t>cup</a:t>
            </a:r>
            <a:r>
              <a:rPr lang="gl-ES" dirty="0" smtClean="0"/>
              <a:t>) entre os principais equipos das ligas anteriormente citadas. De outubro a maio.</a:t>
            </a:r>
          </a:p>
          <a:p>
            <a:r>
              <a:rPr lang="gl-ES" b="1" dirty="0" err="1" smtClean="0"/>
              <a:t>European</a:t>
            </a:r>
            <a:r>
              <a:rPr lang="gl-ES" b="1" dirty="0" smtClean="0"/>
              <a:t> Rugby </a:t>
            </a:r>
            <a:r>
              <a:rPr lang="gl-ES" b="1" dirty="0" err="1" smtClean="0"/>
              <a:t>Challenge</a:t>
            </a:r>
            <a:r>
              <a:rPr lang="gl-ES" b="1" dirty="0" smtClean="0"/>
              <a:t> </a:t>
            </a:r>
            <a:r>
              <a:rPr lang="gl-ES" b="1" dirty="0" err="1" smtClean="0"/>
              <a:t>Cup</a:t>
            </a:r>
            <a:r>
              <a:rPr lang="gl-ES" b="1" dirty="0" smtClean="0"/>
              <a:t> </a:t>
            </a:r>
            <a:r>
              <a:rPr lang="gl-ES" dirty="0" smtClean="0"/>
              <a:t>entre equipos que non se clasifican para a </a:t>
            </a:r>
            <a:r>
              <a:rPr lang="gl-ES" dirty="0" err="1" smtClean="0"/>
              <a:t>Champions</a:t>
            </a:r>
            <a:r>
              <a:rPr lang="gl-ES" dirty="0" smtClean="0"/>
              <a:t>. Mesmas datas ca anterior.</a:t>
            </a:r>
            <a:endParaRPr lang="gl-ES" b="1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198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/>
              <a:t>FIGURAS MÁIS DESTACADAS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>
                <a:hlinkClick r:id="rId2"/>
              </a:rPr>
              <a:t>https://</a:t>
            </a:r>
            <a:r>
              <a:rPr lang="gl-ES" dirty="0" smtClean="0">
                <a:hlinkClick r:id="rId2"/>
              </a:rPr>
              <a:t>www.theguardian.com/sport/ng-interactive/2015/sep/14/rugby-world-cup-50-greatest-players-interactive?CMP=share_btn_tw</a:t>
            </a:r>
            <a:endParaRPr lang="gl-ES" dirty="0" smtClean="0"/>
          </a:p>
          <a:p>
            <a:endParaRPr lang="gl-ES" dirty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43474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GARETH EDWARDS</a:t>
            </a:r>
            <a:endParaRPr lang="gl-ES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3425" y="1916832"/>
            <a:ext cx="3518106" cy="4104456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gl-ES" dirty="0" smtClean="0"/>
              <a:t>Medio melé galés.</a:t>
            </a:r>
          </a:p>
          <a:p>
            <a:pPr algn="just"/>
            <a:r>
              <a:rPr lang="gl-ES" dirty="0" smtClean="0"/>
              <a:t>Década dos 70´s.</a:t>
            </a:r>
          </a:p>
          <a:p>
            <a:pPr algn="just"/>
            <a:r>
              <a:rPr lang="gl-ES" dirty="0" smtClean="0"/>
              <a:t>1,73 m/ 75kg.</a:t>
            </a:r>
          </a:p>
          <a:p>
            <a:pPr algn="just"/>
            <a:r>
              <a:rPr lang="gl-ES" dirty="0" smtClean="0"/>
              <a:t>Considerado o mellor xogador da historia do rugby.</a:t>
            </a:r>
          </a:p>
          <a:p>
            <a:pPr algn="just"/>
            <a:r>
              <a:rPr lang="gl-ES" dirty="0" smtClean="0"/>
              <a:t>Anotou para os </a:t>
            </a:r>
            <a:r>
              <a:rPr lang="gl-ES" dirty="0" err="1" smtClean="0"/>
              <a:t>Barbarians</a:t>
            </a:r>
            <a:r>
              <a:rPr lang="gl-ES" dirty="0" smtClean="0"/>
              <a:t> o coñecido como o ensaio do século.</a:t>
            </a:r>
          </a:p>
          <a:p>
            <a:pPr algn="just"/>
            <a:r>
              <a:rPr lang="gl-ES" sz="1900" dirty="0" smtClean="0">
                <a:hlinkClick r:id="rId3"/>
              </a:rPr>
              <a:t>https://www.youtube.com/watch?v=zg8_6B4lEUU</a:t>
            </a:r>
            <a:endParaRPr lang="gl-ES" sz="19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15894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b="1" dirty="0" smtClean="0"/>
              <a:t>FRANCOIS PIENAAR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3608" y="1874148"/>
            <a:ext cx="2959700" cy="4219148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gl-ES" dirty="0" err="1" smtClean="0"/>
              <a:t>Flanker</a:t>
            </a:r>
            <a:r>
              <a:rPr lang="gl-ES" dirty="0" smtClean="0"/>
              <a:t> sudafricano.</a:t>
            </a:r>
          </a:p>
          <a:p>
            <a:r>
              <a:rPr lang="gl-ES" dirty="0" smtClean="0"/>
              <a:t>1,91 m/108 kg.</a:t>
            </a:r>
          </a:p>
          <a:p>
            <a:r>
              <a:rPr lang="gl-ES" dirty="0" smtClean="0"/>
              <a:t>Capitaneou aos </a:t>
            </a:r>
            <a:r>
              <a:rPr lang="gl-ES" dirty="0" err="1" smtClean="0"/>
              <a:t>Springboks</a:t>
            </a:r>
            <a:r>
              <a:rPr lang="gl-ES" dirty="0" smtClean="0"/>
              <a:t> na consecución do mundial de 1995.</a:t>
            </a:r>
          </a:p>
          <a:p>
            <a:r>
              <a:rPr lang="gl-ES" dirty="0" smtClean="0">
                <a:hlinkClick r:id="rId3"/>
              </a:rPr>
              <a:t>https://www.youtube.com/watch?v=MR3h79tUsiE</a:t>
            </a:r>
            <a:endParaRPr lang="gl-ES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3802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b="1" dirty="0"/>
              <a:t>JONAH </a:t>
            </a:r>
            <a:r>
              <a:rPr lang="gl-ES" b="1" dirty="0" smtClean="0"/>
              <a:t>LOMU</a:t>
            </a:r>
            <a:endParaRPr lang="gl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366320" y="1666526"/>
            <a:ext cx="4320480" cy="4858818"/>
          </a:xfrm>
        </p:spPr>
        <p:txBody>
          <a:bodyPr>
            <a:normAutofit/>
          </a:bodyPr>
          <a:lstStyle/>
          <a:p>
            <a:r>
              <a:rPr lang="gl-ES" dirty="0" smtClean="0"/>
              <a:t>Ala neocelandés</a:t>
            </a:r>
          </a:p>
          <a:p>
            <a:r>
              <a:rPr lang="gl-ES" dirty="0" smtClean="0"/>
              <a:t>1,96 m/120 kg</a:t>
            </a:r>
          </a:p>
          <a:p>
            <a:r>
              <a:rPr lang="gl-ES" dirty="0" smtClean="0"/>
              <a:t>Primeira súper estrela do rugby mundial.</a:t>
            </a:r>
          </a:p>
          <a:p>
            <a:r>
              <a:rPr lang="gl-ES" dirty="0" smtClean="0"/>
              <a:t>100 </a:t>
            </a:r>
            <a:r>
              <a:rPr lang="gl-ES" dirty="0" err="1" smtClean="0"/>
              <a:t>m.l</a:t>
            </a:r>
            <a:r>
              <a:rPr lang="gl-ES" dirty="0"/>
              <a:t>.</a:t>
            </a:r>
            <a:r>
              <a:rPr lang="gl-ES" dirty="0" smtClean="0"/>
              <a:t> en 10,89.</a:t>
            </a:r>
          </a:p>
          <a:p>
            <a:r>
              <a:rPr lang="gl-ES" dirty="0" smtClean="0"/>
              <a:t>Máximo anotador nos mundiais do 1995 e 1999</a:t>
            </a:r>
          </a:p>
          <a:p>
            <a:r>
              <a:rPr lang="pt-BR" dirty="0" smtClean="0">
                <a:hlinkClick r:id="rId2"/>
              </a:rPr>
              <a:t>https</a:t>
            </a:r>
            <a:r>
              <a:rPr lang="pt-BR" dirty="0">
                <a:hlinkClick r:id="rId2"/>
              </a:rPr>
              <a:t>://</a:t>
            </a:r>
            <a:r>
              <a:rPr lang="pt-BR" dirty="0" smtClean="0">
                <a:hlinkClick r:id="rId2"/>
              </a:rPr>
              <a:t>www.youtube.com/watch?v=DfsDjm6xvAA</a:t>
            </a:r>
            <a:endParaRPr lang="pt-BR" dirty="0" smtClean="0"/>
          </a:p>
          <a:p>
            <a:endParaRPr lang="pt-BR" dirty="0"/>
          </a:p>
          <a:p>
            <a:endParaRPr lang="gl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739618"/>
            <a:ext cx="2880320" cy="457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1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BRIAN O´DRISCOLL</a:t>
            </a:r>
            <a:endParaRPr lang="gl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4903" y="1722438"/>
            <a:ext cx="3383194" cy="4525962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gl-ES" sz="2200" dirty="0" smtClean="0"/>
              <a:t>Centro irlandés.</a:t>
            </a:r>
          </a:p>
          <a:p>
            <a:r>
              <a:rPr lang="gl-ES" sz="2200" dirty="0" smtClean="0"/>
              <a:t>1,78 m. / 88 kg.</a:t>
            </a:r>
          </a:p>
          <a:p>
            <a:r>
              <a:rPr lang="gl-ES" sz="2200" dirty="0" smtClean="0"/>
              <a:t>Máximo anotador de ensaios no torneo seis nación.</a:t>
            </a:r>
          </a:p>
          <a:p>
            <a:r>
              <a:rPr lang="gl-ES" sz="2200" dirty="0" smtClean="0"/>
              <a:t>Considerado o mellor centro da historia xunto con </a:t>
            </a:r>
            <a:r>
              <a:rPr lang="gl-ES" sz="2200" dirty="0" err="1" smtClean="0"/>
              <a:t>Philippe</a:t>
            </a:r>
            <a:r>
              <a:rPr lang="gl-ES" sz="2200" dirty="0" smtClean="0"/>
              <a:t> Sella.</a:t>
            </a:r>
          </a:p>
          <a:p>
            <a:r>
              <a:rPr lang="es-ES" sz="2200" dirty="0" smtClean="0">
                <a:hlinkClick r:id="rId3"/>
              </a:rPr>
              <a:t>https</a:t>
            </a:r>
            <a:r>
              <a:rPr lang="es-ES" sz="2200" dirty="0">
                <a:hlinkClick r:id="rId3"/>
              </a:rPr>
              <a:t>://www.youtube.com/watch?v=1z-_</a:t>
            </a:r>
            <a:r>
              <a:rPr lang="es-ES" sz="2200" dirty="0" smtClean="0">
                <a:hlinkClick r:id="rId3"/>
              </a:rPr>
              <a:t>pNQEobs</a:t>
            </a:r>
            <a:endParaRPr lang="es-ES" sz="2200" dirty="0" smtClean="0"/>
          </a:p>
          <a:p>
            <a:pPr marL="64008" indent="0">
              <a:buNone/>
            </a:pPr>
            <a:endParaRPr lang="es-ES" sz="1000" dirty="0" smtClean="0"/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60015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8154</TotalTime>
  <Words>4349</Words>
  <Application>Microsoft Office PowerPoint</Application>
  <PresentationFormat>Presentación en pantalla (4:3)</PresentationFormat>
  <Paragraphs>668</Paragraphs>
  <Slides>136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136</vt:i4>
      </vt:variant>
    </vt:vector>
  </HeadingPairs>
  <TitlesOfParts>
    <vt:vector size="143" baseType="lpstr">
      <vt:lpstr>Calibri</vt:lpstr>
      <vt:lpstr>Century Gothic</vt:lpstr>
      <vt:lpstr>Symbol</vt:lpstr>
      <vt:lpstr>Times New Roman</vt:lpstr>
      <vt:lpstr>Verdana</vt:lpstr>
      <vt:lpstr>Wingdings 2</vt:lpstr>
      <vt:lpstr>Brío</vt:lpstr>
      <vt:lpstr>Presentación de PowerPoint</vt:lpstr>
      <vt:lpstr>OBXECTIVOS DO CURSO</vt:lpstr>
      <vt:lpstr>CONTIDOS</vt:lpstr>
      <vt:lpstr>TEMPORALIZACIÓN</vt:lpstr>
      <vt:lpstr>Presentación de PowerPoint</vt:lpstr>
      <vt:lpstr>QUE  NON É O RUGBY?</vt:lpstr>
      <vt:lpstr>RUGBY≠FÚTBOL AMERICANO</vt:lpstr>
      <vt:lpstr>PROTECCIÓNS</vt:lpstr>
      <vt:lpstr>PROTECCIÓNS</vt:lpstr>
      <vt:lpstr>BALÓN</vt:lpstr>
      <vt:lpstr>PASE</vt:lpstr>
      <vt:lpstr>BLOQUEOS</vt:lpstr>
      <vt:lpstr>PLACAXE</vt:lpstr>
      <vt:lpstr>Presentación de PowerPoint</vt:lpstr>
      <vt:lpstr>QUE É O RUGBY</vt:lpstr>
      <vt:lpstr>ANTECEDENTES HISTÓRICOS</vt:lpstr>
      <vt:lpstr>ANTECEDENTES HISTÓRICOS</vt:lpstr>
      <vt:lpstr>ANTECEDENTES HISTÓRICOS</vt:lpstr>
      <vt:lpstr>SEPARACIÓN FÚTBOL-RUGBY</vt:lpstr>
      <vt:lpstr>WILLIAM WEBB ELLIS</vt:lpstr>
      <vt:lpstr>Presentación de PowerPoint</vt:lpstr>
      <vt:lpstr>EVOLUCIÓN DO RUGBY</vt:lpstr>
      <vt:lpstr>RESUMO HISTORIA DO RUGBY</vt:lpstr>
      <vt:lpstr>RUGBY: UN DEPORTE CHEO DE VALORES</vt:lpstr>
      <vt:lpstr>Presentación de PowerPoint</vt:lpstr>
      <vt:lpstr>VALORES </vt:lpstr>
      <vt:lpstr>VALORES CENTRAIS DO RUGBY</vt:lpstr>
      <vt:lpstr>VALORES DO RUGBY</vt:lpstr>
      <vt:lpstr>Presentación de PowerPoint</vt:lpstr>
      <vt:lpstr>Presentación de PowerPoint</vt:lpstr>
      <vt:lpstr>ARTIGOS PARA TABALLAR EN CLASE</vt:lpstr>
      <vt:lpstr>VIDEOS SOBRE RUGBY </vt:lpstr>
      <vt:lpstr>REGRAMENTO RUGBY UNION</vt:lpstr>
      <vt:lpstr>TERREO DE XOGO</vt:lpstr>
      <vt:lpstr>NÚMERO DE XOGADORES</vt:lpstr>
      <vt:lpstr>POSICIONES NO TERREO DE XOGO</vt:lpstr>
      <vt:lpstr>NOMENCLATURA E FISIONOMÍA</vt:lpstr>
      <vt:lpstr>DIANTEIROS OU FORWARDS</vt:lpstr>
      <vt:lpstr>DIANTEIROS OU FORWARDS </vt:lpstr>
      <vt:lpstr>PILLIERES (Pilares, Props)</vt:lpstr>
      <vt:lpstr>TALONADOR (Hooker))</vt:lpstr>
      <vt:lpstr>SEGUNDAS LIÑAS (Loks)</vt:lpstr>
      <vt:lpstr>FLAKERS (Alas, wing forwards)</vt:lpstr>
      <vt:lpstr>NÚMERO 8</vt:lpstr>
      <vt:lpstr>LIÑA OU BACKS</vt:lpstr>
      <vt:lpstr>LIÑA OU BACKS</vt:lpstr>
      <vt:lpstr>MEDIO MELÉ (medio scrum)</vt:lpstr>
      <vt:lpstr>APERTURA (Medio apertura, fly half)</vt:lpstr>
      <vt:lpstr>CENTROS</vt:lpstr>
      <vt:lpstr>ALAS (Wings)</vt:lpstr>
      <vt:lpstr>ZAGUEIRO (Fullback)</vt:lpstr>
      <vt:lpstr>POSICIÓNS</vt:lpstr>
      <vt:lpstr>DISTINTAS TIPOLOXÍAS</vt:lpstr>
      <vt:lpstr>DURACIÓN</vt:lpstr>
      <vt:lpstr>ASPECTOS REGULAMENTARIOS</vt:lpstr>
      <vt:lpstr>PLACAXE - TACKLE</vt:lpstr>
      <vt:lpstr>PLACAXE - TACKLE</vt:lpstr>
      <vt:lpstr>PLACAXE - TACKLE</vt:lpstr>
      <vt:lpstr>PLACAXE - TACKLE</vt:lpstr>
      <vt:lpstr>ASPECTOS REGULAMENTARIOS</vt:lpstr>
      <vt:lpstr>MAUL</vt:lpstr>
      <vt:lpstr>MAUL</vt:lpstr>
      <vt:lpstr>MAUL</vt:lpstr>
      <vt:lpstr>RUCK</vt:lpstr>
      <vt:lpstr>RUCK</vt:lpstr>
      <vt:lpstr>RUCK</vt:lpstr>
      <vt:lpstr>ASPECTOS REGULAMENTARIOS</vt:lpstr>
      <vt:lpstr>MELÉ - SCRUM</vt:lpstr>
      <vt:lpstr>MELÉ - SCRUM</vt:lpstr>
      <vt:lpstr>MELÉ - SCRUM</vt:lpstr>
      <vt:lpstr>TOUCHE- SAQUE LATERAL- LINEOUT</vt:lpstr>
      <vt:lpstr>TOUCHE- SAQUE LATERAL- LINEOUT</vt:lpstr>
      <vt:lpstr>TOUCHE- SAQUE LATERAL- LINEOUT</vt:lpstr>
      <vt:lpstr>TOUCHE- SAQUE LATERAL- LINE</vt:lpstr>
      <vt:lpstr>ASPECTOS REGULAMENTARIOS</vt:lpstr>
      <vt:lpstr>FORA DE XOGO</vt:lpstr>
      <vt:lpstr>TIPOS DE SAQUE</vt:lpstr>
      <vt:lpstr>SANCIÓNS</vt:lpstr>
      <vt:lpstr>VIDEOS EXPLICATIVOS DAS NORMAS</vt:lpstr>
      <vt:lpstr>Presentación de PowerPoint</vt:lpstr>
      <vt:lpstr>PRINCIPAIS COMPETICIÓNS</vt:lpstr>
      <vt:lpstr>PRINCIPAIS COMPETICIÓNS</vt:lpstr>
      <vt:lpstr>COPA DO MUNDO</vt:lpstr>
      <vt:lpstr>GAÑADORES COPA DO MUNDO</vt:lpstr>
      <vt:lpstr>SEIS NACIÓNS</vt:lpstr>
      <vt:lpstr>SEIS NACIÓNS</vt:lpstr>
      <vt:lpstr>Presentación de PowerPoint</vt:lpstr>
      <vt:lpstr>RUGBY CHAMPIONSHIP</vt:lpstr>
      <vt:lpstr>TEST MACHT </vt:lpstr>
      <vt:lpstr>Presentación de PowerPoint</vt:lpstr>
      <vt:lpstr>Presentación de PowerPoint</vt:lpstr>
      <vt:lpstr>SUPER RUGBY</vt:lpstr>
      <vt:lpstr>FRANQUICIAS</vt:lpstr>
      <vt:lpstr>PRINCIPAIS COMPETICIÓNS EN EUROPA</vt:lpstr>
      <vt:lpstr>FIGURAS MÁIS DESTACADAS</vt:lpstr>
      <vt:lpstr>GARETH EDWARDS</vt:lpstr>
      <vt:lpstr>FRANCOIS PIENAAR</vt:lpstr>
      <vt:lpstr>JONAH LOMU</vt:lpstr>
      <vt:lpstr>BRIAN O´DRISCOLL</vt:lpstr>
      <vt:lpstr>JONNY WILKINSON</vt:lpstr>
      <vt:lpstr>RICHIE MCCAW</vt:lpstr>
      <vt:lpstr>DAN CARTER</vt:lpstr>
      <vt:lpstr>QUADE COOPER</vt:lpstr>
      <vt:lpstr>BRYAN HABANA</vt:lpstr>
      <vt:lpstr>Israel Folau</vt:lpstr>
      <vt:lpstr>JULIAN SAVEA</vt:lpstr>
      <vt:lpstr>DAVID POCOCK</vt:lpstr>
      <vt:lpstr>BEAUDEN BARRETT</vt:lpstr>
      <vt:lpstr>FIGURAS MÁIS DESTACADAS</vt:lpstr>
      <vt:lpstr>CURIOSIDADES</vt:lpstr>
      <vt:lpstr>RUGBY E OLIMPISMO</vt:lpstr>
      <vt:lpstr>HIMNOS OFICIOSO NO RUGBY</vt:lpstr>
      <vt:lpstr>EMBLEMA DOS COMBINADOS NACIONAIS</vt:lpstr>
      <vt:lpstr>Presentación de PowerPoint</vt:lpstr>
      <vt:lpstr>FEDERACIÓN GALEGA DE RUGBY</vt:lpstr>
      <vt:lpstr>ESPAÑA / PORTUGAL</vt:lpstr>
      <vt:lpstr>CONVINADOS ESPECIAIS</vt:lpstr>
      <vt:lpstr>BARBARIANS FOOTBALL CLUB</vt:lpstr>
      <vt:lpstr>BARBARIANS:</vt:lpstr>
      <vt:lpstr>THE BRITISH &amp; IRISH LIONS</vt:lpstr>
      <vt:lpstr>BRITISH &amp; IRISH LIONS</vt:lpstr>
      <vt:lpstr>LIONS 2017</vt:lpstr>
      <vt:lpstr>DANZAS DE GUERRA MAORÍES</vt:lpstr>
      <vt:lpstr>“PASILLO” </vt:lpstr>
      <vt:lpstr>TERCEIRO TEMPO</vt:lpstr>
      <vt:lpstr>MODALIDADES</vt:lpstr>
      <vt:lpstr>MODALIDADES</vt:lpstr>
      <vt:lpstr>RUGBY LEAGUE OU RUGBY 13</vt:lpstr>
      <vt:lpstr>RUGBY 7 OU SEVEN</vt:lpstr>
      <vt:lpstr>RUGBY TOUCH (Tocata)</vt:lpstr>
      <vt:lpstr>RUGBY TAG/FLAG</vt:lpstr>
      <vt:lpstr>RUGBY PRAIA</vt:lpstr>
      <vt:lpstr>O RUGBY EN GALICIA</vt:lpstr>
      <vt:lpstr>O RUGBY EN GALICIA</vt:lpstr>
      <vt:lpstr>“XOGANDO AO RUGBY”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RUGBY</dc:title>
  <dc:creator>Enrique</dc:creator>
  <cp:lastModifiedBy>Enrique</cp:lastModifiedBy>
  <cp:revision>427</cp:revision>
  <dcterms:created xsi:type="dcterms:W3CDTF">2015-12-26T12:16:06Z</dcterms:created>
  <dcterms:modified xsi:type="dcterms:W3CDTF">2017-11-07T14:33:12Z</dcterms:modified>
</cp:coreProperties>
</file>