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96"/>
  </p:notesMasterIdLst>
  <p:sldIdLst>
    <p:sldId id="372" r:id="rId2"/>
    <p:sldId id="263" r:id="rId3"/>
    <p:sldId id="257" r:id="rId4"/>
    <p:sldId id="391" r:id="rId5"/>
    <p:sldId id="282" r:id="rId6"/>
    <p:sldId id="266" r:id="rId7"/>
    <p:sldId id="373" r:id="rId8"/>
    <p:sldId id="268" r:id="rId9"/>
    <p:sldId id="375" r:id="rId10"/>
    <p:sldId id="366" r:id="rId11"/>
    <p:sldId id="264" r:id="rId12"/>
    <p:sldId id="376" r:id="rId13"/>
    <p:sldId id="283" r:id="rId14"/>
    <p:sldId id="267" r:id="rId15"/>
    <p:sldId id="296" r:id="rId16"/>
    <p:sldId id="392" r:id="rId17"/>
    <p:sldId id="380" r:id="rId18"/>
    <p:sldId id="278" r:id="rId19"/>
    <p:sldId id="275" r:id="rId20"/>
    <p:sldId id="394" r:id="rId21"/>
    <p:sldId id="284" r:id="rId22"/>
    <p:sldId id="276" r:id="rId23"/>
    <p:sldId id="382" r:id="rId24"/>
    <p:sldId id="295" r:id="rId25"/>
    <p:sldId id="393" r:id="rId26"/>
    <p:sldId id="271" r:id="rId27"/>
    <p:sldId id="280" r:id="rId28"/>
    <p:sldId id="387" r:id="rId29"/>
    <p:sldId id="286" r:id="rId30"/>
    <p:sldId id="396" r:id="rId31"/>
    <p:sldId id="287" r:id="rId32"/>
    <p:sldId id="397" r:id="rId33"/>
    <p:sldId id="288" r:id="rId34"/>
    <p:sldId id="313" r:id="rId35"/>
    <p:sldId id="290" r:id="rId36"/>
    <p:sldId id="398" r:id="rId37"/>
    <p:sldId id="364" r:id="rId38"/>
    <p:sldId id="272" r:id="rId39"/>
    <p:sldId id="292" r:id="rId40"/>
    <p:sldId id="293" r:id="rId41"/>
    <p:sldId id="281" r:id="rId42"/>
    <p:sldId id="389" r:id="rId43"/>
    <p:sldId id="315" r:id="rId44"/>
    <p:sldId id="316" r:id="rId45"/>
    <p:sldId id="318" r:id="rId46"/>
    <p:sldId id="306" r:id="rId47"/>
    <p:sldId id="307" r:id="rId48"/>
    <p:sldId id="390" r:id="rId49"/>
    <p:sldId id="312" r:id="rId50"/>
    <p:sldId id="308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285" r:id="rId67"/>
    <p:sldId id="342" r:id="rId68"/>
    <p:sldId id="343" r:id="rId69"/>
    <p:sldId id="344" r:id="rId70"/>
    <p:sldId id="345" r:id="rId71"/>
    <p:sldId id="346" r:id="rId72"/>
    <p:sldId id="347" r:id="rId73"/>
    <p:sldId id="350" r:id="rId74"/>
    <p:sldId id="351" r:id="rId75"/>
    <p:sldId id="352" r:id="rId76"/>
    <p:sldId id="353" r:id="rId77"/>
    <p:sldId id="355" r:id="rId78"/>
    <p:sldId id="384" r:id="rId79"/>
    <p:sldId id="291" r:id="rId80"/>
    <p:sldId id="385" r:id="rId81"/>
    <p:sldId id="386" r:id="rId82"/>
    <p:sldId id="379" r:id="rId83"/>
    <p:sldId id="399" r:id="rId84"/>
    <p:sldId id="383" r:id="rId85"/>
    <p:sldId id="395" r:id="rId86"/>
    <p:sldId id="377" r:id="rId87"/>
    <p:sldId id="362" r:id="rId88"/>
    <p:sldId id="374" r:id="rId89"/>
    <p:sldId id="270" r:id="rId90"/>
    <p:sldId id="361" r:id="rId91"/>
    <p:sldId id="363" r:id="rId92"/>
    <p:sldId id="378" r:id="rId93"/>
    <p:sldId id="369" r:id="rId94"/>
    <p:sldId id="381" r:id="rId9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DA8"/>
    <a:srgbClr val="E123D3"/>
    <a:srgbClr val="FF33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16" autoAdjust="0"/>
  </p:normalViewPr>
  <p:slideViewPr>
    <p:cSldViewPr>
      <p:cViewPr varScale="1">
        <p:scale>
          <a:sx n="54" d="100"/>
          <a:sy n="54" d="100"/>
        </p:scale>
        <p:origin x="15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2AAA2A-5A9A-4F39-B0A7-F7A110C6286D}" type="doc">
      <dgm:prSet loTypeId="urn:microsoft.com/office/officeart/2005/8/layout/cycle2" loCatId="cycle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GB"/>
        </a:p>
      </dgm:t>
    </dgm:pt>
    <dgm:pt modelId="{6CF87D2B-ED1F-4241-83A2-D9C9D41A2991}">
      <dgm:prSet phldrT="[Texto]" custT="1"/>
      <dgm:spPr/>
      <dgm:t>
        <a:bodyPr/>
        <a:lstStyle/>
        <a:p>
          <a:r>
            <a:rPr lang="en-US" sz="1800" b="1" dirty="0">
              <a:solidFill>
                <a:schemeClr val="bg1">
                  <a:lumMod val="95000"/>
                </a:schemeClr>
              </a:solidFill>
              <a:effectLst/>
              <a:ea typeface="Aptos" panose="020B0004020202020204" pitchFamily="34" charset="0"/>
              <a:cs typeface="Aptos" panose="020B0004020202020204" pitchFamily="34" charset="0"/>
            </a:rPr>
            <a:t>1</a:t>
          </a:r>
        </a:p>
        <a:p>
          <a:r>
            <a:rPr lang="es-ES" sz="1800" dirty="0">
              <a:solidFill>
                <a:schemeClr val="bg1">
                  <a:lumMod val="95000"/>
                </a:schemeClr>
              </a:solidFill>
            </a:rPr>
            <a:t>Conceptos clave del enfoque CLIL </a:t>
          </a:r>
          <a:endParaRPr lang="en-GB" sz="1800" dirty="0">
            <a:solidFill>
              <a:schemeClr val="bg1">
                <a:lumMod val="95000"/>
              </a:schemeClr>
            </a:solidFill>
          </a:endParaRPr>
        </a:p>
      </dgm:t>
    </dgm:pt>
    <dgm:pt modelId="{A37B514A-6F43-4BB5-9C52-8EEECC7BA031}" type="parTrans" cxnId="{88F8296E-8879-4B2F-9E12-79CA5E1ED6A2}">
      <dgm:prSet/>
      <dgm:spPr/>
      <dgm:t>
        <a:bodyPr/>
        <a:lstStyle/>
        <a:p>
          <a:endParaRPr lang="en-GB"/>
        </a:p>
      </dgm:t>
    </dgm:pt>
    <dgm:pt modelId="{622E3E55-7BCA-43D7-B388-3BFA44067B91}" type="sibTrans" cxnId="{88F8296E-8879-4B2F-9E12-79CA5E1ED6A2}">
      <dgm:prSet/>
      <dgm:spPr/>
      <dgm:t>
        <a:bodyPr/>
        <a:lstStyle/>
        <a:p>
          <a:endParaRPr lang="en-GB"/>
        </a:p>
      </dgm:t>
    </dgm:pt>
    <dgm:pt modelId="{7CDFD77E-8691-4323-9EB4-5F0D59677B3A}">
      <dgm:prSet phldrT="[Texto]" custT="1"/>
      <dgm:spPr/>
      <dgm:t>
        <a:bodyPr/>
        <a:lstStyle/>
        <a:p>
          <a:r>
            <a:rPr lang="en-US" sz="1800" b="1" dirty="0">
              <a:solidFill>
                <a:schemeClr val="bg1">
                  <a:lumMod val="95000"/>
                </a:schemeClr>
              </a:solidFill>
              <a:effectLst/>
              <a:ea typeface="Aptos" panose="020B0004020202020204" pitchFamily="34" charset="0"/>
              <a:cs typeface="Aptos" panose="020B0004020202020204" pitchFamily="34" charset="0"/>
            </a:rPr>
            <a:t>2</a:t>
          </a:r>
        </a:p>
        <a:p>
          <a:r>
            <a:rPr lang="es-ES" sz="1800" dirty="0">
              <a:solidFill>
                <a:schemeClr val="bg1">
                  <a:lumMod val="95000"/>
                </a:schemeClr>
              </a:solidFill>
            </a:rPr>
            <a:t>Familiarizarse con el enfoque CLIL</a:t>
          </a:r>
          <a:endParaRPr lang="en-GB" sz="1800" dirty="0">
            <a:solidFill>
              <a:schemeClr val="bg1">
                <a:lumMod val="95000"/>
              </a:schemeClr>
            </a:solidFill>
          </a:endParaRPr>
        </a:p>
      </dgm:t>
    </dgm:pt>
    <dgm:pt modelId="{48969773-5B30-4588-8A08-14C7A420FD41}" type="parTrans" cxnId="{9DC3D01B-2AA1-4D21-9ADD-475BDF0CE3B3}">
      <dgm:prSet/>
      <dgm:spPr/>
      <dgm:t>
        <a:bodyPr/>
        <a:lstStyle/>
        <a:p>
          <a:endParaRPr lang="en-GB"/>
        </a:p>
      </dgm:t>
    </dgm:pt>
    <dgm:pt modelId="{0E86B9AB-25DE-4D6E-BD4E-ED7ABEFE4085}" type="sibTrans" cxnId="{9DC3D01B-2AA1-4D21-9ADD-475BDF0CE3B3}">
      <dgm:prSet/>
      <dgm:spPr/>
      <dgm:t>
        <a:bodyPr/>
        <a:lstStyle/>
        <a:p>
          <a:endParaRPr lang="en-GB"/>
        </a:p>
      </dgm:t>
    </dgm:pt>
    <dgm:pt modelId="{A1A053F7-4F35-4CE6-84A2-D958F5B73592}">
      <dgm:prSet phldrT="[Texto]" custT="1"/>
      <dgm:spPr/>
      <dgm:t>
        <a:bodyPr/>
        <a:lstStyle/>
        <a:p>
          <a:r>
            <a:rPr lang="en-US" sz="1800" b="1" dirty="0">
              <a:solidFill>
                <a:schemeClr val="bg1">
                  <a:lumMod val="95000"/>
                </a:schemeClr>
              </a:solidFill>
              <a:effectLst/>
              <a:ea typeface="Aptos" panose="020B0004020202020204" pitchFamily="34" charset="0"/>
              <a:cs typeface="Aptos" panose="020B0004020202020204" pitchFamily="34" charset="0"/>
            </a:rPr>
            <a:t>3 </a:t>
          </a:r>
        </a:p>
        <a:p>
          <a:r>
            <a:rPr lang="es-ES" sz="1800" dirty="0"/>
            <a:t>Saber preparar, implementar y evaluar situaciones de aprendizaje a través del enfoque CLIL</a:t>
          </a:r>
          <a:endParaRPr lang="en-GB" sz="1800" dirty="0">
            <a:solidFill>
              <a:srgbClr val="C00000"/>
            </a:solidFill>
          </a:endParaRPr>
        </a:p>
      </dgm:t>
    </dgm:pt>
    <dgm:pt modelId="{6DCB6414-6611-4DC2-825D-363A522FC364}" type="parTrans" cxnId="{23B4EFB4-70E1-4690-A809-D34E51C311E6}">
      <dgm:prSet/>
      <dgm:spPr/>
      <dgm:t>
        <a:bodyPr/>
        <a:lstStyle/>
        <a:p>
          <a:endParaRPr lang="en-GB"/>
        </a:p>
      </dgm:t>
    </dgm:pt>
    <dgm:pt modelId="{5581CF1D-EC80-4F75-BD33-1B05DA576E92}" type="sibTrans" cxnId="{23B4EFB4-70E1-4690-A809-D34E51C311E6}">
      <dgm:prSet/>
      <dgm:spPr/>
      <dgm:t>
        <a:bodyPr/>
        <a:lstStyle/>
        <a:p>
          <a:endParaRPr lang="en-GB"/>
        </a:p>
      </dgm:t>
    </dgm:pt>
    <dgm:pt modelId="{3F3AEF6D-1E43-4E5B-830B-001B29DFDC73}">
      <dgm:prSet phldrT="[Texto]" custT="1"/>
      <dgm:spPr/>
      <dgm:t>
        <a:bodyPr/>
        <a:lstStyle/>
        <a:p>
          <a:r>
            <a:rPr lang="es-ES" sz="1800" dirty="0"/>
            <a:t>4 </a:t>
          </a:r>
        </a:p>
        <a:p>
          <a:r>
            <a:rPr lang="es-ES" sz="1800" dirty="0"/>
            <a:t>Compartir más experiencias didácticas relacionadas con el enfoque CLIL </a:t>
          </a:r>
          <a:endParaRPr lang="en-GB" sz="1700" b="1" dirty="0">
            <a:solidFill>
              <a:srgbClr val="C00000"/>
            </a:solidFill>
          </a:endParaRPr>
        </a:p>
      </dgm:t>
    </dgm:pt>
    <dgm:pt modelId="{CC1FF9E4-ADCD-4DFC-9A04-E8C2CB59DBFE}" type="parTrans" cxnId="{D6152C74-3FB8-4C46-8AF8-3A3ACAC1BC16}">
      <dgm:prSet/>
      <dgm:spPr/>
      <dgm:t>
        <a:bodyPr/>
        <a:lstStyle/>
        <a:p>
          <a:endParaRPr lang="en-GB"/>
        </a:p>
      </dgm:t>
    </dgm:pt>
    <dgm:pt modelId="{F1D6E451-4501-44EC-B452-625DCC60AF61}" type="sibTrans" cxnId="{D6152C74-3FB8-4C46-8AF8-3A3ACAC1BC16}">
      <dgm:prSet/>
      <dgm:spPr/>
      <dgm:t>
        <a:bodyPr/>
        <a:lstStyle/>
        <a:p>
          <a:endParaRPr lang="en-GB"/>
        </a:p>
      </dgm:t>
    </dgm:pt>
    <dgm:pt modelId="{2A541B21-1C6E-4B72-B960-B78DB0D6F540}" type="pres">
      <dgm:prSet presAssocID="{2D2AAA2A-5A9A-4F39-B0A7-F7A110C6286D}" presName="cycle" presStyleCnt="0">
        <dgm:presLayoutVars>
          <dgm:dir/>
          <dgm:resizeHandles val="exact"/>
        </dgm:presLayoutVars>
      </dgm:prSet>
      <dgm:spPr/>
    </dgm:pt>
    <dgm:pt modelId="{C3A931BB-B901-4B6C-B8BC-A59E901B4984}" type="pres">
      <dgm:prSet presAssocID="{6CF87D2B-ED1F-4241-83A2-D9C9D41A2991}" presName="node" presStyleLbl="node1" presStyleIdx="0" presStyleCnt="4" custScaleX="179222" custScaleY="144443" custRadScaleRad="102300" custRadScaleInc="10448">
        <dgm:presLayoutVars>
          <dgm:bulletEnabled val="1"/>
        </dgm:presLayoutVars>
      </dgm:prSet>
      <dgm:spPr/>
    </dgm:pt>
    <dgm:pt modelId="{8C87BA71-DA40-4D5B-8E07-7853EDD60612}" type="pres">
      <dgm:prSet presAssocID="{622E3E55-7BCA-43D7-B388-3BFA44067B91}" presName="sibTrans" presStyleLbl="sibTrans2D1" presStyleIdx="0" presStyleCnt="4"/>
      <dgm:spPr/>
    </dgm:pt>
    <dgm:pt modelId="{E864FFB0-697D-4BBA-AC79-7E6DB3700784}" type="pres">
      <dgm:prSet presAssocID="{622E3E55-7BCA-43D7-B388-3BFA44067B91}" presName="connectorText" presStyleLbl="sibTrans2D1" presStyleIdx="0" presStyleCnt="4"/>
      <dgm:spPr/>
    </dgm:pt>
    <dgm:pt modelId="{3D2C6972-FF05-4243-8509-0E81F91F22E8}" type="pres">
      <dgm:prSet presAssocID="{7CDFD77E-8691-4323-9EB4-5F0D59677B3A}" presName="node" presStyleLbl="node1" presStyleIdx="1" presStyleCnt="4" custScaleX="162354" custScaleY="138091" custRadScaleRad="215396" custRadScaleInc="-1121">
        <dgm:presLayoutVars>
          <dgm:bulletEnabled val="1"/>
        </dgm:presLayoutVars>
      </dgm:prSet>
      <dgm:spPr/>
    </dgm:pt>
    <dgm:pt modelId="{F59DD63C-C329-4E11-AB54-F15FA4885379}" type="pres">
      <dgm:prSet presAssocID="{0E86B9AB-25DE-4D6E-BD4E-ED7ABEFE4085}" presName="sibTrans" presStyleLbl="sibTrans2D1" presStyleIdx="1" presStyleCnt="4"/>
      <dgm:spPr/>
    </dgm:pt>
    <dgm:pt modelId="{E3A067FF-68F8-4818-AD65-3EE5852BA5D0}" type="pres">
      <dgm:prSet presAssocID="{0E86B9AB-25DE-4D6E-BD4E-ED7ABEFE4085}" presName="connectorText" presStyleLbl="sibTrans2D1" presStyleIdx="1" presStyleCnt="4"/>
      <dgm:spPr/>
    </dgm:pt>
    <dgm:pt modelId="{983D415F-717F-41E5-8668-1BC08B722F37}" type="pres">
      <dgm:prSet presAssocID="{A1A053F7-4F35-4CE6-84A2-D958F5B73592}" presName="node" presStyleLbl="node1" presStyleIdx="2" presStyleCnt="4" custScaleX="192232" custScaleY="170092" custRadScaleRad="106615" custRadScaleInc="-23367">
        <dgm:presLayoutVars>
          <dgm:bulletEnabled val="1"/>
        </dgm:presLayoutVars>
      </dgm:prSet>
      <dgm:spPr/>
    </dgm:pt>
    <dgm:pt modelId="{9075413A-2CD8-45EE-8485-FA8A926A6DC1}" type="pres">
      <dgm:prSet presAssocID="{5581CF1D-EC80-4F75-BD33-1B05DA576E92}" presName="sibTrans" presStyleLbl="sibTrans2D1" presStyleIdx="2" presStyleCnt="4"/>
      <dgm:spPr/>
    </dgm:pt>
    <dgm:pt modelId="{9D062CE0-4A00-43BB-ADA6-DFCA92870D40}" type="pres">
      <dgm:prSet presAssocID="{5581CF1D-EC80-4F75-BD33-1B05DA576E92}" presName="connectorText" presStyleLbl="sibTrans2D1" presStyleIdx="2" presStyleCnt="4"/>
      <dgm:spPr/>
    </dgm:pt>
    <dgm:pt modelId="{B97C289A-3936-4907-82DF-CADEF153623B}" type="pres">
      <dgm:prSet presAssocID="{3F3AEF6D-1E43-4E5B-830B-001B29DFDC73}" presName="node" presStyleLbl="node1" presStyleIdx="3" presStyleCnt="4" custScaleX="191071" custScaleY="170210" custRadScaleRad="226225" custRadScaleInc="2099">
        <dgm:presLayoutVars>
          <dgm:bulletEnabled val="1"/>
        </dgm:presLayoutVars>
      </dgm:prSet>
      <dgm:spPr/>
    </dgm:pt>
    <dgm:pt modelId="{2F1E0927-6A90-4D69-877C-4AB3A6313545}" type="pres">
      <dgm:prSet presAssocID="{F1D6E451-4501-44EC-B452-625DCC60AF61}" presName="sibTrans" presStyleLbl="sibTrans2D1" presStyleIdx="3" presStyleCnt="4"/>
      <dgm:spPr/>
    </dgm:pt>
    <dgm:pt modelId="{A427CDE4-22A9-41B1-8359-5CAB60656096}" type="pres">
      <dgm:prSet presAssocID="{F1D6E451-4501-44EC-B452-625DCC60AF61}" presName="connectorText" presStyleLbl="sibTrans2D1" presStyleIdx="3" presStyleCnt="4"/>
      <dgm:spPr/>
    </dgm:pt>
  </dgm:ptLst>
  <dgm:cxnLst>
    <dgm:cxn modelId="{4C646F0B-98DF-42BE-8101-422C8F6EDB0A}" type="presOf" srcId="{0E86B9AB-25DE-4D6E-BD4E-ED7ABEFE4085}" destId="{F59DD63C-C329-4E11-AB54-F15FA4885379}" srcOrd="0" destOrd="0" presId="urn:microsoft.com/office/officeart/2005/8/layout/cycle2"/>
    <dgm:cxn modelId="{77F2E30E-EE4A-4D3F-B910-2A658ADC1B11}" type="presOf" srcId="{5581CF1D-EC80-4F75-BD33-1B05DA576E92}" destId="{9075413A-2CD8-45EE-8485-FA8A926A6DC1}" srcOrd="0" destOrd="0" presId="urn:microsoft.com/office/officeart/2005/8/layout/cycle2"/>
    <dgm:cxn modelId="{9DC3D01B-2AA1-4D21-9ADD-475BDF0CE3B3}" srcId="{2D2AAA2A-5A9A-4F39-B0A7-F7A110C6286D}" destId="{7CDFD77E-8691-4323-9EB4-5F0D59677B3A}" srcOrd="1" destOrd="0" parTransId="{48969773-5B30-4588-8A08-14C7A420FD41}" sibTransId="{0E86B9AB-25DE-4D6E-BD4E-ED7ABEFE4085}"/>
    <dgm:cxn modelId="{FD284123-D240-4C9C-AA4C-6EDD1B8EDE48}" type="presOf" srcId="{622E3E55-7BCA-43D7-B388-3BFA44067B91}" destId="{E864FFB0-697D-4BBA-AC79-7E6DB3700784}" srcOrd="1" destOrd="0" presId="urn:microsoft.com/office/officeart/2005/8/layout/cycle2"/>
    <dgm:cxn modelId="{04FE1945-6ADC-46F8-BC29-974B0366F2BD}" type="presOf" srcId="{F1D6E451-4501-44EC-B452-625DCC60AF61}" destId="{A427CDE4-22A9-41B1-8359-5CAB60656096}" srcOrd="1" destOrd="0" presId="urn:microsoft.com/office/officeart/2005/8/layout/cycle2"/>
    <dgm:cxn modelId="{88F8296E-8879-4B2F-9E12-79CA5E1ED6A2}" srcId="{2D2AAA2A-5A9A-4F39-B0A7-F7A110C6286D}" destId="{6CF87D2B-ED1F-4241-83A2-D9C9D41A2991}" srcOrd="0" destOrd="0" parTransId="{A37B514A-6F43-4BB5-9C52-8EEECC7BA031}" sibTransId="{622E3E55-7BCA-43D7-B388-3BFA44067B91}"/>
    <dgm:cxn modelId="{D6152C74-3FB8-4C46-8AF8-3A3ACAC1BC16}" srcId="{2D2AAA2A-5A9A-4F39-B0A7-F7A110C6286D}" destId="{3F3AEF6D-1E43-4E5B-830B-001B29DFDC73}" srcOrd="3" destOrd="0" parTransId="{CC1FF9E4-ADCD-4DFC-9A04-E8C2CB59DBFE}" sibTransId="{F1D6E451-4501-44EC-B452-625DCC60AF61}"/>
    <dgm:cxn modelId="{602F1890-CE1A-41EF-97CE-18DDD3595362}" type="presOf" srcId="{A1A053F7-4F35-4CE6-84A2-D958F5B73592}" destId="{983D415F-717F-41E5-8668-1BC08B722F37}" srcOrd="0" destOrd="0" presId="urn:microsoft.com/office/officeart/2005/8/layout/cycle2"/>
    <dgm:cxn modelId="{246292A4-1521-43C7-B74A-EEE60F12DB05}" type="presOf" srcId="{2D2AAA2A-5A9A-4F39-B0A7-F7A110C6286D}" destId="{2A541B21-1C6E-4B72-B960-B78DB0D6F540}" srcOrd="0" destOrd="0" presId="urn:microsoft.com/office/officeart/2005/8/layout/cycle2"/>
    <dgm:cxn modelId="{23B4EFB4-70E1-4690-A809-D34E51C311E6}" srcId="{2D2AAA2A-5A9A-4F39-B0A7-F7A110C6286D}" destId="{A1A053F7-4F35-4CE6-84A2-D958F5B73592}" srcOrd="2" destOrd="0" parTransId="{6DCB6414-6611-4DC2-825D-363A522FC364}" sibTransId="{5581CF1D-EC80-4F75-BD33-1B05DA576E92}"/>
    <dgm:cxn modelId="{F02227BB-DF8D-4B80-89B3-0A097E9324BD}" type="presOf" srcId="{F1D6E451-4501-44EC-B452-625DCC60AF61}" destId="{2F1E0927-6A90-4D69-877C-4AB3A6313545}" srcOrd="0" destOrd="0" presId="urn:microsoft.com/office/officeart/2005/8/layout/cycle2"/>
    <dgm:cxn modelId="{23244DBC-6203-47C0-857D-48DF5E696CE9}" type="presOf" srcId="{0E86B9AB-25DE-4D6E-BD4E-ED7ABEFE4085}" destId="{E3A067FF-68F8-4818-AD65-3EE5852BA5D0}" srcOrd="1" destOrd="0" presId="urn:microsoft.com/office/officeart/2005/8/layout/cycle2"/>
    <dgm:cxn modelId="{121DABC9-D900-44B7-83A6-D0FD7B4CB215}" type="presOf" srcId="{7CDFD77E-8691-4323-9EB4-5F0D59677B3A}" destId="{3D2C6972-FF05-4243-8509-0E81F91F22E8}" srcOrd="0" destOrd="0" presId="urn:microsoft.com/office/officeart/2005/8/layout/cycle2"/>
    <dgm:cxn modelId="{AC9141DE-C9F9-4EC7-8730-06AF0FEC1B14}" type="presOf" srcId="{3F3AEF6D-1E43-4E5B-830B-001B29DFDC73}" destId="{B97C289A-3936-4907-82DF-CADEF153623B}" srcOrd="0" destOrd="0" presId="urn:microsoft.com/office/officeart/2005/8/layout/cycle2"/>
    <dgm:cxn modelId="{2AA326F3-3BF8-4930-B32F-A474EDFE649B}" type="presOf" srcId="{5581CF1D-EC80-4F75-BD33-1B05DA576E92}" destId="{9D062CE0-4A00-43BB-ADA6-DFCA92870D40}" srcOrd="1" destOrd="0" presId="urn:microsoft.com/office/officeart/2005/8/layout/cycle2"/>
    <dgm:cxn modelId="{D34F7AFA-5FE3-46B1-96D0-6F2C3CC40BB1}" type="presOf" srcId="{6CF87D2B-ED1F-4241-83A2-D9C9D41A2991}" destId="{C3A931BB-B901-4B6C-B8BC-A59E901B4984}" srcOrd="0" destOrd="0" presId="urn:microsoft.com/office/officeart/2005/8/layout/cycle2"/>
    <dgm:cxn modelId="{8D6BCAFD-B772-4663-95A0-E22DFA680A0D}" type="presOf" srcId="{622E3E55-7BCA-43D7-B388-3BFA44067B91}" destId="{8C87BA71-DA40-4D5B-8E07-7853EDD60612}" srcOrd="0" destOrd="0" presId="urn:microsoft.com/office/officeart/2005/8/layout/cycle2"/>
    <dgm:cxn modelId="{95015513-431D-4FF6-A554-D9296EB7249C}" type="presParOf" srcId="{2A541B21-1C6E-4B72-B960-B78DB0D6F540}" destId="{C3A931BB-B901-4B6C-B8BC-A59E901B4984}" srcOrd="0" destOrd="0" presId="urn:microsoft.com/office/officeart/2005/8/layout/cycle2"/>
    <dgm:cxn modelId="{433104B5-B627-4AB8-864E-68C565660D64}" type="presParOf" srcId="{2A541B21-1C6E-4B72-B960-B78DB0D6F540}" destId="{8C87BA71-DA40-4D5B-8E07-7853EDD60612}" srcOrd="1" destOrd="0" presId="urn:microsoft.com/office/officeart/2005/8/layout/cycle2"/>
    <dgm:cxn modelId="{CFDCB887-7CF6-42A2-880A-B1340E0AC4E5}" type="presParOf" srcId="{8C87BA71-DA40-4D5B-8E07-7853EDD60612}" destId="{E864FFB0-697D-4BBA-AC79-7E6DB3700784}" srcOrd="0" destOrd="0" presId="urn:microsoft.com/office/officeart/2005/8/layout/cycle2"/>
    <dgm:cxn modelId="{737C5948-365C-451E-9647-E059456EBDEA}" type="presParOf" srcId="{2A541B21-1C6E-4B72-B960-B78DB0D6F540}" destId="{3D2C6972-FF05-4243-8509-0E81F91F22E8}" srcOrd="2" destOrd="0" presId="urn:microsoft.com/office/officeart/2005/8/layout/cycle2"/>
    <dgm:cxn modelId="{AF0CBA6D-51CC-4816-B669-B7610AA45E08}" type="presParOf" srcId="{2A541B21-1C6E-4B72-B960-B78DB0D6F540}" destId="{F59DD63C-C329-4E11-AB54-F15FA4885379}" srcOrd="3" destOrd="0" presId="urn:microsoft.com/office/officeart/2005/8/layout/cycle2"/>
    <dgm:cxn modelId="{7E609F56-3B76-43BA-990E-D5077D244256}" type="presParOf" srcId="{F59DD63C-C329-4E11-AB54-F15FA4885379}" destId="{E3A067FF-68F8-4818-AD65-3EE5852BA5D0}" srcOrd="0" destOrd="0" presId="urn:microsoft.com/office/officeart/2005/8/layout/cycle2"/>
    <dgm:cxn modelId="{488449E7-EE60-435E-9630-509B124C9227}" type="presParOf" srcId="{2A541B21-1C6E-4B72-B960-B78DB0D6F540}" destId="{983D415F-717F-41E5-8668-1BC08B722F37}" srcOrd="4" destOrd="0" presId="urn:microsoft.com/office/officeart/2005/8/layout/cycle2"/>
    <dgm:cxn modelId="{E536900B-09BE-4AD9-94E3-814A4FB2B31B}" type="presParOf" srcId="{2A541B21-1C6E-4B72-B960-B78DB0D6F540}" destId="{9075413A-2CD8-45EE-8485-FA8A926A6DC1}" srcOrd="5" destOrd="0" presId="urn:microsoft.com/office/officeart/2005/8/layout/cycle2"/>
    <dgm:cxn modelId="{02B8973B-1D1D-4A9C-827B-5108C485B83E}" type="presParOf" srcId="{9075413A-2CD8-45EE-8485-FA8A926A6DC1}" destId="{9D062CE0-4A00-43BB-ADA6-DFCA92870D40}" srcOrd="0" destOrd="0" presId="urn:microsoft.com/office/officeart/2005/8/layout/cycle2"/>
    <dgm:cxn modelId="{A2191A8D-BF5F-4D0A-97D4-D4FD11197E8D}" type="presParOf" srcId="{2A541B21-1C6E-4B72-B960-B78DB0D6F540}" destId="{B97C289A-3936-4907-82DF-CADEF153623B}" srcOrd="6" destOrd="0" presId="urn:microsoft.com/office/officeart/2005/8/layout/cycle2"/>
    <dgm:cxn modelId="{61AEEE6B-D633-48F8-9DE9-7A3E1CEF9542}" type="presParOf" srcId="{2A541B21-1C6E-4B72-B960-B78DB0D6F540}" destId="{2F1E0927-6A90-4D69-877C-4AB3A6313545}" srcOrd="7" destOrd="0" presId="urn:microsoft.com/office/officeart/2005/8/layout/cycle2"/>
    <dgm:cxn modelId="{0DED822E-3CA4-4F67-8CB0-FDF39EF1AC3A}" type="presParOf" srcId="{2F1E0927-6A90-4D69-877C-4AB3A6313545}" destId="{A427CDE4-22A9-41B1-8359-5CAB6065609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4F674E-8C82-4AC2-896B-8E11069C38DD}" type="doc">
      <dgm:prSet loTypeId="urn:microsoft.com/office/officeart/2005/8/layout/cycle7" loCatId="cycle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GB"/>
        </a:p>
      </dgm:t>
    </dgm:pt>
    <dgm:pt modelId="{F480A56C-AA26-40B8-B23E-94638746D363}">
      <dgm:prSet phldrT="[Texto]"/>
      <dgm:spPr/>
      <dgm:t>
        <a:bodyPr/>
        <a:lstStyle/>
        <a:p>
          <a:pPr>
            <a:buClrTx/>
            <a:buSzTx/>
            <a:buFont typeface="Arial" pitchFamily="34" charset="0"/>
            <a:buNone/>
          </a:pP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According to 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Krashen</a:t>
          </a: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…</a:t>
          </a:r>
          <a:endParaRPr lang="en-GB" dirty="0">
            <a:solidFill>
              <a:schemeClr val="bg1"/>
            </a:solidFill>
          </a:endParaRPr>
        </a:p>
      </dgm:t>
    </dgm:pt>
    <dgm:pt modelId="{937F23C5-23D4-4720-87B5-ABDDEF28D5C5}" type="parTrans" cxnId="{6BA81DFC-60A5-4483-A638-6B19F89773A4}">
      <dgm:prSet/>
      <dgm:spPr/>
      <dgm:t>
        <a:bodyPr/>
        <a:lstStyle/>
        <a:p>
          <a:endParaRPr lang="en-GB"/>
        </a:p>
      </dgm:t>
    </dgm:pt>
    <dgm:pt modelId="{97A0DE9A-999F-487D-8F77-8AC9C1C4BAD2}" type="sibTrans" cxnId="{6BA81DFC-60A5-4483-A638-6B19F89773A4}">
      <dgm:prSet/>
      <dgm:spPr/>
      <dgm:t>
        <a:bodyPr/>
        <a:lstStyle/>
        <a:p>
          <a:endParaRPr lang="en-GB"/>
        </a:p>
      </dgm:t>
    </dgm:pt>
    <dgm:pt modelId="{E57B874B-BB56-4BF1-B3F3-A32E2E9F36D9}">
      <dgm:prSet phldrT="[Texto]" custT="1"/>
      <dgm:spPr/>
      <dgm:t>
        <a:bodyPr/>
        <a:lstStyle/>
        <a:p>
          <a:pPr>
            <a:buClrTx/>
            <a:buSzTx/>
            <a:buFont typeface="Arial" pitchFamily="34" charset="0"/>
            <a:buNone/>
          </a:pPr>
          <a:r>
            <a:rPr kumimoji="0" lang="en-US" sz="28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Learning</a:t>
          </a:r>
          <a:r>
            <a:rPr kumimoji="0" lang="en-US" sz="24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 is a conscious process</a:t>
          </a:r>
          <a:endParaRPr kumimoji="0" lang="en-US" sz="2000" b="0" i="0" u="none" strike="noStrike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entury Gothic"/>
            <a:ea typeface="+mn-ea"/>
            <a:cs typeface="+mn-cs"/>
          </a:endParaRPr>
        </a:p>
        <a:p>
          <a:pPr>
            <a:buClrTx/>
            <a:buSzTx/>
            <a:buFont typeface="Arial" pitchFamily="34" charset="0"/>
            <a:buChar char="•"/>
          </a:pPr>
          <a:r>
            <a: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Learning is the conscious acceptance of knowledge 'about' a </a:t>
          </a:r>
          <a:r>
            <a: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foreign language </a:t>
          </a:r>
          <a:endParaRPr lang="en-GB" sz="2000" dirty="0">
            <a:solidFill>
              <a:schemeClr val="bg1"/>
            </a:solidFill>
          </a:endParaRPr>
        </a:p>
      </dgm:t>
    </dgm:pt>
    <dgm:pt modelId="{A8EC4A5E-1126-4DAE-A082-5DEBAEA03A93}" type="parTrans" cxnId="{8BE2148B-6FF1-48A1-ADC6-1AC1A962DA87}">
      <dgm:prSet/>
      <dgm:spPr/>
      <dgm:t>
        <a:bodyPr/>
        <a:lstStyle/>
        <a:p>
          <a:endParaRPr lang="en-GB"/>
        </a:p>
      </dgm:t>
    </dgm:pt>
    <dgm:pt modelId="{246EBC9D-18F2-4358-8FFA-1E7BB773AE44}" type="sibTrans" cxnId="{8BE2148B-6FF1-48A1-ADC6-1AC1A962DA87}">
      <dgm:prSet/>
      <dgm:spPr/>
      <dgm:t>
        <a:bodyPr/>
        <a:lstStyle/>
        <a:p>
          <a:endParaRPr lang="en-GB"/>
        </a:p>
      </dgm:t>
    </dgm:pt>
    <dgm:pt modelId="{579441E1-83E1-4D98-950D-383DBBB1A27D}">
      <dgm:prSet phldrT="[Texto]" custT="1"/>
      <dgm:spPr/>
      <dgm:t>
        <a:bodyPr/>
        <a:lstStyle/>
        <a:p>
          <a:r>
            <a:rPr kumimoji="0" lang="en-US" sz="28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Acquisition</a:t>
          </a:r>
          <a:r>
            <a:rPr kumimoji="0" lang="en-US" sz="24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 is a subconscious process</a:t>
          </a:r>
        </a:p>
        <a:p>
          <a:r>
            <a: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Acquisition involves the subconscious acceptance of knowledge where information is stored in the brain; this is the process used for developing </a:t>
          </a:r>
          <a:r>
            <a: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native languages</a:t>
          </a:r>
          <a:endParaRPr lang="en-GB" sz="2000" dirty="0">
            <a:solidFill>
              <a:schemeClr val="bg1"/>
            </a:solidFill>
          </a:endParaRPr>
        </a:p>
      </dgm:t>
    </dgm:pt>
    <dgm:pt modelId="{623BB60A-EB26-40FC-AD03-344958768285}" type="parTrans" cxnId="{692102B9-7FBB-4941-AA42-C6E6770B2B81}">
      <dgm:prSet/>
      <dgm:spPr/>
      <dgm:t>
        <a:bodyPr/>
        <a:lstStyle/>
        <a:p>
          <a:endParaRPr lang="en-GB"/>
        </a:p>
      </dgm:t>
    </dgm:pt>
    <dgm:pt modelId="{A6BCB593-51D2-4060-9CA8-962C5518E6D0}" type="sibTrans" cxnId="{692102B9-7FBB-4941-AA42-C6E6770B2B81}">
      <dgm:prSet/>
      <dgm:spPr/>
      <dgm:t>
        <a:bodyPr/>
        <a:lstStyle/>
        <a:p>
          <a:endParaRPr lang="en-GB"/>
        </a:p>
      </dgm:t>
    </dgm:pt>
    <dgm:pt modelId="{A713CB55-6F35-4518-97BB-DEA34F49E337}" type="pres">
      <dgm:prSet presAssocID="{524F674E-8C82-4AC2-896B-8E11069C38DD}" presName="Name0" presStyleCnt="0">
        <dgm:presLayoutVars>
          <dgm:dir/>
          <dgm:resizeHandles val="exact"/>
        </dgm:presLayoutVars>
      </dgm:prSet>
      <dgm:spPr/>
    </dgm:pt>
    <dgm:pt modelId="{82280702-D153-4B4A-BCB0-0358183C9B72}" type="pres">
      <dgm:prSet presAssocID="{F480A56C-AA26-40B8-B23E-94638746D363}" presName="node" presStyleLbl="node1" presStyleIdx="0" presStyleCnt="3" custRadScaleRad="105910" custRadScaleInc="-7041">
        <dgm:presLayoutVars>
          <dgm:bulletEnabled val="1"/>
        </dgm:presLayoutVars>
      </dgm:prSet>
      <dgm:spPr/>
    </dgm:pt>
    <dgm:pt modelId="{0B91BE03-2001-49E4-8571-DFFD88484474}" type="pres">
      <dgm:prSet presAssocID="{97A0DE9A-999F-487D-8F77-8AC9C1C4BAD2}" presName="sibTrans" presStyleLbl="sibTrans2D1" presStyleIdx="0" presStyleCnt="3" custScaleX="262500" custScaleY="107812" custLinFactNeighborX="-96478" custLinFactNeighborY="20220"/>
      <dgm:spPr/>
    </dgm:pt>
    <dgm:pt modelId="{E3027023-CFE2-4FFF-ADF6-A20ECD4FE0A7}" type="pres">
      <dgm:prSet presAssocID="{97A0DE9A-999F-487D-8F77-8AC9C1C4BAD2}" presName="connectorText" presStyleLbl="sibTrans2D1" presStyleIdx="0" presStyleCnt="3"/>
      <dgm:spPr/>
    </dgm:pt>
    <dgm:pt modelId="{54884F1A-E6B9-4AB1-9292-3408D0D65877}" type="pres">
      <dgm:prSet presAssocID="{E57B874B-BB56-4BF1-B3F3-A32E2E9F36D9}" presName="node" presStyleLbl="node1" presStyleIdx="1" presStyleCnt="3" custScaleX="177197" custScaleY="371791" custRadScaleRad="100813" custRadScaleInc="-23317">
        <dgm:presLayoutVars>
          <dgm:bulletEnabled val="1"/>
        </dgm:presLayoutVars>
      </dgm:prSet>
      <dgm:spPr/>
    </dgm:pt>
    <dgm:pt modelId="{3E0FB066-70E5-4117-9A2D-EC5A871D4DC0}" type="pres">
      <dgm:prSet presAssocID="{246EBC9D-18F2-4358-8FFA-1E7BB773AE44}" presName="sibTrans" presStyleLbl="sibTrans2D1" presStyleIdx="1" presStyleCnt="3" custAng="21484858" custScaleX="279750" custLinFactNeighborX="-10339" custLinFactNeighborY="20453"/>
      <dgm:spPr/>
    </dgm:pt>
    <dgm:pt modelId="{D2F0656C-EB16-4C64-9DDE-8F069B6C04B0}" type="pres">
      <dgm:prSet presAssocID="{246EBC9D-18F2-4358-8FFA-1E7BB773AE44}" presName="connectorText" presStyleLbl="sibTrans2D1" presStyleIdx="1" presStyleCnt="3"/>
      <dgm:spPr/>
    </dgm:pt>
    <dgm:pt modelId="{61C6630A-B867-40EA-BB86-6955EC4755AE}" type="pres">
      <dgm:prSet presAssocID="{579441E1-83E1-4D98-950D-383DBBB1A27D}" presName="node" presStyleLbl="node1" presStyleIdx="2" presStyleCnt="3" custScaleX="193840" custScaleY="367259" custRadScaleRad="130975" custRadScaleInc="29528">
        <dgm:presLayoutVars>
          <dgm:bulletEnabled val="1"/>
        </dgm:presLayoutVars>
      </dgm:prSet>
      <dgm:spPr/>
    </dgm:pt>
    <dgm:pt modelId="{834BA8EC-4BCD-4DC0-BEC3-FC996547E2DF}" type="pres">
      <dgm:prSet presAssocID="{A6BCB593-51D2-4060-9CA8-962C5518E6D0}" presName="sibTrans" presStyleLbl="sibTrans2D1" presStyleIdx="2" presStyleCnt="3" custScaleX="190194" custLinFactNeighborX="31558" custLinFactNeighborY="31081"/>
      <dgm:spPr/>
    </dgm:pt>
    <dgm:pt modelId="{003ED51E-6AB3-4A0D-8DFE-792171EB5D9A}" type="pres">
      <dgm:prSet presAssocID="{A6BCB593-51D2-4060-9CA8-962C5518E6D0}" presName="connectorText" presStyleLbl="sibTrans2D1" presStyleIdx="2" presStyleCnt="3"/>
      <dgm:spPr/>
    </dgm:pt>
  </dgm:ptLst>
  <dgm:cxnLst>
    <dgm:cxn modelId="{1C0ACC00-C4C7-4BA1-BEC2-E7660360AEB1}" type="presOf" srcId="{A6BCB593-51D2-4060-9CA8-962C5518E6D0}" destId="{003ED51E-6AB3-4A0D-8DFE-792171EB5D9A}" srcOrd="1" destOrd="0" presId="urn:microsoft.com/office/officeart/2005/8/layout/cycle7"/>
    <dgm:cxn modelId="{E5CC5C21-B7E3-4847-AFC2-30A39C7F3D1A}" type="presOf" srcId="{246EBC9D-18F2-4358-8FFA-1E7BB773AE44}" destId="{D2F0656C-EB16-4C64-9DDE-8F069B6C04B0}" srcOrd="1" destOrd="0" presId="urn:microsoft.com/office/officeart/2005/8/layout/cycle7"/>
    <dgm:cxn modelId="{777B2E49-EF57-4A0B-964E-0A86BBF44E08}" type="presOf" srcId="{579441E1-83E1-4D98-950D-383DBBB1A27D}" destId="{61C6630A-B867-40EA-BB86-6955EC4755AE}" srcOrd="0" destOrd="0" presId="urn:microsoft.com/office/officeart/2005/8/layout/cycle7"/>
    <dgm:cxn modelId="{6318AF49-4197-4EE2-93BD-C39C4EF3B6E3}" type="presOf" srcId="{E57B874B-BB56-4BF1-B3F3-A32E2E9F36D9}" destId="{54884F1A-E6B9-4AB1-9292-3408D0D65877}" srcOrd="0" destOrd="0" presId="urn:microsoft.com/office/officeart/2005/8/layout/cycle7"/>
    <dgm:cxn modelId="{78AC587E-5F45-4A6B-9F22-8EAFC69605E1}" type="presOf" srcId="{246EBC9D-18F2-4358-8FFA-1E7BB773AE44}" destId="{3E0FB066-70E5-4117-9A2D-EC5A871D4DC0}" srcOrd="0" destOrd="0" presId="urn:microsoft.com/office/officeart/2005/8/layout/cycle7"/>
    <dgm:cxn modelId="{8BE2148B-6FF1-48A1-ADC6-1AC1A962DA87}" srcId="{524F674E-8C82-4AC2-896B-8E11069C38DD}" destId="{E57B874B-BB56-4BF1-B3F3-A32E2E9F36D9}" srcOrd="1" destOrd="0" parTransId="{A8EC4A5E-1126-4DAE-A082-5DEBAEA03A93}" sibTransId="{246EBC9D-18F2-4358-8FFA-1E7BB773AE44}"/>
    <dgm:cxn modelId="{7849539A-0378-4BBD-A5A8-D96BD2BAAA56}" type="presOf" srcId="{524F674E-8C82-4AC2-896B-8E11069C38DD}" destId="{A713CB55-6F35-4518-97BB-DEA34F49E337}" srcOrd="0" destOrd="0" presId="urn:microsoft.com/office/officeart/2005/8/layout/cycle7"/>
    <dgm:cxn modelId="{05BFBEAE-BBF4-4BE0-8DE9-8D6721B15077}" type="presOf" srcId="{97A0DE9A-999F-487D-8F77-8AC9C1C4BAD2}" destId="{0B91BE03-2001-49E4-8571-DFFD88484474}" srcOrd="0" destOrd="0" presId="urn:microsoft.com/office/officeart/2005/8/layout/cycle7"/>
    <dgm:cxn modelId="{692102B9-7FBB-4941-AA42-C6E6770B2B81}" srcId="{524F674E-8C82-4AC2-896B-8E11069C38DD}" destId="{579441E1-83E1-4D98-950D-383DBBB1A27D}" srcOrd="2" destOrd="0" parTransId="{623BB60A-EB26-40FC-AD03-344958768285}" sibTransId="{A6BCB593-51D2-4060-9CA8-962C5518E6D0}"/>
    <dgm:cxn modelId="{FBB26CC2-7BFF-4E91-ACC6-75FCB5446E49}" type="presOf" srcId="{97A0DE9A-999F-487D-8F77-8AC9C1C4BAD2}" destId="{E3027023-CFE2-4FFF-ADF6-A20ECD4FE0A7}" srcOrd="1" destOrd="0" presId="urn:microsoft.com/office/officeart/2005/8/layout/cycle7"/>
    <dgm:cxn modelId="{CDDB97E0-D710-4CBB-ABB7-F0F24C1AE912}" type="presOf" srcId="{F480A56C-AA26-40B8-B23E-94638746D363}" destId="{82280702-D153-4B4A-BCB0-0358183C9B72}" srcOrd="0" destOrd="0" presId="urn:microsoft.com/office/officeart/2005/8/layout/cycle7"/>
    <dgm:cxn modelId="{722F39EA-A516-4FE9-BCEC-58D66DDE5C02}" type="presOf" srcId="{A6BCB593-51D2-4060-9CA8-962C5518E6D0}" destId="{834BA8EC-4BCD-4DC0-BEC3-FC996547E2DF}" srcOrd="0" destOrd="0" presId="urn:microsoft.com/office/officeart/2005/8/layout/cycle7"/>
    <dgm:cxn modelId="{6BA81DFC-60A5-4483-A638-6B19F89773A4}" srcId="{524F674E-8C82-4AC2-896B-8E11069C38DD}" destId="{F480A56C-AA26-40B8-B23E-94638746D363}" srcOrd="0" destOrd="0" parTransId="{937F23C5-23D4-4720-87B5-ABDDEF28D5C5}" sibTransId="{97A0DE9A-999F-487D-8F77-8AC9C1C4BAD2}"/>
    <dgm:cxn modelId="{A2C074E4-1717-43EB-B277-1821F7EE8CA9}" type="presParOf" srcId="{A713CB55-6F35-4518-97BB-DEA34F49E337}" destId="{82280702-D153-4B4A-BCB0-0358183C9B72}" srcOrd="0" destOrd="0" presId="urn:microsoft.com/office/officeart/2005/8/layout/cycle7"/>
    <dgm:cxn modelId="{CAA8E2CF-123E-484E-9CB6-65949F4F9E56}" type="presParOf" srcId="{A713CB55-6F35-4518-97BB-DEA34F49E337}" destId="{0B91BE03-2001-49E4-8571-DFFD88484474}" srcOrd="1" destOrd="0" presId="urn:microsoft.com/office/officeart/2005/8/layout/cycle7"/>
    <dgm:cxn modelId="{AF1B378B-79A8-43CE-B651-4EE2C8E7A02F}" type="presParOf" srcId="{0B91BE03-2001-49E4-8571-DFFD88484474}" destId="{E3027023-CFE2-4FFF-ADF6-A20ECD4FE0A7}" srcOrd="0" destOrd="0" presId="urn:microsoft.com/office/officeart/2005/8/layout/cycle7"/>
    <dgm:cxn modelId="{F7BDA766-EAE7-4FD5-B2AC-3C5CDC482E7A}" type="presParOf" srcId="{A713CB55-6F35-4518-97BB-DEA34F49E337}" destId="{54884F1A-E6B9-4AB1-9292-3408D0D65877}" srcOrd="2" destOrd="0" presId="urn:microsoft.com/office/officeart/2005/8/layout/cycle7"/>
    <dgm:cxn modelId="{9A0F3041-EC62-45C0-8AB2-4F4765492464}" type="presParOf" srcId="{A713CB55-6F35-4518-97BB-DEA34F49E337}" destId="{3E0FB066-70E5-4117-9A2D-EC5A871D4DC0}" srcOrd="3" destOrd="0" presId="urn:microsoft.com/office/officeart/2005/8/layout/cycle7"/>
    <dgm:cxn modelId="{3A1D2B05-4DC7-4C74-9153-5CE2DD65C10E}" type="presParOf" srcId="{3E0FB066-70E5-4117-9A2D-EC5A871D4DC0}" destId="{D2F0656C-EB16-4C64-9DDE-8F069B6C04B0}" srcOrd="0" destOrd="0" presId="urn:microsoft.com/office/officeart/2005/8/layout/cycle7"/>
    <dgm:cxn modelId="{950DD360-44F3-4865-8B78-C5AFF9FB4D96}" type="presParOf" srcId="{A713CB55-6F35-4518-97BB-DEA34F49E337}" destId="{61C6630A-B867-40EA-BB86-6955EC4755AE}" srcOrd="4" destOrd="0" presId="urn:microsoft.com/office/officeart/2005/8/layout/cycle7"/>
    <dgm:cxn modelId="{F5133870-540D-4CAC-B925-7843F82273D1}" type="presParOf" srcId="{A713CB55-6F35-4518-97BB-DEA34F49E337}" destId="{834BA8EC-4BCD-4DC0-BEC3-FC996547E2DF}" srcOrd="5" destOrd="0" presId="urn:microsoft.com/office/officeart/2005/8/layout/cycle7"/>
    <dgm:cxn modelId="{38C4FD90-2D3D-49F7-AF9C-BCD61DBEC3D2}" type="presParOf" srcId="{834BA8EC-4BCD-4DC0-BEC3-FC996547E2DF}" destId="{003ED51E-6AB3-4A0D-8DFE-792171EB5D9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931BB-B901-4B6C-B8BC-A59E901B4984}">
      <dsp:nvSpPr>
        <dsp:cNvPr id="0" name=""/>
        <dsp:cNvSpPr/>
      </dsp:nvSpPr>
      <dsp:spPr>
        <a:xfrm>
          <a:off x="2952325" y="-391763"/>
          <a:ext cx="2457259" cy="1980415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>
                  <a:lumMod val="95000"/>
                </a:schemeClr>
              </a:solidFill>
              <a:effectLst/>
              <a:ea typeface="Aptos" panose="020B0004020202020204" pitchFamily="34" charset="0"/>
              <a:cs typeface="Aptos" panose="020B0004020202020204" pitchFamily="34" charset="0"/>
            </a:rPr>
            <a:t>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Conceptos clave del enfoque CLIL </a:t>
          </a:r>
          <a:endParaRPr lang="en-GB" sz="18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3312182" y="-101738"/>
        <a:ext cx="1737545" cy="1400365"/>
      </dsp:txXfrm>
    </dsp:sp>
    <dsp:sp modelId="{8C87BA71-DA40-4D5B-8E07-7853EDD60612}">
      <dsp:nvSpPr>
        <dsp:cNvPr id="0" name=""/>
        <dsp:cNvSpPr/>
      </dsp:nvSpPr>
      <dsp:spPr>
        <a:xfrm rot="1712043">
          <a:off x="5322443" y="1097726"/>
          <a:ext cx="404592" cy="462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5329815" y="1161283"/>
        <a:ext cx="283214" cy="277642"/>
      </dsp:txXfrm>
    </dsp:sp>
    <dsp:sp modelId="{3D2C6972-FF05-4243-8509-0E81F91F22E8}">
      <dsp:nvSpPr>
        <dsp:cNvPr id="0" name=""/>
        <dsp:cNvSpPr/>
      </dsp:nvSpPr>
      <dsp:spPr>
        <a:xfrm>
          <a:off x="5694892" y="1080111"/>
          <a:ext cx="2225987" cy="1893324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>
                  <a:lumMod val="95000"/>
                </a:schemeClr>
              </a:solidFill>
              <a:effectLst/>
              <a:ea typeface="Aptos" panose="020B0004020202020204" pitchFamily="34" charset="0"/>
              <a:cs typeface="Aptos" panose="020B0004020202020204" pitchFamily="34" charset="0"/>
            </a:rPr>
            <a:t>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>
                  <a:lumMod val="95000"/>
                </a:schemeClr>
              </a:solidFill>
            </a:rPr>
            <a:t>Familiarizarse con el enfoque CLIL</a:t>
          </a:r>
          <a:endParaRPr lang="en-GB" sz="18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6020880" y="1357382"/>
        <a:ext cx="1574011" cy="1338782"/>
      </dsp:txXfrm>
    </dsp:sp>
    <dsp:sp modelId="{F59DD63C-C329-4E11-AB54-F15FA4885379}">
      <dsp:nvSpPr>
        <dsp:cNvPr id="0" name=""/>
        <dsp:cNvSpPr/>
      </dsp:nvSpPr>
      <dsp:spPr>
        <a:xfrm rot="8937966">
          <a:off x="5528047" y="2478478"/>
          <a:ext cx="289072" cy="462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141045"/>
            <a:satOff val="-10297"/>
            <a:lumOff val="133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 rot="10800000">
        <a:off x="5608562" y="2548670"/>
        <a:ext cx="202350" cy="277642"/>
      </dsp:txXfrm>
    </dsp:sp>
    <dsp:sp modelId="{983D415F-717F-41E5-8668-1BC08B722F37}">
      <dsp:nvSpPr>
        <dsp:cNvPr id="0" name=""/>
        <dsp:cNvSpPr/>
      </dsp:nvSpPr>
      <dsp:spPr>
        <a:xfrm>
          <a:off x="3024333" y="2344283"/>
          <a:ext cx="2635635" cy="2332080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>
                  <a:lumMod val="95000"/>
                </a:schemeClr>
              </a:solidFill>
              <a:effectLst/>
              <a:ea typeface="Aptos" panose="020B0004020202020204" pitchFamily="34" charset="0"/>
              <a:cs typeface="Aptos" panose="020B0004020202020204" pitchFamily="34" charset="0"/>
            </a:rPr>
            <a:t>3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Saber preparar, implementar y evaluar situaciones de aprendizaje a través del enfoque CLIL</a:t>
          </a:r>
          <a:endParaRPr lang="en-GB" sz="1800" kern="1200" dirty="0">
            <a:solidFill>
              <a:srgbClr val="C00000"/>
            </a:solidFill>
          </a:endParaRPr>
        </a:p>
      </dsp:txBody>
      <dsp:txXfrm>
        <a:off x="3410313" y="2685808"/>
        <a:ext cx="1863675" cy="1649030"/>
      </dsp:txXfrm>
    </dsp:sp>
    <dsp:sp modelId="{9075413A-2CD8-45EE-8485-FA8A926A6DC1}">
      <dsp:nvSpPr>
        <dsp:cNvPr id="0" name=""/>
        <dsp:cNvSpPr/>
      </dsp:nvSpPr>
      <dsp:spPr>
        <a:xfrm rot="12388538">
          <a:off x="2615316" y="2528103"/>
          <a:ext cx="438506" cy="462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82091"/>
            <a:satOff val="-20595"/>
            <a:lumOff val="266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 rot="10800000">
        <a:off x="2739970" y="2649974"/>
        <a:ext cx="306954" cy="277642"/>
      </dsp:txXfrm>
    </dsp:sp>
    <dsp:sp modelId="{B97C289A-3936-4907-82DF-CADEF153623B}">
      <dsp:nvSpPr>
        <dsp:cNvPr id="0" name=""/>
        <dsp:cNvSpPr/>
      </dsp:nvSpPr>
      <dsp:spPr>
        <a:xfrm>
          <a:off x="0" y="833238"/>
          <a:ext cx="2619717" cy="2333698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4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Compartir más experiencias didácticas relacionadas con el enfoque CLIL </a:t>
          </a:r>
          <a:endParaRPr lang="en-GB" sz="1700" b="1" kern="1200" dirty="0">
            <a:solidFill>
              <a:srgbClr val="C00000"/>
            </a:solidFill>
          </a:endParaRPr>
        </a:p>
      </dsp:txBody>
      <dsp:txXfrm>
        <a:off x="383649" y="1175000"/>
        <a:ext cx="1852419" cy="1650174"/>
      </dsp:txXfrm>
    </dsp:sp>
    <dsp:sp modelId="{2F1E0927-6A90-4D69-877C-4AB3A6313545}">
      <dsp:nvSpPr>
        <dsp:cNvPr id="0" name=""/>
        <dsp:cNvSpPr/>
      </dsp:nvSpPr>
      <dsp:spPr>
        <a:xfrm rot="20038727">
          <a:off x="2586201" y="1048942"/>
          <a:ext cx="396069" cy="4627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423136"/>
            <a:satOff val="-30892"/>
            <a:lumOff val="400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2592223" y="1167553"/>
        <a:ext cx="277248" cy="277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80702-D153-4B4A-BCB0-0358183C9B72}">
      <dsp:nvSpPr>
        <dsp:cNvPr id="0" name=""/>
        <dsp:cNvSpPr/>
      </dsp:nvSpPr>
      <dsp:spPr>
        <a:xfrm>
          <a:off x="2945260" y="-759665"/>
          <a:ext cx="2238640" cy="111932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itchFamily="34" charset="0"/>
            <a:buNone/>
          </a:pPr>
          <a:r>
            <a: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According to </a:t>
          </a:r>
          <a:r>
            <a: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Krashen</a:t>
          </a:r>
          <a:r>
            <a: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…</a:t>
          </a:r>
          <a:endParaRPr lang="en-GB" sz="2500" kern="1200" dirty="0">
            <a:solidFill>
              <a:schemeClr val="bg1"/>
            </a:solidFill>
          </a:endParaRPr>
        </a:p>
      </dsp:txBody>
      <dsp:txXfrm>
        <a:off x="2978044" y="-726881"/>
        <a:ext cx="2173072" cy="1053752"/>
      </dsp:txXfrm>
    </dsp:sp>
    <dsp:sp modelId="{0B91BE03-2001-49E4-8571-DFFD88484474}">
      <dsp:nvSpPr>
        <dsp:cNvPr id="0" name=""/>
        <dsp:cNvSpPr/>
      </dsp:nvSpPr>
      <dsp:spPr>
        <a:xfrm rot="3044621">
          <a:off x="4501355" y="270457"/>
          <a:ext cx="64025" cy="42236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4520563" y="354930"/>
        <a:ext cx="25610" cy="253420"/>
      </dsp:txXfrm>
    </dsp:sp>
    <dsp:sp modelId="{54884F1A-E6B9-4AB1-9292-3408D0D65877}">
      <dsp:nvSpPr>
        <dsp:cNvPr id="0" name=""/>
        <dsp:cNvSpPr/>
      </dsp:nvSpPr>
      <dsp:spPr>
        <a:xfrm>
          <a:off x="4308891" y="445199"/>
          <a:ext cx="3966803" cy="4161531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277245"/>
            <a:satOff val="-21741"/>
            <a:lumOff val="315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itchFamily="34" charset="0"/>
            <a:buNone/>
          </a:pPr>
          <a:r>
            <a: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Learning</a:t>
          </a:r>
          <a:r>
            <a: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 is a conscious process</a:t>
          </a:r>
          <a:endParaRPr kumimoji="0" lang="en-US" sz="2000" b="0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Century Gothic"/>
            <a:ea typeface="+mn-ea"/>
            <a:cs typeface="+mn-c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itchFamily="34" charset="0"/>
            <a:buNone/>
          </a:pPr>
          <a:r>
            <a: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Learning is the conscious acceptance of knowledge 'about' a 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foreign language 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4425075" y="561383"/>
        <a:ext cx="3734435" cy="3929163"/>
      </dsp:txXfrm>
    </dsp:sp>
    <dsp:sp modelId="{3E0FB066-70E5-4117-9A2D-EC5A871D4DC0}">
      <dsp:nvSpPr>
        <dsp:cNvPr id="0" name=""/>
        <dsp:cNvSpPr/>
      </dsp:nvSpPr>
      <dsp:spPr>
        <a:xfrm rot="21483796">
          <a:off x="4287497" y="2410819"/>
          <a:ext cx="68232" cy="3917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82091"/>
            <a:satOff val="-20595"/>
            <a:lumOff val="266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4307967" y="2489171"/>
        <a:ext cx="27292" cy="235058"/>
      </dsp:txXfrm>
    </dsp:sp>
    <dsp:sp modelId="{61C6630A-B867-40EA-BB86-6955EC4755AE}">
      <dsp:nvSpPr>
        <dsp:cNvPr id="0" name=""/>
        <dsp:cNvSpPr/>
      </dsp:nvSpPr>
      <dsp:spPr>
        <a:xfrm>
          <a:off x="0" y="471837"/>
          <a:ext cx="4339380" cy="4110803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277245"/>
            <a:satOff val="-21741"/>
            <a:lumOff val="315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Acquisition</a:t>
          </a:r>
          <a:r>
            <a: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 is a subconscious process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Acquisition involves the subconscious acceptance of knowledge where information is stored in the brain; this is the process used for developing 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rPr>
            <a:t>native languages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120401" y="592238"/>
        <a:ext cx="4098578" cy="3870001"/>
      </dsp:txXfrm>
    </dsp:sp>
    <dsp:sp modelId="{834BA8EC-4BCD-4DC0-BEC3-FC996547E2DF}">
      <dsp:nvSpPr>
        <dsp:cNvPr id="0" name=""/>
        <dsp:cNvSpPr/>
      </dsp:nvSpPr>
      <dsp:spPr>
        <a:xfrm rot="18287495">
          <a:off x="3621258" y="341628"/>
          <a:ext cx="46389" cy="39176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82091"/>
            <a:satOff val="-20595"/>
            <a:lumOff val="266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/>
        </a:p>
      </dsp:txBody>
      <dsp:txXfrm>
        <a:off x="3635175" y="419980"/>
        <a:ext cx="18555" cy="235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606A-C0EC-4656-8F07-2FC8BC3FA495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C47D1-0C56-44F6-90AA-EC0FE9AC72E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53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C47D1-0C56-44F6-90AA-EC0FE9AC72E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688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C47D1-0C56-44F6-90AA-EC0FE9AC72E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093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C47D1-0C56-44F6-90AA-EC0FE9AC72E8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20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43AAB-6805-8A39-77E6-4527A8A0C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7D7E158-8733-90FB-FFDB-EAF2E788A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F6DB2E5-D567-EE64-CBFA-F9E5BFF7D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4B982A-510A-0E5D-4742-39E3BF87A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C47D1-0C56-44F6-90AA-EC0FE9AC72E8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2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8AAE6-209A-39E6-88B3-84E620543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96A26A-8715-1F75-4EE7-1BDE6F2F1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388728-6E33-8E78-B237-90EA5081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2C6CB5-A8DC-B60C-92F5-A3D02A3B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3E75D2-F5EA-371C-EDDD-DF1D64CF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04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9A822-44AD-B60A-4BA4-83CA8AE2B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62B3C0-8986-B8A1-4F27-D8240921C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04EEF6-AD2E-7C0D-8ACC-6633FEF8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E3794B-5887-8124-046D-5CF35DDA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119FB7-4020-1846-3863-62E2ABC5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30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EBB9D8-17B3-25E5-1322-0F0BD75BC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778A5F-1963-CAB3-354C-EC95FE03E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277C76-B4D6-030E-9CDC-6153FD30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453A98-E671-E961-431C-F536B398C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E4068-5990-E06E-1CDD-EF330430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496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3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703282-4647-AC17-B849-8B5BB235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71C126-745B-FAC9-CCDA-653CD64C5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EFCFC6-3C8D-A37D-A5F4-B1E341029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FA5F20-E1FE-3622-4079-93B734314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CA3229-287C-FF57-92EA-4BB3CAE6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05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A8860-F636-31E3-66C5-0F1AF5C2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6DF8C6-6334-0C87-DC4C-8B92238F8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3088F6-230B-9DC7-D5EA-495EAD27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E9465A-130B-6B0D-DA1A-A0886672C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201617-0B08-D9BB-14F0-4F802290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69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242DE2-D1BC-9814-7D34-87C5E7744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1BF25B-0109-9022-3FD0-621E476C6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9F556F-41FB-0005-8E87-D558C0EFD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310BC3-F58E-D741-4620-9D78F258E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D7FAA6-47D7-2B6C-E6FF-B1242D93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F5C6F-9C3D-7811-95EB-81CB51E0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52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7E951D-2AB3-9D31-C2DD-B748D75B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2515-9CBD-2E96-714C-9825A6372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4C1235-BF60-F6DA-4128-692D44C62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1F3C0D-F463-7B91-B033-0EA00FCD97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D675C7F-B5A0-A3F6-E624-032306F10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700285-402A-41BC-D1FE-FFE41326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06884F6-2185-0184-E27D-294500177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647277-E1BF-1C98-8C3E-9EC5C561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59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A9058-2BCE-6DB6-CB2E-9CEB99F19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8972C5-C2F8-6CBC-2A67-6CFF49150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9756C3-EFFB-C46E-837D-CF50E2036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3DD722-1760-CF26-18A7-576E36BD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83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093ACA-A34D-38E2-4ABD-11E0CC8E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7A66712-0347-9364-56D2-8AD5F1692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D2A1FE-4213-7F17-8252-A81904CD5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29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3CF3E-C6BF-4514-85AD-E5CB2099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60CA19-39BA-09D8-EF62-CAF86D47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50F932-192F-7532-B27F-2B5FA17AE2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77F6FE-E853-C8DA-53FD-05B0C55D5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FD3B2C-3973-29E2-0ACE-C71B5DDF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9A52B2-4410-89DF-F47D-0AF35F34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6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A5083-3B36-34F3-F7DE-534DE1B1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526FDA-553A-4342-070F-23E7BD7E4D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6235B1-F330-24A9-62BC-ECD3ACF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67A789-D01C-33BD-357B-20683B6DD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FD923E-A0F2-9BDD-8228-8D46D6B5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0D4C69-0F92-49A6-EFDF-07245547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75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2425FC-D86C-06D8-B56A-0E9CFE7F0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AC866E-B894-FB7B-A8EC-03431669B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B0D0EE-2E8B-2FF8-C7F3-44C60A3AE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E6EFC5-64AB-4D9F-AB27-E9F9C07ADFE7}" type="datetimeFigureOut">
              <a:rPr lang="en-GB" smtClean="0"/>
              <a:t>28/01/2025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58FE5-7D4B-2639-D3A5-87B64F86D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B6A80A-76EA-7268-29DB-2C9EBF52C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B2F287-146A-48E0-BD58-7EFA30F8A0D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61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2.xml"/><Relationship Id="rId7" Type="http://schemas.microsoft.com/office/2017/06/relationships/model3d" Target="../media/model3d3.glb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microsoft.com/office/2017/06/relationships/model3d" Target="../media/model3d1.glb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031-04768-8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keepcalmandenjoyenglishclass.blogspot.com/2015/06/clil-unit-for-arts-and-crafts-subject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elt.oup.com/elt/students/networkitaly/clil/Network_2_CLIL_Lessons.pdf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hyperlink" Target="https://www.youtube.com/watch?v=cNI4O2RD1ZA" TargetMode="External"/><Relationship Id="rId2" Type="http://schemas.openxmlformats.org/officeDocument/2006/relationships/hyperlink" Target="https://awkeproject.eu/presentation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_GyAVMCqosU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0827/portalin.vi39.24492" TargetMode="External"/><Relationship Id="rId2" Type="http://schemas.openxmlformats.org/officeDocument/2006/relationships/hyperlink" Target="https://bit.ly/3cA6AJ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30827/portalin.v0i35.15453" TargetMode="External"/><Relationship Id="rId5" Type="http://schemas.openxmlformats.org/officeDocument/2006/relationships/hyperlink" Target="https://doi.org/10.1080/13670050.2019.1598932" TargetMode="External"/><Relationship Id="rId4" Type="http://schemas.openxmlformats.org/officeDocument/2006/relationships/hyperlink" Target="https://doi.org/10.17979/digilec.2021.8.0.8632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chantedlearning.com/Home.html" TargetMode="External"/><Relationship Id="rId3" Type="http://schemas.openxmlformats.org/officeDocument/2006/relationships/hyperlink" Target="http://www.factmonster.com/" TargetMode="External"/><Relationship Id="rId7" Type="http://schemas.openxmlformats.org/officeDocument/2006/relationships/hyperlink" Target="http://www.bbc.co.uk/school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chool.discovery.com/" TargetMode="External"/><Relationship Id="rId5" Type="http://schemas.openxmlformats.org/officeDocument/2006/relationships/hyperlink" Target="http://www.educationplanet.com/" TargetMode="External"/><Relationship Id="rId4" Type="http://schemas.openxmlformats.org/officeDocument/2006/relationships/hyperlink" Target="http://www.educationindex.com/education_resources.html" TargetMode="External"/><Relationship Id="rId9" Type="http://schemas.openxmlformats.org/officeDocument/2006/relationships/hyperlink" Target="http://www.teachingenglish.org.uk/teaching-teens/resources/clil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microsoft.com/office/2017/06/relationships/model3d" Target="../media/model3d5.glb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A19EE31-231C-54B0-807C-AD313162BC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8104" y="5187708"/>
            <a:ext cx="3061191" cy="102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ES" sz="18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Dra. Pilar Couto Cantero</a:t>
            </a:r>
            <a:br>
              <a:rPr lang="es-ES" sz="18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ES" sz="18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pilar.couto@udc.es</a:t>
            </a:r>
            <a:br>
              <a:rPr lang="es-ES" sz="18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s-ES" sz="1800" dirty="0">
              <a:solidFill>
                <a:srgbClr val="FF6699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21D66DB-3651-8935-83D1-2BFF4C3A8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8144" y="764704"/>
            <a:ext cx="2701151" cy="393287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F518C0E-F3F9-8E3C-4558-120AEEFC9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2902"/>
            <a:ext cx="1882641" cy="134188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CDC4D22-2876-7C60-6993-128A4D8B860D}"/>
              </a:ext>
            </a:extLst>
          </p:cNvPr>
          <p:cNvSpPr txBox="1"/>
          <p:nvPr/>
        </p:nvSpPr>
        <p:spPr>
          <a:xfrm>
            <a:off x="492235" y="2500868"/>
            <a:ext cx="482453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chemeClr val="accent6"/>
                </a:solidFill>
                <a:ea typeface="Aptos" panose="020B0004020202020204" pitchFamily="34" charset="0"/>
                <a:cs typeface="Aptos" panose="020B0004020202020204" pitchFamily="34" charset="0"/>
              </a:rPr>
              <a:t>Potenciación de las lenguas extranjeras desde la metodología AICLE/CLIL/EMILE</a:t>
            </a:r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1F740FB-41DD-BCA4-5D00-E81594053B32}"/>
              </a:ext>
            </a:extLst>
          </p:cNvPr>
          <p:cNvSpPr txBox="1"/>
          <p:nvPr/>
        </p:nvSpPr>
        <p:spPr>
          <a:xfrm>
            <a:off x="492235" y="1635118"/>
            <a:ext cx="4824536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es-ES" sz="2400" b="1" kern="0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Centro de Formación y Recursos de Vigo</a:t>
            </a:r>
            <a:endParaRPr lang="es-ES" sz="2400" dirty="0">
              <a:solidFill>
                <a:srgbClr val="E71DA8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C89294-C61D-20C1-24EE-1F54FF3D0BEF}"/>
              </a:ext>
            </a:extLst>
          </p:cNvPr>
          <p:cNvSpPr txBox="1"/>
          <p:nvPr/>
        </p:nvSpPr>
        <p:spPr>
          <a:xfrm>
            <a:off x="3491880" y="6299896"/>
            <a:ext cx="5305649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ES" sz="18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29 de enero, 2025   16:30- 20.30h.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38552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Interfaz de usuario gráfica, Aplicación, PowerPoint&#10;&#10;Descripción generada automáticamente">
            <a:extLst>
              <a:ext uri="{FF2B5EF4-FFF2-40B4-BE49-F238E27FC236}">
                <a16:creationId xmlns:a16="http://schemas.microsoft.com/office/drawing/2014/main" id="{C10B7F6B-FFE7-66DC-5CF3-D48BE7641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4" t="38351" r="73048" b="33165"/>
          <a:stretch/>
        </p:blipFill>
        <p:spPr bwMode="auto">
          <a:xfrm>
            <a:off x="938745" y="949248"/>
            <a:ext cx="7623175" cy="5939727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830B07D-2F3D-51AA-4233-1714B720C3F8}"/>
              </a:ext>
            </a:extLst>
          </p:cNvPr>
          <p:cNvSpPr txBox="1"/>
          <p:nvPr/>
        </p:nvSpPr>
        <p:spPr>
          <a:xfrm>
            <a:off x="323528" y="476672"/>
            <a:ext cx="8271247" cy="533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es-ES" sz="2800" b="1" kern="0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Mente plurilingüe            Mente monolingüe</a:t>
            </a:r>
            <a:endParaRPr lang="es-ES" sz="2800" b="1" kern="100" dirty="0">
              <a:solidFill>
                <a:srgbClr val="E71DA8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9A9EEFC-614C-B39B-13B6-B09ABD437E36}"/>
              </a:ext>
            </a:extLst>
          </p:cNvPr>
          <p:cNvSpPr/>
          <p:nvPr/>
        </p:nvSpPr>
        <p:spPr>
          <a:xfrm>
            <a:off x="179512" y="-34384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   </a:t>
            </a:r>
          </a:p>
        </p:txBody>
      </p:sp>
    </p:spTree>
    <p:extLst>
      <p:ext uri="{BB962C8B-B14F-4D97-AF65-F5344CB8AC3E}">
        <p14:creationId xmlns:p14="http://schemas.microsoft.com/office/powerpoint/2010/main" val="37235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3FB6D-9582-9DFB-85C3-0A6BC33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8AC50-25FC-27E8-6849-9A7B1ACA9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95" y="483099"/>
            <a:ext cx="8136904" cy="737921"/>
          </a:xfrm>
        </p:spPr>
        <p:txBody>
          <a:bodyPr>
            <a:normAutofit/>
          </a:bodyPr>
          <a:lstStyle/>
          <a:p>
            <a:r>
              <a:rPr lang="es-ES" sz="33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Code-switching</a:t>
            </a:r>
            <a:r>
              <a:rPr lang="es-ES" sz="33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    &amp;    Translanguaging</a:t>
            </a:r>
            <a:endParaRPr lang="en-US" sz="33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A6C627-8C56-454B-F61E-900AC0E27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21842"/>
            <a:ext cx="2821794" cy="181883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66993D-31C2-884C-C6B4-8996AF353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826" y="1534161"/>
            <a:ext cx="3456384" cy="74626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37EBA60-3828-75AD-0D40-0659E3660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995" y="3429000"/>
            <a:ext cx="4303241" cy="2155546"/>
          </a:xfrm>
        </p:spPr>
        <p:txBody>
          <a:bodyPr>
            <a:normAutofit fontScale="85000" lnSpcReduction="20000"/>
          </a:bodyPr>
          <a:lstStyle/>
          <a:p>
            <a:pPr marL="196454">
              <a:lnSpc>
                <a:spcPct val="90000"/>
              </a:lnSpc>
              <a:spcBef>
                <a:spcPts val="0"/>
              </a:spcBef>
            </a:pPr>
            <a:endParaRPr lang="en-US" altLang="es-ES" sz="1650" b="1" dirty="0">
              <a:solidFill>
                <a:srgbClr val="C00000"/>
              </a:solidFill>
            </a:endParaRPr>
          </a:p>
          <a:p>
            <a:pPr marL="196454">
              <a:lnSpc>
                <a:spcPct val="90000"/>
              </a:lnSpc>
              <a:spcBef>
                <a:spcPts val="0"/>
              </a:spcBef>
            </a:pPr>
            <a:r>
              <a:rPr lang="es-ES" sz="2600" dirty="0">
                <a:solidFill>
                  <a:srgbClr val="E71DA8"/>
                </a:solidFill>
              </a:rPr>
              <a:t>La </a:t>
            </a:r>
            <a:r>
              <a:rPr lang="es-ES" sz="2600" b="1" dirty="0">
                <a:solidFill>
                  <a:srgbClr val="E71DA8"/>
                </a:solidFill>
              </a:rPr>
              <a:t>alternancia de código </a:t>
            </a:r>
            <a:r>
              <a:rPr lang="es-ES" sz="2600" dirty="0">
                <a:solidFill>
                  <a:srgbClr val="E71DA8"/>
                </a:solidFill>
              </a:rPr>
              <a:t>o </a:t>
            </a:r>
            <a:r>
              <a:rPr lang="es-ES" sz="2600" b="1" dirty="0">
                <a:solidFill>
                  <a:schemeClr val="accent6">
                    <a:lumMod val="75000"/>
                  </a:schemeClr>
                </a:solidFill>
              </a:rPr>
              <a:t>cambio de código </a:t>
            </a:r>
            <a:r>
              <a:rPr lang="es-ES" sz="2600" dirty="0">
                <a:solidFill>
                  <a:srgbClr val="E71DA8"/>
                </a:solidFill>
              </a:rPr>
              <a:t>es una locución en lingüística que se refiere al </a:t>
            </a:r>
            <a:r>
              <a:rPr lang="es-ES" sz="2600" dirty="0">
                <a:solidFill>
                  <a:schemeClr val="accent6">
                    <a:lumMod val="75000"/>
                  </a:schemeClr>
                </a:solidFill>
              </a:rPr>
              <a:t>uso de dos o más idiomas en un mismo discurso</a:t>
            </a:r>
            <a:r>
              <a:rPr lang="es-ES" sz="2600" dirty="0">
                <a:solidFill>
                  <a:srgbClr val="E71DA8"/>
                </a:solidFill>
              </a:rPr>
              <a:t>, enunciado o frase, </a:t>
            </a:r>
            <a:r>
              <a:rPr lang="es-ES" sz="2600" dirty="0">
                <a:solidFill>
                  <a:schemeClr val="accent6">
                    <a:lumMod val="75000"/>
                  </a:schemeClr>
                </a:solidFill>
              </a:rPr>
              <a:t>sin violar las reglas </a:t>
            </a:r>
            <a:r>
              <a:rPr lang="es-ES" sz="2600" dirty="0">
                <a:solidFill>
                  <a:srgbClr val="E71DA8"/>
                </a:solidFill>
              </a:rPr>
              <a:t>fonológicas o sintácticas de ninguna de las lenguas.</a:t>
            </a:r>
          </a:p>
          <a:p>
            <a:pPr marL="196454">
              <a:spcBef>
                <a:spcPts val="0"/>
              </a:spcBef>
            </a:pPr>
            <a:endParaRPr lang="en-US" altLang="es-ES" sz="1800" b="1" dirty="0">
              <a:solidFill>
                <a:srgbClr val="C00000"/>
              </a:solidFill>
            </a:endParaRPr>
          </a:p>
          <a:p>
            <a:pPr marL="196454" algn="l">
              <a:lnSpc>
                <a:spcPct val="90000"/>
              </a:lnSpc>
              <a:spcBef>
                <a:spcPts val="0"/>
              </a:spcBef>
            </a:pPr>
            <a:endParaRPr lang="es-ES" sz="1800" dirty="0">
              <a:solidFill>
                <a:srgbClr val="92D050"/>
              </a:solidFill>
            </a:endParaRPr>
          </a:p>
          <a:p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E5F977-D560-FC64-77EF-B89E395FFED0}"/>
              </a:ext>
            </a:extLst>
          </p:cNvPr>
          <p:cNvSpPr txBox="1"/>
          <p:nvPr/>
        </p:nvSpPr>
        <p:spPr>
          <a:xfrm>
            <a:off x="4855996" y="2464323"/>
            <a:ext cx="4016829" cy="388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454" algn="ctr">
              <a:lnSpc>
                <a:spcPct val="90000"/>
              </a:lnSpc>
            </a:pPr>
            <a:endParaRPr lang="en-US" altLang="es-ES" sz="1200" dirty="0">
              <a:solidFill>
                <a:srgbClr val="C00000"/>
              </a:solidFill>
            </a:endParaRPr>
          </a:p>
          <a:p>
            <a:pPr marL="196454" algn="ctr">
              <a:lnSpc>
                <a:spcPct val="90000"/>
              </a:lnSpc>
            </a:pPr>
            <a:r>
              <a:rPr lang="es-ES" altLang="es-ES" sz="2000" dirty="0">
                <a:solidFill>
                  <a:srgbClr val="E71DA8"/>
                </a:solidFill>
              </a:rPr>
              <a:t>El </a:t>
            </a:r>
            <a:r>
              <a:rPr lang="es-ES" altLang="es-ES" sz="2000" b="1" dirty="0" err="1">
                <a:solidFill>
                  <a:srgbClr val="E71DA8"/>
                </a:solidFill>
              </a:rPr>
              <a:t>translingüismo</a:t>
            </a:r>
            <a:r>
              <a:rPr lang="es-ES" altLang="es-ES" sz="2000" dirty="0">
                <a:solidFill>
                  <a:srgbClr val="E71DA8"/>
                </a:solidFill>
              </a:rPr>
              <a:t> puede referirse a un proceso pedagógico que consiste en </a:t>
            </a:r>
            <a:r>
              <a:rPr lang="es-ES" altLang="es-ES" sz="2000" b="1" dirty="0">
                <a:solidFill>
                  <a:schemeClr val="accent6">
                    <a:lumMod val="75000"/>
                  </a:schemeClr>
                </a:solidFill>
              </a:rPr>
              <a:t>utilizar más de una lengua en una actividad educativa </a:t>
            </a:r>
            <a:r>
              <a:rPr lang="es-ES" altLang="es-ES" sz="2000" dirty="0">
                <a:solidFill>
                  <a:srgbClr val="E71DA8"/>
                </a:solidFill>
              </a:rPr>
              <a:t>o puede usarse para </a:t>
            </a:r>
            <a:r>
              <a:rPr lang="es-ES" altLang="es-ES" sz="2000" b="1" dirty="0">
                <a:solidFill>
                  <a:schemeClr val="accent6">
                    <a:lumMod val="75000"/>
                  </a:schemeClr>
                </a:solidFill>
              </a:rPr>
              <a:t>describir la forma en que las personas bilingües usan sus recursos lingüísticos</a:t>
            </a:r>
            <a:r>
              <a:rPr lang="es-ES" altLang="es-ES" sz="2000" b="1" dirty="0">
                <a:solidFill>
                  <a:srgbClr val="E71DA8"/>
                </a:solidFill>
              </a:rPr>
              <a:t> </a:t>
            </a:r>
            <a:r>
              <a:rPr lang="es-ES" altLang="es-ES" sz="2000" dirty="0">
                <a:solidFill>
                  <a:srgbClr val="E71DA8"/>
                </a:solidFill>
              </a:rPr>
              <a:t>para crear sentidos e interactuar con el mundo que los rodea. </a:t>
            </a:r>
          </a:p>
          <a:p>
            <a:pPr marL="196454" algn="ctr">
              <a:lnSpc>
                <a:spcPct val="90000"/>
              </a:lnSpc>
            </a:pPr>
            <a:endParaRPr lang="en-US" altLang="es-ES" sz="2400" b="1" dirty="0">
              <a:solidFill>
                <a:srgbClr val="92D050"/>
              </a:solidFill>
            </a:endParaRPr>
          </a:p>
          <a:p>
            <a:pPr marL="196454">
              <a:lnSpc>
                <a:spcPct val="90000"/>
              </a:lnSpc>
            </a:pPr>
            <a:endParaRPr lang="es-ES" altLang="es-ES" dirty="0">
              <a:solidFill>
                <a:srgbClr val="C00000"/>
              </a:solidFill>
            </a:endParaRP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EB8CF556-33AF-F7B6-F9B8-DA68C61BBECB}"/>
              </a:ext>
            </a:extLst>
          </p:cNvPr>
          <p:cNvSpPr txBox="1">
            <a:spLocks/>
          </p:cNvSpPr>
          <p:nvPr/>
        </p:nvSpPr>
        <p:spPr>
          <a:xfrm>
            <a:off x="467544" y="5780405"/>
            <a:ext cx="8544306" cy="73792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GB" sz="80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</a:t>
            </a:r>
            <a:r>
              <a:rPr lang="en-GB" sz="80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Ferjan</a:t>
            </a:r>
            <a:r>
              <a:rPr lang="en-GB" sz="80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Ramírez… </a:t>
            </a:r>
            <a:r>
              <a:rPr lang="en-GB" sz="9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9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GB" sz="9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codeswitching/mixing</a:t>
            </a:r>
            <a:r>
              <a:rPr lang="en-GB" sz="9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</a:t>
            </a:r>
            <a:r>
              <a:rPr lang="es-ES" sz="9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 of linguistic sophistication”</a:t>
            </a:r>
            <a:r>
              <a:rPr lang="en-GB" sz="9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7580D3D-DE51-B176-67CB-DFD0583D423F}"/>
              </a:ext>
            </a:extLst>
          </p:cNvPr>
          <p:cNvSpPr/>
          <p:nvPr/>
        </p:nvSpPr>
        <p:spPr>
          <a:xfrm>
            <a:off x="176598" y="85284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   </a:t>
            </a:r>
          </a:p>
        </p:txBody>
      </p:sp>
    </p:spTree>
    <p:extLst>
      <p:ext uri="{BB962C8B-B14F-4D97-AF65-F5344CB8AC3E}">
        <p14:creationId xmlns:p14="http://schemas.microsoft.com/office/powerpoint/2010/main" val="67058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F4DD2-40D3-1169-ED10-E3DDD6F4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485F-9A11-88AF-A4BB-35598BF35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626" y="3508911"/>
            <a:ext cx="6858000" cy="17907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br>
              <a:rPr lang="es-ES" sz="135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88472-EE59-CEA3-0AFA-DB99A3DB8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320" y="1268760"/>
            <a:ext cx="7414591" cy="124182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</a:rPr>
              <a:t>Do you think that using code-switching and/or translanguaging strategies could be useful for teaching and learning languages in your classrooms?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71DA8"/>
                </a:solidFill>
              </a:rPr>
              <a:t>Yes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71DA8"/>
                </a:solidFill>
              </a:rPr>
              <a:t>No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71DA8"/>
                </a:solidFill>
              </a:rPr>
              <a:t>Other (explain)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05F4D1-3D96-A480-74CA-C1DB3FA4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3575200"/>
            <a:ext cx="2135093" cy="219211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Micrófono">
                <a:extLst>
                  <a:ext uri="{FF2B5EF4-FFF2-40B4-BE49-F238E27FC236}">
                    <a16:creationId xmlns:a16="http://schemas.microsoft.com/office/drawing/2014/main" id="{96246D1D-A363-4323-7895-D82EBA0400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8617750">
              <a:off x="7842973" y="3437178"/>
              <a:ext cx="677876" cy="1948001"/>
            </p:xfrm>
            <a:graphic>
              <a:graphicData uri="http://schemas.microsoft.com/office/drawing/2017/model3d">
                <am3d:model3d r:embed="rId3">
                  <am3d:spPr>
                    <a:xfrm rot="18617750">
                      <a:off x="0" y="0"/>
                      <a:ext cx="677876" cy="1948001"/>
                    </a:xfrm>
                    <a:prstGeom prst="rect">
                      <a:avLst/>
                    </a:prstGeom>
                  </am3d:spPr>
                  <am3d:camera>
                    <am3d:pos x="0" y="0" z="518275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69601" d="1000000"/>
                    <am3d:preTrans dx="1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26494" ay="1253450" az="29976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98767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Micrófono">
                <a:extLst>
                  <a:ext uri="{FF2B5EF4-FFF2-40B4-BE49-F238E27FC236}">
                    <a16:creationId xmlns:a16="http://schemas.microsoft.com/office/drawing/2014/main" id="{96246D1D-A363-4323-7895-D82EBA0400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617750">
                <a:off x="7842973" y="3437178"/>
                <a:ext cx="677876" cy="19480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19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30875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4 Título">
            <a:extLst>
              <a:ext uri="{FF2B5EF4-FFF2-40B4-BE49-F238E27FC236}">
                <a16:creationId xmlns:a16="http://schemas.microsoft.com/office/drawing/2014/main" id="{1ADAA68B-E379-1FD9-99C6-FE7726915C30}"/>
              </a:ext>
            </a:extLst>
          </p:cNvPr>
          <p:cNvSpPr txBox="1">
            <a:spLocks/>
          </p:cNvSpPr>
          <p:nvPr/>
        </p:nvSpPr>
        <p:spPr>
          <a:xfrm>
            <a:off x="457200" y="267037"/>
            <a:ext cx="8229600" cy="7827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1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Learning Theories behind CLIL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29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47667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    </a:t>
            </a: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67037"/>
            <a:ext cx="8229600" cy="782796"/>
          </a:xfrm>
        </p:spPr>
        <p:txBody>
          <a:bodyPr>
            <a:normAutofit fontScale="90000"/>
          </a:bodyPr>
          <a:lstStyle/>
          <a:p>
            <a:br>
              <a:rPr lang="en-GB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2. Learning Theories behind CLIL</a:t>
            </a:r>
            <a:br>
              <a:rPr lang="en-GB" dirty="0"/>
            </a:br>
            <a:endParaRPr lang="en-GB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539552" y="1280282"/>
            <a:ext cx="8147248" cy="445297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dirty="0">
                <a:solidFill>
                  <a:srgbClr val="E71DA8"/>
                </a:solidFill>
              </a:rPr>
              <a:t>Lev </a:t>
            </a:r>
            <a:r>
              <a:rPr lang="es-ES" b="1" dirty="0" err="1">
                <a:solidFill>
                  <a:srgbClr val="E71DA8"/>
                </a:solidFill>
              </a:rPr>
              <a:t>Vigotsky</a:t>
            </a:r>
            <a:r>
              <a:rPr lang="es-ES" dirty="0" err="1">
                <a:solidFill>
                  <a:srgbClr val="E71DA8"/>
                </a:solidFill>
              </a:rPr>
              <a:t>'s</a:t>
            </a:r>
            <a:r>
              <a:rPr lang="es-ES" dirty="0">
                <a:solidFill>
                  <a:srgbClr val="E71DA8"/>
                </a:solidFill>
              </a:rPr>
              <a:t> </a:t>
            </a:r>
            <a:r>
              <a:rPr lang="es-ES" b="1" dirty="0" err="1">
                <a:solidFill>
                  <a:srgbClr val="E71DA8"/>
                </a:solidFill>
              </a:rPr>
              <a:t>scaffolding</a:t>
            </a:r>
            <a:r>
              <a:rPr lang="es-ES" dirty="0">
                <a:solidFill>
                  <a:srgbClr val="E71DA8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s-ES" dirty="0">
              <a:solidFill>
                <a:srgbClr val="E71DA8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E71DA8"/>
                </a:solidFill>
              </a:rPr>
              <a:t>Revision of </a:t>
            </a:r>
            <a:r>
              <a:rPr lang="en-US" b="1" dirty="0">
                <a:solidFill>
                  <a:srgbClr val="E71DA8"/>
                </a:solidFill>
              </a:rPr>
              <a:t>Bloom</a:t>
            </a:r>
            <a:r>
              <a:rPr lang="en-US" dirty="0">
                <a:solidFill>
                  <a:srgbClr val="E71DA8"/>
                </a:solidFill>
              </a:rPr>
              <a:t>'s taxonomy of Thinking skills. </a:t>
            </a:r>
            <a:r>
              <a:rPr lang="en-US" b="1" dirty="0">
                <a:solidFill>
                  <a:srgbClr val="E71DA8"/>
                </a:solidFill>
              </a:rPr>
              <a:t>LOTS &amp; HOTS</a:t>
            </a:r>
            <a:r>
              <a:rPr lang="en-US" dirty="0">
                <a:solidFill>
                  <a:srgbClr val="E71DA8"/>
                </a:solidFill>
              </a:rPr>
              <a:t>.    </a:t>
            </a:r>
          </a:p>
          <a:p>
            <a:pPr marL="457200" indent="-457200">
              <a:buFont typeface="+mj-lt"/>
              <a:buAutoNum type="arabicPeriod"/>
            </a:pPr>
            <a:endParaRPr lang="es-ES" dirty="0">
              <a:solidFill>
                <a:srgbClr val="E71DA8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b="1" dirty="0" err="1">
                <a:solidFill>
                  <a:srgbClr val="E71DA8"/>
                </a:solidFill>
              </a:rPr>
              <a:t>Krashen</a:t>
            </a:r>
            <a:r>
              <a:rPr lang="es-ES" dirty="0" err="1">
                <a:solidFill>
                  <a:srgbClr val="E71DA8"/>
                </a:solidFill>
              </a:rPr>
              <a:t>’s</a:t>
            </a:r>
            <a:r>
              <a:rPr lang="es-ES" dirty="0">
                <a:solidFill>
                  <a:srgbClr val="E71DA8"/>
                </a:solidFill>
              </a:rPr>
              <a:t> </a:t>
            </a:r>
            <a:r>
              <a:rPr lang="es-ES" dirty="0" err="1">
                <a:solidFill>
                  <a:srgbClr val="E71DA8"/>
                </a:solidFill>
              </a:rPr>
              <a:t>Language</a:t>
            </a:r>
            <a:r>
              <a:rPr lang="es-ES" dirty="0">
                <a:solidFill>
                  <a:srgbClr val="E71DA8"/>
                </a:solidFill>
              </a:rPr>
              <a:t> </a:t>
            </a:r>
            <a:r>
              <a:rPr lang="es-ES" dirty="0" err="1">
                <a:solidFill>
                  <a:srgbClr val="E71DA8"/>
                </a:solidFill>
              </a:rPr>
              <a:t>Learning</a:t>
            </a:r>
            <a:r>
              <a:rPr lang="es-ES" dirty="0">
                <a:solidFill>
                  <a:srgbClr val="E71DA8"/>
                </a:solidFill>
              </a:rPr>
              <a:t> vs. </a:t>
            </a:r>
            <a:r>
              <a:rPr lang="es-ES" dirty="0" err="1">
                <a:solidFill>
                  <a:srgbClr val="E71DA8"/>
                </a:solidFill>
              </a:rPr>
              <a:t>Language</a:t>
            </a:r>
            <a:r>
              <a:rPr lang="es-ES" dirty="0">
                <a:solidFill>
                  <a:srgbClr val="E71DA8"/>
                </a:solidFill>
              </a:rPr>
              <a:t> </a:t>
            </a:r>
            <a:r>
              <a:rPr lang="es-ES" dirty="0" err="1">
                <a:solidFill>
                  <a:srgbClr val="E71DA8"/>
                </a:solidFill>
              </a:rPr>
              <a:t>Aquisition</a:t>
            </a:r>
            <a:r>
              <a:rPr lang="es-ES" dirty="0">
                <a:solidFill>
                  <a:srgbClr val="E71DA8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s-ES" dirty="0">
              <a:solidFill>
                <a:srgbClr val="E71DA8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E71DA8"/>
                </a:solidFill>
              </a:rPr>
              <a:t>Jim </a:t>
            </a:r>
            <a:r>
              <a:rPr lang="en-US" b="1" dirty="0">
                <a:solidFill>
                  <a:srgbClr val="E71DA8"/>
                </a:solidFill>
              </a:rPr>
              <a:t>Cummins</a:t>
            </a:r>
            <a:r>
              <a:rPr lang="en-US" dirty="0">
                <a:solidFill>
                  <a:srgbClr val="E71DA8"/>
                </a:solidFill>
              </a:rPr>
              <a:t>' common underlying linguistic competence</a:t>
            </a:r>
            <a:r>
              <a:rPr lang="en-US" b="1" dirty="0">
                <a:solidFill>
                  <a:srgbClr val="E71DA8"/>
                </a:solidFill>
              </a:rPr>
              <a:t>.  BICS &amp; CALP</a:t>
            </a:r>
            <a:r>
              <a:rPr lang="en-US" dirty="0">
                <a:solidFill>
                  <a:srgbClr val="E71DA8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rgbClr val="E71DA8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E71DA8"/>
                </a:solidFill>
              </a:rPr>
              <a:t>Howard </a:t>
            </a:r>
            <a:r>
              <a:rPr lang="en-US" b="1" dirty="0">
                <a:solidFill>
                  <a:srgbClr val="E71DA8"/>
                </a:solidFill>
              </a:rPr>
              <a:t>Gardner’</a:t>
            </a:r>
            <a:r>
              <a:rPr lang="en-US" dirty="0">
                <a:solidFill>
                  <a:srgbClr val="E71DA8"/>
                </a:solidFill>
              </a:rPr>
              <a:t>s Theory of </a:t>
            </a:r>
            <a:r>
              <a:rPr lang="en-US" b="1" dirty="0">
                <a:solidFill>
                  <a:srgbClr val="E71DA8"/>
                </a:solidFill>
              </a:rPr>
              <a:t>Multiple Intelligences</a:t>
            </a:r>
            <a:r>
              <a:rPr lang="en-US" dirty="0">
                <a:solidFill>
                  <a:srgbClr val="E71DA8"/>
                </a:solidFill>
              </a:rPr>
              <a:t>.</a:t>
            </a:r>
          </a:p>
          <a:p>
            <a:pPr marL="0" indent="0">
              <a:buNone/>
            </a:pP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4091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00000" y="116632"/>
            <a:ext cx="8229600" cy="57606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es-ES" sz="32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 </a:t>
            </a:r>
            <a:r>
              <a:rPr lang="es-ES" sz="3200" b="1" dirty="0" err="1">
                <a:solidFill>
                  <a:srgbClr val="E71DA8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Vigotsky's</a:t>
            </a:r>
            <a:r>
              <a:rPr lang="es-ES" sz="32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E71DA8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scaffolding</a:t>
            </a:r>
            <a:r>
              <a:rPr lang="es-ES" sz="32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(andamiaje) </a:t>
            </a:r>
            <a:endParaRPr lang="en-GB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71000"/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994"/>
                    </a14:imgEffect>
                  </a14:imgLayer>
                </a14:imgProps>
              </a:ext>
            </a:extLst>
          </a:blip>
          <a:srcRect l="19674" t="23996" r="57645" b="21731"/>
          <a:stretch/>
        </p:blipFill>
        <p:spPr>
          <a:xfrm>
            <a:off x="323529" y="778120"/>
            <a:ext cx="8712140" cy="58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2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E0A78-C5B0-BAB1-2F51-5A0AE7633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7996448-DDB1-3051-607D-BC06563BC206}"/>
              </a:ext>
            </a:extLst>
          </p:cNvPr>
          <p:cNvSpPr/>
          <p:nvPr/>
        </p:nvSpPr>
        <p:spPr>
          <a:xfrm>
            <a:off x="467544" y="260648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Revision of Bloom's taxonomy</a:t>
            </a:r>
          </a:p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LOTS        &amp;	       HOTS 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60C023-F299-FF88-0BFB-0764C95617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7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8" y="1340768"/>
            <a:ext cx="7776864" cy="50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FD479-19DC-ADF4-279B-EC6C39E0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2A931F2-919E-EED1-4AF8-2A80EC549F75}"/>
              </a:ext>
            </a:extLst>
          </p:cNvPr>
          <p:cNvSpPr/>
          <p:nvPr/>
        </p:nvSpPr>
        <p:spPr>
          <a:xfrm>
            <a:off x="251520" y="260648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Revision of Bloom's taxonomy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56816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0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2" y="845423"/>
            <a:ext cx="8580069" cy="618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CD4502A-72C0-E660-3807-751241967317}"/>
              </a:ext>
            </a:extLst>
          </p:cNvPr>
          <p:cNvSpPr/>
          <p:nvPr/>
        </p:nvSpPr>
        <p:spPr>
          <a:xfrm>
            <a:off x="251520" y="260648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taxonomía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Bloom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AED660-542D-E062-98D8-FEE8E725C8DF}"/>
              </a:ext>
            </a:extLst>
          </p:cNvPr>
          <p:cNvSpPr/>
          <p:nvPr/>
        </p:nvSpPr>
        <p:spPr>
          <a:xfrm>
            <a:off x="285572" y="692696"/>
            <a:ext cx="8572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---------- LOTS ----------   ---------- HOTS ---------</a:t>
            </a:r>
          </a:p>
        </p:txBody>
      </p:sp>
    </p:spTree>
    <p:extLst>
      <p:ext uri="{BB962C8B-B14F-4D97-AF65-F5344CB8AC3E}">
        <p14:creationId xmlns:p14="http://schemas.microsoft.com/office/powerpoint/2010/main" val="23355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8CE99-40D5-D51A-2437-D10F7D187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36AF-3FE8-BC78-5326-1B1BFAC93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626" y="3508911"/>
            <a:ext cx="6858000" cy="17907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US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846E71-AC16-D112-FAAE-B845614E4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232209"/>
              </p:ext>
            </p:extLst>
          </p:nvPr>
        </p:nvGraphicFramePr>
        <p:xfrm>
          <a:off x="470156" y="1916832"/>
          <a:ext cx="8275695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 descr="Libro">
                <a:extLst>
                  <a:ext uri="{FF2B5EF4-FFF2-40B4-BE49-F238E27FC236}">
                    <a16:creationId xmlns:a16="http://schemas.microsoft.com/office/drawing/2014/main" id="{6DAB774B-310A-6580-DF81-563B7A9F9E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4128835"/>
                  </p:ext>
                </p:extLst>
              </p:nvPr>
            </p:nvGraphicFramePr>
            <p:xfrm>
              <a:off x="6381340" y="358530"/>
              <a:ext cx="2751563" cy="1954632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751563" cy="1954632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2012691" ay="358702" az="23701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9876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 descr="Libro">
                <a:extLst>
                  <a:ext uri="{FF2B5EF4-FFF2-40B4-BE49-F238E27FC236}">
                    <a16:creationId xmlns:a16="http://schemas.microsoft.com/office/drawing/2014/main" id="{6DAB774B-310A-6580-DF81-563B7A9F9E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81340" y="358530"/>
                <a:ext cx="2751563" cy="195463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C578808B-DB4E-6F20-222B-4E35F4438B95}"/>
              </a:ext>
            </a:extLst>
          </p:cNvPr>
          <p:cNvSpPr txBox="1"/>
          <p:nvPr/>
        </p:nvSpPr>
        <p:spPr>
          <a:xfrm>
            <a:off x="323528" y="238851"/>
            <a:ext cx="8568952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Krashen´s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Aquisition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E71DA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409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13.9494"/>
                                          </p:val>
                                        </p:tav>
                                        <p:tav tm="6660">
                                          <p:val>
                                            <p:fltVal val="24.2079"/>
                                          </p:val>
                                        </p:tav>
                                        <p:tav tm="9990">
                                          <p:val>
                                            <p:fltVal val="31.3427"/>
                                          </p:val>
                                        </p:tav>
                                        <p:tav tm="13320">
                                          <p:val>
                                            <p:fltVal val="35.9208"/>
                                          </p:val>
                                        </p:tav>
                                        <p:tav tm="16650">
                                          <p:val>
                                            <p:fltVal val="38.5096"/>
                                          </p:val>
                                        </p:tav>
                                        <p:tav tm="19970">
                                          <p:val>
                                            <p:fltVal val="39.6742"/>
                                          </p:val>
                                        </p:tav>
                                        <p:tav tm="23290">
                                          <p:val>
                                            <p:fltVal val="39.9872"/>
                                          </p:val>
                                        </p:tav>
                                        <p:tav tm="26620">
                                          <p:val>
                                            <p:fltVal val="39.9891"/>
                                          </p:val>
                                        </p:tav>
                                        <p:tav tm="29950">
                                          <p:val>
                                            <p:fltVal val="39.6895"/>
                                          </p:val>
                                        </p:tav>
                                        <p:tav tm="33280">
                                          <p:val>
                                            <p:fltVal val="38.5467"/>
                                          </p:val>
                                        </p:tav>
                                        <p:tav tm="36610">
                                          <p:val>
                                            <p:fltVal val="35.9937"/>
                                          </p:val>
                                        </p:tav>
                                        <p:tav tm="39940">
                                          <p:val>
                                            <p:fltVal val="31.4632"/>
                                          </p:val>
                                        </p:tav>
                                        <p:tav tm="43270">
                                          <p:val>
                                            <p:fltVal val="24.3881"/>
                                          </p:val>
                                        </p:tav>
                                        <p:tav tm="46600">
                                          <p:val>
                                            <p:fltVal val="14.2011"/>
                                          </p:val>
                                        </p:tav>
                                        <p:tav tm="49930">
                                          <p:val>
                                            <p:fltVal val="0.335"/>
                                          </p:val>
                                        </p:tav>
                                        <p:tav tm="53250">
                                          <p:val>
                                            <p:fltVal val="-13.6598"/>
                                          </p:val>
                                        </p:tav>
                                        <p:tav tm="56580">
                                          <p:val>
                                            <p:fltVal val="-24.0004"/>
                                          </p:val>
                                        </p:tav>
                                        <p:tav tm="59900">
                                          <p:val>
                                            <p:fltVal val="-31.186"/>
                                          </p:val>
                                        </p:tav>
                                        <p:tav tm="63220">
                                          <p:val>
                                            <p:fltVal val="-35.8151"/>
                                          </p:val>
                                        </p:tav>
                                        <p:tav tm="66540">
                                          <p:val>
                                            <p:fltVal val="-38.4499"/>
                                          </p:val>
                                        </p:tav>
                                        <p:tav tm="69870">
                                          <p:val>
                                            <p:fltVal val="-39.6543"/>
                                          </p:val>
                                        </p:tav>
                                        <p:tav tm="73190">
                                          <p:val>
                                            <p:fltVal val="-39.9848"/>
                                          </p:val>
                                        </p:tav>
                                        <p:tav tm="76510">
                                          <p:val>
                                            <p:fltVal val="-39.9911"/>
                                          </p:val>
                                        </p:tav>
                                        <p:tav tm="79830">
                                          <p:val>
                                            <p:fltVal val="-39.7115"/>
                                          </p:val>
                                        </p:tav>
                                        <p:tav tm="83160">
                                          <p:val>
                                            <p:fltVal val="-38.609"/>
                                          </p:val>
                                        </p:tav>
                                        <p:tav tm="86480">
                                          <p:val>
                                            <p:fltVal val="-36.1268"/>
                                          </p:val>
                                        </p:tav>
                                        <p:tav tm="89800">
                                          <p:val>
                                            <p:fltVal val="-31.701"/>
                                          </p:val>
                                        </p:tav>
                                        <p:tav tm="93120">
                                          <p:val>
                                            <p:fltVal val="-24.7694"/>
                                          </p:val>
                                        </p:tav>
                                        <p:tav tm="96450">
                                          <p:val>
                                            <p:fltVal val="-14.734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3560E-B693-5E4F-82EC-6F06CE95F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EF1BB-84B4-A6C9-8C03-688465922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258028"/>
            <a:ext cx="6858000" cy="63774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3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Mi </a:t>
            </a:r>
            <a:r>
              <a:rPr lang="en-US" sz="3300" b="1" dirty="0" err="1">
                <a:solidFill>
                  <a:srgbClr val="E71DA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compromiso</a:t>
            </a:r>
            <a:r>
              <a:rPr lang="en-US" sz="33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…</a:t>
            </a:r>
            <a:endParaRPr lang="en-US" sz="3300" dirty="0">
              <a:solidFill>
                <a:srgbClr val="E71DA8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1462EF5-7963-8508-FC82-4E9D056773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1067902"/>
              </p:ext>
            </p:extLst>
          </p:nvPr>
        </p:nvGraphicFramePr>
        <p:xfrm>
          <a:off x="611560" y="1988840"/>
          <a:ext cx="7920880" cy="4284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E8802BC-C6D8-202B-C281-D13C73882A34}"/>
              </a:ext>
            </a:extLst>
          </p:cNvPr>
          <p:cNvSpPr txBox="1"/>
          <p:nvPr/>
        </p:nvSpPr>
        <p:spPr>
          <a:xfrm>
            <a:off x="395536" y="968438"/>
            <a:ext cx="37757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Los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participantes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serán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capaces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de 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comprender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 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el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enfoque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 CLIL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como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metodología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activa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 para la e-a de lenguas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ea typeface="Aptos" panose="020B0004020202020204" pitchFamily="34" charset="0"/>
                <a:cs typeface="Aptos" panose="020B0004020202020204" pitchFamily="34" charset="0"/>
              </a:rPr>
              <a:t>extranjeras</a:t>
            </a:r>
            <a:endParaRPr lang="en-US" b="1" dirty="0">
              <a:solidFill>
                <a:schemeClr val="accent6">
                  <a:lumMod val="75000"/>
                </a:schemeClr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 descr="Apretón de manos">
                <a:extLst>
                  <a:ext uri="{FF2B5EF4-FFF2-40B4-BE49-F238E27FC236}">
                    <a16:creationId xmlns:a16="http://schemas.microsoft.com/office/drawing/2014/main" id="{9500A1EE-149F-7934-8BFB-6864F1BA65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3928463"/>
                  </p:ext>
                </p:extLst>
              </p:nvPr>
            </p:nvGraphicFramePr>
            <p:xfrm rot="20363220">
              <a:off x="6841669" y="660757"/>
              <a:ext cx="2085397" cy="1171251"/>
            </p:xfrm>
            <a:graphic>
              <a:graphicData uri="http://schemas.microsoft.com/office/drawing/2017/model3d">
                <am3d:model3d r:embed="rId7">
                  <am3d:spPr>
                    <a:xfrm rot="20363220">
                      <a:off x="0" y="0"/>
                      <a:ext cx="2085397" cy="1171251"/>
                    </a:xfrm>
                    <a:prstGeom prst="rect">
                      <a:avLst/>
                    </a:prstGeom>
                  </am3d:spPr>
                  <am3d:camera>
                    <am3d:pos x="0" y="0" z="520025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63" d="1000000"/>
                    <am3d:preTrans dx="15833" dy="-6963336" dz="-42949"/>
                    <am3d:scale>
                      <am3d:sx n="1000000" d="1000000"/>
                      <am3d:sy n="1000000" d="1000000"/>
                      <am3d:sz n="1000000" d="1000000"/>
                    </am3d:scale>
                    <am3d:rot ax="-9446037" ay="1672625" az="-10140243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2948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 descr="Apretón de manos">
                <a:extLst>
                  <a:ext uri="{FF2B5EF4-FFF2-40B4-BE49-F238E27FC236}">
                    <a16:creationId xmlns:a16="http://schemas.microsoft.com/office/drawing/2014/main" id="{9500A1EE-149F-7934-8BFB-6864F1BA65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363220">
                <a:off x="6841669" y="660757"/>
                <a:ext cx="2085397" cy="1171251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B1C34F9-9313-2F04-C810-6ED029A43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5877272"/>
            <a:ext cx="1169024" cy="83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1E7FE-4C29-7401-2CB2-060FC5649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5AEC2EA3-92B9-7B74-F20E-A7752AF04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0255"/>
            <a:ext cx="7886700" cy="45719"/>
          </a:xfrm>
        </p:spPr>
        <p:txBody>
          <a:bodyPr>
            <a:noAutofit/>
          </a:bodyPr>
          <a:lstStyle/>
          <a:p>
            <a:br>
              <a:rPr lang="en-US" sz="36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dirty="0"/>
            </a:br>
            <a:endParaRPr lang="en-GB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D12D632A-3175-7909-2BDA-FA690409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6016" y="1600200"/>
            <a:ext cx="4038600" cy="3978499"/>
          </a:xfrm>
        </p:spPr>
        <p:txBody>
          <a:bodyPr>
            <a:normAutofit/>
          </a:bodyPr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F1C6D80-740B-EF04-CB8E-EB8799C2682E}"/>
              </a:ext>
            </a:extLst>
          </p:cNvPr>
          <p:cNvSpPr/>
          <p:nvPr/>
        </p:nvSpPr>
        <p:spPr>
          <a:xfrm>
            <a:off x="731882" y="19929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Cummins' BICS &amp; CALP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61ECC7-4872-B5B4-0918-58723CAA2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45" y="902237"/>
            <a:ext cx="8224087" cy="598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720255"/>
            <a:ext cx="7886700" cy="45719"/>
          </a:xfrm>
        </p:spPr>
        <p:txBody>
          <a:bodyPr>
            <a:noAutofit/>
          </a:bodyPr>
          <a:lstStyle/>
          <a:p>
            <a:br>
              <a:rPr lang="en-US" sz="36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dirty="0"/>
            </a:br>
            <a:endParaRPr lang="en-GB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716016" y="1600200"/>
            <a:ext cx="4038600" cy="3978499"/>
          </a:xfrm>
        </p:spPr>
        <p:txBody>
          <a:bodyPr>
            <a:normAutofit/>
          </a:bodyPr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1623042"/>
            <a:ext cx="8863136" cy="478457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051213" y="6394832"/>
            <a:ext cx="388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Adapted from Key Bentley (2015: p. 8)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522D68-B442-CA3E-3295-1C621813B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473" y="735436"/>
            <a:ext cx="3072650" cy="181066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5E23195-41D8-ED2F-2B05-A680F62EA2D3}"/>
              </a:ext>
            </a:extLst>
          </p:cNvPr>
          <p:cNvSpPr/>
          <p:nvPr/>
        </p:nvSpPr>
        <p:spPr>
          <a:xfrm>
            <a:off x="731882" y="19929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Cummins' BICS &amp; CALP</a:t>
            </a:r>
          </a:p>
        </p:txBody>
      </p:sp>
    </p:spTree>
    <p:extLst>
      <p:ext uri="{BB962C8B-B14F-4D97-AF65-F5344CB8AC3E}">
        <p14:creationId xmlns:p14="http://schemas.microsoft.com/office/powerpoint/2010/main" val="2960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83568" y="118006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Gardner’s Theory of Multiple Intelligences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8" y="1287634"/>
            <a:ext cx="4824535" cy="526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663874"/>
              </p:ext>
            </p:extLst>
          </p:nvPr>
        </p:nvGraphicFramePr>
        <p:xfrm>
          <a:off x="5220072" y="1268760"/>
          <a:ext cx="3816424" cy="5184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5273">
                <a:tc>
                  <a:txBody>
                    <a:bodyPr/>
                    <a:lstStyle/>
                    <a:p>
                      <a:r>
                        <a:rPr lang="es-ES" dirty="0" err="1"/>
                        <a:t>Classroom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activities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353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Music and rhythmic patterns. Very</a:t>
                      </a:r>
                    </a:p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sensitive to sounds in the environment.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287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Team activities of all kinds.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353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Outdoors activities, animals, plants,</a:t>
                      </a:r>
                    </a:p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almost any natural object.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287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Word games, poetry and story-telling.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4029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Physical movement, dancing,</a:t>
                      </a:r>
                    </a:p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roleplaying making and inventing</a:t>
                      </a:r>
                    </a:p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thing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287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Individual work.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353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Experiments, puzzles and other</a:t>
                      </a:r>
                    </a:p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problems, cosmic questions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5353">
                <a:tc>
                  <a:txBody>
                    <a:bodyPr/>
                    <a:lstStyle/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Drawings, paintings, designs, patterns,</a:t>
                      </a:r>
                    </a:p>
                    <a:p>
                      <a:r>
                        <a:rPr lang="en-GB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clay-modelling, arts and crafts.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259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2DF78-02CF-6FA5-4622-A23C2685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BFC1E08-9C3F-98D6-221F-E64241F1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30875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4BC4A9-CD4A-6DB5-BDCD-0773FBF9B39E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7596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Básicos sobre CLIL</a:t>
            </a:r>
          </a:p>
        </p:txBody>
      </p:sp>
    </p:spTree>
    <p:extLst>
      <p:ext uri="{BB962C8B-B14F-4D97-AF65-F5344CB8AC3E}">
        <p14:creationId xmlns:p14="http://schemas.microsoft.com/office/powerpoint/2010/main" val="111342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CLIL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lassroom</a:t>
            </a:r>
            <a:br>
              <a:rPr lang="es-ES" sz="2000" dirty="0">
                <a:effectLst/>
              </a:rPr>
            </a:br>
            <a:br>
              <a:rPr lang="es-ES" sz="1400" dirty="0">
                <a:effectLst/>
              </a:rPr>
            </a:br>
            <a:endParaRPr lang="en-GB" sz="1400" dirty="0"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648200" y="1412777"/>
            <a:ext cx="4038600" cy="4344372"/>
          </a:xfrm>
        </p:spPr>
        <p:txBody>
          <a:bodyPr/>
          <a:lstStyle/>
          <a:p>
            <a:pPr marL="0" indent="0" algn="ctr">
              <a:buNone/>
            </a:pP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s-E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S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a….?</a:t>
            </a:r>
            <a:r>
              <a:rPr lang="en-GB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When..?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Where?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….?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…?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links can </a:t>
            </a:r>
            <a:r>
              <a:rPr lang="es-ES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….?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282440" cy="4526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s-ES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Concrete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  <a:endParaRPr lang="es-ES" sz="24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defining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recalling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examining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relate)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Imagining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patterns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Evaluative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4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judging</a:t>
            </a:r>
            <a:r>
              <a:rPr lang="es-ES" sz="24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DF070BA-FD60-F2D1-DD3E-DE07308F0B4B}"/>
              </a:ext>
            </a:extLst>
          </p:cNvPr>
          <p:cNvSpPr txBox="1"/>
          <p:nvPr/>
        </p:nvSpPr>
        <p:spPr>
          <a:xfrm>
            <a:off x="4381500" y="617205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effectLst/>
              </a:rPr>
              <a:t>Adapted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effectLst/>
              </a:rPr>
              <a:t>from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effectLst/>
              </a:rPr>
              <a:t> Key Bentley (2015: p. 22)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BD7C2-AF35-68A0-1F6B-371C008EB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1659F-0FA8-0F71-4A2B-121EFD48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CLIL BASICS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357A0D-5F45-311D-D553-E89CA6744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372" y="2270091"/>
            <a:ext cx="5184576" cy="319778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934A71-9695-BC8D-7248-217937E4325D}"/>
              </a:ext>
            </a:extLst>
          </p:cNvPr>
          <p:cNvSpPr txBox="1"/>
          <p:nvPr/>
        </p:nvSpPr>
        <p:spPr>
          <a:xfrm>
            <a:off x="612773" y="1774746"/>
            <a:ext cx="3222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 CLIL Programmes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F7BEAB-DB8E-432C-BEA0-CC0A0A41F7BC}"/>
              </a:ext>
            </a:extLst>
          </p:cNvPr>
          <p:cNvSpPr txBox="1"/>
          <p:nvPr/>
        </p:nvSpPr>
        <p:spPr>
          <a:xfrm>
            <a:off x="971600" y="3573016"/>
            <a:ext cx="27442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kern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Soft CLIL Programmes</a:t>
            </a:r>
          </a:p>
          <a:p>
            <a:endParaRPr lang="it-IT" sz="2800" b="1" kern="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it-IT" sz="2800" b="1" kern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Hard CLIL</a:t>
            </a:r>
            <a:r>
              <a:rPr lang="es-ES" sz="2800" b="1" kern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it-IT" sz="2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Programmes</a:t>
            </a:r>
            <a:endParaRPr lang="en-GB" sz="2800" dirty="0">
              <a:solidFill>
                <a:srgbClr val="E123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CLIL BASICS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chemeClr val="accent6">
                    <a:lumMod val="75000"/>
                  </a:schemeClr>
                </a:solidFill>
              </a:rPr>
              <a:t>4 Cs</a:t>
            </a:r>
          </a:p>
          <a:p>
            <a:pPr marL="971550" lvl="1" indent="-628650">
              <a:buNone/>
            </a:pPr>
            <a:r>
              <a:rPr lang="es-ES" sz="2900" dirty="0">
                <a:solidFill>
                  <a:schemeClr val="accent6">
                    <a:lumMod val="75000"/>
                  </a:schemeClr>
                </a:solidFill>
              </a:rPr>
              <a:t>CONTENT</a:t>
            </a:r>
          </a:p>
          <a:p>
            <a:pPr marL="971550" lvl="1" indent="-628650">
              <a:buNone/>
            </a:pPr>
            <a:r>
              <a:rPr lang="es-ES" sz="2900" dirty="0">
                <a:solidFill>
                  <a:schemeClr val="accent6">
                    <a:lumMod val="75000"/>
                  </a:schemeClr>
                </a:solidFill>
              </a:rPr>
              <a:t>COMMUNICATION (</a:t>
            </a:r>
            <a:r>
              <a:rPr lang="es-ES" sz="2900" dirty="0" err="1">
                <a:solidFill>
                  <a:schemeClr val="accent6">
                    <a:lumMod val="75000"/>
                  </a:schemeClr>
                </a:solidFill>
              </a:rPr>
              <a:t>language</a:t>
            </a:r>
            <a:r>
              <a:rPr lang="es-ES" sz="29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971550" lvl="1" indent="-628650">
              <a:buNone/>
            </a:pPr>
            <a:r>
              <a:rPr lang="es-ES" sz="2900" dirty="0">
                <a:solidFill>
                  <a:schemeClr val="accent6">
                    <a:lumMod val="75000"/>
                  </a:schemeClr>
                </a:solidFill>
              </a:rPr>
              <a:t>COGNITION (LOTS &amp; HOTS)</a:t>
            </a:r>
          </a:p>
          <a:p>
            <a:pPr marL="971550" lvl="1" indent="-628650">
              <a:buNone/>
            </a:pPr>
            <a:r>
              <a:rPr lang="es-ES" sz="2900" dirty="0">
                <a:solidFill>
                  <a:schemeClr val="accent6">
                    <a:lumMod val="75000"/>
                  </a:schemeClr>
                </a:solidFill>
              </a:rPr>
              <a:t>CULTURE</a:t>
            </a:r>
          </a:p>
          <a:p>
            <a:pPr marL="971550" lvl="1" indent="-628650">
              <a:buNone/>
            </a:pPr>
            <a:endParaRPr lang="es-ES" sz="29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</a:rPr>
              <a:t>Scaffolding strategies</a:t>
            </a:r>
          </a:p>
          <a:p>
            <a:endParaRPr lang="en-GB" sz="3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3200" dirty="0">
                <a:solidFill>
                  <a:schemeClr val="accent6">
                    <a:lumMod val="75000"/>
                  </a:schemeClr>
                </a:solidFill>
              </a:rPr>
              <a:t>BICS &amp; CALP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50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9618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CLIL BASICS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91662"/>
            <a:ext cx="8047806" cy="556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6E2EC2-54E5-88E7-52DE-9E637B2DF9F5}"/>
              </a:ext>
            </a:extLst>
          </p:cNvPr>
          <p:cNvSpPr txBox="1"/>
          <p:nvPr/>
        </p:nvSpPr>
        <p:spPr>
          <a:xfrm>
            <a:off x="468079" y="10990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4 C’s of CLIL</a:t>
            </a:r>
          </a:p>
        </p:txBody>
      </p:sp>
    </p:spTree>
    <p:extLst>
      <p:ext uri="{BB962C8B-B14F-4D97-AF65-F5344CB8AC3E}">
        <p14:creationId xmlns:p14="http://schemas.microsoft.com/office/powerpoint/2010/main" val="262669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68B25-400D-8D04-9D17-B52E7E1E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F43A91E-ACD0-43E9-2AA7-3194AEE3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794" y="1225119"/>
            <a:ext cx="7886700" cy="759618"/>
          </a:xfrm>
        </p:spPr>
        <p:txBody>
          <a:bodyPr>
            <a:normAutofit/>
          </a:bodyPr>
          <a:lstStyle/>
          <a:p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4Cs + 3As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A049F24-EB58-61ED-1D07-06218D479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179508"/>
            <a:ext cx="8116942" cy="3484651"/>
          </a:xfr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8217A04E-20B5-42EF-2E0B-AB5A43D55714}"/>
              </a:ext>
            </a:extLst>
          </p:cNvPr>
          <p:cNvSpPr txBox="1">
            <a:spLocks/>
          </p:cNvSpPr>
          <p:nvPr/>
        </p:nvSpPr>
        <p:spPr>
          <a:xfrm>
            <a:off x="781050" y="453628"/>
            <a:ext cx="7886700" cy="759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CLIL BASICS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3FC941-F1B0-FDDB-7C73-5BCDDF6C01E4}"/>
              </a:ext>
            </a:extLst>
          </p:cNvPr>
          <p:cNvSpPr txBox="1"/>
          <p:nvPr/>
        </p:nvSpPr>
        <p:spPr>
          <a:xfrm>
            <a:off x="2699792" y="6167974"/>
            <a:ext cx="5580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FF3399"/>
                </a:solidFill>
                <a:latin typeface="AAAAAH+HelveticaNeue-Thin"/>
              </a:rPr>
              <a:t>Starting point for classroom planning  (Coyle, 1999)</a:t>
            </a:r>
            <a:endParaRPr lang="en-GB" sz="20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CLIL UNIT MIND MAP TEMPLATE</a:t>
            </a:r>
            <a:br>
              <a:rPr lang="es-ES" dirty="0"/>
            </a:br>
            <a:endParaRPr lang="en-GB" sz="1600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1144332"/>
            <a:ext cx="7886700" cy="536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1E6AE34-6A9C-4655-0160-409841C93F77}"/>
              </a:ext>
            </a:extLst>
          </p:cNvPr>
          <p:cNvSpPr txBox="1"/>
          <p:nvPr/>
        </p:nvSpPr>
        <p:spPr>
          <a:xfrm>
            <a:off x="5148064" y="626817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</a:rPr>
              <a:t> Coyle, Hood and Marsh (2010)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8B720-AA72-9856-A431-5E75E99B9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626" y="1185454"/>
            <a:ext cx="6858000" cy="276769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s-ES" sz="13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28E59-F616-B157-4206-D3959B404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8269277" cy="58326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es-ES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Tabla de contenidos</a:t>
            </a:r>
          </a:p>
          <a:p>
            <a:pPr>
              <a:lnSpc>
                <a:spcPct val="115000"/>
              </a:lnSpc>
            </a:pPr>
            <a:endParaRPr lang="es-ES" dirty="0">
              <a:solidFill>
                <a:schemeClr val="accent6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2800" dirty="0">
                <a:solidFill>
                  <a:srgbClr val="E71DA8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Conceptos clave en la E-A de lenguas extranjeras a través del enfoque CLIL. 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2800" dirty="0">
                <a:solidFill>
                  <a:srgbClr val="E71DA8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Teorías de aprendizaje sobre las que se nutre el enfoque CLIL.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2800" dirty="0">
                <a:solidFill>
                  <a:srgbClr val="E71DA8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Básicos sobre CLIL.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2800" dirty="0">
                <a:solidFill>
                  <a:srgbClr val="E71DA8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Creación y adaptación de materiales CLIL.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2800" dirty="0">
                <a:solidFill>
                  <a:srgbClr val="E71DA8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Evaluación en CLIL.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2800" dirty="0">
                <a:solidFill>
                  <a:srgbClr val="E71DA8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Ejemplos de unidades CLIL.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s-ES" sz="2800" dirty="0">
                <a:solidFill>
                  <a:srgbClr val="E71DA8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Avances metodológicos en la e-a de </a:t>
            </a:r>
            <a:r>
              <a:rPr lang="es-ES" sz="2800" dirty="0" err="1">
                <a:solidFill>
                  <a:srgbClr val="E71DA8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LEs</a:t>
            </a:r>
            <a:r>
              <a:rPr lang="es-ES" sz="2800" dirty="0">
                <a:solidFill>
                  <a:srgbClr val="E71DA8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Otros temas de posible interés...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ES" sz="2400" dirty="0">
              <a:solidFill>
                <a:srgbClr val="E71DA8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584401-BA3D-1C6F-02BE-0D5DB01D8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74" y="332656"/>
            <a:ext cx="1287256" cy="11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926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68DAD-5B5C-254F-49A9-B2852A247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BB4195E-FCAE-8CF5-21AB-5CFF5B79B992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4400768" cy="6156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0352DE-A70C-6947-51DB-4307C1CB5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58" y="0"/>
            <a:ext cx="7486084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35292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9C478E6-DB2F-D4D4-C834-760D5A7E71A2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4400768" cy="6156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0D13B-4287-A17E-2F82-6C44B2CC7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E70C0-FF30-2E86-74E1-CC266C210F43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4400768" cy="6156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COGNITION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77AC8E-197B-DD96-7E24-A9210949A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08" y="1340768"/>
            <a:ext cx="810058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8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6713"/>
            <a:ext cx="842493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87C3833-E96B-2926-A931-83DF734265A8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4400768" cy="6156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COGNITION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 txBox="1">
            <a:spLocks/>
          </p:cNvSpPr>
          <p:nvPr/>
        </p:nvSpPr>
        <p:spPr>
          <a:xfrm>
            <a:off x="323528" y="1268760"/>
            <a:ext cx="8496944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Learners learn about the role of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culture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to be able to understand themselves and other cultures.</a:t>
            </a:r>
          </a:p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Learners may need to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communicate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in a non-native language with learners who may have different home languages as well as different social and cultural backgrounds.  </a:t>
            </a:r>
          </a:p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Learners need knowledge about  those who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live in other regions or countries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Learners can be introduced to a wide range of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cultural contexts.</a:t>
            </a:r>
          </a:p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Learners need to develop positive attitudes and become aware of the responsibilities of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global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as well as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local citizenship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842956" y="6264314"/>
            <a:ext cx="676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Bentley, K. (2010) </a:t>
            </a:r>
            <a:r>
              <a:rPr lang="it-IT" sz="1600" i="1" dirty="0"/>
              <a:t>The TKT Course: CLIL </a:t>
            </a:r>
            <a:r>
              <a:rPr lang="it-IT" sz="1600" i="1" dirty="0" err="1"/>
              <a:t>Module</a:t>
            </a:r>
            <a:r>
              <a:rPr lang="it-IT" sz="1600" i="1" dirty="0"/>
              <a:t> </a:t>
            </a:r>
            <a:r>
              <a:rPr lang="it-IT" sz="1600" dirty="0"/>
              <a:t> Cambridge: CUP</a:t>
            </a:r>
            <a:endParaRPr lang="it-IT" sz="1600" i="1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14788F6-4938-6BD7-90FB-026A2B734B7E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4400768" cy="6156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5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9" y="548680"/>
            <a:ext cx="8884679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DE3049A-AC51-713A-4EA0-7C8E8B3D9063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4400768" cy="6156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7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46803-41AA-9A41-EB65-7C0E8D7B7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4CD5973-EA5E-B5C0-925F-8B77D8A39BCB}"/>
              </a:ext>
            </a:extLst>
          </p:cNvPr>
          <p:cNvSpPr txBox="1">
            <a:spLocks/>
          </p:cNvSpPr>
          <p:nvPr/>
        </p:nvSpPr>
        <p:spPr>
          <a:xfrm>
            <a:off x="427325" y="404664"/>
            <a:ext cx="4400768" cy="61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8A8B2A7-8966-2641-7364-F56EC584D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124744"/>
            <a:ext cx="856895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8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657644"/>
            <a:ext cx="8229600" cy="648072"/>
          </a:xfrm>
        </p:spPr>
        <p:txBody>
          <a:bodyPr>
            <a:normAutofit/>
          </a:bodyPr>
          <a:lstStyle/>
          <a:p>
            <a:r>
              <a:rPr lang="es-ES" sz="32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es-ES" sz="3200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Triptych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589719"/>
            <a:ext cx="8496944" cy="516308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4E52A85-5840-BDCC-6261-52016B5584E0}"/>
              </a:ext>
            </a:extLst>
          </p:cNvPr>
          <p:cNvSpPr txBox="1">
            <a:spLocks/>
          </p:cNvSpPr>
          <p:nvPr/>
        </p:nvSpPr>
        <p:spPr>
          <a:xfrm>
            <a:off x="231177" y="118359"/>
            <a:ext cx="4400768" cy="61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4400768" cy="61560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endParaRPr lang="es-ES" sz="3200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484784"/>
            <a:ext cx="3485217" cy="34563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418" y="365126"/>
            <a:ext cx="3791054" cy="33930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D442F4-7725-91BA-6AD4-17C72C776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098" y="3894950"/>
            <a:ext cx="4734551" cy="26716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4B72A5-823B-2E53-3ECB-B424EE02FDF1}"/>
              </a:ext>
            </a:extLst>
          </p:cNvPr>
          <p:cNvSpPr txBox="1"/>
          <p:nvPr/>
        </p:nvSpPr>
        <p:spPr>
          <a:xfrm>
            <a:off x="179512" y="6392723"/>
            <a:ext cx="604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COYLE, HOOD AND MARSH (2010) : </a:t>
            </a:r>
            <a:r>
              <a:rPr lang="en-US" sz="1800" b="1" i="1" dirty="0">
                <a:solidFill>
                  <a:schemeClr val="accent6">
                    <a:lumMod val="75000"/>
                  </a:schemeClr>
                </a:solidFill>
              </a:rPr>
              <a:t>CLIL TOOLKIT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895350"/>
            <a:ext cx="8029575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143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F3F8F3-33F2-510B-2D89-2733AB6AC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209755C3-EBDE-99CB-3E5C-0D8B090CC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66088"/>
            <a:ext cx="8178799" cy="441118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24A0A96-F863-9248-A0A6-8C9CE2B11F44}"/>
              </a:ext>
            </a:extLst>
          </p:cNvPr>
          <p:cNvSpPr/>
          <p:nvPr/>
        </p:nvSpPr>
        <p:spPr>
          <a:xfrm>
            <a:off x="251520" y="260648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empezar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  </a:t>
            </a:r>
          </a:p>
        </p:txBody>
      </p:sp>
    </p:spTree>
    <p:extLst>
      <p:ext uri="{BB962C8B-B14F-4D97-AF65-F5344CB8AC3E}">
        <p14:creationId xmlns:p14="http://schemas.microsoft.com/office/powerpoint/2010/main" val="3335055890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78482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89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9618"/>
          </a:xfrm>
        </p:spPr>
        <p:txBody>
          <a:bodyPr/>
          <a:lstStyle/>
          <a:p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Scaffolding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012" y="2439194"/>
            <a:ext cx="7419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48ED00-763E-A476-D590-7F53634C791F}"/>
              </a:ext>
            </a:extLst>
          </p:cNvPr>
          <p:cNvSpPr txBox="1"/>
          <p:nvPr/>
        </p:nvSpPr>
        <p:spPr>
          <a:xfrm>
            <a:off x="1331640" y="6308207"/>
            <a:ext cx="77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</a:rPr>
              <a:t>Source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</a:rPr>
              <a:t>: http://cursa.ihmc.us/rid=1P6881808-1TF233X-4Q0F/CLIL.cmap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07720"/>
      </p:ext>
    </p:extLst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38526C6-3D4E-92AF-0AB5-D419D1B3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43" y="1124744"/>
            <a:ext cx="7734949" cy="4394568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3EC703A7-AC54-8C5D-C11D-08C14430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5643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CLIL BASICS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32FADB-CE27-047B-A489-28D2E71A1F25}"/>
              </a:ext>
            </a:extLst>
          </p:cNvPr>
          <p:cNvSpPr txBox="1"/>
          <p:nvPr/>
        </p:nvSpPr>
        <p:spPr>
          <a:xfrm>
            <a:off x="467544" y="5626284"/>
            <a:ext cx="849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228600" algn="l"/>
              </a:tabLst>
            </a:pP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Couto-Cantero, P. &amp; Ellison, M. (2023). </a:t>
            </a:r>
            <a:r>
              <a:rPr lang="en-GB" sz="18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InfanCLIL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model for implementing plurilingual projects in pre-primary in Spain and Portugal. In Otto, A. &amp; Cortina-Pérez, B. (eds.) </a:t>
            </a:r>
            <a:r>
              <a:rPr lang="en-GB" sz="18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Handbook of CLIL in Pre-Primary Education. 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(pp.133-152). Springer.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https://doi.org/10.1007/978-3-031-04768-8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endParaRPr lang="it-IT" dirty="0">
              <a:solidFill>
                <a:srgbClr val="E71DA8"/>
              </a:solidFill>
            </a:endParaRPr>
          </a:p>
          <a:p>
            <a:r>
              <a:rPr lang="it-IT" sz="3200" dirty="0">
                <a:solidFill>
                  <a:srgbClr val="E71DA8"/>
                </a:solidFill>
              </a:rPr>
              <a:t>Look at these materials from coursebooks.  Which are from ELT books and which are from CLIL books?</a:t>
            </a:r>
          </a:p>
          <a:p>
            <a:r>
              <a:rPr lang="it-IT" sz="3200" dirty="0">
                <a:solidFill>
                  <a:srgbClr val="E71DA8"/>
                </a:solidFill>
              </a:rPr>
              <a:t>How do you know?</a:t>
            </a:r>
          </a:p>
          <a:p>
            <a:r>
              <a:rPr lang="it-IT" sz="3200" dirty="0">
                <a:solidFill>
                  <a:srgbClr val="E71DA8"/>
                </a:solidFill>
              </a:rPr>
              <a:t>Think of the 4Cs and the BICS and CALP.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129760" y="6492874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153896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85725"/>
            <a:ext cx="809625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88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626"/>
          </a:xfrm>
        </p:spPr>
        <p:txBody>
          <a:bodyPr>
            <a:normAutofit/>
          </a:bodyPr>
          <a:lstStyle/>
          <a:p>
            <a:r>
              <a:rPr lang="it-IT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  <a:endParaRPr lang="it-IT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b="1" dirty="0" err="1">
                <a:solidFill>
                  <a:schemeClr val="accent6">
                    <a:lumMod val="75000"/>
                  </a:schemeClr>
                </a:solidFill>
              </a:rPr>
              <a:t>Primary</a:t>
            </a: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</a:rPr>
              <a:t> CLIL </a:t>
            </a:r>
            <a:r>
              <a:rPr lang="it-IT" sz="2400" b="1" dirty="0" err="1">
                <a:solidFill>
                  <a:schemeClr val="accent6">
                    <a:lumMod val="75000"/>
                  </a:schemeClr>
                </a:solidFill>
              </a:rPr>
              <a:t>coursebook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: 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tasks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help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children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learn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about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types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food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which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foods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are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healthy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content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). 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tasks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are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classifying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(cognitive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skill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), and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drawing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healthy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sandwich (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communication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).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different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sandwiches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can focus of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different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types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health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foods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(culture).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b="1" dirty="0" err="1">
                <a:solidFill>
                  <a:schemeClr val="accent6">
                    <a:lumMod val="75000"/>
                  </a:schemeClr>
                </a:solidFill>
              </a:rPr>
              <a:t>Primary</a:t>
            </a: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</a:rPr>
              <a:t> ELT </a:t>
            </a:r>
            <a:r>
              <a:rPr lang="it-IT" sz="2400" b="1" dirty="0" err="1">
                <a:solidFill>
                  <a:schemeClr val="accent6">
                    <a:lumMod val="75000"/>
                  </a:schemeClr>
                </a:solidFill>
              </a:rPr>
              <a:t>coursebook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: The first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activity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simply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identifying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numbering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food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.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second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activity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spelling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names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of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food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. 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716016" y="6473434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88614201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57200" y="533400"/>
            <a:ext cx="8229600" cy="7353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71D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Activity</a:t>
            </a:r>
            <a:r>
              <a:rPr lang="it-IT" sz="32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about cognition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E71DA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323528" y="1124744"/>
            <a:ext cx="8363272" cy="5352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it-IT" dirty="0"/>
          </a:p>
          <a:p>
            <a:pPr marL="0" indent="0">
              <a:buFont typeface="Arial" pitchFamily="34" charset="0"/>
              <a:buNone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Decide whether the items are Lower (LOTS) or Higher Order Thinking Skills (HOTS)</a:t>
            </a: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indent="0">
              <a:buFont typeface="Arial" pitchFamily="34" charset="0"/>
              <a:buNone/>
            </a:pPr>
            <a:endParaRPr lang="it-IT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remember information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develop reasoning skills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order information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develop enquiry and discussion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define objects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develop creative thinking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check understanding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evaluate the work of oneself and others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review learning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t"/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To hypothesise about what could happen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it-IT" sz="1400" dirty="0"/>
          </a:p>
          <a:p>
            <a:pPr marL="0" indent="0">
              <a:buFont typeface="Arial" pitchFamily="34" charset="0"/>
              <a:buNone/>
            </a:pP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60534646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833589"/>
              </p:ext>
            </p:extLst>
          </p:nvPr>
        </p:nvGraphicFramePr>
        <p:xfrm>
          <a:off x="395536" y="762200"/>
          <a:ext cx="8280378" cy="55711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65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0616">
                <a:tc>
                  <a:txBody>
                    <a:bodyPr/>
                    <a:lstStyle/>
                    <a:p>
                      <a:r>
                        <a:rPr lang="it-IT" sz="2400" dirty="0"/>
                        <a:t>LOTS – Lower Order </a:t>
                      </a:r>
                      <a:r>
                        <a:rPr lang="it-IT" sz="2400" dirty="0" err="1"/>
                        <a:t>Thinking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/>
                        <a:t>Skills</a:t>
                      </a:r>
                      <a:endParaRPr lang="it-IT" sz="24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HOTS</a:t>
                      </a:r>
                      <a:r>
                        <a:rPr lang="it-IT" sz="2400" baseline="0" dirty="0"/>
                        <a:t> – </a:t>
                      </a:r>
                      <a:r>
                        <a:rPr lang="it-IT" sz="2400" baseline="0" dirty="0" err="1"/>
                        <a:t>Higher</a:t>
                      </a:r>
                      <a:r>
                        <a:rPr lang="it-IT" sz="2400" baseline="0" dirty="0"/>
                        <a:t> Order </a:t>
                      </a:r>
                      <a:r>
                        <a:rPr lang="it-IT" sz="2400" baseline="0" dirty="0" err="1"/>
                        <a:t>Thinking</a:t>
                      </a:r>
                      <a:r>
                        <a:rPr lang="it-IT" sz="2400" baseline="0" dirty="0"/>
                        <a:t> </a:t>
                      </a:r>
                      <a:r>
                        <a:rPr lang="it-IT" sz="2400" baseline="0" dirty="0" err="1"/>
                        <a:t>Skills</a:t>
                      </a:r>
                      <a:endParaRPr lang="it-IT" sz="24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remember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information</a:t>
                      </a:r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develop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reasoning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skills</a:t>
                      </a:r>
                      <a:endParaRPr lang="it-IT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endParaRPr lang="it-IT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order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information</a:t>
                      </a:r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develop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enquiry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and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discussion</a:t>
                      </a:r>
                      <a:endParaRPr lang="it-IT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define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objects</a:t>
                      </a:r>
                      <a:endParaRPr lang="it-IT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develop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creative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thinking</a:t>
                      </a:r>
                      <a:endParaRPr lang="it-IT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check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understanding</a:t>
                      </a:r>
                      <a:endParaRPr lang="it-IT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</a:t>
                      </a:r>
                      <a:r>
                        <a:rPr lang="it-IT" sz="24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evaluate</a:t>
                      </a:r>
                      <a:r>
                        <a:rPr lang="it-IT" sz="24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the work of </a:t>
                      </a:r>
                      <a:r>
                        <a:rPr lang="it-IT" sz="24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oneself</a:t>
                      </a:r>
                      <a:r>
                        <a:rPr lang="it-IT" sz="24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and </a:t>
                      </a:r>
                      <a:r>
                        <a:rPr lang="it-IT" sz="24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others</a:t>
                      </a:r>
                      <a:endParaRPr lang="it-IT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review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it-IT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hypothesise</a:t>
                      </a:r>
                      <a:r>
                        <a:rPr lang="it-IT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about</a:t>
                      </a:r>
                      <a:r>
                        <a:rPr lang="it-IT" sz="24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what</a:t>
                      </a:r>
                      <a:r>
                        <a:rPr lang="it-IT" sz="24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could</a:t>
                      </a:r>
                      <a:r>
                        <a:rPr lang="it-IT" sz="24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it-IT" sz="24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happen</a:t>
                      </a:r>
                      <a:endParaRPr lang="it-IT" sz="2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333326"/>
            <a:ext cx="6507978" cy="52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95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4D305-AA56-AFDD-A826-A0FA4D5F0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A42833-8058-7571-3087-E4D408D2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FE8A52-A544-C05D-57C7-10C08E60B1F0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endParaRPr lang="it-IT" dirty="0"/>
          </a:p>
          <a:p>
            <a:r>
              <a:rPr lang="it-IT" sz="3200" dirty="0">
                <a:solidFill>
                  <a:srgbClr val="E71DA8"/>
                </a:solidFill>
              </a:rPr>
              <a:t>Look at this picture and the tasks beside it. The cognitive skills progress from lower to higher order. Which cognitive skills are developed?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12A329-0B2D-6D2B-CD88-4893D5032153}"/>
              </a:ext>
            </a:extLst>
          </p:cNvPr>
          <p:cNvSpPr txBox="1"/>
          <p:nvPr/>
        </p:nvSpPr>
        <p:spPr>
          <a:xfrm>
            <a:off x="4932040" y="6492874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29357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3746" y="-459432"/>
            <a:ext cx="8229600" cy="1600200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921702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606250" y="6381328"/>
            <a:ext cx="550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Bentley, K. (2010) </a:t>
            </a:r>
            <a:r>
              <a:rPr lang="it-IT" sz="1400" i="1" dirty="0">
                <a:solidFill>
                  <a:schemeClr val="accent6">
                    <a:lumMod val="75000"/>
                  </a:schemeClr>
                </a:solidFill>
              </a:rPr>
              <a:t>The TKT Course: CLIL </a:t>
            </a:r>
            <a:r>
              <a:rPr lang="it-IT" sz="1400" i="1" dirty="0" err="1">
                <a:solidFill>
                  <a:schemeClr val="accent6">
                    <a:lumMod val="75000"/>
                  </a:schemeClr>
                </a:solidFill>
              </a:rPr>
              <a:t>Module</a:t>
            </a:r>
            <a:r>
              <a:rPr lang="it-IT" sz="1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 Cambridge: CUP</a:t>
            </a:r>
            <a:endParaRPr lang="it-IT" sz="1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0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0" y="1628800"/>
            <a:ext cx="790353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32BB207-F05F-51A2-002F-B15512FBE44D}"/>
              </a:ext>
            </a:extLst>
          </p:cNvPr>
          <p:cNvSpPr/>
          <p:nvPr/>
        </p:nvSpPr>
        <p:spPr>
          <a:xfrm>
            <a:off x="386865" y="400308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1.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   </a:t>
            </a:r>
          </a:p>
        </p:txBody>
      </p:sp>
    </p:spTree>
    <p:extLst>
      <p:ext uri="{BB962C8B-B14F-4D97-AF65-F5344CB8AC3E}">
        <p14:creationId xmlns:p14="http://schemas.microsoft.com/office/powerpoint/2010/main" val="155171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solidFill>
                  <a:srgbClr val="E71DA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Answers</a:t>
            </a: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457200" y="1600200"/>
            <a:ext cx="8147248" cy="406104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Picture 1</a:t>
            </a:r>
          </a:p>
          <a:p>
            <a:pPr marL="457200" indent="-457200">
              <a:buFont typeface="Arial" pitchFamily="34" charset="0"/>
              <a:buAutoNum type="alphaUcPeriod"/>
            </a:pP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Remembering (the names of the fruits and vegetables) and identifying them in the picture.</a:t>
            </a:r>
          </a:p>
          <a:p>
            <a:pPr marL="457200" indent="-457200">
              <a:buFont typeface="Arial" pitchFamily="34" charset="0"/>
              <a:buAutoNum type="alphaUcPeriod"/>
            </a:pP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Comparing/contrasting, then identifying.</a:t>
            </a:r>
          </a:p>
          <a:p>
            <a:pPr marL="457200" indent="-457200">
              <a:buFont typeface="Arial" pitchFamily="34" charset="0"/>
              <a:buAutoNum type="alphaUcPeriod"/>
            </a:pP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Dividing/classifying.</a:t>
            </a:r>
          </a:p>
          <a:p>
            <a:pPr marL="457200" indent="-457200">
              <a:buFont typeface="Arial" pitchFamily="34" charset="0"/>
              <a:buAutoNum type="alphaUcPeriod"/>
            </a:pP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Predicting/reasoning.</a:t>
            </a:r>
          </a:p>
          <a:p>
            <a:pPr marL="457200" indent="-457200">
              <a:buFont typeface="Arial" pitchFamily="34" charset="0"/>
              <a:buAutoNum type="alphaUcPeriod"/>
            </a:pP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Creative thinking/synthesis.</a:t>
            </a:r>
          </a:p>
          <a:p>
            <a:pPr marL="457200" indent="-457200">
              <a:buFont typeface="Arial" pitchFamily="34" charset="0"/>
              <a:buAutoNum type="alphaUcPeriod"/>
            </a:pPr>
            <a:endParaRPr lang="it-IT" dirty="0"/>
          </a:p>
          <a:p>
            <a:pPr marL="0" indent="0">
              <a:buFont typeface="Arial" pitchFamily="34" charset="0"/>
              <a:buNone/>
            </a:pP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860032" y="6453336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62922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5" cy="756013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Creación y adaptación de materiales CLIL</a:t>
            </a:r>
          </a:p>
        </p:txBody>
      </p:sp>
      <p:pic>
        <p:nvPicPr>
          <p:cNvPr id="3" name="Picture 2" descr="https://encrypted-tbn0.gstatic.com/images?q=tbn:ANd9GcRuki78cOtSawavcVQZeBogRsO1SBCj0wSqdXiEhyzdP7YyO-n-jw">
            <a:extLst>
              <a:ext uri="{FF2B5EF4-FFF2-40B4-BE49-F238E27FC236}">
                <a16:creationId xmlns:a16="http://schemas.microsoft.com/office/drawing/2014/main" id="{434BA7BA-D2F6-943A-A6F4-8DAF5BFE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96" y="1700808"/>
            <a:ext cx="8066807" cy="29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17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Adaptando materiales según el enfoque CLIL. Las 4 S’s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19672" y="1825625"/>
            <a:ext cx="6895678" cy="3331567"/>
          </a:xfrm>
        </p:spPr>
        <p:txBody>
          <a:bodyPr>
            <a:normAutofit lnSpcReduction="10000"/>
          </a:bodyPr>
          <a:lstStyle/>
          <a:p>
            <a:endParaRPr lang="it-IT" dirty="0"/>
          </a:p>
          <a:p>
            <a:r>
              <a:rPr lang="it-IT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Shorten</a:t>
            </a:r>
          </a:p>
          <a:p>
            <a:r>
              <a:rPr lang="it-IT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Simplify</a:t>
            </a:r>
          </a:p>
          <a:p>
            <a:r>
              <a:rPr lang="it-IT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Supplement</a:t>
            </a:r>
          </a:p>
          <a:p>
            <a:r>
              <a:rPr lang="it-IT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Shape</a:t>
            </a:r>
          </a:p>
          <a:p>
            <a:pPr marL="1737360" lvl="8" indent="0">
              <a:buNone/>
            </a:pPr>
            <a:r>
              <a:rPr lang="it-IT" sz="2900" dirty="0"/>
              <a:t>			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18EF54-3CB5-369F-10C4-F86E35EC05FC}"/>
              </a:ext>
            </a:extLst>
          </p:cNvPr>
          <p:cNvSpPr txBox="1"/>
          <p:nvPr/>
        </p:nvSpPr>
        <p:spPr>
          <a:xfrm>
            <a:off x="6119664" y="6123542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accent6">
                    <a:lumMod val="75000"/>
                  </a:schemeClr>
                </a:solidFill>
              </a:rPr>
              <a:t>(Tanner, R., 2010)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1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text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been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adapted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1684784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of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famous</a:t>
            </a:r>
            <a:r>
              <a:rPr lang="it-IT" dirty="0"/>
              <a:t> </a:t>
            </a:r>
            <a:r>
              <a:rPr lang="it-IT" dirty="0" err="1"/>
              <a:t>land</a:t>
            </a:r>
            <a:r>
              <a:rPr lang="it-IT" dirty="0"/>
              <a:t>-use </a:t>
            </a:r>
            <a:r>
              <a:rPr lang="it-IT" dirty="0" err="1"/>
              <a:t>models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concentric</a:t>
            </a:r>
            <a:r>
              <a:rPr lang="it-IT" dirty="0"/>
              <a:t> </a:t>
            </a:r>
            <a:r>
              <a:rPr lang="it-IT" dirty="0" err="1"/>
              <a:t>rings</a:t>
            </a:r>
            <a:r>
              <a:rPr lang="it-IT" dirty="0"/>
              <a:t>.  </a:t>
            </a:r>
            <a:r>
              <a:rPr lang="it-IT" dirty="0" err="1"/>
              <a:t>Each</a:t>
            </a:r>
            <a:r>
              <a:rPr lang="it-IT" dirty="0"/>
              <a:t> ring </a:t>
            </a:r>
            <a:r>
              <a:rPr lang="it-IT" dirty="0" err="1"/>
              <a:t>forms</a:t>
            </a:r>
            <a:r>
              <a:rPr lang="it-IT" dirty="0"/>
              <a:t> a </a:t>
            </a:r>
            <a:r>
              <a:rPr lang="it-IT" dirty="0" err="1"/>
              <a:t>land</a:t>
            </a:r>
            <a:r>
              <a:rPr lang="it-IT" dirty="0"/>
              <a:t>-use zone.  </a:t>
            </a:r>
            <a:r>
              <a:rPr lang="it-IT" dirty="0" err="1"/>
              <a:t>This</a:t>
            </a:r>
            <a:r>
              <a:rPr lang="it-IT" dirty="0"/>
              <a:t> model </a:t>
            </a:r>
            <a:r>
              <a:rPr lang="it-IT" dirty="0" err="1"/>
              <a:t>suggests</a:t>
            </a:r>
            <a:r>
              <a:rPr lang="it-IT" dirty="0"/>
              <a:t> </a:t>
            </a:r>
            <a:r>
              <a:rPr lang="it-IT" dirty="0" err="1"/>
              <a:t>cities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grown</a:t>
            </a:r>
            <a:r>
              <a:rPr lang="it-IT" dirty="0"/>
              <a:t> </a:t>
            </a:r>
            <a:r>
              <a:rPr lang="it-IT" dirty="0" err="1"/>
              <a:t>outwards</a:t>
            </a:r>
            <a:r>
              <a:rPr lang="it-IT" dirty="0"/>
              <a:t> with the </a:t>
            </a:r>
            <a:r>
              <a:rPr lang="it-IT" dirty="0" err="1"/>
              <a:t>newest</a:t>
            </a:r>
            <a:r>
              <a:rPr lang="it-IT" dirty="0"/>
              <a:t> and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expensive</a:t>
            </a:r>
            <a:r>
              <a:rPr lang="it-IT" dirty="0"/>
              <a:t> </a:t>
            </a:r>
            <a:r>
              <a:rPr lang="it-IT" dirty="0" err="1"/>
              <a:t>housing</a:t>
            </a:r>
            <a:r>
              <a:rPr lang="it-IT" dirty="0"/>
              <a:t> on the </a:t>
            </a:r>
            <a:r>
              <a:rPr lang="it-IT" dirty="0" err="1"/>
              <a:t>edge</a:t>
            </a:r>
            <a:r>
              <a:rPr lang="it-IT" dirty="0"/>
              <a:t> of the city.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8101" y="4075630"/>
            <a:ext cx="8291264" cy="1684784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of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famous</a:t>
            </a:r>
            <a:r>
              <a:rPr lang="it-IT" dirty="0"/>
              <a:t> </a:t>
            </a:r>
            <a:r>
              <a:rPr lang="it-IT" b="1" dirty="0" err="1"/>
              <a:t>land</a:t>
            </a:r>
            <a:r>
              <a:rPr lang="it-IT" b="1" dirty="0"/>
              <a:t>-use </a:t>
            </a:r>
            <a:r>
              <a:rPr lang="it-IT" b="1" dirty="0" err="1"/>
              <a:t>models</a:t>
            </a:r>
            <a:r>
              <a:rPr lang="it-IT" b="1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b="1" dirty="0" err="1"/>
              <a:t>concentric</a:t>
            </a:r>
            <a:r>
              <a:rPr lang="it-IT" b="1" dirty="0"/>
              <a:t> </a:t>
            </a:r>
            <a:r>
              <a:rPr lang="it-IT" b="1" dirty="0" err="1"/>
              <a:t>rings</a:t>
            </a:r>
            <a:r>
              <a:rPr lang="it-IT" dirty="0"/>
              <a:t>.  </a:t>
            </a:r>
            <a:r>
              <a:rPr lang="it-IT" dirty="0" err="1"/>
              <a:t>Each</a:t>
            </a:r>
            <a:r>
              <a:rPr lang="it-IT" dirty="0"/>
              <a:t> ring </a:t>
            </a:r>
            <a:r>
              <a:rPr lang="it-IT" dirty="0" err="1"/>
              <a:t>forms</a:t>
            </a:r>
            <a:r>
              <a:rPr lang="it-IT" dirty="0"/>
              <a:t> a </a:t>
            </a:r>
            <a:r>
              <a:rPr lang="it-IT" b="1" dirty="0" err="1"/>
              <a:t>land</a:t>
            </a:r>
            <a:r>
              <a:rPr lang="it-IT" b="1" dirty="0"/>
              <a:t>-use zone</a:t>
            </a:r>
            <a:r>
              <a:rPr lang="it-IT" dirty="0"/>
              <a:t>.  </a:t>
            </a:r>
            <a:r>
              <a:rPr lang="it-IT" dirty="0" err="1"/>
              <a:t>This</a:t>
            </a:r>
            <a:r>
              <a:rPr lang="it-IT" dirty="0"/>
              <a:t> model </a:t>
            </a:r>
            <a:r>
              <a:rPr lang="it-IT" dirty="0" err="1"/>
              <a:t>suggests</a:t>
            </a:r>
            <a:r>
              <a:rPr lang="it-IT" dirty="0"/>
              <a:t> </a:t>
            </a:r>
            <a:r>
              <a:rPr lang="it-IT" dirty="0" err="1"/>
              <a:t>cities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grown</a:t>
            </a:r>
            <a:r>
              <a:rPr lang="it-IT" dirty="0"/>
              <a:t> </a:t>
            </a:r>
            <a:r>
              <a:rPr lang="it-IT" dirty="0" err="1"/>
              <a:t>outwards</a:t>
            </a:r>
            <a:r>
              <a:rPr lang="it-IT" dirty="0"/>
              <a:t> with the </a:t>
            </a:r>
            <a:r>
              <a:rPr lang="it-IT" b="1" dirty="0" err="1"/>
              <a:t>newest</a:t>
            </a:r>
            <a:r>
              <a:rPr lang="it-IT" dirty="0"/>
              <a:t> and </a:t>
            </a:r>
            <a:r>
              <a:rPr lang="it-IT" b="1" dirty="0" err="1"/>
              <a:t>most</a:t>
            </a:r>
            <a:r>
              <a:rPr lang="it-IT" b="1" dirty="0"/>
              <a:t> </a:t>
            </a:r>
            <a:r>
              <a:rPr lang="it-IT" b="1" dirty="0" err="1"/>
              <a:t>expensive</a:t>
            </a:r>
            <a:r>
              <a:rPr lang="it-IT" b="1" dirty="0"/>
              <a:t> </a:t>
            </a:r>
            <a:r>
              <a:rPr lang="it-IT" b="1" dirty="0" err="1"/>
              <a:t>housing</a:t>
            </a:r>
            <a:r>
              <a:rPr lang="it-IT" dirty="0"/>
              <a:t> on the </a:t>
            </a:r>
            <a:r>
              <a:rPr lang="it-IT" b="1" dirty="0" err="1"/>
              <a:t>edge</a:t>
            </a:r>
            <a:r>
              <a:rPr lang="it-IT" b="1" dirty="0"/>
              <a:t> of the city</a:t>
            </a:r>
            <a:r>
              <a:rPr lang="it-IT" dirty="0"/>
              <a:t>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35730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E123D3"/>
                </a:solidFill>
              </a:rPr>
              <a:t>Adapted</a:t>
            </a:r>
            <a:r>
              <a:rPr lang="it-IT" b="1" dirty="0">
                <a:solidFill>
                  <a:srgbClr val="E123D3"/>
                </a:solidFill>
              </a:rPr>
              <a:t> text: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995936" y="6093296"/>
            <a:ext cx="3945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Adapted</a:t>
            </a:r>
            <a:r>
              <a:rPr lang="it-IT" sz="1400" dirty="0"/>
              <a:t> from www.teachers.cambridgeesol.org</a:t>
            </a:r>
          </a:p>
        </p:txBody>
      </p:sp>
    </p:spTree>
    <p:extLst>
      <p:ext uri="{BB962C8B-B14F-4D97-AF65-F5344CB8AC3E}">
        <p14:creationId xmlns:p14="http://schemas.microsoft.com/office/powerpoint/2010/main" val="15277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Highlighting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Key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Vocabulary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sz="2800" dirty="0"/>
          </a:p>
          <a:p>
            <a:pPr marL="0" indent="0" algn="ctr">
              <a:buNone/>
            </a:pPr>
            <a:endParaRPr lang="it-IT" sz="2800" dirty="0">
              <a:solidFill>
                <a:srgbClr val="E123D3"/>
              </a:solidFill>
            </a:endParaRPr>
          </a:p>
          <a:p>
            <a:pPr marL="0" indent="0" algn="ctr">
              <a:buNone/>
            </a:pPr>
            <a:r>
              <a:rPr lang="it-IT" sz="2800" b="1" dirty="0" err="1">
                <a:solidFill>
                  <a:srgbClr val="E123D3"/>
                </a:solidFill>
              </a:rPr>
              <a:t>Highlighting</a:t>
            </a:r>
            <a:r>
              <a:rPr lang="it-IT" sz="2800" dirty="0">
                <a:solidFill>
                  <a:srgbClr val="E123D3"/>
                </a:solidFill>
              </a:rPr>
              <a:t> </a:t>
            </a:r>
            <a:r>
              <a:rPr lang="it-IT" sz="2800" dirty="0" err="1">
                <a:solidFill>
                  <a:srgbClr val="E123D3"/>
                </a:solidFill>
              </a:rPr>
              <a:t>serves</a:t>
            </a:r>
            <a:r>
              <a:rPr lang="it-IT" sz="2800" dirty="0">
                <a:solidFill>
                  <a:srgbClr val="E123D3"/>
                </a:solidFill>
              </a:rPr>
              <a:t> </a:t>
            </a:r>
            <a:r>
              <a:rPr lang="it-IT" sz="2800" dirty="0" err="1">
                <a:solidFill>
                  <a:srgbClr val="E123D3"/>
                </a:solidFill>
              </a:rPr>
              <a:t>as</a:t>
            </a:r>
            <a:r>
              <a:rPr lang="it-IT" sz="2800" dirty="0">
                <a:solidFill>
                  <a:srgbClr val="E123D3"/>
                </a:solidFill>
              </a:rPr>
              <a:t> a 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rgbClr val="E123D3"/>
                </a:solidFill>
              </a:rPr>
              <a:t>visual reminder </a:t>
            </a:r>
          </a:p>
        </p:txBody>
      </p:sp>
    </p:spTree>
    <p:extLst>
      <p:ext uri="{BB962C8B-B14F-4D97-AF65-F5344CB8AC3E}">
        <p14:creationId xmlns:p14="http://schemas.microsoft.com/office/powerpoint/2010/main" val="2691316017"/>
      </p:ext>
    </p:extLst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text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been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adapted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1684784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close</a:t>
            </a:r>
            <a:r>
              <a:rPr lang="it-IT" dirty="0"/>
              <a:t> up of a </a:t>
            </a:r>
            <a:r>
              <a:rPr lang="it-IT" dirty="0" err="1"/>
              <a:t>plant</a:t>
            </a:r>
            <a:r>
              <a:rPr lang="it-IT" dirty="0"/>
              <a:t> shows spore </a:t>
            </a:r>
            <a:r>
              <a:rPr lang="it-IT" dirty="0" err="1"/>
              <a:t>stalks</a:t>
            </a:r>
            <a:r>
              <a:rPr lang="it-IT" dirty="0"/>
              <a:t>.  Here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a </a:t>
            </a:r>
            <a:r>
              <a:rPr lang="it-IT" dirty="0" err="1"/>
              <a:t>seed</a:t>
            </a:r>
            <a:r>
              <a:rPr lang="it-IT" dirty="0"/>
              <a:t> </a:t>
            </a:r>
            <a:r>
              <a:rPr lang="it-IT" dirty="0" err="1"/>
              <a:t>germinates</a:t>
            </a:r>
            <a:r>
              <a:rPr lang="it-IT" dirty="0"/>
              <a:t> and </a:t>
            </a:r>
            <a:r>
              <a:rPr lang="it-IT" dirty="0" err="1"/>
              <a:t>has</a:t>
            </a:r>
            <a:r>
              <a:rPr lang="it-IT" dirty="0"/>
              <a:t> put out a </a:t>
            </a:r>
            <a:r>
              <a:rPr lang="it-IT" dirty="0" err="1"/>
              <a:t>tiny</a:t>
            </a:r>
            <a:r>
              <a:rPr lang="it-IT" dirty="0"/>
              <a:t> </a:t>
            </a:r>
            <a:r>
              <a:rPr lang="it-IT" dirty="0" err="1"/>
              <a:t>root</a:t>
            </a:r>
            <a:r>
              <a:rPr lang="it-IT" dirty="0"/>
              <a:t>.  </a:t>
            </a:r>
            <a:r>
              <a:rPr lang="it-IT" dirty="0" err="1"/>
              <a:t>Trees</a:t>
            </a:r>
            <a:r>
              <a:rPr lang="it-IT" dirty="0"/>
              <a:t> are </a:t>
            </a:r>
            <a:r>
              <a:rPr lang="it-IT" dirty="0" err="1"/>
              <a:t>groups</a:t>
            </a:r>
            <a:r>
              <a:rPr lang="it-IT" dirty="0"/>
              <a:t> of </a:t>
            </a:r>
            <a:r>
              <a:rPr lang="it-IT" dirty="0" err="1"/>
              <a:t>plants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vasular</a:t>
            </a:r>
            <a:r>
              <a:rPr lang="it-IT" dirty="0"/>
              <a:t> </a:t>
            </a:r>
            <a:r>
              <a:rPr lang="it-IT" dirty="0" err="1"/>
              <a:t>plants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to </a:t>
            </a:r>
            <a:r>
              <a:rPr lang="it-IT" dirty="0" err="1"/>
              <a:t>support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.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8101" y="4075630"/>
            <a:ext cx="8291264" cy="2377706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close</a:t>
            </a:r>
            <a:r>
              <a:rPr lang="it-IT" dirty="0"/>
              <a:t> up of a </a:t>
            </a:r>
            <a:r>
              <a:rPr lang="it-IT" dirty="0" err="1"/>
              <a:t>plant</a:t>
            </a:r>
            <a:r>
              <a:rPr lang="it-IT" dirty="0"/>
              <a:t> shows spore </a:t>
            </a:r>
            <a:r>
              <a:rPr lang="it-IT" dirty="0" err="1"/>
              <a:t>stalks</a:t>
            </a:r>
            <a:r>
              <a:rPr lang="it-IT" dirty="0"/>
              <a:t>.  Here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see</a:t>
            </a:r>
            <a:r>
              <a:rPr lang="it-IT" dirty="0"/>
              <a:t> a </a:t>
            </a:r>
            <a:r>
              <a:rPr lang="it-IT" dirty="0" err="1"/>
              <a:t>seed</a:t>
            </a:r>
            <a:r>
              <a:rPr lang="it-IT" dirty="0"/>
              <a:t> </a:t>
            </a:r>
            <a:r>
              <a:rPr lang="it-IT" dirty="0" err="1"/>
              <a:t>germinates</a:t>
            </a:r>
            <a:r>
              <a:rPr lang="it-IT" dirty="0"/>
              <a:t> and </a:t>
            </a:r>
            <a:r>
              <a:rPr lang="it-IT" dirty="0" err="1"/>
              <a:t>has</a:t>
            </a:r>
            <a:r>
              <a:rPr lang="it-IT" dirty="0"/>
              <a:t> put out a </a:t>
            </a:r>
            <a:r>
              <a:rPr lang="it-IT" dirty="0" err="1"/>
              <a:t>tiny</a:t>
            </a:r>
            <a:r>
              <a:rPr lang="it-IT" dirty="0"/>
              <a:t> </a:t>
            </a:r>
            <a:r>
              <a:rPr lang="it-IT" dirty="0" err="1"/>
              <a:t>root</a:t>
            </a:r>
            <a:r>
              <a:rPr lang="it-IT" dirty="0"/>
              <a:t>.  </a:t>
            </a:r>
            <a:r>
              <a:rPr lang="it-IT" dirty="0" err="1"/>
              <a:t>Trees</a:t>
            </a:r>
            <a:r>
              <a:rPr lang="it-IT" dirty="0"/>
              <a:t> are </a:t>
            </a:r>
            <a:r>
              <a:rPr lang="it-IT" dirty="0" err="1"/>
              <a:t>groups</a:t>
            </a:r>
            <a:r>
              <a:rPr lang="it-IT" dirty="0"/>
              <a:t> of </a:t>
            </a:r>
            <a:r>
              <a:rPr lang="it-IT" dirty="0" err="1"/>
              <a:t>plants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vasular</a:t>
            </a:r>
            <a:r>
              <a:rPr lang="it-IT" dirty="0"/>
              <a:t> </a:t>
            </a:r>
            <a:r>
              <a:rPr lang="it-IT" dirty="0" err="1"/>
              <a:t>plants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to </a:t>
            </a:r>
            <a:r>
              <a:rPr lang="it-IT" dirty="0" err="1"/>
              <a:t>support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b="1" dirty="0"/>
              <a:t>Germinate</a:t>
            </a:r>
            <a:r>
              <a:rPr lang="it-IT" dirty="0"/>
              <a:t>:  to </a:t>
            </a:r>
            <a:r>
              <a:rPr lang="it-IT" dirty="0" err="1"/>
              <a:t>sprout</a:t>
            </a:r>
            <a:endParaRPr lang="it-IT" dirty="0"/>
          </a:p>
          <a:p>
            <a:pPr marL="0" indent="0">
              <a:buNone/>
            </a:pPr>
            <a:r>
              <a:rPr lang="it-IT" b="1" dirty="0"/>
              <a:t>Spore</a:t>
            </a:r>
            <a:r>
              <a:rPr lang="it-IT" dirty="0"/>
              <a:t>: a single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can </a:t>
            </a:r>
            <a:r>
              <a:rPr lang="it-IT" dirty="0" err="1"/>
              <a:t>grow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 </a:t>
            </a:r>
            <a:r>
              <a:rPr lang="it-IT" dirty="0" err="1"/>
              <a:t>plant</a:t>
            </a:r>
            <a:endParaRPr lang="it-IT" dirty="0"/>
          </a:p>
          <a:p>
            <a:pPr marL="0" indent="0">
              <a:buNone/>
            </a:pPr>
            <a:r>
              <a:rPr lang="it-IT" b="1" dirty="0" err="1"/>
              <a:t>Vasular</a:t>
            </a:r>
            <a:r>
              <a:rPr lang="it-IT" b="1" dirty="0"/>
              <a:t> </a:t>
            </a:r>
            <a:r>
              <a:rPr lang="it-IT" b="1" dirty="0" err="1"/>
              <a:t>tissue</a:t>
            </a:r>
            <a:r>
              <a:rPr lang="it-IT" dirty="0"/>
              <a:t>: 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supports</a:t>
            </a:r>
            <a:r>
              <a:rPr lang="it-IT" dirty="0"/>
              <a:t> </a:t>
            </a:r>
            <a:r>
              <a:rPr lang="it-IT" dirty="0" err="1"/>
              <a:t>plants</a:t>
            </a:r>
            <a:r>
              <a:rPr lang="it-IT" dirty="0"/>
              <a:t> and </a:t>
            </a:r>
            <a:r>
              <a:rPr lang="it-IT" dirty="0" err="1"/>
              <a:t>carries</a:t>
            </a:r>
            <a:r>
              <a:rPr lang="it-IT" dirty="0"/>
              <a:t> </a:t>
            </a:r>
            <a:r>
              <a:rPr lang="it-IT" dirty="0" err="1"/>
              <a:t>food</a:t>
            </a:r>
            <a:r>
              <a:rPr lang="it-IT" dirty="0"/>
              <a:t> and water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9552" y="35730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E123D3"/>
                </a:solidFill>
              </a:rPr>
              <a:t>Adapted</a:t>
            </a:r>
            <a:r>
              <a:rPr lang="it-IT" b="1" dirty="0">
                <a:solidFill>
                  <a:srgbClr val="E123D3"/>
                </a:solidFill>
              </a:rPr>
              <a:t> text: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04311" y="6533004"/>
            <a:ext cx="3945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Adapted</a:t>
            </a:r>
            <a:r>
              <a:rPr lang="it-IT" sz="1400" dirty="0"/>
              <a:t> from www.teachers.cambridgeesol.org</a:t>
            </a:r>
          </a:p>
        </p:txBody>
      </p:sp>
    </p:spTree>
    <p:extLst>
      <p:ext uri="{BB962C8B-B14F-4D97-AF65-F5344CB8AC3E}">
        <p14:creationId xmlns:p14="http://schemas.microsoft.com/office/powerpoint/2010/main" val="412310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Including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Glossary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0" indent="0">
              <a:buNone/>
            </a:pPr>
            <a:endParaRPr lang="it-IT" dirty="0">
              <a:solidFill>
                <a:srgbClr val="E123D3"/>
              </a:solidFill>
            </a:endParaRPr>
          </a:p>
          <a:p>
            <a:pPr marL="0" indent="0">
              <a:buNone/>
            </a:pPr>
            <a:r>
              <a:rPr lang="it-IT" sz="3200" dirty="0">
                <a:solidFill>
                  <a:srgbClr val="E123D3"/>
                </a:solidFill>
              </a:rPr>
              <a:t>In CLIL, a </a:t>
            </a:r>
            <a:r>
              <a:rPr lang="it-IT" sz="3200" dirty="0" err="1">
                <a:solidFill>
                  <a:srgbClr val="E123D3"/>
                </a:solidFill>
              </a:rPr>
              <a:t>glossary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is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either</a:t>
            </a:r>
            <a:r>
              <a:rPr lang="it-IT" sz="3200" dirty="0">
                <a:solidFill>
                  <a:srgbClr val="E123D3"/>
                </a:solidFill>
              </a:rPr>
              <a:t> in the target </a:t>
            </a:r>
            <a:r>
              <a:rPr lang="it-IT" sz="3200" dirty="0" err="1">
                <a:solidFill>
                  <a:srgbClr val="E123D3"/>
                </a:solidFill>
              </a:rPr>
              <a:t>language</a:t>
            </a:r>
            <a:r>
              <a:rPr lang="it-IT" sz="3200" dirty="0">
                <a:solidFill>
                  <a:srgbClr val="E123D3"/>
                </a:solidFill>
              </a:rPr>
              <a:t> with target </a:t>
            </a:r>
            <a:r>
              <a:rPr lang="it-IT" sz="3200" dirty="0" err="1">
                <a:solidFill>
                  <a:srgbClr val="E123D3"/>
                </a:solidFill>
              </a:rPr>
              <a:t>language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meanings</a:t>
            </a:r>
            <a:r>
              <a:rPr lang="it-IT" sz="3200" dirty="0">
                <a:solidFill>
                  <a:srgbClr val="E123D3"/>
                </a:solidFill>
              </a:rPr>
              <a:t> or in the target </a:t>
            </a:r>
            <a:r>
              <a:rPr lang="it-IT" sz="3200" dirty="0" err="1">
                <a:solidFill>
                  <a:srgbClr val="E123D3"/>
                </a:solidFill>
              </a:rPr>
              <a:t>language</a:t>
            </a:r>
            <a:r>
              <a:rPr lang="it-IT" sz="3200" dirty="0">
                <a:solidFill>
                  <a:srgbClr val="E123D3"/>
                </a:solidFill>
              </a:rPr>
              <a:t> with L1 </a:t>
            </a:r>
            <a:r>
              <a:rPr lang="it-IT" sz="3200" dirty="0" err="1">
                <a:solidFill>
                  <a:srgbClr val="E123D3"/>
                </a:solidFill>
              </a:rPr>
              <a:t>meanings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5133969"/>
      </p:ext>
    </p:extLst>
  </p:cSld>
  <p:clrMapOvr>
    <a:masterClrMapping/>
  </p:clrMapOvr>
  <p:transition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text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been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adapted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1684784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/>
              <a:t>Greek</a:t>
            </a:r>
            <a:r>
              <a:rPr lang="it-IT" dirty="0"/>
              <a:t> </a:t>
            </a:r>
            <a:r>
              <a:rPr lang="it-IT" dirty="0" err="1"/>
              <a:t>farmers</a:t>
            </a:r>
            <a:r>
              <a:rPr lang="it-IT" dirty="0"/>
              <a:t> </a:t>
            </a:r>
            <a:r>
              <a:rPr lang="it-IT" dirty="0" err="1"/>
              <a:t>grew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crops</a:t>
            </a:r>
            <a:r>
              <a:rPr lang="it-IT" dirty="0"/>
              <a:t> and </a:t>
            </a:r>
            <a:r>
              <a:rPr lang="it-IT" dirty="0" err="1"/>
              <a:t>kept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.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crops</a:t>
            </a:r>
            <a:r>
              <a:rPr lang="it-IT" dirty="0"/>
              <a:t> and </a:t>
            </a:r>
            <a:r>
              <a:rPr lang="it-IT" dirty="0" err="1"/>
              <a:t>animals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olives</a:t>
            </a:r>
            <a:r>
              <a:rPr lang="it-IT" dirty="0"/>
              <a:t> for </a:t>
            </a:r>
            <a:r>
              <a:rPr lang="it-IT" dirty="0" err="1"/>
              <a:t>eating</a:t>
            </a:r>
            <a:r>
              <a:rPr lang="it-IT" dirty="0"/>
              <a:t> and for olive </a:t>
            </a:r>
            <a:r>
              <a:rPr lang="it-IT" dirty="0" err="1"/>
              <a:t>oil</a:t>
            </a:r>
            <a:r>
              <a:rPr lang="it-IT" dirty="0"/>
              <a:t>, </a:t>
            </a:r>
            <a:r>
              <a:rPr lang="it-IT" dirty="0" err="1"/>
              <a:t>grain</a:t>
            </a:r>
            <a:r>
              <a:rPr lang="it-IT" dirty="0"/>
              <a:t> for </a:t>
            </a:r>
            <a:r>
              <a:rPr lang="it-IT" dirty="0" err="1"/>
              <a:t>flour</a:t>
            </a:r>
            <a:r>
              <a:rPr lang="it-IT" dirty="0"/>
              <a:t> to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bread</a:t>
            </a:r>
            <a:r>
              <a:rPr lang="it-IT" dirty="0"/>
              <a:t>, </a:t>
            </a:r>
            <a:r>
              <a:rPr lang="it-IT" dirty="0" err="1"/>
              <a:t>grapes</a:t>
            </a:r>
            <a:r>
              <a:rPr lang="it-IT" dirty="0"/>
              <a:t> for </a:t>
            </a:r>
            <a:r>
              <a:rPr lang="it-IT" dirty="0" err="1"/>
              <a:t>eating</a:t>
            </a:r>
            <a:r>
              <a:rPr lang="it-IT" dirty="0"/>
              <a:t> and for </a:t>
            </a:r>
            <a:r>
              <a:rPr lang="it-IT" dirty="0" err="1"/>
              <a:t>wine</a:t>
            </a:r>
            <a:r>
              <a:rPr lang="it-IT" dirty="0"/>
              <a:t>, </a:t>
            </a:r>
            <a:r>
              <a:rPr lang="it-IT" dirty="0" err="1"/>
              <a:t>sheep</a:t>
            </a:r>
            <a:r>
              <a:rPr lang="it-IT" dirty="0"/>
              <a:t> and </a:t>
            </a:r>
            <a:r>
              <a:rPr lang="it-IT" dirty="0" err="1"/>
              <a:t>goats</a:t>
            </a:r>
            <a:r>
              <a:rPr lang="it-IT" dirty="0"/>
              <a:t> for </a:t>
            </a:r>
            <a:r>
              <a:rPr lang="it-IT" dirty="0" err="1"/>
              <a:t>wool</a:t>
            </a:r>
            <a:r>
              <a:rPr lang="it-IT" dirty="0"/>
              <a:t>, </a:t>
            </a:r>
            <a:r>
              <a:rPr lang="it-IT" dirty="0" err="1"/>
              <a:t>milk</a:t>
            </a:r>
            <a:r>
              <a:rPr lang="it-IT" dirty="0"/>
              <a:t> and </a:t>
            </a:r>
            <a:r>
              <a:rPr lang="it-IT" dirty="0" err="1"/>
              <a:t>meat</a:t>
            </a:r>
            <a:r>
              <a:rPr lang="it-IT" dirty="0"/>
              <a:t>.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58101" y="4075630"/>
            <a:ext cx="8291264" cy="2377706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/>
              <a:t>Greek</a:t>
            </a:r>
            <a:r>
              <a:rPr lang="it-IT" dirty="0"/>
              <a:t> </a:t>
            </a:r>
            <a:r>
              <a:rPr lang="it-IT" dirty="0" err="1"/>
              <a:t>farmers</a:t>
            </a:r>
            <a:r>
              <a:rPr lang="it-IT" dirty="0"/>
              <a:t> </a:t>
            </a:r>
            <a:r>
              <a:rPr lang="it-IT" dirty="0" err="1"/>
              <a:t>grew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crops</a:t>
            </a:r>
            <a:r>
              <a:rPr lang="it-IT" dirty="0"/>
              <a:t> and </a:t>
            </a:r>
            <a:r>
              <a:rPr lang="it-IT" dirty="0" err="1"/>
              <a:t>kept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animals</a:t>
            </a:r>
            <a:r>
              <a:rPr lang="it-IT" dirty="0"/>
              <a:t>.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crops</a:t>
            </a:r>
            <a:r>
              <a:rPr lang="it-IT" dirty="0"/>
              <a:t> and </a:t>
            </a:r>
            <a:r>
              <a:rPr lang="it-IT" dirty="0" err="1"/>
              <a:t>animals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:</a:t>
            </a:r>
          </a:p>
          <a:p>
            <a:r>
              <a:rPr lang="it-IT" dirty="0"/>
              <a:t> </a:t>
            </a:r>
            <a:r>
              <a:rPr lang="it-IT" dirty="0" err="1"/>
              <a:t>olives</a:t>
            </a:r>
            <a:r>
              <a:rPr lang="it-IT" dirty="0"/>
              <a:t> for </a:t>
            </a:r>
            <a:r>
              <a:rPr lang="it-IT" dirty="0" err="1"/>
              <a:t>eating</a:t>
            </a:r>
            <a:r>
              <a:rPr lang="it-IT" dirty="0"/>
              <a:t> and for olive </a:t>
            </a:r>
            <a:r>
              <a:rPr lang="it-IT" dirty="0" err="1"/>
              <a:t>oil</a:t>
            </a:r>
            <a:endParaRPr lang="it-IT" dirty="0"/>
          </a:p>
          <a:p>
            <a:r>
              <a:rPr lang="it-IT" dirty="0"/>
              <a:t> </a:t>
            </a:r>
            <a:r>
              <a:rPr lang="it-IT" dirty="0" err="1"/>
              <a:t>grain</a:t>
            </a:r>
            <a:r>
              <a:rPr lang="it-IT" dirty="0"/>
              <a:t> for </a:t>
            </a:r>
            <a:r>
              <a:rPr lang="it-IT" dirty="0" err="1"/>
              <a:t>flour</a:t>
            </a:r>
            <a:r>
              <a:rPr lang="it-IT" dirty="0"/>
              <a:t> to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bread</a:t>
            </a:r>
            <a:endParaRPr lang="it-IT" dirty="0"/>
          </a:p>
          <a:p>
            <a:r>
              <a:rPr lang="it-IT" dirty="0"/>
              <a:t> </a:t>
            </a:r>
            <a:r>
              <a:rPr lang="it-IT" dirty="0" err="1"/>
              <a:t>grapes</a:t>
            </a:r>
            <a:r>
              <a:rPr lang="it-IT" dirty="0"/>
              <a:t> for </a:t>
            </a:r>
            <a:r>
              <a:rPr lang="it-IT" dirty="0" err="1"/>
              <a:t>eating</a:t>
            </a:r>
            <a:r>
              <a:rPr lang="it-IT" dirty="0"/>
              <a:t> and for </a:t>
            </a:r>
            <a:r>
              <a:rPr lang="it-IT" dirty="0" err="1"/>
              <a:t>wine</a:t>
            </a:r>
            <a:endParaRPr lang="it-IT" dirty="0"/>
          </a:p>
          <a:p>
            <a:r>
              <a:rPr lang="it-IT" dirty="0"/>
              <a:t> </a:t>
            </a:r>
            <a:r>
              <a:rPr lang="it-IT" dirty="0" err="1"/>
              <a:t>sheep</a:t>
            </a:r>
            <a:r>
              <a:rPr lang="it-IT" dirty="0"/>
              <a:t> and </a:t>
            </a:r>
            <a:r>
              <a:rPr lang="it-IT" dirty="0" err="1"/>
              <a:t>goats</a:t>
            </a:r>
            <a:r>
              <a:rPr lang="it-IT" dirty="0"/>
              <a:t> for </a:t>
            </a:r>
            <a:r>
              <a:rPr lang="it-IT" dirty="0" err="1"/>
              <a:t>wool</a:t>
            </a:r>
            <a:r>
              <a:rPr lang="it-IT" dirty="0"/>
              <a:t>, </a:t>
            </a:r>
            <a:r>
              <a:rPr lang="it-IT" dirty="0" err="1"/>
              <a:t>milk</a:t>
            </a:r>
            <a:r>
              <a:rPr lang="it-IT" dirty="0"/>
              <a:t> and </a:t>
            </a:r>
            <a:r>
              <a:rPr lang="it-IT" dirty="0" err="1"/>
              <a:t>meat</a:t>
            </a:r>
            <a:r>
              <a:rPr lang="it-IT" dirty="0"/>
              <a:t>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35730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E123D3"/>
                </a:solidFill>
              </a:rPr>
              <a:t>Adapted</a:t>
            </a:r>
            <a:r>
              <a:rPr lang="it-IT" b="1" dirty="0">
                <a:solidFill>
                  <a:srgbClr val="E123D3"/>
                </a:solidFill>
              </a:rPr>
              <a:t> text: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04311" y="6533004"/>
            <a:ext cx="3945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Adapted</a:t>
            </a:r>
            <a:r>
              <a:rPr lang="it-IT" sz="1400" dirty="0"/>
              <a:t> from www.teachers.cambridgeesol.org</a:t>
            </a:r>
          </a:p>
        </p:txBody>
      </p:sp>
    </p:spTree>
    <p:extLst>
      <p:ext uri="{BB962C8B-B14F-4D97-AF65-F5344CB8AC3E}">
        <p14:creationId xmlns:p14="http://schemas.microsoft.com/office/powerpoint/2010/main" val="169705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Changing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the Text Layout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sz="3200" dirty="0"/>
          </a:p>
          <a:p>
            <a:r>
              <a:rPr lang="it-IT" sz="3200" dirty="0">
                <a:solidFill>
                  <a:srgbClr val="E123D3"/>
                </a:solidFill>
              </a:rPr>
              <a:t>A </a:t>
            </a:r>
            <a:r>
              <a:rPr lang="it-IT" sz="3200" dirty="0" err="1">
                <a:solidFill>
                  <a:srgbClr val="E123D3"/>
                </a:solidFill>
              </a:rPr>
              <a:t>clear</a:t>
            </a:r>
            <a:r>
              <a:rPr lang="it-IT" sz="3200" dirty="0">
                <a:solidFill>
                  <a:srgbClr val="E123D3"/>
                </a:solidFill>
              </a:rPr>
              <a:t> layout </a:t>
            </a:r>
            <a:r>
              <a:rPr lang="it-IT" sz="3200" dirty="0" err="1">
                <a:solidFill>
                  <a:srgbClr val="E123D3"/>
                </a:solidFill>
              </a:rPr>
              <a:t>helps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reading</a:t>
            </a:r>
            <a:r>
              <a:rPr lang="it-IT" sz="3200" dirty="0">
                <a:solidFill>
                  <a:srgbClr val="E123D3"/>
                </a:solidFill>
              </a:rPr>
              <a:t>.</a:t>
            </a:r>
          </a:p>
          <a:p>
            <a:endParaRPr lang="it-IT" sz="3200" dirty="0">
              <a:solidFill>
                <a:srgbClr val="E123D3"/>
              </a:solidFill>
            </a:endParaRPr>
          </a:p>
          <a:p>
            <a:r>
              <a:rPr lang="it-IT" sz="3200" dirty="0">
                <a:solidFill>
                  <a:srgbClr val="E123D3"/>
                </a:solidFill>
              </a:rPr>
              <a:t>In the </a:t>
            </a:r>
            <a:r>
              <a:rPr lang="it-IT" sz="3200" dirty="0" err="1">
                <a:solidFill>
                  <a:srgbClr val="E123D3"/>
                </a:solidFill>
              </a:rPr>
              <a:t>previous</a:t>
            </a:r>
            <a:r>
              <a:rPr lang="it-IT" sz="3200" dirty="0">
                <a:solidFill>
                  <a:srgbClr val="E123D3"/>
                </a:solidFill>
              </a:rPr>
              <a:t> slide, part of the text </a:t>
            </a:r>
            <a:r>
              <a:rPr lang="it-IT" sz="3200" dirty="0" err="1">
                <a:solidFill>
                  <a:srgbClr val="E123D3"/>
                </a:solidFill>
              </a:rPr>
              <a:t>was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presented</a:t>
            </a:r>
            <a:r>
              <a:rPr lang="it-IT" sz="3200" dirty="0">
                <a:solidFill>
                  <a:srgbClr val="E123D3"/>
                </a:solidFill>
              </a:rPr>
              <a:t> in </a:t>
            </a:r>
            <a:r>
              <a:rPr lang="it-IT" sz="3200" dirty="0" err="1">
                <a:solidFill>
                  <a:srgbClr val="E123D3"/>
                </a:solidFill>
              </a:rPr>
              <a:t>point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form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rather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than</a:t>
            </a:r>
            <a:r>
              <a:rPr lang="it-IT" sz="3200" dirty="0">
                <a:solidFill>
                  <a:srgbClr val="E123D3"/>
                </a:solidFill>
              </a:rPr>
              <a:t> a long </a:t>
            </a:r>
            <a:r>
              <a:rPr lang="it-IT" sz="3200" dirty="0" err="1">
                <a:solidFill>
                  <a:srgbClr val="E123D3"/>
                </a:solidFill>
              </a:rPr>
              <a:t>paragraph</a:t>
            </a:r>
            <a:r>
              <a:rPr lang="it-IT" sz="3200" dirty="0">
                <a:solidFill>
                  <a:srgbClr val="E123D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6641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text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been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adapted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1684784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/>
              <a:t>Bird</a:t>
            </a:r>
            <a:r>
              <a:rPr lang="it-IT" dirty="0"/>
              <a:t> strikes </a:t>
            </a:r>
            <a:r>
              <a:rPr lang="it-IT" dirty="0" err="1"/>
              <a:t>were</a:t>
            </a:r>
            <a:r>
              <a:rPr lang="it-IT" dirty="0"/>
              <a:t> a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danger</a:t>
            </a:r>
            <a:r>
              <a:rPr lang="it-IT" dirty="0"/>
              <a:t>, </a:t>
            </a:r>
            <a:r>
              <a:rPr lang="it-IT" dirty="0" err="1"/>
              <a:t>owing</a:t>
            </a:r>
            <a:r>
              <a:rPr lang="it-IT" dirty="0"/>
              <a:t> to the </a:t>
            </a:r>
            <a:r>
              <a:rPr lang="it-IT" dirty="0" err="1"/>
              <a:t>train’s</a:t>
            </a:r>
            <a:r>
              <a:rPr lang="it-IT" dirty="0"/>
              <a:t> high </a:t>
            </a:r>
            <a:r>
              <a:rPr lang="it-IT" dirty="0" err="1"/>
              <a:t>speed</a:t>
            </a:r>
            <a:r>
              <a:rPr lang="it-IT" dirty="0"/>
              <a:t>.  </a:t>
            </a:r>
            <a:r>
              <a:rPr lang="it-IT" dirty="0" err="1"/>
              <a:t>Having</a:t>
            </a:r>
            <a:r>
              <a:rPr lang="it-IT" dirty="0"/>
              <a:t> </a:t>
            </a:r>
            <a:r>
              <a:rPr lang="it-IT" dirty="0" err="1"/>
              <a:t>received</a:t>
            </a:r>
            <a:r>
              <a:rPr lang="it-IT" dirty="0"/>
              <a:t> </a:t>
            </a:r>
            <a:r>
              <a:rPr lang="it-IT" dirty="0" err="1"/>
              <a:t>instructions</a:t>
            </a:r>
            <a:r>
              <a:rPr lang="it-IT" dirty="0"/>
              <a:t> in </a:t>
            </a:r>
            <a:r>
              <a:rPr lang="it-IT" dirty="0" err="1"/>
              <a:t>how</a:t>
            </a:r>
            <a:r>
              <a:rPr lang="it-IT" dirty="0"/>
              <a:t> to use the </a:t>
            </a:r>
            <a:r>
              <a:rPr lang="it-IT" dirty="0" err="1"/>
              <a:t>cannon</a:t>
            </a:r>
            <a:r>
              <a:rPr lang="it-IT" dirty="0"/>
              <a:t>, designers </a:t>
            </a:r>
            <a:r>
              <a:rPr lang="it-IT" dirty="0" err="1"/>
              <a:t>subsequently</a:t>
            </a:r>
            <a:r>
              <a:rPr lang="it-IT" dirty="0"/>
              <a:t> </a:t>
            </a:r>
            <a:r>
              <a:rPr lang="it-IT" dirty="0" err="1"/>
              <a:t>fired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prototype</a:t>
            </a:r>
            <a:r>
              <a:rPr lang="it-IT" dirty="0"/>
              <a:t>.  The </a:t>
            </a:r>
            <a:r>
              <a:rPr lang="it-IT" dirty="0" err="1"/>
              <a:t>effects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devastating</a:t>
            </a:r>
            <a:r>
              <a:rPr lang="it-IT" dirty="0"/>
              <a:t>, </a:t>
            </a:r>
            <a:r>
              <a:rPr lang="it-IT" dirty="0" err="1"/>
              <a:t>consequently</a:t>
            </a:r>
            <a:r>
              <a:rPr lang="it-IT" dirty="0"/>
              <a:t>, the </a:t>
            </a:r>
            <a:r>
              <a:rPr lang="it-IT" dirty="0" err="1"/>
              <a:t>engineers</a:t>
            </a:r>
            <a:r>
              <a:rPr lang="it-IT" dirty="0"/>
              <a:t> </a:t>
            </a:r>
            <a:r>
              <a:rPr lang="it-IT" dirty="0" err="1"/>
              <a:t>stopped</a:t>
            </a:r>
            <a:r>
              <a:rPr lang="it-IT" dirty="0"/>
              <a:t> the test.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74306" y="4075630"/>
            <a:ext cx="8291264" cy="2089674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/>
              <a:t>Bird</a:t>
            </a:r>
            <a:r>
              <a:rPr lang="it-IT" dirty="0"/>
              <a:t> strikes </a:t>
            </a:r>
            <a:r>
              <a:rPr lang="it-IT" dirty="0" err="1"/>
              <a:t>were</a:t>
            </a:r>
            <a:r>
              <a:rPr lang="it-IT" dirty="0"/>
              <a:t> a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danger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of the </a:t>
            </a:r>
            <a:r>
              <a:rPr lang="it-IT" dirty="0" err="1"/>
              <a:t>train’s</a:t>
            </a:r>
            <a:r>
              <a:rPr lang="it-IT" dirty="0"/>
              <a:t> high </a:t>
            </a:r>
            <a:r>
              <a:rPr lang="it-IT" dirty="0" err="1"/>
              <a:t>speed</a:t>
            </a:r>
            <a:r>
              <a:rPr lang="it-IT" dirty="0"/>
              <a:t>.  </a:t>
            </a:r>
            <a:r>
              <a:rPr lang="it-IT" dirty="0" err="1"/>
              <a:t>Having</a:t>
            </a:r>
            <a:r>
              <a:rPr lang="it-IT" dirty="0"/>
              <a:t> </a:t>
            </a:r>
            <a:r>
              <a:rPr lang="it-IT" dirty="0" err="1"/>
              <a:t>received</a:t>
            </a:r>
            <a:r>
              <a:rPr lang="it-IT" dirty="0"/>
              <a:t> </a:t>
            </a:r>
            <a:r>
              <a:rPr lang="it-IT" dirty="0" err="1"/>
              <a:t>instructions</a:t>
            </a:r>
            <a:r>
              <a:rPr lang="it-IT" dirty="0"/>
              <a:t> in </a:t>
            </a:r>
            <a:r>
              <a:rPr lang="it-IT" dirty="0" err="1"/>
              <a:t>how</a:t>
            </a:r>
            <a:r>
              <a:rPr lang="it-IT" dirty="0"/>
              <a:t> to use the </a:t>
            </a:r>
            <a:r>
              <a:rPr lang="it-IT" dirty="0" err="1"/>
              <a:t>cannon</a:t>
            </a:r>
            <a:r>
              <a:rPr lang="it-IT" dirty="0"/>
              <a:t>, designers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fired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first </a:t>
            </a:r>
            <a:r>
              <a:rPr lang="it-IT" dirty="0" err="1"/>
              <a:t>working</a:t>
            </a:r>
            <a:r>
              <a:rPr lang="it-IT" dirty="0"/>
              <a:t> model.  The </a:t>
            </a:r>
            <a:r>
              <a:rPr lang="it-IT" dirty="0" err="1"/>
              <a:t>effects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bad</a:t>
            </a:r>
            <a:r>
              <a:rPr lang="it-IT" dirty="0"/>
              <a:t> so the </a:t>
            </a:r>
            <a:r>
              <a:rPr lang="it-IT" dirty="0" err="1"/>
              <a:t>engineers</a:t>
            </a:r>
            <a:r>
              <a:rPr lang="it-IT" dirty="0"/>
              <a:t> </a:t>
            </a:r>
            <a:r>
              <a:rPr lang="it-IT" dirty="0" err="1"/>
              <a:t>stopped</a:t>
            </a:r>
            <a:r>
              <a:rPr lang="it-IT" dirty="0"/>
              <a:t> the test.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35730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E123D3"/>
                </a:solidFill>
              </a:rPr>
              <a:t>Adapted</a:t>
            </a:r>
            <a:r>
              <a:rPr lang="it-IT" b="1" dirty="0">
                <a:solidFill>
                  <a:srgbClr val="E123D3"/>
                </a:solidFill>
              </a:rPr>
              <a:t> text: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04311" y="6409719"/>
            <a:ext cx="3945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Adapted</a:t>
            </a:r>
            <a:r>
              <a:rPr lang="it-IT" sz="1400" dirty="0"/>
              <a:t> from www.teachers.cambridgeesol.org</a:t>
            </a:r>
          </a:p>
        </p:txBody>
      </p:sp>
    </p:spTree>
    <p:extLst>
      <p:ext uri="{BB962C8B-B14F-4D97-AF65-F5344CB8AC3E}">
        <p14:creationId xmlns:p14="http://schemas.microsoft.com/office/powerpoint/2010/main" val="304097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520511"/>
            <a:ext cx="864096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endParaRPr kumimoji="0" lang="es-ES_tradnl" altLang="es-ES" sz="3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s-ES_tradnl" alt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CLIL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s-ES_tradnl" altLang="es-ES" sz="36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Content</a:t>
            </a:r>
            <a:r>
              <a:rPr kumimoji="0" lang="es-ES_tradnl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lang="es-ES_tradnl" altLang="es-ES" sz="3600" b="1" kern="0" dirty="0">
                <a:solidFill>
                  <a:srgbClr val="D60093"/>
                </a:solidFill>
                <a:latin typeface="Arial"/>
              </a:rPr>
              <a:t>L</a:t>
            </a:r>
            <a:r>
              <a:rPr kumimoji="0" lang="es-ES_tradnl" altLang="es-E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anguage</a:t>
            </a:r>
            <a:r>
              <a:rPr kumimoji="0" lang="es-ES_tradnl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_tradnl" altLang="es-ES" sz="3200" b="1" kern="0" dirty="0">
                <a:solidFill>
                  <a:srgbClr val="D60093"/>
                </a:solidFill>
                <a:latin typeface="Arial"/>
              </a:rPr>
              <a:t>I</a:t>
            </a:r>
            <a:r>
              <a:rPr kumimoji="0" lang="es-ES_tradnl" altLang="es-E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ntegrated</a:t>
            </a:r>
            <a:r>
              <a:rPr kumimoji="0" lang="es-ES_tradnl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_tradnl" altLang="es-E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Learning</a:t>
            </a:r>
            <a:endParaRPr kumimoji="0" lang="es-ES_tradnl" altLang="es-ES" sz="3200" b="1" i="0" u="none" strike="noStrike" kern="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s-ES_tradnl" alt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AICLE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s-ES_tradnl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Aprendizaje integrado de </a:t>
            </a:r>
            <a:r>
              <a:rPr kumimoji="0" lang="es-ES_tradnl" altLang="es-ES" sz="3600" b="1" i="0" u="sng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contenidos</a:t>
            </a:r>
            <a:r>
              <a:rPr kumimoji="0" lang="es-ES_tradnl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y </a:t>
            </a:r>
            <a:r>
              <a:rPr kumimoji="0" lang="es-ES_tradnl" altLang="es-ES" sz="3600" b="1" i="0" u="sng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lenguas</a:t>
            </a:r>
            <a:r>
              <a:rPr kumimoji="0" lang="es-ES_tradnl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extranjeras</a:t>
            </a:r>
            <a:endParaRPr kumimoji="0" lang="es-ES_tradnl" altLang="es-ES" sz="32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s-ES_tradnl" altLang="es-E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EMILE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kumimoji="0" lang="es-ES" altLang="es-E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Enseignement</a:t>
            </a:r>
            <a:r>
              <a:rPr kumimoji="0" lang="es-ES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altLang="es-E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d’une</a:t>
            </a:r>
            <a:r>
              <a:rPr kumimoji="0" lang="es-ES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altLang="es-E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matière</a:t>
            </a:r>
            <a:r>
              <a:rPr kumimoji="0" lang="es-ES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par </a:t>
            </a:r>
            <a:r>
              <a:rPr kumimoji="0" lang="es-ES" altLang="es-E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l’intermédiaire</a:t>
            </a:r>
            <a:r>
              <a:rPr kumimoji="0" lang="es-ES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altLang="es-E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d’une</a:t>
            </a:r>
            <a:r>
              <a:rPr kumimoji="0" lang="es-ES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altLang="es-E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langue</a:t>
            </a:r>
            <a:r>
              <a:rPr kumimoji="0" lang="es-ES" alt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altLang="es-E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étrangère</a:t>
            </a:r>
            <a:r>
              <a:rPr kumimoji="0" lang="es-ES" altLang="es-E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_tradnl" altLang="es-ES" sz="3200" b="0" i="0" u="none" strike="noStrike" kern="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76AC0AA-4A43-997E-54B2-77B9AE6BDB03}"/>
              </a:ext>
            </a:extLst>
          </p:cNvPr>
          <p:cNvSpPr/>
          <p:nvPr/>
        </p:nvSpPr>
        <p:spPr>
          <a:xfrm>
            <a:off x="251520" y="260648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1.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   </a:t>
            </a:r>
          </a:p>
        </p:txBody>
      </p:sp>
    </p:spTree>
    <p:extLst>
      <p:ext uri="{BB962C8B-B14F-4D97-AF65-F5344CB8AC3E}">
        <p14:creationId xmlns:p14="http://schemas.microsoft.com/office/powerpoint/2010/main" val="250233668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Simplified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Text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sz="2400" dirty="0">
                <a:solidFill>
                  <a:srgbClr val="E123D3"/>
                </a:solidFill>
              </a:rPr>
              <a:t>« A text </a:t>
            </a:r>
            <a:r>
              <a:rPr lang="it-IT" sz="2400" dirty="0" err="1">
                <a:solidFill>
                  <a:srgbClr val="E123D3"/>
                </a:solidFill>
              </a:rPr>
              <a:t>should</a:t>
            </a:r>
            <a:r>
              <a:rPr lang="it-IT" sz="2400" dirty="0">
                <a:solidFill>
                  <a:srgbClr val="E123D3"/>
                </a:solidFill>
              </a:rPr>
              <a:t> </a:t>
            </a:r>
            <a:r>
              <a:rPr lang="it-IT" sz="2400" dirty="0" err="1">
                <a:solidFill>
                  <a:srgbClr val="E123D3"/>
                </a:solidFill>
              </a:rPr>
              <a:t>contain</a:t>
            </a:r>
            <a:r>
              <a:rPr lang="it-IT" sz="2400" dirty="0">
                <a:solidFill>
                  <a:srgbClr val="E123D3"/>
                </a:solidFill>
              </a:rPr>
              <a:t> no more </a:t>
            </a:r>
            <a:r>
              <a:rPr lang="it-IT" sz="2400" dirty="0" err="1">
                <a:solidFill>
                  <a:srgbClr val="E123D3"/>
                </a:solidFill>
              </a:rPr>
              <a:t>than</a:t>
            </a:r>
            <a:r>
              <a:rPr lang="it-IT" sz="2400" dirty="0">
                <a:solidFill>
                  <a:srgbClr val="E123D3"/>
                </a:solidFill>
              </a:rPr>
              <a:t> 15 new </a:t>
            </a:r>
            <a:r>
              <a:rPr lang="it-IT" sz="2400" dirty="0" err="1">
                <a:solidFill>
                  <a:srgbClr val="E123D3"/>
                </a:solidFill>
              </a:rPr>
              <a:t>words</a:t>
            </a:r>
            <a:r>
              <a:rPr lang="it-IT" sz="2400" dirty="0">
                <a:solidFill>
                  <a:srgbClr val="E123D3"/>
                </a:solidFill>
              </a:rPr>
              <a:t> per page for the </a:t>
            </a:r>
            <a:r>
              <a:rPr lang="it-IT" sz="2400" dirty="0" err="1">
                <a:solidFill>
                  <a:srgbClr val="E123D3"/>
                </a:solidFill>
              </a:rPr>
              <a:t>students</a:t>
            </a:r>
            <a:r>
              <a:rPr lang="it-IT" sz="2400" dirty="0">
                <a:solidFill>
                  <a:srgbClr val="E123D3"/>
                </a:solidFill>
              </a:rPr>
              <a:t>:  90% of the </a:t>
            </a:r>
            <a:r>
              <a:rPr lang="it-IT" sz="2400" dirty="0" err="1">
                <a:solidFill>
                  <a:srgbClr val="E123D3"/>
                </a:solidFill>
              </a:rPr>
              <a:t>vocabulary</a:t>
            </a:r>
            <a:r>
              <a:rPr lang="it-IT" sz="2400" dirty="0">
                <a:solidFill>
                  <a:srgbClr val="E123D3"/>
                </a:solidFill>
              </a:rPr>
              <a:t> </a:t>
            </a:r>
            <a:r>
              <a:rPr lang="it-IT" sz="2400" dirty="0" err="1">
                <a:solidFill>
                  <a:srgbClr val="E123D3"/>
                </a:solidFill>
              </a:rPr>
              <a:t>should</a:t>
            </a:r>
            <a:r>
              <a:rPr lang="it-IT" sz="2400" dirty="0">
                <a:solidFill>
                  <a:srgbClr val="E123D3"/>
                </a:solidFill>
              </a:rPr>
              <a:t> be </a:t>
            </a:r>
            <a:r>
              <a:rPr lang="it-IT" sz="2400" dirty="0" err="1">
                <a:solidFill>
                  <a:srgbClr val="E123D3"/>
                </a:solidFill>
              </a:rPr>
              <a:t>at</a:t>
            </a:r>
            <a:r>
              <a:rPr lang="it-IT" sz="2400" dirty="0">
                <a:solidFill>
                  <a:srgbClr val="E123D3"/>
                </a:solidFill>
              </a:rPr>
              <a:t> the right </a:t>
            </a:r>
            <a:r>
              <a:rPr lang="it-IT" sz="2400" dirty="0" err="1">
                <a:solidFill>
                  <a:srgbClr val="E123D3"/>
                </a:solidFill>
              </a:rPr>
              <a:t>level</a:t>
            </a:r>
            <a:r>
              <a:rPr lang="it-IT" sz="2400" dirty="0">
                <a:solidFill>
                  <a:srgbClr val="E123D3"/>
                </a:solidFill>
              </a:rPr>
              <a:t> to </a:t>
            </a:r>
            <a:r>
              <a:rPr lang="it-IT" sz="2400" dirty="0" err="1">
                <a:solidFill>
                  <a:srgbClr val="E123D3"/>
                </a:solidFill>
              </a:rPr>
              <a:t>enable</a:t>
            </a:r>
            <a:r>
              <a:rPr lang="it-IT" sz="2400" dirty="0">
                <a:solidFill>
                  <a:srgbClr val="E123D3"/>
                </a:solidFill>
              </a:rPr>
              <a:t> </a:t>
            </a:r>
            <a:r>
              <a:rPr lang="it-IT" sz="2400" dirty="0" err="1">
                <a:solidFill>
                  <a:srgbClr val="E123D3"/>
                </a:solidFill>
              </a:rPr>
              <a:t>students</a:t>
            </a:r>
            <a:r>
              <a:rPr lang="it-IT" sz="2400" dirty="0">
                <a:solidFill>
                  <a:srgbClr val="E123D3"/>
                </a:solidFill>
              </a:rPr>
              <a:t> to </a:t>
            </a:r>
            <a:r>
              <a:rPr lang="it-IT" sz="2400" dirty="0" err="1">
                <a:solidFill>
                  <a:srgbClr val="E123D3"/>
                </a:solidFill>
              </a:rPr>
              <a:t>pick</a:t>
            </a:r>
            <a:r>
              <a:rPr lang="it-IT" sz="2400" dirty="0">
                <a:solidFill>
                  <a:srgbClr val="E123D3"/>
                </a:solidFill>
              </a:rPr>
              <a:t> up </a:t>
            </a:r>
            <a:r>
              <a:rPr lang="it-IT" sz="2400" dirty="0" err="1">
                <a:solidFill>
                  <a:srgbClr val="E123D3"/>
                </a:solidFill>
              </a:rPr>
              <a:t>language</a:t>
            </a:r>
            <a:r>
              <a:rPr lang="it-IT" sz="2400" dirty="0">
                <a:solidFill>
                  <a:srgbClr val="E123D3"/>
                </a:solidFill>
              </a:rPr>
              <a:t> and </a:t>
            </a:r>
            <a:r>
              <a:rPr lang="it-IT" sz="2400" dirty="0" err="1">
                <a:solidFill>
                  <a:srgbClr val="E123D3"/>
                </a:solidFill>
              </a:rPr>
              <a:t>ideas</a:t>
            </a:r>
            <a:r>
              <a:rPr lang="it-IT" sz="2400" dirty="0">
                <a:solidFill>
                  <a:srgbClr val="E123D3"/>
                </a:solidFill>
              </a:rPr>
              <a:t> from the text.  </a:t>
            </a:r>
            <a:r>
              <a:rPr lang="it-IT" sz="2400" dirty="0" err="1">
                <a:solidFill>
                  <a:srgbClr val="E123D3"/>
                </a:solidFill>
              </a:rPr>
              <a:t>Therefore</a:t>
            </a:r>
            <a:r>
              <a:rPr lang="it-IT" sz="2400" dirty="0">
                <a:solidFill>
                  <a:srgbClr val="E123D3"/>
                </a:solidFill>
              </a:rPr>
              <a:t> </a:t>
            </a:r>
            <a:r>
              <a:rPr lang="it-IT" sz="2400" dirty="0" err="1">
                <a:solidFill>
                  <a:srgbClr val="E123D3"/>
                </a:solidFill>
              </a:rPr>
              <a:t>if</a:t>
            </a:r>
            <a:r>
              <a:rPr lang="it-IT" sz="2400" dirty="0">
                <a:solidFill>
                  <a:srgbClr val="E123D3"/>
                </a:solidFill>
              </a:rPr>
              <a:t> </a:t>
            </a:r>
            <a:r>
              <a:rPr lang="it-IT" sz="2400" dirty="0" err="1">
                <a:solidFill>
                  <a:srgbClr val="E123D3"/>
                </a:solidFill>
              </a:rPr>
              <a:t>there</a:t>
            </a:r>
            <a:r>
              <a:rPr lang="it-IT" sz="2400" dirty="0">
                <a:solidFill>
                  <a:srgbClr val="E123D3"/>
                </a:solidFill>
              </a:rPr>
              <a:t> are </a:t>
            </a:r>
            <a:r>
              <a:rPr lang="it-IT" sz="2400" dirty="0" err="1">
                <a:solidFill>
                  <a:srgbClr val="E123D3"/>
                </a:solidFill>
              </a:rPr>
              <a:t>too</a:t>
            </a:r>
            <a:r>
              <a:rPr lang="it-IT" sz="2400" dirty="0">
                <a:solidFill>
                  <a:srgbClr val="E123D3"/>
                </a:solidFill>
              </a:rPr>
              <a:t> </a:t>
            </a:r>
            <a:r>
              <a:rPr lang="it-IT" sz="2400" dirty="0" err="1">
                <a:solidFill>
                  <a:srgbClr val="E123D3"/>
                </a:solidFill>
              </a:rPr>
              <a:t>many</a:t>
            </a:r>
            <a:r>
              <a:rPr lang="it-IT" sz="2400" dirty="0">
                <a:solidFill>
                  <a:srgbClr val="E123D3"/>
                </a:solidFill>
              </a:rPr>
              <a:t> new </a:t>
            </a:r>
            <a:r>
              <a:rPr lang="it-IT" sz="2400" dirty="0" err="1">
                <a:solidFill>
                  <a:srgbClr val="E123D3"/>
                </a:solidFill>
              </a:rPr>
              <a:t>words</a:t>
            </a:r>
            <a:r>
              <a:rPr lang="it-IT" sz="2400" dirty="0">
                <a:solidFill>
                  <a:srgbClr val="E123D3"/>
                </a:solidFill>
              </a:rPr>
              <a:t> for </a:t>
            </a:r>
            <a:r>
              <a:rPr lang="it-IT" sz="2400" dirty="0" err="1">
                <a:solidFill>
                  <a:srgbClr val="E123D3"/>
                </a:solidFill>
              </a:rPr>
              <a:t>your</a:t>
            </a:r>
            <a:r>
              <a:rPr lang="it-IT" sz="2400" dirty="0">
                <a:solidFill>
                  <a:srgbClr val="E123D3"/>
                </a:solidFill>
              </a:rPr>
              <a:t> </a:t>
            </a:r>
            <a:r>
              <a:rPr lang="it-IT" sz="2400" dirty="0" err="1">
                <a:solidFill>
                  <a:srgbClr val="E123D3"/>
                </a:solidFill>
              </a:rPr>
              <a:t>students</a:t>
            </a:r>
            <a:r>
              <a:rPr lang="it-IT" sz="2400" dirty="0">
                <a:solidFill>
                  <a:srgbClr val="E123D3"/>
                </a:solidFill>
              </a:rPr>
              <a:t>, the text </a:t>
            </a:r>
            <a:r>
              <a:rPr lang="it-IT" sz="2400" dirty="0" err="1">
                <a:solidFill>
                  <a:srgbClr val="E123D3"/>
                </a:solidFill>
              </a:rPr>
              <a:t>needs</a:t>
            </a:r>
            <a:r>
              <a:rPr lang="it-IT" sz="2400" dirty="0">
                <a:solidFill>
                  <a:srgbClr val="E123D3"/>
                </a:solidFill>
              </a:rPr>
              <a:t> to be </a:t>
            </a:r>
            <a:r>
              <a:rPr lang="it-IT" sz="2400" dirty="0" err="1">
                <a:solidFill>
                  <a:srgbClr val="E123D3"/>
                </a:solidFill>
              </a:rPr>
              <a:t>simplified</a:t>
            </a:r>
            <a:r>
              <a:rPr lang="it-IT" sz="2400" dirty="0">
                <a:solidFill>
                  <a:srgbClr val="E123D3"/>
                </a:solidFill>
              </a:rPr>
              <a:t>»</a:t>
            </a:r>
          </a:p>
          <a:p>
            <a:pPr marL="0" indent="0">
              <a:buNone/>
            </a:pPr>
            <a:r>
              <a:rPr lang="it-IT" dirty="0">
                <a:solidFill>
                  <a:srgbClr val="E123D3"/>
                </a:solidFill>
              </a:rPr>
              <a:t>								(Tanner, R., 2010)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r>
              <a:rPr lang="it-IT" sz="2400" dirty="0" err="1">
                <a:solidFill>
                  <a:srgbClr val="E123D3"/>
                </a:solidFill>
              </a:rPr>
              <a:t>Sentences</a:t>
            </a:r>
            <a:r>
              <a:rPr lang="it-IT" sz="2400" dirty="0">
                <a:solidFill>
                  <a:srgbClr val="E123D3"/>
                </a:solidFill>
              </a:rPr>
              <a:t> can be </a:t>
            </a:r>
            <a:r>
              <a:rPr lang="it-IT" sz="2400" dirty="0" err="1">
                <a:solidFill>
                  <a:srgbClr val="E123D3"/>
                </a:solidFill>
              </a:rPr>
              <a:t>shortened</a:t>
            </a:r>
            <a:r>
              <a:rPr lang="it-IT" sz="2400" dirty="0">
                <a:solidFill>
                  <a:srgbClr val="E123D3"/>
                </a:solidFill>
              </a:rPr>
              <a:t>.</a:t>
            </a:r>
          </a:p>
          <a:p>
            <a:r>
              <a:rPr lang="it-IT" sz="2400" dirty="0" err="1">
                <a:solidFill>
                  <a:srgbClr val="E123D3"/>
                </a:solidFill>
              </a:rPr>
              <a:t>Grammatical</a:t>
            </a:r>
            <a:r>
              <a:rPr lang="it-IT" sz="2400" dirty="0">
                <a:solidFill>
                  <a:srgbClr val="E123D3"/>
                </a:solidFill>
              </a:rPr>
              <a:t> </a:t>
            </a:r>
            <a:r>
              <a:rPr lang="it-IT" sz="2400" dirty="0" err="1">
                <a:solidFill>
                  <a:srgbClr val="E123D3"/>
                </a:solidFill>
              </a:rPr>
              <a:t>structures</a:t>
            </a:r>
            <a:r>
              <a:rPr lang="it-IT" sz="2400" dirty="0">
                <a:solidFill>
                  <a:srgbClr val="E123D3"/>
                </a:solidFill>
              </a:rPr>
              <a:t> can be </a:t>
            </a:r>
            <a:r>
              <a:rPr lang="it-IT" sz="2400" dirty="0" err="1">
                <a:solidFill>
                  <a:srgbClr val="E123D3"/>
                </a:solidFill>
              </a:rPr>
              <a:t>changed</a:t>
            </a:r>
            <a:r>
              <a:rPr lang="it-IT" sz="2400" dirty="0">
                <a:solidFill>
                  <a:srgbClr val="E123D3"/>
                </a:solidFill>
              </a:rPr>
              <a:t> e.g. passive to </a:t>
            </a:r>
            <a:r>
              <a:rPr lang="it-IT" sz="2400" dirty="0" err="1">
                <a:solidFill>
                  <a:srgbClr val="E123D3"/>
                </a:solidFill>
              </a:rPr>
              <a:t>active</a:t>
            </a:r>
            <a:r>
              <a:rPr lang="it-IT" sz="2400" dirty="0">
                <a:solidFill>
                  <a:srgbClr val="E123D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1074848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text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been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adapted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1684784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organ</a:t>
            </a:r>
            <a:r>
              <a:rPr lang="it-IT" dirty="0"/>
              <a:t>. 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muscle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pumps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body.  Blood </a:t>
            </a:r>
            <a:r>
              <a:rPr lang="it-IT" dirty="0" err="1"/>
              <a:t>leaves</a:t>
            </a:r>
            <a:r>
              <a:rPr lang="it-IT" dirty="0"/>
              <a:t> the </a:t>
            </a:r>
            <a:r>
              <a:rPr lang="it-IT" dirty="0" err="1"/>
              <a:t>heart</a:t>
            </a:r>
            <a:r>
              <a:rPr lang="it-IT" dirty="0"/>
              <a:t> and </a:t>
            </a:r>
            <a:r>
              <a:rPr lang="it-IT" dirty="0" err="1"/>
              <a:t>moves</a:t>
            </a:r>
            <a:r>
              <a:rPr lang="it-IT" dirty="0"/>
              <a:t> </a:t>
            </a:r>
            <a:r>
              <a:rPr lang="it-IT" dirty="0" err="1"/>
              <a:t>away</a:t>
            </a:r>
            <a:r>
              <a:rPr lang="it-IT" dirty="0"/>
              <a:t> from </a:t>
            </a:r>
            <a:r>
              <a:rPr lang="it-IT" dirty="0" err="1"/>
              <a:t>it</a:t>
            </a:r>
            <a:r>
              <a:rPr lang="it-IT" dirty="0"/>
              <a:t> in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vessels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arteries</a:t>
            </a:r>
            <a:r>
              <a:rPr lang="it-IT" dirty="0"/>
              <a:t>.  The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returns</a:t>
            </a:r>
            <a:r>
              <a:rPr lang="it-IT" dirty="0"/>
              <a:t> to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heart</a:t>
            </a:r>
            <a:r>
              <a:rPr lang="it-IT" dirty="0"/>
              <a:t> in </a:t>
            </a:r>
            <a:r>
              <a:rPr lang="it-IT" dirty="0" err="1"/>
              <a:t>vessels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veins</a:t>
            </a:r>
            <a:r>
              <a:rPr lang="it-IT" dirty="0"/>
              <a:t>.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74306" y="4075630"/>
            <a:ext cx="6302532" cy="2089674"/>
          </a:xfrm>
          <a:prstGeom prst="rect">
            <a:avLst/>
          </a:prstGeom>
          <a:solidFill>
            <a:schemeClr val="bg2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organ</a:t>
            </a:r>
            <a:r>
              <a:rPr lang="it-IT" dirty="0"/>
              <a:t>. 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muscle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pumps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around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body.  Blood </a:t>
            </a:r>
            <a:r>
              <a:rPr lang="it-IT" dirty="0" err="1"/>
              <a:t>leaves</a:t>
            </a:r>
            <a:r>
              <a:rPr lang="it-IT" dirty="0"/>
              <a:t> the </a:t>
            </a:r>
            <a:r>
              <a:rPr lang="it-IT" dirty="0" err="1"/>
              <a:t>heart</a:t>
            </a:r>
            <a:r>
              <a:rPr lang="it-IT" dirty="0"/>
              <a:t> and </a:t>
            </a:r>
            <a:r>
              <a:rPr lang="it-IT" dirty="0" err="1"/>
              <a:t>moves</a:t>
            </a:r>
            <a:r>
              <a:rPr lang="it-IT" dirty="0"/>
              <a:t> </a:t>
            </a:r>
            <a:r>
              <a:rPr lang="it-IT" dirty="0" err="1"/>
              <a:t>away</a:t>
            </a:r>
            <a:r>
              <a:rPr lang="it-IT" dirty="0"/>
              <a:t> from </a:t>
            </a:r>
            <a:r>
              <a:rPr lang="it-IT" dirty="0" err="1"/>
              <a:t>it</a:t>
            </a:r>
            <a:r>
              <a:rPr lang="it-IT" dirty="0"/>
              <a:t> in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vessels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arteries</a:t>
            </a:r>
            <a:r>
              <a:rPr lang="it-IT" dirty="0"/>
              <a:t>.  The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returns</a:t>
            </a:r>
            <a:r>
              <a:rPr lang="it-IT" dirty="0"/>
              <a:t> to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heart</a:t>
            </a:r>
            <a:r>
              <a:rPr lang="it-IT" dirty="0"/>
              <a:t> in </a:t>
            </a:r>
            <a:r>
              <a:rPr lang="it-IT" dirty="0" err="1"/>
              <a:t>vessels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veins</a:t>
            </a:r>
            <a:r>
              <a:rPr lang="it-IT" dirty="0"/>
              <a:t>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35730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E123D3"/>
                </a:solidFill>
              </a:rPr>
              <a:t>Adapted</a:t>
            </a:r>
            <a:r>
              <a:rPr lang="it-IT" b="1" dirty="0">
                <a:solidFill>
                  <a:srgbClr val="E123D3"/>
                </a:solidFill>
              </a:rPr>
              <a:t> text: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04311" y="6409719"/>
            <a:ext cx="3994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Adapted</a:t>
            </a:r>
            <a:r>
              <a:rPr lang="it-IT" sz="1400" dirty="0"/>
              <a:t> from: www.teachers.cambridgeesol.org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020272" y="4075630"/>
            <a:ext cx="108012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 err="1"/>
              <a:t>heart</a:t>
            </a:r>
            <a:endParaRPr lang="it-IT" sz="2000" dirty="0"/>
          </a:p>
          <a:p>
            <a:r>
              <a:rPr lang="it-IT" sz="2000" dirty="0" err="1"/>
              <a:t>organ</a:t>
            </a:r>
            <a:endParaRPr lang="it-IT" sz="2000" dirty="0"/>
          </a:p>
          <a:p>
            <a:r>
              <a:rPr lang="it-IT" sz="2000" dirty="0" err="1"/>
              <a:t>blood</a:t>
            </a:r>
            <a:endParaRPr lang="it-IT" sz="2000" dirty="0"/>
          </a:p>
          <a:p>
            <a:r>
              <a:rPr lang="it-IT" sz="2000" dirty="0"/>
              <a:t>vessel</a:t>
            </a:r>
          </a:p>
          <a:p>
            <a:r>
              <a:rPr lang="it-IT" sz="2000" dirty="0" err="1"/>
              <a:t>arteries</a:t>
            </a:r>
            <a:endParaRPr lang="it-IT" sz="2000" dirty="0"/>
          </a:p>
          <a:p>
            <a:r>
              <a:rPr lang="it-IT" sz="2000" dirty="0" err="1"/>
              <a:t>veins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730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Add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a Word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Bank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rgbClr val="E123D3"/>
                </a:solidFill>
              </a:rPr>
              <a:t>A word </a:t>
            </a:r>
            <a:r>
              <a:rPr lang="it-IT" sz="2800" dirty="0" err="1">
                <a:solidFill>
                  <a:srgbClr val="E123D3"/>
                </a:solidFill>
              </a:rPr>
              <a:t>bank</a:t>
            </a:r>
            <a:r>
              <a:rPr lang="it-IT" sz="2800" dirty="0">
                <a:solidFill>
                  <a:srgbClr val="E123D3"/>
                </a:solidFill>
              </a:rPr>
              <a:t> can be </a:t>
            </a:r>
            <a:r>
              <a:rPr lang="it-IT" sz="2800" dirty="0" err="1">
                <a:solidFill>
                  <a:srgbClr val="E123D3"/>
                </a:solidFill>
              </a:rPr>
              <a:t>used</a:t>
            </a:r>
            <a:r>
              <a:rPr lang="it-IT" sz="2800" dirty="0">
                <a:solidFill>
                  <a:srgbClr val="E123D3"/>
                </a:solidFill>
              </a:rPr>
              <a:t> to:</a:t>
            </a:r>
          </a:p>
          <a:p>
            <a:pPr marL="0" indent="0">
              <a:buNone/>
            </a:pPr>
            <a:endParaRPr lang="it-IT" sz="2800" dirty="0">
              <a:solidFill>
                <a:srgbClr val="E123D3"/>
              </a:solidFill>
            </a:endParaRPr>
          </a:p>
          <a:p>
            <a:r>
              <a:rPr lang="it-IT" sz="2800" dirty="0" err="1">
                <a:solidFill>
                  <a:srgbClr val="E123D3"/>
                </a:solidFill>
              </a:rPr>
              <a:t>Pre-teach</a:t>
            </a:r>
            <a:endParaRPr lang="it-IT" sz="2800" dirty="0">
              <a:solidFill>
                <a:srgbClr val="E123D3"/>
              </a:solidFill>
            </a:endParaRPr>
          </a:p>
          <a:p>
            <a:pPr marL="0" indent="0">
              <a:buNone/>
            </a:pPr>
            <a:endParaRPr lang="it-IT" sz="2800" dirty="0">
              <a:solidFill>
                <a:srgbClr val="E123D3"/>
              </a:solidFill>
            </a:endParaRPr>
          </a:p>
          <a:p>
            <a:r>
              <a:rPr lang="it-IT" sz="2800" dirty="0" err="1">
                <a:solidFill>
                  <a:srgbClr val="E123D3"/>
                </a:solidFill>
              </a:rPr>
              <a:t>Support</a:t>
            </a:r>
            <a:r>
              <a:rPr lang="it-IT" sz="2800" dirty="0">
                <a:solidFill>
                  <a:srgbClr val="E123D3"/>
                </a:solidFill>
              </a:rPr>
              <a:t> input</a:t>
            </a:r>
          </a:p>
          <a:p>
            <a:pPr marL="0" indent="0">
              <a:buNone/>
            </a:pPr>
            <a:endParaRPr lang="it-IT" sz="2800" dirty="0">
              <a:solidFill>
                <a:srgbClr val="E123D3"/>
              </a:solidFill>
            </a:endParaRPr>
          </a:p>
          <a:p>
            <a:r>
              <a:rPr lang="it-IT" sz="2800" dirty="0">
                <a:solidFill>
                  <a:srgbClr val="E123D3"/>
                </a:solidFill>
              </a:rPr>
              <a:t>Help </a:t>
            </a:r>
            <a:r>
              <a:rPr lang="it-IT" sz="2800" dirty="0" err="1">
                <a:solidFill>
                  <a:srgbClr val="E123D3"/>
                </a:solidFill>
              </a:rPr>
              <a:t>learners</a:t>
            </a:r>
            <a:r>
              <a:rPr lang="it-IT" sz="2800" dirty="0">
                <a:solidFill>
                  <a:srgbClr val="E123D3"/>
                </a:solidFill>
              </a:rPr>
              <a:t> </a:t>
            </a:r>
            <a:r>
              <a:rPr lang="it-IT" sz="2800" dirty="0" err="1">
                <a:solidFill>
                  <a:srgbClr val="E123D3"/>
                </a:solidFill>
              </a:rPr>
              <a:t>remember</a:t>
            </a:r>
            <a:r>
              <a:rPr lang="it-IT" sz="2800" dirty="0">
                <a:solidFill>
                  <a:srgbClr val="E123D3"/>
                </a:solidFill>
              </a:rPr>
              <a:t> </a:t>
            </a:r>
            <a:r>
              <a:rPr lang="it-IT" sz="2800" dirty="0" err="1">
                <a:solidFill>
                  <a:srgbClr val="E123D3"/>
                </a:solidFill>
              </a:rPr>
              <a:t>key</a:t>
            </a:r>
            <a:r>
              <a:rPr lang="it-IT" sz="2800" dirty="0">
                <a:solidFill>
                  <a:srgbClr val="E123D3"/>
                </a:solidFill>
              </a:rPr>
              <a:t> </a:t>
            </a:r>
            <a:r>
              <a:rPr lang="it-IT" sz="2800" dirty="0" err="1">
                <a:solidFill>
                  <a:srgbClr val="E123D3"/>
                </a:solidFill>
              </a:rPr>
              <a:t>subject</a:t>
            </a:r>
            <a:r>
              <a:rPr lang="it-IT" sz="2800" dirty="0">
                <a:solidFill>
                  <a:srgbClr val="E123D3"/>
                </a:solidFill>
              </a:rPr>
              <a:t> </a:t>
            </a:r>
            <a:r>
              <a:rPr lang="it-IT" sz="2800" dirty="0" err="1">
                <a:solidFill>
                  <a:srgbClr val="E123D3"/>
                </a:solidFill>
              </a:rPr>
              <a:t>vocabulary</a:t>
            </a:r>
            <a:endParaRPr lang="it-IT" sz="2800" dirty="0">
              <a:solidFill>
                <a:srgbClr val="E123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68054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has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text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been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adapted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1684784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Computer output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visible</a:t>
            </a:r>
            <a:r>
              <a:rPr lang="it-IT" dirty="0"/>
              <a:t> or </a:t>
            </a:r>
            <a:r>
              <a:rPr lang="it-IT" dirty="0" err="1"/>
              <a:t>audible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of data processing-information </a:t>
            </a:r>
            <a:r>
              <a:rPr lang="it-IT" dirty="0" err="1"/>
              <a:t>that</a:t>
            </a:r>
            <a:r>
              <a:rPr lang="it-IT" dirty="0"/>
              <a:t> can be </a:t>
            </a:r>
            <a:r>
              <a:rPr lang="it-IT" dirty="0" err="1"/>
              <a:t>read</a:t>
            </a:r>
            <a:r>
              <a:rPr lang="it-IT" dirty="0"/>
              <a:t>, </a:t>
            </a:r>
            <a:r>
              <a:rPr lang="it-IT" dirty="0" err="1"/>
              <a:t>printed</a:t>
            </a:r>
            <a:r>
              <a:rPr lang="it-IT" dirty="0"/>
              <a:t> or </a:t>
            </a:r>
            <a:r>
              <a:rPr lang="it-IT" dirty="0" err="1"/>
              <a:t>heard</a:t>
            </a:r>
            <a:r>
              <a:rPr lang="it-IT" dirty="0"/>
              <a:t> by the </a:t>
            </a:r>
            <a:r>
              <a:rPr lang="it-IT" dirty="0" err="1"/>
              <a:t>user</a:t>
            </a:r>
            <a:r>
              <a:rPr lang="it-IT" dirty="0"/>
              <a:t>. 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processed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result</a:t>
            </a:r>
            <a:r>
              <a:rPr lang="it-IT" dirty="0"/>
              <a:t> of </a:t>
            </a:r>
            <a:r>
              <a:rPr lang="it-IT" dirty="0" err="1"/>
              <a:t>instructions</a:t>
            </a:r>
            <a:r>
              <a:rPr lang="it-IT" dirty="0"/>
              <a:t> by </a:t>
            </a:r>
            <a:r>
              <a:rPr lang="it-IT" dirty="0" err="1"/>
              <a:t>programs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input </a:t>
            </a:r>
            <a:r>
              <a:rPr lang="it-IT" dirty="0" err="1"/>
              <a:t>raw</a:t>
            </a:r>
            <a:r>
              <a:rPr lang="it-IT" dirty="0"/>
              <a:t> data.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35730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E123D3"/>
                </a:solidFill>
              </a:rPr>
              <a:t>Adapted</a:t>
            </a:r>
            <a:r>
              <a:rPr lang="it-IT" b="1" dirty="0">
                <a:solidFill>
                  <a:srgbClr val="E123D3"/>
                </a:solidFill>
              </a:rPr>
              <a:t> text: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04311" y="6409719"/>
            <a:ext cx="3994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Adapted</a:t>
            </a:r>
            <a:r>
              <a:rPr lang="it-IT" sz="1400" dirty="0"/>
              <a:t> from: www.teachers.cambridgeesol.org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t="56897" r="21468" b="10322"/>
          <a:stretch/>
        </p:blipFill>
        <p:spPr bwMode="auto">
          <a:xfrm>
            <a:off x="827584" y="3942348"/>
            <a:ext cx="7532914" cy="239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50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Add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a Visual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Organiser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3200" b="1" dirty="0"/>
          </a:p>
          <a:p>
            <a:pPr marL="0" indent="0">
              <a:buNone/>
            </a:pPr>
            <a:r>
              <a:rPr lang="it-IT" sz="3200" b="1" dirty="0">
                <a:solidFill>
                  <a:srgbClr val="E123D3"/>
                </a:solidFill>
              </a:rPr>
              <a:t>Visual organisers/graphic organisers </a:t>
            </a:r>
            <a:r>
              <a:rPr lang="it-IT" sz="3200" dirty="0">
                <a:solidFill>
                  <a:srgbClr val="E123D3"/>
                </a:solidFill>
              </a:rPr>
              <a:t>such as diagrams and charts are used to help learners remember new information by making thinking visual.  </a:t>
            </a:r>
            <a:r>
              <a:rPr lang="it-IT" sz="3200" dirty="0" err="1">
                <a:solidFill>
                  <a:srgbClr val="E123D3"/>
                </a:solidFill>
              </a:rPr>
              <a:t>They</a:t>
            </a:r>
            <a:r>
              <a:rPr lang="it-IT" sz="3200" dirty="0">
                <a:solidFill>
                  <a:srgbClr val="E123D3"/>
                </a:solidFill>
              </a:rPr>
              <a:t> involve </a:t>
            </a:r>
            <a:r>
              <a:rPr lang="it-IT" sz="3200" dirty="0" err="1">
                <a:solidFill>
                  <a:srgbClr val="E123D3"/>
                </a:solidFill>
              </a:rPr>
              <a:t>writing</a:t>
            </a:r>
            <a:r>
              <a:rPr lang="it-IT" sz="3200" dirty="0">
                <a:solidFill>
                  <a:srgbClr val="E123D3"/>
                </a:solidFill>
              </a:rPr>
              <a:t> down or </a:t>
            </a:r>
            <a:r>
              <a:rPr lang="it-IT" sz="3200" dirty="0" err="1">
                <a:solidFill>
                  <a:srgbClr val="E123D3"/>
                </a:solidFill>
              </a:rPr>
              <a:t>drawing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ideas</a:t>
            </a:r>
            <a:r>
              <a:rPr lang="it-IT" sz="3200" dirty="0">
                <a:solidFill>
                  <a:srgbClr val="E123D3"/>
                </a:solidFill>
              </a:rPr>
              <a:t> and </a:t>
            </a:r>
            <a:r>
              <a:rPr lang="it-IT" sz="3200" dirty="0" err="1">
                <a:solidFill>
                  <a:srgbClr val="E123D3"/>
                </a:solidFill>
              </a:rPr>
              <a:t>making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connections</a:t>
            </a:r>
            <a:r>
              <a:rPr lang="it-IT" sz="3200" dirty="0">
                <a:solidFill>
                  <a:srgbClr val="E123D3"/>
                </a:solidFill>
              </a:rPr>
              <a:t>.</a:t>
            </a:r>
            <a:endParaRPr lang="it-IT" sz="3200" b="1" dirty="0">
              <a:solidFill>
                <a:srgbClr val="E123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6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Organising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information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 err="1">
                <a:solidFill>
                  <a:srgbClr val="E123D3"/>
                </a:solidFill>
              </a:rPr>
              <a:t>Handout</a:t>
            </a:r>
            <a:r>
              <a:rPr lang="it-IT" sz="3200" dirty="0">
                <a:solidFill>
                  <a:srgbClr val="E123D3"/>
                </a:solidFill>
              </a:rPr>
              <a:t>:  Using </a:t>
            </a:r>
            <a:r>
              <a:rPr lang="it-IT" sz="3200" dirty="0" err="1">
                <a:solidFill>
                  <a:srgbClr val="E123D3"/>
                </a:solidFill>
              </a:rPr>
              <a:t>visual</a:t>
            </a:r>
            <a:r>
              <a:rPr lang="it-IT" sz="3200" dirty="0">
                <a:solidFill>
                  <a:srgbClr val="E123D3"/>
                </a:solidFill>
              </a:rPr>
              <a:t> or </a:t>
            </a:r>
            <a:r>
              <a:rPr lang="it-IT" sz="3200" dirty="0" err="1">
                <a:solidFill>
                  <a:srgbClr val="E123D3"/>
                </a:solidFill>
              </a:rPr>
              <a:t>graphic</a:t>
            </a:r>
            <a:r>
              <a:rPr lang="it-IT" sz="3200" dirty="0">
                <a:solidFill>
                  <a:srgbClr val="E123D3"/>
                </a:solidFill>
              </a:rPr>
              <a:t> </a:t>
            </a:r>
            <a:r>
              <a:rPr lang="it-IT" sz="3200" dirty="0" err="1">
                <a:solidFill>
                  <a:srgbClr val="E123D3"/>
                </a:solidFill>
              </a:rPr>
              <a:t>organisers</a:t>
            </a:r>
            <a:endParaRPr lang="it-IT" sz="3200" dirty="0">
              <a:solidFill>
                <a:srgbClr val="E123D3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E123D3"/>
              </a:solidFill>
            </a:endParaRPr>
          </a:p>
          <a:p>
            <a:pPr marL="0" indent="0">
              <a:buNone/>
            </a:pPr>
            <a:r>
              <a:rPr lang="it-IT" dirty="0" err="1">
                <a:solidFill>
                  <a:srgbClr val="E123D3"/>
                </a:solidFill>
              </a:rPr>
              <a:t>Through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visual</a:t>
            </a:r>
            <a:r>
              <a:rPr lang="it-IT" dirty="0">
                <a:solidFill>
                  <a:srgbClr val="E123D3"/>
                </a:solidFill>
              </a:rPr>
              <a:t> or </a:t>
            </a:r>
            <a:r>
              <a:rPr lang="it-IT" dirty="0" err="1">
                <a:solidFill>
                  <a:srgbClr val="E123D3"/>
                </a:solidFill>
              </a:rPr>
              <a:t>graphic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organisers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learners</a:t>
            </a:r>
            <a:r>
              <a:rPr lang="it-IT" dirty="0">
                <a:solidFill>
                  <a:srgbClr val="E123D3"/>
                </a:solidFill>
              </a:rPr>
              <a:t>:</a:t>
            </a:r>
          </a:p>
          <a:p>
            <a:pPr marL="0" indent="0">
              <a:buNone/>
            </a:pPr>
            <a:endParaRPr lang="it-IT" dirty="0">
              <a:solidFill>
                <a:srgbClr val="E123D3"/>
              </a:solidFill>
            </a:endParaRPr>
          </a:p>
          <a:p>
            <a:r>
              <a:rPr lang="it-IT" dirty="0">
                <a:solidFill>
                  <a:srgbClr val="E123D3"/>
                </a:solidFill>
              </a:rPr>
              <a:t>Connect knowledge and ideas presented in CLIL.</a:t>
            </a:r>
          </a:p>
          <a:p>
            <a:r>
              <a:rPr lang="it-IT" dirty="0">
                <a:solidFill>
                  <a:srgbClr val="E123D3"/>
                </a:solidFill>
              </a:rPr>
              <a:t>Understand and recall information.</a:t>
            </a:r>
          </a:p>
          <a:p>
            <a:r>
              <a:rPr lang="it-IT" dirty="0">
                <a:solidFill>
                  <a:srgbClr val="E123D3"/>
                </a:solidFill>
              </a:rPr>
              <a:t>Select, transfer and categorise information.</a:t>
            </a:r>
          </a:p>
          <a:p>
            <a:r>
              <a:rPr lang="it-IT" dirty="0">
                <a:solidFill>
                  <a:srgbClr val="E123D3"/>
                </a:solidFill>
              </a:rPr>
              <a:t>Produce oral and written language.</a:t>
            </a:r>
          </a:p>
          <a:p>
            <a:r>
              <a:rPr lang="it-IT" dirty="0" err="1">
                <a:solidFill>
                  <a:srgbClr val="E123D3"/>
                </a:solidFill>
              </a:rPr>
              <a:t>Think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creatively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311899"/>
            <a:ext cx="6684673" cy="44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87946"/>
            <a:ext cx="17716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32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1" y="1409874"/>
            <a:ext cx="7907197" cy="45419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C345AE-2A46-3B92-5FD8-FFBC3D1522C9}"/>
              </a:ext>
            </a:extLst>
          </p:cNvPr>
          <p:cNvSpPr txBox="1"/>
          <p:nvPr/>
        </p:nvSpPr>
        <p:spPr>
          <a:xfrm>
            <a:off x="467544" y="332656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Evaluación con el enfoque CLIL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1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Assessment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dirty="0" err="1">
                <a:solidFill>
                  <a:srgbClr val="E123D3"/>
                </a:solidFill>
              </a:rPr>
              <a:t>What</a:t>
            </a:r>
            <a:r>
              <a:rPr lang="it-IT" sz="3600" dirty="0">
                <a:solidFill>
                  <a:srgbClr val="E123D3"/>
                </a:solidFill>
              </a:rPr>
              <a:t> do </a:t>
            </a:r>
            <a:r>
              <a:rPr lang="it-IT" sz="3600" dirty="0" err="1">
                <a:solidFill>
                  <a:srgbClr val="E123D3"/>
                </a:solidFill>
              </a:rPr>
              <a:t>you</a:t>
            </a:r>
            <a:r>
              <a:rPr lang="it-IT" sz="3600" dirty="0">
                <a:solidFill>
                  <a:srgbClr val="E123D3"/>
                </a:solidFill>
              </a:rPr>
              <a:t> </a:t>
            </a:r>
            <a:r>
              <a:rPr lang="it-IT" sz="3600" dirty="0" err="1">
                <a:solidFill>
                  <a:srgbClr val="E123D3"/>
                </a:solidFill>
              </a:rPr>
              <a:t>assess</a:t>
            </a:r>
            <a:r>
              <a:rPr lang="it-IT" sz="3600" dirty="0">
                <a:solidFill>
                  <a:srgbClr val="E123D3"/>
                </a:solidFill>
              </a:rPr>
              <a:t> </a:t>
            </a:r>
            <a:r>
              <a:rPr lang="it-IT" sz="3600" dirty="0" err="1">
                <a:solidFill>
                  <a:srgbClr val="E123D3"/>
                </a:solidFill>
              </a:rPr>
              <a:t>when</a:t>
            </a:r>
            <a:r>
              <a:rPr lang="it-IT" sz="3600" dirty="0">
                <a:solidFill>
                  <a:srgbClr val="E123D3"/>
                </a:solidFill>
              </a:rPr>
              <a:t> </a:t>
            </a:r>
            <a:r>
              <a:rPr lang="it-IT" sz="3600" dirty="0" err="1">
                <a:solidFill>
                  <a:srgbClr val="E123D3"/>
                </a:solidFill>
              </a:rPr>
              <a:t>you</a:t>
            </a:r>
            <a:r>
              <a:rPr lang="it-IT" sz="3600" dirty="0">
                <a:solidFill>
                  <a:srgbClr val="E123D3"/>
                </a:solidFill>
              </a:rPr>
              <a:t> are </a:t>
            </a:r>
            <a:r>
              <a:rPr lang="it-IT" sz="3600" dirty="0" err="1">
                <a:solidFill>
                  <a:srgbClr val="E123D3"/>
                </a:solidFill>
              </a:rPr>
              <a:t>using</a:t>
            </a:r>
            <a:r>
              <a:rPr lang="it-IT" sz="3600" dirty="0">
                <a:solidFill>
                  <a:srgbClr val="E123D3"/>
                </a:solidFill>
              </a:rPr>
              <a:t> CLIL?</a:t>
            </a:r>
          </a:p>
          <a:p>
            <a:pPr marL="0" indent="0">
              <a:buNone/>
            </a:pPr>
            <a:endParaRPr lang="it-IT" sz="3600" dirty="0">
              <a:solidFill>
                <a:srgbClr val="E123D3"/>
              </a:solidFill>
            </a:endParaRPr>
          </a:p>
          <a:p>
            <a:pPr marL="0" indent="0">
              <a:buNone/>
            </a:pPr>
            <a:r>
              <a:rPr lang="it-IT" sz="3600" dirty="0">
                <a:solidFill>
                  <a:srgbClr val="E123D3"/>
                </a:solidFill>
              </a:rPr>
              <a:t>Content or </a:t>
            </a:r>
            <a:r>
              <a:rPr lang="it-IT" sz="3600" dirty="0" err="1">
                <a:solidFill>
                  <a:srgbClr val="E123D3"/>
                </a:solidFill>
              </a:rPr>
              <a:t>language</a:t>
            </a:r>
            <a:r>
              <a:rPr lang="it-IT" sz="3600" dirty="0">
                <a:solidFill>
                  <a:srgbClr val="E123D3"/>
                </a:solidFill>
              </a:rPr>
              <a:t> or </a:t>
            </a:r>
            <a:r>
              <a:rPr lang="it-IT" sz="3600" dirty="0" err="1">
                <a:solidFill>
                  <a:srgbClr val="E123D3"/>
                </a:solidFill>
              </a:rPr>
              <a:t>both</a:t>
            </a:r>
            <a:r>
              <a:rPr lang="it-IT" sz="3600" dirty="0">
                <a:solidFill>
                  <a:srgbClr val="E123D3"/>
                </a:solidFill>
              </a:rPr>
              <a:t>?</a:t>
            </a:r>
          </a:p>
          <a:p>
            <a:pPr marL="0" indent="0">
              <a:buNone/>
            </a:pPr>
            <a:endParaRPr lang="it-IT" sz="3600" dirty="0"/>
          </a:p>
          <a:p>
            <a:pPr marL="0" indent="0">
              <a:buNone/>
            </a:pPr>
            <a:endParaRPr lang="it-IT" sz="3600" dirty="0"/>
          </a:p>
          <a:p>
            <a:pPr marL="0" indent="0">
              <a:buNone/>
            </a:pPr>
            <a:endParaRPr lang="it-IT" sz="3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635896" y="6158010"/>
            <a:ext cx="5180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Bentley, K. (2010) </a:t>
            </a:r>
            <a:r>
              <a:rPr lang="it-IT" sz="1400" i="1" dirty="0">
                <a:solidFill>
                  <a:schemeClr val="accent6">
                    <a:lumMod val="75000"/>
                  </a:schemeClr>
                </a:solidFill>
              </a:rPr>
              <a:t>The TKT Course: CLIL </a:t>
            </a:r>
            <a:r>
              <a:rPr lang="it-IT" sz="1400" i="1" dirty="0" err="1">
                <a:solidFill>
                  <a:schemeClr val="accent6">
                    <a:lumMod val="75000"/>
                  </a:schemeClr>
                </a:solidFill>
              </a:rPr>
              <a:t>Module</a:t>
            </a:r>
            <a:r>
              <a:rPr lang="it-IT" sz="1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 Cambridge: CUP</a:t>
            </a:r>
            <a:endParaRPr lang="it-IT" sz="1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4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CLIL </a:t>
            </a:r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assessment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E123D3"/>
                </a:solidFill>
              </a:rPr>
              <a:t>CLIL </a:t>
            </a:r>
            <a:r>
              <a:rPr lang="it-IT" sz="2400" dirty="0" err="1">
                <a:solidFill>
                  <a:srgbClr val="E123D3"/>
                </a:solidFill>
              </a:rPr>
              <a:t>assessment</a:t>
            </a:r>
            <a:r>
              <a:rPr lang="it-IT" sz="2400" dirty="0">
                <a:solidFill>
                  <a:srgbClr val="E123D3"/>
                </a:solidFill>
              </a:rPr>
              <a:t> can focus on: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pPr marL="0" indent="0">
              <a:buNone/>
            </a:pPr>
            <a:r>
              <a:rPr lang="it-IT" sz="2400" dirty="0" err="1">
                <a:solidFill>
                  <a:srgbClr val="E123D3"/>
                </a:solidFill>
              </a:rPr>
              <a:t>Areas</a:t>
            </a:r>
            <a:r>
              <a:rPr lang="it-IT" sz="2400" dirty="0">
                <a:solidFill>
                  <a:srgbClr val="E123D3"/>
                </a:solidFill>
              </a:rPr>
              <a:t> of </a:t>
            </a:r>
            <a:r>
              <a:rPr lang="it-IT" sz="2400" b="1" dirty="0" err="1">
                <a:solidFill>
                  <a:srgbClr val="E123D3"/>
                </a:solidFill>
              </a:rPr>
              <a:t>subject</a:t>
            </a:r>
            <a:r>
              <a:rPr lang="it-IT" sz="2400" b="1" dirty="0">
                <a:solidFill>
                  <a:srgbClr val="E123D3"/>
                </a:solidFill>
              </a:rPr>
              <a:t> </a:t>
            </a:r>
            <a:r>
              <a:rPr lang="it-IT" sz="2400" b="1" dirty="0" err="1">
                <a:solidFill>
                  <a:srgbClr val="E123D3"/>
                </a:solidFill>
              </a:rPr>
              <a:t>content</a:t>
            </a:r>
            <a:r>
              <a:rPr lang="it-IT" sz="2400" b="1" dirty="0">
                <a:solidFill>
                  <a:srgbClr val="E123D3"/>
                </a:solidFill>
              </a:rPr>
              <a:t> </a:t>
            </a:r>
            <a:r>
              <a:rPr lang="it-IT" sz="2400" dirty="0">
                <a:solidFill>
                  <a:srgbClr val="E123D3"/>
                </a:solidFill>
              </a:rPr>
              <a:t>e.g.  answers to maths questions.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pPr marL="0" indent="0">
              <a:buNone/>
            </a:pPr>
            <a:r>
              <a:rPr lang="it-IT" sz="2400" dirty="0" err="1">
                <a:solidFill>
                  <a:srgbClr val="E123D3"/>
                </a:solidFill>
              </a:rPr>
              <a:t>Areas</a:t>
            </a:r>
            <a:r>
              <a:rPr lang="it-IT" sz="2400" dirty="0">
                <a:solidFill>
                  <a:srgbClr val="E123D3"/>
                </a:solidFill>
              </a:rPr>
              <a:t> of </a:t>
            </a:r>
            <a:r>
              <a:rPr lang="it-IT" sz="2400" b="1" dirty="0" err="1">
                <a:solidFill>
                  <a:srgbClr val="E123D3"/>
                </a:solidFill>
              </a:rPr>
              <a:t>language</a:t>
            </a:r>
            <a:r>
              <a:rPr lang="it-IT" sz="2400" b="1" dirty="0">
                <a:solidFill>
                  <a:srgbClr val="E123D3"/>
                </a:solidFill>
              </a:rPr>
              <a:t> area </a:t>
            </a:r>
            <a:r>
              <a:rPr lang="it-IT" sz="2400" dirty="0">
                <a:solidFill>
                  <a:srgbClr val="E123D3"/>
                </a:solidFill>
              </a:rPr>
              <a:t>e.g. conditional forms in hypotheses.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pPr marL="0" indent="0">
              <a:buNone/>
            </a:pPr>
            <a:r>
              <a:rPr lang="it-IT" sz="2400" dirty="0" err="1">
                <a:solidFill>
                  <a:srgbClr val="E123D3"/>
                </a:solidFill>
              </a:rPr>
              <a:t>Areas</a:t>
            </a:r>
            <a:r>
              <a:rPr lang="it-IT" sz="2400" dirty="0">
                <a:solidFill>
                  <a:srgbClr val="E123D3"/>
                </a:solidFill>
              </a:rPr>
              <a:t> of </a:t>
            </a:r>
            <a:r>
              <a:rPr lang="it-IT" sz="2400" b="1" dirty="0" err="1">
                <a:solidFill>
                  <a:srgbClr val="E123D3"/>
                </a:solidFill>
              </a:rPr>
              <a:t>content</a:t>
            </a:r>
            <a:r>
              <a:rPr lang="it-IT" sz="2400" b="1" dirty="0">
                <a:solidFill>
                  <a:srgbClr val="E123D3"/>
                </a:solidFill>
              </a:rPr>
              <a:t> and </a:t>
            </a:r>
            <a:r>
              <a:rPr lang="it-IT" sz="2400" b="1" dirty="0" err="1">
                <a:solidFill>
                  <a:srgbClr val="E123D3"/>
                </a:solidFill>
              </a:rPr>
              <a:t>language</a:t>
            </a:r>
            <a:r>
              <a:rPr lang="it-IT" sz="2400" b="1" dirty="0">
                <a:solidFill>
                  <a:srgbClr val="E123D3"/>
                </a:solidFill>
              </a:rPr>
              <a:t> </a:t>
            </a:r>
            <a:r>
              <a:rPr lang="it-IT" sz="2400" dirty="0">
                <a:solidFill>
                  <a:srgbClr val="E123D3"/>
                </a:solidFill>
              </a:rPr>
              <a:t>e.g. those used in the description of a process (technical vocabulary, sequencing, present tense verb).</a:t>
            </a:r>
          </a:p>
          <a:p>
            <a:pPr marL="0" indent="0">
              <a:buNone/>
            </a:pPr>
            <a:r>
              <a:rPr lang="it-IT" sz="2400" dirty="0">
                <a:solidFill>
                  <a:srgbClr val="E123D3"/>
                </a:solidFill>
              </a:rPr>
              <a:t>	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101030" y="6369763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13347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CLIL Assessment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	</a:t>
            </a:r>
          </a:p>
          <a:p>
            <a:pPr marL="0" indent="0">
              <a:buNone/>
            </a:pPr>
            <a:r>
              <a:rPr lang="it-IT" dirty="0"/>
              <a:t>	</a:t>
            </a:r>
            <a:r>
              <a:rPr lang="it-IT" sz="2400" b="1" dirty="0">
                <a:solidFill>
                  <a:srgbClr val="E123D3"/>
                </a:solidFill>
              </a:rPr>
              <a:t>Soft 					    Hard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E123D3"/>
                </a:solidFill>
              </a:rPr>
              <a:t>	CLIL					    CLIL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E123D3"/>
                </a:solidFill>
              </a:rPr>
              <a:t>      Programmes			Programmes</a:t>
            </a:r>
            <a:r>
              <a:rPr lang="it-IT" sz="2400" dirty="0">
                <a:solidFill>
                  <a:srgbClr val="E123D3"/>
                </a:solidFill>
              </a:rPr>
              <a:t>	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E123D3"/>
                </a:solidFill>
              </a:rPr>
              <a:t> A focus on language is more common in </a:t>
            </a:r>
            <a:r>
              <a:rPr lang="it-IT" sz="2400" b="1" dirty="0">
                <a:solidFill>
                  <a:srgbClr val="E123D3"/>
                </a:solidFill>
              </a:rPr>
              <a:t>Soft CLIL programmes</a:t>
            </a:r>
            <a:r>
              <a:rPr lang="it-IT" sz="2400" dirty="0">
                <a:solidFill>
                  <a:srgbClr val="E123D3"/>
                </a:solidFill>
              </a:rPr>
              <a:t> which are often part of language courses.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E123D3"/>
                </a:solidFill>
              </a:rPr>
              <a:t> </a:t>
            </a:r>
            <a:r>
              <a:rPr lang="it-IT" sz="2400" b="1" dirty="0">
                <a:solidFill>
                  <a:srgbClr val="E123D3"/>
                </a:solidFill>
              </a:rPr>
              <a:t>Hard CLIL programmes </a:t>
            </a:r>
            <a:r>
              <a:rPr lang="it-IT" sz="2400" dirty="0">
                <a:solidFill>
                  <a:srgbClr val="E123D3"/>
                </a:solidFill>
              </a:rPr>
              <a:t>focus on content and language or sometimes just content. 	</a:t>
            </a:r>
            <a:r>
              <a:rPr lang="it-IT" dirty="0">
                <a:solidFill>
                  <a:srgbClr val="E123D3"/>
                </a:solidFill>
              </a:rPr>
              <a:t>		</a:t>
            </a:r>
          </a:p>
        </p:txBody>
      </p:sp>
      <p:cxnSp>
        <p:nvCxnSpPr>
          <p:cNvPr id="5" name="Connettore 2 4"/>
          <p:cNvCxnSpPr/>
          <p:nvPr/>
        </p:nvCxnSpPr>
        <p:spPr>
          <a:xfrm>
            <a:off x="1547664" y="2564904"/>
            <a:ext cx="388843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4932040" y="6369763"/>
            <a:ext cx="4014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13696654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C4FF-C74B-2A95-7E20-3DC8123A1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C9E3B2-612C-361C-192B-6CE018D82E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548" y="980728"/>
            <a:ext cx="5237820" cy="1241822"/>
          </a:xfrm>
        </p:spPr>
        <p:txBody>
          <a:bodyPr>
            <a:normAutofit/>
          </a:bodyPr>
          <a:lstStyle/>
          <a:p>
            <a:pPr algn="l"/>
            <a:r>
              <a:rPr lang="es-ES" sz="2700" b="1" dirty="0">
                <a:solidFill>
                  <a:schemeClr val="accent6">
                    <a:lumMod val="75000"/>
                  </a:schemeClr>
                </a:solidFill>
              </a:rPr>
              <a:t>Definición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883C53-278D-CECD-0DBA-0425C3E09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16" y="597098"/>
            <a:ext cx="2467776" cy="22074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F04435D-B19C-F48D-E619-40FDBAFD787E}"/>
              </a:ext>
            </a:extLst>
          </p:cNvPr>
          <p:cNvSpPr txBox="1"/>
          <p:nvPr/>
        </p:nvSpPr>
        <p:spPr>
          <a:xfrm>
            <a:off x="386390" y="1484784"/>
            <a:ext cx="813690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just"/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Concepto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: “</a:t>
            </a:r>
            <a:r>
              <a:rPr lang="en-GB" sz="2000" dirty="0" err="1">
                <a:solidFill>
                  <a:schemeClr val="accent6">
                    <a:lumMod val="75000"/>
                  </a:schemeClr>
                </a:solidFill>
              </a:rPr>
              <a:t>bilingüe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GB" sz="2000" dirty="0" err="1">
                <a:solidFill>
                  <a:schemeClr val="accent6">
                    <a:lumMod val="75000"/>
                  </a:schemeClr>
                </a:solidFill>
              </a:rPr>
              <a:t>multilingüe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GB" sz="2000" dirty="0" err="1">
                <a:solidFill>
                  <a:schemeClr val="accent6">
                    <a:lumMod val="75000"/>
                  </a:schemeClr>
                </a:solidFill>
              </a:rPr>
              <a:t>plurilingüe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es-ES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CEFRL (2001, 2018)          </a:t>
            </a:r>
            <a:r>
              <a:rPr lang="en-GB" sz="2800" b="1" dirty="0" err="1">
                <a:solidFill>
                  <a:srgbClr val="E71DA8"/>
                </a:solidFill>
              </a:rPr>
              <a:t>Plurilingüismo</a:t>
            </a:r>
            <a:endParaRPr lang="en-GB" sz="2800" b="1" dirty="0">
              <a:solidFill>
                <a:srgbClr val="E71DA8"/>
              </a:solidFill>
            </a:endParaRPr>
          </a:p>
          <a:p>
            <a:pPr algn="just"/>
            <a:endParaRPr lang="es-ES" sz="2400" dirty="0">
              <a:solidFill>
                <a:srgbClr val="E71DA8"/>
              </a:solidFill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accent6"/>
                </a:solidFill>
              </a:rPr>
              <a:t>Definición</a:t>
            </a:r>
            <a:r>
              <a:rPr lang="en-GB" sz="2400" b="1" dirty="0">
                <a:solidFill>
                  <a:schemeClr val="accent6"/>
                </a:solidFill>
              </a:rPr>
              <a:t> </a:t>
            </a:r>
            <a:r>
              <a:rPr lang="en-GB" sz="2400" b="1" dirty="0" err="1">
                <a:solidFill>
                  <a:schemeClr val="accent6"/>
                </a:solidFill>
              </a:rPr>
              <a:t>oficial</a:t>
            </a:r>
            <a:r>
              <a:rPr lang="en-GB" sz="2400" b="1" dirty="0">
                <a:solidFill>
                  <a:schemeClr val="accent6"/>
                </a:solidFill>
              </a:rPr>
              <a:t> </a:t>
            </a:r>
            <a:r>
              <a:rPr lang="en-GB" sz="2400" dirty="0">
                <a:solidFill>
                  <a:schemeClr val="accent6"/>
                </a:solidFill>
              </a:rPr>
              <a:t>de </a:t>
            </a:r>
            <a:r>
              <a:rPr lang="en-GB" sz="2400" dirty="0" err="1">
                <a:solidFill>
                  <a:schemeClr val="accent6"/>
                </a:solidFill>
              </a:rPr>
              <a:t>bilingüe</a:t>
            </a:r>
            <a:r>
              <a:rPr lang="en-GB" sz="2400" b="1" dirty="0">
                <a:solidFill>
                  <a:schemeClr val="accent6"/>
                </a:solidFill>
              </a:rPr>
              <a:t>: </a:t>
            </a:r>
            <a:r>
              <a:rPr lang="en-GB" sz="2400" b="1" dirty="0">
                <a:solidFill>
                  <a:srgbClr val="E71DA8"/>
                </a:solidFill>
              </a:rPr>
              <a:t>la </a:t>
            </a:r>
            <a:r>
              <a:rPr lang="en-GB" sz="2400" b="1" dirty="0" err="1">
                <a:solidFill>
                  <a:srgbClr val="E71DA8"/>
                </a:solidFill>
              </a:rPr>
              <a:t>habilidad</a:t>
            </a:r>
            <a:r>
              <a:rPr lang="en-GB" sz="2400" b="1" dirty="0">
                <a:solidFill>
                  <a:srgbClr val="E71DA8"/>
                </a:solidFill>
              </a:rPr>
              <a:t> para </a:t>
            </a:r>
            <a:r>
              <a:rPr lang="en-GB" sz="2400" b="1" dirty="0" err="1">
                <a:solidFill>
                  <a:srgbClr val="E71DA8"/>
                </a:solidFill>
              </a:rPr>
              <a:t>hablar</a:t>
            </a:r>
            <a:r>
              <a:rPr lang="en-GB" sz="2400" b="1" dirty="0">
                <a:solidFill>
                  <a:srgbClr val="E71DA8"/>
                </a:solidFill>
              </a:rPr>
              <a:t> </a:t>
            </a:r>
            <a:r>
              <a:rPr lang="en-GB" sz="2400" b="1" dirty="0" err="1">
                <a:solidFill>
                  <a:srgbClr val="E71DA8"/>
                </a:solidFill>
              </a:rPr>
              <a:t>fluidamente</a:t>
            </a:r>
            <a:r>
              <a:rPr lang="en-GB" sz="2400" b="1" dirty="0">
                <a:solidFill>
                  <a:srgbClr val="E71DA8"/>
                </a:solidFill>
              </a:rPr>
              <a:t> y sin </a:t>
            </a:r>
            <a:r>
              <a:rPr lang="en-GB" sz="2400" b="1" dirty="0" err="1">
                <a:solidFill>
                  <a:srgbClr val="E71DA8"/>
                </a:solidFill>
              </a:rPr>
              <a:t>acento</a:t>
            </a:r>
            <a:r>
              <a:rPr lang="en-GB" sz="2400" b="1" dirty="0">
                <a:solidFill>
                  <a:srgbClr val="E71DA8"/>
                </a:solidFill>
              </a:rPr>
              <a:t> </a:t>
            </a:r>
            <a:r>
              <a:rPr lang="en-GB" sz="2400" b="1" dirty="0" err="1">
                <a:solidFill>
                  <a:srgbClr val="E71DA8"/>
                </a:solidFill>
              </a:rPr>
              <a:t>en</a:t>
            </a:r>
            <a:r>
              <a:rPr lang="en-GB" sz="2400" b="1" dirty="0">
                <a:solidFill>
                  <a:srgbClr val="E71DA8"/>
                </a:solidFill>
              </a:rPr>
              <a:t> dos lenguas.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accent6"/>
                </a:solidFill>
              </a:rPr>
              <a:t>DRAE</a:t>
            </a:r>
            <a:r>
              <a:rPr lang="es-ES" sz="2400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s-ES" sz="2400" dirty="0">
                <a:solidFill>
                  <a:srgbClr val="E71DA8"/>
                </a:solidFill>
              </a:rPr>
              <a:t>Del lat. </a:t>
            </a:r>
            <a:r>
              <a:rPr lang="es-ES" sz="2400" dirty="0" err="1">
                <a:solidFill>
                  <a:srgbClr val="E71DA8"/>
                </a:solidFill>
              </a:rPr>
              <a:t>bilinguis</a:t>
            </a:r>
            <a:r>
              <a:rPr lang="es-ES" sz="2400" dirty="0">
                <a:solidFill>
                  <a:srgbClr val="E71DA8"/>
                </a:solidFill>
              </a:rPr>
              <a:t>. 1. adj. Que </a:t>
            </a:r>
            <a:r>
              <a:rPr lang="es-ES" sz="2400" b="1" dirty="0">
                <a:solidFill>
                  <a:srgbClr val="E71DA8"/>
                </a:solidFill>
              </a:rPr>
              <a:t>habla dos lenguas</a:t>
            </a:r>
            <a:r>
              <a:rPr lang="es-ES" sz="2400" dirty="0">
                <a:solidFill>
                  <a:srgbClr val="E71DA8"/>
                </a:solidFill>
              </a:rPr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chemeClr val="accent6"/>
                </a:solidFill>
              </a:rPr>
              <a:t>Definición</a:t>
            </a:r>
            <a:r>
              <a:rPr lang="en-GB" sz="2400" b="1" dirty="0">
                <a:solidFill>
                  <a:schemeClr val="accent6"/>
                </a:solidFill>
              </a:rPr>
              <a:t> </a:t>
            </a:r>
            <a:r>
              <a:rPr lang="en-GB" sz="2400" b="1" dirty="0" err="1">
                <a:solidFill>
                  <a:schemeClr val="accent6"/>
                </a:solidFill>
              </a:rPr>
              <a:t>holística</a:t>
            </a:r>
            <a:r>
              <a:rPr lang="en-GB" sz="2400" dirty="0">
                <a:solidFill>
                  <a:schemeClr val="accent6"/>
                </a:solidFill>
              </a:rPr>
              <a:t>: </a:t>
            </a:r>
            <a:r>
              <a:rPr lang="en-GB" sz="2400" dirty="0">
                <a:solidFill>
                  <a:srgbClr val="E71DA8"/>
                </a:solidFill>
              </a:rPr>
              <a:t>Persona que </a:t>
            </a:r>
            <a:r>
              <a:rPr lang="en-GB" sz="2400" b="1" dirty="0" err="1">
                <a:solidFill>
                  <a:srgbClr val="E71DA8"/>
                </a:solidFill>
              </a:rPr>
              <a:t>usa</a:t>
            </a:r>
            <a:r>
              <a:rPr lang="en-GB" sz="2400" b="1" dirty="0">
                <a:solidFill>
                  <a:srgbClr val="E71DA8"/>
                </a:solidFill>
              </a:rPr>
              <a:t> dos o </a:t>
            </a:r>
            <a:r>
              <a:rPr lang="en-GB" sz="2400" b="1" dirty="0" err="1">
                <a:solidFill>
                  <a:srgbClr val="E71DA8"/>
                </a:solidFill>
              </a:rPr>
              <a:t>más</a:t>
            </a:r>
            <a:r>
              <a:rPr lang="en-GB" sz="2400" b="1" dirty="0">
                <a:solidFill>
                  <a:srgbClr val="E71DA8"/>
                </a:solidFill>
              </a:rPr>
              <a:t> lenguas </a:t>
            </a:r>
            <a:r>
              <a:rPr lang="en-GB" sz="2400" b="1" dirty="0" err="1">
                <a:solidFill>
                  <a:srgbClr val="E71DA8"/>
                </a:solidFill>
              </a:rPr>
              <a:t>en</a:t>
            </a:r>
            <a:r>
              <a:rPr lang="en-GB" sz="2400" b="1" dirty="0">
                <a:solidFill>
                  <a:srgbClr val="E71DA8"/>
                </a:solidFill>
              </a:rPr>
              <a:t> </a:t>
            </a:r>
            <a:r>
              <a:rPr lang="en-GB" sz="2400" b="1" dirty="0" err="1">
                <a:solidFill>
                  <a:srgbClr val="E71DA8"/>
                </a:solidFill>
              </a:rPr>
              <a:t>su</a:t>
            </a:r>
            <a:r>
              <a:rPr lang="en-GB" sz="2400" b="1" dirty="0">
                <a:solidFill>
                  <a:srgbClr val="E71DA8"/>
                </a:solidFill>
              </a:rPr>
              <a:t> </a:t>
            </a:r>
            <a:r>
              <a:rPr lang="en-GB" sz="2400" b="1" dirty="0" err="1">
                <a:solidFill>
                  <a:srgbClr val="E71DA8"/>
                </a:solidFill>
              </a:rPr>
              <a:t>vida</a:t>
            </a:r>
            <a:r>
              <a:rPr lang="en-GB" sz="2400" b="1" dirty="0">
                <a:solidFill>
                  <a:srgbClr val="E71DA8"/>
                </a:solidFill>
              </a:rPr>
              <a:t> </a:t>
            </a:r>
            <a:r>
              <a:rPr lang="en-GB" sz="2400" b="1" dirty="0" err="1">
                <a:solidFill>
                  <a:srgbClr val="E71DA8"/>
                </a:solidFill>
              </a:rPr>
              <a:t>diaria</a:t>
            </a:r>
            <a:r>
              <a:rPr lang="en-GB" sz="2400" dirty="0">
                <a:solidFill>
                  <a:srgbClr val="E71DA8"/>
                </a:solidFill>
              </a:rPr>
              <a:t> </a:t>
            </a:r>
            <a:r>
              <a:rPr lang="en-GB" sz="2400" dirty="0">
                <a:solidFill>
                  <a:schemeClr val="accent6"/>
                </a:solidFill>
              </a:rPr>
              <a:t>(F. Grosjean). 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/>
                </a:solidFill>
              </a:rPr>
              <a:t>Cambridge Dict.: </a:t>
            </a:r>
            <a:r>
              <a:rPr lang="en-GB" sz="2400" dirty="0">
                <a:solidFill>
                  <a:schemeClr val="accent6"/>
                </a:solidFill>
              </a:rPr>
              <a:t>Bilingual C1 (of a person) </a:t>
            </a:r>
            <a:r>
              <a:rPr lang="en-GB" sz="2400" b="1" dirty="0">
                <a:solidFill>
                  <a:srgbClr val="E71DA8"/>
                </a:solidFill>
              </a:rPr>
              <a:t>able to use two languages equally well </a:t>
            </a:r>
            <a:r>
              <a:rPr lang="en-GB" sz="2400" dirty="0">
                <a:solidFill>
                  <a:schemeClr val="accent6"/>
                </a:solidFill>
              </a:rPr>
              <a:t>or (of a thing) using or involving two languages.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es-ES" sz="2400" dirty="0">
              <a:solidFill>
                <a:schemeClr val="accent6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1CA5B7E-A54F-9B0D-4E04-C4A3347EE497}"/>
              </a:ext>
            </a:extLst>
          </p:cNvPr>
          <p:cNvSpPr/>
          <p:nvPr/>
        </p:nvSpPr>
        <p:spPr>
          <a:xfrm>
            <a:off x="503548" y="143925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   </a:t>
            </a:r>
          </a:p>
        </p:txBody>
      </p:sp>
    </p:spTree>
    <p:extLst>
      <p:ext uri="{BB962C8B-B14F-4D97-AF65-F5344CB8AC3E}">
        <p14:creationId xmlns:p14="http://schemas.microsoft.com/office/powerpoint/2010/main" val="2372322742"/>
      </p:ext>
    </p:extLst>
  </p:cSld>
  <p:clrMapOvr>
    <a:masterClrMapping/>
  </p:clrMapOvr>
  <p:transition spd="med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CLIL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assessment</a:t>
            </a: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E123D3"/>
                </a:solidFill>
              </a:rPr>
              <a:t>CLIL </a:t>
            </a:r>
            <a:r>
              <a:rPr lang="it-IT" sz="2400" b="1" dirty="0" err="1">
                <a:solidFill>
                  <a:srgbClr val="E123D3"/>
                </a:solidFill>
              </a:rPr>
              <a:t>assessment</a:t>
            </a:r>
            <a:r>
              <a:rPr lang="it-IT" sz="2400" b="1" dirty="0">
                <a:solidFill>
                  <a:srgbClr val="E123D3"/>
                </a:solidFill>
              </a:rPr>
              <a:t> </a:t>
            </a:r>
            <a:r>
              <a:rPr lang="it-IT" sz="2400" dirty="0">
                <a:solidFill>
                  <a:srgbClr val="E123D3"/>
                </a:solidFill>
              </a:rPr>
              <a:t>can </a:t>
            </a:r>
            <a:r>
              <a:rPr lang="it-IT" sz="2400" dirty="0" err="1">
                <a:solidFill>
                  <a:srgbClr val="E123D3"/>
                </a:solidFill>
              </a:rPr>
              <a:t>also</a:t>
            </a:r>
            <a:r>
              <a:rPr lang="it-IT" sz="2400" dirty="0">
                <a:solidFill>
                  <a:srgbClr val="E123D3"/>
                </a:solidFill>
              </a:rPr>
              <a:t> focus on: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r>
              <a:rPr lang="it-IT" sz="2400" b="1" dirty="0">
                <a:solidFill>
                  <a:srgbClr val="E123D3"/>
                </a:solidFill>
              </a:rPr>
              <a:t>Communication skills.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r>
              <a:rPr lang="it-IT" sz="2400" b="1" dirty="0">
                <a:solidFill>
                  <a:srgbClr val="E123D3"/>
                </a:solidFill>
              </a:rPr>
              <a:t>Cognitive skills </a:t>
            </a:r>
            <a:r>
              <a:rPr lang="it-IT" sz="2400" dirty="0">
                <a:solidFill>
                  <a:srgbClr val="E123D3"/>
                </a:solidFill>
              </a:rPr>
              <a:t>(learners think about what they learned and also how and why they learnt it).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r>
              <a:rPr lang="it-IT" sz="2400" b="1" dirty="0" err="1">
                <a:solidFill>
                  <a:srgbClr val="E123D3"/>
                </a:solidFill>
              </a:rPr>
              <a:t>Practical</a:t>
            </a:r>
            <a:r>
              <a:rPr lang="it-IT" sz="2400" b="1" dirty="0">
                <a:solidFill>
                  <a:srgbClr val="E123D3"/>
                </a:solidFill>
              </a:rPr>
              <a:t> </a:t>
            </a:r>
            <a:r>
              <a:rPr lang="it-IT" sz="2400" b="1" dirty="0" err="1">
                <a:solidFill>
                  <a:srgbClr val="E123D3"/>
                </a:solidFill>
              </a:rPr>
              <a:t>skills</a:t>
            </a:r>
            <a:r>
              <a:rPr lang="it-IT" sz="2400" b="1" dirty="0">
                <a:solidFill>
                  <a:srgbClr val="E123D3"/>
                </a:solidFill>
              </a:rPr>
              <a:t> </a:t>
            </a:r>
            <a:r>
              <a:rPr lang="it-IT" sz="2400" dirty="0">
                <a:solidFill>
                  <a:srgbClr val="E123D3"/>
                </a:solidFill>
              </a:rPr>
              <a:t>(e.g. carrying out investigations, doing experiments, measuring, drawing).</a:t>
            </a:r>
          </a:p>
          <a:p>
            <a:pPr marL="0" indent="0">
              <a:buNone/>
            </a:pPr>
            <a:endParaRPr lang="it-IT" sz="2400" dirty="0">
              <a:solidFill>
                <a:srgbClr val="E123D3"/>
              </a:solidFill>
            </a:endParaRPr>
          </a:p>
          <a:p>
            <a:r>
              <a:rPr lang="it-IT" sz="2400" b="1" dirty="0">
                <a:solidFill>
                  <a:srgbClr val="E123D3"/>
                </a:solidFill>
              </a:rPr>
              <a:t>Learning to learn.</a:t>
            </a:r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716016" y="6311899"/>
            <a:ext cx="4230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67131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Assessing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effectively</a:t>
            </a: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1412776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E123D3"/>
                </a:solidFill>
              </a:rPr>
              <a:t>To </a:t>
            </a:r>
            <a:r>
              <a:rPr lang="it-IT" dirty="0" err="1">
                <a:solidFill>
                  <a:srgbClr val="E123D3"/>
                </a:solidFill>
              </a:rPr>
              <a:t>assess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effectively</a:t>
            </a:r>
            <a:r>
              <a:rPr lang="it-IT" dirty="0">
                <a:solidFill>
                  <a:srgbClr val="E123D3"/>
                </a:solidFill>
              </a:rPr>
              <a:t>:</a:t>
            </a:r>
          </a:p>
          <a:p>
            <a:pPr marL="0" indent="0">
              <a:buNone/>
            </a:pPr>
            <a:endParaRPr lang="it-IT" dirty="0">
              <a:solidFill>
                <a:srgbClr val="E123D3"/>
              </a:solidFill>
            </a:endParaRPr>
          </a:p>
          <a:p>
            <a:r>
              <a:rPr lang="it-IT" dirty="0" err="1">
                <a:solidFill>
                  <a:srgbClr val="E123D3"/>
                </a:solidFill>
              </a:rPr>
              <a:t>Learners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need</a:t>
            </a:r>
            <a:r>
              <a:rPr lang="it-IT" dirty="0">
                <a:solidFill>
                  <a:srgbClr val="E123D3"/>
                </a:solidFill>
              </a:rPr>
              <a:t> to be </a:t>
            </a:r>
            <a:r>
              <a:rPr lang="it-IT" dirty="0" err="1">
                <a:solidFill>
                  <a:srgbClr val="E123D3"/>
                </a:solidFill>
              </a:rPr>
              <a:t>placed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at</a:t>
            </a:r>
            <a:r>
              <a:rPr lang="it-IT" dirty="0">
                <a:solidFill>
                  <a:srgbClr val="E123D3"/>
                </a:solidFill>
              </a:rPr>
              <a:t> the </a:t>
            </a:r>
            <a:r>
              <a:rPr lang="it-IT" b="1" dirty="0">
                <a:solidFill>
                  <a:srgbClr val="E123D3"/>
                </a:solidFill>
              </a:rPr>
              <a:t>centre</a:t>
            </a:r>
            <a:r>
              <a:rPr lang="it-IT" dirty="0">
                <a:solidFill>
                  <a:srgbClr val="E123D3"/>
                </a:solidFill>
              </a:rPr>
              <a:t> of the </a:t>
            </a:r>
            <a:r>
              <a:rPr lang="it-IT" dirty="0" err="1">
                <a:solidFill>
                  <a:srgbClr val="E123D3"/>
                </a:solidFill>
              </a:rPr>
              <a:t>process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  <a:p>
            <a:endParaRPr lang="it-IT" dirty="0">
              <a:solidFill>
                <a:srgbClr val="E123D3"/>
              </a:solidFill>
            </a:endParaRPr>
          </a:p>
          <a:p>
            <a:r>
              <a:rPr lang="it-IT" dirty="0" err="1">
                <a:solidFill>
                  <a:srgbClr val="E123D3"/>
                </a:solidFill>
              </a:rPr>
              <a:t>We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need</a:t>
            </a:r>
            <a:r>
              <a:rPr lang="it-IT" dirty="0">
                <a:solidFill>
                  <a:srgbClr val="E123D3"/>
                </a:solidFill>
              </a:rPr>
              <a:t> to </a:t>
            </a:r>
            <a:r>
              <a:rPr lang="it-IT" dirty="0" err="1">
                <a:solidFill>
                  <a:srgbClr val="E123D3"/>
                </a:solidFill>
              </a:rPr>
              <a:t>find</a:t>
            </a:r>
            <a:r>
              <a:rPr lang="it-IT" dirty="0">
                <a:solidFill>
                  <a:srgbClr val="E123D3"/>
                </a:solidFill>
              </a:rPr>
              <a:t> out </a:t>
            </a:r>
            <a:r>
              <a:rPr lang="it-IT" dirty="0" err="1">
                <a:solidFill>
                  <a:srgbClr val="E123D3"/>
                </a:solidFill>
              </a:rPr>
              <a:t>what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b="1" dirty="0" err="1">
                <a:solidFill>
                  <a:srgbClr val="E123D3"/>
                </a:solidFill>
              </a:rPr>
              <a:t>standards</a:t>
            </a:r>
            <a:r>
              <a:rPr lang="it-IT" dirty="0">
                <a:solidFill>
                  <a:srgbClr val="E123D3"/>
                </a:solidFill>
              </a:rPr>
              <a:t> are </a:t>
            </a:r>
            <a:r>
              <a:rPr lang="it-IT" dirty="0" err="1">
                <a:solidFill>
                  <a:srgbClr val="E123D3"/>
                </a:solidFill>
              </a:rPr>
              <a:t>achievable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when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they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study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b="1" dirty="0" err="1">
                <a:solidFill>
                  <a:srgbClr val="E123D3"/>
                </a:solidFill>
              </a:rPr>
              <a:t>subject</a:t>
            </a:r>
            <a:r>
              <a:rPr lang="it-IT" b="1" dirty="0">
                <a:solidFill>
                  <a:srgbClr val="E123D3"/>
                </a:solidFill>
              </a:rPr>
              <a:t> </a:t>
            </a:r>
            <a:r>
              <a:rPr lang="it-IT" b="1" dirty="0" err="1">
                <a:solidFill>
                  <a:srgbClr val="E123D3"/>
                </a:solidFill>
              </a:rPr>
              <a:t>content</a:t>
            </a:r>
            <a:r>
              <a:rPr lang="it-IT" b="1" dirty="0">
                <a:solidFill>
                  <a:srgbClr val="E123D3"/>
                </a:solidFill>
              </a:rPr>
              <a:t> </a:t>
            </a:r>
            <a:r>
              <a:rPr lang="it-IT" dirty="0">
                <a:solidFill>
                  <a:srgbClr val="E123D3"/>
                </a:solidFill>
              </a:rPr>
              <a:t>in a non-native </a:t>
            </a:r>
            <a:r>
              <a:rPr lang="it-IT" dirty="0" err="1">
                <a:solidFill>
                  <a:srgbClr val="E123D3"/>
                </a:solidFill>
              </a:rPr>
              <a:t>language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  <a:p>
            <a:endParaRPr lang="it-IT" dirty="0">
              <a:solidFill>
                <a:srgbClr val="E123D3"/>
              </a:solidFill>
            </a:endParaRPr>
          </a:p>
          <a:p>
            <a:r>
              <a:rPr lang="it-IT" dirty="0" err="1">
                <a:solidFill>
                  <a:srgbClr val="E123D3"/>
                </a:solidFill>
              </a:rPr>
              <a:t>We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need</a:t>
            </a:r>
            <a:r>
              <a:rPr lang="it-IT" dirty="0">
                <a:solidFill>
                  <a:srgbClr val="E123D3"/>
                </a:solidFill>
              </a:rPr>
              <a:t> to be </a:t>
            </a:r>
            <a:r>
              <a:rPr lang="it-IT" dirty="0" err="1">
                <a:solidFill>
                  <a:srgbClr val="E123D3"/>
                </a:solidFill>
              </a:rPr>
              <a:t>aware</a:t>
            </a:r>
            <a:r>
              <a:rPr lang="it-IT" dirty="0">
                <a:solidFill>
                  <a:srgbClr val="E123D3"/>
                </a:solidFill>
              </a:rPr>
              <a:t> of the </a:t>
            </a:r>
            <a:r>
              <a:rPr lang="it-IT" b="1" dirty="0" err="1">
                <a:solidFill>
                  <a:srgbClr val="E123D3"/>
                </a:solidFill>
              </a:rPr>
              <a:t>language</a:t>
            </a:r>
            <a:r>
              <a:rPr lang="it-IT" b="1" dirty="0">
                <a:solidFill>
                  <a:srgbClr val="E123D3"/>
                </a:solidFill>
              </a:rPr>
              <a:t> </a:t>
            </a:r>
            <a:r>
              <a:rPr lang="it-IT" b="1" dirty="0" err="1">
                <a:solidFill>
                  <a:srgbClr val="E123D3"/>
                </a:solidFill>
              </a:rPr>
              <a:t>levels</a:t>
            </a:r>
            <a:r>
              <a:rPr lang="it-IT" b="1" dirty="0">
                <a:solidFill>
                  <a:srgbClr val="E123D3"/>
                </a:solidFill>
              </a:rPr>
              <a:t> </a:t>
            </a:r>
            <a:r>
              <a:rPr lang="it-IT" dirty="0">
                <a:solidFill>
                  <a:srgbClr val="E123D3"/>
                </a:solidFill>
              </a:rPr>
              <a:t>and the </a:t>
            </a:r>
            <a:r>
              <a:rPr lang="it-IT" b="1" dirty="0" err="1">
                <a:solidFill>
                  <a:srgbClr val="E123D3"/>
                </a:solidFill>
              </a:rPr>
              <a:t>learning</a:t>
            </a:r>
            <a:r>
              <a:rPr lang="it-IT" b="1" dirty="0">
                <a:solidFill>
                  <a:srgbClr val="E123D3"/>
                </a:solidFill>
              </a:rPr>
              <a:t> </a:t>
            </a:r>
            <a:r>
              <a:rPr lang="it-IT" b="1" dirty="0" err="1">
                <a:solidFill>
                  <a:srgbClr val="E123D3"/>
                </a:solidFill>
              </a:rPr>
              <a:t>needs</a:t>
            </a:r>
            <a:r>
              <a:rPr lang="it-IT" b="1" dirty="0">
                <a:solidFill>
                  <a:srgbClr val="E123D3"/>
                </a:solidFill>
              </a:rPr>
              <a:t> </a:t>
            </a:r>
            <a:r>
              <a:rPr lang="it-IT" dirty="0">
                <a:solidFill>
                  <a:srgbClr val="E123D3"/>
                </a:solidFill>
              </a:rPr>
              <a:t>of the </a:t>
            </a:r>
            <a:r>
              <a:rPr lang="it-IT" dirty="0" err="1">
                <a:solidFill>
                  <a:srgbClr val="E123D3"/>
                </a:solidFill>
              </a:rPr>
              <a:t>learners</a:t>
            </a:r>
            <a:r>
              <a:rPr lang="it-IT" dirty="0">
                <a:solidFill>
                  <a:srgbClr val="E123D3"/>
                </a:solidFill>
              </a:rPr>
              <a:t> in </a:t>
            </a:r>
            <a:r>
              <a:rPr lang="it-IT" dirty="0" err="1">
                <a:solidFill>
                  <a:srgbClr val="E123D3"/>
                </a:solidFill>
              </a:rPr>
              <a:t>different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curricular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subjects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  <a:p>
            <a:endParaRPr lang="it-IT" dirty="0">
              <a:solidFill>
                <a:srgbClr val="E123D3"/>
              </a:solidFill>
            </a:endParaRPr>
          </a:p>
          <a:p>
            <a:r>
              <a:rPr lang="it-IT" dirty="0" err="1">
                <a:solidFill>
                  <a:srgbClr val="E123D3"/>
                </a:solidFill>
              </a:rPr>
              <a:t>Learners</a:t>
            </a:r>
            <a:r>
              <a:rPr lang="it-IT" dirty="0">
                <a:solidFill>
                  <a:srgbClr val="E123D3"/>
                </a:solidFill>
              </a:rPr>
              <a:t> must be </a:t>
            </a:r>
            <a:r>
              <a:rPr lang="it-IT" dirty="0" err="1">
                <a:solidFill>
                  <a:srgbClr val="E123D3"/>
                </a:solidFill>
              </a:rPr>
              <a:t>aware</a:t>
            </a:r>
            <a:r>
              <a:rPr lang="it-IT" dirty="0">
                <a:solidFill>
                  <a:srgbClr val="E123D3"/>
                </a:solidFill>
              </a:rPr>
              <a:t> of </a:t>
            </a:r>
            <a:r>
              <a:rPr lang="it-IT" b="1" dirty="0" err="1">
                <a:solidFill>
                  <a:srgbClr val="E123D3"/>
                </a:solidFill>
              </a:rPr>
              <a:t>what</a:t>
            </a:r>
            <a:r>
              <a:rPr lang="it-IT" b="1" dirty="0">
                <a:solidFill>
                  <a:srgbClr val="E123D3"/>
                </a:solidFill>
              </a:rPr>
              <a:t> the focus of </a:t>
            </a:r>
            <a:r>
              <a:rPr lang="it-IT" b="1" dirty="0" err="1">
                <a:solidFill>
                  <a:srgbClr val="E123D3"/>
                </a:solidFill>
              </a:rPr>
              <a:t>assessment</a:t>
            </a:r>
            <a:r>
              <a:rPr lang="it-IT" b="1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is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111393" y="6369763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37170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908720"/>
            <a:ext cx="7886700" cy="50405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3200" dirty="0">
                <a:solidFill>
                  <a:srgbClr val="E123D3"/>
                </a:solidFill>
              </a:rPr>
              <a:t>Why do we assess learners?</a:t>
            </a:r>
          </a:p>
          <a:p>
            <a:pPr marL="0" indent="0">
              <a:buNone/>
            </a:pPr>
            <a:endParaRPr lang="it-IT" dirty="0">
              <a:solidFill>
                <a:srgbClr val="E123D3"/>
              </a:solidFill>
            </a:endParaRPr>
          </a:p>
          <a:p>
            <a:r>
              <a:rPr lang="it-IT" sz="2600" dirty="0">
                <a:solidFill>
                  <a:srgbClr val="E123D3"/>
                </a:solidFill>
              </a:rPr>
              <a:t>To </a:t>
            </a:r>
            <a:r>
              <a:rPr lang="it-IT" sz="2600" dirty="0" err="1">
                <a:solidFill>
                  <a:srgbClr val="E123D3"/>
                </a:solidFill>
              </a:rPr>
              <a:t>find</a:t>
            </a:r>
            <a:r>
              <a:rPr lang="it-IT" sz="2600" dirty="0">
                <a:solidFill>
                  <a:srgbClr val="E123D3"/>
                </a:solidFill>
              </a:rPr>
              <a:t> out </a:t>
            </a:r>
            <a:r>
              <a:rPr lang="it-IT" sz="2600" dirty="0" err="1">
                <a:solidFill>
                  <a:srgbClr val="E123D3"/>
                </a:solidFill>
              </a:rPr>
              <a:t>what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learners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know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about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our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subject</a:t>
            </a:r>
            <a:r>
              <a:rPr lang="it-IT" sz="2600" dirty="0">
                <a:solidFill>
                  <a:srgbClr val="E123D3"/>
                </a:solidFill>
              </a:rPr>
              <a:t>?</a:t>
            </a:r>
          </a:p>
          <a:p>
            <a:r>
              <a:rPr lang="it-IT" sz="2600" dirty="0">
                <a:solidFill>
                  <a:srgbClr val="E123D3"/>
                </a:solidFill>
              </a:rPr>
              <a:t>To </a:t>
            </a:r>
            <a:r>
              <a:rPr lang="it-IT" sz="2600" dirty="0" err="1">
                <a:solidFill>
                  <a:srgbClr val="E123D3"/>
                </a:solidFill>
              </a:rPr>
              <a:t>find</a:t>
            </a:r>
            <a:r>
              <a:rPr lang="it-IT" sz="2600" dirty="0">
                <a:solidFill>
                  <a:srgbClr val="E123D3"/>
                </a:solidFill>
              </a:rPr>
              <a:t> out </a:t>
            </a:r>
            <a:r>
              <a:rPr lang="it-IT" sz="2600" dirty="0" err="1">
                <a:solidFill>
                  <a:srgbClr val="E123D3"/>
                </a:solidFill>
              </a:rPr>
              <a:t>strengths</a:t>
            </a:r>
            <a:r>
              <a:rPr lang="it-IT" sz="2600" dirty="0">
                <a:solidFill>
                  <a:srgbClr val="E123D3"/>
                </a:solidFill>
              </a:rPr>
              <a:t> and </a:t>
            </a:r>
            <a:r>
              <a:rPr lang="it-IT" sz="2600" dirty="0" err="1">
                <a:solidFill>
                  <a:srgbClr val="E123D3"/>
                </a:solidFill>
              </a:rPr>
              <a:t>areas</a:t>
            </a:r>
            <a:r>
              <a:rPr lang="it-IT" sz="2600" dirty="0">
                <a:solidFill>
                  <a:srgbClr val="E123D3"/>
                </a:solidFill>
              </a:rPr>
              <a:t> for </a:t>
            </a:r>
            <a:r>
              <a:rPr lang="it-IT" sz="2600" dirty="0" err="1">
                <a:solidFill>
                  <a:srgbClr val="E123D3"/>
                </a:solidFill>
              </a:rPr>
              <a:t>improvement</a:t>
            </a:r>
            <a:r>
              <a:rPr lang="it-IT" sz="2600" dirty="0">
                <a:solidFill>
                  <a:srgbClr val="E123D3"/>
                </a:solidFill>
              </a:rPr>
              <a:t> in </a:t>
            </a:r>
            <a:r>
              <a:rPr lang="it-IT" sz="2600" dirty="0" err="1">
                <a:solidFill>
                  <a:srgbClr val="E123D3"/>
                </a:solidFill>
              </a:rPr>
              <a:t>subject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content</a:t>
            </a:r>
            <a:r>
              <a:rPr lang="it-IT" sz="2600" dirty="0">
                <a:solidFill>
                  <a:srgbClr val="E123D3"/>
                </a:solidFill>
              </a:rPr>
              <a:t> and use of </a:t>
            </a:r>
            <a:r>
              <a:rPr lang="it-IT" sz="2600" dirty="0" err="1">
                <a:solidFill>
                  <a:srgbClr val="E123D3"/>
                </a:solidFill>
              </a:rPr>
              <a:t>language</a:t>
            </a:r>
            <a:r>
              <a:rPr lang="it-IT" sz="2600" dirty="0">
                <a:solidFill>
                  <a:srgbClr val="E123D3"/>
                </a:solidFill>
              </a:rPr>
              <a:t> in </a:t>
            </a:r>
            <a:r>
              <a:rPr lang="it-IT" sz="2600" dirty="0" err="1">
                <a:solidFill>
                  <a:srgbClr val="E123D3"/>
                </a:solidFill>
              </a:rPr>
              <a:t>order</a:t>
            </a:r>
            <a:r>
              <a:rPr lang="it-IT" sz="2600" dirty="0">
                <a:solidFill>
                  <a:srgbClr val="E123D3"/>
                </a:solidFill>
              </a:rPr>
              <a:t> to </a:t>
            </a:r>
            <a:r>
              <a:rPr lang="it-IT" sz="2600" dirty="0" err="1">
                <a:solidFill>
                  <a:srgbClr val="E123D3"/>
                </a:solidFill>
              </a:rPr>
              <a:t>give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learners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feeback</a:t>
            </a:r>
            <a:r>
              <a:rPr lang="it-IT" sz="2600" dirty="0">
                <a:solidFill>
                  <a:srgbClr val="E123D3"/>
                </a:solidFill>
              </a:rPr>
              <a:t> on </a:t>
            </a:r>
            <a:r>
              <a:rPr lang="it-IT" sz="2600" dirty="0" err="1">
                <a:solidFill>
                  <a:srgbClr val="E123D3"/>
                </a:solidFill>
              </a:rPr>
              <a:t>these</a:t>
            </a:r>
            <a:r>
              <a:rPr lang="it-IT" sz="2600" dirty="0">
                <a:solidFill>
                  <a:srgbClr val="E123D3"/>
                </a:solidFill>
              </a:rPr>
              <a:t>?</a:t>
            </a:r>
          </a:p>
          <a:p>
            <a:r>
              <a:rPr lang="it-IT" sz="2600" dirty="0">
                <a:solidFill>
                  <a:srgbClr val="E123D3"/>
                </a:solidFill>
              </a:rPr>
              <a:t>To </a:t>
            </a:r>
            <a:r>
              <a:rPr lang="it-IT" sz="2600" dirty="0" err="1">
                <a:solidFill>
                  <a:srgbClr val="E123D3"/>
                </a:solidFill>
              </a:rPr>
              <a:t>find</a:t>
            </a:r>
            <a:r>
              <a:rPr lang="it-IT" sz="2600" dirty="0">
                <a:solidFill>
                  <a:srgbClr val="E123D3"/>
                </a:solidFill>
              </a:rPr>
              <a:t> out </a:t>
            </a:r>
            <a:r>
              <a:rPr lang="it-IT" sz="2600" dirty="0" err="1">
                <a:solidFill>
                  <a:srgbClr val="E123D3"/>
                </a:solidFill>
              </a:rPr>
              <a:t>what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motivates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our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learners</a:t>
            </a:r>
            <a:r>
              <a:rPr lang="it-IT" sz="2600" dirty="0">
                <a:solidFill>
                  <a:srgbClr val="E123D3"/>
                </a:solidFill>
              </a:rPr>
              <a:t>?</a:t>
            </a:r>
          </a:p>
          <a:p>
            <a:r>
              <a:rPr lang="it-IT" sz="2600" dirty="0">
                <a:solidFill>
                  <a:srgbClr val="E123D3"/>
                </a:solidFill>
              </a:rPr>
              <a:t>To monitor progress in </a:t>
            </a:r>
            <a:r>
              <a:rPr lang="it-IT" sz="2600" dirty="0" err="1">
                <a:solidFill>
                  <a:srgbClr val="E123D3"/>
                </a:solidFill>
              </a:rPr>
              <a:t>thinking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skills</a:t>
            </a:r>
            <a:r>
              <a:rPr lang="it-IT" sz="2600" dirty="0">
                <a:solidFill>
                  <a:srgbClr val="E123D3"/>
                </a:solidFill>
              </a:rPr>
              <a:t>, </a:t>
            </a:r>
            <a:r>
              <a:rPr lang="it-IT" sz="2600" dirty="0" err="1">
                <a:solidFill>
                  <a:srgbClr val="E123D3"/>
                </a:solidFill>
              </a:rPr>
              <a:t>practical</a:t>
            </a:r>
            <a:r>
              <a:rPr lang="it-IT" sz="2600" dirty="0">
                <a:solidFill>
                  <a:srgbClr val="E123D3"/>
                </a:solidFill>
              </a:rPr>
              <a:t> </a:t>
            </a:r>
            <a:r>
              <a:rPr lang="it-IT" sz="2600" dirty="0" err="1">
                <a:solidFill>
                  <a:srgbClr val="E123D3"/>
                </a:solidFill>
              </a:rPr>
              <a:t>skills</a:t>
            </a:r>
            <a:r>
              <a:rPr lang="it-IT" sz="2600" dirty="0">
                <a:solidFill>
                  <a:srgbClr val="E123D3"/>
                </a:solidFill>
              </a:rPr>
              <a:t> and </a:t>
            </a:r>
            <a:r>
              <a:rPr lang="it-IT" sz="2600" dirty="0" err="1">
                <a:solidFill>
                  <a:srgbClr val="E123D3"/>
                </a:solidFill>
              </a:rPr>
              <a:t>learning</a:t>
            </a:r>
            <a:r>
              <a:rPr lang="it-IT" sz="2600" dirty="0">
                <a:solidFill>
                  <a:srgbClr val="E123D3"/>
                </a:solidFill>
              </a:rPr>
              <a:t>?</a:t>
            </a:r>
          </a:p>
          <a:p>
            <a:r>
              <a:rPr lang="it-IT" sz="2600" dirty="0">
                <a:solidFill>
                  <a:srgbClr val="E123D3"/>
                </a:solidFill>
              </a:rPr>
              <a:t>To identify support strategies needed?</a:t>
            </a:r>
          </a:p>
          <a:p>
            <a:r>
              <a:rPr lang="en-US" sz="2600" dirty="0">
                <a:solidFill>
                  <a:srgbClr val="E123D3"/>
                </a:solidFill>
              </a:rPr>
              <a:t>To encourage learners about their progress in learning content and languages?</a:t>
            </a:r>
          </a:p>
          <a:p>
            <a:r>
              <a:rPr lang="en-US" sz="2600" dirty="0">
                <a:solidFill>
                  <a:srgbClr val="E123D3"/>
                </a:solidFill>
              </a:rPr>
              <a:t>To find out if our planning and teaching of subject content have been effective?</a:t>
            </a:r>
          </a:p>
          <a:p>
            <a:r>
              <a:rPr lang="en-US" sz="2600" dirty="0">
                <a:solidFill>
                  <a:srgbClr val="E123D3"/>
                </a:solidFill>
              </a:rPr>
              <a:t>To inform colleagues, parents, authorities?</a:t>
            </a:r>
          </a:p>
          <a:p>
            <a:r>
              <a:rPr lang="en-US" sz="2600" dirty="0">
                <a:solidFill>
                  <a:srgbClr val="E123D3"/>
                </a:solidFill>
              </a:rPr>
              <a:t>To give them a qualification at the end of the course?</a:t>
            </a:r>
          </a:p>
          <a:p>
            <a:pPr lvl="1"/>
            <a:endParaRPr lang="en-US" dirty="0">
              <a:solidFill>
                <a:srgbClr val="E123D3"/>
              </a:solidFill>
            </a:endParaRPr>
          </a:p>
          <a:p>
            <a:pPr marL="342900" lvl="1" indent="0">
              <a:buNone/>
            </a:pP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Or is it a combination of the above?</a:t>
            </a:r>
          </a:p>
          <a:p>
            <a:pPr marL="342900" lvl="1" indent="0">
              <a:buNone/>
            </a:pPr>
            <a:endParaRPr lang="en-US" sz="33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it-IT" dirty="0">
              <a:solidFill>
                <a:srgbClr val="E123D3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419872" y="6093296"/>
            <a:ext cx="572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Bentley, K. (2010) </a:t>
            </a:r>
            <a:r>
              <a:rPr lang="it-IT" sz="1400" i="1" dirty="0">
                <a:solidFill>
                  <a:schemeClr val="accent6">
                    <a:lumMod val="75000"/>
                  </a:schemeClr>
                </a:solidFill>
              </a:rPr>
              <a:t>The TKT Course: CLIL </a:t>
            </a:r>
            <a:r>
              <a:rPr lang="it-IT" sz="1400" i="1" dirty="0" err="1">
                <a:solidFill>
                  <a:schemeClr val="accent6">
                    <a:lumMod val="75000"/>
                  </a:schemeClr>
                </a:solidFill>
              </a:rPr>
              <a:t>Module</a:t>
            </a:r>
            <a:r>
              <a:rPr lang="it-IT" sz="14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6">
                    <a:lumMod val="75000"/>
                  </a:schemeClr>
                </a:solidFill>
              </a:rPr>
              <a:t> Cambridge: CUP</a:t>
            </a:r>
            <a:endParaRPr lang="it-IT" sz="1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AF7101B-AF71-0F13-FC94-F255A54CA3F8}"/>
              </a:ext>
            </a:extLst>
          </p:cNvPr>
          <p:cNvSpPr txBox="1">
            <a:spLocks/>
          </p:cNvSpPr>
          <p:nvPr/>
        </p:nvSpPr>
        <p:spPr>
          <a:xfrm>
            <a:off x="467544" y="188640"/>
            <a:ext cx="7886700" cy="648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CLIL assessment</a:t>
            </a:r>
          </a:p>
        </p:txBody>
      </p:sp>
    </p:spTree>
    <p:extLst>
      <p:ext uri="{BB962C8B-B14F-4D97-AF65-F5344CB8AC3E}">
        <p14:creationId xmlns:p14="http://schemas.microsoft.com/office/powerpoint/2010/main" val="47147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Assessing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skills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</a:rPr>
              <a:t>attitudes</a:t>
            </a:r>
            <a:endParaRPr lang="it-IT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556" y="1484784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</a:t>
            </a:r>
            <a:r>
              <a:rPr lang="it-IT" sz="2800" dirty="0" err="1">
                <a:solidFill>
                  <a:srgbClr val="E123D3"/>
                </a:solidFill>
              </a:rPr>
              <a:t>We</a:t>
            </a:r>
            <a:r>
              <a:rPr lang="it-IT" sz="2800" dirty="0">
                <a:solidFill>
                  <a:srgbClr val="E123D3"/>
                </a:solidFill>
              </a:rPr>
              <a:t> </a:t>
            </a:r>
            <a:r>
              <a:rPr lang="it-IT" sz="2800" dirty="0" err="1">
                <a:solidFill>
                  <a:srgbClr val="E123D3"/>
                </a:solidFill>
              </a:rPr>
              <a:t>also</a:t>
            </a:r>
            <a:r>
              <a:rPr lang="it-IT" sz="2800" dirty="0">
                <a:solidFill>
                  <a:srgbClr val="E123D3"/>
                </a:solidFill>
              </a:rPr>
              <a:t> </a:t>
            </a:r>
            <a:r>
              <a:rPr lang="it-IT" sz="2800" dirty="0" err="1">
                <a:solidFill>
                  <a:srgbClr val="E123D3"/>
                </a:solidFill>
              </a:rPr>
              <a:t>need</a:t>
            </a:r>
            <a:r>
              <a:rPr lang="it-IT" sz="2800" dirty="0">
                <a:solidFill>
                  <a:srgbClr val="E123D3"/>
                </a:solidFill>
              </a:rPr>
              <a:t> to </a:t>
            </a:r>
            <a:r>
              <a:rPr lang="it-IT" sz="2800" dirty="0" err="1">
                <a:solidFill>
                  <a:srgbClr val="E123D3"/>
                </a:solidFill>
              </a:rPr>
              <a:t>assess</a:t>
            </a:r>
            <a:r>
              <a:rPr lang="it-IT" sz="2800" dirty="0">
                <a:solidFill>
                  <a:srgbClr val="E123D3"/>
                </a:solidFill>
              </a:rPr>
              <a:t>:</a:t>
            </a:r>
          </a:p>
          <a:p>
            <a:pPr marL="0" indent="0">
              <a:buNone/>
            </a:pPr>
            <a:endParaRPr lang="it-IT" sz="2800" dirty="0">
              <a:solidFill>
                <a:srgbClr val="E123D3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rgbClr val="E123D3"/>
                </a:solidFill>
              </a:rPr>
              <a:t> Communication skills.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it-IT" sz="2800" dirty="0">
              <a:solidFill>
                <a:srgbClr val="E123D3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rgbClr val="E123D3"/>
                </a:solidFill>
              </a:rPr>
              <a:t>Cognitive skills.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it-IT" sz="2800" dirty="0">
              <a:solidFill>
                <a:srgbClr val="E123D3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rgbClr val="E123D3"/>
                </a:solidFill>
              </a:rPr>
              <a:t> Attitudes towards learning.</a:t>
            </a:r>
          </a:p>
          <a:p>
            <a:pPr marL="342900" lvl="1" indent="0">
              <a:buNone/>
            </a:pPr>
            <a:endParaRPr lang="it-IT" dirty="0"/>
          </a:p>
          <a:p>
            <a:pPr marL="274320" lvl="1" indent="0">
              <a:buNone/>
            </a:pP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004048" y="6369763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174394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50" y="332656"/>
            <a:ext cx="7886700" cy="831626"/>
          </a:xfrm>
        </p:spPr>
        <p:txBody>
          <a:bodyPr/>
          <a:lstStyle/>
          <a:p>
            <a:r>
              <a:rPr lang="it-IT" b="1" dirty="0">
                <a:solidFill>
                  <a:srgbClr val="E123D3"/>
                </a:solidFill>
              </a:rPr>
              <a:t>Task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6003" y="1052736"/>
            <a:ext cx="8398810" cy="55590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Put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following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examples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from CLIL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assessment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into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correct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column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in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table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by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identifying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main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 focus of </a:t>
            </a:r>
            <a:r>
              <a:rPr lang="it-IT" sz="2400" dirty="0" err="1">
                <a:solidFill>
                  <a:schemeClr val="accent6">
                    <a:lumMod val="75000"/>
                  </a:schemeClr>
                </a:solidFill>
              </a:rPr>
              <a:t>assessment</a:t>
            </a:r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457200" indent="-457200">
              <a:buAutoNum type="alphaLcParenR"/>
            </a:pPr>
            <a:r>
              <a:rPr lang="it-IT" dirty="0" err="1">
                <a:solidFill>
                  <a:srgbClr val="E123D3"/>
                </a:solidFill>
              </a:rPr>
              <a:t>Agree</a:t>
            </a:r>
            <a:r>
              <a:rPr lang="it-IT" dirty="0">
                <a:solidFill>
                  <a:srgbClr val="E123D3"/>
                </a:solidFill>
              </a:rPr>
              <a:t> on </a:t>
            </a:r>
            <a:r>
              <a:rPr lang="it-IT" dirty="0" err="1">
                <a:solidFill>
                  <a:srgbClr val="E123D3"/>
                </a:solidFill>
              </a:rPr>
              <a:t>three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questions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which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you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could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ask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about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reducing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our</a:t>
            </a:r>
            <a:r>
              <a:rPr lang="it-IT" dirty="0">
                <a:solidFill>
                  <a:srgbClr val="E123D3"/>
                </a:solidFill>
              </a:rPr>
              <a:t> use of </a:t>
            </a:r>
            <a:r>
              <a:rPr lang="it-IT" dirty="0" err="1">
                <a:solidFill>
                  <a:srgbClr val="E123D3"/>
                </a:solidFill>
              </a:rPr>
              <a:t>plastic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  <a:p>
            <a:pPr marL="457200" indent="-457200">
              <a:buAutoNum type="alphaLcParenR"/>
            </a:pPr>
            <a:r>
              <a:rPr lang="it-IT" dirty="0" err="1">
                <a:solidFill>
                  <a:srgbClr val="E123D3"/>
                </a:solidFill>
              </a:rPr>
              <a:t>Draw</a:t>
            </a:r>
            <a:r>
              <a:rPr lang="it-IT" dirty="0">
                <a:solidFill>
                  <a:srgbClr val="E123D3"/>
                </a:solidFill>
              </a:rPr>
              <a:t> a </a:t>
            </a:r>
            <a:r>
              <a:rPr lang="it-IT" dirty="0" err="1">
                <a:solidFill>
                  <a:srgbClr val="E123D3"/>
                </a:solidFill>
              </a:rPr>
              <a:t>diagram</a:t>
            </a:r>
            <a:r>
              <a:rPr lang="it-IT" dirty="0">
                <a:solidFill>
                  <a:srgbClr val="E123D3"/>
                </a:solidFill>
              </a:rPr>
              <a:t> to show </a:t>
            </a:r>
            <a:r>
              <a:rPr lang="it-IT" dirty="0" err="1">
                <a:solidFill>
                  <a:srgbClr val="E123D3"/>
                </a:solidFill>
              </a:rPr>
              <a:t>where</a:t>
            </a:r>
            <a:r>
              <a:rPr lang="it-IT" dirty="0">
                <a:solidFill>
                  <a:srgbClr val="E123D3"/>
                </a:solidFill>
              </a:rPr>
              <a:t> the </a:t>
            </a:r>
            <a:r>
              <a:rPr lang="it-IT" dirty="0" err="1">
                <a:solidFill>
                  <a:srgbClr val="E123D3"/>
                </a:solidFill>
              </a:rPr>
              <a:t>ocean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plates</a:t>
            </a:r>
            <a:r>
              <a:rPr lang="it-IT" dirty="0">
                <a:solidFill>
                  <a:srgbClr val="E123D3"/>
                </a:solidFill>
              </a:rPr>
              <a:t> and the </a:t>
            </a:r>
            <a:r>
              <a:rPr lang="it-IT" dirty="0" err="1">
                <a:solidFill>
                  <a:srgbClr val="E123D3"/>
                </a:solidFill>
              </a:rPr>
              <a:t>continental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plates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lie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  <a:p>
            <a:pPr marL="457200" indent="-457200">
              <a:buAutoNum type="alphaLcParenR"/>
            </a:pPr>
            <a:r>
              <a:rPr lang="it-IT" dirty="0" err="1">
                <a:solidFill>
                  <a:srgbClr val="E123D3"/>
                </a:solidFill>
              </a:rPr>
              <a:t>Demonstrate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three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warm</a:t>
            </a:r>
            <a:r>
              <a:rPr lang="it-IT" dirty="0">
                <a:solidFill>
                  <a:srgbClr val="E123D3"/>
                </a:solidFill>
              </a:rPr>
              <a:t>-up and </a:t>
            </a:r>
            <a:r>
              <a:rPr lang="it-IT" dirty="0" err="1">
                <a:solidFill>
                  <a:srgbClr val="E123D3"/>
                </a:solidFill>
              </a:rPr>
              <a:t>three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warm</a:t>
            </a:r>
            <a:r>
              <a:rPr lang="it-IT" dirty="0">
                <a:solidFill>
                  <a:srgbClr val="E123D3"/>
                </a:solidFill>
              </a:rPr>
              <a:t>-down </a:t>
            </a:r>
            <a:r>
              <a:rPr lang="it-IT" dirty="0" err="1">
                <a:solidFill>
                  <a:srgbClr val="E123D3"/>
                </a:solidFill>
              </a:rPr>
              <a:t>activities</a:t>
            </a:r>
            <a:r>
              <a:rPr lang="it-IT" dirty="0">
                <a:solidFill>
                  <a:srgbClr val="E123D3"/>
                </a:solidFill>
              </a:rPr>
              <a:t> for a PE </a:t>
            </a:r>
            <a:r>
              <a:rPr lang="it-IT" dirty="0" err="1">
                <a:solidFill>
                  <a:srgbClr val="E123D3"/>
                </a:solidFill>
              </a:rPr>
              <a:t>lesson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  <a:p>
            <a:pPr marL="457200" indent="-457200">
              <a:buAutoNum type="alphaLcParenR"/>
            </a:pPr>
            <a:r>
              <a:rPr lang="it-IT" dirty="0" err="1">
                <a:solidFill>
                  <a:srgbClr val="E123D3"/>
                </a:solidFill>
              </a:rPr>
              <a:t>Tick</a:t>
            </a:r>
            <a:r>
              <a:rPr lang="it-IT" dirty="0">
                <a:solidFill>
                  <a:srgbClr val="E123D3"/>
                </a:solidFill>
              </a:rPr>
              <a:t> the </a:t>
            </a:r>
            <a:r>
              <a:rPr lang="it-IT" dirty="0" err="1">
                <a:solidFill>
                  <a:srgbClr val="E123D3"/>
                </a:solidFill>
              </a:rPr>
              <a:t>reasons</a:t>
            </a:r>
            <a:r>
              <a:rPr lang="it-IT" dirty="0">
                <a:solidFill>
                  <a:srgbClr val="E123D3"/>
                </a:solidFill>
              </a:rPr>
              <a:t> for the </a:t>
            </a:r>
            <a:r>
              <a:rPr lang="it-IT" dirty="0" err="1">
                <a:solidFill>
                  <a:srgbClr val="E123D3"/>
                </a:solidFill>
              </a:rPr>
              <a:t>differences</a:t>
            </a:r>
            <a:r>
              <a:rPr lang="it-IT" dirty="0">
                <a:solidFill>
                  <a:srgbClr val="E123D3"/>
                </a:solidFill>
              </a:rPr>
              <a:t> in living </a:t>
            </a:r>
            <a:r>
              <a:rPr lang="it-IT" dirty="0" err="1">
                <a:solidFill>
                  <a:srgbClr val="E123D3"/>
                </a:solidFill>
              </a:rPr>
              <a:t>standards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between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those</a:t>
            </a:r>
            <a:r>
              <a:rPr lang="it-IT" dirty="0">
                <a:solidFill>
                  <a:srgbClr val="E123D3"/>
                </a:solidFill>
              </a:rPr>
              <a:t> in </a:t>
            </a:r>
            <a:r>
              <a:rPr lang="it-IT" dirty="0" err="1">
                <a:solidFill>
                  <a:srgbClr val="E123D3"/>
                </a:solidFill>
              </a:rPr>
              <a:t>developed</a:t>
            </a:r>
            <a:r>
              <a:rPr lang="it-IT" dirty="0">
                <a:solidFill>
                  <a:srgbClr val="E123D3"/>
                </a:solidFill>
              </a:rPr>
              <a:t> and </a:t>
            </a:r>
            <a:r>
              <a:rPr lang="it-IT" dirty="0" err="1">
                <a:solidFill>
                  <a:srgbClr val="E123D3"/>
                </a:solidFill>
              </a:rPr>
              <a:t>those</a:t>
            </a:r>
            <a:r>
              <a:rPr lang="it-IT" dirty="0">
                <a:solidFill>
                  <a:srgbClr val="E123D3"/>
                </a:solidFill>
              </a:rPr>
              <a:t> in </a:t>
            </a:r>
            <a:r>
              <a:rPr lang="it-IT" dirty="0" err="1">
                <a:solidFill>
                  <a:srgbClr val="E123D3"/>
                </a:solidFill>
              </a:rPr>
              <a:t>developing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areas</a:t>
            </a:r>
            <a:r>
              <a:rPr lang="it-IT" dirty="0">
                <a:solidFill>
                  <a:srgbClr val="E123D3"/>
                </a:solidFill>
              </a:rPr>
              <a:t> of the world.</a:t>
            </a:r>
          </a:p>
          <a:p>
            <a:pPr marL="457200" indent="-457200">
              <a:buAutoNum type="alphaLcParenR"/>
            </a:pPr>
            <a:r>
              <a:rPr lang="it-IT" dirty="0">
                <a:solidFill>
                  <a:srgbClr val="E123D3"/>
                </a:solidFill>
              </a:rPr>
              <a:t>Use </a:t>
            </a:r>
            <a:r>
              <a:rPr lang="it-IT" dirty="0" err="1">
                <a:solidFill>
                  <a:srgbClr val="E123D3"/>
                </a:solidFill>
              </a:rPr>
              <a:t>one</a:t>
            </a:r>
            <a:r>
              <a:rPr lang="it-IT" dirty="0">
                <a:solidFill>
                  <a:srgbClr val="E123D3"/>
                </a:solidFill>
              </a:rPr>
              <a:t> of the </a:t>
            </a:r>
            <a:r>
              <a:rPr lang="it-IT" dirty="0" err="1">
                <a:solidFill>
                  <a:srgbClr val="E123D3"/>
                </a:solidFill>
              </a:rPr>
              <a:t>percussion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instruments</a:t>
            </a:r>
            <a:r>
              <a:rPr lang="it-IT" dirty="0">
                <a:solidFill>
                  <a:srgbClr val="E123D3"/>
                </a:solidFill>
              </a:rPr>
              <a:t> to play a </a:t>
            </a:r>
            <a:r>
              <a:rPr lang="it-IT" dirty="0" err="1">
                <a:solidFill>
                  <a:srgbClr val="E123D3"/>
                </a:solidFill>
              </a:rPr>
              <a:t>mixture</a:t>
            </a:r>
            <a:r>
              <a:rPr lang="it-IT" dirty="0">
                <a:solidFill>
                  <a:srgbClr val="E123D3"/>
                </a:solidFill>
              </a:rPr>
              <a:t> of </a:t>
            </a:r>
            <a:r>
              <a:rPr lang="it-IT" dirty="0" err="1">
                <a:solidFill>
                  <a:srgbClr val="E123D3"/>
                </a:solidFill>
              </a:rPr>
              <a:t>three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different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rhythms</a:t>
            </a:r>
            <a:r>
              <a:rPr lang="it-IT" dirty="0">
                <a:solidFill>
                  <a:srgbClr val="E123D3"/>
                </a:solidFill>
              </a:rPr>
              <a:t>: fast, slow and regular.</a:t>
            </a:r>
          </a:p>
          <a:p>
            <a:pPr marL="457200" indent="-457200">
              <a:buAutoNum type="alphaLcParenR"/>
            </a:pPr>
            <a:r>
              <a:rPr lang="it-IT" dirty="0" err="1">
                <a:solidFill>
                  <a:srgbClr val="E123D3"/>
                </a:solidFill>
              </a:rPr>
              <a:t>Find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similar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patterns</a:t>
            </a:r>
            <a:r>
              <a:rPr lang="it-IT" dirty="0">
                <a:solidFill>
                  <a:srgbClr val="E123D3"/>
                </a:solidFill>
              </a:rPr>
              <a:t> and trends </a:t>
            </a:r>
            <a:r>
              <a:rPr lang="it-IT" dirty="0" err="1">
                <a:solidFill>
                  <a:srgbClr val="E123D3"/>
                </a:solidFill>
              </a:rPr>
              <a:t>shown</a:t>
            </a:r>
            <a:r>
              <a:rPr lang="it-IT" dirty="0">
                <a:solidFill>
                  <a:srgbClr val="E123D3"/>
                </a:solidFill>
              </a:rPr>
              <a:t> in the </a:t>
            </a:r>
            <a:r>
              <a:rPr lang="it-IT" dirty="0" err="1">
                <a:solidFill>
                  <a:srgbClr val="E123D3"/>
                </a:solidFill>
              </a:rPr>
              <a:t>two</a:t>
            </a:r>
            <a:r>
              <a:rPr lang="it-IT" dirty="0">
                <a:solidFill>
                  <a:srgbClr val="E123D3"/>
                </a:solidFill>
              </a:rPr>
              <a:t> line </a:t>
            </a:r>
            <a:r>
              <a:rPr lang="it-IT" dirty="0" err="1">
                <a:solidFill>
                  <a:srgbClr val="E123D3"/>
                </a:solidFill>
              </a:rPr>
              <a:t>graphs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  <a:p>
            <a:pPr marL="457200" indent="-457200">
              <a:buAutoNum type="alphaLcParenR"/>
            </a:pPr>
            <a:r>
              <a:rPr lang="it-IT" dirty="0" err="1">
                <a:solidFill>
                  <a:srgbClr val="E123D3"/>
                </a:solidFill>
              </a:rPr>
              <a:t>Describe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two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different</a:t>
            </a:r>
            <a:r>
              <a:rPr lang="it-IT" dirty="0">
                <a:solidFill>
                  <a:srgbClr val="E123D3"/>
                </a:solidFill>
              </a:rPr>
              <a:t> ways </a:t>
            </a:r>
            <a:r>
              <a:rPr lang="it-IT" dirty="0" err="1">
                <a:solidFill>
                  <a:srgbClr val="E123D3"/>
                </a:solidFill>
              </a:rPr>
              <a:t>you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could</a:t>
            </a:r>
            <a:r>
              <a:rPr lang="it-IT" dirty="0">
                <a:solidFill>
                  <a:srgbClr val="E123D3"/>
                </a:solidFill>
              </a:rPr>
              <a:t> use </a:t>
            </a:r>
            <a:r>
              <a:rPr lang="it-IT" dirty="0" err="1">
                <a:solidFill>
                  <a:srgbClr val="E123D3"/>
                </a:solidFill>
              </a:rPr>
              <a:t>features</a:t>
            </a:r>
            <a:r>
              <a:rPr lang="it-IT" dirty="0">
                <a:solidFill>
                  <a:srgbClr val="E123D3"/>
                </a:solidFill>
              </a:rPr>
              <a:t> of desktop </a:t>
            </a:r>
            <a:r>
              <a:rPr lang="it-IT" dirty="0" err="1">
                <a:solidFill>
                  <a:srgbClr val="E123D3"/>
                </a:solidFill>
              </a:rPr>
              <a:t>publishing</a:t>
            </a:r>
            <a:r>
              <a:rPr lang="it-IT" dirty="0">
                <a:solidFill>
                  <a:srgbClr val="E123D3"/>
                </a:solidFill>
              </a:rPr>
              <a:t> to </a:t>
            </a:r>
            <a:r>
              <a:rPr lang="it-IT" dirty="0" err="1">
                <a:solidFill>
                  <a:srgbClr val="E123D3"/>
                </a:solidFill>
              </a:rPr>
              <a:t>make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this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advertisement</a:t>
            </a:r>
            <a:r>
              <a:rPr lang="it-IT" dirty="0">
                <a:solidFill>
                  <a:srgbClr val="E123D3"/>
                </a:solidFill>
              </a:rPr>
              <a:t> more </a:t>
            </a:r>
            <a:r>
              <a:rPr lang="it-IT" dirty="0" err="1">
                <a:solidFill>
                  <a:srgbClr val="E123D3"/>
                </a:solidFill>
              </a:rPr>
              <a:t>effective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  <a:p>
            <a:pPr marL="457200" indent="-457200">
              <a:buAutoNum type="alphaLcParenR"/>
            </a:pPr>
            <a:r>
              <a:rPr lang="it-IT" dirty="0" err="1">
                <a:solidFill>
                  <a:srgbClr val="E123D3"/>
                </a:solidFill>
              </a:rPr>
              <a:t>Make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three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sketches</a:t>
            </a:r>
            <a:r>
              <a:rPr lang="it-IT" dirty="0">
                <a:solidFill>
                  <a:srgbClr val="E123D3"/>
                </a:solidFill>
              </a:rPr>
              <a:t> of a </a:t>
            </a:r>
            <a:r>
              <a:rPr lang="it-IT" dirty="0" err="1">
                <a:solidFill>
                  <a:srgbClr val="E123D3"/>
                </a:solidFill>
              </a:rPr>
              <a:t>plant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at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different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times</a:t>
            </a:r>
            <a:r>
              <a:rPr lang="it-IT" dirty="0">
                <a:solidFill>
                  <a:srgbClr val="E123D3"/>
                </a:solidFill>
              </a:rPr>
              <a:t> of </a:t>
            </a:r>
            <a:r>
              <a:rPr lang="it-IT" dirty="0" err="1">
                <a:solidFill>
                  <a:srgbClr val="E123D3"/>
                </a:solidFill>
              </a:rPr>
              <a:t>day</a:t>
            </a:r>
            <a:r>
              <a:rPr lang="it-IT" dirty="0">
                <a:solidFill>
                  <a:srgbClr val="E123D3"/>
                </a:solidFill>
              </a:rPr>
              <a:t> and </a:t>
            </a:r>
            <a:r>
              <a:rPr lang="it-IT" dirty="0" err="1">
                <a:solidFill>
                  <a:srgbClr val="E123D3"/>
                </a:solidFill>
              </a:rPr>
              <a:t>using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different</a:t>
            </a:r>
            <a:r>
              <a:rPr lang="it-IT" dirty="0">
                <a:solidFill>
                  <a:srgbClr val="E123D3"/>
                </a:solidFill>
              </a:rPr>
              <a:t> </a:t>
            </a:r>
            <a:r>
              <a:rPr lang="it-IT" dirty="0" err="1">
                <a:solidFill>
                  <a:srgbClr val="E123D3"/>
                </a:solidFill>
              </a:rPr>
              <a:t>kinds</a:t>
            </a:r>
            <a:r>
              <a:rPr lang="it-IT" dirty="0">
                <a:solidFill>
                  <a:srgbClr val="E123D3"/>
                </a:solidFill>
              </a:rPr>
              <a:t> of </a:t>
            </a:r>
            <a:r>
              <a:rPr lang="it-IT" dirty="0" err="1">
                <a:solidFill>
                  <a:srgbClr val="E123D3"/>
                </a:solidFill>
              </a:rPr>
              <a:t>paper</a:t>
            </a:r>
            <a:r>
              <a:rPr lang="it-IT" dirty="0">
                <a:solidFill>
                  <a:srgbClr val="E123D3"/>
                </a:solidFill>
              </a:rPr>
              <a:t>.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818619"/>
              </p:ext>
            </p:extLst>
          </p:nvPr>
        </p:nvGraphicFramePr>
        <p:xfrm>
          <a:off x="429187" y="1628800"/>
          <a:ext cx="8003232" cy="86409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667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765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solidFill>
                            <a:srgbClr val="E123D3"/>
                          </a:solidFill>
                        </a:rPr>
                        <a:t>Communicative</a:t>
                      </a:r>
                      <a:r>
                        <a:rPr lang="it-IT" sz="1800" dirty="0">
                          <a:solidFill>
                            <a:srgbClr val="E123D3"/>
                          </a:solidFill>
                        </a:rPr>
                        <a:t> </a:t>
                      </a:r>
                      <a:r>
                        <a:rPr lang="it-IT" sz="1800" dirty="0" err="1">
                          <a:solidFill>
                            <a:srgbClr val="E123D3"/>
                          </a:solidFill>
                        </a:rPr>
                        <a:t>Skills</a:t>
                      </a:r>
                      <a:endParaRPr lang="it-IT" sz="1800" dirty="0">
                        <a:solidFill>
                          <a:srgbClr val="E123D3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rgbClr val="E123D3"/>
                          </a:solidFill>
                        </a:rPr>
                        <a:t>Cognitive </a:t>
                      </a:r>
                      <a:r>
                        <a:rPr lang="it-IT" sz="1800" dirty="0" err="1">
                          <a:solidFill>
                            <a:srgbClr val="E123D3"/>
                          </a:solidFill>
                        </a:rPr>
                        <a:t>Skills</a:t>
                      </a:r>
                      <a:endParaRPr lang="it-IT" sz="1800" dirty="0">
                        <a:solidFill>
                          <a:srgbClr val="E123D3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solidFill>
                            <a:srgbClr val="E123D3"/>
                          </a:solidFill>
                        </a:rPr>
                        <a:t>Practical</a:t>
                      </a:r>
                      <a:r>
                        <a:rPr lang="it-IT" sz="1800" dirty="0">
                          <a:solidFill>
                            <a:srgbClr val="E123D3"/>
                          </a:solidFill>
                        </a:rPr>
                        <a:t> </a:t>
                      </a:r>
                      <a:r>
                        <a:rPr lang="it-IT" sz="1800" dirty="0" err="1">
                          <a:solidFill>
                            <a:srgbClr val="E123D3"/>
                          </a:solidFill>
                        </a:rPr>
                        <a:t>Skills</a:t>
                      </a:r>
                      <a:endParaRPr lang="it-IT" sz="1800" dirty="0">
                        <a:solidFill>
                          <a:srgbClr val="E123D3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0">
                <a:tc>
                  <a:txBody>
                    <a:bodyPr/>
                    <a:lstStyle/>
                    <a:p>
                      <a:endParaRPr lang="it-IT" dirty="0">
                        <a:solidFill>
                          <a:srgbClr val="E123D3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292080" y="6525344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305640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54154"/>
            <a:ext cx="7886700" cy="821889"/>
          </a:xfrm>
        </p:spPr>
        <p:txBody>
          <a:bodyPr/>
          <a:lstStyle/>
          <a:p>
            <a:r>
              <a:rPr lang="it-IT" dirty="0" err="1">
                <a:solidFill>
                  <a:srgbClr val="E123D3"/>
                </a:solidFill>
              </a:rPr>
              <a:t>Answers</a:t>
            </a:r>
            <a:endParaRPr lang="it-IT" dirty="0">
              <a:solidFill>
                <a:srgbClr val="E123D3"/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053796"/>
              </p:ext>
            </p:extLst>
          </p:nvPr>
        </p:nvGraphicFramePr>
        <p:xfrm>
          <a:off x="539552" y="1412776"/>
          <a:ext cx="7488832" cy="51206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85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3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833">
                <a:tc>
                  <a:txBody>
                    <a:bodyPr/>
                    <a:lstStyle/>
                    <a:p>
                      <a:r>
                        <a:rPr lang="it-IT" sz="1600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baseline="0" dirty="0" err="1"/>
                        <a:t>communicative</a:t>
                      </a:r>
                      <a:r>
                        <a:rPr lang="it-IT" sz="1600" b="0" baseline="0" dirty="0"/>
                        <a:t> </a:t>
                      </a:r>
                      <a:r>
                        <a:rPr lang="it-IT" sz="1600" b="0" baseline="0" dirty="0" err="1"/>
                        <a:t>skills</a:t>
                      </a:r>
                      <a:r>
                        <a:rPr lang="it-IT" sz="1600" b="0" baseline="0" dirty="0"/>
                        <a:t> (</a:t>
                      </a:r>
                      <a:r>
                        <a:rPr lang="it-IT" sz="1600" b="0" baseline="0" dirty="0" err="1"/>
                        <a:t>learners</a:t>
                      </a:r>
                      <a:r>
                        <a:rPr lang="it-IT" sz="1600" b="0" baseline="0" dirty="0"/>
                        <a:t> are </a:t>
                      </a:r>
                      <a:r>
                        <a:rPr lang="it-IT" sz="1600" b="0" baseline="0" dirty="0" err="1"/>
                        <a:t>collaborating</a:t>
                      </a:r>
                      <a:r>
                        <a:rPr lang="it-IT" sz="1600" b="0" baseline="0" dirty="0"/>
                        <a:t> to decide on the </a:t>
                      </a:r>
                      <a:r>
                        <a:rPr lang="it-IT" sz="1600" b="0" baseline="0" dirty="0" err="1"/>
                        <a:t>questions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761">
                <a:tc>
                  <a:txBody>
                    <a:bodyPr/>
                    <a:lstStyle/>
                    <a:p>
                      <a:r>
                        <a:rPr lang="it-IT" sz="1600" b="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0" baseline="0" dirty="0" err="1"/>
                        <a:t>communicative</a:t>
                      </a:r>
                      <a:r>
                        <a:rPr lang="it-IT" sz="1600" b="0" baseline="0" dirty="0"/>
                        <a:t> and </a:t>
                      </a:r>
                      <a:r>
                        <a:rPr lang="it-IT" sz="1600" b="0" baseline="0" dirty="0" err="1"/>
                        <a:t>practical</a:t>
                      </a:r>
                      <a:r>
                        <a:rPr lang="it-IT" sz="1600" b="0" baseline="0" dirty="0"/>
                        <a:t> </a:t>
                      </a:r>
                      <a:r>
                        <a:rPr lang="it-IT" sz="1600" b="0" baseline="0" dirty="0" err="1"/>
                        <a:t>skills</a:t>
                      </a:r>
                      <a:r>
                        <a:rPr lang="it-IT" sz="1600" b="0" baseline="0" dirty="0"/>
                        <a:t> (</a:t>
                      </a:r>
                      <a:r>
                        <a:rPr lang="it-IT" sz="1600" b="0" baseline="0" dirty="0" err="1"/>
                        <a:t>learners</a:t>
                      </a:r>
                      <a:r>
                        <a:rPr lang="it-IT" sz="1600" b="0" baseline="0" dirty="0"/>
                        <a:t> </a:t>
                      </a:r>
                      <a:r>
                        <a:rPr lang="it-IT" sz="1600" b="0" baseline="0" dirty="0" err="1"/>
                        <a:t>communicate</a:t>
                      </a:r>
                      <a:r>
                        <a:rPr lang="it-IT" sz="1600" b="0" baseline="0" dirty="0"/>
                        <a:t> information </a:t>
                      </a:r>
                      <a:r>
                        <a:rPr lang="it-IT" sz="1600" b="0" baseline="0" dirty="0" err="1"/>
                        <a:t>through</a:t>
                      </a:r>
                      <a:r>
                        <a:rPr lang="it-IT" sz="1600" b="0" baseline="0" dirty="0"/>
                        <a:t> the </a:t>
                      </a:r>
                      <a:r>
                        <a:rPr lang="it-IT" sz="1600" b="0" baseline="0" dirty="0" err="1"/>
                        <a:t>diagram</a:t>
                      </a:r>
                      <a:r>
                        <a:rPr lang="it-IT" sz="1600" b="0" baseline="0" dirty="0"/>
                        <a:t> and use </a:t>
                      </a:r>
                      <a:r>
                        <a:rPr lang="it-IT" sz="1600" b="0" baseline="0" dirty="0" err="1"/>
                        <a:t>practical</a:t>
                      </a:r>
                      <a:r>
                        <a:rPr lang="it-IT" sz="1600" b="0" baseline="0" dirty="0"/>
                        <a:t> </a:t>
                      </a:r>
                      <a:r>
                        <a:rPr lang="it-IT" sz="1600" b="0" baseline="0" dirty="0" err="1"/>
                        <a:t>skills</a:t>
                      </a:r>
                      <a:r>
                        <a:rPr lang="it-IT" sz="1600" b="0" baseline="0" dirty="0"/>
                        <a:t> to </a:t>
                      </a:r>
                      <a:r>
                        <a:rPr lang="it-IT" sz="1600" b="0" baseline="0" dirty="0" err="1"/>
                        <a:t>draw</a:t>
                      </a:r>
                      <a:r>
                        <a:rPr lang="it-IT" sz="1600" b="0" baseline="0" dirty="0"/>
                        <a:t> </a:t>
                      </a:r>
                      <a:r>
                        <a:rPr lang="it-IT" sz="1600" b="0" baseline="0" dirty="0" err="1"/>
                        <a:t>it</a:t>
                      </a:r>
                      <a:r>
                        <a:rPr lang="it-IT" sz="1600" b="0" baseline="0" dirty="0"/>
                        <a:t> </a:t>
                      </a:r>
                      <a:r>
                        <a:rPr lang="it-IT" sz="1600" b="0" baseline="0" dirty="0" err="1"/>
                        <a:t>accurately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833">
                <a:tc>
                  <a:txBody>
                    <a:bodyPr/>
                    <a:lstStyle/>
                    <a:p>
                      <a:r>
                        <a:rPr lang="it-IT" sz="16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practical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skills</a:t>
                      </a:r>
                      <a:r>
                        <a:rPr lang="it-IT" sz="1600" dirty="0"/>
                        <a:t> (</a:t>
                      </a:r>
                      <a:r>
                        <a:rPr lang="it-IT" sz="1600" dirty="0" err="1"/>
                        <a:t>learners</a:t>
                      </a:r>
                      <a:r>
                        <a:rPr lang="it-IT" sz="1600" dirty="0"/>
                        <a:t> show </a:t>
                      </a:r>
                      <a:r>
                        <a:rPr lang="it-IT" sz="1600" dirty="0" err="1"/>
                        <a:t>their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ideas</a:t>
                      </a:r>
                      <a:r>
                        <a:rPr lang="it-IT" sz="1600" dirty="0"/>
                        <a:t> by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demonstrating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them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using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physical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skills</a:t>
                      </a:r>
                      <a:r>
                        <a:rPr lang="it-IT" sz="1600" baseline="0" dirty="0"/>
                        <a:t>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833">
                <a:tc>
                  <a:txBody>
                    <a:bodyPr/>
                    <a:lstStyle/>
                    <a:p>
                      <a:r>
                        <a:rPr lang="it-IT" sz="16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cognitive </a:t>
                      </a:r>
                      <a:r>
                        <a:rPr lang="it-IT" sz="1600" dirty="0" err="1"/>
                        <a:t>skills</a:t>
                      </a:r>
                      <a:r>
                        <a:rPr lang="it-IT" sz="1600" dirty="0"/>
                        <a:t> (</a:t>
                      </a:r>
                      <a:r>
                        <a:rPr lang="it-IT" sz="1600" dirty="0" err="1"/>
                        <a:t>learners</a:t>
                      </a:r>
                      <a:r>
                        <a:rPr lang="it-IT" sz="1600" dirty="0"/>
                        <a:t> show </a:t>
                      </a:r>
                      <a:r>
                        <a:rPr lang="it-IT" sz="1600" dirty="0" err="1"/>
                        <a:t>their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ideas</a:t>
                      </a:r>
                      <a:r>
                        <a:rPr lang="it-IT" sz="1600" dirty="0"/>
                        <a:t> by </a:t>
                      </a:r>
                      <a:r>
                        <a:rPr lang="it-IT" sz="1600" dirty="0" err="1"/>
                        <a:t>demonstrating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them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using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physical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skills</a:t>
                      </a:r>
                      <a:r>
                        <a:rPr lang="it-IT" sz="1600" baseline="0" dirty="0"/>
                        <a:t>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833">
                <a:tc>
                  <a:txBody>
                    <a:bodyPr/>
                    <a:lstStyle/>
                    <a:p>
                      <a:r>
                        <a:rPr lang="it-IT" sz="16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practical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skills</a:t>
                      </a:r>
                      <a:r>
                        <a:rPr lang="it-IT" sz="1600" dirty="0"/>
                        <a:t> (</a:t>
                      </a:r>
                      <a:r>
                        <a:rPr lang="it-IT" sz="1600" dirty="0" err="1"/>
                        <a:t>learners</a:t>
                      </a:r>
                      <a:r>
                        <a:rPr lang="it-IT" sz="1600" dirty="0"/>
                        <a:t> use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practical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skills</a:t>
                      </a:r>
                      <a:r>
                        <a:rPr lang="it-IT" sz="1600" baseline="0" dirty="0"/>
                        <a:t> to play the </a:t>
                      </a:r>
                      <a:r>
                        <a:rPr lang="it-IT" sz="1600" baseline="0" dirty="0" err="1"/>
                        <a:t>different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rhythms</a:t>
                      </a:r>
                      <a:r>
                        <a:rPr lang="it-IT" sz="1600" baseline="0" dirty="0"/>
                        <a:t>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833">
                <a:tc>
                  <a:txBody>
                    <a:bodyPr/>
                    <a:lstStyle/>
                    <a:p>
                      <a:r>
                        <a:rPr lang="it-IT" sz="16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cognitive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skills</a:t>
                      </a:r>
                      <a:r>
                        <a:rPr lang="it-IT" sz="1600" baseline="0" dirty="0"/>
                        <a:t> (</a:t>
                      </a:r>
                      <a:r>
                        <a:rPr lang="it-IT" sz="1600" baseline="0" dirty="0" err="1"/>
                        <a:t>learners</a:t>
                      </a:r>
                      <a:r>
                        <a:rPr lang="it-IT" sz="1600" baseline="0" dirty="0"/>
                        <a:t> compare and </a:t>
                      </a:r>
                      <a:r>
                        <a:rPr lang="it-IT" sz="1600" baseline="0" dirty="0" err="1"/>
                        <a:t>analyse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graphs</a:t>
                      </a:r>
                      <a:r>
                        <a:rPr lang="it-IT" sz="1600" baseline="0" dirty="0"/>
                        <a:t> to </a:t>
                      </a:r>
                      <a:r>
                        <a:rPr lang="it-IT" sz="1600" baseline="0" dirty="0" err="1"/>
                        <a:t>find</a:t>
                      </a:r>
                      <a:r>
                        <a:rPr lang="it-IT" sz="1600" baseline="0" dirty="0"/>
                        <a:t> the </a:t>
                      </a:r>
                      <a:r>
                        <a:rPr lang="it-IT" sz="1600" baseline="0" dirty="0" err="1"/>
                        <a:t>similar</a:t>
                      </a:r>
                      <a:r>
                        <a:rPr lang="it-IT" sz="1600" baseline="0" dirty="0"/>
                        <a:t> trends and </a:t>
                      </a:r>
                      <a:r>
                        <a:rPr lang="it-IT" sz="1600" baseline="0" dirty="0" err="1"/>
                        <a:t>patterns</a:t>
                      </a:r>
                      <a:r>
                        <a:rPr lang="it-IT" sz="1600" baseline="0" dirty="0"/>
                        <a:t>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9761">
                <a:tc>
                  <a:txBody>
                    <a:bodyPr/>
                    <a:lstStyle/>
                    <a:p>
                      <a:r>
                        <a:rPr lang="it-IT" sz="16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cognitive, </a:t>
                      </a:r>
                      <a:r>
                        <a:rPr lang="it-IT" sz="1600" dirty="0" err="1"/>
                        <a:t>communicative</a:t>
                      </a:r>
                      <a:r>
                        <a:rPr lang="it-IT" sz="1600" baseline="0" dirty="0"/>
                        <a:t> and </a:t>
                      </a:r>
                      <a:r>
                        <a:rPr lang="it-IT" sz="1600" baseline="0" dirty="0" err="1"/>
                        <a:t>practical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skills</a:t>
                      </a:r>
                      <a:r>
                        <a:rPr lang="it-IT" sz="1600" baseline="0" dirty="0"/>
                        <a:t> (</a:t>
                      </a:r>
                      <a:r>
                        <a:rPr lang="it-IT" sz="1600" baseline="0" dirty="0" err="1"/>
                        <a:t>learners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analyse</a:t>
                      </a:r>
                      <a:r>
                        <a:rPr lang="it-IT" sz="1600" baseline="0" dirty="0"/>
                        <a:t> the </a:t>
                      </a:r>
                      <a:r>
                        <a:rPr lang="it-IT" sz="1600" baseline="0" dirty="0" err="1"/>
                        <a:t>features</a:t>
                      </a:r>
                      <a:r>
                        <a:rPr lang="it-IT" sz="1600" baseline="0" dirty="0"/>
                        <a:t>, </a:t>
                      </a:r>
                      <a:r>
                        <a:rPr lang="it-IT" sz="1600" baseline="0" dirty="0" err="1"/>
                        <a:t>then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communicate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their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effectiveness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using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practical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baseline="0" dirty="0" err="1"/>
                        <a:t>skills</a:t>
                      </a:r>
                      <a:r>
                        <a:rPr lang="it-IT" sz="1600" baseline="0" dirty="0"/>
                        <a:t> to do the desktop </a:t>
                      </a:r>
                      <a:r>
                        <a:rPr lang="it-IT" sz="1600" baseline="0" dirty="0" err="1"/>
                        <a:t>publishing</a:t>
                      </a:r>
                      <a:r>
                        <a:rPr lang="it-IT" sz="1600" baseline="0" dirty="0"/>
                        <a:t>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833">
                <a:tc>
                  <a:txBody>
                    <a:bodyPr/>
                    <a:lstStyle/>
                    <a:p>
                      <a:r>
                        <a:rPr lang="it-IT" sz="160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/>
                        <a:t>Communicative</a:t>
                      </a:r>
                      <a:r>
                        <a:rPr lang="it-IT" sz="1600" dirty="0"/>
                        <a:t> and </a:t>
                      </a:r>
                      <a:r>
                        <a:rPr lang="it-IT" sz="1600" dirty="0" err="1"/>
                        <a:t>practical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skills</a:t>
                      </a:r>
                      <a:r>
                        <a:rPr lang="it-IT" sz="1600" dirty="0"/>
                        <a:t> (</a:t>
                      </a:r>
                      <a:r>
                        <a:rPr lang="it-IT" sz="1600" dirty="0" err="1"/>
                        <a:t>learners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communicate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their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ideas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through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drawing</a:t>
                      </a:r>
                      <a:r>
                        <a:rPr lang="it-IT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292080" y="6523928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</p:spTree>
    <p:extLst>
      <p:ext uri="{BB962C8B-B14F-4D97-AF65-F5344CB8AC3E}">
        <p14:creationId xmlns:p14="http://schemas.microsoft.com/office/powerpoint/2010/main" val="232016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3388" y="138058"/>
            <a:ext cx="8156377" cy="831626"/>
          </a:xfrm>
        </p:spPr>
        <p:txBody>
          <a:bodyPr/>
          <a:lstStyle/>
          <a:p>
            <a:r>
              <a:rPr lang="it-IT" b="1" dirty="0" err="1">
                <a:solidFill>
                  <a:srgbClr val="E123D3"/>
                </a:solidFill>
              </a:rPr>
              <a:t>Types</a:t>
            </a:r>
            <a:r>
              <a:rPr lang="it-IT" b="1" dirty="0">
                <a:solidFill>
                  <a:srgbClr val="E123D3"/>
                </a:solidFill>
              </a:rPr>
              <a:t> of </a:t>
            </a:r>
            <a:r>
              <a:rPr lang="it-IT" b="1" dirty="0" err="1">
                <a:solidFill>
                  <a:srgbClr val="E123D3"/>
                </a:solidFill>
              </a:rPr>
              <a:t>assessment</a:t>
            </a:r>
            <a:endParaRPr lang="it-IT" b="1" dirty="0">
              <a:solidFill>
                <a:srgbClr val="E123D3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3388" y="836712"/>
            <a:ext cx="5413650" cy="561662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Summative assessment </a:t>
            </a:r>
            <a:r>
              <a:rPr lang="it-IT" sz="2800" dirty="0"/>
              <a:t>is assessment</a:t>
            </a:r>
            <a:r>
              <a:rPr lang="it-IT" sz="2800" dirty="0">
                <a:solidFill>
                  <a:srgbClr val="E123D3"/>
                </a:solidFill>
              </a:rPr>
              <a:t> </a:t>
            </a:r>
            <a:r>
              <a:rPr lang="it-IT" sz="2800" b="1" dirty="0">
                <a:solidFill>
                  <a:srgbClr val="E123D3"/>
                </a:solidFill>
              </a:rPr>
              <a:t>of </a:t>
            </a:r>
            <a:r>
              <a:rPr lang="it-IT" sz="2800" dirty="0"/>
              <a:t>learning.</a:t>
            </a:r>
            <a:endParaRPr lang="it-IT" sz="2800" b="1" dirty="0"/>
          </a:p>
          <a:p>
            <a:r>
              <a:rPr lang="it-IT" sz="2000" dirty="0">
                <a:solidFill>
                  <a:srgbClr val="E123D3"/>
                </a:solidFill>
              </a:rPr>
              <a:t>To review learning of subject content </a:t>
            </a:r>
          </a:p>
          <a:p>
            <a:r>
              <a:rPr lang="it-IT" sz="2000" dirty="0">
                <a:solidFill>
                  <a:srgbClr val="E123D3"/>
                </a:solidFill>
              </a:rPr>
              <a:t>To know what learners have achieved at as specific time. </a:t>
            </a:r>
          </a:p>
          <a:p>
            <a:r>
              <a:rPr lang="it-IT" sz="2000" dirty="0">
                <a:solidFill>
                  <a:srgbClr val="E123D3"/>
                </a:solidFill>
              </a:rPr>
              <a:t>At the end of a unit of work / course.</a:t>
            </a:r>
            <a:endParaRPr lang="it-IT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  </a:t>
            </a: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Formative assessment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/>
              <a:t>is assessment</a:t>
            </a:r>
            <a:r>
              <a:rPr lang="it-IT" sz="2800" b="1" dirty="0">
                <a:solidFill>
                  <a:srgbClr val="E123D3"/>
                </a:solidFill>
              </a:rPr>
              <a:t> for </a:t>
            </a:r>
            <a:r>
              <a:rPr lang="it-IT" sz="2800" dirty="0"/>
              <a:t>learning.</a:t>
            </a:r>
            <a:endParaRPr lang="it-IT" sz="2800" b="1" dirty="0"/>
          </a:p>
          <a:p>
            <a:r>
              <a:rPr lang="it-IT" sz="2000" dirty="0">
                <a:solidFill>
                  <a:srgbClr val="E123D3"/>
                </a:solidFill>
              </a:rPr>
              <a:t>Continuous assessment.</a:t>
            </a:r>
          </a:p>
          <a:p>
            <a:r>
              <a:rPr lang="it-IT" sz="2000" dirty="0">
                <a:solidFill>
                  <a:srgbClr val="E123D3"/>
                </a:solidFill>
              </a:rPr>
              <a:t>to know how much and how well our learners are learning about subject content.</a:t>
            </a:r>
          </a:p>
          <a:p>
            <a:r>
              <a:rPr lang="it-IT" sz="2000" dirty="0">
                <a:solidFill>
                  <a:srgbClr val="E123D3"/>
                </a:solidFill>
              </a:rPr>
              <a:t> It gives us information about our learners.</a:t>
            </a:r>
          </a:p>
          <a:p>
            <a:r>
              <a:rPr lang="it-IT" sz="2000" dirty="0">
                <a:solidFill>
                  <a:srgbClr val="E123D3"/>
                </a:solidFill>
              </a:rPr>
              <a:t>We can give them feedback on their progress.  </a:t>
            </a:r>
          </a:p>
          <a:p>
            <a:r>
              <a:rPr lang="it-IT" sz="2000" dirty="0">
                <a:solidFill>
                  <a:srgbClr val="E123D3"/>
                </a:solidFill>
              </a:rPr>
              <a:t>provides feedback to change or adapt our future teaching.</a:t>
            </a:r>
            <a:endParaRPr lang="it-IT" sz="2000" b="1" dirty="0">
              <a:solidFill>
                <a:srgbClr val="E123D3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905140" y="6369763"/>
            <a:ext cx="40142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Bentley, K. (2010) </a:t>
            </a:r>
            <a:r>
              <a:rPr lang="it-IT" sz="1000" i="1" dirty="0"/>
              <a:t>The TKT Course: CLIL </a:t>
            </a:r>
            <a:r>
              <a:rPr lang="it-IT" sz="1000" i="1" dirty="0" err="1"/>
              <a:t>Module</a:t>
            </a:r>
            <a:r>
              <a:rPr lang="it-IT" sz="1000" i="1" dirty="0"/>
              <a:t> </a:t>
            </a:r>
            <a:r>
              <a:rPr lang="it-IT" sz="1000" dirty="0"/>
              <a:t> Cambridge: CUP</a:t>
            </a:r>
            <a:endParaRPr lang="it-IT" sz="1000" i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AD66A8-42C4-109F-72C1-4749072C8D0C}"/>
              </a:ext>
            </a:extLst>
          </p:cNvPr>
          <p:cNvSpPr txBox="1"/>
          <p:nvPr/>
        </p:nvSpPr>
        <p:spPr>
          <a:xfrm>
            <a:off x="5859040" y="1039726"/>
            <a:ext cx="2808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Summative tests</a:t>
            </a:r>
          </a:p>
          <a:p>
            <a:pPr marL="0" indent="0">
              <a:buNone/>
            </a:pPr>
            <a:endParaRPr lang="it-IT" sz="2000" dirty="0">
              <a:solidFill>
                <a:srgbClr val="E123D3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E123D3"/>
                </a:solidFill>
              </a:rPr>
              <a:t>  Standardised tests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E123D3"/>
                </a:solidFill>
              </a:rPr>
              <a:t>  Diagnostic test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6A839FC-B699-7BA2-AD79-40E505EA9886}"/>
              </a:ext>
            </a:extLst>
          </p:cNvPr>
          <p:cNvSpPr txBox="1"/>
          <p:nvPr/>
        </p:nvSpPr>
        <p:spPr>
          <a:xfrm>
            <a:off x="5859040" y="3429000"/>
            <a:ext cx="33123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</a:rPr>
              <a:t>Formative tests </a:t>
            </a:r>
          </a:p>
          <a:p>
            <a:pPr marL="0" indent="0">
              <a:buNone/>
            </a:pPr>
            <a:endParaRPr lang="it-IT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2000" b="1" dirty="0"/>
              <a:t> </a:t>
            </a:r>
            <a:r>
              <a:rPr lang="it-IT" sz="2000" dirty="0">
                <a:solidFill>
                  <a:srgbClr val="E123D3"/>
                </a:solidFill>
              </a:rPr>
              <a:t>Performance assessment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E123D3"/>
                </a:solidFill>
              </a:rPr>
              <a:t> Peer assessment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E123D3"/>
                </a:solidFill>
              </a:rPr>
              <a:t> Self-assessment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E123D3"/>
                </a:solidFill>
              </a:rPr>
              <a:t> Needs analysis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E123D3"/>
                </a:solidFill>
              </a:rPr>
              <a:t> Portfolio assessment</a:t>
            </a:r>
          </a:p>
        </p:txBody>
      </p:sp>
    </p:spTree>
    <p:extLst>
      <p:ext uri="{BB962C8B-B14F-4D97-AF65-F5344CB8AC3E}">
        <p14:creationId xmlns:p14="http://schemas.microsoft.com/office/powerpoint/2010/main" val="346245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990600"/>
          </a:xfrm>
        </p:spPr>
        <p:txBody>
          <a:bodyPr/>
          <a:lstStyle/>
          <a:p>
            <a:r>
              <a:rPr lang="it-IT" b="1" dirty="0">
                <a:solidFill>
                  <a:srgbClr val="E123D3"/>
                </a:solidFill>
              </a:rPr>
              <a:t>‘Can </a:t>
            </a:r>
            <a:r>
              <a:rPr lang="it-IT" b="1" dirty="0" err="1">
                <a:solidFill>
                  <a:srgbClr val="E123D3"/>
                </a:solidFill>
              </a:rPr>
              <a:t>do’</a:t>
            </a:r>
            <a:r>
              <a:rPr lang="it-IT" b="1" dirty="0">
                <a:solidFill>
                  <a:srgbClr val="E123D3"/>
                </a:solidFill>
              </a:rPr>
              <a:t> </a:t>
            </a:r>
            <a:r>
              <a:rPr lang="it-IT" b="1" dirty="0" err="1">
                <a:solidFill>
                  <a:srgbClr val="E123D3"/>
                </a:solidFill>
              </a:rPr>
              <a:t>statements</a:t>
            </a:r>
            <a:endParaRPr lang="it-IT" b="1" dirty="0">
              <a:solidFill>
                <a:srgbClr val="E123D3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2" t="28068" r="2814" b="17614"/>
          <a:stretch/>
        </p:blipFill>
        <p:spPr bwMode="auto">
          <a:xfrm>
            <a:off x="539552" y="1484784"/>
            <a:ext cx="5591128" cy="492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878098" y="2204864"/>
            <a:ext cx="27363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Often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used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describe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it-IT" sz="2800" b="1" dirty="0" err="1">
                <a:solidFill>
                  <a:schemeClr val="accent6">
                    <a:lumMod val="75000"/>
                  </a:schemeClr>
                </a:solidFill>
              </a:rPr>
              <a:t>assessment</a:t>
            </a: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b="1" dirty="0" err="1">
                <a:solidFill>
                  <a:schemeClr val="accent6">
                    <a:lumMod val="75000"/>
                  </a:schemeClr>
                </a:solidFill>
              </a:rPr>
              <a:t>criteria</a:t>
            </a:r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for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both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summative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and formative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assessment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732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EAFF9-6F5D-92D2-3818-422D8E88F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183B91F-2ED3-9006-B58A-2F190FC8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1" y="1409874"/>
            <a:ext cx="7907197" cy="45419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A63930-B581-7CD2-5889-3512F645E86D}"/>
              </a:ext>
            </a:extLst>
          </p:cNvPr>
          <p:cNvSpPr txBox="1"/>
          <p:nvPr/>
        </p:nvSpPr>
        <p:spPr>
          <a:xfrm>
            <a:off x="467544" y="332656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Ejemplos de unidades CLIL</a:t>
            </a:r>
            <a:r>
              <a:rPr lang="it-IT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1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CLIL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9" y="1423826"/>
            <a:ext cx="7471742" cy="401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89BCD65-86D8-55DD-3E24-2787404C43A3}"/>
              </a:ext>
            </a:extLst>
          </p:cNvPr>
          <p:cNvSpPr txBox="1"/>
          <p:nvPr/>
        </p:nvSpPr>
        <p:spPr>
          <a:xfrm>
            <a:off x="539552" y="5926843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hlinkClick r:id="rId3"/>
              </a:rPr>
              <a:t>http://keepcalmandenjoyenglishclass.blogspot.com/2015/06/clil-unit-for-arts-and-crafts-subject.html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24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672743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CLIL  and CEFRL</a:t>
            </a:r>
            <a:endParaRPr lang="en-GB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b="1" dirty="0">
                <a:solidFill>
                  <a:srgbClr val="E71DA8"/>
                </a:solidFill>
              </a:rPr>
              <a:t>PLURILINGUALISM</a:t>
            </a:r>
          </a:p>
          <a:p>
            <a:pPr marL="0" indent="0">
              <a:buNone/>
            </a:pPr>
            <a:r>
              <a:rPr lang="en-GB" b="1" dirty="0">
                <a:solidFill>
                  <a:srgbClr val="E71DA8"/>
                </a:solidFill>
              </a:rPr>
              <a:t>Plurilingualism</a:t>
            </a:r>
            <a:r>
              <a:rPr lang="en-GB" dirty="0">
                <a:solidFill>
                  <a:srgbClr val="E71DA8"/>
                </a:solidFill>
              </a:rPr>
              <a:t> takes a step further from </a:t>
            </a:r>
            <a:r>
              <a:rPr lang="en-GB" b="1" dirty="0">
                <a:solidFill>
                  <a:srgbClr val="E71DA8"/>
                </a:solidFill>
              </a:rPr>
              <a:t>multilingualism</a:t>
            </a:r>
            <a:r>
              <a:rPr lang="en-GB" dirty="0">
                <a:solidFill>
                  <a:srgbClr val="E71DA8"/>
                </a:solidFill>
              </a:rPr>
              <a:t>:  “It builds up a communicative competence to which all knowledge and </a:t>
            </a:r>
            <a:r>
              <a:rPr lang="en-GB" b="1" dirty="0">
                <a:solidFill>
                  <a:srgbClr val="E71DA8"/>
                </a:solidFill>
              </a:rPr>
              <a:t>experience of language </a:t>
            </a:r>
            <a:r>
              <a:rPr lang="en-GB" dirty="0">
                <a:solidFill>
                  <a:srgbClr val="E71DA8"/>
                </a:solidFill>
              </a:rPr>
              <a:t>contributes and </a:t>
            </a:r>
            <a:r>
              <a:rPr lang="en-GB" b="1" dirty="0">
                <a:solidFill>
                  <a:srgbClr val="E71DA8"/>
                </a:solidFill>
              </a:rPr>
              <a:t>in which languages interrelate and interact</a:t>
            </a:r>
            <a:r>
              <a:rPr lang="en-GB" dirty="0">
                <a:solidFill>
                  <a:srgbClr val="E71DA8"/>
                </a:solidFill>
              </a:rPr>
              <a:t>” (CEFRL, 2001: p. 4).</a:t>
            </a:r>
            <a:endParaRPr lang="es-ES" dirty="0">
              <a:solidFill>
                <a:srgbClr val="E71DA8"/>
              </a:solidFill>
            </a:endParaRPr>
          </a:p>
          <a:p>
            <a:pPr marL="0" indent="0">
              <a:buNone/>
            </a:pPr>
            <a:endParaRPr lang="es-ES" dirty="0">
              <a:solidFill>
                <a:srgbClr val="E71DA8"/>
              </a:solidFill>
            </a:endParaRPr>
          </a:p>
          <a:p>
            <a:pPr marL="0" indent="0" algn="ctr">
              <a:buNone/>
            </a:pPr>
            <a:r>
              <a:rPr lang="es-ES" b="1" dirty="0">
                <a:solidFill>
                  <a:srgbClr val="E71DA8"/>
                </a:solidFill>
              </a:rPr>
              <a:t>PLURICULTURALISM</a:t>
            </a:r>
          </a:p>
          <a:p>
            <a:pPr marL="0" indent="0">
              <a:buNone/>
            </a:pPr>
            <a:r>
              <a:rPr lang="en-GB" dirty="0">
                <a:solidFill>
                  <a:srgbClr val="E71DA8"/>
                </a:solidFill>
              </a:rPr>
              <a:t>“</a:t>
            </a:r>
            <a:r>
              <a:rPr lang="en-GB" b="1" dirty="0">
                <a:solidFill>
                  <a:srgbClr val="E71DA8"/>
                </a:solidFill>
              </a:rPr>
              <a:t>Plurilingualism</a:t>
            </a:r>
            <a:r>
              <a:rPr lang="en-GB" dirty="0">
                <a:solidFill>
                  <a:srgbClr val="E71DA8"/>
                </a:solidFill>
              </a:rPr>
              <a:t> has itself to be seen in the context of </a:t>
            </a:r>
            <a:r>
              <a:rPr lang="en-GB" dirty="0" err="1">
                <a:solidFill>
                  <a:srgbClr val="E71DA8"/>
                </a:solidFill>
              </a:rPr>
              <a:t>pluriculturalism</a:t>
            </a:r>
            <a:r>
              <a:rPr lang="en-GB" u="sng" dirty="0">
                <a:solidFill>
                  <a:srgbClr val="E71DA8"/>
                </a:solidFill>
              </a:rPr>
              <a:t>. </a:t>
            </a:r>
            <a:r>
              <a:rPr lang="en-GB" dirty="0">
                <a:solidFill>
                  <a:srgbClr val="E71DA8"/>
                </a:solidFill>
              </a:rPr>
              <a:t>Language is not only a major aspect of culture, but also a means of access to cultural manifestations” (CEFRL, 2001: p. 5).</a:t>
            </a:r>
            <a:endParaRPr lang="es-ES" dirty="0">
              <a:solidFill>
                <a:srgbClr val="E71DA8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4DB5DB9-408C-620F-662C-0E7005C4CC9F}"/>
              </a:ext>
            </a:extLst>
          </p:cNvPr>
          <p:cNvSpPr/>
          <p:nvPr/>
        </p:nvSpPr>
        <p:spPr>
          <a:xfrm>
            <a:off x="251520" y="260648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   </a:t>
            </a:r>
          </a:p>
        </p:txBody>
      </p:sp>
    </p:spTree>
    <p:extLst>
      <p:ext uri="{BB962C8B-B14F-4D97-AF65-F5344CB8AC3E}">
        <p14:creationId xmlns:p14="http://schemas.microsoft.com/office/powerpoint/2010/main" val="208625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0A2A8-CF2C-85B6-FD6B-26EB4EF5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2A02C558-63CB-506C-8AC2-9AA458B2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CLIL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8E16CB4-DE22-463B-BA10-E1FBF600151B}"/>
              </a:ext>
            </a:extLst>
          </p:cNvPr>
          <p:cNvSpPr txBox="1"/>
          <p:nvPr/>
        </p:nvSpPr>
        <p:spPr>
          <a:xfrm>
            <a:off x="628650" y="5949280"/>
            <a:ext cx="8119814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u="sng" kern="100" dirty="0">
                <a:solidFill>
                  <a:srgbClr val="0563C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https://elt.oup.com/elt/students/networkitaly/clil/Network_2_CLIL_Lessons.pdf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D7676BF-A87D-8F07-3558-874F6C82F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492150"/>
            <a:ext cx="7543750" cy="43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9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04D3-FA22-FE2D-8FFD-8578DA727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9A09002-E292-E121-CD6C-28D0CA46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CLIL Algebra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5B8686-3808-7E60-93AF-A478D1F81218}"/>
              </a:ext>
            </a:extLst>
          </p:cNvPr>
          <p:cNvSpPr txBox="1"/>
          <p:nvPr/>
        </p:nvSpPr>
        <p:spPr>
          <a:xfrm>
            <a:off x="395536" y="6093094"/>
            <a:ext cx="8119814" cy="377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0" i="0" u="none" strike="noStrike" baseline="0" dirty="0">
                <a:solidFill>
                  <a:schemeClr val="accent6">
                    <a:lumMod val="75000"/>
                  </a:schemeClr>
                </a:solidFill>
                <a:latin typeface="AAAAAE+HelveticaNeue-Light"/>
              </a:rPr>
              <a:t>https://elt.oup.com/elt/students/networkitaly/clil/Network_2_CLIL_Lessons.pdf </a:t>
            </a:r>
            <a:endParaRPr lang="es-ES" sz="1800" kern="100" dirty="0">
              <a:solidFill>
                <a:schemeClr val="accent6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C1EA38-9BB0-93EB-B417-51F6BB896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986" y="1219086"/>
            <a:ext cx="7360028" cy="441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2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82876-2CD5-E886-ADAD-A3FC87F6F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8AD207B-2BDE-72B5-F921-8D9E67C19351}"/>
              </a:ext>
            </a:extLst>
          </p:cNvPr>
          <p:cNvSpPr/>
          <p:nvPr/>
        </p:nvSpPr>
        <p:spPr>
          <a:xfrm>
            <a:off x="4140748" y="1268760"/>
            <a:ext cx="4448821" cy="256224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4050" b="1" spc="38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Diálogo, conclusiones y reflexiones entre los participantes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Corrientes oceánicas">
                <a:extLst>
                  <a:ext uri="{FF2B5EF4-FFF2-40B4-BE49-F238E27FC236}">
                    <a16:creationId xmlns:a16="http://schemas.microsoft.com/office/drawing/2014/main" id="{7B5CDB27-8E40-7CE5-5226-CF8E99F1D26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7455" y="1701358"/>
              <a:ext cx="3362708" cy="342403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62708" cy="3424033"/>
                    </a:xfrm>
                    <a:prstGeom prst="rect">
                      <a:avLst/>
                    </a:prstGeom>
                  </am3d:spPr>
                  <am3d:camera>
                    <am3d:pos x="0" y="0" z="812450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8911" dy="-17995985" dz="-8245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60328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Corrientes oceánicas">
                <a:extLst>
                  <a:ext uri="{FF2B5EF4-FFF2-40B4-BE49-F238E27FC236}">
                    <a16:creationId xmlns:a16="http://schemas.microsoft.com/office/drawing/2014/main" id="{7B5CDB27-8E40-7CE5-5226-CF8E99F1D2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455" y="1701358"/>
                <a:ext cx="3362708" cy="342403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ángulo 1">
            <a:extLst>
              <a:ext uri="{FF2B5EF4-FFF2-40B4-BE49-F238E27FC236}">
                <a16:creationId xmlns:a16="http://schemas.microsoft.com/office/drawing/2014/main" id="{E22BC34F-3FB1-F37C-AAFE-75EC18E792E6}"/>
              </a:ext>
            </a:extLst>
          </p:cNvPr>
          <p:cNvSpPr/>
          <p:nvPr/>
        </p:nvSpPr>
        <p:spPr>
          <a:xfrm>
            <a:off x="4130163" y="4875322"/>
            <a:ext cx="4448821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800" b="1" spc="38" dirty="0">
                <a:ln w="0"/>
                <a:solidFill>
                  <a:srgbClr val="E71DA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Lista de palabras clave</a:t>
            </a:r>
          </a:p>
        </p:txBody>
      </p:sp>
    </p:spTree>
    <p:extLst>
      <p:ext uri="{BB962C8B-B14F-4D97-AF65-F5344CB8AC3E}">
        <p14:creationId xmlns:p14="http://schemas.microsoft.com/office/powerpoint/2010/main" val="61972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5210C-C132-8A7D-ABB2-67F09EF20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DE284ABD-0A91-60DA-D03F-3747CF899D7B}"/>
              </a:ext>
            </a:extLst>
          </p:cNvPr>
          <p:cNvSpPr txBox="1">
            <a:spLocks/>
          </p:cNvSpPr>
          <p:nvPr/>
        </p:nvSpPr>
        <p:spPr>
          <a:xfrm>
            <a:off x="323528" y="428533"/>
            <a:ext cx="8496944" cy="505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Palabras clave de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sesión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CLIL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48DE1C4-4283-CA22-B5BC-2A0CA30B7ACA}"/>
              </a:ext>
            </a:extLst>
          </p:cNvPr>
          <p:cNvSpPr txBox="1"/>
          <p:nvPr/>
        </p:nvSpPr>
        <p:spPr>
          <a:xfrm>
            <a:off x="755576" y="1412776"/>
            <a:ext cx="30780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Scaffolding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Language 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LOTS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HOTS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BICS 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CALP</a:t>
            </a:r>
          </a:p>
          <a:p>
            <a:r>
              <a:rPr lang="en-US" sz="24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Analyse</a:t>
            </a:r>
            <a:endParaRPr lang="es-ES" sz="2400" kern="100" dirty="0">
              <a:solidFill>
                <a:schemeClr val="accent6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 </a:t>
            </a:r>
            <a:endParaRPr lang="es-ES" sz="2400" kern="100" dirty="0">
              <a:solidFill>
                <a:schemeClr val="accent6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Apply</a:t>
            </a:r>
            <a:endParaRPr lang="es-ES" sz="2400" kern="100" dirty="0">
              <a:solidFill>
                <a:schemeClr val="accent6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Codeswitching</a:t>
            </a:r>
            <a:endParaRPr lang="es-ES" sz="2400" kern="100" dirty="0">
              <a:solidFill>
                <a:schemeClr val="accent6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Translanguaging</a:t>
            </a:r>
            <a:endParaRPr lang="es-ES" sz="2400" kern="100" dirty="0">
              <a:solidFill>
                <a:schemeClr val="accent6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Plurilingualism</a:t>
            </a:r>
            <a:endParaRPr lang="es-ES" sz="2400" kern="100" dirty="0">
              <a:solidFill>
                <a:schemeClr val="accent6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Pluriculturalism</a:t>
            </a:r>
            <a:endParaRPr lang="es-ES" sz="2400" kern="100" dirty="0">
              <a:solidFill>
                <a:schemeClr val="accent6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3E1B4E5-9A50-A0E9-4C23-701711D257BA}"/>
              </a:ext>
            </a:extLst>
          </p:cNvPr>
          <p:cNvSpPr txBox="1"/>
          <p:nvPr/>
        </p:nvSpPr>
        <p:spPr>
          <a:xfrm>
            <a:off x="4572000" y="1484784"/>
            <a:ext cx="28803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Communication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Culture 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Cognition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Content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Context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Collaboration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Shorten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Simplify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Supplement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Shape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07598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A990B-78B3-42BA-F7CD-12E195F3B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65D3B6-0AC5-CAAE-C6D0-0FAD74A1D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1" y="1409874"/>
            <a:ext cx="7907197" cy="45419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F884275-5462-1214-07C6-4786A91CC72C}"/>
              </a:ext>
            </a:extLst>
          </p:cNvPr>
          <p:cNvSpPr txBox="1"/>
          <p:nvPr/>
        </p:nvSpPr>
        <p:spPr>
          <a:xfrm>
            <a:off x="467544" y="332656"/>
            <a:ext cx="7776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Avances metodológicos en la e-a de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Otros temas de posible interés...</a:t>
            </a:r>
            <a:r>
              <a:rPr lang="it-IT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CE0A-1FA1-42E7-7A63-200C1D31D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7160061-EF38-0DB3-C40A-AE753B2ED2AB}"/>
              </a:ext>
            </a:extLst>
          </p:cNvPr>
          <p:cNvSpPr txBox="1"/>
          <p:nvPr/>
        </p:nvSpPr>
        <p:spPr>
          <a:xfrm>
            <a:off x="467544" y="332656"/>
            <a:ext cx="7776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Avances metodológicos en la e-a de </a:t>
            </a:r>
            <a:r>
              <a:rPr lang="es-E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Otros temas de posible interés...</a:t>
            </a:r>
            <a:r>
              <a:rPr lang="it-IT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867E47-06F1-E254-8B6A-6E81C8596727}"/>
              </a:ext>
            </a:extLst>
          </p:cNvPr>
          <p:cNvSpPr txBox="1"/>
          <p:nvPr/>
        </p:nvSpPr>
        <p:spPr>
          <a:xfrm>
            <a:off x="467544" y="1862308"/>
            <a:ext cx="82089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-Expeditionary Learning</a:t>
            </a: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GB" sz="2800" dirty="0" err="1">
                <a:solidFill>
                  <a:schemeClr val="accent6">
                    <a:lumMod val="75000"/>
                  </a:schemeClr>
                </a:solidFill>
              </a:rPr>
              <a:t>Aprendizaje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 y </a:t>
            </a:r>
            <a:r>
              <a:rPr lang="en-GB" sz="2800" dirty="0" err="1">
                <a:solidFill>
                  <a:schemeClr val="accent6">
                    <a:lumMod val="75000"/>
                  </a:schemeClr>
                </a:solidFill>
              </a:rPr>
              <a:t>servicio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GB" sz="2800" dirty="0" err="1">
                <a:solidFill>
                  <a:schemeClr val="accent6">
                    <a:lumMod val="75000"/>
                  </a:schemeClr>
                </a:solidFill>
              </a:rPr>
              <a:t>Gamificación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-Design for Change</a:t>
            </a: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Diseño Universal para el Aprendizaje (DUA)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-Ambientes de </a:t>
            </a:r>
            <a:r>
              <a:rPr lang="en-GB" sz="2800" dirty="0" err="1">
                <a:solidFill>
                  <a:schemeClr val="accent6">
                    <a:lumMod val="75000"/>
                  </a:schemeClr>
                </a:solidFill>
              </a:rPr>
              <a:t>aprendizaje</a:t>
            </a:r>
            <a:endParaRPr lang="en-GB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-Cultural Responsive Teaching</a:t>
            </a: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-TAD (</a:t>
            </a:r>
            <a:r>
              <a:rPr lang="en-GB" sz="2800" dirty="0" err="1">
                <a:solidFill>
                  <a:schemeClr val="accent6">
                    <a:lumMod val="75000"/>
                  </a:schemeClr>
                </a:solidFill>
              </a:rPr>
              <a:t>proyecto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 TRADILEX)</a:t>
            </a: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-El </a:t>
            </a:r>
            <a:r>
              <a:rPr lang="en-GB" sz="2800" dirty="0" err="1">
                <a:solidFill>
                  <a:schemeClr val="accent6">
                    <a:lumMod val="75000"/>
                  </a:schemeClr>
                </a:solidFill>
              </a:rPr>
              <a:t>modelo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 de la </a:t>
            </a:r>
            <a:r>
              <a:rPr lang="en-GB" sz="2800" dirty="0" err="1">
                <a:solidFill>
                  <a:schemeClr val="accent6">
                    <a:lumMod val="75000"/>
                  </a:schemeClr>
                </a:solidFill>
              </a:rPr>
              <a:t>Transpodidáctica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 Textual (MTT)</a:t>
            </a: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-The AWKE Project</a:t>
            </a:r>
          </a:p>
        </p:txBody>
      </p:sp>
    </p:spTree>
    <p:extLst>
      <p:ext uri="{BB962C8B-B14F-4D97-AF65-F5344CB8AC3E}">
        <p14:creationId xmlns:p14="http://schemas.microsoft.com/office/powerpoint/2010/main" val="1267162125"/>
      </p:ext>
    </p:extLst>
  </p:cSld>
  <p:clrMapOvr>
    <a:masterClrMapping/>
  </p:clrMapOvr>
  <p:transition spd="slow">
    <p:wheel spokes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98B1810-9C85-FA41-8058-694BFAD4E79A}"/>
              </a:ext>
            </a:extLst>
          </p:cNvPr>
          <p:cNvSpPr txBox="1"/>
          <p:nvPr/>
        </p:nvSpPr>
        <p:spPr>
          <a:xfrm>
            <a:off x="582999" y="615866"/>
            <a:ext cx="63705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The ERASMUS + European project 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 Welcome Kit to Europe (AWKE) 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Website</a:t>
            </a:r>
            <a:r>
              <a:rPr lang="en-US" sz="2400" b="1" dirty="0">
                <a:solidFill>
                  <a:schemeClr val="accent6"/>
                </a:solidFill>
              </a:rPr>
              <a:t>: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https://awkeproject.eu/presentation/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3E215F-2562-1A0E-6644-3E14D97B9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922" y="497749"/>
            <a:ext cx="2390420" cy="174548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00514D-14AA-0F49-F746-C4260015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82" y="2864955"/>
            <a:ext cx="3460901" cy="23642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E1A241-5A3C-BAEE-F229-E97BE137D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666" y="3574840"/>
            <a:ext cx="3503774" cy="253585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090B1D8-E04D-828E-36A9-48F2B2E36F52}"/>
              </a:ext>
            </a:extLst>
          </p:cNvPr>
          <p:cNvSpPr txBox="1"/>
          <p:nvPr/>
        </p:nvSpPr>
        <p:spPr>
          <a:xfrm>
            <a:off x="4788024" y="3012167"/>
            <a:ext cx="457986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  <a:hlinkClick r:id="rId6"/>
              </a:rPr>
              <a:t>https://www.youtube.com/watch?v=_GyAVMCqosU</a:t>
            </a:r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281F1F9-8ECD-D219-9B0C-3C18F8BE904C}"/>
              </a:ext>
            </a:extLst>
          </p:cNvPr>
          <p:cNvSpPr txBox="1"/>
          <p:nvPr/>
        </p:nvSpPr>
        <p:spPr>
          <a:xfrm>
            <a:off x="660906" y="2355785"/>
            <a:ext cx="439248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  <a:hlinkClick r:id="rId7"/>
              </a:rPr>
              <a:t>https://www.youtube.com/watch?v=cNI4O2RD1ZA</a:t>
            </a:r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55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4" t="13319" r="22222" b="30986"/>
          <a:stretch/>
        </p:blipFill>
        <p:spPr bwMode="auto">
          <a:xfrm>
            <a:off x="179512" y="365126"/>
            <a:ext cx="8816961" cy="585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23528" y="6021288"/>
            <a:ext cx="5454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dirty="0"/>
              <a:t>http://www.cambridgeenglish.org/images/tkt-clil-handbook.pdf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FC4124B-C4FB-CB3A-EF97-D3A2AEE30C3B}"/>
              </a:ext>
            </a:extLst>
          </p:cNvPr>
          <p:cNvSpPr txBox="1">
            <a:spLocks/>
          </p:cNvSpPr>
          <p:nvPr/>
        </p:nvSpPr>
        <p:spPr>
          <a:xfrm>
            <a:off x="467544" y="365126"/>
            <a:ext cx="3789619" cy="505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BA1A1-AEB7-044C-DCE7-D7036775F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2656"/>
            <a:ext cx="3789619" cy="505007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8D2B7C-88D0-F3C0-731A-65B10BFEB9A1}"/>
              </a:ext>
            </a:extLst>
          </p:cNvPr>
          <p:cNvSpPr txBox="1"/>
          <p:nvPr/>
        </p:nvSpPr>
        <p:spPr>
          <a:xfrm>
            <a:off x="611560" y="1509322"/>
            <a:ext cx="7876621" cy="4558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450"/>
              </a:spcBef>
            </a:pPr>
            <a:r>
              <a:rPr lang="en-GB" sz="1200" dirty="0">
                <a:latin typeface="Arial" panose="020B0604020202020204" pitchFamily="34" charset="0"/>
                <a:ea typeface="Arial" panose="020B0604020202020204" pitchFamily="34" charset="0"/>
              </a:rPr>
              <a:t>Council of Europe (2018). </a:t>
            </a:r>
            <a:r>
              <a:rPr lang="en-GB" sz="1200" i="1" dirty="0">
                <a:latin typeface="Arial" panose="020B0604020202020204" pitchFamily="34" charset="0"/>
                <a:ea typeface="Arial" panose="020B0604020202020204" pitchFamily="34" charset="0"/>
              </a:rPr>
              <a:t>Common European framework of reference for languages: learning, teaching, assessment. Companion Volume with new Descriptors. </a:t>
            </a:r>
            <a:r>
              <a:rPr lang="en-GB" sz="1200" dirty="0">
                <a:latin typeface="Arial" panose="020B0604020202020204" pitchFamily="34" charset="0"/>
                <a:ea typeface="Arial" panose="020B0604020202020204" pitchFamily="34" charset="0"/>
              </a:rPr>
              <a:t>Council of Europe Publishing. </a:t>
            </a:r>
            <a:r>
              <a:rPr lang="en-GB" sz="120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https://bit.ly/3cA6AJG</a:t>
            </a:r>
            <a:r>
              <a:rPr lang="en-GB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342900" indent="-342900" algn="just">
              <a:lnSpc>
                <a:spcPct val="115000"/>
              </a:lnSpc>
              <a:spcBef>
                <a:spcPts val="450"/>
              </a:spcBef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Couto-Cantero, P. &amp; Fraga-Castrillón, N. (2023). El uso del translanguaging y el enfoque CLIL en educación primaria. 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Porta </a:t>
            </a:r>
            <a:r>
              <a:rPr lang="es-ES" sz="1200" i="1" dirty="0" err="1">
                <a:latin typeface="Arial" panose="020B0604020202020204" pitchFamily="34" charset="0"/>
                <a:ea typeface="Arial" panose="020B0604020202020204" pitchFamily="34" charset="0"/>
              </a:rPr>
              <a:t>Linguarum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 Revista Interuniversitaria de Didáctica de las Lenguas Extranjeras, (39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), 281-298. </a:t>
            </a:r>
            <a:r>
              <a:rPr lang="es-ES" sz="120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https://doi.org/10.30827/portalin.vi39.24492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15000"/>
              </a:lnSpc>
              <a:spcBef>
                <a:spcPts val="450"/>
              </a:spcBef>
            </a:pP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Ferjan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Ramirez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, N., 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</a:rPr>
              <a:t>&amp;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Kuhl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, P.K. (2017).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brain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science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of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bilingualism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Young </a:t>
            </a:r>
            <a:r>
              <a:rPr lang="es-ES" sz="1200" i="1" dirty="0" err="1">
                <a:latin typeface="Arial" panose="020B0604020202020204" pitchFamily="34" charset="0"/>
                <a:ea typeface="Arial" panose="020B0604020202020204" pitchFamily="34" charset="0"/>
              </a:rPr>
              <a:t>Children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, 72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(2), 38-44.  </a:t>
            </a:r>
          </a:p>
          <a:p>
            <a:pPr marL="342900" indent="-342900" algn="just">
              <a:lnSpc>
                <a:spcPct val="115000"/>
              </a:lnSpc>
              <a:spcBef>
                <a:spcPts val="450"/>
              </a:spcBef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Fraga Castrillón, N., &amp; Couto-Cantero, P. (2021). Aprendizaje de lenguas extranjeras: Estudio sobre las percepciones del futuro profesorado en Educación Primaria. 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DIGILEC: Revista Internacional de Lenguas y Culturas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(0), 66–82. </a:t>
            </a:r>
            <a:r>
              <a:rPr lang="es-ES" sz="120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https://doi.org/10.17979/digilec.2021.8.0.8632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15000"/>
              </a:lnSpc>
              <a:spcBef>
                <a:spcPts val="450"/>
              </a:spcBef>
            </a:pPr>
            <a:r>
              <a:rPr lang="en-GB" sz="1200" dirty="0">
                <a:latin typeface="Arial" panose="020B0604020202020204" pitchFamily="34" charset="0"/>
                <a:ea typeface="Arial" panose="020B0604020202020204" pitchFamily="34" charset="0"/>
              </a:rPr>
              <a:t>García, O. &amp; </a:t>
            </a:r>
            <a:r>
              <a:rPr lang="en-GB" sz="1200" dirty="0" err="1">
                <a:latin typeface="Arial" panose="020B0604020202020204" pitchFamily="34" charset="0"/>
                <a:ea typeface="Arial" panose="020B0604020202020204" pitchFamily="34" charset="0"/>
              </a:rPr>
              <a:t>Otheguy</a:t>
            </a:r>
            <a:r>
              <a:rPr lang="en-GB" sz="1200" dirty="0">
                <a:latin typeface="Arial" panose="020B0604020202020204" pitchFamily="34" charset="0"/>
                <a:ea typeface="Arial" panose="020B0604020202020204" pitchFamily="34" charset="0"/>
              </a:rPr>
              <a:t>, R. (2019). Plurilingualism and translanguaging: Commonalities and divergences. </a:t>
            </a:r>
            <a:r>
              <a:rPr lang="en-GB" sz="1200" i="1" dirty="0">
                <a:latin typeface="Arial" panose="020B0604020202020204" pitchFamily="34" charset="0"/>
                <a:ea typeface="Arial" panose="020B0604020202020204" pitchFamily="34" charset="0"/>
              </a:rPr>
              <a:t>International Journal of Bilingual Education and Bilingualism 23</a:t>
            </a:r>
            <a:r>
              <a:rPr lang="en-GB" sz="1200" dirty="0">
                <a:latin typeface="Arial" panose="020B0604020202020204" pitchFamily="34" charset="0"/>
                <a:ea typeface="Arial" panose="020B0604020202020204" pitchFamily="34" charset="0"/>
              </a:rPr>
              <a:t>(1), 17-35.</a:t>
            </a:r>
            <a:r>
              <a:rPr lang="en-GB" sz="1200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https://doi.org/10.1080/13670050.2019.1598932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  </a:t>
            </a:r>
          </a:p>
          <a:p>
            <a:pPr marL="342900" indent="-342900" algn="just">
              <a:lnSpc>
                <a:spcPct val="115000"/>
              </a:lnSpc>
              <a:spcBef>
                <a:spcPts val="450"/>
              </a:spcBef>
            </a:pP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Gómez Parra, M. E., Huertas-Abril, C. A., y Espejo-Mohedano, R. (2021). Factores clave para la evaluación del impacto de los programas </a:t>
            </a: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bilingües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: empleabilidad, movilidad y conciencia cultural. 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Porta </a:t>
            </a:r>
            <a:r>
              <a:rPr lang="es-ES" sz="1200" i="1" dirty="0" err="1">
                <a:latin typeface="Arial" panose="020B0604020202020204" pitchFamily="34" charset="0"/>
                <a:ea typeface="Arial" panose="020B0604020202020204" pitchFamily="34" charset="0"/>
              </a:rPr>
              <a:t>Linguarum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 Revista Interuniversitaria de Didáctica de las Lenguas Extranjeras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(35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), 93-104. </a:t>
            </a:r>
            <a:r>
              <a:rPr lang="en-US" sz="120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https://doi.org/10.30827/portalin.v0i35.15453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342900" indent="-342900" algn="just">
              <a:lnSpc>
                <a:spcPct val="115000"/>
              </a:lnSpc>
              <a:spcBef>
                <a:spcPts val="450"/>
              </a:spcBef>
            </a:pP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</a:rPr>
              <a:t>Grosjean, F. (2010). The bilingual as a competent but specific speaker-hearer. In Cruz-Ferreira, M. (Ed.). </a:t>
            </a:r>
            <a:r>
              <a:rPr lang="en-US" sz="1200" i="1" dirty="0">
                <a:latin typeface="Arial" panose="020B0604020202020204" pitchFamily="34" charset="0"/>
                <a:ea typeface="Arial" panose="020B0604020202020204" pitchFamily="34" charset="0"/>
              </a:rPr>
              <a:t>Multilingual Norms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</a:rPr>
              <a:t>. Peter Lang, 2010 (19-31). </a:t>
            </a:r>
          </a:p>
          <a:p>
            <a:pPr marL="342900" indent="-342900" algn="just">
              <a:lnSpc>
                <a:spcPct val="115000"/>
              </a:lnSpc>
              <a:spcBef>
                <a:spcPts val="450"/>
              </a:spcBef>
            </a:pPr>
            <a:r>
              <a:rPr lang="es-ES" sz="1200" dirty="0" err="1">
                <a:latin typeface="Arial" panose="020B0604020202020204" pitchFamily="34" charset="0"/>
                <a:ea typeface="Arial" panose="020B0604020202020204" pitchFamily="34" charset="0"/>
              </a:rPr>
              <a:t>Krashen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, S. (1981). </a:t>
            </a:r>
            <a:r>
              <a:rPr lang="es-ES" sz="1200" i="1" dirty="0" err="1">
                <a:latin typeface="Arial" panose="020B0604020202020204" pitchFamily="34" charset="0"/>
                <a:ea typeface="Arial" panose="020B0604020202020204" pitchFamily="34" charset="0"/>
              </a:rPr>
              <a:t>Second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i="1" dirty="0" err="1">
                <a:latin typeface="Arial" panose="020B0604020202020204" pitchFamily="34" charset="0"/>
                <a:ea typeface="Arial" panose="020B0604020202020204" pitchFamily="34" charset="0"/>
              </a:rPr>
              <a:t>language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i="1" dirty="0" err="1">
                <a:latin typeface="Arial" panose="020B0604020202020204" pitchFamily="34" charset="0"/>
                <a:ea typeface="Arial" panose="020B0604020202020204" pitchFamily="34" charset="0"/>
              </a:rPr>
              <a:t>acquisition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 and </a:t>
            </a:r>
            <a:r>
              <a:rPr lang="es-ES" sz="1200" i="1" dirty="0" err="1">
                <a:latin typeface="Arial" panose="020B0604020202020204" pitchFamily="34" charset="0"/>
                <a:ea typeface="Arial" panose="020B0604020202020204" pitchFamily="34" charset="0"/>
              </a:rPr>
              <a:t>second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i="1" dirty="0" err="1">
                <a:latin typeface="Arial" panose="020B0604020202020204" pitchFamily="34" charset="0"/>
                <a:ea typeface="Arial" panose="020B0604020202020204" pitchFamily="34" charset="0"/>
              </a:rPr>
              <a:t>language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ES" sz="1200" i="1" dirty="0" err="1">
                <a:latin typeface="Arial" panose="020B0604020202020204" pitchFamily="34" charset="0"/>
                <a:ea typeface="Arial" panose="020B0604020202020204" pitchFamily="34" charset="0"/>
              </a:rPr>
              <a:t>learning</a:t>
            </a:r>
            <a:r>
              <a:rPr lang="es-ES" sz="1200" i="1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s-ES" sz="1200" dirty="0">
                <a:latin typeface="Arial" panose="020B0604020202020204" pitchFamily="34" charset="0"/>
                <a:ea typeface="Arial" panose="020B0604020202020204" pitchFamily="34" charset="0"/>
              </a:rPr>
              <a:t> Prentice Hall.</a:t>
            </a:r>
          </a:p>
        </p:txBody>
      </p:sp>
    </p:spTree>
    <p:extLst>
      <p:ext uri="{BB962C8B-B14F-4D97-AF65-F5344CB8AC3E}">
        <p14:creationId xmlns:p14="http://schemas.microsoft.com/office/powerpoint/2010/main" val="379702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457200">
              <a:buNone/>
            </a:pPr>
            <a:r>
              <a:rPr lang="en-GB" dirty="0"/>
              <a:t>-Bentley (2010). </a:t>
            </a:r>
            <a:r>
              <a:rPr lang="en-GB" i="1" dirty="0"/>
              <a:t>The TKT Course: CLIL Module</a:t>
            </a:r>
            <a:r>
              <a:rPr lang="en-GB" dirty="0"/>
              <a:t>. CUP</a:t>
            </a:r>
          </a:p>
          <a:p>
            <a:pPr marL="0" indent="-457200">
              <a:buNone/>
            </a:pPr>
            <a:endParaRPr lang="en-GB" dirty="0"/>
          </a:p>
          <a:p>
            <a:pPr marL="0" indent="-457200">
              <a:buNone/>
            </a:pPr>
            <a:r>
              <a:rPr lang="en-GB" dirty="0"/>
              <a:t>-Coyle, Hood and Marsh (2010). </a:t>
            </a:r>
            <a:r>
              <a:rPr lang="en-GB" i="1" dirty="0"/>
              <a:t>CLIL</a:t>
            </a:r>
            <a:r>
              <a:rPr lang="en-GB" dirty="0"/>
              <a:t>. CUP.</a:t>
            </a:r>
          </a:p>
          <a:p>
            <a:pPr marL="0" indent="-457200">
              <a:buNone/>
            </a:pPr>
            <a:endParaRPr lang="en-GB" dirty="0"/>
          </a:p>
          <a:p>
            <a:pPr marL="0" indent="-457200">
              <a:buNone/>
            </a:pPr>
            <a:r>
              <a:rPr lang="en-GB" dirty="0"/>
              <a:t>-Dale and Tanner (2012). </a:t>
            </a:r>
            <a:r>
              <a:rPr lang="en-GB" i="1" dirty="0"/>
              <a:t>CLIL activities: a Resource for subject and language teachers</a:t>
            </a:r>
            <a:r>
              <a:rPr lang="en-GB" dirty="0"/>
              <a:t>. CUP.</a:t>
            </a:r>
          </a:p>
          <a:p>
            <a:pPr marL="0" indent="-457200">
              <a:buNone/>
            </a:pPr>
            <a:endParaRPr lang="en-GB" dirty="0"/>
          </a:p>
          <a:p>
            <a:pPr marL="0" indent="-457200">
              <a:buNone/>
            </a:pPr>
            <a:r>
              <a:rPr lang="en-GB" dirty="0"/>
              <a:t>-</a:t>
            </a:r>
            <a:r>
              <a:rPr lang="en-GB" dirty="0" err="1"/>
              <a:t>Mehisto</a:t>
            </a:r>
            <a:r>
              <a:rPr lang="en-GB" dirty="0"/>
              <a:t>, Marsh, </a:t>
            </a:r>
            <a:r>
              <a:rPr lang="en-GB" dirty="0" err="1"/>
              <a:t>Frigols</a:t>
            </a:r>
            <a:r>
              <a:rPr lang="en-GB" dirty="0"/>
              <a:t> (2008). </a:t>
            </a:r>
            <a:r>
              <a:rPr lang="en-GB" i="1" dirty="0"/>
              <a:t>Uncovering CLIL: Content and Language Integrated Learning in Bilingual and Multilingual Education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85FB7B8-5114-2404-FCA9-3EC4C467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59619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7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8FC83-CDBD-61DD-351B-EB4D40452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672D-FE8A-0DC0-2144-D1A6E9279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0626" y="3508911"/>
            <a:ext cx="6858000" cy="17907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br>
              <a:rPr lang="es-ES" sz="135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6B7DF-4D40-9A20-5DEA-52F56F6E3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1211918"/>
            <a:ext cx="7627026" cy="502539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Do you consider yourself…?</a:t>
            </a:r>
          </a:p>
          <a:p>
            <a:endParaRPr lang="en-US" sz="3000" dirty="0">
              <a:solidFill>
                <a:schemeClr val="accent6">
                  <a:lumMod val="75000"/>
                </a:schemeClr>
              </a:solidFill>
            </a:endParaRP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71DA8"/>
                </a:solidFill>
              </a:rPr>
              <a:t>Monolingual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71DA8"/>
                </a:solidFill>
              </a:rPr>
              <a:t>Bilingual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71DA8"/>
                </a:solidFill>
              </a:rPr>
              <a:t>Plurilingual</a:t>
            </a:r>
          </a:p>
          <a:p>
            <a:pPr marL="428625" indent="-428625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E71DA8"/>
                </a:solidFill>
              </a:rPr>
              <a:t>Other (explain)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D55AB2-77A1-488C-C7CD-59E97248B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540" y="3349090"/>
            <a:ext cx="2349791" cy="24125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677C6A7-9478-0677-E5DD-15A81C7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507" y="2085976"/>
            <a:ext cx="194212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3" y="545373"/>
            <a:ext cx="2144270" cy="281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00" y="525286"/>
            <a:ext cx="216108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5286"/>
            <a:ext cx="2138445" cy="279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9" y="3645025"/>
            <a:ext cx="2088232" cy="286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800" y="3589096"/>
            <a:ext cx="2088232" cy="295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5"/>
            <a:ext cx="2301405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32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dirty="0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Portales educativos</a:t>
            </a:r>
            <a:br>
              <a:rPr lang="es-ES" dirty="0"/>
            </a:br>
            <a:endParaRPr lang="es-ES" sz="12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dirty="0" err="1">
                <a:hlinkClick r:id="rId3"/>
              </a:rPr>
              <a:t>FactMonster</a:t>
            </a:r>
            <a:r>
              <a:rPr lang="en-US" dirty="0">
                <a:hlinkClick r:id="rId3"/>
              </a:rPr>
              <a:t>-Learning Network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Education Index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>
                <a:hlinkClick r:id="rId5"/>
              </a:rPr>
              <a:t>Education Planet</a:t>
            </a:r>
            <a:br>
              <a:rPr lang="en-US" dirty="0"/>
            </a:br>
            <a:r>
              <a:rPr lang="en-US" dirty="0">
                <a:hlinkClick r:id="rId6"/>
              </a:rPr>
              <a:t>DiscoverySchool.com</a:t>
            </a:r>
            <a:br>
              <a:rPr lang="en-US" dirty="0"/>
            </a:br>
            <a:r>
              <a:rPr lang="en-US" dirty="0">
                <a:hlinkClick r:id="rId7"/>
              </a:rPr>
              <a:t>BBC School </a:t>
            </a:r>
            <a:br>
              <a:rPr lang="en-US" dirty="0"/>
            </a:br>
            <a:r>
              <a:rPr lang="en-US" dirty="0">
                <a:hlinkClick r:id="rId8"/>
              </a:rPr>
              <a:t>Enchanted Learning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British Council Learn English Kids</a:t>
            </a:r>
          </a:p>
          <a:p>
            <a:pPr marL="0" indent="0">
              <a:buNone/>
            </a:pPr>
            <a:r>
              <a:rPr lang="es-ES" dirty="0"/>
              <a:t>British  Council  </a:t>
            </a:r>
            <a:r>
              <a:rPr lang="es-ES" dirty="0">
                <a:hlinkClick r:id="rId9"/>
              </a:rPr>
              <a:t>http://www.teachingenglish.org.uk/teaching-teens/resources/clil</a:t>
            </a:r>
            <a:r>
              <a:rPr lang="es-ES" dirty="0"/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AB4F58C-A3F3-99EA-39B4-EA240B06D40C}"/>
              </a:ext>
            </a:extLst>
          </p:cNvPr>
          <p:cNvSpPr txBox="1"/>
          <p:nvPr/>
        </p:nvSpPr>
        <p:spPr>
          <a:xfrm>
            <a:off x="3563888" y="6142697"/>
            <a:ext cx="5184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accent6">
                    <a:lumMod val="75000"/>
                  </a:schemeClr>
                </a:solidFill>
              </a:rPr>
              <a:t>http://www.isabelperez.com/clil/clicl_m_5_1.htm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0C10A-D1D4-EA11-FCB6-A8F63C07E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1F899-C9B8-1357-DDE3-5B198BF15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260649"/>
            <a:ext cx="5544098" cy="64807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E71D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  <a:endParaRPr lang="en-GB" sz="3200" b="1" dirty="0">
              <a:solidFill>
                <a:srgbClr val="E71D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E060B3F-9B49-6B50-3F96-D90A2B7AF3A4}"/>
              </a:ext>
            </a:extLst>
          </p:cNvPr>
          <p:cNvSpPr/>
          <p:nvPr/>
        </p:nvSpPr>
        <p:spPr>
          <a:xfrm>
            <a:off x="563105" y="1280503"/>
            <a:ext cx="7897327" cy="50552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3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Natalia </a:t>
            </a:r>
            <a:r>
              <a:rPr lang="es-ES" sz="3600" b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Regueira</a:t>
            </a:r>
            <a:r>
              <a:rPr lang="es-ES" sz="3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s-ES" sz="360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 profesor </a:t>
            </a:r>
            <a:r>
              <a:rPr lang="es-ES" sz="3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Marcos Lago</a:t>
            </a:r>
            <a:r>
              <a:rPr lang="es-ES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con quien compartí docencia en un curso 2021/22 'Enfoque CLIL en el aula de STEAM’.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s-ES" sz="360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s-ES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los </a:t>
            </a:r>
            <a:r>
              <a:rPr lang="es-ES" sz="36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participantes </a:t>
            </a:r>
            <a:r>
              <a:rPr lang="es-ES" sz="3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este curso.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s-ES" sz="360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o 3D 2" descr="Medalla">
                <a:extLst>
                  <a:ext uri="{FF2B5EF4-FFF2-40B4-BE49-F238E27FC236}">
                    <a16:creationId xmlns:a16="http://schemas.microsoft.com/office/drawing/2014/main" id="{8BA5DA81-F38C-84AE-B61D-35F2ECE68B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1137776"/>
                  </p:ext>
                </p:extLst>
              </p:nvPr>
            </p:nvGraphicFramePr>
            <p:xfrm>
              <a:off x="6742388" y="553853"/>
              <a:ext cx="1862060" cy="203232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862060" cy="2032324"/>
                    </a:xfrm>
                    <a:prstGeom prst="rect">
                      <a:avLst/>
                    </a:prstGeom>
                  </am3d:spPr>
                  <am3d:camera>
                    <am3d:pos x="0" y="0" z="639018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259033" d="1000000"/>
                    <am3d:preTrans dx="0" dy="-1798194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9220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 descr="Medalla">
                <a:extLst>
                  <a:ext uri="{FF2B5EF4-FFF2-40B4-BE49-F238E27FC236}">
                    <a16:creationId xmlns:a16="http://schemas.microsoft.com/office/drawing/2014/main" id="{8BA5DA81-F38C-84AE-B61D-35F2ECE68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42388" y="553853"/>
                <a:ext cx="1862060" cy="20323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1960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7"/>
                                          </p:val>
                                        </p:tav>
                                        <p:tav tm="2250">
                                          <p:val>
                                            <p:fltVal val="-0.014"/>
                                          </p:val>
                                        </p:tav>
                                        <p:tav tm="3370">
                                          <p:val>
                                            <p:fltVal val="-0.0472"/>
                                          </p:val>
                                        </p:tav>
                                        <p:tav tm="4490">
                                          <p:val>
                                            <p:fltVal val="-0.1127"/>
                                          </p:val>
                                        </p:tav>
                                        <p:tav tm="5620">
                                          <p:val>
                                            <p:fltVal val="-0.2211"/>
                                          </p:val>
                                        </p:tav>
                                        <p:tav tm="6740">
                                          <p:val>
                                            <p:fltVal val="-0.3815"/>
                                          </p:val>
                                        </p:tav>
                                        <p:tav tm="7870">
                                          <p:val>
                                            <p:fltVal val="-0.605"/>
                                          </p:val>
                                        </p:tav>
                                        <p:tav tm="8990">
                                          <p:val>
                                            <p:fltVal val="-0.9054"/>
                                          </p:val>
                                        </p:tav>
                                        <p:tav tm="10110">
                                          <p:val>
                                            <p:fltVal val="-1.2876"/>
                                          </p:val>
                                        </p:tav>
                                        <p:tav tm="11240">
                                          <p:val>
                                            <p:fltVal val="-1.7647"/>
                                          </p:val>
                                        </p:tav>
                                        <p:tav tm="12360">
                                          <p:val>
                                            <p:fltVal val="-2.3529"/>
                                          </p:val>
                                        </p:tav>
                                        <p:tav tm="13480">
                                          <p:val>
                                            <p:fltVal val="-2.9813"/>
                                          </p:val>
                                        </p:tav>
                                        <p:tav tm="14610">
                                          <p:val>
                                            <p:fltVal val="-3.5055"/>
                                          </p:val>
                                        </p:tav>
                                        <p:tav tm="15730">
                                          <p:val>
                                            <p:fltVal val="-3.9334"/>
                                          </p:val>
                                        </p:tav>
                                        <p:tav tm="16850">
                                          <p:val>
                                            <p:fltVal val="-4.2681"/>
                                          </p:val>
                                        </p:tav>
                                        <p:tav tm="17980">
                                          <p:val>
                                            <p:fltVal val="-4.5242"/>
                                          </p:val>
                                        </p:tav>
                                        <p:tav tm="19100">
                                          <p:val>
                                            <p:fltVal val="-4.7137"/>
                                          </p:val>
                                        </p:tav>
                                        <p:tav tm="20220">
                                          <p:val>
                                            <p:fltVal val="-4.8438"/>
                                          </p:val>
                                        </p:tav>
                                        <p:tav tm="21350">
                                          <p:val>
                                            <p:fltVal val="-4.9269"/>
                                          </p:val>
                                        </p:tav>
                                        <p:tav tm="22470">
                                          <p:val>
                                            <p:fltVal val="-4.9736"/>
                                          </p:val>
                                        </p:tav>
                                        <p:tav tm="23600">
                                          <p:val>
                                            <p:fltVal val="-4.9944"/>
                                          </p:val>
                                        </p:tav>
                                        <p:tav tm="24720">
                                          <p:val>
                                            <p:fltVal val="-4.9998"/>
                                          </p:val>
                                        </p:tav>
                                        <p:tav tm="25840">
                                          <p:val>
                                            <p:fltVal val="-4.5262"/>
                                          </p:val>
                                        </p:tav>
                                        <p:tav tm="26970">
                                          <p:val>
                                            <p:fltVal val="-2.4454"/>
                                          </p:val>
                                        </p:tav>
                                        <p:tav tm="28090">
                                          <p:val>
                                            <p:fltVal val="0.6987"/>
                                          </p:val>
                                        </p:tav>
                                        <p:tav tm="29210">
                                          <p:val>
                                            <p:fltVal val="4.7001"/>
                                          </p:val>
                                        </p:tav>
                                        <p:tav tm="30340">
                                          <p:val>
                                            <p:fltVal val="9.4493"/>
                                          </p:val>
                                        </p:tav>
                                        <p:tav tm="31460">
                                          <p:val>
                                            <p:fltVal val="14.8744"/>
                                          </p:val>
                                        </p:tav>
                                        <p:tav tm="32580">
                                          <p:val>
                                            <p:fltVal val="20.923"/>
                                          </p:val>
                                        </p:tav>
                                        <p:tav tm="33710">
                                          <p:val>
                                            <p:fltVal val="27.4931"/>
                                          </p:val>
                                        </p:tav>
                                        <p:tav tm="34830">
                                          <p:val>
                                            <p:fltVal val="34.6709"/>
                                          </p:val>
                                        </p:tav>
                                        <p:tav tm="35960">
                                          <p:val>
                                            <p:fltVal val="42.3729"/>
                                          </p:val>
                                        </p:tav>
                                        <p:tav tm="37080">
                                          <p:val>
                                            <p:fltVal val="50.5763"/>
                                          </p:val>
                                        </p:tav>
                                        <p:tav tm="38200">
                                          <p:val>
                                            <p:fltVal val="59.2613"/>
                                          </p:val>
                                        </p:tav>
                                        <p:tav tm="39330">
                                          <p:val>
                                            <p:fltVal val="68.4108"/>
                                          </p:val>
                                        </p:tav>
                                        <p:tav tm="40450">
                                          <p:val>
                                            <p:fltVal val="78.0095"/>
                                          </p:val>
                                        </p:tav>
                                        <p:tav tm="41570">
                                          <p:val>
                                            <p:fltVal val="87.9524"/>
                                          </p:val>
                                        </p:tav>
                                        <p:tav tm="42700">
                                          <p:val>
                                            <p:fltVal val="98.4063"/>
                                          </p:val>
                                        </p:tav>
                                        <p:tav tm="43820">
                                          <p:val>
                                            <p:fltVal val="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363.461"/>
                                          </p:val>
                                        </p:tav>
                                        <p:tav tm="83150">
                                          <p:val>
                                            <p:fltVal val="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1700E-9F68-83FB-F0EE-4015F1F14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A79937-B447-9506-14E9-C47863368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692696"/>
            <a:ext cx="3220101" cy="18617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B37CA9-1678-77F3-7368-F2C297E9D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738152"/>
            <a:ext cx="3082154" cy="22770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179C09F-7983-C9B8-0FB5-693C28D5A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3411935"/>
            <a:ext cx="2761013" cy="216678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56693BA-5ACE-C63E-CC0A-CCC4E954A508}"/>
              </a:ext>
            </a:extLst>
          </p:cNvPr>
          <p:cNvSpPr/>
          <p:nvPr/>
        </p:nvSpPr>
        <p:spPr>
          <a:xfrm>
            <a:off x="737359" y="3842796"/>
            <a:ext cx="4073166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4050" b="1" spc="38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¿Preguntas?</a:t>
            </a:r>
          </a:p>
          <a:p>
            <a:pPr algn="ctr"/>
            <a:r>
              <a:rPr lang="es-ES" sz="4050" b="1" spc="38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¿Dudas?</a:t>
            </a:r>
          </a:p>
          <a:p>
            <a:pPr algn="ctr"/>
            <a:r>
              <a:rPr lang="es-ES" sz="4050" b="1" spc="38" dirty="0">
                <a:ln w="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¿Sugerencias?</a:t>
            </a:r>
          </a:p>
        </p:txBody>
      </p:sp>
    </p:spTree>
    <p:extLst>
      <p:ext uri="{BB962C8B-B14F-4D97-AF65-F5344CB8AC3E}">
        <p14:creationId xmlns:p14="http://schemas.microsoft.com/office/powerpoint/2010/main" val="402319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7DE5C-8EF4-25AC-B9D5-E5C5B2A2B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B8E6CF18-76B8-DD54-4417-F45FB02DDD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84804" y="5580455"/>
            <a:ext cx="3637255" cy="864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ES" sz="18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Dra. Pilar Couto Cantero</a:t>
            </a:r>
            <a:br>
              <a:rPr lang="es-ES" sz="18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s-ES" sz="2800" b="1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pilar.couto@udc.es</a:t>
            </a:r>
            <a:endParaRPr lang="es-ES" sz="2800" dirty="0">
              <a:solidFill>
                <a:srgbClr val="FF6699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46520EA-BA55-E828-410B-C6D49A474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8144" y="764704"/>
            <a:ext cx="2701151" cy="393287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341F1A-9C77-CD86-39D0-78FD11EF5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2902"/>
            <a:ext cx="1882641" cy="134188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EDD2EB-3AC3-7CE6-E5A2-B3D607B28067}"/>
              </a:ext>
            </a:extLst>
          </p:cNvPr>
          <p:cNvSpPr txBox="1"/>
          <p:nvPr/>
        </p:nvSpPr>
        <p:spPr>
          <a:xfrm>
            <a:off x="323528" y="2254860"/>
            <a:ext cx="482453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chemeClr val="accent6"/>
                </a:solidFill>
                <a:ea typeface="Aptos" panose="020B0004020202020204" pitchFamily="34" charset="0"/>
                <a:cs typeface="Aptos" panose="020B0004020202020204" pitchFamily="34" charset="0"/>
              </a:rPr>
              <a:t>Potenciación de las lenguas extranjeras desde la metodología AICLE/CLIL/EMILE</a:t>
            </a:r>
            <a:endParaRPr lang="en-GB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E5EB87F-61A8-81D0-CAEE-88A6D6E361D1}"/>
              </a:ext>
            </a:extLst>
          </p:cNvPr>
          <p:cNvSpPr txBox="1"/>
          <p:nvPr/>
        </p:nvSpPr>
        <p:spPr>
          <a:xfrm>
            <a:off x="507394" y="1475498"/>
            <a:ext cx="4824536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es-ES" sz="2400" b="1" kern="0" dirty="0">
                <a:solidFill>
                  <a:srgbClr val="E71DA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Centro de Formación y Recursos de Vigo</a:t>
            </a:r>
            <a:endParaRPr lang="es-ES" sz="2400" dirty="0">
              <a:solidFill>
                <a:srgbClr val="E71D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1379</TotalTime>
  <Words>4356</Words>
  <Application>Microsoft Office PowerPoint</Application>
  <PresentationFormat>Presentación en pantalla (4:3)</PresentationFormat>
  <Paragraphs>559</Paragraphs>
  <Slides>94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104" baseType="lpstr">
      <vt:lpstr>AAAAAE+HelveticaNeue-Light</vt:lpstr>
      <vt:lpstr>AAAAAH+HelveticaNeue-Thin</vt:lpstr>
      <vt:lpstr>Aptos</vt:lpstr>
      <vt:lpstr>Aptos Display</vt:lpstr>
      <vt:lpstr>Arial</vt:lpstr>
      <vt:lpstr>Calibri</vt:lpstr>
      <vt:lpstr>Century Gothic</vt:lpstr>
      <vt:lpstr>Times New Roman</vt:lpstr>
      <vt:lpstr>Wingdings</vt:lpstr>
      <vt:lpstr>Tema de Office</vt:lpstr>
      <vt:lpstr>Dra. Pilar Couto Cantero pilar.couto@udc.es </vt:lpstr>
      <vt:lpstr>Mi compromiso…</vt:lpstr>
      <vt:lpstr>         </vt:lpstr>
      <vt:lpstr>Presentación de PowerPoint</vt:lpstr>
      <vt:lpstr>Presentación de PowerPoint</vt:lpstr>
      <vt:lpstr>Presentación de PowerPoint</vt:lpstr>
      <vt:lpstr>Presentación de PowerPoint</vt:lpstr>
      <vt:lpstr>CLIL  and CEFRL</vt:lpstr>
      <vt:lpstr> </vt:lpstr>
      <vt:lpstr>Presentación de PowerPoint</vt:lpstr>
      <vt:lpstr>Code-switching      &amp;    Translanguaging</vt:lpstr>
      <vt:lpstr> </vt:lpstr>
      <vt:lpstr>Presentación de PowerPoint</vt:lpstr>
      <vt:lpstr> 2. Learning Theories behind CLIL </vt:lpstr>
      <vt:lpstr>Lev Vigotsky's scaffolding (andamiaje) </vt:lpstr>
      <vt:lpstr>Presentación de PowerPoint</vt:lpstr>
      <vt:lpstr>Presentación de PowerPoint</vt:lpstr>
      <vt:lpstr>Presentación de PowerPoint</vt:lpstr>
      <vt:lpstr> </vt:lpstr>
      <vt:lpstr>  </vt:lpstr>
      <vt:lpstr>  </vt:lpstr>
      <vt:lpstr>Presentación de PowerPoint</vt:lpstr>
      <vt:lpstr>Presentación de PowerPoint</vt:lpstr>
      <vt:lpstr>Questions in the CLIL Classroom  </vt:lpstr>
      <vt:lpstr>3. CLIL BASICS</vt:lpstr>
      <vt:lpstr>3. CLIL BASICS</vt:lpstr>
      <vt:lpstr>CLIL BASICS</vt:lpstr>
      <vt:lpstr>The 4Cs + 3As framework</vt:lpstr>
      <vt:lpstr>CLIL UNIT MIND MAP TEMPLATE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Language Triptych</vt:lpstr>
      <vt:lpstr>COMMUNICATION</vt:lpstr>
      <vt:lpstr>Presentación de PowerPoint</vt:lpstr>
      <vt:lpstr>Presentación de PowerPoint</vt:lpstr>
      <vt:lpstr>Scaffolding</vt:lpstr>
      <vt:lpstr>CLIL BASICS</vt:lpstr>
      <vt:lpstr>Activity</vt:lpstr>
      <vt:lpstr>Presentación de PowerPoint</vt:lpstr>
      <vt:lpstr>Answers</vt:lpstr>
      <vt:lpstr>Presentación de PowerPoint</vt:lpstr>
      <vt:lpstr>Presentación de PowerPoint</vt:lpstr>
      <vt:lpstr>Activity</vt:lpstr>
      <vt:lpstr>Activity</vt:lpstr>
      <vt:lpstr>Presentación de PowerPoint</vt:lpstr>
      <vt:lpstr>4. Creación y adaptación de materiales CLIL</vt:lpstr>
      <vt:lpstr>Adaptando materiales según el enfoque CLIL. Las 4 S’s</vt:lpstr>
      <vt:lpstr>How has this text been adapted?</vt:lpstr>
      <vt:lpstr>Highlighting Key Vocabulary</vt:lpstr>
      <vt:lpstr>How has this text been adapted?</vt:lpstr>
      <vt:lpstr>Including a Glossary</vt:lpstr>
      <vt:lpstr>How has this text been adapted?</vt:lpstr>
      <vt:lpstr>Changing the Text Layout</vt:lpstr>
      <vt:lpstr>How has this text been adapted?</vt:lpstr>
      <vt:lpstr>Simplified Text</vt:lpstr>
      <vt:lpstr>How has this text been adapted?</vt:lpstr>
      <vt:lpstr>Add a Word Bank</vt:lpstr>
      <vt:lpstr>How has this text been adapted?</vt:lpstr>
      <vt:lpstr>Add a Visual Organiser</vt:lpstr>
      <vt:lpstr>Organising information </vt:lpstr>
      <vt:lpstr>Presentación de PowerPoint</vt:lpstr>
      <vt:lpstr>Assessment</vt:lpstr>
      <vt:lpstr>CLIL assessment</vt:lpstr>
      <vt:lpstr>CLIL Assessment</vt:lpstr>
      <vt:lpstr>CLIL assessment</vt:lpstr>
      <vt:lpstr>Assessing effectively</vt:lpstr>
      <vt:lpstr>Presentación de PowerPoint</vt:lpstr>
      <vt:lpstr>Assessing skills and attitudes</vt:lpstr>
      <vt:lpstr>Task</vt:lpstr>
      <vt:lpstr>Answers</vt:lpstr>
      <vt:lpstr>Types of assessment</vt:lpstr>
      <vt:lpstr>‘Can do’ statements</vt:lpstr>
      <vt:lpstr>Presentación de PowerPoint</vt:lpstr>
      <vt:lpstr>Sample of CLIL Unit for Primary</vt:lpstr>
      <vt:lpstr>Sample of a CLIL Biology lesson</vt:lpstr>
      <vt:lpstr>Sample of a CLIL Algebra lesson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Referencias</vt:lpstr>
      <vt:lpstr>Referencias</vt:lpstr>
      <vt:lpstr>Presentación de PowerPoint</vt:lpstr>
      <vt:lpstr>Portales educativos </vt:lpstr>
      <vt:lpstr>Agradecimientos</vt:lpstr>
      <vt:lpstr>Presentación de PowerPoint</vt:lpstr>
      <vt:lpstr>Dra. Pilar Couto Cantero pilar.couto@udc.es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AICLE/CLIL/ EMILE Formación Profesorado</dc:title>
  <dc:creator>PC2</dc:creator>
  <cp:lastModifiedBy>María Pilar Couto Cantero</cp:lastModifiedBy>
  <cp:revision>69</cp:revision>
  <dcterms:created xsi:type="dcterms:W3CDTF">2019-01-08T11:45:25Z</dcterms:created>
  <dcterms:modified xsi:type="dcterms:W3CDTF">2025-01-28T20:42:00Z</dcterms:modified>
</cp:coreProperties>
</file>