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707" r:id="rId8"/>
    <p:sldId id="709" r:id="rId9"/>
    <p:sldId id="263" r:id="rId10"/>
    <p:sldId id="268" r:id="rId11"/>
    <p:sldId id="296" r:id="rId12"/>
    <p:sldId id="787" r:id="rId13"/>
    <p:sldId id="291" r:id="rId14"/>
    <p:sldId id="297" r:id="rId15"/>
    <p:sldId id="310" r:id="rId16"/>
    <p:sldId id="790" r:id="rId17"/>
    <p:sldId id="298" r:id="rId18"/>
    <p:sldId id="693" r:id="rId19"/>
    <p:sldId id="299" r:id="rId20"/>
    <p:sldId id="324" r:id="rId21"/>
    <p:sldId id="703" r:id="rId22"/>
    <p:sldId id="327" r:id="rId23"/>
    <p:sldId id="328" r:id="rId24"/>
    <p:sldId id="329" r:id="rId25"/>
    <p:sldId id="300" r:id="rId26"/>
    <p:sldId id="598" r:id="rId27"/>
    <p:sldId id="339" r:id="rId28"/>
    <p:sldId id="301" r:id="rId29"/>
    <p:sldId id="361" r:id="rId30"/>
    <p:sldId id="362" r:id="rId31"/>
    <p:sldId id="699" r:id="rId32"/>
    <p:sldId id="700" r:id="rId33"/>
    <p:sldId id="364" r:id="rId34"/>
    <p:sldId id="365" r:id="rId35"/>
    <p:sldId id="367" r:id="rId36"/>
    <p:sldId id="697" r:id="rId37"/>
    <p:sldId id="369" r:id="rId38"/>
    <p:sldId id="373" r:id="rId39"/>
    <p:sldId id="302" r:id="rId40"/>
    <p:sldId id="376" r:id="rId41"/>
    <p:sldId id="377" r:id="rId42"/>
    <p:sldId id="378" r:id="rId43"/>
    <p:sldId id="390" r:id="rId44"/>
    <p:sldId id="389" r:id="rId45"/>
    <p:sldId id="392" r:id="rId46"/>
    <p:sldId id="403" r:id="rId47"/>
    <p:sldId id="404" r:id="rId48"/>
    <p:sldId id="710" r:id="rId49"/>
    <p:sldId id="405" r:id="rId50"/>
    <p:sldId id="303" r:id="rId51"/>
    <p:sldId id="412" r:id="rId52"/>
    <p:sldId id="414" r:id="rId53"/>
    <p:sldId id="419" r:id="rId54"/>
    <p:sldId id="696" r:id="rId55"/>
    <p:sldId id="304" r:id="rId56"/>
    <p:sldId id="423" r:id="rId57"/>
    <p:sldId id="424" r:id="rId58"/>
    <p:sldId id="701" r:id="rId59"/>
    <p:sldId id="305" r:id="rId60"/>
    <p:sldId id="438" r:id="rId61"/>
    <p:sldId id="439" r:id="rId62"/>
    <p:sldId id="440" r:id="rId63"/>
    <p:sldId id="441" r:id="rId64"/>
    <p:sldId id="442" r:id="rId65"/>
    <p:sldId id="445" r:id="rId66"/>
    <p:sldId id="446" r:id="rId67"/>
    <p:sldId id="586" r:id="rId68"/>
    <p:sldId id="569" r:id="rId69"/>
    <p:sldId id="491" r:id="rId70"/>
    <p:sldId id="499" r:id="rId71"/>
    <p:sldId id="306" r:id="rId72"/>
    <p:sldId id="273" r:id="rId73"/>
    <p:sldId id="275" r:id="rId74"/>
  </p:sldIdLst>
  <p:sldSz cx="9144000" cy="6858000" type="screen4x3"/>
  <p:notesSz cx="6881813" cy="10002838"/>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3" autoAdjust="0"/>
    <p:restoredTop sz="94660"/>
  </p:normalViewPr>
  <p:slideViewPr>
    <p:cSldViewPr>
      <p:cViewPr varScale="1">
        <p:scale>
          <a:sx n="79" d="100"/>
          <a:sy n="79" d="100"/>
        </p:scale>
        <p:origin x="-103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8CDF4B4C-3B73-4502-AA2C-1A3460D75959}" type="datetimeFigureOut">
              <a:rPr lang="es-ES"/>
              <a:pPr>
                <a:defRPr/>
              </a:pPr>
              <a:t>18/05/2016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19116E6-E432-4016-B317-C89E15472497}" type="slidenum">
              <a:rPr lang="es-ES"/>
              <a:pPr>
                <a:defRPr/>
              </a:pPr>
              <a:t>‹Nº›</a:t>
            </a:fld>
            <a:endParaRPr lang="es-ES"/>
          </a:p>
        </p:txBody>
      </p:sp>
    </p:spTree>
    <p:extLst>
      <p:ext uri="{BB962C8B-B14F-4D97-AF65-F5344CB8AC3E}">
        <p14:creationId xmlns:p14="http://schemas.microsoft.com/office/powerpoint/2010/main" val="148718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8541048-7EC0-4E9B-9F7B-A67B4654AA1D}" type="datetimeFigureOut">
              <a:rPr lang="es-ES"/>
              <a:pPr>
                <a:defRPr/>
              </a:pPr>
              <a:t>18/05/2016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6923D06-CF69-4156-B831-B2629DACAFE6}" type="slidenum">
              <a:rPr lang="es-ES"/>
              <a:pPr>
                <a:defRPr/>
              </a:pPr>
              <a:t>‹Nº›</a:t>
            </a:fld>
            <a:endParaRPr lang="es-ES"/>
          </a:p>
        </p:txBody>
      </p:sp>
    </p:spTree>
    <p:extLst>
      <p:ext uri="{BB962C8B-B14F-4D97-AF65-F5344CB8AC3E}">
        <p14:creationId xmlns:p14="http://schemas.microsoft.com/office/powerpoint/2010/main" val="2888366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01EB7F1-33D0-4CCD-A36A-0B1E1BFAE08C}" type="datetimeFigureOut">
              <a:rPr lang="es-ES"/>
              <a:pPr>
                <a:defRPr/>
              </a:pPr>
              <a:t>18/05/2016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78CD3DA-A06B-4420-8C19-090209F9B3E0}" type="slidenum">
              <a:rPr lang="es-ES"/>
              <a:pPr>
                <a:defRPr/>
              </a:pPr>
              <a:t>‹Nº›</a:t>
            </a:fld>
            <a:endParaRPr lang="es-ES"/>
          </a:p>
        </p:txBody>
      </p:sp>
    </p:spTree>
    <p:extLst>
      <p:ext uri="{BB962C8B-B14F-4D97-AF65-F5344CB8AC3E}">
        <p14:creationId xmlns:p14="http://schemas.microsoft.com/office/powerpoint/2010/main" val="9736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7763376-3FFE-4C05-835F-950173552564}" type="datetimeFigureOut">
              <a:rPr lang="es-ES"/>
              <a:pPr>
                <a:defRPr/>
              </a:pPr>
              <a:t>18/05/2016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3E91EAA-90DE-40D0-B045-28DCED5CCDFA}" type="slidenum">
              <a:rPr lang="es-ES"/>
              <a:pPr>
                <a:defRPr/>
              </a:pPr>
              <a:t>‹Nº›</a:t>
            </a:fld>
            <a:endParaRPr lang="es-ES"/>
          </a:p>
        </p:txBody>
      </p:sp>
    </p:spTree>
    <p:extLst>
      <p:ext uri="{BB962C8B-B14F-4D97-AF65-F5344CB8AC3E}">
        <p14:creationId xmlns:p14="http://schemas.microsoft.com/office/powerpoint/2010/main" val="146807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C222D5EF-4E78-4710-AF7E-DCAD2BE3337A}" type="datetimeFigureOut">
              <a:rPr lang="es-ES"/>
              <a:pPr>
                <a:defRPr/>
              </a:pPr>
              <a:t>18/05/2016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5D32D4D-E082-4AA1-A245-6D573F819705}" type="slidenum">
              <a:rPr lang="es-ES"/>
              <a:pPr>
                <a:defRPr/>
              </a:pPr>
              <a:t>‹Nº›</a:t>
            </a:fld>
            <a:endParaRPr lang="es-ES"/>
          </a:p>
        </p:txBody>
      </p:sp>
    </p:spTree>
    <p:extLst>
      <p:ext uri="{BB962C8B-B14F-4D97-AF65-F5344CB8AC3E}">
        <p14:creationId xmlns:p14="http://schemas.microsoft.com/office/powerpoint/2010/main" val="300909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B95CA850-9C83-4D18-B623-C7F3B750C87A}" type="datetimeFigureOut">
              <a:rPr lang="es-ES"/>
              <a:pPr>
                <a:defRPr/>
              </a:pPr>
              <a:t>18/05/2016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3BAE762-00FA-4A71-9761-E7D8FAD6BB18}" type="slidenum">
              <a:rPr lang="es-ES"/>
              <a:pPr>
                <a:defRPr/>
              </a:pPr>
              <a:t>‹Nº›</a:t>
            </a:fld>
            <a:endParaRPr lang="es-ES"/>
          </a:p>
        </p:txBody>
      </p:sp>
    </p:spTree>
    <p:extLst>
      <p:ext uri="{BB962C8B-B14F-4D97-AF65-F5344CB8AC3E}">
        <p14:creationId xmlns:p14="http://schemas.microsoft.com/office/powerpoint/2010/main" val="207121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301081D4-76DD-46DA-9570-351C4A5ED86A}" type="datetimeFigureOut">
              <a:rPr lang="es-ES"/>
              <a:pPr>
                <a:defRPr/>
              </a:pPr>
              <a:t>18/05/2016</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FEE2C37-469C-4122-8717-2CE2E2238859}" type="slidenum">
              <a:rPr lang="es-ES"/>
              <a:pPr>
                <a:defRPr/>
              </a:pPr>
              <a:t>‹Nº›</a:t>
            </a:fld>
            <a:endParaRPr lang="es-ES"/>
          </a:p>
        </p:txBody>
      </p:sp>
    </p:spTree>
    <p:extLst>
      <p:ext uri="{BB962C8B-B14F-4D97-AF65-F5344CB8AC3E}">
        <p14:creationId xmlns:p14="http://schemas.microsoft.com/office/powerpoint/2010/main" val="22036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481178F-A30B-4E51-A858-8401B4719242}" type="datetimeFigureOut">
              <a:rPr lang="es-ES"/>
              <a:pPr>
                <a:defRPr/>
              </a:pPr>
              <a:t>18/05/2016</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11EB4C14-B450-45A4-BB3B-6AEADC15C167}" type="slidenum">
              <a:rPr lang="es-ES"/>
              <a:pPr>
                <a:defRPr/>
              </a:pPr>
              <a:t>‹Nº›</a:t>
            </a:fld>
            <a:endParaRPr lang="es-ES"/>
          </a:p>
        </p:txBody>
      </p:sp>
    </p:spTree>
    <p:extLst>
      <p:ext uri="{BB962C8B-B14F-4D97-AF65-F5344CB8AC3E}">
        <p14:creationId xmlns:p14="http://schemas.microsoft.com/office/powerpoint/2010/main" val="25486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20569714-5D99-4405-84F9-2861A616DD16}" type="datetimeFigureOut">
              <a:rPr lang="es-ES"/>
              <a:pPr>
                <a:defRPr/>
              </a:pPr>
              <a:t>18/05/2016</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8CE9B93-9184-4E14-8DF2-10E130569372}" type="slidenum">
              <a:rPr lang="es-ES"/>
              <a:pPr>
                <a:defRPr/>
              </a:pPr>
              <a:t>‹Nº›</a:t>
            </a:fld>
            <a:endParaRPr lang="es-ES"/>
          </a:p>
        </p:txBody>
      </p:sp>
    </p:spTree>
    <p:extLst>
      <p:ext uri="{BB962C8B-B14F-4D97-AF65-F5344CB8AC3E}">
        <p14:creationId xmlns:p14="http://schemas.microsoft.com/office/powerpoint/2010/main" val="231767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5635865-22A4-4371-870B-CD42711CF5D6}" type="datetimeFigureOut">
              <a:rPr lang="es-ES"/>
              <a:pPr>
                <a:defRPr/>
              </a:pPr>
              <a:t>18/05/2016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36A20BCE-EFF0-4632-8EA0-ACB410DF73C9}" type="slidenum">
              <a:rPr lang="es-ES"/>
              <a:pPr>
                <a:defRPr/>
              </a:pPr>
              <a:t>‹Nº›</a:t>
            </a:fld>
            <a:endParaRPr lang="es-ES"/>
          </a:p>
        </p:txBody>
      </p:sp>
    </p:spTree>
    <p:extLst>
      <p:ext uri="{BB962C8B-B14F-4D97-AF65-F5344CB8AC3E}">
        <p14:creationId xmlns:p14="http://schemas.microsoft.com/office/powerpoint/2010/main" val="749217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947940A-DF01-4B3C-8E3A-5D780BB70123}" type="datetimeFigureOut">
              <a:rPr lang="es-ES"/>
              <a:pPr>
                <a:defRPr/>
              </a:pPr>
              <a:t>18/05/2016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AFCB684-A0DC-4A69-95B5-0A1566CE6A9A}" type="slidenum">
              <a:rPr lang="es-ES"/>
              <a:pPr>
                <a:defRPr/>
              </a:pPr>
              <a:t>‹Nº›</a:t>
            </a:fld>
            <a:endParaRPr lang="es-ES"/>
          </a:p>
        </p:txBody>
      </p:sp>
    </p:spTree>
    <p:extLst>
      <p:ext uri="{BB962C8B-B14F-4D97-AF65-F5344CB8AC3E}">
        <p14:creationId xmlns:p14="http://schemas.microsoft.com/office/powerpoint/2010/main" val="351151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_tradnl"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_tradnl" smtClean="0"/>
              <a:t>Haga clic para modificar el estilo de texto del patrón</a:t>
            </a:r>
          </a:p>
          <a:p>
            <a:pPr lvl="1"/>
            <a:r>
              <a:rPr lang="es-ES" altLang="es-ES_tradnl" smtClean="0"/>
              <a:t>Segundo nivel</a:t>
            </a:r>
          </a:p>
          <a:p>
            <a:pPr lvl="2"/>
            <a:r>
              <a:rPr lang="es-ES" altLang="es-ES_tradnl" smtClean="0"/>
              <a:t>Tercer nivel</a:t>
            </a:r>
          </a:p>
          <a:p>
            <a:pPr lvl="3"/>
            <a:r>
              <a:rPr lang="es-ES" altLang="es-ES_tradnl" smtClean="0"/>
              <a:t>Cuarto nivel</a:t>
            </a:r>
          </a:p>
          <a:p>
            <a:pPr lvl="4"/>
            <a:r>
              <a:rPr lang="es-ES" altLang="es-ES_tradnl"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BA2D0D-7623-4FB0-8662-87705400B7EB}" type="datetimeFigureOut">
              <a:rPr lang="es-ES"/>
              <a:pPr>
                <a:defRPr/>
              </a:pPr>
              <a:t>18/05/2016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A30403F-B743-46BE-B716-C43ED506C68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650" y="692150"/>
            <a:ext cx="7702550" cy="5616575"/>
          </a:xfrm>
        </p:spPr>
        <p:txBody>
          <a:bodyPr rtlCol="0">
            <a:normAutofit fontScale="90000"/>
          </a:bodyPr>
          <a:lstStyle/>
          <a:p>
            <a:pPr eaLnBrk="1" fontAlgn="auto" hangingPunct="1">
              <a:spcAft>
                <a:spcPts val="0"/>
              </a:spcAft>
              <a:defRPr/>
            </a:pPr>
            <a:r>
              <a:rPr lang="ca-ES" b="1" dirty="0" err="1"/>
              <a:t>E</a:t>
            </a:r>
            <a:r>
              <a:rPr lang="ca-ES" b="1" dirty="0" err="1" smtClean="0"/>
              <a:t>xperiencia</a:t>
            </a:r>
            <a:r>
              <a:rPr lang="ca-ES" b="1" dirty="0" smtClean="0"/>
              <a:t> en el CEIP El Martinet, un </a:t>
            </a:r>
            <a:r>
              <a:rPr lang="ca-ES" b="1" dirty="0" err="1" smtClean="0"/>
              <a:t>proyecto</a:t>
            </a:r>
            <a:r>
              <a:rPr lang="ca-ES" b="1" dirty="0" smtClean="0"/>
              <a:t> de </a:t>
            </a:r>
            <a:r>
              <a:rPr lang="ca-ES" b="1" dirty="0" err="1" smtClean="0"/>
              <a:t>trabajo</a:t>
            </a:r>
            <a:r>
              <a:rPr lang="ca-ES" b="1" dirty="0" smtClean="0"/>
              <a:t> por ambientes-</a:t>
            </a:r>
            <a:r>
              <a:rPr lang="ca-ES" b="1" dirty="0" err="1" smtClean="0"/>
              <a:t>espacios</a:t>
            </a:r>
            <a:r>
              <a:rPr lang="ca-ES" b="1" dirty="0" smtClean="0"/>
              <a:t> de </a:t>
            </a:r>
            <a:r>
              <a:rPr lang="ca-ES" b="1" dirty="0" err="1" smtClean="0"/>
              <a:t>aprendizaje</a:t>
            </a:r>
            <a:r>
              <a:rPr lang="ca-ES" b="1" dirty="0" smtClean="0"/>
              <a:t>.</a:t>
            </a:r>
            <a:r>
              <a:rPr lang="ca-ES" dirty="0" smtClean="0"/>
              <a:t/>
            </a:r>
            <a:br>
              <a:rPr lang="ca-ES" dirty="0" smtClean="0"/>
            </a:br>
            <a:r>
              <a:rPr lang="ca-ES" dirty="0" smtClean="0"/>
              <a:t/>
            </a:r>
            <a:br>
              <a:rPr lang="ca-ES" dirty="0" smtClean="0"/>
            </a:br>
            <a:r>
              <a:rPr lang="ca-ES" sz="2700" dirty="0" smtClean="0"/>
              <a:t/>
            </a:r>
            <a:br>
              <a:rPr lang="ca-ES" sz="2700" dirty="0" smtClean="0"/>
            </a:br>
            <a:r>
              <a:rPr lang="ca-ES" sz="2700" dirty="0" smtClean="0"/>
              <a:t>“Una </a:t>
            </a:r>
            <a:r>
              <a:rPr lang="ca-ES" sz="2700" dirty="0" err="1" smtClean="0"/>
              <a:t>escuela</a:t>
            </a:r>
            <a:r>
              <a:rPr lang="ca-ES" sz="2700" dirty="0" smtClean="0"/>
              <a:t> </a:t>
            </a:r>
            <a:r>
              <a:rPr lang="ca-ES" sz="2700" dirty="0" err="1" smtClean="0"/>
              <a:t>donde</a:t>
            </a:r>
            <a:r>
              <a:rPr lang="ca-ES" sz="2700" dirty="0" smtClean="0"/>
              <a:t> los </a:t>
            </a:r>
            <a:r>
              <a:rPr lang="ca-ES" sz="2700" dirty="0" err="1" smtClean="0"/>
              <a:t>niños</a:t>
            </a:r>
            <a:r>
              <a:rPr lang="ca-ES" sz="2700" dirty="0" smtClean="0"/>
              <a:t> no </a:t>
            </a:r>
            <a:r>
              <a:rPr lang="ca-ES" sz="2700" dirty="0" err="1" smtClean="0"/>
              <a:t>hacen</a:t>
            </a:r>
            <a:r>
              <a:rPr lang="ca-ES" sz="2700" dirty="0" smtClean="0"/>
              <a:t> lo que </a:t>
            </a:r>
            <a:r>
              <a:rPr lang="ca-ES" sz="2700" dirty="0" err="1" smtClean="0"/>
              <a:t>quieren</a:t>
            </a:r>
            <a:r>
              <a:rPr lang="ca-ES" sz="2700" dirty="0" smtClean="0"/>
              <a:t> </a:t>
            </a:r>
            <a:r>
              <a:rPr lang="ca-ES" sz="2700" dirty="0" err="1" smtClean="0"/>
              <a:t>sino</a:t>
            </a:r>
            <a:r>
              <a:rPr lang="ca-ES" sz="2700" dirty="0" smtClean="0"/>
              <a:t> que </a:t>
            </a:r>
            <a:r>
              <a:rPr lang="ca-ES" sz="2700" dirty="0" err="1" smtClean="0"/>
              <a:t>quieren</a:t>
            </a:r>
            <a:r>
              <a:rPr lang="ca-ES" sz="2700" dirty="0" smtClean="0"/>
              <a:t> lo que </a:t>
            </a:r>
            <a:r>
              <a:rPr lang="ca-ES" sz="2700" dirty="0" err="1" smtClean="0"/>
              <a:t>hacen</a:t>
            </a:r>
            <a:r>
              <a:rPr lang="ca-ES" sz="2700" dirty="0" smtClean="0"/>
              <a:t>”</a:t>
            </a:r>
            <a:r>
              <a:rPr lang="ca-ES" sz="1800" dirty="0" smtClean="0"/>
              <a:t/>
            </a:r>
            <a:br>
              <a:rPr lang="ca-ES" sz="1800" dirty="0" smtClean="0"/>
            </a:br>
            <a:r>
              <a:rPr lang="ca-ES" dirty="0" smtClean="0"/>
              <a:t/>
            </a:r>
            <a:br>
              <a:rPr lang="ca-ES" dirty="0" smtClean="0"/>
            </a:br>
            <a:r>
              <a:rPr lang="ca-ES" dirty="0" smtClean="0"/>
              <a:t>                                         </a:t>
            </a:r>
            <a:r>
              <a:rPr lang="ca-ES" sz="2200" dirty="0" smtClean="0"/>
              <a:t>Cursos 2008-2013</a:t>
            </a:r>
            <a:endParaRPr lang="es-ES_tradnl" sz="2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pPr eaLnBrk="1" hangingPunct="1"/>
            <a:r>
              <a:rPr lang="ca-ES" altLang="es-ES_tradnl" smtClean="0"/>
              <a:t>Cómo son las entradas y salidas</a:t>
            </a:r>
            <a:endParaRPr lang="es-ES_tradnl" altLang="es-ES_tradnl" smtClean="0"/>
          </a:p>
        </p:txBody>
      </p:sp>
      <p:sp>
        <p:nvSpPr>
          <p:cNvPr id="3" name="2 Marcador de contenido"/>
          <p:cNvSpPr>
            <a:spLocks noGrp="1"/>
          </p:cNvSpPr>
          <p:nvPr>
            <p:ph idx="1"/>
          </p:nvPr>
        </p:nvSpPr>
        <p:spPr/>
        <p:txBody>
          <a:bodyPr rtlCol="0">
            <a:normAutofit fontScale="47500" lnSpcReduction="20000"/>
          </a:bodyPr>
          <a:lstStyle/>
          <a:p>
            <a:pPr eaLnBrk="1" fontAlgn="auto" hangingPunct="1">
              <a:spcAft>
                <a:spcPts val="0"/>
              </a:spcAft>
              <a:buFont typeface="Arial" pitchFamily="34" charset="0"/>
              <a:buChar char="•"/>
              <a:defRPr/>
            </a:pPr>
            <a:r>
              <a:rPr lang="ca-ES" dirty="0" smtClean="0"/>
              <a:t>La </a:t>
            </a:r>
            <a:r>
              <a:rPr lang="ca-ES" dirty="0" err="1" smtClean="0"/>
              <a:t>mañana</a:t>
            </a:r>
            <a:r>
              <a:rPr lang="ca-ES" dirty="0" smtClean="0"/>
              <a:t> </a:t>
            </a:r>
            <a:r>
              <a:rPr lang="ca-ES" dirty="0" err="1" smtClean="0"/>
              <a:t>empieza</a:t>
            </a:r>
            <a:r>
              <a:rPr lang="ca-ES" dirty="0" smtClean="0"/>
              <a:t> con una música que prepara alguna </a:t>
            </a:r>
            <a:r>
              <a:rPr lang="ca-ES" dirty="0" err="1" smtClean="0"/>
              <a:t>maestra</a:t>
            </a:r>
            <a:r>
              <a:rPr lang="ca-ES" dirty="0" smtClean="0"/>
              <a:t> y que </a:t>
            </a:r>
            <a:r>
              <a:rPr lang="ca-ES" dirty="0" err="1" smtClean="0"/>
              <a:t>pone</a:t>
            </a:r>
            <a:r>
              <a:rPr lang="ca-ES" dirty="0" smtClean="0"/>
              <a:t> la </a:t>
            </a:r>
            <a:r>
              <a:rPr lang="ca-ES" dirty="0" err="1" smtClean="0"/>
              <a:t>conserje</a:t>
            </a:r>
            <a:r>
              <a:rPr lang="ca-ES" dirty="0" smtClean="0"/>
              <a:t> justo antes de </a:t>
            </a:r>
            <a:r>
              <a:rPr lang="ca-ES" dirty="0" err="1" smtClean="0"/>
              <a:t>abrir</a:t>
            </a:r>
            <a:r>
              <a:rPr lang="ca-ES" dirty="0" smtClean="0"/>
              <a:t> la </a:t>
            </a:r>
            <a:r>
              <a:rPr lang="ca-ES" dirty="0" err="1" smtClean="0"/>
              <a:t>puerta</a:t>
            </a:r>
            <a:r>
              <a:rPr lang="ca-ES" dirty="0" smtClean="0"/>
              <a:t> de la </a:t>
            </a:r>
            <a:r>
              <a:rPr lang="ca-ES" dirty="0" err="1" smtClean="0"/>
              <a:t>escuela</a:t>
            </a:r>
            <a:r>
              <a:rPr lang="ca-ES" dirty="0"/>
              <a:t>:</a:t>
            </a:r>
            <a:r>
              <a:rPr lang="ca-ES" dirty="0" smtClean="0"/>
              <a:t> “</a:t>
            </a:r>
            <a:r>
              <a:rPr lang="ca-ES" dirty="0" err="1" smtClean="0"/>
              <a:t>Guapis</a:t>
            </a:r>
            <a:r>
              <a:rPr lang="ca-ES" dirty="0" smtClean="0"/>
              <a:t>, comencem!!”. La música </a:t>
            </a:r>
            <a:r>
              <a:rPr lang="ca-ES" dirty="0" err="1" smtClean="0"/>
              <a:t>está</a:t>
            </a:r>
            <a:r>
              <a:rPr lang="ca-ES" dirty="0" smtClean="0"/>
              <a:t> </a:t>
            </a:r>
            <a:r>
              <a:rPr lang="ca-ES" dirty="0" err="1" smtClean="0"/>
              <a:t>expuesta</a:t>
            </a:r>
            <a:r>
              <a:rPr lang="ca-ES" dirty="0" smtClean="0"/>
              <a:t> en la entrada: las </a:t>
            </a:r>
            <a:r>
              <a:rPr lang="ca-ES" dirty="0" err="1" smtClean="0"/>
              <a:t>familias</a:t>
            </a:r>
            <a:r>
              <a:rPr lang="ca-ES" dirty="0" smtClean="0"/>
              <a:t> ven el CD de música y </a:t>
            </a:r>
            <a:r>
              <a:rPr lang="ca-ES" dirty="0" err="1" smtClean="0"/>
              <a:t>hay</a:t>
            </a:r>
            <a:r>
              <a:rPr lang="ca-ES" dirty="0" smtClean="0"/>
              <a:t> una </a:t>
            </a:r>
            <a:r>
              <a:rPr lang="ca-ES" dirty="0" err="1" smtClean="0"/>
              <a:t>pequeña</a:t>
            </a:r>
            <a:r>
              <a:rPr lang="ca-ES" dirty="0" smtClean="0"/>
              <a:t> </a:t>
            </a:r>
            <a:r>
              <a:rPr lang="ca-ES" dirty="0" err="1" smtClean="0"/>
              <a:t>explicación</a:t>
            </a:r>
            <a:r>
              <a:rPr lang="ca-ES" dirty="0" smtClean="0"/>
              <a:t> del solista o el </a:t>
            </a:r>
            <a:r>
              <a:rPr lang="ca-ES" dirty="0" err="1" smtClean="0"/>
              <a:t>grupo</a:t>
            </a:r>
            <a:r>
              <a:rPr lang="ca-ES" dirty="0" smtClean="0"/>
              <a:t>.  Cada </a:t>
            </a:r>
            <a:r>
              <a:rPr lang="ca-ES" dirty="0" err="1" smtClean="0"/>
              <a:t>semana</a:t>
            </a:r>
            <a:r>
              <a:rPr lang="ca-ES" dirty="0" smtClean="0"/>
              <a:t> </a:t>
            </a:r>
            <a:r>
              <a:rPr lang="ca-ES" dirty="0" err="1" smtClean="0"/>
              <a:t>hay</a:t>
            </a:r>
            <a:r>
              <a:rPr lang="ca-ES" dirty="0" smtClean="0"/>
              <a:t> un CD </a:t>
            </a:r>
            <a:r>
              <a:rPr lang="ca-ES" dirty="0" err="1" smtClean="0"/>
              <a:t>diferente</a:t>
            </a:r>
            <a:r>
              <a:rPr lang="ca-ES" dirty="0" smtClean="0"/>
              <a:t>. Al final de trimestre se prepara un CD con una </a:t>
            </a:r>
            <a:r>
              <a:rPr lang="ca-ES" dirty="0" err="1" smtClean="0"/>
              <a:t>canción</a:t>
            </a:r>
            <a:r>
              <a:rPr lang="ca-ES" dirty="0" smtClean="0"/>
              <a:t> seleccionada de cada </a:t>
            </a:r>
            <a:r>
              <a:rPr lang="ca-ES" dirty="0" err="1" smtClean="0"/>
              <a:t>uno</a:t>
            </a:r>
            <a:r>
              <a:rPr lang="ca-ES" dirty="0" smtClean="0"/>
              <a:t> de los </a:t>
            </a:r>
            <a:r>
              <a:rPr lang="ca-ES" dirty="0" err="1" smtClean="0"/>
              <a:t>diferentes</a:t>
            </a:r>
            <a:r>
              <a:rPr lang="ca-ES" dirty="0" smtClean="0"/>
              <a:t> </a:t>
            </a:r>
            <a:r>
              <a:rPr lang="ca-ES" dirty="0" err="1" smtClean="0"/>
              <a:t>CD’s</a:t>
            </a:r>
            <a:r>
              <a:rPr lang="ca-ES" dirty="0" smtClean="0"/>
              <a:t> y se entrega </a:t>
            </a:r>
            <a:r>
              <a:rPr lang="ca-ES" dirty="0" err="1" smtClean="0"/>
              <a:t>uno</a:t>
            </a:r>
            <a:r>
              <a:rPr lang="ca-ES" dirty="0" smtClean="0"/>
              <a:t> a cada </a:t>
            </a:r>
            <a:r>
              <a:rPr lang="ca-ES" dirty="0" err="1" smtClean="0"/>
              <a:t>familia</a:t>
            </a:r>
            <a:r>
              <a:rPr lang="ca-ES" dirty="0" smtClean="0"/>
              <a:t> </a:t>
            </a:r>
            <a:r>
              <a:rPr lang="ca-ES" dirty="0" err="1" smtClean="0"/>
              <a:t>junto</a:t>
            </a:r>
            <a:r>
              <a:rPr lang="ca-ES" dirty="0" smtClean="0"/>
              <a:t> con el informe del </a:t>
            </a:r>
            <a:r>
              <a:rPr lang="ca-ES" dirty="0" err="1" smtClean="0"/>
              <a:t>niño</a:t>
            </a:r>
            <a:r>
              <a:rPr lang="ca-ES" dirty="0" smtClean="0"/>
              <a:t>/a y una </a:t>
            </a:r>
            <a:r>
              <a:rPr lang="ca-ES" dirty="0" err="1" smtClean="0"/>
              <a:t>recomendación</a:t>
            </a:r>
            <a:r>
              <a:rPr lang="ca-ES" dirty="0" smtClean="0"/>
              <a:t> de </a:t>
            </a:r>
            <a:r>
              <a:rPr lang="ca-ES" dirty="0" err="1" smtClean="0"/>
              <a:t>lecturas</a:t>
            </a:r>
            <a:r>
              <a:rPr lang="ca-ES" dirty="0" smtClean="0"/>
              <a:t> </a:t>
            </a:r>
            <a:r>
              <a:rPr lang="ca-ES" dirty="0" err="1" smtClean="0"/>
              <a:t>tanto</a:t>
            </a:r>
            <a:r>
              <a:rPr lang="ca-ES" dirty="0" smtClean="0"/>
              <a:t> para </a:t>
            </a:r>
            <a:r>
              <a:rPr lang="ca-ES" dirty="0" err="1" smtClean="0"/>
              <a:t>niños</a:t>
            </a:r>
            <a:r>
              <a:rPr lang="ca-ES" dirty="0" smtClean="0"/>
              <a:t> como para los </a:t>
            </a:r>
            <a:r>
              <a:rPr lang="ca-ES" dirty="0" err="1" smtClean="0"/>
              <a:t>padres</a:t>
            </a:r>
            <a:r>
              <a:rPr lang="ca-ES" dirty="0" smtClean="0"/>
              <a:t> y </a:t>
            </a:r>
            <a:r>
              <a:rPr lang="ca-ES" dirty="0" err="1" smtClean="0"/>
              <a:t>algún</a:t>
            </a:r>
            <a:r>
              <a:rPr lang="ca-ES" dirty="0" smtClean="0"/>
              <a:t> poema o frase que </a:t>
            </a:r>
            <a:r>
              <a:rPr lang="ca-ES" dirty="0" err="1" smtClean="0"/>
              <a:t>hace</a:t>
            </a:r>
            <a:r>
              <a:rPr lang="ca-ES" dirty="0" smtClean="0"/>
              <a:t> referencia a la cultura de </a:t>
            </a:r>
            <a:r>
              <a:rPr lang="ca-ES" dirty="0" err="1" smtClean="0"/>
              <a:t>infancia</a:t>
            </a:r>
            <a:r>
              <a:rPr lang="ca-ES" dirty="0" smtClean="0"/>
              <a:t>, al </a:t>
            </a:r>
            <a:r>
              <a:rPr lang="ca-ES" dirty="0" err="1" smtClean="0"/>
              <a:t>respeto</a:t>
            </a:r>
            <a:r>
              <a:rPr lang="ca-ES" dirty="0" smtClean="0"/>
              <a:t>, a </a:t>
            </a:r>
            <a:r>
              <a:rPr lang="ca-ES" dirty="0" err="1" smtClean="0"/>
              <a:t>sus</a:t>
            </a:r>
            <a:r>
              <a:rPr lang="ca-ES" dirty="0" smtClean="0"/>
              <a:t> </a:t>
            </a:r>
            <a:r>
              <a:rPr lang="ca-ES" dirty="0" err="1" smtClean="0"/>
              <a:t>necesidades</a:t>
            </a:r>
            <a:r>
              <a:rPr lang="ca-ES" dirty="0" smtClean="0"/>
              <a:t>... </a:t>
            </a:r>
            <a:r>
              <a:rPr lang="ca-ES" dirty="0" err="1" smtClean="0"/>
              <a:t>Algunas</a:t>
            </a:r>
            <a:r>
              <a:rPr lang="ca-ES" dirty="0" smtClean="0"/>
              <a:t> veces se entrega </a:t>
            </a:r>
            <a:r>
              <a:rPr lang="ca-ES" dirty="0" err="1" smtClean="0"/>
              <a:t>también</a:t>
            </a:r>
            <a:r>
              <a:rPr lang="ca-ES" dirty="0" smtClean="0"/>
              <a:t>, una </a:t>
            </a:r>
            <a:r>
              <a:rPr lang="ca-ES" dirty="0" err="1" smtClean="0"/>
              <a:t>pequeña</a:t>
            </a:r>
            <a:r>
              <a:rPr lang="ca-ES" dirty="0" smtClean="0"/>
              <a:t> </a:t>
            </a:r>
            <a:r>
              <a:rPr lang="ca-ES" dirty="0" err="1" smtClean="0"/>
              <a:t>documentación</a:t>
            </a:r>
            <a:r>
              <a:rPr lang="ca-ES" dirty="0" smtClean="0"/>
              <a:t> en la que </a:t>
            </a:r>
            <a:r>
              <a:rPr lang="ca-ES" dirty="0" err="1" smtClean="0"/>
              <a:t>aparece</a:t>
            </a:r>
            <a:r>
              <a:rPr lang="ca-ES" dirty="0" smtClean="0"/>
              <a:t> </a:t>
            </a:r>
            <a:r>
              <a:rPr lang="ca-ES" dirty="0" err="1" smtClean="0"/>
              <a:t>su</a:t>
            </a:r>
            <a:r>
              <a:rPr lang="ca-ES" dirty="0" smtClean="0"/>
              <a:t> </a:t>
            </a:r>
            <a:r>
              <a:rPr lang="ca-ES" dirty="0" err="1" smtClean="0"/>
              <a:t>hijo</a:t>
            </a:r>
            <a:r>
              <a:rPr lang="ca-ES" dirty="0" smtClean="0"/>
              <a:t>/a en </a:t>
            </a:r>
            <a:r>
              <a:rPr lang="ca-ES" dirty="0" err="1" smtClean="0"/>
              <a:t>solitario</a:t>
            </a:r>
            <a:r>
              <a:rPr lang="ca-ES" dirty="0" smtClean="0"/>
              <a:t> o con </a:t>
            </a:r>
            <a:r>
              <a:rPr lang="ca-ES" dirty="0" err="1" smtClean="0"/>
              <a:t>otros</a:t>
            </a:r>
            <a:r>
              <a:rPr lang="ca-ES" dirty="0" smtClean="0"/>
              <a:t> </a:t>
            </a:r>
            <a:r>
              <a:rPr lang="ca-ES" dirty="0" err="1" smtClean="0"/>
              <a:t>niños</a:t>
            </a:r>
            <a:r>
              <a:rPr lang="ca-ES" dirty="0" smtClean="0"/>
              <a:t>/as.</a:t>
            </a:r>
          </a:p>
          <a:p>
            <a:pPr eaLnBrk="1" fontAlgn="auto" hangingPunct="1">
              <a:spcAft>
                <a:spcPts val="0"/>
              </a:spcAft>
              <a:buFont typeface="Arial" pitchFamily="34" charset="0"/>
              <a:buChar char="•"/>
              <a:defRPr/>
            </a:pPr>
            <a:r>
              <a:rPr lang="ca-ES" dirty="0" smtClean="0"/>
              <a:t>Los/las </a:t>
            </a:r>
            <a:r>
              <a:rPr lang="ca-ES" dirty="0" err="1" smtClean="0"/>
              <a:t>niños</a:t>
            </a:r>
            <a:r>
              <a:rPr lang="ca-ES" dirty="0" smtClean="0"/>
              <a:t>/as </a:t>
            </a:r>
            <a:r>
              <a:rPr lang="ca-ES" dirty="0" err="1" smtClean="0"/>
              <a:t>entran</a:t>
            </a:r>
            <a:r>
              <a:rPr lang="ca-ES" dirty="0" smtClean="0"/>
              <a:t> por la </a:t>
            </a:r>
            <a:r>
              <a:rPr lang="ca-ES" dirty="0" err="1" smtClean="0"/>
              <a:t>puerta</a:t>
            </a:r>
            <a:r>
              <a:rPr lang="ca-ES" dirty="0" smtClean="0"/>
              <a:t> del aula por la que se </a:t>
            </a:r>
            <a:r>
              <a:rPr lang="ca-ES" dirty="0" err="1" smtClean="0"/>
              <a:t>accede</a:t>
            </a:r>
            <a:r>
              <a:rPr lang="ca-ES" dirty="0" smtClean="0"/>
              <a:t> al exterior, no </a:t>
            </a:r>
            <a:r>
              <a:rPr lang="ca-ES" dirty="0" err="1" smtClean="0"/>
              <a:t>acceden</a:t>
            </a:r>
            <a:r>
              <a:rPr lang="ca-ES" dirty="0" smtClean="0"/>
              <a:t> por la </a:t>
            </a:r>
            <a:r>
              <a:rPr lang="ca-ES" dirty="0" err="1" smtClean="0"/>
              <a:t>puerta</a:t>
            </a:r>
            <a:r>
              <a:rPr lang="ca-ES" dirty="0" smtClean="0"/>
              <a:t> principal. Al </a:t>
            </a:r>
            <a:r>
              <a:rPr lang="ca-ES" dirty="0" err="1" smtClean="0"/>
              <a:t>lado</a:t>
            </a:r>
            <a:r>
              <a:rPr lang="ca-ES" dirty="0" smtClean="0"/>
              <a:t> de la </a:t>
            </a:r>
            <a:r>
              <a:rPr lang="ca-ES" dirty="0" err="1" smtClean="0"/>
              <a:t>puerta</a:t>
            </a:r>
            <a:r>
              <a:rPr lang="ca-ES" dirty="0" smtClean="0"/>
              <a:t> </a:t>
            </a:r>
            <a:r>
              <a:rPr lang="ca-ES" dirty="0" err="1" smtClean="0"/>
              <a:t>hay</a:t>
            </a:r>
            <a:r>
              <a:rPr lang="ca-ES" dirty="0" smtClean="0"/>
              <a:t> un </a:t>
            </a:r>
            <a:r>
              <a:rPr lang="ca-ES" dirty="0" err="1" smtClean="0"/>
              <a:t>mueble</a:t>
            </a:r>
            <a:r>
              <a:rPr lang="ca-ES" dirty="0" smtClean="0"/>
              <a:t> </a:t>
            </a:r>
            <a:r>
              <a:rPr lang="ca-ES" dirty="0" err="1" smtClean="0"/>
              <a:t>donde</a:t>
            </a:r>
            <a:r>
              <a:rPr lang="ca-ES" dirty="0" smtClean="0"/>
              <a:t> </a:t>
            </a:r>
            <a:r>
              <a:rPr lang="ca-ES" dirty="0" err="1" smtClean="0"/>
              <a:t>colocan</a:t>
            </a:r>
            <a:r>
              <a:rPr lang="ca-ES" dirty="0" smtClean="0"/>
              <a:t> los </a:t>
            </a:r>
            <a:r>
              <a:rPr lang="ca-ES" dirty="0" err="1" smtClean="0"/>
              <a:t>zapatos</a:t>
            </a:r>
            <a:r>
              <a:rPr lang="ca-ES" dirty="0" smtClean="0"/>
              <a:t> y se ponen </a:t>
            </a:r>
            <a:r>
              <a:rPr lang="ca-ES" dirty="0" err="1" smtClean="0"/>
              <a:t>unos</a:t>
            </a:r>
            <a:r>
              <a:rPr lang="ca-ES" dirty="0" smtClean="0"/>
              <a:t> </a:t>
            </a:r>
            <a:r>
              <a:rPr lang="ca-ES" dirty="0" err="1" smtClean="0"/>
              <a:t>calcetines</a:t>
            </a:r>
            <a:r>
              <a:rPr lang="ca-ES" dirty="0" smtClean="0"/>
              <a:t> </a:t>
            </a:r>
            <a:r>
              <a:rPr lang="ca-ES" dirty="0" err="1" smtClean="0"/>
              <a:t>gruesos</a:t>
            </a:r>
            <a:r>
              <a:rPr lang="ca-ES" dirty="0" smtClean="0"/>
              <a:t> </a:t>
            </a:r>
            <a:r>
              <a:rPr lang="ca-ES" dirty="0" err="1" smtClean="0"/>
              <a:t>antideslizantes</a:t>
            </a:r>
            <a:r>
              <a:rPr lang="ca-ES" dirty="0" smtClean="0"/>
              <a:t> que </a:t>
            </a:r>
            <a:r>
              <a:rPr lang="ca-ES" dirty="0" err="1" smtClean="0"/>
              <a:t>están</a:t>
            </a:r>
            <a:r>
              <a:rPr lang="ca-ES" dirty="0" smtClean="0"/>
              <a:t> </a:t>
            </a:r>
            <a:r>
              <a:rPr lang="ca-ES" dirty="0" err="1" smtClean="0"/>
              <a:t>guardados</a:t>
            </a:r>
            <a:r>
              <a:rPr lang="ca-ES" dirty="0" smtClean="0"/>
              <a:t> </a:t>
            </a:r>
            <a:r>
              <a:rPr lang="ca-ES" dirty="0" err="1" smtClean="0"/>
              <a:t>dentro</a:t>
            </a:r>
            <a:r>
              <a:rPr lang="ca-ES" dirty="0" smtClean="0"/>
              <a:t> de una cesta. Una </a:t>
            </a:r>
            <a:r>
              <a:rPr lang="ca-ES" dirty="0" err="1" smtClean="0"/>
              <a:t>vez</a:t>
            </a:r>
            <a:r>
              <a:rPr lang="ca-ES" dirty="0" smtClean="0"/>
              <a:t> </a:t>
            </a:r>
            <a:r>
              <a:rPr lang="ca-ES" dirty="0" err="1" smtClean="0"/>
              <a:t>hecho</a:t>
            </a:r>
            <a:r>
              <a:rPr lang="ca-ES" dirty="0" smtClean="0"/>
              <a:t> </a:t>
            </a:r>
            <a:r>
              <a:rPr lang="ca-ES" dirty="0" err="1" smtClean="0"/>
              <a:t>esto</a:t>
            </a:r>
            <a:r>
              <a:rPr lang="ca-ES" dirty="0" smtClean="0"/>
              <a:t>, </a:t>
            </a:r>
            <a:r>
              <a:rPr lang="ca-ES" dirty="0" err="1" smtClean="0"/>
              <a:t>entran</a:t>
            </a:r>
            <a:r>
              <a:rPr lang="ca-ES" dirty="0" smtClean="0"/>
              <a:t> </a:t>
            </a:r>
            <a:r>
              <a:rPr lang="ca-ES" dirty="0" err="1" smtClean="0"/>
              <a:t>dentro</a:t>
            </a:r>
            <a:r>
              <a:rPr lang="ca-ES" dirty="0" smtClean="0"/>
              <a:t> del aula de referencia. De este modo, los </a:t>
            </a:r>
            <a:r>
              <a:rPr lang="ca-ES" dirty="0" err="1" smtClean="0"/>
              <a:t>niños</a:t>
            </a:r>
            <a:r>
              <a:rPr lang="ca-ES" dirty="0" smtClean="0"/>
              <a:t> </a:t>
            </a:r>
            <a:r>
              <a:rPr lang="ca-ES" dirty="0" err="1" smtClean="0"/>
              <a:t>pisan</a:t>
            </a:r>
            <a:r>
              <a:rPr lang="ca-ES" dirty="0" smtClean="0"/>
              <a:t> el </a:t>
            </a:r>
            <a:r>
              <a:rPr lang="ca-ES" dirty="0" err="1" smtClean="0"/>
              <a:t>suelo</a:t>
            </a:r>
            <a:r>
              <a:rPr lang="ca-ES" dirty="0" smtClean="0"/>
              <a:t> de la </a:t>
            </a:r>
            <a:r>
              <a:rPr lang="ca-ES" dirty="0" err="1" smtClean="0"/>
              <a:t>escuela</a:t>
            </a:r>
            <a:r>
              <a:rPr lang="ca-ES" dirty="0" smtClean="0"/>
              <a:t> </a:t>
            </a:r>
            <a:r>
              <a:rPr lang="ca-ES" dirty="0" err="1" smtClean="0"/>
              <a:t>ya</a:t>
            </a:r>
            <a:r>
              <a:rPr lang="ca-ES" dirty="0" smtClean="0"/>
              <a:t> con los </a:t>
            </a:r>
            <a:r>
              <a:rPr lang="ca-ES" dirty="0" err="1" smtClean="0"/>
              <a:t>calcetines</a:t>
            </a:r>
            <a:r>
              <a:rPr lang="ca-ES" dirty="0" smtClean="0"/>
              <a:t>. Los </a:t>
            </a:r>
            <a:r>
              <a:rPr lang="ca-ES" dirty="0" err="1" smtClean="0"/>
              <a:t>adultos</a:t>
            </a:r>
            <a:r>
              <a:rPr lang="ca-ES" dirty="0" smtClean="0"/>
              <a:t> </a:t>
            </a:r>
            <a:r>
              <a:rPr lang="ca-ES" dirty="0" err="1" smtClean="0"/>
              <a:t>acompañantes</a:t>
            </a:r>
            <a:r>
              <a:rPr lang="ca-ES" dirty="0" smtClean="0"/>
              <a:t> </a:t>
            </a:r>
            <a:r>
              <a:rPr lang="ca-ES" dirty="0" err="1" smtClean="0"/>
              <a:t>también</a:t>
            </a:r>
            <a:r>
              <a:rPr lang="ca-ES" dirty="0" smtClean="0"/>
              <a:t> </a:t>
            </a:r>
            <a:r>
              <a:rPr lang="ca-ES" dirty="0" err="1" smtClean="0"/>
              <a:t>llevan</a:t>
            </a:r>
            <a:r>
              <a:rPr lang="ca-ES" dirty="0" smtClean="0"/>
              <a:t> </a:t>
            </a:r>
            <a:r>
              <a:rPr lang="ca-ES" dirty="0" err="1" smtClean="0"/>
              <a:t>calcetines</a:t>
            </a:r>
            <a:r>
              <a:rPr lang="ca-ES" dirty="0" smtClean="0"/>
              <a:t>.</a:t>
            </a:r>
          </a:p>
          <a:p>
            <a:pPr eaLnBrk="1" fontAlgn="auto" hangingPunct="1">
              <a:spcAft>
                <a:spcPts val="0"/>
              </a:spcAft>
              <a:buFont typeface="Arial" pitchFamily="34" charset="0"/>
              <a:buChar char="•"/>
              <a:defRPr/>
            </a:pPr>
            <a:r>
              <a:rPr lang="ca-ES" dirty="0" smtClean="0"/>
              <a:t>La entrada es </a:t>
            </a:r>
            <a:r>
              <a:rPr lang="ca-ES" dirty="0" err="1" smtClean="0"/>
              <a:t>tranquila</a:t>
            </a:r>
            <a:r>
              <a:rPr lang="ca-ES" dirty="0" smtClean="0"/>
              <a:t>. </a:t>
            </a:r>
            <a:r>
              <a:rPr lang="ca-ES" dirty="0" err="1" smtClean="0"/>
              <a:t>Hay</a:t>
            </a:r>
            <a:r>
              <a:rPr lang="ca-ES" dirty="0" smtClean="0"/>
              <a:t> </a:t>
            </a:r>
            <a:r>
              <a:rPr lang="ca-ES" dirty="0" err="1" smtClean="0"/>
              <a:t>unos</a:t>
            </a:r>
            <a:r>
              <a:rPr lang="ca-ES" dirty="0" smtClean="0"/>
              <a:t> 20 </a:t>
            </a:r>
            <a:r>
              <a:rPr lang="ca-ES" dirty="0" err="1" smtClean="0"/>
              <a:t>minutos</a:t>
            </a:r>
            <a:r>
              <a:rPr lang="ca-ES" dirty="0" smtClean="0"/>
              <a:t> para </a:t>
            </a:r>
            <a:r>
              <a:rPr lang="ca-ES" dirty="0" err="1" smtClean="0"/>
              <a:t>ir</a:t>
            </a:r>
            <a:r>
              <a:rPr lang="ca-ES" dirty="0" smtClean="0"/>
              <a:t> </a:t>
            </a:r>
            <a:r>
              <a:rPr lang="ca-ES" dirty="0" err="1" smtClean="0"/>
              <a:t>llegando</a:t>
            </a:r>
            <a:r>
              <a:rPr lang="ca-ES" dirty="0" smtClean="0"/>
              <a:t>. Las </a:t>
            </a:r>
            <a:r>
              <a:rPr lang="ca-ES" dirty="0" err="1" smtClean="0"/>
              <a:t>familias</a:t>
            </a:r>
            <a:r>
              <a:rPr lang="ca-ES" dirty="0" smtClean="0"/>
              <a:t> </a:t>
            </a:r>
            <a:r>
              <a:rPr lang="ca-ES" dirty="0" err="1" smtClean="0"/>
              <a:t>acompañan</a:t>
            </a:r>
            <a:r>
              <a:rPr lang="ca-ES" dirty="0" smtClean="0"/>
              <a:t> a los </a:t>
            </a:r>
            <a:r>
              <a:rPr lang="ca-ES" dirty="0" err="1" smtClean="0"/>
              <a:t>niños</a:t>
            </a:r>
            <a:r>
              <a:rPr lang="ca-ES" dirty="0" smtClean="0"/>
              <a:t>/as </a:t>
            </a:r>
            <a:r>
              <a:rPr lang="ca-ES" dirty="0" err="1" smtClean="0"/>
              <a:t>mientras</a:t>
            </a:r>
            <a:r>
              <a:rPr lang="ca-ES" dirty="0" smtClean="0"/>
              <a:t> estos se </a:t>
            </a:r>
            <a:r>
              <a:rPr lang="ca-ES" dirty="0" err="1" smtClean="0"/>
              <a:t>quitan</a:t>
            </a:r>
            <a:r>
              <a:rPr lang="ca-ES" dirty="0" smtClean="0"/>
              <a:t> los </a:t>
            </a:r>
            <a:r>
              <a:rPr lang="ca-ES" dirty="0" err="1" smtClean="0"/>
              <a:t>zapatos</a:t>
            </a:r>
            <a:r>
              <a:rPr lang="ca-ES" dirty="0" smtClean="0"/>
              <a:t>, </a:t>
            </a:r>
            <a:r>
              <a:rPr lang="ca-ES" dirty="0" err="1" smtClean="0"/>
              <a:t>cuelgan</a:t>
            </a:r>
            <a:r>
              <a:rPr lang="ca-ES" dirty="0" smtClean="0"/>
              <a:t> </a:t>
            </a:r>
            <a:r>
              <a:rPr lang="ca-ES" dirty="0" err="1" smtClean="0"/>
              <a:t>sus</a:t>
            </a:r>
            <a:r>
              <a:rPr lang="ca-ES" dirty="0" smtClean="0"/>
              <a:t> </a:t>
            </a:r>
            <a:r>
              <a:rPr lang="ca-ES" dirty="0" err="1" smtClean="0"/>
              <a:t>cosas</a:t>
            </a:r>
            <a:r>
              <a:rPr lang="ca-ES" dirty="0" smtClean="0"/>
              <a:t> en el </a:t>
            </a:r>
            <a:r>
              <a:rPr lang="ca-ES" dirty="0" err="1" smtClean="0"/>
              <a:t>colgador</a:t>
            </a:r>
            <a:r>
              <a:rPr lang="ca-ES" dirty="0" smtClean="0"/>
              <a:t> una </a:t>
            </a:r>
            <a:r>
              <a:rPr lang="ca-ES" dirty="0" err="1" smtClean="0"/>
              <a:t>vez</a:t>
            </a:r>
            <a:r>
              <a:rPr lang="ca-ES" dirty="0" smtClean="0"/>
              <a:t> </a:t>
            </a:r>
            <a:r>
              <a:rPr lang="ca-ES" dirty="0" err="1" smtClean="0"/>
              <a:t>atraviesan</a:t>
            </a:r>
            <a:r>
              <a:rPr lang="ca-ES" dirty="0" smtClean="0"/>
              <a:t> la </a:t>
            </a:r>
            <a:r>
              <a:rPr lang="ca-ES" dirty="0" err="1" smtClean="0"/>
              <a:t>clase</a:t>
            </a:r>
            <a:r>
              <a:rPr lang="ca-ES" dirty="0" smtClean="0"/>
              <a:t>, </a:t>
            </a:r>
            <a:r>
              <a:rPr lang="ca-ES" dirty="0" err="1" smtClean="0"/>
              <a:t>saludan</a:t>
            </a:r>
            <a:r>
              <a:rPr lang="ca-ES" dirty="0" smtClean="0"/>
              <a:t> a la </a:t>
            </a:r>
            <a:r>
              <a:rPr lang="ca-ES" dirty="0" err="1" smtClean="0"/>
              <a:t>maestra</a:t>
            </a:r>
            <a:r>
              <a:rPr lang="ca-ES" dirty="0" smtClean="0"/>
              <a:t> de referencia y a </a:t>
            </a:r>
            <a:r>
              <a:rPr lang="ca-ES" dirty="0" err="1" smtClean="0"/>
              <a:t>sus</a:t>
            </a:r>
            <a:r>
              <a:rPr lang="ca-ES" dirty="0" smtClean="0"/>
              <a:t> </a:t>
            </a:r>
            <a:r>
              <a:rPr lang="ca-ES" dirty="0" err="1" smtClean="0"/>
              <a:t>compañeros</a:t>
            </a:r>
            <a:r>
              <a:rPr lang="ca-ES" dirty="0" smtClean="0"/>
              <a:t>/as... </a:t>
            </a:r>
            <a:r>
              <a:rPr lang="ca-ES" dirty="0" err="1" smtClean="0"/>
              <a:t>Hay</a:t>
            </a:r>
            <a:r>
              <a:rPr lang="ca-ES" dirty="0" smtClean="0"/>
              <a:t> </a:t>
            </a:r>
            <a:r>
              <a:rPr lang="ca-ES" dirty="0" err="1" smtClean="0"/>
              <a:t>conversación</a:t>
            </a:r>
            <a:r>
              <a:rPr lang="ca-ES" dirty="0" smtClean="0"/>
              <a:t> entre los </a:t>
            </a:r>
            <a:r>
              <a:rPr lang="ca-ES" dirty="0" err="1" smtClean="0"/>
              <a:t>adultos</a:t>
            </a:r>
            <a:r>
              <a:rPr lang="ca-ES" dirty="0" smtClean="0"/>
              <a:t> </a:t>
            </a:r>
            <a:r>
              <a:rPr lang="ca-ES" dirty="0" err="1" smtClean="0"/>
              <a:t>referentes</a:t>
            </a:r>
            <a:r>
              <a:rPr lang="ca-ES" dirty="0" smtClean="0"/>
              <a:t> y los </a:t>
            </a:r>
            <a:r>
              <a:rPr lang="ca-ES" dirty="0" err="1" smtClean="0"/>
              <a:t>padres</a:t>
            </a:r>
            <a:r>
              <a:rPr lang="ca-ES" dirty="0" smtClean="0"/>
              <a:t> y los </a:t>
            </a:r>
            <a:r>
              <a:rPr lang="ca-ES" dirty="0" err="1" smtClean="0"/>
              <a:t>niños</a:t>
            </a:r>
            <a:r>
              <a:rPr lang="ca-ES" dirty="0" smtClean="0"/>
              <a:t>/as. Los </a:t>
            </a:r>
            <a:r>
              <a:rPr lang="ca-ES" dirty="0" err="1" smtClean="0"/>
              <a:t>padres</a:t>
            </a:r>
            <a:r>
              <a:rPr lang="ca-ES" dirty="0" smtClean="0"/>
              <a:t> y </a:t>
            </a:r>
            <a:r>
              <a:rPr lang="ca-ES" dirty="0" err="1" smtClean="0"/>
              <a:t>madres</a:t>
            </a:r>
            <a:r>
              <a:rPr lang="ca-ES" dirty="0" smtClean="0"/>
              <a:t> se </a:t>
            </a:r>
            <a:r>
              <a:rPr lang="ca-ES" dirty="0" err="1" smtClean="0"/>
              <a:t>despiden</a:t>
            </a:r>
            <a:r>
              <a:rPr lang="ca-ES" dirty="0" smtClean="0"/>
              <a:t> </a:t>
            </a:r>
            <a:r>
              <a:rPr lang="ca-ES" dirty="0" err="1" smtClean="0"/>
              <a:t>tranquilamente</a:t>
            </a:r>
            <a:r>
              <a:rPr lang="ca-ES" dirty="0" smtClean="0"/>
              <a:t> de </a:t>
            </a:r>
            <a:r>
              <a:rPr lang="ca-ES" dirty="0" err="1" smtClean="0"/>
              <a:t>sus</a:t>
            </a:r>
            <a:r>
              <a:rPr lang="ca-ES" dirty="0" smtClean="0"/>
              <a:t> </a:t>
            </a:r>
            <a:r>
              <a:rPr lang="ca-ES" dirty="0" err="1" smtClean="0"/>
              <a:t>hijos</a:t>
            </a:r>
            <a:r>
              <a:rPr lang="ca-ES" dirty="0" smtClean="0"/>
              <a:t>/as. La </a:t>
            </a:r>
            <a:r>
              <a:rPr lang="ca-ES" dirty="0" err="1" smtClean="0"/>
              <a:t>visibilidad</a:t>
            </a:r>
            <a:r>
              <a:rPr lang="ca-ES" dirty="0" smtClean="0"/>
              <a:t> de lo que </a:t>
            </a:r>
            <a:r>
              <a:rPr lang="ca-ES" dirty="0" err="1" smtClean="0"/>
              <a:t>ocurre</a:t>
            </a:r>
            <a:r>
              <a:rPr lang="ca-ES" dirty="0" smtClean="0"/>
              <a:t> </a:t>
            </a:r>
            <a:r>
              <a:rPr lang="ca-ES" dirty="0" err="1" smtClean="0"/>
              <a:t>dentro</a:t>
            </a:r>
            <a:r>
              <a:rPr lang="ca-ES" dirty="0" smtClean="0"/>
              <a:t> del aula es </a:t>
            </a:r>
            <a:r>
              <a:rPr lang="ca-ES" dirty="0" err="1" smtClean="0"/>
              <a:t>muy</a:t>
            </a:r>
            <a:r>
              <a:rPr lang="ca-ES" dirty="0" smtClean="0"/>
              <a:t> </a:t>
            </a:r>
            <a:r>
              <a:rPr lang="ca-ES" dirty="0" err="1" smtClean="0"/>
              <a:t>grande</a:t>
            </a:r>
            <a:r>
              <a:rPr lang="ca-ES" dirty="0" smtClean="0"/>
              <a:t>. Por un </a:t>
            </a:r>
            <a:r>
              <a:rPr lang="ca-ES" dirty="0" err="1" smtClean="0"/>
              <a:t>lado</a:t>
            </a:r>
            <a:r>
              <a:rPr lang="ca-ES" dirty="0" smtClean="0"/>
              <a:t>, </a:t>
            </a:r>
            <a:r>
              <a:rPr lang="ca-ES" dirty="0" err="1" smtClean="0"/>
              <a:t>hay</a:t>
            </a:r>
            <a:r>
              <a:rPr lang="ca-ES" dirty="0" smtClean="0"/>
              <a:t> </a:t>
            </a:r>
            <a:r>
              <a:rPr lang="ca-ES" dirty="0" err="1" smtClean="0"/>
              <a:t>unas</a:t>
            </a:r>
            <a:r>
              <a:rPr lang="ca-ES" dirty="0" smtClean="0"/>
              <a:t> </a:t>
            </a:r>
            <a:r>
              <a:rPr lang="ca-ES" dirty="0" err="1" smtClean="0"/>
              <a:t>grandes</a:t>
            </a:r>
            <a:r>
              <a:rPr lang="ca-ES" dirty="0" smtClean="0"/>
              <a:t> </a:t>
            </a:r>
            <a:r>
              <a:rPr lang="ca-ES" dirty="0" err="1" smtClean="0"/>
              <a:t>cristaleras</a:t>
            </a:r>
            <a:r>
              <a:rPr lang="ca-ES" dirty="0" smtClean="0"/>
              <a:t> y por el </a:t>
            </a:r>
            <a:r>
              <a:rPr lang="ca-ES" dirty="0" err="1" smtClean="0"/>
              <a:t>otro</a:t>
            </a:r>
            <a:r>
              <a:rPr lang="ca-ES" dirty="0" smtClean="0"/>
              <a:t>, lo </a:t>
            </a:r>
            <a:r>
              <a:rPr lang="ca-ES" dirty="0" err="1" smtClean="0"/>
              <a:t>mismo</a:t>
            </a:r>
            <a:r>
              <a:rPr lang="ca-ES" dirty="0" smtClean="0"/>
              <a:t>. Estos </a:t>
            </a:r>
            <a:r>
              <a:rPr lang="ca-ES" dirty="0" err="1" smtClean="0"/>
              <a:t>cristales</a:t>
            </a:r>
            <a:r>
              <a:rPr lang="ca-ES" dirty="0" smtClean="0"/>
              <a:t> no se </a:t>
            </a:r>
            <a:r>
              <a:rPr lang="ca-ES" dirty="0" err="1" smtClean="0"/>
              <a:t>tapan</a:t>
            </a:r>
            <a:r>
              <a:rPr lang="ca-ES" dirty="0" smtClean="0"/>
              <a:t> con </a:t>
            </a:r>
            <a:r>
              <a:rPr lang="ca-ES" dirty="0" err="1" smtClean="0"/>
              <a:t>ningún</a:t>
            </a:r>
            <a:r>
              <a:rPr lang="ca-ES" dirty="0" smtClean="0"/>
              <a:t> </a:t>
            </a:r>
            <a:r>
              <a:rPr lang="ca-ES" dirty="0" err="1" smtClean="0"/>
              <a:t>elemento</a:t>
            </a:r>
            <a:r>
              <a:rPr lang="ca-ES" dirty="0" smtClean="0"/>
              <a:t>. Este es un </a:t>
            </a:r>
            <a:r>
              <a:rPr lang="ca-ES" dirty="0" err="1" smtClean="0"/>
              <a:t>aspecto</a:t>
            </a:r>
            <a:r>
              <a:rPr lang="ca-ES" dirty="0" smtClean="0"/>
              <a:t> que se considera </a:t>
            </a:r>
            <a:r>
              <a:rPr lang="ca-ES" dirty="0" err="1" smtClean="0"/>
              <a:t>muy</a:t>
            </a:r>
            <a:r>
              <a:rPr lang="ca-ES" dirty="0" smtClean="0"/>
              <a:t> </a:t>
            </a:r>
            <a:r>
              <a:rPr lang="ca-ES" dirty="0" err="1" smtClean="0"/>
              <a:t>importante</a:t>
            </a:r>
            <a:r>
              <a:rPr lang="ca-ES" dirty="0" smtClean="0"/>
              <a:t>: la </a:t>
            </a:r>
            <a:r>
              <a:rPr lang="ca-ES" dirty="0" err="1" smtClean="0"/>
              <a:t>transparencia</a:t>
            </a:r>
            <a:r>
              <a:rPr lang="ca-ES" dirty="0" smtClean="0"/>
              <a:t> y </a:t>
            </a:r>
            <a:r>
              <a:rPr lang="ca-ES" dirty="0" err="1" smtClean="0"/>
              <a:t>visibilidad</a:t>
            </a:r>
            <a:r>
              <a:rPr lang="ca-ES" dirty="0" smtClean="0"/>
              <a:t>.</a:t>
            </a:r>
          </a:p>
          <a:p>
            <a:pPr eaLnBrk="1" fontAlgn="auto" hangingPunct="1">
              <a:spcAft>
                <a:spcPts val="0"/>
              </a:spcAft>
              <a:buFont typeface="Arial" pitchFamily="34" charset="0"/>
              <a:buChar char="•"/>
              <a:defRPr/>
            </a:pPr>
            <a:r>
              <a:rPr lang="ca-ES" dirty="0" smtClean="0"/>
              <a:t>La </a:t>
            </a:r>
            <a:r>
              <a:rPr lang="ca-ES" dirty="0" err="1" smtClean="0"/>
              <a:t>salida</a:t>
            </a:r>
            <a:r>
              <a:rPr lang="ca-ES" dirty="0" smtClean="0"/>
              <a:t> </a:t>
            </a:r>
            <a:r>
              <a:rPr lang="ca-ES" dirty="0" err="1" smtClean="0"/>
              <a:t>también</a:t>
            </a:r>
            <a:r>
              <a:rPr lang="ca-ES" dirty="0" smtClean="0"/>
              <a:t> es </a:t>
            </a:r>
            <a:r>
              <a:rPr lang="ca-ES" dirty="0" err="1" smtClean="0"/>
              <a:t>tranquila</a:t>
            </a:r>
            <a:r>
              <a:rPr lang="ca-ES" dirty="0" smtClean="0"/>
              <a:t>. Las </a:t>
            </a:r>
            <a:r>
              <a:rPr lang="ca-ES" dirty="0" err="1" smtClean="0"/>
              <a:t>familias</a:t>
            </a:r>
            <a:r>
              <a:rPr lang="ca-ES" dirty="0" smtClean="0"/>
              <a:t> </a:t>
            </a:r>
            <a:r>
              <a:rPr lang="ca-ES" dirty="0" err="1" smtClean="0"/>
              <a:t>entran</a:t>
            </a:r>
            <a:r>
              <a:rPr lang="ca-ES" dirty="0" smtClean="0"/>
              <a:t> </a:t>
            </a:r>
            <a:r>
              <a:rPr lang="ca-ES" dirty="0" err="1" smtClean="0"/>
              <a:t>dentro</a:t>
            </a:r>
            <a:r>
              <a:rPr lang="ca-ES" dirty="0" smtClean="0"/>
              <a:t> del aula y </a:t>
            </a:r>
            <a:r>
              <a:rPr lang="ca-ES" dirty="0" err="1" smtClean="0"/>
              <a:t>acompañan</a:t>
            </a:r>
            <a:r>
              <a:rPr lang="ca-ES" dirty="0" smtClean="0"/>
              <a:t> a </a:t>
            </a:r>
            <a:r>
              <a:rPr lang="ca-ES" dirty="0" err="1" smtClean="0"/>
              <a:t>sus</a:t>
            </a:r>
            <a:r>
              <a:rPr lang="ca-ES" dirty="0" smtClean="0"/>
              <a:t> </a:t>
            </a:r>
            <a:r>
              <a:rPr lang="ca-ES" dirty="0" err="1" smtClean="0"/>
              <a:t>hijos</a:t>
            </a:r>
            <a:r>
              <a:rPr lang="ca-ES" dirty="0" smtClean="0"/>
              <a:t>. </a:t>
            </a:r>
            <a:r>
              <a:rPr lang="ca-ES" dirty="0" err="1" smtClean="0"/>
              <a:t>Pueden</a:t>
            </a:r>
            <a:r>
              <a:rPr lang="ca-ES" dirty="0" smtClean="0"/>
              <a:t> </a:t>
            </a:r>
            <a:r>
              <a:rPr lang="ca-ES" dirty="0" err="1" smtClean="0"/>
              <a:t>también</a:t>
            </a:r>
            <a:r>
              <a:rPr lang="ca-ES" dirty="0" smtClean="0"/>
              <a:t> conversar con los </a:t>
            </a:r>
            <a:r>
              <a:rPr lang="ca-ES" dirty="0" err="1" smtClean="0"/>
              <a:t>adultos</a:t>
            </a:r>
            <a:r>
              <a:rPr lang="ca-ES" dirty="0" smtClean="0"/>
              <a:t> </a:t>
            </a:r>
            <a:r>
              <a:rPr lang="ca-ES" dirty="0" err="1" smtClean="0"/>
              <a:t>acompañantes</a:t>
            </a:r>
            <a:r>
              <a:rPr lang="ca-ES" dirty="0" smtClean="0"/>
              <a:t> que allí nos </a:t>
            </a:r>
            <a:r>
              <a:rPr lang="ca-ES" dirty="0" err="1" smtClean="0"/>
              <a:t>encontramos</a:t>
            </a:r>
            <a:r>
              <a:rPr lang="ca-ES" dirty="0" smtClean="0"/>
              <a:t>, </a:t>
            </a:r>
            <a:r>
              <a:rPr lang="ca-ES" dirty="0" err="1" smtClean="0"/>
              <a:t>pueden</a:t>
            </a:r>
            <a:r>
              <a:rPr lang="ca-ES" dirty="0" smtClean="0"/>
              <a:t> mirar con calma alguna cosa que los </a:t>
            </a:r>
            <a:r>
              <a:rPr lang="ca-ES" dirty="0" err="1" smtClean="0"/>
              <a:t>niños</a:t>
            </a:r>
            <a:r>
              <a:rPr lang="ca-ES" dirty="0" smtClean="0"/>
              <a:t>/as han </a:t>
            </a:r>
            <a:r>
              <a:rPr lang="ca-ES" dirty="0" err="1" smtClean="0"/>
              <a:t>realizado</a:t>
            </a:r>
            <a:r>
              <a:rPr lang="ca-ES" dirty="0" smtClean="0"/>
              <a:t> y que </a:t>
            </a:r>
            <a:r>
              <a:rPr lang="ca-ES" dirty="0" err="1" smtClean="0"/>
              <a:t>quieren</a:t>
            </a:r>
            <a:r>
              <a:rPr lang="ca-ES" dirty="0" smtClean="0"/>
              <a:t> </a:t>
            </a:r>
            <a:r>
              <a:rPr lang="ca-ES" dirty="0" err="1" smtClean="0"/>
              <a:t>mostrarles</a:t>
            </a:r>
            <a:r>
              <a:rPr lang="ca-ES" dirty="0" smtClean="0"/>
              <a:t>...</a:t>
            </a:r>
            <a:endParaRPr lang="es-ES_tradn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pPr eaLnBrk="1" hangingPunct="1"/>
            <a:r>
              <a:rPr lang="ca-ES" altLang="es-ES_tradnl" sz="5400" smtClean="0"/>
              <a:t>Espacio de referencia</a:t>
            </a:r>
            <a:endParaRPr lang="es-ES_tradnl" altLang="es-ES_tradnl" sz="5400" smtClean="0"/>
          </a:p>
        </p:txBody>
      </p:sp>
      <p:sp>
        <p:nvSpPr>
          <p:cNvPr id="3" name="2 Marcador de contenido"/>
          <p:cNvSpPr>
            <a:spLocks noGrp="1"/>
          </p:cNvSpPr>
          <p:nvPr>
            <p:ph idx="1"/>
          </p:nvPr>
        </p:nvSpPr>
        <p:spPr>
          <a:xfrm>
            <a:off x="323850" y="1341438"/>
            <a:ext cx="8362950" cy="5327650"/>
          </a:xfrm>
        </p:spPr>
        <p:txBody>
          <a:bodyPr rtlCol="0">
            <a:normAutofit fontScale="32500" lnSpcReduction="20000"/>
          </a:bodyPr>
          <a:lstStyle/>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pitchFamily="34" charset="0"/>
              <a:buChar char="•"/>
              <a:defRPr/>
            </a:pPr>
            <a:endParaRPr lang="ca-ES" dirty="0"/>
          </a:p>
          <a:p>
            <a:pPr eaLnBrk="1" fontAlgn="auto" hangingPunct="1">
              <a:spcAft>
                <a:spcPts val="0"/>
              </a:spcAft>
              <a:buFont typeface="Arial" pitchFamily="34" charset="0"/>
              <a:buChar char="•"/>
              <a:defRPr/>
            </a:pPr>
            <a:r>
              <a:rPr lang="ca-ES" sz="4800" dirty="0" smtClean="0"/>
              <a:t>Cada </a:t>
            </a:r>
            <a:r>
              <a:rPr lang="ca-ES" sz="4800" dirty="0" err="1" smtClean="0"/>
              <a:t>niño</a:t>
            </a:r>
            <a:r>
              <a:rPr lang="ca-ES" sz="4800" dirty="0" smtClean="0"/>
              <a:t>/a </a:t>
            </a:r>
            <a:r>
              <a:rPr lang="ca-ES" sz="4800" dirty="0" err="1" smtClean="0"/>
              <a:t>tiene</a:t>
            </a:r>
            <a:r>
              <a:rPr lang="ca-ES" sz="4800" dirty="0" smtClean="0"/>
              <a:t> un </a:t>
            </a:r>
            <a:r>
              <a:rPr lang="ca-ES" sz="4800" dirty="0" err="1" smtClean="0"/>
              <a:t>espacio</a:t>
            </a:r>
            <a:r>
              <a:rPr lang="ca-ES" sz="4800" dirty="0" smtClean="0"/>
              <a:t> de referencia concreto al que llega por la </a:t>
            </a:r>
            <a:r>
              <a:rPr lang="ca-ES" sz="4800" dirty="0" err="1" smtClean="0"/>
              <a:t>mañana</a:t>
            </a:r>
            <a:r>
              <a:rPr lang="ca-ES" sz="4800" dirty="0" smtClean="0"/>
              <a:t> y en el que </a:t>
            </a:r>
            <a:r>
              <a:rPr lang="ca-ES" sz="4800" dirty="0" err="1" smtClean="0"/>
              <a:t>tiene</a:t>
            </a:r>
            <a:r>
              <a:rPr lang="ca-ES" sz="4800" dirty="0" smtClean="0"/>
              <a:t> </a:t>
            </a:r>
            <a:r>
              <a:rPr lang="ca-ES" sz="4800" dirty="0" err="1" smtClean="0"/>
              <a:t>sus</a:t>
            </a:r>
            <a:r>
              <a:rPr lang="ca-ES" sz="4800" dirty="0" smtClean="0"/>
              <a:t> </a:t>
            </a:r>
            <a:r>
              <a:rPr lang="ca-ES" sz="4800" dirty="0" err="1" smtClean="0"/>
              <a:t>cosas</a:t>
            </a:r>
            <a:r>
              <a:rPr lang="ca-ES" sz="4800" dirty="0" smtClean="0"/>
              <a:t>: </a:t>
            </a:r>
            <a:r>
              <a:rPr lang="ca-ES" sz="4800" dirty="0" err="1" smtClean="0"/>
              <a:t>botas</a:t>
            </a:r>
            <a:r>
              <a:rPr lang="ca-ES" sz="4800" dirty="0" smtClean="0"/>
              <a:t> de agua y </a:t>
            </a:r>
            <a:r>
              <a:rPr lang="ca-ES" sz="4800" dirty="0" err="1" smtClean="0"/>
              <a:t>agendas</a:t>
            </a:r>
            <a:r>
              <a:rPr lang="ca-ES" sz="4800" dirty="0" smtClean="0"/>
              <a:t> por </a:t>
            </a:r>
            <a:r>
              <a:rPr lang="ca-ES" sz="4800" dirty="0" err="1" smtClean="0"/>
              <a:t>ejemplo</a:t>
            </a:r>
            <a:r>
              <a:rPr lang="ca-ES" sz="4800" dirty="0" smtClean="0"/>
              <a:t>. </a:t>
            </a:r>
            <a:r>
              <a:rPr lang="ca-ES" sz="4800" dirty="0" err="1" smtClean="0"/>
              <a:t>Su</a:t>
            </a:r>
            <a:r>
              <a:rPr lang="ca-ES" sz="4800" dirty="0" smtClean="0"/>
              <a:t> </a:t>
            </a:r>
            <a:r>
              <a:rPr lang="ca-ES" sz="4800" dirty="0" err="1" smtClean="0"/>
              <a:t>chaqueta</a:t>
            </a:r>
            <a:r>
              <a:rPr lang="ca-ES" sz="4800" dirty="0" smtClean="0"/>
              <a:t> y </a:t>
            </a:r>
            <a:r>
              <a:rPr lang="ca-ES" sz="4800" dirty="0" err="1" smtClean="0"/>
              <a:t>su</a:t>
            </a:r>
            <a:r>
              <a:rPr lang="ca-ES" sz="4800" dirty="0" smtClean="0"/>
              <a:t> </a:t>
            </a:r>
            <a:r>
              <a:rPr lang="ca-ES" sz="4800" dirty="0" err="1" smtClean="0"/>
              <a:t>mochila</a:t>
            </a:r>
            <a:r>
              <a:rPr lang="ca-ES" sz="4800" dirty="0" smtClean="0"/>
              <a:t> y </a:t>
            </a:r>
            <a:r>
              <a:rPr lang="ca-ES" sz="4800" dirty="0" err="1" smtClean="0"/>
              <a:t>ropa</a:t>
            </a:r>
            <a:r>
              <a:rPr lang="ca-ES" sz="4800" dirty="0" smtClean="0"/>
              <a:t> de </a:t>
            </a:r>
            <a:r>
              <a:rPr lang="ca-ES" sz="4800" dirty="0" err="1" smtClean="0"/>
              <a:t>recambio</a:t>
            </a:r>
            <a:r>
              <a:rPr lang="ca-ES" sz="4800" dirty="0" smtClean="0"/>
              <a:t> las </a:t>
            </a:r>
            <a:r>
              <a:rPr lang="ca-ES" sz="4800" dirty="0" err="1" smtClean="0"/>
              <a:t>cuelga</a:t>
            </a:r>
            <a:r>
              <a:rPr lang="ca-ES" sz="4800" dirty="0" smtClean="0"/>
              <a:t> en el </a:t>
            </a:r>
            <a:r>
              <a:rPr lang="ca-ES" sz="4800" dirty="0" err="1" smtClean="0"/>
              <a:t>colgador</a:t>
            </a:r>
            <a:r>
              <a:rPr lang="ca-ES" sz="4800" dirty="0" smtClean="0"/>
              <a:t> que </a:t>
            </a:r>
            <a:r>
              <a:rPr lang="ca-ES" sz="4800" dirty="0" err="1" smtClean="0"/>
              <a:t>hay</a:t>
            </a:r>
            <a:r>
              <a:rPr lang="ca-ES" sz="4800" dirty="0" smtClean="0"/>
              <a:t> nada </a:t>
            </a:r>
            <a:r>
              <a:rPr lang="ca-ES" sz="4800" dirty="0" err="1" smtClean="0"/>
              <a:t>más</a:t>
            </a:r>
            <a:r>
              <a:rPr lang="ca-ES" sz="4800" dirty="0" smtClean="0"/>
              <a:t> </a:t>
            </a:r>
            <a:r>
              <a:rPr lang="ca-ES" sz="4800" dirty="0" err="1" smtClean="0"/>
              <a:t>salir</a:t>
            </a:r>
            <a:r>
              <a:rPr lang="ca-ES" sz="4800" dirty="0" smtClean="0"/>
              <a:t> del aula, en el </a:t>
            </a:r>
            <a:r>
              <a:rPr lang="ca-ES" sz="4800" dirty="0" err="1" smtClean="0"/>
              <a:t>pasillo</a:t>
            </a:r>
            <a:r>
              <a:rPr lang="ca-ES" sz="4800" dirty="0" smtClean="0"/>
              <a:t>. </a:t>
            </a:r>
            <a:r>
              <a:rPr lang="ca-ES" sz="4800" dirty="0" err="1" smtClean="0"/>
              <a:t>Desde</a:t>
            </a:r>
            <a:r>
              <a:rPr lang="ca-ES" sz="4800" dirty="0" smtClean="0"/>
              <a:t> aquí y </a:t>
            </a:r>
            <a:r>
              <a:rPr lang="ca-ES" sz="4800" dirty="0" err="1" smtClean="0"/>
              <a:t>pasado</a:t>
            </a:r>
            <a:r>
              <a:rPr lang="ca-ES" sz="4800" dirty="0" smtClean="0"/>
              <a:t> el </a:t>
            </a:r>
            <a:r>
              <a:rPr lang="ca-ES" sz="4800" dirty="0" err="1" smtClean="0"/>
              <a:t>tiempo</a:t>
            </a:r>
            <a:r>
              <a:rPr lang="ca-ES" sz="4800" dirty="0" smtClean="0"/>
              <a:t> de </a:t>
            </a:r>
            <a:r>
              <a:rPr lang="ca-ES" sz="4800" dirty="0" err="1" smtClean="0"/>
              <a:t>quitarse</a:t>
            </a:r>
            <a:r>
              <a:rPr lang="ca-ES" sz="4800" dirty="0" smtClean="0"/>
              <a:t> </a:t>
            </a:r>
            <a:r>
              <a:rPr lang="ca-ES" sz="4800" dirty="0" err="1" smtClean="0"/>
              <a:t>sus</a:t>
            </a:r>
            <a:r>
              <a:rPr lang="ca-ES" sz="4800" dirty="0" smtClean="0"/>
              <a:t> </a:t>
            </a:r>
            <a:r>
              <a:rPr lang="ca-ES" sz="4800" dirty="0" err="1" smtClean="0"/>
              <a:t>zapatos</a:t>
            </a:r>
            <a:r>
              <a:rPr lang="ca-ES" sz="4800" dirty="0" smtClean="0"/>
              <a:t> y </a:t>
            </a:r>
            <a:r>
              <a:rPr lang="ca-ES" sz="4800" dirty="0" err="1" smtClean="0"/>
              <a:t>ponerse</a:t>
            </a:r>
            <a:r>
              <a:rPr lang="ca-ES" sz="4800" dirty="0" smtClean="0"/>
              <a:t> </a:t>
            </a:r>
            <a:r>
              <a:rPr lang="ca-ES" sz="4800" dirty="0" err="1" smtClean="0"/>
              <a:t>sus</a:t>
            </a:r>
            <a:r>
              <a:rPr lang="ca-ES" sz="4800" dirty="0" smtClean="0"/>
              <a:t> </a:t>
            </a:r>
            <a:r>
              <a:rPr lang="ca-ES" sz="4800" dirty="0" err="1" smtClean="0"/>
              <a:t>calcetines</a:t>
            </a:r>
            <a:r>
              <a:rPr lang="ca-ES" sz="4800" dirty="0" smtClean="0"/>
              <a:t>, colgar </a:t>
            </a:r>
            <a:r>
              <a:rPr lang="ca-ES" sz="4800" dirty="0" err="1" smtClean="0"/>
              <a:t>sus</a:t>
            </a:r>
            <a:r>
              <a:rPr lang="ca-ES" sz="4800" dirty="0" smtClean="0"/>
              <a:t> </a:t>
            </a:r>
            <a:r>
              <a:rPr lang="ca-ES" sz="4800" dirty="0" err="1" smtClean="0"/>
              <a:t>cosas</a:t>
            </a:r>
            <a:r>
              <a:rPr lang="ca-ES" sz="4800" dirty="0" smtClean="0"/>
              <a:t> y saludar a </a:t>
            </a:r>
            <a:r>
              <a:rPr lang="ca-ES" sz="4800" dirty="0" err="1" smtClean="0"/>
              <a:t>compañeros</a:t>
            </a:r>
            <a:r>
              <a:rPr lang="ca-ES" sz="4800" dirty="0" smtClean="0"/>
              <a:t> y </a:t>
            </a:r>
            <a:r>
              <a:rPr lang="ca-ES" sz="4800" dirty="0" err="1" smtClean="0"/>
              <a:t>adulto</a:t>
            </a:r>
            <a:r>
              <a:rPr lang="ca-ES" sz="4800" dirty="0" smtClean="0"/>
              <a:t> de referencia, al </a:t>
            </a:r>
            <a:r>
              <a:rPr lang="ca-ES" sz="4800" dirty="0" err="1" smtClean="0"/>
              <a:t>poco</a:t>
            </a:r>
            <a:r>
              <a:rPr lang="ca-ES" sz="4800" dirty="0" smtClean="0"/>
              <a:t> </a:t>
            </a:r>
            <a:r>
              <a:rPr lang="ca-ES" sz="4800" dirty="0" err="1" smtClean="0"/>
              <a:t>tiempo</a:t>
            </a:r>
            <a:r>
              <a:rPr lang="ca-ES" sz="4800" dirty="0" smtClean="0"/>
              <a:t>, sobre las 9:15 h, se queda en el </a:t>
            </a:r>
            <a:r>
              <a:rPr lang="ca-ES" sz="4800" dirty="0" err="1" smtClean="0"/>
              <a:t>espacio</a:t>
            </a:r>
            <a:r>
              <a:rPr lang="ca-ES" sz="4800" dirty="0" smtClean="0"/>
              <a:t> o se va a </a:t>
            </a:r>
            <a:r>
              <a:rPr lang="ca-ES" sz="4800" dirty="0" err="1" smtClean="0"/>
              <a:t>aquellos</a:t>
            </a:r>
            <a:r>
              <a:rPr lang="ca-ES" sz="4800" dirty="0" smtClean="0"/>
              <a:t> </a:t>
            </a:r>
            <a:r>
              <a:rPr lang="ca-ES" sz="4800" dirty="0" err="1" smtClean="0"/>
              <a:t>espacios</a:t>
            </a:r>
            <a:r>
              <a:rPr lang="ca-ES" sz="4800" dirty="0" smtClean="0"/>
              <a:t> que </a:t>
            </a:r>
            <a:r>
              <a:rPr lang="ca-ES" sz="4800" dirty="0" err="1" smtClean="0"/>
              <a:t>están</a:t>
            </a:r>
            <a:r>
              <a:rPr lang="ca-ES" sz="4800" dirty="0" smtClean="0"/>
              <a:t> </a:t>
            </a:r>
            <a:r>
              <a:rPr lang="ca-ES" sz="4800" dirty="0" err="1" smtClean="0"/>
              <a:t>accesibles</a:t>
            </a:r>
            <a:r>
              <a:rPr lang="ca-ES" sz="4800" dirty="0" smtClean="0"/>
              <a:t>, al que </a:t>
            </a:r>
            <a:r>
              <a:rPr lang="ca-ES" sz="4800" dirty="0" err="1" smtClean="0"/>
              <a:t>libremente</a:t>
            </a:r>
            <a:r>
              <a:rPr lang="ca-ES" sz="4800" dirty="0" smtClean="0"/>
              <a:t> </a:t>
            </a:r>
            <a:r>
              <a:rPr lang="ca-ES" sz="4800" dirty="0" err="1" smtClean="0"/>
              <a:t>elija</a:t>
            </a:r>
            <a:r>
              <a:rPr lang="ca-ES" sz="4800" dirty="0" smtClean="0"/>
              <a:t>, sin </a:t>
            </a:r>
            <a:r>
              <a:rPr lang="ca-ES" sz="4800" dirty="0" err="1" smtClean="0"/>
              <a:t>tener</a:t>
            </a:r>
            <a:r>
              <a:rPr lang="ca-ES" sz="4800" dirty="0" smtClean="0"/>
              <a:t> que </a:t>
            </a:r>
            <a:r>
              <a:rPr lang="ca-ES" sz="4800" dirty="0" err="1" smtClean="0"/>
              <a:t>comunicárselo</a:t>
            </a:r>
            <a:r>
              <a:rPr lang="ca-ES" sz="4800" dirty="0" smtClean="0"/>
              <a:t> a </a:t>
            </a:r>
            <a:r>
              <a:rPr lang="ca-ES" sz="4800" dirty="0" err="1" smtClean="0"/>
              <a:t>nadie</a:t>
            </a:r>
            <a:r>
              <a:rPr lang="ca-ES" sz="4800" dirty="0" smtClean="0"/>
              <a:t>.</a:t>
            </a:r>
          </a:p>
          <a:p>
            <a:pPr eaLnBrk="1" fontAlgn="auto" hangingPunct="1">
              <a:spcAft>
                <a:spcPts val="0"/>
              </a:spcAft>
              <a:buFont typeface="Arial" pitchFamily="34" charset="0"/>
              <a:buChar char="•"/>
              <a:defRPr/>
            </a:pPr>
            <a:endParaRPr lang="ca-ES" sz="4800" dirty="0" smtClean="0"/>
          </a:p>
          <a:p>
            <a:pPr eaLnBrk="1" fontAlgn="auto" hangingPunct="1">
              <a:spcAft>
                <a:spcPts val="0"/>
              </a:spcAft>
              <a:buFont typeface="Arial" pitchFamily="34" charset="0"/>
              <a:buChar char="•"/>
              <a:defRPr/>
            </a:pPr>
            <a:r>
              <a:rPr lang="ca-ES" sz="4800" dirty="0" smtClean="0"/>
              <a:t>En este </a:t>
            </a:r>
            <a:r>
              <a:rPr lang="ca-ES" sz="4800" dirty="0" err="1" smtClean="0"/>
              <a:t>espacio</a:t>
            </a:r>
            <a:r>
              <a:rPr lang="ca-ES" sz="4800" dirty="0" smtClean="0"/>
              <a:t> de referencia </a:t>
            </a:r>
            <a:r>
              <a:rPr lang="ca-ES" sz="4800" dirty="0" err="1" smtClean="0"/>
              <a:t>están</a:t>
            </a:r>
            <a:r>
              <a:rPr lang="ca-ES" sz="4800" dirty="0"/>
              <a:t> </a:t>
            </a:r>
            <a:r>
              <a:rPr lang="ca-ES" sz="4800" dirty="0" smtClean="0"/>
              <a:t>nada </a:t>
            </a:r>
            <a:r>
              <a:rPr lang="ca-ES" sz="4800" dirty="0" err="1" smtClean="0"/>
              <a:t>más</a:t>
            </a:r>
            <a:r>
              <a:rPr lang="ca-ES" sz="4800" dirty="0" smtClean="0"/>
              <a:t> llegar, justo antes del </a:t>
            </a:r>
            <a:r>
              <a:rPr lang="ca-ES" sz="4800" dirty="0" err="1" smtClean="0"/>
              <a:t>desayuno</a:t>
            </a:r>
            <a:r>
              <a:rPr lang="ca-ES" sz="4800" dirty="0"/>
              <a:t> </a:t>
            </a:r>
            <a:r>
              <a:rPr lang="ca-ES" sz="4800" dirty="0" smtClean="0"/>
              <a:t>y a última hora de la </a:t>
            </a:r>
            <a:r>
              <a:rPr lang="ca-ES" sz="4800" dirty="0" err="1" smtClean="0"/>
              <a:t>mañana</a:t>
            </a:r>
            <a:r>
              <a:rPr lang="ca-ES" sz="4800" dirty="0" smtClean="0"/>
              <a:t>. Y por la </a:t>
            </a:r>
            <a:r>
              <a:rPr lang="ca-ES" sz="4800" dirty="0" err="1" smtClean="0"/>
              <a:t>tarde</a:t>
            </a:r>
            <a:r>
              <a:rPr lang="ca-ES" sz="4800" dirty="0" smtClean="0"/>
              <a:t> lo </a:t>
            </a:r>
            <a:r>
              <a:rPr lang="ca-ES" sz="4800" dirty="0" err="1" smtClean="0"/>
              <a:t>mismo</a:t>
            </a:r>
            <a:r>
              <a:rPr lang="ca-ES" sz="4800" dirty="0" smtClean="0"/>
              <a:t>, nada </a:t>
            </a:r>
            <a:r>
              <a:rPr lang="ca-ES" sz="4800" dirty="0" err="1" smtClean="0"/>
              <a:t>más</a:t>
            </a:r>
            <a:r>
              <a:rPr lang="ca-ES" sz="4800" dirty="0" smtClean="0"/>
              <a:t> llegar y antes de </a:t>
            </a:r>
            <a:r>
              <a:rPr lang="ca-ES" sz="4800" dirty="0" err="1" smtClean="0"/>
              <a:t>irse</a:t>
            </a:r>
            <a:r>
              <a:rPr lang="ca-ES" sz="4800" dirty="0" smtClean="0"/>
              <a:t>. </a:t>
            </a:r>
            <a:r>
              <a:rPr lang="ca-ES" sz="4800" dirty="0" err="1" smtClean="0"/>
              <a:t>Pueden</a:t>
            </a:r>
            <a:r>
              <a:rPr lang="ca-ES" sz="4800" dirty="0" smtClean="0"/>
              <a:t> </a:t>
            </a:r>
            <a:r>
              <a:rPr lang="ca-ES" sz="4800" dirty="0" err="1" smtClean="0"/>
              <a:t>moverse</a:t>
            </a:r>
            <a:r>
              <a:rPr lang="ca-ES" sz="4800" dirty="0" smtClean="0"/>
              <a:t> </a:t>
            </a:r>
            <a:r>
              <a:rPr lang="ca-ES" sz="4800" dirty="0" err="1" smtClean="0"/>
              <a:t>libremente</a:t>
            </a:r>
            <a:r>
              <a:rPr lang="ca-ES" sz="4800" dirty="0" smtClean="0"/>
              <a:t> por </a:t>
            </a:r>
            <a:r>
              <a:rPr lang="ca-ES" sz="4800" dirty="0" err="1" smtClean="0"/>
              <a:t>cualquier</a:t>
            </a:r>
            <a:r>
              <a:rPr lang="ca-ES" sz="4800" dirty="0" smtClean="0"/>
              <a:t> </a:t>
            </a:r>
            <a:r>
              <a:rPr lang="ca-ES" sz="4800" dirty="0" err="1" smtClean="0"/>
              <a:t>espacio</a:t>
            </a:r>
            <a:r>
              <a:rPr lang="ca-ES" sz="4800" dirty="0" smtClean="0"/>
              <a:t> en </a:t>
            </a:r>
            <a:r>
              <a:rPr lang="ca-ES" sz="4800" dirty="0" err="1" smtClean="0"/>
              <a:t>cualquier</a:t>
            </a:r>
            <a:r>
              <a:rPr lang="ca-ES" sz="4800" dirty="0" smtClean="0"/>
              <a:t> </a:t>
            </a:r>
            <a:r>
              <a:rPr lang="ca-ES" sz="4800" dirty="0" err="1" smtClean="0"/>
              <a:t>momento</a:t>
            </a:r>
            <a:r>
              <a:rPr lang="ca-ES" sz="4800" dirty="0" smtClean="0"/>
              <a:t>. </a:t>
            </a:r>
            <a:r>
              <a:rPr lang="ca-ES" sz="4800" dirty="0" err="1" smtClean="0"/>
              <a:t>También</a:t>
            </a:r>
            <a:r>
              <a:rPr lang="ca-ES" sz="4800" dirty="0" smtClean="0"/>
              <a:t> acuden a </a:t>
            </a:r>
            <a:r>
              <a:rPr lang="ca-ES" sz="4800" dirty="0" err="1" smtClean="0"/>
              <a:t>él</a:t>
            </a:r>
            <a:r>
              <a:rPr lang="ca-ES" sz="4800" dirty="0" smtClean="0"/>
              <a:t> justo antes de </a:t>
            </a:r>
            <a:r>
              <a:rPr lang="ca-ES" sz="4800" dirty="0" err="1" smtClean="0"/>
              <a:t>realizar</a:t>
            </a:r>
            <a:r>
              <a:rPr lang="ca-ES" sz="4800" dirty="0" smtClean="0"/>
              <a:t> la </a:t>
            </a:r>
            <a:r>
              <a:rPr lang="ca-ES" sz="4800" dirty="0" err="1" smtClean="0"/>
              <a:t>actividad</a:t>
            </a:r>
            <a:r>
              <a:rPr lang="ca-ES" sz="4800" dirty="0" smtClean="0"/>
              <a:t> de </a:t>
            </a:r>
            <a:r>
              <a:rPr lang="ca-ES" sz="4800" dirty="0" err="1" smtClean="0"/>
              <a:t>psicomotricidad</a:t>
            </a:r>
            <a:r>
              <a:rPr lang="ca-ES" sz="4800" dirty="0" smtClean="0"/>
              <a:t> que se da en un </a:t>
            </a:r>
            <a:r>
              <a:rPr lang="ca-ES" sz="4800" dirty="0" err="1" smtClean="0"/>
              <a:t>espacio</a:t>
            </a:r>
            <a:r>
              <a:rPr lang="ca-ES" sz="4800" dirty="0" smtClean="0"/>
              <a:t> concreto, en la planta </a:t>
            </a:r>
            <a:r>
              <a:rPr lang="ca-ES" sz="4800" dirty="0" err="1" smtClean="0"/>
              <a:t>baja</a:t>
            </a:r>
            <a:r>
              <a:rPr lang="ca-ES" sz="4800" dirty="0" smtClean="0"/>
              <a:t> del </a:t>
            </a:r>
            <a:r>
              <a:rPr lang="ca-ES" sz="4800" dirty="0" err="1" smtClean="0"/>
              <a:t>edificio</a:t>
            </a:r>
            <a:r>
              <a:rPr lang="ca-ES" sz="4800" dirty="0" smtClean="0"/>
              <a:t> de </a:t>
            </a:r>
            <a:r>
              <a:rPr lang="ca-ES" sz="4800" dirty="0" err="1" smtClean="0"/>
              <a:t>primaria</a:t>
            </a:r>
            <a:r>
              <a:rPr lang="ca-ES" sz="4800" dirty="0" smtClean="0"/>
              <a:t>, </a:t>
            </a:r>
            <a:r>
              <a:rPr lang="ca-ES" sz="4800" dirty="0" err="1" smtClean="0"/>
              <a:t>destinado</a:t>
            </a:r>
            <a:r>
              <a:rPr lang="ca-ES" sz="4800" dirty="0" smtClean="0"/>
              <a:t> a </a:t>
            </a:r>
            <a:r>
              <a:rPr lang="ca-ES" sz="4800" dirty="0" err="1" smtClean="0"/>
              <a:t>ese</a:t>
            </a:r>
            <a:r>
              <a:rPr lang="ca-ES" sz="4800" dirty="0" smtClean="0"/>
              <a:t> </a:t>
            </a:r>
            <a:r>
              <a:rPr lang="ca-ES" sz="4800" dirty="0" err="1" smtClean="0"/>
              <a:t>fin</a:t>
            </a:r>
            <a:r>
              <a:rPr lang="ca-ES" sz="4800" dirty="0" smtClean="0"/>
              <a:t>. </a:t>
            </a:r>
          </a:p>
          <a:p>
            <a:pPr eaLnBrk="1" fontAlgn="auto" hangingPunct="1">
              <a:spcAft>
                <a:spcPts val="0"/>
              </a:spcAft>
              <a:buFont typeface="Arial" pitchFamily="34" charset="0"/>
              <a:buChar char="•"/>
              <a:defRPr/>
            </a:pPr>
            <a:endParaRPr lang="ca-ES" sz="4800" dirty="0" smtClean="0"/>
          </a:p>
          <a:p>
            <a:pPr eaLnBrk="1" fontAlgn="auto" hangingPunct="1">
              <a:spcAft>
                <a:spcPts val="0"/>
              </a:spcAft>
              <a:buFont typeface="Arial" pitchFamily="34" charset="0"/>
              <a:buChar char="•"/>
              <a:defRPr/>
            </a:pPr>
            <a:r>
              <a:rPr lang="ca-ES" sz="4800" dirty="0" smtClean="0"/>
              <a:t>En este </a:t>
            </a:r>
            <a:r>
              <a:rPr lang="ca-ES" sz="4800" dirty="0" err="1" smtClean="0"/>
              <a:t>espacio</a:t>
            </a:r>
            <a:r>
              <a:rPr lang="ca-ES" sz="4800" dirty="0" smtClean="0"/>
              <a:t> de referencia </a:t>
            </a:r>
            <a:r>
              <a:rPr lang="ca-ES" sz="4800" dirty="0" err="1" smtClean="0"/>
              <a:t>está</a:t>
            </a:r>
            <a:r>
              <a:rPr lang="ca-ES" sz="4800" dirty="0" smtClean="0"/>
              <a:t> el </a:t>
            </a:r>
            <a:r>
              <a:rPr lang="ca-ES" sz="4800" dirty="0" err="1" smtClean="0"/>
              <a:t>adulto</a:t>
            </a:r>
            <a:r>
              <a:rPr lang="ca-ES" sz="4800" dirty="0" smtClean="0"/>
              <a:t> de referencia del </a:t>
            </a:r>
            <a:r>
              <a:rPr lang="ca-ES" sz="4800" dirty="0" err="1" smtClean="0"/>
              <a:t>grupo</a:t>
            </a:r>
            <a:r>
              <a:rPr lang="ca-ES" sz="4800" dirty="0" smtClean="0"/>
              <a:t> que no </a:t>
            </a:r>
            <a:r>
              <a:rPr lang="ca-ES" sz="4800" dirty="0" err="1" smtClean="0"/>
              <a:t>necesariamente</a:t>
            </a:r>
            <a:r>
              <a:rPr lang="ca-ES" sz="4800" dirty="0" smtClean="0"/>
              <a:t> </a:t>
            </a:r>
            <a:r>
              <a:rPr lang="ca-ES" sz="4800" dirty="0" err="1" smtClean="0"/>
              <a:t>será</a:t>
            </a:r>
            <a:r>
              <a:rPr lang="ca-ES" sz="4800" dirty="0" smtClean="0"/>
              <a:t> el </a:t>
            </a:r>
            <a:r>
              <a:rPr lang="ca-ES" sz="4800" dirty="0" err="1" smtClean="0"/>
              <a:t>adulto</a:t>
            </a:r>
            <a:r>
              <a:rPr lang="ca-ES" sz="4800" dirty="0" smtClean="0"/>
              <a:t> que se </a:t>
            </a:r>
            <a:r>
              <a:rPr lang="ca-ES" sz="4800" dirty="0" err="1" smtClean="0"/>
              <a:t>encargue</a:t>
            </a:r>
            <a:r>
              <a:rPr lang="ca-ES" sz="4800" dirty="0" smtClean="0"/>
              <a:t> </a:t>
            </a:r>
            <a:r>
              <a:rPr lang="ca-ES" sz="4800" dirty="0" err="1" smtClean="0"/>
              <a:t>después</a:t>
            </a:r>
            <a:r>
              <a:rPr lang="ca-ES" sz="4800" dirty="0" smtClean="0"/>
              <a:t> de </a:t>
            </a:r>
            <a:r>
              <a:rPr lang="ca-ES" sz="4800" dirty="0" err="1" smtClean="0"/>
              <a:t>ese</a:t>
            </a:r>
            <a:r>
              <a:rPr lang="ca-ES" sz="4800" dirty="0" smtClean="0"/>
              <a:t> </a:t>
            </a:r>
            <a:r>
              <a:rPr lang="ca-ES" sz="4800" dirty="0" err="1" smtClean="0"/>
              <a:t>espacio</a:t>
            </a:r>
            <a:r>
              <a:rPr lang="ca-ES" sz="4800" dirty="0" smtClean="0"/>
              <a:t>. </a:t>
            </a:r>
            <a:r>
              <a:rPr lang="ca-ES" sz="4800" dirty="0" err="1" smtClean="0"/>
              <a:t>Esto</a:t>
            </a:r>
            <a:r>
              <a:rPr lang="ca-ES" sz="4800" dirty="0" smtClean="0"/>
              <a:t> sí es </a:t>
            </a:r>
            <a:r>
              <a:rPr lang="ca-ES" sz="4800" dirty="0" err="1" smtClean="0"/>
              <a:t>así</a:t>
            </a:r>
            <a:r>
              <a:rPr lang="ca-ES" sz="4800" dirty="0" smtClean="0"/>
              <a:t> en los </a:t>
            </a:r>
            <a:r>
              <a:rPr lang="ca-ES" sz="4800" dirty="0" err="1" smtClean="0"/>
              <a:t>grupos</a:t>
            </a:r>
            <a:r>
              <a:rPr lang="ca-ES" sz="4800" dirty="0" smtClean="0"/>
              <a:t> de 3 </a:t>
            </a:r>
            <a:r>
              <a:rPr lang="ca-ES" sz="4800" dirty="0" err="1" smtClean="0"/>
              <a:t>años</a:t>
            </a:r>
            <a:r>
              <a:rPr lang="ca-ES" sz="4800" dirty="0" smtClean="0"/>
              <a:t>, </a:t>
            </a:r>
            <a:r>
              <a:rPr lang="ca-ES" sz="4800" dirty="0" err="1" smtClean="0"/>
              <a:t>donde</a:t>
            </a:r>
            <a:r>
              <a:rPr lang="ca-ES" sz="4800" dirty="0" smtClean="0"/>
              <a:t> es </a:t>
            </a:r>
            <a:r>
              <a:rPr lang="ca-ES" sz="4800" dirty="0" err="1" smtClean="0"/>
              <a:t>importante</a:t>
            </a:r>
            <a:r>
              <a:rPr lang="ca-ES" sz="4800" dirty="0" smtClean="0"/>
              <a:t> que </a:t>
            </a:r>
            <a:r>
              <a:rPr lang="ca-ES" sz="4800" dirty="0" err="1" smtClean="0"/>
              <a:t>haya</a:t>
            </a:r>
            <a:r>
              <a:rPr lang="ca-ES" sz="4800" dirty="0" smtClean="0"/>
              <a:t> una gran </a:t>
            </a:r>
            <a:r>
              <a:rPr lang="ca-ES" sz="4800" dirty="0" err="1" smtClean="0"/>
              <a:t>seguridad</a:t>
            </a:r>
            <a:r>
              <a:rPr lang="ca-ES" sz="4800" dirty="0" smtClean="0"/>
              <a:t> en este </a:t>
            </a:r>
            <a:r>
              <a:rPr lang="ca-ES" sz="4800" dirty="0" err="1" smtClean="0"/>
              <a:t>sentido</a:t>
            </a:r>
            <a:r>
              <a:rPr lang="ca-ES" sz="4800" dirty="0" smtClean="0"/>
              <a:t>, </a:t>
            </a:r>
            <a:r>
              <a:rPr lang="ca-ES" sz="4800" dirty="0" err="1" smtClean="0"/>
              <a:t>sobretodo</a:t>
            </a:r>
            <a:r>
              <a:rPr lang="ca-ES" sz="4800" dirty="0" smtClean="0"/>
              <a:t> </a:t>
            </a:r>
            <a:r>
              <a:rPr lang="ca-ES" sz="4800" dirty="0" err="1" smtClean="0"/>
              <a:t>durante</a:t>
            </a:r>
            <a:r>
              <a:rPr lang="ca-ES" sz="4800" dirty="0" smtClean="0"/>
              <a:t> los </a:t>
            </a:r>
            <a:r>
              <a:rPr lang="ca-ES" sz="4800" dirty="0" err="1" smtClean="0"/>
              <a:t>primeros</a:t>
            </a:r>
            <a:r>
              <a:rPr lang="ca-ES" sz="4800" dirty="0" smtClean="0"/>
              <a:t> meses. </a:t>
            </a:r>
            <a:r>
              <a:rPr lang="ca-ES" sz="4800" dirty="0" err="1" smtClean="0"/>
              <a:t>Pasado</a:t>
            </a:r>
            <a:r>
              <a:rPr lang="ca-ES" sz="4800" dirty="0" smtClean="0"/>
              <a:t> un </a:t>
            </a:r>
            <a:r>
              <a:rPr lang="ca-ES" sz="4800" dirty="0" err="1" smtClean="0"/>
              <a:t>tiempo</a:t>
            </a:r>
            <a:r>
              <a:rPr lang="ca-ES" sz="4800" dirty="0" smtClean="0"/>
              <a:t> </a:t>
            </a:r>
            <a:r>
              <a:rPr lang="ca-ES" sz="4800" dirty="0" err="1" smtClean="0"/>
              <a:t>prudente</a:t>
            </a:r>
            <a:r>
              <a:rPr lang="ca-ES" sz="4800" dirty="0" smtClean="0"/>
              <a:t>, </a:t>
            </a:r>
            <a:r>
              <a:rPr lang="ca-ES" sz="4800" dirty="0" err="1" smtClean="0"/>
              <a:t>normalmente</a:t>
            </a:r>
            <a:r>
              <a:rPr lang="ca-ES" sz="4800" dirty="0" smtClean="0"/>
              <a:t> el primer trimestre y las </a:t>
            </a:r>
            <a:r>
              <a:rPr lang="ca-ES" sz="4800" dirty="0" err="1" smtClean="0"/>
              <a:t>primeras</a:t>
            </a:r>
            <a:r>
              <a:rPr lang="ca-ES" sz="4800" dirty="0" smtClean="0"/>
              <a:t> </a:t>
            </a:r>
            <a:r>
              <a:rPr lang="ca-ES" sz="4800" dirty="0" err="1" smtClean="0"/>
              <a:t>semanas</a:t>
            </a:r>
            <a:r>
              <a:rPr lang="ca-ES" sz="4800" dirty="0" smtClean="0"/>
              <a:t> del </a:t>
            </a:r>
            <a:r>
              <a:rPr lang="ca-ES" sz="4800" dirty="0" err="1" smtClean="0"/>
              <a:t>segundo</a:t>
            </a:r>
            <a:r>
              <a:rPr lang="ca-ES" sz="4800" dirty="0" smtClean="0"/>
              <a:t>, este </a:t>
            </a:r>
            <a:r>
              <a:rPr lang="ca-ES" sz="4800" dirty="0" err="1" smtClean="0"/>
              <a:t>adulto</a:t>
            </a:r>
            <a:r>
              <a:rPr lang="ca-ES" sz="4800" dirty="0" smtClean="0"/>
              <a:t> </a:t>
            </a:r>
            <a:r>
              <a:rPr lang="ca-ES" sz="4800" dirty="0" err="1" smtClean="0"/>
              <a:t>puede</a:t>
            </a:r>
            <a:r>
              <a:rPr lang="ca-ES" sz="4800" dirty="0" smtClean="0"/>
              <a:t> </a:t>
            </a:r>
            <a:r>
              <a:rPr lang="ca-ES" sz="4800" dirty="0" err="1" smtClean="0"/>
              <a:t>cambiar</a:t>
            </a:r>
            <a:r>
              <a:rPr lang="ca-ES" sz="4800" dirty="0" smtClean="0"/>
              <a:t> de </a:t>
            </a:r>
            <a:r>
              <a:rPr lang="ca-ES" sz="4800" dirty="0" err="1" smtClean="0"/>
              <a:t>espacio</a:t>
            </a:r>
            <a:r>
              <a:rPr lang="ca-ES" sz="4800" dirty="0" smtClean="0"/>
              <a:t>.</a:t>
            </a:r>
          </a:p>
          <a:p>
            <a:pPr eaLnBrk="1" fontAlgn="auto" hangingPunct="1">
              <a:spcAft>
                <a:spcPts val="0"/>
              </a:spcAft>
              <a:buFont typeface="Arial" pitchFamily="34" charset="0"/>
              <a:buChar char="•"/>
              <a:defRPr/>
            </a:pPr>
            <a:endParaRPr lang="ca-ES" sz="4800" dirty="0" smtClean="0"/>
          </a:p>
          <a:p>
            <a:pPr eaLnBrk="1" fontAlgn="auto" hangingPunct="1">
              <a:spcAft>
                <a:spcPts val="0"/>
              </a:spcAft>
              <a:buFont typeface="Arial" pitchFamily="34" charset="0"/>
              <a:buChar char="•"/>
              <a:defRPr/>
            </a:pPr>
            <a:r>
              <a:rPr lang="ca-ES" sz="4800" dirty="0" smtClean="0"/>
              <a:t>En los </a:t>
            </a:r>
            <a:r>
              <a:rPr lang="ca-ES" sz="4800" dirty="0" err="1" smtClean="0"/>
              <a:t>grupos</a:t>
            </a:r>
            <a:r>
              <a:rPr lang="ca-ES" sz="4800" dirty="0" smtClean="0"/>
              <a:t> de 3 </a:t>
            </a:r>
            <a:r>
              <a:rPr lang="ca-ES" sz="4800" dirty="0" err="1" smtClean="0"/>
              <a:t>años</a:t>
            </a:r>
            <a:r>
              <a:rPr lang="ca-ES" sz="4800" dirty="0" smtClean="0"/>
              <a:t> </a:t>
            </a:r>
            <a:r>
              <a:rPr lang="ca-ES" sz="4800" dirty="0" err="1" smtClean="0"/>
              <a:t>siempre</a:t>
            </a:r>
            <a:r>
              <a:rPr lang="ca-ES" sz="4800" dirty="0" smtClean="0"/>
              <a:t> se intenta que </a:t>
            </a:r>
            <a:r>
              <a:rPr lang="ca-ES" sz="4800" dirty="0" err="1" smtClean="0"/>
              <a:t>haya</a:t>
            </a:r>
            <a:r>
              <a:rPr lang="ca-ES" sz="4800" dirty="0" smtClean="0"/>
              <a:t> 2 </a:t>
            </a:r>
            <a:r>
              <a:rPr lang="ca-ES" sz="4800" dirty="0" err="1" smtClean="0"/>
              <a:t>personas</a:t>
            </a:r>
            <a:r>
              <a:rPr lang="ca-ES" sz="4800" dirty="0" smtClean="0"/>
              <a:t> de referencia </a:t>
            </a:r>
            <a:r>
              <a:rPr lang="ca-ES" sz="4800" dirty="0" err="1" smtClean="0"/>
              <a:t>debido</a:t>
            </a:r>
            <a:r>
              <a:rPr lang="ca-ES" sz="4800" dirty="0" smtClean="0"/>
              <a:t> a la </a:t>
            </a:r>
            <a:r>
              <a:rPr lang="ca-ES" sz="4800" dirty="0" err="1" smtClean="0"/>
              <a:t>mayor</a:t>
            </a:r>
            <a:r>
              <a:rPr lang="ca-ES" sz="4800" dirty="0" smtClean="0"/>
              <a:t> </a:t>
            </a:r>
            <a:r>
              <a:rPr lang="ca-ES" sz="4800" dirty="0" err="1" smtClean="0"/>
              <a:t>necesidad</a:t>
            </a:r>
            <a:r>
              <a:rPr lang="ca-ES" sz="4800" dirty="0" smtClean="0"/>
              <a:t> de </a:t>
            </a:r>
            <a:r>
              <a:rPr lang="ca-ES" sz="4800" dirty="0" err="1" smtClean="0"/>
              <a:t>acompañamiento</a:t>
            </a:r>
            <a:r>
              <a:rPr lang="ca-ES" sz="4800" dirty="0" smtClean="0"/>
              <a:t> que </a:t>
            </a:r>
            <a:r>
              <a:rPr lang="ca-ES" sz="4800" dirty="0" err="1" smtClean="0"/>
              <a:t>tienen</a:t>
            </a:r>
            <a:r>
              <a:rPr lang="ca-ES" sz="4800" dirty="0" smtClean="0"/>
              <a:t> estos </a:t>
            </a:r>
            <a:r>
              <a:rPr lang="ca-ES" sz="4800" dirty="0" err="1" smtClean="0"/>
              <a:t>niños</a:t>
            </a:r>
            <a:r>
              <a:rPr lang="ca-ES" sz="4800" dirty="0" smtClean="0"/>
              <a:t>/as.</a:t>
            </a:r>
          </a:p>
          <a:p>
            <a:pPr eaLnBrk="1" fontAlgn="auto" hangingPunct="1">
              <a:spcAft>
                <a:spcPts val="0"/>
              </a:spcAft>
              <a:buFont typeface="Arial" pitchFamily="34" charset="0"/>
              <a:buChar char="•"/>
              <a:defRPr/>
            </a:pPr>
            <a:endParaRPr lang="ca-ES" sz="4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Rectángulo"/>
          <p:cNvSpPr>
            <a:spLocks noChangeArrowheads="1"/>
          </p:cNvSpPr>
          <p:nvPr/>
        </p:nvSpPr>
        <p:spPr bwMode="auto">
          <a:xfrm>
            <a:off x="500063" y="714375"/>
            <a:ext cx="83581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a-ES" altLang="es-ES_tradnl" sz="1800"/>
              <a:t>Así, los adultos van rotando en cuanto a los espacios de los que se encargan pero no en cuanto a los espacios de los que son referente. Este cambio es importante en el sentido que enriquece de diferentes formas lo que allí sucede: diferentes miradas de diferentes adultos que tienen vivencias, experiencias y reflexiones distintas y que por tanto, pueden aportar diferentes perspectivas respecto a las acciones que se generan y las necesidades que surgen.</a:t>
            </a:r>
          </a:p>
          <a:p>
            <a:pPr eaLnBrk="1" hangingPunct="1">
              <a:spcBef>
                <a:spcPct val="0"/>
              </a:spcBef>
              <a:buFontTx/>
              <a:buNone/>
            </a:pPr>
            <a:endParaRPr lang="ca-ES" altLang="es-ES_tradnl" sz="1800"/>
          </a:p>
          <a:p>
            <a:pPr eaLnBrk="1" hangingPunct="1">
              <a:spcBef>
                <a:spcPct val="0"/>
              </a:spcBef>
              <a:buFontTx/>
              <a:buNone/>
            </a:pPr>
            <a:r>
              <a:rPr lang="ca-ES" altLang="es-ES_tradnl" sz="1800"/>
              <a:t>La idea de espacio comunitario permite que haya un adulto referente  y quizás algún otro adulto de refuerzo pero está la idea clara y asumida de que todos los adultos son responsables de todos los niños/as. Así, no hay la idea de mis niños y mi aula sino que esta responsabilidad está compartida. Lo que sí es cierto es que  si tengo que hacer los informes y documentaciones de unos determinados niños/as, éstos/as serán los que  más observe y fotografíe.</a:t>
            </a:r>
          </a:p>
          <a:p>
            <a:pPr eaLnBrk="1" hangingPunct="1">
              <a:spcBef>
                <a:spcPct val="0"/>
              </a:spcBef>
              <a:buFontTx/>
              <a:buNone/>
            </a:pPr>
            <a:endParaRPr lang="ca-ES" altLang="es-ES_tradnl" sz="1800"/>
          </a:p>
          <a:p>
            <a:pPr eaLnBrk="1" hangingPunct="1">
              <a:spcBef>
                <a:spcPct val="0"/>
              </a:spcBef>
              <a:buFontTx/>
              <a:buNone/>
            </a:pPr>
            <a:r>
              <a:rPr lang="ca-ES" altLang="es-ES_tradnl" sz="1800"/>
              <a:t>Cada 2 aulas están comunidadas por una enorme puerta corrediza que la mayor parte del tiempo está abierta, lo que ofrece una visión muy amplia de lo que ocurre en aquel gran espacio. Entre esos dos espacios  comunicados totalmente hay un espacio interno cerrado que es el lavabo que comparten ambos espacios. Cada lavabo tiene váteres, picas para lavarse las manos y una pequeña bañera donde se pueden bañar los niños si fuera necesario y donde se pueden limpiar pinceles, botes o cualquiero otra cosa que necesite limpiarse</a:t>
            </a:r>
            <a:endParaRPr lang="es-ES_tradnl" altLang="es-ES_tradnl"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pPr eaLnBrk="1" hangingPunct="1"/>
            <a:r>
              <a:rPr lang="ca-ES" altLang="es-ES_tradnl" b="1" smtClean="0"/>
              <a:t>Ambientes –espacios de la comunidad de Pequeños</a:t>
            </a:r>
            <a:endParaRPr lang="es-ES_tradnl" altLang="es-ES_tradnl" b="1" smtClean="0"/>
          </a:p>
        </p:txBody>
      </p:sp>
      <p:sp>
        <p:nvSpPr>
          <p:cNvPr id="3" name="2 Marcador de contenido"/>
          <p:cNvSpPr>
            <a:spLocks noGrp="1"/>
          </p:cNvSpPr>
          <p:nvPr>
            <p:ph idx="1"/>
          </p:nvPr>
        </p:nvSpPr>
        <p:spPr>
          <a:xfrm>
            <a:off x="428624" y="1571624"/>
            <a:ext cx="8535864" cy="5169744"/>
          </a:xfrm>
        </p:spPr>
        <p:txBody>
          <a:bodyPr rtlCol="0">
            <a:normAutofit fontScale="25000" lnSpcReduction="20000"/>
          </a:bodyPr>
          <a:lstStyle/>
          <a:p>
            <a:pPr eaLnBrk="1" fontAlgn="auto" hangingPunct="1">
              <a:spcAft>
                <a:spcPts val="0"/>
              </a:spcAft>
              <a:buFont typeface="Arial" pitchFamily="34" charset="0"/>
              <a:buChar char="•"/>
              <a:defRPr/>
            </a:pPr>
            <a:r>
              <a:rPr lang="ca-ES" sz="7200" dirty="0" smtClean="0"/>
              <a:t>1. </a:t>
            </a:r>
            <a:r>
              <a:rPr lang="ca-ES" sz="7200" dirty="0" err="1" smtClean="0"/>
              <a:t>Espacio</a:t>
            </a:r>
            <a:r>
              <a:rPr lang="ca-ES" sz="7200" dirty="0" smtClean="0"/>
              <a:t> de la </a:t>
            </a:r>
            <a:r>
              <a:rPr lang="ca-ES" sz="7200" dirty="0" err="1" smtClean="0"/>
              <a:t>harina</a:t>
            </a:r>
            <a:r>
              <a:rPr lang="ca-ES" sz="7200" dirty="0" smtClean="0"/>
              <a:t>.</a:t>
            </a:r>
          </a:p>
          <a:p>
            <a:pPr eaLnBrk="1" fontAlgn="auto" hangingPunct="1">
              <a:spcAft>
                <a:spcPts val="0"/>
              </a:spcAft>
              <a:buFont typeface="Arial" pitchFamily="34" charset="0"/>
              <a:buChar char="•"/>
              <a:defRPr/>
            </a:pPr>
            <a:r>
              <a:rPr lang="ca-ES" sz="7200" dirty="0" smtClean="0"/>
              <a:t>2. </a:t>
            </a:r>
            <a:r>
              <a:rPr lang="ca-ES" sz="7200" dirty="0" err="1" smtClean="0"/>
              <a:t>Espacio</a:t>
            </a:r>
            <a:r>
              <a:rPr lang="ca-ES" sz="7200" dirty="0" smtClean="0"/>
              <a:t> de material de </a:t>
            </a:r>
            <a:r>
              <a:rPr lang="ca-ES" sz="7200" dirty="0" err="1" smtClean="0"/>
              <a:t>reciclaje</a:t>
            </a:r>
            <a:r>
              <a:rPr lang="ca-ES" sz="7200" dirty="0" smtClean="0"/>
              <a:t>.</a:t>
            </a:r>
          </a:p>
          <a:p>
            <a:pPr eaLnBrk="1" fontAlgn="auto" hangingPunct="1">
              <a:spcAft>
                <a:spcPts val="0"/>
              </a:spcAft>
              <a:buFont typeface="Arial" pitchFamily="34" charset="0"/>
              <a:buChar char="•"/>
              <a:defRPr/>
            </a:pPr>
            <a:r>
              <a:rPr lang="ca-ES" sz="7200" dirty="0" smtClean="0"/>
              <a:t>3. </a:t>
            </a:r>
            <a:r>
              <a:rPr lang="ca-ES" sz="7200" dirty="0" err="1" smtClean="0"/>
              <a:t>Espacio</a:t>
            </a:r>
            <a:r>
              <a:rPr lang="ca-ES" sz="7200" dirty="0" smtClean="0"/>
              <a:t> de los </a:t>
            </a:r>
            <a:r>
              <a:rPr lang="ca-ES" sz="7200" dirty="0" err="1" smtClean="0"/>
              <a:t>disfraces</a:t>
            </a:r>
            <a:r>
              <a:rPr lang="ca-ES" sz="7200" dirty="0" smtClean="0"/>
              <a:t>.</a:t>
            </a:r>
          </a:p>
          <a:p>
            <a:pPr eaLnBrk="1" fontAlgn="auto" hangingPunct="1">
              <a:spcAft>
                <a:spcPts val="0"/>
              </a:spcAft>
              <a:buFont typeface="Arial" pitchFamily="34" charset="0"/>
              <a:buChar char="•"/>
              <a:defRPr/>
            </a:pPr>
            <a:r>
              <a:rPr lang="ca-ES" sz="7200" dirty="0" smtClean="0"/>
              <a:t>4. </a:t>
            </a:r>
            <a:r>
              <a:rPr lang="ca-ES" sz="7200" dirty="0" err="1" smtClean="0"/>
              <a:t>Espacio</a:t>
            </a:r>
            <a:r>
              <a:rPr lang="ca-ES" sz="7200" dirty="0" smtClean="0"/>
              <a:t> de la </a:t>
            </a:r>
            <a:r>
              <a:rPr lang="ca-ES" sz="7200" dirty="0" err="1" smtClean="0"/>
              <a:t>cocina</a:t>
            </a:r>
            <a:r>
              <a:rPr lang="ca-ES" sz="7200" dirty="0" smtClean="0"/>
              <a:t> y las </a:t>
            </a:r>
            <a:r>
              <a:rPr lang="ca-ES" sz="7200" dirty="0" err="1" smtClean="0"/>
              <a:t>muñecas</a:t>
            </a:r>
            <a:r>
              <a:rPr lang="ca-ES" sz="7200" dirty="0" smtClean="0"/>
              <a:t>.</a:t>
            </a:r>
          </a:p>
          <a:p>
            <a:pPr eaLnBrk="1" fontAlgn="auto" hangingPunct="1">
              <a:spcAft>
                <a:spcPts val="0"/>
              </a:spcAft>
              <a:buFont typeface="Arial" pitchFamily="34" charset="0"/>
              <a:buChar char="•"/>
              <a:defRPr/>
            </a:pPr>
            <a:r>
              <a:rPr lang="ca-ES" sz="7200" dirty="0" smtClean="0"/>
              <a:t>5. </a:t>
            </a:r>
            <a:r>
              <a:rPr lang="ca-ES" sz="7200" dirty="0" err="1" smtClean="0"/>
              <a:t>Espacio</a:t>
            </a:r>
            <a:r>
              <a:rPr lang="ca-ES" sz="7200" dirty="0" smtClean="0"/>
              <a:t> de la </a:t>
            </a:r>
            <a:r>
              <a:rPr lang="ca-ES" sz="7200" dirty="0" err="1" smtClean="0"/>
              <a:t>naturaleza</a:t>
            </a:r>
            <a:r>
              <a:rPr lang="ca-ES" sz="7200" dirty="0" smtClean="0"/>
              <a:t>.</a:t>
            </a:r>
          </a:p>
          <a:p>
            <a:pPr eaLnBrk="1" fontAlgn="auto" hangingPunct="1">
              <a:spcAft>
                <a:spcPts val="0"/>
              </a:spcAft>
              <a:buFont typeface="Arial" pitchFamily="34" charset="0"/>
              <a:buChar char="•"/>
              <a:defRPr/>
            </a:pPr>
            <a:r>
              <a:rPr lang="ca-ES" sz="7200" dirty="0" smtClean="0"/>
              <a:t>6. </a:t>
            </a:r>
            <a:r>
              <a:rPr lang="ca-ES" sz="7200" dirty="0" err="1" smtClean="0"/>
              <a:t>Espacio</a:t>
            </a:r>
            <a:r>
              <a:rPr lang="ca-ES" sz="7200" dirty="0" smtClean="0"/>
              <a:t> de la arena.</a:t>
            </a:r>
          </a:p>
          <a:p>
            <a:pPr eaLnBrk="1" fontAlgn="auto" hangingPunct="1">
              <a:spcAft>
                <a:spcPts val="0"/>
              </a:spcAft>
              <a:buFont typeface="Arial" pitchFamily="34" charset="0"/>
              <a:buChar char="•"/>
              <a:defRPr/>
            </a:pPr>
            <a:r>
              <a:rPr lang="ca-ES" sz="7200" dirty="0" smtClean="0"/>
              <a:t>7. </a:t>
            </a:r>
            <a:r>
              <a:rPr lang="ca-ES" sz="7200" dirty="0" err="1" smtClean="0"/>
              <a:t>Espacio</a:t>
            </a:r>
            <a:r>
              <a:rPr lang="ca-ES" sz="7200" dirty="0" smtClean="0"/>
              <a:t> de </a:t>
            </a:r>
            <a:r>
              <a:rPr lang="ca-ES" sz="7200" dirty="0" err="1" smtClean="0"/>
              <a:t>luz</a:t>
            </a:r>
            <a:r>
              <a:rPr lang="ca-ES" sz="7200" dirty="0" smtClean="0"/>
              <a:t> y </a:t>
            </a:r>
            <a:r>
              <a:rPr lang="ca-ES" sz="7200" dirty="0" err="1" smtClean="0"/>
              <a:t>sombra</a:t>
            </a:r>
            <a:r>
              <a:rPr lang="ca-ES" sz="7200" dirty="0" smtClean="0"/>
              <a:t>.</a:t>
            </a:r>
          </a:p>
          <a:p>
            <a:pPr eaLnBrk="1" fontAlgn="auto" hangingPunct="1">
              <a:spcAft>
                <a:spcPts val="0"/>
              </a:spcAft>
              <a:buFont typeface="Arial" pitchFamily="34" charset="0"/>
              <a:buChar char="•"/>
              <a:defRPr/>
            </a:pPr>
            <a:r>
              <a:rPr lang="ca-ES" sz="7200" dirty="0" smtClean="0"/>
              <a:t>8. Taller.</a:t>
            </a:r>
          </a:p>
          <a:p>
            <a:pPr eaLnBrk="1" fontAlgn="auto" hangingPunct="1">
              <a:spcAft>
                <a:spcPts val="0"/>
              </a:spcAft>
              <a:buFont typeface="Arial" pitchFamily="34" charset="0"/>
              <a:buChar char="•"/>
              <a:defRPr/>
            </a:pPr>
            <a:r>
              <a:rPr lang="ca-ES" sz="7200" dirty="0" smtClean="0"/>
              <a:t>9. </a:t>
            </a:r>
            <a:r>
              <a:rPr lang="ca-ES" sz="7200" dirty="0" err="1" smtClean="0"/>
              <a:t>Espacio</a:t>
            </a:r>
            <a:r>
              <a:rPr lang="ca-ES" sz="7200" dirty="0" smtClean="0"/>
              <a:t> exterior</a:t>
            </a:r>
          </a:p>
          <a:p>
            <a:pPr eaLnBrk="1" fontAlgn="auto" hangingPunct="1">
              <a:spcAft>
                <a:spcPts val="0"/>
              </a:spcAft>
              <a:buFont typeface="Arial" pitchFamily="34" charset="0"/>
              <a:buChar char="•"/>
              <a:defRPr/>
            </a:pPr>
            <a:r>
              <a:rPr lang="ca-ES" sz="7200" dirty="0" err="1" smtClean="0"/>
              <a:t>Balconcitos</a:t>
            </a:r>
            <a:r>
              <a:rPr lang="ca-ES" sz="7200" dirty="0" smtClean="0"/>
              <a:t> </a:t>
            </a:r>
            <a:r>
              <a:rPr lang="ca-ES" sz="7200" dirty="0"/>
              <a:t>(</a:t>
            </a:r>
            <a:r>
              <a:rPr lang="ca-ES" sz="7200" dirty="0" err="1"/>
              <a:t>hay</a:t>
            </a:r>
            <a:r>
              <a:rPr lang="ca-ES" sz="7200" dirty="0"/>
              <a:t> 6 </a:t>
            </a:r>
            <a:r>
              <a:rPr lang="ca-ES" sz="7200" dirty="0" err="1"/>
              <a:t>aulas</a:t>
            </a:r>
            <a:r>
              <a:rPr lang="ca-ES" sz="7200" dirty="0"/>
              <a:t> que en la </a:t>
            </a:r>
            <a:r>
              <a:rPr lang="ca-ES" sz="7200" dirty="0" err="1"/>
              <a:t>puerta</a:t>
            </a:r>
            <a:r>
              <a:rPr lang="ca-ES" sz="7200" dirty="0"/>
              <a:t> que da al exterior </a:t>
            </a:r>
            <a:r>
              <a:rPr lang="ca-ES" sz="7200" dirty="0" err="1"/>
              <a:t>tienen</a:t>
            </a:r>
            <a:r>
              <a:rPr lang="ca-ES" sz="7200" dirty="0"/>
              <a:t> un </a:t>
            </a:r>
            <a:r>
              <a:rPr lang="ca-ES" sz="7200" dirty="0" err="1"/>
              <a:t>espacio</a:t>
            </a:r>
            <a:r>
              <a:rPr lang="ca-ES" sz="7200" dirty="0"/>
              <a:t> </a:t>
            </a:r>
            <a:r>
              <a:rPr lang="ca-ES" sz="7200" dirty="0" err="1"/>
              <a:t>preparado</a:t>
            </a:r>
            <a:r>
              <a:rPr lang="ca-ES" sz="7200" dirty="0"/>
              <a:t> para los </a:t>
            </a:r>
            <a:r>
              <a:rPr lang="ca-ES" sz="7200" dirty="0" err="1"/>
              <a:t>niños</a:t>
            </a:r>
            <a:r>
              <a:rPr lang="ca-ES" sz="7200" dirty="0"/>
              <a:t>). El material de este </a:t>
            </a:r>
            <a:r>
              <a:rPr lang="ca-ES" sz="7200" dirty="0" err="1"/>
              <a:t>espacio</a:t>
            </a:r>
            <a:r>
              <a:rPr lang="ca-ES" sz="7200" dirty="0"/>
              <a:t> </a:t>
            </a:r>
            <a:r>
              <a:rPr lang="ca-ES" sz="7200" dirty="0" err="1"/>
              <a:t>puede</a:t>
            </a:r>
            <a:r>
              <a:rPr lang="ca-ES" sz="7200" dirty="0"/>
              <a:t> </a:t>
            </a:r>
            <a:r>
              <a:rPr lang="ca-ES" sz="7200" dirty="0" err="1"/>
              <a:t>ir</a:t>
            </a:r>
            <a:r>
              <a:rPr lang="ca-ES" sz="7200" dirty="0"/>
              <a:t> </a:t>
            </a:r>
            <a:r>
              <a:rPr lang="ca-ES" sz="7200" dirty="0" err="1"/>
              <a:t>variando</a:t>
            </a:r>
            <a:r>
              <a:rPr lang="ca-ES" sz="7200" dirty="0"/>
              <a:t>. </a:t>
            </a:r>
            <a:r>
              <a:rPr lang="ca-ES" sz="7200" dirty="0" err="1" smtClean="0"/>
              <a:t>Hay</a:t>
            </a:r>
            <a:r>
              <a:rPr lang="ca-ES" sz="7200" dirty="0" smtClean="0"/>
              <a:t> </a:t>
            </a:r>
            <a:r>
              <a:rPr lang="ca-ES" sz="7200" dirty="0" err="1" smtClean="0"/>
              <a:t>algunos</a:t>
            </a:r>
            <a:r>
              <a:rPr lang="ca-ES" sz="7200" dirty="0" smtClean="0"/>
              <a:t> </a:t>
            </a:r>
            <a:r>
              <a:rPr lang="ca-ES" sz="7200" dirty="0" err="1" smtClean="0"/>
              <a:t>balconcitos</a:t>
            </a:r>
            <a:r>
              <a:rPr lang="ca-ES" sz="7200" dirty="0" smtClean="0"/>
              <a:t> que son </a:t>
            </a:r>
            <a:r>
              <a:rPr lang="ca-ES" sz="7200" dirty="0" err="1" smtClean="0"/>
              <a:t>bastante</a:t>
            </a:r>
            <a:r>
              <a:rPr lang="ca-ES" sz="7200" dirty="0" smtClean="0"/>
              <a:t> </a:t>
            </a:r>
            <a:r>
              <a:rPr lang="ca-ES" sz="7200" dirty="0" err="1" smtClean="0"/>
              <a:t>permanentes</a:t>
            </a:r>
            <a:r>
              <a:rPr lang="ca-ES" sz="7200" dirty="0" smtClean="0"/>
              <a:t> (como el del agua y el </a:t>
            </a:r>
            <a:r>
              <a:rPr lang="ca-ES" sz="7200" dirty="0" err="1" smtClean="0"/>
              <a:t>arenero</a:t>
            </a:r>
            <a:r>
              <a:rPr lang="ca-ES" sz="7200" dirty="0" smtClean="0"/>
              <a:t>) y </a:t>
            </a:r>
            <a:r>
              <a:rPr lang="ca-ES" sz="7200" dirty="0" err="1" smtClean="0"/>
              <a:t>otros</a:t>
            </a:r>
            <a:r>
              <a:rPr lang="ca-ES" sz="7200" dirty="0" smtClean="0"/>
              <a:t> que van </a:t>
            </a:r>
            <a:r>
              <a:rPr lang="ca-ES" sz="7200" dirty="0" err="1" smtClean="0"/>
              <a:t>cambiando</a:t>
            </a:r>
            <a:r>
              <a:rPr lang="ca-ES" sz="7200" dirty="0" smtClean="0"/>
              <a:t> cada </a:t>
            </a:r>
            <a:r>
              <a:rPr lang="ca-ES" sz="7200" dirty="0" err="1" smtClean="0"/>
              <a:t>cierto</a:t>
            </a:r>
            <a:r>
              <a:rPr lang="ca-ES" sz="7200" dirty="0" smtClean="0"/>
              <a:t> </a:t>
            </a:r>
            <a:r>
              <a:rPr lang="ca-ES" sz="7200" dirty="0" err="1" smtClean="0"/>
              <a:t>tiempo</a:t>
            </a:r>
            <a:r>
              <a:rPr lang="ca-ES" sz="7200" dirty="0" smtClean="0"/>
              <a:t>. </a:t>
            </a:r>
            <a:r>
              <a:rPr lang="ca-ES" sz="7200" dirty="0" err="1" smtClean="0"/>
              <a:t>Posibilidades</a:t>
            </a:r>
            <a:r>
              <a:rPr lang="ca-ES" sz="7200" dirty="0"/>
              <a:t>: </a:t>
            </a:r>
            <a:r>
              <a:rPr lang="ca-ES" sz="7200" dirty="0" err="1"/>
              <a:t>espacios</a:t>
            </a:r>
            <a:r>
              <a:rPr lang="ca-ES" sz="7200" dirty="0"/>
              <a:t> para jugar con agua, </a:t>
            </a:r>
            <a:r>
              <a:rPr lang="ca-ES" sz="7200" dirty="0" err="1"/>
              <a:t>arenero</a:t>
            </a:r>
            <a:r>
              <a:rPr lang="ca-ES" sz="7200" dirty="0"/>
              <a:t> </a:t>
            </a:r>
            <a:r>
              <a:rPr lang="ca-ES" sz="7200" dirty="0" err="1"/>
              <a:t>pequeño</a:t>
            </a:r>
            <a:r>
              <a:rPr lang="ca-ES" sz="7200" dirty="0"/>
              <a:t> en el que </a:t>
            </a:r>
            <a:r>
              <a:rPr lang="ca-ES" sz="7200" dirty="0" err="1"/>
              <a:t>hacer</a:t>
            </a:r>
            <a:r>
              <a:rPr lang="ca-ES" sz="7200" dirty="0"/>
              <a:t> </a:t>
            </a:r>
            <a:r>
              <a:rPr lang="ca-ES" sz="7200" dirty="0" err="1"/>
              <a:t>construcciones</a:t>
            </a:r>
            <a:r>
              <a:rPr lang="ca-ES" sz="7200" dirty="0"/>
              <a:t>, </a:t>
            </a:r>
            <a:r>
              <a:rPr lang="ca-ES" sz="7200" dirty="0" err="1"/>
              <a:t>espacio</a:t>
            </a:r>
            <a:r>
              <a:rPr lang="ca-ES" sz="7200" dirty="0"/>
              <a:t> con </a:t>
            </a:r>
            <a:r>
              <a:rPr lang="ca-ES" sz="7200" dirty="0" err="1"/>
              <a:t>cuentos</a:t>
            </a:r>
            <a:r>
              <a:rPr lang="ca-ES" sz="7200" dirty="0"/>
              <a:t>, </a:t>
            </a:r>
            <a:r>
              <a:rPr lang="ca-ES" sz="7200" dirty="0" err="1"/>
              <a:t>alfombra</a:t>
            </a:r>
            <a:r>
              <a:rPr lang="ca-ES" sz="7200" dirty="0"/>
              <a:t> y </a:t>
            </a:r>
            <a:r>
              <a:rPr lang="ca-ES" sz="7200" dirty="0" err="1"/>
              <a:t>sillones</a:t>
            </a:r>
            <a:r>
              <a:rPr lang="ca-ES" sz="7200" dirty="0"/>
              <a:t> de </a:t>
            </a:r>
            <a:r>
              <a:rPr lang="ca-ES" sz="7200" dirty="0" err="1"/>
              <a:t>mimbre</a:t>
            </a:r>
            <a:r>
              <a:rPr lang="ca-ES" sz="7200" dirty="0"/>
              <a:t> para </a:t>
            </a:r>
            <a:r>
              <a:rPr lang="ca-ES" sz="7200" dirty="0" err="1"/>
              <a:t>leerlos</a:t>
            </a:r>
            <a:r>
              <a:rPr lang="ca-ES" sz="7200" dirty="0"/>
              <a:t>, </a:t>
            </a:r>
            <a:r>
              <a:rPr lang="ca-ES" sz="7200" dirty="0" err="1"/>
              <a:t>cabañas</a:t>
            </a:r>
            <a:r>
              <a:rPr lang="ca-ES" sz="7200" dirty="0"/>
              <a:t> </a:t>
            </a:r>
            <a:r>
              <a:rPr lang="ca-ES" sz="7200" dirty="0" err="1"/>
              <a:t>pequeñas</a:t>
            </a:r>
            <a:r>
              <a:rPr lang="ca-ES" sz="7200" dirty="0"/>
              <a:t> y </a:t>
            </a:r>
            <a:r>
              <a:rPr lang="ca-ES" sz="7200" dirty="0" err="1"/>
              <a:t>muñecos</a:t>
            </a:r>
            <a:r>
              <a:rPr lang="ca-ES" sz="7200" dirty="0"/>
              <a:t>, </a:t>
            </a:r>
            <a:r>
              <a:rPr lang="ca-ES" sz="7200" dirty="0" err="1"/>
              <a:t>cubos</a:t>
            </a:r>
            <a:r>
              <a:rPr lang="ca-ES" sz="7200" dirty="0"/>
              <a:t> </a:t>
            </a:r>
            <a:r>
              <a:rPr lang="ca-ES" sz="7200" dirty="0" err="1"/>
              <a:t>gigantes</a:t>
            </a:r>
            <a:r>
              <a:rPr lang="ca-ES" sz="7200" dirty="0"/>
              <a:t> para </a:t>
            </a:r>
            <a:r>
              <a:rPr lang="ca-ES" sz="7200" dirty="0" smtClean="0"/>
              <a:t>construir o pintar con </a:t>
            </a:r>
            <a:r>
              <a:rPr lang="ca-ES" sz="7200" dirty="0" err="1" smtClean="0"/>
              <a:t>tizas</a:t>
            </a:r>
            <a:r>
              <a:rPr lang="ca-ES" sz="7200" dirty="0" smtClean="0"/>
              <a:t>, </a:t>
            </a:r>
            <a:r>
              <a:rPr lang="ca-ES" sz="7200" dirty="0" err="1"/>
              <a:t>instrumentos</a:t>
            </a:r>
            <a:r>
              <a:rPr lang="ca-ES" sz="7200" dirty="0"/>
              <a:t> </a:t>
            </a:r>
            <a:r>
              <a:rPr lang="ca-ES" sz="7200" dirty="0" err="1"/>
              <a:t>musicales</a:t>
            </a:r>
            <a:r>
              <a:rPr lang="ca-ES" sz="7200" dirty="0" smtClean="0"/>
              <a:t>...</a:t>
            </a:r>
          </a:p>
          <a:p>
            <a:pPr eaLnBrk="1" fontAlgn="auto" hangingPunct="1">
              <a:spcAft>
                <a:spcPts val="0"/>
              </a:spcAft>
              <a:buFont typeface="Arial" pitchFamily="34" charset="0"/>
              <a:buChar char="•"/>
              <a:defRPr/>
            </a:pPr>
            <a:r>
              <a:rPr lang="ca-ES" sz="7200" dirty="0" err="1" smtClean="0"/>
              <a:t>Dentro</a:t>
            </a:r>
            <a:r>
              <a:rPr lang="ca-ES" sz="7200" dirty="0" smtClean="0"/>
              <a:t> de cada </a:t>
            </a:r>
            <a:r>
              <a:rPr lang="ca-ES" sz="7200" dirty="0" err="1" smtClean="0"/>
              <a:t>uno</a:t>
            </a:r>
            <a:r>
              <a:rPr lang="ca-ES" sz="7200" dirty="0" smtClean="0"/>
              <a:t> de estos </a:t>
            </a:r>
            <a:r>
              <a:rPr lang="ca-ES" sz="7200" dirty="0" err="1" smtClean="0"/>
              <a:t>espacios</a:t>
            </a:r>
            <a:r>
              <a:rPr lang="ca-ES" sz="7200" dirty="0" smtClean="0"/>
              <a:t> </a:t>
            </a:r>
            <a:r>
              <a:rPr lang="ca-ES" sz="7200" dirty="0" err="1" smtClean="0"/>
              <a:t>hay</a:t>
            </a:r>
            <a:r>
              <a:rPr lang="ca-ES" sz="7200" dirty="0" smtClean="0"/>
              <a:t> </a:t>
            </a:r>
            <a:r>
              <a:rPr lang="ca-ES" sz="7200" dirty="0" err="1" smtClean="0"/>
              <a:t>microespacios</a:t>
            </a:r>
            <a:r>
              <a:rPr lang="ca-ES" sz="7200" dirty="0" smtClean="0"/>
              <a:t>.</a:t>
            </a:r>
            <a:endParaRPr lang="ca-ES" sz="7200" dirty="0"/>
          </a:p>
          <a:p>
            <a:pPr eaLnBrk="1" fontAlgn="auto" hangingPunct="1">
              <a:spcAft>
                <a:spcPts val="0"/>
              </a:spcAft>
              <a:buFont typeface="Arial" pitchFamily="34" charset="0"/>
              <a:buChar char="•"/>
              <a:defRPr/>
            </a:pPr>
            <a:r>
              <a:rPr lang="ca-ES" sz="7200" dirty="0" smtClean="0"/>
              <a:t>Son 9 </a:t>
            </a:r>
            <a:r>
              <a:rPr lang="ca-ES" sz="7200" dirty="0" err="1" smtClean="0"/>
              <a:t>espacios</a:t>
            </a:r>
            <a:r>
              <a:rPr lang="ca-ES" sz="7200" dirty="0" smtClean="0"/>
              <a:t> </a:t>
            </a:r>
            <a:r>
              <a:rPr lang="ca-ES" sz="7200" dirty="0" err="1" smtClean="0"/>
              <a:t>grandes</a:t>
            </a:r>
            <a:r>
              <a:rPr lang="ca-ES" sz="7200" dirty="0" smtClean="0"/>
              <a:t> que son los que dan nombre al “aula” y són </a:t>
            </a:r>
            <a:r>
              <a:rPr lang="ca-ES" sz="7200" dirty="0" err="1" smtClean="0"/>
              <a:t>más</a:t>
            </a:r>
            <a:r>
              <a:rPr lang="ca-ES" sz="7200" dirty="0" smtClean="0"/>
              <a:t> </a:t>
            </a:r>
            <a:r>
              <a:rPr lang="ca-ES" sz="7200" dirty="0" err="1" smtClean="0"/>
              <a:t>permanentes</a:t>
            </a:r>
            <a:r>
              <a:rPr lang="ca-ES" sz="7200" dirty="0" smtClean="0"/>
              <a:t> y </a:t>
            </a:r>
            <a:r>
              <a:rPr lang="ca-ES" sz="7200" dirty="0" err="1" smtClean="0"/>
              <a:t>alrededor</a:t>
            </a:r>
            <a:r>
              <a:rPr lang="ca-ES" sz="7200" dirty="0" smtClean="0"/>
              <a:t> de 50 </a:t>
            </a:r>
            <a:r>
              <a:rPr lang="ca-ES" sz="7200" dirty="0" err="1" smtClean="0"/>
              <a:t>microespacios</a:t>
            </a:r>
            <a:r>
              <a:rPr lang="ca-ES" sz="7200" dirty="0" smtClean="0"/>
              <a:t> que van </a:t>
            </a:r>
            <a:r>
              <a:rPr lang="ca-ES" sz="7200" dirty="0" err="1" smtClean="0"/>
              <a:t>variando</a:t>
            </a:r>
            <a:r>
              <a:rPr lang="ca-ES" sz="7200" dirty="0" smtClean="0"/>
              <a:t> en </a:t>
            </a:r>
            <a:r>
              <a:rPr lang="ca-ES" sz="7200" dirty="0" err="1" smtClean="0"/>
              <a:t>función</a:t>
            </a:r>
            <a:r>
              <a:rPr lang="ca-ES" sz="7200" dirty="0" smtClean="0"/>
              <a:t> de las </a:t>
            </a:r>
            <a:r>
              <a:rPr lang="ca-ES" sz="7200" dirty="0" err="1" smtClean="0"/>
              <a:t>necesidades</a:t>
            </a:r>
            <a:r>
              <a:rPr lang="ca-ES" sz="7200" dirty="0" smtClean="0"/>
              <a:t> y </a:t>
            </a:r>
            <a:r>
              <a:rPr lang="ca-ES" sz="7200" dirty="0" err="1" smtClean="0"/>
              <a:t>observaciones</a:t>
            </a:r>
            <a:r>
              <a:rPr lang="ca-ES" sz="7200" dirty="0" smtClean="0"/>
              <a:t> que se van </a:t>
            </a:r>
            <a:r>
              <a:rPr lang="ca-ES" sz="7200" dirty="0" err="1" smtClean="0"/>
              <a:t>realizando</a:t>
            </a:r>
            <a:r>
              <a:rPr lang="ca-ES" sz="7200" dirty="0" smtClean="0"/>
              <a:t>..</a:t>
            </a:r>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a:xfrm>
            <a:off x="785813" y="188913"/>
            <a:ext cx="7889875" cy="1525587"/>
          </a:xfrm>
        </p:spPr>
        <p:txBody>
          <a:bodyPr/>
          <a:lstStyle/>
          <a:p>
            <a:pPr eaLnBrk="1" hangingPunct="1"/>
            <a:r>
              <a:rPr lang="ca-ES" altLang="es-ES_tradnl" sz="5400" b="1" smtClean="0"/>
              <a:t>Espacio de la harina</a:t>
            </a:r>
            <a:r>
              <a:rPr lang="ca-ES" altLang="es-ES_tradnl" sz="3200" smtClean="0"/>
              <a:t/>
            </a:r>
            <a:br>
              <a:rPr lang="ca-ES" altLang="es-ES_tradnl" sz="3200" smtClean="0"/>
            </a:br>
            <a:endParaRPr lang="es-ES_tradnl" altLang="es-ES_tradnl" sz="3200" smtClean="0"/>
          </a:p>
        </p:txBody>
      </p:sp>
      <p:sp>
        <p:nvSpPr>
          <p:cNvPr id="3" name="2 Marcador de contenido"/>
          <p:cNvSpPr>
            <a:spLocks noGrp="1"/>
          </p:cNvSpPr>
          <p:nvPr>
            <p:ph idx="1"/>
          </p:nvPr>
        </p:nvSpPr>
        <p:spPr>
          <a:xfrm>
            <a:off x="323850" y="1341438"/>
            <a:ext cx="8362950" cy="4967287"/>
          </a:xfrm>
        </p:spPr>
        <p:txBody>
          <a:bodyPr rtlCol="0">
            <a:normAutofit fontScale="70000" lnSpcReduction="20000"/>
          </a:bodyPr>
          <a:lstStyle/>
          <a:p>
            <a:pPr eaLnBrk="1" fontAlgn="auto" hangingPunct="1">
              <a:spcAft>
                <a:spcPts val="0"/>
              </a:spcAft>
              <a:buFont typeface="Arial" charset="0"/>
              <a:buNone/>
              <a:defRPr/>
            </a:pPr>
            <a:endParaRPr lang="ca-ES" sz="3400" dirty="0" smtClean="0"/>
          </a:p>
          <a:p>
            <a:pPr eaLnBrk="1" fontAlgn="auto" hangingPunct="1">
              <a:spcAft>
                <a:spcPts val="0"/>
              </a:spcAft>
              <a:buFont typeface="Arial" pitchFamily="34" charset="0"/>
              <a:buChar char="•"/>
              <a:defRPr/>
            </a:pPr>
            <a:r>
              <a:rPr lang="ca-ES" sz="3400" dirty="0" err="1" smtClean="0"/>
              <a:t>Espacio</a:t>
            </a:r>
            <a:r>
              <a:rPr lang="ca-ES" sz="3400" dirty="0" smtClean="0"/>
              <a:t> de la </a:t>
            </a:r>
            <a:r>
              <a:rPr lang="ca-ES" sz="3400" dirty="0" err="1" smtClean="0"/>
              <a:t>harina</a:t>
            </a:r>
            <a:r>
              <a:rPr lang="ca-ES" sz="3400" dirty="0" smtClean="0"/>
              <a:t>: </a:t>
            </a:r>
            <a:r>
              <a:rPr lang="ca-ES" sz="3400" dirty="0" err="1" smtClean="0"/>
              <a:t>Mesas</a:t>
            </a:r>
            <a:r>
              <a:rPr lang="ca-ES" sz="3400" dirty="0" smtClean="0"/>
              <a:t> con </a:t>
            </a:r>
            <a:r>
              <a:rPr lang="ca-ES" sz="3400" dirty="0" err="1" smtClean="0"/>
              <a:t>bandejas</a:t>
            </a:r>
            <a:r>
              <a:rPr lang="ca-ES" sz="3400" dirty="0" smtClean="0"/>
              <a:t> para experimentar con </a:t>
            </a:r>
            <a:r>
              <a:rPr lang="ca-ES" sz="3400" dirty="0" err="1" smtClean="0"/>
              <a:t>harina</a:t>
            </a:r>
            <a:r>
              <a:rPr lang="ca-ES" sz="3400" dirty="0" smtClean="0"/>
              <a:t> y </a:t>
            </a:r>
            <a:r>
              <a:rPr lang="ca-ES" sz="3400" dirty="0" err="1" smtClean="0"/>
              <a:t>algunos</a:t>
            </a:r>
            <a:r>
              <a:rPr lang="ca-ES" sz="3400" dirty="0" smtClean="0"/>
              <a:t> </a:t>
            </a:r>
            <a:r>
              <a:rPr lang="ca-ES" sz="3400" dirty="0" err="1" smtClean="0"/>
              <a:t>cereales</a:t>
            </a:r>
            <a:r>
              <a:rPr lang="ca-ES" sz="3400" dirty="0" smtClean="0"/>
              <a:t>/</a:t>
            </a:r>
            <a:r>
              <a:rPr lang="ca-ES" sz="3400" dirty="0" err="1" smtClean="0"/>
              <a:t>legumbres</a:t>
            </a:r>
            <a:r>
              <a:rPr lang="ca-ES" sz="3400" dirty="0" smtClean="0"/>
              <a:t>. </a:t>
            </a:r>
            <a:r>
              <a:rPr lang="ca-ES" sz="3400" dirty="0" err="1" smtClean="0"/>
              <a:t>Todo</a:t>
            </a:r>
            <a:r>
              <a:rPr lang="ca-ES" sz="3400" dirty="0" smtClean="0"/>
              <a:t> </a:t>
            </a:r>
            <a:r>
              <a:rPr lang="ca-ES" sz="3400" dirty="0" err="1" smtClean="0"/>
              <a:t>tipo</a:t>
            </a:r>
            <a:r>
              <a:rPr lang="ca-ES" sz="3400" dirty="0" smtClean="0"/>
              <a:t> de </a:t>
            </a:r>
            <a:r>
              <a:rPr lang="ca-ES" sz="3400" dirty="0" err="1" smtClean="0"/>
              <a:t>utensilios</a:t>
            </a:r>
            <a:r>
              <a:rPr lang="ca-ES" sz="3400" dirty="0" smtClean="0"/>
              <a:t> para interaccionar con estos </a:t>
            </a:r>
            <a:r>
              <a:rPr lang="ca-ES" sz="3400" dirty="0" err="1" smtClean="0"/>
              <a:t>materiales</a:t>
            </a:r>
            <a:r>
              <a:rPr lang="ca-ES" sz="3400" dirty="0" smtClean="0"/>
              <a:t>: </a:t>
            </a:r>
            <a:r>
              <a:rPr lang="ca-ES" sz="3400" dirty="0" err="1" smtClean="0"/>
              <a:t>cucharas</a:t>
            </a:r>
            <a:r>
              <a:rPr lang="ca-ES" sz="3400" dirty="0" smtClean="0"/>
              <a:t>, </a:t>
            </a:r>
            <a:r>
              <a:rPr lang="ca-ES" sz="3400" dirty="0" err="1" smtClean="0"/>
              <a:t>morteros</a:t>
            </a:r>
            <a:r>
              <a:rPr lang="ca-ES" sz="3400" dirty="0" smtClean="0"/>
              <a:t>, </a:t>
            </a:r>
            <a:r>
              <a:rPr lang="ca-ES" sz="3400" dirty="0" err="1" smtClean="0"/>
              <a:t>coladores</a:t>
            </a:r>
            <a:r>
              <a:rPr lang="ca-ES" sz="3400" dirty="0" smtClean="0"/>
              <a:t>, </a:t>
            </a:r>
            <a:r>
              <a:rPr lang="ca-ES" sz="3400" dirty="0" err="1" smtClean="0"/>
              <a:t>platoss</a:t>
            </a:r>
            <a:r>
              <a:rPr lang="ca-ES" sz="3400" dirty="0" smtClean="0"/>
              <a:t>, </a:t>
            </a:r>
            <a:r>
              <a:rPr lang="ca-ES" sz="3400" dirty="0" err="1" smtClean="0"/>
              <a:t>recipientes</a:t>
            </a:r>
            <a:r>
              <a:rPr lang="ca-ES" sz="3400" dirty="0" smtClean="0"/>
              <a:t> diversos...</a:t>
            </a:r>
          </a:p>
          <a:p>
            <a:pPr eaLnBrk="1" fontAlgn="auto" hangingPunct="1">
              <a:spcAft>
                <a:spcPts val="0"/>
              </a:spcAft>
              <a:buFont typeface="Arial" pitchFamily="34" charset="0"/>
              <a:buChar char="•"/>
              <a:defRPr/>
            </a:pPr>
            <a:r>
              <a:rPr lang="ca-ES" sz="3400" dirty="0" err="1" smtClean="0"/>
              <a:t>Microespacios</a:t>
            </a:r>
            <a:r>
              <a:rPr lang="ca-ES" sz="3400" dirty="0" smtClean="0"/>
              <a:t>:</a:t>
            </a:r>
          </a:p>
          <a:p>
            <a:pPr lvl="1" eaLnBrk="1" fontAlgn="auto" hangingPunct="1">
              <a:spcAft>
                <a:spcPts val="0"/>
              </a:spcAft>
              <a:buFont typeface="Arial" pitchFamily="34" charset="0"/>
              <a:buChar char="–"/>
              <a:defRPr/>
            </a:pPr>
            <a:r>
              <a:rPr lang="ca-ES" sz="3400" dirty="0"/>
              <a:t> </a:t>
            </a:r>
            <a:r>
              <a:rPr lang="ca-ES" sz="3400" dirty="0" smtClean="0"/>
              <a:t>Material de </a:t>
            </a:r>
            <a:r>
              <a:rPr lang="ca-ES" sz="3400" dirty="0" err="1" smtClean="0"/>
              <a:t>Pistoia</a:t>
            </a:r>
            <a:r>
              <a:rPr lang="ca-ES" sz="3400" dirty="0" smtClean="0"/>
              <a:t>.</a:t>
            </a:r>
          </a:p>
          <a:p>
            <a:pPr lvl="1" eaLnBrk="1" fontAlgn="auto" hangingPunct="1">
              <a:spcAft>
                <a:spcPts val="0"/>
              </a:spcAft>
              <a:buFont typeface="Arial" pitchFamily="34" charset="0"/>
              <a:buChar char="–"/>
              <a:defRPr/>
            </a:pPr>
            <a:r>
              <a:rPr lang="ca-ES" sz="3400" dirty="0" smtClean="0"/>
              <a:t> </a:t>
            </a:r>
            <a:r>
              <a:rPr lang="ca-ES" sz="3400" dirty="0" err="1" smtClean="0"/>
              <a:t>Cojines</a:t>
            </a:r>
            <a:r>
              <a:rPr lang="ca-ES" sz="3400" dirty="0" smtClean="0"/>
              <a:t> y </a:t>
            </a:r>
            <a:r>
              <a:rPr lang="ca-ES" sz="3400" dirty="0" err="1" smtClean="0"/>
              <a:t>cuentos</a:t>
            </a:r>
            <a:r>
              <a:rPr lang="ca-ES" sz="3400" dirty="0" smtClean="0"/>
              <a:t> en la zona de </a:t>
            </a:r>
            <a:r>
              <a:rPr lang="ca-ES" sz="3400" dirty="0" err="1" smtClean="0"/>
              <a:t>encuentro</a:t>
            </a:r>
            <a:r>
              <a:rPr lang="ca-ES" sz="3400" dirty="0" smtClean="0"/>
              <a:t> (parquet).</a:t>
            </a:r>
          </a:p>
          <a:p>
            <a:pPr lvl="1" eaLnBrk="1" fontAlgn="auto" hangingPunct="1">
              <a:spcAft>
                <a:spcPts val="0"/>
              </a:spcAft>
              <a:buFont typeface="Arial" pitchFamily="34" charset="0"/>
              <a:buChar char="–"/>
              <a:defRPr/>
            </a:pPr>
            <a:r>
              <a:rPr lang="ca-ES" sz="3400" dirty="0"/>
              <a:t> </a:t>
            </a:r>
            <a:r>
              <a:rPr lang="ca-ES" sz="3400" dirty="0" err="1" smtClean="0"/>
              <a:t>Altillo</a:t>
            </a:r>
            <a:r>
              <a:rPr lang="ca-ES" sz="3400" dirty="0" smtClean="0"/>
              <a:t> con </a:t>
            </a:r>
            <a:r>
              <a:rPr lang="ca-ES" sz="3400" dirty="0" err="1" smtClean="0"/>
              <a:t>escaleras</a:t>
            </a:r>
            <a:r>
              <a:rPr lang="ca-ES" sz="3400" dirty="0" smtClean="0"/>
              <a:t> con 2 </a:t>
            </a:r>
            <a:r>
              <a:rPr lang="ca-ES" sz="3400" dirty="0" err="1" smtClean="0"/>
              <a:t>zonas</a:t>
            </a:r>
            <a:r>
              <a:rPr lang="ca-ES" sz="3400" dirty="0" smtClean="0"/>
              <a:t> </a:t>
            </a:r>
            <a:r>
              <a:rPr lang="ca-ES" sz="3400" dirty="0" err="1" smtClean="0"/>
              <a:t>diferenciadas</a:t>
            </a:r>
            <a:r>
              <a:rPr lang="ca-ES" sz="3400" dirty="0" smtClean="0"/>
              <a:t>: la de arriba con </a:t>
            </a:r>
            <a:r>
              <a:rPr lang="ca-ES" sz="3400" dirty="0" err="1" smtClean="0"/>
              <a:t>muñecos</a:t>
            </a:r>
            <a:r>
              <a:rPr lang="ca-ES" sz="3400" dirty="0" smtClean="0"/>
              <a:t> y la de </a:t>
            </a:r>
            <a:r>
              <a:rPr lang="ca-ES" sz="3400" dirty="0" err="1" smtClean="0"/>
              <a:t>abajo</a:t>
            </a:r>
            <a:r>
              <a:rPr lang="ca-ES" sz="3400" dirty="0" smtClean="0"/>
              <a:t> con cortina y </a:t>
            </a:r>
            <a:r>
              <a:rPr lang="ca-ES" sz="3400" dirty="0" err="1" smtClean="0"/>
              <a:t>cojines</a:t>
            </a:r>
            <a:r>
              <a:rPr lang="ca-ES" sz="3400" dirty="0" smtClean="0"/>
              <a:t> para poder estar </a:t>
            </a:r>
            <a:r>
              <a:rPr lang="ca-ES" sz="3400" dirty="0" err="1" smtClean="0"/>
              <a:t>escondido</a:t>
            </a:r>
            <a:r>
              <a:rPr lang="ca-ES" sz="3400" dirty="0" smtClean="0"/>
              <a:t> o </a:t>
            </a:r>
            <a:r>
              <a:rPr lang="ca-ES" sz="3400" dirty="0" err="1" smtClean="0"/>
              <a:t>resguardado</a:t>
            </a:r>
            <a:r>
              <a:rPr lang="ca-ES" sz="3400" dirty="0" smtClean="0"/>
              <a:t>.</a:t>
            </a:r>
          </a:p>
          <a:p>
            <a:pPr lvl="1" eaLnBrk="1" fontAlgn="auto" hangingPunct="1">
              <a:spcAft>
                <a:spcPts val="0"/>
              </a:spcAft>
              <a:buFont typeface="Arial" pitchFamily="34" charset="0"/>
              <a:buChar char="–"/>
              <a:defRPr/>
            </a:pPr>
            <a:r>
              <a:rPr lang="ca-ES" sz="3400" dirty="0" smtClean="0"/>
              <a:t> </a:t>
            </a:r>
            <a:r>
              <a:rPr lang="ca-ES" sz="3400" dirty="0" err="1" smtClean="0"/>
              <a:t>Espejo</a:t>
            </a:r>
            <a:r>
              <a:rPr lang="ca-ES" sz="3400" dirty="0" smtClean="0"/>
              <a:t> con </a:t>
            </a:r>
            <a:r>
              <a:rPr lang="ca-ES" sz="3400" dirty="0" err="1" smtClean="0"/>
              <a:t>rotuladores</a:t>
            </a:r>
            <a:r>
              <a:rPr lang="ca-ES" sz="3400" dirty="0" smtClean="0"/>
              <a:t> para pintar.</a:t>
            </a:r>
          </a:p>
          <a:p>
            <a:pPr lvl="1" eaLnBrk="1" fontAlgn="auto" hangingPunct="1">
              <a:spcAft>
                <a:spcPts val="0"/>
              </a:spcAft>
              <a:buFont typeface="Arial" pitchFamily="34" charset="0"/>
              <a:buChar char="–"/>
              <a:defRPr/>
            </a:pPr>
            <a:r>
              <a:rPr lang="ca-ES" sz="3400" dirty="0" err="1" smtClean="0"/>
              <a:t>Maderas</a:t>
            </a:r>
            <a:r>
              <a:rPr lang="ca-ES" sz="3400" dirty="0" smtClean="0"/>
              <a:t> </a:t>
            </a:r>
            <a:r>
              <a:rPr lang="ca-ES" sz="3400" dirty="0" err="1" smtClean="0"/>
              <a:t>grandes</a:t>
            </a:r>
            <a:r>
              <a:rPr lang="ca-ES" sz="3400" dirty="0" smtClean="0"/>
              <a:t> y </a:t>
            </a:r>
            <a:r>
              <a:rPr lang="ca-ES" sz="3400" dirty="0" err="1" smtClean="0"/>
              <a:t>puentes</a:t>
            </a:r>
            <a:r>
              <a:rPr lang="ca-ES" sz="3400" dirty="0" smtClean="0"/>
              <a:t> con </a:t>
            </a:r>
            <a:r>
              <a:rPr lang="ca-ES" sz="3400" dirty="0" err="1" smtClean="0"/>
              <a:t>animales</a:t>
            </a:r>
            <a:r>
              <a:rPr lang="ca-ES" sz="3400" dirty="0" smtClean="0"/>
              <a:t> de </a:t>
            </a:r>
            <a:r>
              <a:rPr lang="ca-ES" sz="3400" dirty="0" err="1" smtClean="0"/>
              <a:t>madera</a:t>
            </a:r>
            <a:r>
              <a:rPr lang="ca-ES" sz="3400" dirty="0" smtClean="0"/>
              <a:t>.</a:t>
            </a:r>
          </a:p>
          <a:p>
            <a:pPr marL="457200" lvl="1" indent="0" algn="ctr" eaLnBrk="1" fontAlgn="auto" hangingPunct="1">
              <a:spcAft>
                <a:spcPts val="0"/>
              </a:spcAft>
              <a:buFont typeface="Arial" pitchFamily="34" charset="0"/>
              <a:buNone/>
              <a:defRPr/>
            </a:pPr>
            <a:endParaRPr lang="ca-E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785225"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1 Imagen" descr="Imagen4.JPG"/>
          <p:cNvPicPr>
            <a:picLocks noChangeAspect="1"/>
          </p:cNvPicPr>
          <p:nvPr/>
        </p:nvPicPr>
        <p:blipFill>
          <a:blip r:embed="rId2">
            <a:extLst>
              <a:ext uri="{28A0092B-C50C-407E-A947-70E740481C1C}">
                <a14:useLocalDpi xmlns:a14="http://schemas.microsoft.com/office/drawing/2010/main" val="0"/>
              </a:ext>
            </a:extLst>
          </a:blip>
          <a:srcRect r="11269"/>
          <a:stretch>
            <a:fillRect/>
          </a:stretch>
        </p:blipFill>
        <p:spPr bwMode="auto">
          <a:xfrm>
            <a:off x="2079625" y="0"/>
            <a:ext cx="456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pPr eaLnBrk="1" hangingPunct="1"/>
            <a:r>
              <a:rPr lang="ca-ES" altLang="es-ES_tradnl" smtClean="0"/>
              <a:t>Espacio de material de reciclaje</a:t>
            </a:r>
            <a:endParaRPr lang="es-ES_tradnl" altLang="es-ES_tradnl" smtClean="0"/>
          </a:p>
        </p:txBody>
      </p:sp>
      <p:sp>
        <p:nvSpPr>
          <p:cNvPr id="3" name="2 Marcador de contenido"/>
          <p:cNvSpPr>
            <a:spLocks noGrp="1"/>
          </p:cNvSpPr>
          <p:nvPr>
            <p:ph idx="1"/>
          </p:nvPr>
        </p:nvSpPr>
        <p:spPr>
          <a:xfrm>
            <a:off x="611188" y="1628775"/>
            <a:ext cx="8229600" cy="4525963"/>
          </a:xfrm>
        </p:spPr>
        <p:txBody>
          <a:bodyPr rtlCol="0">
            <a:normAutofit fontScale="55000" lnSpcReduction="20000"/>
          </a:bodyPr>
          <a:lstStyle/>
          <a:p>
            <a:pPr eaLnBrk="1" fontAlgn="auto" hangingPunct="1">
              <a:spcAft>
                <a:spcPts val="0"/>
              </a:spcAft>
              <a:buFont typeface="Arial" pitchFamily="34" charset="0"/>
              <a:buChar char="•"/>
              <a:defRPr/>
            </a:pPr>
            <a:r>
              <a:rPr lang="ca-ES" dirty="0"/>
              <a:t>Material de </a:t>
            </a:r>
            <a:r>
              <a:rPr lang="ca-ES" dirty="0" err="1"/>
              <a:t>reciclaje</a:t>
            </a:r>
            <a:r>
              <a:rPr lang="ca-ES" dirty="0"/>
              <a:t> para construir lo que los </a:t>
            </a:r>
            <a:r>
              <a:rPr lang="ca-ES" dirty="0" err="1"/>
              <a:t>niños</a:t>
            </a:r>
            <a:r>
              <a:rPr lang="ca-ES" dirty="0"/>
              <a:t> </a:t>
            </a:r>
            <a:r>
              <a:rPr lang="ca-ES" dirty="0" err="1"/>
              <a:t>quieran</a:t>
            </a:r>
            <a:r>
              <a:rPr lang="ca-ES" dirty="0"/>
              <a:t>: </a:t>
            </a:r>
            <a:r>
              <a:rPr lang="ca-ES" dirty="0" err="1"/>
              <a:t>desde</a:t>
            </a:r>
            <a:r>
              <a:rPr lang="ca-ES" dirty="0"/>
              <a:t> </a:t>
            </a:r>
            <a:r>
              <a:rPr lang="ca-ES" dirty="0" err="1"/>
              <a:t>telas</a:t>
            </a:r>
            <a:r>
              <a:rPr lang="ca-ES" dirty="0"/>
              <a:t>, </a:t>
            </a:r>
            <a:r>
              <a:rPr lang="ca-ES" dirty="0" err="1"/>
              <a:t>cartones</a:t>
            </a:r>
            <a:r>
              <a:rPr lang="ca-ES" dirty="0"/>
              <a:t>, </a:t>
            </a:r>
            <a:r>
              <a:rPr lang="ca-ES" dirty="0" err="1"/>
              <a:t>cuerdas</a:t>
            </a:r>
            <a:r>
              <a:rPr lang="ca-ES" dirty="0"/>
              <a:t>, </a:t>
            </a:r>
            <a:r>
              <a:rPr lang="ca-ES" dirty="0" err="1" smtClean="0"/>
              <a:t>lanas</a:t>
            </a:r>
            <a:r>
              <a:rPr lang="ca-ES" dirty="0" smtClean="0"/>
              <a:t>, </a:t>
            </a:r>
            <a:r>
              <a:rPr lang="ca-ES" dirty="0" err="1" smtClean="0"/>
              <a:t>hasta</a:t>
            </a:r>
            <a:r>
              <a:rPr lang="ca-ES" dirty="0" smtClean="0"/>
              <a:t> </a:t>
            </a:r>
            <a:r>
              <a:rPr lang="ca-ES" dirty="0" err="1"/>
              <a:t>tornillos</a:t>
            </a:r>
            <a:r>
              <a:rPr lang="ca-ES" dirty="0"/>
              <a:t>, </a:t>
            </a:r>
            <a:r>
              <a:rPr lang="ca-ES" dirty="0" err="1"/>
              <a:t>alambres</a:t>
            </a:r>
            <a:r>
              <a:rPr lang="ca-ES" dirty="0"/>
              <a:t>, </a:t>
            </a:r>
            <a:r>
              <a:rPr lang="ca-ES" dirty="0" err="1"/>
              <a:t>piezas</a:t>
            </a:r>
            <a:r>
              <a:rPr lang="ca-ES" dirty="0"/>
              <a:t> </a:t>
            </a:r>
            <a:r>
              <a:rPr lang="ca-ES" dirty="0" err="1"/>
              <a:t>diversas</a:t>
            </a:r>
            <a:r>
              <a:rPr lang="ca-ES" dirty="0"/>
              <a:t> de </a:t>
            </a:r>
            <a:r>
              <a:rPr lang="ca-ES" dirty="0" err="1"/>
              <a:t>aparatos</a:t>
            </a:r>
            <a:r>
              <a:rPr lang="ca-ES" dirty="0"/>
              <a:t> </a:t>
            </a:r>
            <a:r>
              <a:rPr lang="ca-ES" dirty="0" err="1"/>
              <a:t>electrónicos</a:t>
            </a:r>
            <a:r>
              <a:rPr lang="ca-ES" dirty="0"/>
              <a:t> </a:t>
            </a:r>
            <a:r>
              <a:rPr lang="ca-ES" dirty="0" err="1"/>
              <a:t>desmontados</a:t>
            </a:r>
            <a:r>
              <a:rPr lang="ca-ES" dirty="0" smtClean="0"/>
              <a:t>... Dos </a:t>
            </a:r>
            <a:r>
              <a:rPr lang="ca-ES" dirty="0" err="1" smtClean="0"/>
              <a:t>mesas</a:t>
            </a:r>
            <a:r>
              <a:rPr lang="ca-ES" dirty="0" smtClean="0"/>
              <a:t> </a:t>
            </a:r>
            <a:r>
              <a:rPr lang="ca-ES" dirty="0" err="1" smtClean="0"/>
              <a:t>grandes</a:t>
            </a:r>
            <a:r>
              <a:rPr lang="ca-ES" dirty="0" smtClean="0"/>
              <a:t> para </a:t>
            </a:r>
            <a:r>
              <a:rPr lang="ca-ES" dirty="0" err="1" smtClean="0"/>
              <a:t>trabajar</a:t>
            </a:r>
            <a:r>
              <a:rPr lang="ca-ES" dirty="0" smtClean="0"/>
              <a:t> con </a:t>
            </a:r>
            <a:r>
              <a:rPr lang="ca-ES" dirty="0" err="1" smtClean="0"/>
              <a:t>este</a:t>
            </a:r>
            <a:r>
              <a:rPr lang="ca-ES" dirty="0" smtClean="0"/>
              <a:t> material: en una el material </a:t>
            </a:r>
            <a:r>
              <a:rPr lang="ca-ES" dirty="0" err="1" smtClean="0"/>
              <a:t>más</a:t>
            </a:r>
            <a:r>
              <a:rPr lang="ca-ES" dirty="0" smtClean="0"/>
              <a:t> </a:t>
            </a:r>
            <a:r>
              <a:rPr lang="ca-ES" dirty="0" err="1" smtClean="0"/>
              <a:t>plástico</a:t>
            </a:r>
            <a:r>
              <a:rPr lang="ca-ES" dirty="0" smtClean="0"/>
              <a:t> y en </a:t>
            </a:r>
            <a:r>
              <a:rPr lang="ca-ES" dirty="0" err="1" smtClean="0"/>
              <a:t>otra</a:t>
            </a:r>
            <a:r>
              <a:rPr lang="ca-ES" dirty="0" smtClean="0"/>
              <a:t> el material </a:t>
            </a:r>
            <a:r>
              <a:rPr lang="ca-ES" dirty="0" err="1" smtClean="0"/>
              <a:t>metálico</a:t>
            </a:r>
            <a:r>
              <a:rPr lang="ca-ES" dirty="0" smtClean="0"/>
              <a:t>.</a:t>
            </a:r>
          </a:p>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charset="0"/>
              <a:buNone/>
              <a:defRPr/>
            </a:pPr>
            <a:r>
              <a:rPr lang="ca-ES" dirty="0" err="1" smtClean="0"/>
              <a:t>Microespacios</a:t>
            </a:r>
            <a:r>
              <a:rPr lang="ca-ES" dirty="0" smtClean="0"/>
              <a:t>:</a:t>
            </a:r>
            <a:endParaRPr lang="ca-ES" dirty="0"/>
          </a:p>
          <a:p>
            <a:pPr eaLnBrk="1" fontAlgn="auto" hangingPunct="1">
              <a:spcAft>
                <a:spcPts val="0"/>
              </a:spcAft>
              <a:buFont typeface="Arial" pitchFamily="34" charset="0"/>
              <a:buChar char="•"/>
              <a:defRPr/>
            </a:pPr>
            <a:r>
              <a:rPr lang="ca-ES" dirty="0" err="1" smtClean="0"/>
              <a:t>Piezas</a:t>
            </a:r>
            <a:r>
              <a:rPr lang="ca-ES" dirty="0" smtClean="0"/>
              <a:t> de </a:t>
            </a:r>
            <a:r>
              <a:rPr lang="ca-ES" dirty="0" err="1" smtClean="0"/>
              <a:t>madera</a:t>
            </a:r>
            <a:r>
              <a:rPr lang="ca-ES" dirty="0" smtClean="0"/>
              <a:t> </a:t>
            </a:r>
            <a:r>
              <a:rPr lang="ca-ES" dirty="0" err="1" smtClean="0"/>
              <a:t>grandes</a:t>
            </a:r>
            <a:r>
              <a:rPr lang="ca-ES" dirty="0" smtClean="0"/>
              <a:t> con forma rectangular </a:t>
            </a:r>
            <a:r>
              <a:rPr lang="ca-ES" dirty="0" err="1" smtClean="0"/>
              <a:t>pero</a:t>
            </a:r>
            <a:r>
              <a:rPr lang="ca-ES" dirty="0" smtClean="0"/>
              <a:t> </a:t>
            </a:r>
            <a:r>
              <a:rPr lang="ca-ES" dirty="0" err="1" smtClean="0"/>
              <a:t>también</a:t>
            </a:r>
            <a:r>
              <a:rPr lang="ca-ES" dirty="0" smtClean="0"/>
              <a:t> con forma </a:t>
            </a:r>
            <a:r>
              <a:rPr lang="ca-ES" dirty="0" err="1" smtClean="0"/>
              <a:t>cuadrada</a:t>
            </a:r>
            <a:r>
              <a:rPr lang="ca-ES" dirty="0" smtClean="0"/>
              <a:t>, </a:t>
            </a:r>
            <a:r>
              <a:rPr lang="ca-ES" dirty="0" err="1" smtClean="0"/>
              <a:t>pequeñas</a:t>
            </a:r>
            <a:r>
              <a:rPr lang="ca-ES" dirty="0" smtClean="0"/>
              <a:t> </a:t>
            </a:r>
            <a:r>
              <a:rPr lang="ca-ES" dirty="0" err="1" smtClean="0"/>
              <a:t>piezas</a:t>
            </a:r>
            <a:r>
              <a:rPr lang="ca-ES" dirty="0" smtClean="0"/>
              <a:t> </a:t>
            </a:r>
            <a:r>
              <a:rPr lang="ca-ES" dirty="0" err="1" smtClean="0"/>
              <a:t>alargadas</a:t>
            </a:r>
            <a:r>
              <a:rPr lang="ca-ES" dirty="0" smtClean="0"/>
              <a:t>... para construir ,con </a:t>
            </a:r>
            <a:r>
              <a:rPr lang="ca-ES" dirty="0" err="1" smtClean="0"/>
              <a:t>vehículos</a:t>
            </a:r>
            <a:r>
              <a:rPr lang="ca-ES" dirty="0" smtClean="0"/>
              <a:t> y </a:t>
            </a:r>
            <a:r>
              <a:rPr lang="ca-ES" dirty="0" err="1" smtClean="0"/>
              <a:t>animales</a:t>
            </a:r>
            <a:r>
              <a:rPr lang="ca-ES" dirty="0" smtClean="0"/>
              <a:t> de </a:t>
            </a:r>
            <a:r>
              <a:rPr lang="ca-ES" dirty="0" err="1" smtClean="0"/>
              <a:t>madera</a:t>
            </a:r>
            <a:r>
              <a:rPr lang="ca-ES" dirty="0" smtClean="0"/>
              <a:t> de </a:t>
            </a:r>
            <a:r>
              <a:rPr lang="ca-ES" dirty="0" err="1" smtClean="0"/>
              <a:t>diferentes</a:t>
            </a:r>
            <a:r>
              <a:rPr lang="ca-ES" dirty="0" smtClean="0"/>
              <a:t> </a:t>
            </a:r>
            <a:r>
              <a:rPr lang="ca-ES" dirty="0" err="1" smtClean="0"/>
              <a:t>tamaños</a:t>
            </a:r>
            <a:r>
              <a:rPr lang="ca-ES" dirty="0" smtClean="0"/>
              <a:t>.</a:t>
            </a:r>
          </a:p>
          <a:p>
            <a:pPr eaLnBrk="1" fontAlgn="auto" hangingPunct="1">
              <a:spcAft>
                <a:spcPts val="0"/>
              </a:spcAft>
              <a:buFont typeface="Arial" pitchFamily="34" charset="0"/>
              <a:buChar char="•"/>
              <a:defRPr/>
            </a:pPr>
            <a:r>
              <a:rPr lang="ca-ES" dirty="0" smtClean="0"/>
              <a:t>Estructura </a:t>
            </a:r>
            <a:r>
              <a:rPr lang="ca-ES" dirty="0" err="1" smtClean="0"/>
              <a:t>grande</a:t>
            </a:r>
            <a:r>
              <a:rPr lang="ca-ES" dirty="0" smtClean="0"/>
              <a:t> de vidrio con marco de </a:t>
            </a:r>
            <a:r>
              <a:rPr lang="ca-ES" dirty="0" err="1" smtClean="0"/>
              <a:t>madera</a:t>
            </a:r>
            <a:r>
              <a:rPr lang="ca-ES" dirty="0" smtClean="0"/>
              <a:t> para </a:t>
            </a:r>
            <a:r>
              <a:rPr lang="ca-ES" dirty="0" err="1" smtClean="0"/>
              <a:t>dibujar</a:t>
            </a:r>
            <a:r>
              <a:rPr lang="ca-ES" dirty="0" smtClean="0"/>
              <a:t> con </a:t>
            </a:r>
            <a:r>
              <a:rPr lang="ca-ES" dirty="0" err="1" smtClean="0"/>
              <a:t>rotuladores</a:t>
            </a:r>
            <a:r>
              <a:rPr lang="ca-ES" dirty="0" smtClean="0"/>
              <a:t>.</a:t>
            </a:r>
          </a:p>
          <a:p>
            <a:pPr eaLnBrk="1" fontAlgn="auto" hangingPunct="1">
              <a:spcAft>
                <a:spcPts val="0"/>
              </a:spcAft>
              <a:buFont typeface="Arial" pitchFamily="34" charset="0"/>
              <a:buChar char="•"/>
              <a:defRPr/>
            </a:pPr>
            <a:r>
              <a:rPr lang="ca-ES" dirty="0" smtClean="0"/>
              <a:t>Mesa para </a:t>
            </a:r>
            <a:r>
              <a:rPr lang="ca-ES" dirty="0" err="1" smtClean="0"/>
              <a:t>dibujo</a:t>
            </a:r>
            <a:r>
              <a:rPr lang="ca-ES" dirty="0" smtClean="0"/>
              <a:t> en </a:t>
            </a:r>
            <a:r>
              <a:rPr lang="ca-ES" dirty="0" err="1" smtClean="0"/>
              <a:t>papeles</a:t>
            </a:r>
            <a:r>
              <a:rPr lang="ca-ES" dirty="0" smtClean="0"/>
              <a:t> </a:t>
            </a:r>
            <a:r>
              <a:rPr lang="ca-ES" dirty="0" err="1" smtClean="0"/>
              <a:t>gruesos</a:t>
            </a:r>
            <a:r>
              <a:rPr lang="ca-ES" dirty="0" smtClean="0"/>
              <a:t> y </a:t>
            </a:r>
            <a:r>
              <a:rPr lang="ca-ES" dirty="0" err="1" smtClean="0"/>
              <a:t>ceras</a:t>
            </a:r>
            <a:r>
              <a:rPr lang="ca-ES" dirty="0" smtClean="0"/>
              <a:t> </a:t>
            </a:r>
            <a:r>
              <a:rPr lang="ca-ES" dirty="0" err="1" smtClean="0"/>
              <a:t>gruesas</a:t>
            </a:r>
            <a:r>
              <a:rPr lang="ca-ES" dirty="0" smtClean="0"/>
              <a:t> </a:t>
            </a:r>
            <a:r>
              <a:rPr lang="ca-ES" dirty="0" err="1" smtClean="0"/>
              <a:t>acualerables</a:t>
            </a:r>
            <a:r>
              <a:rPr lang="ca-ES" dirty="0" smtClean="0"/>
              <a:t>.</a:t>
            </a:r>
          </a:p>
          <a:p>
            <a:pPr eaLnBrk="1" fontAlgn="auto" hangingPunct="1">
              <a:spcAft>
                <a:spcPts val="0"/>
              </a:spcAft>
              <a:buFont typeface="Arial" pitchFamily="34" charset="0"/>
              <a:buChar char="•"/>
              <a:defRPr/>
            </a:pPr>
            <a:r>
              <a:rPr lang="ca-ES" dirty="0" smtClean="0"/>
              <a:t>Mecano de </a:t>
            </a:r>
            <a:r>
              <a:rPr lang="ca-ES" dirty="0" err="1" smtClean="0"/>
              <a:t>madera</a:t>
            </a:r>
            <a:r>
              <a:rPr lang="ca-ES" dirty="0" smtClean="0"/>
              <a:t> </a:t>
            </a:r>
            <a:r>
              <a:rPr lang="ca-ES" dirty="0" err="1" smtClean="0"/>
              <a:t>dentro</a:t>
            </a:r>
            <a:r>
              <a:rPr lang="ca-ES" dirty="0" smtClean="0"/>
              <a:t> de una </a:t>
            </a:r>
            <a:r>
              <a:rPr lang="ca-ES" dirty="0" err="1" smtClean="0"/>
              <a:t>caja</a:t>
            </a:r>
            <a:r>
              <a:rPr lang="ca-ES" dirty="0" smtClean="0"/>
              <a:t> </a:t>
            </a:r>
            <a:r>
              <a:rPr lang="ca-ES" dirty="0" err="1" smtClean="0"/>
              <a:t>grande</a:t>
            </a:r>
            <a:r>
              <a:rPr lang="ca-ES" dirty="0" smtClean="0"/>
              <a:t> en el </a:t>
            </a:r>
            <a:r>
              <a:rPr lang="ca-ES" dirty="0" err="1" smtClean="0"/>
              <a:t>lugar</a:t>
            </a:r>
            <a:r>
              <a:rPr lang="ca-ES" dirty="0" smtClean="0"/>
              <a:t> de </a:t>
            </a:r>
            <a:r>
              <a:rPr lang="ca-ES" dirty="0" err="1" smtClean="0"/>
              <a:t>encuentro</a:t>
            </a:r>
            <a:r>
              <a:rPr lang="ca-ES" dirty="0" smtClean="0"/>
              <a:t> para construir con </a:t>
            </a:r>
            <a:r>
              <a:rPr lang="ca-ES" dirty="0" err="1" smtClean="0"/>
              <a:t>tornillos</a:t>
            </a:r>
            <a:r>
              <a:rPr lang="ca-ES" dirty="0" smtClean="0"/>
              <a:t> y </a:t>
            </a:r>
            <a:r>
              <a:rPr lang="ca-ES" dirty="0" err="1" smtClean="0"/>
              <a:t>destornilladores</a:t>
            </a:r>
            <a:r>
              <a:rPr lang="ca-ES" dirty="0" smtClean="0"/>
              <a:t> de </a:t>
            </a:r>
            <a:r>
              <a:rPr lang="ca-ES" dirty="0" err="1" smtClean="0"/>
              <a:t>madera</a:t>
            </a:r>
            <a:r>
              <a:rPr lang="ca-ES" dirty="0" smtClean="0"/>
              <a:t>.</a:t>
            </a:r>
          </a:p>
          <a:p>
            <a:pPr eaLnBrk="1" fontAlgn="auto" hangingPunct="1">
              <a:spcAft>
                <a:spcPts val="0"/>
              </a:spcAft>
              <a:buFont typeface="Arial" pitchFamily="34" charset="0"/>
              <a:buChar char="•"/>
              <a:defRPr/>
            </a:pPr>
            <a:r>
              <a:rPr lang="ca-ES" dirty="0" err="1" smtClean="0"/>
              <a:t>Peonzas</a:t>
            </a:r>
            <a:r>
              <a:rPr lang="ca-ES" dirty="0" smtClean="0"/>
              <a:t> </a:t>
            </a:r>
            <a:r>
              <a:rPr lang="ca-ES" dirty="0" err="1" smtClean="0"/>
              <a:t>diversas</a:t>
            </a:r>
            <a:r>
              <a:rPr lang="ca-ES" dirty="0" smtClean="0"/>
              <a:t> para </a:t>
            </a:r>
            <a:r>
              <a:rPr lang="ca-ES" dirty="0" err="1" smtClean="0"/>
              <a:t>hacerlas</a:t>
            </a:r>
            <a:r>
              <a:rPr lang="ca-ES" dirty="0" smtClean="0"/>
              <a:t> girar en una estructura </a:t>
            </a:r>
            <a:r>
              <a:rPr lang="ca-ES" dirty="0" err="1" smtClean="0"/>
              <a:t>cóncava</a:t>
            </a:r>
            <a:r>
              <a:rPr lang="ca-ES" dirty="0" smtClean="0"/>
              <a:t> y circular </a:t>
            </a:r>
            <a:r>
              <a:rPr lang="ca-ES" dirty="0" err="1" smtClean="0"/>
              <a:t>situadas</a:t>
            </a:r>
            <a:r>
              <a:rPr lang="ca-ES" dirty="0" smtClean="0"/>
              <a:t> en una mesa </a:t>
            </a:r>
            <a:r>
              <a:rPr lang="ca-ES" dirty="0" err="1" smtClean="0"/>
              <a:t>baja</a:t>
            </a:r>
            <a:r>
              <a:rPr lang="ca-ES" dirty="0" smtClean="0"/>
              <a:t>.</a:t>
            </a:r>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1 Imagen"/>
          <p:cNvPicPr>
            <a:picLocks noChangeAspect="1"/>
          </p:cNvPicPr>
          <p:nvPr/>
        </p:nvPicPr>
        <p:blipFill>
          <a:blip r:embed="rId2">
            <a:extLst>
              <a:ext uri="{28A0092B-C50C-407E-A947-70E740481C1C}">
                <a14:useLocalDpi xmlns:a14="http://schemas.microsoft.com/office/drawing/2010/main" val="0"/>
              </a:ext>
            </a:extLst>
          </a:blip>
          <a:srcRect b="15459"/>
          <a:stretch>
            <a:fillRect/>
          </a:stretch>
        </p:blipFill>
        <p:spPr bwMode="auto">
          <a:xfrm>
            <a:off x="1835150" y="23813"/>
            <a:ext cx="541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p:txBody>
          <a:bodyPr/>
          <a:lstStyle/>
          <a:p>
            <a:pPr eaLnBrk="1" hangingPunct="1"/>
            <a:r>
              <a:rPr lang="ca-ES" altLang="es-ES_tradnl" smtClean="0"/>
              <a:t>Espacio de los disfraces</a:t>
            </a:r>
            <a:endParaRPr lang="es-ES_tradnl" altLang="es-ES_tradnl" smtClean="0"/>
          </a:p>
        </p:txBody>
      </p:sp>
      <p:sp>
        <p:nvSpPr>
          <p:cNvPr id="3" name="2 Marcador de contenido"/>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ca-ES" dirty="0" err="1"/>
              <a:t>Disfraces</a:t>
            </a:r>
            <a:r>
              <a:rPr lang="ca-ES" dirty="0"/>
              <a:t> </a:t>
            </a:r>
            <a:r>
              <a:rPr lang="ca-ES" dirty="0" err="1" smtClean="0"/>
              <a:t>colocados</a:t>
            </a:r>
            <a:r>
              <a:rPr lang="ca-ES" dirty="0" smtClean="0"/>
              <a:t> en </a:t>
            </a:r>
            <a:r>
              <a:rPr lang="ca-ES" dirty="0" err="1" smtClean="0"/>
              <a:t>diferentes</a:t>
            </a:r>
            <a:r>
              <a:rPr lang="ca-ES" dirty="0" smtClean="0"/>
              <a:t> </a:t>
            </a:r>
            <a:r>
              <a:rPr lang="ca-ES" dirty="0" err="1" smtClean="0"/>
              <a:t>soportes</a:t>
            </a:r>
            <a:r>
              <a:rPr lang="ca-ES" dirty="0" smtClean="0"/>
              <a:t> con </a:t>
            </a:r>
            <a:r>
              <a:rPr lang="ca-ES" dirty="0" err="1"/>
              <a:t>escenario</a:t>
            </a:r>
            <a:r>
              <a:rPr lang="ca-ES" dirty="0"/>
              <a:t> </a:t>
            </a:r>
            <a:r>
              <a:rPr lang="ca-ES" dirty="0" err="1"/>
              <a:t>donde</a:t>
            </a:r>
            <a:r>
              <a:rPr lang="ca-ES" dirty="0"/>
              <a:t> </a:t>
            </a:r>
            <a:r>
              <a:rPr lang="ca-ES" dirty="0" err="1"/>
              <a:t>subirse</a:t>
            </a:r>
            <a:r>
              <a:rPr lang="ca-ES" dirty="0"/>
              <a:t> a representar </a:t>
            </a:r>
            <a:r>
              <a:rPr lang="ca-ES" dirty="0" err="1" smtClean="0"/>
              <a:t>historias</a:t>
            </a:r>
            <a:r>
              <a:rPr lang="ca-ES" dirty="0" smtClean="0"/>
              <a:t>. Zona </a:t>
            </a:r>
            <a:r>
              <a:rPr lang="ca-ES" dirty="0"/>
              <a:t>de </a:t>
            </a:r>
            <a:r>
              <a:rPr lang="ca-ES" dirty="0" err="1"/>
              <a:t>laberinto</a:t>
            </a:r>
            <a:r>
              <a:rPr lang="ca-ES" dirty="0"/>
              <a:t> de </a:t>
            </a:r>
            <a:r>
              <a:rPr lang="ca-ES" dirty="0" err="1"/>
              <a:t>madera</a:t>
            </a:r>
            <a:r>
              <a:rPr lang="ca-ES" dirty="0"/>
              <a:t> (material de </a:t>
            </a:r>
            <a:r>
              <a:rPr lang="ca-ES" dirty="0" err="1"/>
              <a:t>Reggio</a:t>
            </a:r>
            <a:r>
              <a:rPr lang="ca-ES" dirty="0" smtClean="0"/>
              <a:t>) </a:t>
            </a:r>
            <a:r>
              <a:rPr lang="ca-ES" dirty="0" err="1" smtClean="0"/>
              <a:t>donde</a:t>
            </a:r>
            <a:r>
              <a:rPr lang="ca-ES" dirty="0" smtClean="0"/>
              <a:t> </a:t>
            </a:r>
            <a:r>
              <a:rPr lang="ca-ES" dirty="0" err="1" smtClean="0"/>
              <a:t>también</a:t>
            </a:r>
            <a:r>
              <a:rPr lang="ca-ES" dirty="0" smtClean="0"/>
              <a:t> se </a:t>
            </a:r>
            <a:r>
              <a:rPr lang="ca-ES" dirty="0" err="1" smtClean="0"/>
              <a:t>colocan</a:t>
            </a:r>
            <a:r>
              <a:rPr lang="ca-ES" dirty="0" smtClean="0"/>
              <a:t> los </a:t>
            </a:r>
            <a:r>
              <a:rPr lang="ca-ES" dirty="0" err="1" smtClean="0"/>
              <a:t>disfraces</a:t>
            </a:r>
            <a:r>
              <a:rPr lang="ca-ES" dirty="0" smtClean="0"/>
              <a:t>.</a:t>
            </a:r>
          </a:p>
          <a:p>
            <a:pPr eaLnBrk="1" fontAlgn="auto" hangingPunct="1">
              <a:spcAft>
                <a:spcPts val="0"/>
              </a:spcAft>
              <a:buFont typeface="Arial" pitchFamily="34" charset="0"/>
              <a:buChar char="•"/>
              <a:defRPr/>
            </a:pPr>
            <a:r>
              <a:rPr lang="ca-ES" dirty="0" err="1" smtClean="0"/>
              <a:t>Espejos</a:t>
            </a:r>
            <a:r>
              <a:rPr lang="ca-ES" dirty="0" smtClean="0"/>
              <a:t> </a:t>
            </a:r>
            <a:r>
              <a:rPr lang="ca-ES" dirty="0" err="1" smtClean="0"/>
              <a:t>grandes</a:t>
            </a:r>
            <a:r>
              <a:rPr lang="ca-ES" dirty="0" smtClean="0"/>
              <a:t> con </a:t>
            </a:r>
            <a:r>
              <a:rPr lang="ca-ES" dirty="0" err="1" smtClean="0"/>
              <a:t>mesas</a:t>
            </a:r>
            <a:r>
              <a:rPr lang="ca-ES" dirty="0" smtClean="0"/>
              <a:t> y </a:t>
            </a:r>
            <a:r>
              <a:rPr lang="ca-ES" dirty="0" err="1" smtClean="0"/>
              <a:t>sillas</a:t>
            </a:r>
            <a:r>
              <a:rPr lang="ca-ES" dirty="0" smtClean="0"/>
              <a:t> en las que </a:t>
            </a:r>
            <a:r>
              <a:rPr lang="ca-ES" dirty="0" err="1" smtClean="0"/>
              <a:t>colocarse</a:t>
            </a:r>
            <a:r>
              <a:rPr lang="ca-ES" dirty="0" smtClean="0"/>
              <a:t> para </a:t>
            </a:r>
            <a:r>
              <a:rPr lang="ca-ES" dirty="0" err="1" smtClean="0"/>
              <a:t>pintarse</a:t>
            </a:r>
            <a:r>
              <a:rPr lang="ca-ES" dirty="0" smtClean="0"/>
              <a:t> la cara.</a:t>
            </a:r>
          </a:p>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charset="0"/>
              <a:buNone/>
              <a:defRPr/>
            </a:pPr>
            <a:r>
              <a:rPr lang="ca-ES" dirty="0" err="1" smtClean="0"/>
              <a:t>Microespacios</a:t>
            </a:r>
            <a:r>
              <a:rPr lang="ca-ES" dirty="0" smtClean="0"/>
              <a:t>:</a:t>
            </a:r>
            <a:endParaRPr lang="ca-ES" dirty="0"/>
          </a:p>
          <a:p>
            <a:pPr eaLnBrk="1" fontAlgn="auto" hangingPunct="1">
              <a:spcAft>
                <a:spcPts val="0"/>
              </a:spcAft>
              <a:buFont typeface="Arial" pitchFamily="34" charset="0"/>
              <a:buChar char="•"/>
              <a:defRPr/>
            </a:pPr>
            <a:r>
              <a:rPr lang="ca-ES" dirty="0" smtClean="0"/>
              <a:t>Zona de parquet con </a:t>
            </a:r>
            <a:r>
              <a:rPr lang="ca-ES" dirty="0" err="1" smtClean="0"/>
              <a:t>cuentos</a:t>
            </a:r>
            <a:r>
              <a:rPr lang="ca-ES" dirty="0" smtClean="0"/>
              <a:t>.</a:t>
            </a:r>
          </a:p>
          <a:p>
            <a:pPr eaLnBrk="1" fontAlgn="auto" hangingPunct="1">
              <a:spcAft>
                <a:spcPts val="0"/>
              </a:spcAft>
              <a:buFont typeface="Arial" pitchFamily="34" charset="0"/>
              <a:buChar char="•"/>
              <a:defRPr/>
            </a:pPr>
            <a:r>
              <a:rPr lang="ca-ES" dirty="0" smtClean="0"/>
              <a:t>Prisma de </a:t>
            </a:r>
            <a:r>
              <a:rPr lang="ca-ES" dirty="0" err="1" smtClean="0"/>
              <a:t>espejos</a:t>
            </a:r>
            <a:r>
              <a:rPr lang="ca-ES" dirty="0" smtClean="0"/>
              <a:t>.</a:t>
            </a:r>
          </a:p>
          <a:p>
            <a:pPr eaLnBrk="1" fontAlgn="auto" hangingPunct="1">
              <a:spcAft>
                <a:spcPts val="0"/>
              </a:spcAft>
              <a:buFont typeface="Arial" pitchFamily="34" charset="0"/>
              <a:buChar char="•"/>
              <a:defRPr/>
            </a:pPr>
            <a:r>
              <a:rPr lang="ca-ES" dirty="0" err="1" smtClean="0"/>
              <a:t>Arcoiris</a:t>
            </a:r>
            <a:r>
              <a:rPr lang="ca-ES" dirty="0" smtClean="0"/>
              <a:t> </a:t>
            </a:r>
            <a:r>
              <a:rPr lang="ca-ES" dirty="0" err="1" smtClean="0"/>
              <a:t>grande</a:t>
            </a:r>
            <a:r>
              <a:rPr lang="ca-ES" dirty="0" smtClean="0"/>
              <a:t>.</a:t>
            </a:r>
          </a:p>
          <a:p>
            <a:pPr eaLnBrk="1" fontAlgn="auto" hangingPunct="1">
              <a:spcAft>
                <a:spcPts val="0"/>
              </a:spcAft>
              <a:buFont typeface="Arial" pitchFamily="34" charset="0"/>
              <a:buChar char="•"/>
              <a:defRPr/>
            </a:pPr>
            <a:r>
              <a:rPr lang="ca-ES" dirty="0" err="1" smtClean="0"/>
              <a:t>Troncos</a:t>
            </a:r>
            <a:r>
              <a:rPr lang="ca-ES" dirty="0" smtClean="0"/>
              <a:t> </a:t>
            </a:r>
            <a:r>
              <a:rPr lang="ca-ES" dirty="0" err="1" smtClean="0"/>
              <a:t>pequeños</a:t>
            </a:r>
            <a:r>
              <a:rPr lang="ca-ES" dirty="0" smtClean="0"/>
              <a:t> de </a:t>
            </a:r>
            <a:r>
              <a:rPr lang="ca-ES" dirty="0" err="1" smtClean="0"/>
              <a:t>madera</a:t>
            </a:r>
            <a:r>
              <a:rPr lang="ca-ES" dirty="0" smtClean="0"/>
              <a:t> natural y </a:t>
            </a:r>
            <a:r>
              <a:rPr lang="ca-ES" dirty="0" err="1" smtClean="0"/>
              <a:t>piezas</a:t>
            </a:r>
            <a:r>
              <a:rPr lang="ca-ES" dirty="0" smtClean="0"/>
              <a:t> </a:t>
            </a:r>
            <a:r>
              <a:rPr lang="ca-ES" dirty="0" err="1" smtClean="0"/>
              <a:t>varias</a:t>
            </a:r>
            <a:r>
              <a:rPr lang="ca-ES" dirty="0" smtClean="0"/>
              <a:t> para construir. Casa y </a:t>
            </a:r>
            <a:r>
              <a:rPr lang="ca-ES" dirty="0" err="1" smtClean="0"/>
              <a:t>columpios</a:t>
            </a:r>
            <a:r>
              <a:rPr lang="ca-ES" dirty="0" smtClean="0"/>
              <a:t> de </a:t>
            </a:r>
            <a:r>
              <a:rPr lang="ca-ES" dirty="0" err="1" smtClean="0"/>
              <a:t>madera</a:t>
            </a:r>
            <a:r>
              <a:rPr lang="ca-ES" dirty="0" smtClean="0"/>
              <a:t>. </a:t>
            </a:r>
            <a:r>
              <a:rPr lang="ca-ES" dirty="0" err="1" smtClean="0"/>
              <a:t>Duendes</a:t>
            </a:r>
            <a:r>
              <a:rPr lang="ca-ES" dirty="0" smtClean="0"/>
              <a:t> para </a:t>
            </a:r>
            <a:r>
              <a:rPr lang="ca-ES" dirty="0" err="1" smtClean="0"/>
              <a:t>hacer</a:t>
            </a:r>
            <a:r>
              <a:rPr lang="ca-ES" dirty="0" smtClean="0"/>
              <a:t> </a:t>
            </a:r>
            <a:r>
              <a:rPr lang="ca-ES" dirty="0" err="1" smtClean="0"/>
              <a:t>juego</a:t>
            </a:r>
            <a:r>
              <a:rPr lang="ca-ES" dirty="0" smtClean="0"/>
              <a:t> </a:t>
            </a:r>
            <a:r>
              <a:rPr lang="ca-ES" dirty="0" err="1" smtClean="0"/>
              <a:t>simbólico</a:t>
            </a:r>
            <a:r>
              <a:rPr lang="ca-ES" dirty="0" smtClean="0"/>
              <a:t> con </a:t>
            </a:r>
            <a:r>
              <a:rPr lang="ca-ES" dirty="0" err="1" smtClean="0"/>
              <a:t>estas</a:t>
            </a:r>
            <a:r>
              <a:rPr lang="ca-ES" dirty="0" smtClean="0"/>
              <a:t> </a:t>
            </a:r>
            <a:r>
              <a:rPr lang="ca-ES" dirty="0" err="1" smtClean="0"/>
              <a:t>construcciones</a:t>
            </a:r>
            <a:r>
              <a:rPr lang="ca-ES" dirty="0" smtClean="0"/>
              <a:t>.</a:t>
            </a:r>
          </a:p>
          <a:p>
            <a:pPr eaLnBrk="1" fontAlgn="auto" hangingPunct="1">
              <a:spcAft>
                <a:spcPts val="0"/>
              </a:spcAft>
              <a:buFont typeface="Arial" pitchFamily="34" charset="0"/>
              <a:buChar char="•"/>
              <a:defRPr/>
            </a:pPr>
            <a:r>
              <a:rPr lang="ca-ES" dirty="0" err="1" smtClean="0"/>
              <a:t>Caballetes</a:t>
            </a:r>
            <a:r>
              <a:rPr lang="ca-ES" dirty="0" smtClean="0"/>
              <a:t> con </a:t>
            </a:r>
            <a:r>
              <a:rPr lang="ca-ES" dirty="0" err="1" smtClean="0"/>
              <a:t>papel</a:t>
            </a:r>
            <a:r>
              <a:rPr lang="ca-ES" dirty="0" smtClean="0"/>
              <a:t> </a:t>
            </a:r>
            <a:r>
              <a:rPr lang="ca-ES" dirty="0" err="1" smtClean="0"/>
              <a:t>negro</a:t>
            </a:r>
            <a:r>
              <a:rPr lang="ca-ES" dirty="0" smtClean="0"/>
              <a:t> para </a:t>
            </a:r>
            <a:r>
              <a:rPr lang="ca-ES" dirty="0" err="1" smtClean="0"/>
              <a:t>dibujar</a:t>
            </a:r>
            <a:r>
              <a:rPr lang="ca-ES" dirty="0" smtClean="0"/>
              <a:t> con </a:t>
            </a:r>
            <a:r>
              <a:rPr lang="ca-ES" dirty="0" err="1" smtClean="0"/>
              <a:t>ceras</a:t>
            </a:r>
            <a:r>
              <a:rPr lang="ca-ES" dirty="0" smtClean="0"/>
              <a:t> </a:t>
            </a:r>
            <a:r>
              <a:rPr lang="ca-ES" dirty="0" err="1" smtClean="0"/>
              <a:t>blancas</a:t>
            </a:r>
            <a:r>
              <a:rPr lang="ca-ES" dirty="0" smtClean="0"/>
              <a:t>.</a:t>
            </a:r>
            <a:endParaRPr lang="ca-ES" dirty="0"/>
          </a:p>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ca-ES" dirty="0" smtClean="0"/>
              <a:t>Origen del centro y </a:t>
            </a:r>
            <a:r>
              <a:rPr lang="ca-ES" dirty="0" err="1" smtClean="0"/>
              <a:t>contextualización</a:t>
            </a:r>
            <a:r>
              <a:rPr lang="ca-ES" dirty="0" smtClean="0"/>
              <a:t> de la </a:t>
            </a:r>
            <a:r>
              <a:rPr lang="ca-ES" dirty="0" err="1" smtClean="0"/>
              <a:t>escuela</a:t>
            </a:r>
            <a:endParaRPr lang="es-ES_tradnl" dirty="0"/>
          </a:p>
        </p:txBody>
      </p:sp>
      <p:sp>
        <p:nvSpPr>
          <p:cNvPr id="3" name="2 Marcador de contenido"/>
          <p:cNvSpPr>
            <a:spLocks noGrp="1"/>
          </p:cNvSpPr>
          <p:nvPr>
            <p:ph idx="1"/>
          </p:nvPr>
        </p:nvSpPr>
        <p:spPr>
          <a:xfrm>
            <a:off x="457200" y="1600200"/>
            <a:ext cx="8229600" cy="4708525"/>
          </a:xfrm>
        </p:spPr>
        <p:txBody>
          <a:bodyPr rtlCol="0">
            <a:normAutofit fontScale="92500" lnSpcReduction="10000"/>
          </a:bodyPr>
          <a:lstStyle/>
          <a:p>
            <a:pPr eaLnBrk="1" fontAlgn="auto" hangingPunct="1">
              <a:spcAft>
                <a:spcPts val="0"/>
              </a:spcAft>
              <a:buFont typeface="Arial" pitchFamily="34" charset="0"/>
              <a:buChar char="•"/>
              <a:defRPr/>
            </a:pPr>
            <a:r>
              <a:rPr lang="es-ES" sz="1600" dirty="0" smtClean="0"/>
              <a:t>Mi llegada al CEIP el </a:t>
            </a:r>
            <a:r>
              <a:rPr lang="es-ES" sz="1600" dirty="0" err="1" smtClean="0"/>
              <a:t>Martinet</a:t>
            </a:r>
            <a:r>
              <a:rPr lang="es-ES" sz="1600" dirty="0" smtClean="0"/>
              <a:t>.</a:t>
            </a:r>
          </a:p>
          <a:p>
            <a:pPr eaLnBrk="1" fontAlgn="auto" hangingPunct="1">
              <a:spcAft>
                <a:spcPts val="0"/>
              </a:spcAft>
              <a:buFont typeface="Arial" pitchFamily="34" charset="0"/>
              <a:buChar char="•"/>
              <a:defRPr/>
            </a:pPr>
            <a:r>
              <a:rPr lang="es-ES" sz="1600" dirty="0" smtClean="0"/>
              <a:t>Me centraré sobretodo en Educación Infantil (Comunidad de pequeños) pues fue la última comunidad en la que estuve después de un proceso de reorganización del proyecto.  Todos los proyectos educativos necesitan un tiempo de maduración y ninguno nace acabado. Hay muchos aspectos a concretar y muchos aspectos que necesariamente se van reformulando con los años y la práctica.</a:t>
            </a:r>
          </a:p>
          <a:p>
            <a:pPr eaLnBrk="1" fontAlgn="auto" hangingPunct="1">
              <a:spcAft>
                <a:spcPts val="0"/>
              </a:spcAft>
              <a:buFont typeface="Arial" pitchFamily="34" charset="0"/>
              <a:buChar char="•"/>
              <a:defRPr/>
            </a:pPr>
            <a:r>
              <a:rPr lang="es-ES" sz="1600" dirty="0" smtClean="0"/>
              <a:t>Inicio del proyecto hace 11 cursos. Un grupo de 9 maestras que comparten un </a:t>
            </a:r>
            <a:r>
              <a:rPr lang="es-ES" sz="1600" dirty="0" err="1" smtClean="0"/>
              <a:t>sueño:crear</a:t>
            </a:r>
            <a:r>
              <a:rPr lang="es-ES" sz="1600" dirty="0" smtClean="0"/>
              <a:t> una escuela. </a:t>
            </a:r>
          </a:p>
          <a:p>
            <a:pPr eaLnBrk="1" fontAlgn="auto" hangingPunct="1">
              <a:spcAft>
                <a:spcPts val="0"/>
              </a:spcAft>
              <a:buFont typeface="Arial" pitchFamily="34" charset="0"/>
              <a:buChar char="•"/>
              <a:defRPr/>
            </a:pPr>
            <a:r>
              <a:rPr lang="es-ES" sz="1600" dirty="0" smtClean="0"/>
              <a:t>Escuela de nueva creación, curso 2003-04. Planes estratégicos en Catalunya. Se presenta un proyecto de autonomía de centro. Se interviene en algunos aspectos de la arquitectura del centro que de alguna forma ha de responder a este proyecto. La escuela tuvo desde su nacimiento, un fuerte deseo y compromiso con la innovación pedagógica, así como en definir una nueva imagen de infancia.</a:t>
            </a:r>
          </a:p>
          <a:p>
            <a:pPr eaLnBrk="1" fontAlgn="auto" hangingPunct="1">
              <a:spcAft>
                <a:spcPts val="0"/>
              </a:spcAft>
              <a:buFont typeface="Arial" pitchFamily="34" charset="0"/>
              <a:buChar char="•"/>
              <a:defRPr/>
            </a:pPr>
            <a:r>
              <a:rPr lang="es-ES" sz="1600" dirty="0" smtClean="0"/>
              <a:t>Escuela situada en el barrio obrero de Can Mas. Nivel socioeconómico cultural medio-bajo. Evolución durante estos 11 años en el tipo de matrícula: procedencia, nivel socioeconómico, elección del centro por parte de las familias, tipo de familias...</a:t>
            </a:r>
          </a:p>
          <a:p>
            <a:pPr eaLnBrk="1" fontAlgn="auto" hangingPunct="1">
              <a:spcAft>
                <a:spcPts val="0"/>
              </a:spcAft>
              <a:buFont typeface="Arial" pitchFamily="34" charset="0"/>
              <a:buChar char="•"/>
              <a:defRPr/>
            </a:pPr>
            <a:r>
              <a:rPr lang="es-ES" sz="1600" dirty="0" smtClean="0"/>
              <a:t>Es una escuela de 2 líneas. Actualmente atiende a unos 450 niños/as y a sus familias.</a:t>
            </a:r>
          </a:p>
          <a:p>
            <a:pPr eaLnBrk="1" fontAlgn="auto" hangingPunct="1">
              <a:spcAft>
                <a:spcPts val="0"/>
              </a:spcAft>
              <a:buFont typeface="Arial" pitchFamily="34" charset="0"/>
              <a:buChar char="•"/>
              <a:defRPr/>
            </a:pPr>
            <a:r>
              <a:rPr lang="es-ES" sz="1600" dirty="0" smtClean="0"/>
              <a:t>2 edificios: uno de planta baja que ocupa la Comunidad de los Pequeños y otro de 2 plantas, en el que la planta baja la ocupan la entrada a la escuela, dirección y conserjería, cocina y comedor, sala de </a:t>
            </a:r>
            <a:r>
              <a:rPr lang="es-ES" sz="1600" dirty="0" err="1" smtClean="0"/>
              <a:t>psicomotricidad</a:t>
            </a:r>
            <a:r>
              <a:rPr lang="es-ES" sz="1600" dirty="0" smtClean="0"/>
              <a:t>, lavabos y almacén, en la primera planta está la Comunidad de Medianos y en la segunda la Comunidad de Grandes.</a:t>
            </a:r>
            <a:endParaRPr lang="es-E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39850"/>
            <a:ext cx="44640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2 Imagen"/>
          <p:cNvPicPr>
            <a:picLocks noChangeAspect="1"/>
          </p:cNvPicPr>
          <p:nvPr/>
        </p:nvPicPr>
        <p:blipFill>
          <a:blip r:embed="rId3">
            <a:extLst>
              <a:ext uri="{28A0092B-C50C-407E-A947-70E740481C1C}">
                <a14:useLocalDpi xmlns:a14="http://schemas.microsoft.com/office/drawing/2010/main" val="0"/>
              </a:ext>
            </a:extLst>
          </a:blip>
          <a:srcRect l="6332" b="1753"/>
          <a:stretch>
            <a:fillRect/>
          </a:stretch>
        </p:blipFill>
        <p:spPr bwMode="auto">
          <a:xfrm>
            <a:off x="4659313" y="1352550"/>
            <a:ext cx="4240212"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1 Imagen"/>
          <p:cNvPicPr>
            <a:picLocks noChangeAspect="1"/>
          </p:cNvPicPr>
          <p:nvPr/>
        </p:nvPicPr>
        <p:blipFill>
          <a:blip r:embed="rId2">
            <a:extLst>
              <a:ext uri="{28A0092B-C50C-407E-A947-70E740481C1C}">
                <a14:useLocalDpi xmlns:a14="http://schemas.microsoft.com/office/drawing/2010/main" val="0"/>
              </a:ext>
            </a:extLst>
          </a:blip>
          <a:srcRect r="1376"/>
          <a:stretch>
            <a:fillRect/>
          </a:stretch>
        </p:blipFill>
        <p:spPr bwMode="auto">
          <a:xfrm>
            <a:off x="30163" y="365125"/>
            <a:ext cx="8988425"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532813"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34975"/>
            <a:ext cx="43180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434975"/>
            <a:ext cx="4316412"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1 Imagen"/>
          <p:cNvPicPr>
            <a:picLocks noChangeAspect="1"/>
          </p:cNvPicPr>
          <p:nvPr/>
        </p:nvPicPr>
        <p:blipFill>
          <a:blip r:embed="rId2">
            <a:extLst>
              <a:ext uri="{28A0092B-C50C-407E-A947-70E740481C1C}">
                <a14:useLocalDpi xmlns:a14="http://schemas.microsoft.com/office/drawing/2010/main" val="0"/>
              </a:ext>
            </a:extLst>
          </a:blip>
          <a:srcRect r="5219"/>
          <a:stretch>
            <a:fillRect/>
          </a:stretch>
        </p:blipFill>
        <p:spPr bwMode="auto">
          <a:xfrm>
            <a:off x="52388" y="263525"/>
            <a:ext cx="455295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274638"/>
            <a:ext cx="4281488"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p:cNvSpPr>
            <a:spLocks noGrp="1"/>
          </p:cNvSpPr>
          <p:nvPr>
            <p:ph type="title"/>
          </p:nvPr>
        </p:nvSpPr>
        <p:spPr/>
        <p:txBody>
          <a:bodyPr/>
          <a:lstStyle/>
          <a:p>
            <a:pPr eaLnBrk="1" hangingPunct="1"/>
            <a:r>
              <a:rPr lang="ca-ES" altLang="es-ES_tradnl" smtClean="0"/>
              <a:t>Espacio de la cocina y las muñecas</a:t>
            </a:r>
            <a:endParaRPr lang="es-ES_tradnl" altLang="es-ES_tradnl" smtClean="0"/>
          </a:p>
        </p:txBody>
      </p:sp>
      <p:sp>
        <p:nvSpPr>
          <p:cNvPr id="3" name="2 Marcador de contenido"/>
          <p:cNvSpPr>
            <a:spLocks noGrp="1"/>
          </p:cNvSpPr>
          <p:nvPr>
            <p:ph idx="1"/>
          </p:nvPr>
        </p:nvSpPr>
        <p:spPr/>
        <p:txBody>
          <a:bodyPr rtlCol="0">
            <a:normAutofit fontScale="55000" lnSpcReduction="20000"/>
          </a:bodyPr>
          <a:lstStyle/>
          <a:p>
            <a:pPr eaLnBrk="1" fontAlgn="auto" hangingPunct="1">
              <a:spcAft>
                <a:spcPts val="0"/>
              </a:spcAft>
              <a:buFont typeface="Arial" pitchFamily="34" charset="0"/>
              <a:buChar char="•"/>
              <a:defRPr/>
            </a:pPr>
            <a:r>
              <a:rPr lang="ca-ES" dirty="0"/>
              <a:t>Zona de </a:t>
            </a:r>
            <a:r>
              <a:rPr lang="ca-ES" dirty="0" err="1"/>
              <a:t>cocina</a:t>
            </a:r>
            <a:r>
              <a:rPr lang="ca-ES" dirty="0"/>
              <a:t> y </a:t>
            </a:r>
            <a:r>
              <a:rPr lang="ca-ES" dirty="0" err="1"/>
              <a:t>muñecas</a:t>
            </a:r>
            <a:r>
              <a:rPr lang="ca-ES" dirty="0"/>
              <a:t> con </a:t>
            </a:r>
            <a:r>
              <a:rPr lang="ca-ES" dirty="0" err="1"/>
              <a:t>cocina</a:t>
            </a:r>
            <a:r>
              <a:rPr lang="ca-ES" dirty="0"/>
              <a:t> </a:t>
            </a:r>
            <a:r>
              <a:rPr lang="ca-ES" dirty="0" err="1"/>
              <a:t>grande</a:t>
            </a:r>
            <a:r>
              <a:rPr lang="ca-ES" dirty="0"/>
              <a:t> </a:t>
            </a:r>
            <a:r>
              <a:rPr lang="ca-ES" dirty="0" err="1"/>
              <a:t>muy</a:t>
            </a:r>
            <a:r>
              <a:rPr lang="ca-ES" dirty="0"/>
              <a:t> dotada de </a:t>
            </a:r>
            <a:r>
              <a:rPr lang="ca-ES" dirty="0" err="1"/>
              <a:t>todo</a:t>
            </a:r>
            <a:r>
              <a:rPr lang="ca-ES" dirty="0"/>
              <a:t> </a:t>
            </a:r>
            <a:r>
              <a:rPr lang="ca-ES" dirty="0" err="1"/>
              <a:t>tipo</a:t>
            </a:r>
            <a:r>
              <a:rPr lang="ca-ES" dirty="0"/>
              <a:t> de </a:t>
            </a:r>
            <a:r>
              <a:rPr lang="ca-ES" dirty="0" err="1"/>
              <a:t>utensilios</a:t>
            </a:r>
            <a:r>
              <a:rPr lang="ca-ES" dirty="0"/>
              <a:t>, </a:t>
            </a:r>
            <a:r>
              <a:rPr lang="ca-ES" dirty="0" err="1"/>
              <a:t>estantería</a:t>
            </a:r>
            <a:r>
              <a:rPr lang="ca-ES" dirty="0"/>
              <a:t> con </a:t>
            </a:r>
            <a:r>
              <a:rPr lang="ca-ES" dirty="0" err="1"/>
              <a:t>todo</a:t>
            </a:r>
            <a:r>
              <a:rPr lang="ca-ES" dirty="0"/>
              <a:t> </a:t>
            </a:r>
            <a:r>
              <a:rPr lang="ca-ES" dirty="0" err="1"/>
              <a:t>tipo</a:t>
            </a:r>
            <a:r>
              <a:rPr lang="ca-ES" dirty="0"/>
              <a:t> de </a:t>
            </a:r>
            <a:r>
              <a:rPr lang="ca-ES" dirty="0" err="1"/>
              <a:t>verduras</a:t>
            </a:r>
            <a:r>
              <a:rPr lang="ca-ES" dirty="0"/>
              <a:t>, </a:t>
            </a:r>
            <a:r>
              <a:rPr lang="ca-ES" dirty="0" err="1"/>
              <a:t>frutas</a:t>
            </a:r>
            <a:r>
              <a:rPr lang="ca-ES" dirty="0"/>
              <a:t> y postres de tela </a:t>
            </a:r>
            <a:r>
              <a:rPr lang="ca-ES" dirty="0" err="1"/>
              <a:t>clasificados</a:t>
            </a:r>
            <a:r>
              <a:rPr lang="ca-ES" dirty="0"/>
              <a:t> en </a:t>
            </a:r>
            <a:r>
              <a:rPr lang="ca-ES" dirty="0" err="1"/>
              <a:t>cestas</a:t>
            </a:r>
            <a:r>
              <a:rPr lang="ca-ES" dirty="0"/>
              <a:t>, mesa </a:t>
            </a:r>
            <a:r>
              <a:rPr lang="ca-ES" dirty="0" err="1"/>
              <a:t>grande</a:t>
            </a:r>
            <a:r>
              <a:rPr lang="ca-ES" dirty="0"/>
              <a:t> y </a:t>
            </a:r>
            <a:r>
              <a:rPr lang="ca-ES" dirty="0" err="1"/>
              <a:t>bancos</a:t>
            </a:r>
            <a:r>
              <a:rPr lang="ca-ES" dirty="0"/>
              <a:t> para </a:t>
            </a:r>
            <a:r>
              <a:rPr lang="ca-ES" dirty="0" err="1"/>
              <a:t>sentarse</a:t>
            </a:r>
            <a:r>
              <a:rPr lang="ca-ES" dirty="0"/>
              <a:t>. </a:t>
            </a:r>
            <a:r>
              <a:rPr lang="ca-ES" dirty="0" err="1"/>
              <a:t>También</a:t>
            </a:r>
            <a:r>
              <a:rPr lang="ca-ES" dirty="0"/>
              <a:t> </a:t>
            </a:r>
            <a:r>
              <a:rPr lang="ca-ES" dirty="0" err="1"/>
              <a:t>hay</a:t>
            </a:r>
            <a:r>
              <a:rPr lang="ca-ES" dirty="0"/>
              <a:t> una zona con </a:t>
            </a:r>
            <a:r>
              <a:rPr lang="ca-ES" dirty="0" err="1"/>
              <a:t>muñecas</a:t>
            </a:r>
            <a:r>
              <a:rPr lang="ca-ES" dirty="0"/>
              <a:t>, </a:t>
            </a:r>
            <a:r>
              <a:rPr lang="ca-ES" dirty="0" err="1"/>
              <a:t>mochilas</a:t>
            </a:r>
            <a:r>
              <a:rPr lang="ca-ES" dirty="0"/>
              <a:t> </a:t>
            </a:r>
            <a:r>
              <a:rPr lang="ca-ES" dirty="0" err="1"/>
              <a:t>portabebés</a:t>
            </a:r>
            <a:r>
              <a:rPr lang="ca-ES" dirty="0"/>
              <a:t>, </a:t>
            </a:r>
            <a:r>
              <a:rPr lang="ca-ES" dirty="0" smtClean="0"/>
              <a:t>dos </a:t>
            </a:r>
            <a:r>
              <a:rPr lang="ca-ES" dirty="0" err="1" smtClean="0"/>
              <a:t>carritos</a:t>
            </a:r>
            <a:r>
              <a:rPr lang="ca-ES" dirty="0" smtClean="0"/>
              <a:t>, </a:t>
            </a:r>
            <a:r>
              <a:rPr lang="ca-ES" dirty="0" err="1"/>
              <a:t>cunas</a:t>
            </a:r>
            <a:r>
              <a:rPr lang="ca-ES" dirty="0"/>
              <a:t>, </a:t>
            </a:r>
            <a:r>
              <a:rPr lang="ca-ES" dirty="0" err="1"/>
              <a:t>ropa</a:t>
            </a:r>
            <a:r>
              <a:rPr lang="ca-ES" dirty="0"/>
              <a:t> para </a:t>
            </a:r>
            <a:r>
              <a:rPr lang="ca-ES" dirty="0" err="1"/>
              <a:t>cambiar</a:t>
            </a:r>
            <a:r>
              <a:rPr lang="ca-ES" dirty="0"/>
              <a:t> a las </a:t>
            </a:r>
            <a:r>
              <a:rPr lang="ca-ES" dirty="0" err="1"/>
              <a:t>muñecas</a:t>
            </a:r>
            <a:r>
              <a:rPr lang="ca-ES" dirty="0"/>
              <a:t>, </a:t>
            </a:r>
            <a:r>
              <a:rPr lang="ca-ES" dirty="0" err="1" smtClean="0"/>
              <a:t>ropa</a:t>
            </a:r>
            <a:r>
              <a:rPr lang="ca-ES" dirty="0" smtClean="0"/>
              <a:t> de cama, </a:t>
            </a:r>
            <a:r>
              <a:rPr lang="ca-ES" dirty="0" err="1" smtClean="0"/>
              <a:t>plancha</a:t>
            </a:r>
            <a:r>
              <a:rPr lang="ca-ES" dirty="0" smtClean="0"/>
              <a:t> </a:t>
            </a:r>
            <a:r>
              <a:rPr lang="ca-ES" dirty="0"/>
              <a:t>y tabla de </a:t>
            </a:r>
            <a:r>
              <a:rPr lang="ca-ES" dirty="0" err="1" smtClean="0"/>
              <a:t>planchar</a:t>
            </a:r>
            <a:r>
              <a:rPr lang="ca-ES" dirty="0" smtClean="0"/>
              <a:t>, </a:t>
            </a:r>
            <a:r>
              <a:rPr lang="ca-ES" dirty="0" err="1" smtClean="0"/>
              <a:t>algún</a:t>
            </a:r>
            <a:r>
              <a:rPr lang="ca-ES" dirty="0" smtClean="0"/>
              <a:t> material </a:t>
            </a:r>
            <a:r>
              <a:rPr lang="ca-ES" dirty="0" err="1" smtClean="0"/>
              <a:t>médico</a:t>
            </a:r>
            <a:r>
              <a:rPr lang="ca-ES" dirty="0" smtClean="0"/>
              <a:t>...</a:t>
            </a:r>
          </a:p>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charset="0"/>
              <a:buNone/>
              <a:defRPr/>
            </a:pPr>
            <a:r>
              <a:rPr lang="ca-ES" dirty="0" err="1" smtClean="0"/>
              <a:t>Microespacios</a:t>
            </a:r>
            <a:r>
              <a:rPr lang="ca-ES" dirty="0" smtClean="0"/>
              <a:t>:</a:t>
            </a:r>
            <a:endParaRPr lang="es-ES_tradnl" dirty="0"/>
          </a:p>
          <a:p>
            <a:pPr eaLnBrk="1" fontAlgn="auto" hangingPunct="1">
              <a:spcAft>
                <a:spcPts val="0"/>
              </a:spcAft>
              <a:buFont typeface="Arial" pitchFamily="34" charset="0"/>
              <a:buChar char="•"/>
              <a:defRPr/>
            </a:pPr>
            <a:r>
              <a:rPr lang="ca-ES" dirty="0" smtClean="0"/>
              <a:t>Zona de parquet con trenes y </a:t>
            </a:r>
            <a:r>
              <a:rPr lang="ca-ES" dirty="0" err="1" smtClean="0"/>
              <a:t>vías</a:t>
            </a:r>
            <a:r>
              <a:rPr lang="ca-ES" dirty="0" smtClean="0"/>
              <a:t> de </a:t>
            </a:r>
            <a:r>
              <a:rPr lang="ca-ES" dirty="0" err="1" smtClean="0"/>
              <a:t>madera</a:t>
            </a:r>
            <a:r>
              <a:rPr lang="ca-ES" dirty="0" smtClean="0"/>
              <a:t> .</a:t>
            </a:r>
          </a:p>
          <a:p>
            <a:pPr eaLnBrk="1" fontAlgn="auto" hangingPunct="1">
              <a:spcAft>
                <a:spcPts val="0"/>
              </a:spcAft>
              <a:buFont typeface="Arial" pitchFamily="34" charset="0"/>
              <a:buChar char="•"/>
              <a:defRPr/>
            </a:pPr>
            <a:r>
              <a:rPr lang="ca-ES" dirty="0" smtClean="0"/>
              <a:t>Zona de </a:t>
            </a:r>
            <a:r>
              <a:rPr lang="ca-ES" dirty="0" err="1" smtClean="0"/>
              <a:t>cojines</a:t>
            </a:r>
            <a:r>
              <a:rPr lang="ca-ES" dirty="0" smtClean="0"/>
              <a:t> y </a:t>
            </a:r>
            <a:r>
              <a:rPr lang="ca-ES" dirty="0" err="1" smtClean="0"/>
              <a:t>cuentos</a:t>
            </a:r>
            <a:r>
              <a:rPr lang="ca-ES" dirty="0" smtClean="0"/>
              <a:t>. (Los </a:t>
            </a:r>
            <a:r>
              <a:rPr lang="ca-ES" dirty="0" err="1" smtClean="0"/>
              <a:t>cuentos</a:t>
            </a:r>
            <a:r>
              <a:rPr lang="ca-ES" dirty="0" smtClean="0"/>
              <a:t> </a:t>
            </a:r>
            <a:r>
              <a:rPr lang="ca-ES" dirty="0" err="1" smtClean="0"/>
              <a:t>generalmente</a:t>
            </a:r>
            <a:r>
              <a:rPr lang="ca-ES" dirty="0" smtClean="0"/>
              <a:t> </a:t>
            </a:r>
            <a:r>
              <a:rPr lang="ca-ES" dirty="0" err="1" smtClean="0"/>
              <a:t>están</a:t>
            </a:r>
            <a:r>
              <a:rPr lang="ca-ES" dirty="0" smtClean="0"/>
              <a:t> </a:t>
            </a:r>
            <a:r>
              <a:rPr lang="ca-ES" dirty="0" err="1" smtClean="0"/>
              <a:t>organizados</a:t>
            </a:r>
            <a:r>
              <a:rPr lang="ca-ES" dirty="0" smtClean="0"/>
              <a:t> por </a:t>
            </a:r>
            <a:r>
              <a:rPr lang="ca-ES" dirty="0" err="1" smtClean="0"/>
              <a:t>colecciones</a:t>
            </a:r>
            <a:r>
              <a:rPr lang="ca-ES" dirty="0" smtClean="0"/>
              <a:t> que </a:t>
            </a:r>
            <a:r>
              <a:rPr lang="ca-ES" dirty="0" err="1" smtClean="0"/>
              <a:t>incluyen</a:t>
            </a:r>
            <a:r>
              <a:rPr lang="ca-ES" dirty="0"/>
              <a:t> </a:t>
            </a:r>
            <a:r>
              <a:rPr lang="ca-ES" dirty="0" err="1" smtClean="0"/>
              <a:t>generalmente</a:t>
            </a:r>
            <a:r>
              <a:rPr lang="ca-ES" dirty="0" smtClean="0"/>
              <a:t> </a:t>
            </a:r>
            <a:r>
              <a:rPr lang="ca-ES" dirty="0" err="1" smtClean="0"/>
              <a:t>además</a:t>
            </a:r>
            <a:r>
              <a:rPr lang="ca-ES" dirty="0" smtClean="0"/>
              <a:t>, </a:t>
            </a:r>
            <a:r>
              <a:rPr lang="ca-ES" dirty="0" err="1" smtClean="0"/>
              <a:t>algún</a:t>
            </a:r>
            <a:r>
              <a:rPr lang="ca-ES" dirty="0" smtClean="0"/>
              <a:t> </a:t>
            </a:r>
            <a:r>
              <a:rPr lang="ca-ES" dirty="0" err="1" smtClean="0"/>
              <a:t>muñeco</a:t>
            </a:r>
            <a:r>
              <a:rPr lang="ca-ES" dirty="0" smtClean="0"/>
              <a:t> o material </a:t>
            </a:r>
            <a:r>
              <a:rPr lang="ca-ES" dirty="0" err="1" smtClean="0"/>
              <a:t>relacionado</a:t>
            </a:r>
            <a:r>
              <a:rPr lang="ca-ES" dirty="0" smtClean="0"/>
              <a:t>. Por </a:t>
            </a:r>
            <a:r>
              <a:rPr lang="ca-ES" dirty="0" err="1" smtClean="0"/>
              <a:t>ejemplo</a:t>
            </a:r>
            <a:r>
              <a:rPr lang="ca-ES" dirty="0" smtClean="0"/>
              <a:t>, </a:t>
            </a:r>
            <a:r>
              <a:rPr lang="ca-ES" dirty="0" err="1" smtClean="0"/>
              <a:t>colección</a:t>
            </a:r>
            <a:r>
              <a:rPr lang="ca-ES" dirty="0" smtClean="0"/>
              <a:t> de </a:t>
            </a:r>
            <a:r>
              <a:rPr lang="ca-ES" dirty="0" err="1" smtClean="0"/>
              <a:t>libros</a:t>
            </a:r>
            <a:r>
              <a:rPr lang="ca-ES" dirty="0" smtClean="0"/>
              <a:t> de </a:t>
            </a:r>
            <a:r>
              <a:rPr lang="ca-ES" dirty="0" err="1" smtClean="0"/>
              <a:t>monstruos</a:t>
            </a:r>
            <a:r>
              <a:rPr lang="ca-ES" dirty="0" smtClean="0"/>
              <a:t>, de emociones, de </a:t>
            </a:r>
            <a:r>
              <a:rPr lang="ca-ES" dirty="0" err="1" smtClean="0"/>
              <a:t>princesas</a:t>
            </a:r>
            <a:r>
              <a:rPr lang="ca-ES" dirty="0" smtClean="0"/>
              <a:t>...).</a:t>
            </a:r>
          </a:p>
          <a:p>
            <a:pPr eaLnBrk="1" fontAlgn="auto" hangingPunct="1">
              <a:spcAft>
                <a:spcPts val="0"/>
              </a:spcAft>
              <a:buFont typeface="Arial" pitchFamily="34" charset="0"/>
              <a:buChar char="•"/>
              <a:defRPr/>
            </a:pPr>
            <a:r>
              <a:rPr lang="ca-ES" dirty="0" err="1" smtClean="0"/>
              <a:t>Espejo</a:t>
            </a:r>
            <a:r>
              <a:rPr lang="ca-ES" dirty="0" smtClean="0"/>
              <a:t> </a:t>
            </a:r>
            <a:r>
              <a:rPr lang="ca-ES" dirty="0" err="1" smtClean="0"/>
              <a:t>grande</a:t>
            </a:r>
            <a:r>
              <a:rPr lang="ca-ES" dirty="0" smtClean="0"/>
              <a:t> en el que pintar con </a:t>
            </a:r>
            <a:r>
              <a:rPr lang="ca-ES" dirty="0" err="1" smtClean="0"/>
              <a:t>rotuladores</a:t>
            </a:r>
            <a:r>
              <a:rPr lang="ca-ES" dirty="0" smtClean="0"/>
              <a:t> </a:t>
            </a:r>
            <a:r>
              <a:rPr lang="ca-ES" dirty="0" err="1" smtClean="0"/>
              <a:t>colocados</a:t>
            </a:r>
            <a:r>
              <a:rPr lang="ca-ES" dirty="0" smtClean="0"/>
              <a:t> en un </a:t>
            </a:r>
            <a:r>
              <a:rPr lang="ca-ES" dirty="0" err="1" smtClean="0"/>
              <a:t>recipiente</a:t>
            </a:r>
            <a:r>
              <a:rPr lang="ca-ES" dirty="0" smtClean="0"/>
              <a:t> </a:t>
            </a:r>
            <a:r>
              <a:rPr lang="ca-ES" dirty="0" err="1" smtClean="0"/>
              <a:t>transparente</a:t>
            </a:r>
            <a:r>
              <a:rPr lang="ca-ES" dirty="0" smtClean="0"/>
              <a:t> de </a:t>
            </a:r>
            <a:r>
              <a:rPr lang="ca-ES" dirty="0" err="1" smtClean="0"/>
              <a:t>plástico</a:t>
            </a:r>
            <a:r>
              <a:rPr lang="ca-ES" dirty="0" smtClean="0"/>
              <a:t> </a:t>
            </a:r>
            <a:r>
              <a:rPr lang="ca-ES" dirty="0" err="1" smtClean="0"/>
              <a:t>enganchado</a:t>
            </a:r>
            <a:r>
              <a:rPr lang="ca-ES" dirty="0" smtClean="0"/>
              <a:t> a la </a:t>
            </a:r>
            <a:r>
              <a:rPr lang="ca-ES" dirty="0" err="1" smtClean="0"/>
              <a:t>pared</a:t>
            </a:r>
            <a:r>
              <a:rPr lang="ca-ES" dirty="0" smtClean="0"/>
              <a:t>.</a:t>
            </a:r>
          </a:p>
          <a:p>
            <a:pPr eaLnBrk="1" fontAlgn="auto" hangingPunct="1">
              <a:spcAft>
                <a:spcPts val="0"/>
              </a:spcAft>
              <a:buFont typeface="Arial" pitchFamily="34" charset="0"/>
              <a:buChar char="•"/>
              <a:defRPr/>
            </a:pPr>
            <a:r>
              <a:rPr lang="ca-ES" dirty="0" smtClean="0"/>
              <a:t>Zona de collage con </a:t>
            </a:r>
            <a:r>
              <a:rPr lang="ca-ES" dirty="0" err="1" smtClean="0"/>
              <a:t>papeles</a:t>
            </a:r>
            <a:r>
              <a:rPr lang="ca-ES" dirty="0" smtClean="0"/>
              <a:t> de </a:t>
            </a:r>
            <a:r>
              <a:rPr lang="ca-ES" dirty="0" err="1" smtClean="0"/>
              <a:t>diferentes</a:t>
            </a:r>
            <a:r>
              <a:rPr lang="ca-ES" dirty="0" smtClean="0"/>
              <a:t> </a:t>
            </a:r>
            <a:r>
              <a:rPr lang="ca-ES" dirty="0" err="1" smtClean="0"/>
              <a:t>tipos</a:t>
            </a:r>
            <a:r>
              <a:rPr lang="ca-ES" dirty="0" smtClean="0"/>
              <a:t> y </a:t>
            </a:r>
            <a:r>
              <a:rPr lang="ca-ES" dirty="0" err="1" smtClean="0"/>
              <a:t>texturas</a:t>
            </a:r>
            <a:r>
              <a:rPr lang="ca-ES" dirty="0" smtClean="0"/>
              <a:t>, </a:t>
            </a:r>
            <a:r>
              <a:rPr lang="ca-ES" dirty="0" err="1" smtClean="0"/>
              <a:t>tijeras</a:t>
            </a:r>
            <a:r>
              <a:rPr lang="ca-ES" dirty="0" smtClean="0"/>
              <a:t>, </a:t>
            </a:r>
            <a:r>
              <a:rPr lang="ca-ES" dirty="0" err="1" smtClean="0"/>
              <a:t>pegamentos</a:t>
            </a:r>
            <a:r>
              <a:rPr lang="ca-ES" dirty="0" smtClean="0"/>
              <a:t> y </a:t>
            </a:r>
            <a:r>
              <a:rPr lang="ca-ES" dirty="0" err="1" smtClean="0"/>
              <a:t>papeles-base</a:t>
            </a:r>
            <a:r>
              <a:rPr lang="ca-ES" dirty="0" smtClean="0"/>
              <a:t> </a:t>
            </a:r>
            <a:r>
              <a:rPr lang="ca-ES" dirty="0" err="1" smtClean="0"/>
              <a:t>cortados</a:t>
            </a:r>
            <a:r>
              <a:rPr lang="ca-ES" dirty="0" smtClean="0"/>
              <a:t> </a:t>
            </a:r>
            <a:r>
              <a:rPr lang="ca-ES" dirty="0" err="1" smtClean="0"/>
              <a:t>cuadrados</a:t>
            </a:r>
            <a:r>
              <a:rPr lang="ca-ES" dirty="0" smtClean="0"/>
              <a:t> a 21 X 21 cm para que los </a:t>
            </a:r>
            <a:r>
              <a:rPr lang="ca-ES" dirty="0" err="1" smtClean="0"/>
              <a:t>niños</a:t>
            </a:r>
            <a:r>
              <a:rPr lang="ca-ES" dirty="0" smtClean="0"/>
              <a:t>/as </a:t>
            </a:r>
            <a:r>
              <a:rPr lang="ca-ES" dirty="0" err="1" smtClean="0"/>
              <a:t>hagan</a:t>
            </a:r>
            <a:r>
              <a:rPr lang="ca-ES" dirty="0" smtClean="0"/>
              <a:t> </a:t>
            </a:r>
            <a:r>
              <a:rPr lang="ca-ES" dirty="0" err="1" smtClean="0"/>
              <a:t>libremente</a:t>
            </a:r>
            <a:r>
              <a:rPr lang="ca-ES" dirty="0" smtClean="0"/>
              <a:t> </a:t>
            </a:r>
            <a:r>
              <a:rPr lang="ca-ES" dirty="0" err="1" smtClean="0"/>
              <a:t>su</a:t>
            </a:r>
            <a:r>
              <a:rPr lang="ca-ES" dirty="0" smtClean="0"/>
              <a:t> </a:t>
            </a:r>
            <a:r>
              <a:rPr lang="ca-ES" dirty="0" err="1" smtClean="0"/>
              <a:t>composición</a:t>
            </a:r>
            <a:r>
              <a:rPr lang="ca-ES" dirty="0" smtClean="0"/>
              <a:t>. Mesa </a:t>
            </a:r>
            <a:r>
              <a:rPr lang="ca-ES" dirty="0" err="1" smtClean="0"/>
              <a:t>redonda</a:t>
            </a:r>
            <a:r>
              <a:rPr lang="ca-ES" dirty="0" smtClean="0"/>
              <a:t> y </a:t>
            </a:r>
            <a:r>
              <a:rPr lang="ca-ES" dirty="0" err="1" smtClean="0"/>
              <a:t>sillas</a:t>
            </a:r>
            <a:r>
              <a:rPr lang="ca-ES" dirty="0" smtClean="0"/>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1 Imagen"/>
          <p:cNvPicPr>
            <a:picLocks noChangeAspect="1"/>
          </p:cNvPicPr>
          <p:nvPr/>
        </p:nvPicPr>
        <p:blipFill>
          <a:blip r:embed="rId2">
            <a:extLst>
              <a:ext uri="{28A0092B-C50C-407E-A947-70E740481C1C}">
                <a14:useLocalDpi xmlns:a14="http://schemas.microsoft.com/office/drawing/2010/main" val="0"/>
              </a:ext>
            </a:extLst>
          </a:blip>
          <a:srcRect l="21249" t="10178" r="25626"/>
          <a:stretch>
            <a:fillRect/>
          </a:stretch>
        </p:blipFill>
        <p:spPr bwMode="auto">
          <a:xfrm>
            <a:off x="1709738" y="188913"/>
            <a:ext cx="58102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05838"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Título"/>
          <p:cNvSpPr>
            <a:spLocks noGrp="1"/>
          </p:cNvSpPr>
          <p:nvPr>
            <p:ph type="title"/>
          </p:nvPr>
        </p:nvSpPr>
        <p:spPr/>
        <p:txBody>
          <a:bodyPr/>
          <a:lstStyle/>
          <a:p>
            <a:pPr eaLnBrk="1" hangingPunct="1"/>
            <a:r>
              <a:rPr lang="ca-ES" altLang="es-ES_tradnl" smtClean="0"/>
              <a:t>Espacio de la naturaleza.</a:t>
            </a:r>
            <a:endParaRPr lang="es-ES_tradnl" altLang="es-ES_tradnl" smtClean="0"/>
          </a:p>
        </p:txBody>
      </p:sp>
      <p:sp>
        <p:nvSpPr>
          <p:cNvPr id="91139" name="2 Marcador de contenido"/>
          <p:cNvSpPr>
            <a:spLocks noGrp="1"/>
          </p:cNvSpPr>
          <p:nvPr>
            <p:ph idx="1"/>
          </p:nvPr>
        </p:nvSpPr>
        <p:spPr>
          <a:xfrm>
            <a:off x="357188" y="1500188"/>
            <a:ext cx="8501062" cy="4929187"/>
          </a:xfrm>
        </p:spPr>
        <p:txBody>
          <a:bodyPr/>
          <a:lstStyle/>
          <a:p>
            <a:pPr eaLnBrk="1" hangingPunct="1"/>
            <a:r>
              <a:rPr lang="ca-ES" altLang="es-ES_tradnl" sz="1600" smtClean="0"/>
              <a:t>Todo tipo de material natural colocado en estanterías, bien ordenado y organizado con mesas grandes y algunas sillas donde los niños pueden trabajar con estos e incluirlos en barro o en pintura. También se pueden hacer construcciones, mandalas, composiciones diversas, preparar pócimas mágicas... Se pone a disposición de los niños también, libros de imágenes muy buenas donde diferentes autores crean obras de arte con elementos naturales.</a:t>
            </a:r>
          </a:p>
          <a:p>
            <a:pPr eaLnBrk="1" hangingPunct="1"/>
            <a:endParaRPr lang="ca-ES" altLang="es-ES_tradnl" sz="1600" smtClean="0"/>
          </a:p>
          <a:p>
            <a:pPr eaLnBrk="1" hangingPunct="1">
              <a:buFont typeface="Arial" charset="0"/>
              <a:buNone/>
            </a:pPr>
            <a:r>
              <a:rPr lang="ca-ES" altLang="es-ES_tradnl" sz="1600" smtClean="0"/>
              <a:t>Microespacios:</a:t>
            </a:r>
          </a:p>
          <a:p>
            <a:pPr eaLnBrk="1" hangingPunct="1"/>
            <a:r>
              <a:rPr lang="ca-ES" altLang="es-ES_tradnl" sz="1600" smtClean="0"/>
              <a:t>Mesa de luz enorme y papel vegetal continuo donde pueden dibujar. En esta mesa también pueden observar elementos diversos: hojas, estrellas de mar, piedras... y posteriormente, o de forma simultánea, los pueden pintar.</a:t>
            </a:r>
          </a:p>
          <a:p>
            <a:pPr eaLnBrk="1" hangingPunct="1"/>
            <a:r>
              <a:rPr lang="ca-ES" altLang="es-ES_tradnl" sz="1600" smtClean="0"/>
              <a:t>Zona de alfombra con libros diversos de flora y fauna colocados de forma ordenada en una estantería.</a:t>
            </a:r>
          </a:p>
          <a:p>
            <a:pPr eaLnBrk="1" hangingPunct="1"/>
            <a:r>
              <a:rPr lang="ca-ES" altLang="es-ES_tradnl" sz="1600" smtClean="0"/>
              <a:t>Zona de encuentro (un cuadrado de bancos en mitad del aula) con rampas diversas colocadas en unas cestas,  para construir diferentes circuitos y jugar con canicas.</a:t>
            </a:r>
          </a:p>
          <a:p>
            <a:pPr eaLnBrk="1" hangingPunct="1"/>
            <a:r>
              <a:rPr lang="ca-ES" altLang="es-ES_tradnl" sz="1600" smtClean="0"/>
              <a:t>Zona de mesa grande y varias sillas donde los/as niños/as tienen material diverso: papeles de diferentes tamaños, rotuladores, pegamentos y tijeras, sobres... Pueden dibujar, pintar, escribir...</a:t>
            </a:r>
          </a:p>
          <a:p>
            <a:pPr eaLnBrk="1" hangingPunct="1"/>
            <a:r>
              <a:rPr lang="ca-ES" altLang="es-ES_tradnl" sz="1600" smtClean="0"/>
              <a:t>Mesa redonda donde hacer dibujo al natural con acuarela líquida.</a:t>
            </a:r>
            <a:endParaRPr lang="es-ES_tradnl" altLang="es-ES_tradnl" sz="16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8748712"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p:txBody>
          <a:bodyPr/>
          <a:lstStyle/>
          <a:p>
            <a:pPr eaLnBrk="1" hangingPunct="1"/>
            <a:r>
              <a:rPr lang="ca-ES" altLang="es-ES_tradnl" smtClean="0"/>
              <a:t>Evolución del proyecto</a:t>
            </a:r>
            <a:endParaRPr lang="es-ES_tradnl" altLang="es-ES_tradnl" smtClean="0"/>
          </a:p>
        </p:txBody>
      </p:sp>
      <p:sp>
        <p:nvSpPr>
          <p:cNvPr id="3" name="2 Marcador de contenido"/>
          <p:cNvSpPr>
            <a:spLocks noGrp="1"/>
          </p:cNvSpPr>
          <p:nvPr>
            <p:ph idx="1"/>
          </p:nvPr>
        </p:nvSpPr>
        <p:spPr>
          <a:xfrm>
            <a:off x="179512" y="1412776"/>
            <a:ext cx="8712968" cy="4968552"/>
          </a:xfrm>
        </p:spPr>
        <p:txBody>
          <a:bodyPr rtlCol="0">
            <a:normAutofit fontScale="25000" lnSpcReduction="20000"/>
          </a:bodyPr>
          <a:lstStyle/>
          <a:p>
            <a:pPr eaLnBrk="1" fontAlgn="auto" hangingPunct="1">
              <a:spcAft>
                <a:spcPts val="0"/>
              </a:spcAft>
              <a:buFont typeface="Arial" pitchFamily="34" charset="0"/>
              <a:buChar char="•"/>
              <a:defRPr/>
            </a:pPr>
            <a:r>
              <a:rPr lang="ca-ES" sz="8000" dirty="0" smtClean="0"/>
              <a:t>La </a:t>
            </a:r>
            <a:r>
              <a:rPr lang="ca-ES" sz="8000" dirty="0" err="1" smtClean="0"/>
              <a:t>evolución</a:t>
            </a:r>
            <a:r>
              <a:rPr lang="ca-ES" sz="8000" dirty="0" smtClean="0"/>
              <a:t> que se ha </a:t>
            </a:r>
            <a:r>
              <a:rPr lang="ca-ES" sz="8000" dirty="0" err="1" smtClean="0"/>
              <a:t>ido</a:t>
            </a:r>
            <a:r>
              <a:rPr lang="ca-ES" sz="8000" dirty="0" smtClean="0"/>
              <a:t> </a:t>
            </a:r>
            <a:r>
              <a:rPr lang="ca-ES" sz="8000" dirty="0" err="1" smtClean="0"/>
              <a:t>dando</a:t>
            </a:r>
            <a:r>
              <a:rPr lang="ca-ES" sz="8000" dirty="0" smtClean="0"/>
              <a:t> en </a:t>
            </a:r>
            <a:r>
              <a:rPr lang="ca-ES" sz="8000" dirty="0" err="1" smtClean="0"/>
              <a:t>diferentes</a:t>
            </a:r>
            <a:r>
              <a:rPr lang="ca-ES" sz="8000" dirty="0" smtClean="0"/>
              <a:t> </a:t>
            </a:r>
            <a:r>
              <a:rPr lang="ca-ES" sz="8000" dirty="0" err="1" smtClean="0"/>
              <a:t>aspectos</a:t>
            </a:r>
            <a:r>
              <a:rPr lang="ca-ES" sz="8000" dirty="0" smtClean="0"/>
              <a:t> del </a:t>
            </a:r>
            <a:r>
              <a:rPr lang="ca-ES" sz="8000" dirty="0" err="1" smtClean="0"/>
              <a:t>proyecto</a:t>
            </a:r>
            <a:r>
              <a:rPr lang="ca-ES" sz="8000" dirty="0" smtClean="0"/>
              <a:t> se ha </a:t>
            </a:r>
            <a:r>
              <a:rPr lang="ca-ES" sz="8000" dirty="0" err="1" smtClean="0"/>
              <a:t>hecho</a:t>
            </a:r>
            <a:r>
              <a:rPr lang="ca-ES" sz="8000" dirty="0" smtClean="0"/>
              <a:t> a través de la </a:t>
            </a:r>
            <a:r>
              <a:rPr lang="ca-ES" sz="8000" dirty="0" err="1" smtClean="0"/>
              <a:t>observación</a:t>
            </a:r>
            <a:r>
              <a:rPr lang="ca-ES" sz="8000" dirty="0" smtClean="0"/>
              <a:t> e </a:t>
            </a:r>
            <a:r>
              <a:rPr lang="ca-ES" sz="8000" dirty="0" err="1" smtClean="0"/>
              <a:t>investigación</a:t>
            </a:r>
            <a:r>
              <a:rPr lang="ca-ES" sz="8000" dirty="0" smtClean="0"/>
              <a:t>, </a:t>
            </a:r>
            <a:r>
              <a:rPr lang="ca-ES" sz="8000" dirty="0" err="1" smtClean="0"/>
              <a:t>actitudes</a:t>
            </a:r>
            <a:r>
              <a:rPr lang="ca-ES" sz="8000" dirty="0" smtClean="0"/>
              <a:t> </a:t>
            </a:r>
            <a:r>
              <a:rPr lang="ca-ES" sz="8000" dirty="0" err="1" smtClean="0"/>
              <a:t>básicas</a:t>
            </a:r>
            <a:r>
              <a:rPr lang="ca-ES" sz="8000" dirty="0" smtClean="0"/>
              <a:t> de los </a:t>
            </a:r>
            <a:r>
              <a:rPr lang="ca-ES" sz="8000" dirty="0" err="1" smtClean="0"/>
              <a:t>adultos</a:t>
            </a:r>
            <a:r>
              <a:rPr lang="ca-ES" sz="8000" dirty="0" smtClean="0"/>
              <a:t> </a:t>
            </a:r>
            <a:r>
              <a:rPr lang="ca-ES" sz="8000" dirty="0" err="1" smtClean="0"/>
              <a:t>acompañantes</a:t>
            </a:r>
            <a:r>
              <a:rPr lang="ca-ES" sz="8000" dirty="0" smtClean="0"/>
              <a:t> (</a:t>
            </a:r>
            <a:r>
              <a:rPr lang="ca-ES" sz="8000" dirty="0" err="1" smtClean="0"/>
              <a:t>maestros</a:t>
            </a:r>
            <a:r>
              <a:rPr lang="ca-ES" sz="8000" dirty="0" smtClean="0"/>
              <a:t>/as).</a:t>
            </a:r>
          </a:p>
          <a:p>
            <a:pPr eaLnBrk="1" fontAlgn="auto" hangingPunct="1">
              <a:spcAft>
                <a:spcPts val="0"/>
              </a:spcAft>
              <a:buFont typeface="Arial" pitchFamily="34" charset="0"/>
              <a:buChar char="•"/>
              <a:defRPr/>
            </a:pPr>
            <a:endParaRPr lang="ca-ES" sz="8000" dirty="0" smtClean="0"/>
          </a:p>
          <a:p>
            <a:pPr eaLnBrk="1" fontAlgn="auto" hangingPunct="1">
              <a:spcAft>
                <a:spcPts val="0"/>
              </a:spcAft>
              <a:buFont typeface="Arial" pitchFamily="34" charset="0"/>
              <a:buChar char="•"/>
              <a:defRPr/>
            </a:pPr>
            <a:r>
              <a:rPr lang="ca-ES" sz="8000" dirty="0" smtClean="0"/>
              <a:t>Ambientes de </a:t>
            </a:r>
            <a:r>
              <a:rPr lang="ca-ES" sz="8000" dirty="0" err="1" smtClean="0"/>
              <a:t>aprendizaje</a:t>
            </a:r>
            <a:r>
              <a:rPr lang="ca-ES" sz="8000" dirty="0" smtClean="0"/>
              <a:t> en </a:t>
            </a:r>
            <a:r>
              <a:rPr lang="ca-ES" sz="8000" dirty="0" err="1" smtClean="0"/>
              <a:t>sus</a:t>
            </a:r>
            <a:r>
              <a:rPr lang="ca-ES" sz="8000" dirty="0" smtClean="0"/>
              <a:t> </a:t>
            </a:r>
            <a:r>
              <a:rPr lang="ca-ES" sz="8000" dirty="0" err="1" smtClean="0"/>
              <a:t>inicios</a:t>
            </a:r>
            <a:r>
              <a:rPr lang="ca-ES" sz="8000" dirty="0" smtClean="0"/>
              <a:t>. </a:t>
            </a:r>
            <a:r>
              <a:rPr lang="ca-ES" sz="8000" dirty="0" err="1" smtClean="0"/>
              <a:t>Funcionamiento</a:t>
            </a:r>
            <a:r>
              <a:rPr lang="ca-ES" sz="8000" dirty="0" smtClean="0"/>
              <a:t> inicial: los </a:t>
            </a:r>
            <a:r>
              <a:rPr lang="ca-ES" sz="8000" dirty="0" err="1" smtClean="0"/>
              <a:t>niños</a:t>
            </a:r>
            <a:r>
              <a:rPr lang="ca-ES" sz="8000" dirty="0" smtClean="0"/>
              <a:t>/as </a:t>
            </a:r>
            <a:r>
              <a:rPr lang="ca-ES" sz="8000" dirty="0" err="1" smtClean="0"/>
              <a:t>eligen</a:t>
            </a:r>
            <a:r>
              <a:rPr lang="ca-ES" sz="8000" dirty="0" smtClean="0"/>
              <a:t> el </a:t>
            </a:r>
            <a:r>
              <a:rPr lang="ca-ES" sz="8000" dirty="0" err="1" smtClean="0"/>
              <a:t>lunes</a:t>
            </a:r>
            <a:r>
              <a:rPr lang="ca-ES" sz="8000" dirty="0" smtClean="0"/>
              <a:t> a primera hora el </a:t>
            </a:r>
            <a:r>
              <a:rPr lang="ca-ES" sz="8000" dirty="0" err="1" smtClean="0"/>
              <a:t>ambiente</a:t>
            </a:r>
            <a:r>
              <a:rPr lang="ca-ES" sz="8000" dirty="0" smtClean="0"/>
              <a:t> en el que </a:t>
            </a:r>
            <a:r>
              <a:rPr lang="ca-ES" sz="8000" dirty="0" err="1" smtClean="0"/>
              <a:t>estarán</a:t>
            </a:r>
            <a:r>
              <a:rPr lang="ca-ES" sz="8000" dirty="0" smtClean="0"/>
              <a:t> </a:t>
            </a:r>
            <a:r>
              <a:rPr lang="ca-ES" sz="8000" dirty="0" err="1" smtClean="0"/>
              <a:t>toda</a:t>
            </a:r>
            <a:r>
              <a:rPr lang="ca-ES" sz="8000" dirty="0" smtClean="0"/>
              <a:t> la </a:t>
            </a:r>
            <a:r>
              <a:rPr lang="ca-ES" sz="8000" dirty="0" err="1" smtClean="0"/>
              <a:t>semana</a:t>
            </a:r>
            <a:r>
              <a:rPr lang="ca-ES" sz="8000" dirty="0" smtClean="0"/>
              <a:t>, hora del </a:t>
            </a:r>
            <a:r>
              <a:rPr lang="ca-ES" sz="8000" dirty="0" err="1" smtClean="0"/>
              <a:t>patio</a:t>
            </a:r>
            <a:r>
              <a:rPr lang="ca-ES" sz="8000" dirty="0" smtClean="0"/>
              <a:t>, tardes con </a:t>
            </a:r>
            <a:r>
              <a:rPr lang="ca-ES" sz="8000" dirty="0" err="1" smtClean="0"/>
              <a:t>otras</a:t>
            </a:r>
            <a:r>
              <a:rPr lang="ca-ES" sz="8000" dirty="0" smtClean="0"/>
              <a:t> </a:t>
            </a:r>
            <a:r>
              <a:rPr lang="ca-ES" sz="8000" dirty="0" err="1" smtClean="0"/>
              <a:t>actividades</a:t>
            </a:r>
            <a:r>
              <a:rPr lang="ca-ES" sz="8000" dirty="0" smtClean="0"/>
              <a:t> como </a:t>
            </a:r>
            <a:r>
              <a:rPr lang="ca-ES" sz="8000" dirty="0" err="1" smtClean="0"/>
              <a:t>laboratorios</a:t>
            </a:r>
            <a:r>
              <a:rPr lang="ca-ES" sz="8000" dirty="0" smtClean="0"/>
              <a:t>... </a:t>
            </a:r>
            <a:r>
              <a:rPr lang="ca-ES" sz="8000" dirty="0" err="1" smtClean="0"/>
              <a:t>Algunos</a:t>
            </a:r>
            <a:r>
              <a:rPr lang="ca-ES" sz="8000" dirty="0" smtClean="0"/>
              <a:t> de los </a:t>
            </a:r>
            <a:r>
              <a:rPr lang="ca-ES" sz="8000" dirty="0" err="1" smtClean="0"/>
              <a:t>niños</a:t>
            </a:r>
            <a:r>
              <a:rPr lang="ca-ES" sz="8000" dirty="0" smtClean="0"/>
              <a:t>/as no </a:t>
            </a:r>
            <a:r>
              <a:rPr lang="ca-ES" sz="8000" dirty="0" err="1" smtClean="0"/>
              <a:t>eligen</a:t>
            </a:r>
            <a:r>
              <a:rPr lang="ca-ES" sz="8000" dirty="0" smtClean="0"/>
              <a:t> </a:t>
            </a:r>
            <a:r>
              <a:rPr lang="ca-ES" sz="8000" dirty="0" err="1" smtClean="0"/>
              <a:t>libremente</a:t>
            </a:r>
            <a:r>
              <a:rPr lang="ca-ES" sz="8000" dirty="0" smtClean="0"/>
              <a:t> el </a:t>
            </a:r>
            <a:r>
              <a:rPr lang="ca-ES" sz="8000" dirty="0" err="1" smtClean="0"/>
              <a:t>ambiente</a:t>
            </a:r>
            <a:r>
              <a:rPr lang="ca-ES" sz="8000" dirty="0" smtClean="0"/>
              <a:t> al que </a:t>
            </a:r>
            <a:r>
              <a:rPr lang="ca-ES" sz="8000" dirty="0" err="1" smtClean="0"/>
              <a:t>quieren</a:t>
            </a:r>
            <a:r>
              <a:rPr lang="ca-ES" sz="8000" dirty="0" smtClean="0"/>
              <a:t> </a:t>
            </a:r>
            <a:r>
              <a:rPr lang="ca-ES" sz="8000" dirty="0" err="1" smtClean="0"/>
              <a:t>ir</a:t>
            </a:r>
            <a:r>
              <a:rPr lang="ca-ES" sz="8000" dirty="0" smtClean="0"/>
              <a:t> </a:t>
            </a:r>
            <a:r>
              <a:rPr lang="ca-ES" sz="8000" dirty="0" err="1" smtClean="0"/>
              <a:t>porque</a:t>
            </a:r>
            <a:r>
              <a:rPr lang="ca-ES" sz="8000" dirty="0" smtClean="0"/>
              <a:t> </a:t>
            </a:r>
            <a:r>
              <a:rPr lang="ca-ES" sz="8000" dirty="0" err="1" smtClean="0"/>
              <a:t>tienen</a:t>
            </a:r>
            <a:r>
              <a:rPr lang="ca-ES" sz="8000" dirty="0" smtClean="0"/>
              <a:t> que </a:t>
            </a:r>
            <a:r>
              <a:rPr lang="ca-ES" sz="8000" dirty="0" err="1" smtClean="0"/>
              <a:t>quedarse</a:t>
            </a:r>
            <a:r>
              <a:rPr lang="ca-ES" sz="8000" dirty="0" smtClean="0"/>
              <a:t> con lo que queda, </a:t>
            </a:r>
            <a:r>
              <a:rPr lang="ca-ES" sz="8000" dirty="0" err="1" smtClean="0"/>
              <a:t>algunos</a:t>
            </a:r>
            <a:r>
              <a:rPr lang="ca-ES" sz="8000" dirty="0" smtClean="0"/>
              <a:t>/as no </a:t>
            </a:r>
            <a:r>
              <a:rPr lang="ca-ES" sz="8000" dirty="0" err="1" smtClean="0"/>
              <a:t>aguantan</a:t>
            </a:r>
            <a:r>
              <a:rPr lang="ca-ES" sz="8000" dirty="0" smtClean="0"/>
              <a:t> </a:t>
            </a:r>
            <a:r>
              <a:rPr lang="ca-ES" sz="8000" dirty="0" err="1" smtClean="0"/>
              <a:t>tantos</a:t>
            </a:r>
            <a:r>
              <a:rPr lang="ca-ES" sz="8000" dirty="0" smtClean="0"/>
              <a:t> </a:t>
            </a:r>
            <a:r>
              <a:rPr lang="ca-ES" sz="8000" dirty="0" err="1" smtClean="0"/>
              <a:t>días</a:t>
            </a:r>
            <a:r>
              <a:rPr lang="ca-ES" sz="8000" dirty="0" smtClean="0"/>
              <a:t> en el </a:t>
            </a:r>
            <a:r>
              <a:rPr lang="ca-ES" sz="8000" dirty="0" err="1" smtClean="0"/>
              <a:t>mismo</a:t>
            </a:r>
            <a:r>
              <a:rPr lang="ca-ES" sz="8000" dirty="0" smtClean="0"/>
              <a:t> </a:t>
            </a:r>
            <a:r>
              <a:rPr lang="ca-ES" sz="8000" dirty="0" err="1" smtClean="0"/>
              <a:t>espacios</a:t>
            </a:r>
            <a:r>
              <a:rPr lang="ca-ES" sz="8000" dirty="0" smtClean="0"/>
              <a:t>, </a:t>
            </a:r>
            <a:r>
              <a:rPr lang="ca-ES" sz="8000" dirty="0" err="1" smtClean="0"/>
              <a:t>otros</a:t>
            </a:r>
            <a:r>
              <a:rPr lang="ca-ES" sz="8000" dirty="0" smtClean="0"/>
              <a:t>/as se les </a:t>
            </a:r>
            <a:r>
              <a:rPr lang="ca-ES" sz="8000" dirty="0" err="1" smtClean="0"/>
              <a:t>hace</a:t>
            </a:r>
            <a:r>
              <a:rPr lang="ca-ES" sz="8000" dirty="0" smtClean="0"/>
              <a:t> difícil </a:t>
            </a:r>
            <a:r>
              <a:rPr lang="ca-ES" sz="8000" dirty="0" err="1" smtClean="0"/>
              <a:t>moverse</a:t>
            </a:r>
            <a:r>
              <a:rPr lang="ca-ES" sz="8000" dirty="0" smtClean="0"/>
              <a:t> </a:t>
            </a:r>
            <a:r>
              <a:rPr lang="ca-ES" sz="8000" dirty="0" err="1" smtClean="0"/>
              <a:t>hasta</a:t>
            </a:r>
            <a:r>
              <a:rPr lang="ca-ES" sz="8000" dirty="0" smtClean="0"/>
              <a:t> un </a:t>
            </a:r>
            <a:r>
              <a:rPr lang="ca-ES" sz="8000" dirty="0" err="1" smtClean="0"/>
              <a:t>espacio</a:t>
            </a:r>
            <a:r>
              <a:rPr lang="ca-ES" sz="8000" dirty="0" smtClean="0"/>
              <a:t> concreto, </a:t>
            </a:r>
            <a:r>
              <a:rPr lang="ca-ES" sz="8000" dirty="0" err="1" smtClean="0"/>
              <a:t>hay</a:t>
            </a:r>
            <a:r>
              <a:rPr lang="ca-ES" sz="8000" dirty="0" smtClean="0"/>
              <a:t> </a:t>
            </a:r>
            <a:r>
              <a:rPr lang="ca-ES" sz="8000" dirty="0" err="1" smtClean="0"/>
              <a:t>otros</a:t>
            </a:r>
            <a:r>
              <a:rPr lang="ca-ES" sz="8000" dirty="0" smtClean="0"/>
              <a:t> que </a:t>
            </a:r>
            <a:r>
              <a:rPr lang="ca-ES" sz="8000" dirty="0" err="1" smtClean="0"/>
              <a:t>necesitan</a:t>
            </a:r>
            <a:r>
              <a:rPr lang="ca-ES" sz="8000" dirty="0" smtClean="0"/>
              <a:t> </a:t>
            </a:r>
            <a:r>
              <a:rPr lang="ca-ES" sz="8000" dirty="0" err="1" smtClean="0"/>
              <a:t>mirarse</a:t>
            </a:r>
            <a:r>
              <a:rPr lang="ca-ES" sz="8000" dirty="0" smtClean="0"/>
              <a:t> lo que </a:t>
            </a:r>
            <a:r>
              <a:rPr lang="ca-ES" sz="8000" dirty="0" err="1" smtClean="0"/>
              <a:t>ocurre</a:t>
            </a:r>
            <a:r>
              <a:rPr lang="ca-ES" sz="8000" dirty="0" smtClean="0"/>
              <a:t> </a:t>
            </a:r>
            <a:r>
              <a:rPr lang="ca-ES" sz="8000" dirty="0" err="1" smtClean="0"/>
              <a:t>desde</a:t>
            </a:r>
            <a:r>
              <a:rPr lang="ca-ES" sz="8000" dirty="0" smtClean="0"/>
              <a:t> </a:t>
            </a:r>
            <a:r>
              <a:rPr lang="ca-ES" sz="8000" dirty="0" err="1" smtClean="0"/>
              <a:t>fuera</a:t>
            </a:r>
            <a:r>
              <a:rPr lang="ca-ES" sz="8000" dirty="0" smtClean="0"/>
              <a:t>... </a:t>
            </a:r>
            <a:r>
              <a:rPr lang="ca-ES" sz="8000" dirty="0" err="1" smtClean="0"/>
              <a:t>Todo</a:t>
            </a:r>
            <a:r>
              <a:rPr lang="ca-ES" sz="8000" dirty="0" smtClean="0"/>
              <a:t> </a:t>
            </a:r>
            <a:r>
              <a:rPr lang="ca-ES" sz="8000" dirty="0" err="1" smtClean="0"/>
              <a:t>esto</a:t>
            </a:r>
            <a:r>
              <a:rPr lang="ca-ES" sz="8000" dirty="0" smtClean="0"/>
              <a:t> </a:t>
            </a:r>
            <a:r>
              <a:rPr lang="ca-ES" sz="8000" dirty="0" err="1" smtClean="0"/>
              <a:t>cambia</a:t>
            </a:r>
            <a:r>
              <a:rPr lang="ca-ES" sz="8000" dirty="0" smtClean="0"/>
              <a:t> </a:t>
            </a:r>
            <a:r>
              <a:rPr lang="ca-ES" sz="8000" dirty="0" err="1" smtClean="0"/>
              <a:t>después</a:t>
            </a:r>
            <a:r>
              <a:rPr lang="ca-ES" sz="8000" dirty="0" smtClean="0"/>
              <a:t> de un </a:t>
            </a:r>
            <a:r>
              <a:rPr lang="ca-ES" sz="8000" dirty="0" err="1" smtClean="0"/>
              <a:t>proceso</a:t>
            </a:r>
            <a:r>
              <a:rPr lang="ca-ES" sz="8000" dirty="0" smtClean="0"/>
              <a:t> de </a:t>
            </a:r>
            <a:r>
              <a:rPr lang="ca-ES" sz="8000" dirty="0" err="1" smtClean="0"/>
              <a:t>reorganización</a:t>
            </a:r>
            <a:r>
              <a:rPr lang="ca-ES" sz="8000" dirty="0" smtClean="0"/>
              <a:t> del </a:t>
            </a:r>
            <a:r>
              <a:rPr lang="ca-ES" sz="8000" dirty="0" err="1" smtClean="0"/>
              <a:t>proyecto</a:t>
            </a:r>
            <a:r>
              <a:rPr lang="ca-ES" sz="8000" dirty="0" smtClean="0"/>
              <a:t>.</a:t>
            </a:r>
          </a:p>
          <a:p>
            <a:pPr eaLnBrk="1" fontAlgn="auto" hangingPunct="1">
              <a:spcAft>
                <a:spcPts val="0"/>
              </a:spcAft>
              <a:buFont typeface="Arial" pitchFamily="34" charset="0"/>
              <a:buChar char="•"/>
              <a:defRPr/>
            </a:pPr>
            <a:endParaRPr lang="ca-ES" sz="8000" dirty="0" smtClean="0"/>
          </a:p>
          <a:p>
            <a:pPr eaLnBrk="1" fontAlgn="auto" hangingPunct="1">
              <a:spcAft>
                <a:spcPts val="0"/>
              </a:spcAft>
              <a:buFont typeface="Arial" pitchFamily="34" charset="0"/>
              <a:buChar char="•"/>
              <a:defRPr/>
            </a:pPr>
            <a:r>
              <a:rPr lang="ca-ES" sz="8000" dirty="0" smtClean="0"/>
              <a:t>El </a:t>
            </a:r>
            <a:r>
              <a:rPr lang="ca-ES" sz="8000" dirty="0" err="1" smtClean="0"/>
              <a:t>acompañamiento</a:t>
            </a:r>
            <a:r>
              <a:rPr lang="ca-ES" sz="8000" dirty="0" smtClean="0"/>
              <a:t> de las </a:t>
            </a:r>
            <a:r>
              <a:rPr lang="ca-ES" sz="8000" dirty="0" err="1" smtClean="0"/>
              <a:t>familias</a:t>
            </a:r>
            <a:r>
              <a:rPr lang="ca-ES" sz="8000" dirty="0" smtClean="0"/>
              <a:t> </a:t>
            </a:r>
            <a:r>
              <a:rPr lang="ca-ES" sz="8000" dirty="0" err="1" smtClean="0"/>
              <a:t>también</a:t>
            </a:r>
            <a:r>
              <a:rPr lang="ca-ES" sz="8000" dirty="0" smtClean="0"/>
              <a:t> </a:t>
            </a:r>
            <a:r>
              <a:rPr lang="ca-ES" sz="8000" dirty="0" err="1" smtClean="0"/>
              <a:t>fue</a:t>
            </a:r>
            <a:r>
              <a:rPr lang="ca-ES" sz="8000" dirty="0" smtClean="0"/>
              <a:t> </a:t>
            </a:r>
            <a:r>
              <a:rPr lang="ca-ES" sz="8000" dirty="0" err="1" smtClean="0"/>
              <a:t>variando</a:t>
            </a:r>
            <a:r>
              <a:rPr lang="ca-ES" sz="8000" dirty="0" smtClean="0"/>
              <a:t>: en un principio los </a:t>
            </a:r>
            <a:r>
              <a:rPr lang="ca-ES" sz="8000" dirty="0" err="1" smtClean="0"/>
              <a:t>padres</a:t>
            </a:r>
            <a:r>
              <a:rPr lang="ca-ES" sz="8000" dirty="0" smtClean="0"/>
              <a:t> </a:t>
            </a:r>
            <a:r>
              <a:rPr lang="ca-ES" sz="8000" dirty="0" err="1" smtClean="0"/>
              <a:t>estaban</a:t>
            </a:r>
            <a:r>
              <a:rPr lang="ca-ES" sz="8000" dirty="0" smtClean="0"/>
              <a:t> </a:t>
            </a:r>
            <a:r>
              <a:rPr lang="ca-ES" sz="8000" dirty="0" err="1" smtClean="0"/>
              <a:t>dentro</a:t>
            </a:r>
            <a:r>
              <a:rPr lang="ca-ES" sz="8000" dirty="0" smtClean="0"/>
              <a:t> del aula </a:t>
            </a:r>
            <a:r>
              <a:rPr lang="ca-ES" sz="8000" dirty="0" err="1" smtClean="0"/>
              <a:t>todo</a:t>
            </a:r>
            <a:r>
              <a:rPr lang="ca-ES" sz="8000" dirty="0" smtClean="0"/>
              <a:t> el </a:t>
            </a:r>
            <a:r>
              <a:rPr lang="ca-ES" sz="8000" dirty="0" err="1" smtClean="0"/>
              <a:t>tiempo</a:t>
            </a:r>
            <a:r>
              <a:rPr lang="ca-ES" sz="8000" dirty="0" smtClean="0"/>
              <a:t> que </a:t>
            </a:r>
            <a:r>
              <a:rPr lang="ca-ES" sz="8000" dirty="0" err="1" smtClean="0"/>
              <a:t>querían</a:t>
            </a:r>
            <a:r>
              <a:rPr lang="ca-ES" sz="8000" dirty="0" smtClean="0"/>
              <a:t> y </a:t>
            </a:r>
            <a:r>
              <a:rPr lang="ca-ES" sz="8000" dirty="0" err="1" smtClean="0"/>
              <a:t>después</a:t>
            </a:r>
            <a:r>
              <a:rPr lang="ca-ES" sz="8000" dirty="0" smtClean="0"/>
              <a:t>, con el incremento de </a:t>
            </a:r>
            <a:r>
              <a:rPr lang="ca-ES" sz="8000" dirty="0" err="1" smtClean="0"/>
              <a:t>rátio</a:t>
            </a:r>
            <a:r>
              <a:rPr lang="ca-ES" sz="8000" dirty="0" smtClean="0"/>
              <a:t> se </a:t>
            </a:r>
            <a:r>
              <a:rPr lang="ca-ES" sz="8000" dirty="0" err="1" smtClean="0"/>
              <a:t>fue</a:t>
            </a:r>
            <a:r>
              <a:rPr lang="ca-ES" sz="8000" dirty="0" smtClean="0"/>
              <a:t> </a:t>
            </a:r>
            <a:r>
              <a:rPr lang="ca-ES" sz="8000" dirty="0" err="1" smtClean="0"/>
              <a:t>viendo</a:t>
            </a:r>
            <a:r>
              <a:rPr lang="ca-ES" sz="8000" dirty="0" smtClean="0"/>
              <a:t> que </a:t>
            </a:r>
            <a:r>
              <a:rPr lang="ca-ES" sz="8000" dirty="0" err="1" smtClean="0"/>
              <a:t>esto</a:t>
            </a:r>
            <a:r>
              <a:rPr lang="ca-ES" sz="8000" dirty="0" smtClean="0"/>
              <a:t> no era lo </a:t>
            </a:r>
            <a:r>
              <a:rPr lang="ca-ES" sz="8000" dirty="0" err="1" smtClean="0"/>
              <a:t>más</a:t>
            </a:r>
            <a:r>
              <a:rPr lang="ca-ES" sz="8000" dirty="0" smtClean="0"/>
              <a:t> </a:t>
            </a:r>
            <a:r>
              <a:rPr lang="ca-ES" sz="8000" dirty="0" err="1" smtClean="0"/>
              <a:t>adecuado</a:t>
            </a:r>
            <a:r>
              <a:rPr lang="ca-ES" sz="8000" dirty="0" smtClean="0"/>
              <a:t>.</a:t>
            </a:r>
          </a:p>
          <a:p>
            <a:pPr eaLnBrk="1" fontAlgn="auto" hangingPunct="1">
              <a:spcAft>
                <a:spcPts val="0"/>
              </a:spcAft>
              <a:buFont typeface="Arial" pitchFamily="34" charset="0"/>
              <a:buChar char="•"/>
              <a:defRPr/>
            </a:pPr>
            <a:endParaRPr lang="ca-ES" sz="8000" dirty="0" smtClean="0"/>
          </a:p>
          <a:p>
            <a:pPr eaLnBrk="1" fontAlgn="auto" hangingPunct="1">
              <a:spcAft>
                <a:spcPts val="0"/>
              </a:spcAft>
              <a:buFont typeface="Arial" pitchFamily="34" charset="0"/>
              <a:buChar char="•"/>
              <a:defRPr/>
            </a:pPr>
            <a:r>
              <a:rPr lang="ca-ES" sz="8000" dirty="0" smtClean="0"/>
              <a:t>Es un </a:t>
            </a:r>
            <a:r>
              <a:rPr lang="ca-ES" sz="8000" dirty="0" err="1" smtClean="0"/>
              <a:t>proyecto</a:t>
            </a:r>
            <a:r>
              <a:rPr lang="ca-ES" sz="8000" dirty="0" smtClean="0"/>
              <a:t> que </a:t>
            </a:r>
            <a:r>
              <a:rPr lang="ca-ES" sz="8000" dirty="0" err="1" smtClean="0"/>
              <a:t>sigue</a:t>
            </a:r>
            <a:r>
              <a:rPr lang="ca-ES" sz="8000" dirty="0" smtClean="0"/>
              <a:t> y </a:t>
            </a:r>
            <a:r>
              <a:rPr lang="ca-ES" sz="8000" dirty="0" err="1" smtClean="0"/>
              <a:t>seguirá</a:t>
            </a:r>
            <a:r>
              <a:rPr lang="ca-ES" sz="8000" dirty="0" smtClean="0"/>
              <a:t> </a:t>
            </a:r>
            <a:r>
              <a:rPr lang="ca-ES" sz="8000" dirty="0" err="1" smtClean="0"/>
              <a:t>evolucionando</a:t>
            </a:r>
            <a:r>
              <a:rPr lang="ca-ES" sz="8000" dirty="0" smtClean="0"/>
              <a:t>.</a:t>
            </a:r>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2925"/>
            <a:ext cx="4322762"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554038"/>
            <a:ext cx="43053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8767762"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188913"/>
            <a:ext cx="4383088"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06375"/>
            <a:ext cx="438150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8748712"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30225"/>
            <a:ext cx="441325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530225"/>
            <a:ext cx="4414837"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549275"/>
            <a:ext cx="43180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549275"/>
            <a:ext cx="4335463"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2 Imagen"/>
          <p:cNvPicPr>
            <a:picLocks noChangeAspect="1"/>
          </p:cNvPicPr>
          <p:nvPr/>
        </p:nvPicPr>
        <p:blipFill>
          <a:blip r:embed="rId2">
            <a:extLst>
              <a:ext uri="{28A0092B-C50C-407E-A947-70E740481C1C}">
                <a14:useLocalDpi xmlns:a14="http://schemas.microsoft.com/office/drawing/2010/main" val="0"/>
              </a:ext>
            </a:extLst>
          </a:blip>
          <a:srcRect l="1736"/>
          <a:stretch>
            <a:fillRect/>
          </a:stretch>
        </p:blipFill>
        <p:spPr bwMode="auto">
          <a:xfrm>
            <a:off x="168275" y="433388"/>
            <a:ext cx="886777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260350"/>
            <a:ext cx="43513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324643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3" y="260350"/>
            <a:ext cx="4321175"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260350"/>
            <a:ext cx="43195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Título"/>
          <p:cNvSpPr>
            <a:spLocks noGrp="1"/>
          </p:cNvSpPr>
          <p:nvPr>
            <p:ph type="title"/>
          </p:nvPr>
        </p:nvSpPr>
        <p:spPr/>
        <p:txBody>
          <a:bodyPr/>
          <a:lstStyle/>
          <a:p>
            <a:pPr eaLnBrk="1" hangingPunct="1"/>
            <a:r>
              <a:rPr lang="ca-ES" altLang="es-ES_tradnl" smtClean="0"/>
              <a:t>Espacio de la arena</a:t>
            </a:r>
            <a:endParaRPr lang="es-ES_tradnl" altLang="es-ES_tradnl" smtClean="0"/>
          </a:p>
        </p:txBody>
      </p:sp>
      <p:sp>
        <p:nvSpPr>
          <p:cNvPr id="3" name="2 Marcador de contenido"/>
          <p:cNvSpPr>
            <a:spLocks noGrp="1"/>
          </p:cNvSpPr>
          <p:nvPr>
            <p:ph idx="1"/>
          </p:nvPr>
        </p:nvSpPr>
        <p:spPr>
          <a:xfrm>
            <a:off x="500063" y="1857375"/>
            <a:ext cx="8197850" cy="4368800"/>
          </a:xfrm>
        </p:spPr>
        <p:txBody>
          <a:bodyPr rtlCol="0">
            <a:normAutofit fontScale="47500" lnSpcReduction="20000"/>
          </a:bodyPr>
          <a:lstStyle/>
          <a:p>
            <a:pPr eaLnBrk="1" fontAlgn="auto" hangingPunct="1">
              <a:spcAft>
                <a:spcPts val="0"/>
              </a:spcAft>
              <a:buFont typeface="Arial" pitchFamily="34" charset="0"/>
              <a:buChar char="•"/>
              <a:defRPr/>
            </a:pPr>
            <a:r>
              <a:rPr lang="ca-ES" sz="3400" dirty="0" err="1"/>
              <a:t>Mesas</a:t>
            </a:r>
            <a:r>
              <a:rPr lang="ca-ES" sz="3400" dirty="0"/>
              <a:t> con </a:t>
            </a:r>
            <a:r>
              <a:rPr lang="ca-ES" sz="3400" dirty="0" err="1"/>
              <a:t>bandejas</a:t>
            </a:r>
            <a:r>
              <a:rPr lang="ca-ES" sz="3400" dirty="0"/>
              <a:t> para experimentar con arena. </a:t>
            </a:r>
            <a:r>
              <a:rPr lang="ca-ES" sz="3400" dirty="0" err="1"/>
              <a:t>Materiales</a:t>
            </a:r>
            <a:r>
              <a:rPr lang="ca-ES" sz="3400" dirty="0"/>
              <a:t> </a:t>
            </a:r>
            <a:r>
              <a:rPr lang="ca-ES" sz="3400" dirty="0" smtClean="0"/>
              <a:t>e </a:t>
            </a:r>
            <a:r>
              <a:rPr lang="ca-ES" sz="3400" dirty="0" err="1" smtClean="0"/>
              <a:t>instrumentos</a:t>
            </a:r>
            <a:r>
              <a:rPr lang="ca-ES" sz="3400" dirty="0" smtClean="0"/>
              <a:t> </a:t>
            </a:r>
            <a:r>
              <a:rPr lang="ca-ES" sz="3400" dirty="0" err="1" smtClean="0"/>
              <a:t>naturales</a:t>
            </a:r>
            <a:r>
              <a:rPr lang="ca-ES" sz="3400" dirty="0" smtClean="0"/>
              <a:t> </a:t>
            </a:r>
            <a:r>
              <a:rPr lang="ca-ES" sz="3400" dirty="0"/>
              <a:t>para experimentar con este material: cocos, </a:t>
            </a:r>
            <a:r>
              <a:rPr lang="ca-ES" sz="3400" dirty="0" err="1"/>
              <a:t>cucharas</a:t>
            </a:r>
            <a:r>
              <a:rPr lang="ca-ES" sz="3400" dirty="0"/>
              <a:t> de </a:t>
            </a:r>
            <a:r>
              <a:rPr lang="ca-ES" sz="3400" dirty="0" err="1"/>
              <a:t>madera</a:t>
            </a:r>
            <a:r>
              <a:rPr lang="ca-ES" sz="3400" dirty="0"/>
              <a:t>, </a:t>
            </a:r>
            <a:r>
              <a:rPr lang="ca-ES" sz="3400" dirty="0" err="1"/>
              <a:t>esponjas</a:t>
            </a:r>
            <a:r>
              <a:rPr lang="ca-ES" sz="3400" dirty="0"/>
              <a:t>, </a:t>
            </a:r>
            <a:r>
              <a:rPr lang="ca-ES" sz="3400" dirty="0" err="1"/>
              <a:t>estrellas</a:t>
            </a:r>
            <a:r>
              <a:rPr lang="ca-ES" sz="3400" dirty="0"/>
              <a:t> de mar</a:t>
            </a:r>
            <a:r>
              <a:rPr lang="ca-ES" sz="3400" dirty="0" smtClean="0"/>
              <a:t>...</a:t>
            </a:r>
          </a:p>
          <a:p>
            <a:pPr eaLnBrk="1" fontAlgn="auto" hangingPunct="1">
              <a:spcAft>
                <a:spcPts val="0"/>
              </a:spcAft>
              <a:buFont typeface="Arial" pitchFamily="34" charset="0"/>
              <a:buChar char="•"/>
              <a:defRPr/>
            </a:pPr>
            <a:r>
              <a:rPr lang="ca-ES" sz="3400" dirty="0" smtClean="0"/>
              <a:t>Mesa de arena con </a:t>
            </a:r>
            <a:r>
              <a:rPr lang="ca-ES" sz="3400" dirty="0" err="1" smtClean="0"/>
              <a:t>troncos</a:t>
            </a:r>
            <a:r>
              <a:rPr lang="ca-ES" sz="3400" dirty="0" smtClean="0"/>
              <a:t> y </a:t>
            </a:r>
            <a:r>
              <a:rPr lang="ca-ES" sz="3400" dirty="0" err="1" smtClean="0"/>
              <a:t>animales</a:t>
            </a:r>
            <a:r>
              <a:rPr lang="ca-ES" sz="3400" dirty="0" smtClean="0"/>
              <a:t> de </a:t>
            </a:r>
            <a:r>
              <a:rPr lang="ca-ES" sz="3400" dirty="0" err="1" smtClean="0"/>
              <a:t>madera</a:t>
            </a:r>
            <a:r>
              <a:rPr lang="ca-ES" sz="3400" dirty="0" smtClean="0"/>
              <a:t>.</a:t>
            </a:r>
          </a:p>
          <a:p>
            <a:pPr eaLnBrk="1" fontAlgn="auto" hangingPunct="1">
              <a:spcAft>
                <a:spcPts val="0"/>
              </a:spcAft>
              <a:buFont typeface="Arial" pitchFamily="34" charset="0"/>
              <a:buChar char="•"/>
              <a:defRPr/>
            </a:pPr>
            <a:r>
              <a:rPr lang="ca-ES" sz="3400" dirty="0" smtClean="0"/>
              <a:t>Mesa de </a:t>
            </a:r>
            <a:r>
              <a:rPr lang="ca-ES" sz="3400" dirty="0" err="1" smtClean="0"/>
              <a:t>luz</a:t>
            </a:r>
            <a:r>
              <a:rPr lang="ca-ES" sz="3400" dirty="0" smtClean="0"/>
              <a:t> con arena para </a:t>
            </a:r>
            <a:r>
              <a:rPr lang="ca-ES" sz="3400" dirty="0" err="1" smtClean="0"/>
              <a:t>dibujar</a:t>
            </a:r>
            <a:r>
              <a:rPr lang="ca-ES" sz="3400" dirty="0" smtClean="0"/>
              <a:t> y experimentar con la </a:t>
            </a:r>
            <a:r>
              <a:rPr lang="ca-ES" sz="3400" dirty="0" err="1" smtClean="0"/>
              <a:t>luz</a:t>
            </a:r>
            <a:r>
              <a:rPr lang="ca-ES" sz="3400" dirty="0" smtClean="0"/>
              <a:t> y la arena.</a:t>
            </a:r>
          </a:p>
          <a:p>
            <a:pPr eaLnBrk="1" fontAlgn="auto" hangingPunct="1">
              <a:spcAft>
                <a:spcPts val="0"/>
              </a:spcAft>
              <a:buFont typeface="Arial" charset="0"/>
              <a:buNone/>
              <a:defRPr/>
            </a:pPr>
            <a:endParaRPr lang="ca-ES" sz="3400" dirty="0" smtClean="0"/>
          </a:p>
          <a:p>
            <a:pPr eaLnBrk="1" fontAlgn="auto" hangingPunct="1">
              <a:spcAft>
                <a:spcPts val="0"/>
              </a:spcAft>
              <a:buFont typeface="Arial" charset="0"/>
              <a:buNone/>
              <a:defRPr/>
            </a:pPr>
            <a:r>
              <a:rPr lang="ca-ES" sz="3400" dirty="0" err="1" smtClean="0"/>
              <a:t>Microespacios</a:t>
            </a:r>
            <a:r>
              <a:rPr lang="ca-ES" sz="3400" dirty="0" smtClean="0"/>
              <a:t>:</a:t>
            </a:r>
          </a:p>
          <a:p>
            <a:pPr eaLnBrk="1" fontAlgn="auto" hangingPunct="1">
              <a:spcAft>
                <a:spcPts val="0"/>
              </a:spcAft>
              <a:buFont typeface="Arial" pitchFamily="34" charset="0"/>
              <a:buChar char="•"/>
              <a:defRPr/>
            </a:pPr>
            <a:r>
              <a:rPr lang="ca-ES" sz="3400" dirty="0" err="1" smtClean="0"/>
              <a:t>Altillo</a:t>
            </a:r>
            <a:r>
              <a:rPr lang="ca-ES" sz="3400" dirty="0" smtClean="0"/>
              <a:t> de 2 </a:t>
            </a:r>
            <a:r>
              <a:rPr lang="ca-ES" sz="3400" dirty="0" err="1" smtClean="0"/>
              <a:t>plantas</a:t>
            </a:r>
            <a:r>
              <a:rPr lang="ca-ES" sz="3400" dirty="0" smtClean="0"/>
              <a:t>: en la </a:t>
            </a:r>
            <a:r>
              <a:rPr lang="ca-ES" sz="3400" dirty="0" err="1" smtClean="0"/>
              <a:t>parte</a:t>
            </a:r>
            <a:r>
              <a:rPr lang="ca-ES" sz="3400" dirty="0" smtClean="0"/>
              <a:t> de arriba </a:t>
            </a:r>
            <a:r>
              <a:rPr lang="ca-ES" sz="3400" dirty="0" err="1" smtClean="0"/>
              <a:t>hay</a:t>
            </a:r>
            <a:r>
              <a:rPr lang="ca-ES" sz="3400" dirty="0" smtClean="0"/>
              <a:t> una gran </a:t>
            </a:r>
            <a:r>
              <a:rPr lang="ca-ES" sz="3400" dirty="0" err="1" smtClean="0"/>
              <a:t>pizarra</a:t>
            </a:r>
            <a:r>
              <a:rPr lang="ca-ES" sz="3400" dirty="0" smtClean="0"/>
              <a:t> para </a:t>
            </a:r>
            <a:r>
              <a:rPr lang="ca-ES" sz="3400" dirty="0" err="1" smtClean="0"/>
              <a:t>dibujar</a:t>
            </a:r>
            <a:r>
              <a:rPr lang="ca-ES" sz="3400" dirty="0" smtClean="0"/>
              <a:t> y </a:t>
            </a:r>
            <a:r>
              <a:rPr lang="ca-ES" sz="3400" dirty="0" err="1" smtClean="0"/>
              <a:t>escribir</a:t>
            </a:r>
            <a:r>
              <a:rPr lang="ca-ES" sz="3400" dirty="0" smtClean="0"/>
              <a:t> con </a:t>
            </a:r>
            <a:r>
              <a:rPr lang="ca-ES" sz="3400" dirty="0" err="1" smtClean="0"/>
              <a:t>tizas</a:t>
            </a:r>
            <a:r>
              <a:rPr lang="ca-ES" sz="3400" dirty="0" smtClean="0"/>
              <a:t> y en la </a:t>
            </a:r>
            <a:r>
              <a:rPr lang="ca-ES" sz="3400" dirty="0" err="1" smtClean="0"/>
              <a:t>parte</a:t>
            </a:r>
            <a:r>
              <a:rPr lang="ca-ES" sz="3400" dirty="0" smtClean="0"/>
              <a:t> de </a:t>
            </a:r>
            <a:r>
              <a:rPr lang="ca-ES" sz="3400" dirty="0" err="1" smtClean="0"/>
              <a:t>abajo</a:t>
            </a:r>
            <a:r>
              <a:rPr lang="ca-ES" sz="3400" dirty="0" smtClean="0"/>
              <a:t> se </a:t>
            </a:r>
            <a:r>
              <a:rPr lang="ca-ES" sz="3400" dirty="0" err="1" smtClean="0"/>
              <a:t>puede</a:t>
            </a:r>
            <a:r>
              <a:rPr lang="ca-ES" sz="3400" dirty="0" smtClean="0"/>
              <a:t> estar </a:t>
            </a:r>
            <a:r>
              <a:rPr lang="ca-ES" sz="3400" dirty="0" err="1" smtClean="0"/>
              <a:t>más</a:t>
            </a:r>
            <a:r>
              <a:rPr lang="ca-ES" sz="3400" dirty="0" smtClean="0"/>
              <a:t> </a:t>
            </a:r>
            <a:r>
              <a:rPr lang="ca-ES" sz="3400" dirty="0" err="1" smtClean="0"/>
              <a:t>recogido</a:t>
            </a:r>
            <a:r>
              <a:rPr lang="ca-ES" sz="3400" dirty="0" smtClean="0"/>
              <a:t> y </a:t>
            </a:r>
            <a:r>
              <a:rPr lang="ca-ES" sz="3400" dirty="0" err="1" smtClean="0"/>
              <a:t>escondido</a:t>
            </a:r>
            <a:r>
              <a:rPr lang="ca-ES" sz="3400" dirty="0" smtClean="0"/>
              <a:t>.</a:t>
            </a:r>
            <a:endParaRPr lang="ca-ES" sz="3400" dirty="0"/>
          </a:p>
          <a:p>
            <a:pPr eaLnBrk="1" fontAlgn="auto" hangingPunct="1">
              <a:spcAft>
                <a:spcPts val="0"/>
              </a:spcAft>
              <a:buFont typeface="Arial" pitchFamily="34" charset="0"/>
              <a:buChar char="•"/>
              <a:defRPr/>
            </a:pPr>
            <a:r>
              <a:rPr lang="ca-ES" sz="3400" dirty="0" err="1" smtClean="0"/>
              <a:t>Espejo</a:t>
            </a:r>
            <a:r>
              <a:rPr lang="ca-ES" sz="3400" dirty="0" smtClean="0"/>
              <a:t> </a:t>
            </a:r>
            <a:r>
              <a:rPr lang="ca-ES" sz="3400" dirty="0" err="1" smtClean="0"/>
              <a:t>grande</a:t>
            </a:r>
            <a:r>
              <a:rPr lang="ca-ES" sz="3400" dirty="0" smtClean="0"/>
              <a:t> y mesa </a:t>
            </a:r>
            <a:r>
              <a:rPr lang="ca-ES" sz="3400" dirty="0" err="1" smtClean="0"/>
              <a:t>baja</a:t>
            </a:r>
            <a:r>
              <a:rPr lang="ca-ES" sz="3400" dirty="0" smtClean="0"/>
              <a:t> con </a:t>
            </a:r>
            <a:r>
              <a:rPr lang="ca-ES" sz="3400" dirty="0" err="1" smtClean="0"/>
              <a:t>piezas</a:t>
            </a:r>
            <a:r>
              <a:rPr lang="ca-ES" sz="3400" dirty="0" smtClean="0"/>
              <a:t> de </a:t>
            </a:r>
            <a:r>
              <a:rPr lang="ca-ES" sz="3400" dirty="0" err="1" smtClean="0"/>
              <a:t>construcción</a:t>
            </a:r>
            <a:r>
              <a:rPr lang="ca-ES" sz="3400" dirty="0" smtClean="0"/>
              <a:t>: </a:t>
            </a:r>
            <a:r>
              <a:rPr lang="ca-ES" sz="3400" dirty="0" err="1" smtClean="0"/>
              <a:t>cruces</a:t>
            </a:r>
            <a:r>
              <a:rPr lang="ca-ES" sz="3400" dirty="0" smtClean="0"/>
              <a:t> de </a:t>
            </a:r>
            <a:r>
              <a:rPr lang="ca-ES" sz="3400" dirty="0" err="1" smtClean="0"/>
              <a:t>madera</a:t>
            </a:r>
            <a:r>
              <a:rPr lang="ca-ES" sz="3400" dirty="0" smtClean="0"/>
              <a:t> que van </a:t>
            </a:r>
            <a:r>
              <a:rPr lang="ca-ES" sz="3400" dirty="0" err="1" smtClean="0"/>
              <a:t>encajando</a:t>
            </a:r>
            <a:r>
              <a:rPr lang="ca-ES" sz="3400" dirty="0" smtClean="0"/>
              <a:t> y </a:t>
            </a:r>
            <a:r>
              <a:rPr lang="ca-ES" sz="3400" dirty="0" err="1" smtClean="0"/>
              <a:t>pueden</a:t>
            </a:r>
            <a:r>
              <a:rPr lang="ca-ES" sz="3400" dirty="0" smtClean="0"/>
              <a:t> generar </a:t>
            </a:r>
            <a:r>
              <a:rPr lang="ca-ES" sz="3400" dirty="0" err="1" smtClean="0"/>
              <a:t>construcciones</a:t>
            </a:r>
            <a:r>
              <a:rPr lang="ca-ES" sz="3400" dirty="0" smtClean="0"/>
              <a:t> en altura.</a:t>
            </a:r>
          </a:p>
          <a:p>
            <a:pPr eaLnBrk="1" fontAlgn="auto" hangingPunct="1">
              <a:spcAft>
                <a:spcPts val="0"/>
              </a:spcAft>
              <a:buFont typeface="Arial" pitchFamily="34" charset="0"/>
              <a:buChar char="•"/>
              <a:defRPr/>
            </a:pPr>
            <a:r>
              <a:rPr lang="ca-ES" sz="3400" dirty="0" err="1" smtClean="0"/>
              <a:t>Piezas</a:t>
            </a:r>
            <a:r>
              <a:rPr lang="ca-ES" sz="3400" dirty="0" smtClean="0"/>
              <a:t> de </a:t>
            </a:r>
            <a:r>
              <a:rPr lang="ca-ES" sz="3400" dirty="0" err="1" smtClean="0"/>
              <a:t>construcción</a:t>
            </a:r>
            <a:r>
              <a:rPr lang="ca-ES" sz="3400" dirty="0" smtClean="0"/>
              <a:t> </a:t>
            </a:r>
            <a:r>
              <a:rPr lang="ca-ES" sz="3400" dirty="0" err="1" smtClean="0"/>
              <a:t>Waldorf</a:t>
            </a:r>
            <a:r>
              <a:rPr lang="ca-ES" sz="3400" dirty="0" smtClean="0"/>
              <a:t>  en forma de casa.</a:t>
            </a:r>
          </a:p>
          <a:p>
            <a:pPr eaLnBrk="1" fontAlgn="auto" hangingPunct="1">
              <a:spcAft>
                <a:spcPts val="0"/>
              </a:spcAft>
              <a:buFont typeface="Arial" pitchFamily="34" charset="0"/>
              <a:buChar char="•"/>
              <a:defRPr/>
            </a:pPr>
            <a:r>
              <a:rPr lang="ca-ES" sz="3400" dirty="0" smtClean="0"/>
              <a:t>Estructura de </a:t>
            </a:r>
            <a:r>
              <a:rPr lang="ca-ES" sz="3400" dirty="0" err="1" smtClean="0"/>
              <a:t>madera</a:t>
            </a:r>
            <a:r>
              <a:rPr lang="ca-ES" sz="3400" dirty="0" smtClean="0"/>
              <a:t> de </a:t>
            </a:r>
            <a:r>
              <a:rPr lang="ca-ES" sz="3400" dirty="0" err="1" smtClean="0"/>
              <a:t>diferentes</a:t>
            </a:r>
            <a:r>
              <a:rPr lang="ca-ES" sz="3400" dirty="0" smtClean="0"/>
              <a:t> pisos para jugar con </a:t>
            </a:r>
            <a:r>
              <a:rPr lang="ca-ES" sz="3400" dirty="0" err="1" smtClean="0"/>
              <a:t>canicas</a:t>
            </a:r>
            <a:r>
              <a:rPr lang="ca-ES" sz="3400" dirty="0" smtClean="0"/>
              <a:t>.</a:t>
            </a:r>
          </a:p>
          <a:p>
            <a:pPr eaLnBrk="1" fontAlgn="auto" hangingPunct="1">
              <a:spcAft>
                <a:spcPts val="0"/>
              </a:spcAft>
              <a:buFont typeface="Arial" pitchFamily="34" charset="0"/>
              <a:buChar char="•"/>
              <a:defRPr/>
            </a:pPr>
            <a:r>
              <a:rPr lang="ca-ES" sz="3400" dirty="0" err="1" smtClean="0"/>
              <a:t>Árbol</a:t>
            </a:r>
            <a:r>
              <a:rPr lang="ca-ES" sz="3400" dirty="0" smtClean="0"/>
              <a:t> musical.</a:t>
            </a:r>
          </a:p>
          <a:p>
            <a:pPr eaLnBrk="1" fontAlgn="auto" hangingPunct="1">
              <a:spcAft>
                <a:spcPts val="0"/>
              </a:spcAft>
              <a:buFont typeface="Arial" pitchFamily="34" charset="0"/>
              <a:buChar char="•"/>
              <a:defRPr/>
            </a:pPr>
            <a:r>
              <a:rPr lang="ca-ES" sz="3400" dirty="0" smtClean="0"/>
              <a:t>Casa </a:t>
            </a:r>
            <a:r>
              <a:rPr lang="ca-ES" sz="3400" dirty="0" err="1" smtClean="0"/>
              <a:t>grande-instalación</a:t>
            </a:r>
            <a:r>
              <a:rPr lang="ca-ES" sz="3400" dirty="0" smtClean="0"/>
              <a:t> </a:t>
            </a:r>
            <a:r>
              <a:rPr lang="ca-ES" sz="3400" dirty="0" err="1" smtClean="0"/>
              <a:t>tipo</a:t>
            </a:r>
            <a:r>
              <a:rPr lang="ca-ES" sz="3400" dirty="0" smtClean="0"/>
              <a:t> </a:t>
            </a:r>
            <a:r>
              <a:rPr lang="ca-ES" sz="3400" dirty="0" err="1" smtClean="0"/>
              <a:t>Waldorf</a:t>
            </a:r>
            <a:r>
              <a:rPr lang="ca-ES" sz="3400" dirty="0" smtClean="0"/>
              <a:t> para estar </a:t>
            </a:r>
            <a:r>
              <a:rPr lang="ca-ES" sz="3400" dirty="0" err="1" smtClean="0"/>
              <a:t>recogido</a:t>
            </a:r>
            <a:r>
              <a:rPr lang="ca-ES" sz="3400" dirty="0" smtClean="0"/>
              <a:t> y mirar </a:t>
            </a:r>
            <a:r>
              <a:rPr lang="ca-ES" sz="3400" dirty="0" err="1" smtClean="0"/>
              <a:t>cuentos</a:t>
            </a:r>
            <a:r>
              <a:rPr lang="ca-ES" sz="3400" dirty="0" smtClean="0"/>
              <a:t> o jugar con </a:t>
            </a:r>
            <a:r>
              <a:rPr lang="ca-ES" sz="3400" dirty="0" err="1" smtClean="0"/>
              <a:t>muñecas</a:t>
            </a:r>
            <a:r>
              <a:rPr lang="ca-ES" sz="3400" dirty="0" smtClean="0"/>
              <a:t>.</a:t>
            </a:r>
          </a:p>
          <a:p>
            <a:pPr eaLnBrk="1" fontAlgn="auto" hangingPunct="1">
              <a:spcAft>
                <a:spcPts val="0"/>
              </a:spcAft>
              <a:buFont typeface="Arial" pitchFamily="34" charset="0"/>
              <a:buChar char="•"/>
              <a:defRPr/>
            </a:pPr>
            <a:r>
              <a:rPr lang="ca-ES" sz="3400" dirty="0" err="1" smtClean="0"/>
              <a:t>Circuito</a:t>
            </a:r>
            <a:r>
              <a:rPr lang="ca-ES" sz="3400" dirty="0" smtClean="0"/>
              <a:t> en vertical de </a:t>
            </a:r>
            <a:r>
              <a:rPr lang="ca-ES" sz="3400" dirty="0" err="1" smtClean="0"/>
              <a:t>tubos</a:t>
            </a:r>
            <a:r>
              <a:rPr lang="ca-ES" sz="3400" dirty="0" smtClean="0"/>
              <a:t>, </a:t>
            </a:r>
            <a:r>
              <a:rPr lang="ca-ES" sz="3400" dirty="0" err="1" smtClean="0"/>
              <a:t>pegado</a:t>
            </a:r>
            <a:r>
              <a:rPr lang="ca-ES" sz="3400" dirty="0" smtClean="0"/>
              <a:t> en la </a:t>
            </a:r>
            <a:r>
              <a:rPr lang="ca-ES" sz="3400" dirty="0" err="1" smtClean="0"/>
              <a:t>pared</a:t>
            </a:r>
            <a:r>
              <a:rPr lang="ca-ES" sz="3400" dirty="0" smtClean="0"/>
              <a:t> </a:t>
            </a:r>
            <a:r>
              <a:rPr lang="ca-ES" sz="3400" dirty="0" err="1" smtClean="0"/>
              <a:t>donde</a:t>
            </a:r>
            <a:r>
              <a:rPr lang="ca-ES" sz="3400" dirty="0" smtClean="0"/>
              <a:t> los </a:t>
            </a:r>
            <a:r>
              <a:rPr lang="ca-ES" sz="3400" dirty="0" err="1" smtClean="0"/>
              <a:t>niños</a:t>
            </a:r>
            <a:r>
              <a:rPr lang="ca-ES" sz="3400" dirty="0" smtClean="0"/>
              <a:t> </a:t>
            </a:r>
            <a:r>
              <a:rPr lang="ca-ES" sz="3400" dirty="0" err="1" smtClean="0"/>
              <a:t>pueden</a:t>
            </a:r>
            <a:r>
              <a:rPr lang="ca-ES" sz="3400" dirty="0" smtClean="0"/>
              <a:t> jugar con </a:t>
            </a:r>
            <a:r>
              <a:rPr lang="ca-ES" sz="3400" dirty="0" err="1" smtClean="0"/>
              <a:t>canicas</a:t>
            </a:r>
            <a:r>
              <a:rPr lang="ca-ES" sz="3400" dirty="0" smtClean="0"/>
              <a:t>.</a:t>
            </a:r>
          </a:p>
          <a:p>
            <a:pPr eaLnBrk="1" fontAlgn="auto" hangingPunct="1">
              <a:spcAft>
                <a:spcPts val="0"/>
              </a:spcAft>
              <a:buFont typeface="Arial" pitchFamily="34" charset="0"/>
              <a:buChar char="•"/>
              <a:defRPr/>
            </a:pPr>
            <a:r>
              <a:rPr lang="ca-ES" sz="3400" dirty="0" smtClean="0"/>
              <a:t>Mesa </a:t>
            </a:r>
            <a:r>
              <a:rPr lang="ca-ES" sz="3400" dirty="0" err="1" smtClean="0"/>
              <a:t>pequeña</a:t>
            </a:r>
            <a:r>
              <a:rPr lang="ca-ES" sz="3400" dirty="0" smtClean="0"/>
              <a:t> </a:t>
            </a:r>
            <a:r>
              <a:rPr lang="ca-ES" sz="3400" dirty="0" err="1" smtClean="0"/>
              <a:t>donde</a:t>
            </a:r>
            <a:r>
              <a:rPr lang="ca-ES" sz="3400" dirty="0" smtClean="0"/>
              <a:t> </a:t>
            </a:r>
            <a:r>
              <a:rPr lang="ca-ES" sz="3400" dirty="0" err="1" smtClean="0"/>
              <a:t>dibujar</a:t>
            </a:r>
            <a:r>
              <a:rPr lang="ca-ES" sz="3400" dirty="0" smtClean="0"/>
              <a:t>-pintar con </a:t>
            </a:r>
            <a:r>
              <a:rPr lang="ca-ES" sz="3400" dirty="0" err="1" smtClean="0"/>
              <a:t>diferentes</a:t>
            </a:r>
            <a:r>
              <a:rPr lang="ca-ES" sz="3400" dirty="0" smtClean="0"/>
              <a:t> </a:t>
            </a:r>
            <a:r>
              <a:rPr lang="ca-ES" sz="3400" dirty="0" err="1" smtClean="0"/>
              <a:t>materiales</a:t>
            </a:r>
            <a:r>
              <a:rPr lang="ca-ES" sz="3400" dirty="0"/>
              <a:t>.</a:t>
            </a:r>
            <a:endParaRPr lang="ca-ES" sz="3400" dirty="0" smtClean="0"/>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p:txBody>
          <a:bodyPr/>
          <a:lstStyle/>
          <a:p>
            <a:pPr eaLnBrk="1" hangingPunct="1"/>
            <a:r>
              <a:rPr lang="ca-ES" altLang="es-ES_tradnl" smtClean="0"/>
              <a:t>Referentes principales</a:t>
            </a:r>
            <a:endParaRPr lang="es-ES_tradnl" altLang="es-ES_tradnl" smtClean="0"/>
          </a:p>
        </p:txBody>
      </p:sp>
      <p:sp>
        <p:nvSpPr>
          <p:cNvPr id="3" name="2 Marcador de contenido"/>
          <p:cNvSpPr>
            <a:spLocks noGrp="1"/>
          </p:cNvSpPr>
          <p:nvPr>
            <p:ph idx="1"/>
          </p:nvPr>
        </p:nvSpPr>
        <p:spPr>
          <a:xfrm>
            <a:off x="428625" y="1428750"/>
            <a:ext cx="8258175" cy="5000625"/>
          </a:xfrm>
        </p:spPr>
        <p:txBody>
          <a:bodyPr rtlCol="0">
            <a:normAutofit fontScale="32500" lnSpcReduction="20000"/>
          </a:bodyPr>
          <a:lstStyle/>
          <a:p>
            <a:pPr eaLnBrk="1" fontAlgn="auto" hangingPunct="1">
              <a:spcAft>
                <a:spcPts val="0"/>
              </a:spcAft>
              <a:buFont typeface="Arial" pitchFamily="34" charset="0"/>
              <a:buChar char="•"/>
              <a:defRPr/>
            </a:pPr>
            <a:r>
              <a:rPr lang="es-ES" sz="4200" b="1" dirty="0" smtClean="0"/>
              <a:t>Rebeca Wild: </a:t>
            </a:r>
            <a:r>
              <a:rPr lang="es-ES" sz="3700" dirty="0" smtClean="0"/>
              <a:t>Ambiente relajado libre de peligros activos, aprendizaje desde dentro hacia fuera (plan de desarrollo interno), importancia de unos límites que den seguridad, respeto como el no perforar las membranas del otro, no perturbar su interacción desde dentro hacia fuera ni sus propios procesos de desarrollo, respetar los procesos vitales y abogar por un proceso de aprendizaje y de crecimiento que incluya en igual medida a adultos y niños...</a:t>
            </a:r>
          </a:p>
          <a:p>
            <a:pPr eaLnBrk="1" fontAlgn="auto" hangingPunct="1">
              <a:spcAft>
                <a:spcPts val="0"/>
              </a:spcAft>
              <a:buFont typeface="Arial" pitchFamily="34" charset="0"/>
              <a:buChar char="•"/>
              <a:defRPr/>
            </a:pPr>
            <a:endParaRPr lang="es-ES" altLang="es-ES_tradnl" sz="3700" dirty="0" smtClean="0">
              <a:latin typeface="Century Gothic" pitchFamily="34" charset="0"/>
            </a:endParaRPr>
          </a:p>
          <a:p>
            <a:pPr marL="0" indent="0" algn="just" eaLnBrk="1" fontAlgn="auto" hangingPunct="1">
              <a:spcAft>
                <a:spcPts val="0"/>
              </a:spcAft>
              <a:buFont typeface="Arial" pitchFamily="34" charset="0"/>
              <a:buNone/>
              <a:defRPr/>
            </a:pPr>
            <a:r>
              <a:rPr lang="es-ES" altLang="es-ES_tradnl" sz="3700" dirty="0" smtClean="0"/>
              <a:t>	«Entre los 3 y los 6 años los niños necesitan experimentarlo todo,  y hacerlo con todos sus sentidos, y desde su 	voluntad (agua, arena ,barro, volúmenes, pesos, temperaturas, colores, texturas ,cantidades, fuerzas, velocidad). Es 	desde  esta experiencia completa que  los niños establecen nuevas y ricas  conexiones neuronales que les 	permitirán  comprender más adelante las leyes de las matemáticas, la física... Y llegar a las abstracciones en la 	adolescencia»</a:t>
            </a:r>
          </a:p>
          <a:p>
            <a:pPr eaLnBrk="1" fontAlgn="auto" hangingPunct="1">
              <a:spcAft>
                <a:spcPts val="0"/>
              </a:spcAft>
              <a:buFont typeface="Arial" pitchFamily="34" charset="0"/>
              <a:buChar char="•"/>
              <a:defRPr/>
            </a:pPr>
            <a:endParaRPr lang="es-ES" dirty="0" smtClean="0"/>
          </a:p>
          <a:p>
            <a:pPr eaLnBrk="1" fontAlgn="auto" hangingPunct="1">
              <a:spcAft>
                <a:spcPts val="0"/>
              </a:spcAft>
              <a:buFont typeface="Arial" pitchFamily="34" charset="0"/>
              <a:buChar char="•"/>
              <a:defRPr/>
            </a:pPr>
            <a:endParaRPr lang="es-ES" dirty="0" smtClean="0"/>
          </a:p>
          <a:p>
            <a:pPr eaLnBrk="1" fontAlgn="auto" hangingPunct="1">
              <a:spcAft>
                <a:spcPts val="0"/>
              </a:spcAft>
              <a:buFont typeface="Arial" pitchFamily="34" charset="0"/>
              <a:buChar char="•"/>
              <a:defRPr/>
            </a:pPr>
            <a:endParaRPr lang="es-ES" dirty="0" smtClean="0"/>
          </a:p>
          <a:p>
            <a:pPr eaLnBrk="1" fontAlgn="auto" hangingPunct="1">
              <a:spcAft>
                <a:spcPts val="0"/>
              </a:spcAft>
              <a:buFont typeface="Arial" pitchFamily="34" charset="0"/>
              <a:buChar char="•"/>
              <a:defRPr/>
            </a:pPr>
            <a:r>
              <a:rPr lang="es-ES" sz="4200" b="1" dirty="0" smtClean="0"/>
              <a:t>Escuelas de Reggio Emilia</a:t>
            </a:r>
            <a:r>
              <a:rPr lang="es-ES" dirty="0" smtClean="0"/>
              <a:t>: </a:t>
            </a:r>
            <a:r>
              <a:rPr lang="es-ES" sz="3700" dirty="0" smtClean="0"/>
              <a:t>escuela amable, visible, acogedora, capaz de inventar, que sugiere y provoca, que tiene en cuenta la belleza (ética-estética), que documenta, que permite, valora y divulga la cultura de infancia...</a:t>
            </a:r>
          </a:p>
          <a:p>
            <a:pPr eaLnBrk="1" fontAlgn="auto" hangingPunct="1">
              <a:spcAft>
                <a:spcPts val="0"/>
              </a:spcAft>
              <a:buFont typeface="Arial" pitchFamily="34" charset="0"/>
              <a:buChar char="•"/>
              <a:defRPr/>
            </a:pPr>
            <a:endParaRPr lang="es-ES" sz="3700" dirty="0" smtClean="0"/>
          </a:p>
          <a:p>
            <a:pPr marL="0" indent="0" eaLnBrk="1" fontAlgn="auto" hangingPunct="1">
              <a:spcAft>
                <a:spcPts val="0"/>
              </a:spcAft>
              <a:buFont typeface="Arial" pitchFamily="34" charset="0"/>
              <a:buNone/>
              <a:defRPr/>
            </a:pPr>
            <a:endParaRPr lang="es-ES" dirty="0" smtClean="0"/>
          </a:p>
          <a:p>
            <a:pPr marL="0" indent="0" eaLnBrk="1" fontAlgn="auto" hangingPunct="1">
              <a:spcAft>
                <a:spcPts val="0"/>
              </a:spcAft>
              <a:buFont typeface="Arial" pitchFamily="34" charset="0"/>
              <a:buNone/>
              <a:defRPr/>
            </a:pPr>
            <a:endParaRPr lang="es-ES" dirty="0" smtClean="0"/>
          </a:p>
          <a:p>
            <a:pPr eaLnBrk="1" fontAlgn="auto" hangingPunct="1">
              <a:spcAft>
                <a:spcPts val="0"/>
              </a:spcAft>
              <a:buFont typeface="Arial" pitchFamily="34" charset="0"/>
              <a:buChar char="•"/>
              <a:defRPr/>
            </a:pPr>
            <a:r>
              <a:rPr lang="es-ES" sz="4200" b="1" dirty="0" smtClean="0"/>
              <a:t>Pedagogía sistémica</a:t>
            </a:r>
            <a:r>
              <a:rPr lang="es-ES" dirty="0" smtClean="0"/>
              <a:t>. </a:t>
            </a:r>
            <a:r>
              <a:rPr lang="es-ES" sz="3700" dirty="0" smtClean="0"/>
              <a:t>Algunos de los principios  que la rigen son:</a:t>
            </a:r>
          </a:p>
          <a:p>
            <a:pPr eaLnBrk="1" fontAlgn="auto" hangingPunct="1">
              <a:spcAft>
                <a:spcPts val="0"/>
              </a:spcAft>
              <a:buFont typeface="Arial" pitchFamily="34" charset="0"/>
              <a:buChar char="•"/>
              <a:defRPr/>
            </a:pPr>
            <a:r>
              <a:rPr lang="es-ES" sz="3700" dirty="0" smtClean="0"/>
              <a:t>Considerar a los alumnos como parte de un sistema interrelacionado (cualquier elemento </a:t>
            </a:r>
            <a:r>
              <a:rPr lang="es-ES" sz="3700" dirty="0"/>
              <a:t>disfuncional, puede afectar al resto de elementos). Los niños manifiestan lo que los padres no asumen, lo que esta en el ambiente pero no se dice, los pequeños lo captan y lo manifiestan. </a:t>
            </a:r>
          </a:p>
          <a:p>
            <a:pPr eaLnBrk="1" fontAlgn="auto" hangingPunct="1">
              <a:spcAft>
                <a:spcPts val="0"/>
              </a:spcAft>
              <a:buFont typeface="Arial" pitchFamily="34" charset="0"/>
              <a:buChar char="•"/>
              <a:defRPr/>
            </a:pPr>
            <a:r>
              <a:rPr lang="es-ES" sz="3700" dirty="0"/>
              <a:t>Entiende que los hijos son profundamente leales al sistema al que pertenecen y esa lealtad constituye un impulso mucho más fuerte que cualquier propuesta que venga del exterior, constituyéndose en un freno o en una motivación en la adquisición de conocimientos...                                                                                    </a:t>
            </a:r>
          </a:p>
          <a:p>
            <a:pPr eaLnBrk="1" fontAlgn="auto" hangingPunct="1">
              <a:spcAft>
                <a:spcPts val="0"/>
              </a:spcAft>
              <a:buFont typeface="Arial" pitchFamily="34" charset="0"/>
              <a:buChar char="•"/>
              <a:defRPr/>
            </a:pPr>
            <a:r>
              <a:rPr lang="es-ES" sz="3700" dirty="0"/>
              <a:t>Al </a:t>
            </a:r>
            <a:r>
              <a:rPr lang="es-ES" sz="3700" dirty="0" smtClean="0"/>
              <a:t>tener </a:t>
            </a:r>
            <a:r>
              <a:rPr lang="es-ES" sz="3700" dirty="0"/>
              <a:t>en cuenta este profundo vínculo que los niños tienen con ambos padres, les  incorpora  como protagonistas indiscutibles de la educación. </a:t>
            </a:r>
            <a:r>
              <a:rPr lang="es-ES" sz="3700" dirty="0" smtClean="0"/>
              <a:t>Convirtiendo </a:t>
            </a:r>
            <a:r>
              <a:rPr lang="es-ES" sz="3700" dirty="0"/>
              <a:t>la interrelación entre escuela y familia  en una característica fundamental de esta nueva mirada </a:t>
            </a:r>
            <a:r>
              <a:rPr lang="es-ES" sz="3700" dirty="0" smtClean="0"/>
              <a:t>pedagógica.</a:t>
            </a:r>
            <a:r>
              <a:rPr lang="es-ES" dirty="0"/>
              <a:t>   </a:t>
            </a:r>
          </a:p>
          <a:p>
            <a:pPr marL="0" indent="0" eaLnBrk="1" fontAlgn="auto" hangingPunct="1">
              <a:spcAft>
                <a:spcPts val="0"/>
              </a:spcAft>
              <a:buFont typeface="Arial" pitchFamily="34" charset="0"/>
              <a:buNone/>
              <a:defRPr/>
            </a:pPr>
            <a:endParaRPr lang="ca-E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8748712"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620713"/>
            <a:ext cx="439102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0713"/>
            <a:ext cx="439261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49275"/>
            <a:ext cx="88741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09575"/>
            <a:ext cx="435768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9575"/>
            <a:ext cx="435768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4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63938"/>
            <a:ext cx="435768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79413"/>
            <a:ext cx="43211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82588"/>
            <a:ext cx="42687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5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3479800"/>
            <a:ext cx="4367213"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8244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3449638"/>
            <a:ext cx="47942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48768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1 Imagen"/>
          <p:cNvPicPr>
            <a:picLocks noChangeAspect="1"/>
          </p:cNvPicPr>
          <p:nvPr/>
        </p:nvPicPr>
        <p:blipFill rotWithShape="1">
          <a:blip r:embed="rId2">
            <a:extLst>
              <a:ext uri="{28A0092B-C50C-407E-A947-70E740481C1C}">
                <a14:useLocalDpi xmlns:a14="http://schemas.microsoft.com/office/drawing/2010/main" val="0"/>
              </a:ext>
            </a:extLst>
          </a:blip>
          <a:srcRect l="6046"/>
          <a:stretch/>
        </p:blipFill>
        <p:spPr bwMode="auto">
          <a:xfrm>
            <a:off x="395536" y="131575"/>
            <a:ext cx="8388548" cy="669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1 Imagen"/>
          <p:cNvPicPr>
            <a:picLocks noChangeAspect="1"/>
          </p:cNvPicPr>
          <p:nvPr/>
        </p:nvPicPr>
        <p:blipFill>
          <a:blip r:embed="rId2">
            <a:extLst>
              <a:ext uri="{28A0092B-C50C-407E-A947-70E740481C1C}">
                <a14:useLocalDpi xmlns:a14="http://schemas.microsoft.com/office/drawing/2010/main" val="0"/>
              </a:ext>
            </a:extLst>
          </a:blip>
          <a:srcRect l="-430" r="2628"/>
          <a:stretch>
            <a:fillRect/>
          </a:stretch>
        </p:blipFill>
        <p:spPr bwMode="auto">
          <a:xfrm>
            <a:off x="0" y="328613"/>
            <a:ext cx="903605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188913"/>
            <a:ext cx="878522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1643063" y="214313"/>
            <a:ext cx="7043737" cy="928687"/>
          </a:xfrm>
        </p:spPr>
        <p:txBody>
          <a:bodyPr/>
          <a:lstStyle/>
          <a:p>
            <a:pPr eaLnBrk="1" hangingPunct="1"/>
            <a:r>
              <a:rPr lang="ca-ES" altLang="es-ES_tradnl" smtClean="0"/>
              <a:t>Ejes del proyecto</a:t>
            </a:r>
            <a:endParaRPr lang="es-ES_tradnl" altLang="es-ES_tradnl" smtClean="0"/>
          </a:p>
        </p:txBody>
      </p:sp>
      <p:sp>
        <p:nvSpPr>
          <p:cNvPr id="6147" name="2 Marcador de contenido"/>
          <p:cNvSpPr>
            <a:spLocks noGrp="1"/>
          </p:cNvSpPr>
          <p:nvPr>
            <p:ph idx="1"/>
          </p:nvPr>
        </p:nvSpPr>
        <p:spPr>
          <a:xfrm>
            <a:off x="428625" y="1285875"/>
            <a:ext cx="8258175" cy="5311775"/>
          </a:xfrm>
        </p:spPr>
        <p:txBody>
          <a:bodyPr/>
          <a:lstStyle/>
          <a:p>
            <a:pPr eaLnBrk="1" hangingPunct="1"/>
            <a:r>
              <a:rPr lang="ca-ES" altLang="es-ES_tradnl" sz="1600" smtClean="0"/>
              <a:t>1. </a:t>
            </a:r>
            <a:r>
              <a:rPr lang="ca-ES" altLang="es-ES_tradnl" sz="1600" b="1" smtClean="0"/>
              <a:t>Bienestar  (físico,emocional y congnitivo) del niño/a y alegría</a:t>
            </a:r>
            <a:r>
              <a:rPr lang="ca-ES" altLang="es-ES_tradnl" sz="1600" smtClean="0"/>
              <a:t>. </a:t>
            </a:r>
          </a:p>
          <a:p>
            <a:pPr eaLnBrk="1" hangingPunct="1"/>
            <a:r>
              <a:rPr lang="ca-ES" altLang="es-ES_tradnl" sz="1600" smtClean="0"/>
              <a:t>2</a:t>
            </a:r>
            <a:r>
              <a:rPr lang="ca-ES" altLang="es-ES_tradnl" sz="1600" b="1" smtClean="0"/>
              <a:t>. Respeto.</a:t>
            </a:r>
          </a:p>
          <a:p>
            <a:pPr eaLnBrk="1" hangingPunct="1"/>
            <a:r>
              <a:rPr lang="ca-ES" altLang="es-ES_tradnl" sz="1600" smtClean="0"/>
              <a:t>3. </a:t>
            </a:r>
            <a:r>
              <a:rPr lang="ca-ES" altLang="es-ES_tradnl" sz="1600" b="1" smtClean="0"/>
              <a:t>Aprendizaje que se da desde dentro hacia afuera</a:t>
            </a:r>
            <a:r>
              <a:rPr lang="ca-ES" altLang="es-ES_tradnl" sz="1600" smtClean="0"/>
              <a:t>. </a:t>
            </a:r>
          </a:p>
          <a:p>
            <a:pPr eaLnBrk="1" hangingPunct="1"/>
            <a:r>
              <a:rPr lang="ca-ES" altLang="es-ES_tradnl" sz="1600" smtClean="0"/>
              <a:t>4. </a:t>
            </a:r>
            <a:r>
              <a:rPr lang="ca-ES" altLang="es-ES_tradnl" sz="1600" b="1" smtClean="0"/>
              <a:t>Imagen del niño: potente, capaz, autónomo</a:t>
            </a:r>
            <a:r>
              <a:rPr lang="ca-ES" altLang="es-ES_tradnl" sz="1600" smtClean="0"/>
              <a:t>.. </a:t>
            </a:r>
          </a:p>
          <a:p>
            <a:pPr eaLnBrk="1" hangingPunct="1"/>
            <a:r>
              <a:rPr lang="ca-ES" altLang="es-ES_tradnl" sz="1600" smtClean="0"/>
              <a:t>5. Importancia de garantizar un </a:t>
            </a:r>
            <a:r>
              <a:rPr lang="ca-ES" altLang="es-ES_tradnl" sz="1600" b="1" smtClean="0"/>
              <a:t>espacio acogedor, que sugiera y que transmita sus intenciones</a:t>
            </a:r>
            <a:r>
              <a:rPr lang="ca-ES" altLang="es-ES_tradnl" sz="1600" smtClean="0"/>
              <a:t>. Flexibilidad.</a:t>
            </a:r>
          </a:p>
          <a:p>
            <a:pPr eaLnBrk="1" hangingPunct="1"/>
            <a:r>
              <a:rPr lang="ca-ES" altLang="es-ES_tradnl" sz="1600" b="1" smtClean="0"/>
              <a:t>Ambiente relajado libre de peligros activos, </a:t>
            </a:r>
            <a:r>
              <a:rPr lang="ca-ES" altLang="es-ES_tradnl" sz="1600" smtClean="0"/>
              <a:t>como se considera la sobreestimulación.</a:t>
            </a:r>
          </a:p>
          <a:p>
            <a:pPr eaLnBrk="1" hangingPunct="1"/>
            <a:r>
              <a:rPr lang="ca-ES" altLang="es-ES_tradnl" sz="1600" smtClean="0"/>
              <a:t>6</a:t>
            </a:r>
            <a:r>
              <a:rPr lang="ca-ES" altLang="es-ES_tradnl" sz="1600" b="1" smtClean="0"/>
              <a:t>. Espacio exterior como espacio de aprendizaje y de juego.</a:t>
            </a:r>
          </a:p>
          <a:p>
            <a:pPr eaLnBrk="1" hangingPunct="1"/>
            <a:r>
              <a:rPr lang="ca-ES" altLang="es-ES_tradnl" sz="1600" smtClean="0"/>
              <a:t>7. </a:t>
            </a:r>
            <a:r>
              <a:rPr lang="ca-ES" altLang="es-ES_tradnl" sz="1600" b="1" smtClean="0"/>
              <a:t>Conocimiento desde la experiencia y la vivencia</a:t>
            </a:r>
            <a:r>
              <a:rPr lang="ca-ES" altLang="es-ES_tradnl" sz="1600" smtClean="0"/>
              <a:t>. </a:t>
            </a:r>
          </a:p>
          <a:p>
            <a:pPr eaLnBrk="1" hangingPunct="1"/>
            <a:r>
              <a:rPr lang="ca-ES" altLang="es-ES_tradnl" sz="1600" smtClean="0"/>
              <a:t>8. </a:t>
            </a:r>
            <a:r>
              <a:rPr lang="ca-ES" altLang="es-ES_tradnl" sz="1600" b="1" smtClean="0"/>
              <a:t>Intervención de los adultos acompañantes: presencia, disponibilidad, sin avanzarse a las acciones de los niños, observación</a:t>
            </a:r>
            <a:r>
              <a:rPr lang="ca-ES" altLang="es-ES_tradnl" sz="1600" smtClean="0"/>
              <a:t>... </a:t>
            </a:r>
          </a:p>
          <a:p>
            <a:pPr eaLnBrk="1" hangingPunct="1"/>
            <a:r>
              <a:rPr lang="ca-ES" altLang="es-ES_tradnl" sz="1600" smtClean="0"/>
              <a:t>9. </a:t>
            </a:r>
            <a:r>
              <a:rPr lang="ca-ES" altLang="es-ES_tradnl" sz="1600" b="1" smtClean="0"/>
              <a:t>Relaciones diversas, interacción contínua de niños/as de diferentes edades</a:t>
            </a:r>
            <a:endParaRPr lang="ca-ES" altLang="es-ES_tradnl" sz="1600" smtClean="0"/>
          </a:p>
          <a:p>
            <a:pPr eaLnBrk="1" hangingPunct="1"/>
            <a:r>
              <a:rPr lang="ca-ES" altLang="es-ES_tradnl" sz="1600" smtClean="0"/>
              <a:t>10. </a:t>
            </a:r>
            <a:r>
              <a:rPr lang="ca-ES" altLang="es-ES_tradnl" sz="1600" b="1" smtClean="0"/>
              <a:t>Naturalidad. </a:t>
            </a:r>
            <a:r>
              <a:rPr lang="ca-ES" altLang="es-ES_tradnl" sz="1600" smtClean="0"/>
              <a:t>Educación como parte de la vida. Los niños/as viven, no se preparan para la vida. Todo lo que ocurre y lo que se ofrece  a los niños/as forma parte de la vida y es natural. </a:t>
            </a:r>
          </a:p>
          <a:p>
            <a:pPr eaLnBrk="1" hangingPunct="1"/>
            <a:r>
              <a:rPr lang="ca-ES" altLang="es-ES_tradnl" sz="1600" smtClean="0"/>
              <a:t>11. </a:t>
            </a:r>
            <a:r>
              <a:rPr lang="ca-ES" altLang="es-ES_tradnl" sz="1600" b="1" smtClean="0"/>
              <a:t>Contacto continuo con el entorno, importancia del contacto con la naturaleza.</a:t>
            </a:r>
            <a:endParaRPr lang="ca-ES" altLang="es-ES_tradnl" sz="1600" smtClean="0"/>
          </a:p>
          <a:p>
            <a:pPr eaLnBrk="1" hangingPunct="1"/>
            <a:r>
              <a:rPr lang="ca-ES" altLang="es-ES_tradnl" sz="1600" smtClean="0"/>
              <a:t>12. </a:t>
            </a:r>
            <a:r>
              <a:rPr lang="ca-ES" altLang="es-ES_tradnl" sz="1600" b="1" smtClean="0"/>
              <a:t>Compromiso comunitario con la escuela y con el entorno.</a:t>
            </a:r>
            <a:endParaRPr lang="ca-ES" altLang="es-ES_tradnl" sz="1600" smtClean="0"/>
          </a:p>
          <a:p>
            <a:pPr eaLnBrk="1" hangingPunct="1"/>
            <a:r>
              <a:rPr lang="ca-ES" altLang="es-ES_tradnl" sz="1600" smtClean="0"/>
              <a:t>13. </a:t>
            </a:r>
            <a:r>
              <a:rPr lang="ca-ES" altLang="es-ES_tradnl" sz="1600" b="1" smtClean="0"/>
              <a:t>Presencia de los padres y madres de la escuela. Acompañamiento de las familias.</a:t>
            </a:r>
          </a:p>
          <a:p>
            <a:pPr eaLnBrk="1" hangingPunct="1"/>
            <a:endParaRPr lang="ca-ES" altLang="es-ES_tradnl" sz="1600" smtClean="0"/>
          </a:p>
          <a:p>
            <a:pPr eaLnBrk="1" hangingPunct="1"/>
            <a:endParaRPr lang="es-ES_tradnl" altLang="es-ES_tradnl" sz="16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Título"/>
          <p:cNvSpPr>
            <a:spLocks noGrp="1"/>
          </p:cNvSpPr>
          <p:nvPr>
            <p:ph type="title"/>
          </p:nvPr>
        </p:nvSpPr>
        <p:spPr/>
        <p:txBody>
          <a:bodyPr/>
          <a:lstStyle/>
          <a:p>
            <a:pPr eaLnBrk="1" hangingPunct="1"/>
            <a:r>
              <a:rPr lang="ca-ES" altLang="es-ES_tradnl" smtClean="0"/>
              <a:t>Espacio de luz y sombras</a:t>
            </a:r>
            <a:endParaRPr lang="es-ES_tradnl" altLang="es-ES_tradnl" smtClean="0"/>
          </a:p>
        </p:txBody>
      </p:sp>
      <p:sp>
        <p:nvSpPr>
          <p:cNvPr id="143363" name="2 Marcador de contenido"/>
          <p:cNvSpPr>
            <a:spLocks noGrp="1"/>
          </p:cNvSpPr>
          <p:nvPr>
            <p:ph idx="1"/>
          </p:nvPr>
        </p:nvSpPr>
        <p:spPr>
          <a:xfrm>
            <a:off x="357188" y="1571625"/>
            <a:ext cx="8429625" cy="5000625"/>
          </a:xfrm>
        </p:spPr>
        <p:txBody>
          <a:bodyPr/>
          <a:lstStyle/>
          <a:p>
            <a:pPr eaLnBrk="1" hangingPunct="1"/>
            <a:r>
              <a:rPr lang="ca-ES" altLang="es-ES_tradnl" sz="1600" smtClean="0"/>
              <a:t>Retroproyector en el que poder poner transparencias que los niños pueden pintar con rotuladores permanentes. Para pintar las transparencias disponen de unas mesas bajas y de rotuladores. También pueden proyectar sus propias composiciones a partir de diferente material metálico que se guarda en un mueble pequeño de cajones: tornillos, cadenas, visagras...</a:t>
            </a:r>
          </a:p>
          <a:p>
            <a:pPr eaLnBrk="1" hangingPunct="1"/>
            <a:r>
              <a:rPr lang="ca-ES" altLang="es-ES_tradnl" sz="1600" smtClean="0"/>
              <a:t>Cortina y/o marco con papel vegetal en los que se proyectan sombras y/o títeres.</a:t>
            </a:r>
          </a:p>
          <a:p>
            <a:pPr eaLnBrk="1" hangingPunct="1"/>
            <a:endParaRPr lang="ca-ES" altLang="es-ES_tradnl" sz="1600" smtClean="0"/>
          </a:p>
          <a:p>
            <a:pPr eaLnBrk="1" hangingPunct="1">
              <a:buFont typeface="Arial" charset="0"/>
              <a:buNone/>
            </a:pPr>
            <a:r>
              <a:rPr lang="ca-ES" altLang="es-ES_tradnl" sz="1600" smtClean="0"/>
              <a:t>Microespacios:</a:t>
            </a:r>
          </a:p>
          <a:p>
            <a:pPr eaLnBrk="1" hangingPunct="1">
              <a:buFont typeface="Arial" charset="0"/>
              <a:buNone/>
            </a:pPr>
            <a:endParaRPr lang="ca-ES" altLang="es-ES_tradnl" sz="1600" smtClean="0"/>
          </a:p>
          <a:p>
            <a:pPr eaLnBrk="1" hangingPunct="1"/>
            <a:r>
              <a:rPr lang="ca-ES" altLang="es-ES_tradnl" sz="1600" smtClean="0"/>
              <a:t>Piezas de construcción de madera con capas traslúcidas de colores que se proyectan con luz en la pared.</a:t>
            </a:r>
          </a:p>
          <a:p>
            <a:pPr eaLnBrk="1" hangingPunct="1"/>
            <a:r>
              <a:rPr lang="ca-ES" altLang="es-ES_tradnl" sz="1600" smtClean="0"/>
              <a:t>Maderas de diferentes formas geométricas para construir encima de una gran mesa baja. Los/as niños/as tienen a su disposición un bloc grande en el que poder representar y dibujar la construcción que han realizado.</a:t>
            </a:r>
          </a:p>
          <a:p>
            <a:pPr eaLnBrk="1" hangingPunct="1"/>
            <a:r>
              <a:rPr lang="ca-ES" altLang="es-ES_tradnl" sz="1600" smtClean="0"/>
              <a:t>Mesa de luz y botellas sensoriales de diferentes colores y con diferente contenido.</a:t>
            </a:r>
          </a:p>
          <a:p>
            <a:pPr eaLnBrk="1" hangingPunct="1"/>
            <a:r>
              <a:rPr lang="ca-ES" altLang="es-ES_tradnl" sz="1600" smtClean="0"/>
              <a:t>Mesa con sillas y material diverso para dibujar y escribir con hojas cortadas a diferentes tamaños, rotuladores, sobres... Tiene una lámpara que apunta directamente a la mesa. Las persianas están bajadas para que no entre luz de fuera.</a:t>
            </a:r>
            <a:endParaRPr lang="es-ES_tradnl" altLang="es-ES_tradnl" sz="16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8" y="476250"/>
            <a:ext cx="883602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30213"/>
            <a:ext cx="8890000"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2 Imagen"/>
          <p:cNvPicPr>
            <a:picLocks noChangeAspect="1"/>
          </p:cNvPicPr>
          <p:nvPr/>
        </p:nvPicPr>
        <p:blipFill>
          <a:blip r:embed="rId2">
            <a:extLst>
              <a:ext uri="{28A0092B-C50C-407E-A947-70E740481C1C}">
                <a14:useLocalDpi xmlns:a14="http://schemas.microsoft.com/office/drawing/2010/main" val="0"/>
              </a:ext>
            </a:extLst>
          </a:blip>
          <a:srcRect r="2193"/>
          <a:stretch>
            <a:fillRect/>
          </a:stretch>
        </p:blipFill>
        <p:spPr bwMode="auto">
          <a:xfrm>
            <a:off x="125413" y="476250"/>
            <a:ext cx="8926512"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1 Imagen"/>
          <p:cNvPicPr>
            <a:picLocks noChangeAspect="1"/>
          </p:cNvPicPr>
          <p:nvPr/>
        </p:nvPicPr>
        <p:blipFill rotWithShape="1">
          <a:blip r:embed="rId2">
            <a:extLst>
              <a:ext uri="{28A0092B-C50C-407E-A947-70E740481C1C}">
                <a14:useLocalDpi xmlns:a14="http://schemas.microsoft.com/office/drawing/2010/main" val="0"/>
              </a:ext>
            </a:extLst>
          </a:blip>
          <a:srcRect r="34234"/>
          <a:stretch/>
        </p:blipFill>
        <p:spPr bwMode="auto">
          <a:xfrm>
            <a:off x="827584" y="332656"/>
            <a:ext cx="3022325" cy="61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9951" y="332656"/>
            <a:ext cx="4624157" cy="616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Título"/>
          <p:cNvSpPr>
            <a:spLocks noGrp="1"/>
          </p:cNvSpPr>
          <p:nvPr>
            <p:ph type="title"/>
          </p:nvPr>
        </p:nvSpPr>
        <p:spPr/>
        <p:txBody>
          <a:bodyPr/>
          <a:lstStyle/>
          <a:p>
            <a:pPr eaLnBrk="1" hangingPunct="1"/>
            <a:r>
              <a:rPr lang="ca-ES" altLang="es-ES_tradnl" smtClean="0"/>
              <a:t>Espacio del taller</a:t>
            </a:r>
            <a:endParaRPr lang="es-ES_tradnl" altLang="es-ES_tradnl" smtClean="0"/>
          </a:p>
        </p:txBody>
      </p:sp>
      <p:sp>
        <p:nvSpPr>
          <p:cNvPr id="164867" name="2 Marcador de contenido"/>
          <p:cNvSpPr>
            <a:spLocks noGrp="1"/>
          </p:cNvSpPr>
          <p:nvPr>
            <p:ph idx="1"/>
          </p:nvPr>
        </p:nvSpPr>
        <p:spPr>
          <a:xfrm>
            <a:off x="428625" y="1600200"/>
            <a:ext cx="8320088" cy="4829175"/>
          </a:xfrm>
        </p:spPr>
        <p:txBody>
          <a:bodyPr/>
          <a:lstStyle/>
          <a:p>
            <a:pPr eaLnBrk="1" hangingPunct="1"/>
            <a:r>
              <a:rPr lang="ca-ES" altLang="es-ES_tradnl" sz="1800" smtClean="0"/>
              <a:t>Mesa grande con ule transparente y bancos para hacer barro. Planchas de madera rectangulares como base.</a:t>
            </a:r>
          </a:p>
          <a:p>
            <a:pPr eaLnBrk="1" hangingPunct="1"/>
            <a:r>
              <a:rPr lang="ca-ES" altLang="es-ES_tradnl" sz="1800" smtClean="0"/>
              <a:t>6-7 caballetes para pintar. Paleta de colores de témpera.</a:t>
            </a:r>
          </a:p>
          <a:p>
            <a:pPr eaLnBrk="1" hangingPunct="1"/>
            <a:r>
              <a:rPr lang="ca-ES" altLang="es-ES_tradnl" sz="1800" smtClean="0"/>
              <a:t>Mesa para dibujar con diferentes materiales: ceras gruesas, plastidecores...</a:t>
            </a:r>
          </a:p>
          <a:p>
            <a:pPr eaLnBrk="1" hangingPunct="1">
              <a:buFont typeface="Arial" charset="0"/>
              <a:buNone/>
            </a:pPr>
            <a:r>
              <a:rPr lang="ca-ES" altLang="es-ES_tradnl" sz="1800" smtClean="0"/>
              <a:t>Microespacios:</a:t>
            </a:r>
          </a:p>
          <a:p>
            <a:pPr eaLnBrk="1" hangingPunct="1"/>
            <a:r>
              <a:rPr lang="ca-ES" altLang="es-ES_tradnl" sz="1800" smtClean="0"/>
              <a:t>Mesa para hacer composiciones diferentes: por ejemplo, marco de fotos o de dibujos realizado con materiales pequeños diversos (botones, telas, cuerdas, plumas... ) y cola.</a:t>
            </a:r>
          </a:p>
          <a:p>
            <a:pPr eaLnBrk="1" hangingPunct="1"/>
            <a:r>
              <a:rPr lang="ca-ES" altLang="es-ES_tradnl" sz="1800" smtClean="0"/>
              <a:t>Microespacio de instalaciones: material de reciclaje (tubos de cartón de diferente grosor y tamaño, tubos flexibles, tubos gruesos...) para construir instalaciones diversas . Hay un espejo grande que ocupa toda la pared y que permite observar claramente y con diferentes perspectivas la obra creada y a uno mismo/a realizando este proceso.</a:t>
            </a:r>
          </a:p>
          <a:p>
            <a:pPr eaLnBrk="1" hangingPunct="1"/>
            <a:r>
              <a:rPr lang="ca-ES" altLang="es-ES_tradnl" sz="1800" smtClean="0"/>
              <a:t>Espacio dentro de este otro, separado con una puerta, con 2 mesas de luz muy grandes y todo tipo de material translúcido de plástico de colores para hacer diferentes composiciones: vasos, culos de botella, rejillas, láminas...</a:t>
            </a:r>
            <a:endParaRPr lang="es-ES_tradnl" altLang="es-ES_tradnl" sz="18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8748712"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952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295275"/>
            <a:ext cx="4700588"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63975"/>
            <a:ext cx="40322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311650"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Título"/>
          <p:cNvSpPr>
            <a:spLocks noGrp="1"/>
          </p:cNvSpPr>
          <p:nvPr>
            <p:ph type="title"/>
          </p:nvPr>
        </p:nvSpPr>
        <p:spPr/>
        <p:txBody>
          <a:bodyPr/>
          <a:lstStyle/>
          <a:p>
            <a:pPr eaLnBrk="1" hangingPunct="1"/>
            <a:r>
              <a:rPr lang="ca-ES" altLang="es-ES_tradnl" smtClean="0"/>
              <a:t>Espacio exterior</a:t>
            </a:r>
            <a:endParaRPr lang="es-ES_tradnl" altLang="es-ES_tradnl" smtClean="0"/>
          </a:p>
        </p:txBody>
      </p:sp>
      <p:sp>
        <p:nvSpPr>
          <p:cNvPr id="3" name="2 Marcador de contenido"/>
          <p:cNvSpPr>
            <a:spLocks noGrp="1"/>
          </p:cNvSpPr>
          <p:nvPr>
            <p:ph idx="1"/>
          </p:nvPr>
        </p:nvSpPr>
        <p:spPr/>
        <p:txBody>
          <a:bodyPr rtlCol="0">
            <a:normAutofit fontScale="47500" lnSpcReduction="20000"/>
          </a:bodyPr>
          <a:lstStyle/>
          <a:p>
            <a:pPr eaLnBrk="1" fontAlgn="auto" hangingPunct="1">
              <a:spcAft>
                <a:spcPts val="0"/>
              </a:spcAft>
              <a:buFont typeface="Arial" pitchFamily="34" charset="0"/>
              <a:buChar char="•"/>
              <a:defRPr/>
            </a:pPr>
            <a:r>
              <a:rPr lang="ca-ES" dirty="0" smtClean="0"/>
              <a:t>Los </a:t>
            </a:r>
            <a:r>
              <a:rPr lang="ca-ES" dirty="0" err="1" smtClean="0"/>
              <a:t>balconcitos</a:t>
            </a:r>
            <a:r>
              <a:rPr lang="ca-ES" dirty="0" smtClean="0"/>
              <a:t> </a:t>
            </a:r>
            <a:r>
              <a:rPr lang="ca-ES" dirty="0" err="1" smtClean="0"/>
              <a:t>aunque</a:t>
            </a:r>
            <a:r>
              <a:rPr lang="ca-ES" dirty="0" smtClean="0"/>
              <a:t> </a:t>
            </a:r>
            <a:r>
              <a:rPr lang="ca-ES" dirty="0" err="1" smtClean="0"/>
              <a:t>están</a:t>
            </a:r>
            <a:r>
              <a:rPr lang="ca-ES" dirty="0" smtClean="0"/>
              <a:t> en el </a:t>
            </a:r>
            <a:r>
              <a:rPr lang="ca-ES" dirty="0" err="1" smtClean="0"/>
              <a:t>espacio</a:t>
            </a:r>
            <a:r>
              <a:rPr lang="ca-ES" dirty="0" smtClean="0"/>
              <a:t> exterior </a:t>
            </a:r>
            <a:r>
              <a:rPr lang="ca-ES" dirty="0" err="1" smtClean="0"/>
              <a:t>quedan</a:t>
            </a:r>
            <a:r>
              <a:rPr lang="ca-ES" dirty="0" smtClean="0"/>
              <a:t> a </a:t>
            </a:r>
            <a:r>
              <a:rPr lang="ca-ES" dirty="0" err="1" smtClean="0"/>
              <a:t>cargo</a:t>
            </a:r>
            <a:r>
              <a:rPr lang="ca-ES" dirty="0" smtClean="0"/>
              <a:t> de cada una de las </a:t>
            </a:r>
            <a:r>
              <a:rPr lang="ca-ES" dirty="0" err="1" smtClean="0"/>
              <a:t>personas</a:t>
            </a:r>
            <a:r>
              <a:rPr lang="ca-ES" dirty="0" smtClean="0"/>
              <a:t> que se </a:t>
            </a:r>
            <a:r>
              <a:rPr lang="ca-ES" dirty="0" err="1" smtClean="0"/>
              <a:t>encarga</a:t>
            </a:r>
            <a:r>
              <a:rPr lang="ca-ES" dirty="0" smtClean="0"/>
              <a:t> del </a:t>
            </a:r>
            <a:r>
              <a:rPr lang="ca-ES" dirty="0" err="1" smtClean="0"/>
              <a:t>espacio</a:t>
            </a:r>
            <a:r>
              <a:rPr lang="ca-ES" dirty="0" smtClean="0"/>
              <a:t> interior al que </a:t>
            </a:r>
            <a:r>
              <a:rPr lang="ca-ES" dirty="0" err="1" smtClean="0"/>
              <a:t>está</a:t>
            </a:r>
            <a:r>
              <a:rPr lang="ca-ES" dirty="0" smtClean="0"/>
              <a:t> </a:t>
            </a:r>
            <a:r>
              <a:rPr lang="ca-ES" dirty="0" err="1" smtClean="0"/>
              <a:t>unido</a:t>
            </a:r>
            <a:r>
              <a:rPr lang="ca-ES" dirty="0" smtClean="0"/>
              <a:t>.</a:t>
            </a:r>
          </a:p>
          <a:p>
            <a:pPr eaLnBrk="1" fontAlgn="auto" hangingPunct="1">
              <a:spcAft>
                <a:spcPts val="0"/>
              </a:spcAft>
              <a:buFont typeface="Arial" pitchFamily="34" charset="0"/>
              <a:buChar char="•"/>
              <a:defRPr/>
            </a:pPr>
            <a:r>
              <a:rPr lang="ca-ES" dirty="0" err="1" smtClean="0"/>
              <a:t>Arenero</a:t>
            </a:r>
            <a:r>
              <a:rPr lang="ca-ES" dirty="0"/>
              <a:t> </a:t>
            </a:r>
            <a:r>
              <a:rPr lang="ca-ES" dirty="0" smtClean="0"/>
              <a:t>con material </a:t>
            </a:r>
            <a:r>
              <a:rPr lang="ca-ES" dirty="0" err="1" smtClean="0"/>
              <a:t>diverso</a:t>
            </a:r>
            <a:r>
              <a:rPr lang="ca-ES" dirty="0" smtClean="0"/>
              <a:t>: </a:t>
            </a:r>
            <a:r>
              <a:rPr lang="ca-ES" dirty="0" err="1" smtClean="0"/>
              <a:t>cubos</a:t>
            </a:r>
            <a:r>
              <a:rPr lang="ca-ES" dirty="0" smtClean="0"/>
              <a:t>, </a:t>
            </a:r>
            <a:r>
              <a:rPr lang="ca-ES" dirty="0" err="1" smtClean="0"/>
              <a:t>palas</a:t>
            </a:r>
            <a:r>
              <a:rPr lang="ca-ES" dirty="0" smtClean="0"/>
              <a:t>, </a:t>
            </a:r>
            <a:r>
              <a:rPr lang="ca-ES" dirty="0" err="1" smtClean="0"/>
              <a:t>carretillas</a:t>
            </a:r>
            <a:r>
              <a:rPr lang="ca-ES" dirty="0" smtClean="0"/>
              <a:t>.</a:t>
            </a:r>
          </a:p>
          <a:p>
            <a:pPr eaLnBrk="1" fontAlgn="auto" hangingPunct="1">
              <a:spcAft>
                <a:spcPts val="0"/>
              </a:spcAft>
              <a:buFont typeface="Arial" pitchFamily="34" charset="0"/>
              <a:buChar char="•"/>
              <a:defRPr/>
            </a:pPr>
            <a:r>
              <a:rPr lang="ca-ES" dirty="0" smtClean="0"/>
              <a:t>Fuente y canal de agua al </a:t>
            </a:r>
            <a:r>
              <a:rPr lang="ca-ES" dirty="0" err="1" smtClean="0"/>
              <a:t>lado</a:t>
            </a:r>
            <a:r>
              <a:rPr lang="ca-ES" dirty="0" smtClean="0"/>
              <a:t> del </a:t>
            </a:r>
            <a:r>
              <a:rPr lang="ca-ES" dirty="0" err="1" smtClean="0"/>
              <a:t>arenero</a:t>
            </a:r>
            <a:r>
              <a:rPr lang="ca-ES" dirty="0" smtClean="0"/>
              <a:t>.</a:t>
            </a:r>
          </a:p>
          <a:p>
            <a:pPr eaLnBrk="1" fontAlgn="auto" hangingPunct="1">
              <a:spcAft>
                <a:spcPts val="0"/>
              </a:spcAft>
              <a:buFont typeface="Arial" pitchFamily="34" charset="0"/>
              <a:buChar char="•"/>
              <a:defRPr/>
            </a:pPr>
            <a:r>
              <a:rPr lang="ca-ES" dirty="0" smtClean="0"/>
              <a:t>Torre de “</a:t>
            </a:r>
            <a:r>
              <a:rPr lang="ca-ES" dirty="0" err="1" smtClean="0"/>
              <a:t>vigilancia</a:t>
            </a:r>
            <a:r>
              <a:rPr lang="ca-ES" dirty="0" smtClean="0"/>
              <a:t>”.</a:t>
            </a:r>
          </a:p>
          <a:p>
            <a:pPr eaLnBrk="1" fontAlgn="auto" hangingPunct="1">
              <a:spcAft>
                <a:spcPts val="0"/>
              </a:spcAft>
              <a:buFont typeface="Arial" pitchFamily="34" charset="0"/>
              <a:buChar char="•"/>
              <a:defRPr/>
            </a:pPr>
            <a:r>
              <a:rPr lang="ca-ES" dirty="0" smtClean="0"/>
              <a:t>Casa de </a:t>
            </a:r>
            <a:r>
              <a:rPr lang="ca-ES" dirty="0" err="1" smtClean="0"/>
              <a:t>madera</a:t>
            </a:r>
            <a:r>
              <a:rPr lang="ca-ES" dirty="0"/>
              <a:t> </a:t>
            </a:r>
            <a:r>
              <a:rPr lang="ca-ES" dirty="0" smtClean="0"/>
              <a:t>con material </a:t>
            </a:r>
            <a:r>
              <a:rPr lang="ca-ES" dirty="0" err="1" smtClean="0"/>
              <a:t>diverso</a:t>
            </a:r>
            <a:r>
              <a:rPr lang="ca-ES" dirty="0" smtClean="0"/>
              <a:t> para jugar con agua y arena: </a:t>
            </a:r>
            <a:r>
              <a:rPr lang="ca-ES" dirty="0" err="1" smtClean="0"/>
              <a:t>cuencos</a:t>
            </a:r>
            <a:r>
              <a:rPr lang="ca-ES" dirty="0" smtClean="0"/>
              <a:t> de </a:t>
            </a:r>
            <a:r>
              <a:rPr lang="ca-ES" dirty="0" err="1" smtClean="0"/>
              <a:t>metal</a:t>
            </a:r>
            <a:r>
              <a:rPr lang="ca-ES" dirty="0" smtClean="0"/>
              <a:t>, </a:t>
            </a:r>
            <a:r>
              <a:rPr lang="ca-ES" dirty="0" err="1" smtClean="0"/>
              <a:t>cucharas</a:t>
            </a:r>
            <a:r>
              <a:rPr lang="ca-ES" dirty="0" smtClean="0"/>
              <a:t>, vasos de </a:t>
            </a:r>
            <a:r>
              <a:rPr lang="ca-ES" dirty="0" err="1" smtClean="0"/>
              <a:t>metal</a:t>
            </a:r>
            <a:r>
              <a:rPr lang="ca-ES" dirty="0" smtClean="0"/>
              <a:t>...</a:t>
            </a:r>
          </a:p>
          <a:p>
            <a:pPr eaLnBrk="1" fontAlgn="auto" hangingPunct="1">
              <a:spcAft>
                <a:spcPts val="0"/>
              </a:spcAft>
              <a:buFont typeface="Arial" pitchFamily="34" charset="0"/>
              <a:buChar char="•"/>
              <a:defRPr/>
            </a:pPr>
            <a:r>
              <a:rPr lang="ca-ES" dirty="0" err="1" smtClean="0"/>
              <a:t>Columpios</a:t>
            </a:r>
            <a:r>
              <a:rPr lang="ca-ES" dirty="0" smtClean="0"/>
              <a:t> diversos de </a:t>
            </a:r>
            <a:r>
              <a:rPr lang="ca-ES" dirty="0" err="1" smtClean="0"/>
              <a:t>madera</a:t>
            </a:r>
            <a:r>
              <a:rPr lang="ca-ES" dirty="0" smtClean="0"/>
              <a:t>.</a:t>
            </a:r>
          </a:p>
          <a:p>
            <a:pPr eaLnBrk="1" fontAlgn="auto" hangingPunct="1">
              <a:spcAft>
                <a:spcPts val="0"/>
              </a:spcAft>
              <a:buFont typeface="Arial" pitchFamily="34" charset="0"/>
              <a:buChar char="•"/>
              <a:defRPr/>
            </a:pPr>
            <a:r>
              <a:rPr lang="ca-ES" dirty="0" err="1" smtClean="0"/>
              <a:t>Hamacas</a:t>
            </a:r>
            <a:r>
              <a:rPr lang="ca-ES" dirty="0" smtClean="0"/>
              <a:t>.</a:t>
            </a:r>
          </a:p>
          <a:p>
            <a:pPr eaLnBrk="1" fontAlgn="auto" hangingPunct="1">
              <a:spcAft>
                <a:spcPts val="0"/>
              </a:spcAft>
              <a:buFont typeface="Arial" pitchFamily="34" charset="0"/>
              <a:buChar char="•"/>
              <a:defRPr/>
            </a:pPr>
            <a:r>
              <a:rPr lang="ca-ES" dirty="0" smtClean="0"/>
              <a:t>Estructura de </a:t>
            </a:r>
            <a:r>
              <a:rPr lang="ca-ES" dirty="0" err="1" smtClean="0"/>
              <a:t>troncos</a:t>
            </a:r>
            <a:r>
              <a:rPr lang="ca-ES" dirty="0" smtClean="0"/>
              <a:t> que forma una forma circular y que </a:t>
            </a:r>
            <a:r>
              <a:rPr lang="ca-ES" dirty="0" err="1" smtClean="0"/>
              <a:t>permite</a:t>
            </a:r>
            <a:r>
              <a:rPr lang="ca-ES" dirty="0" smtClean="0"/>
              <a:t> a los </a:t>
            </a:r>
            <a:r>
              <a:rPr lang="ca-ES" dirty="0" err="1" smtClean="0"/>
              <a:t>niños</a:t>
            </a:r>
            <a:r>
              <a:rPr lang="ca-ES" dirty="0" smtClean="0"/>
              <a:t> experimentar a </a:t>
            </a:r>
            <a:r>
              <a:rPr lang="ca-ES" dirty="0" err="1" smtClean="0"/>
              <a:t>nivel</a:t>
            </a:r>
            <a:r>
              <a:rPr lang="ca-ES" dirty="0" smtClean="0"/>
              <a:t> </a:t>
            </a:r>
            <a:r>
              <a:rPr lang="ca-ES" dirty="0" err="1" smtClean="0"/>
              <a:t>motriz</a:t>
            </a:r>
            <a:r>
              <a:rPr lang="ca-ES" dirty="0" smtClean="0"/>
              <a:t> y </a:t>
            </a:r>
            <a:r>
              <a:rPr lang="ca-ES" dirty="0" err="1" smtClean="0"/>
              <a:t>trabajar</a:t>
            </a:r>
            <a:r>
              <a:rPr lang="ca-ES" dirty="0" smtClean="0"/>
              <a:t> el  </a:t>
            </a:r>
            <a:r>
              <a:rPr lang="ca-ES" dirty="0" err="1" smtClean="0"/>
              <a:t>equilibrio</a:t>
            </a:r>
            <a:r>
              <a:rPr lang="ca-ES" dirty="0" smtClean="0"/>
              <a:t>.</a:t>
            </a:r>
          </a:p>
          <a:p>
            <a:pPr eaLnBrk="1" fontAlgn="auto" hangingPunct="1">
              <a:spcAft>
                <a:spcPts val="0"/>
              </a:spcAft>
              <a:buFont typeface="Arial" pitchFamily="34" charset="0"/>
              <a:buChar char="•"/>
              <a:defRPr/>
            </a:pPr>
            <a:r>
              <a:rPr lang="ca-ES" dirty="0" smtClean="0"/>
              <a:t>Túnel de </a:t>
            </a:r>
            <a:r>
              <a:rPr lang="ca-ES" dirty="0" err="1" smtClean="0"/>
              <a:t>saúce</a:t>
            </a:r>
            <a:r>
              <a:rPr lang="ca-ES" dirty="0" smtClean="0"/>
              <a:t>.</a:t>
            </a:r>
          </a:p>
          <a:p>
            <a:pPr eaLnBrk="1" fontAlgn="auto" hangingPunct="1">
              <a:spcAft>
                <a:spcPts val="0"/>
              </a:spcAft>
              <a:buFont typeface="Arial" pitchFamily="34" charset="0"/>
              <a:buChar char="•"/>
              <a:defRPr/>
            </a:pPr>
            <a:r>
              <a:rPr lang="ca-ES" dirty="0" err="1" smtClean="0"/>
              <a:t>Pizarra</a:t>
            </a:r>
            <a:r>
              <a:rPr lang="ca-ES" dirty="0" smtClean="0"/>
              <a:t> enorme con </a:t>
            </a:r>
            <a:r>
              <a:rPr lang="ca-ES" dirty="0" err="1" smtClean="0"/>
              <a:t>tizas</a:t>
            </a:r>
            <a:r>
              <a:rPr lang="ca-ES" dirty="0" smtClean="0"/>
              <a:t>.</a:t>
            </a:r>
          </a:p>
          <a:p>
            <a:pPr eaLnBrk="1" fontAlgn="auto" hangingPunct="1">
              <a:spcAft>
                <a:spcPts val="0"/>
              </a:spcAft>
              <a:buFont typeface="Arial" pitchFamily="34" charset="0"/>
              <a:buChar char="•"/>
              <a:defRPr/>
            </a:pPr>
            <a:r>
              <a:rPr lang="ca-ES" dirty="0" err="1" smtClean="0"/>
              <a:t>Estructuras</a:t>
            </a:r>
            <a:r>
              <a:rPr lang="ca-ES" dirty="0" smtClean="0"/>
              <a:t> con </a:t>
            </a:r>
            <a:r>
              <a:rPr lang="ca-ES" dirty="0" err="1" smtClean="0"/>
              <a:t>materiales</a:t>
            </a:r>
            <a:r>
              <a:rPr lang="ca-ES" dirty="0" smtClean="0"/>
              <a:t> </a:t>
            </a:r>
            <a:r>
              <a:rPr lang="ca-ES" dirty="0" err="1" smtClean="0"/>
              <a:t>diferentes</a:t>
            </a:r>
            <a:r>
              <a:rPr lang="ca-ES" dirty="0" smtClean="0"/>
              <a:t>: una con </a:t>
            </a:r>
            <a:r>
              <a:rPr lang="ca-ES" dirty="0" err="1" smtClean="0"/>
              <a:t>cortezas</a:t>
            </a:r>
            <a:r>
              <a:rPr lang="ca-ES" dirty="0" smtClean="0"/>
              <a:t> y </a:t>
            </a:r>
            <a:r>
              <a:rPr lang="ca-ES" dirty="0" err="1" smtClean="0"/>
              <a:t>otra</a:t>
            </a:r>
            <a:r>
              <a:rPr lang="ca-ES" dirty="0" smtClean="0"/>
              <a:t> con </a:t>
            </a:r>
            <a:r>
              <a:rPr lang="ca-ES" dirty="0" err="1" smtClean="0"/>
              <a:t>piedras</a:t>
            </a:r>
            <a:r>
              <a:rPr lang="ca-ES" dirty="0" smtClean="0"/>
              <a:t>.</a:t>
            </a:r>
          </a:p>
          <a:p>
            <a:pPr eaLnBrk="1" fontAlgn="auto" hangingPunct="1">
              <a:spcAft>
                <a:spcPts val="0"/>
              </a:spcAft>
              <a:buFont typeface="Arial" pitchFamily="34" charset="0"/>
              <a:buChar char="•"/>
              <a:defRPr/>
            </a:pPr>
            <a:r>
              <a:rPr lang="ca-ES" dirty="0" smtClean="0"/>
              <a:t>Estructura sonora.</a:t>
            </a:r>
          </a:p>
          <a:p>
            <a:pPr eaLnBrk="1" fontAlgn="auto" hangingPunct="1">
              <a:spcAft>
                <a:spcPts val="0"/>
              </a:spcAft>
              <a:buFont typeface="Arial" pitchFamily="34" charset="0"/>
              <a:buChar char="•"/>
              <a:defRPr/>
            </a:pPr>
            <a:r>
              <a:rPr lang="ca-ES" dirty="0" smtClean="0"/>
              <a:t>Zona de la entrada a la </a:t>
            </a:r>
            <a:r>
              <a:rPr lang="ca-ES" dirty="0" err="1" smtClean="0"/>
              <a:t>escuela</a:t>
            </a:r>
            <a:r>
              <a:rPr lang="ca-ES" dirty="0" smtClean="0"/>
              <a:t> por la </a:t>
            </a:r>
            <a:r>
              <a:rPr lang="ca-ES" dirty="0" err="1" smtClean="0"/>
              <a:t>Comunidad</a:t>
            </a:r>
            <a:r>
              <a:rPr lang="ca-ES" dirty="0" smtClean="0"/>
              <a:t> de </a:t>
            </a:r>
            <a:r>
              <a:rPr lang="ca-ES" dirty="0" err="1" smtClean="0"/>
              <a:t>Pequeños</a:t>
            </a:r>
            <a:r>
              <a:rPr lang="ca-ES" dirty="0" smtClean="0"/>
              <a:t>: con </a:t>
            </a:r>
            <a:r>
              <a:rPr lang="ca-ES" dirty="0" err="1" smtClean="0"/>
              <a:t>pequeñas</a:t>
            </a:r>
            <a:r>
              <a:rPr lang="ca-ES" dirty="0" smtClean="0"/>
              <a:t> </a:t>
            </a:r>
            <a:r>
              <a:rPr lang="ca-ES" dirty="0" err="1" smtClean="0"/>
              <a:t>montañas</a:t>
            </a:r>
            <a:r>
              <a:rPr lang="ca-ES" dirty="0" smtClean="0"/>
              <a:t> de arena, </a:t>
            </a:r>
            <a:r>
              <a:rPr lang="ca-ES" dirty="0" err="1" smtClean="0"/>
              <a:t>grandes</a:t>
            </a:r>
            <a:r>
              <a:rPr lang="ca-ES" dirty="0" smtClean="0"/>
              <a:t> </a:t>
            </a:r>
            <a:r>
              <a:rPr lang="ca-ES" dirty="0" err="1" smtClean="0"/>
              <a:t>piedras</a:t>
            </a:r>
            <a:r>
              <a:rPr lang="ca-ES" dirty="0" smtClean="0"/>
              <a:t> para </a:t>
            </a:r>
            <a:r>
              <a:rPr lang="ca-ES" dirty="0" err="1" smtClean="0"/>
              <a:t>subirse</a:t>
            </a:r>
            <a:r>
              <a:rPr lang="ca-ES" dirty="0" smtClean="0"/>
              <a:t> a </a:t>
            </a:r>
            <a:r>
              <a:rPr lang="ca-ES" dirty="0" err="1" smtClean="0"/>
              <a:t>ellas</a:t>
            </a:r>
            <a:r>
              <a:rPr lang="ca-ES" dirty="0" smtClean="0"/>
              <a:t>, </a:t>
            </a:r>
            <a:r>
              <a:rPr lang="ca-ES" dirty="0" err="1" smtClean="0"/>
              <a:t>plantas</a:t>
            </a:r>
            <a:r>
              <a:rPr lang="ca-ES" dirty="0" smtClean="0"/>
              <a:t>...</a:t>
            </a:r>
          </a:p>
          <a:p>
            <a:pPr eaLnBrk="1" fontAlgn="auto" hangingPunct="1">
              <a:spcAft>
                <a:spcPts val="0"/>
              </a:spcAft>
              <a:buFont typeface="Arial" pitchFamily="34" charset="0"/>
              <a:buChar char="•"/>
              <a:defRPr/>
            </a:pPr>
            <a:r>
              <a:rPr lang="ca-ES" dirty="0" err="1" smtClean="0"/>
              <a:t>Plantas</a:t>
            </a:r>
            <a:r>
              <a:rPr lang="ca-ES" dirty="0" smtClean="0"/>
              <a:t> de </a:t>
            </a:r>
            <a:r>
              <a:rPr lang="ca-ES" dirty="0" err="1" smtClean="0"/>
              <a:t>todo</a:t>
            </a:r>
            <a:r>
              <a:rPr lang="ca-ES" dirty="0" smtClean="0"/>
              <a:t> </a:t>
            </a:r>
            <a:r>
              <a:rPr lang="ca-ES" dirty="0" err="1" smtClean="0"/>
              <a:t>tipo</a:t>
            </a:r>
            <a:r>
              <a:rPr lang="ca-ES" dirty="0" smtClean="0"/>
              <a:t>, en maceta y sin ella.</a:t>
            </a:r>
          </a:p>
          <a:p>
            <a:pPr eaLnBrk="1" fontAlgn="auto" hangingPunct="1">
              <a:spcAft>
                <a:spcPts val="0"/>
              </a:spcAft>
              <a:buFont typeface="Arial" pitchFamily="34" charset="0"/>
              <a:buChar char="•"/>
              <a:defRPr/>
            </a:pPr>
            <a:r>
              <a:rPr lang="ca-ES" dirty="0" smtClean="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ca-ES" dirty="0" smtClean="0"/>
              <a:t>La </a:t>
            </a:r>
            <a:r>
              <a:rPr lang="ca-ES" dirty="0" err="1" smtClean="0"/>
              <a:t>escuela</a:t>
            </a:r>
            <a:r>
              <a:rPr lang="ca-ES" dirty="0" smtClean="0"/>
              <a:t> </a:t>
            </a:r>
            <a:r>
              <a:rPr lang="ca-ES" dirty="0" err="1" smtClean="0"/>
              <a:t>está</a:t>
            </a:r>
            <a:r>
              <a:rPr lang="ca-ES" dirty="0" smtClean="0"/>
              <a:t> formada por 3 </a:t>
            </a:r>
            <a:r>
              <a:rPr lang="ca-ES" dirty="0" err="1" smtClean="0"/>
              <a:t>comunidades</a:t>
            </a:r>
            <a:endParaRPr lang="es-ES_tradnl" dirty="0"/>
          </a:p>
        </p:txBody>
      </p:sp>
      <p:sp>
        <p:nvSpPr>
          <p:cNvPr id="3" name="2 Marcador de contenido"/>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endParaRPr lang="ca-ES" dirty="0" smtClean="0"/>
          </a:p>
          <a:p>
            <a:pPr eaLnBrk="1" fontAlgn="auto" hangingPunct="1">
              <a:spcAft>
                <a:spcPts val="0"/>
              </a:spcAft>
              <a:buFont typeface="Arial" pitchFamily="34" charset="0"/>
              <a:buChar char="•"/>
              <a:defRPr/>
            </a:pPr>
            <a:r>
              <a:rPr lang="ca-ES" dirty="0" err="1" smtClean="0"/>
              <a:t>Comunidad</a:t>
            </a:r>
            <a:r>
              <a:rPr lang="ca-ES" dirty="0" smtClean="0"/>
              <a:t> de </a:t>
            </a:r>
            <a:r>
              <a:rPr lang="ca-ES" dirty="0" err="1" smtClean="0"/>
              <a:t>Pequeños</a:t>
            </a:r>
            <a:r>
              <a:rPr lang="ca-ES" dirty="0" smtClean="0"/>
              <a:t>: 3-6 </a:t>
            </a:r>
            <a:r>
              <a:rPr lang="ca-ES" dirty="0" err="1" smtClean="0"/>
              <a:t>años</a:t>
            </a:r>
            <a:endParaRPr lang="ca-ES" dirty="0" smtClean="0"/>
          </a:p>
          <a:p>
            <a:pPr eaLnBrk="1" fontAlgn="auto" hangingPunct="1">
              <a:spcAft>
                <a:spcPts val="0"/>
              </a:spcAft>
              <a:buFont typeface="Arial" pitchFamily="34" charset="0"/>
              <a:buChar char="•"/>
              <a:defRPr/>
            </a:pPr>
            <a:r>
              <a:rPr lang="ca-ES" dirty="0" err="1" smtClean="0"/>
              <a:t>Comunidad</a:t>
            </a:r>
            <a:r>
              <a:rPr lang="ca-ES" dirty="0" smtClean="0"/>
              <a:t> de </a:t>
            </a:r>
            <a:r>
              <a:rPr lang="ca-ES" dirty="0" err="1" smtClean="0"/>
              <a:t>Medianos</a:t>
            </a:r>
            <a:r>
              <a:rPr lang="ca-ES" dirty="0" smtClean="0"/>
              <a:t>: 6-9 </a:t>
            </a:r>
            <a:r>
              <a:rPr lang="ca-ES" dirty="0" err="1" smtClean="0"/>
              <a:t>años</a:t>
            </a:r>
            <a:endParaRPr lang="ca-ES" dirty="0" smtClean="0"/>
          </a:p>
          <a:p>
            <a:pPr eaLnBrk="1" fontAlgn="auto" hangingPunct="1">
              <a:spcAft>
                <a:spcPts val="0"/>
              </a:spcAft>
              <a:buFont typeface="Arial" pitchFamily="34" charset="0"/>
              <a:buChar char="•"/>
              <a:defRPr/>
            </a:pPr>
            <a:r>
              <a:rPr lang="ca-ES" dirty="0" err="1" smtClean="0"/>
              <a:t>Comunidad</a:t>
            </a:r>
            <a:r>
              <a:rPr lang="ca-ES" dirty="0" smtClean="0"/>
              <a:t> de Grandes: 9-11 </a:t>
            </a:r>
            <a:r>
              <a:rPr lang="ca-ES" dirty="0" err="1" smtClean="0"/>
              <a:t>años</a:t>
            </a:r>
            <a:endParaRPr lang="ca-ES" dirty="0" smtClean="0"/>
          </a:p>
          <a:p>
            <a:pPr eaLnBrk="1" fontAlgn="auto" hangingPunct="1">
              <a:spcAft>
                <a:spcPts val="0"/>
              </a:spcAft>
              <a:buFont typeface="Arial" pitchFamily="34" charset="0"/>
              <a:buChar char="•"/>
              <a:defRPr/>
            </a:pPr>
            <a:endParaRPr lang="ca-ES" dirty="0"/>
          </a:p>
          <a:p>
            <a:pPr eaLnBrk="1" fontAlgn="auto" hangingPunct="1">
              <a:spcAft>
                <a:spcPts val="0"/>
              </a:spcAft>
              <a:buFont typeface="Arial" pitchFamily="34" charset="0"/>
              <a:buChar char="•"/>
              <a:defRPr/>
            </a:pPr>
            <a:r>
              <a:rPr lang="ca-ES" dirty="0" smtClean="0"/>
              <a:t>Cada </a:t>
            </a:r>
            <a:r>
              <a:rPr lang="ca-ES" dirty="0" err="1" smtClean="0"/>
              <a:t>Comunidad</a:t>
            </a:r>
            <a:r>
              <a:rPr lang="ca-ES" dirty="0" smtClean="0"/>
              <a:t> funciona de forma </a:t>
            </a:r>
            <a:r>
              <a:rPr lang="ca-ES" dirty="0" err="1" smtClean="0"/>
              <a:t>independiente</a:t>
            </a:r>
            <a:r>
              <a:rPr lang="ca-ES" dirty="0" smtClean="0"/>
              <a:t> y </a:t>
            </a:r>
            <a:r>
              <a:rPr lang="ca-ES" dirty="0" err="1" smtClean="0"/>
              <a:t>tiene</a:t>
            </a:r>
            <a:r>
              <a:rPr lang="ca-ES" dirty="0" smtClean="0"/>
              <a:t> </a:t>
            </a:r>
            <a:r>
              <a:rPr lang="ca-ES" dirty="0" err="1" smtClean="0"/>
              <a:t>su</a:t>
            </a:r>
            <a:r>
              <a:rPr lang="ca-ES" dirty="0" smtClean="0"/>
              <a:t> equipo de </a:t>
            </a:r>
            <a:r>
              <a:rPr lang="ca-ES" dirty="0" err="1" smtClean="0"/>
              <a:t>trabajo</a:t>
            </a:r>
            <a:r>
              <a:rPr lang="ca-ES" dirty="0" smtClean="0"/>
              <a:t>, </a:t>
            </a:r>
            <a:r>
              <a:rPr lang="ca-ES" dirty="0" err="1" smtClean="0"/>
              <a:t>sus</a:t>
            </a:r>
            <a:r>
              <a:rPr lang="ca-ES" dirty="0" smtClean="0"/>
              <a:t> </a:t>
            </a:r>
            <a:r>
              <a:rPr lang="ca-ES" dirty="0" err="1" smtClean="0"/>
              <a:t>espacios</a:t>
            </a:r>
            <a:r>
              <a:rPr lang="ca-ES" dirty="0" smtClean="0"/>
              <a:t>, </a:t>
            </a:r>
            <a:r>
              <a:rPr lang="ca-ES" dirty="0" err="1" smtClean="0"/>
              <a:t>sus</a:t>
            </a:r>
            <a:r>
              <a:rPr lang="ca-ES" dirty="0" smtClean="0"/>
              <a:t> </a:t>
            </a:r>
            <a:r>
              <a:rPr lang="ca-ES" dirty="0" err="1" smtClean="0"/>
              <a:t>propios</a:t>
            </a:r>
            <a:r>
              <a:rPr lang="ca-ES" dirty="0" smtClean="0"/>
              <a:t> </a:t>
            </a:r>
            <a:r>
              <a:rPr lang="ca-ES" dirty="0" err="1" smtClean="0"/>
              <a:t>materiales</a:t>
            </a:r>
            <a:r>
              <a:rPr lang="ca-ES" dirty="0" smtClean="0"/>
              <a:t>. La </a:t>
            </a:r>
            <a:r>
              <a:rPr lang="ca-ES" dirty="0" err="1" smtClean="0"/>
              <a:t>Comunidad</a:t>
            </a:r>
            <a:r>
              <a:rPr lang="ca-ES" dirty="0" smtClean="0"/>
              <a:t> de </a:t>
            </a:r>
            <a:r>
              <a:rPr lang="ca-ES" dirty="0" err="1" smtClean="0"/>
              <a:t>Pequeños</a:t>
            </a:r>
            <a:r>
              <a:rPr lang="ca-ES" dirty="0" smtClean="0"/>
              <a:t> </a:t>
            </a:r>
            <a:r>
              <a:rPr lang="ca-ES" dirty="0" err="1" smtClean="0"/>
              <a:t>tiene</a:t>
            </a:r>
            <a:r>
              <a:rPr lang="ca-ES" dirty="0" smtClean="0"/>
              <a:t> un </a:t>
            </a:r>
            <a:r>
              <a:rPr lang="ca-ES" dirty="0" err="1" smtClean="0"/>
              <a:t>espacio</a:t>
            </a:r>
            <a:r>
              <a:rPr lang="ca-ES" dirty="0" smtClean="0"/>
              <a:t> exterior (</a:t>
            </a:r>
            <a:r>
              <a:rPr lang="ca-ES" dirty="0" err="1" smtClean="0"/>
              <a:t>jardín</a:t>
            </a:r>
            <a:r>
              <a:rPr lang="ca-ES" dirty="0" smtClean="0"/>
              <a:t> o </a:t>
            </a:r>
            <a:r>
              <a:rPr lang="ca-ES" dirty="0" err="1" smtClean="0"/>
              <a:t>patio</a:t>
            </a:r>
            <a:r>
              <a:rPr lang="ca-ES" dirty="0" smtClean="0"/>
              <a:t>) a la </a:t>
            </a:r>
            <a:r>
              <a:rPr lang="ca-ES" dirty="0" err="1" smtClean="0"/>
              <a:t>misma</a:t>
            </a:r>
            <a:r>
              <a:rPr lang="ca-ES" dirty="0" smtClean="0"/>
              <a:t> altura que el </a:t>
            </a:r>
            <a:r>
              <a:rPr lang="ca-ES" dirty="0" err="1" smtClean="0"/>
              <a:t>edificio</a:t>
            </a:r>
            <a:r>
              <a:rPr lang="ca-ES" dirty="0" smtClean="0"/>
              <a:t> de la </a:t>
            </a:r>
            <a:r>
              <a:rPr lang="ca-ES" dirty="0" err="1" smtClean="0"/>
              <a:t>propia</a:t>
            </a:r>
            <a:r>
              <a:rPr lang="ca-ES" dirty="0" smtClean="0"/>
              <a:t> </a:t>
            </a:r>
            <a:r>
              <a:rPr lang="ca-ES" dirty="0" err="1" smtClean="0"/>
              <a:t>Comunidad</a:t>
            </a:r>
            <a:r>
              <a:rPr lang="ca-ES" dirty="0" smtClean="0"/>
              <a:t> y las </a:t>
            </a:r>
            <a:r>
              <a:rPr lang="ca-ES" dirty="0" err="1" smtClean="0"/>
              <a:t>Comunidades</a:t>
            </a:r>
            <a:r>
              <a:rPr lang="ca-ES" dirty="0" smtClean="0"/>
              <a:t> de </a:t>
            </a:r>
            <a:r>
              <a:rPr lang="ca-ES" dirty="0" err="1" smtClean="0"/>
              <a:t>Medianos</a:t>
            </a:r>
            <a:r>
              <a:rPr lang="ca-ES" dirty="0" smtClean="0"/>
              <a:t> y Grandes </a:t>
            </a:r>
            <a:r>
              <a:rPr lang="ca-ES" dirty="0" err="1" smtClean="0"/>
              <a:t>comparten</a:t>
            </a:r>
            <a:r>
              <a:rPr lang="ca-ES" dirty="0" smtClean="0"/>
              <a:t> el </a:t>
            </a:r>
            <a:r>
              <a:rPr lang="ca-ES" dirty="0" err="1" smtClean="0"/>
              <a:t>mismo</a:t>
            </a:r>
            <a:r>
              <a:rPr lang="ca-ES" dirty="0" smtClean="0"/>
              <a:t> </a:t>
            </a:r>
            <a:r>
              <a:rPr lang="ca-ES" dirty="0" err="1" smtClean="0"/>
              <a:t>espacio</a:t>
            </a:r>
            <a:r>
              <a:rPr lang="ca-ES" dirty="0" smtClean="0"/>
              <a:t> exterior a una altura inferior al </a:t>
            </a:r>
            <a:r>
              <a:rPr lang="ca-ES" dirty="0" err="1" smtClean="0"/>
              <a:t>propio</a:t>
            </a:r>
            <a:r>
              <a:rPr lang="ca-ES" dirty="0" smtClean="0"/>
              <a:t> </a:t>
            </a:r>
            <a:r>
              <a:rPr lang="ca-ES" dirty="0" err="1" smtClean="0"/>
              <a:t>edificio</a:t>
            </a:r>
            <a:r>
              <a:rPr lang="ca-ES" dirty="0" smtClean="0"/>
              <a:t>.</a:t>
            </a:r>
            <a:endParaRPr lang="es-ES_tradnl"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15888"/>
            <a:ext cx="8759825" cy="657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565150"/>
            <a:ext cx="4411663"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549275"/>
            <a:ext cx="4424362"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92075"/>
            <a:ext cx="5040313" cy="67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52400"/>
            <a:ext cx="8891588"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6688"/>
            <a:ext cx="8891588"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15888"/>
            <a:ext cx="8958262" cy="671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63513"/>
            <a:ext cx="8770938"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C:\Users\Mónica\Desktop\JPEG\IMG_2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47625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8"/>
            <a:ext cx="290988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263650"/>
            <a:ext cx="28384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5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14438"/>
            <a:ext cx="28956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1 Imagen"/>
          <p:cNvPicPr>
            <a:picLocks noChangeAspect="1"/>
          </p:cNvPicPr>
          <p:nvPr/>
        </p:nvPicPr>
        <p:blipFill rotWithShape="1">
          <a:blip r:embed="rId2">
            <a:extLst>
              <a:ext uri="{28A0092B-C50C-407E-A947-70E740481C1C}">
                <a14:useLocalDpi xmlns:a14="http://schemas.microsoft.com/office/drawing/2010/main" val="0"/>
              </a:ext>
            </a:extLst>
          </a:blip>
          <a:srcRect l="-18995" t="1390" r="18995" b="-1390"/>
          <a:stretch/>
        </p:blipFill>
        <p:spPr bwMode="auto">
          <a:xfrm>
            <a:off x="-540569" y="226845"/>
            <a:ext cx="4448975" cy="664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1"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2442" y="226845"/>
            <a:ext cx="4916736" cy="655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5888"/>
            <a:ext cx="7931150" cy="1081087"/>
          </a:xfrm>
        </p:spPr>
        <p:txBody>
          <a:bodyPr rtlCol="0">
            <a:normAutofit fontScale="90000"/>
          </a:bodyPr>
          <a:lstStyle/>
          <a:p>
            <a:pPr eaLnBrk="1" fontAlgn="auto" hangingPunct="1">
              <a:spcAft>
                <a:spcPts val="0"/>
              </a:spcAft>
              <a:defRPr/>
            </a:pPr>
            <a:r>
              <a:rPr lang="es-ES_tradnl" dirty="0" smtClean="0"/>
              <a:t>Comunidad de Pequeños</a:t>
            </a:r>
            <a:br>
              <a:rPr lang="es-ES_tradnl" dirty="0" smtClean="0"/>
            </a:br>
            <a:r>
              <a:rPr lang="es-ES_tradnl" dirty="0" smtClean="0"/>
              <a:t>Entrada</a:t>
            </a:r>
            <a:endParaRPr lang="es-ES_tradnl" dirty="0"/>
          </a:p>
        </p:txBody>
      </p:sp>
      <p:pic>
        <p:nvPicPr>
          <p:cNvPr id="8195"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333500"/>
            <a:ext cx="8229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11175"/>
            <a:ext cx="889317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Título"/>
          <p:cNvSpPr>
            <a:spLocks noGrp="1"/>
          </p:cNvSpPr>
          <p:nvPr>
            <p:ph type="title"/>
          </p:nvPr>
        </p:nvSpPr>
        <p:spPr>
          <a:xfrm>
            <a:off x="755650" y="188913"/>
            <a:ext cx="7942263" cy="1152525"/>
          </a:xfrm>
        </p:spPr>
        <p:txBody>
          <a:bodyPr/>
          <a:lstStyle/>
          <a:p>
            <a:pPr eaLnBrk="1" hangingPunct="1"/>
            <a:r>
              <a:rPr lang="ca-ES" altLang="es-ES_tradnl" sz="4000" smtClean="0"/>
              <a:t>Trabajo corporal</a:t>
            </a:r>
            <a:endParaRPr lang="es-ES_tradnl" altLang="es-ES_tradnl" sz="4000" smtClean="0"/>
          </a:p>
        </p:txBody>
      </p:sp>
      <p:sp>
        <p:nvSpPr>
          <p:cNvPr id="3" name="2 Marcador de contenido"/>
          <p:cNvSpPr>
            <a:spLocks noGrp="1"/>
          </p:cNvSpPr>
          <p:nvPr>
            <p:ph idx="1"/>
          </p:nvPr>
        </p:nvSpPr>
        <p:spPr>
          <a:xfrm>
            <a:off x="467544" y="1412776"/>
            <a:ext cx="8219256" cy="5184576"/>
          </a:xfrm>
        </p:spPr>
        <p:txBody>
          <a:bodyPr rtlCol="0">
            <a:normAutofit fontScale="25000" lnSpcReduction="20000"/>
          </a:bodyPr>
          <a:lstStyle/>
          <a:p>
            <a:pPr eaLnBrk="1" fontAlgn="auto" hangingPunct="1">
              <a:spcAft>
                <a:spcPts val="0"/>
              </a:spcAft>
              <a:buFont typeface="Arial" pitchFamily="34" charset="0"/>
              <a:buChar char="•"/>
              <a:defRPr/>
            </a:pPr>
            <a:r>
              <a:rPr lang="ca-ES" sz="7200" dirty="0" smtClean="0"/>
              <a:t>No </a:t>
            </a:r>
            <a:r>
              <a:rPr lang="ca-ES" sz="7200" dirty="0"/>
              <a:t>es un </a:t>
            </a:r>
            <a:r>
              <a:rPr lang="ca-ES" sz="7200" dirty="0" err="1"/>
              <a:t>espacio</a:t>
            </a:r>
            <a:r>
              <a:rPr lang="ca-ES" sz="7200" dirty="0"/>
              <a:t> que entre </a:t>
            </a:r>
            <a:r>
              <a:rPr lang="ca-ES" sz="7200" dirty="0" err="1"/>
              <a:t>dentro</a:t>
            </a:r>
            <a:r>
              <a:rPr lang="ca-ES" sz="7200" dirty="0"/>
              <a:t> de esta estructura. Es </a:t>
            </a:r>
            <a:r>
              <a:rPr lang="ca-ES" sz="7200" dirty="0" err="1"/>
              <a:t>otra</a:t>
            </a:r>
            <a:r>
              <a:rPr lang="ca-ES" sz="7200" dirty="0"/>
              <a:t> estructura </a:t>
            </a:r>
            <a:r>
              <a:rPr lang="ca-ES" sz="7200" dirty="0" err="1"/>
              <a:t>propia</a:t>
            </a:r>
            <a:r>
              <a:rPr lang="ca-ES" sz="7200" dirty="0"/>
              <a:t> que </a:t>
            </a:r>
            <a:r>
              <a:rPr lang="ca-ES" sz="7200" dirty="0" err="1"/>
              <a:t>comparte</a:t>
            </a:r>
            <a:r>
              <a:rPr lang="ca-ES" sz="7200" dirty="0"/>
              <a:t> </a:t>
            </a:r>
            <a:r>
              <a:rPr lang="ca-ES" sz="7200" dirty="0" err="1"/>
              <a:t>todo</a:t>
            </a:r>
            <a:r>
              <a:rPr lang="ca-ES" sz="7200" dirty="0"/>
              <a:t> un </a:t>
            </a:r>
            <a:r>
              <a:rPr lang="ca-ES" sz="7200" dirty="0" err="1"/>
              <a:t>grupo</a:t>
            </a:r>
            <a:r>
              <a:rPr lang="ca-ES" sz="7200" dirty="0"/>
              <a:t> aula. Trabajo corporal en </a:t>
            </a:r>
            <a:r>
              <a:rPr lang="ca-ES" sz="7200" dirty="0" err="1"/>
              <a:t>Educación</a:t>
            </a:r>
            <a:r>
              <a:rPr lang="ca-ES" sz="7200" dirty="0"/>
              <a:t> Infantil.</a:t>
            </a:r>
          </a:p>
          <a:p>
            <a:pPr eaLnBrk="1" fontAlgn="auto" hangingPunct="1">
              <a:spcAft>
                <a:spcPts val="0"/>
              </a:spcAft>
              <a:buFont typeface="Arial" pitchFamily="34" charset="0"/>
              <a:buChar char="•"/>
              <a:defRPr/>
            </a:pPr>
            <a:r>
              <a:rPr lang="ca-ES" sz="7200" dirty="0" smtClean="0"/>
              <a:t>Es un </a:t>
            </a:r>
            <a:r>
              <a:rPr lang="ca-ES" sz="7200" dirty="0" err="1" smtClean="0"/>
              <a:t>momento</a:t>
            </a:r>
            <a:r>
              <a:rPr lang="ca-ES" sz="7200" dirty="0" smtClean="0"/>
              <a:t> </a:t>
            </a:r>
            <a:r>
              <a:rPr lang="ca-ES" sz="7200" dirty="0" err="1" smtClean="0"/>
              <a:t>muy</a:t>
            </a:r>
            <a:r>
              <a:rPr lang="ca-ES" sz="7200" dirty="0" smtClean="0"/>
              <a:t> </a:t>
            </a:r>
            <a:r>
              <a:rPr lang="ca-ES" sz="7200" dirty="0" err="1" smtClean="0"/>
              <a:t>esperado</a:t>
            </a:r>
            <a:r>
              <a:rPr lang="ca-ES" sz="7200" dirty="0" smtClean="0"/>
              <a:t> por el </a:t>
            </a:r>
            <a:r>
              <a:rPr lang="ca-ES" sz="7200" dirty="0" err="1" smtClean="0"/>
              <a:t>grupo</a:t>
            </a:r>
            <a:r>
              <a:rPr lang="ca-ES" sz="7200" dirty="0" smtClean="0"/>
              <a:t>. Es un </a:t>
            </a:r>
            <a:r>
              <a:rPr lang="ca-ES" sz="7200" dirty="0" err="1" smtClean="0"/>
              <a:t>tiempo</a:t>
            </a:r>
            <a:r>
              <a:rPr lang="ca-ES" sz="7200" dirty="0" smtClean="0"/>
              <a:t> de </a:t>
            </a:r>
            <a:r>
              <a:rPr lang="ca-ES" sz="7200" dirty="0" err="1" smtClean="0"/>
              <a:t>movimiento</a:t>
            </a:r>
            <a:r>
              <a:rPr lang="ca-ES" sz="7200" dirty="0" smtClean="0"/>
              <a:t> </a:t>
            </a:r>
            <a:r>
              <a:rPr lang="ca-ES" sz="7200" dirty="0" err="1" smtClean="0"/>
              <a:t>libre</a:t>
            </a:r>
            <a:r>
              <a:rPr lang="ca-ES" sz="7200" dirty="0" smtClean="0"/>
              <a:t> y gran placer.</a:t>
            </a:r>
          </a:p>
          <a:p>
            <a:pPr eaLnBrk="1" fontAlgn="auto" hangingPunct="1">
              <a:spcAft>
                <a:spcPts val="0"/>
              </a:spcAft>
              <a:buFont typeface="Arial" pitchFamily="34" charset="0"/>
              <a:buChar char="•"/>
              <a:defRPr/>
            </a:pPr>
            <a:r>
              <a:rPr lang="ca-ES" sz="7200" dirty="0" smtClean="0"/>
              <a:t>El </a:t>
            </a:r>
            <a:r>
              <a:rPr lang="ca-ES" sz="7200" dirty="0" err="1" smtClean="0"/>
              <a:t>trabajo</a:t>
            </a:r>
            <a:r>
              <a:rPr lang="ca-ES" sz="7200" dirty="0" smtClean="0"/>
              <a:t> corporal </a:t>
            </a:r>
            <a:r>
              <a:rPr lang="ca-ES" sz="7200" dirty="0" err="1" smtClean="0"/>
              <a:t>sigue</a:t>
            </a:r>
            <a:r>
              <a:rPr lang="ca-ES" sz="7200" dirty="0" smtClean="0"/>
              <a:t> la </a:t>
            </a:r>
            <a:r>
              <a:rPr lang="ca-ES" sz="7200" dirty="0" err="1" smtClean="0"/>
              <a:t>línea</a:t>
            </a:r>
            <a:r>
              <a:rPr lang="ca-ES" sz="7200" dirty="0" smtClean="0"/>
              <a:t> de Bernard </a:t>
            </a:r>
            <a:r>
              <a:rPr lang="ca-ES" sz="7200" dirty="0" err="1" smtClean="0"/>
              <a:t>Acouturier</a:t>
            </a:r>
            <a:r>
              <a:rPr lang="ca-ES" sz="7200" dirty="0" smtClean="0"/>
              <a:t> y André Lapierre. Es una </a:t>
            </a:r>
            <a:r>
              <a:rPr lang="ca-ES" sz="7200" dirty="0" err="1" smtClean="0"/>
              <a:t>propuesta</a:t>
            </a:r>
            <a:r>
              <a:rPr lang="ca-ES" sz="7200" dirty="0" smtClean="0"/>
              <a:t> basada en la </a:t>
            </a:r>
            <a:r>
              <a:rPr lang="ca-ES" sz="7200" dirty="0" err="1" smtClean="0"/>
              <a:t>acción</a:t>
            </a:r>
            <a:r>
              <a:rPr lang="ca-ES" sz="7200" dirty="0" smtClean="0"/>
              <a:t> </a:t>
            </a:r>
            <a:r>
              <a:rPr lang="ca-ES" sz="7200" dirty="0" err="1" smtClean="0"/>
              <a:t>motriz</a:t>
            </a:r>
            <a:r>
              <a:rPr lang="ca-ES" sz="7200" dirty="0" smtClean="0"/>
              <a:t>, en la </a:t>
            </a:r>
            <a:r>
              <a:rPr lang="ca-ES" sz="7200" dirty="0" err="1" smtClean="0"/>
              <a:t>acción</a:t>
            </a:r>
            <a:r>
              <a:rPr lang="ca-ES" sz="7200" dirty="0" smtClean="0"/>
              <a:t> corporal y </a:t>
            </a:r>
            <a:r>
              <a:rPr lang="ca-ES" sz="7200" dirty="0" err="1" smtClean="0"/>
              <a:t>espontáneamente</a:t>
            </a:r>
            <a:r>
              <a:rPr lang="ca-ES" sz="7200" dirty="0" smtClean="0"/>
              <a:t> </a:t>
            </a:r>
            <a:r>
              <a:rPr lang="ca-ES" sz="7200" dirty="0" err="1" smtClean="0"/>
              <a:t>vivenciada</a:t>
            </a:r>
            <a:r>
              <a:rPr lang="ca-ES" sz="7200" dirty="0" smtClean="0"/>
              <a:t> para </a:t>
            </a:r>
            <a:r>
              <a:rPr lang="ca-ES" sz="7200" dirty="0" err="1" smtClean="0"/>
              <a:t>ir</a:t>
            </a:r>
            <a:r>
              <a:rPr lang="ca-ES" sz="7200" dirty="0" smtClean="0"/>
              <a:t> </a:t>
            </a:r>
            <a:r>
              <a:rPr lang="ca-ES" sz="7200" dirty="0" err="1" smtClean="0"/>
              <a:t>hacia</a:t>
            </a:r>
            <a:r>
              <a:rPr lang="ca-ES" sz="7200" dirty="0" smtClean="0"/>
              <a:t> una </a:t>
            </a:r>
            <a:r>
              <a:rPr lang="ca-ES" sz="7200" dirty="0" err="1" smtClean="0"/>
              <a:t>pedagogía</a:t>
            </a:r>
            <a:r>
              <a:rPr lang="ca-ES" sz="7200" dirty="0" smtClean="0"/>
              <a:t> del </a:t>
            </a:r>
            <a:r>
              <a:rPr lang="ca-ES" sz="7200" dirty="0" err="1" smtClean="0"/>
              <a:t>respeto</a:t>
            </a:r>
            <a:r>
              <a:rPr lang="ca-ES" sz="7200" dirty="0" smtClean="0"/>
              <a:t> y el </a:t>
            </a:r>
            <a:r>
              <a:rPr lang="ca-ES" sz="7200" dirty="0" err="1" smtClean="0"/>
              <a:t>descubrimiento</a:t>
            </a:r>
            <a:r>
              <a:rPr lang="ca-ES" sz="7200" dirty="0" smtClean="0"/>
              <a:t>. </a:t>
            </a:r>
            <a:r>
              <a:rPr lang="ca-ES" sz="7200" dirty="0" err="1" smtClean="0"/>
              <a:t>Según</a:t>
            </a:r>
            <a:r>
              <a:rPr lang="ca-ES" sz="7200" dirty="0" smtClean="0"/>
              <a:t> </a:t>
            </a:r>
            <a:r>
              <a:rPr lang="ca-ES" sz="7200" dirty="0" err="1" smtClean="0"/>
              <a:t>ellos</a:t>
            </a:r>
            <a:r>
              <a:rPr lang="ca-ES" sz="7200" dirty="0" smtClean="0"/>
              <a:t>, la </a:t>
            </a:r>
            <a:r>
              <a:rPr lang="ca-ES" sz="7200" dirty="0" err="1" smtClean="0"/>
              <a:t>disponibilidad</a:t>
            </a:r>
            <a:r>
              <a:rPr lang="ca-ES" sz="7200" dirty="0" smtClean="0"/>
              <a:t> del ser va a </a:t>
            </a:r>
            <a:r>
              <a:rPr lang="ca-ES" sz="7200" dirty="0" err="1" smtClean="0"/>
              <a:t>permitir</a:t>
            </a:r>
            <a:r>
              <a:rPr lang="ca-ES" sz="7200" dirty="0" smtClean="0"/>
              <a:t> la </a:t>
            </a:r>
            <a:r>
              <a:rPr lang="ca-ES" sz="7200" dirty="0" err="1" smtClean="0"/>
              <a:t>liberación</a:t>
            </a:r>
            <a:r>
              <a:rPr lang="ca-ES" sz="7200" dirty="0" smtClean="0"/>
              <a:t> del </a:t>
            </a:r>
            <a:r>
              <a:rPr lang="ca-ES" sz="7200" dirty="0" err="1" smtClean="0"/>
              <a:t>deseo</a:t>
            </a:r>
            <a:r>
              <a:rPr lang="ca-ES" sz="7200" dirty="0" smtClean="0"/>
              <a:t> y la verdadera </a:t>
            </a:r>
            <a:r>
              <a:rPr lang="ca-ES" sz="7200" dirty="0" err="1" smtClean="0"/>
              <a:t>adquisición</a:t>
            </a:r>
            <a:r>
              <a:rPr lang="ca-ES" sz="7200" dirty="0" smtClean="0"/>
              <a:t> de </a:t>
            </a:r>
            <a:r>
              <a:rPr lang="ca-ES" sz="7200" dirty="0" err="1" smtClean="0"/>
              <a:t>conocimientos</a:t>
            </a:r>
            <a:r>
              <a:rPr lang="ca-ES" sz="7200" dirty="0" smtClean="0"/>
              <a:t>.</a:t>
            </a:r>
          </a:p>
          <a:p>
            <a:pPr eaLnBrk="1" fontAlgn="auto" hangingPunct="1">
              <a:spcAft>
                <a:spcPts val="0"/>
              </a:spcAft>
              <a:buFont typeface="Arial" pitchFamily="34" charset="0"/>
              <a:buChar char="•"/>
              <a:defRPr/>
            </a:pPr>
            <a:r>
              <a:rPr lang="ca-ES" sz="7200" dirty="0" smtClean="0"/>
              <a:t>“Si la </a:t>
            </a:r>
            <a:r>
              <a:rPr lang="ca-ES" sz="7200" dirty="0" err="1" smtClean="0"/>
              <a:t>escuela</a:t>
            </a:r>
            <a:r>
              <a:rPr lang="ca-ES" sz="7200" dirty="0" smtClean="0"/>
              <a:t> fabrica </a:t>
            </a:r>
            <a:r>
              <a:rPr lang="ca-ES" sz="7200" dirty="0" err="1" smtClean="0"/>
              <a:t>inadaptados</a:t>
            </a:r>
            <a:r>
              <a:rPr lang="ca-ES" sz="7200" dirty="0" smtClean="0"/>
              <a:t>, es </a:t>
            </a:r>
            <a:r>
              <a:rPr lang="ca-ES" sz="7200" dirty="0" err="1" smtClean="0"/>
              <a:t>porque</a:t>
            </a:r>
            <a:r>
              <a:rPr lang="ca-ES" sz="7200" dirty="0" smtClean="0"/>
              <a:t> en </a:t>
            </a:r>
            <a:r>
              <a:rPr lang="ca-ES" sz="7200" dirty="0" err="1" smtClean="0"/>
              <a:t>lugar</a:t>
            </a:r>
            <a:r>
              <a:rPr lang="ca-ES" sz="7200" dirty="0" smtClean="0"/>
              <a:t> de </a:t>
            </a:r>
            <a:r>
              <a:rPr lang="ca-ES" sz="7200" dirty="0" err="1" smtClean="0"/>
              <a:t>aceptar</a:t>
            </a:r>
            <a:r>
              <a:rPr lang="ca-ES" sz="7200" dirty="0" smtClean="0"/>
              <a:t> esta </a:t>
            </a:r>
            <a:r>
              <a:rPr lang="ca-ES" sz="7200" dirty="0" err="1" smtClean="0"/>
              <a:t>dinámica</a:t>
            </a:r>
            <a:r>
              <a:rPr lang="ca-ES" sz="7200" dirty="0" smtClean="0"/>
              <a:t> del </a:t>
            </a:r>
            <a:r>
              <a:rPr lang="ca-ES" sz="7200" dirty="0" err="1" smtClean="0"/>
              <a:t>deseo</a:t>
            </a:r>
            <a:r>
              <a:rPr lang="ca-ES" sz="7200" dirty="0" smtClean="0"/>
              <a:t> y </a:t>
            </a:r>
            <a:r>
              <a:rPr lang="ca-ES" sz="7200" dirty="0" err="1" smtClean="0"/>
              <a:t>ayudarla</a:t>
            </a:r>
            <a:r>
              <a:rPr lang="ca-ES" sz="7200" dirty="0" smtClean="0"/>
              <a:t> a evolucionar, lo que </a:t>
            </a:r>
            <a:r>
              <a:rPr lang="ca-ES" sz="7200" dirty="0" err="1" smtClean="0"/>
              <a:t>hace</a:t>
            </a:r>
            <a:r>
              <a:rPr lang="ca-ES" sz="7200" dirty="0" smtClean="0"/>
              <a:t> es </a:t>
            </a:r>
            <a:r>
              <a:rPr lang="ca-ES" sz="7200" dirty="0" err="1" smtClean="0"/>
              <a:t>rechazarla</a:t>
            </a:r>
            <a:r>
              <a:rPr lang="ca-ES" sz="7200" dirty="0"/>
              <a:t> </a:t>
            </a:r>
            <a:r>
              <a:rPr lang="ca-ES" sz="7200" dirty="0" err="1" smtClean="0"/>
              <a:t>además</a:t>
            </a:r>
            <a:r>
              <a:rPr lang="ca-ES" sz="7200" dirty="0" smtClean="0"/>
              <a:t> de </a:t>
            </a:r>
            <a:r>
              <a:rPr lang="ca-ES" sz="7200" dirty="0" err="1" smtClean="0"/>
              <a:t>culpabilizarla</a:t>
            </a:r>
            <a:r>
              <a:rPr lang="ca-ES" sz="7200" dirty="0" smtClean="0"/>
              <a:t>, no </a:t>
            </a:r>
            <a:r>
              <a:rPr lang="ca-ES" sz="7200" dirty="0" err="1" smtClean="0"/>
              <a:t>dejando</a:t>
            </a:r>
            <a:r>
              <a:rPr lang="ca-ES" sz="7200" dirty="0" smtClean="0"/>
              <a:t> </a:t>
            </a:r>
            <a:r>
              <a:rPr lang="ca-ES" sz="7200" dirty="0" err="1" smtClean="0"/>
              <a:t>otra</a:t>
            </a:r>
            <a:r>
              <a:rPr lang="ca-ES" sz="7200" dirty="0" smtClean="0"/>
              <a:t> </a:t>
            </a:r>
            <a:r>
              <a:rPr lang="ca-ES" sz="7200" dirty="0" err="1" smtClean="0"/>
              <a:t>solución</a:t>
            </a:r>
            <a:r>
              <a:rPr lang="ca-ES" sz="7200" dirty="0" smtClean="0"/>
              <a:t> a la </a:t>
            </a:r>
            <a:r>
              <a:rPr lang="ca-ES" sz="7200" dirty="0" err="1" smtClean="0"/>
              <a:t>expresión</a:t>
            </a:r>
            <a:r>
              <a:rPr lang="ca-ES" sz="7200" dirty="0" smtClean="0"/>
              <a:t> de las </a:t>
            </a:r>
            <a:r>
              <a:rPr lang="ca-ES" sz="7200" dirty="0" err="1" smtClean="0"/>
              <a:t>pulsiones</a:t>
            </a:r>
            <a:r>
              <a:rPr lang="ca-ES" sz="7200" dirty="0" smtClean="0"/>
              <a:t> que en el </a:t>
            </a:r>
            <a:r>
              <a:rPr lang="ca-ES" sz="7200" dirty="0" err="1" smtClean="0"/>
              <a:t>síntoma</a:t>
            </a:r>
            <a:r>
              <a:rPr lang="ca-ES" sz="7200" dirty="0" smtClean="0"/>
              <a:t>. </a:t>
            </a:r>
            <a:r>
              <a:rPr lang="ca-ES" sz="7200" dirty="0" err="1" smtClean="0"/>
              <a:t>Aceptar</a:t>
            </a:r>
            <a:r>
              <a:rPr lang="ca-ES" sz="7200" dirty="0" smtClean="0"/>
              <a:t> y </a:t>
            </a:r>
            <a:r>
              <a:rPr lang="ca-ES" sz="7200" dirty="0" err="1" smtClean="0"/>
              <a:t>reconocer</a:t>
            </a:r>
            <a:r>
              <a:rPr lang="ca-ES" sz="7200" dirty="0" smtClean="0"/>
              <a:t> </a:t>
            </a:r>
            <a:r>
              <a:rPr lang="ca-ES" sz="7200" dirty="0" err="1" smtClean="0"/>
              <a:t>esas</a:t>
            </a:r>
            <a:r>
              <a:rPr lang="ca-ES" sz="7200" dirty="0" smtClean="0"/>
              <a:t> </a:t>
            </a:r>
            <a:r>
              <a:rPr lang="ca-ES" sz="7200" dirty="0" err="1" smtClean="0"/>
              <a:t>pulsiones</a:t>
            </a:r>
            <a:r>
              <a:rPr lang="ca-ES" sz="7200" dirty="0" smtClean="0"/>
              <a:t> de vida, </a:t>
            </a:r>
            <a:r>
              <a:rPr lang="ca-ES" sz="7200" dirty="0" err="1" smtClean="0"/>
              <a:t>verlas</a:t>
            </a:r>
            <a:r>
              <a:rPr lang="ca-ES" sz="7200" dirty="0" smtClean="0"/>
              <a:t> en </a:t>
            </a:r>
            <a:r>
              <a:rPr lang="ca-ES" sz="7200" dirty="0" err="1" smtClean="0"/>
              <a:t>su</a:t>
            </a:r>
            <a:r>
              <a:rPr lang="ca-ES" sz="7200" dirty="0" smtClean="0"/>
              <a:t> </a:t>
            </a:r>
            <a:r>
              <a:rPr lang="ca-ES" sz="7200" dirty="0" err="1" smtClean="0"/>
              <a:t>nivel</a:t>
            </a:r>
            <a:r>
              <a:rPr lang="ca-ES" sz="7200" dirty="0" smtClean="0"/>
              <a:t> </a:t>
            </a:r>
            <a:r>
              <a:rPr lang="ca-ES" sz="7200" dirty="0" err="1" smtClean="0"/>
              <a:t>más</a:t>
            </a:r>
            <a:r>
              <a:rPr lang="ca-ES" sz="7200" dirty="0" smtClean="0"/>
              <a:t> </a:t>
            </a:r>
            <a:r>
              <a:rPr lang="ca-ES" sz="7200" dirty="0" err="1" smtClean="0"/>
              <a:t>primitivo</a:t>
            </a:r>
            <a:r>
              <a:rPr lang="ca-ES" sz="7200" dirty="0" smtClean="0"/>
              <a:t>, es </a:t>
            </a:r>
            <a:r>
              <a:rPr lang="ca-ES" sz="7200" dirty="0" err="1" smtClean="0"/>
              <a:t>decir</a:t>
            </a:r>
            <a:r>
              <a:rPr lang="ca-ES" sz="7200" dirty="0" smtClean="0"/>
              <a:t>, a </a:t>
            </a:r>
            <a:r>
              <a:rPr lang="ca-ES" sz="7200" dirty="0" err="1" smtClean="0"/>
              <a:t>nivel</a:t>
            </a:r>
            <a:r>
              <a:rPr lang="ca-ES" sz="7200" dirty="0" smtClean="0"/>
              <a:t> corporal, </a:t>
            </a:r>
            <a:r>
              <a:rPr lang="ca-ES" sz="7200" dirty="0" err="1" smtClean="0"/>
              <a:t>sin</a:t>
            </a:r>
            <a:r>
              <a:rPr lang="ca-ES" sz="7200" dirty="0" smtClean="0"/>
              <a:t> “</a:t>
            </a:r>
            <a:r>
              <a:rPr lang="ca-ES" sz="7200" dirty="0" err="1" smtClean="0"/>
              <a:t>rechazarlas</a:t>
            </a:r>
            <a:r>
              <a:rPr lang="ca-ES" sz="7200" dirty="0" smtClean="0"/>
              <a:t>”, </a:t>
            </a:r>
            <a:r>
              <a:rPr lang="ca-ES" sz="7200" dirty="0" err="1" smtClean="0"/>
              <a:t>sino</a:t>
            </a:r>
            <a:r>
              <a:rPr lang="ca-ES" sz="7200" dirty="0" smtClean="0"/>
              <a:t> al contrario, </a:t>
            </a:r>
            <a:r>
              <a:rPr lang="ca-ES" sz="7200" dirty="0" err="1" smtClean="0"/>
              <a:t>dejándolas</a:t>
            </a:r>
            <a:r>
              <a:rPr lang="ca-ES" sz="7200" dirty="0" smtClean="0"/>
              <a:t> </a:t>
            </a:r>
            <a:r>
              <a:rPr lang="ca-ES" sz="7200" dirty="0" err="1" smtClean="0"/>
              <a:t>expresarse</a:t>
            </a:r>
            <a:r>
              <a:rPr lang="ca-ES" sz="7200" dirty="0" smtClean="0"/>
              <a:t>, </a:t>
            </a:r>
            <a:r>
              <a:rPr lang="ca-ES" sz="7200" dirty="0" err="1" smtClean="0"/>
              <a:t>favoreciendo</a:t>
            </a:r>
            <a:r>
              <a:rPr lang="ca-ES" sz="7200" dirty="0" smtClean="0"/>
              <a:t> </a:t>
            </a:r>
            <a:r>
              <a:rPr lang="ca-ES" sz="7200" dirty="0" err="1" smtClean="0"/>
              <a:t>su</a:t>
            </a:r>
            <a:r>
              <a:rPr lang="ca-ES" sz="7200" dirty="0" smtClean="0"/>
              <a:t> </a:t>
            </a:r>
            <a:r>
              <a:rPr lang="ca-ES" sz="7200" dirty="0" err="1" smtClean="0"/>
              <a:t>evolución</a:t>
            </a:r>
            <a:r>
              <a:rPr lang="ca-ES" sz="7200" dirty="0" smtClean="0"/>
              <a:t> </a:t>
            </a:r>
            <a:r>
              <a:rPr lang="ca-ES" sz="7200" dirty="0" err="1" smtClean="0"/>
              <a:t>progresiva</a:t>
            </a:r>
            <a:r>
              <a:rPr lang="ca-ES" sz="7200" dirty="0" smtClean="0"/>
              <a:t> </a:t>
            </a:r>
            <a:r>
              <a:rPr lang="ca-ES" sz="7200" dirty="0" err="1" smtClean="0"/>
              <a:t>hasta</a:t>
            </a:r>
            <a:r>
              <a:rPr lang="ca-ES" sz="7200" dirty="0" smtClean="0"/>
              <a:t> los </a:t>
            </a:r>
            <a:r>
              <a:rPr lang="ca-ES" sz="7200" dirty="0" err="1" smtClean="0"/>
              <a:t>medios</a:t>
            </a:r>
            <a:r>
              <a:rPr lang="ca-ES" sz="7200" dirty="0" smtClean="0"/>
              <a:t> </a:t>
            </a:r>
            <a:r>
              <a:rPr lang="ca-ES" sz="7200" dirty="0" err="1" smtClean="0"/>
              <a:t>más</a:t>
            </a:r>
            <a:r>
              <a:rPr lang="ca-ES" sz="7200" dirty="0" smtClean="0"/>
              <a:t> </a:t>
            </a:r>
            <a:r>
              <a:rPr lang="ca-ES" sz="7200" dirty="0" err="1" smtClean="0"/>
              <a:t>abstractos</a:t>
            </a:r>
            <a:r>
              <a:rPr lang="ca-ES" sz="7200" dirty="0" smtClean="0"/>
              <a:t> de </a:t>
            </a:r>
            <a:r>
              <a:rPr lang="ca-ES" sz="7200" dirty="0" err="1" smtClean="0"/>
              <a:t>expresión</a:t>
            </a:r>
            <a:r>
              <a:rPr lang="ca-ES" sz="7200" dirty="0" smtClean="0"/>
              <a:t>, es la </a:t>
            </a:r>
            <a:r>
              <a:rPr lang="ca-ES" sz="7200" dirty="0" err="1" smtClean="0"/>
              <a:t>línea</a:t>
            </a:r>
            <a:r>
              <a:rPr lang="ca-ES" sz="7200" dirty="0" smtClean="0"/>
              <a:t> </a:t>
            </a:r>
            <a:r>
              <a:rPr lang="ca-ES" sz="7200" dirty="0" err="1" smtClean="0"/>
              <a:t>directriz</a:t>
            </a:r>
            <a:r>
              <a:rPr lang="ca-ES" sz="7200" dirty="0" smtClean="0"/>
              <a:t> de este </a:t>
            </a:r>
            <a:r>
              <a:rPr lang="ca-ES" sz="7200" dirty="0" err="1" smtClean="0"/>
              <a:t>trabajo</a:t>
            </a:r>
            <a:r>
              <a:rPr lang="ca-ES" sz="7200" dirty="0" smtClean="0"/>
              <a:t>”</a:t>
            </a:r>
          </a:p>
          <a:p>
            <a:pPr eaLnBrk="1" fontAlgn="auto" hangingPunct="1">
              <a:spcAft>
                <a:spcPts val="0"/>
              </a:spcAft>
              <a:buFont typeface="Arial" pitchFamily="34" charset="0"/>
              <a:buChar char="•"/>
              <a:defRPr/>
            </a:pPr>
            <a:r>
              <a:rPr lang="ca-ES" sz="7200" dirty="0" smtClean="0"/>
              <a:t>“</a:t>
            </a:r>
            <a:r>
              <a:rPr lang="ca-ES" sz="7200" dirty="0" err="1" smtClean="0"/>
              <a:t>Nosotros</a:t>
            </a:r>
            <a:r>
              <a:rPr lang="ca-ES" sz="7200" dirty="0" smtClean="0"/>
              <a:t> </a:t>
            </a:r>
            <a:r>
              <a:rPr lang="ca-ES" sz="7200" dirty="0" err="1" smtClean="0"/>
              <a:t>queremos</a:t>
            </a:r>
            <a:r>
              <a:rPr lang="ca-ES" sz="7200" dirty="0" smtClean="0"/>
              <a:t> </a:t>
            </a:r>
            <a:r>
              <a:rPr lang="ca-ES" sz="7200" dirty="0" err="1" smtClean="0"/>
              <a:t>trabajar</a:t>
            </a:r>
            <a:r>
              <a:rPr lang="ca-ES" sz="7200" dirty="0" smtClean="0"/>
              <a:t> con lo que el </a:t>
            </a:r>
            <a:r>
              <a:rPr lang="ca-ES" sz="7200" dirty="0" err="1" smtClean="0"/>
              <a:t>niño</a:t>
            </a:r>
            <a:r>
              <a:rPr lang="ca-ES" sz="7200" dirty="0" smtClean="0"/>
              <a:t> </a:t>
            </a:r>
            <a:r>
              <a:rPr lang="ca-ES" sz="7200" dirty="0" err="1" smtClean="0"/>
              <a:t>tiene</a:t>
            </a:r>
            <a:r>
              <a:rPr lang="ca-ES" sz="7200" dirty="0" smtClean="0"/>
              <a:t> de positivo </a:t>
            </a:r>
            <a:r>
              <a:rPr lang="ca-ES" sz="7200" dirty="0" err="1" smtClean="0"/>
              <a:t>interesarnos</a:t>
            </a:r>
            <a:r>
              <a:rPr lang="ca-ES" sz="7200" dirty="0" smtClean="0"/>
              <a:t> por lo que </a:t>
            </a:r>
            <a:r>
              <a:rPr lang="ca-ES" sz="7200" dirty="0" err="1" smtClean="0"/>
              <a:t>sabe</a:t>
            </a:r>
            <a:r>
              <a:rPr lang="ca-ES" sz="7200" dirty="0" smtClean="0"/>
              <a:t> </a:t>
            </a:r>
            <a:r>
              <a:rPr lang="ca-ES" sz="7200" dirty="0" err="1" smtClean="0"/>
              <a:t>hacer</a:t>
            </a:r>
            <a:r>
              <a:rPr lang="ca-ES" sz="7200" dirty="0" smtClean="0"/>
              <a:t> y no por lo que no </a:t>
            </a:r>
            <a:r>
              <a:rPr lang="ca-ES" sz="7200" dirty="0" err="1" smtClean="0"/>
              <a:t>sabe</a:t>
            </a:r>
            <a:r>
              <a:rPr lang="ca-ES" sz="7200" dirty="0" smtClean="0"/>
              <a:t> </a:t>
            </a:r>
            <a:r>
              <a:rPr lang="ca-ES" sz="7200" dirty="0" err="1" smtClean="0"/>
              <a:t>hacer</a:t>
            </a:r>
            <a:r>
              <a:rPr lang="ca-ES" sz="7200" dirty="0" smtClean="0"/>
              <a:t>. A partir de </a:t>
            </a:r>
            <a:r>
              <a:rPr lang="ca-ES" sz="7200" dirty="0" err="1" smtClean="0"/>
              <a:t>ahí</a:t>
            </a:r>
            <a:r>
              <a:rPr lang="ca-ES" sz="7200" dirty="0" smtClean="0"/>
              <a:t> la </a:t>
            </a:r>
            <a:r>
              <a:rPr lang="ca-ES" sz="7200" dirty="0" err="1" smtClean="0"/>
              <a:t>relación</a:t>
            </a:r>
            <a:r>
              <a:rPr lang="ca-ES" sz="7200" dirty="0" smtClean="0"/>
              <a:t> </a:t>
            </a:r>
            <a:r>
              <a:rPr lang="ca-ES" sz="7200" dirty="0" err="1" smtClean="0"/>
              <a:t>pedagógica</a:t>
            </a:r>
            <a:r>
              <a:rPr lang="ca-ES" sz="7200" dirty="0" smtClean="0"/>
              <a:t> </a:t>
            </a:r>
            <a:r>
              <a:rPr lang="ca-ES" sz="7200" dirty="0" err="1" smtClean="0"/>
              <a:t>puede</a:t>
            </a:r>
            <a:r>
              <a:rPr lang="ca-ES" sz="7200" dirty="0" smtClean="0"/>
              <a:t> </a:t>
            </a:r>
            <a:r>
              <a:rPr lang="ca-ES" sz="7200" dirty="0" err="1" smtClean="0"/>
              <a:t>distenderse</a:t>
            </a:r>
            <a:r>
              <a:rPr lang="ca-ES" sz="7200" dirty="0" smtClean="0"/>
              <a:t>, </a:t>
            </a:r>
            <a:r>
              <a:rPr lang="ca-ES" sz="7200" dirty="0" err="1" smtClean="0"/>
              <a:t>desdramatizarse</a:t>
            </a:r>
            <a:r>
              <a:rPr lang="ca-ES" sz="7200" dirty="0" smtClean="0"/>
              <a:t> la </a:t>
            </a:r>
            <a:r>
              <a:rPr lang="ca-ES" sz="7200" dirty="0" err="1" smtClean="0"/>
              <a:t>situación</a:t>
            </a:r>
            <a:r>
              <a:rPr lang="ca-ES" sz="7200" dirty="0" smtClean="0"/>
              <a:t> y </a:t>
            </a:r>
            <a:r>
              <a:rPr lang="ca-ES" sz="7200" dirty="0" err="1" smtClean="0"/>
              <a:t>volver</a:t>
            </a:r>
            <a:r>
              <a:rPr lang="ca-ES" sz="7200" dirty="0" smtClean="0"/>
              <a:t> el </a:t>
            </a:r>
            <a:r>
              <a:rPr lang="ca-ES" sz="7200" dirty="0" err="1" smtClean="0"/>
              <a:t>niño</a:t>
            </a:r>
            <a:r>
              <a:rPr lang="ca-ES" sz="7200" dirty="0" smtClean="0"/>
              <a:t>  encontrar </a:t>
            </a:r>
            <a:r>
              <a:rPr lang="ca-ES" sz="7200" dirty="0" err="1" smtClean="0"/>
              <a:t>confianza</a:t>
            </a:r>
            <a:r>
              <a:rPr lang="ca-ES" sz="7200" dirty="0" smtClean="0"/>
              <a:t> y </a:t>
            </a:r>
            <a:r>
              <a:rPr lang="ca-ES" sz="7200" dirty="0" err="1" smtClean="0"/>
              <a:t>seguridad</a:t>
            </a:r>
            <a:r>
              <a:rPr lang="ca-ES" sz="7200" dirty="0" smtClean="0"/>
              <a:t>”</a:t>
            </a:r>
          </a:p>
          <a:p>
            <a:pPr eaLnBrk="1" fontAlgn="auto" hangingPunct="1">
              <a:spcAft>
                <a:spcPts val="0"/>
              </a:spcAft>
              <a:buFont typeface="Arial" pitchFamily="34" charset="0"/>
              <a:buChar char="•"/>
              <a:defRPr/>
            </a:pPr>
            <a:endParaRPr lang="es-ES_tradnl"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1 Título"/>
          <p:cNvSpPr>
            <a:spLocks noGrp="1"/>
          </p:cNvSpPr>
          <p:nvPr>
            <p:ph type="title"/>
          </p:nvPr>
        </p:nvSpPr>
        <p:spPr/>
        <p:txBody>
          <a:bodyPr/>
          <a:lstStyle/>
          <a:p>
            <a:pPr eaLnBrk="1" hangingPunct="1"/>
            <a:r>
              <a:rPr lang="ca-ES" altLang="es-ES_tradnl" smtClean="0"/>
              <a:t>Informes para los niños</a:t>
            </a:r>
            <a:endParaRPr lang="es-ES_tradnl" altLang="es-ES_tradnl" smtClean="0"/>
          </a:p>
        </p:txBody>
      </p:sp>
      <p:sp>
        <p:nvSpPr>
          <p:cNvPr id="3" name="2 Marcador de contenido"/>
          <p:cNvSpPr>
            <a:spLocks noGrp="1"/>
          </p:cNvSpPr>
          <p:nvPr>
            <p:ph idx="1"/>
          </p:nvPr>
        </p:nvSpPr>
        <p:spPr>
          <a:xfrm>
            <a:off x="457200" y="1571625"/>
            <a:ext cx="8329613" cy="4554538"/>
          </a:xfrm>
        </p:spPr>
        <p:txBody>
          <a:bodyPr rtlCol="0">
            <a:normAutofit fontScale="70000" lnSpcReduction="20000"/>
          </a:bodyPr>
          <a:lstStyle/>
          <a:p>
            <a:pPr eaLnBrk="1" fontAlgn="auto" hangingPunct="1">
              <a:spcAft>
                <a:spcPts val="0"/>
              </a:spcAft>
              <a:buFont typeface="Arial" pitchFamily="34" charset="0"/>
              <a:buChar char="•"/>
              <a:defRPr/>
            </a:pPr>
            <a:r>
              <a:rPr lang="ca-ES" dirty="0" smtClean="0"/>
              <a:t>En la </a:t>
            </a:r>
            <a:r>
              <a:rPr lang="ca-ES" dirty="0" err="1" smtClean="0"/>
              <a:t>Comunidad</a:t>
            </a:r>
            <a:r>
              <a:rPr lang="ca-ES" dirty="0" smtClean="0"/>
              <a:t> de los </a:t>
            </a:r>
            <a:r>
              <a:rPr lang="ca-ES" dirty="0" err="1" smtClean="0"/>
              <a:t>Pequeños</a:t>
            </a:r>
            <a:r>
              <a:rPr lang="ca-ES" dirty="0" smtClean="0"/>
              <a:t> se </a:t>
            </a:r>
            <a:r>
              <a:rPr lang="ca-ES" dirty="0" err="1" smtClean="0"/>
              <a:t>entregan</a:t>
            </a:r>
            <a:r>
              <a:rPr lang="ca-ES" dirty="0" smtClean="0"/>
              <a:t> dos informes </a:t>
            </a:r>
            <a:r>
              <a:rPr lang="ca-ES" dirty="0" err="1" smtClean="0"/>
              <a:t>redactados</a:t>
            </a:r>
            <a:r>
              <a:rPr lang="ca-ES" dirty="0" smtClean="0"/>
              <a:t> de cada </a:t>
            </a:r>
            <a:r>
              <a:rPr lang="ca-ES" dirty="0" err="1" smtClean="0"/>
              <a:t>niño</a:t>
            </a:r>
            <a:r>
              <a:rPr lang="ca-ES" dirty="0" smtClean="0"/>
              <a:t>.</a:t>
            </a:r>
          </a:p>
          <a:p>
            <a:pPr eaLnBrk="1" fontAlgn="auto" hangingPunct="1">
              <a:spcAft>
                <a:spcPts val="0"/>
              </a:spcAft>
              <a:buFont typeface="Arial" pitchFamily="34" charset="0"/>
              <a:buChar char="•"/>
              <a:defRPr/>
            </a:pPr>
            <a:r>
              <a:rPr lang="ca-ES" dirty="0" smtClean="0"/>
              <a:t>En la </a:t>
            </a:r>
            <a:r>
              <a:rPr lang="ca-ES" dirty="0" err="1" smtClean="0"/>
              <a:t>Comunidad</a:t>
            </a:r>
            <a:r>
              <a:rPr lang="ca-ES" dirty="0" smtClean="0"/>
              <a:t> de </a:t>
            </a:r>
            <a:r>
              <a:rPr lang="ca-ES" dirty="0" err="1" smtClean="0"/>
              <a:t>Medianos</a:t>
            </a:r>
            <a:r>
              <a:rPr lang="ca-ES" dirty="0" smtClean="0"/>
              <a:t> y Grandes se </a:t>
            </a:r>
            <a:r>
              <a:rPr lang="ca-ES" dirty="0" err="1" smtClean="0"/>
              <a:t>entregan</a:t>
            </a:r>
            <a:r>
              <a:rPr lang="ca-ES" dirty="0" smtClean="0"/>
              <a:t> 3 informes, </a:t>
            </a:r>
            <a:r>
              <a:rPr lang="ca-ES" dirty="0" err="1" smtClean="0"/>
              <a:t>uno</a:t>
            </a:r>
            <a:r>
              <a:rPr lang="ca-ES" dirty="0" smtClean="0"/>
              <a:t> al final de cada trimestre.</a:t>
            </a:r>
          </a:p>
          <a:p>
            <a:pPr eaLnBrk="1" fontAlgn="auto" hangingPunct="1">
              <a:spcAft>
                <a:spcPts val="0"/>
              </a:spcAft>
              <a:buFont typeface="Arial" pitchFamily="34" charset="0"/>
              <a:buChar char="•"/>
              <a:defRPr/>
            </a:pPr>
            <a:r>
              <a:rPr lang="ca-ES" dirty="0" smtClean="0"/>
              <a:t>Los informes </a:t>
            </a:r>
            <a:r>
              <a:rPr lang="ca-ES" dirty="0" err="1" smtClean="0"/>
              <a:t>siempren</a:t>
            </a:r>
            <a:r>
              <a:rPr lang="ca-ES" dirty="0" smtClean="0"/>
              <a:t> se </a:t>
            </a:r>
            <a:r>
              <a:rPr lang="ca-ES" dirty="0" err="1" smtClean="0"/>
              <a:t>acompañan</a:t>
            </a:r>
            <a:r>
              <a:rPr lang="ca-ES" dirty="0" smtClean="0"/>
              <a:t> de alguna </a:t>
            </a:r>
            <a:r>
              <a:rPr lang="ca-ES" dirty="0" err="1" smtClean="0"/>
              <a:t>creación</a:t>
            </a:r>
            <a:r>
              <a:rPr lang="ca-ES" dirty="0" smtClean="0"/>
              <a:t> de los </a:t>
            </a:r>
            <a:r>
              <a:rPr lang="ca-ES" dirty="0" err="1" smtClean="0"/>
              <a:t>niños</a:t>
            </a:r>
            <a:r>
              <a:rPr lang="ca-ES" dirty="0" smtClean="0"/>
              <a:t>: pintura, </a:t>
            </a:r>
            <a:r>
              <a:rPr lang="ca-ES" dirty="0" err="1" smtClean="0"/>
              <a:t>fotografía</a:t>
            </a:r>
            <a:r>
              <a:rPr lang="ca-ES" dirty="0" smtClean="0"/>
              <a:t> de un </a:t>
            </a:r>
            <a:r>
              <a:rPr lang="ca-ES" dirty="0" err="1" smtClean="0"/>
              <a:t>proceso</a:t>
            </a:r>
            <a:r>
              <a:rPr lang="ca-ES" dirty="0" smtClean="0"/>
              <a:t> </a:t>
            </a:r>
            <a:r>
              <a:rPr lang="ca-ES" dirty="0" err="1" smtClean="0"/>
              <a:t>creativo</a:t>
            </a:r>
            <a:r>
              <a:rPr lang="ca-ES" dirty="0" smtClean="0"/>
              <a:t>, </a:t>
            </a:r>
            <a:r>
              <a:rPr lang="ca-ES" dirty="0" err="1" smtClean="0"/>
              <a:t>dibujo</a:t>
            </a:r>
            <a:r>
              <a:rPr lang="ca-ES" dirty="0" smtClean="0"/>
              <a:t>... Y </a:t>
            </a:r>
            <a:r>
              <a:rPr lang="ca-ES" dirty="0" err="1" smtClean="0"/>
              <a:t>también</a:t>
            </a:r>
            <a:r>
              <a:rPr lang="ca-ES" dirty="0" smtClean="0"/>
              <a:t> se </a:t>
            </a:r>
            <a:r>
              <a:rPr lang="ca-ES" dirty="0" err="1" smtClean="0"/>
              <a:t>acompañan</a:t>
            </a:r>
            <a:r>
              <a:rPr lang="ca-ES" dirty="0" smtClean="0"/>
              <a:t> de alguna </a:t>
            </a:r>
            <a:r>
              <a:rPr lang="ca-ES" dirty="0" err="1" smtClean="0"/>
              <a:t>fotografía</a:t>
            </a:r>
            <a:r>
              <a:rPr lang="ca-ES" dirty="0" smtClean="0"/>
              <a:t> de las acciones que lleva a cabo el </a:t>
            </a:r>
            <a:r>
              <a:rPr lang="ca-ES" dirty="0" err="1" smtClean="0"/>
              <a:t>niño</a:t>
            </a:r>
            <a:r>
              <a:rPr lang="ca-ES" dirty="0" smtClean="0"/>
              <a:t>/a </a:t>
            </a:r>
            <a:r>
              <a:rPr lang="ca-ES" dirty="0" err="1" smtClean="0"/>
              <a:t>dentro</a:t>
            </a:r>
            <a:r>
              <a:rPr lang="ca-ES" dirty="0" smtClean="0"/>
              <a:t> de la </a:t>
            </a:r>
            <a:r>
              <a:rPr lang="ca-ES" dirty="0" err="1" smtClean="0"/>
              <a:t>Comunidad</a:t>
            </a:r>
            <a:r>
              <a:rPr lang="ca-ES" dirty="0" smtClean="0"/>
              <a:t>.</a:t>
            </a:r>
          </a:p>
          <a:p>
            <a:pPr eaLnBrk="1" fontAlgn="auto" hangingPunct="1">
              <a:spcAft>
                <a:spcPts val="0"/>
              </a:spcAft>
              <a:buFont typeface="Arial" pitchFamily="34" charset="0"/>
              <a:buChar char="•"/>
              <a:defRPr/>
            </a:pPr>
            <a:r>
              <a:rPr lang="ca-ES" dirty="0" smtClean="0"/>
              <a:t>Se cuida </a:t>
            </a:r>
            <a:r>
              <a:rPr lang="ca-ES" dirty="0" err="1" smtClean="0"/>
              <a:t>mucho</a:t>
            </a:r>
            <a:r>
              <a:rPr lang="ca-ES" dirty="0" smtClean="0"/>
              <a:t> lo que se </a:t>
            </a:r>
            <a:r>
              <a:rPr lang="ca-ES" dirty="0" err="1" smtClean="0"/>
              <a:t>dice</a:t>
            </a:r>
            <a:r>
              <a:rPr lang="ca-ES" dirty="0" smtClean="0"/>
              <a:t> y </a:t>
            </a:r>
            <a:r>
              <a:rPr lang="ca-ES" dirty="0" err="1" smtClean="0"/>
              <a:t>cómo</a:t>
            </a:r>
            <a:r>
              <a:rPr lang="ca-ES" dirty="0" smtClean="0"/>
              <a:t> se </a:t>
            </a:r>
            <a:r>
              <a:rPr lang="ca-ES" dirty="0" err="1" smtClean="0"/>
              <a:t>dice</a:t>
            </a:r>
            <a:r>
              <a:rPr lang="ca-ES" dirty="0" smtClean="0"/>
              <a:t> en estos informes. </a:t>
            </a:r>
            <a:r>
              <a:rPr lang="ca-ES" dirty="0" err="1" smtClean="0"/>
              <a:t>Siempre</a:t>
            </a:r>
            <a:r>
              <a:rPr lang="ca-ES" dirty="0" smtClean="0"/>
              <a:t> </a:t>
            </a:r>
            <a:r>
              <a:rPr lang="ca-ES" dirty="0" err="1" smtClean="0"/>
              <a:t>teniendo</a:t>
            </a:r>
            <a:r>
              <a:rPr lang="ca-ES" dirty="0" smtClean="0"/>
              <a:t> en </a:t>
            </a:r>
            <a:r>
              <a:rPr lang="ca-ES" dirty="0" err="1" smtClean="0"/>
              <a:t>cuenta</a:t>
            </a:r>
            <a:r>
              <a:rPr lang="ca-ES" dirty="0" smtClean="0"/>
              <a:t> </a:t>
            </a:r>
            <a:r>
              <a:rPr lang="ca-ES" dirty="0" err="1" smtClean="0"/>
              <a:t>aspectos</a:t>
            </a:r>
            <a:r>
              <a:rPr lang="ca-ES" dirty="0" smtClean="0"/>
              <a:t> como el </a:t>
            </a:r>
            <a:r>
              <a:rPr lang="ca-ES" dirty="0" err="1" smtClean="0"/>
              <a:t>respeto</a:t>
            </a:r>
            <a:r>
              <a:rPr lang="ca-ES" dirty="0" smtClean="0"/>
              <a:t>, como la </a:t>
            </a:r>
            <a:r>
              <a:rPr lang="ca-ES" dirty="0" err="1" smtClean="0"/>
              <a:t>valoración</a:t>
            </a:r>
            <a:r>
              <a:rPr lang="ca-ES" dirty="0" smtClean="0"/>
              <a:t> de lo que </a:t>
            </a:r>
            <a:r>
              <a:rPr lang="ca-ES" dirty="0" err="1" smtClean="0"/>
              <a:t>hay</a:t>
            </a:r>
            <a:r>
              <a:rPr lang="ca-ES" dirty="0" smtClean="0"/>
              <a:t> y </a:t>
            </a:r>
            <a:r>
              <a:rPr lang="ca-ES" dirty="0" err="1" smtClean="0"/>
              <a:t>está</a:t>
            </a:r>
            <a:r>
              <a:rPr lang="ca-ES" dirty="0" smtClean="0"/>
              <a:t> en el </a:t>
            </a:r>
            <a:r>
              <a:rPr lang="ca-ES" dirty="0" err="1" smtClean="0"/>
              <a:t>niño</a:t>
            </a:r>
            <a:r>
              <a:rPr lang="ca-ES" dirty="0" smtClean="0"/>
              <a:t>/a.</a:t>
            </a:r>
          </a:p>
          <a:p>
            <a:pPr eaLnBrk="1" fontAlgn="auto" hangingPunct="1">
              <a:spcAft>
                <a:spcPts val="0"/>
              </a:spcAft>
              <a:buFont typeface="Arial" pitchFamily="34" charset="0"/>
              <a:buChar char="•"/>
              <a:defRPr/>
            </a:pPr>
            <a:r>
              <a:rPr lang="ca-ES" dirty="0" err="1" smtClean="0"/>
              <a:t>Generalmente</a:t>
            </a:r>
            <a:r>
              <a:rPr lang="ca-ES" dirty="0" smtClean="0"/>
              <a:t> se </a:t>
            </a:r>
            <a:r>
              <a:rPr lang="ca-ES" dirty="0" err="1" smtClean="0"/>
              <a:t>incluye</a:t>
            </a:r>
            <a:r>
              <a:rPr lang="ca-ES" dirty="0" smtClean="0"/>
              <a:t> una </a:t>
            </a:r>
            <a:r>
              <a:rPr lang="ca-ES" dirty="0" err="1" smtClean="0"/>
              <a:t>hoja</a:t>
            </a:r>
            <a:r>
              <a:rPr lang="ca-ES" dirty="0" smtClean="0"/>
              <a:t> en la que se invita a las </a:t>
            </a:r>
            <a:r>
              <a:rPr lang="ca-ES" dirty="0" err="1" smtClean="0"/>
              <a:t>familias</a:t>
            </a:r>
            <a:r>
              <a:rPr lang="ca-ES" dirty="0" smtClean="0"/>
              <a:t> a comentar lo que </a:t>
            </a:r>
            <a:r>
              <a:rPr lang="ca-ES" dirty="0" err="1" smtClean="0"/>
              <a:t>le</a:t>
            </a:r>
            <a:r>
              <a:rPr lang="ca-ES" dirty="0" smtClean="0"/>
              <a:t> </a:t>
            </a:r>
            <a:r>
              <a:rPr lang="ca-ES" dirty="0" err="1" smtClean="0"/>
              <a:t>sugiere</a:t>
            </a:r>
            <a:r>
              <a:rPr lang="ca-ES" dirty="0" smtClean="0"/>
              <a:t> la lectura del informe o </a:t>
            </a:r>
            <a:r>
              <a:rPr lang="ca-ES" dirty="0" err="1" smtClean="0"/>
              <a:t>cualquier</a:t>
            </a:r>
            <a:r>
              <a:rPr lang="ca-ES" dirty="0" smtClean="0"/>
              <a:t> </a:t>
            </a:r>
            <a:r>
              <a:rPr lang="ca-ES" dirty="0" err="1" smtClean="0"/>
              <a:t>aspecto</a:t>
            </a:r>
            <a:r>
              <a:rPr lang="ca-ES" dirty="0" smtClean="0"/>
              <a:t> que </a:t>
            </a:r>
            <a:r>
              <a:rPr lang="ca-ES" dirty="0" err="1" smtClean="0"/>
              <a:t>quiera</a:t>
            </a:r>
            <a:r>
              <a:rPr lang="ca-ES" dirty="0" smtClean="0"/>
              <a:t> comentar respecto a </a:t>
            </a:r>
            <a:r>
              <a:rPr lang="ca-ES" dirty="0" err="1" smtClean="0"/>
              <a:t>su</a:t>
            </a:r>
            <a:r>
              <a:rPr lang="ca-ES" dirty="0" smtClean="0"/>
              <a:t> </a:t>
            </a:r>
            <a:r>
              <a:rPr lang="ca-ES" dirty="0" err="1" smtClean="0"/>
              <a:t>hijo</a:t>
            </a:r>
            <a:r>
              <a:rPr lang="ca-ES" dirty="0" smtClean="0"/>
              <a:t>/a: </a:t>
            </a:r>
            <a:r>
              <a:rPr lang="ca-ES" dirty="0" err="1" smtClean="0"/>
              <a:t>algo</a:t>
            </a:r>
            <a:r>
              <a:rPr lang="ca-ES" dirty="0" smtClean="0"/>
              <a:t> que </a:t>
            </a:r>
            <a:r>
              <a:rPr lang="ca-ES" dirty="0" err="1" smtClean="0"/>
              <a:t>le</a:t>
            </a:r>
            <a:r>
              <a:rPr lang="ca-ES" dirty="0" smtClean="0"/>
              <a:t> </a:t>
            </a:r>
            <a:r>
              <a:rPr lang="ca-ES" dirty="0" err="1" smtClean="0"/>
              <a:t>sorprenda</a:t>
            </a:r>
            <a:r>
              <a:rPr lang="ca-ES" dirty="0" smtClean="0"/>
              <a:t>, </a:t>
            </a:r>
            <a:r>
              <a:rPr lang="ca-ES" dirty="0" err="1" smtClean="0"/>
              <a:t>algo</a:t>
            </a:r>
            <a:r>
              <a:rPr lang="ca-ES" dirty="0" smtClean="0"/>
              <a:t> que </a:t>
            </a:r>
            <a:r>
              <a:rPr lang="ca-ES" dirty="0" err="1" smtClean="0"/>
              <a:t>le</a:t>
            </a:r>
            <a:r>
              <a:rPr lang="ca-ES" dirty="0" smtClean="0"/>
              <a:t> </a:t>
            </a:r>
            <a:r>
              <a:rPr lang="ca-ES" dirty="0" err="1" smtClean="0"/>
              <a:t>preocupe</a:t>
            </a:r>
            <a:r>
              <a:rPr lang="ca-ES" dirty="0" smtClean="0"/>
              <a:t>, </a:t>
            </a:r>
            <a:r>
              <a:rPr lang="ca-ES" dirty="0" err="1" smtClean="0"/>
              <a:t>algo</a:t>
            </a:r>
            <a:r>
              <a:rPr lang="ca-ES" dirty="0" smtClean="0"/>
              <a:t> que </a:t>
            </a:r>
            <a:r>
              <a:rPr lang="ca-ES" dirty="0" err="1" smtClean="0"/>
              <a:t>le</a:t>
            </a:r>
            <a:r>
              <a:rPr lang="ca-ES" dirty="0" smtClean="0"/>
              <a:t> </a:t>
            </a:r>
            <a:r>
              <a:rPr lang="ca-ES" dirty="0" err="1" smtClean="0"/>
              <a:t>emocione</a:t>
            </a:r>
            <a:r>
              <a:rPr lang="ca-ES" dirty="0" smtClean="0"/>
              <a:t>...</a:t>
            </a:r>
            <a:endParaRPr lang="es-ES_tradnl"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1 Título"/>
          <p:cNvSpPr>
            <a:spLocks noGrp="1"/>
          </p:cNvSpPr>
          <p:nvPr>
            <p:ph type="title"/>
          </p:nvPr>
        </p:nvSpPr>
        <p:spPr>
          <a:xfrm>
            <a:off x="683568" y="274638"/>
            <a:ext cx="8003232" cy="994122"/>
          </a:xfrm>
        </p:spPr>
        <p:txBody>
          <a:bodyPr/>
          <a:lstStyle/>
          <a:p>
            <a:pPr eaLnBrk="1" hangingPunct="1"/>
            <a:r>
              <a:rPr lang="ca-ES" altLang="es-ES_tradnl" dirty="0" err="1" smtClean="0"/>
              <a:t>Documentación</a:t>
            </a:r>
            <a:endParaRPr lang="es-ES_tradnl" altLang="es-ES_tradnl" dirty="0" smtClean="0"/>
          </a:p>
        </p:txBody>
      </p:sp>
      <p:sp>
        <p:nvSpPr>
          <p:cNvPr id="291843" name="2 Marcador de contenido"/>
          <p:cNvSpPr>
            <a:spLocks noGrp="1"/>
          </p:cNvSpPr>
          <p:nvPr>
            <p:ph idx="1"/>
          </p:nvPr>
        </p:nvSpPr>
        <p:spPr>
          <a:xfrm>
            <a:off x="468313" y="1412875"/>
            <a:ext cx="8351837" cy="5111750"/>
          </a:xfrm>
        </p:spPr>
        <p:txBody>
          <a:bodyPr/>
          <a:lstStyle/>
          <a:p>
            <a:pPr eaLnBrk="1" hangingPunct="1"/>
            <a:r>
              <a:rPr lang="es-ES_tradnl" altLang="es-ES_tradnl" sz="1800" dirty="0" smtClean="0"/>
              <a:t>Se realiza un gran trabajo de documentación sobre las acciones que realizan los niños en los diferentes espacios por los que pasan.</a:t>
            </a:r>
          </a:p>
          <a:p>
            <a:pPr eaLnBrk="1" hangingPunct="1"/>
            <a:r>
              <a:rPr lang="es-ES_tradnl" altLang="es-ES_tradnl" sz="1800" dirty="0" smtClean="0"/>
              <a:t>Hay diferentes tipos de documentación:  Fija y que permanece durante bastante tiempo en un espacio concreto, temporal que se refiere a un aspecto trabajado durante un tiempo, participativa, en la que se invita tanto a las familias como a los niños/as a participar y puntual, como la que se suele hacer para incluir dentro del informe de cada uno de los niños/as.</a:t>
            </a:r>
          </a:p>
          <a:p>
            <a:pPr eaLnBrk="1" hangingPunct="1"/>
            <a:r>
              <a:rPr lang="es-ES_tradnl" altLang="es-ES_tradnl" sz="1800" dirty="0" smtClean="0"/>
              <a:t>En esta documentación se intenta reconocer, valorar y visibilizar la cultura de infancia.</a:t>
            </a:r>
          </a:p>
          <a:p>
            <a:pPr eaLnBrk="1" hangingPunct="1"/>
            <a:r>
              <a:rPr lang="es-ES" altLang="es-ES_tradnl" sz="1800" dirty="0" smtClean="0"/>
              <a:t>La documentación es uno de los principios básicos de las escuelas </a:t>
            </a:r>
            <a:r>
              <a:rPr lang="es-ES" altLang="es-ES_tradnl" sz="1800" dirty="0" err="1" smtClean="0"/>
              <a:t>reggianas</a:t>
            </a:r>
            <a:r>
              <a:rPr lang="es-ES" altLang="es-ES_tradnl" sz="1800" dirty="0" smtClean="0"/>
              <a:t>, una documentación reflexiva, además de descriptiva. Incluye fotografías, dibujos, reflexiones de adultos acompañantes o madres y padres, transcripción literal de diálogos…</a:t>
            </a:r>
          </a:p>
          <a:p>
            <a:pPr eaLnBrk="1" hangingPunct="1"/>
            <a:r>
              <a:rPr lang="es-ES" altLang="es-ES_tradnl" sz="1800" dirty="0" smtClean="0"/>
              <a:t>Esta documentación hace posible que los educadores entiendan mejor a los niños y sirven para evaluar su trabajo docente, a la vez que promueven su crecimiento profesional, y hacen que los niños sean conscientes de que su esfuerzo es valorado.</a:t>
            </a:r>
            <a:endParaRPr lang="es-ES_tradnl" altLang="es-ES_tradnl" sz="18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2425"/>
            <a:ext cx="417512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84550"/>
            <a:ext cx="47879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642938" y="0"/>
            <a:ext cx="8043862" cy="1071563"/>
          </a:xfrm>
        </p:spPr>
        <p:txBody>
          <a:bodyPr/>
          <a:lstStyle/>
          <a:p>
            <a:pPr eaLnBrk="1" hangingPunct="1"/>
            <a:r>
              <a:rPr lang="ca-ES" altLang="es-ES_tradnl" sz="3600" smtClean="0"/>
              <a:t>Estructuras de la Comunidad de Pequeños</a:t>
            </a:r>
            <a:endParaRPr lang="es-ES_tradnl" altLang="es-ES_tradnl" sz="3600" smtClean="0"/>
          </a:p>
        </p:txBody>
      </p:sp>
      <p:sp>
        <p:nvSpPr>
          <p:cNvPr id="3" name="2 Marcador de contenido"/>
          <p:cNvSpPr>
            <a:spLocks noGrp="1"/>
          </p:cNvSpPr>
          <p:nvPr>
            <p:ph idx="1"/>
          </p:nvPr>
        </p:nvSpPr>
        <p:spPr>
          <a:xfrm>
            <a:off x="357188" y="1143000"/>
            <a:ext cx="8329612" cy="5526088"/>
          </a:xfrm>
        </p:spPr>
        <p:txBody>
          <a:bodyPr rtlCol="0">
            <a:normAutofit fontScale="25000" lnSpcReduction="20000"/>
          </a:bodyPr>
          <a:lstStyle/>
          <a:p>
            <a:pPr eaLnBrk="1" fontAlgn="auto" hangingPunct="1">
              <a:spcAft>
                <a:spcPts val="0"/>
              </a:spcAft>
              <a:buFont typeface="Arial" pitchFamily="34" charset="0"/>
              <a:buChar char="•"/>
              <a:defRPr/>
            </a:pPr>
            <a:r>
              <a:rPr lang="ca-ES" sz="5600" dirty="0" err="1" smtClean="0"/>
              <a:t>Estructuras</a:t>
            </a:r>
            <a:r>
              <a:rPr lang="ca-ES" sz="5600" dirty="0" smtClean="0"/>
              <a:t> en las que </a:t>
            </a:r>
            <a:r>
              <a:rPr lang="ca-ES" sz="5600" dirty="0" err="1" smtClean="0"/>
              <a:t>están</a:t>
            </a:r>
            <a:r>
              <a:rPr lang="ca-ES" sz="5600" dirty="0" smtClean="0"/>
              <a:t> </a:t>
            </a:r>
            <a:r>
              <a:rPr lang="ca-ES" sz="5600" dirty="0" err="1" smtClean="0"/>
              <a:t>todos</a:t>
            </a:r>
            <a:r>
              <a:rPr lang="ca-ES" sz="5600" dirty="0" smtClean="0"/>
              <a:t> los </a:t>
            </a:r>
            <a:r>
              <a:rPr lang="ca-ES" sz="5600" dirty="0" err="1" smtClean="0"/>
              <a:t>niños</a:t>
            </a:r>
            <a:r>
              <a:rPr lang="ca-ES" sz="5600" dirty="0" smtClean="0"/>
              <a:t> de la </a:t>
            </a:r>
            <a:r>
              <a:rPr lang="ca-ES" sz="5600" dirty="0" err="1" smtClean="0"/>
              <a:t>Comunidad</a:t>
            </a:r>
            <a:r>
              <a:rPr lang="ca-ES" sz="5600" dirty="0" smtClean="0"/>
              <a:t>:   </a:t>
            </a:r>
            <a:r>
              <a:rPr lang="ca-ES" sz="5600" b="1" dirty="0" smtClean="0"/>
              <a:t>Ambientes o </a:t>
            </a:r>
            <a:r>
              <a:rPr lang="ca-ES" sz="5600" b="1" dirty="0" err="1" smtClean="0"/>
              <a:t>espacios</a:t>
            </a:r>
            <a:r>
              <a:rPr lang="ca-ES" sz="5600" b="1" dirty="0" smtClean="0"/>
              <a:t> </a:t>
            </a:r>
            <a:r>
              <a:rPr lang="ca-ES" sz="5600" dirty="0" smtClean="0"/>
              <a:t>(</a:t>
            </a:r>
            <a:r>
              <a:rPr lang="ca-ES" sz="5600" dirty="0" err="1" smtClean="0"/>
              <a:t>niños</a:t>
            </a:r>
            <a:r>
              <a:rPr lang="ca-ES" sz="5600" dirty="0" smtClean="0"/>
              <a:t> </a:t>
            </a:r>
            <a:r>
              <a:rPr lang="ca-ES" sz="5600" dirty="0" err="1" smtClean="0"/>
              <a:t>mezclados</a:t>
            </a:r>
            <a:r>
              <a:rPr lang="ca-ES" sz="5600" dirty="0" smtClean="0"/>
              <a:t>, </a:t>
            </a:r>
            <a:r>
              <a:rPr lang="ca-ES" sz="5600" dirty="0" err="1" smtClean="0"/>
              <a:t>autorregulándose</a:t>
            </a:r>
            <a:r>
              <a:rPr lang="ca-ES" sz="5600" dirty="0" smtClean="0"/>
              <a:t>) y </a:t>
            </a:r>
            <a:r>
              <a:rPr lang="ca-ES" sz="5600" b="1" dirty="0" err="1" smtClean="0"/>
              <a:t>Encuentro</a:t>
            </a:r>
            <a:r>
              <a:rPr lang="ca-ES" sz="5600" b="1" dirty="0" smtClean="0"/>
              <a:t> conjunto</a:t>
            </a:r>
            <a:r>
              <a:rPr lang="ca-ES" sz="5600" dirty="0" smtClean="0"/>
              <a:t>. Los ambientes o </a:t>
            </a:r>
            <a:r>
              <a:rPr lang="ca-ES" sz="5600" dirty="0" err="1" smtClean="0"/>
              <a:t>espacios</a:t>
            </a:r>
            <a:r>
              <a:rPr lang="ca-ES" sz="5600" dirty="0" smtClean="0"/>
              <a:t> es una estructura que se da </a:t>
            </a:r>
            <a:r>
              <a:rPr lang="ca-ES" sz="5600" dirty="0" err="1" smtClean="0"/>
              <a:t>todas</a:t>
            </a:r>
            <a:r>
              <a:rPr lang="ca-ES" sz="5600" dirty="0" smtClean="0"/>
              <a:t> las </a:t>
            </a:r>
            <a:r>
              <a:rPr lang="ca-ES" sz="5600" dirty="0" err="1" smtClean="0"/>
              <a:t>mañanas</a:t>
            </a:r>
            <a:r>
              <a:rPr lang="ca-ES" sz="5600" dirty="0" smtClean="0"/>
              <a:t> y las tardes </a:t>
            </a:r>
            <a:r>
              <a:rPr lang="ca-ES" sz="5600" dirty="0" err="1" smtClean="0"/>
              <a:t>durante</a:t>
            </a:r>
            <a:r>
              <a:rPr lang="ca-ES" sz="5600" dirty="0" smtClean="0"/>
              <a:t> </a:t>
            </a:r>
            <a:r>
              <a:rPr lang="ca-ES" sz="5600" dirty="0" err="1" smtClean="0"/>
              <a:t>todo</a:t>
            </a:r>
            <a:r>
              <a:rPr lang="ca-ES" sz="5600" dirty="0" smtClean="0"/>
              <a:t> el </a:t>
            </a:r>
            <a:r>
              <a:rPr lang="ca-ES" sz="5600" dirty="0" err="1" smtClean="0"/>
              <a:t>horario</a:t>
            </a:r>
            <a:r>
              <a:rPr lang="ca-ES" sz="5600" dirty="0" smtClean="0"/>
              <a:t> escolar. </a:t>
            </a:r>
            <a:r>
              <a:rPr lang="ca-ES" sz="5600" dirty="0" err="1" smtClean="0"/>
              <a:t>Sólo</a:t>
            </a:r>
            <a:r>
              <a:rPr lang="ca-ES" sz="5600" dirty="0" smtClean="0"/>
              <a:t> </a:t>
            </a:r>
            <a:r>
              <a:rPr lang="ca-ES" sz="5600" dirty="0" err="1" smtClean="0"/>
              <a:t>existe</a:t>
            </a:r>
            <a:r>
              <a:rPr lang="ca-ES" sz="5600" dirty="0" smtClean="0"/>
              <a:t> la pausa del </a:t>
            </a:r>
            <a:r>
              <a:rPr lang="ca-ES" sz="5600" dirty="0" err="1" smtClean="0"/>
              <a:t>desayuno</a:t>
            </a:r>
            <a:r>
              <a:rPr lang="ca-ES" sz="5600" dirty="0" smtClean="0"/>
              <a:t>. El </a:t>
            </a:r>
            <a:r>
              <a:rPr lang="ca-ES" sz="5600" dirty="0" err="1" smtClean="0"/>
              <a:t>encuentro</a:t>
            </a:r>
            <a:r>
              <a:rPr lang="ca-ES" sz="5600" dirty="0" smtClean="0"/>
              <a:t> conjunto se da el </a:t>
            </a:r>
            <a:r>
              <a:rPr lang="ca-ES" sz="5600" dirty="0" err="1" smtClean="0"/>
              <a:t>viernes</a:t>
            </a:r>
            <a:r>
              <a:rPr lang="ca-ES" sz="5600" dirty="0" smtClean="0"/>
              <a:t>, </a:t>
            </a:r>
            <a:r>
              <a:rPr lang="ca-ES" sz="5600" dirty="0" err="1" smtClean="0"/>
              <a:t>último</a:t>
            </a:r>
            <a:r>
              <a:rPr lang="ca-ES" sz="5600" dirty="0" smtClean="0"/>
              <a:t> </a:t>
            </a:r>
            <a:r>
              <a:rPr lang="ca-ES" sz="5600" dirty="0" err="1" smtClean="0"/>
              <a:t>día</a:t>
            </a:r>
            <a:r>
              <a:rPr lang="ca-ES" sz="5600" dirty="0" smtClean="0"/>
              <a:t> de la </a:t>
            </a:r>
            <a:r>
              <a:rPr lang="ca-ES" sz="5600" dirty="0" err="1" smtClean="0"/>
              <a:t>semana</a:t>
            </a:r>
            <a:r>
              <a:rPr lang="ca-ES" sz="5600" dirty="0" smtClean="0"/>
              <a:t>, por la </a:t>
            </a:r>
            <a:r>
              <a:rPr lang="ca-ES" sz="5600" dirty="0" err="1" smtClean="0"/>
              <a:t>tarde</a:t>
            </a:r>
            <a:r>
              <a:rPr lang="ca-ES" sz="5600" dirty="0" smtClean="0"/>
              <a:t>. Es un </a:t>
            </a:r>
            <a:r>
              <a:rPr lang="ca-ES" sz="5600" dirty="0" err="1" smtClean="0"/>
              <a:t>momento</a:t>
            </a:r>
            <a:r>
              <a:rPr lang="ca-ES" sz="5600" dirty="0" smtClean="0"/>
              <a:t> de </a:t>
            </a:r>
            <a:r>
              <a:rPr lang="ca-ES" sz="5600" dirty="0" err="1" smtClean="0"/>
              <a:t>reunión</a:t>
            </a:r>
            <a:r>
              <a:rPr lang="ca-ES" sz="5600" dirty="0" smtClean="0"/>
              <a:t>, un regalo que se </a:t>
            </a:r>
            <a:r>
              <a:rPr lang="ca-ES" sz="5600" dirty="0" err="1" smtClean="0"/>
              <a:t>hace</a:t>
            </a:r>
            <a:r>
              <a:rPr lang="ca-ES" sz="5600" dirty="0" smtClean="0"/>
              <a:t> a la </a:t>
            </a:r>
            <a:r>
              <a:rPr lang="ca-ES" sz="5600" dirty="0" err="1" smtClean="0"/>
              <a:t>comunidad</a:t>
            </a:r>
            <a:r>
              <a:rPr lang="ca-ES" sz="5600" dirty="0" smtClean="0"/>
              <a:t> y </a:t>
            </a:r>
            <a:r>
              <a:rPr lang="ca-ES" sz="5600" dirty="0" err="1" smtClean="0"/>
              <a:t>además</a:t>
            </a:r>
            <a:r>
              <a:rPr lang="ca-ES" sz="5600" dirty="0" smtClean="0"/>
              <a:t>, es un </a:t>
            </a:r>
            <a:r>
              <a:rPr lang="ca-ES" sz="5600" dirty="0" err="1" smtClean="0"/>
              <a:t>momento</a:t>
            </a:r>
            <a:r>
              <a:rPr lang="ca-ES" sz="5600" dirty="0" smtClean="0"/>
              <a:t> de </a:t>
            </a:r>
            <a:r>
              <a:rPr lang="ca-ES" sz="5600" dirty="0" err="1" smtClean="0"/>
              <a:t>despedida</a:t>
            </a:r>
            <a:r>
              <a:rPr lang="ca-ES" sz="5600" dirty="0" smtClean="0"/>
              <a:t> de la </a:t>
            </a:r>
            <a:r>
              <a:rPr lang="ca-ES" sz="5600" dirty="0" err="1" smtClean="0"/>
              <a:t>semana</a:t>
            </a:r>
            <a:r>
              <a:rPr lang="ca-ES" sz="5600" dirty="0" smtClean="0"/>
              <a:t>. En este </a:t>
            </a:r>
            <a:r>
              <a:rPr lang="ca-ES" sz="5600" dirty="0" err="1" smtClean="0"/>
              <a:t>encuentro</a:t>
            </a:r>
            <a:r>
              <a:rPr lang="ca-ES" sz="5600" dirty="0" smtClean="0"/>
              <a:t> que </a:t>
            </a:r>
            <a:r>
              <a:rPr lang="ca-ES" sz="5600" dirty="0" err="1" smtClean="0"/>
              <a:t>generalmente</a:t>
            </a:r>
            <a:r>
              <a:rPr lang="ca-ES" sz="5600" dirty="0" smtClean="0"/>
              <a:t> es una </a:t>
            </a:r>
            <a:r>
              <a:rPr lang="ca-ES" sz="5600" dirty="0" err="1" smtClean="0"/>
              <a:t>representación</a:t>
            </a:r>
            <a:r>
              <a:rPr lang="ca-ES" sz="5600" dirty="0" smtClean="0"/>
              <a:t> de un </a:t>
            </a:r>
            <a:r>
              <a:rPr lang="ca-ES" sz="5600" dirty="0" err="1" smtClean="0"/>
              <a:t>cuento</a:t>
            </a:r>
            <a:r>
              <a:rPr lang="ca-ES" sz="5600" dirty="0" smtClean="0"/>
              <a:t> que </a:t>
            </a:r>
            <a:r>
              <a:rPr lang="ca-ES" sz="5600" dirty="0" err="1" smtClean="0"/>
              <a:t>ofrecen</a:t>
            </a:r>
            <a:r>
              <a:rPr lang="ca-ES" sz="5600" dirty="0" smtClean="0"/>
              <a:t> </a:t>
            </a:r>
            <a:r>
              <a:rPr lang="ca-ES" sz="5600" dirty="0" err="1" smtClean="0"/>
              <a:t>algunos</a:t>
            </a:r>
            <a:r>
              <a:rPr lang="ca-ES" sz="5600" dirty="0" smtClean="0"/>
              <a:t> de los </a:t>
            </a:r>
            <a:r>
              <a:rPr lang="ca-ES" sz="5600" dirty="0" err="1" smtClean="0"/>
              <a:t>adultos</a:t>
            </a:r>
            <a:r>
              <a:rPr lang="ca-ES" sz="5600" dirty="0" smtClean="0"/>
              <a:t> </a:t>
            </a:r>
            <a:r>
              <a:rPr lang="ca-ES" sz="5600" dirty="0" err="1" smtClean="0"/>
              <a:t>acompañantes</a:t>
            </a:r>
            <a:r>
              <a:rPr lang="ca-ES" sz="5600" dirty="0" smtClean="0"/>
              <a:t>. En </a:t>
            </a:r>
            <a:r>
              <a:rPr lang="ca-ES" sz="5600" dirty="0" err="1" smtClean="0"/>
              <a:t>él</a:t>
            </a:r>
            <a:r>
              <a:rPr lang="ca-ES" sz="5600" dirty="0" smtClean="0"/>
              <a:t>, </a:t>
            </a:r>
            <a:r>
              <a:rPr lang="ca-ES" sz="5600" dirty="0" err="1" smtClean="0"/>
              <a:t>aparecen</a:t>
            </a:r>
            <a:r>
              <a:rPr lang="ca-ES" sz="5600" dirty="0" smtClean="0"/>
              <a:t>  el </a:t>
            </a:r>
            <a:r>
              <a:rPr lang="ca-ES" sz="5600" dirty="0" err="1" smtClean="0"/>
              <a:t>último</a:t>
            </a:r>
            <a:r>
              <a:rPr lang="ca-ES" sz="5600" dirty="0" smtClean="0"/>
              <a:t> </a:t>
            </a:r>
            <a:r>
              <a:rPr lang="ca-ES" sz="5600" dirty="0" err="1" smtClean="0"/>
              <a:t>viernes</a:t>
            </a:r>
            <a:r>
              <a:rPr lang="ca-ES" sz="5600" dirty="0" smtClean="0"/>
              <a:t> del mes, los/as </a:t>
            </a:r>
            <a:r>
              <a:rPr lang="ca-ES" sz="5600" dirty="0" err="1" smtClean="0"/>
              <a:t>niños</a:t>
            </a:r>
            <a:r>
              <a:rPr lang="ca-ES" sz="5600" dirty="0" smtClean="0"/>
              <a:t>/as que han </a:t>
            </a:r>
            <a:r>
              <a:rPr lang="ca-ES" sz="5600" dirty="0" err="1" smtClean="0"/>
              <a:t>cumplido</a:t>
            </a:r>
            <a:r>
              <a:rPr lang="ca-ES" sz="5600" dirty="0" smtClean="0"/>
              <a:t> </a:t>
            </a:r>
            <a:r>
              <a:rPr lang="ca-ES" sz="5600" dirty="0" err="1" smtClean="0"/>
              <a:t>años</a:t>
            </a:r>
            <a:r>
              <a:rPr lang="ca-ES" sz="5600" dirty="0" smtClean="0"/>
              <a:t> </a:t>
            </a:r>
            <a:r>
              <a:rPr lang="ca-ES" sz="5600" dirty="0" err="1" smtClean="0"/>
              <a:t>durante</a:t>
            </a:r>
            <a:r>
              <a:rPr lang="ca-ES" sz="5600" dirty="0" smtClean="0"/>
              <a:t> </a:t>
            </a:r>
            <a:r>
              <a:rPr lang="ca-ES" sz="5600" dirty="0" err="1" smtClean="0"/>
              <a:t>ese</a:t>
            </a:r>
            <a:r>
              <a:rPr lang="ca-ES" sz="5600" dirty="0" smtClean="0"/>
              <a:t> mes y que </a:t>
            </a:r>
            <a:r>
              <a:rPr lang="ca-ES" sz="5600" dirty="0" err="1" smtClean="0"/>
              <a:t>quieren</a:t>
            </a:r>
            <a:r>
              <a:rPr lang="ca-ES" sz="5600" dirty="0" smtClean="0"/>
              <a:t> representar </a:t>
            </a:r>
            <a:r>
              <a:rPr lang="ca-ES" sz="5600" dirty="0" err="1" smtClean="0"/>
              <a:t>algún</a:t>
            </a:r>
            <a:r>
              <a:rPr lang="ca-ES" sz="5600" dirty="0" smtClean="0"/>
              <a:t> </a:t>
            </a:r>
            <a:r>
              <a:rPr lang="ca-ES" sz="5600" dirty="0" err="1" smtClean="0"/>
              <a:t>personaje</a:t>
            </a:r>
            <a:r>
              <a:rPr lang="ca-ES" sz="5600" dirty="0" smtClean="0"/>
              <a:t>, </a:t>
            </a:r>
            <a:r>
              <a:rPr lang="ca-ES" sz="5600" dirty="0" err="1" smtClean="0"/>
              <a:t>aunque</a:t>
            </a:r>
            <a:r>
              <a:rPr lang="ca-ES" sz="5600" dirty="0" smtClean="0"/>
              <a:t> no </a:t>
            </a:r>
            <a:r>
              <a:rPr lang="ca-ES" sz="5600" dirty="0" err="1" smtClean="0"/>
              <a:t>tenga</a:t>
            </a:r>
            <a:r>
              <a:rPr lang="ca-ES" sz="5600" dirty="0" smtClean="0"/>
              <a:t> </a:t>
            </a:r>
            <a:r>
              <a:rPr lang="ca-ES" sz="5600" dirty="0" err="1" smtClean="0"/>
              <a:t>diálogo</a:t>
            </a:r>
            <a:r>
              <a:rPr lang="ca-ES" sz="5600" dirty="0" smtClean="0"/>
              <a:t>. </a:t>
            </a:r>
            <a:r>
              <a:rPr lang="ca-ES" sz="5600" dirty="0" err="1" smtClean="0"/>
              <a:t>También</a:t>
            </a:r>
            <a:r>
              <a:rPr lang="ca-ES" sz="5600" dirty="0" smtClean="0"/>
              <a:t> en esta estructura </a:t>
            </a:r>
            <a:r>
              <a:rPr lang="ca-ES" sz="5600" dirty="0" err="1" smtClean="0"/>
              <a:t>puede</a:t>
            </a:r>
            <a:r>
              <a:rPr lang="ca-ES" sz="5600" dirty="0" smtClean="0"/>
              <a:t> </a:t>
            </a:r>
            <a:r>
              <a:rPr lang="ca-ES" sz="5600" dirty="0" err="1" smtClean="0"/>
              <a:t>haber</a:t>
            </a:r>
            <a:r>
              <a:rPr lang="ca-ES" sz="5600" dirty="0" smtClean="0"/>
              <a:t> </a:t>
            </a:r>
            <a:r>
              <a:rPr lang="ca-ES" sz="5600" dirty="0" err="1" smtClean="0"/>
              <a:t>algún</a:t>
            </a:r>
            <a:r>
              <a:rPr lang="ca-ES" sz="5600" dirty="0" smtClean="0"/>
              <a:t> </a:t>
            </a:r>
            <a:r>
              <a:rPr lang="ca-ES" sz="5600" dirty="0" err="1" smtClean="0"/>
              <a:t>concierto</a:t>
            </a:r>
            <a:r>
              <a:rPr lang="ca-ES" sz="5600" dirty="0" smtClean="0"/>
              <a:t> musical, </a:t>
            </a:r>
            <a:r>
              <a:rPr lang="ca-ES" sz="5600" dirty="0" err="1" smtClean="0"/>
              <a:t>puede</a:t>
            </a:r>
            <a:r>
              <a:rPr lang="ca-ES" sz="5600" dirty="0" smtClean="0"/>
              <a:t> venir a tocar </a:t>
            </a:r>
            <a:r>
              <a:rPr lang="ca-ES" sz="5600" dirty="0" err="1" smtClean="0"/>
              <a:t>algún</a:t>
            </a:r>
            <a:r>
              <a:rPr lang="ca-ES" sz="5600" dirty="0" smtClean="0"/>
              <a:t> </a:t>
            </a:r>
            <a:r>
              <a:rPr lang="ca-ES" sz="5600" dirty="0" err="1" smtClean="0"/>
              <a:t>padre</a:t>
            </a:r>
            <a:r>
              <a:rPr lang="ca-ES" sz="5600" dirty="0"/>
              <a:t> </a:t>
            </a:r>
            <a:r>
              <a:rPr lang="ca-ES" sz="5600" dirty="0" smtClean="0"/>
              <a:t>o </a:t>
            </a:r>
            <a:r>
              <a:rPr lang="ca-ES" sz="5600" dirty="0" err="1" smtClean="0"/>
              <a:t>madre</a:t>
            </a:r>
            <a:r>
              <a:rPr lang="ca-ES" sz="5600" dirty="0" smtClean="0"/>
              <a:t> </a:t>
            </a:r>
            <a:r>
              <a:rPr lang="ca-ES" sz="5600" dirty="0" err="1" smtClean="0"/>
              <a:t>músicos</a:t>
            </a:r>
            <a:r>
              <a:rPr lang="ca-ES" sz="5600" dirty="0" smtClean="0"/>
              <a:t>, se </a:t>
            </a:r>
            <a:r>
              <a:rPr lang="ca-ES" sz="5600" dirty="0" err="1" smtClean="0"/>
              <a:t>puede</a:t>
            </a:r>
            <a:r>
              <a:rPr lang="ca-ES" sz="5600" dirty="0" smtClean="0"/>
              <a:t> representar una obra teatral...</a:t>
            </a:r>
          </a:p>
          <a:p>
            <a:pPr eaLnBrk="1" fontAlgn="auto" hangingPunct="1">
              <a:spcAft>
                <a:spcPts val="0"/>
              </a:spcAft>
              <a:buFont typeface="Arial" pitchFamily="34" charset="0"/>
              <a:buChar char="•"/>
              <a:defRPr/>
            </a:pPr>
            <a:endParaRPr lang="ca-ES" sz="5600" dirty="0" smtClean="0"/>
          </a:p>
          <a:p>
            <a:pPr eaLnBrk="1" fontAlgn="auto" hangingPunct="1">
              <a:spcAft>
                <a:spcPts val="0"/>
              </a:spcAft>
              <a:buFont typeface="Arial" pitchFamily="34" charset="0"/>
              <a:buChar char="•"/>
              <a:defRPr/>
            </a:pPr>
            <a:r>
              <a:rPr lang="ca-ES" sz="5600" dirty="0" err="1" smtClean="0"/>
              <a:t>Estructuras</a:t>
            </a:r>
            <a:r>
              <a:rPr lang="ca-ES" sz="5600" dirty="0" smtClean="0"/>
              <a:t> de </a:t>
            </a:r>
            <a:r>
              <a:rPr lang="ca-ES" sz="5600" dirty="0" err="1" smtClean="0"/>
              <a:t>todo</a:t>
            </a:r>
            <a:r>
              <a:rPr lang="ca-ES" sz="5600" dirty="0" smtClean="0"/>
              <a:t> el </a:t>
            </a:r>
            <a:r>
              <a:rPr lang="ca-ES" sz="5600" dirty="0" err="1" smtClean="0"/>
              <a:t>grupo</a:t>
            </a:r>
            <a:r>
              <a:rPr lang="ca-ES" sz="5600" dirty="0" smtClean="0"/>
              <a:t> de referencia: </a:t>
            </a:r>
            <a:r>
              <a:rPr lang="ca-ES" sz="5600" b="1" dirty="0" smtClean="0"/>
              <a:t>Treball del cos (</a:t>
            </a:r>
            <a:r>
              <a:rPr lang="ca-ES" sz="5600" b="1" dirty="0" err="1" smtClean="0"/>
              <a:t>Psicomotricidad</a:t>
            </a:r>
            <a:r>
              <a:rPr lang="ca-ES" sz="5600" b="1" dirty="0" smtClean="0"/>
              <a:t>)</a:t>
            </a:r>
            <a:r>
              <a:rPr lang="ca-ES" sz="5600" dirty="0" smtClean="0"/>
              <a:t>, alguna </a:t>
            </a:r>
            <a:r>
              <a:rPr lang="ca-ES" sz="5600" b="1" dirty="0" err="1" smtClean="0"/>
              <a:t>salida</a:t>
            </a:r>
            <a:r>
              <a:rPr lang="ca-ES" sz="5600" dirty="0" smtClean="0"/>
              <a:t> por el </a:t>
            </a:r>
            <a:r>
              <a:rPr lang="ca-ES" sz="5600" dirty="0" err="1" smtClean="0"/>
              <a:t>pueblo</a:t>
            </a:r>
            <a:r>
              <a:rPr lang="ca-ES" sz="5600" dirty="0" smtClean="0"/>
              <a:t>. El </a:t>
            </a:r>
            <a:r>
              <a:rPr lang="ca-ES" sz="5600" dirty="0" err="1" smtClean="0"/>
              <a:t>trabajo</a:t>
            </a:r>
            <a:r>
              <a:rPr lang="ca-ES" sz="5600" dirty="0" smtClean="0"/>
              <a:t> corporal se da </a:t>
            </a:r>
            <a:r>
              <a:rPr lang="ca-ES" sz="5600" dirty="0" err="1" smtClean="0"/>
              <a:t>durante</a:t>
            </a:r>
            <a:r>
              <a:rPr lang="ca-ES" sz="5600" dirty="0" smtClean="0"/>
              <a:t> una hora </a:t>
            </a:r>
            <a:r>
              <a:rPr lang="ca-ES" sz="5600" dirty="0" err="1" smtClean="0"/>
              <a:t>semanal</a:t>
            </a:r>
            <a:r>
              <a:rPr lang="ca-ES" sz="5600" dirty="0" smtClean="0"/>
              <a:t> </a:t>
            </a:r>
            <a:r>
              <a:rPr lang="ca-ES" sz="5600" dirty="0" err="1" smtClean="0"/>
              <a:t>dentro</a:t>
            </a:r>
            <a:r>
              <a:rPr lang="ca-ES" sz="5600" dirty="0" smtClean="0"/>
              <a:t> del </a:t>
            </a:r>
            <a:r>
              <a:rPr lang="ca-ES" sz="5600" dirty="0" err="1" smtClean="0"/>
              <a:t>horario</a:t>
            </a:r>
            <a:r>
              <a:rPr lang="ca-ES" sz="5600" dirty="0" smtClean="0"/>
              <a:t>, por la </a:t>
            </a:r>
            <a:r>
              <a:rPr lang="ca-ES" sz="5600" dirty="0" err="1" smtClean="0"/>
              <a:t>mañana</a:t>
            </a:r>
            <a:r>
              <a:rPr lang="ca-ES" sz="5600" dirty="0" smtClean="0"/>
              <a:t> o por la </a:t>
            </a:r>
            <a:r>
              <a:rPr lang="ca-ES" sz="5600" dirty="0" err="1" smtClean="0"/>
              <a:t>tarde</a:t>
            </a:r>
            <a:r>
              <a:rPr lang="ca-ES" sz="5600" dirty="0" smtClean="0"/>
              <a:t>. El </a:t>
            </a:r>
            <a:r>
              <a:rPr lang="ca-ES" sz="5600" dirty="0" err="1" smtClean="0"/>
              <a:t>hecho</a:t>
            </a:r>
            <a:r>
              <a:rPr lang="ca-ES" sz="5600" dirty="0" smtClean="0"/>
              <a:t> de que un </a:t>
            </a:r>
            <a:r>
              <a:rPr lang="ca-ES" sz="5600" dirty="0" err="1" smtClean="0"/>
              <a:t>grupo</a:t>
            </a:r>
            <a:r>
              <a:rPr lang="ca-ES" sz="5600" dirty="0" smtClean="0"/>
              <a:t> </a:t>
            </a:r>
            <a:r>
              <a:rPr lang="ca-ES" sz="5600" dirty="0" err="1" smtClean="0"/>
              <a:t>vaya</a:t>
            </a:r>
            <a:r>
              <a:rPr lang="ca-ES" sz="5600" dirty="0" smtClean="0"/>
              <a:t> a la sala de </a:t>
            </a:r>
            <a:r>
              <a:rPr lang="ca-ES" sz="5600" dirty="0" err="1" smtClean="0"/>
              <a:t>psicomotricidad</a:t>
            </a:r>
            <a:r>
              <a:rPr lang="ca-ES" sz="5600" dirty="0" smtClean="0"/>
              <a:t> con </a:t>
            </a:r>
            <a:r>
              <a:rPr lang="ca-ES" sz="5600" dirty="0" err="1" smtClean="0"/>
              <a:t>su</a:t>
            </a:r>
            <a:r>
              <a:rPr lang="ca-ES" sz="5600" dirty="0" smtClean="0"/>
              <a:t> </a:t>
            </a:r>
            <a:r>
              <a:rPr lang="ca-ES" sz="5600" dirty="0" err="1" smtClean="0"/>
              <a:t>adulto</a:t>
            </a:r>
            <a:r>
              <a:rPr lang="ca-ES" sz="5600" dirty="0" smtClean="0"/>
              <a:t> de referencia implica </a:t>
            </a:r>
            <a:r>
              <a:rPr lang="ca-ES" sz="5600" dirty="0" err="1" smtClean="0"/>
              <a:t>cerrar</a:t>
            </a:r>
            <a:r>
              <a:rPr lang="ca-ES" sz="5600" dirty="0" smtClean="0"/>
              <a:t> </a:t>
            </a:r>
            <a:r>
              <a:rPr lang="ca-ES" sz="5600" dirty="0" err="1" smtClean="0"/>
              <a:t>ese</a:t>
            </a:r>
            <a:r>
              <a:rPr lang="ca-ES" sz="5600" dirty="0" smtClean="0"/>
              <a:t> </a:t>
            </a:r>
            <a:r>
              <a:rPr lang="ca-ES" sz="5600" dirty="0" err="1" smtClean="0"/>
              <a:t>espacio</a:t>
            </a:r>
            <a:r>
              <a:rPr lang="ca-ES" sz="5600" dirty="0" smtClean="0"/>
              <a:t> de referencia que </a:t>
            </a:r>
            <a:r>
              <a:rPr lang="ca-ES" sz="5600" dirty="0" err="1" smtClean="0"/>
              <a:t>ocupan</a:t>
            </a:r>
            <a:r>
              <a:rPr lang="ca-ES" sz="5600" dirty="0" smtClean="0"/>
              <a:t>. </a:t>
            </a:r>
            <a:r>
              <a:rPr lang="ca-ES" sz="5600" dirty="0" err="1" smtClean="0"/>
              <a:t>Entonces</a:t>
            </a:r>
            <a:r>
              <a:rPr lang="ca-ES" sz="5600" dirty="0" smtClean="0"/>
              <a:t>, </a:t>
            </a:r>
            <a:r>
              <a:rPr lang="ca-ES" sz="5600" dirty="0" err="1" smtClean="0"/>
              <a:t>durante</a:t>
            </a:r>
            <a:r>
              <a:rPr lang="ca-ES" sz="5600" dirty="0" smtClean="0"/>
              <a:t> </a:t>
            </a:r>
            <a:r>
              <a:rPr lang="ca-ES" sz="5600" dirty="0" err="1" smtClean="0"/>
              <a:t>esa</a:t>
            </a:r>
            <a:r>
              <a:rPr lang="ca-ES" sz="5600" dirty="0" smtClean="0"/>
              <a:t> hora, el resto de </a:t>
            </a:r>
            <a:r>
              <a:rPr lang="ca-ES" sz="5600" dirty="0" err="1" smtClean="0"/>
              <a:t>niños</a:t>
            </a:r>
            <a:r>
              <a:rPr lang="ca-ES" sz="5600" dirty="0" smtClean="0"/>
              <a:t>/as no </a:t>
            </a:r>
            <a:r>
              <a:rPr lang="ca-ES" sz="5600" dirty="0" err="1" smtClean="0"/>
              <a:t>podrá</a:t>
            </a:r>
            <a:r>
              <a:rPr lang="ca-ES" sz="5600" dirty="0" smtClean="0"/>
              <a:t> </a:t>
            </a:r>
            <a:r>
              <a:rPr lang="ca-ES" sz="5600" dirty="0" err="1" smtClean="0"/>
              <a:t>utilizar</a:t>
            </a:r>
            <a:r>
              <a:rPr lang="ca-ES" sz="5600" dirty="0" smtClean="0"/>
              <a:t> </a:t>
            </a:r>
            <a:r>
              <a:rPr lang="ca-ES" sz="5600" dirty="0" err="1" smtClean="0"/>
              <a:t>ese</a:t>
            </a:r>
            <a:r>
              <a:rPr lang="ca-ES" sz="5600" dirty="0" smtClean="0"/>
              <a:t> </a:t>
            </a:r>
            <a:r>
              <a:rPr lang="ca-ES" sz="5600" dirty="0" err="1" smtClean="0"/>
              <a:t>espacio</a:t>
            </a:r>
            <a:r>
              <a:rPr lang="ca-ES" sz="5600" dirty="0" smtClean="0"/>
              <a:t>, a no ser que </a:t>
            </a:r>
            <a:r>
              <a:rPr lang="ca-ES" sz="5600" dirty="0" err="1" smtClean="0"/>
              <a:t>organizativamente</a:t>
            </a:r>
            <a:r>
              <a:rPr lang="ca-ES" sz="5600" dirty="0" smtClean="0"/>
              <a:t> se </a:t>
            </a:r>
            <a:r>
              <a:rPr lang="ca-ES" sz="5600" dirty="0" err="1" smtClean="0"/>
              <a:t>pueda</a:t>
            </a:r>
            <a:r>
              <a:rPr lang="ca-ES" sz="5600" dirty="0" smtClean="0"/>
              <a:t> </a:t>
            </a:r>
            <a:r>
              <a:rPr lang="ca-ES" sz="5600" dirty="0" err="1" smtClean="0"/>
              <a:t>abrir</a:t>
            </a:r>
            <a:r>
              <a:rPr lang="ca-ES" sz="5600" dirty="0" smtClean="0"/>
              <a:t> </a:t>
            </a:r>
            <a:r>
              <a:rPr lang="ca-ES" sz="5600" dirty="0" err="1" smtClean="0"/>
              <a:t>porque</a:t>
            </a:r>
            <a:r>
              <a:rPr lang="ca-ES" sz="5600" dirty="0" smtClean="0"/>
              <a:t> </a:t>
            </a:r>
            <a:r>
              <a:rPr lang="ca-ES" sz="5600" dirty="0" err="1" smtClean="0"/>
              <a:t>haya</a:t>
            </a:r>
            <a:r>
              <a:rPr lang="ca-ES" sz="5600" dirty="0" smtClean="0"/>
              <a:t> una persona disponible para estar allí.</a:t>
            </a:r>
          </a:p>
          <a:p>
            <a:pPr eaLnBrk="1" fontAlgn="auto" hangingPunct="1">
              <a:spcAft>
                <a:spcPts val="0"/>
              </a:spcAft>
              <a:buFont typeface="Arial" pitchFamily="34" charset="0"/>
              <a:buChar char="•"/>
              <a:defRPr/>
            </a:pPr>
            <a:endParaRPr lang="ca-ES" sz="5600" dirty="0" smtClean="0"/>
          </a:p>
          <a:p>
            <a:pPr eaLnBrk="1" fontAlgn="auto" hangingPunct="1">
              <a:spcAft>
                <a:spcPts val="0"/>
              </a:spcAft>
              <a:buFont typeface="Arial" pitchFamily="34" charset="0"/>
              <a:buChar char="•"/>
              <a:defRPr/>
            </a:pPr>
            <a:r>
              <a:rPr lang="ca-ES" sz="5600" dirty="0" err="1" smtClean="0"/>
              <a:t>Estructuras</a:t>
            </a:r>
            <a:r>
              <a:rPr lang="ca-ES" sz="5600" dirty="0" smtClean="0"/>
              <a:t> de </a:t>
            </a:r>
            <a:r>
              <a:rPr lang="ca-ES" sz="5600" dirty="0" err="1" smtClean="0"/>
              <a:t>varios</a:t>
            </a:r>
            <a:r>
              <a:rPr lang="ca-ES" sz="5600" dirty="0" smtClean="0"/>
              <a:t> </a:t>
            </a:r>
            <a:r>
              <a:rPr lang="ca-ES" sz="5600" dirty="0" err="1" smtClean="0"/>
              <a:t>grupos</a:t>
            </a:r>
            <a:r>
              <a:rPr lang="ca-ES" sz="5600" dirty="0" smtClean="0"/>
              <a:t>: </a:t>
            </a:r>
            <a:r>
              <a:rPr lang="ca-ES" sz="5600" b="1" dirty="0" err="1" smtClean="0"/>
              <a:t>salidas</a:t>
            </a:r>
            <a:r>
              <a:rPr lang="ca-ES" sz="5600" b="1" dirty="0" smtClean="0"/>
              <a:t>, </a:t>
            </a:r>
            <a:r>
              <a:rPr lang="ca-ES" sz="5600" b="1" dirty="0" err="1" smtClean="0"/>
              <a:t>paseos</a:t>
            </a:r>
            <a:r>
              <a:rPr lang="ca-ES" sz="5600" b="1" dirty="0"/>
              <a:t> </a:t>
            </a:r>
            <a:r>
              <a:rPr lang="ca-ES" sz="5600" b="1" dirty="0" smtClean="0"/>
              <a:t>y </a:t>
            </a:r>
            <a:r>
              <a:rPr lang="ca-ES" sz="5600" b="1" dirty="0" err="1" smtClean="0"/>
              <a:t>desayuno</a:t>
            </a:r>
            <a:r>
              <a:rPr lang="ca-ES" sz="5600" b="1" dirty="0" smtClean="0"/>
              <a:t>.  </a:t>
            </a:r>
            <a:r>
              <a:rPr lang="ca-ES" sz="5600" dirty="0" smtClean="0"/>
              <a:t>Las </a:t>
            </a:r>
            <a:r>
              <a:rPr lang="ca-ES" sz="5600" dirty="0" err="1" smtClean="0"/>
              <a:t>salidas</a:t>
            </a:r>
            <a:r>
              <a:rPr lang="ca-ES" sz="5600" dirty="0" smtClean="0"/>
              <a:t> </a:t>
            </a:r>
            <a:r>
              <a:rPr lang="ca-ES" sz="5600" dirty="0" err="1" smtClean="0"/>
              <a:t>pueden</a:t>
            </a:r>
            <a:r>
              <a:rPr lang="ca-ES" sz="5600" dirty="0" smtClean="0"/>
              <a:t> ser de </a:t>
            </a:r>
            <a:r>
              <a:rPr lang="ca-ES" sz="5600" dirty="0" err="1" smtClean="0"/>
              <a:t>todo</a:t>
            </a:r>
            <a:r>
              <a:rPr lang="ca-ES" sz="5600" dirty="0" smtClean="0"/>
              <a:t> el </a:t>
            </a:r>
            <a:r>
              <a:rPr lang="ca-ES" sz="5600" dirty="0" err="1" smtClean="0"/>
              <a:t>día</a:t>
            </a:r>
            <a:r>
              <a:rPr lang="ca-ES" sz="5600" dirty="0" smtClean="0"/>
              <a:t> o de </a:t>
            </a:r>
            <a:r>
              <a:rPr lang="ca-ES" sz="5600" dirty="0" err="1" smtClean="0"/>
              <a:t>toda</a:t>
            </a:r>
            <a:r>
              <a:rPr lang="ca-ES" sz="5600" dirty="0" smtClean="0"/>
              <a:t> la </a:t>
            </a:r>
            <a:r>
              <a:rPr lang="ca-ES" sz="5600" dirty="0" err="1" smtClean="0"/>
              <a:t>mañana</a:t>
            </a:r>
            <a:r>
              <a:rPr lang="ca-ES" sz="5600" dirty="0" smtClean="0"/>
              <a:t>, </a:t>
            </a:r>
            <a:r>
              <a:rPr lang="ca-ES" sz="5600" dirty="0" err="1" smtClean="0"/>
              <a:t>dependiendo</a:t>
            </a:r>
            <a:r>
              <a:rPr lang="ca-ES" sz="5600" dirty="0" smtClean="0"/>
              <a:t> de la </a:t>
            </a:r>
            <a:r>
              <a:rPr lang="ca-ES" sz="5600" dirty="0" err="1" smtClean="0"/>
              <a:t>salida</a:t>
            </a:r>
            <a:r>
              <a:rPr lang="ca-ES" sz="5600" dirty="0" smtClean="0"/>
              <a:t>. </a:t>
            </a:r>
            <a:r>
              <a:rPr lang="ca-ES" sz="5600" dirty="0" err="1" smtClean="0"/>
              <a:t>Semanal</a:t>
            </a:r>
            <a:r>
              <a:rPr lang="ca-ES" sz="5600" dirty="0" smtClean="0"/>
              <a:t> o </a:t>
            </a:r>
            <a:r>
              <a:rPr lang="ca-ES" sz="5600" dirty="0" err="1" smtClean="0"/>
              <a:t>quincenalmente</a:t>
            </a:r>
            <a:r>
              <a:rPr lang="ca-ES" sz="5600" dirty="0" smtClean="0"/>
              <a:t> los </a:t>
            </a:r>
            <a:r>
              <a:rPr lang="ca-ES" sz="5600" dirty="0" err="1" smtClean="0"/>
              <a:t>niños</a:t>
            </a:r>
            <a:r>
              <a:rPr lang="ca-ES" sz="5600" dirty="0" smtClean="0"/>
              <a:t>/as </a:t>
            </a:r>
            <a:r>
              <a:rPr lang="ca-ES" sz="5600" dirty="0" err="1" smtClean="0"/>
              <a:t>generalmente</a:t>
            </a:r>
            <a:r>
              <a:rPr lang="ca-ES" sz="5600" dirty="0" smtClean="0"/>
              <a:t> por </a:t>
            </a:r>
            <a:r>
              <a:rPr lang="ca-ES" sz="5600" dirty="0" err="1" smtClean="0"/>
              <a:t>grupo</a:t>
            </a:r>
            <a:r>
              <a:rPr lang="ca-ES" sz="5600" dirty="0" smtClean="0"/>
              <a:t> de </a:t>
            </a:r>
            <a:r>
              <a:rPr lang="ca-ES" sz="5600" dirty="0" err="1" smtClean="0"/>
              <a:t>edad</a:t>
            </a:r>
            <a:r>
              <a:rPr lang="ca-ES" sz="5600" dirty="0" smtClean="0"/>
              <a:t>, van a una zona </a:t>
            </a:r>
            <a:r>
              <a:rPr lang="ca-ES" sz="5600" dirty="0" err="1" smtClean="0"/>
              <a:t>arbolada</a:t>
            </a:r>
            <a:r>
              <a:rPr lang="ca-ES" sz="5600" dirty="0" smtClean="0"/>
              <a:t> </a:t>
            </a:r>
            <a:r>
              <a:rPr lang="ca-ES" sz="5600" dirty="0" err="1" smtClean="0"/>
              <a:t>muy</a:t>
            </a:r>
            <a:r>
              <a:rPr lang="ca-ES" sz="5600" dirty="0" smtClean="0"/>
              <a:t> amplia que </a:t>
            </a:r>
            <a:r>
              <a:rPr lang="ca-ES" sz="5600" dirty="0" err="1" smtClean="0"/>
              <a:t>hay</a:t>
            </a:r>
            <a:r>
              <a:rPr lang="ca-ES" sz="5600" dirty="0" smtClean="0"/>
              <a:t> cerca de la </a:t>
            </a:r>
            <a:r>
              <a:rPr lang="ca-ES" sz="5600" dirty="0" err="1" smtClean="0"/>
              <a:t>escuela</a:t>
            </a:r>
            <a:r>
              <a:rPr lang="ca-ES" sz="5600" dirty="0" smtClean="0"/>
              <a:t>. Los </a:t>
            </a:r>
            <a:r>
              <a:rPr lang="ca-ES" sz="5600" dirty="0" err="1" smtClean="0"/>
              <a:t>niños</a:t>
            </a:r>
            <a:r>
              <a:rPr lang="ca-ES" sz="5600" dirty="0" smtClean="0"/>
              <a:t>/as </a:t>
            </a:r>
            <a:r>
              <a:rPr lang="ca-ES" sz="5600" dirty="0" err="1" smtClean="0"/>
              <a:t>durante</a:t>
            </a:r>
            <a:r>
              <a:rPr lang="ca-ES" sz="5600" dirty="0" smtClean="0"/>
              <a:t> </a:t>
            </a:r>
            <a:r>
              <a:rPr lang="ca-ES" sz="5600" dirty="0" err="1" smtClean="0"/>
              <a:t>estas</a:t>
            </a:r>
            <a:r>
              <a:rPr lang="ca-ES" sz="5600" dirty="0" smtClean="0"/>
              <a:t> </a:t>
            </a:r>
            <a:r>
              <a:rPr lang="ca-ES" sz="5600" dirty="0" err="1" smtClean="0"/>
              <a:t>visitas</a:t>
            </a:r>
            <a:r>
              <a:rPr lang="ca-ES" sz="5600" dirty="0" smtClean="0"/>
              <a:t> y a lo largo del </a:t>
            </a:r>
            <a:r>
              <a:rPr lang="ca-ES" sz="5600" dirty="0" err="1" smtClean="0"/>
              <a:t>año</a:t>
            </a:r>
            <a:r>
              <a:rPr lang="ca-ES" sz="5600" dirty="0" smtClean="0"/>
              <a:t>, van </a:t>
            </a:r>
            <a:r>
              <a:rPr lang="ca-ES" sz="5600" dirty="0" err="1" smtClean="0"/>
              <a:t>invistiendo</a:t>
            </a:r>
            <a:r>
              <a:rPr lang="ca-ES" sz="5600" dirty="0" smtClean="0"/>
              <a:t> </a:t>
            </a:r>
            <a:r>
              <a:rPr lang="ca-ES" sz="5600" dirty="0" err="1" smtClean="0"/>
              <a:t>aquel</a:t>
            </a:r>
            <a:r>
              <a:rPr lang="ca-ES" sz="5600" dirty="0" smtClean="0"/>
              <a:t> </a:t>
            </a:r>
            <a:r>
              <a:rPr lang="ca-ES" sz="5600" dirty="0" err="1" smtClean="0"/>
              <a:t>espacio</a:t>
            </a:r>
            <a:r>
              <a:rPr lang="ca-ES" sz="5600" dirty="0" smtClean="0"/>
              <a:t> y </a:t>
            </a:r>
            <a:r>
              <a:rPr lang="ca-ES" sz="5600" dirty="0" err="1" smtClean="0"/>
              <a:t>observan</a:t>
            </a:r>
            <a:r>
              <a:rPr lang="ca-ES" sz="5600" dirty="0" smtClean="0"/>
              <a:t> por </a:t>
            </a:r>
            <a:r>
              <a:rPr lang="ca-ES" sz="5600" dirty="0" err="1" smtClean="0"/>
              <a:t>ejemplo</a:t>
            </a:r>
            <a:r>
              <a:rPr lang="ca-ES" sz="5600" dirty="0" smtClean="0"/>
              <a:t>, los </a:t>
            </a:r>
            <a:r>
              <a:rPr lang="ca-ES" sz="5600" dirty="0" err="1" smtClean="0"/>
              <a:t>cambios</a:t>
            </a:r>
            <a:r>
              <a:rPr lang="ca-ES" sz="5600" dirty="0" smtClean="0"/>
              <a:t> que se dan en la </a:t>
            </a:r>
            <a:r>
              <a:rPr lang="ca-ES" sz="5600" dirty="0" err="1" smtClean="0"/>
              <a:t>naturaleza</a:t>
            </a:r>
            <a:r>
              <a:rPr lang="ca-ES" sz="5600" dirty="0" smtClean="0"/>
              <a:t> a lo largo de las </a:t>
            </a:r>
            <a:r>
              <a:rPr lang="ca-ES" sz="5600" dirty="0" err="1" smtClean="0"/>
              <a:t>diferentes</a:t>
            </a:r>
            <a:r>
              <a:rPr lang="ca-ES" sz="5600" dirty="0" smtClean="0"/>
              <a:t> estaciones. </a:t>
            </a:r>
            <a:r>
              <a:rPr lang="ca-ES" sz="5600" dirty="0" err="1" smtClean="0"/>
              <a:t>Pero</a:t>
            </a:r>
            <a:r>
              <a:rPr lang="ca-ES" sz="5600" dirty="0" smtClean="0"/>
              <a:t> </a:t>
            </a:r>
            <a:r>
              <a:rPr lang="ca-ES" sz="5600" dirty="0" err="1" smtClean="0"/>
              <a:t>durante</a:t>
            </a:r>
            <a:r>
              <a:rPr lang="ca-ES" sz="5600" dirty="0" smtClean="0"/>
              <a:t> el curso </a:t>
            </a:r>
            <a:r>
              <a:rPr lang="ca-ES" sz="5600" dirty="0" err="1" smtClean="0"/>
              <a:t>tmbién</a:t>
            </a:r>
            <a:r>
              <a:rPr lang="ca-ES" sz="5600" dirty="0" smtClean="0"/>
              <a:t> </a:t>
            </a:r>
            <a:r>
              <a:rPr lang="ca-ES" sz="5600" dirty="0" err="1" smtClean="0"/>
              <a:t>hay</a:t>
            </a:r>
            <a:r>
              <a:rPr lang="ca-ES" sz="5600" dirty="0" smtClean="0"/>
              <a:t> </a:t>
            </a:r>
            <a:r>
              <a:rPr lang="ca-ES" sz="5600" dirty="0" err="1" smtClean="0"/>
              <a:t>otras</a:t>
            </a:r>
            <a:r>
              <a:rPr lang="ca-ES" sz="5600" dirty="0" smtClean="0"/>
              <a:t> </a:t>
            </a:r>
            <a:r>
              <a:rPr lang="ca-ES" sz="5600" dirty="0" err="1" smtClean="0"/>
              <a:t>muchas</a:t>
            </a:r>
            <a:r>
              <a:rPr lang="ca-ES" sz="5600" dirty="0" smtClean="0"/>
              <a:t> </a:t>
            </a:r>
            <a:r>
              <a:rPr lang="ca-ES" sz="5600" dirty="0" err="1" smtClean="0"/>
              <a:t>salidas</a:t>
            </a:r>
            <a:r>
              <a:rPr lang="ca-ES" sz="5600" dirty="0" smtClean="0"/>
              <a:t> a la playa, a un </a:t>
            </a:r>
            <a:r>
              <a:rPr lang="ca-ES" sz="5600" dirty="0" err="1" smtClean="0"/>
              <a:t>río</a:t>
            </a:r>
            <a:r>
              <a:rPr lang="ca-ES" sz="5600" dirty="0" smtClean="0"/>
              <a:t> y a </a:t>
            </a:r>
            <a:r>
              <a:rPr lang="ca-ES" sz="5600" dirty="0" err="1" smtClean="0"/>
              <a:t>otros</a:t>
            </a:r>
            <a:r>
              <a:rPr lang="ca-ES" sz="5600" dirty="0" smtClean="0"/>
              <a:t> </a:t>
            </a:r>
            <a:r>
              <a:rPr lang="ca-ES" sz="5600" dirty="0" err="1" smtClean="0"/>
              <a:t>muchos</a:t>
            </a:r>
            <a:r>
              <a:rPr lang="ca-ES" sz="5600" dirty="0" smtClean="0"/>
              <a:t> </a:t>
            </a:r>
            <a:r>
              <a:rPr lang="ca-ES" sz="5600" dirty="0" err="1" smtClean="0"/>
              <a:t>espacios</a:t>
            </a:r>
            <a:r>
              <a:rPr lang="ca-ES" sz="5600" dirty="0" smtClean="0"/>
              <a:t> </a:t>
            </a:r>
            <a:r>
              <a:rPr lang="ca-ES" sz="5600" dirty="0" err="1" smtClean="0"/>
              <a:t>naturales</a:t>
            </a:r>
            <a:r>
              <a:rPr lang="ca-ES" sz="5600" dirty="0" smtClean="0"/>
              <a:t>. </a:t>
            </a:r>
            <a:r>
              <a:rPr lang="ca-ES" sz="5600" dirty="0" err="1" smtClean="0"/>
              <a:t>También</a:t>
            </a:r>
            <a:r>
              <a:rPr lang="ca-ES" sz="5600" dirty="0" smtClean="0"/>
              <a:t> </a:t>
            </a:r>
            <a:r>
              <a:rPr lang="ca-ES" sz="5600" dirty="0" err="1" smtClean="0"/>
              <a:t>existen</a:t>
            </a:r>
            <a:r>
              <a:rPr lang="ca-ES" sz="5600" dirty="0" smtClean="0"/>
              <a:t> las </a:t>
            </a:r>
            <a:r>
              <a:rPr lang="ca-ES" sz="5600" dirty="0" err="1" smtClean="0"/>
              <a:t>colonias</a:t>
            </a:r>
            <a:r>
              <a:rPr lang="ca-ES" sz="5600" dirty="0" smtClean="0"/>
              <a:t> que son una </a:t>
            </a:r>
            <a:r>
              <a:rPr lang="ca-ES" sz="5600" dirty="0" err="1" smtClean="0"/>
              <a:t>salida</a:t>
            </a:r>
            <a:r>
              <a:rPr lang="ca-ES" sz="5600" dirty="0" smtClean="0"/>
              <a:t> que se da </a:t>
            </a:r>
            <a:r>
              <a:rPr lang="ca-ES" sz="5600" dirty="0" err="1" smtClean="0"/>
              <a:t>durante</a:t>
            </a:r>
            <a:r>
              <a:rPr lang="ca-ES" sz="5600" dirty="0" smtClean="0"/>
              <a:t> 3 </a:t>
            </a:r>
            <a:r>
              <a:rPr lang="ca-ES" sz="5600" dirty="0" err="1" smtClean="0"/>
              <a:t>días</a:t>
            </a:r>
            <a:r>
              <a:rPr lang="ca-ES" sz="5600" dirty="0" smtClean="0"/>
              <a:t> y dos </a:t>
            </a:r>
            <a:r>
              <a:rPr lang="ca-ES" sz="5600" dirty="0" err="1" smtClean="0"/>
              <a:t>noches</a:t>
            </a:r>
            <a:r>
              <a:rPr lang="ca-ES" sz="5600" dirty="0" smtClean="0"/>
              <a:t>. Esta estructura </a:t>
            </a:r>
            <a:r>
              <a:rPr lang="ca-ES" sz="5600" dirty="0" err="1" smtClean="0"/>
              <a:t>también</a:t>
            </a:r>
            <a:r>
              <a:rPr lang="ca-ES" sz="5600" dirty="0" smtClean="0"/>
              <a:t> </a:t>
            </a:r>
            <a:r>
              <a:rPr lang="ca-ES" sz="5600" dirty="0" err="1" smtClean="0"/>
              <a:t>fue</a:t>
            </a:r>
            <a:r>
              <a:rPr lang="ca-ES" sz="5600" dirty="0" smtClean="0"/>
              <a:t> </a:t>
            </a:r>
            <a:r>
              <a:rPr lang="ca-ES" sz="5600" dirty="0" err="1" smtClean="0"/>
              <a:t>evolucionando</a:t>
            </a:r>
            <a:r>
              <a:rPr lang="ca-ES" sz="5600" dirty="0" smtClean="0"/>
              <a:t> a lo largo del </a:t>
            </a:r>
            <a:r>
              <a:rPr lang="ca-ES" sz="5600" dirty="0" err="1" smtClean="0"/>
              <a:t>tiempo</a:t>
            </a:r>
            <a:r>
              <a:rPr lang="ca-ES" sz="5600" dirty="0" smtClean="0"/>
              <a:t>. </a:t>
            </a:r>
            <a:r>
              <a:rPr lang="ca-ES" sz="5600" dirty="0" err="1" smtClean="0"/>
              <a:t>Primero</a:t>
            </a:r>
            <a:r>
              <a:rPr lang="ca-ES" sz="5600" dirty="0" smtClean="0"/>
              <a:t> se </a:t>
            </a:r>
            <a:r>
              <a:rPr lang="ca-ES" sz="5600" dirty="0" err="1" smtClean="0"/>
              <a:t>ofrecía</a:t>
            </a:r>
            <a:r>
              <a:rPr lang="ca-ES" sz="5600" dirty="0" smtClean="0"/>
              <a:t> a </a:t>
            </a:r>
            <a:r>
              <a:rPr lang="ca-ES" sz="5600" dirty="0" err="1" smtClean="0"/>
              <a:t>todos</a:t>
            </a:r>
            <a:r>
              <a:rPr lang="ca-ES" sz="5600" dirty="0" smtClean="0"/>
              <a:t> los </a:t>
            </a:r>
            <a:r>
              <a:rPr lang="ca-ES" sz="5600" dirty="0" err="1" smtClean="0"/>
              <a:t>niños</a:t>
            </a:r>
            <a:r>
              <a:rPr lang="ca-ES" sz="5600" dirty="0" smtClean="0"/>
              <a:t>/as de la </a:t>
            </a:r>
            <a:r>
              <a:rPr lang="ca-ES" sz="5600" dirty="0" err="1" smtClean="0"/>
              <a:t>Comunidad</a:t>
            </a:r>
            <a:r>
              <a:rPr lang="ca-ES" sz="5600" dirty="0" smtClean="0"/>
              <a:t> y </a:t>
            </a:r>
            <a:r>
              <a:rPr lang="ca-ES" sz="5600" dirty="0" err="1" smtClean="0"/>
              <a:t>poco</a:t>
            </a:r>
            <a:r>
              <a:rPr lang="ca-ES" sz="5600" dirty="0" smtClean="0"/>
              <a:t> a </a:t>
            </a:r>
            <a:r>
              <a:rPr lang="ca-ES" sz="5600" dirty="0" err="1" smtClean="0"/>
              <a:t>poco</a:t>
            </a:r>
            <a:r>
              <a:rPr lang="ca-ES" sz="5600" dirty="0" smtClean="0"/>
              <a:t> se </a:t>
            </a:r>
            <a:r>
              <a:rPr lang="ca-ES" sz="5600" dirty="0" err="1" smtClean="0"/>
              <a:t>fue</a:t>
            </a:r>
            <a:r>
              <a:rPr lang="ca-ES" sz="5600" dirty="0" smtClean="0"/>
              <a:t> </a:t>
            </a:r>
            <a:r>
              <a:rPr lang="ca-ES" sz="5600" dirty="0" err="1" smtClean="0"/>
              <a:t>viendo</a:t>
            </a:r>
            <a:r>
              <a:rPr lang="ca-ES" sz="5600" dirty="0" smtClean="0"/>
              <a:t> que era </a:t>
            </a:r>
            <a:r>
              <a:rPr lang="ca-ES" sz="5600" dirty="0" err="1" smtClean="0"/>
              <a:t>mejor</a:t>
            </a:r>
            <a:r>
              <a:rPr lang="ca-ES" sz="5600" dirty="0" smtClean="0"/>
              <a:t> </a:t>
            </a:r>
            <a:r>
              <a:rPr lang="ca-ES" sz="5600" dirty="0" err="1" smtClean="0"/>
              <a:t>ofrecerla</a:t>
            </a:r>
            <a:r>
              <a:rPr lang="ca-ES" sz="5600" dirty="0" smtClean="0"/>
              <a:t> </a:t>
            </a:r>
            <a:r>
              <a:rPr lang="ca-ES" sz="5600" dirty="0" err="1" smtClean="0"/>
              <a:t>sólo</a:t>
            </a:r>
            <a:r>
              <a:rPr lang="ca-ES" sz="5600" dirty="0" smtClean="0"/>
              <a:t> a los </a:t>
            </a:r>
            <a:r>
              <a:rPr lang="ca-ES" sz="5600" dirty="0" err="1" smtClean="0"/>
              <a:t>niños</a:t>
            </a:r>
            <a:r>
              <a:rPr lang="ca-ES" sz="5600" dirty="0" smtClean="0"/>
              <a:t> de 5 </a:t>
            </a:r>
            <a:r>
              <a:rPr lang="ca-ES" sz="5600" dirty="0" err="1" smtClean="0"/>
              <a:t>años</a:t>
            </a:r>
            <a:r>
              <a:rPr lang="ca-ES" sz="5600" dirty="0" smtClean="0"/>
              <a:t> </a:t>
            </a:r>
            <a:r>
              <a:rPr lang="ca-ES" sz="5600" dirty="0" err="1" smtClean="0"/>
              <a:t>ya</a:t>
            </a:r>
            <a:r>
              <a:rPr lang="ca-ES" sz="5600" dirty="0" smtClean="0"/>
              <a:t> que </a:t>
            </a:r>
            <a:r>
              <a:rPr lang="ca-ES" sz="5600" dirty="0" err="1" smtClean="0"/>
              <a:t>eran</a:t>
            </a:r>
            <a:r>
              <a:rPr lang="ca-ES" sz="5600" dirty="0" smtClean="0"/>
              <a:t> los que las </a:t>
            </a:r>
            <a:r>
              <a:rPr lang="ca-ES" sz="5600" dirty="0" err="1" smtClean="0"/>
              <a:t>vivían</a:t>
            </a:r>
            <a:r>
              <a:rPr lang="ca-ES" sz="5600" dirty="0" smtClean="0"/>
              <a:t> con </a:t>
            </a:r>
            <a:r>
              <a:rPr lang="ca-ES" sz="5600" dirty="0" err="1" smtClean="0"/>
              <a:t>más</a:t>
            </a:r>
            <a:r>
              <a:rPr lang="ca-ES" sz="5600" dirty="0" smtClean="0"/>
              <a:t>  </a:t>
            </a:r>
            <a:r>
              <a:rPr lang="ca-ES" sz="5600" dirty="0" err="1" smtClean="0"/>
              <a:t>alegría</a:t>
            </a:r>
            <a:r>
              <a:rPr lang="ca-ES" sz="5600" dirty="0" smtClean="0"/>
              <a:t> y </a:t>
            </a:r>
            <a:r>
              <a:rPr lang="ca-ES" sz="5600" dirty="0" err="1" smtClean="0"/>
              <a:t>seguridad</a:t>
            </a:r>
            <a:r>
              <a:rPr lang="ca-ES" sz="5600" dirty="0" smtClean="0"/>
              <a:t>. </a:t>
            </a:r>
            <a:r>
              <a:rPr lang="ca-ES" sz="5600" b="1" dirty="0" smtClean="0"/>
              <a:t>El </a:t>
            </a:r>
            <a:r>
              <a:rPr lang="ca-ES" sz="5600" b="1" dirty="0" err="1" smtClean="0"/>
              <a:t>desayuno</a:t>
            </a:r>
            <a:r>
              <a:rPr lang="ca-ES" sz="5600" dirty="0" smtClean="0"/>
              <a:t> lo </a:t>
            </a:r>
            <a:r>
              <a:rPr lang="ca-ES" sz="5600" dirty="0" err="1" smtClean="0"/>
              <a:t>preparan</a:t>
            </a:r>
            <a:r>
              <a:rPr lang="ca-ES" sz="5600" dirty="0" smtClean="0"/>
              <a:t> las </a:t>
            </a:r>
            <a:r>
              <a:rPr lang="ca-ES" sz="5600" dirty="0" err="1" smtClean="0"/>
              <a:t>familias</a:t>
            </a:r>
            <a:r>
              <a:rPr lang="ca-ES" sz="5600" dirty="0" smtClean="0"/>
              <a:t> por </a:t>
            </a:r>
            <a:r>
              <a:rPr lang="ca-ES" sz="5600" dirty="0" err="1" smtClean="0"/>
              <a:t>turnos</a:t>
            </a:r>
            <a:r>
              <a:rPr lang="ca-ES" sz="5600" dirty="0" smtClean="0"/>
              <a:t>. Cada </a:t>
            </a:r>
            <a:r>
              <a:rPr lang="ca-ES" sz="5600" dirty="0" err="1" smtClean="0"/>
              <a:t>niño</a:t>
            </a:r>
            <a:r>
              <a:rPr lang="ca-ES" sz="5600" dirty="0" smtClean="0"/>
              <a:t>/a </a:t>
            </a:r>
            <a:r>
              <a:rPr lang="ca-ES" sz="5600" dirty="0" err="1" smtClean="0"/>
              <a:t>trae</a:t>
            </a:r>
            <a:r>
              <a:rPr lang="ca-ES" sz="5600" dirty="0" smtClean="0"/>
              <a:t>  por la </a:t>
            </a:r>
            <a:r>
              <a:rPr lang="ca-ES" sz="5600" dirty="0" err="1" smtClean="0"/>
              <a:t>mañana</a:t>
            </a:r>
            <a:r>
              <a:rPr lang="ca-ES" sz="5600" dirty="0" smtClean="0"/>
              <a:t> una </a:t>
            </a:r>
            <a:r>
              <a:rPr lang="ca-ES" sz="5600" dirty="0" err="1" smtClean="0"/>
              <a:t>pieza</a:t>
            </a:r>
            <a:r>
              <a:rPr lang="ca-ES" sz="5600" dirty="0" smtClean="0"/>
              <a:t> de </a:t>
            </a:r>
            <a:r>
              <a:rPr lang="ca-ES" sz="5600" dirty="0" err="1" smtClean="0"/>
              <a:t>fruta</a:t>
            </a:r>
            <a:r>
              <a:rPr lang="ca-ES" sz="5600" dirty="0" smtClean="0"/>
              <a:t> o </a:t>
            </a:r>
            <a:r>
              <a:rPr lang="ca-ES" sz="5600" dirty="0" err="1" smtClean="0"/>
              <a:t>frutos</a:t>
            </a:r>
            <a:r>
              <a:rPr lang="ca-ES" sz="5600" dirty="0" smtClean="0"/>
              <a:t> </a:t>
            </a:r>
            <a:r>
              <a:rPr lang="ca-ES" sz="5600" dirty="0" err="1" smtClean="0"/>
              <a:t>secos</a:t>
            </a:r>
            <a:r>
              <a:rPr lang="ca-ES" sz="5600" dirty="0" smtClean="0"/>
              <a:t> y </a:t>
            </a:r>
            <a:r>
              <a:rPr lang="ca-ES" sz="5600" dirty="0" err="1" smtClean="0"/>
              <a:t>después</a:t>
            </a:r>
            <a:r>
              <a:rPr lang="ca-ES" sz="5600" dirty="0" smtClean="0"/>
              <a:t> </a:t>
            </a:r>
            <a:r>
              <a:rPr lang="ca-ES" sz="5600" dirty="0" err="1" smtClean="0"/>
              <a:t>unos</a:t>
            </a:r>
            <a:r>
              <a:rPr lang="ca-ES" sz="5600" dirty="0" smtClean="0"/>
              <a:t> 4-5 </a:t>
            </a:r>
            <a:r>
              <a:rPr lang="ca-ES" sz="5600" dirty="0" err="1" smtClean="0"/>
              <a:t>padres</a:t>
            </a:r>
            <a:r>
              <a:rPr lang="ca-ES" sz="5600" dirty="0" smtClean="0"/>
              <a:t> y </a:t>
            </a:r>
            <a:r>
              <a:rPr lang="ca-ES" sz="5600" dirty="0" err="1" smtClean="0"/>
              <a:t>madres</a:t>
            </a:r>
            <a:r>
              <a:rPr lang="ca-ES" sz="5600" dirty="0" smtClean="0"/>
              <a:t> </a:t>
            </a:r>
            <a:r>
              <a:rPr lang="ca-ES" sz="5600" dirty="0" err="1" smtClean="0"/>
              <a:t>pelan</a:t>
            </a:r>
            <a:r>
              <a:rPr lang="ca-ES" sz="5600" dirty="0" smtClean="0"/>
              <a:t> y </a:t>
            </a:r>
            <a:r>
              <a:rPr lang="ca-ES" sz="5600" dirty="0" err="1" smtClean="0"/>
              <a:t>cortan</a:t>
            </a:r>
            <a:r>
              <a:rPr lang="ca-ES" sz="5600" dirty="0" smtClean="0"/>
              <a:t> la </a:t>
            </a:r>
            <a:r>
              <a:rPr lang="ca-ES" sz="5600" dirty="0" err="1" smtClean="0"/>
              <a:t>fruta</a:t>
            </a:r>
            <a:r>
              <a:rPr lang="ca-ES" sz="5600" dirty="0" smtClean="0"/>
              <a:t> y la </a:t>
            </a:r>
            <a:r>
              <a:rPr lang="ca-ES" sz="5600" dirty="0" err="1" smtClean="0"/>
              <a:t>colocan</a:t>
            </a:r>
            <a:r>
              <a:rPr lang="ca-ES" sz="5600" dirty="0" smtClean="0"/>
              <a:t> </a:t>
            </a:r>
            <a:r>
              <a:rPr lang="ca-ES" sz="5600" dirty="0" err="1" smtClean="0"/>
              <a:t>junto</a:t>
            </a:r>
            <a:r>
              <a:rPr lang="ca-ES" sz="5600" dirty="0" smtClean="0"/>
              <a:t> con los </a:t>
            </a:r>
            <a:r>
              <a:rPr lang="ca-ES" sz="5600" dirty="0" err="1" smtClean="0"/>
              <a:t>frutos</a:t>
            </a:r>
            <a:r>
              <a:rPr lang="ca-ES" sz="5600" dirty="0" smtClean="0"/>
              <a:t> </a:t>
            </a:r>
            <a:r>
              <a:rPr lang="ca-ES" sz="5600" dirty="0" err="1" smtClean="0"/>
              <a:t>secos</a:t>
            </a:r>
            <a:r>
              <a:rPr lang="ca-ES" sz="5600" dirty="0" smtClean="0"/>
              <a:t> en </a:t>
            </a:r>
            <a:r>
              <a:rPr lang="ca-ES" sz="5600" dirty="0" err="1" smtClean="0"/>
              <a:t>diferentes</a:t>
            </a:r>
            <a:r>
              <a:rPr lang="ca-ES" sz="5600" dirty="0" smtClean="0"/>
              <a:t> </a:t>
            </a:r>
            <a:r>
              <a:rPr lang="ca-ES" sz="5600" dirty="0" err="1" smtClean="0"/>
              <a:t>recipientes</a:t>
            </a:r>
            <a:r>
              <a:rPr lang="ca-ES" sz="5600" dirty="0" smtClean="0"/>
              <a:t>. Se </a:t>
            </a:r>
            <a:r>
              <a:rPr lang="ca-ES" sz="5600" dirty="0" err="1" smtClean="0"/>
              <a:t>insiste</a:t>
            </a:r>
            <a:r>
              <a:rPr lang="ca-ES" sz="5600" dirty="0" smtClean="0"/>
              <a:t> a las </a:t>
            </a:r>
            <a:r>
              <a:rPr lang="ca-ES" sz="5600" dirty="0" err="1" smtClean="0"/>
              <a:t>familias</a:t>
            </a:r>
            <a:r>
              <a:rPr lang="ca-ES" sz="5600" dirty="0" smtClean="0"/>
              <a:t> en que los </a:t>
            </a:r>
            <a:r>
              <a:rPr lang="ca-ES" sz="5600" dirty="0" err="1" smtClean="0"/>
              <a:t>frutos</a:t>
            </a:r>
            <a:r>
              <a:rPr lang="ca-ES" sz="5600" dirty="0" smtClean="0"/>
              <a:t> </a:t>
            </a:r>
            <a:r>
              <a:rPr lang="ca-ES" sz="5600" dirty="0" err="1" smtClean="0"/>
              <a:t>secos</a:t>
            </a:r>
            <a:r>
              <a:rPr lang="ca-ES" sz="5600" dirty="0" smtClean="0"/>
              <a:t> </a:t>
            </a:r>
            <a:r>
              <a:rPr lang="ca-ES" sz="5600" dirty="0" err="1" smtClean="0"/>
              <a:t>sean</a:t>
            </a:r>
            <a:r>
              <a:rPr lang="ca-ES" sz="5600" dirty="0" smtClean="0"/>
              <a:t> lo </a:t>
            </a:r>
            <a:r>
              <a:rPr lang="ca-ES" sz="5600" dirty="0" err="1" smtClean="0"/>
              <a:t>más</a:t>
            </a:r>
            <a:r>
              <a:rPr lang="ca-ES" sz="5600" dirty="0" smtClean="0"/>
              <a:t> </a:t>
            </a:r>
            <a:r>
              <a:rPr lang="ca-ES" sz="5600" dirty="0" err="1" smtClean="0"/>
              <a:t>naturales</a:t>
            </a:r>
            <a:r>
              <a:rPr lang="ca-ES" sz="5600" dirty="0" smtClean="0"/>
              <a:t>  y </a:t>
            </a:r>
            <a:r>
              <a:rPr lang="ca-ES" sz="5600" dirty="0" err="1" smtClean="0"/>
              <a:t>menos</a:t>
            </a:r>
            <a:r>
              <a:rPr lang="ca-ES" sz="5600" dirty="0" smtClean="0"/>
              <a:t> </a:t>
            </a:r>
            <a:r>
              <a:rPr lang="ca-ES" sz="5600" dirty="0" err="1" smtClean="0"/>
              <a:t>salados</a:t>
            </a:r>
            <a:r>
              <a:rPr lang="ca-ES" sz="5600" dirty="0" smtClean="0"/>
              <a:t> </a:t>
            </a:r>
            <a:r>
              <a:rPr lang="ca-ES" sz="5600" dirty="0" err="1" smtClean="0"/>
              <a:t>posible</a:t>
            </a:r>
            <a:r>
              <a:rPr lang="ca-ES" sz="5600" dirty="0" smtClean="0"/>
              <a:t>.</a:t>
            </a:r>
            <a:endParaRPr lang="ca-ES" sz="5600" b="1" dirty="0" smtClean="0"/>
          </a:p>
          <a:p>
            <a:pPr eaLnBrk="1" fontAlgn="auto" hangingPunct="1">
              <a:spcAft>
                <a:spcPts val="0"/>
              </a:spcAft>
              <a:buFont typeface="Arial" pitchFamily="34" charset="0"/>
              <a:buChar char="•"/>
              <a:defRPr/>
            </a:pPr>
            <a:r>
              <a:rPr lang="ca-ES" sz="5600" dirty="0" smtClean="0"/>
              <a:t>No </a:t>
            </a:r>
            <a:r>
              <a:rPr lang="ca-ES" sz="5600" dirty="0" err="1" smtClean="0"/>
              <a:t>existe</a:t>
            </a:r>
            <a:r>
              <a:rPr lang="ca-ES" sz="5600" dirty="0" smtClean="0"/>
              <a:t> la hora del </a:t>
            </a:r>
            <a:r>
              <a:rPr lang="ca-ES" sz="5600" dirty="0" err="1" smtClean="0"/>
              <a:t>patio</a:t>
            </a:r>
            <a:r>
              <a:rPr lang="ca-ES" sz="5600" dirty="0" smtClean="0"/>
              <a:t> como estructura </a:t>
            </a:r>
            <a:r>
              <a:rPr lang="ca-ES" sz="5600" dirty="0" err="1" smtClean="0"/>
              <a:t>porque</a:t>
            </a:r>
            <a:r>
              <a:rPr lang="ca-ES" sz="5600" dirty="0" smtClean="0"/>
              <a:t> los </a:t>
            </a:r>
            <a:r>
              <a:rPr lang="ca-ES" sz="5600" dirty="0" err="1" smtClean="0"/>
              <a:t>niños</a:t>
            </a:r>
            <a:r>
              <a:rPr lang="ca-ES" sz="5600" dirty="0" smtClean="0"/>
              <a:t> </a:t>
            </a:r>
            <a:r>
              <a:rPr lang="ca-ES" sz="5600" dirty="0" err="1" smtClean="0"/>
              <a:t>pueden</a:t>
            </a:r>
            <a:r>
              <a:rPr lang="ca-ES" sz="5600" dirty="0" smtClean="0"/>
              <a:t> </a:t>
            </a:r>
            <a:r>
              <a:rPr lang="ca-ES" sz="5600" dirty="0" err="1" smtClean="0"/>
              <a:t>salir</a:t>
            </a:r>
            <a:r>
              <a:rPr lang="ca-ES" sz="5600" dirty="0" smtClean="0"/>
              <a:t> en </a:t>
            </a:r>
            <a:r>
              <a:rPr lang="ca-ES" sz="5600" dirty="0" err="1" smtClean="0"/>
              <a:t>cualquier</a:t>
            </a:r>
            <a:r>
              <a:rPr lang="ca-ES" sz="5600" dirty="0" smtClean="0"/>
              <a:t> </a:t>
            </a:r>
            <a:r>
              <a:rPr lang="ca-ES" sz="5600" dirty="0" err="1" smtClean="0"/>
              <a:t>momento</a:t>
            </a:r>
            <a:r>
              <a:rPr lang="ca-ES" sz="5600" dirty="0" smtClean="0"/>
              <a:t> al exterior, es un </a:t>
            </a:r>
            <a:r>
              <a:rPr lang="ca-ES" sz="5600" dirty="0" err="1" smtClean="0"/>
              <a:t>espacio</a:t>
            </a:r>
            <a:r>
              <a:rPr lang="ca-ES" sz="5600" dirty="0" smtClean="0"/>
              <a:t> </a:t>
            </a:r>
            <a:r>
              <a:rPr lang="ca-ES" sz="5600" dirty="0" err="1" smtClean="0"/>
              <a:t>educativo</a:t>
            </a:r>
            <a:r>
              <a:rPr lang="ca-ES" sz="5600" dirty="0" smtClean="0"/>
              <a:t> </a:t>
            </a:r>
            <a:r>
              <a:rPr lang="ca-ES" sz="5600" dirty="0" err="1" smtClean="0"/>
              <a:t>más</a:t>
            </a:r>
            <a:r>
              <a:rPr lang="ca-ES" sz="5600" dirty="0" smtClean="0"/>
              <a:t>. Para </a:t>
            </a:r>
            <a:r>
              <a:rPr lang="ca-ES" sz="5600" dirty="0" err="1" smtClean="0"/>
              <a:t>salir</a:t>
            </a:r>
            <a:r>
              <a:rPr lang="ca-ES" sz="5600" dirty="0" smtClean="0"/>
              <a:t> se ponen los </a:t>
            </a:r>
            <a:r>
              <a:rPr lang="ca-ES" sz="5600" dirty="0" err="1" smtClean="0"/>
              <a:t>zapatos</a:t>
            </a:r>
            <a:r>
              <a:rPr lang="ca-ES" sz="5600" dirty="0" smtClean="0"/>
              <a:t>.</a:t>
            </a:r>
          </a:p>
          <a:p>
            <a:pPr marL="0" indent="0" eaLnBrk="1" fontAlgn="auto" hangingPunct="1">
              <a:spcAft>
                <a:spcPts val="0"/>
              </a:spcAft>
              <a:buFont typeface="Arial" pitchFamily="34" charset="0"/>
              <a:buNone/>
              <a:defRPr/>
            </a:pPr>
            <a:endParaRPr lang="es-ES_tradnl"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6264</TotalTime>
  <Words>4764</Words>
  <Application>Microsoft Office PowerPoint</Application>
  <PresentationFormat>Presentación en pantalla (4:3)</PresentationFormat>
  <Paragraphs>206</Paragraphs>
  <Slides>73</Slides>
  <Notes>0</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Tema de Office</vt:lpstr>
      <vt:lpstr>Experiencia en el CEIP El Martinet, un proyecto de trabajo por ambientes-espacios de aprendizaje.   “Una escuela donde los niños no hacen lo que quieren sino que quieren lo que hacen”                                           Cursos 2008-2013</vt:lpstr>
      <vt:lpstr>Origen del centro y contextualización de la escuela</vt:lpstr>
      <vt:lpstr>Evolución del proyecto</vt:lpstr>
      <vt:lpstr>Referentes principales</vt:lpstr>
      <vt:lpstr>Ejes del proyecto</vt:lpstr>
      <vt:lpstr>La escuela está formada por 3 comunidades</vt:lpstr>
      <vt:lpstr>Comunidad de Pequeños Entrada</vt:lpstr>
      <vt:lpstr>Presentación de PowerPoint</vt:lpstr>
      <vt:lpstr>Estructuras de la Comunidad de Pequeños</vt:lpstr>
      <vt:lpstr>Cómo son las entradas y salidas</vt:lpstr>
      <vt:lpstr>Espacio de referencia</vt:lpstr>
      <vt:lpstr>Presentación de PowerPoint</vt:lpstr>
      <vt:lpstr>Ambientes –espacios de la comunidad de Pequeños</vt:lpstr>
      <vt:lpstr>Espacio de la harina </vt:lpstr>
      <vt:lpstr>Presentación de PowerPoint</vt:lpstr>
      <vt:lpstr>Presentación de PowerPoint</vt:lpstr>
      <vt:lpstr>Espacio de material de reciclaje</vt:lpstr>
      <vt:lpstr>Presentación de PowerPoint</vt:lpstr>
      <vt:lpstr>Espacio de los disfraces</vt:lpstr>
      <vt:lpstr>Presentación de PowerPoint</vt:lpstr>
      <vt:lpstr>Presentación de PowerPoint</vt:lpstr>
      <vt:lpstr>Presentación de PowerPoint</vt:lpstr>
      <vt:lpstr>Presentación de PowerPoint</vt:lpstr>
      <vt:lpstr>Presentación de PowerPoint</vt:lpstr>
      <vt:lpstr>Espacio de la cocina y las muñecas</vt:lpstr>
      <vt:lpstr>Presentación de PowerPoint</vt:lpstr>
      <vt:lpstr>Presentación de PowerPoint</vt:lpstr>
      <vt:lpstr>Espacio de la naturaleza.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Espacio de la arena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Espacio de luz y sombras</vt:lpstr>
      <vt:lpstr>Presentación de PowerPoint</vt:lpstr>
      <vt:lpstr>Presentación de PowerPoint</vt:lpstr>
      <vt:lpstr>Presentación de PowerPoint</vt:lpstr>
      <vt:lpstr>Presentación de PowerPoint</vt:lpstr>
      <vt:lpstr>Espacio del taller</vt:lpstr>
      <vt:lpstr>Presentación de PowerPoint</vt:lpstr>
      <vt:lpstr>Presentación de PowerPoint</vt:lpstr>
      <vt:lpstr>Presentación de PowerPoint</vt:lpstr>
      <vt:lpstr>Espacio exterior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Trabajo corporal</vt:lpstr>
      <vt:lpstr>Informes para los niños</vt:lpstr>
      <vt:lpstr>Documentación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Experiencia en el CEIP El Martinet, un proyecto de trabajo por ambientes-espacios de aprendizaje.                                          Cursos 2008-2013</dc:title>
  <dc:creator>Mónica</dc:creator>
  <cp:lastModifiedBy>Mónica</cp:lastModifiedBy>
  <cp:revision>235</cp:revision>
  <cp:lastPrinted>2016-01-17T17:45:52Z</cp:lastPrinted>
  <dcterms:created xsi:type="dcterms:W3CDTF">2015-12-17T16:15:00Z</dcterms:created>
  <dcterms:modified xsi:type="dcterms:W3CDTF">2016-05-18T17:21:03Z</dcterms:modified>
</cp:coreProperties>
</file>