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1047" r:id="rId2"/>
    <p:sldId id="399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855"/>
    <p:restoredTop sz="94646"/>
  </p:normalViewPr>
  <p:slideViewPr>
    <p:cSldViewPr snapToGrid="0" snapToObjects="1">
      <p:cViewPr varScale="1">
        <p:scale>
          <a:sx n="56" d="100"/>
          <a:sy n="56" d="100"/>
        </p:scale>
        <p:origin x="200" y="1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580F4D-C6B2-024B-8E93-A0A31BB01A73}" type="datetimeFigureOut">
              <a:rPr lang="es-ES" smtClean="0"/>
              <a:t>29/11/21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121C8A-2234-C64A-BCB4-8AC70CD6B7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0812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err="1"/>
              <a:t>Find</a:t>
            </a:r>
            <a:r>
              <a:rPr lang="es-ES" dirty="0"/>
              <a:t> </a:t>
            </a:r>
            <a:r>
              <a:rPr lang="es-ES" dirty="0" err="1"/>
              <a:t>this</a:t>
            </a:r>
            <a:r>
              <a:rPr lang="es-ES" dirty="0"/>
              <a:t> </a:t>
            </a:r>
            <a:r>
              <a:rPr lang="es-ES" dirty="0" err="1"/>
              <a:t>slide</a:t>
            </a:r>
            <a:r>
              <a:rPr lang="es-ES" dirty="0"/>
              <a:t> in </a:t>
            </a:r>
            <a:r>
              <a:rPr lang="es-ES" dirty="0" err="1"/>
              <a:t>the</a:t>
            </a:r>
            <a:r>
              <a:rPr lang="es-ES" dirty="0"/>
              <a:t> Google Drive.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C70E6DD-7E42-43B5-A4D5-BB36A2333E7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813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C246FC-1E18-47DB-9914-8282CF7C66E2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3303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logo-conselleria-de-educacion-e-ordenacion-universitaria-xunta – Montajes  Domínguez">
            <a:extLst>
              <a:ext uri="{FF2B5EF4-FFF2-40B4-BE49-F238E27FC236}">
                <a16:creationId xmlns:a16="http://schemas.microsoft.com/office/drawing/2014/main" id="{30E40037-A6B6-D545-87A9-70DA3D84E69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3733" y="0"/>
            <a:ext cx="3228267" cy="59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9811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C:\Users\Donna\Pictures\Scaffoldingmagic logo 4.jpg">
            <a:extLst>
              <a:ext uri="{FF2B5EF4-FFF2-40B4-BE49-F238E27FC236}">
                <a16:creationId xmlns:a16="http://schemas.microsoft.com/office/drawing/2014/main" id="{7FA3B56A-6290-3346-B23A-F7F9DEBFC6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 rot="16200000">
            <a:off x="-2841651" y="2841651"/>
            <a:ext cx="6858001" cy="1174699"/>
          </a:xfrm>
          <a:prstGeom prst="rect">
            <a:avLst/>
          </a:prstGeom>
          <a:noFill/>
        </p:spPr>
      </p:pic>
      <p:pic>
        <p:nvPicPr>
          <p:cNvPr id="6" name="Picture 4" descr="logo-conselleria-de-educacion-e-ordenacion-universitaria-xunta – Montajes  Domínguez">
            <a:extLst>
              <a:ext uri="{FF2B5EF4-FFF2-40B4-BE49-F238E27FC236}">
                <a16:creationId xmlns:a16="http://schemas.microsoft.com/office/drawing/2014/main" id="{71E98CFC-4699-3C40-A149-F475ED89814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3733" y="0"/>
            <a:ext cx="3228267" cy="59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0641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BE6BF08-0609-B245-AA15-5CB945A10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686DCC8-4B89-7047-B43E-36C2908BF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157605-062B-B541-B12B-923D2D8604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60065-2F00-374B-884E-C8DC6A63AB8A}" type="datetimeFigureOut">
              <a:rPr lang="es-ES" smtClean="0"/>
              <a:t>29/11/21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AFA4E6-3178-CB47-B9F5-B2F1EEACA3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623907-B558-5548-B118-6EE1990604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7769-EC24-6C47-812D-35F270451C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222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CuadroTexto">
            <a:extLst>
              <a:ext uri="{FF2B5EF4-FFF2-40B4-BE49-F238E27FC236}">
                <a16:creationId xmlns:a16="http://schemas.microsoft.com/office/drawing/2014/main" id="{3EA37D6A-E7B4-7D43-A4DD-230AB2E478ED}"/>
              </a:ext>
            </a:extLst>
          </p:cNvPr>
          <p:cNvSpPr txBox="1"/>
          <p:nvPr/>
        </p:nvSpPr>
        <p:spPr>
          <a:xfrm>
            <a:off x="5603597" y="1796292"/>
            <a:ext cx="65884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endParaRPr lang="es-ES" sz="2800" dirty="0">
              <a:solidFill>
                <a:srgbClr val="0070C0"/>
              </a:solidFill>
              <a:latin typeface="Century Gothic" panose="020B050202020202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514350" indent="-514350">
              <a:buAutoNum type="arabicPeriod"/>
            </a:pPr>
            <a:r>
              <a:rPr lang="es-ES" sz="2800" dirty="0" err="1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Choose</a:t>
            </a:r>
            <a:r>
              <a:rPr lang="es-ES" sz="2800" dirty="0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 Roles</a:t>
            </a:r>
          </a:p>
          <a:p>
            <a:pPr marL="514350" indent="-514350">
              <a:buAutoNum type="arabicPeriod"/>
            </a:pPr>
            <a:endParaRPr lang="es-ES" sz="2800" dirty="0">
              <a:solidFill>
                <a:srgbClr val="0070C0"/>
              </a:solidFill>
              <a:latin typeface="Century Gothic" panose="020B050202020202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514350" indent="-514350">
              <a:buAutoNum type="arabicPeriod"/>
            </a:pPr>
            <a:r>
              <a:rPr lang="es-ES" sz="2800" dirty="0" err="1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Secretary</a:t>
            </a:r>
            <a:r>
              <a:rPr lang="es-ES" sz="2800" dirty="0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 shares </a:t>
            </a:r>
            <a:r>
              <a:rPr lang="es-ES" sz="2800" dirty="0" err="1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screen</a:t>
            </a:r>
            <a:endParaRPr lang="es-ES" sz="2800" dirty="0">
              <a:solidFill>
                <a:srgbClr val="0070C0"/>
              </a:solidFill>
              <a:latin typeface="Century Gothic" panose="020B050202020202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514350" indent="-514350">
              <a:buAutoNum type="arabicPeriod"/>
            </a:pPr>
            <a:endParaRPr lang="es-ES" sz="2800" dirty="0">
              <a:solidFill>
                <a:srgbClr val="0070C0"/>
              </a:solidFill>
              <a:latin typeface="Century Gothic" panose="020B050202020202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514350" indent="-514350">
              <a:buAutoNum type="arabicPeriod"/>
            </a:pPr>
            <a:r>
              <a:rPr lang="es-ES" sz="2800" dirty="0" err="1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Based</a:t>
            </a:r>
            <a:r>
              <a:rPr lang="es-ES" sz="2800" dirty="0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on</a:t>
            </a:r>
            <a:r>
              <a:rPr lang="es-ES" sz="2800" dirty="0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the</a:t>
            </a:r>
            <a:r>
              <a:rPr lang="es-ES" sz="2800" dirty="0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information</a:t>
            </a:r>
            <a:r>
              <a:rPr lang="es-ES" sz="2800" dirty="0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 in </a:t>
            </a:r>
            <a:r>
              <a:rPr lang="es-ES" sz="2800" dirty="0" err="1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table</a:t>
            </a:r>
            <a:r>
              <a:rPr lang="es-ES" sz="2800" dirty="0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on</a:t>
            </a:r>
            <a:r>
              <a:rPr lang="es-ES" sz="2800" dirty="0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Slide</a:t>
            </a:r>
            <a:r>
              <a:rPr lang="es-ES" sz="2800" dirty="0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 2, </a:t>
            </a:r>
            <a:r>
              <a:rPr lang="es-ES" sz="2800" dirty="0" err="1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write</a:t>
            </a:r>
            <a:r>
              <a:rPr lang="es-ES" sz="2800" dirty="0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 2-3 </a:t>
            </a:r>
            <a:r>
              <a:rPr lang="es-ES" sz="2800" dirty="0" err="1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sentences</a:t>
            </a:r>
            <a:r>
              <a:rPr lang="es-ES" sz="2800" dirty="0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about</a:t>
            </a:r>
            <a:r>
              <a:rPr lang="es-ES" sz="2800" dirty="0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what</a:t>
            </a:r>
            <a:r>
              <a:rPr lang="es-ES" sz="2800" dirty="0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your</a:t>
            </a:r>
            <a:r>
              <a:rPr lang="es-ES" sz="2800" dirty="0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group</a:t>
            </a:r>
            <a:r>
              <a:rPr lang="es-ES" sz="2800" dirty="0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believes</a:t>
            </a:r>
            <a:r>
              <a:rPr lang="es-ES" sz="2800" dirty="0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the</a:t>
            </a:r>
            <a:r>
              <a:rPr lang="es-ES" sz="2800" dirty="0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Growth</a:t>
            </a:r>
            <a:r>
              <a:rPr lang="es-ES" sz="2800" dirty="0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Mindset</a:t>
            </a:r>
            <a:r>
              <a:rPr lang="es-ES" sz="2800" dirty="0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is</a:t>
            </a:r>
            <a:r>
              <a:rPr lang="es-ES" sz="2800" dirty="0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.</a:t>
            </a:r>
          </a:p>
        </p:txBody>
      </p:sp>
      <p:sp>
        <p:nvSpPr>
          <p:cNvPr id="4" name="1 CuadroTexto">
            <a:extLst>
              <a:ext uri="{FF2B5EF4-FFF2-40B4-BE49-F238E27FC236}">
                <a16:creationId xmlns:a16="http://schemas.microsoft.com/office/drawing/2014/main" id="{28F36059-E78D-C542-AA0B-1C819DCC3FF3}"/>
              </a:ext>
            </a:extLst>
          </p:cNvPr>
          <p:cNvSpPr txBox="1"/>
          <p:nvPr/>
        </p:nvSpPr>
        <p:spPr>
          <a:xfrm>
            <a:off x="2925373" y="544411"/>
            <a:ext cx="53564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10ª </a:t>
            </a:r>
            <a:r>
              <a:rPr lang="es-ES" sz="5400" dirty="0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Mini-</a:t>
            </a:r>
            <a:r>
              <a:rPr lang="es-ES" sz="5400" dirty="0" err="1">
                <a:solidFill>
                  <a:srgbClr val="0070C0"/>
                </a:solidFill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Lesson</a:t>
            </a:r>
            <a:endParaRPr lang="es-ES" sz="5400" dirty="0">
              <a:solidFill>
                <a:srgbClr val="0070C0"/>
              </a:solidFill>
              <a:latin typeface="Century Gothic" panose="020B0502020202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7" name="Imagen 6" descr="Escala de tiempo&#10;&#10;Descripción generada automáticamente">
            <a:extLst>
              <a:ext uri="{FF2B5EF4-FFF2-40B4-BE49-F238E27FC236}">
                <a16:creationId xmlns:a16="http://schemas.microsoft.com/office/drawing/2014/main" id="{00CB6593-84ED-A648-80A3-D45328F56F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296504">
            <a:off x="1026165" y="2774895"/>
            <a:ext cx="4277000" cy="24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877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524000" y="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i="1" dirty="0" err="1">
                <a:solidFill>
                  <a:schemeClr val="accent4">
                    <a:lumMod val="75000"/>
                  </a:schemeClr>
                </a:solidFill>
                <a:cs typeface="Aharoni" pitchFamily="2" charset="-79"/>
              </a:rPr>
              <a:t>developing</a:t>
            </a:r>
            <a:r>
              <a:rPr lang="es-ES" sz="2000" b="1" i="1" dirty="0">
                <a:solidFill>
                  <a:schemeClr val="accent4">
                    <a:lumMod val="75000"/>
                  </a:schemeClr>
                </a:solidFill>
                <a:cs typeface="Aharoni" pitchFamily="2" charset="-79"/>
              </a:rPr>
              <a:t> a</a:t>
            </a:r>
          </a:p>
          <a:p>
            <a:pPr algn="ctr"/>
            <a:r>
              <a:rPr lang="es-ES" sz="4400" b="1" dirty="0">
                <a:solidFill>
                  <a:srgbClr val="FF0000"/>
                </a:solidFill>
                <a:cs typeface="Aharoni" pitchFamily="2" charset="-79"/>
              </a:rPr>
              <a:t>G</a:t>
            </a:r>
            <a:r>
              <a:rPr lang="es-ES" sz="4400" b="1" dirty="0">
                <a:solidFill>
                  <a:schemeClr val="accent5">
                    <a:lumMod val="60000"/>
                    <a:lumOff val="40000"/>
                  </a:schemeClr>
                </a:solidFill>
                <a:cs typeface="Aharoni" pitchFamily="2" charset="-79"/>
              </a:rPr>
              <a:t>R</a:t>
            </a:r>
            <a:r>
              <a:rPr lang="es-ES" sz="44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Aharoni" pitchFamily="2" charset="-79"/>
              </a:rPr>
              <a:t>O</a:t>
            </a:r>
            <a:r>
              <a:rPr lang="es-ES" sz="4400" b="1" dirty="0">
                <a:solidFill>
                  <a:srgbClr val="FFC000"/>
                </a:solidFill>
                <a:cs typeface="Aharoni" pitchFamily="2" charset="-79"/>
              </a:rPr>
              <a:t>W</a:t>
            </a:r>
            <a:r>
              <a:rPr lang="es-ES" sz="4400" b="1" dirty="0">
                <a:solidFill>
                  <a:schemeClr val="accent6">
                    <a:lumMod val="75000"/>
                  </a:schemeClr>
                </a:solidFill>
                <a:cs typeface="Aharoni" pitchFamily="2" charset="-79"/>
              </a:rPr>
              <a:t>T</a:t>
            </a:r>
            <a:r>
              <a:rPr lang="es-ES" sz="4400" b="1" dirty="0">
                <a:solidFill>
                  <a:schemeClr val="tx2">
                    <a:lumMod val="60000"/>
                    <a:lumOff val="40000"/>
                  </a:schemeClr>
                </a:solidFill>
                <a:cs typeface="Aharoni" pitchFamily="2" charset="-79"/>
              </a:rPr>
              <a:t>H </a:t>
            </a:r>
            <a:r>
              <a:rPr lang="es-ES" sz="4400" b="1" dirty="0">
                <a:solidFill>
                  <a:srgbClr val="FF0000"/>
                </a:solidFill>
                <a:cs typeface="Aharoni" pitchFamily="2" charset="-79"/>
              </a:rPr>
              <a:t>M</a:t>
            </a:r>
            <a:r>
              <a:rPr lang="es-ES" sz="4400" b="1" dirty="0">
                <a:solidFill>
                  <a:schemeClr val="accent4"/>
                </a:solidFill>
                <a:cs typeface="Aharoni" pitchFamily="2" charset="-79"/>
              </a:rPr>
              <a:t>I</a:t>
            </a:r>
            <a:r>
              <a:rPr lang="es-ES" sz="4400" b="1" dirty="0">
                <a:solidFill>
                  <a:schemeClr val="accent4">
                    <a:lumMod val="40000"/>
                    <a:lumOff val="60000"/>
                  </a:schemeClr>
                </a:solidFill>
                <a:cs typeface="Aharoni" pitchFamily="2" charset="-79"/>
              </a:rPr>
              <a:t>N</a:t>
            </a:r>
            <a:r>
              <a:rPr lang="es-ES" sz="4400" b="1" dirty="0">
                <a:solidFill>
                  <a:schemeClr val="accent6">
                    <a:lumMod val="75000"/>
                  </a:schemeClr>
                </a:solidFill>
                <a:cs typeface="Aharoni" pitchFamily="2" charset="-79"/>
              </a:rPr>
              <a:t>D</a:t>
            </a:r>
            <a:r>
              <a:rPr lang="es-ES" sz="4400" b="1" dirty="0">
                <a:solidFill>
                  <a:srgbClr val="00B050"/>
                </a:solidFill>
                <a:cs typeface="Aharoni" pitchFamily="2" charset="-79"/>
              </a:rPr>
              <a:t>S</a:t>
            </a:r>
            <a:r>
              <a:rPr lang="es-ES" sz="4400" b="1" dirty="0">
                <a:solidFill>
                  <a:srgbClr val="FFC000"/>
                </a:solidFill>
                <a:cs typeface="Aharoni" pitchFamily="2" charset="-79"/>
              </a:rPr>
              <a:t>E</a:t>
            </a:r>
            <a:r>
              <a:rPr lang="es-ES" sz="4400" b="1" dirty="0">
                <a:solidFill>
                  <a:srgbClr val="00B0F0"/>
                </a:solidFill>
                <a:cs typeface="Aharoni" pitchFamily="2" charset="-79"/>
              </a:rPr>
              <a:t>T</a:t>
            </a:r>
            <a:endParaRPr lang="es-ES" sz="4400" b="1" dirty="0">
              <a:solidFill>
                <a:schemeClr val="accent3">
                  <a:lumMod val="60000"/>
                  <a:lumOff val="40000"/>
                </a:schemeClr>
              </a:solidFill>
              <a:cs typeface="Aharoni" pitchFamily="2" charset="-79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703512" y="1052737"/>
            <a:ext cx="4248472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Instead</a:t>
            </a:r>
            <a:r>
              <a:rPr lang="es-E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es-ES" sz="28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thinking</a:t>
            </a:r>
            <a:r>
              <a:rPr lang="es-E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</a:t>
            </a:r>
          </a:p>
          <a:p>
            <a:endParaRPr lang="es-ES" sz="1200" b="1" dirty="0">
              <a:solidFill>
                <a:schemeClr val="accent6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can’t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give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up.</a:t>
            </a:r>
          </a:p>
          <a:p>
            <a:pPr>
              <a:spcBef>
                <a:spcPts val="600"/>
              </a:spcBef>
            </a:pP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It’s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good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enough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>
              <a:spcBef>
                <a:spcPts val="600"/>
              </a:spcBef>
            </a:pP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can’t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any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better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It’s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difficult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made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mistake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can’t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I’m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never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going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be </a:t>
            </a: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smart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enough</a:t>
            </a:r>
            <a:endParaRPr lang="es-ES" sz="2300" b="1" dirty="0">
              <a:solidFill>
                <a:schemeClr val="accent6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Everyone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else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can do </a:t>
            </a: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 A </a:t>
            </a: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didn’t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work</a:t>
            </a:r>
            <a:r>
              <a:rPr lang="es-ES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735960" y="980729"/>
            <a:ext cx="4932040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FF0000"/>
                </a:solidFill>
                <a:cs typeface="Aharoni" pitchFamily="2" charset="-79"/>
              </a:rPr>
              <a:t>TRY THINKING...</a:t>
            </a:r>
          </a:p>
          <a:p>
            <a:endParaRPr lang="es-ES" sz="1400" b="1" dirty="0">
              <a:solidFill>
                <a:srgbClr val="00B050"/>
              </a:solidFill>
              <a:cs typeface="Aharoni" pitchFamily="2" charset="-79"/>
            </a:endParaRPr>
          </a:p>
          <a:p>
            <a:pPr>
              <a:spcBef>
                <a:spcPts val="600"/>
              </a:spcBef>
            </a:pPr>
            <a:r>
              <a:rPr lang="es-ES" sz="2300" b="1" dirty="0" err="1">
                <a:solidFill>
                  <a:srgbClr val="00B0F0"/>
                </a:solidFill>
                <a:cs typeface="Aharoni" pitchFamily="2" charset="-79"/>
              </a:rPr>
              <a:t>What</a:t>
            </a:r>
            <a:r>
              <a:rPr lang="es-ES" sz="2300" b="1" dirty="0">
                <a:solidFill>
                  <a:srgbClr val="00B0F0"/>
                </a:solidFill>
                <a:cs typeface="Aharoni" pitchFamily="2" charset="-79"/>
              </a:rPr>
              <a:t> am I </a:t>
            </a:r>
            <a:r>
              <a:rPr lang="es-ES" sz="2300" b="1" dirty="0" err="1">
                <a:solidFill>
                  <a:srgbClr val="00B0F0"/>
                </a:solidFill>
                <a:cs typeface="Aharoni" pitchFamily="2" charset="-79"/>
              </a:rPr>
              <a:t>missing</a:t>
            </a:r>
            <a:r>
              <a:rPr lang="es-ES" sz="2300" b="1" dirty="0">
                <a:solidFill>
                  <a:srgbClr val="00B0F0"/>
                </a:solidFill>
                <a:cs typeface="Aharoni" pitchFamily="2" charset="-79"/>
              </a:rPr>
              <a:t>?</a:t>
            </a:r>
          </a:p>
          <a:p>
            <a:pPr>
              <a:spcBef>
                <a:spcPts val="600"/>
              </a:spcBef>
            </a:pPr>
            <a:r>
              <a:rPr lang="es-ES" sz="2300" b="1" dirty="0" err="1">
                <a:solidFill>
                  <a:schemeClr val="accent3">
                    <a:lumMod val="75000"/>
                  </a:schemeClr>
                </a:solidFill>
                <a:cs typeface="Aharoni" pitchFamily="2" charset="-79"/>
              </a:rPr>
              <a:t>I’ll</a:t>
            </a:r>
            <a:r>
              <a:rPr lang="es-ES" sz="2300" b="1" dirty="0">
                <a:solidFill>
                  <a:schemeClr val="accent3">
                    <a:lumMod val="75000"/>
                  </a:schemeClr>
                </a:solidFill>
                <a:cs typeface="Aharoni" pitchFamily="2" charset="-79"/>
              </a:rPr>
              <a:t> use </a:t>
            </a:r>
            <a:r>
              <a:rPr lang="es-ES" sz="2300" b="1" dirty="0" err="1">
                <a:solidFill>
                  <a:schemeClr val="accent3">
                    <a:lumMod val="75000"/>
                  </a:schemeClr>
                </a:solidFill>
                <a:cs typeface="Aharoni" pitchFamily="2" charset="-79"/>
              </a:rPr>
              <a:t>another</a:t>
            </a:r>
            <a:r>
              <a:rPr lang="es-ES" sz="2300" b="1" dirty="0">
                <a:solidFill>
                  <a:schemeClr val="accent3">
                    <a:lumMod val="75000"/>
                  </a:schemeClr>
                </a:solidFill>
                <a:cs typeface="Aharoni" pitchFamily="2" charset="-79"/>
              </a:rPr>
              <a:t> </a:t>
            </a:r>
            <a:r>
              <a:rPr lang="es-ES" sz="2300" b="1" dirty="0" err="1">
                <a:solidFill>
                  <a:schemeClr val="accent3">
                    <a:lumMod val="75000"/>
                  </a:schemeClr>
                </a:solidFill>
                <a:cs typeface="Aharoni" pitchFamily="2" charset="-79"/>
              </a:rPr>
              <a:t>strategy</a:t>
            </a:r>
            <a:r>
              <a:rPr lang="es-ES" sz="2300" b="1" dirty="0">
                <a:solidFill>
                  <a:schemeClr val="accent3">
                    <a:lumMod val="75000"/>
                  </a:schemeClr>
                </a:solidFill>
                <a:cs typeface="Aharoni" pitchFamily="2" charset="-79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s-ES" sz="2300" b="1" dirty="0" err="1">
                <a:solidFill>
                  <a:srgbClr val="FF6600"/>
                </a:solidFill>
                <a:cs typeface="Aharoni" pitchFamily="2" charset="-79"/>
              </a:rPr>
              <a:t>Is</a:t>
            </a:r>
            <a:r>
              <a:rPr lang="es-ES" sz="2300" b="1" dirty="0">
                <a:solidFill>
                  <a:srgbClr val="FF6600"/>
                </a:solidFill>
                <a:cs typeface="Aharoni" pitchFamily="2" charset="-79"/>
              </a:rPr>
              <a:t> </a:t>
            </a:r>
            <a:r>
              <a:rPr lang="es-ES" sz="2300" b="1" dirty="0" err="1">
                <a:solidFill>
                  <a:srgbClr val="FF6600"/>
                </a:solidFill>
                <a:cs typeface="Aharoni" pitchFamily="2" charset="-79"/>
              </a:rPr>
              <a:t>this</a:t>
            </a:r>
            <a:r>
              <a:rPr lang="es-ES" sz="2300" b="1" dirty="0">
                <a:solidFill>
                  <a:srgbClr val="FF6600"/>
                </a:solidFill>
                <a:cs typeface="Aharoni" pitchFamily="2" charset="-79"/>
              </a:rPr>
              <a:t> </a:t>
            </a:r>
            <a:r>
              <a:rPr lang="es-ES" sz="2300" b="1" dirty="0" err="1">
                <a:solidFill>
                  <a:srgbClr val="FF6600"/>
                </a:solidFill>
                <a:cs typeface="Aharoni" pitchFamily="2" charset="-79"/>
              </a:rPr>
              <a:t>really</a:t>
            </a:r>
            <a:r>
              <a:rPr lang="es-ES" sz="2300" b="1" dirty="0">
                <a:solidFill>
                  <a:srgbClr val="FF6600"/>
                </a:solidFill>
                <a:cs typeface="Aharoni" pitchFamily="2" charset="-79"/>
              </a:rPr>
              <a:t> </a:t>
            </a:r>
            <a:r>
              <a:rPr lang="es-ES" sz="2300" b="1" dirty="0" err="1">
                <a:solidFill>
                  <a:srgbClr val="FF6600"/>
                </a:solidFill>
                <a:cs typeface="Aharoni" pitchFamily="2" charset="-79"/>
              </a:rPr>
              <a:t>my</a:t>
            </a:r>
            <a:r>
              <a:rPr lang="es-ES" sz="2300" b="1" dirty="0">
                <a:solidFill>
                  <a:srgbClr val="FF6600"/>
                </a:solidFill>
                <a:cs typeface="Aharoni" pitchFamily="2" charset="-79"/>
              </a:rPr>
              <a:t> </a:t>
            </a:r>
            <a:r>
              <a:rPr lang="es-ES" sz="2300" b="1" dirty="0" err="1">
                <a:solidFill>
                  <a:srgbClr val="FF6600"/>
                </a:solidFill>
                <a:cs typeface="Aharoni" pitchFamily="2" charset="-79"/>
              </a:rPr>
              <a:t>best</a:t>
            </a:r>
            <a:r>
              <a:rPr lang="es-ES" sz="2300" b="1" dirty="0">
                <a:solidFill>
                  <a:srgbClr val="FF6600"/>
                </a:solidFill>
                <a:cs typeface="Aharoni" pitchFamily="2" charset="-79"/>
              </a:rPr>
              <a:t> </a:t>
            </a:r>
            <a:r>
              <a:rPr lang="es-ES" sz="2300" b="1" dirty="0" err="1">
                <a:solidFill>
                  <a:srgbClr val="FF6600"/>
                </a:solidFill>
                <a:cs typeface="Aharoni" pitchFamily="2" charset="-79"/>
              </a:rPr>
              <a:t>work</a:t>
            </a:r>
            <a:r>
              <a:rPr lang="es-ES" sz="2300" b="1" dirty="0">
                <a:solidFill>
                  <a:srgbClr val="FF6600"/>
                </a:solidFill>
                <a:cs typeface="Aharoni" pitchFamily="2" charset="-79"/>
              </a:rPr>
              <a:t>?</a:t>
            </a:r>
          </a:p>
          <a:p>
            <a:pPr>
              <a:spcBef>
                <a:spcPts val="600"/>
              </a:spcBef>
            </a:pPr>
            <a:r>
              <a:rPr lang="es-ES" sz="2300" b="1" dirty="0">
                <a:solidFill>
                  <a:srgbClr val="7030A0"/>
                </a:solidFill>
                <a:cs typeface="Aharoni" pitchFamily="2" charset="-79"/>
              </a:rPr>
              <a:t>I can </a:t>
            </a:r>
            <a:r>
              <a:rPr lang="es-ES" sz="2300" b="1" dirty="0" err="1">
                <a:solidFill>
                  <a:srgbClr val="7030A0"/>
                </a:solidFill>
                <a:cs typeface="Aharoni" pitchFamily="2" charset="-79"/>
              </a:rPr>
              <a:t>always</a:t>
            </a:r>
            <a:r>
              <a:rPr lang="es-ES" sz="2300" b="1" dirty="0">
                <a:solidFill>
                  <a:srgbClr val="7030A0"/>
                </a:solidFill>
                <a:cs typeface="Aharoni" pitchFamily="2" charset="-79"/>
              </a:rPr>
              <a:t> </a:t>
            </a:r>
            <a:r>
              <a:rPr lang="es-ES" sz="2300" b="1" dirty="0" err="1">
                <a:solidFill>
                  <a:srgbClr val="7030A0"/>
                </a:solidFill>
                <a:cs typeface="Aharoni" pitchFamily="2" charset="-79"/>
              </a:rPr>
              <a:t>improve</a:t>
            </a:r>
            <a:r>
              <a:rPr lang="es-ES" sz="2300" b="1" dirty="0">
                <a:solidFill>
                  <a:srgbClr val="7030A0"/>
                </a:solidFill>
                <a:cs typeface="Aharoni" pitchFamily="2" charset="-79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s-ES" sz="2300" b="1" dirty="0">
                <a:solidFill>
                  <a:srgbClr val="FFC000"/>
                </a:solidFill>
                <a:cs typeface="Aharoni" pitchFamily="2" charset="-79"/>
              </a:rPr>
              <a:t>I can do </a:t>
            </a:r>
            <a:r>
              <a:rPr lang="es-ES" sz="2300" b="1" dirty="0" err="1">
                <a:solidFill>
                  <a:srgbClr val="FFC000"/>
                </a:solidFill>
                <a:cs typeface="Aharoni" pitchFamily="2" charset="-79"/>
              </a:rPr>
              <a:t>it</a:t>
            </a:r>
            <a:r>
              <a:rPr lang="es-ES" sz="2300" b="1" dirty="0">
                <a:solidFill>
                  <a:srgbClr val="FFC000"/>
                </a:solidFill>
                <a:cs typeface="Aharoni" pitchFamily="2" charset="-79"/>
              </a:rPr>
              <a:t> </a:t>
            </a:r>
            <a:r>
              <a:rPr lang="es-ES" sz="2300" b="1" dirty="0" err="1">
                <a:solidFill>
                  <a:srgbClr val="FFC000"/>
                </a:solidFill>
                <a:cs typeface="Aharoni" pitchFamily="2" charset="-79"/>
              </a:rPr>
              <a:t>if</a:t>
            </a:r>
            <a:r>
              <a:rPr lang="es-ES" sz="2300" b="1" dirty="0">
                <a:solidFill>
                  <a:srgbClr val="FFC000"/>
                </a:solidFill>
                <a:cs typeface="Aharoni" pitchFamily="2" charset="-79"/>
              </a:rPr>
              <a:t> I </a:t>
            </a:r>
            <a:r>
              <a:rPr lang="es-ES" sz="2300" b="1" dirty="0" err="1">
                <a:solidFill>
                  <a:srgbClr val="FFC000"/>
                </a:solidFill>
                <a:cs typeface="Aharoni" pitchFamily="2" charset="-79"/>
              </a:rPr>
              <a:t>keep</a:t>
            </a:r>
            <a:r>
              <a:rPr lang="es-ES" sz="2300" b="1" dirty="0">
                <a:solidFill>
                  <a:srgbClr val="FFC000"/>
                </a:solidFill>
                <a:cs typeface="Aharoni" pitchFamily="2" charset="-79"/>
              </a:rPr>
              <a:t> </a:t>
            </a:r>
            <a:r>
              <a:rPr lang="es-ES" sz="2300" b="1" dirty="0" err="1">
                <a:solidFill>
                  <a:srgbClr val="FFC000"/>
                </a:solidFill>
                <a:cs typeface="Aharoni" pitchFamily="2" charset="-79"/>
              </a:rPr>
              <a:t>trying</a:t>
            </a:r>
            <a:r>
              <a:rPr lang="es-ES" sz="2300" b="1" dirty="0">
                <a:solidFill>
                  <a:srgbClr val="FFC000"/>
                </a:solidFill>
                <a:cs typeface="Aharoni" pitchFamily="2" charset="-79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s-ES" sz="2300" b="1" dirty="0" err="1">
                <a:solidFill>
                  <a:srgbClr val="00B0F0"/>
                </a:solidFill>
                <a:cs typeface="Aharoni" pitchFamily="2" charset="-79"/>
              </a:rPr>
              <a:t>Mistakes</a:t>
            </a:r>
            <a:r>
              <a:rPr lang="es-ES" sz="2300" b="1" dirty="0">
                <a:solidFill>
                  <a:srgbClr val="00B0F0"/>
                </a:solidFill>
                <a:cs typeface="Aharoni" pitchFamily="2" charset="-79"/>
              </a:rPr>
              <a:t> </a:t>
            </a:r>
            <a:r>
              <a:rPr lang="es-ES" sz="2300" b="1" dirty="0" err="1">
                <a:solidFill>
                  <a:srgbClr val="00B0F0"/>
                </a:solidFill>
                <a:cs typeface="Aharoni" pitchFamily="2" charset="-79"/>
              </a:rPr>
              <a:t>help</a:t>
            </a:r>
            <a:r>
              <a:rPr lang="es-ES" sz="2300" b="1" dirty="0">
                <a:solidFill>
                  <a:srgbClr val="00B0F0"/>
                </a:solidFill>
                <a:cs typeface="Aharoni" pitchFamily="2" charset="-79"/>
              </a:rPr>
              <a:t> me to </a:t>
            </a:r>
            <a:r>
              <a:rPr lang="es-ES" sz="2300" b="1" dirty="0" err="1">
                <a:solidFill>
                  <a:srgbClr val="00B0F0"/>
                </a:solidFill>
                <a:cs typeface="Aharoni" pitchFamily="2" charset="-79"/>
              </a:rPr>
              <a:t>learn</a:t>
            </a:r>
            <a:r>
              <a:rPr lang="es-ES" sz="2300" b="1" dirty="0">
                <a:solidFill>
                  <a:srgbClr val="00B0F0"/>
                </a:solidFill>
                <a:cs typeface="Aharoni" pitchFamily="2" charset="-79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s-ES" sz="2300" b="1" dirty="0">
                <a:solidFill>
                  <a:srgbClr val="00B050"/>
                </a:solidFill>
                <a:cs typeface="Aharoni" pitchFamily="2" charset="-79"/>
              </a:rPr>
              <a:t>I </a:t>
            </a:r>
            <a:r>
              <a:rPr lang="es-ES" sz="2300" b="1" dirty="0" err="1">
                <a:solidFill>
                  <a:srgbClr val="00B050"/>
                </a:solidFill>
                <a:cs typeface="Aharoni" pitchFamily="2" charset="-79"/>
              </a:rPr>
              <a:t>can’t</a:t>
            </a:r>
            <a:r>
              <a:rPr lang="es-ES" sz="2300" b="1" dirty="0">
                <a:solidFill>
                  <a:srgbClr val="00B050"/>
                </a:solidFill>
                <a:cs typeface="Aharoni" pitchFamily="2" charset="-79"/>
              </a:rPr>
              <a:t> do </a:t>
            </a:r>
            <a:r>
              <a:rPr lang="es-ES" sz="2300" b="1" dirty="0" err="1">
                <a:solidFill>
                  <a:srgbClr val="00B050"/>
                </a:solidFill>
                <a:cs typeface="Aharoni" pitchFamily="2" charset="-79"/>
              </a:rPr>
              <a:t>this</a:t>
            </a:r>
            <a:r>
              <a:rPr lang="es-ES" sz="2300" b="1" dirty="0">
                <a:solidFill>
                  <a:srgbClr val="00B050"/>
                </a:solidFill>
                <a:cs typeface="Aharoni" pitchFamily="2" charset="-79"/>
              </a:rPr>
              <a:t>, </a:t>
            </a:r>
            <a:r>
              <a:rPr lang="es-ES" sz="2300" b="1" dirty="0" err="1">
                <a:solidFill>
                  <a:srgbClr val="00B050"/>
                </a:solidFill>
                <a:cs typeface="Aharoni" pitchFamily="2" charset="-79"/>
              </a:rPr>
              <a:t>yet</a:t>
            </a:r>
            <a:r>
              <a:rPr lang="es-ES" sz="2300" b="1" dirty="0">
                <a:solidFill>
                  <a:srgbClr val="00B050"/>
                </a:solidFill>
                <a:cs typeface="Aharoni" pitchFamily="2" charset="-79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s-ES" sz="2300" b="1" dirty="0" err="1">
                <a:solidFill>
                  <a:srgbClr val="996633"/>
                </a:solidFill>
                <a:cs typeface="Aharoni" pitchFamily="2" charset="-79"/>
              </a:rPr>
              <a:t>I’ll</a:t>
            </a:r>
            <a:r>
              <a:rPr lang="es-ES" sz="2300" b="1" dirty="0">
                <a:solidFill>
                  <a:srgbClr val="996633"/>
                </a:solidFill>
                <a:cs typeface="Aharoni" pitchFamily="2" charset="-79"/>
              </a:rPr>
              <a:t> </a:t>
            </a:r>
            <a:r>
              <a:rPr lang="es-ES" sz="2300" b="1" dirty="0" err="1">
                <a:solidFill>
                  <a:srgbClr val="996633"/>
                </a:solidFill>
                <a:cs typeface="Aharoni" pitchFamily="2" charset="-79"/>
              </a:rPr>
              <a:t>keep</a:t>
            </a:r>
            <a:r>
              <a:rPr lang="es-ES" sz="2300" b="1" dirty="0">
                <a:solidFill>
                  <a:srgbClr val="996633"/>
                </a:solidFill>
                <a:cs typeface="Aharoni" pitchFamily="2" charset="-79"/>
              </a:rPr>
              <a:t> </a:t>
            </a:r>
            <a:r>
              <a:rPr lang="es-ES" sz="2300" b="1" dirty="0" err="1">
                <a:solidFill>
                  <a:srgbClr val="996633"/>
                </a:solidFill>
                <a:cs typeface="Aharoni" pitchFamily="2" charset="-79"/>
              </a:rPr>
              <a:t>studying</a:t>
            </a:r>
            <a:r>
              <a:rPr lang="es-ES" sz="2300" b="1" dirty="0">
                <a:solidFill>
                  <a:srgbClr val="996633"/>
                </a:solidFill>
                <a:cs typeface="Aharoni" pitchFamily="2" charset="-79"/>
              </a:rPr>
              <a:t> </a:t>
            </a:r>
            <a:r>
              <a:rPr lang="es-ES" sz="2300" b="1" dirty="0" err="1">
                <a:solidFill>
                  <a:srgbClr val="996633"/>
                </a:solidFill>
                <a:cs typeface="Aharoni" pitchFamily="2" charset="-79"/>
              </a:rPr>
              <a:t>until</a:t>
            </a:r>
            <a:r>
              <a:rPr lang="es-ES" sz="2300" b="1" dirty="0">
                <a:solidFill>
                  <a:srgbClr val="996633"/>
                </a:solidFill>
                <a:cs typeface="Aharoni" pitchFamily="2" charset="-79"/>
              </a:rPr>
              <a:t> I </a:t>
            </a:r>
            <a:r>
              <a:rPr lang="es-ES" sz="2300" b="1" dirty="0" err="1">
                <a:solidFill>
                  <a:srgbClr val="996633"/>
                </a:solidFill>
                <a:cs typeface="Aharoni" pitchFamily="2" charset="-79"/>
              </a:rPr>
              <a:t>know</a:t>
            </a:r>
            <a:r>
              <a:rPr lang="es-ES" sz="2300" b="1" dirty="0">
                <a:solidFill>
                  <a:srgbClr val="996633"/>
                </a:solidFill>
                <a:cs typeface="Aharoni" pitchFamily="2" charset="-79"/>
              </a:rPr>
              <a:t> </a:t>
            </a:r>
            <a:r>
              <a:rPr lang="es-ES" sz="2300" b="1" dirty="0" err="1">
                <a:solidFill>
                  <a:srgbClr val="996633"/>
                </a:solidFill>
                <a:cs typeface="Aharoni" pitchFamily="2" charset="-79"/>
              </a:rPr>
              <a:t>how</a:t>
            </a:r>
            <a:r>
              <a:rPr lang="es-ES" sz="2300" b="1" dirty="0">
                <a:solidFill>
                  <a:srgbClr val="996633"/>
                </a:solidFill>
                <a:cs typeface="Aharoni" pitchFamily="2" charset="-79"/>
              </a:rPr>
              <a:t> to do </a:t>
            </a:r>
            <a:r>
              <a:rPr lang="es-ES" sz="2300" b="1" dirty="0" err="1">
                <a:solidFill>
                  <a:srgbClr val="996633"/>
                </a:solidFill>
                <a:cs typeface="Aharoni" pitchFamily="2" charset="-79"/>
              </a:rPr>
              <a:t>it</a:t>
            </a:r>
            <a:r>
              <a:rPr lang="es-ES" sz="2300" b="1" dirty="0">
                <a:solidFill>
                  <a:srgbClr val="996633"/>
                </a:solidFill>
                <a:cs typeface="Aharoni" pitchFamily="2" charset="-79"/>
              </a:rPr>
              <a:t>.</a:t>
            </a:r>
            <a:endParaRPr lang="es-ES" sz="2300" b="1" dirty="0">
              <a:solidFill>
                <a:srgbClr val="0070C0"/>
              </a:solidFill>
              <a:cs typeface="Aharoni" pitchFamily="2" charset="-79"/>
            </a:endParaRPr>
          </a:p>
          <a:p>
            <a:pPr>
              <a:spcBef>
                <a:spcPts val="600"/>
              </a:spcBef>
            </a:pPr>
            <a:r>
              <a:rPr lang="es-ES" sz="2300" b="1" dirty="0" err="1">
                <a:solidFill>
                  <a:srgbClr val="0070C0"/>
                </a:solidFill>
                <a:cs typeface="Aharoni" pitchFamily="2" charset="-79"/>
              </a:rPr>
              <a:t>I’ll</a:t>
            </a:r>
            <a:r>
              <a:rPr lang="es-ES" sz="2300" b="1" dirty="0">
                <a:solidFill>
                  <a:srgbClr val="0070C0"/>
                </a:solidFill>
                <a:cs typeface="Aharoni" pitchFamily="2" charset="-79"/>
              </a:rPr>
              <a:t> </a:t>
            </a:r>
            <a:r>
              <a:rPr lang="es-ES" sz="2300" b="1" dirty="0" err="1">
                <a:solidFill>
                  <a:srgbClr val="0070C0"/>
                </a:solidFill>
                <a:cs typeface="Aharoni" pitchFamily="2" charset="-79"/>
              </a:rPr>
              <a:t>learn</a:t>
            </a:r>
            <a:r>
              <a:rPr lang="es-ES" sz="2300" b="1" dirty="0">
                <a:solidFill>
                  <a:srgbClr val="0070C0"/>
                </a:solidFill>
                <a:cs typeface="Aharoni" pitchFamily="2" charset="-79"/>
              </a:rPr>
              <a:t> </a:t>
            </a:r>
            <a:r>
              <a:rPr lang="es-ES" sz="2300" b="1" dirty="0" err="1">
                <a:solidFill>
                  <a:srgbClr val="0070C0"/>
                </a:solidFill>
                <a:cs typeface="Aharoni" pitchFamily="2" charset="-79"/>
              </a:rPr>
              <a:t>from</a:t>
            </a:r>
            <a:r>
              <a:rPr lang="es-ES" sz="2300" b="1" dirty="0">
                <a:solidFill>
                  <a:srgbClr val="0070C0"/>
                </a:solidFill>
                <a:cs typeface="Aharoni" pitchFamily="2" charset="-79"/>
              </a:rPr>
              <a:t> </a:t>
            </a:r>
            <a:r>
              <a:rPr lang="es-ES" sz="2300" b="1" dirty="0" err="1">
                <a:solidFill>
                  <a:srgbClr val="0070C0"/>
                </a:solidFill>
                <a:cs typeface="Aharoni" pitchFamily="2" charset="-79"/>
              </a:rPr>
              <a:t>my</a:t>
            </a:r>
            <a:r>
              <a:rPr lang="es-ES" sz="2300" b="1" dirty="0">
                <a:solidFill>
                  <a:srgbClr val="0070C0"/>
                </a:solidFill>
                <a:cs typeface="Aharoni" pitchFamily="2" charset="-79"/>
              </a:rPr>
              <a:t> </a:t>
            </a:r>
            <a:r>
              <a:rPr lang="es-ES" sz="2300" b="1" dirty="0" err="1">
                <a:solidFill>
                  <a:srgbClr val="0070C0"/>
                </a:solidFill>
                <a:cs typeface="Aharoni" pitchFamily="2" charset="-79"/>
              </a:rPr>
              <a:t>classmates</a:t>
            </a:r>
            <a:r>
              <a:rPr lang="es-ES" sz="2300" b="1" dirty="0">
                <a:solidFill>
                  <a:srgbClr val="0070C0"/>
                </a:solidFill>
                <a:cs typeface="Aharoni" pitchFamily="2" charset="-79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s-ES" sz="2300" b="1" dirty="0" err="1">
                <a:solidFill>
                  <a:schemeClr val="accent2">
                    <a:lumMod val="60000"/>
                    <a:lumOff val="40000"/>
                  </a:schemeClr>
                </a:solidFill>
                <a:cs typeface="Aharoni" pitchFamily="2" charset="-79"/>
              </a:rPr>
              <a:t>Now</a:t>
            </a:r>
            <a:r>
              <a:rPr lang="es-ES" sz="23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Aharoni" pitchFamily="2" charset="-79"/>
              </a:rPr>
              <a:t> </a:t>
            </a:r>
            <a:r>
              <a:rPr lang="es-ES" sz="2300" b="1" dirty="0" err="1">
                <a:solidFill>
                  <a:schemeClr val="accent2">
                    <a:lumMod val="60000"/>
                    <a:lumOff val="40000"/>
                  </a:schemeClr>
                </a:solidFill>
                <a:cs typeface="Aharoni" pitchFamily="2" charset="-79"/>
              </a:rPr>
              <a:t>I’ll</a:t>
            </a:r>
            <a:r>
              <a:rPr lang="es-ES" sz="23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Aharoni" pitchFamily="2" charset="-79"/>
              </a:rPr>
              <a:t> try Plan B.</a:t>
            </a:r>
          </a:p>
        </p:txBody>
      </p:sp>
    </p:spTree>
    <p:extLst>
      <p:ext uri="{BB962C8B-B14F-4D97-AF65-F5344CB8AC3E}">
        <p14:creationId xmlns:p14="http://schemas.microsoft.com/office/powerpoint/2010/main" val="20524921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169</Words>
  <Application>Microsoft Macintosh PowerPoint</Application>
  <PresentationFormat>Panorámica</PresentationFormat>
  <Paragraphs>36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Donna Fields</dc:creator>
  <cp:lastModifiedBy>Jordi Edgar Tordera Juan</cp:lastModifiedBy>
  <cp:revision>8</cp:revision>
  <dcterms:created xsi:type="dcterms:W3CDTF">2020-09-24T09:59:27Z</dcterms:created>
  <dcterms:modified xsi:type="dcterms:W3CDTF">2021-11-29T10:17:28Z</dcterms:modified>
</cp:coreProperties>
</file>