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858000" cy="9144000"/>
  <p:embeddedFontLst>
    <p:embeddedFont>
      <p:font typeface="Meddon"/>
      <p:regular r:id="rId25"/>
    </p:embeddedFont>
    <p:embeddedFont>
      <p:font typeface="Ribeye"/>
      <p:regular r:id="rId26"/>
    </p:embeddedFont>
    <p:embeddedFont>
      <p:font typeface="Courgette"/>
      <p:regular r:id="rId27"/>
    </p:embeddedFont>
    <p:embeddedFont>
      <p:font typeface="Kaushan Script"/>
      <p:regular r:id="rId28"/>
    </p:embeddedFont>
    <p:embeddedFont>
      <p:font typeface="Questrial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ibeye-regular.fntdata"/><Relationship Id="rId25" Type="http://schemas.openxmlformats.org/officeDocument/2006/relationships/font" Target="fonts/Meddon-regular.fntdata"/><Relationship Id="rId28" Type="http://schemas.openxmlformats.org/officeDocument/2006/relationships/font" Target="fonts/KaushanScript-regular.fntdata"/><Relationship Id="rId27" Type="http://schemas.openxmlformats.org/officeDocument/2006/relationships/font" Target="fonts/Courgett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Questrial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55" name="Shape 5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6" name="Shape 56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57" name="Shape 57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59" name="Shape 5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60" name="Shape 60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61" name="Shape 61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64" name="Shape 64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65" name="Shape 65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68" name="Shape 68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71" name="Shape 71"/>
            <p:cNvSpPr/>
            <p:nvPr/>
          </p:nvSpPr>
          <p:spPr>
            <a:xfrm>
              <a:off x="-11875" y="5035137"/>
              <a:ext cx="9144000" cy="1175655"/>
            </a:xfrm>
            <a:custGeom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-11875" y="3467594"/>
              <a:ext cx="9144000" cy="8906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-23750" y="5640778"/>
              <a:ext cx="3004457" cy="1211282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-11875" y="5284519"/>
              <a:ext cx="9144000" cy="147847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2137558" y="5132119"/>
              <a:ext cx="6982691" cy="1719942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93" name="Shap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98E4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Shape 95"/>
          <p:cNvSpPr txBox="1"/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36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4733364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42424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4738744" y="1516828"/>
            <a:ext cx="2133599" cy="7509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8" name="Shape 98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5303519" y="5719966"/>
            <a:ext cx="28315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gl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01" name="Shape 101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 rot="5400000">
            <a:off x="2677662" y="689481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gl"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 rot="5400000">
            <a:off x="4981454" y="2678092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 rot="5400000">
            <a:off x="1374975" y="708466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gl"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gl"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Shape 107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08" name="Shape 10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9" name="Shape 109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10" name="Shape 110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11" name="Shape 11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12" name="Shape 11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13" name="Shape 113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14" name="Shape 114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15" name="Shape 11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16" name="Shape 11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17" name="Shape 117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118" name="Shape 118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19" name="Shape 11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20" name="Shape 12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121" name="Shape 121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124" name="Shape 124"/>
            <p:cNvSpPr/>
            <p:nvPr/>
          </p:nvSpPr>
          <p:spPr>
            <a:xfrm>
              <a:off x="-11875" y="5035137"/>
              <a:ext cx="9144000" cy="1175655"/>
            </a:xfrm>
            <a:custGeom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-11875" y="3467594"/>
              <a:ext cx="9144000" cy="8906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-23750" y="5640778"/>
              <a:ext cx="3004457" cy="1211282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-11875" y="5284519"/>
              <a:ext cx="9144000" cy="147847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2137558" y="5132119"/>
              <a:ext cx="6982691" cy="1719942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46" name="Shape 146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98E4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4725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" name="Shape 150"/>
          <p:cNvSpPr txBox="1"/>
          <p:nvPr>
            <p:ph type="title"/>
          </p:nvPr>
        </p:nvSpPr>
        <p:spPr>
          <a:xfrm>
            <a:off x="4734423" y="2660903"/>
            <a:ext cx="3300983" cy="14630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28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Shape 151"/>
          <p:cNvSpPr/>
          <p:nvPr>
            <p:ph idx="2" type="pic"/>
          </p:nvPr>
        </p:nvSpPr>
        <p:spPr>
          <a:xfrm>
            <a:off x="1005208" y="693795"/>
            <a:ext cx="3359623" cy="5468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734630" y="4133087"/>
            <a:ext cx="3300572" cy="1519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gl"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Shape 157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58" name="Shape 15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59" name="Shape 159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60" name="Shape 160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61" name="Shape 16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62" name="Shape 16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63" name="Shape 163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64" name="Shape 164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65" name="Shape 16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66" name="Shape 16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67" name="Shape 167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168" name="Shape 168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69" name="Shape 16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70" name="Shape 17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171" name="Shape 171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174" name="Shape 174"/>
            <p:cNvSpPr/>
            <p:nvPr/>
          </p:nvSpPr>
          <p:spPr>
            <a:xfrm>
              <a:off x="-11875" y="5035137"/>
              <a:ext cx="9144000" cy="1175655"/>
            </a:xfrm>
            <a:custGeom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-11875" y="3467594"/>
              <a:ext cx="9144000" cy="8906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-23750" y="5640778"/>
              <a:ext cx="3004457" cy="1211282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-11875" y="5284519"/>
              <a:ext cx="9144000" cy="147847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2137558" y="5132119"/>
              <a:ext cx="6982691" cy="1719942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96" name="Shape 196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98E4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8" name="Shape 198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gl"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200" name="Shape 200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1145894" y="856526"/>
            <a:ext cx="3090440" cy="5150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8683" lvl="5" marL="1517904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6652" lvl="6" marL="1719072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4619" lvl="7" marL="192024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2587" lvl="8" marL="2121408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2" name="Shape 202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3" name="Shape 203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4" name="Shape 204"/>
          <p:cNvSpPr txBox="1"/>
          <p:nvPr>
            <p:ph type="title"/>
          </p:nvPr>
        </p:nvSpPr>
        <p:spPr>
          <a:xfrm>
            <a:off x="4739832" y="2657433"/>
            <a:ext cx="3304571" cy="14631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28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2" type="body"/>
          </p:nvPr>
        </p:nvSpPr>
        <p:spPr>
          <a:xfrm>
            <a:off x="4736592" y="4136994"/>
            <a:ext cx="3298784" cy="15179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gl"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1258645" y="2900828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1258645" y="4267200"/>
            <a:ext cx="6637466" cy="15204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D7E1D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gl"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gl"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1042416" y="2313432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2" type="body"/>
          </p:nvPr>
        </p:nvSpPr>
        <p:spPr>
          <a:xfrm>
            <a:off x="4645151" y="2313431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1412111" y="2316008"/>
            <a:ext cx="305714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2" type="body"/>
          </p:nvPr>
        </p:nvSpPr>
        <p:spPr>
          <a:xfrm>
            <a:off x="1041720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7960" lvl="1" marL="64008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1732" lvl="2" marL="914400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8495" lvl="3" marL="1124712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7987" lvl="5" marL="1517904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5955" lvl="6" marL="1719072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3923" lvl="7" marL="192024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1891" lvl="8" marL="2121408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3" type="body"/>
          </p:nvPr>
        </p:nvSpPr>
        <p:spPr>
          <a:xfrm>
            <a:off x="5011837" y="2316009"/>
            <a:ext cx="3055716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4" type="body"/>
          </p:nvPr>
        </p:nvSpPr>
        <p:spPr>
          <a:xfrm>
            <a:off x="4645151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7960" lvl="1" marL="64008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1732" lvl="2" marL="914400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8495" lvl="3" marL="1124712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7987" lvl="5" marL="1517904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5955" lvl="6" marL="1719072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3923" lvl="7" marL="192024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1891" lvl="8" marL="2121408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gl"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gl"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D0D9BD"/>
            </a:gs>
            <a:gs pos="62000">
              <a:srgbClr val="989F84"/>
            </a:gs>
            <a:gs pos="100000">
              <a:srgbClr val="858E73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567354" y="0"/>
            <a:ext cx="10458653" cy="7117070"/>
            <a:chOff x="-644958" y="0"/>
            <a:chExt cx="10458653" cy="7117070"/>
          </a:xfrm>
        </p:grpSpPr>
        <p:grpSp>
          <p:nvGrpSpPr>
            <p:cNvPr id="7" name="Shape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Shape 8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9" name="Shape 9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0" name="Shape 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1" name="Shape 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2" name="Shape 12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3" name="Shape 13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" name="Shape 1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5" name="Shape 1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6" name="Shape 16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17" name="Shape 17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" name="Shape 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20" name="Shape 2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23" name="Shape 23"/>
            <p:cNvSpPr/>
            <p:nvPr/>
          </p:nvSpPr>
          <p:spPr>
            <a:xfrm>
              <a:off x="-11875" y="5035137"/>
              <a:ext cx="9144000" cy="1175655"/>
            </a:xfrm>
            <a:custGeom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-11875" y="3467594"/>
              <a:ext cx="9144000" cy="8906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-23750" y="5640778"/>
              <a:ext cx="3004457" cy="1211282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-11875" y="5284519"/>
              <a:ext cx="9144000" cy="147847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2137558" y="5132119"/>
              <a:ext cx="6982691" cy="1719942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45" name="Shape 45"/>
          <p:cNvSpPr/>
          <p:nvPr/>
        </p:nvSpPr>
        <p:spPr>
          <a:xfrm>
            <a:off x="457200" y="333487"/>
            <a:ext cx="8229600" cy="618564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4561242" y="-21511"/>
            <a:ext cx="3679116" cy="699243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98E4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gl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Relationship Id="rId4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 rot="798103">
            <a:off x="541422" y="620379"/>
            <a:ext cx="381642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gl" sz="8800" u="none" cap="none" strike="noStrike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Xogos</a:t>
            </a:r>
            <a:r>
              <a:rPr b="0" i="0" lang="gl" sz="1800" u="none" cap="none" strike="noStrike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 </a:t>
            </a:r>
          </a:p>
        </p:txBody>
      </p:sp>
      <p:sp>
        <p:nvSpPr>
          <p:cNvPr id="256" name="Shape 256"/>
          <p:cNvSpPr txBox="1"/>
          <p:nvPr/>
        </p:nvSpPr>
        <p:spPr>
          <a:xfrm rot="-1579175">
            <a:off x="117674" y="2250588"/>
            <a:ext cx="7632848" cy="1200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gl" sz="7200">
                <a:solidFill>
                  <a:schemeClr val="lt1"/>
                </a:solidFill>
                <a:latin typeface="Ribeye"/>
                <a:ea typeface="Ribeye"/>
                <a:cs typeface="Ribeye"/>
                <a:sym typeface="Ribeye"/>
              </a:rPr>
              <a:t>POPULARES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1221" y="2854943"/>
            <a:ext cx="2721040" cy="2834415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708919" y="2245343"/>
            <a:ext cx="609599" cy="60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4603600" y="836700"/>
            <a:ext cx="3497400" cy="4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gl" sz="30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O xogo de balón consistía en lanzar unha pelota uns a outros </a:t>
            </a:r>
            <a:r>
              <a:rPr lang="gl" sz="30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i</a:t>
            </a:r>
            <a:r>
              <a:rPr b="0" i="0" lang="gl" sz="30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mpuls</a:t>
            </a:r>
            <a:r>
              <a:rPr lang="gl" sz="30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á</a:t>
            </a:r>
            <a:r>
              <a:rPr b="0" i="0" lang="gl" sz="30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ndoa cu </a:t>
            </a:r>
            <a:r>
              <a:rPr lang="gl" sz="30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brazalete </a:t>
            </a:r>
            <a:r>
              <a:rPr b="0" i="0" lang="gl" sz="30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de madeira que cada neno colocaba no brazo.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4726423" y="-19028"/>
            <a:ext cx="35283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40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Xogo do balón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5600" y="2506800"/>
            <a:ext cx="2757600" cy="1930199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4679775" y="836700"/>
            <a:ext cx="3533400" cy="49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gl" sz="2400">
                <a:latin typeface="Courgette"/>
                <a:ea typeface="Courgette"/>
                <a:cs typeface="Courgette"/>
                <a:sym typeface="Courgette"/>
              </a:rPr>
              <a:t>O</a:t>
            </a:r>
            <a:r>
              <a:rPr b="0" i="0" lang="gl" sz="24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 “</a:t>
            </a:r>
            <a:r>
              <a:rPr lang="gl" sz="2400">
                <a:latin typeface="Courgette"/>
                <a:ea typeface="Courgette"/>
                <a:cs typeface="Courgette"/>
                <a:sym typeface="Courgette"/>
              </a:rPr>
              <a:t>pelete</a:t>
            </a:r>
            <a:r>
              <a:rPr b="0" i="0" lang="gl" sz="24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” e outro dos xogos que chegou ata os nosos días. É un xogo de equilibrio e habilidade; xógase sobre unha figura con varios compartimentos d</a:t>
            </a:r>
            <a:r>
              <a:rPr lang="gl" sz="2400">
                <a:latin typeface="Courgette"/>
                <a:ea typeface="Courgette"/>
                <a:cs typeface="Courgette"/>
                <a:sym typeface="Courgette"/>
              </a:rPr>
              <a:t>e</a:t>
            </a:r>
            <a:r>
              <a:rPr b="0" i="0" lang="gl" sz="24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buxados no solo e consiste en ir pasando un </a:t>
            </a:r>
            <a:r>
              <a:rPr lang="gl" sz="2400">
                <a:latin typeface="Courgette"/>
                <a:ea typeface="Courgette"/>
                <a:cs typeface="Courgette"/>
                <a:sym typeface="Courgette"/>
              </a:rPr>
              <a:t>anaco</a:t>
            </a:r>
            <a:r>
              <a:rPr b="0" i="0" lang="gl" sz="24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 de baldosa que se empuxa co pé saltando sobre </a:t>
            </a:r>
            <a:r>
              <a:rPr lang="gl" sz="2400">
                <a:latin typeface="Courgette"/>
                <a:ea typeface="Courgette"/>
                <a:cs typeface="Courgette"/>
                <a:sym typeface="Courgette"/>
              </a:rPr>
              <a:t>e</a:t>
            </a:r>
            <a:r>
              <a:rPr b="0" i="0" lang="gl" sz="24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l a pata coxa.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4679774" y="-141625"/>
            <a:ext cx="3230999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40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O  pelete</a:t>
            </a: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2326" y="2119550"/>
            <a:ext cx="2922000" cy="23523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4555025" y="866175"/>
            <a:ext cx="3546300" cy="50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ourgette"/>
              <a:buNone/>
            </a:pPr>
            <a:r>
              <a:t/>
            </a:r>
            <a:endParaRPr sz="4000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ourgette"/>
              <a:buNone/>
            </a:pPr>
            <a:r>
              <a:t/>
            </a:r>
            <a:endParaRPr sz="4000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ourgette"/>
              <a:buNone/>
            </a:pPr>
            <a:r>
              <a:t/>
            </a:r>
            <a:endParaRPr sz="4000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ourgette"/>
              <a:buNone/>
            </a:pPr>
            <a:r>
              <a:t/>
            </a:r>
            <a:endParaRPr sz="4000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ourgette"/>
              <a:buNone/>
            </a:pPr>
            <a:r>
              <a:t/>
            </a:r>
            <a:endParaRPr sz="4000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ourgette"/>
              <a:buNone/>
            </a:pPr>
            <a:r>
              <a:rPr b="0" i="0" lang="gl" sz="36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O aro tamén se practicaba nos séculos XV11 e XV111. Facíase rodar  polo  solo dándolle golpes coa m</a:t>
            </a:r>
            <a:r>
              <a:rPr lang="gl" sz="36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a</a:t>
            </a:r>
            <a:r>
              <a:rPr b="0" i="0" lang="gl" sz="36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n  ou cunha vara de madeira.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5508103" y="-171400"/>
            <a:ext cx="2533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48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O Aro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659597"/>
            <a:ext cx="3677003" cy="2592287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8762" y="3784787"/>
            <a:ext cx="2433529" cy="2190176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/>
        </p:nvSpPr>
        <p:spPr>
          <a:xfrm>
            <a:off x="4555475" y="548675"/>
            <a:ext cx="3647700" cy="56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24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O boliche  chegou ata os nosos día sen apenas variación , salvo o material e a decoración.É un xoguete consistente nun pau de madeira ou oso rematado nunha punta por un lado e cunha cazoleta no outro; leva unha bola perforada suxeita cun fío no seu centro e o xogo consiste en lanzar esta bola e recollela ben na cazoleta ou insert</a:t>
            </a:r>
            <a:r>
              <a:rPr lang="gl" sz="2400">
                <a:latin typeface="Courgette"/>
                <a:ea typeface="Courgette"/>
                <a:cs typeface="Courgette"/>
                <a:sym typeface="Courgette"/>
              </a:rPr>
              <a:t>á</a:t>
            </a:r>
            <a:r>
              <a:rPr lang="gl" sz="24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ndoa na punta.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4836119" y="-99391"/>
            <a:ext cx="30243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44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O Boliche</a:t>
            </a: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4799" y="1803675"/>
            <a:ext cx="2913599" cy="37341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4585575" y="764700"/>
            <a:ext cx="3546300" cy="54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gl" sz="26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Consiste en apoiar unha man sobre a do compañeiro e golpeala con forza.No século XIX tamén se xogaba « </a:t>
            </a:r>
            <a:r>
              <a:rPr b="1" i="0" lang="gl" sz="26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O Marro </a:t>
            </a:r>
            <a:r>
              <a:rPr b="0" i="0" lang="gl" sz="26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» que consistía en librar o neno que estaba cos brazos en cruz , tocando o seu corpo coas mans mentres que os outros nenos llo impedían</a:t>
            </a:r>
            <a:r>
              <a:rPr b="0" i="0" lang="gl" sz="306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.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788025" y="0"/>
            <a:ext cx="33438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44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Quentamáns</a:t>
            </a: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099" y="2282599"/>
            <a:ext cx="2742900" cy="2320199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idx="2" type="body"/>
          </p:nvPr>
        </p:nvSpPr>
        <p:spPr>
          <a:xfrm>
            <a:off x="4736600" y="908725"/>
            <a:ext cx="3405300" cy="5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gl" sz="33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Os nenos movíanse libremente por un espazo, intentando non ser tocados polo que tiña os ollos vendados que era a galiña cega.</a:t>
            </a:r>
          </a:p>
          <a:p>
            <a:pPr indent="0" lvl="0" marL="0" marR="0" rtl="0" algn="l">
              <a:spcBef>
                <a:spcPts val="8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rgbClr val="424242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298" y="908726"/>
            <a:ext cx="2885399" cy="20919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56" name="Shape 356"/>
          <p:cNvSpPr txBox="1"/>
          <p:nvPr/>
        </p:nvSpPr>
        <p:spPr>
          <a:xfrm>
            <a:off x="947700" y="3297950"/>
            <a:ext cx="3479400" cy="29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26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Outro  xogo moi parecido e o do cacharon  pero neste caso o neno que ten os ollos vendados móvese dentro dunha roda</a:t>
            </a:r>
            <a:r>
              <a:rPr lang="gl" sz="2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5076055" y="-3245"/>
            <a:ext cx="280831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40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Galiña cega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4636550" y="980725"/>
            <a:ext cx="3535800" cy="47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gl" sz="36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É unha especie de tenis , onde a pelota vai dun xogador a outro, cruzando unha raia que se pintaba no ch</a:t>
            </a:r>
            <a:r>
              <a:rPr lang="gl" sz="3600">
                <a:latin typeface="Courgette"/>
                <a:ea typeface="Courgette"/>
                <a:cs typeface="Courgette"/>
                <a:sym typeface="Courgette"/>
              </a:rPr>
              <a:t>a</a:t>
            </a:r>
            <a:r>
              <a:rPr b="0" i="0" lang="gl" sz="36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n.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1100475" y="1151474"/>
            <a:ext cx="3067800" cy="49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3550" y="2343750"/>
            <a:ext cx="2664600" cy="2078399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65" name="Shape 365"/>
          <p:cNvSpPr txBox="1"/>
          <p:nvPr/>
        </p:nvSpPr>
        <p:spPr>
          <a:xfrm>
            <a:off x="5148064" y="-58395"/>
            <a:ext cx="30243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40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O volante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4616125" y="621600"/>
            <a:ext cx="3515700" cy="37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Kaushan Script"/>
              <a:buNone/>
            </a:pPr>
            <a:r>
              <a:rPr b="0" i="0" lang="gl" sz="3600" u="none" cap="none" strike="noStrike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  Xogo dos </a:t>
            </a:r>
            <a:r>
              <a:rPr lang="gl" sz="36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ó</a:t>
            </a:r>
            <a:r>
              <a:rPr b="0" i="0" lang="gl" sz="3600" u="none" cap="none" strike="noStrike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sos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Kaushan Script"/>
              <a:buNone/>
            </a:pPr>
            <a:r>
              <a:t/>
            </a:r>
            <a:endParaRPr sz="3000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Kaushan Script"/>
              <a:buNone/>
            </a:pPr>
            <a:r>
              <a:rPr b="0" i="0" lang="gl" sz="30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Os nenos tiñan que intentar meter nun burato varios </a:t>
            </a:r>
            <a:r>
              <a:rPr lang="gl" sz="30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ó</a:t>
            </a:r>
            <a:r>
              <a:rPr b="0" i="0" lang="gl" sz="30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sos de froitas, ga</a:t>
            </a:r>
            <a:r>
              <a:rPr lang="gl" sz="30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ñ</a:t>
            </a:r>
            <a:r>
              <a:rPr b="0" i="0" lang="gl" sz="30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ando aquel xogador que o conseguía nun intento.</a:t>
            </a:r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8048" y="2353923"/>
            <a:ext cx="2950799" cy="20508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4673474" y="827875"/>
            <a:ext cx="3438000" cy="5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gl" sz="30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Un neno ou unha nena colócase  no centro dun cadrado grande e tiña que evitar que os outros que estaban nas esquinas cambiasen de lugar.</a:t>
            </a: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1675" y="2343750"/>
            <a:ext cx="2687400" cy="20289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78" name="Shape 378"/>
          <p:cNvSpPr txBox="1"/>
          <p:nvPr/>
        </p:nvSpPr>
        <p:spPr>
          <a:xfrm>
            <a:off x="4860032" y="9490"/>
            <a:ext cx="31683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36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Catro esquinas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" type="body"/>
          </p:nvPr>
        </p:nvSpPr>
        <p:spPr>
          <a:xfrm>
            <a:off x="4716025" y="1052725"/>
            <a:ext cx="3436200" cy="4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gl" sz="30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Xogo de saltar varios nenos, un tras outro, sucesivamente, </a:t>
            </a:r>
            <a:r>
              <a:rPr lang="gl" sz="3000">
                <a:latin typeface="Courgette"/>
                <a:ea typeface="Courgette"/>
                <a:cs typeface="Courgette"/>
                <a:sym typeface="Courgette"/>
              </a:rPr>
              <a:t>ó</a:t>
            </a:r>
            <a:r>
              <a:rPr b="0" i="0" lang="gl" sz="30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 longo dun camiño , sen tocar cos pés o que fa</a:t>
            </a:r>
            <a:r>
              <a:rPr lang="gl" sz="3000">
                <a:latin typeface="Courgette"/>
                <a:ea typeface="Courgette"/>
                <a:cs typeface="Courgette"/>
                <a:sym typeface="Courgette"/>
              </a:rPr>
              <a:t>i</a:t>
            </a:r>
            <a:r>
              <a:rPr b="0" i="0" lang="gl" sz="30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 de pandote.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5148076" y="-171400"/>
            <a:ext cx="2861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44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Correrrúas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001" y="2326201"/>
            <a:ext cx="2947500" cy="19602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4644007" y="-229318"/>
            <a:ext cx="4824535" cy="86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50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Introdución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499325" y="836700"/>
            <a:ext cx="82134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3600">
                <a:solidFill>
                  <a:srgbClr val="111713"/>
                </a:solidFill>
                <a:latin typeface="Courgette"/>
                <a:ea typeface="Courgette"/>
                <a:cs typeface="Courgette"/>
                <a:sym typeface="Courgette"/>
              </a:rPr>
              <a:t>Os  xogos  que  os  nenos  practicaron  nas  distintas  épocas  son  moi  similares   uns  a  outros. Así  os  xogos  como  o  aro,  o  trompo , o  balón , as   bolas  ou  corro  xogáronse  en  todo as  os  tempos  e  en  todos  os  sitios  con  lixeiras  modificacións. O  xogo  permite  o  neno  mesturar  a  realidade  coa  ficción. O   neno  xoga a imitar o mundo  dos  adultos.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i="1" sz="4800">
              <a:solidFill>
                <a:schemeClr val="dk1"/>
              </a:solidFill>
              <a:latin typeface="Meddon"/>
              <a:ea typeface="Meddon"/>
              <a:cs typeface="Meddon"/>
              <a:sym typeface="Meddon"/>
            </a:endParaRP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4734625" y="908725"/>
            <a:ext cx="3427800" cy="47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gl" sz="33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Este trat</a:t>
            </a:r>
            <a:r>
              <a:rPr lang="gl" sz="3300">
                <a:latin typeface="Courgette"/>
                <a:ea typeface="Courgette"/>
                <a:cs typeface="Courgette"/>
                <a:sym typeface="Courgette"/>
              </a:rPr>
              <a:t>ábase</a:t>
            </a:r>
            <a:r>
              <a:rPr b="0" i="0" lang="gl" sz="33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 de lanzar pequenas pedr</a:t>
            </a:r>
            <a:r>
              <a:rPr lang="gl" sz="3300">
                <a:latin typeface="Courgette"/>
                <a:ea typeface="Courgette"/>
                <a:cs typeface="Courgette"/>
                <a:sym typeface="Courgette"/>
              </a:rPr>
              <a:t>as</a:t>
            </a:r>
            <a:r>
              <a:rPr b="0" i="0" lang="gl" sz="33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, uns nenos contra outros , mediante  unhas simples ondas ou tira</a:t>
            </a:r>
            <a:r>
              <a:rPr lang="gl" sz="3300">
                <a:latin typeface="Courgette"/>
                <a:ea typeface="Courgette"/>
                <a:cs typeface="Courgette"/>
                <a:sym typeface="Courgette"/>
              </a:rPr>
              <a:t>croios</a:t>
            </a:r>
            <a:r>
              <a:rPr b="0" i="0" lang="gl" sz="33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.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5076055" y="-89871"/>
            <a:ext cx="29523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40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Tirachinas</a:t>
            </a: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8773" y="2272425"/>
            <a:ext cx="2750400" cy="18702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539550" y="836699"/>
            <a:ext cx="8208900" cy="56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gl" sz="3600">
                <a:solidFill>
                  <a:srgbClr val="111713"/>
                </a:solidFill>
                <a:latin typeface="Courgette"/>
                <a:ea typeface="Courgette"/>
                <a:cs typeface="Courgette"/>
                <a:sym typeface="Courgette"/>
              </a:rPr>
              <a:t>xogos  que  recrean diversas  profesións: mestres, médicos, camioneiros ...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gl" sz="3600">
                <a:solidFill>
                  <a:srgbClr val="111713"/>
                </a:solidFill>
                <a:latin typeface="Courgette"/>
                <a:ea typeface="Courgette"/>
                <a:cs typeface="Courgette"/>
                <a:sym typeface="Courgette"/>
              </a:rPr>
              <a:t>Co  xogo o neno o mesmo tempo que se acerca o mundo dos maiores alónxase do mesmo a través do compoñente de fantasía e irrealidade que ten todo xogo. O xogo é unha actividade tan importante coma a alimentación e o vestido para o neno. 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4634019" y="-206933"/>
            <a:ext cx="3528391" cy="86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50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Introdución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540075" y="621600"/>
            <a:ext cx="8111400" cy="59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3500">
                <a:solidFill>
                  <a:srgbClr val="111713"/>
                </a:solidFill>
                <a:latin typeface="Courgette"/>
                <a:ea typeface="Courgette"/>
                <a:cs typeface="Courgette"/>
                <a:sym typeface="Courgette"/>
              </a:rPr>
              <a:t>Un neno que non xoga é un neno que ten incompleto o seu desenrolo físico, psíquico e social por iso é difícil ver a un neno que non practique ningún tipo de xogo, a través do xogo o neno aprende a ter seguridade en si mesmo a familiarizarse co fracaso e co éxito e ademais aprende a compartir o propio cos demais,o neno faise autosuficiente medrando en autonomía e responsabilidade.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4572000" y="-171400"/>
            <a:ext cx="3672407" cy="86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50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Indrodución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4555025" y="548675"/>
            <a:ext cx="3761400" cy="56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gl" sz="3400" u="none" cap="none" strike="noStrike">
                <a:solidFill>
                  <a:srgbClr val="111713"/>
                </a:solidFill>
                <a:latin typeface="Courgette"/>
                <a:ea typeface="Courgette"/>
                <a:cs typeface="Courgette"/>
                <a:sym typeface="Courgette"/>
              </a:rPr>
              <a:t>Tamén coñecido como  zompo, trompa ou peonza xogábase no século XVII a unha modalidade que consistía en manter en movem. o trompo a base de latigazos.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937500" y="3169150"/>
            <a:ext cx="3512700" cy="28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3000">
                <a:solidFill>
                  <a:srgbClr val="111713"/>
                </a:solidFill>
                <a:latin typeface="Courgette"/>
                <a:ea typeface="Courgette"/>
                <a:cs typeface="Courgette"/>
                <a:sym typeface="Courgette"/>
              </a:rPr>
              <a:t>Nesta foto podemos ver a varios nenos, provistos de ramas, intentan que o  trompo «dormite»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5247664" y="-192889"/>
            <a:ext cx="2664295" cy="86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50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Trompo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1027498" y="465085"/>
            <a:ext cx="3422700" cy="28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930" y="976141"/>
            <a:ext cx="2920603" cy="2088232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4636550" y="620700"/>
            <a:ext cx="3607200" cy="5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3200">
                <a:solidFill>
                  <a:srgbClr val="111713"/>
                </a:solidFill>
                <a:latin typeface="Courgette"/>
                <a:ea typeface="Courgette"/>
                <a:cs typeface="Courgette"/>
                <a:sym typeface="Courgette"/>
              </a:rPr>
              <a:t>Outra modalidade é a que chegou ata os nosos días , consiste en lanzar o trompo ó chan, mediante unha corda que leva liada na punta , para acadar que baile o maior tempo posible.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5264900" y="-200406"/>
            <a:ext cx="3228109" cy="86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50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Trompo</a:t>
            </a: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2250" y="1885175"/>
            <a:ext cx="3059400" cy="30057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4734625" y="1052725"/>
            <a:ext cx="3478800" cy="49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gl" sz="30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Consistía en lanzar un trompo o chán, facelo bailar e entre dos xogadores, coa corda, coller o trompo por a punta e mantelo no aire intentando que s</a:t>
            </a:r>
            <a:r>
              <a:rPr lang="gl" sz="3000">
                <a:latin typeface="Courgette"/>
                <a:ea typeface="Courgette"/>
                <a:cs typeface="Courgette"/>
                <a:sym typeface="Courgette"/>
              </a:rPr>
              <a:t>e</a:t>
            </a:r>
            <a:r>
              <a:rPr b="0" i="0" lang="gl" sz="30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ga bailando.</a:t>
            </a: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1844823"/>
            <a:ext cx="3024335" cy="2585807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99" name="Shape 299"/>
          <p:cNvSpPr txBox="1"/>
          <p:nvPr/>
        </p:nvSpPr>
        <p:spPr>
          <a:xfrm>
            <a:off x="5076055" y="-171400"/>
            <a:ext cx="2520279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48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Trompo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4575400" y="682750"/>
            <a:ext cx="3635100" cy="533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ourgette"/>
              <a:buNone/>
            </a:pPr>
            <a:r>
              <a:rPr b="0" i="0" lang="gl" sz="24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Un dos xogos máis </a:t>
            </a:r>
            <a:r>
              <a:rPr b="0" i="0" lang="gl" sz="27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crue</a:t>
            </a:r>
            <a:r>
              <a:rPr lang="gl" sz="27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i</a:t>
            </a:r>
            <a:r>
              <a:rPr b="0" i="0" lang="gl" sz="27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s  era  a vítima. Un neno facía de vítima sendo arrastrado por dous ou tres,mentres que o resto de xogadores </a:t>
            </a:r>
            <a:r>
              <a:rPr lang="gl" sz="27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í</a:t>
            </a:r>
            <a:r>
              <a:rPr b="0" i="0" lang="gl" sz="27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an azout</a:t>
            </a:r>
            <a:r>
              <a:rPr lang="gl" sz="27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á</a:t>
            </a:r>
            <a:r>
              <a:rPr b="0" i="0" lang="gl" sz="27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ndoo con varas ou gorros, ganaba aquela vítima que máis tempo agu</a:t>
            </a:r>
            <a:r>
              <a:rPr lang="gl" sz="27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á</a:t>
            </a:r>
            <a:r>
              <a:rPr b="0" i="0" lang="gl" sz="27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ntase  suxeitando  a corda mentres que o maltrataban.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5004048" y="-99391"/>
            <a:ext cx="2952328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48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  Vítima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349" y="2286681"/>
            <a:ext cx="2952300" cy="20076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4636550" y="908725"/>
            <a:ext cx="3576600" cy="5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gl" sz="27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Os bolos era un xogo moi corrente na Idade Moderna, so</a:t>
            </a:r>
            <a:r>
              <a:rPr lang="gl" sz="2700">
                <a:latin typeface="Courgette"/>
                <a:ea typeface="Courgette"/>
                <a:cs typeface="Courgette"/>
                <a:sym typeface="Courgette"/>
              </a:rPr>
              <a:t>í</a:t>
            </a:r>
            <a:r>
              <a:rPr b="0" i="0" lang="gl" sz="27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ase </a:t>
            </a:r>
            <a:r>
              <a:rPr lang="gl" sz="2700">
                <a:latin typeface="Courgette"/>
                <a:ea typeface="Courgette"/>
                <a:cs typeface="Courgette"/>
                <a:sym typeface="Courgette"/>
              </a:rPr>
              <a:t>u</a:t>
            </a:r>
            <a:r>
              <a:rPr b="0" i="0" lang="gl" sz="27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tilizar simples </a:t>
            </a:r>
            <a:r>
              <a:rPr lang="gl" sz="2700">
                <a:latin typeface="Courgette"/>
                <a:ea typeface="Courgette"/>
                <a:cs typeface="Courgette"/>
                <a:sym typeface="Courgette"/>
              </a:rPr>
              <a:t>anacos</a:t>
            </a:r>
            <a:r>
              <a:rPr b="0" i="0" lang="gl" sz="27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 de madeira apenas traballados.O equilibrio, a forza e puntería eran calidades imprescindibles para </a:t>
            </a:r>
            <a:r>
              <a:rPr lang="gl" sz="2700">
                <a:latin typeface="Courgette"/>
                <a:ea typeface="Courgette"/>
                <a:cs typeface="Courgette"/>
                <a:sym typeface="Courgette"/>
              </a:rPr>
              <a:t>acadar</a:t>
            </a:r>
            <a:r>
              <a:rPr b="0" i="0" lang="gl" sz="2700" u="none" cap="none" strike="noStrike">
                <a:solidFill>
                  <a:srgbClr val="424242"/>
                </a:solidFill>
                <a:latin typeface="Courgette"/>
                <a:ea typeface="Courgette"/>
                <a:cs typeface="Courgette"/>
                <a:sym typeface="Courgette"/>
              </a:rPr>
              <a:t> derribar todos os bolos.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4932039" y="-172827"/>
            <a:ext cx="2736303" cy="86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gl" sz="50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Os bolos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4024" y="2272426"/>
            <a:ext cx="2820300" cy="1875599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Austin">
  <a:themeElements>
    <a:clrScheme name="Personalizado 8">
      <a:dk1>
        <a:srgbClr val="C8D6CD"/>
      </a:dk1>
      <a:lt1>
        <a:srgbClr val="FFFFFF"/>
      </a:lt1>
      <a:dk2>
        <a:srgbClr val="D6D5CB"/>
      </a:dk2>
      <a:lt2>
        <a:srgbClr val="DFE6D0"/>
      </a:lt2>
      <a:accent1>
        <a:srgbClr val="759AA5"/>
      </a:accent1>
      <a:accent2>
        <a:srgbClr val="65876D"/>
      </a:accent2>
      <a:accent3>
        <a:srgbClr val="79B532"/>
      </a:accent3>
      <a:accent4>
        <a:srgbClr val="E9F5DB"/>
      </a:accent4>
      <a:accent5>
        <a:srgbClr val="E9F5DB"/>
      </a:accent5>
      <a:accent6>
        <a:srgbClr val="CCDAD1"/>
      </a:accent6>
      <a:hlink>
        <a:srgbClr val="D3E4EB"/>
      </a:hlink>
      <a:folHlink>
        <a:srgbClr val="B7D2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