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1297" r:id="rId2"/>
    <p:sldId id="1300" r:id="rId3"/>
    <p:sldId id="1301" r:id="rId4"/>
    <p:sldId id="1299" r:id="rId5"/>
    <p:sldId id="1298" r:id="rId6"/>
    <p:sldId id="1296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79"/>
    <p:restoredTop sz="95707"/>
  </p:normalViewPr>
  <p:slideViewPr>
    <p:cSldViewPr snapToGrid="0" snapToObjects="1">
      <p:cViewPr varScale="1">
        <p:scale>
          <a:sx n="70" d="100"/>
          <a:sy n="70" d="100"/>
        </p:scale>
        <p:origin x="19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677C3-07D7-EC43-9142-C05323BDD76F}" type="datetimeFigureOut">
              <a:rPr lang="es-ES" smtClean="0"/>
              <a:t>29/11/21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82A7-956C-E74C-AE0D-A6A815B47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57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=jWNEr4eHL18</a:t>
            </a:r>
          </a:p>
          <a:p>
            <a:r>
              <a:rPr lang="es-ES" dirty="0" err="1"/>
              <a:t>Biko</a:t>
            </a:r>
            <a:endParaRPr lang="es-ES" dirty="0"/>
          </a:p>
          <a:p>
            <a:r>
              <a:rPr lang="es-ES" dirty="0"/>
              <a:t>Peter Gabriel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2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=jWNEr4eHL18</a:t>
            </a:r>
          </a:p>
          <a:p>
            <a:r>
              <a:rPr lang="es-ES" dirty="0" err="1"/>
              <a:t>Biko</a:t>
            </a:r>
            <a:endParaRPr lang="es-ES" dirty="0"/>
          </a:p>
          <a:p>
            <a:r>
              <a:rPr lang="es-ES" dirty="0"/>
              <a:t>Peter Gabriel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D5ABEE-7F0C-6B4F-9312-AC8C5081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A72C2-4AA7-B04F-BCC5-7A3F93DC6D29}" type="datetimeFigureOut">
              <a:rPr lang="es-ES" smtClean="0"/>
              <a:t>29/11/21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EF4ABD-E574-9244-A8FA-84178716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B5AAC2-089F-6540-846E-16646C37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A8AD-83D3-944C-9724-007426B9E7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-conselleria-de-educacion-e-ordenacion-universitaria-xunta – Montajes  Domínguez">
            <a:extLst>
              <a:ext uri="{FF2B5EF4-FFF2-40B4-BE49-F238E27FC236}">
                <a16:creationId xmlns:a16="http://schemas.microsoft.com/office/drawing/2014/main" id="{52516C06-44C6-C14E-BCE4-97A632AD2D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33" y="0"/>
            <a:ext cx="3228267" cy="5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01E326-8549-B447-B598-C80606C7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C5E47F-30F8-A14B-9B0C-C9A7EB223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7763B-C8BC-924C-9338-719651CD1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A72C2-4AA7-B04F-BCC5-7A3F93DC6D29}" type="datetimeFigureOut">
              <a:rPr lang="es-ES" smtClean="0"/>
              <a:t>29/11/21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C4EA8A-D7F6-8D4A-9132-C753F5BB4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8AF7D6-C4A6-9D4C-A453-ECF109843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A8AD-83D3-944C-9724-007426B9E78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21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14.jpeg"/><Relationship Id="rId10" Type="http://schemas.openxmlformats.org/officeDocument/2006/relationships/image" Target="../media/image13.png"/><Relationship Id="rId19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16F4E1-6034-964A-8F6C-91177D3529CD}"/>
              </a:ext>
            </a:extLst>
          </p:cNvPr>
          <p:cNvSpPr txBox="1"/>
          <p:nvPr/>
        </p:nvSpPr>
        <p:spPr>
          <a:xfrm>
            <a:off x="973205" y="206787"/>
            <a:ext cx="563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11ª Mini-</a:t>
            </a:r>
            <a:r>
              <a:rPr lang="es-ES" sz="2400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Lesson</a:t>
            </a:r>
            <a:endParaRPr lang="es-ES" sz="2400" dirty="0">
              <a:solidFill>
                <a:srgbClr val="0070C0"/>
              </a:solidFill>
              <a:latin typeface="Century Gothic" panose="020B0502020202020204" pitchFamily="34" charset="0"/>
              <a:cs typeface="Sabon Next LT" panose="02000500000000000000" pitchFamily="2" charset="0"/>
            </a:endParaRPr>
          </a:p>
          <a:p>
            <a:pPr algn="ctr"/>
            <a:r>
              <a:rPr lang="es-ES" sz="2400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Genres</a:t>
            </a:r>
            <a:r>
              <a:rPr lang="es-ES" sz="2400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of Art</a:t>
            </a:r>
          </a:p>
          <a:p>
            <a:pPr algn="ctr"/>
            <a:r>
              <a:rPr lang="es-ES" sz="2400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Match </a:t>
            </a:r>
            <a:r>
              <a:rPr lang="es-ES" sz="2400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image</a:t>
            </a:r>
            <a:r>
              <a:rPr lang="es-ES" sz="2400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and </a:t>
            </a:r>
            <a:r>
              <a:rPr lang="es-ES" sz="2400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description</a:t>
            </a:r>
            <a:endParaRPr lang="es-ES" sz="2400" dirty="0">
              <a:solidFill>
                <a:srgbClr val="0070C0"/>
              </a:solidFill>
              <a:latin typeface="Century Gothic" panose="020B0502020202020204" pitchFamily="34" charset="0"/>
              <a:cs typeface="Sabon Next LT" panose="02000500000000000000" pitchFamily="2" charset="0"/>
            </a:endParaRP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91C49C2E-0294-584F-B4AD-EADFDC276F75}"/>
              </a:ext>
            </a:extLst>
          </p:cNvPr>
          <p:cNvSpPr txBox="1"/>
          <p:nvPr/>
        </p:nvSpPr>
        <p:spPr>
          <a:xfrm>
            <a:off x="6111404" y="1228396"/>
            <a:ext cx="591683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Choose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Roles</a:t>
            </a:r>
          </a:p>
          <a:p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You’re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going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see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video.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do:</a:t>
            </a:r>
          </a:p>
          <a:p>
            <a:pPr marL="457200" indent="-457200">
              <a:spcBef>
                <a:spcPts val="1200"/>
              </a:spcBef>
              <a:buAutoNum type="arabicPeriod"/>
              <a:defRPr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Secretary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shares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screen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with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PPT</a:t>
            </a:r>
          </a:p>
          <a:p>
            <a:pPr marL="457200" indent="-457200">
              <a:spcBef>
                <a:spcPts val="1200"/>
              </a:spcBef>
              <a:buAutoNum type="arabicPeriod"/>
              <a:defRPr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Slides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2 &amp; 3: Match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description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with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corresponding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image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(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There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are no single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correct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answers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but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only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those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can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justify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.)</a:t>
            </a:r>
          </a:p>
          <a:p>
            <a:pPr marL="457200" indent="-457200">
              <a:spcBef>
                <a:spcPts val="1200"/>
              </a:spcBef>
              <a:buAutoNum type="arabicPeriod"/>
              <a:defRPr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extra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language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support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would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students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need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to be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able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to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participate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confidently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?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Write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down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those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words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phrases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58C43EFE-5B42-3D47-9949-07D5031156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9562" y="2156149"/>
            <a:ext cx="5007682" cy="37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6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CA9088-176A-184D-BB81-CEF9663EF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090" y="256745"/>
            <a:ext cx="1670474" cy="19478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64560E5-F939-AF4A-885A-F1E8079EA342}"/>
              </a:ext>
            </a:extLst>
          </p:cNvPr>
          <p:cNvSpPr txBox="1"/>
          <p:nvPr/>
        </p:nvSpPr>
        <p:spPr>
          <a:xfrm>
            <a:off x="410547" y="298579"/>
            <a:ext cx="1866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portrait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picture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of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one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person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several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people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08C05D-8BC3-1D43-85A2-63E2DFB7AF87}"/>
              </a:ext>
            </a:extLst>
          </p:cNvPr>
          <p:cNvSpPr txBox="1"/>
          <p:nvPr/>
        </p:nvSpPr>
        <p:spPr>
          <a:xfrm>
            <a:off x="9181639" y="1674674"/>
            <a:ext cx="26493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history painting is a painting of a story. Some stories in history paintings actually happened. Others did not.</a:t>
            </a: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241326-C86C-7C44-834B-E8618E42FDE0}"/>
              </a:ext>
            </a:extLst>
          </p:cNvPr>
          <p:cNvSpPr txBox="1"/>
          <p:nvPr/>
        </p:nvSpPr>
        <p:spPr>
          <a:xfrm>
            <a:off x="99922" y="5284387"/>
            <a:ext cx="46670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religious painting is a painting of something that happened in a religious book, especially the Bible. It is a kind of history painting. </a:t>
            </a: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69C88A7-6BB0-9746-866A-B99F32081EAE}"/>
              </a:ext>
            </a:extLst>
          </p:cNvPr>
          <p:cNvGrpSpPr/>
          <p:nvPr/>
        </p:nvGrpSpPr>
        <p:grpSpPr>
          <a:xfrm>
            <a:off x="5368877" y="825899"/>
            <a:ext cx="1588192" cy="1823290"/>
            <a:chOff x="5368877" y="825899"/>
            <a:chExt cx="1588192" cy="182329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84741DF-8256-A640-A78F-11D54193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5062" y="825899"/>
              <a:ext cx="1495888" cy="182329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E391CFD-7917-EA4D-989B-ACDFB5349575}"/>
                </a:ext>
              </a:extLst>
            </p:cNvPr>
            <p:cNvSpPr txBox="1"/>
            <p:nvPr/>
          </p:nvSpPr>
          <p:spPr>
            <a:xfrm>
              <a:off x="5368877" y="2433745"/>
              <a:ext cx="158819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Whistler’s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Mother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269A812-4D92-1748-90ED-8752A32C095B}"/>
              </a:ext>
            </a:extLst>
          </p:cNvPr>
          <p:cNvGrpSpPr/>
          <p:nvPr/>
        </p:nvGrpSpPr>
        <p:grpSpPr>
          <a:xfrm>
            <a:off x="7372822" y="1019861"/>
            <a:ext cx="1410374" cy="1979266"/>
            <a:chOff x="7372822" y="1019861"/>
            <a:chExt cx="1410374" cy="197926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395F006-4484-B84B-A540-5D26DFE3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0132" y="1019861"/>
              <a:ext cx="1375754" cy="1823289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A9878E9-52AC-6745-A731-070FDDF7F0EE}"/>
                </a:ext>
              </a:extLst>
            </p:cNvPr>
            <p:cNvSpPr txBox="1"/>
            <p:nvPr/>
          </p:nvSpPr>
          <p:spPr>
            <a:xfrm>
              <a:off x="7372822" y="2660573"/>
              <a:ext cx="14103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Moses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Breaking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Tablets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of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Law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52241A8-C642-114F-A073-3DE11A426B8C}"/>
              </a:ext>
            </a:extLst>
          </p:cNvPr>
          <p:cNvGrpSpPr/>
          <p:nvPr/>
        </p:nvGrpSpPr>
        <p:grpSpPr>
          <a:xfrm>
            <a:off x="5056741" y="4918824"/>
            <a:ext cx="2893725" cy="1725862"/>
            <a:chOff x="5056741" y="4918824"/>
            <a:chExt cx="2893725" cy="172586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1708502-BDD9-4A4A-B6D4-5EFE4005C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4150" y="4918824"/>
              <a:ext cx="2788740" cy="1725862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AE49A7C-44F0-1F44-84FA-55C72BC77B6C}"/>
                </a:ext>
              </a:extLst>
            </p:cNvPr>
            <p:cNvSpPr txBox="1"/>
            <p:nvPr/>
          </p:nvSpPr>
          <p:spPr>
            <a:xfrm>
              <a:off x="5056741" y="6429242"/>
              <a:ext cx="289372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Washington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Crossing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Delaware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River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40AB95D-3B9C-2841-95E1-2480AD782904}"/>
              </a:ext>
            </a:extLst>
          </p:cNvPr>
          <p:cNvGrpSpPr/>
          <p:nvPr/>
        </p:nvGrpSpPr>
        <p:grpSpPr>
          <a:xfrm>
            <a:off x="5305064" y="3198533"/>
            <a:ext cx="3125621" cy="1443548"/>
            <a:chOff x="5305064" y="3198533"/>
            <a:chExt cx="3125621" cy="144354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49E71DF-22B6-F74E-9801-2D5593D96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5065" y="3198533"/>
              <a:ext cx="3125620" cy="1402452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FF7E6635-0070-E940-B8E7-9C4261591F15}"/>
                </a:ext>
              </a:extLst>
            </p:cNvPr>
            <p:cNvSpPr txBox="1"/>
            <p:nvPr/>
          </p:nvSpPr>
          <p:spPr>
            <a:xfrm>
              <a:off x="5305064" y="4426637"/>
              <a:ext cx="312561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Venus &amp;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Mars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76CF33AB-EBFC-F240-826A-0CC70FA29226}"/>
              </a:ext>
            </a:extLst>
          </p:cNvPr>
          <p:cNvGrpSpPr/>
          <p:nvPr/>
        </p:nvGrpSpPr>
        <p:grpSpPr>
          <a:xfrm>
            <a:off x="226130" y="2541467"/>
            <a:ext cx="1866122" cy="1670126"/>
            <a:chOff x="8691589" y="4180308"/>
            <a:chExt cx="2279120" cy="156362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EF5C5BC-FA53-4A41-A016-01BA912C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65886" y="4180308"/>
              <a:ext cx="2204823" cy="1559622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B5BBBF8-9EE4-B443-B3F1-90B780D76D75}"/>
                </a:ext>
              </a:extLst>
            </p:cNvPr>
            <p:cNvSpPr txBox="1"/>
            <p:nvPr/>
          </p:nvSpPr>
          <p:spPr>
            <a:xfrm>
              <a:off x="8691589" y="5528486"/>
              <a:ext cx="227911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Carneval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of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Harlequin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3591F1-D0CE-414A-82B5-739BF03626BF}"/>
              </a:ext>
            </a:extLst>
          </p:cNvPr>
          <p:cNvGrpSpPr/>
          <p:nvPr/>
        </p:nvGrpSpPr>
        <p:grpSpPr>
          <a:xfrm>
            <a:off x="2622962" y="2676083"/>
            <a:ext cx="1670474" cy="2458185"/>
            <a:chOff x="2622962" y="2676083"/>
            <a:chExt cx="1670474" cy="2458185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269CE5D0-416A-4341-88C9-1668E970A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64741" y="2676083"/>
              <a:ext cx="1613836" cy="2454849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695785D-371C-9B48-99F1-2AB30D8797E5}"/>
                </a:ext>
              </a:extLst>
            </p:cNvPr>
            <p:cNvSpPr txBox="1"/>
            <p:nvPr/>
          </p:nvSpPr>
          <p:spPr>
            <a:xfrm>
              <a:off x="2622962" y="4918824"/>
              <a:ext cx="167047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Mona Lisa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FCCA2B3-1235-A246-A618-4B1B15EECB85}"/>
              </a:ext>
            </a:extLst>
          </p:cNvPr>
          <p:cNvGrpSpPr/>
          <p:nvPr/>
        </p:nvGrpSpPr>
        <p:grpSpPr>
          <a:xfrm>
            <a:off x="9575662" y="3906961"/>
            <a:ext cx="1554176" cy="2338265"/>
            <a:chOff x="9575662" y="3906961"/>
            <a:chExt cx="1554176" cy="2338265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7892457-B539-5747-89FD-45130A07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75662" y="3906961"/>
              <a:ext cx="1554176" cy="2338265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45DC484-B747-5F48-9619-1D135A3838CE}"/>
                </a:ext>
              </a:extLst>
            </p:cNvPr>
            <p:cNvSpPr txBox="1"/>
            <p:nvPr/>
          </p:nvSpPr>
          <p:spPr>
            <a:xfrm>
              <a:off x="9575662" y="6029782"/>
              <a:ext cx="15541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Woman</a:t>
              </a:r>
              <a:r>
                <a:rPr lang="es-ES" sz="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 at </a:t>
              </a:r>
              <a:r>
                <a:rPr lang="es-ES" sz="800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s-ES" sz="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Window</a:t>
              </a:r>
              <a:endParaRPr lang="es-ES" sz="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CA07BBD-109C-FC40-B45E-D8DDA5D015AA}"/>
              </a:ext>
            </a:extLst>
          </p:cNvPr>
          <p:cNvSpPr txBox="1"/>
          <p:nvPr/>
        </p:nvSpPr>
        <p:spPr>
          <a:xfrm>
            <a:off x="3273090" y="2217514"/>
            <a:ext cx="1493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>
                <a:latin typeface="Century Gothic" panose="020B0502020202020204" pitchFamily="34" charset="0"/>
              </a:rPr>
              <a:t>Man</a:t>
            </a:r>
            <a:r>
              <a:rPr lang="es-ES" sz="1000" dirty="0">
                <a:latin typeface="Century Gothic" panose="020B0502020202020204" pitchFamily="34" charset="0"/>
              </a:rPr>
              <a:t> </a:t>
            </a:r>
            <a:r>
              <a:rPr lang="es-ES" sz="1000" dirty="0" err="1">
                <a:latin typeface="Century Gothic" panose="020B0502020202020204" pitchFamily="34" charset="0"/>
              </a:rPr>
              <a:t>with</a:t>
            </a:r>
            <a:r>
              <a:rPr lang="es-ES" sz="1000" dirty="0">
                <a:latin typeface="Century Gothic" panose="020B0502020202020204" pitchFamily="34" charset="0"/>
              </a:rPr>
              <a:t> a </a:t>
            </a:r>
            <a:r>
              <a:rPr lang="es-ES" sz="1000" dirty="0" err="1">
                <a:latin typeface="Century Gothic" panose="020B0502020202020204" pitchFamily="34" charset="0"/>
              </a:rPr>
              <a:t>chapeau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6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64560E5-F939-AF4A-885A-F1E8079EA342}"/>
              </a:ext>
            </a:extLst>
          </p:cNvPr>
          <p:cNvSpPr txBox="1"/>
          <p:nvPr/>
        </p:nvSpPr>
        <p:spPr>
          <a:xfrm>
            <a:off x="255575" y="5158657"/>
            <a:ext cx="284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landscape painting is painting of nature, like mountains and trees and animals.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08C05D-8BC3-1D43-85A2-63E2DFB7AF87}"/>
              </a:ext>
            </a:extLst>
          </p:cNvPr>
          <p:cNvSpPr txBox="1"/>
          <p:nvPr/>
        </p:nvSpPr>
        <p:spPr>
          <a:xfrm>
            <a:off x="9181639" y="1674674"/>
            <a:ext cx="26493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 abstract painting is a painting that doesn’t show anything from real life. It is a design, or an expression of feelings. 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241326-C86C-7C44-834B-E8618E42FDE0}"/>
              </a:ext>
            </a:extLst>
          </p:cNvPr>
          <p:cNvSpPr txBox="1"/>
          <p:nvPr/>
        </p:nvSpPr>
        <p:spPr>
          <a:xfrm>
            <a:off x="245472" y="99412"/>
            <a:ext cx="3804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genre painting is a painting of a scene from every day like, like a painting of regular people, musicians, a train, or farming life.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32A3DE2-9BF2-A14C-8996-B7864E745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362" y="2037063"/>
            <a:ext cx="2838037" cy="1754325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78F6FF6-FDC2-4744-AB33-2C1567212FBC}"/>
              </a:ext>
            </a:extLst>
          </p:cNvPr>
          <p:cNvGrpSpPr/>
          <p:nvPr/>
        </p:nvGrpSpPr>
        <p:grpSpPr>
          <a:xfrm>
            <a:off x="9193535" y="3648713"/>
            <a:ext cx="2252794" cy="2883703"/>
            <a:chOff x="9193535" y="3648713"/>
            <a:chExt cx="2252794" cy="2883703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B64DD5AE-7A88-5E47-9A2B-7FE9AD4D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3535" y="3648713"/>
              <a:ext cx="2116241" cy="2846261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351C130-4EAB-434F-9DEA-C49E0923C5FC}"/>
                </a:ext>
              </a:extLst>
            </p:cNvPr>
            <p:cNvSpPr txBox="1"/>
            <p:nvPr/>
          </p:nvSpPr>
          <p:spPr>
            <a:xfrm>
              <a:off x="9193535" y="6316972"/>
              <a:ext cx="225279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rgbClr val="0070C0"/>
                  </a:solidFill>
                </a:rPr>
                <a:t>Sunflowers</a:t>
              </a:r>
              <a:endParaRPr lang="es-ES" sz="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4881196-44AA-4644-9AB4-E436B46063E4}"/>
              </a:ext>
            </a:extLst>
          </p:cNvPr>
          <p:cNvGrpSpPr/>
          <p:nvPr/>
        </p:nvGrpSpPr>
        <p:grpSpPr>
          <a:xfrm>
            <a:off x="5577787" y="4771447"/>
            <a:ext cx="3356250" cy="1700856"/>
            <a:chOff x="5026472" y="4662735"/>
            <a:chExt cx="3356250" cy="1700856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513832-92CE-D743-AD9A-73CB73D8C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6472" y="4662735"/>
              <a:ext cx="3356250" cy="1654237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5E65B09E-6B92-A449-A7FC-E9370A7783B8}"/>
                </a:ext>
              </a:extLst>
            </p:cNvPr>
            <p:cNvSpPr txBox="1"/>
            <p:nvPr/>
          </p:nvSpPr>
          <p:spPr>
            <a:xfrm rot="10800000" flipV="1">
              <a:off x="5026472" y="6148147"/>
              <a:ext cx="335624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rgbClr val="0070C0"/>
                  </a:solidFill>
                </a:rPr>
                <a:t>The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Last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Supper</a:t>
              </a:r>
              <a:endParaRPr lang="es-ES" sz="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EFFAB92-F971-5145-8E4F-3B56B407840D}"/>
              </a:ext>
            </a:extLst>
          </p:cNvPr>
          <p:cNvGrpSpPr/>
          <p:nvPr/>
        </p:nvGrpSpPr>
        <p:grpSpPr>
          <a:xfrm>
            <a:off x="3114753" y="1702918"/>
            <a:ext cx="2846456" cy="1849682"/>
            <a:chOff x="2182904" y="755624"/>
            <a:chExt cx="2846456" cy="1849682"/>
          </a:xfrm>
        </p:grpSpPr>
        <p:pic>
          <p:nvPicPr>
            <p:cNvPr id="36" name="Picture 2" descr="Snow Storm: Hannibal and his army crossing the Alps - WILLIAM TURNER 1812  Impresión de Arte de AUX BEAUX-ARTS">
              <a:extLst>
                <a:ext uri="{FF2B5EF4-FFF2-40B4-BE49-F238E27FC236}">
                  <a16:creationId xmlns:a16="http://schemas.microsoft.com/office/drawing/2014/main" id="{A0BB2FDF-3D97-3540-8C44-CCC09A9DA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904" y="755624"/>
              <a:ext cx="2846456" cy="184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4E999CC0-0DB2-3349-AABF-43D7D6BF2A21}"/>
                </a:ext>
              </a:extLst>
            </p:cNvPr>
            <p:cNvSpPr txBox="1"/>
            <p:nvPr/>
          </p:nvSpPr>
          <p:spPr>
            <a:xfrm rot="10800000" flipV="1">
              <a:off x="2319829" y="2320920"/>
              <a:ext cx="253174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>
                  <a:solidFill>
                    <a:srgbClr val="0070C0"/>
                  </a:solidFill>
                </a:rPr>
                <a:t>Snow Storm: </a:t>
              </a:r>
              <a:r>
                <a:rPr lang="es-ES" sz="800" dirty="0" err="1">
                  <a:solidFill>
                    <a:srgbClr val="0070C0"/>
                  </a:solidFill>
                </a:rPr>
                <a:t>Hanibal</a:t>
              </a:r>
              <a:r>
                <a:rPr lang="es-ES" sz="800" dirty="0">
                  <a:solidFill>
                    <a:srgbClr val="0070C0"/>
                  </a:solidFill>
                </a:rPr>
                <a:t> and </a:t>
              </a:r>
              <a:r>
                <a:rPr lang="es-ES" sz="800" dirty="0" err="1">
                  <a:solidFill>
                    <a:srgbClr val="0070C0"/>
                  </a:solidFill>
                </a:rPr>
                <a:t>His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Army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Crossing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the</a:t>
              </a:r>
              <a:r>
                <a:rPr lang="es-ES" sz="800" dirty="0">
                  <a:solidFill>
                    <a:srgbClr val="0070C0"/>
                  </a:solidFill>
                </a:rPr>
                <a:t> </a:t>
              </a:r>
              <a:r>
                <a:rPr lang="es-ES" sz="800" dirty="0" err="1">
                  <a:solidFill>
                    <a:srgbClr val="0070C0"/>
                  </a:solidFill>
                </a:rPr>
                <a:t>Alps</a:t>
              </a:r>
              <a:endParaRPr lang="es-ES" sz="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A1607FF-42DB-5F4F-9259-21CCD38B8E6C}"/>
              </a:ext>
            </a:extLst>
          </p:cNvPr>
          <p:cNvSpPr txBox="1"/>
          <p:nvPr/>
        </p:nvSpPr>
        <p:spPr>
          <a:xfrm rot="10800000" flipV="1">
            <a:off x="5921885" y="4161282"/>
            <a:ext cx="3012152" cy="215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" dirty="0" err="1">
                <a:solidFill>
                  <a:srgbClr val="0070C0"/>
                </a:solidFill>
              </a:rPr>
              <a:t>School</a:t>
            </a:r>
            <a:r>
              <a:rPr lang="es-ES" sz="800" dirty="0">
                <a:solidFill>
                  <a:srgbClr val="0070C0"/>
                </a:solidFill>
              </a:rPr>
              <a:t> of Athens</a:t>
            </a: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516D22AE-CA8C-A842-BF2E-C79FE027ACBC}"/>
              </a:ext>
            </a:extLst>
          </p:cNvPr>
          <p:cNvGrpSpPr/>
          <p:nvPr/>
        </p:nvGrpSpPr>
        <p:grpSpPr>
          <a:xfrm>
            <a:off x="4865707" y="298579"/>
            <a:ext cx="2649311" cy="1568846"/>
            <a:chOff x="5293290" y="364859"/>
            <a:chExt cx="2649311" cy="1568846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FFCD3AAD-58A7-5940-A624-47E3465D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3195" y="364859"/>
              <a:ext cx="2562585" cy="1557191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A27BD3D0-FA92-144B-8231-61C22A3FE6D9}"/>
                </a:ext>
              </a:extLst>
            </p:cNvPr>
            <p:cNvSpPr txBox="1"/>
            <p:nvPr/>
          </p:nvSpPr>
          <p:spPr>
            <a:xfrm rot="10800000" flipV="1">
              <a:off x="5293290" y="1718260"/>
              <a:ext cx="2649311" cy="215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rgbClr val="0070C0"/>
                  </a:solidFill>
                </a:rPr>
                <a:t>Number</a:t>
              </a:r>
              <a:r>
                <a:rPr lang="es-ES" sz="800" dirty="0">
                  <a:solidFill>
                    <a:srgbClr val="0070C0"/>
                  </a:solidFill>
                </a:rPr>
                <a:t> 5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9ECC545-DE93-1347-9380-06398D19DF0F}"/>
              </a:ext>
            </a:extLst>
          </p:cNvPr>
          <p:cNvGrpSpPr/>
          <p:nvPr/>
        </p:nvGrpSpPr>
        <p:grpSpPr>
          <a:xfrm>
            <a:off x="8017325" y="733679"/>
            <a:ext cx="2234330" cy="969238"/>
            <a:chOff x="8017325" y="733679"/>
            <a:chExt cx="2234330" cy="969238"/>
          </a:xfrm>
        </p:grpSpPr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E97444C3-58BE-924B-8D3D-776121A9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7329" y="733679"/>
              <a:ext cx="2234326" cy="951365"/>
            </a:xfrm>
            <a:prstGeom prst="rect">
              <a:avLst/>
            </a:prstGeom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3F3C2D7-1496-F843-AA54-46E4E0A10025}"/>
                </a:ext>
              </a:extLst>
            </p:cNvPr>
            <p:cNvSpPr txBox="1"/>
            <p:nvPr/>
          </p:nvSpPr>
          <p:spPr>
            <a:xfrm rot="10800000" flipV="1">
              <a:off x="8017325" y="1487473"/>
              <a:ext cx="223432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rgbClr val="0070C0"/>
                  </a:solidFill>
                </a:rPr>
                <a:t>Miagra</a:t>
              </a:r>
              <a:endParaRPr lang="es-ES" sz="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D5424E13-45E3-8D4F-B7EC-8C04511BE60A}"/>
              </a:ext>
            </a:extLst>
          </p:cNvPr>
          <p:cNvGrpSpPr/>
          <p:nvPr/>
        </p:nvGrpSpPr>
        <p:grpSpPr>
          <a:xfrm>
            <a:off x="3489590" y="4097953"/>
            <a:ext cx="1866900" cy="2167240"/>
            <a:chOff x="2492665" y="2649189"/>
            <a:chExt cx="1866900" cy="2167240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0DEFDDBE-6957-0745-A913-D9031BD3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92665" y="2649189"/>
              <a:ext cx="1866900" cy="2146300"/>
            </a:xfrm>
            <a:prstGeom prst="rect">
              <a:avLst/>
            </a:prstGeom>
          </p:spPr>
        </p:pic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6A9C8D8A-BC50-6740-B21C-CFBC9F33BD1A}"/>
                </a:ext>
              </a:extLst>
            </p:cNvPr>
            <p:cNvSpPr txBox="1"/>
            <p:nvPr/>
          </p:nvSpPr>
          <p:spPr>
            <a:xfrm>
              <a:off x="2492665" y="4600985"/>
              <a:ext cx="18669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The</a:t>
              </a:r>
              <a:r>
                <a:rPr lang="es-ES" sz="8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800" dirty="0" err="1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Milkmaid</a:t>
              </a:r>
              <a:endParaRPr lang="es-ES" sz="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DD69F1D-05A8-CC4B-B055-EDD6AAA9F0C7}"/>
              </a:ext>
            </a:extLst>
          </p:cNvPr>
          <p:cNvSpPr txBox="1"/>
          <p:nvPr/>
        </p:nvSpPr>
        <p:spPr>
          <a:xfrm>
            <a:off x="506187" y="1791405"/>
            <a:ext cx="25922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Remember, a ‘history painting’ includes religious and mythological paintings. They are all paintings of stories, and often have a lesson - do this, don’t do that!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0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16F4E1-6034-964A-8F6C-91177D3529CD}"/>
              </a:ext>
            </a:extLst>
          </p:cNvPr>
          <p:cNvSpPr txBox="1"/>
          <p:nvPr/>
        </p:nvSpPr>
        <p:spPr>
          <a:xfrm>
            <a:off x="973205" y="206787"/>
            <a:ext cx="563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10ª Mini-</a:t>
            </a:r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Lesson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(</a:t>
            </a:r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Alternative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version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)</a:t>
            </a:r>
          </a:p>
          <a:p>
            <a:pPr algn="ctr"/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Identify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the</a:t>
            </a: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Century Gothic" panose="020B0502020202020204" pitchFamily="34" charset="0"/>
                <a:cs typeface="Sabon Next LT" panose="02000500000000000000" pitchFamily="2" charset="0"/>
              </a:rPr>
              <a:t>Image</a:t>
            </a:r>
            <a:endParaRPr lang="es-ES" sz="2400" b="1" dirty="0">
              <a:solidFill>
                <a:srgbClr val="0070C0"/>
              </a:solidFill>
              <a:latin typeface="Century Gothic" panose="020B0502020202020204" pitchFamily="34" charset="0"/>
              <a:cs typeface="Sabon Next LT" panose="02000500000000000000" pitchFamily="2" charset="0"/>
            </a:endParaRP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91C49C2E-0294-584F-B4AD-EADFDC276F75}"/>
              </a:ext>
            </a:extLst>
          </p:cNvPr>
          <p:cNvSpPr txBox="1"/>
          <p:nvPr/>
        </p:nvSpPr>
        <p:spPr>
          <a:xfrm>
            <a:off x="6111404" y="1228396"/>
            <a:ext cx="59168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Choose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Roles</a:t>
            </a:r>
          </a:p>
          <a:p>
            <a:pPr marL="514350" indent="-514350">
              <a:buAutoNum type="arabicPeriod"/>
            </a:pP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Secretary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shares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screen</a:t>
            </a: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You’re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going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see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video.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Before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do:</a:t>
            </a:r>
          </a:p>
          <a:p>
            <a:pPr marL="938213" indent="-436563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read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information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table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look at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3</a:t>
            </a:r>
          </a:p>
          <a:p>
            <a:pPr marL="938213" indent="-436563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identify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which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painting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believe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each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description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refers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</a:t>
            </a:r>
          </a:p>
          <a:p>
            <a:pPr marL="938213" indent="-436563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write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number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painting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next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description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table</a:t>
            </a: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E51BEB-69D3-5243-A351-8F1D620876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765" y="2462967"/>
            <a:ext cx="5686330" cy="31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, Escala de tiempo&#10;&#10;Descripción generada automáticamente">
            <a:extLst>
              <a:ext uri="{FF2B5EF4-FFF2-40B4-BE49-F238E27FC236}">
                <a16:creationId xmlns:a16="http://schemas.microsoft.com/office/drawing/2014/main" id="{F4B9B237-7DAB-E748-A38D-E68DD7F2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71" y="0"/>
            <a:ext cx="4241800" cy="6337300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DE257A8C-49AD-2440-AE3C-5A6273883C7C}"/>
              </a:ext>
            </a:extLst>
          </p:cNvPr>
          <p:cNvSpPr txBox="1"/>
          <p:nvPr/>
        </p:nvSpPr>
        <p:spPr>
          <a:xfrm>
            <a:off x="7082971" y="1099890"/>
            <a:ext cx="46839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Download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table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Word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format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platform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88950"/>
            <a:r>
              <a:rPr lang="es-ES" sz="2800" b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‘12ª 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Mini-</a:t>
            </a:r>
            <a:r>
              <a:rPr lang="es-ES"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Lesson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‘</a:t>
            </a:r>
            <a:r>
              <a:rPr lang="es-ES"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Identify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Table</a:t>
            </a:r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6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47E02B-8502-1B4B-9FDC-245311F13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96" y="170753"/>
            <a:ext cx="1670474" cy="19478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3DDB50-BCB1-954D-BAD4-A7A174E60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901" y="5296203"/>
            <a:ext cx="1512432" cy="1348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9548D2-B6B5-5B49-B259-ECEAC1355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40" y="2352103"/>
            <a:ext cx="1352550" cy="2057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DF92A8-F2B4-C542-99AD-8370971C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5684" y="98761"/>
            <a:ext cx="1495888" cy="18232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1A84FBE-BC9A-3B4F-B25D-6E769763B1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6968" y="5429308"/>
            <a:ext cx="2121538" cy="13129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5492B8-4B9A-A64F-A651-8D1A77769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4530" y="2534497"/>
            <a:ext cx="2027892" cy="125353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517909D-8BA3-FF46-B0E8-41905A3D3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1353" y="4130180"/>
            <a:ext cx="2085915" cy="10281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489DB5-8D26-A043-9F90-C26ED1D23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5751" y="2283640"/>
            <a:ext cx="1375754" cy="182328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2E99418-0F0B-8944-9707-4618512959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5972" y="4182691"/>
            <a:ext cx="2076450" cy="93169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1A29DCA-41F6-9149-8A3F-B4C0D1FFC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2948" y="5373918"/>
            <a:ext cx="1898157" cy="134848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B288F9D-C965-864F-8FFB-2C352943BC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9843" y="4182691"/>
            <a:ext cx="2044244" cy="87042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39D666B-A6CD-6842-8D1F-428E5A582D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431" y="4498386"/>
            <a:ext cx="1866900" cy="21463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480BBD5-13FC-504B-A071-311BC88F7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2355" y="231809"/>
            <a:ext cx="1211887" cy="182328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0746CB5-1BA6-7246-A603-A90C58AE8E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54817" y="2450982"/>
            <a:ext cx="1859425" cy="123961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9864F2C-C754-2741-A8A2-DEFC6266C5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88895" y="4595251"/>
            <a:ext cx="1442677" cy="194034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D5F5C54-C8D8-EA4B-8B77-48E5E3048D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88903" y="364860"/>
            <a:ext cx="2204823" cy="155962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36EB609A-1918-6C49-8406-92C4741C0B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3195" y="364859"/>
            <a:ext cx="2562585" cy="1557191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0D27913D-9011-214F-9D3F-806A8F2CC693}"/>
              </a:ext>
            </a:extLst>
          </p:cNvPr>
          <p:cNvSpPr txBox="1"/>
          <p:nvPr/>
        </p:nvSpPr>
        <p:spPr>
          <a:xfrm>
            <a:off x="1970035" y="848458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A394E12-3B1A-3943-9A09-540D12722AAC}"/>
              </a:ext>
            </a:extLst>
          </p:cNvPr>
          <p:cNvSpPr txBox="1"/>
          <p:nvPr/>
        </p:nvSpPr>
        <p:spPr>
          <a:xfrm>
            <a:off x="3553056" y="2063676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726D4D0-389E-1949-B3CF-CCD2494CA33C}"/>
              </a:ext>
            </a:extLst>
          </p:cNvPr>
          <p:cNvSpPr txBox="1"/>
          <p:nvPr/>
        </p:nvSpPr>
        <p:spPr>
          <a:xfrm>
            <a:off x="6125734" y="2118589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5DBBA2D-1D8D-114A-83C6-ECE44372CFF2}"/>
              </a:ext>
            </a:extLst>
          </p:cNvPr>
          <p:cNvSpPr txBox="1"/>
          <p:nvPr/>
        </p:nvSpPr>
        <p:spPr>
          <a:xfrm>
            <a:off x="8503219" y="3822052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041B106-090F-7F42-B2ED-68AF947CC36D}"/>
              </a:ext>
            </a:extLst>
          </p:cNvPr>
          <p:cNvSpPr txBox="1"/>
          <p:nvPr/>
        </p:nvSpPr>
        <p:spPr>
          <a:xfrm>
            <a:off x="2692931" y="1442357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F64843-268F-634F-8096-63A2377033BE}"/>
              </a:ext>
            </a:extLst>
          </p:cNvPr>
          <p:cNvSpPr txBox="1"/>
          <p:nvPr/>
        </p:nvSpPr>
        <p:spPr>
          <a:xfrm>
            <a:off x="6174677" y="3760848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D643652-2EC6-A647-BC0F-0144538F1D33}"/>
              </a:ext>
            </a:extLst>
          </p:cNvPr>
          <p:cNvSpPr txBox="1"/>
          <p:nvPr/>
        </p:nvSpPr>
        <p:spPr>
          <a:xfrm>
            <a:off x="6370688" y="5025291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5EF4100-E563-FB42-9384-D41EA095DBA9}"/>
              </a:ext>
            </a:extLst>
          </p:cNvPr>
          <p:cNvSpPr txBox="1"/>
          <p:nvPr/>
        </p:nvSpPr>
        <p:spPr>
          <a:xfrm>
            <a:off x="6435493" y="3153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FA120F0-256E-0942-BB4A-C1F804526C82}"/>
              </a:ext>
            </a:extLst>
          </p:cNvPr>
          <p:cNvSpPr txBox="1"/>
          <p:nvPr/>
        </p:nvSpPr>
        <p:spPr>
          <a:xfrm>
            <a:off x="3597729" y="5108551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9C49ED8-F0E0-B243-A74E-7BEF3B80EEE6}"/>
              </a:ext>
            </a:extLst>
          </p:cNvPr>
          <p:cNvSpPr txBox="1"/>
          <p:nvPr/>
        </p:nvSpPr>
        <p:spPr>
          <a:xfrm>
            <a:off x="1908617" y="3086491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DBEF3FE-6FEF-5249-A3E8-396E33995D91}"/>
              </a:ext>
            </a:extLst>
          </p:cNvPr>
          <p:cNvSpPr txBox="1"/>
          <p:nvPr/>
        </p:nvSpPr>
        <p:spPr>
          <a:xfrm>
            <a:off x="2038457" y="5703878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8C25BBB-36F0-144F-8DCE-B384C4ABF27A}"/>
              </a:ext>
            </a:extLst>
          </p:cNvPr>
          <p:cNvSpPr txBox="1"/>
          <p:nvPr/>
        </p:nvSpPr>
        <p:spPr>
          <a:xfrm>
            <a:off x="3428714" y="3760848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E4E0615C-F027-814A-AC5D-1996E3393536}"/>
              </a:ext>
            </a:extLst>
          </p:cNvPr>
          <p:cNvSpPr txBox="1"/>
          <p:nvPr/>
        </p:nvSpPr>
        <p:spPr>
          <a:xfrm>
            <a:off x="10172849" y="2901825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7A80BDA-B33B-E748-89C4-5BFECFC37A63}"/>
              </a:ext>
            </a:extLst>
          </p:cNvPr>
          <p:cNvSpPr txBox="1"/>
          <p:nvPr/>
        </p:nvSpPr>
        <p:spPr>
          <a:xfrm>
            <a:off x="10192418" y="937972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FCB598E-AEAF-7444-9316-2AABD9BACFFF}"/>
              </a:ext>
            </a:extLst>
          </p:cNvPr>
          <p:cNvSpPr txBox="1"/>
          <p:nvPr/>
        </p:nvSpPr>
        <p:spPr>
          <a:xfrm>
            <a:off x="3525711" y="-4473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3C26FF9C-C537-B646-9DB0-8C39B3ED70ED}"/>
              </a:ext>
            </a:extLst>
          </p:cNvPr>
          <p:cNvSpPr txBox="1"/>
          <p:nvPr/>
        </p:nvSpPr>
        <p:spPr>
          <a:xfrm>
            <a:off x="8739318" y="2055098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929C3FB-2001-024D-861B-8B2B8974877F}"/>
              </a:ext>
            </a:extLst>
          </p:cNvPr>
          <p:cNvSpPr txBox="1"/>
          <p:nvPr/>
        </p:nvSpPr>
        <p:spPr>
          <a:xfrm>
            <a:off x="8784499" y="-17499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F05FB7E-8DBB-D84B-B215-E6130FBE563B}"/>
              </a:ext>
            </a:extLst>
          </p:cNvPr>
          <p:cNvSpPr txBox="1"/>
          <p:nvPr/>
        </p:nvSpPr>
        <p:spPr>
          <a:xfrm>
            <a:off x="10192163" y="5433790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8DF03BB-F128-F249-8438-6DCB639EB3E6}"/>
              </a:ext>
            </a:extLst>
          </p:cNvPr>
          <p:cNvSpPr txBox="1"/>
          <p:nvPr/>
        </p:nvSpPr>
        <p:spPr>
          <a:xfrm>
            <a:off x="8645342" y="4989996"/>
            <a:ext cx="44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17</a:t>
            </a:r>
          </a:p>
        </p:txBody>
      </p:sp>
      <p:pic>
        <p:nvPicPr>
          <p:cNvPr id="1026" name="Picture 2" descr="Snow Storm: Hannibal and his army crossing the Alps - WILLIAM TURNER 1812  Impresión de Arte de AUX BEAUX-ARTS">
            <a:extLst>
              <a:ext uri="{FF2B5EF4-FFF2-40B4-BE49-F238E27FC236}">
                <a16:creationId xmlns:a16="http://schemas.microsoft.com/office/drawing/2014/main" id="{BA41883D-193E-8C4F-8A73-2C2CF8C5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14" y="2424430"/>
            <a:ext cx="242313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63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426</Words>
  <Application>Microsoft Macintosh PowerPoint</Application>
  <PresentationFormat>Panorámica</PresentationFormat>
  <Paragraphs>73</Paragraphs>
  <Slides>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Edgar Tordera Juan</dc:creator>
  <cp:lastModifiedBy>Jordi Edgar Tordera Juan</cp:lastModifiedBy>
  <cp:revision>36</cp:revision>
  <dcterms:created xsi:type="dcterms:W3CDTF">2021-10-29T05:25:09Z</dcterms:created>
  <dcterms:modified xsi:type="dcterms:W3CDTF">2021-11-29T17:09:59Z</dcterms:modified>
</cp:coreProperties>
</file>