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1024" r:id="rId2"/>
    <p:sldId id="1136" r:id="rId3"/>
    <p:sldId id="1135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4"/>
    <p:restoredTop sz="77583"/>
  </p:normalViewPr>
  <p:slideViewPr>
    <p:cSldViewPr snapToGrid="0" snapToObjects="1">
      <p:cViewPr>
        <p:scale>
          <a:sx n="51" d="100"/>
          <a:sy n="51" d="100"/>
        </p:scale>
        <p:origin x="53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8466-5E05-1F4C-99CB-4A66A1C458EE}" type="datetimeFigureOut">
              <a:rPr lang="es-ES" smtClean="0"/>
              <a:t>18/11/21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C078-A67C-5049-94E3-5B81BB096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67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Now</a:t>
            </a:r>
            <a:r>
              <a:rPr lang="es-ES" dirty="0"/>
              <a:t> </a:t>
            </a:r>
            <a:r>
              <a:rPr lang="es-ES" dirty="0" err="1"/>
              <a:t>we’re</a:t>
            </a:r>
            <a:r>
              <a:rPr lang="es-ES" dirty="0"/>
              <a:t> </a:t>
            </a:r>
            <a:r>
              <a:rPr lang="es-ES" dirty="0" err="1"/>
              <a:t>going</a:t>
            </a:r>
            <a:r>
              <a:rPr lang="es-ES" dirty="0"/>
              <a:t> to do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again</a:t>
            </a:r>
            <a:r>
              <a:rPr lang="es-ES" dirty="0"/>
              <a:t>, </a:t>
            </a:r>
            <a:r>
              <a:rPr lang="es-ES" dirty="0" err="1"/>
              <a:t>this</a:t>
            </a:r>
            <a:r>
              <a:rPr lang="es-ES" dirty="0"/>
              <a:t> time </a:t>
            </a:r>
            <a:r>
              <a:rPr lang="es-ES" dirty="0" err="1"/>
              <a:t>beginning</a:t>
            </a:r>
            <a:r>
              <a:rPr lang="es-ES" dirty="0"/>
              <a:t> with a </a:t>
            </a:r>
            <a:r>
              <a:rPr lang="es-ES" dirty="0" err="1"/>
              <a:t>scaffolding</a:t>
            </a:r>
            <a:r>
              <a:rPr lang="es-ES" dirty="0"/>
              <a:t> </a:t>
            </a:r>
            <a:r>
              <a:rPr lang="es-ES" dirty="0" err="1"/>
              <a:t>activity</a:t>
            </a:r>
            <a:r>
              <a:rPr lang="es-ES" dirty="0"/>
              <a:t>.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2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7030A0"/>
                </a:solidFill>
                <a:latin typeface="Bradley Hand" pitchFamily="2" charset="77"/>
              </a:rPr>
              <a:t>https://</a:t>
            </a:r>
            <a:r>
              <a:rPr lang="es-ES" sz="1200" dirty="0" err="1">
                <a:solidFill>
                  <a:srgbClr val="7030A0"/>
                </a:solidFill>
                <a:latin typeface="Bradley Hand" pitchFamily="2" charset="77"/>
              </a:rPr>
              <a:t>www.unir.net</a:t>
            </a:r>
            <a:r>
              <a:rPr lang="es-ES" sz="1200" dirty="0">
                <a:solidFill>
                  <a:srgbClr val="7030A0"/>
                </a:solidFill>
                <a:latin typeface="Bradley Hand" pitchFamily="2" charset="77"/>
              </a:rPr>
              <a:t>/</a:t>
            </a:r>
            <a:r>
              <a:rPr lang="es-ES" sz="1200" dirty="0" err="1">
                <a:solidFill>
                  <a:srgbClr val="7030A0"/>
                </a:solidFill>
                <a:latin typeface="Bradley Hand" pitchFamily="2" charset="77"/>
              </a:rPr>
              <a:t>educacion</a:t>
            </a:r>
            <a:r>
              <a:rPr lang="es-ES" sz="1200" dirty="0">
                <a:solidFill>
                  <a:srgbClr val="7030A0"/>
                </a:solidFill>
                <a:latin typeface="Bradley Hand" pitchFamily="2" charset="77"/>
              </a:rPr>
              <a:t>/revista/la-metodologia-aicle-clil-como-aplicarla-en-la-ensenanza-bilingue/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BC078-A67C-5049-94E3-5B81BB0962A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58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3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mal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CF1C7FDF-EA26-BC41-9408-1AF43775D8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012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onna\Pictures\Scaffoldingmagic logo 4.jpg">
            <a:extLst>
              <a:ext uri="{FF2B5EF4-FFF2-40B4-BE49-F238E27FC236}">
                <a16:creationId xmlns:a16="http://schemas.microsoft.com/office/drawing/2014/main" id="{7FA3B56A-6290-3346-B23A-F7F9DEBFC6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2841651" y="2841651"/>
            <a:ext cx="6858001" cy="1174699"/>
          </a:xfrm>
          <a:prstGeom prst="rect">
            <a:avLst/>
          </a:prstGeom>
          <a:noFill/>
        </p:spPr>
      </p:pic>
      <p:pic>
        <p:nvPicPr>
          <p:cNvPr id="6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71E98CFC-4699-3C40-A149-F475ED898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8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91CB8A-4286-2C4A-B250-3DC822DF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059267-47D2-2646-823A-9E801E5F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AC21A-22D7-AB40-9D05-2693802CD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11096-150A-3C47-B7EC-758AF357DB2A}" type="datetimeFigureOut">
              <a:rPr lang="es-ES" smtClean="0"/>
              <a:t>18/11/21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FF8551-850B-0043-98B8-4CB65A8CE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71EF1-D92A-2C4F-AF5F-C8CEFE9C0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B408-A144-3945-A388-6650FAAA0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29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67D93EB-33A7-0D46-9122-CC47ADD2801F}"/>
              </a:ext>
            </a:extLst>
          </p:cNvPr>
          <p:cNvSpPr txBox="1"/>
          <p:nvPr/>
        </p:nvSpPr>
        <p:spPr>
          <a:xfrm>
            <a:off x="2676467" y="3923"/>
            <a:ext cx="53835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5ª MINI-LESSON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02A880-FA31-514D-A54E-0DA9CE1C278A}"/>
              </a:ext>
            </a:extLst>
          </p:cNvPr>
          <p:cNvSpPr txBox="1"/>
          <p:nvPr/>
        </p:nvSpPr>
        <p:spPr>
          <a:xfrm>
            <a:off x="5037354" y="1116295"/>
            <a:ext cx="684245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  <a:defRPr/>
            </a:pP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Choose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Roles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Invent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gesture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academic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language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in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Slides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2 &amp; 3</a:t>
            </a:r>
          </a:p>
          <a:p>
            <a:pPr>
              <a:spcBef>
                <a:spcPts val="1200"/>
              </a:spcBef>
              <a:defRPr/>
            </a:pP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  <a:defRPr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will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share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some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of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your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gestures</a:t>
            </a: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Musical Instruments 2 (with key) - English ESL Worksheets for distance  learning and physical classrooms">
            <a:extLst>
              <a:ext uri="{FF2B5EF4-FFF2-40B4-BE49-F238E27FC236}">
                <a16:creationId xmlns:a16="http://schemas.microsoft.com/office/drawing/2014/main" id="{52485A2C-5E0A-1847-859B-7085EE78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152">
            <a:off x="1548489" y="333216"/>
            <a:ext cx="2255954" cy="31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D4727566-2D17-504E-AB5F-6FE988CB2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12" y="2839844"/>
            <a:ext cx="2160145" cy="3004608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869D2267-0C30-C545-83A1-FEC9E0D86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51147">
            <a:off x="1559212" y="3295617"/>
            <a:ext cx="2302234" cy="32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sical Instruments 2 (with key) - English ESL Worksheets for distance  learning and physical classrooms">
            <a:extLst>
              <a:ext uri="{FF2B5EF4-FFF2-40B4-BE49-F238E27FC236}">
                <a16:creationId xmlns:a16="http://schemas.microsoft.com/office/drawing/2014/main" id="{AD509525-42DA-B840-9FA8-5E03356F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62" y="481974"/>
            <a:ext cx="4172225" cy="58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6F71A2-093E-0343-91DC-A130D33D53D7}"/>
              </a:ext>
            </a:extLst>
          </p:cNvPr>
          <p:cNvSpPr txBox="1"/>
          <p:nvPr/>
        </p:nvSpPr>
        <p:spPr>
          <a:xfrm>
            <a:off x="6377915" y="2422581"/>
            <a:ext cx="462992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1200"/>
              </a:spcBef>
              <a:buAutoNum type="arabicPeriod"/>
              <a:defRPr/>
            </a:pP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  <a:p>
            <a:pPr marL="457200" indent="-457200" algn="ctr">
              <a:spcBef>
                <a:spcPts val="1200"/>
              </a:spcBef>
              <a:buAutoNum type="arabicPeriod"/>
              <a:defRPr/>
            </a:pP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Invent</a:t>
            </a:r>
            <a:r>
              <a:rPr lang="es-ES" sz="2800" dirty="0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 a </a:t>
            </a: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gesture</a:t>
            </a:r>
            <a:r>
              <a:rPr lang="es-ES" sz="2800" dirty="0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for</a:t>
            </a:r>
            <a:r>
              <a:rPr lang="es-ES" sz="2800" dirty="0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each</a:t>
            </a:r>
            <a:r>
              <a:rPr lang="es-ES" sz="2800" dirty="0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instrument</a:t>
            </a: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35DE2EF6-8F9F-E74B-9A42-16A7E84D3842}"/>
              </a:ext>
            </a:extLst>
          </p:cNvPr>
          <p:cNvSpPr txBox="1"/>
          <p:nvPr/>
        </p:nvSpPr>
        <p:spPr>
          <a:xfrm>
            <a:off x="6443229" y="1399324"/>
            <a:ext cx="462992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1200"/>
              </a:spcBef>
              <a:buAutoNum type="arabicPeriod"/>
              <a:defRPr/>
            </a:pP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  <a:p>
            <a:pPr marL="457200" indent="-457200" algn="ctr">
              <a:spcBef>
                <a:spcPts val="1200"/>
              </a:spcBef>
              <a:buAutoNum type="arabicPeriod"/>
              <a:defRPr/>
            </a:pP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Invent</a:t>
            </a:r>
            <a:r>
              <a:rPr lang="es-ES" sz="2800" dirty="0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 a </a:t>
            </a: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gesture</a:t>
            </a:r>
            <a:r>
              <a:rPr lang="es-ES" sz="2800" dirty="0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for</a:t>
            </a:r>
            <a:r>
              <a:rPr lang="es-ES" sz="2800" dirty="0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each</a:t>
            </a:r>
            <a:r>
              <a:rPr lang="es-ES" sz="2800" dirty="0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Modern Love Caps" pitchFamily="82" charset="0"/>
                <a:cs typeface="Calibri" panose="020F0502020204030204" pitchFamily="34" charset="0"/>
              </a:rPr>
              <a:t>term</a:t>
            </a: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barbed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wire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sharp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metl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cables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survelllance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close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observation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xenophobia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fear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of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foreigners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widespread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distributed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all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over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abroad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 a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foreign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country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gain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benefit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from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remaining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still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available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savings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money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keep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unbalance</a:t>
            </a:r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make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unequal</a:t>
            </a:r>
            <a:endParaRPr lang="es-ES" b="1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endParaRPr lang="es-ES" sz="2800" dirty="0">
              <a:solidFill>
                <a:srgbClr val="0070C0"/>
              </a:solidFill>
              <a:latin typeface="Modern Love Caps" pitchFamily="82" charset="0"/>
              <a:cs typeface="Calibri" panose="020F0502020204030204" pitchFamily="34" charset="0"/>
            </a:endParaRPr>
          </a:p>
        </p:txBody>
      </p:sp>
      <p:pic>
        <p:nvPicPr>
          <p:cNvPr id="13" name="Imagen 12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13DB3697-58C0-ED44-9086-056921DC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09" y="2181948"/>
            <a:ext cx="3361820" cy="4676052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D20A285E-ADC9-9446-BF13-A4EF6AAC6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51147">
            <a:off x="502896" y="578898"/>
            <a:ext cx="3582952" cy="50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111</Words>
  <Application>Microsoft Macintosh PowerPoint</Application>
  <PresentationFormat>Panorámica</PresentationFormat>
  <Paragraphs>27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Bradley Hand</vt:lpstr>
      <vt:lpstr>Calibri</vt:lpstr>
      <vt:lpstr>Calibri Light</vt:lpstr>
      <vt:lpstr>Century Gothic</vt:lpstr>
      <vt:lpstr>Modern Love Caps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Donna Fields</dc:creator>
  <cp:lastModifiedBy>Jordi Edgar Tordera Juan</cp:lastModifiedBy>
  <cp:revision>32</cp:revision>
  <dcterms:created xsi:type="dcterms:W3CDTF">2021-01-21T17:14:32Z</dcterms:created>
  <dcterms:modified xsi:type="dcterms:W3CDTF">2021-11-18T13:01:59Z</dcterms:modified>
</cp:coreProperties>
</file>