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1132" r:id="rId2"/>
    <p:sldId id="1029" r:id="rId3"/>
    <p:sldId id="103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/>
    <p:restoredTop sz="95707"/>
  </p:normalViewPr>
  <p:slideViewPr>
    <p:cSldViewPr snapToGrid="0" snapToObjects="1">
      <p:cViewPr varScale="1">
        <p:scale>
          <a:sx n="70" d="100"/>
          <a:sy n="70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84FC-CF54-334C-90EA-234135E865E1}" type="datetimeFigureOut">
              <a:rPr lang="es-ES" smtClean="0"/>
              <a:t>12/11/21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FAA5-10E0-E440-8C66-3584DC2CE7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91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1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1C6EC753-9556-1F45-A88D-C57E14972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9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52516C06-44C6-C14E-BCE4-97A632AD2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4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F27571-B679-7642-9577-50856177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95075-98C5-2E41-A2C6-630C7324C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FB057-C465-F74C-AC1E-7EE94B30C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884-7AF6-2C4E-BE47-842803E4D7B2}" type="datetimeFigureOut">
              <a:rPr lang="es-ES" smtClean="0"/>
              <a:t>12/11/21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648906-62DD-1B4F-BB9B-5A1FFAE5E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AA085-8BEE-2D4E-920B-17C5DE8F9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0742-58AD-014C-AF17-83A53D2935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9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FA413B-2C62-A24E-BC7D-D500FB18BDD9}"/>
              </a:ext>
            </a:extLst>
          </p:cNvPr>
          <p:cNvSpPr txBox="1"/>
          <p:nvPr/>
        </p:nvSpPr>
        <p:spPr>
          <a:xfrm>
            <a:off x="4576007" y="457241"/>
            <a:ext cx="5925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ACTIVITY 1</a:t>
            </a:r>
          </a:p>
          <a:p>
            <a:pPr algn="ctr"/>
            <a:r>
              <a:rPr lang="es-ES" sz="21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Getting</a:t>
            </a:r>
            <a:r>
              <a:rPr lang="es-ES" sz="2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to </a:t>
            </a:r>
            <a:r>
              <a:rPr lang="es-ES" sz="21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know</a:t>
            </a:r>
            <a:r>
              <a:rPr lang="es-ES" sz="2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21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each</a:t>
            </a:r>
            <a:r>
              <a:rPr lang="es-ES" sz="2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21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other</a:t>
            </a:r>
            <a:endParaRPr lang="es-ES" sz="21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1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Translanguaging</a:t>
            </a:r>
            <a:r>
              <a:rPr lang="es-ES" sz="2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…CLIL</a:t>
            </a:r>
          </a:p>
          <a:p>
            <a:endParaRPr lang="es-ES" sz="21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ES" sz="21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In </a:t>
            </a:r>
            <a:r>
              <a:rPr lang="es-ES" sz="21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your</a:t>
            </a:r>
            <a:r>
              <a:rPr lang="es-ES" sz="21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21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groups</a:t>
            </a:r>
            <a:r>
              <a:rPr lang="es-ES" sz="21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</a:p>
          <a:p>
            <a:pPr marL="257175" indent="-257175">
              <a:buFont typeface="+mj-lt"/>
              <a:buAutoNum type="arabicPeriod"/>
            </a:pPr>
            <a:endParaRPr lang="es-ES" sz="21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Choose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a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Introduce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yourselves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1112838" indent="-471488">
              <a:buFont typeface="Wingdings" pitchFamily="2" charset="2"/>
              <a:buChar char="Ø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112838" indent="-471488">
              <a:buFont typeface="Wingdings" pitchFamily="2" charset="2"/>
              <a:buChar char="Ø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teaching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level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112838" indent="-471488">
              <a:buFont typeface="Wingdings" pitchFamily="2" charset="2"/>
              <a:buChar char="Ø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live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112838" indent="-471488">
              <a:buFont typeface="Wingdings" pitchFamily="2" charset="2"/>
              <a:buChar char="Ø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work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112838" indent="-471488">
              <a:buFont typeface="Wingdings" pitchFamily="2" charset="2"/>
              <a:buChar char="Ø"/>
            </a:pPr>
            <a:r>
              <a:rPr lang="es-ES">
                <a:solidFill>
                  <a:srgbClr val="0070C0"/>
                </a:solidFill>
                <a:latin typeface="Century Gothic" panose="020B0502020202020204" pitchFamily="34" charset="0"/>
              </a:rPr>
              <a:t>Say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something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personal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others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might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not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know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about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that’s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kind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of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fun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Share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what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know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about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CLIL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approach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Translate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to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Spanish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Galician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Secretary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will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copy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this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information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in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chat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when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come back to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Main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Room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(English,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Spanish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,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Galician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D2EF11-E3F9-4345-987F-53AA5A93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1588">
            <a:off x="710797" y="3866192"/>
            <a:ext cx="2724525" cy="192457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DEC9590-C11D-B848-B25C-8AD7EAAD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22" y="1809699"/>
            <a:ext cx="2215969" cy="1918429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2050" name="Picture 2" descr="Children Shaking Hands Stock Illustrations – 64 Children Shaking Hands  Stock Illustrations, Vectors &amp; Clipart - Dreamstime">
            <a:extLst>
              <a:ext uri="{FF2B5EF4-FFF2-40B4-BE49-F238E27FC236}">
                <a16:creationId xmlns:a16="http://schemas.microsoft.com/office/drawing/2014/main" id="{9D7A1639-0FBA-E840-B472-7922186D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8" y="225304"/>
            <a:ext cx="2366803" cy="17336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1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453D4A-A801-2C4E-96F0-CD75CF3D96E7}"/>
              </a:ext>
            </a:extLst>
          </p:cNvPr>
          <p:cNvSpPr txBox="1"/>
          <p:nvPr/>
        </p:nvSpPr>
        <p:spPr>
          <a:xfrm>
            <a:off x="1753849" y="422731"/>
            <a:ext cx="186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1" dirty="0">
                <a:solidFill>
                  <a:srgbClr val="7030A0"/>
                </a:solidFill>
                <a:latin typeface="Bradley Hand" pitchFamily="2" charset="77"/>
              </a:rPr>
              <a:t>Roles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32CF96-5C94-EA42-9257-C06A1E571310}"/>
              </a:ext>
            </a:extLst>
          </p:cNvPr>
          <p:cNvSpPr txBox="1"/>
          <p:nvPr/>
        </p:nvSpPr>
        <p:spPr>
          <a:xfrm>
            <a:off x="1753849" y="1295400"/>
            <a:ext cx="1005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7030A0"/>
                </a:solidFill>
                <a:latin typeface="Bradley Hand" pitchFamily="2" charset="77"/>
              </a:rPr>
              <a:t>SECRETARY</a:t>
            </a:r>
            <a:r>
              <a:rPr lang="es-ES" sz="2800" b="1" dirty="0">
                <a:solidFill>
                  <a:srgbClr val="7030A0"/>
                </a:solidFill>
                <a:latin typeface="Bradley Hand" pitchFamily="2" charset="77"/>
              </a:rPr>
              <a:t>  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TAKES NOTES ON COMMENTS AND CONCLUSIONS OF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DOWNLOADS ACTIVITIES AND SHARES SCREEN SO GROUP CAN WORK ON THEM TOGETHER 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r>
              <a:rPr lang="es-ES" sz="4000" b="1" dirty="0">
                <a:solidFill>
                  <a:srgbClr val="7030A0"/>
                </a:solidFill>
                <a:latin typeface="Bradley Hand" pitchFamily="2" charset="77"/>
              </a:rPr>
              <a:t>FACILITATOR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FINDS ANSWERS TO DOUBTS AND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KEEPS WORK ON TRACK EVEN WHEN THE GROUP HAS QUESTIONS, DOUBTS, DISTRACTIONS, ETC.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r>
              <a:rPr lang="es-ES" sz="4000" b="1" dirty="0">
                <a:solidFill>
                  <a:srgbClr val="7030A0"/>
                </a:solidFill>
                <a:latin typeface="Bradley Hand" pitchFamily="2" charset="77"/>
              </a:rPr>
              <a:t>SPEAKER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VERBALISES THE COMMENTS AND CONCLUSIONS </a:t>
            </a:r>
            <a:r>
              <a:rPr lang="es-ES" sz="2000" b="1">
                <a:solidFill>
                  <a:srgbClr val="7030A0"/>
                </a:solidFill>
                <a:latin typeface="Bradley Hand" pitchFamily="2" charset="77"/>
              </a:rPr>
              <a:t>OF GROUP TO THE CLASS, ALWAYS SUPPORTED BY THE OTHER GROUP MEMBERS</a:t>
            </a:r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09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453D4A-A801-2C4E-96F0-CD75CF3D96E7}"/>
              </a:ext>
            </a:extLst>
          </p:cNvPr>
          <p:cNvSpPr txBox="1"/>
          <p:nvPr/>
        </p:nvSpPr>
        <p:spPr>
          <a:xfrm>
            <a:off x="3214008" y="336786"/>
            <a:ext cx="423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1" dirty="0">
                <a:solidFill>
                  <a:srgbClr val="7030A0"/>
                </a:solidFill>
                <a:latin typeface="Bradley Hand" pitchFamily="2" charset="77"/>
              </a:rPr>
              <a:t>Los roles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32CF96-5C94-EA42-9257-C06A1E571310}"/>
              </a:ext>
            </a:extLst>
          </p:cNvPr>
          <p:cNvSpPr txBox="1"/>
          <p:nvPr/>
        </p:nvSpPr>
        <p:spPr>
          <a:xfrm>
            <a:off x="1813810" y="765792"/>
            <a:ext cx="89006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7030A0"/>
                </a:solidFill>
                <a:latin typeface="Bradley Hand" pitchFamily="2" charset="77"/>
              </a:rPr>
              <a:t>SECRETARIO/SECRETARIA</a:t>
            </a:r>
            <a:r>
              <a:rPr lang="es-ES" sz="2800" b="1" dirty="0">
                <a:solidFill>
                  <a:srgbClr val="7030A0"/>
                </a:solidFill>
                <a:latin typeface="Bradley Hand" pitchFamily="2" charset="77"/>
              </a:rPr>
              <a:t>  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APUNTA LOS COMENTARIOS Y CONCLUSIONES DEL GRUPO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DESCARGA LAS ACTIVIDADES, COMPARTE PANTALLA PARA MOSTRARLAS CON LOS DEMÁS MIEMBROS DEL GRUPO</a:t>
            </a:r>
          </a:p>
          <a:p>
            <a:endParaRPr lang="es-ES" sz="2800" b="1" dirty="0">
              <a:solidFill>
                <a:srgbClr val="7030A0"/>
              </a:solidFill>
              <a:latin typeface="Bradley Hand" pitchFamily="2" charset="77"/>
            </a:endParaRPr>
          </a:p>
          <a:p>
            <a:r>
              <a:rPr lang="es-ES" sz="4000" b="1" dirty="0">
                <a:solidFill>
                  <a:srgbClr val="7030A0"/>
                </a:solidFill>
                <a:latin typeface="Bradley Hand" pitchFamily="2" charset="77"/>
              </a:rPr>
              <a:t>FACILITADOR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BUSCA LAS RESPUESTAS CUANDO SURGEN DUDAS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PROCURA QUE EL TRABAJO SIGUE ADELANTE A PESAR DE LAS DUDAS, CONFLICTOS, DISTRACCIONES, ETC.</a:t>
            </a:r>
          </a:p>
          <a:p>
            <a:endParaRPr lang="es-ES" sz="2000" b="1" dirty="0">
              <a:solidFill>
                <a:srgbClr val="7030A0"/>
              </a:solidFill>
              <a:latin typeface="Bradley Hand" pitchFamily="2" charset="77"/>
            </a:endParaRPr>
          </a:p>
          <a:p>
            <a:r>
              <a:rPr lang="es-ES" sz="4000" b="1" dirty="0">
                <a:solidFill>
                  <a:srgbClr val="7030A0"/>
                </a:solidFill>
                <a:latin typeface="Bradley Hand" pitchFamily="2" charset="77"/>
              </a:rPr>
              <a:t>PORTAVOZ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  <a:latin typeface="Bradley Hand" pitchFamily="2" charset="77"/>
              </a:rPr>
              <a:t>VERBALIZA LOS COMENTARIOS Y CONCLUSIONES DEL GRUPO DELANDTE DE LOS DEMÁS, APOYADO POR SUS COMPAÑEROS DE TRABAJO</a:t>
            </a:r>
          </a:p>
        </p:txBody>
      </p:sp>
    </p:spTree>
    <p:extLst>
      <p:ext uri="{BB962C8B-B14F-4D97-AF65-F5344CB8AC3E}">
        <p14:creationId xmlns:p14="http://schemas.microsoft.com/office/powerpoint/2010/main" val="2902124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217</Words>
  <Application>Microsoft Macintosh PowerPoint</Application>
  <PresentationFormat>Panorámica</PresentationFormat>
  <Paragraphs>44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Bradley Hand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Edgar Tordera Juan</dc:creator>
  <cp:lastModifiedBy>Jordi Edgar Tordera Juan</cp:lastModifiedBy>
  <cp:revision>7</cp:revision>
  <dcterms:created xsi:type="dcterms:W3CDTF">2021-05-01T08:11:33Z</dcterms:created>
  <dcterms:modified xsi:type="dcterms:W3CDTF">2021-11-12T09:17:23Z</dcterms:modified>
</cp:coreProperties>
</file>