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1030" r:id="rId2"/>
    <p:sldId id="1031" r:id="rId3"/>
    <p:sldId id="1135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53"/>
    <p:restoredTop sz="77583"/>
  </p:normalViewPr>
  <p:slideViewPr>
    <p:cSldViewPr snapToGrid="0" snapToObjects="1">
      <p:cViewPr varScale="1">
        <p:scale>
          <a:sx n="78" d="100"/>
          <a:sy n="78" d="100"/>
        </p:scale>
        <p:origin x="6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D8466-5E05-1F4C-99CB-4A66A1C458EE}" type="datetimeFigureOut">
              <a:rPr lang="es-ES" smtClean="0"/>
              <a:t>18/11/21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BC078-A67C-5049-94E3-5B81BB0962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4674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70E6DD-7E42-43B5-A4D5-BB36A2333E7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37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70E6DD-7E42-43B5-A4D5-BB36A2333E7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5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srgbClr val="7030A0"/>
                </a:solidFill>
                <a:latin typeface="Bradley Hand" pitchFamily="2" charset="77"/>
              </a:rPr>
              <a:t>https://</a:t>
            </a:r>
            <a:r>
              <a:rPr lang="es-ES" sz="1200" dirty="0" err="1">
                <a:solidFill>
                  <a:srgbClr val="7030A0"/>
                </a:solidFill>
                <a:latin typeface="Bradley Hand" pitchFamily="2" charset="77"/>
              </a:rPr>
              <a:t>www.unir.net</a:t>
            </a:r>
            <a:r>
              <a:rPr lang="es-ES" sz="1200" dirty="0">
                <a:solidFill>
                  <a:srgbClr val="7030A0"/>
                </a:solidFill>
                <a:latin typeface="Bradley Hand" pitchFamily="2" charset="77"/>
              </a:rPr>
              <a:t>/</a:t>
            </a:r>
            <a:r>
              <a:rPr lang="es-ES" sz="1200" dirty="0" err="1">
                <a:solidFill>
                  <a:srgbClr val="7030A0"/>
                </a:solidFill>
                <a:latin typeface="Bradley Hand" pitchFamily="2" charset="77"/>
              </a:rPr>
              <a:t>educacion</a:t>
            </a:r>
            <a:r>
              <a:rPr lang="es-ES" sz="1200" dirty="0">
                <a:solidFill>
                  <a:srgbClr val="7030A0"/>
                </a:solidFill>
                <a:latin typeface="Bradley Hand" pitchFamily="2" charset="77"/>
              </a:rPr>
              <a:t>/revista/la-metodologia-aicle-clil-como-aplicarla-en-la-ensenanza-bilingue/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BC078-A67C-5049-94E3-5B81BB0962A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858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3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mal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ogo-conselleria-de-educacion-e-ordenacion-universitaria-xunta – Montajes  Domínguez">
            <a:extLst>
              <a:ext uri="{FF2B5EF4-FFF2-40B4-BE49-F238E27FC236}">
                <a16:creationId xmlns:a16="http://schemas.microsoft.com/office/drawing/2014/main" id="{CF1C7FDF-EA26-BC41-9408-1AF43775D8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733" y="0"/>
            <a:ext cx="3228267" cy="59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401223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91CB8A-4286-2C4A-B250-3DC822DFF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059267-47D2-2646-823A-9E801E5FA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1AC21A-22D7-AB40-9D05-2693802CD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11096-150A-3C47-B7EC-758AF357DB2A}" type="datetimeFigureOut">
              <a:rPr lang="es-ES" smtClean="0"/>
              <a:t>18/11/21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FF8551-850B-0043-98B8-4CB65A8CE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A71EF1-D92A-2C4F-AF5F-C8CEFE9C0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7B408-A144-3945-A388-6650FAAA0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329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8161E2E-2E96-E446-960B-DF0EE7425103}"/>
              </a:ext>
            </a:extLst>
          </p:cNvPr>
          <p:cNvSpPr txBox="1"/>
          <p:nvPr/>
        </p:nvSpPr>
        <p:spPr>
          <a:xfrm>
            <a:off x="4724401" y="720822"/>
            <a:ext cx="6598846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00" dirty="0">
                <a:solidFill>
                  <a:srgbClr val="7030A0"/>
                </a:solidFill>
                <a:latin typeface="Century Gothic" panose="020B0502020202020204" pitchFamily="34" charset="0"/>
              </a:rPr>
              <a:t>4º Mini-</a:t>
            </a:r>
            <a:r>
              <a:rPr lang="es-ES" sz="2100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Lesson</a:t>
            </a:r>
            <a:endParaRPr lang="es-ES" sz="21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sz="2100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Logistics</a:t>
            </a:r>
            <a:r>
              <a:rPr lang="es-ES" sz="2100" dirty="0">
                <a:solidFill>
                  <a:srgbClr val="7030A0"/>
                </a:solidFill>
                <a:latin typeface="Century Gothic" panose="020B0502020202020204" pitchFamily="34" charset="0"/>
              </a:rPr>
              <a:t> - Tiras</a:t>
            </a:r>
          </a:p>
          <a:p>
            <a:endParaRPr lang="es-ES" sz="21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Your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students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are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going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to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begin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Unit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1.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Before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they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begin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,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they’re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going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to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participate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in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this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activity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:</a:t>
            </a:r>
          </a:p>
          <a:p>
            <a:pPr marL="457200" indent="-457200">
              <a:buAutoNum type="arabicPeriod"/>
            </a:pPr>
            <a:endParaRPr lang="es-ES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Put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the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PPT </a:t>
            </a:r>
            <a:r>
              <a:rPr lang="es-ES" sz="3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en modo de presentación</a:t>
            </a:r>
          </a:p>
          <a:p>
            <a:pPr marL="457200" indent="-457200">
              <a:buAutoNum type="arabicPeriod"/>
            </a:pPr>
            <a:endParaRPr lang="es-ES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In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the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2ª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slides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, look at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one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strip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(tira) at a time.</a:t>
            </a:r>
          </a:p>
          <a:p>
            <a:pPr marL="457200" indent="-457200">
              <a:buAutoNum type="arabicPeriod"/>
            </a:pP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One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person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reads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everything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on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that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strip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and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predicts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what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information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will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appear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on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the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strips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to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the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right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and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left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. </a:t>
            </a:r>
            <a:endParaRPr lang="es-ES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The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next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person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reads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the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second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strip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and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predicts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what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information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wil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appear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on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the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left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/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right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Continue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this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dynamic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until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your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group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has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read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all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the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strips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. </a:t>
            </a:r>
          </a:p>
          <a:p>
            <a:pPr marL="457200" indent="-457200">
              <a:buAutoNum type="arabicPeriod"/>
            </a:pP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Read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the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page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on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the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3rd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slide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and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answer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the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question</a:t>
            </a:r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s-ES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B1A63CD-4D55-C745-A306-92A34FF33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9252"/>
            <a:ext cx="4416966" cy="355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48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10255655-C158-534D-BE9C-96A414343888}"/>
              </a:ext>
            </a:extLst>
          </p:cNvPr>
          <p:cNvSpPr txBox="1"/>
          <p:nvPr/>
        </p:nvSpPr>
        <p:spPr>
          <a:xfrm>
            <a:off x="2103120" y="256142"/>
            <a:ext cx="7985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7030A0"/>
                </a:solidFill>
                <a:latin typeface="Century Gothic" panose="020B0502020202020204" pitchFamily="34" charset="0"/>
              </a:rPr>
              <a:t>4ª Mini-</a:t>
            </a:r>
            <a:r>
              <a:rPr lang="es-ES" sz="2400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Lesson</a:t>
            </a:r>
            <a:endParaRPr lang="es-ES" sz="24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sz="2400" dirty="0" err="1">
                <a:solidFill>
                  <a:srgbClr val="7030A0"/>
                </a:solidFill>
                <a:latin typeface="Bradley Hand" pitchFamily="2" charset="77"/>
              </a:rPr>
              <a:t>Logistics</a:t>
            </a:r>
            <a:endParaRPr lang="es-ES" sz="2400" dirty="0">
              <a:solidFill>
                <a:srgbClr val="7030A0"/>
              </a:solidFill>
              <a:latin typeface="Bradley Hand" pitchFamily="2" charset="77"/>
            </a:endParaRPr>
          </a:p>
          <a:p>
            <a:pPr algn="ctr"/>
            <a:r>
              <a:rPr lang="es-ES" sz="2400" dirty="0">
                <a:solidFill>
                  <a:srgbClr val="7030A0"/>
                </a:solidFill>
                <a:latin typeface="Bradley Hand" pitchFamily="2" charset="77"/>
              </a:rPr>
              <a:t>Tiras</a:t>
            </a:r>
          </a:p>
        </p:txBody>
      </p:sp>
      <p:pic>
        <p:nvPicPr>
          <p:cNvPr id="10" name="Imagen 9" descr="Imagen que contiene medidor&#10;&#10;Descripción generada automáticamente">
            <a:extLst>
              <a:ext uri="{FF2B5EF4-FFF2-40B4-BE49-F238E27FC236}">
                <a16:creationId xmlns:a16="http://schemas.microsoft.com/office/drawing/2014/main" id="{C799530F-932A-9B46-A8CA-210599B2F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868" y="1367418"/>
            <a:ext cx="533400" cy="4178300"/>
          </a:xfrm>
          <a:prstGeom prst="rect">
            <a:avLst/>
          </a:prstGeom>
        </p:spPr>
      </p:pic>
      <p:pic>
        <p:nvPicPr>
          <p:cNvPr id="13" name="Imagen 12" descr="Diagrama&#10;&#10;Descripción generada automáticamente">
            <a:extLst>
              <a:ext uri="{FF2B5EF4-FFF2-40B4-BE49-F238E27FC236}">
                <a16:creationId xmlns:a16="http://schemas.microsoft.com/office/drawing/2014/main" id="{8EFC7F04-9258-414F-BCE0-589C91717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824" y="1399168"/>
            <a:ext cx="825500" cy="4114800"/>
          </a:xfrm>
          <a:prstGeom prst="rect">
            <a:avLst/>
          </a:prstGeom>
        </p:spPr>
      </p:pic>
      <p:pic>
        <p:nvPicPr>
          <p:cNvPr id="17" name="Imagen 16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EF9A6F1C-3C8E-8F4F-ADA0-480FC3D2F4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5490" y="1361068"/>
            <a:ext cx="736600" cy="4191000"/>
          </a:xfrm>
          <a:prstGeom prst="rect">
            <a:avLst/>
          </a:prstGeom>
        </p:spPr>
      </p:pic>
      <p:pic>
        <p:nvPicPr>
          <p:cNvPr id="23" name="Imagen 22" descr="Un conjunto de letras blancas en un fondo blanco&#10;&#10;Descripción generada automáticamente con confianza baja">
            <a:extLst>
              <a:ext uri="{FF2B5EF4-FFF2-40B4-BE49-F238E27FC236}">
                <a16:creationId xmlns:a16="http://schemas.microsoft.com/office/drawing/2014/main" id="{1093531A-7DBA-6643-8E52-0E5F23A0BC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3236" y="1361068"/>
            <a:ext cx="673100" cy="4191000"/>
          </a:xfrm>
          <a:prstGeom prst="rect">
            <a:avLst/>
          </a:prstGeom>
        </p:spPr>
      </p:pic>
      <p:pic>
        <p:nvPicPr>
          <p:cNvPr id="27" name="Imagen 26" descr="Texto, Carta&#10;&#10;Descripción generada automáticamente con confianza media">
            <a:extLst>
              <a:ext uri="{FF2B5EF4-FFF2-40B4-BE49-F238E27FC236}">
                <a16:creationId xmlns:a16="http://schemas.microsoft.com/office/drawing/2014/main" id="{A4EBCA8B-B6F5-9049-8CE6-280644E2ED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5639" y="1386468"/>
            <a:ext cx="635000" cy="4140200"/>
          </a:xfrm>
          <a:prstGeom prst="rect">
            <a:avLst/>
          </a:prstGeom>
        </p:spPr>
      </p:pic>
      <p:pic>
        <p:nvPicPr>
          <p:cNvPr id="29" name="Imagen 28" descr="Texto&#10;&#10;Descripción generada automáticamente con confianza baja">
            <a:extLst>
              <a:ext uri="{FF2B5EF4-FFF2-40B4-BE49-F238E27FC236}">
                <a16:creationId xmlns:a16="http://schemas.microsoft.com/office/drawing/2014/main" id="{62AC1425-6A12-D145-944D-4668AAA552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1946" y="1361068"/>
            <a:ext cx="711200" cy="4191000"/>
          </a:xfrm>
          <a:prstGeom prst="rect">
            <a:avLst/>
          </a:prstGeom>
        </p:spPr>
      </p:pic>
      <p:pic>
        <p:nvPicPr>
          <p:cNvPr id="33" name="Imagen 3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316C762D-5677-DF4F-A024-30998230A5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63832" y="1361068"/>
            <a:ext cx="7366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45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7B9F4AE-0F77-A540-A359-1C76CDF4C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70" y="169334"/>
            <a:ext cx="7526817" cy="606562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48E2EF0-56A0-8645-BF02-7C8786AF24E7}"/>
              </a:ext>
            </a:extLst>
          </p:cNvPr>
          <p:cNvSpPr txBox="1"/>
          <p:nvPr/>
        </p:nvSpPr>
        <p:spPr>
          <a:xfrm>
            <a:off x="7890687" y="2065867"/>
            <a:ext cx="39962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Was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it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easier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for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you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to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understand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this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text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after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particating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in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the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scaffold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?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Why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What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are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logisticians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main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responsibility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If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you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were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to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create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this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scaffold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with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other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material,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would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you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make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the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strips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wider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or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thinner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? </a:t>
            </a:r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Explain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50444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180</Words>
  <Application>Microsoft Macintosh PowerPoint</Application>
  <PresentationFormat>Panorámica</PresentationFormat>
  <Paragraphs>24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Bradley Hand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Donna Fields</dc:creator>
  <cp:lastModifiedBy>Jordi Edgar Tordera Juan</cp:lastModifiedBy>
  <cp:revision>24</cp:revision>
  <dcterms:created xsi:type="dcterms:W3CDTF">2021-01-21T17:14:32Z</dcterms:created>
  <dcterms:modified xsi:type="dcterms:W3CDTF">2021-11-18T10:05:09Z</dcterms:modified>
</cp:coreProperties>
</file>