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36.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Default Extension="emf" ContentType="image/x-emf"/>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slides/slide138.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slides/slide139.xml" ContentType="application/vnd.openxmlformats-officedocument.presentationml.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slides/slide129.xml" ContentType="application/vnd.openxmlformats-officedocument.presentationml.slide+xml"/>
  <Override PartName="/ppt/notesSlides/notesSlide12.xml" ContentType="application/vnd.openxmlformats-officedocument.presentationml.notesSlide+xml"/>
  <Override PartName="/ppt/slides/slide118.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5"/>
  </p:notesMasterIdLst>
  <p:sldIdLst>
    <p:sldId id="257" r:id="rId2"/>
    <p:sldId id="259" r:id="rId3"/>
    <p:sldId id="260" r:id="rId4"/>
    <p:sldId id="261" r:id="rId5"/>
    <p:sldId id="265" r:id="rId6"/>
    <p:sldId id="266" r:id="rId7"/>
    <p:sldId id="267" r:id="rId8"/>
    <p:sldId id="268" r:id="rId9"/>
    <p:sldId id="258" r:id="rId10"/>
    <p:sldId id="271" r:id="rId11"/>
    <p:sldId id="269" r:id="rId12"/>
    <p:sldId id="270" r:id="rId13"/>
    <p:sldId id="272" r:id="rId14"/>
    <p:sldId id="262" r:id="rId15"/>
    <p:sldId id="273" r:id="rId16"/>
    <p:sldId id="274" r:id="rId17"/>
    <p:sldId id="264" r:id="rId18"/>
    <p:sldId id="283" r:id="rId19"/>
    <p:sldId id="275" r:id="rId20"/>
    <p:sldId id="276" r:id="rId21"/>
    <p:sldId id="277" r:id="rId22"/>
    <p:sldId id="279" r:id="rId23"/>
    <p:sldId id="280" r:id="rId24"/>
    <p:sldId id="281" r:id="rId25"/>
    <p:sldId id="282" r:id="rId26"/>
    <p:sldId id="278" r:id="rId27"/>
    <p:sldId id="287" r:id="rId28"/>
    <p:sldId id="288" r:id="rId29"/>
    <p:sldId id="289" r:id="rId30"/>
    <p:sldId id="290" r:id="rId31"/>
    <p:sldId id="291" r:id="rId32"/>
    <p:sldId id="292" r:id="rId33"/>
    <p:sldId id="284" r:id="rId34"/>
    <p:sldId id="285" r:id="rId35"/>
    <p:sldId id="286" r:id="rId36"/>
    <p:sldId id="297" r:id="rId37"/>
    <p:sldId id="298" r:id="rId38"/>
    <p:sldId id="299" r:id="rId39"/>
    <p:sldId id="293" r:id="rId40"/>
    <p:sldId id="300" r:id="rId41"/>
    <p:sldId id="302" r:id="rId42"/>
    <p:sldId id="303" r:id="rId43"/>
    <p:sldId id="304" r:id="rId44"/>
    <p:sldId id="294" r:id="rId45"/>
    <p:sldId id="295" r:id="rId46"/>
    <p:sldId id="305" r:id="rId47"/>
    <p:sldId id="296" r:id="rId48"/>
    <p:sldId id="308" r:id="rId49"/>
    <p:sldId id="306" r:id="rId50"/>
    <p:sldId id="309" r:id="rId51"/>
    <p:sldId id="310" r:id="rId52"/>
    <p:sldId id="312" r:id="rId53"/>
    <p:sldId id="314" r:id="rId54"/>
    <p:sldId id="320" r:id="rId55"/>
    <p:sldId id="321" r:id="rId56"/>
    <p:sldId id="322" r:id="rId57"/>
    <p:sldId id="323" r:id="rId58"/>
    <p:sldId id="324" r:id="rId59"/>
    <p:sldId id="325" r:id="rId60"/>
    <p:sldId id="326" r:id="rId61"/>
    <p:sldId id="327" r:id="rId62"/>
    <p:sldId id="311" r:id="rId63"/>
    <p:sldId id="315" r:id="rId64"/>
    <p:sldId id="328" r:id="rId65"/>
    <p:sldId id="329" r:id="rId66"/>
    <p:sldId id="330" r:id="rId67"/>
    <p:sldId id="316" r:id="rId68"/>
    <p:sldId id="318" r:id="rId69"/>
    <p:sldId id="331" r:id="rId70"/>
    <p:sldId id="333" r:id="rId71"/>
    <p:sldId id="319" r:id="rId72"/>
    <p:sldId id="332" r:id="rId73"/>
    <p:sldId id="338" r:id="rId74"/>
    <p:sldId id="334" r:id="rId75"/>
    <p:sldId id="339" r:id="rId76"/>
    <p:sldId id="335" r:id="rId77"/>
    <p:sldId id="340" r:id="rId78"/>
    <p:sldId id="341" r:id="rId79"/>
    <p:sldId id="342" r:id="rId80"/>
    <p:sldId id="343" r:id="rId81"/>
    <p:sldId id="344" r:id="rId82"/>
    <p:sldId id="345" r:id="rId83"/>
    <p:sldId id="346" r:id="rId84"/>
    <p:sldId id="347" r:id="rId85"/>
    <p:sldId id="348" r:id="rId86"/>
    <p:sldId id="349" r:id="rId87"/>
    <p:sldId id="350" r:id="rId88"/>
    <p:sldId id="351" r:id="rId89"/>
    <p:sldId id="352" r:id="rId90"/>
    <p:sldId id="353" r:id="rId91"/>
    <p:sldId id="354" r:id="rId92"/>
    <p:sldId id="355" r:id="rId93"/>
    <p:sldId id="336" r:id="rId94"/>
    <p:sldId id="356" r:id="rId95"/>
    <p:sldId id="357" r:id="rId96"/>
    <p:sldId id="360" r:id="rId97"/>
    <p:sldId id="337" r:id="rId98"/>
    <p:sldId id="361" r:id="rId99"/>
    <p:sldId id="364" r:id="rId100"/>
    <p:sldId id="365" r:id="rId101"/>
    <p:sldId id="366" r:id="rId102"/>
    <p:sldId id="358" r:id="rId103"/>
    <p:sldId id="367" r:id="rId104"/>
    <p:sldId id="368" r:id="rId105"/>
    <p:sldId id="362" r:id="rId106"/>
    <p:sldId id="363" r:id="rId107"/>
    <p:sldId id="371" r:id="rId108"/>
    <p:sldId id="359" r:id="rId109"/>
    <p:sldId id="369" r:id="rId110"/>
    <p:sldId id="372" r:id="rId111"/>
    <p:sldId id="373" r:id="rId112"/>
    <p:sldId id="374" r:id="rId113"/>
    <p:sldId id="375" r:id="rId114"/>
    <p:sldId id="376" r:id="rId115"/>
    <p:sldId id="377" r:id="rId116"/>
    <p:sldId id="370" r:id="rId117"/>
    <p:sldId id="383" r:id="rId118"/>
    <p:sldId id="384" r:id="rId119"/>
    <p:sldId id="385" r:id="rId120"/>
    <p:sldId id="378" r:id="rId121"/>
    <p:sldId id="386" r:id="rId122"/>
    <p:sldId id="379" r:id="rId123"/>
    <p:sldId id="387" r:id="rId124"/>
    <p:sldId id="380" r:id="rId125"/>
    <p:sldId id="381" r:id="rId126"/>
    <p:sldId id="382" r:id="rId127"/>
    <p:sldId id="388" r:id="rId128"/>
    <p:sldId id="392" r:id="rId129"/>
    <p:sldId id="393" r:id="rId130"/>
    <p:sldId id="394" r:id="rId131"/>
    <p:sldId id="389" r:id="rId132"/>
    <p:sldId id="395" r:id="rId133"/>
    <p:sldId id="390" r:id="rId134"/>
    <p:sldId id="398" r:id="rId135"/>
    <p:sldId id="396" r:id="rId136"/>
    <p:sldId id="399" r:id="rId137"/>
    <p:sldId id="400" r:id="rId138"/>
    <p:sldId id="401" r:id="rId139"/>
    <p:sldId id="402" r:id="rId140"/>
    <p:sldId id="403" r:id="rId141"/>
    <p:sldId id="404" r:id="rId142"/>
    <p:sldId id="397" r:id="rId143"/>
    <p:sldId id="391" r:id="rId144"/>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522" y="-12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3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0A79D7-2405-40EE-9397-7C841379B585}" type="datetimeFigureOut">
              <a:rPr lang="es-ES" smtClean="0"/>
              <a:pPr/>
              <a:t>26/06/2012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15748FA-0D44-41EB-831C-49B30FAA010A}" type="slidenum">
              <a:rPr lang="es-ES" smtClean="0"/>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image" Target="../media/image32.jpeg"/></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image" Target="../media/image35.jpeg"/><Relationship Id="rId4" Type="http://schemas.openxmlformats.org/officeDocument/2006/relationships/image" Target="../media/image12.png"/></Relationships>
</file>

<file path=ppt/notesSlides/_rels/note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 Target="../slides/slide22.xml"/><Relationship Id="rId1" Type="http://schemas.openxmlformats.org/officeDocument/2006/relationships/notesMaster" Target="../notesMasters/notesMaster1.xml"/><Relationship Id="rId5" Type="http://schemas.openxmlformats.org/officeDocument/2006/relationships/image" Target="../media/image40.png"/><Relationship Id="rId4" Type="http://schemas.openxmlformats.org/officeDocument/2006/relationships/image" Target="../media/image21.jpeg"/></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image" Target="../media/image45.jpeg"/><Relationship Id="rId5" Type="http://schemas.openxmlformats.org/officeDocument/2006/relationships/image" Target="../media/image12.png"/><Relationship Id="rId4" Type="http://schemas.openxmlformats.org/officeDocument/2006/relationships/image" Target="../media/image42.png"/></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image" Target="../media/image12.png"/></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image" Target="../media/image61.jpeg"/></Relationships>
</file>

<file path=ppt/notesSlides/_rels/notesSlide2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image" Target="../media/image75.jpeg"/><Relationship Id="rId5" Type="http://schemas.openxmlformats.org/officeDocument/2006/relationships/image" Target="../media/image56.png"/><Relationship Id="rId4" Type="http://schemas.openxmlformats.org/officeDocument/2006/relationships/image" Target="../media/image76.jpeg"/></Relationships>
</file>

<file path=ppt/notesSlides/_rels/note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slide" Target="../slides/slide55.xml"/><Relationship Id="rId1" Type="http://schemas.openxmlformats.org/officeDocument/2006/relationships/notesMaster" Target="../notesMasters/notesMaster1.xml"/><Relationship Id="rId5" Type="http://schemas.openxmlformats.org/officeDocument/2006/relationships/image" Target="../media/image45.jpeg"/><Relationship Id="rId4" Type="http://schemas.openxmlformats.org/officeDocument/2006/relationships/image" Target="../media/image97.jpeg"/></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image" Target="../media/image12.png"/></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slide" Target="../slides/slide69.xml"/><Relationship Id="rId1" Type="http://schemas.openxmlformats.org/officeDocument/2006/relationships/notesMaster" Target="../notesMasters/notesMaster1.xml"/><Relationship Id="rId4" Type="http://schemas.openxmlformats.org/officeDocument/2006/relationships/image" Target="../media/image12.png"/></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77.xml"/><Relationship Id="rId1" Type="http://schemas.openxmlformats.org/officeDocument/2006/relationships/notesMaster" Target="../notesMasters/notesMaster1.xml"/><Relationship Id="rId4" Type="http://schemas.openxmlformats.org/officeDocument/2006/relationships/image" Target="../media/image126.png"/></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slide" Target="../slides/slide81.xml"/><Relationship Id="rId1" Type="http://schemas.openxmlformats.org/officeDocument/2006/relationships/notesMaster" Target="../notesMasters/notesMaster1.xml"/><Relationship Id="rId5" Type="http://schemas.openxmlformats.org/officeDocument/2006/relationships/image" Target="../media/image12.png"/><Relationship Id="rId4" Type="http://schemas.openxmlformats.org/officeDocument/2006/relationships/image" Target="../media/image133.png"/></Relationships>
</file>

<file path=ppt/notesSlides/_rels/notesSlide5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8" Type="http://schemas.openxmlformats.org/officeDocument/2006/relationships/image" Target="../media/image186.jpeg"/><Relationship Id="rId3" Type="http://schemas.openxmlformats.org/officeDocument/2006/relationships/image" Target="../media/image181.jpeg"/><Relationship Id="rId7" Type="http://schemas.openxmlformats.org/officeDocument/2006/relationships/image" Target="../media/image185.jpeg"/><Relationship Id="rId12" Type="http://schemas.openxmlformats.org/officeDocument/2006/relationships/image" Target="../media/image189.jpeg"/><Relationship Id="rId2" Type="http://schemas.openxmlformats.org/officeDocument/2006/relationships/slide" Target="../slides/slide94.xml"/><Relationship Id="rId1" Type="http://schemas.openxmlformats.org/officeDocument/2006/relationships/notesMaster" Target="../notesMasters/notesMaster1.xml"/><Relationship Id="rId6" Type="http://schemas.openxmlformats.org/officeDocument/2006/relationships/image" Target="../media/image184.jpeg"/><Relationship Id="rId11" Type="http://schemas.openxmlformats.org/officeDocument/2006/relationships/image" Target="../media/image177.jpeg"/><Relationship Id="rId5" Type="http://schemas.openxmlformats.org/officeDocument/2006/relationships/image" Target="../media/image183.jpeg"/><Relationship Id="rId10" Type="http://schemas.openxmlformats.org/officeDocument/2006/relationships/image" Target="../media/image188.jpeg"/><Relationship Id="rId4" Type="http://schemas.openxmlformats.org/officeDocument/2006/relationships/image" Target="../media/image182.jpeg"/><Relationship Id="rId9" Type="http://schemas.openxmlformats.org/officeDocument/2006/relationships/image" Target="../media/image187.jpeg"/></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110.xml"/><Relationship Id="rId1" Type="http://schemas.openxmlformats.org/officeDocument/2006/relationships/notesMaster" Target="../notesMasters/notesMaster1.xml"/><Relationship Id="rId4" Type="http://schemas.openxmlformats.org/officeDocument/2006/relationships/image" Target="../media/image12.png"/></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slide" Target="../slides/slide115.xml"/><Relationship Id="rId1" Type="http://schemas.openxmlformats.org/officeDocument/2006/relationships/notesMaster" Target="../notesMasters/notesMaster1.xml"/><Relationship Id="rId4" Type="http://schemas.openxmlformats.org/officeDocument/2006/relationships/image" Target="../media/image12.png"/></Relationships>
</file>

<file path=ppt/notesSlides/_rels/notesSlide81.xml.rels><?xml version="1.0" encoding="UTF-8" standalone="yes"?>
<Relationships xmlns="http://schemas.openxmlformats.org/package/2006/relationships"><Relationship Id="rId3" Type="http://schemas.openxmlformats.org/officeDocument/2006/relationships/image" Target="../media/image119.jpeg"/><Relationship Id="rId7" Type="http://schemas.openxmlformats.org/officeDocument/2006/relationships/image" Target="../media/image215.png"/><Relationship Id="rId2" Type="http://schemas.openxmlformats.org/officeDocument/2006/relationships/slide" Target="../slides/slide117.xml"/><Relationship Id="rId1" Type="http://schemas.openxmlformats.org/officeDocument/2006/relationships/notesMaster" Target="../notesMasters/notesMaster1.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2.png"/></Relationships>
</file>

<file path=ppt/notesSlides/_rels/notesSlide8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slide" Target="../slides/slide118.xml"/><Relationship Id="rId1" Type="http://schemas.openxmlformats.org/officeDocument/2006/relationships/notesMaster" Target="../notesMasters/notesMaster1.xml"/><Relationship Id="rId5" Type="http://schemas.openxmlformats.org/officeDocument/2006/relationships/image" Target="../media/image45.jpeg"/><Relationship Id="rId4" Type="http://schemas.openxmlformats.org/officeDocument/2006/relationships/image" Target="../media/image12.png"/></Relationships>
</file>

<file path=ppt/notesSlides/_rels/notesSlide8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slide" Target="../slides/slide121.xml"/><Relationship Id="rId1" Type="http://schemas.openxmlformats.org/officeDocument/2006/relationships/notesMaster" Target="../notesMasters/notesMaster1.xml"/><Relationship Id="rId4" Type="http://schemas.openxmlformats.org/officeDocument/2006/relationships/image" Target="../media/image42.png"/></Relationships>
</file>

<file path=ppt/notesSlides/_rels/notesSlide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s/slide123.xml"/><Relationship Id="rId1" Type="http://schemas.openxmlformats.org/officeDocument/2006/relationships/notesMaster" Target="../notesMasters/notesMaster1.xml"/><Relationship Id="rId4" Type="http://schemas.openxmlformats.org/officeDocument/2006/relationships/image" Target="../media/image42.png"/></Relationships>
</file>

<file path=ppt/notesSlides/_rels/notesSlide8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slide" Target="../slides/slide128.xml"/><Relationship Id="rId1" Type="http://schemas.openxmlformats.org/officeDocument/2006/relationships/notesMaster" Target="../notesMasters/notesMaster1.xml"/><Relationship Id="rId4" Type="http://schemas.openxmlformats.org/officeDocument/2006/relationships/image" Target="../media/image42.png"/></Relationships>
</file>

<file path=ppt/notesSlides/_rels/notesSlide86.xml.rels><?xml version="1.0" encoding="UTF-8" standalone="yes"?>
<Relationships xmlns="http://schemas.openxmlformats.org/package/2006/relationships"><Relationship Id="rId8" Type="http://schemas.openxmlformats.org/officeDocument/2006/relationships/image" Target="../media/image242.jpeg"/><Relationship Id="rId3" Type="http://schemas.openxmlformats.org/officeDocument/2006/relationships/slide" Target="../slides/slide129.xml"/><Relationship Id="rId7" Type="http://schemas.openxmlformats.org/officeDocument/2006/relationships/image" Target="../media/image241.jpeg"/><Relationship Id="rId2" Type="http://schemas.openxmlformats.org/officeDocument/2006/relationships/notesMaster" Target="../notesMasters/notesMaster1.xml"/><Relationship Id="rId1" Type="http://schemas.openxmlformats.org/officeDocument/2006/relationships/vmlDrawing" Target="../drawings/vmlDrawing3.vml"/><Relationship Id="rId6" Type="http://schemas.openxmlformats.org/officeDocument/2006/relationships/image" Target="../media/image240.jpeg"/><Relationship Id="rId5" Type="http://schemas.openxmlformats.org/officeDocument/2006/relationships/oleObject" Target="../embeddings/oleObject3.bin"/><Relationship Id="rId10" Type="http://schemas.openxmlformats.org/officeDocument/2006/relationships/image" Target="../media/image243.png"/><Relationship Id="rId4" Type="http://schemas.openxmlformats.org/officeDocument/2006/relationships/image" Target="../media/image13.png"/><Relationship Id="rId9" Type="http://schemas.openxmlformats.org/officeDocument/2006/relationships/image" Target="../media/image119.jpeg"/></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gl-ES" dirty="0"/>
          </a:p>
        </p:txBody>
      </p:sp>
      <p:sp>
        <p:nvSpPr>
          <p:cNvPr id="4" name="3 Marcador de número de diapositiva"/>
          <p:cNvSpPr>
            <a:spLocks noGrp="1"/>
          </p:cNvSpPr>
          <p:nvPr>
            <p:ph type="sldNum" sz="quarter" idx="10"/>
          </p:nvPr>
        </p:nvSpPr>
        <p:spPr/>
        <p:txBody>
          <a:bodyPr/>
          <a:lstStyle/>
          <a:p>
            <a:fld id="{598BE454-4100-47AB-88B9-2CA4CD92E089}" type="slidenum">
              <a:rPr lang="gl-ES" smtClean="0"/>
              <a:pPr/>
              <a:t>1</a:t>
            </a:fld>
            <a:endParaRPr lang="gl-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Rot="1" noChangeAspect="1" noChangeArrowheads="1" noTextEdit="1"/>
          </p:cNvSpPr>
          <p:nvPr>
            <p:ph type="sldImg"/>
          </p:nvPr>
        </p:nvSpPr>
        <p:spPr>
          <a:xfrm>
            <a:off x="285750" y="0"/>
            <a:ext cx="5957888" cy="4467225"/>
          </a:xfrm>
          <a:ln/>
        </p:spPr>
      </p:sp>
      <p:sp>
        <p:nvSpPr>
          <p:cNvPr id="199683" name="Rectangle 4"/>
          <p:cNvSpPr>
            <a:spLocks noGrp="1" noChangeArrowheads="1"/>
          </p:cNvSpPr>
          <p:nvPr>
            <p:ph type="body" idx="1"/>
          </p:nvPr>
        </p:nvSpPr>
        <p:spPr>
          <a:ln/>
        </p:spPr>
        <p:txBody>
          <a:bodyPr/>
          <a:lstStyle/>
          <a:p>
            <a:pPr eaLnBrk="1" hangingPunct="1"/>
            <a:r>
              <a:rPr lang="fr-FR" smtClean="0"/>
              <a:t> </a:t>
            </a:r>
          </a:p>
        </p:txBody>
      </p:sp>
      <p:graphicFrame>
        <p:nvGraphicFramePr>
          <p:cNvPr id="611342" name="Group 14"/>
          <p:cNvGraphicFramePr>
            <a:graphicFrameLocks noGrp="1"/>
          </p:cNvGraphicFramePr>
          <p:nvPr/>
        </p:nvGraphicFramePr>
        <p:xfrm>
          <a:off x="230031" y="4107495"/>
          <a:ext cx="6262986" cy="4676248"/>
        </p:xfrm>
        <a:graphic>
          <a:graphicData uri="http://schemas.openxmlformats.org/drawingml/2006/table">
            <a:tbl>
              <a:tblPr/>
              <a:tblGrid>
                <a:gridCol w="509136"/>
                <a:gridCol w="5753850"/>
              </a:tblGrid>
              <a:tr h="4676248">
                <a:tc>
                  <a:txBody>
                    <a:bodyPr/>
                    <a:lstStyle/>
                    <a:p>
                      <a:pPr marL="0" marR="0" lvl="0" indent="0" algn="l" defTabSz="947738" rtl="0" eaLnBrk="1" fontAlgn="base" latinLnBrk="0" hangingPunct="1">
                        <a:lnSpc>
                          <a:spcPct val="100000"/>
                        </a:lnSpc>
                        <a:spcBef>
                          <a:spcPct val="0"/>
                        </a:spcBef>
                        <a:spcAft>
                          <a:spcPct val="0"/>
                        </a:spcAft>
                        <a:buClrTx/>
                        <a:buSzTx/>
                        <a:buFontTx/>
                        <a:buNone/>
                        <a:tabLst/>
                      </a:pPr>
                      <a:endParaRPr kumimoji="0" lang="fr-FR" sz="1700" b="0" i="0" u="none" strike="noStrike" cap="none" normalizeH="0" baseline="0" smtClean="0">
                        <a:ln>
                          <a:noFill/>
                        </a:ln>
                        <a:solidFill>
                          <a:schemeClr val="tx1"/>
                        </a:solidFill>
                        <a:effectLst/>
                        <a:latin typeface="Arial" charset="0"/>
                        <a:cs typeface="Arial" charset="0"/>
                      </a:endParaRPr>
                    </a:p>
                    <a:p>
                      <a:pPr marL="0" marR="0" lvl="0" indent="0" algn="l" defTabSz="947738" rtl="0" eaLnBrk="1" fontAlgn="base" latinLnBrk="0" hangingPunct="1">
                        <a:lnSpc>
                          <a:spcPct val="100000"/>
                        </a:lnSpc>
                        <a:spcBef>
                          <a:spcPct val="0"/>
                        </a:spcBef>
                        <a:spcAft>
                          <a:spcPct val="0"/>
                        </a:spcAft>
                        <a:buClrTx/>
                        <a:buSzTx/>
                        <a:buFontTx/>
                        <a:buNone/>
                        <a:tabLst/>
                      </a:pPr>
                      <a:endParaRPr kumimoji="0" lang="fr-FR" sz="1700" b="0" i="0" u="none" strike="noStrike" cap="none" normalizeH="0" baseline="0" smtClean="0">
                        <a:ln>
                          <a:noFill/>
                        </a:ln>
                        <a:solidFill>
                          <a:schemeClr val="tx1"/>
                        </a:solidFill>
                        <a:effectLst/>
                        <a:latin typeface="Arial" charset="0"/>
                        <a:cs typeface="Arial" charset="0"/>
                      </a:endParaRPr>
                    </a:p>
                    <a:p>
                      <a:pPr marL="0" marR="0" lvl="0" indent="0" algn="l" defTabSz="947738" rtl="0" eaLnBrk="1" fontAlgn="base" latinLnBrk="0" hangingPunct="1">
                        <a:lnSpc>
                          <a:spcPct val="100000"/>
                        </a:lnSpc>
                        <a:spcBef>
                          <a:spcPct val="0"/>
                        </a:spcBef>
                        <a:spcAft>
                          <a:spcPct val="0"/>
                        </a:spcAft>
                        <a:buClrTx/>
                        <a:buSzTx/>
                        <a:buFontTx/>
                        <a:buNone/>
                        <a:tabLst/>
                      </a:pPr>
                      <a:endParaRPr kumimoji="0" lang="fr-FR" sz="1700" b="0" i="0" u="none" strike="noStrike" cap="none" normalizeH="0" baseline="0" smtClean="0">
                        <a:ln>
                          <a:noFill/>
                        </a:ln>
                        <a:solidFill>
                          <a:schemeClr val="tx1"/>
                        </a:solidFill>
                        <a:effectLst/>
                        <a:latin typeface="Arial" charset="0"/>
                        <a:cs typeface="Arial" charset="0"/>
                      </a:endParaRPr>
                    </a:p>
                  </a:txBody>
                  <a:tcPr marL="91518" marR="91518" marT="42321" marB="423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47738" rtl="0" eaLnBrk="1" fontAlgn="base" latinLnBrk="0" hangingPunct="1">
                        <a:lnSpc>
                          <a:spcPct val="100000"/>
                        </a:lnSpc>
                        <a:spcBef>
                          <a:spcPct val="0"/>
                        </a:spcBef>
                        <a:spcAft>
                          <a:spcPct val="0"/>
                        </a:spcAft>
                        <a:buClrTx/>
                        <a:buSzTx/>
                        <a:buFontTx/>
                        <a:buNone/>
                        <a:tabLst/>
                      </a:pPr>
                      <a:endParaRPr kumimoji="0" lang="es-ES" sz="1700" b="0" i="0" u="none" strike="noStrike" cap="none" normalizeH="0" baseline="0" smtClean="0">
                        <a:ln>
                          <a:noFill/>
                        </a:ln>
                        <a:solidFill>
                          <a:schemeClr val="tx1"/>
                        </a:solidFill>
                        <a:effectLst/>
                        <a:latin typeface="Arial" charset="0"/>
                        <a:cs typeface="Arial" charset="0"/>
                      </a:endParaRPr>
                    </a:p>
                  </a:txBody>
                  <a:tcPr marL="91518" marR="91518" marT="42321" marB="423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199692" name="Picture 13" descr="note"/>
          <p:cNvPicPr>
            <a:picLocks noChangeAspect="1" noChangeArrowheads="1"/>
          </p:cNvPicPr>
          <p:nvPr/>
        </p:nvPicPr>
        <p:blipFill>
          <a:blip r:embed="rId3"/>
          <a:srcRect/>
          <a:stretch>
            <a:fillRect/>
          </a:stretch>
        </p:blipFill>
        <p:spPr bwMode="auto">
          <a:xfrm>
            <a:off x="305176" y="4174157"/>
            <a:ext cx="363449" cy="363094"/>
          </a:xfrm>
          <a:prstGeom prst="rect">
            <a:avLst/>
          </a:prstGeom>
          <a:noFill/>
          <a:ln w="9525">
            <a:noFill/>
            <a:miter lim="800000"/>
            <a:headEnd/>
            <a:tailEnd/>
          </a:ln>
        </p:spPr>
      </p:pic>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6" name="Rectangle 2"/>
          <p:cNvSpPr>
            <a:spLocks noGrp="1" noRot="1" noChangeAspect="1" noChangeArrowheads="1" noTextEdit="1"/>
          </p:cNvSpPr>
          <p:nvPr>
            <p:ph type="sldImg"/>
          </p:nvPr>
        </p:nvSpPr>
        <p:spPr>
          <a:xfrm>
            <a:off x="241300" y="0"/>
            <a:ext cx="5957888" cy="4467225"/>
          </a:xfrm>
          <a:ln/>
        </p:spPr>
      </p:sp>
      <p:sp>
        <p:nvSpPr>
          <p:cNvPr id="200707" name="Rectangle 3"/>
          <p:cNvSpPr>
            <a:spLocks noGrp="1" noChangeArrowheads="1"/>
          </p:cNvSpPr>
          <p:nvPr>
            <p:ph type="body" idx="1"/>
          </p:nvPr>
        </p:nvSpPr>
        <p:spPr>
          <a:xfrm>
            <a:off x="0" y="3777024"/>
            <a:ext cx="6813528" cy="4565617"/>
          </a:xfrm>
          <a:noFill/>
          <a:ln/>
        </p:spPr>
        <p:txBody>
          <a:bodyPr/>
          <a:lstStyle/>
          <a:p>
            <a:pPr eaLnBrk="1" hangingPunct="1">
              <a:spcBef>
                <a:spcPct val="50000"/>
              </a:spcBef>
            </a:pPr>
            <a:r>
              <a:rPr lang="es-ES" u="sng" dirty="0"/>
              <a:t>Leyenda:</a:t>
            </a:r>
          </a:p>
          <a:p>
            <a:pPr eaLnBrk="1" hangingPunct="1">
              <a:spcBef>
                <a:spcPct val="50000"/>
              </a:spcBef>
            </a:pPr>
            <a:r>
              <a:rPr lang="es-ES" dirty="0"/>
              <a:t>1707: Calculador de la batería de tracción</a:t>
            </a:r>
          </a:p>
          <a:p>
            <a:pPr eaLnBrk="1" hangingPunct="1">
              <a:spcBef>
                <a:spcPct val="50000"/>
              </a:spcBef>
            </a:pPr>
            <a:r>
              <a:rPr lang="es-ES" dirty="0"/>
              <a:t>BB08: Batería de tracción</a:t>
            </a:r>
          </a:p>
          <a:p>
            <a:pPr eaLnBrk="1" hangingPunct="1">
              <a:spcBef>
                <a:spcPct val="50000"/>
              </a:spcBef>
            </a:pPr>
            <a:r>
              <a:rPr lang="es-ES" dirty="0"/>
              <a:t>1051 -&gt; 1062: módulos de la batería de tracción</a:t>
            </a:r>
          </a:p>
          <a:p>
            <a:pPr eaLnBrk="1" hangingPunct="1">
              <a:buFontTx/>
              <a:buChar char="-"/>
            </a:pPr>
            <a:endParaRPr lang="es-ES" dirty="0"/>
          </a:p>
          <a:p>
            <a:pPr eaLnBrk="1" hangingPunct="1"/>
            <a:r>
              <a:rPr lang="es-ES" dirty="0"/>
              <a:t>La batería de tracción se compone de 88 células agrupadas en 12 módulos.</a:t>
            </a:r>
          </a:p>
          <a:p>
            <a:pPr eaLnBrk="1" hangingPunct="1"/>
            <a:r>
              <a:rPr lang="es-ES" dirty="0"/>
              <a:t>Cada módulo de la batería de tracción es supervisado por un calculador de las células de la batería de tracción cuyas funciones son:</a:t>
            </a:r>
          </a:p>
          <a:p>
            <a:pPr eaLnBrk="1" hangingPunct="1"/>
            <a:r>
              <a:rPr lang="es-ES" dirty="0"/>
              <a:t>- gestionar el equilibrio entre la carga y descarga de diferentes células de un módulo de la batería de tracción;</a:t>
            </a:r>
          </a:p>
          <a:p>
            <a:pPr eaLnBrk="1" hangingPunct="1"/>
            <a:r>
              <a:rPr lang="es-ES" dirty="0"/>
              <a:t>- medir y transmitir la temperatura y la tensión de diferentes células de un módulo de la batería de tracción al calculador de la batería de tracción.</a:t>
            </a:r>
          </a:p>
          <a:p>
            <a:pPr eaLnBrk="1" hangingPunct="1"/>
            <a:endParaRPr lang="es-ES" dirty="0"/>
          </a:p>
          <a:p>
            <a:pPr eaLnBrk="1" hangingPunct="1"/>
            <a:r>
              <a:rPr lang="es-ES" dirty="0"/>
              <a:t>Cada uno de los módulos está vinculado con la red BAT-CAN (500 Kbit/s), de tipo privativo.</a:t>
            </a:r>
          </a:p>
          <a:p>
            <a:pPr eaLnBrk="1" hangingPunct="1"/>
            <a:endParaRPr lang="fr-FR" dirty="0"/>
          </a:p>
          <a:p>
            <a:pPr eaLnBrk="1" hangingPunct="1"/>
            <a:endParaRPr lang="fr-FR" dirty="0"/>
          </a:p>
          <a:p>
            <a:pPr eaLnBrk="1" hangingPunct="1"/>
            <a:endParaRPr lang="fr-FR" dirty="0"/>
          </a:p>
          <a:p>
            <a:pPr eaLnBrk="1" hangingPunct="1">
              <a:buFontTx/>
              <a:buChar char="-"/>
            </a:pPr>
            <a:endParaRPr lang="fr-FR" dirty="0"/>
          </a:p>
          <a:p>
            <a:pPr eaLnBrk="1" hangingPunct="1"/>
            <a:endParaRPr lang="fr-FR" dirty="0"/>
          </a:p>
        </p:txBody>
      </p:sp>
      <p:pic>
        <p:nvPicPr>
          <p:cNvPr id="200708" name="Picture 7" descr="ENGRENAGE"/>
          <p:cNvPicPr>
            <a:picLocks noChangeAspect="1" noChangeArrowheads="1"/>
          </p:cNvPicPr>
          <p:nvPr/>
        </p:nvPicPr>
        <p:blipFill>
          <a:blip r:embed="rId3"/>
          <a:srcRect/>
          <a:stretch>
            <a:fillRect/>
          </a:stretch>
        </p:blipFill>
        <p:spPr bwMode="auto">
          <a:xfrm>
            <a:off x="237700" y="8417814"/>
            <a:ext cx="726899" cy="485070"/>
          </a:xfrm>
          <a:prstGeom prst="rect">
            <a:avLst/>
          </a:prstGeom>
          <a:noFill/>
          <a:ln w="9525">
            <a:noFill/>
            <a:miter lim="800000"/>
            <a:headEnd/>
            <a:tailEnd/>
          </a:ln>
        </p:spPr>
      </p:pic>
      <p:sp>
        <p:nvSpPr>
          <p:cNvPr id="200709" name="Rectangle 8"/>
          <p:cNvSpPr>
            <a:spLocks noChangeArrowheads="1"/>
          </p:cNvSpPr>
          <p:nvPr/>
        </p:nvSpPr>
        <p:spPr bwMode="auto">
          <a:xfrm>
            <a:off x="993736" y="8284490"/>
            <a:ext cx="5634233" cy="729024"/>
          </a:xfrm>
          <a:prstGeom prst="rect">
            <a:avLst/>
          </a:prstGeom>
          <a:solidFill>
            <a:schemeClr val="bg1"/>
          </a:solidFill>
          <a:ln w="9525">
            <a:solidFill>
              <a:schemeClr val="tx1"/>
            </a:solidFill>
            <a:miter lim="800000"/>
            <a:headEnd/>
            <a:tailEnd/>
          </a:ln>
        </p:spPr>
        <p:txBody>
          <a:bodyPr lIns="87453" tIns="43726" rIns="87453" bIns="43726" anchor="ctr"/>
          <a:lstStyle/>
          <a:p>
            <a:pPr defTabSz="874857">
              <a:spcBef>
                <a:spcPct val="30000"/>
              </a:spcBef>
            </a:pPr>
            <a:r>
              <a:rPr lang="es-ES" sz="1200" dirty="0"/>
              <a:t>Los módulos de la batería de tracción no se detallan en piezas de recambio</a:t>
            </a:r>
            <a:r>
              <a:rPr lang="fr-FR" sz="1200" dirty="0"/>
              <a:t>.</a:t>
            </a:r>
          </a:p>
        </p:txBody>
      </p:sp>
      <p:sp>
        <p:nvSpPr>
          <p:cNvPr id="200710" name="Rectangle 9"/>
          <p:cNvSpPr>
            <a:spLocks noChangeAspect="1" noChangeArrowheads="1"/>
          </p:cNvSpPr>
          <p:nvPr/>
        </p:nvSpPr>
        <p:spPr bwMode="auto">
          <a:xfrm>
            <a:off x="193227" y="8284490"/>
            <a:ext cx="800509" cy="729024"/>
          </a:xfrm>
          <a:prstGeom prst="rect">
            <a:avLst/>
          </a:prstGeom>
          <a:noFill/>
          <a:ln w="9525">
            <a:solidFill>
              <a:schemeClr val="tx1"/>
            </a:solidFill>
            <a:miter lim="800000"/>
            <a:headEnd/>
            <a:tailEnd/>
          </a:ln>
        </p:spPr>
        <p:txBody>
          <a:bodyPr wrap="none" lIns="84408" tIns="42204" rIns="84408" bIns="42204" anchor="ctr"/>
          <a:lstStyle/>
          <a:p>
            <a:endParaRPr lang="es-ES"/>
          </a:p>
        </p:txBody>
      </p:sp>
      <p:sp>
        <p:nvSpPr>
          <p:cNvPr id="200711" name="Rectangle 21"/>
          <p:cNvSpPr>
            <a:spLocks noChangeArrowheads="1"/>
          </p:cNvSpPr>
          <p:nvPr/>
        </p:nvSpPr>
        <p:spPr bwMode="auto">
          <a:xfrm>
            <a:off x="987601" y="7488804"/>
            <a:ext cx="5632700" cy="730442"/>
          </a:xfrm>
          <a:prstGeom prst="rect">
            <a:avLst/>
          </a:prstGeom>
          <a:solidFill>
            <a:schemeClr val="bg1"/>
          </a:solidFill>
          <a:ln w="9525">
            <a:solidFill>
              <a:schemeClr val="tx1"/>
            </a:solidFill>
            <a:miter lim="800000"/>
            <a:headEnd/>
            <a:tailEnd/>
          </a:ln>
        </p:spPr>
        <p:txBody>
          <a:bodyPr wrap="none" lIns="87453" tIns="43726" rIns="87453" bIns="43726" anchor="ctr"/>
          <a:lstStyle/>
          <a:p>
            <a:pPr defTabSz="874857">
              <a:spcBef>
                <a:spcPct val="30000"/>
              </a:spcBef>
            </a:pPr>
            <a:r>
              <a:rPr lang="es-ES" sz="1200" dirty="0"/>
              <a:t>Es posible comprobar cada uno de los 12 módulos mediante el útil</a:t>
            </a:r>
          </a:p>
          <a:p>
            <a:pPr defTabSz="874857">
              <a:spcBef>
                <a:spcPct val="30000"/>
              </a:spcBef>
            </a:pPr>
            <a:r>
              <a:rPr lang="es-ES" sz="1200" dirty="0"/>
              <a:t>de diagnóstico</a:t>
            </a:r>
            <a:r>
              <a:rPr lang="fr-FR" sz="1200" dirty="0"/>
              <a:t>.</a:t>
            </a:r>
          </a:p>
        </p:txBody>
      </p:sp>
      <p:sp>
        <p:nvSpPr>
          <p:cNvPr id="200712" name="Rectangle 22"/>
          <p:cNvSpPr>
            <a:spLocks noChangeAspect="1" noChangeArrowheads="1"/>
          </p:cNvSpPr>
          <p:nvPr/>
        </p:nvSpPr>
        <p:spPr bwMode="auto">
          <a:xfrm>
            <a:off x="187093" y="7488804"/>
            <a:ext cx="800509" cy="730442"/>
          </a:xfrm>
          <a:prstGeom prst="rect">
            <a:avLst/>
          </a:prstGeom>
          <a:noFill/>
          <a:ln w="9525">
            <a:solidFill>
              <a:schemeClr val="tx1"/>
            </a:solidFill>
            <a:miter lim="800000"/>
            <a:headEnd/>
            <a:tailEnd/>
          </a:ln>
        </p:spPr>
        <p:txBody>
          <a:bodyPr wrap="none" lIns="84408" tIns="42204" rIns="84408" bIns="42204" anchor="ctr"/>
          <a:lstStyle/>
          <a:p>
            <a:endParaRPr lang="es-ES"/>
          </a:p>
        </p:txBody>
      </p:sp>
      <p:pic>
        <p:nvPicPr>
          <p:cNvPr id="200713" name="Picture 24" descr="outil-diag"/>
          <p:cNvPicPr>
            <a:picLocks noChangeAspect="1" noChangeArrowheads="1"/>
          </p:cNvPicPr>
          <p:nvPr/>
        </p:nvPicPr>
        <p:blipFill>
          <a:blip r:embed="rId4"/>
          <a:srcRect/>
          <a:stretch>
            <a:fillRect/>
          </a:stretch>
        </p:blipFill>
        <p:spPr bwMode="auto">
          <a:xfrm>
            <a:off x="217764" y="7668932"/>
            <a:ext cx="740701" cy="482234"/>
          </a:xfrm>
          <a:prstGeom prst="rect">
            <a:avLst/>
          </a:prstGeom>
          <a:noFill/>
          <a:ln w="9525">
            <a:noFill/>
            <a:miter lim="800000"/>
            <a:headEnd/>
            <a:tailEnd/>
          </a:ln>
        </p:spPr>
      </p:pic>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2" name="Rectangle 2"/>
          <p:cNvSpPr>
            <a:spLocks noGrp="1" noRot="1" noChangeAspect="1" noChangeArrowheads="1" noTextEdit="1"/>
          </p:cNvSpPr>
          <p:nvPr>
            <p:ph type="sldImg"/>
          </p:nvPr>
        </p:nvSpPr>
        <p:spPr>
          <a:xfrm>
            <a:off x="285750" y="0"/>
            <a:ext cx="5957888" cy="4467225"/>
          </a:xfrm>
          <a:ln/>
        </p:spPr>
      </p:sp>
      <p:sp>
        <p:nvSpPr>
          <p:cNvPr id="201731" name="Rectangle 3"/>
          <p:cNvSpPr>
            <a:spLocks noGrp="1" noChangeArrowheads="1"/>
          </p:cNvSpPr>
          <p:nvPr>
            <p:ph type="body" idx="1"/>
          </p:nvPr>
        </p:nvSpPr>
        <p:spPr>
          <a:xfrm>
            <a:off x="0" y="3311811"/>
            <a:ext cx="6813528" cy="5030830"/>
          </a:xfrm>
          <a:ln/>
        </p:spPr>
        <p:txBody>
          <a:bodyPr/>
          <a:lstStyle/>
          <a:p>
            <a:pPr eaLnBrk="1" hangingPunct="1">
              <a:spcBef>
                <a:spcPct val="0"/>
              </a:spcBef>
            </a:pPr>
            <a:r>
              <a:rPr lang="es-ES" dirty="0"/>
              <a:t>La batería de tracción contiene un corta-corrientes que permite separar el vehículo de su fuente de tensión, así como poner el vehículo en modo seguro (puesta fuera de tensión) durante la intervención en el circuito de alta tensión.</a:t>
            </a:r>
          </a:p>
          <a:p>
            <a:pPr eaLnBrk="1" hangingPunct="1">
              <a:spcBef>
                <a:spcPct val="0"/>
              </a:spcBef>
            </a:pPr>
            <a:r>
              <a:rPr lang="es-ES" dirty="0"/>
              <a:t>La puesta fuera de tensión se realiza de forma </a:t>
            </a:r>
            <a:r>
              <a:rPr lang="es-ES" b="1" dirty="0"/>
              <a:t>mecánica </a:t>
            </a:r>
            <a:r>
              <a:rPr lang="es-ES" dirty="0"/>
              <a:t>(separación física de la batería de tracción quitando el corta-corrientes).</a:t>
            </a:r>
          </a:p>
          <a:p>
            <a:pPr eaLnBrk="1" hangingPunct="1">
              <a:spcBef>
                <a:spcPct val="0"/>
              </a:spcBef>
            </a:pPr>
            <a:endParaRPr lang="es-ES" dirty="0"/>
          </a:p>
          <a:p>
            <a:pPr eaLnBrk="1" hangingPunct="1">
              <a:spcBef>
                <a:spcPct val="0"/>
              </a:spcBef>
            </a:pPr>
            <a:endParaRPr lang="es-ES" dirty="0"/>
          </a:p>
          <a:p>
            <a:pPr eaLnBrk="1" hangingPunct="1">
              <a:spcBef>
                <a:spcPct val="0"/>
              </a:spcBef>
            </a:pPr>
            <a:r>
              <a:rPr lang="es-ES" dirty="0"/>
              <a:t>La batería de tracción contiene también un conector que permite informar al calculador VE (vehículo eléctrico) sobre el estado de apertura y cierre del circuito de alta tensión.</a:t>
            </a:r>
          </a:p>
          <a:p>
            <a:pPr eaLnBrk="1" hangingPunct="1">
              <a:spcBef>
                <a:spcPct val="0"/>
              </a:spcBef>
            </a:pPr>
            <a:endParaRPr lang="fr-FR" dirty="0"/>
          </a:p>
          <a:p>
            <a:pPr eaLnBrk="1" hangingPunct="1">
              <a:spcBef>
                <a:spcPct val="0"/>
              </a:spcBef>
            </a:pPr>
            <a:endParaRPr lang="fr-FR" dirty="0"/>
          </a:p>
          <a:p>
            <a:pPr eaLnBrk="1" hangingPunct="1"/>
            <a:endParaRPr lang="fr-FR" dirty="0"/>
          </a:p>
        </p:txBody>
      </p:sp>
      <p:sp>
        <p:nvSpPr>
          <p:cNvPr id="201732" name="Rectangle 5"/>
          <p:cNvSpPr>
            <a:spLocks noChangeArrowheads="1"/>
          </p:cNvSpPr>
          <p:nvPr/>
        </p:nvSpPr>
        <p:spPr bwMode="auto">
          <a:xfrm>
            <a:off x="993736" y="8284490"/>
            <a:ext cx="5634233" cy="729024"/>
          </a:xfrm>
          <a:prstGeom prst="rect">
            <a:avLst/>
          </a:prstGeom>
          <a:solidFill>
            <a:schemeClr val="bg1"/>
          </a:solidFill>
          <a:ln w="9525">
            <a:solidFill>
              <a:schemeClr val="tx1"/>
            </a:solidFill>
            <a:miter lim="800000"/>
            <a:headEnd/>
            <a:tailEnd/>
          </a:ln>
        </p:spPr>
        <p:txBody>
          <a:bodyPr lIns="87453" tIns="43726" rIns="87453" bIns="43726" anchor="ctr"/>
          <a:lstStyle/>
          <a:p>
            <a:pPr defTabSz="874857">
              <a:spcBef>
                <a:spcPct val="30000"/>
              </a:spcBef>
            </a:pPr>
            <a:r>
              <a:rPr lang="es-ES" sz="1200" dirty="0"/>
              <a:t>Para la instalación del corta-corrientes se requiere el uso de Equipos de Protección Individual</a:t>
            </a:r>
            <a:r>
              <a:rPr lang="fr-FR" sz="1200" dirty="0"/>
              <a:t>.</a:t>
            </a:r>
          </a:p>
        </p:txBody>
      </p:sp>
      <p:sp>
        <p:nvSpPr>
          <p:cNvPr id="201733" name="Rectangle 6"/>
          <p:cNvSpPr>
            <a:spLocks noChangeAspect="1" noChangeArrowheads="1"/>
          </p:cNvSpPr>
          <p:nvPr/>
        </p:nvSpPr>
        <p:spPr bwMode="auto">
          <a:xfrm>
            <a:off x="193227" y="8284490"/>
            <a:ext cx="800509" cy="729024"/>
          </a:xfrm>
          <a:prstGeom prst="rect">
            <a:avLst/>
          </a:prstGeom>
          <a:noFill/>
          <a:ln w="9525">
            <a:solidFill>
              <a:schemeClr val="tx1"/>
            </a:solidFill>
            <a:miter lim="800000"/>
            <a:headEnd/>
            <a:tailEnd/>
          </a:ln>
        </p:spPr>
        <p:txBody>
          <a:bodyPr wrap="none" lIns="84408" tIns="42204" rIns="84408" bIns="42204" anchor="ctr"/>
          <a:lstStyle/>
          <a:p>
            <a:endParaRPr lang="es-ES"/>
          </a:p>
        </p:txBody>
      </p:sp>
      <p:pic>
        <p:nvPicPr>
          <p:cNvPr id="201734" name="Picture 8" descr="ENGRENAGE"/>
          <p:cNvPicPr>
            <a:picLocks noChangeAspect="1" noChangeArrowheads="1"/>
          </p:cNvPicPr>
          <p:nvPr/>
        </p:nvPicPr>
        <p:blipFill>
          <a:blip r:embed="rId3"/>
          <a:srcRect/>
          <a:stretch>
            <a:fillRect/>
          </a:stretch>
        </p:blipFill>
        <p:spPr bwMode="auto">
          <a:xfrm>
            <a:off x="237700" y="7633474"/>
            <a:ext cx="726899" cy="486489"/>
          </a:xfrm>
          <a:prstGeom prst="rect">
            <a:avLst/>
          </a:prstGeom>
          <a:noFill/>
          <a:ln w="9525">
            <a:noFill/>
            <a:miter lim="800000"/>
            <a:headEnd/>
            <a:tailEnd/>
          </a:ln>
        </p:spPr>
      </p:pic>
      <p:sp>
        <p:nvSpPr>
          <p:cNvPr id="201735" name="Rectangle 13"/>
          <p:cNvSpPr>
            <a:spLocks noChangeArrowheads="1"/>
          </p:cNvSpPr>
          <p:nvPr/>
        </p:nvSpPr>
        <p:spPr bwMode="auto">
          <a:xfrm>
            <a:off x="993736" y="7501569"/>
            <a:ext cx="5634233" cy="729024"/>
          </a:xfrm>
          <a:prstGeom prst="rect">
            <a:avLst/>
          </a:prstGeom>
          <a:solidFill>
            <a:schemeClr val="bg1"/>
          </a:solidFill>
          <a:ln w="9525">
            <a:solidFill>
              <a:schemeClr val="tx1"/>
            </a:solidFill>
            <a:miter lim="800000"/>
            <a:headEnd/>
            <a:tailEnd/>
          </a:ln>
        </p:spPr>
        <p:txBody>
          <a:bodyPr wrap="none" lIns="87453" tIns="43726" rIns="87453" bIns="43726" anchor="ctr"/>
          <a:lstStyle/>
          <a:p>
            <a:pPr defTabSz="874857">
              <a:spcBef>
                <a:spcPct val="30000"/>
              </a:spcBef>
            </a:pPr>
            <a:r>
              <a:rPr lang="es-ES" sz="1200" dirty="0"/>
              <a:t>El corta-corrientes se detalla en piezas de recambio</a:t>
            </a:r>
            <a:r>
              <a:rPr lang="fr-FR" sz="1200" dirty="0"/>
              <a:t>.</a:t>
            </a:r>
          </a:p>
        </p:txBody>
      </p:sp>
      <p:sp>
        <p:nvSpPr>
          <p:cNvPr id="201736" name="Rectangle 14"/>
          <p:cNvSpPr>
            <a:spLocks noChangeAspect="1" noChangeArrowheads="1"/>
          </p:cNvSpPr>
          <p:nvPr/>
        </p:nvSpPr>
        <p:spPr bwMode="auto">
          <a:xfrm>
            <a:off x="193227" y="7501569"/>
            <a:ext cx="800509" cy="729024"/>
          </a:xfrm>
          <a:prstGeom prst="rect">
            <a:avLst/>
          </a:prstGeom>
          <a:noFill/>
          <a:ln w="9525">
            <a:solidFill>
              <a:schemeClr val="tx1"/>
            </a:solidFill>
            <a:miter lim="800000"/>
            <a:headEnd/>
            <a:tailEnd/>
          </a:ln>
        </p:spPr>
        <p:txBody>
          <a:bodyPr wrap="none" lIns="84408" tIns="42204" rIns="84408" bIns="42204" anchor="ctr"/>
          <a:lstStyle/>
          <a:p>
            <a:endParaRPr lang="es-ES"/>
          </a:p>
        </p:txBody>
      </p:sp>
      <p:pic>
        <p:nvPicPr>
          <p:cNvPr id="201737" name="Picture 36" descr="attention"/>
          <p:cNvPicPr>
            <a:picLocks noChangeAspect="1" noChangeArrowheads="1"/>
          </p:cNvPicPr>
          <p:nvPr/>
        </p:nvPicPr>
        <p:blipFill>
          <a:blip r:embed="rId4"/>
          <a:srcRect/>
          <a:stretch>
            <a:fillRect/>
          </a:stretch>
        </p:blipFill>
        <p:spPr bwMode="auto">
          <a:xfrm>
            <a:off x="173291" y="8317111"/>
            <a:ext cx="814310" cy="676546"/>
          </a:xfrm>
          <a:prstGeom prst="rect">
            <a:avLst/>
          </a:prstGeom>
          <a:noFill/>
          <a:ln w="9525">
            <a:noFill/>
            <a:miter lim="800000"/>
            <a:headEnd/>
            <a:tailEnd/>
          </a:ln>
        </p:spPr>
      </p:pic>
      <p:grpSp>
        <p:nvGrpSpPr>
          <p:cNvPr id="2" name="Group 39"/>
          <p:cNvGrpSpPr>
            <a:grpSpLocks/>
          </p:cNvGrpSpPr>
          <p:nvPr/>
        </p:nvGrpSpPr>
        <p:grpSpPr bwMode="auto">
          <a:xfrm>
            <a:off x="230032" y="5344283"/>
            <a:ext cx="6627969" cy="2429959"/>
            <a:chOff x="144" y="3635"/>
            <a:chExt cx="4136" cy="1663"/>
          </a:xfrm>
        </p:grpSpPr>
        <p:sp>
          <p:nvSpPr>
            <p:cNvPr id="201739" name="Line 17"/>
            <p:cNvSpPr>
              <a:spLocks noChangeShapeType="1"/>
            </p:cNvSpPr>
            <p:nvPr/>
          </p:nvSpPr>
          <p:spPr bwMode="auto">
            <a:xfrm>
              <a:off x="3069" y="3951"/>
              <a:ext cx="272" cy="0"/>
            </a:xfrm>
            <a:prstGeom prst="line">
              <a:avLst/>
            </a:prstGeom>
            <a:noFill/>
            <a:ln w="63500">
              <a:solidFill>
                <a:schemeClr val="bg2"/>
              </a:solidFill>
              <a:round/>
              <a:headEnd type="triangle" w="med" len="med"/>
              <a:tailEnd/>
            </a:ln>
          </p:spPr>
          <p:txBody>
            <a:bodyPr lIns="90000" tIns="46800" rIns="90000" bIns="46800">
              <a:spAutoFit/>
            </a:bodyPr>
            <a:lstStyle/>
            <a:p>
              <a:endParaRPr lang="es-ES"/>
            </a:p>
          </p:txBody>
        </p:sp>
        <p:sp>
          <p:nvSpPr>
            <p:cNvPr id="201740" name="Line 18"/>
            <p:cNvSpPr>
              <a:spLocks noChangeShapeType="1"/>
            </p:cNvSpPr>
            <p:nvPr/>
          </p:nvSpPr>
          <p:spPr bwMode="auto">
            <a:xfrm flipH="1">
              <a:off x="3093" y="4533"/>
              <a:ext cx="272" cy="1"/>
            </a:xfrm>
            <a:prstGeom prst="line">
              <a:avLst/>
            </a:prstGeom>
            <a:noFill/>
            <a:ln w="63500">
              <a:solidFill>
                <a:schemeClr val="bg2"/>
              </a:solidFill>
              <a:round/>
              <a:headEnd type="triangle" w="med" len="med"/>
              <a:tailEnd/>
            </a:ln>
          </p:spPr>
          <p:txBody>
            <a:bodyPr lIns="90000" tIns="46800" rIns="90000" bIns="46800">
              <a:spAutoFit/>
            </a:bodyPr>
            <a:lstStyle/>
            <a:p>
              <a:endParaRPr lang="es-ES"/>
            </a:p>
          </p:txBody>
        </p:sp>
        <p:sp>
          <p:nvSpPr>
            <p:cNvPr id="201741" name="Text Box 19"/>
            <p:cNvSpPr txBox="1">
              <a:spLocks noChangeArrowheads="1"/>
            </p:cNvSpPr>
            <p:nvPr/>
          </p:nvSpPr>
          <p:spPr bwMode="auto">
            <a:xfrm>
              <a:off x="3373" y="4443"/>
              <a:ext cx="907" cy="257"/>
            </a:xfrm>
            <a:prstGeom prst="rect">
              <a:avLst/>
            </a:prstGeom>
            <a:noFill/>
            <a:ln w="63500">
              <a:noFill/>
              <a:miter lim="800000"/>
              <a:headEnd/>
              <a:tailEnd/>
            </a:ln>
          </p:spPr>
          <p:txBody>
            <a:bodyPr lIns="93247" tIns="48490" rIns="93247" bIns="48490">
              <a:spAutoFit/>
            </a:bodyPr>
            <a:lstStyle/>
            <a:p>
              <a:pPr defTabSz="874857">
                <a:spcBef>
                  <a:spcPct val="50000"/>
                </a:spcBef>
              </a:pPr>
              <a:r>
                <a:rPr lang="es-ES" dirty="0"/>
                <a:t>Hacia el VE</a:t>
              </a:r>
            </a:p>
          </p:txBody>
        </p:sp>
        <p:sp>
          <p:nvSpPr>
            <p:cNvPr id="201742" name="Text Box 20"/>
            <p:cNvSpPr txBox="1">
              <a:spLocks noChangeArrowheads="1"/>
            </p:cNvSpPr>
            <p:nvPr/>
          </p:nvSpPr>
          <p:spPr bwMode="auto">
            <a:xfrm>
              <a:off x="3365" y="3861"/>
              <a:ext cx="590" cy="257"/>
            </a:xfrm>
            <a:prstGeom prst="rect">
              <a:avLst/>
            </a:prstGeom>
            <a:noFill/>
            <a:ln w="63500">
              <a:noFill/>
              <a:miter lim="800000"/>
              <a:headEnd/>
              <a:tailEnd/>
            </a:ln>
          </p:spPr>
          <p:txBody>
            <a:bodyPr lIns="93247" tIns="48490" rIns="93247" bIns="48490">
              <a:spAutoFit/>
            </a:bodyPr>
            <a:lstStyle/>
            <a:p>
              <a:pPr defTabSz="874857">
                <a:spcBef>
                  <a:spcPct val="50000"/>
                </a:spcBef>
              </a:pPr>
              <a:r>
                <a:rPr lang="fr-FR" dirty="0"/>
                <a:t>+ 12 V</a:t>
              </a:r>
            </a:p>
          </p:txBody>
        </p:sp>
        <p:grpSp>
          <p:nvGrpSpPr>
            <p:cNvPr id="3" name="Group 29"/>
            <p:cNvGrpSpPr>
              <a:grpSpLocks/>
            </p:cNvGrpSpPr>
            <p:nvPr/>
          </p:nvGrpSpPr>
          <p:grpSpPr bwMode="auto">
            <a:xfrm>
              <a:off x="144" y="3992"/>
              <a:ext cx="1687" cy="550"/>
              <a:chOff x="0" y="3672"/>
              <a:chExt cx="1868" cy="643"/>
            </a:xfrm>
          </p:grpSpPr>
          <p:grpSp>
            <p:nvGrpSpPr>
              <p:cNvPr id="4" name="Group 26"/>
              <p:cNvGrpSpPr>
                <a:grpSpLocks/>
              </p:cNvGrpSpPr>
              <p:nvPr/>
            </p:nvGrpSpPr>
            <p:grpSpPr bwMode="auto">
              <a:xfrm>
                <a:off x="326" y="3672"/>
                <a:ext cx="1542" cy="590"/>
                <a:chOff x="-1897" y="3899"/>
                <a:chExt cx="1542" cy="590"/>
              </a:xfrm>
            </p:grpSpPr>
            <p:sp>
              <p:nvSpPr>
                <p:cNvPr id="201752" name="Line 21"/>
                <p:cNvSpPr>
                  <a:spLocks noChangeShapeType="1"/>
                </p:cNvSpPr>
                <p:nvPr/>
              </p:nvSpPr>
              <p:spPr bwMode="auto">
                <a:xfrm>
                  <a:off x="-1897" y="3899"/>
                  <a:ext cx="0" cy="590"/>
                </a:xfrm>
                <a:prstGeom prst="line">
                  <a:avLst/>
                </a:prstGeom>
                <a:noFill/>
                <a:ln w="25400">
                  <a:solidFill>
                    <a:schemeClr val="tx1"/>
                  </a:solidFill>
                  <a:round/>
                  <a:headEnd type="triangle" w="med" len="med"/>
                  <a:tailEnd/>
                </a:ln>
              </p:spPr>
              <p:txBody>
                <a:bodyPr lIns="90000" tIns="46800" rIns="90000" bIns="46800">
                  <a:spAutoFit/>
                </a:bodyPr>
                <a:lstStyle/>
                <a:p>
                  <a:endParaRPr lang="es-ES"/>
                </a:p>
              </p:txBody>
            </p:sp>
            <p:sp>
              <p:nvSpPr>
                <p:cNvPr id="201753" name="Line 22"/>
                <p:cNvSpPr>
                  <a:spLocks noChangeShapeType="1"/>
                </p:cNvSpPr>
                <p:nvPr/>
              </p:nvSpPr>
              <p:spPr bwMode="auto">
                <a:xfrm flipH="1">
                  <a:off x="-1897" y="4489"/>
                  <a:ext cx="1542" cy="0"/>
                </a:xfrm>
                <a:prstGeom prst="line">
                  <a:avLst/>
                </a:prstGeom>
                <a:noFill/>
                <a:ln w="25400">
                  <a:solidFill>
                    <a:schemeClr val="tx1"/>
                  </a:solidFill>
                  <a:round/>
                  <a:headEnd type="triangle" w="med" len="med"/>
                  <a:tailEnd/>
                </a:ln>
              </p:spPr>
              <p:txBody>
                <a:bodyPr lIns="90000" tIns="46800" rIns="90000" bIns="46800">
                  <a:spAutoFit/>
                </a:bodyPr>
                <a:lstStyle/>
                <a:p>
                  <a:endParaRPr lang="es-ES"/>
                </a:p>
              </p:txBody>
            </p:sp>
            <p:sp>
              <p:nvSpPr>
                <p:cNvPr id="201754" name="Line 23"/>
                <p:cNvSpPr>
                  <a:spLocks noChangeShapeType="1"/>
                </p:cNvSpPr>
                <p:nvPr/>
              </p:nvSpPr>
              <p:spPr bwMode="auto">
                <a:xfrm>
                  <a:off x="-1897" y="4081"/>
                  <a:ext cx="544" cy="0"/>
                </a:xfrm>
                <a:prstGeom prst="line">
                  <a:avLst/>
                </a:prstGeom>
                <a:noFill/>
                <a:ln w="38100">
                  <a:solidFill>
                    <a:srgbClr val="0000FF"/>
                  </a:solidFill>
                  <a:round/>
                  <a:headEnd/>
                  <a:tailEnd/>
                </a:ln>
              </p:spPr>
              <p:txBody>
                <a:bodyPr lIns="90000" tIns="46800" rIns="90000" bIns="46800">
                  <a:spAutoFit/>
                </a:bodyPr>
                <a:lstStyle/>
                <a:p>
                  <a:endParaRPr lang="es-ES"/>
                </a:p>
              </p:txBody>
            </p:sp>
            <p:sp>
              <p:nvSpPr>
                <p:cNvPr id="201755" name="Line 24"/>
                <p:cNvSpPr>
                  <a:spLocks noChangeShapeType="1"/>
                </p:cNvSpPr>
                <p:nvPr/>
              </p:nvSpPr>
              <p:spPr bwMode="auto">
                <a:xfrm>
                  <a:off x="-1353" y="4465"/>
                  <a:ext cx="544" cy="0"/>
                </a:xfrm>
                <a:prstGeom prst="line">
                  <a:avLst/>
                </a:prstGeom>
                <a:noFill/>
                <a:ln w="38100">
                  <a:solidFill>
                    <a:srgbClr val="0000FF"/>
                  </a:solidFill>
                  <a:round/>
                  <a:headEnd/>
                  <a:tailEnd/>
                </a:ln>
              </p:spPr>
              <p:txBody>
                <a:bodyPr lIns="90000" tIns="46800" rIns="90000" bIns="46800">
                  <a:spAutoFit/>
                </a:bodyPr>
                <a:lstStyle/>
                <a:p>
                  <a:endParaRPr lang="es-ES"/>
                </a:p>
              </p:txBody>
            </p:sp>
            <p:sp>
              <p:nvSpPr>
                <p:cNvPr id="201756" name="Line 25"/>
                <p:cNvSpPr>
                  <a:spLocks noChangeShapeType="1"/>
                </p:cNvSpPr>
                <p:nvPr/>
              </p:nvSpPr>
              <p:spPr bwMode="auto">
                <a:xfrm flipV="1">
                  <a:off x="-1353" y="4081"/>
                  <a:ext cx="0" cy="408"/>
                </a:xfrm>
                <a:prstGeom prst="line">
                  <a:avLst/>
                </a:prstGeom>
                <a:noFill/>
                <a:ln w="38100">
                  <a:solidFill>
                    <a:srgbClr val="0000FF"/>
                  </a:solidFill>
                  <a:round/>
                  <a:headEnd/>
                  <a:tailEnd/>
                </a:ln>
              </p:spPr>
              <p:txBody>
                <a:bodyPr lIns="90000" tIns="46800" rIns="90000" bIns="46800">
                  <a:spAutoFit/>
                </a:bodyPr>
                <a:lstStyle/>
                <a:p>
                  <a:endParaRPr lang="es-ES"/>
                </a:p>
              </p:txBody>
            </p:sp>
          </p:grpSp>
          <p:sp>
            <p:nvSpPr>
              <p:cNvPr id="201750" name="Text Box 27"/>
              <p:cNvSpPr txBox="1">
                <a:spLocks noChangeArrowheads="1"/>
              </p:cNvSpPr>
              <p:nvPr/>
            </p:nvSpPr>
            <p:spPr bwMode="auto">
              <a:xfrm>
                <a:off x="0" y="3763"/>
                <a:ext cx="326" cy="189"/>
              </a:xfrm>
              <a:prstGeom prst="rect">
                <a:avLst/>
              </a:prstGeom>
              <a:noFill/>
              <a:ln w="63500">
                <a:noFill/>
                <a:miter lim="800000"/>
                <a:headEnd/>
                <a:tailEnd/>
              </a:ln>
            </p:spPr>
            <p:txBody>
              <a:bodyPr lIns="93247" tIns="48490" rIns="93247" bIns="48490">
                <a:spAutoFit/>
              </a:bodyPr>
              <a:lstStyle/>
              <a:p>
                <a:pPr defTabSz="874857">
                  <a:spcBef>
                    <a:spcPct val="50000"/>
                  </a:spcBef>
                </a:pPr>
                <a:r>
                  <a:rPr lang="fr-FR" sz="900" dirty="0"/>
                  <a:t>12 V</a:t>
                </a:r>
              </a:p>
            </p:txBody>
          </p:sp>
          <p:sp>
            <p:nvSpPr>
              <p:cNvPr id="201751" name="Text Box 28"/>
              <p:cNvSpPr txBox="1">
                <a:spLocks noChangeArrowheads="1"/>
              </p:cNvSpPr>
              <p:nvPr/>
            </p:nvSpPr>
            <p:spPr bwMode="auto">
              <a:xfrm>
                <a:off x="53" y="4126"/>
                <a:ext cx="326" cy="189"/>
              </a:xfrm>
              <a:prstGeom prst="rect">
                <a:avLst/>
              </a:prstGeom>
              <a:noFill/>
              <a:ln w="63500">
                <a:noFill/>
                <a:miter lim="800000"/>
                <a:headEnd/>
                <a:tailEnd/>
              </a:ln>
            </p:spPr>
            <p:txBody>
              <a:bodyPr lIns="93247" tIns="48490" rIns="93247" bIns="48490">
                <a:spAutoFit/>
              </a:bodyPr>
              <a:lstStyle/>
              <a:p>
                <a:pPr defTabSz="874857">
                  <a:spcBef>
                    <a:spcPct val="50000"/>
                  </a:spcBef>
                </a:pPr>
                <a:r>
                  <a:rPr lang="fr-FR" sz="900" dirty="0"/>
                  <a:t>0 V</a:t>
                </a:r>
              </a:p>
            </p:txBody>
          </p:sp>
        </p:grpSp>
        <p:sp>
          <p:nvSpPr>
            <p:cNvPr id="201744" name="Line 30"/>
            <p:cNvSpPr>
              <a:spLocks noChangeShapeType="1"/>
            </p:cNvSpPr>
            <p:nvPr/>
          </p:nvSpPr>
          <p:spPr bwMode="auto">
            <a:xfrm>
              <a:off x="734" y="3854"/>
              <a:ext cx="0" cy="227"/>
            </a:xfrm>
            <a:prstGeom prst="line">
              <a:avLst/>
            </a:prstGeom>
            <a:noFill/>
            <a:ln w="38100">
              <a:solidFill>
                <a:schemeClr val="bg2"/>
              </a:solidFill>
              <a:round/>
              <a:headEnd/>
              <a:tailEnd type="triangle" w="med" len="med"/>
            </a:ln>
          </p:spPr>
          <p:txBody>
            <a:bodyPr lIns="90000" tIns="46800" rIns="90000" bIns="46800">
              <a:spAutoFit/>
            </a:bodyPr>
            <a:lstStyle/>
            <a:p>
              <a:endParaRPr lang="es-ES"/>
            </a:p>
          </p:txBody>
        </p:sp>
        <p:sp>
          <p:nvSpPr>
            <p:cNvPr id="201745" name="Text Box 33"/>
            <p:cNvSpPr txBox="1">
              <a:spLocks noChangeArrowheads="1"/>
            </p:cNvSpPr>
            <p:nvPr/>
          </p:nvSpPr>
          <p:spPr bwMode="auto">
            <a:xfrm>
              <a:off x="153" y="3635"/>
              <a:ext cx="1336" cy="446"/>
            </a:xfrm>
            <a:prstGeom prst="rect">
              <a:avLst/>
            </a:prstGeom>
            <a:noFill/>
            <a:ln w="63500">
              <a:noFill/>
              <a:miter lim="800000"/>
              <a:headEnd/>
              <a:tailEnd/>
            </a:ln>
          </p:spPr>
          <p:txBody>
            <a:bodyPr lIns="93247" tIns="48490" rIns="93247" bIns="48490">
              <a:spAutoFit/>
            </a:bodyPr>
            <a:lstStyle/>
            <a:p>
              <a:pPr defTabSz="874857">
                <a:spcBef>
                  <a:spcPct val="50000"/>
                </a:spcBef>
              </a:pPr>
              <a:r>
                <a:rPr lang="es-ES" i="1" dirty="0"/>
                <a:t>Corta-corrientes colocado</a:t>
              </a:r>
            </a:p>
          </p:txBody>
        </p:sp>
        <p:sp>
          <p:nvSpPr>
            <p:cNvPr id="201746" name="Text Box 34"/>
            <p:cNvSpPr txBox="1">
              <a:spLocks noChangeArrowheads="1"/>
            </p:cNvSpPr>
            <p:nvPr/>
          </p:nvSpPr>
          <p:spPr bwMode="auto">
            <a:xfrm>
              <a:off x="507" y="4852"/>
              <a:ext cx="1373" cy="446"/>
            </a:xfrm>
            <a:prstGeom prst="rect">
              <a:avLst/>
            </a:prstGeom>
            <a:noFill/>
            <a:ln w="63500">
              <a:noFill/>
              <a:miter lim="800000"/>
              <a:headEnd/>
              <a:tailEnd/>
            </a:ln>
          </p:spPr>
          <p:txBody>
            <a:bodyPr lIns="93247" tIns="48490" rIns="93247" bIns="48490">
              <a:spAutoFit/>
            </a:bodyPr>
            <a:lstStyle/>
            <a:p>
              <a:pPr defTabSz="874857">
                <a:spcBef>
                  <a:spcPct val="50000"/>
                </a:spcBef>
              </a:pPr>
              <a:r>
                <a:rPr lang="es-ES" i="1" dirty="0"/>
                <a:t>Corta-corrientes desmontado</a:t>
              </a:r>
            </a:p>
          </p:txBody>
        </p:sp>
        <p:sp>
          <p:nvSpPr>
            <p:cNvPr id="201747" name="Line 35"/>
            <p:cNvSpPr>
              <a:spLocks noChangeShapeType="1"/>
            </p:cNvSpPr>
            <p:nvPr/>
          </p:nvSpPr>
          <p:spPr bwMode="auto">
            <a:xfrm flipV="1">
              <a:off x="1097" y="4534"/>
              <a:ext cx="135" cy="272"/>
            </a:xfrm>
            <a:prstGeom prst="line">
              <a:avLst/>
            </a:prstGeom>
            <a:noFill/>
            <a:ln w="38100">
              <a:solidFill>
                <a:schemeClr val="bg2"/>
              </a:solidFill>
              <a:round/>
              <a:headEnd/>
              <a:tailEnd type="triangle" w="med" len="med"/>
            </a:ln>
          </p:spPr>
          <p:txBody>
            <a:bodyPr lIns="90000" tIns="46800" rIns="90000" bIns="46800">
              <a:spAutoFit/>
            </a:bodyPr>
            <a:lstStyle/>
            <a:p>
              <a:endParaRPr lang="es-ES"/>
            </a:p>
          </p:txBody>
        </p:sp>
        <p:pic>
          <p:nvPicPr>
            <p:cNvPr id="201748" name="Picture 38" descr="schema2"/>
            <p:cNvPicPr>
              <a:picLocks noChangeAspect="1" noChangeArrowheads="1"/>
            </p:cNvPicPr>
            <p:nvPr/>
          </p:nvPicPr>
          <p:blipFill>
            <a:blip r:embed="rId5"/>
            <a:srcRect/>
            <a:stretch>
              <a:fillRect/>
            </a:stretch>
          </p:blipFill>
          <p:spPr bwMode="auto">
            <a:xfrm>
              <a:off x="2115" y="3770"/>
              <a:ext cx="900" cy="900"/>
            </a:xfrm>
            <a:prstGeom prst="rect">
              <a:avLst/>
            </a:prstGeom>
            <a:noFill/>
            <a:ln w="9525">
              <a:noFill/>
              <a:miter lim="800000"/>
              <a:headEnd/>
              <a:tailEnd/>
            </a:ln>
          </p:spPr>
        </p:pic>
      </p:gr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2" name="Rectangle 2"/>
          <p:cNvSpPr>
            <a:spLocks noGrp="1" noRot="1" noChangeAspect="1" noChangeArrowheads="1" noTextEdit="1"/>
          </p:cNvSpPr>
          <p:nvPr>
            <p:ph type="sldImg"/>
          </p:nvPr>
        </p:nvSpPr>
        <p:spPr>
          <a:xfrm>
            <a:off x="285750" y="0"/>
            <a:ext cx="5957888" cy="4467225"/>
          </a:xfrm>
          <a:ln/>
        </p:spPr>
      </p:sp>
      <p:sp>
        <p:nvSpPr>
          <p:cNvPr id="202755" name="Rectangle 3"/>
          <p:cNvSpPr>
            <a:spLocks noGrp="1" noChangeArrowheads="1"/>
          </p:cNvSpPr>
          <p:nvPr>
            <p:ph type="body" idx="1"/>
          </p:nvPr>
        </p:nvSpPr>
        <p:spPr>
          <a:xfrm>
            <a:off x="0" y="726187"/>
            <a:ext cx="6627969" cy="7616454"/>
          </a:xfrm>
          <a:ln/>
        </p:spPr>
        <p:txBody>
          <a:bodyPr/>
          <a:lstStyle/>
          <a:p>
            <a:pPr eaLnBrk="1" hangingPunct="1">
              <a:buFont typeface="Wingdings" pitchFamily="2" charset="2"/>
              <a:buNone/>
            </a:pPr>
            <a:r>
              <a:rPr lang="es-ES" b="1" dirty="0"/>
              <a:t>Sensor de intensidad</a:t>
            </a:r>
          </a:p>
          <a:p>
            <a:pPr eaLnBrk="1" hangingPunct="1"/>
            <a:endParaRPr lang="fr-FR" u="sng" dirty="0"/>
          </a:p>
          <a:p>
            <a:pPr eaLnBrk="1" hangingPunct="1"/>
            <a:endParaRPr lang="fr-FR" u="sng" dirty="0"/>
          </a:p>
          <a:p>
            <a:pPr eaLnBrk="1" hangingPunct="1"/>
            <a:endParaRPr lang="fr-FR" u="sng" dirty="0"/>
          </a:p>
          <a:p>
            <a:pPr eaLnBrk="1" hangingPunct="1"/>
            <a:endParaRPr lang="fr-FR" u="sng" dirty="0"/>
          </a:p>
          <a:p>
            <a:pPr eaLnBrk="1" hangingPunct="1"/>
            <a:endParaRPr lang="fr-FR" u="sng" dirty="0"/>
          </a:p>
          <a:p>
            <a:pPr eaLnBrk="1" hangingPunct="1"/>
            <a:endParaRPr lang="fr-FR" u="sng" dirty="0"/>
          </a:p>
          <a:p>
            <a:pPr eaLnBrk="1" hangingPunct="1"/>
            <a:endParaRPr lang="fr-FR" u="sng" dirty="0"/>
          </a:p>
          <a:p>
            <a:pPr eaLnBrk="1" hangingPunct="1"/>
            <a:endParaRPr lang="fr-FR" u="sng" dirty="0"/>
          </a:p>
          <a:p>
            <a:pPr eaLnBrk="1" hangingPunct="1"/>
            <a:r>
              <a:rPr lang="es-ES" b="1" dirty="0"/>
              <a:t>Detector de fugas eléctricas</a:t>
            </a:r>
          </a:p>
        </p:txBody>
      </p:sp>
      <p:sp>
        <p:nvSpPr>
          <p:cNvPr id="202756" name="Text Box 4"/>
          <p:cNvSpPr txBox="1">
            <a:spLocks noChangeArrowheads="1"/>
          </p:cNvSpPr>
          <p:nvPr/>
        </p:nvSpPr>
        <p:spPr bwMode="auto">
          <a:xfrm>
            <a:off x="266837" y="7467529"/>
            <a:ext cx="6322794" cy="1129142"/>
          </a:xfrm>
          <a:prstGeom prst="rect">
            <a:avLst/>
          </a:prstGeom>
          <a:noFill/>
          <a:ln w="63500">
            <a:noFill/>
            <a:miter lim="800000"/>
            <a:headEnd/>
            <a:tailEnd/>
          </a:ln>
        </p:spPr>
        <p:txBody>
          <a:bodyPr lIns="86076" tIns="44761" rIns="86076" bIns="44761">
            <a:spAutoFit/>
          </a:bodyPr>
          <a:lstStyle/>
          <a:p>
            <a:pPr defTabSz="874857">
              <a:spcBef>
                <a:spcPct val="50000"/>
              </a:spcBef>
            </a:pPr>
            <a:r>
              <a:rPr lang="es-ES" sz="1200" dirty="0"/>
              <a:t>El principio de detección de fugas en la batería consiste en pasar los cables Positivo y Negativo a través de un anillo de hierro. Si la corriente que pasa por estos cables es diferente a causa de una fuga eléctrica en el sistema del vehículo, se crea una inducción en la bobina adicional situada alrededor del anillo. </a:t>
            </a:r>
          </a:p>
          <a:p>
            <a:pPr defTabSz="874857">
              <a:spcBef>
                <a:spcPct val="50000"/>
              </a:spcBef>
            </a:pPr>
            <a:r>
              <a:rPr lang="es-ES" sz="1200" dirty="0"/>
              <a:t>Dicha inducción activa el circuito electrónico y abre los relés de la batería.</a:t>
            </a:r>
          </a:p>
        </p:txBody>
      </p:sp>
      <p:pic>
        <p:nvPicPr>
          <p:cNvPr id="202757" name="Picture 3"/>
          <p:cNvPicPr>
            <a:picLocks noChangeAspect="1" noChangeArrowheads="1"/>
          </p:cNvPicPr>
          <p:nvPr/>
        </p:nvPicPr>
        <p:blipFill>
          <a:blip r:embed="rId3"/>
          <a:srcRect/>
          <a:stretch>
            <a:fillRect/>
          </a:stretch>
        </p:blipFill>
        <p:spPr bwMode="auto">
          <a:xfrm>
            <a:off x="5100561" y="3578457"/>
            <a:ext cx="1452265" cy="1267991"/>
          </a:xfrm>
          <a:prstGeom prst="rect">
            <a:avLst/>
          </a:prstGeom>
          <a:noFill/>
          <a:ln w="9525">
            <a:noFill/>
            <a:miter lim="800000"/>
            <a:headEnd/>
            <a:tailEnd/>
          </a:ln>
        </p:spPr>
      </p:pic>
      <p:sp>
        <p:nvSpPr>
          <p:cNvPr id="202758" name="AutoShape 9"/>
          <p:cNvSpPr>
            <a:spLocks noChangeArrowheads="1"/>
          </p:cNvSpPr>
          <p:nvPr/>
        </p:nvSpPr>
        <p:spPr bwMode="auto">
          <a:xfrm>
            <a:off x="157956" y="6958347"/>
            <a:ext cx="6466946" cy="312033"/>
          </a:xfrm>
          <a:prstGeom prst="roundRect">
            <a:avLst>
              <a:gd name="adj" fmla="val 16667"/>
            </a:avLst>
          </a:prstGeom>
          <a:solidFill>
            <a:srgbClr val="C0C0C0"/>
          </a:solidFill>
          <a:ln w="25400">
            <a:solidFill>
              <a:srgbClr val="808080"/>
            </a:solidFill>
            <a:round/>
            <a:headEnd/>
            <a:tailEnd/>
          </a:ln>
        </p:spPr>
        <p:txBody>
          <a:bodyPr lIns="86076" tIns="44761" rIns="86076" bIns="44761" anchor="ctr">
            <a:spAutoFit/>
          </a:bodyPr>
          <a:lstStyle/>
          <a:p>
            <a:pPr defTabSz="874857"/>
            <a:r>
              <a:rPr lang="fr-FR" sz="1200" dirty="0"/>
              <a:t>En savoir +</a:t>
            </a:r>
          </a:p>
        </p:txBody>
      </p:sp>
      <p:pic>
        <p:nvPicPr>
          <p:cNvPr id="202759" name="Picture 10" descr="ENGRENAGE"/>
          <p:cNvPicPr>
            <a:picLocks noChangeAspect="1" noChangeArrowheads="1"/>
          </p:cNvPicPr>
          <p:nvPr/>
        </p:nvPicPr>
        <p:blipFill>
          <a:blip r:embed="rId4"/>
          <a:srcRect/>
          <a:stretch>
            <a:fillRect/>
          </a:stretch>
        </p:blipFill>
        <p:spPr bwMode="auto">
          <a:xfrm>
            <a:off x="230032" y="6164080"/>
            <a:ext cx="728433" cy="485070"/>
          </a:xfrm>
          <a:prstGeom prst="rect">
            <a:avLst/>
          </a:prstGeom>
          <a:noFill/>
          <a:ln w="9525">
            <a:noFill/>
            <a:miter lim="800000"/>
            <a:headEnd/>
            <a:tailEnd/>
          </a:ln>
        </p:spPr>
      </p:pic>
      <p:sp>
        <p:nvSpPr>
          <p:cNvPr id="202760" name="Rectangle 11"/>
          <p:cNvSpPr>
            <a:spLocks noChangeArrowheads="1"/>
          </p:cNvSpPr>
          <p:nvPr/>
        </p:nvSpPr>
        <p:spPr bwMode="auto">
          <a:xfrm>
            <a:off x="958465" y="6030756"/>
            <a:ext cx="5634233" cy="862347"/>
          </a:xfrm>
          <a:prstGeom prst="rect">
            <a:avLst/>
          </a:prstGeom>
          <a:solidFill>
            <a:schemeClr val="bg1"/>
          </a:solidFill>
          <a:ln w="9525">
            <a:solidFill>
              <a:schemeClr val="tx1"/>
            </a:solidFill>
            <a:miter lim="800000"/>
            <a:headEnd/>
            <a:tailEnd/>
          </a:ln>
        </p:spPr>
        <p:txBody>
          <a:bodyPr wrap="none" lIns="87453" tIns="43726" rIns="87453" bIns="43726" anchor="ctr"/>
          <a:lstStyle/>
          <a:p>
            <a:pPr defTabSz="874857">
              <a:spcBef>
                <a:spcPct val="30000"/>
              </a:spcBef>
            </a:pPr>
            <a:r>
              <a:rPr lang="es-ES" sz="1200" dirty="0"/>
              <a:t>Estos elementos no se pueden sustituir. </a:t>
            </a:r>
          </a:p>
          <a:p>
            <a:pPr defTabSz="874857">
              <a:spcBef>
                <a:spcPct val="30000"/>
              </a:spcBef>
            </a:pPr>
            <a:r>
              <a:rPr lang="es-ES" sz="1200" dirty="0"/>
              <a:t>Están situados en la batería de tracción.</a:t>
            </a:r>
          </a:p>
        </p:txBody>
      </p:sp>
      <p:sp>
        <p:nvSpPr>
          <p:cNvPr id="202761" name="Rectangle 12"/>
          <p:cNvSpPr>
            <a:spLocks noChangeAspect="1" noChangeArrowheads="1"/>
          </p:cNvSpPr>
          <p:nvPr/>
        </p:nvSpPr>
        <p:spPr bwMode="auto">
          <a:xfrm>
            <a:off x="157956" y="6030756"/>
            <a:ext cx="800509" cy="862347"/>
          </a:xfrm>
          <a:prstGeom prst="rect">
            <a:avLst/>
          </a:prstGeom>
          <a:noFill/>
          <a:ln w="9525">
            <a:solidFill>
              <a:schemeClr val="tx1"/>
            </a:solidFill>
            <a:miter lim="800000"/>
            <a:headEnd/>
            <a:tailEnd/>
          </a:ln>
        </p:spPr>
        <p:txBody>
          <a:bodyPr wrap="none" lIns="84408" tIns="42204" rIns="84408" bIns="42204" anchor="ctr"/>
          <a:lstStyle/>
          <a:p>
            <a:endParaRPr lang="es-ES"/>
          </a:p>
        </p:txBody>
      </p:sp>
      <p:grpSp>
        <p:nvGrpSpPr>
          <p:cNvPr id="2" name="Group 13"/>
          <p:cNvGrpSpPr>
            <a:grpSpLocks/>
          </p:cNvGrpSpPr>
          <p:nvPr/>
        </p:nvGrpSpPr>
        <p:grpSpPr bwMode="auto">
          <a:xfrm>
            <a:off x="5318324" y="726188"/>
            <a:ext cx="1213032" cy="995670"/>
            <a:chOff x="476" y="709"/>
            <a:chExt cx="1582" cy="1362"/>
          </a:xfrm>
        </p:grpSpPr>
        <p:pic>
          <p:nvPicPr>
            <p:cNvPr id="202765" name="Picture 7"/>
            <p:cNvPicPr>
              <a:picLocks noChangeAspect="1" noChangeArrowheads="1"/>
            </p:cNvPicPr>
            <p:nvPr/>
          </p:nvPicPr>
          <p:blipFill>
            <a:blip r:embed="rId5"/>
            <a:srcRect/>
            <a:stretch>
              <a:fillRect/>
            </a:stretch>
          </p:blipFill>
          <p:spPr bwMode="auto">
            <a:xfrm>
              <a:off x="748" y="709"/>
              <a:ext cx="1310" cy="1362"/>
            </a:xfrm>
            <a:prstGeom prst="rect">
              <a:avLst/>
            </a:prstGeom>
            <a:noFill/>
            <a:ln w="9525">
              <a:noFill/>
              <a:miter lim="800000"/>
              <a:headEnd/>
              <a:tailEnd/>
            </a:ln>
          </p:spPr>
        </p:pic>
        <p:sp>
          <p:nvSpPr>
            <p:cNvPr id="202766" name="AutoShape 15"/>
            <p:cNvSpPr>
              <a:spLocks noChangeArrowheads="1"/>
            </p:cNvSpPr>
            <p:nvPr/>
          </p:nvSpPr>
          <p:spPr bwMode="auto">
            <a:xfrm rot="8851334">
              <a:off x="476" y="1497"/>
              <a:ext cx="953" cy="508"/>
            </a:xfrm>
            <a:prstGeom prst="flowChartMagneticDrum">
              <a:avLst/>
            </a:prstGeom>
            <a:solidFill>
              <a:srgbClr val="FF6600">
                <a:alpha val="89803"/>
              </a:srgbClr>
            </a:solidFill>
            <a:ln w="25400">
              <a:solidFill>
                <a:srgbClr val="993300"/>
              </a:solidFill>
              <a:round/>
              <a:headEnd/>
              <a:tailEnd/>
            </a:ln>
          </p:spPr>
          <p:txBody>
            <a:bodyPr lIns="90000" tIns="46800" rIns="90000" bIns="46800" anchor="ctr">
              <a:spAutoFit/>
            </a:bodyPr>
            <a:lstStyle/>
            <a:p>
              <a:endParaRPr lang="es-ES"/>
            </a:p>
          </p:txBody>
        </p:sp>
      </p:grpSp>
      <p:sp>
        <p:nvSpPr>
          <p:cNvPr id="202763" name="Text Box 18"/>
          <p:cNvSpPr txBox="1">
            <a:spLocks noChangeArrowheads="1"/>
          </p:cNvSpPr>
          <p:nvPr/>
        </p:nvSpPr>
        <p:spPr bwMode="auto">
          <a:xfrm>
            <a:off x="230032" y="1043894"/>
            <a:ext cx="5088292" cy="1660063"/>
          </a:xfrm>
          <a:prstGeom prst="rect">
            <a:avLst/>
          </a:prstGeom>
          <a:noFill/>
          <a:ln w="25400">
            <a:noFill/>
            <a:miter lim="800000"/>
            <a:headEnd/>
            <a:tailEnd/>
          </a:ln>
        </p:spPr>
        <p:txBody>
          <a:bodyPr lIns="86083" tIns="44764" rIns="86083" bIns="44764">
            <a:spAutoFit/>
          </a:bodyPr>
          <a:lstStyle/>
          <a:p>
            <a:pPr defTabSz="874857"/>
            <a:r>
              <a:rPr lang="es-ES" sz="1200" dirty="0"/>
              <a:t>El sensor de intensidad eléctrica mide la corriente en el cable de alimentación de alta tensión mediante el anillo de medida de la intensidad eléctrica.</a:t>
            </a:r>
          </a:p>
          <a:p>
            <a:pPr defTabSz="874857"/>
            <a:r>
              <a:rPr lang="es-ES" sz="1200" dirty="0"/>
              <a:t>El valor de intensidad eléctrica en el cable de alimentación de alta tensión se transforma en tensión y se transmite al calculador de la batería de tracción. </a:t>
            </a:r>
          </a:p>
          <a:p>
            <a:pPr defTabSz="874857"/>
            <a:endParaRPr lang="fr-FR" sz="1200" dirty="0"/>
          </a:p>
          <a:p>
            <a:pPr defTabSz="874857"/>
            <a:r>
              <a:rPr lang="fr-FR" sz="1200" b="1" i="1" dirty="0">
                <a:solidFill>
                  <a:schemeClr val="bg2"/>
                </a:solidFill>
              </a:rPr>
              <a:t>Nota:</a:t>
            </a:r>
            <a:r>
              <a:rPr lang="fr-FR" sz="1200" i="1" dirty="0">
                <a:solidFill>
                  <a:schemeClr val="bg2"/>
                </a:solidFill>
              </a:rPr>
              <a:t> </a:t>
            </a:r>
            <a:r>
              <a:rPr lang="es-ES" sz="1200" i="1" dirty="0">
                <a:solidFill>
                  <a:schemeClr val="bg2"/>
                </a:solidFill>
              </a:rPr>
              <a:t>el funcionamiento del sensor de intensidad eléctrica se asemeja al de la pinza </a:t>
            </a:r>
            <a:r>
              <a:rPr lang="es-ES" sz="1200" i="1" dirty="0" err="1">
                <a:solidFill>
                  <a:schemeClr val="bg2"/>
                </a:solidFill>
              </a:rPr>
              <a:t>amperimétrica</a:t>
            </a:r>
            <a:r>
              <a:rPr lang="fr-FR" sz="1200" i="1" dirty="0">
                <a:solidFill>
                  <a:schemeClr val="bg2"/>
                </a:solidFill>
              </a:rPr>
              <a:t>.</a:t>
            </a:r>
          </a:p>
          <a:p>
            <a:pPr defTabSz="874857">
              <a:spcBef>
                <a:spcPct val="50000"/>
              </a:spcBef>
            </a:pPr>
            <a:endParaRPr lang="fr-FR" sz="1200" i="1" dirty="0">
              <a:solidFill>
                <a:schemeClr val="bg2"/>
              </a:solidFill>
            </a:endParaRPr>
          </a:p>
        </p:txBody>
      </p:sp>
      <p:sp>
        <p:nvSpPr>
          <p:cNvPr id="202764" name="Text Box 21"/>
          <p:cNvSpPr txBox="1">
            <a:spLocks noChangeArrowheads="1"/>
          </p:cNvSpPr>
          <p:nvPr/>
        </p:nvSpPr>
        <p:spPr bwMode="auto">
          <a:xfrm>
            <a:off x="305176" y="3178487"/>
            <a:ext cx="4505547" cy="2052478"/>
          </a:xfrm>
          <a:prstGeom prst="rect">
            <a:avLst/>
          </a:prstGeom>
          <a:noFill/>
          <a:ln w="25400">
            <a:noFill/>
            <a:miter lim="800000"/>
            <a:headEnd/>
            <a:tailEnd/>
          </a:ln>
        </p:spPr>
        <p:txBody>
          <a:bodyPr lIns="86083" tIns="44764" rIns="86083" bIns="44764">
            <a:spAutoFit/>
          </a:bodyPr>
          <a:lstStyle/>
          <a:p>
            <a:pPr defTabSz="874857"/>
            <a:r>
              <a:rPr lang="es-ES" sz="1200" dirty="0"/>
              <a:t>En la batería de tracción hay un detector de fugas eléctricas. Su función consiste en inhibir la alimentación de alta tensión de la cadena de tracción en caso de que se observe una diferencia de intensidad entre la corriente de entrada y la corriente de salida.</a:t>
            </a:r>
          </a:p>
          <a:p>
            <a:pPr defTabSz="874857"/>
            <a:r>
              <a:rPr lang="es-ES" sz="1200" dirty="0"/>
              <a:t>Se detecta una fuga de corriente, los relés de la batería se cierran, y la corriente no circula fuera de la batería. </a:t>
            </a:r>
          </a:p>
          <a:p>
            <a:pPr defTabSz="874857"/>
            <a:r>
              <a:rPr lang="es-ES" sz="1200" dirty="0"/>
              <a:t>Se trata de una medida de seguridad encaminada a proteger al individuo de un posible contacto con el sistema de alta tensión en caso de avería.</a:t>
            </a:r>
          </a:p>
          <a:p>
            <a:pPr defTabSz="874857">
              <a:spcBef>
                <a:spcPct val="50000"/>
              </a:spcBef>
            </a:pPr>
            <a:endParaRPr lang="fr-FR" sz="1200"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Rot="1" noChangeAspect="1" noChangeArrowheads="1" noTextEdit="1"/>
          </p:cNvSpPr>
          <p:nvPr>
            <p:ph type="sldImg"/>
          </p:nvPr>
        </p:nvSpPr>
        <p:spPr>
          <a:xfrm>
            <a:off x="285750" y="0"/>
            <a:ext cx="5957888" cy="4467225"/>
          </a:xfrm>
          <a:ln/>
        </p:spPr>
      </p:sp>
      <p:sp>
        <p:nvSpPr>
          <p:cNvPr id="207875" name="Rectangle 5"/>
          <p:cNvSpPr>
            <a:spLocks noChangeArrowheads="1"/>
          </p:cNvSpPr>
          <p:nvPr/>
        </p:nvSpPr>
        <p:spPr bwMode="auto">
          <a:xfrm>
            <a:off x="958465" y="5698866"/>
            <a:ext cx="5634233" cy="1128994"/>
          </a:xfrm>
          <a:prstGeom prst="rect">
            <a:avLst/>
          </a:prstGeom>
          <a:solidFill>
            <a:schemeClr val="bg1"/>
          </a:solidFill>
          <a:ln w="9525">
            <a:solidFill>
              <a:schemeClr val="tx1"/>
            </a:solidFill>
            <a:miter lim="800000"/>
            <a:headEnd/>
            <a:tailEnd/>
          </a:ln>
        </p:spPr>
        <p:txBody>
          <a:bodyPr lIns="87453" tIns="43726" rIns="87453" bIns="43726" anchor="ctr"/>
          <a:lstStyle/>
          <a:p>
            <a:pPr defTabSz="874857">
              <a:spcBef>
                <a:spcPct val="30000"/>
              </a:spcBef>
            </a:pPr>
            <a:r>
              <a:rPr lang="es-ES" sz="1200" dirty="0"/>
              <a:t>Apriete al par de los fusibles y de los tornillos de la tapa de acceso a los fusibles: 1 </a:t>
            </a:r>
            <a:r>
              <a:rPr lang="es-ES" sz="1200" dirty="0" err="1"/>
              <a:t>m.daN</a:t>
            </a:r>
            <a:endParaRPr lang="es-ES" sz="1200" dirty="0"/>
          </a:p>
          <a:p>
            <a:pPr defTabSz="874857">
              <a:spcBef>
                <a:spcPct val="30000"/>
              </a:spcBef>
            </a:pPr>
            <a:r>
              <a:rPr lang="es-ES" sz="1200" dirty="0"/>
              <a:t>Pares de apriete: cadena de tracción eléctrica</a:t>
            </a:r>
          </a:p>
        </p:txBody>
      </p:sp>
      <p:sp>
        <p:nvSpPr>
          <p:cNvPr id="207876" name="Rectangle 6"/>
          <p:cNvSpPr>
            <a:spLocks noChangeAspect="1" noChangeArrowheads="1"/>
          </p:cNvSpPr>
          <p:nvPr/>
        </p:nvSpPr>
        <p:spPr bwMode="auto">
          <a:xfrm>
            <a:off x="157956" y="5698866"/>
            <a:ext cx="800509" cy="1128994"/>
          </a:xfrm>
          <a:prstGeom prst="rect">
            <a:avLst/>
          </a:prstGeom>
          <a:noFill/>
          <a:ln w="9525">
            <a:solidFill>
              <a:schemeClr val="tx1"/>
            </a:solidFill>
            <a:miter lim="800000"/>
            <a:headEnd/>
            <a:tailEnd/>
          </a:ln>
        </p:spPr>
        <p:txBody>
          <a:bodyPr wrap="none" lIns="84408" tIns="42204" rIns="84408" bIns="42204" anchor="ctr"/>
          <a:lstStyle/>
          <a:p>
            <a:endParaRPr lang="es-ES"/>
          </a:p>
        </p:txBody>
      </p:sp>
      <p:pic>
        <p:nvPicPr>
          <p:cNvPr id="207877" name="Picture 7" descr="ENGRENAGE"/>
          <p:cNvPicPr>
            <a:picLocks noChangeAspect="1" noChangeArrowheads="1"/>
          </p:cNvPicPr>
          <p:nvPr/>
        </p:nvPicPr>
        <p:blipFill>
          <a:blip r:embed="rId3"/>
          <a:srcRect/>
          <a:stretch>
            <a:fillRect/>
          </a:stretch>
        </p:blipFill>
        <p:spPr bwMode="auto">
          <a:xfrm>
            <a:off x="230032" y="8131310"/>
            <a:ext cx="728433" cy="485070"/>
          </a:xfrm>
          <a:prstGeom prst="rect">
            <a:avLst/>
          </a:prstGeom>
          <a:noFill/>
          <a:ln w="9525">
            <a:noFill/>
            <a:miter lim="800000"/>
            <a:headEnd/>
            <a:tailEnd/>
          </a:ln>
        </p:spPr>
      </p:pic>
      <p:sp>
        <p:nvSpPr>
          <p:cNvPr id="207878" name="Rectangle 8"/>
          <p:cNvSpPr>
            <a:spLocks noChangeArrowheads="1"/>
          </p:cNvSpPr>
          <p:nvPr/>
        </p:nvSpPr>
        <p:spPr bwMode="auto">
          <a:xfrm>
            <a:off x="958465" y="7952599"/>
            <a:ext cx="5634233" cy="862347"/>
          </a:xfrm>
          <a:prstGeom prst="rect">
            <a:avLst/>
          </a:prstGeom>
          <a:solidFill>
            <a:schemeClr val="bg1"/>
          </a:solidFill>
          <a:ln w="9525">
            <a:solidFill>
              <a:schemeClr val="tx1"/>
            </a:solidFill>
            <a:miter lim="800000"/>
            <a:headEnd/>
            <a:tailEnd/>
          </a:ln>
        </p:spPr>
        <p:txBody>
          <a:bodyPr lIns="87453" tIns="43726" rIns="87453" bIns="43726" anchor="ctr"/>
          <a:lstStyle/>
          <a:p>
            <a:pPr defTabSz="874857">
              <a:spcBef>
                <a:spcPct val="30000"/>
              </a:spcBef>
            </a:pPr>
            <a:r>
              <a:rPr lang="es-ES" sz="1200" dirty="0"/>
              <a:t>Los fusibles se detallan en piezas de recambio.</a:t>
            </a:r>
          </a:p>
        </p:txBody>
      </p:sp>
      <p:sp>
        <p:nvSpPr>
          <p:cNvPr id="207879" name="Rectangle 9"/>
          <p:cNvSpPr>
            <a:spLocks noChangeAspect="1" noChangeArrowheads="1"/>
          </p:cNvSpPr>
          <p:nvPr/>
        </p:nvSpPr>
        <p:spPr bwMode="auto">
          <a:xfrm>
            <a:off x="157956" y="7952599"/>
            <a:ext cx="800509" cy="862347"/>
          </a:xfrm>
          <a:prstGeom prst="rect">
            <a:avLst/>
          </a:prstGeom>
          <a:noFill/>
          <a:ln w="9525">
            <a:solidFill>
              <a:schemeClr val="tx1"/>
            </a:solidFill>
            <a:miter lim="800000"/>
            <a:headEnd/>
            <a:tailEnd/>
          </a:ln>
        </p:spPr>
        <p:txBody>
          <a:bodyPr wrap="none" lIns="84408" tIns="42204" rIns="84408" bIns="42204" anchor="ctr"/>
          <a:lstStyle/>
          <a:p>
            <a:endParaRPr lang="es-ES"/>
          </a:p>
        </p:txBody>
      </p:sp>
      <p:sp>
        <p:nvSpPr>
          <p:cNvPr id="207880" name="Rectangle 12"/>
          <p:cNvSpPr>
            <a:spLocks noChangeArrowheads="1"/>
          </p:cNvSpPr>
          <p:nvPr/>
        </p:nvSpPr>
        <p:spPr bwMode="auto">
          <a:xfrm>
            <a:off x="958465" y="6958347"/>
            <a:ext cx="5634233" cy="862347"/>
          </a:xfrm>
          <a:prstGeom prst="rect">
            <a:avLst/>
          </a:prstGeom>
          <a:solidFill>
            <a:schemeClr val="bg1"/>
          </a:solidFill>
          <a:ln w="9525">
            <a:solidFill>
              <a:schemeClr val="tx1"/>
            </a:solidFill>
            <a:miter lim="800000"/>
            <a:headEnd/>
            <a:tailEnd/>
          </a:ln>
        </p:spPr>
        <p:txBody>
          <a:bodyPr lIns="87453" tIns="43726" rIns="87453" bIns="43726" anchor="ctr"/>
          <a:lstStyle/>
          <a:p>
            <a:pPr defTabSz="874857">
              <a:spcBef>
                <a:spcPct val="30000"/>
              </a:spcBef>
            </a:pPr>
            <a:r>
              <a:rPr lang="es-ES" sz="1200" dirty="0"/>
              <a:t>Es obligatorio cambiar la junta al instalar la tapa de acceso a los fusibles.</a:t>
            </a:r>
          </a:p>
        </p:txBody>
      </p:sp>
      <p:sp>
        <p:nvSpPr>
          <p:cNvPr id="207881" name="Rectangle 13"/>
          <p:cNvSpPr>
            <a:spLocks noChangeAspect="1" noChangeArrowheads="1"/>
          </p:cNvSpPr>
          <p:nvPr/>
        </p:nvSpPr>
        <p:spPr bwMode="auto">
          <a:xfrm>
            <a:off x="157956" y="6958347"/>
            <a:ext cx="800509" cy="862347"/>
          </a:xfrm>
          <a:prstGeom prst="rect">
            <a:avLst/>
          </a:prstGeom>
          <a:noFill/>
          <a:ln w="9525">
            <a:solidFill>
              <a:schemeClr val="tx1"/>
            </a:solidFill>
            <a:miter lim="800000"/>
            <a:headEnd/>
            <a:tailEnd/>
          </a:ln>
        </p:spPr>
        <p:txBody>
          <a:bodyPr wrap="none" lIns="84408" tIns="42204" rIns="84408" bIns="42204" anchor="ctr"/>
          <a:lstStyle/>
          <a:p>
            <a:endParaRPr lang="es-ES"/>
          </a:p>
        </p:txBody>
      </p:sp>
      <p:pic>
        <p:nvPicPr>
          <p:cNvPr id="207882" name="Picture 22" descr="danger-mort"/>
          <p:cNvPicPr>
            <a:picLocks noChangeAspect="1" noChangeArrowheads="1"/>
          </p:cNvPicPr>
          <p:nvPr/>
        </p:nvPicPr>
        <p:blipFill>
          <a:blip r:embed="rId4"/>
          <a:srcRect/>
          <a:stretch>
            <a:fillRect/>
          </a:stretch>
        </p:blipFill>
        <p:spPr bwMode="auto">
          <a:xfrm>
            <a:off x="228499" y="4765603"/>
            <a:ext cx="659423" cy="553150"/>
          </a:xfrm>
          <a:prstGeom prst="rect">
            <a:avLst/>
          </a:prstGeom>
          <a:noFill/>
          <a:ln w="9525">
            <a:noFill/>
            <a:miter lim="800000"/>
            <a:headEnd/>
            <a:tailEnd/>
          </a:ln>
        </p:spPr>
      </p:pic>
      <p:sp>
        <p:nvSpPr>
          <p:cNvPr id="207883" name="Rectangle 24"/>
          <p:cNvSpPr>
            <a:spLocks noChangeArrowheads="1"/>
          </p:cNvSpPr>
          <p:nvPr/>
        </p:nvSpPr>
        <p:spPr bwMode="auto">
          <a:xfrm>
            <a:off x="959998" y="4443641"/>
            <a:ext cx="5634233" cy="1128994"/>
          </a:xfrm>
          <a:prstGeom prst="rect">
            <a:avLst/>
          </a:prstGeom>
          <a:solidFill>
            <a:schemeClr val="bg1"/>
          </a:solidFill>
          <a:ln w="9525">
            <a:solidFill>
              <a:schemeClr val="tx1"/>
            </a:solidFill>
            <a:miter lim="800000"/>
            <a:headEnd/>
            <a:tailEnd/>
          </a:ln>
        </p:spPr>
        <p:txBody>
          <a:bodyPr lIns="87453" tIns="43726" rIns="87453" bIns="43726" anchor="ctr"/>
          <a:lstStyle/>
          <a:p>
            <a:pPr defTabSz="874857">
              <a:spcBef>
                <a:spcPct val="30000"/>
              </a:spcBef>
            </a:pPr>
            <a:r>
              <a:rPr lang="es-ES" sz="1200" dirty="0"/>
              <a:t>Es necesario poner el vehículo fuera de tensión para sustituir los fusibles</a:t>
            </a:r>
            <a:r>
              <a:rPr lang="fr-FR" sz="1200" dirty="0"/>
              <a:t>.</a:t>
            </a:r>
          </a:p>
        </p:txBody>
      </p:sp>
      <p:sp>
        <p:nvSpPr>
          <p:cNvPr id="207884" name="Rectangle 25"/>
          <p:cNvSpPr>
            <a:spLocks noChangeAspect="1" noChangeArrowheads="1"/>
          </p:cNvSpPr>
          <p:nvPr/>
        </p:nvSpPr>
        <p:spPr bwMode="auto">
          <a:xfrm>
            <a:off x="159489" y="4443641"/>
            <a:ext cx="800509" cy="1128994"/>
          </a:xfrm>
          <a:prstGeom prst="rect">
            <a:avLst/>
          </a:prstGeom>
          <a:noFill/>
          <a:ln w="9525">
            <a:solidFill>
              <a:schemeClr val="tx1"/>
            </a:solidFill>
            <a:miter lim="800000"/>
            <a:headEnd/>
            <a:tailEnd/>
          </a:ln>
        </p:spPr>
        <p:txBody>
          <a:bodyPr wrap="none" lIns="84408" tIns="42204" rIns="84408" bIns="42204" anchor="ctr"/>
          <a:lstStyle/>
          <a:p>
            <a:endParaRPr lang="es-ES"/>
          </a:p>
        </p:txBody>
      </p:sp>
      <p:pic>
        <p:nvPicPr>
          <p:cNvPr id="207885" name="Picture 26" descr="attention"/>
          <p:cNvPicPr>
            <a:picLocks noChangeAspect="1" noChangeArrowheads="1"/>
          </p:cNvPicPr>
          <p:nvPr/>
        </p:nvPicPr>
        <p:blipFill>
          <a:blip r:embed="rId5"/>
          <a:srcRect/>
          <a:stretch>
            <a:fillRect/>
          </a:stretch>
        </p:blipFill>
        <p:spPr bwMode="auto">
          <a:xfrm>
            <a:off x="173291" y="5949912"/>
            <a:ext cx="814310" cy="676545"/>
          </a:xfrm>
          <a:prstGeom prst="rect">
            <a:avLst/>
          </a:prstGeom>
          <a:noFill/>
          <a:ln w="9525">
            <a:noFill/>
            <a:miter lim="800000"/>
            <a:headEnd/>
            <a:tailEnd/>
          </a:ln>
        </p:spPr>
      </p:pic>
      <p:pic>
        <p:nvPicPr>
          <p:cNvPr id="207886" name="Picture 27" descr="wrench"/>
          <p:cNvPicPr>
            <a:picLocks noChangeAspect="1" noChangeArrowheads="1"/>
          </p:cNvPicPr>
          <p:nvPr/>
        </p:nvPicPr>
        <p:blipFill>
          <a:blip r:embed="rId6"/>
          <a:srcRect/>
          <a:stretch>
            <a:fillRect/>
          </a:stretch>
        </p:blipFill>
        <p:spPr bwMode="auto">
          <a:xfrm>
            <a:off x="194760" y="7091670"/>
            <a:ext cx="728432" cy="663780"/>
          </a:xfrm>
          <a:prstGeom prst="rect">
            <a:avLst/>
          </a:prstGeom>
          <a:noFill/>
          <a:ln w="9525">
            <a:noFill/>
            <a:miter lim="800000"/>
            <a:headEnd/>
            <a:tailEnd/>
          </a:ln>
        </p:spPr>
      </p:pic>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8" name="Rectangle 2"/>
          <p:cNvSpPr>
            <a:spLocks noGrp="1" noRot="1" noChangeAspect="1" noChangeArrowheads="1" noTextEdit="1"/>
          </p:cNvSpPr>
          <p:nvPr>
            <p:ph type="sldImg"/>
          </p:nvPr>
        </p:nvSpPr>
        <p:spPr>
          <a:xfrm>
            <a:off x="285750" y="0"/>
            <a:ext cx="5957888" cy="4467225"/>
          </a:xfrm>
          <a:ln/>
        </p:spPr>
      </p:sp>
      <p:sp>
        <p:nvSpPr>
          <p:cNvPr id="208899" name="Rectangle 3"/>
          <p:cNvSpPr>
            <a:spLocks noGrp="1" noChangeArrowheads="1"/>
          </p:cNvSpPr>
          <p:nvPr>
            <p:ph type="body" idx="1"/>
          </p:nvPr>
        </p:nvSpPr>
        <p:spPr>
          <a:xfrm>
            <a:off x="0" y="3643701"/>
            <a:ext cx="6813528" cy="4698940"/>
          </a:xfrm>
          <a:ln/>
        </p:spPr>
        <p:txBody>
          <a:bodyPr/>
          <a:lstStyle/>
          <a:p>
            <a:pPr eaLnBrk="1" hangingPunct="1"/>
            <a:endParaRPr lang="fr-FR" dirty="0"/>
          </a:p>
          <a:p>
            <a:pPr eaLnBrk="1" hangingPunct="1">
              <a:spcBef>
                <a:spcPct val="0"/>
              </a:spcBef>
            </a:pPr>
            <a:endParaRPr lang="fr-FR" dirty="0"/>
          </a:p>
          <a:p>
            <a:pPr eaLnBrk="1" hangingPunct="1">
              <a:spcBef>
                <a:spcPct val="0"/>
              </a:spcBef>
            </a:pPr>
            <a:endParaRPr lang="fr-FR" dirty="0"/>
          </a:p>
          <a:p>
            <a:pPr eaLnBrk="1" hangingPunct="1">
              <a:spcBef>
                <a:spcPct val="0"/>
              </a:spcBef>
            </a:pPr>
            <a:r>
              <a:rPr lang="es-ES" dirty="0"/>
              <a:t>El “sistema de enfriamiento forzoso del aire” permite enfriar el bloque de la batería. </a:t>
            </a:r>
          </a:p>
          <a:p>
            <a:pPr eaLnBrk="1" hangingPunct="1">
              <a:spcBef>
                <a:spcPct val="0"/>
              </a:spcBef>
            </a:pPr>
            <a:endParaRPr lang="es-ES" dirty="0"/>
          </a:p>
          <a:p>
            <a:pPr eaLnBrk="1" hangingPunct="1">
              <a:spcBef>
                <a:spcPct val="0"/>
              </a:spcBef>
            </a:pPr>
            <a:r>
              <a:rPr lang="es-ES" dirty="0"/>
              <a:t>- El sistema ventila el aire frío que proviene del sistema de climatización hacia el bloque de la batería. </a:t>
            </a:r>
          </a:p>
          <a:p>
            <a:pPr eaLnBrk="1" hangingPunct="1">
              <a:spcBef>
                <a:spcPct val="0"/>
              </a:spcBef>
            </a:pPr>
            <a:r>
              <a:rPr lang="es-ES" dirty="0"/>
              <a:t>- También evacúa el aire mediante un ventilador instalado detrás del bloque de la batería. </a:t>
            </a:r>
          </a:p>
          <a:p>
            <a:pPr eaLnBrk="1" hangingPunct="1">
              <a:spcBef>
                <a:spcPct val="0"/>
              </a:spcBef>
              <a:buClr>
                <a:srgbClr val="000000"/>
              </a:buClr>
              <a:buFont typeface="Arial" charset="0"/>
              <a:buChar char="-"/>
            </a:pPr>
            <a:r>
              <a:rPr lang="es-ES" dirty="0"/>
              <a:t> El sistema de enfriamiento se activa únicamente durante la carga rápida.</a:t>
            </a:r>
          </a:p>
          <a:p>
            <a:pPr eaLnBrk="1" hangingPunct="1"/>
            <a:endParaRPr lang="es-ES" dirty="0"/>
          </a:p>
          <a:p>
            <a:pPr eaLnBrk="1" hangingPunct="1"/>
            <a:r>
              <a:rPr lang="es-ES" dirty="0"/>
              <a:t>El ventilador de aire es controlado por el calculador de la batería de tracción.</a:t>
            </a:r>
          </a:p>
          <a:p>
            <a:pPr eaLnBrk="1" hangingPunct="1">
              <a:buFontTx/>
              <a:buChar char="-"/>
            </a:pPr>
            <a:endParaRPr lang="es-ES" dirty="0"/>
          </a:p>
          <a:p>
            <a:pPr eaLnBrk="1" hangingPunct="1"/>
            <a:endParaRPr lang="fr-FR" dirty="0"/>
          </a:p>
          <a:p>
            <a:pPr eaLnBrk="1" hangingPunct="1"/>
            <a:endParaRPr lang="fr-FR" dirty="0"/>
          </a:p>
          <a:p>
            <a:pPr eaLnBrk="1" hangingPunct="1">
              <a:buFontTx/>
              <a:buChar char="-"/>
            </a:pPr>
            <a:endParaRPr lang="fr-FR" dirty="0"/>
          </a:p>
          <a:p>
            <a:pPr eaLnBrk="1" hangingPunct="1"/>
            <a:endParaRPr lang="fr-FR" dirty="0"/>
          </a:p>
        </p:txBody>
      </p:sp>
      <p:pic>
        <p:nvPicPr>
          <p:cNvPr id="208900" name="Picture 5" descr="ENGRENAGE"/>
          <p:cNvPicPr>
            <a:picLocks noChangeAspect="1" noChangeArrowheads="1"/>
          </p:cNvPicPr>
          <p:nvPr/>
        </p:nvPicPr>
        <p:blipFill>
          <a:blip r:embed="rId3"/>
          <a:srcRect/>
          <a:stretch>
            <a:fillRect/>
          </a:stretch>
        </p:blipFill>
        <p:spPr bwMode="auto">
          <a:xfrm>
            <a:off x="230032" y="8131310"/>
            <a:ext cx="728433" cy="485070"/>
          </a:xfrm>
          <a:prstGeom prst="rect">
            <a:avLst/>
          </a:prstGeom>
          <a:noFill/>
          <a:ln w="9525">
            <a:noFill/>
            <a:miter lim="800000"/>
            <a:headEnd/>
            <a:tailEnd/>
          </a:ln>
        </p:spPr>
      </p:pic>
      <p:sp>
        <p:nvSpPr>
          <p:cNvPr id="208901" name="Rectangle 6"/>
          <p:cNvSpPr>
            <a:spLocks noChangeArrowheads="1"/>
          </p:cNvSpPr>
          <p:nvPr/>
        </p:nvSpPr>
        <p:spPr bwMode="auto">
          <a:xfrm>
            <a:off x="958465" y="7952599"/>
            <a:ext cx="5634233" cy="862347"/>
          </a:xfrm>
          <a:prstGeom prst="rect">
            <a:avLst/>
          </a:prstGeom>
          <a:solidFill>
            <a:schemeClr val="bg1"/>
          </a:solidFill>
          <a:ln w="9525">
            <a:solidFill>
              <a:schemeClr val="tx1"/>
            </a:solidFill>
            <a:miter lim="800000"/>
            <a:headEnd/>
            <a:tailEnd/>
          </a:ln>
        </p:spPr>
        <p:txBody>
          <a:bodyPr wrap="none" lIns="87453" tIns="43726" rIns="87453" bIns="43726" anchor="ctr"/>
          <a:lstStyle/>
          <a:p>
            <a:pPr defTabSz="874857">
              <a:spcBef>
                <a:spcPct val="30000"/>
              </a:spcBef>
            </a:pPr>
            <a:r>
              <a:rPr lang="fr-FR" sz="1200" dirty="0"/>
              <a:t>El </a:t>
            </a:r>
            <a:r>
              <a:rPr lang="fr-FR" sz="1200" dirty="0" err="1"/>
              <a:t>ventilador</a:t>
            </a:r>
            <a:r>
              <a:rPr lang="fr-FR" sz="1200" dirty="0"/>
              <a:t> no se </a:t>
            </a:r>
            <a:r>
              <a:rPr lang="fr-FR" sz="1200" dirty="0" err="1"/>
              <a:t>detalla</a:t>
            </a:r>
            <a:r>
              <a:rPr lang="fr-FR" sz="1200" dirty="0"/>
              <a:t> en </a:t>
            </a:r>
            <a:r>
              <a:rPr lang="fr-FR" sz="1200" dirty="0" err="1"/>
              <a:t>piezas</a:t>
            </a:r>
            <a:r>
              <a:rPr lang="fr-FR" sz="1200" dirty="0"/>
              <a:t> de </a:t>
            </a:r>
            <a:r>
              <a:rPr lang="fr-FR" sz="1200" dirty="0" err="1"/>
              <a:t>recambio</a:t>
            </a:r>
            <a:r>
              <a:rPr lang="fr-FR" sz="1200" dirty="0"/>
              <a:t>.</a:t>
            </a:r>
          </a:p>
          <a:p>
            <a:pPr defTabSz="874857">
              <a:spcBef>
                <a:spcPct val="30000"/>
              </a:spcBef>
            </a:pPr>
            <a:endParaRPr lang="fr-FR" sz="1200" dirty="0"/>
          </a:p>
        </p:txBody>
      </p:sp>
      <p:sp>
        <p:nvSpPr>
          <p:cNvPr id="208902" name="Rectangle 7"/>
          <p:cNvSpPr>
            <a:spLocks noChangeAspect="1" noChangeArrowheads="1"/>
          </p:cNvSpPr>
          <p:nvPr/>
        </p:nvSpPr>
        <p:spPr bwMode="auto">
          <a:xfrm>
            <a:off x="157956" y="7952599"/>
            <a:ext cx="800509" cy="862347"/>
          </a:xfrm>
          <a:prstGeom prst="rect">
            <a:avLst/>
          </a:prstGeom>
          <a:noFill/>
          <a:ln w="9525">
            <a:solidFill>
              <a:schemeClr val="tx1"/>
            </a:solidFill>
            <a:miter lim="800000"/>
            <a:headEnd/>
            <a:tailEnd/>
          </a:ln>
        </p:spPr>
        <p:txBody>
          <a:bodyPr wrap="none" lIns="84408" tIns="42204" rIns="84408" bIns="42204" anchor="ctr"/>
          <a:lstStyle/>
          <a:p>
            <a:endParaRPr 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8" name="Rectangle 2"/>
          <p:cNvSpPr>
            <a:spLocks noGrp="1" noRot="1" noChangeAspect="1" noChangeArrowheads="1" noTextEdit="1"/>
          </p:cNvSpPr>
          <p:nvPr>
            <p:ph type="sldImg"/>
          </p:nvPr>
        </p:nvSpPr>
        <p:spPr>
          <a:xfrm>
            <a:off x="285750" y="0"/>
            <a:ext cx="5957888" cy="4467225"/>
          </a:xfrm>
          <a:ln/>
        </p:spPr>
      </p:sp>
      <p:sp>
        <p:nvSpPr>
          <p:cNvPr id="209923" name="Rectangle 3"/>
          <p:cNvSpPr>
            <a:spLocks noGrp="1" noChangeArrowheads="1"/>
          </p:cNvSpPr>
          <p:nvPr>
            <p:ph type="body" idx="1"/>
          </p:nvPr>
        </p:nvSpPr>
        <p:spPr>
          <a:xfrm>
            <a:off x="0" y="3379891"/>
            <a:ext cx="6813528" cy="4962750"/>
          </a:xfrm>
          <a:ln/>
        </p:spPr>
        <p:txBody>
          <a:bodyPr/>
          <a:lstStyle/>
          <a:p>
            <a:pPr>
              <a:spcBef>
                <a:spcPct val="50000"/>
              </a:spcBef>
            </a:pPr>
            <a:endParaRPr lang="fr-FR" dirty="0"/>
          </a:p>
          <a:p>
            <a:pPr>
              <a:spcBef>
                <a:spcPct val="50000"/>
              </a:spcBef>
            </a:pPr>
            <a:endParaRPr lang="fr-FR" dirty="0"/>
          </a:p>
          <a:p>
            <a:pPr>
              <a:spcBef>
                <a:spcPct val="50000"/>
              </a:spcBef>
            </a:pPr>
            <a:endParaRPr lang="fr-FR" dirty="0"/>
          </a:p>
          <a:p>
            <a:pPr algn="ctr" eaLnBrk="1" hangingPunct="1">
              <a:spcBef>
                <a:spcPct val="50000"/>
              </a:spcBef>
            </a:pPr>
            <a:r>
              <a:rPr lang="es-ES" dirty="0">
                <a:solidFill>
                  <a:srgbClr val="FF0000"/>
                </a:solidFill>
              </a:rPr>
              <a:t>Se </a:t>
            </a:r>
            <a:r>
              <a:rPr lang="es-ES" b="1" dirty="0">
                <a:solidFill>
                  <a:srgbClr val="FF0000"/>
                </a:solidFill>
              </a:rPr>
              <a:t>perjudicarán la célula </a:t>
            </a:r>
            <a:r>
              <a:rPr lang="es-ES" dirty="0">
                <a:solidFill>
                  <a:srgbClr val="FF0000"/>
                </a:solidFill>
              </a:rPr>
              <a:t>y la batería si la tensión </a:t>
            </a:r>
          </a:p>
          <a:p>
            <a:pPr algn="ctr" eaLnBrk="1" hangingPunct="1">
              <a:spcBef>
                <a:spcPct val="50000"/>
              </a:spcBef>
            </a:pPr>
            <a:r>
              <a:rPr lang="es-ES" dirty="0">
                <a:solidFill>
                  <a:srgbClr val="FF0000"/>
                </a:solidFill>
              </a:rPr>
              <a:t>de esta última es:</a:t>
            </a:r>
          </a:p>
          <a:p>
            <a:pPr algn="ctr" eaLnBrk="1" hangingPunct="1">
              <a:spcBef>
                <a:spcPct val="50000"/>
              </a:spcBef>
              <a:buFontTx/>
              <a:buChar char="-"/>
            </a:pPr>
            <a:r>
              <a:rPr lang="es-ES" dirty="0">
                <a:solidFill>
                  <a:srgbClr val="FF0000"/>
                </a:solidFill>
              </a:rPr>
              <a:t>inferior a 2,5 V,</a:t>
            </a:r>
          </a:p>
          <a:p>
            <a:pPr algn="ctr" eaLnBrk="1" hangingPunct="1">
              <a:spcBef>
                <a:spcPct val="50000"/>
              </a:spcBef>
              <a:buFontTx/>
              <a:buChar char="-"/>
            </a:pPr>
            <a:r>
              <a:rPr lang="es-ES" dirty="0">
                <a:solidFill>
                  <a:srgbClr val="FF0000"/>
                </a:solidFill>
              </a:rPr>
              <a:t>superior a 4,2 V</a:t>
            </a:r>
            <a:r>
              <a:rPr lang="fr-FR" dirty="0">
                <a:solidFill>
                  <a:srgbClr val="CC0000"/>
                </a:solidFill>
              </a:rPr>
              <a:t>.</a:t>
            </a:r>
          </a:p>
          <a:p>
            <a:pPr>
              <a:spcBef>
                <a:spcPct val="50000"/>
              </a:spcBef>
            </a:pPr>
            <a:endParaRPr lang="fr-FR" dirty="0">
              <a:solidFill>
                <a:srgbClr val="CC0000"/>
              </a:solidFill>
            </a:endParaRPr>
          </a:p>
          <a:p>
            <a:pPr>
              <a:spcBef>
                <a:spcPct val="50000"/>
              </a:spcBef>
            </a:pPr>
            <a:r>
              <a:rPr lang="es-ES" dirty="0"/>
              <a:t>Cuando la batería de tracción está completamente cargada, la tensión de la célula alcanza 4,1 V, es decir, 361 V (para 88 células) en los bornes de la batería</a:t>
            </a:r>
            <a:r>
              <a:rPr lang="fr-FR" dirty="0"/>
              <a:t>.</a:t>
            </a:r>
          </a:p>
          <a:p>
            <a:pPr eaLnBrk="1" hangingPunct="1"/>
            <a:endParaRPr lang="fr-FR" dirty="0"/>
          </a:p>
          <a:p>
            <a:pPr eaLnBrk="1" hangingPunct="1"/>
            <a:endParaRPr lang="fr-FR" dirty="0"/>
          </a:p>
          <a:p>
            <a:pPr eaLnBrk="1" hangingPunct="1"/>
            <a:endParaRPr lang="fr-FR" dirty="0"/>
          </a:p>
          <a:p>
            <a:pPr>
              <a:spcBef>
                <a:spcPct val="50000"/>
              </a:spcBef>
            </a:pPr>
            <a:endParaRPr lang="fr-FR" dirty="0"/>
          </a:p>
          <a:p>
            <a:pPr>
              <a:spcBef>
                <a:spcPct val="50000"/>
              </a:spcBef>
            </a:pPr>
            <a:endParaRPr lang="fr-FR" dirty="0"/>
          </a:p>
          <a:p>
            <a:pPr algn="ctr">
              <a:spcBef>
                <a:spcPct val="50000"/>
              </a:spcBef>
            </a:pPr>
            <a:r>
              <a:rPr lang="fr-FR" dirty="0"/>
              <a:t>	</a:t>
            </a:r>
          </a:p>
          <a:p>
            <a:pPr eaLnBrk="1" hangingPunct="1"/>
            <a:endParaRPr lang="fr-FR" dirty="0"/>
          </a:p>
          <a:p>
            <a:pPr eaLnBrk="1" hangingPunct="1">
              <a:buFontTx/>
              <a:buChar char="-"/>
            </a:pPr>
            <a:endParaRPr lang="fr-FR" dirty="0"/>
          </a:p>
          <a:p>
            <a:pPr eaLnBrk="1" hangingPunct="1"/>
            <a:endParaRPr lang="fr-FR" dirty="0"/>
          </a:p>
        </p:txBody>
      </p:sp>
      <p:sp>
        <p:nvSpPr>
          <p:cNvPr id="209924" name="AutoShape 5"/>
          <p:cNvSpPr>
            <a:spLocks noChangeArrowheads="1"/>
          </p:cNvSpPr>
          <p:nvPr/>
        </p:nvSpPr>
        <p:spPr bwMode="auto">
          <a:xfrm>
            <a:off x="449329" y="4171936"/>
            <a:ext cx="6178640" cy="402994"/>
          </a:xfrm>
          <a:prstGeom prst="flowChartAlternateProcess">
            <a:avLst/>
          </a:prstGeom>
          <a:noFill/>
          <a:ln w="25400">
            <a:solidFill>
              <a:srgbClr val="800000"/>
            </a:solidFill>
            <a:miter lim="800000"/>
            <a:headEnd/>
            <a:tailEnd/>
          </a:ln>
        </p:spPr>
        <p:txBody>
          <a:bodyPr lIns="83079" tIns="43201" rIns="83079" bIns="43201" anchor="ctr">
            <a:spAutoFit/>
          </a:bodyPr>
          <a:lstStyle/>
          <a:p>
            <a:endParaRPr lang="es-ES"/>
          </a:p>
        </p:txBody>
      </p:sp>
      <p:sp>
        <p:nvSpPr>
          <p:cNvPr id="209925" name="Text Box 6"/>
          <p:cNvSpPr txBox="1">
            <a:spLocks noChangeArrowheads="1"/>
          </p:cNvSpPr>
          <p:nvPr/>
        </p:nvSpPr>
        <p:spPr bwMode="auto">
          <a:xfrm>
            <a:off x="157956" y="8551136"/>
            <a:ext cx="5161903" cy="275062"/>
          </a:xfrm>
          <a:prstGeom prst="rect">
            <a:avLst/>
          </a:prstGeom>
          <a:noFill/>
          <a:ln w="25400">
            <a:noFill/>
            <a:miter lim="800000"/>
            <a:headEnd/>
            <a:tailEnd/>
          </a:ln>
        </p:spPr>
        <p:txBody>
          <a:bodyPr lIns="86076" tIns="44761" rIns="86076" bIns="44761">
            <a:spAutoFit/>
          </a:bodyPr>
          <a:lstStyle/>
          <a:p>
            <a:pPr defTabSz="874857">
              <a:spcBef>
                <a:spcPct val="50000"/>
              </a:spcBef>
            </a:pPr>
            <a:r>
              <a:rPr lang="fr-FR" sz="1200" dirty="0"/>
              <a:t>* SOC : State of Charge (</a:t>
            </a:r>
            <a:r>
              <a:rPr lang="fr-FR" sz="1200" dirty="0" err="1"/>
              <a:t>nivel</a:t>
            </a:r>
            <a:r>
              <a:rPr lang="fr-FR" sz="1200" dirty="0"/>
              <a:t> de </a:t>
            </a:r>
            <a:r>
              <a:rPr lang="fr-FR" sz="1200" dirty="0" err="1"/>
              <a:t>carga</a:t>
            </a:r>
            <a:r>
              <a:rPr lang="fr-FR" sz="1200" dirty="0"/>
              <a:t>)</a:t>
            </a:r>
          </a:p>
        </p:txBody>
      </p:sp>
      <p:sp>
        <p:nvSpPr>
          <p:cNvPr id="209926" name="AutoShape 7"/>
          <p:cNvSpPr>
            <a:spLocks noChangeArrowheads="1"/>
          </p:cNvSpPr>
          <p:nvPr/>
        </p:nvSpPr>
        <p:spPr bwMode="auto">
          <a:xfrm>
            <a:off x="423258" y="5971804"/>
            <a:ext cx="6057491" cy="2551766"/>
          </a:xfrm>
          <a:prstGeom prst="flowChartAlternateProcess">
            <a:avLst/>
          </a:prstGeom>
          <a:gradFill rotWithShape="1">
            <a:gsLst>
              <a:gs pos="0">
                <a:schemeClr val="bg1"/>
              </a:gs>
              <a:gs pos="100000">
                <a:srgbClr val="FFCC66">
                  <a:alpha val="39998"/>
                </a:srgbClr>
              </a:gs>
            </a:gsLst>
            <a:path path="shape">
              <a:fillToRect l="50000" t="50000" r="50000" b="50000"/>
            </a:path>
          </a:gradFill>
          <a:ln w="25400">
            <a:solidFill>
              <a:schemeClr val="tx1"/>
            </a:solidFill>
            <a:miter lim="800000"/>
            <a:headEnd/>
            <a:tailEnd/>
          </a:ln>
        </p:spPr>
        <p:txBody>
          <a:bodyPr lIns="86095" tIns="44769" rIns="86095" bIns="44769" anchor="ctr">
            <a:spAutoFit/>
          </a:bodyPr>
          <a:lstStyle/>
          <a:p>
            <a:pPr defTabSz="874857"/>
            <a:endParaRPr lang="fr-FR" dirty="0"/>
          </a:p>
          <a:p>
            <a:pPr defTabSz="874857"/>
            <a:endParaRPr lang="fr-FR" dirty="0"/>
          </a:p>
          <a:p>
            <a:pPr defTabSz="874857"/>
            <a:endParaRPr lang="fr-FR" dirty="0"/>
          </a:p>
          <a:p>
            <a:pPr defTabSz="874857"/>
            <a:endParaRPr lang="fr-FR" dirty="0"/>
          </a:p>
          <a:p>
            <a:pPr defTabSz="874857"/>
            <a:endParaRPr lang="fr-FR" dirty="0"/>
          </a:p>
          <a:p>
            <a:pPr defTabSz="874857"/>
            <a:endParaRPr lang="fr-FR" dirty="0"/>
          </a:p>
          <a:p>
            <a:pPr defTabSz="874857"/>
            <a:endParaRPr lang="fr-FR" dirty="0"/>
          </a:p>
          <a:p>
            <a:pPr defTabSz="874857"/>
            <a:endParaRPr lang="fr-FR" dirty="0"/>
          </a:p>
        </p:txBody>
      </p:sp>
      <p:sp>
        <p:nvSpPr>
          <p:cNvPr id="209927" name="Text Box 8"/>
          <p:cNvSpPr txBox="1">
            <a:spLocks noChangeArrowheads="1"/>
          </p:cNvSpPr>
          <p:nvPr/>
        </p:nvSpPr>
        <p:spPr bwMode="auto">
          <a:xfrm>
            <a:off x="812778" y="7290237"/>
            <a:ext cx="5304522" cy="1613890"/>
          </a:xfrm>
          <a:prstGeom prst="rect">
            <a:avLst/>
          </a:prstGeom>
          <a:noFill/>
          <a:ln w="25400">
            <a:noFill/>
            <a:miter lim="800000"/>
            <a:headEnd/>
            <a:tailEnd/>
          </a:ln>
        </p:spPr>
        <p:txBody>
          <a:bodyPr lIns="86076" tIns="44761" rIns="86076" bIns="44761">
            <a:spAutoFit/>
          </a:bodyPr>
          <a:lstStyle/>
          <a:p>
            <a:pPr defTabSz="874857"/>
            <a:r>
              <a:rPr lang="es-ES" dirty="0"/>
              <a:t>Cuando la batería de tracción está completamente descargada, la tensión de la célula alcanza 3,5 V, es decir, 308 V (para 88 células) en los bornes de la batería</a:t>
            </a:r>
            <a:r>
              <a:rPr lang="fr-FR" dirty="0"/>
              <a:t>.</a:t>
            </a:r>
          </a:p>
          <a:p>
            <a:pPr defTabSz="874857">
              <a:spcBef>
                <a:spcPct val="50000"/>
              </a:spcBef>
            </a:pPr>
            <a:endParaRPr lang="fr-FR" dirty="0"/>
          </a:p>
        </p:txBody>
      </p:sp>
      <p:pic>
        <p:nvPicPr>
          <p:cNvPr id="209928" name="Picture 9" descr="danger-mort"/>
          <p:cNvPicPr>
            <a:picLocks noChangeAspect="1" noChangeArrowheads="1"/>
          </p:cNvPicPr>
          <p:nvPr/>
        </p:nvPicPr>
        <p:blipFill>
          <a:blip r:embed="rId3"/>
          <a:srcRect/>
          <a:stretch>
            <a:fillRect/>
          </a:stretch>
        </p:blipFill>
        <p:spPr bwMode="auto">
          <a:xfrm>
            <a:off x="3080887" y="6501643"/>
            <a:ext cx="798975" cy="670872"/>
          </a:xfrm>
          <a:prstGeom prst="rect">
            <a:avLst/>
          </a:prstGeom>
          <a:noFill/>
          <a:ln w="9525">
            <a:noFill/>
            <a:miter lim="800000"/>
            <a:headEnd/>
            <a:tailEnd/>
          </a:ln>
        </p:spPr>
      </p:pic>
      <p:pic>
        <p:nvPicPr>
          <p:cNvPr id="209929" name="Picture 10" descr="attention"/>
          <p:cNvPicPr>
            <a:picLocks noChangeAspect="1" noChangeArrowheads="1"/>
          </p:cNvPicPr>
          <p:nvPr/>
        </p:nvPicPr>
        <p:blipFill>
          <a:blip r:embed="rId4"/>
          <a:srcRect/>
          <a:stretch>
            <a:fillRect/>
          </a:stretch>
        </p:blipFill>
        <p:spPr bwMode="auto">
          <a:xfrm>
            <a:off x="3065551" y="3445134"/>
            <a:ext cx="871052" cy="724768"/>
          </a:xfrm>
          <a:prstGeom prst="rect">
            <a:avLst/>
          </a:prstGeom>
          <a:noFill/>
          <a:ln w="9525">
            <a:noFill/>
            <a:miter lim="800000"/>
            <a:headEnd/>
            <a:tailEnd/>
          </a:ln>
        </p:spPr>
      </p:pic>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Rot="1" noChangeAspect="1" noChangeArrowheads="1" noTextEdit="1"/>
          </p:cNvSpPr>
          <p:nvPr>
            <p:ph type="sldImg"/>
          </p:nvPr>
        </p:nvSpPr>
        <p:spPr>
          <a:xfrm>
            <a:off x="44473" y="1"/>
            <a:ext cx="6440877" cy="4467752"/>
          </a:xfrm>
          <a:ln/>
        </p:spPr>
      </p:sp>
      <p:sp>
        <p:nvSpPr>
          <p:cNvPr id="211971" name="Rectangle 3"/>
          <p:cNvSpPr>
            <a:spLocks noGrp="1" noChangeArrowheads="1"/>
          </p:cNvSpPr>
          <p:nvPr>
            <p:ph type="body" idx="1"/>
          </p:nvPr>
        </p:nvSpPr>
        <p:spPr>
          <a:xfrm>
            <a:off x="0" y="3777024"/>
            <a:ext cx="6552826" cy="2577113"/>
          </a:xfrm>
          <a:ln/>
        </p:spPr>
        <p:txBody>
          <a:bodyPr/>
          <a:lstStyle/>
          <a:p>
            <a:pPr eaLnBrk="1" hangingPunct="1"/>
            <a:endParaRPr lang="fr-FR" dirty="0"/>
          </a:p>
          <a:p>
            <a:pPr eaLnBrk="1" hangingPunct="1"/>
            <a:r>
              <a:rPr lang="es-ES" dirty="0"/>
              <a:t>Es necesario recordar que el valor de la capacidad de la batería es importante para el cálculo de la autonomía del vehículo y la visualización del nivel de carga en el combinado</a:t>
            </a:r>
            <a:r>
              <a:rPr lang="fr-FR" dirty="0"/>
              <a:t>.</a:t>
            </a:r>
          </a:p>
          <a:p>
            <a:pPr eaLnBrk="1" hangingPunct="1"/>
            <a:endParaRPr lang="fr-FR" dirty="0"/>
          </a:p>
        </p:txBody>
      </p:sp>
      <p:graphicFrame>
        <p:nvGraphicFramePr>
          <p:cNvPr id="965646" name="Group 14"/>
          <p:cNvGraphicFramePr>
            <a:graphicFrameLocks noGrp="1"/>
          </p:cNvGraphicFramePr>
          <p:nvPr/>
        </p:nvGraphicFramePr>
        <p:xfrm>
          <a:off x="230032" y="4704615"/>
          <a:ext cx="6249184" cy="3947224"/>
        </p:xfrm>
        <a:graphic>
          <a:graphicData uri="http://schemas.openxmlformats.org/drawingml/2006/table">
            <a:tbl>
              <a:tblPr/>
              <a:tblGrid>
                <a:gridCol w="509136"/>
                <a:gridCol w="5740048"/>
              </a:tblGrid>
              <a:tr h="3947224">
                <a:tc>
                  <a:txBody>
                    <a:bodyPr/>
                    <a:lstStyle/>
                    <a:p>
                      <a:pPr marL="0" marR="0" lvl="0" indent="0" algn="l" defTabSz="947738" rtl="0" eaLnBrk="1" fontAlgn="base" latinLnBrk="0" hangingPunct="1">
                        <a:lnSpc>
                          <a:spcPct val="100000"/>
                        </a:lnSpc>
                        <a:spcBef>
                          <a:spcPct val="0"/>
                        </a:spcBef>
                        <a:spcAft>
                          <a:spcPct val="0"/>
                        </a:spcAft>
                        <a:buClrTx/>
                        <a:buSzTx/>
                        <a:buFontTx/>
                        <a:buNone/>
                        <a:tabLst/>
                      </a:pPr>
                      <a:endParaRPr kumimoji="0" lang="fr-FR" sz="1700" b="0" i="0" u="none" strike="noStrike" cap="none" normalizeH="0" baseline="0" smtClean="0">
                        <a:ln>
                          <a:noFill/>
                        </a:ln>
                        <a:solidFill>
                          <a:schemeClr val="tx1"/>
                        </a:solidFill>
                        <a:effectLst/>
                        <a:latin typeface="Arial" charset="0"/>
                        <a:cs typeface="Arial" charset="0"/>
                      </a:endParaRPr>
                    </a:p>
                    <a:p>
                      <a:pPr marL="0" marR="0" lvl="0" indent="0" algn="l" defTabSz="947738" rtl="0" eaLnBrk="1" fontAlgn="base" latinLnBrk="0" hangingPunct="1">
                        <a:lnSpc>
                          <a:spcPct val="100000"/>
                        </a:lnSpc>
                        <a:spcBef>
                          <a:spcPct val="0"/>
                        </a:spcBef>
                        <a:spcAft>
                          <a:spcPct val="0"/>
                        </a:spcAft>
                        <a:buClrTx/>
                        <a:buSzTx/>
                        <a:buFontTx/>
                        <a:buNone/>
                        <a:tabLst/>
                      </a:pPr>
                      <a:endParaRPr kumimoji="0" lang="fr-FR" sz="1700" b="0" i="0" u="none" strike="noStrike" cap="none" normalizeH="0" baseline="0" smtClean="0">
                        <a:ln>
                          <a:noFill/>
                        </a:ln>
                        <a:solidFill>
                          <a:schemeClr val="tx1"/>
                        </a:solidFill>
                        <a:effectLst/>
                        <a:latin typeface="Arial" charset="0"/>
                        <a:cs typeface="Arial" charset="0"/>
                      </a:endParaRPr>
                    </a:p>
                    <a:p>
                      <a:pPr marL="0" marR="0" lvl="0" indent="0" algn="l" defTabSz="947738" rtl="0" eaLnBrk="1" fontAlgn="base" latinLnBrk="0" hangingPunct="1">
                        <a:lnSpc>
                          <a:spcPct val="100000"/>
                        </a:lnSpc>
                        <a:spcBef>
                          <a:spcPct val="0"/>
                        </a:spcBef>
                        <a:spcAft>
                          <a:spcPct val="0"/>
                        </a:spcAft>
                        <a:buClrTx/>
                        <a:buSzTx/>
                        <a:buFontTx/>
                        <a:buNone/>
                        <a:tabLst/>
                      </a:pPr>
                      <a:endParaRPr kumimoji="0" lang="fr-FR" sz="1700" b="0" i="0" u="none" strike="noStrike" cap="none" normalizeH="0" baseline="0" smtClean="0">
                        <a:ln>
                          <a:noFill/>
                        </a:ln>
                        <a:solidFill>
                          <a:schemeClr val="tx1"/>
                        </a:solidFill>
                        <a:effectLst/>
                        <a:latin typeface="Arial" charset="0"/>
                        <a:cs typeface="Arial" charset="0"/>
                      </a:endParaRPr>
                    </a:p>
                  </a:txBody>
                  <a:tcPr marL="91518" marR="91518" marT="42321" marB="423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47738" rtl="0" eaLnBrk="1" fontAlgn="base" latinLnBrk="0" hangingPunct="1">
                        <a:lnSpc>
                          <a:spcPct val="100000"/>
                        </a:lnSpc>
                        <a:spcBef>
                          <a:spcPct val="0"/>
                        </a:spcBef>
                        <a:spcAft>
                          <a:spcPct val="0"/>
                        </a:spcAft>
                        <a:buClrTx/>
                        <a:buSzTx/>
                        <a:buFontTx/>
                        <a:buNone/>
                        <a:tabLst/>
                      </a:pPr>
                      <a:endParaRPr kumimoji="0" lang="es-ES" sz="1700" b="0" i="0" u="none" strike="noStrike" cap="none" normalizeH="0" baseline="0" smtClean="0">
                        <a:ln>
                          <a:noFill/>
                        </a:ln>
                        <a:solidFill>
                          <a:schemeClr val="tx1"/>
                        </a:solidFill>
                        <a:effectLst/>
                        <a:latin typeface="Arial" charset="0"/>
                        <a:cs typeface="Arial" charset="0"/>
                      </a:endParaRPr>
                    </a:p>
                  </a:txBody>
                  <a:tcPr marL="91518" marR="91518" marT="42321" marB="423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11980" name="Picture 13" descr="note"/>
          <p:cNvPicPr>
            <a:picLocks noChangeAspect="1" noChangeArrowheads="1"/>
          </p:cNvPicPr>
          <p:nvPr/>
        </p:nvPicPr>
        <p:blipFill>
          <a:blip r:embed="rId3"/>
          <a:srcRect/>
          <a:stretch>
            <a:fillRect/>
          </a:stretch>
        </p:blipFill>
        <p:spPr bwMode="auto">
          <a:xfrm>
            <a:off x="305176" y="4771276"/>
            <a:ext cx="363449" cy="361676"/>
          </a:xfrm>
          <a:prstGeom prst="rect">
            <a:avLst/>
          </a:prstGeom>
          <a:noFill/>
          <a:ln w="9525">
            <a:noFill/>
            <a:miter lim="800000"/>
            <a:headEnd/>
            <a:tailEnd/>
          </a:ln>
        </p:spPr>
      </p:pic>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2"/>
          <p:cNvSpPr>
            <a:spLocks noGrp="1" noRot="1" noChangeAspect="1" noChangeArrowheads="1" noTextEdit="1"/>
          </p:cNvSpPr>
          <p:nvPr>
            <p:ph type="sldImg"/>
          </p:nvPr>
        </p:nvSpPr>
        <p:spPr>
          <a:xfrm>
            <a:off x="285750" y="0"/>
            <a:ext cx="5957888" cy="4467225"/>
          </a:xfrm>
          <a:ln/>
        </p:spPr>
      </p:sp>
      <p:sp>
        <p:nvSpPr>
          <p:cNvPr id="216067" name="Rectangle 3"/>
          <p:cNvSpPr>
            <a:spLocks noGrp="1" noChangeArrowheads="1"/>
          </p:cNvSpPr>
          <p:nvPr>
            <p:ph type="body" idx="1"/>
          </p:nvPr>
        </p:nvSpPr>
        <p:spPr>
          <a:xfrm>
            <a:off x="0" y="4704615"/>
            <a:ext cx="6813528" cy="3638026"/>
          </a:xfrm>
          <a:ln/>
        </p:spPr>
        <p:txBody>
          <a:bodyPr/>
          <a:lstStyle/>
          <a:p>
            <a:pPr eaLnBrk="1" hangingPunct="1"/>
            <a:endParaRPr lang="fr-FR" smtClean="0"/>
          </a:p>
          <a:p>
            <a:pPr eaLnBrk="1" hangingPunct="1"/>
            <a:endParaRPr lang="fr-FR" smtClean="0"/>
          </a:p>
          <a:p>
            <a:pPr eaLnBrk="1" hangingPunct="1">
              <a:buFontTx/>
              <a:buChar char="-"/>
            </a:pPr>
            <a:endParaRPr lang="fr-FR" smtClean="0"/>
          </a:p>
          <a:p>
            <a:pPr eaLnBrk="1" hangingPunct="1"/>
            <a:endParaRPr lang="fr-FR" smtClean="0"/>
          </a:p>
        </p:txBody>
      </p:sp>
      <p:graphicFrame>
        <p:nvGraphicFramePr>
          <p:cNvPr id="632849" name="Group 17"/>
          <p:cNvGraphicFramePr>
            <a:graphicFrameLocks noGrp="1"/>
          </p:cNvGraphicFramePr>
          <p:nvPr/>
        </p:nvGraphicFramePr>
        <p:xfrm>
          <a:off x="364983" y="5928637"/>
          <a:ext cx="6262986" cy="2886310"/>
        </p:xfrm>
        <a:graphic>
          <a:graphicData uri="http://schemas.openxmlformats.org/drawingml/2006/table">
            <a:tbl>
              <a:tblPr/>
              <a:tblGrid>
                <a:gridCol w="519871"/>
                <a:gridCol w="5743114"/>
              </a:tblGrid>
              <a:tr h="2886310">
                <a:tc>
                  <a:txBody>
                    <a:bodyPr/>
                    <a:lstStyle/>
                    <a:p>
                      <a:pPr marL="0" marR="0" lvl="0" indent="0" algn="l" defTabSz="947738" rtl="0" eaLnBrk="1" fontAlgn="base" latinLnBrk="0" hangingPunct="1">
                        <a:lnSpc>
                          <a:spcPct val="100000"/>
                        </a:lnSpc>
                        <a:spcBef>
                          <a:spcPct val="0"/>
                        </a:spcBef>
                        <a:spcAft>
                          <a:spcPct val="0"/>
                        </a:spcAft>
                        <a:buClrTx/>
                        <a:buSzTx/>
                        <a:buFontTx/>
                        <a:buNone/>
                        <a:tabLst/>
                      </a:pPr>
                      <a:endParaRPr kumimoji="0" lang="fr-FR" sz="1700" b="0" i="0" u="none" strike="noStrike" cap="none" normalizeH="0" baseline="0" smtClean="0">
                        <a:ln>
                          <a:noFill/>
                        </a:ln>
                        <a:solidFill>
                          <a:schemeClr val="tx1"/>
                        </a:solidFill>
                        <a:effectLst/>
                        <a:latin typeface="Arial" charset="0"/>
                        <a:cs typeface="Arial" charset="0"/>
                      </a:endParaRPr>
                    </a:p>
                    <a:p>
                      <a:pPr marL="0" marR="0" lvl="0" indent="0" algn="l" defTabSz="947738" rtl="0" eaLnBrk="1" fontAlgn="base" latinLnBrk="0" hangingPunct="1">
                        <a:lnSpc>
                          <a:spcPct val="100000"/>
                        </a:lnSpc>
                        <a:spcBef>
                          <a:spcPct val="0"/>
                        </a:spcBef>
                        <a:spcAft>
                          <a:spcPct val="0"/>
                        </a:spcAft>
                        <a:buClrTx/>
                        <a:buSzTx/>
                        <a:buFontTx/>
                        <a:buNone/>
                        <a:tabLst/>
                      </a:pPr>
                      <a:endParaRPr kumimoji="0" lang="fr-FR" sz="1700" b="0" i="0" u="none" strike="noStrike" cap="none" normalizeH="0" baseline="0" smtClean="0">
                        <a:ln>
                          <a:noFill/>
                        </a:ln>
                        <a:solidFill>
                          <a:schemeClr val="tx1"/>
                        </a:solidFill>
                        <a:effectLst/>
                        <a:latin typeface="Arial" charset="0"/>
                        <a:cs typeface="Arial" charset="0"/>
                      </a:endParaRPr>
                    </a:p>
                    <a:p>
                      <a:pPr marL="0" marR="0" lvl="0" indent="0" algn="l" defTabSz="947738" rtl="0" eaLnBrk="1" fontAlgn="base" latinLnBrk="0" hangingPunct="1">
                        <a:lnSpc>
                          <a:spcPct val="100000"/>
                        </a:lnSpc>
                        <a:spcBef>
                          <a:spcPct val="0"/>
                        </a:spcBef>
                        <a:spcAft>
                          <a:spcPct val="0"/>
                        </a:spcAft>
                        <a:buClrTx/>
                        <a:buSzTx/>
                        <a:buFontTx/>
                        <a:buNone/>
                        <a:tabLst/>
                      </a:pPr>
                      <a:endParaRPr kumimoji="0" lang="fr-FR" sz="1700" b="0" i="0" u="none" strike="noStrike" cap="none" normalizeH="0" baseline="0" smtClean="0">
                        <a:ln>
                          <a:noFill/>
                        </a:ln>
                        <a:solidFill>
                          <a:schemeClr val="tx1"/>
                        </a:solidFill>
                        <a:effectLst/>
                        <a:latin typeface="Arial" charset="0"/>
                        <a:cs typeface="Arial" charset="0"/>
                      </a:endParaRPr>
                    </a:p>
                  </a:txBody>
                  <a:tcPr marL="91518" marR="91518" marT="42321" marB="423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47738" rtl="0" eaLnBrk="1" fontAlgn="base" latinLnBrk="0" hangingPunct="1">
                        <a:lnSpc>
                          <a:spcPct val="100000"/>
                        </a:lnSpc>
                        <a:spcBef>
                          <a:spcPct val="0"/>
                        </a:spcBef>
                        <a:spcAft>
                          <a:spcPct val="0"/>
                        </a:spcAft>
                        <a:buClrTx/>
                        <a:buSzTx/>
                        <a:buFontTx/>
                        <a:buNone/>
                        <a:tabLst/>
                      </a:pPr>
                      <a:endParaRPr kumimoji="0" lang="es-ES" sz="1700" b="0" i="0" u="none" strike="noStrike" cap="none" normalizeH="0" baseline="0" smtClean="0">
                        <a:ln>
                          <a:noFill/>
                        </a:ln>
                        <a:solidFill>
                          <a:schemeClr val="tx1"/>
                        </a:solidFill>
                        <a:effectLst/>
                        <a:latin typeface="Arial" charset="0"/>
                        <a:cs typeface="Arial" charset="0"/>
                      </a:endParaRPr>
                    </a:p>
                  </a:txBody>
                  <a:tcPr marL="91518" marR="91518" marT="42321" marB="423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16076" name="Picture 16" descr="note"/>
          <p:cNvPicPr>
            <a:picLocks noChangeAspect="1" noChangeArrowheads="1"/>
          </p:cNvPicPr>
          <p:nvPr/>
        </p:nvPicPr>
        <p:blipFill>
          <a:blip r:embed="rId3"/>
          <a:srcRect/>
          <a:stretch>
            <a:fillRect/>
          </a:stretch>
        </p:blipFill>
        <p:spPr bwMode="auto">
          <a:xfrm>
            <a:off x="449329" y="6030756"/>
            <a:ext cx="363449" cy="363094"/>
          </a:xfrm>
          <a:prstGeom prst="rect">
            <a:avLst/>
          </a:prstGeom>
          <a:noFill/>
          <a:ln w="9525">
            <a:noFill/>
            <a:miter lim="800000"/>
            <a:headEnd/>
            <a:tailEnd/>
          </a:ln>
        </p:spPr>
      </p:pic>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p:cNvSpPr>
            <a:spLocks noGrp="1" noRot="1" noChangeAspect="1" noChangeArrowheads="1" noTextEdit="1"/>
          </p:cNvSpPr>
          <p:nvPr>
            <p:ph type="sldImg"/>
          </p:nvPr>
        </p:nvSpPr>
        <p:spPr>
          <a:xfrm>
            <a:off x="44473" y="1"/>
            <a:ext cx="6440877" cy="4467752"/>
          </a:xfrm>
          <a:ln/>
        </p:spPr>
      </p:sp>
      <p:sp>
        <p:nvSpPr>
          <p:cNvPr id="217091" name="Rectangle 3"/>
          <p:cNvSpPr>
            <a:spLocks noGrp="1" noChangeArrowheads="1"/>
          </p:cNvSpPr>
          <p:nvPr>
            <p:ph type="body" idx="1"/>
          </p:nvPr>
        </p:nvSpPr>
        <p:spPr>
          <a:xfrm>
            <a:off x="0" y="4704615"/>
            <a:ext cx="6813528" cy="3638026"/>
          </a:xfrm>
          <a:ln/>
        </p:spPr>
        <p:txBody>
          <a:bodyPr/>
          <a:lstStyle/>
          <a:p>
            <a:pPr eaLnBrk="1" hangingPunct="1"/>
            <a:endParaRPr lang="fr-FR" smtClean="0"/>
          </a:p>
          <a:p>
            <a:pPr eaLnBrk="1" hangingPunct="1"/>
            <a:endParaRPr lang="fr-FR" smtClean="0"/>
          </a:p>
          <a:p>
            <a:pPr eaLnBrk="1" hangingPunct="1"/>
            <a:endParaRPr lang="fr-FR" smtClean="0"/>
          </a:p>
          <a:p>
            <a:pPr eaLnBrk="1" hangingPunct="1">
              <a:buFontTx/>
              <a:buChar char="-"/>
            </a:pPr>
            <a:endParaRPr lang="fr-FR" smtClean="0"/>
          </a:p>
          <a:p>
            <a:pPr eaLnBrk="1" hangingPunct="1"/>
            <a:endParaRPr lang="fr-FR" smtClean="0"/>
          </a:p>
        </p:txBody>
      </p:sp>
      <p:grpSp>
        <p:nvGrpSpPr>
          <p:cNvPr id="2" name="Group 13"/>
          <p:cNvGrpSpPr>
            <a:grpSpLocks/>
          </p:cNvGrpSpPr>
          <p:nvPr/>
        </p:nvGrpSpPr>
        <p:grpSpPr bwMode="auto">
          <a:xfrm>
            <a:off x="230032" y="8085923"/>
            <a:ext cx="6445478" cy="697820"/>
            <a:chOff x="170" y="5242"/>
            <a:chExt cx="4059" cy="340"/>
          </a:xfrm>
        </p:grpSpPr>
        <p:sp>
          <p:nvSpPr>
            <p:cNvPr id="217095" name="Rectangle 14"/>
            <p:cNvSpPr>
              <a:spLocks noChangeArrowheads="1"/>
            </p:cNvSpPr>
            <p:nvPr/>
          </p:nvSpPr>
          <p:spPr bwMode="auto">
            <a:xfrm>
              <a:off x="543" y="5242"/>
              <a:ext cx="3686" cy="340"/>
            </a:xfrm>
            <a:prstGeom prst="rect">
              <a:avLst/>
            </a:prstGeom>
            <a:solidFill>
              <a:schemeClr val="bg1"/>
            </a:solidFill>
            <a:ln w="9525">
              <a:solidFill>
                <a:schemeClr val="tx1"/>
              </a:solidFill>
              <a:miter lim="800000"/>
              <a:headEnd/>
              <a:tailEnd/>
            </a:ln>
          </p:spPr>
          <p:txBody>
            <a:bodyPr wrap="none" lIns="94738" tIns="47369" rIns="94738" bIns="47369" anchor="ctr"/>
            <a:lstStyle/>
            <a:p>
              <a:pPr defTabSz="874857">
                <a:spcBef>
                  <a:spcPct val="50000"/>
                </a:spcBef>
              </a:pPr>
              <a:r>
                <a:rPr lang="es-ES" sz="1200" dirty="0"/>
                <a:t>Remítase a la documentación técnica de posventa para obtener información </a:t>
              </a:r>
            </a:p>
            <a:p>
              <a:pPr defTabSz="874857">
                <a:spcBef>
                  <a:spcPct val="50000"/>
                </a:spcBef>
              </a:pPr>
              <a:r>
                <a:rPr lang="es-ES" sz="1200" dirty="0"/>
                <a:t>sobre el método de </a:t>
              </a:r>
              <a:r>
                <a:rPr lang="es-ES" sz="1200" b="1" dirty="0"/>
                <a:t>desmontaje / montaje de la batería de tracción.</a:t>
              </a:r>
            </a:p>
          </p:txBody>
        </p:sp>
        <p:sp>
          <p:nvSpPr>
            <p:cNvPr id="217096" name="Rectangle 15"/>
            <p:cNvSpPr>
              <a:spLocks noChangeAspect="1" noChangeArrowheads="1"/>
            </p:cNvSpPr>
            <p:nvPr/>
          </p:nvSpPr>
          <p:spPr bwMode="auto">
            <a:xfrm>
              <a:off x="170" y="5242"/>
              <a:ext cx="340" cy="340"/>
            </a:xfrm>
            <a:prstGeom prst="rect">
              <a:avLst/>
            </a:prstGeom>
            <a:noFill/>
            <a:ln w="9525">
              <a:solidFill>
                <a:schemeClr val="tx1"/>
              </a:solidFill>
              <a:miter lim="800000"/>
              <a:headEnd/>
              <a:tailEnd/>
            </a:ln>
          </p:spPr>
          <p:txBody>
            <a:bodyPr wrap="none" anchor="ctr"/>
            <a:lstStyle/>
            <a:p>
              <a:endParaRPr lang="es-ES"/>
            </a:p>
          </p:txBody>
        </p:sp>
      </p:grpSp>
      <p:pic>
        <p:nvPicPr>
          <p:cNvPr id="217093" name="Picture 16" descr="icone_documentation"/>
          <p:cNvPicPr>
            <a:picLocks noChangeAspect="1" noChangeArrowheads="1"/>
          </p:cNvPicPr>
          <p:nvPr/>
        </p:nvPicPr>
        <p:blipFill>
          <a:blip r:embed="rId3"/>
          <a:srcRect/>
          <a:stretch>
            <a:fillRect/>
          </a:stretch>
        </p:blipFill>
        <p:spPr bwMode="auto">
          <a:xfrm>
            <a:off x="305175" y="8085923"/>
            <a:ext cx="349648" cy="729024"/>
          </a:xfrm>
          <a:prstGeom prst="rect">
            <a:avLst/>
          </a:prstGeom>
          <a:noFill/>
          <a:ln w="9525">
            <a:noFill/>
            <a:miter lim="800000"/>
            <a:headEnd/>
            <a:tailEnd/>
          </a:ln>
        </p:spPr>
      </p:pic>
      <p:sp>
        <p:nvSpPr>
          <p:cNvPr id="217094" name="Text Box 17"/>
          <p:cNvSpPr txBox="1">
            <a:spLocks noChangeArrowheads="1"/>
          </p:cNvSpPr>
          <p:nvPr/>
        </p:nvSpPr>
        <p:spPr bwMode="auto">
          <a:xfrm>
            <a:off x="305176" y="4541506"/>
            <a:ext cx="6250717" cy="3699076"/>
          </a:xfrm>
          <a:prstGeom prst="rect">
            <a:avLst/>
          </a:prstGeom>
          <a:solidFill>
            <a:schemeClr val="bg1"/>
          </a:solidFill>
          <a:ln w="25400">
            <a:noFill/>
            <a:miter lim="800000"/>
            <a:headEnd/>
            <a:tailEnd/>
          </a:ln>
        </p:spPr>
        <p:txBody>
          <a:bodyPr lIns="86076" tIns="44761" rIns="86076" bIns="44761">
            <a:spAutoFit/>
          </a:bodyPr>
          <a:lstStyle/>
          <a:p>
            <a:pPr defTabSz="874857">
              <a:spcBef>
                <a:spcPct val="50000"/>
              </a:spcBef>
            </a:pPr>
            <a:r>
              <a:rPr lang="es-ES" sz="1300" dirty="0"/>
              <a:t>Para desmontar la batería de tracción hace falta bajarla con la ayuda de una mesa elevadora.</a:t>
            </a:r>
          </a:p>
          <a:p>
            <a:pPr defTabSz="874857">
              <a:spcBef>
                <a:spcPct val="50000"/>
              </a:spcBef>
            </a:pPr>
            <a:r>
              <a:rPr lang="es-ES" sz="1300" dirty="0"/>
              <a:t>4 anillos de elevación (específicos) que se deben atornillar al bloque de batería, permiten transportar esta última mediante una grúa de taller y correas.</a:t>
            </a:r>
          </a:p>
          <a:p>
            <a:pPr defTabSz="874857">
              <a:spcBef>
                <a:spcPct val="50000"/>
              </a:spcBef>
            </a:pPr>
            <a:r>
              <a:rPr lang="es-ES" sz="1300" dirty="0"/>
              <a:t>Las correas son las mismas que se utilizan en el método de compresión de los trenes traseros.</a:t>
            </a:r>
          </a:p>
          <a:p>
            <a:pPr defTabSz="874857">
              <a:spcBef>
                <a:spcPct val="50000"/>
              </a:spcBef>
            </a:pPr>
            <a:endParaRPr lang="es-ES" sz="1300" dirty="0"/>
          </a:p>
          <a:p>
            <a:pPr defTabSz="874857">
              <a:spcBef>
                <a:spcPct val="50000"/>
              </a:spcBef>
            </a:pPr>
            <a:r>
              <a:rPr lang="es-ES" sz="1300" dirty="0"/>
              <a:t>Durante el montaje de la batería, 2 centradores permiten colocarla correctamente en su sitio</a:t>
            </a:r>
            <a:r>
              <a:rPr lang="fr-FR" sz="1200" dirty="0"/>
              <a:t>.</a:t>
            </a:r>
          </a:p>
          <a:p>
            <a:pPr defTabSz="874857">
              <a:spcBef>
                <a:spcPct val="50000"/>
              </a:spcBef>
            </a:pPr>
            <a:endParaRPr lang="fr-FR" sz="1200" dirty="0"/>
          </a:p>
          <a:p>
            <a:pPr defTabSz="874857">
              <a:spcBef>
                <a:spcPct val="50000"/>
              </a:spcBef>
            </a:pPr>
            <a:endParaRPr lang="fr-FR" sz="1200" dirty="0"/>
          </a:p>
          <a:p>
            <a:pPr defTabSz="874857">
              <a:spcBef>
                <a:spcPct val="50000"/>
              </a:spcBef>
            </a:pPr>
            <a:endParaRPr lang="fr-FR" dirty="0"/>
          </a:p>
          <a:p>
            <a:pPr defTabSz="874857">
              <a:spcBef>
                <a:spcPct val="50000"/>
              </a:spcBef>
            </a:pPr>
            <a:endParaRPr lang="fr-F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xfrm>
            <a:off x="309563" y="38100"/>
            <a:ext cx="5957887" cy="4467225"/>
          </a:xfrm>
          <a:ln/>
        </p:spPr>
      </p:sp>
      <p:pic>
        <p:nvPicPr>
          <p:cNvPr id="190467" name="Picture 5"/>
          <p:cNvPicPr>
            <a:picLocks noChangeAspect="1" noChangeArrowheads="1"/>
          </p:cNvPicPr>
          <p:nvPr/>
        </p:nvPicPr>
        <p:blipFill>
          <a:blip r:embed="rId3"/>
          <a:srcRect/>
          <a:stretch>
            <a:fillRect/>
          </a:stretch>
        </p:blipFill>
        <p:spPr bwMode="auto">
          <a:xfrm>
            <a:off x="3168298" y="5751345"/>
            <a:ext cx="291373" cy="225515"/>
          </a:xfrm>
          <a:prstGeom prst="rect">
            <a:avLst/>
          </a:prstGeom>
          <a:noFill/>
          <a:ln w="9525">
            <a:noFill/>
            <a:miter lim="800000"/>
            <a:headEnd/>
            <a:tailEnd/>
          </a:ln>
        </p:spPr>
      </p:pic>
      <p:sp>
        <p:nvSpPr>
          <p:cNvPr id="190468" name="Rectangle 4"/>
          <p:cNvSpPr>
            <a:spLocks noGrp="1" noChangeArrowheads="1"/>
          </p:cNvSpPr>
          <p:nvPr>
            <p:ph type="body" idx="1"/>
          </p:nvPr>
        </p:nvSpPr>
        <p:spPr>
          <a:xfrm>
            <a:off x="0" y="4040834"/>
            <a:ext cx="6552826" cy="4301807"/>
          </a:xfrm>
          <a:ln/>
        </p:spPr>
        <p:txBody>
          <a:bodyPr/>
          <a:lstStyle/>
          <a:p>
            <a:pPr eaLnBrk="1" hangingPunct="1"/>
            <a:r>
              <a:rPr lang="es-ES" b="1" dirty="0"/>
              <a:t>Normas internacionales</a:t>
            </a:r>
          </a:p>
          <a:p>
            <a:pPr eaLnBrk="1" hangingPunct="1"/>
            <a:r>
              <a:rPr lang="es-ES" dirty="0"/>
              <a:t>Las recomendaciones de las normas internacionales definen los tipos de tensión. Dichas recomendaciones pueden aplicarse directamente o adaptarse en función de las necesidades de cada país.</a:t>
            </a:r>
          </a:p>
          <a:p>
            <a:pPr eaLnBrk="1" hangingPunct="1"/>
            <a:endParaRPr lang="es-ES" dirty="0"/>
          </a:p>
          <a:p>
            <a:pPr eaLnBrk="1" hangingPunct="1"/>
            <a:endParaRPr lang="es-ES" dirty="0"/>
          </a:p>
          <a:p>
            <a:pPr eaLnBrk="1" hangingPunct="1"/>
            <a:r>
              <a:rPr lang="es-ES" b="1" dirty="0"/>
              <a:t>Convención de automóvil</a:t>
            </a:r>
          </a:p>
          <a:p>
            <a:pPr eaLnBrk="1" hangingPunct="1"/>
            <a:r>
              <a:rPr lang="es-ES" dirty="0"/>
              <a:t>El objetivo de la convención de automóvil consiste en avisar a cualquier persona que no posea una formación específica (por ejemplo, al cliente) sobre los riesgos eléctricos.</a:t>
            </a:r>
          </a:p>
          <a:p>
            <a:pPr eaLnBrk="1" hangingPunct="1"/>
            <a:endParaRPr lang="es-ES" dirty="0"/>
          </a:p>
          <a:p>
            <a:pPr eaLnBrk="1" hangingPunct="1"/>
            <a:r>
              <a:rPr lang="es-ES" dirty="0"/>
              <a:t>En este curso de formación y en la documentación de posventa utilizaremos los siguientes términos:</a:t>
            </a:r>
          </a:p>
          <a:p>
            <a:pPr eaLnBrk="1" hangingPunct="1"/>
            <a:r>
              <a:rPr lang="es-ES" dirty="0"/>
              <a:t>-baja tensión para la batería auxiliar (12V);</a:t>
            </a:r>
          </a:p>
          <a:p>
            <a:pPr eaLnBrk="1" hangingPunct="1"/>
            <a:r>
              <a:rPr lang="es-ES" dirty="0"/>
              <a:t>-alta tensión para la batería de tracción (200V-500V).</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p:cNvSpPr>
            <a:spLocks noGrp="1" noRot="1" noChangeAspect="1" noChangeArrowheads="1" noTextEdit="1"/>
          </p:cNvSpPr>
          <p:nvPr>
            <p:ph type="sldImg"/>
          </p:nvPr>
        </p:nvSpPr>
        <p:spPr>
          <a:xfrm>
            <a:off x="285750" y="0"/>
            <a:ext cx="5957888" cy="4467225"/>
          </a:xfrm>
          <a:ln/>
        </p:spPr>
      </p:sp>
      <p:sp>
        <p:nvSpPr>
          <p:cNvPr id="218115" name="Rectangle 3"/>
          <p:cNvSpPr>
            <a:spLocks noGrp="1" noChangeArrowheads="1"/>
          </p:cNvSpPr>
          <p:nvPr>
            <p:ph type="body" idx="1"/>
          </p:nvPr>
        </p:nvSpPr>
        <p:spPr>
          <a:xfrm>
            <a:off x="0" y="4572709"/>
            <a:ext cx="6391803" cy="3181324"/>
          </a:xfrm>
          <a:ln/>
        </p:spPr>
        <p:txBody>
          <a:bodyPr/>
          <a:lstStyle/>
          <a:p>
            <a:pPr eaLnBrk="1" hangingPunct="1"/>
            <a:endParaRPr lang="fr-FR" dirty="0"/>
          </a:p>
          <a:p>
            <a:pPr eaLnBrk="1" hangingPunct="1"/>
            <a:endParaRPr lang="fr-FR" dirty="0"/>
          </a:p>
          <a:p>
            <a:pPr eaLnBrk="1" hangingPunct="1"/>
            <a:r>
              <a:rPr lang="es-ES" dirty="0"/>
              <a:t>Independientemente del medio de transporte que se use (por carretera, ferroviario, marítimo o aéreo), las baterías de iones de litio se someten a las normas de transporte de materiales peligrosos.</a:t>
            </a:r>
            <a:endParaRPr lang="es-ES" altLang="ja-JP" dirty="0"/>
          </a:p>
          <a:p>
            <a:pPr eaLnBrk="1" hangingPunct="1"/>
            <a:r>
              <a:rPr lang="es-ES" altLang="ja-JP" dirty="0"/>
              <a:t>Los materiales peligrosos se identifican en función de la clase de peligro.</a:t>
            </a:r>
          </a:p>
          <a:p>
            <a:pPr eaLnBrk="1" hangingPunct="1"/>
            <a:r>
              <a:rPr lang="es-ES" altLang="ja-JP" dirty="0"/>
              <a:t>Las baterías de iones de litio se consideran material peligroso de clase 9, igual que los airbags.</a:t>
            </a:r>
          </a:p>
          <a:p>
            <a:pPr eaLnBrk="1" hangingPunct="1"/>
            <a:endParaRPr lang="es-ES" altLang="ja-JP" dirty="0"/>
          </a:p>
          <a:p>
            <a:pPr eaLnBrk="1" hangingPunct="1"/>
            <a:r>
              <a:rPr lang="es-ES" dirty="0"/>
              <a:t>Sólo la batería de tracción necesita un procedimiento específico de transporte. </a:t>
            </a:r>
          </a:p>
          <a:p>
            <a:pPr eaLnBrk="1" hangingPunct="1"/>
            <a:r>
              <a:rPr lang="es-ES" dirty="0"/>
              <a:t>Después del desmontaje debe ser envasada en un contenedor destinado para ello, antes del envío a una </a:t>
            </a:r>
            <a:r>
              <a:rPr lang="es-ES" u="sng" dirty="0"/>
              <a:t>red de reciclaje</a:t>
            </a:r>
            <a:r>
              <a:rPr lang="es-ES" dirty="0"/>
              <a:t> o con retorno de </a:t>
            </a:r>
            <a:r>
              <a:rPr lang="es-ES" u="sng" dirty="0"/>
              <a:t>garantía</a:t>
            </a:r>
            <a:r>
              <a:rPr lang="fr-FR" dirty="0"/>
              <a:t>.</a:t>
            </a:r>
          </a:p>
          <a:p>
            <a:pPr eaLnBrk="1" hangingPunct="1"/>
            <a:endParaRPr lang="fr-FR" dirty="0"/>
          </a:p>
          <a:p>
            <a:pPr eaLnBrk="1" hangingPunct="1"/>
            <a:endParaRPr lang="fr-F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2" name="Rectangle 2"/>
          <p:cNvSpPr>
            <a:spLocks noGrp="1" noRot="1" noChangeAspect="1" noChangeArrowheads="1" noTextEdit="1"/>
          </p:cNvSpPr>
          <p:nvPr>
            <p:ph type="sldImg"/>
          </p:nvPr>
        </p:nvSpPr>
        <p:spPr>
          <a:xfrm>
            <a:off x="285750" y="0"/>
            <a:ext cx="5957888" cy="4467225"/>
          </a:xfr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5410" name="Rectangle 2"/>
          <p:cNvSpPr>
            <a:spLocks noGrp="1" noRot="1" noChangeAspect="1" noChangeArrowheads="1" noTextEdit="1"/>
          </p:cNvSpPr>
          <p:nvPr>
            <p:ph type="sldImg"/>
          </p:nvPr>
        </p:nvSpPr>
        <p:spPr>
          <a:xfrm>
            <a:off x="296863" y="0"/>
            <a:ext cx="6045200" cy="4533900"/>
          </a:xfrm>
          <a:ln/>
        </p:spPr>
      </p:sp>
      <p:sp>
        <p:nvSpPr>
          <p:cNvPr id="220163" name="Text Box 3"/>
          <p:cNvSpPr txBox="1">
            <a:spLocks noChangeArrowheads="1"/>
          </p:cNvSpPr>
          <p:nvPr/>
        </p:nvSpPr>
        <p:spPr bwMode="auto">
          <a:xfrm>
            <a:off x="157955" y="8020680"/>
            <a:ext cx="6250717" cy="780797"/>
          </a:xfrm>
          <a:prstGeom prst="rect">
            <a:avLst/>
          </a:prstGeom>
          <a:noFill/>
          <a:ln w="9525" algn="ctr">
            <a:noFill/>
            <a:miter lim="800000"/>
            <a:headEnd/>
            <a:tailEnd/>
          </a:ln>
        </p:spPr>
        <p:txBody>
          <a:bodyPr lIns="87446" tIns="43723" rIns="87446" bIns="43723">
            <a:spAutoFit/>
          </a:bodyPr>
          <a:lstStyle/>
          <a:p>
            <a:pPr defTabSz="874857">
              <a:spcBef>
                <a:spcPct val="50000"/>
              </a:spcBef>
            </a:pPr>
            <a:r>
              <a:rPr lang="fr-FR" dirty="0">
                <a:solidFill>
                  <a:schemeClr val="bg1"/>
                </a:solidFill>
              </a:rPr>
              <a:t>22</a:t>
            </a:r>
          </a:p>
          <a:p>
            <a:pPr defTabSz="874857">
              <a:spcBef>
                <a:spcPct val="50000"/>
              </a:spcBef>
            </a:pPr>
            <a:endParaRPr lang="fr-FR" dirty="0">
              <a:solidFill>
                <a:schemeClr val="bg1"/>
              </a:solidFill>
            </a:endParaRPr>
          </a:p>
        </p:txBody>
      </p:sp>
      <p:sp>
        <p:nvSpPr>
          <p:cNvPr id="220164" name="Text Box 4"/>
          <p:cNvSpPr txBox="1">
            <a:spLocks noChangeArrowheads="1"/>
          </p:cNvSpPr>
          <p:nvPr/>
        </p:nvSpPr>
        <p:spPr bwMode="auto">
          <a:xfrm>
            <a:off x="0" y="592863"/>
            <a:ext cx="7063495" cy="5443612"/>
          </a:xfrm>
          <a:prstGeom prst="rect">
            <a:avLst/>
          </a:prstGeom>
          <a:noFill/>
          <a:ln w="9525" algn="ctr">
            <a:noFill/>
            <a:miter lim="800000"/>
            <a:headEnd/>
            <a:tailEnd/>
          </a:ln>
        </p:spPr>
        <p:txBody>
          <a:bodyPr lIns="87446" tIns="43723" rIns="87446" bIns="43723">
            <a:spAutoFit/>
          </a:bodyPr>
          <a:lstStyle/>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p:txBody>
      </p:sp>
      <p:sp>
        <p:nvSpPr>
          <p:cNvPr id="220165" name="Rectangle 5"/>
          <p:cNvSpPr>
            <a:spLocks noGrp="1" noChangeArrowheads="1"/>
          </p:cNvSpPr>
          <p:nvPr>
            <p:ph type="body" idx="1"/>
          </p:nvPr>
        </p:nvSpPr>
        <p:spPr>
          <a:xfrm>
            <a:off x="157956" y="3606824"/>
            <a:ext cx="6700045" cy="4632279"/>
          </a:xfrm>
          <a:ln/>
        </p:spPr>
        <p:txBody>
          <a:bodyPr/>
          <a:lstStyle/>
          <a:p>
            <a:pPr marL="2931"/>
            <a:r>
              <a:rPr lang="es-ES" b="1" dirty="0"/>
              <a:t>Implantación</a:t>
            </a:r>
          </a:p>
          <a:p>
            <a:pPr marL="2931"/>
            <a:r>
              <a:rPr lang="es-ES" dirty="0"/>
              <a:t>Situada en la parte trasera del vehículo a la derecha del cargador de a bordo / convertidor DC-DC.</a:t>
            </a:r>
          </a:p>
          <a:p>
            <a:pPr marL="2931"/>
            <a:endParaRPr lang="es-ES" dirty="0"/>
          </a:p>
          <a:p>
            <a:pPr marL="2931"/>
            <a:r>
              <a:rPr lang="es-ES" b="1" dirty="0"/>
              <a:t>Función</a:t>
            </a:r>
          </a:p>
          <a:p>
            <a:pPr marL="2931"/>
            <a:r>
              <a:rPr lang="es-ES" dirty="0"/>
              <a:t>El calculador de la máquina eléctrica (CCME) se utiliza de 2 maneras:</a:t>
            </a:r>
          </a:p>
          <a:p>
            <a:pPr marL="2931"/>
            <a:r>
              <a:rPr lang="es-ES" dirty="0"/>
              <a:t>	- durante la tracción;</a:t>
            </a:r>
          </a:p>
          <a:p>
            <a:pPr marL="2931"/>
            <a:r>
              <a:rPr lang="es-ES" dirty="0"/>
              <a:t>	- durante las fases de frenado / recuperación.</a:t>
            </a:r>
          </a:p>
          <a:p>
            <a:pPr marL="2931"/>
            <a:endParaRPr lang="es-ES" b="1" dirty="0"/>
          </a:p>
          <a:p>
            <a:pPr marL="2931"/>
            <a:r>
              <a:rPr lang="es-ES" dirty="0"/>
              <a:t>Durante la tracción, el calculador de la máquina eléctrica pilota la máquina eléctrica generando 330 V de corriente alterna trifásica a partir de la corriente de la batería de tracción (330 V de corriente continua).</a:t>
            </a:r>
          </a:p>
          <a:p>
            <a:pPr marL="2931"/>
            <a:endParaRPr lang="es-ES" dirty="0"/>
          </a:p>
          <a:p>
            <a:pPr marL="2931"/>
            <a:r>
              <a:rPr lang="es-ES" dirty="0"/>
              <a:t>Durante la fase de recuperación / frenado, el calculador de la máquina eléctrica pilota la máquina eléctrica y transforma los 330 V de corriente alterna trifásica de la máquina eléctrica en corriente de recarga para la batería de tracción (330 V de corriente continua).</a:t>
            </a:r>
          </a:p>
        </p:txBody>
      </p:sp>
      <p:grpSp>
        <p:nvGrpSpPr>
          <p:cNvPr id="2" name="Group 26"/>
          <p:cNvGrpSpPr>
            <a:grpSpLocks/>
          </p:cNvGrpSpPr>
          <p:nvPr/>
        </p:nvGrpSpPr>
        <p:grpSpPr bwMode="auto">
          <a:xfrm>
            <a:off x="219297" y="8417813"/>
            <a:ext cx="6480749" cy="538967"/>
            <a:chOff x="170" y="5242"/>
            <a:chExt cx="4082" cy="340"/>
          </a:xfrm>
        </p:grpSpPr>
        <p:sp>
          <p:nvSpPr>
            <p:cNvPr id="220168" name="Rectangle 27"/>
            <p:cNvSpPr>
              <a:spLocks noChangeArrowheads="1"/>
            </p:cNvSpPr>
            <p:nvPr/>
          </p:nvSpPr>
          <p:spPr bwMode="auto">
            <a:xfrm>
              <a:off x="543" y="5242"/>
              <a:ext cx="3709" cy="340"/>
            </a:xfrm>
            <a:prstGeom prst="rect">
              <a:avLst/>
            </a:prstGeom>
            <a:solidFill>
              <a:schemeClr val="bg1"/>
            </a:solidFill>
            <a:ln w="9525">
              <a:solidFill>
                <a:schemeClr val="tx1"/>
              </a:solidFill>
              <a:miter lim="800000"/>
              <a:headEnd/>
              <a:tailEnd/>
            </a:ln>
          </p:spPr>
          <p:txBody>
            <a:bodyPr wrap="none" lIns="94738" tIns="47369" rIns="94738" bIns="47369" anchor="ctr"/>
            <a:lstStyle/>
            <a:p>
              <a:pPr defTabSz="874857">
                <a:spcBef>
                  <a:spcPct val="50000"/>
                </a:spcBef>
              </a:pPr>
              <a:r>
                <a:rPr lang="es-ES" sz="1200" dirty="0"/>
                <a:t>Para cualquier intervención en el CCME se requiere una puesta en seguridad </a:t>
              </a:r>
            </a:p>
            <a:p>
              <a:pPr defTabSz="874857">
                <a:spcBef>
                  <a:spcPct val="50000"/>
                </a:spcBef>
              </a:pPr>
              <a:r>
                <a:rPr lang="es-ES" sz="1200" dirty="0"/>
                <a:t>del vehículo.</a:t>
              </a:r>
              <a:endParaRPr lang="es-ES" b="1" dirty="0"/>
            </a:p>
          </p:txBody>
        </p:sp>
        <p:sp>
          <p:nvSpPr>
            <p:cNvPr id="220169" name="Rectangle 28"/>
            <p:cNvSpPr>
              <a:spLocks noChangeAspect="1" noChangeArrowheads="1"/>
            </p:cNvSpPr>
            <p:nvPr/>
          </p:nvSpPr>
          <p:spPr bwMode="auto">
            <a:xfrm>
              <a:off x="170" y="5242"/>
              <a:ext cx="340" cy="340"/>
            </a:xfrm>
            <a:prstGeom prst="rect">
              <a:avLst/>
            </a:prstGeom>
            <a:noFill/>
            <a:ln w="9525">
              <a:solidFill>
                <a:schemeClr val="tx1"/>
              </a:solidFill>
              <a:miter lim="800000"/>
              <a:headEnd/>
              <a:tailEnd/>
            </a:ln>
          </p:spPr>
          <p:txBody>
            <a:bodyPr wrap="none" lIns="94738" tIns="47369" rIns="94738" bIns="47369" anchor="ctr"/>
            <a:lstStyle/>
            <a:p>
              <a:pPr defTabSz="874857"/>
              <a:endParaRPr lang="es-ES" dirty="0"/>
            </a:p>
          </p:txBody>
        </p:sp>
      </p:grpSp>
      <p:pic>
        <p:nvPicPr>
          <p:cNvPr id="220167" name="Picture 11" descr="attention"/>
          <p:cNvPicPr>
            <a:picLocks noChangeAspect="1" noChangeArrowheads="1"/>
          </p:cNvPicPr>
          <p:nvPr/>
        </p:nvPicPr>
        <p:blipFill>
          <a:blip r:embed="rId3"/>
          <a:srcRect/>
          <a:stretch>
            <a:fillRect/>
          </a:stretch>
        </p:blipFill>
        <p:spPr bwMode="auto">
          <a:xfrm>
            <a:off x="157955" y="8417813"/>
            <a:ext cx="654822" cy="543221"/>
          </a:xfrm>
          <a:prstGeom prst="rect">
            <a:avLst/>
          </a:prstGeom>
          <a:noFill/>
          <a:ln w="9525">
            <a:noFill/>
            <a:miter lim="800000"/>
            <a:headEnd/>
            <a:tailEnd/>
          </a:ln>
        </p:spPr>
      </p:pic>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12" descr="schema4"/>
          <p:cNvPicPr>
            <a:picLocks noChangeAspect="1" noChangeArrowheads="1"/>
          </p:cNvPicPr>
          <p:nvPr/>
        </p:nvPicPr>
        <p:blipFill>
          <a:blip r:embed="rId3"/>
          <a:srcRect/>
          <a:stretch>
            <a:fillRect/>
          </a:stretch>
        </p:blipFill>
        <p:spPr bwMode="auto">
          <a:xfrm>
            <a:off x="0" y="4836519"/>
            <a:ext cx="4769316" cy="2710437"/>
          </a:xfrm>
          <a:prstGeom prst="rect">
            <a:avLst/>
          </a:prstGeom>
          <a:noFill/>
          <a:ln w="9525">
            <a:noFill/>
            <a:miter lim="800000"/>
            <a:headEnd/>
            <a:tailEnd/>
          </a:ln>
        </p:spPr>
      </p:pic>
      <p:sp>
        <p:nvSpPr>
          <p:cNvPr id="787458" name="Rectangle 2"/>
          <p:cNvSpPr>
            <a:spLocks noGrp="1" noRot="1" noChangeAspect="1" noChangeArrowheads="1" noTextEdit="1"/>
          </p:cNvSpPr>
          <p:nvPr>
            <p:ph type="sldImg"/>
          </p:nvPr>
        </p:nvSpPr>
        <p:spPr>
          <a:xfrm>
            <a:off x="296863" y="0"/>
            <a:ext cx="6045200" cy="4533900"/>
          </a:xfrm>
          <a:ln/>
        </p:spPr>
      </p:sp>
      <p:sp>
        <p:nvSpPr>
          <p:cNvPr id="221188" name="Text Box 3"/>
          <p:cNvSpPr txBox="1">
            <a:spLocks noChangeArrowheads="1"/>
          </p:cNvSpPr>
          <p:nvPr/>
        </p:nvSpPr>
        <p:spPr bwMode="auto">
          <a:xfrm>
            <a:off x="157955" y="8020680"/>
            <a:ext cx="6250717" cy="780797"/>
          </a:xfrm>
          <a:prstGeom prst="rect">
            <a:avLst/>
          </a:prstGeom>
          <a:noFill/>
          <a:ln w="9525" algn="ctr">
            <a:noFill/>
            <a:miter lim="800000"/>
            <a:headEnd/>
            <a:tailEnd/>
          </a:ln>
        </p:spPr>
        <p:txBody>
          <a:bodyPr lIns="87446" tIns="43723" rIns="87446" bIns="43723">
            <a:spAutoFit/>
          </a:bodyPr>
          <a:lstStyle/>
          <a:p>
            <a:pPr defTabSz="874857">
              <a:spcBef>
                <a:spcPct val="50000"/>
              </a:spcBef>
            </a:pPr>
            <a:r>
              <a:rPr lang="fr-FR" dirty="0">
                <a:solidFill>
                  <a:schemeClr val="bg1"/>
                </a:solidFill>
              </a:rPr>
              <a:t>22</a:t>
            </a:r>
          </a:p>
          <a:p>
            <a:pPr defTabSz="874857">
              <a:spcBef>
                <a:spcPct val="50000"/>
              </a:spcBef>
            </a:pPr>
            <a:endParaRPr lang="fr-FR" dirty="0">
              <a:solidFill>
                <a:schemeClr val="bg1"/>
              </a:solidFill>
            </a:endParaRPr>
          </a:p>
        </p:txBody>
      </p:sp>
      <p:sp>
        <p:nvSpPr>
          <p:cNvPr id="221189" name="Text Box 4"/>
          <p:cNvSpPr txBox="1">
            <a:spLocks noChangeArrowheads="1"/>
          </p:cNvSpPr>
          <p:nvPr/>
        </p:nvSpPr>
        <p:spPr bwMode="auto">
          <a:xfrm>
            <a:off x="0" y="592863"/>
            <a:ext cx="7063495" cy="5443612"/>
          </a:xfrm>
          <a:prstGeom prst="rect">
            <a:avLst/>
          </a:prstGeom>
          <a:noFill/>
          <a:ln w="9525" algn="ctr">
            <a:noFill/>
            <a:miter lim="800000"/>
            <a:headEnd/>
            <a:tailEnd/>
          </a:ln>
        </p:spPr>
        <p:txBody>
          <a:bodyPr lIns="87446" tIns="43723" rIns="87446" bIns="43723">
            <a:spAutoFit/>
          </a:bodyPr>
          <a:lstStyle/>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p:txBody>
      </p:sp>
      <p:grpSp>
        <p:nvGrpSpPr>
          <p:cNvPr id="2" name="Group 13"/>
          <p:cNvGrpSpPr>
            <a:grpSpLocks/>
          </p:cNvGrpSpPr>
          <p:nvPr/>
        </p:nvGrpSpPr>
        <p:grpSpPr bwMode="auto">
          <a:xfrm>
            <a:off x="1593351" y="5138624"/>
            <a:ext cx="5264649" cy="2032870"/>
            <a:chOff x="994" y="3516"/>
            <a:chExt cx="3286" cy="1390"/>
          </a:xfrm>
        </p:grpSpPr>
        <p:sp>
          <p:nvSpPr>
            <p:cNvPr id="221191" name="Text Box 8"/>
            <p:cNvSpPr txBox="1">
              <a:spLocks noChangeArrowheads="1"/>
            </p:cNvSpPr>
            <p:nvPr/>
          </p:nvSpPr>
          <p:spPr bwMode="auto">
            <a:xfrm>
              <a:off x="2830" y="3516"/>
              <a:ext cx="1399" cy="194"/>
            </a:xfrm>
            <a:prstGeom prst="rect">
              <a:avLst/>
            </a:prstGeom>
            <a:noFill/>
            <a:ln w="9525" algn="ctr">
              <a:noFill/>
              <a:miter lim="800000"/>
              <a:headEnd/>
              <a:tailEnd/>
            </a:ln>
          </p:spPr>
          <p:txBody>
            <a:bodyPr lIns="98191" tIns="49093" rIns="98191" bIns="49093">
              <a:spAutoFit/>
            </a:bodyPr>
            <a:lstStyle/>
            <a:p>
              <a:pPr marL="169989" defTabSz="874857">
                <a:spcBef>
                  <a:spcPct val="50000"/>
                </a:spcBef>
              </a:pPr>
              <a:r>
                <a:rPr lang="es-ES" sz="1200" dirty="0"/>
                <a:t>Condensador de alisado</a:t>
              </a:r>
            </a:p>
          </p:txBody>
        </p:sp>
        <p:sp>
          <p:nvSpPr>
            <p:cNvPr id="221192" name="Text Box 9"/>
            <p:cNvSpPr txBox="1">
              <a:spLocks noChangeArrowheads="1"/>
            </p:cNvSpPr>
            <p:nvPr/>
          </p:nvSpPr>
          <p:spPr bwMode="auto">
            <a:xfrm>
              <a:off x="2881" y="4043"/>
              <a:ext cx="1399" cy="320"/>
            </a:xfrm>
            <a:prstGeom prst="rect">
              <a:avLst/>
            </a:prstGeom>
            <a:noFill/>
            <a:ln w="9525" algn="ctr">
              <a:noFill/>
              <a:miter lim="800000"/>
              <a:headEnd/>
              <a:tailEnd/>
            </a:ln>
          </p:spPr>
          <p:txBody>
            <a:bodyPr lIns="98191" tIns="49093" rIns="98191" bIns="49093">
              <a:spAutoFit/>
            </a:bodyPr>
            <a:lstStyle/>
            <a:p>
              <a:pPr marL="169989" defTabSz="874857">
                <a:spcBef>
                  <a:spcPct val="50000"/>
                </a:spcBef>
              </a:pPr>
              <a:r>
                <a:rPr lang="es-ES" sz="1200" dirty="0"/>
                <a:t>Conjunto de transistores de potencia</a:t>
              </a:r>
            </a:p>
          </p:txBody>
        </p:sp>
        <p:sp>
          <p:nvSpPr>
            <p:cNvPr id="221193" name="Text Box 10"/>
            <p:cNvSpPr txBox="1">
              <a:spLocks noChangeArrowheads="1"/>
            </p:cNvSpPr>
            <p:nvPr/>
          </p:nvSpPr>
          <p:spPr bwMode="auto">
            <a:xfrm>
              <a:off x="2881" y="4667"/>
              <a:ext cx="1399" cy="194"/>
            </a:xfrm>
            <a:prstGeom prst="rect">
              <a:avLst/>
            </a:prstGeom>
            <a:noFill/>
            <a:ln w="9525" algn="ctr">
              <a:noFill/>
              <a:miter lim="800000"/>
              <a:headEnd/>
              <a:tailEnd/>
            </a:ln>
          </p:spPr>
          <p:txBody>
            <a:bodyPr lIns="98191" tIns="49093" rIns="98191" bIns="49093">
              <a:spAutoFit/>
            </a:bodyPr>
            <a:lstStyle/>
            <a:p>
              <a:pPr marL="169989" defTabSz="874857">
                <a:spcBef>
                  <a:spcPct val="50000"/>
                </a:spcBef>
              </a:pPr>
              <a:r>
                <a:rPr lang="es-ES" sz="1200" dirty="0"/>
                <a:t>Difusor de calor</a:t>
              </a:r>
            </a:p>
          </p:txBody>
        </p:sp>
        <p:sp>
          <p:nvSpPr>
            <p:cNvPr id="221194" name="Text Box 11"/>
            <p:cNvSpPr txBox="1">
              <a:spLocks noChangeArrowheads="1"/>
            </p:cNvSpPr>
            <p:nvPr/>
          </p:nvSpPr>
          <p:spPr bwMode="auto">
            <a:xfrm>
              <a:off x="994" y="4712"/>
              <a:ext cx="1399" cy="194"/>
            </a:xfrm>
            <a:prstGeom prst="rect">
              <a:avLst/>
            </a:prstGeom>
            <a:noFill/>
            <a:ln w="9525" algn="ctr">
              <a:noFill/>
              <a:miter lim="800000"/>
              <a:headEnd/>
              <a:tailEnd/>
            </a:ln>
          </p:spPr>
          <p:txBody>
            <a:bodyPr lIns="98191" tIns="49093" rIns="98191" bIns="49093">
              <a:spAutoFit/>
            </a:bodyPr>
            <a:lstStyle/>
            <a:p>
              <a:pPr marL="169989" defTabSz="874857">
                <a:spcBef>
                  <a:spcPct val="50000"/>
                </a:spcBef>
              </a:pPr>
              <a:r>
                <a:rPr lang="fr-FR" sz="1200" dirty="0"/>
                <a:t>Circuit de commande</a:t>
              </a:r>
            </a:p>
          </p:txBody>
        </p:sp>
      </p:gr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2"/>
          <p:cNvSpPr>
            <a:spLocks noGrp="1" noRot="1" noChangeAspect="1" noChangeArrowheads="1" noTextEdit="1"/>
          </p:cNvSpPr>
          <p:nvPr>
            <p:ph type="sldImg"/>
          </p:nvPr>
        </p:nvSpPr>
        <p:spPr>
          <a:xfrm>
            <a:off x="296863" y="0"/>
            <a:ext cx="6045200" cy="4533900"/>
          </a:xfrm>
          <a:ln/>
        </p:spPr>
      </p:sp>
      <p:sp>
        <p:nvSpPr>
          <p:cNvPr id="222211" name="Text Box 3"/>
          <p:cNvSpPr txBox="1">
            <a:spLocks noChangeArrowheads="1"/>
          </p:cNvSpPr>
          <p:nvPr/>
        </p:nvSpPr>
        <p:spPr bwMode="auto">
          <a:xfrm>
            <a:off x="157955" y="8020680"/>
            <a:ext cx="6250717" cy="780797"/>
          </a:xfrm>
          <a:prstGeom prst="rect">
            <a:avLst/>
          </a:prstGeom>
          <a:noFill/>
          <a:ln w="9525" algn="ctr">
            <a:noFill/>
            <a:miter lim="800000"/>
            <a:headEnd/>
            <a:tailEnd/>
          </a:ln>
        </p:spPr>
        <p:txBody>
          <a:bodyPr lIns="87446" tIns="43723" rIns="87446" bIns="43723">
            <a:spAutoFit/>
          </a:bodyPr>
          <a:lstStyle/>
          <a:p>
            <a:pPr defTabSz="874857">
              <a:spcBef>
                <a:spcPct val="50000"/>
              </a:spcBef>
            </a:pPr>
            <a:r>
              <a:rPr lang="fr-FR" dirty="0">
                <a:solidFill>
                  <a:schemeClr val="bg1"/>
                </a:solidFill>
              </a:rPr>
              <a:t>22</a:t>
            </a:r>
          </a:p>
          <a:p>
            <a:pPr defTabSz="874857">
              <a:spcBef>
                <a:spcPct val="50000"/>
              </a:spcBef>
            </a:pPr>
            <a:endParaRPr lang="fr-FR" dirty="0">
              <a:solidFill>
                <a:schemeClr val="bg1"/>
              </a:solidFill>
            </a:endParaRPr>
          </a:p>
        </p:txBody>
      </p:sp>
      <p:sp>
        <p:nvSpPr>
          <p:cNvPr id="222212" name="Text Box 4"/>
          <p:cNvSpPr txBox="1">
            <a:spLocks noChangeArrowheads="1"/>
          </p:cNvSpPr>
          <p:nvPr/>
        </p:nvSpPr>
        <p:spPr bwMode="auto">
          <a:xfrm>
            <a:off x="0" y="592864"/>
            <a:ext cx="7063495" cy="5905277"/>
          </a:xfrm>
          <a:prstGeom prst="rect">
            <a:avLst/>
          </a:prstGeom>
          <a:noFill/>
          <a:ln w="9525" algn="ctr">
            <a:noFill/>
            <a:miter lim="800000"/>
            <a:headEnd/>
            <a:tailEnd/>
          </a:ln>
        </p:spPr>
        <p:txBody>
          <a:bodyPr lIns="87446" tIns="43723" rIns="87446" bIns="43723">
            <a:spAutoFit/>
          </a:bodyPr>
          <a:lstStyle/>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r>
              <a:rPr lang="fr-FR" dirty="0"/>
              <a:t>Le réseau électrique national fourni les industries en 380 V triphasé. </a:t>
            </a:r>
          </a:p>
          <a:p>
            <a:pPr defTabSz="874857"/>
            <a:endParaRPr lang="fr-FR" dirty="0"/>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p:txBody>
      </p:sp>
      <p:sp>
        <p:nvSpPr>
          <p:cNvPr id="222213" name="Rectangle 5"/>
          <p:cNvSpPr>
            <a:spLocks noGrp="1" noChangeArrowheads="1"/>
          </p:cNvSpPr>
          <p:nvPr>
            <p:ph type="body" idx="1"/>
          </p:nvPr>
        </p:nvSpPr>
        <p:spPr>
          <a:xfrm>
            <a:off x="84346" y="4372725"/>
            <a:ext cx="6700045" cy="4243655"/>
          </a:xfrm>
          <a:ln/>
        </p:spPr>
        <p:txBody>
          <a:bodyPr/>
          <a:lstStyle/>
          <a:p>
            <a:pPr eaLnBrk="1" hangingPunct="1"/>
            <a:r>
              <a:rPr lang="es-ES" sz="1300" dirty="0"/>
              <a:t>La red eléctrica es capaz de abastecer la industria de 380 V de corriente trifásica.</a:t>
            </a:r>
          </a:p>
          <a:p>
            <a:pPr eaLnBrk="1" hangingPunct="1"/>
            <a:endParaRPr lang="es-ES" sz="1300" dirty="0"/>
          </a:p>
          <a:p>
            <a:pPr eaLnBrk="1" hangingPunct="1"/>
            <a:r>
              <a:rPr lang="es-ES" sz="1300" dirty="0"/>
              <a:t>Los motores utilizados en este sector industrial generalmente son de tipo asíncrono trifásico.</a:t>
            </a:r>
          </a:p>
          <a:p>
            <a:pPr eaLnBrk="1" hangingPunct="1"/>
            <a:endParaRPr lang="es-ES" sz="1300" dirty="0"/>
          </a:p>
          <a:p>
            <a:pPr eaLnBrk="1" hangingPunct="1"/>
            <a:r>
              <a:rPr lang="es-ES" sz="1300" dirty="0"/>
              <a:t>Los motores empleados funcionan en regímenes constantes (por ejemplo 500 rpm) ajustados a las fases suministradas por la red.</a:t>
            </a:r>
            <a:endParaRPr lang="es-ES" sz="1500" dirty="0"/>
          </a:p>
        </p:txBody>
      </p:sp>
      <p:pic>
        <p:nvPicPr>
          <p:cNvPr id="222214" name="Picture 6" descr="industrie GD"/>
          <p:cNvPicPr>
            <a:picLocks noChangeAspect="1" noChangeArrowheads="1"/>
          </p:cNvPicPr>
          <p:nvPr/>
        </p:nvPicPr>
        <p:blipFill>
          <a:blip r:embed="rId3"/>
          <a:srcRect/>
          <a:stretch>
            <a:fillRect/>
          </a:stretch>
        </p:blipFill>
        <p:spPr bwMode="auto">
          <a:xfrm>
            <a:off x="0" y="462377"/>
            <a:ext cx="6858000" cy="3752912"/>
          </a:xfrm>
          <a:prstGeom prst="rect">
            <a:avLst/>
          </a:prstGeom>
          <a:noFill/>
          <a:ln w="9525">
            <a:noFill/>
            <a:miter lim="800000"/>
            <a:headEnd/>
            <a:tailEnd/>
          </a:ln>
        </p:spPr>
      </p:pic>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Rot="1" noChangeAspect="1" noChangeArrowheads="1" noTextEdit="1"/>
          </p:cNvSpPr>
          <p:nvPr>
            <p:ph type="sldImg"/>
          </p:nvPr>
        </p:nvSpPr>
        <p:spPr>
          <a:xfrm>
            <a:off x="46007" y="0"/>
            <a:ext cx="6537490" cy="4534414"/>
          </a:xfrm>
          <a:ln/>
        </p:spPr>
      </p:sp>
      <p:sp>
        <p:nvSpPr>
          <p:cNvPr id="223235" name="Text Box 3"/>
          <p:cNvSpPr txBox="1">
            <a:spLocks noChangeArrowheads="1"/>
          </p:cNvSpPr>
          <p:nvPr/>
        </p:nvSpPr>
        <p:spPr bwMode="auto">
          <a:xfrm>
            <a:off x="157955" y="8020680"/>
            <a:ext cx="6250717" cy="780797"/>
          </a:xfrm>
          <a:prstGeom prst="rect">
            <a:avLst/>
          </a:prstGeom>
          <a:noFill/>
          <a:ln w="9525" algn="ctr">
            <a:noFill/>
            <a:miter lim="800000"/>
            <a:headEnd/>
            <a:tailEnd/>
          </a:ln>
        </p:spPr>
        <p:txBody>
          <a:bodyPr lIns="87446" tIns="43723" rIns="87446" bIns="43723">
            <a:spAutoFit/>
          </a:bodyPr>
          <a:lstStyle/>
          <a:p>
            <a:pPr defTabSz="874857">
              <a:spcBef>
                <a:spcPct val="50000"/>
              </a:spcBef>
            </a:pPr>
            <a:r>
              <a:rPr lang="fr-FR" dirty="0">
                <a:solidFill>
                  <a:schemeClr val="bg1"/>
                </a:solidFill>
              </a:rPr>
              <a:t>22</a:t>
            </a:r>
          </a:p>
          <a:p>
            <a:pPr defTabSz="874857">
              <a:spcBef>
                <a:spcPct val="50000"/>
              </a:spcBef>
            </a:pPr>
            <a:endParaRPr lang="fr-FR" dirty="0">
              <a:solidFill>
                <a:schemeClr val="bg1"/>
              </a:solidFill>
            </a:endParaRPr>
          </a:p>
        </p:txBody>
      </p:sp>
      <p:sp>
        <p:nvSpPr>
          <p:cNvPr id="223236" name="Text Box 4"/>
          <p:cNvSpPr txBox="1">
            <a:spLocks noChangeArrowheads="1"/>
          </p:cNvSpPr>
          <p:nvPr/>
        </p:nvSpPr>
        <p:spPr bwMode="auto">
          <a:xfrm>
            <a:off x="0" y="592863"/>
            <a:ext cx="7063495" cy="5443612"/>
          </a:xfrm>
          <a:prstGeom prst="rect">
            <a:avLst/>
          </a:prstGeom>
          <a:noFill/>
          <a:ln w="9525" algn="ctr">
            <a:noFill/>
            <a:miter lim="800000"/>
            <a:headEnd/>
            <a:tailEnd/>
          </a:ln>
        </p:spPr>
        <p:txBody>
          <a:bodyPr lIns="87446" tIns="43723" rIns="87446" bIns="43723">
            <a:spAutoFit/>
          </a:bodyPr>
          <a:lstStyle/>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p:txBody>
      </p:sp>
      <p:sp>
        <p:nvSpPr>
          <p:cNvPr id="223237" name="Rectangle 5"/>
          <p:cNvSpPr>
            <a:spLocks noGrp="1" noChangeArrowheads="1"/>
          </p:cNvSpPr>
          <p:nvPr>
            <p:ph type="body" idx="1"/>
          </p:nvPr>
        </p:nvSpPr>
        <p:spPr>
          <a:xfrm>
            <a:off x="84346" y="3157212"/>
            <a:ext cx="6700045" cy="5459168"/>
          </a:xfrm>
          <a:ln/>
        </p:spPr>
        <p:txBody>
          <a:bodyPr/>
          <a:lstStyle/>
          <a:p>
            <a:pPr eaLnBrk="1" hangingPunct="1"/>
            <a:r>
              <a:rPr lang="es-ES" dirty="0"/>
              <a:t>En la fabricación de vehículos eléctricos se utilizan los mismos tipos de motores (380 V) que en el resto de la industria, gracias a su coste y fiabilidad.</a:t>
            </a:r>
          </a:p>
          <a:p>
            <a:pPr eaLnBrk="1" hangingPunct="1"/>
            <a:endParaRPr lang="es-ES" dirty="0"/>
          </a:p>
          <a:p>
            <a:pPr eaLnBrk="1" hangingPunct="1"/>
            <a:r>
              <a:rPr lang="es-ES" dirty="0"/>
              <a:t>Sin embargo, hoy en día es imposible almacenar otro tipo de corriente que no sea continua. </a:t>
            </a:r>
          </a:p>
          <a:p>
            <a:pPr eaLnBrk="1" hangingPunct="1"/>
            <a:endParaRPr lang="es-ES" dirty="0"/>
          </a:p>
          <a:p>
            <a:pPr eaLnBrk="1" hangingPunct="1"/>
            <a:r>
              <a:rPr lang="es-ES" dirty="0"/>
              <a:t>Por lo tanto, para alimentar el motor hace falta convertir la corriente continua en corriente alterna trifásica. </a:t>
            </a:r>
          </a:p>
          <a:p>
            <a:pPr eaLnBrk="1" hangingPunct="1"/>
            <a:endParaRPr lang="es-ES" dirty="0"/>
          </a:p>
          <a:p>
            <a:pPr eaLnBrk="1" hangingPunct="1"/>
            <a:r>
              <a:rPr lang="es-ES" dirty="0"/>
              <a:t>Esa es la función de la unidad de control de la máquina eléctrica.</a:t>
            </a:r>
          </a:p>
          <a:p>
            <a:pPr eaLnBrk="1" hangingPunct="1"/>
            <a:endParaRPr lang="es-ES" dirty="0"/>
          </a:p>
          <a:p>
            <a:pPr eaLnBrk="1" hangingPunct="1"/>
            <a:r>
              <a:rPr lang="es-ES" dirty="0"/>
              <a:t>En este tipo de vehículo, el bloque se llama «máquina eléctrica» porque es a la vez un motor y un recuperador de energía</a:t>
            </a:r>
            <a:r>
              <a:rPr lang="fr-FR" dirty="0"/>
              <a:t>.</a:t>
            </a:r>
          </a:p>
          <a:p>
            <a:pPr eaLnBrk="1" hangingPunct="1"/>
            <a:endParaRPr lang="fr-FR" dirty="0"/>
          </a:p>
          <a:p>
            <a:pPr eaLnBrk="1" hangingPunct="1"/>
            <a:endParaRPr lang="fr-FR" dirty="0"/>
          </a:p>
        </p:txBody>
      </p:sp>
      <p:pic>
        <p:nvPicPr>
          <p:cNvPr id="223238" name="Picture 6" descr="machine GD"/>
          <p:cNvPicPr>
            <a:picLocks noChangeAspect="1" noChangeArrowheads="1"/>
          </p:cNvPicPr>
          <p:nvPr/>
        </p:nvPicPr>
        <p:blipFill>
          <a:blip r:embed="rId3"/>
          <a:srcRect t="18851" b="24594"/>
          <a:stretch>
            <a:fillRect/>
          </a:stretch>
        </p:blipFill>
        <p:spPr bwMode="auto">
          <a:xfrm>
            <a:off x="0" y="592864"/>
            <a:ext cx="6858000" cy="2321813"/>
          </a:xfrm>
          <a:prstGeom prst="rect">
            <a:avLst/>
          </a:prstGeom>
          <a:noFill/>
          <a:ln w="9525">
            <a:noFill/>
            <a:miter lim="800000"/>
            <a:headEnd/>
            <a:tailEnd/>
          </a:ln>
        </p:spPr>
      </p:pic>
      <p:pic>
        <p:nvPicPr>
          <p:cNvPr id="223239" name="Picture 8" descr="MCU"/>
          <p:cNvPicPr>
            <a:picLocks noChangeAspect="1" noChangeArrowheads="1"/>
          </p:cNvPicPr>
          <p:nvPr/>
        </p:nvPicPr>
        <p:blipFill>
          <a:blip r:embed="rId4"/>
          <a:srcRect/>
          <a:stretch>
            <a:fillRect/>
          </a:stretch>
        </p:blipFill>
        <p:spPr bwMode="auto">
          <a:xfrm>
            <a:off x="1975202" y="6494552"/>
            <a:ext cx="3271046" cy="2069349"/>
          </a:xfrm>
          <a:prstGeom prst="rect">
            <a:avLst/>
          </a:prstGeom>
          <a:noFill/>
          <a:ln w="9525">
            <a:noFill/>
            <a:miter lim="800000"/>
            <a:headEnd/>
            <a:tailEnd/>
          </a:ln>
        </p:spPr>
      </p:pic>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p:cNvSpPr>
            <a:spLocks noGrp="1" noRot="1" noChangeAspect="1" noChangeArrowheads="1" noTextEdit="1"/>
          </p:cNvSpPr>
          <p:nvPr>
            <p:ph type="sldImg"/>
          </p:nvPr>
        </p:nvSpPr>
        <p:spPr>
          <a:xfrm>
            <a:off x="50607" y="0"/>
            <a:ext cx="6537489" cy="4534414"/>
          </a:xfrm>
          <a:ln/>
        </p:spPr>
      </p:sp>
      <p:sp>
        <p:nvSpPr>
          <p:cNvPr id="224259" name="Text Box 3"/>
          <p:cNvSpPr txBox="1">
            <a:spLocks noChangeArrowheads="1"/>
          </p:cNvSpPr>
          <p:nvPr/>
        </p:nvSpPr>
        <p:spPr bwMode="auto">
          <a:xfrm>
            <a:off x="157955" y="8020680"/>
            <a:ext cx="6250717" cy="780797"/>
          </a:xfrm>
          <a:prstGeom prst="rect">
            <a:avLst/>
          </a:prstGeom>
          <a:noFill/>
          <a:ln w="9525" algn="ctr">
            <a:noFill/>
            <a:miter lim="800000"/>
            <a:headEnd/>
            <a:tailEnd/>
          </a:ln>
        </p:spPr>
        <p:txBody>
          <a:bodyPr lIns="87446" tIns="43723" rIns="87446" bIns="43723">
            <a:spAutoFit/>
          </a:bodyPr>
          <a:lstStyle/>
          <a:p>
            <a:pPr defTabSz="874857">
              <a:spcBef>
                <a:spcPct val="50000"/>
              </a:spcBef>
            </a:pPr>
            <a:r>
              <a:rPr lang="fr-FR" dirty="0">
                <a:solidFill>
                  <a:schemeClr val="bg1"/>
                </a:solidFill>
              </a:rPr>
              <a:t>22</a:t>
            </a:r>
          </a:p>
          <a:p>
            <a:pPr defTabSz="874857">
              <a:spcBef>
                <a:spcPct val="50000"/>
              </a:spcBef>
            </a:pPr>
            <a:endParaRPr lang="fr-FR" dirty="0">
              <a:solidFill>
                <a:schemeClr val="bg1"/>
              </a:solidFill>
            </a:endParaRPr>
          </a:p>
        </p:txBody>
      </p:sp>
      <p:sp>
        <p:nvSpPr>
          <p:cNvPr id="224260" name="Text Box 4"/>
          <p:cNvSpPr txBox="1">
            <a:spLocks noChangeArrowheads="1"/>
          </p:cNvSpPr>
          <p:nvPr/>
        </p:nvSpPr>
        <p:spPr bwMode="auto">
          <a:xfrm>
            <a:off x="0" y="582936"/>
            <a:ext cx="7063495" cy="5443612"/>
          </a:xfrm>
          <a:prstGeom prst="rect">
            <a:avLst/>
          </a:prstGeom>
          <a:noFill/>
          <a:ln w="9525" algn="ctr">
            <a:noFill/>
            <a:miter lim="800000"/>
            <a:headEnd/>
            <a:tailEnd/>
          </a:ln>
        </p:spPr>
        <p:txBody>
          <a:bodyPr lIns="87446" tIns="43723" rIns="87446" bIns="43723">
            <a:spAutoFit/>
          </a:bodyPr>
          <a:lstStyle/>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p:txBody>
      </p:sp>
      <p:sp>
        <p:nvSpPr>
          <p:cNvPr id="224261" name="Rectangle 5"/>
          <p:cNvSpPr>
            <a:spLocks noGrp="1" noChangeArrowheads="1"/>
          </p:cNvSpPr>
          <p:nvPr>
            <p:ph type="body" idx="1"/>
          </p:nvPr>
        </p:nvSpPr>
        <p:spPr>
          <a:xfrm>
            <a:off x="0" y="428337"/>
            <a:ext cx="6784390" cy="8222083"/>
          </a:xfrm>
          <a:ln/>
        </p:spPr>
        <p:txBody>
          <a:bodyPr/>
          <a:lstStyle/>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r>
              <a:rPr lang="es-ES" dirty="0"/>
              <a:t>Para crear una señal alternativa a partir de una señal continua, la unidad de control utiliza un transformador.</a:t>
            </a:r>
          </a:p>
          <a:p>
            <a:pPr eaLnBrk="1" hangingPunct="1"/>
            <a:r>
              <a:rPr lang="es-ES" dirty="0"/>
              <a:t>El principio de funcionamiento del transformador consiste en que crea una señal modulada por ancho de pulso (tipo PWM) mediante los transistores (más rápido que un relé o un interruptor).</a:t>
            </a:r>
          </a:p>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spcBef>
                <a:spcPct val="50000"/>
              </a:spcBef>
            </a:pPr>
            <a:r>
              <a:rPr lang="es-ES" sz="1300" dirty="0"/>
              <a:t>Jugando con la amplitud de las impulsiones, el calculador crea una señal media por impulsiones, que después del tratamiento proporciona una señal sinusoidal</a:t>
            </a:r>
            <a:endParaRPr lang="es-ES" dirty="0"/>
          </a:p>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r>
              <a:rPr lang="fr-FR" sz="1300" dirty="0"/>
              <a:t>P</a:t>
            </a:r>
            <a:r>
              <a:rPr lang="es-ES" sz="1300" dirty="0"/>
              <a:t>ara obtener una señal trifásica (desfasada 120°), es suficiente desfasar en un tiempo (Ƭ), que corresponde a 120°, el inicio de cada fase.</a:t>
            </a:r>
          </a:p>
          <a:p>
            <a:pPr eaLnBrk="1" hangingPunct="1"/>
            <a:r>
              <a:rPr lang="es-ES" sz="1300" dirty="0"/>
              <a:t>El desfase corresponde a 360°/3 (motor del tipo estrella).</a:t>
            </a:r>
          </a:p>
        </p:txBody>
      </p:sp>
      <p:pic>
        <p:nvPicPr>
          <p:cNvPr id="224262" name="Picture 7" descr="onduleur 2"/>
          <p:cNvPicPr>
            <a:picLocks noChangeAspect="1" noChangeArrowheads="1"/>
          </p:cNvPicPr>
          <p:nvPr/>
        </p:nvPicPr>
        <p:blipFill>
          <a:blip r:embed="rId3"/>
          <a:srcRect/>
          <a:stretch>
            <a:fillRect/>
          </a:stretch>
        </p:blipFill>
        <p:spPr bwMode="auto">
          <a:xfrm>
            <a:off x="288306" y="5901688"/>
            <a:ext cx="6410206" cy="1758734"/>
          </a:xfrm>
          <a:prstGeom prst="rect">
            <a:avLst/>
          </a:prstGeom>
          <a:noFill/>
          <a:ln w="9525">
            <a:noFill/>
            <a:miter lim="800000"/>
            <a:headEnd/>
            <a:tailEnd/>
          </a:ln>
        </p:spPr>
      </p:pic>
      <p:pic>
        <p:nvPicPr>
          <p:cNvPr id="224263" name="Picture 8" descr="courbe1"/>
          <p:cNvPicPr>
            <a:picLocks noChangeAspect="1" noChangeArrowheads="1"/>
          </p:cNvPicPr>
          <p:nvPr/>
        </p:nvPicPr>
        <p:blipFill>
          <a:blip r:embed="rId4"/>
          <a:srcRect/>
          <a:stretch>
            <a:fillRect/>
          </a:stretch>
        </p:blipFill>
        <p:spPr bwMode="auto">
          <a:xfrm>
            <a:off x="1481402" y="3091968"/>
            <a:ext cx="3488809" cy="1858018"/>
          </a:xfrm>
          <a:prstGeom prst="rect">
            <a:avLst/>
          </a:prstGeom>
          <a:noFill/>
          <a:ln w="9525">
            <a:noFill/>
            <a:miter lim="800000"/>
            <a:headEnd/>
            <a:tailEnd/>
          </a:ln>
        </p:spPr>
      </p:pic>
      <p:grpSp>
        <p:nvGrpSpPr>
          <p:cNvPr id="2" name="Group 9"/>
          <p:cNvGrpSpPr>
            <a:grpSpLocks/>
          </p:cNvGrpSpPr>
          <p:nvPr/>
        </p:nvGrpSpPr>
        <p:grpSpPr bwMode="auto">
          <a:xfrm>
            <a:off x="139553" y="8495821"/>
            <a:ext cx="6558959" cy="563079"/>
            <a:chOff x="0" y="5759"/>
            <a:chExt cx="4280" cy="386"/>
          </a:xfrm>
        </p:grpSpPr>
        <p:sp>
          <p:nvSpPr>
            <p:cNvPr id="224266" name="Rectangle 10"/>
            <p:cNvSpPr>
              <a:spLocks noChangeArrowheads="1"/>
            </p:cNvSpPr>
            <p:nvPr/>
          </p:nvSpPr>
          <p:spPr bwMode="auto">
            <a:xfrm>
              <a:off x="371" y="5759"/>
              <a:ext cx="3909" cy="370"/>
            </a:xfrm>
            <a:prstGeom prst="rect">
              <a:avLst/>
            </a:prstGeom>
            <a:solidFill>
              <a:schemeClr val="bg1"/>
            </a:solidFill>
            <a:ln w="9525">
              <a:solidFill>
                <a:schemeClr val="tx1"/>
              </a:solidFill>
              <a:miter lim="800000"/>
              <a:headEnd/>
              <a:tailEnd/>
            </a:ln>
          </p:spPr>
          <p:txBody>
            <a:bodyPr lIns="94738" tIns="47369" rIns="94738" bIns="47369" anchor="ctr"/>
            <a:lstStyle/>
            <a:p>
              <a:pPr marL="169989" defTabSz="874857">
                <a:spcBef>
                  <a:spcPct val="30000"/>
                </a:spcBef>
              </a:pPr>
              <a:r>
                <a:rPr lang="es-ES" sz="1200" dirty="0"/>
                <a:t>Para más información consulte la documentación técnica: </a:t>
              </a:r>
            </a:p>
            <a:p>
              <a:pPr marL="169989" defTabSz="874857">
                <a:spcBef>
                  <a:spcPct val="30000"/>
                </a:spcBef>
              </a:pPr>
              <a:r>
                <a:rPr lang="es-ES" sz="1200" dirty="0"/>
                <a:t>Descripción del funcionamiento: calculador de la máquina eléctrica</a:t>
              </a:r>
              <a:endParaRPr lang="es-ES" sz="1300" dirty="0"/>
            </a:p>
          </p:txBody>
        </p:sp>
        <p:sp>
          <p:nvSpPr>
            <p:cNvPr id="224267" name="Rectangle 11"/>
            <p:cNvSpPr>
              <a:spLocks noChangeAspect="1" noChangeArrowheads="1"/>
            </p:cNvSpPr>
            <p:nvPr/>
          </p:nvSpPr>
          <p:spPr bwMode="auto">
            <a:xfrm>
              <a:off x="0" y="5759"/>
              <a:ext cx="324" cy="370"/>
            </a:xfrm>
            <a:prstGeom prst="rect">
              <a:avLst/>
            </a:prstGeom>
            <a:noFill/>
            <a:ln w="9525">
              <a:solidFill>
                <a:schemeClr val="tx1"/>
              </a:solidFill>
              <a:miter lim="800000"/>
              <a:headEnd/>
              <a:tailEnd/>
            </a:ln>
          </p:spPr>
          <p:txBody>
            <a:bodyPr wrap="none" anchor="ctr"/>
            <a:lstStyle/>
            <a:p>
              <a:endParaRPr lang="es-ES"/>
            </a:p>
          </p:txBody>
        </p:sp>
        <p:pic>
          <p:nvPicPr>
            <p:cNvPr id="224268" name="Picture 12" descr="icone_documentation"/>
            <p:cNvPicPr>
              <a:picLocks noChangeAspect="1" noChangeArrowheads="1"/>
            </p:cNvPicPr>
            <p:nvPr/>
          </p:nvPicPr>
          <p:blipFill>
            <a:blip r:embed="rId5"/>
            <a:srcRect/>
            <a:stretch>
              <a:fillRect/>
            </a:stretch>
          </p:blipFill>
          <p:spPr bwMode="auto">
            <a:xfrm>
              <a:off x="36" y="5759"/>
              <a:ext cx="211" cy="386"/>
            </a:xfrm>
            <a:prstGeom prst="rect">
              <a:avLst/>
            </a:prstGeom>
            <a:noFill/>
            <a:ln w="9525">
              <a:noFill/>
              <a:miter lim="800000"/>
              <a:headEnd/>
              <a:tailEnd/>
            </a:ln>
          </p:spPr>
        </p:pic>
      </p:grpSp>
      <p:pic>
        <p:nvPicPr>
          <p:cNvPr id="224265" name="Picture 15" descr="hacheur 2"/>
          <p:cNvPicPr>
            <a:picLocks noChangeAspect="1" noChangeArrowheads="1"/>
          </p:cNvPicPr>
          <p:nvPr/>
        </p:nvPicPr>
        <p:blipFill>
          <a:blip r:embed="rId6">
            <a:clrChange>
              <a:clrFrom>
                <a:srgbClr val="FFFFFF"/>
              </a:clrFrom>
              <a:clrTo>
                <a:srgbClr val="FFFFFF">
                  <a:alpha val="0"/>
                </a:srgbClr>
              </a:clrTo>
            </a:clrChange>
          </a:blip>
          <a:srcRect/>
          <a:stretch>
            <a:fillRect/>
          </a:stretch>
        </p:blipFill>
        <p:spPr bwMode="auto">
          <a:xfrm>
            <a:off x="299041" y="-124813"/>
            <a:ext cx="5911804" cy="2735967"/>
          </a:xfrm>
          <a:prstGeom prst="rect">
            <a:avLst/>
          </a:prstGeom>
          <a:noFill/>
          <a:ln w="9525">
            <a:noFill/>
            <a:miter lim="800000"/>
            <a:headEnd/>
            <a:tailEnd/>
          </a:ln>
        </p:spPr>
      </p:pic>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2"/>
          <p:cNvSpPr>
            <a:spLocks noGrp="1" noRot="1" noChangeAspect="1" noChangeArrowheads="1" noTextEdit="1"/>
          </p:cNvSpPr>
          <p:nvPr>
            <p:ph type="sldImg"/>
          </p:nvPr>
        </p:nvSpPr>
        <p:spPr>
          <a:xfrm>
            <a:off x="46007" y="0"/>
            <a:ext cx="6537490" cy="4534414"/>
          </a:xfrm>
          <a:ln/>
        </p:spPr>
      </p:sp>
      <p:sp>
        <p:nvSpPr>
          <p:cNvPr id="225283" name="Text Box 3"/>
          <p:cNvSpPr txBox="1">
            <a:spLocks noChangeArrowheads="1"/>
          </p:cNvSpPr>
          <p:nvPr/>
        </p:nvSpPr>
        <p:spPr bwMode="auto">
          <a:xfrm>
            <a:off x="157955" y="8020680"/>
            <a:ext cx="6250717" cy="780797"/>
          </a:xfrm>
          <a:prstGeom prst="rect">
            <a:avLst/>
          </a:prstGeom>
          <a:noFill/>
          <a:ln w="9525" algn="ctr">
            <a:noFill/>
            <a:miter lim="800000"/>
            <a:headEnd/>
            <a:tailEnd/>
          </a:ln>
        </p:spPr>
        <p:txBody>
          <a:bodyPr lIns="87446" tIns="43723" rIns="87446" bIns="43723">
            <a:spAutoFit/>
          </a:bodyPr>
          <a:lstStyle/>
          <a:p>
            <a:pPr defTabSz="874857">
              <a:spcBef>
                <a:spcPct val="50000"/>
              </a:spcBef>
            </a:pPr>
            <a:r>
              <a:rPr lang="fr-FR" dirty="0">
                <a:solidFill>
                  <a:schemeClr val="bg1"/>
                </a:solidFill>
              </a:rPr>
              <a:t>22</a:t>
            </a:r>
          </a:p>
          <a:p>
            <a:pPr defTabSz="874857">
              <a:spcBef>
                <a:spcPct val="50000"/>
              </a:spcBef>
            </a:pPr>
            <a:endParaRPr lang="fr-FR" dirty="0">
              <a:solidFill>
                <a:schemeClr val="bg1"/>
              </a:solidFill>
            </a:endParaRPr>
          </a:p>
        </p:txBody>
      </p:sp>
      <p:sp>
        <p:nvSpPr>
          <p:cNvPr id="225284" name="Text Box 4"/>
          <p:cNvSpPr txBox="1">
            <a:spLocks noChangeArrowheads="1"/>
          </p:cNvSpPr>
          <p:nvPr/>
        </p:nvSpPr>
        <p:spPr bwMode="auto">
          <a:xfrm>
            <a:off x="0" y="592863"/>
            <a:ext cx="7063495" cy="5443612"/>
          </a:xfrm>
          <a:prstGeom prst="rect">
            <a:avLst/>
          </a:prstGeom>
          <a:noFill/>
          <a:ln w="9525" algn="ctr">
            <a:noFill/>
            <a:miter lim="800000"/>
            <a:headEnd/>
            <a:tailEnd/>
          </a:ln>
        </p:spPr>
        <p:txBody>
          <a:bodyPr lIns="87446" tIns="43723" rIns="87446" bIns="43723">
            <a:spAutoFit/>
          </a:bodyPr>
          <a:lstStyle/>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p:txBody>
      </p:sp>
      <p:sp>
        <p:nvSpPr>
          <p:cNvPr id="225285" name="Rectangle 5"/>
          <p:cNvSpPr>
            <a:spLocks noGrp="1" noChangeArrowheads="1"/>
          </p:cNvSpPr>
          <p:nvPr>
            <p:ph type="body" idx="1"/>
          </p:nvPr>
        </p:nvSpPr>
        <p:spPr>
          <a:xfrm>
            <a:off x="0" y="394297"/>
            <a:ext cx="6858000" cy="7651913"/>
          </a:xfrm>
          <a:ln/>
        </p:spPr>
        <p:txBody>
          <a:bodyPr/>
          <a:lstStyle/>
          <a:p>
            <a:pPr marL="161196" indent="2931"/>
            <a:r>
              <a:rPr lang="es-ES_tradnl" dirty="0"/>
              <a:t>El calculador de la Máquina Eléctrica gestiona el pilotaje de la máquina durante las fases de frenado y de desaceleración. Funciona de dos modos diferentes:</a:t>
            </a:r>
          </a:p>
          <a:p>
            <a:pPr marL="161196" indent="2931"/>
            <a:r>
              <a:rPr lang="es-ES_tradnl" dirty="0"/>
              <a:t>- en la fase de frenado, el calculador permite regular la corriente llamada de freno motor;</a:t>
            </a:r>
          </a:p>
          <a:p>
            <a:pPr marL="161196" indent="2931"/>
            <a:r>
              <a:rPr lang="es-ES_tradnl" dirty="0"/>
              <a:t>- en la fase de recuperación de energía, el calculador permite recargar la batería de tracción.</a:t>
            </a:r>
          </a:p>
          <a:p>
            <a:pPr marL="161196" indent="2931"/>
            <a:endParaRPr lang="es-ES_tradnl" dirty="0"/>
          </a:p>
          <a:p>
            <a:pPr marL="161196" indent="2931"/>
            <a:r>
              <a:rPr lang="es-ES_tradnl" dirty="0"/>
              <a:t>Estas dos fases se pueden activar independientemente (sólo la fase de frenado) o simultáneamente (las dos fases al mismo tiempo).</a:t>
            </a:r>
          </a:p>
          <a:p>
            <a:pPr marL="161196" indent="2931"/>
            <a:endParaRPr lang="fr-FR" dirty="0"/>
          </a:p>
          <a:p>
            <a:pPr marL="161196" indent="2931"/>
            <a:endParaRPr lang="fr-FR" b="1" dirty="0"/>
          </a:p>
          <a:p>
            <a:pPr marL="161196" indent="2931"/>
            <a:r>
              <a:rPr lang="es-ES_tradnl" b="1" dirty="0"/>
              <a:t>Fase de frenado</a:t>
            </a:r>
          </a:p>
          <a:p>
            <a:pPr marL="161196" indent="2931"/>
            <a:endParaRPr lang="es-ES_tradnl" b="1" dirty="0"/>
          </a:p>
          <a:p>
            <a:pPr marL="161196" indent="2931"/>
            <a:r>
              <a:rPr lang="es-ES_tradnl" dirty="0"/>
              <a:t>Durante estas fases el CCME pilota el motor para crear el par de desaceleración (equivalente a un freno motor).</a:t>
            </a:r>
          </a:p>
          <a:p>
            <a:pPr marL="161196" indent="2931"/>
            <a:r>
              <a:rPr lang="es-ES_tradnl" dirty="0"/>
              <a:t>El par de desaceleración se produce gracias al deslizamiento negativo del campo giratorio.</a:t>
            </a:r>
          </a:p>
          <a:p>
            <a:pPr marL="161196" indent="2931"/>
            <a:r>
              <a:rPr lang="es-ES_tradnl" dirty="0"/>
              <a:t>Este tipo de pilotaje consume poca cantidad de energía de la batería, pero como la demanda en el par es baja, el consumo de corriente también es relativamente bajo. </a:t>
            </a:r>
          </a:p>
          <a:p>
            <a:pPr marL="161196" indent="2931"/>
            <a:endParaRPr lang="es-ES_tradnl" dirty="0"/>
          </a:p>
          <a:p>
            <a:pPr marL="161196" indent="2931"/>
            <a:r>
              <a:rPr lang="es-ES_tradnl" b="1" dirty="0"/>
              <a:t>Fase de recuperación de energía</a:t>
            </a:r>
          </a:p>
          <a:p>
            <a:pPr marL="161196" indent="2931"/>
            <a:r>
              <a:rPr lang="es-ES_tradnl" dirty="0"/>
              <a:t>Durante estas fases el calculador de la máquina eléctrica recupera energía eléctrica del motor que es propulsado por la energía cinética del vehículo.</a:t>
            </a:r>
          </a:p>
          <a:p>
            <a:pPr marL="161196" indent="2931"/>
            <a:r>
              <a:rPr lang="es-ES_tradnl" dirty="0"/>
              <a:t>Después esta energía (330 V AC) se transforma por los transistores del CCME en corriente continua de 330 V, que se utiliza para recargar la batería de tracción.</a:t>
            </a:r>
            <a:endParaRPr lang="fr-FR" dirty="0"/>
          </a:p>
          <a:p>
            <a:pPr marL="161196" indent="2931"/>
            <a:r>
              <a:rPr lang="fr-FR" b="1" i="1" dirty="0">
                <a:solidFill>
                  <a:schemeClr val="bg2"/>
                </a:solidFill>
              </a:rPr>
              <a:t>Nota :</a:t>
            </a:r>
            <a:r>
              <a:rPr lang="fr-FR" i="1" dirty="0">
                <a:solidFill>
                  <a:schemeClr val="bg2"/>
                </a:solidFill>
              </a:rPr>
              <a:t> </a:t>
            </a:r>
            <a:r>
              <a:rPr lang="es-ES" i="1" dirty="0">
                <a:solidFill>
                  <a:schemeClr val="bg2"/>
                </a:solidFill>
              </a:rPr>
              <a:t>una parte de la corriente alimenta la fase de frenado</a:t>
            </a:r>
            <a:r>
              <a:rPr lang="fr-FR" i="1" dirty="0">
                <a:solidFill>
                  <a:schemeClr val="bg2"/>
                </a:solidFill>
              </a:rPr>
              <a:t>.</a:t>
            </a:r>
          </a:p>
          <a:p>
            <a:pPr marL="161196" indent="2931"/>
            <a:endParaRPr lang="fr-FR" dirty="0"/>
          </a:p>
          <a:p>
            <a:pPr marL="161196" indent="2931"/>
            <a:endParaRPr lang="fr-FR" dirty="0"/>
          </a:p>
        </p:txBody>
      </p:sp>
      <p:grpSp>
        <p:nvGrpSpPr>
          <p:cNvPr id="2" name="Group 6"/>
          <p:cNvGrpSpPr>
            <a:grpSpLocks/>
          </p:cNvGrpSpPr>
          <p:nvPr/>
        </p:nvGrpSpPr>
        <p:grpSpPr bwMode="auto">
          <a:xfrm>
            <a:off x="138019" y="8495821"/>
            <a:ext cx="6629503" cy="563079"/>
            <a:chOff x="0" y="5759"/>
            <a:chExt cx="4280" cy="386"/>
          </a:xfrm>
        </p:grpSpPr>
        <p:sp>
          <p:nvSpPr>
            <p:cNvPr id="225287" name="Rectangle 7"/>
            <p:cNvSpPr>
              <a:spLocks noChangeArrowheads="1"/>
            </p:cNvSpPr>
            <p:nvPr/>
          </p:nvSpPr>
          <p:spPr bwMode="auto">
            <a:xfrm>
              <a:off x="371" y="5759"/>
              <a:ext cx="3909" cy="370"/>
            </a:xfrm>
            <a:prstGeom prst="rect">
              <a:avLst/>
            </a:prstGeom>
            <a:solidFill>
              <a:schemeClr val="bg1"/>
            </a:solidFill>
            <a:ln w="9525">
              <a:solidFill>
                <a:schemeClr val="tx1"/>
              </a:solidFill>
              <a:miter lim="800000"/>
              <a:headEnd/>
              <a:tailEnd/>
            </a:ln>
          </p:spPr>
          <p:txBody>
            <a:bodyPr lIns="94738" tIns="47369" rIns="94738" bIns="47369" anchor="ctr"/>
            <a:lstStyle/>
            <a:p>
              <a:pPr marL="169989" defTabSz="874857">
                <a:spcBef>
                  <a:spcPct val="30000"/>
                </a:spcBef>
              </a:pPr>
              <a:r>
                <a:rPr lang="es-ES" sz="1200" dirty="0"/>
                <a:t>Para más información, consulte la documentación técnica: </a:t>
              </a:r>
            </a:p>
            <a:p>
              <a:pPr marL="169989" defTabSz="874857">
                <a:spcBef>
                  <a:spcPct val="30000"/>
                </a:spcBef>
              </a:pPr>
              <a:r>
                <a:rPr lang="es-ES" sz="1200" dirty="0"/>
                <a:t>Descripción del funcionamiento: calculador de la máquina eléctrica</a:t>
              </a:r>
              <a:endParaRPr lang="es-ES" sz="1300" dirty="0"/>
            </a:p>
          </p:txBody>
        </p:sp>
        <p:sp>
          <p:nvSpPr>
            <p:cNvPr id="225288" name="Rectangle 8"/>
            <p:cNvSpPr>
              <a:spLocks noChangeAspect="1" noChangeArrowheads="1"/>
            </p:cNvSpPr>
            <p:nvPr/>
          </p:nvSpPr>
          <p:spPr bwMode="auto">
            <a:xfrm>
              <a:off x="0" y="5759"/>
              <a:ext cx="324" cy="370"/>
            </a:xfrm>
            <a:prstGeom prst="rect">
              <a:avLst/>
            </a:prstGeom>
            <a:noFill/>
            <a:ln w="9525">
              <a:solidFill>
                <a:schemeClr val="tx1"/>
              </a:solidFill>
              <a:miter lim="800000"/>
              <a:headEnd/>
              <a:tailEnd/>
            </a:ln>
          </p:spPr>
          <p:txBody>
            <a:bodyPr wrap="none" anchor="ctr"/>
            <a:lstStyle/>
            <a:p>
              <a:endParaRPr lang="es-ES"/>
            </a:p>
          </p:txBody>
        </p:sp>
        <p:pic>
          <p:nvPicPr>
            <p:cNvPr id="225289" name="Picture 9" descr="icone_documentation"/>
            <p:cNvPicPr>
              <a:picLocks noChangeAspect="1" noChangeArrowheads="1"/>
            </p:cNvPicPr>
            <p:nvPr/>
          </p:nvPicPr>
          <p:blipFill>
            <a:blip r:embed="rId3"/>
            <a:srcRect/>
            <a:stretch>
              <a:fillRect/>
            </a:stretch>
          </p:blipFill>
          <p:spPr bwMode="auto">
            <a:xfrm>
              <a:off x="36" y="5759"/>
              <a:ext cx="211" cy="386"/>
            </a:xfrm>
            <a:prstGeom prst="rect">
              <a:avLst/>
            </a:prstGeom>
            <a:noFill/>
            <a:ln w="9525">
              <a:noFill/>
              <a:miter lim="800000"/>
              <a:headEnd/>
              <a:tailEnd/>
            </a:ln>
          </p:spPr>
        </p:pic>
      </p:gr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8" name="Rectangle 2"/>
          <p:cNvSpPr>
            <a:spLocks noGrp="1" noRot="1" noChangeAspect="1" noChangeArrowheads="1" noTextEdit="1"/>
          </p:cNvSpPr>
          <p:nvPr>
            <p:ph type="sldImg"/>
          </p:nvPr>
        </p:nvSpPr>
        <p:spPr>
          <a:xfrm>
            <a:off x="285750" y="0"/>
            <a:ext cx="5957888" cy="4467225"/>
          </a:xfr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TextEdit="1"/>
          </p:cNvSpPr>
          <p:nvPr>
            <p:ph type="sldImg"/>
          </p:nvPr>
        </p:nvSpPr>
        <p:spPr>
          <a:xfrm>
            <a:off x="285750" y="0"/>
            <a:ext cx="5957888" cy="4467225"/>
          </a:xfrm>
          <a:ln/>
        </p:spPr>
      </p:sp>
      <p:sp>
        <p:nvSpPr>
          <p:cNvPr id="227331" name="Espace réservé des commentaires 2"/>
          <p:cNvSpPr>
            <a:spLocks noGrp="1"/>
          </p:cNvSpPr>
          <p:nvPr>
            <p:ph type="body" idx="1"/>
          </p:nvPr>
        </p:nvSpPr>
        <p:spPr>
          <a:xfrm>
            <a:off x="0" y="4376979"/>
            <a:ext cx="6813528" cy="4118842"/>
          </a:xfrm>
          <a:ln/>
        </p:spPr>
        <p:txBody>
          <a:bodyPr/>
          <a:lstStyle/>
          <a:p>
            <a:pPr eaLnBrk="1" hangingPunct="1"/>
            <a:r>
              <a:rPr lang="es-ES" b="1" dirty="0"/>
              <a:t>Identificación</a:t>
            </a:r>
          </a:p>
          <a:p>
            <a:pPr eaLnBrk="1" hangingPunct="1"/>
            <a:r>
              <a:rPr lang="es-ES" dirty="0"/>
              <a:t>La identificación de la máquina eléctrica de tracción se realiza mediante la placa del fabricante (MEIDEN) y la indicación del tipo de motor situado en el cuerpo de la máquina eléctrica de tracción.</a:t>
            </a:r>
          </a:p>
          <a:p>
            <a:pPr eaLnBrk="1" hangingPunct="1"/>
            <a:endParaRPr lang="es-ES" dirty="0"/>
          </a:p>
          <a:p>
            <a:pPr eaLnBrk="1" hangingPunct="1"/>
            <a:r>
              <a:rPr lang="es-ES" b="1" dirty="0"/>
              <a:t>Implantación</a:t>
            </a:r>
          </a:p>
          <a:p>
            <a:pPr eaLnBrk="1" hangingPunct="1"/>
            <a:r>
              <a:rPr lang="es-ES" dirty="0"/>
              <a:t>Situada en la parte trasera del vehículo sobre un soporte independiente del chasis y del eje trasero.</a:t>
            </a:r>
          </a:p>
          <a:p>
            <a:pPr eaLnBrk="1" hangingPunct="1"/>
            <a:endParaRPr lang="es-ES" dirty="0"/>
          </a:p>
          <a:p>
            <a:pPr eaLnBrk="1" hangingPunct="1"/>
            <a:r>
              <a:rPr lang="es-ES" b="1" dirty="0"/>
              <a:t>Función</a:t>
            </a:r>
          </a:p>
          <a:p>
            <a:pPr eaLnBrk="1" hangingPunct="1"/>
            <a:r>
              <a:rPr lang="es-ES" dirty="0"/>
              <a:t>La máquina eléctrica de tracción tiene como función transformar la energía eléctrica en energía mecánica en la fase de circulación o de aceleración del vehículo.</a:t>
            </a:r>
          </a:p>
          <a:p>
            <a:pPr eaLnBrk="1" hangingPunct="1"/>
            <a:r>
              <a:rPr lang="es-ES" dirty="0"/>
              <a:t>La máquina eléctrica de tracción permite también transformar la energía mecánica (rotación de las ruedas) en energía eléctrica durante las fases de desaceleración o frenado del vehículo.</a:t>
            </a:r>
          </a:p>
        </p:txBody>
      </p:sp>
      <p:grpSp>
        <p:nvGrpSpPr>
          <p:cNvPr id="3" name="Group 26"/>
          <p:cNvGrpSpPr>
            <a:grpSpLocks/>
          </p:cNvGrpSpPr>
          <p:nvPr/>
        </p:nvGrpSpPr>
        <p:grpSpPr bwMode="auto">
          <a:xfrm>
            <a:off x="199361" y="8085923"/>
            <a:ext cx="6480749" cy="538967"/>
            <a:chOff x="170" y="5242"/>
            <a:chExt cx="4082" cy="340"/>
          </a:xfrm>
        </p:grpSpPr>
        <p:sp>
          <p:nvSpPr>
            <p:cNvPr id="227334" name="Rectangle 27"/>
            <p:cNvSpPr>
              <a:spLocks noChangeArrowheads="1"/>
            </p:cNvSpPr>
            <p:nvPr/>
          </p:nvSpPr>
          <p:spPr bwMode="auto">
            <a:xfrm>
              <a:off x="543" y="5242"/>
              <a:ext cx="3709" cy="340"/>
            </a:xfrm>
            <a:prstGeom prst="rect">
              <a:avLst/>
            </a:prstGeom>
            <a:solidFill>
              <a:schemeClr val="bg1"/>
            </a:solidFill>
            <a:ln w="9525">
              <a:solidFill>
                <a:schemeClr val="tx1"/>
              </a:solidFill>
              <a:miter lim="800000"/>
              <a:headEnd/>
              <a:tailEnd/>
            </a:ln>
          </p:spPr>
          <p:txBody>
            <a:bodyPr wrap="none" lIns="94738" tIns="47369" rIns="94738" bIns="47369" anchor="ctr"/>
            <a:lstStyle/>
            <a:p>
              <a:pPr defTabSz="874857">
                <a:spcBef>
                  <a:spcPct val="50000"/>
                </a:spcBef>
              </a:pPr>
              <a:r>
                <a:rPr lang="es-ES" sz="1200" dirty="0"/>
                <a:t>Para cualquier intervención en la máquina eléctrica de tracción se requiere </a:t>
              </a:r>
            </a:p>
            <a:p>
              <a:pPr defTabSz="874857">
                <a:spcBef>
                  <a:spcPct val="50000"/>
                </a:spcBef>
              </a:pPr>
              <a:r>
                <a:rPr lang="es-ES" sz="1200" dirty="0"/>
                <a:t>una puesta en seguridad del vehículo. </a:t>
              </a:r>
              <a:endParaRPr lang="es-ES" sz="1300" b="1" dirty="0"/>
            </a:p>
          </p:txBody>
        </p:sp>
        <p:sp>
          <p:nvSpPr>
            <p:cNvPr id="227335" name="Rectangle 28"/>
            <p:cNvSpPr>
              <a:spLocks noChangeAspect="1" noChangeArrowheads="1"/>
            </p:cNvSpPr>
            <p:nvPr/>
          </p:nvSpPr>
          <p:spPr bwMode="auto">
            <a:xfrm>
              <a:off x="170" y="5242"/>
              <a:ext cx="340" cy="340"/>
            </a:xfrm>
            <a:prstGeom prst="rect">
              <a:avLst/>
            </a:prstGeom>
            <a:noFill/>
            <a:ln w="9525">
              <a:solidFill>
                <a:schemeClr val="tx1"/>
              </a:solidFill>
              <a:miter lim="800000"/>
              <a:headEnd/>
              <a:tailEnd/>
            </a:ln>
          </p:spPr>
          <p:txBody>
            <a:bodyPr wrap="none" lIns="94738" tIns="47369" rIns="94738" bIns="47369" anchor="ctr"/>
            <a:lstStyle/>
            <a:p>
              <a:pPr defTabSz="874857"/>
              <a:endParaRPr lang="es-ES" dirty="0"/>
            </a:p>
          </p:txBody>
        </p:sp>
      </p:grpSp>
      <p:pic>
        <p:nvPicPr>
          <p:cNvPr id="227333" name="Picture 10" descr="danger-mort"/>
          <p:cNvPicPr>
            <a:picLocks noChangeAspect="1" noChangeArrowheads="1"/>
          </p:cNvPicPr>
          <p:nvPr/>
        </p:nvPicPr>
        <p:blipFill>
          <a:blip r:embed="rId3"/>
          <a:srcRect/>
          <a:stretch>
            <a:fillRect/>
          </a:stretch>
        </p:blipFill>
        <p:spPr bwMode="auto">
          <a:xfrm>
            <a:off x="237700" y="8127054"/>
            <a:ext cx="487666" cy="408480"/>
          </a:xfrm>
          <a:prstGeom prst="rect">
            <a:avLst/>
          </a:prstGeom>
          <a:noFill/>
          <a:ln w="9525">
            <a:noFill/>
            <a:miter lim="800000"/>
            <a:headEnd/>
            <a:tailEnd/>
          </a:ln>
        </p:spPr>
      </p:pic>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xfrm>
            <a:off x="285750" y="0"/>
            <a:ext cx="5957888" cy="4467225"/>
          </a:xfrm>
          <a:ln/>
        </p:spPr>
      </p:sp>
      <p:sp>
        <p:nvSpPr>
          <p:cNvPr id="191491" name="Rectangle 3"/>
          <p:cNvSpPr>
            <a:spLocks noGrp="1" noChangeArrowheads="1"/>
          </p:cNvSpPr>
          <p:nvPr>
            <p:ph type="body" idx="1"/>
          </p:nvPr>
        </p:nvSpPr>
        <p:spPr>
          <a:xfrm>
            <a:off x="0" y="4572709"/>
            <a:ext cx="6813528" cy="3796881"/>
          </a:xfrm>
          <a:ln/>
        </p:spPr>
        <p:txBody>
          <a:bodyPr/>
          <a:lstStyle/>
          <a:p>
            <a:pPr eaLnBrk="1" hangingPunct="1"/>
            <a:endParaRPr lang="fr-FR" dirty="0"/>
          </a:p>
          <a:p>
            <a:pPr eaLnBrk="1" hangingPunct="1"/>
            <a:endParaRPr lang="es-ES" dirty="0"/>
          </a:p>
          <a:p>
            <a:pPr eaLnBrk="1" hangingPunct="1"/>
            <a:r>
              <a:rPr lang="es-ES" dirty="0"/>
              <a:t>Los medios de control eléctrico en el circuito de </a:t>
            </a:r>
            <a:r>
              <a:rPr lang="es-ES" b="1" dirty="0"/>
              <a:t>baja tensión</a:t>
            </a:r>
            <a:r>
              <a:rPr lang="es-ES" dirty="0"/>
              <a:t> son los mismos que para los </a:t>
            </a:r>
            <a:r>
              <a:rPr lang="es-ES" b="1" dirty="0"/>
              <a:t>vehículos térmicos</a:t>
            </a:r>
            <a:r>
              <a:rPr lang="es-ES" dirty="0"/>
              <a:t>.</a:t>
            </a:r>
          </a:p>
          <a:p>
            <a:pPr eaLnBrk="1" hangingPunct="1"/>
            <a:r>
              <a:rPr lang="es-ES" dirty="0"/>
              <a:t>Sin embargo, en el circuito de </a:t>
            </a:r>
            <a:r>
              <a:rPr lang="es-ES" b="1" dirty="0"/>
              <a:t>alta tensión</a:t>
            </a:r>
            <a:r>
              <a:rPr lang="es-ES" dirty="0"/>
              <a:t> las medidas eléctricas se pueden tomar sólo mediante la herramienta de diagnóstico </a:t>
            </a:r>
            <a:r>
              <a:rPr lang="es-ES" b="1" dirty="0" err="1"/>
              <a:t>Diagbox</a:t>
            </a:r>
            <a:r>
              <a:rPr lang="es-ES" dirty="0"/>
              <a:t>.</a:t>
            </a:r>
          </a:p>
          <a:p>
            <a:pPr eaLnBrk="1" hangingPunct="1"/>
            <a:endParaRPr lang="es-ES" dirty="0"/>
          </a:p>
          <a:p>
            <a:pPr eaLnBrk="1" hangingPunct="1"/>
            <a:r>
              <a:rPr lang="es-ES" dirty="0"/>
              <a:t>En el circuito de alta tensión las medidas no se pueden tomar con la pinza </a:t>
            </a:r>
            <a:r>
              <a:rPr lang="es-ES" dirty="0" err="1"/>
              <a:t>amperimétrica</a:t>
            </a:r>
            <a:r>
              <a:rPr lang="es-ES" dirty="0"/>
              <a:t>, ya que los valores no serían correctos a causa del blindaje de los cables de alta tensión.</a:t>
            </a:r>
          </a:p>
          <a:p>
            <a:pPr eaLnBrk="1" hangingPunct="1"/>
            <a:r>
              <a:rPr lang="es-ES" dirty="0"/>
              <a:t>La caja de bornes no se puede utilizar porque no hay cableado, excepto para el ESP 8.1 Bosch.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TextEdit="1"/>
          </p:cNvSpPr>
          <p:nvPr>
            <p:ph type="sldImg"/>
          </p:nvPr>
        </p:nvSpPr>
        <p:spPr>
          <a:xfrm>
            <a:off x="44473" y="1"/>
            <a:ext cx="6440877" cy="4467752"/>
          </a:xfrm>
          <a:ln/>
        </p:spPr>
      </p:sp>
      <p:sp>
        <p:nvSpPr>
          <p:cNvPr id="230403" name="Espace réservé des commentaires 2"/>
          <p:cNvSpPr>
            <a:spLocks noGrp="1"/>
          </p:cNvSpPr>
          <p:nvPr>
            <p:ph type="body" idx="1"/>
          </p:nvPr>
        </p:nvSpPr>
        <p:spPr>
          <a:xfrm>
            <a:off x="134952" y="4194014"/>
            <a:ext cx="6583496" cy="4301807"/>
          </a:xfrm>
          <a:ln/>
        </p:spPr>
        <p:txBody>
          <a:bodyPr/>
          <a:lstStyle/>
          <a:p>
            <a:pPr eaLnBrk="1" hangingPunct="1"/>
            <a:r>
              <a:rPr lang="es-ES" b="1" dirty="0"/>
              <a:t>Recuperación de energía</a:t>
            </a:r>
          </a:p>
          <a:p>
            <a:pPr eaLnBrk="1" hangingPunct="1"/>
            <a:r>
              <a:rPr lang="es-ES" dirty="0"/>
              <a:t>Para limitar el par resistente del motor, no podemos modular el campo magnético en el rotor como en un alternador. Por lo tanto, para limitar y modular el par, alimentamos dos fases de modo alternativo (en función de la posición del rotor) y recuperamos la energía en una fase. A continuación, el calculador de la Máquina Eléctrica funciona como un puente de diodos del alternador de un vehículo térmico y dirige la corriente para recargar la batería de tracción.</a:t>
            </a:r>
          </a:p>
        </p:txBody>
      </p:sp>
      <p:graphicFrame>
        <p:nvGraphicFramePr>
          <p:cNvPr id="691215" name="Group 15"/>
          <p:cNvGraphicFramePr>
            <a:graphicFrameLocks noGrp="1"/>
          </p:cNvGraphicFramePr>
          <p:nvPr/>
        </p:nvGraphicFramePr>
        <p:xfrm>
          <a:off x="341981" y="5996716"/>
          <a:ext cx="6249183" cy="2718947"/>
        </p:xfrm>
        <a:graphic>
          <a:graphicData uri="http://schemas.openxmlformats.org/drawingml/2006/table">
            <a:tbl>
              <a:tblPr/>
              <a:tblGrid>
                <a:gridCol w="542874"/>
                <a:gridCol w="5706309"/>
              </a:tblGrid>
              <a:tr h="2718947">
                <a:tc>
                  <a:txBody>
                    <a:bodyPr/>
                    <a:lstStyle/>
                    <a:p>
                      <a:pPr marL="0" marR="0" lvl="0" indent="0" algn="l" defTabSz="947738" rtl="0" eaLnBrk="1" fontAlgn="base" latinLnBrk="0" hangingPunct="1">
                        <a:lnSpc>
                          <a:spcPct val="100000"/>
                        </a:lnSpc>
                        <a:spcBef>
                          <a:spcPct val="0"/>
                        </a:spcBef>
                        <a:spcAft>
                          <a:spcPct val="0"/>
                        </a:spcAft>
                        <a:buClrTx/>
                        <a:buSzTx/>
                        <a:buFontTx/>
                        <a:buNone/>
                        <a:tabLst/>
                      </a:pPr>
                      <a:endParaRPr kumimoji="0" lang="fr-FR" sz="17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p>
                      <a:pPr marL="0" marR="0" lvl="0" indent="0" algn="l" defTabSz="947738" rtl="0" eaLnBrk="1" fontAlgn="base" latinLnBrk="0" hangingPunct="1">
                        <a:lnSpc>
                          <a:spcPct val="100000"/>
                        </a:lnSpc>
                        <a:spcBef>
                          <a:spcPct val="0"/>
                        </a:spcBef>
                        <a:spcAft>
                          <a:spcPct val="0"/>
                        </a:spcAft>
                        <a:buClrTx/>
                        <a:buSzTx/>
                        <a:buFontTx/>
                        <a:buNone/>
                        <a:tabLst/>
                      </a:pPr>
                      <a:endParaRPr kumimoji="0" lang="fr-FR" sz="17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p>
                      <a:pPr marL="0" marR="0" lvl="0" indent="0" algn="l" defTabSz="947738" rtl="0" eaLnBrk="1" fontAlgn="base" latinLnBrk="0" hangingPunct="1">
                        <a:lnSpc>
                          <a:spcPct val="100000"/>
                        </a:lnSpc>
                        <a:spcBef>
                          <a:spcPct val="0"/>
                        </a:spcBef>
                        <a:spcAft>
                          <a:spcPct val="0"/>
                        </a:spcAft>
                        <a:buClrTx/>
                        <a:buSzTx/>
                        <a:buFontTx/>
                        <a:buNone/>
                        <a:tabLst/>
                      </a:pPr>
                      <a:endParaRPr kumimoji="0" lang="fr-FR" sz="17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518" marR="91518" marT="42321" marB="423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47738" rtl="0" eaLnBrk="1" fontAlgn="base" latinLnBrk="0" hangingPunct="1">
                        <a:lnSpc>
                          <a:spcPct val="100000"/>
                        </a:lnSpc>
                        <a:spcBef>
                          <a:spcPct val="0"/>
                        </a:spcBef>
                        <a:spcAft>
                          <a:spcPct val="0"/>
                        </a:spcAft>
                        <a:buClrTx/>
                        <a:buSzTx/>
                        <a:buFontTx/>
                        <a:buNone/>
                        <a:tabLst/>
                      </a:pPr>
                      <a:endParaRPr kumimoji="0" lang="es-ES" sz="1700" b="0" i="0" u="none" strike="noStrike" cap="none" normalizeH="0" baseline="0" smtClean="0">
                        <a:ln>
                          <a:noFill/>
                        </a:ln>
                        <a:solidFill>
                          <a:schemeClr val="tx1"/>
                        </a:solidFill>
                        <a:effectLst/>
                        <a:latin typeface="Arial" charset="0"/>
                        <a:ea typeface="Arial Unicode MS" pitchFamily="34" charset="-128"/>
                        <a:cs typeface="Arial Unicode MS" pitchFamily="34" charset="-128"/>
                      </a:endParaRPr>
                    </a:p>
                  </a:txBody>
                  <a:tcPr marL="91518" marR="91518" marT="42321" marB="423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30412" name="Picture 14" descr="note"/>
          <p:cNvPicPr>
            <a:picLocks noChangeAspect="1" noChangeArrowheads="1"/>
          </p:cNvPicPr>
          <p:nvPr/>
        </p:nvPicPr>
        <p:blipFill>
          <a:blip r:embed="rId3"/>
          <a:srcRect/>
          <a:stretch>
            <a:fillRect/>
          </a:stretch>
        </p:blipFill>
        <p:spPr bwMode="auto">
          <a:xfrm>
            <a:off x="449329" y="6095999"/>
            <a:ext cx="363449" cy="363094"/>
          </a:xfrm>
          <a:prstGeom prst="rect">
            <a:avLst/>
          </a:prstGeom>
          <a:noFill/>
          <a:ln w="9525">
            <a:noFill/>
            <a:miter lim="800000"/>
            <a:headEnd/>
            <a:tailEnd/>
          </a:ln>
        </p:spPr>
      </p:pic>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TextEdit="1"/>
          </p:cNvSpPr>
          <p:nvPr>
            <p:ph type="sldImg"/>
          </p:nvPr>
        </p:nvSpPr>
        <p:spPr>
          <a:xfrm>
            <a:off x="44473" y="1"/>
            <a:ext cx="6440877" cy="4467752"/>
          </a:xfrm>
          <a:ln/>
        </p:spPr>
      </p:sp>
      <p:sp>
        <p:nvSpPr>
          <p:cNvPr id="231427" name="Espace réservé des commentaires 2"/>
          <p:cNvSpPr>
            <a:spLocks noGrp="1"/>
          </p:cNvSpPr>
          <p:nvPr>
            <p:ph type="body" idx="1"/>
          </p:nvPr>
        </p:nvSpPr>
        <p:spPr>
          <a:xfrm>
            <a:off x="193227" y="3799718"/>
            <a:ext cx="6470014" cy="4301807"/>
          </a:xfrm>
          <a:ln/>
        </p:spPr>
        <p:txBody>
          <a:bodyPr/>
          <a:lstStyle/>
          <a:p>
            <a:pPr eaLnBrk="1" hangingPunct="1"/>
            <a:r>
              <a:rPr lang="es-ES_tradnl" b="1" dirty="0"/>
              <a:t>Desconexión</a:t>
            </a:r>
          </a:p>
          <a:p>
            <a:pPr eaLnBrk="1" hangingPunct="1"/>
            <a:r>
              <a:rPr lang="es-ES_tradnl" dirty="0"/>
              <a:t>Un elemento bloquea o ralentiza el rotor. La alimentación del estator ya no está sincronizada con la rotación del rotor, el motor se bloquea y corre el riesgo de destruir las fases por calentamiento.</a:t>
            </a:r>
          </a:p>
          <a:p>
            <a:pPr eaLnBrk="1" hangingPunct="1"/>
            <a:endParaRPr lang="es-ES_tradnl" dirty="0"/>
          </a:p>
          <a:p>
            <a:pPr eaLnBrk="1" hangingPunct="1"/>
            <a:r>
              <a:rPr lang="es-ES_tradnl" b="1" dirty="0"/>
              <a:t>El transductor</a:t>
            </a:r>
          </a:p>
          <a:p>
            <a:pPr eaLnBrk="1" hangingPunct="1"/>
            <a:r>
              <a:rPr lang="es-ES_tradnl" dirty="0"/>
              <a:t>Se instala un sensor de posición sobre el rotor para sincronizar la alimentación del estator con la posición del rotor. De ahí proviene el nombre “máquina eléctrica de tracción síncrona” (motor síncrono).</a:t>
            </a:r>
          </a:p>
        </p:txBody>
      </p:sp>
      <p:grpSp>
        <p:nvGrpSpPr>
          <p:cNvPr id="3" name="Group 14"/>
          <p:cNvGrpSpPr>
            <a:grpSpLocks/>
          </p:cNvGrpSpPr>
          <p:nvPr/>
        </p:nvGrpSpPr>
        <p:grpSpPr bwMode="auto">
          <a:xfrm>
            <a:off x="203962" y="7183863"/>
            <a:ext cx="6443944" cy="540385"/>
            <a:chOff x="51" y="4377"/>
            <a:chExt cx="4059" cy="340"/>
          </a:xfrm>
        </p:grpSpPr>
        <p:pic>
          <p:nvPicPr>
            <p:cNvPr id="231429" name="Picture 15" descr="ENGRENAGE"/>
            <p:cNvPicPr>
              <a:picLocks noChangeAspect="1" noChangeArrowheads="1"/>
            </p:cNvPicPr>
            <p:nvPr/>
          </p:nvPicPr>
          <p:blipFill>
            <a:blip r:embed="rId3"/>
            <a:srcRect/>
            <a:stretch>
              <a:fillRect/>
            </a:stretch>
          </p:blipFill>
          <p:spPr bwMode="auto">
            <a:xfrm>
              <a:off x="71" y="4425"/>
              <a:ext cx="373" cy="248"/>
            </a:xfrm>
            <a:prstGeom prst="rect">
              <a:avLst/>
            </a:prstGeom>
            <a:noFill/>
            <a:ln w="9525">
              <a:noFill/>
              <a:miter lim="800000"/>
              <a:headEnd/>
              <a:tailEnd/>
            </a:ln>
          </p:spPr>
        </p:pic>
        <p:grpSp>
          <p:nvGrpSpPr>
            <p:cNvPr id="4" name="Group 16"/>
            <p:cNvGrpSpPr>
              <a:grpSpLocks/>
            </p:cNvGrpSpPr>
            <p:nvPr/>
          </p:nvGrpSpPr>
          <p:grpSpPr bwMode="auto">
            <a:xfrm>
              <a:off x="51" y="4377"/>
              <a:ext cx="4059" cy="340"/>
              <a:chOff x="170" y="5242"/>
              <a:chExt cx="4059" cy="340"/>
            </a:xfrm>
          </p:grpSpPr>
          <p:sp>
            <p:nvSpPr>
              <p:cNvPr id="231431" name="Rectangle 17"/>
              <p:cNvSpPr>
                <a:spLocks noChangeArrowheads="1"/>
              </p:cNvSpPr>
              <p:nvPr/>
            </p:nvSpPr>
            <p:spPr bwMode="auto">
              <a:xfrm>
                <a:off x="543" y="5242"/>
                <a:ext cx="3686" cy="340"/>
              </a:xfrm>
              <a:prstGeom prst="rect">
                <a:avLst/>
              </a:prstGeom>
              <a:solidFill>
                <a:schemeClr val="bg1"/>
              </a:solidFill>
              <a:ln w="9525">
                <a:solidFill>
                  <a:schemeClr val="tx1"/>
                </a:solidFill>
                <a:miter lim="800000"/>
                <a:headEnd/>
                <a:tailEnd/>
              </a:ln>
            </p:spPr>
            <p:txBody>
              <a:bodyPr wrap="none" lIns="94738" tIns="47369" rIns="94738" bIns="47369" anchor="ctr"/>
              <a:lstStyle/>
              <a:p>
                <a:pPr defTabSz="874857">
                  <a:spcBef>
                    <a:spcPct val="50000"/>
                  </a:spcBef>
                </a:pPr>
                <a:r>
                  <a:rPr lang="es-ES" sz="1200" dirty="0"/>
                  <a:t>El transductor no se detalla independientemente de la máquina eléctrica de </a:t>
                </a:r>
              </a:p>
              <a:p>
                <a:pPr defTabSz="874857">
                  <a:spcBef>
                    <a:spcPct val="50000"/>
                  </a:spcBef>
                </a:pPr>
                <a:r>
                  <a:rPr lang="es-ES" sz="1200" dirty="0"/>
                  <a:t>tracción.</a:t>
                </a:r>
                <a:endParaRPr lang="es-ES" sz="1200" b="1" dirty="0"/>
              </a:p>
            </p:txBody>
          </p:sp>
          <p:sp>
            <p:nvSpPr>
              <p:cNvPr id="231432" name="Rectangle 18"/>
              <p:cNvSpPr>
                <a:spLocks noChangeAspect="1" noChangeArrowheads="1"/>
              </p:cNvSpPr>
              <p:nvPr/>
            </p:nvSpPr>
            <p:spPr bwMode="auto">
              <a:xfrm>
                <a:off x="170" y="5242"/>
                <a:ext cx="340" cy="340"/>
              </a:xfrm>
              <a:prstGeom prst="rect">
                <a:avLst/>
              </a:prstGeom>
              <a:noFill/>
              <a:ln w="9525">
                <a:solidFill>
                  <a:schemeClr val="tx1"/>
                </a:solidFill>
                <a:miter lim="800000"/>
                <a:headEnd/>
                <a:tailEnd/>
              </a:ln>
            </p:spPr>
            <p:txBody>
              <a:bodyPr wrap="none" lIns="94738" tIns="47369" rIns="94738" bIns="47369" anchor="ctr"/>
              <a:lstStyle/>
              <a:p>
                <a:pPr defTabSz="874857"/>
                <a:endParaRPr lang="es-ES" dirty="0"/>
              </a:p>
            </p:txBody>
          </p:sp>
        </p:grpSp>
      </p:gr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TextEdit="1"/>
          </p:cNvSpPr>
          <p:nvPr>
            <p:ph type="sldImg"/>
          </p:nvPr>
        </p:nvSpPr>
        <p:spPr>
          <a:xfrm>
            <a:off x="44473" y="1"/>
            <a:ext cx="6440877" cy="4467752"/>
          </a:xfrm>
          <a:ln/>
        </p:spPr>
      </p:sp>
      <p:sp>
        <p:nvSpPr>
          <p:cNvPr id="232451" name="Espace réservé des commentaires 2"/>
          <p:cNvSpPr>
            <a:spLocks noGrp="1"/>
          </p:cNvSpPr>
          <p:nvPr>
            <p:ph type="body" idx="1"/>
          </p:nvPr>
        </p:nvSpPr>
        <p:spPr>
          <a:xfrm>
            <a:off x="0" y="4140118"/>
            <a:ext cx="6813528" cy="4229472"/>
          </a:xfrm>
          <a:ln/>
        </p:spPr>
        <p:txBody>
          <a:bodyPr/>
          <a:lstStyle/>
          <a:p>
            <a:pPr eaLnBrk="1" hangingPunct="1">
              <a:lnSpc>
                <a:spcPct val="90000"/>
              </a:lnSpc>
            </a:pPr>
            <a:r>
              <a:rPr lang="es-ES" b="1" dirty="0"/>
              <a:t>Composición del transductor:</a:t>
            </a:r>
          </a:p>
          <a:p>
            <a:pPr eaLnBrk="1" hangingPunct="1">
              <a:lnSpc>
                <a:spcPct val="90000"/>
              </a:lnSpc>
            </a:pPr>
            <a:r>
              <a:rPr lang="es-ES" b="1" dirty="0"/>
              <a:t>1: </a:t>
            </a:r>
            <a:r>
              <a:rPr lang="es-ES" dirty="0"/>
              <a:t>Bobina de señal de excitación</a:t>
            </a:r>
          </a:p>
          <a:p>
            <a:pPr eaLnBrk="1" hangingPunct="1">
              <a:lnSpc>
                <a:spcPct val="90000"/>
              </a:lnSpc>
            </a:pPr>
            <a:r>
              <a:rPr lang="es-ES" b="1" dirty="0"/>
              <a:t>2: </a:t>
            </a:r>
            <a:r>
              <a:rPr lang="es-ES" dirty="0"/>
              <a:t>Bobina de señal sinusoidal</a:t>
            </a:r>
          </a:p>
          <a:p>
            <a:pPr eaLnBrk="1" hangingPunct="1">
              <a:lnSpc>
                <a:spcPct val="90000"/>
              </a:lnSpc>
            </a:pPr>
            <a:r>
              <a:rPr lang="es-ES" b="1" dirty="0"/>
              <a:t>3: </a:t>
            </a:r>
            <a:r>
              <a:rPr lang="es-ES" dirty="0"/>
              <a:t>Bobina de señal </a:t>
            </a:r>
            <a:r>
              <a:rPr lang="es-ES" dirty="0" err="1"/>
              <a:t>cosinusoidal</a:t>
            </a:r>
            <a:endParaRPr lang="es-ES" dirty="0"/>
          </a:p>
          <a:p>
            <a:pPr eaLnBrk="1" hangingPunct="1">
              <a:lnSpc>
                <a:spcPct val="90000"/>
              </a:lnSpc>
            </a:pPr>
            <a:r>
              <a:rPr lang="es-ES" b="1" dirty="0"/>
              <a:t>4: </a:t>
            </a:r>
            <a:r>
              <a:rPr lang="es-ES" dirty="0"/>
              <a:t>Leva</a:t>
            </a:r>
          </a:p>
          <a:p>
            <a:pPr eaLnBrk="1" hangingPunct="1">
              <a:lnSpc>
                <a:spcPct val="90000"/>
              </a:lnSpc>
            </a:pPr>
            <a:endParaRPr lang="es-ES" b="1" dirty="0"/>
          </a:p>
          <a:p>
            <a:pPr eaLnBrk="1" hangingPunct="1">
              <a:lnSpc>
                <a:spcPct val="90000"/>
              </a:lnSpc>
            </a:pPr>
            <a:r>
              <a:rPr lang="es-ES" b="1" dirty="0"/>
              <a:t>Principio de funcionamiento:</a:t>
            </a:r>
          </a:p>
          <a:p>
            <a:pPr eaLnBrk="1" hangingPunct="1">
              <a:lnSpc>
                <a:spcPct val="90000"/>
              </a:lnSpc>
            </a:pPr>
            <a:r>
              <a:rPr lang="es-ES" dirty="0"/>
              <a:t>El calculador de la Máquina Eléctrica envía una señal sinusoidal a la bobina de excitación. Esta señal se reenvía por las bobinas sinusoidal y </a:t>
            </a:r>
            <a:r>
              <a:rPr lang="es-ES" dirty="0" err="1"/>
              <a:t>cosinusoidal</a:t>
            </a:r>
            <a:r>
              <a:rPr lang="es-ES" dirty="0"/>
              <a:t>, deformada en función de la posición de la leva. Esto permite determinar una posición angular muy precisa de las masas polares del rotor de la máquina eléctrica de tracción.</a:t>
            </a:r>
          </a:p>
          <a:p>
            <a:pPr eaLnBrk="1" hangingPunct="1">
              <a:lnSpc>
                <a:spcPct val="90000"/>
              </a:lnSpc>
            </a:pPr>
            <a:endParaRPr lang="es-ES" b="1" dirty="0"/>
          </a:p>
          <a:p>
            <a:pPr eaLnBrk="1" hangingPunct="1">
              <a:lnSpc>
                <a:spcPct val="90000"/>
              </a:lnSpc>
            </a:pPr>
            <a:r>
              <a:rPr lang="es-ES" b="1" dirty="0"/>
              <a:t>Funciones del transductor:</a:t>
            </a:r>
          </a:p>
          <a:p>
            <a:pPr eaLnBrk="1" hangingPunct="1">
              <a:lnSpc>
                <a:spcPct val="90000"/>
              </a:lnSpc>
              <a:buFontTx/>
              <a:buChar char="•"/>
            </a:pPr>
            <a:r>
              <a:rPr lang="es-ES" dirty="0"/>
              <a:t>Determinar una posición angular en todos los regímenes de rotación (desde 0 hasta el régimen máximo).</a:t>
            </a:r>
          </a:p>
          <a:p>
            <a:pPr eaLnBrk="1" hangingPunct="1">
              <a:lnSpc>
                <a:spcPct val="90000"/>
              </a:lnSpc>
              <a:buFontTx/>
              <a:buChar char="•"/>
            </a:pPr>
            <a:r>
              <a:rPr lang="es-ES" dirty="0"/>
              <a:t>Determinar el sentido de rotación de la máquina eléctrica:</a:t>
            </a:r>
          </a:p>
          <a:p>
            <a:pPr marL="685817" lvl="1" indent="-263776">
              <a:lnSpc>
                <a:spcPct val="90000"/>
              </a:lnSpc>
            </a:pPr>
            <a:r>
              <a:rPr lang="fr-FR" dirty="0"/>
              <a:t>- </a:t>
            </a:r>
            <a:r>
              <a:rPr lang="es-ES" dirty="0"/>
              <a:t>señal </a:t>
            </a:r>
            <a:r>
              <a:rPr lang="es-ES" dirty="0" err="1"/>
              <a:t>cosinusoidal</a:t>
            </a:r>
            <a:r>
              <a:rPr lang="es-ES" dirty="0"/>
              <a:t>, luego señal sinusoidal = sentido horario</a:t>
            </a:r>
            <a:r>
              <a:rPr lang="fr-FR" dirty="0"/>
              <a:t>,</a:t>
            </a:r>
          </a:p>
          <a:p>
            <a:pPr marL="685817" lvl="1" indent="-263776">
              <a:lnSpc>
                <a:spcPct val="90000"/>
              </a:lnSpc>
            </a:pPr>
            <a:r>
              <a:rPr lang="fr-FR" dirty="0"/>
              <a:t>- </a:t>
            </a:r>
            <a:r>
              <a:rPr lang="es-ES" dirty="0"/>
              <a:t>señal sinusoidal, luego señal </a:t>
            </a:r>
            <a:r>
              <a:rPr lang="es-ES" dirty="0" err="1"/>
              <a:t>cosinusoidal</a:t>
            </a:r>
            <a:r>
              <a:rPr lang="es-ES" dirty="0"/>
              <a:t> = sentido </a:t>
            </a:r>
            <a:r>
              <a:rPr lang="es-ES" dirty="0" err="1"/>
              <a:t>antihorario</a:t>
            </a:r>
            <a:r>
              <a:rPr lang="fr-FR" dirty="0"/>
              <a:t>.</a:t>
            </a:r>
          </a:p>
          <a:p>
            <a:pPr eaLnBrk="1" hangingPunct="1">
              <a:lnSpc>
                <a:spcPct val="90000"/>
              </a:lnSpc>
              <a:buFontTx/>
              <a:buChar char="•"/>
            </a:pPr>
            <a:r>
              <a:rPr lang="fr-FR" dirty="0"/>
              <a:t> </a:t>
            </a:r>
            <a:r>
              <a:rPr lang="es-ES" dirty="0"/>
              <a:t>Determinar la velocidad de rotación (número de períodos por segundo = número de revoluciones por segundo).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4" name="Rectangle 2"/>
          <p:cNvSpPr>
            <a:spLocks noGrp="1" noRot="1" noChangeAspect="1" noChangeArrowheads="1" noTextEdit="1"/>
          </p:cNvSpPr>
          <p:nvPr>
            <p:ph type="sldImg"/>
          </p:nvPr>
        </p:nvSpPr>
        <p:spPr>
          <a:xfrm>
            <a:off x="0" y="1"/>
            <a:ext cx="6440877" cy="4467752"/>
          </a:xfrm>
          <a:ln/>
        </p:spPr>
      </p:sp>
      <p:sp>
        <p:nvSpPr>
          <p:cNvPr id="233475" name="Rectangle 3"/>
          <p:cNvSpPr>
            <a:spLocks noGrp="1" noChangeArrowheads="1"/>
          </p:cNvSpPr>
          <p:nvPr>
            <p:ph type="body" idx="1"/>
          </p:nvPr>
        </p:nvSpPr>
        <p:spPr>
          <a:xfrm>
            <a:off x="0" y="4240819"/>
            <a:ext cx="6813528" cy="4806735"/>
          </a:xfrm>
          <a:ln/>
        </p:spPr>
        <p:txBody>
          <a:bodyPr/>
          <a:lstStyle/>
          <a:p>
            <a:pPr eaLnBrk="1" hangingPunct="1"/>
            <a:r>
              <a:rPr lang="es-ES" sz="1000" u="sng" dirty="0"/>
              <a:t>Número de vía</a:t>
            </a:r>
            <a:r>
              <a:rPr lang="es-ES" sz="1000" dirty="0"/>
              <a:t>            </a:t>
            </a:r>
            <a:r>
              <a:rPr lang="es-ES" sz="1000" u="sng" dirty="0"/>
              <a:t>Afectación de las vías del conector</a:t>
            </a:r>
            <a:r>
              <a:rPr lang="es-ES" sz="1000" dirty="0"/>
              <a:t> </a:t>
            </a:r>
          </a:p>
          <a:p>
            <a:pPr eaLnBrk="1" hangingPunct="1"/>
            <a:r>
              <a:rPr lang="es-ES" sz="1000" dirty="0"/>
              <a:t>   1,7,10                      No conectada</a:t>
            </a:r>
          </a:p>
          <a:p>
            <a:pPr eaLnBrk="1" hangingPunct="1"/>
            <a:r>
              <a:rPr lang="es-ES" sz="1000" dirty="0"/>
              <a:t>      2                           Señal del sensor de temperatura en la fase U de la máquina 			                eléctrica</a:t>
            </a:r>
          </a:p>
          <a:p>
            <a:pPr eaLnBrk="1" hangingPunct="1"/>
            <a:r>
              <a:rPr lang="es-ES" sz="1000" dirty="0"/>
              <a:t>      3 	                Señal del sensor de temperatura en la fase W de la máquina 			                eléctrica</a:t>
            </a:r>
          </a:p>
          <a:p>
            <a:pPr eaLnBrk="1" hangingPunct="1"/>
            <a:r>
              <a:rPr lang="es-ES" sz="1000" dirty="0"/>
              <a:t>      4                           Señal de la bobina 1 del transductor</a:t>
            </a:r>
          </a:p>
          <a:p>
            <a:pPr eaLnBrk="1" hangingPunct="1"/>
            <a:r>
              <a:rPr lang="es-ES" sz="1000" dirty="0"/>
              <a:t>      5                           Señal de la bobina 2 del transductor</a:t>
            </a:r>
          </a:p>
          <a:p>
            <a:pPr eaLnBrk="1" hangingPunct="1"/>
            <a:r>
              <a:rPr lang="es-ES" sz="1000" dirty="0"/>
              <a:t>      6                           Alimentación de la bobina de excitación del transductor</a:t>
            </a:r>
          </a:p>
          <a:p>
            <a:pPr eaLnBrk="1" hangingPunct="1"/>
            <a:r>
              <a:rPr lang="es-ES" sz="1000" dirty="0"/>
              <a:t>      8                           Masa del sensor de temperatura en la fase U de la máquina 			                eléctrica</a:t>
            </a:r>
          </a:p>
          <a:p>
            <a:pPr eaLnBrk="1" hangingPunct="1"/>
            <a:r>
              <a:rPr lang="es-ES" sz="1000" dirty="0"/>
              <a:t>      9                           Masa del sensor de temperatura en la fase W de la máquina 			                eléctrica</a:t>
            </a:r>
          </a:p>
          <a:p>
            <a:pPr eaLnBrk="1" hangingPunct="1"/>
            <a:r>
              <a:rPr lang="es-ES" sz="1000" dirty="0"/>
              <a:t>     11                          Masa de la bobina 1 del transductor</a:t>
            </a:r>
          </a:p>
          <a:p>
            <a:pPr eaLnBrk="1" hangingPunct="1"/>
            <a:r>
              <a:rPr lang="es-ES" sz="1000" dirty="0"/>
              <a:t>     12 	                Masa de la bobina 2 del transductor</a:t>
            </a:r>
          </a:p>
          <a:p>
            <a:pPr eaLnBrk="1" hangingPunct="1"/>
            <a:r>
              <a:rPr lang="es-ES" sz="1000" dirty="0"/>
              <a:t>     13                          Masa de la bobina de excitación del transductor</a:t>
            </a:r>
          </a:p>
          <a:p>
            <a:pPr eaLnBrk="1" hangingPunct="1"/>
            <a:endParaRPr lang="es-ES" sz="1000" dirty="0"/>
          </a:p>
          <a:p>
            <a:pPr eaLnBrk="1" hangingPunct="1"/>
            <a:endParaRPr lang="es-ES" sz="1000" dirty="0"/>
          </a:p>
          <a:p>
            <a:pPr eaLnBrk="1" hangingPunct="1"/>
            <a:endParaRPr lang="es-ES" sz="1000" dirty="0"/>
          </a:p>
          <a:p>
            <a:pPr eaLnBrk="1" hangingPunct="1"/>
            <a:endParaRPr lang="es-ES" sz="1000" dirty="0"/>
          </a:p>
          <a:p>
            <a:pPr eaLnBrk="1" hangingPunct="1"/>
            <a:endParaRPr lang="es-ES" sz="1000" dirty="0"/>
          </a:p>
          <a:p>
            <a:pPr eaLnBrk="1" hangingPunct="1"/>
            <a:r>
              <a:rPr lang="es-ES" sz="1000" b="1" dirty="0"/>
              <a:t>Sensor de tensión (Tº) en la fase W o U:</a:t>
            </a:r>
          </a:p>
          <a:p>
            <a:pPr eaLnBrk="1" hangingPunct="1"/>
            <a:r>
              <a:rPr lang="es-ES" sz="1000" u="sng" dirty="0"/>
              <a:t>Para 20°C:</a:t>
            </a:r>
            <a:r>
              <a:rPr lang="es-ES" sz="1000" dirty="0"/>
              <a:t> Valor mín.: 12.3 ohm   Valor nominal: 12.5 ohm   Valor máx.: 12.8 ohm</a:t>
            </a:r>
          </a:p>
          <a:p>
            <a:pPr eaLnBrk="1" hangingPunct="1"/>
            <a:r>
              <a:rPr lang="es-ES" sz="1000" u="sng" dirty="0"/>
              <a:t>Para 40°C:</a:t>
            </a:r>
            <a:r>
              <a:rPr lang="es-ES" sz="1000" dirty="0"/>
              <a:t> Valor mín.: 5.6 ohm   Valor nominal: 5.85 ohm   Valor máx.: 6.1 ohm</a:t>
            </a:r>
          </a:p>
          <a:p>
            <a:pPr eaLnBrk="1" hangingPunct="1"/>
            <a:endParaRPr lang="fr-FR" sz="1000" dirty="0"/>
          </a:p>
        </p:txBody>
      </p:sp>
      <p:pic>
        <p:nvPicPr>
          <p:cNvPr id="233476" name="Picture 6"/>
          <p:cNvPicPr>
            <a:picLocks noChangeAspect="1" noChangeArrowheads="1"/>
          </p:cNvPicPr>
          <p:nvPr/>
        </p:nvPicPr>
        <p:blipFill>
          <a:blip r:embed="rId3"/>
          <a:srcRect/>
          <a:stretch>
            <a:fillRect/>
          </a:stretch>
        </p:blipFill>
        <p:spPr bwMode="auto">
          <a:xfrm>
            <a:off x="1967535" y="7643403"/>
            <a:ext cx="1236035" cy="466631"/>
          </a:xfrm>
          <a:prstGeom prst="rect">
            <a:avLst/>
          </a:prstGeom>
          <a:noFill/>
          <a:ln w="9525">
            <a:noFill/>
            <a:miter lim="800000"/>
            <a:headEnd/>
            <a:tailEnd/>
          </a:ln>
        </p:spPr>
      </p:pic>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4" name="Rectangle 2"/>
          <p:cNvSpPr>
            <a:spLocks noGrp="1" noRot="1" noChangeAspect="1" noChangeArrowheads="1" noTextEdit="1"/>
          </p:cNvSpPr>
          <p:nvPr>
            <p:ph type="sldImg"/>
          </p:nvPr>
        </p:nvSpPr>
        <p:spPr>
          <a:xfrm>
            <a:off x="285750" y="0"/>
            <a:ext cx="5957888" cy="4467225"/>
          </a:xfr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Rot="1" noChangeAspect="1" noChangeArrowheads="1" noTextEdit="1"/>
          </p:cNvSpPr>
          <p:nvPr>
            <p:ph type="sldImg"/>
          </p:nvPr>
        </p:nvSpPr>
        <p:spPr>
          <a:xfrm>
            <a:off x="285750" y="0"/>
            <a:ext cx="5957888" cy="4467225"/>
          </a:xfrm>
          <a:ln/>
        </p:spPr>
      </p:sp>
      <p:sp>
        <p:nvSpPr>
          <p:cNvPr id="235523" name="Rectangle 4"/>
          <p:cNvSpPr>
            <a:spLocks noGrp="1" noChangeArrowheads="1"/>
          </p:cNvSpPr>
          <p:nvPr>
            <p:ph type="body" idx="1"/>
          </p:nvPr>
        </p:nvSpPr>
        <p:spPr>
          <a:xfrm>
            <a:off x="522939" y="4439386"/>
            <a:ext cx="5812124" cy="729024"/>
          </a:xfrm>
          <a:noFill/>
          <a:ln/>
        </p:spPr>
        <p:txBody>
          <a:bodyPr lIns="87474" tIns="43736" rIns="87474" bIns="43736"/>
          <a:lstStyle/>
          <a:p>
            <a:pPr>
              <a:lnSpc>
                <a:spcPct val="90000"/>
              </a:lnSpc>
            </a:pPr>
            <a:r>
              <a:rPr lang="es-ES" dirty="0"/>
              <a:t>El reductor se presenta como una caja de velocidades sin embrague y con una sola marcha.</a:t>
            </a:r>
          </a:p>
          <a:p>
            <a:pPr>
              <a:lnSpc>
                <a:spcPct val="90000"/>
              </a:lnSpc>
            </a:pPr>
            <a:r>
              <a:rPr lang="es-ES" dirty="0"/>
              <a:t>Por lo tanto, el motor eléctrico está conectado directamente y de manera permanente con las ruedas.</a:t>
            </a:r>
          </a:p>
        </p:txBody>
      </p:sp>
      <p:sp>
        <p:nvSpPr>
          <p:cNvPr id="235524" name="Rectangle 4"/>
          <p:cNvSpPr>
            <a:spLocks noChangeArrowheads="1"/>
          </p:cNvSpPr>
          <p:nvPr/>
        </p:nvSpPr>
        <p:spPr bwMode="auto">
          <a:xfrm>
            <a:off x="595015" y="7887357"/>
            <a:ext cx="5812124" cy="927590"/>
          </a:xfrm>
          <a:prstGeom prst="rect">
            <a:avLst/>
          </a:prstGeom>
          <a:noFill/>
          <a:ln w="9525">
            <a:noFill/>
            <a:miter lim="800000"/>
            <a:headEnd/>
            <a:tailEnd/>
          </a:ln>
        </p:spPr>
        <p:txBody>
          <a:bodyPr lIns="87474" tIns="43736" rIns="87474" bIns="43736"/>
          <a:lstStyle/>
          <a:p>
            <a:pPr algn="l">
              <a:spcBef>
                <a:spcPct val="30000"/>
              </a:spcBef>
            </a:pPr>
            <a:r>
              <a:rPr lang="es-ES" sz="1200" dirty="0"/>
              <a:t>La marcha atrás se obtiene mediante la inversión del sentido de rotación del motor.</a:t>
            </a:r>
          </a:p>
          <a:p>
            <a:pPr algn="l">
              <a:spcBef>
                <a:spcPct val="30000"/>
              </a:spcBef>
            </a:pPr>
            <a:r>
              <a:rPr lang="es-ES" sz="1200" dirty="0"/>
              <a:t>Por su construcción, el vehículo podría circular con la misma velocidad tanto en marcha atrás como en marcha adelante, pero para evitar los riesgos de pérdida de control la velocidad está limitada a 40 km/h.</a:t>
            </a:r>
          </a:p>
        </p:txBody>
      </p:sp>
      <p:sp>
        <p:nvSpPr>
          <p:cNvPr id="235525" name="Rectangle 4"/>
          <p:cNvSpPr>
            <a:spLocks noChangeArrowheads="1"/>
          </p:cNvSpPr>
          <p:nvPr/>
        </p:nvSpPr>
        <p:spPr bwMode="auto">
          <a:xfrm>
            <a:off x="595015" y="5301732"/>
            <a:ext cx="3997945" cy="2849434"/>
          </a:xfrm>
          <a:prstGeom prst="rect">
            <a:avLst/>
          </a:prstGeom>
          <a:noFill/>
          <a:ln w="9525">
            <a:noFill/>
            <a:miter lim="800000"/>
            <a:headEnd/>
            <a:tailEnd/>
          </a:ln>
        </p:spPr>
        <p:txBody>
          <a:bodyPr lIns="87474" tIns="43736" rIns="87474" bIns="43736"/>
          <a:lstStyle/>
          <a:p>
            <a:pPr algn="l">
              <a:spcBef>
                <a:spcPct val="30000"/>
              </a:spcBef>
            </a:pPr>
            <a:r>
              <a:rPr lang="es-ES" sz="1200" dirty="0"/>
              <a:t>Un mando por cable, conectado con un selector de posición que incluye las posiciones P, R, N y D de la transmisión automática, permite el bloqueo mecánico del reductor.</a:t>
            </a:r>
          </a:p>
          <a:p>
            <a:pPr algn="l">
              <a:spcBef>
                <a:spcPct val="30000"/>
              </a:spcBef>
            </a:pPr>
            <a:r>
              <a:rPr lang="es-ES" sz="1200" dirty="0"/>
              <a:t>El bloqueo se realiza cuando el conductor coloca la palanca de selección en la posición P. </a:t>
            </a:r>
          </a:p>
          <a:p>
            <a:pPr algn="l">
              <a:spcBef>
                <a:spcPct val="30000"/>
              </a:spcBef>
            </a:pPr>
            <a:r>
              <a:rPr lang="es-ES" sz="1200" dirty="0"/>
              <a:t>El desplazamiento del selector a otras posiciones, R, N y D, no produce ningún efecto mecánico sobre el reductor. Provoca tan sólo el movimiento de un sensor de posición (doble) cuya función es informar al calculador del VE sobre la voluntad del conductor.</a:t>
            </a:r>
          </a:p>
        </p:txBody>
      </p:sp>
      <p:pic>
        <p:nvPicPr>
          <p:cNvPr id="949254" name="Picture 6" descr="sélecteur"/>
          <p:cNvPicPr>
            <a:picLocks noChangeAspect="1" noChangeArrowheads="1"/>
          </p:cNvPicPr>
          <p:nvPr/>
        </p:nvPicPr>
        <p:blipFill>
          <a:blip r:embed="rId3"/>
          <a:srcRect/>
          <a:stretch>
            <a:fillRect/>
          </a:stretch>
        </p:blipFill>
        <p:spPr bwMode="auto">
          <a:xfrm>
            <a:off x="4882798" y="5366977"/>
            <a:ext cx="1390923" cy="2192744"/>
          </a:xfrm>
          <a:prstGeom prst="rect">
            <a:avLst/>
          </a:prstGeom>
          <a:noFill/>
          <a:ln w="31750">
            <a:solidFill>
              <a:schemeClr val="bg1"/>
            </a:solidFill>
            <a:miter lim="800000"/>
            <a:headEnd/>
            <a:tailEnd/>
          </a:ln>
          <a:effectLst>
            <a:outerShdw dist="53882" dir="2700000" algn="ctr" rotWithShape="0">
              <a:srgbClr val="808080">
                <a:alpha val="50000"/>
              </a:srgbClr>
            </a:outerShdw>
          </a:effectLst>
        </p:spPr>
      </p:pic>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Rot="1" noChangeAspect="1" noChangeArrowheads="1" noTextEdit="1"/>
          </p:cNvSpPr>
          <p:nvPr>
            <p:ph type="sldImg"/>
          </p:nvPr>
        </p:nvSpPr>
        <p:spPr>
          <a:xfrm>
            <a:off x="44473" y="1"/>
            <a:ext cx="6440877" cy="4467752"/>
          </a:xfrm>
          <a:ln/>
        </p:spPr>
      </p:sp>
      <p:sp>
        <p:nvSpPr>
          <p:cNvPr id="236547" name="Rectangle 4"/>
          <p:cNvSpPr>
            <a:spLocks noGrp="1" noChangeArrowheads="1"/>
          </p:cNvSpPr>
          <p:nvPr>
            <p:ph type="body" idx="1"/>
          </p:nvPr>
        </p:nvSpPr>
        <p:spPr>
          <a:xfrm>
            <a:off x="449329" y="4506048"/>
            <a:ext cx="6031420" cy="2055166"/>
          </a:xfrm>
          <a:noFill/>
          <a:ln/>
        </p:spPr>
        <p:txBody>
          <a:bodyPr lIns="87474" tIns="43736" rIns="87474" bIns="43736"/>
          <a:lstStyle/>
          <a:p>
            <a:r>
              <a:rPr lang="es-ES" b="1" dirty="0"/>
              <a:t>Sensor de posición</a:t>
            </a:r>
          </a:p>
          <a:p>
            <a:r>
              <a:rPr lang="es-ES" dirty="0"/>
              <a:t>Es doble y envía su señal al calculador del VE.</a:t>
            </a:r>
          </a:p>
          <a:p>
            <a:r>
              <a:rPr lang="es-ES" dirty="0"/>
              <a:t>Los dos sensores están sincronizados en su movimiento por una barra de enlace.</a:t>
            </a:r>
          </a:p>
          <a:p>
            <a:r>
              <a:rPr lang="es-ES" dirty="0"/>
              <a:t>El eje de la palanca del sensor principal atraviesa la caja y transmite su movimiento al sistema de bloqueo mecánico.</a:t>
            </a:r>
          </a:p>
          <a:p>
            <a:r>
              <a:rPr lang="es-ES" dirty="0"/>
              <a:t>El eje del sensor secundario sirve sólo para proporcionar información sobre la posición y no está vinculado con ninguna pieza mecánica en la caja.</a:t>
            </a:r>
          </a:p>
        </p:txBody>
      </p:sp>
      <p:sp>
        <p:nvSpPr>
          <p:cNvPr id="236548" name="Text Box 9"/>
          <p:cNvSpPr txBox="1">
            <a:spLocks noChangeArrowheads="1"/>
          </p:cNvSpPr>
          <p:nvPr/>
        </p:nvSpPr>
        <p:spPr bwMode="auto">
          <a:xfrm>
            <a:off x="595014" y="8483056"/>
            <a:ext cx="5957811" cy="457638"/>
          </a:xfrm>
          <a:prstGeom prst="rect">
            <a:avLst/>
          </a:prstGeom>
          <a:noFill/>
          <a:ln w="9525">
            <a:solidFill>
              <a:schemeClr val="tx1"/>
            </a:solidFill>
            <a:miter lim="800000"/>
            <a:headEnd/>
            <a:tailEnd/>
          </a:ln>
        </p:spPr>
        <p:txBody>
          <a:bodyPr lIns="87453" tIns="43726" rIns="87453" bIns="43726">
            <a:spAutoFit/>
          </a:bodyPr>
          <a:lstStyle/>
          <a:p>
            <a:pPr defTabSz="874857">
              <a:spcBef>
                <a:spcPct val="50000"/>
              </a:spcBef>
            </a:pPr>
            <a:r>
              <a:rPr lang="es-ES" sz="1200" b="1" dirty="0"/>
              <a:t>1</a:t>
            </a:r>
            <a:r>
              <a:rPr lang="es-ES" sz="1200" dirty="0"/>
              <a:t>: Tornillo de ajuste,  </a:t>
            </a:r>
            <a:r>
              <a:rPr lang="es-ES" sz="1200" b="1" dirty="0"/>
              <a:t>a</a:t>
            </a:r>
            <a:r>
              <a:rPr lang="es-ES" sz="1200" dirty="0"/>
              <a:t>: ranura de posicionamiento sobre el eje, </a:t>
            </a:r>
            <a:r>
              <a:rPr lang="es-ES" sz="1200" b="1" dirty="0"/>
              <a:t>b</a:t>
            </a:r>
            <a:r>
              <a:rPr lang="es-ES" sz="1200" dirty="0"/>
              <a:t>: ranura de posicionamiento sobre el sensor</a:t>
            </a:r>
          </a:p>
        </p:txBody>
      </p:sp>
      <p:grpSp>
        <p:nvGrpSpPr>
          <p:cNvPr id="2" name="Group 11"/>
          <p:cNvGrpSpPr>
            <a:grpSpLocks/>
          </p:cNvGrpSpPr>
          <p:nvPr/>
        </p:nvGrpSpPr>
        <p:grpSpPr bwMode="auto">
          <a:xfrm>
            <a:off x="595015" y="6294567"/>
            <a:ext cx="5813658" cy="2056584"/>
            <a:chOff x="371" y="4307"/>
            <a:chExt cx="3629" cy="1407"/>
          </a:xfrm>
        </p:grpSpPr>
        <p:sp>
          <p:nvSpPr>
            <p:cNvPr id="236550" name="Rectangle 221"/>
            <p:cNvSpPr>
              <a:spLocks noChangeArrowheads="1"/>
            </p:cNvSpPr>
            <p:nvPr/>
          </p:nvSpPr>
          <p:spPr bwMode="auto">
            <a:xfrm>
              <a:off x="779" y="4534"/>
              <a:ext cx="1588" cy="1180"/>
            </a:xfrm>
            <a:prstGeom prst="rect">
              <a:avLst/>
            </a:prstGeom>
            <a:solidFill>
              <a:schemeClr val="bg1"/>
            </a:solidFill>
            <a:ln w="9525">
              <a:solidFill>
                <a:schemeClr val="tx1"/>
              </a:solidFill>
              <a:miter lim="800000"/>
              <a:headEnd/>
              <a:tailEnd/>
            </a:ln>
          </p:spPr>
          <p:txBody>
            <a:bodyPr lIns="94738" tIns="47369" rIns="94738" bIns="47369"/>
            <a:lstStyle/>
            <a:p>
              <a:pPr defTabSz="874857">
                <a:spcBef>
                  <a:spcPct val="50000"/>
                </a:spcBef>
              </a:pPr>
              <a:r>
                <a:rPr lang="es-ES" sz="1200" b="1" dirty="0"/>
                <a:t>Los sensores de posición se deben ajustar precisamente en la posición N con la placa específica 0556-E de la caja 0556 (referencia 9780JA en piezas de recambio).</a:t>
              </a:r>
            </a:p>
          </p:txBody>
        </p:sp>
        <p:sp>
          <p:nvSpPr>
            <p:cNvPr id="236551" name="Rectangle 222"/>
            <p:cNvSpPr>
              <a:spLocks noChangeAspect="1" noChangeArrowheads="1"/>
            </p:cNvSpPr>
            <p:nvPr/>
          </p:nvSpPr>
          <p:spPr bwMode="auto">
            <a:xfrm>
              <a:off x="371" y="4534"/>
              <a:ext cx="337" cy="1180"/>
            </a:xfrm>
            <a:prstGeom prst="rect">
              <a:avLst/>
            </a:prstGeom>
            <a:solidFill>
              <a:schemeClr val="bg1"/>
            </a:solidFill>
            <a:ln w="9525">
              <a:solidFill>
                <a:schemeClr val="tx1"/>
              </a:solidFill>
              <a:miter lim="800000"/>
              <a:headEnd/>
              <a:tailEnd/>
            </a:ln>
          </p:spPr>
          <p:txBody>
            <a:bodyPr wrap="none" lIns="94738" tIns="47369" rIns="94738" bIns="47369" anchor="ctr"/>
            <a:lstStyle/>
            <a:p>
              <a:pPr defTabSz="874857"/>
              <a:endParaRPr lang="es-ES" dirty="0"/>
            </a:p>
          </p:txBody>
        </p:sp>
        <p:pic>
          <p:nvPicPr>
            <p:cNvPr id="236552" name="Picture 7" descr="0556_E"/>
            <p:cNvPicPr>
              <a:picLocks noChangeAspect="1" noChangeArrowheads="1"/>
            </p:cNvPicPr>
            <p:nvPr/>
          </p:nvPicPr>
          <p:blipFill>
            <a:blip r:embed="rId3"/>
            <a:srcRect/>
            <a:stretch>
              <a:fillRect/>
            </a:stretch>
          </p:blipFill>
          <p:spPr bwMode="auto">
            <a:xfrm>
              <a:off x="2593" y="4621"/>
              <a:ext cx="1361" cy="1092"/>
            </a:xfrm>
            <a:prstGeom prst="rect">
              <a:avLst/>
            </a:prstGeom>
            <a:noFill/>
            <a:ln w="9525">
              <a:noFill/>
              <a:miter lim="800000"/>
              <a:headEnd/>
              <a:tailEnd/>
            </a:ln>
          </p:spPr>
        </p:pic>
        <p:pic>
          <p:nvPicPr>
            <p:cNvPr id="236553" name="Picture 8" descr="0556_E_seul"/>
            <p:cNvPicPr>
              <a:picLocks noChangeAspect="1" noChangeArrowheads="1"/>
            </p:cNvPicPr>
            <p:nvPr/>
          </p:nvPicPr>
          <p:blipFill>
            <a:blip r:embed="rId4"/>
            <a:srcRect/>
            <a:stretch>
              <a:fillRect/>
            </a:stretch>
          </p:blipFill>
          <p:spPr bwMode="auto">
            <a:xfrm>
              <a:off x="3274" y="4307"/>
              <a:ext cx="726" cy="390"/>
            </a:xfrm>
            <a:prstGeom prst="rect">
              <a:avLst/>
            </a:prstGeom>
            <a:noFill/>
            <a:ln w="9525">
              <a:noFill/>
              <a:miter lim="800000"/>
              <a:headEnd/>
              <a:tailEnd/>
            </a:ln>
          </p:spPr>
        </p:pic>
        <p:pic>
          <p:nvPicPr>
            <p:cNvPr id="236554" name="Picture 10" descr="wrench"/>
            <p:cNvPicPr>
              <a:picLocks noChangeAspect="1" noChangeArrowheads="1"/>
            </p:cNvPicPr>
            <p:nvPr/>
          </p:nvPicPr>
          <p:blipFill>
            <a:blip r:embed="rId5"/>
            <a:srcRect/>
            <a:stretch>
              <a:fillRect/>
            </a:stretch>
          </p:blipFill>
          <p:spPr bwMode="auto">
            <a:xfrm>
              <a:off x="394" y="4580"/>
              <a:ext cx="296" cy="296"/>
            </a:xfrm>
            <a:prstGeom prst="rect">
              <a:avLst/>
            </a:prstGeom>
            <a:noFill/>
            <a:ln w="9525">
              <a:noFill/>
              <a:miter lim="800000"/>
              <a:headEnd/>
              <a:tailEnd/>
            </a:ln>
          </p:spPr>
        </p:pic>
      </p:gr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Rectangle 2"/>
          <p:cNvSpPr>
            <a:spLocks noGrp="1" noRot="1" noChangeAspect="1" noChangeArrowheads="1" noTextEdit="1"/>
          </p:cNvSpPr>
          <p:nvPr>
            <p:ph type="sldImg"/>
          </p:nvPr>
        </p:nvSpPr>
        <p:spPr>
          <a:xfrm>
            <a:off x="285750" y="0"/>
            <a:ext cx="5957888" cy="4467225"/>
          </a:xfrm>
          <a:ln/>
        </p:spPr>
      </p:sp>
      <p:sp>
        <p:nvSpPr>
          <p:cNvPr id="237571" name="Rectangle 4"/>
          <p:cNvSpPr>
            <a:spLocks noGrp="1" noChangeArrowheads="1"/>
          </p:cNvSpPr>
          <p:nvPr>
            <p:ph type="body" idx="1"/>
          </p:nvPr>
        </p:nvSpPr>
        <p:spPr>
          <a:xfrm>
            <a:off x="99681" y="4637953"/>
            <a:ext cx="5813657" cy="2320394"/>
          </a:xfrm>
          <a:noFill/>
          <a:ln/>
        </p:spPr>
        <p:txBody>
          <a:bodyPr lIns="87474" tIns="43736" rIns="87474" bIns="43736"/>
          <a:lstStyle/>
          <a:p>
            <a:r>
              <a:rPr lang="es-ES" dirty="0"/>
              <a:t>Al igual que en cajas automáticas, el bloqueo de aparcamiento no se puede realizar mientras la velocidad del vehículo no se aproxima al cero.</a:t>
            </a:r>
          </a:p>
          <a:p>
            <a:endParaRPr lang="es-ES" dirty="0"/>
          </a:p>
          <a:p>
            <a:r>
              <a:rPr lang="es-ES" dirty="0"/>
              <a:t>A una cierta velocidad el mecanismo de bloqueo rebota sobre los dientes de la rueda de aparcamiento sin que pueda engancharse.</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2"/>
          <p:cNvSpPr>
            <a:spLocks noGrp="1" noRot="1" noChangeAspect="1" noChangeArrowheads="1" noTextEdit="1"/>
          </p:cNvSpPr>
          <p:nvPr>
            <p:ph type="sldImg"/>
          </p:nvPr>
        </p:nvSpPr>
        <p:spPr>
          <a:xfrm>
            <a:off x="44473" y="1"/>
            <a:ext cx="6440877" cy="4467752"/>
          </a:xfr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2" name="Rectangle 2"/>
          <p:cNvSpPr>
            <a:spLocks noGrp="1" noRot="1" noChangeAspect="1" noChangeArrowheads="1" noTextEdit="1"/>
          </p:cNvSpPr>
          <p:nvPr>
            <p:ph type="sldImg"/>
          </p:nvPr>
        </p:nvSpPr>
        <p:spPr>
          <a:xfrm>
            <a:off x="246063" y="0"/>
            <a:ext cx="6045200" cy="4533900"/>
          </a:xfrm>
          <a:ln/>
        </p:spPr>
      </p:sp>
      <p:sp>
        <p:nvSpPr>
          <p:cNvPr id="239619" name="Text Box 3"/>
          <p:cNvSpPr txBox="1">
            <a:spLocks noChangeArrowheads="1"/>
          </p:cNvSpPr>
          <p:nvPr/>
        </p:nvSpPr>
        <p:spPr bwMode="auto">
          <a:xfrm>
            <a:off x="157955" y="8020680"/>
            <a:ext cx="6250717" cy="780797"/>
          </a:xfrm>
          <a:prstGeom prst="rect">
            <a:avLst/>
          </a:prstGeom>
          <a:noFill/>
          <a:ln w="9525" algn="ctr">
            <a:noFill/>
            <a:miter lim="800000"/>
            <a:headEnd/>
            <a:tailEnd/>
          </a:ln>
        </p:spPr>
        <p:txBody>
          <a:bodyPr lIns="87446" tIns="43723" rIns="87446" bIns="43723">
            <a:spAutoFit/>
          </a:bodyPr>
          <a:lstStyle/>
          <a:p>
            <a:pPr defTabSz="874857">
              <a:spcBef>
                <a:spcPct val="50000"/>
              </a:spcBef>
            </a:pPr>
            <a:r>
              <a:rPr lang="fr-FR" dirty="0">
                <a:solidFill>
                  <a:schemeClr val="bg1"/>
                </a:solidFill>
              </a:rPr>
              <a:t>22</a:t>
            </a:r>
          </a:p>
          <a:p>
            <a:pPr defTabSz="874857">
              <a:spcBef>
                <a:spcPct val="50000"/>
              </a:spcBef>
            </a:pPr>
            <a:endParaRPr lang="fr-FR" dirty="0">
              <a:solidFill>
                <a:schemeClr val="bg1"/>
              </a:solidFill>
            </a:endParaRPr>
          </a:p>
        </p:txBody>
      </p:sp>
      <p:sp>
        <p:nvSpPr>
          <p:cNvPr id="239620" name="Text Box 4"/>
          <p:cNvSpPr txBox="1">
            <a:spLocks noChangeArrowheads="1"/>
          </p:cNvSpPr>
          <p:nvPr/>
        </p:nvSpPr>
        <p:spPr bwMode="auto">
          <a:xfrm>
            <a:off x="0" y="592863"/>
            <a:ext cx="7063495" cy="5443612"/>
          </a:xfrm>
          <a:prstGeom prst="rect">
            <a:avLst/>
          </a:prstGeom>
          <a:noFill/>
          <a:ln w="9525" algn="ctr">
            <a:noFill/>
            <a:miter lim="800000"/>
            <a:headEnd/>
            <a:tailEnd/>
          </a:ln>
        </p:spPr>
        <p:txBody>
          <a:bodyPr lIns="87446" tIns="43723" rIns="87446" bIns="43723">
            <a:spAutoFit/>
          </a:bodyPr>
          <a:lstStyle/>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p:txBody>
      </p:sp>
      <p:sp>
        <p:nvSpPr>
          <p:cNvPr id="239621" name="Rectangle 5"/>
          <p:cNvSpPr>
            <a:spLocks noGrp="1" noChangeArrowheads="1"/>
          </p:cNvSpPr>
          <p:nvPr>
            <p:ph type="body" idx="1"/>
          </p:nvPr>
        </p:nvSpPr>
        <p:spPr>
          <a:xfrm>
            <a:off x="157956" y="3350105"/>
            <a:ext cx="6700045" cy="5271948"/>
          </a:xfrm>
          <a:ln/>
        </p:spPr>
        <p:txBody>
          <a:bodyPr/>
          <a:lstStyle/>
          <a:p>
            <a:pPr eaLnBrk="1" hangingPunct="1"/>
            <a:r>
              <a:rPr lang="fr-FR" dirty="0"/>
              <a:t> </a:t>
            </a:r>
          </a:p>
        </p:txBody>
      </p:sp>
      <p:grpSp>
        <p:nvGrpSpPr>
          <p:cNvPr id="2" name="Group 7"/>
          <p:cNvGrpSpPr>
            <a:grpSpLocks/>
          </p:cNvGrpSpPr>
          <p:nvPr/>
        </p:nvGrpSpPr>
        <p:grpSpPr bwMode="auto">
          <a:xfrm>
            <a:off x="943129" y="3212527"/>
            <a:ext cx="4971743" cy="2718946"/>
            <a:chOff x="-42" y="2069"/>
            <a:chExt cx="3103" cy="1860"/>
          </a:xfrm>
        </p:grpSpPr>
        <p:pic>
          <p:nvPicPr>
            <p:cNvPr id="239623" name="Picture 8" descr="mouvement"/>
            <p:cNvPicPr>
              <a:picLocks noChangeAspect="1" noChangeArrowheads="1"/>
            </p:cNvPicPr>
            <p:nvPr/>
          </p:nvPicPr>
          <p:blipFill>
            <a:blip r:embed="rId3"/>
            <a:srcRect/>
            <a:stretch>
              <a:fillRect/>
            </a:stretch>
          </p:blipFill>
          <p:spPr bwMode="auto">
            <a:xfrm>
              <a:off x="44" y="2069"/>
              <a:ext cx="2862" cy="1860"/>
            </a:xfrm>
            <a:prstGeom prst="rect">
              <a:avLst/>
            </a:prstGeom>
            <a:noFill/>
            <a:ln w="9525">
              <a:noFill/>
              <a:miter lim="800000"/>
              <a:headEnd/>
              <a:tailEnd/>
            </a:ln>
          </p:spPr>
        </p:pic>
        <p:sp>
          <p:nvSpPr>
            <p:cNvPr id="239624" name="Text Box 9"/>
            <p:cNvSpPr txBox="1">
              <a:spLocks noChangeArrowheads="1"/>
            </p:cNvSpPr>
            <p:nvPr/>
          </p:nvSpPr>
          <p:spPr bwMode="auto">
            <a:xfrm>
              <a:off x="930" y="2245"/>
              <a:ext cx="1043" cy="257"/>
            </a:xfrm>
            <a:prstGeom prst="rect">
              <a:avLst/>
            </a:prstGeom>
            <a:noFill/>
            <a:ln w="9525" algn="ctr">
              <a:noFill/>
              <a:miter lim="800000"/>
              <a:headEnd/>
              <a:tailEnd/>
            </a:ln>
          </p:spPr>
          <p:txBody>
            <a:bodyPr lIns="98206" tIns="49099" rIns="98206" bIns="49099">
              <a:spAutoFit/>
            </a:bodyPr>
            <a:lstStyle/>
            <a:p>
              <a:pPr marL="169989" defTabSz="874857">
                <a:spcBef>
                  <a:spcPct val="50000"/>
                </a:spcBef>
              </a:pPr>
              <a:r>
                <a:rPr lang="es-ES" dirty="0"/>
                <a:t>Batería</a:t>
              </a:r>
            </a:p>
          </p:txBody>
        </p:sp>
        <p:sp>
          <p:nvSpPr>
            <p:cNvPr id="239625" name="Text Box 10"/>
            <p:cNvSpPr txBox="1">
              <a:spLocks noChangeArrowheads="1"/>
            </p:cNvSpPr>
            <p:nvPr/>
          </p:nvSpPr>
          <p:spPr bwMode="auto">
            <a:xfrm>
              <a:off x="975" y="2840"/>
              <a:ext cx="907" cy="257"/>
            </a:xfrm>
            <a:prstGeom prst="rect">
              <a:avLst/>
            </a:prstGeom>
            <a:noFill/>
            <a:ln w="9525" algn="ctr">
              <a:noFill/>
              <a:miter lim="800000"/>
              <a:headEnd/>
              <a:tailEnd/>
            </a:ln>
          </p:spPr>
          <p:txBody>
            <a:bodyPr lIns="98206" tIns="49099" rIns="98206" bIns="49099">
              <a:spAutoFit/>
            </a:bodyPr>
            <a:lstStyle/>
            <a:p>
              <a:pPr marL="169989" defTabSz="874857">
                <a:spcBef>
                  <a:spcPct val="50000"/>
                </a:spcBef>
              </a:pPr>
              <a:r>
                <a:rPr lang="fr-FR" dirty="0"/>
                <a:t>CCME</a:t>
              </a:r>
            </a:p>
          </p:txBody>
        </p:sp>
        <p:sp>
          <p:nvSpPr>
            <p:cNvPr id="239626" name="Text Box 11"/>
            <p:cNvSpPr txBox="1">
              <a:spLocks noChangeArrowheads="1"/>
            </p:cNvSpPr>
            <p:nvPr/>
          </p:nvSpPr>
          <p:spPr bwMode="auto">
            <a:xfrm>
              <a:off x="1791" y="2795"/>
              <a:ext cx="1270" cy="205"/>
            </a:xfrm>
            <a:prstGeom prst="rect">
              <a:avLst/>
            </a:prstGeom>
            <a:noFill/>
            <a:ln w="9525" algn="ctr">
              <a:noFill/>
              <a:miter lim="800000"/>
              <a:headEnd/>
              <a:tailEnd/>
            </a:ln>
          </p:spPr>
          <p:txBody>
            <a:bodyPr lIns="98206" tIns="49099" rIns="98206" bIns="49099">
              <a:spAutoFit/>
            </a:bodyPr>
            <a:lstStyle/>
            <a:p>
              <a:pPr marL="169989" defTabSz="874857">
                <a:spcBef>
                  <a:spcPct val="50000"/>
                </a:spcBef>
              </a:pPr>
              <a:r>
                <a:rPr lang="es-ES" sz="1300" dirty="0"/>
                <a:t>Recuperación</a:t>
              </a:r>
            </a:p>
          </p:txBody>
        </p:sp>
        <p:sp>
          <p:nvSpPr>
            <p:cNvPr id="239627" name="Text Box 12"/>
            <p:cNvSpPr txBox="1">
              <a:spLocks noChangeArrowheads="1"/>
            </p:cNvSpPr>
            <p:nvPr/>
          </p:nvSpPr>
          <p:spPr bwMode="auto">
            <a:xfrm>
              <a:off x="929" y="3475"/>
              <a:ext cx="726" cy="257"/>
            </a:xfrm>
            <a:prstGeom prst="rect">
              <a:avLst/>
            </a:prstGeom>
            <a:noFill/>
            <a:ln w="9525" algn="ctr">
              <a:noFill/>
              <a:miter lim="800000"/>
              <a:headEnd/>
              <a:tailEnd/>
            </a:ln>
          </p:spPr>
          <p:txBody>
            <a:bodyPr lIns="98206" tIns="49099" rIns="98206" bIns="49099">
              <a:spAutoFit/>
            </a:bodyPr>
            <a:lstStyle/>
            <a:p>
              <a:pPr marL="169989" defTabSz="874857">
                <a:spcBef>
                  <a:spcPct val="50000"/>
                </a:spcBef>
              </a:pPr>
              <a:r>
                <a:rPr lang="es-ES" dirty="0"/>
                <a:t>Motor</a:t>
              </a:r>
            </a:p>
          </p:txBody>
        </p:sp>
        <p:sp>
          <p:nvSpPr>
            <p:cNvPr id="239628" name="Text Box 13"/>
            <p:cNvSpPr txBox="1">
              <a:spLocks noChangeArrowheads="1"/>
            </p:cNvSpPr>
            <p:nvPr/>
          </p:nvSpPr>
          <p:spPr bwMode="auto">
            <a:xfrm>
              <a:off x="-42" y="2795"/>
              <a:ext cx="1062" cy="205"/>
            </a:xfrm>
            <a:prstGeom prst="rect">
              <a:avLst/>
            </a:prstGeom>
            <a:noFill/>
            <a:ln w="9525" algn="ctr">
              <a:noFill/>
              <a:miter lim="800000"/>
              <a:headEnd/>
              <a:tailEnd/>
            </a:ln>
          </p:spPr>
          <p:txBody>
            <a:bodyPr lIns="98206" tIns="49099" rIns="98206" bIns="49099">
              <a:spAutoFit/>
            </a:bodyPr>
            <a:lstStyle/>
            <a:p>
              <a:pPr marL="169989" defTabSz="874857">
                <a:spcBef>
                  <a:spcPct val="50000"/>
                </a:spcBef>
              </a:pPr>
              <a:r>
                <a:rPr lang="es-ES" sz="1300" dirty="0"/>
                <a:t>  Circulación</a:t>
              </a:r>
            </a:p>
          </p:txBody>
        </p:sp>
      </p:gr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Rot="1" noChangeAspect="1" noChangeArrowheads="1" noTextEdit="1"/>
          </p:cNvSpPr>
          <p:nvPr>
            <p:ph type="sldImg"/>
          </p:nvPr>
        </p:nvSpPr>
        <p:spPr>
          <a:xfrm>
            <a:off x="285750" y="0"/>
            <a:ext cx="5957888" cy="4467225"/>
          </a:xfrm>
          <a:ln/>
        </p:spPr>
      </p:sp>
      <p:pic>
        <p:nvPicPr>
          <p:cNvPr id="193539" name="Picture 3"/>
          <p:cNvPicPr>
            <a:picLocks noChangeAspect="1" noChangeArrowheads="1"/>
          </p:cNvPicPr>
          <p:nvPr/>
        </p:nvPicPr>
        <p:blipFill>
          <a:blip r:embed="rId3"/>
          <a:srcRect/>
          <a:stretch>
            <a:fillRect/>
          </a:stretch>
        </p:blipFill>
        <p:spPr bwMode="auto">
          <a:xfrm>
            <a:off x="604216" y="4769858"/>
            <a:ext cx="943129" cy="851000"/>
          </a:xfrm>
          <a:prstGeom prst="rect">
            <a:avLst/>
          </a:prstGeom>
          <a:noFill/>
          <a:ln w="9525">
            <a:noFill/>
            <a:miter lim="800000"/>
            <a:headEnd/>
            <a:tailEnd/>
          </a:ln>
        </p:spPr>
      </p:pic>
      <p:sp>
        <p:nvSpPr>
          <p:cNvPr id="193540" name="Rectangle 4"/>
          <p:cNvSpPr>
            <a:spLocks noChangeArrowheads="1"/>
          </p:cNvSpPr>
          <p:nvPr/>
        </p:nvSpPr>
        <p:spPr bwMode="auto">
          <a:xfrm>
            <a:off x="1113352" y="5035086"/>
            <a:ext cx="5634233" cy="729024"/>
          </a:xfrm>
          <a:prstGeom prst="rect">
            <a:avLst/>
          </a:prstGeom>
          <a:noFill/>
          <a:ln w="9525">
            <a:noFill/>
            <a:miter lim="800000"/>
            <a:headEnd/>
            <a:tailEnd/>
          </a:ln>
        </p:spPr>
        <p:txBody>
          <a:bodyPr wrap="none" lIns="87453" tIns="43726" rIns="87453" bIns="43726" anchor="ctr"/>
          <a:lstStyle/>
          <a:p>
            <a:pPr defTabSz="874857">
              <a:spcBef>
                <a:spcPct val="30000"/>
              </a:spcBef>
            </a:pPr>
            <a:r>
              <a:rPr lang="fr-FR" sz="1600" b="1" dirty="0"/>
              <a:t>ESSAI POSSIBLE D’UN EV </a:t>
            </a:r>
          </a:p>
          <a:p>
            <a:pPr defTabSz="874857">
              <a:spcBef>
                <a:spcPct val="30000"/>
              </a:spcBef>
            </a:pPr>
            <a:r>
              <a:rPr lang="fr-FR" sz="1600" b="1" dirty="0"/>
              <a:t>D’UN </a:t>
            </a:r>
            <a:r>
              <a:rPr lang="fr-FR" sz="1600" b="1" u="sng" dirty="0"/>
              <a:t>AUTRE</a:t>
            </a:r>
            <a:r>
              <a:rPr lang="fr-FR" sz="1600" b="1" dirty="0"/>
              <a:t> VEHICULE</a:t>
            </a:r>
          </a:p>
          <a:p>
            <a:pPr defTabSz="874857">
              <a:spcBef>
                <a:spcPct val="30000"/>
              </a:spcBef>
            </a:pPr>
            <a:endParaRPr lang="fr-FR" sz="1600" b="1" dirty="0"/>
          </a:p>
        </p:txBody>
      </p:sp>
      <p:sp>
        <p:nvSpPr>
          <p:cNvPr id="193541" name="Rectangle 5"/>
          <p:cNvSpPr>
            <a:spLocks noChangeArrowheads="1"/>
          </p:cNvSpPr>
          <p:nvPr/>
        </p:nvSpPr>
        <p:spPr bwMode="auto">
          <a:xfrm>
            <a:off x="0" y="2127501"/>
            <a:ext cx="6813528" cy="6215140"/>
          </a:xfrm>
          <a:prstGeom prst="rect">
            <a:avLst/>
          </a:prstGeom>
          <a:solidFill>
            <a:schemeClr val="bg1"/>
          </a:solidFill>
          <a:ln w="9525">
            <a:noFill/>
            <a:miter lim="800000"/>
            <a:headEnd/>
            <a:tailEnd/>
          </a:ln>
        </p:spPr>
        <p:txBody>
          <a:bodyPr lIns="90640" tIns="45318" rIns="90640" bIns="45318"/>
          <a:lstStyle/>
          <a:p>
            <a:pPr marL="164127">
              <a:spcBef>
                <a:spcPct val="30000"/>
              </a:spcBef>
            </a:pPr>
            <a:endParaRPr lang="en-US" sz="1200" dirty="0"/>
          </a:p>
          <a:p>
            <a:pPr marL="164127">
              <a:spcBef>
                <a:spcPct val="30000"/>
              </a:spcBef>
            </a:pPr>
            <a:endParaRPr lang="en-US" sz="1200" dirty="0"/>
          </a:p>
          <a:p>
            <a:pPr marL="164127">
              <a:spcBef>
                <a:spcPct val="30000"/>
              </a:spcBef>
            </a:pPr>
            <a:r>
              <a:rPr lang="es-ES" sz="1200" dirty="0"/>
              <a:t>No utilice el vehículo en modo ACC durante un periodo </a:t>
            </a:r>
            <a:r>
              <a:rPr lang="es-ES" sz="1200" dirty="0" err="1"/>
              <a:t>prolongado,bajo</a:t>
            </a:r>
            <a:r>
              <a:rPr lang="es-ES" sz="1200" dirty="0"/>
              <a:t> riesgo de descarga de la batería de servicio 12V (no hay modo de ahorro de energía 12V en el vehículo)</a:t>
            </a:r>
            <a:br>
              <a:rPr lang="es-ES" sz="1200" dirty="0"/>
            </a:br>
            <a:endParaRPr lang="es-ES" sz="1200" dirty="0"/>
          </a:p>
          <a:p>
            <a:pPr marL="164127">
              <a:spcBef>
                <a:spcPct val="30000"/>
              </a:spcBef>
            </a:pPr>
            <a:endParaRPr lang="fr-FR" sz="1200" dirty="0"/>
          </a:p>
          <a:p>
            <a:pPr marL="164127">
              <a:spcBef>
                <a:spcPct val="30000"/>
              </a:spcBef>
            </a:pPr>
            <a:endParaRPr lang="fr-FR" sz="1200" dirty="0"/>
          </a:p>
          <a:p>
            <a:pPr marL="164127">
              <a:spcBef>
                <a:spcPct val="30000"/>
              </a:spcBef>
            </a:pPr>
            <a:endParaRPr lang="fr-FR" sz="1200" dirty="0"/>
          </a:p>
          <a:p>
            <a:pPr marL="164127">
              <a:spcBef>
                <a:spcPct val="30000"/>
              </a:spcBef>
            </a:pPr>
            <a:endParaRPr lang="fr-FR" sz="1200" dirty="0"/>
          </a:p>
          <a:p>
            <a:pPr marL="164127">
              <a:spcBef>
                <a:spcPct val="30000"/>
              </a:spcBef>
            </a:pPr>
            <a:endParaRPr lang="fr-FR" sz="1200" dirty="0"/>
          </a:p>
          <a:p>
            <a:pPr marL="164127">
              <a:spcBef>
                <a:spcPct val="30000"/>
              </a:spcBef>
            </a:pPr>
            <a:endParaRPr lang="fr-FR" sz="1200" dirty="0"/>
          </a:p>
          <a:p>
            <a:pPr marL="164127">
              <a:spcBef>
                <a:spcPct val="30000"/>
              </a:spcBef>
            </a:pPr>
            <a:endParaRPr lang="fr-FR" sz="1200" dirty="0"/>
          </a:p>
          <a:p>
            <a:pPr marL="164127">
              <a:spcBef>
                <a:spcPct val="30000"/>
              </a:spcBef>
            </a:pPr>
            <a:endParaRPr lang="en-US" sz="1200" dirty="0"/>
          </a:p>
          <a:p>
            <a:pPr marL="164127">
              <a:spcBef>
                <a:spcPct val="30000"/>
              </a:spcBef>
            </a:pPr>
            <a:endParaRPr lang="en-US" sz="1200" dirty="0"/>
          </a:p>
          <a:p>
            <a:pPr marL="164127">
              <a:spcBef>
                <a:spcPct val="30000"/>
              </a:spcBef>
            </a:pPr>
            <a:endParaRPr lang="en-US" sz="1200" dirty="0"/>
          </a:p>
          <a:p>
            <a:pPr marL="164127">
              <a:spcBef>
                <a:spcPct val="30000"/>
              </a:spcBef>
            </a:pPr>
            <a:endParaRPr lang="en-US" sz="1200" dirty="0"/>
          </a:p>
          <a:p>
            <a:pPr marL="164127">
              <a:spcBef>
                <a:spcPct val="30000"/>
              </a:spcBef>
            </a:pPr>
            <a:endParaRPr lang="fr-FR" sz="1200" dirty="0"/>
          </a:p>
          <a:p>
            <a:pPr marL="164127">
              <a:spcBef>
                <a:spcPct val="30000"/>
              </a:spcBef>
            </a:pPr>
            <a:endParaRPr lang="en-US" sz="1200" dirty="0"/>
          </a:p>
          <a:p>
            <a:pPr marL="164127">
              <a:spcBef>
                <a:spcPct val="30000"/>
              </a:spcBef>
            </a:pPr>
            <a:endParaRPr lang="en-US" sz="1200" dirty="0"/>
          </a:p>
          <a:p>
            <a:pPr marL="164127">
              <a:spcBef>
                <a:spcPct val="30000"/>
              </a:spcBef>
            </a:pPr>
            <a:r>
              <a:rPr lang="es-ES" sz="1200" dirty="0"/>
              <a:t>Después de una presentación estática del vehículo, se aconseja encarecidamente no dejar la llave en el contacto del vehículo para evitar la descarga inoportuna de la batería de servicio del vehículo. Debe seleccionarse el modo P, poner el </a:t>
            </a:r>
            <a:r>
              <a:rPr lang="es-ES" sz="1200" dirty="0" err="1"/>
              <a:t>contactor</a:t>
            </a:r>
            <a:r>
              <a:rPr lang="es-ES" sz="1200" dirty="0"/>
              <a:t> en posición LOCK y quitar la llave de contacto. Si se deja la llave en el </a:t>
            </a:r>
            <a:r>
              <a:rPr lang="es-ES" sz="1200" dirty="0" err="1"/>
              <a:t>contactor</a:t>
            </a:r>
            <a:r>
              <a:rPr lang="es-ES" sz="1200" dirty="0"/>
              <a:t>, se deberá procurar no dejar el vehículo con el </a:t>
            </a:r>
            <a:r>
              <a:rPr lang="es-ES" sz="1200" dirty="0" err="1"/>
              <a:t>contactor</a:t>
            </a:r>
            <a:r>
              <a:rPr lang="es-ES" sz="1200" dirty="0"/>
              <a:t> en modo ACC o ON</a:t>
            </a:r>
            <a:r>
              <a:rPr lang="fr-FR" sz="1200" dirty="0"/>
              <a:t>. </a:t>
            </a:r>
            <a:endParaRPr lang="fr-FR" sz="1200" dirty="0">
              <a:solidFill>
                <a:srgbClr val="FF0000"/>
              </a:solidFill>
            </a:endParaRPr>
          </a:p>
          <a:p>
            <a:pPr marL="164127">
              <a:spcBef>
                <a:spcPct val="30000"/>
              </a:spcBef>
            </a:pPr>
            <a:endParaRPr lang="fr-FR" sz="1200" dirty="0"/>
          </a:p>
          <a:p>
            <a:pPr marL="164127">
              <a:spcBef>
                <a:spcPct val="30000"/>
              </a:spcBef>
            </a:pPr>
            <a:endParaRPr lang="fr-FR" sz="1200" dirty="0"/>
          </a:p>
          <a:p>
            <a:pPr marL="164127">
              <a:spcBef>
                <a:spcPct val="30000"/>
              </a:spcBef>
            </a:pPr>
            <a:endParaRPr lang="fr-FR" dirty="0"/>
          </a:p>
        </p:txBody>
      </p:sp>
      <p:sp>
        <p:nvSpPr>
          <p:cNvPr id="969736" name="AutoShape 8"/>
          <p:cNvSpPr>
            <a:spLocks noChangeArrowheads="1"/>
          </p:cNvSpPr>
          <p:nvPr/>
        </p:nvSpPr>
        <p:spPr bwMode="auto">
          <a:xfrm>
            <a:off x="449329" y="5013717"/>
            <a:ext cx="5982347" cy="402994"/>
          </a:xfrm>
          <a:prstGeom prst="roundRect">
            <a:avLst>
              <a:gd name="adj" fmla="val 16667"/>
            </a:avLst>
          </a:prstGeom>
          <a:gradFill rotWithShape="1">
            <a:gsLst>
              <a:gs pos="0">
                <a:srgbClr val="DCDCD2"/>
              </a:gs>
              <a:gs pos="50000">
                <a:schemeClr val="bg1"/>
              </a:gs>
              <a:gs pos="100000">
                <a:srgbClr val="DCDCD2"/>
              </a:gs>
            </a:gsLst>
            <a:lin ang="5400000" scaled="1"/>
          </a:gradFill>
          <a:ln w="25400">
            <a:solidFill>
              <a:schemeClr val="tx1"/>
            </a:solidFill>
            <a:round/>
            <a:headEnd/>
            <a:tailEnd/>
          </a:ln>
          <a:effectLst/>
        </p:spPr>
        <p:txBody>
          <a:bodyPr lIns="83079" tIns="43201" rIns="83079" bIns="43201" anchor="ctr">
            <a:spAutoFit/>
          </a:bodyPr>
          <a:lstStyle/>
          <a:p>
            <a:pPr>
              <a:defRPr/>
            </a:pPr>
            <a:endParaRPr lang="es-ES">
              <a:ea typeface="+mn-ea"/>
              <a:cs typeface="Arial" charset="0"/>
            </a:endParaRPr>
          </a:p>
        </p:txBody>
      </p:sp>
      <p:sp>
        <p:nvSpPr>
          <p:cNvPr id="193543" name="Rectangle 7"/>
          <p:cNvSpPr>
            <a:spLocks noChangeArrowheads="1"/>
          </p:cNvSpPr>
          <p:nvPr/>
        </p:nvSpPr>
        <p:spPr bwMode="auto">
          <a:xfrm>
            <a:off x="1757439" y="4903182"/>
            <a:ext cx="4730978" cy="656624"/>
          </a:xfrm>
          <a:prstGeom prst="rect">
            <a:avLst/>
          </a:prstGeom>
          <a:noFill/>
          <a:ln w="25400">
            <a:noFill/>
            <a:miter lim="800000"/>
            <a:headEnd/>
            <a:tailEnd/>
          </a:ln>
        </p:spPr>
        <p:txBody>
          <a:bodyPr lIns="83073" tIns="43197" rIns="83073" bIns="43197">
            <a:spAutoFit/>
          </a:bodyPr>
          <a:lstStyle/>
          <a:p>
            <a:pPr algn="l"/>
            <a:r>
              <a:rPr lang="fr-FR" sz="1200" b="1" dirty="0"/>
              <a:t>DESPUÉS DE UNA PRESENTACIÓN ESTÁTICA DEL VEHÍCULO, SE ACONSEJA ENCARECIDAMENTE NO DEJAR LA LLAVE DE CONTACTO DEL VEHÍCULO</a:t>
            </a:r>
            <a:r>
              <a:rPr lang="fr-FR" sz="1200" dirty="0"/>
              <a:t>.</a:t>
            </a:r>
          </a:p>
        </p:txBody>
      </p:sp>
      <p:pic>
        <p:nvPicPr>
          <p:cNvPr id="193544" name="Picture 9" descr="attention"/>
          <p:cNvPicPr>
            <a:picLocks noChangeAspect="1" noChangeArrowheads="1"/>
          </p:cNvPicPr>
          <p:nvPr/>
        </p:nvPicPr>
        <p:blipFill>
          <a:blip r:embed="rId4"/>
          <a:srcRect/>
          <a:stretch>
            <a:fillRect/>
          </a:stretch>
        </p:blipFill>
        <p:spPr bwMode="auto">
          <a:xfrm>
            <a:off x="522939" y="4704615"/>
            <a:ext cx="1162425" cy="967304"/>
          </a:xfrm>
          <a:prstGeom prst="rect">
            <a:avLst/>
          </a:prstGeom>
          <a:noFill/>
          <a:ln w="9525">
            <a:noFill/>
            <a:miter lim="800000"/>
            <a:headEnd/>
            <a:tailEnd/>
          </a:ln>
        </p:spPr>
      </p:pic>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490" name="Rectangle 2"/>
          <p:cNvSpPr>
            <a:spLocks noGrp="1" noRot="1" noChangeAspect="1" noChangeArrowheads="1" noTextEdit="1"/>
          </p:cNvSpPr>
          <p:nvPr>
            <p:ph type="sldImg"/>
          </p:nvPr>
        </p:nvSpPr>
        <p:spPr>
          <a:xfrm>
            <a:off x="292100" y="0"/>
            <a:ext cx="6045200" cy="4533900"/>
          </a:xfrm>
          <a:ln/>
        </p:spPr>
      </p:sp>
      <p:sp>
        <p:nvSpPr>
          <p:cNvPr id="240643" name="Text Box 3"/>
          <p:cNvSpPr txBox="1">
            <a:spLocks noChangeArrowheads="1"/>
          </p:cNvSpPr>
          <p:nvPr/>
        </p:nvSpPr>
        <p:spPr bwMode="auto">
          <a:xfrm>
            <a:off x="157955" y="8020680"/>
            <a:ext cx="6250717" cy="780797"/>
          </a:xfrm>
          <a:prstGeom prst="rect">
            <a:avLst/>
          </a:prstGeom>
          <a:noFill/>
          <a:ln w="9525" algn="ctr">
            <a:noFill/>
            <a:miter lim="800000"/>
            <a:headEnd/>
            <a:tailEnd/>
          </a:ln>
        </p:spPr>
        <p:txBody>
          <a:bodyPr lIns="87446" tIns="43723" rIns="87446" bIns="43723">
            <a:spAutoFit/>
          </a:bodyPr>
          <a:lstStyle/>
          <a:p>
            <a:pPr defTabSz="874857">
              <a:spcBef>
                <a:spcPct val="50000"/>
              </a:spcBef>
            </a:pPr>
            <a:r>
              <a:rPr lang="fr-FR" dirty="0">
                <a:solidFill>
                  <a:schemeClr val="bg1"/>
                </a:solidFill>
              </a:rPr>
              <a:t>22</a:t>
            </a:r>
          </a:p>
          <a:p>
            <a:pPr defTabSz="874857">
              <a:spcBef>
                <a:spcPct val="50000"/>
              </a:spcBef>
            </a:pPr>
            <a:endParaRPr lang="fr-FR" dirty="0">
              <a:solidFill>
                <a:schemeClr val="bg1"/>
              </a:solidFill>
            </a:endParaRPr>
          </a:p>
        </p:txBody>
      </p:sp>
      <p:sp>
        <p:nvSpPr>
          <p:cNvPr id="240644" name="Text Box 4"/>
          <p:cNvSpPr txBox="1">
            <a:spLocks noChangeArrowheads="1"/>
          </p:cNvSpPr>
          <p:nvPr/>
        </p:nvSpPr>
        <p:spPr bwMode="auto">
          <a:xfrm>
            <a:off x="0" y="592863"/>
            <a:ext cx="7063495" cy="5443612"/>
          </a:xfrm>
          <a:prstGeom prst="rect">
            <a:avLst/>
          </a:prstGeom>
          <a:noFill/>
          <a:ln w="9525" algn="ctr">
            <a:noFill/>
            <a:miter lim="800000"/>
            <a:headEnd/>
            <a:tailEnd/>
          </a:ln>
        </p:spPr>
        <p:txBody>
          <a:bodyPr lIns="87446" tIns="43723" rIns="87446" bIns="43723">
            <a:spAutoFit/>
          </a:bodyPr>
          <a:lstStyle/>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p:txBody>
      </p:sp>
      <p:sp>
        <p:nvSpPr>
          <p:cNvPr id="240645" name="Rectangle 5"/>
          <p:cNvSpPr>
            <a:spLocks noGrp="1" noChangeArrowheads="1"/>
          </p:cNvSpPr>
          <p:nvPr>
            <p:ph type="body" idx="1"/>
          </p:nvPr>
        </p:nvSpPr>
        <p:spPr>
          <a:xfrm>
            <a:off x="0" y="4308899"/>
            <a:ext cx="6858000" cy="4174158"/>
          </a:xfrm>
          <a:ln/>
        </p:spPr>
        <p:txBody>
          <a:bodyPr/>
          <a:lstStyle/>
          <a:p>
            <a:pPr eaLnBrk="1" hangingPunct="1"/>
            <a:r>
              <a:rPr lang="es-ES" dirty="0"/>
              <a:t>La batería dispone de dos relés internos específicos para conectar el cargador de carga rápida a la batería de tracción. Estos relés reciben las órdenes del calculador del vehículo eléctrico una vez que se ha establecido el diálogo con el cargador de carga rápida. Cuando la batería alcanza el 80% de carga esos dos relés abren la conexión de la batería de tracción con el cargador de carga rápida.</a:t>
            </a:r>
          </a:p>
          <a:p>
            <a:pPr eaLnBrk="1" hangingPunct="1"/>
            <a:endParaRPr lang="es-ES" dirty="0"/>
          </a:p>
          <a:p>
            <a:pPr eaLnBrk="1" hangingPunct="1"/>
            <a:r>
              <a:rPr lang="es-ES" dirty="0"/>
              <a:t>Con el objetivo de garantizar la duración de la batería de tracción, ésta dispone de protecciones térmicas que limitan la intensidad de la corriente de carga en función de la temperatura:</a:t>
            </a:r>
            <a:r>
              <a:rPr lang="fr-FR" dirty="0"/>
              <a:t> </a:t>
            </a:r>
          </a:p>
          <a:p>
            <a:pPr eaLnBrk="1" hangingPunct="1"/>
            <a:r>
              <a:rPr lang="fr-FR" dirty="0"/>
              <a:t>-25°C: sin </a:t>
            </a:r>
            <a:r>
              <a:rPr lang="fr-FR" dirty="0" err="1"/>
              <a:t>carga</a:t>
            </a:r>
            <a:r>
              <a:rPr lang="fr-FR" dirty="0"/>
              <a:t> (0A)</a:t>
            </a:r>
          </a:p>
          <a:p>
            <a:pPr eaLnBrk="1" hangingPunct="1"/>
            <a:r>
              <a:rPr lang="fr-FR" dirty="0"/>
              <a:t>-20°C: 10A</a:t>
            </a:r>
          </a:p>
          <a:p>
            <a:pPr eaLnBrk="1" hangingPunct="1"/>
            <a:r>
              <a:rPr lang="fr-FR" dirty="0"/>
              <a:t>-10°C: 25A </a:t>
            </a:r>
          </a:p>
          <a:p>
            <a:pPr eaLnBrk="1" hangingPunct="1"/>
            <a:r>
              <a:rPr lang="fr-FR" dirty="0"/>
              <a:t>   0°C: 50A</a:t>
            </a:r>
          </a:p>
          <a:p>
            <a:pPr eaLnBrk="1" hangingPunct="1"/>
            <a:r>
              <a:rPr lang="fr-FR" dirty="0"/>
              <a:t> 10°C: 125A </a:t>
            </a:r>
          </a:p>
          <a:p>
            <a:pPr eaLnBrk="1" hangingPunct="1"/>
            <a:r>
              <a:rPr lang="fr-FR" dirty="0"/>
              <a:t> 30°C: 125A</a:t>
            </a:r>
          </a:p>
          <a:p>
            <a:pPr eaLnBrk="1" hangingPunct="1"/>
            <a:r>
              <a:rPr lang="fr-FR" dirty="0"/>
              <a:t> 40°C: 100A</a:t>
            </a:r>
          </a:p>
          <a:p>
            <a:pPr eaLnBrk="1" hangingPunct="1"/>
            <a:r>
              <a:rPr lang="fr-FR" dirty="0"/>
              <a:t> 50°C: 50A</a:t>
            </a:r>
          </a:p>
          <a:p>
            <a:pPr eaLnBrk="1" hangingPunct="1"/>
            <a:r>
              <a:rPr lang="fr-FR" dirty="0"/>
              <a:t> 59°C: 20A</a:t>
            </a:r>
          </a:p>
          <a:p>
            <a:pPr eaLnBrk="1" hangingPunct="1"/>
            <a:r>
              <a:rPr lang="fr-FR" dirty="0"/>
              <a:t> 60°C: sin </a:t>
            </a:r>
            <a:r>
              <a:rPr lang="fr-FR" dirty="0" err="1"/>
              <a:t>carga</a:t>
            </a:r>
            <a:r>
              <a:rPr lang="fr-FR" dirty="0"/>
              <a:t> (0A)</a:t>
            </a:r>
          </a:p>
          <a:p>
            <a:pPr eaLnBrk="1" hangingPunct="1"/>
            <a:endParaRPr lang="fr-FR" dirty="0"/>
          </a:p>
          <a:p>
            <a:pPr eaLnBrk="1" hangingPunct="1"/>
            <a:endParaRPr lang="fr-FR"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5538" name="Rectangle 2"/>
          <p:cNvSpPr>
            <a:spLocks noGrp="1" noRot="1" noChangeAspect="1" noChangeArrowheads="1" noTextEdit="1"/>
          </p:cNvSpPr>
          <p:nvPr>
            <p:ph type="sldImg"/>
          </p:nvPr>
        </p:nvSpPr>
        <p:spPr>
          <a:xfrm>
            <a:off x="292100" y="0"/>
            <a:ext cx="6045200" cy="4533900"/>
          </a:xfrm>
          <a:ln/>
        </p:spPr>
      </p:sp>
      <p:sp>
        <p:nvSpPr>
          <p:cNvPr id="241667" name="Text Box 3"/>
          <p:cNvSpPr txBox="1">
            <a:spLocks noChangeArrowheads="1"/>
          </p:cNvSpPr>
          <p:nvPr/>
        </p:nvSpPr>
        <p:spPr bwMode="auto">
          <a:xfrm>
            <a:off x="157955" y="8020680"/>
            <a:ext cx="6250717" cy="780797"/>
          </a:xfrm>
          <a:prstGeom prst="rect">
            <a:avLst/>
          </a:prstGeom>
          <a:noFill/>
          <a:ln w="9525" algn="ctr">
            <a:noFill/>
            <a:miter lim="800000"/>
            <a:headEnd/>
            <a:tailEnd/>
          </a:ln>
        </p:spPr>
        <p:txBody>
          <a:bodyPr lIns="87446" tIns="43723" rIns="87446" bIns="43723">
            <a:spAutoFit/>
          </a:bodyPr>
          <a:lstStyle/>
          <a:p>
            <a:pPr defTabSz="874857">
              <a:spcBef>
                <a:spcPct val="50000"/>
              </a:spcBef>
            </a:pPr>
            <a:r>
              <a:rPr lang="fr-FR" dirty="0">
                <a:solidFill>
                  <a:schemeClr val="bg1"/>
                </a:solidFill>
              </a:rPr>
              <a:t>22</a:t>
            </a:r>
          </a:p>
          <a:p>
            <a:pPr defTabSz="874857">
              <a:spcBef>
                <a:spcPct val="50000"/>
              </a:spcBef>
            </a:pPr>
            <a:endParaRPr lang="fr-FR" dirty="0">
              <a:solidFill>
                <a:schemeClr val="bg1"/>
              </a:solidFill>
            </a:endParaRPr>
          </a:p>
        </p:txBody>
      </p:sp>
      <p:sp>
        <p:nvSpPr>
          <p:cNvPr id="241668" name="Text Box 4"/>
          <p:cNvSpPr txBox="1">
            <a:spLocks noChangeArrowheads="1"/>
          </p:cNvSpPr>
          <p:nvPr/>
        </p:nvSpPr>
        <p:spPr bwMode="auto">
          <a:xfrm>
            <a:off x="0" y="592863"/>
            <a:ext cx="7063495" cy="5443612"/>
          </a:xfrm>
          <a:prstGeom prst="rect">
            <a:avLst/>
          </a:prstGeom>
          <a:noFill/>
          <a:ln w="9525" algn="ctr">
            <a:noFill/>
            <a:miter lim="800000"/>
            <a:headEnd/>
            <a:tailEnd/>
          </a:ln>
        </p:spPr>
        <p:txBody>
          <a:bodyPr lIns="87446" tIns="43723" rIns="87446" bIns="43723">
            <a:spAutoFit/>
          </a:bodyPr>
          <a:lstStyle/>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p:txBody>
      </p:sp>
      <p:sp>
        <p:nvSpPr>
          <p:cNvPr id="241669" name="Rectangle 5"/>
          <p:cNvSpPr>
            <a:spLocks noGrp="1" noChangeArrowheads="1"/>
          </p:cNvSpPr>
          <p:nvPr>
            <p:ph type="body" idx="1"/>
          </p:nvPr>
        </p:nvSpPr>
        <p:spPr>
          <a:xfrm>
            <a:off x="157956" y="4507466"/>
            <a:ext cx="6700045" cy="4376979"/>
          </a:xfrm>
          <a:ln/>
        </p:spPr>
        <p:txBody>
          <a:bodyPr/>
          <a:lstStyle/>
          <a:p>
            <a:pPr eaLnBrk="1" hangingPunct="1"/>
            <a:endParaRPr lang="fr-FR" dirty="0"/>
          </a:p>
          <a:p>
            <a:pPr eaLnBrk="1" hangingPunct="1"/>
            <a:endParaRPr lang="fr-FR" dirty="0"/>
          </a:p>
          <a:p>
            <a:pPr eaLnBrk="1" hangingPunct="1"/>
            <a:r>
              <a:rPr lang="es-ES" dirty="0"/>
              <a:t>El cable de recarga está compuesto por una pistola, una toma de sector y una caja electrónica.</a:t>
            </a:r>
          </a:p>
          <a:p>
            <a:pPr eaLnBrk="1" hangingPunct="1"/>
            <a:endParaRPr lang="es-ES" dirty="0"/>
          </a:p>
          <a:p>
            <a:pPr eaLnBrk="1" hangingPunct="1"/>
            <a:r>
              <a:rPr lang="es-ES" dirty="0"/>
              <a:t>El cable debe ser conectado en primer lugar en la toma de sector y después en el vehículo.</a:t>
            </a:r>
            <a:endParaRPr lang="fr-FR" dirty="0"/>
          </a:p>
          <a:p>
            <a:pPr eaLnBrk="1" hangingPunct="1">
              <a:buFontTx/>
              <a:buChar char="-"/>
            </a:pPr>
            <a:endParaRPr lang="fr-FR" dirty="0"/>
          </a:p>
          <a:p>
            <a:pPr eaLnBrk="1" hangingPunct="1"/>
            <a:endParaRPr lang="fr-FR" dirty="0"/>
          </a:p>
          <a:p>
            <a:pPr eaLnBrk="1" hangingPunct="1">
              <a:buFontTx/>
              <a:buChar char="-"/>
            </a:pPr>
            <a:endParaRPr lang="fr-FR" dirty="0"/>
          </a:p>
        </p:txBody>
      </p:sp>
      <p:graphicFrame>
        <p:nvGraphicFramePr>
          <p:cNvPr id="705553" name="Group 17"/>
          <p:cNvGraphicFramePr>
            <a:graphicFrameLocks noGrp="1"/>
          </p:cNvGraphicFramePr>
          <p:nvPr/>
        </p:nvGraphicFramePr>
        <p:xfrm>
          <a:off x="368050" y="6629294"/>
          <a:ext cx="5976214" cy="2215438"/>
        </p:xfrm>
        <a:graphic>
          <a:graphicData uri="http://schemas.openxmlformats.org/drawingml/2006/table">
            <a:tbl>
              <a:tblPr/>
              <a:tblGrid>
                <a:gridCol w="516804"/>
                <a:gridCol w="5459410"/>
              </a:tblGrid>
              <a:tr h="2215438">
                <a:tc>
                  <a:txBody>
                    <a:bodyPr/>
                    <a:lstStyle/>
                    <a:p>
                      <a:pPr marL="0" marR="0" lvl="0" indent="0" algn="l" defTabSz="947738" rtl="0" eaLnBrk="1" fontAlgn="base" latinLnBrk="0" hangingPunct="1">
                        <a:lnSpc>
                          <a:spcPct val="100000"/>
                        </a:lnSpc>
                        <a:spcBef>
                          <a:spcPct val="0"/>
                        </a:spcBef>
                        <a:spcAft>
                          <a:spcPct val="0"/>
                        </a:spcAft>
                        <a:buClrTx/>
                        <a:buSzTx/>
                        <a:buFontTx/>
                        <a:buNone/>
                        <a:tabLst/>
                      </a:pPr>
                      <a:endParaRPr kumimoji="0" lang="fr-FR" sz="1700" b="0" i="0" u="none" strike="noStrike" cap="none" normalizeH="0" baseline="0" smtClean="0">
                        <a:ln>
                          <a:noFill/>
                        </a:ln>
                        <a:solidFill>
                          <a:schemeClr val="tx1"/>
                        </a:solidFill>
                        <a:effectLst/>
                        <a:latin typeface="Arial" charset="0"/>
                        <a:cs typeface="Arial" charset="0"/>
                      </a:endParaRPr>
                    </a:p>
                    <a:p>
                      <a:pPr marL="0" marR="0" lvl="0" indent="0" algn="l" defTabSz="947738" rtl="0" eaLnBrk="1" fontAlgn="base" latinLnBrk="0" hangingPunct="1">
                        <a:lnSpc>
                          <a:spcPct val="100000"/>
                        </a:lnSpc>
                        <a:spcBef>
                          <a:spcPct val="0"/>
                        </a:spcBef>
                        <a:spcAft>
                          <a:spcPct val="0"/>
                        </a:spcAft>
                        <a:buClrTx/>
                        <a:buSzTx/>
                        <a:buFontTx/>
                        <a:buNone/>
                        <a:tabLst/>
                      </a:pPr>
                      <a:endParaRPr kumimoji="0" lang="fr-FR" sz="1700" b="0" i="0" u="none" strike="noStrike" cap="none" normalizeH="0" baseline="0" smtClean="0">
                        <a:ln>
                          <a:noFill/>
                        </a:ln>
                        <a:solidFill>
                          <a:schemeClr val="tx1"/>
                        </a:solidFill>
                        <a:effectLst/>
                        <a:latin typeface="Arial" charset="0"/>
                        <a:cs typeface="Arial" charset="0"/>
                      </a:endParaRPr>
                    </a:p>
                    <a:p>
                      <a:pPr marL="0" marR="0" lvl="0" indent="0" algn="l" defTabSz="947738" rtl="0" eaLnBrk="1" fontAlgn="base" latinLnBrk="0" hangingPunct="1">
                        <a:lnSpc>
                          <a:spcPct val="100000"/>
                        </a:lnSpc>
                        <a:spcBef>
                          <a:spcPct val="0"/>
                        </a:spcBef>
                        <a:spcAft>
                          <a:spcPct val="0"/>
                        </a:spcAft>
                        <a:buClrTx/>
                        <a:buSzTx/>
                        <a:buFontTx/>
                        <a:buNone/>
                        <a:tabLst/>
                      </a:pPr>
                      <a:endParaRPr kumimoji="0" lang="fr-FR" sz="1700" b="0" i="0" u="none" strike="noStrike" cap="none" normalizeH="0" baseline="0" smtClean="0">
                        <a:ln>
                          <a:noFill/>
                        </a:ln>
                        <a:solidFill>
                          <a:schemeClr val="tx1"/>
                        </a:solidFill>
                        <a:effectLst/>
                        <a:latin typeface="Arial" charset="0"/>
                        <a:cs typeface="Arial" charset="0"/>
                      </a:endParaRPr>
                    </a:p>
                  </a:txBody>
                  <a:tcPr marL="91518" marR="91518" marT="42321" marB="423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47738" rtl="0" eaLnBrk="1" fontAlgn="base" latinLnBrk="0" hangingPunct="1">
                        <a:lnSpc>
                          <a:spcPct val="100000"/>
                        </a:lnSpc>
                        <a:spcBef>
                          <a:spcPct val="0"/>
                        </a:spcBef>
                        <a:spcAft>
                          <a:spcPct val="0"/>
                        </a:spcAft>
                        <a:buClrTx/>
                        <a:buSzTx/>
                        <a:buFontTx/>
                        <a:buNone/>
                        <a:tabLst/>
                      </a:pPr>
                      <a:endParaRPr kumimoji="0" lang="es-ES" sz="1700" b="0" i="0" u="none" strike="noStrike" cap="none" normalizeH="0" baseline="0" smtClean="0">
                        <a:ln>
                          <a:noFill/>
                        </a:ln>
                        <a:solidFill>
                          <a:schemeClr val="tx1"/>
                        </a:solidFill>
                        <a:effectLst/>
                        <a:latin typeface="Arial" charset="0"/>
                        <a:cs typeface="Arial" charset="0"/>
                      </a:endParaRPr>
                    </a:p>
                  </a:txBody>
                  <a:tcPr marL="91518" marR="91518" marT="42321" marB="423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41678" name="Picture 16" descr="note"/>
          <p:cNvPicPr>
            <a:picLocks noChangeAspect="1" noChangeArrowheads="1"/>
          </p:cNvPicPr>
          <p:nvPr/>
        </p:nvPicPr>
        <p:blipFill>
          <a:blip r:embed="rId3"/>
          <a:srcRect/>
          <a:stretch>
            <a:fillRect/>
          </a:stretch>
        </p:blipFill>
        <p:spPr bwMode="auto">
          <a:xfrm>
            <a:off x="449329" y="6694537"/>
            <a:ext cx="363449" cy="361676"/>
          </a:xfrm>
          <a:prstGeom prst="rect">
            <a:avLst/>
          </a:prstGeom>
          <a:noFill/>
          <a:ln w="9525">
            <a:noFill/>
            <a:miter lim="800000"/>
            <a:headEnd/>
            <a:tailEnd/>
          </a:ln>
        </p:spPr>
      </p:pic>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7586" name="Rectangle 2"/>
          <p:cNvSpPr>
            <a:spLocks noGrp="1" noRot="1" noChangeAspect="1" noChangeArrowheads="1" noTextEdit="1"/>
          </p:cNvSpPr>
          <p:nvPr>
            <p:ph type="sldImg"/>
          </p:nvPr>
        </p:nvSpPr>
        <p:spPr>
          <a:xfrm>
            <a:off x="46007" y="0"/>
            <a:ext cx="6537490" cy="4534414"/>
          </a:xfrm>
          <a:ln/>
        </p:spPr>
      </p:sp>
      <p:sp>
        <p:nvSpPr>
          <p:cNvPr id="242691" name="Text Box 3"/>
          <p:cNvSpPr txBox="1">
            <a:spLocks noChangeArrowheads="1"/>
          </p:cNvSpPr>
          <p:nvPr/>
        </p:nvSpPr>
        <p:spPr bwMode="auto">
          <a:xfrm>
            <a:off x="157955" y="8020680"/>
            <a:ext cx="6250717" cy="780797"/>
          </a:xfrm>
          <a:prstGeom prst="rect">
            <a:avLst/>
          </a:prstGeom>
          <a:noFill/>
          <a:ln w="9525" algn="ctr">
            <a:noFill/>
            <a:miter lim="800000"/>
            <a:headEnd/>
            <a:tailEnd/>
          </a:ln>
        </p:spPr>
        <p:txBody>
          <a:bodyPr lIns="87446" tIns="43723" rIns="87446" bIns="43723">
            <a:spAutoFit/>
          </a:bodyPr>
          <a:lstStyle/>
          <a:p>
            <a:pPr defTabSz="874857">
              <a:spcBef>
                <a:spcPct val="50000"/>
              </a:spcBef>
            </a:pPr>
            <a:r>
              <a:rPr lang="fr-FR" dirty="0">
                <a:solidFill>
                  <a:schemeClr val="bg1"/>
                </a:solidFill>
              </a:rPr>
              <a:t>22</a:t>
            </a:r>
          </a:p>
          <a:p>
            <a:pPr defTabSz="874857">
              <a:spcBef>
                <a:spcPct val="50000"/>
              </a:spcBef>
            </a:pPr>
            <a:endParaRPr lang="fr-FR" dirty="0">
              <a:solidFill>
                <a:schemeClr val="bg1"/>
              </a:solidFill>
            </a:endParaRPr>
          </a:p>
        </p:txBody>
      </p:sp>
      <p:sp>
        <p:nvSpPr>
          <p:cNvPr id="242692" name="Text Box 4"/>
          <p:cNvSpPr txBox="1">
            <a:spLocks noChangeArrowheads="1"/>
          </p:cNvSpPr>
          <p:nvPr/>
        </p:nvSpPr>
        <p:spPr bwMode="auto">
          <a:xfrm>
            <a:off x="0" y="592863"/>
            <a:ext cx="7063495" cy="5443612"/>
          </a:xfrm>
          <a:prstGeom prst="rect">
            <a:avLst/>
          </a:prstGeom>
          <a:noFill/>
          <a:ln w="9525" algn="ctr">
            <a:noFill/>
            <a:miter lim="800000"/>
            <a:headEnd/>
            <a:tailEnd/>
          </a:ln>
        </p:spPr>
        <p:txBody>
          <a:bodyPr lIns="87446" tIns="43723" rIns="87446" bIns="43723">
            <a:spAutoFit/>
          </a:bodyPr>
          <a:lstStyle/>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p:txBody>
      </p:sp>
      <p:sp>
        <p:nvSpPr>
          <p:cNvPr id="242693" name="Rectangle 5"/>
          <p:cNvSpPr>
            <a:spLocks noGrp="1" noChangeArrowheads="1"/>
          </p:cNvSpPr>
          <p:nvPr>
            <p:ph type="body" idx="1"/>
          </p:nvPr>
        </p:nvSpPr>
        <p:spPr>
          <a:xfrm>
            <a:off x="44473" y="4637952"/>
            <a:ext cx="6813527" cy="4301808"/>
          </a:xfrm>
          <a:ln/>
        </p:spPr>
        <p:txBody>
          <a:bodyPr/>
          <a:lstStyle/>
          <a:p>
            <a:pPr eaLnBrk="1" hangingPunct="1"/>
            <a:r>
              <a:rPr lang="es-ES" dirty="0"/>
              <a:t>Las tomas de sector tienen diferentes características según el país (colocación de las clavijas, forma en general).</a:t>
            </a:r>
          </a:p>
          <a:p>
            <a:pPr eaLnBrk="1" hangingPunct="1">
              <a:buFontTx/>
              <a:buChar char="-"/>
            </a:pPr>
            <a:r>
              <a:rPr lang="es-ES" dirty="0"/>
              <a:t>6 cables de recarga (todos disponibles en piezas de recambios) para adaptarse mejor a cada país,</a:t>
            </a:r>
          </a:p>
          <a:p>
            <a:pPr eaLnBrk="1" hangingPunct="1">
              <a:buFontTx/>
              <a:buChar char="-"/>
            </a:pPr>
            <a:r>
              <a:rPr lang="es-ES" dirty="0"/>
              <a:t> los cables contienen la toma y la caja electrónica específicos de cada país,</a:t>
            </a:r>
          </a:p>
          <a:p>
            <a:pPr eaLnBrk="1" hangingPunct="1">
              <a:buFontTx/>
              <a:buChar char="-"/>
            </a:pPr>
            <a:r>
              <a:rPr lang="es-ES" dirty="0"/>
              <a:t> independientemente del país, es obligatorio disponer de toma de tierra para cargar el vehículo.</a:t>
            </a:r>
            <a:endParaRPr lang="fr-FR" dirty="0"/>
          </a:p>
        </p:txBody>
      </p:sp>
      <p:graphicFrame>
        <p:nvGraphicFramePr>
          <p:cNvPr id="707613" name="Group 29"/>
          <p:cNvGraphicFramePr>
            <a:graphicFrameLocks noGrp="1"/>
          </p:cNvGraphicFramePr>
          <p:nvPr/>
        </p:nvGraphicFramePr>
        <p:xfrm>
          <a:off x="1104151" y="6164080"/>
          <a:ext cx="4684972" cy="1695946"/>
        </p:xfrm>
        <a:graphic>
          <a:graphicData uri="http://schemas.openxmlformats.org/drawingml/2006/table">
            <a:tbl>
              <a:tblPr/>
              <a:tblGrid>
                <a:gridCol w="2179164"/>
                <a:gridCol w="2505808"/>
              </a:tblGrid>
              <a:tr h="441739">
                <a:tc>
                  <a:txBody>
                    <a:body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noProof="0" dirty="0" smtClean="0">
                          <a:ln>
                            <a:noFill/>
                          </a:ln>
                          <a:solidFill>
                            <a:schemeClr val="tx1"/>
                          </a:solidFill>
                          <a:effectLst/>
                          <a:latin typeface="Arial" charset="0"/>
                          <a:cs typeface="Arial" charset="0"/>
                        </a:rPr>
                        <a:t>Corriente de sector disponible</a:t>
                      </a:r>
                    </a:p>
                  </a:txBody>
                  <a:tcPr marL="94854" marR="94854" marT="43862" marB="4386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c>
                  <a:txBody>
                    <a:body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noProof="0" dirty="0" smtClean="0">
                          <a:ln>
                            <a:noFill/>
                          </a:ln>
                          <a:solidFill>
                            <a:schemeClr val="tx1"/>
                          </a:solidFill>
                          <a:effectLst/>
                          <a:latin typeface="Arial" charset="0"/>
                          <a:cs typeface="Arial" charset="0"/>
                        </a:rPr>
                        <a:t>Duración de carga</a:t>
                      </a:r>
                    </a:p>
                  </a:txBody>
                  <a:tcPr marL="94854" marR="94854" marT="43862" marB="4386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r>
              <a:tr h="415572">
                <a:tc>
                  <a:txBody>
                    <a:body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cs typeface="Arial" charset="0"/>
                        </a:rPr>
                        <a:t>230 V – 16 A</a:t>
                      </a:r>
                    </a:p>
                  </a:txBody>
                  <a:tcPr marL="94854" marR="94854" marT="43862" marB="4386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c>
                  <a:txBody>
                    <a:body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cs typeface="Arial" charset="0"/>
                        </a:rPr>
                        <a:t>6 h</a:t>
                      </a:r>
                    </a:p>
                  </a:txBody>
                  <a:tcPr marL="94854" marR="94854" marT="43862" marB="4386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r>
              <a:tr h="414154">
                <a:tc>
                  <a:txBody>
                    <a:body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cs typeface="Arial" charset="0"/>
                        </a:rPr>
                        <a:t>230 V – 13 A</a:t>
                      </a:r>
                    </a:p>
                  </a:txBody>
                  <a:tcPr marL="94854" marR="94854" marT="43862" marB="4386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c>
                  <a:txBody>
                    <a:body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cs typeface="Arial" charset="0"/>
                        </a:rPr>
                        <a:t>7 h</a:t>
                      </a:r>
                    </a:p>
                  </a:txBody>
                  <a:tcPr marL="94854" marR="94854" marT="43862" marB="4386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r>
              <a:tr h="412736">
                <a:tc>
                  <a:txBody>
                    <a:body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cs typeface="Arial" charset="0"/>
                        </a:rPr>
                        <a:t>230 V – 10 A</a:t>
                      </a:r>
                    </a:p>
                  </a:txBody>
                  <a:tcPr marL="94854" marR="94854" marT="43862" marB="4386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c>
                  <a:txBody>
                    <a:body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cs typeface="Arial" charset="0"/>
                        </a:rPr>
                        <a:t>9 h</a:t>
                      </a:r>
                    </a:p>
                  </a:txBody>
                  <a:tcPr marL="94854" marR="94854" marT="43862" marB="4386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r>
            </a:tbl>
          </a:graphicData>
        </a:graphic>
      </p:graphicFrame>
      <p:grpSp>
        <p:nvGrpSpPr>
          <p:cNvPr id="2" name="Groupe 6"/>
          <p:cNvGrpSpPr>
            <a:grpSpLocks/>
          </p:cNvGrpSpPr>
          <p:nvPr/>
        </p:nvGrpSpPr>
        <p:grpSpPr bwMode="auto">
          <a:xfrm>
            <a:off x="84346" y="7952599"/>
            <a:ext cx="6627969" cy="862347"/>
            <a:chOff x="170" y="5242"/>
            <a:chExt cx="4059" cy="340"/>
          </a:xfrm>
        </p:grpSpPr>
        <p:sp>
          <p:nvSpPr>
            <p:cNvPr id="242713" name="Rectangle 7"/>
            <p:cNvSpPr>
              <a:spLocks noChangeArrowheads="1"/>
            </p:cNvSpPr>
            <p:nvPr/>
          </p:nvSpPr>
          <p:spPr bwMode="auto">
            <a:xfrm>
              <a:off x="543" y="5242"/>
              <a:ext cx="3686" cy="340"/>
            </a:xfrm>
            <a:prstGeom prst="rect">
              <a:avLst/>
            </a:prstGeom>
            <a:solidFill>
              <a:schemeClr val="bg1"/>
            </a:solidFill>
            <a:ln w="9525">
              <a:solidFill>
                <a:schemeClr val="tx1"/>
              </a:solidFill>
              <a:miter lim="800000"/>
              <a:headEnd/>
              <a:tailEnd/>
            </a:ln>
          </p:spPr>
          <p:txBody>
            <a:bodyPr lIns="94740" tIns="47370" rIns="94740" bIns="47370" anchor="ctr"/>
            <a:lstStyle/>
            <a:p>
              <a:pPr defTabSz="874857">
                <a:spcBef>
                  <a:spcPct val="30000"/>
                </a:spcBef>
              </a:pPr>
              <a:r>
                <a:rPr lang="es-ES" sz="1200" dirty="0"/>
                <a:t>Las tomas de carga normal (pistola) son conformes a la norma J 1772. Son diferentes de los modelos anteriores de la marca pero iguales a las de otros vehículos eléctricos actuales</a:t>
              </a:r>
              <a:r>
                <a:rPr lang="fr-FR" sz="1200" dirty="0"/>
                <a:t>.</a:t>
              </a:r>
              <a:endParaRPr lang="el-GR" sz="1200" dirty="0"/>
            </a:p>
          </p:txBody>
        </p:sp>
        <p:sp>
          <p:nvSpPr>
            <p:cNvPr id="242714" name="Rectangle 8"/>
            <p:cNvSpPr>
              <a:spLocks noChangeAspect="1" noChangeArrowheads="1"/>
            </p:cNvSpPr>
            <p:nvPr/>
          </p:nvSpPr>
          <p:spPr bwMode="auto">
            <a:xfrm>
              <a:off x="170" y="5242"/>
              <a:ext cx="340" cy="340"/>
            </a:xfrm>
            <a:prstGeom prst="rect">
              <a:avLst/>
            </a:prstGeom>
            <a:solidFill>
              <a:schemeClr val="bg1"/>
            </a:solidFill>
            <a:ln w="9525">
              <a:solidFill>
                <a:schemeClr val="tx1"/>
              </a:solidFill>
              <a:miter lim="800000"/>
              <a:headEnd/>
              <a:tailEnd/>
            </a:ln>
          </p:spPr>
          <p:txBody>
            <a:bodyPr wrap="none" lIns="94740" tIns="47370" rIns="94740" bIns="47370" anchor="ctr"/>
            <a:lstStyle/>
            <a:p>
              <a:pPr defTabSz="874857"/>
              <a:endParaRPr lang="es-ES" dirty="0"/>
            </a:p>
          </p:txBody>
        </p:sp>
      </p:grpSp>
      <p:pic>
        <p:nvPicPr>
          <p:cNvPr id="242712" name="Picture 28" descr="attention"/>
          <p:cNvPicPr>
            <a:picLocks noChangeAspect="1" noChangeArrowheads="1"/>
          </p:cNvPicPr>
          <p:nvPr/>
        </p:nvPicPr>
        <p:blipFill>
          <a:blip r:embed="rId3"/>
          <a:srcRect/>
          <a:stretch>
            <a:fillRect/>
          </a:stretch>
        </p:blipFill>
        <p:spPr bwMode="auto">
          <a:xfrm>
            <a:off x="12269" y="8085923"/>
            <a:ext cx="654823" cy="543221"/>
          </a:xfrm>
          <a:prstGeom prst="rect">
            <a:avLst/>
          </a:prstGeom>
          <a:noFill/>
          <a:ln w="9525">
            <a:noFill/>
            <a:miter lim="800000"/>
            <a:headEnd/>
            <a:tailEnd/>
          </a:ln>
        </p:spPr>
      </p:pic>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730" name="Rectangle 2"/>
          <p:cNvSpPr>
            <a:spLocks noGrp="1" noRot="1" noChangeAspect="1" noChangeArrowheads="1" noTextEdit="1"/>
          </p:cNvSpPr>
          <p:nvPr>
            <p:ph type="sldImg"/>
          </p:nvPr>
        </p:nvSpPr>
        <p:spPr>
          <a:xfrm>
            <a:off x="46007" y="0"/>
            <a:ext cx="6537490" cy="4534414"/>
          </a:xfrm>
          <a:ln/>
        </p:spPr>
      </p:sp>
      <p:sp>
        <p:nvSpPr>
          <p:cNvPr id="245763" name="Text Box 3"/>
          <p:cNvSpPr txBox="1">
            <a:spLocks noChangeArrowheads="1"/>
          </p:cNvSpPr>
          <p:nvPr/>
        </p:nvSpPr>
        <p:spPr bwMode="auto">
          <a:xfrm>
            <a:off x="157955" y="8020680"/>
            <a:ext cx="6250717" cy="780797"/>
          </a:xfrm>
          <a:prstGeom prst="rect">
            <a:avLst/>
          </a:prstGeom>
          <a:noFill/>
          <a:ln w="9525" algn="ctr">
            <a:noFill/>
            <a:miter lim="800000"/>
            <a:headEnd/>
            <a:tailEnd/>
          </a:ln>
        </p:spPr>
        <p:txBody>
          <a:bodyPr lIns="87446" tIns="43723" rIns="87446" bIns="43723">
            <a:spAutoFit/>
          </a:bodyPr>
          <a:lstStyle/>
          <a:p>
            <a:pPr defTabSz="874857">
              <a:spcBef>
                <a:spcPct val="50000"/>
              </a:spcBef>
            </a:pPr>
            <a:r>
              <a:rPr lang="fr-FR" dirty="0">
                <a:solidFill>
                  <a:schemeClr val="bg1"/>
                </a:solidFill>
              </a:rPr>
              <a:t>22</a:t>
            </a:r>
          </a:p>
          <a:p>
            <a:pPr defTabSz="874857">
              <a:spcBef>
                <a:spcPct val="50000"/>
              </a:spcBef>
            </a:pPr>
            <a:endParaRPr lang="fr-FR" dirty="0">
              <a:solidFill>
                <a:schemeClr val="bg1"/>
              </a:solidFill>
            </a:endParaRPr>
          </a:p>
        </p:txBody>
      </p:sp>
      <p:sp>
        <p:nvSpPr>
          <p:cNvPr id="245764" name="Text Box 4"/>
          <p:cNvSpPr txBox="1">
            <a:spLocks noChangeArrowheads="1"/>
          </p:cNvSpPr>
          <p:nvPr/>
        </p:nvSpPr>
        <p:spPr bwMode="auto">
          <a:xfrm>
            <a:off x="0" y="592863"/>
            <a:ext cx="7063495" cy="5443612"/>
          </a:xfrm>
          <a:prstGeom prst="rect">
            <a:avLst/>
          </a:prstGeom>
          <a:noFill/>
          <a:ln w="9525" algn="ctr">
            <a:noFill/>
            <a:miter lim="800000"/>
            <a:headEnd/>
            <a:tailEnd/>
          </a:ln>
        </p:spPr>
        <p:txBody>
          <a:bodyPr lIns="87446" tIns="43723" rIns="87446" bIns="43723">
            <a:spAutoFit/>
          </a:bodyPr>
          <a:lstStyle/>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778" name="Rectangle 2"/>
          <p:cNvSpPr>
            <a:spLocks noGrp="1" noRot="1" noChangeAspect="1" noChangeArrowheads="1" noTextEdit="1"/>
          </p:cNvSpPr>
          <p:nvPr>
            <p:ph type="sldImg"/>
          </p:nvPr>
        </p:nvSpPr>
        <p:spPr>
          <a:xfrm>
            <a:off x="1" y="0"/>
            <a:ext cx="6537490" cy="4534414"/>
          </a:xfrm>
          <a:ln/>
        </p:spPr>
      </p:sp>
      <p:sp>
        <p:nvSpPr>
          <p:cNvPr id="246787" name="Text Box 3"/>
          <p:cNvSpPr txBox="1">
            <a:spLocks noChangeArrowheads="1"/>
          </p:cNvSpPr>
          <p:nvPr/>
        </p:nvSpPr>
        <p:spPr bwMode="auto">
          <a:xfrm>
            <a:off x="157955" y="8020680"/>
            <a:ext cx="6250717" cy="780797"/>
          </a:xfrm>
          <a:prstGeom prst="rect">
            <a:avLst/>
          </a:prstGeom>
          <a:noFill/>
          <a:ln w="9525" algn="ctr">
            <a:noFill/>
            <a:miter lim="800000"/>
            <a:headEnd/>
            <a:tailEnd/>
          </a:ln>
        </p:spPr>
        <p:txBody>
          <a:bodyPr lIns="87446" tIns="43723" rIns="87446" bIns="43723">
            <a:spAutoFit/>
          </a:bodyPr>
          <a:lstStyle/>
          <a:p>
            <a:pPr defTabSz="874857">
              <a:spcBef>
                <a:spcPct val="50000"/>
              </a:spcBef>
            </a:pPr>
            <a:r>
              <a:rPr lang="fr-FR" dirty="0">
                <a:solidFill>
                  <a:schemeClr val="bg1"/>
                </a:solidFill>
              </a:rPr>
              <a:t>22</a:t>
            </a:r>
          </a:p>
          <a:p>
            <a:pPr defTabSz="874857">
              <a:spcBef>
                <a:spcPct val="50000"/>
              </a:spcBef>
            </a:pPr>
            <a:endParaRPr lang="fr-FR" dirty="0">
              <a:solidFill>
                <a:schemeClr val="bg1"/>
              </a:solidFill>
            </a:endParaRPr>
          </a:p>
        </p:txBody>
      </p:sp>
      <p:sp>
        <p:nvSpPr>
          <p:cNvPr id="246788" name="Text Box 4"/>
          <p:cNvSpPr txBox="1">
            <a:spLocks noChangeArrowheads="1"/>
          </p:cNvSpPr>
          <p:nvPr/>
        </p:nvSpPr>
        <p:spPr bwMode="auto">
          <a:xfrm>
            <a:off x="0" y="592863"/>
            <a:ext cx="7063495" cy="5443612"/>
          </a:xfrm>
          <a:prstGeom prst="rect">
            <a:avLst/>
          </a:prstGeom>
          <a:noFill/>
          <a:ln w="9525" algn="ctr">
            <a:noFill/>
            <a:miter lim="800000"/>
            <a:headEnd/>
            <a:tailEnd/>
          </a:ln>
        </p:spPr>
        <p:txBody>
          <a:bodyPr lIns="87446" tIns="43723" rIns="87446" bIns="43723">
            <a:spAutoFit/>
          </a:bodyPr>
          <a:lstStyle/>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p:txBody>
      </p:sp>
      <p:sp>
        <p:nvSpPr>
          <p:cNvPr id="246789" name="Rectangle 5"/>
          <p:cNvSpPr>
            <a:spLocks noGrp="1" noChangeArrowheads="1"/>
          </p:cNvSpPr>
          <p:nvPr>
            <p:ph type="body" idx="1"/>
          </p:nvPr>
        </p:nvSpPr>
        <p:spPr>
          <a:xfrm>
            <a:off x="0" y="2517543"/>
            <a:ext cx="6813528" cy="1259481"/>
          </a:xfrm>
          <a:ln/>
        </p:spPr>
        <p:txBody>
          <a:bodyPr/>
          <a:lstStyle/>
          <a:p>
            <a:pPr marL="492382" indent="-328254"/>
            <a:r>
              <a:rPr lang="es-ES" dirty="0" smtClean="0"/>
              <a:t>La línea “piloto” sirve para que la caja electrónica informe al cargador del vehículo de </a:t>
            </a:r>
            <a:r>
              <a:rPr lang="fr-FR" dirty="0" smtClean="0"/>
              <a:t>:</a:t>
            </a:r>
          </a:p>
          <a:p>
            <a:pPr marL="492382" indent="-328254">
              <a:buFontTx/>
              <a:buChar char="•"/>
            </a:pPr>
            <a:r>
              <a:rPr lang="es-ES" dirty="0" smtClean="0"/>
              <a:t>el nivel de corriente disponible en la toma de sector (PWM: señal anterior a la relación cíclica variable</a:t>
            </a:r>
            <a:r>
              <a:rPr lang="fr-FR" dirty="0" smtClean="0"/>
              <a:t>);</a:t>
            </a:r>
          </a:p>
          <a:p>
            <a:pPr marL="492382" indent="-328254">
              <a:buFontTx/>
              <a:buChar char="•"/>
            </a:pPr>
            <a:r>
              <a:rPr lang="es-ES" dirty="0" smtClean="0"/>
              <a:t>el estado del vehículo (nivel medio de tensión</a:t>
            </a:r>
            <a:r>
              <a:rPr lang="fr-FR" dirty="0" smtClean="0"/>
              <a:t>). </a:t>
            </a:r>
          </a:p>
        </p:txBody>
      </p:sp>
      <p:graphicFrame>
        <p:nvGraphicFramePr>
          <p:cNvPr id="715782" name="Group 6"/>
          <p:cNvGraphicFramePr>
            <a:graphicFrameLocks noGrp="1"/>
          </p:cNvGraphicFramePr>
          <p:nvPr/>
        </p:nvGraphicFramePr>
        <p:xfrm>
          <a:off x="157956" y="4704615"/>
          <a:ext cx="6700045" cy="3334207"/>
        </p:xfrm>
        <a:graphic>
          <a:graphicData uri="http://schemas.openxmlformats.org/drawingml/2006/table">
            <a:tbl>
              <a:tblPr/>
              <a:tblGrid>
                <a:gridCol w="1958333"/>
                <a:gridCol w="4741712"/>
              </a:tblGrid>
              <a:tr h="269483">
                <a:tc>
                  <a:txBody>
                    <a:body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fr-FR" sz="1200" b="1" i="0" u="none" strike="noStrike" cap="none" normalizeH="0" baseline="0" dirty="0" smtClean="0">
                          <a:ln>
                            <a:noFill/>
                          </a:ln>
                          <a:solidFill>
                            <a:schemeClr val="tx1"/>
                          </a:solidFill>
                          <a:effectLst/>
                          <a:latin typeface="Arial" charset="0"/>
                          <a:cs typeface="Arial" charset="0"/>
                        </a:rPr>
                        <a:t>PWM</a:t>
                      </a:r>
                    </a:p>
                  </a:txBody>
                  <a:tcPr marL="94854" marR="94854" marT="43862" marB="4386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1D4B4"/>
                        </a:gs>
                        <a:gs pos="100000">
                          <a:srgbClr val="C1D4B4">
                            <a:gamma/>
                            <a:tint val="20000"/>
                            <a:invGamma/>
                          </a:srgbClr>
                        </a:gs>
                      </a:gsLst>
                      <a:lin ang="5400000" scaled="1"/>
                    </a:gradFill>
                  </a:tcPr>
                </a:tc>
                <a:tc>
                  <a:txBody>
                    <a:bodyPr/>
                    <a:lstStyle/>
                    <a:p>
                      <a:pPr marL="0" marR="0" lvl="0" indent="0" algn="ctr" defTabSz="947738" rtl="0" eaLnBrk="1" fontAlgn="base" latinLnBrk="0" hangingPunct="1">
                        <a:lnSpc>
                          <a:spcPct val="100000"/>
                        </a:lnSpc>
                        <a:spcBef>
                          <a:spcPct val="0"/>
                        </a:spcBef>
                        <a:spcAft>
                          <a:spcPct val="0"/>
                        </a:spcAft>
                        <a:buClrTx/>
                        <a:buSzTx/>
                        <a:buFontTx/>
                        <a:buNone/>
                        <a:tabLst/>
                      </a:pPr>
                      <a:r>
                        <a:rPr kumimoji="0" lang="es-ES" altLang="ja-JP" sz="1100" b="1" i="0" u="none" strike="noStrike" cap="none" normalizeH="0" baseline="0" noProof="0" dirty="0" smtClean="0">
                          <a:ln>
                            <a:noFill/>
                          </a:ln>
                          <a:solidFill>
                            <a:schemeClr val="tx1"/>
                          </a:solidFill>
                          <a:effectLst/>
                          <a:latin typeface="Arial" pitchFamily="34" charset="0"/>
                          <a:ea typeface="MS PGothic" pitchFamily="34" charset="-128"/>
                          <a:cs typeface="Arial" pitchFamily="34" charset="0"/>
                        </a:rPr>
                        <a:t>Interpretación</a:t>
                      </a:r>
                      <a:endParaRPr kumimoji="0" lang="es-ES" sz="1100" b="1" i="0" u="none" strike="noStrike" cap="none" normalizeH="0" baseline="0" noProof="0" dirty="0" smtClean="0">
                        <a:ln>
                          <a:noFill/>
                        </a:ln>
                        <a:solidFill>
                          <a:schemeClr val="tx1"/>
                        </a:solidFill>
                        <a:effectLst/>
                        <a:latin typeface="Arial" pitchFamily="34" charset="0"/>
                        <a:cs typeface="Arial" pitchFamily="34" charset="0"/>
                      </a:endParaRPr>
                    </a:p>
                  </a:txBody>
                  <a:tcPr marL="94854" marR="94854" marT="43862" marB="4386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1D4B4"/>
                        </a:gs>
                        <a:gs pos="100000">
                          <a:srgbClr val="C1D4B4">
                            <a:gamma/>
                            <a:tint val="20000"/>
                            <a:invGamma/>
                          </a:srgbClr>
                        </a:gs>
                      </a:gsLst>
                      <a:lin ang="5400000" scaled="1"/>
                    </a:gradFill>
                  </a:tcPr>
                </a:tc>
              </a:tr>
              <a:tr h="347492">
                <a:tc>
                  <a:txBody>
                    <a:bodyPr/>
                    <a:lstStyle/>
                    <a:p>
                      <a:pPr marL="0" marR="0" lvl="0" indent="0" algn="l" defTabSz="947738"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cs typeface="Arial" charset="0"/>
                        </a:rPr>
                        <a:t>PWM &lt; 3%</a:t>
                      </a:r>
                    </a:p>
                  </a:txBody>
                  <a:tcPr marL="94854" marR="94854" marT="43862" marB="4386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1D4B4"/>
                        </a:gs>
                        <a:gs pos="100000">
                          <a:srgbClr val="C1D4B4">
                            <a:gamma/>
                            <a:tint val="20000"/>
                            <a:invGamma/>
                          </a:srgbClr>
                        </a:gs>
                      </a:gsLst>
                      <a:lin ang="5400000" scaled="1"/>
                    </a:gradFill>
                  </a:tcPr>
                </a:tc>
                <a:tc>
                  <a:txBody>
                    <a:bodyPr/>
                    <a:lstStyle/>
                    <a:p>
                      <a:pPr marL="0" marR="0" lvl="0" indent="0" algn="l" defTabSz="947738" rtl="0" eaLnBrk="1" fontAlgn="base" latinLnBrk="0" hangingPunct="1">
                        <a:lnSpc>
                          <a:spcPct val="100000"/>
                        </a:lnSpc>
                        <a:spcBef>
                          <a:spcPct val="0"/>
                        </a:spcBef>
                        <a:spcAft>
                          <a:spcPct val="0"/>
                        </a:spcAft>
                        <a:buClrTx/>
                        <a:buSzTx/>
                        <a:buFontTx/>
                        <a:buNone/>
                        <a:tabLst/>
                      </a:pPr>
                      <a:r>
                        <a:rPr kumimoji="0" lang="es-ES" altLang="ja-JP" sz="1100" b="0" i="0" u="none" strike="noStrike" cap="none" normalizeH="0" baseline="0" noProof="0" dirty="0" smtClean="0">
                          <a:ln>
                            <a:noFill/>
                          </a:ln>
                          <a:solidFill>
                            <a:schemeClr val="tx1"/>
                          </a:solidFill>
                          <a:effectLst/>
                          <a:latin typeface="Arial" pitchFamily="34" charset="0"/>
                          <a:ea typeface="MS PGothic" pitchFamily="34" charset="-128"/>
                          <a:cs typeface="Arial" pitchFamily="34" charset="0"/>
                        </a:rPr>
                        <a:t>Carga prohibida</a:t>
                      </a:r>
                      <a:endParaRPr kumimoji="0" lang="es-ES" sz="1100" b="0" i="0" u="none" strike="noStrike" cap="none" normalizeH="0" baseline="0" noProof="0" dirty="0" smtClean="0">
                        <a:ln>
                          <a:noFill/>
                        </a:ln>
                        <a:solidFill>
                          <a:schemeClr val="tx1"/>
                        </a:solidFill>
                        <a:effectLst/>
                        <a:latin typeface="Arial" pitchFamily="34" charset="0"/>
                        <a:cs typeface="Arial" pitchFamily="34" charset="0"/>
                      </a:endParaRPr>
                    </a:p>
                  </a:txBody>
                  <a:tcPr marL="94854" marR="94854" marT="43862" marB="4386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1D4B4"/>
                        </a:gs>
                        <a:gs pos="100000">
                          <a:srgbClr val="C1D4B4">
                            <a:gamma/>
                            <a:tint val="20000"/>
                            <a:invGamma/>
                          </a:srgbClr>
                        </a:gs>
                      </a:gsLst>
                      <a:lin ang="5400000" scaled="1"/>
                    </a:gradFill>
                  </a:tcPr>
                </a:tc>
              </a:tr>
              <a:tr h="977233">
                <a:tc>
                  <a:txBody>
                    <a:bodyPr/>
                    <a:lstStyle/>
                    <a:p>
                      <a:pPr marL="0" marR="0" lvl="0" indent="0" algn="l" defTabSz="947738"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cs typeface="Arial" charset="0"/>
                        </a:rPr>
                        <a:t>3% &lt; PWM &lt; 7%</a:t>
                      </a:r>
                    </a:p>
                  </a:txBody>
                  <a:tcPr marL="94854" marR="94854" marT="43862" marB="4386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1D4B4"/>
                        </a:gs>
                        <a:gs pos="100000">
                          <a:srgbClr val="C1D4B4">
                            <a:gamma/>
                            <a:tint val="20000"/>
                            <a:invGamma/>
                          </a:srgbClr>
                        </a:gs>
                      </a:gsLst>
                      <a:lin ang="5400000" scaled="1"/>
                    </a:gradFill>
                  </a:tcPr>
                </a:tc>
                <a:tc>
                  <a:txBody>
                    <a:bodyPr/>
                    <a:lstStyle/>
                    <a:p>
                      <a:pPr algn="l" fontAlgn="base"/>
                      <a:r>
                        <a:rPr lang="es-ES" sz="1100" kern="1200" noProof="0" dirty="0" smtClean="0">
                          <a:solidFill>
                            <a:schemeClr val="tx1"/>
                          </a:solidFill>
                          <a:latin typeface="Arial" pitchFamily="34" charset="0"/>
                          <a:ea typeface="+mn-ea"/>
                          <a:cs typeface="Arial" pitchFamily="34" charset="0"/>
                        </a:rPr>
                        <a:t>Esta sección se utiliza en caso de conexión con un cargador continuo externo o de existencia de una corriente para algunos cargadores de a bordo.</a:t>
                      </a:r>
                    </a:p>
                    <a:p>
                      <a:pPr algn="l"/>
                      <a:r>
                        <a:rPr lang="es-ES" sz="1100" kern="1200" noProof="0" dirty="0" smtClean="0">
                          <a:solidFill>
                            <a:schemeClr val="tx1"/>
                          </a:solidFill>
                          <a:latin typeface="Arial" pitchFamily="34" charset="0"/>
                          <a:ea typeface="+mn-ea"/>
                          <a:cs typeface="Arial" pitchFamily="34" charset="0"/>
                        </a:rPr>
                        <a:t>En caso de utilizar el cargador de a bordo con este vehículo, el cargador no podrá interpretar la corriente disponible.</a:t>
                      </a:r>
                      <a:endParaRPr kumimoji="0" lang="es-ES" sz="1100" b="0" i="0" u="none" strike="noStrike" cap="none" normalizeH="0" baseline="0" noProof="0" dirty="0" smtClean="0">
                        <a:ln>
                          <a:noFill/>
                        </a:ln>
                        <a:solidFill>
                          <a:schemeClr val="tx1"/>
                        </a:solidFill>
                        <a:effectLst/>
                        <a:latin typeface="Arial" pitchFamily="34" charset="0"/>
                        <a:cs typeface="Arial" pitchFamily="34" charset="0"/>
                      </a:endParaRPr>
                    </a:p>
                  </a:txBody>
                  <a:tcPr marL="94854" marR="94854" marT="43862" marB="4386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1D4B4"/>
                        </a:gs>
                        <a:gs pos="100000">
                          <a:srgbClr val="C1D4B4">
                            <a:gamma/>
                            <a:tint val="20000"/>
                            <a:invGamma/>
                          </a:srgbClr>
                        </a:gs>
                      </a:gsLst>
                      <a:lin ang="5400000" scaled="1"/>
                    </a:gradFill>
                  </a:tcPr>
                </a:tc>
              </a:tr>
              <a:tr h="348910">
                <a:tc>
                  <a:txBody>
                    <a:bodyPr/>
                    <a:lstStyle/>
                    <a:p>
                      <a:pPr marL="0" marR="0" lvl="0" indent="0" algn="l" defTabSz="947738"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cs typeface="Arial" charset="0"/>
                        </a:rPr>
                        <a:t>7% &lt;PWM &lt; 8%</a:t>
                      </a:r>
                    </a:p>
                  </a:txBody>
                  <a:tcPr marL="94854" marR="94854" marT="43862" marB="4386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1D4B4"/>
                        </a:gs>
                        <a:gs pos="100000">
                          <a:srgbClr val="C1D4B4">
                            <a:gamma/>
                            <a:tint val="20000"/>
                            <a:invGamma/>
                          </a:srgbClr>
                        </a:gs>
                      </a:gsLst>
                      <a:lin ang="5400000" scaled="1"/>
                    </a:gradFill>
                  </a:tcPr>
                </a:tc>
                <a:tc>
                  <a:txBody>
                    <a:bodyPr/>
                    <a:lstStyle/>
                    <a:p>
                      <a:pPr marL="0" marR="0" lvl="0" indent="0" algn="l" defTabSz="947738" rtl="0" eaLnBrk="1" fontAlgn="base" latinLnBrk="0" hangingPunct="1">
                        <a:lnSpc>
                          <a:spcPct val="100000"/>
                        </a:lnSpc>
                        <a:spcBef>
                          <a:spcPct val="0"/>
                        </a:spcBef>
                        <a:spcAft>
                          <a:spcPct val="0"/>
                        </a:spcAft>
                        <a:buClrTx/>
                        <a:buSzTx/>
                        <a:buFontTx/>
                        <a:buNone/>
                        <a:tabLst/>
                      </a:pPr>
                      <a:r>
                        <a:rPr kumimoji="0" lang="es-ES" altLang="ja-JP" sz="1100" b="0" i="0" u="none" strike="noStrike" cap="none" normalizeH="0" baseline="0" noProof="0" dirty="0" smtClean="0">
                          <a:ln>
                            <a:noFill/>
                          </a:ln>
                          <a:solidFill>
                            <a:schemeClr val="tx1"/>
                          </a:solidFill>
                          <a:effectLst/>
                          <a:latin typeface="Arial" pitchFamily="34" charset="0"/>
                          <a:ea typeface="MS PGothic" pitchFamily="34" charset="-128"/>
                          <a:cs typeface="Arial" pitchFamily="34" charset="0"/>
                        </a:rPr>
                        <a:t>Carga prohibida</a:t>
                      </a:r>
                      <a:endParaRPr kumimoji="0" lang="es-ES" sz="1100" b="0" i="0" u="none" strike="noStrike" cap="none" normalizeH="0" baseline="0" noProof="0" dirty="0" smtClean="0">
                        <a:ln>
                          <a:noFill/>
                        </a:ln>
                        <a:solidFill>
                          <a:schemeClr val="tx1"/>
                        </a:solidFill>
                        <a:effectLst/>
                        <a:latin typeface="Arial" pitchFamily="34" charset="0"/>
                        <a:cs typeface="Arial" pitchFamily="34" charset="0"/>
                      </a:endParaRPr>
                    </a:p>
                  </a:txBody>
                  <a:tcPr marL="94854" marR="94854" marT="43862" marB="4386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1D4B4"/>
                        </a:gs>
                        <a:gs pos="100000">
                          <a:srgbClr val="C1D4B4">
                            <a:gamma/>
                            <a:tint val="20000"/>
                            <a:invGamma/>
                          </a:srgbClr>
                        </a:gs>
                      </a:gsLst>
                      <a:lin ang="5400000" scaled="1"/>
                    </a:gradFill>
                  </a:tcPr>
                </a:tc>
              </a:tr>
              <a:tr h="347492">
                <a:tc>
                  <a:txBody>
                    <a:bodyPr/>
                    <a:lstStyle/>
                    <a:p>
                      <a:pPr marL="0" marR="0" lvl="0" indent="0" algn="l" defTabSz="947738"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cs typeface="Arial" charset="0"/>
                        </a:rPr>
                        <a:t>8% &lt;PWM &lt; 10%</a:t>
                      </a:r>
                    </a:p>
                  </a:txBody>
                  <a:tcPr marL="94854" marR="94854" marT="43862" marB="4386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1D4B4"/>
                        </a:gs>
                        <a:gs pos="100000">
                          <a:srgbClr val="C1D4B4">
                            <a:gamma/>
                            <a:tint val="20000"/>
                            <a:invGamma/>
                          </a:srgbClr>
                        </a:gs>
                      </a:gsLst>
                      <a:lin ang="5400000" scaled="1"/>
                    </a:gradFill>
                  </a:tcPr>
                </a:tc>
                <a:tc>
                  <a:txBody>
                    <a:bodyPr/>
                    <a:lstStyle/>
                    <a:p>
                      <a:pPr marL="0" marR="0" lvl="0" indent="0" algn="l" defTabSz="947738" rtl="0" eaLnBrk="1" fontAlgn="base" latinLnBrk="0" hangingPunct="1">
                        <a:lnSpc>
                          <a:spcPct val="100000"/>
                        </a:lnSpc>
                        <a:spcBef>
                          <a:spcPct val="0"/>
                        </a:spcBef>
                        <a:spcAft>
                          <a:spcPct val="0"/>
                        </a:spcAft>
                        <a:buClrTx/>
                        <a:buSzTx/>
                        <a:buFontTx/>
                        <a:buNone/>
                        <a:tabLst/>
                      </a:pPr>
                      <a:r>
                        <a:rPr kumimoji="0" lang="es-ES" altLang="ja-JP" sz="1100" b="0" i="0" u="none" strike="noStrike" cap="none" normalizeH="0" baseline="0" noProof="0" dirty="0" smtClean="0">
                          <a:ln>
                            <a:noFill/>
                          </a:ln>
                          <a:solidFill>
                            <a:schemeClr val="tx1"/>
                          </a:solidFill>
                          <a:effectLst/>
                          <a:latin typeface="Arial" pitchFamily="34" charset="0"/>
                          <a:ea typeface="MS PGothic" pitchFamily="34" charset="-128"/>
                          <a:cs typeface="Arial" pitchFamily="34" charset="0"/>
                        </a:rPr>
                        <a:t>6 A</a:t>
                      </a:r>
                      <a:endParaRPr kumimoji="0" lang="es-ES" sz="1100" b="0" i="0" u="none" strike="noStrike" cap="none" normalizeH="0" baseline="0" noProof="0" dirty="0" smtClean="0">
                        <a:ln>
                          <a:noFill/>
                        </a:ln>
                        <a:solidFill>
                          <a:schemeClr val="tx1"/>
                        </a:solidFill>
                        <a:effectLst/>
                        <a:latin typeface="Arial" pitchFamily="34" charset="0"/>
                        <a:cs typeface="Arial" pitchFamily="34" charset="0"/>
                      </a:endParaRPr>
                    </a:p>
                  </a:txBody>
                  <a:tcPr marL="94854" marR="94854" marT="43862" marB="4386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1D4B4"/>
                        </a:gs>
                        <a:gs pos="100000">
                          <a:srgbClr val="C1D4B4">
                            <a:gamma/>
                            <a:tint val="20000"/>
                            <a:invGamma/>
                          </a:srgbClr>
                        </a:gs>
                      </a:gsLst>
                      <a:lin ang="5400000" scaled="1"/>
                    </a:gradFill>
                  </a:tcPr>
                </a:tc>
              </a:tr>
              <a:tr h="347492">
                <a:tc>
                  <a:txBody>
                    <a:bodyPr/>
                    <a:lstStyle/>
                    <a:p>
                      <a:pPr marL="0" marR="0" lvl="0" indent="0" algn="l" defTabSz="947738"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cs typeface="Arial" charset="0"/>
                        </a:rPr>
                        <a:t>10% &lt;PWM &lt; 85%</a:t>
                      </a:r>
                    </a:p>
                  </a:txBody>
                  <a:tcPr marL="94854" marR="94854" marT="43862" marB="4386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1D4B4"/>
                        </a:gs>
                        <a:gs pos="100000">
                          <a:srgbClr val="C1D4B4">
                            <a:gamma/>
                            <a:tint val="20000"/>
                            <a:invGamma/>
                          </a:srgbClr>
                        </a:gs>
                      </a:gsLst>
                      <a:lin ang="5400000" scaled="1"/>
                    </a:gradFill>
                  </a:tcPr>
                </a:tc>
                <a:tc>
                  <a:txBody>
                    <a:bodyPr/>
                    <a:lstStyle/>
                    <a:p>
                      <a:pPr marL="0" marR="0" lvl="0" indent="0" algn="l" defTabSz="947738" rtl="0" eaLnBrk="1" fontAlgn="base" latinLnBrk="0" hangingPunct="1">
                        <a:lnSpc>
                          <a:spcPct val="100000"/>
                        </a:lnSpc>
                        <a:spcBef>
                          <a:spcPct val="0"/>
                        </a:spcBef>
                        <a:spcAft>
                          <a:spcPct val="0"/>
                        </a:spcAft>
                        <a:buClrTx/>
                        <a:buSzTx/>
                        <a:buFontTx/>
                        <a:buNone/>
                        <a:tabLst/>
                      </a:pPr>
                      <a:r>
                        <a:rPr lang="es-ES" sz="1100" kern="1200" noProof="0" dirty="0" smtClean="0">
                          <a:solidFill>
                            <a:schemeClr val="tx1"/>
                          </a:solidFill>
                          <a:latin typeface="Arial" pitchFamily="34" charset="0"/>
                          <a:ea typeface="+mn-ea"/>
                          <a:cs typeface="Arial" pitchFamily="34" charset="0"/>
                        </a:rPr>
                        <a:t>Corriente alcanzada = valor de la señal (%) x 0,6 A </a:t>
                      </a:r>
                      <a:endParaRPr kumimoji="0" lang="es-ES" sz="1100" b="0" i="0" u="none" strike="noStrike" cap="none" normalizeH="0" baseline="0" noProof="0" dirty="0" smtClean="0">
                        <a:ln>
                          <a:noFill/>
                        </a:ln>
                        <a:solidFill>
                          <a:schemeClr val="tx1"/>
                        </a:solidFill>
                        <a:effectLst/>
                        <a:latin typeface="Arial" pitchFamily="34" charset="0"/>
                        <a:cs typeface="Arial" pitchFamily="34" charset="0"/>
                      </a:endParaRPr>
                    </a:p>
                  </a:txBody>
                  <a:tcPr marL="94854" marR="94854" marT="43862" marB="4386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1D4B4"/>
                        </a:gs>
                        <a:gs pos="100000">
                          <a:srgbClr val="C1D4B4">
                            <a:gamma/>
                            <a:tint val="20000"/>
                            <a:invGamma/>
                          </a:srgbClr>
                        </a:gs>
                      </a:gsLst>
                      <a:lin ang="5400000" scaled="1"/>
                    </a:gradFill>
                  </a:tcPr>
                </a:tc>
              </a:tr>
              <a:tr h="347492">
                <a:tc>
                  <a:txBody>
                    <a:bodyPr/>
                    <a:lstStyle/>
                    <a:p>
                      <a:pPr marL="0" marR="0" lvl="0" indent="0" algn="l" defTabSz="947738"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cs typeface="Arial" charset="0"/>
                        </a:rPr>
                        <a:t>85% &lt; PWM &lt; 97%</a:t>
                      </a:r>
                    </a:p>
                  </a:txBody>
                  <a:tcPr marL="94854" marR="94854" marT="43862" marB="4386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1D4B4"/>
                        </a:gs>
                        <a:gs pos="100000">
                          <a:srgbClr val="C1D4B4">
                            <a:gamma/>
                            <a:tint val="20000"/>
                            <a:invGamma/>
                          </a:srgbClr>
                        </a:gs>
                      </a:gsLst>
                      <a:lin ang="5400000" scaled="1"/>
                    </a:gradFill>
                  </a:tcPr>
                </a:tc>
                <a:tc>
                  <a:txBody>
                    <a:bodyPr/>
                    <a:lstStyle/>
                    <a:p>
                      <a:pPr marL="0" marR="0" lvl="0" indent="0" algn="l" defTabSz="947738" rtl="0" eaLnBrk="1" fontAlgn="base" latinLnBrk="0" hangingPunct="1">
                        <a:lnSpc>
                          <a:spcPct val="100000"/>
                        </a:lnSpc>
                        <a:spcBef>
                          <a:spcPct val="0"/>
                        </a:spcBef>
                        <a:spcAft>
                          <a:spcPct val="0"/>
                        </a:spcAft>
                        <a:buClrTx/>
                        <a:buSzTx/>
                        <a:buFontTx/>
                        <a:buNone/>
                        <a:tabLst/>
                      </a:pPr>
                      <a:r>
                        <a:rPr kumimoji="0" lang="es-ES" altLang="ja-JP" sz="1100" b="0" i="0" u="none" strike="noStrike" cap="none" normalizeH="0" baseline="0" noProof="0" dirty="0" smtClean="0">
                          <a:ln>
                            <a:noFill/>
                          </a:ln>
                          <a:solidFill>
                            <a:schemeClr val="tx1"/>
                          </a:solidFill>
                          <a:effectLst/>
                          <a:latin typeface="Arial" pitchFamily="34" charset="0"/>
                          <a:ea typeface="MS PGothic" pitchFamily="34" charset="-128"/>
                          <a:cs typeface="Arial" pitchFamily="34" charset="0"/>
                        </a:rPr>
                        <a:t>No se utiliza</a:t>
                      </a:r>
                      <a:endParaRPr kumimoji="0" lang="es-ES" sz="1100" b="0" i="0" u="none" strike="noStrike" cap="none" normalizeH="0" baseline="0" noProof="0" dirty="0" smtClean="0">
                        <a:ln>
                          <a:noFill/>
                        </a:ln>
                        <a:solidFill>
                          <a:schemeClr val="tx1"/>
                        </a:solidFill>
                        <a:effectLst/>
                        <a:latin typeface="Arial" pitchFamily="34" charset="0"/>
                        <a:cs typeface="Arial" pitchFamily="34" charset="0"/>
                      </a:endParaRPr>
                    </a:p>
                  </a:txBody>
                  <a:tcPr marL="94854" marR="94854" marT="43862" marB="4386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1D4B4"/>
                        </a:gs>
                        <a:gs pos="100000">
                          <a:srgbClr val="C1D4B4">
                            <a:gamma/>
                            <a:tint val="20000"/>
                            <a:invGamma/>
                          </a:srgbClr>
                        </a:gs>
                      </a:gsLst>
                      <a:lin ang="5400000" scaled="1"/>
                    </a:gradFill>
                  </a:tcPr>
                </a:tc>
              </a:tr>
              <a:tr h="347492">
                <a:tc>
                  <a:txBody>
                    <a:bodyPr/>
                    <a:lstStyle/>
                    <a:p>
                      <a:pPr marL="0" marR="0" lvl="0" indent="0" algn="l" defTabSz="947738"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cs typeface="Arial" charset="0"/>
                        </a:rPr>
                        <a:t>PWM &gt; 97%</a:t>
                      </a:r>
                    </a:p>
                  </a:txBody>
                  <a:tcPr marL="94854" marR="94854" marT="43862" marB="4386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C1D4B4"/>
                        </a:gs>
                        <a:gs pos="100000">
                          <a:srgbClr val="C1D4B4">
                            <a:gamma/>
                            <a:tint val="20000"/>
                            <a:invGamma/>
                          </a:srgbClr>
                        </a:gs>
                      </a:gsLst>
                      <a:lin ang="5400000" scaled="1"/>
                    </a:gradFill>
                  </a:tcPr>
                </a:tc>
                <a:tc>
                  <a:txBody>
                    <a:bodyPr/>
                    <a:lstStyle/>
                    <a:p>
                      <a:pPr marL="0" marR="0" lvl="0" indent="0" algn="l" defTabSz="947738" rtl="0" eaLnBrk="1" fontAlgn="base" latinLnBrk="0" hangingPunct="1">
                        <a:lnSpc>
                          <a:spcPct val="100000"/>
                        </a:lnSpc>
                        <a:spcBef>
                          <a:spcPct val="0"/>
                        </a:spcBef>
                        <a:spcAft>
                          <a:spcPct val="0"/>
                        </a:spcAft>
                        <a:buClrTx/>
                        <a:buSzTx/>
                        <a:buFontTx/>
                        <a:buNone/>
                        <a:tabLst/>
                      </a:pPr>
                      <a:r>
                        <a:rPr kumimoji="0" lang="es-ES" altLang="ja-JP" sz="1100" b="0" i="0" u="none" strike="noStrike" cap="none" normalizeH="0" baseline="0" noProof="0" dirty="0" smtClean="0">
                          <a:ln>
                            <a:noFill/>
                          </a:ln>
                          <a:solidFill>
                            <a:schemeClr val="tx1"/>
                          </a:solidFill>
                          <a:effectLst/>
                          <a:latin typeface="Arial" pitchFamily="34" charset="0"/>
                          <a:ea typeface="MS PGothic" pitchFamily="34" charset="-128"/>
                          <a:cs typeface="Arial" pitchFamily="34" charset="0"/>
                        </a:rPr>
                        <a:t>Carga prohibida</a:t>
                      </a:r>
                      <a:endParaRPr kumimoji="0" lang="es-ES" sz="1100" b="0" i="0" u="none" strike="noStrike" cap="none" normalizeH="0" baseline="0" noProof="0" dirty="0" smtClean="0">
                        <a:ln>
                          <a:noFill/>
                        </a:ln>
                        <a:solidFill>
                          <a:schemeClr val="tx1"/>
                        </a:solidFill>
                        <a:effectLst/>
                        <a:latin typeface="Arial" pitchFamily="34" charset="0"/>
                        <a:cs typeface="Arial" pitchFamily="34" charset="0"/>
                      </a:endParaRPr>
                    </a:p>
                  </a:txBody>
                  <a:tcPr marL="94854" marR="94854" marT="43862" marB="4386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C1D4B4"/>
                        </a:gs>
                        <a:gs pos="100000">
                          <a:srgbClr val="C1D4B4">
                            <a:gamma/>
                            <a:tint val="20000"/>
                            <a:invGamma/>
                          </a:srgbClr>
                        </a:gs>
                      </a:gsLst>
                      <a:lin ang="5400000" scaled="1"/>
                    </a:gradFill>
                  </a:tcPr>
                </a:tc>
              </a:tr>
            </a:tbl>
          </a:graphicData>
        </a:graphic>
      </p:graphicFrame>
      <p:sp>
        <p:nvSpPr>
          <p:cNvPr id="246819" name="Text Box 35"/>
          <p:cNvSpPr txBox="1">
            <a:spLocks noChangeArrowheads="1"/>
          </p:cNvSpPr>
          <p:nvPr/>
        </p:nvSpPr>
        <p:spPr bwMode="auto">
          <a:xfrm>
            <a:off x="0" y="3445134"/>
            <a:ext cx="6858000" cy="1919714"/>
          </a:xfrm>
          <a:prstGeom prst="rect">
            <a:avLst/>
          </a:prstGeom>
          <a:solidFill>
            <a:schemeClr val="bg1"/>
          </a:solidFill>
          <a:ln w="9525" algn="ctr">
            <a:noFill/>
            <a:miter lim="800000"/>
            <a:headEnd/>
            <a:tailEnd/>
          </a:ln>
        </p:spPr>
        <p:txBody>
          <a:bodyPr lIns="90640" tIns="45318" rIns="90640" bIns="45318">
            <a:spAutoFit/>
          </a:bodyPr>
          <a:lstStyle/>
          <a:p>
            <a:pPr marL="169989" defTabSz="874857">
              <a:spcBef>
                <a:spcPct val="30000"/>
              </a:spcBef>
            </a:pPr>
            <a:r>
              <a:rPr lang="es-ES" dirty="0"/>
              <a:t>La  línea piloto utiliza una señal de tipo PWM para transmitir la información entre la caja electrónica y el vehículo.</a:t>
            </a:r>
          </a:p>
          <a:p>
            <a:pPr marL="169989" defTabSz="874857">
              <a:spcBef>
                <a:spcPct val="30000"/>
              </a:spcBef>
            </a:pPr>
            <a:r>
              <a:rPr lang="es-ES" dirty="0"/>
              <a:t>El diálogo entre el vehículo y la caja electrónica funciona en modo 2: la toma doméstica (el disyuntor) y el cable tienen que estar dotados con un dispositivo de protección (toma de tierra</a:t>
            </a:r>
            <a:r>
              <a:rPr lang="fr-FR" dirty="0"/>
              <a:t>).</a:t>
            </a:r>
          </a:p>
          <a:p>
            <a:pPr marL="169989" defTabSz="874857">
              <a:spcBef>
                <a:spcPct val="30000"/>
              </a:spcBef>
            </a:pPr>
            <a:endParaRPr lang="fr-FR" dirty="0"/>
          </a:p>
        </p:txBody>
      </p:sp>
      <p:sp>
        <p:nvSpPr>
          <p:cNvPr id="246820" name="Text Box 36"/>
          <p:cNvSpPr txBox="1">
            <a:spLocks noChangeArrowheads="1"/>
          </p:cNvSpPr>
          <p:nvPr/>
        </p:nvSpPr>
        <p:spPr bwMode="auto">
          <a:xfrm>
            <a:off x="1321913" y="1097791"/>
            <a:ext cx="1817248" cy="225731"/>
          </a:xfrm>
          <a:prstGeom prst="rect">
            <a:avLst/>
          </a:prstGeom>
          <a:solidFill>
            <a:schemeClr val="bg1"/>
          </a:solidFill>
          <a:ln w="25400">
            <a:noFill/>
            <a:miter lim="800000"/>
            <a:headEnd/>
            <a:tailEnd/>
          </a:ln>
        </p:spPr>
        <p:txBody>
          <a:bodyPr lIns="83066" tIns="43194" rIns="83066" bIns="43194">
            <a:spAutoFit/>
          </a:bodyPr>
          <a:lstStyle/>
          <a:p>
            <a:pPr algn="l">
              <a:spcBef>
                <a:spcPct val="50000"/>
              </a:spcBef>
            </a:pPr>
            <a:r>
              <a:rPr lang="fr-FR" sz="900" b="1" dirty="0" err="1"/>
              <a:t>Amplitud</a:t>
            </a:r>
            <a:r>
              <a:rPr lang="fr-FR" sz="900" dirty="0"/>
              <a:t>: 5 V / </a:t>
            </a:r>
            <a:r>
              <a:rPr lang="fr-FR" sz="900" dirty="0" err="1"/>
              <a:t>división</a:t>
            </a:r>
            <a:endParaRPr lang="fr-FR" sz="900" dirty="0"/>
          </a:p>
        </p:txBody>
      </p:sp>
      <p:sp>
        <p:nvSpPr>
          <p:cNvPr id="246821" name="Text Box 37"/>
          <p:cNvSpPr txBox="1">
            <a:spLocks noChangeArrowheads="1"/>
          </p:cNvSpPr>
          <p:nvPr/>
        </p:nvSpPr>
        <p:spPr bwMode="auto">
          <a:xfrm>
            <a:off x="3151430" y="1097791"/>
            <a:ext cx="2162294" cy="225731"/>
          </a:xfrm>
          <a:prstGeom prst="rect">
            <a:avLst/>
          </a:prstGeom>
          <a:solidFill>
            <a:schemeClr val="bg1"/>
          </a:solidFill>
          <a:ln w="25400">
            <a:noFill/>
            <a:miter lim="800000"/>
            <a:headEnd/>
            <a:tailEnd/>
          </a:ln>
        </p:spPr>
        <p:txBody>
          <a:bodyPr lIns="83066" tIns="43194" rIns="83066" bIns="43194">
            <a:spAutoFit/>
          </a:bodyPr>
          <a:lstStyle/>
          <a:p>
            <a:pPr algn="l">
              <a:spcBef>
                <a:spcPct val="50000"/>
              </a:spcBef>
            </a:pPr>
            <a:r>
              <a:rPr lang="fr-FR" sz="900" b="1" dirty="0"/>
              <a:t>Base de </a:t>
            </a:r>
            <a:r>
              <a:rPr lang="fr-FR" sz="900" b="1" dirty="0" err="1"/>
              <a:t>tiempo</a:t>
            </a:r>
            <a:r>
              <a:rPr lang="fr-FR" sz="900" b="1" dirty="0"/>
              <a:t>:</a:t>
            </a:r>
            <a:r>
              <a:rPr lang="fr-FR" sz="900" dirty="0"/>
              <a:t> 0,1 ms / </a:t>
            </a:r>
            <a:r>
              <a:rPr lang="fr-FR" sz="900" dirty="0" err="1"/>
              <a:t>división</a:t>
            </a:r>
            <a:endParaRPr lang="fr-FR" sz="900"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874" name="Rectangle 2"/>
          <p:cNvSpPr>
            <a:spLocks noGrp="1" noRot="1" noChangeAspect="1" noChangeArrowheads="1" noTextEdit="1"/>
          </p:cNvSpPr>
          <p:nvPr>
            <p:ph type="sldImg"/>
          </p:nvPr>
        </p:nvSpPr>
        <p:spPr>
          <a:xfrm>
            <a:off x="292100" y="0"/>
            <a:ext cx="6045200" cy="4533900"/>
          </a:xfrm>
          <a:ln/>
        </p:spPr>
      </p:sp>
      <p:sp>
        <p:nvSpPr>
          <p:cNvPr id="248835" name="Text Box 3"/>
          <p:cNvSpPr txBox="1">
            <a:spLocks noChangeArrowheads="1"/>
          </p:cNvSpPr>
          <p:nvPr/>
        </p:nvSpPr>
        <p:spPr bwMode="auto">
          <a:xfrm>
            <a:off x="157955" y="8020680"/>
            <a:ext cx="6250717" cy="780797"/>
          </a:xfrm>
          <a:prstGeom prst="rect">
            <a:avLst/>
          </a:prstGeom>
          <a:noFill/>
          <a:ln w="9525" algn="ctr">
            <a:noFill/>
            <a:miter lim="800000"/>
            <a:headEnd/>
            <a:tailEnd/>
          </a:ln>
        </p:spPr>
        <p:txBody>
          <a:bodyPr lIns="87446" tIns="43723" rIns="87446" bIns="43723">
            <a:spAutoFit/>
          </a:bodyPr>
          <a:lstStyle/>
          <a:p>
            <a:pPr defTabSz="874857">
              <a:spcBef>
                <a:spcPct val="50000"/>
              </a:spcBef>
            </a:pPr>
            <a:r>
              <a:rPr lang="fr-FR" dirty="0">
                <a:solidFill>
                  <a:schemeClr val="bg1"/>
                </a:solidFill>
              </a:rPr>
              <a:t>22</a:t>
            </a:r>
          </a:p>
          <a:p>
            <a:pPr defTabSz="874857">
              <a:spcBef>
                <a:spcPct val="50000"/>
              </a:spcBef>
            </a:pPr>
            <a:endParaRPr lang="fr-FR" dirty="0">
              <a:solidFill>
                <a:schemeClr val="bg1"/>
              </a:solidFill>
            </a:endParaRPr>
          </a:p>
        </p:txBody>
      </p:sp>
      <p:sp>
        <p:nvSpPr>
          <p:cNvPr id="248836" name="Text Box 4"/>
          <p:cNvSpPr txBox="1">
            <a:spLocks noChangeArrowheads="1"/>
          </p:cNvSpPr>
          <p:nvPr/>
        </p:nvSpPr>
        <p:spPr bwMode="auto">
          <a:xfrm>
            <a:off x="0" y="592863"/>
            <a:ext cx="7063495" cy="5443612"/>
          </a:xfrm>
          <a:prstGeom prst="rect">
            <a:avLst/>
          </a:prstGeom>
          <a:noFill/>
          <a:ln w="9525" algn="ctr">
            <a:noFill/>
            <a:miter lim="800000"/>
            <a:headEnd/>
            <a:tailEnd/>
          </a:ln>
        </p:spPr>
        <p:txBody>
          <a:bodyPr lIns="87446" tIns="43723" rIns="87446" bIns="43723">
            <a:spAutoFit/>
          </a:bodyPr>
          <a:lstStyle/>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p:txBody>
      </p:sp>
      <p:sp>
        <p:nvSpPr>
          <p:cNvPr id="248837" name="Rectangle 5"/>
          <p:cNvSpPr>
            <a:spLocks noGrp="1" noChangeArrowheads="1"/>
          </p:cNvSpPr>
          <p:nvPr>
            <p:ph type="body" idx="1"/>
          </p:nvPr>
        </p:nvSpPr>
        <p:spPr>
          <a:xfrm>
            <a:off x="0" y="4572709"/>
            <a:ext cx="6813528" cy="4571291"/>
          </a:xfrm>
          <a:ln/>
        </p:spPr>
        <p:txBody>
          <a:bodyPr/>
          <a:lstStyle/>
          <a:p>
            <a:pPr algn="ctr" eaLnBrk="1" hangingPunct="1"/>
            <a:r>
              <a:rPr lang="es-ES" b="1" dirty="0"/>
              <a:t>Duración de la recarga de la batería de </a:t>
            </a:r>
            <a:r>
              <a:rPr lang="es-ES" b="1" dirty="0" err="1"/>
              <a:t>tracció</a:t>
            </a:r>
            <a:r>
              <a:rPr lang="fr-FR" b="1" dirty="0"/>
              <a:t>n</a:t>
            </a:r>
          </a:p>
          <a:p>
            <a:pPr algn="ctr" eaLnBrk="1" hangingPunct="1"/>
            <a:endParaRPr lang="fr-FR" dirty="0"/>
          </a:p>
          <a:p>
            <a:pPr algn="ctr" eaLnBrk="1" hangingPunct="1"/>
            <a:endParaRPr lang="fr-FR" dirty="0"/>
          </a:p>
          <a:p>
            <a:pPr eaLnBrk="1" hangingPunct="1"/>
            <a:endParaRPr lang="fr-FR" dirty="0"/>
          </a:p>
          <a:p>
            <a:pPr eaLnBrk="1" hangingPunct="1"/>
            <a:endParaRPr lang="fr-FR" dirty="0"/>
          </a:p>
          <a:p>
            <a:pPr eaLnBrk="1" hangingPunct="1"/>
            <a:endParaRPr lang="fr-FR" dirty="0"/>
          </a:p>
          <a:p>
            <a:pPr eaLnBrk="1" hangingPunct="1"/>
            <a:r>
              <a:rPr lang="fr-FR" dirty="0" err="1"/>
              <a:t>Carga</a:t>
            </a:r>
            <a:endParaRPr lang="fr-FR" dirty="0"/>
          </a:p>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endParaRPr lang="fr-FR" dirty="0"/>
          </a:p>
          <a:p>
            <a:pPr algn="ctr" eaLnBrk="1" hangingPunct="1"/>
            <a:r>
              <a:rPr lang="fr-FR" dirty="0" err="1"/>
              <a:t>Horas</a:t>
            </a:r>
            <a:endParaRPr lang="fr-FR" dirty="0"/>
          </a:p>
        </p:txBody>
      </p:sp>
      <p:pic>
        <p:nvPicPr>
          <p:cNvPr id="248838" name="Picture 6" descr="temps charge"/>
          <p:cNvPicPr>
            <a:picLocks noChangeAspect="1" noChangeArrowheads="1"/>
          </p:cNvPicPr>
          <p:nvPr/>
        </p:nvPicPr>
        <p:blipFill>
          <a:blip r:embed="rId3"/>
          <a:srcRect/>
          <a:stretch>
            <a:fillRect/>
          </a:stretch>
        </p:blipFill>
        <p:spPr bwMode="auto">
          <a:xfrm>
            <a:off x="860318" y="4836519"/>
            <a:ext cx="5997682" cy="2795537"/>
          </a:xfrm>
          <a:prstGeom prst="rect">
            <a:avLst/>
          </a:prstGeom>
          <a:noFill/>
          <a:ln w="9525">
            <a:noFill/>
            <a:miter lim="800000"/>
            <a:headEnd/>
            <a:tailEnd/>
          </a:ln>
        </p:spPr>
      </p:pic>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922" name="Rectangle 2"/>
          <p:cNvSpPr>
            <a:spLocks noGrp="1" noRot="1" noChangeAspect="1" noChangeArrowheads="1" noTextEdit="1"/>
          </p:cNvSpPr>
          <p:nvPr>
            <p:ph type="sldImg"/>
          </p:nvPr>
        </p:nvSpPr>
        <p:spPr>
          <a:xfrm>
            <a:off x="46007" y="0"/>
            <a:ext cx="6537490" cy="4534414"/>
          </a:xfrm>
          <a:ln/>
        </p:spPr>
      </p:sp>
      <p:sp>
        <p:nvSpPr>
          <p:cNvPr id="249859" name="Text Box 3"/>
          <p:cNvSpPr txBox="1">
            <a:spLocks noChangeArrowheads="1"/>
          </p:cNvSpPr>
          <p:nvPr/>
        </p:nvSpPr>
        <p:spPr bwMode="auto">
          <a:xfrm>
            <a:off x="157955" y="8020680"/>
            <a:ext cx="6250717" cy="780797"/>
          </a:xfrm>
          <a:prstGeom prst="rect">
            <a:avLst/>
          </a:prstGeom>
          <a:noFill/>
          <a:ln w="9525" algn="ctr">
            <a:noFill/>
            <a:miter lim="800000"/>
            <a:headEnd/>
            <a:tailEnd/>
          </a:ln>
        </p:spPr>
        <p:txBody>
          <a:bodyPr lIns="87446" tIns="43723" rIns="87446" bIns="43723">
            <a:spAutoFit/>
          </a:bodyPr>
          <a:lstStyle/>
          <a:p>
            <a:pPr defTabSz="874857">
              <a:spcBef>
                <a:spcPct val="50000"/>
              </a:spcBef>
            </a:pPr>
            <a:r>
              <a:rPr lang="fr-FR" dirty="0">
                <a:solidFill>
                  <a:schemeClr val="bg1"/>
                </a:solidFill>
              </a:rPr>
              <a:t>22</a:t>
            </a:r>
          </a:p>
          <a:p>
            <a:pPr defTabSz="874857">
              <a:spcBef>
                <a:spcPct val="50000"/>
              </a:spcBef>
            </a:pPr>
            <a:endParaRPr lang="fr-FR" dirty="0">
              <a:solidFill>
                <a:schemeClr val="bg1"/>
              </a:solidFill>
            </a:endParaRPr>
          </a:p>
        </p:txBody>
      </p:sp>
      <p:sp>
        <p:nvSpPr>
          <p:cNvPr id="249860" name="Text Box 4"/>
          <p:cNvSpPr txBox="1">
            <a:spLocks noChangeArrowheads="1"/>
          </p:cNvSpPr>
          <p:nvPr/>
        </p:nvSpPr>
        <p:spPr bwMode="auto">
          <a:xfrm>
            <a:off x="0" y="592863"/>
            <a:ext cx="7063495" cy="5443612"/>
          </a:xfrm>
          <a:prstGeom prst="rect">
            <a:avLst/>
          </a:prstGeom>
          <a:noFill/>
          <a:ln w="9525" algn="ctr">
            <a:noFill/>
            <a:miter lim="800000"/>
            <a:headEnd/>
            <a:tailEnd/>
          </a:ln>
        </p:spPr>
        <p:txBody>
          <a:bodyPr lIns="87446" tIns="43723" rIns="87446" bIns="43723">
            <a:spAutoFit/>
          </a:bodyPr>
          <a:lstStyle/>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p:txBody>
      </p:sp>
      <p:sp>
        <p:nvSpPr>
          <p:cNvPr id="249861" name="Rectangle 5"/>
          <p:cNvSpPr>
            <a:spLocks noGrp="1" noChangeArrowheads="1"/>
          </p:cNvSpPr>
          <p:nvPr>
            <p:ph type="body" idx="1"/>
          </p:nvPr>
        </p:nvSpPr>
        <p:spPr>
          <a:xfrm>
            <a:off x="0" y="3578457"/>
            <a:ext cx="6813528" cy="5565543"/>
          </a:xfrm>
          <a:ln/>
        </p:spPr>
        <p:txBody>
          <a:bodyPr/>
          <a:lstStyle/>
          <a:p>
            <a:pPr eaLnBrk="1" hangingPunct="1"/>
            <a:r>
              <a:rPr lang="es-ES" smtClean="0"/>
              <a:t>El cargador de a bordo convertidor DC/DC trabaja tanto durante la recarga como durante la conducción:</a:t>
            </a:r>
          </a:p>
          <a:p>
            <a:pPr eaLnBrk="1" hangingPunct="1">
              <a:buFontTx/>
              <a:buChar char="-"/>
            </a:pPr>
            <a:r>
              <a:rPr lang="es-ES" smtClean="0"/>
              <a:t> la parte del cargador funciona solamente durante la carga,</a:t>
            </a:r>
          </a:p>
          <a:p>
            <a:pPr eaLnBrk="1" hangingPunct="1">
              <a:buFontTx/>
              <a:buChar char="-"/>
            </a:pPr>
            <a:r>
              <a:rPr lang="es-ES" smtClean="0"/>
              <a:t> la parte del convertidor DC/DC funciona solamente durante la carga y en modo “READY”.</a:t>
            </a:r>
          </a:p>
          <a:p>
            <a:pPr eaLnBrk="1" hangingPunct="1">
              <a:buFontTx/>
              <a:buChar char="-"/>
            </a:pPr>
            <a:endParaRPr lang="fr-FR" smtClean="0"/>
          </a:p>
          <a:p>
            <a:pPr eaLnBrk="1" hangingPunct="1">
              <a:buFontTx/>
              <a:buChar char="-"/>
            </a:pPr>
            <a:endParaRPr lang="fr-FR" smtClean="0"/>
          </a:p>
          <a:p>
            <a:pPr eaLnBrk="1" hangingPunct="1">
              <a:buFontTx/>
              <a:buChar char="-"/>
            </a:pPr>
            <a:endParaRPr lang="fr-FR" smtClean="0"/>
          </a:p>
          <a:p>
            <a:pPr eaLnBrk="1" hangingPunct="1"/>
            <a:endParaRPr lang="fr-FR" smtClean="0"/>
          </a:p>
          <a:p>
            <a:pPr eaLnBrk="1" hangingPunct="1"/>
            <a:r>
              <a:rPr lang="es-ES" smtClean="0"/>
              <a:t>Para recargar la batería de tracción es importante comprobar el estado de la batería de servicio. Si la batería de servicio no tiene un nivel de tensión correcto:</a:t>
            </a:r>
          </a:p>
          <a:p>
            <a:pPr eaLnBrk="1" hangingPunct="1">
              <a:buFontTx/>
              <a:buChar char="-"/>
            </a:pPr>
            <a:r>
              <a:rPr lang="es-ES" smtClean="0"/>
              <a:t>el conjunto del cargador de a bordo – convertidor DC/DC no se puede activar,</a:t>
            </a:r>
          </a:p>
          <a:p>
            <a:pPr eaLnBrk="1" hangingPunct="1">
              <a:buFontTx/>
              <a:buChar char="-"/>
            </a:pPr>
            <a:r>
              <a:rPr lang="es-ES" smtClean="0"/>
              <a:t> el vehículo no puede pasar a modo “ready”</a:t>
            </a:r>
          </a:p>
          <a:p>
            <a:pPr eaLnBrk="1" hangingPunct="1">
              <a:buFontTx/>
              <a:buChar char="-"/>
            </a:pPr>
            <a:r>
              <a:rPr lang="es-ES" smtClean="0"/>
              <a:t> la carga (normal o rápida) no se puede llevar a cabo.</a:t>
            </a:r>
          </a:p>
          <a:p>
            <a:pPr eaLnBrk="1" hangingPunct="1">
              <a:buFontTx/>
              <a:buChar char="-"/>
            </a:pPr>
            <a:endParaRPr lang="es-ES" smtClean="0"/>
          </a:p>
          <a:p>
            <a:pPr eaLnBrk="1" hangingPunct="1"/>
            <a:r>
              <a:rPr lang="es-ES" smtClean="0"/>
              <a:t>La batería de servicio sólo se puede recargar con el cargador de a bordo  cuando la tensión sea superior a 9,5 V.</a:t>
            </a:r>
            <a:endParaRPr lang="fr-FR" smtClean="0"/>
          </a:p>
        </p:txBody>
      </p:sp>
      <p:grpSp>
        <p:nvGrpSpPr>
          <p:cNvPr id="2" name="Groupe 6"/>
          <p:cNvGrpSpPr>
            <a:grpSpLocks/>
          </p:cNvGrpSpPr>
          <p:nvPr/>
        </p:nvGrpSpPr>
        <p:grpSpPr bwMode="auto">
          <a:xfrm>
            <a:off x="110415" y="7356899"/>
            <a:ext cx="6663241" cy="663780"/>
            <a:chOff x="170" y="5242"/>
            <a:chExt cx="4059" cy="340"/>
          </a:xfrm>
        </p:grpSpPr>
        <p:sp>
          <p:nvSpPr>
            <p:cNvPr id="249871" name="Rectangle 7"/>
            <p:cNvSpPr>
              <a:spLocks noChangeArrowheads="1"/>
            </p:cNvSpPr>
            <p:nvPr/>
          </p:nvSpPr>
          <p:spPr bwMode="auto">
            <a:xfrm>
              <a:off x="543" y="5242"/>
              <a:ext cx="3686" cy="340"/>
            </a:xfrm>
            <a:prstGeom prst="rect">
              <a:avLst/>
            </a:prstGeom>
            <a:solidFill>
              <a:schemeClr val="bg1"/>
            </a:solidFill>
            <a:ln w="9525">
              <a:solidFill>
                <a:schemeClr val="tx1"/>
              </a:solidFill>
              <a:miter lim="800000"/>
              <a:headEnd/>
              <a:tailEnd/>
            </a:ln>
          </p:spPr>
          <p:txBody>
            <a:bodyPr lIns="94740" tIns="47370" rIns="94740" bIns="47370" anchor="ctr"/>
            <a:lstStyle/>
            <a:p>
              <a:pPr defTabSz="874857">
                <a:spcBef>
                  <a:spcPct val="30000"/>
                </a:spcBef>
              </a:pPr>
              <a:r>
                <a:rPr lang="es-ES" sz="1200" dirty="0"/>
                <a:t>Para recargar la batería de servicio hay que desconectarla totalmente del vehículo y sacarla del vehículo</a:t>
              </a:r>
              <a:r>
                <a:rPr lang="fr-FR" sz="1200" dirty="0"/>
                <a:t>.</a:t>
              </a:r>
              <a:endParaRPr lang="el-GR" sz="1200" dirty="0"/>
            </a:p>
          </p:txBody>
        </p:sp>
        <p:sp>
          <p:nvSpPr>
            <p:cNvPr id="249872" name="Rectangle 8"/>
            <p:cNvSpPr>
              <a:spLocks noChangeAspect="1" noChangeArrowheads="1"/>
            </p:cNvSpPr>
            <p:nvPr/>
          </p:nvSpPr>
          <p:spPr bwMode="auto">
            <a:xfrm>
              <a:off x="170" y="5242"/>
              <a:ext cx="340" cy="340"/>
            </a:xfrm>
            <a:prstGeom prst="rect">
              <a:avLst/>
            </a:prstGeom>
            <a:solidFill>
              <a:schemeClr val="bg1"/>
            </a:solidFill>
            <a:ln w="9525">
              <a:solidFill>
                <a:schemeClr val="tx1"/>
              </a:solidFill>
              <a:miter lim="800000"/>
              <a:headEnd/>
              <a:tailEnd/>
            </a:ln>
          </p:spPr>
          <p:txBody>
            <a:bodyPr wrap="none" lIns="94740" tIns="47370" rIns="94740" bIns="47370" anchor="ctr"/>
            <a:lstStyle/>
            <a:p>
              <a:pPr defTabSz="874857"/>
              <a:endParaRPr lang="es-ES" dirty="0"/>
            </a:p>
          </p:txBody>
        </p:sp>
      </p:grpSp>
      <p:grpSp>
        <p:nvGrpSpPr>
          <p:cNvPr id="3" name="Groupe 6"/>
          <p:cNvGrpSpPr>
            <a:grpSpLocks/>
          </p:cNvGrpSpPr>
          <p:nvPr/>
        </p:nvGrpSpPr>
        <p:grpSpPr bwMode="auto">
          <a:xfrm>
            <a:off x="159489" y="4507466"/>
            <a:ext cx="6503752" cy="729024"/>
            <a:chOff x="170" y="5242"/>
            <a:chExt cx="4059" cy="340"/>
          </a:xfrm>
        </p:grpSpPr>
        <p:sp>
          <p:nvSpPr>
            <p:cNvPr id="249869" name="Rectangle 7"/>
            <p:cNvSpPr>
              <a:spLocks noChangeArrowheads="1"/>
            </p:cNvSpPr>
            <p:nvPr/>
          </p:nvSpPr>
          <p:spPr bwMode="auto">
            <a:xfrm>
              <a:off x="543" y="5242"/>
              <a:ext cx="3686" cy="340"/>
            </a:xfrm>
            <a:prstGeom prst="rect">
              <a:avLst/>
            </a:prstGeom>
            <a:solidFill>
              <a:schemeClr val="bg1"/>
            </a:solidFill>
            <a:ln w="9525">
              <a:solidFill>
                <a:schemeClr val="tx1"/>
              </a:solidFill>
              <a:miter lim="800000"/>
              <a:headEnd/>
              <a:tailEnd/>
            </a:ln>
          </p:spPr>
          <p:txBody>
            <a:bodyPr lIns="94740" tIns="47370" rIns="94740" bIns="47370" anchor="ctr"/>
            <a:lstStyle/>
            <a:p>
              <a:pPr defTabSz="874857">
                <a:spcBef>
                  <a:spcPct val="30000"/>
                </a:spcBef>
              </a:pPr>
              <a:r>
                <a:rPr lang="es-ES" sz="1200" dirty="0"/>
                <a:t>Si no hay batería de servicio, está desconectada o descargada, no hay que utilizar el aparato de tipo “</a:t>
              </a:r>
              <a:r>
                <a:rPr lang="es-ES" sz="1200" dirty="0" err="1"/>
                <a:t>booster</a:t>
              </a:r>
              <a:r>
                <a:rPr lang="es-ES" sz="1200" dirty="0"/>
                <a:t>” o alimentación estabilizada para recargar la batería de tracción ni pasar el modo “READY”.</a:t>
              </a:r>
              <a:endParaRPr lang="el-GR" sz="1200" dirty="0"/>
            </a:p>
          </p:txBody>
        </p:sp>
        <p:sp>
          <p:nvSpPr>
            <p:cNvPr id="249870" name="Rectangle 8"/>
            <p:cNvSpPr>
              <a:spLocks noChangeAspect="1" noChangeArrowheads="1"/>
            </p:cNvSpPr>
            <p:nvPr/>
          </p:nvSpPr>
          <p:spPr bwMode="auto">
            <a:xfrm>
              <a:off x="170" y="5242"/>
              <a:ext cx="340" cy="340"/>
            </a:xfrm>
            <a:prstGeom prst="rect">
              <a:avLst/>
            </a:prstGeom>
            <a:solidFill>
              <a:schemeClr val="bg1"/>
            </a:solidFill>
            <a:ln w="9525">
              <a:solidFill>
                <a:schemeClr val="tx1"/>
              </a:solidFill>
              <a:miter lim="800000"/>
              <a:headEnd/>
              <a:tailEnd/>
            </a:ln>
          </p:spPr>
          <p:txBody>
            <a:bodyPr wrap="none" lIns="94740" tIns="47370" rIns="94740" bIns="47370" anchor="ctr"/>
            <a:lstStyle/>
            <a:p>
              <a:pPr defTabSz="874857"/>
              <a:endParaRPr lang="es-ES" dirty="0"/>
            </a:p>
          </p:txBody>
        </p:sp>
      </p:grpSp>
      <p:sp>
        <p:nvSpPr>
          <p:cNvPr id="249864" name="Rectangle 16"/>
          <p:cNvSpPr>
            <a:spLocks noChangeArrowheads="1"/>
          </p:cNvSpPr>
          <p:nvPr/>
        </p:nvSpPr>
        <p:spPr bwMode="auto">
          <a:xfrm>
            <a:off x="740701" y="8151166"/>
            <a:ext cx="5851996" cy="730442"/>
          </a:xfrm>
          <a:prstGeom prst="rect">
            <a:avLst/>
          </a:prstGeom>
          <a:solidFill>
            <a:schemeClr val="bg1"/>
          </a:solidFill>
          <a:ln w="9525">
            <a:solidFill>
              <a:schemeClr val="tx1"/>
            </a:solidFill>
            <a:miter lim="800000"/>
            <a:headEnd/>
            <a:tailEnd/>
          </a:ln>
        </p:spPr>
        <p:txBody>
          <a:bodyPr lIns="87453" tIns="43726" rIns="87453" bIns="43726" anchor="ctr"/>
          <a:lstStyle/>
          <a:p>
            <a:pPr defTabSz="874857">
              <a:spcBef>
                <a:spcPct val="30000"/>
              </a:spcBef>
            </a:pPr>
            <a:r>
              <a:rPr lang="es-ES" dirty="0"/>
              <a:t>Para conectar una batería de servicio de piezas de recambio, es necesario contar con adaptadores de terminales. </a:t>
            </a:r>
          </a:p>
          <a:p>
            <a:pPr defTabSz="874857">
              <a:spcBef>
                <a:spcPct val="30000"/>
              </a:spcBef>
            </a:pPr>
            <a:r>
              <a:rPr lang="es-ES" dirty="0"/>
              <a:t>Referencias de las piezas: 5613.58 y 5613.55</a:t>
            </a:r>
          </a:p>
        </p:txBody>
      </p:sp>
      <p:sp>
        <p:nvSpPr>
          <p:cNvPr id="249865" name="Rectangle 17"/>
          <p:cNvSpPr>
            <a:spLocks noChangeAspect="1" noChangeArrowheads="1"/>
          </p:cNvSpPr>
          <p:nvPr/>
        </p:nvSpPr>
        <p:spPr bwMode="auto">
          <a:xfrm>
            <a:off x="157956" y="8151166"/>
            <a:ext cx="541340" cy="730442"/>
          </a:xfrm>
          <a:prstGeom prst="rect">
            <a:avLst/>
          </a:prstGeom>
          <a:solidFill>
            <a:schemeClr val="bg1"/>
          </a:solidFill>
          <a:ln w="9525">
            <a:solidFill>
              <a:schemeClr val="tx1"/>
            </a:solidFill>
            <a:miter lim="800000"/>
            <a:headEnd/>
            <a:tailEnd/>
          </a:ln>
        </p:spPr>
        <p:txBody>
          <a:bodyPr wrap="none" lIns="84408" tIns="42204" rIns="84408" bIns="42204" anchor="ctr"/>
          <a:lstStyle/>
          <a:p>
            <a:endParaRPr lang="es-ES"/>
          </a:p>
        </p:txBody>
      </p:sp>
      <p:pic>
        <p:nvPicPr>
          <p:cNvPr id="249866" name="Picture 18"/>
          <p:cNvPicPr>
            <a:picLocks noChangeAspect="1" noChangeArrowheads="1"/>
          </p:cNvPicPr>
          <p:nvPr/>
        </p:nvPicPr>
        <p:blipFill>
          <a:blip r:embed="rId3"/>
          <a:srcRect/>
          <a:stretch>
            <a:fillRect/>
          </a:stretch>
        </p:blipFill>
        <p:spPr bwMode="auto">
          <a:xfrm>
            <a:off x="230031" y="8349733"/>
            <a:ext cx="437060" cy="293595"/>
          </a:xfrm>
          <a:prstGeom prst="rect">
            <a:avLst/>
          </a:prstGeom>
          <a:noFill/>
          <a:ln w="9525">
            <a:noFill/>
            <a:miter lim="800000"/>
            <a:headEnd/>
            <a:tailEnd/>
          </a:ln>
        </p:spPr>
      </p:pic>
      <p:pic>
        <p:nvPicPr>
          <p:cNvPr id="249867" name="Picture 20" descr="attention"/>
          <p:cNvPicPr>
            <a:picLocks noChangeAspect="1" noChangeArrowheads="1"/>
          </p:cNvPicPr>
          <p:nvPr/>
        </p:nvPicPr>
        <p:blipFill>
          <a:blip r:embed="rId4"/>
          <a:srcRect/>
          <a:stretch>
            <a:fillRect/>
          </a:stretch>
        </p:blipFill>
        <p:spPr bwMode="auto">
          <a:xfrm>
            <a:off x="118084" y="4585475"/>
            <a:ext cx="622618" cy="517691"/>
          </a:xfrm>
          <a:prstGeom prst="rect">
            <a:avLst/>
          </a:prstGeom>
          <a:noFill/>
          <a:ln w="9525">
            <a:noFill/>
            <a:miter lim="800000"/>
            <a:headEnd/>
            <a:tailEnd/>
          </a:ln>
        </p:spPr>
      </p:pic>
      <p:pic>
        <p:nvPicPr>
          <p:cNvPr id="249868" name="Picture 21" descr="attention"/>
          <p:cNvPicPr>
            <a:picLocks noChangeAspect="1" noChangeArrowheads="1"/>
          </p:cNvPicPr>
          <p:nvPr/>
        </p:nvPicPr>
        <p:blipFill>
          <a:blip r:embed="rId4"/>
          <a:srcRect/>
          <a:stretch>
            <a:fillRect/>
          </a:stretch>
        </p:blipFill>
        <p:spPr bwMode="auto">
          <a:xfrm>
            <a:off x="72077" y="7422143"/>
            <a:ext cx="621084" cy="517691"/>
          </a:xfrm>
          <a:prstGeom prst="rect">
            <a:avLst/>
          </a:prstGeom>
          <a:noFill/>
          <a:ln w="9525">
            <a:noFill/>
            <a:miter lim="800000"/>
            <a:headEnd/>
            <a:tailEnd/>
          </a:ln>
        </p:spPr>
      </p:pic>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2"/>
          <p:cNvSpPr>
            <a:spLocks noGrp="1" noRot="1" noChangeAspect="1" noChangeArrowheads="1" noTextEdit="1"/>
          </p:cNvSpPr>
          <p:nvPr>
            <p:ph type="sldImg"/>
          </p:nvPr>
        </p:nvSpPr>
        <p:spPr>
          <a:xfrm>
            <a:off x="292100" y="0"/>
            <a:ext cx="6045200" cy="4533900"/>
          </a:xfrm>
          <a:ln/>
        </p:spPr>
      </p:sp>
      <p:sp>
        <p:nvSpPr>
          <p:cNvPr id="250883" name="Text Box 3"/>
          <p:cNvSpPr txBox="1">
            <a:spLocks noChangeArrowheads="1"/>
          </p:cNvSpPr>
          <p:nvPr/>
        </p:nvSpPr>
        <p:spPr bwMode="auto">
          <a:xfrm>
            <a:off x="157955" y="8020680"/>
            <a:ext cx="6250717" cy="780797"/>
          </a:xfrm>
          <a:prstGeom prst="rect">
            <a:avLst/>
          </a:prstGeom>
          <a:noFill/>
          <a:ln w="9525" algn="ctr">
            <a:noFill/>
            <a:miter lim="800000"/>
            <a:headEnd/>
            <a:tailEnd/>
          </a:ln>
        </p:spPr>
        <p:txBody>
          <a:bodyPr lIns="87446" tIns="43723" rIns="87446" bIns="43723">
            <a:spAutoFit/>
          </a:bodyPr>
          <a:lstStyle/>
          <a:p>
            <a:pPr defTabSz="874857">
              <a:spcBef>
                <a:spcPct val="50000"/>
              </a:spcBef>
            </a:pPr>
            <a:r>
              <a:rPr lang="fr-FR" dirty="0">
                <a:solidFill>
                  <a:schemeClr val="bg1"/>
                </a:solidFill>
              </a:rPr>
              <a:t>22</a:t>
            </a:r>
          </a:p>
          <a:p>
            <a:pPr defTabSz="874857">
              <a:spcBef>
                <a:spcPct val="50000"/>
              </a:spcBef>
            </a:pPr>
            <a:endParaRPr lang="fr-FR" dirty="0">
              <a:solidFill>
                <a:schemeClr val="bg1"/>
              </a:solidFill>
            </a:endParaRPr>
          </a:p>
        </p:txBody>
      </p:sp>
      <p:sp>
        <p:nvSpPr>
          <p:cNvPr id="250884" name="Text Box 4"/>
          <p:cNvSpPr txBox="1">
            <a:spLocks noChangeArrowheads="1"/>
          </p:cNvSpPr>
          <p:nvPr/>
        </p:nvSpPr>
        <p:spPr bwMode="auto">
          <a:xfrm>
            <a:off x="0" y="592863"/>
            <a:ext cx="7063495" cy="5443612"/>
          </a:xfrm>
          <a:prstGeom prst="rect">
            <a:avLst/>
          </a:prstGeom>
          <a:noFill/>
          <a:ln w="9525" algn="ctr">
            <a:noFill/>
            <a:miter lim="800000"/>
            <a:headEnd/>
            <a:tailEnd/>
          </a:ln>
        </p:spPr>
        <p:txBody>
          <a:bodyPr lIns="87446" tIns="43723" rIns="87446" bIns="43723">
            <a:spAutoFit/>
          </a:bodyPr>
          <a:lstStyle/>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p:txBody>
      </p:sp>
      <p:sp>
        <p:nvSpPr>
          <p:cNvPr id="250885" name="Rectangle 5"/>
          <p:cNvSpPr>
            <a:spLocks noGrp="1" noChangeArrowheads="1"/>
          </p:cNvSpPr>
          <p:nvPr>
            <p:ph type="body" idx="1"/>
          </p:nvPr>
        </p:nvSpPr>
        <p:spPr>
          <a:xfrm>
            <a:off x="0" y="4572709"/>
            <a:ext cx="6813528" cy="4571291"/>
          </a:xfrm>
          <a:ln/>
        </p:spPr>
        <p:txBody>
          <a:bodyPr/>
          <a:lstStyle/>
          <a:p>
            <a:pPr eaLnBrk="1" hangingPunct="1"/>
            <a:r>
              <a:rPr lang="es-ES" b="1" dirty="0"/>
              <a:t>Funcionamiento del cargador de a bordo</a:t>
            </a:r>
          </a:p>
          <a:p>
            <a:pPr eaLnBrk="1" hangingPunct="1"/>
            <a:r>
              <a:rPr lang="es-ES" dirty="0"/>
              <a:t>El cargador de a bordo convierte la energía alterna del sector del domicilio en energía para recargar la batería.</a:t>
            </a:r>
          </a:p>
          <a:p>
            <a:pPr eaLnBrk="1" hangingPunct="1"/>
            <a:r>
              <a:rPr lang="es-ES" dirty="0"/>
              <a:t>El cargador acepta corrientes de entre 10 A y 16 A en entrada.</a:t>
            </a:r>
          </a:p>
          <a:p>
            <a:pPr eaLnBrk="1" hangingPunct="1"/>
            <a:r>
              <a:rPr lang="es-ES" dirty="0"/>
              <a:t>Y da una tensión continua de 330 V y una corriente que depende de la del sector.</a:t>
            </a:r>
          </a:p>
          <a:p>
            <a:pPr eaLnBrk="1" hangingPunct="1"/>
            <a:r>
              <a:rPr lang="es-ES" dirty="0"/>
              <a:t>El cargador de a bordo sólo está operativo a una temperatura comprendida entre los -20º C y los 59º C.</a:t>
            </a:r>
            <a:endParaRPr lang="fr-F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Rectangle 2"/>
          <p:cNvSpPr>
            <a:spLocks noGrp="1" noRot="1" noChangeAspect="1" noChangeArrowheads="1" noTextEdit="1"/>
          </p:cNvSpPr>
          <p:nvPr>
            <p:ph type="sldImg"/>
          </p:nvPr>
        </p:nvSpPr>
        <p:spPr>
          <a:xfrm>
            <a:off x="46007" y="0"/>
            <a:ext cx="6537490" cy="4534414"/>
          </a:xfrm>
          <a:ln/>
        </p:spPr>
      </p:sp>
      <p:sp>
        <p:nvSpPr>
          <p:cNvPr id="252931" name="Text Box 3"/>
          <p:cNvSpPr txBox="1">
            <a:spLocks noChangeArrowheads="1"/>
          </p:cNvSpPr>
          <p:nvPr/>
        </p:nvSpPr>
        <p:spPr bwMode="auto">
          <a:xfrm>
            <a:off x="157955" y="8020680"/>
            <a:ext cx="6250717" cy="780797"/>
          </a:xfrm>
          <a:prstGeom prst="rect">
            <a:avLst/>
          </a:prstGeom>
          <a:noFill/>
          <a:ln w="9525" algn="ctr">
            <a:noFill/>
            <a:miter lim="800000"/>
            <a:headEnd/>
            <a:tailEnd/>
          </a:ln>
        </p:spPr>
        <p:txBody>
          <a:bodyPr lIns="87446" tIns="43723" rIns="87446" bIns="43723">
            <a:spAutoFit/>
          </a:bodyPr>
          <a:lstStyle/>
          <a:p>
            <a:pPr defTabSz="874857">
              <a:spcBef>
                <a:spcPct val="50000"/>
              </a:spcBef>
            </a:pPr>
            <a:r>
              <a:rPr lang="fr-FR" dirty="0">
                <a:solidFill>
                  <a:schemeClr val="bg1"/>
                </a:solidFill>
              </a:rPr>
              <a:t>22</a:t>
            </a:r>
          </a:p>
          <a:p>
            <a:pPr defTabSz="874857">
              <a:spcBef>
                <a:spcPct val="50000"/>
              </a:spcBef>
            </a:pPr>
            <a:endParaRPr lang="fr-FR" dirty="0">
              <a:solidFill>
                <a:schemeClr val="bg1"/>
              </a:solidFill>
            </a:endParaRPr>
          </a:p>
        </p:txBody>
      </p:sp>
      <p:sp>
        <p:nvSpPr>
          <p:cNvPr id="252932" name="Text Box 4"/>
          <p:cNvSpPr txBox="1">
            <a:spLocks noChangeArrowheads="1"/>
          </p:cNvSpPr>
          <p:nvPr/>
        </p:nvSpPr>
        <p:spPr bwMode="auto">
          <a:xfrm>
            <a:off x="0" y="592863"/>
            <a:ext cx="7063495" cy="5443612"/>
          </a:xfrm>
          <a:prstGeom prst="rect">
            <a:avLst/>
          </a:prstGeom>
          <a:noFill/>
          <a:ln w="9525" algn="ctr">
            <a:noFill/>
            <a:miter lim="800000"/>
            <a:headEnd/>
            <a:tailEnd/>
          </a:ln>
        </p:spPr>
        <p:txBody>
          <a:bodyPr lIns="87446" tIns="43723" rIns="87446" bIns="43723">
            <a:spAutoFit/>
          </a:bodyPr>
          <a:lstStyle/>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p:txBody>
      </p:sp>
      <p:sp>
        <p:nvSpPr>
          <p:cNvPr id="252933" name="Rectangle 5"/>
          <p:cNvSpPr>
            <a:spLocks noGrp="1" noChangeArrowheads="1"/>
          </p:cNvSpPr>
          <p:nvPr>
            <p:ph type="body" idx="1"/>
          </p:nvPr>
        </p:nvSpPr>
        <p:spPr>
          <a:xfrm>
            <a:off x="0" y="4836519"/>
            <a:ext cx="6813528" cy="4176994"/>
          </a:xfrm>
          <a:ln/>
        </p:spPr>
        <p:txBody>
          <a:bodyPr/>
          <a:lstStyle/>
          <a:p>
            <a:pPr eaLnBrk="1" hangingPunct="1"/>
            <a:r>
              <a:rPr lang="es-ES" sz="1300" b="1" dirty="0"/>
              <a:t>Funcionamiento del convertidor DC/DC</a:t>
            </a:r>
          </a:p>
          <a:p>
            <a:pPr eaLnBrk="1" hangingPunct="1"/>
            <a:r>
              <a:rPr lang="es-ES" sz="1300" dirty="0"/>
              <a:t>El convertidor DC/DC convierte la energía de la batería de tracción (330 V DC) en energía para recargar la batería de servicio (14,4 V DC).</a:t>
            </a:r>
          </a:p>
          <a:p>
            <a:pPr eaLnBrk="1" hangingPunct="1"/>
            <a:endParaRPr lang="es-ES" sz="1300" dirty="0"/>
          </a:p>
          <a:p>
            <a:pPr eaLnBrk="1" hangingPunct="1"/>
            <a:r>
              <a:rPr lang="es-ES" sz="1300" dirty="0"/>
              <a:t>El convertidor está operativo durante la recarga de la batería de tracción y la circulación del vehículo (modo READY).</a:t>
            </a:r>
          </a:p>
          <a:p>
            <a:pPr eaLnBrk="1" hangingPunct="1"/>
            <a:endParaRPr lang="es-ES" sz="1300" dirty="0"/>
          </a:p>
          <a:p>
            <a:pPr eaLnBrk="1" hangingPunct="1"/>
            <a:r>
              <a:rPr lang="es-ES" sz="1300" dirty="0"/>
              <a:t>Cuando la batería de tracción está cargada, el convertidor se apaga y deja de cargar la batería de servicio aun cuando la pistola de recarga (normal o rápida) siga estando conectada al vehículo</a:t>
            </a:r>
            <a:endParaRPr lang="fr-F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2"/>
          <p:cNvSpPr>
            <a:spLocks noChangeArrowheads="1"/>
          </p:cNvSpPr>
          <p:nvPr/>
        </p:nvSpPr>
        <p:spPr bwMode="auto">
          <a:xfrm>
            <a:off x="157956" y="6545036"/>
            <a:ext cx="6542090" cy="364245"/>
          </a:xfrm>
          <a:prstGeom prst="rect">
            <a:avLst/>
          </a:prstGeom>
          <a:solidFill>
            <a:srgbClr val="D7CDC3"/>
          </a:solidFill>
          <a:ln w="25400" algn="ctr">
            <a:noFill/>
            <a:miter lim="800000"/>
            <a:headEnd/>
            <a:tailEnd/>
          </a:ln>
        </p:spPr>
        <p:txBody>
          <a:bodyPr lIns="83079" tIns="43201" rIns="83079" bIns="43201" anchor="ctr">
            <a:spAutoFit/>
          </a:bodyPr>
          <a:lstStyle/>
          <a:p>
            <a:endParaRPr lang="es-ES"/>
          </a:p>
        </p:txBody>
      </p:sp>
      <p:sp>
        <p:nvSpPr>
          <p:cNvPr id="732162" name="Rectangle 2"/>
          <p:cNvSpPr>
            <a:spLocks noGrp="1" noRot="1" noChangeAspect="1" noChangeArrowheads="1" noTextEdit="1"/>
          </p:cNvSpPr>
          <p:nvPr>
            <p:ph type="sldImg"/>
          </p:nvPr>
        </p:nvSpPr>
        <p:spPr>
          <a:xfrm>
            <a:off x="246063" y="0"/>
            <a:ext cx="6045200" cy="4533900"/>
          </a:xfrm>
          <a:ln/>
        </p:spPr>
      </p:sp>
      <p:sp>
        <p:nvSpPr>
          <p:cNvPr id="254980" name="Text Box 4"/>
          <p:cNvSpPr txBox="1">
            <a:spLocks noChangeArrowheads="1"/>
          </p:cNvSpPr>
          <p:nvPr/>
        </p:nvSpPr>
        <p:spPr bwMode="auto">
          <a:xfrm>
            <a:off x="0" y="592863"/>
            <a:ext cx="7063495" cy="5443612"/>
          </a:xfrm>
          <a:prstGeom prst="rect">
            <a:avLst/>
          </a:prstGeom>
          <a:noFill/>
          <a:ln w="9525" algn="ctr">
            <a:noFill/>
            <a:miter lim="800000"/>
            <a:headEnd/>
            <a:tailEnd/>
          </a:ln>
        </p:spPr>
        <p:txBody>
          <a:bodyPr lIns="87446" tIns="43723" rIns="87446" bIns="43723">
            <a:spAutoFit/>
          </a:bodyPr>
          <a:lstStyle/>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p:txBody>
      </p:sp>
      <p:sp>
        <p:nvSpPr>
          <p:cNvPr id="254981" name="Rectangle 5"/>
          <p:cNvSpPr>
            <a:spLocks noGrp="1" noChangeArrowheads="1"/>
          </p:cNvSpPr>
          <p:nvPr>
            <p:ph type="body" idx="1"/>
          </p:nvPr>
        </p:nvSpPr>
        <p:spPr>
          <a:xfrm>
            <a:off x="230032" y="4704615"/>
            <a:ext cx="6813528" cy="3384145"/>
          </a:xfrm>
          <a:noFill/>
          <a:ln/>
        </p:spPr>
        <p:txBody>
          <a:bodyPr/>
          <a:lstStyle/>
          <a:p>
            <a:pPr eaLnBrk="1" hangingPunct="1"/>
            <a:endParaRPr lang="fr-FR" smtClean="0"/>
          </a:p>
          <a:p>
            <a:pPr eaLnBrk="1" hangingPunct="1"/>
            <a:endParaRPr lang="fr-FR" smtClean="0"/>
          </a:p>
          <a:p>
            <a:pPr eaLnBrk="1" hangingPunct="1"/>
            <a:endParaRPr lang="fr-FR" smtClean="0"/>
          </a:p>
          <a:p>
            <a:pPr eaLnBrk="1" hangingPunct="1"/>
            <a:endParaRPr lang="fr-FR" smtClean="0"/>
          </a:p>
          <a:p>
            <a:pPr eaLnBrk="1" hangingPunct="1"/>
            <a:endParaRPr lang="fr-FR" smtClean="0"/>
          </a:p>
          <a:p>
            <a:pPr eaLnBrk="1" hangingPunct="1"/>
            <a:endParaRPr lang="fr-FR" smtClean="0"/>
          </a:p>
          <a:p>
            <a:pPr eaLnBrk="1" hangingPunct="1"/>
            <a:endParaRPr lang="fr-FR" smtClean="0"/>
          </a:p>
          <a:p>
            <a:pPr eaLnBrk="1" hangingPunct="1"/>
            <a:endParaRPr lang="fr-FR" smtClean="0"/>
          </a:p>
          <a:p>
            <a:pPr eaLnBrk="1" hangingPunct="1"/>
            <a:endParaRPr lang="fr-FR" smtClean="0"/>
          </a:p>
          <a:p>
            <a:pPr eaLnBrk="1" hangingPunct="1"/>
            <a:endParaRPr lang="fr-FR" smtClean="0"/>
          </a:p>
          <a:p>
            <a:pPr eaLnBrk="1" hangingPunct="1"/>
            <a:endParaRPr lang="fr-FR" smtClean="0"/>
          </a:p>
          <a:p>
            <a:pPr eaLnBrk="1" hangingPunct="1"/>
            <a:r>
              <a:rPr lang="es-ES" b="1" smtClean="0"/>
              <a:t>A</a:t>
            </a:r>
            <a:r>
              <a:rPr lang="es-ES" smtClean="0"/>
              <a:t>: conector 2 x 1vía – alimentación de la batería de tracción (positivo y masa)</a:t>
            </a:r>
          </a:p>
          <a:p>
            <a:pPr eaLnBrk="1" hangingPunct="1"/>
            <a:r>
              <a:rPr lang="es-ES" b="1" smtClean="0"/>
              <a:t>B</a:t>
            </a:r>
            <a:r>
              <a:rPr lang="es-ES" smtClean="0"/>
              <a:t>: conector 1 vía - alimentación de la batería de servicio</a:t>
            </a:r>
          </a:p>
          <a:p>
            <a:pPr eaLnBrk="1" hangingPunct="1"/>
            <a:r>
              <a:rPr lang="es-ES" b="1" smtClean="0"/>
              <a:t>C</a:t>
            </a:r>
            <a:r>
              <a:rPr lang="es-ES" smtClean="0"/>
              <a:t>: conector 13 vías - alimentación / señales cargador</a:t>
            </a:r>
          </a:p>
          <a:p>
            <a:pPr eaLnBrk="1" hangingPunct="1"/>
            <a:r>
              <a:rPr lang="es-ES" b="1" smtClean="0"/>
              <a:t>D</a:t>
            </a:r>
            <a:r>
              <a:rPr lang="es-ES" smtClean="0"/>
              <a:t>: conector 5 vías - alimentación del sector (fase / neutro / masa-tierra</a:t>
            </a:r>
            <a:r>
              <a:rPr lang="fr-FR" smtClean="0"/>
              <a:t>)</a:t>
            </a:r>
          </a:p>
          <a:p>
            <a:pPr eaLnBrk="1" hangingPunct="1"/>
            <a:endParaRPr lang="fr-FR" smtClean="0"/>
          </a:p>
          <a:p>
            <a:pPr eaLnBrk="1" hangingPunct="1"/>
            <a:endParaRPr lang="fr-FR" smtClean="0"/>
          </a:p>
        </p:txBody>
      </p:sp>
      <p:sp>
        <p:nvSpPr>
          <p:cNvPr id="254982" name="Line 13"/>
          <p:cNvSpPr>
            <a:spLocks noChangeShapeType="1"/>
          </p:cNvSpPr>
          <p:nvPr/>
        </p:nvSpPr>
        <p:spPr bwMode="auto">
          <a:xfrm>
            <a:off x="1030540" y="5298896"/>
            <a:ext cx="423258" cy="60989"/>
          </a:xfrm>
          <a:prstGeom prst="line">
            <a:avLst/>
          </a:prstGeom>
          <a:noFill/>
          <a:ln w="28575">
            <a:solidFill>
              <a:schemeClr val="tx1"/>
            </a:solidFill>
            <a:round/>
            <a:headEnd/>
            <a:tailEnd type="triangle" w="med" len="med"/>
          </a:ln>
        </p:spPr>
        <p:txBody>
          <a:bodyPr lIns="87485" tIns="43739" rIns="87485" bIns="43739"/>
          <a:lstStyle/>
          <a:p>
            <a:endParaRPr lang="es-ES"/>
          </a:p>
        </p:txBody>
      </p:sp>
      <p:sp>
        <p:nvSpPr>
          <p:cNvPr id="254983" name="Text Box 14"/>
          <p:cNvSpPr txBox="1">
            <a:spLocks noChangeArrowheads="1"/>
          </p:cNvSpPr>
          <p:nvPr/>
        </p:nvSpPr>
        <p:spPr bwMode="auto">
          <a:xfrm>
            <a:off x="544408" y="5168409"/>
            <a:ext cx="631819" cy="368520"/>
          </a:xfrm>
          <a:prstGeom prst="rect">
            <a:avLst/>
          </a:prstGeom>
          <a:noFill/>
          <a:ln w="9525" algn="ctr">
            <a:noFill/>
            <a:miter lim="800000"/>
            <a:headEnd/>
            <a:tailEnd/>
          </a:ln>
        </p:spPr>
        <p:txBody>
          <a:bodyPr lIns="90640" tIns="45318" rIns="90640" bIns="45318">
            <a:spAutoFit/>
          </a:bodyPr>
          <a:lstStyle/>
          <a:p>
            <a:pPr marL="169989" defTabSz="874857">
              <a:spcBef>
                <a:spcPct val="50000"/>
              </a:spcBef>
            </a:pPr>
            <a:r>
              <a:rPr lang="fr-FR" b="1" dirty="0"/>
              <a:t>A</a:t>
            </a:r>
          </a:p>
        </p:txBody>
      </p:sp>
      <p:sp>
        <p:nvSpPr>
          <p:cNvPr id="254984" name="Text Box 15"/>
          <p:cNvSpPr txBox="1">
            <a:spLocks noChangeArrowheads="1"/>
          </p:cNvSpPr>
          <p:nvPr/>
        </p:nvSpPr>
        <p:spPr bwMode="auto">
          <a:xfrm>
            <a:off x="516804" y="5840700"/>
            <a:ext cx="631819" cy="368520"/>
          </a:xfrm>
          <a:prstGeom prst="rect">
            <a:avLst/>
          </a:prstGeom>
          <a:noFill/>
          <a:ln w="9525" algn="ctr">
            <a:noFill/>
            <a:miter lim="800000"/>
            <a:headEnd/>
            <a:tailEnd/>
          </a:ln>
        </p:spPr>
        <p:txBody>
          <a:bodyPr lIns="90640" tIns="45318" rIns="90640" bIns="45318">
            <a:spAutoFit/>
          </a:bodyPr>
          <a:lstStyle/>
          <a:p>
            <a:pPr marL="169989" defTabSz="874857">
              <a:spcBef>
                <a:spcPct val="50000"/>
              </a:spcBef>
            </a:pPr>
            <a:r>
              <a:rPr lang="fr-FR" b="1" dirty="0"/>
              <a:t>B</a:t>
            </a:r>
          </a:p>
        </p:txBody>
      </p:sp>
      <p:sp>
        <p:nvSpPr>
          <p:cNvPr id="254985" name="Line 16"/>
          <p:cNvSpPr>
            <a:spLocks noChangeShapeType="1"/>
          </p:cNvSpPr>
          <p:nvPr/>
        </p:nvSpPr>
        <p:spPr bwMode="auto">
          <a:xfrm>
            <a:off x="958465" y="5965513"/>
            <a:ext cx="351181" cy="181547"/>
          </a:xfrm>
          <a:prstGeom prst="line">
            <a:avLst/>
          </a:prstGeom>
          <a:noFill/>
          <a:ln w="28575">
            <a:solidFill>
              <a:schemeClr val="tx1"/>
            </a:solidFill>
            <a:round/>
            <a:headEnd/>
            <a:tailEnd type="triangle" w="med" len="med"/>
          </a:ln>
        </p:spPr>
        <p:txBody>
          <a:bodyPr lIns="87485" tIns="43739" rIns="87485" bIns="43739"/>
          <a:lstStyle/>
          <a:p>
            <a:endParaRPr lang="es-ES"/>
          </a:p>
        </p:txBody>
      </p:sp>
      <p:sp>
        <p:nvSpPr>
          <p:cNvPr id="254986" name="Text Box 17"/>
          <p:cNvSpPr txBox="1">
            <a:spLocks noChangeArrowheads="1"/>
          </p:cNvSpPr>
          <p:nvPr/>
        </p:nvSpPr>
        <p:spPr bwMode="auto">
          <a:xfrm>
            <a:off x="5778387" y="5549942"/>
            <a:ext cx="630286" cy="368520"/>
          </a:xfrm>
          <a:prstGeom prst="rect">
            <a:avLst/>
          </a:prstGeom>
          <a:noFill/>
          <a:ln w="9525" algn="ctr">
            <a:noFill/>
            <a:miter lim="800000"/>
            <a:headEnd/>
            <a:tailEnd/>
          </a:ln>
        </p:spPr>
        <p:txBody>
          <a:bodyPr lIns="90640" tIns="45318" rIns="90640" bIns="45318">
            <a:spAutoFit/>
          </a:bodyPr>
          <a:lstStyle/>
          <a:p>
            <a:pPr marL="169989" defTabSz="874857">
              <a:spcBef>
                <a:spcPct val="50000"/>
              </a:spcBef>
            </a:pPr>
            <a:r>
              <a:rPr lang="fr-FR" b="1" dirty="0"/>
              <a:t>D</a:t>
            </a:r>
          </a:p>
        </p:txBody>
      </p:sp>
      <p:sp>
        <p:nvSpPr>
          <p:cNvPr id="254987" name="Line 18"/>
          <p:cNvSpPr>
            <a:spLocks noChangeShapeType="1"/>
          </p:cNvSpPr>
          <p:nvPr/>
        </p:nvSpPr>
        <p:spPr bwMode="auto">
          <a:xfrm flipV="1">
            <a:off x="5609697" y="5698866"/>
            <a:ext cx="352715" cy="181547"/>
          </a:xfrm>
          <a:prstGeom prst="line">
            <a:avLst/>
          </a:prstGeom>
          <a:noFill/>
          <a:ln w="28575">
            <a:solidFill>
              <a:schemeClr val="tx1"/>
            </a:solidFill>
            <a:round/>
            <a:headEnd type="triangle" w="med" len="med"/>
            <a:tailEnd/>
          </a:ln>
        </p:spPr>
        <p:txBody>
          <a:bodyPr lIns="87485" tIns="43739" rIns="87485" bIns="43739"/>
          <a:lstStyle/>
          <a:p>
            <a:endParaRPr lang="es-ES"/>
          </a:p>
        </p:txBody>
      </p:sp>
      <p:sp>
        <p:nvSpPr>
          <p:cNvPr id="254988" name="Text Box 19"/>
          <p:cNvSpPr txBox="1">
            <a:spLocks noChangeArrowheads="1"/>
          </p:cNvSpPr>
          <p:nvPr/>
        </p:nvSpPr>
        <p:spPr bwMode="auto">
          <a:xfrm>
            <a:off x="4865930" y="5005301"/>
            <a:ext cx="631819" cy="368520"/>
          </a:xfrm>
          <a:prstGeom prst="rect">
            <a:avLst/>
          </a:prstGeom>
          <a:noFill/>
          <a:ln w="9525" algn="ctr">
            <a:noFill/>
            <a:miter lim="800000"/>
            <a:headEnd/>
            <a:tailEnd/>
          </a:ln>
        </p:spPr>
        <p:txBody>
          <a:bodyPr lIns="90640" tIns="45318" rIns="90640" bIns="45318">
            <a:spAutoFit/>
          </a:bodyPr>
          <a:lstStyle/>
          <a:p>
            <a:pPr marL="169989" defTabSz="874857">
              <a:spcBef>
                <a:spcPct val="50000"/>
              </a:spcBef>
            </a:pPr>
            <a:r>
              <a:rPr lang="fr-FR" b="1" dirty="0"/>
              <a:t>C</a:t>
            </a:r>
          </a:p>
        </p:txBody>
      </p:sp>
      <p:sp>
        <p:nvSpPr>
          <p:cNvPr id="254989" name="Line 20"/>
          <p:cNvSpPr>
            <a:spLocks noChangeShapeType="1"/>
          </p:cNvSpPr>
          <p:nvPr/>
        </p:nvSpPr>
        <p:spPr bwMode="auto">
          <a:xfrm flipV="1">
            <a:off x="4592959" y="5168409"/>
            <a:ext cx="490733" cy="120559"/>
          </a:xfrm>
          <a:prstGeom prst="line">
            <a:avLst/>
          </a:prstGeom>
          <a:noFill/>
          <a:ln w="28575">
            <a:solidFill>
              <a:schemeClr val="tx1"/>
            </a:solidFill>
            <a:round/>
            <a:headEnd type="triangle" w="med" len="med"/>
            <a:tailEnd/>
          </a:ln>
        </p:spPr>
        <p:txBody>
          <a:bodyPr lIns="87485" tIns="43739" rIns="87485" bIns="43739"/>
          <a:lstStyle/>
          <a:p>
            <a:endParaRPr lang="es-ES"/>
          </a:p>
        </p:txBody>
      </p:sp>
      <p:grpSp>
        <p:nvGrpSpPr>
          <p:cNvPr id="2" name="Group 24"/>
          <p:cNvGrpSpPr>
            <a:grpSpLocks/>
          </p:cNvGrpSpPr>
          <p:nvPr/>
        </p:nvGrpSpPr>
        <p:grpSpPr bwMode="auto">
          <a:xfrm>
            <a:off x="107348" y="8219246"/>
            <a:ext cx="6592698" cy="663780"/>
            <a:chOff x="67" y="5623"/>
            <a:chExt cx="4114" cy="454"/>
          </a:xfrm>
        </p:grpSpPr>
        <p:grpSp>
          <p:nvGrpSpPr>
            <p:cNvPr id="3" name="Groupe 6"/>
            <p:cNvGrpSpPr>
              <a:grpSpLocks/>
            </p:cNvGrpSpPr>
            <p:nvPr/>
          </p:nvGrpSpPr>
          <p:grpSpPr bwMode="auto">
            <a:xfrm>
              <a:off x="96" y="5623"/>
              <a:ext cx="4085" cy="454"/>
              <a:chOff x="170" y="5242"/>
              <a:chExt cx="4059" cy="340"/>
            </a:xfrm>
          </p:grpSpPr>
          <p:sp>
            <p:nvSpPr>
              <p:cNvPr id="254994" name="Rectangle 7"/>
              <p:cNvSpPr>
                <a:spLocks noChangeArrowheads="1"/>
              </p:cNvSpPr>
              <p:nvPr/>
            </p:nvSpPr>
            <p:spPr bwMode="auto">
              <a:xfrm>
                <a:off x="543" y="5242"/>
                <a:ext cx="3686" cy="340"/>
              </a:xfrm>
              <a:prstGeom prst="rect">
                <a:avLst/>
              </a:prstGeom>
              <a:solidFill>
                <a:schemeClr val="bg1"/>
              </a:solidFill>
              <a:ln w="9525">
                <a:solidFill>
                  <a:schemeClr val="tx1"/>
                </a:solidFill>
                <a:miter lim="800000"/>
                <a:headEnd/>
                <a:tailEnd/>
              </a:ln>
            </p:spPr>
            <p:txBody>
              <a:bodyPr lIns="94740" tIns="47370" rIns="94740" bIns="47370" anchor="ctr"/>
              <a:lstStyle/>
              <a:p>
                <a:pPr defTabSz="874857">
                  <a:spcBef>
                    <a:spcPct val="30000"/>
                  </a:spcBef>
                </a:pPr>
                <a:r>
                  <a:rPr lang="es-ES" sz="1200" dirty="0"/>
                  <a:t>Presencia de tensión elevada en los conectores naranja (330 V)</a:t>
                </a:r>
              </a:p>
              <a:p>
                <a:pPr defTabSz="874857">
                  <a:spcBef>
                    <a:spcPct val="30000"/>
                  </a:spcBef>
                </a:pPr>
                <a:r>
                  <a:rPr lang="es-ES" sz="1200" dirty="0"/>
                  <a:t>No se puede realizar ninguna medición con el conector enchufado (conectores estancos)</a:t>
                </a:r>
              </a:p>
            </p:txBody>
          </p:sp>
          <p:sp>
            <p:nvSpPr>
              <p:cNvPr id="254995" name="Rectangle 8"/>
              <p:cNvSpPr>
                <a:spLocks noChangeAspect="1" noChangeArrowheads="1"/>
              </p:cNvSpPr>
              <p:nvPr/>
            </p:nvSpPr>
            <p:spPr bwMode="auto">
              <a:xfrm>
                <a:off x="170" y="5242"/>
                <a:ext cx="340" cy="340"/>
              </a:xfrm>
              <a:prstGeom prst="rect">
                <a:avLst/>
              </a:prstGeom>
              <a:solidFill>
                <a:schemeClr val="bg1"/>
              </a:solidFill>
              <a:ln w="9525">
                <a:solidFill>
                  <a:schemeClr val="tx1"/>
                </a:solidFill>
                <a:miter lim="800000"/>
                <a:headEnd/>
                <a:tailEnd/>
              </a:ln>
            </p:spPr>
            <p:txBody>
              <a:bodyPr wrap="none" lIns="94740" tIns="47370" rIns="94740" bIns="47370" anchor="ctr"/>
              <a:lstStyle/>
              <a:p>
                <a:pPr defTabSz="874857"/>
                <a:endParaRPr lang="es-ES" dirty="0"/>
              </a:p>
            </p:txBody>
          </p:sp>
        </p:grpSp>
        <p:pic>
          <p:nvPicPr>
            <p:cNvPr id="254993" name="Picture 21" descr="attention"/>
            <p:cNvPicPr>
              <a:picLocks noChangeAspect="1" noChangeArrowheads="1"/>
            </p:cNvPicPr>
            <p:nvPr/>
          </p:nvPicPr>
          <p:blipFill>
            <a:blip r:embed="rId3"/>
            <a:srcRect/>
            <a:stretch>
              <a:fillRect/>
            </a:stretch>
          </p:blipFill>
          <p:spPr bwMode="auto">
            <a:xfrm>
              <a:off x="67" y="5668"/>
              <a:ext cx="388" cy="354"/>
            </a:xfrm>
            <a:prstGeom prst="rect">
              <a:avLst/>
            </a:prstGeom>
            <a:noFill/>
            <a:ln w="9525">
              <a:noFill/>
              <a:miter lim="800000"/>
              <a:headEnd/>
              <a:tailEnd/>
            </a:ln>
          </p:spPr>
        </p:pic>
      </p:grpSp>
      <p:pic>
        <p:nvPicPr>
          <p:cNvPr id="254991" name="Picture 23" descr="photo"/>
          <p:cNvPicPr>
            <a:picLocks noChangeAspect="1" noChangeArrowheads="1"/>
          </p:cNvPicPr>
          <p:nvPr/>
        </p:nvPicPr>
        <p:blipFill>
          <a:blip r:embed="rId4"/>
          <a:srcRect/>
          <a:stretch>
            <a:fillRect/>
          </a:stretch>
        </p:blipFill>
        <p:spPr bwMode="auto">
          <a:xfrm>
            <a:off x="1289710" y="4637953"/>
            <a:ext cx="4537750" cy="2311884"/>
          </a:xfrm>
          <a:prstGeom prst="rect">
            <a:avLst/>
          </a:prstGeom>
          <a:noFill/>
          <a:ln w="9525">
            <a:noFill/>
            <a:miter lim="800000"/>
            <a:headEnd/>
            <a:tailEnd/>
          </a:ln>
        </p:spPr>
      </p:pic>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Rectangle 2"/>
          <p:cNvSpPr>
            <a:spLocks noGrp="1" noRot="1" noChangeAspect="1" noChangeArrowheads="1" noTextEdit="1"/>
          </p:cNvSpPr>
          <p:nvPr>
            <p:ph type="sldImg"/>
          </p:nvPr>
        </p:nvSpPr>
        <p:spPr>
          <a:xfrm>
            <a:off x="382588" y="2119313"/>
            <a:ext cx="5959475" cy="4468812"/>
          </a:xfr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2"/>
          <p:cNvSpPr>
            <a:spLocks noGrp="1" noRot="1" noChangeAspect="1" noChangeArrowheads="1" noTextEdit="1"/>
          </p:cNvSpPr>
          <p:nvPr>
            <p:ph type="sldImg"/>
          </p:nvPr>
        </p:nvSpPr>
        <p:spPr>
          <a:xfrm>
            <a:off x="46007" y="0"/>
            <a:ext cx="6537490" cy="4534414"/>
          </a:xfrm>
          <a:ln/>
        </p:spPr>
      </p:sp>
      <p:sp>
        <p:nvSpPr>
          <p:cNvPr id="256003" name="Text Box 3"/>
          <p:cNvSpPr txBox="1">
            <a:spLocks noChangeArrowheads="1"/>
          </p:cNvSpPr>
          <p:nvPr/>
        </p:nvSpPr>
        <p:spPr bwMode="auto">
          <a:xfrm>
            <a:off x="157955" y="8020680"/>
            <a:ext cx="6250717" cy="780797"/>
          </a:xfrm>
          <a:prstGeom prst="rect">
            <a:avLst/>
          </a:prstGeom>
          <a:noFill/>
          <a:ln w="9525" algn="ctr">
            <a:noFill/>
            <a:miter lim="800000"/>
            <a:headEnd/>
            <a:tailEnd/>
          </a:ln>
        </p:spPr>
        <p:txBody>
          <a:bodyPr lIns="87446" tIns="43723" rIns="87446" bIns="43723">
            <a:spAutoFit/>
          </a:bodyPr>
          <a:lstStyle/>
          <a:p>
            <a:pPr defTabSz="874857">
              <a:spcBef>
                <a:spcPct val="50000"/>
              </a:spcBef>
            </a:pPr>
            <a:r>
              <a:rPr lang="fr-FR" dirty="0">
                <a:solidFill>
                  <a:schemeClr val="bg1"/>
                </a:solidFill>
              </a:rPr>
              <a:t>22</a:t>
            </a:r>
          </a:p>
          <a:p>
            <a:pPr defTabSz="874857">
              <a:spcBef>
                <a:spcPct val="50000"/>
              </a:spcBef>
            </a:pPr>
            <a:endParaRPr lang="fr-FR" dirty="0">
              <a:solidFill>
                <a:schemeClr val="bg1"/>
              </a:solidFill>
            </a:endParaRPr>
          </a:p>
        </p:txBody>
      </p:sp>
      <p:sp>
        <p:nvSpPr>
          <p:cNvPr id="256004" name="Text Box 4"/>
          <p:cNvSpPr txBox="1">
            <a:spLocks noChangeArrowheads="1"/>
          </p:cNvSpPr>
          <p:nvPr/>
        </p:nvSpPr>
        <p:spPr bwMode="auto">
          <a:xfrm>
            <a:off x="0" y="592863"/>
            <a:ext cx="7063495" cy="5443612"/>
          </a:xfrm>
          <a:prstGeom prst="rect">
            <a:avLst/>
          </a:prstGeom>
          <a:noFill/>
          <a:ln w="9525" algn="ctr">
            <a:noFill/>
            <a:miter lim="800000"/>
            <a:headEnd/>
            <a:tailEnd/>
          </a:ln>
        </p:spPr>
        <p:txBody>
          <a:bodyPr lIns="87446" tIns="43723" rIns="87446" bIns="43723">
            <a:spAutoFit/>
          </a:bodyPr>
          <a:lstStyle/>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a:p>
            <a:pPr defTabSz="874857">
              <a:spcBef>
                <a:spcPct val="50000"/>
              </a:spcBef>
            </a:pPr>
            <a:endParaRPr lang="fr-FR" dirty="0">
              <a:solidFill>
                <a:schemeClr val="bg1"/>
              </a:solidFill>
            </a:endParaRPr>
          </a:p>
        </p:txBody>
      </p:sp>
      <p:sp>
        <p:nvSpPr>
          <p:cNvPr id="256005" name="Rectangle 5"/>
          <p:cNvSpPr>
            <a:spLocks noGrp="1" noChangeArrowheads="1"/>
          </p:cNvSpPr>
          <p:nvPr>
            <p:ph type="body" idx="1"/>
          </p:nvPr>
        </p:nvSpPr>
        <p:spPr>
          <a:xfrm>
            <a:off x="0" y="4836519"/>
            <a:ext cx="6813528" cy="4176994"/>
          </a:xfrm>
          <a:ln/>
        </p:spPr>
        <p:txBody>
          <a:bodyPr/>
          <a:lstStyle/>
          <a:p>
            <a:pPr eaLnBrk="1" hangingPunct="1"/>
            <a:endParaRPr lang="fr-FR" dirty="0" smtClean="0"/>
          </a:p>
          <a:p>
            <a:pPr algn="just" eaLnBrk="1" hangingPunct="1"/>
            <a:r>
              <a:rPr lang="es-ES" sz="1300" dirty="0"/>
              <a:t>La cantidad de energía recuperada depende de la velocidad del vehículo: cuanto más rápido circule el vehículo en el momento del frenado o de la desaceleración, más electricidad generará el motor sin bloquear las ruedas traseras. El indicador de recarga variará pues en función de la velocidad de desaceleración. </a:t>
            </a:r>
          </a:p>
          <a:p>
            <a:pPr algn="just" eaLnBrk="1" hangingPunct="1"/>
            <a:endParaRPr lang="es-ES" sz="1300" dirty="0"/>
          </a:p>
          <a:p>
            <a:pPr algn="just" eaLnBrk="1" hangingPunct="1"/>
            <a:r>
              <a:rPr lang="es-ES" sz="1300" dirty="0"/>
              <a:t>La recuperación sólo implica a una de las tres fases del motor así que se obtiene un rendimiento bastante bajo. Las otras dos fases se utilizan para frenar el vehículo creando un campo magnético inverso</a:t>
            </a:r>
            <a:r>
              <a:rPr lang="fr-FR" dirty="0"/>
              <a:t>.</a:t>
            </a:r>
          </a:p>
          <a:p>
            <a:pPr eaLnBrk="1" hangingPunct="1"/>
            <a:endParaRPr lang="fr-FR"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288925" y="0"/>
            <a:ext cx="6042025" cy="4530725"/>
          </a:xfrm>
          <a:ln/>
        </p:spPr>
      </p:sp>
      <p:sp>
        <p:nvSpPr>
          <p:cNvPr id="47107" name="Rectangle 3"/>
          <p:cNvSpPr>
            <a:spLocks noGrp="1" noChangeArrowheads="1"/>
          </p:cNvSpPr>
          <p:nvPr>
            <p:ph type="body" idx="1"/>
          </p:nvPr>
        </p:nvSpPr>
        <p:spPr>
          <a:xfrm>
            <a:off x="157956" y="4704615"/>
            <a:ext cx="6545157" cy="3845103"/>
          </a:xfrm>
        </p:spPr>
        <p:txBody>
          <a:bodyPr lIns="90643" tIns="45319" rIns="90643" bIns="45319"/>
          <a:lstStyle/>
          <a:p>
            <a:pPr marL="161196" indent="2931">
              <a:buFontTx/>
              <a:buChar char="•"/>
              <a:defRPr/>
            </a:pPr>
            <a:endParaRPr lang="fr-FR" dirty="0"/>
          </a:p>
          <a:p>
            <a:pPr marL="427903" indent="-263776">
              <a:lnSpc>
                <a:spcPct val="90000"/>
              </a:lnSpc>
              <a:defRPr/>
            </a:pPr>
            <a:r>
              <a:rPr lang="es-ES" dirty="0"/>
              <a:t>La arquitectura eléctrica está compuesta por 5 tipos de redes:</a:t>
            </a:r>
          </a:p>
          <a:p>
            <a:pPr marL="685817" lvl="1" indent="-263776">
              <a:lnSpc>
                <a:spcPct val="90000"/>
              </a:lnSpc>
              <a:defRPr/>
            </a:pPr>
            <a:r>
              <a:rPr lang="es-ES" dirty="0"/>
              <a:t>Dos redes CAN a 500 </a:t>
            </a:r>
            <a:r>
              <a:rPr lang="es-ES" dirty="0" err="1"/>
              <a:t>kBit</a:t>
            </a:r>
            <a:r>
              <a:rPr lang="es-ES" dirty="0"/>
              <a:t>/s (CAN-C y CAN-BAT),</a:t>
            </a:r>
          </a:p>
          <a:p>
            <a:pPr marL="685817" lvl="1" indent="-263776">
              <a:lnSpc>
                <a:spcPct val="90000"/>
              </a:lnSpc>
              <a:defRPr/>
            </a:pPr>
            <a:r>
              <a:rPr lang="es-ES" dirty="0"/>
              <a:t>Una red CAN a 125 </a:t>
            </a:r>
            <a:r>
              <a:rPr lang="es-ES" dirty="0" err="1"/>
              <a:t>kBit</a:t>
            </a:r>
            <a:r>
              <a:rPr lang="es-ES" dirty="0"/>
              <a:t>/s (CAN CONF),</a:t>
            </a:r>
          </a:p>
          <a:p>
            <a:pPr marL="685817" lvl="1" indent="-263776">
              <a:lnSpc>
                <a:spcPct val="90000"/>
              </a:lnSpc>
              <a:defRPr/>
            </a:pPr>
            <a:r>
              <a:rPr lang="es-ES" dirty="0"/>
              <a:t>Una red LIN a 19,2 </a:t>
            </a:r>
            <a:r>
              <a:rPr lang="es-ES" dirty="0" err="1"/>
              <a:t>kBit</a:t>
            </a:r>
            <a:r>
              <a:rPr lang="es-ES" dirty="0"/>
              <a:t>/s,</a:t>
            </a:r>
          </a:p>
          <a:p>
            <a:pPr marL="685817" lvl="1" indent="-263776">
              <a:lnSpc>
                <a:spcPct val="90000"/>
              </a:lnSpc>
              <a:defRPr/>
            </a:pPr>
            <a:r>
              <a:rPr lang="es-ES" dirty="0"/>
              <a:t>Tres redes independientes de tipo línea K de 10kBit/s (dos líneas K de tipo privativo y una de seguridad),</a:t>
            </a:r>
          </a:p>
          <a:p>
            <a:pPr marL="685817" lvl="1" indent="-263776">
              <a:lnSpc>
                <a:spcPct val="90000"/>
              </a:lnSpc>
              <a:defRPr/>
            </a:pPr>
            <a:r>
              <a:rPr lang="es-ES" dirty="0"/>
              <a:t>Un enlace de tipo SCI (Interfax de Comunicación en Serie) a 19,2 </a:t>
            </a:r>
            <a:r>
              <a:rPr lang="es-ES" dirty="0" err="1"/>
              <a:t>kBit</a:t>
            </a:r>
            <a:r>
              <a:rPr lang="es-ES" dirty="0"/>
              <a:t>/s.</a:t>
            </a:r>
          </a:p>
          <a:p>
            <a:pPr marL="685817" lvl="1" indent="-263776">
              <a:lnSpc>
                <a:spcPct val="90000"/>
              </a:lnSpc>
              <a:defRPr/>
            </a:pPr>
            <a:endParaRPr lang="es-ES" dirty="0"/>
          </a:p>
          <a:p>
            <a:pPr marL="427903" indent="-263776">
              <a:lnSpc>
                <a:spcPct val="90000"/>
              </a:lnSpc>
              <a:defRPr/>
            </a:pPr>
            <a:r>
              <a:rPr lang="es-ES" dirty="0"/>
              <a:t>Las redes SCI, BAT-CAN y CAN CONF son privativas (sólo enlazan dos unidades de control).</a:t>
            </a:r>
          </a:p>
          <a:p>
            <a:pPr marL="427903" indent="-263776">
              <a:lnSpc>
                <a:spcPct val="90000"/>
              </a:lnSpc>
              <a:defRPr/>
            </a:pPr>
            <a:endParaRPr lang="es-ES" dirty="0"/>
          </a:p>
          <a:p>
            <a:pPr marL="427903" indent="-263776">
              <a:lnSpc>
                <a:spcPct val="90000"/>
              </a:lnSpc>
              <a:defRPr/>
            </a:pPr>
            <a:r>
              <a:rPr lang="es-ES" dirty="0"/>
              <a:t>La caja de servicio inteligente gestiona la activación de todas las redes a través del contacto +APC.</a:t>
            </a:r>
          </a:p>
          <a:p>
            <a:pPr marL="427903" indent="-263776">
              <a:lnSpc>
                <a:spcPct val="90000"/>
              </a:lnSpc>
              <a:defRPr/>
            </a:pPr>
            <a:endParaRPr lang="es-ES" dirty="0"/>
          </a:p>
          <a:p>
            <a:pPr marL="427903" indent="-263776">
              <a:lnSpc>
                <a:spcPct val="90000"/>
              </a:lnSpc>
              <a:defRPr/>
            </a:pPr>
            <a:r>
              <a:rPr lang="es-ES" dirty="0"/>
              <a:t>Las redes CAN-C, CAN-BAT, LIN y línea K no toleran averías en el enlace común</a:t>
            </a:r>
            <a:r>
              <a:rPr lang="fr-FR" dirty="0"/>
              <a:t>.</a:t>
            </a:r>
          </a:p>
        </p:txBody>
      </p:sp>
      <p:sp>
        <p:nvSpPr>
          <p:cNvPr id="260100" name="Rectangle 4"/>
          <p:cNvSpPr>
            <a:spLocks noChangeArrowheads="1"/>
          </p:cNvSpPr>
          <p:nvPr/>
        </p:nvSpPr>
        <p:spPr bwMode="auto">
          <a:xfrm>
            <a:off x="6345798" y="4293609"/>
            <a:ext cx="176681" cy="365307"/>
          </a:xfrm>
          <a:prstGeom prst="rect">
            <a:avLst/>
          </a:prstGeom>
          <a:solidFill>
            <a:schemeClr val="bg1"/>
          </a:solidFill>
          <a:ln w="9525" algn="ctr">
            <a:solidFill>
              <a:schemeClr val="bg1"/>
            </a:solidFill>
            <a:miter lim="800000"/>
            <a:headEnd/>
            <a:tailEnd/>
          </a:ln>
        </p:spPr>
        <p:txBody>
          <a:bodyPr wrap="none" lIns="87454" tIns="43727" rIns="87454" bIns="43727" anchor="ctr">
            <a:spAutoFit/>
          </a:bodyPr>
          <a:lstStyle/>
          <a:p>
            <a:pPr defTabSz="874857"/>
            <a:endParaRPr lang="es-E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e l'image des diapositives 1"/>
          <p:cNvSpPr>
            <a:spLocks noGrp="1" noRot="1" noChangeAspect="1" noTextEdit="1"/>
          </p:cNvSpPr>
          <p:nvPr>
            <p:ph type="sldImg"/>
          </p:nvPr>
        </p:nvSpPr>
        <p:spPr>
          <a:xfrm>
            <a:off x="46006" y="0"/>
            <a:ext cx="6442411" cy="4469171"/>
          </a:xfrm>
          <a:ln/>
        </p:spPr>
      </p:sp>
      <p:sp>
        <p:nvSpPr>
          <p:cNvPr id="261123" name="Espace réservé des commentaires 2"/>
          <p:cNvSpPr>
            <a:spLocks noGrp="1"/>
          </p:cNvSpPr>
          <p:nvPr>
            <p:ph type="body" idx="1"/>
          </p:nvPr>
        </p:nvSpPr>
        <p:spPr>
          <a:xfrm>
            <a:off x="0" y="4240819"/>
            <a:ext cx="6813528" cy="4903181"/>
          </a:xfrm>
          <a:noFill/>
          <a:ln/>
        </p:spPr>
        <p:txBody>
          <a:bodyPr lIns="90643" tIns="45319" rIns="90643" bIns="45319"/>
          <a:lstStyle/>
          <a:p>
            <a:pPr eaLnBrk="1" hangingPunct="1"/>
            <a:r>
              <a:rPr lang="es-ES" sz="1300" b="1" dirty="0"/>
              <a:t>Recordemos que con CAN HIGH SPEED</a:t>
            </a:r>
            <a:r>
              <a:rPr lang="fr-FR" b="1" dirty="0"/>
              <a:t>:</a:t>
            </a:r>
          </a:p>
          <a:p>
            <a:pPr eaLnBrk="1" hangingPunct="1"/>
            <a:endParaRPr lang="fr-FR" b="1" dirty="0"/>
          </a:p>
          <a:p>
            <a:pPr eaLnBrk="1" hangingPunct="1"/>
            <a:endParaRPr lang="fr-FR" b="1" dirty="0"/>
          </a:p>
          <a:p>
            <a:pPr marL="685817" lvl="1" indent="-263776"/>
            <a:r>
              <a:rPr lang="es-ES" b="1" dirty="0" smtClean="0"/>
              <a:t>Vigilancia / despertar</a:t>
            </a:r>
          </a:p>
          <a:p>
            <a:pPr marL="1107858" lvl="2" indent="-263776">
              <a:buFontTx/>
              <a:buChar char="•"/>
            </a:pPr>
            <a:r>
              <a:rPr lang="es-ES" dirty="0" smtClean="0"/>
              <a:t>la caja de servicio inteligente utiliza una línea de información + 12 V llamada Despertar Comandado a Distancia (RCD) para despertar una parte de los calculadores de la red CAN HIGH SPEED </a:t>
            </a:r>
            <a:r>
              <a:rPr lang="es-ES" dirty="0" err="1" smtClean="0"/>
              <a:t>intersistema</a:t>
            </a:r>
            <a:r>
              <a:rPr lang="es-ES" dirty="0" smtClean="0"/>
              <a:t>.</a:t>
            </a:r>
            <a:endParaRPr lang="es-ES" b="1" dirty="0" smtClean="0"/>
          </a:p>
          <a:p>
            <a:pPr eaLnBrk="1" hangingPunct="1"/>
            <a:endParaRPr lang="es-ES" b="1" dirty="0" smtClean="0"/>
          </a:p>
          <a:p>
            <a:pPr marL="685817" lvl="1" indent="-263776"/>
            <a:endParaRPr lang="es-ES" b="1" dirty="0" smtClean="0"/>
          </a:p>
          <a:p>
            <a:pPr marL="685817" lvl="1" indent="-263776"/>
            <a:r>
              <a:rPr lang="es-ES" b="1" dirty="0" smtClean="0"/>
              <a:t>Acceso a los calculadores con la herramienta de diagnóstico</a:t>
            </a:r>
          </a:p>
          <a:p>
            <a:pPr marL="1107858" lvl="2" indent="-263776">
              <a:buFontTx/>
              <a:buChar char="•"/>
            </a:pPr>
            <a:r>
              <a:rPr lang="es-ES" dirty="0" smtClean="0"/>
              <a:t>la  herramienta de diagnóstico se conecta al CAN HIGH SPEED (a 500 </a:t>
            </a:r>
            <a:r>
              <a:rPr lang="es-ES" dirty="0" err="1" smtClean="0"/>
              <a:t>Kbits</a:t>
            </a:r>
            <a:r>
              <a:rPr lang="es-ES" dirty="0" smtClean="0"/>
              <a:t>/s) a través del CAN conmutado (relé en la caja de servicio inteligente que conmuta el enlace diagnóstico: CAN I/S a la red CAN HIGH SPEED)</a:t>
            </a:r>
            <a:r>
              <a:rPr lang="fr-FR" dirty="0"/>
              <a:t>.</a:t>
            </a:r>
          </a:p>
          <a:p>
            <a:pPr marL="685817" lvl="1" indent="-263776"/>
            <a:endParaRPr lang="fr-FR"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46007" y="0"/>
            <a:ext cx="6537490" cy="4534414"/>
          </a:xfrm>
          <a:ln/>
        </p:spPr>
      </p:sp>
      <p:sp>
        <p:nvSpPr>
          <p:cNvPr id="262147" name="Rectangle 3"/>
          <p:cNvSpPr>
            <a:spLocks noGrp="1" noChangeArrowheads="1"/>
          </p:cNvSpPr>
          <p:nvPr>
            <p:ph type="body" idx="1"/>
          </p:nvPr>
        </p:nvSpPr>
        <p:spPr>
          <a:xfrm>
            <a:off x="157956" y="4572709"/>
            <a:ext cx="6545157" cy="3653628"/>
          </a:xfrm>
          <a:ln/>
        </p:spPr>
        <p:txBody>
          <a:bodyPr lIns="90643" tIns="45319" rIns="90643" bIns="45319"/>
          <a:lstStyle/>
          <a:p>
            <a:endParaRPr lang="fr-FR" dirty="0"/>
          </a:p>
          <a:p>
            <a:endParaRPr lang="fr-FR" dirty="0"/>
          </a:p>
          <a:p>
            <a:endParaRPr lang="fr-FR" dirty="0"/>
          </a:p>
          <a:p>
            <a:r>
              <a:rPr lang="es-ES" dirty="0"/>
              <a:t>Unas cajas de conexiones (B006 y B0074) dividen la red CAN-C en 2 partes (CAN-C1 y CAN-C2).</a:t>
            </a:r>
          </a:p>
          <a:p>
            <a:endParaRPr lang="es-ES" dirty="0"/>
          </a:p>
          <a:p>
            <a:r>
              <a:rPr lang="es-ES" dirty="0"/>
              <a:t>La red CAN-C está compuesta por dos cables retorcidos llamados </a:t>
            </a:r>
            <a:r>
              <a:rPr lang="fr-FR" dirty="0"/>
              <a:t>CAN-C High y CAN-C </a:t>
            </a:r>
            <a:r>
              <a:rPr lang="fr-FR" dirty="0" err="1"/>
              <a:t>Low</a:t>
            </a:r>
            <a:r>
              <a:rPr lang="fr-FR" dirty="0"/>
              <a:t>.</a:t>
            </a:r>
          </a:p>
          <a:p>
            <a:endParaRPr lang="fr-FR" dirty="0"/>
          </a:p>
          <a:p>
            <a:endParaRPr lang="fr-FR" dirty="0"/>
          </a:p>
          <a:p>
            <a:pPr algn="just"/>
            <a:r>
              <a:rPr lang="es-ES" dirty="0"/>
              <a:t>La composición de la trama, el acceso al BUS común (arbitraje), el caudal de transmisión, los niveles de tensión y la propiedad de la señal son idénticos al protocolo CAN HIGH SPEED.</a:t>
            </a:r>
          </a:p>
          <a:p>
            <a:endParaRPr lang="fr-FR" dirty="0"/>
          </a:p>
          <a:p>
            <a:endParaRPr lang="fr-FR" dirty="0"/>
          </a:p>
          <a:p>
            <a:endParaRPr lang="fr-FR" dirty="0"/>
          </a:p>
          <a:p>
            <a:endParaRPr lang="fr-FR" dirty="0"/>
          </a:p>
          <a:p>
            <a:endParaRPr lang="fr-FR" dirty="0"/>
          </a:p>
          <a:p>
            <a:endParaRPr lang="fr-FR" dirty="0"/>
          </a:p>
        </p:txBody>
      </p:sp>
      <p:pic>
        <p:nvPicPr>
          <p:cNvPr id="262148" name="Image 4" descr="bus"/>
          <p:cNvPicPr>
            <a:picLocks noChangeAspect="1" noChangeArrowheads="1"/>
          </p:cNvPicPr>
          <p:nvPr/>
        </p:nvPicPr>
        <p:blipFill>
          <a:blip r:embed="rId3">
            <a:clrChange>
              <a:clrFrom>
                <a:srgbClr val="FFFFFF"/>
              </a:clrFrom>
              <a:clrTo>
                <a:srgbClr val="FFFFFF">
                  <a:alpha val="0"/>
                </a:srgbClr>
              </a:clrTo>
            </a:clrChange>
            <a:lum bright="12000"/>
          </a:blip>
          <a:srcRect/>
          <a:stretch>
            <a:fillRect/>
          </a:stretch>
        </p:blipFill>
        <p:spPr bwMode="auto">
          <a:xfrm>
            <a:off x="3065551" y="6298822"/>
            <a:ext cx="1036674" cy="395715"/>
          </a:xfrm>
          <a:prstGeom prst="rect">
            <a:avLst/>
          </a:prstGeom>
          <a:noFill/>
          <a:ln w="9525">
            <a:noFill/>
            <a:miter lim="800000"/>
            <a:headEnd/>
            <a:tailEnd/>
          </a:ln>
        </p:spPr>
      </p:pic>
      <p:sp>
        <p:nvSpPr>
          <p:cNvPr id="262149" name="Zone de texte 17"/>
          <p:cNvSpPr txBox="1">
            <a:spLocks noChangeAspect="1" noChangeArrowheads="1"/>
          </p:cNvSpPr>
          <p:nvPr/>
        </p:nvSpPr>
        <p:spPr bwMode="auto">
          <a:xfrm>
            <a:off x="6184776" y="8365334"/>
            <a:ext cx="113482" cy="102120"/>
          </a:xfrm>
          <a:prstGeom prst="rect">
            <a:avLst/>
          </a:prstGeom>
          <a:noFill/>
          <a:ln w="9525">
            <a:noFill/>
            <a:miter lim="800000"/>
            <a:headEnd/>
            <a:tailEnd/>
          </a:ln>
        </p:spPr>
        <p:txBody>
          <a:bodyPr lIns="0" tIns="0" rIns="0" bIns="0"/>
          <a:lstStyle/>
          <a:p>
            <a:pPr defTabSz="874857">
              <a:spcBef>
                <a:spcPct val="50000"/>
              </a:spcBef>
            </a:pPr>
            <a:r>
              <a:rPr lang="es-ES" sz="600" b="1" noProof="1"/>
              <a:t>t</a:t>
            </a:r>
            <a:endParaRPr lang="fr-FR" sz="600" dirty="0">
              <a:latin typeface="Arial Unicode MS" pitchFamily="34" charset="-128"/>
            </a:endParaRPr>
          </a:p>
        </p:txBody>
      </p:sp>
      <p:grpSp>
        <p:nvGrpSpPr>
          <p:cNvPr id="2" name="Group 65"/>
          <p:cNvGrpSpPr>
            <a:grpSpLocks/>
          </p:cNvGrpSpPr>
          <p:nvPr/>
        </p:nvGrpSpPr>
        <p:grpSpPr bwMode="auto">
          <a:xfrm>
            <a:off x="230031" y="7290238"/>
            <a:ext cx="6006885" cy="1109137"/>
            <a:chOff x="144" y="4988"/>
            <a:chExt cx="3748" cy="759"/>
          </a:xfrm>
        </p:grpSpPr>
        <p:pic>
          <p:nvPicPr>
            <p:cNvPr id="262183" name="Image 32"/>
            <p:cNvPicPr>
              <a:picLocks noChangeAspect="1"/>
            </p:cNvPicPr>
            <p:nvPr/>
          </p:nvPicPr>
          <p:blipFill>
            <a:blip r:embed="rId4"/>
            <a:srcRect/>
            <a:stretch>
              <a:fillRect/>
            </a:stretch>
          </p:blipFill>
          <p:spPr bwMode="auto">
            <a:xfrm>
              <a:off x="144" y="5305"/>
              <a:ext cx="2178" cy="118"/>
            </a:xfrm>
            <a:prstGeom prst="rect">
              <a:avLst/>
            </a:prstGeom>
            <a:noFill/>
            <a:ln w="9525">
              <a:noFill/>
              <a:miter lim="800000"/>
              <a:headEnd/>
              <a:tailEnd/>
            </a:ln>
          </p:spPr>
        </p:pic>
        <p:sp>
          <p:nvSpPr>
            <p:cNvPr id="262184" name="Trait 8"/>
            <p:cNvSpPr>
              <a:spLocks noChangeShapeType="1"/>
            </p:cNvSpPr>
            <p:nvPr/>
          </p:nvSpPr>
          <p:spPr bwMode="auto">
            <a:xfrm>
              <a:off x="2999" y="5219"/>
              <a:ext cx="879" cy="0"/>
            </a:xfrm>
            <a:prstGeom prst="line">
              <a:avLst/>
            </a:prstGeom>
            <a:noFill/>
            <a:ln w="9525" cap="rnd">
              <a:solidFill>
                <a:srgbClr val="000000"/>
              </a:solidFill>
              <a:prstDash val="sysDot"/>
              <a:round/>
              <a:headEnd/>
              <a:tailEnd/>
            </a:ln>
          </p:spPr>
          <p:txBody>
            <a:bodyPr/>
            <a:lstStyle/>
            <a:p>
              <a:endParaRPr lang="es-ES"/>
            </a:p>
          </p:txBody>
        </p:sp>
        <p:sp>
          <p:nvSpPr>
            <p:cNvPr id="262185" name="Trait 9"/>
            <p:cNvSpPr>
              <a:spLocks noChangeAspect="1" noChangeShapeType="1"/>
            </p:cNvSpPr>
            <p:nvPr/>
          </p:nvSpPr>
          <p:spPr bwMode="auto">
            <a:xfrm flipH="1" flipV="1">
              <a:off x="2999" y="5599"/>
              <a:ext cx="879" cy="0"/>
            </a:xfrm>
            <a:prstGeom prst="line">
              <a:avLst/>
            </a:prstGeom>
            <a:noFill/>
            <a:ln w="9525">
              <a:solidFill>
                <a:srgbClr val="000000"/>
              </a:solidFill>
              <a:prstDash val="sysDot"/>
              <a:round/>
              <a:headEnd/>
              <a:tailEnd/>
            </a:ln>
          </p:spPr>
          <p:txBody>
            <a:bodyPr anchor="ctr"/>
            <a:lstStyle/>
            <a:p>
              <a:endParaRPr lang="es-ES"/>
            </a:p>
          </p:txBody>
        </p:sp>
        <p:sp>
          <p:nvSpPr>
            <p:cNvPr id="262186" name="Trait 11"/>
            <p:cNvSpPr>
              <a:spLocks noChangeAspect="1" noChangeShapeType="1"/>
            </p:cNvSpPr>
            <p:nvPr/>
          </p:nvSpPr>
          <p:spPr bwMode="auto">
            <a:xfrm flipV="1">
              <a:off x="3013" y="5020"/>
              <a:ext cx="0" cy="727"/>
            </a:xfrm>
            <a:prstGeom prst="line">
              <a:avLst/>
            </a:prstGeom>
            <a:noFill/>
            <a:ln w="28575">
              <a:solidFill>
                <a:srgbClr val="000000"/>
              </a:solidFill>
              <a:round/>
              <a:headEnd/>
              <a:tailEnd type="triangle" w="med" len="med"/>
            </a:ln>
          </p:spPr>
          <p:txBody>
            <a:bodyPr anchor="ctr"/>
            <a:lstStyle/>
            <a:p>
              <a:endParaRPr lang="es-ES"/>
            </a:p>
          </p:txBody>
        </p:sp>
        <p:sp>
          <p:nvSpPr>
            <p:cNvPr id="262187" name="Trait 12"/>
            <p:cNvSpPr>
              <a:spLocks noChangeAspect="1" noChangeShapeType="1"/>
            </p:cNvSpPr>
            <p:nvPr/>
          </p:nvSpPr>
          <p:spPr bwMode="auto">
            <a:xfrm>
              <a:off x="2987" y="5711"/>
              <a:ext cx="905" cy="0"/>
            </a:xfrm>
            <a:prstGeom prst="line">
              <a:avLst/>
            </a:prstGeom>
            <a:noFill/>
            <a:ln w="28575">
              <a:solidFill>
                <a:srgbClr val="000000"/>
              </a:solidFill>
              <a:round/>
              <a:headEnd/>
              <a:tailEnd type="triangle" w="med" len="med"/>
            </a:ln>
          </p:spPr>
          <p:txBody>
            <a:bodyPr anchor="ctr"/>
            <a:lstStyle/>
            <a:p>
              <a:endParaRPr lang="es-ES"/>
            </a:p>
          </p:txBody>
        </p:sp>
        <p:sp>
          <p:nvSpPr>
            <p:cNvPr id="262188" name="Trait 13"/>
            <p:cNvSpPr>
              <a:spLocks noChangeAspect="1" noChangeShapeType="1"/>
            </p:cNvSpPr>
            <p:nvPr/>
          </p:nvSpPr>
          <p:spPr bwMode="auto">
            <a:xfrm>
              <a:off x="2987" y="5403"/>
              <a:ext cx="831" cy="0"/>
            </a:xfrm>
            <a:prstGeom prst="line">
              <a:avLst/>
            </a:prstGeom>
            <a:noFill/>
            <a:ln w="9525">
              <a:solidFill>
                <a:srgbClr val="000000"/>
              </a:solidFill>
              <a:round/>
              <a:headEnd/>
              <a:tailEnd/>
            </a:ln>
          </p:spPr>
          <p:txBody>
            <a:bodyPr anchor="ctr"/>
            <a:lstStyle/>
            <a:p>
              <a:endParaRPr lang="es-ES"/>
            </a:p>
          </p:txBody>
        </p:sp>
        <p:sp>
          <p:nvSpPr>
            <p:cNvPr id="262189" name="Zone de texte 14"/>
            <p:cNvSpPr txBox="1">
              <a:spLocks noChangeAspect="1" noChangeArrowheads="1"/>
            </p:cNvSpPr>
            <p:nvPr/>
          </p:nvSpPr>
          <p:spPr bwMode="auto">
            <a:xfrm>
              <a:off x="3330" y="5267"/>
              <a:ext cx="200" cy="39"/>
            </a:xfrm>
            <a:prstGeom prst="rect">
              <a:avLst/>
            </a:prstGeom>
            <a:noFill/>
            <a:ln w="9525">
              <a:noFill/>
              <a:miter lim="800000"/>
              <a:headEnd/>
              <a:tailEnd/>
            </a:ln>
          </p:spPr>
          <p:txBody>
            <a:bodyPr lIns="0" tIns="0" rIns="0" bIns="0"/>
            <a:lstStyle/>
            <a:p>
              <a:pPr defTabSz="874857">
                <a:spcBef>
                  <a:spcPct val="50000"/>
                </a:spcBef>
              </a:pPr>
              <a:r>
                <a:rPr lang="fr-FR" sz="600" b="1" dirty="0">
                  <a:solidFill>
                    <a:srgbClr val="3333CC"/>
                  </a:solidFill>
                </a:rPr>
                <a:t>CAN-H</a:t>
              </a:r>
              <a:endParaRPr lang="fr-FR" sz="600" dirty="0">
                <a:latin typeface="Arial Unicode MS" pitchFamily="34" charset="-128"/>
              </a:endParaRPr>
            </a:p>
          </p:txBody>
        </p:sp>
        <p:sp>
          <p:nvSpPr>
            <p:cNvPr id="262190" name="Zone de texte 15"/>
            <p:cNvSpPr txBox="1">
              <a:spLocks noChangeAspect="1" noChangeArrowheads="1"/>
            </p:cNvSpPr>
            <p:nvPr/>
          </p:nvSpPr>
          <p:spPr bwMode="auto">
            <a:xfrm>
              <a:off x="3345" y="5533"/>
              <a:ext cx="184" cy="45"/>
            </a:xfrm>
            <a:prstGeom prst="rect">
              <a:avLst/>
            </a:prstGeom>
            <a:noFill/>
            <a:ln w="9525">
              <a:noFill/>
              <a:miter lim="800000"/>
              <a:headEnd/>
              <a:tailEnd/>
            </a:ln>
          </p:spPr>
          <p:txBody>
            <a:bodyPr lIns="0" tIns="0" rIns="0" bIns="0"/>
            <a:lstStyle/>
            <a:p>
              <a:pPr defTabSz="874857">
                <a:spcBef>
                  <a:spcPct val="50000"/>
                </a:spcBef>
              </a:pPr>
              <a:r>
                <a:rPr lang="fr-FR" sz="600" b="1" dirty="0">
                  <a:solidFill>
                    <a:srgbClr val="FF3300"/>
                  </a:solidFill>
                </a:rPr>
                <a:t>CAN-L</a:t>
              </a:r>
              <a:endParaRPr lang="fr-FR" sz="600" dirty="0">
                <a:latin typeface="Arial Unicode MS" pitchFamily="34" charset="-128"/>
              </a:endParaRPr>
            </a:p>
          </p:txBody>
        </p:sp>
        <p:sp>
          <p:nvSpPr>
            <p:cNvPr id="262191" name="Zone de texte 16"/>
            <p:cNvSpPr txBox="1">
              <a:spLocks noChangeAspect="1" noChangeArrowheads="1"/>
            </p:cNvSpPr>
            <p:nvPr/>
          </p:nvSpPr>
          <p:spPr bwMode="auto">
            <a:xfrm>
              <a:off x="2937" y="4988"/>
              <a:ext cx="71" cy="70"/>
            </a:xfrm>
            <a:prstGeom prst="rect">
              <a:avLst/>
            </a:prstGeom>
            <a:noFill/>
            <a:ln w="9525">
              <a:noFill/>
              <a:miter lim="800000"/>
              <a:headEnd/>
              <a:tailEnd/>
            </a:ln>
          </p:spPr>
          <p:txBody>
            <a:bodyPr lIns="0" tIns="0" rIns="0" bIns="0"/>
            <a:lstStyle/>
            <a:p>
              <a:pPr defTabSz="874857">
                <a:spcBef>
                  <a:spcPct val="50000"/>
                </a:spcBef>
              </a:pPr>
              <a:r>
                <a:rPr lang="es-ES" sz="600" b="1" noProof="1"/>
                <a:t>V</a:t>
              </a:r>
              <a:endParaRPr lang="fr-FR" sz="600" dirty="0">
                <a:latin typeface="Arial Unicode MS" pitchFamily="34" charset="-128"/>
              </a:endParaRPr>
            </a:p>
          </p:txBody>
        </p:sp>
        <p:sp>
          <p:nvSpPr>
            <p:cNvPr id="262192" name="Zone de texte 21"/>
            <p:cNvSpPr txBox="1">
              <a:spLocks noChangeAspect="1" noChangeArrowheads="1"/>
            </p:cNvSpPr>
            <p:nvPr/>
          </p:nvSpPr>
          <p:spPr bwMode="auto">
            <a:xfrm>
              <a:off x="2833" y="5380"/>
              <a:ext cx="123" cy="37"/>
            </a:xfrm>
            <a:prstGeom prst="rect">
              <a:avLst/>
            </a:prstGeom>
            <a:noFill/>
            <a:ln w="9525">
              <a:noFill/>
              <a:miter lim="800000"/>
              <a:headEnd/>
              <a:tailEnd/>
            </a:ln>
          </p:spPr>
          <p:txBody>
            <a:bodyPr lIns="0" tIns="0" rIns="0" bIns="0"/>
            <a:lstStyle/>
            <a:p>
              <a:pPr defTabSz="874857">
                <a:spcBef>
                  <a:spcPct val="50000"/>
                </a:spcBef>
              </a:pPr>
              <a:r>
                <a:rPr lang="es-ES" sz="600" b="1" noProof="1">
                  <a:solidFill>
                    <a:srgbClr val="000000"/>
                  </a:solidFill>
                </a:rPr>
                <a:t>2.</a:t>
              </a:r>
              <a:r>
                <a:rPr lang="fr-FR" sz="600" b="1" dirty="0">
                  <a:solidFill>
                    <a:srgbClr val="000000"/>
                  </a:solidFill>
                </a:rPr>
                <a:t>5</a:t>
              </a:r>
              <a:endParaRPr lang="fr-FR" sz="600" dirty="0">
                <a:latin typeface="Arial Unicode MS" pitchFamily="34" charset="-128"/>
              </a:endParaRPr>
            </a:p>
          </p:txBody>
        </p:sp>
        <p:sp>
          <p:nvSpPr>
            <p:cNvPr id="262193" name="Zone de texte 24"/>
            <p:cNvSpPr txBox="1">
              <a:spLocks noChangeAspect="1" noChangeArrowheads="1"/>
            </p:cNvSpPr>
            <p:nvPr/>
          </p:nvSpPr>
          <p:spPr bwMode="auto">
            <a:xfrm>
              <a:off x="2838" y="5169"/>
              <a:ext cx="164" cy="36"/>
            </a:xfrm>
            <a:prstGeom prst="rect">
              <a:avLst/>
            </a:prstGeom>
            <a:noFill/>
            <a:ln w="9525">
              <a:noFill/>
              <a:miter lim="800000"/>
              <a:headEnd/>
              <a:tailEnd/>
            </a:ln>
          </p:spPr>
          <p:txBody>
            <a:bodyPr lIns="0" tIns="0" rIns="0" bIns="0"/>
            <a:lstStyle/>
            <a:p>
              <a:pPr defTabSz="874857">
                <a:spcBef>
                  <a:spcPct val="50000"/>
                </a:spcBef>
              </a:pPr>
              <a:r>
                <a:rPr lang="fr-FR" sz="600" b="1" dirty="0">
                  <a:solidFill>
                    <a:schemeClr val="accent2"/>
                  </a:solidFill>
                </a:rPr>
                <a:t>3,5</a:t>
              </a:r>
              <a:endParaRPr lang="fr-FR" sz="600" dirty="0">
                <a:solidFill>
                  <a:schemeClr val="accent2"/>
                </a:solidFill>
                <a:latin typeface="Arial Unicode MS" pitchFamily="34" charset="-128"/>
              </a:endParaRPr>
            </a:p>
          </p:txBody>
        </p:sp>
        <p:sp>
          <p:nvSpPr>
            <p:cNvPr id="262194" name="Zone de texte 25"/>
            <p:cNvSpPr txBox="1">
              <a:spLocks noChangeAspect="1" noChangeArrowheads="1"/>
            </p:cNvSpPr>
            <p:nvPr/>
          </p:nvSpPr>
          <p:spPr bwMode="auto">
            <a:xfrm>
              <a:off x="2842" y="5583"/>
              <a:ext cx="160" cy="36"/>
            </a:xfrm>
            <a:prstGeom prst="rect">
              <a:avLst/>
            </a:prstGeom>
            <a:noFill/>
            <a:ln w="9525">
              <a:noFill/>
              <a:miter lim="800000"/>
              <a:headEnd/>
              <a:tailEnd/>
            </a:ln>
          </p:spPr>
          <p:txBody>
            <a:bodyPr lIns="0" tIns="0" rIns="0" bIns="0"/>
            <a:lstStyle/>
            <a:p>
              <a:pPr defTabSz="874857">
                <a:spcBef>
                  <a:spcPct val="50000"/>
                </a:spcBef>
              </a:pPr>
              <a:r>
                <a:rPr lang="fr-FR" sz="600" b="1" dirty="0">
                  <a:solidFill>
                    <a:srgbClr val="FF0000"/>
                  </a:solidFill>
                </a:rPr>
                <a:t>1,5</a:t>
              </a:r>
              <a:endParaRPr lang="fr-FR" sz="600" dirty="0">
                <a:solidFill>
                  <a:srgbClr val="FF0000"/>
                </a:solidFill>
                <a:latin typeface="Arial Unicode MS" pitchFamily="34" charset="-128"/>
              </a:endParaRPr>
            </a:p>
          </p:txBody>
        </p:sp>
        <p:grpSp>
          <p:nvGrpSpPr>
            <p:cNvPr id="3" name="Groupe 27"/>
            <p:cNvGrpSpPr>
              <a:grpSpLocks/>
            </p:cNvGrpSpPr>
            <p:nvPr/>
          </p:nvGrpSpPr>
          <p:grpSpPr bwMode="auto">
            <a:xfrm>
              <a:off x="3014" y="5401"/>
              <a:ext cx="835" cy="198"/>
              <a:chOff x="2834" y="5391"/>
              <a:chExt cx="5349" cy="1723"/>
            </a:xfrm>
          </p:grpSpPr>
          <p:sp>
            <p:nvSpPr>
              <p:cNvPr id="262202" name="Trait 28"/>
              <p:cNvSpPr>
                <a:spLocks noChangeAspect="1" noChangeShapeType="1"/>
              </p:cNvSpPr>
              <p:nvPr/>
            </p:nvSpPr>
            <p:spPr bwMode="auto">
              <a:xfrm flipV="1">
                <a:off x="4757" y="7099"/>
                <a:ext cx="1498" cy="0"/>
              </a:xfrm>
              <a:prstGeom prst="line">
                <a:avLst/>
              </a:prstGeom>
              <a:noFill/>
              <a:ln w="28575">
                <a:solidFill>
                  <a:srgbClr val="FF3300"/>
                </a:solidFill>
                <a:round/>
                <a:headEnd/>
                <a:tailEnd/>
              </a:ln>
            </p:spPr>
            <p:txBody>
              <a:bodyPr anchor="ctr"/>
              <a:lstStyle/>
              <a:p>
                <a:endParaRPr lang="es-ES"/>
              </a:p>
            </p:txBody>
          </p:sp>
          <p:sp>
            <p:nvSpPr>
              <p:cNvPr id="262203" name="Trait 29"/>
              <p:cNvSpPr>
                <a:spLocks noChangeAspect="1" noChangeShapeType="1"/>
              </p:cNvSpPr>
              <p:nvPr/>
            </p:nvSpPr>
            <p:spPr bwMode="auto">
              <a:xfrm flipV="1">
                <a:off x="2834" y="5408"/>
                <a:ext cx="1332" cy="0"/>
              </a:xfrm>
              <a:prstGeom prst="line">
                <a:avLst/>
              </a:prstGeom>
              <a:noFill/>
              <a:ln w="28575">
                <a:solidFill>
                  <a:srgbClr val="FF3300"/>
                </a:solidFill>
                <a:round/>
                <a:headEnd/>
                <a:tailEnd/>
              </a:ln>
            </p:spPr>
            <p:txBody>
              <a:bodyPr anchor="ctr"/>
              <a:lstStyle/>
              <a:p>
                <a:endParaRPr lang="es-ES"/>
              </a:p>
            </p:txBody>
          </p:sp>
          <p:sp>
            <p:nvSpPr>
              <p:cNvPr id="262204" name="Trait 30"/>
              <p:cNvSpPr>
                <a:spLocks noChangeAspect="1" noChangeShapeType="1"/>
              </p:cNvSpPr>
              <p:nvPr/>
            </p:nvSpPr>
            <p:spPr bwMode="auto">
              <a:xfrm>
                <a:off x="4145" y="5394"/>
                <a:ext cx="632" cy="1720"/>
              </a:xfrm>
              <a:prstGeom prst="line">
                <a:avLst/>
              </a:prstGeom>
              <a:noFill/>
              <a:ln w="28575">
                <a:solidFill>
                  <a:srgbClr val="FF3300"/>
                </a:solidFill>
                <a:round/>
                <a:headEnd/>
                <a:tailEnd/>
              </a:ln>
            </p:spPr>
            <p:txBody>
              <a:bodyPr anchor="ctr"/>
              <a:lstStyle/>
              <a:p>
                <a:endParaRPr lang="es-ES"/>
              </a:p>
            </p:txBody>
          </p:sp>
          <p:sp>
            <p:nvSpPr>
              <p:cNvPr id="262205" name="Trait 31"/>
              <p:cNvSpPr>
                <a:spLocks noChangeAspect="1" noChangeShapeType="1"/>
              </p:cNvSpPr>
              <p:nvPr/>
            </p:nvSpPr>
            <p:spPr bwMode="auto">
              <a:xfrm flipV="1">
                <a:off x="6849" y="5408"/>
                <a:ext cx="1334" cy="0"/>
              </a:xfrm>
              <a:prstGeom prst="line">
                <a:avLst/>
              </a:prstGeom>
              <a:noFill/>
              <a:ln w="28575">
                <a:solidFill>
                  <a:srgbClr val="FF3300"/>
                </a:solidFill>
                <a:round/>
                <a:headEnd/>
                <a:tailEnd/>
              </a:ln>
            </p:spPr>
            <p:txBody>
              <a:bodyPr anchor="ctr"/>
              <a:lstStyle/>
              <a:p>
                <a:endParaRPr lang="es-ES"/>
              </a:p>
            </p:txBody>
          </p:sp>
          <p:sp>
            <p:nvSpPr>
              <p:cNvPr id="262206" name="Trait 32"/>
              <p:cNvSpPr>
                <a:spLocks noChangeAspect="1" noChangeShapeType="1"/>
              </p:cNvSpPr>
              <p:nvPr/>
            </p:nvSpPr>
            <p:spPr bwMode="auto">
              <a:xfrm flipH="1">
                <a:off x="6234" y="5391"/>
                <a:ext cx="632" cy="1720"/>
              </a:xfrm>
              <a:prstGeom prst="line">
                <a:avLst/>
              </a:prstGeom>
              <a:noFill/>
              <a:ln w="28575">
                <a:solidFill>
                  <a:srgbClr val="FF3300"/>
                </a:solidFill>
                <a:round/>
                <a:headEnd/>
                <a:tailEnd/>
              </a:ln>
            </p:spPr>
            <p:txBody>
              <a:bodyPr anchor="ctr"/>
              <a:lstStyle/>
              <a:p>
                <a:endParaRPr lang="es-ES"/>
              </a:p>
            </p:txBody>
          </p:sp>
        </p:grpSp>
        <p:grpSp>
          <p:nvGrpSpPr>
            <p:cNvPr id="4" name="Groupe 33"/>
            <p:cNvGrpSpPr>
              <a:grpSpLocks/>
            </p:cNvGrpSpPr>
            <p:nvPr/>
          </p:nvGrpSpPr>
          <p:grpSpPr bwMode="auto">
            <a:xfrm flipV="1">
              <a:off x="3014" y="5219"/>
              <a:ext cx="835" cy="182"/>
              <a:chOff x="2834" y="5391"/>
              <a:chExt cx="5349" cy="1723"/>
            </a:xfrm>
          </p:grpSpPr>
          <p:sp>
            <p:nvSpPr>
              <p:cNvPr id="262197" name="Trait 34"/>
              <p:cNvSpPr>
                <a:spLocks noChangeAspect="1" noChangeShapeType="1"/>
              </p:cNvSpPr>
              <p:nvPr/>
            </p:nvSpPr>
            <p:spPr bwMode="auto">
              <a:xfrm flipV="1">
                <a:off x="4757" y="7099"/>
                <a:ext cx="1498" cy="0"/>
              </a:xfrm>
              <a:prstGeom prst="line">
                <a:avLst/>
              </a:prstGeom>
              <a:noFill/>
              <a:ln w="28575">
                <a:solidFill>
                  <a:srgbClr val="0000FF"/>
                </a:solidFill>
                <a:round/>
                <a:headEnd/>
                <a:tailEnd/>
              </a:ln>
            </p:spPr>
            <p:txBody>
              <a:bodyPr anchor="ctr"/>
              <a:lstStyle/>
              <a:p>
                <a:endParaRPr lang="es-ES"/>
              </a:p>
            </p:txBody>
          </p:sp>
          <p:sp>
            <p:nvSpPr>
              <p:cNvPr id="262198" name="Trait 35"/>
              <p:cNvSpPr>
                <a:spLocks noChangeAspect="1" noChangeShapeType="1"/>
              </p:cNvSpPr>
              <p:nvPr/>
            </p:nvSpPr>
            <p:spPr bwMode="auto">
              <a:xfrm flipV="1">
                <a:off x="2834" y="5408"/>
                <a:ext cx="1332" cy="0"/>
              </a:xfrm>
              <a:prstGeom prst="line">
                <a:avLst/>
              </a:prstGeom>
              <a:noFill/>
              <a:ln w="28575">
                <a:solidFill>
                  <a:srgbClr val="0000FF"/>
                </a:solidFill>
                <a:round/>
                <a:headEnd/>
                <a:tailEnd/>
              </a:ln>
            </p:spPr>
            <p:txBody>
              <a:bodyPr anchor="ctr"/>
              <a:lstStyle/>
              <a:p>
                <a:endParaRPr lang="es-ES"/>
              </a:p>
            </p:txBody>
          </p:sp>
          <p:sp>
            <p:nvSpPr>
              <p:cNvPr id="262199" name="Trait 36"/>
              <p:cNvSpPr>
                <a:spLocks noChangeAspect="1" noChangeShapeType="1"/>
              </p:cNvSpPr>
              <p:nvPr/>
            </p:nvSpPr>
            <p:spPr bwMode="auto">
              <a:xfrm>
                <a:off x="4145" y="5394"/>
                <a:ext cx="632" cy="1720"/>
              </a:xfrm>
              <a:prstGeom prst="line">
                <a:avLst/>
              </a:prstGeom>
              <a:noFill/>
              <a:ln w="28575">
                <a:solidFill>
                  <a:srgbClr val="0000FF"/>
                </a:solidFill>
                <a:round/>
                <a:headEnd/>
                <a:tailEnd/>
              </a:ln>
            </p:spPr>
            <p:txBody>
              <a:bodyPr anchor="ctr"/>
              <a:lstStyle/>
              <a:p>
                <a:endParaRPr lang="es-ES"/>
              </a:p>
            </p:txBody>
          </p:sp>
          <p:sp>
            <p:nvSpPr>
              <p:cNvPr id="262200" name="Trait 37"/>
              <p:cNvSpPr>
                <a:spLocks noChangeAspect="1" noChangeShapeType="1"/>
              </p:cNvSpPr>
              <p:nvPr/>
            </p:nvSpPr>
            <p:spPr bwMode="auto">
              <a:xfrm flipV="1">
                <a:off x="6849" y="5408"/>
                <a:ext cx="1334" cy="0"/>
              </a:xfrm>
              <a:prstGeom prst="line">
                <a:avLst/>
              </a:prstGeom>
              <a:noFill/>
              <a:ln w="28575">
                <a:solidFill>
                  <a:srgbClr val="0000FF"/>
                </a:solidFill>
                <a:round/>
                <a:headEnd/>
                <a:tailEnd/>
              </a:ln>
            </p:spPr>
            <p:txBody>
              <a:bodyPr anchor="ctr"/>
              <a:lstStyle/>
              <a:p>
                <a:endParaRPr lang="es-ES"/>
              </a:p>
            </p:txBody>
          </p:sp>
          <p:sp>
            <p:nvSpPr>
              <p:cNvPr id="262201" name="Trait 38"/>
              <p:cNvSpPr>
                <a:spLocks noChangeAspect="1" noChangeShapeType="1"/>
              </p:cNvSpPr>
              <p:nvPr/>
            </p:nvSpPr>
            <p:spPr bwMode="auto">
              <a:xfrm flipH="1">
                <a:off x="6234" y="5391"/>
                <a:ext cx="632" cy="1720"/>
              </a:xfrm>
              <a:prstGeom prst="line">
                <a:avLst/>
              </a:prstGeom>
              <a:noFill/>
              <a:ln w="28575">
                <a:solidFill>
                  <a:srgbClr val="0000FF"/>
                </a:solidFill>
                <a:round/>
                <a:headEnd/>
                <a:tailEnd/>
              </a:ln>
            </p:spPr>
            <p:txBody>
              <a:bodyPr anchor="ctr"/>
              <a:lstStyle/>
              <a:p>
                <a:endParaRPr lang="es-ES"/>
              </a:p>
            </p:txBody>
          </p:sp>
        </p:grpSp>
      </p:grpSp>
      <p:grpSp>
        <p:nvGrpSpPr>
          <p:cNvPr id="5" name="Groupe 32"/>
          <p:cNvGrpSpPr>
            <a:grpSpLocks/>
          </p:cNvGrpSpPr>
          <p:nvPr/>
        </p:nvGrpSpPr>
        <p:grpSpPr bwMode="auto">
          <a:xfrm>
            <a:off x="2047280" y="4572709"/>
            <a:ext cx="2737372" cy="652434"/>
            <a:chOff x="1331640" y="1988842"/>
            <a:chExt cx="5904656" cy="2520281"/>
          </a:xfrm>
        </p:grpSpPr>
        <p:grpSp>
          <p:nvGrpSpPr>
            <p:cNvPr id="6" name="Groupe 1"/>
            <p:cNvGrpSpPr>
              <a:grpSpLocks/>
            </p:cNvGrpSpPr>
            <p:nvPr/>
          </p:nvGrpSpPr>
          <p:grpSpPr bwMode="auto">
            <a:xfrm>
              <a:off x="1331640" y="1988842"/>
              <a:ext cx="5904656" cy="2520281"/>
              <a:chOff x="539750" y="2052640"/>
              <a:chExt cx="3313113" cy="1871663"/>
            </a:xfrm>
          </p:grpSpPr>
          <p:sp>
            <p:nvSpPr>
              <p:cNvPr id="34832" name="Rectangle 69"/>
              <p:cNvSpPr>
                <a:spLocks noChangeArrowheads="1"/>
              </p:cNvSpPr>
              <p:nvPr/>
            </p:nvSpPr>
            <p:spPr bwMode="auto">
              <a:xfrm>
                <a:off x="3275621" y="2699583"/>
                <a:ext cx="577242" cy="577774"/>
              </a:xfrm>
              <a:prstGeom prst="rect">
                <a:avLst/>
              </a:prstGeom>
              <a:solidFill>
                <a:srgbClr val="00B050"/>
              </a:solidFill>
              <a:ln w="9525" algn="ctr">
                <a:solidFill>
                  <a:schemeClr val="bg1"/>
                </a:solidFill>
                <a:miter lim="800000"/>
                <a:headEnd/>
                <a:tailEnd/>
              </a:ln>
              <a:effectLst>
                <a:outerShdw dist="71842" dir="2700000" algn="ctr" rotWithShape="0">
                  <a:schemeClr val="bg2">
                    <a:alpha val="50000"/>
                  </a:schemeClr>
                </a:outerShdw>
              </a:effectLst>
            </p:spPr>
            <p:txBody>
              <a:bodyPr wrap="none" lIns="94740" tIns="47370" rIns="94740" bIns="47370" anchor="ctr"/>
              <a:lstStyle/>
              <a:p>
                <a:pPr defTabSz="874857">
                  <a:defRPr/>
                </a:pPr>
                <a:r>
                  <a:rPr lang="fr-FR" sz="700" b="1" dirty="0">
                    <a:latin typeface="Arial" pitchFamily="34" charset="0"/>
                  </a:rPr>
                  <a:t>BSI</a:t>
                </a:r>
              </a:p>
            </p:txBody>
          </p:sp>
          <p:grpSp>
            <p:nvGrpSpPr>
              <p:cNvPr id="7" name="Groupe 4"/>
              <p:cNvGrpSpPr>
                <a:grpSpLocks/>
              </p:cNvGrpSpPr>
              <p:nvPr/>
            </p:nvGrpSpPr>
            <p:grpSpPr bwMode="auto">
              <a:xfrm>
                <a:off x="539750" y="2052640"/>
                <a:ext cx="2787651" cy="1871663"/>
                <a:chOff x="539750" y="2052640"/>
                <a:chExt cx="2787652" cy="1871664"/>
              </a:xfrm>
            </p:grpSpPr>
            <p:sp>
              <p:nvSpPr>
                <p:cNvPr id="37" name="Rectangle 5"/>
                <p:cNvSpPr>
                  <a:spLocks noChangeArrowheads="1"/>
                </p:cNvSpPr>
                <p:nvPr/>
              </p:nvSpPr>
              <p:spPr bwMode="auto">
                <a:xfrm>
                  <a:off x="539750" y="2703651"/>
                  <a:ext cx="575387" cy="569637"/>
                </a:xfrm>
                <a:prstGeom prst="rect">
                  <a:avLst/>
                </a:prstGeom>
                <a:solidFill>
                  <a:schemeClr val="folHlink"/>
                </a:solidFill>
                <a:ln w="9525" algn="ctr">
                  <a:solidFill>
                    <a:schemeClr val="folHlink"/>
                  </a:solidFill>
                  <a:miter lim="800000"/>
                  <a:headEnd/>
                  <a:tailEnd/>
                </a:ln>
                <a:effectLst>
                  <a:outerShdw dist="53882" dir="2700000" algn="ctr" rotWithShape="0">
                    <a:schemeClr val="bg2">
                      <a:alpha val="50000"/>
                    </a:schemeClr>
                  </a:outerShdw>
                </a:effectLst>
              </p:spPr>
              <p:txBody>
                <a:bodyPr wrap="none" lIns="94740" tIns="47370" rIns="94740" bIns="47370" anchor="ctr"/>
                <a:lstStyle/>
                <a:p>
                  <a:pPr defTabSz="874857">
                    <a:defRPr/>
                  </a:pPr>
                  <a:r>
                    <a:rPr lang="fr-FR" sz="700" b="1" dirty="0">
                      <a:solidFill>
                        <a:srgbClr val="606060"/>
                      </a:solidFill>
                    </a:rPr>
                    <a:t>CVE</a:t>
                  </a:r>
                </a:p>
              </p:txBody>
            </p:sp>
            <p:grpSp>
              <p:nvGrpSpPr>
                <p:cNvPr id="8" name="Groupe 7"/>
                <p:cNvGrpSpPr>
                  <a:grpSpLocks/>
                </p:cNvGrpSpPr>
                <p:nvPr/>
              </p:nvGrpSpPr>
              <p:grpSpPr bwMode="auto">
                <a:xfrm>
                  <a:off x="1476375" y="2052640"/>
                  <a:ext cx="576263" cy="577851"/>
                  <a:chOff x="975" y="1661"/>
                  <a:chExt cx="363" cy="364"/>
                </a:xfrm>
              </p:grpSpPr>
              <p:sp>
                <p:nvSpPr>
                  <p:cNvPr id="34854" name="Rectangle 8"/>
                  <p:cNvSpPr>
                    <a:spLocks noChangeArrowheads="1"/>
                  </p:cNvSpPr>
                  <p:nvPr/>
                </p:nvSpPr>
                <p:spPr bwMode="auto">
                  <a:xfrm>
                    <a:off x="975" y="1661"/>
                    <a:ext cx="361" cy="364"/>
                  </a:xfrm>
                  <a:prstGeom prst="rect">
                    <a:avLst/>
                  </a:prstGeom>
                  <a:solidFill>
                    <a:schemeClr val="folHlink"/>
                  </a:solidFill>
                  <a:ln w="9525" algn="ctr">
                    <a:solidFill>
                      <a:schemeClr val="folHlink"/>
                    </a:solidFill>
                    <a:miter lim="800000"/>
                    <a:headEnd/>
                    <a:tailEnd/>
                  </a:ln>
                  <a:effectLst>
                    <a:outerShdw dist="71842" dir="2700000" algn="ctr" rotWithShape="0">
                      <a:schemeClr val="bg2">
                        <a:alpha val="50000"/>
                      </a:schemeClr>
                    </a:outerShdw>
                  </a:effectLst>
                </p:spPr>
                <p:txBody>
                  <a:bodyPr wrap="none" lIns="94740" tIns="47370" rIns="94740" bIns="47370" anchor="ctr"/>
                  <a:lstStyle/>
                  <a:p>
                    <a:pPr defTabSz="874857">
                      <a:defRPr/>
                    </a:pPr>
                    <a:endParaRPr lang="fr-FR" sz="700" dirty="0">
                      <a:latin typeface="Arial" pitchFamily="34" charset="0"/>
                    </a:endParaRPr>
                  </a:p>
                </p:txBody>
              </p:sp>
              <p:sp>
                <p:nvSpPr>
                  <p:cNvPr id="262182" name="Zone de texte 9"/>
                  <p:cNvSpPr txBox="1">
                    <a:spLocks noChangeArrowheads="1"/>
                  </p:cNvSpPr>
                  <p:nvPr/>
                </p:nvSpPr>
                <p:spPr bwMode="auto">
                  <a:xfrm>
                    <a:off x="975" y="1785"/>
                    <a:ext cx="363" cy="195"/>
                  </a:xfrm>
                  <a:prstGeom prst="rect">
                    <a:avLst/>
                  </a:prstGeom>
                  <a:solidFill>
                    <a:schemeClr val="folHlink"/>
                  </a:solidFill>
                  <a:ln w="9525" algn="ctr">
                    <a:solidFill>
                      <a:schemeClr val="folHlink"/>
                    </a:solidFill>
                    <a:miter lim="800000"/>
                    <a:headEnd/>
                    <a:tailEnd/>
                  </a:ln>
                </p:spPr>
                <p:txBody>
                  <a:bodyPr lIns="0" tIns="0" rIns="0" bIns="0">
                    <a:spAutoFit/>
                  </a:bodyPr>
                  <a:lstStyle/>
                  <a:p>
                    <a:pPr defTabSz="874857">
                      <a:spcBef>
                        <a:spcPct val="50000"/>
                      </a:spcBef>
                    </a:pPr>
                    <a:r>
                      <a:rPr lang="fr-FR" sz="700" b="1" dirty="0">
                        <a:solidFill>
                          <a:schemeClr val="bg2"/>
                        </a:solidFill>
                      </a:rPr>
                      <a:t>CCME </a:t>
                    </a:r>
                  </a:p>
                </p:txBody>
              </p:sp>
            </p:grpSp>
            <p:grpSp>
              <p:nvGrpSpPr>
                <p:cNvPr id="9" name="Groupe 10"/>
                <p:cNvGrpSpPr>
                  <a:grpSpLocks/>
                </p:cNvGrpSpPr>
                <p:nvPr/>
              </p:nvGrpSpPr>
              <p:grpSpPr bwMode="auto">
                <a:xfrm>
                  <a:off x="2484438" y="2052640"/>
                  <a:ext cx="576263" cy="577851"/>
                  <a:chOff x="975" y="1661"/>
                  <a:chExt cx="363" cy="364"/>
                </a:xfrm>
              </p:grpSpPr>
              <p:sp>
                <p:nvSpPr>
                  <p:cNvPr id="34852" name="Rectangle 11"/>
                  <p:cNvSpPr>
                    <a:spLocks noChangeArrowheads="1"/>
                  </p:cNvSpPr>
                  <p:nvPr/>
                </p:nvSpPr>
                <p:spPr bwMode="auto">
                  <a:xfrm>
                    <a:off x="975" y="1661"/>
                    <a:ext cx="361" cy="364"/>
                  </a:xfrm>
                  <a:prstGeom prst="rect">
                    <a:avLst/>
                  </a:prstGeom>
                  <a:solidFill>
                    <a:schemeClr val="folHlink"/>
                  </a:solidFill>
                  <a:ln w="9525" algn="ctr">
                    <a:solidFill>
                      <a:schemeClr val="folHlink"/>
                    </a:solidFill>
                    <a:miter lim="800000"/>
                    <a:headEnd/>
                    <a:tailEnd/>
                  </a:ln>
                  <a:effectLst>
                    <a:outerShdw dist="71842" dir="2700000" algn="ctr" rotWithShape="0">
                      <a:schemeClr val="bg2">
                        <a:alpha val="50000"/>
                      </a:schemeClr>
                    </a:outerShdw>
                  </a:effectLst>
                </p:spPr>
                <p:txBody>
                  <a:bodyPr wrap="none" lIns="94740" tIns="47370" rIns="94740" bIns="47370" anchor="ctr"/>
                  <a:lstStyle/>
                  <a:p>
                    <a:pPr defTabSz="874857">
                      <a:defRPr/>
                    </a:pPr>
                    <a:endParaRPr lang="fr-FR" sz="700" dirty="0">
                      <a:latin typeface="Arial" pitchFamily="34" charset="0"/>
                    </a:endParaRPr>
                  </a:p>
                </p:txBody>
              </p:sp>
              <p:sp>
                <p:nvSpPr>
                  <p:cNvPr id="262180" name="Zone de texte 12"/>
                  <p:cNvSpPr txBox="1">
                    <a:spLocks noChangeArrowheads="1"/>
                  </p:cNvSpPr>
                  <p:nvPr/>
                </p:nvSpPr>
                <p:spPr bwMode="auto">
                  <a:xfrm>
                    <a:off x="975" y="1785"/>
                    <a:ext cx="363" cy="195"/>
                  </a:xfrm>
                  <a:prstGeom prst="rect">
                    <a:avLst/>
                  </a:prstGeom>
                  <a:solidFill>
                    <a:schemeClr val="folHlink"/>
                  </a:solidFill>
                  <a:ln w="9525" algn="ctr">
                    <a:solidFill>
                      <a:schemeClr val="folHlink"/>
                    </a:solidFill>
                    <a:miter lim="800000"/>
                    <a:headEnd/>
                    <a:tailEnd/>
                  </a:ln>
                </p:spPr>
                <p:txBody>
                  <a:bodyPr lIns="0" tIns="0" rIns="0" bIns="0">
                    <a:spAutoFit/>
                  </a:bodyPr>
                  <a:lstStyle/>
                  <a:p>
                    <a:pPr defTabSz="874857">
                      <a:spcBef>
                        <a:spcPct val="50000"/>
                      </a:spcBef>
                    </a:pPr>
                    <a:r>
                      <a:rPr lang="fr-FR" sz="700" b="1" dirty="0">
                        <a:solidFill>
                          <a:schemeClr val="bg2"/>
                        </a:solidFill>
                      </a:rPr>
                      <a:t>ESP</a:t>
                    </a:r>
                  </a:p>
                </p:txBody>
              </p:sp>
            </p:grpSp>
            <p:grpSp>
              <p:nvGrpSpPr>
                <p:cNvPr id="10" name="Groupe 13"/>
                <p:cNvGrpSpPr>
                  <a:grpSpLocks/>
                </p:cNvGrpSpPr>
                <p:nvPr/>
              </p:nvGrpSpPr>
              <p:grpSpPr bwMode="auto">
                <a:xfrm>
                  <a:off x="1981200" y="3346453"/>
                  <a:ext cx="658813" cy="577851"/>
                  <a:chOff x="975" y="1660"/>
                  <a:chExt cx="415" cy="364"/>
                </a:xfrm>
              </p:grpSpPr>
              <p:sp>
                <p:nvSpPr>
                  <p:cNvPr id="34850" name="Rectangle 14"/>
                  <p:cNvSpPr>
                    <a:spLocks noChangeArrowheads="1"/>
                  </p:cNvSpPr>
                  <p:nvPr/>
                </p:nvSpPr>
                <p:spPr bwMode="auto">
                  <a:xfrm>
                    <a:off x="975" y="1660"/>
                    <a:ext cx="415" cy="364"/>
                  </a:xfrm>
                  <a:prstGeom prst="rect">
                    <a:avLst/>
                  </a:prstGeom>
                  <a:solidFill>
                    <a:schemeClr val="folHlink"/>
                  </a:solidFill>
                  <a:ln w="9525" algn="ctr">
                    <a:solidFill>
                      <a:schemeClr val="folHlink"/>
                    </a:solidFill>
                    <a:miter lim="800000"/>
                    <a:headEnd/>
                    <a:tailEnd/>
                  </a:ln>
                  <a:effectLst>
                    <a:outerShdw dist="71842" dir="2700000" algn="ctr" rotWithShape="0">
                      <a:schemeClr val="bg2">
                        <a:alpha val="50000"/>
                      </a:schemeClr>
                    </a:outerShdw>
                  </a:effectLst>
                </p:spPr>
                <p:txBody>
                  <a:bodyPr wrap="none" lIns="94740" tIns="47370" rIns="94740" bIns="47370" anchor="ctr"/>
                  <a:lstStyle/>
                  <a:p>
                    <a:pPr defTabSz="874857">
                      <a:defRPr/>
                    </a:pPr>
                    <a:endParaRPr lang="fr-FR" sz="700" dirty="0">
                      <a:latin typeface="Arial" pitchFamily="34" charset="0"/>
                    </a:endParaRPr>
                  </a:p>
                </p:txBody>
              </p:sp>
              <p:sp>
                <p:nvSpPr>
                  <p:cNvPr id="262178" name="Zone de texte 15"/>
                  <p:cNvSpPr txBox="1">
                    <a:spLocks noChangeArrowheads="1"/>
                  </p:cNvSpPr>
                  <p:nvPr/>
                </p:nvSpPr>
                <p:spPr bwMode="auto">
                  <a:xfrm>
                    <a:off x="984" y="1753"/>
                    <a:ext cx="365" cy="167"/>
                  </a:xfrm>
                  <a:prstGeom prst="rect">
                    <a:avLst/>
                  </a:prstGeom>
                  <a:solidFill>
                    <a:schemeClr val="folHlink"/>
                  </a:solidFill>
                  <a:ln w="9525" algn="ctr">
                    <a:solidFill>
                      <a:schemeClr val="folHlink"/>
                    </a:solidFill>
                    <a:miter lim="800000"/>
                    <a:headEnd/>
                    <a:tailEnd/>
                  </a:ln>
                </p:spPr>
                <p:txBody>
                  <a:bodyPr lIns="0" tIns="0" rIns="0" bIns="0">
                    <a:spAutoFit/>
                  </a:bodyPr>
                  <a:lstStyle/>
                  <a:p>
                    <a:pPr defTabSz="874857">
                      <a:spcBef>
                        <a:spcPct val="50000"/>
                      </a:spcBef>
                    </a:pPr>
                    <a:r>
                      <a:rPr lang="fr-FR" sz="600" b="1" dirty="0" err="1">
                        <a:solidFill>
                          <a:schemeClr val="bg2"/>
                        </a:solidFill>
                      </a:rPr>
                      <a:t>Gyro</a:t>
                    </a:r>
                    <a:endParaRPr lang="fr-FR" sz="600" b="1" dirty="0">
                      <a:solidFill>
                        <a:schemeClr val="bg2"/>
                      </a:solidFill>
                    </a:endParaRPr>
                  </a:p>
                </p:txBody>
              </p:sp>
            </p:grpSp>
            <p:grpSp>
              <p:nvGrpSpPr>
                <p:cNvPr id="11" name="Groupe 16"/>
                <p:cNvGrpSpPr>
                  <a:grpSpLocks/>
                </p:cNvGrpSpPr>
                <p:nvPr/>
              </p:nvGrpSpPr>
              <p:grpSpPr bwMode="auto">
                <a:xfrm>
                  <a:off x="1089026" y="2914660"/>
                  <a:ext cx="2238376" cy="144463"/>
                  <a:chOff x="595" y="1797"/>
                  <a:chExt cx="1410" cy="91"/>
                </a:xfrm>
              </p:grpSpPr>
              <p:sp>
                <p:nvSpPr>
                  <p:cNvPr id="262175" name="Forme libre 17"/>
                  <p:cNvSpPr>
                    <a:spLocks/>
                  </p:cNvSpPr>
                  <p:nvPr/>
                </p:nvSpPr>
                <p:spPr bwMode="auto">
                  <a:xfrm>
                    <a:off x="595" y="1797"/>
                    <a:ext cx="1410" cy="21"/>
                  </a:xfrm>
                  <a:custGeom>
                    <a:avLst/>
                    <a:gdLst>
                      <a:gd name="T0" fmla="*/ 0 w 1361"/>
                      <a:gd name="T1" fmla="*/ 0 h 1"/>
                      <a:gd name="T2" fmla="*/ 1101 w 1361"/>
                      <a:gd name="T3" fmla="*/ 0 h 1"/>
                      <a:gd name="T4" fmla="*/ 3297 w 1361"/>
                      <a:gd name="T5" fmla="*/ 0 h 1"/>
                      <a:gd name="T6" fmla="*/ 0 60000 65536"/>
                      <a:gd name="T7" fmla="*/ 0 60000 65536"/>
                      <a:gd name="T8" fmla="*/ 0 60000 65536"/>
                      <a:gd name="T9" fmla="*/ 0 w 1361"/>
                      <a:gd name="T10" fmla="*/ 0 h 1"/>
                      <a:gd name="T11" fmla="*/ 1361 w 1361"/>
                      <a:gd name="T12" fmla="*/ 1 h 1"/>
                    </a:gdLst>
                    <a:ahLst/>
                    <a:cxnLst>
                      <a:cxn ang="T6">
                        <a:pos x="T0" y="T1"/>
                      </a:cxn>
                      <a:cxn ang="T7">
                        <a:pos x="T2" y="T3"/>
                      </a:cxn>
                      <a:cxn ang="T8">
                        <a:pos x="T4" y="T5"/>
                      </a:cxn>
                    </a:cxnLst>
                    <a:rect l="T9" t="T10" r="T11" b="T12"/>
                    <a:pathLst>
                      <a:path w="1361" h="1">
                        <a:moveTo>
                          <a:pt x="0" y="0"/>
                        </a:moveTo>
                        <a:lnTo>
                          <a:pt x="454" y="0"/>
                        </a:lnTo>
                        <a:lnTo>
                          <a:pt x="1361" y="0"/>
                        </a:lnTo>
                      </a:path>
                    </a:pathLst>
                  </a:custGeom>
                  <a:solidFill>
                    <a:schemeClr val="folHlink"/>
                  </a:solidFill>
                  <a:ln w="9525" cap="flat" cmpd="sng">
                    <a:solidFill>
                      <a:srgbClr val="FF0000"/>
                    </a:solidFill>
                    <a:prstDash val="solid"/>
                    <a:round/>
                    <a:headEnd/>
                    <a:tailEnd/>
                  </a:ln>
                </p:spPr>
                <p:txBody>
                  <a:bodyPr/>
                  <a:lstStyle/>
                  <a:p>
                    <a:endParaRPr lang="es-ES"/>
                  </a:p>
                </p:txBody>
              </p:sp>
              <p:sp>
                <p:nvSpPr>
                  <p:cNvPr id="262176" name="Forme libre 18"/>
                  <p:cNvSpPr>
                    <a:spLocks/>
                  </p:cNvSpPr>
                  <p:nvPr/>
                </p:nvSpPr>
                <p:spPr bwMode="auto">
                  <a:xfrm flipV="1">
                    <a:off x="595" y="1867"/>
                    <a:ext cx="1410" cy="21"/>
                  </a:xfrm>
                  <a:custGeom>
                    <a:avLst/>
                    <a:gdLst>
                      <a:gd name="T0" fmla="*/ 0 w 1361"/>
                      <a:gd name="T1" fmla="*/ 0 h 1"/>
                      <a:gd name="T2" fmla="*/ 1101 w 1361"/>
                      <a:gd name="T3" fmla="*/ 0 h 1"/>
                      <a:gd name="T4" fmla="*/ 3297 w 1361"/>
                      <a:gd name="T5" fmla="*/ 0 h 1"/>
                      <a:gd name="T6" fmla="*/ 0 60000 65536"/>
                      <a:gd name="T7" fmla="*/ 0 60000 65536"/>
                      <a:gd name="T8" fmla="*/ 0 60000 65536"/>
                      <a:gd name="T9" fmla="*/ 0 w 1361"/>
                      <a:gd name="T10" fmla="*/ 0 h 1"/>
                      <a:gd name="T11" fmla="*/ 1361 w 1361"/>
                      <a:gd name="T12" fmla="*/ 1 h 1"/>
                    </a:gdLst>
                    <a:ahLst/>
                    <a:cxnLst>
                      <a:cxn ang="T6">
                        <a:pos x="T0" y="T1"/>
                      </a:cxn>
                      <a:cxn ang="T7">
                        <a:pos x="T2" y="T3"/>
                      </a:cxn>
                      <a:cxn ang="T8">
                        <a:pos x="T4" y="T5"/>
                      </a:cxn>
                    </a:cxnLst>
                    <a:rect l="T9" t="T10" r="T11" b="T12"/>
                    <a:pathLst>
                      <a:path w="1361" h="1">
                        <a:moveTo>
                          <a:pt x="0" y="0"/>
                        </a:moveTo>
                        <a:lnTo>
                          <a:pt x="454" y="0"/>
                        </a:lnTo>
                        <a:lnTo>
                          <a:pt x="1361" y="0"/>
                        </a:lnTo>
                      </a:path>
                    </a:pathLst>
                  </a:custGeom>
                  <a:solidFill>
                    <a:schemeClr val="folHlink"/>
                  </a:solidFill>
                  <a:ln w="9525" cap="flat" cmpd="sng">
                    <a:solidFill>
                      <a:srgbClr val="FF0000"/>
                    </a:solidFill>
                    <a:prstDash val="solid"/>
                    <a:round/>
                    <a:headEnd/>
                    <a:tailEnd/>
                  </a:ln>
                </p:spPr>
                <p:txBody>
                  <a:bodyPr/>
                  <a:lstStyle/>
                  <a:p>
                    <a:endParaRPr lang="es-ES"/>
                  </a:p>
                </p:txBody>
              </p:sp>
            </p:grpSp>
            <p:grpSp>
              <p:nvGrpSpPr>
                <p:cNvPr id="12" name="Groupe 19"/>
                <p:cNvGrpSpPr>
                  <a:grpSpLocks/>
                </p:cNvGrpSpPr>
                <p:nvPr/>
              </p:nvGrpSpPr>
              <p:grpSpPr bwMode="auto">
                <a:xfrm>
                  <a:off x="1692275" y="2627313"/>
                  <a:ext cx="144463" cy="433388"/>
                  <a:chOff x="884" y="2341"/>
                  <a:chExt cx="91" cy="273"/>
                </a:xfrm>
              </p:grpSpPr>
              <p:sp>
                <p:nvSpPr>
                  <p:cNvPr id="262173" name="Trait 20"/>
                  <p:cNvSpPr>
                    <a:spLocks noChangeShapeType="1"/>
                  </p:cNvSpPr>
                  <p:nvPr/>
                </p:nvSpPr>
                <p:spPr bwMode="auto">
                  <a:xfrm>
                    <a:off x="884" y="2341"/>
                    <a:ext cx="0" cy="182"/>
                  </a:xfrm>
                  <a:prstGeom prst="line">
                    <a:avLst/>
                  </a:prstGeom>
                  <a:noFill/>
                  <a:ln w="9525">
                    <a:solidFill>
                      <a:srgbClr val="FF0000"/>
                    </a:solidFill>
                    <a:round/>
                    <a:headEnd/>
                    <a:tailEnd type="oval" w="sm" len="sm"/>
                  </a:ln>
                </p:spPr>
                <p:txBody>
                  <a:bodyPr/>
                  <a:lstStyle/>
                  <a:p>
                    <a:endParaRPr lang="es-ES"/>
                  </a:p>
                </p:txBody>
              </p:sp>
              <p:sp>
                <p:nvSpPr>
                  <p:cNvPr id="262174" name="Trait 21"/>
                  <p:cNvSpPr>
                    <a:spLocks noChangeShapeType="1"/>
                  </p:cNvSpPr>
                  <p:nvPr/>
                </p:nvSpPr>
                <p:spPr bwMode="auto">
                  <a:xfrm>
                    <a:off x="975" y="2341"/>
                    <a:ext cx="0" cy="273"/>
                  </a:xfrm>
                  <a:prstGeom prst="line">
                    <a:avLst/>
                  </a:prstGeom>
                  <a:noFill/>
                  <a:ln w="9525">
                    <a:solidFill>
                      <a:srgbClr val="FF0000"/>
                    </a:solidFill>
                    <a:round/>
                    <a:headEnd/>
                    <a:tailEnd type="oval" w="sm" len="sm"/>
                  </a:ln>
                </p:spPr>
                <p:txBody>
                  <a:bodyPr/>
                  <a:lstStyle/>
                  <a:p>
                    <a:endParaRPr lang="es-ES"/>
                  </a:p>
                </p:txBody>
              </p:sp>
            </p:grpSp>
            <p:grpSp>
              <p:nvGrpSpPr>
                <p:cNvPr id="13" name="Groupe 22"/>
                <p:cNvGrpSpPr>
                  <a:grpSpLocks/>
                </p:cNvGrpSpPr>
                <p:nvPr/>
              </p:nvGrpSpPr>
              <p:grpSpPr bwMode="auto">
                <a:xfrm>
                  <a:off x="2700338" y="2627313"/>
                  <a:ext cx="144463" cy="433388"/>
                  <a:chOff x="884" y="2341"/>
                  <a:chExt cx="91" cy="273"/>
                </a:xfrm>
              </p:grpSpPr>
              <p:sp>
                <p:nvSpPr>
                  <p:cNvPr id="262171" name="Trait 23"/>
                  <p:cNvSpPr>
                    <a:spLocks noChangeShapeType="1"/>
                  </p:cNvSpPr>
                  <p:nvPr/>
                </p:nvSpPr>
                <p:spPr bwMode="auto">
                  <a:xfrm>
                    <a:off x="884" y="2341"/>
                    <a:ext cx="0" cy="182"/>
                  </a:xfrm>
                  <a:prstGeom prst="line">
                    <a:avLst/>
                  </a:prstGeom>
                  <a:noFill/>
                  <a:ln w="9525">
                    <a:solidFill>
                      <a:srgbClr val="FF0000"/>
                    </a:solidFill>
                    <a:round/>
                    <a:headEnd/>
                    <a:tailEnd type="oval" w="sm" len="sm"/>
                  </a:ln>
                </p:spPr>
                <p:txBody>
                  <a:bodyPr/>
                  <a:lstStyle/>
                  <a:p>
                    <a:endParaRPr lang="es-ES"/>
                  </a:p>
                </p:txBody>
              </p:sp>
              <p:sp>
                <p:nvSpPr>
                  <p:cNvPr id="262172" name="Trait 24"/>
                  <p:cNvSpPr>
                    <a:spLocks noChangeShapeType="1"/>
                  </p:cNvSpPr>
                  <p:nvPr/>
                </p:nvSpPr>
                <p:spPr bwMode="auto">
                  <a:xfrm>
                    <a:off x="975" y="2341"/>
                    <a:ext cx="0" cy="273"/>
                  </a:xfrm>
                  <a:prstGeom prst="line">
                    <a:avLst/>
                  </a:prstGeom>
                  <a:noFill/>
                  <a:ln w="9525">
                    <a:solidFill>
                      <a:srgbClr val="FF0000"/>
                    </a:solidFill>
                    <a:round/>
                    <a:headEnd/>
                    <a:tailEnd type="oval" w="sm" len="sm"/>
                  </a:ln>
                </p:spPr>
                <p:txBody>
                  <a:bodyPr/>
                  <a:lstStyle/>
                  <a:p>
                    <a:endParaRPr lang="es-ES"/>
                  </a:p>
                </p:txBody>
              </p:sp>
            </p:grpSp>
            <p:grpSp>
              <p:nvGrpSpPr>
                <p:cNvPr id="14" name="Groupe 25"/>
                <p:cNvGrpSpPr>
                  <a:grpSpLocks/>
                </p:cNvGrpSpPr>
                <p:nvPr/>
              </p:nvGrpSpPr>
              <p:grpSpPr bwMode="auto">
                <a:xfrm flipV="1">
                  <a:off x="2195513" y="2914650"/>
                  <a:ext cx="144463" cy="433388"/>
                  <a:chOff x="884" y="2341"/>
                  <a:chExt cx="91" cy="273"/>
                </a:xfrm>
              </p:grpSpPr>
              <p:sp>
                <p:nvSpPr>
                  <p:cNvPr id="262169" name="Trait 26"/>
                  <p:cNvSpPr>
                    <a:spLocks noChangeShapeType="1"/>
                  </p:cNvSpPr>
                  <p:nvPr/>
                </p:nvSpPr>
                <p:spPr bwMode="auto">
                  <a:xfrm>
                    <a:off x="884" y="2341"/>
                    <a:ext cx="0" cy="182"/>
                  </a:xfrm>
                  <a:prstGeom prst="line">
                    <a:avLst/>
                  </a:prstGeom>
                  <a:noFill/>
                  <a:ln w="9525">
                    <a:solidFill>
                      <a:srgbClr val="FF0000"/>
                    </a:solidFill>
                    <a:round/>
                    <a:headEnd/>
                    <a:tailEnd type="oval" w="sm" len="sm"/>
                  </a:ln>
                </p:spPr>
                <p:txBody>
                  <a:bodyPr/>
                  <a:lstStyle/>
                  <a:p>
                    <a:endParaRPr lang="es-ES"/>
                  </a:p>
                </p:txBody>
              </p:sp>
              <p:sp>
                <p:nvSpPr>
                  <p:cNvPr id="262170" name="Trait 27"/>
                  <p:cNvSpPr>
                    <a:spLocks noChangeShapeType="1"/>
                  </p:cNvSpPr>
                  <p:nvPr/>
                </p:nvSpPr>
                <p:spPr bwMode="auto">
                  <a:xfrm>
                    <a:off x="975" y="2341"/>
                    <a:ext cx="0" cy="273"/>
                  </a:xfrm>
                  <a:prstGeom prst="line">
                    <a:avLst/>
                  </a:prstGeom>
                  <a:noFill/>
                  <a:ln w="9525">
                    <a:solidFill>
                      <a:srgbClr val="FF0000"/>
                    </a:solidFill>
                    <a:round/>
                    <a:headEnd/>
                    <a:tailEnd type="oval" w="sm" len="sm"/>
                  </a:ln>
                </p:spPr>
                <p:txBody>
                  <a:bodyPr/>
                  <a:lstStyle/>
                  <a:p>
                    <a:endParaRPr lang="es-ES"/>
                  </a:p>
                </p:txBody>
              </p:sp>
            </p:grpSp>
          </p:grpSp>
        </p:grpSp>
        <p:sp>
          <p:nvSpPr>
            <p:cNvPr id="262157" name="Rectangle 32"/>
            <p:cNvSpPr>
              <a:spLocks noChangeArrowheads="1"/>
            </p:cNvSpPr>
            <p:nvPr/>
          </p:nvSpPr>
          <p:spPr bwMode="auto">
            <a:xfrm>
              <a:off x="6299980" y="3071376"/>
              <a:ext cx="190028" cy="366485"/>
            </a:xfrm>
            <a:prstGeom prst="rect">
              <a:avLst/>
            </a:prstGeom>
            <a:solidFill>
              <a:schemeClr val="tx2"/>
            </a:solidFill>
            <a:ln w="25400" algn="ctr">
              <a:noFill/>
              <a:miter lim="800000"/>
              <a:headEnd/>
              <a:tailEnd/>
            </a:ln>
          </p:spPr>
          <p:txBody>
            <a:bodyPr lIns="94740" tIns="47370" rIns="94740" bIns="47370" anchor="ctr"/>
            <a:lstStyle/>
            <a:p>
              <a:pPr defTabSz="874857"/>
              <a:r>
                <a:rPr lang="fr-FR" sz="700" b="1" dirty="0">
                  <a:solidFill>
                    <a:srgbClr val="FFFFFF"/>
                  </a:solidFill>
                  <a:latin typeface="Calibri" pitchFamily="34" charset="0"/>
                </a:rPr>
                <a:t>T</a:t>
              </a:r>
            </a:p>
          </p:txBody>
        </p:sp>
        <p:sp>
          <p:nvSpPr>
            <p:cNvPr id="262158" name="Rectangle 33"/>
            <p:cNvSpPr>
              <a:spLocks noChangeArrowheads="1"/>
            </p:cNvSpPr>
            <p:nvPr/>
          </p:nvSpPr>
          <p:spPr bwMode="auto">
            <a:xfrm>
              <a:off x="2122844" y="3071376"/>
              <a:ext cx="186572" cy="366485"/>
            </a:xfrm>
            <a:prstGeom prst="rect">
              <a:avLst/>
            </a:prstGeom>
            <a:solidFill>
              <a:schemeClr val="tx2"/>
            </a:solidFill>
            <a:ln w="25400" algn="ctr">
              <a:noFill/>
              <a:miter lim="800000"/>
              <a:headEnd/>
              <a:tailEnd/>
            </a:ln>
          </p:spPr>
          <p:txBody>
            <a:bodyPr lIns="94740" tIns="47370" rIns="94740" bIns="47370" anchor="ctr"/>
            <a:lstStyle/>
            <a:p>
              <a:pPr defTabSz="874857"/>
              <a:r>
                <a:rPr lang="fr-FR" sz="700" b="1" dirty="0">
                  <a:solidFill>
                    <a:srgbClr val="FFFFFF"/>
                  </a:solidFill>
                  <a:latin typeface="Calibri" pitchFamily="34" charset="0"/>
                </a:rPr>
                <a:t>T</a:t>
              </a:r>
            </a:p>
          </p:txBody>
        </p:sp>
      </p:grpSp>
      <p:grpSp>
        <p:nvGrpSpPr>
          <p:cNvPr id="15" name="Groupe 6"/>
          <p:cNvGrpSpPr>
            <a:grpSpLocks/>
          </p:cNvGrpSpPr>
          <p:nvPr/>
        </p:nvGrpSpPr>
        <p:grpSpPr bwMode="auto">
          <a:xfrm>
            <a:off x="230032" y="8477383"/>
            <a:ext cx="6445478" cy="538967"/>
            <a:chOff x="170" y="5242"/>
            <a:chExt cx="4059" cy="340"/>
          </a:xfrm>
        </p:grpSpPr>
        <p:sp>
          <p:nvSpPr>
            <p:cNvPr id="262154" name="Rectangle 7"/>
            <p:cNvSpPr>
              <a:spLocks noChangeArrowheads="1"/>
            </p:cNvSpPr>
            <p:nvPr/>
          </p:nvSpPr>
          <p:spPr bwMode="auto">
            <a:xfrm>
              <a:off x="543" y="5242"/>
              <a:ext cx="3686" cy="340"/>
            </a:xfrm>
            <a:prstGeom prst="rect">
              <a:avLst/>
            </a:prstGeom>
            <a:solidFill>
              <a:schemeClr val="bg1"/>
            </a:solidFill>
            <a:ln w="9525">
              <a:solidFill>
                <a:schemeClr val="tx1"/>
              </a:solidFill>
              <a:miter lim="800000"/>
              <a:headEnd/>
              <a:tailEnd/>
            </a:ln>
          </p:spPr>
          <p:txBody>
            <a:bodyPr wrap="none" lIns="94740" tIns="47370" rIns="94740" bIns="47370" anchor="ctr"/>
            <a:lstStyle/>
            <a:p>
              <a:pPr defTabSz="874857">
                <a:spcBef>
                  <a:spcPct val="30000"/>
                </a:spcBef>
              </a:pPr>
              <a:r>
                <a:rPr lang="es-ES" sz="1200" dirty="0"/>
                <a:t>El protocolo CAN-C no admite avería alguna en el BUS común</a:t>
              </a:r>
              <a:r>
                <a:rPr lang="fr-FR" sz="1200" dirty="0"/>
                <a:t>.</a:t>
              </a:r>
              <a:endParaRPr lang="el-GR" sz="1200" dirty="0"/>
            </a:p>
          </p:txBody>
        </p:sp>
        <p:sp>
          <p:nvSpPr>
            <p:cNvPr id="262155" name="Rectangle 8"/>
            <p:cNvSpPr>
              <a:spLocks noChangeAspect="1" noChangeArrowheads="1"/>
            </p:cNvSpPr>
            <p:nvPr/>
          </p:nvSpPr>
          <p:spPr bwMode="auto">
            <a:xfrm>
              <a:off x="170" y="5242"/>
              <a:ext cx="340" cy="340"/>
            </a:xfrm>
            <a:prstGeom prst="rect">
              <a:avLst/>
            </a:prstGeom>
            <a:solidFill>
              <a:schemeClr val="bg1"/>
            </a:solidFill>
            <a:ln w="9525">
              <a:solidFill>
                <a:schemeClr val="tx1"/>
              </a:solidFill>
              <a:miter lim="800000"/>
              <a:headEnd/>
              <a:tailEnd/>
            </a:ln>
          </p:spPr>
          <p:txBody>
            <a:bodyPr wrap="none" lIns="94740" tIns="47370" rIns="94740" bIns="47370" anchor="ctr"/>
            <a:lstStyle/>
            <a:p>
              <a:pPr defTabSz="874857"/>
              <a:endParaRPr lang="es-ES" dirty="0"/>
            </a:p>
          </p:txBody>
        </p:sp>
      </p:grpSp>
      <p:pic>
        <p:nvPicPr>
          <p:cNvPr id="262153" name="Picture 64" descr="attention"/>
          <p:cNvPicPr>
            <a:picLocks noChangeAspect="1" noChangeArrowheads="1"/>
          </p:cNvPicPr>
          <p:nvPr/>
        </p:nvPicPr>
        <p:blipFill>
          <a:blip r:embed="rId5"/>
          <a:srcRect/>
          <a:stretch>
            <a:fillRect/>
          </a:stretch>
        </p:blipFill>
        <p:spPr bwMode="auto">
          <a:xfrm>
            <a:off x="173291" y="8483057"/>
            <a:ext cx="621084" cy="517691"/>
          </a:xfrm>
          <a:prstGeom prst="rect">
            <a:avLst/>
          </a:prstGeom>
          <a:noFill/>
          <a:ln w="9525">
            <a:noFill/>
            <a:miter lim="800000"/>
            <a:headEnd/>
            <a:tailEnd/>
          </a:ln>
        </p:spPr>
      </p:pic>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44473" y="1"/>
            <a:ext cx="6539023" cy="4535832"/>
          </a:xfrm>
          <a:ln/>
        </p:spPr>
      </p:sp>
      <p:sp>
        <p:nvSpPr>
          <p:cNvPr id="263171" name="Rectangle 3"/>
          <p:cNvSpPr>
            <a:spLocks noGrp="1" noChangeArrowheads="1"/>
          </p:cNvSpPr>
          <p:nvPr>
            <p:ph type="body" idx="1"/>
          </p:nvPr>
        </p:nvSpPr>
        <p:spPr>
          <a:xfrm>
            <a:off x="156422" y="4904599"/>
            <a:ext cx="6545157" cy="2650867"/>
          </a:xfrm>
          <a:ln/>
        </p:spPr>
        <p:txBody>
          <a:bodyPr lIns="90643" tIns="45319" rIns="90643" bIns="45319"/>
          <a:lstStyle/>
          <a:p>
            <a:pPr eaLnBrk="1" hangingPunct="1"/>
            <a:r>
              <a:rPr lang="es-ES" b="1" dirty="0"/>
              <a:t>Puesta en actividad de la red:</a:t>
            </a:r>
          </a:p>
          <a:p>
            <a:pPr eaLnBrk="1" hangingPunct="1"/>
            <a:endParaRPr lang="es-ES" b="1" dirty="0"/>
          </a:p>
          <a:p>
            <a:pPr marL="685817" lvl="1" indent="-263776"/>
            <a:r>
              <a:rPr lang="es-ES" dirty="0"/>
              <a:t>algunos segundos después del cierre del contacto (ausencia del +APC) todos los calculadores se ponen en modo vigilancia, excepto los que se ocupan de una función específica como por ejemplo la ventilación posterior. </a:t>
            </a:r>
          </a:p>
          <a:p>
            <a:pPr eaLnBrk="1" hangingPunct="1"/>
            <a:endParaRPr lang="es-ES" dirty="0"/>
          </a:p>
          <a:p>
            <a:pPr eaLnBrk="1" hangingPunct="1"/>
            <a:r>
              <a:rPr lang="es-ES" b="1" dirty="0"/>
              <a:t>Condición de despertar:</a:t>
            </a:r>
          </a:p>
          <a:p>
            <a:pPr eaLnBrk="1" hangingPunct="1"/>
            <a:endParaRPr lang="es-ES" b="1" dirty="0"/>
          </a:p>
          <a:p>
            <a:pPr marL="685817" lvl="1" indent="-263776"/>
            <a:r>
              <a:rPr lang="es-ES" dirty="0"/>
              <a:t>el despertar del CAN-C responde únicamente de la presencia del + APC. El modo vigilancia/despertar de la red no depende de la información del motor que gira sino de la presencia del +APC</a:t>
            </a:r>
            <a:r>
              <a:rPr lang="fr-FR" dirty="0"/>
              <a:t>.</a:t>
            </a:r>
          </a:p>
          <a:p>
            <a:pPr eaLnBrk="1" hangingPunct="1">
              <a:buClr>
                <a:srgbClr val="FF0000"/>
              </a:buClr>
              <a:buFont typeface="Wingdings" pitchFamily="2" charset="2"/>
              <a:buNone/>
            </a:pPr>
            <a:endParaRPr lang="fr-FR" dirty="0"/>
          </a:p>
          <a:p>
            <a:pPr eaLnBrk="1" hangingPunct="1">
              <a:buClr>
                <a:srgbClr val="FF0000"/>
              </a:buClr>
              <a:buFont typeface="Wingdings" pitchFamily="2" charset="2"/>
              <a:buNone/>
            </a:pPr>
            <a:endParaRPr lang="fr-FR" dirty="0"/>
          </a:p>
          <a:p>
            <a:pPr eaLnBrk="1" hangingPunct="1">
              <a:buClr>
                <a:srgbClr val="FF0000"/>
              </a:buClr>
              <a:buFont typeface="Wingdings" pitchFamily="2" charset="2"/>
              <a:buNone/>
            </a:pPr>
            <a:endParaRPr lang="fr-FR" dirty="0"/>
          </a:p>
          <a:p>
            <a:pPr eaLnBrk="1" hangingPunct="1">
              <a:buClr>
                <a:srgbClr val="FF0000"/>
              </a:buClr>
              <a:buFont typeface="Wingdings" pitchFamily="2" charset="2"/>
              <a:buNone/>
            </a:pPr>
            <a:endParaRPr lang="fr-FR" dirty="0"/>
          </a:p>
          <a:p>
            <a:pPr eaLnBrk="1" hangingPunct="1"/>
            <a:endParaRPr lang="fr-FR" dirty="0"/>
          </a:p>
        </p:txBody>
      </p:sp>
      <p:grpSp>
        <p:nvGrpSpPr>
          <p:cNvPr id="2" name="Groupe 6"/>
          <p:cNvGrpSpPr>
            <a:grpSpLocks/>
          </p:cNvGrpSpPr>
          <p:nvPr/>
        </p:nvGrpSpPr>
        <p:grpSpPr bwMode="auto">
          <a:xfrm>
            <a:off x="230032" y="8219246"/>
            <a:ext cx="6627969" cy="662362"/>
            <a:chOff x="170" y="5242"/>
            <a:chExt cx="4059" cy="340"/>
          </a:xfrm>
        </p:grpSpPr>
        <p:sp>
          <p:nvSpPr>
            <p:cNvPr id="263174" name="Rectangle 7"/>
            <p:cNvSpPr>
              <a:spLocks noChangeArrowheads="1"/>
            </p:cNvSpPr>
            <p:nvPr/>
          </p:nvSpPr>
          <p:spPr bwMode="auto">
            <a:xfrm>
              <a:off x="543" y="5242"/>
              <a:ext cx="3686" cy="340"/>
            </a:xfrm>
            <a:prstGeom prst="rect">
              <a:avLst/>
            </a:prstGeom>
            <a:solidFill>
              <a:schemeClr val="bg1"/>
            </a:solidFill>
            <a:ln w="9525">
              <a:solidFill>
                <a:schemeClr val="tx1"/>
              </a:solidFill>
              <a:miter lim="800000"/>
              <a:headEnd/>
              <a:tailEnd/>
            </a:ln>
          </p:spPr>
          <p:txBody>
            <a:bodyPr wrap="none" lIns="94740" tIns="47370" rIns="94740" bIns="47370" anchor="ctr"/>
            <a:lstStyle/>
            <a:p>
              <a:pPr defTabSz="874857">
                <a:spcBef>
                  <a:spcPct val="30000"/>
                </a:spcBef>
                <a:buClr>
                  <a:srgbClr val="FF0000"/>
                </a:buClr>
              </a:pPr>
              <a:r>
                <a:rPr lang="es-ES" sz="1200" dirty="0"/>
                <a:t>La red CAN-C cesa toda actividad 20 segundos después del cierre del +APC</a:t>
              </a:r>
              <a:r>
                <a:rPr lang="fr-FR" sz="1200" dirty="0"/>
                <a:t>.</a:t>
              </a:r>
            </a:p>
          </p:txBody>
        </p:sp>
        <p:sp>
          <p:nvSpPr>
            <p:cNvPr id="263175" name="Rectangle 8"/>
            <p:cNvSpPr>
              <a:spLocks noChangeAspect="1" noChangeArrowheads="1"/>
            </p:cNvSpPr>
            <p:nvPr/>
          </p:nvSpPr>
          <p:spPr bwMode="auto">
            <a:xfrm>
              <a:off x="170" y="5242"/>
              <a:ext cx="340" cy="340"/>
            </a:xfrm>
            <a:prstGeom prst="rect">
              <a:avLst/>
            </a:prstGeom>
            <a:solidFill>
              <a:schemeClr val="bg1"/>
            </a:solidFill>
            <a:ln w="9525">
              <a:solidFill>
                <a:schemeClr val="tx1"/>
              </a:solidFill>
              <a:miter lim="800000"/>
              <a:headEnd/>
              <a:tailEnd/>
            </a:ln>
          </p:spPr>
          <p:txBody>
            <a:bodyPr wrap="none" lIns="94740" tIns="47370" rIns="94740" bIns="47370" anchor="ctr"/>
            <a:lstStyle/>
            <a:p>
              <a:pPr defTabSz="874857"/>
              <a:endParaRPr lang="es-ES" dirty="0"/>
            </a:p>
          </p:txBody>
        </p:sp>
      </p:grpSp>
      <p:pic>
        <p:nvPicPr>
          <p:cNvPr id="263173" name="Picture 9" descr="attention"/>
          <p:cNvPicPr>
            <a:picLocks noChangeAspect="1" noChangeArrowheads="1"/>
          </p:cNvPicPr>
          <p:nvPr/>
        </p:nvPicPr>
        <p:blipFill>
          <a:blip r:embed="rId3"/>
          <a:srcRect/>
          <a:stretch>
            <a:fillRect/>
          </a:stretch>
        </p:blipFill>
        <p:spPr bwMode="auto">
          <a:xfrm>
            <a:off x="194761" y="8297254"/>
            <a:ext cx="622618" cy="517692"/>
          </a:xfrm>
          <a:prstGeom prst="rect">
            <a:avLst/>
          </a:prstGeom>
          <a:noFill/>
          <a:ln w="9525">
            <a:noFill/>
            <a:miter lim="800000"/>
            <a:headEnd/>
            <a:tailEnd/>
          </a:ln>
        </p:spPr>
      </p:pic>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46007" y="0"/>
            <a:ext cx="6537490" cy="4534414"/>
          </a:xfrm>
          <a:ln/>
        </p:spPr>
      </p:sp>
      <p:sp>
        <p:nvSpPr>
          <p:cNvPr id="264195" name="Rectangle 3"/>
          <p:cNvSpPr>
            <a:spLocks noGrp="1" noChangeArrowheads="1"/>
          </p:cNvSpPr>
          <p:nvPr>
            <p:ph type="body" idx="1"/>
          </p:nvPr>
        </p:nvSpPr>
        <p:spPr>
          <a:xfrm>
            <a:off x="157956" y="4572709"/>
            <a:ext cx="6545157" cy="3653628"/>
          </a:xfrm>
          <a:ln/>
        </p:spPr>
        <p:txBody>
          <a:bodyPr lIns="90643" tIns="45319" rIns="90643" bIns="45319"/>
          <a:lstStyle/>
          <a:p>
            <a:pPr eaLnBrk="1" hangingPunct="1"/>
            <a:endParaRPr lang="es-ES" dirty="0"/>
          </a:p>
        </p:txBody>
      </p:sp>
      <p:sp>
        <p:nvSpPr>
          <p:cNvPr id="264196" name="Text Box 4"/>
          <p:cNvSpPr txBox="1">
            <a:spLocks noChangeArrowheads="1"/>
          </p:cNvSpPr>
          <p:nvPr/>
        </p:nvSpPr>
        <p:spPr bwMode="auto">
          <a:xfrm>
            <a:off x="118083" y="4057854"/>
            <a:ext cx="6739917" cy="549971"/>
          </a:xfrm>
          <a:prstGeom prst="rect">
            <a:avLst/>
          </a:prstGeom>
          <a:solidFill>
            <a:schemeClr val="bg1"/>
          </a:solidFill>
          <a:ln w="9525">
            <a:noFill/>
            <a:miter lim="800000"/>
            <a:headEnd/>
            <a:tailEnd/>
          </a:ln>
        </p:spPr>
        <p:txBody>
          <a:bodyPr lIns="87453" tIns="43726" rIns="87453" bIns="43726">
            <a:spAutoFit/>
          </a:bodyPr>
          <a:lstStyle/>
          <a:p>
            <a:pPr defTabSz="874857">
              <a:spcBef>
                <a:spcPct val="50000"/>
              </a:spcBef>
            </a:pPr>
            <a:r>
              <a:rPr lang="es-ES" sz="1200" i="1" dirty="0"/>
              <a:t>Los elementos rodeados por una línea de puntos forman parte de la red CAN-C2</a:t>
            </a:r>
            <a:r>
              <a:rPr lang="fr-FR" sz="1200" i="1" dirty="0"/>
              <a:t>.</a:t>
            </a:r>
          </a:p>
          <a:p>
            <a:pPr defTabSz="874857">
              <a:spcBef>
                <a:spcPct val="50000"/>
              </a:spcBef>
            </a:pPr>
            <a:endParaRPr lang="fr-FR" sz="1200" i="1" dirty="0"/>
          </a:p>
        </p:txBody>
      </p:sp>
      <p:pic>
        <p:nvPicPr>
          <p:cNvPr id="264197" name="Picture 5" descr="Can_1_Dag_ss-titre"/>
          <p:cNvPicPr>
            <a:picLocks noChangeAspect="1" noChangeArrowheads="1"/>
          </p:cNvPicPr>
          <p:nvPr/>
        </p:nvPicPr>
        <p:blipFill>
          <a:blip r:embed="rId3"/>
          <a:srcRect/>
          <a:stretch>
            <a:fillRect/>
          </a:stretch>
        </p:blipFill>
        <p:spPr bwMode="auto">
          <a:xfrm>
            <a:off x="0" y="4531578"/>
            <a:ext cx="6858000" cy="3751493"/>
          </a:xfrm>
          <a:prstGeom prst="rect">
            <a:avLst/>
          </a:prstGeom>
          <a:noFill/>
          <a:ln w="9525">
            <a:noFill/>
            <a:miter lim="800000"/>
            <a:headEnd/>
            <a:tailEnd/>
          </a:ln>
        </p:spPr>
      </p:pic>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50607" y="0"/>
            <a:ext cx="6537489" cy="4534414"/>
          </a:xfrm>
          <a:ln/>
        </p:spPr>
      </p:sp>
      <p:sp>
        <p:nvSpPr>
          <p:cNvPr id="266243" name="Rectangle 3"/>
          <p:cNvSpPr>
            <a:spLocks noGrp="1" noChangeArrowheads="1"/>
          </p:cNvSpPr>
          <p:nvPr>
            <p:ph type="body" idx="1"/>
          </p:nvPr>
        </p:nvSpPr>
        <p:spPr>
          <a:xfrm>
            <a:off x="44473" y="4506047"/>
            <a:ext cx="6813527" cy="3969917"/>
          </a:xfrm>
          <a:ln/>
        </p:spPr>
        <p:txBody>
          <a:bodyPr/>
          <a:lstStyle/>
          <a:p>
            <a:pPr eaLnBrk="1" hangingPunct="1"/>
            <a:endParaRPr lang="es-ES" smtClean="0"/>
          </a:p>
        </p:txBody>
      </p:sp>
      <p:pic>
        <p:nvPicPr>
          <p:cNvPr id="266244" name="Picture 4" descr="Can_2_Dag_ss-titre"/>
          <p:cNvPicPr>
            <a:picLocks noChangeAspect="1" noChangeArrowheads="1"/>
          </p:cNvPicPr>
          <p:nvPr/>
        </p:nvPicPr>
        <p:blipFill>
          <a:blip r:embed="rId3"/>
          <a:srcRect/>
          <a:stretch>
            <a:fillRect/>
          </a:stretch>
        </p:blipFill>
        <p:spPr bwMode="auto">
          <a:xfrm>
            <a:off x="0" y="4534414"/>
            <a:ext cx="6858000" cy="3750075"/>
          </a:xfrm>
          <a:prstGeom prst="rect">
            <a:avLst/>
          </a:prstGeom>
          <a:noFill/>
          <a:ln w="9525">
            <a:noFill/>
            <a:miter lim="800000"/>
            <a:headEnd/>
            <a:tailEnd/>
          </a:ln>
        </p:spPr>
      </p:pic>
      <p:sp>
        <p:nvSpPr>
          <p:cNvPr id="266245" name="Text Box 5"/>
          <p:cNvSpPr txBox="1">
            <a:spLocks noChangeArrowheads="1"/>
          </p:cNvSpPr>
          <p:nvPr/>
        </p:nvSpPr>
        <p:spPr bwMode="auto">
          <a:xfrm>
            <a:off x="0" y="4131608"/>
            <a:ext cx="6858000" cy="1057802"/>
          </a:xfrm>
          <a:prstGeom prst="rect">
            <a:avLst/>
          </a:prstGeom>
          <a:solidFill>
            <a:schemeClr val="bg1"/>
          </a:solidFill>
          <a:ln w="9525">
            <a:noFill/>
            <a:miter lim="800000"/>
            <a:headEnd/>
            <a:tailEnd/>
          </a:ln>
        </p:spPr>
        <p:txBody>
          <a:bodyPr lIns="87453" tIns="43726" rIns="87453" bIns="43726">
            <a:spAutoFit/>
          </a:bodyPr>
          <a:lstStyle/>
          <a:p>
            <a:pPr defTabSz="874857">
              <a:spcBef>
                <a:spcPct val="50000"/>
              </a:spcBef>
            </a:pPr>
            <a:r>
              <a:rPr lang="es-ES" i="1" dirty="0"/>
              <a:t>Los elementos rodeados por una línea de puntos forman parte de la red CAN-C1.</a:t>
            </a:r>
          </a:p>
          <a:p>
            <a:pPr defTabSz="874857">
              <a:spcBef>
                <a:spcPct val="50000"/>
              </a:spcBef>
            </a:pPr>
            <a:endParaRPr lang="fr-FR" i="1"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46007" y="0"/>
            <a:ext cx="6537490" cy="4534414"/>
          </a:xfrm>
          <a:ln/>
        </p:spPr>
      </p:sp>
      <p:pic>
        <p:nvPicPr>
          <p:cNvPr id="268291" name="Picture 3" descr="Can_Bat_ss-titre"/>
          <p:cNvPicPr>
            <a:picLocks noChangeAspect="1" noChangeArrowheads="1"/>
          </p:cNvPicPr>
          <p:nvPr/>
        </p:nvPicPr>
        <p:blipFill>
          <a:blip r:embed="rId3"/>
          <a:srcRect/>
          <a:stretch>
            <a:fillRect/>
          </a:stretch>
        </p:blipFill>
        <p:spPr bwMode="auto">
          <a:xfrm>
            <a:off x="0" y="4572709"/>
            <a:ext cx="6858000" cy="3751494"/>
          </a:xfrm>
          <a:prstGeom prst="rect">
            <a:avLst/>
          </a:prstGeom>
          <a:noFill/>
          <a:ln w="9525">
            <a:noFill/>
            <a:miter lim="800000"/>
            <a:headEnd/>
            <a:tailEnd/>
          </a:ln>
        </p:spPr>
      </p:pic>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50607" y="0"/>
            <a:ext cx="6537489" cy="4534414"/>
          </a:xfrm>
          <a:ln/>
        </p:spPr>
      </p:sp>
      <p:pic>
        <p:nvPicPr>
          <p:cNvPr id="270339" name="Picture 4" descr="Mux1"/>
          <p:cNvPicPr>
            <a:picLocks noChangeAspect="1" noChangeArrowheads="1"/>
          </p:cNvPicPr>
          <p:nvPr/>
        </p:nvPicPr>
        <p:blipFill>
          <a:blip r:embed="rId3"/>
          <a:srcRect/>
          <a:stretch>
            <a:fillRect/>
          </a:stretch>
        </p:blipFill>
        <p:spPr bwMode="auto">
          <a:xfrm>
            <a:off x="667092" y="5036505"/>
            <a:ext cx="5767651" cy="3351523"/>
          </a:xfrm>
          <a:prstGeom prst="rect">
            <a:avLst/>
          </a:prstGeom>
          <a:noFill/>
          <a:ln w="9525">
            <a:noFill/>
            <a:miter lim="800000"/>
            <a:headEnd/>
            <a:tailEnd/>
          </a:ln>
        </p:spPr>
      </p:pic>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1" y="0"/>
            <a:ext cx="6537490" cy="4534414"/>
          </a:xfrm>
          <a:ln/>
        </p:spPr>
      </p:sp>
      <p:sp>
        <p:nvSpPr>
          <p:cNvPr id="272387" name="Rectangle 3"/>
          <p:cNvSpPr>
            <a:spLocks noGrp="1" noChangeArrowheads="1"/>
          </p:cNvSpPr>
          <p:nvPr>
            <p:ph type="body" idx="1"/>
          </p:nvPr>
        </p:nvSpPr>
        <p:spPr>
          <a:xfrm>
            <a:off x="0" y="4372724"/>
            <a:ext cx="6813528" cy="3969917"/>
          </a:xfrm>
          <a:ln/>
        </p:spPr>
        <p:txBody>
          <a:bodyPr/>
          <a:lstStyle/>
          <a:p>
            <a:pPr eaLnBrk="1" hangingPunct="1"/>
            <a:endParaRPr lang="es-ES" smtClean="0"/>
          </a:p>
        </p:txBody>
      </p:sp>
      <p:pic>
        <p:nvPicPr>
          <p:cNvPr id="272388" name="Picture 4" descr="Can_charging_ss-titre"/>
          <p:cNvPicPr>
            <a:picLocks noChangeAspect="1" noChangeArrowheads="1"/>
          </p:cNvPicPr>
          <p:nvPr/>
        </p:nvPicPr>
        <p:blipFill>
          <a:blip r:embed="rId3"/>
          <a:srcRect/>
          <a:stretch>
            <a:fillRect/>
          </a:stretch>
        </p:blipFill>
        <p:spPr bwMode="auto">
          <a:xfrm>
            <a:off x="0" y="4372725"/>
            <a:ext cx="6858000" cy="3751493"/>
          </a:xfrm>
          <a:prstGeom prst="rect">
            <a:avLst/>
          </a:prstGeom>
          <a:noFill/>
          <a:ln w="9525">
            <a:noFill/>
            <a:miter lim="800000"/>
            <a:headEnd/>
            <a:tailEnd/>
          </a:ln>
        </p:spPr>
      </p:pic>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Rectangle 2"/>
          <p:cNvSpPr>
            <a:spLocks noGrp="1" noRot="1" noChangeAspect="1" noChangeArrowheads="1" noTextEdit="1"/>
          </p:cNvSpPr>
          <p:nvPr>
            <p:ph type="sldImg"/>
          </p:nvPr>
        </p:nvSpPr>
        <p:spPr>
          <a:xfrm>
            <a:off x="241300" y="0"/>
            <a:ext cx="5957888" cy="4467225"/>
          </a:xfrm>
          <a:ln/>
        </p:spPr>
      </p:sp>
      <p:sp>
        <p:nvSpPr>
          <p:cNvPr id="195587" name="Rectangle 3"/>
          <p:cNvSpPr>
            <a:spLocks noGrp="1" noChangeArrowheads="1"/>
          </p:cNvSpPr>
          <p:nvPr>
            <p:ph type="body" idx="1"/>
          </p:nvPr>
        </p:nvSpPr>
        <p:spPr>
          <a:xfrm>
            <a:off x="145687" y="4372724"/>
            <a:ext cx="6627969" cy="3969917"/>
          </a:xfrm>
          <a:ln/>
        </p:spPr>
        <p:txBody>
          <a:bodyPr/>
          <a:lstStyle/>
          <a:p>
            <a:pPr eaLnBrk="1" hangingPunct="1"/>
            <a:r>
              <a:rPr lang="es-ES" dirty="0"/>
              <a:t>La batería de tracción (330 V) se compone de 88 células conectadas en serie. </a:t>
            </a:r>
          </a:p>
          <a:p>
            <a:pPr eaLnBrk="1" hangingPunct="1"/>
            <a:endParaRPr lang="es-ES" dirty="0"/>
          </a:p>
          <a:p>
            <a:pPr eaLnBrk="1" hangingPunct="1"/>
            <a:r>
              <a:rPr lang="es-ES" dirty="0"/>
              <a:t>Las células se </a:t>
            </a:r>
            <a:r>
              <a:rPr lang="es-ES" dirty="0" err="1"/>
              <a:t>regrupan</a:t>
            </a:r>
            <a:r>
              <a:rPr lang="es-ES" dirty="0"/>
              <a:t> en:</a:t>
            </a:r>
          </a:p>
          <a:p>
            <a:pPr eaLnBrk="1" hangingPunct="1">
              <a:buFontTx/>
              <a:buChar char="•"/>
            </a:pPr>
            <a:r>
              <a:rPr lang="es-ES" dirty="0"/>
              <a:t> 10 módulos de 8 células,</a:t>
            </a:r>
          </a:p>
          <a:p>
            <a:pPr eaLnBrk="1" hangingPunct="1">
              <a:buFontTx/>
              <a:buChar char="•"/>
            </a:pPr>
            <a:r>
              <a:rPr lang="es-ES" dirty="0"/>
              <a:t> 2 módulos de 4 células.</a:t>
            </a:r>
          </a:p>
          <a:p>
            <a:pPr eaLnBrk="1" hangingPunct="1">
              <a:buFontTx/>
              <a:buChar char="•"/>
            </a:pPr>
            <a:endParaRPr lang="es-ES" dirty="0"/>
          </a:p>
          <a:p>
            <a:pPr eaLnBrk="1" hangingPunct="1">
              <a:buFont typeface="Wingdings" pitchFamily="2" charset="2"/>
              <a:buNone/>
            </a:pPr>
            <a:r>
              <a:rPr lang="es-ES" dirty="0"/>
              <a:t>La tensión nominal de cada célula de la batería de tracción es de 3,75V. </a:t>
            </a:r>
          </a:p>
          <a:p>
            <a:pPr eaLnBrk="1" hangingPunct="1">
              <a:buFont typeface="Wingdings" pitchFamily="2" charset="2"/>
              <a:buNone/>
            </a:pPr>
            <a:endParaRPr lang="es-ES" dirty="0"/>
          </a:p>
          <a:p>
            <a:pPr eaLnBrk="1" hangingPunct="1">
              <a:buFont typeface="Wingdings" pitchFamily="2" charset="2"/>
              <a:buNone/>
            </a:pPr>
            <a:r>
              <a:rPr lang="es-ES" dirty="0"/>
              <a:t>La batería es de tipo: </a:t>
            </a:r>
            <a:r>
              <a:rPr lang="es-ES" dirty="0" err="1"/>
              <a:t>Lithium</a:t>
            </a:r>
            <a:r>
              <a:rPr lang="es-ES" dirty="0"/>
              <a:t>-Ion* (batería de iones de litio).</a:t>
            </a:r>
          </a:p>
          <a:p>
            <a:pPr eaLnBrk="1" hangingPunct="1"/>
            <a:endParaRPr lang="es-ES" dirty="0"/>
          </a:p>
          <a:p>
            <a:pPr eaLnBrk="1" hangingPunct="1"/>
            <a:endParaRPr lang="es-ES" dirty="0"/>
          </a:p>
          <a:p>
            <a:pPr eaLnBrk="1" hangingPunct="1"/>
            <a:r>
              <a:rPr lang="es-ES" dirty="0"/>
              <a:t>* El nombre </a:t>
            </a:r>
            <a:r>
              <a:rPr lang="es-ES" dirty="0" err="1"/>
              <a:t>Lithium</a:t>
            </a:r>
            <a:r>
              <a:rPr lang="es-ES" dirty="0"/>
              <a:t>-ion agrupa distintos tipos de baterías. La elección de la tecnología de óxido de manganeso (cátodos a base de óxidos de manganeso LiMn2O4) responde a la disponibilidad de sus componentes y al buen nivel de seguridad alcanzado. </a:t>
            </a:r>
          </a:p>
          <a:p>
            <a:pPr eaLnBrk="1" hangingPunct="1">
              <a:buFontTx/>
              <a:buChar char="•"/>
            </a:pPr>
            <a:endParaRPr lang="es-E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46007" y="0"/>
            <a:ext cx="6537490" cy="4534414"/>
          </a:xfrm>
          <a:ln/>
        </p:spPr>
      </p:sp>
      <p:pic>
        <p:nvPicPr>
          <p:cNvPr id="274435" name="Picture 3" descr="Lin_DAG_ss-titre"/>
          <p:cNvPicPr>
            <a:picLocks noChangeAspect="1" noChangeArrowheads="1"/>
          </p:cNvPicPr>
          <p:nvPr/>
        </p:nvPicPr>
        <p:blipFill>
          <a:blip r:embed="rId3"/>
          <a:srcRect/>
          <a:stretch>
            <a:fillRect/>
          </a:stretch>
        </p:blipFill>
        <p:spPr bwMode="auto">
          <a:xfrm>
            <a:off x="0" y="4572709"/>
            <a:ext cx="6858000" cy="3750075"/>
          </a:xfrm>
          <a:prstGeom prst="rect">
            <a:avLst/>
          </a:prstGeom>
          <a:noFill/>
          <a:ln w="9525">
            <a:noFill/>
            <a:miter lim="800000"/>
            <a:headEnd/>
            <a:tailEnd/>
          </a:ln>
        </p:spPr>
      </p:pic>
      <p:sp>
        <p:nvSpPr>
          <p:cNvPr id="274436" name="Text Box 4"/>
          <p:cNvSpPr txBox="1">
            <a:spLocks noChangeArrowheads="1"/>
          </p:cNvSpPr>
          <p:nvPr/>
        </p:nvSpPr>
        <p:spPr bwMode="auto">
          <a:xfrm>
            <a:off x="0" y="3842267"/>
            <a:ext cx="6858000" cy="272972"/>
          </a:xfrm>
          <a:prstGeom prst="rect">
            <a:avLst/>
          </a:prstGeom>
          <a:noFill/>
          <a:ln w="9525">
            <a:noFill/>
            <a:miter lim="800000"/>
            <a:headEnd/>
            <a:tailEnd/>
          </a:ln>
        </p:spPr>
        <p:txBody>
          <a:bodyPr lIns="87453" tIns="43726" rIns="87453" bIns="43726">
            <a:spAutoFit/>
          </a:bodyPr>
          <a:lstStyle/>
          <a:p>
            <a:pPr defTabSz="874857">
              <a:spcBef>
                <a:spcPct val="50000"/>
              </a:spcBef>
            </a:pPr>
            <a:r>
              <a:rPr lang="es-ES" sz="1200" dirty="0"/>
              <a:t>El LIN sirve únicamente para transmitir al BSI las informaciones del módulo de conmutación bajo volante</a:t>
            </a:r>
            <a:r>
              <a:rPr lang="fr-FR" sz="1200" dirty="0"/>
              <a:t>.</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46007" y="0"/>
            <a:ext cx="6537490" cy="4534414"/>
          </a:xfrm>
          <a:ln/>
        </p:spPr>
      </p:sp>
      <p:pic>
        <p:nvPicPr>
          <p:cNvPr id="276483" name="Picture 3" descr="LigneK_DAG_ss-titre2"/>
          <p:cNvPicPr>
            <a:picLocks noChangeAspect="1" noChangeArrowheads="1"/>
          </p:cNvPicPr>
          <p:nvPr/>
        </p:nvPicPr>
        <p:blipFill>
          <a:blip r:embed="rId3"/>
          <a:srcRect/>
          <a:stretch>
            <a:fillRect/>
          </a:stretch>
        </p:blipFill>
        <p:spPr bwMode="auto">
          <a:xfrm>
            <a:off x="0" y="4506048"/>
            <a:ext cx="6858000" cy="3750075"/>
          </a:xfrm>
          <a:prstGeom prst="rect">
            <a:avLst/>
          </a:prstGeom>
          <a:noFill/>
          <a:ln w="9525">
            <a:noFill/>
            <a:miter lim="800000"/>
            <a:headEnd/>
            <a:tailEnd/>
          </a:ln>
        </p:spPr>
      </p:pic>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50607" y="0"/>
            <a:ext cx="6537489" cy="4534414"/>
          </a:xfrm>
          <a:ln/>
        </p:spPr>
      </p:sp>
      <p:pic>
        <p:nvPicPr>
          <p:cNvPr id="278531" name="Picture 3" descr="LigneKsecu_DAG_ss-titre"/>
          <p:cNvPicPr>
            <a:picLocks noChangeAspect="1" noChangeArrowheads="1"/>
          </p:cNvPicPr>
          <p:nvPr/>
        </p:nvPicPr>
        <p:blipFill>
          <a:blip r:embed="rId3"/>
          <a:srcRect/>
          <a:stretch>
            <a:fillRect/>
          </a:stretch>
        </p:blipFill>
        <p:spPr bwMode="auto">
          <a:xfrm>
            <a:off x="0" y="4174158"/>
            <a:ext cx="6858000" cy="3751493"/>
          </a:xfrm>
          <a:prstGeom prst="rect">
            <a:avLst/>
          </a:prstGeom>
          <a:noFill/>
          <a:ln w="9525">
            <a:noFill/>
            <a:miter lim="800000"/>
            <a:headEnd/>
            <a:tailEnd/>
          </a:ln>
        </p:spPr>
      </p:pic>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19937" y="0"/>
            <a:ext cx="6535956" cy="4534414"/>
          </a:xfrm>
          <a:ln/>
        </p:spPr>
      </p:sp>
      <p:pic>
        <p:nvPicPr>
          <p:cNvPr id="280579" name="Picture 3" descr="SCI_ss-titre"/>
          <p:cNvPicPr>
            <a:picLocks noChangeAspect="1" noChangeArrowheads="1"/>
          </p:cNvPicPr>
          <p:nvPr/>
        </p:nvPicPr>
        <p:blipFill>
          <a:blip r:embed="rId3"/>
          <a:srcRect/>
          <a:stretch>
            <a:fillRect/>
          </a:stretch>
        </p:blipFill>
        <p:spPr bwMode="auto">
          <a:xfrm>
            <a:off x="0" y="4637952"/>
            <a:ext cx="6858000" cy="3751494"/>
          </a:xfrm>
          <a:prstGeom prst="rect">
            <a:avLst/>
          </a:prstGeom>
          <a:noFill/>
          <a:ln w="9525">
            <a:noFill/>
            <a:miter lim="800000"/>
            <a:headEnd/>
            <a:tailEnd/>
          </a:ln>
        </p:spPr>
      </p:pic>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46006" y="1"/>
            <a:ext cx="6539023" cy="4535832"/>
          </a:xfrm>
          <a:ln/>
        </p:spPr>
      </p:sp>
      <p:sp>
        <p:nvSpPr>
          <p:cNvPr id="282627" name="Rectangle 3"/>
          <p:cNvSpPr>
            <a:spLocks noGrp="1" noChangeArrowheads="1"/>
          </p:cNvSpPr>
          <p:nvPr>
            <p:ph type="body" idx="1"/>
          </p:nvPr>
        </p:nvSpPr>
        <p:spPr>
          <a:xfrm>
            <a:off x="157956" y="4836520"/>
            <a:ext cx="6545157" cy="2852270"/>
          </a:xfrm>
          <a:ln/>
        </p:spPr>
        <p:txBody>
          <a:bodyPr lIns="90643" tIns="45319" rIns="90643" bIns="45319"/>
          <a:lstStyle/>
          <a:p>
            <a:pPr eaLnBrk="1" hangingPunct="1"/>
            <a:r>
              <a:rPr lang="es-ES" dirty="0"/>
              <a:t>Durante una sesión de diagnóstico, los calculadores de la red CAN-C se comunican con el útil mediante la toma diagnóstico gracias a la conexión CAN-C </a:t>
            </a:r>
            <a:r>
              <a:rPr lang="es-ES" dirty="0" err="1"/>
              <a:t>Diag</a:t>
            </a:r>
            <a:r>
              <a:rPr lang="es-ES" dirty="0"/>
              <a:t> con un rendimiento de 500 </a:t>
            </a:r>
            <a:r>
              <a:rPr lang="es-ES" dirty="0" err="1"/>
              <a:t>Kbi</a:t>
            </a:r>
            <a:r>
              <a:rPr lang="es-ES" dirty="0"/>
              <a:t>/s.</a:t>
            </a:r>
          </a:p>
          <a:p>
            <a:pPr eaLnBrk="1" hangingPunct="1"/>
            <a:endParaRPr lang="es-ES" dirty="0"/>
          </a:p>
          <a:p>
            <a:pPr eaLnBrk="1" hangingPunct="1"/>
            <a:r>
              <a:rPr lang="es-ES" dirty="0"/>
              <a:t>Gracias a una línea K es posible interrogar la radio, el calculador de cojín hinchable y la platina de mando de climatización.</a:t>
            </a:r>
          </a:p>
          <a:p>
            <a:pPr eaLnBrk="1" hangingPunct="1"/>
            <a:endParaRPr lang="es-ES" dirty="0"/>
          </a:p>
          <a:p>
            <a:pPr eaLnBrk="1" hangingPunct="1"/>
            <a:r>
              <a:rPr lang="es-ES" dirty="0"/>
              <a:t>Los calculadores de las redes CAN-BAT y CAN CONF pueden ser interrogadas por el calculador de la batería de tracción (CAN-BAT) y por el calculador de pasarela (CAN CONF)</a:t>
            </a:r>
            <a:r>
              <a:rPr lang="fr-FR" dirty="0"/>
              <a:t>.</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2"/>
          <p:cNvSpPr>
            <a:spLocks noGrp="1" noRot="1" noChangeAspect="1" noChangeArrowheads="1" noTextEdit="1"/>
          </p:cNvSpPr>
          <p:nvPr>
            <p:ph type="sldImg"/>
          </p:nvPr>
        </p:nvSpPr>
        <p:spPr>
          <a:xfrm>
            <a:off x="285750" y="0"/>
            <a:ext cx="5957888" cy="4467225"/>
          </a:xfrm>
          <a:ln/>
        </p:spPr>
      </p:sp>
      <p:sp>
        <p:nvSpPr>
          <p:cNvPr id="284675" name="Rectangle 3"/>
          <p:cNvSpPr>
            <a:spLocks noChangeArrowheads="1"/>
          </p:cNvSpPr>
          <p:nvPr/>
        </p:nvSpPr>
        <p:spPr bwMode="auto">
          <a:xfrm>
            <a:off x="0" y="2615840"/>
            <a:ext cx="170529" cy="362231"/>
          </a:xfrm>
          <a:prstGeom prst="rect">
            <a:avLst/>
          </a:prstGeom>
          <a:noFill/>
          <a:ln w="63500">
            <a:noFill/>
            <a:miter lim="800000"/>
            <a:headEnd/>
            <a:tailEnd/>
          </a:ln>
        </p:spPr>
        <p:txBody>
          <a:bodyPr wrap="none" lIns="84408" tIns="42204" rIns="84408" bIns="42204" anchor="ctr">
            <a:spAutoFit/>
          </a:bodyPr>
          <a:lstStyle/>
          <a:p>
            <a:endParaRPr lang="es-ES"/>
          </a:p>
        </p:txBody>
      </p:sp>
      <p:sp>
        <p:nvSpPr>
          <p:cNvPr id="284676" name="Rectangle 4"/>
          <p:cNvSpPr>
            <a:spLocks noGrp="1" noChangeArrowheads="1"/>
          </p:cNvSpPr>
          <p:nvPr>
            <p:ph type="body" idx="1"/>
          </p:nvPr>
        </p:nvSpPr>
        <p:spPr>
          <a:xfrm>
            <a:off x="0" y="1097791"/>
            <a:ext cx="6813528" cy="6914379"/>
          </a:xfrm>
          <a:ln/>
        </p:spPr>
        <p:txBody>
          <a:bodyPr/>
          <a:lstStyle/>
          <a:p>
            <a:pPr eaLnBrk="1" hangingPunct="1"/>
            <a:r>
              <a:rPr lang="fr-FR" dirty="0"/>
              <a:t>	- una </a:t>
            </a:r>
            <a:r>
              <a:rPr lang="fr-FR" dirty="0" err="1"/>
              <a:t>llave</a:t>
            </a:r>
            <a:r>
              <a:rPr lang="fr-FR" dirty="0"/>
              <a:t> </a:t>
            </a:r>
            <a:r>
              <a:rPr lang="fr-FR" dirty="0" err="1"/>
              <a:t>transpondedora</a:t>
            </a:r>
            <a:r>
              <a:rPr lang="fr-FR" dirty="0"/>
              <a:t>,</a:t>
            </a:r>
          </a:p>
          <a:p>
            <a:pPr eaLnBrk="1" hangingPunct="1"/>
            <a:r>
              <a:rPr lang="fr-FR" dirty="0"/>
              <a:t>	- una bobina </a:t>
            </a:r>
            <a:r>
              <a:rPr lang="fr-FR" dirty="0" err="1"/>
              <a:t>transpondedora</a:t>
            </a:r>
            <a:r>
              <a:rPr lang="fr-FR" dirty="0"/>
              <a:t> (8209),</a:t>
            </a:r>
          </a:p>
          <a:p>
            <a:pPr eaLnBrk="1" hangingPunct="1"/>
            <a:r>
              <a:rPr lang="fr-FR" dirty="0"/>
              <a:t>	- una </a:t>
            </a:r>
            <a:r>
              <a:rPr lang="fr-FR" dirty="0" err="1"/>
              <a:t>Caja</a:t>
            </a:r>
            <a:r>
              <a:rPr lang="fr-FR" dirty="0"/>
              <a:t> </a:t>
            </a:r>
            <a:r>
              <a:rPr lang="fr-FR" dirty="0" err="1"/>
              <a:t>Servicio</a:t>
            </a:r>
            <a:r>
              <a:rPr lang="fr-FR" dirty="0"/>
              <a:t> </a:t>
            </a:r>
            <a:r>
              <a:rPr lang="fr-FR" dirty="0" err="1"/>
              <a:t>Inteligente</a:t>
            </a:r>
            <a:r>
              <a:rPr lang="fr-FR" dirty="0"/>
              <a:t> (BSI1),</a:t>
            </a:r>
          </a:p>
          <a:p>
            <a:pPr eaLnBrk="1" hangingPunct="1"/>
            <a:r>
              <a:rPr lang="fr-FR" dirty="0"/>
              <a:t>	- un </a:t>
            </a:r>
            <a:r>
              <a:rPr lang="fr-FR" dirty="0" err="1"/>
              <a:t>calculador</a:t>
            </a:r>
            <a:r>
              <a:rPr lang="fr-FR" dirty="0"/>
              <a:t> VE (1761),</a:t>
            </a:r>
          </a:p>
          <a:p>
            <a:pPr eaLnBrk="1" hangingPunct="1"/>
            <a:r>
              <a:rPr lang="fr-FR" dirty="0"/>
              <a:t>	- un </a:t>
            </a:r>
            <a:r>
              <a:rPr lang="fr-FR" dirty="0" err="1"/>
              <a:t>calculador</a:t>
            </a:r>
            <a:r>
              <a:rPr lang="fr-FR" dirty="0"/>
              <a:t> CCME (1725)</a:t>
            </a:r>
          </a:p>
        </p:txBody>
      </p:sp>
      <p:grpSp>
        <p:nvGrpSpPr>
          <p:cNvPr id="2" name="Group 27"/>
          <p:cNvGrpSpPr>
            <a:grpSpLocks/>
          </p:cNvGrpSpPr>
          <p:nvPr/>
        </p:nvGrpSpPr>
        <p:grpSpPr bwMode="auto">
          <a:xfrm>
            <a:off x="228499" y="4121679"/>
            <a:ext cx="6325860" cy="4538669"/>
            <a:chOff x="149" y="2906"/>
            <a:chExt cx="4125" cy="3200"/>
          </a:xfrm>
        </p:grpSpPr>
        <p:pic>
          <p:nvPicPr>
            <p:cNvPr id="284678" name="Picture 28" descr="ion_dessus_3"/>
            <p:cNvPicPr>
              <a:picLocks noChangeAspect="1" noChangeArrowheads="1"/>
            </p:cNvPicPr>
            <p:nvPr/>
          </p:nvPicPr>
          <p:blipFill>
            <a:blip r:embed="rId3"/>
            <a:srcRect/>
            <a:stretch>
              <a:fillRect/>
            </a:stretch>
          </p:blipFill>
          <p:spPr bwMode="auto">
            <a:xfrm>
              <a:off x="623" y="3521"/>
              <a:ext cx="3054" cy="1335"/>
            </a:xfrm>
            <a:prstGeom prst="rect">
              <a:avLst/>
            </a:prstGeom>
            <a:noFill/>
            <a:ln w="9525">
              <a:noFill/>
              <a:miter lim="800000"/>
              <a:headEnd/>
              <a:tailEnd/>
            </a:ln>
          </p:spPr>
        </p:pic>
        <p:sp>
          <p:nvSpPr>
            <p:cNvPr id="284679" name="Line 29"/>
            <p:cNvSpPr>
              <a:spLocks noChangeShapeType="1"/>
            </p:cNvSpPr>
            <p:nvPr/>
          </p:nvSpPr>
          <p:spPr bwMode="auto">
            <a:xfrm flipH="1">
              <a:off x="2947" y="3521"/>
              <a:ext cx="99" cy="728"/>
            </a:xfrm>
            <a:prstGeom prst="line">
              <a:avLst/>
            </a:prstGeom>
            <a:noFill/>
            <a:ln w="25400">
              <a:solidFill>
                <a:srgbClr val="333333"/>
              </a:solidFill>
              <a:round/>
              <a:headEnd/>
              <a:tailEnd/>
            </a:ln>
          </p:spPr>
          <p:txBody>
            <a:bodyPr/>
            <a:lstStyle/>
            <a:p>
              <a:endParaRPr lang="es-ES"/>
            </a:p>
          </p:txBody>
        </p:sp>
        <p:sp>
          <p:nvSpPr>
            <p:cNvPr id="284680" name="Line 30"/>
            <p:cNvSpPr>
              <a:spLocks noChangeShapeType="1"/>
            </p:cNvSpPr>
            <p:nvPr/>
          </p:nvSpPr>
          <p:spPr bwMode="auto">
            <a:xfrm>
              <a:off x="1121" y="3493"/>
              <a:ext cx="465" cy="671"/>
            </a:xfrm>
            <a:prstGeom prst="line">
              <a:avLst/>
            </a:prstGeom>
            <a:noFill/>
            <a:ln w="25400">
              <a:solidFill>
                <a:srgbClr val="333333"/>
              </a:solidFill>
              <a:round/>
              <a:headEnd/>
              <a:tailEnd/>
            </a:ln>
          </p:spPr>
          <p:txBody>
            <a:bodyPr/>
            <a:lstStyle/>
            <a:p>
              <a:endParaRPr lang="es-ES"/>
            </a:p>
          </p:txBody>
        </p:sp>
        <p:sp>
          <p:nvSpPr>
            <p:cNvPr id="284681" name="Line 31"/>
            <p:cNvSpPr>
              <a:spLocks noChangeShapeType="1"/>
            </p:cNvSpPr>
            <p:nvPr/>
          </p:nvSpPr>
          <p:spPr bwMode="auto">
            <a:xfrm flipV="1">
              <a:off x="1022" y="4612"/>
              <a:ext cx="298" cy="391"/>
            </a:xfrm>
            <a:prstGeom prst="line">
              <a:avLst/>
            </a:prstGeom>
            <a:noFill/>
            <a:ln w="25400">
              <a:solidFill>
                <a:srgbClr val="333333"/>
              </a:solidFill>
              <a:round/>
              <a:headEnd/>
              <a:tailEnd/>
            </a:ln>
          </p:spPr>
          <p:txBody>
            <a:bodyPr/>
            <a:lstStyle/>
            <a:p>
              <a:endParaRPr lang="es-ES"/>
            </a:p>
          </p:txBody>
        </p:sp>
        <p:sp>
          <p:nvSpPr>
            <p:cNvPr id="284682" name="Line 32"/>
            <p:cNvSpPr>
              <a:spLocks noChangeShapeType="1"/>
            </p:cNvSpPr>
            <p:nvPr/>
          </p:nvSpPr>
          <p:spPr bwMode="auto">
            <a:xfrm>
              <a:off x="1646" y="4312"/>
              <a:ext cx="272" cy="681"/>
            </a:xfrm>
            <a:prstGeom prst="line">
              <a:avLst/>
            </a:prstGeom>
            <a:noFill/>
            <a:ln w="25400">
              <a:solidFill>
                <a:srgbClr val="333333"/>
              </a:solidFill>
              <a:round/>
              <a:headEnd/>
              <a:tailEnd/>
            </a:ln>
          </p:spPr>
          <p:txBody>
            <a:bodyPr/>
            <a:lstStyle/>
            <a:p>
              <a:endParaRPr lang="es-ES"/>
            </a:p>
          </p:txBody>
        </p:sp>
        <p:sp>
          <p:nvSpPr>
            <p:cNvPr id="284683" name="AutoShape 33"/>
            <p:cNvSpPr>
              <a:spLocks noChangeArrowheads="1"/>
            </p:cNvSpPr>
            <p:nvPr/>
          </p:nvSpPr>
          <p:spPr bwMode="auto">
            <a:xfrm>
              <a:off x="1524" y="4075"/>
              <a:ext cx="167" cy="166"/>
            </a:xfrm>
            <a:prstGeom prst="roundRect">
              <a:avLst>
                <a:gd name="adj" fmla="val 16667"/>
              </a:avLst>
            </a:prstGeom>
            <a:gradFill rotWithShape="1">
              <a:gsLst>
                <a:gs pos="0">
                  <a:srgbClr val="FFCBA9"/>
                </a:gs>
                <a:gs pos="100000">
                  <a:srgbClr val="FF6600"/>
                </a:gs>
              </a:gsLst>
              <a:path path="shape">
                <a:fillToRect l="50000" t="50000" r="50000" b="50000"/>
              </a:path>
            </a:gradFill>
            <a:ln w="19050">
              <a:solidFill>
                <a:srgbClr val="5F5F5F"/>
              </a:solidFill>
              <a:round/>
              <a:headEnd/>
              <a:tailEnd/>
            </a:ln>
          </p:spPr>
          <p:txBody>
            <a:bodyPr wrap="none" anchor="ctr"/>
            <a:lstStyle/>
            <a:p>
              <a:endParaRPr lang="es-ES"/>
            </a:p>
          </p:txBody>
        </p:sp>
        <p:sp>
          <p:nvSpPr>
            <p:cNvPr id="284684" name="AutoShape 34"/>
            <p:cNvSpPr>
              <a:spLocks noChangeArrowheads="1"/>
            </p:cNvSpPr>
            <p:nvPr/>
          </p:nvSpPr>
          <p:spPr bwMode="auto">
            <a:xfrm>
              <a:off x="1519" y="4249"/>
              <a:ext cx="166" cy="139"/>
            </a:xfrm>
            <a:prstGeom prst="roundRect">
              <a:avLst>
                <a:gd name="adj" fmla="val 16667"/>
              </a:avLst>
            </a:prstGeom>
            <a:gradFill rotWithShape="1">
              <a:gsLst>
                <a:gs pos="0">
                  <a:srgbClr val="FFCBA9"/>
                </a:gs>
                <a:gs pos="100000">
                  <a:srgbClr val="FF6600"/>
                </a:gs>
              </a:gsLst>
              <a:path path="shape">
                <a:fillToRect l="50000" t="50000" r="50000" b="50000"/>
              </a:path>
            </a:gradFill>
            <a:ln w="19050">
              <a:solidFill>
                <a:srgbClr val="5F5F5F"/>
              </a:solidFill>
              <a:round/>
              <a:headEnd/>
              <a:tailEnd/>
            </a:ln>
          </p:spPr>
          <p:txBody>
            <a:bodyPr wrap="none" anchor="ctr"/>
            <a:lstStyle/>
            <a:p>
              <a:endParaRPr lang="es-ES"/>
            </a:p>
          </p:txBody>
        </p:sp>
        <p:sp>
          <p:nvSpPr>
            <p:cNvPr id="284685" name="AutoShape 35"/>
            <p:cNvSpPr>
              <a:spLocks noChangeArrowheads="1"/>
            </p:cNvSpPr>
            <p:nvPr/>
          </p:nvSpPr>
          <p:spPr bwMode="auto">
            <a:xfrm>
              <a:off x="2880" y="4239"/>
              <a:ext cx="166" cy="224"/>
            </a:xfrm>
            <a:prstGeom prst="roundRect">
              <a:avLst>
                <a:gd name="adj" fmla="val 16667"/>
              </a:avLst>
            </a:prstGeom>
            <a:gradFill rotWithShape="1">
              <a:gsLst>
                <a:gs pos="0">
                  <a:srgbClr val="FFCBA9"/>
                </a:gs>
                <a:gs pos="100000">
                  <a:srgbClr val="FF6600"/>
                </a:gs>
              </a:gsLst>
              <a:path path="shape">
                <a:fillToRect l="50000" t="50000" r="50000" b="50000"/>
              </a:path>
            </a:gradFill>
            <a:ln w="19050">
              <a:solidFill>
                <a:srgbClr val="5F5F5F"/>
              </a:solidFill>
              <a:round/>
              <a:headEnd/>
              <a:tailEnd/>
            </a:ln>
          </p:spPr>
          <p:txBody>
            <a:bodyPr wrap="none" anchor="ctr"/>
            <a:lstStyle/>
            <a:p>
              <a:endParaRPr lang="es-ES"/>
            </a:p>
          </p:txBody>
        </p:sp>
        <p:sp>
          <p:nvSpPr>
            <p:cNvPr id="284686" name="AutoShape 36"/>
            <p:cNvSpPr>
              <a:spLocks noChangeArrowheads="1"/>
            </p:cNvSpPr>
            <p:nvPr/>
          </p:nvSpPr>
          <p:spPr bwMode="auto">
            <a:xfrm>
              <a:off x="1254" y="4472"/>
              <a:ext cx="166" cy="140"/>
            </a:xfrm>
            <a:prstGeom prst="roundRect">
              <a:avLst>
                <a:gd name="adj" fmla="val 16667"/>
              </a:avLst>
            </a:prstGeom>
            <a:gradFill rotWithShape="1">
              <a:gsLst>
                <a:gs pos="0">
                  <a:srgbClr val="FFCBA9"/>
                </a:gs>
                <a:gs pos="100000">
                  <a:srgbClr val="FF6600"/>
                </a:gs>
              </a:gsLst>
              <a:path path="shape">
                <a:fillToRect l="50000" t="50000" r="50000" b="50000"/>
              </a:path>
            </a:gradFill>
            <a:ln w="19050">
              <a:solidFill>
                <a:srgbClr val="5F5F5F"/>
              </a:solidFill>
              <a:round/>
              <a:headEnd/>
              <a:tailEnd/>
            </a:ln>
          </p:spPr>
          <p:txBody>
            <a:bodyPr wrap="none" anchor="ctr"/>
            <a:lstStyle/>
            <a:p>
              <a:endParaRPr lang="es-ES"/>
            </a:p>
          </p:txBody>
        </p:sp>
        <p:pic>
          <p:nvPicPr>
            <p:cNvPr id="284687" name="Picture 37" descr="BSI"/>
            <p:cNvPicPr>
              <a:picLocks noChangeAspect="1" noChangeArrowheads="1"/>
            </p:cNvPicPr>
            <p:nvPr/>
          </p:nvPicPr>
          <p:blipFill>
            <a:blip r:embed="rId4"/>
            <a:srcRect/>
            <a:stretch>
              <a:fillRect/>
            </a:stretch>
          </p:blipFill>
          <p:spPr bwMode="auto">
            <a:xfrm>
              <a:off x="149" y="5009"/>
              <a:ext cx="853" cy="632"/>
            </a:xfrm>
            <a:prstGeom prst="rect">
              <a:avLst/>
            </a:prstGeom>
            <a:noFill/>
            <a:ln w="38100">
              <a:solidFill>
                <a:schemeClr val="bg2"/>
              </a:solidFill>
              <a:miter lim="800000"/>
              <a:headEnd/>
              <a:tailEnd/>
            </a:ln>
          </p:spPr>
        </p:pic>
        <p:pic>
          <p:nvPicPr>
            <p:cNvPr id="284688" name="Picture 38" descr="EV_ECU"/>
            <p:cNvPicPr>
              <a:picLocks noChangeAspect="1" noChangeArrowheads="1"/>
            </p:cNvPicPr>
            <p:nvPr/>
          </p:nvPicPr>
          <p:blipFill>
            <a:blip r:embed="rId5"/>
            <a:srcRect/>
            <a:stretch>
              <a:fillRect/>
            </a:stretch>
          </p:blipFill>
          <p:spPr bwMode="auto">
            <a:xfrm>
              <a:off x="2093" y="2906"/>
              <a:ext cx="1232" cy="612"/>
            </a:xfrm>
            <a:prstGeom prst="rect">
              <a:avLst/>
            </a:prstGeom>
            <a:noFill/>
            <a:ln w="38100">
              <a:solidFill>
                <a:schemeClr val="bg2"/>
              </a:solidFill>
              <a:miter lim="800000"/>
              <a:headEnd/>
              <a:tailEnd/>
            </a:ln>
          </p:spPr>
        </p:pic>
        <p:pic>
          <p:nvPicPr>
            <p:cNvPr id="284689" name="Picture 39" descr="clef"/>
            <p:cNvPicPr>
              <a:picLocks noChangeAspect="1" noChangeArrowheads="1"/>
            </p:cNvPicPr>
            <p:nvPr/>
          </p:nvPicPr>
          <p:blipFill>
            <a:blip r:embed="rId6"/>
            <a:srcRect/>
            <a:stretch>
              <a:fillRect/>
            </a:stretch>
          </p:blipFill>
          <p:spPr bwMode="auto">
            <a:xfrm>
              <a:off x="291" y="2906"/>
              <a:ext cx="1091" cy="579"/>
            </a:xfrm>
            <a:prstGeom prst="rect">
              <a:avLst/>
            </a:prstGeom>
            <a:noFill/>
            <a:ln w="38100">
              <a:solidFill>
                <a:schemeClr val="bg2"/>
              </a:solidFill>
              <a:miter lim="800000"/>
              <a:headEnd/>
              <a:tailEnd/>
            </a:ln>
          </p:spPr>
        </p:pic>
        <p:pic>
          <p:nvPicPr>
            <p:cNvPr id="284690" name="Picture 40" descr="BSI1"/>
            <p:cNvPicPr>
              <a:picLocks noChangeAspect="1" noChangeArrowheads="1"/>
            </p:cNvPicPr>
            <p:nvPr/>
          </p:nvPicPr>
          <p:blipFill>
            <a:blip r:embed="rId7"/>
            <a:srcRect/>
            <a:stretch>
              <a:fillRect/>
            </a:stretch>
          </p:blipFill>
          <p:spPr bwMode="auto">
            <a:xfrm>
              <a:off x="339" y="5744"/>
              <a:ext cx="380" cy="362"/>
            </a:xfrm>
            <a:prstGeom prst="rect">
              <a:avLst/>
            </a:prstGeom>
            <a:noFill/>
            <a:ln w="9525">
              <a:noFill/>
              <a:miter lim="800000"/>
              <a:headEnd/>
              <a:tailEnd/>
            </a:ln>
          </p:spPr>
        </p:pic>
        <p:pic>
          <p:nvPicPr>
            <p:cNvPr id="284691" name="Picture 41" descr="1761"/>
            <p:cNvPicPr>
              <a:picLocks noChangeAspect="1" noChangeArrowheads="1"/>
            </p:cNvPicPr>
            <p:nvPr/>
          </p:nvPicPr>
          <p:blipFill>
            <a:blip r:embed="rId8"/>
            <a:srcRect/>
            <a:stretch>
              <a:fillRect/>
            </a:stretch>
          </p:blipFill>
          <p:spPr bwMode="auto">
            <a:xfrm>
              <a:off x="3373" y="3000"/>
              <a:ext cx="901" cy="444"/>
            </a:xfrm>
            <a:prstGeom prst="rect">
              <a:avLst/>
            </a:prstGeom>
            <a:noFill/>
            <a:ln w="9525">
              <a:noFill/>
              <a:miter lim="800000"/>
              <a:headEnd/>
              <a:tailEnd/>
            </a:ln>
          </p:spPr>
        </p:pic>
        <p:pic>
          <p:nvPicPr>
            <p:cNvPr id="284692" name="Picture 42" descr="1725"/>
            <p:cNvPicPr>
              <a:picLocks noChangeAspect="1" noChangeArrowheads="1"/>
            </p:cNvPicPr>
            <p:nvPr/>
          </p:nvPicPr>
          <p:blipFill>
            <a:blip r:embed="rId9"/>
            <a:srcRect/>
            <a:stretch>
              <a:fillRect/>
            </a:stretch>
          </p:blipFill>
          <p:spPr bwMode="auto">
            <a:xfrm>
              <a:off x="3373" y="5617"/>
              <a:ext cx="901" cy="444"/>
            </a:xfrm>
            <a:prstGeom prst="rect">
              <a:avLst/>
            </a:prstGeom>
            <a:noFill/>
            <a:ln w="9525">
              <a:noFill/>
              <a:miter lim="800000"/>
              <a:headEnd/>
              <a:tailEnd/>
            </a:ln>
          </p:spPr>
        </p:pic>
        <p:pic>
          <p:nvPicPr>
            <p:cNvPr id="284693" name="Picture 43" descr="8209"/>
            <p:cNvPicPr>
              <a:picLocks noChangeAspect="1" noChangeArrowheads="1"/>
            </p:cNvPicPr>
            <p:nvPr/>
          </p:nvPicPr>
          <p:blipFill>
            <a:blip r:embed="rId10"/>
            <a:srcRect/>
            <a:stretch>
              <a:fillRect/>
            </a:stretch>
          </p:blipFill>
          <p:spPr bwMode="auto">
            <a:xfrm>
              <a:off x="1646" y="5628"/>
              <a:ext cx="474" cy="468"/>
            </a:xfrm>
            <a:prstGeom prst="rect">
              <a:avLst/>
            </a:prstGeom>
            <a:noFill/>
            <a:ln w="9525">
              <a:noFill/>
              <a:miter lim="800000"/>
              <a:headEnd/>
              <a:tailEnd/>
            </a:ln>
          </p:spPr>
        </p:pic>
        <p:pic>
          <p:nvPicPr>
            <p:cNvPr id="284694" name="Picture 44" descr="bobine"/>
            <p:cNvPicPr>
              <a:picLocks noChangeAspect="1" noChangeArrowheads="1"/>
            </p:cNvPicPr>
            <p:nvPr/>
          </p:nvPicPr>
          <p:blipFill>
            <a:blip r:embed="rId11"/>
            <a:srcRect/>
            <a:stretch>
              <a:fillRect/>
            </a:stretch>
          </p:blipFill>
          <p:spPr bwMode="auto">
            <a:xfrm>
              <a:off x="1283" y="5038"/>
              <a:ext cx="1264" cy="527"/>
            </a:xfrm>
            <a:prstGeom prst="rect">
              <a:avLst/>
            </a:prstGeom>
            <a:noFill/>
            <a:ln w="38100">
              <a:solidFill>
                <a:schemeClr val="bg2"/>
              </a:solidFill>
              <a:miter lim="800000"/>
              <a:headEnd/>
              <a:tailEnd/>
            </a:ln>
          </p:spPr>
        </p:pic>
        <p:sp>
          <p:nvSpPr>
            <p:cNvPr id="284695" name="Line 45"/>
            <p:cNvSpPr>
              <a:spLocks noChangeShapeType="1"/>
            </p:cNvSpPr>
            <p:nvPr/>
          </p:nvSpPr>
          <p:spPr bwMode="auto">
            <a:xfrm flipH="1" flipV="1">
              <a:off x="3461" y="4040"/>
              <a:ext cx="181" cy="953"/>
            </a:xfrm>
            <a:prstGeom prst="line">
              <a:avLst/>
            </a:prstGeom>
            <a:noFill/>
            <a:ln w="25400">
              <a:solidFill>
                <a:srgbClr val="333333"/>
              </a:solidFill>
              <a:round/>
              <a:headEnd/>
              <a:tailEnd/>
            </a:ln>
          </p:spPr>
          <p:txBody>
            <a:bodyPr/>
            <a:lstStyle/>
            <a:p>
              <a:endParaRPr lang="es-ES"/>
            </a:p>
          </p:txBody>
        </p:sp>
        <p:sp>
          <p:nvSpPr>
            <p:cNvPr id="284696" name="AutoShape 46"/>
            <p:cNvSpPr>
              <a:spLocks noChangeArrowheads="1"/>
            </p:cNvSpPr>
            <p:nvPr/>
          </p:nvSpPr>
          <p:spPr bwMode="auto">
            <a:xfrm>
              <a:off x="3370" y="3859"/>
              <a:ext cx="159" cy="217"/>
            </a:xfrm>
            <a:prstGeom prst="roundRect">
              <a:avLst>
                <a:gd name="adj" fmla="val 16667"/>
              </a:avLst>
            </a:prstGeom>
            <a:gradFill rotWithShape="1">
              <a:gsLst>
                <a:gs pos="0">
                  <a:srgbClr val="FFC59E"/>
                </a:gs>
                <a:gs pos="100000">
                  <a:srgbClr val="FF6600"/>
                </a:gs>
              </a:gsLst>
              <a:path path="shape">
                <a:fillToRect l="50000" t="50000" r="50000" b="50000"/>
              </a:path>
            </a:gradFill>
            <a:ln w="12700">
              <a:solidFill>
                <a:srgbClr val="333333"/>
              </a:solidFill>
              <a:round/>
              <a:headEnd/>
              <a:tailEnd/>
            </a:ln>
          </p:spPr>
          <p:txBody>
            <a:bodyPr wrap="none" anchor="ctr"/>
            <a:lstStyle/>
            <a:p>
              <a:endParaRPr lang="es-ES"/>
            </a:p>
          </p:txBody>
        </p:sp>
        <p:pic>
          <p:nvPicPr>
            <p:cNvPr id="284697" name="Picture 47" descr="onduleur2"/>
            <p:cNvPicPr>
              <a:picLocks noChangeAspect="1" noChangeArrowheads="1"/>
            </p:cNvPicPr>
            <p:nvPr/>
          </p:nvPicPr>
          <p:blipFill>
            <a:blip r:embed="rId12"/>
            <a:srcRect/>
            <a:stretch>
              <a:fillRect/>
            </a:stretch>
          </p:blipFill>
          <p:spPr bwMode="auto">
            <a:xfrm>
              <a:off x="3007" y="4993"/>
              <a:ext cx="1263" cy="556"/>
            </a:xfrm>
            <a:prstGeom prst="rect">
              <a:avLst/>
            </a:prstGeom>
            <a:noFill/>
            <a:ln w="38100" algn="ctr">
              <a:solidFill>
                <a:schemeClr val="bg2"/>
              </a:solidFill>
              <a:miter lim="800000"/>
              <a:headEnd/>
              <a:tailEnd/>
            </a:ln>
          </p:spPr>
        </p:pic>
      </p:gr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5"/>
          <p:cNvSpPr>
            <a:spLocks noChangeArrowheads="1"/>
          </p:cNvSpPr>
          <p:nvPr/>
        </p:nvSpPr>
        <p:spPr bwMode="auto">
          <a:xfrm>
            <a:off x="159489" y="6515250"/>
            <a:ext cx="6542090" cy="364245"/>
          </a:xfrm>
          <a:prstGeom prst="rect">
            <a:avLst/>
          </a:prstGeom>
          <a:solidFill>
            <a:srgbClr val="D7CDC3"/>
          </a:solidFill>
          <a:ln w="25400" algn="ctr">
            <a:noFill/>
            <a:miter lim="800000"/>
            <a:headEnd/>
            <a:tailEnd/>
          </a:ln>
        </p:spPr>
        <p:txBody>
          <a:bodyPr lIns="83079" tIns="43201" rIns="83079" bIns="43201" anchor="ctr">
            <a:spAutoFit/>
          </a:bodyPr>
          <a:lstStyle/>
          <a:p>
            <a:endParaRPr lang="es-ES"/>
          </a:p>
        </p:txBody>
      </p:sp>
      <p:sp>
        <p:nvSpPr>
          <p:cNvPr id="893954" name="Rectangle 2"/>
          <p:cNvSpPr>
            <a:spLocks noGrp="1" noRot="1" noChangeAspect="1" noChangeArrowheads="1" noTextEdit="1"/>
          </p:cNvSpPr>
          <p:nvPr>
            <p:ph type="sldImg"/>
          </p:nvPr>
        </p:nvSpPr>
        <p:spPr>
          <a:xfrm>
            <a:off x="44473" y="1"/>
            <a:ext cx="6440877" cy="4467752"/>
          </a:xfrm>
          <a:ln/>
        </p:spPr>
      </p:sp>
      <p:sp>
        <p:nvSpPr>
          <p:cNvPr id="287748" name="Rectangle 3"/>
          <p:cNvSpPr>
            <a:spLocks noGrp="1" noChangeArrowheads="1"/>
          </p:cNvSpPr>
          <p:nvPr>
            <p:ph type="body" idx="1"/>
          </p:nvPr>
        </p:nvSpPr>
        <p:spPr>
          <a:xfrm>
            <a:off x="0" y="4439385"/>
            <a:ext cx="6552826" cy="4035161"/>
          </a:xfrm>
          <a:noFill/>
          <a:ln/>
        </p:spPr>
        <p:txBody>
          <a:bodyPr/>
          <a:lstStyle/>
          <a:p>
            <a:pPr marL="375148" indent="-211021"/>
            <a:endParaRPr lang="fr-FR" b="1" dirty="0"/>
          </a:p>
          <a:p>
            <a:pPr marL="375148" indent="-211021"/>
            <a:r>
              <a:rPr lang="es-ES" b="1" dirty="0"/>
              <a:t>Comparación de la función </a:t>
            </a:r>
            <a:r>
              <a:rPr lang="es-ES" b="1" dirty="0" err="1"/>
              <a:t>antiarranque</a:t>
            </a:r>
            <a:r>
              <a:rPr lang="es-ES" b="1" dirty="0"/>
              <a:t> del 4007 y de </a:t>
            </a:r>
            <a:r>
              <a:rPr lang="es-ES" b="1" dirty="0" err="1"/>
              <a:t>iOn</a:t>
            </a:r>
            <a:endParaRPr lang="es-ES" b="1" dirty="0"/>
          </a:p>
          <a:p>
            <a:pPr marL="375148" indent="-211021"/>
            <a:endParaRPr lang="es-ES" dirty="0"/>
          </a:p>
          <a:p>
            <a:pPr marL="375148" indent="-211021">
              <a:buFontTx/>
              <a:buChar char="-"/>
            </a:pPr>
            <a:r>
              <a:rPr lang="es-ES" dirty="0"/>
              <a:t>Las funcionalidades del </a:t>
            </a:r>
            <a:r>
              <a:rPr lang="es-ES" dirty="0" err="1"/>
              <a:t>antiarranque</a:t>
            </a:r>
            <a:r>
              <a:rPr lang="es-ES" dirty="0"/>
              <a:t> de la unidad de control del motor del 4007 están integradas en el calculador VE del </a:t>
            </a:r>
            <a:r>
              <a:rPr lang="es-ES" dirty="0" err="1"/>
              <a:t>iOn</a:t>
            </a:r>
            <a:r>
              <a:rPr lang="es-ES" dirty="0"/>
              <a:t>.</a:t>
            </a:r>
          </a:p>
          <a:p>
            <a:pPr marL="375148" indent="-211021">
              <a:buFontTx/>
              <a:buChar char="-"/>
            </a:pPr>
            <a:r>
              <a:rPr lang="es-ES" dirty="0"/>
              <a:t>Las funcionalidades del </a:t>
            </a:r>
            <a:r>
              <a:rPr lang="es-ES" dirty="0" err="1"/>
              <a:t>antiarranque</a:t>
            </a:r>
            <a:r>
              <a:rPr lang="es-ES" dirty="0"/>
              <a:t> de la caja </a:t>
            </a:r>
            <a:r>
              <a:rPr lang="es-ES" dirty="0" err="1"/>
              <a:t>antiarranque</a:t>
            </a:r>
            <a:r>
              <a:rPr lang="es-ES" dirty="0"/>
              <a:t> del  4007 están integradas en la BSI del </a:t>
            </a:r>
            <a:r>
              <a:rPr lang="es-ES" dirty="0" err="1"/>
              <a:t>iOn</a:t>
            </a:r>
            <a:r>
              <a:rPr lang="es-ES" dirty="0"/>
              <a:t>.</a:t>
            </a:r>
          </a:p>
          <a:p>
            <a:pPr marL="375148" indent="-211021">
              <a:buFontTx/>
              <a:buChar char="-"/>
            </a:pPr>
            <a:r>
              <a:rPr lang="es-ES" dirty="0"/>
              <a:t>El CCME, específico al vehículo eléctrico autoriza el arranque del vehículo</a:t>
            </a:r>
            <a:r>
              <a:rPr lang="fr-FR" dirty="0"/>
              <a:t>.</a:t>
            </a:r>
          </a:p>
          <a:p>
            <a:pPr marL="375148" indent="-211021"/>
            <a:endParaRPr lang="fr-FR" dirty="0"/>
          </a:p>
          <a:p>
            <a:pPr marL="375148" indent="-211021"/>
            <a:endParaRPr lang="fr-FR" dirty="0"/>
          </a:p>
          <a:p>
            <a:pPr marL="375148" indent="-211021"/>
            <a:endParaRPr lang="fr-FR"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p:cNvSpPr>
            <a:spLocks noGrp="1" noRot="1" noChangeAspect="1" noChangeArrowheads="1" noTextEdit="1"/>
          </p:cNvSpPr>
          <p:nvPr>
            <p:ph type="sldImg"/>
          </p:nvPr>
        </p:nvSpPr>
        <p:spPr>
          <a:ln/>
        </p:spPr>
      </p:sp>
      <p:sp>
        <p:nvSpPr>
          <p:cNvPr id="288771" name="Rectangle 3"/>
          <p:cNvSpPr>
            <a:spLocks noGrp="1" noChangeArrowheads="1"/>
          </p:cNvSpPr>
          <p:nvPr>
            <p:ph type="body" idx="1"/>
          </p:nvPr>
        </p:nvSpPr>
        <p:spPr>
          <a:xfrm>
            <a:off x="0" y="4572709"/>
            <a:ext cx="6813528" cy="3796881"/>
          </a:xfrm>
          <a:ln/>
        </p:spPr>
        <p:txBody>
          <a:bodyPr/>
          <a:lstStyle/>
          <a:p>
            <a:pPr eaLnBrk="1" hangingPunct="1"/>
            <a:endParaRPr lang="fr-FR" dirty="0" smtClean="0"/>
          </a:p>
          <a:p>
            <a:pPr eaLnBrk="1" hangingPunct="1"/>
            <a:r>
              <a:rPr lang="es-ES" dirty="0"/>
              <a:t>En caso de defecto </a:t>
            </a:r>
            <a:r>
              <a:rPr lang="es-ES" dirty="0" err="1"/>
              <a:t>antiarranque</a:t>
            </a:r>
            <a:r>
              <a:rPr lang="es-ES" dirty="0"/>
              <a:t>, el piloto  «Sistema </a:t>
            </a:r>
            <a:r>
              <a:rPr lang="es-ES" dirty="0" err="1"/>
              <a:t>autodiagnóstico</a:t>
            </a:r>
            <a:r>
              <a:rPr lang="es-ES" dirty="0"/>
              <a:t> del circuito eléctrico principal» se ilumina.</a:t>
            </a:r>
          </a:p>
          <a:p>
            <a:pPr eaLnBrk="1" hangingPunct="1"/>
            <a:r>
              <a:rPr lang="es-ES" dirty="0"/>
              <a:t>No existe testigo específico</a:t>
            </a:r>
            <a:r>
              <a:rPr lang="fr-FR" dirty="0"/>
              <a:t>.</a:t>
            </a:r>
          </a:p>
          <a:p>
            <a:pPr eaLnBrk="1" hangingPunct="1"/>
            <a:endParaRPr lang="fr-FR"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50" name="Rectangle 2"/>
          <p:cNvSpPr>
            <a:spLocks noGrp="1" noRot="1" noChangeAspect="1" noChangeArrowheads="1" noTextEdit="1"/>
          </p:cNvSpPr>
          <p:nvPr>
            <p:ph type="sldImg"/>
          </p:nvPr>
        </p:nvSpPr>
        <p:spPr>
          <a:xfrm>
            <a:off x="197827" y="1"/>
            <a:ext cx="6440877" cy="4467752"/>
          </a:xfrm>
          <a:ln/>
        </p:spPr>
      </p:sp>
      <p:sp>
        <p:nvSpPr>
          <p:cNvPr id="289795" name="Rectangle 3"/>
          <p:cNvSpPr>
            <a:spLocks noGrp="1" noChangeArrowheads="1"/>
          </p:cNvSpPr>
          <p:nvPr>
            <p:ph type="body" idx="1"/>
          </p:nvPr>
        </p:nvSpPr>
        <p:spPr>
          <a:xfrm>
            <a:off x="0" y="4572709"/>
            <a:ext cx="6813528" cy="3796881"/>
          </a:xfrm>
          <a:ln/>
        </p:spPr>
        <p:txBody>
          <a:bodyPr/>
          <a:lstStyle/>
          <a:p>
            <a:pPr eaLnBrk="1" hangingPunct="1"/>
            <a:endParaRPr lang="fr-FR" dirty="0"/>
          </a:p>
          <a:p>
            <a:pPr eaLnBrk="1" hangingPunct="1"/>
            <a:r>
              <a:rPr lang="es-ES" dirty="0"/>
              <a:t>El VIN Original y el VIN Corriente son visibles en la pestaña «Identificación» del calculador VE.</a:t>
            </a:r>
          </a:p>
          <a:p>
            <a:pPr eaLnBrk="1" hangingPunct="1"/>
            <a:endParaRPr lang="es-ES" dirty="0"/>
          </a:p>
          <a:p>
            <a:pPr eaLnBrk="1" hangingPunct="1"/>
            <a:r>
              <a:rPr lang="es-ES" dirty="0"/>
              <a:t>Encontramos el VIN Corriente en: la BSI y el CCME</a:t>
            </a:r>
            <a:r>
              <a:rPr lang="fr-FR" dirty="0"/>
              <a:t>.</a:t>
            </a:r>
          </a:p>
        </p:txBody>
      </p:sp>
      <p:sp>
        <p:nvSpPr>
          <p:cNvPr id="289796" name="Rectangle 4"/>
          <p:cNvSpPr>
            <a:spLocks noChangeArrowheads="1"/>
          </p:cNvSpPr>
          <p:nvPr/>
        </p:nvSpPr>
        <p:spPr bwMode="auto">
          <a:xfrm>
            <a:off x="547475" y="3643701"/>
            <a:ext cx="726899" cy="663780"/>
          </a:xfrm>
          <a:prstGeom prst="rect">
            <a:avLst/>
          </a:prstGeom>
          <a:noFill/>
          <a:ln w="9525">
            <a:solidFill>
              <a:schemeClr val="tx1"/>
            </a:solidFill>
            <a:miter lim="800000"/>
            <a:headEnd/>
            <a:tailEnd/>
          </a:ln>
        </p:spPr>
        <p:txBody>
          <a:bodyPr wrap="none" lIns="84408" tIns="42204" rIns="84408" bIns="42204" anchor="ctr"/>
          <a:lstStyle/>
          <a:p>
            <a:endParaRPr lang="es-ES"/>
          </a:p>
        </p:txBody>
      </p:sp>
      <p:sp>
        <p:nvSpPr>
          <p:cNvPr id="289797" name="Rectangle 5"/>
          <p:cNvSpPr>
            <a:spLocks noChangeArrowheads="1"/>
          </p:cNvSpPr>
          <p:nvPr/>
        </p:nvSpPr>
        <p:spPr bwMode="auto">
          <a:xfrm>
            <a:off x="1393990" y="3643701"/>
            <a:ext cx="4868995" cy="663780"/>
          </a:xfrm>
          <a:prstGeom prst="rect">
            <a:avLst/>
          </a:prstGeom>
          <a:noFill/>
          <a:ln w="9525">
            <a:solidFill>
              <a:schemeClr val="tx1"/>
            </a:solidFill>
            <a:miter lim="800000"/>
            <a:headEnd/>
            <a:tailEnd/>
          </a:ln>
        </p:spPr>
        <p:txBody>
          <a:bodyPr wrap="none" lIns="84408" tIns="42204" rIns="84408" bIns="42204" anchor="ctr"/>
          <a:lstStyle/>
          <a:p>
            <a:endParaRPr lang="es-ES"/>
          </a:p>
        </p:txBody>
      </p:sp>
      <p:graphicFrame>
        <p:nvGraphicFramePr>
          <p:cNvPr id="898065" name="Group 17"/>
          <p:cNvGraphicFramePr>
            <a:graphicFrameLocks noGrp="1"/>
          </p:cNvGraphicFramePr>
          <p:nvPr/>
        </p:nvGraphicFramePr>
        <p:xfrm>
          <a:off x="305176" y="6427890"/>
          <a:ext cx="6247650" cy="2290610"/>
        </p:xfrm>
        <a:graphic>
          <a:graphicData uri="http://schemas.openxmlformats.org/drawingml/2006/table">
            <a:tbl>
              <a:tblPr/>
              <a:tblGrid>
                <a:gridCol w="507602"/>
                <a:gridCol w="5740048"/>
              </a:tblGrid>
              <a:tr h="2290610">
                <a:tc>
                  <a:txBody>
                    <a:bodyPr/>
                    <a:lstStyle/>
                    <a:p>
                      <a:pPr marL="0" marR="0" lvl="0" indent="0" algn="l" defTabSz="947738" rtl="0" eaLnBrk="1" fontAlgn="base" latinLnBrk="0" hangingPunct="1">
                        <a:lnSpc>
                          <a:spcPct val="100000"/>
                        </a:lnSpc>
                        <a:spcBef>
                          <a:spcPct val="0"/>
                        </a:spcBef>
                        <a:spcAft>
                          <a:spcPct val="0"/>
                        </a:spcAft>
                        <a:buClrTx/>
                        <a:buSzTx/>
                        <a:buFontTx/>
                        <a:buNone/>
                        <a:tabLst/>
                      </a:pPr>
                      <a:endParaRPr kumimoji="0" lang="es-ES" sz="1700" b="0" i="0" u="none" strike="noStrike" cap="none" normalizeH="0" baseline="0" smtClean="0">
                        <a:ln>
                          <a:noFill/>
                        </a:ln>
                        <a:solidFill>
                          <a:schemeClr val="tx1"/>
                        </a:solidFill>
                        <a:effectLst/>
                        <a:latin typeface="Arial" charset="0"/>
                        <a:cs typeface="Arial" charset="0"/>
                      </a:endParaRPr>
                    </a:p>
                  </a:txBody>
                  <a:tcPr marL="91518" marR="91518" marT="42321" marB="423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47738" rtl="0" eaLnBrk="1" fontAlgn="base" latinLnBrk="0" hangingPunct="1">
                        <a:lnSpc>
                          <a:spcPct val="100000"/>
                        </a:lnSpc>
                        <a:spcBef>
                          <a:spcPct val="0"/>
                        </a:spcBef>
                        <a:spcAft>
                          <a:spcPct val="0"/>
                        </a:spcAft>
                        <a:buClrTx/>
                        <a:buSzTx/>
                        <a:buFontTx/>
                        <a:buNone/>
                        <a:tabLst/>
                      </a:pPr>
                      <a:endParaRPr kumimoji="0" lang="es-ES" sz="1700" b="0" i="0" u="none" strike="noStrike" cap="none" normalizeH="0" baseline="0" smtClean="0">
                        <a:ln>
                          <a:noFill/>
                        </a:ln>
                        <a:solidFill>
                          <a:schemeClr val="tx1"/>
                        </a:solidFill>
                        <a:effectLst/>
                        <a:latin typeface="Arial" charset="0"/>
                        <a:cs typeface="Arial" charset="0"/>
                      </a:endParaRPr>
                    </a:p>
                  </a:txBody>
                  <a:tcPr marL="91518" marR="91518" marT="42321" marB="423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89806" name="Picture 16" descr="note"/>
          <p:cNvPicPr>
            <a:picLocks noChangeAspect="1" noChangeArrowheads="1"/>
          </p:cNvPicPr>
          <p:nvPr/>
        </p:nvPicPr>
        <p:blipFill>
          <a:blip r:embed="rId3"/>
          <a:srcRect/>
          <a:stretch>
            <a:fillRect/>
          </a:stretch>
        </p:blipFill>
        <p:spPr bwMode="auto">
          <a:xfrm>
            <a:off x="377251" y="6494552"/>
            <a:ext cx="363450" cy="361675"/>
          </a:xfrm>
          <a:prstGeom prst="rect">
            <a:avLst/>
          </a:prstGeom>
          <a:noFill/>
          <a:ln w="9525">
            <a:noFill/>
            <a:miter lim="800000"/>
            <a:headEnd/>
            <a:tailEnd/>
          </a:ln>
        </p:spPr>
      </p:pic>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Rot="1" noChangeAspect="1" noChangeArrowheads="1" noTextEdit="1"/>
          </p:cNvSpPr>
          <p:nvPr>
            <p:ph type="sldImg"/>
          </p:nvPr>
        </p:nvSpPr>
        <p:spPr>
          <a:xfrm>
            <a:off x="241300" y="0"/>
            <a:ext cx="5957888" cy="4467225"/>
          </a:xfrm>
          <a:ln/>
        </p:spPr>
      </p:sp>
      <p:sp>
        <p:nvSpPr>
          <p:cNvPr id="290819" name="Rectangle 3"/>
          <p:cNvSpPr>
            <a:spLocks noGrp="1" noChangeArrowheads="1"/>
          </p:cNvSpPr>
          <p:nvPr>
            <p:ph type="body" idx="1"/>
          </p:nvPr>
        </p:nvSpPr>
        <p:spPr>
          <a:xfrm>
            <a:off x="0" y="2052330"/>
            <a:ext cx="6813528" cy="7091670"/>
          </a:xfrm>
          <a:ln/>
        </p:spPr>
        <p:txBody>
          <a:bodyPr/>
          <a:lstStyle/>
          <a:p>
            <a:pPr marL="375148" indent="-211021"/>
            <a:r>
              <a:rPr lang="es-ES" dirty="0"/>
              <a:t>En la función «</a:t>
            </a:r>
            <a:r>
              <a:rPr lang="es-ES" dirty="0" err="1"/>
              <a:t>antiarranque</a:t>
            </a:r>
            <a:r>
              <a:rPr lang="es-ES" dirty="0"/>
              <a:t>», la finalidad es enviar una autorización arranque a la caja CCME.</a:t>
            </a:r>
            <a:endParaRPr lang="es-ES" dirty="0" smtClean="0"/>
          </a:p>
          <a:p>
            <a:pPr marL="375148" indent="-211021"/>
            <a:endParaRPr lang="es-ES" dirty="0"/>
          </a:p>
          <a:p>
            <a:pPr marL="375148" indent="-211021"/>
            <a:endParaRPr lang="es-ES" dirty="0"/>
          </a:p>
          <a:p>
            <a:pPr marL="375148" indent="-211021"/>
            <a:endParaRPr lang="es-ES" dirty="0"/>
          </a:p>
          <a:p>
            <a:pPr marL="375148" indent="-211021"/>
            <a:endParaRPr lang="es-ES" dirty="0"/>
          </a:p>
          <a:p>
            <a:pPr marL="375148" indent="-211021"/>
            <a:r>
              <a:rPr lang="es-ES" dirty="0"/>
              <a:t>El calculador que proviene de Piezas de Recambio comporta ya el VIN.</a:t>
            </a:r>
          </a:p>
          <a:p>
            <a:pPr marL="375148" indent="-211021"/>
            <a:r>
              <a:rPr lang="es-ES" dirty="0"/>
              <a:t>En caso de cambio de calculador, es necesario pasar por el menú «Piezas de recambio» del calculador VE con el útil de diagnóstico.</a:t>
            </a:r>
          </a:p>
          <a:p>
            <a:pPr marL="375148" indent="-211021"/>
            <a:endParaRPr lang="es-ES" dirty="0"/>
          </a:p>
          <a:p>
            <a:pPr marL="375148" indent="-211021"/>
            <a:r>
              <a:rPr lang="es-ES" dirty="0"/>
              <a:t>El procedimiento de cambio es el siguiente:</a:t>
            </a:r>
          </a:p>
          <a:p>
            <a:pPr marL="375148" indent="-211021">
              <a:buFontTx/>
              <a:buAutoNum type="arabicPeriod"/>
            </a:pPr>
            <a:r>
              <a:rPr lang="es-ES" b="1" dirty="0"/>
              <a:t>Realizar un emparejado entre la BSI y el calculador VE: </a:t>
            </a:r>
          </a:p>
          <a:p>
            <a:pPr marL="633062" lvl="1" indent="-211021">
              <a:buFontTx/>
              <a:buChar char="-"/>
            </a:pPr>
            <a:r>
              <a:rPr lang="es-ES" dirty="0"/>
              <a:t>registrar el código EKC en el calculador EV (resultante de la BSI).</a:t>
            </a:r>
          </a:p>
          <a:p>
            <a:pPr marL="375148" indent="-211021"/>
            <a:endParaRPr lang="es-ES" dirty="0"/>
          </a:p>
          <a:p>
            <a:pPr marL="375148" indent="-211021"/>
            <a:r>
              <a:rPr lang="es-ES" b="1" dirty="0"/>
              <a:t>2. Introducir el código VIN en el calculador VE:</a:t>
            </a:r>
          </a:p>
          <a:p>
            <a:pPr marL="633062" lvl="1" indent="-211021">
              <a:buFontTx/>
              <a:buChar char="-"/>
            </a:pPr>
            <a:r>
              <a:rPr lang="es-ES" dirty="0"/>
              <a:t>Recuperar el VIN en la memoria interna del útil de diagnóstico,</a:t>
            </a:r>
          </a:p>
          <a:p>
            <a:pPr marL="633062" lvl="1" indent="-211021">
              <a:buFontTx/>
              <a:buChar char="-"/>
            </a:pPr>
            <a:r>
              <a:rPr lang="es-ES" dirty="0"/>
              <a:t>Encargar al técnico la confirmación (o modificación, en el caso de existir un error) del VIN,</a:t>
            </a:r>
          </a:p>
          <a:p>
            <a:pPr marL="633062" lvl="1" indent="-211021">
              <a:buFontTx/>
              <a:buChar char="-"/>
            </a:pPr>
            <a:r>
              <a:rPr lang="es-ES" dirty="0"/>
              <a:t>Escribirlo en el calculador VE</a:t>
            </a:r>
            <a:r>
              <a:rPr lang="fr-FR" dirty="0"/>
              <a:t>.</a:t>
            </a:r>
          </a:p>
          <a:p>
            <a:pPr marL="375148" indent="-211021"/>
            <a:endParaRPr lang="fr-FR" dirty="0"/>
          </a:p>
          <a:p>
            <a:pPr marL="375148" indent="-211021"/>
            <a:endParaRPr lang="fr-FR" dirty="0"/>
          </a:p>
          <a:p>
            <a:pPr marL="375148" indent="-211021"/>
            <a:endParaRPr lang="fr-FR" dirty="0"/>
          </a:p>
          <a:p>
            <a:pPr marL="375148" indent="-211021"/>
            <a:endParaRPr lang="fr-FR" dirty="0"/>
          </a:p>
          <a:p>
            <a:pPr marL="375148" indent="-211021"/>
            <a:endParaRPr lang="fr-FR" dirty="0"/>
          </a:p>
          <a:p>
            <a:pPr marL="375148" indent="-211021"/>
            <a:endParaRPr lang="fr-FR" dirty="0"/>
          </a:p>
          <a:p>
            <a:pPr marL="375148" indent="-211021"/>
            <a:endParaRPr lang="fr-FR" dirty="0"/>
          </a:p>
          <a:p>
            <a:pPr marL="375148" indent="-211021">
              <a:lnSpc>
                <a:spcPct val="80000"/>
              </a:lnSpc>
              <a:spcBef>
                <a:spcPct val="10000"/>
              </a:spcBef>
            </a:pPr>
            <a:endParaRPr lang="fr-FR" dirty="0">
              <a:solidFill>
                <a:srgbClr val="FF0000"/>
              </a:solidFill>
            </a:endParaRPr>
          </a:p>
        </p:txBody>
      </p:sp>
      <p:sp>
        <p:nvSpPr>
          <p:cNvPr id="290820" name="AutoShape 4"/>
          <p:cNvSpPr>
            <a:spLocks noChangeArrowheads="1"/>
          </p:cNvSpPr>
          <p:nvPr/>
        </p:nvSpPr>
        <p:spPr bwMode="auto">
          <a:xfrm>
            <a:off x="2192965" y="2849434"/>
            <a:ext cx="2252774" cy="304941"/>
          </a:xfrm>
          <a:prstGeom prst="roundRect">
            <a:avLst>
              <a:gd name="adj" fmla="val 16667"/>
            </a:avLst>
          </a:prstGeom>
          <a:gradFill rotWithShape="1">
            <a:gsLst>
              <a:gs pos="0">
                <a:srgbClr val="E1D7C9"/>
              </a:gs>
              <a:gs pos="100000">
                <a:srgbClr val="C2B9AD"/>
              </a:gs>
            </a:gsLst>
            <a:lin ang="5400000" scaled="1"/>
          </a:gradFill>
          <a:ln w="9525">
            <a:solidFill>
              <a:schemeClr val="tx1"/>
            </a:solidFill>
            <a:round/>
            <a:headEnd/>
            <a:tailEnd/>
          </a:ln>
        </p:spPr>
        <p:txBody>
          <a:bodyPr wrap="none" lIns="87453" tIns="43726" rIns="87453" bIns="43726" anchor="ctr"/>
          <a:lstStyle/>
          <a:p>
            <a:pPr defTabSz="874857"/>
            <a:r>
              <a:rPr lang="fr-FR" b="1" dirty="0">
                <a:solidFill>
                  <a:srgbClr val="FF0000"/>
                </a:solidFill>
              </a:rPr>
              <a:t>CAMBIO CALCULADOR</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6" name="Rectangle 2"/>
          <p:cNvSpPr>
            <a:spLocks noGrp="1" noRot="1" noChangeAspect="1" noChangeArrowheads="1" noTextEdit="1"/>
          </p:cNvSpPr>
          <p:nvPr>
            <p:ph type="sldImg"/>
          </p:nvPr>
        </p:nvSpPr>
        <p:spPr>
          <a:xfrm>
            <a:off x="285750" y="0"/>
            <a:ext cx="5957888" cy="4467225"/>
          </a:xfrm>
          <a:ln/>
        </p:spPr>
      </p:sp>
      <p:sp>
        <p:nvSpPr>
          <p:cNvPr id="198659" name="Rectangle 3"/>
          <p:cNvSpPr>
            <a:spLocks noGrp="1" noChangeArrowheads="1"/>
          </p:cNvSpPr>
          <p:nvPr>
            <p:ph type="body" idx="1"/>
          </p:nvPr>
        </p:nvSpPr>
        <p:spPr>
          <a:xfrm>
            <a:off x="84346" y="3542999"/>
            <a:ext cx="6627969" cy="4799642"/>
          </a:xfrm>
          <a:ln/>
        </p:spPr>
        <p:txBody>
          <a:bodyPr/>
          <a:lstStyle/>
          <a:p>
            <a:pPr eaLnBrk="1" hangingPunct="1"/>
            <a:r>
              <a:rPr lang="es-ES" sz="1300" dirty="0"/>
              <a:t>La batería de tracción permite almacenar energía eléctrica necesaria para la tracción del vehículo, así como para el funcionamiento del sistema de climatización y calefacción</a:t>
            </a:r>
            <a:r>
              <a:rPr lang="es-ES" dirty="0"/>
              <a:t>.</a:t>
            </a:r>
          </a:p>
          <a:p>
            <a:pPr eaLnBrk="1" hangingPunct="1">
              <a:buFont typeface="Wingdings" pitchFamily="2" charset="2"/>
              <a:buNone/>
            </a:pPr>
            <a:endParaRPr lang="es-ES" dirty="0"/>
          </a:p>
          <a:p>
            <a:pPr eaLnBrk="1" hangingPunct="1"/>
            <a:r>
              <a:rPr lang="es-ES" dirty="0"/>
              <a:t>Las baterías se producen por una agrupación de empresas (LEJ, </a:t>
            </a:r>
            <a:r>
              <a:rPr lang="es-ES" dirty="0" err="1"/>
              <a:t>Lithium</a:t>
            </a:r>
            <a:r>
              <a:rPr lang="es-ES" dirty="0"/>
              <a:t> </a:t>
            </a:r>
            <a:r>
              <a:rPr lang="es-ES" dirty="0" err="1"/>
              <a:t>Energy</a:t>
            </a:r>
            <a:r>
              <a:rPr lang="es-ES" dirty="0"/>
              <a:t> </a:t>
            </a:r>
            <a:r>
              <a:rPr lang="es-ES" dirty="0" err="1"/>
              <a:t>Japon</a:t>
            </a:r>
            <a:r>
              <a:rPr lang="es-ES" dirty="0"/>
              <a:t>) fundada por Mitsubishi </a:t>
            </a:r>
            <a:r>
              <a:rPr lang="es-ES" dirty="0" err="1"/>
              <a:t>Corporation</a:t>
            </a:r>
            <a:r>
              <a:rPr lang="es-ES" dirty="0"/>
              <a:t>, Mitsubishi Motors y GS-</a:t>
            </a:r>
            <a:r>
              <a:rPr lang="es-ES" dirty="0" err="1"/>
              <a:t>Yuasa</a:t>
            </a:r>
            <a:r>
              <a:rPr lang="es-ES" dirty="0"/>
              <a:t>.</a:t>
            </a:r>
          </a:p>
          <a:p>
            <a:pPr eaLnBrk="1" hangingPunct="1"/>
            <a:endParaRPr lang="es-ES" dirty="0"/>
          </a:p>
          <a:p>
            <a:pPr eaLnBrk="1" hangingPunct="1"/>
            <a:r>
              <a:rPr lang="es-ES" b="1" dirty="0"/>
              <a:t>Características de la batería</a:t>
            </a:r>
            <a:r>
              <a:rPr lang="es-ES" dirty="0"/>
              <a:t>:</a:t>
            </a:r>
          </a:p>
          <a:p>
            <a:pPr eaLnBrk="1" hangingPunct="1"/>
            <a:r>
              <a:rPr lang="es-ES" dirty="0"/>
              <a:t> Tensión nominal: 330V</a:t>
            </a:r>
          </a:p>
          <a:p>
            <a:pPr eaLnBrk="1" hangingPunct="1"/>
            <a:r>
              <a:rPr lang="es-ES" dirty="0"/>
              <a:t> Capacidad: 16 </a:t>
            </a:r>
            <a:r>
              <a:rPr lang="es-ES" dirty="0" err="1"/>
              <a:t>kWh</a:t>
            </a:r>
            <a:endParaRPr lang="es-ES" dirty="0"/>
          </a:p>
          <a:p>
            <a:pPr eaLnBrk="1" hangingPunct="1"/>
            <a:r>
              <a:rPr lang="es-ES" dirty="0"/>
              <a:t> Peso: 240 kg</a:t>
            </a:r>
          </a:p>
          <a:p>
            <a:pPr eaLnBrk="1" hangingPunct="1"/>
            <a:endParaRPr lang="es-ES" dirty="0"/>
          </a:p>
          <a:p>
            <a:pPr eaLnBrk="1" hangingPunct="1"/>
            <a:r>
              <a:rPr lang="es-ES" b="1" dirty="0"/>
              <a:t>Vida útil</a:t>
            </a:r>
            <a:endParaRPr lang="es-ES" dirty="0"/>
          </a:p>
          <a:p>
            <a:pPr eaLnBrk="1" hangingPunct="1"/>
            <a:r>
              <a:rPr lang="es-ES" altLang="ja-JP" dirty="0"/>
              <a:t>La vida útil de la batería es igual a la vida útil del vehículo.</a:t>
            </a:r>
          </a:p>
          <a:p>
            <a:pPr eaLnBrk="1" hangingPunct="1"/>
            <a:r>
              <a:rPr lang="es-ES" altLang="ja-JP" dirty="0"/>
              <a:t>Para garantizar la vida útil, los calculadores comprueban constantemente la temperatura y la tensión de cada célula. Esto garantiza una vida útil de como mínimo 10 años sin pérdida notable de prestaciones</a:t>
            </a:r>
            <a:r>
              <a:rPr lang="fr-FR" altLang="ja-JP" dirty="0"/>
              <a:t>.</a:t>
            </a:r>
            <a:endParaRPr lang="fr-FR" dirty="0"/>
          </a:p>
          <a:p>
            <a:pPr eaLnBrk="1" hangingPunct="1"/>
            <a:endParaRPr lang="fr-FR" dirty="0"/>
          </a:p>
        </p:txBody>
      </p:sp>
      <p:pic>
        <p:nvPicPr>
          <p:cNvPr id="198660" name="Picture 4" descr="ENGRENAGE"/>
          <p:cNvPicPr>
            <a:picLocks noChangeAspect="1" noChangeArrowheads="1"/>
          </p:cNvPicPr>
          <p:nvPr/>
        </p:nvPicPr>
        <p:blipFill>
          <a:blip r:embed="rId3"/>
          <a:srcRect/>
          <a:stretch>
            <a:fillRect/>
          </a:stretch>
        </p:blipFill>
        <p:spPr bwMode="auto">
          <a:xfrm>
            <a:off x="237700" y="8417814"/>
            <a:ext cx="726899" cy="485070"/>
          </a:xfrm>
          <a:prstGeom prst="rect">
            <a:avLst/>
          </a:prstGeom>
          <a:noFill/>
          <a:ln w="9525">
            <a:noFill/>
            <a:miter lim="800000"/>
            <a:headEnd/>
            <a:tailEnd/>
          </a:ln>
        </p:spPr>
      </p:pic>
      <p:sp>
        <p:nvSpPr>
          <p:cNvPr id="198661" name="Rectangle 5"/>
          <p:cNvSpPr>
            <a:spLocks noChangeArrowheads="1"/>
          </p:cNvSpPr>
          <p:nvPr/>
        </p:nvSpPr>
        <p:spPr bwMode="auto">
          <a:xfrm>
            <a:off x="993736" y="8284490"/>
            <a:ext cx="5634233" cy="729024"/>
          </a:xfrm>
          <a:prstGeom prst="rect">
            <a:avLst/>
          </a:prstGeom>
          <a:solidFill>
            <a:schemeClr val="bg1"/>
          </a:solidFill>
          <a:ln w="9525">
            <a:solidFill>
              <a:schemeClr val="tx1"/>
            </a:solidFill>
            <a:miter lim="800000"/>
            <a:headEnd/>
            <a:tailEnd/>
          </a:ln>
        </p:spPr>
        <p:txBody>
          <a:bodyPr wrap="none" lIns="87453" tIns="43726" rIns="87453" bIns="43726" anchor="ctr"/>
          <a:lstStyle/>
          <a:p>
            <a:pPr defTabSz="874857">
              <a:spcBef>
                <a:spcPct val="30000"/>
              </a:spcBef>
            </a:pPr>
            <a:r>
              <a:rPr lang="es-ES" sz="1200" dirty="0"/>
              <a:t>Existen 2 referencias a piezas de recambio.</a:t>
            </a:r>
          </a:p>
          <a:p>
            <a:pPr defTabSz="874857">
              <a:spcBef>
                <a:spcPct val="30000"/>
              </a:spcBef>
            </a:pPr>
            <a:r>
              <a:rPr lang="es-ES" sz="1200" dirty="0"/>
              <a:t>Dependen del tipo de dirección</a:t>
            </a:r>
            <a:r>
              <a:rPr lang="fr-FR" sz="1200" dirty="0"/>
              <a:t>.</a:t>
            </a:r>
          </a:p>
        </p:txBody>
      </p:sp>
      <p:sp>
        <p:nvSpPr>
          <p:cNvPr id="198662" name="Rectangle 6"/>
          <p:cNvSpPr>
            <a:spLocks noChangeAspect="1" noChangeArrowheads="1"/>
          </p:cNvSpPr>
          <p:nvPr/>
        </p:nvSpPr>
        <p:spPr bwMode="auto">
          <a:xfrm>
            <a:off x="193227" y="8284490"/>
            <a:ext cx="800509" cy="729024"/>
          </a:xfrm>
          <a:prstGeom prst="rect">
            <a:avLst/>
          </a:prstGeom>
          <a:noFill/>
          <a:ln w="9525">
            <a:solidFill>
              <a:schemeClr val="tx1"/>
            </a:solidFill>
            <a:miter lim="800000"/>
            <a:headEnd/>
            <a:tailEnd/>
          </a:ln>
        </p:spPr>
        <p:txBody>
          <a:bodyPr wrap="none" lIns="84408" tIns="42204" rIns="84408" bIns="42204" anchor="ctr"/>
          <a:lstStyle/>
          <a:p>
            <a:endParaRPr lang="es-E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6" name="Rectangle 2"/>
          <p:cNvSpPr>
            <a:spLocks noGrp="1" noRot="1" noChangeAspect="1" noChangeArrowheads="1" noTextEdit="1"/>
          </p:cNvSpPr>
          <p:nvPr>
            <p:ph type="sldImg"/>
          </p:nvPr>
        </p:nvSpPr>
        <p:spPr>
          <a:xfrm>
            <a:off x="285750" y="0"/>
            <a:ext cx="5957888" cy="4467225"/>
          </a:xfrm>
          <a:ln/>
        </p:spPr>
      </p:sp>
      <p:sp>
        <p:nvSpPr>
          <p:cNvPr id="291843" name="Rectangle 3"/>
          <p:cNvSpPr>
            <a:spLocks noGrp="1" noChangeArrowheads="1"/>
          </p:cNvSpPr>
          <p:nvPr>
            <p:ph type="body" idx="1"/>
          </p:nvPr>
        </p:nvSpPr>
        <p:spPr>
          <a:xfrm>
            <a:off x="0" y="4174158"/>
            <a:ext cx="6813528" cy="4195432"/>
          </a:xfrm>
          <a:ln/>
        </p:spPr>
        <p:txBody>
          <a:bodyPr/>
          <a:lstStyle/>
          <a:p>
            <a:pPr eaLnBrk="1" hangingPunct="1"/>
            <a:r>
              <a:rPr lang="es-ES" b="1" dirty="0"/>
              <a:t>En las piezas de recambio se encuentran:</a:t>
            </a:r>
          </a:p>
          <a:p>
            <a:pPr eaLnBrk="1" hangingPunct="1">
              <a:buFontTx/>
              <a:buChar char="-"/>
            </a:pPr>
            <a:r>
              <a:rPr lang="es-ES" dirty="0"/>
              <a:t>Barrilete solo,</a:t>
            </a:r>
          </a:p>
          <a:p>
            <a:pPr eaLnBrk="1" hangingPunct="1">
              <a:buFontTx/>
              <a:buChar char="-"/>
            </a:pPr>
            <a:r>
              <a:rPr lang="es-ES" dirty="0"/>
              <a:t>Kit barrilete.</a:t>
            </a:r>
          </a:p>
          <a:p>
            <a:pPr eaLnBrk="1" hangingPunct="1"/>
            <a:endParaRPr lang="es-ES" dirty="0"/>
          </a:p>
          <a:p>
            <a:pPr eaLnBrk="1" hangingPunct="1"/>
            <a:r>
              <a:rPr lang="es-ES" b="1" dirty="0"/>
              <a:t>El kit barrilete se compone de:</a:t>
            </a:r>
          </a:p>
          <a:p>
            <a:pPr eaLnBrk="1" hangingPunct="1">
              <a:buFontTx/>
              <a:buChar char="-"/>
            </a:pPr>
            <a:r>
              <a:rPr lang="es-ES" dirty="0"/>
              <a:t>Cerraduras</a:t>
            </a:r>
          </a:p>
          <a:p>
            <a:pPr eaLnBrk="1" hangingPunct="1">
              <a:buFontTx/>
              <a:buChar char="-"/>
            </a:pPr>
            <a:r>
              <a:rPr lang="es-ES" dirty="0"/>
              <a:t>Llaves (con y sin telemando)</a:t>
            </a:r>
          </a:p>
          <a:p>
            <a:pPr eaLnBrk="1" hangingPunct="1">
              <a:buFontTx/>
              <a:buChar char="-"/>
            </a:pPr>
            <a:r>
              <a:rPr lang="es-ES" dirty="0"/>
              <a:t>Barrilete solo</a:t>
            </a:r>
          </a:p>
          <a:p>
            <a:pPr eaLnBrk="1" hangingPunct="1">
              <a:buFontTx/>
              <a:buChar char="-"/>
            </a:pPr>
            <a:r>
              <a:rPr lang="es-ES" dirty="0"/>
              <a:t>Etiqueta post-venta (presencia de los códigos ID, así como el código mecánico).</a:t>
            </a:r>
          </a:p>
          <a:p>
            <a:pPr eaLnBrk="1" hangingPunct="1">
              <a:buFont typeface="Wingdings" pitchFamily="2" charset="2"/>
              <a:buChar char="Ø"/>
            </a:pPr>
            <a:endParaRPr lang="es-ES" dirty="0"/>
          </a:p>
          <a:p>
            <a:pPr eaLnBrk="1" hangingPunct="1">
              <a:buFont typeface="Wingdings" pitchFamily="2" charset="2"/>
              <a:buNone/>
            </a:pPr>
            <a:r>
              <a:rPr lang="es-ES" dirty="0"/>
              <a:t>Las llaves que provienen de piezas de recambio poseen un nuevo código ID.</a:t>
            </a:r>
          </a:p>
          <a:p>
            <a:pPr eaLnBrk="1" hangingPunct="1">
              <a:buFont typeface="Wingdings" pitchFamily="2" charset="2"/>
              <a:buNone/>
            </a:pPr>
            <a:r>
              <a:rPr lang="es-ES" dirty="0"/>
              <a:t>La huella mecánica de las llaves está asociado al VIN del vehículo.</a:t>
            </a:r>
          </a:p>
          <a:p>
            <a:pPr eaLnBrk="1" hangingPunct="1">
              <a:buFont typeface="Wingdings" pitchFamily="2" charset="2"/>
              <a:buNone/>
            </a:pPr>
            <a:r>
              <a:rPr lang="es-ES" dirty="0"/>
              <a:t>Este último se puede hallar en la base vehículo «</a:t>
            </a:r>
            <a:r>
              <a:rPr lang="es-ES" dirty="0" err="1"/>
              <a:t>Corvet</a:t>
            </a:r>
            <a:r>
              <a:rPr lang="es-ES" dirty="0"/>
              <a:t>» con ayuda del VIN del vehículo.</a:t>
            </a:r>
          </a:p>
          <a:p>
            <a:pPr eaLnBrk="1" hangingPunct="1">
              <a:buFont typeface="Wingdings" pitchFamily="2" charset="2"/>
              <a:buNone/>
            </a:pPr>
            <a:r>
              <a:rPr lang="es-ES" dirty="0"/>
              <a:t>En caso de cambio del Kit Barrilete, la base de datos </a:t>
            </a:r>
            <a:r>
              <a:rPr lang="es-ES" dirty="0" err="1"/>
              <a:t>Corvet</a:t>
            </a:r>
            <a:r>
              <a:rPr lang="es-ES" dirty="0"/>
              <a:t> evoluciona igualmente</a:t>
            </a:r>
            <a:r>
              <a:rPr lang="fr-FR" dirty="0"/>
              <a:t>.</a:t>
            </a:r>
          </a:p>
        </p:txBody>
      </p:sp>
      <p:sp>
        <p:nvSpPr>
          <p:cNvPr id="291844" name="Rectangle 5"/>
          <p:cNvSpPr>
            <a:spLocks noChangeArrowheads="1"/>
          </p:cNvSpPr>
          <p:nvPr/>
        </p:nvSpPr>
        <p:spPr bwMode="auto">
          <a:xfrm>
            <a:off x="958465" y="7952600"/>
            <a:ext cx="5634233" cy="729024"/>
          </a:xfrm>
          <a:prstGeom prst="rect">
            <a:avLst/>
          </a:prstGeom>
          <a:solidFill>
            <a:schemeClr val="bg1"/>
          </a:solidFill>
          <a:ln w="9525">
            <a:solidFill>
              <a:schemeClr val="tx1"/>
            </a:solidFill>
            <a:miter lim="800000"/>
            <a:headEnd/>
            <a:tailEnd/>
          </a:ln>
        </p:spPr>
        <p:txBody>
          <a:bodyPr wrap="none" lIns="87453" tIns="43726" rIns="87453" bIns="43726" anchor="ctr"/>
          <a:lstStyle/>
          <a:p>
            <a:pPr defTabSz="874857">
              <a:spcBef>
                <a:spcPct val="30000"/>
              </a:spcBef>
            </a:pPr>
            <a:r>
              <a:rPr lang="es-ES" sz="1200" dirty="0"/>
              <a:t>Es posible aprender 8 llaves, 4 de las cuales con telemando</a:t>
            </a:r>
            <a:r>
              <a:rPr lang="fr-FR" sz="1200" dirty="0"/>
              <a:t>.</a:t>
            </a:r>
          </a:p>
        </p:txBody>
      </p:sp>
      <p:sp>
        <p:nvSpPr>
          <p:cNvPr id="291845" name="Rectangle 6"/>
          <p:cNvSpPr>
            <a:spLocks noChangeAspect="1" noChangeArrowheads="1"/>
          </p:cNvSpPr>
          <p:nvPr/>
        </p:nvSpPr>
        <p:spPr bwMode="auto">
          <a:xfrm>
            <a:off x="157956" y="7952600"/>
            <a:ext cx="800509" cy="729024"/>
          </a:xfrm>
          <a:prstGeom prst="rect">
            <a:avLst/>
          </a:prstGeom>
          <a:noFill/>
          <a:ln w="9525">
            <a:solidFill>
              <a:schemeClr val="tx1"/>
            </a:solidFill>
            <a:miter lim="800000"/>
            <a:headEnd/>
            <a:tailEnd/>
          </a:ln>
        </p:spPr>
        <p:txBody>
          <a:bodyPr wrap="none" lIns="84408" tIns="42204" rIns="84408" bIns="42204" anchor="ctr"/>
          <a:lstStyle/>
          <a:p>
            <a:endParaRPr lang="es-ES"/>
          </a:p>
        </p:txBody>
      </p:sp>
      <p:pic>
        <p:nvPicPr>
          <p:cNvPr id="291846" name="Picture 8" descr="attention"/>
          <p:cNvPicPr>
            <a:picLocks noChangeAspect="1" noChangeArrowheads="1"/>
          </p:cNvPicPr>
          <p:nvPr/>
        </p:nvPicPr>
        <p:blipFill>
          <a:blip r:embed="rId3"/>
          <a:srcRect/>
          <a:stretch>
            <a:fillRect/>
          </a:stretch>
        </p:blipFill>
        <p:spPr bwMode="auto">
          <a:xfrm>
            <a:off x="157956" y="7952600"/>
            <a:ext cx="800509" cy="665198"/>
          </a:xfrm>
          <a:prstGeom prst="rect">
            <a:avLst/>
          </a:prstGeom>
          <a:noFill/>
          <a:ln w="9525">
            <a:noFill/>
            <a:miter lim="800000"/>
            <a:headEnd/>
            <a:tailEnd/>
          </a:ln>
        </p:spPr>
      </p:pic>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Rot="1" noChangeAspect="1" noChangeArrowheads="1" noTextEdit="1"/>
          </p:cNvSpPr>
          <p:nvPr>
            <p:ph type="sldImg"/>
          </p:nvPr>
        </p:nvSpPr>
        <p:spPr>
          <a:xfrm>
            <a:off x="44473" y="1"/>
            <a:ext cx="6440877" cy="4467752"/>
          </a:xfrm>
          <a:ln/>
        </p:spPr>
      </p:sp>
      <p:pic>
        <p:nvPicPr>
          <p:cNvPr id="292867" name="Picture 3"/>
          <p:cNvPicPr>
            <a:picLocks noChangeAspect="1" noChangeArrowheads="1"/>
          </p:cNvPicPr>
          <p:nvPr/>
        </p:nvPicPr>
        <p:blipFill>
          <a:blip r:embed="rId3"/>
          <a:srcRect/>
          <a:stretch>
            <a:fillRect/>
          </a:stretch>
        </p:blipFill>
        <p:spPr bwMode="auto">
          <a:xfrm>
            <a:off x="205495" y="7952599"/>
            <a:ext cx="739167" cy="668035"/>
          </a:xfrm>
          <a:prstGeom prst="rect">
            <a:avLst/>
          </a:prstGeom>
          <a:noFill/>
          <a:ln w="9525">
            <a:noFill/>
            <a:miter lim="800000"/>
            <a:headEnd/>
            <a:tailEnd/>
          </a:ln>
        </p:spPr>
      </p:pic>
      <p:sp>
        <p:nvSpPr>
          <p:cNvPr id="292868" name="Rectangle 4"/>
          <p:cNvSpPr>
            <a:spLocks noChangeArrowheads="1"/>
          </p:cNvSpPr>
          <p:nvPr/>
        </p:nvSpPr>
        <p:spPr bwMode="auto">
          <a:xfrm>
            <a:off x="958465" y="7952600"/>
            <a:ext cx="5634233" cy="729024"/>
          </a:xfrm>
          <a:prstGeom prst="rect">
            <a:avLst/>
          </a:prstGeom>
          <a:solidFill>
            <a:schemeClr val="bg1"/>
          </a:solidFill>
          <a:ln w="9525">
            <a:solidFill>
              <a:schemeClr val="tx1"/>
            </a:solidFill>
            <a:miter lim="800000"/>
            <a:headEnd/>
            <a:tailEnd/>
          </a:ln>
        </p:spPr>
        <p:txBody>
          <a:bodyPr wrap="none" lIns="87453" tIns="43726" rIns="87453" bIns="43726" anchor="ctr"/>
          <a:lstStyle/>
          <a:p>
            <a:pPr defTabSz="874857">
              <a:spcBef>
                <a:spcPct val="30000"/>
              </a:spcBef>
            </a:pPr>
            <a:r>
              <a:rPr lang="fr-FR" sz="1200" dirty="0"/>
              <a:t>Il est possible d’apprendre 8 clés dont 4 télécommandes.</a:t>
            </a:r>
          </a:p>
        </p:txBody>
      </p:sp>
      <p:sp>
        <p:nvSpPr>
          <p:cNvPr id="292869" name="Rectangle 5"/>
          <p:cNvSpPr>
            <a:spLocks noChangeAspect="1" noChangeArrowheads="1"/>
          </p:cNvSpPr>
          <p:nvPr/>
        </p:nvSpPr>
        <p:spPr bwMode="auto">
          <a:xfrm>
            <a:off x="157956" y="7952600"/>
            <a:ext cx="800509" cy="729024"/>
          </a:xfrm>
          <a:prstGeom prst="rect">
            <a:avLst/>
          </a:prstGeom>
          <a:noFill/>
          <a:ln w="9525">
            <a:solidFill>
              <a:schemeClr val="tx1"/>
            </a:solidFill>
            <a:miter lim="800000"/>
            <a:headEnd/>
            <a:tailEnd/>
          </a:ln>
        </p:spPr>
        <p:txBody>
          <a:bodyPr wrap="none" lIns="84408" tIns="42204" rIns="84408" bIns="42204" anchor="ctr"/>
          <a:lstStyle/>
          <a:p>
            <a:endParaRPr lang="es-ES"/>
          </a:p>
        </p:txBody>
      </p:sp>
      <p:sp>
        <p:nvSpPr>
          <p:cNvPr id="292870" name="Rectangle 6"/>
          <p:cNvSpPr>
            <a:spLocks noGrp="1" noChangeArrowheads="1"/>
          </p:cNvSpPr>
          <p:nvPr>
            <p:ph type="body" idx="1"/>
          </p:nvPr>
        </p:nvSpPr>
        <p:spPr>
          <a:xfrm>
            <a:off x="0" y="2914677"/>
            <a:ext cx="6813528" cy="6229323"/>
          </a:xfrm>
          <a:ln/>
        </p:spPr>
        <p:txBody>
          <a:bodyPr/>
          <a:lstStyle/>
          <a:p>
            <a:pPr eaLnBrk="1" hangingPunct="1"/>
            <a:r>
              <a:rPr lang="es-ES" sz="1300" dirty="0"/>
              <a:t>Cada llave (mando a distancia) que lleva el kit barrilete y que proviene de Piezas de Recambio comporta un </a:t>
            </a:r>
            <a:r>
              <a:rPr lang="es-ES" sz="1300" dirty="0" err="1"/>
              <a:t>Identificante</a:t>
            </a:r>
            <a:r>
              <a:rPr lang="es-ES" sz="1300" dirty="0"/>
              <a:t>.</a:t>
            </a:r>
          </a:p>
          <a:p>
            <a:pPr eaLnBrk="1" hangingPunct="1"/>
            <a:r>
              <a:rPr lang="es-ES" sz="1300" dirty="0"/>
              <a:t>En caso de cambio de la llave sola, es necesario pasar por el menú «Piezas de recambio» o «Aprendizaje» de la BSI con el útil de diagnóstico.</a:t>
            </a:r>
          </a:p>
          <a:p>
            <a:pPr eaLnBrk="1" hangingPunct="1"/>
            <a:endParaRPr lang="es-ES" sz="1300" dirty="0"/>
          </a:p>
          <a:p>
            <a:pPr eaLnBrk="1" hangingPunct="1"/>
            <a:r>
              <a:rPr lang="es-ES" sz="1300" dirty="0"/>
              <a:t>En el procedimiento de cambio del </a:t>
            </a:r>
            <a:r>
              <a:rPr lang="es-ES" sz="1300" dirty="0" err="1"/>
              <a:t>contactor</a:t>
            </a:r>
            <a:r>
              <a:rPr lang="es-ES" sz="1300" dirty="0"/>
              <a:t> antirrobo proporcionado con llaves nuevas (Kit barrilete) se debe:</a:t>
            </a:r>
          </a:p>
          <a:p>
            <a:pPr eaLnBrk="1" hangingPunct="1"/>
            <a:endParaRPr lang="es-ES" sz="1300" dirty="0"/>
          </a:p>
          <a:p>
            <a:pPr eaLnBrk="1" hangingPunct="1">
              <a:buFontTx/>
              <a:buChar char="-"/>
            </a:pPr>
            <a:r>
              <a:rPr lang="es-ES" b="1" dirty="0"/>
              <a:t> Verificar la presencia del VIN en la BSI</a:t>
            </a:r>
          </a:p>
          <a:p>
            <a:pPr eaLnBrk="1" hangingPunct="1"/>
            <a:r>
              <a:rPr lang="es-ES" dirty="0"/>
              <a:t>Si no hay ninguno inscrito, el útil propondrá escribir el VIN en la BSI.</a:t>
            </a:r>
          </a:p>
          <a:p>
            <a:pPr eaLnBrk="1" hangingPunct="1"/>
            <a:endParaRPr lang="es-ES" dirty="0"/>
          </a:p>
          <a:p>
            <a:pPr eaLnBrk="1" hangingPunct="1">
              <a:buFontTx/>
              <a:buChar char="-"/>
            </a:pPr>
            <a:r>
              <a:rPr lang="es-ES" b="1" dirty="0"/>
              <a:t>Aprender los códigos ID de las llaves</a:t>
            </a:r>
          </a:p>
          <a:p>
            <a:pPr eaLnBrk="1" hangingPunct="1"/>
            <a:r>
              <a:rPr lang="es-ES" dirty="0"/>
              <a:t>Esta etapa consiste en introducir los códigos ID (presente en la etiqueta proporcionada con las llaves nuevas). El útil de diagnóstico propone introducir y confirmar el código ID introducido.</a:t>
            </a:r>
          </a:p>
          <a:p>
            <a:pPr eaLnBrk="1" hangingPunct="1"/>
            <a:r>
              <a:rPr lang="es-ES" dirty="0"/>
              <a:t>Después de 3 intentos erróneos, el procedimiento completo debe recomenzar.</a:t>
            </a:r>
          </a:p>
          <a:p>
            <a:pPr eaLnBrk="1" hangingPunct="1"/>
            <a:r>
              <a:rPr lang="es-ES" dirty="0"/>
              <a:t>El útil  registra de una vez todos los códigos ID introducidos.</a:t>
            </a:r>
          </a:p>
          <a:p>
            <a:pPr eaLnBrk="1" hangingPunct="1"/>
            <a:endParaRPr lang="es-ES" dirty="0"/>
          </a:p>
          <a:p>
            <a:pPr eaLnBrk="1" hangingPunct="1">
              <a:buFontTx/>
              <a:buChar char="-"/>
            </a:pPr>
            <a:r>
              <a:rPr lang="es-ES" b="1" dirty="0"/>
              <a:t>Realizar un emparejado entre la BSI y el calculador VE.</a:t>
            </a:r>
            <a:endParaRPr lang="es-ES" b="1" dirty="0">
              <a:solidFill>
                <a:srgbClr val="FF0000"/>
              </a:solidFill>
            </a:endParaRPr>
          </a:p>
          <a:p>
            <a:pPr eaLnBrk="1" hangingPunct="1"/>
            <a:r>
              <a:rPr lang="es-ES" dirty="0"/>
              <a:t>Esta etapa consiste en registrar el código EKC en las llaves.</a:t>
            </a:r>
          </a:p>
          <a:p>
            <a:pPr eaLnBrk="1" hangingPunct="1"/>
            <a:endParaRPr lang="es-ES" dirty="0"/>
          </a:p>
          <a:p>
            <a:pPr eaLnBrk="1" hangingPunct="1">
              <a:buFontTx/>
              <a:buChar char="-"/>
            </a:pPr>
            <a:r>
              <a:rPr lang="es-ES" b="1" dirty="0"/>
              <a:t>Aprendizaje de los mandos a distancia</a:t>
            </a:r>
          </a:p>
          <a:p>
            <a:pPr eaLnBrk="1" hangingPunct="1"/>
            <a:r>
              <a:rPr lang="es-ES" dirty="0"/>
              <a:t>Esta etapa consiste en aprender los mandos a distancia siguiendo un procedimiento riguroso.</a:t>
            </a:r>
          </a:p>
          <a:p>
            <a:pPr eaLnBrk="1" hangingPunct="1"/>
            <a:r>
              <a:rPr lang="es-ES" dirty="0"/>
              <a:t>Si los mandos a distancia ya han sido aprendidos, son borrados de la memoria del BSI, pero podrían ser reaprendidos más adelante</a:t>
            </a:r>
            <a:r>
              <a:rPr lang="fr-FR" dirty="0"/>
              <a:t>.</a:t>
            </a:r>
          </a:p>
          <a:p>
            <a:pPr eaLnBrk="1" hangingPunct="1">
              <a:lnSpc>
                <a:spcPct val="80000"/>
              </a:lnSpc>
              <a:spcBef>
                <a:spcPct val="10000"/>
              </a:spcBef>
            </a:pPr>
            <a:endParaRPr lang="fr-FR" dirty="0">
              <a:solidFill>
                <a:srgbClr val="FF0000"/>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ChangeArrowheads="1"/>
          </p:cNvSpPr>
          <p:nvPr>
            <p:ph type="body" idx="1"/>
          </p:nvPr>
        </p:nvSpPr>
        <p:spPr>
          <a:xfrm>
            <a:off x="44473" y="3048000"/>
            <a:ext cx="6813527" cy="4640789"/>
          </a:xfrm>
          <a:noFill/>
          <a:ln/>
        </p:spPr>
        <p:txBody>
          <a:bodyPr/>
          <a:lstStyle/>
          <a:p>
            <a:pPr marL="375148" indent="-211021"/>
            <a:endParaRPr lang="fr-FR" dirty="0" smtClean="0"/>
          </a:p>
          <a:p>
            <a:pPr marL="375148" indent="-211021"/>
            <a:endParaRPr lang="fr-FR" dirty="0" smtClean="0"/>
          </a:p>
          <a:p>
            <a:pPr marL="375148" indent="-211021">
              <a:lnSpc>
                <a:spcPct val="80000"/>
              </a:lnSpc>
              <a:spcBef>
                <a:spcPct val="10000"/>
              </a:spcBef>
            </a:pPr>
            <a:endParaRPr lang="fr-FR" dirty="0">
              <a:solidFill>
                <a:srgbClr val="FF0000"/>
              </a:solidFill>
            </a:endParaRPr>
          </a:p>
        </p:txBody>
      </p:sp>
      <p:sp>
        <p:nvSpPr>
          <p:cNvPr id="906243" name="Rectangle 3"/>
          <p:cNvSpPr>
            <a:spLocks noGrp="1" noRot="1" noChangeAspect="1" noChangeArrowheads="1" noTextEdit="1"/>
          </p:cNvSpPr>
          <p:nvPr>
            <p:ph type="sldImg"/>
          </p:nvPr>
        </p:nvSpPr>
        <p:spPr>
          <a:xfrm>
            <a:off x="285750" y="0"/>
            <a:ext cx="5957888" cy="4467225"/>
          </a:xfrm>
          <a:ln/>
        </p:spPr>
      </p:sp>
      <p:sp>
        <p:nvSpPr>
          <p:cNvPr id="293892" name="Rectangle 4"/>
          <p:cNvSpPr>
            <a:spLocks noChangeArrowheads="1"/>
          </p:cNvSpPr>
          <p:nvPr/>
        </p:nvSpPr>
        <p:spPr bwMode="auto">
          <a:xfrm>
            <a:off x="958465" y="7952600"/>
            <a:ext cx="5634233" cy="729024"/>
          </a:xfrm>
          <a:prstGeom prst="rect">
            <a:avLst/>
          </a:prstGeom>
          <a:solidFill>
            <a:schemeClr val="bg1"/>
          </a:solidFill>
          <a:ln w="9525">
            <a:solidFill>
              <a:schemeClr val="tx1"/>
            </a:solidFill>
            <a:miter lim="800000"/>
            <a:headEnd/>
            <a:tailEnd/>
          </a:ln>
        </p:spPr>
        <p:txBody>
          <a:bodyPr wrap="none" lIns="87453" tIns="43726" rIns="87453" bIns="43726" anchor="ctr"/>
          <a:lstStyle/>
          <a:p>
            <a:pPr defTabSz="874857">
              <a:spcBef>
                <a:spcPct val="30000"/>
              </a:spcBef>
            </a:pPr>
            <a:r>
              <a:rPr lang="fr-FR" sz="1200" dirty="0"/>
              <a:t>Il est possible d’apprendre 8 clés dont 4 télécommandes.</a:t>
            </a:r>
          </a:p>
        </p:txBody>
      </p:sp>
      <p:sp>
        <p:nvSpPr>
          <p:cNvPr id="293893" name="Rectangle 5"/>
          <p:cNvSpPr>
            <a:spLocks noChangeAspect="1" noChangeArrowheads="1"/>
          </p:cNvSpPr>
          <p:nvPr/>
        </p:nvSpPr>
        <p:spPr bwMode="auto">
          <a:xfrm>
            <a:off x="157956" y="7952600"/>
            <a:ext cx="800509" cy="729024"/>
          </a:xfrm>
          <a:prstGeom prst="rect">
            <a:avLst/>
          </a:prstGeom>
          <a:noFill/>
          <a:ln w="9525">
            <a:solidFill>
              <a:schemeClr val="tx1"/>
            </a:solidFill>
            <a:miter lim="800000"/>
            <a:headEnd/>
            <a:tailEnd/>
          </a:ln>
        </p:spPr>
        <p:txBody>
          <a:bodyPr wrap="none" lIns="84408" tIns="42204" rIns="84408" bIns="42204" anchor="ctr"/>
          <a:lstStyle/>
          <a:p>
            <a:endParaRPr lang="es-ES"/>
          </a:p>
        </p:txBody>
      </p:sp>
      <p:sp>
        <p:nvSpPr>
          <p:cNvPr id="293894" name="Rectangle 6"/>
          <p:cNvSpPr>
            <a:spLocks noChangeArrowheads="1"/>
          </p:cNvSpPr>
          <p:nvPr/>
        </p:nvSpPr>
        <p:spPr bwMode="auto">
          <a:xfrm>
            <a:off x="0" y="3113244"/>
            <a:ext cx="6813528" cy="6030756"/>
          </a:xfrm>
          <a:prstGeom prst="rect">
            <a:avLst/>
          </a:prstGeom>
          <a:solidFill>
            <a:schemeClr val="bg1"/>
          </a:solidFill>
          <a:ln w="9525">
            <a:noFill/>
            <a:miter lim="800000"/>
            <a:headEnd/>
            <a:tailEnd/>
          </a:ln>
        </p:spPr>
        <p:txBody>
          <a:bodyPr lIns="90640" tIns="45318" rIns="90640" bIns="45318"/>
          <a:lstStyle/>
          <a:p>
            <a:pPr marL="164127">
              <a:spcBef>
                <a:spcPct val="30000"/>
              </a:spcBef>
            </a:pPr>
            <a:endParaRPr lang="fr-FR" dirty="0"/>
          </a:p>
          <a:p>
            <a:pPr marL="164127">
              <a:spcBef>
                <a:spcPct val="30000"/>
              </a:spcBef>
            </a:pPr>
            <a:endParaRPr lang="fr-FR" dirty="0"/>
          </a:p>
          <a:p>
            <a:pPr marL="164127">
              <a:spcBef>
                <a:spcPct val="30000"/>
              </a:spcBef>
            </a:pPr>
            <a:endParaRPr lang="fr-FR" dirty="0"/>
          </a:p>
          <a:p>
            <a:pPr marL="164127">
              <a:spcBef>
                <a:spcPct val="30000"/>
              </a:spcBef>
            </a:pPr>
            <a:endParaRPr lang="fr-FR" dirty="0"/>
          </a:p>
          <a:p>
            <a:pPr marL="164127">
              <a:lnSpc>
                <a:spcPct val="80000"/>
              </a:lnSpc>
              <a:spcBef>
                <a:spcPct val="10000"/>
              </a:spcBef>
            </a:pPr>
            <a:endParaRPr lang="fr-FR" sz="1200" dirty="0">
              <a:solidFill>
                <a:srgbClr val="FF0000"/>
              </a:solidFill>
            </a:endParaRPr>
          </a:p>
        </p:txBody>
      </p:sp>
      <p:sp>
        <p:nvSpPr>
          <p:cNvPr id="293895" name="Rectangle 8"/>
          <p:cNvSpPr>
            <a:spLocks noChangeArrowheads="1"/>
          </p:cNvSpPr>
          <p:nvPr/>
        </p:nvSpPr>
        <p:spPr bwMode="auto">
          <a:xfrm>
            <a:off x="377252" y="3379891"/>
            <a:ext cx="6031421" cy="3711780"/>
          </a:xfrm>
          <a:prstGeom prst="rect">
            <a:avLst/>
          </a:prstGeom>
          <a:gradFill rotWithShape="1">
            <a:gsLst>
              <a:gs pos="0">
                <a:srgbClr val="FCEFEC"/>
              </a:gs>
              <a:gs pos="100000">
                <a:srgbClr val="E57E69">
                  <a:alpha val="50000"/>
                </a:srgbClr>
              </a:gs>
            </a:gsLst>
            <a:path path="shape">
              <a:fillToRect l="50000" t="50000" r="50000" b="50000"/>
            </a:path>
          </a:gradFill>
          <a:ln w="38100">
            <a:solidFill>
              <a:schemeClr val="bg2"/>
            </a:solidFill>
            <a:miter lim="800000"/>
            <a:headEnd/>
            <a:tailEnd/>
          </a:ln>
        </p:spPr>
        <p:txBody>
          <a:bodyPr wrap="none" lIns="87453" tIns="43726" rIns="87453" bIns="43726" anchor="ctr"/>
          <a:lstStyle/>
          <a:p>
            <a:pPr defTabSz="874857"/>
            <a:endParaRPr lang="es-ES" dirty="0"/>
          </a:p>
        </p:txBody>
      </p:sp>
      <p:sp>
        <p:nvSpPr>
          <p:cNvPr id="293896" name="Text Box 10"/>
          <p:cNvSpPr txBox="1">
            <a:spLocks noChangeArrowheads="1"/>
          </p:cNvSpPr>
          <p:nvPr/>
        </p:nvSpPr>
        <p:spPr bwMode="auto">
          <a:xfrm>
            <a:off x="1466066" y="3777025"/>
            <a:ext cx="4579157" cy="272972"/>
          </a:xfrm>
          <a:prstGeom prst="rect">
            <a:avLst/>
          </a:prstGeom>
          <a:noFill/>
          <a:ln w="63500">
            <a:noFill/>
            <a:miter lim="800000"/>
            <a:headEnd/>
            <a:tailEnd/>
          </a:ln>
        </p:spPr>
        <p:txBody>
          <a:bodyPr lIns="87453" tIns="43726" rIns="87453" bIns="43726">
            <a:spAutoFit/>
          </a:bodyPr>
          <a:lstStyle/>
          <a:p>
            <a:pPr defTabSz="874857">
              <a:spcBef>
                <a:spcPct val="50000"/>
              </a:spcBef>
            </a:pPr>
            <a:r>
              <a:rPr lang="fr-FR" sz="1200" b="1" dirty="0"/>
              <a:t>PROCEDIMENTO DE APRENDIZAJE RIGUROSO</a:t>
            </a:r>
          </a:p>
        </p:txBody>
      </p:sp>
      <p:sp>
        <p:nvSpPr>
          <p:cNvPr id="293897" name="Text Box 11"/>
          <p:cNvSpPr txBox="1">
            <a:spLocks noChangeArrowheads="1"/>
          </p:cNvSpPr>
          <p:nvPr/>
        </p:nvSpPr>
        <p:spPr bwMode="auto">
          <a:xfrm>
            <a:off x="667092" y="4395418"/>
            <a:ext cx="5523818" cy="3166072"/>
          </a:xfrm>
          <a:prstGeom prst="rect">
            <a:avLst/>
          </a:prstGeom>
          <a:noFill/>
          <a:ln w="63500">
            <a:noFill/>
            <a:miter lim="800000"/>
            <a:headEnd/>
            <a:tailEnd/>
          </a:ln>
        </p:spPr>
        <p:txBody>
          <a:bodyPr lIns="87453" tIns="43726" rIns="87453" bIns="43726">
            <a:spAutoFit/>
          </a:bodyPr>
          <a:lstStyle/>
          <a:p>
            <a:pPr marL="328254" indent="-328254" defTabSz="874857">
              <a:spcBef>
                <a:spcPct val="50000"/>
              </a:spcBef>
            </a:pPr>
            <a:r>
              <a:rPr lang="es-ES" sz="1300" dirty="0"/>
              <a:t>Efectuar las 3 etapas siguientes en 10 segundos como máximo y sin cortar el contacto :</a:t>
            </a:r>
          </a:p>
          <a:p>
            <a:pPr marL="328254" indent="-328254" defTabSz="874857">
              <a:spcBef>
                <a:spcPct val="50000"/>
              </a:spcBef>
              <a:buFontTx/>
              <a:buAutoNum type="arabicParenR"/>
            </a:pPr>
            <a:r>
              <a:rPr lang="es-ES" sz="1300" dirty="0"/>
              <a:t>Apretar sobre los 2 botones del mando a distancia a la vez durante 1 segundo como mínimo.</a:t>
            </a:r>
          </a:p>
          <a:p>
            <a:pPr marL="328254" indent="-328254" defTabSz="874857">
              <a:spcBef>
                <a:spcPct val="50000"/>
              </a:spcBef>
              <a:buFontTx/>
              <a:buAutoNum type="arabicParenR"/>
            </a:pPr>
            <a:r>
              <a:rPr lang="es-ES" sz="1300" dirty="0"/>
              <a:t>Soltar los botones y no realizar ninguna acción durante un mínimo de 0,5 segundos.</a:t>
            </a:r>
          </a:p>
          <a:p>
            <a:pPr marL="328254" indent="-328254" defTabSz="874857">
              <a:spcBef>
                <a:spcPct val="50000"/>
              </a:spcBef>
              <a:buFontTx/>
              <a:buAutoNum type="arabicParenR"/>
            </a:pPr>
            <a:r>
              <a:rPr lang="es-ES" sz="1300" dirty="0"/>
              <a:t>Apretar dos veces consecutivas sobre los 2 botones del mando a distancia a la vez y mantener cada presión durante un segundo.</a:t>
            </a:r>
            <a:endParaRPr lang="es-ES" sz="1200" dirty="0"/>
          </a:p>
          <a:p>
            <a:pPr marL="328254" indent="-328254" defTabSz="874857">
              <a:spcBef>
                <a:spcPct val="50000"/>
              </a:spcBef>
            </a:pPr>
            <a:endParaRPr lang="fr-FR" sz="1200" dirty="0"/>
          </a:p>
          <a:p>
            <a:pPr marL="328254" indent="-328254" defTabSz="874857">
              <a:spcBef>
                <a:spcPct val="50000"/>
              </a:spcBef>
            </a:pPr>
            <a:endParaRPr lang="fr-FR" sz="1200" dirty="0"/>
          </a:p>
          <a:p>
            <a:pPr marL="328254" indent="-328254" defTabSz="874857">
              <a:spcBef>
                <a:spcPct val="50000"/>
              </a:spcBef>
            </a:pPr>
            <a:endParaRPr lang="fr-FR" sz="1200" dirty="0"/>
          </a:p>
          <a:p>
            <a:pPr marL="328254" indent="-328254" defTabSz="874857">
              <a:spcBef>
                <a:spcPct val="50000"/>
              </a:spcBef>
            </a:pPr>
            <a:endParaRPr lang="fr-FR" sz="1200" dirty="0"/>
          </a:p>
        </p:txBody>
      </p:sp>
      <p:sp>
        <p:nvSpPr>
          <p:cNvPr id="293898" name="Rectangle 12"/>
          <p:cNvSpPr>
            <a:spLocks noChangeArrowheads="1"/>
          </p:cNvSpPr>
          <p:nvPr/>
        </p:nvSpPr>
        <p:spPr bwMode="auto">
          <a:xfrm>
            <a:off x="522939" y="3510378"/>
            <a:ext cx="5667971" cy="797104"/>
          </a:xfrm>
          <a:prstGeom prst="rect">
            <a:avLst/>
          </a:prstGeom>
          <a:noFill/>
          <a:ln w="19050">
            <a:solidFill>
              <a:srgbClr val="333333"/>
            </a:solidFill>
            <a:miter lim="800000"/>
            <a:headEnd/>
            <a:tailEnd/>
          </a:ln>
        </p:spPr>
        <p:txBody>
          <a:bodyPr wrap="none" lIns="84408" tIns="42204" rIns="84408" bIns="42204" anchor="ctr"/>
          <a:lstStyle/>
          <a:p>
            <a:endParaRPr lang="es-ES"/>
          </a:p>
        </p:txBody>
      </p:sp>
      <p:sp>
        <p:nvSpPr>
          <p:cNvPr id="293899" name="Text Box 13"/>
          <p:cNvSpPr txBox="1">
            <a:spLocks noChangeArrowheads="1"/>
          </p:cNvSpPr>
          <p:nvPr/>
        </p:nvSpPr>
        <p:spPr bwMode="auto">
          <a:xfrm>
            <a:off x="305176" y="7223576"/>
            <a:ext cx="6103497" cy="942386"/>
          </a:xfrm>
          <a:prstGeom prst="rect">
            <a:avLst/>
          </a:prstGeom>
          <a:noFill/>
          <a:ln w="63500">
            <a:noFill/>
            <a:miter lim="800000"/>
            <a:headEnd/>
            <a:tailEnd/>
          </a:ln>
        </p:spPr>
        <p:txBody>
          <a:bodyPr lIns="87453" tIns="43726" rIns="87453" bIns="43726">
            <a:spAutoFit/>
          </a:bodyPr>
          <a:lstStyle/>
          <a:p>
            <a:pPr defTabSz="874857">
              <a:spcBef>
                <a:spcPct val="50000"/>
              </a:spcBef>
            </a:pPr>
            <a:r>
              <a:rPr lang="fr-FR" sz="1200" b="1" i="1" dirty="0">
                <a:solidFill>
                  <a:schemeClr val="bg2"/>
                </a:solidFill>
              </a:rPr>
              <a:t>Nota: </a:t>
            </a:r>
            <a:r>
              <a:rPr lang="es-ES" sz="1200" i="1" dirty="0">
                <a:solidFill>
                  <a:schemeClr val="bg2"/>
                </a:solidFill>
              </a:rPr>
              <a:t>Si una nueva llave o mando a distancia vienen como suplemento, o si una llave está desprogramada, o un mando a distancia desprogramado es recuperado, es necesario rehacer un aprendizaje de todas las llaves y mandos a distancia</a:t>
            </a:r>
            <a:r>
              <a:rPr lang="fr-FR" sz="1200" i="1" dirty="0">
                <a:solidFill>
                  <a:schemeClr val="bg2"/>
                </a:solidFill>
              </a:rPr>
              <a:t>.</a:t>
            </a:r>
          </a:p>
          <a:p>
            <a:pPr defTabSz="874857">
              <a:spcBef>
                <a:spcPct val="50000"/>
              </a:spcBef>
            </a:pPr>
            <a:endParaRPr lang="fr-FR" sz="1200" i="1" dirty="0">
              <a:solidFill>
                <a:schemeClr val="bg2"/>
              </a:solidFill>
            </a:endParaRPr>
          </a:p>
        </p:txBody>
      </p:sp>
      <p:pic>
        <p:nvPicPr>
          <p:cNvPr id="293900" name="Picture 14" descr="attention"/>
          <p:cNvPicPr>
            <a:picLocks noChangeAspect="1" noChangeArrowheads="1"/>
          </p:cNvPicPr>
          <p:nvPr/>
        </p:nvPicPr>
        <p:blipFill>
          <a:blip r:embed="rId3"/>
          <a:srcRect/>
          <a:stretch>
            <a:fillRect/>
          </a:stretch>
        </p:blipFill>
        <p:spPr bwMode="auto">
          <a:xfrm>
            <a:off x="595014" y="3578458"/>
            <a:ext cx="798976" cy="665198"/>
          </a:xfrm>
          <a:prstGeom prst="rect">
            <a:avLst/>
          </a:prstGeom>
          <a:noFill/>
          <a:ln w="9525">
            <a:noFill/>
            <a:miter lim="800000"/>
            <a:headEnd/>
            <a:tailEnd/>
          </a:ln>
        </p:spPr>
      </p:pic>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90" name="Rectangle 2"/>
          <p:cNvSpPr>
            <a:spLocks noGrp="1" noRot="1" noChangeAspect="1" noChangeArrowheads="1" noTextEdit="1"/>
          </p:cNvSpPr>
          <p:nvPr>
            <p:ph type="sldImg"/>
          </p:nvPr>
        </p:nvSpPr>
        <p:spPr>
          <a:xfrm>
            <a:off x="44473" y="1"/>
            <a:ext cx="6440877" cy="4467752"/>
          </a:xfrm>
          <a:ln/>
        </p:spPr>
      </p:sp>
      <p:sp>
        <p:nvSpPr>
          <p:cNvPr id="294915" name="Rectangle 3"/>
          <p:cNvSpPr>
            <a:spLocks noGrp="1" noChangeArrowheads="1"/>
          </p:cNvSpPr>
          <p:nvPr>
            <p:ph type="body" idx="1"/>
          </p:nvPr>
        </p:nvSpPr>
        <p:spPr>
          <a:xfrm>
            <a:off x="0" y="2582787"/>
            <a:ext cx="6813528" cy="6561213"/>
          </a:xfrm>
          <a:ln/>
        </p:spPr>
        <p:txBody>
          <a:bodyPr/>
          <a:lstStyle/>
          <a:p>
            <a:pPr eaLnBrk="1" hangingPunct="1"/>
            <a:r>
              <a:rPr lang="es-ES" dirty="0"/>
              <a:t>En comparación con el 4007, la BSI retoma las funcionalidades de la caja </a:t>
            </a:r>
            <a:r>
              <a:rPr lang="es-ES" dirty="0" err="1"/>
              <a:t>antiarranque</a:t>
            </a:r>
            <a:r>
              <a:rPr lang="es-ES" dirty="0"/>
              <a:t> codificada.</a:t>
            </a:r>
          </a:p>
          <a:p>
            <a:pPr eaLnBrk="1" hangingPunct="1"/>
            <a:endParaRPr lang="es-ES" dirty="0"/>
          </a:p>
          <a:p>
            <a:pPr eaLnBrk="1" hangingPunct="1"/>
            <a:endParaRPr lang="es-ES" dirty="0"/>
          </a:p>
          <a:p>
            <a:pPr eaLnBrk="1" hangingPunct="1"/>
            <a:endParaRPr lang="es-ES" dirty="0"/>
          </a:p>
          <a:p>
            <a:pPr eaLnBrk="1" hangingPunct="1"/>
            <a:r>
              <a:rPr lang="es-ES" dirty="0"/>
              <a:t>La BSI que proviene de Piezas de Recambio comporta el VIN.</a:t>
            </a:r>
          </a:p>
          <a:p>
            <a:pPr eaLnBrk="1" hangingPunct="1"/>
            <a:r>
              <a:rPr lang="es-ES" dirty="0"/>
              <a:t>En caso de cambio de la BSI, es necesario pasar por el menú « Piezas de recambio » de la BSI con el útil de diagnóstico.</a:t>
            </a:r>
          </a:p>
          <a:p>
            <a:pPr eaLnBrk="1" hangingPunct="1"/>
            <a:endParaRPr lang="es-ES" dirty="0"/>
          </a:p>
          <a:p>
            <a:pPr eaLnBrk="1" hangingPunct="1"/>
            <a:r>
              <a:rPr lang="es-ES" dirty="0"/>
              <a:t>El procedimiento de cambio es el siguiente:</a:t>
            </a:r>
          </a:p>
          <a:p>
            <a:pPr eaLnBrk="1" hangingPunct="1"/>
            <a:endParaRPr lang="es-ES" dirty="0"/>
          </a:p>
          <a:p>
            <a:pPr eaLnBrk="1" hangingPunct="1">
              <a:buFontTx/>
              <a:buChar char="-"/>
            </a:pPr>
            <a:r>
              <a:rPr lang="es-ES" b="1" dirty="0"/>
              <a:t>Realizar un emparejado entre la BSI y el calculador VE.</a:t>
            </a:r>
          </a:p>
          <a:p>
            <a:pPr eaLnBrk="1" hangingPunct="1"/>
            <a:r>
              <a:rPr lang="es-ES" dirty="0"/>
              <a:t>Esta etapa consiste en registrar el código EKC en la BSI (que proviene del calculador VE).</a:t>
            </a:r>
          </a:p>
          <a:p>
            <a:pPr eaLnBrk="1" hangingPunct="1"/>
            <a:endParaRPr lang="es-ES" dirty="0"/>
          </a:p>
          <a:p>
            <a:pPr eaLnBrk="1" hangingPunct="1">
              <a:buFontTx/>
              <a:buChar char="-"/>
            </a:pPr>
            <a:r>
              <a:rPr lang="es-ES" b="1" dirty="0"/>
              <a:t> Introducir el código VIN en el BSI.</a:t>
            </a:r>
          </a:p>
          <a:p>
            <a:pPr eaLnBrk="1" hangingPunct="1"/>
            <a:r>
              <a:rPr lang="es-ES" dirty="0"/>
              <a:t>Esta etapa consiste en introducir el VIN del vehículo mediante el útil de diagnóstico y comparar este último con el memorizado en el calculador VE.</a:t>
            </a:r>
          </a:p>
          <a:p>
            <a:pPr eaLnBrk="1" hangingPunct="1"/>
            <a:r>
              <a:rPr lang="es-ES" dirty="0"/>
              <a:t>Si son idénticos, el VIN es memorizado en la BSI.</a:t>
            </a:r>
          </a:p>
          <a:p>
            <a:pPr eaLnBrk="1" hangingPunct="1"/>
            <a:r>
              <a:rPr lang="es-ES" dirty="0"/>
              <a:t>Si los dos VIN son diferentes, el útil de diagnóstico pedirá reintroducir el VIN.</a:t>
            </a:r>
          </a:p>
          <a:p>
            <a:pPr eaLnBrk="1" hangingPunct="1"/>
            <a:endParaRPr lang="es-ES" dirty="0"/>
          </a:p>
          <a:p>
            <a:pPr eaLnBrk="1" hangingPunct="1">
              <a:buFontTx/>
              <a:buChar char="-"/>
            </a:pPr>
            <a:r>
              <a:rPr lang="es-ES" b="1" dirty="0"/>
              <a:t> Aprender las llaves y mandos a distancia del vehículo.</a:t>
            </a:r>
          </a:p>
          <a:p>
            <a:pPr eaLnBrk="1" hangingPunct="1"/>
            <a:r>
              <a:rPr lang="es-ES" dirty="0"/>
              <a:t>Esta etapa es idéntica a la indicada en las páginas precedentes</a:t>
            </a:r>
            <a:r>
              <a:rPr lang="fr-FR" dirty="0"/>
              <a:t>.</a:t>
            </a:r>
          </a:p>
          <a:p>
            <a:pPr eaLnBrk="1" hangingPunct="1">
              <a:lnSpc>
                <a:spcPct val="80000"/>
              </a:lnSpc>
              <a:spcBef>
                <a:spcPct val="10000"/>
              </a:spcBef>
            </a:pPr>
            <a:endParaRPr lang="fr-FR" dirty="0"/>
          </a:p>
        </p:txBody>
      </p:sp>
      <p:sp>
        <p:nvSpPr>
          <p:cNvPr id="294916" name="AutoShape 4"/>
          <p:cNvSpPr>
            <a:spLocks noChangeArrowheads="1"/>
          </p:cNvSpPr>
          <p:nvPr/>
        </p:nvSpPr>
        <p:spPr bwMode="auto">
          <a:xfrm>
            <a:off x="2192965" y="3178487"/>
            <a:ext cx="2252774" cy="306360"/>
          </a:xfrm>
          <a:prstGeom prst="roundRect">
            <a:avLst>
              <a:gd name="adj" fmla="val 16667"/>
            </a:avLst>
          </a:prstGeom>
          <a:gradFill rotWithShape="1">
            <a:gsLst>
              <a:gs pos="0">
                <a:srgbClr val="E1D7C9"/>
              </a:gs>
              <a:gs pos="100000">
                <a:srgbClr val="C2B9AD"/>
              </a:gs>
            </a:gsLst>
            <a:lin ang="5400000" scaled="1"/>
          </a:gradFill>
          <a:ln w="9525">
            <a:solidFill>
              <a:schemeClr val="tx1"/>
            </a:solidFill>
            <a:round/>
            <a:headEnd/>
            <a:tailEnd/>
          </a:ln>
        </p:spPr>
        <p:txBody>
          <a:bodyPr wrap="none" lIns="87453" tIns="43726" rIns="87453" bIns="43726" anchor="ctr"/>
          <a:lstStyle/>
          <a:p>
            <a:pPr defTabSz="874857"/>
            <a:r>
              <a:rPr lang="fr-FR" b="1" dirty="0">
                <a:solidFill>
                  <a:srgbClr val="FF0000"/>
                </a:solidFill>
              </a:rPr>
              <a:t>CAMBIO BSI</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Rectangle 2"/>
          <p:cNvSpPr>
            <a:spLocks noGrp="1" noRot="1" noChangeAspect="1" noChangeArrowheads="1" noTextEdit="1"/>
          </p:cNvSpPr>
          <p:nvPr>
            <p:ph type="sldImg"/>
          </p:nvPr>
        </p:nvSpPr>
        <p:spPr>
          <a:xfrm>
            <a:off x="197827" y="1"/>
            <a:ext cx="6440877" cy="4467752"/>
          </a:xfrm>
          <a:ln/>
        </p:spPr>
      </p:sp>
      <p:sp>
        <p:nvSpPr>
          <p:cNvPr id="295939" name="Rectangle 3"/>
          <p:cNvSpPr>
            <a:spLocks noGrp="1" noChangeArrowheads="1"/>
          </p:cNvSpPr>
          <p:nvPr>
            <p:ph type="body" idx="1"/>
          </p:nvPr>
        </p:nvSpPr>
        <p:spPr>
          <a:xfrm>
            <a:off x="230032" y="4040834"/>
            <a:ext cx="6397937" cy="4301807"/>
          </a:xfrm>
          <a:ln/>
        </p:spPr>
        <p:txBody>
          <a:bodyPr/>
          <a:lstStyle/>
          <a:p>
            <a:pPr eaLnBrk="1" hangingPunct="1"/>
            <a:r>
              <a:rPr lang="es-ES" sz="1300" dirty="0"/>
              <a:t>En caso de cambio post-venta, es necesario </a:t>
            </a:r>
            <a:r>
              <a:rPr lang="es-ES" sz="1300" dirty="0" err="1"/>
              <a:t>telecodificar</a:t>
            </a:r>
            <a:r>
              <a:rPr lang="es-ES" sz="1300" dirty="0"/>
              <a:t> el VIN del vehículo con el útil de diagnóstico.</a:t>
            </a:r>
          </a:p>
          <a:p>
            <a:pPr eaLnBrk="1" hangingPunct="1"/>
            <a:endParaRPr lang="es-ES" sz="1300" dirty="0"/>
          </a:p>
          <a:p>
            <a:pPr eaLnBrk="1" hangingPunct="1"/>
            <a:r>
              <a:rPr lang="es-ES" sz="1300" dirty="0"/>
              <a:t>La función del Calculador Control Máquina Eléctrica (CCME) en la función </a:t>
            </a:r>
            <a:r>
              <a:rPr lang="es-ES" sz="1300" dirty="0" err="1"/>
              <a:t>antiarranque</a:t>
            </a:r>
            <a:r>
              <a:rPr lang="es-ES" sz="1300" dirty="0"/>
              <a:t> es la de alimentar la máquina eléctrica.</a:t>
            </a:r>
          </a:p>
          <a:p>
            <a:pPr eaLnBrk="1" hangingPunct="1"/>
            <a:r>
              <a:rPr lang="es-ES" sz="1300" dirty="0"/>
              <a:t>Su alimentación depende de la petición de autorización de arranque proporcionada por el calculador VE</a:t>
            </a:r>
            <a:r>
              <a:rPr lang="fr-FR" dirty="0"/>
              <a:t>.</a:t>
            </a:r>
          </a:p>
          <a:p>
            <a:pPr eaLnBrk="1" hangingPunct="1"/>
            <a:endParaRPr lang="fr-FR" dirty="0"/>
          </a:p>
        </p:txBody>
      </p:sp>
      <p:graphicFrame>
        <p:nvGraphicFramePr>
          <p:cNvPr id="910350" name="Group 14"/>
          <p:cNvGraphicFramePr>
            <a:graphicFrameLocks noGrp="1"/>
          </p:cNvGraphicFramePr>
          <p:nvPr/>
        </p:nvGraphicFramePr>
        <p:xfrm>
          <a:off x="377252" y="6494553"/>
          <a:ext cx="6247650" cy="2289191"/>
        </p:xfrm>
        <a:graphic>
          <a:graphicData uri="http://schemas.openxmlformats.org/drawingml/2006/table">
            <a:tbl>
              <a:tblPr/>
              <a:tblGrid>
                <a:gridCol w="507603"/>
                <a:gridCol w="5740047"/>
              </a:tblGrid>
              <a:tr h="2289191">
                <a:tc>
                  <a:txBody>
                    <a:bodyPr/>
                    <a:lstStyle/>
                    <a:p>
                      <a:pPr marL="0" marR="0" lvl="0" indent="0" algn="l" defTabSz="947738" rtl="0" eaLnBrk="1" fontAlgn="base" latinLnBrk="0" hangingPunct="1">
                        <a:lnSpc>
                          <a:spcPct val="100000"/>
                        </a:lnSpc>
                        <a:spcBef>
                          <a:spcPct val="0"/>
                        </a:spcBef>
                        <a:spcAft>
                          <a:spcPct val="0"/>
                        </a:spcAft>
                        <a:buClrTx/>
                        <a:buSzTx/>
                        <a:buFontTx/>
                        <a:buNone/>
                        <a:tabLst/>
                      </a:pPr>
                      <a:endParaRPr kumimoji="0" lang="es-ES" sz="1700" b="0" i="0" u="none" strike="noStrike" cap="none" normalizeH="0" baseline="0" smtClean="0">
                        <a:ln>
                          <a:noFill/>
                        </a:ln>
                        <a:solidFill>
                          <a:schemeClr val="tx1"/>
                        </a:solidFill>
                        <a:effectLst/>
                        <a:latin typeface="Arial" charset="0"/>
                        <a:cs typeface="Arial" charset="0"/>
                      </a:endParaRPr>
                    </a:p>
                  </a:txBody>
                  <a:tcPr marL="91518" marR="91518" marT="42321" marB="42321"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47738" rtl="0" eaLnBrk="1" fontAlgn="base" latinLnBrk="0" hangingPunct="1">
                        <a:lnSpc>
                          <a:spcPct val="100000"/>
                        </a:lnSpc>
                        <a:spcBef>
                          <a:spcPct val="0"/>
                        </a:spcBef>
                        <a:spcAft>
                          <a:spcPct val="0"/>
                        </a:spcAft>
                        <a:buClrTx/>
                        <a:buSzTx/>
                        <a:buFontTx/>
                        <a:buNone/>
                        <a:tabLst/>
                      </a:pPr>
                      <a:endParaRPr kumimoji="0" lang="es-ES" sz="1700" b="0" i="0" u="none" strike="noStrike" cap="none" normalizeH="0" baseline="0" smtClean="0">
                        <a:ln>
                          <a:noFill/>
                        </a:ln>
                        <a:solidFill>
                          <a:schemeClr val="tx1"/>
                        </a:solidFill>
                        <a:effectLst/>
                        <a:latin typeface="Arial" charset="0"/>
                        <a:cs typeface="Arial" charset="0"/>
                      </a:endParaRPr>
                    </a:p>
                  </a:txBody>
                  <a:tcPr marL="91518" marR="91518" marT="42321" marB="4232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295948" name="Picture 13" descr="note"/>
          <p:cNvPicPr>
            <a:picLocks noChangeAspect="1" noChangeArrowheads="1"/>
          </p:cNvPicPr>
          <p:nvPr/>
        </p:nvPicPr>
        <p:blipFill>
          <a:blip r:embed="rId3"/>
          <a:srcRect/>
          <a:stretch>
            <a:fillRect/>
          </a:stretch>
        </p:blipFill>
        <p:spPr bwMode="auto">
          <a:xfrm>
            <a:off x="449329" y="6561213"/>
            <a:ext cx="363449" cy="363094"/>
          </a:xfrm>
          <a:prstGeom prst="rect">
            <a:avLst/>
          </a:prstGeom>
          <a:noFill/>
          <a:ln w="9525">
            <a:noFill/>
            <a:miter lim="800000"/>
            <a:headEnd/>
            <a:tailEnd/>
          </a:ln>
        </p:spPr>
      </p:pic>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386" name="Rectangle 2"/>
          <p:cNvSpPr>
            <a:spLocks noGrp="1" noRot="1" noChangeAspect="1" noChangeArrowheads="1" noTextEdit="1"/>
          </p:cNvSpPr>
          <p:nvPr>
            <p:ph type="sldImg"/>
          </p:nvPr>
        </p:nvSpPr>
        <p:spPr>
          <a:xfrm>
            <a:off x="44473" y="1"/>
            <a:ext cx="6440877" cy="4467752"/>
          </a:xfrm>
          <a:ln/>
        </p:spPr>
      </p:sp>
      <p:sp>
        <p:nvSpPr>
          <p:cNvPr id="296963" name="Rectangle 3"/>
          <p:cNvSpPr>
            <a:spLocks noGrp="1" noChangeArrowheads="1"/>
          </p:cNvSpPr>
          <p:nvPr>
            <p:ph type="body" idx="1"/>
          </p:nvPr>
        </p:nvSpPr>
        <p:spPr>
          <a:xfrm>
            <a:off x="0" y="1787101"/>
            <a:ext cx="6813528" cy="6555540"/>
          </a:xfrm>
          <a:ln/>
        </p:spPr>
        <p:txBody>
          <a:bodyPr/>
          <a:lstStyle/>
          <a:p>
            <a:pPr eaLnBrk="1" hangingPunct="1"/>
            <a:r>
              <a:rPr lang="fr-FR" dirty="0"/>
              <a:t>Le code EKC est mémorisé dans les clés, le BSI et l’EV. </a:t>
            </a:r>
          </a:p>
          <a:p>
            <a:pPr eaLnBrk="1" hangingPunct="1"/>
            <a:r>
              <a:rPr lang="fr-FR" dirty="0"/>
              <a:t>L’appairage du code EKC est réalisé uniquement entre le BSI et l’EV.</a:t>
            </a:r>
          </a:p>
          <a:p>
            <a:pPr eaLnBrk="1" hangingPunct="1"/>
            <a:r>
              <a:rPr lang="fr-FR" dirty="0"/>
              <a:t>Il n’y a pas d’appairage avec les clés.</a:t>
            </a:r>
          </a:p>
          <a:p>
            <a:pPr eaLnBrk="1" hangingPunct="1"/>
            <a:endParaRPr lang="fr-FR" dirty="0"/>
          </a:p>
          <a:p>
            <a:pPr eaLnBrk="1" hangingPunct="1"/>
            <a:r>
              <a:rPr lang="fr-FR" dirty="0"/>
              <a:t>Si une situation nécessite le changement simultanée des 2 calculateurs (EV et BSI), les clés seront également à remplacer. </a:t>
            </a:r>
          </a:p>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endParaRPr lang="fr-FR" dirty="0"/>
          </a:p>
          <a:p>
            <a:pPr eaLnBrk="1" hangingPunct="1"/>
            <a:r>
              <a:rPr lang="fr-FR" dirty="0"/>
              <a:t>Comme sur 4007, l’essai de la pose d’un EV d’un autre véhicule est possible. Contrairement au BSI.</a:t>
            </a:r>
          </a:p>
          <a:p>
            <a:pPr eaLnBrk="1" hangingPunct="1"/>
            <a:r>
              <a:rPr lang="fr-FR" dirty="0"/>
              <a:t>En effet, lors de la procédure d’échange de l’EV avec l’outil de diagnostic, un appairage est réalisé c’est-à-dire que l’EKC issu du BSI est mémorisé dans l’EV.</a:t>
            </a:r>
          </a:p>
          <a:p>
            <a:pPr eaLnBrk="1" hangingPunct="1"/>
            <a:endParaRPr lang="fr-FR" dirty="0"/>
          </a:p>
          <a:p>
            <a:pPr eaLnBrk="1" hangingPunct="1"/>
            <a:r>
              <a:rPr lang="fr-FR" dirty="0"/>
              <a:t>Il est possible d’écrire plusieurs EKC dans l’EV. </a:t>
            </a:r>
            <a:r>
              <a:rPr lang="fr-FR" dirty="0">
                <a:solidFill>
                  <a:srgbClr val="FF0000"/>
                </a:solidFill>
              </a:rPr>
              <a:t>Combien?</a:t>
            </a:r>
          </a:p>
          <a:p>
            <a:pPr eaLnBrk="1" hangingPunct="1"/>
            <a:endParaRPr lang="fr-FR" dirty="0">
              <a:solidFill>
                <a:srgbClr val="FF0000"/>
              </a:solidFill>
            </a:endParaRPr>
          </a:p>
          <a:p>
            <a:pPr eaLnBrk="1" hangingPunct="1"/>
            <a:endParaRPr lang="fr-FR" dirty="0"/>
          </a:p>
          <a:p>
            <a:pPr eaLnBrk="1" hangingPunct="1"/>
            <a:endParaRPr lang="fr-FR" dirty="0"/>
          </a:p>
          <a:p>
            <a:pPr eaLnBrk="1" hangingPunct="1"/>
            <a:endParaRPr lang="fr-FR" dirty="0" smtClean="0"/>
          </a:p>
        </p:txBody>
      </p:sp>
      <p:pic>
        <p:nvPicPr>
          <p:cNvPr id="296964" name="Picture 4"/>
          <p:cNvPicPr>
            <a:picLocks noChangeAspect="1" noChangeArrowheads="1"/>
          </p:cNvPicPr>
          <p:nvPr/>
        </p:nvPicPr>
        <p:blipFill>
          <a:blip r:embed="rId3"/>
          <a:srcRect/>
          <a:stretch>
            <a:fillRect/>
          </a:stretch>
        </p:blipFill>
        <p:spPr bwMode="auto">
          <a:xfrm>
            <a:off x="604216" y="4769858"/>
            <a:ext cx="943129" cy="851000"/>
          </a:xfrm>
          <a:prstGeom prst="rect">
            <a:avLst/>
          </a:prstGeom>
          <a:noFill/>
          <a:ln w="9525">
            <a:noFill/>
            <a:miter lim="800000"/>
            <a:headEnd/>
            <a:tailEnd/>
          </a:ln>
        </p:spPr>
      </p:pic>
      <p:sp>
        <p:nvSpPr>
          <p:cNvPr id="296965" name="Rectangle 5"/>
          <p:cNvSpPr>
            <a:spLocks noChangeArrowheads="1"/>
          </p:cNvSpPr>
          <p:nvPr/>
        </p:nvSpPr>
        <p:spPr bwMode="auto">
          <a:xfrm>
            <a:off x="1113352" y="5035086"/>
            <a:ext cx="5634233" cy="729024"/>
          </a:xfrm>
          <a:prstGeom prst="rect">
            <a:avLst/>
          </a:prstGeom>
          <a:noFill/>
          <a:ln w="9525">
            <a:noFill/>
            <a:miter lim="800000"/>
            <a:headEnd/>
            <a:tailEnd/>
          </a:ln>
        </p:spPr>
        <p:txBody>
          <a:bodyPr wrap="none" lIns="87453" tIns="43726" rIns="87453" bIns="43726" anchor="ctr"/>
          <a:lstStyle/>
          <a:p>
            <a:pPr defTabSz="874857">
              <a:spcBef>
                <a:spcPct val="30000"/>
              </a:spcBef>
            </a:pPr>
            <a:r>
              <a:rPr lang="fr-FR" sz="1600" b="1" dirty="0"/>
              <a:t>ESSAI POSSIBLE D’UN EV </a:t>
            </a:r>
          </a:p>
          <a:p>
            <a:pPr defTabSz="874857">
              <a:spcBef>
                <a:spcPct val="30000"/>
              </a:spcBef>
            </a:pPr>
            <a:r>
              <a:rPr lang="fr-FR" sz="1600" b="1" dirty="0"/>
              <a:t>D’UN </a:t>
            </a:r>
            <a:r>
              <a:rPr lang="fr-FR" sz="1600" b="1" u="sng" dirty="0"/>
              <a:t>AUTRE</a:t>
            </a:r>
            <a:r>
              <a:rPr lang="fr-FR" sz="1600" b="1" dirty="0"/>
              <a:t> VEHICULE</a:t>
            </a:r>
          </a:p>
          <a:p>
            <a:pPr defTabSz="874857">
              <a:spcBef>
                <a:spcPct val="30000"/>
              </a:spcBef>
            </a:pPr>
            <a:endParaRPr lang="fr-FR" sz="1600" b="1" dirty="0"/>
          </a:p>
        </p:txBody>
      </p:sp>
      <p:sp>
        <p:nvSpPr>
          <p:cNvPr id="296966" name="Rectangle 6"/>
          <p:cNvSpPr>
            <a:spLocks noChangeArrowheads="1"/>
          </p:cNvSpPr>
          <p:nvPr/>
        </p:nvSpPr>
        <p:spPr bwMode="auto">
          <a:xfrm>
            <a:off x="0" y="527620"/>
            <a:ext cx="6813528" cy="7815021"/>
          </a:xfrm>
          <a:prstGeom prst="rect">
            <a:avLst/>
          </a:prstGeom>
          <a:solidFill>
            <a:schemeClr val="bg1"/>
          </a:solidFill>
          <a:ln w="9525">
            <a:noFill/>
            <a:miter lim="800000"/>
            <a:headEnd/>
            <a:tailEnd/>
          </a:ln>
        </p:spPr>
        <p:txBody>
          <a:bodyPr lIns="90640" tIns="45318" rIns="90640" bIns="45318"/>
          <a:lstStyle/>
          <a:p>
            <a:pPr marL="164127">
              <a:spcBef>
                <a:spcPct val="30000"/>
              </a:spcBef>
            </a:pPr>
            <a:endParaRPr lang="fr-FR" sz="1200" dirty="0"/>
          </a:p>
          <a:p>
            <a:pPr marL="164127">
              <a:spcBef>
                <a:spcPct val="30000"/>
              </a:spcBef>
            </a:pPr>
            <a:endParaRPr lang="fr-FR" sz="1200" dirty="0"/>
          </a:p>
          <a:p>
            <a:pPr marL="164127">
              <a:spcBef>
                <a:spcPct val="30000"/>
              </a:spcBef>
            </a:pPr>
            <a:endParaRPr lang="fr-FR" sz="1200" dirty="0"/>
          </a:p>
          <a:p>
            <a:pPr marL="164127">
              <a:spcBef>
                <a:spcPct val="30000"/>
              </a:spcBef>
            </a:pPr>
            <a:endParaRPr lang="fr-FR" sz="1200" dirty="0"/>
          </a:p>
          <a:p>
            <a:pPr marL="164127">
              <a:spcBef>
                <a:spcPct val="30000"/>
              </a:spcBef>
            </a:pPr>
            <a:endParaRPr lang="fr-FR" sz="1200" dirty="0"/>
          </a:p>
          <a:p>
            <a:pPr marL="164127">
              <a:spcBef>
                <a:spcPct val="30000"/>
              </a:spcBef>
            </a:pPr>
            <a:r>
              <a:rPr lang="es-ES" sz="1200" dirty="0">
                <a:solidFill>
                  <a:srgbClr val="000000"/>
                </a:solidFill>
              </a:rPr>
              <a:t>El código EKC es memorizado en las llaves, la BSI y en el calculador VE. </a:t>
            </a:r>
          </a:p>
          <a:p>
            <a:pPr marL="164127">
              <a:spcBef>
                <a:spcPct val="30000"/>
              </a:spcBef>
            </a:pPr>
            <a:r>
              <a:rPr lang="es-ES" sz="1200" dirty="0">
                <a:solidFill>
                  <a:srgbClr val="000000"/>
                </a:solidFill>
              </a:rPr>
              <a:t>El emparejado del código EKC es realizado únicamente entre la BSI y el calculador VE.</a:t>
            </a:r>
          </a:p>
          <a:p>
            <a:pPr marL="164127">
              <a:spcBef>
                <a:spcPct val="30000"/>
              </a:spcBef>
            </a:pPr>
            <a:r>
              <a:rPr lang="es-ES" sz="1200" dirty="0">
                <a:solidFill>
                  <a:srgbClr val="000000"/>
                </a:solidFill>
              </a:rPr>
              <a:t>No hay emparejado con las llaves.</a:t>
            </a:r>
          </a:p>
          <a:p>
            <a:pPr marL="164127">
              <a:spcBef>
                <a:spcPct val="30000"/>
              </a:spcBef>
            </a:pPr>
            <a:endParaRPr lang="es-ES" sz="1200" dirty="0">
              <a:solidFill>
                <a:srgbClr val="000000"/>
              </a:solidFill>
            </a:endParaRPr>
          </a:p>
          <a:p>
            <a:pPr marL="164127">
              <a:spcBef>
                <a:spcPct val="30000"/>
              </a:spcBef>
            </a:pPr>
            <a:r>
              <a:rPr lang="es-ES" sz="1200" dirty="0">
                <a:solidFill>
                  <a:srgbClr val="000000"/>
                </a:solidFill>
              </a:rPr>
              <a:t>Si una situación requiere el cambio simultáneo de los 2 calculadores (VE y BSI), las llaves deberán remplazarse igualmente. </a:t>
            </a:r>
          </a:p>
          <a:p>
            <a:pPr marL="164127">
              <a:spcBef>
                <a:spcPct val="30000"/>
              </a:spcBef>
            </a:pPr>
            <a:endParaRPr lang="es-ES" sz="1200" dirty="0">
              <a:solidFill>
                <a:srgbClr val="000000"/>
              </a:solidFill>
            </a:endParaRPr>
          </a:p>
          <a:p>
            <a:pPr marL="164127">
              <a:spcBef>
                <a:spcPct val="30000"/>
              </a:spcBef>
            </a:pPr>
            <a:endParaRPr lang="es-ES" sz="1200" dirty="0">
              <a:solidFill>
                <a:srgbClr val="000000"/>
              </a:solidFill>
            </a:endParaRPr>
          </a:p>
          <a:p>
            <a:pPr marL="164127">
              <a:spcBef>
                <a:spcPct val="30000"/>
              </a:spcBef>
            </a:pPr>
            <a:endParaRPr lang="es-ES" sz="1200" dirty="0">
              <a:solidFill>
                <a:srgbClr val="000000"/>
              </a:solidFill>
            </a:endParaRPr>
          </a:p>
          <a:p>
            <a:pPr marL="164127">
              <a:spcBef>
                <a:spcPct val="30000"/>
              </a:spcBef>
            </a:pPr>
            <a:endParaRPr lang="es-ES" sz="1200" dirty="0">
              <a:solidFill>
                <a:srgbClr val="000000"/>
              </a:solidFill>
            </a:endParaRPr>
          </a:p>
          <a:p>
            <a:pPr marL="164127">
              <a:spcBef>
                <a:spcPct val="30000"/>
              </a:spcBef>
            </a:pPr>
            <a:endParaRPr lang="es-ES" sz="1200" dirty="0">
              <a:solidFill>
                <a:srgbClr val="000000"/>
              </a:solidFill>
            </a:endParaRPr>
          </a:p>
          <a:p>
            <a:pPr marL="164127">
              <a:spcBef>
                <a:spcPct val="30000"/>
              </a:spcBef>
            </a:pPr>
            <a:endParaRPr lang="es-ES" sz="1200" dirty="0">
              <a:solidFill>
                <a:srgbClr val="000000"/>
              </a:solidFill>
            </a:endParaRPr>
          </a:p>
          <a:p>
            <a:pPr marL="164127">
              <a:spcBef>
                <a:spcPct val="30000"/>
              </a:spcBef>
            </a:pPr>
            <a:endParaRPr lang="es-ES" sz="1200" dirty="0">
              <a:solidFill>
                <a:srgbClr val="000000"/>
              </a:solidFill>
            </a:endParaRPr>
          </a:p>
          <a:p>
            <a:pPr marL="164127">
              <a:spcBef>
                <a:spcPct val="30000"/>
              </a:spcBef>
            </a:pPr>
            <a:endParaRPr lang="es-ES" sz="1200" dirty="0">
              <a:solidFill>
                <a:srgbClr val="000000"/>
              </a:solidFill>
            </a:endParaRPr>
          </a:p>
          <a:p>
            <a:pPr marL="164127">
              <a:spcBef>
                <a:spcPct val="30000"/>
              </a:spcBef>
            </a:pPr>
            <a:endParaRPr lang="es-ES" sz="1200" dirty="0">
              <a:solidFill>
                <a:srgbClr val="000000"/>
              </a:solidFill>
            </a:endParaRPr>
          </a:p>
          <a:p>
            <a:pPr marL="164127">
              <a:spcBef>
                <a:spcPct val="30000"/>
              </a:spcBef>
            </a:pPr>
            <a:endParaRPr lang="es-ES" sz="1200" dirty="0">
              <a:solidFill>
                <a:srgbClr val="000000"/>
              </a:solidFill>
            </a:endParaRPr>
          </a:p>
          <a:p>
            <a:pPr marL="164127">
              <a:spcBef>
                <a:spcPct val="30000"/>
              </a:spcBef>
            </a:pPr>
            <a:endParaRPr lang="es-ES" sz="1200" dirty="0">
              <a:solidFill>
                <a:srgbClr val="000000"/>
              </a:solidFill>
            </a:endParaRPr>
          </a:p>
          <a:p>
            <a:pPr marL="164127">
              <a:spcBef>
                <a:spcPct val="30000"/>
              </a:spcBef>
            </a:pPr>
            <a:endParaRPr lang="es-ES" sz="1200" dirty="0">
              <a:solidFill>
                <a:srgbClr val="000000"/>
              </a:solidFill>
            </a:endParaRPr>
          </a:p>
          <a:p>
            <a:pPr marL="164127">
              <a:spcBef>
                <a:spcPct val="30000"/>
              </a:spcBef>
            </a:pPr>
            <a:r>
              <a:rPr lang="es-ES" sz="1200" dirty="0">
                <a:solidFill>
                  <a:srgbClr val="000000"/>
                </a:solidFill>
              </a:rPr>
              <a:t>Como en el 4007, la prueba de colocación de un calculador VE de otro vehículo es posible. Contrariamente a la BSI.</a:t>
            </a:r>
          </a:p>
          <a:p>
            <a:pPr marL="164127">
              <a:spcBef>
                <a:spcPct val="30000"/>
              </a:spcBef>
            </a:pPr>
            <a:r>
              <a:rPr lang="es-ES" sz="1200" dirty="0">
                <a:solidFill>
                  <a:srgbClr val="000000"/>
                </a:solidFill>
              </a:rPr>
              <a:t>En efecto, durante el procedimiento de cambio del calculador VE con el útil de diagnóstico, se realiza un </a:t>
            </a:r>
            <a:r>
              <a:rPr lang="es-ES" sz="1200" dirty="0" err="1">
                <a:solidFill>
                  <a:srgbClr val="000000"/>
                </a:solidFill>
              </a:rPr>
              <a:t>eparejado</a:t>
            </a:r>
            <a:r>
              <a:rPr lang="es-ES" sz="1200" dirty="0">
                <a:solidFill>
                  <a:srgbClr val="000000"/>
                </a:solidFill>
              </a:rPr>
              <a:t>, es decir, el EKC que proviene de la BSI es memorizado en el calculador EV.</a:t>
            </a:r>
          </a:p>
          <a:p>
            <a:pPr marL="164127">
              <a:spcBef>
                <a:spcPct val="30000"/>
              </a:spcBef>
            </a:pPr>
            <a:endParaRPr lang="es-ES" sz="1200" dirty="0">
              <a:solidFill>
                <a:srgbClr val="000000"/>
              </a:solidFill>
            </a:endParaRPr>
          </a:p>
          <a:p>
            <a:pPr marL="164127">
              <a:spcBef>
                <a:spcPct val="30000"/>
              </a:spcBef>
            </a:pPr>
            <a:r>
              <a:rPr lang="es-ES" sz="1200" dirty="0">
                <a:solidFill>
                  <a:srgbClr val="000000"/>
                </a:solidFill>
              </a:rPr>
              <a:t>Es posible escribir varios EKC en el calculador VE</a:t>
            </a:r>
            <a:r>
              <a:rPr lang="fr-FR" sz="1200" dirty="0"/>
              <a:t>.</a:t>
            </a:r>
            <a:endParaRPr lang="fr-FR" sz="1200" dirty="0">
              <a:solidFill>
                <a:srgbClr val="FF0000"/>
              </a:solidFill>
            </a:endParaRPr>
          </a:p>
          <a:p>
            <a:pPr marL="164127">
              <a:spcBef>
                <a:spcPct val="30000"/>
              </a:spcBef>
            </a:pPr>
            <a:endParaRPr lang="fr-FR" sz="1200" dirty="0">
              <a:solidFill>
                <a:srgbClr val="FF0000"/>
              </a:solidFill>
            </a:endParaRPr>
          </a:p>
          <a:p>
            <a:pPr marL="164127">
              <a:spcBef>
                <a:spcPct val="30000"/>
              </a:spcBef>
            </a:pPr>
            <a:endParaRPr lang="fr-FR" sz="1200" dirty="0"/>
          </a:p>
          <a:p>
            <a:pPr marL="164127">
              <a:spcBef>
                <a:spcPct val="30000"/>
              </a:spcBef>
            </a:pPr>
            <a:endParaRPr lang="fr-FR" sz="1200" dirty="0"/>
          </a:p>
          <a:p>
            <a:pPr marL="164127">
              <a:spcBef>
                <a:spcPct val="30000"/>
              </a:spcBef>
            </a:pPr>
            <a:endParaRPr lang="fr-FR" dirty="0"/>
          </a:p>
        </p:txBody>
      </p:sp>
      <p:sp>
        <p:nvSpPr>
          <p:cNvPr id="296967" name="Rectangle 8"/>
          <p:cNvSpPr>
            <a:spLocks noChangeArrowheads="1"/>
          </p:cNvSpPr>
          <p:nvPr/>
        </p:nvSpPr>
        <p:spPr bwMode="auto">
          <a:xfrm>
            <a:off x="1223767" y="5036505"/>
            <a:ext cx="5634233" cy="729024"/>
          </a:xfrm>
          <a:prstGeom prst="rect">
            <a:avLst/>
          </a:prstGeom>
          <a:noFill/>
          <a:ln w="9525">
            <a:noFill/>
            <a:miter lim="800000"/>
            <a:headEnd/>
            <a:tailEnd/>
          </a:ln>
        </p:spPr>
        <p:txBody>
          <a:bodyPr wrap="none" lIns="87453" tIns="43726" rIns="87453" bIns="43726" anchor="ctr"/>
          <a:lstStyle/>
          <a:p>
            <a:pPr defTabSz="874857">
              <a:spcBef>
                <a:spcPct val="30000"/>
              </a:spcBef>
            </a:pPr>
            <a:r>
              <a:rPr lang="fr-FR" sz="1600" b="1" dirty="0"/>
              <a:t>ENSAYO POSIBLE DE UN VE </a:t>
            </a:r>
          </a:p>
          <a:p>
            <a:pPr defTabSz="874857">
              <a:spcBef>
                <a:spcPct val="30000"/>
              </a:spcBef>
            </a:pPr>
            <a:r>
              <a:rPr lang="fr-FR" sz="1600" b="1" dirty="0"/>
              <a:t>DE </a:t>
            </a:r>
            <a:r>
              <a:rPr lang="fr-FR" sz="1600" b="1" u="sng" dirty="0"/>
              <a:t>OTRO</a:t>
            </a:r>
            <a:r>
              <a:rPr lang="fr-FR" sz="1600" b="1" dirty="0"/>
              <a:t> VEHÍCULO</a:t>
            </a:r>
          </a:p>
          <a:p>
            <a:pPr defTabSz="874857">
              <a:spcBef>
                <a:spcPct val="30000"/>
              </a:spcBef>
            </a:pPr>
            <a:endParaRPr lang="fr-FR" sz="1600" b="1" dirty="0"/>
          </a:p>
        </p:txBody>
      </p:sp>
      <p:pic>
        <p:nvPicPr>
          <p:cNvPr id="296968" name="Picture 11" descr="attention"/>
          <p:cNvPicPr>
            <a:picLocks noChangeAspect="1" noChangeArrowheads="1"/>
          </p:cNvPicPr>
          <p:nvPr/>
        </p:nvPicPr>
        <p:blipFill>
          <a:blip r:embed="rId4"/>
          <a:srcRect/>
          <a:stretch>
            <a:fillRect/>
          </a:stretch>
        </p:blipFill>
        <p:spPr bwMode="auto">
          <a:xfrm>
            <a:off x="449328" y="4771276"/>
            <a:ext cx="1090348" cy="907734"/>
          </a:xfrm>
          <a:prstGeom prst="rect">
            <a:avLst/>
          </a:prstGeom>
          <a:noFill/>
          <a:ln w="9525">
            <a:noFill/>
            <a:miter lim="800000"/>
            <a:headEnd/>
            <a:tailEnd/>
          </a:ln>
        </p:spPr>
      </p:pic>
      <p:sp>
        <p:nvSpPr>
          <p:cNvPr id="296969" name="Rectangle 12"/>
          <p:cNvSpPr>
            <a:spLocks noChangeArrowheads="1"/>
          </p:cNvSpPr>
          <p:nvPr/>
        </p:nvSpPr>
        <p:spPr bwMode="auto">
          <a:xfrm>
            <a:off x="944662" y="660944"/>
            <a:ext cx="5755384" cy="729024"/>
          </a:xfrm>
          <a:prstGeom prst="rect">
            <a:avLst/>
          </a:prstGeom>
          <a:noFill/>
          <a:ln w="9525">
            <a:noFill/>
            <a:miter lim="800000"/>
            <a:headEnd/>
            <a:tailEnd/>
          </a:ln>
        </p:spPr>
        <p:txBody>
          <a:bodyPr wrap="none" lIns="87453" tIns="43726" rIns="87453" bIns="43726" anchor="ctr"/>
          <a:lstStyle/>
          <a:p>
            <a:pPr defTabSz="874857"/>
            <a:r>
              <a:rPr lang="fr-FR" sz="1600" b="1" dirty="0"/>
              <a:t>NO CAMBIAR EL CALCULADOR VE Y LA BSI </a:t>
            </a:r>
          </a:p>
          <a:p>
            <a:pPr defTabSz="874857"/>
            <a:r>
              <a:rPr lang="fr-FR" sz="1600" b="1" u="sng" dirty="0"/>
              <a:t>A LA VEZ</a:t>
            </a:r>
          </a:p>
        </p:txBody>
      </p:sp>
      <p:pic>
        <p:nvPicPr>
          <p:cNvPr id="296970" name="Picture 13" descr="attention"/>
          <p:cNvPicPr>
            <a:picLocks noChangeAspect="1" noChangeArrowheads="1"/>
          </p:cNvPicPr>
          <p:nvPr/>
        </p:nvPicPr>
        <p:blipFill>
          <a:blip r:embed="rId4"/>
          <a:srcRect/>
          <a:stretch>
            <a:fillRect/>
          </a:stretch>
        </p:blipFill>
        <p:spPr bwMode="auto">
          <a:xfrm>
            <a:off x="449328" y="547477"/>
            <a:ext cx="1090348" cy="907734"/>
          </a:xfrm>
          <a:prstGeom prst="rect">
            <a:avLst/>
          </a:prstGeom>
          <a:noFill/>
          <a:ln w="9525">
            <a:noFill/>
            <a:miter lim="800000"/>
            <a:headEnd/>
            <a:tailEnd/>
          </a:ln>
        </p:spPr>
      </p:pic>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a:xfrm>
            <a:off x="0" y="4067783"/>
            <a:ext cx="6813528" cy="4945731"/>
          </a:xfrm>
          <a:ln/>
        </p:spPr>
        <p:txBody>
          <a:bodyPr lIns="309827" tIns="0" rIns="413102" bIns="0"/>
          <a:lstStyle/>
          <a:p>
            <a:pPr algn="just"/>
            <a:endParaRPr lang="fr-FR" dirty="0"/>
          </a:p>
          <a:p>
            <a:pPr algn="just"/>
            <a:r>
              <a:rPr lang="es-ES" b="1" dirty="0"/>
              <a:t>Gestiona los servicios:</a:t>
            </a:r>
          </a:p>
          <a:p>
            <a:pPr algn="just"/>
            <a:endParaRPr lang="es-ES" dirty="0"/>
          </a:p>
          <a:p>
            <a:pPr marL="164127" lvl="1" algn="just"/>
            <a:r>
              <a:rPr lang="es-ES" dirty="0"/>
              <a:t> de llamada de urgencia automáticamente en caso de disparo pirotécnico (</a:t>
            </a:r>
            <a:r>
              <a:rPr lang="es-ES" i="1" dirty="0"/>
              <a:t>accidente</a:t>
            </a:r>
            <a:r>
              <a:rPr lang="es-ES" dirty="0"/>
              <a:t>), o manualmente pulsando el botón SOS (</a:t>
            </a:r>
            <a:r>
              <a:rPr lang="es-ES" i="1" dirty="0"/>
              <a:t>situación potencialmente peligrosa, ejemplos: testigo de un accidente, sentir malestar…</a:t>
            </a:r>
            <a:r>
              <a:rPr lang="es-ES" dirty="0"/>
              <a:t>).</a:t>
            </a:r>
            <a:endParaRPr lang="es-ES" i="1" dirty="0"/>
          </a:p>
          <a:p>
            <a:pPr marL="164127" lvl="1" algn="just"/>
            <a:r>
              <a:rPr lang="es-ES" dirty="0"/>
              <a:t> de llamada de asistencia en caso de incidencia ligada a la carretera o al vehículo, pulsando el botón correspondiente al logo de la marca (</a:t>
            </a:r>
            <a:r>
              <a:rPr lang="es-ES" i="1" dirty="0"/>
              <a:t>ejemplos: fallo en la batería, falta de combustible, pinchazo…</a:t>
            </a:r>
            <a:r>
              <a:rPr lang="es-ES" dirty="0"/>
              <a:t>). </a:t>
            </a:r>
          </a:p>
          <a:p>
            <a:pPr marL="164127" lvl="1" algn="just"/>
            <a:r>
              <a:rPr lang="es-ES" dirty="0"/>
              <a:t>«eco </a:t>
            </a:r>
            <a:r>
              <a:rPr lang="es-ES" dirty="0" err="1"/>
              <a:t>driving</a:t>
            </a:r>
            <a:r>
              <a:rPr lang="es-ES" dirty="0"/>
              <a:t>»: el cliente dispone de datos fiables sobre el consumo de carburante y emisión de CO</a:t>
            </a:r>
            <a:r>
              <a:rPr lang="es-ES" baseline="-25000" dirty="0"/>
              <a:t>2</a:t>
            </a:r>
            <a:r>
              <a:rPr lang="es-ES" dirty="0"/>
              <a:t> por medio de su espacio personal </a:t>
            </a:r>
            <a:r>
              <a:rPr lang="es-ES" dirty="0" err="1"/>
              <a:t>MyPEUGEOT</a:t>
            </a:r>
            <a:r>
              <a:rPr lang="es-ES" dirty="0"/>
              <a:t>.</a:t>
            </a:r>
          </a:p>
          <a:p>
            <a:pPr marL="164127" lvl="1" algn="just"/>
            <a:r>
              <a:rPr lang="es-ES" dirty="0"/>
              <a:t> de la libreta de mantenimiento virtual: el cliente dispone de una guía y un medio de seguimiento y control del mantenimiento efectuado y previsto para su vehículo por medio de su espacio personal </a:t>
            </a:r>
            <a:r>
              <a:rPr lang="es-ES" dirty="0" err="1"/>
              <a:t>MyPEUGEOT</a:t>
            </a:r>
            <a:r>
              <a:rPr lang="es-ES" dirty="0"/>
              <a:t>.</a:t>
            </a:r>
          </a:p>
          <a:p>
            <a:pPr marL="164127" lvl="1" algn="just"/>
            <a:endParaRPr lang="es-ES" dirty="0"/>
          </a:p>
          <a:p>
            <a:pPr algn="just"/>
            <a:r>
              <a:rPr lang="es-ES" dirty="0"/>
              <a:t>La caja telemática autónoma podrá asimismo asegurar la gestión del parque o flotas para los profesionales (</a:t>
            </a:r>
            <a:r>
              <a:rPr lang="es-ES" i="1" dirty="0"/>
              <a:t>igual que la Caja </a:t>
            </a:r>
            <a:r>
              <a:rPr lang="es-ES" i="1" dirty="0" err="1"/>
              <a:t>After</a:t>
            </a:r>
            <a:r>
              <a:rPr lang="es-ES" i="1" dirty="0"/>
              <a:t> </a:t>
            </a:r>
            <a:r>
              <a:rPr lang="es-ES" i="1" dirty="0" err="1"/>
              <a:t>Market</a:t>
            </a:r>
            <a:r>
              <a:rPr lang="es-ES" i="1" dirty="0"/>
              <a:t> (BAM) disponible como accesorio para otros vehículos de la gama</a:t>
            </a:r>
            <a:r>
              <a:rPr lang="es-ES" dirty="0"/>
              <a:t>)</a:t>
            </a:r>
            <a:r>
              <a:rPr lang="fr-FR" i="1" dirty="0"/>
              <a:t>.</a:t>
            </a:r>
          </a:p>
          <a:p>
            <a:endParaRPr lang="fr-FR"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Rot="1" noChangeAspect="1" noChangeArrowheads="1" noTextEdit="1"/>
          </p:cNvSpPr>
          <p:nvPr>
            <p:ph type="sldImg"/>
          </p:nvPr>
        </p:nvSpPr>
        <p:spPr>
          <a:xfrm>
            <a:off x="197827" y="1"/>
            <a:ext cx="6440877" cy="4467752"/>
          </a:xfrm>
          <a:ln/>
        </p:spPr>
      </p:sp>
      <p:sp>
        <p:nvSpPr>
          <p:cNvPr id="312323" name="Rectangle 3"/>
          <p:cNvSpPr>
            <a:spLocks noGrp="1" noChangeArrowheads="1"/>
          </p:cNvSpPr>
          <p:nvPr>
            <p:ph type="body" idx="1"/>
          </p:nvPr>
        </p:nvSpPr>
        <p:spPr>
          <a:xfrm>
            <a:off x="0" y="3975591"/>
            <a:ext cx="6813528" cy="4389743"/>
          </a:xfrm>
          <a:ln/>
        </p:spPr>
        <p:txBody>
          <a:bodyPr lIns="309827" tIns="0" rIns="413102" bIns="0"/>
          <a:lstStyle/>
          <a:p>
            <a:pPr algn="just"/>
            <a:r>
              <a:rPr lang="es-ES" dirty="0"/>
              <a:t>La caja se compone:</a:t>
            </a:r>
          </a:p>
          <a:p>
            <a:pPr marL="164127" lvl="2" algn="just">
              <a:buFontTx/>
              <a:buChar char="•"/>
            </a:pPr>
            <a:r>
              <a:rPr lang="es-ES" dirty="0"/>
              <a:t> de una batería para asegurar la transmisión de llamadas de emergencia incluso en caso de accidente grave,</a:t>
            </a:r>
          </a:p>
          <a:p>
            <a:pPr marL="164127" lvl="2" algn="just">
              <a:buFontTx/>
              <a:buChar char="•"/>
            </a:pPr>
            <a:r>
              <a:rPr lang="es-ES" dirty="0"/>
              <a:t> de un chip GPS para transmitir la posición del vehículo gracias a una antena incorporada,</a:t>
            </a:r>
          </a:p>
          <a:p>
            <a:pPr marL="164127" lvl="2" algn="just">
              <a:buFontTx/>
              <a:buChar char="•"/>
            </a:pPr>
            <a:r>
              <a:rPr lang="es-ES" dirty="0"/>
              <a:t> de un chip GSM para realizar comunicaciones con una antena incorporada en función de los modelos,</a:t>
            </a:r>
          </a:p>
          <a:p>
            <a:pPr marL="164127" lvl="2" algn="just">
              <a:buFontTx/>
              <a:buChar char="•"/>
            </a:pPr>
            <a:r>
              <a:rPr lang="es-ES" dirty="0"/>
              <a:t> de un altavoz para establecer comunicación con el conductor.</a:t>
            </a:r>
          </a:p>
          <a:p>
            <a:pPr marL="164127" lvl="2" algn="just">
              <a:buFontTx/>
              <a:buChar char="-"/>
            </a:pPr>
            <a:endParaRPr lang="es-ES" dirty="0"/>
          </a:p>
          <a:p>
            <a:pPr algn="just"/>
            <a:r>
              <a:rPr lang="es-ES" dirty="0"/>
              <a:t>La tarjeta SIM está integrada en la caja. El abono está pagado por el Grupo PSA.</a:t>
            </a:r>
          </a:p>
          <a:p>
            <a:pPr algn="just"/>
            <a:r>
              <a:rPr lang="es-ES" dirty="0"/>
              <a:t>La operadora escogida para pasar las comunicaciones es «GSM Lux» (operadora situada en Luxemburgo).</a:t>
            </a:r>
            <a:endParaRPr lang="es-ES" i="1" dirty="0"/>
          </a:p>
          <a:p>
            <a:pPr algn="just"/>
            <a:endParaRPr lang="es-ES" dirty="0" smtClean="0"/>
          </a:p>
          <a:p>
            <a:pPr algn="just"/>
            <a:r>
              <a:rPr lang="es-ES" dirty="0"/>
              <a:t>En caso de fallo de la batería el indicador SOS mostrará una luz fija naranja.</a:t>
            </a:r>
            <a:endParaRPr lang="fr-FR"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Rot="1" noChangeAspect="1" noChangeArrowheads="1" noTextEdit="1"/>
          </p:cNvSpPr>
          <p:nvPr>
            <p:ph type="sldImg"/>
          </p:nvPr>
        </p:nvSpPr>
        <p:spPr>
          <a:ln/>
        </p:spPr>
      </p:sp>
      <p:sp>
        <p:nvSpPr>
          <p:cNvPr id="313347" name="Rectangle 3"/>
          <p:cNvSpPr>
            <a:spLocks noGrp="1" noChangeArrowheads="1"/>
          </p:cNvSpPr>
          <p:nvPr>
            <p:ph type="body" idx="1"/>
          </p:nvPr>
        </p:nvSpPr>
        <p:spPr>
          <a:xfrm>
            <a:off x="0" y="4836519"/>
            <a:ext cx="6813528" cy="3506122"/>
          </a:xfrm>
          <a:ln/>
        </p:spPr>
        <p:txBody>
          <a:bodyPr lIns="90620" tIns="45308" rIns="90620" bIns="45308"/>
          <a:lstStyle/>
          <a:p>
            <a:pPr algn="just" eaLnBrk="1" hangingPunct="1"/>
            <a:r>
              <a:rPr lang="es-ES" b="1" dirty="0"/>
              <a:t>Como periféricos de la caja se encuentran:</a:t>
            </a:r>
          </a:p>
          <a:p>
            <a:pPr algn="just" eaLnBrk="1" hangingPunct="1"/>
            <a:endParaRPr lang="es-ES" u="sng" dirty="0"/>
          </a:p>
          <a:p>
            <a:pPr marL="328254" lvl="1" algn="just"/>
            <a:r>
              <a:rPr lang="es-ES" dirty="0"/>
              <a:t> el botón de llamada de emergencia «SOS» (</a:t>
            </a:r>
            <a:r>
              <a:rPr lang="es-ES" dirty="0" err="1"/>
              <a:t>led</a:t>
            </a:r>
            <a:r>
              <a:rPr lang="es-ES" dirty="0"/>
              <a:t> verde + </a:t>
            </a:r>
            <a:r>
              <a:rPr lang="es-ES" dirty="0" err="1"/>
              <a:t>led</a:t>
            </a:r>
            <a:r>
              <a:rPr lang="es-ES" dirty="0"/>
              <a:t> naranja) [BCM0],</a:t>
            </a:r>
          </a:p>
          <a:p>
            <a:pPr marL="328254" lvl="1" algn="just"/>
            <a:r>
              <a:rPr lang="es-ES" dirty="0"/>
              <a:t> el botón de llamada de asistencia [BCM0],</a:t>
            </a:r>
          </a:p>
          <a:p>
            <a:pPr marL="328254" lvl="1" algn="just"/>
            <a:r>
              <a:rPr lang="es-ES" dirty="0"/>
              <a:t> la antena GSM remota (según modelo),</a:t>
            </a:r>
          </a:p>
          <a:p>
            <a:pPr marL="328254" lvl="1" algn="just"/>
            <a:r>
              <a:rPr lang="es-ES" dirty="0"/>
              <a:t> el micro (localizado encima del retrovisor interior) [8482].</a:t>
            </a:r>
            <a:endParaRPr lang="fr-FR" dirty="0"/>
          </a:p>
          <a:p>
            <a:pPr algn="just" eaLnBrk="1" hangingPunct="1"/>
            <a:endParaRPr lang="fr-FR" u="sng" dirty="0"/>
          </a:p>
          <a:p>
            <a:pPr algn="just" eaLnBrk="1" hangingPunct="1">
              <a:buFontTx/>
              <a:buChar char="-"/>
            </a:pPr>
            <a:endParaRPr lang="fr-FR" u="sng" dirty="0"/>
          </a:p>
          <a:p>
            <a:pPr algn="just" eaLnBrk="1" hangingPunct="1"/>
            <a:endParaRPr lang="fr-FR" u="sng" dirty="0"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xfrm>
            <a:off x="12269" y="4637953"/>
            <a:ext cx="6813528" cy="3845104"/>
          </a:xfrm>
          <a:ln/>
        </p:spPr>
        <p:txBody>
          <a:bodyPr lIns="309827" tIns="0" rIns="413102" bIns="0"/>
          <a:lstStyle/>
          <a:p>
            <a:pPr algn="just"/>
            <a:endParaRPr lang="fr-FR" b="1" dirty="0"/>
          </a:p>
          <a:p>
            <a:pPr algn="just"/>
            <a:r>
              <a:rPr lang="es-ES" b="1" dirty="0"/>
              <a:t>Actualización</a:t>
            </a:r>
            <a:r>
              <a:rPr lang="es-ES" dirty="0"/>
              <a:t> </a:t>
            </a:r>
          </a:p>
          <a:p>
            <a:pPr algn="just"/>
            <a:r>
              <a:rPr lang="es-ES" dirty="0"/>
              <a:t>Todos los meses la caja telemática autónoma se conecta al servidor que enviará un SMS informándole de una eventual actualización o modificación del contrato.</a:t>
            </a:r>
          </a:p>
          <a:p>
            <a:pPr algn="just"/>
            <a:r>
              <a:rPr lang="es-ES" dirty="0"/>
              <a:t>Si hay una versión necesaria, la caja telemática autónoma la descargará por GSM.</a:t>
            </a:r>
          </a:p>
          <a:p>
            <a:pPr algn="just"/>
            <a:r>
              <a:rPr lang="es-ES" dirty="0"/>
              <a:t>Es posible forzar la toma en consideración de modificaciones pulsando simultáneamente los dos botones.</a:t>
            </a:r>
          </a:p>
          <a:p>
            <a:pPr algn="just"/>
            <a:r>
              <a:rPr lang="es-ES" dirty="0"/>
              <a:t>Sólo el firewall puede ser actualizado por el útil de diagnóstico. Por el momento no está previsto realizar actualizaciones en postventa.</a:t>
            </a:r>
          </a:p>
          <a:p>
            <a:pPr algn="just"/>
            <a:endParaRPr lang="es-ES" u="sng" dirty="0"/>
          </a:p>
          <a:p>
            <a:pPr algn="just"/>
            <a:r>
              <a:rPr lang="es-ES" b="1" dirty="0"/>
              <a:t>Preparación de vehículos nuevos</a:t>
            </a:r>
            <a:endParaRPr lang="es-ES" u="sng" dirty="0"/>
          </a:p>
          <a:p>
            <a:pPr algn="just"/>
            <a:r>
              <a:rPr lang="es-ES" dirty="0"/>
              <a:t>Durante la preparación de un vehículo nuevo, sin ninguna intervención particular, la caja telemática autónoma buscará la configuración adecuada en el servidor.</a:t>
            </a:r>
          </a:p>
          <a:p>
            <a:pPr algn="just"/>
            <a:r>
              <a:rPr lang="es-ES" dirty="0"/>
              <a:t>La caja telemática autónoma estará lista para su funcionamiento 24h después de la entrega del vehículo</a:t>
            </a:r>
            <a:r>
              <a:rPr lang="fr-FR" dirty="0"/>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2"/>
          <p:cNvSpPr>
            <a:spLocks noGrp="1" noRot="1" noChangeAspect="1" noChangeArrowheads="1" noTextEdit="1"/>
          </p:cNvSpPr>
          <p:nvPr>
            <p:ph type="sldImg"/>
          </p:nvPr>
        </p:nvSpPr>
        <p:spPr>
          <a:xfrm>
            <a:off x="285750" y="0"/>
            <a:ext cx="5957888" cy="4467225"/>
          </a:xfrm>
          <a:ln/>
        </p:spPr>
      </p:sp>
      <p:sp>
        <p:nvSpPr>
          <p:cNvPr id="196611" name="Rectangle 3"/>
          <p:cNvSpPr>
            <a:spLocks noGrp="1" noChangeArrowheads="1"/>
          </p:cNvSpPr>
          <p:nvPr>
            <p:ph type="body" idx="1"/>
          </p:nvPr>
        </p:nvSpPr>
        <p:spPr>
          <a:xfrm>
            <a:off x="0" y="4506048"/>
            <a:ext cx="6813528" cy="3836593"/>
          </a:xfrm>
          <a:ln/>
        </p:spPr>
        <p:txBody>
          <a:bodyPr/>
          <a:lstStyle/>
          <a:p>
            <a:pPr eaLnBrk="1" hangingPunct="1"/>
            <a:r>
              <a:rPr lang="es-ES" dirty="0"/>
              <a:t>El nivel de carga de la batería de tracción se muestra mediante un indicador de la consola central.</a:t>
            </a:r>
          </a:p>
          <a:p>
            <a:pPr eaLnBrk="1" hangingPunct="1"/>
            <a:endParaRPr lang="es-ES" dirty="0"/>
          </a:p>
          <a:p>
            <a:pPr eaLnBrk="1" hangingPunct="1"/>
            <a:r>
              <a:rPr lang="es-ES" dirty="0"/>
              <a:t>Hay diferentes alertas que permiten percatarse de un nivel de carga bajo.</a:t>
            </a:r>
          </a:p>
          <a:p>
            <a:pPr eaLnBrk="1" hangingPunct="1">
              <a:buFontTx/>
              <a:buChar char="-"/>
            </a:pPr>
            <a:r>
              <a:rPr lang="es-ES" dirty="0"/>
              <a:t> Cuando el indicador muestra 2 segmentos y parpadea, esto sirve de aviso para el usuario de que la batería está llegando al nivel de reserva (en comparación con un vehículo térmico) [SOC = 22%].</a:t>
            </a:r>
          </a:p>
          <a:p>
            <a:pPr eaLnBrk="1" hangingPunct="1">
              <a:buFontTx/>
              <a:buChar char="-"/>
            </a:pPr>
            <a:r>
              <a:rPr lang="es-ES" dirty="0"/>
              <a:t> Cuando el indicador muestra 1 segmento, parpadea [SOC = 17%].</a:t>
            </a:r>
          </a:p>
          <a:p>
            <a:pPr eaLnBrk="1" hangingPunct="1">
              <a:buFontTx/>
              <a:buChar char="-"/>
            </a:pPr>
            <a:r>
              <a:rPr lang="es-ES" dirty="0"/>
              <a:t> Al desaparecer el último segmento, desaparece el indicador de autonomía, se cortan la calefacción y la climatización, pero funciona el ventilador.</a:t>
            </a:r>
          </a:p>
          <a:p>
            <a:pPr eaLnBrk="1" hangingPunct="1"/>
            <a:r>
              <a:rPr lang="es-ES" dirty="0"/>
              <a:t>Esto permite al cliente acercarse a un punto de recarga.</a:t>
            </a:r>
          </a:p>
          <a:p>
            <a:pPr eaLnBrk="1" hangingPunct="1">
              <a:buFontTx/>
              <a:buChar char="-"/>
            </a:pPr>
            <a:r>
              <a:rPr lang="es-ES" dirty="0"/>
              <a:t> Se enciende el indicador «Sistema de protección de la batería de tracción» (ver el símbolo de tortuga).</a:t>
            </a:r>
          </a:p>
          <a:p>
            <a:pPr eaLnBrk="1" hangingPunct="1"/>
            <a:r>
              <a:rPr lang="es-ES" dirty="0"/>
              <a:t>La potencia del motor se disminuye progresivamente</a:t>
            </a:r>
            <a:r>
              <a:rPr lang="fr-FR" dirty="0"/>
              <a:t>.</a:t>
            </a:r>
          </a:p>
          <a:p>
            <a:pPr eaLnBrk="1" hangingPunct="1"/>
            <a:endParaRPr lang="fr-FR" dirty="0"/>
          </a:p>
          <a:p>
            <a:pPr eaLnBrk="1" hangingPunct="1"/>
            <a:r>
              <a:rPr lang="fr-FR" b="1" i="1" dirty="0">
                <a:solidFill>
                  <a:schemeClr val="bg2"/>
                </a:solidFill>
              </a:rPr>
              <a:t>Nota:</a:t>
            </a:r>
            <a:r>
              <a:rPr lang="fr-FR" i="1" dirty="0">
                <a:solidFill>
                  <a:schemeClr val="bg2"/>
                </a:solidFill>
              </a:rPr>
              <a:t> </a:t>
            </a:r>
            <a:r>
              <a:rPr lang="es-ES" i="1" dirty="0">
                <a:solidFill>
                  <a:schemeClr val="bg2"/>
                </a:solidFill>
              </a:rPr>
              <a:t>este indicador se enciende también cuando la temperatura del motor (bloque de alimentación) o la de la batería es demasiado alta o demasiado baja</a:t>
            </a:r>
            <a:r>
              <a:rPr lang="fr-FR" i="1" dirty="0">
                <a:solidFill>
                  <a:schemeClr val="bg2"/>
                </a:solidFill>
              </a:rPr>
              <a:t>.</a:t>
            </a:r>
          </a:p>
          <a:p>
            <a:pPr eaLnBrk="1" hangingPunct="1"/>
            <a:endParaRPr lang="fr-FR" i="1" dirty="0">
              <a:solidFill>
                <a:schemeClr val="bg2"/>
              </a:solidFill>
            </a:endParaRPr>
          </a:p>
          <a:p>
            <a:pPr eaLnBrk="1" hangingPunct="1"/>
            <a:endParaRPr lang="fr-FR" dirty="0"/>
          </a:p>
          <a:p>
            <a:pPr eaLnBrk="1" hangingPunct="1">
              <a:buFontTx/>
              <a:buChar char="-"/>
            </a:pPr>
            <a:endParaRPr lang="fr-FR" dirty="0"/>
          </a:p>
          <a:p>
            <a:pPr eaLnBrk="1" hangingPunct="1"/>
            <a:endParaRPr lang="fr-FR"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noRot="1" noChangeAspect="1" noChangeArrowheads="1" noTextEdit="1"/>
          </p:cNvSpPr>
          <p:nvPr>
            <p:ph type="sldImg"/>
          </p:nvPr>
        </p:nvSpPr>
        <p:spPr>
          <a:xfrm>
            <a:off x="371117" y="1"/>
            <a:ext cx="6440877" cy="4467752"/>
          </a:xfrm>
          <a:ln/>
        </p:spPr>
      </p:sp>
      <p:sp>
        <p:nvSpPr>
          <p:cNvPr id="323587" name="Rectangle 3"/>
          <p:cNvSpPr>
            <a:spLocks noGrp="1" noChangeArrowheads="1"/>
          </p:cNvSpPr>
          <p:nvPr>
            <p:ph type="body" idx="1"/>
          </p:nvPr>
        </p:nvSpPr>
        <p:spPr>
          <a:xfrm>
            <a:off x="449328" y="4506048"/>
            <a:ext cx="5874999" cy="2850851"/>
          </a:xfrm>
          <a:noFill/>
          <a:ln/>
        </p:spPr>
        <p:txBody>
          <a:bodyPr lIns="87474" tIns="43736" rIns="87474" bIns="43736"/>
          <a:lstStyle/>
          <a:p>
            <a:r>
              <a:rPr lang="es-ES" b="1" dirty="0"/>
              <a:t>Compresor eléctrico</a:t>
            </a:r>
          </a:p>
          <a:p>
            <a:r>
              <a:rPr lang="es-ES" dirty="0"/>
              <a:t>La principal característica del circuito en frío es el uso de un compresor a velocidad variable accionado por un motor eléctrico que funciona con corriente alterna trifásica (330V AC).</a:t>
            </a:r>
          </a:p>
          <a:p>
            <a:r>
              <a:rPr lang="es-ES" dirty="0"/>
              <a:t>Esta corriente está producida por un inversor integrado en el compresor, a partir de la corriente continua (CC) de 330V transmitida por la batería de tracción.</a:t>
            </a:r>
          </a:p>
          <a:p>
            <a:endParaRPr lang="es-ES" u="sng" dirty="0"/>
          </a:p>
          <a:p>
            <a:r>
              <a:rPr lang="es-ES" b="1" dirty="0"/>
              <a:t>Aceite</a:t>
            </a:r>
            <a:r>
              <a:rPr lang="es-ES" dirty="0"/>
              <a:t> (capacidad total del circuito: 100 cm</a:t>
            </a:r>
            <a:r>
              <a:rPr lang="es-ES" baseline="30000" dirty="0"/>
              <a:t>3</a:t>
            </a:r>
            <a:r>
              <a:rPr lang="es-ES" dirty="0"/>
              <a:t>)</a:t>
            </a:r>
          </a:p>
          <a:p>
            <a:r>
              <a:rPr lang="es-ES" dirty="0"/>
              <a:t>El aceite del compresor es específico.</a:t>
            </a:r>
          </a:p>
          <a:p>
            <a:r>
              <a:rPr lang="es-ES" dirty="0"/>
              <a:t>Este aceite de tipo </a:t>
            </a:r>
            <a:r>
              <a:rPr lang="es-ES" dirty="0" err="1"/>
              <a:t>polioléster</a:t>
            </a:r>
            <a:r>
              <a:rPr lang="es-ES" dirty="0"/>
              <a:t> (POE) no es mezclable con el aceite tradicional </a:t>
            </a:r>
            <a:r>
              <a:rPr lang="es-ES" dirty="0" err="1"/>
              <a:t>polialquileno</a:t>
            </a:r>
            <a:r>
              <a:rPr lang="es-ES" dirty="0"/>
              <a:t> glicol (PAG). </a:t>
            </a:r>
          </a:p>
          <a:p>
            <a:r>
              <a:rPr lang="es-ES" dirty="0"/>
              <a:t>Este aceite es utilizado por sus propiedades de aislamiento eléctrico superiores a las del aceite PAG.</a:t>
            </a:r>
          </a:p>
        </p:txBody>
      </p:sp>
      <p:sp>
        <p:nvSpPr>
          <p:cNvPr id="323588" name="Rectangle 11"/>
          <p:cNvSpPr>
            <a:spLocks noChangeArrowheads="1"/>
          </p:cNvSpPr>
          <p:nvPr/>
        </p:nvSpPr>
        <p:spPr bwMode="auto">
          <a:xfrm>
            <a:off x="812777" y="8385191"/>
            <a:ext cx="5851996" cy="563079"/>
          </a:xfrm>
          <a:prstGeom prst="rect">
            <a:avLst/>
          </a:prstGeom>
          <a:solidFill>
            <a:schemeClr val="bg1"/>
          </a:solidFill>
          <a:ln w="9525">
            <a:solidFill>
              <a:schemeClr val="tx1"/>
            </a:solidFill>
            <a:miter lim="800000"/>
            <a:headEnd/>
            <a:tailEnd/>
          </a:ln>
        </p:spPr>
        <p:txBody>
          <a:bodyPr lIns="87453" tIns="43726" rIns="87453" bIns="43726"/>
          <a:lstStyle/>
          <a:p>
            <a:pPr defTabSz="874857">
              <a:spcBef>
                <a:spcPct val="50000"/>
              </a:spcBef>
            </a:pPr>
            <a:r>
              <a:rPr lang="es-ES" sz="1200" dirty="0"/>
              <a:t>Utilizar exclusivamente aceite previsto so pena de crear problemas eléctricos</a:t>
            </a:r>
            <a:r>
              <a:rPr lang="fr-FR" sz="1200" dirty="0"/>
              <a:t>.  </a:t>
            </a:r>
          </a:p>
        </p:txBody>
      </p:sp>
      <p:sp>
        <p:nvSpPr>
          <p:cNvPr id="323589" name="Rectangle 12"/>
          <p:cNvSpPr>
            <a:spLocks noChangeAspect="1" noChangeArrowheads="1"/>
          </p:cNvSpPr>
          <p:nvPr/>
        </p:nvSpPr>
        <p:spPr bwMode="auto">
          <a:xfrm>
            <a:off x="222364" y="8409303"/>
            <a:ext cx="539807" cy="538967"/>
          </a:xfrm>
          <a:prstGeom prst="rect">
            <a:avLst/>
          </a:prstGeom>
          <a:solidFill>
            <a:schemeClr val="bg1"/>
          </a:solidFill>
          <a:ln w="9525">
            <a:solidFill>
              <a:schemeClr val="tx1"/>
            </a:solidFill>
            <a:miter lim="800000"/>
            <a:headEnd/>
            <a:tailEnd/>
          </a:ln>
        </p:spPr>
        <p:txBody>
          <a:bodyPr wrap="none" lIns="87453" tIns="43726" rIns="87453" bIns="43726" anchor="ctr"/>
          <a:lstStyle/>
          <a:p>
            <a:pPr defTabSz="874857"/>
            <a:endParaRPr lang="es-ES" sz="1200" dirty="0"/>
          </a:p>
        </p:txBody>
      </p:sp>
      <p:sp>
        <p:nvSpPr>
          <p:cNvPr id="323590" name="Rectangle 14"/>
          <p:cNvSpPr>
            <a:spLocks noChangeArrowheads="1"/>
          </p:cNvSpPr>
          <p:nvPr/>
        </p:nvSpPr>
        <p:spPr bwMode="auto">
          <a:xfrm>
            <a:off x="812777" y="7468947"/>
            <a:ext cx="5851996" cy="873694"/>
          </a:xfrm>
          <a:prstGeom prst="rect">
            <a:avLst/>
          </a:prstGeom>
          <a:solidFill>
            <a:schemeClr val="bg1"/>
          </a:solidFill>
          <a:ln w="9525">
            <a:solidFill>
              <a:schemeClr val="tx1"/>
            </a:solidFill>
            <a:miter lim="800000"/>
            <a:headEnd/>
            <a:tailEnd/>
          </a:ln>
        </p:spPr>
        <p:txBody>
          <a:bodyPr lIns="87453" tIns="43726" rIns="87453" bIns="43726"/>
          <a:lstStyle/>
          <a:p>
            <a:pPr defTabSz="874857">
              <a:spcBef>
                <a:spcPct val="50000"/>
              </a:spcBef>
            </a:pPr>
            <a:r>
              <a:rPr lang="es-ES" sz="1200" dirty="0"/>
              <a:t>Aceite POE </a:t>
            </a:r>
            <a:r>
              <a:rPr lang="es-ES" sz="1200" dirty="0" err="1"/>
              <a:t>réf</a:t>
            </a:r>
            <a:r>
              <a:rPr lang="es-ES" sz="1200" dirty="0"/>
              <a:t>. 9979A8</a:t>
            </a:r>
          </a:p>
          <a:p>
            <a:pPr defTabSz="874857">
              <a:spcBef>
                <a:spcPct val="50000"/>
              </a:spcBef>
            </a:pPr>
            <a:r>
              <a:rPr lang="es-ES" sz="1200" dirty="0"/>
              <a:t>Un kit de cartucho deshidratante está disponible aparte del condensador</a:t>
            </a:r>
            <a:r>
              <a:rPr lang="fr-FR" sz="1200" dirty="0"/>
              <a:t>.</a:t>
            </a:r>
          </a:p>
        </p:txBody>
      </p:sp>
      <p:sp>
        <p:nvSpPr>
          <p:cNvPr id="323591" name="Rectangle 15"/>
          <p:cNvSpPr>
            <a:spLocks noChangeAspect="1" noChangeArrowheads="1"/>
          </p:cNvSpPr>
          <p:nvPr/>
        </p:nvSpPr>
        <p:spPr bwMode="auto">
          <a:xfrm>
            <a:off x="222364" y="7467529"/>
            <a:ext cx="539807" cy="875112"/>
          </a:xfrm>
          <a:prstGeom prst="rect">
            <a:avLst/>
          </a:prstGeom>
          <a:solidFill>
            <a:schemeClr val="bg1"/>
          </a:solidFill>
          <a:ln w="9525">
            <a:solidFill>
              <a:schemeClr val="tx1"/>
            </a:solidFill>
            <a:miter lim="800000"/>
            <a:headEnd/>
            <a:tailEnd/>
          </a:ln>
        </p:spPr>
        <p:txBody>
          <a:bodyPr wrap="none" lIns="87453" tIns="43726" rIns="87453" bIns="43726" anchor="ctr"/>
          <a:lstStyle/>
          <a:p>
            <a:pPr defTabSz="874857"/>
            <a:endParaRPr lang="es-ES" sz="1200" dirty="0"/>
          </a:p>
        </p:txBody>
      </p:sp>
      <p:pic>
        <p:nvPicPr>
          <p:cNvPr id="323592" name="Picture 16"/>
          <p:cNvPicPr>
            <a:picLocks noChangeAspect="1" noChangeArrowheads="1"/>
          </p:cNvPicPr>
          <p:nvPr/>
        </p:nvPicPr>
        <p:blipFill>
          <a:blip r:embed="rId3"/>
          <a:srcRect/>
          <a:stretch>
            <a:fillRect/>
          </a:stretch>
        </p:blipFill>
        <p:spPr bwMode="auto">
          <a:xfrm>
            <a:off x="237699" y="7729921"/>
            <a:ext cx="509136" cy="343237"/>
          </a:xfrm>
          <a:prstGeom prst="rect">
            <a:avLst/>
          </a:prstGeom>
          <a:noFill/>
          <a:ln w="9525">
            <a:noFill/>
            <a:miter lim="800000"/>
            <a:headEnd/>
            <a:tailEnd/>
          </a:ln>
        </p:spPr>
      </p:pic>
      <p:pic>
        <p:nvPicPr>
          <p:cNvPr id="323593" name="Picture 12" descr="attention"/>
          <p:cNvPicPr>
            <a:picLocks noChangeAspect="1" noChangeArrowheads="1"/>
          </p:cNvPicPr>
          <p:nvPr/>
        </p:nvPicPr>
        <p:blipFill>
          <a:blip r:embed="rId4"/>
          <a:srcRect/>
          <a:stretch>
            <a:fillRect/>
          </a:stretch>
        </p:blipFill>
        <p:spPr bwMode="auto">
          <a:xfrm>
            <a:off x="217763" y="8427741"/>
            <a:ext cx="544408" cy="453867"/>
          </a:xfrm>
          <a:prstGeom prst="rect">
            <a:avLst/>
          </a:prstGeom>
          <a:noFill/>
          <a:ln w="9525">
            <a:noFill/>
            <a:miter lim="800000"/>
            <a:headEnd/>
            <a:tailEnd/>
          </a:ln>
        </p:spPr>
      </p:pic>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5858" name="Rectangle 2"/>
          <p:cNvSpPr>
            <a:spLocks noGrp="1" noRot="1" noChangeAspect="1" noChangeArrowheads="1" noTextEdit="1"/>
          </p:cNvSpPr>
          <p:nvPr>
            <p:ph type="sldImg"/>
          </p:nvPr>
        </p:nvSpPr>
        <p:spPr>
          <a:xfrm>
            <a:off x="271437" y="38296"/>
            <a:ext cx="6440877" cy="4467752"/>
          </a:xfrm>
          <a:ln/>
        </p:spPr>
      </p:sp>
      <p:sp>
        <p:nvSpPr>
          <p:cNvPr id="324611" name="Rectangle 3"/>
          <p:cNvSpPr>
            <a:spLocks noGrp="1" noChangeArrowheads="1"/>
          </p:cNvSpPr>
          <p:nvPr>
            <p:ph type="body" idx="1"/>
          </p:nvPr>
        </p:nvSpPr>
        <p:spPr>
          <a:xfrm>
            <a:off x="472331" y="4308899"/>
            <a:ext cx="5802923" cy="394297"/>
          </a:xfrm>
          <a:noFill/>
          <a:ln/>
        </p:spPr>
        <p:txBody>
          <a:bodyPr lIns="87474" tIns="43736" rIns="87474" bIns="43736"/>
          <a:lstStyle/>
          <a:p>
            <a:r>
              <a:rPr lang="es-ES" b="1" dirty="0" smtClean="0"/>
              <a:t>Etapas de ensamblaje:</a:t>
            </a:r>
          </a:p>
          <a:p>
            <a:endParaRPr lang="fr-FR" dirty="0" smtClean="0"/>
          </a:p>
          <a:p>
            <a:endParaRPr lang="fr-FR" dirty="0" smtClean="0"/>
          </a:p>
          <a:p>
            <a:endParaRPr lang="fr-FR" dirty="0" smtClean="0"/>
          </a:p>
        </p:txBody>
      </p:sp>
      <p:sp>
        <p:nvSpPr>
          <p:cNvPr id="324612" name="Rectangle 3"/>
          <p:cNvSpPr txBox="1">
            <a:spLocks noChangeArrowheads="1"/>
          </p:cNvSpPr>
          <p:nvPr/>
        </p:nvSpPr>
        <p:spPr bwMode="auto">
          <a:xfrm>
            <a:off x="377252" y="7555466"/>
            <a:ext cx="6175574" cy="658107"/>
          </a:xfrm>
          <a:prstGeom prst="rect">
            <a:avLst/>
          </a:prstGeom>
          <a:noFill/>
          <a:ln w="9525">
            <a:noFill/>
            <a:miter lim="800000"/>
            <a:headEnd/>
            <a:tailEnd/>
          </a:ln>
        </p:spPr>
        <p:txBody>
          <a:bodyPr lIns="87474" tIns="43736" rIns="87474" bIns="43736"/>
          <a:lstStyle/>
          <a:p>
            <a:pPr defTabSz="874857">
              <a:spcBef>
                <a:spcPct val="30000"/>
              </a:spcBef>
            </a:pPr>
            <a:r>
              <a:rPr lang="es-ES" sz="1200" dirty="0"/>
              <a:t>La llave evita cualquier rotación del casquillo macho.</a:t>
            </a:r>
          </a:p>
          <a:p>
            <a:pPr defTabSz="874857">
              <a:spcBef>
                <a:spcPct val="30000"/>
              </a:spcBef>
            </a:pPr>
            <a:r>
              <a:rPr lang="es-ES" sz="1200" b="1" dirty="0"/>
              <a:t>Desmontaje</a:t>
            </a:r>
            <a:r>
              <a:rPr lang="es-ES" sz="1200" dirty="0"/>
              <a:t>:  realice las mismas operaciones en orden y sentido inverso</a:t>
            </a:r>
            <a:r>
              <a:rPr lang="fr-FR" sz="1200" dirty="0"/>
              <a:t>.</a:t>
            </a:r>
          </a:p>
          <a:p>
            <a:pPr defTabSz="874857">
              <a:spcBef>
                <a:spcPct val="30000"/>
              </a:spcBef>
            </a:pPr>
            <a:endParaRPr lang="fr-FR" sz="1200" dirty="0"/>
          </a:p>
        </p:txBody>
      </p:sp>
      <p:sp>
        <p:nvSpPr>
          <p:cNvPr id="324613" name="Rectangle 25"/>
          <p:cNvSpPr>
            <a:spLocks noChangeArrowheads="1"/>
          </p:cNvSpPr>
          <p:nvPr/>
        </p:nvSpPr>
        <p:spPr bwMode="auto">
          <a:xfrm>
            <a:off x="812777" y="8324203"/>
            <a:ext cx="5851996" cy="540385"/>
          </a:xfrm>
          <a:prstGeom prst="rect">
            <a:avLst/>
          </a:prstGeom>
          <a:solidFill>
            <a:schemeClr val="bg1"/>
          </a:solidFill>
          <a:ln w="9525">
            <a:solidFill>
              <a:schemeClr val="tx1"/>
            </a:solidFill>
            <a:miter lim="800000"/>
            <a:headEnd/>
            <a:tailEnd/>
          </a:ln>
        </p:spPr>
        <p:txBody>
          <a:bodyPr wrap="none" lIns="87453" tIns="43726" rIns="87453" bIns="43726"/>
          <a:lstStyle/>
          <a:p>
            <a:pPr defTabSz="874857">
              <a:spcBef>
                <a:spcPct val="50000"/>
              </a:spcBef>
            </a:pPr>
            <a:r>
              <a:rPr lang="es-ES" sz="1200" dirty="0"/>
              <a:t>En caso de pérdida, la llave de bloqueo se detalla en piezas de recambio</a:t>
            </a:r>
            <a:r>
              <a:rPr lang="fr-FR" sz="1200" dirty="0"/>
              <a:t>.</a:t>
            </a:r>
          </a:p>
          <a:p>
            <a:pPr defTabSz="874857">
              <a:spcBef>
                <a:spcPct val="50000"/>
              </a:spcBef>
            </a:pPr>
            <a:endParaRPr lang="fr-FR" sz="1200" dirty="0"/>
          </a:p>
        </p:txBody>
      </p:sp>
      <p:sp>
        <p:nvSpPr>
          <p:cNvPr id="324614" name="Rectangle 26"/>
          <p:cNvSpPr>
            <a:spLocks noChangeAspect="1" noChangeArrowheads="1"/>
          </p:cNvSpPr>
          <p:nvPr/>
        </p:nvSpPr>
        <p:spPr bwMode="auto">
          <a:xfrm>
            <a:off x="222364" y="8321367"/>
            <a:ext cx="539807" cy="540385"/>
          </a:xfrm>
          <a:prstGeom prst="rect">
            <a:avLst/>
          </a:prstGeom>
          <a:solidFill>
            <a:schemeClr val="bg1"/>
          </a:solidFill>
          <a:ln w="9525">
            <a:solidFill>
              <a:schemeClr val="tx1"/>
            </a:solidFill>
            <a:miter lim="800000"/>
            <a:headEnd/>
            <a:tailEnd/>
          </a:ln>
        </p:spPr>
        <p:txBody>
          <a:bodyPr wrap="none" lIns="87453" tIns="43726" rIns="87453" bIns="43726" anchor="ctr"/>
          <a:lstStyle/>
          <a:p>
            <a:pPr defTabSz="874857"/>
            <a:endParaRPr lang="es-ES" dirty="0"/>
          </a:p>
        </p:txBody>
      </p:sp>
      <p:pic>
        <p:nvPicPr>
          <p:cNvPr id="324615" name="Picture 27"/>
          <p:cNvPicPr>
            <a:picLocks noChangeAspect="1" noChangeArrowheads="1"/>
          </p:cNvPicPr>
          <p:nvPr/>
        </p:nvPicPr>
        <p:blipFill>
          <a:blip r:embed="rId3"/>
          <a:srcRect/>
          <a:stretch>
            <a:fillRect/>
          </a:stretch>
        </p:blipFill>
        <p:spPr bwMode="auto">
          <a:xfrm>
            <a:off x="248434" y="8403630"/>
            <a:ext cx="509136" cy="341818"/>
          </a:xfrm>
          <a:prstGeom prst="rect">
            <a:avLst/>
          </a:prstGeom>
          <a:noFill/>
          <a:ln w="9525">
            <a:noFill/>
            <a:miter lim="800000"/>
            <a:headEnd/>
            <a:tailEnd/>
          </a:ln>
        </p:spPr>
      </p:pic>
      <p:grpSp>
        <p:nvGrpSpPr>
          <p:cNvPr id="2" name="Group 18"/>
          <p:cNvGrpSpPr>
            <a:grpSpLocks/>
          </p:cNvGrpSpPr>
          <p:nvPr/>
        </p:nvGrpSpPr>
        <p:grpSpPr bwMode="auto">
          <a:xfrm>
            <a:off x="759104" y="4700360"/>
            <a:ext cx="6643625" cy="2874315"/>
            <a:chOff x="474" y="3216"/>
            <a:chExt cx="4145" cy="1967"/>
          </a:xfrm>
        </p:grpSpPr>
        <p:pic>
          <p:nvPicPr>
            <p:cNvPr id="324617" name="Image 31" descr="raccord_rapide_assemblage.bmp"/>
            <p:cNvPicPr>
              <a:picLocks noChangeAspect="1"/>
            </p:cNvPicPr>
            <p:nvPr/>
          </p:nvPicPr>
          <p:blipFill>
            <a:blip r:embed="rId4"/>
            <a:srcRect/>
            <a:stretch>
              <a:fillRect/>
            </a:stretch>
          </p:blipFill>
          <p:spPr bwMode="auto">
            <a:xfrm>
              <a:off x="502" y="3353"/>
              <a:ext cx="1458" cy="690"/>
            </a:xfrm>
            <a:prstGeom prst="rect">
              <a:avLst/>
            </a:prstGeom>
            <a:noFill/>
            <a:ln w="9525">
              <a:noFill/>
              <a:miter lim="800000"/>
              <a:headEnd/>
              <a:tailEnd/>
            </a:ln>
          </p:spPr>
        </p:pic>
        <p:pic>
          <p:nvPicPr>
            <p:cNvPr id="324618" name="Image 20" descr="raccord_rapide_rotation_bague.bmp"/>
            <p:cNvPicPr>
              <a:picLocks noChangeAspect="1"/>
            </p:cNvPicPr>
            <p:nvPr/>
          </p:nvPicPr>
          <p:blipFill>
            <a:blip r:embed="rId5"/>
            <a:srcRect/>
            <a:stretch>
              <a:fillRect/>
            </a:stretch>
          </p:blipFill>
          <p:spPr bwMode="auto">
            <a:xfrm>
              <a:off x="2320" y="3353"/>
              <a:ext cx="1320" cy="726"/>
            </a:xfrm>
            <a:prstGeom prst="rect">
              <a:avLst/>
            </a:prstGeom>
            <a:noFill/>
            <a:ln w="9525">
              <a:noFill/>
              <a:miter lim="800000"/>
              <a:headEnd/>
              <a:tailEnd/>
            </a:ln>
          </p:spPr>
        </p:pic>
        <p:pic>
          <p:nvPicPr>
            <p:cNvPr id="324619" name="Image 21" descr="raccord_rapide_insertion_clé.bmp"/>
            <p:cNvPicPr>
              <a:picLocks noChangeAspect="1"/>
            </p:cNvPicPr>
            <p:nvPr/>
          </p:nvPicPr>
          <p:blipFill>
            <a:blip r:embed="rId6"/>
            <a:srcRect/>
            <a:stretch>
              <a:fillRect/>
            </a:stretch>
          </p:blipFill>
          <p:spPr bwMode="auto">
            <a:xfrm>
              <a:off x="655" y="4208"/>
              <a:ext cx="1320" cy="684"/>
            </a:xfrm>
            <a:prstGeom prst="rect">
              <a:avLst/>
            </a:prstGeom>
            <a:noFill/>
            <a:ln w="9525">
              <a:noFill/>
              <a:miter lim="800000"/>
              <a:headEnd/>
              <a:tailEnd/>
            </a:ln>
          </p:spPr>
        </p:pic>
        <p:pic>
          <p:nvPicPr>
            <p:cNvPr id="324620" name="Image 22" descr="raccord_rapide_assemblé.bmp"/>
            <p:cNvPicPr>
              <a:picLocks noChangeAspect="1"/>
            </p:cNvPicPr>
            <p:nvPr/>
          </p:nvPicPr>
          <p:blipFill>
            <a:blip r:embed="rId7"/>
            <a:srcRect/>
            <a:stretch>
              <a:fillRect/>
            </a:stretch>
          </p:blipFill>
          <p:spPr bwMode="auto">
            <a:xfrm>
              <a:off x="2410" y="4253"/>
              <a:ext cx="1152" cy="624"/>
            </a:xfrm>
            <a:prstGeom prst="rect">
              <a:avLst/>
            </a:prstGeom>
            <a:noFill/>
            <a:ln w="9525">
              <a:noFill/>
              <a:miter lim="800000"/>
              <a:headEnd/>
              <a:tailEnd/>
            </a:ln>
          </p:spPr>
        </p:pic>
        <p:sp>
          <p:nvSpPr>
            <p:cNvPr id="324621" name="ZoneTexte 23"/>
            <p:cNvSpPr txBox="1">
              <a:spLocks noChangeArrowheads="1"/>
            </p:cNvSpPr>
            <p:nvPr/>
          </p:nvSpPr>
          <p:spPr bwMode="auto">
            <a:xfrm>
              <a:off x="1402" y="3216"/>
              <a:ext cx="1137" cy="255"/>
            </a:xfrm>
            <a:prstGeom prst="rect">
              <a:avLst/>
            </a:prstGeom>
            <a:noFill/>
            <a:ln w="38100">
              <a:noFill/>
              <a:miter lim="800000"/>
              <a:headEnd/>
              <a:tailEnd/>
            </a:ln>
          </p:spPr>
          <p:txBody>
            <a:bodyPr wrap="none" lIns="94738" tIns="47369" rIns="94738" bIns="47369">
              <a:spAutoFit/>
            </a:bodyPr>
            <a:lstStyle/>
            <a:p>
              <a:pPr defTabSz="874857"/>
              <a:r>
                <a:rPr lang="es-ES" dirty="0">
                  <a:solidFill>
                    <a:srgbClr val="FF9900"/>
                  </a:solidFill>
                </a:rPr>
                <a:t>Casquillo hembra</a:t>
              </a:r>
            </a:p>
          </p:txBody>
        </p:sp>
        <p:sp>
          <p:nvSpPr>
            <p:cNvPr id="324622" name="ZoneTexte 24"/>
            <p:cNvSpPr txBox="1">
              <a:spLocks noChangeArrowheads="1"/>
            </p:cNvSpPr>
            <p:nvPr/>
          </p:nvSpPr>
          <p:spPr bwMode="auto">
            <a:xfrm>
              <a:off x="474" y="3218"/>
              <a:ext cx="1078" cy="255"/>
            </a:xfrm>
            <a:prstGeom prst="rect">
              <a:avLst/>
            </a:prstGeom>
            <a:noFill/>
            <a:ln w="25400">
              <a:noFill/>
              <a:miter lim="800000"/>
              <a:headEnd/>
              <a:tailEnd/>
            </a:ln>
          </p:spPr>
          <p:txBody>
            <a:bodyPr wrap="none" lIns="94738" tIns="47369" rIns="94738" bIns="47369">
              <a:spAutoFit/>
            </a:bodyPr>
            <a:lstStyle/>
            <a:p>
              <a:pPr defTabSz="874857"/>
              <a:r>
                <a:rPr lang="es-ES" dirty="0">
                  <a:solidFill>
                    <a:srgbClr val="FF0000"/>
                  </a:solidFill>
                </a:rPr>
                <a:t>Casquillo macho</a:t>
              </a:r>
            </a:p>
          </p:txBody>
        </p:sp>
        <p:sp>
          <p:nvSpPr>
            <p:cNvPr id="324623" name="ZoneTexte 28"/>
            <p:cNvSpPr txBox="1">
              <a:spLocks noChangeArrowheads="1"/>
            </p:cNvSpPr>
            <p:nvPr/>
          </p:nvSpPr>
          <p:spPr bwMode="auto">
            <a:xfrm>
              <a:off x="925" y="4028"/>
              <a:ext cx="692" cy="255"/>
            </a:xfrm>
            <a:prstGeom prst="rect">
              <a:avLst/>
            </a:prstGeom>
            <a:noFill/>
            <a:ln w="25400">
              <a:solidFill>
                <a:schemeClr val="bg2"/>
              </a:solidFill>
              <a:miter lim="800000"/>
              <a:headEnd/>
              <a:tailEnd/>
            </a:ln>
          </p:spPr>
          <p:txBody>
            <a:bodyPr wrap="none" lIns="94738" tIns="47369" rIns="94738" bIns="47369">
              <a:spAutoFit/>
            </a:bodyPr>
            <a:lstStyle/>
            <a:p>
              <a:pPr defTabSz="874857"/>
              <a:r>
                <a:rPr lang="fr-FR" dirty="0"/>
                <a:t>1: </a:t>
              </a:r>
              <a:r>
                <a:rPr lang="es-ES" dirty="0"/>
                <a:t>Encajar</a:t>
              </a:r>
            </a:p>
          </p:txBody>
        </p:sp>
        <p:sp>
          <p:nvSpPr>
            <p:cNvPr id="324624" name="ZoneTexte 29"/>
            <p:cNvSpPr txBox="1">
              <a:spLocks noChangeArrowheads="1"/>
            </p:cNvSpPr>
            <p:nvPr/>
          </p:nvSpPr>
          <p:spPr bwMode="auto">
            <a:xfrm>
              <a:off x="2185" y="4028"/>
              <a:ext cx="2434" cy="255"/>
            </a:xfrm>
            <a:prstGeom prst="rect">
              <a:avLst/>
            </a:prstGeom>
            <a:noFill/>
            <a:ln w="25400">
              <a:solidFill>
                <a:schemeClr val="bg2"/>
              </a:solidFill>
              <a:miter lim="800000"/>
              <a:headEnd/>
              <a:tailEnd/>
            </a:ln>
          </p:spPr>
          <p:txBody>
            <a:bodyPr wrap="none" lIns="94738" tIns="47369" rIns="94738" bIns="47369">
              <a:spAutoFit/>
            </a:bodyPr>
            <a:lstStyle/>
            <a:p>
              <a:pPr defTabSz="874857"/>
              <a:r>
                <a:rPr lang="fr-FR" dirty="0"/>
                <a:t>2: </a:t>
              </a:r>
              <a:r>
                <a:rPr lang="es-ES" dirty="0"/>
                <a:t>girar el casquillo macho hasta el tope</a:t>
              </a:r>
            </a:p>
          </p:txBody>
        </p:sp>
        <p:sp>
          <p:nvSpPr>
            <p:cNvPr id="324625" name="ZoneTexte 30"/>
            <p:cNvSpPr txBox="1">
              <a:spLocks noChangeArrowheads="1"/>
            </p:cNvSpPr>
            <p:nvPr/>
          </p:nvSpPr>
          <p:spPr bwMode="auto">
            <a:xfrm>
              <a:off x="1015" y="4928"/>
              <a:ext cx="3389" cy="255"/>
            </a:xfrm>
            <a:prstGeom prst="rect">
              <a:avLst/>
            </a:prstGeom>
            <a:noFill/>
            <a:ln w="25400">
              <a:solidFill>
                <a:schemeClr val="bg2"/>
              </a:solidFill>
              <a:miter lim="800000"/>
              <a:headEnd/>
              <a:tailEnd/>
            </a:ln>
          </p:spPr>
          <p:txBody>
            <a:bodyPr wrap="none" lIns="94738" tIns="47369" rIns="94738" bIns="47369">
              <a:spAutoFit/>
            </a:bodyPr>
            <a:lstStyle/>
            <a:p>
              <a:pPr defTabSz="874857"/>
              <a:r>
                <a:rPr lang="fr-FR" dirty="0"/>
                <a:t>3: </a:t>
              </a:r>
              <a:r>
                <a:rPr lang="es-ES" dirty="0"/>
                <a:t>introducir la llave en una de las entalladuras previstas</a:t>
              </a:r>
            </a:p>
          </p:txBody>
        </p:sp>
      </p:gr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Rot="1" noChangeAspect="1" noChangeArrowheads="1" noTextEdit="1"/>
          </p:cNvSpPr>
          <p:nvPr>
            <p:ph type="sldImg"/>
          </p:nvPr>
        </p:nvSpPr>
        <p:spPr>
          <a:xfrm>
            <a:off x="271437" y="38296"/>
            <a:ext cx="6440877" cy="4467752"/>
          </a:xfrm>
          <a:ln/>
        </p:spPr>
      </p:sp>
      <p:sp>
        <p:nvSpPr>
          <p:cNvPr id="325635" name="Rectangle 3"/>
          <p:cNvSpPr>
            <a:spLocks noGrp="1" noChangeArrowheads="1"/>
          </p:cNvSpPr>
          <p:nvPr>
            <p:ph type="body" idx="1"/>
          </p:nvPr>
        </p:nvSpPr>
        <p:spPr>
          <a:xfrm>
            <a:off x="522938" y="4372725"/>
            <a:ext cx="5801389" cy="2321812"/>
          </a:xfrm>
          <a:noFill/>
          <a:ln/>
        </p:spPr>
        <p:txBody>
          <a:bodyPr lIns="87474" tIns="43736" rIns="87474" bIns="43736"/>
          <a:lstStyle/>
          <a:p>
            <a:r>
              <a:rPr lang="es-ES" dirty="0"/>
              <a:t>La unidad de calefacción eléctrica está alimentada con CC 330V.</a:t>
            </a:r>
          </a:p>
          <a:p>
            <a:endParaRPr lang="es-ES" dirty="0"/>
          </a:p>
          <a:p>
            <a:r>
              <a:rPr lang="es-ES" dirty="0"/>
              <a:t>Una bomba de agua eléctrica hace circular el agua por el circuito.</a:t>
            </a:r>
          </a:p>
          <a:p>
            <a:endParaRPr lang="es-ES" dirty="0"/>
          </a:p>
          <a:p>
            <a:r>
              <a:rPr lang="es-ES" dirty="0"/>
              <a:t>La reserva de líquido del circuito de calefacción está instalada bajo el capó delantero del vehículo.</a:t>
            </a:r>
          </a:p>
          <a:p>
            <a:endParaRPr lang="es-ES" dirty="0"/>
          </a:p>
          <a:p>
            <a:r>
              <a:rPr lang="es-ES" dirty="0"/>
              <a:t>Al contrario que en un vehículo térmico, el </a:t>
            </a:r>
            <a:r>
              <a:rPr lang="es-ES" dirty="0" err="1"/>
              <a:t>aerotermo</a:t>
            </a:r>
            <a:r>
              <a:rPr lang="es-ES" dirty="0"/>
              <a:t> se calentará sólo cuando el conductor active la calefacción.</a:t>
            </a:r>
          </a:p>
        </p:txBody>
      </p:sp>
      <p:sp>
        <p:nvSpPr>
          <p:cNvPr id="325636" name="Rectangle 8"/>
          <p:cNvSpPr>
            <a:spLocks noChangeArrowheads="1"/>
          </p:cNvSpPr>
          <p:nvPr/>
        </p:nvSpPr>
        <p:spPr bwMode="auto">
          <a:xfrm>
            <a:off x="805110" y="6826442"/>
            <a:ext cx="5850462" cy="660944"/>
          </a:xfrm>
          <a:prstGeom prst="rect">
            <a:avLst/>
          </a:prstGeom>
          <a:solidFill>
            <a:schemeClr val="bg1"/>
          </a:solidFill>
          <a:ln w="9525">
            <a:solidFill>
              <a:schemeClr val="tx1"/>
            </a:solidFill>
            <a:miter lim="800000"/>
            <a:headEnd/>
            <a:tailEnd/>
          </a:ln>
        </p:spPr>
        <p:txBody>
          <a:bodyPr lIns="87453" tIns="43726" rIns="87453" bIns="43726" anchor="ctr"/>
          <a:lstStyle/>
          <a:p>
            <a:pPr defTabSz="874857">
              <a:spcBef>
                <a:spcPct val="50000"/>
              </a:spcBef>
            </a:pPr>
            <a:r>
              <a:rPr lang="es-ES" sz="1200" dirty="0"/>
              <a:t>Hay un tornillo de purga del circuito de calefacción en la unidad de calefacción</a:t>
            </a:r>
            <a:r>
              <a:rPr lang="fr-FR" sz="1200" dirty="0"/>
              <a:t>.</a:t>
            </a:r>
          </a:p>
        </p:txBody>
      </p:sp>
      <p:sp>
        <p:nvSpPr>
          <p:cNvPr id="325637" name="Rectangle 9"/>
          <p:cNvSpPr>
            <a:spLocks noChangeAspect="1" noChangeArrowheads="1"/>
          </p:cNvSpPr>
          <p:nvPr/>
        </p:nvSpPr>
        <p:spPr bwMode="auto">
          <a:xfrm>
            <a:off x="222364" y="6826442"/>
            <a:ext cx="539807" cy="660944"/>
          </a:xfrm>
          <a:prstGeom prst="rect">
            <a:avLst/>
          </a:prstGeom>
          <a:solidFill>
            <a:schemeClr val="bg1"/>
          </a:solidFill>
          <a:ln w="9525">
            <a:solidFill>
              <a:schemeClr val="tx1"/>
            </a:solidFill>
            <a:miter lim="800000"/>
            <a:headEnd/>
            <a:tailEnd/>
          </a:ln>
        </p:spPr>
        <p:txBody>
          <a:bodyPr wrap="none" lIns="87453" tIns="43726" rIns="87453" bIns="43726" anchor="ctr"/>
          <a:lstStyle/>
          <a:p>
            <a:pPr defTabSz="874857"/>
            <a:endParaRPr lang="es-ES" sz="1200" dirty="0"/>
          </a:p>
        </p:txBody>
      </p:sp>
      <p:sp>
        <p:nvSpPr>
          <p:cNvPr id="325638" name="Rectangle 11"/>
          <p:cNvSpPr>
            <a:spLocks noChangeArrowheads="1"/>
          </p:cNvSpPr>
          <p:nvPr/>
        </p:nvSpPr>
        <p:spPr bwMode="auto">
          <a:xfrm>
            <a:off x="812777" y="8219246"/>
            <a:ext cx="5851996" cy="662362"/>
          </a:xfrm>
          <a:prstGeom prst="rect">
            <a:avLst/>
          </a:prstGeom>
          <a:solidFill>
            <a:schemeClr val="bg1"/>
          </a:solidFill>
          <a:ln w="9525">
            <a:solidFill>
              <a:schemeClr val="tx1"/>
            </a:solidFill>
            <a:miter lim="800000"/>
            <a:headEnd/>
            <a:tailEnd/>
          </a:ln>
        </p:spPr>
        <p:txBody>
          <a:bodyPr lIns="87453" tIns="43726" rIns="87453" bIns="43726"/>
          <a:lstStyle/>
          <a:p>
            <a:pPr defTabSz="874857">
              <a:spcBef>
                <a:spcPct val="50000"/>
              </a:spcBef>
            </a:pPr>
            <a:r>
              <a:rPr lang="es-ES" sz="1200" dirty="0"/>
              <a:t>Antes de iniciar una eventual prueba de activación de la bomba eléctrica, asegúrese de que el circuito contiene líquido, so riesgo de dañar la bomba</a:t>
            </a:r>
            <a:r>
              <a:rPr lang="fr-FR" sz="1200" dirty="0"/>
              <a:t>.</a:t>
            </a:r>
          </a:p>
        </p:txBody>
      </p:sp>
      <p:sp>
        <p:nvSpPr>
          <p:cNvPr id="325639" name="Rectangle 12"/>
          <p:cNvSpPr>
            <a:spLocks noChangeAspect="1" noChangeArrowheads="1"/>
          </p:cNvSpPr>
          <p:nvPr/>
        </p:nvSpPr>
        <p:spPr bwMode="auto">
          <a:xfrm>
            <a:off x="230031" y="8219246"/>
            <a:ext cx="541341" cy="670872"/>
          </a:xfrm>
          <a:prstGeom prst="rect">
            <a:avLst/>
          </a:prstGeom>
          <a:solidFill>
            <a:schemeClr val="bg1"/>
          </a:solidFill>
          <a:ln w="9525">
            <a:solidFill>
              <a:schemeClr val="tx1"/>
            </a:solidFill>
            <a:miter lim="800000"/>
            <a:headEnd/>
            <a:tailEnd/>
          </a:ln>
        </p:spPr>
        <p:txBody>
          <a:bodyPr wrap="none" lIns="87453" tIns="43726" rIns="87453" bIns="43726" anchor="ctr"/>
          <a:lstStyle/>
          <a:p>
            <a:pPr defTabSz="874857"/>
            <a:endParaRPr lang="es-ES" sz="1200" dirty="0"/>
          </a:p>
        </p:txBody>
      </p:sp>
      <p:sp>
        <p:nvSpPr>
          <p:cNvPr id="325640" name="Rectangle 14"/>
          <p:cNvSpPr>
            <a:spLocks noChangeArrowheads="1"/>
          </p:cNvSpPr>
          <p:nvPr/>
        </p:nvSpPr>
        <p:spPr bwMode="auto">
          <a:xfrm>
            <a:off x="812777" y="7545537"/>
            <a:ext cx="5851996" cy="540386"/>
          </a:xfrm>
          <a:prstGeom prst="rect">
            <a:avLst/>
          </a:prstGeom>
          <a:solidFill>
            <a:schemeClr val="bg1"/>
          </a:solidFill>
          <a:ln w="9525">
            <a:solidFill>
              <a:schemeClr val="tx1"/>
            </a:solidFill>
            <a:miter lim="800000"/>
            <a:headEnd/>
            <a:tailEnd/>
          </a:ln>
        </p:spPr>
        <p:txBody>
          <a:bodyPr lIns="87453" tIns="43726" rIns="87453" bIns="43726"/>
          <a:lstStyle/>
          <a:p>
            <a:pPr defTabSz="874857">
              <a:spcBef>
                <a:spcPct val="50000"/>
              </a:spcBef>
            </a:pPr>
            <a:r>
              <a:rPr lang="es-ES" sz="1200" dirty="0"/>
              <a:t>Líquido de calefacción= Líquido de refrigeración= 9979A5 </a:t>
            </a:r>
            <a:r>
              <a:rPr lang="es-ES" sz="1200" dirty="0" err="1"/>
              <a:t>ou</a:t>
            </a:r>
            <a:r>
              <a:rPr lang="es-ES" sz="1200" dirty="0"/>
              <a:t> 9979A6 (según capacidad del depósito</a:t>
            </a:r>
            <a:r>
              <a:rPr lang="fr-FR" sz="1200" dirty="0"/>
              <a:t>).</a:t>
            </a:r>
          </a:p>
        </p:txBody>
      </p:sp>
      <p:sp>
        <p:nvSpPr>
          <p:cNvPr id="325641" name="Rectangle 15"/>
          <p:cNvSpPr>
            <a:spLocks noChangeAspect="1" noChangeArrowheads="1"/>
          </p:cNvSpPr>
          <p:nvPr/>
        </p:nvSpPr>
        <p:spPr bwMode="auto">
          <a:xfrm>
            <a:off x="222364" y="7546956"/>
            <a:ext cx="539807" cy="540385"/>
          </a:xfrm>
          <a:prstGeom prst="rect">
            <a:avLst/>
          </a:prstGeom>
          <a:solidFill>
            <a:schemeClr val="bg1"/>
          </a:solidFill>
          <a:ln w="9525">
            <a:solidFill>
              <a:schemeClr val="tx1"/>
            </a:solidFill>
            <a:miter lim="800000"/>
            <a:headEnd/>
            <a:tailEnd/>
          </a:ln>
        </p:spPr>
        <p:txBody>
          <a:bodyPr wrap="none" lIns="87453" tIns="43726" rIns="87453" bIns="43726" anchor="ctr"/>
          <a:lstStyle/>
          <a:p>
            <a:pPr defTabSz="874857"/>
            <a:endParaRPr lang="es-ES" sz="1200" dirty="0"/>
          </a:p>
        </p:txBody>
      </p:sp>
      <p:pic>
        <p:nvPicPr>
          <p:cNvPr id="325642" name="Picture 16"/>
          <p:cNvPicPr>
            <a:picLocks noChangeAspect="1" noChangeArrowheads="1"/>
          </p:cNvPicPr>
          <p:nvPr/>
        </p:nvPicPr>
        <p:blipFill>
          <a:blip r:embed="rId3"/>
          <a:srcRect/>
          <a:stretch>
            <a:fillRect/>
          </a:stretch>
        </p:blipFill>
        <p:spPr bwMode="auto">
          <a:xfrm>
            <a:off x="248434" y="7627800"/>
            <a:ext cx="509136" cy="341819"/>
          </a:xfrm>
          <a:prstGeom prst="rect">
            <a:avLst/>
          </a:prstGeom>
          <a:noFill/>
          <a:ln w="9525">
            <a:noFill/>
            <a:miter lim="800000"/>
            <a:headEnd/>
            <a:tailEnd/>
          </a:ln>
        </p:spPr>
      </p:pic>
      <p:pic>
        <p:nvPicPr>
          <p:cNvPr id="325643" name="Picture 13" descr="attention"/>
          <p:cNvPicPr>
            <a:picLocks noChangeAspect="1" noChangeArrowheads="1"/>
          </p:cNvPicPr>
          <p:nvPr/>
        </p:nvPicPr>
        <p:blipFill>
          <a:blip r:embed="rId4"/>
          <a:srcRect/>
          <a:stretch>
            <a:fillRect/>
          </a:stretch>
        </p:blipFill>
        <p:spPr bwMode="auto">
          <a:xfrm>
            <a:off x="217763" y="8362498"/>
            <a:ext cx="544408" cy="452449"/>
          </a:xfrm>
          <a:prstGeom prst="rect">
            <a:avLst/>
          </a:prstGeom>
          <a:noFill/>
          <a:ln w="9525">
            <a:noFill/>
            <a:miter lim="800000"/>
            <a:headEnd/>
            <a:tailEnd/>
          </a:ln>
        </p:spPr>
      </p:pic>
      <p:pic>
        <p:nvPicPr>
          <p:cNvPr id="325644" name="Picture 14" descr="wrench"/>
          <p:cNvPicPr>
            <a:picLocks noChangeAspect="1" noChangeArrowheads="1"/>
          </p:cNvPicPr>
          <p:nvPr/>
        </p:nvPicPr>
        <p:blipFill>
          <a:blip r:embed="rId5"/>
          <a:srcRect/>
          <a:stretch>
            <a:fillRect/>
          </a:stretch>
        </p:blipFill>
        <p:spPr bwMode="auto">
          <a:xfrm>
            <a:off x="266837" y="6958347"/>
            <a:ext cx="475398" cy="432592"/>
          </a:xfrm>
          <a:prstGeom prst="rect">
            <a:avLst/>
          </a:prstGeom>
          <a:noFill/>
          <a:ln w="9525">
            <a:noFill/>
            <a:miter lim="800000"/>
            <a:headEnd/>
            <a:tailEnd/>
          </a:ln>
        </p:spPr>
      </p:pic>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02" name="Rectangle 2"/>
          <p:cNvSpPr>
            <a:spLocks noGrp="1" noRot="1" noChangeAspect="1" noChangeArrowheads="1" noTextEdit="1"/>
          </p:cNvSpPr>
          <p:nvPr>
            <p:ph type="sldImg"/>
          </p:nvPr>
        </p:nvSpPr>
        <p:spPr>
          <a:xfrm>
            <a:off x="512763" y="38100"/>
            <a:ext cx="5957887" cy="4467225"/>
          </a:xfrm>
          <a:ln/>
        </p:spPr>
      </p:sp>
      <p:sp>
        <p:nvSpPr>
          <p:cNvPr id="326659" name="Rectangle 3"/>
          <p:cNvSpPr>
            <a:spLocks noGrp="1" noChangeArrowheads="1"/>
          </p:cNvSpPr>
          <p:nvPr>
            <p:ph type="body" idx="1"/>
          </p:nvPr>
        </p:nvSpPr>
        <p:spPr>
          <a:xfrm>
            <a:off x="522938" y="4703196"/>
            <a:ext cx="5801389" cy="1710511"/>
          </a:xfrm>
          <a:noFill/>
          <a:ln/>
        </p:spPr>
        <p:txBody>
          <a:bodyPr lIns="87474" tIns="43736" rIns="87474" bIns="43736"/>
          <a:lstStyle/>
          <a:p>
            <a:r>
              <a:rPr lang="es-ES" dirty="0"/>
              <a:t>El compresor está situado justo delante de la cremallera de dirección.</a:t>
            </a:r>
          </a:p>
          <a:p>
            <a:endParaRPr lang="es-ES" dirty="0"/>
          </a:p>
          <a:p>
            <a:r>
              <a:rPr lang="es-ES" dirty="0"/>
              <a:t>La unidad de calefacción eléctrica esta bajo el chasis detrás del </a:t>
            </a:r>
            <a:r>
              <a:rPr lang="es-ES" dirty="0" err="1"/>
              <a:t>subchasis</a:t>
            </a:r>
            <a:r>
              <a:rPr lang="es-ES" dirty="0"/>
              <a:t> delantero.</a:t>
            </a:r>
          </a:p>
          <a:p>
            <a:endParaRPr lang="es-ES" dirty="0"/>
          </a:p>
          <a:p>
            <a:r>
              <a:rPr lang="es-ES" dirty="0"/>
              <a:t>Cada uno es alimentado por un mazo de cables de CC 330V proveniente de la batería de tracción, por medio de un </a:t>
            </a:r>
            <a:r>
              <a:rPr lang="es-ES" dirty="0" err="1"/>
              <a:t>interconector</a:t>
            </a:r>
            <a:r>
              <a:rPr lang="fr-FR" dirty="0"/>
              <a:t>.</a:t>
            </a:r>
          </a:p>
          <a:p>
            <a:endParaRPr lang="fr-FR" dirty="0"/>
          </a:p>
          <a:p>
            <a:endParaRPr lang="fr-FR" dirty="0"/>
          </a:p>
          <a:p>
            <a:endParaRPr lang="fr-FR" dirty="0"/>
          </a:p>
          <a:p>
            <a:endParaRPr lang="fr-FR" dirty="0"/>
          </a:p>
        </p:txBody>
      </p:sp>
      <p:sp>
        <p:nvSpPr>
          <p:cNvPr id="326660" name="Rectangle 11"/>
          <p:cNvSpPr>
            <a:spLocks noChangeArrowheads="1"/>
          </p:cNvSpPr>
          <p:nvPr/>
        </p:nvSpPr>
        <p:spPr bwMode="auto">
          <a:xfrm>
            <a:off x="812777" y="7019336"/>
            <a:ext cx="5851996" cy="529038"/>
          </a:xfrm>
          <a:prstGeom prst="rect">
            <a:avLst/>
          </a:prstGeom>
          <a:solidFill>
            <a:schemeClr val="bg1"/>
          </a:solidFill>
          <a:ln w="9525">
            <a:solidFill>
              <a:schemeClr val="tx1"/>
            </a:solidFill>
            <a:miter lim="800000"/>
            <a:headEnd/>
            <a:tailEnd/>
          </a:ln>
        </p:spPr>
        <p:txBody>
          <a:bodyPr lIns="87453" tIns="43726" rIns="87453" bIns="43726"/>
          <a:lstStyle/>
          <a:p>
            <a:pPr defTabSz="874857">
              <a:spcBef>
                <a:spcPct val="50000"/>
              </a:spcBef>
            </a:pPr>
            <a:r>
              <a:rPr lang="es-ES" sz="1200" dirty="0"/>
              <a:t>Es obligatoria la puesta fuera tensión completa del vehículo antes de realizar cualquier desconexión de un </a:t>
            </a:r>
            <a:r>
              <a:rPr lang="es-ES" sz="1200" dirty="0" err="1"/>
              <a:t>interconector</a:t>
            </a:r>
            <a:r>
              <a:rPr lang="es-ES" sz="1200" dirty="0"/>
              <a:t> de alta tensión</a:t>
            </a:r>
            <a:r>
              <a:rPr lang="fr-FR" sz="1200" dirty="0"/>
              <a:t>.</a:t>
            </a:r>
          </a:p>
        </p:txBody>
      </p:sp>
      <p:sp>
        <p:nvSpPr>
          <p:cNvPr id="326661" name="Rectangle 12"/>
          <p:cNvSpPr>
            <a:spLocks noChangeAspect="1" noChangeArrowheads="1"/>
          </p:cNvSpPr>
          <p:nvPr/>
        </p:nvSpPr>
        <p:spPr bwMode="auto">
          <a:xfrm>
            <a:off x="222364" y="7005153"/>
            <a:ext cx="539807" cy="540385"/>
          </a:xfrm>
          <a:prstGeom prst="rect">
            <a:avLst/>
          </a:prstGeom>
          <a:solidFill>
            <a:schemeClr val="bg1"/>
          </a:solidFill>
          <a:ln w="9525">
            <a:solidFill>
              <a:schemeClr val="tx1"/>
            </a:solidFill>
            <a:miter lim="800000"/>
            <a:headEnd/>
            <a:tailEnd/>
          </a:ln>
        </p:spPr>
        <p:txBody>
          <a:bodyPr wrap="none" lIns="87453" tIns="43726" rIns="87453" bIns="43726" anchor="ctr"/>
          <a:lstStyle/>
          <a:p>
            <a:pPr defTabSz="874857"/>
            <a:endParaRPr lang="es-ES" sz="1200" dirty="0"/>
          </a:p>
        </p:txBody>
      </p:sp>
      <p:sp>
        <p:nvSpPr>
          <p:cNvPr id="326662" name="Rectangle 14"/>
          <p:cNvSpPr>
            <a:spLocks noChangeArrowheads="1"/>
          </p:cNvSpPr>
          <p:nvPr/>
        </p:nvSpPr>
        <p:spPr bwMode="auto">
          <a:xfrm>
            <a:off x="812777" y="7613617"/>
            <a:ext cx="5851996" cy="1035384"/>
          </a:xfrm>
          <a:prstGeom prst="rect">
            <a:avLst/>
          </a:prstGeom>
          <a:solidFill>
            <a:schemeClr val="bg1"/>
          </a:solidFill>
          <a:ln w="9525">
            <a:solidFill>
              <a:schemeClr val="tx1"/>
            </a:solidFill>
            <a:miter lim="800000"/>
            <a:headEnd/>
            <a:tailEnd/>
          </a:ln>
        </p:spPr>
        <p:txBody>
          <a:bodyPr lIns="87453" tIns="43726" rIns="87453" bIns="43726"/>
          <a:lstStyle/>
          <a:p>
            <a:pPr defTabSz="874857">
              <a:spcBef>
                <a:spcPct val="50000"/>
              </a:spcBef>
            </a:pPr>
            <a:r>
              <a:rPr lang="es-ES" sz="1200" dirty="0"/>
              <a:t>Tenga cuidado de no dañar el cableado de alta tensión naranja ya que no se detallan de los componentes a los que están conectados (compresor y bloque de calefacción</a:t>
            </a:r>
            <a:r>
              <a:rPr lang="fr-FR" sz="1200" dirty="0"/>
              <a:t>).</a:t>
            </a:r>
          </a:p>
        </p:txBody>
      </p:sp>
      <p:sp>
        <p:nvSpPr>
          <p:cNvPr id="326663" name="Rectangle 15"/>
          <p:cNvSpPr>
            <a:spLocks noChangeAspect="1" noChangeArrowheads="1"/>
          </p:cNvSpPr>
          <p:nvPr/>
        </p:nvSpPr>
        <p:spPr bwMode="auto">
          <a:xfrm>
            <a:off x="222364" y="7613617"/>
            <a:ext cx="539807" cy="1036803"/>
          </a:xfrm>
          <a:prstGeom prst="rect">
            <a:avLst/>
          </a:prstGeom>
          <a:solidFill>
            <a:schemeClr val="bg1"/>
          </a:solidFill>
          <a:ln w="9525">
            <a:solidFill>
              <a:schemeClr val="tx1"/>
            </a:solidFill>
            <a:miter lim="800000"/>
            <a:headEnd/>
            <a:tailEnd/>
          </a:ln>
        </p:spPr>
        <p:txBody>
          <a:bodyPr wrap="none" lIns="87453" tIns="43726" rIns="87453" bIns="43726" anchor="ctr"/>
          <a:lstStyle/>
          <a:p>
            <a:pPr defTabSz="874857"/>
            <a:endParaRPr lang="es-ES" sz="1200" dirty="0"/>
          </a:p>
        </p:txBody>
      </p:sp>
      <p:pic>
        <p:nvPicPr>
          <p:cNvPr id="326664" name="Picture 16"/>
          <p:cNvPicPr>
            <a:picLocks noChangeAspect="1" noChangeArrowheads="1"/>
          </p:cNvPicPr>
          <p:nvPr/>
        </p:nvPicPr>
        <p:blipFill>
          <a:blip r:embed="rId3"/>
          <a:srcRect/>
          <a:stretch>
            <a:fillRect/>
          </a:stretch>
        </p:blipFill>
        <p:spPr bwMode="auto">
          <a:xfrm>
            <a:off x="248434" y="7942671"/>
            <a:ext cx="509136" cy="341819"/>
          </a:xfrm>
          <a:prstGeom prst="rect">
            <a:avLst/>
          </a:prstGeom>
          <a:noFill/>
          <a:ln w="9525">
            <a:noFill/>
            <a:miter lim="800000"/>
            <a:headEnd/>
            <a:tailEnd/>
          </a:ln>
        </p:spPr>
      </p:pic>
      <p:pic>
        <p:nvPicPr>
          <p:cNvPr id="326665" name="Picture 11" descr="danger-mort"/>
          <p:cNvPicPr>
            <a:picLocks noChangeAspect="1" noChangeArrowheads="1"/>
          </p:cNvPicPr>
          <p:nvPr/>
        </p:nvPicPr>
        <p:blipFill>
          <a:blip r:embed="rId4"/>
          <a:srcRect/>
          <a:stretch>
            <a:fillRect/>
          </a:stretch>
        </p:blipFill>
        <p:spPr bwMode="auto">
          <a:xfrm>
            <a:off x="265304" y="7067559"/>
            <a:ext cx="487666" cy="408480"/>
          </a:xfrm>
          <a:prstGeom prst="rect">
            <a:avLst/>
          </a:prstGeom>
          <a:noFill/>
          <a:ln w="9525">
            <a:noFill/>
            <a:miter lim="800000"/>
            <a:headEnd/>
            <a:tailEnd/>
          </a:ln>
        </p:spPr>
      </p:pic>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p:cNvSpPr>
            <a:spLocks noGrp="1" noRot="1" noChangeAspect="1" noChangeArrowheads="1" noTextEdit="1"/>
          </p:cNvSpPr>
          <p:nvPr>
            <p:ph type="sldImg"/>
          </p:nvPr>
        </p:nvSpPr>
        <p:spPr>
          <a:xfrm>
            <a:off x="371117" y="1"/>
            <a:ext cx="6440877" cy="4467752"/>
          </a:xfrm>
          <a:ln/>
        </p:spPr>
      </p:sp>
      <p:sp>
        <p:nvSpPr>
          <p:cNvPr id="327683" name="Rectangle 3"/>
          <p:cNvSpPr>
            <a:spLocks noGrp="1" noChangeArrowheads="1"/>
          </p:cNvSpPr>
          <p:nvPr>
            <p:ph type="body" idx="1"/>
          </p:nvPr>
        </p:nvSpPr>
        <p:spPr>
          <a:xfrm>
            <a:off x="522938" y="4637953"/>
            <a:ext cx="5801389" cy="2188490"/>
          </a:xfrm>
          <a:noFill/>
          <a:ln/>
        </p:spPr>
        <p:txBody>
          <a:bodyPr lIns="87474" tIns="43736" rIns="87474" bIns="43736"/>
          <a:lstStyle/>
          <a:p>
            <a:pPr>
              <a:lnSpc>
                <a:spcPct val="90000"/>
              </a:lnSpc>
            </a:pPr>
            <a:r>
              <a:rPr lang="es-ES" dirty="0"/>
              <a:t>La secuencia de establecimiento de la alta tensión se inicia únicamente tras la orden de arranque de la máquina eléctrica.</a:t>
            </a:r>
          </a:p>
          <a:p>
            <a:pPr>
              <a:lnSpc>
                <a:spcPct val="90000"/>
              </a:lnSpc>
            </a:pPr>
            <a:endParaRPr lang="es-ES" dirty="0"/>
          </a:p>
          <a:p>
            <a:pPr>
              <a:lnSpc>
                <a:spcPct val="90000"/>
              </a:lnSpc>
            </a:pPr>
            <a:r>
              <a:rPr lang="es-ES" dirty="0"/>
              <a:t>Una vez recibida la orden de arranque del motor el calculador del vehículo eléctrico (VE) acciona los dos </a:t>
            </a:r>
            <a:r>
              <a:rPr lang="es-ES" dirty="0" err="1"/>
              <a:t>reles</a:t>
            </a:r>
            <a:r>
              <a:rPr lang="es-ES" dirty="0"/>
              <a:t> principales del circuito de alta tensión integrados en la batería de tracción. Se establece así la alta tensión en los terminales del compresor y de la unidad de calefacción por medio de 2 fusibles de 50 A.</a:t>
            </a:r>
          </a:p>
          <a:p>
            <a:pPr>
              <a:lnSpc>
                <a:spcPct val="90000"/>
              </a:lnSpc>
            </a:pPr>
            <a:r>
              <a:rPr lang="es-ES" dirty="0"/>
              <a:t>El compresor y la calefacción no pueden activarse fuera del modo READY (excepto el compresor durante la activación de la función de refrigeración de la batería de tracción en modo carga rápida, véase al final del capítulo).</a:t>
            </a:r>
            <a:endParaRPr lang="fr-FR" dirty="0"/>
          </a:p>
          <a:p>
            <a:pPr>
              <a:lnSpc>
                <a:spcPct val="90000"/>
              </a:lnSpc>
            </a:pPr>
            <a:endParaRPr lang="fr-FR" dirty="0"/>
          </a:p>
        </p:txBody>
      </p:sp>
      <p:sp>
        <p:nvSpPr>
          <p:cNvPr id="327684" name="Rectangle 8"/>
          <p:cNvSpPr>
            <a:spLocks noChangeArrowheads="1"/>
          </p:cNvSpPr>
          <p:nvPr/>
        </p:nvSpPr>
        <p:spPr bwMode="auto">
          <a:xfrm>
            <a:off x="812777" y="7155496"/>
            <a:ext cx="5851996" cy="1194237"/>
          </a:xfrm>
          <a:prstGeom prst="rect">
            <a:avLst/>
          </a:prstGeom>
          <a:solidFill>
            <a:schemeClr val="bg1"/>
          </a:solidFill>
          <a:ln w="9525">
            <a:solidFill>
              <a:schemeClr val="tx1"/>
            </a:solidFill>
            <a:miter lim="800000"/>
            <a:headEnd/>
            <a:tailEnd/>
          </a:ln>
        </p:spPr>
        <p:txBody>
          <a:bodyPr lIns="87453" tIns="43726" rIns="87453" bIns="43726"/>
          <a:lstStyle/>
          <a:p>
            <a:pPr defTabSz="874857">
              <a:spcBef>
                <a:spcPct val="50000"/>
              </a:spcBef>
            </a:pPr>
            <a:r>
              <a:rPr lang="es-ES" sz="1200" dirty="0"/>
              <a:t>¡Riesgo de incendio!</a:t>
            </a:r>
          </a:p>
          <a:p>
            <a:pPr defTabSz="874857">
              <a:spcBef>
                <a:spcPct val="50000"/>
              </a:spcBef>
            </a:pPr>
            <a:r>
              <a:rPr lang="es-ES" sz="1200" dirty="0"/>
              <a:t>Cualquier elemento del circuito de alta tensión (fusible, cableado…) es objeto de un procedimiento de apriete a un par que hay que respetar rigurosamente</a:t>
            </a:r>
            <a:endParaRPr lang="fr-FR" sz="1200" b="1" dirty="0"/>
          </a:p>
        </p:txBody>
      </p:sp>
      <p:sp>
        <p:nvSpPr>
          <p:cNvPr id="327685" name="Rectangle 9"/>
          <p:cNvSpPr>
            <a:spLocks noChangeAspect="1" noChangeArrowheads="1"/>
          </p:cNvSpPr>
          <p:nvPr/>
        </p:nvSpPr>
        <p:spPr bwMode="auto">
          <a:xfrm>
            <a:off x="230031" y="7155496"/>
            <a:ext cx="541341" cy="1194237"/>
          </a:xfrm>
          <a:prstGeom prst="rect">
            <a:avLst/>
          </a:prstGeom>
          <a:solidFill>
            <a:schemeClr val="bg1"/>
          </a:solidFill>
          <a:ln w="9525">
            <a:solidFill>
              <a:schemeClr val="tx1"/>
            </a:solidFill>
            <a:miter lim="800000"/>
            <a:headEnd/>
            <a:tailEnd/>
          </a:ln>
        </p:spPr>
        <p:txBody>
          <a:bodyPr wrap="none" lIns="87453" tIns="43726" rIns="87453" bIns="43726" anchor="ctr"/>
          <a:lstStyle/>
          <a:p>
            <a:pPr defTabSz="874857"/>
            <a:endParaRPr lang="es-ES" dirty="0"/>
          </a:p>
        </p:txBody>
      </p:sp>
      <p:sp>
        <p:nvSpPr>
          <p:cNvPr id="327686" name="Rectangle 11"/>
          <p:cNvSpPr>
            <a:spLocks noChangeArrowheads="1"/>
          </p:cNvSpPr>
          <p:nvPr/>
        </p:nvSpPr>
        <p:spPr bwMode="auto">
          <a:xfrm>
            <a:off x="812777" y="8419231"/>
            <a:ext cx="5851996" cy="529039"/>
          </a:xfrm>
          <a:prstGeom prst="rect">
            <a:avLst/>
          </a:prstGeom>
          <a:solidFill>
            <a:schemeClr val="bg1"/>
          </a:solidFill>
          <a:ln w="9525">
            <a:solidFill>
              <a:schemeClr val="tx1"/>
            </a:solidFill>
            <a:miter lim="800000"/>
            <a:headEnd/>
            <a:tailEnd/>
          </a:ln>
        </p:spPr>
        <p:txBody>
          <a:bodyPr lIns="87453" tIns="43726" rIns="87453" bIns="43726"/>
          <a:lstStyle/>
          <a:p>
            <a:pPr defTabSz="874857">
              <a:spcBef>
                <a:spcPct val="50000"/>
              </a:spcBef>
            </a:pPr>
            <a:r>
              <a:rPr lang="es-ES" sz="1200" dirty="0"/>
              <a:t>Es obligatoria la puesta fuera tensión del vehículo antes de cualquier desconexión de un conector de alta tensión</a:t>
            </a:r>
            <a:r>
              <a:rPr lang="fr-FR" sz="1200" dirty="0"/>
              <a:t>.</a:t>
            </a:r>
          </a:p>
        </p:txBody>
      </p:sp>
      <p:sp>
        <p:nvSpPr>
          <p:cNvPr id="327687" name="Rectangle 12"/>
          <p:cNvSpPr>
            <a:spLocks noChangeAspect="1" noChangeArrowheads="1"/>
          </p:cNvSpPr>
          <p:nvPr/>
        </p:nvSpPr>
        <p:spPr bwMode="auto">
          <a:xfrm>
            <a:off x="230031" y="8417813"/>
            <a:ext cx="541341" cy="530457"/>
          </a:xfrm>
          <a:prstGeom prst="rect">
            <a:avLst/>
          </a:prstGeom>
          <a:solidFill>
            <a:schemeClr val="bg1"/>
          </a:solidFill>
          <a:ln w="9525">
            <a:solidFill>
              <a:schemeClr val="tx1"/>
            </a:solidFill>
            <a:miter lim="800000"/>
            <a:headEnd/>
            <a:tailEnd/>
          </a:ln>
        </p:spPr>
        <p:txBody>
          <a:bodyPr wrap="none" lIns="87453" tIns="43726" rIns="87453" bIns="43726" anchor="ctr"/>
          <a:lstStyle/>
          <a:p>
            <a:pPr defTabSz="874857"/>
            <a:endParaRPr lang="es-ES" dirty="0"/>
          </a:p>
        </p:txBody>
      </p:sp>
      <p:pic>
        <p:nvPicPr>
          <p:cNvPr id="327688" name="Picture 13"/>
          <p:cNvPicPr>
            <a:picLocks noChangeAspect="1" noChangeArrowheads="1"/>
          </p:cNvPicPr>
          <p:nvPr/>
        </p:nvPicPr>
        <p:blipFill>
          <a:blip r:embed="rId3"/>
          <a:srcRect/>
          <a:stretch>
            <a:fillRect/>
          </a:stretch>
        </p:blipFill>
        <p:spPr bwMode="auto">
          <a:xfrm>
            <a:off x="240767" y="7595179"/>
            <a:ext cx="509136" cy="459540"/>
          </a:xfrm>
          <a:prstGeom prst="rect">
            <a:avLst/>
          </a:prstGeom>
          <a:noFill/>
          <a:ln w="9525">
            <a:noFill/>
            <a:miter lim="800000"/>
            <a:headEnd/>
            <a:tailEnd/>
          </a:ln>
        </p:spPr>
      </p:pic>
      <p:pic>
        <p:nvPicPr>
          <p:cNvPr id="327689" name="Picture 10" descr="danger-mort"/>
          <p:cNvPicPr>
            <a:picLocks noChangeAspect="1" noChangeArrowheads="1"/>
          </p:cNvPicPr>
          <p:nvPr/>
        </p:nvPicPr>
        <p:blipFill>
          <a:blip r:embed="rId4"/>
          <a:srcRect/>
          <a:stretch>
            <a:fillRect/>
          </a:stretch>
        </p:blipFill>
        <p:spPr bwMode="auto">
          <a:xfrm>
            <a:off x="269904" y="8447598"/>
            <a:ext cx="486133" cy="409899"/>
          </a:xfrm>
          <a:prstGeom prst="rect">
            <a:avLst/>
          </a:prstGeom>
          <a:noFill/>
          <a:ln w="9525">
            <a:noFill/>
            <a:miter lim="800000"/>
            <a:headEnd/>
            <a:tailEnd/>
          </a:ln>
        </p:spPr>
      </p:pic>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2"/>
          <p:cNvSpPr>
            <a:spLocks noGrp="1" noRot="1" noChangeAspect="1" noChangeArrowheads="1" noTextEdit="1"/>
          </p:cNvSpPr>
          <p:nvPr>
            <p:ph type="sldImg"/>
          </p:nvPr>
        </p:nvSpPr>
        <p:spPr>
          <a:xfrm>
            <a:off x="512763" y="38100"/>
            <a:ext cx="5957887" cy="4467225"/>
          </a:xfrm>
          <a:ln/>
        </p:spPr>
      </p:sp>
      <p:sp>
        <p:nvSpPr>
          <p:cNvPr id="343043" name="Rectangle 3"/>
          <p:cNvSpPr>
            <a:spLocks noGrp="1" noChangeArrowheads="1"/>
          </p:cNvSpPr>
          <p:nvPr>
            <p:ph type="body" idx="1"/>
          </p:nvPr>
        </p:nvSpPr>
        <p:spPr>
          <a:xfrm>
            <a:off x="522938" y="4215289"/>
            <a:ext cx="5801389" cy="733279"/>
          </a:xfrm>
          <a:noFill/>
          <a:ln/>
        </p:spPr>
        <p:txBody>
          <a:bodyPr lIns="87474" tIns="43736" rIns="87474" bIns="43736"/>
          <a:lstStyle/>
          <a:p>
            <a:r>
              <a:rPr lang="es-ES" dirty="0"/>
              <a:t>La dirección asistida incorpora tecnologías similares a las encontradas en otros vehículos de la marca</a:t>
            </a:r>
            <a:r>
              <a:rPr lang="fr-FR" dirty="0"/>
              <a:t>.</a:t>
            </a:r>
          </a:p>
          <a:p>
            <a:endParaRPr lang="fr-FR" dirty="0"/>
          </a:p>
          <a:p>
            <a:endParaRPr lang="fr-FR" dirty="0"/>
          </a:p>
        </p:txBody>
      </p:sp>
      <p:sp>
        <p:nvSpPr>
          <p:cNvPr id="343044" name="Rectangle 22"/>
          <p:cNvSpPr>
            <a:spLocks noChangeArrowheads="1"/>
          </p:cNvSpPr>
          <p:nvPr/>
        </p:nvSpPr>
        <p:spPr bwMode="auto">
          <a:xfrm>
            <a:off x="812777" y="7878846"/>
            <a:ext cx="5851996" cy="538967"/>
          </a:xfrm>
          <a:prstGeom prst="rect">
            <a:avLst/>
          </a:prstGeom>
          <a:solidFill>
            <a:schemeClr val="bg1"/>
          </a:solidFill>
          <a:ln w="9525">
            <a:solidFill>
              <a:schemeClr val="tx1"/>
            </a:solidFill>
            <a:miter lim="800000"/>
            <a:headEnd/>
            <a:tailEnd/>
          </a:ln>
        </p:spPr>
        <p:txBody>
          <a:bodyPr lIns="87453" tIns="43726" rIns="87453" bIns="43726"/>
          <a:lstStyle/>
          <a:p>
            <a:pPr defTabSz="874857">
              <a:spcBef>
                <a:spcPct val="50000"/>
              </a:spcBef>
            </a:pPr>
            <a:r>
              <a:rPr lang="es-ES" sz="1200" dirty="0">
                <a:solidFill>
                  <a:srgbClr val="000000"/>
                </a:solidFill>
              </a:rPr>
              <a:t>Para la colocación de la cremallera es necesario la puesta fuera tensión del vehículo (desmontaje del compresor de climatización de 330V).</a:t>
            </a:r>
          </a:p>
        </p:txBody>
      </p:sp>
      <p:sp>
        <p:nvSpPr>
          <p:cNvPr id="343045" name="Rectangle 23"/>
          <p:cNvSpPr>
            <a:spLocks noChangeAspect="1" noChangeArrowheads="1"/>
          </p:cNvSpPr>
          <p:nvPr/>
        </p:nvSpPr>
        <p:spPr bwMode="auto">
          <a:xfrm>
            <a:off x="230031" y="7878846"/>
            <a:ext cx="541341" cy="538967"/>
          </a:xfrm>
          <a:prstGeom prst="rect">
            <a:avLst/>
          </a:prstGeom>
          <a:solidFill>
            <a:schemeClr val="bg1"/>
          </a:solidFill>
          <a:ln w="9525">
            <a:solidFill>
              <a:schemeClr val="tx1"/>
            </a:solidFill>
            <a:miter lim="800000"/>
            <a:headEnd/>
            <a:tailEnd/>
          </a:ln>
        </p:spPr>
        <p:txBody>
          <a:bodyPr wrap="none" lIns="87453" tIns="43726" rIns="87453" bIns="43726" anchor="ctr"/>
          <a:lstStyle/>
          <a:p>
            <a:pPr defTabSz="874857"/>
            <a:endParaRPr lang="es-ES" sz="1200" dirty="0"/>
          </a:p>
        </p:txBody>
      </p:sp>
      <p:sp>
        <p:nvSpPr>
          <p:cNvPr id="343046" name="Rectangle 25"/>
          <p:cNvSpPr>
            <a:spLocks noChangeArrowheads="1"/>
          </p:cNvSpPr>
          <p:nvPr/>
        </p:nvSpPr>
        <p:spPr bwMode="auto">
          <a:xfrm>
            <a:off x="812777" y="7196627"/>
            <a:ext cx="5851996" cy="541804"/>
          </a:xfrm>
          <a:prstGeom prst="rect">
            <a:avLst/>
          </a:prstGeom>
          <a:solidFill>
            <a:schemeClr val="bg1"/>
          </a:solidFill>
          <a:ln w="9525">
            <a:solidFill>
              <a:schemeClr val="tx1"/>
            </a:solidFill>
            <a:miter lim="800000"/>
            <a:headEnd/>
            <a:tailEnd/>
          </a:ln>
        </p:spPr>
        <p:txBody>
          <a:bodyPr wrap="none" lIns="87453" tIns="43726" rIns="87453" bIns="43726"/>
          <a:lstStyle/>
          <a:p>
            <a:pPr defTabSz="874857">
              <a:spcBef>
                <a:spcPct val="50000"/>
              </a:spcBef>
            </a:pPr>
            <a:r>
              <a:rPr lang="es-ES" sz="1200" dirty="0"/>
              <a:t>Del conjunto de cremallera sólo se detalla el calculador</a:t>
            </a:r>
            <a:r>
              <a:rPr lang="fr-FR" sz="1200" dirty="0"/>
              <a:t>.</a:t>
            </a:r>
          </a:p>
          <a:p>
            <a:pPr defTabSz="874857">
              <a:spcBef>
                <a:spcPct val="50000"/>
              </a:spcBef>
            </a:pPr>
            <a:endParaRPr lang="fr-FR" sz="1200" dirty="0"/>
          </a:p>
        </p:txBody>
      </p:sp>
      <p:sp>
        <p:nvSpPr>
          <p:cNvPr id="343047" name="Rectangle 26"/>
          <p:cNvSpPr>
            <a:spLocks noChangeAspect="1" noChangeArrowheads="1"/>
          </p:cNvSpPr>
          <p:nvPr/>
        </p:nvSpPr>
        <p:spPr bwMode="auto">
          <a:xfrm>
            <a:off x="222364" y="7193790"/>
            <a:ext cx="539807" cy="541804"/>
          </a:xfrm>
          <a:prstGeom prst="rect">
            <a:avLst/>
          </a:prstGeom>
          <a:solidFill>
            <a:schemeClr val="bg1"/>
          </a:solidFill>
          <a:ln w="9525">
            <a:solidFill>
              <a:schemeClr val="tx1"/>
            </a:solidFill>
            <a:miter lim="800000"/>
            <a:headEnd/>
            <a:tailEnd/>
          </a:ln>
        </p:spPr>
        <p:txBody>
          <a:bodyPr wrap="none" lIns="87453" tIns="43726" rIns="87453" bIns="43726" anchor="ctr"/>
          <a:lstStyle/>
          <a:p>
            <a:pPr defTabSz="874857"/>
            <a:endParaRPr lang="es-ES" sz="1200" dirty="0"/>
          </a:p>
        </p:txBody>
      </p:sp>
      <p:pic>
        <p:nvPicPr>
          <p:cNvPr id="343048" name="Picture 27"/>
          <p:cNvPicPr>
            <a:picLocks noChangeAspect="1" noChangeArrowheads="1"/>
          </p:cNvPicPr>
          <p:nvPr/>
        </p:nvPicPr>
        <p:blipFill>
          <a:blip r:embed="rId3"/>
          <a:srcRect/>
          <a:stretch>
            <a:fillRect/>
          </a:stretch>
        </p:blipFill>
        <p:spPr bwMode="auto">
          <a:xfrm>
            <a:off x="248434" y="7276054"/>
            <a:ext cx="509136" cy="341819"/>
          </a:xfrm>
          <a:prstGeom prst="rect">
            <a:avLst/>
          </a:prstGeom>
          <a:noFill/>
          <a:ln w="9525">
            <a:noFill/>
            <a:miter lim="800000"/>
            <a:headEnd/>
            <a:tailEnd/>
          </a:ln>
        </p:spPr>
      </p:pic>
      <p:graphicFrame>
        <p:nvGraphicFramePr>
          <p:cNvPr id="816138" name="Group 10"/>
          <p:cNvGraphicFramePr>
            <a:graphicFrameLocks noGrp="1"/>
          </p:cNvGraphicFramePr>
          <p:nvPr/>
        </p:nvGraphicFramePr>
        <p:xfrm>
          <a:off x="522938" y="4969842"/>
          <a:ext cx="6029888" cy="1837440"/>
        </p:xfrm>
        <a:graphic>
          <a:graphicData uri="http://schemas.openxmlformats.org/drawingml/2006/table">
            <a:tbl>
              <a:tblPr/>
              <a:tblGrid>
                <a:gridCol w="2863123"/>
                <a:gridCol w="3166765"/>
              </a:tblGrid>
              <a:tr h="266647">
                <a:tc>
                  <a:txBody>
                    <a:bodyPr/>
                    <a:lstStyle/>
                    <a:p>
                      <a:pPr marL="0" marR="0" lvl="0" indent="0" algn="l" defTabSz="947738"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charset="0"/>
                          <a:ea typeface="Arial Unicode MS" pitchFamily="34" charset="-128"/>
                          <a:cs typeface="Arial Unicode MS" pitchFamily="34" charset="-128"/>
                        </a:rPr>
                        <a:t>Tensión alimentación motor</a:t>
                      </a:r>
                    </a:p>
                  </a:txBody>
                  <a:tcPr marL="91525" marR="91525" marT="42325" marB="423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E9CFA9"/>
                        </a:gs>
                        <a:gs pos="100000">
                          <a:srgbClr val="F4E7D3"/>
                        </a:gs>
                      </a:gsLst>
                      <a:lin ang="5400000" scaled="1"/>
                    </a:gradFill>
                  </a:tcPr>
                </a:tc>
                <a:tc>
                  <a:txBody>
                    <a:bodyPr/>
                    <a:lstStyle/>
                    <a:p>
                      <a:pPr marL="0" marR="0" lvl="0" indent="0" algn="l" defTabSz="947738"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charset="0"/>
                          <a:ea typeface="Arial Unicode MS" pitchFamily="34" charset="-128"/>
                          <a:cs typeface="Arial Unicode MS" pitchFamily="34" charset="-128"/>
                        </a:rPr>
                        <a:t>12V</a:t>
                      </a:r>
                    </a:p>
                  </a:txBody>
                  <a:tcPr marL="91525" marR="91525" marT="42325" marB="423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E9CFA9"/>
                        </a:gs>
                        <a:gs pos="100000">
                          <a:srgbClr val="F4E7D3"/>
                        </a:gs>
                      </a:gsLst>
                      <a:lin ang="5400000" scaled="1"/>
                    </a:gradFill>
                  </a:tcPr>
                </a:tc>
              </a:tr>
              <a:tr h="265229">
                <a:tc>
                  <a:txBody>
                    <a:bodyPr/>
                    <a:lstStyle/>
                    <a:p>
                      <a:pPr marL="0" marR="0" lvl="0" indent="0" algn="l" defTabSz="947738"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charset="0"/>
                          <a:ea typeface="Arial Unicode MS" pitchFamily="34" charset="-128"/>
                          <a:cs typeface="Arial Unicode MS" pitchFamily="34" charset="-128"/>
                        </a:rPr>
                        <a:t>Intensidad máxima</a:t>
                      </a:r>
                    </a:p>
                  </a:txBody>
                  <a:tcPr marL="91525" marR="91525" marT="42325" marB="423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E9CFA9"/>
                        </a:gs>
                        <a:gs pos="100000">
                          <a:srgbClr val="F4E7D3"/>
                        </a:gs>
                      </a:gsLst>
                      <a:lin ang="5400000" scaled="1"/>
                    </a:gradFill>
                  </a:tcPr>
                </a:tc>
                <a:tc>
                  <a:txBody>
                    <a:bodyPr/>
                    <a:lstStyle/>
                    <a:p>
                      <a:pPr marL="0" marR="0" lvl="0" indent="0" algn="l" defTabSz="947738"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charset="0"/>
                          <a:ea typeface="Arial Unicode MS" pitchFamily="34" charset="-128"/>
                          <a:cs typeface="Arial Unicode MS" pitchFamily="34" charset="-128"/>
                        </a:rPr>
                        <a:t>30ª</a:t>
                      </a:r>
                    </a:p>
                  </a:txBody>
                  <a:tcPr marL="91525" marR="91525" marT="42325" marB="423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E9CFA9"/>
                        </a:gs>
                        <a:gs pos="100000">
                          <a:srgbClr val="F4E7D3"/>
                        </a:gs>
                      </a:gsLst>
                      <a:lin ang="5400000" scaled="1"/>
                    </a:gradFill>
                  </a:tcPr>
                </a:tc>
              </a:tr>
              <a:tr h="266647">
                <a:tc>
                  <a:txBody>
                    <a:bodyPr/>
                    <a:lstStyle/>
                    <a:p>
                      <a:pPr marL="0" marR="0" lvl="0" indent="0" algn="l" defTabSz="947738"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charset="0"/>
                          <a:ea typeface="Arial Unicode MS" pitchFamily="34" charset="-128"/>
                          <a:cs typeface="Arial Unicode MS" pitchFamily="34" charset="-128"/>
                        </a:rPr>
                        <a:t>Limitación de corriente</a:t>
                      </a:r>
                    </a:p>
                  </a:txBody>
                  <a:tcPr marL="91525" marR="91525" marT="42325" marB="423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E9CFA9"/>
                        </a:gs>
                        <a:gs pos="100000">
                          <a:srgbClr val="F4E7D3"/>
                        </a:gs>
                      </a:gsLst>
                      <a:lin ang="5400000" scaled="1"/>
                    </a:gradFill>
                  </a:tcPr>
                </a:tc>
                <a:tc>
                  <a:txBody>
                    <a:bodyPr/>
                    <a:lstStyle/>
                    <a:p>
                      <a:pPr marL="0" marR="0" lvl="0" indent="0" algn="l" defTabSz="947738"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charset="0"/>
                          <a:ea typeface="Arial Unicode MS" pitchFamily="34" charset="-128"/>
                          <a:cs typeface="Arial Unicode MS" pitchFamily="34" charset="-128"/>
                        </a:rPr>
                        <a:t>Sí: protección térmica</a:t>
                      </a:r>
                    </a:p>
                  </a:txBody>
                  <a:tcPr marL="91525" marR="91525" marT="42325" marB="423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E9CFA9"/>
                        </a:gs>
                        <a:gs pos="100000">
                          <a:srgbClr val="F4E7D3"/>
                        </a:gs>
                      </a:gsLst>
                      <a:lin ang="5400000" scaled="1"/>
                    </a:gradFill>
                  </a:tcPr>
                </a:tc>
              </a:tr>
              <a:tr h="448194">
                <a:tc>
                  <a:txBody>
                    <a:bodyPr/>
                    <a:lstStyle/>
                    <a:p>
                      <a:pPr marL="0" marR="0" lvl="0" indent="0" algn="l" defTabSz="947738"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charset="0"/>
                          <a:ea typeface="Arial Unicode MS" pitchFamily="34" charset="-128"/>
                          <a:cs typeface="Arial Unicode MS" pitchFamily="34" charset="-128"/>
                        </a:rPr>
                        <a:t>Tecnología sensor de par</a:t>
                      </a:r>
                    </a:p>
                  </a:txBody>
                  <a:tcPr marL="91525" marR="91525" marT="42325" marB="423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E9CFA9"/>
                        </a:gs>
                        <a:gs pos="100000">
                          <a:srgbClr val="F4E7D3"/>
                        </a:gs>
                      </a:gsLst>
                      <a:lin ang="5400000" scaled="1"/>
                    </a:gradFill>
                  </a:tcPr>
                </a:tc>
                <a:tc>
                  <a:txBody>
                    <a:bodyPr/>
                    <a:lstStyle/>
                    <a:p>
                      <a:pPr marL="0" marR="0" lvl="0" indent="0" algn="l" defTabSz="947738"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charset="0"/>
                          <a:ea typeface="Arial Unicode MS" pitchFamily="34" charset="-128"/>
                          <a:cs typeface="Arial Unicode MS" pitchFamily="34" charset="-128"/>
                        </a:rPr>
                        <a:t>Inductor variable.  Dos señales vía cables</a:t>
                      </a:r>
                    </a:p>
                  </a:txBody>
                  <a:tcPr marL="91525" marR="91525" marT="42325" marB="423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E9CFA9"/>
                        </a:gs>
                        <a:gs pos="100000">
                          <a:srgbClr val="F4E7D3"/>
                        </a:gs>
                      </a:gsLst>
                      <a:lin ang="5400000" scaled="1"/>
                    </a:gradFill>
                  </a:tcPr>
                </a:tc>
              </a:tr>
              <a:tr h="319126">
                <a:tc>
                  <a:txBody>
                    <a:bodyPr/>
                    <a:lstStyle/>
                    <a:p>
                      <a:pPr marL="0" marR="0" lvl="0" indent="0" algn="l" defTabSz="947738"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charset="0"/>
                          <a:ea typeface="Arial Unicode MS" pitchFamily="34" charset="-128"/>
                          <a:cs typeface="Arial Unicode MS" pitchFamily="34" charset="-128"/>
                        </a:rPr>
                        <a:t>Calculador</a:t>
                      </a:r>
                    </a:p>
                  </a:txBody>
                  <a:tcPr marL="91525" marR="91525" marT="42325" marB="423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E9CFA9"/>
                        </a:gs>
                        <a:gs pos="100000">
                          <a:srgbClr val="F4E7D3"/>
                        </a:gs>
                      </a:gsLst>
                      <a:lin ang="5400000" scaled="1"/>
                    </a:gradFill>
                  </a:tcPr>
                </a:tc>
                <a:tc>
                  <a:txBody>
                    <a:bodyPr/>
                    <a:lstStyle/>
                    <a:p>
                      <a:pPr marL="0" marR="0" lvl="0" indent="0" algn="l" defTabSz="947738"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charset="0"/>
                          <a:ea typeface="Arial Unicode MS" pitchFamily="34" charset="-128"/>
                          <a:cs typeface="Arial Unicode MS" pitchFamily="34" charset="-128"/>
                        </a:rPr>
                        <a:t>No telecodificable, no telecargable</a:t>
                      </a:r>
                    </a:p>
                  </a:txBody>
                  <a:tcPr marL="91525" marR="91525" marT="42325" marB="423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E9CFA9"/>
                        </a:gs>
                        <a:gs pos="100000">
                          <a:srgbClr val="F4E7D3"/>
                        </a:gs>
                      </a:gsLst>
                      <a:lin ang="5400000" scaled="1"/>
                    </a:gradFill>
                  </a:tcPr>
                </a:tc>
              </a:tr>
              <a:tr h="266647">
                <a:tc>
                  <a:txBody>
                    <a:bodyPr/>
                    <a:lstStyle/>
                    <a:p>
                      <a:pPr marL="0" marR="0" lvl="0" indent="0" algn="l" defTabSz="947738"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charset="0"/>
                          <a:ea typeface="Arial Unicode MS" pitchFamily="34" charset="-128"/>
                          <a:cs typeface="Arial Unicode MS" pitchFamily="34" charset="-128"/>
                        </a:rPr>
                        <a:t>Calibración</a:t>
                      </a:r>
                    </a:p>
                  </a:txBody>
                  <a:tcPr marL="91525" marR="91525" marT="42325" marB="423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E9CFA9"/>
                        </a:gs>
                        <a:gs pos="100000">
                          <a:srgbClr val="F4E7D3"/>
                        </a:gs>
                      </a:gsLst>
                      <a:lin ang="5400000" scaled="1"/>
                    </a:gradFill>
                  </a:tcPr>
                </a:tc>
                <a:tc>
                  <a:txBody>
                    <a:bodyPr/>
                    <a:lstStyle/>
                    <a:p>
                      <a:pPr marL="0" marR="0" lvl="0" indent="0" algn="l" defTabSz="947738" rtl="0" eaLnBrk="1" fontAlgn="base" latinLnBrk="0" hangingPunct="1">
                        <a:lnSpc>
                          <a:spcPct val="100000"/>
                        </a:lnSpc>
                        <a:spcBef>
                          <a:spcPct val="0"/>
                        </a:spcBef>
                        <a:spcAft>
                          <a:spcPct val="0"/>
                        </a:spcAft>
                        <a:buClrTx/>
                        <a:buSzTx/>
                        <a:buFontTx/>
                        <a:buNone/>
                        <a:tabLst/>
                      </a:pPr>
                      <a:r>
                        <a:rPr kumimoji="0" lang="es-ES" sz="1200" b="0" i="0" u="none" strike="noStrike" cap="none" normalizeH="0" baseline="0" smtClean="0">
                          <a:ln>
                            <a:noFill/>
                          </a:ln>
                          <a:solidFill>
                            <a:schemeClr val="tx1"/>
                          </a:solidFill>
                          <a:effectLst/>
                          <a:latin typeface="Arial" charset="0"/>
                          <a:ea typeface="Arial Unicode MS" pitchFamily="34" charset="-128"/>
                          <a:cs typeface="Arial Unicode MS" pitchFamily="34" charset="-128"/>
                        </a:rPr>
                        <a:t>Ninguna</a:t>
                      </a:r>
                    </a:p>
                  </a:txBody>
                  <a:tcPr marL="91525" marR="91525" marT="42325" marB="423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E9CFA9"/>
                        </a:gs>
                        <a:gs pos="100000">
                          <a:srgbClr val="F4E7D3"/>
                        </a:gs>
                      </a:gsLst>
                      <a:lin ang="5400000" scaled="1"/>
                    </a:gradFill>
                  </a:tcPr>
                </a:tc>
              </a:tr>
            </a:tbl>
          </a:graphicData>
        </a:graphic>
      </p:graphicFrame>
      <p:pic>
        <p:nvPicPr>
          <p:cNvPr id="343072" name="Picture 33" descr="danger-mort"/>
          <p:cNvPicPr>
            <a:picLocks noChangeAspect="1" noChangeArrowheads="1"/>
          </p:cNvPicPr>
          <p:nvPr/>
        </p:nvPicPr>
        <p:blipFill>
          <a:blip r:embed="rId4"/>
          <a:srcRect/>
          <a:stretch>
            <a:fillRect/>
          </a:stretch>
        </p:blipFill>
        <p:spPr bwMode="auto">
          <a:xfrm>
            <a:off x="243834" y="7934161"/>
            <a:ext cx="489199" cy="408480"/>
          </a:xfrm>
          <a:prstGeom prst="rect">
            <a:avLst/>
          </a:prstGeom>
          <a:noFill/>
          <a:ln w="9525">
            <a:noFill/>
            <a:miter lim="800000"/>
            <a:headEnd/>
            <a:tailEnd/>
          </a:ln>
        </p:spPr>
      </p:pic>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Line 141"/>
          <p:cNvSpPr>
            <a:spLocks noChangeShapeType="1"/>
          </p:cNvSpPr>
          <p:nvPr/>
        </p:nvSpPr>
        <p:spPr bwMode="auto">
          <a:xfrm flipH="1" flipV="1">
            <a:off x="1104151" y="804196"/>
            <a:ext cx="653289" cy="3513213"/>
          </a:xfrm>
          <a:prstGeom prst="line">
            <a:avLst/>
          </a:prstGeom>
          <a:noFill/>
          <a:ln w="38100">
            <a:solidFill>
              <a:schemeClr val="tx1"/>
            </a:solidFill>
            <a:prstDash val="sysDot"/>
            <a:round/>
            <a:headEnd/>
            <a:tailEnd/>
          </a:ln>
        </p:spPr>
        <p:txBody>
          <a:bodyPr lIns="84408" tIns="42204" rIns="84408" bIns="42204"/>
          <a:lstStyle/>
          <a:p>
            <a:endParaRPr lang="es-ES"/>
          </a:p>
        </p:txBody>
      </p:sp>
      <p:sp>
        <p:nvSpPr>
          <p:cNvPr id="465922" name="Rectangle 2"/>
          <p:cNvSpPr>
            <a:spLocks noGrp="1" noRot="1" noChangeAspect="1" noChangeArrowheads="1" noTextEdit="1"/>
          </p:cNvSpPr>
          <p:nvPr>
            <p:ph type="sldImg"/>
          </p:nvPr>
        </p:nvSpPr>
        <p:spPr>
          <a:xfrm>
            <a:off x="349647" y="38296"/>
            <a:ext cx="6440877" cy="4467752"/>
          </a:xfrm>
          <a:ln/>
        </p:spPr>
      </p:sp>
      <p:sp>
        <p:nvSpPr>
          <p:cNvPr id="8197" name="Rectangle 8"/>
          <p:cNvSpPr>
            <a:spLocks noChangeArrowheads="1"/>
          </p:cNvSpPr>
          <p:nvPr/>
        </p:nvSpPr>
        <p:spPr bwMode="auto">
          <a:xfrm>
            <a:off x="812777" y="7688789"/>
            <a:ext cx="5851996" cy="538967"/>
          </a:xfrm>
          <a:prstGeom prst="rect">
            <a:avLst/>
          </a:prstGeom>
          <a:solidFill>
            <a:schemeClr val="bg1"/>
          </a:solidFill>
          <a:ln w="9525">
            <a:solidFill>
              <a:schemeClr val="tx1"/>
            </a:solidFill>
            <a:miter lim="800000"/>
            <a:headEnd/>
            <a:tailEnd/>
          </a:ln>
        </p:spPr>
        <p:txBody>
          <a:bodyPr wrap="none" lIns="87453" tIns="43726" rIns="87453" bIns="43726"/>
          <a:lstStyle/>
          <a:p>
            <a:pPr defTabSz="874857">
              <a:spcBef>
                <a:spcPct val="50000"/>
              </a:spcBef>
            </a:pPr>
            <a:r>
              <a:rPr lang="fr-FR" b="1" dirty="0"/>
              <a:t>La dépose de la crémaillère nécessite la mise hors tension du véhicule </a:t>
            </a:r>
          </a:p>
        </p:txBody>
      </p:sp>
      <p:sp>
        <p:nvSpPr>
          <p:cNvPr id="8198" name="Rectangle 9"/>
          <p:cNvSpPr>
            <a:spLocks noChangeAspect="1" noChangeArrowheads="1"/>
          </p:cNvSpPr>
          <p:nvPr/>
        </p:nvSpPr>
        <p:spPr bwMode="auto">
          <a:xfrm>
            <a:off x="230031" y="7688789"/>
            <a:ext cx="541341" cy="538967"/>
          </a:xfrm>
          <a:prstGeom prst="rect">
            <a:avLst/>
          </a:prstGeom>
          <a:solidFill>
            <a:schemeClr val="bg1"/>
          </a:solidFill>
          <a:ln w="9525">
            <a:solidFill>
              <a:schemeClr val="tx1"/>
            </a:solidFill>
            <a:miter lim="800000"/>
            <a:headEnd/>
            <a:tailEnd/>
          </a:ln>
        </p:spPr>
        <p:txBody>
          <a:bodyPr wrap="none" lIns="87453" tIns="43726" rIns="87453" bIns="43726" anchor="ctr"/>
          <a:lstStyle/>
          <a:p>
            <a:pPr defTabSz="874857"/>
            <a:endParaRPr lang="es-ES" dirty="0"/>
          </a:p>
        </p:txBody>
      </p:sp>
      <p:pic>
        <p:nvPicPr>
          <p:cNvPr id="8199" name="Picture 10"/>
          <p:cNvPicPr>
            <a:picLocks noChangeAspect="1" noChangeArrowheads="1"/>
          </p:cNvPicPr>
          <p:nvPr/>
        </p:nvPicPr>
        <p:blipFill>
          <a:blip r:embed="rId4"/>
          <a:srcRect/>
          <a:stretch>
            <a:fillRect/>
          </a:stretch>
        </p:blipFill>
        <p:spPr bwMode="auto">
          <a:xfrm>
            <a:off x="239233" y="7725666"/>
            <a:ext cx="509136" cy="459540"/>
          </a:xfrm>
          <a:prstGeom prst="rect">
            <a:avLst/>
          </a:prstGeom>
          <a:noFill/>
          <a:ln w="9525">
            <a:noFill/>
            <a:miter lim="800000"/>
            <a:headEnd/>
            <a:tailEnd/>
          </a:ln>
        </p:spPr>
      </p:pic>
      <p:sp>
        <p:nvSpPr>
          <p:cNvPr id="8200" name="Rectangle 11"/>
          <p:cNvSpPr>
            <a:spLocks noChangeArrowheads="1"/>
          </p:cNvSpPr>
          <p:nvPr/>
        </p:nvSpPr>
        <p:spPr bwMode="auto">
          <a:xfrm>
            <a:off x="812777" y="7025009"/>
            <a:ext cx="5851996" cy="540385"/>
          </a:xfrm>
          <a:prstGeom prst="rect">
            <a:avLst/>
          </a:prstGeom>
          <a:solidFill>
            <a:schemeClr val="bg1"/>
          </a:solidFill>
          <a:ln w="9525">
            <a:solidFill>
              <a:schemeClr val="tx1"/>
            </a:solidFill>
            <a:miter lim="800000"/>
            <a:headEnd/>
            <a:tailEnd/>
          </a:ln>
        </p:spPr>
        <p:txBody>
          <a:bodyPr wrap="none" lIns="87453" tIns="43726" rIns="87453" bIns="43726"/>
          <a:lstStyle/>
          <a:p>
            <a:pPr defTabSz="874857">
              <a:spcBef>
                <a:spcPct val="50000"/>
              </a:spcBef>
            </a:pPr>
            <a:r>
              <a:rPr lang="fr-FR" sz="1200" b="1" dirty="0"/>
              <a:t>Seul le calculateur se détaille de l’ensemble crémaillère</a:t>
            </a:r>
          </a:p>
          <a:p>
            <a:pPr defTabSz="874857">
              <a:spcBef>
                <a:spcPct val="50000"/>
              </a:spcBef>
            </a:pPr>
            <a:endParaRPr lang="fr-FR" sz="1200" b="1" dirty="0"/>
          </a:p>
        </p:txBody>
      </p:sp>
      <p:sp>
        <p:nvSpPr>
          <p:cNvPr id="8201" name="Rectangle 94"/>
          <p:cNvSpPr>
            <a:spLocks noGrp="1" noChangeArrowheads="1"/>
          </p:cNvSpPr>
          <p:nvPr>
            <p:ph type="body" idx="1"/>
          </p:nvPr>
        </p:nvSpPr>
        <p:spPr>
          <a:xfrm>
            <a:off x="0" y="394297"/>
            <a:ext cx="6813528" cy="7890193"/>
          </a:xfrm>
          <a:ln/>
        </p:spPr>
        <p:txBody>
          <a:bodyPr/>
          <a:lstStyle/>
          <a:p>
            <a:pPr eaLnBrk="1" hangingPunct="1"/>
            <a:r>
              <a:rPr lang="es-ES" b="1" dirty="0" smtClean="0"/>
              <a:t>Principio de funcionamiento, fases de vida, modo degradado</a:t>
            </a:r>
            <a:endParaRPr lang="es-ES" dirty="0" smtClean="0"/>
          </a:p>
        </p:txBody>
      </p:sp>
      <p:graphicFrame>
        <p:nvGraphicFramePr>
          <p:cNvPr id="8194" name="Object 95"/>
          <p:cNvGraphicFramePr>
            <a:graphicFrameLocks noChangeAspect="1"/>
          </p:cNvGraphicFramePr>
          <p:nvPr/>
        </p:nvGraphicFramePr>
        <p:xfrm>
          <a:off x="329713" y="3842267"/>
          <a:ext cx="3583887" cy="1388549"/>
        </p:xfrm>
        <a:graphic>
          <a:graphicData uri="http://schemas.openxmlformats.org/presentationml/2006/ole">
            <p:oleObj spid="_x0000_s25602" name="Image" r:id="rId5" imgW="5790476" imgH="2425397" progId="">
              <p:embed/>
            </p:oleObj>
          </a:graphicData>
        </a:graphic>
      </p:graphicFrame>
      <p:pic>
        <p:nvPicPr>
          <p:cNvPr id="8202" name="Picture 123" descr="ABS"/>
          <p:cNvPicPr>
            <a:picLocks noChangeAspect="1" noChangeArrowheads="1"/>
          </p:cNvPicPr>
          <p:nvPr/>
        </p:nvPicPr>
        <p:blipFill>
          <a:blip r:embed="rId6"/>
          <a:srcRect/>
          <a:stretch>
            <a:fillRect/>
          </a:stretch>
        </p:blipFill>
        <p:spPr bwMode="auto">
          <a:xfrm>
            <a:off x="5028485" y="3578458"/>
            <a:ext cx="1380188" cy="1007017"/>
          </a:xfrm>
          <a:prstGeom prst="rect">
            <a:avLst/>
          </a:prstGeom>
          <a:noFill/>
          <a:ln w="9525">
            <a:noFill/>
            <a:miter lim="800000"/>
            <a:headEnd/>
            <a:tailEnd/>
          </a:ln>
        </p:spPr>
      </p:pic>
      <p:grpSp>
        <p:nvGrpSpPr>
          <p:cNvPr id="2" name="Group 124"/>
          <p:cNvGrpSpPr>
            <a:grpSpLocks/>
          </p:cNvGrpSpPr>
          <p:nvPr/>
        </p:nvGrpSpPr>
        <p:grpSpPr bwMode="auto">
          <a:xfrm>
            <a:off x="4810722" y="2395567"/>
            <a:ext cx="1593350" cy="924754"/>
            <a:chOff x="4422" y="935"/>
            <a:chExt cx="1044" cy="677"/>
          </a:xfrm>
        </p:grpSpPr>
        <p:pic>
          <p:nvPicPr>
            <p:cNvPr id="8251" name="Picture 125" descr="100_5643"/>
            <p:cNvPicPr>
              <a:picLocks noChangeAspect="1" noChangeArrowheads="1"/>
            </p:cNvPicPr>
            <p:nvPr/>
          </p:nvPicPr>
          <p:blipFill>
            <a:blip r:embed="rId7"/>
            <a:srcRect/>
            <a:stretch>
              <a:fillRect/>
            </a:stretch>
          </p:blipFill>
          <p:spPr bwMode="auto">
            <a:xfrm>
              <a:off x="4422" y="935"/>
              <a:ext cx="1044" cy="673"/>
            </a:xfrm>
            <a:prstGeom prst="rect">
              <a:avLst/>
            </a:prstGeom>
            <a:solidFill>
              <a:schemeClr val="folHlink">
                <a:alpha val="43921"/>
              </a:schemeClr>
            </a:solidFill>
            <a:ln w="9525">
              <a:noFill/>
              <a:miter lim="800000"/>
              <a:headEnd/>
              <a:tailEnd/>
            </a:ln>
          </p:spPr>
        </p:pic>
        <p:sp>
          <p:nvSpPr>
            <p:cNvPr id="8252" name="Freeform 126"/>
            <p:cNvSpPr>
              <a:spLocks/>
            </p:cNvSpPr>
            <p:nvPr/>
          </p:nvSpPr>
          <p:spPr bwMode="auto">
            <a:xfrm>
              <a:off x="4422" y="935"/>
              <a:ext cx="1042" cy="677"/>
            </a:xfrm>
            <a:custGeom>
              <a:avLst/>
              <a:gdLst>
                <a:gd name="T0" fmla="*/ 0 w 3447"/>
                <a:gd name="T1" fmla="*/ 0 h 2313"/>
                <a:gd name="T2" fmla="*/ 95 w 3447"/>
                <a:gd name="T3" fmla="*/ 0 h 2313"/>
                <a:gd name="T4" fmla="*/ 95 w 3447"/>
                <a:gd name="T5" fmla="*/ 58 h 2313"/>
                <a:gd name="T6" fmla="*/ 34 w 3447"/>
                <a:gd name="T7" fmla="*/ 58 h 2313"/>
                <a:gd name="T8" fmla="*/ 64 w 3447"/>
                <a:gd name="T9" fmla="*/ 36 h 2313"/>
                <a:gd name="T10" fmla="*/ 51 w 3447"/>
                <a:gd name="T11" fmla="*/ 28 h 2313"/>
                <a:gd name="T12" fmla="*/ 33 w 3447"/>
                <a:gd name="T13" fmla="*/ 42 h 2313"/>
                <a:gd name="T14" fmla="*/ 15 w 3447"/>
                <a:gd name="T15" fmla="*/ 32 h 2313"/>
                <a:gd name="T16" fmla="*/ 5 w 3447"/>
                <a:gd name="T17" fmla="*/ 39 h 2313"/>
                <a:gd name="T18" fmla="*/ 33 w 3447"/>
                <a:gd name="T19" fmla="*/ 58 h 2313"/>
                <a:gd name="T20" fmla="*/ 0 w 3447"/>
                <a:gd name="T21" fmla="*/ 58 h 2313"/>
                <a:gd name="T22" fmla="*/ 0 w 3447"/>
                <a:gd name="T23" fmla="*/ 0 h 23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47"/>
                <a:gd name="T37" fmla="*/ 0 h 2313"/>
                <a:gd name="T38" fmla="*/ 3447 w 3447"/>
                <a:gd name="T39" fmla="*/ 2313 h 23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47" h="2313">
                  <a:moveTo>
                    <a:pt x="0" y="0"/>
                  </a:moveTo>
                  <a:lnTo>
                    <a:pt x="3447" y="0"/>
                  </a:lnTo>
                  <a:lnTo>
                    <a:pt x="3447" y="2313"/>
                  </a:lnTo>
                  <a:lnTo>
                    <a:pt x="1225" y="2313"/>
                  </a:lnTo>
                  <a:lnTo>
                    <a:pt x="2313" y="1452"/>
                  </a:lnTo>
                  <a:lnTo>
                    <a:pt x="1860" y="1134"/>
                  </a:lnTo>
                  <a:lnTo>
                    <a:pt x="1179" y="1678"/>
                  </a:lnTo>
                  <a:lnTo>
                    <a:pt x="544" y="1270"/>
                  </a:lnTo>
                  <a:lnTo>
                    <a:pt x="181" y="1542"/>
                  </a:lnTo>
                  <a:lnTo>
                    <a:pt x="1179" y="2313"/>
                  </a:lnTo>
                  <a:lnTo>
                    <a:pt x="0" y="2313"/>
                  </a:lnTo>
                  <a:lnTo>
                    <a:pt x="0" y="0"/>
                  </a:lnTo>
                  <a:close/>
                </a:path>
              </a:pathLst>
            </a:custGeom>
            <a:solidFill>
              <a:srgbClr val="969696">
                <a:alpha val="43921"/>
              </a:srgbClr>
            </a:solidFill>
            <a:ln w="9525">
              <a:noFill/>
              <a:round/>
              <a:headEnd/>
              <a:tailEnd/>
            </a:ln>
          </p:spPr>
          <p:txBody>
            <a:bodyPr/>
            <a:lstStyle/>
            <a:p>
              <a:endParaRPr lang="es-ES"/>
            </a:p>
          </p:txBody>
        </p:sp>
      </p:grpSp>
      <p:sp>
        <p:nvSpPr>
          <p:cNvPr id="8204" name="Text Box 127"/>
          <p:cNvSpPr txBox="1">
            <a:spLocks noChangeArrowheads="1"/>
          </p:cNvSpPr>
          <p:nvPr/>
        </p:nvSpPr>
        <p:spPr bwMode="auto">
          <a:xfrm>
            <a:off x="6117300" y="2460810"/>
            <a:ext cx="493801" cy="465214"/>
          </a:xfrm>
          <a:prstGeom prst="rect">
            <a:avLst/>
          </a:prstGeom>
          <a:solidFill>
            <a:srgbClr val="EAEAEA"/>
          </a:solidFill>
          <a:ln w="9525" algn="ctr">
            <a:noFill/>
            <a:miter lim="800000"/>
            <a:headEnd/>
            <a:tailEnd/>
          </a:ln>
        </p:spPr>
        <p:txBody>
          <a:bodyPr lIns="87453" tIns="43726" rIns="87453" bIns="43726"/>
          <a:lstStyle/>
          <a:p>
            <a:pPr defTabSz="874857" eaLnBrk="0" hangingPunct="0">
              <a:spcBef>
                <a:spcPct val="50000"/>
              </a:spcBef>
            </a:pPr>
            <a:r>
              <a:rPr kumimoji="1" lang="en-US" altLang="ja-JP" dirty="0">
                <a:ea typeface="MS Gothic" pitchFamily="49" charset="-128"/>
              </a:rPr>
              <a:t>VE</a:t>
            </a:r>
          </a:p>
        </p:txBody>
      </p:sp>
      <p:pic>
        <p:nvPicPr>
          <p:cNvPr id="8205" name="Picture 130" descr="combiné_READY"/>
          <p:cNvPicPr>
            <a:picLocks noChangeAspect="1" noChangeArrowheads="1"/>
          </p:cNvPicPr>
          <p:nvPr/>
        </p:nvPicPr>
        <p:blipFill>
          <a:blip r:embed="rId8"/>
          <a:srcRect/>
          <a:stretch>
            <a:fillRect/>
          </a:stretch>
        </p:blipFill>
        <p:spPr bwMode="auto">
          <a:xfrm>
            <a:off x="4737112" y="1269410"/>
            <a:ext cx="1699165" cy="785757"/>
          </a:xfrm>
          <a:prstGeom prst="rect">
            <a:avLst/>
          </a:prstGeom>
          <a:noFill/>
          <a:ln w="9525">
            <a:noFill/>
            <a:miter lim="800000"/>
            <a:headEnd/>
            <a:tailEnd/>
          </a:ln>
        </p:spPr>
      </p:pic>
      <p:sp>
        <p:nvSpPr>
          <p:cNvPr id="8206" name="Line 133"/>
          <p:cNvSpPr>
            <a:spLocks noChangeShapeType="1"/>
          </p:cNvSpPr>
          <p:nvPr/>
        </p:nvSpPr>
        <p:spPr bwMode="auto">
          <a:xfrm flipH="1">
            <a:off x="2702101" y="3246567"/>
            <a:ext cx="0" cy="595700"/>
          </a:xfrm>
          <a:prstGeom prst="line">
            <a:avLst/>
          </a:prstGeom>
          <a:noFill/>
          <a:ln w="63500">
            <a:solidFill>
              <a:srgbClr val="00CCFF"/>
            </a:solidFill>
            <a:round/>
            <a:headEnd/>
            <a:tailEnd type="triangle" w="med" len="med"/>
          </a:ln>
        </p:spPr>
        <p:txBody>
          <a:bodyPr lIns="84408" tIns="42204" rIns="84408" bIns="42204" anchor="ctr">
            <a:spAutoFit/>
          </a:bodyPr>
          <a:lstStyle/>
          <a:p>
            <a:endParaRPr lang="es-ES"/>
          </a:p>
        </p:txBody>
      </p:sp>
      <p:sp>
        <p:nvSpPr>
          <p:cNvPr id="8207" name="Text Box 136"/>
          <p:cNvSpPr txBox="1">
            <a:spLocks noChangeArrowheads="1"/>
          </p:cNvSpPr>
          <p:nvPr/>
        </p:nvSpPr>
        <p:spPr bwMode="auto">
          <a:xfrm>
            <a:off x="1683830" y="3289117"/>
            <a:ext cx="1163959" cy="794267"/>
          </a:xfrm>
          <a:prstGeom prst="rect">
            <a:avLst/>
          </a:prstGeom>
          <a:noFill/>
          <a:ln w="38100" algn="ctr">
            <a:noFill/>
            <a:miter lim="800000"/>
            <a:headEnd/>
            <a:tailEnd/>
          </a:ln>
        </p:spPr>
        <p:txBody>
          <a:bodyPr lIns="86076" tIns="43726" rIns="87453" bIns="43726"/>
          <a:lstStyle/>
          <a:p>
            <a:pPr defTabSz="874857" eaLnBrk="0" hangingPunct="0">
              <a:spcBef>
                <a:spcPct val="50000"/>
              </a:spcBef>
            </a:pPr>
            <a:r>
              <a:rPr kumimoji="1" lang="en-US" altLang="ja-JP" dirty="0" err="1">
                <a:ea typeface="MS Gothic" pitchFamily="49" charset="-128"/>
              </a:rPr>
              <a:t>Señales</a:t>
            </a:r>
            <a:r>
              <a:rPr kumimoji="1" lang="en-US" altLang="ja-JP" dirty="0">
                <a:ea typeface="MS Gothic" pitchFamily="49" charset="-128"/>
              </a:rPr>
              <a:t> sensor par</a:t>
            </a:r>
          </a:p>
        </p:txBody>
      </p:sp>
      <p:sp>
        <p:nvSpPr>
          <p:cNvPr id="8208" name="Line 137"/>
          <p:cNvSpPr>
            <a:spLocks noChangeShapeType="1"/>
          </p:cNvSpPr>
          <p:nvPr/>
        </p:nvSpPr>
        <p:spPr bwMode="auto">
          <a:xfrm flipH="1" flipV="1">
            <a:off x="3139161" y="4240819"/>
            <a:ext cx="1743637" cy="0"/>
          </a:xfrm>
          <a:prstGeom prst="line">
            <a:avLst/>
          </a:prstGeom>
          <a:noFill/>
          <a:ln w="76200" cmpd="tri">
            <a:solidFill>
              <a:srgbClr val="808080"/>
            </a:solidFill>
            <a:round/>
            <a:headEnd/>
            <a:tailEnd type="triangle" w="med" len="med"/>
          </a:ln>
        </p:spPr>
        <p:txBody>
          <a:bodyPr lIns="84408" tIns="42204" rIns="84408" bIns="42204" anchor="ctr">
            <a:spAutoFit/>
          </a:bodyPr>
          <a:lstStyle/>
          <a:p>
            <a:endParaRPr lang="es-ES"/>
          </a:p>
        </p:txBody>
      </p:sp>
      <p:sp>
        <p:nvSpPr>
          <p:cNvPr id="8209" name="Text Box 138"/>
          <p:cNvSpPr txBox="1">
            <a:spLocks noChangeArrowheads="1"/>
          </p:cNvSpPr>
          <p:nvPr/>
        </p:nvSpPr>
        <p:spPr bwMode="auto">
          <a:xfrm>
            <a:off x="6045223" y="4350031"/>
            <a:ext cx="561276" cy="397134"/>
          </a:xfrm>
          <a:prstGeom prst="rect">
            <a:avLst/>
          </a:prstGeom>
          <a:solidFill>
            <a:srgbClr val="EAEAEA"/>
          </a:solidFill>
          <a:ln w="9525" algn="ctr">
            <a:noFill/>
            <a:miter lim="800000"/>
            <a:headEnd/>
            <a:tailEnd/>
          </a:ln>
        </p:spPr>
        <p:txBody>
          <a:bodyPr wrap="none" lIns="87453" tIns="43726" rIns="87453" bIns="43726"/>
          <a:lstStyle/>
          <a:p>
            <a:pPr defTabSz="874857" eaLnBrk="0" hangingPunct="0">
              <a:spcBef>
                <a:spcPct val="50000"/>
              </a:spcBef>
            </a:pPr>
            <a:r>
              <a:rPr kumimoji="1" lang="en-US" altLang="ja-JP" dirty="0">
                <a:ea typeface="MS Gothic" pitchFamily="49" charset="-128"/>
              </a:rPr>
              <a:t>ESP</a:t>
            </a:r>
          </a:p>
        </p:txBody>
      </p:sp>
      <p:sp>
        <p:nvSpPr>
          <p:cNvPr id="8210" name="Line 143"/>
          <p:cNvSpPr>
            <a:spLocks noChangeShapeType="1"/>
          </p:cNvSpPr>
          <p:nvPr/>
        </p:nvSpPr>
        <p:spPr bwMode="auto">
          <a:xfrm flipH="1">
            <a:off x="1209965" y="4023814"/>
            <a:ext cx="1016738" cy="198567"/>
          </a:xfrm>
          <a:prstGeom prst="line">
            <a:avLst/>
          </a:prstGeom>
          <a:noFill/>
          <a:ln w="88900">
            <a:solidFill>
              <a:srgbClr val="FF0000"/>
            </a:solidFill>
            <a:round/>
            <a:headEnd/>
            <a:tailEnd type="triangle" w="med" len="med"/>
          </a:ln>
        </p:spPr>
        <p:txBody>
          <a:bodyPr lIns="84408" tIns="42204" rIns="84408" bIns="42204" anchor="ctr">
            <a:spAutoFit/>
          </a:bodyPr>
          <a:lstStyle/>
          <a:p>
            <a:endParaRPr lang="es-ES"/>
          </a:p>
        </p:txBody>
      </p:sp>
      <p:sp>
        <p:nvSpPr>
          <p:cNvPr id="8211" name="Text Box 144"/>
          <p:cNvSpPr txBox="1">
            <a:spLocks noChangeArrowheads="1"/>
          </p:cNvSpPr>
          <p:nvPr/>
        </p:nvSpPr>
        <p:spPr bwMode="auto">
          <a:xfrm>
            <a:off x="230031" y="3445134"/>
            <a:ext cx="1308112" cy="729024"/>
          </a:xfrm>
          <a:prstGeom prst="rect">
            <a:avLst/>
          </a:prstGeom>
          <a:noFill/>
          <a:ln w="38100" algn="ctr">
            <a:noFill/>
            <a:miter lim="800000"/>
            <a:headEnd/>
            <a:tailEnd/>
          </a:ln>
        </p:spPr>
        <p:txBody>
          <a:bodyPr lIns="86076" tIns="43726" rIns="87453" bIns="43726"/>
          <a:lstStyle/>
          <a:p>
            <a:pPr defTabSz="874857" eaLnBrk="0" hangingPunct="0">
              <a:spcBef>
                <a:spcPct val="50000"/>
              </a:spcBef>
            </a:pPr>
            <a:r>
              <a:rPr kumimoji="1" lang="es-ES" altLang="ja-JP" b="1" dirty="0">
                <a:solidFill>
                  <a:srgbClr val="FF0000"/>
                </a:solidFill>
                <a:ea typeface="MS Gothic" pitchFamily="49" charset="-128"/>
              </a:rPr>
              <a:t>Corriente de pilotaje motor</a:t>
            </a:r>
          </a:p>
        </p:txBody>
      </p:sp>
      <p:sp>
        <p:nvSpPr>
          <p:cNvPr id="8212" name="Line 145"/>
          <p:cNvSpPr>
            <a:spLocks noChangeShapeType="1"/>
          </p:cNvSpPr>
          <p:nvPr/>
        </p:nvSpPr>
        <p:spPr bwMode="auto">
          <a:xfrm flipH="1" flipV="1">
            <a:off x="1030541" y="660944"/>
            <a:ext cx="581213" cy="3181324"/>
          </a:xfrm>
          <a:prstGeom prst="line">
            <a:avLst/>
          </a:prstGeom>
          <a:noFill/>
          <a:ln w="38100">
            <a:solidFill>
              <a:schemeClr val="tx1"/>
            </a:solidFill>
            <a:prstDash val="sysDot"/>
            <a:round/>
            <a:headEnd/>
            <a:tailEnd/>
          </a:ln>
        </p:spPr>
        <p:txBody>
          <a:bodyPr lIns="84408" tIns="42204" rIns="84408" bIns="42204"/>
          <a:lstStyle/>
          <a:p>
            <a:endParaRPr lang="es-ES"/>
          </a:p>
        </p:txBody>
      </p:sp>
      <p:sp>
        <p:nvSpPr>
          <p:cNvPr id="8213" name="Rectangle 12"/>
          <p:cNvSpPr>
            <a:spLocks noChangeAspect="1" noChangeArrowheads="1"/>
          </p:cNvSpPr>
          <p:nvPr/>
        </p:nvSpPr>
        <p:spPr bwMode="auto">
          <a:xfrm>
            <a:off x="440127" y="2506197"/>
            <a:ext cx="539807" cy="541804"/>
          </a:xfrm>
          <a:prstGeom prst="rect">
            <a:avLst/>
          </a:prstGeom>
          <a:solidFill>
            <a:schemeClr val="bg1"/>
          </a:solidFill>
          <a:ln w="9525">
            <a:solidFill>
              <a:schemeClr val="tx1"/>
            </a:solidFill>
            <a:miter lim="800000"/>
            <a:headEnd/>
            <a:tailEnd/>
          </a:ln>
        </p:spPr>
        <p:txBody>
          <a:bodyPr wrap="none" lIns="87453" tIns="43726" rIns="87453" bIns="43726" anchor="ctr"/>
          <a:lstStyle/>
          <a:p>
            <a:pPr defTabSz="874857"/>
            <a:endParaRPr lang="es-ES" dirty="0"/>
          </a:p>
        </p:txBody>
      </p:sp>
      <p:pic>
        <p:nvPicPr>
          <p:cNvPr id="8214" name="Picture 13"/>
          <p:cNvPicPr>
            <a:picLocks noChangeAspect="1" noChangeArrowheads="1"/>
          </p:cNvPicPr>
          <p:nvPr/>
        </p:nvPicPr>
        <p:blipFill>
          <a:blip r:embed="rId9"/>
          <a:srcRect/>
          <a:stretch>
            <a:fillRect/>
          </a:stretch>
        </p:blipFill>
        <p:spPr bwMode="auto">
          <a:xfrm>
            <a:off x="466197" y="2588461"/>
            <a:ext cx="509136" cy="341818"/>
          </a:xfrm>
          <a:prstGeom prst="rect">
            <a:avLst/>
          </a:prstGeom>
          <a:noFill/>
          <a:ln w="9525">
            <a:noFill/>
            <a:miter lim="800000"/>
            <a:headEnd/>
            <a:tailEnd/>
          </a:ln>
        </p:spPr>
      </p:pic>
      <p:sp>
        <p:nvSpPr>
          <p:cNvPr id="8215" name="Rectangle 96"/>
          <p:cNvSpPr>
            <a:spLocks noChangeArrowheads="1"/>
          </p:cNvSpPr>
          <p:nvPr/>
        </p:nvSpPr>
        <p:spPr bwMode="auto">
          <a:xfrm>
            <a:off x="440127" y="1201329"/>
            <a:ext cx="3053282" cy="1989922"/>
          </a:xfrm>
          <a:prstGeom prst="rect">
            <a:avLst/>
          </a:prstGeom>
          <a:solidFill>
            <a:srgbClr val="00FFFF"/>
          </a:solidFill>
          <a:ln w="9525">
            <a:solidFill>
              <a:schemeClr val="tx1"/>
            </a:solidFill>
            <a:miter lim="800000"/>
            <a:headEnd/>
            <a:tailEnd/>
          </a:ln>
        </p:spPr>
        <p:txBody>
          <a:bodyPr wrap="none" lIns="87453" tIns="43726" rIns="87453" bIns="43726" anchor="ctr"/>
          <a:lstStyle/>
          <a:p>
            <a:pPr defTabSz="874857"/>
            <a:endParaRPr lang="es-ES" dirty="0"/>
          </a:p>
        </p:txBody>
      </p:sp>
      <p:sp>
        <p:nvSpPr>
          <p:cNvPr id="8216" name="Text Box 97"/>
          <p:cNvSpPr txBox="1">
            <a:spLocks noChangeArrowheads="1"/>
          </p:cNvSpPr>
          <p:nvPr/>
        </p:nvSpPr>
        <p:spPr bwMode="auto">
          <a:xfrm>
            <a:off x="595014" y="2826741"/>
            <a:ext cx="2833986" cy="365305"/>
          </a:xfrm>
          <a:prstGeom prst="rect">
            <a:avLst/>
          </a:prstGeom>
          <a:solidFill>
            <a:srgbClr val="EAEAEA"/>
          </a:solidFill>
          <a:ln w="9525" algn="ctr">
            <a:noFill/>
            <a:miter lim="800000"/>
            <a:headEnd/>
            <a:tailEnd/>
          </a:ln>
        </p:spPr>
        <p:txBody>
          <a:bodyPr lIns="87453" tIns="43726" rIns="87453" bIns="43726">
            <a:spAutoFit/>
          </a:bodyPr>
          <a:lstStyle/>
          <a:p>
            <a:pPr marL="436696" indent="-436696" defTabSz="874857" eaLnBrk="0" hangingPunct="0">
              <a:spcBef>
                <a:spcPct val="50000"/>
              </a:spcBef>
            </a:pPr>
            <a:r>
              <a:rPr kumimoji="1" lang="en-US" altLang="ja-JP" dirty="0">
                <a:ea typeface="MS Gothic" pitchFamily="49" charset="-128"/>
              </a:rPr>
              <a:t>Sensor de par</a:t>
            </a:r>
          </a:p>
        </p:txBody>
      </p:sp>
      <p:sp>
        <p:nvSpPr>
          <p:cNvPr id="8217" name="Text Box 98"/>
          <p:cNvSpPr txBox="1">
            <a:spLocks noChangeArrowheads="1"/>
          </p:cNvSpPr>
          <p:nvPr/>
        </p:nvSpPr>
        <p:spPr bwMode="auto">
          <a:xfrm>
            <a:off x="1360253" y="1863692"/>
            <a:ext cx="653289" cy="365305"/>
          </a:xfrm>
          <a:prstGeom prst="rect">
            <a:avLst/>
          </a:prstGeom>
          <a:noFill/>
          <a:ln w="25400">
            <a:noFill/>
            <a:miter lim="800000"/>
            <a:headEnd/>
            <a:tailEnd/>
          </a:ln>
        </p:spPr>
        <p:txBody>
          <a:bodyPr lIns="87453" tIns="43726" rIns="87453" bIns="43726">
            <a:spAutoFit/>
          </a:bodyPr>
          <a:lstStyle/>
          <a:p>
            <a:pPr defTabSz="874857">
              <a:spcBef>
                <a:spcPct val="50000"/>
              </a:spcBef>
            </a:pPr>
            <a:r>
              <a:rPr lang="fr-FR" dirty="0"/>
              <a:t>2.5 V</a:t>
            </a:r>
          </a:p>
        </p:txBody>
      </p:sp>
      <p:sp>
        <p:nvSpPr>
          <p:cNvPr id="8218" name="Text Box 99"/>
          <p:cNvSpPr txBox="1">
            <a:spLocks noChangeArrowheads="1"/>
          </p:cNvSpPr>
          <p:nvPr/>
        </p:nvSpPr>
        <p:spPr bwMode="auto">
          <a:xfrm>
            <a:off x="1716034" y="2353017"/>
            <a:ext cx="361916" cy="365305"/>
          </a:xfrm>
          <a:prstGeom prst="rect">
            <a:avLst/>
          </a:prstGeom>
          <a:noFill/>
          <a:ln w="25400">
            <a:noFill/>
            <a:miter lim="800000"/>
            <a:headEnd/>
            <a:tailEnd/>
          </a:ln>
        </p:spPr>
        <p:txBody>
          <a:bodyPr lIns="87453" tIns="43726" rIns="87453" bIns="43726">
            <a:spAutoFit/>
          </a:bodyPr>
          <a:lstStyle/>
          <a:p>
            <a:pPr defTabSz="874857">
              <a:spcBef>
                <a:spcPct val="50000"/>
              </a:spcBef>
            </a:pPr>
            <a:r>
              <a:rPr lang="fr-FR" dirty="0"/>
              <a:t>0</a:t>
            </a:r>
          </a:p>
        </p:txBody>
      </p:sp>
      <p:sp>
        <p:nvSpPr>
          <p:cNvPr id="8219" name="Text Box 100"/>
          <p:cNvSpPr txBox="1">
            <a:spLocks noChangeArrowheads="1"/>
          </p:cNvSpPr>
          <p:nvPr/>
        </p:nvSpPr>
        <p:spPr bwMode="auto">
          <a:xfrm>
            <a:off x="2775711" y="1930353"/>
            <a:ext cx="725366" cy="642304"/>
          </a:xfrm>
          <a:prstGeom prst="rect">
            <a:avLst/>
          </a:prstGeom>
          <a:noFill/>
          <a:ln w="25400">
            <a:noFill/>
            <a:miter lim="800000"/>
            <a:headEnd/>
            <a:tailEnd/>
          </a:ln>
        </p:spPr>
        <p:txBody>
          <a:bodyPr lIns="87453" tIns="43726" rIns="87453" bIns="43726">
            <a:spAutoFit/>
          </a:bodyPr>
          <a:lstStyle/>
          <a:p>
            <a:pPr defTabSz="874857">
              <a:spcBef>
                <a:spcPct val="50000"/>
              </a:spcBef>
            </a:pPr>
            <a:r>
              <a:rPr lang="fr-FR" dirty="0"/>
              <a:t>Par Nm</a:t>
            </a:r>
          </a:p>
        </p:txBody>
      </p:sp>
      <p:sp>
        <p:nvSpPr>
          <p:cNvPr id="8220" name="Text Box 101"/>
          <p:cNvSpPr txBox="1">
            <a:spLocks noChangeArrowheads="1"/>
          </p:cNvSpPr>
          <p:nvPr/>
        </p:nvSpPr>
        <p:spPr bwMode="auto">
          <a:xfrm>
            <a:off x="2120889" y="2486340"/>
            <a:ext cx="1525874" cy="1057802"/>
          </a:xfrm>
          <a:prstGeom prst="rect">
            <a:avLst/>
          </a:prstGeom>
          <a:noFill/>
          <a:ln w="25400">
            <a:noFill/>
            <a:miter lim="800000"/>
            <a:headEnd/>
            <a:tailEnd/>
          </a:ln>
        </p:spPr>
        <p:txBody>
          <a:bodyPr lIns="87453" tIns="43726" rIns="87453" bIns="43726">
            <a:spAutoFit/>
          </a:bodyPr>
          <a:lstStyle/>
          <a:p>
            <a:pPr defTabSz="874857">
              <a:spcBef>
                <a:spcPct val="50000"/>
              </a:spcBef>
            </a:pPr>
            <a:r>
              <a:rPr lang="fr-FR" dirty="0"/>
              <a:t>Giro a la </a:t>
            </a:r>
            <a:r>
              <a:rPr lang="fr-FR" dirty="0" err="1"/>
              <a:t>derecha</a:t>
            </a:r>
            <a:endParaRPr lang="fr-FR" dirty="0"/>
          </a:p>
          <a:p>
            <a:pPr defTabSz="874857">
              <a:spcBef>
                <a:spcPct val="50000"/>
              </a:spcBef>
            </a:pPr>
            <a:endParaRPr lang="fr-FR" dirty="0"/>
          </a:p>
        </p:txBody>
      </p:sp>
      <p:sp>
        <p:nvSpPr>
          <p:cNvPr id="8221" name="Text Box 102"/>
          <p:cNvSpPr txBox="1">
            <a:spLocks noChangeArrowheads="1"/>
          </p:cNvSpPr>
          <p:nvPr/>
        </p:nvSpPr>
        <p:spPr bwMode="auto">
          <a:xfrm>
            <a:off x="538274" y="2480667"/>
            <a:ext cx="1599484" cy="1057802"/>
          </a:xfrm>
          <a:prstGeom prst="rect">
            <a:avLst/>
          </a:prstGeom>
          <a:noFill/>
          <a:ln w="25400">
            <a:noFill/>
            <a:miter lim="800000"/>
            <a:headEnd/>
            <a:tailEnd/>
          </a:ln>
        </p:spPr>
        <p:txBody>
          <a:bodyPr lIns="87453" tIns="43726" rIns="87453" bIns="43726">
            <a:spAutoFit/>
          </a:bodyPr>
          <a:lstStyle/>
          <a:p>
            <a:pPr defTabSz="874857">
              <a:spcBef>
                <a:spcPct val="50000"/>
              </a:spcBef>
            </a:pPr>
            <a:r>
              <a:rPr lang="fr-FR" dirty="0"/>
              <a:t>Giro a la </a:t>
            </a:r>
            <a:r>
              <a:rPr lang="fr-FR" dirty="0" err="1"/>
              <a:t>izquierda</a:t>
            </a:r>
            <a:endParaRPr lang="fr-FR" dirty="0"/>
          </a:p>
          <a:p>
            <a:pPr defTabSz="874857">
              <a:spcBef>
                <a:spcPct val="50000"/>
              </a:spcBef>
            </a:pPr>
            <a:endParaRPr lang="fr-FR" dirty="0"/>
          </a:p>
        </p:txBody>
      </p:sp>
      <p:sp>
        <p:nvSpPr>
          <p:cNvPr id="8222" name="Text Box 103"/>
          <p:cNvSpPr txBox="1">
            <a:spLocks noChangeArrowheads="1"/>
          </p:cNvSpPr>
          <p:nvPr/>
        </p:nvSpPr>
        <p:spPr bwMode="auto">
          <a:xfrm>
            <a:off x="578147" y="1389967"/>
            <a:ext cx="743767" cy="1057802"/>
          </a:xfrm>
          <a:prstGeom prst="rect">
            <a:avLst/>
          </a:prstGeom>
          <a:noFill/>
          <a:ln w="25400">
            <a:noFill/>
            <a:miter lim="800000"/>
            <a:headEnd/>
            <a:tailEnd/>
          </a:ln>
        </p:spPr>
        <p:txBody>
          <a:bodyPr lIns="87453" tIns="43726" rIns="87453" bIns="43726">
            <a:spAutoFit/>
          </a:bodyPr>
          <a:lstStyle/>
          <a:p>
            <a:pPr defTabSz="874857">
              <a:spcBef>
                <a:spcPct val="50000"/>
              </a:spcBef>
            </a:pPr>
            <a:r>
              <a:rPr lang="fr-FR" dirty="0" err="1"/>
              <a:t>Señal</a:t>
            </a:r>
            <a:r>
              <a:rPr lang="fr-FR" dirty="0"/>
              <a:t> 1</a:t>
            </a:r>
          </a:p>
          <a:p>
            <a:pPr defTabSz="874857">
              <a:spcBef>
                <a:spcPct val="50000"/>
              </a:spcBef>
            </a:pPr>
            <a:endParaRPr lang="fr-FR" dirty="0"/>
          </a:p>
        </p:txBody>
      </p:sp>
      <p:sp>
        <p:nvSpPr>
          <p:cNvPr id="8223" name="Text Box 104"/>
          <p:cNvSpPr txBox="1">
            <a:spLocks noChangeArrowheads="1"/>
          </p:cNvSpPr>
          <p:nvPr/>
        </p:nvSpPr>
        <p:spPr bwMode="auto">
          <a:xfrm>
            <a:off x="595014" y="1997014"/>
            <a:ext cx="798976" cy="1057802"/>
          </a:xfrm>
          <a:prstGeom prst="rect">
            <a:avLst/>
          </a:prstGeom>
          <a:noFill/>
          <a:ln w="25400">
            <a:noFill/>
            <a:miter lim="800000"/>
            <a:headEnd/>
            <a:tailEnd/>
          </a:ln>
        </p:spPr>
        <p:txBody>
          <a:bodyPr lIns="87453" tIns="43726" rIns="87453" bIns="43726">
            <a:spAutoFit/>
          </a:bodyPr>
          <a:lstStyle/>
          <a:p>
            <a:pPr defTabSz="874857">
              <a:spcBef>
                <a:spcPct val="50000"/>
              </a:spcBef>
            </a:pPr>
            <a:r>
              <a:rPr lang="fr-FR" dirty="0" err="1"/>
              <a:t>Señal</a:t>
            </a:r>
            <a:r>
              <a:rPr lang="fr-FR" dirty="0"/>
              <a:t> 2</a:t>
            </a:r>
          </a:p>
          <a:p>
            <a:pPr defTabSz="874857">
              <a:spcBef>
                <a:spcPct val="50000"/>
              </a:spcBef>
            </a:pPr>
            <a:r>
              <a:rPr lang="fr-FR" dirty="0"/>
              <a:t>         </a:t>
            </a:r>
          </a:p>
        </p:txBody>
      </p:sp>
      <p:sp>
        <p:nvSpPr>
          <p:cNvPr id="8224" name="Text Box 105"/>
          <p:cNvSpPr txBox="1">
            <a:spLocks noChangeArrowheads="1"/>
          </p:cNvSpPr>
          <p:nvPr/>
        </p:nvSpPr>
        <p:spPr bwMode="auto">
          <a:xfrm>
            <a:off x="1903126" y="1300613"/>
            <a:ext cx="654822" cy="365305"/>
          </a:xfrm>
          <a:prstGeom prst="rect">
            <a:avLst/>
          </a:prstGeom>
          <a:noFill/>
          <a:ln w="25400">
            <a:noFill/>
            <a:miter lim="800000"/>
            <a:headEnd/>
            <a:tailEnd/>
          </a:ln>
        </p:spPr>
        <p:txBody>
          <a:bodyPr lIns="87453" tIns="43726" rIns="87453" bIns="43726">
            <a:spAutoFit/>
          </a:bodyPr>
          <a:lstStyle/>
          <a:p>
            <a:pPr defTabSz="874857">
              <a:spcBef>
                <a:spcPct val="50000"/>
              </a:spcBef>
            </a:pPr>
            <a:r>
              <a:rPr lang="fr-FR" dirty="0"/>
              <a:t>V</a:t>
            </a:r>
          </a:p>
        </p:txBody>
      </p:sp>
      <p:grpSp>
        <p:nvGrpSpPr>
          <p:cNvPr id="3" name="Group 106"/>
          <p:cNvGrpSpPr>
            <a:grpSpLocks/>
          </p:cNvGrpSpPr>
          <p:nvPr/>
        </p:nvGrpSpPr>
        <p:grpSpPr bwMode="auto">
          <a:xfrm>
            <a:off x="585813" y="1266573"/>
            <a:ext cx="2835520" cy="1553075"/>
            <a:chOff x="1474" y="1616"/>
            <a:chExt cx="1588" cy="953"/>
          </a:xfrm>
        </p:grpSpPr>
        <p:sp>
          <p:nvSpPr>
            <p:cNvPr id="8241" name="Line 107"/>
            <p:cNvSpPr>
              <a:spLocks noChangeShapeType="1"/>
            </p:cNvSpPr>
            <p:nvPr/>
          </p:nvSpPr>
          <p:spPr bwMode="auto">
            <a:xfrm flipV="1">
              <a:off x="2233" y="1722"/>
              <a:ext cx="0" cy="636"/>
            </a:xfrm>
            <a:prstGeom prst="line">
              <a:avLst/>
            </a:prstGeom>
            <a:noFill/>
            <a:ln w="12700">
              <a:solidFill>
                <a:schemeClr val="tx1"/>
              </a:solidFill>
              <a:round/>
              <a:headEnd/>
              <a:tailEnd type="triangle" w="med" len="med"/>
            </a:ln>
          </p:spPr>
          <p:txBody>
            <a:bodyPr/>
            <a:lstStyle/>
            <a:p>
              <a:endParaRPr lang="es-ES"/>
            </a:p>
          </p:txBody>
        </p:sp>
        <p:sp>
          <p:nvSpPr>
            <p:cNvPr id="8242" name="Line 108"/>
            <p:cNvSpPr>
              <a:spLocks noChangeShapeType="1"/>
            </p:cNvSpPr>
            <p:nvPr/>
          </p:nvSpPr>
          <p:spPr bwMode="auto">
            <a:xfrm>
              <a:off x="1719" y="2310"/>
              <a:ext cx="1138" cy="0"/>
            </a:xfrm>
            <a:prstGeom prst="line">
              <a:avLst/>
            </a:prstGeom>
            <a:noFill/>
            <a:ln w="12700">
              <a:solidFill>
                <a:schemeClr val="tx1"/>
              </a:solidFill>
              <a:round/>
              <a:headEnd/>
              <a:tailEnd type="triangle" w="med" len="med"/>
            </a:ln>
          </p:spPr>
          <p:txBody>
            <a:bodyPr/>
            <a:lstStyle/>
            <a:p>
              <a:endParaRPr lang="es-ES"/>
            </a:p>
          </p:txBody>
        </p:sp>
        <p:sp>
          <p:nvSpPr>
            <p:cNvPr id="8243" name="Line 109"/>
            <p:cNvSpPr>
              <a:spLocks noChangeShapeType="1"/>
            </p:cNvSpPr>
            <p:nvPr/>
          </p:nvSpPr>
          <p:spPr bwMode="auto">
            <a:xfrm flipV="1">
              <a:off x="1932" y="1817"/>
              <a:ext cx="602" cy="472"/>
            </a:xfrm>
            <a:prstGeom prst="line">
              <a:avLst/>
            </a:prstGeom>
            <a:noFill/>
            <a:ln w="25400">
              <a:solidFill>
                <a:schemeClr val="tx1"/>
              </a:solidFill>
              <a:round/>
              <a:headEnd/>
              <a:tailEnd/>
            </a:ln>
          </p:spPr>
          <p:txBody>
            <a:bodyPr/>
            <a:lstStyle/>
            <a:p>
              <a:endParaRPr lang="es-ES"/>
            </a:p>
          </p:txBody>
        </p:sp>
        <p:sp>
          <p:nvSpPr>
            <p:cNvPr id="8244" name="Line 110"/>
            <p:cNvSpPr>
              <a:spLocks noChangeShapeType="1"/>
            </p:cNvSpPr>
            <p:nvPr/>
          </p:nvSpPr>
          <p:spPr bwMode="auto">
            <a:xfrm>
              <a:off x="1932" y="1817"/>
              <a:ext cx="602" cy="472"/>
            </a:xfrm>
            <a:prstGeom prst="line">
              <a:avLst/>
            </a:prstGeom>
            <a:noFill/>
            <a:ln w="25400">
              <a:solidFill>
                <a:schemeClr val="tx1"/>
              </a:solidFill>
              <a:round/>
              <a:headEnd/>
              <a:tailEnd/>
            </a:ln>
          </p:spPr>
          <p:txBody>
            <a:bodyPr/>
            <a:lstStyle/>
            <a:p>
              <a:endParaRPr lang="es-ES"/>
            </a:p>
          </p:txBody>
        </p:sp>
        <p:sp>
          <p:nvSpPr>
            <p:cNvPr id="8245" name="Line 111"/>
            <p:cNvSpPr>
              <a:spLocks noChangeShapeType="1"/>
            </p:cNvSpPr>
            <p:nvPr/>
          </p:nvSpPr>
          <p:spPr bwMode="auto">
            <a:xfrm flipH="1">
              <a:off x="1842" y="1817"/>
              <a:ext cx="90" cy="0"/>
            </a:xfrm>
            <a:prstGeom prst="line">
              <a:avLst/>
            </a:prstGeom>
            <a:noFill/>
            <a:ln w="25400">
              <a:solidFill>
                <a:schemeClr val="tx1"/>
              </a:solidFill>
              <a:round/>
              <a:headEnd/>
              <a:tailEnd/>
            </a:ln>
          </p:spPr>
          <p:txBody>
            <a:bodyPr/>
            <a:lstStyle/>
            <a:p>
              <a:endParaRPr lang="es-ES"/>
            </a:p>
          </p:txBody>
        </p:sp>
        <p:sp>
          <p:nvSpPr>
            <p:cNvPr id="8246" name="Line 112"/>
            <p:cNvSpPr>
              <a:spLocks noChangeShapeType="1"/>
            </p:cNvSpPr>
            <p:nvPr/>
          </p:nvSpPr>
          <p:spPr bwMode="auto">
            <a:xfrm flipH="1">
              <a:off x="1842" y="2289"/>
              <a:ext cx="90" cy="0"/>
            </a:xfrm>
            <a:prstGeom prst="line">
              <a:avLst/>
            </a:prstGeom>
            <a:noFill/>
            <a:ln w="25400">
              <a:solidFill>
                <a:schemeClr val="tx1"/>
              </a:solidFill>
              <a:round/>
              <a:headEnd/>
              <a:tailEnd/>
            </a:ln>
          </p:spPr>
          <p:txBody>
            <a:bodyPr/>
            <a:lstStyle/>
            <a:p>
              <a:endParaRPr lang="es-ES"/>
            </a:p>
          </p:txBody>
        </p:sp>
        <p:sp>
          <p:nvSpPr>
            <p:cNvPr id="8247" name="Line 113"/>
            <p:cNvSpPr>
              <a:spLocks noChangeShapeType="1"/>
            </p:cNvSpPr>
            <p:nvPr/>
          </p:nvSpPr>
          <p:spPr bwMode="auto">
            <a:xfrm flipH="1">
              <a:off x="2534" y="1817"/>
              <a:ext cx="90" cy="0"/>
            </a:xfrm>
            <a:prstGeom prst="line">
              <a:avLst/>
            </a:prstGeom>
            <a:noFill/>
            <a:ln w="25400">
              <a:solidFill>
                <a:schemeClr val="tx1"/>
              </a:solidFill>
              <a:round/>
              <a:headEnd/>
              <a:tailEnd/>
            </a:ln>
          </p:spPr>
          <p:txBody>
            <a:bodyPr/>
            <a:lstStyle/>
            <a:p>
              <a:endParaRPr lang="es-ES"/>
            </a:p>
          </p:txBody>
        </p:sp>
        <p:sp>
          <p:nvSpPr>
            <p:cNvPr id="8248" name="Line 114"/>
            <p:cNvSpPr>
              <a:spLocks noChangeShapeType="1"/>
            </p:cNvSpPr>
            <p:nvPr/>
          </p:nvSpPr>
          <p:spPr bwMode="auto">
            <a:xfrm flipH="1">
              <a:off x="2534" y="2289"/>
              <a:ext cx="90" cy="0"/>
            </a:xfrm>
            <a:prstGeom prst="line">
              <a:avLst/>
            </a:prstGeom>
            <a:noFill/>
            <a:ln w="25400">
              <a:solidFill>
                <a:schemeClr val="tx1"/>
              </a:solidFill>
              <a:round/>
              <a:headEnd/>
              <a:tailEnd/>
            </a:ln>
          </p:spPr>
          <p:txBody>
            <a:bodyPr/>
            <a:lstStyle/>
            <a:p>
              <a:endParaRPr lang="es-ES"/>
            </a:p>
          </p:txBody>
        </p:sp>
        <p:sp>
          <p:nvSpPr>
            <p:cNvPr id="8249" name="Oval 115"/>
            <p:cNvSpPr>
              <a:spLocks noChangeArrowheads="1"/>
            </p:cNvSpPr>
            <p:nvPr/>
          </p:nvSpPr>
          <p:spPr bwMode="auto">
            <a:xfrm>
              <a:off x="2219" y="2043"/>
              <a:ext cx="23" cy="21"/>
            </a:xfrm>
            <a:prstGeom prst="ellipse">
              <a:avLst/>
            </a:prstGeom>
            <a:solidFill>
              <a:schemeClr val="bg1"/>
            </a:solidFill>
            <a:ln w="25400">
              <a:solidFill>
                <a:schemeClr val="tx1"/>
              </a:solidFill>
              <a:round/>
              <a:headEnd/>
              <a:tailEnd/>
            </a:ln>
          </p:spPr>
          <p:txBody>
            <a:bodyPr wrap="none" lIns="94738" tIns="47369" rIns="94738" bIns="47369" anchor="ctr"/>
            <a:lstStyle/>
            <a:p>
              <a:pPr defTabSz="874857"/>
              <a:endParaRPr lang="es-ES" dirty="0"/>
            </a:p>
          </p:txBody>
        </p:sp>
        <p:sp>
          <p:nvSpPr>
            <p:cNvPr id="8250" name="Rectangle 116"/>
            <p:cNvSpPr>
              <a:spLocks noChangeArrowheads="1"/>
            </p:cNvSpPr>
            <p:nvPr/>
          </p:nvSpPr>
          <p:spPr bwMode="auto">
            <a:xfrm>
              <a:off x="1474" y="1616"/>
              <a:ext cx="1588" cy="953"/>
            </a:xfrm>
            <a:prstGeom prst="rect">
              <a:avLst/>
            </a:prstGeom>
            <a:noFill/>
            <a:ln w="12700">
              <a:solidFill>
                <a:schemeClr val="tx1"/>
              </a:solidFill>
              <a:miter lim="800000"/>
              <a:headEnd/>
              <a:tailEnd/>
            </a:ln>
          </p:spPr>
          <p:txBody>
            <a:bodyPr wrap="none" lIns="94738" tIns="47369" rIns="94738" bIns="47369" anchor="ctr"/>
            <a:lstStyle/>
            <a:p>
              <a:pPr defTabSz="874857"/>
              <a:endParaRPr lang="es-ES" dirty="0"/>
            </a:p>
          </p:txBody>
        </p:sp>
      </p:grpSp>
      <p:sp>
        <p:nvSpPr>
          <p:cNvPr id="8226" name="Oval 117"/>
          <p:cNvSpPr>
            <a:spLocks noChangeArrowheads="1"/>
          </p:cNvSpPr>
          <p:nvPr/>
        </p:nvSpPr>
        <p:spPr bwMode="auto">
          <a:xfrm>
            <a:off x="2238972" y="2354435"/>
            <a:ext cx="90479" cy="83682"/>
          </a:xfrm>
          <a:prstGeom prst="ellipse">
            <a:avLst/>
          </a:prstGeom>
          <a:solidFill>
            <a:srgbClr val="333333"/>
          </a:solidFill>
          <a:ln w="9525">
            <a:solidFill>
              <a:schemeClr val="tx1"/>
            </a:solidFill>
            <a:round/>
            <a:headEnd/>
            <a:tailEnd/>
          </a:ln>
        </p:spPr>
        <p:txBody>
          <a:bodyPr wrap="none" lIns="87453" tIns="43726" rIns="87453" bIns="43726" anchor="ctr"/>
          <a:lstStyle/>
          <a:p>
            <a:pPr defTabSz="874857"/>
            <a:endParaRPr lang="es-ES" dirty="0"/>
          </a:p>
        </p:txBody>
      </p:sp>
      <p:sp>
        <p:nvSpPr>
          <p:cNvPr id="8227" name="Oval 118"/>
          <p:cNvSpPr>
            <a:spLocks noChangeArrowheads="1"/>
          </p:cNvSpPr>
          <p:nvPr/>
        </p:nvSpPr>
        <p:spPr bwMode="auto">
          <a:xfrm>
            <a:off x="1903126" y="1690655"/>
            <a:ext cx="92013" cy="83682"/>
          </a:xfrm>
          <a:prstGeom prst="ellipse">
            <a:avLst/>
          </a:prstGeom>
          <a:solidFill>
            <a:srgbClr val="3366FF"/>
          </a:solidFill>
          <a:ln w="9525">
            <a:solidFill>
              <a:srgbClr val="3366FF"/>
            </a:solidFill>
            <a:round/>
            <a:headEnd/>
            <a:tailEnd/>
          </a:ln>
        </p:spPr>
        <p:txBody>
          <a:bodyPr wrap="none" lIns="87453" tIns="43726" rIns="87453" bIns="43726" anchor="ctr"/>
          <a:lstStyle/>
          <a:p>
            <a:pPr defTabSz="874857"/>
            <a:endParaRPr lang="es-ES" dirty="0"/>
          </a:p>
        </p:txBody>
      </p:sp>
      <p:sp>
        <p:nvSpPr>
          <p:cNvPr id="8228" name="Oval 119"/>
          <p:cNvSpPr>
            <a:spLocks noChangeArrowheads="1"/>
          </p:cNvSpPr>
          <p:nvPr/>
        </p:nvSpPr>
        <p:spPr bwMode="auto">
          <a:xfrm>
            <a:off x="1903126" y="2195582"/>
            <a:ext cx="92013" cy="83682"/>
          </a:xfrm>
          <a:prstGeom prst="ellipse">
            <a:avLst/>
          </a:prstGeom>
          <a:solidFill>
            <a:srgbClr val="FF0000"/>
          </a:solidFill>
          <a:ln w="9525">
            <a:solidFill>
              <a:srgbClr val="FF0000"/>
            </a:solidFill>
            <a:round/>
            <a:headEnd/>
            <a:tailEnd/>
          </a:ln>
        </p:spPr>
        <p:txBody>
          <a:bodyPr wrap="none" lIns="87453" tIns="43726" rIns="87453" bIns="43726" anchor="ctr"/>
          <a:lstStyle/>
          <a:p>
            <a:pPr defTabSz="874857"/>
            <a:endParaRPr lang="es-ES" dirty="0"/>
          </a:p>
        </p:txBody>
      </p:sp>
      <p:sp>
        <p:nvSpPr>
          <p:cNvPr id="8229" name="Line 120"/>
          <p:cNvSpPr>
            <a:spLocks noChangeShapeType="1"/>
          </p:cNvSpPr>
          <p:nvPr/>
        </p:nvSpPr>
        <p:spPr bwMode="auto">
          <a:xfrm flipV="1">
            <a:off x="2294179" y="1533220"/>
            <a:ext cx="0" cy="994252"/>
          </a:xfrm>
          <a:prstGeom prst="line">
            <a:avLst/>
          </a:prstGeom>
          <a:noFill/>
          <a:ln w="25400">
            <a:solidFill>
              <a:schemeClr val="tx1"/>
            </a:solidFill>
            <a:prstDash val="sysDot"/>
            <a:round/>
            <a:headEnd/>
            <a:tailEnd/>
          </a:ln>
        </p:spPr>
        <p:txBody>
          <a:bodyPr lIns="84408" tIns="42204" rIns="84408" bIns="42204"/>
          <a:lstStyle/>
          <a:p>
            <a:endParaRPr lang="es-ES"/>
          </a:p>
        </p:txBody>
      </p:sp>
      <p:sp>
        <p:nvSpPr>
          <p:cNvPr id="8230" name="Line 121"/>
          <p:cNvSpPr>
            <a:spLocks noChangeShapeType="1"/>
          </p:cNvSpPr>
          <p:nvPr/>
        </p:nvSpPr>
        <p:spPr bwMode="auto">
          <a:xfrm flipH="1" flipV="1">
            <a:off x="1995139" y="2218274"/>
            <a:ext cx="289839" cy="0"/>
          </a:xfrm>
          <a:prstGeom prst="line">
            <a:avLst/>
          </a:prstGeom>
          <a:noFill/>
          <a:ln w="25400">
            <a:solidFill>
              <a:schemeClr val="tx1"/>
            </a:solidFill>
            <a:prstDash val="sysDot"/>
            <a:round/>
            <a:headEnd/>
            <a:tailEnd type="triangle" w="med" len="med"/>
          </a:ln>
        </p:spPr>
        <p:txBody>
          <a:bodyPr lIns="84408" tIns="42204" rIns="84408" bIns="42204"/>
          <a:lstStyle/>
          <a:p>
            <a:endParaRPr lang="es-ES"/>
          </a:p>
        </p:txBody>
      </p:sp>
      <p:sp>
        <p:nvSpPr>
          <p:cNvPr id="8231" name="Line 122"/>
          <p:cNvSpPr>
            <a:spLocks noChangeShapeType="1"/>
          </p:cNvSpPr>
          <p:nvPr/>
        </p:nvSpPr>
        <p:spPr bwMode="auto">
          <a:xfrm flipH="1" flipV="1">
            <a:off x="1975202" y="1731786"/>
            <a:ext cx="311310" cy="0"/>
          </a:xfrm>
          <a:prstGeom prst="line">
            <a:avLst/>
          </a:prstGeom>
          <a:noFill/>
          <a:ln w="25400">
            <a:solidFill>
              <a:schemeClr val="tx1"/>
            </a:solidFill>
            <a:prstDash val="sysDot"/>
            <a:round/>
            <a:headEnd/>
            <a:tailEnd type="triangle" w="med" len="med"/>
          </a:ln>
        </p:spPr>
        <p:txBody>
          <a:bodyPr lIns="84408" tIns="42204" rIns="84408" bIns="42204"/>
          <a:lstStyle/>
          <a:p>
            <a:endParaRPr lang="es-ES"/>
          </a:p>
        </p:txBody>
      </p:sp>
      <p:sp>
        <p:nvSpPr>
          <p:cNvPr id="8232" name="AutoShape 142"/>
          <p:cNvSpPr>
            <a:spLocks noChangeArrowheads="1"/>
          </p:cNvSpPr>
          <p:nvPr/>
        </p:nvSpPr>
        <p:spPr bwMode="auto">
          <a:xfrm rot="10600489">
            <a:off x="740702" y="737534"/>
            <a:ext cx="719231" cy="330472"/>
          </a:xfrm>
          <a:custGeom>
            <a:avLst/>
            <a:gdLst>
              <a:gd name="T0" fmla="*/ 2147483647 w 21600"/>
              <a:gd name="T1" fmla="*/ 158004109 h 21600"/>
              <a:gd name="T2" fmla="*/ 2147483647 w 21600"/>
              <a:gd name="T3" fmla="*/ 1489523094 h 21600"/>
              <a:gd name="T4" fmla="*/ 2147483647 w 21600"/>
              <a:gd name="T5" fmla="*/ 515843015 h 21600"/>
              <a:gd name="T6" fmla="*/ 2147483647 w 21600"/>
              <a:gd name="T7" fmla="*/ 873764735 h 21600"/>
              <a:gd name="T8" fmla="*/ 2147483647 w 21600"/>
              <a:gd name="T9" fmla="*/ 1310642034 h 21600"/>
              <a:gd name="T10" fmla="*/ 2147483647 w 21600"/>
              <a:gd name="T11" fmla="*/ 873764735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399" y="13070"/>
                  <a:pt x="6820" y="15098"/>
                  <a:pt x="8953" y="15874"/>
                </a:cubicBezTo>
                <a:lnTo>
                  <a:pt x="7107" y="20949"/>
                </a:lnTo>
                <a:cubicBezTo>
                  <a:pt x="2840" y="19396"/>
                  <a:pt x="0" y="15340"/>
                  <a:pt x="0" y="10800"/>
                </a:cubicBez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CC"/>
          </a:solidFill>
          <a:ln w="9525">
            <a:solidFill>
              <a:schemeClr val="tx1"/>
            </a:solidFill>
            <a:miter lim="800000"/>
            <a:headEnd/>
            <a:tailEnd/>
          </a:ln>
        </p:spPr>
        <p:txBody>
          <a:bodyPr wrap="none" lIns="84408" tIns="42204" rIns="84408" bIns="42204" anchor="ctr"/>
          <a:lstStyle/>
          <a:p>
            <a:endParaRPr lang="es-ES"/>
          </a:p>
        </p:txBody>
      </p:sp>
      <p:sp>
        <p:nvSpPr>
          <p:cNvPr id="8233" name="Freeform 146"/>
          <p:cNvSpPr>
            <a:spLocks/>
          </p:cNvSpPr>
          <p:nvPr/>
        </p:nvSpPr>
        <p:spPr bwMode="auto">
          <a:xfrm>
            <a:off x="3211238" y="3264018"/>
            <a:ext cx="1538143" cy="362231"/>
          </a:xfrm>
          <a:custGeom>
            <a:avLst/>
            <a:gdLst>
              <a:gd name="T0" fmla="*/ 0 w 960"/>
              <a:gd name="T1" fmla="*/ 2147483647 h 528"/>
              <a:gd name="T2" fmla="*/ 2147483647 w 960"/>
              <a:gd name="T3" fmla="*/ 2147483647 h 528"/>
              <a:gd name="T4" fmla="*/ 2147483647 w 960"/>
              <a:gd name="T5" fmla="*/ 0 h 528"/>
              <a:gd name="T6" fmla="*/ 2147483647 w 960"/>
              <a:gd name="T7" fmla="*/ 0 h 528"/>
              <a:gd name="T8" fmla="*/ 0 60000 65536"/>
              <a:gd name="T9" fmla="*/ 0 60000 65536"/>
              <a:gd name="T10" fmla="*/ 0 60000 65536"/>
              <a:gd name="T11" fmla="*/ 0 60000 65536"/>
              <a:gd name="T12" fmla="*/ 0 w 960"/>
              <a:gd name="T13" fmla="*/ 0 h 528"/>
              <a:gd name="T14" fmla="*/ 960 w 960"/>
              <a:gd name="T15" fmla="*/ 528 h 528"/>
            </a:gdLst>
            <a:ahLst/>
            <a:cxnLst>
              <a:cxn ang="T8">
                <a:pos x="T0" y="T1"/>
              </a:cxn>
              <a:cxn ang="T9">
                <a:pos x="T2" y="T3"/>
              </a:cxn>
              <a:cxn ang="T10">
                <a:pos x="T4" y="T5"/>
              </a:cxn>
              <a:cxn ang="T11">
                <a:pos x="T6" y="T7"/>
              </a:cxn>
            </a:cxnLst>
            <a:rect l="T12" t="T13" r="T14" b="T15"/>
            <a:pathLst>
              <a:path w="960" h="528">
                <a:moveTo>
                  <a:pt x="0" y="528"/>
                </a:moveTo>
                <a:lnTo>
                  <a:pt x="520" y="528"/>
                </a:lnTo>
                <a:lnTo>
                  <a:pt x="520" y="0"/>
                </a:lnTo>
                <a:lnTo>
                  <a:pt x="960" y="0"/>
                </a:lnTo>
              </a:path>
            </a:pathLst>
          </a:custGeom>
          <a:noFill/>
          <a:ln w="76200" cmpd="tri">
            <a:solidFill>
              <a:srgbClr val="808080"/>
            </a:solidFill>
            <a:round/>
            <a:headEnd/>
            <a:tailEnd type="triangle" w="med" len="med"/>
          </a:ln>
        </p:spPr>
        <p:txBody>
          <a:bodyPr lIns="84408" tIns="42204" rIns="84408" bIns="42204" anchor="ctr">
            <a:spAutoFit/>
          </a:bodyPr>
          <a:lstStyle/>
          <a:p>
            <a:endParaRPr lang="es-ES"/>
          </a:p>
        </p:txBody>
      </p:sp>
      <p:sp>
        <p:nvSpPr>
          <p:cNvPr id="8234" name="Text Box 148"/>
          <p:cNvSpPr txBox="1">
            <a:spLocks noChangeArrowheads="1"/>
          </p:cNvSpPr>
          <p:nvPr/>
        </p:nvSpPr>
        <p:spPr bwMode="auto">
          <a:xfrm>
            <a:off x="4155899" y="4572709"/>
            <a:ext cx="1163959" cy="597119"/>
          </a:xfrm>
          <a:prstGeom prst="rect">
            <a:avLst/>
          </a:prstGeom>
          <a:noFill/>
          <a:ln w="38100" algn="ctr">
            <a:noFill/>
            <a:miter lim="800000"/>
            <a:headEnd/>
            <a:tailEnd/>
          </a:ln>
        </p:spPr>
        <p:txBody>
          <a:bodyPr lIns="86076" tIns="43726" rIns="87453" bIns="43726"/>
          <a:lstStyle/>
          <a:p>
            <a:pPr defTabSz="874857" eaLnBrk="0" hangingPunct="0">
              <a:spcBef>
                <a:spcPct val="50000"/>
              </a:spcBef>
            </a:pPr>
            <a:r>
              <a:rPr kumimoji="1" lang="en-US" altLang="ja-JP" dirty="0">
                <a:ea typeface="MS Gothic" pitchFamily="49" charset="-128"/>
              </a:rPr>
              <a:t>Info </a:t>
            </a:r>
            <a:r>
              <a:rPr kumimoji="1" lang="en-US" altLang="ja-JP" dirty="0" err="1">
                <a:ea typeface="MS Gothic" pitchFamily="49" charset="-128"/>
              </a:rPr>
              <a:t>velocidad</a:t>
            </a:r>
            <a:endParaRPr kumimoji="1" lang="en-US" altLang="ja-JP" dirty="0">
              <a:ea typeface="MS Gothic" pitchFamily="49" charset="-128"/>
            </a:endParaRPr>
          </a:p>
        </p:txBody>
      </p:sp>
      <p:sp>
        <p:nvSpPr>
          <p:cNvPr id="8235" name="Text Box 149"/>
          <p:cNvSpPr txBox="1">
            <a:spLocks noChangeArrowheads="1"/>
          </p:cNvSpPr>
          <p:nvPr/>
        </p:nvSpPr>
        <p:spPr bwMode="auto">
          <a:xfrm>
            <a:off x="2919864" y="3311811"/>
            <a:ext cx="1162425" cy="598537"/>
          </a:xfrm>
          <a:prstGeom prst="rect">
            <a:avLst/>
          </a:prstGeom>
          <a:noFill/>
          <a:ln w="38100" algn="ctr">
            <a:noFill/>
            <a:miter lim="800000"/>
            <a:headEnd/>
            <a:tailEnd/>
          </a:ln>
        </p:spPr>
        <p:txBody>
          <a:bodyPr lIns="86076" tIns="43726" rIns="87453" bIns="43726"/>
          <a:lstStyle/>
          <a:p>
            <a:pPr defTabSz="874857" eaLnBrk="0" hangingPunct="0">
              <a:spcBef>
                <a:spcPct val="50000"/>
              </a:spcBef>
            </a:pPr>
            <a:r>
              <a:rPr kumimoji="1" lang="en-US" altLang="ja-JP" dirty="0">
                <a:ea typeface="MS Gothic" pitchFamily="49" charset="-128"/>
              </a:rPr>
              <a:t>Info </a:t>
            </a:r>
            <a:r>
              <a:rPr kumimoji="1" lang="en-US" altLang="ja-JP" dirty="0" err="1">
                <a:ea typeface="MS Gothic" pitchFamily="49" charset="-128"/>
              </a:rPr>
              <a:t>corriente</a:t>
            </a:r>
            <a:r>
              <a:rPr kumimoji="1" lang="en-US" altLang="ja-JP" dirty="0">
                <a:ea typeface="MS Gothic" pitchFamily="49" charset="-128"/>
              </a:rPr>
              <a:t> motor</a:t>
            </a:r>
          </a:p>
        </p:txBody>
      </p:sp>
      <p:sp>
        <p:nvSpPr>
          <p:cNvPr id="8236" name="Text Box 151"/>
          <p:cNvSpPr txBox="1">
            <a:spLocks noChangeArrowheads="1"/>
          </p:cNvSpPr>
          <p:nvPr/>
        </p:nvSpPr>
        <p:spPr bwMode="auto">
          <a:xfrm>
            <a:off x="595015" y="5168409"/>
            <a:ext cx="5740048" cy="3527709"/>
          </a:xfrm>
          <a:prstGeom prst="rect">
            <a:avLst/>
          </a:prstGeom>
          <a:noFill/>
          <a:ln w="9525">
            <a:noFill/>
            <a:miter lim="800000"/>
            <a:headEnd/>
            <a:tailEnd/>
          </a:ln>
        </p:spPr>
        <p:txBody>
          <a:bodyPr lIns="87453" tIns="43726" rIns="87453" bIns="43726">
            <a:spAutoFit/>
          </a:bodyPr>
          <a:lstStyle/>
          <a:p>
            <a:pPr marL="82064" defTabSz="874857">
              <a:spcBef>
                <a:spcPct val="50000"/>
              </a:spcBef>
            </a:pPr>
            <a:r>
              <a:rPr lang="es-ES" sz="1200" b="1" dirty="0">
                <a:solidFill>
                  <a:srgbClr val="000000"/>
                </a:solidFill>
              </a:rPr>
              <a:t>El funcionamiento de la DAE hace intervenir la unidad de control del Vehículo Eléctrico (VE), el ESP, la consola central y comprende diferentes fases de vida en función de la posición del interruptor antirrobo.</a:t>
            </a:r>
            <a:endParaRPr lang="es-ES" sz="1200" u="sng" dirty="0">
              <a:solidFill>
                <a:srgbClr val="000000"/>
              </a:solidFill>
            </a:endParaRPr>
          </a:p>
          <a:p>
            <a:pPr marL="82064" defTabSz="874857">
              <a:spcBef>
                <a:spcPct val="50000"/>
              </a:spcBef>
              <a:buFont typeface="Wingdings" pitchFamily="2" charset="2"/>
              <a:buChar char="§"/>
            </a:pPr>
            <a:r>
              <a:rPr lang="es-ES" sz="1200" dirty="0">
                <a:solidFill>
                  <a:srgbClr val="000000"/>
                </a:solidFill>
              </a:rPr>
              <a:t> </a:t>
            </a:r>
            <a:r>
              <a:rPr lang="es-ES" sz="1200" b="1" dirty="0">
                <a:solidFill>
                  <a:srgbClr val="000000"/>
                </a:solidFill>
              </a:rPr>
              <a:t>encendido</a:t>
            </a:r>
            <a:r>
              <a:rPr lang="es-ES" sz="1200" dirty="0">
                <a:solidFill>
                  <a:srgbClr val="000000"/>
                </a:solidFill>
              </a:rPr>
              <a:t>: unidad de control DAE en espera del modo READY (sin asistencia),</a:t>
            </a:r>
          </a:p>
          <a:p>
            <a:pPr marL="82064" defTabSz="874857">
              <a:spcBef>
                <a:spcPct val="50000"/>
              </a:spcBef>
              <a:buFont typeface="Wingdings" pitchFamily="2" charset="2"/>
              <a:buChar char="§"/>
            </a:pPr>
            <a:r>
              <a:rPr lang="es-ES" sz="1200" dirty="0">
                <a:solidFill>
                  <a:srgbClr val="000000"/>
                </a:solidFill>
              </a:rPr>
              <a:t> </a:t>
            </a:r>
            <a:r>
              <a:rPr lang="es-ES" sz="1200" b="1" dirty="0">
                <a:solidFill>
                  <a:srgbClr val="000000"/>
                </a:solidFill>
              </a:rPr>
              <a:t>arranque</a:t>
            </a:r>
            <a:r>
              <a:rPr lang="es-ES" sz="1200" dirty="0">
                <a:solidFill>
                  <a:srgbClr val="000000"/>
                </a:solidFill>
              </a:rPr>
              <a:t>: VE paso al modo READY e informar a las otras unidades de control de la red CAN. La asistencia se hace operacional (tiempo 200ms),</a:t>
            </a:r>
          </a:p>
          <a:p>
            <a:pPr marL="82064" defTabSz="874857">
              <a:spcBef>
                <a:spcPct val="50000"/>
              </a:spcBef>
              <a:buFont typeface="Wingdings" pitchFamily="2" charset="2"/>
              <a:buChar char="§"/>
            </a:pPr>
            <a:r>
              <a:rPr lang="es-ES" sz="1200" dirty="0">
                <a:solidFill>
                  <a:srgbClr val="000000"/>
                </a:solidFill>
              </a:rPr>
              <a:t> </a:t>
            </a:r>
            <a:r>
              <a:rPr lang="es-ES" sz="1200" b="1" dirty="0">
                <a:solidFill>
                  <a:srgbClr val="000000"/>
                </a:solidFill>
              </a:rPr>
              <a:t>Funcionamiento normal (</a:t>
            </a:r>
            <a:r>
              <a:rPr lang="es-ES" sz="1200" b="1" dirty="0" err="1">
                <a:solidFill>
                  <a:srgbClr val="000000"/>
                </a:solidFill>
              </a:rPr>
              <a:t>modoREADY</a:t>
            </a:r>
            <a:r>
              <a:rPr lang="es-ES" sz="1200" b="1" dirty="0">
                <a:solidFill>
                  <a:srgbClr val="000000"/>
                </a:solidFill>
              </a:rPr>
              <a:t>):</a:t>
            </a:r>
            <a:r>
              <a:rPr lang="es-ES" sz="1200" dirty="0">
                <a:solidFill>
                  <a:srgbClr val="000000"/>
                </a:solidFill>
              </a:rPr>
              <a:t> la corriente de pilotaje del motor está regulada a partir de las señales del sensor de par y de la información de velocidad del vehículo. La unidad de control DAE informa igualmente a la unidad de control del VE del valor de la corriente de pilotaje del motor DAE.</a:t>
            </a:r>
          </a:p>
          <a:p>
            <a:pPr marL="82064" defTabSz="874857">
              <a:spcBef>
                <a:spcPct val="50000"/>
              </a:spcBef>
            </a:pPr>
            <a:r>
              <a:rPr lang="es-ES" sz="1200" dirty="0">
                <a:solidFill>
                  <a:srgbClr val="000000"/>
                </a:solidFill>
              </a:rPr>
              <a:t>     De otros datos (ej. kilometraje de la consola central) se intercambian y se reservan para las funciones de diagnóstico</a:t>
            </a:r>
            <a:r>
              <a:rPr lang="fr-FR" sz="1200" dirty="0"/>
              <a:t>.</a:t>
            </a:r>
          </a:p>
          <a:p>
            <a:pPr marL="82064" defTabSz="874857">
              <a:spcBef>
                <a:spcPct val="50000"/>
              </a:spcBef>
            </a:pPr>
            <a:endParaRPr lang="fr-FR" sz="1200" dirty="0"/>
          </a:p>
          <a:p>
            <a:pPr marL="82064" defTabSz="874857">
              <a:spcBef>
                <a:spcPct val="50000"/>
              </a:spcBef>
              <a:buFont typeface="Wingdings" pitchFamily="2" charset="2"/>
              <a:buChar char="§"/>
            </a:pPr>
            <a:endParaRPr lang="fr-FR" sz="1200" dirty="0"/>
          </a:p>
          <a:p>
            <a:pPr marL="82064" defTabSz="874857">
              <a:spcBef>
                <a:spcPct val="50000"/>
              </a:spcBef>
            </a:pPr>
            <a:endParaRPr lang="fr-FR" sz="1200" dirty="0"/>
          </a:p>
        </p:txBody>
      </p:sp>
      <p:sp>
        <p:nvSpPr>
          <p:cNvPr id="8237" name="Rectangle 156"/>
          <p:cNvSpPr>
            <a:spLocks noChangeArrowheads="1"/>
          </p:cNvSpPr>
          <p:nvPr/>
        </p:nvSpPr>
        <p:spPr bwMode="auto">
          <a:xfrm>
            <a:off x="812777" y="8209318"/>
            <a:ext cx="5851996" cy="804196"/>
          </a:xfrm>
          <a:prstGeom prst="rect">
            <a:avLst/>
          </a:prstGeom>
          <a:solidFill>
            <a:schemeClr val="bg1"/>
          </a:solidFill>
          <a:ln w="9525">
            <a:solidFill>
              <a:schemeClr val="tx1"/>
            </a:solidFill>
            <a:miter lim="800000"/>
            <a:headEnd/>
            <a:tailEnd/>
          </a:ln>
        </p:spPr>
        <p:txBody>
          <a:bodyPr lIns="87453" tIns="43726" rIns="87453" bIns="43726" anchor="ctr"/>
          <a:lstStyle/>
          <a:p>
            <a:pPr defTabSz="874857">
              <a:spcBef>
                <a:spcPct val="50000"/>
              </a:spcBef>
            </a:pPr>
            <a:r>
              <a:rPr lang="es-ES" sz="1200" dirty="0">
                <a:solidFill>
                  <a:srgbClr val="000000"/>
                </a:solidFill>
              </a:rPr>
              <a:t>El funcionamiento de la asistencia de dirección no hace intervenir el ángulo de giro del volante.</a:t>
            </a:r>
          </a:p>
          <a:p>
            <a:pPr defTabSz="874857">
              <a:spcBef>
                <a:spcPct val="50000"/>
              </a:spcBef>
            </a:pPr>
            <a:r>
              <a:rPr lang="es-ES" sz="1200" dirty="0">
                <a:solidFill>
                  <a:srgbClr val="000000"/>
                </a:solidFill>
              </a:rPr>
              <a:t>Un solo modo degradado en caso de fallo: supresión de asistencia</a:t>
            </a:r>
            <a:r>
              <a:rPr lang="fr-FR" sz="1200" dirty="0"/>
              <a:t>.</a:t>
            </a:r>
          </a:p>
        </p:txBody>
      </p:sp>
      <p:sp>
        <p:nvSpPr>
          <p:cNvPr id="8238" name="Rectangle 157"/>
          <p:cNvSpPr>
            <a:spLocks noChangeAspect="1" noChangeArrowheads="1"/>
          </p:cNvSpPr>
          <p:nvPr/>
        </p:nvSpPr>
        <p:spPr bwMode="auto">
          <a:xfrm>
            <a:off x="230031" y="8209318"/>
            <a:ext cx="541341" cy="804196"/>
          </a:xfrm>
          <a:prstGeom prst="rect">
            <a:avLst/>
          </a:prstGeom>
          <a:solidFill>
            <a:schemeClr val="bg1"/>
          </a:solidFill>
          <a:ln w="9525">
            <a:solidFill>
              <a:schemeClr val="tx1"/>
            </a:solidFill>
            <a:miter lim="800000"/>
            <a:headEnd/>
            <a:tailEnd/>
          </a:ln>
        </p:spPr>
        <p:txBody>
          <a:bodyPr wrap="none" lIns="87453" tIns="43726" rIns="87453" bIns="43726" anchor="ctr"/>
          <a:lstStyle/>
          <a:p>
            <a:pPr defTabSz="874857"/>
            <a:endParaRPr lang="es-ES" sz="1200" dirty="0"/>
          </a:p>
        </p:txBody>
      </p:sp>
      <p:pic>
        <p:nvPicPr>
          <p:cNvPr id="8239" name="Picture 158" descr="composant"/>
          <p:cNvPicPr>
            <a:picLocks noChangeAspect="1" noChangeArrowheads="1"/>
          </p:cNvPicPr>
          <p:nvPr/>
        </p:nvPicPr>
        <p:blipFill>
          <a:blip r:embed="rId10"/>
          <a:srcRect/>
          <a:stretch>
            <a:fillRect/>
          </a:stretch>
        </p:blipFill>
        <p:spPr bwMode="auto">
          <a:xfrm>
            <a:off x="305175" y="8474546"/>
            <a:ext cx="472331" cy="289340"/>
          </a:xfrm>
          <a:prstGeom prst="rect">
            <a:avLst/>
          </a:prstGeom>
          <a:noFill/>
          <a:ln w="9525">
            <a:noFill/>
            <a:miter lim="800000"/>
            <a:headEnd/>
            <a:tailEnd/>
          </a:ln>
        </p:spPr>
      </p:pic>
      <p:sp>
        <p:nvSpPr>
          <p:cNvPr id="8240" name="Text Box 159"/>
          <p:cNvSpPr txBox="1">
            <a:spLocks noChangeArrowheads="1"/>
          </p:cNvSpPr>
          <p:nvPr/>
        </p:nvSpPr>
        <p:spPr bwMode="auto">
          <a:xfrm>
            <a:off x="1683829" y="794268"/>
            <a:ext cx="4289318" cy="331890"/>
          </a:xfrm>
          <a:prstGeom prst="rect">
            <a:avLst/>
          </a:prstGeom>
          <a:noFill/>
          <a:ln w="38100" algn="ctr">
            <a:noFill/>
            <a:miter lim="800000"/>
            <a:headEnd/>
            <a:tailEnd/>
          </a:ln>
        </p:spPr>
        <p:txBody>
          <a:bodyPr lIns="86076" tIns="43726" rIns="87453" bIns="43726"/>
          <a:lstStyle/>
          <a:p>
            <a:pPr defTabSz="874857">
              <a:spcBef>
                <a:spcPct val="30000"/>
              </a:spcBef>
            </a:pPr>
            <a:r>
              <a:rPr lang="fr-FR" u="sng" dirty="0">
                <a:solidFill>
                  <a:srgbClr val="000000"/>
                </a:solidFill>
              </a:rPr>
              <a:t>en modo normal y </a:t>
            </a:r>
            <a:r>
              <a:rPr lang="fr-FR" u="sng" dirty="0" err="1">
                <a:solidFill>
                  <a:srgbClr val="000000"/>
                </a:solidFill>
              </a:rPr>
              <a:t>vehículo</a:t>
            </a:r>
            <a:r>
              <a:rPr lang="fr-FR" u="sng" dirty="0">
                <a:solidFill>
                  <a:srgbClr val="000000"/>
                </a:solidFill>
              </a:rPr>
              <a:t> READY  (DAE </a:t>
            </a:r>
            <a:r>
              <a:rPr lang="fr-FR" u="sng" dirty="0" err="1">
                <a:solidFill>
                  <a:srgbClr val="000000"/>
                </a:solidFill>
              </a:rPr>
              <a:t>operacional</a:t>
            </a:r>
            <a:r>
              <a:rPr lang="fr-FR" u="sng" dirty="0">
                <a:solidFill>
                  <a:srgbClr val="000000"/>
                </a:solidFill>
              </a:rPr>
              <a:t>)</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2"/>
          <p:cNvSpPr>
            <a:spLocks noGrp="1" noRot="1" noChangeAspect="1" noChangeArrowheads="1" noTextEdit="1"/>
          </p:cNvSpPr>
          <p:nvPr>
            <p:ph type="sldImg"/>
          </p:nvPr>
        </p:nvSpPr>
        <p:spPr>
          <a:xfrm>
            <a:off x="371117" y="1"/>
            <a:ext cx="6440877" cy="4467752"/>
          </a:xfrm>
          <a:ln/>
        </p:spPr>
      </p:sp>
      <p:sp>
        <p:nvSpPr>
          <p:cNvPr id="346115" name="Rectangle 3"/>
          <p:cNvSpPr>
            <a:spLocks noGrp="1" noChangeArrowheads="1"/>
          </p:cNvSpPr>
          <p:nvPr>
            <p:ph type="body" idx="1"/>
          </p:nvPr>
        </p:nvSpPr>
        <p:spPr>
          <a:xfrm>
            <a:off x="667091" y="4506048"/>
            <a:ext cx="5801389" cy="2652285"/>
          </a:xfrm>
          <a:noFill/>
          <a:ln/>
        </p:spPr>
        <p:txBody>
          <a:bodyPr lIns="87474" tIns="43736" rIns="87474" bIns="43736"/>
          <a:lstStyle/>
          <a:p>
            <a:r>
              <a:rPr kumimoji="1" lang="es-ES" altLang="ja-JP" dirty="0"/>
              <a:t>Para los modelos de conducción a derechas se han desarrollado exclusivamente una columna y un antirrobo específicos (THACHAM). </a:t>
            </a:r>
          </a:p>
          <a:p>
            <a:endParaRPr kumimoji="1" lang="es-ES" altLang="ja-JP" dirty="0"/>
          </a:p>
          <a:p>
            <a:r>
              <a:rPr kumimoji="1" lang="es-ES" altLang="ja-JP" b="1" dirty="0"/>
              <a:t>Columna de dirección</a:t>
            </a:r>
          </a:p>
          <a:p>
            <a:r>
              <a:rPr kumimoji="1" lang="es-ES" altLang="ja-JP" dirty="0"/>
              <a:t>Un anillo colector, al comenzar a derrapar a partir de un par de aproximadamente 100 </a:t>
            </a:r>
            <a:r>
              <a:rPr kumimoji="1" lang="es-ES" altLang="ja-JP" dirty="0" err="1"/>
              <a:t>N.m.</a:t>
            </a:r>
            <a:r>
              <a:rPr kumimoji="1" lang="es-ES" altLang="ja-JP" dirty="0"/>
              <a:t>, está presente para evitar toda rotura del bloqueo antirrobo mientras se aplica un par excesivo sobre el volante bloqueado.</a:t>
            </a:r>
          </a:p>
          <a:p>
            <a:endParaRPr kumimoji="1" lang="es-ES" altLang="ja-JP" dirty="0"/>
          </a:p>
          <a:p>
            <a:r>
              <a:rPr kumimoji="1" lang="es-ES" altLang="ja-JP" b="1" dirty="0"/>
              <a:t>Antirrobo</a:t>
            </a:r>
            <a:endParaRPr kumimoji="1" lang="es-ES" altLang="ja-JP" dirty="0"/>
          </a:p>
          <a:p>
            <a:r>
              <a:rPr kumimoji="1" lang="es-ES" altLang="ja-JP" dirty="0"/>
              <a:t>     El bloqueo está reforzado y se han añadido funciones de seguridad adicionales</a:t>
            </a:r>
            <a:r>
              <a:rPr kumimoji="1" lang="fr-FR" altLang="ja-JP" dirty="0"/>
              <a:t>.</a:t>
            </a:r>
            <a:endParaRPr kumimoji="1" lang="en-US" altLang="ja-JP" dirty="0"/>
          </a:p>
          <a:p>
            <a:endParaRPr lang="fr-FR"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2"/>
          <p:cNvSpPr>
            <a:spLocks noGrp="1" noRot="1" noChangeAspect="1" noChangeArrowheads="1" noTextEdit="1"/>
          </p:cNvSpPr>
          <p:nvPr>
            <p:ph type="sldImg"/>
          </p:nvPr>
        </p:nvSpPr>
        <p:spPr>
          <a:xfrm>
            <a:off x="271437" y="38296"/>
            <a:ext cx="6440877" cy="4467752"/>
          </a:xfrm>
          <a:ln/>
        </p:spPr>
      </p:sp>
      <p:sp>
        <p:nvSpPr>
          <p:cNvPr id="348163" name="Rectangle 3"/>
          <p:cNvSpPr>
            <a:spLocks noGrp="1" noChangeArrowheads="1"/>
          </p:cNvSpPr>
          <p:nvPr>
            <p:ph type="body" idx="1"/>
          </p:nvPr>
        </p:nvSpPr>
        <p:spPr>
          <a:xfrm>
            <a:off x="595015" y="4107495"/>
            <a:ext cx="5947076" cy="3779861"/>
          </a:xfrm>
          <a:noFill/>
          <a:ln/>
        </p:spPr>
        <p:txBody>
          <a:bodyPr lIns="87474" tIns="43736" rIns="87474" bIns="43736"/>
          <a:lstStyle/>
          <a:p>
            <a:r>
              <a:rPr kumimoji="1" lang="es-ES" altLang="ja-JP" b="1" dirty="0"/>
              <a:t>Quitando la generación de depresión para la asistencia, el sistema de frenado es clásico:</a:t>
            </a:r>
            <a:endParaRPr kumimoji="1" lang="es-ES" altLang="ja-JP" dirty="0"/>
          </a:p>
          <a:p>
            <a:pPr lvl="1" eaLnBrk="1" hangingPunct="1"/>
            <a:r>
              <a:rPr kumimoji="1" lang="es-ES" altLang="ja-JP" dirty="0"/>
              <a:t> doble circuito hidráulico en X con asistencia por depresión,</a:t>
            </a:r>
          </a:p>
          <a:p>
            <a:pPr lvl="1" eaLnBrk="1" hangingPunct="1"/>
            <a:r>
              <a:rPr kumimoji="1" lang="es-ES" altLang="ja-JP" dirty="0"/>
              <a:t> ayuda al frenado de emergencia integrado en el amplificador de frenado,</a:t>
            </a:r>
          </a:p>
          <a:p>
            <a:pPr lvl="1" eaLnBrk="1" hangingPunct="1"/>
            <a:r>
              <a:rPr kumimoji="1" lang="es-ES" altLang="ja-JP" dirty="0"/>
              <a:t> sistema ESP Bosch 8.1 con Repartición Electrónica de Frenado (REF) y sensor de presión hidráulico integrado.</a:t>
            </a:r>
          </a:p>
          <a:p>
            <a:endParaRPr kumimoji="1" lang="es-ES" altLang="ja-JP" dirty="0"/>
          </a:p>
          <a:p>
            <a:r>
              <a:rPr kumimoji="1" lang="es-ES" altLang="ja-JP" b="1" dirty="0"/>
              <a:t>Gestión de la depresión</a:t>
            </a:r>
          </a:p>
          <a:p>
            <a:r>
              <a:rPr kumimoji="1" lang="es-ES" altLang="ja-JP" dirty="0"/>
              <a:t>La depresión es creada por una bomba de vació eléctrica situada en la parte trasera derecha del vehículo, en el compartimento del motor.</a:t>
            </a:r>
          </a:p>
          <a:p>
            <a:r>
              <a:rPr kumimoji="1" lang="es-ES" altLang="ja-JP" dirty="0"/>
              <a:t>Cada vez que se pone en marcha el calculador del VE activa la bomba durante unos segundos, lo que crea una depresión inicial suficiente.</a:t>
            </a:r>
          </a:p>
          <a:p>
            <a:r>
              <a:rPr kumimoji="1" lang="es-ES" altLang="ja-JP" dirty="0"/>
              <a:t>Un bucle de regulación utilizando un sensor de presión en el amplificador de frenado permite activar la bomba en caso de bajada de depresión (presión sobre el pedal del freno).</a:t>
            </a:r>
          </a:p>
        </p:txBody>
      </p:sp>
      <p:pic>
        <p:nvPicPr>
          <p:cNvPr id="1058820" name="Picture 11" descr="Combiné_voyant_frein"/>
          <p:cNvPicPr>
            <a:picLocks noChangeAspect="1" noChangeArrowheads="1"/>
          </p:cNvPicPr>
          <p:nvPr/>
        </p:nvPicPr>
        <p:blipFill>
          <a:blip r:embed="rId3"/>
          <a:srcRect/>
          <a:stretch>
            <a:fillRect/>
          </a:stretch>
        </p:blipFill>
        <p:spPr bwMode="auto">
          <a:xfrm>
            <a:off x="4810722" y="7688790"/>
            <a:ext cx="1331114" cy="937518"/>
          </a:xfrm>
          <a:prstGeom prst="rect">
            <a:avLst/>
          </a:prstGeom>
          <a:noFill/>
          <a:ln w="28575">
            <a:solidFill>
              <a:schemeClr val="bg1"/>
            </a:solidFill>
            <a:miter lim="800000"/>
            <a:headEnd/>
            <a:tailEnd/>
          </a:ln>
          <a:effectLst>
            <a:outerShdw dist="53882" dir="2700000" algn="ctr" rotWithShape="0">
              <a:srgbClr val="808080">
                <a:alpha val="50000"/>
              </a:srgbClr>
            </a:outerShdw>
          </a:effectLst>
        </p:spPr>
      </p:pic>
      <p:sp>
        <p:nvSpPr>
          <p:cNvPr id="348165" name="Text Box 12"/>
          <p:cNvSpPr txBox="1">
            <a:spLocks noChangeArrowheads="1"/>
          </p:cNvSpPr>
          <p:nvPr/>
        </p:nvSpPr>
        <p:spPr bwMode="auto">
          <a:xfrm>
            <a:off x="1466066" y="7820694"/>
            <a:ext cx="3271046" cy="919303"/>
          </a:xfrm>
          <a:prstGeom prst="rect">
            <a:avLst/>
          </a:prstGeom>
          <a:noFill/>
          <a:ln w="9525">
            <a:noFill/>
            <a:miter lim="800000"/>
            <a:headEnd/>
            <a:tailEnd/>
          </a:ln>
        </p:spPr>
        <p:txBody>
          <a:bodyPr lIns="87453" tIns="43726" rIns="87453" bIns="43726">
            <a:spAutoFit/>
          </a:bodyPr>
          <a:lstStyle/>
          <a:p>
            <a:pPr algn="r" defTabSz="874857">
              <a:spcBef>
                <a:spcPct val="30000"/>
              </a:spcBef>
            </a:pPr>
            <a:r>
              <a:rPr kumimoji="1" lang="es-ES" altLang="ja-JP" sz="1200" i="1" dirty="0">
                <a:ea typeface="MS PGothic" pitchFamily="34" charset="-128"/>
              </a:rPr>
              <a:t>Se activa una señal integrada en el combinado en caso de fuerte disminución de la depresión, además del piloto de fallo del frenado habitual</a:t>
            </a:r>
            <a:r>
              <a:rPr kumimoji="1" lang="fr-FR" altLang="ja-JP" sz="1200" i="1" dirty="0">
                <a:ea typeface="MS PGothic" pitchFamily="34" charset="-128"/>
              </a:rPr>
              <a:t>.</a:t>
            </a:r>
          </a:p>
          <a:p>
            <a:pPr algn="r" defTabSz="874857">
              <a:spcBef>
                <a:spcPct val="50000"/>
              </a:spcBef>
            </a:pPr>
            <a:endParaRPr lang="fr-FR" sz="1200" i="1" dirty="0">
              <a:ea typeface="MS PGothic" pitchFamily="34"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2"/>
          <p:cNvSpPr>
            <a:spLocks noGrp="1" noRot="1" noChangeAspect="1" noChangeArrowheads="1" noTextEdit="1"/>
          </p:cNvSpPr>
          <p:nvPr>
            <p:ph type="sldImg"/>
          </p:nvPr>
        </p:nvSpPr>
        <p:spPr>
          <a:xfrm>
            <a:off x="271437" y="38296"/>
            <a:ext cx="6440877" cy="4467752"/>
          </a:xfrm>
          <a:ln/>
        </p:spPr>
      </p:sp>
      <p:sp>
        <p:nvSpPr>
          <p:cNvPr id="349187" name="Rectangle 3"/>
          <p:cNvSpPr>
            <a:spLocks noGrp="1" noChangeArrowheads="1"/>
          </p:cNvSpPr>
          <p:nvPr>
            <p:ph type="body" idx="1"/>
          </p:nvPr>
        </p:nvSpPr>
        <p:spPr>
          <a:xfrm>
            <a:off x="377251" y="4506048"/>
            <a:ext cx="6091229" cy="4110332"/>
          </a:xfrm>
          <a:noFill/>
          <a:ln/>
        </p:spPr>
        <p:txBody>
          <a:bodyPr lIns="87474" tIns="43736" rIns="87474" bIns="43736"/>
          <a:lstStyle/>
          <a:p>
            <a:r>
              <a:rPr kumimoji="1" lang="es-ES" altLang="ja-JP" b="1" dirty="0"/>
              <a:t>El freno motor generado durante las fases de desaceleración puede alcanzar valores lo suficientemente importantes para provocar un derrape en las ruedas traseras. Un ajuste del freno motor controlado por el calculador del VE en relación al ESP permite adaptarse al límite de adherencia disponible.</a:t>
            </a:r>
          </a:p>
          <a:p>
            <a:endParaRPr kumimoji="1" lang="es-ES" altLang="ja-JP" u="sng" dirty="0"/>
          </a:p>
          <a:p>
            <a:r>
              <a:rPr kumimoji="1" lang="es-ES" altLang="ja-JP" b="1" dirty="0"/>
              <a:t>Bucle de gestión del freno motor</a:t>
            </a:r>
          </a:p>
          <a:p>
            <a:r>
              <a:rPr kumimoji="1" lang="es-ES" altLang="ja-JP" dirty="0"/>
              <a:t>A partir de la información sobre la velocidad del vehículo (1), el VE comienza por calcular el par de freno motor máximo que podrá teóricamente obtener a esa velocidad (2) (es la consigna inicial).</a:t>
            </a:r>
          </a:p>
          <a:p>
            <a:r>
              <a:rPr kumimoji="1" lang="es-ES" altLang="ja-JP" dirty="0"/>
              <a:t>En fase de desaceleración o frenado, el ESP, tras analizar la información de los sensores ((3) + presión de frenado + derrape de las ruedas), calcula el par máximo de frenado que pueden tolerar las ruedas traseras (4) (de acuerdo con las cartografías REF y adherencia disponible) y puede ser necesaria una reducción del par efectivo del freno motor (5).</a:t>
            </a:r>
          </a:p>
          <a:p>
            <a:r>
              <a:rPr kumimoji="1" lang="es-ES" altLang="ja-JP" dirty="0"/>
              <a:t>Integrar el requerimiento del ESP permite al VE elaborar la consigna final (6) destinada al CCME</a:t>
            </a:r>
            <a:r>
              <a:rPr kumimoji="1" lang="fr-FR" altLang="ja-JP" dirty="0"/>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618" name="Rectangle 2"/>
          <p:cNvSpPr>
            <a:spLocks noGrp="1" noRot="1" noChangeAspect="1" noChangeArrowheads="1" noTextEdit="1"/>
          </p:cNvSpPr>
          <p:nvPr>
            <p:ph type="sldImg"/>
          </p:nvPr>
        </p:nvSpPr>
        <p:spPr>
          <a:xfrm>
            <a:off x="285750" y="0"/>
            <a:ext cx="5957888" cy="4467225"/>
          </a:xfrm>
          <a:ln/>
        </p:spPr>
      </p:sp>
      <p:sp>
        <p:nvSpPr>
          <p:cNvPr id="197635" name="Rectangle 3"/>
          <p:cNvSpPr>
            <a:spLocks noGrp="1" noChangeArrowheads="1"/>
          </p:cNvSpPr>
          <p:nvPr>
            <p:ph type="body" idx="1"/>
          </p:nvPr>
        </p:nvSpPr>
        <p:spPr>
          <a:xfrm>
            <a:off x="0" y="2118991"/>
            <a:ext cx="6813528" cy="7025009"/>
          </a:xfrm>
          <a:ln/>
        </p:spPr>
        <p:txBody>
          <a:bodyPr/>
          <a:lstStyle/>
          <a:p>
            <a:pPr eaLnBrk="1" hangingPunct="1"/>
            <a:endParaRPr lang="fr-FR" dirty="0"/>
          </a:p>
          <a:p>
            <a:pPr eaLnBrk="1" hangingPunct="1"/>
            <a:r>
              <a:rPr lang="es-ES_tradnl" dirty="0"/>
              <a:t>La autonomía homologada del vehículo es de 150 km en ciclo NEDC*.</a:t>
            </a:r>
          </a:p>
          <a:p>
            <a:pPr eaLnBrk="1" hangingPunct="1"/>
            <a:endParaRPr lang="es-ES_tradnl" dirty="0"/>
          </a:p>
          <a:p>
            <a:pPr eaLnBrk="1" hangingPunct="1"/>
            <a:r>
              <a:rPr lang="es-ES_tradnl" dirty="0"/>
              <a:t>Esta prestación se obtiene (igual que en un vehículo térmico) sin tomar en cuenta ningún otro accesorio que consuma la batería: calefacción, climatización, luces, etc...</a:t>
            </a:r>
          </a:p>
          <a:p>
            <a:pPr eaLnBrk="1" hangingPunct="1"/>
            <a:endParaRPr lang="es-ES_tradnl" dirty="0"/>
          </a:p>
          <a:p>
            <a:pPr eaLnBrk="1" hangingPunct="1"/>
            <a:r>
              <a:rPr lang="es-ES_tradnl" dirty="0"/>
              <a:t>Durante el uso por los clientes, el parámetro que más influye en el consumo y, por lo tanto, en la autonomía, sigue siendo el perfil de uso o el modo de conducción. </a:t>
            </a:r>
          </a:p>
          <a:p>
            <a:pPr eaLnBrk="1" hangingPunct="1"/>
            <a:r>
              <a:rPr lang="es-ES_tradnl" dirty="0"/>
              <a:t>Sin embargo, existen otros parámetros que pueden influir en las prestaciones (en el sentido más amplio del término) de la batería de tracción: su capacidad de almacenar y restituir la energía (que condiciona la autonomía), su capacidad de aceptar/transmitir la corriente eléctrica elevada (que condiciona las prestaciones del coche):</a:t>
            </a:r>
          </a:p>
          <a:p>
            <a:pPr eaLnBrk="1" hangingPunct="1"/>
            <a:endParaRPr lang="es-ES_tradnl" dirty="0"/>
          </a:p>
          <a:p>
            <a:pPr eaLnBrk="1" hangingPunct="1"/>
            <a:r>
              <a:rPr lang="es-ES_tradnl" b="1" dirty="0"/>
              <a:t>La edad de la batería (y/o su inactividad)</a:t>
            </a:r>
            <a:r>
              <a:rPr lang="es-ES_tradnl" dirty="0"/>
              <a:t>:</a:t>
            </a:r>
          </a:p>
          <a:p>
            <a:pPr eaLnBrk="1" hangingPunct="1"/>
            <a:r>
              <a:rPr lang="es-ES_tradnl" dirty="0"/>
              <a:t>Cuantos más años tiene la batería, más pierde su capacidad de almacenar la energía.  </a:t>
            </a:r>
          </a:p>
          <a:p>
            <a:pPr eaLnBrk="1" hangingPunct="1"/>
            <a:endParaRPr lang="es-ES_tradnl" dirty="0"/>
          </a:p>
          <a:p>
            <a:pPr eaLnBrk="1" hangingPunct="1"/>
            <a:r>
              <a:rPr lang="es-ES_tradnl" sz="1300" b="1" dirty="0"/>
              <a:t>Por lo tanto, la temperatura de la batería es, en parte, la temperatura ambiente</a:t>
            </a:r>
            <a:r>
              <a:rPr lang="es-ES_tradnl" dirty="0"/>
              <a:t>. </a:t>
            </a:r>
          </a:p>
          <a:p>
            <a:pPr eaLnBrk="1" hangingPunct="1"/>
            <a:r>
              <a:rPr lang="es-ES_tradnl" dirty="0"/>
              <a:t>- Una temperatura ambiente elevada acelera el fenómeno de envejecimiento mencionado anteriormente. </a:t>
            </a:r>
          </a:p>
          <a:p>
            <a:pPr eaLnBrk="1" hangingPunct="1">
              <a:buFontTx/>
              <a:buChar char="-"/>
            </a:pPr>
            <a:r>
              <a:rPr lang="es-ES_tradnl" dirty="0"/>
              <a:t> Una temperatura ambiente demasiado baja afecta a la corriente elevada de carga y de descarga; en consecuencia, las prestaciones del vehículo son más limitadas </a:t>
            </a:r>
            <a:r>
              <a:rPr lang="es-ES_tradnl" i="1" dirty="0"/>
              <a:t>(ver capítulo “Carga del vehículo”).</a:t>
            </a:r>
          </a:p>
          <a:p>
            <a:pPr eaLnBrk="1" hangingPunct="1"/>
            <a:endParaRPr lang="es-ES_tradnl" i="1" dirty="0"/>
          </a:p>
          <a:p>
            <a:pPr eaLnBrk="1" hangingPunct="1"/>
            <a:r>
              <a:rPr lang="es-ES_tradnl" b="1" dirty="0"/>
              <a:t>El uso de consumidores como la calefacción o la climatización</a:t>
            </a:r>
            <a:r>
              <a:rPr lang="es-ES_tradnl" dirty="0"/>
              <a:t>:</a:t>
            </a:r>
          </a:p>
          <a:p>
            <a:pPr eaLnBrk="1" hangingPunct="1"/>
            <a:r>
              <a:rPr lang="es-ES_tradnl" dirty="0"/>
              <a:t>Puesto que estos consumidores se alimentan por la batería de tracción, consumen la energía reduciendo la autonomía</a:t>
            </a:r>
            <a:endParaRPr lang="fr-FR" dirty="0"/>
          </a:p>
          <a:p>
            <a:pPr eaLnBrk="1" hangingPunct="1"/>
            <a:endParaRPr lang="fr-FR" dirty="0"/>
          </a:p>
          <a:p>
            <a:pPr eaLnBrk="1" hangingPunct="1"/>
            <a:endParaRPr lang="fr-FR" dirty="0"/>
          </a:p>
          <a:p>
            <a:pPr eaLnBrk="1" hangingPunct="1"/>
            <a:endParaRPr lang="fr-FR" dirty="0"/>
          </a:p>
          <a:p>
            <a:pPr eaLnBrk="1" hangingPunct="1"/>
            <a:r>
              <a:rPr lang="fr-FR" dirty="0"/>
              <a:t>* NEDC: </a:t>
            </a:r>
            <a:r>
              <a:rPr lang="fr-FR" b="1" i="1" dirty="0"/>
              <a:t>New </a:t>
            </a:r>
            <a:r>
              <a:rPr lang="fr-FR" b="1" i="1" dirty="0" err="1"/>
              <a:t>European</a:t>
            </a:r>
            <a:r>
              <a:rPr lang="fr-FR" b="1" i="1" dirty="0"/>
              <a:t> </a:t>
            </a:r>
            <a:r>
              <a:rPr lang="fr-FR" b="1" i="1" dirty="0" err="1"/>
              <a:t>Driving</a:t>
            </a:r>
            <a:r>
              <a:rPr lang="fr-FR" b="1" i="1" dirty="0"/>
              <a:t> Cycle</a:t>
            </a:r>
            <a:endParaRPr lang="fr-FR" dirty="0"/>
          </a:p>
        </p:txBody>
      </p:sp>
      <p:sp>
        <p:nvSpPr>
          <p:cNvPr id="197636" name="Rectangle 4"/>
          <p:cNvSpPr>
            <a:spLocks noChangeArrowheads="1"/>
          </p:cNvSpPr>
          <p:nvPr/>
        </p:nvSpPr>
        <p:spPr bwMode="auto">
          <a:xfrm>
            <a:off x="4956408" y="1771633"/>
            <a:ext cx="167845" cy="364245"/>
          </a:xfrm>
          <a:prstGeom prst="rect">
            <a:avLst/>
          </a:prstGeom>
          <a:solidFill>
            <a:schemeClr val="bg1"/>
          </a:solidFill>
          <a:ln w="25400" algn="ctr">
            <a:noFill/>
            <a:miter lim="800000"/>
            <a:headEnd/>
            <a:tailEnd/>
          </a:ln>
        </p:spPr>
        <p:txBody>
          <a:bodyPr wrap="none" lIns="83079" tIns="43201" rIns="83079" bIns="43201" anchor="ctr">
            <a:spAutoFit/>
          </a:bodyPr>
          <a:lstStyle/>
          <a:p>
            <a:endParaRPr lang="es-E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2"/>
          <p:cNvSpPr>
            <a:spLocks noGrp="1" noRot="1" noChangeAspect="1" noChangeArrowheads="1" noTextEdit="1"/>
          </p:cNvSpPr>
          <p:nvPr>
            <p:ph type="sldImg"/>
          </p:nvPr>
        </p:nvSpPr>
        <p:spPr>
          <a:xfrm>
            <a:off x="271437" y="38296"/>
            <a:ext cx="6440877" cy="4467752"/>
          </a:xfrm>
          <a:ln/>
        </p:spPr>
      </p:sp>
      <p:sp>
        <p:nvSpPr>
          <p:cNvPr id="351235" name="Rectangle 3"/>
          <p:cNvSpPr>
            <a:spLocks noGrp="1" noChangeArrowheads="1"/>
          </p:cNvSpPr>
          <p:nvPr>
            <p:ph type="body" idx="1"/>
          </p:nvPr>
        </p:nvSpPr>
        <p:spPr>
          <a:xfrm>
            <a:off x="377251" y="4506048"/>
            <a:ext cx="6091229" cy="3049418"/>
          </a:xfrm>
          <a:noFill/>
          <a:ln/>
        </p:spPr>
        <p:txBody>
          <a:bodyPr lIns="87474" tIns="43736" rIns="87474" bIns="43736"/>
          <a:lstStyle/>
          <a:p>
            <a:endParaRPr kumimoji="1" lang="fr-FR" altLang="ja-JP" dirty="0" smtClean="0"/>
          </a:p>
          <a:p>
            <a:endParaRPr kumimoji="1" lang="fr-FR" altLang="ja-JP" dirty="0" smtClean="0"/>
          </a:p>
        </p:txBody>
      </p:sp>
      <p:sp>
        <p:nvSpPr>
          <p:cNvPr id="351236" name="Rectangle 8"/>
          <p:cNvSpPr>
            <a:spLocks noChangeAspect="1" noChangeArrowheads="1"/>
          </p:cNvSpPr>
          <p:nvPr/>
        </p:nvSpPr>
        <p:spPr bwMode="auto">
          <a:xfrm>
            <a:off x="230031" y="7820694"/>
            <a:ext cx="541341" cy="1192819"/>
          </a:xfrm>
          <a:prstGeom prst="rect">
            <a:avLst/>
          </a:prstGeom>
          <a:solidFill>
            <a:schemeClr val="bg1"/>
          </a:solidFill>
          <a:ln w="9525">
            <a:solidFill>
              <a:schemeClr val="tx1"/>
            </a:solidFill>
            <a:miter lim="800000"/>
            <a:headEnd/>
            <a:tailEnd/>
          </a:ln>
        </p:spPr>
        <p:txBody>
          <a:bodyPr wrap="none" lIns="87453" tIns="43726" rIns="87453" bIns="43726" anchor="ctr"/>
          <a:lstStyle/>
          <a:p>
            <a:pPr defTabSz="874857"/>
            <a:endParaRPr lang="es-ES" dirty="0"/>
          </a:p>
        </p:txBody>
      </p:sp>
      <p:sp>
        <p:nvSpPr>
          <p:cNvPr id="351237" name="Rectangle 13"/>
          <p:cNvSpPr>
            <a:spLocks noChangeArrowheads="1"/>
          </p:cNvSpPr>
          <p:nvPr/>
        </p:nvSpPr>
        <p:spPr bwMode="auto">
          <a:xfrm>
            <a:off x="812777" y="7820694"/>
            <a:ext cx="5851996" cy="1192819"/>
          </a:xfrm>
          <a:prstGeom prst="rect">
            <a:avLst/>
          </a:prstGeom>
          <a:solidFill>
            <a:schemeClr val="bg1"/>
          </a:solidFill>
          <a:ln w="9525">
            <a:solidFill>
              <a:schemeClr val="tx1"/>
            </a:solidFill>
            <a:miter lim="800000"/>
            <a:headEnd/>
            <a:tailEnd/>
          </a:ln>
        </p:spPr>
        <p:txBody>
          <a:bodyPr lIns="87453" tIns="43726" rIns="87453" bIns="43726"/>
          <a:lstStyle/>
          <a:p>
            <a:pPr defTabSz="874857">
              <a:spcBef>
                <a:spcPct val="30000"/>
              </a:spcBef>
            </a:pPr>
            <a:r>
              <a:rPr kumimoji="1" lang="es-ES" altLang="ja-JP" sz="1200" dirty="0">
                <a:solidFill>
                  <a:srgbClr val="000000"/>
                </a:solidFill>
                <a:ea typeface="MS PGothic" pitchFamily="34" charset="-128"/>
              </a:rPr>
              <a:t>Se desaconseja desconectar el ESP y por lo tanto el </a:t>
            </a:r>
            <a:r>
              <a:rPr kumimoji="1" lang="es-ES" altLang="ja-JP" sz="1200" dirty="0" err="1">
                <a:solidFill>
                  <a:srgbClr val="000000"/>
                </a:solidFill>
                <a:ea typeface="MS PGothic" pitchFamily="34" charset="-128"/>
              </a:rPr>
              <a:t>antipatinaje</a:t>
            </a:r>
            <a:r>
              <a:rPr kumimoji="1" lang="es-ES" altLang="ja-JP" sz="1200" dirty="0">
                <a:solidFill>
                  <a:srgbClr val="000000"/>
                </a:solidFill>
                <a:ea typeface="MS PGothic" pitchFamily="34" charset="-128"/>
              </a:rPr>
              <a:t> (salvo necesidad de desplazarse a una velocidad muy baja sobre nieve o barro).</a:t>
            </a:r>
          </a:p>
          <a:p>
            <a:pPr defTabSz="874857">
              <a:spcBef>
                <a:spcPct val="30000"/>
              </a:spcBef>
            </a:pPr>
            <a:r>
              <a:rPr kumimoji="1" lang="es-ES" altLang="ja-JP" sz="1200" dirty="0">
                <a:solidFill>
                  <a:srgbClr val="000000"/>
                </a:solidFill>
                <a:ea typeface="MS PGothic" pitchFamily="34" charset="-128"/>
              </a:rPr>
              <a:t>Riesgo de inestabilidades en condiciones de adherencia degradada (lluvia, grava, pavimentos mojados…) debido a la arquitectura de propulsión</a:t>
            </a:r>
            <a:r>
              <a:rPr kumimoji="1" lang="fr-FR" altLang="ja-JP" sz="1200" dirty="0">
                <a:ea typeface="MS PGothic" pitchFamily="34" charset="-128"/>
              </a:rPr>
              <a:t>. </a:t>
            </a:r>
            <a:endParaRPr kumimoji="1" lang="fr-FR" sz="1200" dirty="0">
              <a:ea typeface="MS PGothic" pitchFamily="34" charset="-128"/>
            </a:endParaRPr>
          </a:p>
        </p:txBody>
      </p:sp>
      <p:sp>
        <p:nvSpPr>
          <p:cNvPr id="351238" name="Rectangle 14"/>
          <p:cNvSpPr>
            <a:spLocks noChangeArrowheads="1"/>
          </p:cNvSpPr>
          <p:nvPr/>
        </p:nvSpPr>
        <p:spPr bwMode="auto">
          <a:xfrm>
            <a:off x="449329" y="4637953"/>
            <a:ext cx="6215445" cy="2784190"/>
          </a:xfrm>
          <a:prstGeom prst="rect">
            <a:avLst/>
          </a:prstGeom>
          <a:solidFill>
            <a:schemeClr val="bg1"/>
          </a:solidFill>
          <a:ln w="9525">
            <a:noFill/>
            <a:miter lim="800000"/>
            <a:headEnd/>
            <a:tailEnd/>
          </a:ln>
        </p:spPr>
        <p:txBody>
          <a:bodyPr lIns="87453" tIns="43726" rIns="87453" bIns="43726"/>
          <a:lstStyle/>
          <a:p>
            <a:pPr defTabSz="874857">
              <a:spcBef>
                <a:spcPct val="30000"/>
              </a:spcBef>
            </a:pPr>
            <a:r>
              <a:rPr lang="es-ES" sz="1200" b="1" dirty="0"/>
              <a:t>Desactivación del ESP</a:t>
            </a:r>
          </a:p>
          <a:p>
            <a:pPr defTabSz="874857">
              <a:spcBef>
                <a:spcPct val="30000"/>
              </a:spcBef>
            </a:pPr>
            <a:r>
              <a:rPr lang="es-ES" sz="1200" dirty="0"/>
              <a:t>Pulsar durante 3 segundo el botón ESP OFF desactiva las funciones ESP y el </a:t>
            </a:r>
            <a:r>
              <a:rPr lang="es-ES" sz="1200" dirty="0" err="1"/>
              <a:t>Antipatinaje</a:t>
            </a:r>
            <a:r>
              <a:rPr lang="es-ES" sz="1200" dirty="0"/>
              <a:t>.</a:t>
            </a:r>
          </a:p>
          <a:p>
            <a:pPr defTabSz="874857">
              <a:spcBef>
                <a:spcPct val="30000"/>
              </a:spcBef>
            </a:pPr>
            <a:r>
              <a:rPr lang="es-ES" sz="1200" dirty="0"/>
              <a:t>Al contrario que la mayoría de los vehículos de la marca, la desactivación es válida para todas las marchas del vehículo hasta el siguiente corte y puesta de contacto, donde las funciones serán reactivadas. </a:t>
            </a:r>
          </a:p>
          <a:p>
            <a:pPr defTabSz="874857">
              <a:spcBef>
                <a:spcPct val="30000"/>
              </a:spcBef>
            </a:pPr>
            <a:endParaRPr lang="es-ES" sz="1200" dirty="0"/>
          </a:p>
          <a:p>
            <a:pPr defTabSz="874857">
              <a:spcBef>
                <a:spcPct val="30000"/>
              </a:spcBef>
            </a:pPr>
            <a:r>
              <a:rPr lang="es-ES" sz="1200" b="1" dirty="0"/>
              <a:t>Calibración de los sensores:</a:t>
            </a:r>
          </a:p>
          <a:p>
            <a:pPr defTabSz="874857">
              <a:spcBef>
                <a:spcPct val="30000"/>
              </a:spcBef>
            </a:pPr>
            <a:r>
              <a:rPr lang="es-ES" sz="1200" dirty="0"/>
              <a:t>Todos los sensores del sistema ESP necesitan ser calibrados: el sensor de presión hidráulica en la unidad ESP, el sensor de derrape y el sensor de ángulo de volante.</a:t>
            </a:r>
          </a:p>
          <a:p>
            <a:pPr defTabSz="874857">
              <a:spcBef>
                <a:spcPct val="30000"/>
              </a:spcBef>
            </a:pPr>
            <a:r>
              <a:rPr lang="es-ES" sz="1200" dirty="0"/>
              <a:t>Para este último el procedimiento difiere ligeramente del estándar de la marca en el sentido de que se realiza en el Captador del Ángulo de Volante y no en el ESP.</a:t>
            </a:r>
            <a:endParaRPr lang="fr-FR" sz="1200" dirty="0"/>
          </a:p>
          <a:p>
            <a:pPr defTabSz="874857">
              <a:spcBef>
                <a:spcPct val="30000"/>
              </a:spcBef>
            </a:pPr>
            <a:endParaRPr lang="fr-FR" sz="1200" dirty="0"/>
          </a:p>
        </p:txBody>
      </p:sp>
      <p:pic>
        <p:nvPicPr>
          <p:cNvPr id="351239" name="Picture 7" descr="attention"/>
          <p:cNvPicPr>
            <a:picLocks noChangeAspect="1" noChangeArrowheads="1"/>
          </p:cNvPicPr>
          <p:nvPr/>
        </p:nvPicPr>
        <p:blipFill>
          <a:blip r:embed="rId3"/>
          <a:srcRect/>
          <a:stretch>
            <a:fillRect/>
          </a:stretch>
        </p:blipFill>
        <p:spPr bwMode="auto">
          <a:xfrm>
            <a:off x="217763" y="8219246"/>
            <a:ext cx="544408" cy="452448"/>
          </a:xfrm>
          <a:prstGeom prst="rect">
            <a:avLst/>
          </a:prstGeom>
          <a:noFill/>
          <a:ln w="9525">
            <a:noFill/>
            <a:miter lim="800000"/>
            <a:headEnd/>
            <a:tailEnd/>
          </a:ln>
        </p:spPr>
      </p:pic>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2" name="Rectangle 2"/>
          <p:cNvSpPr>
            <a:spLocks noGrp="1" noRot="1" noChangeAspect="1" noChangeArrowheads="1" noTextEdit="1"/>
          </p:cNvSpPr>
          <p:nvPr>
            <p:ph type="sldImg"/>
          </p:nvPr>
        </p:nvSpPr>
        <p:spPr>
          <a:xfrm>
            <a:off x="414338" y="2517775"/>
            <a:ext cx="5957887" cy="4467225"/>
          </a:xfr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6" name="Rectangle 2"/>
          <p:cNvSpPr>
            <a:spLocks noGrp="1" noRot="1" noChangeAspect="1" noChangeArrowheads="1" noTextEdit="1"/>
          </p:cNvSpPr>
          <p:nvPr>
            <p:ph type="sldImg"/>
          </p:nvPr>
        </p:nvSpPr>
        <p:spPr>
          <a:ln/>
        </p:spPr>
      </p:sp>
      <p:sp>
        <p:nvSpPr>
          <p:cNvPr id="355331" name="Rectangle 3"/>
          <p:cNvSpPr>
            <a:spLocks noGrp="1" noChangeArrowheads="1"/>
          </p:cNvSpPr>
          <p:nvPr>
            <p:ph type="body" idx="1"/>
          </p:nvPr>
        </p:nvSpPr>
        <p:spPr>
          <a:xfrm>
            <a:off x="0" y="5436475"/>
            <a:ext cx="6813528" cy="2933115"/>
          </a:xfrm>
          <a:ln/>
        </p:spPr>
        <p:txBody>
          <a:bodyPr/>
          <a:lstStyle/>
          <a:p>
            <a:pPr eaLnBrk="1" hangingPunct="1"/>
            <a:endParaRPr lang="es-ES" smtClean="0"/>
          </a:p>
        </p:txBody>
      </p:sp>
      <p:grpSp>
        <p:nvGrpSpPr>
          <p:cNvPr id="2" name="Group 4"/>
          <p:cNvGrpSpPr>
            <a:grpSpLocks/>
          </p:cNvGrpSpPr>
          <p:nvPr/>
        </p:nvGrpSpPr>
        <p:grpSpPr bwMode="auto">
          <a:xfrm rot="-5400000">
            <a:off x="-1017477" y="1017478"/>
            <a:ext cx="8892954" cy="6858000"/>
            <a:chOff x="216" y="386"/>
            <a:chExt cx="6024" cy="3934"/>
          </a:xfrm>
        </p:grpSpPr>
        <p:pic>
          <p:nvPicPr>
            <p:cNvPr id="355333" name="Picture 5" descr="Planche_02_global_A4"/>
            <p:cNvPicPr>
              <a:picLocks noChangeAspect="1" noChangeArrowheads="1"/>
            </p:cNvPicPr>
            <p:nvPr/>
          </p:nvPicPr>
          <p:blipFill>
            <a:blip r:embed="rId3"/>
            <a:srcRect/>
            <a:stretch>
              <a:fillRect/>
            </a:stretch>
          </p:blipFill>
          <p:spPr bwMode="auto">
            <a:xfrm>
              <a:off x="216" y="386"/>
              <a:ext cx="6024" cy="3934"/>
            </a:xfrm>
            <a:prstGeom prst="rect">
              <a:avLst/>
            </a:prstGeom>
            <a:noFill/>
            <a:ln w="9525">
              <a:noFill/>
              <a:miter lim="800000"/>
              <a:headEnd/>
              <a:tailEnd/>
            </a:ln>
          </p:spPr>
        </p:pic>
        <p:sp>
          <p:nvSpPr>
            <p:cNvPr id="355334" name="Line 6"/>
            <p:cNvSpPr>
              <a:spLocks noChangeShapeType="1"/>
            </p:cNvSpPr>
            <p:nvPr/>
          </p:nvSpPr>
          <p:spPr bwMode="auto">
            <a:xfrm>
              <a:off x="4840" y="2659"/>
              <a:ext cx="491" cy="0"/>
            </a:xfrm>
            <a:prstGeom prst="line">
              <a:avLst/>
            </a:prstGeom>
            <a:noFill/>
            <a:ln w="25400">
              <a:solidFill>
                <a:schemeClr val="tx1"/>
              </a:solidFill>
              <a:round/>
              <a:headEnd/>
              <a:tailEnd/>
            </a:ln>
          </p:spPr>
          <p:txBody>
            <a:bodyPr/>
            <a:lstStyle/>
            <a:p>
              <a:endParaRPr lang="es-ES"/>
            </a:p>
          </p:txBody>
        </p:sp>
        <p:grpSp>
          <p:nvGrpSpPr>
            <p:cNvPr id="3" name="Group 7"/>
            <p:cNvGrpSpPr>
              <a:grpSpLocks/>
            </p:cNvGrpSpPr>
            <p:nvPr/>
          </p:nvGrpSpPr>
          <p:grpSpPr bwMode="auto">
            <a:xfrm>
              <a:off x="4397" y="2432"/>
              <a:ext cx="246" cy="635"/>
              <a:chOff x="3923" y="2432"/>
              <a:chExt cx="227" cy="635"/>
            </a:xfrm>
          </p:grpSpPr>
          <p:sp>
            <p:nvSpPr>
              <p:cNvPr id="355358" name="Line 8"/>
              <p:cNvSpPr>
                <a:spLocks noChangeShapeType="1"/>
              </p:cNvSpPr>
              <p:nvPr/>
            </p:nvSpPr>
            <p:spPr bwMode="auto">
              <a:xfrm>
                <a:off x="3923" y="2432"/>
                <a:ext cx="227" cy="0"/>
              </a:xfrm>
              <a:prstGeom prst="line">
                <a:avLst/>
              </a:prstGeom>
              <a:noFill/>
              <a:ln w="25400">
                <a:solidFill>
                  <a:schemeClr val="tx1"/>
                </a:solidFill>
                <a:round/>
                <a:headEnd/>
                <a:tailEnd/>
              </a:ln>
            </p:spPr>
            <p:txBody>
              <a:bodyPr/>
              <a:lstStyle/>
              <a:p>
                <a:endParaRPr lang="es-ES"/>
              </a:p>
            </p:txBody>
          </p:sp>
          <p:sp>
            <p:nvSpPr>
              <p:cNvPr id="355359" name="Line 9"/>
              <p:cNvSpPr>
                <a:spLocks noChangeShapeType="1"/>
              </p:cNvSpPr>
              <p:nvPr/>
            </p:nvSpPr>
            <p:spPr bwMode="auto">
              <a:xfrm>
                <a:off x="3923" y="2750"/>
                <a:ext cx="227" cy="0"/>
              </a:xfrm>
              <a:prstGeom prst="line">
                <a:avLst/>
              </a:prstGeom>
              <a:noFill/>
              <a:ln w="25400">
                <a:solidFill>
                  <a:schemeClr val="tx1"/>
                </a:solidFill>
                <a:round/>
                <a:headEnd/>
                <a:tailEnd/>
              </a:ln>
            </p:spPr>
            <p:txBody>
              <a:bodyPr/>
              <a:lstStyle/>
              <a:p>
                <a:endParaRPr lang="es-ES"/>
              </a:p>
            </p:txBody>
          </p:sp>
          <p:sp>
            <p:nvSpPr>
              <p:cNvPr id="355360" name="Line 10"/>
              <p:cNvSpPr>
                <a:spLocks noChangeShapeType="1"/>
              </p:cNvSpPr>
              <p:nvPr/>
            </p:nvSpPr>
            <p:spPr bwMode="auto">
              <a:xfrm>
                <a:off x="3923" y="3067"/>
                <a:ext cx="227" cy="0"/>
              </a:xfrm>
              <a:prstGeom prst="line">
                <a:avLst/>
              </a:prstGeom>
              <a:noFill/>
              <a:ln w="25400">
                <a:solidFill>
                  <a:schemeClr val="tx1"/>
                </a:solidFill>
                <a:round/>
                <a:headEnd/>
                <a:tailEnd/>
              </a:ln>
            </p:spPr>
            <p:txBody>
              <a:bodyPr/>
              <a:lstStyle/>
              <a:p>
                <a:endParaRPr lang="es-ES"/>
              </a:p>
            </p:txBody>
          </p:sp>
          <p:sp>
            <p:nvSpPr>
              <p:cNvPr id="355361" name="Line 11"/>
              <p:cNvSpPr>
                <a:spLocks noChangeShapeType="1"/>
              </p:cNvSpPr>
              <p:nvPr/>
            </p:nvSpPr>
            <p:spPr bwMode="auto">
              <a:xfrm>
                <a:off x="4150" y="2432"/>
                <a:ext cx="0" cy="635"/>
              </a:xfrm>
              <a:prstGeom prst="line">
                <a:avLst/>
              </a:prstGeom>
              <a:noFill/>
              <a:ln w="25400">
                <a:solidFill>
                  <a:schemeClr val="tx1"/>
                </a:solidFill>
                <a:round/>
                <a:headEnd/>
                <a:tailEnd/>
              </a:ln>
            </p:spPr>
            <p:txBody>
              <a:bodyPr/>
              <a:lstStyle/>
              <a:p>
                <a:endParaRPr lang="es-ES"/>
              </a:p>
            </p:txBody>
          </p:sp>
        </p:grpSp>
        <p:sp>
          <p:nvSpPr>
            <p:cNvPr id="355336" name="Text Box 12"/>
            <p:cNvSpPr txBox="1">
              <a:spLocks noChangeArrowheads="1"/>
            </p:cNvSpPr>
            <p:nvPr/>
          </p:nvSpPr>
          <p:spPr bwMode="auto">
            <a:xfrm>
              <a:off x="1743" y="435"/>
              <a:ext cx="2704" cy="264"/>
            </a:xfrm>
            <a:prstGeom prst="rect">
              <a:avLst/>
            </a:prstGeom>
            <a:noFill/>
            <a:ln w="9525">
              <a:noFill/>
              <a:miter lim="800000"/>
              <a:headEnd/>
              <a:tailEnd/>
            </a:ln>
          </p:spPr>
          <p:txBody>
            <a:bodyPr lIns="94759" tIns="47380" rIns="94759" bIns="47380">
              <a:spAutoFit/>
            </a:bodyPr>
            <a:lstStyle/>
            <a:p>
              <a:pPr defTabSz="874857">
                <a:spcBef>
                  <a:spcPct val="50000"/>
                </a:spcBef>
              </a:pPr>
              <a:r>
                <a:rPr lang="fr-FR" sz="2300" dirty="0"/>
                <a:t>CARGA NORMAL</a:t>
              </a:r>
            </a:p>
          </p:txBody>
        </p:sp>
        <p:sp>
          <p:nvSpPr>
            <p:cNvPr id="355337" name="Oval 13"/>
            <p:cNvSpPr>
              <a:spLocks noChangeArrowheads="1"/>
            </p:cNvSpPr>
            <p:nvPr/>
          </p:nvSpPr>
          <p:spPr bwMode="auto">
            <a:xfrm>
              <a:off x="1056" y="3249"/>
              <a:ext cx="394" cy="363"/>
            </a:xfrm>
            <a:prstGeom prst="ellipse">
              <a:avLst/>
            </a:prstGeom>
            <a:solidFill>
              <a:schemeClr val="accent1"/>
            </a:solidFill>
            <a:ln w="9525">
              <a:solidFill>
                <a:schemeClr val="tx1"/>
              </a:solidFill>
              <a:round/>
              <a:headEnd/>
              <a:tailEnd/>
            </a:ln>
          </p:spPr>
          <p:txBody>
            <a:bodyPr wrap="none" lIns="94759" tIns="47380" rIns="94759" bIns="47380" anchor="ctr"/>
            <a:lstStyle/>
            <a:p>
              <a:pPr defTabSz="874857"/>
              <a:r>
                <a:rPr lang="fr-FR" dirty="0"/>
                <a:t>+12V</a:t>
              </a:r>
            </a:p>
          </p:txBody>
        </p:sp>
        <p:sp>
          <p:nvSpPr>
            <p:cNvPr id="355338" name="Oval 14"/>
            <p:cNvSpPr>
              <a:spLocks noChangeArrowheads="1"/>
            </p:cNvSpPr>
            <p:nvPr/>
          </p:nvSpPr>
          <p:spPr bwMode="auto">
            <a:xfrm>
              <a:off x="4496" y="2568"/>
              <a:ext cx="393" cy="363"/>
            </a:xfrm>
            <a:prstGeom prst="ellipse">
              <a:avLst/>
            </a:prstGeom>
            <a:solidFill>
              <a:schemeClr val="accent1"/>
            </a:solidFill>
            <a:ln w="9525">
              <a:solidFill>
                <a:schemeClr val="tx1"/>
              </a:solidFill>
              <a:round/>
              <a:headEnd/>
              <a:tailEnd/>
            </a:ln>
          </p:spPr>
          <p:txBody>
            <a:bodyPr wrap="none" lIns="94759" tIns="47380" rIns="94759" bIns="47380" anchor="ctr"/>
            <a:lstStyle/>
            <a:p>
              <a:pPr defTabSz="874857"/>
              <a:r>
                <a:rPr lang="fr-FR" dirty="0"/>
                <a:t>+12V</a:t>
              </a:r>
            </a:p>
          </p:txBody>
        </p:sp>
        <p:sp>
          <p:nvSpPr>
            <p:cNvPr id="355339" name="Oval 15"/>
            <p:cNvSpPr>
              <a:spLocks noChangeArrowheads="1"/>
            </p:cNvSpPr>
            <p:nvPr/>
          </p:nvSpPr>
          <p:spPr bwMode="auto">
            <a:xfrm>
              <a:off x="4496" y="2568"/>
              <a:ext cx="393" cy="364"/>
            </a:xfrm>
            <a:prstGeom prst="ellipse">
              <a:avLst/>
            </a:prstGeom>
            <a:solidFill>
              <a:srgbClr val="00CCFF"/>
            </a:solidFill>
            <a:ln w="9525">
              <a:solidFill>
                <a:schemeClr val="tx1"/>
              </a:solidFill>
              <a:round/>
              <a:headEnd/>
              <a:tailEnd/>
            </a:ln>
          </p:spPr>
          <p:txBody>
            <a:bodyPr wrap="none" lIns="94759" tIns="47380" rIns="94759" bIns="47380" anchor="ctr"/>
            <a:lstStyle/>
            <a:p>
              <a:pPr defTabSz="874857"/>
              <a:r>
                <a:rPr lang="fr-FR" dirty="0"/>
                <a:t>+14V</a:t>
              </a:r>
            </a:p>
          </p:txBody>
        </p:sp>
        <p:sp>
          <p:nvSpPr>
            <p:cNvPr id="355340" name="Oval 16"/>
            <p:cNvSpPr>
              <a:spLocks noChangeArrowheads="1"/>
            </p:cNvSpPr>
            <p:nvPr/>
          </p:nvSpPr>
          <p:spPr bwMode="auto">
            <a:xfrm>
              <a:off x="1056" y="3249"/>
              <a:ext cx="392" cy="363"/>
            </a:xfrm>
            <a:prstGeom prst="ellipse">
              <a:avLst/>
            </a:prstGeom>
            <a:solidFill>
              <a:srgbClr val="00CCFF"/>
            </a:solidFill>
            <a:ln w="9525">
              <a:solidFill>
                <a:schemeClr val="tx1"/>
              </a:solidFill>
              <a:round/>
              <a:headEnd/>
              <a:tailEnd/>
            </a:ln>
          </p:spPr>
          <p:txBody>
            <a:bodyPr wrap="none" lIns="94759" tIns="47380" rIns="94759" bIns="47380" anchor="ctr"/>
            <a:lstStyle/>
            <a:p>
              <a:pPr defTabSz="874857"/>
              <a:r>
                <a:rPr lang="fr-FR" dirty="0"/>
                <a:t>+14V</a:t>
              </a:r>
            </a:p>
          </p:txBody>
        </p:sp>
        <p:sp>
          <p:nvSpPr>
            <p:cNvPr id="355341" name="AutoShape 17"/>
            <p:cNvSpPr>
              <a:spLocks noChangeArrowheads="1"/>
            </p:cNvSpPr>
            <p:nvPr/>
          </p:nvSpPr>
          <p:spPr bwMode="auto">
            <a:xfrm rot="10800000">
              <a:off x="3891" y="1434"/>
              <a:ext cx="640" cy="544"/>
            </a:xfrm>
            <a:custGeom>
              <a:avLst/>
              <a:gdLst>
                <a:gd name="T0" fmla="*/ 14 w 21600"/>
                <a:gd name="T1" fmla="*/ 0 h 21600"/>
                <a:gd name="T2" fmla="*/ 8 w 21600"/>
                <a:gd name="T3" fmla="*/ 5 h 21600"/>
                <a:gd name="T4" fmla="*/ 0 w 21600"/>
                <a:gd name="T5" fmla="*/ 11 h 21600"/>
                <a:gd name="T6" fmla="*/ 8 w 21600"/>
                <a:gd name="T7" fmla="*/ 14 h 21600"/>
                <a:gd name="T8" fmla="*/ 16 w 21600"/>
                <a:gd name="T9" fmla="*/ 10 h 21600"/>
                <a:gd name="T10" fmla="*/ 19 w 21600"/>
                <a:gd name="T11" fmla="*/ 5 h 21600"/>
                <a:gd name="T12" fmla="*/ 17694720 60000 65536"/>
                <a:gd name="T13" fmla="*/ 11796480 60000 65536"/>
                <a:gd name="T14" fmla="*/ 11796480 60000 65536"/>
                <a:gd name="T15" fmla="*/ 5898240 60000 65536"/>
                <a:gd name="T16" fmla="*/ 0 60000 65536"/>
                <a:gd name="T17" fmla="*/ 0 60000 65536"/>
                <a:gd name="T18" fmla="*/ 0 w 21600"/>
                <a:gd name="T19" fmla="*/ 14413 h 21600"/>
                <a:gd name="T20" fmla="*/ 18529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6600"/>
            </a:solidFill>
            <a:ln w="9525">
              <a:solidFill>
                <a:srgbClr val="FF6600"/>
              </a:solidFill>
              <a:miter lim="800000"/>
              <a:headEnd/>
              <a:tailEnd/>
            </a:ln>
          </p:spPr>
          <p:txBody>
            <a:bodyPr rot="10800000" wrap="none" lIns="94759" tIns="47380" rIns="94759" bIns="47380" anchor="ctr"/>
            <a:lstStyle/>
            <a:p>
              <a:pPr defTabSz="874857"/>
              <a:r>
                <a:rPr lang="fr-FR" dirty="0"/>
                <a:t>+HT</a:t>
              </a:r>
            </a:p>
          </p:txBody>
        </p:sp>
        <p:sp>
          <p:nvSpPr>
            <p:cNvPr id="355342" name="Line 18"/>
            <p:cNvSpPr>
              <a:spLocks noChangeShapeType="1"/>
            </p:cNvSpPr>
            <p:nvPr/>
          </p:nvSpPr>
          <p:spPr bwMode="auto">
            <a:xfrm flipH="1">
              <a:off x="3612" y="2296"/>
              <a:ext cx="295" cy="0"/>
            </a:xfrm>
            <a:prstGeom prst="line">
              <a:avLst/>
            </a:prstGeom>
            <a:noFill/>
            <a:ln w="101600">
              <a:solidFill>
                <a:srgbClr val="FF6600"/>
              </a:solidFill>
              <a:round/>
              <a:headEnd/>
              <a:tailEnd type="triangle" w="med" len="med"/>
            </a:ln>
          </p:spPr>
          <p:txBody>
            <a:bodyPr/>
            <a:lstStyle/>
            <a:p>
              <a:endParaRPr lang="es-ES"/>
            </a:p>
          </p:txBody>
        </p:sp>
        <p:sp>
          <p:nvSpPr>
            <p:cNvPr id="355343" name="Line 19"/>
            <p:cNvSpPr>
              <a:spLocks noChangeShapeType="1"/>
            </p:cNvSpPr>
            <p:nvPr/>
          </p:nvSpPr>
          <p:spPr bwMode="auto">
            <a:xfrm flipH="1" flipV="1">
              <a:off x="2904" y="2042"/>
              <a:ext cx="0" cy="227"/>
            </a:xfrm>
            <a:prstGeom prst="line">
              <a:avLst/>
            </a:prstGeom>
            <a:noFill/>
            <a:ln w="101600">
              <a:solidFill>
                <a:srgbClr val="FF6600"/>
              </a:solidFill>
              <a:round/>
              <a:headEnd/>
              <a:tailEnd type="triangle" w="med" len="med"/>
            </a:ln>
          </p:spPr>
          <p:txBody>
            <a:bodyPr/>
            <a:lstStyle/>
            <a:p>
              <a:endParaRPr lang="es-ES"/>
            </a:p>
          </p:txBody>
        </p:sp>
        <p:sp>
          <p:nvSpPr>
            <p:cNvPr id="355344" name="Line 20"/>
            <p:cNvSpPr>
              <a:spLocks noChangeShapeType="1"/>
            </p:cNvSpPr>
            <p:nvPr/>
          </p:nvSpPr>
          <p:spPr bwMode="auto">
            <a:xfrm flipV="1">
              <a:off x="3267" y="1888"/>
              <a:ext cx="295" cy="0"/>
            </a:xfrm>
            <a:prstGeom prst="line">
              <a:avLst/>
            </a:prstGeom>
            <a:noFill/>
            <a:ln w="101600">
              <a:solidFill>
                <a:srgbClr val="FF6600"/>
              </a:solidFill>
              <a:round/>
              <a:headEnd/>
              <a:tailEnd type="triangle" w="med" len="med"/>
            </a:ln>
          </p:spPr>
          <p:txBody>
            <a:bodyPr/>
            <a:lstStyle/>
            <a:p>
              <a:endParaRPr lang="es-ES"/>
            </a:p>
          </p:txBody>
        </p:sp>
        <p:sp>
          <p:nvSpPr>
            <p:cNvPr id="355345" name="Line 21"/>
            <p:cNvSpPr>
              <a:spLocks noChangeShapeType="1"/>
            </p:cNvSpPr>
            <p:nvPr/>
          </p:nvSpPr>
          <p:spPr bwMode="auto">
            <a:xfrm flipH="1">
              <a:off x="1940" y="1736"/>
              <a:ext cx="295" cy="0"/>
            </a:xfrm>
            <a:prstGeom prst="line">
              <a:avLst/>
            </a:prstGeom>
            <a:noFill/>
            <a:ln w="101600">
              <a:solidFill>
                <a:srgbClr val="FF6600"/>
              </a:solidFill>
              <a:round/>
              <a:headEnd/>
              <a:tailEnd type="triangle" w="med" len="med"/>
            </a:ln>
          </p:spPr>
          <p:txBody>
            <a:bodyPr/>
            <a:lstStyle/>
            <a:p>
              <a:endParaRPr lang="es-ES"/>
            </a:p>
          </p:txBody>
        </p:sp>
        <p:sp>
          <p:nvSpPr>
            <p:cNvPr id="355346" name="Oval 22"/>
            <p:cNvSpPr>
              <a:spLocks noChangeArrowheads="1"/>
            </p:cNvSpPr>
            <p:nvPr/>
          </p:nvSpPr>
          <p:spPr bwMode="auto">
            <a:xfrm>
              <a:off x="2937" y="1455"/>
              <a:ext cx="393" cy="363"/>
            </a:xfrm>
            <a:prstGeom prst="ellipse">
              <a:avLst/>
            </a:prstGeom>
            <a:solidFill>
              <a:schemeClr val="accent1"/>
            </a:solidFill>
            <a:ln w="9525">
              <a:solidFill>
                <a:schemeClr val="tx1"/>
              </a:solidFill>
              <a:round/>
              <a:headEnd/>
              <a:tailEnd/>
            </a:ln>
          </p:spPr>
          <p:txBody>
            <a:bodyPr wrap="none" lIns="94759" tIns="47380" rIns="94759" bIns="47380" anchor="ctr"/>
            <a:lstStyle/>
            <a:p>
              <a:pPr defTabSz="874857"/>
              <a:r>
                <a:rPr lang="fr-FR" dirty="0"/>
                <a:t>+12V</a:t>
              </a:r>
            </a:p>
          </p:txBody>
        </p:sp>
        <p:sp>
          <p:nvSpPr>
            <p:cNvPr id="355347" name="Oval 23"/>
            <p:cNvSpPr>
              <a:spLocks noChangeArrowheads="1"/>
            </p:cNvSpPr>
            <p:nvPr/>
          </p:nvSpPr>
          <p:spPr bwMode="auto">
            <a:xfrm>
              <a:off x="4889" y="1570"/>
              <a:ext cx="393" cy="363"/>
            </a:xfrm>
            <a:prstGeom prst="ellipse">
              <a:avLst/>
            </a:prstGeom>
            <a:solidFill>
              <a:schemeClr val="accent1"/>
            </a:solidFill>
            <a:ln w="9525">
              <a:solidFill>
                <a:schemeClr val="tx1"/>
              </a:solidFill>
              <a:round/>
              <a:headEnd/>
              <a:tailEnd/>
            </a:ln>
          </p:spPr>
          <p:txBody>
            <a:bodyPr wrap="none" lIns="94759" tIns="47380" rIns="94759" bIns="47380" anchor="ctr"/>
            <a:lstStyle/>
            <a:p>
              <a:pPr defTabSz="874857"/>
              <a:r>
                <a:rPr lang="fr-FR" dirty="0"/>
                <a:t>+12V</a:t>
              </a:r>
            </a:p>
          </p:txBody>
        </p:sp>
        <p:sp>
          <p:nvSpPr>
            <p:cNvPr id="355348" name="Oval 24"/>
            <p:cNvSpPr>
              <a:spLocks noChangeArrowheads="1"/>
            </p:cNvSpPr>
            <p:nvPr/>
          </p:nvSpPr>
          <p:spPr bwMode="auto">
            <a:xfrm>
              <a:off x="4889" y="1570"/>
              <a:ext cx="393" cy="364"/>
            </a:xfrm>
            <a:prstGeom prst="ellipse">
              <a:avLst/>
            </a:prstGeom>
            <a:solidFill>
              <a:srgbClr val="00CCFF"/>
            </a:solidFill>
            <a:ln w="9525">
              <a:solidFill>
                <a:schemeClr val="tx1"/>
              </a:solidFill>
              <a:round/>
              <a:headEnd/>
              <a:tailEnd/>
            </a:ln>
          </p:spPr>
          <p:txBody>
            <a:bodyPr wrap="none" lIns="94759" tIns="47380" rIns="94759" bIns="47380" anchor="ctr"/>
            <a:lstStyle/>
            <a:p>
              <a:pPr defTabSz="874857"/>
              <a:r>
                <a:rPr lang="fr-FR" dirty="0"/>
                <a:t>+14V</a:t>
              </a:r>
            </a:p>
          </p:txBody>
        </p:sp>
        <p:sp>
          <p:nvSpPr>
            <p:cNvPr id="355349" name="Oval 25"/>
            <p:cNvSpPr>
              <a:spLocks noChangeArrowheads="1"/>
            </p:cNvSpPr>
            <p:nvPr/>
          </p:nvSpPr>
          <p:spPr bwMode="auto">
            <a:xfrm>
              <a:off x="2937" y="1455"/>
              <a:ext cx="393" cy="364"/>
            </a:xfrm>
            <a:prstGeom prst="ellipse">
              <a:avLst/>
            </a:prstGeom>
            <a:solidFill>
              <a:srgbClr val="00CCFF"/>
            </a:solidFill>
            <a:ln w="9525">
              <a:solidFill>
                <a:schemeClr val="tx1"/>
              </a:solidFill>
              <a:round/>
              <a:headEnd/>
              <a:tailEnd/>
            </a:ln>
          </p:spPr>
          <p:txBody>
            <a:bodyPr wrap="none" lIns="94759" tIns="47380" rIns="94759" bIns="47380" anchor="ctr"/>
            <a:lstStyle/>
            <a:p>
              <a:pPr defTabSz="874857"/>
              <a:r>
                <a:rPr lang="fr-FR" dirty="0"/>
                <a:t>+14V</a:t>
              </a:r>
            </a:p>
          </p:txBody>
        </p:sp>
        <p:sp>
          <p:nvSpPr>
            <p:cNvPr id="355350" name="Line 26"/>
            <p:cNvSpPr>
              <a:spLocks noChangeShapeType="1"/>
            </p:cNvSpPr>
            <p:nvPr/>
          </p:nvSpPr>
          <p:spPr bwMode="auto">
            <a:xfrm>
              <a:off x="3078" y="1891"/>
              <a:ext cx="97" cy="0"/>
            </a:xfrm>
            <a:prstGeom prst="line">
              <a:avLst/>
            </a:prstGeom>
            <a:noFill/>
            <a:ln w="38100">
              <a:solidFill>
                <a:srgbClr val="FF0000"/>
              </a:solidFill>
              <a:round/>
              <a:headEnd/>
              <a:tailEnd/>
            </a:ln>
          </p:spPr>
          <p:txBody>
            <a:bodyPr/>
            <a:lstStyle/>
            <a:p>
              <a:endParaRPr lang="es-ES"/>
            </a:p>
          </p:txBody>
        </p:sp>
        <p:sp>
          <p:nvSpPr>
            <p:cNvPr id="355351" name="Line 27"/>
            <p:cNvSpPr>
              <a:spLocks noChangeShapeType="1"/>
            </p:cNvSpPr>
            <p:nvPr/>
          </p:nvSpPr>
          <p:spPr bwMode="auto">
            <a:xfrm>
              <a:off x="3078" y="2057"/>
              <a:ext cx="97" cy="0"/>
            </a:xfrm>
            <a:prstGeom prst="line">
              <a:avLst/>
            </a:prstGeom>
            <a:noFill/>
            <a:ln w="38100">
              <a:solidFill>
                <a:srgbClr val="3366FF"/>
              </a:solidFill>
              <a:round/>
              <a:headEnd/>
              <a:tailEnd/>
            </a:ln>
          </p:spPr>
          <p:txBody>
            <a:bodyPr/>
            <a:lstStyle/>
            <a:p>
              <a:endParaRPr lang="es-ES"/>
            </a:p>
          </p:txBody>
        </p:sp>
        <p:sp>
          <p:nvSpPr>
            <p:cNvPr id="355352" name="AutoShape 28"/>
            <p:cNvSpPr>
              <a:spLocks noChangeArrowheads="1"/>
            </p:cNvSpPr>
            <p:nvPr/>
          </p:nvSpPr>
          <p:spPr bwMode="auto">
            <a:xfrm>
              <a:off x="1204" y="1798"/>
              <a:ext cx="393" cy="363"/>
            </a:xfrm>
            <a:prstGeom prst="star16">
              <a:avLst>
                <a:gd name="adj" fmla="val 38972"/>
              </a:avLst>
            </a:prstGeom>
            <a:solidFill>
              <a:srgbClr val="FF6600"/>
            </a:solidFill>
            <a:ln w="9525">
              <a:solidFill>
                <a:schemeClr val="tx1"/>
              </a:solidFill>
              <a:miter lim="800000"/>
              <a:headEnd/>
              <a:tailEnd/>
            </a:ln>
          </p:spPr>
          <p:txBody>
            <a:bodyPr wrap="none" lIns="94759" tIns="47380" rIns="94759" bIns="47380" anchor="ctr"/>
            <a:lstStyle/>
            <a:p>
              <a:pPr defTabSz="874857"/>
              <a:r>
                <a:rPr lang="fr-FR" dirty="0"/>
                <a:t>+HT</a:t>
              </a:r>
            </a:p>
          </p:txBody>
        </p:sp>
        <p:sp>
          <p:nvSpPr>
            <p:cNvPr id="355353" name="AutoShape 29"/>
            <p:cNvSpPr>
              <a:spLocks noChangeArrowheads="1"/>
            </p:cNvSpPr>
            <p:nvPr/>
          </p:nvSpPr>
          <p:spPr bwMode="auto">
            <a:xfrm>
              <a:off x="4004" y="1934"/>
              <a:ext cx="393" cy="363"/>
            </a:xfrm>
            <a:prstGeom prst="star16">
              <a:avLst>
                <a:gd name="adj" fmla="val 38972"/>
              </a:avLst>
            </a:prstGeom>
            <a:solidFill>
              <a:srgbClr val="FF6600"/>
            </a:solidFill>
            <a:ln w="9525">
              <a:solidFill>
                <a:schemeClr val="tx1"/>
              </a:solidFill>
              <a:miter lim="800000"/>
              <a:headEnd/>
              <a:tailEnd/>
            </a:ln>
          </p:spPr>
          <p:txBody>
            <a:bodyPr wrap="none" lIns="94759" tIns="47380" rIns="94759" bIns="47380" anchor="ctr"/>
            <a:lstStyle/>
            <a:p>
              <a:pPr defTabSz="874857"/>
              <a:r>
                <a:rPr lang="fr-FR" dirty="0"/>
                <a:t>+HT</a:t>
              </a:r>
            </a:p>
          </p:txBody>
        </p:sp>
        <p:sp>
          <p:nvSpPr>
            <p:cNvPr id="355354" name="AutoShape 30"/>
            <p:cNvSpPr>
              <a:spLocks noChangeArrowheads="1"/>
            </p:cNvSpPr>
            <p:nvPr/>
          </p:nvSpPr>
          <p:spPr bwMode="auto">
            <a:xfrm>
              <a:off x="1351" y="1026"/>
              <a:ext cx="393" cy="363"/>
            </a:xfrm>
            <a:prstGeom prst="star16">
              <a:avLst>
                <a:gd name="adj" fmla="val 38972"/>
              </a:avLst>
            </a:prstGeom>
            <a:solidFill>
              <a:srgbClr val="FF6600"/>
            </a:solidFill>
            <a:ln w="9525">
              <a:solidFill>
                <a:schemeClr val="tx1"/>
              </a:solidFill>
              <a:miter lim="800000"/>
              <a:headEnd/>
              <a:tailEnd/>
            </a:ln>
          </p:spPr>
          <p:txBody>
            <a:bodyPr wrap="none" lIns="94759" tIns="47380" rIns="94759" bIns="47380" anchor="ctr"/>
            <a:lstStyle/>
            <a:p>
              <a:pPr defTabSz="874857"/>
              <a:r>
                <a:rPr lang="fr-FR" dirty="0"/>
                <a:t>+HT</a:t>
              </a:r>
            </a:p>
          </p:txBody>
        </p:sp>
        <p:grpSp>
          <p:nvGrpSpPr>
            <p:cNvPr id="4" name="Group 31"/>
            <p:cNvGrpSpPr>
              <a:grpSpLocks/>
            </p:cNvGrpSpPr>
            <p:nvPr/>
          </p:nvGrpSpPr>
          <p:grpSpPr bwMode="auto">
            <a:xfrm>
              <a:off x="4889" y="845"/>
              <a:ext cx="578" cy="271"/>
              <a:chOff x="3857" y="3767"/>
              <a:chExt cx="578" cy="271"/>
            </a:xfrm>
          </p:grpSpPr>
          <p:sp>
            <p:nvSpPr>
              <p:cNvPr id="355356" name="AutoShape 32"/>
              <p:cNvSpPr>
                <a:spLocks noChangeArrowheads="1"/>
              </p:cNvSpPr>
              <p:nvPr/>
            </p:nvSpPr>
            <p:spPr bwMode="auto">
              <a:xfrm>
                <a:off x="3982" y="3793"/>
                <a:ext cx="453" cy="227"/>
              </a:xfrm>
              <a:prstGeom prst="doubleWave">
                <a:avLst>
                  <a:gd name="adj1" fmla="val 10319"/>
                  <a:gd name="adj2" fmla="val 88"/>
                </a:avLst>
              </a:prstGeom>
              <a:solidFill>
                <a:srgbClr val="FF6600"/>
              </a:solidFill>
              <a:ln w="9525">
                <a:noFill/>
                <a:miter lim="800000"/>
                <a:headEnd/>
                <a:tailEnd/>
              </a:ln>
            </p:spPr>
            <p:txBody>
              <a:bodyPr wrap="none" lIns="94759" tIns="47380" rIns="94759" bIns="47380" anchor="ctr"/>
              <a:lstStyle/>
              <a:p>
                <a:pPr defTabSz="874857"/>
                <a:r>
                  <a:rPr lang="fr-FR" dirty="0"/>
                  <a:t>HT</a:t>
                </a:r>
              </a:p>
            </p:txBody>
          </p:sp>
          <p:sp>
            <p:nvSpPr>
              <p:cNvPr id="355357" name="AutoShape 33"/>
              <p:cNvSpPr>
                <a:spLocks noChangeArrowheads="1"/>
              </p:cNvSpPr>
              <p:nvPr/>
            </p:nvSpPr>
            <p:spPr bwMode="auto">
              <a:xfrm rot="2653558">
                <a:off x="3857" y="3767"/>
                <a:ext cx="260" cy="271"/>
              </a:xfrm>
              <a:prstGeom prst="rtTriangle">
                <a:avLst/>
              </a:prstGeom>
              <a:solidFill>
                <a:srgbClr val="FF6600"/>
              </a:solidFill>
              <a:ln w="9525">
                <a:noFill/>
                <a:miter lim="800000"/>
                <a:headEnd/>
                <a:tailEnd/>
              </a:ln>
            </p:spPr>
            <p:txBody>
              <a:bodyPr wrap="none" anchor="ctr"/>
              <a:lstStyle/>
              <a:p>
                <a:endParaRPr lang="es-ES"/>
              </a:p>
            </p:txBody>
          </p:sp>
        </p:grpSp>
      </p:gr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4" name="Rectangle 2"/>
          <p:cNvSpPr>
            <a:spLocks noGrp="1" noRot="1" noChangeAspect="1" noChangeArrowheads="1" noTextEdit="1"/>
          </p:cNvSpPr>
          <p:nvPr>
            <p:ph type="sldImg"/>
          </p:nvPr>
        </p:nvSpPr>
        <p:spPr>
          <a:xfrm>
            <a:off x="436563" y="0"/>
            <a:ext cx="5957887" cy="4467225"/>
          </a:xfrm>
          <a:ln/>
        </p:spPr>
      </p:sp>
      <p:sp>
        <p:nvSpPr>
          <p:cNvPr id="356355" name="Rectangle 3"/>
          <p:cNvSpPr>
            <a:spLocks noGrp="1" noChangeArrowheads="1"/>
          </p:cNvSpPr>
          <p:nvPr>
            <p:ph type="body" idx="1"/>
          </p:nvPr>
        </p:nvSpPr>
        <p:spPr>
          <a:xfrm>
            <a:off x="0" y="4069201"/>
            <a:ext cx="6813528" cy="4300389"/>
          </a:xfrm>
          <a:ln/>
        </p:spPr>
        <p:txBody>
          <a:bodyPr/>
          <a:lstStyle/>
          <a:p>
            <a:pPr eaLnBrk="1" hangingPunct="1"/>
            <a:endParaRPr lang="es-ES" smtClean="0"/>
          </a:p>
        </p:txBody>
      </p:sp>
      <p:grpSp>
        <p:nvGrpSpPr>
          <p:cNvPr id="2" name="Group 4"/>
          <p:cNvGrpSpPr>
            <a:grpSpLocks/>
          </p:cNvGrpSpPr>
          <p:nvPr/>
        </p:nvGrpSpPr>
        <p:grpSpPr bwMode="auto">
          <a:xfrm rot="-5400000">
            <a:off x="-1017477" y="1017478"/>
            <a:ext cx="8892954" cy="6858000"/>
            <a:chOff x="216" y="386"/>
            <a:chExt cx="6024" cy="3934"/>
          </a:xfrm>
        </p:grpSpPr>
        <p:pic>
          <p:nvPicPr>
            <p:cNvPr id="356357" name="Picture 5" descr="Planche_02_global_A4"/>
            <p:cNvPicPr>
              <a:picLocks noChangeAspect="1" noChangeArrowheads="1"/>
            </p:cNvPicPr>
            <p:nvPr/>
          </p:nvPicPr>
          <p:blipFill>
            <a:blip r:embed="rId3"/>
            <a:srcRect/>
            <a:stretch>
              <a:fillRect/>
            </a:stretch>
          </p:blipFill>
          <p:spPr bwMode="auto">
            <a:xfrm>
              <a:off x="216" y="386"/>
              <a:ext cx="6024" cy="3934"/>
            </a:xfrm>
            <a:prstGeom prst="rect">
              <a:avLst/>
            </a:prstGeom>
            <a:noFill/>
            <a:ln w="9525">
              <a:noFill/>
              <a:miter lim="800000"/>
              <a:headEnd/>
              <a:tailEnd/>
            </a:ln>
          </p:spPr>
        </p:pic>
        <p:sp>
          <p:nvSpPr>
            <p:cNvPr id="356358" name="Line 6"/>
            <p:cNvSpPr>
              <a:spLocks noChangeShapeType="1"/>
            </p:cNvSpPr>
            <p:nvPr/>
          </p:nvSpPr>
          <p:spPr bwMode="auto">
            <a:xfrm>
              <a:off x="4840" y="2659"/>
              <a:ext cx="491" cy="0"/>
            </a:xfrm>
            <a:prstGeom prst="line">
              <a:avLst/>
            </a:prstGeom>
            <a:noFill/>
            <a:ln w="25400">
              <a:solidFill>
                <a:schemeClr val="tx1"/>
              </a:solidFill>
              <a:round/>
              <a:headEnd/>
              <a:tailEnd/>
            </a:ln>
          </p:spPr>
          <p:txBody>
            <a:bodyPr/>
            <a:lstStyle/>
            <a:p>
              <a:endParaRPr lang="es-ES"/>
            </a:p>
          </p:txBody>
        </p:sp>
        <p:grpSp>
          <p:nvGrpSpPr>
            <p:cNvPr id="3" name="Group 7"/>
            <p:cNvGrpSpPr>
              <a:grpSpLocks/>
            </p:cNvGrpSpPr>
            <p:nvPr/>
          </p:nvGrpSpPr>
          <p:grpSpPr bwMode="auto">
            <a:xfrm>
              <a:off x="4397" y="2432"/>
              <a:ext cx="246" cy="635"/>
              <a:chOff x="3923" y="2432"/>
              <a:chExt cx="227" cy="635"/>
            </a:xfrm>
          </p:grpSpPr>
          <p:sp>
            <p:nvSpPr>
              <p:cNvPr id="356369" name="Line 8"/>
              <p:cNvSpPr>
                <a:spLocks noChangeShapeType="1"/>
              </p:cNvSpPr>
              <p:nvPr/>
            </p:nvSpPr>
            <p:spPr bwMode="auto">
              <a:xfrm>
                <a:off x="3923" y="2432"/>
                <a:ext cx="227" cy="0"/>
              </a:xfrm>
              <a:prstGeom prst="line">
                <a:avLst/>
              </a:prstGeom>
              <a:noFill/>
              <a:ln w="25400">
                <a:solidFill>
                  <a:schemeClr val="tx1"/>
                </a:solidFill>
                <a:round/>
                <a:headEnd/>
                <a:tailEnd/>
              </a:ln>
            </p:spPr>
            <p:txBody>
              <a:bodyPr/>
              <a:lstStyle/>
              <a:p>
                <a:endParaRPr lang="es-ES"/>
              </a:p>
            </p:txBody>
          </p:sp>
          <p:sp>
            <p:nvSpPr>
              <p:cNvPr id="356370" name="Line 9"/>
              <p:cNvSpPr>
                <a:spLocks noChangeShapeType="1"/>
              </p:cNvSpPr>
              <p:nvPr/>
            </p:nvSpPr>
            <p:spPr bwMode="auto">
              <a:xfrm>
                <a:off x="3923" y="2750"/>
                <a:ext cx="227" cy="0"/>
              </a:xfrm>
              <a:prstGeom prst="line">
                <a:avLst/>
              </a:prstGeom>
              <a:noFill/>
              <a:ln w="25400">
                <a:solidFill>
                  <a:schemeClr val="tx1"/>
                </a:solidFill>
                <a:round/>
                <a:headEnd/>
                <a:tailEnd/>
              </a:ln>
            </p:spPr>
            <p:txBody>
              <a:bodyPr/>
              <a:lstStyle/>
              <a:p>
                <a:endParaRPr lang="es-ES"/>
              </a:p>
            </p:txBody>
          </p:sp>
          <p:sp>
            <p:nvSpPr>
              <p:cNvPr id="356371" name="Line 10"/>
              <p:cNvSpPr>
                <a:spLocks noChangeShapeType="1"/>
              </p:cNvSpPr>
              <p:nvPr/>
            </p:nvSpPr>
            <p:spPr bwMode="auto">
              <a:xfrm>
                <a:off x="3923" y="3067"/>
                <a:ext cx="227" cy="0"/>
              </a:xfrm>
              <a:prstGeom prst="line">
                <a:avLst/>
              </a:prstGeom>
              <a:noFill/>
              <a:ln w="25400">
                <a:solidFill>
                  <a:schemeClr val="tx1"/>
                </a:solidFill>
                <a:round/>
                <a:headEnd/>
                <a:tailEnd/>
              </a:ln>
            </p:spPr>
            <p:txBody>
              <a:bodyPr/>
              <a:lstStyle/>
              <a:p>
                <a:endParaRPr lang="es-ES"/>
              </a:p>
            </p:txBody>
          </p:sp>
          <p:sp>
            <p:nvSpPr>
              <p:cNvPr id="356372" name="Line 11"/>
              <p:cNvSpPr>
                <a:spLocks noChangeShapeType="1"/>
              </p:cNvSpPr>
              <p:nvPr/>
            </p:nvSpPr>
            <p:spPr bwMode="auto">
              <a:xfrm>
                <a:off x="4150" y="2432"/>
                <a:ext cx="0" cy="635"/>
              </a:xfrm>
              <a:prstGeom prst="line">
                <a:avLst/>
              </a:prstGeom>
              <a:noFill/>
              <a:ln w="25400">
                <a:solidFill>
                  <a:schemeClr val="tx1"/>
                </a:solidFill>
                <a:round/>
                <a:headEnd/>
                <a:tailEnd/>
              </a:ln>
            </p:spPr>
            <p:txBody>
              <a:bodyPr/>
              <a:lstStyle/>
              <a:p>
                <a:endParaRPr lang="es-ES"/>
              </a:p>
            </p:txBody>
          </p:sp>
        </p:grpSp>
        <p:sp>
          <p:nvSpPr>
            <p:cNvPr id="356360" name="Oval 12"/>
            <p:cNvSpPr>
              <a:spLocks noChangeArrowheads="1"/>
            </p:cNvSpPr>
            <p:nvPr/>
          </p:nvSpPr>
          <p:spPr bwMode="auto">
            <a:xfrm>
              <a:off x="1056" y="3249"/>
              <a:ext cx="394" cy="363"/>
            </a:xfrm>
            <a:prstGeom prst="ellipse">
              <a:avLst/>
            </a:prstGeom>
            <a:solidFill>
              <a:schemeClr val="accent1"/>
            </a:solidFill>
            <a:ln w="9525">
              <a:solidFill>
                <a:schemeClr val="tx1"/>
              </a:solidFill>
              <a:round/>
              <a:headEnd/>
              <a:tailEnd/>
            </a:ln>
          </p:spPr>
          <p:txBody>
            <a:bodyPr wrap="none" lIns="94759" tIns="47380" rIns="94759" bIns="47380" anchor="ctr"/>
            <a:lstStyle/>
            <a:p>
              <a:pPr defTabSz="874857"/>
              <a:r>
                <a:rPr lang="fr-FR" dirty="0"/>
                <a:t>+12V</a:t>
              </a:r>
            </a:p>
          </p:txBody>
        </p:sp>
        <p:sp>
          <p:nvSpPr>
            <p:cNvPr id="356361" name="Oval 13"/>
            <p:cNvSpPr>
              <a:spLocks noChangeArrowheads="1"/>
            </p:cNvSpPr>
            <p:nvPr/>
          </p:nvSpPr>
          <p:spPr bwMode="auto">
            <a:xfrm>
              <a:off x="4496" y="2568"/>
              <a:ext cx="393" cy="363"/>
            </a:xfrm>
            <a:prstGeom prst="ellipse">
              <a:avLst/>
            </a:prstGeom>
            <a:solidFill>
              <a:schemeClr val="accent1"/>
            </a:solidFill>
            <a:ln w="9525">
              <a:solidFill>
                <a:schemeClr val="tx1"/>
              </a:solidFill>
              <a:round/>
              <a:headEnd/>
              <a:tailEnd/>
            </a:ln>
          </p:spPr>
          <p:txBody>
            <a:bodyPr wrap="none" lIns="94759" tIns="47380" rIns="94759" bIns="47380" anchor="ctr"/>
            <a:lstStyle/>
            <a:p>
              <a:pPr defTabSz="874857"/>
              <a:r>
                <a:rPr lang="fr-FR" dirty="0"/>
                <a:t>+12V</a:t>
              </a:r>
            </a:p>
          </p:txBody>
        </p:sp>
        <p:sp>
          <p:nvSpPr>
            <p:cNvPr id="356362" name="Oval 14"/>
            <p:cNvSpPr>
              <a:spLocks noChangeArrowheads="1"/>
            </p:cNvSpPr>
            <p:nvPr/>
          </p:nvSpPr>
          <p:spPr bwMode="auto">
            <a:xfrm>
              <a:off x="2137" y="2296"/>
              <a:ext cx="394" cy="363"/>
            </a:xfrm>
            <a:prstGeom prst="ellipse">
              <a:avLst/>
            </a:prstGeom>
            <a:solidFill>
              <a:schemeClr val="accent1"/>
            </a:solidFill>
            <a:ln w="9525">
              <a:solidFill>
                <a:schemeClr val="tx1"/>
              </a:solidFill>
              <a:round/>
              <a:headEnd/>
              <a:tailEnd/>
            </a:ln>
          </p:spPr>
          <p:txBody>
            <a:bodyPr wrap="none" lIns="94759" tIns="47380" rIns="94759" bIns="47380" anchor="ctr"/>
            <a:lstStyle/>
            <a:p>
              <a:pPr defTabSz="874857"/>
              <a:r>
                <a:rPr lang="fr-FR" dirty="0"/>
                <a:t>+12V</a:t>
              </a:r>
            </a:p>
          </p:txBody>
        </p:sp>
        <p:grpSp>
          <p:nvGrpSpPr>
            <p:cNvPr id="4" name="Group 15"/>
            <p:cNvGrpSpPr>
              <a:grpSpLocks/>
            </p:cNvGrpSpPr>
            <p:nvPr/>
          </p:nvGrpSpPr>
          <p:grpSpPr bwMode="auto">
            <a:xfrm>
              <a:off x="4864" y="1479"/>
              <a:ext cx="442" cy="272"/>
              <a:chOff x="4332" y="1434"/>
              <a:chExt cx="408" cy="272"/>
            </a:xfrm>
          </p:grpSpPr>
          <p:sp>
            <p:nvSpPr>
              <p:cNvPr id="356366" name="Line 16"/>
              <p:cNvSpPr>
                <a:spLocks noChangeShapeType="1"/>
              </p:cNvSpPr>
              <p:nvPr/>
            </p:nvSpPr>
            <p:spPr bwMode="auto">
              <a:xfrm>
                <a:off x="4513" y="1434"/>
                <a:ext cx="227" cy="0"/>
              </a:xfrm>
              <a:prstGeom prst="line">
                <a:avLst/>
              </a:prstGeom>
              <a:noFill/>
              <a:ln w="25400">
                <a:solidFill>
                  <a:schemeClr val="tx1"/>
                </a:solidFill>
                <a:round/>
                <a:headEnd/>
                <a:tailEnd/>
              </a:ln>
            </p:spPr>
            <p:txBody>
              <a:bodyPr/>
              <a:lstStyle/>
              <a:p>
                <a:endParaRPr lang="es-ES"/>
              </a:p>
            </p:txBody>
          </p:sp>
          <p:sp>
            <p:nvSpPr>
              <p:cNvPr id="356367" name="Line 17"/>
              <p:cNvSpPr>
                <a:spLocks noChangeShapeType="1"/>
              </p:cNvSpPr>
              <p:nvPr/>
            </p:nvSpPr>
            <p:spPr bwMode="auto">
              <a:xfrm>
                <a:off x="4604" y="1434"/>
                <a:ext cx="0" cy="272"/>
              </a:xfrm>
              <a:prstGeom prst="line">
                <a:avLst/>
              </a:prstGeom>
              <a:noFill/>
              <a:ln w="25400">
                <a:solidFill>
                  <a:schemeClr val="tx1"/>
                </a:solidFill>
                <a:round/>
                <a:headEnd/>
                <a:tailEnd/>
              </a:ln>
            </p:spPr>
            <p:txBody>
              <a:bodyPr/>
              <a:lstStyle/>
              <a:p>
                <a:endParaRPr lang="es-ES"/>
              </a:p>
            </p:txBody>
          </p:sp>
          <p:sp>
            <p:nvSpPr>
              <p:cNvPr id="356368" name="Line 18"/>
              <p:cNvSpPr>
                <a:spLocks noChangeShapeType="1"/>
              </p:cNvSpPr>
              <p:nvPr/>
            </p:nvSpPr>
            <p:spPr bwMode="auto">
              <a:xfrm flipH="1">
                <a:off x="4332" y="1661"/>
                <a:ext cx="272" cy="0"/>
              </a:xfrm>
              <a:prstGeom prst="line">
                <a:avLst/>
              </a:prstGeom>
              <a:noFill/>
              <a:ln w="25400">
                <a:solidFill>
                  <a:schemeClr val="tx1"/>
                </a:solidFill>
                <a:round/>
                <a:headEnd/>
                <a:tailEnd/>
              </a:ln>
            </p:spPr>
            <p:txBody>
              <a:bodyPr/>
              <a:lstStyle/>
              <a:p>
                <a:endParaRPr lang="es-ES"/>
              </a:p>
            </p:txBody>
          </p:sp>
        </p:grpSp>
        <p:sp>
          <p:nvSpPr>
            <p:cNvPr id="356364" name="Oval 19"/>
            <p:cNvSpPr>
              <a:spLocks noChangeArrowheads="1"/>
            </p:cNvSpPr>
            <p:nvPr/>
          </p:nvSpPr>
          <p:spPr bwMode="auto">
            <a:xfrm>
              <a:off x="4962" y="1570"/>
              <a:ext cx="393" cy="363"/>
            </a:xfrm>
            <a:prstGeom prst="ellipse">
              <a:avLst/>
            </a:prstGeom>
            <a:solidFill>
              <a:schemeClr val="accent1"/>
            </a:solidFill>
            <a:ln w="9525">
              <a:solidFill>
                <a:schemeClr val="tx1"/>
              </a:solidFill>
              <a:round/>
              <a:headEnd/>
              <a:tailEnd/>
            </a:ln>
          </p:spPr>
          <p:txBody>
            <a:bodyPr wrap="none" lIns="94759" tIns="47380" rIns="94759" bIns="47380" anchor="ctr"/>
            <a:lstStyle/>
            <a:p>
              <a:pPr defTabSz="874857"/>
              <a:r>
                <a:rPr lang="fr-FR" dirty="0"/>
                <a:t>+12V</a:t>
              </a:r>
            </a:p>
          </p:txBody>
        </p:sp>
        <p:sp>
          <p:nvSpPr>
            <p:cNvPr id="356365" name="Text Box 20"/>
            <p:cNvSpPr txBox="1">
              <a:spLocks noChangeArrowheads="1"/>
            </p:cNvSpPr>
            <p:nvPr/>
          </p:nvSpPr>
          <p:spPr bwMode="auto">
            <a:xfrm>
              <a:off x="1743" y="436"/>
              <a:ext cx="2900" cy="264"/>
            </a:xfrm>
            <a:prstGeom prst="rect">
              <a:avLst/>
            </a:prstGeom>
            <a:noFill/>
            <a:ln w="9525">
              <a:noFill/>
              <a:miter lim="800000"/>
              <a:headEnd/>
              <a:tailEnd/>
            </a:ln>
          </p:spPr>
          <p:txBody>
            <a:bodyPr lIns="94759" tIns="47380" rIns="94759" bIns="47380">
              <a:spAutoFit/>
            </a:bodyPr>
            <a:lstStyle/>
            <a:p>
              <a:pPr defTabSz="874857">
                <a:spcBef>
                  <a:spcPct val="50000"/>
                </a:spcBef>
              </a:pPr>
              <a:r>
                <a:rPr lang="fr-FR" sz="2300" dirty="0"/>
                <a:t>LLAVE DE CONTACTO EN ON</a:t>
              </a:r>
            </a:p>
          </p:txBody>
        </p:sp>
      </p:gr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a:xfrm>
            <a:off x="0" y="4069201"/>
            <a:ext cx="6813528" cy="4300389"/>
          </a:xfrm>
          <a:ln/>
        </p:spPr>
        <p:txBody>
          <a:bodyPr/>
          <a:lstStyle/>
          <a:p>
            <a:pPr eaLnBrk="1" hangingPunct="1"/>
            <a:endParaRPr lang="es-ES" smtClean="0"/>
          </a:p>
        </p:txBody>
      </p:sp>
      <p:grpSp>
        <p:nvGrpSpPr>
          <p:cNvPr id="2" name="Group 4"/>
          <p:cNvGrpSpPr>
            <a:grpSpLocks/>
          </p:cNvGrpSpPr>
          <p:nvPr/>
        </p:nvGrpSpPr>
        <p:grpSpPr bwMode="auto">
          <a:xfrm rot="-5400000">
            <a:off x="-983437" y="977764"/>
            <a:ext cx="8824874" cy="6858000"/>
            <a:chOff x="216" y="386"/>
            <a:chExt cx="6027" cy="3934"/>
          </a:xfrm>
        </p:grpSpPr>
        <p:pic>
          <p:nvPicPr>
            <p:cNvPr id="357381" name="Picture 5" descr="Planche_02_global_A4"/>
            <p:cNvPicPr>
              <a:picLocks noChangeAspect="1" noChangeArrowheads="1"/>
            </p:cNvPicPr>
            <p:nvPr/>
          </p:nvPicPr>
          <p:blipFill>
            <a:blip r:embed="rId3"/>
            <a:srcRect/>
            <a:stretch>
              <a:fillRect/>
            </a:stretch>
          </p:blipFill>
          <p:spPr bwMode="auto">
            <a:xfrm>
              <a:off x="216" y="386"/>
              <a:ext cx="6024" cy="3934"/>
            </a:xfrm>
            <a:prstGeom prst="rect">
              <a:avLst/>
            </a:prstGeom>
            <a:noFill/>
            <a:ln w="9525">
              <a:noFill/>
              <a:miter lim="800000"/>
              <a:headEnd/>
              <a:tailEnd/>
            </a:ln>
          </p:spPr>
        </p:pic>
        <p:grpSp>
          <p:nvGrpSpPr>
            <p:cNvPr id="3" name="Group 6"/>
            <p:cNvGrpSpPr>
              <a:grpSpLocks/>
            </p:cNvGrpSpPr>
            <p:nvPr/>
          </p:nvGrpSpPr>
          <p:grpSpPr bwMode="auto">
            <a:xfrm>
              <a:off x="1990" y="2296"/>
              <a:ext cx="246" cy="363"/>
              <a:chOff x="1837" y="2296"/>
              <a:chExt cx="227" cy="363"/>
            </a:xfrm>
          </p:grpSpPr>
          <p:sp>
            <p:nvSpPr>
              <p:cNvPr id="357423" name="Line 7"/>
              <p:cNvSpPr>
                <a:spLocks noChangeShapeType="1"/>
              </p:cNvSpPr>
              <p:nvPr/>
            </p:nvSpPr>
            <p:spPr bwMode="auto">
              <a:xfrm>
                <a:off x="2064" y="2296"/>
                <a:ext cx="0" cy="227"/>
              </a:xfrm>
              <a:prstGeom prst="line">
                <a:avLst/>
              </a:prstGeom>
              <a:noFill/>
              <a:ln w="25400">
                <a:solidFill>
                  <a:schemeClr val="tx1"/>
                </a:solidFill>
                <a:round/>
                <a:headEnd/>
                <a:tailEnd/>
              </a:ln>
            </p:spPr>
            <p:txBody>
              <a:bodyPr/>
              <a:lstStyle/>
              <a:p>
                <a:endParaRPr lang="es-ES"/>
              </a:p>
            </p:txBody>
          </p:sp>
          <p:sp>
            <p:nvSpPr>
              <p:cNvPr id="357424" name="Line 8"/>
              <p:cNvSpPr>
                <a:spLocks noChangeShapeType="1"/>
              </p:cNvSpPr>
              <p:nvPr/>
            </p:nvSpPr>
            <p:spPr bwMode="auto">
              <a:xfrm>
                <a:off x="1837" y="2659"/>
                <a:ext cx="181" cy="0"/>
              </a:xfrm>
              <a:prstGeom prst="line">
                <a:avLst/>
              </a:prstGeom>
              <a:noFill/>
              <a:ln w="25400">
                <a:solidFill>
                  <a:schemeClr val="tx1"/>
                </a:solidFill>
                <a:round/>
                <a:headEnd/>
                <a:tailEnd/>
              </a:ln>
            </p:spPr>
            <p:txBody>
              <a:bodyPr/>
              <a:lstStyle/>
              <a:p>
                <a:endParaRPr lang="es-ES"/>
              </a:p>
            </p:txBody>
          </p:sp>
        </p:grpSp>
        <p:grpSp>
          <p:nvGrpSpPr>
            <p:cNvPr id="4" name="Group 9"/>
            <p:cNvGrpSpPr>
              <a:grpSpLocks/>
            </p:cNvGrpSpPr>
            <p:nvPr/>
          </p:nvGrpSpPr>
          <p:grpSpPr bwMode="auto">
            <a:xfrm>
              <a:off x="859" y="1480"/>
              <a:ext cx="197" cy="1542"/>
              <a:chOff x="793" y="1480"/>
              <a:chExt cx="182" cy="1542"/>
            </a:xfrm>
          </p:grpSpPr>
          <p:sp>
            <p:nvSpPr>
              <p:cNvPr id="357418" name="Line 10"/>
              <p:cNvSpPr>
                <a:spLocks noChangeShapeType="1"/>
              </p:cNvSpPr>
              <p:nvPr/>
            </p:nvSpPr>
            <p:spPr bwMode="auto">
              <a:xfrm>
                <a:off x="793" y="1480"/>
                <a:ext cx="0" cy="1542"/>
              </a:xfrm>
              <a:prstGeom prst="line">
                <a:avLst/>
              </a:prstGeom>
              <a:noFill/>
              <a:ln w="25400">
                <a:solidFill>
                  <a:schemeClr val="tx1"/>
                </a:solidFill>
                <a:round/>
                <a:headEnd/>
                <a:tailEnd/>
              </a:ln>
            </p:spPr>
            <p:txBody>
              <a:bodyPr/>
              <a:lstStyle/>
              <a:p>
                <a:endParaRPr lang="es-ES"/>
              </a:p>
            </p:txBody>
          </p:sp>
          <p:sp>
            <p:nvSpPr>
              <p:cNvPr id="357419" name="Line 11"/>
              <p:cNvSpPr>
                <a:spLocks noChangeShapeType="1"/>
              </p:cNvSpPr>
              <p:nvPr/>
            </p:nvSpPr>
            <p:spPr bwMode="auto">
              <a:xfrm>
                <a:off x="793" y="3022"/>
                <a:ext cx="182" cy="0"/>
              </a:xfrm>
              <a:prstGeom prst="line">
                <a:avLst/>
              </a:prstGeom>
              <a:noFill/>
              <a:ln w="25400">
                <a:solidFill>
                  <a:schemeClr val="tx1"/>
                </a:solidFill>
                <a:round/>
                <a:headEnd/>
                <a:tailEnd/>
              </a:ln>
            </p:spPr>
            <p:txBody>
              <a:bodyPr/>
              <a:lstStyle/>
              <a:p>
                <a:endParaRPr lang="es-ES"/>
              </a:p>
            </p:txBody>
          </p:sp>
          <p:sp>
            <p:nvSpPr>
              <p:cNvPr id="357420" name="Line 12"/>
              <p:cNvSpPr>
                <a:spLocks noChangeShapeType="1"/>
              </p:cNvSpPr>
              <p:nvPr/>
            </p:nvSpPr>
            <p:spPr bwMode="auto">
              <a:xfrm>
                <a:off x="793" y="2523"/>
                <a:ext cx="182" cy="0"/>
              </a:xfrm>
              <a:prstGeom prst="line">
                <a:avLst/>
              </a:prstGeom>
              <a:noFill/>
              <a:ln w="25400">
                <a:solidFill>
                  <a:schemeClr val="tx1"/>
                </a:solidFill>
                <a:round/>
                <a:headEnd/>
                <a:tailEnd/>
              </a:ln>
            </p:spPr>
            <p:txBody>
              <a:bodyPr/>
              <a:lstStyle/>
              <a:p>
                <a:endParaRPr lang="es-ES"/>
              </a:p>
            </p:txBody>
          </p:sp>
          <p:sp>
            <p:nvSpPr>
              <p:cNvPr id="357421" name="Line 13"/>
              <p:cNvSpPr>
                <a:spLocks noChangeShapeType="1"/>
              </p:cNvSpPr>
              <p:nvPr/>
            </p:nvSpPr>
            <p:spPr bwMode="auto">
              <a:xfrm>
                <a:off x="793" y="2069"/>
                <a:ext cx="137" cy="0"/>
              </a:xfrm>
              <a:prstGeom prst="line">
                <a:avLst/>
              </a:prstGeom>
              <a:noFill/>
              <a:ln w="25400">
                <a:solidFill>
                  <a:schemeClr val="tx1"/>
                </a:solidFill>
                <a:round/>
                <a:headEnd/>
                <a:tailEnd/>
              </a:ln>
            </p:spPr>
            <p:txBody>
              <a:bodyPr/>
              <a:lstStyle/>
              <a:p>
                <a:endParaRPr lang="es-ES"/>
              </a:p>
            </p:txBody>
          </p:sp>
          <p:sp>
            <p:nvSpPr>
              <p:cNvPr id="357422" name="Line 14"/>
              <p:cNvSpPr>
                <a:spLocks noChangeShapeType="1"/>
              </p:cNvSpPr>
              <p:nvPr/>
            </p:nvSpPr>
            <p:spPr bwMode="auto">
              <a:xfrm>
                <a:off x="793" y="1480"/>
                <a:ext cx="182" cy="0"/>
              </a:xfrm>
              <a:prstGeom prst="line">
                <a:avLst/>
              </a:prstGeom>
              <a:noFill/>
              <a:ln w="25400">
                <a:solidFill>
                  <a:schemeClr val="tx1"/>
                </a:solidFill>
                <a:round/>
                <a:headEnd/>
                <a:tailEnd/>
              </a:ln>
            </p:spPr>
            <p:txBody>
              <a:bodyPr/>
              <a:lstStyle/>
              <a:p>
                <a:endParaRPr lang="es-ES"/>
              </a:p>
            </p:txBody>
          </p:sp>
        </p:grpSp>
        <p:sp>
          <p:nvSpPr>
            <p:cNvPr id="357384" name="Line 15"/>
            <p:cNvSpPr>
              <a:spLocks noChangeShapeType="1"/>
            </p:cNvSpPr>
            <p:nvPr/>
          </p:nvSpPr>
          <p:spPr bwMode="auto">
            <a:xfrm>
              <a:off x="4840" y="2659"/>
              <a:ext cx="491" cy="0"/>
            </a:xfrm>
            <a:prstGeom prst="line">
              <a:avLst/>
            </a:prstGeom>
            <a:noFill/>
            <a:ln w="25400">
              <a:solidFill>
                <a:schemeClr val="tx1"/>
              </a:solidFill>
              <a:round/>
              <a:headEnd/>
              <a:tailEnd/>
            </a:ln>
          </p:spPr>
          <p:txBody>
            <a:bodyPr/>
            <a:lstStyle/>
            <a:p>
              <a:endParaRPr lang="es-ES"/>
            </a:p>
          </p:txBody>
        </p:sp>
        <p:grpSp>
          <p:nvGrpSpPr>
            <p:cNvPr id="5" name="Group 16"/>
            <p:cNvGrpSpPr>
              <a:grpSpLocks/>
            </p:cNvGrpSpPr>
            <p:nvPr/>
          </p:nvGrpSpPr>
          <p:grpSpPr bwMode="auto">
            <a:xfrm>
              <a:off x="4397" y="2432"/>
              <a:ext cx="246" cy="635"/>
              <a:chOff x="3923" y="2432"/>
              <a:chExt cx="227" cy="635"/>
            </a:xfrm>
          </p:grpSpPr>
          <p:sp>
            <p:nvSpPr>
              <p:cNvPr id="357414" name="Line 17"/>
              <p:cNvSpPr>
                <a:spLocks noChangeShapeType="1"/>
              </p:cNvSpPr>
              <p:nvPr/>
            </p:nvSpPr>
            <p:spPr bwMode="auto">
              <a:xfrm>
                <a:off x="3923" y="2432"/>
                <a:ext cx="227" cy="0"/>
              </a:xfrm>
              <a:prstGeom prst="line">
                <a:avLst/>
              </a:prstGeom>
              <a:noFill/>
              <a:ln w="25400">
                <a:solidFill>
                  <a:schemeClr val="tx1"/>
                </a:solidFill>
                <a:round/>
                <a:headEnd/>
                <a:tailEnd/>
              </a:ln>
            </p:spPr>
            <p:txBody>
              <a:bodyPr/>
              <a:lstStyle/>
              <a:p>
                <a:endParaRPr lang="es-ES"/>
              </a:p>
            </p:txBody>
          </p:sp>
          <p:sp>
            <p:nvSpPr>
              <p:cNvPr id="357415" name="Line 18"/>
              <p:cNvSpPr>
                <a:spLocks noChangeShapeType="1"/>
              </p:cNvSpPr>
              <p:nvPr/>
            </p:nvSpPr>
            <p:spPr bwMode="auto">
              <a:xfrm>
                <a:off x="3923" y="2750"/>
                <a:ext cx="227" cy="0"/>
              </a:xfrm>
              <a:prstGeom prst="line">
                <a:avLst/>
              </a:prstGeom>
              <a:noFill/>
              <a:ln w="25400">
                <a:solidFill>
                  <a:schemeClr val="tx1"/>
                </a:solidFill>
                <a:round/>
                <a:headEnd/>
                <a:tailEnd/>
              </a:ln>
            </p:spPr>
            <p:txBody>
              <a:bodyPr/>
              <a:lstStyle/>
              <a:p>
                <a:endParaRPr lang="es-ES"/>
              </a:p>
            </p:txBody>
          </p:sp>
          <p:sp>
            <p:nvSpPr>
              <p:cNvPr id="357416" name="Line 19"/>
              <p:cNvSpPr>
                <a:spLocks noChangeShapeType="1"/>
              </p:cNvSpPr>
              <p:nvPr/>
            </p:nvSpPr>
            <p:spPr bwMode="auto">
              <a:xfrm>
                <a:off x="3923" y="3067"/>
                <a:ext cx="227" cy="0"/>
              </a:xfrm>
              <a:prstGeom prst="line">
                <a:avLst/>
              </a:prstGeom>
              <a:noFill/>
              <a:ln w="25400">
                <a:solidFill>
                  <a:schemeClr val="tx1"/>
                </a:solidFill>
                <a:round/>
                <a:headEnd/>
                <a:tailEnd/>
              </a:ln>
            </p:spPr>
            <p:txBody>
              <a:bodyPr/>
              <a:lstStyle/>
              <a:p>
                <a:endParaRPr lang="es-ES"/>
              </a:p>
            </p:txBody>
          </p:sp>
          <p:sp>
            <p:nvSpPr>
              <p:cNvPr id="357417" name="Line 20"/>
              <p:cNvSpPr>
                <a:spLocks noChangeShapeType="1"/>
              </p:cNvSpPr>
              <p:nvPr/>
            </p:nvSpPr>
            <p:spPr bwMode="auto">
              <a:xfrm>
                <a:off x="4150" y="2432"/>
                <a:ext cx="0" cy="635"/>
              </a:xfrm>
              <a:prstGeom prst="line">
                <a:avLst/>
              </a:prstGeom>
              <a:noFill/>
              <a:ln w="25400">
                <a:solidFill>
                  <a:schemeClr val="tx1"/>
                </a:solidFill>
                <a:round/>
                <a:headEnd/>
                <a:tailEnd/>
              </a:ln>
            </p:spPr>
            <p:txBody>
              <a:bodyPr/>
              <a:lstStyle/>
              <a:p>
                <a:endParaRPr lang="es-ES"/>
              </a:p>
            </p:txBody>
          </p:sp>
        </p:grpSp>
        <p:sp>
          <p:nvSpPr>
            <p:cNvPr id="357386" name="Oval 21"/>
            <p:cNvSpPr>
              <a:spLocks noChangeArrowheads="1"/>
            </p:cNvSpPr>
            <p:nvPr/>
          </p:nvSpPr>
          <p:spPr bwMode="auto">
            <a:xfrm>
              <a:off x="564" y="2341"/>
              <a:ext cx="394" cy="363"/>
            </a:xfrm>
            <a:prstGeom prst="ellipse">
              <a:avLst/>
            </a:prstGeom>
            <a:solidFill>
              <a:schemeClr val="accent1"/>
            </a:solidFill>
            <a:ln w="9525">
              <a:solidFill>
                <a:schemeClr val="tx1"/>
              </a:solidFill>
              <a:round/>
              <a:headEnd/>
              <a:tailEnd/>
            </a:ln>
          </p:spPr>
          <p:txBody>
            <a:bodyPr wrap="none" lIns="94759" tIns="47380" rIns="94759" bIns="47380" anchor="ctr"/>
            <a:lstStyle/>
            <a:p>
              <a:pPr defTabSz="874857"/>
              <a:r>
                <a:rPr lang="fr-FR" dirty="0"/>
                <a:t>+12V</a:t>
              </a:r>
            </a:p>
          </p:txBody>
        </p:sp>
        <p:sp>
          <p:nvSpPr>
            <p:cNvPr id="357387" name="Oval 22"/>
            <p:cNvSpPr>
              <a:spLocks noChangeArrowheads="1"/>
            </p:cNvSpPr>
            <p:nvPr/>
          </p:nvSpPr>
          <p:spPr bwMode="auto">
            <a:xfrm>
              <a:off x="4496" y="2568"/>
              <a:ext cx="393" cy="363"/>
            </a:xfrm>
            <a:prstGeom prst="ellipse">
              <a:avLst/>
            </a:prstGeom>
            <a:solidFill>
              <a:schemeClr val="accent1"/>
            </a:solidFill>
            <a:ln w="9525">
              <a:solidFill>
                <a:schemeClr val="tx1"/>
              </a:solidFill>
              <a:round/>
              <a:headEnd/>
              <a:tailEnd/>
            </a:ln>
          </p:spPr>
          <p:txBody>
            <a:bodyPr wrap="none" lIns="94759" tIns="47380" rIns="94759" bIns="47380" anchor="ctr"/>
            <a:lstStyle/>
            <a:p>
              <a:pPr defTabSz="874857"/>
              <a:r>
                <a:rPr lang="fr-FR" dirty="0"/>
                <a:t>+12V</a:t>
              </a:r>
            </a:p>
          </p:txBody>
        </p:sp>
        <p:sp>
          <p:nvSpPr>
            <p:cNvPr id="357388" name="Oval 23"/>
            <p:cNvSpPr>
              <a:spLocks noChangeArrowheads="1"/>
            </p:cNvSpPr>
            <p:nvPr/>
          </p:nvSpPr>
          <p:spPr bwMode="auto">
            <a:xfrm>
              <a:off x="2088" y="2387"/>
              <a:ext cx="393" cy="363"/>
            </a:xfrm>
            <a:prstGeom prst="ellipse">
              <a:avLst/>
            </a:prstGeom>
            <a:solidFill>
              <a:schemeClr val="accent1"/>
            </a:solidFill>
            <a:ln w="9525">
              <a:solidFill>
                <a:schemeClr val="tx1"/>
              </a:solidFill>
              <a:round/>
              <a:headEnd/>
              <a:tailEnd/>
            </a:ln>
          </p:spPr>
          <p:txBody>
            <a:bodyPr wrap="none" lIns="94759" tIns="47380" rIns="94759" bIns="47380" anchor="ctr"/>
            <a:lstStyle/>
            <a:p>
              <a:pPr defTabSz="874857"/>
              <a:r>
                <a:rPr lang="fr-FR" dirty="0"/>
                <a:t>+12V</a:t>
              </a:r>
            </a:p>
          </p:txBody>
        </p:sp>
        <p:grpSp>
          <p:nvGrpSpPr>
            <p:cNvPr id="6" name="Group 24"/>
            <p:cNvGrpSpPr>
              <a:grpSpLocks/>
            </p:cNvGrpSpPr>
            <p:nvPr/>
          </p:nvGrpSpPr>
          <p:grpSpPr bwMode="auto">
            <a:xfrm>
              <a:off x="4840" y="1478"/>
              <a:ext cx="442" cy="272"/>
              <a:chOff x="4332" y="1434"/>
              <a:chExt cx="408" cy="272"/>
            </a:xfrm>
          </p:grpSpPr>
          <p:sp>
            <p:nvSpPr>
              <p:cNvPr id="357411" name="Line 25"/>
              <p:cNvSpPr>
                <a:spLocks noChangeShapeType="1"/>
              </p:cNvSpPr>
              <p:nvPr/>
            </p:nvSpPr>
            <p:spPr bwMode="auto">
              <a:xfrm>
                <a:off x="4513" y="1434"/>
                <a:ext cx="227" cy="0"/>
              </a:xfrm>
              <a:prstGeom prst="line">
                <a:avLst/>
              </a:prstGeom>
              <a:noFill/>
              <a:ln w="25400">
                <a:solidFill>
                  <a:schemeClr val="tx1"/>
                </a:solidFill>
                <a:round/>
                <a:headEnd/>
                <a:tailEnd/>
              </a:ln>
            </p:spPr>
            <p:txBody>
              <a:bodyPr/>
              <a:lstStyle/>
              <a:p>
                <a:endParaRPr lang="es-ES"/>
              </a:p>
            </p:txBody>
          </p:sp>
          <p:sp>
            <p:nvSpPr>
              <p:cNvPr id="357412" name="Line 26"/>
              <p:cNvSpPr>
                <a:spLocks noChangeShapeType="1"/>
              </p:cNvSpPr>
              <p:nvPr/>
            </p:nvSpPr>
            <p:spPr bwMode="auto">
              <a:xfrm>
                <a:off x="4604" y="1434"/>
                <a:ext cx="0" cy="272"/>
              </a:xfrm>
              <a:prstGeom prst="line">
                <a:avLst/>
              </a:prstGeom>
              <a:noFill/>
              <a:ln w="25400">
                <a:solidFill>
                  <a:schemeClr val="tx1"/>
                </a:solidFill>
                <a:round/>
                <a:headEnd/>
                <a:tailEnd/>
              </a:ln>
            </p:spPr>
            <p:txBody>
              <a:bodyPr/>
              <a:lstStyle/>
              <a:p>
                <a:endParaRPr lang="es-ES"/>
              </a:p>
            </p:txBody>
          </p:sp>
          <p:sp>
            <p:nvSpPr>
              <p:cNvPr id="357413" name="Line 27"/>
              <p:cNvSpPr>
                <a:spLocks noChangeShapeType="1"/>
              </p:cNvSpPr>
              <p:nvPr/>
            </p:nvSpPr>
            <p:spPr bwMode="auto">
              <a:xfrm flipH="1">
                <a:off x="4332" y="1661"/>
                <a:ext cx="272" cy="0"/>
              </a:xfrm>
              <a:prstGeom prst="line">
                <a:avLst/>
              </a:prstGeom>
              <a:noFill/>
              <a:ln w="25400">
                <a:solidFill>
                  <a:schemeClr val="tx1"/>
                </a:solidFill>
                <a:round/>
                <a:headEnd/>
                <a:tailEnd/>
              </a:ln>
            </p:spPr>
            <p:txBody>
              <a:bodyPr/>
              <a:lstStyle/>
              <a:p>
                <a:endParaRPr lang="es-ES"/>
              </a:p>
            </p:txBody>
          </p:sp>
        </p:grpSp>
        <p:sp>
          <p:nvSpPr>
            <p:cNvPr id="357390" name="Oval 28"/>
            <p:cNvSpPr>
              <a:spLocks noChangeArrowheads="1"/>
            </p:cNvSpPr>
            <p:nvPr/>
          </p:nvSpPr>
          <p:spPr bwMode="auto">
            <a:xfrm>
              <a:off x="4938" y="1569"/>
              <a:ext cx="393" cy="363"/>
            </a:xfrm>
            <a:prstGeom prst="ellipse">
              <a:avLst/>
            </a:prstGeom>
            <a:solidFill>
              <a:schemeClr val="accent1"/>
            </a:solidFill>
            <a:ln w="9525">
              <a:solidFill>
                <a:schemeClr val="tx1"/>
              </a:solidFill>
              <a:round/>
              <a:headEnd/>
              <a:tailEnd/>
            </a:ln>
          </p:spPr>
          <p:txBody>
            <a:bodyPr wrap="none" lIns="94759" tIns="47380" rIns="94759" bIns="47380" anchor="ctr"/>
            <a:lstStyle/>
            <a:p>
              <a:pPr defTabSz="874857"/>
              <a:r>
                <a:rPr lang="fr-FR" dirty="0"/>
                <a:t>+12V</a:t>
              </a:r>
            </a:p>
          </p:txBody>
        </p:sp>
        <p:sp>
          <p:nvSpPr>
            <p:cNvPr id="357391" name="Oval 29"/>
            <p:cNvSpPr>
              <a:spLocks noChangeArrowheads="1"/>
            </p:cNvSpPr>
            <p:nvPr/>
          </p:nvSpPr>
          <p:spPr bwMode="auto">
            <a:xfrm>
              <a:off x="4938" y="1569"/>
              <a:ext cx="393" cy="364"/>
            </a:xfrm>
            <a:prstGeom prst="ellipse">
              <a:avLst/>
            </a:prstGeom>
            <a:solidFill>
              <a:srgbClr val="00CCFF"/>
            </a:solidFill>
            <a:ln w="9525">
              <a:solidFill>
                <a:schemeClr val="tx1"/>
              </a:solidFill>
              <a:round/>
              <a:headEnd/>
              <a:tailEnd/>
            </a:ln>
          </p:spPr>
          <p:txBody>
            <a:bodyPr wrap="none" lIns="94759" tIns="47380" rIns="94759" bIns="47380" anchor="ctr"/>
            <a:lstStyle/>
            <a:p>
              <a:pPr defTabSz="874857"/>
              <a:r>
                <a:rPr lang="fr-FR" dirty="0"/>
                <a:t>+14V</a:t>
              </a:r>
            </a:p>
          </p:txBody>
        </p:sp>
        <p:sp>
          <p:nvSpPr>
            <p:cNvPr id="357392" name="Oval 30"/>
            <p:cNvSpPr>
              <a:spLocks noChangeArrowheads="1"/>
            </p:cNvSpPr>
            <p:nvPr/>
          </p:nvSpPr>
          <p:spPr bwMode="auto">
            <a:xfrm>
              <a:off x="4496" y="2568"/>
              <a:ext cx="393" cy="364"/>
            </a:xfrm>
            <a:prstGeom prst="ellipse">
              <a:avLst/>
            </a:prstGeom>
            <a:solidFill>
              <a:srgbClr val="00CCFF"/>
            </a:solidFill>
            <a:ln w="9525">
              <a:solidFill>
                <a:schemeClr val="tx1"/>
              </a:solidFill>
              <a:round/>
              <a:headEnd/>
              <a:tailEnd/>
            </a:ln>
          </p:spPr>
          <p:txBody>
            <a:bodyPr wrap="none" lIns="94759" tIns="47380" rIns="94759" bIns="47380" anchor="ctr"/>
            <a:lstStyle/>
            <a:p>
              <a:pPr defTabSz="874857"/>
              <a:r>
                <a:rPr lang="fr-FR" dirty="0"/>
                <a:t>+14V</a:t>
              </a:r>
            </a:p>
          </p:txBody>
        </p:sp>
        <p:sp>
          <p:nvSpPr>
            <p:cNvPr id="357393" name="Oval 31"/>
            <p:cNvSpPr>
              <a:spLocks noChangeArrowheads="1"/>
            </p:cNvSpPr>
            <p:nvPr/>
          </p:nvSpPr>
          <p:spPr bwMode="auto">
            <a:xfrm>
              <a:off x="564" y="2341"/>
              <a:ext cx="393" cy="363"/>
            </a:xfrm>
            <a:prstGeom prst="ellipse">
              <a:avLst/>
            </a:prstGeom>
            <a:solidFill>
              <a:srgbClr val="00CCFF"/>
            </a:solidFill>
            <a:ln w="9525">
              <a:solidFill>
                <a:schemeClr val="tx1"/>
              </a:solidFill>
              <a:round/>
              <a:headEnd/>
              <a:tailEnd/>
            </a:ln>
          </p:spPr>
          <p:txBody>
            <a:bodyPr wrap="none" lIns="94759" tIns="47380" rIns="94759" bIns="47380" anchor="ctr"/>
            <a:lstStyle/>
            <a:p>
              <a:pPr defTabSz="874857"/>
              <a:r>
                <a:rPr lang="fr-FR" dirty="0"/>
                <a:t>+14V</a:t>
              </a:r>
            </a:p>
          </p:txBody>
        </p:sp>
        <p:sp>
          <p:nvSpPr>
            <p:cNvPr id="357394" name="Oval 32"/>
            <p:cNvSpPr>
              <a:spLocks noChangeArrowheads="1"/>
            </p:cNvSpPr>
            <p:nvPr/>
          </p:nvSpPr>
          <p:spPr bwMode="auto">
            <a:xfrm>
              <a:off x="2088" y="2387"/>
              <a:ext cx="392" cy="363"/>
            </a:xfrm>
            <a:prstGeom prst="ellipse">
              <a:avLst/>
            </a:prstGeom>
            <a:solidFill>
              <a:srgbClr val="00CCFF"/>
            </a:solidFill>
            <a:ln w="9525">
              <a:solidFill>
                <a:schemeClr val="tx1"/>
              </a:solidFill>
              <a:round/>
              <a:headEnd/>
              <a:tailEnd/>
            </a:ln>
          </p:spPr>
          <p:txBody>
            <a:bodyPr wrap="none" lIns="94759" tIns="47380" rIns="94759" bIns="47380" anchor="ctr"/>
            <a:lstStyle/>
            <a:p>
              <a:pPr defTabSz="874857"/>
              <a:r>
                <a:rPr lang="fr-FR" dirty="0"/>
                <a:t>+14V</a:t>
              </a:r>
            </a:p>
          </p:txBody>
        </p:sp>
        <p:sp>
          <p:nvSpPr>
            <p:cNvPr id="357395" name="Line 33"/>
            <p:cNvSpPr>
              <a:spLocks noChangeShapeType="1"/>
            </p:cNvSpPr>
            <p:nvPr/>
          </p:nvSpPr>
          <p:spPr bwMode="auto">
            <a:xfrm flipH="1">
              <a:off x="1937" y="1746"/>
              <a:ext cx="295" cy="0"/>
            </a:xfrm>
            <a:prstGeom prst="line">
              <a:avLst/>
            </a:prstGeom>
            <a:noFill/>
            <a:ln w="101600">
              <a:solidFill>
                <a:srgbClr val="FF6600"/>
              </a:solidFill>
              <a:round/>
              <a:headEnd/>
              <a:tailEnd type="triangle" w="med" len="med"/>
            </a:ln>
          </p:spPr>
          <p:txBody>
            <a:bodyPr/>
            <a:lstStyle/>
            <a:p>
              <a:endParaRPr lang="es-ES"/>
            </a:p>
          </p:txBody>
        </p:sp>
        <p:sp>
          <p:nvSpPr>
            <p:cNvPr id="357396" name="Line 34"/>
            <p:cNvSpPr>
              <a:spLocks noChangeShapeType="1"/>
            </p:cNvSpPr>
            <p:nvPr/>
          </p:nvSpPr>
          <p:spPr bwMode="auto">
            <a:xfrm flipV="1">
              <a:off x="3661" y="2296"/>
              <a:ext cx="294" cy="0"/>
            </a:xfrm>
            <a:prstGeom prst="line">
              <a:avLst/>
            </a:prstGeom>
            <a:noFill/>
            <a:ln w="101600">
              <a:solidFill>
                <a:srgbClr val="FF6600"/>
              </a:solidFill>
              <a:round/>
              <a:headEnd/>
              <a:tailEnd type="triangle" w="med" len="med"/>
            </a:ln>
          </p:spPr>
          <p:txBody>
            <a:bodyPr/>
            <a:lstStyle/>
            <a:p>
              <a:endParaRPr lang="es-ES"/>
            </a:p>
          </p:txBody>
        </p:sp>
        <p:sp>
          <p:nvSpPr>
            <p:cNvPr id="357397" name="Line 35"/>
            <p:cNvSpPr>
              <a:spLocks noChangeShapeType="1"/>
            </p:cNvSpPr>
            <p:nvPr/>
          </p:nvSpPr>
          <p:spPr bwMode="auto">
            <a:xfrm flipH="1">
              <a:off x="2904" y="2024"/>
              <a:ext cx="0" cy="272"/>
            </a:xfrm>
            <a:prstGeom prst="line">
              <a:avLst/>
            </a:prstGeom>
            <a:noFill/>
            <a:ln w="101600">
              <a:solidFill>
                <a:srgbClr val="FF6600"/>
              </a:solidFill>
              <a:round/>
              <a:headEnd/>
              <a:tailEnd type="triangle" w="med" len="med"/>
            </a:ln>
          </p:spPr>
          <p:txBody>
            <a:bodyPr/>
            <a:lstStyle/>
            <a:p>
              <a:endParaRPr lang="es-ES"/>
            </a:p>
          </p:txBody>
        </p:sp>
        <p:sp>
          <p:nvSpPr>
            <p:cNvPr id="357398" name="Line 36"/>
            <p:cNvSpPr>
              <a:spLocks noChangeShapeType="1"/>
            </p:cNvSpPr>
            <p:nvPr/>
          </p:nvSpPr>
          <p:spPr bwMode="auto">
            <a:xfrm flipH="1">
              <a:off x="3267" y="1888"/>
              <a:ext cx="295" cy="0"/>
            </a:xfrm>
            <a:prstGeom prst="line">
              <a:avLst/>
            </a:prstGeom>
            <a:noFill/>
            <a:ln w="101600">
              <a:solidFill>
                <a:srgbClr val="FF6600"/>
              </a:solidFill>
              <a:round/>
              <a:headEnd/>
              <a:tailEnd type="triangle" w="med" len="med"/>
            </a:ln>
          </p:spPr>
          <p:txBody>
            <a:bodyPr/>
            <a:lstStyle/>
            <a:p>
              <a:endParaRPr lang="es-ES"/>
            </a:p>
          </p:txBody>
        </p:sp>
        <p:grpSp>
          <p:nvGrpSpPr>
            <p:cNvPr id="7" name="Group 37"/>
            <p:cNvGrpSpPr>
              <a:grpSpLocks/>
            </p:cNvGrpSpPr>
            <p:nvPr/>
          </p:nvGrpSpPr>
          <p:grpSpPr bwMode="auto">
            <a:xfrm>
              <a:off x="5505" y="1615"/>
              <a:ext cx="738" cy="529"/>
              <a:chOff x="2701" y="1025"/>
              <a:chExt cx="681" cy="529"/>
            </a:xfrm>
          </p:grpSpPr>
          <p:sp>
            <p:nvSpPr>
              <p:cNvPr id="357409" name="AutoShape 38"/>
              <p:cNvSpPr>
                <a:spLocks noChangeArrowheads="1"/>
              </p:cNvSpPr>
              <p:nvPr/>
            </p:nvSpPr>
            <p:spPr bwMode="auto">
              <a:xfrm flipH="1">
                <a:off x="2744" y="1253"/>
                <a:ext cx="408" cy="301"/>
              </a:xfrm>
              <a:prstGeom prst="lightningBolt">
                <a:avLst/>
              </a:prstGeom>
              <a:solidFill>
                <a:srgbClr val="FF6600"/>
              </a:solidFill>
              <a:ln w="9525">
                <a:solidFill>
                  <a:schemeClr val="tx1"/>
                </a:solidFill>
                <a:miter lim="800000"/>
                <a:headEnd/>
                <a:tailEnd/>
              </a:ln>
            </p:spPr>
            <p:txBody>
              <a:bodyPr vert="eaVert" wrap="none" lIns="94759" tIns="47380" rIns="94759" bIns="47380"/>
              <a:lstStyle/>
              <a:p>
                <a:pPr defTabSz="874857"/>
                <a:endParaRPr lang="es-ES" dirty="0"/>
              </a:p>
            </p:txBody>
          </p:sp>
          <p:sp>
            <p:nvSpPr>
              <p:cNvPr id="357410" name="Text Box 39"/>
              <p:cNvSpPr txBox="1">
                <a:spLocks noChangeArrowheads="1"/>
              </p:cNvSpPr>
              <p:nvPr/>
            </p:nvSpPr>
            <p:spPr bwMode="auto">
              <a:xfrm>
                <a:off x="2701" y="1025"/>
                <a:ext cx="681" cy="214"/>
              </a:xfrm>
              <a:prstGeom prst="rect">
                <a:avLst/>
              </a:prstGeom>
              <a:noFill/>
              <a:ln w="9525">
                <a:noFill/>
                <a:miter lim="800000"/>
                <a:headEnd/>
                <a:tailEnd/>
              </a:ln>
            </p:spPr>
            <p:txBody>
              <a:bodyPr lIns="94759" tIns="47380" rIns="94759" bIns="47380">
                <a:spAutoFit/>
              </a:bodyPr>
              <a:lstStyle/>
              <a:p>
                <a:pPr defTabSz="874857">
                  <a:spcBef>
                    <a:spcPct val="50000"/>
                  </a:spcBef>
                </a:pPr>
                <a:r>
                  <a:rPr lang="fr-FR" dirty="0"/>
                  <a:t>+HT AC</a:t>
                </a:r>
              </a:p>
            </p:txBody>
          </p:sp>
        </p:grpSp>
        <p:sp>
          <p:nvSpPr>
            <p:cNvPr id="357400" name="Oval 40"/>
            <p:cNvSpPr>
              <a:spLocks noChangeArrowheads="1"/>
            </p:cNvSpPr>
            <p:nvPr/>
          </p:nvSpPr>
          <p:spPr bwMode="auto">
            <a:xfrm>
              <a:off x="2937" y="1449"/>
              <a:ext cx="393" cy="363"/>
            </a:xfrm>
            <a:prstGeom prst="ellipse">
              <a:avLst/>
            </a:prstGeom>
            <a:solidFill>
              <a:schemeClr val="accent1"/>
            </a:solidFill>
            <a:ln w="9525">
              <a:solidFill>
                <a:schemeClr val="tx1"/>
              </a:solidFill>
              <a:round/>
              <a:headEnd/>
              <a:tailEnd/>
            </a:ln>
          </p:spPr>
          <p:txBody>
            <a:bodyPr wrap="none" lIns="94759" tIns="47380" rIns="94759" bIns="47380" anchor="ctr"/>
            <a:lstStyle/>
            <a:p>
              <a:pPr defTabSz="874857"/>
              <a:r>
                <a:rPr lang="fr-FR" dirty="0"/>
                <a:t>+12V</a:t>
              </a:r>
            </a:p>
          </p:txBody>
        </p:sp>
        <p:sp>
          <p:nvSpPr>
            <p:cNvPr id="357401" name="Oval 41"/>
            <p:cNvSpPr>
              <a:spLocks noChangeArrowheads="1"/>
            </p:cNvSpPr>
            <p:nvPr/>
          </p:nvSpPr>
          <p:spPr bwMode="auto">
            <a:xfrm>
              <a:off x="2937" y="1449"/>
              <a:ext cx="393" cy="364"/>
            </a:xfrm>
            <a:prstGeom prst="ellipse">
              <a:avLst/>
            </a:prstGeom>
            <a:solidFill>
              <a:srgbClr val="00CCFF"/>
            </a:solidFill>
            <a:ln w="9525">
              <a:solidFill>
                <a:schemeClr val="tx1"/>
              </a:solidFill>
              <a:round/>
              <a:headEnd/>
              <a:tailEnd/>
            </a:ln>
          </p:spPr>
          <p:txBody>
            <a:bodyPr wrap="none" lIns="94759" tIns="47380" rIns="94759" bIns="47380" anchor="ctr"/>
            <a:lstStyle/>
            <a:p>
              <a:pPr defTabSz="874857"/>
              <a:r>
                <a:rPr lang="fr-FR" dirty="0"/>
                <a:t>+14V</a:t>
              </a:r>
            </a:p>
          </p:txBody>
        </p:sp>
        <p:sp>
          <p:nvSpPr>
            <p:cNvPr id="357402" name="Line 42"/>
            <p:cNvSpPr>
              <a:spLocks noChangeShapeType="1"/>
            </p:cNvSpPr>
            <p:nvPr/>
          </p:nvSpPr>
          <p:spPr bwMode="auto">
            <a:xfrm>
              <a:off x="3078" y="1891"/>
              <a:ext cx="97" cy="0"/>
            </a:xfrm>
            <a:prstGeom prst="line">
              <a:avLst/>
            </a:prstGeom>
            <a:noFill/>
            <a:ln w="38100">
              <a:solidFill>
                <a:srgbClr val="FF0000"/>
              </a:solidFill>
              <a:round/>
              <a:headEnd/>
              <a:tailEnd/>
            </a:ln>
          </p:spPr>
          <p:txBody>
            <a:bodyPr/>
            <a:lstStyle/>
            <a:p>
              <a:endParaRPr lang="es-ES"/>
            </a:p>
          </p:txBody>
        </p:sp>
        <p:sp>
          <p:nvSpPr>
            <p:cNvPr id="357403" name="Line 43"/>
            <p:cNvSpPr>
              <a:spLocks noChangeShapeType="1"/>
            </p:cNvSpPr>
            <p:nvPr/>
          </p:nvSpPr>
          <p:spPr bwMode="auto">
            <a:xfrm>
              <a:off x="3078" y="2057"/>
              <a:ext cx="97" cy="0"/>
            </a:xfrm>
            <a:prstGeom prst="line">
              <a:avLst/>
            </a:prstGeom>
            <a:noFill/>
            <a:ln w="38100">
              <a:solidFill>
                <a:srgbClr val="3366FF"/>
              </a:solidFill>
              <a:round/>
              <a:headEnd/>
              <a:tailEnd/>
            </a:ln>
          </p:spPr>
          <p:txBody>
            <a:bodyPr/>
            <a:lstStyle/>
            <a:p>
              <a:endParaRPr lang="es-ES"/>
            </a:p>
          </p:txBody>
        </p:sp>
        <p:sp>
          <p:nvSpPr>
            <p:cNvPr id="357404" name="AutoShape 44"/>
            <p:cNvSpPr>
              <a:spLocks noChangeArrowheads="1"/>
            </p:cNvSpPr>
            <p:nvPr/>
          </p:nvSpPr>
          <p:spPr bwMode="auto">
            <a:xfrm>
              <a:off x="1204" y="1798"/>
              <a:ext cx="393" cy="363"/>
            </a:xfrm>
            <a:prstGeom prst="star16">
              <a:avLst>
                <a:gd name="adj" fmla="val 38972"/>
              </a:avLst>
            </a:prstGeom>
            <a:solidFill>
              <a:srgbClr val="FF6600"/>
            </a:solidFill>
            <a:ln w="9525">
              <a:solidFill>
                <a:schemeClr val="tx1"/>
              </a:solidFill>
              <a:miter lim="800000"/>
              <a:headEnd/>
              <a:tailEnd/>
            </a:ln>
          </p:spPr>
          <p:txBody>
            <a:bodyPr wrap="none" lIns="94759" tIns="47380" rIns="94759" bIns="47380" anchor="ctr"/>
            <a:lstStyle/>
            <a:p>
              <a:pPr defTabSz="874857"/>
              <a:r>
                <a:rPr lang="fr-FR" dirty="0"/>
                <a:t>+HT</a:t>
              </a:r>
            </a:p>
          </p:txBody>
        </p:sp>
        <p:sp>
          <p:nvSpPr>
            <p:cNvPr id="357405" name="AutoShape 45"/>
            <p:cNvSpPr>
              <a:spLocks noChangeArrowheads="1"/>
            </p:cNvSpPr>
            <p:nvPr/>
          </p:nvSpPr>
          <p:spPr bwMode="auto">
            <a:xfrm>
              <a:off x="4004" y="1934"/>
              <a:ext cx="393" cy="363"/>
            </a:xfrm>
            <a:prstGeom prst="star16">
              <a:avLst>
                <a:gd name="adj" fmla="val 38972"/>
              </a:avLst>
            </a:prstGeom>
            <a:solidFill>
              <a:srgbClr val="FF6600"/>
            </a:solidFill>
            <a:ln w="9525">
              <a:solidFill>
                <a:schemeClr val="tx1"/>
              </a:solidFill>
              <a:miter lim="800000"/>
              <a:headEnd/>
              <a:tailEnd/>
            </a:ln>
          </p:spPr>
          <p:txBody>
            <a:bodyPr wrap="none" lIns="94759" tIns="47380" rIns="94759" bIns="47380" anchor="ctr"/>
            <a:lstStyle/>
            <a:p>
              <a:pPr defTabSz="874857"/>
              <a:r>
                <a:rPr lang="fr-FR" dirty="0"/>
                <a:t>+HT</a:t>
              </a:r>
            </a:p>
          </p:txBody>
        </p:sp>
        <p:sp>
          <p:nvSpPr>
            <p:cNvPr id="357406" name="AutoShape 46"/>
            <p:cNvSpPr>
              <a:spLocks noChangeArrowheads="1"/>
            </p:cNvSpPr>
            <p:nvPr/>
          </p:nvSpPr>
          <p:spPr bwMode="auto">
            <a:xfrm>
              <a:off x="4201" y="1344"/>
              <a:ext cx="393" cy="363"/>
            </a:xfrm>
            <a:prstGeom prst="star16">
              <a:avLst>
                <a:gd name="adj" fmla="val 38972"/>
              </a:avLst>
            </a:prstGeom>
            <a:solidFill>
              <a:srgbClr val="FF6600"/>
            </a:solidFill>
            <a:ln w="9525">
              <a:solidFill>
                <a:schemeClr val="tx1"/>
              </a:solidFill>
              <a:miter lim="800000"/>
              <a:headEnd/>
              <a:tailEnd/>
            </a:ln>
          </p:spPr>
          <p:txBody>
            <a:bodyPr wrap="none" lIns="94759" tIns="47380" rIns="94759" bIns="47380" anchor="ctr"/>
            <a:lstStyle/>
            <a:p>
              <a:pPr defTabSz="874857"/>
              <a:r>
                <a:rPr lang="fr-FR" dirty="0"/>
                <a:t>+HT</a:t>
              </a:r>
            </a:p>
          </p:txBody>
        </p:sp>
        <p:sp>
          <p:nvSpPr>
            <p:cNvPr id="357407" name="AutoShape 47"/>
            <p:cNvSpPr>
              <a:spLocks noChangeArrowheads="1"/>
            </p:cNvSpPr>
            <p:nvPr/>
          </p:nvSpPr>
          <p:spPr bwMode="auto">
            <a:xfrm>
              <a:off x="1351" y="1027"/>
              <a:ext cx="393" cy="363"/>
            </a:xfrm>
            <a:prstGeom prst="star16">
              <a:avLst>
                <a:gd name="adj" fmla="val 38972"/>
              </a:avLst>
            </a:prstGeom>
            <a:solidFill>
              <a:srgbClr val="FF6600"/>
            </a:solidFill>
            <a:ln w="9525">
              <a:solidFill>
                <a:schemeClr val="tx1"/>
              </a:solidFill>
              <a:miter lim="800000"/>
              <a:headEnd/>
              <a:tailEnd/>
            </a:ln>
          </p:spPr>
          <p:txBody>
            <a:bodyPr wrap="none" lIns="94759" tIns="47380" rIns="94759" bIns="47380" anchor="ctr"/>
            <a:lstStyle/>
            <a:p>
              <a:pPr defTabSz="874857"/>
              <a:r>
                <a:rPr lang="fr-FR" dirty="0"/>
                <a:t>+HT</a:t>
              </a:r>
            </a:p>
          </p:txBody>
        </p:sp>
        <p:sp>
          <p:nvSpPr>
            <p:cNvPr id="357408" name="Text Box 48"/>
            <p:cNvSpPr txBox="1">
              <a:spLocks noChangeArrowheads="1"/>
            </p:cNvSpPr>
            <p:nvPr/>
          </p:nvSpPr>
          <p:spPr bwMode="auto">
            <a:xfrm>
              <a:off x="1743" y="436"/>
              <a:ext cx="2900" cy="264"/>
            </a:xfrm>
            <a:prstGeom prst="rect">
              <a:avLst/>
            </a:prstGeom>
            <a:noFill/>
            <a:ln w="9525">
              <a:noFill/>
              <a:miter lim="800000"/>
              <a:headEnd/>
              <a:tailEnd/>
            </a:ln>
          </p:spPr>
          <p:txBody>
            <a:bodyPr lIns="94759" tIns="47380" rIns="94759" bIns="47380">
              <a:spAutoFit/>
            </a:bodyPr>
            <a:lstStyle/>
            <a:p>
              <a:pPr defTabSz="874857">
                <a:spcBef>
                  <a:spcPct val="50000"/>
                </a:spcBef>
              </a:pPr>
              <a:r>
                <a:rPr lang="fr-FR" sz="2300" dirty="0"/>
                <a:t>MODO READY</a:t>
              </a:r>
            </a:p>
          </p:txBody>
        </p:sp>
      </p:gr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90" name="Rectangle 2"/>
          <p:cNvSpPr>
            <a:spLocks noGrp="1" noRot="1" noChangeAspect="1" noChangeArrowheads="1" noTextEdit="1"/>
          </p:cNvSpPr>
          <p:nvPr>
            <p:ph type="sldImg"/>
          </p:nvPr>
        </p:nvSpPr>
        <p:spPr>
          <a:ln/>
        </p:spPr>
      </p:sp>
      <p:sp>
        <p:nvSpPr>
          <p:cNvPr id="358403" name="Rectangle 3"/>
          <p:cNvSpPr>
            <a:spLocks noGrp="1" noChangeArrowheads="1"/>
          </p:cNvSpPr>
          <p:nvPr>
            <p:ph type="body" idx="1"/>
          </p:nvPr>
        </p:nvSpPr>
        <p:spPr>
          <a:xfrm>
            <a:off x="0" y="4069201"/>
            <a:ext cx="6813528" cy="4300389"/>
          </a:xfrm>
          <a:ln/>
        </p:spPr>
        <p:txBody>
          <a:bodyPr/>
          <a:lstStyle/>
          <a:p>
            <a:pPr eaLnBrk="1" hangingPunct="1"/>
            <a:endParaRPr lang="es-ES" smtClean="0"/>
          </a:p>
        </p:txBody>
      </p:sp>
      <p:grpSp>
        <p:nvGrpSpPr>
          <p:cNvPr id="2" name="Group 4"/>
          <p:cNvGrpSpPr>
            <a:grpSpLocks/>
          </p:cNvGrpSpPr>
          <p:nvPr/>
        </p:nvGrpSpPr>
        <p:grpSpPr bwMode="auto">
          <a:xfrm rot="-5400000">
            <a:off x="-1017477" y="1017478"/>
            <a:ext cx="8892954" cy="6858000"/>
            <a:chOff x="216" y="386"/>
            <a:chExt cx="6024" cy="3934"/>
          </a:xfrm>
        </p:grpSpPr>
        <p:pic>
          <p:nvPicPr>
            <p:cNvPr id="358405" name="Picture 5" descr="Planche_02_global_A4"/>
            <p:cNvPicPr>
              <a:picLocks noChangeAspect="1" noChangeArrowheads="1"/>
            </p:cNvPicPr>
            <p:nvPr/>
          </p:nvPicPr>
          <p:blipFill>
            <a:blip r:embed="rId3"/>
            <a:srcRect/>
            <a:stretch>
              <a:fillRect/>
            </a:stretch>
          </p:blipFill>
          <p:spPr bwMode="auto">
            <a:xfrm>
              <a:off x="216" y="386"/>
              <a:ext cx="6024" cy="3934"/>
            </a:xfrm>
            <a:prstGeom prst="rect">
              <a:avLst/>
            </a:prstGeom>
            <a:noFill/>
            <a:ln w="9525">
              <a:noFill/>
              <a:miter lim="800000"/>
              <a:headEnd/>
              <a:tailEnd/>
            </a:ln>
          </p:spPr>
        </p:pic>
        <p:grpSp>
          <p:nvGrpSpPr>
            <p:cNvPr id="3" name="Group 6"/>
            <p:cNvGrpSpPr>
              <a:grpSpLocks/>
            </p:cNvGrpSpPr>
            <p:nvPr/>
          </p:nvGrpSpPr>
          <p:grpSpPr bwMode="auto">
            <a:xfrm>
              <a:off x="1990" y="2296"/>
              <a:ext cx="246" cy="363"/>
              <a:chOff x="1837" y="2296"/>
              <a:chExt cx="227" cy="363"/>
            </a:xfrm>
          </p:grpSpPr>
          <p:sp>
            <p:nvSpPr>
              <p:cNvPr id="358449" name="Line 7"/>
              <p:cNvSpPr>
                <a:spLocks noChangeShapeType="1"/>
              </p:cNvSpPr>
              <p:nvPr/>
            </p:nvSpPr>
            <p:spPr bwMode="auto">
              <a:xfrm>
                <a:off x="2064" y="2296"/>
                <a:ext cx="0" cy="227"/>
              </a:xfrm>
              <a:prstGeom prst="line">
                <a:avLst/>
              </a:prstGeom>
              <a:noFill/>
              <a:ln w="25400">
                <a:solidFill>
                  <a:schemeClr val="tx1"/>
                </a:solidFill>
                <a:round/>
                <a:headEnd/>
                <a:tailEnd/>
              </a:ln>
            </p:spPr>
            <p:txBody>
              <a:bodyPr/>
              <a:lstStyle/>
              <a:p>
                <a:endParaRPr lang="es-ES"/>
              </a:p>
            </p:txBody>
          </p:sp>
          <p:sp>
            <p:nvSpPr>
              <p:cNvPr id="358450" name="Line 8"/>
              <p:cNvSpPr>
                <a:spLocks noChangeShapeType="1"/>
              </p:cNvSpPr>
              <p:nvPr/>
            </p:nvSpPr>
            <p:spPr bwMode="auto">
              <a:xfrm>
                <a:off x="1837" y="2659"/>
                <a:ext cx="181" cy="0"/>
              </a:xfrm>
              <a:prstGeom prst="line">
                <a:avLst/>
              </a:prstGeom>
              <a:noFill/>
              <a:ln w="25400">
                <a:noFill/>
                <a:round/>
                <a:headEnd/>
                <a:tailEnd/>
              </a:ln>
            </p:spPr>
            <p:txBody>
              <a:bodyPr/>
              <a:lstStyle/>
              <a:p>
                <a:endParaRPr lang="es-ES"/>
              </a:p>
            </p:txBody>
          </p:sp>
        </p:grpSp>
        <p:grpSp>
          <p:nvGrpSpPr>
            <p:cNvPr id="4" name="Group 9"/>
            <p:cNvGrpSpPr>
              <a:grpSpLocks/>
            </p:cNvGrpSpPr>
            <p:nvPr/>
          </p:nvGrpSpPr>
          <p:grpSpPr bwMode="auto">
            <a:xfrm>
              <a:off x="859" y="1480"/>
              <a:ext cx="197" cy="1542"/>
              <a:chOff x="793" y="1480"/>
              <a:chExt cx="182" cy="1542"/>
            </a:xfrm>
          </p:grpSpPr>
          <p:sp>
            <p:nvSpPr>
              <p:cNvPr id="358444" name="Line 10"/>
              <p:cNvSpPr>
                <a:spLocks noChangeShapeType="1"/>
              </p:cNvSpPr>
              <p:nvPr/>
            </p:nvSpPr>
            <p:spPr bwMode="auto">
              <a:xfrm>
                <a:off x="793" y="1480"/>
                <a:ext cx="0" cy="1542"/>
              </a:xfrm>
              <a:prstGeom prst="line">
                <a:avLst/>
              </a:prstGeom>
              <a:noFill/>
              <a:ln w="25400">
                <a:solidFill>
                  <a:schemeClr val="tx1"/>
                </a:solidFill>
                <a:round/>
                <a:headEnd/>
                <a:tailEnd/>
              </a:ln>
            </p:spPr>
            <p:txBody>
              <a:bodyPr/>
              <a:lstStyle/>
              <a:p>
                <a:endParaRPr lang="es-ES"/>
              </a:p>
            </p:txBody>
          </p:sp>
          <p:sp>
            <p:nvSpPr>
              <p:cNvPr id="358445" name="Line 11"/>
              <p:cNvSpPr>
                <a:spLocks noChangeShapeType="1"/>
              </p:cNvSpPr>
              <p:nvPr/>
            </p:nvSpPr>
            <p:spPr bwMode="auto">
              <a:xfrm>
                <a:off x="793" y="3022"/>
                <a:ext cx="182" cy="0"/>
              </a:xfrm>
              <a:prstGeom prst="line">
                <a:avLst/>
              </a:prstGeom>
              <a:noFill/>
              <a:ln w="25400">
                <a:solidFill>
                  <a:schemeClr val="tx1"/>
                </a:solidFill>
                <a:round/>
                <a:headEnd/>
                <a:tailEnd/>
              </a:ln>
            </p:spPr>
            <p:txBody>
              <a:bodyPr/>
              <a:lstStyle/>
              <a:p>
                <a:endParaRPr lang="es-ES"/>
              </a:p>
            </p:txBody>
          </p:sp>
          <p:sp>
            <p:nvSpPr>
              <p:cNvPr id="358446" name="Line 12"/>
              <p:cNvSpPr>
                <a:spLocks noChangeShapeType="1"/>
              </p:cNvSpPr>
              <p:nvPr/>
            </p:nvSpPr>
            <p:spPr bwMode="auto">
              <a:xfrm>
                <a:off x="793" y="2523"/>
                <a:ext cx="182" cy="0"/>
              </a:xfrm>
              <a:prstGeom prst="line">
                <a:avLst/>
              </a:prstGeom>
              <a:noFill/>
              <a:ln w="25400">
                <a:noFill/>
                <a:round/>
                <a:headEnd/>
                <a:tailEnd/>
              </a:ln>
            </p:spPr>
            <p:txBody>
              <a:bodyPr/>
              <a:lstStyle/>
              <a:p>
                <a:endParaRPr lang="es-ES"/>
              </a:p>
            </p:txBody>
          </p:sp>
          <p:sp>
            <p:nvSpPr>
              <p:cNvPr id="358447" name="Line 13"/>
              <p:cNvSpPr>
                <a:spLocks noChangeShapeType="1"/>
              </p:cNvSpPr>
              <p:nvPr/>
            </p:nvSpPr>
            <p:spPr bwMode="auto">
              <a:xfrm>
                <a:off x="793" y="2069"/>
                <a:ext cx="137" cy="0"/>
              </a:xfrm>
              <a:prstGeom prst="line">
                <a:avLst/>
              </a:prstGeom>
              <a:noFill/>
              <a:ln w="25400">
                <a:noFill/>
                <a:round/>
                <a:headEnd/>
                <a:tailEnd/>
              </a:ln>
            </p:spPr>
            <p:txBody>
              <a:bodyPr/>
              <a:lstStyle/>
              <a:p>
                <a:endParaRPr lang="es-ES"/>
              </a:p>
            </p:txBody>
          </p:sp>
          <p:sp>
            <p:nvSpPr>
              <p:cNvPr id="358448" name="Line 14"/>
              <p:cNvSpPr>
                <a:spLocks noChangeShapeType="1"/>
              </p:cNvSpPr>
              <p:nvPr/>
            </p:nvSpPr>
            <p:spPr bwMode="auto">
              <a:xfrm>
                <a:off x="793" y="1480"/>
                <a:ext cx="182" cy="0"/>
              </a:xfrm>
              <a:prstGeom prst="line">
                <a:avLst/>
              </a:prstGeom>
              <a:noFill/>
              <a:ln w="25400">
                <a:solidFill>
                  <a:schemeClr val="tx1"/>
                </a:solidFill>
                <a:round/>
                <a:headEnd/>
                <a:tailEnd/>
              </a:ln>
            </p:spPr>
            <p:txBody>
              <a:bodyPr/>
              <a:lstStyle/>
              <a:p>
                <a:endParaRPr lang="es-ES"/>
              </a:p>
            </p:txBody>
          </p:sp>
        </p:grpSp>
        <p:sp>
          <p:nvSpPr>
            <p:cNvPr id="358408" name="Line 15"/>
            <p:cNvSpPr>
              <a:spLocks noChangeShapeType="1"/>
            </p:cNvSpPr>
            <p:nvPr/>
          </p:nvSpPr>
          <p:spPr bwMode="auto">
            <a:xfrm>
              <a:off x="4840" y="2659"/>
              <a:ext cx="491" cy="0"/>
            </a:xfrm>
            <a:prstGeom prst="line">
              <a:avLst/>
            </a:prstGeom>
            <a:noFill/>
            <a:ln w="25400">
              <a:solidFill>
                <a:schemeClr val="tx1"/>
              </a:solidFill>
              <a:round/>
              <a:headEnd/>
              <a:tailEnd/>
            </a:ln>
          </p:spPr>
          <p:txBody>
            <a:bodyPr/>
            <a:lstStyle/>
            <a:p>
              <a:endParaRPr lang="es-ES"/>
            </a:p>
          </p:txBody>
        </p:sp>
        <p:grpSp>
          <p:nvGrpSpPr>
            <p:cNvPr id="5" name="Group 16"/>
            <p:cNvGrpSpPr>
              <a:grpSpLocks/>
            </p:cNvGrpSpPr>
            <p:nvPr/>
          </p:nvGrpSpPr>
          <p:grpSpPr bwMode="auto">
            <a:xfrm>
              <a:off x="4397" y="2432"/>
              <a:ext cx="246" cy="635"/>
              <a:chOff x="3923" y="2432"/>
              <a:chExt cx="227" cy="635"/>
            </a:xfrm>
          </p:grpSpPr>
          <p:sp>
            <p:nvSpPr>
              <p:cNvPr id="358440" name="Line 17"/>
              <p:cNvSpPr>
                <a:spLocks noChangeShapeType="1"/>
              </p:cNvSpPr>
              <p:nvPr/>
            </p:nvSpPr>
            <p:spPr bwMode="auto">
              <a:xfrm>
                <a:off x="3923" y="2432"/>
                <a:ext cx="227" cy="0"/>
              </a:xfrm>
              <a:prstGeom prst="line">
                <a:avLst/>
              </a:prstGeom>
              <a:noFill/>
              <a:ln w="25400">
                <a:solidFill>
                  <a:schemeClr val="tx1"/>
                </a:solidFill>
                <a:round/>
                <a:headEnd/>
                <a:tailEnd/>
              </a:ln>
            </p:spPr>
            <p:txBody>
              <a:bodyPr/>
              <a:lstStyle/>
              <a:p>
                <a:endParaRPr lang="es-ES"/>
              </a:p>
            </p:txBody>
          </p:sp>
          <p:sp>
            <p:nvSpPr>
              <p:cNvPr id="358441" name="Line 18"/>
              <p:cNvSpPr>
                <a:spLocks noChangeShapeType="1"/>
              </p:cNvSpPr>
              <p:nvPr/>
            </p:nvSpPr>
            <p:spPr bwMode="auto">
              <a:xfrm>
                <a:off x="3923" y="2750"/>
                <a:ext cx="227" cy="0"/>
              </a:xfrm>
              <a:prstGeom prst="line">
                <a:avLst/>
              </a:prstGeom>
              <a:noFill/>
              <a:ln w="25400">
                <a:solidFill>
                  <a:schemeClr val="tx1"/>
                </a:solidFill>
                <a:round/>
                <a:headEnd/>
                <a:tailEnd/>
              </a:ln>
            </p:spPr>
            <p:txBody>
              <a:bodyPr/>
              <a:lstStyle/>
              <a:p>
                <a:endParaRPr lang="es-ES"/>
              </a:p>
            </p:txBody>
          </p:sp>
          <p:sp>
            <p:nvSpPr>
              <p:cNvPr id="358442" name="Line 19"/>
              <p:cNvSpPr>
                <a:spLocks noChangeShapeType="1"/>
              </p:cNvSpPr>
              <p:nvPr/>
            </p:nvSpPr>
            <p:spPr bwMode="auto">
              <a:xfrm>
                <a:off x="3923" y="3067"/>
                <a:ext cx="227" cy="0"/>
              </a:xfrm>
              <a:prstGeom prst="line">
                <a:avLst/>
              </a:prstGeom>
              <a:noFill/>
              <a:ln w="25400">
                <a:solidFill>
                  <a:schemeClr val="tx1"/>
                </a:solidFill>
                <a:round/>
                <a:headEnd/>
                <a:tailEnd/>
              </a:ln>
            </p:spPr>
            <p:txBody>
              <a:bodyPr/>
              <a:lstStyle/>
              <a:p>
                <a:endParaRPr lang="es-ES"/>
              </a:p>
            </p:txBody>
          </p:sp>
          <p:sp>
            <p:nvSpPr>
              <p:cNvPr id="358443" name="Line 20"/>
              <p:cNvSpPr>
                <a:spLocks noChangeShapeType="1"/>
              </p:cNvSpPr>
              <p:nvPr/>
            </p:nvSpPr>
            <p:spPr bwMode="auto">
              <a:xfrm>
                <a:off x="4150" y="2432"/>
                <a:ext cx="0" cy="635"/>
              </a:xfrm>
              <a:prstGeom prst="line">
                <a:avLst/>
              </a:prstGeom>
              <a:noFill/>
              <a:ln w="25400">
                <a:solidFill>
                  <a:schemeClr val="tx1"/>
                </a:solidFill>
                <a:round/>
                <a:headEnd/>
                <a:tailEnd/>
              </a:ln>
            </p:spPr>
            <p:txBody>
              <a:bodyPr/>
              <a:lstStyle/>
              <a:p>
                <a:endParaRPr lang="es-ES"/>
              </a:p>
            </p:txBody>
          </p:sp>
        </p:grpSp>
        <p:sp>
          <p:nvSpPr>
            <p:cNvPr id="358410" name="Oval 21"/>
            <p:cNvSpPr>
              <a:spLocks noChangeArrowheads="1"/>
            </p:cNvSpPr>
            <p:nvPr/>
          </p:nvSpPr>
          <p:spPr bwMode="auto">
            <a:xfrm>
              <a:off x="564" y="2341"/>
              <a:ext cx="394" cy="363"/>
            </a:xfrm>
            <a:prstGeom prst="ellipse">
              <a:avLst/>
            </a:prstGeom>
            <a:solidFill>
              <a:schemeClr val="accent1"/>
            </a:solidFill>
            <a:ln w="9525">
              <a:solidFill>
                <a:schemeClr val="tx1"/>
              </a:solidFill>
              <a:round/>
              <a:headEnd/>
              <a:tailEnd/>
            </a:ln>
          </p:spPr>
          <p:txBody>
            <a:bodyPr wrap="none" lIns="94759" tIns="47380" rIns="94759" bIns="47380" anchor="ctr"/>
            <a:lstStyle/>
            <a:p>
              <a:pPr defTabSz="874857"/>
              <a:r>
                <a:rPr lang="fr-FR" dirty="0"/>
                <a:t>+12V</a:t>
              </a:r>
            </a:p>
          </p:txBody>
        </p:sp>
        <p:sp>
          <p:nvSpPr>
            <p:cNvPr id="358411" name="Oval 22"/>
            <p:cNvSpPr>
              <a:spLocks noChangeArrowheads="1"/>
            </p:cNvSpPr>
            <p:nvPr/>
          </p:nvSpPr>
          <p:spPr bwMode="auto">
            <a:xfrm>
              <a:off x="4496" y="2568"/>
              <a:ext cx="393" cy="363"/>
            </a:xfrm>
            <a:prstGeom prst="ellipse">
              <a:avLst/>
            </a:prstGeom>
            <a:solidFill>
              <a:schemeClr val="accent1"/>
            </a:solidFill>
            <a:ln w="9525">
              <a:solidFill>
                <a:schemeClr val="tx1"/>
              </a:solidFill>
              <a:round/>
              <a:headEnd/>
              <a:tailEnd/>
            </a:ln>
          </p:spPr>
          <p:txBody>
            <a:bodyPr wrap="none" lIns="94759" tIns="47380" rIns="94759" bIns="47380" anchor="ctr"/>
            <a:lstStyle/>
            <a:p>
              <a:pPr defTabSz="874857"/>
              <a:r>
                <a:rPr lang="fr-FR" dirty="0"/>
                <a:t>+12V</a:t>
              </a:r>
            </a:p>
          </p:txBody>
        </p:sp>
        <p:sp>
          <p:nvSpPr>
            <p:cNvPr id="358412" name="Oval 23"/>
            <p:cNvSpPr>
              <a:spLocks noChangeArrowheads="1"/>
            </p:cNvSpPr>
            <p:nvPr/>
          </p:nvSpPr>
          <p:spPr bwMode="auto">
            <a:xfrm>
              <a:off x="2088" y="2387"/>
              <a:ext cx="393" cy="363"/>
            </a:xfrm>
            <a:prstGeom prst="ellipse">
              <a:avLst/>
            </a:prstGeom>
            <a:solidFill>
              <a:schemeClr val="accent1"/>
            </a:solidFill>
            <a:ln w="9525">
              <a:solidFill>
                <a:schemeClr val="tx1"/>
              </a:solidFill>
              <a:round/>
              <a:headEnd/>
              <a:tailEnd/>
            </a:ln>
          </p:spPr>
          <p:txBody>
            <a:bodyPr wrap="none" lIns="94759" tIns="47380" rIns="94759" bIns="47380" anchor="ctr"/>
            <a:lstStyle/>
            <a:p>
              <a:pPr defTabSz="874857"/>
              <a:r>
                <a:rPr lang="fr-FR" dirty="0"/>
                <a:t>+12V</a:t>
              </a:r>
            </a:p>
          </p:txBody>
        </p:sp>
        <p:sp>
          <p:nvSpPr>
            <p:cNvPr id="358413" name="Oval 24"/>
            <p:cNvSpPr>
              <a:spLocks noChangeArrowheads="1"/>
            </p:cNvSpPr>
            <p:nvPr/>
          </p:nvSpPr>
          <p:spPr bwMode="auto">
            <a:xfrm>
              <a:off x="4791" y="1525"/>
              <a:ext cx="393" cy="363"/>
            </a:xfrm>
            <a:prstGeom prst="ellipse">
              <a:avLst/>
            </a:prstGeom>
            <a:solidFill>
              <a:schemeClr val="accent1"/>
            </a:solidFill>
            <a:ln w="9525">
              <a:solidFill>
                <a:schemeClr val="tx1"/>
              </a:solidFill>
              <a:round/>
              <a:headEnd/>
              <a:tailEnd/>
            </a:ln>
          </p:spPr>
          <p:txBody>
            <a:bodyPr wrap="none" lIns="94759" tIns="47380" rIns="94759" bIns="47380" anchor="ctr"/>
            <a:lstStyle/>
            <a:p>
              <a:pPr defTabSz="874857"/>
              <a:r>
                <a:rPr lang="fr-FR" dirty="0"/>
                <a:t>+12V</a:t>
              </a:r>
            </a:p>
          </p:txBody>
        </p:sp>
        <p:sp>
          <p:nvSpPr>
            <p:cNvPr id="358414" name="Oval 25"/>
            <p:cNvSpPr>
              <a:spLocks noChangeArrowheads="1"/>
            </p:cNvSpPr>
            <p:nvPr/>
          </p:nvSpPr>
          <p:spPr bwMode="auto">
            <a:xfrm>
              <a:off x="4791" y="1525"/>
              <a:ext cx="393" cy="364"/>
            </a:xfrm>
            <a:prstGeom prst="ellipse">
              <a:avLst/>
            </a:prstGeom>
            <a:solidFill>
              <a:srgbClr val="00CCFF"/>
            </a:solidFill>
            <a:ln w="9525">
              <a:solidFill>
                <a:schemeClr val="tx1"/>
              </a:solidFill>
              <a:round/>
              <a:headEnd/>
              <a:tailEnd/>
            </a:ln>
          </p:spPr>
          <p:txBody>
            <a:bodyPr wrap="none" lIns="94759" tIns="47380" rIns="94759" bIns="47380" anchor="ctr"/>
            <a:lstStyle/>
            <a:p>
              <a:pPr defTabSz="874857"/>
              <a:r>
                <a:rPr lang="fr-FR" dirty="0"/>
                <a:t>+14V</a:t>
              </a:r>
            </a:p>
          </p:txBody>
        </p:sp>
        <p:sp>
          <p:nvSpPr>
            <p:cNvPr id="358415" name="Oval 26"/>
            <p:cNvSpPr>
              <a:spLocks noChangeArrowheads="1"/>
            </p:cNvSpPr>
            <p:nvPr/>
          </p:nvSpPr>
          <p:spPr bwMode="auto">
            <a:xfrm>
              <a:off x="4496" y="2568"/>
              <a:ext cx="393" cy="364"/>
            </a:xfrm>
            <a:prstGeom prst="ellipse">
              <a:avLst/>
            </a:prstGeom>
            <a:solidFill>
              <a:srgbClr val="00CCFF"/>
            </a:solidFill>
            <a:ln w="9525">
              <a:solidFill>
                <a:schemeClr val="tx1"/>
              </a:solidFill>
              <a:round/>
              <a:headEnd/>
              <a:tailEnd/>
            </a:ln>
          </p:spPr>
          <p:txBody>
            <a:bodyPr wrap="none" lIns="94759" tIns="47380" rIns="94759" bIns="47380" anchor="ctr"/>
            <a:lstStyle/>
            <a:p>
              <a:pPr defTabSz="874857"/>
              <a:r>
                <a:rPr lang="fr-FR" dirty="0"/>
                <a:t>+14V</a:t>
              </a:r>
            </a:p>
          </p:txBody>
        </p:sp>
        <p:sp>
          <p:nvSpPr>
            <p:cNvPr id="358416" name="Oval 27"/>
            <p:cNvSpPr>
              <a:spLocks noChangeArrowheads="1"/>
            </p:cNvSpPr>
            <p:nvPr/>
          </p:nvSpPr>
          <p:spPr bwMode="auto">
            <a:xfrm>
              <a:off x="564" y="2341"/>
              <a:ext cx="393" cy="363"/>
            </a:xfrm>
            <a:prstGeom prst="ellipse">
              <a:avLst/>
            </a:prstGeom>
            <a:solidFill>
              <a:srgbClr val="00CCFF"/>
            </a:solidFill>
            <a:ln w="9525">
              <a:solidFill>
                <a:schemeClr val="tx1"/>
              </a:solidFill>
              <a:round/>
              <a:headEnd/>
              <a:tailEnd/>
            </a:ln>
          </p:spPr>
          <p:txBody>
            <a:bodyPr wrap="none" lIns="94759" tIns="47380" rIns="94759" bIns="47380" anchor="ctr"/>
            <a:lstStyle/>
            <a:p>
              <a:pPr defTabSz="874857"/>
              <a:r>
                <a:rPr lang="fr-FR" dirty="0"/>
                <a:t>+14V</a:t>
              </a:r>
            </a:p>
          </p:txBody>
        </p:sp>
        <p:sp>
          <p:nvSpPr>
            <p:cNvPr id="358417" name="Oval 28"/>
            <p:cNvSpPr>
              <a:spLocks noChangeArrowheads="1"/>
            </p:cNvSpPr>
            <p:nvPr/>
          </p:nvSpPr>
          <p:spPr bwMode="auto">
            <a:xfrm>
              <a:off x="2088" y="2387"/>
              <a:ext cx="392" cy="363"/>
            </a:xfrm>
            <a:prstGeom prst="ellipse">
              <a:avLst/>
            </a:prstGeom>
            <a:solidFill>
              <a:srgbClr val="00CCFF"/>
            </a:solidFill>
            <a:ln w="9525">
              <a:solidFill>
                <a:schemeClr val="tx1"/>
              </a:solidFill>
              <a:round/>
              <a:headEnd/>
              <a:tailEnd/>
            </a:ln>
          </p:spPr>
          <p:txBody>
            <a:bodyPr wrap="none" lIns="94759" tIns="47380" rIns="94759" bIns="47380" anchor="ctr"/>
            <a:lstStyle/>
            <a:p>
              <a:pPr defTabSz="874857"/>
              <a:r>
                <a:rPr lang="fr-FR" dirty="0"/>
                <a:t>+14V</a:t>
              </a:r>
            </a:p>
          </p:txBody>
        </p:sp>
        <p:sp>
          <p:nvSpPr>
            <p:cNvPr id="358418" name="Line 29"/>
            <p:cNvSpPr>
              <a:spLocks noChangeShapeType="1"/>
            </p:cNvSpPr>
            <p:nvPr/>
          </p:nvSpPr>
          <p:spPr bwMode="auto">
            <a:xfrm flipH="1">
              <a:off x="1984" y="1752"/>
              <a:ext cx="294" cy="0"/>
            </a:xfrm>
            <a:prstGeom prst="line">
              <a:avLst/>
            </a:prstGeom>
            <a:noFill/>
            <a:ln w="101600">
              <a:solidFill>
                <a:srgbClr val="FF6600"/>
              </a:solidFill>
              <a:round/>
              <a:headEnd/>
              <a:tailEnd type="triangle" w="med" len="med"/>
            </a:ln>
          </p:spPr>
          <p:txBody>
            <a:bodyPr/>
            <a:lstStyle/>
            <a:p>
              <a:endParaRPr lang="es-ES"/>
            </a:p>
          </p:txBody>
        </p:sp>
        <p:sp>
          <p:nvSpPr>
            <p:cNvPr id="358419" name="Line 30"/>
            <p:cNvSpPr>
              <a:spLocks noChangeShapeType="1"/>
            </p:cNvSpPr>
            <p:nvPr/>
          </p:nvSpPr>
          <p:spPr bwMode="auto">
            <a:xfrm flipV="1">
              <a:off x="3661" y="2296"/>
              <a:ext cx="294" cy="0"/>
            </a:xfrm>
            <a:prstGeom prst="line">
              <a:avLst/>
            </a:prstGeom>
            <a:noFill/>
            <a:ln w="101600">
              <a:solidFill>
                <a:srgbClr val="FF6600"/>
              </a:solidFill>
              <a:round/>
              <a:headEnd/>
              <a:tailEnd type="triangle" w="med" len="med"/>
            </a:ln>
          </p:spPr>
          <p:txBody>
            <a:bodyPr/>
            <a:lstStyle/>
            <a:p>
              <a:endParaRPr lang="es-ES"/>
            </a:p>
          </p:txBody>
        </p:sp>
        <p:sp>
          <p:nvSpPr>
            <p:cNvPr id="358420" name="Line 31"/>
            <p:cNvSpPr>
              <a:spLocks noChangeShapeType="1"/>
            </p:cNvSpPr>
            <p:nvPr/>
          </p:nvSpPr>
          <p:spPr bwMode="auto">
            <a:xfrm flipH="1">
              <a:off x="2907" y="2024"/>
              <a:ext cx="0" cy="272"/>
            </a:xfrm>
            <a:prstGeom prst="line">
              <a:avLst/>
            </a:prstGeom>
            <a:noFill/>
            <a:ln w="101600">
              <a:solidFill>
                <a:srgbClr val="FF6600"/>
              </a:solidFill>
              <a:round/>
              <a:headEnd/>
              <a:tailEnd type="triangle" w="med" len="med"/>
            </a:ln>
          </p:spPr>
          <p:txBody>
            <a:bodyPr/>
            <a:lstStyle/>
            <a:p>
              <a:endParaRPr lang="es-ES"/>
            </a:p>
          </p:txBody>
        </p:sp>
        <p:sp>
          <p:nvSpPr>
            <p:cNvPr id="358421" name="Line 32"/>
            <p:cNvSpPr>
              <a:spLocks noChangeShapeType="1"/>
            </p:cNvSpPr>
            <p:nvPr/>
          </p:nvSpPr>
          <p:spPr bwMode="auto">
            <a:xfrm flipH="1">
              <a:off x="3267" y="1888"/>
              <a:ext cx="295" cy="0"/>
            </a:xfrm>
            <a:prstGeom prst="line">
              <a:avLst/>
            </a:prstGeom>
            <a:noFill/>
            <a:ln w="101600">
              <a:solidFill>
                <a:srgbClr val="FF6600"/>
              </a:solidFill>
              <a:round/>
              <a:headEnd/>
              <a:tailEnd type="triangle" w="med" len="med"/>
            </a:ln>
          </p:spPr>
          <p:txBody>
            <a:bodyPr/>
            <a:lstStyle/>
            <a:p>
              <a:endParaRPr lang="es-ES"/>
            </a:p>
          </p:txBody>
        </p:sp>
        <p:sp>
          <p:nvSpPr>
            <p:cNvPr id="358422" name="AutoShape 33"/>
            <p:cNvSpPr>
              <a:spLocks noChangeArrowheads="1"/>
            </p:cNvSpPr>
            <p:nvPr/>
          </p:nvSpPr>
          <p:spPr bwMode="auto">
            <a:xfrm>
              <a:off x="4545" y="3113"/>
              <a:ext cx="688" cy="317"/>
            </a:xfrm>
            <a:prstGeom prst="leftArrow">
              <a:avLst>
                <a:gd name="adj1" fmla="val 50000"/>
                <a:gd name="adj2" fmla="val 54259"/>
              </a:avLst>
            </a:prstGeom>
            <a:solidFill>
              <a:srgbClr val="FF6600"/>
            </a:solidFill>
            <a:ln w="9525">
              <a:solidFill>
                <a:srgbClr val="FF6600"/>
              </a:solidFill>
              <a:miter lim="800000"/>
              <a:headEnd/>
              <a:tailEnd/>
            </a:ln>
          </p:spPr>
          <p:txBody>
            <a:bodyPr wrap="none" lIns="94759" tIns="47380" rIns="94759" bIns="47380" anchor="ctr"/>
            <a:lstStyle/>
            <a:p>
              <a:pPr defTabSz="874857"/>
              <a:r>
                <a:rPr lang="fr-FR" dirty="0"/>
                <a:t>+HT</a:t>
              </a:r>
            </a:p>
          </p:txBody>
        </p:sp>
        <p:sp>
          <p:nvSpPr>
            <p:cNvPr id="358423" name="Line 34"/>
            <p:cNvSpPr>
              <a:spLocks noChangeShapeType="1"/>
            </p:cNvSpPr>
            <p:nvPr/>
          </p:nvSpPr>
          <p:spPr bwMode="auto">
            <a:xfrm flipH="1" flipV="1">
              <a:off x="3389" y="2900"/>
              <a:ext cx="0" cy="227"/>
            </a:xfrm>
            <a:prstGeom prst="line">
              <a:avLst/>
            </a:prstGeom>
            <a:noFill/>
            <a:ln w="101600">
              <a:solidFill>
                <a:srgbClr val="FF6600"/>
              </a:solidFill>
              <a:round/>
              <a:headEnd/>
              <a:tailEnd type="triangle" w="med" len="med"/>
            </a:ln>
          </p:spPr>
          <p:txBody>
            <a:bodyPr/>
            <a:lstStyle/>
            <a:p>
              <a:endParaRPr lang="es-ES"/>
            </a:p>
          </p:txBody>
        </p:sp>
        <p:sp>
          <p:nvSpPr>
            <p:cNvPr id="358424" name="Oval 35"/>
            <p:cNvSpPr>
              <a:spLocks noChangeArrowheads="1"/>
            </p:cNvSpPr>
            <p:nvPr/>
          </p:nvSpPr>
          <p:spPr bwMode="auto">
            <a:xfrm>
              <a:off x="2930" y="1455"/>
              <a:ext cx="394" cy="363"/>
            </a:xfrm>
            <a:prstGeom prst="ellipse">
              <a:avLst/>
            </a:prstGeom>
            <a:solidFill>
              <a:schemeClr val="accent1"/>
            </a:solidFill>
            <a:ln w="9525">
              <a:solidFill>
                <a:schemeClr val="tx1"/>
              </a:solidFill>
              <a:round/>
              <a:headEnd/>
              <a:tailEnd/>
            </a:ln>
          </p:spPr>
          <p:txBody>
            <a:bodyPr wrap="none" lIns="94759" tIns="47380" rIns="94759" bIns="47380" anchor="ctr"/>
            <a:lstStyle/>
            <a:p>
              <a:pPr defTabSz="874857"/>
              <a:r>
                <a:rPr lang="fr-FR" dirty="0"/>
                <a:t>+12V</a:t>
              </a:r>
            </a:p>
          </p:txBody>
        </p:sp>
        <p:sp>
          <p:nvSpPr>
            <p:cNvPr id="358425" name="Oval 36"/>
            <p:cNvSpPr>
              <a:spLocks noChangeArrowheads="1"/>
            </p:cNvSpPr>
            <p:nvPr/>
          </p:nvSpPr>
          <p:spPr bwMode="auto">
            <a:xfrm>
              <a:off x="2930" y="1454"/>
              <a:ext cx="394" cy="364"/>
            </a:xfrm>
            <a:prstGeom prst="ellipse">
              <a:avLst/>
            </a:prstGeom>
            <a:solidFill>
              <a:srgbClr val="00CCFF"/>
            </a:solidFill>
            <a:ln w="9525">
              <a:solidFill>
                <a:schemeClr val="tx1"/>
              </a:solidFill>
              <a:round/>
              <a:headEnd/>
              <a:tailEnd/>
            </a:ln>
          </p:spPr>
          <p:txBody>
            <a:bodyPr wrap="none" lIns="94759" tIns="47380" rIns="94759" bIns="47380" anchor="ctr"/>
            <a:lstStyle/>
            <a:p>
              <a:pPr defTabSz="874857"/>
              <a:r>
                <a:rPr lang="fr-FR" dirty="0"/>
                <a:t>+14V</a:t>
              </a:r>
            </a:p>
          </p:txBody>
        </p:sp>
        <p:sp>
          <p:nvSpPr>
            <p:cNvPr id="358426" name="Oval 37"/>
            <p:cNvSpPr>
              <a:spLocks noChangeArrowheads="1"/>
            </p:cNvSpPr>
            <p:nvPr/>
          </p:nvSpPr>
          <p:spPr bwMode="auto">
            <a:xfrm>
              <a:off x="2924" y="2523"/>
              <a:ext cx="393" cy="363"/>
            </a:xfrm>
            <a:prstGeom prst="ellipse">
              <a:avLst/>
            </a:prstGeom>
            <a:solidFill>
              <a:schemeClr val="accent1"/>
            </a:solidFill>
            <a:ln w="9525">
              <a:solidFill>
                <a:schemeClr val="tx1"/>
              </a:solidFill>
              <a:round/>
              <a:headEnd/>
              <a:tailEnd/>
            </a:ln>
          </p:spPr>
          <p:txBody>
            <a:bodyPr wrap="none" lIns="94759" tIns="47380" rIns="94759" bIns="47380" anchor="ctr"/>
            <a:lstStyle/>
            <a:p>
              <a:pPr defTabSz="874857"/>
              <a:r>
                <a:rPr lang="fr-FR" dirty="0"/>
                <a:t>+12V</a:t>
              </a:r>
            </a:p>
          </p:txBody>
        </p:sp>
        <p:sp>
          <p:nvSpPr>
            <p:cNvPr id="358427" name="Oval 38"/>
            <p:cNvSpPr>
              <a:spLocks noChangeArrowheads="1"/>
            </p:cNvSpPr>
            <p:nvPr/>
          </p:nvSpPr>
          <p:spPr bwMode="auto">
            <a:xfrm>
              <a:off x="2924" y="2523"/>
              <a:ext cx="393" cy="364"/>
            </a:xfrm>
            <a:prstGeom prst="ellipse">
              <a:avLst/>
            </a:prstGeom>
            <a:solidFill>
              <a:srgbClr val="00CCFF"/>
            </a:solidFill>
            <a:ln w="9525">
              <a:solidFill>
                <a:schemeClr val="tx1"/>
              </a:solidFill>
              <a:round/>
              <a:headEnd/>
              <a:tailEnd/>
            </a:ln>
          </p:spPr>
          <p:txBody>
            <a:bodyPr wrap="none" lIns="94759" tIns="47380" rIns="94759" bIns="47380" anchor="ctr"/>
            <a:lstStyle/>
            <a:p>
              <a:pPr defTabSz="874857"/>
              <a:r>
                <a:rPr lang="fr-FR" dirty="0"/>
                <a:t>+14V</a:t>
              </a:r>
            </a:p>
          </p:txBody>
        </p:sp>
        <p:sp>
          <p:nvSpPr>
            <p:cNvPr id="358428" name="Line 39"/>
            <p:cNvSpPr>
              <a:spLocks noChangeShapeType="1"/>
            </p:cNvSpPr>
            <p:nvPr/>
          </p:nvSpPr>
          <p:spPr bwMode="auto">
            <a:xfrm>
              <a:off x="3078" y="1888"/>
              <a:ext cx="97" cy="0"/>
            </a:xfrm>
            <a:prstGeom prst="line">
              <a:avLst/>
            </a:prstGeom>
            <a:noFill/>
            <a:ln w="38100">
              <a:solidFill>
                <a:srgbClr val="FF0000"/>
              </a:solidFill>
              <a:round/>
              <a:headEnd/>
              <a:tailEnd/>
            </a:ln>
          </p:spPr>
          <p:txBody>
            <a:bodyPr/>
            <a:lstStyle/>
            <a:p>
              <a:endParaRPr lang="es-ES"/>
            </a:p>
          </p:txBody>
        </p:sp>
        <p:sp>
          <p:nvSpPr>
            <p:cNvPr id="358429" name="Line 40"/>
            <p:cNvSpPr>
              <a:spLocks noChangeShapeType="1"/>
            </p:cNvSpPr>
            <p:nvPr/>
          </p:nvSpPr>
          <p:spPr bwMode="auto">
            <a:xfrm>
              <a:off x="3078" y="2054"/>
              <a:ext cx="97" cy="0"/>
            </a:xfrm>
            <a:prstGeom prst="line">
              <a:avLst/>
            </a:prstGeom>
            <a:noFill/>
            <a:ln w="38100">
              <a:solidFill>
                <a:srgbClr val="3366FF"/>
              </a:solidFill>
              <a:round/>
              <a:headEnd/>
              <a:tailEnd/>
            </a:ln>
          </p:spPr>
          <p:txBody>
            <a:bodyPr/>
            <a:lstStyle/>
            <a:p>
              <a:endParaRPr lang="es-ES"/>
            </a:p>
          </p:txBody>
        </p:sp>
        <p:sp>
          <p:nvSpPr>
            <p:cNvPr id="358430" name="Line 41"/>
            <p:cNvSpPr>
              <a:spLocks noChangeShapeType="1"/>
            </p:cNvSpPr>
            <p:nvPr/>
          </p:nvSpPr>
          <p:spPr bwMode="auto">
            <a:xfrm>
              <a:off x="3335" y="2390"/>
              <a:ext cx="0" cy="91"/>
            </a:xfrm>
            <a:prstGeom prst="line">
              <a:avLst/>
            </a:prstGeom>
            <a:noFill/>
            <a:ln w="38100">
              <a:solidFill>
                <a:srgbClr val="FF0000"/>
              </a:solidFill>
              <a:round/>
              <a:headEnd/>
              <a:tailEnd/>
            </a:ln>
          </p:spPr>
          <p:txBody>
            <a:bodyPr/>
            <a:lstStyle/>
            <a:p>
              <a:endParaRPr lang="es-ES"/>
            </a:p>
          </p:txBody>
        </p:sp>
        <p:sp>
          <p:nvSpPr>
            <p:cNvPr id="358431" name="Line 42"/>
            <p:cNvSpPr>
              <a:spLocks noChangeShapeType="1"/>
            </p:cNvSpPr>
            <p:nvPr/>
          </p:nvSpPr>
          <p:spPr bwMode="auto">
            <a:xfrm flipH="1">
              <a:off x="3447" y="2396"/>
              <a:ext cx="1" cy="90"/>
            </a:xfrm>
            <a:prstGeom prst="line">
              <a:avLst/>
            </a:prstGeom>
            <a:noFill/>
            <a:ln w="38100">
              <a:solidFill>
                <a:srgbClr val="3366FF"/>
              </a:solidFill>
              <a:round/>
              <a:headEnd/>
              <a:tailEnd/>
            </a:ln>
          </p:spPr>
          <p:txBody>
            <a:bodyPr/>
            <a:lstStyle/>
            <a:p>
              <a:endParaRPr lang="es-ES"/>
            </a:p>
          </p:txBody>
        </p:sp>
        <p:sp>
          <p:nvSpPr>
            <p:cNvPr id="358432" name="AutoShape 43"/>
            <p:cNvSpPr>
              <a:spLocks noChangeArrowheads="1"/>
            </p:cNvSpPr>
            <p:nvPr/>
          </p:nvSpPr>
          <p:spPr bwMode="auto">
            <a:xfrm>
              <a:off x="1204" y="1798"/>
              <a:ext cx="393" cy="363"/>
            </a:xfrm>
            <a:prstGeom prst="star16">
              <a:avLst>
                <a:gd name="adj" fmla="val 38972"/>
              </a:avLst>
            </a:prstGeom>
            <a:solidFill>
              <a:srgbClr val="FF6600"/>
            </a:solidFill>
            <a:ln w="9525">
              <a:solidFill>
                <a:schemeClr val="tx1"/>
              </a:solidFill>
              <a:miter lim="800000"/>
              <a:headEnd/>
              <a:tailEnd/>
            </a:ln>
          </p:spPr>
          <p:txBody>
            <a:bodyPr wrap="none" lIns="94759" tIns="47380" rIns="94759" bIns="47380" anchor="ctr"/>
            <a:lstStyle/>
            <a:p>
              <a:pPr defTabSz="874857"/>
              <a:r>
                <a:rPr lang="fr-FR" dirty="0"/>
                <a:t>+HT</a:t>
              </a:r>
            </a:p>
          </p:txBody>
        </p:sp>
        <p:sp>
          <p:nvSpPr>
            <p:cNvPr id="358433" name="AutoShape 44"/>
            <p:cNvSpPr>
              <a:spLocks noChangeArrowheads="1"/>
            </p:cNvSpPr>
            <p:nvPr/>
          </p:nvSpPr>
          <p:spPr bwMode="auto">
            <a:xfrm>
              <a:off x="4004" y="1934"/>
              <a:ext cx="393" cy="363"/>
            </a:xfrm>
            <a:prstGeom prst="star16">
              <a:avLst>
                <a:gd name="adj" fmla="val 38972"/>
              </a:avLst>
            </a:prstGeom>
            <a:solidFill>
              <a:srgbClr val="FF6600"/>
            </a:solidFill>
            <a:ln w="9525">
              <a:solidFill>
                <a:schemeClr val="tx1"/>
              </a:solidFill>
              <a:miter lim="800000"/>
              <a:headEnd/>
              <a:tailEnd/>
            </a:ln>
          </p:spPr>
          <p:txBody>
            <a:bodyPr wrap="none" lIns="94759" tIns="47380" rIns="94759" bIns="47380" anchor="ctr"/>
            <a:lstStyle/>
            <a:p>
              <a:pPr defTabSz="874857"/>
              <a:r>
                <a:rPr lang="fr-FR" dirty="0"/>
                <a:t>+HT</a:t>
              </a:r>
            </a:p>
          </p:txBody>
        </p:sp>
        <p:sp>
          <p:nvSpPr>
            <p:cNvPr id="358434" name="AutoShape 45"/>
            <p:cNvSpPr>
              <a:spLocks noChangeArrowheads="1"/>
            </p:cNvSpPr>
            <p:nvPr/>
          </p:nvSpPr>
          <p:spPr bwMode="auto">
            <a:xfrm>
              <a:off x="4201" y="1344"/>
              <a:ext cx="393" cy="363"/>
            </a:xfrm>
            <a:prstGeom prst="star16">
              <a:avLst>
                <a:gd name="adj" fmla="val 38972"/>
              </a:avLst>
            </a:prstGeom>
            <a:solidFill>
              <a:srgbClr val="FF6600"/>
            </a:solidFill>
            <a:ln w="9525">
              <a:solidFill>
                <a:schemeClr val="tx1"/>
              </a:solidFill>
              <a:miter lim="800000"/>
              <a:headEnd/>
              <a:tailEnd/>
            </a:ln>
          </p:spPr>
          <p:txBody>
            <a:bodyPr wrap="none" lIns="94759" tIns="47380" rIns="94759" bIns="47380" anchor="ctr"/>
            <a:lstStyle/>
            <a:p>
              <a:pPr defTabSz="874857"/>
              <a:r>
                <a:rPr lang="fr-FR" dirty="0"/>
                <a:t>+HT</a:t>
              </a:r>
            </a:p>
          </p:txBody>
        </p:sp>
        <p:sp>
          <p:nvSpPr>
            <p:cNvPr id="358435" name="AutoShape 46"/>
            <p:cNvSpPr>
              <a:spLocks noChangeArrowheads="1"/>
            </p:cNvSpPr>
            <p:nvPr/>
          </p:nvSpPr>
          <p:spPr bwMode="auto">
            <a:xfrm>
              <a:off x="1351" y="1027"/>
              <a:ext cx="393" cy="363"/>
            </a:xfrm>
            <a:prstGeom prst="star16">
              <a:avLst>
                <a:gd name="adj" fmla="val 38972"/>
              </a:avLst>
            </a:prstGeom>
            <a:solidFill>
              <a:srgbClr val="FF6600"/>
            </a:solidFill>
            <a:ln w="9525">
              <a:solidFill>
                <a:schemeClr val="tx1"/>
              </a:solidFill>
              <a:miter lim="800000"/>
              <a:headEnd/>
              <a:tailEnd/>
            </a:ln>
          </p:spPr>
          <p:txBody>
            <a:bodyPr wrap="none" lIns="94759" tIns="47380" rIns="94759" bIns="47380" anchor="ctr"/>
            <a:lstStyle/>
            <a:p>
              <a:pPr defTabSz="874857"/>
              <a:r>
                <a:rPr lang="fr-FR" dirty="0"/>
                <a:t>+HT</a:t>
              </a:r>
            </a:p>
          </p:txBody>
        </p:sp>
        <p:sp>
          <p:nvSpPr>
            <p:cNvPr id="358436" name="Text Box 47"/>
            <p:cNvSpPr txBox="1">
              <a:spLocks noChangeArrowheads="1"/>
            </p:cNvSpPr>
            <p:nvPr/>
          </p:nvSpPr>
          <p:spPr bwMode="auto">
            <a:xfrm>
              <a:off x="1743" y="435"/>
              <a:ext cx="2704" cy="264"/>
            </a:xfrm>
            <a:prstGeom prst="rect">
              <a:avLst/>
            </a:prstGeom>
            <a:noFill/>
            <a:ln w="9525">
              <a:noFill/>
              <a:miter lim="800000"/>
              <a:headEnd/>
              <a:tailEnd/>
            </a:ln>
          </p:spPr>
          <p:txBody>
            <a:bodyPr lIns="94759" tIns="47380" rIns="94759" bIns="47380">
              <a:spAutoFit/>
            </a:bodyPr>
            <a:lstStyle/>
            <a:p>
              <a:pPr defTabSz="874857">
                <a:spcBef>
                  <a:spcPct val="50000"/>
                </a:spcBef>
              </a:pPr>
              <a:r>
                <a:rPr lang="fr-FR" sz="2300" dirty="0"/>
                <a:t>CARGA RÁPIDA</a:t>
              </a:r>
            </a:p>
          </p:txBody>
        </p:sp>
        <p:grpSp>
          <p:nvGrpSpPr>
            <p:cNvPr id="6" name="Group 48"/>
            <p:cNvGrpSpPr>
              <a:grpSpLocks/>
            </p:cNvGrpSpPr>
            <p:nvPr/>
          </p:nvGrpSpPr>
          <p:grpSpPr bwMode="auto">
            <a:xfrm>
              <a:off x="5662" y="3929"/>
              <a:ext cx="578" cy="271"/>
              <a:chOff x="3857" y="3767"/>
              <a:chExt cx="578" cy="271"/>
            </a:xfrm>
          </p:grpSpPr>
          <p:sp>
            <p:nvSpPr>
              <p:cNvPr id="358438" name="AutoShape 49"/>
              <p:cNvSpPr>
                <a:spLocks noChangeArrowheads="1"/>
              </p:cNvSpPr>
              <p:nvPr/>
            </p:nvSpPr>
            <p:spPr bwMode="auto">
              <a:xfrm>
                <a:off x="3982" y="3793"/>
                <a:ext cx="453" cy="227"/>
              </a:xfrm>
              <a:prstGeom prst="doubleWave">
                <a:avLst>
                  <a:gd name="adj1" fmla="val 10319"/>
                  <a:gd name="adj2" fmla="val 88"/>
                </a:avLst>
              </a:prstGeom>
              <a:solidFill>
                <a:srgbClr val="FF6600"/>
              </a:solidFill>
              <a:ln w="9525">
                <a:noFill/>
                <a:miter lim="800000"/>
                <a:headEnd/>
                <a:tailEnd/>
              </a:ln>
            </p:spPr>
            <p:txBody>
              <a:bodyPr wrap="none" lIns="94759" tIns="47380" rIns="94759" bIns="47380" anchor="ctr"/>
              <a:lstStyle/>
              <a:p>
                <a:pPr defTabSz="874857"/>
                <a:r>
                  <a:rPr lang="fr-FR" dirty="0"/>
                  <a:t>HT</a:t>
                </a:r>
              </a:p>
            </p:txBody>
          </p:sp>
          <p:sp>
            <p:nvSpPr>
              <p:cNvPr id="358439" name="AutoShape 50"/>
              <p:cNvSpPr>
                <a:spLocks noChangeArrowheads="1"/>
              </p:cNvSpPr>
              <p:nvPr/>
            </p:nvSpPr>
            <p:spPr bwMode="auto">
              <a:xfrm rot="2653558">
                <a:off x="3857" y="3767"/>
                <a:ext cx="260" cy="271"/>
              </a:xfrm>
              <a:prstGeom prst="rtTriangle">
                <a:avLst/>
              </a:prstGeom>
              <a:solidFill>
                <a:srgbClr val="FF6600"/>
              </a:solidFill>
              <a:ln w="9525">
                <a:noFill/>
                <a:miter lim="800000"/>
                <a:headEnd/>
                <a:tailEnd/>
              </a:ln>
            </p:spPr>
            <p:txBody>
              <a:bodyPr wrap="none" anchor="ctr"/>
              <a:lstStyle/>
              <a:p>
                <a:endParaRPr lang="es-ES"/>
              </a:p>
            </p:txBody>
          </p:sp>
        </p:grpSp>
      </p:gr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26/06/2012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26/06/2012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26/06/2012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ítulo, text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179388" y="22225"/>
            <a:ext cx="8496300" cy="549275"/>
          </a:xfrm>
        </p:spPr>
        <p:txBody>
          <a:bodyPr/>
          <a:lstStyle/>
          <a:p>
            <a:r>
              <a:rPr lang="es-ES" smtClean="0"/>
              <a:t>Haga clic para modificar el estilo de título del patrón</a:t>
            </a:r>
            <a:endParaRPr lang="es-ES"/>
          </a:p>
        </p:txBody>
      </p:sp>
      <p:sp>
        <p:nvSpPr>
          <p:cNvPr id="3" name="2 Marcador de texto"/>
          <p:cNvSpPr>
            <a:spLocks noGrp="1"/>
          </p:cNvSpPr>
          <p:nvPr>
            <p:ph type="body" sz="half" idx="1"/>
          </p:nvPr>
        </p:nvSpPr>
        <p:spPr>
          <a:xfrm>
            <a:off x="107950" y="908050"/>
            <a:ext cx="4387850" cy="55451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908050"/>
            <a:ext cx="4387850" cy="55451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179388" y="22225"/>
            <a:ext cx="8496300" cy="549275"/>
          </a:xfrm>
        </p:spPr>
        <p:txBody>
          <a:bodyPr/>
          <a:lstStyle/>
          <a:p>
            <a:r>
              <a:rPr lang="es-ES" smtClean="0"/>
              <a:t>Haga clic para modificar el estilo de título del patrón</a:t>
            </a:r>
            <a:endParaRPr lang="es-ES"/>
          </a:p>
        </p:txBody>
      </p:sp>
      <p:sp>
        <p:nvSpPr>
          <p:cNvPr id="3" name="2 Marcador de tabla"/>
          <p:cNvSpPr>
            <a:spLocks noGrp="1"/>
          </p:cNvSpPr>
          <p:nvPr>
            <p:ph type="tbl" idx="1"/>
          </p:nvPr>
        </p:nvSpPr>
        <p:spPr>
          <a:xfrm>
            <a:off x="107950" y="908050"/>
            <a:ext cx="8928100" cy="5545138"/>
          </a:xfrm>
        </p:spPr>
        <p:txBody>
          <a:bodyPr/>
          <a:lstStyle/>
          <a:p>
            <a:pPr lvl="0"/>
            <a:endParaRPr lang="es-ES" noProof="0" smtClean="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7A847CFC-816F-41D0-AAC0-9BF4FEBC753E}" type="datetimeFigureOut">
              <a:rPr lang="es-ES" smtClean="0"/>
              <a:pPr/>
              <a:t>26/06/2012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7A847CFC-816F-41D0-AAC0-9BF4FEBC753E}" type="datetimeFigureOut">
              <a:rPr lang="es-ES" smtClean="0"/>
              <a:pPr/>
              <a:t>26/06/2012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7A847CFC-816F-41D0-AAC0-9BF4FEBC753E}" type="datetimeFigureOut">
              <a:rPr lang="es-ES" smtClean="0"/>
              <a:pPr/>
              <a:t>26/06/2012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7A847CFC-816F-41D0-AAC0-9BF4FEBC753E}" type="datetimeFigureOut">
              <a:rPr lang="es-ES" smtClean="0"/>
              <a:pPr/>
              <a:t>26/06/2012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7A847CFC-816F-41D0-AAC0-9BF4FEBC753E}" type="datetimeFigureOut">
              <a:rPr lang="es-ES" smtClean="0"/>
              <a:pPr/>
              <a:t>26/06/2012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7A847CFC-816F-41D0-AAC0-9BF4FEBC753E}" type="datetimeFigureOut">
              <a:rPr lang="es-ES" smtClean="0"/>
              <a:pPr/>
              <a:t>26/06/2012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26/06/2012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7A847CFC-816F-41D0-AAC0-9BF4FEBC753E}" type="datetimeFigureOut">
              <a:rPr lang="es-ES" smtClean="0"/>
              <a:pPr/>
              <a:t>26/06/2012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132FADFE-3B8F-471C-ABF0-DBC7717ECBBC}" type="slidenum">
              <a:rPr lang="es-ES" smtClean="0"/>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847CFC-816F-41D0-AAC0-9BF4FEBC753E}" type="datetimeFigureOut">
              <a:rPr lang="es-ES" smtClean="0"/>
              <a:pPr/>
              <a:t>26/06/2012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2FADFE-3B8F-471C-ABF0-DBC7717ECBBC}"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193.jpeg"/><Relationship Id="rId4" Type="http://schemas.openxmlformats.org/officeDocument/2006/relationships/image" Target="../media/image192.jpeg"/></Relationships>
</file>

<file path=ppt/slides/_rels/slide101.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93.jpe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93.jpeg"/></Relationships>
</file>

<file path=ppt/slides/_rels/slide104.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1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76.xml"/><Relationship Id="rId1" Type="http://schemas.openxmlformats.org/officeDocument/2006/relationships/slideLayout" Target="../slideLayouts/slideLayout7.xml"/><Relationship Id="rId6" Type="http://schemas.openxmlformats.org/officeDocument/2006/relationships/image" Target="../media/image199.jpeg"/><Relationship Id="rId5" Type="http://schemas.openxmlformats.org/officeDocument/2006/relationships/image" Target="../media/image198.png"/><Relationship Id="rId4" Type="http://schemas.openxmlformats.org/officeDocument/2006/relationships/image" Target="../media/image197.png"/></Relationships>
</file>

<file path=ppt/slides/_rels/slide11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image" Target="../media/image201.jpeg"/></Relationships>
</file>

<file path=ppt/slides/_rels/slide113.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78.xml"/><Relationship Id="rId1" Type="http://schemas.openxmlformats.org/officeDocument/2006/relationships/slideLayout" Target="../slideLayouts/slideLayout7.xml"/><Relationship Id="rId6" Type="http://schemas.openxmlformats.org/officeDocument/2006/relationships/image" Target="../media/image205.jpeg"/><Relationship Id="rId5" Type="http://schemas.openxmlformats.org/officeDocument/2006/relationships/image" Target="../media/image204.jpeg"/><Relationship Id="rId4" Type="http://schemas.openxmlformats.org/officeDocument/2006/relationships/image" Target="../media/image203.jpeg"/></Relationships>
</file>

<file path=ppt/slides/_rels/slide1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9.xml"/><Relationship Id="rId1" Type="http://schemas.openxmlformats.org/officeDocument/2006/relationships/slideLayout" Target="../slideLayouts/slideLayout7.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jpeg"/></Relationships>
</file>

<file path=ppt/slides/_rels/slide115.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image" Target="../media/image210.jpe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211.jpeg"/></Relationships>
</file>

<file path=ppt/slides/_rels/slide118.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217.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0.xml.rels><?xml version="1.0" encoding="UTF-8" standalone="yes"?>
<Relationships xmlns="http://schemas.openxmlformats.org/package/2006/relationships"><Relationship Id="rId2" Type="http://schemas.openxmlformats.org/officeDocument/2006/relationships/image" Target="../media/image218.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219.jpeg"/><Relationship Id="rId7" Type="http://schemas.openxmlformats.org/officeDocument/2006/relationships/image" Target="../media/image223.png"/><Relationship Id="rId2" Type="http://schemas.openxmlformats.org/officeDocument/2006/relationships/notesSlide" Target="../notesSlides/notesSlide83.xml"/><Relationship Id="rId1" Type="http://schemas.openxmlformats.org/officeDocument/2006/relationships/slideLayout" Target="../slideLayouts/slideLayout7.xml"/><Relationship Id="rId6" Type="http://schemas.openxmlformats.org/officeDocument/2006/relationships/image" Target="../media/image222.png"/><Relationship Id="rId5" Type="http://schemas.openxmlformats.org/officeDocument/2006/relationships/image" Target="../media/image221.jpeg"/><Relationship Id="rId4" Type="http://schemas.openxmlformats.org/officeDocument/2006/relationships/image" Target="../media/image220.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8" Type="http://schemas.openxmlformats.org/officeDocument/2006/relationships/image" Target="../media/image229.jpeg"/><Relationship Id="rId3" Type="http://schemas.openxmlformats.org/officeDocument/2006/relationships/image" Target="../media/image224.jpeg"/><Relationship Id="rId7" Type="http://schemas.openxmlformats.org/officeDocument/2006/relationships/image" Target="../media/image228.jpeg"/><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image" Target="../media/image227.jpeg"/><Relationship Id="rId5" Type="http://schemas.openxmlformats.org/officeDocument/2006/relationships/image" Target="../media/image226.jpeg"/><Relationship Id="rId4" Type="http://schemas.openxmlformats.org/officeDocument/2006/relationships/image" Target="../media/image225.png"/><Relationship Id="rId9" Type="http://schemas.openxmlformats.org/officeDocument/2006/relationships/image" Target="../media/image230.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34.jpeg"/><Relationship Id="rId4" Type="http://schemas.openxmlformats.org/officeDocument/2006/relationships/oleObject" Target="../embeddings/oleObject1.bin"/></Relationships>
</file>

<file path=ppt/slides/_rels/slide129.xml.rels><?xml version="1.0" encoding="UTF-8" standalone="yes"?>
<Relationships xmlns="http://schemas.openxmlformats.org/package/2006/relationships"><Relationship Id="rId8" Type="http://schemas.openxmlformats.org/officeDocument/2006/relationships/image" Target="../media/image238.jpeg"/><Relationship Id="rId3" Type="http://schemas.openxmlformats.org/officeDocument/2006/relationships/notesSlide" Target="../notesSlides/notesSlide86.xml"/><Relationship Id="rId7" Type="http://schemas.openxmlformats.org/officeDocument/2006/relationships/image" Target="../media/image237.jpe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236.jpeg"/><Relationship Id="rId5" Type="http://schemas.openxmlformats.org/officeDocument/2006/relationships/image" Target="../media/image235.jpeg"/><Relationship Id="rId4" Type="http://schemas.openxmlformats.org/officeDocument/2006/relationships/oleObject" Target="../embeddings/oleObject2.bin"/><Relationship Id="rId9" Type="http://schemas.openxmlformats.org/officeDocument/2006/relationships/image" Target="../media/image239.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87.xml"/><Relationship Id="rId1" Type="http://schemas.openxmlformats.org/officeDocument/2006/relationships/slideLayout" Target="../slideLayouts/slideLayout7.xml"/><Relationship Id="rId6" Type="http://schemas.openxmlformats.org/officeDocument/2006/relationships/image" Target="../media/image247.png"/><Relationship Id="rId5" Type="http://schemas.openxmlformats.org/officeDocument/2006/relationships/image" Target="../media/image246.png"/><Relationship Id="rId4" Type="http://schemas.openxmlformats.org/officeDocument/2006/relationships/image" Target="../media/image245.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236.jpeg"/><Relationship Id="rId7" Type="http://schemas.openxmlformats.org/officeDocument/2006/relationships/image" Target="../media/image251.jpe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250.jpeg"/><Relationship Id="rId5" Type="http://schemas.openxmlformats.org/officeDocument/2006/relationships/image" Target="../media/image249.jpeg"/><Relationship Id="rId4" Type="http://schemas.openxmlformats.org/officeDocument/2006/relationships/image" Target="../media/image248.jpeg"/></Relationships>
</file>

<file path=ppt/slides/_rels/slide133.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8" Type="http://schemas.openxmlformats.org/officeDocument/2006/relationships/image" Target="../media/image256.jpeg"/><Relationship Id="rId3" Type="http://schemas.openxmlformats.org/officeDocument/2006/relationships/notesSlide" Target="../notesSlides/notesSlide89.xml"/><Relationship Id="rId7" Type="http://schemas.openxmlformats.org/officeDocument/2006/relationships/image" Target="../media/image255.jpe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image" Target="../media/image251.jpeg"/><Relationship Id="rId10" Type="http://schemas.openxmlformats.org/officeDocument/2006/relationships/image" Target="../media/image258.png"/><Relationship Id="rId4" Type="http://schemas.openxmlformats.org/officeDocument/2006/relationships/image" Target="../media/image248.jpeg"/><Relationship Id="rId9" Type="http://schemas.openxmlformats.org/officeDocument/2006/relationships/image" Target="../media/image257.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8" Type="http://schemas.openxmlformats.org/officeDocument/2006/relationships/image" Target="../media/image264.jpeg"/><Relationship Id="rId3" Type="http://schemas.openxmlformats.org/officeDocument/2006/relationships/image" Target="../media/image259.jpeg"/><Relationship Id="rId7" Type="http://schemas.openxmlformats.org/officeDocument/2006/relationships/image" Target="../media/image263.jpeg"/><Relationship Id="rId2" Type="http://schemas.openxmlformats.org/officeDocument/2006/relationships/notesSlide" Target="../notesSlides/notesSlide90.xml"/><Relationship Id="rId1" Type="http://schemas.openxmlformats.org/officeDocument/2006/relationships/slideLayout" Target="../slideLayouts/slideLayout7.xml"/><Relationship Id="rId6" Type="http://schemas.openxmlformats.org/officeDocument/2006/relationships/image" Target="../media/image262.jpeg"/><Relationship Id="rId5" Type="http://schemas.openxmlformats.org/officeDocument/2006/relationships/image" Target="../media/image261.jpeg"/><Relationship Id="rId4" Type="http://schemas.openxmlformats.org/officeDocument/2006/relationships/image" Target="../media/image260.png"/><Relationship Id="rId9" Type="http://schemas.openxmlformats.org/officeDocument/2006/relationships/image" Target="../media/image9.png"/></Relationships>
</file>

<file path=ppt/slides/_rels/slide137.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94.xml"/><Relationship Id="rId1" Type="http://schemas.openxmlformats.org/officeDocument/2006/relationships/slideLayout" Target="../slideLayouts/slideLayout13.xml"/></Relationships>
</file>

<file path=ppt/slides/_rels/slide141.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12.pn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jpe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59.jpeg"/><Relationship Id="rId4" Type="http://schemas.openxmlformats.org/officeDocument/2006/relationships/image" Target="../media/image58.jpe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44.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5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95.jpeg"/></Relationships>
</file>

<file path=ppt/slides/_rels/slide5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5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6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5.wmf"/><Relationship Id="rId7" Type="http://schemas.openxmlformats.org/officeDocument/2006/relationships/image" Target="../media/image109.jpeg"/><Relationship Id="rId2" Type="http://schemas.openxmlformats.org/officeDocument/2006/relationships/notesSlide" Target="../notesSlides/notesSlide42.xml"/><Relationship Id="rId1" Type="http://schemas.openxmlformats.org/officeDocument/2006/relationships/slideLayout" Target="../slideLayouts/slideLayout1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7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30.jpeg"/></Relationships>
</file>

<file path=ppt/slides/_rels/slide8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8" Type="http://schemas.openxmlformats.org/officeDocument/2006/relationships/image" Target="../media/image139.jpeg"/><Relationship Id="rId3" Type="http://schemas.openxmlformats.org/officeDocument/2006/relationships/image" Target="../media/image134.jpeg"/><Relationship Id="rId7" Type="http://schemas.openxmlformats.org/officeDocument/2006/relationships/image" Target="../media/image138.jpe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37.jpeg"/><Relationship Id="rId11" Type="http://schemas.openxmlformats.org/officeDocument/2006/relationships/image" Target="../media/image142.jpeg"/><Relationship Id="rId5" Type="http://schemas.openxmlformats.org/officeDocument/2006/relationships/image" Target="../media/image136.jpeg"/><Relationship Id="rId10" Type="http://schemas.openxmlformats.org/officeDocument/2006/relationships/image" Target="../media/image141.jpeg"/><Relationship Id="rId4" Type="http://schemas.openxmlformats.org/officeDocument/2006/relationships/image" Target="../media/image135.jpeg"/><Relationship Id="rId9" Type="http://schemas.openxmlformats.org/officeDocument/2006/relationships/image" Target="../media/image140.jpeg"/></Relationships>
</file>

<file path=ppt/slides/_rels/slide84.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image" Target="../media/image144.jpeg"/><Relationship Id="rId7" Type="http://schemas.openxmlformats.org/officeDocument/2006/relationships/image" Target="../media/image148.jpe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jpeg"/></Relationships>
</file>

<file path=ppt/slides/_rels/slide8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46.jpeg"/></Relationships>
</file>

<file path=ppt/slides/_rels/slide8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156.jpeg"/><Relationship Id="rId4" Type="http://schemas.openxmlformats.org/officeDocument/2006/relationships/image" Target="../media/image155.jpeg"/></Relationships>
</file>

<file path=ppt/slides/_rels/slide87.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60.jpeg"/><Relationship Id="rId5" Type="http://schemas.openxmlformats.org/officeDocument/2006/relationships/image" Target="../media/image159.jpeg"/><Relationship Id="rId4" Type="http://schemas.openxmlformats.org/officeDocument/2006/relationships/image" Target="../media/image158.jpeg"/></Relationships>
</file>

<file path=ppt/slides/_rels/slide8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60.xml"/><Relationship Id="rId1" Type="http://schemas.openxmlformats.org/officeDocument/2006/relationships/slideLayout" Target="../slideLayouts/slideLayout7.xml"/><Relationship Id="rId5" Type="http://schemas.openxmlformats.org/officeDocument/2006/relationships/image" Target="../media/image163.jpeg"/><Relationship Id="rId4" Type="http://schemas.openxmlformats.org/officeDocument/2006/relationships/image" Target="../media/image162.jpeg"/></Relationships>
</file>

<file path=ppt/slides/_rels/slide89.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image" Target="../media/image144.jpeg"/><Relationship Id="rId7" Type="http://schemas.openxmlformats.org/officeDocument/2006/relationships/image" Target="../media/image167.jpe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166.jpeg"/><Relationship Id="rId5" Type="http://schemas.openxmlformats.org/officeDocument/2006/relationships/image" Target="../media/image137.jpeg"/><Relationship Id="rId4" Type="http://schemas.openxmlformats.org/officeDocument/2006/relationships/image" Target="../media/image165.jpe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62.xml"/><Relationship Id="rId1" Type="http://schemas.openxmlformats.org/officeDocument/2006/relationships/slideLayout" Target="../slideLayouts/slideLayout7.xml"/><Relationship Id="rId6" Type="http://schemas.openxmlformats.org/officeDocument/2006/relationships/image" Target="../media/image170.jpeg"/><Relationship Id="rId5" Type="http://schemas.openxmlformats.org/officeDocument/2006/relationships/image" Target="../media/image148.jpeg"/><Relationship Id="rId4" Type="http://schemas.openxmlformats.org/officeDocument/2006/relationships/image" Target="../media/image146.jpeg"/></Relationships>
</file>

<file path=ppt/slides/_rels/slide91.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172.jpeg"/><Relationship Id="rId4" Type="http://schemas.openxmlformats.org/officeDocument/2006/relationships/image" Target="../media/image145.jpeg"/></Relationships>
</file>

<file path=ppt/slides/_rels/slide9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8" Type="http://schemas.openxmlformats.org/officeDocument/2006/relationships/image" Target="../media/image180.jpeg"/><Relationship Id="rId3" Type="http://schemas.openxmlformats.org/officeDocument/2006/relationships/image" Target="../media/image175.jpeg"/><Relationship Id="rId7" Type="http://schemas.openxmlformats.org/officeDocument/2006/relationships/image" Target="../media/image179.jpe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78.jpeg"/><Relationship Id="rId5" Type="http://schemas.openxmlformats.org/officeDocument/2006/relationships/image" Target="../media/image177.jpeg"/><Relationship Id="rId4" Type="http://schemas.openxmlformats.org/officeDocument/2006/relationships/image" Target="../media/image176.jpeg"/></Relationships>
</file>

<file path=ppt/slides/_rels/slide95.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91.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www.km77.com/00/mitsubishi/imiev/2009/med/001.jpg"/>
          <p:cNvPicPr>
            <a:picLocks noChangeAspect="1" noChangeArrowheads="1"/>
          </p:cNvPicPr>
          <p:nvPr/>
        </p:nvPicPr>
        <p:blipFill>
          <a:blip r:embed="rId3" cstate="print"/>
          <a:srcRect/>
          <a:stretch>
            <a:fillRect/>
          </a:stretch>
        </p:blipFill>
        <p:spPr bwMode="auto">
          <a:xfrm>
            <a:off x="2285984" y="2214554"/>
            <a:ext cx="3810000" cy="2390775"/>
          </a:xfrm>
          <a:prstGeom prst="rect">
            <a:avLst/>
          </a:prstGeom>
          <a:noFill/>
        </p:spPr>
      </p:pic>
      <p:pic>
        <p:nvPicPr>
          <p:cNvPr id="1034" name="Picture 10" descr="http://t2.gstatic.com/images?q=tbn:ANd9GcQH6MMgvKYGYU8qNI3Je3gJo7SS-JSbDB1Ty1_EgRTmhjMcw4depA"/>
          <p:cNvPicPr>
            <a:picLocks noChangeAspect="1" noChangeArrowheads="1"/>
          </p:cNvPicPr>
          <p:nvPr/>
        </p:nvPicPr>
        <p:blipFill>
          <a:blip r:embed="rId4" cstate="print"/>
          <a:srcRect/>
          <a:stretch>
            <a:fillRect/>
          </a:stretch>
        </p:blipFill>
        <p:spPr bwMode="auto">
          <a:xfrm>
            <a:off x="5529552" y="4452748"/>
            <a:ext cx="3614448" cy="2405252"/>
          </a:xfrm>
          <a:prstGeom prst="rect">
            <a:avLst/>
          </a:prstGeom>
          <a:noFill/>
        </p:spPr>
      </p:pic>
      <p:pic>
        <p:nvPicPr>
          <p:cNvPr id="1036" name="Picture 12" descr="http://t1.gstatic.com/images?q=tbn:ANd9GcRJLlW7YDOxL8oYJNCxBxsZUhfxneecgl9-obi713WtVm-d0nZTgA"/>
          <p:cNvPicPr>
            <a:picLocks noChangeAspect="1" noChangeArrowheads="1"/>
          </p:cNvPicPr>
          <p:nvPr/>
        </p:nvPicPr>
        <p:blipFill>
          <a:blip r:embed="rId5" cstate="print"/>
          <a:srcRect/>
          <a:stretch>
            <a:fillRect/>
          </a:stretch>
        </p:blipFill>
        <p:spPr bwMode="auto">
          <a:xfrm>
            <a:off x="0" y="0"/>
            <a:ext cx="3786214" cy="2329978"/>
          </a:xfrm>
          <a:prstGeom prst="rect">
            <a:avLst/>
          </a:prstGeom>
          <a:noFill/>
        </p:spPr>
      </p:pic>
      <p:sp>
        <p:nvSpPr>
          <p:cNvPr id="10" name="9 Rectángulo"/>
          <p:cNvSpPr/>
          <p:nvPr/>
        </p:nvSpPr>
        <p:spPr>
          <a:xfrm>
            <a:off x="6143636" y="3071810"/>
            <a:ext cx="2095445" cy="369332"/>
          </a:xfrm>
          <a:prstGeom prst="rect">
            <a:avLst/>
          </a:prstGeom>
        </p:spPr>
        <p:txBody>
          <a:bodyPr wrap="none">
            <a:spAutoFit/>
          </a:bodyPr>
          <a:lstStyle/>
          <a:p>
            <a:r>
              <a:rPr lang="es-ES" b="1" dirty="0" smtClean="0">
                <a:solidFill>
                  <a:srgbClr val="FF0000"/>
                </a:solidFill>
                <a:latin typeface="Arial" pitchFamily="34" charset="0"/>
                <a:cs typeface="Arial" pitchFamily="34" charset="0"/>
              </a:rPr>
              <a:t>Mitsubishi i-MIEV</a:t>
            </a:r>
            <a:endParaRPr lang="gl-ES" dirty="0"/>
          </a:p>
        </p:txBody>
      </p:sp>
      <p:sp>
        <p:nvSpPr>
          <p:cNvPr id="11" name="10 Rectángulo"/>
          <p:cNvSpPr/>
          <p:nvPr/>
        </p:nvSpPr>
        <p:spPr>
          <a:xfrm>
            <a:off x="4000496" y="928670"/>
            <a:ext cx="1864613" cy="369332"/>
          </a:xfrm>
          <a:prstGeom prst="rect">
            <a:avLst/>
          </a:prstGeom>
        </p:spPr>
        <p:txBody>
          <a:bodyPr wrap="none">
            <a:spAutoFit/>
          </a:bodyPr>
          <a:lstStyle/>
          <a:p>
            <a:r>
              <a:rPr lang="es-ES" b="1" dirty="0" smtClean="0">
                <a:solidFill>
                  <a:srgbClr val="00B0F0"/>
                </a:solidFill>
                <a:latin typeface="Arial" pitchFamily="34" charset="0"/>
                <a:cs typeface="Arial" pitchFamily="34" charset="0"/>
              </a:rPr>
              <a:t>Citroën C-</a:t>
            </a:r>
            <a:r>
              <a:rPr lang="es-ES" b="1" dirty="0" err="1" smtClean="0">
                <a:solidFill>
                  <a:srgbClr val="00B0F0"/>
                </a:solidFill>
                <a:latin typeface="Arial" pitchFamily="34" charset="0"/>
                <a:cs typeface="Arial" pitchFamily="34" charset="0"/>
              </a:rPr>
              <a:t>Zero</a:t>
            </a:r>
            <a:r>
              <a:rPr lang="es-ES" b="1" dirty="0" smtClean="0">
                <a:solidFill>
                  <a:srgbClr val="00B0F0"/>
                </a:solidFill>
                <a:latin typeface="Arial" pitchFamily="34" charset="0"/>
                <a:cs typeface="Arial" pitchFamily="34" charset="0"/>
              </a:rPr>
              <a:t> </a:t>
            </a:r>
            <a:endParaRPr lang="gl-ES" b="1" dirty="0">
              <a:solidFill>
                <a:srgbClr val="00B0F0"/>
              </a:solidFill>
              <a:latin typeface="Arial" pitchFamily="34" charset="0"/>
              <a:cs typeface="Arial" pitchFamily="34" charset="0"/>
            </a:endParaRPr>
          </a:p>
        </p:txBody>
      </p:sp>
      <p:sp>
        <p:nvSpPr>
          <p:cNvPr id="12" name="11 Rectángulo"/>
          <p:cNvSpPr/>
          <p:nvPr/>
        </p:nvSpPr>
        <p:spPr>
          <a:xfrm>
            <a:off x="3357554" y="5572140"/>
            <a:ext cx="1409553" cy="369332"/>
          </a:xfrm>
          <a:prstGeom prst="rect">
            <a:avLst/>
          </a:prstGeom>
        </p:spPr>
        <p:txBody>
          <a:bodyPr wrap="none">
            <a:spAutoFit/>
          </a:bodyPr>
          <a:lstStyle/>
          <a:p>
            <a:r>
              <a:rPr lang="es-ES" b="1" dirty="0" smtClean="0"/>
              <a:t>Peugeot </a:t>
            </a:r>
            <a:r>
              <a:rPr lang="es-ES" b="1" dirty="0" err="1" smtClean="0"/>
              <a:t>iOn</a:t>
            </a:r>
            <a:r>
              <a:rPr lang="es-ES" b="1" dirty="0" smtClean="0"/>
              <a:t> </a:t>
            </a:r>
            <a:endParaRPr lang="es-ES" b="1" dirty="0"/>
          </a:p>
        </p:txBody>
      </p:sp>
      <p:sp>
        <p:nvSpPr>
          <p:cNvPr id="14" name="13 Marcador de pie de página"/>
          <p:cNvSpPr>
            <a:spLocks noGrp="1"/>
          </p:cNvSpPr>
          <p:nvPr>
            <p:ph type="ftr" sz="quarter" idx="11"/>
          </p:nvPr>
        </p:nvSpPr>
        <p:spPr>
          <a:xfrm>
            <a:off x="2428860" y="6286520"/>
            <a:ext cx="2895600" cy="365125"/>
          </a:xfrm>
        </p:spPr>
        <p:txBody>
          <a:bodyPr/>
          <a:lstStyle/>
          <a:p>
            <a:r>
              <a:rPr lang="es-ES" dirty="0" smtClean="0"/>
              <a:t>Vehículos 100% eléctrico </a:t>
            </a:r>
          </a:p>
          <a:p>
            <a:r>
              <a:rPr lang="es-ES" dirty="0" smtClean="0"/>
              <a:t>Antonio Rodríguez Vicente</a:t>
            </a:r>
            <a:endParaRPr lang="es-E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2" descr="batterie"/>
          <p:cNvPicPr>
            <a:picLocks noChangeAspect="1" noChangeArrowheads="1"/>
          </p:cNvPicPr>
          <p:nvPr/>
        </p:nvPicPr>
        <p:blipFill>
          <a:blip r:embed="rId3" cstate="print"/>
          <a:srcRect/>
          <a:stretch>
            <a:fillRect/>
          </a:stretch>
        </p:blipFill>
        <p:spPr bwMode="auto">
          <a:xfrm>
            <a:off x="1547813" y="822325"/>
            <a:ext cx="5761037" cy="4573588"/>
          </a:xfrm>
          <a:prstGeom prst="rect">
            <a:avLst/>
          </a:prstGeom>
          <a:noFill/>
          <a:ln w="9525">
            <a:noFill/>
            <a:miter lim="800000"/>
            <a:headEnd/>
            <a:tailEnd/>
          </a:ln>
        </p:spPr>
      </p:pic>
      <p:sp>
        <p:nvSpPr>
          <p:cNvPr id="26630" name="Rectangle 41"/>
          <p:cNvSpPr>
            <a:spLocks noGrp="1" noChangeArrowheads="1"/>
          </p:cNvSpPr>
          <p:nvPr>
            <p:ph type="title"/>
          </p:nvPr>
        </p:nvSpPr>
        <p:spPr>
          <a:xfrm>
            <a:off x="428596" y="-142900"/>
            <a:ext cx="8229600" cy="928710"/>
          </a:xfrm>
          <a:noFill/>
        </p:spPr>
        <p:txBody>
          <a:bodyPr/>
          <a:lstStyle/>
          <a:p>
            <a:pPr eaLnBrk="1" hangingPunct="1"/>
            <a:r>
              <a:rPr lang="es-ES" dirty="0" smtClean="0"/>
              <a:t>Batería de tracción</a:t>
            </a:r>
          </a:p>
        </p:txBody>
      </p:sp>
      <p:sp>
        <p:nvSpPr>
          <p:cNvPr id="26627" name="Rectangle 3"/>
          <p:cNvSpPr>
            <a:spLocks noGrp="1" noChangeArrowheads="1"/>
          </p:cNvSpPr>
          <p:nvPr>
            <p:ph idx="1"/>
          </p:nvPr>
        </p:nvSpPr>
        <p:spPr>
          <a:xfrm>
            <a:off x="0" y="620713"/>
            <a:ext cx="8928100" cy="504825"/>
          </a:xfrm>
        </p:spPr>
        <p:txBody>
          <a:bodyPr/>
          <a:lstStyle/>
          <a:p>
            <a:pPr eaLnBrk="1" hangingPunct="1">
              <a:lnSpc>
                <a:spcPct val="80000"/>
              </a:lnSpc>
            </a:pPr>
            <a:endParaRPr lang="fr-FR" sz="800" b="1" smtClean="0"/>
          </a:p>
          <a:p>
            <a:pPr eaLnBrk="1" hangingPunct="1">
              <a:lnSpc>
                <a:spcPct val="80000"/>
              </a:lnSpc>
            </a:pPr>
            <a:endParaRPr lang="fr-FR" sz="800" b="1" smtClean="0"/>
          </a:p>
          <a:p>
            <a:pPr eaLnBrk="1" hangingPunct="1">
              <a:lnSpc>
                <a:spcPct val="80000"/>
              </a:lnSpc>
            </a:pPr>
            <a:endParaRPr lang="fr-FR" sz="800" b="1" smtClean="0"/>
          </a:p>
          <a:p>
            <a:pPr eaLnBrk="1" hangingPunct="1">
              <a:lnSpc>
                <a:spcPct val="80000"/>
              </a:lnSpc>
            </a:pPr>
            <a:endParaRPr lang="fr-FR" sz="800" smtClean="0"/>
          </a:p>
        </p:txBody>
      </p:sp>
      <p:sp>
        <p:nvSpPr>
          <p:cNvPr id="26628" name="Rectangle 4"/>
          <p:cNvSpPr>
            <a:spLocks noChangeArrowheads="1"/>
          </p:cNvSpPr>
          <p:nvPr/>
        </p:nvSpPr>
        <p:spPr bwMode="auto">
          <a:xfrm>
            <a:off x="217488" y="692150"/>
            <a:ext cx="8675687" cy="504825"/>
          </a:xfrm>
          <a:prstGeom prst="rect">
            <a:avLst/>
          </a:prstGeom>
          <a:noFill/>
          <a:ln w="9525">
            <a:noFill/>
            <a:miter lim="800000"/>
            <a:headEnd/>
            <a:tailEnd/>
          </a:ln>
        </p:spPr>
        <p:txBody>
          <a:bodyPr lIns="90517" tIns="45259" rIns="90517" bIns="45259"/>
          <a:lstStyle/>
          <a:p>
            <a:pPr marL="280988" indent="-280988" algn="l" defTabSz="904875">
              <a:buClr>
                <a:srgbClr val="FF0000"/>
              </a:buClr>
              <a:buSzPct val="80000"/>
            </a:pPr>
            <a:r>
              <a:rPr lang="es-ES" sz="1800" b="1">
                <a:solidFill>
                  <a:srgbClr val="000000"/>
                </a:solidFill>
              </a:rPr>
              <a:t>Componentes de la batería: Pack de baterías</a:t>
            </a:r>
          </a:p>
        </p:txBody>
      </p:sp>
      <p:sp>
        <p:nvSpPr>
          <p:cNvPr id="26629" name="Rectangle 39"/>
          <p:cNvSpPr>
            <a:spLocks noChangeArrowheads="1"/>
          </p:cNvSpPr>
          <p:nvPr/>
        </p:nvSpPr>
        <p:spPr bwMode="auto">
          <a:xfrm>
            <a:off x="215900" y="5407025"/>
            <a:ext cx="8820150" cy="1202510"/>
          </a:xfrm>
          <a:prstGeom prst="rect">
            <a:avLst/>
          </a:prstGeom>
          <a:noFill/>
          <a:ln w="63500">
            <a:noFill/>
            <a:miter lim="800000"/>
            <a:headEnd/>
            <a:tailEnd/>
          </a:ln>
        </p:spPr>
        <p:txBody>
          <a:bodyPr lIns="90000" tIns="46800" rIns="90000" bIns="46800">
            <a:spAutoFit/>
          </a:bodyPr>
          <a:lstStyle/>
          <a:p>
            <a:pPr algn="l"/>
            <a:r>
              <a:rPr lang="es-ES" sz="1800" dirty="0">
                <a:solidFill>
                  <a:srgbClr val="000000"/>
                </a:solidFill>
              </a:rPr>
              <a:t>La batería de tracción permite almacenar energía eléctrica necesaria para la tracción del vehículo, así como para el funcionamiento del sistema de climatización y calefacción.</a:t>
            </a:r>
          </a:p>
          <a:p>
            <a:pPr algn="l"/>
            <a:endParaRPr lang="es-ES" sz="1800" dirty="0">
              <a:solidFill>
                <a:srgbClr val="000000"/>
              </a:solidFill>
            </a:endParaRPr>
          </a:p>
          <a:p>
            <a:pPr algn="l"/>
            <a:r>
              <a:rPr lang="es-ES" sz="1800" b="1" u="sng" dirty="0">
                <a:solidFill>
                  <a:srgbClr val="FF0000"/>
                </a:solidFill>
              </a:rPr>
              <a:t>Vida útil de la batería</a:t>
            </a:r>
            <a:r>
              <a:rPr lang="es-ES" sz="1800" b="1" dirty="0">
                <a:solidFill>
                  <a:srgbClr val="FF0000"/>
                </a:solidFill>
              </a:rPr>
              <a:t>: 10 años</a:t>
            </a: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3" descr="clef"/>
          <p:cNvPicPr>
            <a:picLocks noChangeAspect="1" noChangeArrowheads="1"/>
          </p:cNvPicPr>
          <p:nvPr/>
        </p:nvPicPr>
        <p:blipFill>
          <a:blip r:embed="rId3" cstate="print"/>
          <a:srcRect/>
          <a:stretch>
            <a:fillRect/>
          </a:stretch>
        </p:blipFill>
        <p:spPr bwMode="auto">
          <a:xfrm rot="1012193">
            <a:off x="1042988" y="1557338"/>
            <a:ext cx="3384550" cy="1820862"/>
          </a:xfrm>
          <a:prstGeom prst="rect">
            <a:avLst/>
          </a:prstGeom>
          <a:noFill/>
          <a:ln w="9525">
            <a:noFill/>
            <a:miter lim="800000"/>
            <a:headEnd/>
            <a:tailEnd/>
          </a:ln>
        </p:spPr>
      </p:pic>
      <p:sp>
        <p:nvSpPr>
          <p:cNvPr id="115715" name="Rectangle 4"/>
          <p:cNvSpPr>
            <a:spLocks noChangeArrowheads="1"/>
          </p:cNvSpPr>
          <p:nvPr/>
        </p:nvSpPr>
        <p:spPr bwMode="auto">
          <a:xfrm>
            <a:off x="0" y="692150"/>
            <a:ext cx="8675688" cy="504825"/>
          </a:xfrm>
          <a:prstGeom prst="rect">
            <a:avLst/>
          </a:prstGeom>
          <a:noFill/>
          <a:ln w="9525">
            <a:noFill/>
            <a:miter lim="800000"/>
            <a:headEnd/>
            <a:tailEnd/>
          </a:ln>
        </p:spPr>
        <p:txBody>
          <a:bodyPr lIns="90517" tIns="45259" rIns="90517" bIns="45259"/>
          <a:lstStyle/>
          <a:p>
            <a:pPr marL="280988" indent="-280988" algn="l" defTabSz="904875">
              <a:buClr>
                <a:srgbClr val="FF0000"/>
              </a:buClr>
              <a:buSzPct val="80000"/>
              <a:buFont typeface="Arial" charset="0"/>
              <a:buNone/>
            </a:pPr>
            <a:r>
              <a:rPr lang="fr-FR" sz="1800" b="1">
                <a:solidFill>
                  <a:schemeClr val="bg1"/>
                </a:solidFill>
              </a:rPr>
              <a:t>Kit Barrilete/ Llave / Mando</a:t>
            </a:r>
          </a:p>
        </p:txBody>
      </p:sp>
      <p:sp>
        <p:nvSpPr>
          <p:cNvPr id="115716" name="Rectangle 25"/>
          <p:cNvSpPr>
            <a:spLocks noGrp="1" noChangeArrowheads="1"/>
          </p:cNvSpPr>
          <p:nvPr>
            <p:ph type="title"/>
          </p:nvPr>
        </p:nvSpPr>
        <p:spPr>
          <a:noFill/>
        </p:spPr>
        <p:txBody>
          <a:bodyPr/>
          <a:lstStyle/>
          <a:p>
            <a:pPr eaLnBrk="1" hangingPunct="1"/>
            <a:r>
              <a:rPr lang="fr-FR" smtClean="0"/>
              <a:t>Antiarranque</a:t>
            </a:r>
          </a:p>
        </p:txBody>
      </p:sp>
      <p:pic>
        <p:nvPicPr>
          <p:cNvPr id="115719" name="Picture 5" descr="etiquette_mitsu"/>
          <p:cNvPicPr>
            <a:picLocks noChangeAspect="1" noChangeArrowheads="1"/>
          </p:cNvPicPr>
          <p:nvPr/>
        </p:nvPicPr>
        <p:blipFill>
          <a:blip r:embed="rId4" cstate="print"/>
          <a:srcRect/>
          <a:stretch>
            <a:fillRect/>
          </a:stretch>
        </p:blipFill>
        <p:spPr bwMode="auto">
          <a:xfrm>
            <a:off x="790575" y="4219575"/>
            <a:ext cx="3384550" cy="1919288"/>
          </a:xfrm>
          <a:prstGeom prst="rect">
            <a:avLst/>
          </a:prstGeom>
          <a:noFill/>
          <a:ln w="9525">
            <a:noFill/>
            <a:miter lim="800000"/>
            <a:headEnd/>
            <a:tailEnd/>
          </a:ln>
        </p:spPr>
      </p:pic>
      <p:sp>
        <p:nvSpPr>
          <p:cNvPr id="115720" name="Text Box 6"/>
          <p:cNvSpPr txBox="1">
            <a:spLocks noChangeArrowheads="1"/>
          </p:cNvSpPr>
          <p:nvPr/>
        </p:nvSpPr>
        <p:spPr bwMode="auto">
          <a:xfrm>
            <a:off x="5975350" y="3789363"/>
            <a:ext cx="2354263" cy="366712"/>
          </a:xfrm>
          <a:prstGeom prst="rect">
            <a:avLst/>
          </a:prstGeom>
          <a:noFill/>
          <a:ln w="38100" algn="ctr">
            <a:noFill/>
            <a:miter lim="800000"/>
            <a:headEnd/>
            <a:tailEnd/>
          </a:ln>
        </p:spPr>
        <p:txBody>
          <a:bodyPr/>
          <a:lstStyle/>
          <a:p>
            <a:pPr>
              <a:lnSpc>
                <a:spcPct val="80000"/>
              </a:lnSpc>
              <a:spcBef>
                <a:spcPct val="20000"/>
              </a:spcBef>
            </a:pPr>
            <a:r>
              <a:rPr lang="fr-FR" sz="1800" b="1" u="sng">
                <a:solidFill>
                  <a:srgbClr val="FF0000"/>
                </a:solidFill>
                <a:ea typeface="MS Mincho" pitchFamily="49" charset="-128"/>
              </a:rPr>
              <a:t>kit barillete completo</a:t>
            </a:r>
            <a:r>
              <a:rPr lang="fr-FR" sz="1800" b="1">
                <a:solidFill>
                  <a:srgbClr val="FF0000"/>
                </a:solidFill>
                <a:ea typeface="MS Mincho" pitchFamily="49" charset="-128"/>
              </a:rPr>
              <a:t> </a:t>
            </a:r>
          </a:p>
        </p:txBody>
      </p:sp>
      <p:sp>
        <p:nvSpPr>
          <p:cNvPr id="115721" name="Text Box 8"/>
          <p:cNvSpPr txBox="1">
            <a:spLocks noChangeArrowheads="1"/>
          </p:cNvSpPr>
          <p:nvPr/>
        </p:nvSpPr>
        <p:spPr bwMode="auto">
          <a:xfrm>
            <a:off x="5111750" y="5013325"/>
            <a:ext cx="3744913" cy="1225550"/>
          </a:xfrm>
          <a:prstGeom prst="rect">
            <a:avLst/>
          </a:prstGeom>
          <a:noFill/>
          <a:ln w="38100" algn="ctr">
            <a:solidFill>
              <a:srgbClr val="FF0000"/>
            </a:solidFill>
            <a:miter lim="800000"/>
            <a:headEnd/>
            <a:tailEnd/>
          </a:ln>
        </p:spPr>
        <p:txBody>
          <a:bodyPr/>
          <a:lstStyle/>
          <a:p>
            <a:pPr>
              <a:lnSpc>
                <a:spcPct val="80000"/>
              </a:lnSpc>
              <a:spcBef>
                <a:spcPct val="20000"/>
              </a:spcBef>
            </a:pPr>
            <a:r>
              <a:rPr lang="fr-FR" sz="1800" b="1">
                <a:solidFill>
                  <a:srgbClr val="FF0000"/>
                </a:solidFill>
                <a:ea typeface="MS Mincho" pitchFamily="49" charset="-128"/>
              </a:rPr>
              <a:t>Etiqueta con los códigos«ID» de las nuevas llaves</a:t>
            </a:r>
          </a:p>
          <a:p>
            <a:pPr>
              <a:lnSpc>
                <a:spcPct val="80000"/>
              </a:lnSpc>
              <a:spcBef>
                <a:spcPct val="20000"/>
              </a:spcBef>
            </a:pPr>
            <a:r>
              <a:rPr lang="fr-FR" sz="1800" b="1">
                <a:solidFill>
                  <a:srgbClr val="FF0000"/>
                </a:solidFill>
                <a:ea typeface="MS Mincho" pitchFamily="49" charset="-128"/>
              </a:rPr>
              <a:t>y el código mecánico</a:t>
            </a:r>
          </a:p>
        </p:txBody>
      </p:sp>
      <p:sp>
        <p:nvSpPr>
          <p:cNvPr id="115722" name="Line 9"/>
          <p:cNvSpPr>
            <a:spLocks noChangeShapeType="1"/>
          </p:cNvSpPr>
          <p:nvPr/>
        </p:nvSpPr>
        <p:spPr bwMode="auto">
          <a:xfrm flipV="1">
            <a:off x="3238500" y="3500438"/>
            <a:ext cx="431800" cy="144462"/>
          </a:xfrm>
          <a:prstGeom prst="line">
            <a:avLst/>
          </a:prstGeom>
          <a:noFill/>
          <a:ln w="63500">
            <a:solidFill>
              <a:srgbClr val="FF6600"/>
            </a:solidFill>
            <a:round/>
            <a:headEnd/>
            <a:tailEnd type="triangle" w="med" len="med"/>
          </a:ln>
        </p:spPr>
        <p:txBody>
          <a:bodyPr/>
          <a:lstStyle/>
          <a:p>
            <a:endParaRPr lang="es-ES"/>
          </a:p>
        </p:txBody>
      </p:sp>
      <p:sp>
        <p:nvSpPr>
          <p:cNvPr id="115723" name="Line 10"/>
          <p:cNvSpPr>
            <a:spLocks noChangeShapeType="1"/>
          </p:cNvSpPr>
          <p:nvPr/>
        </p:nvSpPr>
        <p:spPr bwMode="auto">
          <a:xfrm>
            <a:off x="7164388" y="4367213"/>
            <a:ext cx="0" cy="574675"/>
          </a:xfrm>
          <a:prstGeom prst="line">
            <a:avLst/>
          </a:prstGeom>
          <a:noFill/>
          <a:ln w="63500">
            <a:solidFill>
              <a:srgbClr val="FF0000"/>
            </a:solidFill>
            <a:round/>
            <a:headEnd/>
            <a:tailEnd type="triangle" w="med" len="med"/>
          </a:ln>
        </p:spPr>
        <p:txBody>
          <a:bodyPr/>
          <a:lstStyle/>
          <a:p>
            <a:endParaRPr lang="es-ES"/>
          </a:p>
        </p:txBody>
      </p:sp>
      <p:sp>
        <p:nvSpPr>
          <p:cNvPr id="115724" name="AutoShape 11"/>
          <p:cNvSpPr>
            <a:spLocks noChangeArrowheads="1"/>
          </p:cNvSpPr>
          <p:nvPr/>
        </p:nvSpPr>
        <p:spPr bwMode="auto">
          <a:xfrm>
            <a:off x="2374900" y="2492375"/>
            <a:ext cx="576263" cy="431800"/>
          </a:xfrm>
          <a:prstGeom prst="foldedCorner">
            <a:avLst>
              <a:gd name="adj" fmla="val 12500"/>
            </a:avLst>
          </a:prstGeom>
          <a:solidFill>
            <a:srgbClr val="FFFFFF">
              <a:alpha val="85097"/>
            </a:srgbClr>
          </a:solidFill>
          <a:ln w="38100">
            <a:solidFill>
              <a:srgbClr val="333333"/>
            </a:solidFill>
            <a:round/>
            <a:headEnd/>
            <a:tailEnd/>
          </a:ln>
        </p:spPr>
        <p:txBody>
          <a:bodyPr wrap="none" anchor="ctr"/>
          <a:lstStyle/>
          <a:p>
            <a:r>
              <a:rPr lang="fr-FR" sz="1800"/>
              <a:t>ID</a:t>
            </a:r>
          </a:p>
        </p:txBody>
      </p:sp>
      <p:sp>
        <p:nvSpPr>
          <p:cNvPr id="115725" name="Rectangle 12"/>
          <p:cNvSpPr>
            <a:spLocks noChangeArrowheads="1"/>
          </p:cNvSpPr>
          <p:nvPr/>
        </p:nvSpPr>
        <p:spPr bwMode="auto">
          <a:xfrm>
            <a:off x="1798638" y="5445125"/>
            <a:ext cx="2052637" cy="360363"/>
          </a:xfrm>
          <a:prstGeom prst="rect">
            <a:avLst/>
          </a:prstGeom>
          <a:solidFill>
            <a:srgbClr val="FF6600">
              <a:alpha val="23921"/>
            </a:srgbClr>
          </a:solidFill>
          <a:ln w="25400">
            <a:solidFill>
              <a:srgbClr val="FF6600"/>
            </a:solidFill>
            <a:miter lim="800000"/>
            <a:headEnd/>
            <a:tailEnd/>
          </a:ln>
        </p:spPr>
        <p:txBody>
          <a:bodyPr wrap="none" anchor="ctr"/>
          <a:lstStyle/>
          <a:p>
            <a:endParaRPr lang="es-ES"/>
          </a:p>
        </p:txBody>
      </p:sp>
      <p:sp>
        <p:nvSpPr>
          <p:cNvPr id="901133" name="Line 13"/>
          <p:cNvSpPr>
            <a:spLocks noChangeShapeType="1"/>
          </p:cNvSpPr>
          <p:nvPr/>
        </p:nvSpPr>
        <p:spPr bwMode="auto">
          <a:xfrm>
            <a:off x="430213" y="3789363"/>
            <a:ext cx="0" cy="1871662"/>
          </a:xfrm>
          <a:prstGeom prst="line">
            <a:avLst/>
          </a:prstGeom>
          <a:noFill/>
          <a:ln w="38100">
            <a:solidFill>
              <a:srgbClr val="FF6600"/>
            </a:solidFill>
            <a:round/>
            <a:headEnd/>
            <a:tailEnd/>
          </a:ln>
          <a:effectLst>
            <a:outerShdw dist="53882" dir="2700000" algn="ctr" rotWithShape="0">
              <a:schemeClr val="bg2">
                <a:alpha val="50000"/>
              </a:schemeClr>
            </a:outerShdw>
          </a:effectLst>
        </p:spPr>
        <p:txBody>
          <a:bodyPr/>
          <a:lstStyle/>
          <a:p>
            <a:pPr>
              <a:defRPr/>
            </a:pPr>
            <a:endParaRPr lang="es-ES">
              <a:ea typeface="+mn-ea"/>
              <a:cs typeface="Arial" charset="0"/>
            </a:endParaRPr>
          </a:p>
        </p:txBody>
      </p:sp>
      <p:sp>
        <p:nvSpPr>
          <p:cNvPr id="901134" name="Line 14"/>
          <p:cNvSpPr>
            <a:spLocks noChangeShapeType="1"/>
          </p:cNvSpPr>
          <p:nvPr/>
        </p:nvSpPr>
        <p:spPr bwMode="auto">
          <a:xfrm flipH="1">
            <a:off x="430213" y="5661025"/>
            <a:ext cx="1368425" cy="0"/>
          </a:xfrm>
          <a:prstGeom prst="line">
            <a:avLst/>
          </a:prstGeom>
          <a:noFill/>
          <a:ln w="50800">
            <a:solidFill>
              <a:srgbClr val="FF6600"/>
            </a:solidFill>
            <a:round/>
            <a:headEnd type="stealth" w="med" len="med"/>
            <a:tailEnd/>
          </a:ln>
          <a:effectLst>
            <a:outerShdw dist="53882" dir="2700000" algn="ctr" rotWithShape="0">
              <a:schemeClr val="bg2">
                <a:alpha val="50000"/>
              </a:schemeClr>
            </a:outerShdw>
          </a:effectLst>
        </p:spPr>
        <p:txBody>
          <a:bodyPr/>
          <a:lstStyle/>
          <a:p>
            <a:pPr>
              <a:defRPr/>
            </a:pPr>
            <a:endParaRPr lang="es-ES">
              <a:ea typeface="+mn-ea"/>
              <a:cs typeface="Arial" charset="0"/>
            </a:endParaRPr>
          </a:p>
        </p:txBody>
      </p:sp>
      <p:grpSp>
        <p:nvGrpSpPr>
          <p:cNvPr id="2" name="Group 15"/>
          <p:cNvGrpSpPr>
            <a:grpSpLocks/>
          </p:cNvGrpSpPr>
          <p:nvPr/>
        </p:nvGrpSpPr>
        <p:grpSpPr bwMode="auto">
          <a:xfrm>
            <a:off x="285750" y="3284538"/>
            <a:ext cx="2916238" cy="720725"/>
            <a:chOff x="-2200" y="2024"/>
            <a:chExt cx="1837" cy="454"/>
          </a:xfrm>
        </p:grpSpPr>
        <p:sp>
          <p:nvSpPr>
            <p:cNvPr id="115734" name="Oval 16"/>
            <p:cNvSpPr>
              <a:spLocks noChangeArrowheads="1"/>
            </p:cNvSpPr>
            <p:nvPr/>
          </p:nvSpPr>
          <p:spPr bwMode="auto">
            <a:xfrm>
              <a:off x="-2200" y="2024"/>
              <a:ext cx="1837" cy="454"/>
            </a:xfrm>
            <a:prstGeom prst="ellipse">
              <a:avLst/>
            </a:prstGeom>
            <a:solidFill>
              <a:srgbClr val="FFFFFF"/>
            </a:solidFill>
            <a:ln w="25400">
              <a:solidFill>
                <a:srgbClr val="FF6600"/>
              </a:solidFill>
              <a:round/>
              <a:headEnd/>
              <a:tailEnd/>
            </a:ln>
          </p:spPr>
          <p:txBody>
            <a:bodyPr wrap="none" anchor="ctr"/>
            <a:lstStyle/>
            <a:p>
              <a:endParaRPr lang="es-ES"/>
            </a:p>
          </p:txBody>
        </p:sp>
        <p:sp>
          <p:nvSpPr>
            <p:cNvPr id="115735" name="Text Box 17"/>
            <p:cNvSpPr txBox="1">
              <a:spLocks noChangeArrowheads="1"/>
            </p:cNvSpPr>
            <p:nvPr/>
          </p:nvSpPr>
          <p:spPr bwMode="auto">
            <a:xfrm>
              <a:off x="-2019" y="2115"/>
              <a:ext cx="1542" cy="231"/>
            </a:xfrm>
            <a:prstGeom prst="rect">
              <a:avLst/>
            </a:prstGeom>
            <a:noFill/>
            <a:ln w="63500">
              <a:noFill/>
              <a:miter lim="800000"/>
              <a:headEnd/>
              <a:tailEnd/>
            </a:ln>
          </p:spPr>
          <p:txBody>
            <a:bodyPr>
              <a:spAutoFit/>
            </a:bodyPr>
            <a:lstStyle/>
            <a:p>
              <a:pPr algn="l">
                <a:spcBef>
                  <a:spcPct val="50000"/>
                </a:spcBef>
              </a:pPr>
              <a:r>
                <a:rPr lang="fr-FR" sz="1800"/>
                <a:t>Huella mecánica</a:t>
              </a:r>
            </a:p>
          </p:txBody>
        </p:sp>
      </p:grpSp>
      <p:sp>
        <p:nvSpPr>
          <p:cNvPr id="115729" name="AutoShape 18"/>
          <p:cNvSpPr>
            <a:spLocks/>
          </p:cNvSpPr>
          <p:nvPr/>
        </p:nvSpPr>
        <p:spPr bwMode="auto">
          <a:xfrm>
            <a:off x="3743325" y="4508500"/>
            <a:ext cx="142875" cy="647700"/>
          </a:xfrm>
          <a:prstGeom prst="rightBrace">
            <a:avLst>
              <a:gd name="adj1" fmla="val 37778"/>
              <a:gd name="adj2" fmla="val 50000"/>
            </a:avLst>
          </a:prstGeom>
          <a:noFill/>
          <a:ln w="63500">
            <a:solidFill>
              <a:srgbClr val="333333"/>
            </a:solidFill>
            <a:round/>
            <a:headEnd/>
            <a:tailEnd/>
          </a:ln>
        </p:spPr>
        <p:txBody>
          <a:bodyPr wrap="none" anchor="ctr"/>
          <a:lstStyle/>
          <a:p>
            <a:endParaRPr lang="es-ES"/>
          </a:p>
        </p:txBody>
      </p:sp>
      <p:sp>
        <p:nvSpPr>
          <p:cNvPr id="115730" name="Line 19"/>
          <p:cNvSpPr>
            <a:spLocks noChangeShapeType="1"/>
          </p:cNvSpPr>
          <p:nvPr/>
        </p:nvSpPr>
        <p:spPr bwMode="auto">
          <a:xfrm flipV="1">
            <a:off x="4030663" y="4797425"/>
            <a:ext cx="863600" cy="0"/>
          </a:xfrm>
          <a:prstGeom prst="line">
            <a:avLst/>
          </a:prstGeom>
          <a:noFill/>
          <a:ln w="50800">
            <a:solidFill>
              <a:srgbClr val="333333"/>
            </a:solidFill>
            <a:round/>
            <a:headEnd type="stealth" w="med" len="med"/>
            <a:tailEnd/>
          </a:ln>
        </p:spPr>
        <p:txBody>
          <a:bodyPr/>
          <a:lstStyle/>
          <a:p>
            <a:endParaRPr lang="es-ES"/>
          </a:p>
        </p:txBody>
      </p:sp>
      <p:sp>
        <p:nvSpPr>
          <p:cNvPr id="115731" name="Line 20"/>
          <p:cNvSpPr>
            <a:spLocks noChangeShapeType="1"/>
          </p:cNvSpPr>
          <p:nvPr/>
        </p:nvSpPr>
        <p:spPr bwMode="auto">
          <a:xfrm>
            <a:off x="4894263" y="2708275"/>
            <a:ext cx="0" cy="2089150"/>
          </a:xfrm>
          <a:prstGeom prst="line">
            <a:avLst/>
          </a:prstGeom>
          <a:noFill/>
          <a:ln w="38100">
            <a:solidFill>
              <a:srgbClr val="333333"/>
            </a:solidFill>
            <a:round/>
            <a:headEnd/>
            <a:tailEnd/>
          </a:ln>
        </p:spPr>
        <p:txBody>
          <a:bodyPr/>
          <a:lstStyle/>
          <a:p>
            <a:endParaRPr lang="es-ES"/>
          </a:p>
        </p:txBody>
      </p:sp>
      <p:sp>
        <p:nvSpPr>
          <p:cNvPr id="115732" name="Line 21"/>
          <p:cNvSpPr>
            <a:spLocks noChangeShapeType="1"/>
          </p:cNvSpPr>
          <p:nvPr/>
        </p:nvSpPr>
        <p:spPr bwMode="auto">
          <a:xfrm>
            <a:off x="2951163" y="2708275"/>
            <a:ext cx="1944687" cy="0"/>
          </a:xfrm>
          <a:prstGeom prst="line">
            <a:avLst/>
          </a:prstGeom>
          <a:noFill/>
          <a:ln w="38100">
            <a:solidFill>
              <a:srgbClr val="333333"/>
            </a:solidFill>
            <a:round/>
            <a:headEnd/>
            <a:tailEnd/>
          </a:ln>
        </p:spPr>
        <p:txBody>
          <a:bodyPr/>
          <a:lstStyle/>
          <a:p>
            <a:endParaRPr lang="es-ES"/>
          </a:p>
        </p:txBody>
      </p:sp>
      <p:pic>
        <p:nvPicPr>
          <p:cNvPr id="115733" name="Picture 27" descr="cles"/>
          <p:cNvPicPr>
            <a:picLocks noChangeAspect="1" noChangeArrowheads="1"/>
          </p:cNvPicPr>
          <p:nvPr/>
        </p:nvPicPr>
        <p:blipFill>
          <a:blip r:embed="rId5" cstate="print"/>
          <a:srcRect/>
          <a:stretch>
            <a:fillRect/>
          </a:stretch>
        </p:blipFill>
        <p:spPr bwMode="auto">
          <a:xfrm>
            <a:off x="5543550" y="1268413"/>
            <a:ext cx="3087688" cy="23955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3"/>
          <p:cNvSpPr>
            <a:spLocks noChangeArrowheads="1"/>
          </p:cNvSpPr>
          <p:nvPr/>
        </p:nvSpPr>
        <p:spPr bwMode="auto">
          <a:xfrm>
            <a:off x="250825" y="692150"/>
            <a:ext cx="8675688" cy="504825"/>
          </a:xfrm>
          <a:prstGeom prst="rect">
            <a:avLst/>
          </a:prstGeom>
          <a:noFill/>
          <a:ln w="9525">
            <a:noFill/>
            <a:miter lim="800000"/>
            <a:headEnd/>
            <a:tailEnd/>
          </a:ln>
        </p:spPr>
        <p:txBody>
          <a:bodyPr lIns="90517" tIns="45259" rIns="90517" bIns="45259"/>
          <a:lstStyle/>
          <a:p>
            <a:pPr marL="280988" indent="-280988" algn="l" defTabSz="904875">
              <a:buClr>
                <a:srgbClr val="FF0000"/>
              </a:buClr>
              <a:buSzPct val="80000"/>
              <a:buFont typeface="Arial" charset="0"/>
              <a:buNone/>
            </a:pPr>
            <a:r>
              <a:rPr lang="fr-FR" sz="1800" b="1">
                <a:solidFill>
                  <a:schemeClr val="bg1"/>
                </a:solidFill>
              </a:rPr>
              <a:t>Kit barillete</a:t>
            </a:r>
          </a:p>
        </p:txBody>
      </p:sp>
      <p:pic>
        <p:nvPicPr>
          <p:cNvPr id="116739" name="Picture 4" descr="clef"/>
          <p:cNvPicPr>
            <a:picLocks noChangeAspect="1" noChangeArrowheads="1"/>
          </p:cNvPicPr>
          <p:nvPr/>
        </p:nvPicPr>
        <p:blipFill>
          <a:blip r:embed="rId3" cstate="print"/>
          <a:srcRect/>
          <a:stretch>
            <a:fillRect/>
          </a:stretch>
        </p:blipFill>
        <p:spPr bwMode="auto">
          <a:xfrm rot="1012193">
            <a:off x="5076825" y="1412875"/>
            <a:ext cx="3384550" cy="1820863"/>
          </a:xfrm>
          <a:prstGeom prst="rect">
            <a:avLst/>
          </a:prstGeom>
          <a:noFill/>
          <a:ln w="9525">
            <a:noFill/>
            <a:miter lim="800000"/>
            <a:headEnd/>
            <a:tailEnd/>
          </a:ln>
        </p:spPr>
      </p:pic>
      <p:sp>
        <p:nvSpPr>
          <p:cNvPr id="116740" name="Rectangle 5"/>
          <p:cNvSpPr>
            <a:spLocks noChangeArrowheads="1"/>
          </p:cNvSpPr>
          <p:nvPr/>
        </p:nvSpPr>
        <p:spPr bwMode="auto">
          <a:xfrm>
            <a:off x="611188" y="4510088"/>
            <a:ext cx="7993062" cy="1438275"/>
          </a:xfrm>
          <a:prstGeom prst="rect">
            <a:avLst/>
          </a:prstGeom>
          <a:noFill/>
          <a:ln w="63500">
            <a:noFill/>
            <a:miter lim="800000"/>
            <a:headEnd/>
            <a:tailEnd/>
          </a:ln>
        </p:spPr>
        <p:txBody>
          <a:bodyPr>
            <a:spAutoFit/>
          </a:bodyPr>
          <a:lstStyle/>
          <a:p>
            <a:pPr>
              <a:spcBef>
                <a:spcPct val="30000"/>
              </a:spcBef>
              <a:buFontTx/>
              <a:buChar char="-"/>
            </a:pPr>
            <a:r>
              <a:rPr lang="fr-FR" sz="1800" b="1"/>
              <a:t> </a:t>
            </a:r>
            <a:r>
              <a:rPr lang="es-ES" sz="1800" b="1"/>
              <a:t>Verificación de la presencia del VIN en la BSI</a:t>
            </a:r>
          </a:p>
          <a:p>
            <a:pPr>
              <a:spcBef>
                <a:spcPct val="30000"/>
              </a:spcBef>
              <a:buFontTx/>
              <a:buChar char="-"/>
            </a:pPr>
            <a:r>
              <a:rPr lang="es-ES" sz="1800" b="1"/>
              <a:t>Aprendizaje de los códigos ID de las llaves</a:t>
            </a:r>
          </a:p>
          <a:p>
            <a:pPr>
              <a:spcBef>
                <a:spcPct val="30000"/>
              </a:spcBef>
              <a:buFontTx/>
              <a:buChar char="-"/>
            </a:pPr>
            <a:r>
              <a:rPr lang="es-ES" sz="1800" b="1"/>
              <a:t>Emparejado entre la BSI y el calculador VE</a:t>
            </a:r>
          </a:p>
          <a:p>
            <a:pPr>
              <a:spcBef>
                <a:spcPct val="30000"/>
              </a:spcBef>
              <a:buFontTx/>
              <a:buChar char="-"/>
            </a:pPr>
            <a:r>
              <a:rPr lang="es-ES" sz="1800" b="1"/>
              <a:t>Aprendizaje de los mandos a distancia</a:t>
            </a:r>
          </a:p>
        </p:txBody>
      </p:sp>
      <p:sp>
        <p:nvSpPr>
          <p:cNvPr id="116741" name="AutoShape 6"/>
          <p:cNvSpPr>
            <a:spLocks noChangeArrowheads="1"/>
          </p:cNvSpPr>
          <p:nvPr/>
        </p:nvSpPr>
        <p:spPr bwMode="auto">
          <a:xfrm>
            <a:off x="2843213" y="3789363"/>
            <a:ext cx="3551237" cy="428625"/>
          </a:xfrm>
          <a:prstGeom prst="roundRect">
            <a:avLst>
              <a:gd name="adj" fmla="val 16667"/>
            </a:avLst>
          </a:prstGeom>
          <a:gradFill rotWithShape="1">
            <a:gsLst>
              <a:gs pos="0">
                <a:srgbClr val="E1D7C9"/>
              </a:gs>
              <a:gs pos="100000">
                <a:srgbClr val="C2B9AD"/>
              </a:gs>
            </a:gsLst>
            <a:lin ang="5400000" scaled="1"/>
          </a:gradFill>
          <a:ln w="9525">
            <a:solidFill>
              <a:schemeClr val="tx1"/>
            </a:solidFill>
            <a:round/>
            <a:headEnd/>
            <a:tailEnd/>
          </a:ln>
        </p:spPr>
        <p:txBody>
          <a:bodyPr wrap="none" anchor="ctr"/>
          <a:lstStyle/>
          <a:p>
            <a:r>
              <a:rPr lang="fr-FR" sz="1800" b="1">
                <a:solidFill>
                  <a:srgbClr val="FF0000"/>
                </a:solidFill>
              </a:rPr>
              <a:t>CAMBIO KIT BARILLETE</a:t>
            </a:r>
          </a:p>
        </p:txBody>
      </p:sp>
      <p:sp>
        <p:nvSpPr>
          <p:cNvPr id="116742" name="Rectangle 9"/>
          <p:cNvSpPr>
            <a:spLocks noGrp="1" noChangeArrowheads="1"/>
          </p:cNvSpPr>
          <p:nvPr>
            <p:ph type="title"/>
          </p:nvPr>
        </p:nvSpPr>
        <p:spPr>
          <a:noFill/>
        </p:spPr>
        <p:txBody>
          <a:bodyPr/>
          <a:lstStyle/>
          <a:p>
            <a:pPr eaLnBrk="1" hangingPunct="1"/>
            <a:r>
              <a:rPr lang="fr-FR" smtClean="0"/>
              <a:t>Antiarranque</a:t>
            </a:r>
            <a:endParaRPr lang="es-ES" smtClean="0"/>
          </a:p>
        </p:txBody>
      </p:sp>
      <p:pic>
        <p:nvPicPr>
          <p:cNvPr id="116743" name="Picture 10" descr="cles"/>
          <p:cNvPicPr>
            <a:picLocks noChangeAspect="1" noChangeArrowheads="1"/>
          </p:cNvPicPr>
          <p:nvPr/>
        </p:nvPicPr>
        <p:blipFill>
          <a:blip r:embed="rId4" cstate="print"/>
          <a:srcRect/>
          <a:stretch>
            <a:fillRect/>
          </a:stretch>
        </p:blipFill>
        <p:spPr bwMode="auto">
          <a:xfrm>
            <a:off x="971550" y="1125538"/>
            <a:ext cx="3087688" cy="23955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142976" y="428604"/>
            <a:ext cx="7286676" cy="5632311"/>
          </a:xfrm>
          <a:prstGeom prst="rect">
            <a:avLst/>
          </a:prstGeom>
        </p:spPr>
        <p:txBody>
          <a:bodyPr wrap="square">
            <a:spAutoFit/>
          </a:bodyPr>
          <a:lstStyle/>
          <a:p>
            <a:r>
              <a:rPr lang="es-ES" sz="2000" dirty="0" smtClean="0"/>
              <a:t>Cada llave (mando a distancia) que lleva el kit barrilete y que proviene de Piezas de Recambio comporta un </a:t>
            </a:r>
            <a:r>
              <a:rPr lang="es-ES" sz="2000" dirty="0" err="1" smtClean="0"/>
              <a:t>Identificante</a:t>
            </a:r>
            <a:r>
              <a:rPr lang="es-ES" sz="2000" dirty="0" smtClean="0"/>
              <a:t>.</a:t>
            </a:r>
          </a:p>
          <a:p>
            <a:r>
              <a:rPr lang="es-ES" sz="2000" dirty="0" smtClean="0"/>
              <a:t>En caso de cambio de la llave sola, es necesario pasar por el menú «Piezas de recambio» o «Aprendizaje» de la BSI con el útil de diagnóstico.</a:t>
            </a:r>
          </a:p>
          <a:p>
            <a:endParaRPr lang="es-ES" sz="2000" dirty="0" smtClean="0"/>
          </a:p>
          <a:p>
            <a:r>
              <a:rPr lang="es-ES" sz="2000" dirty="0" smtClean="0"/>
              <a:t>En el procedimiento de cambio del </a:t>
            </a:r>
            <a:r>
              <a:rPr lang="es-ES" sz="2000" dirty="0" err="1" smtClean="0"/>
              <a:t>contactor</a:t>
            </a:r>
            <a:r>
              <a:rPr lang="es-ES" sz="2000" dirty="0" smtClean="0"/>
              <a:t> antirrobo proporcionado con llaves nuevas (Kit barrilete) se debe:</a:t>
            </a:r>
          </a:p>
          <a:p>
            <a:endParaRPr lang="es-ES" sz="2000" dirty="0" smtClean="0"/>
          </a:p>
          <a:p>
            <a:pPr>
              <a:buFontTx/>
              <a:buChar char="-"/>
            </a:pPr>
            <a:r>
              <a:rPr lang="es-ES" b="1" dirty="0" smtClean="0"/>
              <a:t> Verificar la presencia del VIN en la BSI</a:t>
            </a:r>
          </a:p>
          <a:p>
            <a:r>
              <a:rPr lang="es-ES" dirty="0" smtClean="0"/>
              <a:t>Si no hay ninguno inscrito, el útil propondrá escribir el VIN en la BSI.</a:t>
            </a:r>
          </a:p>
          <a:p>
            <a:endParaRPr lang="es-ES" dirty="0" smtClean="0"/>
          </a:p>
          <a:p>
            <a:pPr>
              <a:buFontTx/>
              <a:buChar char="-"/>
            </a:pPr>
            <a:r>
              <a:rPr lang="es-ES" b="1" dirty="0" smtClean="0"/>
              <a:t>Aprender los códigos ID de las llaves</a:t>
            </a:r>
          </a:p>
          <a:p>
            <a:r>
              <a:rPr lang="es-ES" dirty="0" smtClean="0"/>
              <a:t>Esta etapa consiste en introducir los códigos ID (presente en la etiqueta proporcionada con las llaves nuevas). El útil de diagnóstico propone introducir y confirmar el código ID introducido.</a:t>
            </a:r>
          </a:p>
          <a:p>
            <a:r>
              <a:rPr lang="es-ES" dirty="0" smtClean="0"/>
              <a:t>Después de 3 intentos erróneos, el procedimiento completo debe recomenzar.</a:t>
            </a:r>
          </a:p>
          <a:p>
            <a:r>
              <a:rPr lang="es-ES" dirty="0" smtClean="0"/>
              <a:t>El útil  registra de una vez todos los códigos ID introducidos.</a:t>
            </a:r>
            <a:endParaRPr lang="es-ES" dirty="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3"/>
          <p:cNvSpPr>
            <a:spLocks noChangeArrowheads="1"/>
          </p:cNvSpPr>
          <p:nvPr/>
        </p:nvSpPr>
        <p:spPr bwMode="auto">
          <a:xfrm>
            <a:off x="179388" y="692150"/>
            <a:ext cx="4787900" cy="504825"/>
          </a:xfrm>
          <a:prstGeom prst="rect">
            <a:avLst/>
          </a:prstGeom>
          <a:noFill/>
          <a:ln w="9525">
            <a:noFill/>
            <a:miter lim="800000"/>
            <a:headEnd/>
            <a:tailEnd/>
          </a:ln>
        </p:spPr>
        <p:txBody>
          <a:bodyPr lIns="90517" tIns="45259" rIns="90517" bIns="45259"/>
          <a:lstStyle/>
          <a:p>
            <a:pPr marL="280988" indent="-280988" algn="l" defTabSz="904875">
              <a:buClr>
                <a:srgbClr val="FF0000"/>
              </a:buClr>
              <a:buSzPct val="80000"/>
              <a:buFont typeface="Arial" charset="0"/>
              <a:buNone/>
            </a:pPr>
            <a:r>
              <a:rPr lang="es-ES" sz="1800" b="1">
                <a:solidFill>
                  <a:schemeClr val="bg1"/>
                </a:solidFill>
              </a:rPr>
              <a:t>Mandos a distancia</a:t>
            </a:r>
          </a:p>
        </p:txBody>
      </p:sp>
      <p:pic>
        <p:nvPicPr>
          <p:cNvPr id="117763" name="Picture 4" descr="clef"/>
          <p:cNvPicPr>
            <a:picLocks noChangeAspect="1" noChangeArrowheads="1"/>
          </p:cNvPicPr>
          <p:nvPr/>
        </p:nvPicPr>
        <p:blipFill>
          <a:blip r:embed="rId3" cstate="print"/>
          <a:srcRect/>
          <a:stretch>
            <a:fillRect/>
          </a:stretch>
        </p:blipFill>
        <p:spPr bwMode="auto">
          <a:xfrm rot="814770">
            <a:off x="4932363" y="1700213"/>
            <a:ext cx="3384550" cy="1820862"/>
          </a:xfrm>
          <a:prstGeom prst="rect">
            <a:avLst/>
          </a:prstGeom>
          <a:noFill/>
          <a:ln w="9525">
            <a:noFill/>
            <a:miter lim="800000"/>
            <a:headEnd/>
            <a:tailEnd/>
          </a:ln>
        </p:spPr>
      </p:pic>
      <p:sp>
        <p:nvSpPr>
          <p:cNvPr id="117764" name="AutoShape 5"/>
          <p:cNvSpPr>
            <a:spLocks noChangeArrowheads="1"/>
          </p:cNvSpPr>
          <p:nvPr/>
        </p:nvSpPr>
        <p:spPr bwMode="auto">
          <a:xfrm>
            <a:off x="1908175" y="4005263"/>
            <a:ext cx="5400675" cy="431800"/>
          </a:xfrm>
          <a:prstGeom prst="roundRect">
            <a:avLst>
              <a:gd name="adj" fmla="val 16667"/>
            </a:avLst>
          </a:prstGeom>
          <a:gradFill rotWithShape="1">
            <a:gsLst>
              <a:gs pos="0">
                <a:srgbClr val="E1D7C9"/>
              </a:gs>
              <a:gs pos="100000">
                <a:srgbClr val="C2B9AD"/>
              </a:gs>
            </a:gsLst>
            <a:lin ang="5400000" scaled="1"/>
          </a:gradFill>
          <a:ln w="9525">
            <a:solidFill>
              <a:schemeClr val="tx1"/>
            </a:solidFill>
            <a:round/>
            <a:headEnd/>
            <a:tailEnd/>
          </a:ln>
        </p:spPr>
        <p:txBody>
          <a:bodyPr wrap="none" anchor="ctr"/>
          <a:lstStyle/>
          <a:p>
            <a:r>
              <a:rPr lang="fr-FR" sz="1800" b="1">
                <a:solidFill>
                  <a:srgbClr val="FF0000"/>
                </a:solidFill>
              </a:rPr>
              <a:t>APRENDIZAJE MANDO A DISTANCIA</a:t>
            </a:r>
          </a:p>
        </p:txBody>
      </p:sp>
      <p:sp>
        <p:nvSpPr>
          <p:cNvPr id="117765" name="Text Box 8"/>
          <p:cNvSpPr txBox="1">
            <a:spLocks noChangeArrowheads="1"/>
          </p:cNvSpPr>
          <p:nvPr/>
        </p:nvSpPr>
        <p:spPr bwMode="auto">
          <a:xfrm>
            <a:off x="2627313" y="5207000"/>
            <a:ext cx="8353425" cy="779463"/>
          </a:xfrm>
          <a:prstGeom prst="rect">
            <a:avLst/>
          </a:prstGeom>
          <a:noFill/>
          <a:ln w="63500">
            <a:noFill/>
            <a:miter lim="800000"/>
            <a:headEnd/>
            <a:tailEnd/>
          </a:ln>
        </p:spPr>
        <p:txBody>
          <a:bodyPr>
            <a:spAutoFit/>
          </a:bodyPr>
          <a:lstStyle/>
          <a:p>
            <a:pPr algn="l">
              <a:spcBef>
                <a:spcPct val="50000"/>
              </a:spcBef>
            </a:pPr>
            <a:r>
              <a:rPr lang="fr-FR" sz="1800" b="1"/>
              <a:t>PROCEDIMIENTO RIGUROSO A RESPETAR</a:t>
            </a:r>
            <a:endParaRPr lang="fr-FR" sz="1800" b="1" u="sng"/>
          </a:p>
          <a:p>
            <a:pPr algn="l">
              <a:spcBef>
                <a:spcPct val="50000"/>
              </a:spcBef>
            </a:pPr>
            <a:endParaRPr lang="fr-FR" sz="1800"/>
          </a:p>
        </p:txBody>
      </p:sp>
      <p:sp>
        <p:nvSpPr>
          <p:cNvPr id="117766" name="Rectangle 11"/>
          <p:cNvSpPr>
            <a:spLocks noGrp="1" noChangeArrowheads="1"/>
          </p:cNvSpPr>
          <p:nvPr>
            <p:ph type="title"/>
          </p:nvPr>
        </p:nvSpPr>
        <p:spPr>
          <a:noFill/>
        </p:spPr>
        <p:txBody>
          <a:bodyPr/>
          <a:lstStyle/>
          <a:p>
            <a:pPr eaLnBrk="1" hangingPunct="1"/>
            <a:r>
              <a:rPr lang="fr-FR" smtClean="0"/>
              <a:t>Antiarranque</a:t>
            </a:r>
            <a:endParaRPr lang="es-ES" smtClean="0"/>
          </a:p>
        </p:txBody>
      </p:sp>
      <p:pic>
        <p:nvPicPr>
          <p:cNvPr id="117768" name="Picture 13" descr="cles"/>
          <p:cNvPicPr>
            <a:picLocks noChangeAspect="1" noChangeArrowheads="1"/>
          </p:cNvPicPr>
          <p:nvPr/>
        </p:nvPicPr>
        <p:blipFill>
          <a:blip r:embed="rId4" cstate="print"/>
          <a:srcRect/>
          <a:stretch>
            <a:fillRect/>
          </a:stretch>
        </p:blipFill>
        <p:spPr bwMode="auto">
          <a:xfrm>
            <a:off x="971550" y="1125538"/>
            <a:ext cx="3087688" cy="2395537"/>
          </a:xfrm>
          <a:prstGeom prst="rect">
            <a:avLst/>
          </a:prstGeom>
          <a:noFill/>
          <a:ln w="9525">
            <a:noFill/>
            <a:miter lim="800000"/>
            <a:headEnd/>
            <a:tailEnd/>
          </a:ln>
        </p:spPr>
      </p:pic>
      <p:pic>
        <p:nvPicPr>
          <p:cNvPr id="117769" name="Picture 14" descr="attention"/>
          <p:cNvPicPr>
            <a:picLocks noChangeAspect="1" noChangeArrowheads="1"/>
          </p:cNvPicPr>
          <p:nvPr/>
        </p:nvPicPr>
        <p:blipFill>
          <a:blip r:embed="rId5" cstate="print"/>
          <a:srcRect/>
          <a:stretch>
            <a:fillRect/>
          </a:stretch>
        </p:blipFill>
        <p:spPr bwMode="auto">
          <a:xfrm>
            <a:off x="1331913" y="4868863"/>
            <a:ext cx="1222375" cy="11144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3"/>
          <p:cNvSpPr>
            <a:spLocks noChangeArrowheads="1"/>
          </p:cNvSpPr>
          <p:nvPr/>
        </p:nvSpPr>
        <p:spPr bwMode="auto">
          <a:xfrm>
            <a:off x="179388" y="692150"/>
            <a:ext cx="8101012" cy="504825"/>
          </a:xfrm>
          <a:prstGeom prst="rect">
            <a:avLst/>
          </a:prstGeom>
          <a:noFill/>
          <a:ln w="9525">
            <a:noFill/>
            <a:miter lim="800000"/>
            <a:headEnd/>
            <a:tailEnd/>
          </a:ln>
        </p:spPr>
        <p:txBody>
          <a:bodyPr lIns="90517" tIns="45259" rIns="90517" bIns="45259"/>
          <a:lstStyle/>
          <a:p>
            <a:pPr marL="280988" indent="-280988" algn="l" defTabSz="904875">
              <a:buClr>
                <a:srgbClr val="FF0000"/>
              </a:buClr>
              <a:buSzPct val="80000"/>
              <a:buFont typeface="Arial" charset="0"/>
              <a:buNone/>
            </a:pPr>
            <a:r>
              <a:rPr lang="fr-FR" sz="1800" b="1">
                <a:solidFill>
                  <a:schemeClr val="bg1"/>
                </a:solidFill>
              </a:rPr>
              <a:t>BSI</a:t>
            </a:r>
          </a:p>
        </p:txBody>
      </p:sp>
      <p:sp>
        <p:nvSpPr>
          <p:cNvPr id="118787" name="Rectangle 5"/>
          <p:cNvSpPr>
            <a:spLocks noChangeArrowheads="1"/>
          </p:cNvSpPr>
          <p:nvPr/>
        </p:nvSpPr>
        <p:spPr bwMode="auto">
          <a:xfrm>
            <a:off x="611188" y="4797425"/>
            <a:ext cx="7993062" cy="915988"/>
          </a:xfrm>
          <a:prstGeom prst="rect">
            <a:avLst/>
          </a:prstGeom>
          <a:noFill/>
          <a:ln w="63500">
            <a:noFill/>
            <a:miter lim="800000"/>
            <a:headEnd/>
            <a:tailEnd/>
          </a:ln>
        </p:spPr>
        <p:txBody>
          <a:bodyPr>
            <a:spAutoFit/>
          </a:bodyPr>
          <a:lstStyle/>
          <a:p>
            <a:pPr>
              <a:buFontTx/>
              <a:buChar char="•"/>
            </a:pPr>
            <a:r>
              <a:rPr lang="fr-FR" sz="1800" b="1"/>
              <a:t> Realizar un emparejado entre la BSI y el calculador VE,</a:t>
            </a:r>
          </a:p>
          <a:p>
            <a:pPr>
              <a:buFontTx/>
              <a:buChar char="•"/>
            </a:pPr>
            <a:r>
              <a:rPr lang="fr-FR" sz="1800" b="1"/>
              <a:t> Introducir el código VIN en la BSI,</a:t>
            </a:r>
          </a:p>
          <a:p>
            <a:pPr>
              <a:buFontTx/>
              <a:buChar char="•"/>
            </a:pPr>
            <a:r>
              <a:rPr lang="fr-FR" sz="1800" b="1"/>
              <a:t>Aprender las llaves y mandos a distancia del vehículo.</a:t>
            </a:r>
          </a:p>
        </p:txBody>
      </p:sp>
      <p:sp>
        <p:nvSpPr>
          <p:cNvPr id="118788" name="AutoShape 6"/>
          <p:cNvSpPr>
            <a:spLocks noChangeArrowheads="1"/>
          </p:cNvSpPr>
          <p:nvPr/>
        </p:nvSpPr>
        <p:spPr bwMode="auto">
          <a:xfrm>
            <a:off x="2843213" y="4076700"/>
            <a:ext cx="3551237" cy="428625"/>
          </a:xfrm>
          <a:prstGeom prst="roundRect">
            <a:avLst>
              <a:gd name="adj" fmla="val 16667"/>
            </a:avLst>
          </a:prstGeom>
          <a:gradFill rotWithShape="1">
            <a:gsLst>
              <a:gs pos="0">
                <a:srgbClr val="E1D7C9"/>
              </a:gs>
              <a:gs pos="100000">
                <a:srgbClr val="C2B9AD"/>
              </a:gs>
            </a:gsLst>
            <a:lin ang="5400000" scaled="1"/>
          </a:gradFill>
          <a:ln w="9525">
            <a:solidFill>
              <a:schemeClr val="tx1"/>
            </a:solidFill>
            <a:round/>
            <a:headEnd/>
            <a:tailEnd/>
          </a:ln>
        </p:spPr>
        <p:txBody>
          <a:bodyPr wrap="none" anchor="ctr"/>
          <a:lstStyle/>
          <a:p>
            <a:r>
              <a:rPr lang="fr-FR" sz="1800" b="1">
                <a:solidFill>
                  <a:srgbClr val="FF0000"/>
                </a:solidFill>
              </a:rPr>
              <a:t>CAMBIO BSI</a:t>
            </a:r>
          </a:p>
        </p:txBody>
      </p:sp>
      <p:sp>
        <p:nvSpPr>
          <p:cNvPr id="118789" name="Text Box 7"/>
          <p:cNvSpPr txBox="1">
            <a:spLocks noChangeArrowheads="1"/>
          </p:cNvSpPr>
          <p:nvPr/>
        </p:nvSpPr>
        <p:spPr bwMode="auto">
          <a:xfrm>
            <a:off x="1763713" y="6034088"/>
            <a:ext cx="7056437" cy="366712"/>
          </a:xfrm>
          <a:prstGeom prst="rect">
            <a:avLst/>
          </a:prstGeom>
          <a:noFill/>
          <a:ln w="63500">
            <a:noFill/>
            <a:miter lim="800000"/>
            <a:headEnd/>
            <a:tailEnd/>
          </a:ln>
        </p:spPr>
        <p:txBody>
          <a:bodyPr>
            <a:spAutoFit/>
          </a:bodyPr>
          <a:lstStyle/>
          <a:p>
            <a:pPr algn="l">
              <a:spcBef>
                <a:spcPct val="50000"/>
              </a:spcBef>
            </a:pPr>
            <a:r>
              <a:rPr lang="fr-FR" sz="1800" b="1"/>
              <a:t>NO CAMBIAR EL CALCULADOR EV Y LA BSI A LA VEZ.</a:t>
            </a:r>
            <a:r>
              <a:rPr lang="fr-FR" sz="1800" b="1" u="sng"/>
              <a:t> </a:t>
            </a:r>
            <a:endParaRPr lang="fr-FR" sz="1800"/>
          </a:p>
        </p:txBody>
      </p:sp>
      <p:pic>
        <p:nvPicPr>
          <p:cNvPr id="118790" name="Picture 8" descr="BSI"/>
          <p:cNvPicPr>
            <a:picLocks noChangeAspect="1" noChangeArrowheads="1"/>
          </p:cNvPicPr>
          <p:nvPr/>
        </p:nvPicPr>
        <p:blipFill>
          <a:blip r:embed="rId3" cstate="print"/>
          <a:srcRect/>
          <a:stretch>
            <a:fillRect/>
          </a:stretch>
        </p:blipFill>
        <p:spPr bwMode="auto">
          <a:xfrm>
            <a:off x="2627313" y="715963"/>
            <a:ext cx="4032250" cy="3027362"/>
          </a:xfrm>
          <a:prstGeom prst="rect">
            <a:avLst/>
          </a:prstGeom>
          <a:noFill/>
          <a:ln w="9525">
            <a:noFill/>
            <a:miter lim="800000"/>
            <a:headEnd/>
            <a:tailEnd/>
          </a:ln>
        </p:spPr>
      </p:pic>
      <p:sp>
        <p:nvSpPr>
          <p:cNvPr id="118791" name="Rectangle 10"/>
          <p:cNvSpPr>
            <a:spLocks noGrp="1" noChangeArrowheads="1"/>
          </p:cNvSpPr>
          <p:nvPr>
            <p:ph type="title"/>
          </p:nvPr>
        </p:nvSpPr>
        <p:spPr>
          <a:noFill/>
        </p:spPr>
        <p:txBody>
          <a:bodyPr/>
          <a:lstStyle/>
          <a:p>
            <a:pPr eaLnBrk="1" hangingPunct="1"/>
            <a:r>
              <a:rPr lang="fr-FR" smtClean="0"/>
              <a:t>Antiarranque</a:t>
            </a:r>
            <a:endParaRPr lang="es-ES" smtClean="0"/>
          </a:p>
        </p:txBody>
      </p:sp>
      <p:pic>
        <p:nvPicPr>
          <p:cNvPr id="118792" name="Picture 11" descr="attention"/>
          <p:cNvPicPr>
            <a:picLocks noChangeAspect="1" noChangeArrowheads="1"/>
          </p:cNvPicPr>
          <p:nvPr/>
        </p:nvPicPr>
        <p:blipFill>
          <a:blip r:embed="rId4" cstate="print"/>
          <a:srcRect/>
          <a:stretch>
            <a:fillRect/>
          </a:stretch>
        </p:blipFill>
        <p:spPr bwMode="auto">
          <a:xfrm>
            <a:off x="755650" y="5734050"/>
            <a:ext cx="1008063" cy="9191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28596" y="500042"/>
            <a:ext cx="8215370" cy="5881610"/>
          </a:xfrm>
          <a:prstGeom prst="rect">
            <a:avLst/>
          </a:prstGeom>
        </p:spPr>
        <p:txBody>
          <a:bodyPr wrap="square">
            <a:spAutoFit/>
          </a:bodyPr>
          <a:lstStyle/>
          <a:p>
            <a:r>
              <a:rPr lang="es-ES" dirty="0" smtClean="0"/>
              <a:t>En comparación con el 4007, la BSI retoma las funcionalidades de la caja </a:t>
            </a:r>
            <a:r>
              <a:rPr lang="es-ES" dirty="0" err="1" smtClean="0"/>
              <a:t>antiarranque</a:t>
            </a:r>
            <a:r>
              <a:rPr lang="es-ES" dirty="0" smtClean="0"/>
              <a:t> codificada.</a:t>
            </a:r>
          </a:p>
          <a:p>
            <a:endParaRPr lang="es-ES" dirty="0" smtClean="0"/>
          </a:p>
          <a:p>
            <a:r>
              <a:rPr lang="es-ES" dirty="0" smtClean="0"/>
              <a:t>La BSI que proviene de Piezas de Recambio comporta el VIN.</a:t>
            </a:r>
          </a:p>
          <a:p>
            <a:r>
              <a:rPr lang="es-ES" dirty="0" smtClean="0"/>
              <a:t>En caso de cambio de la BSI, es necesario pasar por el menú « Piezas de recambio » de la BSI con el útil de diagnóstico.</a:t>
            </a:r>
          </a:p>
          <a:p>
            <a:r>
              <a:rPr lang="es-ES" dirty="0" smtClean="0"/>
              <a:t>El procedimiento de cambio es el siguiente:</a:t>
            </a:r>
          </a:p>
          <a:p>
            <a:endParaRPr lang="es-ES" dirty="0" smtClean="0"/>
          </a:p>
          <a:p>
            <a:pPr>
              <a:buFontTx/>
              <a:buChar char="-"/>
            </a:pPr>
            <a:r>
              <a:rPr lang="es-ES" b="1" dirty="0" smtClean="0"/>
              <a:t>Realizar un emparejado entre la BSI y el calculador VE.</a:t>
            </a:r>
          </a:p>
          <a:p>
            <a:r>
              <a:rPr lang="es-ES" dirty="0" smtClean="0"/>
              <a:t>Esta etapa consiste en registrar el código EKC en la BSI (que proviene del calculador VE).</a:t>
            </a:r>
          </a:p>
          <a:p>
            <a:endParaRPr lang="es-ES" dirty="0" smtClean="0"/>
          </a:p>
          <a:p>
            <a:pPr>
              <a:buFontTx/>
              <a:buChar char="-"/>
            </a:pPr>
            <a:r>
              <a:rPr lang="es-ES" b="1" dirty="0" smtClean="0"/>
              <a:t> Introducir el código VIN en el BSI.</a:t>
            </a:r>
          </a:p>
          <a:p>
            <a:r>
              <a:rPr lang="es-ES" dirty="0" smtClean="0"/>
              <a:t>Esta etapa consiste en introducir el VIN del vehículo mediante el útil de diagnóstico y comparar este último con el memorizado en el calculador VE.</a:t>
            </a:r>
          </a:p>
          <a:p>
            <a:r>
              <a:rPr lang="es-ES" dirty="0" smtClean="0"/>
              <a:t>Si son idénticos, el VIN es memorizado en la BSI.</a:t>
            </a:r>
          </a:p>
          <a:p>
            <a:r>
              <a:rPr lang="es-ES" dirty="0" smtClean="0"/>
              <a:t>Si los dos VIN son diferentes, el útil de diagnóstico pedirá reintroducir el VIN.</a:t>
            </a:r>
          </a:p>
          <a:p>
            <a:endParaRPr lang="es-ES" dirty="0" smtClean="0"/>
          </a:p>
          <a:p>
            <a:pPr>
              <a:buFontTx/>
              <a:buChar char="-"/>
            </a:pPr>
            <a:r>
              <a:rPr lang="es-ES" b="1" dirty="0" smtClean="0"/>
              <a:t> Aprender las llaves y mandos a distancia del vehículo.</a:t>
            </a:r>
          </a:p>
          <a:p>
            <a:r>
              <a:rPr lang="es-ES" dirty="0" smtClean="0"/>
              <a:t>Esta etapa es idéntica a la indicada en las páginas precedentes</a:t>
            </a:r>
            <a:r>
              <a:rPr lang="fr-FR" dirty="0" smtClean="0"/>
              <a:t>.</a:t>
            </a:r>
          </a:p>
          <a:p>
            <a:pPr>
              <a:lnSpc>
                <a:spcPct val="80000"/>
              </a:lnSpc>
              <a:spcBef>
                <a:spcPct val="10000"/>
              </a:spcBef>
            </a:pPr>
            <a:endParaRPr lang="fr-FR"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E:\Coche eléctrico\P6250182.JPG"/>
          <p:cNvPicPr>
            <a:picLocks noChangeAspect="1" noChangeArrowheads="1"/>
          </p:cNvPicPr>
          <p:nvPr/>
        </p:nvPicPr>
        <p:blipFill>
          <a:blip r:embed="rId2" cstate="print"/>
          <a:srcRect/>
          <a:stretch>
            <a:fillRect/>
          </a:stretch>
        </p:blipFill>
        <p:spPr bwMode="auto">
          <a:xfrm>
            <a:off x="98425" y="74613"/>
            <a:ext cx="8945563" cy="6708775"/>
          </a:xfrm>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3"/>
          <p:cNvSpPr>
            <a:spLocks noChangeArrowheads="1"/>
          </p:cNvSpPr>
          <p:nvPr/>
        </p:nvSpPr>
        <p:spPr bwMode="auto">
          <a:xfrm>
            <a:off x="0" y="692150"/>
            <a:ext cx="8675688" cy="504825"/>
          </a:xfrm>
          <a:prstGeom prst="rect">
            <a:avLst/>
          </a:prstGeom>
          <a:noFill/>
          <a:ln w="9525">
            <a:noFill/>
            <a:miter lim="800000"/>
            <a:headEnd/>
            <a:tailEnd/>
          </a:ln>
        </p:spPr>
        <p:txBody>
          <a:bodyPr lIns="90517" tIns="45259" rIns="90517" bIns="45259"/>
          <a:lstStyle/>
          <a:p>
            <a:pPr marL="280988" indent="-280988" algn="l" defTabSz="904875">
              <a:buClr>
                <a:srgbClr val="FF0000"/>
              </a:buClr>
              <a:buSzPct val="80000"/>
              <a:buFont typeface="Arial" charset="0"/>
              <a:buNone/>
            </a:pPr>
            <a:r>
              <a:rPr lang="fr-FR" sz="1800" b="1">
                <a:solidFill>
                  <a:schemeClr val="bg1"/>
                </a:solidFill>
              </a:rPr>
              <a:t>CCME (Calculador Control del Motor Eléctrico)</a:t>
            </a:r>
          </a:p>
        </p:txBody>
      </p:sp>
      <p:sp>
        <p:nvSpPr>
          <p:cNvPr id="119811" name="Rectangle 4"/>
          <p:cNvSpPr>
            <a:spLocks noChangeArrowheads="1"/>
          </p:cNvSpPr>
          <p:nvPr/>
        </p:nvSpPr>
        <p:spPr bwMode="auto">
          <a:xfrm>
            <a:off x="611188" y="5583238"/>
            <a:ext cx="7993062" cy="366712"/>
          </a:xfrm>
          <a:prstGeom prst="rect">
            <a:avLst/>
          </a:prstGeom>
          <a:noFill/>
          <a:ln w="63500">
            <a:noFill/>
            <a:miter lim="800000"/>
            <a:headEnd/>
            <a:tailEnd/>
          </a:ln>
        </p:spPr>
        <p:txBody>
          <a:bodyPr>
            <a:spAutoFit/>
          </a:bodyPr>
          <a:lstStyle/>
          <a:p>
            <a:pPr>
              <a:buFontTx/>
              <a:buChar char="•"/>
            </a:pPr>
            <a:r>
              <a:rPr lang="fr-FR" sz="1800" b="1"/>
              <a:t> Introducir el código VIN en el CCME.</a:t>
            </a:r>
          </a:p>
        </p:txBody>
      </p:sp>
      <p:sp>
        <p:nvSpPr>
          <p:cNvPr id="119812" name="AutoShape 5"/>
          <p:cNvSpPr>
            <a:spLocks noChangeArrowheads="1"/>
          </p:cNvSpPr>
          <p:nvPr/>
        </p:nvSpPr>
        <p:spPr bwMode="auto">
          <a:xfrm>
            <a:off x="2843213" y="4856163"/>
            <a:ext cx="3551237" cy="428625"/>
          </a:xfrm>
          <a:prstGeom prst="roundRect">
            <a:avLst>
              <a:gd name="adj" fmla="val 16667"/>
            </a:avLst>
          </a:prstGeom>
          <a:gradFill rotWithShape="1">
            <a:gsLst>
              <a:gs pos="0">
                <a:srgbClr val="E1D7C9"/>
              </a:gs>
              <a:gs pos="100000">
                <a:srgbClr val="C2B9AD"/>
              </a:gs>
            </a:gsLst>
            <a:lin ang="5400000" scaled="1"/>
          </a:gradFill>
          <a:ln w="9525">
            <a:solidFill>
              <a:schemeClr val="tx1"/>
            </a:solidFill>
            <a:round/>
            <a:headEnd/>
            <a:tailEnd/>
          </a:ln>
        </p:spPr>
        <p:txBody>
          <a:bodyPr wrap="none" anchor="ctr"/>
          <a:lstStyle/>
          <a:p>
            <a:r>
              <a:rPr lang="fr-FR" sz="1800" b="1">
                <a:solidFill>
                  <a:srgbClr val="FF0000"/>
                </a:solidFill>
              </a:rPr>
              <a:t>CAMBIO CCME</a:t>
            </a:r>
          </a:p>
        </p:txBody>
      </p:sp>
      <p:pic>
        <p:nvPicPr>
          <p:cNvPr id="119813" name="Picture 6" descr="MCU"/>
          <p:cNvPicPr>
            <a:picLocks noChangeAspect="1" noChangeArrowheads="1"/>
          </p:cNvPicPr>
          <p:nvPr/>
        </p:nvPicPr>
        <p:blipFill>
          <a:blip r:embed="rId3" cstate="print"/>
          <a:srcRect/>
          <a:stretch>
            <a:fillRect/>
          </a:stretch>
        </p:blipFill>
        <p:spPr bwMode="auto">
          <a:xfrm>
            <a:off x="3276600" y="1184275"/>
            <a:ext cx="2868613" cy="3313113"/>
          </a:xfrm>
          <a:prstGeom prst="rect">
            <a:avLst/>
          </a:prstGeom>
          <a:noFill/>
          <a:ln w="9525">
            <a:noFill/>
            <a:miter lim="800000"/>
            <a:headEnd/>
            <a:tailEnd/>
          </a:ln>
        </p:spPr>
      </p:pic>
      <p:sp>
        <p:nvSpPr>
          <p:cNvPr id="119814" name="Rectangle 8"/>
          <p:cNvSpPr>
            <a:spLocks noGrp="1" noChangeArrowheads="1"/>
          </p:cNvSpPr>
          <p:nvPr>
            <p:ph type="title"/>
          </p:nvPr>
        </p:nvSpPr>
        <p:spPr>
          <a:noFill/>
        </p:spPr>
        <p:txBody>
          <a:bodyPr/>
          <a:lstStyle/>
          <a:p>
            <a:pPr eaLnBrk="1" hangingPunct="1"/>
            <a:r>
              <a:rPr lang="fr-FR" smtClean="0"/>
              <a:t>Antiarranque</a:t>
            </a: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E:\Coche eléctrico\P6250166.JPG"/>
          <p:cNvPicPr>
            <a:picLocks noChangeAspect="1" noChangeArrowheads="1"/>
          </p:cNvPicPr>
          <p:nvPr/>
        </p:nvPicPr>
        <p:blipFill>
          <a:blip r:embed="rId2" cstate="print"/>
          <a:srcRect/>
          <a:stretch>
            <a:fillRect/>
          </a:stretch>
        </p:blipFill>
        <p:spPr bwMode="auto">
          <a:xfrm>
            <a:off x="98425" y="74613"/>
            <a:ext cx="8945563" cy="6708775"/>
          </a:xfrm>
          <a:prstGeom prst="rect">
            <a:avLst/>
          </a:prstGeo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E:\Coche eléctrico\P6250167.JPG"/>
          <p:cNvPicPr>
            <a:picLocks noChangeAspect="1" noChangeArrowheads="1"/>
          </p:cNvPicPr>
          <p:nvPr/>
        </p:nvPicPr>
        <p:blipFill>
          <a:blip r:embed="rId2" cstate="print"/>
          <a:srcRect/>
          <a:stretch>
            <a:fillRect/>
          </a:stretch>
        </p:blipFill>
        <p:spPr bwMode="auto">
          <a:xfrm>
            <a:off x="98425" y="74613"/>
            <a:ext cx="8945563" cy="6708775"/>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idx="1"/>
          </p:nvPr>
        </p:nvSpPr>
        <p:spPr>
          <a:xfrm>
            <a:off x="0" y="620713"/>
            <a:ext cx="8928100" cy="504825"/>
          </a:xfrm>
        </p:spPr>
        <p:txBody>
          <a:bodyPr/>
          <a:lstStyle/>
          <a:p>
            <a:pPr eaLnBrk="1" hangingPunct="1">
              <a:lnSpc>
                <a:spcPct val="80000"/>
              </a:lnSpc>
            </a:pPr>
            <a:endParaRPr lang="fr-FR" sz="800" b="1" smtClean="0"/>
          </a:p>
          <a:p>
            <a:pPr eaLnBrk="1" hangingPunct="1">
              <a:lnSpc>
                <a:spcPct val="80000"/>
              </a:lnSpc>
            </a:pPr>
            <a:endParaRPr lang="fr-FR" sz="800" b="1" smtClean="0"/>
          </a:p>
          <a:p>
            <a:pPr eaLnBrk="1" hangingPunct="1">
              <a:lnSpc>
                <a:spcPct val="80000"/>
              </a:lnSpc>
            </a:pPr>
            <a:endParaRPr lang="fr-FR" sz="800" b="1" smtClean="0"/>
          </a:p>
          <a:p>
            <a:pPr eaLnBrk="1" hangingPunct="1">
              <a:lnSpc>
                <a:spcPct val="80000"/>
              </a:lnSpc>
            </a:pPr>
            <a:endParaRPr lang="fr-FR" sz="800" smtClean="0"/>
          </a:p>
        </p:txBody>
      </p:sp>
      <p:grpSp>
        <p:nvGrpSpPr>
          <p:cNvPr id="2" name="Group 30"/>
          <p:cNvGrpSpPr>
            <a:grpSpLocks/>
          </p:cNvGrpSpPr>
          <p:nvPr/>
        </p:nvGrpSpPr>
        <p:grpSpPr bwMode="auto">
          <a:xfrm>
            <a:off x="395288" y="981075"/>
            <a:ext cx="8497887" cy="5111750"/>
            <a:chOff x="249" y="618"/>
            <a:chExt cx="5353" cy="3220"/>
          </a:xfrm>
        </p:grpSpPr>
        <p:pic>
          <p:nvPicPr>
            <p:cNvPr id="24582" name="Picture 6"/>
            <p:cNvPicPr>
              <a:picLocks noChangeAspect="1" noChangeArrowheads="1"/>
            </p:cNvPicPr>
            <p:nvPr/>
          </p:nvPicPr>
          <p:blipFill>
            <a:blip r:embed="rId3" cstate="print"/>
            <a:srcRect/>
            <a:stretch>
              <a:fillRect/>
            </a:stretch>
          </p:blipFill>
          <p:spPr bwMode="auto">
            <a:xfrm>
              <a:off x="1701" y="1162"/>
              <a:ext cx="3901" cy="2231"/>
            </a:xfrm>
            <a:prstGeom prst="rect">
              <a:avLst/>
            </a:prstGeom>
            <a:noFill/>
            <a:ln w="9525">
              <a:noFill/>
              <a:miter lim="800000"/>
              <a:headEnd/>
              <a:tailEnd/>
            </a:ln>
          </p:spPr>
        </p:pic>
        <p:sp>
          <p:nvSpPr>
            <p:cNvPr id="24583" name="Text Box 10"/>
            <p:cNvSpPr txBox="1">
              <a:spLocks noChangeArrowheads="1"/>
            </p:cNvSpPr>
            <p:nvPr/>
          </p:nvSpPr>
          <p:spPr bwMode="auto">
            <a:xfrm>
              <a:off x="249" y="1842"/>
              <a:ext cx="1043" cy="582"/>
            </a:xfrm>
            <a:prstGeom prst="rect">
              <a:avLst/>
            </a:prstGeom>
            <a:noFill/>
            <a:ln w="63500">
              <a:noFill/>
              <a:miter lim="800000"/>
              <a:headEnd/>
              <a:tailEnd/>
            </a:ln>
          </p:spPr>
          <p:txBody>
            <a:bodyPr>
              <a:spAutoFit/>
            </a:bodyPr>
            <a:lstStyle/>
            <a:p>
              <a:pPr>
                <a:spcBef>
                  <a:spcPct val="50000"/>
                </a:spcBef>
              </a:pPr>
              <a:r>
                <a:rPr lang="es-ES" sz="1800"/>
                <a:t>Indicador de la batería de tracción</a:t>
              </a:r>
            </a:p>
          </p:txBody>
        </p:sp>
        <p:sp>
          <p:nvSpPr>
            <p:cNvPr id="606220" name="Line 12"/>
            <p:cNvSpPr>
              <a:spLocks noChangeShapeType="1"/>
            </p:cNvSpPr>
            <p:nvPr/>
          </p:nvSpPr>
          <p:spPr bwMode="auto">
            <a:xfrm flipV="1">
              <a:off x="1156" y="2795"/>
              <a:ext cx="1724" cy="680"/>
            </a:xfrm>
            <a:prstGeom prst="line">
              <a:avLst/>
            </a:prstGeom>
            <a:noFill/>
            <a:ln w="63500">
              <a:solidFill>
                <a:schemeClr val="tx1"/>
              </a:solidFill>
              <a:round/>
              <a:headEnd/>
              <a:tailEnd type="triangle" w="med" len="med"/>
            </a:ln>
            <a:effectLst>
              <a:outerShdw dist="38100" dir="5400000" algn="ctr" rotWithShape="0">
                <a:schemeClr val="tx2">
                  <a:alpha val="50000"/>
                </a:schemeClr>
              </a:outerShdw>
            </a:effectLst>
          </p:spPr>
          <p:txBody>
            <a:bodyPr/>
            <a:lstStyle/>
            <a:p>
              <a:pPr>
                <a:defRPr/>
              </a:pPr>
              <a:endParaRPr lang="es-ES">
                <a:ea typeface="+mn-ea"/>
                <a:cs typeface="Arial" charset="0"/>
              </a:endParaRPr>
            </a:p>
          </p:txBody>
        </p:sp>
        <p:sp>
          <p:nvSpPr>
            <p:cNvPr id="24585" name="Text Box 13"/>
            <p:cNvSpPr txBox="1">
              <a:spLocks noChangeArrowheads="1"/>
            </p:cNvSpPr>
            <p:nvPr/>
          </p:nvSpPr>
          <p:spPr bwMode="auto">
            <a:xfrm>
              <a:off x="1292" y="3475"/>
              <a:ext cx="3764" cy="231"/>
            </a:xfrm>
            <a:prstGeom prst="rect">
              <a:avLst/>
            </a:prstGeom>
            <a:noFill/>
            <a:ln w="63500">
              <a:noFill/>
              <a:miter lim="800000"/>
              <a:headEnd/>
              <a:tailEnd/>
            </a:ln>
          </p:spPr>
          <p:txBody>
            <a:bodyPr>
              <a:spAutoFit/>
            </a:bodyPr>
            <a:lstStyle/>
            <a:p>
              <a:pPr algn="l">
                <a:spcBef>
                  <a:spcPct val="50000"/>
                </a:spcBef>
              </a:pPr>
              <a:r>
                <a:rPr lang="es-ES" sz="1800"/>
                <a:t>Sistema de protección de la batería de tracción</a:t>
              </a:r>
            </a:p>
          </p:txBody>
        </p:sp>
        <p:pic>
          <p:nvPicPr>
            <p:cNvPr id="24586" name="Picture 15" descr="Jauge"/>
            <p:cNvPicPr>
              <a:picLocks noChangeAspect="1" noChangeArrowheads="1"/>
            </p:cNvPicPr>
            <p:nvPr/>
          </p:nvPicPr>
          <p:blipFill>
            <a:blip r:embed="rId4" cstate="print"/>
            <a:srcRect/>
            <a:stretch>
              <a:fillRect/>
            </a:stretch>
          </p:blipFill>
          <p:spPr bwMode="auto">
            <a:xfrm>
              <a:off x="295" y="799"/>
              <a:ext cx="876" cy="970"/>
            </a:xfrm>
            <a:prstGeom prst="rect">
              <a:avLst/>
            </a:prstGeom>
            <a:noFill/>
            <a:ln w="9525">
              <a:noFill/>
              <a:miter lim="800000"/>
              <a:headEnd/>
              <a:tailEnd/>
            </a:ln>
          </p:spPr>
        </p:pic>
        <p:sp>
          <p:nvSpPr>
            <p:cNvPr id="24587" name="Text Box 19"/>
            <p:cNvSpPr txBox="1">
              <a:spLocks noChangeArrowheads="1"/>
            </p:cNvSpPr>
            <p:nvPr/>
          </p:nvSpPr>
          <p:spPr bwMode="auto">
            <a:xfrm>
              <a:off x="4286" y="618"/>
              <a:ext cx="1043" cy="231"/>
            </a:xfrm>
            <a:prstGeom prst="rect">
              <a:avLst/>
            </a:prstGeom>
            <a:noFill/>
            <a:ln w="63500">
              <a:noFill/>
              <a:miter lim="800000"/>
              <a:headEnd/>
              <a:tailEnd/>
            </a:ln>
          </p:spPr>
          <p:txBody>
            <a:bodyPr>
              <a:spAutoFit/>
            </a:bodyPr>
            <a:lstStyle/>
            <a:p>
              <a:pPr>
                <a:spcBef>
                  <a:spcPct val="50000"/>
                </a:spcBef>
              </a:pPr>
              <a:r>
                <a:rPr lang="es-ES" sz="1800"/>
                <a:t>Autonomía</a:t>
              </a:r>
            </a:p>
          </p:txBody>
        </p:sp>
        <p:sp>
          <p:nvSpPr>
            <p:cNvPr id="606231" name="AutoShape 23"/>
            <p:cNvSpPr>
              <a:spLocks noChangeArrowheads="1"/>
            </p:cNvSpPr>
            <p:nvPr/>
          </p:nvSpPr>
          <p:spPr bwMode="auto">
            <a:xfrm rot="1575676">
              <a:off x="1156" y="1525"/>
              <a:ext cx="589" cy="136"/>
            </a:xfrm>
            <a:prstGeom prst="rightArrow">
              <a:avLst>
                <a:gd name="adj1" fmla="val 50000"/>
                <a:gd name="adj2" fmla="val 108272"/>
              </a:avLst>
            </a:prstGeom>
            <a:gradFill rotWithShape="1">
              <a:gsLst>
                <a:gs pos="0">
                  <a:schemeClr val="tx2"/>
                </a:gs>
                <a:gs pos="100000">
                  <a:schemeClr val="folHlink"/>
                </a:gs>
              </a:gsLst>
              <a:lin ang="0" scaled="1"/>
            </a:gradFill>
            <a:ln w="25400" algn="ctr">
              <a:solidFill>
                <a:schemeClr val="tx1"/>
              </a:solidFill>
              <a:miter lim="800000"/>
              <a:headEnd/>
              <a:tailEnd/>
            </a:ln>
            <a:effectLst>
              <a:outerShdw dist="40161" dir="4293903" algn="ctr" rotWithShape="0">
                <a:schemeClr val="bg2">
                  <a:alpha val="50000"/>
                </a:schemeClr>
              </a:outerShdw>
            </a:effectLst>
          </p:spPr>
          <p:txBody>
            <a:bodyPr lIns="90000" tIns="46800" rIns="90000" bIns="46800" anchor="ctr">
              <a:spAutoFit/>
            </a:bodyPr>
            <a:lstStyle/>
            <a:p>
              <a:pPr>
                <a:defRPr/>
              </a:pPr>
              <a:endParaRPr lang="es-ES">
                <a:ea typeface="+mn-ea"/>
                <a:cs typeface="Arial" charset="0"/>
              </a:endParaRPr>
            </a:p>
          </p:txBody>
        </p:sp>
        <p:sp>
          <p:nvSpPr>
            <p:cNvPr id="606235" name="Line 27"/>
            <p:cNvSpPr>
              <a:spLocks noChangeShapeType="1"/>
            </p:cNvSpPr>
            <p:nvPr/>
          </p:nvSpPr>
          <p:spPr bwMode="auto">
            <a:xfrm>
              <a:off x="4785" y="890"/>
              <a:ext cx="91" cy="726"/>
            </a:xfrm>
            <a:prstGeom prst="line">
              <a:avLst/>
            </a:prstGeom>
            <a:noFill/>
            <a:ln w="63500">
              <a:solidFill>
                <a:schemeClr val="tx1"/>
              </a:solidFill>
              <a:round/>
              <a:headEnd/>
              <a:tailEnd type="triangle" w="med" len="med"/>
            </a:ln>
            <a:effectLst>
              <a:outerShdw dist="40161" dir="20493903" algn="ctr" rotWithShape="0">
                <a:schemeClr val="tx2">
                  <a:alpha val="50000"/>
                </a:schemeClr>
              </a:outerShdw>
            </a:effectLst>
          </p:spPr>
          <p:txBody>
            <a:bodyPr/>
            <a:lstStyle/>
            <a:p>
              <a:pPr>
                <a:defRPr/>
              </a:pPr>
              <a:endParaRPr lang="es-ES">
                <a:ea typeface="+mn-ea"/>
                <a:cs typeface="Arial" charset="0"/>
              </a:endParaRPr>
            </a:p>
          </p:txBody>
        </p:sp>
        <p:pic>
          <p:nvPicPr>
            <p:cNvPr id="24590" name="Picture 29" descr="tortue"/>
            <p:cNvPicPr>
              <a:picLocks noChangeAspect="1" noChangeArrowheads="1"/>
            </p:cNvPicPr>
            <p:nvPr/>
          </p:nvPicPr>
          <p:blipFill>
            <a:blip r:embed="rId5" cstate="print"/>
            <a:srcRect/>
            <a:stretch>
              <a:fillRect/>
            </a:stretch>
          </p:blipFill>
          <p:spPr bwMode="auto">
            <a:xfrm>
              <a:off x="622" y="3304"/>
              <a:ext cx="534" cy="534"/>
            </a:xfrm>
            <a:prstGeom prst="rect">
              <a:avLst/>
            </a:prstGeom>
            <a:noFill/>
            <a:ln w="9525">
              <a:noFill/>
              <a:miter lim="800000"/>
              <a:headEnd/>
              <a:tailEnd/>
            </a:ln>
          </p:spPr>
        </p:pic>
      </p:grpSp>
      <p:sp>
        <p:nvSpPr>
          <p:cNvPr id="16" name="15 Rectángulo"/>
          <p:cNvSpPr/>
          <p:nvPr/>
        </p:nvSpPr>
        <p:spPr>
          <a:xfrm>
            <a:off x="642910" y="571480"/>
            <a:ext cx="2768707" cy="369332"/>
          </a:xfrm>
          <a:prstGeom prst="rect">
            <a:avLst/>
          </a:prstGeom>
        </p:spPr>
        <p:txBody>
          <a:bodyPr wrap="none">
            <a:spAutoFit/>
          </a:bodyPr>
          <a:lstStyle/>
          <a:p>
            <a:pPr marL="280988" indent="-280988" defTabSz="904875">
              <a:buClr>
                <a:srgbClr val="FF0000"/>
              </a:buClr>
              <a:buSzPct val="80000"/>
            </a:pPr>
            <a:r>
              <a:rPr lang="es-ES" b="1" dirty="0" smtClean="0"/>
              <a:t>Interfaz hombre / máquina</a:t>
            </a:r>
            <a:endParaRPr lang="es-ES" b="1" dirty="0"/>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2" name="AutoShape 12"/>
          <p:cNvSpPr>
            <a:spLocks noChangeArrowheads="1"/>
          </p:cNvSpPr>
          <p:nvPr/>
        </p:nvSpPr>
        <p:spPr bwMode="auto">
          <a:xfrm>
            <a:off x="323850" y="3789363"/>
            <a:ext cx="8497888" cy="2016125"/>
          </a:xfrm>
          <a:prstGeom prst="roundRect">
            <a:avLst>
              <a:gd name="adj" fmla="val 16667"/>
            </a:avLst>
          </a:prstGeom>
          <a:gradFill rotWithShape="1">
            <a:gsLst>
              <a:gs pos="0">
                <a:srgbClr val="DCDCD2"/>
              </a:gs>
              <a:gs pos="50000">
                <a:schemeClr val="tx2"/>
              </a:gs>
              <a:gs pos="100000">
                <a:srgbClr val="DCDCD2"/>
              </a:gs>
            </a:gsLst>
            <a:lin ang="5400000" scaled="1"/>
          </a:gradFill>
          <a:ln w="25400">
            <a:solidFill>
              <a:schemeClr val="tx1"/>
            </a:solidFill>
            <a:round/>
            <a:headEnd/>
            <a:tailEnd/>
          </a:ln>
          <a:effectLst/>
        </p:spPr>
        <p:txBody>
          <a:bodyPr wrap="none" lIns="90000" tIns="46800" rIns="90000" bIns="46800" anchor="ctr">
            <a:spAutoFit/>
          </a:bodyPr>
          <a:lstStyle/>
          <a:p>
            <a:pPr>
              <a:defRPr/>
            </a:pPr>
            <a:endParaRPr lang="es-ES">
              <a:ea typeface="+mn-ea"/>
              <a:cs typeface="Arial" charset="0"/>
            </a:endParaRPr>
          </a:p>
        </p:txBody>
      </p:sp>
      <p:sp>
        <p:nvSpPr>
          <p:cNvPr id="911371" name="AutoShape 11"/>
          <p:cNvSpPr>
            <a:spLocks noChangeArrowheads="1"/>
          </p:cNvSpPr>
          <p:nvPr/>
        </p:nvSpPr>
        <p:spPr bwMode="auto">
          <a:xfrm>
            <a:off x="322263" y="1125538"/>
            <a:ext cx="8497887" cy="2016125"/>
          </a:xfrm>
          <a:prstGeom prst="roundRect">
            <a:avLst>
              <a:gd name="adj" fmla="val 16667"/>
            </a:avLst>
          </a:prstGeom>
          <a:gradFill rotWithShape="1">
            <a:gsLst>
              <a:gs pos="0">
                <a:srgbClr val="DCDCD2"/>
              </a:gs>
              <a:gs pos="50000">
                <a:schemeClr val="tx2"/>
              </a:gs>
              <a:gs pos="100000">
                <a:srgbClr val="DCDCD2"/>
              </a:gs>
            </a:gsLst>
            <a:lin ang="5400000" scaled="1"/>
          </a:gradFill>
          <a:ln w="25400">
            <a:solidFill>
              <a:schemeClr val="tx1"/>
            </a:solidFill>
            <a:round/>
            <a:headEnd/>
            <a:tailEnd/>
          </a:ln>
          <a:effectLst/>
        </p:spPr>
        <p:txBody>
          <a:bodyPr wrap="none" lIns="90000" tIns="46800" rIns="90000" bIns="46800" anchor="ctr">
            <a:spAutoFit/>
          </a:bodyPr>
          <a:lstStyle/>
          <a:p>
            <a:pPr>
              <a:defRPr/>
            </a:pPr>
            <a:endParaRPr lang="es-ES">
              <a:ea typeface="+mn-ea"/>
              <a:cs typeface="Arial" charset="0"/>
            </a:endParaRPr>
          </a:p>
        </p:txBody>
      </p:sp>
      <p:sp>
        <p:nvSpPr>
          <p:cNvPr id="120836" name="Text Box 4"/>
          <p:cNvSpPr txBox="1">
            <a:spLocks noChangeArrowheads="1"/>
          </p:cNvSpPr>
          <p:nvPr/>
        </p:nvSpPr>
        <p:spPr bwMode="auto">
          <a:xfrm>
            <a:off x="2228850" y="1773238"/>
            <a:ext cx="6445250" cy="822325"/>
          </a:xfrm>
          <a:prstGeom prst="rect">
            <a:avLst/>
          </a:prstGeom>
          <a:noFill/>
          <a:ln w="63500">
            <a:noFill/>
            <a:miter lim="800000"/>
            <a:headEnd/>
            <a:tailEnd/>
          </a:ln>
        </p:spPr>
        <p:txBody>
          <a:bodyPr>
            <a:spAutoFit/>
          </a:bodyPr>
          <a:lstStyle/>
          <a:p>
            <a:r>
              <a:rPr lang="fr-FR" sz="2400" b="1">
                <a:solidFill>
                  <a:srgbClr val="000000"/>
                </a:solidFill>
              </a:rPr>
              <a:t>NO CAMBIAR EL CALCULADOR VE Y LA BSI </a:t>
            </a:r>
            <a:r>
              <a:rPr lang="fr-FR" sz="2400" b="1" u="sng">
                <a:solidFill>
                  <a:srgbClr val="000000"/>
                </a:solidFill>
              </a:rPr>
              <a:t>A LA VEZ</a:t>
            </a:r>
          </a:p>
        </p:txBody>
      </p:sp>
      <p:sp>
        <p:nvSpPr>
          <p:cNvPr id="120837" name="Text Box 6"/>
          <p:cNvSpPr txBox="1">
            <a:spLocks noChangeArrowheads="1"/>
          </p:cNvSpPr>
          <p:nvPr/>
        </p:nvSpPr>
        <p:spPr bwMode="auto">
          <a:xfrm>
            <a:off x="2051050" y="4365625"/>
            <a:ext cx="6481763" cy="822325"/>
          </a:xfrm>
          <a:prstGeom prst="rect">
            <a:avLst/>
          </a:prstGeom>
          <a:noFill/>
          <a:ln w="63500">
            <a:noFill/>
            <a:miter lim="800000"/>
            <a:headEnd/>
            <a:tailEnd/>
          </a:ln>
        </p:spPr>
        <p:txBody>
          <a:bodyPr>
            <a:spAutoFit/>
          </a:bodyPr>
          <a:lstStyle/>
          <a:p>
            <a:r>
              <a:rPr lang="fr-FR" sz="2400" b="1"/>
              <a:t>ENSAYO POSIBLE DE UN CALCULADOR  VE DE </a:t>
            </a:r>
            <a:r>
              <a:rPr lang="fr-FR" sz="2400" b="1" u="sng"/>
              <a:t>OTRO</a:t>
            </a:r>
            <a:r>
              <a:rPr lang="fr-FR" sz="2400" b="1"/>
              <a:t> VEHÍCULO</a:t>
            </a:r>
            <a:endParaRPr lang="fr-FR" sz="2400" b="1" u="sng"/>
          </a:p>
        </p:txBody>
      </p:sp>
      <p:sp>
        <p:nvSpPr>
          <p:cNvPr id="120838" name="Rectangle 8"/>
          <p:cNvSpPr>
            <a:spLocks noGrp="1" noChangeArrowheads="1"/>
          </p:cNvSpPr>
          <p:nvPr>
            <p:ph type="title"/>
          </p:nvPr>
        </p:nvSpPr>
        <p:spPr>
          <a:noFill/>
        </p:spPr>
        <p:txBody>
          <a:bodyPr/>
          <a:lstStyle/>
          <a:p>
            <a:pPr eaLnBrk="1" hangingPunct="1"/>
            <a:r>
              <a:rPr lang="fr-FR" smtClean="0"/>
              <a:t>Antiarranque</a:t>
            </a:r>
            <a:endParaRPr lang="es-ES" smtClean="0"/>
          </a:p>
        </p:txBody>
      </p:sp>
      <p:pic>
        <p:nvPicPr>
          <p:cNvPr id="120839" name="Picture 9" descr="attention"/>
          <p:cNvPicPr>
            <a:picLocks noChangeAspect="1" noChangeArrowheads="1"/>
          </p:cNvPicPr>
          <p:nvPr/>
        </p:nvPicPr>
        <p:blipFill>
          <a:blip r:embed="rId3" cstate="print"/>
          <a:srcRect/>
          <a:stretch>
            <a:fillRect/>
          </a:stretch>
        </p:blipFill>
        <p:spPr bwMode="auto">
          <a:xfrm>
            <a:off x="393700" y="1414463"/>
            <a:ext cx="1511300" cy="1377950"/>
          </a:xfrm>
          <a:prstGeom prst="rect">
            <a:avLst/>
          </a:prstGeom>
          <a:noFill/>
          <a:ln w="9525">
            <a:noFill/>
            <a:miter lim="800000"/>
            <a:headEnd/>
            <a:tailEnd/>
          </a:ln>
        </p:spPr>
      </p:pic>
      <p:pic>
        <p:nvPicPr>
          <p:cNvPr id="120840" name="Picture 10" descr="attention"/>
          <p:cNvPicPr>
            <a:picLocks noChangeAspect="1" noChangeArrowheads="1"/>
          </p:cNvPicPr>
          <p:nvPr/>
        </p:nvPicPr>
        <p:blipFill>
          <a:blip r:embed="rId3" cstate="print"/>
          <a:srcRect/>
          <a:stretch>
            <a:fillRect/>
          </a:stretch>
        </p:blipFill>
        <p:spPr bwMode="auto">
          <a:xfrm>
            <a:off x="468313" y="4076700"/>
            <a:ext cx="1511300" cy="13779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5170" name="Rectangle 3"/>
          <p:cNvSpPr>
            <a:spLocks noGrp="1" noChangeArrowheads="1"/>
          </p:cNvSpPr>
          <p:nvPr>
            <p:ph type="body" idx="4294967295"/>
          </p:nvPr>
        </p:nvSpPr>
        <p:spPr>
          <a:xfrm>
            <a:off x="207963" y="620713"/>
            <a:ext cx="8677275" cy="5545137"/>
          </a:xfrm>
        </p:spPr>
        <p:txBody>
          <a:bodyPr rIns="432000">
            <a:normAutofit fontScale="25000" lnSpcReduction="20000"/>
          </a:bodyPr>
          <a:lstStyle/>
          <a:p>
            <a:pPr marL="0" indent="0" eaLnBrk="1" hangingPunct="1"/>
            <a:endParaRPr lang="fr-FR" sz="4300" b="1" dirty="0" smtClean="0"/>
          </a:p>
          <a:p>
            <a:pPr marL="0" indent="0" eaLnBrk="1" hangingPunct="1">
              <a:buNone/>
            </a:pPr>
            <a:r>
              <a:rPr lang="fr-FR" sz="7200" b="1" dirty="0" err="1" smtClean="0"/>
              <a:t>Caja</a:t>
            </a:r>
            <a:r>
              <a:rPr lang="fr-FR" sz="7200" b="1" dirty="0" smtClean="0"/>
              <a:t> </a:t>
            </a:r>
            <a:r>
              <a:rPr lang="fr-FR" sz="7200" b="1" dirty="0" err="1" smtClean="0"/>
              <a:t>telemática</a:t>
            </a:r>
            <a:r>
              <a:rPr lang="fr-FR" sz="7200" b="1" dirty="0" smtClean="0"/>
              <a:t>  </a:t>
            </a:r>
            <a:r>
              <a:rPr lang="fr-FR" sz="7200" b="1" dirty="0" err="1" smtClean="0"/>
              <a:t>Autónoma</a:t>
            </a:r>
            <a:r>
              <a:rPr lang="fr-FR" sz="7200" b="1" dirty="0" smtClean="0"/>
              <a:t> (BTA)</a:t>
            </a:r>
          </a:p>
          <a:p>
            <a:pPr marL="0" indent="0" eaLnBrk="1" hangingPunct="1"/>
            <a:endParaRPr lang="fr-FR" b="1" dirty="0" smtClean="0"/>
          </a:p>
          <a:p>
            <a:pPr marL="0" indent="0" eaLnBrk="1" hangingPunct="1"/>
            <a:endParaRPr lang="fr-FR" b="1" dirty="0" smtClean="0"/>
          </a:p>
          <a:p>
            <a:pPr marL="0" indent="0" eaLnBrk="1" hangingPunct="1"/>
            <a:r>
              <a:rPr lang="fr-FR" sz="5500" b="1" dirty="0" err="1" smtClean="0"/>
              <a:t>Presentación</a:t>
            </a:r>
            <a:endParaRPr lang="fr-FR" sz="5500" dirty="0" smtClean="0"/>
          </a:p>
          <a:p>
            <a:pPr marL="0" indent="0" eaLnBrk="1" hangingPunct="1"/>
            <a:endParaRPr lang="fr-FR" dirty="0" smtClean="0"/>
          </a:p>
          <a:p>
            <a:pPr marL="0" indent="0" eaLnBrk="1" hangingPunct="1"/>
            <a:endParaRPr lang="fr-FR" dirty="0" smtClean="0"/>
          </a:p>
          <a:p>
            <a:pPr marL="0" indent="0" eaLnBrk="1" hangingPunct="1"/>
            <a:endParaRPr lang="fr-FR" dirty="0" smtClean="0"/>
          </a:p>
          <a:p>
            <a:pPr marL="0" indent="0" eaLnBrk="1" hangingPunct="1"/>
            <a:endParaRPr lang="fr-FR" dirty="0" smtClean="0"/>
          </a:p>
          <a:p>
            <a:pPr marL="0" indent="0" eaLnBrk="1" hangingPunct="1"/>
            <a:endParaRPr lang="fr-FR" dirty="0" smtClean="0"/>
          </a:p>
          <a:p>
            <a:pPr marL="0" indent="0" eaLnBrk="1" hangingPunct="1"/>
            <a:endParaRPr lang="fr-FR" dirty="0" smtClean="0"/>
          </a:p>
          <a:p>
            <a:pPr marL="0" indent="0" eaLnBrk="1" hangingPunct="1"/>
            <a:endParaRPr lang="fr-FR" dirty="0" smtClean="0"/>
          </a:p>
          <a:p>
            <a:pPr marL="0" indent="0" eaLnBrk="1" hangingPunct="1"/>
            <a:endParaRPr lang="fr-FR" dirty="0" smtClean="0"/>
          </a:p>
          <a:p>
            <a:pPr marL="0" indent="0" eaLnBrk="1" hangingPunct="1"/>
            <a:endParaRPr lang="fr-FR" dirty="0" smtClean="0"/>
          </a:p>
          <a:p>
            <a:pPr marL="0" indent="0" eaLnBrk="1" hangingPunct="1"/>
            <a:endParaRPr lang="fr-FR" dirty="0" smtClean="0"/>
          </a:p>
          <a:p>
            <a:pPr marL="0" indent="0" eaLnBrk="1" hangingPunct="1"/>
            <a:endParaRPr lang="fr-FR" dirty="0" smtClean="0"/>
          </a:p>
          <a:p>
            <a:pPr marL="0" indent="0" eaLnBrk="1" hangingPunct="1"/>
            <a:endParaRPr lang="fr-FR" dirty="0" smtClean="0"/>
          </a:p>
          <a:p>
            <a:pPr marL="0" indent="0" algn="just" eaLnBrk="1" hangingPunct="1"/>
            <a:r>
              <a:rPr lang="fr-FR" dirty="0" smtClean="0"/>
              <a:t>	</a:t>
            </a:r>
          </a:p>
          <a:p>
            <a:pPr marL="0" indent="0" algn="just" eaLnBrk="1" hangingPunct="1"/>
            <a:r>
              <a:rPr lang="fr-FR" dirty="0" smtClean="0"/>
              <a:t>	</a:t>
            </a:r>
          </a:p>
          <a:p>
            <a:pPr marL="0" indent="0" algn="just" eaLnBrk="1" hangingPunct="1"/>
            <a:endParaRPr lang="fr-FR" dirty="0" smtClean="0"/>
          </a:p>
          <a:p>
            <a:pPr marL="0" indent="0" algn="just" eaLnBrk="1" hangingPunct="1"/>
            <a:endParaRPr lang="fr-FR" dirty="0" smtClean="0"/>
          </a:p>
          <a:p>
            <a:pPr marL="0" indent="0" algn="just" eaLnBrk="1" hangingPunct="1"/>
            <a:endParaRPr lang="fr-FR" dirty="0" smtClean="0"/>
          </a:p>
          <a:p>
            <a:pPr marL="0" indent="0" algn="just" eaLnBrk="1" hangingPunct="1"/>
            <a:endParaRPr lang="fr-FR" dirty="0" smtClean="0"/>
          </a:p>
          <a:p>
            <a:pPr marL="0" indent="0" algn="just" eaLnBrk="1" hangingPunct="1"/>
            <a:endParaRPr lang="fr-FR" dirty="0" smtClean="0"/>
          </a:p>
          <a:p>
            <a:pPr marL="0" indent="0" algn="just" eaLnBrk="1" hangingPunct="1"/>
            <a:endParaRPr lang="fr-FR" dirty="0" smtClean="0"/>
          </a:p>
          <a:p>
            <a:pPr marL="0" indent="0" algn="just" eaLnBrk="1" hangingPunct="1"/>
            <a:endParaRPr lang="fr-FR" dirty="0" smtClean="0"/>
          </a:p>
          <a:p>
            <a:pPr marL="0" indent="0" algn="just" eaLnBrk="1" hangingPunct="1"/>
            <a:endParaRPr lang="fr-FR" dirty="0" smtClean="0"/>
          </a:p>
          <a:p>
            <a:pPr marL="0" indent="0" algn="just" eaLnBrk="1" hangingPunct="1"/>
            <a:endParaRPr lang="fr-FR" dirty="0" smtClean="0"/>
          </a:p>
          <a:p>
            <a:pPr marL="0" indent="0" algn="just" eaLnBrk="1" hangingPunct="1"/>
            <a:endParaRPr lang="fr-FR" dirty="0" smtClean="0"/>
          </a:p>
          <a:p>
            <a:pPr marL="0" indent="0" algn="just" eaLnBrk="1" hangingPunct="1"/>
            <a:endParaRPr lang="fr-FR" dirty="0" smtClean="0"/>
          </a:p>
          <a:p>
            <a:pPr marL="0" indent="0" algn="just" eaLnBrk="1" hangingPunct="1"/>
            <a:endParaRPr lang="fr-FR" dirty="0" smtClean="0"/>
          </a:p>
          <a:p>
            <a:pPr marL="0" indent="0" algn="just" eaLnBrk="1" hangingPunct="1"/>
            <a:endParaRPr lang="fr-FR" dirty="0" smtClean="0"/>
          </a:p>
          <a:p>
            <a:pPr marL="0" indent="0" algn="just" eaLnBrk="1" hangingPunct="1"/>
            <a:endParaRPr lang="fr-FR" dirty="0" smtClean="0"/>
          </a:p>
          <a:p>
            <a:pPr marL="0" indent="0" algn="just" eaLnBrk="1" hangingPunct="1"/>
            <a:r>
              <a:rPr lang="es-ES" sz="5600" dirty="0" smtClean="0"/>
              <a:t>La caja telemática autónoma es un dispositivo que permite al vehículo comunicarse por GSM.</a:t>
            </a:r>
          </a:p>
          <a:p>
            <a:pPr marL="0" indent="0" algn="just" eaLnBrk="1" hangingPunct="1"/>
            <a:r>
              <a:rPr lang="es-ES" sz="5600" dirty="0" smtClean="0"/>
              <a:t>Permite asegurar un servicio de asistencia y llamada de urgencia igual a los </a:t>
            </a:r>
            <a:r>
              <a:rPr lang="es-ES" sz="5600" dirty="0" err="1" smtClean="0"/>
              <a:t>RTx</a:t>
            </a:r>
            <a:r>
              <a:rPr lang="es-ES" sz="5600" dirty="0" smtClean="0"/>
              <a:t> y al Módulo De Servicio (MDS) del NG4.</a:t>
            </a:r>
          </a:p>
          <a:p>
            <a:pPr marL="0" indent="0" algn="just" eaLnBrk="1" hangingPunct="1"/>
            <a:r>
              <a:rPr lang="es-ES" sz="5600" dirty="0" smtClean="0"/>
              <a:t>Permitirá agregar otros servicios en el futuro (gestión de flotas tracking).</a:t>
            </a:r>
            <a:endParaRPr lang="es-ES" sz="5600" u="sng" dirty="0" smtClean="0"/>
          </a:p>
        </p:txBody>
      </p:sp>
      <p:sp>
        <p:nvSpPr>
          <p:cNvPr id="12" name="Rectangle 11"/>
          <p:cNvSpPr/>
          <p:nvPr/>
        </p:nvSpPr>
        <p:spPr>
          <a:xfrm>
            <a:off x="6357938" y="2852738"/>
            <a:ext cx="2520950" cy="1944687"/>
          </a:xfrm>
          <a:prstGeom prst="rect">
            <a:avLst/>
          </a:prstGeom>
          <a:noFill/>
          <a:ln w="50800" cmpd="dbl">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fr-FR" sz="1800"/>
          </a:p>
        </p:txBody>
      </p:sp>
      <p:pic>
        <p:nvPicPr>
          <p:cNvPr id="135172" name="Picture 2"/>
          <p:cNvPicPr>
            <a:picLocks noChangeAspect="1" noChangeArrowheads="1"/>
          </p:cNvPicPr>
          <p:nvPr/>
        </p:nvPicPr>
        <p:blipFill>
          <a:blip r:embed="rId3" cstate="print"/>
          <a:srcRect/>
          <a:stretch>
            <a:fillRect/>
          </a:stretch>
        </p:blipFill>
        <p:spPr bwMode="auto">
          <a:xfrm>
            <a:off x="6645275" y="3213100"/>
            <a:ext cx="2016125" cy="1477963"/>
          </a:xfrm>
          <a:prstGeom prst="rect">
            <a:avLst/>
          </a:prstGeom>
          <a:noFill/>
          <a:ln w="9525" algn="ctr">
            <a:noFill/>
            <a:miter lim="800000"/>
            <a:headEnd/>
            <a:tailEnd/>
          </a:ln>
        </p:spPr>
      </p:pic>
      <p:sp>
        <p:nvSpPr>
          <p:cNvPr id="135173" name="Rectangle 16"/>
          <p:cNvSpPr>
            <a:spLocks noChangeArrowheads="1"/>
          </p:cNvSpPr>
          <p:nvPr/>
        </p:nvSpPr>
        <p:spPr bwMode="auto">
          <a:xfrm>
            <a:off x="179388" y="0"/>
            <a:ext cx="8496300" cy="549275"/>
          </a:xfrm>
          <a:prstGeom prst="rect">
            <a:avLst/>
          </a:prstGeom>
          <a:noFill/>
          <a:ln w="9525">
            <a:noFill/>
            <a:miter lim="800000"/>
            <a:headEnd/>
            <a:tailEnd/>
          </a:ln>
        </p:spPr>
        <p:txBody>
          <a:bodyPr lIns="90517" tIns="45259" rIns="90517" bIns="45259" anchor="ctr"/>
          <a:lstStyle/>
          <a:p>
            <a:pPr algn="l" defTabSz="904875"/>
            <a:r>
              <a:rPr lang="es-ES" sz="2300">
                <a:solidFill>
                  <a:schemeClr val="bg1"/>
                </a:solidFill>
              </a:rPr>
              <a:t>Caja Telemática Autónoma </a:t>
            </a:r>
            <a:r>
              <a:rPr lang="fr-FR" sz="2300">
                <a:solidFill>
                  <a:schemeClr val="bg1"/>
                </a:solidFill>
              </a:rPr>
              <a:t>(BTA)</a:t>
            </a:r>
          </a:p>
        </p:txBody>
      </p:sp>
      <p:grpSp>
        <p:nvGrpSpPr>
          <p:cNvPr id="2" name="Group 19"/>
          <p:cNvGrpSpPr>
            <a:grpSpLocks/>
          </p:cNvGrpSpPr>
          <p:nvPr/>
        </p:nvGrpSpPr>
        <p:grpSpPr bwMode="auto">
          <a:xfrm>
            <a:off x="468313" y="1196975"/>
            <a:ext cx="8410575" cy="3238500"/>
            <a:chOff x="295" y="754"/>
            <a:chExt cx="5298" cy="2040"/>
          </a:xfrm>
        </p:grpSpPr>
        <p:sp>
          <p:nvSpPr>
            <p:cNvPr id="135175" name="ZoneTexte 8"/>
            <p:cNvSpPr txBox="1">
              <a:spLocks noChangeArrowheads="1"/>
            </p:cNvSpPr>
            <p:nvPr/>
          </p:nvSpPr>
          <p:spPr bwMode="auto">
            <a:xfrm>
              <a:off x="2988" y="1488"/>
              <a:ext cx="765" cy="231"/>
            </a:xfrm>
            <a:prstGeom prst="rect">
              <a:avLst/>
            </a:prstGeom>
            <a:noFill/>
            <a:ln w="9525">
              <a:noFill/>
              <a:miter lim="800000"/>
              <a:headEnd/>
              <a:tailEnd/>
            </a:ln>
          </p:spPr>
          <p:txBody>
            <a:bodyPr>
              <a:spAutoFit/>
            </a:bodyPr>
            <a:lstStyle/>
            <a:p>
              <a:r>
                <a:rPr lang="fr-FR" sz="1800" b="1"/>
                <a:t>BTA</a:t>
              </a:r>
            </a:p>
          </p:txBody>
        </p:sp>
        <p:pic>
          <p:nvPicPr>
            <p:cNvPr id="135176" name="ZoneTexte 9"/>
            <p:cNvPicPr>
              <a:picLocks noChangeArrowheads="1"/>
            </p:cNvPicPr>
            <p:nvPr/>
          </p:nvPicPr>
          <p:blipFill>
            <a:blip r:embed="rId4" cstate="print"/>
            <a:srcRect/>
            <a:stretch>
              <a:fillRect/>
            </a:stretch>
          </p:blipFill>
          <p:spPr bwMode="auto">
            <a:xfrm>
              <a:off x="4105" y="754"/>
              <a:ext cx="887" cy="317"/>
            </a:xfrm>
            <a:prstGeom prst="rect">
              <a:avLst/>
            </a:prstGeom>
            <a:noFill/>
            <a:ln w="9525">
              <a:noFill/>
              <a:miter lim="800000"/>
              <a:headEnd/>
              <a:tailEnd/>
            </a:ln>
          </p:spPr>
        </p:pic>
        <p:sp>
          <p:nvSpPr>
            <p:cNvPr id="135177" name="Text Box 6"/>
            <p:cNvSpPr txBox="1">
              <a:spLocks noChangeArrowheads="1"/>
            </p:cNvSpPr>
            <p:nvPr/>
          </p:nvSpPr>
          <p:spPr bwMode="auto">
            <a:xfrm>
              <a:off x="4105" y="754"/>
              <a:ext cx="855" cy="212"/>
            </a:xfrm>
            <a:prstGeom prst="rect">
              <a:avLst/>
            </a:prstGeom>
            <a:noFill/>
            <a:ln w="9525">
              <a:noFill/>
              <a:miter lim="800000"/>
              <a:headEnd/>
              <a:tailEnd/>
            </a:ln>
          </p:spPr>
          <p:txBody>
            <a:bodyPr>
              <a:spAutoFit/>
            </a:bodyPr>
            <a:lstStyle/>
            <a:p>
              <a:r>
                <a:rPr lang="fr-FR" sz="1600" b="1">
                  <a:solidFill>
                    <a:srgbClr val="5F5F5F"/>
                  </a:solidFill>
                </a:rPr>
                <a:t>SOCORRO</a:t>
              </a:r>
            </a:p>
          </p:txBody>
        </p:sp>
        <p:sp>
          <p:nvSpPr>
            <p:cNvPr id="135178" name="ZoneTexte 10"/>
            <p:cNvSpPr txBox="1">
              <a:spLocks noChangeArrowheads="1"/>
            </p:cNvSpPr>
            <p:nvPr/>
          </p:nvSpPr>
          <p:spPr bwMode="auto">
            <a:xfrm>
              <a:off x="4014" y="1797"/>
              <a:ext cx="1579" cy="212"/>
            </a:xfrm>
            <a:prstGeom prst="rect">
              <a:avLst/>
            </a:prstGeom>
            <a:noFill/>
            <a:ln w="9525">
              <a:noFill/>
              <a:miter lim="800000"/>
              <a:headEnd/>
              <a:tailEnd/>
            </a:ln>
          </p:spPr>
          <p:txBody>
            <a:bodyPr>
              <a:spAutoFit/>
            </a:bodyPr>
            <a:lstStyle/>
            <a:p>
              <a:r>
                <a:rPr lang="fr-FR" sz="1600" b="1" dirty="0">
                  <a:solidFill>
                    <a:srgbClr val="0070C0"/>
                  </a:solidFill>
                </a:rPr>
                <a:t>GESTIÓN DE PARQUE</a:t>
              </a:r>
            </a:p>
          </p:txBody>
        </p:sp>
        <p:sp>
          <p:nvSpPr>
            <p:cNvPr id="135179" name="Flèche à angle droit 12"/>
            <p:cNvSpPr>
              <a:spLocks/>
            </p:cNvSpPr>
            <p:nvPr/>
          </p:nvSpPr>
          <p:spPr bwMode="auto">
            <a:xfrm rot="5400000" flipH="1">
              <a:off x="3258" y="859"/>
              <a:ext cx="630" cy="540"/>
            </a:xfrm>
            <a:custGeom>
              <a:avLst/>
              <a:gdLst>
                <a:gd name="T0" fmla="*/ 495 w 630"/>
                <a:gd name="T1" fmla="*/ 0 h 540"/>
                <a:gd name="T2" fmla="*/ 360 w 630"/>
                <a:gd name="T3" fmla="*/ 135 h 540"/>
                <a:gd name="T4" fmla="*/ 0 w 630"/>
                <a:gd name="T5" fmla="*/ 472 h 540"/>
                <a:gd name="T6" fmla="*/ 281 w 630"/>
                <a:gd name="T7" fmla="*/ 540 h 540"/>
                <a:gd name="T8" fmla="*/ 563 w 630"/>
                <a:gd name="T9" fmla="*/ 337 h 540"/>
                <a:gd name="T10" fmla="*/ 630 w 630"/>
                <a:gd name="T11" fmla="*/ 135 h 540"/>
                <a:gd name="T12" fmla="*/ 17694720 60000 65536"/>
                <a:gd name="T13" fmla="*/ 11796480 60000 65536"/>
                <a:gd name="T14" fmla="*/ 11796480 60000 65536"/>
                <a:gd name="T15" fmla="*/ 5898240 60000 65536"/>
                <a:gd name="T16" fmla="*/ 0 60000 65536"/>
                <a:gd name="T17" fmla="*/ 0 60000 65536"/>
                <a:gd name="T18" fmla="*/ 0 w 630"/>
                <a:gd name="T19" fmla="*/ 405 h 540"/>
                <a:gd name="T20" fmla="*/ 563 w 630"/>
                <a:gd name="T21" fmla="*/ 540 h 540"/>
              </a:gdLst>
              <a:ahLst/>
              <a:cxnLst>
                <a:cxn ang="T12">
                  <a:pos x="T0" y="T1"/>
                </a:cxn>
                <a:cxn ang="T13">
                  <a:pos x="T2" y="T3"/>
                </a:cxn>
                <a:cxn ang="T14">
                  <a:pos x="T4" y="T5"/>
                </a:cxn>
                <a:cxn ang="T15">
                  <a:pos x="T6" y="T7"/>
                </a:cxn>
                <a:cxn ang="T16">
                  <a:pos x="T8" y="T9"/>
                </a:cxn>
                <a:cxn ang="T17">
                  <a:pos x="T10" y="T11"/>
                </a:cxn>
              </a:cxnLst>
              <a:rect l="T18" t="T19" r="T20" b="T21"/>
              <a:pathLst>
                <a:path w="630" h="540">
                  <a:moveTo>
                    <a:pt x="0" y="405"/>
                  </a:moveTo>
                  <a:lnTo>
                    <a:pt x="428" y="405"/>
                  </a:lnTo>
                  <a:lnTo>
                    <a:pt x="428" y="135"/>
                  </a:lnTo>
                  <a:lnTo>
                    <a:pt x="360" y="135"/>
                  </a:lnTo>
                  <a:lnTo>
                    <a:pt x="495" y="0"/>
                  </a:lnTo>
                  <a:lnTo>
                    <a:pt x="630" y="135"/>
                  </a:lnTo>
                  <a:lnTo>
                    <a:pt x="563" y="135"/>
                  </a:lnTo>
                  <a:lnTo>
                    <a:pt x="563" y="540"/>
                  </a:lnTo>
                  <a:lnTo>
                    <a:pt x="0" y="540"/>
                  </a:lnTo>
                  <a:close/>
                </a:path>
              </a:pathLst>
            </a:custGeom>
            <a:gradFill rotWithShape="1">
              <a:gsLst>
                <a:gs pos="0">
                  <a:srgbClr val="E4EDEE"/>
                </a:gs>
                <a:gs pos="100000">
                  <a:srgbClr val="97B9BB"/>
                </a:gs>
              </a:gsLst>
              <a:lin ang="0" scaled="1"/>
            </a:gradFill>
            <a:ln w="25400" cap="flat" cmpd="sng" algn="ctr">
              <a:solidFill>
                <a:srgbClr val="808080"/>
              </a:solidFill>
              <a:prstDash val="solid"/>
              <a:round/>
              <a:headEnd/>
              <a:tailEnd/>
            </a:ln>
          </p:spPr>
          <p:txBody>
            <a:bodyPr anchor="ctr"/>
            <a:lstStyle/>
            <a:p>
              <a:endParaRPr lang="es-ES"/>
            </a:p>
          </p:txBody>
        </p:sp>
        <p:sp>
          <p:nvSpPr>
            <p:cNvPr id="135180" name="Flèche à angle droit 13"/>
            <p:cNvSpPr>
              <a:spLocks/>
            </p:cNvSpPr>
            <p:nvPr/>
          </p:nvSpPr>
          <p:spPr bwMode="auto">
            <a:xfrm rot="-5400000" flipH="1" flipV="1">
              <a:off x="3213" y="2209"/>
              <a:ext cx="630" cy="540"/>
            </a:xfrm>
            <a:custGeom>
              <a:avLst/>
              <a:gdLst>
                <a:gd name="T0" fmla="*/ 495 w 630"/>
                <a:gd name="T1" fmla="*/ 0 h 540"/>
                <a:gd name="T2" fmla="*/ 360 w 630"/>
                <a:gd name="T3" fmla="*/ 135 h 540"/>
                <a:gd name="T4" fmla="*/ 0 w 630"/>
                <a:gd name="T5" fmla="*/ 472 h 540"/>
                <a:gd name="T6" fmla="*/ 281 w 630"/>
                <a:gd name="T7" fmla="*/ 540 h 540"/>
                <a:gd name="T8" fmla="*/ 563 w 630"/>
                <a:gd name="T9" fmla="*/ 337 h 540"/>
                <a:gd name="T10" fmla="*/ 630 w 630"/>
                <a:gd name="T11" fmla="*/ 135 h 540"/>
                <a:gd name="T12" fmla="*/ 17694720 60000 65536"/>
                <a:gd name="T13" fmla="*/ 11796480 60000 65536"/>
                <a:gd name="T14" fmla="*/ 11796480 60000 65536"/>
                <a:gd name="T15" fmla="*/ 5898240 60000 65536"/>
                <a:gd name="T16" fmla="*/ 0 60000 65536"/>
                <a:gd name="T17" fmla="*/ 0 60000 65536"/>
                <a:gd name="T18" fmla="*/ 0 w 630"/>
                <a:gd name="T19" fmla="*/ 405 h 540"/>
                <a:gd name="T20" fmla="*/ 563 w 630"/>
                <a:gd name="T21" fmla="*/ 540 h 540"/>
              </a:gdLst>
              <a:ahLst/>
              <a:cxnLst>
                <a:cxn ang="T12">
                  <a:pos x="T0" y="T1"/>
                </a:cxn>
                <a:cxn ang="T13">
                  <a:pos x="T2" y="T3"/>
                </a:cxn>
                <a:cxn ang="T14">
                  <a:pos x="T4" y="T5"/>
                </a:cxn>
                <a:cxn ang="T15">
                  <a:pos x="T6" y="T7"/>
                </a:cxn>
                <a:cxn ang="T16">
                  <a:pos x="T8" y="T9"/>
                </a:cxn>
                <a:cxn ang="T17">
                  <a:pos x="T10" y="T11"/>
                </a:cxn>
              </a:cxnLst>
              <a:rect l="T18" t="T19" r="T20" b="T21"/>
              <a:pathLst>
                <a:path w="630" h="540">
                  <a:moveTo>
                    <a:pt x="0" y="405"/>
                  </a:moveTo>
                  <a:lnTo>
                    <a:pt x="428" y="405"/>
                  </a:lnTo>
                  <a:lnTo>
                    <a:pt x="428" y="135"/>
                  </a:lnTo>
                  <a:lnTo>
                    <a:pt x="360" y="135"/>
                  </a:lnTo>
                  <a:lnTo>
                    <a:pt x="495" y="0"/>
                  </a:lnTo>
                  <a:lnTo>
                    <a:pt x="630" y="135"/>
                  </a:lnTo>
                  <a:lnTo>
                    <a:pt x="563" y="135"/>
                  </a:lnTo>
                  <a:lnTo>
                    <a:pt x="563" y="540"/>
                  </a:lnTo>
                  <a:lnTo>
                    <a:pt x="0" y="540"/>
                  </a:lnTo>
                  <a:close/>
                </a:path>
              </a:pathLst>
            </a:custGeom>
            <a:gradFill rotWithShape="1">
              <a:gsLst>
                <a:gs pos="0">
                  <a:srgbClr val="DCE7E8"/>
                </a:gs>
                <a:gs pos="100000">
                  <a:srgbClr val="97B9BB"/>
                </a:gs>
              </a:gsLst>
              <a:lin ang="0" scaled="1"/>
            </a:gradFill>
            <a:ln w="25400" cap="flat" cmpd="sng" algn="ctr">
              <a:solidFill>
                <a:srgbClr val="808080"/>
              </a:solidFill>
              <a:prstDash val="solid"/>
              <a:round/>
              <a:headEnd/>
              <a:tailEnd/>
            </a:ln>
          </p:spPr>
          <p:txBody>
            <a:bodyPr anchor="ctr"/>
            <a:lstStyle/>
            <a:p>
              <a:endParaRPr lang="es-ES"/>
            </a:p>
          </p:txBody>
        </p:sp>
        <p:sp>
          <p:nvSpPr>
            <p:cNvPr id="15" name="Flèche droite 14"/>
            <p:cNvSpPr>
              <a:spLocks noChangeArrowheads="1"/>
            </p:cNvSpPr>
            <p:nvPr/>
          </p:nvSpPr>
          <p:spPr bwMode="auto">
            <a:xfrm>
              <a:off x="2583" y="1759"/>
              <a:ext cx="315" cy="270"/>
            </a:xfrm>
            <a:prstGeom prst="rightArrow">
              <a:avLst>
                <a:gd name="adj1" fmla="val 50000"/>
                <a:gd name="adj2" fmla="val 49999"/>
              </a:avLst>
            </a:prstGeom>
            <a:gradFill rotWithShape="1">
              <a:gsLst>
                <a:gs pos="0">
                  <a:srgbClr val="97B9BB">
                    <a:gamma/>
                    <a:tint val="33725"/>
                    <a:invGamma/>
                  </a:srgbClr>
                </a:gs>
                <a:gs pos="100000">
                  <a:srgbClr val="97B9BB"/>
                </a:gs>
              </a:gsLst>
              <a:lin ang="0" scaled="1"/>
            </a:gradFill>
            <a:ln w="25400" algn="ctr">
              <a:solidFill>
                <a:srgbClr val="808080"/>
              </a:solidFill>
              <a:miter lim="800000"/>
              <a:headEnd/>
              <a:tailEnd/>
            </a:ln>
          </p:spPr>
          <p:txBody>
            <a:bodyPr anchor="ctr"/>
            <a:lstStyle/>
            <a:p>
              <a:pPr fontAlgn="auto">
                <a:spcBef>
                  <a:spcPts val="0"/>
                </a:spcBef>
                <a:spcAft>
                  <a:spcPts val="0"/>
                </a:spcAft>
                <a:defRPr/>
              </a:pPr>
              <a:endParaRPr lang="fr-FR" sz="1800">
                <a:solidFill>
                  <a:schemeClr val="lt1"/>
                </a:solidFill>
                <a:latin typeface="+mn-lt"/>
                <a:ea typeface="+mn-ea"/>
                <a:cs typeface="+mn-cs"/>
              </a:endParaRPr>
            </a:p>
          </p:txBody>
        </p:sp>
        <p:pic>
          <p:nvPicPr>
            <p:cNvPr id="135182" name="Picture 13"/>
            <p:cNvPicPr>
              <a:picLocks noChangeAspect="1" noChangeArrowheads="1"/>
            </p:cNvPicPr>
            <p:nvPr/>
          </p:nvPicPr>
          <p:blipFill>
            <a:blip r:embed="rId5" cstate="print"/>
            <a:srcRect/>
            <a:stretch>
              <a:fillRect/>
            </a:stretch>
          </p:blipFill>
          <p:spPr bwMode="auto">
            <a:xfrm>
              <a:off x="3007" y="1706"/>
              <a:ext cx="804" cy="360"/>
            </a:xfrm>
            <a:prstGeom prst="rect">
              <a:avLst/>
            </a:prstGeom>
            <a:noFill/>
            <a:ln w="63500">
              <a:noFill/>
              <a:miter lim="800000"/>
              <a:headEnd/>
              <a:tailEnd/>
            </a:ln>
          </p:spPr>
        </p:pic>
        <p:pic>
          <p:nvPicPr>
            <p:cNvPr id="135183" name="Picture 18" descr="bouton peugeot"/>
            <p:cNvPicPr>
              <a:picLocks noChangeAspect="1" noChangeArrowheads="1"/>
            </p:cNvPicPr>
            <p:nvPr/>
          </p:nvPicPr>
          <p:blipFill>
            <a:blip r:embed="rId6" cstate="print"/>
            <a:srcRect/>
            <a:stretch>
              <a:fillRect/>
            </a:stretch>
          </p:blipFill>
          <p:spPr bwMode="auto">
            <a:xfrm>
              <a:off x="295" y="1480"/>
              <a:ext cx="2082" cy="829"/>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3"/>
          <p:cNvSpPr>
            <a:spLocks noGrp="1" noChangeArrowheads="1"/>
          </p:cNvSpPr>
          <p:nvPr>
            <p:ph type="body" idx="4294967295"/>
          </p:nvPr>
        </p:nvSpPr>
        <p:spPr>
          <a:xfrm>
            <a:off x="179388" y="620713"/>
            <a:ext cx="8748712" cy="5545137"/>
          </a:xfrm>
        </p:spPr>
        <p:txBody>
          <a:bodyPr rIns="432000">
            <a:normAutofit fontScale="55000" lnSpcReduction="20000"/>
          </a:bodyPr>
          <a:lstStyle/>
          <a:p>
            <a:pPr marL="0" indent="0" eaLnBrk="1" hangingPunct="1">
              <a:lnSpc>
                <a:spcPct val="90000"/>
              </a:lnSpc>
            </a:pPr>
            <a:r>
              <a:rPr lang="es-ES" b="1" dirty="0" smtClean="0"/>
              <a:t>Descripción de la caja BTA (84C4) </a:t>
            </a:r>
          </a:p>
          <a:p>
            <a:pPr marL="0" indent="0" eaLnBrk="1" hangingPunct="1">
              <a:lnSpc>
                <a:spcPct val="90000"/>
              </a:lnSpc>
            </a:pPr>
            <a:endParaRPr lang="fr-FR" dirty="0" smtClean="0"/>
          </a:p>
          <a:p>
            <a:pPr marL="0" indent="0" eaLnBrk="1" hangingPunct="1">
              <a:lnSpc>
                <a:spcPct val="90000"/>
              </a:lnSpc>
            </a:pPr>
            <a:endParaRPr lang="fr-FR" b="1" dirty="0" smtClean="0"/>
          </a:p>
          <a:p>
            <a:pPr marL="0" indent="0" eaLnBrk="1" hangingPunct="1">
              <a:lnSpc>
                <a:spcPct val="90000"/>
              </a:lnSpc>
            </a:pPr>
            <a:endParaRPr lang="fr-FR" b="1" dirty="0" smtClean="0"/>
          </a:p>
          <a:p>
            <a:pPr marL="0" indent="0" eaLnBrk="1" hangingPunct="1">
              <a:lnSpc>
                <a:spcPct val="90000"/>
              </a:lnSpc>
            </a:pPr>
            <a:endParaRPr lang="fr-FR" u="sng" dirty="0" smtClean="0"/>
          </a:p>
          <a:p>
            <a:pPr marL="0" indent="0" eaLnBrk="1" hangingPunct="1">
              <a:lnSpc>
                <a:spcPct val="90000"/>
              </a:lnSpc>
            </a:pPr>
            <a:endParaRPr lang="fr-FR" u="sng" dirty="0" smtClean="0"/>
          </a:p>
          <a:p>
            <a:pPr marL="0" indent="0" eaLnBrk="1" hangingPunct="1">
              <a:lnSpc>
                <a:spcPct val="90000"/>
              </a:lnSpc>
            </a:pPr>
            <a:endParaRPr lang="fr-FR" u="sng" dirty="0" smtClean="0"/>
          </a:p>
          <a:p>
            <a:pPr marL="0" indent="0" eaLnBrk="1" hangingPunct="1">
              <a:lnSpc>
                <a:spcPct val="90000"/>
              </a:lnSpc>
            </a:pPr>
            <a:endParaRPr lang="fr-FR" u="sng" dirty="0" smtClean="0"/>
          </a:p>
          <a:p>
            <a:pPr marL="0" indent="0" eaLnBrk="1" hangingPunct="1">
              <a:lnSpc>
                <a:spcPct val="90000"/>
              </a:lnSpc>
            </a:pPr>
            <a:endParaRPr lang="fr-FR" u="sng" dirty="0" smtClean="0"/>
          </a:p>
          <a:p>
            <a:pPr marL="0" indent="0" eaLnBrk="1" hangingPunct="1">
              <a:lnSpc>
                <a:spcPct val="90000"/>
              </a:lnSpc>
            </a:pPr>
            <a:endParaRPr lang="fr-FR" u="sng" dirty="0" smtClean="0"/>
          </a:p>
          <a:p>
            <a:pPr marL="0" indent="0" eaLnBrk="1" hangingPunct="1">
              <a:lnSpc>
                <a:spcPct val="90000"/>
              </a:lnSpc>
            </a:pPr>
            <a:endParaRPr lang="fr-FR" u="sng" dirty="0" smtClean="0"/>
          </a:p>
          <a:p>
            <a:pPr marL="0" indent="0" eaLnBrk="1" hangingPunct="1">
              <a:lnSpc>
                <a:spcPct val="90000"/>
              </a:lnSpc>
            </a:pPr>
            <a:endParaRPr lang="fr-FR" u="sng" dirty="0" smtClean="0"/>
          </a:p>
          <a:p>
            <a:pPr marL="0" indent="0" eaLnBrk="1" hangingPunct="1">
              <a:lnSpc>
                <a:spcPct val="90000"/>
              </a:lnSpc>
            </a:pPr>
            <a:endParaRPr lang="fr-FR" u="sng" dirty="0" smtClean="0"/>
          </a:p>
          <a:p>
            <a:pPr marL="0" indent="0" eaLnBrk="1" hangingPunct="1">
              <a:lnSpc>
                <a:spcPct val="90000"/>
              </a:lnSpc>
            </a:pPr>
            <a:endParaRPr lang="fr-FR" u="sng" dirty="0" smtClean="0"/>
          </a:p>
          <a:p>
            <a:pPr marL="0" indent="0" eaLnBrk="1" hangingPunct="1">
              <a:lnSpc>
                <a:spcPct val="90000"/>
              </a:lnSpc>
            </a:pPr>
            <a:endParaRPr lang="fr-FR" u="sng" dirty="0" smtClean="0"/>
          </a:p>
          <a:p>
            <a:pPr marL="0" indent="0" algn="just" eaLnBrk="1" hangingPunct="1">
              <a:lnSpc>
                <a:spcPct val="90000"/>
              </a:lnSpc>
            </a:pPr>
            <a:endParaRPr lang="fr-FR" dirty="0" smtClean="0"/>
          </a:p>
          <a:p>
            <a:pPr marL="0" indent="0" algn="just" eaLnBrk="1" hangingPunct="1">
              <a:lnSpc>
                <a:spcPct val="90000"/>
              </a:lnSpc>
            </a:pPr>
            <a:r>
              <a:rPr lang="es-ES" dirty="0" smtClean="0"/>
              <a:t>En este vehículo la caja está situada en la parte superior de la plancha de a bordo, accesible tras retirar los revestimientos de la plancha de a bordo.</a:t>
            </a:r>
          </a:p>
          <a:p>
            <a:pPr marL="0" indent="0" algn="just" eaLnBrk="1" hangingPunct="1">
              <a:lnSpc>
                <a:spcPct val="90000"/>
              </a:lnSpc>
            </a:pPr>
            <a:endParaRPr lang="es-ES" dirty="0" smtClean="0"/>
          </a:p>
          <a:p>
            <a:pPr marL="0" indent="0" algn="just" eaLnBrk="1" hangingPunct="1">
              <a:lnSpc>
                <a:spcPct val="90000"/>
              </a:lnSpc>
            </a:pPr>
            <a:r>
              <a:rPr lang="es-ES" dirty="0" smtClean="0"/>
              <a:t>La elección de esta ubicación le permite tener un receptor GPS y GSM </a:t>
            </a:r>
            <a:r>
              <a:rPr lang="es-ES" dirty="0" err="1" smtClean="0"/>
              <a:t>optimum</a:t>
            </a:r>
            <a:r>
              <a:rPr lang="es-ES" dirty="0" smtClean="0"/>
              <a:t> sin antena remota.</a:t>
            </a:r>
          </a:p>
        </p:txBody>
      </p:sp>
      <p:sp>
        <p:nvSpPr>
          <p:cNvPr id="136195" name="AutoShape 6"/>
          <p:cNvSpPr>
            <a:spLocks noChangeArrowheads="1"/>
          </p:cNvSpPr>
          <p:nvPr/>
        </p:nvSpPr>
        <p:spPr bwMode="auto">
          <a:xfrm>
            <a:off x="4572000" y="2420938"/>
            <a:ext cx="1655763" cy="360362"/>
          </a:xfrm>
          <a:prstGeom prst="rightArrow">
            <a:avLst>
              <a:gd name="adj1" fmla="val 50000"/>
              <a:gd name="adj2" fmla="val 114868"/>
            </a:avLst>
          </a:prstGeom>
          <a:gradFill rotWithShape="1">
            <a:gsLst>
              <a:gs pos="0">
                <a:srgbClr val="E2ECEC"/>
              </a:gs>
              <a:gs pos="100000">
                <a:srgbClr val="97B9BB"/>
              </a:gs>
            </a:gsLst>
            <a:lin ang="0" scaled="1"/>
          </a:gradFill>
          <a:ln w="31750" algn="ctr">
            <a:solidFill>
              <a:srgbClr val="808080"/>
            </a:solidFill>
            <a:miter lim="800000"/>
            <a:headEnd/>
            <a:tailEnd/>
          </a:ln>
        </p:spPr>
        <p:txBody>
          <a:bodyPr wrap="none" lIns="90517" tIns="45259" rIns="90517" bIns="45259" anchor="ctr"/>
          <a:lstStyle/>
          <a:p>
            <a:pPr algn="l" eaLnBrk="0" hangingPunct="0">
              <a:buClr>
                <a:srgbClr val="FF0000"/>
              </a:buClr>
              <a:buSzPct val="80000"/>
              <a:buFont typeface="Arial" charset="0"/>
              <a:buChar char="•"/>
            </a:pPr>
            <a:endParaRPr lang="es-ES" sz="3200">
              <a:solidFill>
                <a:schemeClr val="bg1"/>
              </a:solidFill>
            </a:endParaRPr>
          </a:p>
        </p:txBody>
      </p:sp>
      <p:pic>
        <p:nvPicPr>
          <p:cNvPr id="864262" name="Picture 6" descr="DSC_0505"/>
          <p:cNvPicPr>
            <a:picLocks noChangeAspect="1" noChangeArrowheads="1"/>
          </p:cNvPicPr>
          <p:nvPr/>
        </p:nvPicPr>
        <p:blipFill>
          <a:blip r:embed="rId3" cstate="print"/>
          <a:srcRect/>
          <a:stretch>
            <a:fillRect/>
          </a:stretch>
        </p:blipFill>
        <p:spPr bwMode="auto">
          <a:xfrm>
            <a:off x="468313" y="1412875"/>
            <a:ext cx="3887787" cy="2601913"/>
          </a:xfrm>
          <a:prstGeom prst="rect">
            <a:avLst/>
          </a:prstGeom>
          <a:noFill/>
          <a:ln w="38100">
            <a:solidFill>
              <a:schemeClr val="tx2"/>
            </a:solidFill>
            <a:miter lim="800000"/>
            <a:headEnd/>
            <a:tailEnd/>
          </a:ln>
          <a:effectLst>
            <a:outerShdw dist="53882" dir="2700000" algn="ctr" rotWithShape="0">
              <a:srgbClr val="808080">
                <a:alpha val="50000"/>
              </a:srgbClr>
            </a:outerShdw>
          </a:effectLst>
        </p:spPr>
      </p:pic>
      <p:sp>
        <p:nvSpPr>
          <p:cNvPr id="136197" name="Rectangle 7"/>
          <p:cNvSpPr>
            <a:spLocks noChangeArrowheads="1"/>
          </p:cNvSpPr>
          <p:nvPr/>
        </p:nvSpPr>
        <p:spPr bwMode="auto">
          <a:xfrm>
            <a:off x="179388" y="0"/>
            <a:ext cx="8496300" cy="549275"/>
          </a:xfrm>
          <a:prstGeom prst="rect">
            <a:avLst/>
          </a:prstGeom>
          <a:noFill/>
          <a:ln w="9525">
            <a:noFill/>
            <a:miter lim="800000"/>
            <a:headEnd/>
            <a:tailEnd/>
          </a:ln>
        </p:spPr>
        <p:txBody>
          <a:bodyPr lIns="90517" tIns="45259" rIns="90517" bIns="45259" anchor="ctr"/>
          <a:lstStyle/>
          <a:p>
            <a:pPr algn="l" defTabSz="904875"/>
            <a:r>
              <a:rPr lang="es-ES" sz="2300">
                <a:solidFill>
                  <a:schemeClr val="bg1"/>
                </a:solidFill>
              </a:rPr>
              <a:t>Caja Telemática Autónoma </a:t>
            </a:r>
            <a:r>
              <a:rPr lang="fr-FR" sz="2300">
                <a:solidFill>
                  <a:schemeClr val="bg1"/>
                </a:solidFill>
              </a:rPr>
              <a:t>(BTA)</a:t>
            </a:r>
          </a:p>
        </p:txBody>
      </p:sp>
      <p:pic>
        <p:nvPicPr>
          <p:cNvPr id="136198" name="Picture 8" descr="BTA"/>
          <p:cNvPicPr>
            <a:picLocks noChangeAspect="1" noChangeArrowheads="1"/>
          </p:cNvPicPr>
          <p:nvPr/>
        </p:nvPicPr>
        <p:blipFill>
          <a:blip r:embed="rId4" cstate="print"/>
          <a:srcRect/>
          <a:stretch>
            <a:fillRect/>
          </a:stretch>
        </p:blipFill>
        <p:spPr bwMode="auto">
          <a:xfrm>
            <a:off x="6300788" y="1616075"/>
            <a:ext cx="2592387" cy="195738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3"/>
          <p:cNvSpPr>
            <a:spLocks noGrp="1" noChangeArrowheads="1"/>
          </p:cNvSpPr>
          <p:nvPr>
            <p:ph type="body" idx="4294967295"/>
          </p:nvPr>
        </p:nvSpPr>
        <p:spPr>
          <a:xfrm>
            <a:off x="215900" y="547688"/>
            <a:ext cx="8928100" cy="5761037"/>
          </a:xfrm>
        </p:spPr>
        <p:txBody>
          <a:bodyPr/>
          <a:lstStyle/>
          <a:p>
            <a:pPr marL="0" indent="0" eaLnBrk="1" hangingPunct="1">
              <a:tabLst>
                <a:tab pos="0" algn="l"/>
              </a:tabLst>
            </a:pPr>
            <a:r>
              <a:rPr lang="fr-FR" b="1" smtClean="0"/>
              <a:t>Periféricos</a:t>
            </a:r>
          </a:p>
        </p:txBody>
      </p:sp>
      <p:grpSp>
        <p:nvGrpSpPr>
          <p:cNvPr id="2" name="Group 16"/>
          <p:cNvGrpSpPr>
            <a:grpSpLocks/>
          </p:cNvGrpSpPr>
          <p:nvPr/>
        </p:nvGrpSpPr>
        <p:grpSpPr bwMode="auto">
          <a:xfrm>
            <a:off x="188913" y="981075"/>
            <a:ext cx="8270875" cy="5408613"/>
            <a:chOff x="119" y="618"/>
            <a:chExt cx="5210" cy="3407"/>
          </a:xfrm>
        </p:grpSpPr>
        <p:pic>
          <p:nvPicPr>
            <p:cNvPr id="137221" name="Picture 15" descr="bouton peugeot"/>
            <p:cNvPicPr>
              <a:picLocks noChangeAspect="1" noChangeArrowheads="1"/>
            </p:cNvPicPr>
            <p:nvPr/>
          </p:nvPicPr>
          <p:blipFill>
            <a:blip r:embed="rId3" cstate="print"/>
            <a:srcRect/>
            <a:stretch>
              <a:fillRect/>
            </a:stretch>
          </p:blipFill>
          <p:spPr bwMode="auto">
            <a:xfrm>
              <a:off x="1519" y="2551"/>
              <a:ext cx="2354" cy="937"/>
            </a:xfrm>
            <a:prstGeom prst="rect">
              <a:avLst/>
            </a:prstGeom>
            <a:noFill/>
            <a:ln w="9525">
              <a:noFill/>
              <a:miter lim="800000"/>
              <a:headEnd/>
              <a:tailEnd/>
            </a:ln>
          </p:spPr>
        </p:pic>
        <p:sp>
          <p:nvSpPr>
            <p:cNvPr id="137222" name="Text Box 10"/>
            <p:cNvSpPr txBox="1">
              <a:spLocks noChangeArrowheads="1"/>
            </p:cNvSpPr>
            <p:nvPr/>
          </p:nvSpPr>
          <p:spPr bwMode="auto">
            <a:xfrm>
              <a:off x="1519" y="618"/>
              <a:ext cx="2857" cy="231"/>
            </a:xfrm>
            <a:prstGeom prst="rect">
              <a:avLst/>
            </a:prstGeom>
            <a:noFill/>
            <a:ln w="9525" algn="ctr">
              <a:noFill/>
              <a:miter lim="800000"/>
              <a:headEnd/>
              <a:tailEnd/>
            </a:ln>
          </p:spPr>
          <p:txBody>
            <a:bodyPr lIns="90517" tIns="45259" rIns="90517" bIns="45259">
              <a:spAutoFit/>
            </a:bodyPr>
            <a:lstStyle/>
            <a:p>
              <a:pPr marL="280988" indent="-280988" defTabSz="904875" eaLnBrk="0" hangingPunct="0">
                <a:spcBef>
                  <a:spcPct val="50000"/>
                </a:spcBef>
                <a:buClr>
                  <a:srgbClr val="FF0000"/>
                </a:buClr>
                <a:buSzPct val="80000"/>
                <a:buFont typeface="Arial" charset="0"/>
                <a:buNone/>
              </a:pPr>
              <a:r>
                <a:rPr lang="fr-FR" sz="1800" b="1"/>
                <a:t>MICRO BTA/TELÉFONO</a:t>
              </a:r>
              <a:r>
                <a:rPr lang="fr-FR" sz="1800"/>
                <a:t> </a:t>
              </a:r>
            </a:p>
          </p:txBody>
        </p:sp>
        <p:sp>
          <p:nvSpPr>
            <p:cNvPr id="137223" name="Rectangle 7"/>
            <p:cNvSpPr>
              <a:spLocks noChangeArrowheads="1"/>
            </p:cNvSpPr>
            <p:nvPr/>
          </p:nvSpPr>
          <p:spPr bwMode="auto">
            <a:xfrm>
              <a:off x="2779" y="3793"/>
              <a:ext cx="2097" cy="232"/>
            </a:xfrm>
            <a:prstGeom prst="rect">
              <a:avLst/>
            </a:prstGeom>
            <a:noFill/>
            <a:ln w="9525" algn="ctr">
              <a:noFill/>
              <a:miter lim="800000"/>
              <a:headEnd/>
              <a:tailEnd/>
            </a:ln>
          </p:spPr>
          <p:txBody>
            <a:bodyPr wrap="none" lIns="90517" tIns="45259" rIns="90517" bIns="45259">
              <a:spAutoFit/>
            </a:bodyPr>
            <a:lstStyle/>
            <a:p>
              <a:pPr marL="280988" indent="-280988" algn="r" defTabSz="904875" eaLnBrk="0" hangingPunct="0">
                <a:buClr>
                  <a:srgbClr val="FF0000"/>
                </a:buClr>
                <a:buSzPct val="80000"/>
                <a:buFont typeface="Arial" charset="0"/>
                <a:buNone/>
              </a:pPr>
              <a:r>
                <a:rPr lang="fr-FR" sz="1800" b="1">
                  <a:solidFill>
                    <a:srgbClr val="990000"/>
                  </a:solidFill>
                </a:rPr>
                <a:t>LLAMADA DE EMERGENCIA</a:t>
              </a:r>
            </a:p>
          </p:txBody>
        </p:sp>
        <p:sp>
          <p:nvSpPr>
            <p:cNvPr id="137224" name="AutoShape 8"/>
            <p:cNvSpPr>
              <a:spLocks noChangeArrowheads="1"/>
            </p:cNvSpPr>
            <p:nvPr/>
          </p:nvSpPr>
          <p:spPr bwMode="auto">
            <a:xfrm rot="-2543160">
              <a:off x="1474" y="3430"/>
              <a:ext cx="726" cy="91"/>
            </a:xfrm>
            <a:prstGeom prst="rightArrow">
              <a:avLst>
                <a:gd name="adj1" fmla="val 50000"/>
                <a:gd name="adj2" fmla="val 199451"/>
              </a:avLst>
            </a:prstGeom>
            <a:gradFill rotWithShape="1">
              <a:gsLst>
                <a:gs pos="0">
                  <a:srgbClr val="FF0000"/>
                </a:gs>
                <a:gs pos="100000">
                  <a:srgbClr val="760000"/>
                </a:gs>
              </a:gsLst>
              <a:lin ang="0" scaled="1"/>
            </a:gradFill>
            <a:ln w="19050" algn="ctr">
              <a:solidFill>
                <a:schemeClr val="tx2"/>
              </a:solidFill>
              <a:miter lim="800000"/>
              <a:headEnd/>
              <a:tailEnd/>
            </a:ln>
          </p:spPr>
          <p:txBody>
            <a:bodyPr wrap="none" lIns="90517" tIns="45259" rIns="90517" bIns="45259" anchor="ctr"/>
            <a:lstStyle/>
            <a:p>
              <a:pPr algn="l" eaLnBrk="0" hangingPunct="0">
                <a:buClr>
                  <a:srgbClr val="FF0000"/>
                </a:buClr>
                <a:buSzPct val="80000"/>
                <a:buFont typeface="Arial" charset="0"/>
                <a:buChar char="•"/>
              </a:pPr>
              <a:endParaRPr lang="es-ES" sz="3200">
                <a:solidFill>
                  <a:schemeClr val="bg1"/>
                </a:solidFill>
              </a:endParaRPr>
            </a:p>
          </p:txBody>
        </p:sp>
        <p:sp>
          <p:nvSpPr>
            <p:cNvPr id="137225" name="Rectangle 6"/>
            <p:cNvSpPr>
              <a:spLocks noChangeArrowheads="1"/>
            </p:cNvSpPr>
            <p:nvPr/>
          </p:nvSpPr>
          <p:spPr bwMode="auto">
            <a:xfrm>
              <a:off x="119" y="3793"/>
              <a:ext cx="1978" cy="231"/>
            </a:xfrm>
            <a:prstGeom prst="rect">
              <a:avLst/>
            </a:prstGeom>
            <a:noFill/>
            <a:ln w="9525" algn="ctr">
              <a:noFill/>
              <a:miter lim="800000"/>
              <a:headEnd/>
              <a:tailEnd/>
            </a:ln>
          </p:spPr>
          <p:txBody>
            <a:bodyPr wrap="none" lIns="90517" tIns="45259" rIns="90517" bIns="45259">
              <a:spAutoFit/>
            </a:bodyPr>
            <a:lstStyle/>
            <a:p>
              <a:pPr marL="280988" indent="-280988" algn="r" defTabSz="904875" eaLnBrk="0" hangingPunct="0">
                <a:buClr>
                  <a:srgbClr val="FF0000"/>
                </a:buClr>
                <a:buSzPct val="80000"/>
                <a:buFont typeface="Arial" charset="0"/>
                <a:buNone/>
              </a:pPr>
              <a:r>
                <a:rPr lang="fr-FR" sz="1800" b="1">
                  <a:solidFill>
                    <a:srgbClr val="990000"/>
                  </a:solidFill>
                </a:rPr>
                <a:t>LLAMADA DE ASISTENCIA</a:t>
              </a:r>
            </a:p>
          </p:txBody>
        </p:sp>
        <p:sp>
          <p:nvSpPr>
            <p:cNvPr id="137226" name="AutoShape 9"/>
            <p:cNvSpPr>
              <a:spLocks noChangeArrowheads="1"/>
            </p:cNvSpPr>
            <p:nvPr/>
          </p:nvSpPr>
          <p:spPr bwMode="auto">
            <a:xfrm rot="-7760796">
              <a:off x="2745" y="3565"/>
              <a:ext cx="636" cy="94"/>
            </a:xfrm>
            <a:prstGeom prst="rightArrow">
              <a:avLst>
                <a:gd name="adj1" fmla="val 50000"/>
                <a:gd name="adj2" fmla="val 169149"/>
              </a:avLst>
            </a:prstGeom>
            <a:gradFill rotWithShape="1">
              <a:gsLst>
                <a:gs pos="0">
                  <a:srgbClr val="FF0000"/>
                </a:gs>
                <a:gs pos="100000">
                  <a:srgbClr val="760000"/>
                </a:gs>
              </a:gsLst>
              <a:lin ang="0" scaled="1"/>
            </a:gradFill>
            <a:ln w="19050" algn="ctr">
              <a:solidFill>
                <a:srgbClr val="FFFFFF"/>
              </a:solidFill>
              <a:miter lim="800000"/>
              <a:headEnd/>
              <a:tailEnd/>
            </a:ln>
          </p:spPr>
          <p:txBody>
            <a:bodyPr vert="eaVert" wrap="none" lIns="90517" tIns="45259" rIns="90517" bIns="45259" anchor="ctr"/>
            <a:lstStyle/>
            <a:p>
              <a:pPr algn="l" eaLnBrk="0" hangingPunct="0">
                <a:buClr>
                  <a:srgbClr val="FF0000"/>
                </a:buClr>
                <a:buSzPct val="80000"/>
                <a:buFont typeface="Arial" charset="0"/>
                <a:buChar char="•"/>
              </a:pPr>
              <a:endParaRPr lang="es-ES" sz="3200">
                <a:solidFill>
                  <a:schemeClr val="bg1"/>
                </a:solidFill>
              </a:endParaRPr>
            </a:p>
          </p:txBody>
        </p:sp>
        <p:pic>
          <p:nvPicPr>
            <p:cNvPr id="137227" name="Picture 10" descr="Micro"/>
            <p:cNvPicPr>
              <a:picLocks noChangeAspect="1" noChangeArrowheads="1"/>
            </p:cNvPicPr>
            <p:nvPr/>
          </p:nvPicPr>
          <p:blipFill>
            <a:blip r:embed="rId4" cstate="print"/>
            <a:srcRect/>
            <a:stretch>
              <a:fillRect/>
            </a:stretch>
          </p:blipFill>
          <p:spPr bwMode="auto">
            <a:xfrm>
              <a:off x="4059" y="1152"/>
              <a:ext cx="1270" cy="1053"/>
            </a:xfrm>
            <a:prstGeom prst="rect">
              <a:avLst/>
            </a:prstGeom>
            <a:noFill/>
            <a:ln w="9525">
              <a:noFill/>
              <a:miter lim="800000"/>
              <a:headEnd/>
              <a:tailEnd/>
            </a:ln>
          </p:spPr>
        </p:pic>
        <p:pic>
          <p:nvPicPr>
            <p:cNvPr id="137228" name="Picture 11" descr="8482"/>
            <p:cNvPicPr>
              <a:picLocks noChangeAspect="1" noChangeArrowheads="1"/>
            </p:cNvPicPr>
            <p:nvPr/>
          </p:nvPicPr>
          <p:blipFill>
            <a:blip r:embed="rId5" cstate="print"/>
            <a:srcRect l="13176" t="-278" r="13176"/>
            <a:stretch>
              <a:fillRect/>
            </a:stretch>
          </p:blipFill>
          <p:spPr bwMode="auto">
            <a:xfrm>
              <a:off x="2290" y="1162"/>
              <a:ext cx="1316" cy="1050"/>
            </a:xfrm>
            <a:prstGeom prst="rect">
              <a:avLst/>
            </a:prstGeom>
            <a:noFill/>
            <a:ln w="9525">
              <a:noFill/>
              <a:miter lim="800000"/>
              <a:headEnd/>
              <a:tailEnd/>
            </a:ln>
          </p:spPr>
        </p:pic>
        <p:pic>
          <p:nvPicPr>
            <p:cNvPr id="137229" name="Picture 12" descr="Emplacement-micro"/>
            <p:cNvPicPr>
              <a:picLocks noChangeAspect="1" noChangeArrowheads="1"/>
            </p:cNvPicPr>
            <p:nvPr/>
          </p:nvPicPr>
          <p:blipFill>
            <a:blip r:embed="rId6" cstate="print"/>
            <a:srcRect/>
            <a:stretch>
              <a:fillRect/>
            </a:stretch>
          </p:blipFill>
          <p:spPr bwMode="auto">
            <a:xfrm>
              <a:off x="521" y="1197"/>
              <a:ext cx="1188" cy="918"/>
            </a:xfrm>
            <a:prstGeom prst="rect">
              <a:avLst/>
            </a:prstGeom>
            <a:noFill/>
            <a:ln w="9525">
              <a:noFill/>
              <a:miter lim="800000"/>
              <a:headEnd/>
              <a:tailEnd/>
            </a:ln>
          </p:spPr>
        </p:pic>
      </p:grpSp>
      <p:sp>
        <p:nvSpPr>
          <p:cNvPr id="137220" name="Rectangle 13"/>
          <p:cNvSpPr>
            <a:spLocks noChangeArrowheads="1"/>
          </p:cNvSpPr>
          <p:nvPr/>
        </p:nvSpPr>
        <p:spPr bwMode="auto">
          <a:xfrm>
            <a:off x="179388" y="0"/>
            <a:ext cx="8496300" cy="549275"/>
          </a:xfrm>
          <a:prstGeom prst="rect">
            <a:avLst/>
          </a:prstGeom>
          <a:noFill/>
          <a:ln w="9525">
            <a:noFill/>
            <a:miter lim="800000"/>
            <a:headEnd/>
            <a:tailEnd/>
          </a:ln>
        </p:spPr>
        <p:txBody>
          <a:bodyPr lIns="90517" tIns="45259" rIns="90517" bIns="45259" anchor="ctr"/>
          <a:lstStyle/>
          <a:p>
            <a:pPr algn="l" defTabSz="904875"/>
            <a:r>
              <a:rPr lang="es-ES" sz="2300">
                <a:solidFill>
                  <a:schemeClr val="bg1"/>
                </a:solidFill>
              </a:rPr>
              <a:t>Caja Telemática Autónoma </a:t>
            </a:r>
            <a:r>
              <a:rPr lang="fr-FR" sz="2300">
                <a:solidFill>
                  <a:schemeClr val="bg1"/>
                </a:solidFill>
              </a:rPr>
              <a:t>(BTA)</a:t>
            </a:r>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1314" name="Rectangle 3"/>
          <p:cNvSpPr>
            <a:spLocks noGrp="1" noChangeArrowheads="1"/>
          </p:cNvSpPr>
          <p:nvPr>
            <p:ph type="body" idx="4294967295"/>
          </p:nvPr>
        </p:nvSpPr>
        <p:spPr>
          <a:xfrm>
            <a:off x="215900" y="620713"/>
            <a:ext cx="8928100" cy="431800"/>
          </a:xfrm>
        </p:spPr>
        <p:txBody>
          <a:bodyPr>
            <a:normAutofit fontScale="85000" lnSpcReduction="20000"/>
          </a:bodyPr>
          <a:lstStyle/>
          <a:p>
            <a:pPr marL="0" indent="0" eaLnBrk="1" hangingPunct="1"/>
            <a:r>
              <a:rPr lang="fr-FR" b="1" smtClean="0"/>
              <a:t>Mantenimiento</a:t>
            </a:r>
            <a:endParaRPr lang="fr-FR" u="sng" smtClean="0"/>
          </a:p>
          <a:p>
            <a:pPr marL="0" indent="0" eaLnBrk="1" hangingPunct="1"/>
            <a:endParaRPr lang="fr-FR" u="sng" smtClean="0"/>
          </a:p>
          <a:p>
            <a:pPr marL="0" indent="0" eaLnBrk="1" hangingPunct="1"/>
            <a:endParaRPr lang="fr-FR" smtClean="0"/>
          </a:p>
        </p:txBody>
      </p:sp>
      <p:sp>
        <p:nvSpPr>
          <p:cNvPr id="141315" name="ZoneTexte 13"/>
          <p:cNvSpPr txBox="1">
            <a:spLocks noChangeArrowheads="1"/>
          </p:cNvSpPr>
          <p:nvPr/>
        </p:nvSpPr>
        <p:spPr bwMode="auto">
          <a:xfrm>
            <a:off x="1403350" y="5373688"/>
            <a:ext cx="7345363" cy="1328737"/>
          </a:xfrm>
          <a:prstGeom prst="rect">
            <a:avLst/>
          </a:prstGeom>
          <a:noFill/>
          <a:ln w="9525">
            <a:noFill/>
            <a:miter lim="800000"/>
            <a:headEnd/>
            <a:tailEnd/>
          </a:ln>
        </p:spPr>
        <p:txBody>
          <a:bodyPr>
            <a:spAutoFit/>
          </a:bodyPr>
          <a:lstStyle/>
          <a:p>
            <a:pPr algn="just" defTabSz="904875" eaLnBrk="0" hangingPunct="0">
              <a:spcBef>
                <a:spcPct val="50000"/>
              </a:spcBef>
              <a:buClr>
                <a:srgbClr val="FF0000"/>
              </a:buClr>
              <a:buSzPct val="80000"/>
              <a:buFont typeface="Arial" charset="0"/>
              <a:buNone/>
            </a:pPr>
            <a:r>
              <a:rPr lang="es-ES" sz="1800" b="1">
                <a:solidFill>
                  <a:srgbClr val="FF0000"/>
                </a:solidFill>
              </a:rPr>
              <a:t>Está prohibido efectuar una llamada de emergencia o asistencia de prueba.</a:t>
            </a:r>
          </a:p>
          <a:p>
            <a:pPr algn="just" defTabSz="904875" eaLnBrk="0" hangingPunct="0">
              <a:spcBef>
                <a:spcPct val="50000"/>
              </a:spcBef>
              <a:buClr>
                <a:srgbClr val="FF0000"/>
              </a:buClr>
              <a:buSzPct val="80000"/>
              <a:buFont typeface="Arial" charset="0"/>
              <a:buNone/>
            </a:pPr>
            <a:r>
              <a:rPr lang="es-ES" sz="1800" b="1">
                <a:solidFill>
                  <a:srgbClr val="FF0000"/>
                </a:solidFill>
              </a:rPr>
              <a:t>En caso de fallo del sistema un led rojo fijo permanecerá encendido en el botón SOS.</a:t>
            </a:r>
          </a:p>
        </p:txBody>
      </p:sp>
      <p:grpSp>
        <p:nvGrpSpPr>
          <p:cNvPr id="3" name="Group 60"/>
          <p:cNvGrpSpPr>
            <a:grpSpLocks/>
          </p:cNvGrpSpPr>
          <p:nvPr/>
        </p:nvGrpSpPr>
        <p:grpSpPr bwMode="auto">
          <a:xfrm>
            <a:off x="250825" y="5378450"/>
            <a:ext cx="8642350" cy="1295400"/>
            <a:chOff x="170" y="5242"/>
            <a:chExt cx="4059" cy="340"/>
          </a:xfrm>
        </p:grpSpPr>
        <p:sp>
          <p:nvSpPr>
            <p:cNvPr id="141337" name="Rectangle 61"/>
            <p:cNvSpPr>
              <a:spLocks noChangeArrowheads="1"/>
            </p:cNvSpPr>
            <p:nvPr/>
          </p:nvSpPr>
          <p:spPr bwMode="auto">
            <a:xfrm>
              <a:off x="682" y="5242"/>
              <a:ext cx="3547" cy="340"/>
            </a:xfrm>
            <a:prstGeom prst="rect">
              <a:avLst/>
            </a:prstGeom>
            <a:noFill/>
            <a:ln w="9525">
              <a:solidFill>
                <a:schemeClr val="tx1"/>
              </a:solidFill>
              <a:miter lim="800000"/>
              <a:headEnd/>
              <a:tailEnd/>
            </a:ln>
          </p:spPr>
          <p:txBody>
            <a:bodyPr lIns="91433" tIns="45717" rIns="91433" bIns="45717" anchor="ctr"/>
            <a:lstStyle/>
            <a:p>
              <a:pPr marL="406400" algn="l" eaLnBrk="0" hangingPunct="0">
                <a:buClr>
                  <a:srgbClr val="FF0000"/>
                </a:buClr>
                <a:buSzPct val="80000"/>
                <a:buFont typeface="Arial" charset="0"/>
                <a:buNone/>
              </a:pPr>
              <a:endParaRPr lang="es-ES" sz="1800" b="1" i="1">
                <a:solidFill>
                  <a:schemeClr val="bg1"/>
                </a:solidFill>
              </a:endParaRPr>
            </a:p>
          </p:txBody>
        </p:sp>
        <p:sp>
          <p:nvSpPr>
            <p:cNvPr id="141338" name="Rectangle 62"/>
            <p:cNvSpPr>
              <a:spLocks noChangeAspect="1" noChangeArrowheads="1"/>
            </p:cNvSpPr>
            <p:nvPr/>
          </p:nvSpPr>
          <p:spPr bwMode="auto">
            <a:xfrm>
              <a:off x="170" y="5242"/>
              <a:ext cx="474" cy="340"/>
            </a:xfrm>
            <a:prstGeom prst="rect">
              <a:avLst/>
            </a:prstGeom>
            <a:noFill/>
            <a:ln w="9525">
              <a:solidFill>
                <a:schemeClr val="tx1"/>
              </a:solidFill>
              <a:miter lim="800000"/>
              <a:headEnd/>
              <a:tailEnd/>
            </a:ln>
          </p:spPr>
          <p:txBody>
            <a:bodyPr wrap="none" lIns="91433" tIns="45717" rIns="91433" bIns="45717" anchor="ctr"/>
            <a:lstStyle/>
            <a:p>
              <a:pPr algn="l"/>
              <a:endParaRPr lang="es-ES" sz="1800"/>
            </a:p>
          </p:txBody>
        </p:sp>
      </p:grpSp>
      <p:grpSp>
        <p:nvGrpSpPr>
          <p:cNvPr id="4" name="Group 22"/>
          <p:cNvGrpSpPr>
            <a:grpSpLocks/>
          </p:cNvGrpSpPr>
          <p:nvPr/>
        </p:nvGrpSpPr>
        <p:grpSpPr bwMode="auto">
          <a:xfrm rot="3060360">
            <a:off x="1913731" y="1191419"/>
            <a:ext cx="2752725" cy="1468438"/>
            <a:chOff x="1337" y="1652"/>
            <a:chExt cx="2540" cy="1445"/>
          </a:xfrm>
        </p:grpSpPr>
        <p:sp>
          <p:nvSpPr>
            <p:cNvPr id="141331" name="Arc 23"/>
            <p:cNvSpPr>
              <a:spLocks/>
            </p:cNvSpPr>
            <p:nvPr/>
          </p:nvSpPr>
          <p:spPr bwMode="auto">
            <a:xfrm rot="9451926">
              <a:off x="2608" y="2886"/>
              <a:ext cx="326" cy="211"/>
            </a:xfrm>
            <a:custGeom>
              <a:avLst/>
              <a:gdLst>
                <a:gd name="T0" fmla="*/ 3 w 39591"/>
                <a:gd name="T1" fmla="*/ 1 h 21600"/>
                <a:gd name="T2" fmla="*/ 0 w 39591"/>
                <a:gd name="T3" fmla="*/ 1 h 21600"/>
                <a:gd name="T4" fmla="*/ 1 w 39591"/>
                <a:gd name="T5" fmla="*/ 0 h 21600"/>
                <a:gd name="T6" fmla="*/ 0 60000 65536"/>
                <a:gd name="T7" fmla="*/ 0 60000 65536"/>
                <a:gd name="T8" fmla="*/ 0 60000 65536"/>
                <a:gd name="T9" fmla="*/ 0 w 39591"/>
                <a:gd name="T10" fmla="*/ 0 h 21600"/>
                <a:gd name="T11" fmla="*/ 39591 w 39591"/>
                <a:gd name="T12" fmla="*/ 21600 h 21600"/>
              </a:gdLst>
              <a:ahLst/>
              <a:cxnLst>
                <a:cxn ang="T6">
                  <a:pos x="T0" y="T1"/>
                </a:cxn>
                <a:cxn ang="T7">
                  <a:pos x="T2" y="T3"/>
                </a:cxn>
                <a:cxn ang="T8">
                  <a:pos x="T4" y="T5"/>
                </a:cxn>
              </a:cxnLst>
              <a:rect l="T9" t="T10" r="T11" b="T12"/>
              <a:pathLst>
                <a:path w="39591" h="21600" fill="none" extrusionOk="0">
                  <a:moveTo>
                    <a:pt x="39590" y="8416"/>
                  </a:moveTo>
                  <a:cubicBezTo>
                    <a:pt x="36209" y="16407"/>
                    <a:pt x="28374" y="21599"/>
                    <a:pt x="19698" y="21600"/>
                  </a:cubicBezTo>
                  <a:cubicBezTo>
                    <a:pt x="11197" y="21600"/>
                    <a:pt x="3487" y="16614"/>
                    <a:pt x="0" y="8862"/>
                  </a:cubicBezTo>
                </a:path>
                <a:path w="39591" h="21600" stroke="0" extrusionOk="0">
                  <a:moveTo>
                    <a:pt x="39590" y="8416"/>
                  </a:moveTo>
                  <a:cubicBezTo>
                    <a:pt x="36209" y="16407"/>
                    <a:pt x="28374" y="21599"/>
                    <a:pt x="19698" y="21600"/>
                  </a:cubicBezTo>
                  <a:cubicBezTo>
                    <a:pt x="11197" y="21600"/>
                    <a:pt x="3487" y="16614"/>
                    <a:pt x="0" y="8862"/>
                  </a:cubicBezTo>
                  <a:lnTo>
                    <a:pt x="19698" y="0"/>
                  </a:lnTo>
                  <a:close/>
                </a:path>
              </a:pathLst>
            </a:custGeom>
            <a:noFill/>
            <a:ln w="9525">
              <a:solidFill>
                <a:srgbClr val="000000"/>
              </a:solidFill>
              <a:prstDash val="dash"/>
              <a:round/>
              <a:headEnd/>
              <a:tailEnd/>
            </a:ln>
          </p:spPr>
          <p:txBody>
            <a:bodyPr/>
            <a:lstStyle/>
            <a:p>
              <a:endParaRPr lang="es-ES"/>
            </a:p>
          </p:txBody>
        </p:sp>
        <p:sp>
          <p:nvSpPr>
            <p:cNvPr id="141332" name="Arc 24"/>
            <p:cNvSpPr>
              <a:spLocks/>
            </p:cNvSpPr>
            <p:nvPr/>
          </p:nvSpPr>
          <p:spPr bwMode="auto">
            <a:xfrm rot="10171534">
              <a:off x="2426" y="2704"/>
              <a:ext cx="649" cy="294"/>
            </a:xfrm>
            <a:custGeom>
              <a:avLst/>
              <a:gdLst>
                <a:gd name="T0" fmla="*/ 10 w 42301"/>
                <a:gd name="T1" fmla="*/ 0 h 23610"/>
                <a:gd name="T2" fmla="*/ 0 w 42301"/>
                <a:gd name="T3" fmla="*/ 1 h 23610"/>
                <a:gd name="T4" fmla="*/ 5 w 42301"/>
                <a:gd name="T5" fmla="*/ 0 h 23610"/>
                <a:gd name="T6" fmla="*/ 0 60000 65536"/>
                <a:gd name="T7" fmla="*/ 0 60000 65536"/>
                <a:gd name="T8" fmla="*/ 0 60000 65536"/>
                <a:gd name="T9" fmla="*/ 0 w 42301"/>
                <a:gd name="T10" fmla="*/ 0 h 23610"/>
                <a:gd name="T11" fmla="*/ 42301 w 42301"/>
                <a:gd name="T12" fmla="*/ 23610 h 23610"/>
              </a:gdLst>
              <a:ahLst/>
              <a:cxnLst>
                <a:cxn ang="T6">
                  <a:pos x="T0" y="T1"/>
                </a:cxn>
                <a:cxn ang="T7">
                  <a:pos x="T2" y="T3"/>
                </a:cxn>
                <a:cxn ang="T8">
                  <a:pos x="T4" y="T5"/>
                </a:cxn>
              </a:cxnLst>
              <a:rect l="T9" t="T10" r="T11" b="T12"/>
              <a:pathLst>
                <a:path w="42301" h="23610" fill="none" extrusionOk="0">
                  <a:moveTo>
                    <a:pt x="42207" y="-1"/>
                  </a:moveTo>
                  <a:cubicBezTo>
                    <a:pt x="42269" y="668"/>
                    <a:pt x="42301" y="1338"/>
                    <a:pt x="42301" y="2010"/>
                  </a:cubicBezTo>
                  <a:cubicBezTo>
                    <a:pt x="42301" y="13939"/>
                    <a:pt x="32630" y="23610"/>
                    <a:pt x="20701" y="23610"/>
                  </a:cubicBezTo>
                  <a:cubicBezTo>
                    <a:pt x="11146" y="23610"/>
                    <a:pt x="2726" y="17332"/>
                    <a:pt x="-1" y="8175"/>
                  </a:cubicBezTo>
                </a:path>
                <a:path w="42301" h="23610" stroke="0" extrusionOk="0">
                  <a:moveTo>
                    <a:pt x="42207" y="-1"/>
                  </a:moveTo>
                  <a:cubicBezTo>
                    <a:pt x="42269" y="668"/>
                    <a:pt x="42301" y="1338"/>
                    <a:pt x="42301" y="2010"/>
                  </a:cubicBezTo>
                  <a:cubicBezTo>
                    <a:pt x="42301" y="13939"/>
                    <a:pt x="32630" y="23610"/>
                    <a:pt x="20701" y="23610"/>
                  </a:cubicBezTo>
                  <a:cubicBezTo>
                    <a:pt x="11146" y="23610"/>
                    <a:pt x="2726" y="17332"/>
                    <a:pt x="-1" y="8175"/>
                  </a:cubicBezTo>
                  <a:lnTo>
                    <a:pt x="20701" y="2010"/>
                  </a:lnTo>
                  <a:close/>
                </a:path>
              </a:pathLst>
            </a:custGeom>
            <a:noFill/>
            <a:ln w="9525">
              <a:solidFill>
                <a:srgbClr val="000000"/>
              </a:solidFill>
              <a:prstDash val="dash"/>
              <a:round/>
              <a:headEnd/>
              <a:tailEnd/>
            </a:ln>
          </p:spPr>
          <p:txBody>
            <a:bodyPr/>
            <a:lstStyle/>
            <a:p>
              <a:endParaRPr lang="es-ES"/>
            </a:p>
          </p:txBody>
        </p:sp>
        <p:sp>
          <p:nvSpPr>
            <p:cNvPr id="141333" name="Arc 25"/>
            <p:cNvSpPr>
              <a:spLocks/>
            </p:cNvSpPr>
            <p:nvPr/>
          </p:nvSpPr>
          <p:spPr bwMode="auto">
            <a:xfrm rot="10171534">
              <a:off x="2154" y="2484"/>
              <a:ext cx="1134" cy="505"/>
            </a:xfrm>
            <a:custGeom>
              <a:avLst/>
              <a:gdLst>
                <a:gd name="T0" fmla="*/ 30 w 42619"/>
                <a:gd name="T1" fmla="*/ 0 h 23001"/>
                <a:gd name="T2" fmla="*/ 0 w 42619"/>
                <a:gd name="T3" fmla="*/ 3 h 23001"/>
                <a:gd name="T4" fmla="*/ 15 w 42619"/>
                <a:gd name="T5" fmla="*/ 1 h 23001"/>
                <a:gd name="T6" fmla="*/ 0 60000 65536"/>
                <a:gd name="T7" fmla="*/ 0 60000 65536"/>
                <a:gd name="T8" fmla="*/ 0 60000 65536"/>
                <a:gd name="T9" fmla="*/ 0 w 42619"/>
                <a:gd name="T10" fmla="*/ 0 h 23001"/>
                <a:gd name="T11" fmla="*/ 42619 w 42619"/>
                <a:gd name="T12" fmla="*/ 23001 h 23001"/>
              </a:gdLst>
              <a:ahLst/>
              <a:cxnLst>
                <a:cxn ang="T6">
                  <a:pos x="T0" y="T1"/>
                </a:cxn>
                <a:cxn ang="T7">
                  <a:pos x="T2" y="T3"/>
                </a:cxn>
                <a:cxn ang="T8">
                  <a:pos x="T4" y="T5"/>
                </a:cxn>
              </a:cxnLst>
              <a:rect l="T9" t="T10" r="T11" b="T12"/>
              <a:pathLst>
                <a:path w="42619" h="23001" fill="none" extrusionOk="0">
                  <a:moveTo>
                    <a:pt x="42573" y="0"/>
                  </a:moveTo>
                  <a:cubicBezTo>
                    <a:pt x="42603" y="466"/>
                    <a:pt x="42619" y="933"/>
                    <a:pt x="42619" y="1401"/>
                  </a:cubicBezTo>
                  <a:cubicBezTo>
                    <a:pt x="42619" y="13330"/>
                    <a:pt x="32948" y="23001"/>
                    <a:pt x="21019" y="23001"/>
                  </a:cubicBezTo>
                  <a:cubicBezTo>
                    <a:pt x="11006" y="23001"/>
                    <a:pt x="2307" y="16120"/>
                    <a:pt x="0" y="6377"/>
                  </a:cubicBezTo>
                </a:path>
                <a:path w="42619" h="23001" stroke="0" extrusionOk="0">
                  <a:moveTo>
                    <a:pt x="42573" y="0"/>
                  </a:moveTo>
                  <a:cubicBezTo>
                    <a:pt x="42603" y="466"/>
                    <a:pt x="42619" y="933"/>
                    <a:pt x="42619" y="1401"/>
                  </a:cubicBezTo>
                  <a:cubicBezTo>
                    <a:pt x="42619" y="13330"/>
                    <a:pt x="32948" y="23001"/>
                    <a:pt x="21019" y="23001"/>
                  </a:cubicBezTo>
                  <a:cubicBezTo>
                    <a:pt x="11006" y="23001"/>
                    <a:pt x="2307" y="16120"/>
                    <a:pt x="0" y="6377"/>
                  </a:cubicBezTo>
                  <a:lnTo>
                    <a:pt x="21019" y="1401"/>
                  </a:lnTo>
                  <a:close/>
                </a:path>
              </a:pathLst>
            </a:custGeom>
            <a:noFill/>
            <a:ln w="9525">
              <a:solidFill>
                <a:srgbClr val="000000"/>
              </a:solidFill>
              <a:prstDash val="dash"/>
              <a:round/>
              <a:headEnd/>
              <a:tailEnd/>
            </a:ln>
          </p:spPr>
          <p:txBody>
            <a:bodyPr/>
            <a:lstStyle/>
            <a:p>
              <a:endParaRPr lang="es-ES"/>
            </a:p>
          </p:txBody>
        </p:sp>
        <p:sp>
          <p:nvSpPr>
            <p:cNvPr id="141334" name="Arc 26"/>
            <p:cNvSpPr>
              <a:spLocks/>
            </p:cNvSpPr>
            <p:nvPr/>
          </p:nvSpPr>
          <p:spPr bwMode="auto">
            <a:xfrm rot="10171534">
              <a:off x="1874" y="2218"/>
              <a:ext cx="1609" cy="730"/>
            </a:xfrm>
            <a:custGeom>
              <a:avLst/>
              <a:gdLst>
                <a:gd name="T0" fmla="*/ 61 w 42619"/>
                <a:gd name="T1" fmla="*/ 0 h 23202"/>
                <a:gd name="T2" fmla="*/ 0 w 42619"/>
                <a:gd name="T3" fmla="*/ 7 h 23202"/>
                <a:gd name="T4" fmla="*/ 30 w 42619"/>
                <a:gd name="T5" fmla="*/ 2 h 23202"/>
                <a:gd name="T6" fmla="*/ 0 60000 65536"/>
                <a:gd name="T7" fmla="*/ 0 60000 65536"/>
                <a:gd name="T8" fmla="*/ 0 60000 65536"/>
                <a:gd name="T9" fmla="*/ 0 w 42619"/>
                <a:gd name="T10" fmla="*/ 0 h 23202"/>
                <a:gd name="T11" fmla="*/ 42619 w 42619"/>
                <a:gd name="T12" fmla="*/ 23202 h 23202"/>
              </a:gdLst>
              <a:ahLst/>
              <a:cxnLst>
                <a:cxn ang="T6">
                  <a:pos x="T0" y="T1"/>
                </a:cxn>
                <a:cxn ang="T7">
                  <a:pos x="T2" y="T3"/>
                </a:cxn>
                <a:cxn ang="T8">
                  <a:pos x="T4" y="T5"/>
                </a:cxn>
              </a:cxnLst>
              <a:rect l="T9" t="T10" r="T11" b="T12"/>
              <a:pathLst>
                <a:path w="42619" h="23202" fill="none" extrusionOk="0">
                  <a:moveTo>
                    <a:pt x="42559" y="0"/>
                  </a:moveTo>
                  <a:cubicBezTo>
                    <a:pt x="42599" y="533"/>
                    <a:pt x="42619" y="1067"/>
                    <a:pt x="42619" y="1602"/>
                  </a:cubicBezTo>
                  <a:cubicBezTo>
                    <a:pt x="42619" y="13531"/>
                    <a:pt x="32948" y="23202"/>
                    <a:pt x="21019" y="23202"/>
                  </a:cubicBezTo>
                  <a:cubicBezTo>
                    <a:pt x="11006" y="23202"/>
                    <a:pt x="2307" y="16321"/>
                    <a:pt x="0" y="6578"/>
                  </a:cubicBezTo>
                </a:path>
                <a:path w="42619" h="23202" stroke="0" extrusionOk="0">
                  <a:moveTo>
                    <a:pt x="42559" y="0"/>
                  </a:moveTo>
                  <a:cubicBezTo>
                    <a:pt x="42599" y="533"/>
                    <a:pt x="42619" y="1067"/>
                    <a:pt x="42619" y="1602"/>
                  </a:cubicBezTo>
                  <a:cubicBezTo>
                    <a:pt x="42619" y="13531"/>
                    <a:pt x="32948" y="23202"/>
                    <a:pt x="21019" y="23202"/>
                  </a:cubicBezTo>
                  <a:cubicBezTo>
                    <a:pt x="11006" y="23202"/>
                    <a:pt x="2307" y="16321"/>
                    <a:pt x="0" y="6578"/>
                  </a:cubicBezTo>
                  <a:lnTo>
                    <a:pt x="21019" y="1602"/>
                  </a:lnTo>
                  <a:close/>
                </a:path>
              </a:pathLst>
            </a:custGeom>
            <a:noFill/>
            <a:ln w="9525">
              <a:solidFill>
                <a:srgbClr val="000000"/>
              </a:solidFill>
              <a:prstDash val="dash"/>
              <a:round/>
              <a:headEnd/>
              <a:tailEnd/>
            </a:ln>
          </p:spPr>
          <p:txBody>
            <a:bodyPr/>
            <a:lstStyle/>
            <a:p>
              <a:endParaRPr lang="es-ES"/>
            </a:p>
          </p:txBody>
        </p:sp>
        <p:sp>
          <p:nvSpPr>
            <p:cNvPr id="141335" name="Arc 27"/>
            <p:cNvSpPr>
              <a:spLocks/>
            </p:cNvSpPr>
            <p:nvPr/>
          </p:nvSpPr>
          <p:spPr bwMode="auto">
            <a:xfrm rot="10171534">
              <a:off x="1609" y="1926"/>
              <a:ext cx="2086" cy="995"/>
            </a:xfrm>
            <a:custGeom>
              <a:avLst/>
              <a:gdLst>
                <a:gd name="T0" fmla="*/ 102 w 42619"/>
                <a:gd name="T1" fmla="*/ 0 h 23550"/>
                <a:gd name="T2" fmla="*/ 0 w 42619"/>
                <a:gd name="T3" fmla="*/ 12 h 23550"/>
                <a:gd name="T4" fmla="*/ 50 w 42619"/>
                <a:gd name="T5" fmla="*/ 3 h 23550"/>
                <a:gd name="T6" fmla="*/ 0 60000 65536"/>
                <a:gd name="T7" fmla="*/ 0 60000 65536"/>
                <a:gd name="T8" fmla="*/ 0 60000 65536"/>
                <a:gd name="T9" fmla="*/ 0 w 42619"/>
                <a:gd name="T10" fmla="*/ 0 h 23550"/>
                <a:gd name="T11" fmla="*/ 42619 w 42619"/>
                <a:gd name="T12" fmla="*/ 23550 h 23550"/>
              </a:gdLst>
              <a:ahLst/>
              <a:cxnLst>
                <a:cxn ang="T6">
                  <a:pos x="T0" y="T1"/>
                </a:cxn>
                <a:cxn ang="T7">
                  <a:pos x="T2" y="T3"/>
                </a:cxn>
                <a:cxn ang="T8">
                  <a:pos x="T4" y="T5"/>
                </a:cxn>
              </a:cxnLst>
              <a:rect l="T9" t="T10" r="T11" b="T12"/>
              <a:pathLst>
                <a:path w="42619" h="23550" fill="none" extrusionOk="0">
                  <a:moveTo>
                    <a:pt x="42530" y="0"/>
                  </a:moveTo>
                  <a:cubicBezTo>
                    <a:pt x="42589" y="648"/>
                    <a:pt x="42619" y="1299"/>
                    <a:pt x="42619" y="1950"/>
                  </a:cubicBezTo>
                  <a:cubicBezTo>
                    <a:pt x="42619" y="13879"/>
                    <a:pt x="32948" y="23550"/>
                    <a:pt x="21019" y="23550"/>
                  </a:cubicBezTo>
                  <a:cubicBezTo>
                    <a:pt x="11006" y="23550"/>
                    <a:pt x="2307" y="16669"/>
                    <a:pt x="0" y="6926"/>
                  </a:cubicBezTo>
                </a:path>
                <a:path w="42619" h="23550" stroke="0" extrusionOk="0">
                  <a:moveTo>
                    <a:pt x="42530" y="0"/>
                  </a:moveTo>
                  <a:cubicBezTo>
                    <a:pt x="42589" y="648"/>
                    <a:pt x="42619" y="1299"/>
                    <a:pt x="42619" y="1950"/>
                  </a:cubicBezTo>
                  <a:cubicBezTo>
                    <a:pt x="42619" y="13879"/>
                    <a:pt x="32948" y="23550"/>
                    <a:pt x="21019" y="23550"/>
                  </a:cubicBezTo>
                  <a:cubicBezTo>
                    <a:pt x="11006" y="23550"/>
                    <a:pt x="2307" y="16669"/>
                    <a:pt x="0" y="6926"/>
                  </a:cubicBezTo>
                  <a:lnTo>
                    <a:pt x="21019" y="1950"/>
                  </a:lnTo>
                  <a:close/>
                </a:path>
              </a:pathLst>
            </a:custGeom>
            <a:noFill/>
            <a:ln w="9525">
              <a:solidFill>
                <a:srgbClr val="000000"/>
              </a:solidFill>
              <a:prstDash val="dash"/>
              <a:round/>
              <a:headEnd/>
              <a:tailEnd/>
            </a:ln>
          </p:spPr>
          <p:txBody>
            <a:bodyPr/>
            <a:lstStyle/>
            <a:p>
              <a:endParaRPr lang="es-ES"/>
            </a:p>
          </p:txBody>
        </p:sp>
        <p:sp>
          <p:nvSpPr>
            <p:cNvPr id="141336" name="Arc 28"/>
            <p:cNvSpPr>
              <a:spLocks/>
            </p:cNvSpPr>
            <p:nvPr/>
          </p:nvSpPr>
          <p:spPr bwMode="auto">
            <a:xfrm rot="10171534">
              <a:off x="1337" y="1652"/>
              <a:ext cx="2540" cy="1225"/>
            </a:xfrm>
            <a:custGeom>
              <a:avLst/>
              <a:gdLst>
                <a:gd name="T0" fmla="*/ 151 w 42619"/>
                <a:gd name="T1" fmla="*/ 0 h 23667"/>
                <a:gd name="T2" fmla="*/ 0 w 42619"/>
                <a:gd name="T3" fmla="*/ 19 h 23667"/>
                <a:gd name="T4" fmla="*/ 75 w 42619"/>
                <a:gd name="T5" fmla="*/ 6 h 23667"/>
                <a:gd name="T6" fmla="*/ 0 60000 65536"/>
                <a:gd name="T7" fmla="*/ 0 60000 65536"/>
                <a:gd name="T8" fmla="*/ 0 60000 65536"/>
                <a:gd name="T9" fmla="*/ 0 w 42619"/>
                <a:gd name="T10" fmla="*/ 0 h 23667"/>
                <a:gd name="T11" fmla="*/ 42619 w 42619"/>
                <a:gd name="T12" fmla="*/ 23667 h 23667"/>
              </a:gdLst>
              <a:ahLst/>
              <a:cxnLst>
                <a:cxn ang="T6">
                  <a:pos x="T0" y="T1"/>
                </a:cxn>
                <a:cxn ang="T7">
                  <a:pos x="T2" y="T3"/>
                </a:cxn>
                <a:cxn ang="T8">
                  <a:pos x="T4" y="T5"/>
                </a:cxn>
              </a:cxnLst>
              <a:rect l="T9" t="T10" r="T11" b="T12"/>
              <a:pathLst>
                <a:path w="42619" h="23667" fill="none" extrusionOk="0">
                  <a:moveTo>
                    <a:pt x="42519" y="0"/>
                  </a:moveTo>
                  <a:cubicBezTo>
                    <a:pt x="42585" y="687"/>
                    <a:pt x="42619" y="1376"/>
                    <a:pt x="42619" y="2067"/>
                  </a:cubicBezTo>
                  <a:cubicBezTo>
                    <a:pt x="42619" y="13996"/>
                    <a:pt x="32948" y="23667"/>
                    <a:pt x="21019" y="23667"/>
                  </a:cubicBezTo>
                  <a:cubicBezTo>
                    <a:pt x="11006" y="23667"/>
                    <a:pt x="2307" y="16786"/>
                    <a:pt x="0" y="7043"/>
                  </a:cubicBezTo>
                </a:path>
                <a:path w="42619" h="23667" stroke="0" extrusionOk="0">
                  <a:moveTo>
                    <a:pt x="42519" y="0"/>
                  </a:moveTo>
                  <a:cubicBezTo>
                    <a:pt x="42585" y="687"/>
                    <a:pt x="42619" y="1376"/>
                    <a:pt x="42619" y="2067"/>
                  </a:cubicBezTo>
                  <a:cubicBezTo>
                    <a:pt x="42619" y="13996"/>
                    <a:pt x="32948" y="23667"/>
                    <a:pt x="21019" y="23667"/>
                  </a:cubicBezTo>
                  <a:cubicBezTo>
                    <a:pt x="11006" y="23667"/>
                    <a:pt x="2307" y="16786"/>
                    <a:pt x="0" y="7043"/>
                  </a:cubicBezTo>
                  <a:lnTo>
                    <a:pt x="21019" y="2067"/>
                  </a:lnTo>
                  <a:close/>
                </a:path>
              </a:pathLst>
            </a:custGeom>
            <a:noFill/>
            <a:ln w="9525">
              <a:solidFill>
                <a:srgbClr val="000000"/>
              </a:solidFill>
              <a:prstDash val="dash"/>
              <a:round/>
              <a:headEnd/>
              <a:tailEnd/>
            </a:ln>
          </p:spPr>
          <p:txBody>
            <a:bodyPr/>
            <a:lstStyle/>
            <a:p>
              <a:endParaRPr lang="es-ES"/>
            </a:p>
          </p:txBody>
        </p:sp>
      </p:grpSp>
      <p:sp>
        <p:nvSpPr>
          <p:cNvPr id="141318" name="Rectangle 29"/>
          <p:cNvSpPr>
            <a:spLocks noChangeArrowheads="1"/>
          </p:cNvSpPr>
          <p:nvPr/>
        </p:nvSpPr>
        <p:spPr bwMode="auto">
          <a:xfrm>
            <a:off x="179388" y="0"/>
            <a:ext cx="8496300" cy="549275"/>
          </a:xfrm>
          <a:prstGeom prst="rect">
            <a:avLst/>
          </a:prstGeom>
          <a:noFill/>
          <a:ln w="9525">
            <a:noFill/>
            <a:miter lim="800000"/>
            <a:headEnd/>
            <a:tailEnd/>
          </a:ln>
        </p:spPr>
        <p:txBody>
          <a:bodyPr lIns="90517" tIns="45259" rIns="90517" bIns="45259" anchor="ctr"/>
          <a:lstStyle/>
          <a:p>
            <a:pPr algn="l" defTabSz="904875"/>
            <a:r>
              <a:rPr lang="es-ES" sz="2300">
                <a:solidFill>
                  <a:schemeClr val="bg1"/>
                </a:solidFill>
              </a:rPr>
              <a:t>Caja Telemática Autónoma </a:t>
            </a:r>
            <a:r>
              <a:rPr lang="fr-FR" sz="2300">
                <a:solidFill>
                  <a:schemeClr val="bg1"/>
                </a:solidFill>
              </a:rPr>
              <a:t>(BTA)</a:t>
            </a:r>
          </a:p>
        </p:txBody>
      </p:sp>
      <p:pic>
        <p:nvPicPr>
          <p:cNvPr id="141319" name="Picture 31" descr="attention"/>
          <p:cNvPicPr>
            <a:picLocks noChangeAspect="1" noChangeArrowheads="1"/>
          </p:cNvPicPr>
          <p:nvPr/>
        </p:nvPicPr>
        <p:blipFill>
          <a:blip r:embed="rId3" cstate="print"/>
          <a:srcRect/>
          <a:stretch>
            <a:fillRect/>
          </a:stretch>
        </p:blipFill>
        <p:spPr bwMode="auto">
          <a:xfrm>
            <a:off x="179388" y="5445125"/>
            <a:ext cx="1150937" cy="1049338"/>
          </a:xfrm>
          <a:prstGeom prst="rect">
            <a:avLst/>
          </a:prstGeom>
          <a:noFill/>
          <a:ln w="9525">
            <a:noFill/>
            <a:miter lim="800000"/>
            <a:headEnd/>
            <a:tailEnd/>
          </a:ln>
        </p:spPr>
      </p:pic>
      <p:grpSp>
        <p:nvGrpSpPr>
          <p:cNvPr id="5" name="Group 35"/>
          <p:cNvGrpSpPr>
            <a:grpSpLocks/>
          </p:cNvGrpSpPr>
          <p:nvPr/>
        </p:nvGrpSpPr>
        <p:grpSpPr bwMode="auto">
          <a:xfrm>
            <a:off x="323850" y="1557338"/>
            <a:ext cx="8374063" cy="3609975"/>
            <a:chOff x="204" y="981"/>
            <a:chExt cx="5275" cy="2274"/>
          </a:xfrm>
        </p:grpSpPr>
        <p:pic>
          <p:nvPicPr>
            <p:cNvPr id="141321" name="Picture 34" descr="ion"/>
            <p:cNvPicPr>
              <a:picLocks noChangeAspect="1" noChangeArrowheads="1"/>
            </p:cNvPicPr>
            <p:nvPr/>
          </p:nvPicPr>
          <p:blipFill>
            <a:blip r:embed="rId4" cstate="print"/>
            <a:srcRect/>
            <a:stretch>
              <a:fillRect/>
            </a:stretch>
          </p:blipFill>
          <p:spPr bwMode="auto">
            <a:xfrm>
              <a:off x="204" y="1253"/>
              <a:ext cx="1905" cy="1225"/>
            </a:xfrm>
            <a:prstGeom prst="rect">
              <a:avLst/>
            </a:prstGeom>
            <a:noFill/>
            <a:ln w="9525">
              <a:noFill/>
              <a:miter lim="800000"/>
              <a:headEnd/>
              <a:tailEnd/>
            </a:ln>
          </p:spPr>
        </p:pic>
        <p:pic>
          <p:nvPicPr>
            <p:cNvPr id="141322" name="Picture 8" descr="carte-SIM"/>
            <p:cNvPicPr>
              <a:picLocks noChangeAspect="1" noChangeArrowheads="1"/>
            </p:cNvPicPr>
            <p:nvPr/>
          </p:nvPicPr>
          <p:blipFill>
            <a:blip r:embed="rId5" cstate="print"/>
            <a:srcRect/>
            <a:stretch>
              <a:fillRect/>
            </a:stretch>
          </p:blipFill>
          <p:spPr bwMode="auto">
            <a:xfrm rot="3263244">
              <a:off x="1782" y="1081"/>
              <a:ext cx="517" cy="680"/>
            </a:xfrm>
            <a:prstGeom prst="rect">
              <a:avLst/>
            </a:prstGeom>
            <a:noFill/>
            <a:ln w="9525">
              <a:noFill/>
              <a:miter lim="800000"/>
              <a:headEnd/>
              <a:tailEnd/>
            </a:ln>
          </p:spPr>
        </p:pic>
        <p:sp>
          <p:nvSpPr>
            <p:cNvPr id="141323" name="Oval 11"/>
            <p:cNvSpPr>
              <a:spLocks noChangeAspect="1" noChangeArrowheads="1"/>
            </p:cNvSpPr>
            <p:nvPr/>
          </p:nvSpPr>
          <p:spPr bwMode="auto">
            <a:xfrm rot="-1399174">
              <a:off x="4014" y="1671"/>
              <a:ext cx="1377" cy="744"/>
            </a:xfrm>
            <a:prstGeom prst="ellipse">
              <a:avLst/>
            </a:prstGeom>
            <a:gradFill rotWithShape="1">
              <a:gsLst>
                <a:gs pos="0">
                  <a:srgbClr val="5F5F5F"/>
                </a:gs>
                <a:gs pos="100000">
                  <a:srgbClr val="FFFFFF">
                    <a:alpha val="0"/>
                  </a:srgbClr>
                </a:gs>
              </a:gsLst>
              <a:path path="shape">
                <a:fillToRect l="50000" t="50000" r="50000" b="50000"/>
              </a:path>
            </a:gradFill>
            <a:ln w="9525">
              <a:noFill/>
              <a:round/>
              <a:headEnd/>
              <a:tailEnd/>
            </a:ln>
          </p:spPr>
          <p:txBody>
            <a:bodyPr wrap="none" anchor="ctr"/>
            <a:lstStyle/>
            <a:p>
              <a:pPr defTabSz="1279525">
                <a:buClr>
                  <a:srgbClr val="FF0000"/>
                </a:buClr>
                <a:buSzPct val="80000"/>
                <a:buFont typeface="Arial" charset="0"/>
                <a:buChar char="•"/>
              </a:pPr>
              <a:endParaRPr lang="es-ES" sz="2500">
                <a:solidFill>
                  <a:schemeClr val="bg1"/>
                </a:solidFill>
              </a:endParaRPr>
            </a:p>
          </p:txBody>
        </p:sp>
        <p:sp>
          <p:nvSpPr>
            <p:cNvPr id="141324" name="Oval 12"/>
            <p:cNvSpPr>
              <a:spLocks noChangeAspect="1" noChangeArrowheads="1"/>
            </p:cNvSpPr>
            <p:nvPr/>
          </p:nvSpPr>
          <p:spPr bwMode="auto">
            <a:xfrm>
              <a:off x="4544" y="1792"/>
              <a:ext cx="806" cy="674"/>
            </a:xfrm>
            <a:prstGeom prst="ellipse">
              <a:avLst/>
            </a:prstGeom>
            <a:gradFill rotWithShape="1">
              <a:gsLst>
                <a:gs pos="0">
                  <a:srgbClr val="5F5F5F"/>
                </a:gs>
                <a:gs pos="100000">
                  <a:srgbClr val="FFFFFF">
                    <a:alpha val="0"/>
                  </a:srgbClr>
                </a:gs>
              </a:gsLst>
              <a:path path="shape">
                <a:fillToRect l="50000" t="50000" r="50000" b="50000"/>
              </a:path>
            </a:gradFill>
            <a:ln w="9525">
              <a:noFill/>
              <a:round/>
              <a:headEnd/>
              <a:tailEnd/>
            </a:ln>
          </p:spPr>
          <p:txBody>
            <a:bodyPr wrap="none" anchor="ctr"/>
            <a:lstStyle/>
            <a:p>
              <a:pPr defTabSz="1279525">
                <a:buClr>
                  <a:srgbClr val="FF0000"/>
                </a:buClr>
                <a:buSzPct val="80000"/>
                <a:buFont typeface="Arial" charset="0"/>
                <a:buChar char="•"/>
              </a:pPr>
              <a:endParaRPr lang="es-ES" sz="2500">
                <a:solidFill>
                  <a:schemeClr val="bg1"/>
                </a:solidFill>
              </a:endParaRPr>
            </a:p>
          </p:txBody>
        </p:sp>
        <p:pic>
          <p:nvPicPr>
            <p:cNvPr id="141325" name="Picture 13" descr="Server sm"/>
            <p:cNvPicPr>
              <a:picLocks noChangeAspect="1" noChangeArrowheads="1"/>
            </p:cNvPicPr>
            <p:nvPr/>
          </p:nvPicPr>
          <p:blipFill>
            <a:blip r:embed="rId6" cstate="print"/>
            <a:srcRect/>
            <a:stretch>
              <a:fillRect/>
            </a:stretch>
          </p:blipFill>
          <p:spPr bwMode="auto">
            <a:xfrm>
              <a:off x="4238" y="981"/>
              <a:ext cx="906" cy="1208"/>
            </a:xfrm>
            <a:prstGeom prst="rect">
              <a:avLst/>
            </a:prstGeom>
            <a:noFill/>
            <a:ln w="9525">
              <a:noFill/>
              <a:miter lim="800000"/>
              <a:headEnd/>
              <a:tailEnd/>
            </a:ln>
          </p:spPr>
        </p:pic>
        <p:sp>
          <p:nvSpPr>
            <p:cNvPr id="141326" name="AutoShape 14"/>
            <p:cNvSpPr>
              <a:spLocks noChangeAspect="1" noChangeArrowheads="1"/>
            </p:cNvSpPr>
            <p:nvPr/>
          </p:nvSpPr>
          <p:spPr bwMode="auto">
            <a:xfrm>
              <a:off x="4766" y="1635"/>
              <a:ext cx="469" cy="546"/>
            </a:xfrm>
            <a:prstGeom prst="can">
              <a:avLst>
                <a:gd name="adj" fmla="val 58209"/>
              </a:avLst>
            </a:prstGeom>
            <a:gradFill rotWithShape="1">
              <a:gsLst>
                <a:gs pos="0">
                  <a:srgbClr val="76C9F2"/>
                </a:gs>
                <a:gs pos="50000">
                  <a:srgbClr val="D1EDFF"/>
                </a:gs>
                <a:gs pos="100000">
                  <a:srgbClr val="76C9F2"/>
                </a:gs>
              </a:gsLst>
              <a:lin ang="0" scaled="1"/>
            </a:gradFill>
            <a:ln w="3175">
              <a:solidFill>
                <a:srgbClr val="0F70A1"/>
              </a:solidFill>
              <a:round/>
              <a:headEnd/>
              <a:tailEnd/>
            </a:ln>
          </p:spPr>
          <p:txBody>
            <a:bodyPr wrap="none" anchor="ctr"/>
            <a:lstStyle/>
            <a:p>
              <a:pPr eaLnBrk="0" hangingPunct="0">
                <a:buClr>
                  <a:srgbClr val="FF0000"/>
                </a:buClr>
                <a:buSzPct val="80000"/>
                <a:buFont typeface="Arial" charset="0"/>
                <a:buChar char="•"/>
              </a:pPr>
              <a:endParaRPr lang="es-ES" sz="1300">
                <a:solidFill>
                  <a:schemeClr val="bg1"/>
                </a:solidFill>
              </a:endParaRPr>
            </a:p>
          </p:txBody>
        </p:sp>
        <p:sp>
          <p:nvSpPr>
            <p:cNvPr id="12" name="Flèche droite 11"/>
            <p:cNvSpPr>
              <a:spLocks noChangeArrowheads="1"/>
            </p:cNvSpPr>
            <p:nvPr/>
          </p:nvSpPr>
          <p:spPr bwMode="auto">
            <a:xfrm>
              <a:off x="1474" y="981"/>
              <a:ext cx="2475" cy="225"/>
            </a:xfrm>
            <a:prstGeom prst="rightArrow">
              <a:avLst>
                <a:gd name="adj1" fmla="val 50000"/>
                <a:gd name="adj2" fmla="val 50009"/>
              </a:avLst>
            </a:prstGeom>
            <a:gradFill rotWithShape="1">
              <a:gsLst>
                <a:gs pos="0">
                  <a:srgbClr val="97B9BB">
                    <a:gamma/>
                    <a:tint val="0"/>
                    <a:invGamma/>
                  </a:srgbClr>
                </a:gs>
                <a:gs pos="100000">
                  <a:srgbClr val="97B9BB"/>
                </a:gs>
              </a:gsLst>
              <a:lin ang="0" scaled="1"/>
            </a:gradFill>
            <a:ln w="25400" algn="ctr">
              <a:solidFill>
                <a:srgbClr val="97B9BB"/>
              </a:solidFill>
              <a:miter lim="800000"/>
              <a:headEnd/>
              <a:tailEnd/>
            </a:ln>
          </p:spPr>
          <p:txBody>
            <a:bodyPr anchor="ctr"/>
            <a:lstStyle/>
            <a:p>
              <a:pPr eaLnBrk="0" hangingPunct="0">
                <a:buClr>
                  <a:srgbClr val="FF0000"/>
                </a:buClr>
                <a:buSzPct val="80000"/>
                <a:buFont typeface="Arial" charset="0"/>
                <a:buChar char="•"/>
                <a:defRPr/>
              </a:pPr>
              <a:endParaRPr lang="fr-FR" sz="1300">
                <a:solidFill>
                  <a:schemeClr val="lt1"/>
                </a:solidFill>
                <a:latin typeface="+mn-lt"/>
                <a:ea typeface="+mn-ea"/>
                <a:cs typeface="+mn-cs"/>
              </a:endParaRPr>
            </a:p>
          </p:txBody>
        </p:sp>
        <p:sp>
          <p:nvSpPr>
            <p:cNvPr id="141328" name="ZoneTexte 14"/>
            <p:cNvSpPr txBox="1">
              <a:spLocks noChangeArrowheads="1"/>
            </p:cNvSpPr>
            <p:nvPr/>
          </p:nvSpPr>
          <p:spPr bwMode="auto">
            <a:xfrm>
              <a:off x="4309" y="2241"/>
              <a:ext cx="1170" cy="231"/>
            </a:xfrm>
            <a:prstGeom prst="rect">
              <a:avLst/>
            </a:prstGeom>
            <a:noFill/>
            <a:ln w="9525">
              <a:noFill/>
              <a:miter lim="800000"/>
              <a:headEnd/>
              <a:tailEnd/>
            </a:ln>
          </p:spPr>
          <p:txBody>
            <a:bodyPr>
              <a:spAutoFit/>
            </a:bodyPr>
            <a:lstStyle/>
            <a:p>
              <a:pPr eaLnBrk="0" hangingPunct="0">
                <a:buClr>
                  <a:srgbClr val="FF0000"/>
                </a:buClr>
                <a:buSzPct val="80000"/>
                <a:buFont typeface="Arial" charset="0"/>
                <a:buNone/>
              </a:pPr>
              <a:r>
                <a:rPr lang="fr-FR" sz="1800" b="1"/>
                <a:t>BACK-OFFICE</a:t>
              </a:r>
            </a:p>
          </p:txBody>
        </p:sp>
        <p:sp>
          <p:nvSpPr>
            <p:cNvPr id="141329" name="ZoneTexte 15"/>
            <p:cNvSpPr txBox="1">
              <a:spLocks noChangeArrowheads="1"/>
            </p:cNvSpPr>
            <p:nvPr/>
          </p:nvSpPr>
          <p:spPr bwMode="auto">
            <a:xfrm>
              <a:off x="703" y="3022"/>
              <a:ext cx="4546" cy="233"/>
            </a:xfrm>
            <a:prstGeom prst="rect">
              <a:avLst/>
            </a:prstGeom>
            <a:noFill/>
            <a:ln w="9525">
              <a:noFill/>
              <a:miter lim="800000"/>
              <a:headEnd/>
              <a:tailEnd/>
            </a:ln>
          </p:spPr>
          <p:txBody>
            <a:bodyPr>
              <a:spAutoFit/>
            </a:bodyPr>
            <a:lstStyle/>
            <a:p>
              <a:pPr eaLnBrk="0" hangingPunct="0">
                <a:buClr>
                  <a:srgbClr val="FF0000"/>
                </a:buClr>
                <a:buSzPct val="80000"/>
                <a:buFont typeface="Arial" charset="0"/>
                <a:buNone/>
              </a:pPr>
              <a:r>
                <a:rPr lang="es-ES" sz="1800" b="1"/>
                <a:t>Activación, recuperación, actualización, nuevos servicios, etc.</a:t>
              </a:r>
            </a:p>
          </p:txBody>
        </p:sp>
        <p:sp>
          <p:nvSpPr>
            <p:cNvPr id="2" name="Flèche droite 11"/>
            <p:cNvSpPr>
              <a:spLocks noChangeArrowheads="1"/>
            </p:cNvSpPr>
            <p:nvPr/>
          </p:nvSpPr>
          <p:spPr bwMode="auto">
            <a:xfrm rot="10800000">
              <a:off x="2265" y="2525"/>
              <a:ext cx="2475" cy="225"/>
            </a:xfrm>
            <a:prstGeom prst="rightArrow">
              <a:avLst>
                <a:gd name="adj1" fmla="val 50000"/>
                <a:gd name="adj2" fmla="val 50009"/>
              </a:avLst>
            </a:prstGeom>
            <a:gradFill rotWithShape="1">
              <a:gsLst>
                <a:gs pos="0">
                  <a:srgbClr val="97B9BB">
                    <a:gamma/>
                    <a:tint val="0"/>
                    <a:invGamma/>
                  </a:srgbClr>
                </a:gs>
                <a:gs pos="100000">
                  <a:srgbClr val="97B9BB"/>
                </a:gs>
              </a:gsLst>
              <a:lin ang="0" scaled="1"/>
            </a:gradFill>
            <a:ln w="25400" algn="ctr">
              <a:solidFill>
                <a:srgbClr val="97B9BB"/>
              </a:solidFill>
              <a:miter lim="800000"/>
              <a:headEnd/>
              <a:tailEnd/>
            </a:ln>
          </p:spPr>
          <p:txBody>
            <a:bodyPr rot="10800000" anchor="ctr"/>
            <a:lstStyle/>
            <a:p>
              <a:pPr eaLnBrk="0" hangingPunct="0">
                <a:buClr>
                  <a:srgbClr val="FF0000"/>
                </a:buClr>
                <a:buSzPct val="80000"/>
                <a:buFont typeface="Arial" charset="0"/>
                <a:buChar char="•"/>
                <a:defRPr/>
              </a:pPr>
              <a:endParaRPr lang="fr-FR" sz="1300">
                <a:solidFill>
                  <a:schemeClr val="lt1"/>
                </a:solidFill>
                <a:latin typeface="+mn-lt"/>
                <a:ea typeface="+mn-ea"/>
                <a:cs typeface="+mn-cs"/>
              </a:endParaRPr>
            </a:p>
          </p:txBody>
        </p:sp>
      </p:gr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ext Box 3"/>
          <p:cNvSpPr txBox="1">
            <a:spLocks noChangeArrowheads="1"/>
          </p:cNvSpPr>
          <p:nvPr/>
        </p:nvSpPr>
        <p:spPr bwMode="auto">
          <a:xfrm>
            <a:off x="184150" y="644525"/>
            <a:ext cx="8780463" cy="366713"/>
          </a:xfrm>
          <a:prstGeom prst="rect">
            <a:avLst/>
          </a:prstGeom>
          <a:noFill/>
          <a:ln w="9525">
            <a:noFill/>
            <a:miter lim="800000"/>
            <a:headEnd/>
            <a:tailEnd/>
          </a:ln>
        </p:spPr>
        <p:txBody>
          <a:bodyPr>
            <a:spAutoFit/>
          </a:bodyPr>
          <a:lstStyle/>
          <a:p>
            <a:pPr algn="l"/>
            <a:r>
              <a:rPr lang="es-ES" sz="1800" b="1">
                <a:solidFill>
                  <a:srgbClr val="000000"/>
                </a:solidFill>
              </a:rPr>
              <a:t>Climatización: circuito frio</a:t>
            </a:r>
          </a:p>
        </p:txBody>
      </p:sp>
      <p:sp>
        <p:nvSpPr>
          <p:cNvPr id="147459" name="Rectangle 2"/>
          <p:cNvSpPr>
            <a:spLocks noChangeArrowheads="1"/>
          </p:cNvSpPr>
          <p:nvPr/>
        </p:nvSpPr>
        <p:spPr bwMode="auto">
          <a:xfrm>
            <a:off x="179388" y="0"/>
            <a:ext cx="8496300" cy="549275"/>
          </a:xfrm>
          <a:prstGeom prst="rect">
            <a:avLst/>
          </a:prstGeom>
          <a:noFill/>
          <a:ln w="9525">
            <a:noFill/>
            <a:miter lim="800000"/>
            <a:headEnd/>
            <a:tailEnd/>
          </a:ln>
        </p:spPr>
        <p:txBody>
          <a:bodyPr lIns="90517" tIns="45259" rIns="90517" bIns="45259" anchor="ctr"/>
          <a:lstStyle/>
          <a:p>
            <a:pPr algn="l" defTabSz="904875"/>
            <a:r>
              <a:rPr lang="es-ES" sz="2300">
                <a:solidFill>
                  <a:schemeClr val="bg1"/>
                </a:solidFill>
              </a:rPr>
              <a:t>Calefacción y climatización</a:t>
            </a:r>
          </a:p>
        </p:txBody>
      </p:sp>
      <p:grpSp>
        <p:nvGrpSpPr>
          <p:cNvPr id="2" name="Group 18"/>
          <p:cNvGrpSpPr>
            <a:grpSpLocks/>
          </p:cNvGrpSpPr>
          <p:nvPr/>
        </p:nvGrpSpPr>
        <p:grpSpPr bwMode="auto">
          <a:xfrm>
            <a:off x="250825" y="1268413"/>
            <a:ext cx="8607425" cy="5402262"/>
            <a:chOff x="180" y="795"/>
            <a:chExt cx="5422" cy="3403"/>
          </a:xfrm>
        </p:grpSpPr>
        <p:pic>
          <p:nvPicPr>
            <p:cNvPr id="147462" name="Picture 3"/>
            <p:cNvPicPr>
              <a:picLocks noChangeAspect="1" noChangeArrowheads="1"/>
            </p:cNvPicPr>
            <p:nvPr/>
          </p:nvPicPr>
          <p:blipFill>
            <a:blip r:embed="rId3" cstate="print"/>
            <a:srcRect/>
            <a:stretch>
              <a:fillRect/>
            </a:stretch>
          </p:blipFill>
          <p:spPr bwMode="auto">
            <a:xfrm>
              <a:off x="567" y="845"/>
              <a:ext cx="4145" cy="2891"/>
            </a:xfrm>
            <a:prstGeom prst="rect">
              <a:avLst/>
            </a:prstGeom>
            <a:noFill/>
            <a:ln w="38100">
              <a:noFill/>
              <a:miter lim="800000"/>
              <a:headEnd/>
              <a:tailEnd/>
            </a:ln>
          </p:spPr>
        </p:pic>
        <p:sp>
          <p:nvSpPr>
            <p:cNvPr id="147463" name="Line 13"/>
            <p:cNvSpPr>
              <a:spLocks noChangeShapeType="1"/>
            </p:cNvSpPr>
            <p:nvPr/>
          </p:nvSpPr>
          <p:spPr bwMode="auto">
            <a:xfrm rot="-835627" flipH="1" flipV="1">
              <a:off x="3167" y="3176"/>
              <a:ext cx="816" cy="454"/>
            </a:xfrm>
            <a:prstGeom prst="line">
              <a:avLst/>
            </a:prstGeom>
            <a:noFill/>
            <a:ln w="44450">
              <a:solidFill>
                <a:srgbClr val="446668"/>
              </a:solidFill>
              <a:round/>
              <a:headEnd/>
              <a:tailEnd type="triangle" w="med" len="med"/>
            </a:ln>
          </p:spPr>
          <p:txBody>
            <a:bodyPr anchor="ctr">
              <a:spAutoFit/>
            </a:bodyPr>
            <a:lstStyle/>
            <a:p>
              <a:endParaRPr lang="es-ES"/>
            </a:p>
          </p:txBody>
        </p:sp>
        <p:sp>
          <p:nvSpPr>
            <p:cNvPr id="147464" name="Text Box 12"/>
            <p:cNvSpPr txBox="1">
              <a:spLocks noChangeArrowheads="1"/>
            </p:cNvSpPr>
            <p:nvPr/>
          </p:nvSpPr>
          <p:spPr bwMode="auto">
            <a:xfrm>
              <a:off x="4498" y="1890"/>
              <a:ext cx="1013" cy="231"/>
            </a:xfrm>
            <a:prstGeom prst="rect">
              <a:avLst/>
            </a:prstGeom>
            <a:solidFill>
              <a:srgbClr val="EAEAEA"/>
            </a:solidFill>
            <a:ln w="25400">
              <a:noFill/>
              <a:miter lim="800000"/>
              <a:headEnd/>
              <a:tailEnd/>
            </a:ln>
          </p:spPr>
          <p:txBody>
            <a:bodyPr>
              <a:spAutoFit/>
            </a:bodyPr>
            <a:lstStyle/>
            <a:p>
              <a:r>
                <a:rPr kumimoji="1" lang="fr-FR" altLang="ja-JP" sz="1800" b="1">
                  <a:ea typeface="MS PGothic" pitchFamily="34" charset="-128"/>
                </a:rPr>
                <a:t>Evaporador</a:t>
              </a:r>
              <a:endParaRPr kumimoji="1" lang="en-US" altLang="ja-JP" sz="1800" b="1">
                <a:ea typeface="MS PGothic" pitchFamily="34" charset="-128"/>
              </a:endParaRPr>
            </a:p>
          </p:txBody>
        </p:sp>
        <p:sp>
          <p:nvSpPr>
            <p:cNvPr id="147465" name="Line 13"/>
            <p:cNvSpPr>
              <a:spLocks noChangeShapeType="1"/>
            </p:cNvSpPr>
            <p:nvPr/>
          </p:nvSpPr>
          <p:spPr bwMode="auto">
            <a:xfrm rot="-835627" flipH="1" flipV="1">
              <a:off x="4146" y="1990"/>
              <a:ext cx="363" cy="91"/>
            </a:xfrm>
            <a:prstGeom prst="line">
              <a:avLst/>
            </a:prstGeom>
            <a:noFill/>
            <a:ln w="44450">
              <a:solidFill>
                <a:srgbClr val="446668"/>
              </a:solidFill>
              <a:round/>
              <a:headEnd/>
              <a:tailEnd type="triangle" w="med" len="med"/>
            </a:ln>
          </p:spPr>
          <p:txBody>
            <a:bodyPr anchor="ctr">
              <a:spAutoFit/>
            </a:bodyPr>
            <a:lstStyle/>
            <a:p>
              <a:endParaRPr lang="es-ES"/>
            </a:p>
          </p:txBody>
        </p:sp>
        <p:sp>
          <p:nvSpPr>
            <p:cNvPr id="147466" name="Text Box 12"/>
            <p:cNvSpPr txBox="1">
              <a:spLocks noChangeArrowheads="1"/>
            </p:cNvSpPr>
            <p:nvPr/>
          </p:nvSpPr>
          <p:spPr bwMode="auto">
            <a:xfrm>
              <a:off x="3107" y="795"/>
              <a:ext cx="1134" cy="231"/>
            </a:xfrm>
            <a:prstGeom prst="rect">
              <a:avLst/>
            </a:prstGeom>
            <a:solidFill>
              <a:srgbClr val="EAEAEA"/>
            </a:solidFill>
            <a:ln w="25400">
              <a:noFill/>
              <a:miter lim="800000"/>
              <a:headEnd/>
              <a:tailEnd/>
            </a:ln>
          </p:spPr>
          <p:txBody>
            <a:bodyPr>
              <a:spAutoFit/>
            </a:bodyPr>
            <a:lstStyle/>
            <a:p>
              <a:r>
                <a:rPr kumimoji="1" lang="fr-FR" altLang="ja-JP" sz="1800" b="1">
                  <a:ea typeface="MS PGothic" pitchFamily="34" charset="-128"/>
                </a:rPr>
                <a:t>reductor</a:t>
              </a:r>
              <a:endParaRPr kumimoji="1" lang="en-US" altLang="ja-JP" sz="1800" b="1">
                <a:ea typeface="MS PGothic" pitchFamily="34" charset="-128"/>
              </a:endParaRPr>
            </a:p>
          </p:txBody>
        </p:sp>
        <p:sp>
          <p:nvSpPr>
            <p:cNvPr id="504847" name="Line 13"/>
            <p:cNvSpPr>
              <a:spLocks noChangeShapeType="1"/>
            </p:cNvSpPr>
            <p:nvPr/>
          </p:nvSpPr>
          <p:spPr bwMode="auto">
            <a:xfrm rot="20764373" flipH="1">
              <a:off x="3379" y="1038"/>
              <a:ext cx="195" cy="804"/>
            </a:xfrm>
            <a:prstGeom prst="line">
              <a:avLst/>
            </a:prstGeom>
            <a:noFill/>
            <a:ln w="44450">
              <a:solidFill>
                <a:srgbClr val="446668"/>
              </a:solidFill>
              <a:round/>
              <a:headEnd/>
              <a:tailEnd type="triangle" w="med" len="med"/>
            </a:ln>
            <a:effectLst>
              <a:outerShdw dist="35921" dir="2700000" algn="ctr" rotWithShape="0">
                <a:schemeClr val="tx2">
                  <a:alpha val="50000"/>
                </a:schemeClr>
              </a:outerShdw>
            </a:effectLst>
          </p:spPr>
          <p:txBody>
            <a:bodyPr anchor="ctr">
              <a:spAutoFit/>
            </a:bodyPr>
            <a:lstStyle/>
            <a:p>
              <a:pPr>
                <a:defRPr/>
              </a:pPr>
              <a:endParaRPr lang="es-ES">
                <a:ea typeface="+mn-ea"/>
                <a:cs typeface="Arial" charset="0"/>
              </a:endParaRPr>
            </a:p>
          </p:txBody>
        </p:sp>
        <p:sp>
          <p:nvSpPr>
            <p:cNvPr id="147468" name="Text Box 12"/>
            <p:cNvSpPr txBox="1">
              <a:spLocks noChangeArrowheads="1"/>
            </p:cNvSpPr>
            <p:nvPr/>
          </p:nvSpPr>
          <p:spPr bwMode="auto">
            <a:xfrm>
              <a:off x="211" y="3150"/>
              <a:ext cx="1134" cy="635"/>
            </a:xfrm>
            <a:prstGeom prst="rect">
              <a:avLst/>
            </a:prstGeom>
            <a:solidFill>
              <a:srgbClr val="EAEAEA"/>
            </a:solidFill>
            <a:ln w="25400">
              <a:noFill/>
              <a:miter lim="800000"/>
              <a:headEnd/>
              <a:tailEnd/>
            </a:ln>
          </p:spPr>
          <p:txBody>
            <a:bodyPr/>
            <a:lstStyle/>
            <a:p>
              <a:r>
                <a:rPr kumimoji="1" lang="es-ES" altLang="ja-JP" sz="1800" b="1">
                  <a:ea typeface="MS PGothic" pitchFamily="34" charset="-128"/>
                </a:rPr>
                <a:t>Condensador + cartucho deshidratante</a:t>
              </a:r>
            </a:p>
          </p:txBody>
        </p:sp>
        <p:sp>
          <p:nvSpPr>
            <p:cNvPr id="147469" name="Line 13"/>
            <p:cNvSpPr>
              <a:spLocks noChangeShapeType="1"/>
            </p:cNvSpPr>
            <p:nvPr/>
          </p:nvSpPr>
          <p:spPr bwMode="auto">
            <a:xfrm rot="20764373" flipV="1">
              <a:off x="1280" y="3349"/>
              <a:ext cx="545" cy="142"/>
            </a:xfrm>
            <a:prstGeom prst="line">
              <a:avLst/>
            </a:prstGeom>
            <a:noFill/>
            <a:ln w="44450">
              <a:solidFill>
                <a:srgbClr val="446668"/>
              </a:solidFill>
              <a:round/>
              <a:headEnd/>
              <a:tailEnd type="triangle" w="med" len="med"/>
            </a:ln>
          </p:spPr>
          <p:txBody>
            <a:bodyPr anchor="ctr">
              <a:spAutoFit/>
            </a:bodyPr>
            <a:lstStyle/>
            <a:p>
              <a:endParaRPr lang="es-ES"/>
            </a:p>
          </p:txBody>
        </p:sp>
        <p:sp>
          <p:nvSpPr>
            <p:cNvPr id="147470" name="Text Box 12"/>
            <p:cNvSpPr txBox="1">
              <a:spLocks noChangeArrowheads="1"/>
            </p:cNvSpPr>
            <p:nvPr/>
          </p:nvSpPr>
          <p:spPr bwMode="auto">
            <a:xfrm>
              <a:off x="180" y="990"/>
              <a:ext cx="952" cy="590"/>
            </a:xfrm>
            <a:prstGeom prst="rect">
              <a:avLst/>
            </a:prstGeom>
            <a:solidFill>
              <a:srgbClr val="EAEAEA"/>
            </a:solidFill>
            <a:ln w="25400">
              <a:noFill/>
              <a:miter lim="800000"/>
              <a:headEnd/>
              <a:tailEnd/>
            </a:ln>
          </p:spPr>
          <p:txBody>
            <a:bodyPr/>
            <a:lstStyle/>
            <a:p>
              <a:r>
                <a:rPr kumimoji="1" lang="es-ES" altLang="ja-JP" sz="1800" b="1">
                  <a:ea typeface="MS PGothic" pitchFamily="34" charset="-128"/>
                </a:rPr>
                <a:t>Sensor de presión refrigerante</a:t>
              </a:r>
            </a:p>
          </p:txBody>
        </p:sp>
        <p:sp>
          <p:nvSpPr>
            <p:cNvPr id="147471" name="Line 13"/>
            <p:cNvSpPr>
              <a:spLocks noChangeShapeType="1"/>
            </p:cNvSpPr>
            <p:nvPr/>
          </p:nvSpPr>
          <p:spPr bwMode="auto">
            <a:xfrm rot="-835627">
              <a:off x="1161" y="1328"/>
              <a:ext cx="513" cy="359"/>
            </a:xfrm>
            <a:prstGeom prst="line">
              <a:avLst/>
            </a:prstGeom>
            <a:noFill/>
            <a:ln w="44450">
              <a:solidFill>
                <a:srgbClr val="446668"/>
              </a:solidFill>
              <a:round/>
              <a:headEnd/>
              <a:tailEnd type="triangle" w="med" len="med"/>
            </a:ln>
          </p:spPr>
          <p:txBody>
            <a:bodyPr anchor="ctr">
              <a:spAutoFit/>
            </a:bodyPr>
            <a:lstStyle/>
            <a:p>
              <a:endParaRPr lang="es-ES"/>
            </a:p>
          </p:txBody>
        </p:sp>
        <p:pic>
          <p:nvPicPr>
            <p:cNvPr id="147472" name="Picture 17" descr="compresseur"/>
            <p:cNvPicPr>
              <a:picLocks noChangeAspect="1" noChangeArrowheads="1"/>
            </p:cNvPicPr>
            <p:nvPr/>
          </p:nvPicPr>
          <p:blipFill>
            <a:blip r:embed="rId4" cstate="print"/>
            <a:srcRect/>
            <a:stretch>
              <a:fillRect/>
            </a:stretch>
          </p:blipFill>
          <p:spPr bwMode="auto">
            <a:xfrm>
              <a:off x="4105" y="3022"/>
              <a:ext cx="1497" cy="1176"/>
            </a:xfrm>
            <a:prstGeom prst="rect">
              <a:avLst/>
            </a:prstGeom>
            <a:noFill/>
            <a:ln w="9525">
              <a:noFill/>
              <a:miter lim="800000"/>
              <a:headEnd/>
              <a:tailEnd/>
            </a:ln>
          </p:spPr>
        </p:pic>
      </p:grpSp>
      <p:sp>
        <p:nvSpPr>
          <p:cNvPr id="504842" name="Text Box 12"/>
          <p:cNvSpPr txBox="1">
            <a:spLocks noChangeArrowheads="1"/>
          </p:cNvSpPr>
          <p:nvPr/>
        </p:nvSpPr>
        <p:spPr bwMode="auto">
          <a:xfrm>
            <a:off x="6229350" y="3789363"/>
            <a:ext cx="2879725" cy="3068637"/>
          </a:xfrm>
          <a:prstGeom prst="rect">
            <a:avLst/>
          </a:prstGeom>
          <a:noFill/>
          <a:ln w="25400">
            <a:noFill/>
            <a:miter lim="800000"/>
            <a:headEnd/>
            <a:tailEnd/>
          </a:ln>
        </p:spPr>
        <p:txBody>
          <a:bodyPr/>
          <a:lstStyle/>
          <a:p>
            <a:r>
              <a:rPr kumimoji="1" lang="es-ES" altLang="ja-JP" sz="1800" b="1">
                <a:ea typeface="MS PGothic" pitchFamily="34" charset="-128"/>
              </a:rPr>
              <a:t>Compresor eléctrico 3500 W</a:t>
            </a:r>
          </a:p>
          <a:p>
            <a:r>
              <a:rPr kumimoji="1" lang="es-ES" altLang="ja-JP" sz="1800" b="1">
                <a:ea typeface="MS PGothic" pitchFamily="34" charset="-128"/>
              </a:rPr>
              <a:t> 330 V DC + inversor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48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4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143108" y="928670"/>
            <a:ext cx="4572000" cy="5122941"/>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nSpc>
                <a:spcPct val="150000"/>
              </a:lnSpc>
            </a:pPr>
            <a:r>
              <a:rPr lang="es-ES" sz="2000" b="1" dirty="0" smtClean="0"/>
              <a:t>Compresor eléctrico</a:t>
            </a:r>
          </a:p>
          <a:p>
            <a:pPr>
              <a:lnSpc>
                <a:spcPct val="150000"/>
              </a:lnSpc>
            </a:pPr>
            <a:r>
              <a:rPr lang="es-ES" sz="2000" dirty="0" smtClean="0"/>
              <a:t>La principal característica del circuito en frío es el uso de un compresor a velocidad variable accionado por un motor eléctrico que funciona con corriente alterna trifásica (330V AC).</a:t>
            </a:r>
          </a:p>
          <a:p>
            <a:pPr>
              <a:lnSpc>
                <a:spcPct val="150000"/>
              </a:lnSpc>
            </a:pPr>
            <a:r>
              <a:rPr lang="es-ES" sz="2000" dirty="0" smtClean="0"/>
              <a:t>Esta corriente está producida por un inversor integrado en el compresor, a partir de la corriente continua (CC) de 330V transmitida por la batería de tracción.</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3"/>
          <p:cNvSpPr txBox="1">
            <a:spLocks noChangeArrowheads="1"/>
          </p:cNvSpPr>
          <p:nvPr/>
        </p:nvSpPr>
        <p:spPr bwMode="auto">
          <a:xfrm>
            <a:off x="184150" y="644525"/>
            <a:ext cx="8780463" cy="366713"/>
          </a:xfrm>
          <a:prstGeom prst="rect">
            <a:avLst/>
          </a:prstGeom>
          <a:noFill/>
          <a:ln w="9525">
            <a:noFill/>
            <a:miter lim="800000"/>
            <a:headEnd/>
            <a:tailEnd/>
          </a:ln>
        </p:spPr>
        <p:txBody>
          <a:bodyPr>
            <a:spAutoFit/>
          </a:bodyPr>
          <a:lstStyle/>
          <a:p>
            <a:pPr algn="l"/>
            <a:r>
              <a:rPr lang="es-ES" sz="1800" b="1">
                <a:solidFill>
                  <a:srgbClr val="000000"/>
                </a:solidFill>
              </a:rPr>
              <a:t>Conducción a la derecha: presencia de un racor rápido con llave de bloqueo</a:t>
            </a:r>
          </a:p>
        </p:txBody>
      </p:sp>
      <p:pic>
        <p:nvPicPr>
          <p:cNvPr id="148483" name="Picture 3"/>
          <p:cNvPicPr>
            <a:picLocks noChangeAspect="1" noChangeArrowheads="1"/>
          </p:cNvPicPr>
          <p:nvPr/>
        </p:nvPicPr>
        <p:blipFill>
          <a:blip r:embed="rId3" cstate="print"/>
          <a:srcRect/>
          <a:stretch>
            <a:fillRect/>
          </a:stretch>
        </p:blipFill>
        <p:spPr bwMode="auto">
          <a:xfrm>
            <a:off x="3492500" y="2852738"/>
            <a:ext cx="5500688" cy="3836987"/>
          </a:xfrm>
          <a:prstGeom prst="rect">
            <a:avLst/>
          </a:prstGeom>
          <a:noFill/>
          <a:ln w="38100">
            <a:noFill/>
            <a:miter lim="800000"/>
            <a:headEnd/>
            <a:tailEnd/>
          </a:ln>
        </p:spPr>
      </p:pic>
      <p:sp>
        <p:nvSpPr>
          <p:cNvPr id="148484" name="Rectangle 2"/>
          <p:cNvSpPr>
            <a:spLocks noChangeArrowheads="1"/>
          </p:cNvSpPr>
          <p:nvPr/>
        </p:nvSpPr>
        <p:spPr bwMode="auto">
          <a:xfrm>
            <a:off x="179388" y="0"/>
            <a:ext cx="8496300" cy="549275"/>
          </a:xfrm>
          <a:prstGeom prst="rect">
            <a:avLst/>
          </a:prstGeom>
          <a:noFill/>
          <a:ln w="9525">
            <a:noFill/>
            <a:miter lim="800000"/>
            <a:headEnd/>
            <a:tailEnd/>
          </a:ln>
        </p:spPr>
        <p:txBody>
          <a:bodyPr lIns="90517" tIns="45259" rIns="90517" bIns="45259" anchor="ctr"/>
          <a:lstStyle/>
          <a:p>
            <a:pPr algn="l" defTabSz="904875"/>
            <a:r>
              <a:rPr lang="es-ES" sz="2300">
                <a:solidFill>
                  <a:srgbClr val="000000"/>
                </a:solidFill>
              </a:rPr>
              <a:t>Calefacción y climatización</a:t>
            </a:r>
          </a:p>
        </p:txBody>
      </p:sp>
      <p:grpSp>
        <p:nvGrpSpPr>
          <p:cNvPr id="2" name="Group 14"/>
          <p:cNvGrpSpPr>
            <a:grpSpLocks/>
          </p:cNvGrpSpPr>
          <p:nvPr/>
        </p:nvGrpSpPr>
        <p:grpSpPr bwMode="auto">
          <a:xfrm>
            <a:off x="323850" y="1125538"/>
            <a:ext cx="5392738" cy="3167062"/>
            <a:chOff x="204" y="709"/>
            <a:chExt cx="3397" cy="1995"/>
          </a:xfrm>
        </p:grpSpPr>
        <p:sp>
          <p:nvSpPr>
            <p:cNvPr id="148486" name="Line 13"/>
            <p:cNvSpPr>
              <a:spLocks noChangeShapeType="1"/>
            </p:cNvSpPr>
            <p:nvPr/>
          </p:nvSpPr>
          <p:spPr bwMode="auto">
            <a:xfrm rot="-835627">
              <a:off x="2989" y="1960"/>
              <a:ext cx="142" cy="175"/>
            </a:xfrm>
            <a:prstGeom prst="line">
              <a:avLst/>
            </a:prstGeom>
            <a:noFill/>
            <a:ln w="44450">
              <a:solidFill>
                <a:schemeClr val="tx1"/>
              </a:solidFill>
              <a:round/>
              <a:headEnd/>
              <a:tailEnd type="triangle" w="med" len="med"/>
            </a:ln>
          </p:spPr>
          <p:txBody>
            <a:bodyPr anchor="ctr">
              <a:spAutoFit/>
            </a:bodyPr>
            <a:lstStyle/>
            <a:p>
              <a:endParaRPr lang="es-ES"/>
            </a:p>
          </p:txBody>
        </p:sp>
        <p:sp>
          <p:nvSpPr>
            <p:cNvPr id="17" name="Ellipse 16"/>
            <p:cNvSpPr>
              <a:spLocks noChangeArrowheads="1"/>
            </p:cNvSpPr>
            <p:nvPr/>
          </p:nvSpPr>
          <p:spPr bwMode="auto">
            <a:xfrm>
              <a:off x="3061" y="2069"/>
              <a:ext cx="540" cy="360"/>
            </a:xfrm>
            <a:prstGeom prst="ellipse">
              <a:avLst/>
            </a:prstGeom>
            <a:noFill/>
            <a:ln w="19050" algn="ctr">
              <a:solidFill>
                <a:schemeClr val="bg1"/>
              </a:solidFill>
              <a:prstDash val="sysDash"/>
              <a:round/>
              <a:headEnd/>
              <a:tailEnd/>
            </a:ln>
          </p:spPr>
          <p:txBody>
            <a:bodyPr anchor="ctr"/>
            <a:lstStyle/>
            <a:p>
              <a:pPr>
                <a:defRPr/>
              </a:pPr>
              <a:endParaRPr lang="fr-FR">
                <a:solidFill>
                  <a:schemeClr val="lt1"/>
                </a:solidFill>
                <a:latin typeface="+mn-lt"/>
                <a:ea typeface="+mn-ea"/>
                <a:cs typeface="+mn-cs"/>
              </a:endParaRPr>
            </a:p>
          </p:txBody>
        </p:sp>
        <p:pic>
          <p:nvPicPr>
            <p:cNvPr id="148488" name="Picture 13" descr="cle"/>
            <p:cNvPicPr>
              <a:picLocks noChangeAspect="1" noChangeArrowheads="1"/>
            </p:cNvPicPr>
            <p:nvPr/>
          </p:nvPicPr>
          <p:blipFill>
            <a:blip r:embed="rId4" cstate="print"/>
            <a:srcRect/>
            <a:stretch>
              <a:fillRect/>
            </a:stretch>
          </p:blipFill>
          <p:spPr bwMode="auto">
            <a:xfrm>
              <a:off x="793" y="709"/>
              <a:ext cx="2177" cy="1995"/>
            </a:xfrm>
            <a:prstGeom prst="rect">
              <a:avLst/>
            </a:prstGeom>
            <a:noFill/>
            <a:ln w="9525">
              <a:noFill/>
              <a:miter lim="800000"/>
              <a:headEnd/>
              <a:tailEnd/>
            </a:ln>
          </p:spPr>
        </p:pic>
        <p:sp>
          <p:nvSpPr>
            <p:cNvPr id="148489" name="Line 13"/>
            <p:cNvSpPr>
              <a:spLocks noChangeShapeType="1"/>
            </p:cNvSpPr>
            <p:nvPr/>
          </p:nvSpPr>
          <p:spPr bwMode="auto">
            <a:xfrm rot="20764373" flipV="1">
              <a:off x="1247" y="1661"/>
              <a:ext cx="243" cy="172"/>
            </a:xfrm>
            <a:prstGeom prst="line">
              <a:avLst/>
            </a:prstGeom>
            <a:noFill/>
            <a:ln w="57150">
              <a:solidFill>
                <a:srgbClr val="00CCFF"/>
              </a:solidFill>
              <a:round/>
              <a:headEnd/>
              <a:tailEnd type="triangle" w="med" len="med"/>
            </a:ln>
          </p:spPr>
          <p:txBody>
            <a:bodyPr anchor="ctr">
              <a:spAutoFit/>
            </a:bodyPr>
            <a:lstStyle/>
            <a:p>
              <a:endParaRPr lang="es-ES"/>
            </a:p>
          </p:txBody>
        </p:sp>
        <p:sp>
          <p:nvSpPr>
            <p:cNvPr id="148490" name="Text Box 12"/>
            <p:cNvSpPr txBox="1">
              <a:spLocks noChangeArrowheads="1"/>
            </p:cNvSpPr>
            <p:nvPr/>
          </p:nvSpPr>
          <p:spPr bwMode="auto">
            <a:xfrm>
              <a:off x="204" y="1842"/>
              <a:ext cx="1440" cy="231"/>
            </a:xfrm>
            <a:prstGeom prst="rect">
              <a:avLst/>
            </a:prstGeom>
            <a:gradFill rotWithShape="1">
              <a:gsLst>
                <a:gs pos="0">
                  <a:srgbClr val="33CCFF"/>
                </a:gs>
                <a:gs pos="100000">
                  <a:srgbClr val="BAEEFF"/>
                </a:gs>
              </a:gsLst>
              <a:lin ang="5400000" scaled="1"/>
            </a:gradFill>
            <a:ln w="25400">
              <a:noFill/>
              <a:miter lim="800000"/>
              <a:headEnd/>
              <a:tailEnd/>
            </a:ln>
          </p:spPr>
          <p:txBody>
            <a:bodyPr>
              <a:spAutoFit/>
            </a:bodyPr>
            <a:lstStyle/>
            <a:p>
              <a:r>
                <a:rPr kumimoji="1" lang="fr-FR" altLang="ja-JP" sz="1800" b="1">
                  <a:ea typeface="MS PGothic" pitchFamily="34" charset="-128"/>
                </a:rPr>
                <a:t>Llave de bloqueo</a:t>
              </a:r>
              <a:endParaRPr kumimoji="1" lang="en-US" altLang="ja-JP" sz="1800" b="1">
                <a:ea typeface="MS PGothic" pitchFamily="34" charset="-128"/>
              </a:endParaRPr>
            </a:p>
          </p:txBody>
        </p:sp>
      </p:gr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3"/>
          <p:cNvSpPr txBox="1">
            <a:spLocks noChangeArrowheads="1"/>
          </p:cNvSpPr>
          <p:nvPr/>
        </p:nvSpPr>
        <p:spPr bwMode="auto">
          <a:xfrm>
            <a:off x="184150" y="644525"/>
            <a:ext cx="8780463" cy="366713"/>
          </a:xfrm>
          <a:prstGeom prst="rect">
            <a:avLst/>
          </a:prstGeom>
          <a:noFill/>
          <a:ln w="9525">
            <a:noFill/>
            <a:miter lim="800000"/>
            <a:headEnd/>
            <a:tailEnd/>
          </a:ln>
        </p:spPr>
        <p:txBody>
          <a:bodyPr>
            <a:spAutoFit/>
          </a:bodyPr>
          <a:lstStyle/>
          <a:p>
            <a:pPr algn="l"/>
            <a:r>
              <a:rPr lang="es-ES" sz="1800" b="1">
                <a:solidFill>
                  <a:srgbClr val="000000"/>
                </a:solidFill>
              </a:rPr>
              <a:t>Calefacción: elementos del circuito</a:t>
            </a:r>
          </a:p>
        </p:txBody>
      </p:sp>
      <p:sp>
        <p:nvSpPr>
          <p:cNvPr id="149507" name="Rectangle 2"/>
          <p:cNvSpPr>
            <a:spLocks noChangeArrowheads="1"/>
          </p:cNvSpPr>
          <p:nvPr/>
        </p:nvSpPr>
        <p:spPr bwMode="auto">
          <a:xfrm>
            <a:off x="179388" y="0"/>
            <a:ext cx="8496300" cy="549275"/>
          </a:xfrm>
          <a:prstGeom prst="rect">
            <a:avLst/>
          </a:prstGeom>
          <a:noFill/>
          <a:ln w="9525">
            <a:noFill/>
            <a:miter lim="800000"/>
            <a:headEnd/>
            <a:tailEnd/>
          </a:ln>
        </p:spPr>
        <p:txBody>
          <a:bodyPr lIns="90517" tIns="45259" rIns="90517" bIns="45259" anchor="ctr"/>
          <a:lstStyle/>
          <a:p>
            <a:pPr algn="l" defTabSz="904875"/>
            <a:r>
              <a:rPr lang="es-ES" sz="2300">
                <a:solidFill>
                  <a:srgbClr val="000000"/>
                </a:solidFill>
              </a:rPr>
              <a:t>Calefacción y climatización</a:t>
            </a:r>
          </a:p>
        </p:txBody>
      </p:sp>
      <p:grpSp>
        <p:nvGrpSpPr>
          <p:cNvPr id="2" name="Group 16"/>
          <p:cNvGrpSpPr>
            <a:grpSpLocks/>
          </p:cNvGrpSpPr>
          <p:nvPr/>
        </p:nvGrpSpPr>
        <p:grpSpPr bwMode="auto">
          <a:xfrm>
            <a:off x="323850" y="1412875"/>
            <a:ext cx="8569325" cy="5110163"/>
            <a:chOff x="204" y="890"/>
            <a:chExt cx="5398" cy="3219"/>
          </a:xfrm>
        </p:grpSpPr>
        <p:pic>
          <p:nvPicPr>
            <p:cNvPr id="149509" name="Picture 4"/>
            <p:cNvPicPr>
              <a:picLocks noChangeAspect="1" noChangeArrowheads="1"/>
            </p:cNvPicPr>
            <p:nvPr/>
          </p:nvPicPr>
          <p:blipFill>
            <a:blip r:embed="rId3" cstate="print"/>
            <a:srcRect/>
            <a:stretch>
              <a:fillRect/>
            </a:stretch>
          </p:blipFill>
          <p:spPr bwMode="auto">
            <a:xfrm>
              <a:off x="385" y="1207"/>
              <a:ext cx="4418" cy="2637"/>
            </a:xfrm>
            <a:prstGeom prst="rect">
              <a:avLst/>
            </a:prstGeom>
            <a:noFill/>
            <a:ln w="38100">
              <a:noFill/>
              <a:miter lim="800000"/>
              <a:headEnd/>
              <a:tailEnd/>
            </a:ln>
          </p:spPr>
        </p:pic>
        <p:sp>
          <p:nvSpPr>
            <p:cNvPr id="149510" name="Text Box 6"/>
            <p:cNvSpPr txBox="1">
              <a:spLocks noChangeArrowheads="1"/>
            </p:cNvSpPr>
            <p:nvPr/>
          </p:nvSpPr>
          <p:spPr bwMode="auto">
            <a:xfrm>
              <a:off x="1156" y="935"/>
              <a:ext cx="911" cy="231"/>
            </a:xfrm>
            <a:prstGeom prst="rect">
              <a:avLst/>
            </a:prstGeom>
            <a:solidFill>
              <a:srgbClr val="EAEAEA"/>
            </a:solidFill>
            <a:ln w="25400">
              <a:noFill/>
              <a:miter lim="800000"/>
              <a:headEnd/>
              <a:tailEnd/>
            </a:ln>
          </p:spPr>
          <p:txBody>
            <a:bodyPr>
              <a:spAutoFit/>
            </a:bodyPr>
            <a:lstStyle/>
            <a:p>
              <a:r>
                <a:rPr kumimoji="1" lang="en-US" altLang="ja-JP" sz="1800" b="1">
                  <a:ea typeface="MS PGothic" pitchFamily="34" charset="-128"/>
                </a:rPr>
                <a:t>Reserva</a:t>
              </a:r>
            </a:p>
          </p:txBody>
        </p:sp>
        <p:sp>
          <p:nvSpPr>
            <p:cNvPr id="149511" name="Line 7"/>
            <p:cNvSpPr>
              <a:spLocks noChangeShapeType="1"/>
            </p:cNvSpPr>
            <p:nvPr/>
          </p:nvSpPr>
          <p:spPr bwMode="auto">
            <a:xfrm rot="20764373" flipH="1">
              <a:off x="838" y="1187"/>
              <a:ext cx="496" cy="291"/>
            </a:xfrm>
            <a:prstGeom prst="line">
              <a:avLst/>
            </a:prstGeom>
            <a:noFill/>
            <a:ln w="28575">
              <a:solidFill>
                <a:srgbClr val="333333"/>
              </a:solidFill>
              <a:round/>
              <a:headEnd/>
              <a:tailEnd type="triangle" w="med" len="med"/>
            </a:ln>
          </p:spPr>
          <p:txBody>
            <a:bodyPr anchor="ctr">
              <a:spAutoFit/>
            </a:bodyPr>
            <a:lstStyle/>
            <a:p>
              <a:endParaRPr lang="es-ES"/>
            </a:p>
          </p:txBody>
        </p:sp>
        <p:sp>
          <p:nvSpPr>
            <p:cNvPr id="149512" name="Text Box 9"/>
            <p:cNvSpPr txBox="1">
              <a:spLocks noChangeArrowheads="1"/>
            </p:cNvSpPr>
            <p:nvPr/>
          </p:nvSpPr>
          <p:spPr bwMode="auto">
            <a:xfrm>
              <a:off x="3470" y="890"/>
              <a:ext cx="1417" cy="231"/>
            </a:xfrm>
            <a:prstGeom prst="rect">
              <a:avLst/>
            </a:prstGeom>
            <a:solidFill>
              <a:srgbClr val="EAEAEA"/>
            </a:solidFill>
            <a:ln w="25400">
              <a:noFill/>
              <a:miter lim="800000"/>
              <a:headEnd/>
              <a:tailEnd/>
            </a:ln>
          </p:spPr>
          <p:txBody>
            <a:bodyPr>
              <a:spAutoFit/>
            </a:bodyPr>
            <a:lstStyle/>
            <a:p>
              <a:r>
                <a:rPr kumimoji="1" lang="fr-FR" altLang="ja-JP" sz="1800" b="1">
                  <a:ea typeface="MS PGothic" pitchFamily="34" charset="-128"/>
                </a:rPr>
                <a:t>Aerotermo</a:t>
              </a:r>
              <a:endParaRPr kumimoji="1" lang="en-US" altLang="ja-JP" sz="1800" b="1">
                <a:ea typeface="MS PGothic" pitchFamily="34" charset="-128"/>
              </a:endParaRPr>
            </a:p>
          </p:txBody>
        </p:sp>
        <p:sp>
          <p:nvSpPr>
            <p:cNvPr id="149513" name="Line 10"/>
            <p:cNvSpPr>
              <a:spLocks noChangeShapeType="1"/>
            </p:cNvSpPr>
            <p:nvPr/>
          </p:nvSpPr>
          <p:spPr bwMode="auto">
            <a:xfrm rot="20764373" flipH="1">
              <a:off x="3098" y="1162"/>
              <a:ext cx="764" cy="493"/>
            </a:xfrm>
            <a:prstGeom prst="line">
              <a:avLst/>
            </a:prstGeom>
            <a:noFill/>
            <a:ln w="28575">
              <a:solidFill>
                <a:srgbClr val="333333"/>
              </a:solidFill>
              <a:round/>
              <a:headEnd/>
              <a:tailEnd type="triangle" w="med" len="med"/>
            </a:ln>
          </p:spPr>
          <p:txBody>
            <a:bodyPr anchor="ctr">
              <a:spAutoFit/>
            </a:bodyPr>
            <a:lstStyle/>
            <a:p>
              <a:endParaRPr lang="es-ES"/>
            </a:p>
          </p:txBody>
        </p:sp>
        <p:sp>
          <p:nvSpPr>
            <p:cNvPr id="149514" name="Text Box 12"/>
            <p:cNvSpPr txBox="1">
              <a:spLocks noChangeArrowheads="1"/>
            </p:cNvSpPr>
            <p:nvPr/>
          </p:nvSpPr>
          <p:spPr bwMode="auto">
            <a:xfrm>
              <a:off x="3923" y="1434"/>
              <a:ext cx="1679" cy="1769"/>
            </a:xfrm>
            <a:prstGeom prst="rect">
              <a:avLst/>
            </a:prstGeom>
            <a:noFill/>
            <a:ln w="25400">
              <a:noFill/>
              <a:miter lim="800000"/>
              <a:headEnd/>
              <a:tailEnd/>
            </a:ln>
          </p:spPr>
          <p:txBody>
            <a:bodyPr/>
            <a:lstStyle/>
            <a:p>
              <a:r>
                <a:rPr kumimoji="1" lang="fr-FR" altLang="ja-JP" sz="1800" b="1">
                  <a:ea typeface="MS PGothic" pitchFamily="34" charset="-128"/>
                </a:rPr>
                <a:t>Bloque de calefacción eléctrica 4200 W -  330 V DC</a:t>
              </a:r>
              <a:endParaRPr kumimoji="1" lang="en-US" altLang="ja-JP" sz="1800" b="1">
                <a:ea typeface="MS PGothic" pitchFamily="34" charset="-128"/>
              </a:endParaRPr>
            </a:p>
          </p:txBody>
        </p:sp>
        <p:sp>
          <p:nvSpPr>
            <p:cNvPr id="149515" name="Line 13"/>
            <p:cNvSpPr>
              <a:spLocks noChangeShapeType="1"/>
            </p:cNvSpPr>
            <p:nvPr/>
          </p:nvSpPr>
          <p:spPr bwMode="auto">
            <a:xfrm rot="20764373" flipH="1">
              <a:off x="3606" y="2840"/>
              <a:ext cx="363" cy="321"/>
            </a:xfrm>
            <a:prstGeom prst="line">
              <a:avLst/>
            </a:prstGeom>
            <a:noFill/>
            <a:ln w="44450">
              <a:solidFill>
                <a:srgbClr val="333333"/>
              </a:solidFill>
              <a:round/>
              <a:headEnd/>
              <a:tailEnd type="triangle" w="med" len="med"/>
            </a:ln>
          </p:spPr>
          <p:txBody>
            <a:bodyPr anchor="ctr">
              <a:spAutoFit/>
            </a:bodyPr>
            <a:lstStyle/>
            <a:p>
              <a:endParaRPr lang="es-ES"/>
            </a:p>
          </p:txBody>
        </p:sp>
        <p:sp>
          <p:nvSpPr>
            <p:cNvPr id="149516" name="Text Box 15"/>
            <p:cNvSpPr txBox="1">
              <a:spLocks noChangeArrowheads="1"/>
            </p:cNvSpPr>
            <p:nvPr/>
          </p:nvSpPr>
          <p:spPr bwMode="auto">
            <a:xfrm>
              <a:off x="204" y="3702"/>
              <a:ext cx="1515" cy="407"/>
            </a:xfrm>
            <a:prstGeom prst="rect">
              <a:avLst/>
            </a:prstGeom>
            <a:solidFill>
              <a:srgbClr val="EAEAEA"/>
            </a:solidFill>
            <a:ln w="25400">
              <a:noFill/>
              <a:miter lim="800000"/>
              <a:headEnd/>
              <a:tailEnd/>
            </a:ln>
          </p:spPr>
          <p:txBody>
            <a:bodyPr>
              <a:spAutoFit/>
            </a:bodyPr>
            <a:lstStyle/>
            <a:p>
              <a:r>
                <a:rPr kumimoji="1" lang="fr-FR" altLang="ja-JP" sz="1800" b="1">
                  <a:ea typeface="MS PGothic" pitchFamily="34" charset="-128"/>
                </a:rPr>
                <a:t>Bomba de agua eléctrica (12 V)</a:t>
              </a:r>
              <a:endParaRPr kumimoji="1" lang="en-US" altLang="ja-JP" sz="1800" b="1">
                <a:ea typeface="MS PGothic" pitchFamily="34" charset="-128"/>
              </a:endParaRPr>
            </a:p>
          </p:txBody>
        </p:sp>
        <p:sp>
          <p:nvSpPr>
            <p:cNvPr id="149517" name="Line 16"/>
            <p:cNvSpPr>
              <a:spLocks noChangeShapeType="1"/>
            </p:cNvSpPr>
            <p:nvPr/>
          </p:nvSpPr>
          <p:spPr bwMode="auto">
            <a:xfrm rot="20764373" flipV="1">
              <a:off x="975" y="3294"/>
              <a:ext cx="321" cy="352"/>
            </a:xfrm>
            <a:prstGeom prst="line">
              <a:avLst/>
            </a:prstGeom>
            <a:noFill/>
            <a:ln w="28575">
              <a:solidFill>
                <a:srgbClr val="333333"/>
              </a:solidFill>
              <a:round/>
              <a:headEnd/>
              <a:tailEnd type="triangle" w="med" len="med"/>
            </a:ln>
          </p:spPr>
          <p:txBody>
            <a:bodyPr anchor="ctr">
              <a:spAutoFit/>
            </a:bodyPr>
            <a:lstStyle/>
            <a:p>
              <a:endParaRPr lang="es-ES"/>
            </a:p>
          </p:txBody>
        </p:sp>
        <p:pic>
          <p:nvPicPr>
            <p:cNvPr id="149518" name="Picture 15" descr="chauffage"/>
            <p:cNvPicPr>
              <a:picLocks noChangeAspect="1" noChangeArrowheads="1"/>
            </p:cNvPicPr>
            <p:nvPr/>
          </p:nvPicPr>
          <p:blipFill>
            <a:blip r:embed="rId4" cstate="print"/>
            <a:srcRect/>
            <a:stretch>
              <a:fillRect/>
            </a:stretch>
          </p:blipFill>
          <p:spPr bwMode="auto">
            <a:xfrm>
              <a:off x="3833" y="1933"/>
              <a:ext cx="1769" cy="1474"/>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285984" y="1285860"/>
            <a:ext cx="4572000" cy="4708981"/>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nSpc>
                <a:spcPct val="150000"/>
              </a:lnSpc>
            </a:pPr>
            <a:r>
              <a:rPr lang="es-ES" sz="2000" dirty="0" smtClean="0"/>
              <a:t>La unidad de calefacción eléctrica está alimentada con CC 330V.</a:t>
            </a:r>
          </a:p>
          <a:p>
            <a:pPr>
              <a:lnSpc>
                <a:spcPct val="150000"/>
              </a:lnSpc>
            </a:pPr>
            <a:r>
              <a:rPr lang="es-ES" sz="2000" dirty="0" smtClean="0"/>
              <a:t>Una bomba de agua eléctrica hace circular el agua por el circuito.</a:t>
            </a:r>
          </a:p>
          <a:p>
            <a:pPr>
              <a:lnSpc>
                <a:spcPct val="150000"/>
              </a:lnSpc>
            </a:pPr>
            <a:r>
              <a:rPr lang="es-ES" sz="2000" dirty="0" smtClean="0"/>
              <a:t>La reserva de líquido del circuito de calefacción está instalada bajo el capó delantero del vehículo.</a:t>
            </a:r>
          </a:p>
          <a:p>
            <a:pPr>
              <a:lnSpc>
                <a:spcPct val="150000"/>
              </a:lnSpc>
            </a:pPr>
            <a:r>
              <a:rPr lang="es-ES" sz="2000" dirty="0" smtClean="0"/>
              <a:t>Al contrario que en un vehículo térmico, el </a:t>
            </a:r>
            <a:r>
              <a:rPr lang="es-ES" sz="2000" dirty="0" err="1" smtClean="0"/>
              <a:t>aerotermo</a:t>
            </a:r>
            <a:r>
              <a:rPr lang="es-ES" sz="2000" dirty="0" smtClean="0"/>
              <a:t> se calentará sólo cuando el conductor active la calefacción.</a:t>
            </a:r>
            <a:endParaRPr lang="es-ES" sz="20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7" name="Rectangle 21"/>
          <p:cNvSpPr>
            <a:spLocks noGrp="1" noChangeArrowheads="1"/>
          </p:cNvSpPr>
          <p:nvPr>
            <p:ph type="title"/>
          </p:nvPr>
        </p:nvSpPr>
        <p:spPr>
          <a:noFill/>
        </p:spPr>
        <p:txBody>
          <a:bodyPr/>
          <a:lstStyle/>
          <a:p>
            <a:pPr eaLnBrk="1" hangingPunct="1"/>
            <a:r>
              <a:rPr lang="fr-FR" smtClean="0"/>
              <a:t>Batería de tracción</a:t>
            </a:r>
          </a:p>
        </p:txBody>
      </p:sp>
      <p:sp>
        <p:nvSpPr>
          <p:cNvPr id="25602" name="Rectangle 3"/>
          <p:cNvSpPr>
            <a:spLocks noGrp="1" noChangeArrowheads="1"/>
          </p:cNvSpPr>
          <p:nvPr>
            <p:ph idx="1"/>
          </p:nvPr>
        </p:nvSpPr>
        <p:spPr>
          <a:xfrm>
            <a:off x="0" y="620713"/>
            <a:ext cx="8928100" cy="504825"/>
          </a:xfrm>
        </p:spPr>
        <p:txBody>
          <a:bodyPr/>
          <a:lstStyle/>
          <a:p>
            <a:pPr eaLnBrk="1" hangingPunct="1">
              <a:lnSpc>
                <a:spcPct val="80000"/>
              </a:lnSpc>
            </a:pPr>
            <a:endParaRPr lang="fr-FR" sz="800" b="1" smtClean="0"/>
          </a:p>
          <a:p>
            <a:pPr eaLnBrk="1" hangingPunct="1">
              <a:lnSpc>
                <a:spcPct val="80000"/>
              </a:lnSpc>
            </a:pPr>
            <a:endParaRPr lang="fr-FR" sz="800" b="1" smtClean="0"/>
          </a:p>
          <a:p>
            <a:pPr eaLnBrk="1" hangingPunct="1">
              <a:lnSpc>
                <a:spcPct val="80000"/>
              </a:lnSpc>
            </a:pPr>
            <a:endParaRPr lang="fr-FR" sz="800" b="1" smtClean="0"/>
          </a:p>
          <a:p>
            <a:pPr eaLnBrk="1" hangingPunct="1">
              <a:lnSpc>
                <a:spcPct val="80000"/>
              </a:lnSpc>
            </a:pPr>
            <a:endParaRPr lang="fr-FR" sz="800" smtClean="0"/>
          </a:p>
        </p:txBody>
      </p:sp>
      <p:sp>
        <p:nvSpPr>
          <p:cNvPr id="25603" name="Rectangle 4"/>
          <p:cNvSpPr>
            <a:spLocks noChangeArrowheads="1"/>
          </p:cNvSpPr>
          <p:nvPr/>
        </p:nvSpPr>
        <p:spPr bwMode="auto">
          <a:xfrm>
            <a:off x="217488" y="692150"/>
            <a:ext cx="8675687" cy="504825"/>
          </a:xfrm>
          <a:prstGeom prst="rect">
            <a:avLst/>
          </a:prstGeom>
          <a:noFill/>
          <a:ln w="9525">
            <a:noFill/>
            <a:miter lim="800000"/>
            <a:headEnd/>
            <a:tailEnd/>
          </a:ln>
        </p:spPr>
        <p:txBody>
          <a:bodyPr lIns="90517" tIns="45259" rIns="90517" bIns="45259"/>
          <a:lstStyle/>
          <a:p>
            <a:pPr marL="280988" indent="-280988" algn="l" defTabSz="904875">
              <a:buClr>
                <a:srgbClr val="FF0000"/>
              </a:buClr>
              <a:buSzPct val="80000"/>
              <a:buFont typeface="Arial" charset="0"/>
              <a:buNone/>
            </a:pPr>
            <a:r>
              <a:rPr lang="fr-FR" sz="1800" b="1">
                <a:solidFill>
                  <a:schemeClr val="bg1"/>
                </a:solidFill>
              </a:rPr>
              <a:t>Autonomía</a:t>
            </a:r>
          </a:p>
        </p:txBody>
      </p:sp>
      <p:pic>
        <p:nvPicPr>
          <p:cNvPr id="25604" name="Picture 11" descr="Jauge"/>
          <p:cNvPicPr>
            <a:picLocks noChangeAspect="1" noChangeArrowheads="1"/>
          </p:cNvPicPr>
          <p:nvPr/>
        </p:nvPicPr>
        <p:blipFill>
          <a:blip r:embed="rId3" cstate="print"/>
          <a:srcRect/>
          <a:stretch>
            <a:fillRect/>
          </a:stretch>
        </p:blipFill>
        <p:spPr bwMode="auto">
          <a:xfrm>
            <a:off x="971550" y="1284288"/>
            <a:ext cx="1911350" cy="2116137"/>
          </a:xfrm>
          <a:prstGeom prst="rect">
            <a:avLst/>
          </a:prstGeom>
          <a:noFill/>
          <a:ln w="9525">
            <a:noFill/>
            <a:miter lim="800000"/>
            <a:headEnd/>
            <a:tailEnd/>
          </a:ln>
        </p:spPr>
      </p:pic>
      <p:sp>
        <p:nvSpPr>
          <p:cNvPr id="25605" name="Text Box 14"/>
          <p:cNvSpPr txBox="1">
            <a:spLocks noChangeArrowheads="1"/>
          </p:cNvSpPr>
          <p:nvPr/>
        </p:nvSpPr>
        <p:spPr bwMode="auto">
          <a:xfrm>
            <a:off x="323850" y="4256088"/>
            <a:ext cx="8278813" cy="2309812"/>
          </a:xfrm>
          <a:prstGeom prst="rect">
            <a:avLst/>
          </a:prstGeom>
          <a:noFill/>
          <a:ln w="63500">
            <a:noFill/>
            <a:miter lim="800000"/>
            <a:headEnd/>
            <a:tailEnd/>
          </a:ln>
        </p:spPr>
        <p:txBody>
          <a:bodyPr lIns="90000" tIns="46800" rIns="90000" bIns="46800">
            <a:spAutoFit/>
          </a:bodyPr>
          <a:lstStyle/>
          <a:p>
            <a:pPr algn="l">
              <a:buFontTx/>
              <a:buChar char="-"/>
            </a:pPr>
            <a:r>
              <a:rPr lang="fr-FR" sz="1800"/>
              <a:t> </a:t>
            </a:r>
            <a:r>
              <a:rPr lang="es-ES" sz="1800">
                <a:solidFill>
                  <a:srgbClr val="000000"/>
                </a:solidFill>
              </a:rPr>
              <a:t>El perfil de uso,</a:t>
            </a:r>
          </a:p>
          <a:p>
            <a:pPr algn="l"/>
            <a:endParaRPr lang="es-ES" sz="1800">
              <a:solidFill>
                <a:srgbClr val="000000"/>
              </a:solidFill>
            </a:endParaRPr>
          </a:p>
          <a:p>
            <a:pPr algn="l">
              <a:buFontTx/>
              <a:buChar char="-"/>
            </a:pPr>
            <a:r>
              <a:rPr lang="es-ES" sz="1800">
                <a:solidFill>
                  <a:srgbClr val="000000"/>
                </a:solidFill>
              </a:rPr>
              <a:t>La edad de la batería (y/o su inactividad),</a:t>
            </a:r>
          </a:p>
          <a:p>
            <a:pPr algn="l">
              <a:buFontTx/>
              <a:buChar char="-"/>
            </a:pPr>
            <a:endParaRPr lang="es-ES" sz="1800">
              <a:solidFill>
                <a:srgbClr val="000000"/>
              </a:solidFill>
            </a:endParaRPr>
          </a:p>
          <a:p>
            <a:pPr algn="l">
              <a:buFontTx/>
              <a:buChar char="-"/>
            </a:pPr>
            <a:r>
              <a:rPr lang="es-ES" sz="1800">
                <a:solidFill>
                  <a:srgbClr val="000000"/>
                </a:solidFill>
              </a:rPr>
              <a:t>La temperatura de la batería es, por lo tanto, en parte la temperatura ambiente,</a:t>
            </a:r>
          </a:p>
          <a:p>
            <a:pPr algn="l"/>
            <a:endParaRPr lang="es-ES" sz="1800">
              <a:solidFill>
                <a:srgbClr val="000000"/>
              </a:solidFill>
            </a:endParaRPr>
          </a:p>
          <a:p>
            <a:pPr algn="l">
              <a:buFontTx/>
              <a:buChar char="-"/>
            </a:pPr>
            <a:r>
              <a:rPr lang="es-ES" sz="1800">
                <a:solidFill>
                  <a:srgbClr val="000000"/>
                </a:solidFill>
              </a:rPr>
              <a:t>El uso de consumidores como la calefacción o la climatización.</a:t>
            </a:r>
            <a:endParaRPr lang="fr-FR" sz="1800"/>
          </a:p>
        </p:txBody>
      </p:sp>
      <p:grpSp>
        <p:nvGrpSpPr>
          <p:cNvPr id="2" name="Group 23"/>
          <p:cNvGrpSpPr>
            <a:grpSpLocks/>
          </p:cNvGrpSpPr>
          <p:nvPr/>
        </p:nvGrpSpPr>
        <p:grpSpPr bwMode="auto">
          <a:xfrm>
            <a:off x="3132138" y="1844675"/>
            <a:ext cx="4824412" cy="2159000"/>
            <a:chOff x="1973" y="1162"/>
            <a:chExt cx="3039" cy="1360"/>
          </a:xfrm>
        </p:grpSpPr>
        <p:sp>
          <p:nvSpPr>
            <p:cNvPr id="622604" name="Line 12"/>
            <p:cNvSpPr>
              <a:spLocks noChangeShapeType="1"/>
            </p:cNvSpPr>
            <p:nvPr/>
          </p:nvSpPr>
          <p:spPr bwMode="auto">
            <a:xfrm>
              <a:off x="1973" y="1389"/>
              <a:ext cx="1587" cy="0"/>
            </a:xfrm>
            <a:prstGeom prst="line">
              <a:avLst/>
            </a:prstGeom>
            <a:noFill/>
            <a:ln w="63500">
              <a:solidFill>
                <a:schemeClr val="tx1"/>
              </a:solidFill>
              <a:round/>
              <a:headEnd/>
              <a:tailEnd type="triangle" w="med" len="med"/>
            </a:ln>
            <a:effectLst>
              <a:outerShdw dist="56796" dir="3806097" algn="ctr" rotWithShape="0">
                <a:schemeClr val="bg2">
                  <a:alpha val="50000"/>
                </a:schemeClr>
              </a:outerShdw>
            </a:effectLst>
          </p:spPr>
          <p:txBody>
            <a:bodyPr lIns="90000" tIns="46800" rIns="90000" bIns="46800">
              <a:spAutoFit/>
            </a:bodyPr>
            <a:lstStyle/>
            <a:p>
              <a:pPr>
                <a:defRPr/>
              </a:pPr>
              <a:endParaRPr lang="es-ES">
                <a:ea typeface="+mn-ea"/>
                <a:cs typeface="Arial" charset="0"/>
              </a:endParaRPr>
            </a:p>
          </p:txBody>
        </p:sp>
        <p:sp>
          <p:nvSpPr>
            <p:cNvPr id="25610" name="AutoShape 13"/>
            <p:cNvSpPr>
              <a:spLocks noChangeArrowheads="1"/>
            </p:cNvSpPr>
            <p:nvPr/>
          </p:nvSpPr>
          <p:spPr bwMode="auto">
            <a:xfrm>
              <a:off x="3696" y="1162"/>
              <a:ext cx="1316" cy="454"/>
            </a:xfrm>
            <a:prstGeom prst="roundRect">
              <a:avLst>
                <a:gd name="adj" fmla="val 16667"/>
              </a:avLst>
            </a:prstGeom>
            <a:gradFill rotWithShape="1">
              <a:gsLst>
                <a:gs pos="0">
                  <a:schemeClr val="tx2"/>
                </a:gs>
                <a:gs pos="100000">
                  <a:srgbClr val="D7CDC3"/>
                </a:gs>
              </a:gsLst>
              <a:path path="shape">
                <a:fillToRect l="50000" t="50000" r="50000" b="50000"/>
              </a:path>
            </a:gradFill>
            <a:ln w="9525">
              <a:solidFill>
                <a:schemeClr val="tx1"/>
              </a:solidFill>
              <a:round/>
              <a:headEnd/>
              <a:tailEnd/>
            </a:ln>
          </p:spPr>
          <p:txBody>
            <a:bodyPr wrap="none" anchor="ctr"/>
            <a:lstStyle/>
            <a:p>
              <a:r>
                <a:rPr lang="fr-FR" sz="1800" b="1">
                  <a:solidFill>
                    <a:srgbClr val="FF0000"/>
                  </a:solidFill>
                </a:rPr>
                <a:t>Autonomía:</a:t>
              </a:r>
            </a:p>
            <a:p>
              <a:r>
                <a:rPr lang="fr-FR" sz="1800" b="1">
                  <a:solidFill>
                    <a:srgbClr val="FF0000"/>
                  </a:solidFill>
                </a:rPr>
                <a:t>150 km</a:t>
              </a:r>
            </a:p>
          </p:txBody>
        </p:sp>
        <p:sp>
          <p:nvSpPr>
            <p:cNvPr id="622608" name="Line 16"/>
            <p:cNvSpPr>
              <a:spLocks noChangeShapeType="1"/>
            </p:cNvSpPr>
            <p:nvPr/>
          </p:nvSpPr>
          <p:spPr bwMode="auto">
            <a:xfrm flipH="1">
              <a:off x="4422" y="1706"/>
              <a:ext cx="0" cy="816"/>
            </a:xfrm>
            <a:prstGeom prst="line">
              <a:avLst/>
            </a:prstGeom>
            <a:noFill/>
            <a:ln w="63500">
              <a:solidFill>
                <a:schemeClr val="tx1"/>
              </a:solidFill>
              <a:round/>
              <a:headEnd/>
              <a:tailEnd type="triangle" w="med" len="med"/>
            </a:ln>
            <a:effectLst>
              <a:outerShdw dist="45791" dir="3378596" algn="ctr" rotWithShape="0">
                <a:schemeClr val="bg2">
                  <a:alpha val="50000"/>
                </a:schemeClr>
              </a:outerShdw>
            </a:effectLst>
          </p:spPr>
          <p:txBody>
            <a:bodyPr lIns="90000" tIns="46800" rIns="90000" bIns="46800">
              <a:spAutoFit/>
            </a:bodyPr>
            <a:lstStyle/>
            <a:p>
              <a:pPr>
                <a:defRPr/>
              </a:pPr>
              <a:endParaRPr lang="es-ES">
                <a:ea typeface="+mn-ea"/>
                <a:cs typeface="Arial" charset="0"/>
              </a:endParaRPr>
            </a:p>
          </p:txBody>
        </p:sp>
      </p:grpSp>
      <p:pic>
        <p:nvPicPr>
          <p:cNvPr id="25608" name="Picture 22" descr="tortue"/>
          <p:cNvPicPr>
            <a:picLocks noChangeAspect="1" noChangeArrowheads="1"/>
          </p:cNvPicPr>
          <p:nvPr/>
        </p:nvPicPr>
        <p:blipFill>
          <a:blip r:embed="rId4" cstate="print"/>
          <a:srcRect/>
          <a:stretch>
            <a:fillRect/>
          </a:stretch>
        </p:blipFill>
        <p:spPr bwMode="auto">
          <a:xfrm>
            <a:off x="6588125" y="4094163"/>
            <a:ext cx="847725" cy="8477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E:\Coche eléctrico\P6250134.JPG"/>
          <p:cNvPicPr>
            <a:picLocks noChangeAspect="1" noChangeArrowheads="1"/>
          </p:cNvPicPr>
          <p:nvPr/>
        </p:nvPicPr>
        <p:blipFill>
          <a:blip r:embed="rId2" cstate="print"/>
          <a:srcRect/>
          <a:stretch>
            <a:fillRect/>
          </a:stretch>
        </p:blipFill>
        <p:spPr bwMode="auto">
          <a:xfrm>
            <a:off x="714348" y="74614"/>
            <a:ext cx="8329640" cy="6246860"/>
          </a:xfrm>
          <a:prstGeom prst="rect">
            <a:avLst/>
          </a:prstGeom>
          <a:noFill/>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8" descr="ion_elements_deposes_01_2010__19"/>
          <p:cNvPicPr>
            <a:picLocks noChangeAspect="1" noChangeArrowheads="1"/>
          </p:cNvPicPr>
          <p:nvPr/>
        </p:nvPicPr>
        <p:blipFill>
          <a:blip r:embed="rId3" cstate="print"/>
          <a:srcRect/>
          <a:stretch>
            <a:fillRect/>
          </a:stretch>
        </p:blipFill>
        <p:spPr bwMode="auto">
          <a:xfrm>
            <a:off x="2987675" y="3790950"/>
            <a:ext cx="4248150" cy="3067050"/>
          </a:xfrm>
          <a:prstGeom prst="rect">
            <a:avLst/>
          </a:prstGeom>
          <a:noFill/>
          <a:ln w="9525">
            <a:noFill/>
            <a:miter lim="800000"/>
            <a:headEnd/>
            <a:tailEnd/>
          </a:ln>
        </p:spPr>
      </p:pic>
      <p:sp>
        <p:nvSpPr>
          <p:cNvPr id="150531" name="Text Box 3"/>
          <p:cNvSpPr txBox="1">
            <a:spLocks noChangeArrowheads="1"/>
          </p:cNvSpPr>
          <p:nvPr/>
        </p:nvSpPr>
        <p:spPr bwMode="auto">
          <a:xfrm>
            <a:off x="179388" y="620713"/>
            <a:ext cx="8780462" cy="366712"/>
          </a:xfrm>
          <a:prstGeom prst="rect">
            <a:avLst/>
          </a:prstGeom>
          <a:noFill/>
          <a:ln w="9525">
            <a:noFill/>
            <a:miter lim="800000"/>
            <a:headEnd/>
            <a:tailEnd/>
          </a:ln>
        </p:spPr>
        <p:txBody>
          <a:bodyPr>
            <a:spAutoFit/>
          </a:bodyPr>
          <a:lstStyle/>
          <a:p>
            <a:pPr algn="l"/>
            <a:r>
              <a:rPr lang="es-ES" sz="1800" b="1">
                <a:solidFill>
                  <a:srgbClr val="000000"/>
                </a:solidFill>
              </a:rPr>
              <a:t>Instalación de los accionadores de «alta tensión» (HT)</a:t>
            </a:r>
          </a:p>
        </p:txBody>
      </p:sp>
      <p:sp>
        <p:nvSpPr>
          <p:cNvPr id="150532" name="Rectangle 2"/>
          <p:cNvSpPr>
            <a:spLocks noChangeArrowheads="1"/>
          </p:cNvSpPr>
          <p:nvPr/>
        </p:nvSpPr>
        <p:spPr bwMode="auto">
          <a:xfrm>
            <a:off x="179388" y="0"/>
            <a:ext cx="8496300" cy="549275"/>
          </a:xfrm>
          <a:prstGeom prst="rect">
            <a:avLst/>
          </a:prstGeom>
          <a:noFill/>
          <a:ln w="9525">
            <a:noFill/>
            <a:miter lim="800000"/>
            <a:headEnd/>
            <a:tailEnd/>
          </a:ln>
        </p:spPr>
        <p:txBody>
          <a:bodyPr lIns="90517" tIns="45259" rIns="90517" bIns="45259" anchor="ctr"/>
          <a:lstStyle/>
          <a:p>
            <a:pPr algn="l" defTabSz="904875"/>
            <a:r>
              <a:rPr lang="es-ES" sz="2300">
                <a:solidFill>
                  <a:srgbClr val="000000"/>
                </a:solidFill>
              </a:rPr>
              <a:t>Calefacción y climatización</a:t>
            </a:r>
          </a:p>
        </p:txBody>
      </p:sp>
      <p:grpSp>
        <p:nvGrpSpPr>
          <p:cNvPr id="2" name="Group 24"/>
          <p:cNvGrpSpPr>
            <a:grpSpLocks/>
          </p:cNvGrpSpPr>
          <p:nvPr/>
        </p:nvGrpSpPr>
        <p:grpSpPr bwMode="auto">
          <a:xfrm>
            <a:off x="-252413" y="981075"/>
            <a:ext cx="9309101" cy="5499100"/>
            <a:chOff x="-159" y="618"/>
            <a:chExt cx="5864" cy="3464"/>
          </a:xfrm>
        </p:grpSpPr>
        <p:pic>
          <p:nvPicPr>
            <p:cNvPr id="150534" name="Picture 15" descr="silhouette_"/>
            <p:cNvPicPr>
              <a:picLocks noChangeAspect="1" noChangeArrowheads="1"/>
            </p:cNvPicPr>
            <p:nvPr/>
          </p:nvPicPr>
          <p:blipFill>
            <a:blip r:embed="rId4" cstate="print"/>
            <a:srcRect/>
            <a:stretch>
              <a:fillRect/>
            </a:stretch>
          </p:blipFill>
          <p:spPr bwMode="auto">
            <a:xfrm>
              <a:off x="1338" y="618"/>
              <a:ext cx="2812" cy="1931"/>
            </a:xfrm>
            <a:prstGeom prst="rect">
              <a:avLst/>
            </a:prstGeom>
            <a:noFill/>
            <a:ln w="9525">
              <a:noFill/>
              <a:miter lim="800000"/>
              <a:headEnd/>
              <a:tailEnd/>
            </a:ln>
          </p:spPr>
        </p:pic>
        <p:sp>
          <p:nvSpPr>
            <p:cNvPr id="923657" name="Freeform 23"/>
            <p:cNvSpPr>
              <a:spLocks/>
            </p:cNvSpPr>
            <p:nvPr/>
          </p:nvSpPr>
          <p:spPr bwMode="auto">
            <a:xfrm>
              <a:off x="2360" y="1480"/>
              <a:ext cx="444" cy="314"/>
            </a:xfrm>
            <a:custGeom>
              <a:avLst/>
              <a:gdLst>
                <a:gd name="T0" fmla="*/ 444 w 668"/>
                <a:gd name="T1" fmla="*/ 81 h 600"/>
                <a:gd name="T2" fmla="*/ 360 w 668"/>
                <a:gd name="T3" fmla="*/ 1 h 600"/>
                <a:gd name="T4" fmla="*/ 33 w 668"/>
                <a:gd name="T5" fmla="*/ 90 h 600"/>
                <a:gd name="T6" fmla="*/ 162 w 668"/>
                <a:gd name="T7" fmla="*/ 328 h 600"/>
                <a:gd name="T8" fmla="*/ 100 w 668"/>
                <a:gd name="T9" fmla="*/ 398 h 600"/>
                <a:gd name="T10" fmla="*/ 0 60000 65536"/>
                <a:gd name="T11" fmla="*/ 0 60000 65536"/>
                <a:gd name="T12" fmla="*/ 0 60000 65536"/>
                <a:gd name="T13" fmla="*/ 0 60000 65536"/>
                <a:gd name="T14" fmla="*/ 0 60000 65536"/>
                <a:gd name="T15" fmla="*/ 0 w 668"/>
                <a:gd name="T16" fmla="*/ 0 h 600"/>
                <a:gd name="T17" fmla="*/ 668 w 668"/>
                <a:gd name="T18" fmla="*/ 600 h 600"/>
              </a:gdLst>
              <a:ahLst/>
              <a:cxnLst>
                <a:cxn ang="T10">
                  <a:pos x="T0" y="T1"/>
                </a:cxn>
                <a:cxn ang="T11">
                  <a:pos x="T2" y="T3"/>
                </a:cxn>
                <a:cxn ang="T12">
                  <a:pos x="T4" y="T5"/>
                </a:cxn>
                <a:cxn ang="T13">
                  <a:pos x="T6" y="T7"/>
                </a:cxn>
                <a:cxn ang="T14">
                  <a:pos x="T8" y="T9"/>
                </a:cxn>
              </a:cxnLst>
              <a:rect l="T15" t="T16" r="T17" b="T18"/>
              <a:pathLst>
                <a:path w="668" h="600">
                  <a:moveTo>
                    <a:pt x="668" y="122"/>
                  </a:moveTo>
                  <a:cubicBezTo>
                    <a:pt x="648" y="102"/>
                    <a:pt x="645" y="0"/>
                    <a:pt x="542" y="2"/>
                  </a:cubicBezTo>
                  <a:cubicBezTo>
                    <a:pt x="439" y="4"/>
                    <a:pt x="100" y="53"/>
                    <a:pt x="50" y="135"/>
                  </a:cubicBezTo>
                  <a:cubicBezTo>
                    <a:pt x="0" y="217"/>
                    <a:pt x="227" y="418"/>
                    <a:pt x="244" y="495"/>
                  </a:cubicBezTo>
                  <a:cubicBezTo>
                    <a:pt x="261" y="572"/>
                    <a:pt x="170" y="578"/>
                    <a:pt x="151" y="600"/>
                  </a:cubicBezTo>
                </a:path>
              </a:pathLst>
            </a:custGeom>
            <a:noFill/>
            <a:ln w="57150">
              <a:solidFill>
                <a:srgbClr val="FF6600"/>
              </a:solidFill>
              <a:round/>
              <a:headEnd/>
              <a:tailEnd/>
            </a:ln>
            <a:effectLst>
              <a:outerShdw dist="17961" dir="2700000" algn="ctr" rotWithShape="0">
                <a:schemeClr val="tx1">
                  <a:alpha val="50000"/>
                </a:schemeClr>
              </a:outerShdw>
            </a:effectLst>
          </p:spPr>
          <p:txBody>
            <a:bodyPr/>
            <a:lstStyle/>
            <a:p>
              <a:pPr>
                <a:defRPr/>
              </a:pPr>
              <a:endParaRPr lang="es-ES">
                <a:ea typeface="+mn-ea"/>
                <a:cs typeface="Arial" charset="0"/>
              </a:endParaRPr>
            </a:p>
          </p:txBody>
        </p:sp>
        <p:sp>
          <p:nvSpPr>
            <p:cNvPr id="923658" name="Freeform 24"/>
            <p:cNvSpPr>
              <a:spLocks/>
            </p:cNvSpPr>
            <p:nvPr/>
          </p:nvSpPr>
          <p:spPr bwMode="auto">
            <a:xfrm>
              <a:off x="2109" y="1480"/>
              <a:ext cx="723" cy="453"/>
            </a:xfrm>
            <a:custGeom>
              <a:avLst/>
              <a:gdLst>
                <a:gd name="T0" fmla="*/ 723 w 723"/>
                <a:gd name="T1" fmla="*/ 81 h 574"/>
                <a:gd name="T2" fmla="*/ 639 w 723"/>
                <a:gd name="T3" fmla="*/ 1 h 574"/>
                <a:gd name="T4" fmla="*/ 313 w 723"/>
                <a:gd name="T5" fmla="*/ 90 h 574"/>
                <a:gd name="T6" fmla="*/ 468 w 723"/>
                <a:gd name="T7" fmla="*/ 394 h 574"/>
                <a:gd name="T8" fmla="*/ 0 w 723"/>
                <a:gd name="T9" fmla="*/ 574 h 574"/>
                <a:gd name="T10" fmla="*/ 0 60000 65536"/>
                <a:gd name="T11" fmla="*/ 0 60000 65536"/>
                <a:gd name="T12" fmla="*/ 0 60000 65536"/>
                <a:gd name="T13" fmla="*/ 0 60000 65536"/>
                <a:gd name="T14" fmla="*/ 0 60000 65536"/>
                <a:gd name="T15" fmla="*/ 0 w 723"/>
                <a:gd name="T16" fmla="*/ 0 h 574"/>
                <a:gd name="T17" fmla="*/ 723 w 723"/>
                <a:gd name="T18" fmla="*/ 574 h 574"/>
              </a:gdLst>
              <a:ahLst/>
              <a:cxnLst>
                <a:cxn ang="T10">
                  <a:pos x="T0" y="T1"/>
                </a:cxn>
                <a:cxn ang="T11">
                  <a:pos x="T2" y="T3"/>
                </a:cxn>
                <a:cxn ang="T12">
                  <a:pos x="T4" y="T5"/>
                </a:cxn>
                <a:cxn ang="T13">
                  <a:pos x="T6" y="T7"/>
                </a:cxn>
                <a:cxn ang="T14">
                  <a:pos x="T8" y="T9"/>
                </a:cxn>
              </a:cxnLst>
              <a:rect l="T15" t="T16" r="T17" b="T18"/>
              <a:pathLst>
                <a:path w="723" h="574">
                  <a:moveTo>
                    <a:pt x="723" y="81"/>
                  </a:moveTo>
                  <a:cubicBezTo>
                    <a:pt x="710" y="68"/>
                    <a:pt x="708" y="0"/>
                    <a:pt x="639" y="1"/>
                  </a:cubicBezTo>
                  <a:cubicBezTo>
                    <a:pt x="571" y="3"/>
                    <a:pt x="341" y="25"/>
                    <a:pt x="313" y="90"/>
                  </a:cubicBezTo>
                  <a:cubicBezTo>
                    <a:pt x="285" y="155"/>
                    <a:pt x="520" y="313"/>
                    <a:pt x="468" y="394"/>
                  </a:cubicBezTo>
                  <a:cubicBezTo>
                    <a:pt x="416" y="475"/>
                    <a:pt x="97" y="537"/>
                    <a:pt x="0" y="574"/>
                  </a:cubicBezTo>
                </a:path>
              </a:pathLst>
            </a:custGeom>
            <a:noFill/>
            <a:ln w="57150">
              <a:solidFill>
                <a:srgbClr val="FF6600"/>
              </a:solidFill>
              <a:round/>
              <a:headEnd/>
              <a:tailEnd/>
            </a:ln>
            <a:effectLst>
              <a:outerShdw dist="17961" dir="2700000" algn="ctr" rotWithShape="0">
                <a:schemeClr val="tx1">
                  <a:alpha val="50000"/>
                </a:schemeClr>
              </a:outerShdw>
            </a:effectLst>
          </p:spPr>
          <p:txBody>
            <a:bodyPr/>
            <a:lstStyle/>
            <a:p>
              <a:pPr>
                <a:defRPr/>
              </a:pPr>
              <a:endParaRPr lang="es-ES">
                <a:ea typeface="+mn-ea"/>
                <a:cs typeface="Arial" charset="0"/>
              </a:endParaRPr>
            </a:p>
          </p:txBody>
        </p:sp>
        <p:pic>
          <p:nvPicPr>
            <p:cNvPr id="150537" name="Picture 30" descr="ion_depose_elements_01_2010___15"/>
            <p:cNvPicPr>
              <a:picLocks noChangeAspect="1" noChangeArrowheads="1"/>
            </p:cNvPicPr>
            <p:nvPr/>
          </p:nvPicPr>
          <p:blipFill>
            <a:blip r:embed="rId5" cstate="print"/>
            <a:srcRect/>
            <a:stretch>
              <a:fillRect/>
            </a:stretch>
          </p:blipFill>
          <p:spPr bwMode="auto">
            <a:xfrm>
              <a:off x="2381" y="2097"/>
              <a:ext cx="1509" cy="510"/>
            </a:xfrm>
            <a:prstGeom prst="rect">
              <a:avLst/>
            </a:prstGeom>
            <a:noFill/>
            <a:ln w="19050">
              <a:solidFill>
                <a:srgbClr val="FF6600"/>
              </a:solidFill>
              <a:miter lim="800000"/>
              <a:headEnd/>
              <a:tailEnd/>
            </a:ln>
          </p:spPr>
        </p:pic>
        <p:sp>
          <p:nvSpPr>
            <p:cNvPr id="150538" name="Line 34"/>
            <p:cNvSpPr>
              <a:spLocks noChangeShapeType="1"/>
            </p:cNvSpPr>
            <p:nvPr/>
          </p:nvSpPr>
          <p:spPr bwMode="auto">
            <a:xfrm>
              <a:off x="3192" y="2620"/>
              <a:ext cx="6" cy="356"/>
            </a:xfrm>
            <a:prstGeom prst="line">
              <a:avLst/>
            </a:prstGeom>
            <a:noFill/>
            <a:ln w="38100">
              <a:solidFill>
                <a:srgbClr val="FF6600"/>
              </a:solidFill>
              <a:round/>
              <a:headEnd/>
              <a:tailEnd type="triangle" w="med" len="med"/>
            </a:ln>
          </p:spPr>
          <p:txBody>
            <a:bodyPr/>
            <a:lstStyle/>
            <a:p>
              <a:endParaRPr lang="es-ES"/>
            </a:p>
          </p:txBody>
        </p:sp>
        <p:sp>
          <p:nvSpPr>
            <p:cNvPr id="150539" name="Line 35"/>
            <p:cNvSpPr>
              <a:spLocks noChangeShapeType="1"/>
            </p:cNvSpPr>
            <p:nvPr/>
          </p:nvSpPr>
          <p:spPr bwMode="auto">
            <a:xfrm>
              <a:off x="3379" y="2614"/>
              <a:ext cx="227" cy="499"/>
            </a:xfrm>
            <a:prstGeom prst="line">
              <a:avLst/>
            </a:prstGeom>
            <a:noFill/>
            <a:ln w="38100">
              <a:solidFill>
                <a:srgbClr val="FF6600"/>
              </a:solidFill>
              <a:round/>
              <a:headEnd/>
              <a:tailEnd type="triangle" w="med" len="med"/>
            </a:ln>
          </p:spPr>
          <p:txBody>
            <a:bodyPr/>
            <a:lstStyle/>
            <a:p>
              <a:endParaRPr lang="es-ES"/>
            </a:p>
          </p:txBody>
        </p:sp>
        <p:sp>
          <p:nvSpPr>
            <p:cNvPr id="150540" name="Line 36"/>
            <p:cNvSpPr>
              <a:spLocks noChangeShapeType="1"/>
            </p:cNvSpPr>
            <p:nvPr/>
          </p:nvSpPr>
          <p:spPr bwMode="auto">
            <a:xfrm flipH="1" flipV="1">
              <a:off x="2517" y="1888"/>
              <a:ext cx="318" cy="203"/>
            </a:xfrm>
            <a:prstGeom prst="line">
              <a:avLst/>
            </a:prstGeom>
            <a:noFill/>
            <a:ln w="50800">
              <a:solidFill>
                <a:srgbClr val="FF6600"/>
              </a:solidFill>
              <a:round/>
              <a:headEnd/>
              <a:tailEnd type="triangle" w="med" len="med"/>
            </a:ln>
          </p:spPr>
          <p:txBody>
            <a:bodyPr/>
            <a:lstStyle/>
            <a:p>
              <a:endParaRPr lang="es-ES"/>
            </a:p>
          </p:txBody>
        </p:sp>
        <p:sp>
          <p:nvSpPr>
            <p:cNvPr id="150541" name="Line 37"/>
            <p:cNvSpPr>
              <a:spLocks noChangeShapeType="1"/>
            </p:cNvSpPr>
            <p:nvPr/>
          </p:nvSpPr>
          <p:spPr bwMode="auto">
            <a:xfrm flipH="1" flipV="1">
              <a:off x="2154" y="1979"/>
              <a:ext cx="363" cy="103"/>
            </a:xfrm>
            <a:prstGeom prst="line">
              <a:avLst/>
            </a:prstGeom>
            <a:noFill/>
            <a:ln w="50800">
              <a:solidFill>
                <a:srgbClr val="FF6600"/>
              </a:solidFill>
              <a:round/>
              <a:headEnd/>
              <a:tailEnd type="triangle" w="med" len="med"/>
            </a:ln>
          </p:spPr>
          <p:txBody>
            <a:bodyPr/>
            <a:lstStyle/>
            <a:p>
              <a:endParaRPr lang="es-ES"/>
            </a:p>
          </p:txBody>
        </p:sp>
        <p:pic>
          <p:nvPicPr>
            <p:cNvPr id="150542" name="Picture 20" descr="bulles_HT1"/>
            <p:cNvPicPr>
              <a:picLocks noChangeAspect="1" noChangeArrowheads="1"/>
            </p:cNvPicPr>
            <p:nvPr/>
          </p:nvPicPr>
          <p:blipFill>
            <a:blip r:embed="rId6" cstate="print"/>
            <a:srcRect/>
            <a:stretch>
              <a:fillRect/>
            </a:stretch>
          </p:blipFill>
          <p:spPr bwMode="auto">
            <a:xfrm>
              <a:off x="-159" y="1752"/>
              <a:ext cx="2768" cy="2330"/>
            </a:xfrm>
            <a:prstGeom prst="rect">
              <a:avLst/>
            </a:prstGeom>
            <a:noFill/>
            <a:ln w="9525">
              <a:noFill/>
              <a:miter lim="800000"/>
              <a:headEnd/>
              <a:tailEnd/>
            </a:ln>
          </p:spPr>
        </p:pic>
        <p:sp>
          <p:nvSpPr>
            <p:cNvPr id="150543" name="Rectangle 21"/>
            <p:cNvSpPr>
              <a:spLocks noChangeArrowheads="1"/>
            </p:cNvSpPr>
            <p:nvPr/>
          </p:nvSpPr>
          <p:spPr bwMode="auto">
            <a:xfrm>
              <a:off x="0" y="2025"/>
              <a:ext cx="1845" cy="234"/>
            </a:xfrm>
            <a:prstGeom prst="rect">
              <a:avLst/>
            </a:prstGeom>
            <a:noFill/>
            <a:ln w="25400" algn="ctr">
              <a:noFill/>
              <a:miter lim="800000"/>
              <a:headEnd/>
              <a:tailEnd/>
            </a:ln>
          </p:spPr>
          <p:txBody>
            <a:bodyPr wrap="square" lIns="90000" tIns="46800" rIns="90000" bIns="46800">
              <a:spAutoFit/>
            </a:bodyPr>
            <a:lstStyle/>
            <a:p>
              <a:r>
                <a:rPr lang="fr-FR" b="1" dirty="0" err="1"/>
                <a:t>Compresor</a:t>
              </a:r>
              <a:r>
                <a:rPr lang="fr-FR" b="1" dirty="0"/>
                <a:t> </a:t>
              </a:r>
              <a:r>
                <a:rPr lang="fr-FR" b="1" dirty="0" smtClean="0"/>
                <a:t>eléctrico«</a:t>
              </a:r>
              <a:r>
                <a:rPr lang="fr-FR" b="1" dirty="0"/>
                <a:t> HT »</a:t>
              </a:r>
            </a:p>
          </p:txBody>
        </p:sp>
        <p:pic>
          <p:nvPicPr>
            <p:cNvPr id="150544" name="Picture 23" descr="bulles_HT2"/>
            <p:cNvPicPr>
              <a:picLocks noChangeAspect="1" noChangeArrowheads="1"/>
            </p:cNvPicPr>
            <p:nvPr/>
          </p:nvPicPr>
          <p:blipFill>
            <a:blip r:embed="rId7" cstate="print"/>
            <a:srcRect/>
            <a:stretch>
              <a:fillRect/>
            </a:stretch>
          </p:blipFill>
          <p:spPr bwMode="auto">
            <a:xfrm>
              <a:off x="3061" y="1389"/>
              <a:ext cx="2644" cy="2521"/>
            </a:xfrm>
            <a:prstGeom prst="rect">
              <a:avLst/>
            </a:prstGeom>
            <a:noFill/>
            <a:ln w="9525">
              <a:noFill/>
              <a:miter lim="800000"/>
              <a:headEnd/>
              <a:tailEnd/>
            </a:ln>
          </p:spPr>
        </p:pic>
        <p:sp>
          <p:nvSpPr>
            <p:cNvPr id="150545" name="Rectangle 22"/>
            <p:cNvSpPr>
              <a:spLocks noChangeArrowheads="1"/>
            </p:cNvSpPr>
            <p:nvPr/>
          </p:nvSpPr>
          <p:spPr bwMode="auto">
            <a:xfrm>
              <a:off x="4275" y="1440"/>
              <a:ext cx="1134" cy="583"/>
            </a:xfrm>
            <a:prstGeom prst="rect">
              <a:avLst/>
            </a:prstGeom>
            <a:noFill/>
            <a:ln w="25400" algn="ctr">
              <a:noFill/>
              <a:miter lim="800000"/>
              <a:headEnd/>
              <a:tailEnd/>
            </a:ln>
          </p:spPr>
          <p:txBody>
            <a:bodyPr wrap="square" lIns="90000" tIns="46800" rIns="90000" bIns="46800">
              <a:spAutoFit/>
            </a:bodyPr>
            <a:lstStyle/>
            <a:p>
              <a:r>
                <a:rPr lang="fr-FR" b="1" dirty="0"/>
                <a:t>Bloque de </a:t>
              </a:r>
              <a:r>
                <a:rPr lang="fr-FR" b="1" dirty="0" err="1"/>
                <a:t>calefacción</a:t>
              </a:r>
              <a:r>
                <a:rPr lang="fr-FR" b="1" dirty="0"/>
                <a:t> </a:t>
              </a:r>
              <a:r>
                <a:rPr lang="fr-FR" b="1" dirty="0" err="1"/>
                <a:t>eléctrica</a:t>
              </a:r>
              <a:r>
                <a:rPr lang="fr-FR" b="1" dirty="0"/>
                <a:t>« HT »</a:t>
              </a:r>
            </a:p>
          </p:txBody>
        </p:sp>
      </p:gr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143108" y="642918"/>
            <a:ext cx="4572000" cy="544764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nSpc>
                <a:spcPct val="150000"/>
              </a:lnSpc>
            </a:pPr>
            <a:r>
              <a:rPr lang="es-ES" sz="2000" dirty="0" smtClean="0"/>
              <a:t>El compresor está situado justo delante de la cremallera de dirección.</a:t>
            </a:r>
          </a:p>
          <a:p>
            <a:pPr>
              <a:lnSpc>
                <a:spcPct val="150000"/>
              </a:lnSpc>
            </a:pPr>
            <a:endParaRPr lang="es-ES" sz="2000" dirty="0" smtClean="0"/>
          </a:p>
          <a:p>
            <a:pPr>
              <a:lnSpc>
                <a:spcPct val="150000"/>
              </a:lnSpc>
            </a:pPr>
            <a:r>
              <a:rPr lang="es-ES" sz="2000" dirty="0" smtClean="0"/>
              <a:t>La unidad de calefacción eléctrica esta bajo el chasis detrás del </a:t>
            </a:r>
            <a:r>
              <a:rPr lang="es-ES" sz="2000" dirty="0" err="1" smtClean="0"/>
              <a:t>subchasis</a:t>
            </a:r>
            <a:r>
              <a:rPr lang="es-ES" sz="2000" dirty="0" smtClean="0"/>
              <a:t> delantero.</a:t>
            </a:r>
          </a:p>
          <a:p>
            <a:pPr>
              <a:lnSpc>
                <a:spcPct val="150000"/>
              </a:lnSpc>
            </a:pPr>
            <a:endParaRPr lang="es-ES" sz="2000" dirty="0" smtClean="0"/>
          </a:p>
          <a:p>
            <a:pPr>
              <a:lnSpc>
                <a:spcPct val="150000"/>
              </a:lnSpc>
            </a:pPr>
            <a:r>
              <a:rPr lang="es-ES" sz="2000" dirty="0" smtClean="0"/>
              <a:t>Cada uno es alimentado por un mazo de cables de CC 330V proveniente de la batería de tracción, por medio de un </a:t>
            </a:r>
            <a:r>
              <a:rPr lang="es-ES" sz="2000" dirty="0" err="1" smtClean="0"/>
              <a:t>interconector</a:t>
            </a:r>
            <a:r>
              <a:rPr lang="fr-FR" sz="2000" dirty="0" smtClean="0"/>
              <a:t>.</a:t>
            </a:r>
          </a:p>
          <a:p>
            <a:endParaRPr lang="fr-FR"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7"/>
          <p:cNvSpPr txBox="1">
            <a:spLocks noChangeArrowheads="1"/>
          </p:cNvSpPr>
          <p:nvPr/>
        </p:nvSpPr>
        <p:spPr bwMode="auto">
          <a:xfrm>
            <a:off x="179388" y="620713"/>
            <a:ext cx="8780462" cy="366712"/>
          </a:xfrm>
          <a:prstGeom prst="rect">
            <a:avLst/>
          </a:prstGeom>
          <a:noFill/>
          <a:ln w="9525">
            <a:noFill/>
            <a:miter lim="800000"/>
            <a:headEnd/>
            <a:tailEnd/>
          </a:ln>
        </p:spPr>
        <p:txBody>
          <a:bodyPr>
            <a:spAutoFit/>
          </a:bodyPr>
          <a:lstStyle/>
          <a:p>
            <a:pPr algn="l"/>
            <a:r>
              <a:rPr lang="fr-FR" sz="1800" b="1">
                <a:solidFill>
                  <a:srgbClr val="000000"/>
                </a:solidFill>
              </a:rPr>
              <a:t>Establecimiento de la alimentación de Alta Tensión de los accionadores</a:t>
            </a:r>
          </a:p>
        </p:txBody>
      </p:sp>
      <p:grpSp>
        <p:nvGrpSpPr>
          <p:cNvPr id="2" name="Group 35"/>
          <p:cNvGrpSpPr>
            <a:grpSpLocks/>
          </p:cNvGrpSpPr>
          <p:nvPr/>
        </p:nvGrpSpPr>
        <p:grpSpPr bwMode="auto">
          <a:xfrm>
            <a:off x="1763713" y="1196975"/>
            <a:ext cx="2160587" cy="2736850"/>
            <a:chOff x="2789" y="1661"/>
            <a:chExt cx="1089" cy="1043"/>
          </a:xfrm>
        </p:grpSpPr>
        <p:sp>
          <p:nvSpPr>
            <p:cNvPr id="151659" name="Rectangle 29"/>
            <p:cNvSpPr>
              <a:spLocks noChangeArrowheads="1"/>
            </p:cNvSpPr>
            <p:nvPr/>
          </p:nvSpPr>
          <p:spPr bwMode="auto">
            <a:xfrm>
              <a:off x="2789" y="1661"/>
              <a:ext cx="1089" cy="1043"/>
            </a:xfrm>
            <a:prstGeom prst="rect">
              <a:avLst/>
            </a:prstGeom>
            <a:gradFill rotWithShape="1">
              <a:gsLst>
                <a:gs pos="0">
                  <a:srgbClr val="FFCC99"/>
                </a:gs>
                <a:gs pos="100000">
                  <a:srgbClr val="FFFFFF"/>
                </a:gs>
              </a:gsLst>
              <a:lin ang="5400000" scaled="1"/>
            </a:gradFill>
            <a:ln w="9525">
              <a:solidFill>
                <a:schemeClr val="tx1"/>
              </a:solidFill>
              <a:miter lim="800000"/>
              <a:headEnd/>
              <a:tailEnd/>
            </a:ln>
          </p:spPr>
          <p:txBody>
            <a:bodyPr/>
            <a:lstStyle/>
            <a:p>
              <a:r>
                <a:rPr lang="es-ES" sz="1800"/>
                <a:t>Calculador del Vehículo Eléctrico</a:t>
              </a:r>
            </a:p>
          </p:txBody>
        </p:sp>
        <p:grpSp>
          <p:nvGrpSpPr>
            <p:cNvPr id="3" name="Group 33"/>
            <p:cNvGrpSpPr>
              <a:grpSpLocks/>
            </p:cNvGrpSpPr>
            <p:nvPr/>
          </p:nvGrpSpPr>
          <p:grpSpPr bwMode="auto">
            <a:xfrm>
              <a:off x="2835" y="1993"/>
              <a:ext cx="998" cy="684"/>
              <a:chOff x="1338" y="1979"/>
              <a:chExt cx="2495" cy="1711"/>
            </a:xfrm>
          </p:grpSpPr>
          <p:pic>
            <p:nvPicPr>
              <p:cNvPr id="151661" name="Picture 31" descr="CLIM_EV_BMU_vue_dessus"/>
              <p:cNvPicPr>
                <a:picLocks noChangeAspect="1" noChangeArrowheads="1"/>
              </p:cNvPicPr>
              <p:nvPr/>
            </p:nvPicPr>
            <p:blipFill>
              <a:blip r:embed="rId3" cstate="print"/>
              <a:srcRect/>
              <a:stretch>
                <a:fillRect/>
              </a:stretch>
            </p:blipFill>
            <p:spPr bwMode="auto">
              <a:xfrm>
                <a:off x="1338" y="1979"/>
                <a:ext cx="2495" cy="1711"/>
              </a:xfrm>
              <a:prstGeom prst="rect">
                <a:avLst/>
              </a:prstGeom>
              <a:noFill/>
              <a:ln w="9525">
                <a:noFill/>
                <a:miter lim="800000"/>
                <a:headEnd/>
                <a:tailEnd/>
              </a:ln>
            </p:spPr>
          </p:pic>
          <p:sp>
            <p:nvSpPr>
              <p:cNvPr id="151662" name="Freeform 32"/>
              <p:cNvSpPr>
                <a:spLocks/>
              </p:cNvSpPr>
              <p:nvPr/>
            </p:nvSpPr>
            <p:spPr bwMode="auto">
              <a:xfrm>
                <a:off x="1338" y="1979"/>
                <a:ext cx="2495" cy="1696"/>
              </a:xfrm>
              <a:custGeom>
                <a:avLst/>
                <a:gdLst>
                  <a:gd name="T0" fmla="*/ 0 w 2495"/>
                  <a:gd name="T1" fmla="*/ 0 h 1696"/>
                  <a:gd name="T2" fmla="*/ 2495 w 2495"/>
                  <a:gd name="T3" fmla="*/ 0 h 1696"/>
                  <a:gd name="T4" fmla="*/ 2495 w 2495"/>
                  <a:gd name="T5" fmla="*/ 1696 h 1696"/>
                  <a:gd name="T6" fmla="*/ 878 w 2495"/>
                  <a:gd name="T7" fmla="*/ 1696 h 1696"/>
                  <a:gd name="T8" fmla="*/ 2014 w 2495"/>
                  <a:gd name="T9" fmla="*/ 1165 h 1696"/>
                  <a:gd name="T10" fmla="*/ 2422 w 2495"/>
                  <a:gd name="T11" fmla="*/ 1189 h 1696"/>
                  <a:gd name="T12" fmla="*/ 2438 w 2495"/>
                  <a:gd name="T13" fmla="*/ 293 h 1696"/>
                  <a:gd name="T14" fmla="*/ 1390 w 2495"/>
                  <a:gd name="T15" fmla="*/ 197 h 1696"/>
                  <a:gd name="T16" fmla="*/ 1422 w 2495"/>
                  <a:gd name="T17" fmla="*/ 453 h 1696"/>
                  <a:gd name="T18" fmla="*/ 2174 w 2495"/>
                  <a:gd name="T19" fmla="*/ 485 h 1696"/>
                  <a:gd name="T20" fmla="*/ 2110 w 2495"/>
                  <a:gd name="T21" fmla="*/ 1117 h 1696"/>
                  <a:gd name="T22" fmla="*/ 865 w 2495"/>
                  <a:gd name="T23" fmla="*/ 1696 h 1696"/>
                  <a:gd name="T24" fmla="*/ 0 w 2495"/>
                  <a:gd name="T25" fmla="*/ 1696 h 1696"/>
                  <a:gd name="T26" fmla="*/ 0 w 2495"/>
                  <a:gd name="T27" fmla="*/ 0 h 169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495"/>
                  <a:gd name="T43" fmla="*/ 0 h 1696"/>
                  <a:gd name="T44" fmla="*/ 2495 w 2495"/>
                  <a:gd name="T45" fmla="*/ 1696 h 169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495" h="1696">
                    <a:moveTo>
                      <a:pt x="0" y="0"/>
                    </a:moveTo>
                    <a:lnTo>
                      <a:pt x="2495" y="0"/>
                    </a:lnTo>
                    <a:lnTo>
                      <a:pt x="2495" y="1696"/>
                    </a:lnTo>
                    <a:lnTo>
                      <a:pt x="878" y="1696"/>
                    </a:lnTo>
                    <a:lnTo>
                      <a:pt x="2014" y="1165"/>
                    </a:lnTo>
                    <a:lnTo>
                      <a:pt x="2422" y="1189"/>
                    </a:lnTo>
                    <a:lnTo>
                      <a:pt x="2438" y="293"/>
                    </a:lnTo>
                    <a:lnTo>
                      <a:pt x="1390" y="197"/>
                    </a:lnTo>
                    <a:lnTo>
                      <a:pt x="1422" y="453"/>
                    </a:lnTo>
                    <a:lnTo>
                      <a:pt x="2174" y="485"/>
                    </a:lnTo>
                    <a:lnTo>
                      <a:pt x="2110" y="1117"/>
                    </a:lnTo>
                    <a:lnTo>
                      <a:pt x="865" y="1696"/>
                    </a:lnTo>
                    <a:lnTo>
                      <a:pt x="0" y="1696"/>
                    </a:lnTo>
                    <a:lnTo>
                      <a:pt x="0" y="0"/>
                    </a:lnTo>
                    <a:close/>
                  </a:path>
                </a:pathLst>
              </a:custGeom>
              <a:solidFill>
                <a:srgbClr val="969696">
                  <a:alpha val="59999"/>
                </a:srgbClr>
              </a:solidFill>
              <a:ln w="19050">
                <a:solidFill>
                  <a:schemeClr val="tx2"/>
                </a:solidFill>
                <a:round/>
                <a:headEnd/>
                <a:tailEnd/>
              </a:ln>
            </p:spPr>
            <p:txBody>
              <a:bodyPr/>
              <a:lstStyle/>
              <a:p>
                <a:endParaRPr lang="es-ES"/>
              </a:p>
            </p:txBody>
          </p:sp>
        </p:grpSp>
      </p:grpSp>
      <p:sp>
        <p:nvSpPr>
          <p:cNvPr id="151556" name="Rectangle 53"/>
          <p:cNvSpPr>
            <a:spLocks noChangeArrowheads="1"/>
          </p:cNvSpPr>
          <p:nvPr/>
        </p:nvSpPr>
        <p:spPr bwMode="auto">
          <a:xfrm>
            <a:off x="4500563" y="1196975"/>
            <a:ext cx="3251200" cy="3341688"/>
          </a:xfrm>
          <a:prstGeom prst="rect">
            <a:avLst/>
          </a:prstGeom>
          <a:solidFill>
            <a:srgbClr val="EAEAEA"/>
          </a:solidFill>
          <a:ln w="9525">
            <a:solidFill>
              <a:schemeClr val="tx1"/>
            </a:solidFill>
            <a:miter lim="800000"/>
            <a:headEnd/>
            <a:tailEnd/>
          </a:ln>
        </p:spPr>
        <p:txBody>
          <a:bodyPr/>
          <a:lstStyle/>
          <a:p>
            <a:r>
              <a:rPr lang="fr-FR" sz="1600"/>
              <a:t>Batería de tracción</a:t>
            </a:r>
          </a:p>
        </p:txBody>
      </p:sp>
      <p:pic>
        <p:nvPicPr>
          <p:cNvPr id="151557" name="Picture 52" descr="batterie_de_traction_déposée_sur_table_élévatrice_vue_3quart_droit_decorAR_supprimé copie"/>
          <p:cNvPicPr>
            <a:picLocks noChangeAspect="1" noChangeArrowheads="1"/>
          </p:cNvPicPr>
          <p:nvPr/>
        </p:nvPicPr>
        <p:blipFill>
          <a:blip r:embed="rId4" cstate="print"/>
          <a:srcRect/>
          <a:stretch>
            <a:fillRect/>
          </a:stretch>
        </p:blipFill>
        <p:spPr bwMode="auto">
          <a:xfrm>
            <a:off x="5364163" y="1484313"/>
            <a:ext cx="1582737" cy="847725"/>
          </a:xfrm>
          <a:prstGeom prst="rect">
            <a:avLst/>
          </a:prstGeom>
          <a:noFill/>
          <a:ln w="9525">
            <a:noFill/>
            <a:miter lim="800000"/>
            <a:headEnd/>
            <a:tailEnd/>
          </a:ln>
        </p:spPr>
      </p:pic>
      <p:pic>
        <p:nvPicPr>
          <p:cNvPr id="151558" name="Picture 87" descr="fusibles _clim_chauffage_batterie_traction"/>
          <p:cNvPicPr>
            <a:picLocks noChangeAspect="1" noChangeArrowheads="1"/>
          </p:cNvPicPr>
          <p:nvPr/>
        </p:nvPicPr>
        <p:blipFill>
          <a:blip r:embed="rId5" cstate="print"/>
          <a:srcRect/>
          <a:stretch>
            <a:fillRect/>
          </a:stretch>
        </p:blipFill>
        <p:spPr bwMode="auto">
          <a:xfrm>
            <a:off x="4889500" y="3292475"/>
            <a:ext cx="1493838" cy="1193800"/>
          </a:xfrm>
          <a:prstGeom prst="rect">
            <a:avLst/>
          </a:prstGeom>
          <a:noFill/>
          <a:ln w="9525">
            <a:noFill/>
            <a:miter lim="800000"/>
            <a:headEnd/>
            <a:tailEnd/>
          </a:ln>
        </p:spPr>
      </p:pic>
      <p:sp>
        <p:nvSpPr>
          <p:cNvPr id="151559" name="Line 88"/>
          <p:cNvSpPr>
            <a:spLocks noChangeShapeType="1"/>
          </p:cNvSpPr>
          <p:nvPr/>
        </p:nvSpPr>
        <p:spPr bwMode="auto">
          <a:xfrm flipH="1" flipV="1">
            <a:off x="4392613" y="3135313"/>
            <a:ext cx="2547937" cy="0"/>
          </a:xfrm>
          <a:prstGeom prst="line">
            <a:avLst/>
          </a:prstGeom>
          <a:noFill/>
          <a:ln w="25400">
            <a:solidFill>
              <a:schemeClr val="tx1"/>
            </a:solidFill>
            <a:round/>
            <a:headEnd/>
            <a:tailEnd/>
          </a:ln>
        </p:spPr>
        <p:txBody>
          <a:bodyPr/>
          <a:lstStyle/>
          <a:p>
            <a:endParaRPr lang="es-ES"/>
          </a:p>
        </p:txBody>
      </p:sp>
      <p:sp>
        <p:nvSpPr>
          <p:cNvPr id="151560" name="Line 89"/>
          <p:cNvSpPr>
            <a:spLocks noChangeShapeType="1"/>
          </p:cNvSpPr>
          <p:nvPr/>
        </p:nvSpPr>
        <p:spPr bwMode="auto">
          <a:xfrm>
            <a:off x="4932363" y="3001963"/>
            <a:ext cx="0" cy="144462"/>
          </a:xfrm>
          <a:prstGeom prst="line">
            <a:avLst/>
          </a:prstGeom>
          <a:noFill/>
          <a:ln w="25400">
            <a:solidFill>
              <a:schemeClr val="tx1"/>
            </a:solidFill>
            <a:round/>
            <a:headEnd/>
            <a:tailEnd/>
          </a:ln>
        </p:spPr>
        <p:txBody>
          <a:bodyPr/>
          <a:lstStyle/>
          <a:p>
            <a:endParaRPr lang="es-ES"/>
          </a:p>
        </p:txBody>
      </p:sp>
      <p:sp>
        <p:nvSpPr>
          <p:cNvPr id="151561" name="Line 90"/>
          <p:cNvSpPr>
            <a:spLocks noChangeShapeType="1"/>
          </p:cNvSpPr>
          <p:nvPr/>
        </p:nvSpPr>
        <p:spPr bwMode="auto">
          <a:xfrm flipH="1">
            <a:off x="4392613" y="2881313"/>
            <a:ext cx="0" cy="527050"/>
          </a:xfrm>
          <a:prstGeom prst="line">
            <a:avLst/>
          </a:prstGeom>
          <a:noFill/>
          <a:ln w="12700">
            <a:solidFill>
              <a:schemeClr val="tx1"/>
            </a:solidFill>
            <a:round/>
            <a:headEnd/>
            <a:tailEnd/>
          </a:ln>
        </p:spPr>
        <p:txBody>
          <a:bodyPr/>
          <a:lstStyle/>
          <a:p>
            <a:endParaRPr lang="es-ES"/>
          </a:p>
        </p:txBody>
      </p:sp>
      <p:sp>
        <p:nvSpPr>
          <p:cNvPr id="151562" name="Line 92"/>
          <p:cNvSpPr>
            <a:spLocks noChangeShapeType="1"/>
          </p:cNvSpPr>
          <p:nvPr/>
        </p:nvSpPr>
        <p:spPr bwMode="auto">
          <a:xfrm flipV="1">
            <a:off x="4213225" y="2867025"/>
            <a:ext cx="176213" cy="85725"/>
          </a:xfrm>
          <a:prstGeom prst="line">
            <a:avLst/>
          </a:prstGeom>
          <a:noFill/>
          <a:ln w="12700">
            <a:solidFill>
              <a:schemeClr val="tx1"/>
            </a:solidFill>
            <a:round/>
            <a:headEnd/>
            <a:tailEnd/>
          </a:ln>
        </p:spPr>
        <p:txBody>
          <a:bodyPr/>
          <a:lstStyle/>
          <a:p>
            <a:endParaRPr lang="es-ES"/>
          </a:p>
        </p:txBody>
      </p:sp>
      <p:sp>
        <p:nvSpPr>
          <p:cNvPr id="151563" name="Line 93"/>
          <p:cNvSpPr>
            <a:spLocks noChangeShapeType="1"/>
          </p:cNvSpPr>
          <p:nvPr/>
        </p:nvSpPr>
        <p:spPr bwMode="auto">
          <a:xfrm flipV="1">
            <a:off x="4216400" y="3048000"/>
            <a:ext cx="176213" cy="85725"/>
          </a:xfrm>
          <a:prstGeom prst="line">
            <a:avLst/>
          </a:prstGeom>
          <a:noFill/>
          <a:ln w="12700">
            <a:solidFill>
              <a:schemeClr val="tx1"/>
            </a:solidFill>
            <a:round/>
            <a:headEnd/>
            <a:tailEnd/>
          </a:ln>
        </p:spPr>
        <p:txBody>
          <a:bodyPr/>
          <a:lstStyle/>
          <a:p>
            <a:endParaRPr lang="es-ES"/>
          </a:p>
        </p:txBody>
      </p:sp>
      <p:sp>
        <p:nvSpPr>
          <p:cNvPr id="151564" name="Line 94"/>
          <p:cNvSpPr>
            <a:spLocks noChangeShapeType="1"/>
          </p:cNvSpPr>
          <p:nvPr/>
        </p:nvSpPr>
        <p:spPr bwMode="auto">
          <a:xfrm flipV="1">
            <a:off x="4216400" y="3235325"/>
            <a:ext cx="176213" cy="85725"/>
          </a:xfrm>
          <a:prstGeom prst="line">
            <a:avLst/>
          </a:prstGeom>
          <a:noFill/>
          <a:ln w="12700">
            <a:solidFill>
              <a:schemeClr val="tx1"/>
            </a:solidFill>
            <a:round/>
            <a:headEnd/>
            <a:tailEnd/>
          </a:ln>
        </p:spPr>
        <p:txBody>
          <a:bodyPr/>
          <a:lstStyle/>
          <a:p>
            <a:endParaRPr lang="es-ES"/>
          </a:p>
        </p:txBody>
      </p:sp>
      <p:sp>
        <p:nvSpPr>
          <p:cNvPr id="151565" name="Line 95"/>
          <p:cNvSpPr>
            <a:spLocks noChangeShapeType="1"/>
          </p:cNvSpPr>
          <p:nvPr/>
        </p:nvSpPr>
        <p:spPr bwMode="auto">
          <a:xfrm flipV="1">
            <a:off x="4216400" y="3409950"/>
            <a:ext cx="176213" cy="87313"/>
          </a:xfrm>
          <a:prstGeom prst="line">
            <a:avLst/>
          </a:prstGeom>
          <a:noFill/>
          <a:ln w="12700">
            <a:solidFill>
              <a:schemeClr val="tx1"/>
            </a:solidFill>
            <a:round/>
            <a:headEnd/>
            <a:tailEnd/>
          </a:ln>
        </p:spPr>
        <p:txBody>
          <a:bodyPr/>
          <a:lstStyle/>
          <a:p>
            <a:endParaRPr lang="es-ES"/>
          </a:p>
        </p:txBody>
      </p:sp>
      <p:sp>
        <p:nvSpPr>
          <p:cNvPr id="151566" name="Line 97"/>
          <p:cNvSpPr>
            <a:spLocks noChangeShapeType="1"/>
          </p:cNvSpPr>
          <p:nvPr/>
        </p:nvSpPr>
        <p:spPr bwMode="auto">
          <a:xfrm flipH="1">
            <a:off x="6938963" y="3006725"/>
            <a:ext cx="0" cy="127000"/>
          </a:xfrm>
          <a:prstGeom prst="line">
            <a:avLst/>
          </a:prstGeom>
          <a:noFill/>
          <a:ln w="25400">
            <a:solidFill>
              <a:schemeClr val="tx1"/>
            </a:solidFill>
            <a:round/>
            <a:headEnd/>
            <a:tailEnd/>
          </a:ln>
        </p:spPr>
        <p:txBody>
          <a:bodyPr/>
          <a:lstStyle/>
          <a:p>
            <a:endParaRPr lang="es-ES"/>
          </a:p>
        </p:txBody>
      </p:sp>
      <p:sp>
        <p:nvSpPr>
          <p:cNvPr id="151567" name="Oval 111"/>
          <p:cNvSpPr>
            <a:spLocks noChangeArrowheads="1"/>
          </p:cNvSpPr>
          <p:nvPr/>
        </p:nvSpPr>
        <p:spPr bwMode="auto">
          <a:xfrm>
            <a:off x="4529138" y="1258888"/>
            <a:ext cx="792162" cy="792162"/>
          </a:xfrm>
          <a:prstGeom prst="ellipse">
            <a:avLst/>
          </a:prstGeom>
          <a:solidFill>
            <a:srgbClr val="FF6600"/>
          </a:solidFill>
          <a:ln w="9525">
            <a:solidFill>
              <a:schemeClr val="tx1"/>
            </a:solidFill>
            <a:round/>
            <a:headEnd/>
            <a:tailEnd/>
          </a:ln>
        </p:spPr>
        <p:txBody>
          <a:bodyPr wrap="none" anchor="ctr"/>
          <a:lstStyle/>
          <a:p>
            <a:r>
              <a:rPr lang="fr-FR" sz="1600" b="1"/>
              <a:t>+</a:t>
            </a:r>
          </a:p>
          <a:p>
            <a:r>
              <a:rPr lang="fr-FR" sz="1600" b="1"/>
              <a:t>330V</a:t>
            </a:r>
          </a:p>
        </p:txBody>
      </p:sp>
      <p:sp>
        <p:nvSpPr>
          <p:cNvPr id="151568" name="Oval 112"/>
          <p:cNvSpPr>
            <a:spLocks noChangeArrowheads="1"/>
          </p:cNvSpPr>
          <p:nvPr/>
        </p:nvSpPr>
        <p:spPr bwMode="auto">
          <a:xfrm>
            <a:off x="7235825" y="1460500"/>
            <a:ext cx="439738" cy="439738"/>
          </a:xfrm>
          <a:prstGeom prst="ellipse">
            <a:avLst/>
          </a:prstGeom>
          <a:solidFill>
            <a:srgbClr val="FF9900"/>
          </a:solidFill>
          <a:ln w="9525">
            <a:solidFill>
              <a:schemeClr val="tx1"/>
            </a:solidFill>
            <a:round/>
            <a:headEnd/>
            <a:tailEnd/>
          </a:ln>
        </p:spPr>
        <p:txBody>
          <a:bodyPr wrap="none" anchor="ctr"/>
          <a:lstStyle/>
          <a:p>
            <a:r>
              <a:rPr lang="fr-FR" sz="1600" b="1"/>
              <a:t>-</a:t>
            </a:r>
          </a:p>
        </p:txBody>
      </p:sp>
      <p:sp>
        <p:nvSpPr>
          <p:cNvPr id="151569" name="Line 113"/>
          <p:cNvSpPr>
            <a:spLocks noChangeShapeType="1"/>
          </p:cNvSpPr>
          <p:nvPr/>
        </p:nvSpPr>
        <p:spPr bwMode="auto">
          <a:xfrm flipH="1">
            <a:off x="5283200" y="2051050"/>
            <a:ext cx="0" cy="614363"/>
          </a:xfrm>
          <a:prstGeom prst="line">
            <a:avLst/>
          </a:prstGeom>
          <a:noFill/>
          <a:ln w="76200">
            <a:solidFill>
              <a:srgbClr val="FF6600"/>
            </a:solidFill>
            <a:round/>
            <a:headEnd/>
            <a:tailEnd/>
          </a:ln>
        </p:spPr>
        <p:txBody>
          <a:bodyPr/>
          <a:lstStyle/>
          <a:p>
            <a:endParaRPr lang="es-ES"/>
          </a:p>
        </p:txBody>
      </p:sp>
      <p:sp>
        <p:nvSpPr>
          <p:cNvPr id="151570" name="Line 114"/>
          <p:cNvSpPr>
            <a:spLocks noChangeShapeType="1"/>
          </p:cNvSpPr>
          <p:nvPr/>
        </p:nvSpPr>
        <p:spPr bwMode="auto">
          <a:xfrm>
            <a:off x="7289800" y="2114550"/>
            <a:ext cx="0" cy="527050"/>
          </a:xfrm>
          <a:prstGeom prst="line">
            <a:avLst/>
          </a:prstGeom>
          <a:noFill/>
          <a:ln w="76200">
            <a:solidFill>
              <a:srgbClr val="FF9900"/>
            </a:solidFill>
            <a:round/>
            <a:headEnd/>
            <a:tailEnd/>
          </a:ln>
        </p:spPr>
        <p:txBody>
          <a:bodyPr/>
          <a:lstStyle/>
          <a:p>
            <a:endParaRPr lang="es-ES"/>
          </a:p>
        </p:txBody>
      </p:sp>
      <p:sp>
        <p:nvSpPr>
          <p:cNvPr id="151571" name="Line 123"/>
          <p:cNvSpPr>
            <a:spLocks noChangeShapeType="1"/>
          </p:cNvSpPr>
          <p:nvPr/>
        </p:nvSpPr>
        <p:spPr bwMode="auto">
          <a:xfrm>
            <a:off x="5138738" y="1916113"/>
            <a:ext cx="144462" cy="144462"/>
          </a:xfrm>
          <a:prstGeom prst="line">
            <a:avLst/>
          </a:prstGeom>
          <a:noFill/>
          <a:ln w="76200">
            <a:solidFill>
              <a:srgbClr val="FF6600"/>
            </a:solidFill>
            <a:round/>
            <a:headEnd/>
            <a:tailEnd/>
          </a:ln>
        </p:spPr>
        <p:txBody>
          <a:bodyPr/>
          <a:lstStyle/>
          <a:p>
            <a:endParaRPr lang="es-ES"/>
          </a:p>
        </p:txBody>
      </p:sp>
      <p:sp>
        <p:nvSpPr>
          <p:cNvPr id="151572" name="Line 124"/>
          <p:cNvSpPr>
            <a:spLocks noChangeShapeType="1"/>
          </p:cNvSpPr>
          <p:nvPr/>
        </p:nvSpPr>
        <p:spPr bwMode="auto">
          <a:xfrm flipH="1">
            <a:off x="7270750" y="1773238"/>
            <a:ext cx="176213" cy="350837"/>
          </a:xfrm>
          <a:prstGeom prst="line">
            <a:avLst/>
          </a:prstGeom>
          <a:noFill/>
          <a:ln w="76200">
            <a:solidFill>
              <a:srgbClr val="FF9900"/>
            </a:solidFill>
            <a:round/>
            <a:headEnd/>
            <a:tailEnd/>
          </a:ln>
        </p:spPr>
        <p:txBody>
          <a:bodyPr/>
          <a:lstStyle/>
          <a:p>
            <a:endParaRPr lang="es-ES"/>
          </a:p>
        </p:txBody>
      </p:sp>
      <p:sp>
        <p:nvSpPr>
          <p:cNvPr id="151573" name="Text Box 125"/>
          <p:cNvSpPr txBox="1">
            <a:spLocks noChangeArrowheads="1"/>
          </p:cNvSpPr>
          <p:nvPr/>
        </p:nvSpPr>
        <p:spPr bwMode="auto">
          <a:xfrm>
            <a:off x="5364163" y="2492375"/>
            <a:ext cx="1441450" cy="584200"/>
          </a:xfrm>
          <a:prstGeom prst="rect">
            <a:avLst/>
          </a:prstGeom>
          <a:gradFill rotWithShape="1">
            <a:gsLst>
              <a:gs pos="0">
                <a:srgbClr val="FFFFFF"/>
              </a:gs>
              <a:gs pos="100000">
                <a:srgbClr val="C0C0C0"/>
              </a:gs>
            </a:gsLst>
            <a:path path="shape">
              <a:fillToRect l="50000" t="50000" r="50000" b="50000"/>
            </a:path>
          </a:gradFill>
          <a:ln w="9525">
            <a:noFill/>
            <a:miter lim="800000"/>
            <a:headEnd/>
            <a:tailEnd/>
          </a:ln>
        </p:spPr>
        <p:txBody>
          <a:bodyPr>
            <a:spAutoFit/>
          </a:bodyPr>
          <a:lstStyle/>
          <a:p>
            <a:pPr>
              <a:spcBef>
                <a:spcPct val="50000"/>
              </a:spcBef>
            </a:pPr>
            <a:r>
              <a:rPr lang="fr-FR" sz="1600"/>
              <a:t>Contactores principales</a:t>
            </a:r>
          </a:p>
        </p:txBody>
      </p:sp>
      <p:pic>
        <p:nvPicPr>
          <p:cNvPr id="151574" name="Picture 20" descr="contacteur a clé"/>
          <p:cNvPicPr>
            <a:picLocks noChangeAspect="1" noChangeArrowheads="1"/>
          </p:cNvPicPr>
          <p:nvPr/>
        </p:nvPicPr>
        <p:blipFill>
          <a:blip r:embed="rId6" cstate="print"/>
          <a:srcRect/>
          <a:stretch>
            <a:fillRect/>
          </a:stretch>
        </p:blipFill>
        <p:spPr bwMode="auto">
          <a:xfrm>
            <a:off x="250825" y="2060575"/>
            <a:ext cx="865188" cy="700088"/>
          </a:xfrm>
          <a:prstGeom prst="rect">
            <a:avLst/>
          </a:prstGeom>
          <a:noFill/>
          <a:ln w="9525">
            <a:noFill/>
            <a:miter lim="800000"/>
            <a:headEnd/>
            <a:tailEnd/>
          </a:ln>
        </p:spPr>
      </p:pic>
      <p:sp>
        <p:nvSpPr>
          <p:cNvPr id="35962" name="Line 122"/>
          <p:cNvSpPr>
            <a:spLocks noChangeShapeType="1"/>
          </p:cNvSpPr>
          <p:nvPr/>
        </p:nvSpPr>
        <p:spPr bwMode="auto">
          <a:xfrm>
            <a:off x="1116013" y="2349500"/>
            <a:ext cx="649287" cy="0"/>
          </a:xfrm>
          <a:prstGeom prst="line">
            <a:avLst/>
          </a:prstGeom>
          <a:noFill/>
          <a:ln w="38100">
            <a:solidFill>
              <a:srgbClr val="FF0000"/>
            </a:solidFill>
            <a:round/>
            <a:headEnd/>
            <a:tailEnd type="triangle" w="med" len="med"/>
          </a:ln>
        </p:spPr>
        <p:txBody>
          <a:bodyPr/>
          <a:lstStyle/>
          <a:p>
            <a:endParaRPr lang="es-ES"/>
          </a:p>
        </p:txBody>
      </p:sp>
      <p:sp>
        <p:nvSpPr>
          <p:cNvPr id="518168" name="Rectangle 24"/>
          <p:cNvSpPr>
            <a:spLocks noChangeArrowheads="1"/>
          </p:cNvSpPr>
          <p:nvPr/>
        </p:nvSpPr>
        <p:spPr bwMode="auto">
          <a:xfrm>
            <a:off x="179388" y="1196975"/>
            <a:ext cx="1368425" cy="792163"/>
          </a:xfrm>
          <a:prstGeom prst="rect">
            <a:avLst/>
          </a:prstGeom>
          <a:gradFill rotWithShape="1">
            <a:gsLst>
              <a:gs pos="0">
                <a:schemeClr val="folHlink">
                  <a:gamma/>
                  <a:tint val="0"/>
                  <a:invGamma/>
                </a:schemeClr>
              </a:gs>
              <a:gs pos="100000">
                <a:schemeClr val="folHlink"/>
              </a:gs>
            </a:gsLst>
            <a:path path="shape">
              <a:fillToRect l="50000" t="50000" r="50000" b="50000"/>
            </a:path>
          </a:gradFill>
          <a:ln w="9525">
            <a:noFill/>
            <a:miter lim="800000"/>
            <a:headEnd/>
            <a:tailEnd/>
          </a:ln>
        </p:spPr>
        <p:txBody>
          <a:bodyPr/>
          <a:lstStyle/>
          <a:p>
            <a:pPr>
              <a:defRPr/>
            </a:pPr>
            <a:r>
              <a:rPr lang="es-ES" sz="1600" dirty="0"/>
              <a:t>Orden de arranque del motor</a:t>
            </a:r>
          </a:p>
          <a:p>
            <a:pPr>
              <a:defRPr/>
            </a:pPr>
            <a:endParaRPr lang="fr-FR" sz="1600" dirty="0"/>
          </a:p>
        </p:txBody>
      </p:sp>
      <p:pic>
        <p:nvPicPr>
          <p:cNvPr id="151577" name="Picture 29" descr="ion_elements_deposes_01_2010__22"/>
          <p:cNvPicPr>
            <a:picLocks noChangeAspect="1" noChangeArrowheads="1"/>
          </p:cNvPicPr>
          <p:nvPr/>
        </p:nvPicPr>
        <p:blipFill>
          <a:blip r:embed="rId7" cstate="print"/>
          <a:srcRect/>
          <a:stretch>
            <a:fillRect/>
          </a:stretch>
        </p:blipFill>
        <p:spPr bwMode="auto">
          <a:xfrm>
            <a:off x="1331913" y="5300663"/>
            <a:ext cx="1368425" cy="1016000"/>
          </a:xfrm>
          <a:prstGeom prst="rect">
            <a:avLst/>
          </a:prstGeom>
          <a:noFill/>
          <a:ln w="9525">
            <a:noFill/>
            <a:miter lim="800000"/>
            <a:headEnd/>
            <a:tailEnd/>
          </a:ln>
        </p:spPr>
      </p:pic>
      <p:sp>
        <p:nvSpPr>
          <p:cNvPr id="1041438" name="Rectangle 24"/>
          <p:cNvSpPr>
            <a:spLocks noChangeArrowheads="1"/>
          </p:cNvSpPr>
          <p:nvPr/>
        </p:nvSpPr>
        <p:spPr bwMode="auto">
          <a:xfrm>
            <a:off x="900113" y="6165850"/>
            <a:ext cx="2232025" cy="692150"/>
          </a:xfrm>
          <a:prstGeom prst="rect">
            <a:avLst/>
          </a:prstGeom>
          <a:gradFill rotWithShape="1">
            <a:gsLst>
              <a:gs pos="0">
                <a:schemeClr val="folHlink">
                  <a:gamma/>
                  <a:tint val="0"/>
                  <a:invGamma/>
                </a:schemeClr>
              </a:gs>
              <a:gs pos="100000">
                <a:schemeClr val="folHlink"/>
              </a:gs>
            </a:gsLst>
            <a:path path="shape">
              <a:fillToRect l="50000" t="50000" r="50000" b="50000"/>
            </a:path>
          </a:gradFill>
          <a:ln w="9525">
            <a:noFill/>
            <a:miter lim="800000"/>
            <a:headEnd/>
            <a:tailEnd/>
          </a:ln>
        </p:spPr>
        <p:txBody>
          <a:bodyPr/>
          <a:lstStyle/>
          <a:p>
            <a:pPr>
              <a:defRPr/>
            </a:pPr>
            <a:r>
              <a:rPr lang="fr-FR" sz="1800" dirty="0" err="1"/>
              <a:t>Compresor</a:t>
            </a:r>
            <a:r>
              <a:rPr lang="fr-FR" sz="1800" dirty="0"/>
              <a:t> </a:t>
            </a:r>
            <a:r>
              <a:rPr lang="fr-FR" sz="1800" dirty="0" err="1"/>
              <a:t>eléctrico</a:t>
            </a:r>
            <a:r>
              <a:rPr lang="fr-FR" sz="1800" dirty="0"/>
              <a:t> « HT »</a:t>
            </a:r>
          </a:p>
        </p:txBody>
      </p:sp>
      <p:pic>
        <p:nvPicPr>
          <p:cNvPr id="151579" name="Picture 132" descr="Chauffage_elec_reduit"/>
          <p:cNvPicPr>
            <a:picLocks noChangeAspect="1" noChangeArrowheads="1"/>
          </p:cNvPicPr>
          <p:nvPr/>
        </p:nvPicPr>
        <p:blipFill>
          <a:blip r:embed="rId8" cstate="print"/>
          <a:srcRect/>
          <a:stretch>
            <a:fillRect/>
          </a:stretch>
        </p:blipFill>
        <p:spPr bwMode="auto">
          <a:xfrm>
            <a:off x="6443663" y="5300663"/>
            <a:ext cx="1412875" cy="1071562"/>
          </a:xfrm>
          <a:prstGeom prst="rect">
            <a:avLst/>
          </a:prstGeom>
          <a:noFill/>
          <a:ln w="9525">
            <a:noFill/>
            <a:miter lim="800000"/>
            <a:headEnd/>
            <a:tailEnd/>
          </a:ln>
        </p:spPr>
      </p:pic>
      <p:sp>
        <p:nvSpPr>
          <p:cNvPr id="1041440" name="Rectangle 25"/>
          <p:cNvSpPr>
            <a:spLocks noChangeArrowheads="1"/>
          </p:cNvSpPr>
          <p:nvPr/>
        </p:nvSpPr>
        <p:spPr bwMode="auto">
          <a:xfrm>
            <a:off x="5940425" y="6251575"/>
            <a:ext cx="2519363" cy="606425"/>
          </a:xfrm>
          <a:prstGeom prst="rect">
            <a:avLst/>
          </a:prstGeom>
          <a:gradFill rotWithShape="1">
            <a:gsLst>
              <a:gs pos="0">
                <a:schemeClr val="folHlink">
                  <a:gamma/>
                  <a:tint val="0"/>
                  <a:invGamma/>
                </a:schemeClr>
              </a:gs>
              <a:gs pos="100000">
                <a:schemeClr val="folHlink"/>
              </a:gs>
            </a:gsLst>
            <a:path path="shape">
              <a:fillToRect l="50000" t="50000" r="50000" b="50000"/>
            </a:path>
          </a:gradFill>
          <a:ln w="9525">
            <a:noFill/>
            <a:miter lim="800000"/>
            <a:headEnd/>
            <a:tailEnd/>
          </a:ln>
        </p:spPr>
        <p:txBody>
          <a:bodyPr/>
          <a:lstStyle/>
          <a:p>
            <a:r>
              <a:rPr lang="fr-FR" sz="1800"/>
              <a:t>Bloque de Calefacción Eléctrica</a:t>
            </a:r>
          </a:p>
        </p:txBody>
      </p:sp>
      <p:sp>
        <p:nvSpPr>
          <p:cNvPr id="1041441" name="Rectangle 24"/>
          <p:cNvSpPr>
            <a:spLocks noChangeArrowheads="1"/>
          </p:cNvSpPr>
          <p:nvPr/>
        </p:nvSpPr>
        <p:spPr bwMode="auto">
          <a:xfrm>
            <a:off x="5651500" y="3500438"/>
            <a:ext cx="1152525" cy="576262"/>
          </a:xfrm>
          <a:prstGeom prst="rect">
            <a:avLst/>
          </a:prstGeom>
          <a:gradFill rotWithShape="1">
            <a:gsLst>
              <a:gs pos="0">
                <a:schemeClr val="folHlink">
                  <a:gamma/>
                  <a:tint val="0"/>
                  <a:invGamma/>
                </a:schemeClr>
              </a:gs>
              <a:gs pos="100000">
                <a:schemeClr val="folHlink"/>
              </a:gs>
            </a:gsLst>
            <a:path path="shape">
              <a:fillToRect l="50000" t="50000" r="50000" b="50000"/>
            </a:path>
          </a:gradFill>
          <a:ln w="9525">
            <a:noFill/>
            <a:miter lim="800000"/>
            <a:headEnd/>
            <a:tailEnd/>
          </a:ln>
        </p:spPr>
        <p:txBody>
          <a:bodyPr/>
          <a:lstStyle/>
          <a:p>
            <a:pPr>
              <a:defRPr/>
            </a:pPr>
            <a:r>
              <a:rPr lang="fr-FR" sz="1800"/>
              <a:t>Fusibles 50A</a:t>
            </a:r>
          </a:p>
        </p:txBody>
      </p:sp>
      <p:grpSp>
        <p:nvGrpSpPr>
          <p:cNvPr id="4" name="Group 156"/>
          <p:cNvGrpSpPr>
            <a:grpSpLocks/>
          </p:cNvGrpSpPr>
          <p:nvPr/>
        </p:nvGrpSpPr>
        <p:grpSpPr bwMode="auto">
          <a:xfrm>
            <a:off x="3914775" y="2411413"/>
            <a:ext cx="3024188" cy="225425"/>
            <a:chOff x="431" y="2387"/>
            <a:chExt cx="1905" cy="142"/>
          </a:xfrm>
        </p:grpSpPr>
        <p:sp>
          <p:nvSpPr>
            <p:cNvPr id="151655" name="Line 66"/>
            <p:cNvSpPr>
              <a:spLocks noChangeShapeType="1"/>
            </p:cNvSpPr>
            <p:nvPr/>
          </p:nvSpPr>
          <p:spPr bwMode="auto">
            <a:xfrm flipH="1" flipV="1">
              <a:off x="431" y="2438"/>
              <a:ext cx="628" cy="0"/>
            </a:xfrm>
            <a:prstGeom prst="line">
              <a:avLst/>
            </a:prstGeom>
            <a:noFill/>
            <a:ln w="25400">
              <a:solidFill>
                <a:schemeClr val="bg1"/>
              </a:solidFill>
              <a:round/>
              <a:headEnd/>
              <a:tailEnd/>
            </a:ln>
          </p:spPr>
          <p:txBody>
            <a:bodyPr/>
            <a:lstStyle/>
            <a:p>
              <a:endParaRPr lang="es-ES"/>
            </a:p>
          </p:txBody>
        </p:sp>
        <p:sp>
          <p:nvSpPr>
            <p:cNvPr id="151656" name="Line 110"/>
            <p:cNvSpPr>
              <a:spLocks noChangeShapeType="1"/>
            </p:cNvSpPr>
            <p:nvPr/>
          </p:nvSpPr>
          <p:spPr bwMode="auto">
            <a:xfrm flipH="1" flipV="1">
              <a:off x="431" y="2393"/>
              <a:ext cx="1902" cy="0"/>
            </a:xfrm>
            <a:prstGeom prst="line">
              <a:avLst/>
            </a:prstGeom>
            <a:noFill/>
            <a:ln w="25400">
              <a:solidFill>
                <a:schemeClr val="bg1"/>
              </a:solidFill>
              <a:round/>
              <a:headEnd/>
              <a:tailEnd/>
            </a:ln>
          </p:spPr>
          <p:txBody>
            <a:bodyPr/>
            <a:lstStyle/>
            <a:p>
              <a:endParaRPr lang="es-ES"/>
            </a:p>
          </p:txBody>
        </p:sp>
        <p:sp>
          <p:nvSpPr>
            <p:cNvPr id="151657" name="Line 97"/>
            <p:cNvSpPr>
              <a:spLocks noChangeShapeType="1"/>
            </p:cNvSpPr>
            <p:nvPr/>
          </p:nvSpPr>
          <p:spPr bwMode="auto">
            <a:xfrm flipH="1">
              <a:off x="2336" y="2387"/>
              <a:ext cx="0" cy="136"/>
            </a:xfrm>
            <a:prstGeom prst="line">
              <a:avLst/>
            </a:prstGeom>
            <a:noFill/>
            <a:ln w="25400">
              <a:solidFill>
                <a:schemeClr val="bg1"/>
              </a:solidFill>
              <a:round/>
              <a:headEnd/>
              <a:tailEnd/>
            </a:ln>
          </p:spPr>
          <p:txBody>
            <a:bodyPr/>
            <a:lstStyle/>
            <a:p>
              <a:endParaRPr lang="es-ES"/>
            </a:p>
          </p:txBody>
        </p:sp>
        <p:sp>
          <p:nvSpPr>
            <p:cNvPr id="151658" name="Line 89"/>
            <p:cNvSpPr>
              <a:spLocks noChangeShapeType="1"/>
            </p:cNvSpPr>
            <p:nvPr/>
          </p:nvSpPr>
          <p:spPr bwMode="auto">
            <a:xfrm>
              <a:off x="1066" y="2438"/>
              <a:ext cx="0" cy="91"/>
            </a:xfrm>
            <a:prstGeom prst="line">
              <a:avLst/>
            </a:prstGeom>
            <a:noFill/>
            <a:ln w="25400">
              <a:solidFill>
                <a:schemeClr val="bg1"/>
              </a:solidFill>
              <a:round/>
              <a:headEnd/>
              <a:tailEnd/>
            </a:ln>
          </p:spPr>
          <p:txBody>
            <a:bodyPr/>
            <a:lstStyle/>
            <a:p>
              <a:endParaRPr lang="es-ES"/>
            </a:p>
          </p:txBody>
        </p:sp>
      </p:grpSp>
      <p:grpSp>
        <p:nvGrpSpPr>
          <p:cNvPr id="5" name="Group 154"/>
          <p:cNvGrpSpPr>
            <a:grpSpLocks/>
          </p:cNvGrpSpPr>
          <p:nvPr/>
        </p:nvGrpSpPr>
        <p:grpSpPr bwMode="auto">
          <a:xfrm>
            <a:off x="3924300" y="2420938"/>
            <a:ext cx="3019425" cy="215900"/>
            <a:chOff x="2472" y="1525"/>
            <a:chExt cx="1902" cy="136"/>
          </a:xfrm>
        </p:grpSpPr>
        <p:sp>
          <p:nvSpPr>
            <p:cNvPr id="151651" name="Line 66"/>
            <p:cNvSpPr>
              <a:spLocks noChangeShapeType="1"/>
            </p:cNvSpPr>
            <p:nvPr/>
          </p:nvSpPr>
          <p:spPr bwMode="auto">
            <a:xfrm flipH="1" flipV="1">
              <a:off x="2472" y="1570"/>
              <a:ext cx="628" cy="0"/>
            </a:xfrm>
            <a:prstGeom prst="line">
              <a:avLst/>
            </a:prstGeom>
            <a:noFill/>
            <a:ln w="25400">
              <a:solidFill>
                <a:srgbClr val="FF0000"/>
              </a:solidFill>
              <a:round/>
              <a:headEnd/>
              <a:tailEnd/>
            </a:ln>
          </p:spPr>
          <p:txBody>
            <a:bodyPr/>
            <a:lstStyle/>
            <a:p>
              <a:endParaRPr lang="es-ES"/>
            </a:p>
          </p:txBody>
        </p:sp>
        <p:sp>
          <p:nvSpPr>
            <p:cNvPr id="151652" name="Line 110"/>
            <p:cNvSpPr>
              <a:spLocks noChangeShapeType="1"/>
            </p:cNvSpPr>
            <p:nvPr/>
          </p:nvSpPr>
          <p:spPr bwMode="auto">
            <a:xfrm flipH="1" flipV="1">
              <a:off x="2472" y="1525"/>
              <a:ext cx="1902" cy="0"/>
            </a:xfrm>
            <a:prstGeom prst="line">
              <a:avLst/>
            </a:prstGeom>
            <a:noFill/>
            <a:ln w="25400">
              <a:solidFill>
                <a:srgbClr val="FF0000"/>
              </a:solidFill>
              <a:round/>
              <a:headEnd/>
              <a:tailEnd/>
            </a:ln>
          </p:spPr>
          <p:txBody>
            <a:bodyPr/>
            <a:lstStyle/>
            <a:p>
              <a:endParaRPr lang="es-ES"/>
            </a:p>
          </p:txBody>
        </p:sp>
        <p:sp>
          <p:nvSpPr>
            <p:cNvPr id="151653" name="Line 97"/>
            <p:cNvSpPr>
              <a:spLocks noChangeShapeType="1"/>
            </p:cNvSpPr>
            <p:nvPr/>
          </p:nvSpPr>
          <p:spPr bwMode="auto">
            <a:xfrm flipH="1">
              <a:off x="4366" y="1537"/>
              <a:ext cx="0" cy="80"/>
            </a:xfrm>
            <a:prstGeom prst="line">
              <a:avLst/>
            </a:prstGeom>
            <a:noFill/>
            <a:ln w="25400">
              <a:solidFill>
                <a:srgbClr val="FF0000"/>
              </a:solidFill>
              <a:round/>
              <a:headEnd/>
              <a:tailEnd/>
            </a:ln>
          </p:spPr>
          <p:txBody>
            <a:bodyPr/>
            <a:lstStyle/>
            <a:p>
              <a:endParaRPr lang="es-ES"/>
            </a:p>
          </p:txBody>
        </p:sp>
        <p:sp>
          <p:nvSpPr>
            <p:cNvPr id="151654" name="Line 89"/>
            <p:cNvSpPr>
              <a:spLocks noChangeShapeType="1"/>
            </p:cNvSpPr>
            <p:nvPr/>
          </p:nvSpPr>
          <p:spPr bwMode="auto">
            <a:xfrm>
              <a:off x="3107" y="1570"/>
              <a:ext cx="0" cy="91"/>
            </a:xfrm>
            <a:prstGeom prst="line">
              <a:avLst/>
            </a:prstGeom>
            <a:noFill/>
            <a:ln w="25400">
              <a:solidFill>
                <a:srgbClr val="FF0000"/>
              </a:solidFill>
              <a:round/>
              <a:headEnd/>
              <a:tailEnd/>
            </a:ln>
          </p:spPr>
          <p:txBody>
            <a:bodyPr/>
            <a:lstStyle/>
            <a:p>
              <a:endParaRPr lang="es-ES"/>
            </a:p>
          </p:txBody>
        </p:sp>
      </p:grpSp>
      <p:grpSp>
        <p:nvGrpSpPr>
          <p:cNvPr id="6" name="Group 193"/>
          <p:cNvGrpSpPr>
            <a:grpSpLocks/>
          </p:cNvGrpSpPr>
          <p:nvPr/>
        </p:nvGrpSpPr>
        <p:grpSpPr bwMode="auto">
          <a:xfrm>
            <a:off x="1763713" y="2924175"/>
            <a:ext cx="5535612" cy="2311400"/>
            <a:chOff x="1111" y="1842"/>
            <a:chExt cx="3487" cy="1456"/>
          </a:xfrm>
        </p:grpSpPr>
        <p:sp>
          <p:nvSpPr>
            <p:cNvPr id="151639" name="Line 115"/>
            <p:cNvSpPr>
              <a:spLocks noChangeShapeType="1"/>
            </p:cNvSpPr>
            <p:nvPr/>
          </p:nvSpPr>
          <p:spPr bwMode="auto">
            <a:xfrm>
              <a:off x="3325" y="1880"/>
              <a:ext cx="0" cy="219"/>
            </a:xfrm>
            <a:prstGeom prst="line">
              <a:avLst/>
            </a:prstGeom>
            <a:noFill/>
            <a:ln w="76200">
              <a:solidFill>
                <a:schemeClr val="bg2"/>
              </a:solidFill>
              <a:round/>
              <a:headEnd/>
              <a:tailEnd/>
            </a:ln>
          </p:spPr>
          <p:txBody>
            <a:bodyPr/>
            <a:lstStyle/>
            <a:p>
              <a:endParaRPr lang="es-ES"/>
            </a:p>
          </p:txBody>
        </p:sp>
        <p:grpSp>
          <p:nvGrpSpPr>
            <p:cNvPr id="7" name="Group 191"/>
            <p:cNvGrpSpPr>
              <a:grpSpLocks/>
            </p:cNvGrpSpPr>
            <p:nvPr/>
          </p:nvGrpSpPr>
          <p:grpSpPr bwMode="auto">
            <a:xfrm>
              <a:off x="1111" y="1842"/>
              <a:ext cx="3487" cy="1456"/>
              <a:chOff x="113" y="1933"/>
              <a:chExt cx="3487" cy="1456"/>
            </a:xfrm>
          </p:grpSpPr>
          <p:grpSp>
            <p:nvGrpSpPr>
              <p:cNvPr id="8" name="Group 187"/>
              <p:cNvGrpSpPr>
                <a:grpSpLocks/>
              </p:cNvGrpSpPr>
              <p:nvPr/>
            </p:nvGrpSpPr>
            <p:grpSpPr bwMode="auto">
              <a:xfrm>
                <a:off x="113" y="1933"/>
                <a:ext cx="3487" cy="1456"/>
                <a:chOff x="1855" y="2226"/>
                <a:chExt cx="3487" cy="1456"/>
              </a:xfrm>
            </p:grpSpPr>
            <p:sp>
              <p:nvSpPr>
                <p:cNvPr id="151643" name="Line 116"/>
                <p:cNvSpPr>
                  <a:spLocks noChangeShapeType="1"/>
                </p:cNvSpPr>
                <p:nvPr/>
              </p:nvSpPr>
              <p:spPr bwMode="auto">
                <a:xfrm flipH="1">
                  <a:off x="5342" y="2226"/>
                  <a:ext cx="0" cy="1439"/>
                </a:xfrm>
                <a:prstGeom prst="line">
                  <a:avLst/>
                </a:prstGeom>
                <a:noFill/>
                <a:ln w="76200">
                  <a:solidFill>
                    <a:schemeClr val="bg2"/>
                  </a:solidFill>
                  <a:round/>
                  <a:headEnd/>
                  <a:tailEnd/>
                </a:ln>
              </p:spPr>
              <p:txBody>
                <a:bodyPr/>
                <a:lstStyle/>
                <a:p>
                  <a:endParaRPr lang="es-ES"/>
                </a:p>
              </p:txBody>
            </p:sp>
            <p:sp>
              <p:nvSpPr>
                <p:cNvPr id="151644" name="Line 117"/>
                <p:cNvSpPr>
                  <a:spLocks noChangeShapeType="1"/>
                </p:cNvSpPr>
                <p:nvPr/>
              </p:nvSpPr>
              <p:spPr bwMode="auto">
                <a:xfrm>
                  <a:off x="3981" y="2841"/>
                  <a:ext cx="0" cy="498"/>
                </a:xfrm>
                <a:prstGeom prst="line">
                  <a:avLst/>
                </a:prstGeom>
                <a:noFill/>
                <a:ln w="76200">
                  <a:solidFill>
                    <a:schemeClr val="bg2"/>
                  </a:solidFill>
                  <a:round/>
                  <a:headEnd/>
                  <a:tailEnd/>
                </a:ln>
              </p:spPr>
              <p:txBody>
                <a:bodyPr/>
                <a:lstStyle/>
                <a:p>
                  <a:endParaRPr lang="es-ES"/>
                </a:p>
              </p:txBody>
            </p:sp>
            <p:sp>
              <p:nvSpPr>
                <p:cNvPr id="151645" name="Line 120"/>
                <p:cNvSpPr>
                  <a:spLocks noChangeShapeType="1"/>
                </p:cNvSpPr>
                <p:nvPr/>
              </p:nvSpPr>
              <p:spPr bwMode="auto">
                <a:xfrm>
                  <a:off x="2088" y="3418"/>
                  <a:ext cx="0" cy="166"/>
                </a:xfrm>
                <a:prstGeom prst="line">
                  <a:avLst/>
                </a:prstGeom>
                <a:noFill/>
                <a:ln w="76200">
                  <a:solidFill>
                    <a:schemeClr val="bg2"/>
                  </a:solidFill>
                  <a:round/>
                  <a:headEnd/>
                  <a:tailEnd/>
                </a:ln>
              </p:spPr>
              <p:txBody>
                <a:bodyPr/>
                <a:lstStyle/>
                <a:p>
                  <a:endParaRPr lang="es-ES"/>
                </a:p>
              </p:txBody>
            </p:sp>
            <p:sp>
              <p:nvSpPr>
                <p:cNvPr id="151646" name="Line 121"/>
                <p:cNvSpPr>
                  <a:spLocks noChangeShapeType="1"/>
                </p:cNvSpPr>
                <p:nvPr/>
              </p:nvSpPr>
              <p:spPr bwMode="auto">
                <a:xfrm>
                  <a:off x="4144" y="3312"/>
                  <a:ext cx="1043" cy="0"/>
                </a:xfrm>
                <a:prstGeom prst="line">
                  <a:avLst/>
                </a:prstGeom>
                <a:noFill/>
                <a:ln w="76200">
                  <a:solidFill>
                    <a:schemeClr val="bg2"/>
                  </a:solidFill>
                  <a:round/>
                  <a:headEnd/>
                  <a:tailEnd/>
                </a:ln>
              </p:spPr>
              <p:txBody>
                <a:bodyPr/>
                <a:lstStyle/>
                <a:p>
                  <a:endParaRPr lang="es-ES"/>
                </a:p>
              </p:txBody>
            </p:sp>
            <p:sp>
              <p:nvSpPr>
                <p:cNvPr id="151647" name="Line 122"/>
                <p:cNvSpPr>
                  <a:spLocks noChangeShapeType="1"/>
                </p:cNvSpPr>
                <p:nvPr/>
              </p:nvSpPr>
              <p:spPr bwMode="auto">
                <a:xfrm flipV="1">
                  <a:off x="2070" y="3436"/>
                  <a:ext cx="3266" cy="0"/>
                </a:xfrm>
                <a:prstGeom prst="line">
                  <a:avLst/>
                </a:prstGeom>
                <a:noFill/>
                <a:ln w="76200">
                  <a:solidFill>
                    <a:schemeClr val="bg2"/>
                  </a:solidFill>
                  <a:round/>
                  <a:headEnd/>
                  <a:tailEnd/>
                </a:ln>
              </p:spPr>
              <p:txBody>
                <a:bodyPr/>
                <a:lstStyle/>
                <a:p>
                  <a:endParaRPr lang="es-ES"/>
                </a:p>
              </p:txBody>
            </p:sp>
            <p:sp>
              <p:nvSpPr>
                <p:cNvPr id="151648" name="Line 119"/>
                <p:cNvSpPr>
                  <a:spLocks noChangeShapeType="1"/>
                </p:cNvSpPr>
                <p:nvPr/>
              </p:nvSpPr>
              <p:spPr bwMode="auto">
                <a:xfrm flipH="1">
                  <a:off x="1876" y="3309"/>
                  <a:ext cx="0" cy="273"/>
                </a:xfrm>
                <a:prstGeom prst="line">
                  <a:avLst/>
                </a:prstGeom>
                <a:noFill/>
                <a:ln w="76200">
                  <a:solidFill>
                    <a:schemeClr val="bg2"/>
                  </a:solidFill>
                  <a:round/>
                  <a:headEnd/>
                  <a:tailEnd/>
                </a:ln>
              </p:spPr>
              <p:txBody>
                <a:bodyPr/>
                <a:lstStyle/>
                <a:p>
                  <a:endParaRPr lang="es-ES"/>
                </a:p>
              </p:txBody>
            </p:sp>
            <p:sp>
              <p:nvSpPr>
                <p:cNvPr id="151649" name="Line 121"/>
                <p:cNvSpPr>
                  <a:spLocks noChangeShapeType="1"/>
                </p:cNvSpPr>
                <p:nvPr/>
              </p:nvSpPr>
              <p:spPr bwMode="auto">
                <a:xfrm>
                  <a:off x="1855" y="3321"/>
                  <a:ext cx="2132" cy="0"/>
                </a:xfrm>
                <a:prstGeom prst="line">
                  <a:avLst/>
                </a:prstGeom>
                <a:noFill/>
                <a:ln w="76200">
                  <a:solidFill>
                    <a:schemeClr val="bg2"/>
                  </a:solidFill>
                  <a:round/>
                  <a:headEnd/>
                  <a:tailEnd/>
                </a:ln>
              </p:spPr>
              <p:txBody>
                <a:bodyPr/>
                <a:lstStyle/>
                <a:p>
                  <a:endParaRPr lang="es-ES"/>
                </a:p>
              </p:txBody>
            </p:sp>
            <p:sp>
              <p:nvSpPr>
                <p:cNvPr id="151650" name="Line 119"/>
                <p:cNvSpPr>
                  <a:spLocks noChangeShapeType="1"/>
                </p:cNvSpPr>
                <p:nvPr/>
              </p:nvSpPr>
              <p:spPr bwMode="auto">
                <a:xfrm>
                  <a:off x="5172" y="3294"/>
                  <a:ext cx="0" cy="388"/>
                </a:xfrm>
                <a:prstGeom prst="line">
                  <a:avLst/>
                </a:prstGeom>
                <a:noFill/>
                <a:ln w="76200">
                  <a:solidFill>
                    <a:schemeClr val="bg2"/>
                  </a:solidFill>
                  <a:round/>
                  <a:headEnd/>
                  <a:tailEnd/>
                </a:ln>
              </p:spPr>
              <p:txBody>
                <a:bodyPr/>
                <a:lstStyle/>
                <a:p>
                  <a:endParaRPr lang="es-ES"/>
                </a:p>
              </p:txBody>
            </p:sp>
          </p:grpSp>
          <p:sp>
            <p:nvSpPr>
              <p:cNvPr id="151642" name="Line 190"/>
              <p:cNvSpPr>
                <a:spLocks noChangeShapeType="1"/>
              </p:cNvSpPr>
              <p:nvPr/>
            </p:nvSpPr>
            <p:spPr bwMode="auto">
              <a:xfrm>
                <a:off x="2414" y="2556"/>
                <a:ext cx="0" cy="466"/>
              </a:xfrm>
              <a:prstGeom prst="line">
                <a:avLst/>
              </a:prstGeom>
              <a:noFill/>
              <a:ln w="76200">
                <a:solidFill>
                  <a:schemeClr val="bg2"/>
                </a:solidFill>
                <a:round/>
                <a:headEnd/>
                <a:tailEnd/>
              </a:ln>
            </p:spPr>
            <p:txBody>
              <a:bodyPr/>
              <a:lstStyle/>
              <a:p>
                <a:endParaRPr lang="es-ES"/>
              </a:p>
            </p:txBody>
          </p:sp>
        </p:grpSp>
      </p:grpSp>
      <p:grpSp>
        <p:nvGrpSpPr>
          <p:cNvPr id="9" name="Group 194"/>
          <p:cNvGrpSpPr>
            <a:grpSpLocks/>
          </p:cNvGrpSpPr>
          <p:nvPr/>
        </p:nvGrpSpPr>
        <p:grpSpPr bwMode="auto">
          <a:xfrm>
            <a:off x="1763713" y="2924175"/>
            <a:ext cx="5535612" cy="2316163"/>
            <a:chOff x="1111" y="1842"/>
            <a:chExt cx="3487" cy="1459"/>
          </a:xfrm>
        </p:grpSpPr>
        <p:grpSp>
          <p:nvGrpSpPr>
            <p:cNvPr id="10" name="Group 189"/>
            <p:cNvGrpSpPr>
              <a:grpSpLocks/>
            </p:cNvGrpSpPr>
            <p:nvPr/>
          </p:nvGrpSpPr>
          <p:grpSpPr bwMode="auto">
            <a:xfrm>
              <a:off x="1111" y="1842"/>
              <a:ext cx="3487" cy="1459"/>
              <a:chOff x="158" y="2296"/>
              <a:chExt cx="3487" cy="1459"/>
            </a:xfrm>
          </p:grpSpPr>
          <p:sp>
            <p:nvSpPr>
              <p:cNvPr id="151629" name="Line 119"/>
              <p:cNvSpPr>
                <a:spLocks noChangeShapeType="1"/>
              </p:cNvSpPr>
              <p:nvPr/>
            </p:nvSpPr>
            <p:spPr bwMode="auto">
              <a:xfrm>
                <a:off x="3470" y="3367"/>
                <a:ext cx="0" cy="388"/>
              </a:xfrm>
              <a:prstGeom prst="line">
                <a:avLst/>
              </a:prstGeom>
              <a:noFill/>
              <a:ln w="76200">
                <a:solidFill>
                  <a:srgbClr val="FF6600"/>
                </a:solidFill>
                <a:round/>
                <a:headEnd/>
                <a:tailEnd/>
              </a:ln>
            </p:spPr>
            <p:txBody>
              <a:bodyPr/>
              <a:lstStyle/>
              <a:p>
                <a:endParaRPr lang="es-ES"/>
              </a:p>
            </p:txBody>
          </p:sp>
          <p:grpSp>
            <p:nvGrpSpPr>
              <p:cNvPr id="11" name="Group 188"/>
              <p:cNvGrpSpPr>
                <a:grpSpLocks/>
              </p:cNvGrpSpPr>
              <p:nvPr/>
            </p:nvGrpSpPr>
            <p:grpSpPr bwMode="auto">
              <a:xfrm>
                <a:off x="158" y="2296"/>
                <a:ext cx="3487" cy="1439"/>
                <a:chOff x="1117" y="1842"/>
                <a:chExt cx="3487" cy="1439"/>
              </a:xfrm>
            </p:grpSpPr>
            <p:sp>
              <p:nvSpPr>
                <p:cNvPr id="151631" name="Line 116"/>
                <p:cNvSpPr>
                  <a:spLocks noChangeShapeType="1"/>
                </p:cNvSpPr>
                <p:nvPr/>
              </p:nvSpPr>
              <p:spPr bwMode="auto">
                <a:xfrm flipH="1">
                  <a:off x="4604" y="1842"/>
                  <a:ext cx="0" cy="1439"/>
                </a:xfrm>
                <a:prstGeom prst="line">
                  <a:avLst/>
                </a:prstGeom>
                <a:noFill/>
                <a:ln w="76200">
                  <a:solidFill>
                    <a:srgbClr val="FF9900"/>
                  </a:solidFill>
                  <a:round/>
                  <a:headEnd/>
                  <a:tailEnd/>
                </a:ln>
              </p:spPr>
              <p:txBody>
                <a:bodyPr/>
                <a:lstStyle/>
                <a:p>
                  <a:endParaRPr lang="es-ES"/>
                </a:p>
              </p:txBody>
            </p:sp>
            <p:sp>
              <p:nvSpPr>
                <p:cNvPr id="151632" name="Line 117"/>
                <p:cNvSpPr>
                  <a:spLocks noChangeShapeType="1"/>
                </p:cNvSpPr>
                <p:nvPr/>
              </p:nvSpPr>
              <p:spPr bwMode="auto">
                <a:xfrm>
                  <a:off x="3243" y="2457"/>
                  <a:ext cx="0" cy="498"/>
                </a:xfrm>
                <a:prstGeom prst="line">
                  <a:avLst/>
                </a:prstGeom>
                <a:noFill/>
                <a:ln w="76200">
                  <a:solidFill>
                    <a:srgbClr val="FF6600"/>
                  </a:solidFill>
                  <a:round/>
                  <a:headEnd/>
                  <a:tailEnd/>
                </a:ln>
              </p:spPr>
              <p:txBody>
                <a:bodyPr/>
                <a:lstStyle/>
                <a:p>
                  <a:endParaRPr lang="es-ES"/>
                </a:p>
              </p:txBody>
            </p:sp>
            <p:sp>
              <p:nvSpPr>
                <p:cNvPr id="151633" name="Line 118"/>
                <p:cNvSpPr>
                  <a:spLocks noChangeShapeType="1"/>
                </p:cNvSpPr>
                <p:nvPr/>
              </p:nvSpPr>
              <p:spPr bwMode="auto">
                <a:xfrm>
                  <a:off x="3415" y="2450"/>
                  <a:ext cx="0" cy="499"/>
                </a:xfrm>
                <a:prstGeom prst="line">
                  <a:avLst/>
                </a:prstGeom>
                <a:noFill/>
                <a:ln w="76200">
                  <a:solidFill>
                    <a:srgbClr val="FF6600"/>
                  </a:solidFill>
                  <a:round/>
                  <a:headEnd/>
                  <a:tailEnd/>
                </a:ln>
              </p:spPr>
              <p:txBody>
                <a:bodyPr/>
                <a:lstStyle/>
                <a:p>
                  <a:endParaRPr lang="es-ES"/>
                </a:p>
              </p:txBody>
            </p:sp>
            <p:sp>
              <p:nvSpPr>
                <p:cNvPr id="151634" name="Line 120"/>
                <p:cNvSpPr>
                  <a:spLocks noChangeShapeType="1"/>
                </p:cNvSpPr>
                <p:nvPr/>
              </p:nvSpPr>
              <p:spPr bwMode="auto">
                <a:xfrm>
                  <a:off x="1350" y="3034"/>
                  <a:ext cx="0" cy="166"/>
                </a:xfrm>
                <a:prstGeom prst="line">
                  <a:avLst/>
                </a:prstGeom>
                <a:noFill/>
                <a:ln w="76200">
                  <a:solidFill>
                    <a:srgbClr val="FF9900"/>
                  </a:solidFill>
                  <a:round/>
                  <a:headEnd/>
                  <a:tailEnd/>
                </a:ln>
              </p:spPr>
              <p:txBody>
                <a:bodyPr/>
                <a:lstStyle/>
                <a:p>
                  <a:endParaRPr lang="es-ES"/>
                </a:p>
              </p:txBody>
            </p:sp>
            <p:sp>
              <p:nvSpPr>
                <p:cNvPr id="151635" name="Line 121"/>
                <p:cNvSpPr>
                  <a:spLocks noChangeShapeType="1"/>
                </p:cNvSpPr>
                <p:nvPr/>
              </p:nvSpPr>
              <p:spPr bwMode="auto">
                <a:xfrm>
                  <a:off x="3406" y="2928"/>
                  <a:ext cx="1043" cy="0"/>
                </a:xfrm>
                <a:prstGeom prst="line">
                  <a:avLst/>
                </a:prstGeom>
                <a:noFill/>
                <a:ln w="76200">
                  <a:solidFill>
                    <a:srgbClr val="FF6600"/>
                  </a:solidFill>
                  <a:round/>
                  <a:headEnd/>
                  <a:tailEnd/>
                </a:ln>
              </p:spPr>
              <p:txBody>
                <a:bodyPr/>
                <a:lstStyle/>
                <a:p>
                  <a:endParaRPr lang="es-ES"/>
                </a:p>
              </p:txBody>
            </p:sp>
            <p:sp>
              <p:nvSpPr>
                <p:cNvPr id="151636" name="Line 122"/>
                <p:cNvSpPr>
                  <a:spLocks noChangeShapeType="1"/>
                </p:cNvSpPr>
                <p:nvPr/>
              </p:nvSpPr>
              <p:spPr bwMode="auto">
                <a:xfrm flipV="1">
                  <a:off x="1338" y="3055"/>
                  <a:ext cx="3266" cy="0"/>
                </a:xfrm>
                <a:prstGeom prst="line">
                  <a:avLst/>
                </a:prstGeom>
                <a:noFill/>
                <a:ln w="76200">
                  <a:solidFill>
                    <a:srgbClr val="FF9900"/>
                  </a:solidFill>
                  <a:round/>
                  <a:headEnd/>
                  <a:tailEnd/>
                </a:ln>
              </p:spPr>
              <p:txBody>
                <a:bodyPr/>
                <a:lstStyle/>
                <a:p>
                  <a:endParaRPr lang="es-ES"/>
                </a:p>
              </p:txBody>
            </p:sp>
            <p:sp>
              <p:nvSpPr>
                <p:cNvPr id="151637" name="Line 119"/>
                <p:cNvSpPr>
                  <a:spLocks noChangeShapeType="1"/>
                </p:cNvSpPr>
                <p:nvPr/>
              </p:nvSpPr>
              <p:spPr bwMode="auto">
                <a:xfrm flipH="1">
                  <a:off x="1138" y="2925"/>
                  <a:ext cx="0" cy="273"/>
                </a:xfrm>
                <a:prstGeom prst="line">
                  <a:avLst/>
                </a:prstGeom>
                <a:noFill/>
                <a:ln w="76200">
                  <a:solidFill>
                    <a:srgbClr val="FF6600"/>
                  </a:solidFill>
                  <a:round/>
                  <a:headEnd/>
                  <a:tailEnd/>
                </a:ln>
              </p:spPr>
              <p:txBody>
                <a:bodyPr/>
                <a:lstStyle/>
                <a:p>
                  <a:endParaRPr lang="es-ES"/>
                </a:p>
              </p:txBody>
            </p:sp>
            <p:sp>
              <p:nvSpPr>
                <p:cNvPr id="151638" name="Line 121"/>
                <p:cNvSpPr>
                  <a:spLocks noChangeShapeType="1"/>
                </p:cNvSpPr>
                <p:nvPr/>
              </p:nvSpPr>
              <p:spPr bwMode="auto">
                <a:xfrm>
                  <a:off x="1117" y="2937"/>
                  <a:ext cx="2132" cy="0"/>
                </a:xfrm>
                <a:prstGeom prst="line">
                  <a:avLst/>
                </a:prstGeom>
                <a:noFill/>
                <a:ln w="76200">
                  <a:solidFill>
                    <a:srgbClr val="FF6600"/>
                  </a:solidFill>
                  <a:round/>
                  <a:headEnd/>
                  <a:tailEnd/>
                </a:ln>
              </p:spPr>
              <p:txBody>
                <a:bodyPr/>
                <a:lstStyle/>
                <a:p>
                  <a:endParaRPr lang="es-ES"/>
                </a:p>
              </p:txBody>
            </p:sp>
          </p:grpSp>
        </p:grpSp>
        <p:sp>
          <p:nvSpPr>
            <p:cNvPr id="151628" name="Line 115"/>
            <p:cNvSpPr>
              <a:spLocks noChangeShapeType="1"/>
            </p:cNvSpPr>
            <p:nvPr/>
          </p:nvSpPr>
          <p:spPr bwMode="auto">
            <a:xfrm>
              <a:off x="3322" y="1888"/>
              <a:ext cx="0" cy="219"/>
            </a:xfrm>
            <a:prstGeom prst="line">
              <a:avLst/>
            </a:prstGeom>
            <a:noFill/>
            <a:ln w="76200">
              <a:solidFill>
                <a:srgbClr val="FF6600"/>
              </a:solidFill>
              <a:round/>
              <a:headEnd/>
              <a:tailEnd/>
            </a:ln>
          </p:spPr>
          <p:txBody>
            <a:bodyPr/>
            <a:lstStyle/>
            <a:p>
              <a:endParaRPr lang="es-ES"/>
            </a:p>
          </p:txBody>
        </p:sp>
      </p:grpSp>
      <p:grpSp>
        <p:nvGrpSpPr>
          <p:cNvPr id="12" name="Group 147"/>
          <p:cNvGrpSpPr>
            <a:grpSpLocks/>
          </p:cNvGrpSpPr>
          <p:nvPr/>
        </p:nvGrpSpPr>
        <p:grpSpPr bwMode="auto">
          <a:xfrm>
            <a:off x="6770688" y="2565400"/>
            <a:ext cx="703262" cy="450850"/>
            <a:chOff x="657" y="2296"/>
            <a:chExt cx="443" cy="284"/>
          </a:xfrm>
        </p:grpSpPr>
        <p:sp>
          <p:nvSpPr>
            <p:cNvPr id="151621" name="Rectangle 99"/>
            <p:cNvSpPr>
              <a:spLocks noChangeArrowheads="1"/>
            </p:cNvSpPr>
            <p:nvPr/>
          </p:nvSpPr>
          <p:spPr bwMode="auto">
            <a:xfrm rot="-5400000">
              <a:off x="737" y="2216"/>
              <a:ext cx="284" cy="443"/>
            </a:xfrm>
            <a:prstGeom prst="rect">
              <a:avLst/>
            </a:prstGeom>
            <a:solidFill>
              <a:srgbClr val="C0C0C0"/>
            </a:solidFill>
            <a:ln w="9525">
              <a:solidFill>
                <a:schemeClr val="tx1"/>
              </a:solidFill>
              <a:miter lim="800000"/>
              <a:headEnd/>
              <a:tailEnd/>
            </a:ln>
          </p:spPr>
          <p:txBody>
            <a:bodyPr vert="eaVert" wrap="none" anchor="ctr"/>
            <a:lstStyle/>
            <a:p>
              <a:pPr algn="l"/>
              <a:endParaRPr lang="es-ES"/>
            </a:p>
          </p:txBody>
        </p:sp>
        <p:sp>
          <p:nvSpPr>
            <p:cNvPr id="35989" name="Rectangle 100"/>
            <p:cNvSpPr>
              <a:spLocks noChangeArrowheads="1"/>
            </p:cNvSpPr>
            <p:nvPr/>
          </p:nvSpPr>
          <p:spPr bwMode="auto">
            <a:xfrm rot="-5400000">
              <a:off x="662" y="2364"/>
              <a:ext cx="222" cy="148"/>
            </a:xfrm>
            <a:prstGeom prst="rect">
              <a:avLst/>
            </a:prstGeom>
            <a:gradFill rotWithShape="1">
              <a:gsLst>
                <a:gs pos="0">
                  <a:schemeClr val="bg1"/>
                </a:gs>
                <a:gs pos="50000">
                  <a:schemeClr val="bg2"/>
                </a:gs>
                <a:gs pos="100000">
                  <a:schemeClr val="bg1"/>
                </a:gs>
              </a:gsLst>
              <a:lin ang="2700000" scaled="1"/>
            </a:gradFill>
            <a:ln w="9525">
              <a:solidFill>
                <a:schemeClr val="tx1"/>
              </a:solidFill>
              <a:miter lim="800000"/>
              <a:headEnd/>
              <a:tailEnd/>
            </a:ln>
          </p:spPr>
          <p:txBody>
            <a:bodyPr vert="eaVert" wrap="none" anchor="ctr"/>
            <a:lstStyle/>
            <a:p>
              <a:pPr algn="l">
                <a:defRPr/>
              </a:pPr>
              <a:endParaRPr lang="fr-FR"/>
            </a:p>
          </p:txBody>
        </p:sp>
        <p:sp>
          <p:nvSpPr>
            <p:cNvPr id="151623" name="Line 101"/>
            <p:cNvSpPr>
              <a:spLocks noChangeShapeType="1"/>
            </p:cNvSpPr>
            <p:nvPr/>
          </p:nvSpPr>
          <p:spPr bwMode="auto">
            <a:xfrm rot="16200000" flipV="1">
              <a:off x="981" y="2432"/>
              <a:ext cx="158" cy="0"/>
            </a:xfrm>
            <a:prstGeom prst="line">
              <a:avLst/>
            </a:prstGeom>
            <a:noFill/>
            <a:ln w="31750">
              <a:solidFill>
                <a:schemeClr val="tx1"/>
              </a:solidFill>
              <a:round/>
              <a:headEnd/>
              <a:tailEnd/>
            </a:ln>
          </p:spPr>
          <p:txBody>
            <a:bodyPr/>
            <a:lstStyle/>
            <a:p>
              <a:endParaRPr lang="es-ES"/>
            </a:p>
          </p:txBody>
        </p:sp>
        <p:sp>
          <p:nvSpPr>
            <p:cNvPr id="151624" name="Oval 102"/>
            <p:cNvSpPr>
              <a:spLocks noChangeArrowheads="1"/>
            </p:cNvSpPr>
            <p:nvPr/>
          </p:nvSpPr>
          <p:spPr bwMode="auto">
            <a:xfrm rot="-5400000">
              <a:off x="974" y="2485"/>
              <a:ext cx="32" cy="32"/>
            </a:xfrm>
            <a:prstGeom prst="ellipse">
              <a:avLst/>
            </a:prstGeom>
            <a:solidFill>
              <a:schemeClr val="bg1"/>
            </a:solidFill>
            <a:ln w="9525">
              <a:solidFill>
                <a:schemeClr val="tx1"/>
              </a:solidFill>
              <a:round/>
              <a:headEnd/>
              <a:tailEnd/>
            </a:ln>
          </p:spPr>
          <p:txBody>
            <a:bodyPr vert="eaVert" wrap="none" anchor="ctr"/>
            <a:lstStyle/>
            <a:p>
              <a:pPr algn="l"/>
              <a:endParaRPr lang="es-ES"/>
            </a:p>
          </p:txBody>
        </p:sp>
        <p:sp>
          <p:nvSpPr>
            <p:cNvPr id="151625" name="Oval 103"/>
            <p:cNvSpPr>
              <a:spLocks noChangeArrowheads="1"/>
            </p:cNvSpPr>
            <p:nvPr/>
          </p:nvSpPr>
          <p:spPr bwMode="auto">
            <a:xfrm rot="-5400000">
              <a:off x="972" y="2353"/>
              <a:ext cx="32" cy="32"/>
            </a:xfrm>
            <a:prstGeom prst="ellipse">
              <a:avLst/>
            </a:prstGeom>
            <a:solidFill>
              <a:schemeClr val="bg1"/>
            </a:solidFill>
            <a:ln w="9525">
              <a:solidFill>
                <a:schemeClr val="tx1"/>
              </a:solidFill>
              <a:round/>
              <a:headEnd/>
              <a:tailEnd/>
            </a:ln>
          </p:spPr>
          <p:txBody>
            <a:bodyPr vert="eaVert" wrap="none" anchor="ctr"/>
            <a:lstStyle/>
            <a:p>
              <a:pPr algn="l"/>
              <a:endParaRPr lang="es-ES"/>
            </a:p>
          </p:txBody>
        </p:sp>
        <p:sp>
          <p:nvSpPr>
            <p:cNvPr id="151626" name="Line 104"/>
            <p:cNvSpPr>
              <a:spLocks noChangeShapeType="1"/>
            </p:cNvSpPr>
            <p:nvPr/>
          </p:nvSpPr>
          <p:spPr bwMode="auto">
            <a:xfrm rot="16200000" flipV="1">
              <a:off x="673" y="2374"/>
              <a:ext cx="222" cy="127"/>
            </a:xfrm>
            <a:prstGeom prst="line">
              <a:avLst/>
            </a:prstGeom>
            <a:noFill/>
            <a:ln w="9525">
              <a:solidFill>
                <a:schemeClr val="tx1"/>
              </a:solidFill>
              <a:round/>
              <a:headEnd/>
              <a:tailEnd/>
            </a:ln>
          </p:spPr>
          <p:txBody>
            <a:bodyPr/>
            <a:lstStyle/>
            <a:p>
              <a:endParaRPr lang="es-ES"/>
            </a:p>
          </p:txBody>
        </p:sp>
      </p:grpSp>
      <p:grpSp>
        <p:nvGrpSpPr>
          <p:cNvPr id="13" name="Group 141"/>
          <p:cNvGrpSpPr>
            <a:grpSpLocks/>
          </p:cNvGrpSpPr>
          <p:nvPr/>
        </p:nvGrpSpPr>
        <p:grpSpPr bwMode="auto">
          <a:xfrm>
            <a:off x="4740275" y="2565400"/>
            <a:ext cx="703263" cy="450850"/>
            <a:chOff x="657" y="2296"/>
            <a:chExt cx="443" cy="284"/>
          </a:xfrm>
        </p:grpSpPr>
        <p:sp>
          <p:nvSpPr>
            <p:cNvPr id="151615" name="Rectangle 99"/>
            <p:cNvSpPr>
              <a:spLocks noChangeArrowheads="1"/>
            </p:cNvSpPr>
            <p:nvPr/>
          </p:nvSpPr>
          <p:spPr bwMode="auto">
            <a:xfrm rot="-5400000">
              <a:off x="737" y="2216"/>
              <a:ext cx="284" cy="443"/>
            </a:xfrm>
            <a:prstGeom prst="rect">
              <a:avLst/>
            </a:prstGeom>
            <a:solidFill>
              <a:srgbClr val="C0C0C0"/>
            </a:solidFill>
            <a:ln w="9525">
              <a:solidFill>
                <a:schemeClr val="tx1"/>
              </a:solidFill>
              <a:miter lim="800000"/>
              <a:headEnd/>
              <a:tailEnd/>
            </a:ln>
          </p:spPr>
          <p:txBody>
            <a:bodyPr vert="eaVert" wrap="none" anchor="ctr"/>
            <a:lstStyle/>
            <a:p>
              <a:pPr algn="l"/>
              <a:endParaRPr lang="es-ES"/>
            </a:p>
          </p:txBody>
        </p:sp>
        <p:sp>
          <p:nvSpPr>
            <p:cNvPr id="35976" name="Rectangle 100"/>
            <p:cNvSpPr>
              <a:spLocks noChangeArrowheads="1"/>
            </p:cNvSpPr>
            <p:nvPr/>
          </p:nvSpPr>
          <p:spPr bwMode="auto">
            <a:xfrm rot="-5400000">
              <a:off x="662" y="2364"/>
              <a:ext cx="222" cy="148"/>
            </a:xfrm>
            <a:prstGeom prst="rect">
              <a:avLst/>
            </a:prstGeom>
            <a:gradFill rotWithShape="1">
              <a:gsLst>
                <a:gs pos="0">
                  <a:schemeClr val="bg1"/>
                </a:gs>
                <a:gs pos="50000">
                  <a:schemeClr val="bg2"/>
                </a:gs>
                <a:gs pos="100000">
                  <a:schemeClr val="bg1"/>
                </a:gs>
              </a:gsLst>
              <a:lin ang="2700000" scaled="1"/>
            </a:gradFill>
            <a:ln w="9525">
              <a:solidFill>
                <a:schemeClr val="tx1"/>
              </a:solidFill>
              <a:miter lim="800000"/>
              <a:headEnd/>
              <a:tailEnd/>
            </a:ln>
          </p:spPr>
          <p:txBody>
            <a:bodyPr vert="eaVert" wrap="none" anchor="ctr"/>
            <a:lstStyle/>
            <a:p>
              <a:pPr algn="l">
                <a:defRPr/>
              </a:pPr>
              <a:endParaRPr lang="fr-FR"/>
            </a:p>
          </p:txBody>
        </p:sp>
        <p:sp>
          <p:nvSpPr>
            <p:cNvPr id="151617" name="Line 101"/>
            <p:cNvSpPr>
              <a:spLocks noChangeShapeType="1"/>
            </p:cNvSpPr>
            <p:nvPr/>
          </p:nvSpPr>
          <p:spPr bwMode="auto">
            <a:xfrm rot="16200000" flipV="1">
              <a:off x="981" y="2432"/>
              <a:ext cx="158" cy="0"/>
            </a:xfrm>
            <a:prstGeom prst="line">
              <a:avLst/>
            </a:prstGeom>
            <a:noFill/>
            <a:ln w="31750">
              <a:solidFill>
                <a:schemeClr val="tx1"/>
              </a:solidFill>
              <a:round/>
              <a:headEnd/>
              <a:tailEnd/>
            </a:ln>
          </p:spPr>
          <p:txBody>
            <a:bodyPr/>
            <a:lstStyle/>
            <a:p>
              <a:endParaRPr lang="es-ES"/>
            </a:p>
          </p:txBody>
        </p:sp>
        <p:sp>
          <p:nvSpPr>
            <p:cNvPr id="151618" name="Oval 102"/>
            <p:cNvSpPr>
              <a:spLocks noChangeArrowheads="1"/>
            </p:cNvSpPr>
            <p:nvPr/>
          </p:nvSpPr>
          <p:spPr bwMode="auto">
            <a:xfrm rot="-5400000">
              <a:off x="974" y="2485"/>
              <a:ext cx="32" cy="32"/>
            </a:xfrm>
            <a:prstGeom prst="ellipse">
              <a:avLst/>
            </a:prstGeom>
            <a:solidFill>
              <a:schemeClr val="bg1"/>
            </a:solidFill>
            <a:ln w="9525">
              <a:solidFill>
                <a:schemeClr val="tx1"/>
              </a:solidFill>
              <a:round/>
              <a:headEnd/>
              <a:tailEnd/>
            </a:ln>
          </p:spPr>
          <p:txBody>
            <a:bodyPr vert="eaVert" wrap="none" anchor="ctr"/>
            <a:lstStyle/>
            <a:p>
              <a:pPr algn="l"/>
              <a:endParaRPr lang="es-ES"/>
            </a:p>
          </p:txBody>
        </p:sp>
        <p:sp>
          <p:nvSpPr>
            <p:cNvPr id="151619" name="Oval 103"/>
            <p:cNvSpPr>
              <a:spLocks noChangeArrowheads="1"/>
            </p:cNvSpPr>
            <p:nvPr/>
          </p:nvSpPr>
          <p:spPr bwMode="auto">
            <a:xfrm rot="-5400000">
              <a:off x="972" y="2353"/>
              <a:ext cx="32" cy="32"/>
            </a:xfrm>
            <a:prstGeom prst="ellipse">
              <a:avLst/>
            </a:prstGeom>
            <a:solidFill>
              <a:schemeClr val="bg1"/>
            </a:solidFill>
            <a:ln w="9525">
              <a:solidFill>
                <a:schemeClr val="tx1"/>
              </a:solidFill>
              <a:round/>
              <a:headEnd/>
              <a:tailEnd/>
            </a:ln>
          </p:spPr>
          <p:txBody>
            <a:bodyPr vert="eaVert" wrap="none" anchor="ctr"/>
            <a:lstStyle/>
            <a:p>
              <a:pPr algn="l"/>
              <a:endParaRPr lang="es-ES"/>
            </a:p>
          </p:txBody>
        </p:sp>
        <p:sp>
          <p:nvSpPr>
            <p:cNvPr id="151620" name="Line 104"/>
            <p:cNvSpPr>
              <a:spLocks noChangeShapeType="1"/>
            </p:cNvSpPr>
            <p:nvPr/>
          </p:nvSpPr>
          <p:spPr bwMode="auto">
            <a:xfrm rot="16200000" flipV="1">
              <a:off x="673" y="2374"/>
              <a:ext cx="222" cy="127"/>
            </a:xfrm>
            <a:prstGeom prst="line">
              <a:avLst/>
            </a:prstGeom>
            <a:noFill/>
            <a:ln w="9525">
              <a:solidFill>
                <a:schemeClr val="tx1"/>
              </a:solidFill>
              <a:round/>
              <a:headEnd/>
              <a:tailEnd/>
            </a:ln>
          </p:spPr>
          <p:txBody>
            <a:bodyPr/>
            <a:lstStyle/>
            <a:p>
              <a:endParaRPr lang="es-ES"/>
            </a:p>
          </p:txBody>
        </p:sp>
      </p:grpSp>
      <p:grpSp>
        <p:nvGrpSpPr>
          <p:cNvPr id="14" name="Group 98"/>
          <p:cNvGrpSpPr>
            <a:grpSpLocks/>
          </p:cNvGrpSpPr>
          <p:nvPr/>
        </p:nvGrpSpPr>
        <p:grpSpPr bwMode="auto">
          <a:xfrm rot="-5400000">
            <a:off x="6892132" y="2439193"/>
            <a:ext cx="450850" cy="703263"/>
            <a:chOff x="1882" y="799"/>
            <a:chExt cx="408" cy="635"/>
          </a:xfrm>
        </p:grpSpPr>
        <p:sp>
          <p:nvSpPr>
            <p:cNvPr id="151609" name="Rectangle 99"/>
            <p:cNvSpPr>
              <a:spLocks noChangeArrowheads="1"/>
            </p:cNvSpPr>
            <p:nvPr/>
          </p:nvSpPr>
          <p:spPr bwMode="auto">
            <a:xfrm>
              <a:off x="1882" y="799"/>
              <a:ext cx="408" cy="635"/>
            </a:xfrm>
            <a:prstGeom prst="rect">
              <a:avLst/>
            </a:prstGeom>
            <a:solidFill>
              <a:srgbClr val="C0C0C0"/>
            </a:solidFill>
            <a:ln w="9525">
              <a:solidFill>
                <a:schemeClr val="tx1"/>
              </a:solidFill>
              <a:miter lim="800000"/>
              <a:headEnd/>
              <a:tailEnd/>
            </a:ln>
          </p:spPr>
          <p:txBody>
            <a:bodyPr vert="eaVert" wrap="none" anchor="ctr"/>
            <a:lstStyle/>
            <a:p>
              <a:pPr algn="l"/>
              <a:endParaRPr lang="es-ES"/>
            </a:p>
          </p:txBody>
        </p:sp>
        <p:sp>
          <p:nvSpPr>
            <p:cNvPr id="151610" name="Rectangle 100"/>
            <p:cNvSpPr>
              <a:spLocks noChangeArrowheads="1"/>
            </p:cNvSpPr>
            <p:nvPr/>
          </p:nvSpPr>
          <p:spPr bwMode="auto">
            <a:xfrm>
              <a:off x="1927" y="859"/>
              <a:ext cx="318" cy="212"/>
            </a:xfrm>
            <a:prstGeom prst="rect">
              <a:avLst/>
            </a:prstGeom>
            <a:gradFill rotWithShape="1">
              <a:gsLst>
                <a:gs pos="0">
                  <a:srgbClr val="762F00"/>
                </a:gs>
                <a:gs pos="50000">
                  <a:srgbClr val="FF6600"/>
                </a:gs>
                <a:gs pos="100000">
                  <a:srgbClr val="762F00"/>
                </a:gs>
              </a:gsLst>
              <a:lin ang="2700000" scaled="1"/>
            </a:gradFill>
            <a:ln w="9525">
              <a:solidFill>
                <a:schemeClr val="tx1"/>
              </a:solidFill>
              <a:miter lim="800000"/>
              <a:headEnd/>
              <a:tailEnd/>
            </a:ln>
          </p:spPr>
          <p:txBody>
            <a:bodyPr vert="eaVert" wrap="none" anchor="ctr"/>
            <a:lstStyle/>
            <a:p>
              <a:pPr algn="l"/>
              <a:endParaRPr lang="es-ES"/>
            </a:p>
          </p:txBody>
        </p:sp>
        <p:sp>
          <p:nvSpPr>
            <p:cNvPr id="151611" name="Line 101"/>
            <p:cNvSpPr>
              <a:spLocks noChangeShapeType="1"/>
            </p:cNvSpPr>
            <p:nvPr/>
          </p:nvSpPr>
          <p:spPr bwMode="auto">
            <a:xfrm flipV="1">
              <a:off x="1973" y="1296"/>
              <a:ext cx="226" cy="0"/>
            </a:xfrm>
            <a:prstGeom prst="line">
              <a:avLst/>
            </a:prstGeom>
            <a:noFill/>
            <a:ln w="31750">
              <a:solidFill>
                <a:schemeClr val="tx1"/>
              </a:solidFill>
              <a:round/>
              <a:headEnd/>
              <a:tailEnd/>
            </a:ln>
          </p:spPr>
          <p:txBody>
            <a:bodyPr/>
            <a:lstStyle/>
            <a:p>
              <a:endParaRPr lang="es-ES"/>
            </a:p>
          </p:txBody>
        </p:sp>
        <p:sp>
          <p:nvSpPr>
            <p:cNvPr id="151612" name="Oval 102"/>
            <p:cNvSpPr>
              <a:spLocks noChangeArrowheads="1"/>
            </p:cNvSpPr>
            <p:nvPr/>
          </p:nvSpPr>
          <p:spPr bwMode="auto">
            <a:xfrm>
              <a:off x="1973" y="1253"/>
              <a:ext cx="46" cy="46"/>
            </a:xfrm>
            <a:prstGeom prst="ellipse">
              <a:avLst/>
            </a:prstGeom>
            <a:solidFill>
              <a:schemeClr val="bg1"/>
            </a:solidFill>
            <a:ln w="9525">
              <a:solidFill>
                <a:schemeClr val="tx1"/>
              </a:solidFill>
              <a:round/>
              <a:headEnd/>
              <a:tailEnd/>
            </a:ln>
          </p:spPr>
          <p:txBody>
            <a:bodyPr vert="eaVert" wrap="none" anchor="ctr"/>
            <a:lstStyle/>
            <a:p>
              <a:pPr algn="l"/>
              <a:endParaRPr lang="es-ES"/>
            </a:p>
          </p:txBody>
        </p:sp>
        <p:sp>
          <p:nvSpPr>
            <p:cNvPr id="151613" name="Oval 103"/>
            <p:cNvSpPr>
              <a:spLocks noChangeArrowheads="1"/>
            </p:cNvSpPr>
            <p:nvPr/>
          </p:nvSpPr>
          <p:spPr bwMode="auto">
            <a:xfrm>
              <a:off x="2162" y="1250"/>
              <a:ext cx="46" cy="46"/>
            </a:xfrm>
            <a:prstGeom prst="ellipse">
              <a:avLst/>
            </a:prstGeom>
            <a:solidFill>
              <a:schemeClr val="bg1"/>
            </a:solidFill>
            <a:ln w="9525">
              <a:solidFill>
                <a:schemeClr val="tx1"/>
              </a:solidFill>
              <a:round/>
              <a:headEnd/>
              <a:tailEnd/>
            </a:ln>
          </p:spPr>
          <p:txBody>
            <a:bodyPr vert="eaVert" wrap="none" anchor="ctr"/>
            <a:lstStyle/>
            <a:p>
              <a:pPr algn="l"/>
              <a:endParaRPr lang="es-ES"/>
            </a:p>
          </p:txBody>
        </p:sp>
        <p:sp>
          <p:nvSpPr>
            <p:cNvPr id="151614" name="Line 104"/>
            <p:cNvSpPr>
              <a:spLocks noChangeShapeType="1"/>
            </p:cNvSpPr>
            <p:nvPr/>
          </p:nvSpPr>
          <p:spPr bwMode="auto">
            <a:xfrm flipV="1">
              <a:off x="1927" y="890"/>
              <a:ext cx="318" cy="181"/>
            </a:xfrm>
            <a:prstGeom prst="line">
              <a:avLst/>
            </a:prstGeom>
            <a:noFill/>
            <a:ln w="9525">
              <a:solidFill>
                <a:schemeClr val="tx1"/>
              </a:solidFill>
              <a:round/>
              <a:headEnd/>
              <a:tailEnd/>
            </a:ln>
          </p:spPr>
          <p:txBody>
            <a:bodyPr/>
            <a:lstStyle/>
            <a:p>
              <a:endParaRPr lang="es-ES"/>
            </a:p>
          </p:txBody>
        </p:sp>
      </p:grpSp>
      <p:grpSp>
        <p:nvGrpSpPr>
          <p:cNvPr id="15" name="Group 84"/>
          <p:cNvGrpSpPr>
            <a:grpSpLocks/>
          </p:cNvGrpSpPr>
          <p:nvPr/>
        </p:nvGrpSpPr>
        <p:grpSpPr bwMode="auto">
          <a:xfrm rot="-5400000">
            <a:off x="4865688" y="2439987"/>
            <a:ext cx="452438" cy="703263"/>
            <a:chOff x="1882" y="799"/>
            <a:chExt cx="408" cy="635"/>
          </a:xfrm>
        </p:grpSpPr>
        <p:sp>
          <p:nvSpPr>
            <p:cNvPr id="151603" name="Rectangle 75"/>
            <p:cNvSpPr>
              <a:spLocks noChangeArrowheads="1"/>
            </p:cNvSpPr>
            <p:nvPr/>
          </p:nvSpPr>
          <p:spPr bwMode="auto">
            <a:xfrm>
              <a:off x="1882" y="799"/>
              <a:ext cx="408" cy="635"/>
            </a:xfrm>
            <a:prstGeom prst="rect">
              <a:avLst/>
            </a:prstGeom>
            <a:solidFill>
              <a:srgbClr val="C0C0C0"/>
            </a:solidFill>
            <a:ln w="9525">
              <a:solidFill>
                <a:schemeClr val="tx1"/>
              </a:solidFill>
              <a:miter lim="800000"/>
              <a:headEnd/>
              <a:tailEnd/>
            </a:ln>
          </p:spPr>
          <p:txBody>
            <a:bodyPr vert="eaVert" wrap="none" anchor="ctr"/>
            <a:lstStyle/>
            <a:p>
              <a:pPr algn="l"/>
              <a:endParaRPr lang="es-ES"/>
            </a:p>
          </p:txBody>
        </p:sp>
        <p:sp>
          <p:nvSpPr>
            <p:cNvPr id="151604" name="Rectangle 76"/>
            <p:cNvSpPr>
              <a:spLocks noChangeArrowheads="1"/>
            </p:cNvSpPr>
            <p:nvPr/>
          </p:nvSpPr>
          <p:spPr bwMode="auto">
            <a:xfrm>
              <a:off x="1927" y="859"/>
              <a:ext cx="318" cy="212"/>
            </a:xfrm>
            <a:prstGeom prst="rect">
              <a:avLst/>
            </a:prstGeom>
            <a:gradFill rotWithShape="1">
              <a:gsLst>
                <a:gs pos="0">
                  <a:srgbClr val="762F00"/>
                </a:gs>
                <a:gs pos="50000">
                  <a:srgbClr val="FF6600"/>
                </a:gs>
                <a:gs pos="100000">
                  <a:srgbClr val="762F00"/>
                </a:gs>
              </a:gsLst>
              <a:lin ang="2700000" scaled="1"/>
            </a:gradFill>
            <a:ln w="9525">
              <a:solidFill>
                <a:schemeClr val="tx1"/>
              </a:solidFill>
              <a:miter lim="800000"/>
              <a:headEnd/>
              <a:tailEnd/>
            </a:ln>
          </p:spPr>
          <p:txBody>
            <a:bodyPr vert="eaVert" wrap="none" anchor="ctr"/>
            <a:lstStyle/>
            <a:p>
              <a:pPr algn="l"/>
              <a:endParaRPr lang="es-ES"/>
            </a:p>
          </p:txBody>
        </p:sp>
        <p:sp>
          <p:nvSpPr>
            <p:cNvPr id="151605" name="Line 77"/>
            <p:cNvSpPr>
              <a:spLocks noChangeShapeType="1"/>
            </p:cNvSpPr>
            <p:nvPr/>
          </p:nvSpPr>
          <p:spPr bwMode="auto">
            <a:xfrm flipV="1">
              <a:off x="1973" y="1296"/>
              <a:ext cx="226" cy="0"/>
            </a:xfrm>
            <a:prstGeom prst="line">
              <a:avLst/>
            </a:prstGeom>
            <a:noFill/>
            <a:ln w="31750">
              <a:solidFill>
                <a:schemeClr val="tx1"/>
              </a:solidFill>
              <a:round/>
              <a:headEnd/>
              <a:tailEnd/>
            </a:ln>
          </p:spPr>
          <p:txBody>
            <a:bodyPr/>
            <a:lstStyle/>
            <a:p>
              <a:endParaRPr lang="es-ES"/>
            </a:p>
          </p:txBody>
        </p:sp>
        <p:sp>
          <p:nvSpPr>
            <p:cNvPr id="151606" name="Oval 78"/>
            <p:cNvSpPr>
              <a:spLocks noChangeArrowheads="1"/>
            </p:cNvSpPr>
            <p:nvPr/>
          </p:nvSpPr>
          <p:spPr bwMode="auto">
            <a:xfrm>
              <a:off x="1973" y="1253"/>
              <a:ext cx="46" cy="46"/>
            </a:xfrm>
            <a:prstGeom prst="ellipse">
              <a:avLst/>
            </a:prstGeom>
            <a:solidFill>
              <a:schemeClr val="bg1"/>
            </a:solidFill>
            <a:ln w="9525">
              <a:solidFill>
                <a:schemeClr val="tx1"/>
              </a:solidFill>
              <a:round/>
              <a:headEnd/>
              <a:tailEnd/>
            </a:ln>
          </p:spPr>
          <p:txBody>
            <a:bodyPr vert="eaVert" wrap="none" anchor="ctr"/>
            <a:lstStyle/>
            <a:p>
              <a:pPr algn="l"/>
              <a:endParaRPr lang="es-ES"/>
            </a:p>
          </p:txBody>
        </p:sp>
        <p:sp>
          <p:nvSpPr>
            <p:cNvPr id="151607" name="Oval 79"/>
            <p:cNvSpPr>
              <a:spLocks noChangeArrowheads="1"/>
            </p:cNvSpPr>
            <p:nvPr/>
          </p:nvSpPr>
          <p:spPr bwMode="auto">
            <a:xfrm>
              <a:off x="2162" y="1250"/>
              <a:ext cx="46" cy="46"/>
            </a:xfrm>
            <a:prstGeom prst="ellipse">
              <a:avLst/>
            </a:prstGeom>
            <a:solidFill>
              <a:schemeClr val="bg1"/>
            </a:solidFill>
            <a:ln w="9525">
              <a:solidFill>
                <a:schemeClr val="tx1"/>
              </a:solidFill>
              <a:round/>
              <a:headEnd/>
              <a:tailEnd/>
            </a:ln>
          </p:spPr>
          <p:txBody>
            <a:bodyPr vert="eaVert" wrap="none" anchor="ctr"/>
            <a:lstStyle/>
            <a:p>
              <a:pPr algn="l"/>
              <a:endParaRPr lang="es-ES"/>
            </a:p>
          </p:txBody>
        </p:sp>
        <p:sp>
          <p:nvSpPr>
            <p:cNvPr id="151608" name="Line 83"/>
            <p:cNvSpPr>
              <a:spLocks noChangeShapeType="1"/>
            </p:cNvSpPr>
            <p:nvPr/>
          </p:nvSpPr>
          <p:spPr bwMode="auto">
            <a:xfrm flipV="1">
              <a:off x="1927" y="890"/>
              <a:ext cx="318" cy="181"/>
            </a:xfrm>
            <a:prstGeom prst="line">
              <a:avLst/>
            </a:prstGeom>
            <a:noFill/>
            <a:ln w="9525">
              <a:solidFill>
                <a:schemeClr val="tx1"/>
              </a:solidFill>
              <a:round/>
              <a:headEnd/>
              <a:tailEnd/>
            </a:ln>
          </p:spPr>
          <p:txBody>
            <a:bodyPr/>
            <a:lstStyle/>
            <a:p>
              <a:endParaRPr lang="es-ES"/>
            </a:p>
          </p:txBody>
        </p:sp>
      </p:grpSp>
      <p:grpSp>
        <p:nvGrpSpPr>
          <p:cNvPr id="16" name="Group 186"/>
          <p:cNvGrpSpPr>
            <a:grpSpLocks/>
          </p:cNvGrpSpPr>
          <p:nvPr/>
        </p:nvGrpSpPr>
        <p:grpSpPr bwMode="auto">
          <a:xfrm>
            <a:off x="1682750" y="5065713"/>
            <a:ext cx="5740400" cy="215900"/>
            <a:chOff x="1804" y="3566"/>
            <a:chExt cx="3616" cy="136"/>
          </a:xfrm>
        </p:grpSpPr>
        <p:sp>
          <p:nvSpPr>
            <p:cNvPr id="151599" name="Oval 166"/>
            <p:cNvSpPr>
              <a:spLocks noChangeArrowheads="1"/>
            </p:cNvSpPr>
            <p:nvPr/>
          </p:nvSpPr>
          <p:spPr bwMode="auto">
            <a:xfrm>
              <a:off x="1804" y="3566"/>
              <a:ext cx="136" cy="136"/>
            </a:xfrm>
            <a:prstGeom prst="ellipse">
              <a:avLst/>
            </a:prstGeom>
            <a:solidFill>
              <a:schemeClr val="bg2"/>
            </a:solidFill>
            <a:ln w="9525">
              <a:solidFill>
                <a:schemeClr val="tx1"/>
              </a:solidFill>
              <a:round/>
              <a:headEnd/>
              <a:tailEnd/>
            </a:ln>
          </p:spPr>
          <p:txBody>
            <a:bodyPr wrap="none" anchor="ctr"/>
            <a:lstStyle/>
            <a:p>
              <a:r>
                <a:rPr lang="fr-FR" sz="1800" b="1"/>
                <a:t>+</a:t>
              </a:r>
            </a:p>
          </p:txBody>
        </p:sp>
        <p:sp>
          <p:nvSpPr>
            <p:cNvPr id="151600" name="Oval 167"/>
            <p:cNvSpPr>
              <a:spLocks noChangeArrowheads="1"/>
            </p:cNvSpPr>
            <p:nvPr/>
          </p:nvSpPr>
          <p:spPr bwMode="auto">
            <a:xfrm>
              <a:off x="2030" y="3566"/>
              <a:ext cx="136" cy="136"/>
            </a:xfrm>
            <a:prstGeom prst="ellipse">
              <a:avLst/>
            </a:prstGeom>
            <a:solidFill>
              <a:schemeClr val="bg2"/>
            </a:solidFill>
            <a:ln w="9525">
              <a:solidFill>
                <a:schemeClr val="tx1"/>
              </a:solidFill>
              <a:round/>
              <a:headEnd/>
              <a:tailEnd/>
            </a:ln>
          </p:spPr>
          <p:txBody>
            <a:bodyPr wrap="none" anchor="ctr"/>
            <a:lstStyle/>
            <a:p>
              <a:r>
                <a:rPr lang="fr-FR" sz="1800" b="1"/>
                <a:t>-</a:t>
              </a:r>
            </a:p>
          </p:txBody>
        </p:sp>
        <p:sp>
          <p:nvSpPr>
            <p:cNvPr id="151601" name="Oval 169"/>
            <p:cNvSpPr>
              <a:spLocks noChangeArrowheads="1"/>
            </p:cNvSpPr>
            <p:nvPr/>
          </p:nvSpPr>
          <p:spPr bwMode="auto">
            <a:xfrm>
              <a:off x="5284" y="3566"/>
              <a:ext cx="136" cy="136"/>
            </a:xfrm>
            <a:prstGeom prst="ellipse">
              <a:avLst/>
            </a:prstGeom>
            <a:solidFill>
              <a:schemeClr val="bg2"/>
            </a:solidFill>
            <a:ln w="9525">
              <a:solidFill>
                <a:schemeClr val="tx1"/>
              </a:solidFill>
              <a:round/>
              <a:headEnd/>
              <a:tailEnd/>
            </a:ln>
          </p:spPr>
          <p:txBody>
            <a:bodyPr wrap="none" anchor="ctr"/>
            <a:lstStyle/>
            <a:p>
              <a:r>
                <a:rPr lang="fr-FR" sz="1800" b="1"/>
                <a:t>-</a:t>
              </a:r>
            </a:p>
          </p:txBody>
        </p:sp>
        <p:sp>
          <p:nvSpPr>
            <p:cNvPr id="151602" name="Oval 168"/>
            <p:cNvSpPr>
              <a:spLocks noChangeArrowheads="1"/>
            </p:cNvSpPr>
            <p:nvPr/>
          </p:nvSpPr>
          <p:spPr bwMode="auto">
            <a:xfrm>
              <a:off x="5094" y="3566"/>
              <a:ext cx="136" cy="136"/>
            </a:xfrm>
            <a:prstGeom prst="ellipse">
              <a:avLst/>
            </a:prstGeom>
            <a:solidFill>
              <a:schemeClr val="bg2"/>
            </a:solidFill>
            <a:ln w="9525">
              <a:solidFill>
                <a:schemeClr val="tx1"/>
              </a:solidFill>
              <a:round/>
              <a:headEnd/>
              <a:tailEnd/>
            </a:ln>
          </p:spPr>
          <p:txBody>
            <a:bodyPr wrap="none" anchor="ctr"/>
            <a:lstStyle/>
            <a:p>
              <a:r>
                <a:rPr lang="fr-FR" sz="1800" b="1"/>
                <a:t>+</a:t>
              </a:r>
            </a:p>
          </p:txBody>
        </p:sp>
      </p:grpSp>
      <p:grpSp>
        <p:nvGrpSpPr>
          <p:cNvPr id="17" name="Group 196"/>
          <p:cNvGrpSpPr>
            <a:grpSpLocks/>
          </p:cNvGrpSpPr>
          <p:nvPr/>
        </p:nvGrpSpPr>
        <p:grpSpPr bwMode="auto">
          <a:xfrm>
            <a:off x="1682750" y="5056188"/>
            <a:ext cx="5743575" cy="225425"/>
            <a:chOff x="1060" y="3197"/>
            <a:chExt cx="3618" cy="142"/>
          </a:xfrm>
        </p:grpSpPr>
        <p:sp>
          <p:nvSpPr>
            <p:cNvPr id="151595" name="Oval 168"/>
            <p:cNvSpPr>
              <a:spLocks noChangeArrowheads="1"/>
            </p:cNvSpPr>
            <p:nvPr/>
          </p:nvSpPr>
          <p:spPr bwMode="auto">
            <a:xfrm>
              <a:off x="4353" y="3203"/>
              <a:ext cx="134" cy="136"/>
            </a:xfrm>
            <a:prstGeom prst="ellipse">
              <a:avLst/>
            </a:prstGeom>
            <a:solidFill>
              <a:srgbClr val="FF6600"/>
            </a:solidFill>
            <a:ln w="9525">
              <a:solidFill>
                <a:schemeClr val="tx1"/>
              </a:solidFill>
              <a:round/>
              <a:headEnd/>
              <a:tailEnd/>
            </a:ln>
          </p:spPr>
          <p:txBody>
            <a:bodyPr wrap="none" anchor="ctr"/>
            <a:lstStyle/>
            <a:p>
              <a:r>
                <a:rPr lang="fr-FR" sz="1800" b="1"/>
                <a:t>+</a:t>
              </a:r>
            </a:p>
          </p:txBody>
        </p:sp>
        <p:sp>
          <p:nvSpPr>
            <p:cNvPr id="151596" name="Oval 169"/>
            <p:cNvSpPr>
              <a:spLocks noChangeArrowheads="1"/>
            </p:cNvSpPr>
            <p:nvPr/>
          </p:nvSpPr>
          <p:spPr bwMode="auto">
            <a:xfrm>
              <a:off x="4543" y="3197"/>
              <a:ext cx="135" cy="136"/>
            </a:xfrm>
            <a:prstGeom prst="ellipse">
              <a:avLst/>
            </a:prstGeom>
            <a:solidFill>
              <a:srgbClr val="FF9900"/>
            </a:solidFill>
            <a:ln w="9525">
              <a:solidFill>
                <a:schemeClr val="tx1"/>
              </a:solidFill>
              <a:round/>
              <a:headEnd/>
              <a:tailEnd/>
            </a:ln>
          </p:spPr>
          <p:txBody>
            <a:bodyPr wrap="none" anchor="ctr"/>
            <a:lstStyle/>
            <a:p>
              <a:r>
                <a:rPr lang="fr-FR" sz="1800" b="1"/>
                <a:t>-</a:t>
              </a:r>
            </a:p>
          </p:txBody>
        </p:sp>
        <p:sp>
          <p:nvSpPr>
            <p:cNvPr id="151597" name="Oval 166"/>
            <p:cNvSpPr>
              <a:spLocks noChangeArrowheads="1"/>
            </p:cNvSpPr>
            <p:nvPr/>
          </p:nvSpPr>
          <p:spPr bwMode="auto">
            <a:xfrm>
              <a:off x="1060" y="3203"/>
              <a:ext cx="135" cy="136"/>
            </a:xfrm>
            <a:prstGeom prst="ellipse">
              <a:avLst/>
            </a:prstGeom>
            <a:solidFill>
              <a:srgbClr val="FF6600"/>
            </a:solidFill>
            <a:ln w="9525">
              <a:solidFill>
                <a:schemeClr val="tx1"/>
              </a:solidFill>
              <a:round/>
              <a:headEnd/>
              <a:tailEnd/>
            </a:ln>
          </p:spPr>
          <p:txBody>
            <a:bodyPr wrap="none" anchor="ctr"/>
            <a:lstStyle/>
            <a:p>
              <a:r>
                <a:rPr lang="fr-FR" sz="1800" b="1"/>
                <a:t>+</a:t>
              </a:r>
            </a:p>
          </p:txBody>
        </p:sp>
        <p:sp>
          <p:nvSpPr>
            <p:cNvPr id="151598" name="Oval 167"/>
            <p:cNvSpPr>
              <a:spLocks noChangeArrowheads="1"/>
            </p:cNvSpPr>
            <p:nvPr/>
          </p:nvSpPr>
          <p:spPr bwMode="auto">
            <a:xfrm>
              <a:off x="1292" y="3203"/>
              <a:ext cx="134" cy="136"/>
            </a:xfrm>
            <a:prstGeom prst="ellipse">
              <a:avLst/>
            </a:prstGeom>
            <a:solidFill>
              <a:srgbClr val="FF9900"/>
            </a:solidFill>
            <a:ln w="9525">
              <a:solidFill>
                <a:schemeClr val="tx1"/>
              </a:solidFill>
              <a:round/>
              <a:headEnd/>
              <a:tailEnd/>
            </a:ln>
          </p:spPr>
          <p:txBody>
            <a:bodyPr wrap="none" anchor="ctr"/>
            <a:lstStyle/>
            <a:p>
              <a:r>
                <a:rPr lang="fr-FR" sz="1800" b="1"/>
                <a:t>-</a:t>
              </a:r>
            </a:p>
          </p:txBody>
        </p:sp>
      </p:grpSp>
      <p:pic>
        <p:nvPicPr>
          <p:cNvPr id="151592" name="Picture 30" descr="ion_depose_elements_01_2010___15"/>
          <p:cNvPicPr>
            <a:picLocks noChangeAspect="1" noChangeArrowheads="1"/>
          </p:cNvPicPr>
          <p:nvPr/>
        </p:nvPicPr>
        <p:blipFill>
          <a:blip r:embed="rId9" cstate="print"/>
          <a:srcRect/>
          <a:stretch>
            <a:fillRect/>
          </a:stretch>
        </p:blipFill>
        <p:spPr bwMode="auto">
          <a:xfrm>
            <a:off x="2887663" y="4562475"/>
            <a:ext cx="1135062" cy="384175"/>
          </a:xfrm>
          <a:prstGeom prst="rect">
            <a:avLst/>
          </a:prstGeom>
          <a:noFill/>
          <a:ln w="38100">
            <a:noFill/>
            <a:miter lim="800000"/>
            <a:headEnd/>
            <a:tailEnd/>
          </a:ln>
        </p:spPr>
      </p:pic>
      <p:pic>
        <p:nvPicPr>
          <p:cNvPr id="151593" name="Picture 30" descr="ion_depose_elements_01_2010___15"/>
          <p:cNvPicPr>
            <a:picLocks noChangeAspect="1" noChangeArrowheads="1"/>
          </p:cNvPicPr>
          <p:nvPr/>
        </p:nvPicPr>
        <p:blipFill>
          <a:blip r:embed="rId9" cstate="print"/>
          <a:srcRect/>
          <a:stretch>
            <a:fillRect/>
          </a:stretch>
        </p:blipFill>
        <p:spPr bwMode="auto">
          <a:xfrm>
            <a:off x="5651500" y="4572000"/>
            <a:ext cx="1135063" cy="384175"/>
          </a:xfrm>
          <a:prstGeom prst="rect">
            <a:avLst/>
          </a:prstGeom>
          <a:noFill/>
          <a:ln w="38100">
            <a:noFill/>
            <a:miter lim="800000"/>
            <a:headEnd/>
            <a:tailEnd/>
          </a:ln>
        </p:spPr>
      </p:pic>
      <p:sp>
        <p:nvSpPr>
          <p:cNvPr id="151594" name="Rectangle 2"/>
          <p:cNvSpPr>
            <a:spLocks noChangeArrowheads="1"/>
          </p:cNvSpPr>
          <p:nvPr/>
        </p:nvSpPr>
        <p:spPr bwMode="auto">
          <a:xfrm>
            <a:off x="179388" y="0"/>
            <a:ext cx="8496300" cy="549275"/>
          </a:xfrm>
          <a:prstGeom prst="rect">
            <a:avLst/>
          </a:prstGeom>
          <a:noFill/>
          <a:ln w="9525">
            <a:noFill/>
            <a:miter lim="800000"/>
            <a:headEnd/>
            <a:tailEnd/>
          </a:ln>
        </p:spPr>
        <p:txBody>
          <a:bodyPr lIns="90517" tIns="45259" rIns="90517" bIns="45259" anchor="ctr"/>
          <a:lstStyle/>
          <a:p>
            <a:pPr algn="l" defTabSz="904875"/>
            <a:r>
              <a:rPr lang="es-ES" sz="2300">
                <a:solidFill>
                  <a:schemeClr val="bg1"/>
                </a:solidFill>
              </a:rPr>
              <a:t>Calefacción y climatización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18168"/>
                                        </p:tgtEl>
                                        <p:attrNameLst>
                                          <p:attrName>style.visibility</p:attrName>
                                        </p:attrNameLst>
                                      </p:cBhvr>
                                      <p:to>
                                        <p:strVal val="visible"/>
                                      </p:to>
                                    </p:set>
                                    <p:animEffect transition="in" filter="blinds(horizontal)">
                                      <p:cBhvr>
                                        <p:cTn id="7" dur="500"/>
                                        <p:tgtEl>
                                          <p:spTgt spid="51816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5962"/>
                                        </p:tgtEl>
                                        <p:attrNameLst>
                                          <p:attrName>style.visibility</p:attrName>
                                        </p:attrNameLst>
                                      </p:cBhvr>
                                      <p:to>
                                        <p:strVal val="visible"/>
                                      </p:to>
                                    </p:set>
                                    <p:animEffect transition="in" filter="wipe(left)">
                                      <p:cBhvr>
                                        <p:cTn id="11" dur="500"/>
                                        <p:tgtEl>
                                          <p:spTgt spid="3596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3000"/>
                                        <p:tgtEl>
                                          <p:spTgt spid="5"/>
                                        </p:tgtEl>
                                      </p:cBhvr>
                                    </p:animEffect>
                                  </p:childTnLst>
                                </p:cTn>
                              </p:par>
                            </p:childTnLst>
                          </p:cTn>
                        </p:par>
                        <p:par>
                          <p:cTn id="17" fill="hold">
                            <p:stCondLst>
                              <p:cond delay="3000"/>
                            </p:stCondLst>
                            <p:childTnLst>
                              <p:par>
                                <p:cTn id="18" presetID="1" presetClass="entr" presetSubtype="0"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up)">
                                      <p:cBhvr>
                                        <p:cTn id="26" dur="3000"/>
                                        <p:tgtEl>
                                          <p:spTgt spid="9"/>
                                        </p:tgtEl>
                                      </p:cBhvr>
                                    </p:animEffect>
                                  </p:childTnLst>
                                </p:cTn>
                              </p:par>
                            </p:childTnLst>
                          </p:cTn>
                        </p:par>
                        <p:par>
                          <p:cTn id="27" fill="hold">
                            <p:stCondLst>
                              <p:cond delay="3000"/>
                            </p:stCondLst>
                            <p:childTnLst>
                              <p:par>
                                <p:cTn id="28" presetID="1" presetClass="entr" presetSubtype="0" fill="hold" nodeType="afterEffect">
                                  <p:stCondLst>
                                    <p:cond delay="0"/>
                                  </p:stCondLst>
                                  <p:childTnLst>
                                    <p:set>
                                      <p:cBhvr>
                                        <p:cTn id="2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62" grpId="0" animBg="1"/>
      <p:bldP spid="518168"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42976" y="500042"/>
            <a:ext cx="6429420" cy="6093976"/>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es-ES" sz="2000" dirty="0" smtClean="0"/>
              <a:t>La secuencia de establecimiento de la alta tensión se inicia únicamente tras la orden de arranque de la máquina eléctrica.</a:t>
            </a:r>
          </a:p>
          <a:p>
            <a:pPr>
              <a:lnSpc>
                <a:spcPct val="150000"/>
              </a:lnSpc>
            </a:pPr>
            <a:r>
              <a:rPr lang="es-ES" sz="2000" dirty="0" smtClean="0"/>
              <a:t>Una vez recibida la orden de arranque del motor el calculador del vehículo eléctrico (VE) acciona los dos relés principales del circuito de alta tensión integrados en la batería de tracción. Se establece así la alta tensión en los terminales del compresor y de la unidad de calefacción por medio de </a:t>
            </a:r>
            <a:r>
              <a:rPr lang="es-ES" sz="2000" b="1" dirty="0" smtClean="0">
                <a:solidFill>
                  <a:srgbClr val="FF0000"/>
                </a:solidFill>
              </a:rPr>
              <a:t>2 fusibles de 50 A</a:t>
            </a:r>
            <a:r>
              <a:rPr lang="es-ES" sz="2000" dirty="0" smtClean="0"/>
              <a:t>.</a:t>
            </a:r>
          </a:p>
          <a:p>
            <a:pPr>
              <a:lnSpc>
                <a:spcPct val="150000"/>
              </a:lnSpc>
            </a:pPr>
            <a:r>
              <a:rPr lang="es-ES" sz="2000" dirty="0" smtClean="0"/>
              <a:t>El compresor y la calefacción no pueden activarse fuera del modo READY (excepto el compresor durante la activación de la función de refrigeración de la batería de tracción en modo carga rápida, véase al final del capítulo).</a:t>
            </a:r>
            <a:endParaRPr lang="fr-FR" sz="2000"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E:\Coche eléctrico\P6250156.JPG"/>
          <p:cNvPicPr>
            <a:picLocks noChangeAspect="1" noChangeArrowheads="1"/>
          </p:cNvPicPr>
          <p:nvPr/>
        </p:nvPicPr>
        <p:blipFill>
          <a:blip r:embed="rId2" cstate="print"/>
          <a:srcRect/>
          <a:stretch>
            <a:fillRect/>
          </a:stretch>
        </p:blipFill>
        <p:spPr bwMode="auto">
          <a:xfrm>
            <a:off x="98425" y="74613"/>
            <a:ext cx="8945563" cy="6708775"/>
          </a:xfrm>
          <a:prstGeom prst="rect">
            <a:avLst/>
          </a:prstGeom>
          <a:noFill/>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E:\Coche eléctrico\P6250158.JPG"/>
          <p:cNvPicPr>
            <a:picLocks noChangeAspect="1" noChangeArrowheads="1"/>
          </p:cNvPicPr>
          <p:nvPr/>
        </p:nvPicPr>
        <p:blipFill>
          <a:blip r:embed="rId2" cstate="print"/>
          <a:srcRect/>
          <a:stretch>
            <a:fillRect/>
          </a:stretch>
        </p:blipFill>
        <p:spPr bwMode="auto">
          <a:xfrm>
            <a:off x="928662" y="500042"/>
            <a:ext cx="6311324" cy="4733213"/>
          </a:xfrm>
          <a:prstGeom prst="rect">
            <a:avLst/>
          </a:prstGeom>
          <a:noFill/>
        </p:spPr>
      </p:pic>
      <p:sp>
        <p:nvSpPr>
          <p:cNvPr id="3" name="2 CuadroTexto"/>
          <p:cNvSpPr txBox="1"/>
          <p:nvPr/>
        </p:nvSpPr>
        <p:spPr>
          <a:xfrm>
            <a:off x="4429124" y="5857892"/>
            <a:ext cx="264320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 b="1" dirty="0" smtClean="0">
                <a:solidFill>
                  <a:srgbClr val="FF0000"/>
                </a:solidFill>
              </a:rPr>
              <a:t>Fusibles de 50 A</a:t>
            </a:r>
            <a:r>
              <a:rPr lang="es-ES" dirty="0" smtClean="0"/>
              <a:t>.</a:t>
            </a:r>
            <a:endParaRPr lang="es-ES_tradnl" dirty="0"/>
          </a:p>
        </p:txBody>
      </p:sp>
      <p:sp>
        <p:nvSpPr>
          <p:cNvPr id="5" name="4 Flecha abajo"/>
          <p:cNvSpPr/>
          <p:nvPr/>
        </p:nvSpPr>
        <p:spPr>
          <a:xfrm>
            <a:off x="5429256" y="3643314"/>
            <a:ext cx="71438" cy="20717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214546" y="1142984"/>
            <a:ext cx="4572000" cy="5078313"/>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nSpc>
                <a:spcPct val="90000"/>
              </a:lnSpc>
            </a:pPr>
            <a:r>
              <a:rPr lang="es-ES" sz="2000" dirty="0" smtClean="0"/>
              <a:t>La secuencia de establecimiento de la alta tensión se inicia únicamente tras la orden de arranque de la máquina eléctrica.</a:t>
            </a:r>
          </a:p>
          <a:p>
            <a:pPr>
              <a:lnSpc>
                <a:spcPct val="90000"/>
              </a:lnSpc>
            </a:pPr>
            <a:endParaRPr lang="es-ES" sz="2000" dirty="0" smtClean="0"/>
          </a:p>
          <a:p>
            <a:pPr>
              <a:lnSpc>
                <a:spcPct val="90000"/>
              </a:lnSpc>
            </a:pPr>
            <a:r>
              <a:rPr lang="es-ES" sz="2000" dirty="0" smtClean="0"/>
              <a:t>Una vez recibida la orden de arranque del motor el calculador del vehículo eléctrico (VE) acciona los dos relés principales del circuito de alta tensión integrados en la batería de tracción. Se establece así la alta tensión en los terminales del compresor y de la unidad de calefacción por medio de 2 fusibles de 50 A.</a:t>
            </a:r>
          </a:p>
          <a:p>
            <a:pPr>
              <a:lnSpc>
                <a:spcPct val="90000"/>
              </a:lnSpc>
            </a:pPr>
            <a:r>
              <a:rPr lang="es-ES" sz="2000" dirty="0" smtClean="0"/>
              <a:t>El compresor y la calefacción no pueden activarse fuera del modo READY (excepto el compresor durante la activación de la función de refrigeración de la batería de tracción en modo carga rápida, véase al final del capítulo).</a:t>
            </a:r>
            <a:endParaRPr lang="fr-FR" sz="2000" dirty="0" smtClean="0"/>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idx="4294967295"/>
          </p:nvPr>
        </p:nvSpPr>
        <p:spPr>
          <a:xfrm>
            <a:off x="428596" y="0"/>
            <a:ext cx="8229600" cy="1143000"/>
          </a:xfrm>
        </p:spPr>
        <p:txBody>
          <a:bodyPr/>
          <a:lstStyle/>
          <a:p>
            <a:pPr eaLnBrk="1" hangingPunct="1"/>
            <a:r>
              <a:rPr lang="es-ES" dirty="0" smtClean="0"/>
              <a:t>Dirección Asistida Eléctrica </a:t>
            </a:r>
            <a:r>
              <a:rPr lang="fr-FR" dirty="0" smtClean="0"/>
              <a:t>(DAE)</a:t>
            </a:r>
          </a:p>
        </p:txBody>
      </p:sp>
      <p:sp>
        <p:nvSpPr>
          <p:cNvPr id="6148" name="Text Box 22"/>
          <p:cNvSpPr txBox="1">
            <a:spLocks noChangeArrowheads="1"/>
          </p:cNvSpPr>
          <p:nvPr/>
        </p:nvSpPr>
        <p:spPr bwMode="auto">
          <a:xfrm>
            <a:off x="142844" y="1071546"/>
            <a:ext cx="8780463" cy="366713"/>
          </a:xfrm>
          <a:prstGeom prst="rect">
            <a:avLst/>
          </a:prstGeom>
          <a:noFill/>
          <a:ln w="9525">
            <a:noFill/>
            <a:miter lim="800000"/>
            <a:headEnd/>
            <a:tailEnd/>
          </a:ln>
        </p:spPr>
        <p:txBody>
          <a:bodyPr>
            <a:spAutoFit/>
          </a:bodyPr>
          <a:lstStyle/>
          <a:p>
            <a:pPr algn="l"/>
            <a:r>
              <a:rPr lang="es-ES" sz="1800" b="1" dirty="0">
                <a:solidFill>
                  <a:srgbClr val="000000"/>
                </a:solidFill>
              </a:rPr>
              <a:t>Conjunto de cremallera y calculador: vista del conjunto y características</a:t>
            </a:r>
          </a:p>
        </p:txBody>
      </p:sp>
      <p:grpSp>
        <p:nvGrpSpPr>
          <p:cNvPr id="2" name="Group 30"/>
          <p:cNvGrpSpPr>
            <a:grpSpLocks/>
          </p:cNvGrpSpPr>
          <p:nvPr/>
        </p:nvGrpSpPr>
        <p:grpSpPr bwMode="auto">
          <a:xfrm>
            <a:off x="387350" y="1484313"/>
            <a:ext cx="8575675" cy="4703762"/>
            <a:chOff x="335" y="932"/>
            <a:chExt cx="5402" cy="2963"/>
          </a:xfrm>
        </p:grpSpPr>
        <p:graphicFrame>
          <p:nvGraphicFramePr>
            <p:cNvPr id="6146" name="Object 15"/>
            <p:cNvGraphicFramePr>
              <a:graphicFrameLocks noChangeAspect="1"/>
            </p:cNvGraphicFramePr>
            <p:nvPr/>
          </p:nvGraphicFramePr>
          <p:xfrm>
            <a:off x="930" y="2659"/>
            <a:ext cx="2948" cy="1236"/>
          </p:xfrm>
          <a:graphic>
            <a:graphicData uri="http://schemas.openxmlformats.org/presentationml/2006/ole">
              <p:oleObj spid="_x0000_s23554" name="Image" r:id="rId4" imgW="5790476" imgH="2425397" progId="">
                <p:embed/>
              </p:oleObj>
            </a:graphicData>
          </a:graphic>
        </p:graphicFrame>
        <p:pic>
          <p:nvPicPr>
            <p:cNvPr id="6150" name="Picture 23" descr="ion_depose_elements_01_2010___30"/>
            <p:cNvPicPr>
              <a:picLocks noChangeAspect="1" noChangeArrowheads="1"/>
            </p:cNvPicPr>
            <p:nvPr/>
          </p:nvPicPr>
          <p:blipFill>
            <a:blip r:embed="rId5" cstate="print"/>
            <a:srcRect/>
            <a:stretch>
              <a:fillRect/>
            </a:stretch>
          </p:blipFill>
          <p:spPr bwMode="auto">
            <a:xfrm>
              <a:off x="3288" y="932"/>
              <a:ext cx="2449" cy="1837"/>
            </a:xfrm>
            <a:prstGeom prst="rect">
              <a:avLst/>
            </a:prstGeom>
            <a:noFill/>
            <a:ln w="9525">
              <a:noFill/>
              <a:miter lim="800000"/>
              <a:headEnd/>
              <a:tailEnd/>
            </a:ln>
          </p:spPr>
        </p:pic>
        <p:sp>
          <p:nvSpPr>
            <p:cNvPr id="6151" name="Text Box 16"/>
            <p:cNvSpPr txBox="1">
              <a:spLocks noChangeArrowheads="1"/>
            </p:cNvSpPr>
            <p:nvPr/>
          </p:nvSpPr>
          <p:spPr bwMode="auto">
            <a:xfrm>
              <a:off x="335" y="2387"/>
              <a:ext cx="1029" cy="233"/>
            </a:xfrm>
            <a:prstGeom prst="rect">
              <a:avLst/>
            </a:prstGeom>
            <a:solidFill>
              <a:srgbClr val="EAEAEA"/>
            </a:solidFill>
            <a:ln w="9525" algn="ctr">
              <a:noFill/>
              <a:miter lim="800000"/>
              <a:headEnd/>
              <a:tailEnd/>
            </a:ln>
          </p:spPr>
          <p:txBody>
            <a:bodyPr wrap="none">
              <a:spAutoFit/>
            </a:bodyPr>
            <a:lstStyle/>
            <a:p>
              <a:pPr marL="457200" indent="-457200" eaLnBrk="0" hangingPunct="0">
                <a:spcBef>
                  <a:spcPct val="50000"/>
                </a:spcBef>
              </a:pPr>
              <a:r>
                <a:rPr kumimoji="1" lang="en-US" altLang="ja-JP" sz="1800">
                  <a:ea typeface="MS Gothic" pitchFamily="49" charset="-128"/>
                </a:rPr>
                <a:t>Sensor de par</a:t>
              </a:r>
            </a:p>
          </p:txBody>
        </p:sp>
        <p:sp>
          <p:nvSpPr>
            <p:cNvPr id="6152" name="Text Box 17"/>
            <p:cNvSpPr txBox="1">
              <a:spLocks noChangeArrowheads="1"/>
            </p:cNvSpPr>
            <p:nvPr/>
          </p:nvSpPr>
          <p:spPr bwMode="auto">
            <a:xfrm>
              <a:off x="378" y="3521"/>
              <a:ext cx="488" cy="233"/>
            </a:xfrm>
            <a:prstGeom prst="rect">
              <a:avLst/>
            </a:prstGeom>
            <a:solidFill>
              <a:srgbClr val="EAEAEA"/>
            </a:solidFill>
            <a:ln w="9525" algn="ctr">
              <a:noFill/>
              <a:miter lim="800000"/>
              <a:headEnd/>
              <a:tailEnd/>
            </a:ln>
          </p:spPr>
          <p:txBody>
            <a:bodyPr wrap="none">
              <a:spAutoFit/>
            </a:bodyPr>
            <a:lstStyle/>
            <a:p>
              <a:pPr marL="457200" indent="-457200" eaLnBrk="0" hangingPunct="0">
                <a:spcBef>
                  <a:spcPct val="50000"/>
                </a:spcBef>
              </a:pPr>
              <a:r>
                <a:rPr kumimoji="1" lang="en-US" altLang="ja-JP" sz="1800">
                  <a:ea typeface="MS Gothic" pitchFamily="49" charset="-128"/>
                </a:rPr>
                <a:t>Motor</a:t>
              </a:r>
            </a:p>
          </p:txBody>
        </p:sp>
        <p:sp>
          <p:nvSpPr>
            <p:cNvPr id="6153" name="Text Box 18"/>
            <p:cNvSpPr txBox="1">
              <a:spLocks noChangeArrowheads="1"/>
            </p:cNvSpPr>
            <p:nvPr/>
          </p:nvSpPr>
          <p:spPr bwMode="auto">
            <a:xfrm>
              <a:off x="3288" y="2750"/>
              <a:ext cx="2449" cy="231"/>
            </a:xfrm>
            <a:prstGeom prst="rect">
              <a:avLst/>
            </a:prstGeom>
            <a:solidFill>
              <a:srgbClr val="FFFF00"/>
            </a:solidFill>
            <a:ln w="9525" algn="ctr">
              <a:noFill/>
              <a:miter lim="800000"/>
              <a:headEnd/>
              <a:tailEnd/>
            </a:ln>
          </p:spPr>
          <p:txBody>
            <a:bodyPr>
              <a:spAutoFit/>
            </a:bodyPr>
            <a:lstStyle/>
            <a:p>
              <a:pPr marL="457200" indent="-457200" eaLnBrk="0" hangingPunct="0">
                <a:spcBef>
                  <a:spcPct val="50000"/>
                </a:spcBef>
              </a:pPr>
              <a:r>
                <a:rPr kumimoji="1" lang="es-ES" altLang="ja-JP" sz="1800">
                  <a:ea typeface="MS Gothic" pitchFamily="49" charset="-128"/>
                </a:rPr>
                <a:t>Calculador DAE</a:t>
              </a:r>
            </a:p>
          </p:txBody>
        </p:sp>
        <p:sp>
          <p:nvSpPr>
            <p:cNvPr id="6154" name="Line 19"/>
            <p:cNvSpPr>
              <a:spLocks noChangeShapeType="1"/>
            </p:cNvSpPr>
            <p:nvPr/>
          </p:nvSpPr>
          <p:spPr bwMode="auto">
            <a:xfrm flipV="1">
              <a:off x="930" y="3339"/>
              <a:ext cx="635" cy="182"/>
            </a:xfrm>
            <a:prstGeom prst="line">
              <a:avLst/>
            </a:prstGeom>
            <a:noFill/>
            <a:ln w="50800">
              <a:solidFill>
                <a:srgbClr val="FF0000"/>
              </a:solidFill>
              <a:round/>
              <a:headEnd/>
              <a:tailEnd type="triangle" w="med" len="med"/>
            </a:ln>
          </p:spPr>
          <p:txBody>
            <a:bodyPr anchor="ctr">
              <a:spAutoFit/>
            </a:bodyPr>
            <a:lstStyle/>
            <a:p>
              <a:endParaRPr lang="es-ES"/>
            </a:p>
          </p:txBody>
        </p:sp>
        <p:sp>
          <p:nvSpPr>
            <p:cNvPr id="6155" name="Line 20"/>
            <p:cNvSpPr>
              <a:spLocks noChangeShapeType="1"/>
            </p:cNvSpPr>
            <p:nvPr/>
          </p:nvSpPr>
          <p:spPr bwMode="auto">
            <a:xfrm>
              <a:off x="1519" y="2659"/>
              <a:ext cx="454" cy="363"/>
            </a:xfrm>
            <a:prstGeom prst="line">
              <a:avLst/>
            </a:prstGeom>
            <a:noFill/>
            <a:ln w="50800">
              <a:solidFill>
                <a:srgbClr val="FF0000"/>
              </a:solidFill>
              <a:round/>
              <a:headEnd/>
              <a:tailEnd type="triangle" w="med" len="med"/>
            </a:ln>
          </p:spPr>
          <p:txBody>
            <a:bodyPr anchor="ctr">
              <a:spAutoFit/>
            </a:bodyPr>
            <a:lstStyle/>
            <a:p>
              <a:endParaRPr lang="es-ES"/>
            </a:p>
          </p:txBody>
        </p:sp>
        <p:sp>
          <p:nvSpPr>
            <p:cNvPr id="6156" name="Line 21"/>
            <p:cNvSpPr>
              <a:spLocks noChangeShapeType="1"/>
            </p:cNvSpPr>
            <p:nvPr/>
          </p:nvSpPr>
          <p:spPr bwMode="auto">
            <a:xfrm flipH="1">
              <a:off x="3107" y="2886"/>
              <a:ext cx="589" cy="0"/>
            </a:xfrm>
            <a:prstGeom prst="line">
              <a:avLst/>
            </a:prstGeom>
            <a:noFill/>
            <a:ln w="50800">
              <a:solidFill>
                <a:srgbClr val="FF0000"/>
              </a:solidFill>
              <a:round/>
              <a:headEnd/>
              <a:tailEnd type="triangle" w="med" len="med"/>
            </a:ln>
          </p:spPr>
          <p:txBody>
            <a:bodyPr anchor="ctr">
              <a:spAutoFit/>
            </a:bodyPr>
            <a:lstStyle/>
            <a:p>
              <a:endParaRPr lang="es-ES"/>
            </a:p>
          </p:txBody>
        </p:sp>
        <p:sp>
          <p:nvSpPr>
            <p:cNvPr id="6157" name="Text Box 24"/>
            <p:cNvSpPr txBox="1">
              <a:spLocks noChangeArrowheads="1"/>
            </p:cNvSpPr>
            <p:nvPr/>
          </p:nvSpPr>
          <p:spPr bwMode="auto">
            <a:xfrm>
              <a:off x="3288" y="932"/>
              <a:ext cx="2449" cy="231"/>
            </a:xfrm>
            <a:prstGeom prst="rect">
              <a:avLst/>
            </a:prstGeom>
            <a:solidFill>
              <a:srgbClr val="EAEAEA"/>
            </a:solidFill>
            <a:ln w="9525" algn="ctr">
              <a:noFill/>
              <a:miter lim="800000"/>
              <a:headEnd/>
              <a:tailEnd/>
            </a:ln>
          </p:spPr>
          <p:txBody>
            <a:bodyPr>
              <a:spAutoFit/>
            </a:bodyPr>
            <a:lstStyle/>
            <a:p>
              <a:pPr marL="457200" indent="-457200" eaLnBrk="0" hangingPunct="0">
                <a:spcBef>
                  <a:spcPct val="50000"/>
                </a:spcBef>
              </a:pPr>
              <a:r>
                <a:rPr kumimoji="1" lang="es-ES" altLang="ja-JP" sz="1800">
                  <a:ea typeface="MS Gothic" pitchFamily="49" charset="-128"/>
                </a:rPr>
                <a:t>Delante de la consola central</a:t>
              </a:r>
            </a:p>
          </p:txBody>
        </p:sp>
        <p:sp>
          <p:nvSpPr>
            <p:cNvPr id="6158" name="Line 25"/>
            <p:cNvSpPr>
              <a:spLocks noChangeShapeType="1"/>
            </p:cNvSpPr>
            <p:nvPr/>
          </p:nvSpPr>
          <p:spPr bwMode="auto">
            <a:xfrm flipH="1" flipV="1">
              <a:off x="4603" y="1975"/>
              <a:ext cx="0" cy="771"/>
            </a:xfrm>
            <a:prstGeom prst="line">
              <a:avLst/>
            </a:prstGeom>
            <a:noFill/>
            <a:ln w="50800">
              <a:solidFill>
                <a:schemeClr val="tx2"/>
              </a:solidFill>
              <a:round/>
              <a:headEnd/>
              <a:tailEnd type="triangle" w="med" len="med"/>
            </a:ln>
          </p:spPr>
          <p:txBody>
            <a:bodyPr anchor="ctr">
              <a:spAutoFit/>
            </a:bodyPr>
            <a:lstStyle/>
            <a:p>
              <a:endParaRPr lang="es-ES"/>
            </a:p>
          </p:txBody>
        </p:sp>
        <p:sp>
          <p:nvSpPr>
            <p:cNvPr id="6159" name="Text Box 26"/>
            <p:cNvSpPr txBox="1">
              <a:spLocks noChangeArrowheads="1"/>
            </p:cNvSpPr>
            <p:nvPr/>
          </p:nvSpPr>
          <p:spPr bwMode="auto">
            <a:xfrm>
              <a:off x="839" y="1207"/>
              <a:ext cx="2449" cy="231"/>
            </a:xfrm>
            <a:prstGeom prst="rect">
              <a:avLst/>
            </a:prstGeom>
            <a:solidFill>
              <a:srgbClr val="C0C0C0"/>
            </a:solidFill>
            <a:ln w="9525" algn="ctr">
              <a:noFill/>
              <a:miter lim="800000"/>
              <a:headEnd/>
              <a:tailEnd/>
            </a:ln>
          </p:spPr>
          <p:txBody>
            <a:bodyPr>
              <a:spAutoFit/>
            </a:bodyPr>
            <a:lstStyle/>
            <a:p>
              <a:pPr marL="457200" indent="-457200" eaLnBrk="0" hangingPunct="0">
                <a:spcBef>
                  <a:spcPct val="50000"/>
                </a:spcBef>
              </a:pPr>
              <a:r>
                <a:rPr kumimoji="1" lang="es-ES" altLang="ja-JP" sz="1800">
                  <a:ea typeface="MS Gothic" pitchFamily="49" charset="-128"/>
                </a:rPr>
                <a:t>Conducto de aireación de pies</a:t>
              </a:r>
            </a:p>
          </p:txBody>
        </p:sp>
        <p:sp>
          <p:nvSpPr>
            <p:cNvPr id="6160" name="Line 27"/>
            <p:cNvSpPr>
              <a:spLocks noChangeShapeType="1"/>
            </p:cNvSpPr>
            <p:nvPr/>
          </p:nvSpPr>
          <p:spPr bwMode="auto">
            <a:xfrm flipV="1">
              <a:off x="3016" y="1340"/>
              <a:ext cx="453" cy="0"/>
            </a:xfrm>
            <a:prstGeom prst="line">
              <a:avLst/>
            </a:prstGeom>
            <a:noFill/>
            <a:ln w="50800">
              <a:solidFill>
                <a:schemeClr val="tx2"/>
              </a:solidFill>
              <a:round/>
              <a:headEnd/>
              <a:tailEnd type="triangle" w="med" len="med"/>
            </a:ln>
          </p:spPr>
          <p:txBody>
            <a:bodyPr anchor="ctr">
              <a:spAutoFit/>
            </a:bodyPr>
            <a:lstStyle/>
            <a:p>
              <a:endParaRPr lang="es-ES"/>
            </a:p>
          </p:txBody>
        </p:sp>
        <p:sp>
          <p:nvSpPr>
            <p:cNvPr id="6161" name="Text Box 28"/>
            <p:cNvSpPr txBox="1">
              <a:spLocks noChangeArrowheads="1"/>
            </p:cNvSpPr>
            <p:nvPr/>
          </p:nvSpPr>
          <p:spPr bwMode="auto">
            <a:xfrm>
              <a:off x="793" y="1930"/>
              <a:ext cx="2449" cy="231"/>
            </a:xfrm>
            <a:prstGeom prst="rect">
              <a:avLst/>
            </a:prstGeom>
            <a:solidFill>
              <a:srgbClr val="EAEAEA"/>
            </a:solidFill>
            <a:ln w="9525" algn="ctr">
              <a:noFill/>
              <a:miter lim="800000"/>
              <a:headEnd/>
              <a:tailEnd/>
            </a:ln>
          </p:spPr>
          <p:txBody>
            <a:bodyPr>
              <a:spAutoFit/>
            </a:bodyPr>
            <a:lstStyle/>
            <a:p>
              <a:pPr marL="457200" indent="-457200" eaLnBrk="0" hangingPunct="0">
                <a:spcBef>
                  <a:spcPct val="50000"/>
                </a:spcBef>
              </a:pPr>
              <a:r>
                <a:rPr kumimoji="1" lang="en-US" altLang="ja-JP" sz="1800">
                  <a:ea typeface="MS Gothic" pitchFamily="49" charset="-128"/>
                </a:rPr>
                <a:t>Calculador airbag</a:t>
              </a:r>
            </a:p>
          </p:txBody>
        </p:sp>
        <p:sp>
          <p:nvSpPr>
            <p:cNvPr id="6162" name="Line 29"/>
            <p:cNvSpPr>
              <a:spLocks noChangeShapeType="1"/>
            </p:cNvSpPr>
            <p:nvPr/>
          </p:nvSpPr>
          <p:spPr bwMode="auto">
            <a:xfrm>
              <a:off x="3016" y="2066"/>
              <a:ext cx="680" cy="226"/>
            </a:xfrm>
            <a:prstGeom prst="line">
              <a:avLst/>
            </a:prstGeom>
            <a:noFill/>
            <a:ln w="50800">
              <a:solidFill>
                <a:schemeClr val="tx1"/>
              </a:solidFill>
              <a:round/>
              <a:headEnd/>
              <a:tailEnd type="triangle" w="med" len="med"/>
            </a:ln>
          </p:spPr>
          <p:txBody>
            <a:bodyPr anchor="ctr">
              <a:spAutoFit/>
            </a:bodyPr>
            <a:lstStyle/>
            <a:p>
              <a:endParaRPr lang="es-ES"/>
            </a:p>
          </p:txBody>
        </p:sp>
      </p:grpSp>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005" name="Line 109"/>
          <p:cNvSpPr>
            <a:spLocks noChangeShapeType="1"/>
          </p:cNvSpPr>
          <p:nvPr/>
        </p:nvSpPr>
        <p:spPr bwMode="auto">
          <a:xfrm flipH="1" flipV="1">
            <a:off x="1116013" y="1125538"/>
            <a:ext cx="647700" cy="3816350"/>
          </a:xfrm>
          <a:prstGeom prst="line">
            <a:avLst/>
          </a:prstGeom>
          <a:noFill/>
          <a:ln w="38100">
            <a:solidFill>
              <a:schemeClr val="tx1"/>
            </a:solidFill>
            <a:prstDash val="sysDot"/>
            <a:round/>
            <a:headEnd/>
            <a:tailEnd/>
          </a:ln>
        </p:spPr>
        <p:txBody>
          <a:bodyPr/>
          <a:lstStyle/>
          <a:p>
            <a:endParaRPr lang="es-ES"/>
          </a:p>
        </p:txBody>
      </p:sp>
      <p:graphicFrame>
        <p:nvGraphicFramePr>
          <p:cNvPr id="7170" name="Object 9"/>
          <p:cNvGraphicFramePr>
            <a:graphicFrameLocks noChangeAspect="1"/>
          </p:cNvGraphicFramePr>
          <p:nvPr/>
        </p:nvGraphicFramePr>
        <p:xfrm>
          <a:off x="179388" y="4868863"/>
          <a:ext cx="4324350" cy="1811337"/>
        </p:xfrm>
        <a:graphic>
          <a:graphicData uri="http://schemas.openxmlformats.org/presentationml/2006/ole">
            <p:oleObj spid="_x0000_s24578" name="Image" r:id="rId4" imgW="5790476" imgH="2425397" progId="">
              <p:embed/>
            </p:oleObj>
          </a:graphicData>
        </a:graphic>
      </p:graphicFrame>
      <p:sp>
        <p:nvSpPr>
          <p:cNvPr id="7172" name="Line 135"/>
          <p:cNvSpPr>
            <a:spLocks noChangeShapeType="1"/>
          </p:cNvSpPr>
          <p:nvPr/>
        </p:nvSpPr>
        <p:spPr bwMode="auto">
          <a:xfrm>
            <a:off x="4687888" y="2133600"/>
            <a:ext cx="0" cy="3816350"/>
          </a:xfrm>
          <a:prstGeom prst="line">
            <a:avLst/>
          </a:prstGeom>
          <a:noFill/>
          <a:ln w="50800">
            <a:solidFill>
              <a:srgbClr val="FF0000"/>
            </a:solidFill>
            <a:round/>
            <a:headEnd/>
            <a:tailEnd/>
          </a:ln>
        </p:spPr>
        <p:txBody>
          <a:bodyPr/>
          <a:lstStyle/>
          <a:p>
            <a:endParaRPr lang="es-ES"/>
          </a:p>
        </p:txBody>
      </p:sp>
      <p:sp>
        <p:nvSpPr>
          <p:cNvPr id="465004" name="Rectangle 108"/>
          <p:cNvSpPr>
            <a:spLocks noChangeArrowheads="1"/>
          </p:cNvSpPr>
          <p:nvPr/>
        </p:nvSpPr>
        <p:spPr bwMode="auto">
          <a:xfrm>
            <a:off x="250825" y="2205038"/>
            <a:ext cx="3024188" cy="2160587"/>
          </a:xfrm>
          <a:prstGeom prst="rect">
            <a:avLst/>
          </a:prstGeom>
          <a:solidFill>
            <a:srgbClr val="00FFFF"/>
          </a:solidFill>
          <a:ln w="9525">
            <a:solidFill>
              <a:schemeClr val="tx1"/>
            </a:solidFill>
            <a:miter lim="800000"/>
            <a:headEnd/>
            <a:tailEnd/>
          </a:ln>
        </p:spPr>
        <p:txBody>
          <a:bodyPr wrap="none" anchor="ctr"/>
          <a:lstStyle/>
          <a:p>
            <a:pPr algn="l"/>
            <a:endParaRPr lang="es-ES"/>
          </a:p>
        </p:txBody>
      </p:sp>
      <p:sp>
        <p:nvSpPr>
          <p:cNvPr id="464906" name="Text Box 10"/>
          <p:cNvSpPr txBox="1">
            <a:spLocks noChangeArrowheads="1"/>
          </p:cNvSpPr>
          <p:nvPr/>
        </p:nvSpPr>
        <p:spPr bwMode="auto">
          <a:xfrm>
            <a:off x="395288" y="3970338"/>
            <a:ext cx="2808287" cy="366712"/>
          </a:xfrm>
          <a:prstGeom prst="rect">
            <a:avLst/>
          </a:prstGeom>
          <a:solidFill>
            <a:srgbClr val="EAEAEA"/>
          </a:solidFill>
          <a:ln w="9525" algn="ctr">
            <a:noFill/>
            <a:miter lim="800000"/>
            <a:headEnd/>
            <a:tailEnd/>
          </a:ln>
        </p:spPr>
        <p:txBody>
          <a:bodyPr>
            <a:spAutoFit/>
          </a:bodyPr>
          <a:lstStyle/>
          <a:p>
            <a:pPr marL="457200" indent="-457200" eaLnBrk="0" hangingPunct="0">
              <a:spcBef>
                <a:spcPct val="50000"/>
              </a:spcBef>
            </a:pPr>
            <a:r>
              <a:rPr kumimoji="1" lang="en-US" altLang="ja-JP" sz="1800">
                <a:ea typeface="MS Gothic" pitchFamily="49" charset="-128"/>
              </a:rPr>
              <a:t>capteur de couple</a:t>
            </a:r>
          </a:p>
        </p:txBody>
      </p:sp>
      <p:sp>
        <p:nvSpPr>
          <p:cNvPr id="7175" name="Text Box 16"/>
          <p:cNvSpPr txBox="1">
            <a:spLocks noChangeArrowheads="1"/>
          </p:cNvSpPr>
          <p:nvPr/>
        </p:nvSpPr>
        <p:spPr bwMode="auto">
          <a:xfrm>
            <a:off x="179388" y="620713"/>
            <a:ext cx="8780462" cy="366712"/>
          </a:xfrm>
          <a:prstGeom prst="rect">
            <a:avLst/>
          </a:prstGeom>
          <a:noFill/>
          <a:ln w="9525">
            <a:noFill/>
            <a:miter lim="800000"/>
            <a:headEnd/>
            <a:tailEnd/>
          </a:ln>
        </p:spPr>
        <p:txBody>
          <a:bodyPr>
            <a:spAutoFit/>
          </a:bodyPr>
          <a:lstStyle/>
          <a:p>
            <a:pPr algn="l"/>
            <a:r>
              <a:rPr lang="fr-FR" sz="1800" b="1"/>
              <a:t>Funcionamiento</a:t>
            </a:r>
          </a:p>
        </p:txBody>
      </p:sp>
      <p:pic>
        <p:nvPicPr>
          <p:cNvPr id="7176" name="Picture 18" descr="ABS"/>
          <p:cNvPicPr>
            <a:picLocks noChangeAspect="1" noChangeArrowheads="1"/>
          </p:cNvPicPr>
          <p:nvPr/>
        </p:nvPicPr>
        <p:blipFill>
          <a:blip r:embed="rId5" cstate="print"/>
          <a:srcRect/>
          <a:stretch>
            <a:fillRect/>
          </a:stretch>
        </p:blipFill>
        <p:spPr bwMode="auto">
          <a:xfrm>
            <a:off x="6659563" y="4652963"/>
            <a:ext cx="1873250" cy="1497012"/>
          </a:xfrm>
          <a:prstGeom prst="rect">
            <a:avLst/>
          </a:prstGeom>
          <a:noFill/>
          <a:ln w="9525">
            <a:noFill/>
            <a:miter lim="800000"/>
            <a:headEnd/>
            <a:tailEnd/>
          </a:ln>
        </p:spPr>
      </p:pic>
      <p:sp>
        <p:nvSpPr>
          <p:cNvPr id="464915" name="Text Box 19"/>
          <p:cNvSpPr txBox="1">
            <a:spLocks noChangeArrowheads="1"/>
          </p:cNvSpPr>
          <p:nvPr/>
        </p:nvSpPr>
        <p:spPr bwMode="auto">
          <a:xfrm>
            <a:off x="4787900" y="5445125"/>
            <a:ext cx="1871663" cy="720725"/>
          </a:xfrm>
          <a:prstGeom prst="rect">
            <a:avLst/>
          </a:prstGeom>
          <a:solidFill>
            <a:srgbClr val="EAEAEA"/>
          </a:solidFill>
          <a:ln w="9525" algn="ctr">
            <a:noFill/>
            <a:miter lim="800000"/>
            <a:headEnd/>
            <a:tailEnd/>
          </a:ln>
        </p:spPr>
        <p:txBody>
          <a:bodyPr wrap="none"/>
          <a:lstStyle/>
          <a:p>
            <a:pPr eaLnBrk="0" hangingPunct="0">
              <a:spcBef>
                <a:spcPct val="50000"/>
              </a:spcBef>
            </a:pPr>
            <a:r>
              <a:rPr kumimoji="1" lang="en-US" altLang="ja-JP" sz="1800">
                <a:ea typeface="MS Gothic" pitchFamily="49" charset="-128"/>
              </a:rPr>
              <a:t>Velocidad vehículo</a:t>
            </a:r>
          </a:p>
        </p:txBody>
      </p:sp>
      <p:pic>
        <p:nvPicPr>
          <p:cNvPr id="7178" name="Picture 20" descr="contacteur a clé"/>
          <p:cNvPicPr>
            <a:picLocks noChangeAspect="1" noChangeArrowheads="1"/>
          </p:cNvPicPr>
          <p:nvPr/>
        </p:nvPicPr>
        <p:blipFill>
          <a:blip r:embed="rId6" cstate="print"/>
          <a:srcRect/>
          <a:stretch>
            <a:fillRect/>
          </a:stretch>
        </p:blipFill>
        <p:spPr bwMode="auto">
          <a:xfrm>
            <a:off x="4067175" y="908050"/>
            <a:ext cx="1008063" cy="815975"/>
          </a:xfrm>
          <a:prstGeom prst="rect">
            <a:avLst/>
          </a:prstGeom>
          <a:noFill/>
          <a:ln w="9525">
            <a:noFill/>
            <a:miter lim="800000"/>
            <a:headEnd/>
            <a:tailEnd/>
          </a:ln>
        </p:spPr>
      </p:pic>
      <p:grpSp>
        <p:nvGrpSpPr>
          <p:cNvPr id="2" name="Group 47"/>
          <p:cNvGrpSpPr>
            <a:grpSpLocks/>
          </p:cNvGrpSpPr>
          <p:nvPr/>
        </p:nvGrpSpPr>
        <p:grpSpPr bwMode="auto">
          <a:xfrm>
            <a:off x="6443663" y="3141663"/>
            <a:ext cx="2159000" cy="1400175"/>
            <a:chOff x="4422" y="935"/>
            <a:chExt cx="1044" cy="677"/>
          </a:xfrm>
        </p:grpSpPr>
        <p:pic>
          <p:nvPicPr>
            <p:cNvPr id="7241" name="Picture 37" descr="100_5643"/>
            <p:cNvPicPr>
              <a:picLocks noChangeAspect="1" noChangeArrowheads="1"/>
            </p:cNvPicPr>
            <p:nvPr/>
          </p:nvPicPr>
          <p:blipFill>
            <a:blip r:embed="rId7" cstate="print"/>
            <a:srcRect/>
            <a:stretch>
              <a:fillRect/>
            </a:stretch>
          </p:blipFill>
          <p:spPr bwMode="auto">
            <a:xfrm>
              <a:off x="4422" y="935"/>
              <a:ext cx="1044" cy="673"/>
            </a:xfrm>
            <a:prstGeom prst="rect">
              <a:avLst/>
            </a:prstGeom>
            <a:solidFill>
              <a:schemeClr val="folHlink">
                <a:alpha val="43921"/>
              </a:schemeClr>
            </a:solidFill>
            <a:ln w="9525">
              <a:noFill/>
              <a:miter lim="800000"/>
              <a:headEnd/>
              <a:tailEnd/>
            </a:ln>
          </p:spPr>
        </p:pic>
        <p:sp>
          <p:nvSpPr>
            <p:cNvPr id="7242" name="Freeform 38"/>
            <p:cNvSpPr>
              <a:spLocks/>
            </p:cNvSpPr>
            <p:nvPr/>
          </p:nvSpPr>
          <p:spPr bwMode="auto">
            <a:xfrm>
              <a:off x="4422" y="935"/>
              <a:ext cx="1042" cy="677"/>
            </a:xfrm>
            <a:custGeom>
              <a:avLst/>
              <a:gdLst>
                <a:gd name="T0" fmla="*/ 0 w 3447"/>
                <a:gd name="T1" fmla="*/ 0 h 2313"/>
                <a:gd name="T2" fmla="*/ 95 w 3447"/>
                <a:gd name="T3" fmla="*/ 0 h 2313"/>
                <a:gd name="T4" fmla="*/ 95 w 3447"/>
                <a:gd name="T5" fmla="*/ 58 h 2313"/>
                <a:gd name="T6" fmla="*/ 34 w 3447"/>
                <a:gd name="T7" fmla="*/ 58 h 2313"/>
                <a:gd name="T8" fmla="*/ 64 w 3447"/>
                <a:gd name="T9" fmla="*/ 36 h 2313"/>
                <a:gd name="T10" fmla="*/ 51 w 3447"/>
                <a:gd name="T11" fmla="*/ 28 h 2313"/>
                <a:gd name="T12" fmla="*/ 33 w 3447"/>
                <a:gd name="T13" fmla="*/ 42 h 2313"/>
                <a:gd name="T14" fmla="*/ 15 w 3447"/>
                <a:gd name="T15" fmla="*/ 32 h 2313"/>
                <a:gd name="T16" fmla="*/ 5 w 3447"/>
                <a:gd name="T17" fmla="*/ 39 h 2313"/>
                <a:gd name="T18" fmla="*/ 33 w 3447"/>
                <a:gd name="T19" fmla="*/ 58 h 2313"/>
                <a:gd name="T20" fmla="*/ 0 w 3447"/>
                <a:gd name="T21" fmla="*/ 58 h 2313"/>
                <a:gd name="T22" fmla="*/ 0 w 3447"/>
                <a:gd name="T23" fmla="*/ 0 h 23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47"/>
                <a:gd name="T37" fmla="*/ 0 h 2313"/>
                <a:gd name="T38" fmla="*/ 3447 w 3447"/>
                <a:gd name="T39" fmla="*/ 2313 h 23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47" h="2313">
                  <a:moveTo>
                    <a:pt x="0" y="0"/>
                  </a:moveTo>
                  <a:lnTo>
                    <a:pt x="3447" y="0"/>
                  </a:lnTo>
                  <a:lnTo>
                    <a:pt x="3447" y="2313"/>
                  </a:lnTo>
                  <a:lnTo>
                    <a:pt x="1225" y="2313"/>
                  </a:lnTo>
                  <a:lnTo>
                    <a:pt x="2313" y="1452"/>
                  </a:lnTo>
                  <a:lnTo>
                    <a:pt x="1860" y="1134"/>
                  </a:lnTo>
                  <a:lnTo>
                    <a:pt x="1179" y="1678"/>
                  </a:lnTo>
                  <a:lnTo>
                    <a:pt x="544" y="1270"/>
                  </a:lnTo>
                  <a:lnTo>
                    <a:pt x="181" y="1542"/>
                  </a:lnTo>
                  <a:lnTo>
                    <a:pt x="1179" y="2313"/>
                  </a:lnTo>
                  <a:lnTo>
                    <a:pt x="0" y="2313"/>
                  </a:lnTo>
                  <a:lnTo>
                    <a:pt x="0" y="0"/>
                  </a:lnTo>
                  <a:close/>
                </a:path>
              </a:pathLst>
            </a:custGeom>
            <a:solidFill>
              <a:srgbClr val="969696">
                <a:alpha val="43921"/>
              </a:srgbClr>
            </a:solidFill>
            <a:ln w="9525">
              <a:noFill/>
              <a:round/>
              <a:headEnd/>
              <a:tailEnd/>
            </a:ln>
          </p:spPr>
          <p:txBody>
            <a:bodyPr/>
            <a:lstStyle/>
            <a:p>
              <a:endParaRPr lang="es-ES"/>
            </a:p>
          </p:txBody>
        </p:sp>
      </p:grpSp>
      <p:sp>
        <p:nvSpPr>
          <p:cNvPr id="7180" name="Text Box 44"/>
          <p:cNvSpPr txBox="1">
            <a:spLocks noChangeArrowheads="1"/>
          </p:cNvSpPr>
          <p:nvPr/>
        </p:nvSpPr>
        <p:spPr bwMode="auto">
          <a:xfrm>
            <a:off x="8316913" y="3573463"/>
            <a:ext cx="488950" cy="647700"/>
          </a:xfrm>
          <a:prstGeom prst="rect">
            <a:avLst/>
          </a:prstGeom>
          <a:solidFill>
            <a:srgbClr val="EAEAEA"/>
          </a:solidFill>
          <a:ln w="9525" algn="ctr">
            <a:noFill/>
            <a:miter lim="800000"/>
            <a:headEnd/>
            <a:tailEnd/>
          </a:ln>
        </p:spPr>
        <p:txBody>
          <a:bodyPr/>
          <a:lstStyle/>
          <a:p>
            <a:pPr eaLnBrk="0" hangingPunct="0">
              <a:spcBef>
                <a:spcPct val="50000"/>
              </a:spcBef>
            </a:pPr>
            <a:r>
              <a:rPr kumimoji="1" lang="en-US" altLang="ja-JP" sz="1800">
                <a:ea typeface="MS Gothic" pitchFamily="49" charset="-128"/>
              </a:rPr>
              <a:t>VE</a:t>
            </a:r>
          </a:p>
        </p:txBody>
      </p:sp>
      <p:sp>
        <p:nvSpPr>
          <p:cNvPr id="464978" name="Text Box 82"/>
          <p:cNvSpPr txBox="1">
            <a:spLocks noChangeArrowheads="1"/>
          </p:cNvSpPr>
          <p:nvPr/>
        </p:nvSpPr>
        <p:spPr bwMode="auto">
          <a:xfrm>
            <a:off x="1154113" y="2924175"/>
            <a:ext cx="647700" cy="274638"/>
          </a:xfrm>
          <a:prstGeom prst="rect">
            <a:avLst/>
          </a:prstGeom>
          <a:noFill/>
          <a:ln w="25400">
            <a:noFill/>
            <a:miter lim="800000"/>
            <a:headEnd/>
            <a:tailEnd/>
          </a:ln>
        </p:spPr>
        <p:txBody>
          <a:bodyPr>
            <a:spAutoFit/>
          </a:bodyPr>
          <a:lstStyle/>
          <a:p>
            <a:pPr algn="l">
              <a:spcBef>
                <a:spcPct val="50000"/>
              </a:spcBef>
            </a:pPr>
            <a:r>
              <a:rPr lang="fr-FR"/>
              <a:t>2.5 V</a:t>
            </a:r>
          </a:p>
        </p:txBody>
      </p:sp>
      <p:sp>
        <p:nvSpPr>
          <p:cNvPr id="464979" name="Text Box 83"/>
          <p:cNvSpPr txBox="1">
            <a:spLocks noChangeArrowheads="1"/>
          </p:cNvSpPr>
          <p:nvPr/>
        </p:nvSpPr>
        <p:spPr bwMode="auto">
          <a:xfrm>
            <a:off x="1466850" y="3481388"/>
            <a:ext cx="358775" cy="274637"/>
          </a:xfrm>
          <a:prstGeom prst="rect">
            <a:avLst/>
          </a:prstGeom>
          <a:noFill/>
          <a:ln w="25400">
            <a:noFill/>
            <a:miter lim="800000"/>
            <a:headEnd/>
            <a:tailEnd/>
          </a:ln>
        </p:spPr>
        <p:txBody>
          <a:bodyPr>
            <a:spAutoFit/>
          </a:bodyPr>
          <a:lstStyle/>
          <a:p>
            <a:pPr algn="l">
              <a:spcBef>
                <a:spcPct val="50000"/>
              </a:spcBef>
            </a:pPr>
            <a:r>
              <a:rPr lang="fr-FR"/>
              <a:t>0</a:t>
            </a:r>
          </a:p>
        </p:txBody>
      </p:sp>
      <p:sp>
        <p:nvSpPr>
          <p:cNvPr id="464980" name="Text Box 84"/>
          <p:cNvSpPr txBox="1">
            <a:spLocks noChangeArrowheads="1"/>
          </p:cNvSpPr>
          <p:nvPr/>
        </p:nvSpPr>
        <p:spPr bwMode="auto">
          <a:xfrm>
            <a:off x="2555875" y="2997200"/>
            <a:ext cx="719138" cy="457200"/>
          </a:xfrm>
          <a:prstGeom prst="rect">
            <a:avLst/>
          </a:prstGeom>
          <a:noFill/>
          <a:ln w="25400">
            <a:noFill/>
            <a:miter lim="800000"/>
            <a:headEnd/>
            <a:tailEnd/>
          </a:ln>
        </p:spPr>
        <p:txBody>
          <a:bodyPr>
            <a:spAutoFit/>
          </a:bodyPr>
          <a:lstStyle/>
          <a:p>
            <a:pPr algn="l">
              <a:spcBef>
                <a:spcPct val="50000"/>
              </a:spcBef>
            </a:pPr>
            <a:r>
              <a:rPr lang="fr-FR"/>
              <a:t>Couple Nm</a:t>
            </a:r>
          </a:p>
        </p:txBody>
      </p:sp>
      <p:sp>
        <p:nvSpPr>
          <p:cNvPr id="464981" name="Text Box 85"/>
          <p:cNvSpPr txBox="1">
            <a:spLocks noChangeArrowheads="1"/>
          </p:cNvSpPr>
          <p:nvPr/>
        </p:nvSpPr>
        <p:spPr bwMode="auto">
          <a:xfrm>
            <a:off x="1908175" y="3600450"/>
            <a:ext cx="1511300" cy="549275"/>
          </a:xfrm>
          <a:prstGeom prst="rect">
            <a:avLst/>
          </a:prstGeom>
          <a:noFill/>
          <a:ln w="25400">
            <a:noFill/>
            <a:miter lim="800000"/>
            <a:headEnd/>
            <a:tailEnd/>
          </a:ln>
        </p:spPr>
        <p:txBody>
          <a:bodyPr>
            <a:spAutoFit/>
          </a:bodyPr>
          <a:lstStyle/>
          <a:p>
            <a:pPr algn="l">
              <a:spcBef>
                <a:spcPct val="50000"/>
              </a:spcBef>
            </a:pPr>
            <a:r>
              <a:rPr lang="fr-FR"/>
              <a:t>Braquage à droite</a:t>
            </a:r>
          </a:p>
          <a:p>
            <a:pPr algn="l">
              <a:spcBef>
                <a:spcPct val="50000"/>
              </a:spcBef>
            </a:pPr>
            <a:endParaRPr lang="fr-FR"/>
          </a:p>
        </p:txBody>
      </p:sp>
      <p:sp>
        <p:nvSpPr>
          <p:cNvPr id="464982" name="Text Box 86"/>
          <p:cNvSpPr txBox="1">
            <a:spLocks noChangeArrowheads="1"/>
          </p:cNvSpPr>
          <p:nvPr/>
        </p:nvSpPr>
        <p:spPr bwMode="auto">
          <a:xfrm>
            <a:off x="323850" y="3573463"/>
            <a:ext cx="1584325" cy="549275"/>
          </a:xfrm>
          <a:prstGeom prst="rect">
            <a:avLst/>
          </a:prstGeom>
          <a:noFill/>
          <a:ln w="25400">
            <a:noFill/>
            <a:miter lim="800000"/>
            <a:headEnd/>
            <a:tailEnd/>
          </a:ln>
        </p:spPr>
        <p:txBody>
          <a:bodyPr>
            <a:spAutoFit/>
          </a:bodyPr>
          <a:lstStyle/>
          <a:p>
            <a:pPr algn="l">
              <a:spcBef>
                <a:spcPct val="50000"/>
              </a:spcBef>
            </a:pPr>
            <a:r>
              <a:rPr lang="fr-FR"/>
              <a:t>Braquage à gauche </a:t>
            </a:r>
          </a:p>
          <a:p>
            <a:pPr algn="l">
              <a:spcBef>
                <a:spcPct val="50000"/>
              </a:spcBef>
            </a:pPr>
            <a:endParaRPr lang="fr-FR"/>
          </a:p>
        </p:txBody>
      </p:sp>
      <p:sp>
        <p:nvSpPr>
          <p:cNvPr id="464983" name="Text Box 87"/>
          <p:cNvSpPr txBox="1">
            <a:spLocks noChangeArrowheads="1"/>
          </p:cNvSpPr>
          <p:nvPr/>
        </p:nvSpPr>
        <p:spPr bwMode="auto">
          <a:xfrm>
            <a:off x="379413" y="2409825"/>
            <a:ext cx="736600" cy="549275"/>
          </a:xfrm>
          <a:prstGeom prst="rect">
            <a:avLst/>
          </a:prstGeom>
          <a:noFill/>
          <a:ln w="25400">
            <a:noFill/>
            <a:miter lim="800000"/>
            <a:headEnd/>
            <a:tailEnd/>
          </a:ln>
        </p:spPr>
        <p:txBody>
          <a:bodyPr>
            <a:spAutoFit/>
          </a:bodyPr>
          <a:lstStyle/>
          <a:p>
            <a:pPr algn="l">
              <a:spcBef>
                <a:spcPct val="50000"/>
              </a:spcBef>
            </a:pPr>
            <a:r>
              <a:rPr lang="fr-FR"/>
              <a:t>Signal 1</a:t>
            </a:r>
          </a:p>
          <a:p>
            <a:pPr algn="l">
              <a:spcBef>
                <a:spcPct val="50000"/>
              </a:spcBef>
            </a:pPr>
            <a:endParaRPr lang="fr-FR"/>
          </a:p>
        </p:txBody>
      </p:sp>
      <p:sp>
        <p:nvSpPr>
          <p:cNvPr id="464984" name="Text Box 88"/>
          <p:cNvSpPr txBox="1">
            <a:spLocks noChangeArrowheads="1"/>
          </p:cNvSpPr>
          <p:nvPr/>
        </p:nvSpPr>
        <p:spPr bwMode="auto">
          <a:xfrm>
            <a:off x="395288" y="3068638"/>
            <a:ext cx="792162" cy="549275"/>
          </a:xfrm>
          <a:prstGeom prst="rect">
            <a:avLst/>
          </a:prstGeom>
          <a:noFill/>
          <a:ln w="25400">
            <a:noFill/>
            <a:miter lim="800000"/>
            <a:headEnd/>
            <a:tailEnd/>
          </a:ln>
        </p:spPr>
        <p:txBody>
          <a:bodyPr>
            <a:spAutoFit/>
          </a:bodyPr>
          <a:lstStyle/>
          <a:p>
            <a:pPr algn="l">
              <a:spcBef>
                <a:spcPct val="50000"/>
              </a:spcBef>
            </a:pPr>
            <a:r>
              <a:rPr lang="fr-FR"/>
              <a:t>Signal 2</a:t>
            </a:r>
          </a:p>
          <a:p>
            <a:pPr algn="l">
              <a:spcBef>
                <a:spcPct val="50000"/>
              </a:spcBef>
            </a:pPr>
            <a:r>
              <a:rPr lang="fr-FR"/>
              <a:t>         </a:t>
            </a:r>
          </a:p>
        </p:txBody>
      </p:sp>
      <p:sp>
        <p:nvSpPr>
          <p:cNvPr id="464985" name="Text Box 89"/>
          <p:cNvSpPr txBox="1">
            <a:spLocks noChangeArrowheads="1"/>
          </p:cNvSpPr>
          <p:nvPr/>
        </p:nvSpPr>
        <p:spPr bwMode="auto">
          <a:xfrm>
            <a:off x="1692275" y="2312988"/>
            <a:ext cx="647700" cy="274637"/>
          </a:xfrm>
          <a:prstGeom prst="rect">
            <a:avLst/>
          </a:prstGeom>
          <a:noFill/>
          <a:ln w="25400">
            <a:noFill/>
            <a:miter lim="800000"/>
            <a:headEnd/>
            <a:tailEnd/>
          </a:ln>
        </p:spPr>
        <p:txBody>
          <a:bodyPr>
            <a:spAutoFit/>
          </a:bodyPr>
          <a:lstStyle/>
          <a:p>
            <a:pPr algn="l">
              <a:spcBef>
                <a:spcPct val="50000"/>
              </a:spcBef>
            </a:pPr>
            <a:r>
              <a:rPr lang="fr-FR"/>
              <a:t>V</a:t>
            </a:r>
          </a:p>
        </p:txBody>
      </p:sp>
      <p:grpSp>
        <p:nvGrpSpPr>
          <p:cNvPr id="3" name="Group 90"/>
          <p:cNvGrpSpPr>
            <a:grpSpLocks/>
          </p:cNvGrpSpPr>
          <p:nvPr/>
        </p:nvGrpSpPr>
        <p:grpSpPr bwMode="auto">
          <a:xfrm>
            <a:off x="395288" y="2276475"/>
            <a:ext cx="2808287" cy="1685925"/>
            <a:chOff x="1474" y="1616"/>
            <a:chExt cx="1588" cy="953"/>
          </a:xfrm>
        </p:grpSpPr>
        <p:sp>
          <p:nvSpPr>
            <p:cNvPr id="7231" name="Line 91"/>
            <p:cNvSpPr>
              <a:spLocks noChangeShapeType="1"/>
            </p:cNvSpPr>
            <p:nvPr/>
          </p:nvSpPr>
          <p:spPr bwMode="auto">
            <a:xfrm flipV="1">
              <a:off x="2233" y="1722"/>
              <a:ext cx="0" cy="636"/>
            </a:xfrm>
            <a:prstGeom prst="line">
              <a:avLst/>
            </a:prstGeom>
            <a:noFill/>
            <a:ln w="12700">
              <a:solidFill>
                <a:schemeClr val="tx1"/>
              </a:solidFill>
              <a:round/>
              <a:headEnd/>
              <a:tailEnd type="triangle" w="med" len="med"/>
            </a:ln>
          </p:spPr>
          <p:txBody>
            <a:bodyPr/>
            <a:lstStyle/>
            <a:p>
              <a:endParaRPr lang="es-ES"/>
            </a:p>
          </p:txBody>
        </p:sp>
        <p:sp>
          <p:nvSpPr>
            <p:cNvPr id="7232" name="Line 92"/>
            <p:cNvSpPr>
              <a:spLocks noChangeShapeType="1"/>
            </p:cNvSpPr>
            <p:nvPr/>
          </p:nvSpPr>
          <p:spPr bwMode="auto">
            <a:xfrm>
              <a:off x="1719" y="2310"/>
              <a:ext cx="1138" cy="0"/>
            </a:xfrm>
            <a:prstGeom prst="line">
              <a:avLst/>
            </a:prstGeom>
            <a:noFill/>
            <a:ln w="12700">
              <a:solidFill>
                <a:schemeClr val="tx1"/>
              </a:solidFill>
              <a:round/>
              <a:headEnd/>
              <a:tailEnd type="triangle" w="med" len="med"/>
            </a:ln>
          </p:spPr>
          <p:txBody>
            <a:bodyPr/>
            <a:lstStyle/>
            <a:p>
              <a:endParaRPr lang="es-ES"/>
            </a:p>
          </p:txBody>
        </p:sp>
        <p:sp>
          <p:nvSpPr>
            <p:cNvPr id="7233" name="Line 93"/>
            <p:cNvSpPr>
              <a:spLocks noChangeShapeType="1"/>
            </p:cNvSpPr>
            <p:nvPr/>
          </p:nvSpPr>
          <p:spPr bwMode="auto">
            <a:xfrm flipV="1">
              <a:off x="1932" y="1817"/>
              <a:ext cx="602" cy="472"/>
            </a:xfrm>
            <a:prstGeom prst="line">
              <a:avLst/>
            </a:prstGeom>
            <a:noFill/>
            <a:ln w="25400">
              <a:solidFill>
                <a:schemeClr val="tx1"/>
              </a:solidFill>
              <a:round/>
              <a:headEnd/>
              <a:tailEnd/>
            </a:ln>
          </p:spPr>
          <p:txBody>
            <a:bodyPr/>
            <a:lstStyle/>
            <a:p>
              <a:endParaRPr lang="es-ES"/>
            </a:p>
          </p:txBody>
        </p:sp>
        <p:sp>
          <p:nvSpPr>
            <p:cNvPr id="7234" name="Line 94"/>
            <p:cNvSpPr>
              <a:spLocks noChangeShapeType="1"/>
            </p:cNvSpPr>
            <p:nvPr/>
          </p:nvSpPr>
          <p:spPr bwMode="auto">
            <a:xfrm>
              <a:off x="1932" y="1817"/>
              <a:ext cx="602" cy="472"/>
            </a:xfrm>
            <a:prstGeom prst="line">
              <a:avLst/>
            </a:prstGeom>
            <a:noFill/>
            <a:ln w="25400">
              <a:solidFill>
                <a:schemeClr val="tx1"/>
              </a:solidFill>
              <a:round/>
              <a:headEnd/>
              <a:tailEnd/>
            </a:ln>
          </p:spPr>
          <p:txBody>
            <a:bodyPr/>
            <a:lstStyle/>
            <a:p>
              <a:endParaRPr lang="es-ES"/>
            </a:p>
          </p:txBody>
        </p:sp>
        <p:sp>
          <p:nvSpPr>
            <p:cNvPr id="7235" name="Line 95"/>
            <p:cNvSpPr>
              <a:spLocks noChangeShapeType="1"/>
            </p:cNvSpPr>
            <p:nvPr/>
          </p:nvSpPr>
          <p:spPr bwMode="auto">
            <a:xfrm flipH="1">
              <a:off x="1842" y="1817"/>
              <a:ext cx="90" cy="0"/>
            </a:xfrm>
            <a:prstGeom prst="line">
              <a:avLst/>
            </a:prstGeom>
            <a:noFill/>
            <a:ln w="25400">
              <a:solidFill>
                <a:schemeClr val="tx1"/>
              </a:solidFill>
              <a:round/>
              <a:headEnd/>
              <a:tailEnd/>
            </a:ln>
          </p:spPr>
          <p:txBody>
            <a:bodyPr/>
            <a:lstStyle/>
            <a:p>
              <a:endParaRPr lang="es-ES"/>
            </a:p>
          </p:txBody>
        </p:sp>
        <p:sp>
          <p:nvSpPr>
            <p:cNvPr id="7236" name="Line 96"/>
            <p:cNvSpPr>
              <a:spLocks noChangeShapeType="1"/>
            </p:cNvSpPr>
            <p:nvPr/>
          </p:nvSpPr>
          <p:spPr bwMode="auto">
            <a:xfrm flipH="1">
              <a:off x="1842" y="2289"/>
              <a:ext cx="90" cy="0"/>
            </a:xfrm>
            <a:prstGeom prst="line">
              <a:avLst/>
            </a:prstGeom>
            <a:noFill/>
            <a:ln w="25400">
              <a:solidFill>
                <a:schemeClr val="tx1"/>
              </a:solidFill>
              <a:round/>
              <a:headEnd/>
              <a:tailEnd/>
            </a:ln>
          </p:spPr>
          <p:txBody>
            <a:bodyPr/>
            <a:lstStyle/>
            <a:p>
              <a:endParaRPr lang="es-ES"/>
            </a:p>
          </p:txBody>
        </p:sp>
        <p:sp>
          <p:nvSpPr>
            <p:cNvPr id="7237" name="Line 97"/>
            <p:cNvSpPr>
              <a:spLocks noChangeShapeType="1"/>
            </p:cNvSpPr>
            <p:nvPr/>
          </p:nvSpPr>
          <p:spPr bwMode="auto">
            <a:xfrm flipH="1">
              <a:off x="2534" y="1817"/>
              <a:ext cx="90" cy="0"/>
            </a:xfrm>
            <a:prstGeom prst="line">
              <a:avLst/>
            </a:prstGeom>
            <a:noFill/>
            <a:ln w="25400">
              <a:solidFill>
                <a:schemeClr val="tx1"/>
              </a:solidFill>
              <a:round/>
              <a:headEnd/>
              <a:tailEnd/>
            </a:ln>
          </p:spPr>
          <p:txBody>
            <a:bodyPr/>
            <a:lstStyle/>
            <a:p>
              <a:endParaRPr lang="es-ES"/>
            </a:p>
          </p:txBody>
        </p:sp>
        <p:sp>
          <p:nvSpPr>
            <p:cNvPr id="7238" name="Line 98"/>
            <p:cNvSpPr>
              <a:spLocks noChangeShapeType="1"/>
            </p:cNvSpPr>
            <p:nvPr/>
          </p:nvSpPr>
          <p:spPr bwMode="auto">
            <a:xfrm flipH="1">
              <a:off x="2534" y="2289"/>
              <a:ext cx="90" cy="0"/>
            </a:xfrm>
            <a:prstGeom prst="line">
              <a:avLst/>
            </a:prstGeom>
            <a:noFill/>
            <a:ln w="25400">
              <a:solidFill>
                <a:schemeClr val="tx1"/>
              </a:solidFill>
              <a:round/>
              <a:headEnd/>
              <a:tailEnd/>
            </a:ln>
          </p:spPr>
          <p:txBody>
            <a:bodyPr/>
            <a:lstStyle/>
            <a:p>
              <a:endParaRPr lang="es-ES"/>
            </a:p>
          </p:txBody>
        </p:sp>
        <p:sp>
          <p:nvSpPr>
            <p:cNvPr id="7239" name="Oval 99"/>
            <p:cNvSpPr>
              <a:spLocks noChangeArrowheads="1"/>
            </p:cNvSpPr>
            <p:nvPr/>
          </p:nvSpPr>
          <p:spPr bwMode="auto">
            <a:xfrm>
              <a:off x="2219" y="2043"/>
              <a:ext cx="23" cy="21"/>
            </a:xfrm>
            <a:prstGeom prst="ellipse">
              <a:avLst/>
            </a:prstGeom>
            <a:solidFill>
              <a:schemeClr val="bg1"/>
            </a:solidFill>
            <a:ln w="25400">
              <a:solidFill>
                <a:schemeClr val="tx1"/>
              </a:solidFill>
              <a:round/>
              <a:headEnd/>
              <a:tailEnd/>
            </a:ln>
          </p:spPr>
          <p:txBody>
            <a:bodyPr wrap="none" anchor="ctr"/>
            <a:lstStyle/>
            <a:p>
              <a:pPr algn="l"/>
              <a:endParaRPr lang="es-ES"/>
            </a:p>
          </p:txBody>
        </p:sp>
        <p:sp>
          <p:nvSpPr>
            <p:cNvPr id="7240" name="Rectangle 100"/>
            <p:cNvSpPr>
              <a:spLocks noChangeArrowheads="1"/>
            </p:cNvSpPr>
            <p:nvPr/>
          </p:nvSpPr>
          <p:spPr bwMode="auto">
            <a:xfrm>
              <a:off x="1474" y="1616"/>
              <a:ext cx="1588" cy="953"/>
            </a:xfrm>
            <a:prstGeom prst="rect">
              <a:avLst/>
            </a:prstGeom>
            <a:noFill/>
            <a:ln w="12700">
              <a:solidFill>
                <a:schemeClr val="tx1"/>
              </a:solidFill>
              <a:miter lim="800000"/>
              <a:headEnd/>
              <a:tailEnd/>
            </a:ln>
          </p:spPr>
          <p:txBody>
            <a:bodyPr wrap="none" anchor="ctr"/>
            <a:lstStyle/>
            <a:p>
              <a:pPr algn="l"/>
              <a:endParaRPr lang="es-ES"/>
            </a:p>
          </p:txBody>
        </p:sp>
      </p:grpSp>
      <p:sp>
        <p:nvSpPr>
          <p:cNvPr id="465003" name="AutoShape 107"/>
          <p:cNvSpPr>
            <a:spLocks noChangeArrowheads="1"/>
          </p:cNvSpPr>
          <p:nvPr/>
        </p:nvSpPr>
        <p:spPr bwMode="auto">
          <a:xfrm rot="10600489">
            <a:off x="900113" y="1557338"/>
            <a:ext cx="712787" cy="358775"/>
          </a:xfrm>
          <a:custGeom>
            <a:avLst/>
            <a:gdLst>
              <a:gd name="T0" fmla="*/ 2147483647 w 21600"/>
              <a:gd name="T1" fmla="*/ 148652587 h 21600"/>
              <a:gd name="T2" fmla="*/ 2147483647 w 21600"/>
              <a:gd name="T3" fmla="*/ 1401364544 h 21600"/>
              <a:gd name="T4" fmla="*/ 2147483647 w 21600"/>
              <a:gd name="T5" fmla="*/ 485312508 h 21600"/>
              <a:gd name="T6" fmla="*/ 2147483647 w 21600"/>
              <a:gd name="T7" fmla="*/ 822050230 h 21600"/>
              <a:gd name="T8" fmla="*/ 2147483647 w 21600"/>
              <a:gd name="T9" fmla="*/ 1233070960 h 21600"/>
              <a:gd name="T10" fmla="*/ 2147483647 w 21600"/>
              <a:gd name="T11" fmla="*/ 822050230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cubicBezTo>
                  <a:pt x="5399" y="13070"/>
                  <a:pt x="6820" y="15098"/>
                  <a:pt x="8953" y="15874"/>
                </a:cubicBezTo>
                <a:lnTo>
                  <a:pt x="7107" y="20949"/>
                </a:lnTo>
                <a:cubicBezTo>
                  <a:pt x="2840" y="19396"/>
                  <a:pt x="0" y="15340"/>
                  <a:pt x="0" y="10800"/>
                </a:cubicBezTo>
                <a:cubicBezTo>
                  <a:pt x="0" y="4835"/>
                  <a:pt x="4835" y="0"/>
                  <a:pt x="10800" y="0"/>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CC"/>
          </a:solidFill>
          <a:ln w="9525">
            <a:solidFill>
              <a:schemeClr val="tx1"/>
            </a:solidFill>
            <a:miter lim="800000"/>
            <a:headEnd/>
            <a:tailEnd/>
          </a:ln>
        </p:spPr>
        <p:txBody>
          <a:bodyPr wrap="none" anchor="ctr"/>
          <a:lstStyle/>
          <a:p>
            <a:endParaRPr lang="es-ES"/>
          </a:p>
        </p:txBody>
      </p:sp>
      <p:sp>
        <p:nvSpPr>
          <p:cNvPr id="464910" name="Line 14"/>
          <p:cNvSpPr>
            <a:spLocks noChangeShapeType="1"/>
          </p:cNvSpPr>
          <p:nvPr/>
        </p:nvSpPr>
        <p:spPr bwMode="auto">
          <a:xfrm>
            <a:off x="3276600" y="4149725"/>
            <a:ext cx="1223963" cy="0"/>
          </a:xfrm>
          <a:prstGeom prst="line">
            <a:avLst/>
          </a:prstGeom>
          <a:noFill/>
          <a:ln w="63500">
            <a:solidFill>
              <a:srgbClr val="00CCFF"/>
            </a:solidFill>
            <a:round/>
            <a:headEnd/>
            <a:tailEnd type="triangle" w="med" len="med"/>
          </a:ln>
        </p:spPr>
        <p:txBody>
          <a:bodyPr anchor="ctr">
            <a:spAutoFit/>
          </a:bodyPr>
          <a:lstStyle/>
          <a:p>
            <a:endParaRPr lang="es-ES"/>
          </a:p>
        </p:txBody>
      </p:sp>
      <p:pic>
        <p:nvPicPr>
          <p:cNvPr id="7192" name="Picture 110" descr="combiné contact"/>
          <p:cNvPicPr>
            <a:picLocks noChangeAspect="1" noChangeArrowheads="1"/>
          </p:cNvPicPr>
          <p:nvPr/>
        </p:nvPicPr>
        <p:blipFill>
          <a:blip r:embed="rId8" cstate="print"/>
          <a:srcRect/>
          <a:stretch>
            <a:fillRect/>
          </a:stretch>
        </p:blipFill>
        <p:spPr bwMode="auto">
          <a:xfrm>
            <a:off x="6443663" y="1619250"/>
            <a:ext cx="2319337" cy="1200150"/>
          </a:xfrm>
          <a:prstGeom prst="rect">
            <a:avLst/>
          </a:prstGeom>
          <a:noFill/>
          <a:ln w="9525">
            <a:noFill/>
            <a:miter lim="800000"/>
            <a:headEnd/>
            <a:tailEnd/>
          </a:ln>
        </p:spPr>
      </p:pic>
      <p:sp>
        <p:nvSpPr>
          <p:cNvPr id="465008" name="Text Box 112"/>
          <p:cNvSpPr txBox="1">
            <a:spLocks noChangeArrowheads="1"/>
          </p:cNvSpPr>
          <p:nvPr/>
        </p:nvSpPr>
        <p:spPr bwMode="auto">
          <a:xfrm>
            <a:off x="5148263" y="692150"/>
            <a:ext cx="1822450" cy="719138"/>
          </a:xfrm>
          <a:prstGeom prst="rect">
            <a:avLst/>
          </a:prstGeom>
          <a:solidFill>
            <a:srgbClr val="EAEAEA"/>
          </a:solidFill>
          <a:ln w="38100" algn="ctr">
            <a:noFill/>
            <a:miter lim="800000"/>
            <a:headEnd/>
            <a:tailEnd/>
          </a:ln>
        </p:spPr>
        <p:txBody>
          <a:bodyPr wrap="none"/>
          <a:lstStyle/>
          <a:p>
            <a:pPr marL="457200" indent="-457200" eaLnBrk="0" hangingPunct="0">
              <a:spcBef>
                <a:spcPct val="50000"/>
              </a:spcBef>
            </a:pPr>
            <a:r>
              <a:rPr kumimoji="1" lang="en-US" altLang="ja-JP" sz="1800">
                <a:ea typeface="MS Gothic" pitchFamily="49" charset="-128"/>
              </a:rPr>
              <a:t>Mise du contact</a:t>
            </a:r>
          </a:p>
        </p:txBody>
      </p:sp>
      <p:sp>
        <p:nvSpPr>
          <p:cNvPr id="465009" name="Rectangle 113"/>
          <p:cNvSpPr>
            <a:spLocks noChangeArrowheads="1"/>
          </p:cNvSpPr>
          <p:nvPr/>
        </p:nvSpPr>
        <p:spPr bwMode="auto">
          <a:xfrm>
            <a:off x="6456363" y="1625600"/>
            <a:ext cx="2303462" cy="1193800"/>
          </a:xfrm>
          <a:prstGeom prst="rect">
            <a:avLst/>
          </a:prstGeom>
          <a:solidFill>
            <a:srgbClr val="969696">
              <a:alpha val="83920"/>
            </a:srgbClr>
          </a:solidFill>
          <a:ln w="9525">
            <a:solidFill>
              <a:schemeClr val="tx1"/>
            </a:solidFill>
            <a:miter lim="800000"/>
            <a:headEnd/>
            <a:tailEnd/>
          </a:ln>
        </p:spPr>
        <p:txBody>
          <a:bodyPr wrap="none" anchor="ctr"/>
          <a:lstStyle/>
          <a:p>
            <a:pPr algn="l"/>
            <a:endParaRPr lang="es-ES"/>
          </a:p>
        </p:txBody>
      </p:sp>
      <p:sp>
        <p:nvSpPr>
          <p:cNvPr id="465017" name="Text Box 121"/>
          <p:cNvSpPr txBox="1">
            <a:spLocks noChangeArrowheads="1"/>
          </p:cNvSpPr>
          <p:nvPr/>
        </p:nvSpPr>
        <p:spPr bwMode="auto">
          <a:xfrm>
            <a:off x="2339975" y="3141663"/>
            <a:ext cx="1677988" cy="1727200"/>
          </a:xfrm>
          <a:prstGeom prst="rect">
            <a:avLst/>
          </a:prstGeom>
          <a:solidFill>
            <a:srgbClr val="FF9900"/>
          </a:solidFill>
          <a:ln w="38100" algn="ctr">
            <a:noFill/>
            <a:miter lim="800000"/>
            <a:headEnd/>
            <a:tailEnd/>
          </a:ln>
        </p:spPr>
        <p:txBody>
          <a:bodyPr lIns="90000"/>
          <a:lstStyle/>
          <a:p>
            <a:pPr eaLnBrk="0" hangingPunct="0">
              <a:spcBef>
                <a:spcPct val="50000"/>
              </a:spcBef>
            </a:pPr>
            <a:r>
              <a:rPr kumimoji="1" lang="en-US" altLang="ja-JP" sz="1800">
                <a:ea typeface="MS Gothic" pitchFamily="49" charset="-128"/>
              </a:rPr>
              <a:t>Calculateur DA en attente du mode READY</a:t>
            </a:r>
          </a:p>
        </p:txBody>
      </p:sp>
      <p:sp>
        <p:nvSpPr>
          <p:cNvPr id="465018" name="Text Box 122"/>
          <p:cNvSpPr txBox="1">
            <a:spLocks noChangeArrowheads="1"/>
          </p:cNvSpPr>
          <p:nvPr/>
        </p:nvSpPr>
        <p:spPr bwMode="auto">
          <a:xfrm>
            <a:off x="5148263" y="765175"/>
            <a:ext cx="1822450" cy="719138"/>
          </a:xfrm>
          <a:prstGeom prst="rect">
            <a:avLst/>
          </a:prstGeom>
          <a:solidFill>
            <a:srgbClr val="EAEAEA"/>
          </a:solidFill>
          <a:ln w="38100" algn="ctr">
            <a:noFill/>
            <a:miter lim="800000"/>
            <a:headEnd/>
            <a:tailEnd/>
          </a:ln>
        </p:spPr>
        <p:txBody>
          <a:bodyPr wrap="none"/>
          <a:lstStyle/>
          <a:p>
            <a:pPr marL="457200" indent="-457200" eaLnBrk="0" hangingPunct="0">
              <a:spcBef>
                <a:spcPct val="50000"/>
              </a:spcBef>
            </a:pPr>
            <a:r>
              <a:rPr kumimoji="1" lang="en-US" altLang="ja-JP" sz="1800">
                <a:ea typeface="MS Gothic" pitchFamily="49" charset="-128"/>
              </a:rPr>
              <a:t>Arranque</a:t>
            </a:r>
          </a:p>
        </p:txBody>
      </p:sp>
      <p:pic>
        <p:nvPicPr>
          <p:cNvPr id="465019" name="Picture 123" descr="combiné_READY"/>
          <p:cNvPicPr>
            <a:picLocks noChangeAspect="1" noChangeArrowheads="1"/>
          </p:cNvPicPr>
          <p:nvPr/>
        </p:nvPicPr>
        <p:blipFill>
          <a:blip r:embed="rId9" cstate="print"/>
          <a:srcRect/>
          <a:stretch>
            <a:fillRect/>
          </a:stretch>
        </p:blipFill>
        <p:spPr bwMode="auto">
          <a:xfrm>
            <a:off x="6456363" y="1628775"/>
            <a:ext cx="2305050" cy="1169988"/>
          </a:xfrm>
          <a:prstGeom prst="rect">
            <a:avLst/>
          </a:prstGeom>
          <a:noFill/>
          <a:ln w="9525">
            <a:noFill/>
            <a:miter lim="800000"/>
            <a:headEnd/>
            <a:tailEnd/>
          </a:ln>
        </p:spPr>
      </p:pic>
      <p:sp>
        <p:nvSpPr>
          <p:cNvPr id="465063" name="Line 167"/>
          <p:cNvSpPr>
            <a:spLocks noChangeShapeType="1"/>
          </p:cNvSpPr>
          <p:nvPr/>
        </p:nvSpPr>
        <p:spPr bwMode="auto">
          <a:xfrm>
            <a:off x="4787900" y="2420938"/>
            <a:ext cx="1368425" cy="0"/>
          </a:xfrm>
          <a:prstGeom prst="line">
            <a:avLst/>
          </a:prstGeom>
          <a:noFill/>
          <a:ln w="63500">
            <a:solidFill>
              <a:srgbClr val="FF0000"/>
            </a:solidFill>
            <a:round/>
            <a:headEnd/>
            <a:tailEnd type="triangle" w="med" len="med"/>
          </a:ln>
        </p:spPr>
        <p:txBody>
          <a:bodyPr anchor="ctr">
            <a:spAutoFit/>
          </a:bodyPr>
          <a:lstStyle/>
          <a:p>
            <a:endParaRPr lang="es-ES"/>
          </a:p>
        </p:txBody>
      </p:sp>
      <p:sp>
        <p:nvSpPr>
          <p:cNvPr id="465064" name="Line 168"/>
          <p:cNvSpPr>
            <a:spLocks noChangeShapeType="1"/>
          </p:cNvSpPr>
          <p:nvPr/>
        </p:nvSpPr>
        <p:spPr bwMode="auto">
          <a:xfrm>
            <a:off x="4821238" y="3884613"/>
            <a:ext cx="1225550" cy="0"/>
          </a:xfrm>
          <a:prstGeom prst="line">
            <a:avLst/>
          </a:prstGeom>
          <a:noFill/>
          <a:ln w="63500">
            <a:solidFill>
              <a:srgbClr val="FF0000"/>
            </a:solidFill>
            <a:round/>
            <a:headEnd/>
            <a:tailEnd type="triangle" w="med" len="med"/>
          </a:ln>
        </p:spPr>
        <p:txBody>
          <a:bodyPr anchor="ctr">
            <a:spAutoFit/>
          </a:bodyPr>
          <a:lstStyle/>
          <a:p>
            <a:endParaRPr lang="es-ES"/>
          </a:p>
        </p:txBody>
      </p:sp>
      <p:sp>
        <p:nvSpPr>
          <p:cNvPr id="465065" name="Line 169"/>
          <p:cNvSpPr>
            <a:spLocks noChangeShapeType="1"/>
          </p:cNvSpPr>
          <p:nvPr/>
        </p:nvSpPr>
        <p:spPr bwMode="auto">
          <a:xfrm flipH="1">
            <a:off x="3276600" y="5157788"/>
            <a:ext cx="1150938" cy="0"/>
          </a:xfrm>
          <a:prstGeom prst="line">
            <a:avLst/>
          </a:prstGeom>
          <a:noFill/>
          <a:ln w="63500">
            <a:solidFill>
              <a:srgbClr val="FF0000"/>
            </a:solidFill>
            <a:round/>
            <a:headEnd/>
            <a:tailEnd type="triangle" w="med" len="med"/>
          </a:ln>
        </p:spPr>
        <p:txBody>
          <a:bodyPr anchor="ctr">
            <a:spAutoFit/>
          </a:bodyPr>
          <a:lstStyle/>
          <a:p>
            <a:endParaRPr lang="es-ES"/>
          </a:p>
        </p:txBody>
      </p:sp>
      <p:sp>
        <p:nvSpPr>
          <p:cNvPr id="465066" name="Line 170"/>
          <p:cNvSpPr>
            <a:spLocks noChangeShapeType="1"/>
          </p:cNvSpPr>
          <p:nvPr/>
        </p:nvSpPr>
        <p:spPr bwMode="auto">
          <a:xfrm>
            <a:off x="4859338" y="5013325"/>
            <a:ext cx="1368425" cy="0"/>
          </a:xfrm>
          <a:prstGeom prst="line">
            <a:avLst/>
          </a:prstGeom>
          <a:noFill/>
          <a:ln w="63500">
            <a:solidFill>
              <a:srgbClr val="FF0000"/>
            </a:solidFill>
            <a:round/>
            <a:headEnd/>
            <a:tailEnd type="triangle" w="med" len="med"/>
          </a:ln>
        </p:spPr>
        <p:txBody>
          <a:bodyPr anchor="ctr">
            <a:spAutoFit/>
          </a:bodyPr>
          <a:lstStyle/>
          <a:p>
            <a:endParaRPr lang="es-ES"/>
          </a:p>
        </p:txBody>
      </p:sp>
      <p:sp>
        <p:nvSpPr>
          <p:cNvPr id="465067" name="Line 171"/>
          <p:cNvSpPr>
            <a:spLocks noChangeShapeType="1"/>
          </p:cNvSpPr>
          <p:nvPr/>
        </p:nvSpPr>
        <p:spPr bwMode="auto">
          <a:xfrm>
            <a:off x="4787900" y="3860800"/>
            <a:ext cx="1225550" cy="0"/>
          </a:xfrm>
          <a:prstGeom prst="line">
            <a:avLst/>
          </a:prstGeom>
          <a:noFill/>
          <a:ln w="63500">
            <a:solidFill>
              <a:srgbClr val="FF0000"/>
            </a:solidFill>
            <a:round/>
            <a:headEnd/>
            <a:tailEnd type="triangle" w="med" len="med"/>
          </a:ln>
        </p:spPr>
        <p:txBody>
          <a:bodyPr anchor="ctr">
            <a:spAutoFit/>
          </a:bodyPr>
          <a:lstStyle/>
          <a:p>
            <a:endParaRPr lang="es-ES"/>
          </a:p>
        </p:txBody>
      </p:sp>
      <p:sp>
        <p:nvSpPr>
          <p:cNvPr id="465068" name="Line 172"/>
          <p:cNvSpPr>
            <a:spLocks noChangeShapeType="1"/>
          </p:cNvSpPr>
          <p:nvPr/>
        </p:nvSpPr>
        <p:spPr bwMode="auto">
          <a:xfrm flipH="1">
            <a:off x="4787900" y="4005263"/>
            <a:ext cx="1225550" cy="0"/>
          </a:xfrm>
          <a:prstGeom prst="line">
            <a:avLst/>
          </a:prstGeom>
          <a:noFill/>
          <a:ln w="76200" cmpd="tri">
            <a:solidFill>
              <a:srgbClr val="808080"/>
            </a:solidFill>
            <a:round/>
            <a:headEnd/>
            <a:tailEnd type="triangle" w="med" len="med"/>
          </a:ln>
        </p:spPr>
        <p:txBody>
          <a:bodyPr anchor="ctr">
            <a:spAutoFit/>
          </a:bodyPr>
          <a:lstStyle/>
          <a:p>
            <a:endParaRPr lang="es-ES"/>
          </a:p>
        </p:txBody>
      </p:sp>
      <p:sp>
        <p:nvSpPr>
          <p:cNvPr id="465069" name="Text Box 173"/>
          <p:cNvSpPr txBox="1">
            <a:spLocks noChangeArrowheads="1"/>
          </p:cNvSpPr>
          <p:nvPr/>
        </p:nvSpPr>
        <p:spPr bwMode="auto">
          <a:xfrm>
            <a:off x="4859338" y="2781300"/>
            <a:ext cx="1800225" cy="1008063"/>
          </a:xfrm>
          <a:prstGeom prst="rect">
            <a:avLst/>
          </a:prstGeom>
          <a:noFill/>
          <a:ln w="38100" algn="ctr">
            <a:noFill/>
            <a:miter lim="800000"/>
            <a:headEnd/>
            <a:tailEnd/>
          </a:ln>
        </p:spPr>
        <p:txBody>
          <a:bodyPr lIns="90000"/>
          <a:lstStyle/>
          <a:p>
            <a:pPr eaLnBrk="0" hangingPunct="0">
              <a:spcBef>
                <a:spcPct val="50000"/>
              </a:spcBef>
            </a:pPr>
            <a:r>
              <a:rPr kumimoji="1" lang="en-US" altLang="ja-JP" sz="1800">
                <a:ea typeface="MS Gothic" pitchFamily="49" charset="-128"/>
              </a:rPr>
              <a:t>VE paso a modo READY</a:t>
            </a:r>
          </a:p>
        </p:txBody>
      </p:sp>
      <p:sp>
        <p:nvSpPr>
          <p:cNvPr id="465070" name="Line 174"/>
          <p:cNvSpPr>
            <a:spLocks noChangeShapeType="1"/>
          </p:cNvSpPr>
          <p:nvPr/>
        </p:nvSpPr>
        <p:spPr bwMode="auto">
          <a:xfrm>
            <a:off x="4787900" y="2492375"/>
            <a:ext cx="1368425" cy="0"/>
          </a:xfrm>
          <a:prstGeom prst="line">
            <a:avLst/>
          </a:prstGeom>
          <a:noFill/>
          <a:ln w="76200" cmpd="tri">
            <a:solidFill>
              <a:srgbClr val="808080"/>
            </a:solidFill>
            <a:round/>
            <a:headEnd/>
            <a:tailEnd type="triangle" w="med" len="med"/>
          </a:ln>
        </p:spPr>
        <p:txBody>
          <a:bodyPr anchor="ctr">
            <a:spAutoFit/>
          </a:bodyPr>
          <a:lstStyle/>
          <a:p>
            <a:endParaRPr lang="es-ES"/>
          </a:p>
        </p:txBody>
      </p:sp>
      <p:sp>
        <p:nvSpPr>
          <p:cNvPr id="465071" name="Line 175"/>
          <p:cNvSpPr>
            <a:spLocks noChangeShapeType="1"/>
          </p:cNvSpPr>
          <p:nvPr/>
        </p:nvSpPr>
        <p:spPr bwMode="auto">
          <a:xfrm flipH="1">
            <a:off x="3276600" y="5229225"/>
            <a:ext cx="1150938" cy="0"/>
          </a:xfrm>
          <a:prstGeom prst="line">
            <a:avLst/>
          </a:prstGeom>
          <a:noFill/>
          <a:ln w="76200" cmpd="tri">
            <a:solidFill>
              <a:srgbClr val="808080"/>
            </a:solidFill>
            <a:round/>
            <a:headEnd/>
            <a:tailEnd type="triangle" w="med" len="med"/>
          </a:ln>
        </p:spPr>
        <p:txBody>
          <a:bodyPr anchor="ctr">
            <a:spAutoFit/>
          </a:bodyPr>
          <a:lstStyle/>
          <a:p>
            <a:endParaRPr lang="es-ES"/>
          </a:p>
        </p:txBody>
      </p:sp>
      <p:sp>
        <p:nvSpPr>
          <p:cNvPr id="465072" name="Line 176"/>
          <p:cNvSpPr>
            <a:spLocks noChangeShapeType="1"/>
          </p:cNvSpPr>
          <p:nvPr/>
        </p:nvSpPr>
        <p:spPr bwMode="auto">
          <a:xfrm>
            <a:off x="4859338" y="5084763"/>
            <a:ext cx="1368425" cy="0"/>
          </a:xfrm>
          <a:prstGeom prst="line">
            <a:avLst/>
          </a:prstGeom>
          <a:noFill/>
          <a:ln w="76200" cmpd="tri">
            <a:solidFill>
              <a:srgbClr val="808080"/>
            </a:solidFill>
            <a:round/>
            <a:headEnd/>
            <a:tailEnd type="triangle" w="med" len="med"/>
          </a:ln>
        </p:spPr>
        <p:txBody>
          <a:bodyPr anchor="ctr">
            <a:spAutoFit/>
          </a:bodyPr>
          <a:lstStyle/>
          <a:p>
            <a:endParaRPr lang="es-ES"/>
          </a:p>
        </p:txBody>
      </p:sp>
      <p:sp>
        <p:nvSpPr>
          <p:cNvPr id="465073" name="Text Box 177"/>
          <p:cNvSpPr txBox="1">
            <a:spLocks noChangeArrowheads="1"/>
          </p:cNvSpPr>
          <p:nvPr/>
        </p:nvSpPr>
        <p:spPr bwMode="auto">
          <a:xfrm>
            <a:off x="2339975" y="765175"/>
            <a:ext cx="1677988" cy="1008063"/>
          </a:xfrm>
          <a:prstGeom prst="rect">
            <a:avLst/>
          </a:prstGeom>
          <a:solidFill>
            <a:schemeClr val="accent1"/>
          </a:solidFill>
          <a:ln w="38100" algn="ctr">
            <a:noFill/>
            <a:miter lim="800000"/>
            <a:headEnd/>
            <a:tailEnd/>
          </a:ln>
        </p:spPr>
        <p:txBody>
          <a:bodyPr lIns="90000"/>
          <a:lstStyle/>
          <a:p>
            <a:pPr eaLnBrk="0" hangingPunct="0">
              <a:spcBef>
                <a:spcPct val="50000"/>
              </a:spcBef>
            </a:pPr>
            <a:r>
              <a:rPr kumimoji="1" lang="en-US" altLang="ja-JP" sz="1800">
                <a:ea typeface="MS Gothic" pitchFamily="49" charset="-128"/>
              </a:rPr>
              <a:t>Assistance opérationnelle</a:t>
            </a:r>
          </a:p>
        </p:txBody>
      </p:sp>
      <p:sp>
        <p:nvSpPr>
          <p:cNvPr id="465074" name="Line 178"/>
          <p:cNvSpPr>
            <a:spLocks noChangeShapeType="1"/>
          </p:cNvSpPr>
          <p:nvPr/>
        </p:nvSpPr>
        <p:spPr bwMode="auto">
          <a:xfrm flipH="1">
            <a:off x="3203575" y="5084763"/>
            <a:ext cx="1223963" cy="0"/>
          </a:xfrm>
          <a:prstGeom prst="line">
            <a:avLst/>
          </a:prstGeom>
          <a:noFill/>
          <a:ln w="63500">
            <a:solidFill>
              <a:srgbClr val="00CCFF"/>
            </a:solidFill>
            <a:round/>
            <a:headEnd/>
            <a:tailEnd type="triangle" w="med" len="med"/>
          </a:ln>
        </p:spPr>
        <p:txBody>
          <a:bodyPr anchor="ctr">
            <a:spAutoFit/>
          </a:bodyPr>
          <a:lstStyle/>
          <a:p>
            <a:endParaRPr lang="es-ES"/>
          </a:p>
        </p:txBody>
      </p:sp>
      <p:sp>
        <p:nvSpPr>
          <p:cNvPr id="465075" name="Text Box 179"/>
          <p:cNvSpPr txBox="1">
            <a:spLocks noChangeArrowheads="1"/>
          </p:cNvSpPr>
          <p:nvPr/>
        </p:nvSpPr>
        <p:spPr bwMode="auto">
          <a:xfrm>
            <a:off x="3132138" y="2349500"/>
            <a:ext cx="1677987" cy="1296988"/>
          </a:xfrm>
          <a:prstGeom prst="rect">
            <a:avLst/>
          </a:prstGeom>
          <a:noFill/>
          <a:ln w="38100" algn="ctr">
            <a:noFill/>
            <a:miter lim="800000"/>
            <a:headEnd/>
            <a:tailEnd/>
          </a:ln>
        </p:spPr>
        <p:txBody>
          <a:bodyPr lIns="90000"/>
          <a:lstStyle/>
          <a:p>
            <a:pPr eaLnBrk="0" hangingPunct="0">
              <a:spcBef>
                <a:spcPct val="50000"/>
              </a:spcBef>
            </a:pPr>
            <a:r>
              <a:rPr kumimoji="1" lang="en-US" altLang="ja-JP" sz="1800">
                <a:solidFill>
                  <a:srgbClr val="00CCFF"/>
                </a:solidFill>
                <a:ea typeface="MS Gothic" pitchFamily="49" charset="-128"/>
              </a:rPr>
              <a:t>Señales sensor de par</a:t>
            </a:r>
          </a:p>
        </p:txBody>
      </p:sp>
      <p:sp>
        <p:nvSpPr>
          <p:cNvPr id="465076" name="Line 180"/>
          <p:cNvSpPr>
            <a:spLocks noChangeShapeType="1"/>
          </p:cNvSpPr>
          <p:nvPr/>
        </p:nvSpPr>
        <p:spPr bwMode="auto">
          <a:xfrm flipH="1">
            <a:off x="4859338" y="5229225"/>
            <a:ext cx="1296987" cy="0"/>
          </a:xfrm>
          <a:prstGeom prst="line">
            <a:avLst/>
          </a:prstGeom>
          <a:noFill/>
          <a:ln w="76200" cmpd="tri">
            <a:solidFill>
              <a:srgbClr val="808080"/>
            </a:solidFill>
            <a:round/>
            <a:headEnd/>
            <a:tailEnd type="triangle" w="med" len="med"/>
          </a:ln>
        </p:spPr>
        <p:txBody>
          <a:bodyPr anchor="ctr">
            <a:spAutoFit/>
          </a:bodyPr>
          <a:lstStyle/>
          <a:p>
            <a:endParaRPr lang="es-ES"/>
          </a:p>
        </p:txBody>
      </p:sp>
      <p:sp>
        <p:nvSpPr>
          <p:cNvPr id="7212" name="Text Box 181"/>
          <p:cNvSpPr txBox="1">
            <a:spLocks noChangeArrowheads="1"/>
          </p:cNvSpPr>
          <p:nvPr/>
        </p:nvSpPr>
        <p:spPr bwMode="auto">
          <a:xfrm>
            <a:off x="8243888" y="5084763"/>
            <a:ext cx="647700" cy="720725"/>
          </a:xfrm>
          <a:prstGeom prst="rect">
            <a:avLst/>
          </a:prstGeom>
          <a:solidFill>
            <a:srgbClr val="EAEAEA"/>
          </a:solidFill>
          <a:ln w="9525" algn="ctr">
            <a:noFill/>
            <a:miter lim="800000"/>
            <a:headEnd/>
            <a:tailEnd/>
          </a:ln>
        </p:spPr>
        <p:txBody>
          <a:bodyPr wrap="none"/>
          <a:lstStyle/>
          <a:p>
            <a:pPr eaLnBrk="0" hangingPunct="0">
              <a:spcBef>
                <a:spcPct val="50000"/>
              </a:spcBef>
            </a:pPr>
            <a:r>
              <a:rPr kumimoji="1" lang="en-US" altLang="ja-JP" sz="1800">
                <a:ea typeface="MS Gothic" pitchFamily="49" charset="-128"/>
              </a:rPr>
              <a:t>ESP</a:t>
            </a:r>
          </a:p>
        </p:txBody>
      </p:sp>
      <p:sp>
        <p:nvSpPr>
          <p:cNvPr id="465078" name="Line 182"/>
          <p:cNvSpPr>
            <a:spLocks noChangeShapeType="1"/>
          </p:cNvSpPr>
          <p:nvPr/>
        </p:nvSpPr>
        <p:spPr bwMode="auto">
          <a:xfrm flipH="1">
            <a:off x="1763713" y="5373688"/>
            <a:ext cx="863600" cy="215900"/>
          </a:xfrm>
          <a:prstGeom prst="line">
            <a:avLst/>
          </a:prstGeom>
          <a:noFill/>
          <a:ln w="88900">
            <a:solidFill>
              <a:srgbClr val="FF0000"/>
            </a:solidFill>
            <a:round/>
            <a:headEnd/>
            <a:tailEnd type="triangle" w="med" len="med"/>
          </a:ln>
        </p:spPr>
        <p:txBody>
          <a:bodyPr anchor="ctr">
            <a:spAutoFit/>
          </a:bodyPr>
          <a:lstStyle/>
          <a:p>
            <a:endParaRPr lang="es-ES"/>
          </a:p>
        </p:txBody>
      </p:sp>
      <p:sp>
        <p:nvSpPr>
          <p:cNvPr id="465083" name="Oval 187"/>
          <p:cNvSpPr>
            <a:spLocks noChangeArrowheads="1"/>
          </p:cNvSpPr>
          <p:nvPr/>
        </p:nvSpPr>
        <p:spPr bwMode="auto">
          <a:xfrm>
            <a:off x="1682750" y="3448050"/>
            <a:ext cx="90488" cy="90488"/>
          </a:xfrm>
          <a:prstGeom prst="ellipse">
            <a:avLst/>
          </a:prstGeom>
          <a:solidFill>
            <a:srgbClr val="333333"/>
          </a:solidFill>
          <a:ln w="9525">
            <a:solidFill>
              <a:schemeClr val="tx1"/>
            </a:solidFill>
            <a:round/>
            <a:headEnd/>
            <a:tailEnd/>
          </a:ln>
        </p:spPr>
        <p:txBody>
          <a:bodyPr wrap="none" anchor="ctr"/>
          <a:lstStyle/>
          <a:p>
            <a:pPr algn="l"/>
            <a:endParaRPr lang="es-ES"/>
          </a:p>
        </p:txBody>
      </p:sp>
      <p:sp>
        <p:nvSpPr>
          <p:cNvPr id="465084" name="Oval 188"/>
          <p:cNvSpPr>
            <a:spLocks noChangeArrowheads="1"/>
          </p:cNvSpPr>
          <p:nvPr/>
        </p:nvSpPr>
        <p:spPr bwMode="auto">
          <a:xfrm>
            <a:off x="1692275" y="2736850"/>
            <a:ext cx="90488" cy="90488"/>
          </a:xfrm>
          <a:prstGeom prst="ellipse">
            <a:avLst/>
          </a:prstGeom>
          <a:solidFill>
            <a:srgbClr val="3366FF"/>
          </a:solidFill>
          <a:ln w="9525">
            <a:solidFill>
              <a:srgbClr val="3366FF"/>
            </a:solidFill>
            <a:round/>
            <a:headEnd/>
            <a:tailEnd/>
          </a:ln>
        </p:spPr>
        <p:txBody>
          <a:bodyPr wrap="none" anchor="ctr"/>
          <a:lstStyle/>
          <a:p>
            <a:pPr algn="l"/>
            <a:endParaRPr lang="es-ES"/>
          </a:p>
        </p:txBody>
      </p:sp>
      <p:sp>
        <p:nvSpPr>
          <p:cNvPr id="465085" name="Oval 189"/>
          <p:cNvSpPr>
            <a:spLocks noChangeArrowheads="1"/>
          </p:cNvSpPr>
          <p:nvPr/>
        </p:nvSpPr>
        <p:spPr bwMode="auto">
          <a:xfrm>
            <a:off x="1692275" y="3284538"/>
            <a:ext cx="90488" cy="90487"/>
          </a:xfrm>
          <a:prstGeom prst="ellipse">
            <a:avLst/>
          </a:prstGeom>
          <a:solidFill>
            <a:srgbClr val="FF0000"/>
          </a:solidFill>
          <a:ln w="9525">
            <a:solidFill>
              <a:srgbClr val="FF0000"/>
            </a:solidFill>
            <a:round/>
            <a:headEnd/>
            <a:tailEnd/>
          </a:ln>
        </p:spPr>
        <p:txBody>
          <a:bodyPr wrap="none" anchor="ctr"/>
          <a:lstStyle/>
          <a:p>
            <a:pPr algn="l"/>
            <a:endParaRPr lang="es-ES"/>
          </a:p>
        </p:txBody>
      </p:sp>
      <p:sp>
        <p:nvSpPr>
          <p:cNvPr id="465086" name="Line 190"/>
          <p:cNvSpPr>
            <a:spLocks noChangeShapeType="1"/>
          </p:cNvSpPr>
          <p:nvPr/>
        </p:nvSpPr>
        <p:spPr bwMode="auto">
          <a:xfrm flipV="1">
            <a:off x="2079625" y="2565400"/>
            <a:ext cx="0" cy="1079500"/>
          </a:xfrm>
          <a:prstGeom prst="line">
            <a:avLst/>
          </a:prstGeom>
          <a:noFill/>
          <a:ln w="25400">
            <a:solidFill>
              <a:schemeClr val="tx1"/>
            </a:solidFill>
            <a:prstDash val="sysDot"/>
            <a:round/>
            <a:headEnd/>
            <a:tailEnd/>
          </a:ln>
        </p:spPr>
        <p:txBody>
          <a:bodyPr/>
          <a:lstStyle/>
          <a:p>
            <a:endParaRPr lang="es-ES"/>
          </a:p>
        </p:txBody>
      </p:sp>
      <p:sp>
        <p:nvSpPr>
          <p:cNvPr id="465087" name="Line 191"/>
          <p:cNvSpPr>
            <a:spLocks noChangeShapeType="1"/>
          </p:cNvSpPr>
          <p:nvPr/>
        </p:nvSpPr>
        <p:spPr bwMode="auto">
          <a:xfrm flipH="1" flipV="1">
            <a:off x="1782763" y="3309938"/>
            <a:ext cx="287337" cy="0"/>
          </a:xfrm>
          <a:prstGeom prst="line">
            <a:avLst/>
          </a:prstGeom>
          <a:noFill/>
          <a:ln w="25400">
            <a:solidFill>
              <a:schemeClr val="tx1"/>
            </a:solidFill>
            <a:prstDash val="sysDot"/>
            <a:round/>
            <a:headEnd/>
            <a:tailEnd type="triangle" w="med" len="med"/>
          </a:ln>
        </p:spPr>
        <p:txBody>
          <a:bodyPr/>
          <a:lstStyle/>
          <a:p>
            <a:endParaRPr lang="es-ES"/>
          </a:p>
        </p:txBody>
      </p:sp>
      <p:sp>
        <p:nvSpPr>
          <p:cNvPr id="465088" name="Line 192"/>
          <p:cNvSpPr>
            <a:spLocks noChangeShapeType="1"/>
          </p:cNvSpPr>
          <p:nvPr/>
        </p:nvSpPr>
        <p:spPr bwMode="auto">
          <a:xfrm flipH="1" flipV="1">
            <a:off x="1763713" y="2781300"/>
            <a:ext cx="307975" cy="0"/>
          </a:xfrm>
          <a:prstGeom prst="line">
            <a:avLst/>
          </a:prstGeom>
          <a:noFill/>
          <a:ln w="25400">
            <a:solidFill>
              <a:schemeClr val="tx1"/>
            </a:solidFill>
            <a:prstDash val="sysDot"/>
            <a:round/>
            <a:headEnd/>
            <a:tailEnd type="triangle" w="med" len="med"/>
          </a:ln>
        </p:spPr>
        <p:txBody>
          <a:bodyPr/>
          <a:lstStyle/>
          <a:p>
            <a:endParaRPr lang="es-ES"/>
          </a:p>
        </p:txBody>
      </p:sp>
      <p:sp>
        <p:nvSpPr>
          <p:cNvPr id="465079" name="Text Box 183"/>
          <p:cNvSpPr txBox="1">
            <a:spLocks noChangeArrowheads="1"/>
          </p:cNvSpPr>
          <p:nvPr/>
        </p:nvSpPr>
        <p:spPr bwMode="auto">
          <a:xfrm>
            <a:off x="250825" y="4508500"/>
            <a:ext cx="1677988" cy="1296988"/>
          </a:xfrm>
          <a:prstGeom prst="rect">
            <a:avLst/>
          </a:prstGeom>
          <a:noFill/>
          <a:ln w="38100" algn="ctr">
            <a:noFill/>
            <a:miter lim="800000"/>
            <a:headEnd/>
            <a:tailEnd/>
          </a:ln>
        </p:spPr>
        <p:txBody>
          <a:bodyPr lIns="90000"/>
          <a:lstStyle/>
          <a:p>
            <a:pPr eaLnBrk="0" hangingPunct="0">
              <a:spcBef>
                <a:spcPct val="50000"/>
              </a:spcBef>
            </a:pPr>
            <a:r>
              <a:rPr kumimoji="1" lang="en-US" altLang="ja-JP" sz="1800">
                <a:solidFill>
                  <a:srgbClr val="FF0000"/>
                </a:solidFill>
                <a:ea typeface="MS Gothic" pitchFamily="49" charset="-128"/>
              </a:rPr>
              <a:t>Valor actual del control del motor</a:t>
            </a:r>
          </a:p>
        </p:txBody>
      </p:sp>
      <p:sp>
        <p:nvSpPr>
          <p:cNvPr id="465090" name="Line 194"/>
          <p:cNvSpPr>
            <a:spLocks noChangeShapeType="1"/>
          </p:cNvSpPr>
          <p:nvPr/>
        </p:nvSpPr>
        <p:spPr bwMode="auto">
          <a:xfrm>
            <a:off x="4787900" y="3860800"/>
            <a:ext cx="1296988" cy="0"/>
          </a:xfrm>
          <a:prstGeom prst="line">
            <a:avLst/>
          </a:prstGeom>
          <a:noFill/>
          <a:ln w="76200" cmpd="tri">
            <a:solidFill>
              <a:srgbClr val="808080"/>
            </a:solidFill>
            <a:round/>
            <a:headEnd/>
            <a:tailEnd type="triangle" w="med" len="med"/>
          </a:ln>
        </p:spPr>
        <p:txBody>
          <a:bodyPr anchor="ctr">
            <a:spAutoFit/>
          </a:bodyPr>
          <a:lstStyle/>
          <a:p>
            <a:endParaRPr lang="es-ES"/>
          </a:p>
        </p:txBody>
      </p:sp>
      <p:sp>
        <p:nvSpPr>
          <p:cNvPr id="465092" name="Text Box 196"/>
          <p:cNvSpPr txBox="1">
            <a:spLocks noChangeArrowheads="1"/>
          </p:cNvSpPr>
          <p:nvPr/>
        </p:nvSpPr>
        <p:spPr bwMode="auto">
          <a:xfrm>
            <a:off x="2627313" y="5516563"/>
            <a:ext cx="1677987" cy="1150937"/>
          </a:xfrm>
          <a:prstGeom prst="rect">
            <a:avLst/>
          </a:prstGeom>
          <a:solidFill>
            <a:srgbClr val="EAEAEA"/>
          </a:solidFill>
          <a:ln w="38100" algn="ctr">
            <a:noFill/>
            <a:miter lim="800000"/>
            <a:headEnd/>
            <a:tailEnd/>
          </a:ln>
        </p:spPr>
        <p:txBody>
          <a:bodyPr lIns="90000"/>
          <a:lstStyle/>
          <a:p>
            <a:pPr eaLnBrk="0" hangingPunct="0">
              <a:spcBef>
                <a:spcPct val="50000"/>
              </a:spcBef>
            </a:pPr>
            <a:r>
              <a:rPr kumimoji="1" lang="en-US" altLang="ja-JP" sz="1800">
                <a:ea typeface="MS Gothic" pitchFamily="49" charset="-128"/>
              </a:rPr>
              <a:t>Valor actual del control del motor</a:t>
            </a:r>
          </a:p>
        </p:txBody>
      </p:sp>
      <p:sp>
        <p:nvSpPr>
          <p:cNvPr id="7223" name="Line 197"/>
          <p:cNvSpPr>
            <a:spLocks noChangeShapeType="1"/>
          </p:cNvSpPr>
          <p:nvPr/>
        </p:nvSpPr>
        <p:spPr bwMode="auto">
          <a:xfrm>
            <a:off x="4614863" y="2133600"/>
            <a:ext cx="0" cy="3816350"/>
          </a:xfrm>
          <a:prstGeom prst="line">
            <a:avLst/>
          </a:prstGeom>
          <a:noFill/>
          <a:ln w="76200" cmpd="tri">
            <a:solidFill>
              <a:srgbClr val="808080"/>
            </a:solidFill>
            <a:round/>
            <a:headEnd/>
            <a:tailEnd/>
          </a:ln>
        </p:spPr>
        <p:txBody>
          <a:bodyPr/>
          <a:lstStyle/>
          <a:p>
            <a:endParaRPr lang="es-ES"/>
          </a:p>
        </p:txBody>
      </p:sp>
      <p:sp>
        <p:nvSpPr>
          <p:cNvPr id="7224" name="Line 198"/>
          <p:cNvSpPr>
            <a:spLocks noChangeShapeType="1"/>
          </p:cNvSpPr>
          <p:nvPr/>
        </p:nvSpPr>
        <p:spPr bwMode="auto">
          <a:xfrm>
            <a:off x="4543425" y="2133600"/>
            <a:ext cx="0" cy="3816350"/>
          </a:xfrm>
          <a:prstGeom prst="line">
            <a:avLst/>
          </a:prstGeom>
          <a:noFill/>
          <a:ln w="50800">
            <a:solidFill>
              <a:srgbClr val="00CCFF"/>
            </a:solidFill>
            <a:round/>
            <a:headEnd/>
            <a:tailEnd/>
          </a:ln>
        </p:spPr>
        <p:txBody>
          <a:bodyPr/>
          <a:lstStyle/>
          <a:p>
            <a:endParaRPr lang="es-ES"/>
          </a:p>
        </p:txBody>
      </p:sp>
      <p:sp>
        <p:nvSpPr>
          <p:cNvPr id="465095" name="Text Box 199"/>
          <p:cNvSpPr txBox="1">
            <a:spLocks noChangeArrowheads="1"/>
          </p:cNvSpPr>
          <p:nvPr/>
        </p:nvSpPr>
        <p:spPr bwMode="auto">
          <a:xfrm>
            <a:off x="4716463" y="4149725"/>
            <a:ext cx="1800225" cy="720725"/>
          </a:xfrm>
          <a:prstGeom prst="rect">
            <a:avLst/>
          </a:prstGeom>
          <a:noFill/>
          <a:ln w="38100" algn="ctr">
            <a:noFill/>
            <a:miter lim="800000"/>
            <a:headEnd/>
            <a:tailEnd/>
          </a:ln>
        </p:spPr>
        <p:txBody>
          <a:bodyPr lIns="90000"/>
          <a:lstStyle/>
          <a:p>
            <a:pPr eaLnBrk="0" hangingPunct="0">
              <a:spcBef>
                <a:spcPct val="50000"/>
              </a:spcBef>
            </a:pPr>
            <a:r>
              <a:rPr kumimoji="1" lang="en-US" altLang="ja-JP" sz="1800">
                <a:ea typeface="MS Gothic" pitchFamily="49" charset="-128"/>
              </a:rPr>
              <a:t>Info READY</a:t>
            </a:r>
          </a:p>
        </p:txBody>
      </p:sp>
      <p:sp>
        <p:nvSpPr>
          <p:cNvPr id="465097" name="Line 201"/>
          <p:cNvSpPr>
            <a:spLocks noChangeShapeType="1"/>
          </p:cNvSpPr>
          <p:nvPr/>
        </p:nvSpPr>
        <p:spPr bwMode="auto">
          <a:xfrm>
            <a:off x="3348038" y="5373688"/>
            <a:ext cx="1079500" cy="0"/>
          </a:xfrm>
          <a:prstGeom prst="line">
            <a:avLst/>
          </a:prstGeom>
          <a:noFill/>
          <a:ln w="76200" cmpd="tri">
            <a:solidFill>
              <a:srgbClr val="808080"/>
            </a:solidFill>
            <a:round/>
            <a:headEnd/>
            <a:tailEnd type="triangle" w="med" len="med"/>
          </a:ln>
        </p:spPr>
        <p:txBody>
          <a:bodyPr anchor="ctr">
            <a:spAutoFit/>
          </a:bodyPr>
          <a:lstStyle/>
          <a:p>
            <a:endParaRPr lang="es-ES"/>
          </a:p>
        </p:txBody>
      </p:sp>
      <p:sp>
        <p:nvSpPr>
          <p:cNvPr id="465098" name="Text Box 202"/>
          <p:cNvSpPr txBox="1">
            <a:spLocks noChangeArrowheads="1"/>
          </p:cNvSpPr>
          <p:nvPr/>
        </p:nvSpPr>
        <p:spPr bwMode="auto">
          <a:xfrm>
            <a:off x="2339975" y="765175"/>
            <a:ext cx="1677988" cy="1295400"/>
          </a:xfrm>
          <a:prstGeom prst="rect">
            <a:avLst/>
          </a:prstGeom>
          <a:solidFill>
            <a:srgbClr val="FF9900"/>
          </a:solidFill>
          <a:ln w="38100" algn="ctr">
            <a:noFill/>
            <a:miter lim="800000"/>
            <a:headEnd/>
            <a:tailEnd/>
          </a:ln>
        </p:spPr>
        <p:txBody>
          <a:bodyPr lIns="90000"/>
          <a:lstStyle/>
          <a:p>
            <a:pPr eaLnBrk="0" hangingPunct="0">
              <a:spcBef>
                <a:spcPct val="50000"/>
              </a:spcBef>
            </a:pPr>
            <a:r>
              <a:rPr kumimoji="1" lang="es-ES" altLang="ja-JP" sz="1800">
                <a:ea typeface="MS Gothic" pitchFamily="49" charset="-128"/>
              </a:rPr>
              <a:t>Asistencia    no operacional</a:t>
            </a:r>
          </a:p>
        </p:txBody>
      </p:sp>
      <p:sp>
        <p:nvSpPr>
          <p:cNvPr id="465099" name="Text Box 203"/>
          <p:cNvSpPr txBox="1">
            <a:spLocks noChangeArrowheads="1"/>
          </p:cNvSpPr>
          <p:nvPr/>
        </p:nvSpPr>
        <p:spPr bwMode="auto">
          <a:xfrm>
            <a:off x="2339975" y="3141663"/>
            <a:ext cx="1677988" cy="863600"/>
          </a:xfrm>
          <a:prstGeom prst="rect">
            <a:avLst/>
          </a:prstGeom>
          <a:solidFill>
            <a:schemeClr val="accent1"/>
          </a:solidFill>
          <a:ln w="38100" algn="ctr">
            <a:noFill/>
            <a:miter lim="800000"/>
            <a:headEnd/>
            <a:tailEnd/>
          </a:ln>
        </p:spPr>
        <p:txBody>
          <a:bodyPr lIns="90000"/>
          <a:lstStyle/>
          <a:p>
            <a:pPr eaLnBrk="0" hangingPunct="0">
              <a:spcBef>
                <a:spcPct val="50000"/>
              </a:spcBef>
            </a:pPr>
            <a:r>
              <a:rPr kumimoji="1" lang="en-US" altLang="ja-JP" sz="1800">
                <a:ea typeface="MS Gothic" pitchFamily="49" charset="-128"/>
              </a:rPr>
              <a:t>Recepción info READY</a:t>
            </a:r>
          </a:p>
        </p:txBody>
      </p:sp>
      <p:sp>
        <p:nvSpPr>
          <p:cNvPr id="465100" name="Line 204"/>
          <p:cNvSpPr>
            <a:spLocks noChangeShapeType="1"/>
          </p:cNvSpPr>
          <p:nvPr/>
        </p:nvSpPr>
        <p:spPr bwMode="auto">
          <a:xfrm>
            <a:off x="4716463" y="1773238"/>
            <a:ext cx="0" cy="287337"/>
          </a:xfrm>
          <a:prstGeom prst="line">
            <a:avLst/>
          </a:prstGeom>
          <a:noFill/>
          <a:ln w="63500">
            <a:solidFill>
              <a:srgbClr val="FF0000"/>
            </a:solidFill>
            <a:round/>
            <a:headEnd/>
            <a:tailEnd type="triangle" w="med" len="med"/>
          </a:ln>
        </p:spPr>
        <p:txBody>
          <a:bodyPr anchor="ctr">
            <a:spAutoFit/>
          </a:bodyPr>
          <a:lstStyle/>
          <a:p>
            <a:endParaRPr lang="es-ES"/>
          </a:p>
        </p:txBody>
      </p:sp>
      <p:sp>
        <p:nvSpPr>
          <p:cNvPr id="7230" name="Rectangle 3"/>
          <p:cNvSpPr>
            <a:spLocks noChangeArrowheads="1"/>
          </p:cNvSpPr>
          <p:nvPr/>
        </p:nvSpPr>
        <p:spPr bwMode="auto">
          <a:xfrm>
            <a:off x="179388" y="22225"/>
            <a:ext cx="8496300" cy="549275"/>
          </a:xfrm>
          <a:prstGeom prst="rect">
            <a:avLst/>
          </a:prstGeom>
          <a:noFill/>
          <a:ln w="9525">
            <a:noFill/>
            <a:miter lim="800000"/>
            <a:headEnd/>
            <a:tailEnd/>
          </a:ln>
        </p:spPr>
        <p:txBody>
          <a:bodyPr lIns="90517" tIns="45259" rIns="90517" bIns="45259" anchor="ctr"/>
          <a:lstStyle/>
          <a:p>
            <a:pPr algn="l" defTabSz="904875"/>
            <a:r>
              <a:rPr lang="es-ES" sz="2400"/>
              <a:t>Dirección Asistida Eléctrica </a:t>
            </a:r>
            <a:r>
              <a:rPr lang="fr-FR" sz="2300">
                <a:solidFill>
                  <a:schemeClr val="bg1"/>
                </a:solidFill>
              </a:rPr>
              <a:t>(DAE)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5008"/>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65100"/>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500"/>
                                  </p:stCondLst>
                                  <p:childTnLst>
                                    <p:set>
                                      <p:cBhvr>
                                        <p:cTn id="12" dur="1" fill="hold">
                                          <p:stCondLst>
                                            <p:cond delay="0"/>
                                          </p:stCondLst>
                                        </p:cTn>
                                        <p:tgtEl>
                                          <p:spTgt spid="465063"/>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465064"/>
                                        </p:tgtEl>
                                        <p:attrNameLst>
                                          <p:attrName>style.visibility</p:attrName>
                                        </p:attrNameLst>
                                      </p:cBhvr>
                                      <p:to>
                                        <p:strVal val="visible"/>
                                      </p:to>
                                    </p:se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465065"/>
                                        </p:tgtEl>
                                        <p:attrNameLst>
                                          <p:attrName>style.visibility</p:attrName>
                                        </p:attrNameLst>
                                      </p:cBhvr>
                                      <p:to>
                                        <p:strVal val="visible"/>
                                      </p:to>
                                    </p:set>
                                  </p:childTnLst>
                                </p:cTn>
                              </p:par>
                            </p:childTnLst>
                          </p:cTn>
                        </p:par>
                        <p:par>
                          <p:cTn id="19" fill="hold">
                            <p:stCondLst>
                              <p:cond delay="500"/>
                            </p:stCondLst>
                            <p:childTnLst>
                              <p:par>
                                <p:cTn id="20" presetID="1" presetClass="entr" presetSubtype="0" fill="hold" grpId="0" nodeType="afterEffect">
                                  <p:stCondLst>
                                    <p:cond delay="0"/>
                                  </p:stCondLst>
                                  <p:childTnLst>
                                    <p:set>
                                      <p:cBhvr>
                                        <p:cTn id="21" dur="1" fill="hold">
                                          <p:stCondLst>
                                            <p:cond delay="0"/>
                                          </p:stCondLst>
                                        </p:cTn>
                                        <p:tgtEl>
                                          <p:spTgt spid="465066"/>
                                        </p:tgtEl>
                                        <p:attrNameLst>
                                          <p:attrName>style.visibility</p:attrName>
                                        </p:attrNameLst>
                                      </p:cBhvr>
                                      <p:to>
                                        <p:strVal val="visible"/>
                                      </p:to>
                                    </p:set>
                                  </p:childTnLst>
                                </p:cTn>
                              </p:par>
                            </p:childTnLst>
                          </p:cTn>
                        </p:par>
                        <p:par>
                          <p:cTn id="22" fill="hold">
                            <p:stCondLst>
                              <p:cond delay="500"/>
                            </p:stCondLst>
                            <p:childTnLst>
                              <p:par>
                                <p:cTn id="23" presetID="1" presetClass="exit" presetSubtype="0" fill="hold" grpId="0" nodeType="afterEffect">
                                  <p:stCondLst>
                                    <p:cond delay="0"/>
                                  </p:stCondLst>
                                  <p:childTnLst>
                                    <p:set>
                                      <p:cBhvr>
                                        <p:cTn id="24" dur="1" fill="hold">
                                          <p:stCondLst>
                                            <p:cond delay="0"/>
                                          </p:stCondLst>
                                        </p:cTn>
                                        <p:tgtEl>
                                          <p:spTgt spid="465009"/>
                                        </p:tgtEl>
                                        <p:attrNameLst>
                                          <p:attrName>style.visibility</p:attrName>
                                        </p:attrNameLst>
                                      </p:cBhvr>
                                      <p:to>
                                        <p:strVal val="hidden"/>
                                      </p:to>
                                    </p:set>
                                  </p:childTnLst>
                                </p:cTn>
                              </p:par>
                            </p:childTnLst>
                          </p:cTn>
                        </p:par>
                        <p:par>
                          <p:cTn id="25" fill="hold">
                            <p:stCondLst>
                              <p:cond delay="500"/>
                            </p:stCondLst>
                            <p:childTnLst>
                              <p:par>
                                <p:cTn id="26" presetID="1" presetClass="entr" presetSubtype="0" fill="hold" grpId="0" nodeType="afterEffect">
                                  <p:stCondLst>
                                    <p:cond delay="1500"/>
                                  </p:stCondLst>
                                  <p:childTnLst>
                                    <p:set>
                                      <p:cBhvr>
                                        <p:cTn id="27" dur="1" fill="hold">
                                          <p:stCondLst>
                                            <p:cond delay="0"/>
                                          </p:stCondLst>
                                        </p:cTn>
                                        <p:tgtEl>
                                          <p:spTgt spid="465017"/>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grpId="0" nodeType="afterEffect">
                                  <p:stCondLst>
                                    <p:cond delay="2000"/>
                                  </p:stCondLst>
                                  <p:childTnLst>
                                    <p:set>
                                      <p:cBhvr>
                                        <p:cTn id="30" dur="1" fill="hold">
                                          <p:stCondLst>
                                            <p:cond delay="0"/>
                                          </p:stCondLst>
                                        </p:cTn>
                                        <p:tgtEl>
                                          <p:spTgt spid="46509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grpId="1" nodeType="clickEffect">
                                  <p:stCondLst>
                                    <p:cond delay="0"/>
                                  </p:stCondLst>
                                  <p:childTnLst>
                                    <p:animEffect transition="out" filter="blinds(horizontal)">
                                      <p:cBhvr>
                                        <p:cTn id="34" dur="500"/>
                                        <p:tgtEl>
                                          <p:spTgt spid="465008"/>
                                        </p:tgtEl>
                                      </p:cBhvr>
                                    </p:animEffect>
                                    <p:set>
                                      <p:cBhvr>
                                        <p:cTn id="35" dur="1" fill="hold">
                                          <p:stCondLst>
                                            <p:cond delay="499"/>
                                          </p:stCondLst>
                                        </p:cTn>
                                        <p:tgtEl>
                                          <p:spTgt spid="465008"/>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465100"/>
                                        </p:tgtEl>
                                      </p:cBhvr>
                                    </p:animEffect>
                                    <p:set>
                                      <p:cBhvr>
                                        <p:cTn id="38" dur="1" fill="hold">
                                          <p:stCondLst>
                                            <p:cond delay="499"/>
                                          </p:stCondLst>
                                        </p:cTn>
                                        <p:tgtEl>
                                          <p:spTgt spid="465100"/>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465063"/>
                                        </p:tgtEl>
                                      </p:cBhvr>
                                    </p:animEffect>
                                    <p:set>
                                      <p:cBhvr>
                                        <p:cTn id="41" dur="1" fill="hold">
                                          <p:stCondLst>
                                            <p:cond delay="499"/>
                                          </p:stCondLst>
                                        </p:cTn>
                                        <p:tgtEl>
                                          <p:spTgt spid="465063"/>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465064"/>
                                        </p:tgtEl>
                                      </p:cBhvr>
                                    </p:animEffect>
                                    <p:set>
                                      <p:cBhvr>
                                        <p:cTn id="44" dur="1" fill="hold">
                                          <p:stCondLst>
                                            <p:cond delay="499"/>
                                          </p:stCondLst>
                                        </p:cTn>
                                        <p:tgtEl>
                                          <p:spTgt spid="465064"/>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465066"/>
                                        </p:tgtEl>
                                      </p:cBhvr>
                                    </p:animEffect>
                                    <p:set>
                                      <p:cBhvr>
                                        <p:cTn id="47" dur="1" fill="hold">
                                          <p:stCondLst>
                                            <p:cond delay="499"/>
                                          </p:stCondLst>
                                        </p:cTn>
                                        <p:tgtEl>
                                          <p:spTgt spid="46506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465065"/>
                                        </p:tgtEl>
                                      </p:cBhvr>
                                    </p:animEffect>
                                    <p:set>
                                      <p:cBhvr>
                                        <p:cTn id="50" dur="1" fill="hold">
                                          <p:stCondLst>
                                            <p:cond delay="499"/>
                                          </p:stCondLst>
                                        </p:cTn>
                                        <p:tgtEl>
                                          <p:spTgt spid="46506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65018"/>
                                        </p:tgtEl>
                                        <p:attrNameLst>
                                          <p:attrName>style.visibility</p:attrName>
                                        </p:attrNameLst>
                                      </p:cBhvr>
                                      <p:to>
                                        <p:strVal val="visible"/>
                                      </p:to>
                                    </p:set>
                                  </p:childTnLst>
                                </p:cTn>
                              </p:par>
                            </p:childTnLst>
                          </p:cTn>
                        </p:par>
                        <p:par>
                          <p:cTn id="55" fill="hold">
                            <p:stCondLst>
                              <p:cond delay="0"/>
                            </p:stCondLst>
                            <p:childTnLst>
                              <p:par>
                                <p:cTn id="56" presetID="1" presetClass="entr" presetSubtype="0" fill="hold" grpId="2" nodeType="afterEffect">
                                  <p:stCondLst>
                                    <p:cond delay="0"/>
                                  </p:stCondLst>
                                  <p:childTnLst>
                                    <p:set>
                                      <p:cBhvr>
                                        <p:cTn id="57" dur="1" fill="hold">
                                          <p:stCondLst>
                                            <p:cond delay="0"/>
                                          </p:stCondLst>
                                        </p:cTn>
                                        <p:tgtEl>
                                          <p:spTgt spid="465100"/>
                                        </p:tgtEl>
                                        <p:attrNameLst>
                                          <p:attrName>style.visibility</p:attrName>
                                        </p:attrNameLst>
                                      </p:cBhvr>
                                      <p:to>
                                        <p:strVal val="visible"/>
                                      </p:to>
                                    </p:set>
                                  </p:childTnLst>
                                </p:cTn>
                              </p:par>
                            </p:childTnLst>
                          </p:cTn>
                        </p:par>
                        <p:par>
                          <p:cTn id="58" fill="hold">
                            <p:stCondLst>
                              <p:cond delay="0"/>
                            </p:stCondLst>
                            <p:childTnLst>
                              <p:par>
                                <p:cTn id="59" presetID="1" presetClass="entr" presetSubtype="0" fill="hold" grpId="0" nodeType="afterEffect">
                                  <p:stCondLst>
                                    <p:cond delay="500"/>
                                  </p:stCondLst>
                                  <p:childTnLst>
                                    <p:set>
                                      <p:cBhvr>
                                        <p:cTn id="60" dur="1" fill="hold">
                                          <p:stCondLst>
                                            <p:cond delay="0"/>
                                          </p:stCondLst>
                                        </p:cTn>
                                        <p:tgtEl>
                                          <p:spTgt spid="465067"/>
                                        </p:tgtEl>
                                        <p:attrNameLst>
                                          <p:attrName>style.visibility</p:attrName>
                                        </p:attrNameLst>
                                      </p:cBhvr>
                                      <p:to>
                                        <p:strVal val="visible"/>
                                      </p:to>
                                    </p:set>
                                  </p:childTnLst>
                                </p:cTn>
                              </p:par>
                            </p:childTnLst>
                          </p:cTn>
                        </p:par>
                        <p:par>
                          <p:cTn id="61" fill="hold">
                            <p:stCondLst>
                              <p:cond delay="500"/>
                            </p:stCondLst>
                            <p:childTnLst>
                              <p:par>
                                <p:cTn id="62" presetID="1" presetClass="entr" presetSubtype="0" fill="hold" grpId="0" nodeType="afterEffect">
                                  <p:stCondLst>
                                    <p:cond delay="1000"/>
                                  </p:stCondLst>
                                  <p:childTnLst>
                                    <p:set>
                                      <p:cBhvr>
                                        <p:cTn id="63" dur="1" fill="hold">
                                          <p:stCondLst>
                                            <p:cond delay="0"/>
                                          </p:stCondLst>
                                        </p:cTn>
                                        <p:tgtEl>
                                          <p:spTgt spid="465069"/>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465095"/>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65068"/>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65070"/>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465019"/>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465072"/>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presetSubtype="0" fill="hold" grpId="0" nodeType="clickEffect">
                                  <p:stCondLst>
                                    <p:cond delay="0"/>
                                  </p:stCondLst>
                                  <p:childTnLst>
                                    <p:set>
                                      <p:cBhvr>
                                        <p:cTn id="85" dur="1" fill="hold">
                                          <p:stCondLst>
                                            <p:cond delay="0"/>
                                          </p:stCondLst>
                                        </p:cTn>
                                        <p:tgtEl>
                                          <p:spTgt spid="465071"/>
                                        </p:tgtEl>
                                        <p:attrNameLst>
                                          <p:attrName>style.visibility</p:attrName>
                                        </p:attrNameLst>
                                      </p:cBhvr>
                                      <p:to>
                                        <p:strVal val="visible"/>
                                      </p:to>
                                    </p:set>
                                  </p:childTnLst>
                                </p:cTn>
                              </p:par>
                            </p:childTnLst>
                          </p:cTn>
                        </p:par>
                        <p:par>
                          <p:cTn id="86" fill="hold">
                            <p:stCondLst>
                              <p:cond delay="0"/>
                            </p:stCondLst>
                            <p:childTnLst>
                              <p:par>
                                <p:cTn id="87" presetID="3" presetClass="exit" presetSubtype="10" fill="hold" grpId="1" nodeType="afterEffect">
                                  <p:stCondLst>
                                    <p:cond delay="0"/>
                                  </p:stCondLst>
                                  <p:childTnLst>
                                    <p:animEffect transition="out" filter="blinds(horizontal)">
                                      <p:cBhvr>
                                        <p:cTn id="88" dur="500"/>
                                        <p:tgtEl>
                                          <p:spTgt spid="465017"/>
                                        </p:tgtEl>
                                      </p:cBhvr>
                                    </p:animEffect>
                                    <p:set>
                                      <p:cBhvr>
                                        <p:cTn id="89" dur="1" fill="hold">
                                          <p:stCondLst>
                                            <p:cond delay="499"/>
                                          </p:stCondLst>
                                        </p:cTn>
                                        <p:tgtEl>
                                          <p:spTgt spid="465017"/>
                                        </p:tgtEl>
                                        <p:attrNameLst>
                                          <p:attrName>style.visibility</p:attrName>
                                        </p:attrNameLst>
                                      </p:cBhvr>
                                      <p:to>
                                        <p:strVal val="hidden"/>
                                      </p:to>
                                    </p:set>
                                  </p:childTnLst>
                                </p:cTn>
                              </p:par>
                            </p:childTnLst>
                          </p:cTn>
                        </p:par>
                        <p:par>
                          <p:cTn id="90" fill="hold">
                            <p:stCondLst>
                              <p:cond delay="500"/>
                            </p:stCondLst>
                            <p:childTnLst>
                              <p:par>
                                <p:cTn id="91" presetID="1" presetClass="entr" presetSubtype="0" fill="hold" grpId="0" nodeType="afterEffect">
                                  <p:stCondLst>
                                    <p:cond delay="0"/>
                                  </p:stCondLst>
                                  <p:childTnLst>
                                    <p:set>
                                      <p:cBhvr>
                                        <p:cTn id="92" dur="1" fill="hold">
                                          <p:stCondLst>
                                            <p:cond delay="0"/>
                                          </p:stCondLst>
                                        </p:cTn>
                                        <p:tgtEl>
                                          <p:spTgt spid="46509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3" presetClass="exit" presetSubtype="10" fill="hold" grpId="1" nodeType="clickEffect">
                                  <p:stCondLst>
                                    <p:cond delay="0"/>
                                  </p:stCondLst>
                                  <p:childTnLst>
                                    <p:animEffect transition="out" filter="blinds(horizontal)">
                                      <p:cBhvr>
                                        <p:cTn id="96" dur="500"/>
                                        <p:tgtEl>
                                          <p:spTgt spid="465018"/>
                                        </p:tgtEl>
                                      </p:cBhvr>
                                    </p:animEffect>
                                    <p:set>
                                      <p:cBhvr>
                                        <p:cTn id="97" dur="1" fill="hold">
                                          <p:stCondLst>
                                            <p:cond delay="499"/>
                                          </p:stCondLst>
                                        </p:cTn>
                                        <p:tgtEl>
                                          <p:spTgt spid="465018"/>
                                        </p:tgtEl>
                                        <p:attrNameLst>
                                          <p:attrName>style.visibility</p:attrName>
                                        </p:attrNameLst>
                                      </p:cBhvr>
                                      <p:to>
                                        <p:strVal val="hidden"/>
                                      </p:to>
                                    </p:set>
                                  </p:childTnLst>
                                </p:cTn>
                              </p:par>
                              <p:par>
                                <p:cTn id="98" presetID="10" presetClass="exit" presetSubtype="0" fill="hold" grpId="3" nodeType="withEffect">
                                  <p:stCondLst>
                                    <p:cond delay="0"/>
                                  </p:stCondLst>
                                  <p:childTnLst>
                                    <p:animEffect transition="out" filter="fade">
                                      <p:cBhvr>
                                        <p:cTn id="99" dur="500"/>
                                        <p:tgtEl>
                                          <p:spTgt spid="465100"/>
                                        </p:tgtEl>
                                      </p:cBhvr>
                                    </p:animEffect>
                                    <p:set>
                                      <p:cBhvr>
                                        <p:cTn id="100" dur="1" fill="hold">
                                          <p:stCondLst>
                                            <p:cond delay="499"/>
                                          </p:stCondLst>
                                        </p:cTn>
                                        <p:tgtEl>
                                          <p:spTgt spid="465100"/>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465067"/>
                                        </p:tgtEl>
                                        <p:attrNameLst>
                                          <p:attrName>style.visibility</p:attrName>
                                        </p:attrNameLst>
                                      </p:cBhvr>
                                      <p:to>
                                        <p:strVal val="hidden"/>
                                      </p:to>
                                    </p:set>
                                  </p:childTnLst>
                                </p:cTn>
                              </p:par>
                              <p:par>
                                <p:cTn id="103" presetID="3" presetClass="exit" presetSubtype="10" fill="hold" grpId="1" nodeType="withEffect">
                                  <p:stCondLst>
                                    <p:cond delay="0"/>
                                  </p:stCondLst>
                                  <p:childTnLst>
                                    <p:animEffect transition="out" filter="blinds(horizontal)">
                                      <p:cBhvr>
                                        <p:cTn id="104" dur="500"/>
                                        <p:tgtEl>
                                          <p:spTgt spid="465098"/>
                                        </p:tgtEl>
                                      </p:cBhvr>
                                    </p:animEffect>
                                    <p:set>
                                      <p:cBhvr>
                                        <p:cTn id="105" dur="1" fill="hold">
                                          <p:stCondLst>
                                            <p:cond delay="499"/>
                                          </p:stCondLst>
                                        </p:cTn>
                                        <p:tgtEl>
                                          <p:spTgt spid="465098"/>
                                        </p:tgtEl>
                                        <p:attrNameLst>
                                          <p:attrName>style.visibility</p:attrName>
                                        </p:attrNameLst>
                                      </p:cBhvr>
                                      <p:to>
                                        <p:strVal val="hidden"/>
                                      </p:to>
                                    </p:set>
                                  </p:childTnLst>
                                </p:cTn>
                              </p:par>
                            </p:childTnLst>
                          </p:cTn>
                        </p:par>
                        <p:par>
                          <p:cTn id="106" fill="hold">
                            <p:stCondLst>
                              <p:cond delay="500"/>
                            </p:stCondLst>
                            <p:childTnLst>
                              <p:par>
                                <p:cTn id="107" presetID="1" presetClass="entr" presetSubtype="0" fill="hold" grpId="0" nodeType="afterEffect">
                                  <p:stCondLst>
                                    <p:cond delay="1500"/>
                                  </p:stCondLst>
                                  <p:childTnLst>
                                    <p:set>
                                      <p:cBhvr>
                                        <p:cTn id="108" dur="1" fill="hold">
                                          <p:stCondLst>
                                            <p:cond delay="0"/>
                                          </p:stCondLst>
                                        </p:cTn>
                                        <p:tgtEl>
                                          <p:spTgt spid="465073"/>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3" presetClass="exit" presetSubtype="10" fill="hold" grpId="1" nodeType="clickEffect">
                                  <p:stCondLst>
                                    <p:cond delay="0"/>
                                  </p:stCondLst>
                                  <p:childTnLst>
                                    <p:animEffect transition="out" filter="blinds(horizontal)">
                                      <p:cBhvr>
                                        <p:cTn id="112" dur="500"/>
                                        <p:tgtEl>
                                          <p:spTgt spid="465095"/>
                                        </p:tgtEl>
                                      </p:cBhvr>
                                    </p:animEffect>
                                    <p:set>
                                      <p:cBhvr>
                                        <p:cTn id="113" dur="1" fill="hold">
                                          <p:stCondLst>
                                            <p:cond delay="499"/>
                                          </p:stCondLst>
                                        </p:cTn>
                                        <p:tgtEl>
                                          <p:spTgt spid="465095"/>
                                        </p:tgtEl>
                                        <p:attrNameLst>
                                          <p:attrName>style.visibility</p:attrName>
                                        </p:attrNameLst>
                                      </p:cBhvr>
                                      <p:to>
                                        <p:strVal val="hidden"/>
                                      </p:to>
                                    </p:set>
                                  </p:childTnLst>
                                </p:cTn>
                              </p:par>
                              <p:par>
                                <p:cTn id="114" presetID="3" presetClass="exit" presetSubtype="10" fill="hold" grpId="1" nodeType="withEffect">
                                  <p:stCondLst>
                                    <p:cond delay="0"/>
                                  </p:stCondLst>
                                  <p:childTnLst>
                                    <p:animEffect transition="out" filter="blinds(horizontal)">
                                      <p:cBhvr>
                                        <p:cTn id="115" dur="500"/>
                                        <p:tgtEl>
                                          <p:spTgt spid="465099"/>
                                        </p:tgtEl>
                                      </p:cBhvr>
                                    </p:animEffect>
                                    <p:set>
                                      <p:cBhvr>
                                        <p:cTn id="116" dur="1" fill="hold">
                                          <p:stCondLst>
                                            <p:cond delay="499"/>
                                          </p:stCondLst>
                                        </p:cTn>
                                        <p:tgtEl>
                                          <p:spTgt spid="465099"/>
                                        </p:tgtEl>
                                        <p:attrNameLst>
                                          <p:attrName>style.visibility</p:attrName>
                                        </p:attrNameLst>
                                      </p:cBhvr>
                                      <p:to>
                                        <p:strVal val="hidden"/>
                                      </p:to>
                                    </p:set>
                                  </p:childTnLst>
                                </p:cTn>
                              </p:par>
                              <p:par>
                                <p:cTn id="117" presetID="3" presetClass="exit" presetSubtype="10" fill="hold" grpId="1" nodeType="withEffect">
                                  <p:stCondLst>
                                    <p:cond delay="0"/>
                                  </p:stCondLst>
                                  <p:childTnLst>
                                    <p:animEffect transition="out" filter="blinds(horizontal)">
                                      <p:cBhvr>
                                        <p:cTn id="118" dur="500"/>
                                        <p:tgtEl>
                                          <p:spTgt spid="465069"/>
                                        </p:tgtEl>
                                      </p:cBhvr>
                                    </p:animEffect>
                                    <p:set>
                                      <p:cBhvr>
                                        <p:cTn id="119" dur="1" fill="hold">
                                          <p:stCondLst>
                                            <p:cond delay="499"/>
                                          </p:stCondLst>
                                        </p:cTn>
                                        <p:tgtEl>
                                          <p:spTgt spid="465069"/>
                                        </p:tgtEl>
                                        <p:attrNameLst>
                                          <p:attrName>style.visibility</p:attrName>
                                        </p:attrNameLst>
                                      </p:cBhvr>
                                      <p:to>
                                        <p:strVal val="hidden"/>
                                      </p:to>
                                    </p:set>
                                  </p:childTnLst>
                                </p:cTn>
                              </p:par>
                              <p:par>
                                <p:cTn id="120" presetID="10" presetClass="exit" presetSubtype="0" fill="hold" grpId="2" nodeType="withEffect">
                                  <p:stCondLst>
                                    <p:cond delay="0"/>
                                  </p:stCondLst>
                                  <p:childTnLst>
                                    <p:animEffect transition="out" filter="fade">
                                      <p:cBhvr>
                                        <p:cTn id="121" dur="500"/>
                                        <p:tgtEl>
                                          <p:spTgt spid="465067"/>
                                        </p:tgtEl>
                                      </p:cBhvr>
                                    </p:animEffect>
                                    <p:set>
                                      <p:cBhvr>
                                        <p:cTn id="122" dur="1" fill="hold">
                                          <p:stCondLst>
                                            <p:cond delay="499"/>
                                          </p:stCondLst>
                                        </p:cTn>
                                        <p:tgtEl>
                                          <p:spTgt spid="465067"/>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465068"/>
                                        </p:tgtEl>
                                      </p:cBhvr>
                                    </p:animEffect>
                                    <p:set>
                                      <p:cBhvr>
                                        <p:cTn id="125" dur="1" fill="hold">
                                          <p:stCondLst>
                                            <p:cond delay="499"/>
                                          </p:stCondLst>
                                        </p:cTn>
                                        <p:tgtEl>
                                          <p:spTgt spid="465068"/>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465070"/>
                                        </p:tgtEl>
                                      </p:cBhvr>
                                    </p:animEffect>
                                    <p:set>
                                      <p:cBhvr>
                                        <p:cTn id="128" dur="1" fill="hold">
                                          <p:stCondLst>
                                            <p:cond delay="499"/>
                                          </p:stCondLst>
                                        </p:cTn>
                                        <p:tgtEl>
                                          <p:spTgt spid="465070"/>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465072"/>
                                        </p:tgtEl>
                                      </p:cBhvr>
                                    </p:animEffect>
                                    <p:set>
                                      <p:cBhvr>
                                        <p:cTn id="131" dur="1" fill="hold">
                                          <p:stCondLst>
                                            <p:cond delay="499"/>
                                          </p:stCondLst>
                                        </p:cTn>
                                        <p:tgtEl>
                                          <p:spTgt spid="465072"/>
                                        </p:tgtEl>
                                        <p:attrNameLst>
                                          <p:attrName>style.visibility</p:attrName>
                                        </p:attrNameLst>
                                      </p:cBhvr>
                                      <p:to>
                                        <p:strVal val="hidden"/>
                                      </p:to>
                                    </p:set>
                                  </p:childTnLst>
                                </p:cTn>
                              </p:par>
                              <p:par>
                                <p:cTn id="132" presetID="10" presetClass="exit" presetSubtype="0" fill="hold" grpId="1" nodeType="withEffect">
                                  <p:stCondLst>
                                    <p:cond delay="0"/>
                                  </p:stCondLst>
                                  <p:childTnLst>
                                    <p:animEffect transition="out" filter="fade">
                                      <p:cBhvr>
                                        <p:cTn id="133" dur="500"/>
                                        <p:tgtEl>
                                          <p:spTgt spid="465071"/>
                                        </p:tgtEl>
                                      </p:cBhvr>
                                    </p:animEffect>
                                    <p:set>
                                      <p:cBhvr>
                                        <p:cTn id="134" dur="1" fill="hold">
                                          <p:stCondLst>
                                            <p:cond delay="499"/>
                                          </p:stCondLst>
                                        </p:cTn>
                                        <p:tgtEl>
                                          <p:spTgt spid="465071"/>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465005"/>
                                        </p:tgtEl>
                                        <p:attrNameLst>
                                          <p:attrName>style.visibility</p:attrName>
                                        </p:attrNameLst>
                                      </p:cBhvr>
                                      <p:to>
                                        <p:strVal val="visible"/>
                                      </p:to>
                                    </p:set>
                                  </p:childTnLst>
                                </p:cTn>
                              </p:par>
                            </p:childTnLst>
                          </p:cTn>
                        </p:par>
                        <p:par>
                          <p:cTn id="139" fill="hold">
                            <p:stCondLst>
                              <p:cond delay="0"/>
                            </p:stCondLst>
                            <p:childTnLst>
                              <p:par>
                                <p:cTn id="140" presetID="21" presetClass="entr" presetSubtype="4" fill="hold" grpId="0" nodeType="afterEffect">
                                  <p:stCondLst>
                                    <p:cond delay="1000"/>
                                  </p:stCondLst>
                                  <p:childTnLst>
                                    <p:set>
                                      <p:cBhvr>
                                        <p:cTn id="141" dur="1" fill="hold">
                                          <p:stCondLst>
                                            <p:cond delay="0"/>
                                          </p:stCondLst>
                                        </p:cTn>
                                        <p:tgtEl>
                                          <p:spTgt spid="465003"/>
                                        </p:tgtEl>
                                        <p:attrNameLst>
                                          <p:attrName>style.visibility</p:attrName>
                                        </p:attrNameLst>
                                      </p:cBhvr>
                                      <p:to>
                                        <p:strVal val="visible"/>
                                      </p:to>
                                    </p:set>
                                    <p:animEffect transition="in" filter="wheel(4)">
                                      <p:cBhvr>
                                        <p:cTn id="142" dur="2000"/>
                                        <p:tgtEl>
                                          <p:spTgt spid="465003"/>
                                        </p:tgtEl>
                                      </p:cBhvr>
                                    </p:animEffec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465004"/>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464906"/>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464978"/>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464979"/>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464980"/>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464981"/>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464982"/>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464983"/>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464984"/>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464985"/>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3"/>
                                        </p:tgtEl>
                                        <p:attrNameLst>
                                          <p:attrName>style.visibility</p:attrName>
                                        </p:attrNameLst>
                                      </p:cBhvr>
                                      <p:to>
                                        <p:strVal val="visible"/>
                                      </p:to>
                                    </p:set>
                                  </p:childTnLst>
                                </p:cTn>
                              </p:par>
                            </p:childTnLst>
                          </p:cTn>
                        </p:par>
                      </p:childTnLst>
                    </p:cTn>
                  </p:par>
                  <p:par>
                    <p:cTn id="167" fill="hold">
                      <p:stCondLst>
                        <p:cond delay="indefinite"/>
                      </p:stCondLst>
                      <p:childTnLst>
                        <p:par>
                          <p:cTn id="168" fill="hold">
                            <p:stCondLst>
                              <p:cond delay="0"/>
                            </p:stCondLst>
                            <p:childTnLst>
                              <p:par>
                                <p:cTn id="169" presetID="1" presetClass="entr" presetSubtype="0" fill="hold" grpId="0" nodeType="clickEffect">
                                  <p:stCondLst>
                                    <p:cond delay="0"/>
                                  </p:stCondLst>
                                  <p:childTnLst>
                                    <p:set>
                                      <p:cBhvr>
                                        <p:cTn id="170" dur="1" fill="hold">
                                          <p:stCondLst>
                                            <p:cond delay="0"/>
                                          </p:stCondLst>
                                        </p:cTn>
                                        <p:tgtEl>
                                          <p:spTgt spid="465083"/>
                                        </p:tgtEl>
                                        <p:attrNameLst>
                                          <p:attrName>style.visibility</p:attrName>
                                        </p:attrNameLst>
                                      </p:cBhvr>
                                      <p:to>
                                        <p:strVal val="visible"/>
                                      </p:to>
                                    </p:set>
                                  </p:childTnLst>
                                </p:cTn>
                              </p:par>
                            </p:childTnLst>
                          </p:cTn>
                        </p:par>
                        <p:par>
                          <p:cTn id="171" fill="hold">
                            <p:stCondLst>
                              <p:cond delay="0"/>
                            </p:stCondLst>
                            <p:childTnLst>
                              <p:par>
                                <p:cTn id="172" presetID="63" presetClass="path" presetSubtype="0" accel="50000" decel="50000" fill="hold" grpId="1" nodeType="afterEffect">
                                  <p:stCondLst>
                                    <p:cond delay="0"/>
                                  </p:stCondLst>
                                  <p:childTnLst>
                                    <p:animMotion origin="layout" path="M 0.00035 0.00116 L 0.03976 0.00116 " pathEditMode="relative" rAng="0" ptsTypes="AA">
                                      <p:cBhvr>
                                        <p:cTn id="173" dur="2000" fill="hold"/>
                                        <p:tgtEl>
                                          <p:spTgt spid="465083"/>
                                        </p:tgtEl>
                                        <p:attrNameLst>
                                          <p:attrName>ppt_x</p:attrName>
                                          <p:attrName>ppt_y</p:attrName>
                                        </p:attrNameLst>
                                      </p:cBhvr>
                                      <p:rCtr x="20" y="0"/>
                                    </p:animMotion>
                                  </p:childTnLst>
                                </p:cTn>
                              </p:par>
                            </p:childTnLst>
                          </p:cTn>
                        </p:par>
                        <p:par>
                          <p:cTn id="174" fill="hold">
                            <p:stCondLst>
                              <p:cond delay="2000"/>
                            </p:stCondLst>
                            <p:childTnLst>
                              <p:par>
                                <p:cTn id="175" presetID="22" presetClass="entr" presetSubtype="4" fill="hold" grpId="0" nodeType="afterEffect">
                                  <p:stCondLst>
                                    <p:cond delay="0"/>
                                  </p:stCondLst>
                                  <p:childTnLst>
                                    <p:set>
                                      <p:cBhvr>
                                        <p:cTn id="176" dur="1" fill="hold">
                                          <p:stCondLst>
                                            <p:cond delay="0"/>
                                          </p:stCondLst>
                                        </p:cTn>
                                        <p:tgtEl>
                                          <p:spTgt spid="465086"/>
                                        </p:tgtEl>
                                        <p:attrNameLst>
                                          <p:attrName>style.visibility</p:attrName>
                                        </p:attrNameLst>
                                      </p:cBhvr>
                                      <p:to>
                                        <p:strVal val="visible"/>
                                      </p:to>
                                    </p:set>
                                    <p:animEffect transition="in" filter="wipe(down)">
                                      <p:cBhvr>
                                        <p:cTn id="177" dur="500"/>
                                        <p:tgtEl>
                                          <p:spTgt spid="465086"/>
                                        </p:tgtEl>
                                      </p:cBhvr>
                                    </p:animEffect>
                                  </p:childTnLst>
                                </p:cTn>
                              </p:par>
                            </p:childTnLst>
                          </p:cTn>
                        </p:par>
                        <p:par>
                          <p:cTn id="178" fill="hold">
                            <p:stCondLst>
                              <p:cond delay="2500"/>
                            </p:stCondLst>
                            <p:childTnLst>
                              <p:par>
                                <p:cTn id="179" presetID="22" presetClass="entr" presetSubtype="2" fill="hold" grpId="0" nodeType="afterEffect">
                                  <p:stCondLst>
                                    <p:cond delay="0"/>
                                  </p:stCondLst>
                                  <p:childTnLst>
                                    <p:set>
                                      <p:cBhvr>
                                        <p:cTn id="180" dur="1" fill="hold">
                                          <p:stCondLst>
                                            <p:cond delay="0"/>
                                          </p:stCondLst>
                                        </p:cTn>
                                        <p:tgtEl>
                                          <p:spTgt spid="465087"/>
                                        </p:tgtEl>
                                        <p:attrNameLst>
                                          <p:attrName>style.visibility</p:attrName>
                                        </p:attrNameLst>
                                      </p:cBhvr>
                                      <p:to>
                                        <p:strVal val="visible"/>
                                      </p:to>
                                    </p:set>
                                    <p:animEffect transition="in" filter="wipe(right)">
                                      <p:cBhvr>
                                        <p:cTn id="181" dur="500"/>
                                        <p:tgtEl>
                                          <p:spTgt spid="465087"/>
                                        </p:tgtEl>
                                      </p:cBhvr>
                                    </p:animEffect>
                                  </p:childTnLst>
                                </p:cTn>
                              </p:par>
                            </p:childTnLst>
                          </p:cTn>
                        </p:par>
                        <p:par>
                          <p:cTn id="182" fill="hold">
                            <p:stCondLst>
                              <p:cond delay="3000"/>
                            </p:stCondLst>
                            <p:childTnLst>
                              <p:par>
                                <p:cTn id="183" presetID="22" presetClass="entr" presetSubtype="2" fill="hold" grpId="0" nodeType="afterEffect">
                                  <p:stCondLst>
                                    <p:cond delay="0"/>
                                  </p:stCondLst>
                                  <p:childTnLst>
                                    <p:set>
                                      <p:cBhvr>
                                        <p:cTn id="184" dur="1" fill="hold">
                                          <p:stCondLst>
                                            <p:cond delay="0"/>
                                          </p:stCondLst>
                                        </p:cTn>
                                        <p:tgtEl>
                                          <p:spTgt spid="465088"/>
                                        </p:tgtEl>
                                        <p:attrNameLst>
                                          <p:attrName>style.visibility</p:attrName>
                                        </p:attrNameLst>
                                      </p:cBhvr>
                                      <p:to>
                                        <p:strVal val="visible"/>
                                      </p:to>
                                    </p:set>
                                    <p:animEffect transition="in" filter="wipe(right)">
                                      <p:cBhvr>
                                        <p:cTn id="185" dur="500"/>
                                        <p:tgtEl>
                                          <p:spTgt spid="465088"/>
                                        </p:tgtEl>
                                      </p:cBhvr>
                                    </p:animEffect>
                                  </p:childTnLst>
                                </p:cTn>
                              </p:par>
                            </p:childTnLst>
                          </p:cTn>
                        </p:par>
                        <p:par>
                          <p:cTn id="186" fill="hold">
                            <p:stCondLst>
                              <p:cond delay="3500"/>
                            </p:stCondLst>
                            <p:childTnLst>
                              <p:par>
                                <p:cTn id="187" presetID="1" presetClass="entr" presetSubtype="0" fill="hold" grpId="0" nodeType="afterEffect">
                                  <p:stCondLst>
                                    <p:cond delay="0"/>
                                  </p:stCondLst>
                                  <p:childTnLst>
                                    <p:set>
                                      <p:cBhvr>
                                        <p:cTn id="188" dur="1" fill="hold">
                                          <p:stCondLst>
                                            <p:cond delay="0"/>
                                          </p:stCondLst>
                                        </p:cTn>
                                        <p:tgtEl>
                                          <p:spTgt spid="465084"/>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465085"/>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grpId="0" nodeType="clickEffect">
                                  <p:stCondLst>
                                    <p:cond delay="0"/>
                                  </p:stCondLst>
                                  <p:childTnLst>
                                    <p:set>
                                      <p:cBhvr>
                                        <p:cTn id="194" dur="1" fill="hold">
                                          <p:stCondLst>
                                            <p:cond delay="0"/>
                                          </p:stCondLst>
                                        </p:cTn>
                                        <p:tgtEl>
                                          <p:spTgt spid="464910"/>
                                        </p:tgtEl>
                                        <p:attrNameLst>
                                          <p:attrName>style.visibility</p:attrName>
                                        </p:attrNameLst>
                                      </p:cBhvr>
                                      <p:to>
                                        <p:strVal val="visible"/>
                                      </p:to>
                                    </p:set>
                                  </p:childTnLst>
                                </p:cTn>
                              </p:par>
                            </p:childTnLst>
                          </p:cTn>
                        </p:par>
                        <p:par>
                          <p:cTn id="195" fill="hold">
                            <p:stCondLst>
                              <p:cond delay="0"/>
                            </p:stCondLst>
                            <p:childTnLst>
                              <p:par>
                                <p:cTn id="196" presetID="1" presetClass="entr" presetSubtype="0" fill="hold" grpId="0" nodeType="afterEffect">
                                  <p:stCondLst>
                                    <p:cond delay="0"/>
                                  </p:stCondLst>
                                  <p:childTnLst>
                                    <p:set>
                                      <p:cBhvr>
                                        <p:cTn id="197" dur="1" fill="hold">
                                          <p:stCondLst>
                                            <p:cond delay="0"/>
                                          </p:stCondLst>
                                        </p:cTn>
                                        <p:tgtEl>
                                          <p:spTgt spid="465075"/>
                                        </p:tgtEl>
                                        <p:attrNameLst>
                                          <p:attrName>style.visibility</p:attrName>
                                        </p:attrNameLst>
                                      </p:cBhvr>
                                      <p:to>
                                        <p:strVal val="visible"/>
                                      </p:to>
                                    </p:set>
                                  </p:childTnLst>
                                </p:cTn>
                              </p:par>
                              <p:par>
                                <p:cTn id="198" presetID="1" presetClass="entr" presetSubtype="0" fill="hold" grpId="0" nodeType="withEffect">
                                  <p:stCondLst>
                                    <p:cond delay="0"/>
                                  </p:stCondLst>
                                  <p:childTnLst>
                                    <p:set>
                                      <p:cBhvr>
                                        <p:cTn id="199" dur="1" fill="hold">
                                          <p:stCondLst>
                                            <p:cond delay="0"/>
                                          </p:stCondLst>
                                        </p:cTn>
                                        <p:tgtEl>
                                          <p:spTgt spid="465074"/>
                                        </p:tgtEl>
                                        <p:attrNameLst>
                                          <p:attrName>style.visibility</p:attrName>
                                        </p:attrNameLst>
                                      </p:cBhvr>
                                      <p:to>
                                        <p:strVal val="visible"/>
                                      </p:to>
                                    </p:set>
                                  </p:childTnLst>
                                </p:cTn>
                              </p:par>
                            </p:childTnLst>
                          </p:cTn>
                        </p:par>
                      </p:childTnLst>
                    </p:cTn>
                  </p:par>
                  <p:par>
                    <p:cTn id="200" fill="hold">
                      <p:stCondLst>
                        <p:cond delay="indefinite"/>
                      </p:stCondLst>
                      <p:childTnLst>
                        <p:par>
                          <p:cTn id="201" fill="hold">
                            <p:stCondLst>
                              <p:cond delay="0"/>
                            </p:stCondLst>
                            <p:childTnLst>
                              <p:par>
                                <p:cTn id="202" presetID="1" presetClass="entr" presetSubtype="0" fill="hold" grpId="0" nodeType="clickEffect">
                                  <p:stCondLst>
                                    <p:cond delay="0"/>
                                  </p:stCondLst>
                                  <p:childTnLst>
                                    <p:set>
                                      <p:cBhvr>
                                        <p:cTn id="203" dur="1" fill="hold">
                                          <p:stCondLst>
                                            <p:cond delay="0"/>
                                          </p:stCondLst>
                                        </p:cTn>
                                        <p:tgtEl>
                                          <p:spTgt spid="465076"/>
                                        </p:tgtEl>
                                        <p:attrNameLst>
                                          <p:attrName>style.visibility</p:attrName>
                                        </p:attrNameLst>
                                      </p:cBhvr>
                                      <p:to>
                                        <p:strVal val="visible"/>
                                      </p:to>
                                    </p:set>
                                  </p:childTnLst>
                                </p:cTn>
                              </p:par>
                            </p:childTnLst>
                          </p:cTn>
                        </p:par>
                        <p:par>
                          <p:cTn id="204" fill="hold">
                            <p:stCondLst>
                              <p:cond delay="0"/>
                            </p:stCondLst>
                            <p:childTnLst>
                              <p:par>
                                <p:cTn id="205" presetID="1" presetClass="entr" presetSubtype="0" fill="hold" grpId="0" nodeType="afterEffect">
                                  <p:stCondLst>
                                    <p:cond delay="0"/>
                                  </p:stCondLst>
                                  <p:childTnLst>
                                    <p:set>
                                      <p:cBhvr>
                                        <p:cTn id="206" dur="1" fill="hold">
                                          <p:stCondLst>
                                            <p:cond delay="0"/>
                                          </p:stCondLst>
                                        </p:cTn>
                                        <p:tgtEl>
                                          <p:spTgt spid="464915"/>
                                        </p:tgtEl>
                                        <p:attrNameLst>
                                          <p:attrName>style.visibility</p:attrName>
                                        </p:attrNameLst>
                                      </p:cBhvr>
                                      <p:to>
                                        <p:strVal val="visible"/>
                                      </p:to>
                                    </p:set>
                                  </p:childTnLst>
                                </p:cTn>
                              </p:par>
                            </p:childTnLst>
                          </p:cTn>
                        </p:par>
                        <p:par>
                          <p:cTn id="207" fill="hold">
                            <p:stCondLst>
                              <p:cond delay="0"/>
                            </p:stCondLst>
                            <p:childTnLst>
                              <p:par>
                                <p:cTn id="208" presetID="1" presetClass="entr" presetSubtype="0" fill="hold" grpId="2" nodeType="afterEffect">
                                  <p:stCondLst>
                                    <p:cond delay="0"/>
                                  </p:stCondLst>
                                  <p:childTnLst>
                                    <p:set>
                                      <p:cBhvr>
                                        <p:cTn id="209" dur="1" fill="hold">
                                          <p:stCondLst>
                                            <p:cond delay="0"/>
                                          </p:stCondLst>
                                        </p:cTn>
                                        <p:tgtEl>
                                          <p:spTgt spid="465071"/>
                                        </p:tgtEl>
                                        <p:attrNameLst>
                                          <p:attrName>style.visibility</p:attrName>
                                        </p:attrNameLst>
                                      </p:cBhvr>
                                      <p:to>
                                        <p:strVal val="visible"/>
                                      </p:to>
                                    </p:set>
                                  </p:childTnLst>
                                </p:cTn>
                              </p:par>
                            </p:childTnLst>
                          </p:cTn>
                        </p:par>
                      </p:childTnLst>
                    </p:cTn>
                  </p:par>
                  <p:par>
                    <p:cTn id="210" fill="hold">
                      <p:stCondLst>
                        <p:cond delay="indefinite"/>
                      </p:stCondLst>
                      <p:childTnLst>
                        <p:par>
                          <p:cTn id="211" fill="hold">
                            <p:stCondLst>
                              <p:cond delay="0"/>
                            </p:stCondLst>
                            <p:childTnLst>
                              <p:par>
                                <p:cTn id="212" presetID="1" presetClass="entr" presetSubtype="0" fill="hold" grpId="0" nodeType="clickEffect">
                                  <p:stCondLst>
                                    <p:cond delay="0"/>
                                  </p:stCondLst>
                                  <p:childTnLst>
                                    <p:set>
                                      <p:cBhvr>
                                        <p:cTn id="213" dur="1" fill="hold">
                                          <p:stCondLst>
                                            <p:cond delay="0"/>
                                          </p:stCondLst>
                                        </p:cTn>
                                        <p:tgtEl>
                                          <p:spTgt spid="465078"/>
                                        </p:tgtEl>
                                        <p:attrNameLst>
                                          <p:attrName>style.visibility</p:attrName>
                                        </p:attrNameLst>
                                      </p:cBhvr>
                                      <p:to>
                                        <p:strVal val="visible"/>
                                      </p:to>
                                    </p:set>
                                  </p:childTnLst>
                                </p:cTn>
                              </p:par>
                              <p:par>
                                <p:cTn id="214" presetID="1" presetClass="entr" presetSubtype="0" fill="hold" grpId="0" nodeType="withEffect">
                                  <p:stCondLst>
                                    <p:cond delay="500"/>
                                  </p:stCondLst>
                                  <p:childTnLst>
                                    <p:set>
                                      <p:cBhvr>
                                        <p:cTn id="215" dur="1" fill="hold">
                                          <p:stCondLst>
                                            <p:cond delay="0"/>
                                          </p:stCondLst>
                                        </p:cTn>
                                        <p:tgtEl>
                                          <p:spTgt spid="465079"/>
                                        </p:tgtEl>
                                        <p:attrNameLst>
                                          <p:attrName>style.visibility</p:attrName>
                                        </p:attrNameLst>
                                      </p:cBhvr>
                                      <p:to>
                                        <p:strVal val="visible"/>
                                      </p:to>
                                    </p:set>
                                  </p:childTnLst>
                                </p:cTn>
                              </p:par>
                            </p:childTnLst>
                          </p:cTn>
                        </p:par>
                      </p:childTnLst>
                    </p:cTn>
                  </p:par>
                  <p:par>
                    <p:cTn id="216" fill="hold">
                      <p:stCondLst>
                        <p:cond delay="indefinite"/>
                      </p:stCondLst>
                      <p:childTnLst>
                        <p:par>
                          <p:cTn id="217" fill="hold">
                            <p:stCondLst>
                              <p:cond delay="0"/>
                            </p:stCondLst>
                            <p:childTnLst>
                              <p:par>
                                <p:cTn id="218" presetID="1" presetClass="entr" presetSubtype="0" fill="hold" grpId="0" nodeType="clickEffect">
                                  <p:stCondLst>
                                    <p:cond delay="0"/>
                                  </p:stCondLst>
                                  <p:childTnLst>
                                    <p:set>
                                      <p:cBhvr>
                                        <p:cTn id="219" dur="1" fill="hold">
                                          <p:stCondLst>
                                            <p:cond delay="0"/>
                                          </p:stCondLst>
                                        </p:cTn>
                                        <p:tgtEl>
                                          <p:spTgt spid="465097"/>
                                        </p:tgtEl>
                                        <p:attrNameLst>
                                          <p:attrName>style.visibility</p:attrName>
                                        </p:attrNameLst>
                                      </p:cBhvr>
                                      <p:to>
                                        <p:strVal val="visible"/>
                                      </p:to>
                                    </p:set>
                                  </p:childTnLst>
                                </p:cTn>
                              </p:par>
                              <p:par>
                                <p:cTn id="220" presetID="1" presetClass="entr" presetSubtype="0" fill="hold" grpId="0" nodeType="withEffect">
                                  <p:stCondLst>
                                    <p:cond delay="0"/>
                                  </p:stCondLst>
                                  <p:childTnLst>
                                    <p:set>
                                      <p:cBhvr>
                                        <p:cTn id="221" dur="1" fill="hold">
                                          <p:stCondLst>
                                            <p:cond delay="0"/>
                                          </p:stCondLst>
                                        </p:cTn>
                                        <p:tgtEl>
                                          <p:spTgt spid="465092"/>
                                        </p:tgtEl>
                                        <p:attrNameLst>
                                          <p:attrName>style.visibility</p:attrName>
                                        </p:attrNameLst>
                                      </p:cBhvr>
                                      <p:to>
                                        <p:strVal val="visible"/>
                                      </p:to>
                                    </p:set>
                                  </p:childTnLst>
                                </p:cTn>
                              </p:par>
                            </p:childTnLst>
                          </p:cTn>
                        </p:par>
                      </p:childTnLst>
                    </p:cTn>
                  </p:par>
                  <p:par>
                    <p:cTn id="222" fill="hold">
                      <p:stCondLst>
                        <p:cond delay="indefinite"/>
                      </p:stCondLst>
                      <p:childTnLst>
                        <p:par>
                          <p:cTn id="223" fill="hold">
                            <p:stCondLst>
                              <p:cond delay="0"/>
                            </p:stCondLst>
                            <p:childTnLst>
                              <p:par>
                                <p:cTn id="224" presetID="1" presetClass="entr" presetSubtype="0" fill="hold" grpId="0" nodeType="clickEffect">
                                  <p:stCondLst>
                                    <p:cond delay="0"/>
                                  </p:stCondLst>
                                  <p:childTnLst>
                                    <p:set>
                                      <p:cBhvr>
                                        <p:cTn id="225" dur="1" fill="hold">
                                          <p:stCondLst>
                                            <p:cond delay="0"/>
                                          </p:stCondLst>
                                        </p:cTn>
                                        <p:tgtEl>
                                          <p:spTgt spid="4650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5005" grpId="0" animBg="1"/>
      <p:bldP spid="465004" grpId="0" animBg="1"/>
      <p:bldP spid="464906" grpId="0" animBg="1"/>
      <p:bldP spid="464915" grpId="0" animBg="1"/>
      <p:bldP spid="464978" grpId="0"/>
      <p:bldP spid="464979" grpId="0"/>
      <p:bldP spid="464980" grpId="0"/>
      <p:bldP spid="464981" grpId="0"/>
      <p:bldP spid="464982" grpId="0"/>
      <p:bldP spid="464983" grpId="0"/>
      <p:bldP spid="464984" grpId="0"/>
      <p:bldP spid="464985" grpId="0"/>
      <p:bldP spid="465003" grpId="0" animBg="1"/>
      <p:bldP spid="464910" grpId="0" animBg="1"/>
      <p:bldP spid="465008" grpId="0" animBg="1"/>
      <p:bldP spid="465008" grpId="1" animBg="1"/>
      <p:bldP spid="465009" grpId="0" animBg="1"/>
      <p:bldP spid="465017" grpId="0" animBg="1"/>
      <p:bldP spid="465017" grpId="1" animBg="1"/>
      <p:bldP spid="465018" grpId="0" animBg="1"/>
      <p:bldP spid="465018" grpId="1" animBg="1"/>
      <p:bldP spid="465063" grpId="0" animBg="1"/>
      <p:bldP spid="465063" grpId="1" animBg="1"/>
      <p:bldP spid="465064" grpId="0" animBg="1"/>
      <p:bldP spid="465064" grpId="1" animBg="1"/>
      <p:bldP spid="465065" grpId="0" animBg="1"/>
      <p:bldP spid="465065" grpId="1" animBg="1"/>
      <p:bldP spid="465066" grpId="0" animBg="1"/>
      <p:bldP spid="465066" grpId="1" animBg="1"/>
      <p:bldP spid="465067" grpId="0" animBg="1"/>
      <p:bldP spid="465067" grpId="1" animBg="1"/>
      <p:bldP spid="465067" grpId="2" animBg="1"/>
      <p:bldP spid="465068" grpId="0" animBg="1"/>
      <p:bldP spid="465068" grpId="1" animBg="1"/>
      <p:bldP spid="465069" grpId="0"/>
      <p:bldP spid="465069" grpId="1"/>
      <p:bldP spid="465070" grpId="0" animBg="1"/>
      <p:bldP spid="465070" grpId="1" animBg="1"/>
      <p:bldP spid="465071" grpId="0" animBg="1"/>
      <p:bldP spid="465071" grpId="1" animBg="1"/>
      <p:bldP spid="465071" grpId="2" animBg="1"/>
      <p:bldP spid="465072" grpId="0" animBg="1"/>
      <p:bldP spid="465072" grpId="1" animBg="1"/>
      <p:bldP spid="465073" grpId="0" animBg="1"/>
      <p:bldP spid="465074" grpId="0" animBg="1"/>
      <p:bldP spid="465075" grpId="0"/>
      <p:bldP spid="465076" grpId="0" animBg="1"/>
      <p:bldP spid="465078" grpId="0" animBg="1"/>
      <p:bldP spid="465083" grpId="0" animBg="1"/>
      <p:bldP spid="465083" grpId="1" animBg="1"/>
      <p:bldP spid="465084" grpId="0" animBg="1"/>
      <p:bldP spid="465085" grpId="0" animBg="1"/>
      <p:bldP spid="465086" grpId="0" animBg="1"/>
      <p:bldP spid="465087" grpId="0" animBg="1"/>
      <p:bldP spid="465088" grpId="0" animBg="1"/>
      <p:bldP spid="465079" grpId="0"/>
      <p:bldP spid="465090" grpId="0" animBg="1"/>
      <p:bldP spid="465092" grpId="0" animBg="1"/>
      <p:bldP spid="465095" grpId="0"/>
      <p:bldP spid="465095" grpId="1"/>
      <p:bldP spid="465097" grpId="0" animBg="1"/>
      <p:bldP spid="465098" grpId="0" animBg="1"/>
      <p:bldP spid="465098" grpId="1" animBg="1"/>
      <p:bldP spid="465099" grpId="0" animBg="1"/>
      <p:bldP spid="465099" grpId="1" animBg="1"/>
      <p:bldP spid="465100" grpId="0" animBg="1"/>
      <p:bldP spid="465100" grpId="1" animBg="1"/>
      <p:bldP spid="465100" grpId="2" animBg="1"/>
      <p:bldP spid="465100" grpId="3"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Rectangle 12"/>
          <p:cNvSpPr>
            <a:spLocks noGrp="1" noChangeArrowheads="1"/>
          </p:cNvSpPr>
          <p:nvPr>
            <p:ph type="title"/>
          </p:nvPr>
        </p:nvSpPr>
        <p:spPr>
          <a:xfrm>
            <a:off x="500034" y="0"/>
            <a:ext cx="8229600" cy="785794"/>
          </a:xfrm>
          <a:noFill/>
        </p:spPr>
        <p:txBody>
          <a:bodyPr/>
          <a:lstStyle/>
          <a:p>
            <a:pPr eaLnBrk="1" hangingPunct="1"/>
            <a:r>
              <a:rPr lang="fr-FR" dirty="0" err="1" smtClean="0"/>
              <a:t>Batería</a:t>
            </a:r>
            <a:r>
              <a:rPr lang="fr-FR" dirty="0" smtClean="0"/>
              <a:t> de </a:t>
            </a:r>
            <a:r>
              <a:rPr lang="fr-FR" dirty="0" err="1" smtClean="0"/>
              <a:t>tracción</a:t>
            </a:r>
            <a:endParaRPr lang="fr-FR" dirty="0" smtClean="0"/>
          </a:p>
        </p:txBody>
      </p:sp>
      <p:sp>
        <p:nvSpPr>
          <p:cNvPr id="27650" name="Rectangle 3"/>
          <p:cNvSpPr>
            <a:spLocks noGrp="1" noChangeArrowheads="1"/>
          </p:cNvSpPr>
          <p:nvPr>
            <p:ph idx="1"/>
          </p:nvPr>
        </p:nvSpPr>
        <p:spPr>
          <a:xfrm>
            <a:off x="0" y="620713"/>
            <a:ext cx="8928100" cy="504825"/>
          </a:xfrm>
        </p:spPr>
        <p:txBody>
          <a:bodyPr/>
          <a:lstStyle/>
          <a:p>
            <a:pPr eaLnBrk="1" hangingPunct="1">
              <a:lnSpc>
                <a:spcPct val="80000"/>
              </a:lnSpc>
            </a:pPr>
            <a:endParaRPr lang="fr-FR" sz="800" b="1" smtClean="0"/>
          </a:p>
          <a:p>
            <a:pPr eaLnBrk="1" hangingPunct="1">
              <a:lnSpc>
                <a:spcPct val="80000"/>
              </a:lnSpc>
            </a:pPr>
            <a:endParaRPr lang="fr-FR" sz="800" b="1" smtClean="0"/>
          </a:p>
          <a:p>
            <a:pPr eaLnBrk="1" hangingPunct="1">
              <a:lnSpc>
                <a:spcPct val="80000"/>
              </a:lnSpc>
            </a:pPr>
            <a:endParaRPr lang="fr-FR" sz="800" b="1" smtClean="0"/>
          </a:p>
          <a:p>
            <a:pPr eaLnBrk="1" hangingPunct="1">
              <a:lnSpc>
                <a:spcPct val="80000"/>
              </a:lnSpc>
            </a:pPr>
            <a:endParaRPr lang="fr-FR" sz="800" smtClean="0"/>
          </a:p>
        </p:txBody>
      </p:sp>
      <p:sp>
        <p:nvSpPr>
          <p:cNvPr id="27651" name="Rectangle 4"/>
          <p:cNvSpPr>
            <a:spLocks noChangeArrowheads="1"/>
          </p:cNvSpPr>
          <p:nvPr/>
        </p:nvSpPr>
        <p:spPr bwMode="auto">
          <a:xfrm>
            <a:off x="214282" y="1142984"/>
            <a:ext cx="8675687" cy="504825"/>
          </a:xfrm>
          <a:prstGeom prst="rect">
            <a:avLst/>
          </a:prstGeom>
          <a:noFill/>
          <a:ln w="9525">
            <a:noFill/>
            <a:miter lim="800000"/>
            <a:headEnd/>
            <a:tailEnd/>
          </a:ln>
        </p:spPr>
        <p:txBody>
          <a:bodyPr lIns="90517" tIns="45259" rIns="90517" bIns="45259"/>
          <a:lstStyle/>
          <a:p>
            <a:pPr marL="280988" indent="-280988" algn="l" defTabSz="904875">
              <a:buClr>
                <a:srgbClr val="FF0000"/>
              </a:buClr>
              <a:buSzPct val="80000"/>
            </a:pPr>
            <a:r>
              <a:rPr lang="es-ES" sz="1800" b="1" dirty="0">
                <a:solidFill>
                  <a:srgbClr val="000000"/>
                </a:solidFill>
              </a:rPr>
              <a:t>Componentes de la batería: Unidad de control de la batería de tracción (1707</a:t>
            </a:r>
            <a:r>
              <a:rPr lang="fr-FR" sz="1800" b="1" dirty="0">
                <a:solidFill>
                  <a:srgbClr val="000000"/>
                </a:solidFill>
              </a:rPr>
              <a:t>)</a:t>
            </a:r>
          </a:p>
        </p:txBody>
      </p:sp>
      <p:sp>
        <p:nvSpPr>
          <p:cNvPr id="27652" name="Text Box 5"/>
          <p:cNvSpPr txBox="1">
            <a:spLocks noChangeArrowheads="1"/>
          </p:cNvSpPr>
          <p:nvPr/>
        </p:nvSpPr>
        <p:spPr bwMode="auto">
          <a:xfrm>
            <a:off x="357158" y="3786190"/>
            <a:ext cx="8280400" cy="2565400"/>
          </a:xfrm>
          <a:prstGeom prst="rect">
            <a:avLst/>
          </a:prstGeom>
          <a:noFill/>
          <a:ln w="63500">
            <a:noFill/>
            <a:miter lim="800000"/>
            <a:headEnd/>
            <a:tailEnd/>
          </a:ln>
        </p:spPr>
        <p:txBody>
          <a:bodyPr>
            <a:spAutoFit/>
          </a:bodyPr>
          <a:lstStyle/>
          <a:p>
            <a:pPr algn="l">
              <a:spcBef>
                <a:spcPct val="50000"/>
              </a:spcBef>
            </a:pPr>
            <a:endParaRPr lang="fr-FR" sz="1800" dirty="0"/>
          </a:p>
          <a:p>
            <a:pPr algn="l"/>
            <a:r>
              <a:rPr lang="es-ES" sz="1800" dirty="0">
                <a:solidFill>
                  <a:srgbClr val="000000"/>
                </a:solidFill>
              </a:rPr>
              <a:t>El calculador de la batería de tracción tiene las siguientes funciones: </a:t>
            </a:r>
          </a:p>
          <a:p>
            <a:pPr algn="l"/>
            <a:endParaRPr lang="es-ES" sz="1800" dirty="0">
              <a:solidFill>
                <a:srgbClr val="000000"/>
              </a:solidFill>
            </a:endParaRPr>
          </a:p>
          <a:p>
            <a:pPr algn="l"/>
            <a:r>
              <a:rPr lang="es-ES" sz="1800" dirty="0">
                <a:solidFill>
                  <a:srgbClr val="000000"/>
                </a:solidFill>
              </a:rPr>
              <a:t>- el control de la batería de tracción,</a:t>
            </a:r>
          </a:p>
          <a:p>
            <a:pPr algn="l"/>
            <a:r>
              <a:rPr lang="es-ES" sz="1800" dirty="0">
                <a:solidFill>
                  <a:srgbClr val="000000"/>
                </a:solidFill>
              </a:rPr>
              <a:t>- la gestión de la temperatura de la batería de tracción,</a:t>
            </a:r>
          </a:p>
          <a:p>
            <a:pPr algn="l"/>
            <a:r>
              <a:rPr lang="es-ES" sz="1800" dirty="0">
                <a:solidFill>
                  <a:srgbClr val="000000"/>
                </a:solidFill>
              </a:rPr>
              <a:t>- el control de las unidades de control de las células de la batería de tracción.</a:t>
            </a:r>
          </a:p>
          <a:p>
            <a:pPr algn="l">
              <a:spcBef>
                <a:spcPct val="50000"/>
              </a:spcBef>
            </a:pPr>
            <a:endParaRPr lang="fr-FR" sz="1800" dirty="0">
              <a:solidFill>
                <a:srgbClr val="000000"/>
              </a:solidFill>
            </a:endParaRPr>
          </a:p>
          <a:p>
            <a:pPr algn="l">
              <a:spcBef>
                <a:spcPct val="50000"/>
              </a:spcBef>
            </a:pPr>
            <a:endParaRPr lang="fr-FR" sz="1800" dirty="0"/>
          </a:p>
        </p:txBody>
      </p:sp>
      <p:pic>
        <p:nvPicPr>
          <p:cNvPr id="27653" name="Picture 7" descr="BMU"/>
          <p:cNvPicPr>
            <a:picLocks noChangeAspect="1" noChangeArrowheads="1"/>
          </p:cNvPicPr>
          <p:nvPr/>
        </p:nvPicPr>
        <p:blipFill>
          <a:blip r:embed="rId3" cstate="print"/>
          <a:srcRect/>
          <a:stretch>
            <a:fillRect/>
          </a:stretch>
        </p:blipFill>
        <p:spPr bwMode="auto">
          <a:xfrm>
            <a:off x="5929322" y="1643050"/>
            <a:ext cx="2830513" cy="2114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ext Box 11"/>
          <p:cNvSpPr txBox="1">
            <a:spLocks noChangeArrowheads="1"/>
          </p:cNvSpPr>
          <p:nvPr/>
        </p:nvSpPr>
        <p:spPr bwMode="auto">
          <a:xfrm>
            <a:off x="184150" y="644525"/>
            <a:ext cx="8780463" cy="366713"/>
          </a:xfrm>
          <a:prstGeom prst="rect">
            <a:avLst/>
          </a:prstGeom>
          <a:noFill/>
          <a:ln w="9525">
            <a:noFill/>
            <a:miter lim="800000"/>
            <a:headEnd/>
            <a:tailEnd/>
          </a:ln>
        </p:spPr>
        <p:txBody>
          <a:bodyPr>
            <a:spAutoFit/>
          </a:bodyPr>
          <a:lstStyle/>
          <a:p>
            <a:pPr algn="l"/>
            <a:r>
              <a:rPr lang="es-ES" sz="1800" b="1">
                <a:solidFill>
                  <a:srgbClr val="000000"/>
                </a:solidFill>
              </a:rPr>
              <a:t>Especificaciones de la columna de dirección (conducción a derechas)</a:t>
            </a:r>
          </a:p>
        </p:txBody>
      </p:sp>
      <p:grpSp>
        <p:nvGrpSpPr>
          <p:cNvPr id="2" name="Group 26"/>
          <p:cNvGrpSpPr>
            <a:grpSpLocks/>
          </p:cNvGrpSpPr>
          <p:nvPr/>
        </p:nvGrpSpPr>
        <p:grpSpPr bwMode="auto">
          <a:xfrm>
            <a:off x="1258888" y="981075"/>
            <a:ext cx="7510462" cy="5616575"/>
            <a:chOff x="793" y="572"/>
            <a:chExt cx="4731" cy="3538"/>
          </a:xfrm>
        </p:grpSpPr>
        <p:pic>
          <p:nvPicPr>
            <p:cNvPr id="167941" name="Picture 25" descr="colonne"/>
            <p:cNvPicPr>
              <a:picLocks noChangeAspect="1" noChangeArrowheads="1"/>
            </p:cNvPicPr>
            <p:nvPr/>
          </p:nvPicPr>
          <p:blipFill>
            <a:blip r:embed="rId3" cstate="print"/>
            <a:srcRect/>
            <a:stretch>
              <a:fillRect/>
            </a:stretch>
          </p:blipFill>
          <p:spPr bwMode="auto">
            <a:xfrm>
              <a:off x="3243" y="572"/>
              <a:ext cx="1361" cy="1916"/>
            </a:xfrm>
            <a:prstGeom prst="rect">
              <a:avLst/>
            </a:prstGeom>
            <a:noFill/>
            <a:ln w="9525">
              <a:noFill/>
              <a:miter lim="800000"/>
              <a:headEnd/>
              <a:tailEnd/>
            </a:ln>
          </p:spPr>
        </p:pic>
        <p:pic>
          <p:nvPicPr>
            <p:cNvPr id="167942" name="Picture 6" descr="イメージ 1"/>
            <p:cNvPicPr>
              <a:picLocks noChangeAspect="1" noChangeArrowheads="1"/>
            </p:cNvPicPr>
            <p:nvPr/>
          </p:nvPicPr>
          <p:blipFill>
            <a:blip r:embed="rId4" cstate="print"/>
            <a:srcRect/>
            <a:stretch>
              <a:fillRect/>
            </a:stretch>
          </p:blipFill>
          <p:spPr bwMode="auto">
            <a:xfrm>
              <a:off x="1945" y="2432"/>
              <a:ext cx="2268" cy="1438"/>
            </a:xfrm>
            <a:prstGeom prst="rect">
              <a:avLst/>
            </a:prstGeom>
            <a:noFill/>
            <a:ln w="9525">
              <a:noFill/>
              <a:miter lim="800000"/>
              <a:headEnd/>
              <a:tailEnd/>
            </a:ln>
          </p:spPr>
        </p:pic>
        <p:sp>
          <p:nvSpPr>
            <p:cNvPr id="167943" name="Text Box 7"/>
            <p:cNvSpPr txBox="1">
              <a:spLocks noChangeArrowheads="1"/>
            </p:cNvSpPr>
            <p:nvPr/>
          </p:nvSpPr>
          <p:spPr bwMode="auto">
            <a:xfrm>
              <a:off x="2372" y="3918"/>
              <a:ext cx="921" cy="192"/>
            </a:xfrm>
            <a:prstGeom prst="rect">
              <a:avLst/>
            </a:prstGeom>
            <a:noFill/>
            <a:ln w="9525">
              <a:noFill/>
              <a:miter lim="800000"/>
              <a:headEnd/>
              <a:tailEnd/>
            </a:ln>
          </p:spPr>
          <p:txBody>
            <a:bodyPr>
              <a:spAutoFit/>
            </a:bodyPr>
            <a:lstStyle/>
            <a:p>
              <a:pPr>
                <a:spcBef>
                  <a:spcPct val="50000"/>
                </a:spcBef>
              </a:pPr>
              <a:r>
                <a:rPr kumimoji="1" lang="en-US" altLang="ja-JP" sz="1400" u="sng">
                  <a:solidFill>
                    <a:srgbClr val="000000"/>
                  </a:solidFill>
                  <a:ea typeface="MS PGothic" pitchFamily="34" charset="-128"/>
                </a:rPr>
                <a:t>Antirrobo</a:t>
              </a:r>
            </a:p>
          </p:txBody>
        </p:sp>
        <p:pic>
          <p:nvPicPr>
            <p:cNvPr id="167944" name="Picture 8" descr="イメージ 2"/>
            <p:cNvPicPr>
              <a:picLocks noChangeAspect="1" noChangeArrowheads="1"/>
            </p:cNvPicPr>
            <p:nvPr/>
          </p:nvPicPr>
          <p:blipFill>
            <a:blip r:embed="rId5" cstate="print"/>
            <a:srcRect/>
            <a:stretch>
              <a:fillRect/>
            </a:stretch>
          </p:blipFill>
          <p:spPr bwMode="auto">
            <a:xfrm>
              <a:off x="889" y="3184"/>
              <a:ext cx="997" cy="638"/>
            </a:xfrm>
            <a:prstGeom prst="rect">
              <a:avLst/>
            </a:prstGeom>
            <a:noFill/>
            <a:ln w="9525">
              <a:noFill/>
              <a:miter lim="800000"/>
              <a:headEnd/>
              <a:tailEnd/>
            </a:ln>
          </p:spPr>
        </p:pic>
        <p:sp>
          <p:nvSpPr>
            <p:cNvPr id="823305" name="Oval 9"/>
            <p:cNvSpPr>
              <a:spLocks noChangeArrowheads="1"/>
            </p:cNvSpPr>
            <p:nvPr/>
          </p:nvSpPr>
          <p:spPr bwMode="auto">
            <a:xfrm>
              <a:off x="2381" y="2704"/>
              <a:ext cx="680" cy="797"/>
            </a:xfrm>
            <a:prstGeom prst="ellipse">
              <a:avLst/>
            </a:prstGeom>
            <a:noFill/>
            <a:ln w="12700">
              <a:solidFill>
                <a:srgbClr val="FF0000"/>
              </a:solidFill>
              <a:prstDash val="dash"/>
              <a:round/>
              <a:headEnd/>
              <a:tailEnd/>
            </a:ln>
            <a:effectLst>
              <a:outerShdw dist="12700" algn="ctr" rotWithShape="0">
                <a:schemeClr val="tx2">
                  <a:alpha val="50000"/>
                </a:schemeClr>
              </a:outerShdw>
            </a:effectLst>
          </p:spPr>
          <p:txBody>
            <a:bodyPr/>
            <a:lstStyle/>
            <a:p>
              <a:pPr eaLnBrk="0" hangingPunct="0">
                <a:defRPr/>
              </a:pPr>
              <a:endParaRPr lang="nl-NL" sz="4400">
                <a:solidFill>
                  <a:schemeClr val="tx2"/>
                </a:solidFill>
                <a:latin typeface="Times New Roman" pitchFamily="18" charset="0"/>
              </a:endParaRPr>
            </a:p>
          </p:txBody>
        </p:sp>
        <p:sp>
          <p:nvSpPr>
            <p:cNvPr id="167946" name="Line 10"/>
            <p:cNvSpPr>
              <a:spLocks noChangeShapeType="1"/>
            </p:cNvSpPr>
            <p:nvPr/>
          </p:nvSpPr>
          <p:spPr bwMode="auto">
            <a:xfrm flipV="1">
              <a:off x="2245" y="3475"/>
              <a:ext cx="363" cy="363"/>
            </a:xfrm>
            <a:prstGeom prst="line">
              <a:avLst/>
            </a:prstGeom>
            <a:noFill/>
            <a:ln w="22225">
              <a:solidFill>
                <a:srgbClr val="FF0000"/>
              </a:solidFill>
              <a:round/>
              <a:headEnd type="triangle" w="med" len="med"/>
              <a:tailEnd/>
            </a:ln>
          </p:spPr>
          <p:txBody>
            <a:bodyPr>
              <a:spAutoFit/>
            </a:bodyPr>
            <a:lstStyle/>
            <a:p>
              <a:endParaRPr lang="es-ES"/>
            </a:p>
          </p:txBody>
        </p:sp>
        <p:sp>
          <p:nvSpPr>
            <p:cNvPr id="167947" name="Text Box 11"/>
            <p:cNvSpPr txBox="1">
              <a:spLocks noChangeArrowheads="1"/>
            </p:cNvSpPr>
            <p:nvPr/>
          </p:nvSpPr>
          <p:spPr bwMode="auto">
            <a:xfrm>
              <a:off x="793" y="3774"/>
              <a:ext cx="1542" cy="326"/>
            </a:xfrm>
            <a:prstGeom prst="rect">
              <a:avLst/>
            </a:prstGeom>
            <a:noFill/>
            <a:ln w="9525">
              <a:noFill/>
              <a:miter lim="800000"/>
              <a:headEnd/>
              <a:tailEnd/>
            </a:ln>
          </p:spPr>
          <p:txBody>
            <a:bodyPr>
              <a:spAutoFit/>
            </a:bodyPr>
            <a:lstStyle/>
            <a:p>
              <a:pPr algn="l" eaLnBrk="0" hangingPunct="0"/>
              <a:r>
                <a:rPr kumimoji="1" lang="en-US" altLang="ja-JP" sz="1400">
                  <a:ea typeface="MS PGothic" pitchFamily="34" charset="-128"/>
                </a:rPr>
                <a:t>Funciones adicionales de seguridad</a:t>
              </a:r>
            </a:p>
          </p:txBody>
        </p:sp>
        <p:sp>
          <p:nvSpPr>
            <p:cNvPr id="167948" name="Text Box 12"/>
            <p:cNvSpPr txBox="1">
              <a:spLocks noChangeArrowheads="1"/>
            </p:cNvSpPr>
            <p:nvPr/>
          </p:nvSpPr>
          <p:spPr bwMode="auto">
            <a:xfrm>
              <a:off x="2617" y="3678"/>
              <a:ext cx="929" cy="192"/>
            </a:xfrm>
            <a:prstGeom prst="rect">
              <a:avLst/>
            </a:prstGeom>
            <a:noFill/>
            <a:ln w="9525">
              <a:noFill/>
              <a:miter lim="800000"/>
              <a:headEnd/>
              <a:tailEnd/>
            </a:ln>
          </p:spPr>
          <p:txBody>
            <a:bodyPr wrap="none">
              <a:spAutoFit/>
            </a:bodyPr>
            <a:lstStyle/>
            <a:p>
              <a:pPr algn="l">
                <a:spcBef>
                  <a:spcPct val="50000"/>
                </a:spcBef>
              </a:pPr>
              <a:r>
                <a:rPr kumimoji="1" lang="en-US" altLang="ja-JP" sz="1400">
                  <a:solidFill>
                    <a:srgbClr val="000000"/>
                  </a:solidFill>
                  <a:ea typeface="MS PGothic" pitchFamily="34" charset="-128"/>
                </a:rPr>
                <a:t>Bloqueo forzado</a:t>
              </a:r>
            </a:p>
          </p:txBody>
        </p:sp>
        <p:sp>
          <p:nvSpPr>
            <p:cNvPr id="167949" name="Line 13"/>
            <p:cNvSpPr>
              <a:spLocks noChangeShapeType="1"/>
            </p:cNvSpPr>
            <p:nvPr/>
          </p:nvSpPr>
          <p:spPr bwMode="auto">
            <a:xfrm>
              <a:off x="2789" y="3129"/>
              <a:ext cx="96" cy="624"/>
            </a:xfrm>
            <a:prstGeom prst="line">
              <a:avLst/>
            </a:prstGeom>
            <a:noFill/>
            <a:ln w="22225">
              <a:solidFill>
                <a:srgbClr val="FF0000"/>
              </a:solidFill>
              <a:round/>
              <a:headEnd type="triangle" w="med" len="med"/>
              <a:tailEnd/>
            </a:ln>
          </p:spPr>
          <p:txBody>
            <a:bodyPr>
              <a:spAutoFit/>
            </a:bodyPr>
            <a:lstStyle/>
            <a:p>
              <a:endParaRPr lang="es-ES"/>
            </a:p>
          </p:txBody>
        </p:sp>
        <p:pic>
          <p:nvPicPr>
            <p:cNvPr id="167950" name="Picture 14" descr="EU-RHD-STRG-100527"/>
            <p:cNvPicPr>
              <a:picLocks noChangeAspect="1" noChangeArrowheads="1"/>
            </p:cNvPicPr>
            <p:nvPr/>
          </p:nvPicPr>
          <p:blipFill>
            <a:blip r:embed="rId6" cstate="print"/>
            <a:srcRect l="26552" t="2452" r="5086" b="30238"/>
            <a:stretch>
              <a:fillRect/>
            </a:stretch>
          </p:blipFill>
          <p:spPr bwMode="auto">
            <a:xfrm rot="-792769">
              <a:off x="930" y="754"/>
              <a:ext cx="1679" cy="1469"/>
            </a:xfrm>
            <a:prstGeom prst="rect">
              <a:avLst/>
            </a:prstGeom>
            <a:noFill/>
            <a:ln w="9525">
              <a:noFill/>
              <a:miter lim="800000"/>
              <a:headEnd/>
              <a:tailEnd/>
            </a:ln>
          </p:spPr>
        </p:pic>
        <p:sp>
          <p:nvSpPr>
            <p:cNvPr id="167951" name="Oval 15"/>
            <p:cNvSpPr>
              <a:spLocks noChangeArrowheads="1"/>
            </p:cNvSpPr>
            <p:nvPr/>
          </p:nvSpPr>
          <p:spPr bwMode="auto">
            <a:xfrm>
              <a:off x="1655" y="1480"/>
              <a:ext cx="408" cy="317"/>
            </a:xfrm>
            <a:prstGeom prst="ellipse">
              <a:avLst/>
            </a:prstGeom>
            <a:noFill/>
            <a:ln w="22225">
              <a:solidFill>
                <a:srgbClr val="FF0000"/>
              </a:solidFill>
              <a:round/>
              <a:headEnd/>
              <a:tailEnd/>
            </a:ln>
          </p:spPr>
          <p:txBody>
            <a:bodyPr wrap="none" anchor="ctr"/>
            <a:lstStyle/>
            <a:p>
              <a:pPr eaLnBrk="0" hangingPunct="0"/>
              <a:endParaRPr lang="nl-NL" sz="4400">
                <a:solidFill>
                  <a:schemeClr val="tx2"/>
                </a:solidFill>
                <a:latin typeface="Times New Roman" pitchFamily="18" charset="0"/>
              </a:endParaRPr>
            </a:p>
          </p:txBody>
        </p:sp>
        <p:sp>
          <p:nvSpPr>
            <p:cNvPr id="167952" name="Line 16"/>
            <p:cNvSpPr>
              <a:spLocks noChangeShapeType="1"/>
            </p:cNvSpPr>
            <p:nvPr/>
          </p:nvSpPr>
          <p:spPr bwMode="auto">
            <a:xfrm>
              <a:off x="1973" y="1762"/>
              <a:ext cx="589" cy="771"/>
            </a:xfrm>
            <a:prstGeom prst="line">
              <a:avLst/>
            </a:prstGeom>
            <a:noFill/>
            <a:ln w="22225">
              <a:solidFill>
                <a:srgbClr val="FF0000"/>
              </a:solidFill>
              <a:round/>
              <a:headEnd/>
              <a:tailEnd type="triangle" w="med" len="med"/>
            </a:ln>
          </p:spPr>
          <p:txBody>
            <a:bodyPr/>
            <a:lstStyle/>
            <a:p>
              <a:endParaRPr lang="es-ES"/>
            </a:p>
          </p:txBody>
        </p:sp>
        <p:sp>
          <p:nvSpPr>
            <p:cNvPr id="823313" name="Line 17"/>
            <p:cNvSpPr>
              <a:spLocks noChangeShapeType="1"/>
            </p:cNvSpPr>
            <p:nvPr/>
          </p:nvSpPr>
          <p:spPr bwMode="auto">
            <a:xfrm flipV="1">
              <a:off x="2032" y="1354"/>
              <a:ext cx="2132" cy="90"/>
            </a:xfrm>
            <a:prstGeom prst="line">
              <a:avLst/>
            </a:prstGeom>
            <a:noFill/>
            <a:ln w="22225">
              <a:solidFill>
                <a:schemeClr val="tx1"/>
              </a:solidFill>
              <a:round/>
              <a:headEnd/>
              <a:tailEnd type="triangle" w="med" len="med"/>
            </a:ln>
            <a:effectLst>
              <a:outerShdw dist="35921" dir="2700000" algn="ctr" rotWithShape="0">
                <a:schemeClr val="tx2">
                  <a:alpha val="50000"/>
                </a:schemeClr>
              </a:outerShdw>
            </a:effectLst>
          </p:spPr>
          <p:txBody>
            <a:bodyPr/>
            <a:lstStyle/>
            <a:p>
              <a:pPr>
                <a:defRPr/>
              </a:pPr>
              <a:endParaRPr lang="es-ES">
                <a:ea typeface="+mn-ea"/>
                <a:cs typeface="Arial" charset="0"/>
              </a:endParaRPr>
            </a:p>
          </p:txBody>
        </p:sp>
        <p:sp>
          <p:nvSpPr>
            <p:cNvPr id="167954" name="Text Box 22"/>
            <p:cNvSpPr txBox="1">
              <a:spLocks noChangeArrowheads="1"/>
            </p:cNvSpPr>
            <p:nvPr/>
          </p:nvSpPr>
          <p:spPr bwMode="auto">
            <a:xfrm>
              <a:off x="4785" y="1344"/>
              <a:ext cx="609" cy="288"/>
            </a:xfrm>
            <a:prstGeom prst="rect">
              <a:avLst/>
            </a:prstGeom>
            <a:noFill/>
            <a:ln w="9525">
              <a:noFill/>
              <a:miter lim="800000"/>
              <a:headEnd/>
              <a:tailEnd/>
            </a:ln>
          </p:spPr>
          <p:txBody>
            <a:bodyPr>
              <a:spAutoFit/>
            </a:bodyPr>
            <a:lstStyle/>
            <a:p>
              <a:pPr>
                <a:spcBef>
                  <a:spcPct val="50000"/>
                </a:spcBef>
              </a:pPr>
              <a:r>
                <a:rPr kumimoji="1" lang="en-US" altLang="ja-JP">
                  <a:solidFill>
                    <a:srgbClr val="000000"/>
                  </a:solidFill>
                  <a:ea typeface="MS PGothic" pitchFamily="34" charset="-128"/>
                </a:rPr>
                <a:t>Anillo colector</a:t>
              </a:r>
            </a:p>
          </p:txBody>
        </p:sp>
        <p:sp>
          <p:nvSpPr>
            <p:cNvPr id="167955" name="Text Box 23"/>
            <p:cNvSpPr txBox="1">
              <a:spLocks noChangeArrowheads="1"/>
            </p:cNvSpPr>
            <p:nvPr/>
          </p:nvSpPr>
          <p:spPr bwMode="auto">
            <a:xfrm>
              <a:off x="4589" y="1797"/>
              <a:ext cx="738" cy="173"/>
            </a:xfrm>
            <a:prstGeom prst="rect">
              <a:avLst/>
            </a:prstGeom>
            <a:noFill/>
            <a:ln w="9525">
              <a:noFill/>
              <a:miter lim="800000"/>
              <a:headEnd/>
              <a:tailEnd/>
            </a:ln>
          </p:spPr>
          <p:txBody>
            <a:bodyPr>
              <a:spAutoFit/>
            </a:bodyPr>
            <a:lstStyle/>
            <a:p>
              <a:pPr>
                <a:spcBef>
                  <a:spcPct val="50000"/>
                </a:spcBef>
              </a:pPr>
              <a:r>
                <a:rPr kumimoji="1" lang="en-US" altLang="ja-JP">
                  <a:solidFill>
                    <a:srgbClr val="000000"/>
                  </a:solidFill>
                  <a:ea typeface="MS PGothic" pitchFamily="34" charset="-128"/>
                </a:rPr>
                <a:t>Manga</a:t>
              </a:r>
            </a:p>
          </p:txBody>
        </p:sp>
        <p:sp>
          <p:nvSpPr>
            <p:cNvPr id="167956" name="Text Box 24"/>
            <p:cNvSpPr txBox="1">
              <a:spLocks noChangeArrowheads="1"/>
            </p:cNvSpPr>
            <p:nvPr/>
          </p:nvSpPr>
          <p:spPr bwMode="auto">
            <a:xfrm>
              <a:off x="4740" y="845"/>
              <a:ext cx="784" cy="288"/>
            </a:xfrm>
            <a:prstGeom prst="rect">
              <a:avLst/>
            </a:prstGeom>
            <a:noFill/>
            <a:ln w="9525">
              <a:noFill/>
              <a:miter lim="800000"/>
              <a:headEnd/>
              <a:tailEnd/>
            </a:ln>
          </p:spPr>
          <p:txBody>
            <a:bodyPr>
              <a:spAutoFit/>
            </a:bodyPr>
            <a:lstStyle/>
            <a:p>
              <a:pPr>
                <a:spcBef>
                  <a:spcPct val="50000"/>
                </a:spcBef>
              </a:pPr>
              <a:r>
                <a:rPr kumimoji="1" lang="en-US" altLang="ja-JP">
                  <a:solidFill>
                    <a:srgbClr val="000000"/>
                  </a:solidFill>
                  <a:ea typeface="MS PGothic" pitchFamily="34" charset="-128"/>
                </a:rPr>
                <a:t>Eje de dirección</a:t>
              </a:r>
            </a:p>
          </p:txBody>
        </p:sp>
        <p:sp>
          <p:nvSpPr>
            <p:cNvPr id="167957" name="Line 25"/>
            <p:cNvSpPr>
              <a:spLocks noChangeShapeType="1"/>
            </p:cNvSpPr>
            <p:nvPr/>
          </p:nvSpPr>
          <p:spPr bwMode="auto">
            <a:xfrm flipH="1">
              <a:off x="4436" y="991"/>
              <a:ext cx="454" cy="45"/>
            </a:xfrm>
            <a:prstGeom prst="line">
              <a:avLst/>
            </a:prstGeom>
            <a:noFill/>
            <a:ln w="22225">
              <a:solidFill>
                <a:schemeClr val="tx1"/>
              </a:solidFill>
              <a:round/>
              <a:headEnd/>
              <a:tailEnd type="triangle" w="med" len="med"/>
            </a:ln>
          </p:spPr>
          <p:txBody>
            <a:bodyPr/>
            <a:lstStyle/>
            <a:p>
              <a:endParaRPr lang="es-ES"/>
            </a:p>
          </p:txBody>
        </p:sp>
        <p:sp>
          <p:nvSpPr>
            <p:cNvPr id="823318" name="Line 26"/>
            <p:cNvSpPr>
              <a:spLocks noChangeShapeType="1"/>
            </p:cNvSpPr>
            <p:nvPr/>
          </p:nvSpPr>
          <p:spPr bwMode="auto">
            <a:xfrm flipH="1" flipV="1">
              <a:off x="4300" y="1399"/>
              <a:ext cx="544" cy="91"/>
            </a:xfrm>
            <a:prstGeom prst="line">
              <a:avLst/>
            </a:prstGeom>
            <a:noFill/>
            <a:ln w="22225">
              <a:solidFill>
                <a:schemeClr val="tx1"/>
              </a:solidFill>
              <a:round/>
              <a:headEnd/>
              <a:tailEnd type="triangle" w="med" len="med"/>
            </a:ln>
            <a:effectLst>
              <a:outerShdw dist="35921" dir="2700000" algn="ctr" rotWithShape="0">
                <a:srgbClr val="808080"/>
              </a:outerShdw>
            </a:effectLst>
          </p:spPr>
          <p:txBody>
            <a:bodyPr/>
            <a:lstStyle/>
            <a:p>
              <a:pPr>
                <a:defRPr/>
              </a:pPr>
              <a:endParaRPr lang="es-ES">
                <a:ea typeface="+mn-ea"/>
                <a:cs typeface="Arial" charset="0"/>
              </a:endParaRPr>
            </a:p>
          </p:txBody>
        </p:sp>
        <p:sp>
          <p:nvSpPr>
            <p:cNvPr id="823319" name="Line 27"/>
            <p:cNvSpPr>
              <a:spLocks noChangeShapeType="1"/>
            </p:cNvSpPr>
            <p:nvPr/>
          </p:nvSpPr>
          <p:spPr bwMode="auto">
            <a:xfrm flipH="1" flipV="1">
              <a:off x="4195" y="1671"/>
              <a:ext cx="499" cy="182"/>
            </a:xfrm>
            <a:prstGeom prst="line">
              <a:avLst/>
            </a:prstGeom>
            <a:noFill/>
            <a:ln w="22225">
              <a:solidFill>
                <a:schemeClr val="tx1"/>
              </a:solidFill>
              <a:round/>
              <a:headEnd/>
              <a:tailEnd type="triangle" w="med" len="med"/>
            </a:ln>
            <a:effectLst>
              <a:outerShdw dist="25400" dir="5400000" algn="ctr" rotWithShape="0">
                <a:srgbClr val="808080"/>
              </a:outerShdw>
            </a:effectLst>
          </p:spPr>
          <p:txBody>
            <a:bodyPr/>
            <a:lstStyle/>
            <a:p>
              <a:pPr>
                <a:defRPr/>
              </a:pPr>
              <a:endParaRPr lang="es-ES">
                <a:ea typeface="+mn-ea"/>
                <a:cs typeface="Arial" charset="0"/>
              </a:endParaRPr>
            </a:p>
          </p:txBody>
        </p:sp>
      </p:grpSp>
      <p:sp>
        <p:nvSpPr>
          <p:cNvPr id="167940" name="Rectangle 3"/>
          <p:cNvSpPr>
            <a:spLocks noChangeArrowheads="1"/>
          </p:cNvSpPr>
          <p:nvPr/>
        </p:nvSpPr>
        <p:spPr bwMode="auto">
          <a:xfrm>
            <a:off x="179388" y="22225"/>
            <a:ext cx="8496300" cy="549275"/>
          </a:xfrm>
          <a:prstGeom prst="rect">
            <a:avLst/>
          </a:prstGeom>
          <a:noFill/>
          <a:ln w="9525">
            <a:noFill/>
            <a:miter lim="800000"/>
            <a:headEnd/>
            <a:tailEnd/>
          </a:ln>
        </p:spPr>
        <p:txBody>
          <a:bodyPr lIns="90517" tIns="45259" rIns="90517" bIns="45259" anchor="ctr"/>
          <a:lstStyle/>
          <a:p>
            <a:pPr algn="l" defTabSz="904875"/>
            <a:r>
              <a:rPr lang="es-ES" sz="2300">
                <a:solidFill>
                  <a:schemeClr val="bg1"/>
                </a:solidFill>
              </a:rPr>
              <a:t>Dirección Asistida Eléctrica </a:t>
            </a:r>
            <a:r>
              <a:rPr lang="fr-FR" sz="2300">
                <a:solidFill>
                  <a:schemeClr val="bg1"/>
                </a:solidFill>
              </a:rPr>
              <a:t>(DAE)</a:t>
            </a:r>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214546" y="928670"/>
            <a:ext cx="4572000" cy="5324535"/>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r>
              <a:rPr kumimoji="1" lang="es-ES" altLang="ja-JP" sz="2000" dirty="0" smtClean="0"/>
              <a:t>Para los modelos de conducción a derechas se han desarrollado exclusivamente una columna y un antirrobo específicos (THACHAM). </a:t>
            </a:r>
          </a:p>
          <a:p>
            <a:endParaRPr kumimoji="1" lang="es-ES" altLang="ja-JP" sz="2000" dirty="0" smtClean="0"/>
          </a:p>
          <a:p>
            <a:r>
              <a:rPr kumimoji="1" lang="es-ES" altLang="ja-JP" sz="2000" b="1" dirty="0" smtClean="0"/>
              <a:t>Columna de dirección</a:t>
            </a:r>
          </a:p>
          <a:p>
            <a:r>
              <a:rPr kumimoji="1" lang="es-ES" altLang="ja-JP" sz="2000" dirty="0" smtClean="0"/>
              <a:t>Un anillo colector, al comenzar a derrapar a partir de un par de aproximadamente 100 </a:t>
            </a:r>
            <a:r>
              <a:rPr kumimoji="1" lang="es-ES" altLang="ja-JP" sz="2000" dirty="0" err="1" smtClean="0"/>
              <a:t>N.m.</a:t>
            </a:r>
            <a:r>
              <a:rPr kumimoji="1" lang="es-ES" altLang="ja-JP" sz="2000" dirty="0" smtClean="0"/>
              <a:t>, está presente para evitar toda rotura del bloqueo antirrobo mientras se aplica un par excesivo sobre el volante bloqueado.</a:t>
            </a:r>
          </a:p>
          <a:p>
            <a:endParaRPr kumimoji="1" lang="es-ES" altLang="ja-JP" sz="2000" dirty="0" smtClean="0"/>
          </a:p>
          <a:p>
            <a:r>
              <a:rPr kumimoji="1" lang="es-ES" altLang="ja-JP" sz="2000" b="1" dirty="0" smtClean="0"/>
              <a:t>Antirrobo</a:t>
            </a:r>
            <a:endParaRPr kumimoji="1" lang="es-ES" altLang="ja-JP" sz="2000" dirty="0" smtClean="0"/>
          </a:p>
          <a:p>
            <a:r>
              <a:rPr kumimoji="1" lang="es-ES" altLang="ja-JP" sz="2000" dirty="0" smtClean="0"/>
              <a:t>     El bloqueo está reforzado y se han añadido funciones de seguridad adicionales</a:t>
            </a:r>
            <a:r>
              <a:rPr kumimoji="1" lang="fr-FR" altLang="ja-JP" sz="2000" dirty="0" smtClean="0"/>
              <a:t>.</a:t>
            </a:r>
            <a:endParaRPr kumimoji="1" lang="en-US" altLang="ja-JP" sz="2000"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3"/>
          <p:cNvSpPr txBox="1">
            <a:spLocks noChangeArrowheads="1"/>
          </p:cNvSpPr>
          <p:nvPr/>
        </p:nvSpPr>
        <p:spPr bwMode="auto">
          <a:xfrm>
            <a:off x="184150" y="644525"/>
            <a:ext cx="8780463" cy="366713"/>
          </a:xfrm>
          <a:prstGeom prst="rect">
            <a:avLst/>
          </a:prstGeom>
          <a:noFill/>
          <a:ln w="9525">
            <a:noFill/>
            <a:miter lim="800000"/>
            <a:headEnd/>
            <a:tailEnd/>
          </a:ln>
        </p:spPr>
        <p:txBody>
          <a:bodyPr>
            <a:spAutoFit/>
          </a:bodyPr>
          <a:lstStyle/>
          <a:p>
            <a:pPr algn="l"/>
            <a:r>
              <a:rPr lang="es-ES" sz="1800" b="1">
                <a:solidFill>
                  <a:srgbClr val="000000"/>
                </a:solidFill>
              </a:rPr>
              <a:t>Circuito hidráulico y asistencia</a:t>
            </a:r>
          </a:p>
        </p:txBody>
      </p:sp>
      <p:pic>
        <p:nvPicPr>
          <p:cNvPr id="1057795" name="Picture 20" descr="contacteur a clé"/>
          <p:cNvPicPr>
            <a:picLocks noChangeAspect="1" noChangeArrowheads="1"/>
          </p:cNvPicPr>
          <p:nvPr/>
        </p:nvPicPr>
        <p:blipFill>
          <a:blip r:embed="rId3" cstate="print"/>
          <a:srcRect/>
          <a:stretch>
            <a:fillRect/>
          </a:stretch>
        </p:blipFill>
        <p:spPr bwMode="auto">
          <a:xfrm>
            <a:off x="4500563" y="884238"/>
            <a:ext cx="1008062" cy="815975"/>
          </a:xfrm>
          <a:prstGeom prst="rect">
            <a:avLst/>
          </a:prstGeom>
          <a:noFill/>
          <a:ln w="19050">
            <a:solidFill>
              <a:schemeClr val="tx2"/>
            </a:solidFill>
            <a:miter lim="800000"/>
            <a:headEnd/>
            <a:tailEnd/>
          </a:ln>
          <a:effectLst>
            <a:outerShdw dist="35921" dir="2700000" algn="ctr" rotWithShape="0">
              <a:srgbClr val="808080">
                <a:alpha val="50000"/>
              </a:srgbClr>
            </a:outerShdw>
          </a:effectLst>
        </p:spPr>
      </p:pic>
      <p:pic>
        <p:nvPicPr>
          <p:cNvPr id="169988" name="Picture 35" descr="発発資料作成２"/>
          <p:cNvPicPr>
            <a:picLocks noChangeAspect="1" noChangeArrowheads="1"/>
          </p:cNvPicPr>
          <p:nvPr/>
        </p:nvPicPr>
        <p:blipFill>
          <a:blip r:embed="rId4" cstate="print"/>
          <a:srcRect/>
          <a:stretch>
            <a:fillRect/>
          </a:stretch>
        </p:blipFill>
        <p:spPr bwMode="auto">
          <a:xfrm>
            <a:off x="755650" y="3717925"/>
            <a:ext cx="6337300" cy="2287588"/>
          </a:xfrm>
          <a:prstGeom prst="rect">
            <a:avLst/>
          </a:prstGeom>
          <a:noFill/>
          <a:ln w="9525">
            <a:noFill/>
            <a:miter lim="800000"/>
            <a:headEnd/>
            <a:tailEnd/>
          </a:ln>
        </p:spPr>
      </p:pic>
      <p:pic>
        <p:nvPicPr>
          <p:cNvPr id="169989" name="Picture 5" descr="pompe_a vide"/>
          <p:cNvPicPr>
            <a:picLocks noChangeAspect="1" noChangeArrowheads="1"/>
          </p:cNvPicPr>
          <p:nvPr/>
        </p:nvPicPr>
        <p:blipFill>
          <a:blip r:embed="rId5" cstate="print"/>
          <a:srcRect/>
          <a:stretch>
            <a:fillRect/>
          </a:stretch>
        </p:blipFill>
        <p:spPr bwMode="auto">
          <a:xfrm>
            <a:off x="6732588" y="1773238"/>
            <a:ext cx="2301875" cy="2376487"/>
          </a:xfrm>
          <a:prstGeom prst="rect">
            <a:avLst/>
          </a:prstGeom>
          <a:noFill/>
          <a:ln w="9525">
            <a:noFill/>
            <a:miter lim="800000"/>
            <a:headEnd/>
            <a:tailEnd/>
          </a:ln>
        </p:spPr>
      </p:pic>
      <p:sp>
        <p:nvSpPr>
          <p:cNvPr id="169990" name="Text Box 6"/>
          <p:cNvSpPr txBox="1">
            <a:spLocks noChangeArrowheads="1"/>
          </p:cNvSpPr>
          <p:nvPr/>
        </p:nvSpPr>
        <p:spPr bwMode="auto">
          <a:xfrm>
            <a:off x="6732588" y="3789363"/>
            <a:ext cx="2305050" cy="561975"/>
          </a:xfrm>
          <a:prstGeom prst="rect">
            <a:avLst/>
          </a:prstGeom>
          <a:solidFill>
            <a:srgbClr val="C0C0C0">
              <a:alpha val="85097"/>
            </a:srgbClr>
          </a:solidFill>
          <a:ln w="12700">
            <a:solidFill>
              <a:schemeClr val="tx2"/>
            </a:solidFill>
            <a:miter lim="800000"/>
            <a:headEnd/>
            <a:tailEnd/>
          </a:ln>
        </p:spPr>
        <p:txBody>
          <a:bodyPr>
            <a:spAutoFit/>
          </a:bodyPr>
          <a:lstStyle/>
          <a:p>
            <a:pPr>
              <a:spcBef>
                <a:spcPct val="50000"/>
              </a:spcBef>
            </a:pPr>
            <a:r>
              <a:rPr lang="fr-FR"/>
              <a:t>Bomba de vacío eléctrica</a:t>
            </a:r>
          </a:p>
          <a:p>
            <a:pPr>
              <a:spcBef>
                <a:spcPct val="50000"/>
              </a:spcBef>
            </a:pPr>
            <a:r>
              <a:rPr lang="fr-FR"/>
              <a:t>	</a:t>
            </a:r>
          </a:p>
        </p:txBody>
      </p:sp>
      <p:sp>
        <p:nvSpPr>
          <p:cNvPr id="169991" name="Oval 7"/>
          <p:cNvSpPr>
            <a:spLocks noChangeArrowheads="1"/>
          </p:cNvSpPr>
          <p:nvPr/>
        </p:nvSpPr>
        <p:spPr bwMode="auto">
          <a:xfrm>
            <a:off x="1116013" y="4652963"/>
            <a:ext cx="647700" cy="504825"/>
          </a:xfrm>
          <a:prstGeom prst="ellipse">
            <a:avLst/>
          </a:prstGeom>
          <a:noFill/>
          <a:ln w="25400">
            <a:solidFill>
              <a:srgbClr val="FF0000"/>
            </a:solidFill>
            <a:prstDash val="sysDot"/>
            <a:round/>
            <a:headEnd/>
            <a:tailEnd/>
          </a:ln>
        </p:spPr>
        <p:txBody>
          <a:bodyPr wrap="none" anchor="ctr"/>
          <a:lstStyle/>
          <a:p>
            <a:pPr algn="l"/>
            <a:endParaRPr lang="es-ES"/>
          </a:p>
        </p:txBody>
      </p:sp>
      <p:sp>
        <p:nvSpPr>
          <p:cNvPr id="169992" name="Line 16"/>
          <p:cNvSpPr>
            <a:spLocks noChangeShapeType="1"/>
          </p:cNvSpPr>
          <p:nvPr/>
        </p:nvSpPr>
        <p:spPr bwMode="auto">
          <a:xfrm flipV="1">
            <a:off x="5580063" y="3644900"/>
            <a:ext cx="1152525" cy="215900"/>
          </a:xfrm>
          <a:prstGeom prst="line">
            <a:avLst/>
          </a:prstGeom>
          <a:noFill/>
          <a:ln w="31750">
            <a:solidFill>
              <a:srgbClr val="FF0000"/>
            </a:solidFill>
            <a:round/>
            <a:headEnd/>
            <a:tailEnd type="triangle" w="med" len="med"/>
          </a:ln>
        </p:spPr>
        <p:txBody>
          <a:bodyPr/>
          <a:lstStyle/>
          <a:p>
            <a:endParaRPr lang="es-ES"/>
          </a:p>
        </p:txBody>
      </p:sp>
      <p:sp>
        <p:nvSpPr>
          <p:cNvPr id="169993" name="Oval 9"/>
          <p:cNvSpPr>
            <a:spLocks noChangeArrowheads="1"/>
          </p:cNvSpPr>
          <p:nvPr/>
        </p:nvSpPr>
        <p:spPr bwMode="auto">
          <a:xfrm>
            <a:off x="4859338" y="3716338"/>
            <a:ext cx="719137" cy="504825"/>
          </a:xfrm>
          <a:prstGeom prst="ellipse">
            <a:avLst/>
          </a:prstGeom>
          <a:noFill/>
          <a:ln w="25400">
            <a:solidFill>
              <a:srgbClr val="FF0000"/>
            </a:solidFill>
            <a:prstDash val="sysDot"/>
            <a:round/>
            <a:headEnd/>
            <a:tailEnd/>
          </a:ln>
        </p:spPr>
        <p:txBody>
          <a:bodyPr wrap="none" anchor="ctr"/>
          <a:lstStyle/>
          <a:p>
            <a:pPr algn="l"/>
            <a:endParaRPr lang="es-ES"/>
          </a:p>
        </p:txBody>
      </p:sp>
      <p:pic>
        <p:nvPicPr>
          <p:cNvPr id="169994" name="Picture 11" descr="capteur vide_relais_pompe_a_vide"/>
          <p:cNvPicPr>
            <a:picLocks noChangeAspect="1" noChangeArrowheads="1"/>
          </p:cNvPicPr>
          <p:nvPr/>
        </p:nvPicPr>
        <p:blipFill>
          <a:blip r:embed="rId6" cstate="print"/>
          <a:srcRect/>
          <a:stretch>
            <a:fillRect/>
          </a:stretch>
        </p:blipFill>
        <p:spPr bwMode="auto">
          <a:xfrm>
            <a:off x="395288" y="1662113"/>
            <a:ext cx="3990975" cy="2376487"/>
          </a:xfrm>
          <a:prstGeom prst="rect">
            <a:avLst/>
          </a:prstGeom>
          <a:noFill/>
          <a:ln w="9525">
            <a:noFill/>
            <a:miter lim="800000"/>
            <a:headEnd/>
            <a:tailEnd/>
          </a:ln>
        </p:spPr>
      </p:pic>
      <p:sp>
        <p:nvSpPr>
          <p:cNvPr id="169995" name="Line 16"/>
          <p:cNvSpPr>
            <a:spLocks noChangeShapeType="1"/>
          </p:cNvSpPr>
          <p:nvPr/>
        </p:nvSpPr>
        <p:spPr bwMode="auto">
          <a:xfrm flipV="1">
            <a:off x="2268538" y="3213100"/>
            <a:ext cx="503237" cy="1296988"/>
          </a:xfrm>
          <a:prstGeom prst="line">
            <a:avLst/>
          </a:prstGeom>
          <a:noFill/>
          <a:ln w="31750">
            <a:solidFill>
              <a:srgbClr val="FF0000"/>
            </a:solidFill>
            <a:round/>
            <a:headEnd/>
            <a:tailEnd type="triangle" w="med" len="med"/>
          </a:ln>
        </p:spPr>
        <p:txBody>
          <a:bodyPr/>
          <a:lstStyle/>
          <a:p>
            <a:endParaRPr lang="es-ES"/>
          </a:p>
        </p:txBody>
      </p:sp>
      <p:sp>
        <p:nvSpPr>
          <p:cNvPr id="169996" name="Line 16"/>
          <p:cNvSpPr>
            <a:spLocks noChangeShapeType="1"/>
          </p:cNvSpPr>
          <p:nvPr/>
        </p:nvSpPr>
        <p:spPr bwMode="auto">
          <a:xfrm flipV="1">
            <a:off x="1476375" y="3357563"/>
            <a:ext cx="142875" cy="1295400"/>
          </a:xfrm>
          <a:prstGeom prst="line">
            <a:avLst/>
          </a:prstGeom>
          <a:noFill/>
          <a:ln w="31750">
            <a:solidFill>
              <a:srgbClr val="FF0000"/>
            </a:solidFill>
            <a:round/>
            <a:headEnd/>
            <a:tailEnd type="triangle" w="med" len="med"/>
          </a:ln>
        </p:spPr>
        <p:txBody>
          <a:bodyPr/>
          <a:lstStyle/>
          <a:p>
            <a:endParaRPr lang="es-ES"/>
          </a:p>
        </p:txBody>
      </p:sp>
      <p:sp>
        <p:nvSpPr>
          <p:cNvPr id="169997" name="Text Box 14"/>
          <p:cNvSpPr txBox="1">
            <a:spLocks noChangeArrowheads="1"/>
          </p:cNvSpPr>
          <p:nvPr/>
        </p:nvSpPr>
        <p:spPr bwMode="auto">
          <a:xfrm>
            <a:off x="2411413" y="3500438"/>
            <a:ext cx="2016125" cy="561975"/>
          </a:xfrm>
          <a:prstGeom prst="rect">
            <a:avLst/>
          </a:prstGeom>
          <a:solidFill>
            <a:srgbClr val="C0C0C0">
              <a:alpha val="85097"/>
            </a:srgbClr>
          </a:solidFill>
          <a:ln w="12700">
            <a:solidFill>
              <a:schemeClr val="tx2"/>
            </a:solidFill>
            <a:miter lim="800000"/>
            <a:headEnd/>
            <a:tailEnd/>
          </a:ln>
        </p:spPr>
        <p:txBody>
          <a:bodyPr>
            <a:spAutoFit/>
          </a:bodyPr>
          <a:lstStyle/>
          <a:p>
            <a:pPr>
              <a:spcBef>
                <a:spcPct val="50000"/>
              </a:spcBef>
            </a:pPr>
            <a:r>
              <a:rPr lang="fr-FR"/>
              <a:t>Sensor de presión</a:t>
            </a:r>
          </a:p>
          <a:p>
            <a:pPr>
              <a:spcBef>
                <a:spcPct val="50000"/>
              </a:spcBef>
            </a:pPr>
            <a:r>
              <a:rPr lang="fr-FR"/>
              <a:t>	</a:t>
            </a:r>
          </a:p>
        </p:txBody>
      </p:sp>
      <p:sp>
        <p:nvSpPr>
          <p:cNvPr id="169998" name="Text Box 15"/>
          <p:cNvSpPr txBox="1">
            <a:spLocks noChangeArrowheads="1"/>
          </p:cNvSpPr>
          <p:nvPr/>
        </p:nvSpPr>
        <p:spPr bwMode="auto">
          <a:xfrm>
            <a:off x="468313" y="3644900"/>
            <a:ext cx="1584325" cy="646113"/>
          </a:xfrm>
          <a:prstGeom prst="rect">
            <a:avLst/>
          </a:prstGeom>
          <a:solidFill>
            <a:srgbClr val="C0C0C0">
              <a:alpha val="85097"/>
            </a:srgbClr>
          </a:solidFill>
          <a:ln w="12700">
            <a:solidFill>
              <a:schemeClr val="tx2"/>
            </a:solidFill>
            <a:miter lim="800000"/>
            <a:headEnd/>
            <a:tailEnd/>
          </a:ln>
        </p:spPr>
        <p:txBody>
          <a:bodyPr>
            <a:spAutoFit/>
          </a:bodyPr>
          <a:lstStyle/>
          <a:p>
            <a:pPr>
              <a:spcBef>
                <a:spcPct val="50000"/>
              </a:spcBef>
            </a:pPr>
            <a:r>
              <a:rPr lang="es-ES"/>
              <a:t>Relé de bomba de vacío eléctrica</a:t>
            </a:r>
            <a:r>
              <a:rPr lang="fr-FR"/>
              <a:t>	</a:t>
            </a:r>
          </a:p>
        </p:txBody>
      </p:sp>
      <p:grpSp>
        <p:nvGrpSpPr>
          <p:cNvPr id="2" name="Group 16"/>
          <p:cNvGrpSpPr>
            <a:grpSpLocks/>
          </p:cNvGrpSpPr>
          <p:nvPr/>
        </p:nvGrpSpPr>
        <p:grpSpPr bwMode="auto">
          <a:xfrm>
            <a:off x="4716463" y="2205038"/>
            <a:ext cx="1800225" cy="1166812"/>
            <a:chOff x="4422" y="935"/>
            <a:chExt cx="1044" cy="677"/>
          </a:xfrm>
        </p:grpSpPr>
        <p:pic>
          <p:nvPicPr>
            <p:cNvPr id="170005" name="Picture 17" descr="100_5643"/>
            <p:cNvPicPr>
              <a:picLocks noChangeAspect="1" noChangeArrowheads="1"/>
            </p:cNvPicPr>
            <p:nvPr/>
          </p:nvPicPr>
          <p:blipFill>
            <a:blip r:embed="rId7" cstate="print"/>
            <a:srcRect/>
            <a:stretch>
              <a:fillRect/>
            </a:stretch>
          </p:blipFill>
          <p:spPr bwMode="auto">
            <a:xfrm>
              <a:off x="4422" y="935"/>
              <a:ext cx="1044" cy="673"/>
            </a:xfrm>
            <a:prstGeom prst="rect">
              <a:avLst/>
            </a:prstGeom>
            <a:solidFill>
              <a:schemeClr val="folHlink">
                <a:alpha val="43921"/>
              </a:schemeClr>
            </a:solidFill>
            <a:ln w="9525">
              <a:solidFill>
                <a:schemeClr val="tx2"/>
              </a:solidFill>
              <a:miter lim="800000"/>
              <a:headEnd/>
              <a:tailEnd/>
            </a:ln>
          </p:spPr>
        </p:pic>
        <p:sp>
          <p:nvSpPr>
            <p:cNvPr id="1057809" name="Freeform 18"/>
            <p:cNvSpPr>
              <a:spLocks/>
            </p:cNvSpPr>
            <p:nvPr/>
          </p:nvSpPr>
          <p:spPr bwMode="auto">
            <a:xfrm>
              <a:off x="4422" y="935"/>
              <a:ext cx="1042" cy="677"/>
            </a:xfrm>
            <a:custGeom>
              <a:avLst/>
              <a:gdLst>
                <a:gd name="T0" fmla="*/ 0 w 3447"/>
                <a:gd name="T1" fmla="*/ 0 h 2313"/>
                <a:gd name="T2" fmla="*/ 1042 w 3447"/>
                <a:gd name="T3" fmla="*/ 0 h 2313"/>
                <a:gd name="T4" fmla="*/ 1042 w 3447"/>
                <a:gd name="T5" fmla="*/ 677 h 2313"/>
                <a:gd name="T6" fmla="*/ 370 w 3447"/>
                <a:gd name="T7" fmla="*/ 677 h 2313"/>
                <a:gd name="T8" fmla="*/ 699 w 3447"/>
                <a:gd name="T9" fmla="*/ 425 h 2313"/>
                <a:gd name="T10" fmla="*/ 562 w 3447"/>
                <a:gd name="T11" fmla="*/ 332 h 2313"/>
                <a:gd name="T12" fmla="*/ 356 w 3447"/>
                <a:gd name="T13" fmla="*/ 491 h 2313"/>
                <a:gd name="T14" fmla="*/ 164 w 3447"/>
                <a:gd name="T15" fmla="*/ 372 h 2313"/>
                <a:gd name="T16" fmla="*/ 55 w 3447"/>
                <a:gd name="T17" fmla="*/ 451 h 2313"/>
                <a:gd name="T18" fmla="*/ 356 w 3447"/>
                <a:gd name="T19" fmla="*/ 677 h 2313"/>
                <a:gd name="T20" fmla="*/ 0 w 3447"/>
                <a:gd name="T21" fmla="*/ 677 h 2313"/>
                <a:gd name="T22" fmla="*/ 0 w 3447"/>
                <a:gd name="T23" fmla="*/ 0 h 23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47"/>
                <a:gd name="T37" fmla="*/ 0 h 2313"/>
                <a:gd name="T38" fmla="*/ 3447 w 3447"/>
                <a:gd name="T39" fmla="*/ 2313 h 23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47" h="2313">
                  <a:moveTo>
                    <a:pt x="0" y="0"/>
                  </a:moveTo>
                  <a:lnTo>
                    <a:pt x="3447" y="0"/>
                  </a:lnTo>
                  <a:lnTo>
                    <a:pt x="3447" y="2313"/>
                  </a:lnTo>
                  <a:lnTo>
                    <a:pt x="1225" y="2313"/>
                  </a:lnTo>
                  <a:lnTo>
                    <a:pt x="2313" y="1452"/>
                  </a:lnTo>
                  <a:lnTo>
                    <a:pt x="1860" y="1134"/>
                  </a:lnTo>
                  <a:lnTo>
                    <a:pt x="1179" y="1678"/>
                  </a:lnTo>
                  <a:lnTo>
                    <a:pt x="544" y="1270"/>
                  </a:lnTo>
                  <a:lnTo>
                    <a:pt x="181" y="1542"/>
                  </a:lnTo>
                  <a:lnTo>
                    <a:pt x="1179" y="2313"/>
                  </a:lnTo>
                  <a:lnTo>
                    <a:pt x="0" y="2313"/>
                  </a:lnTo>
                  <a:lnTo>
                    <a:pt x="0" y="0"/>
                  </a:lnTo>
                  <a:close/>
                </a:path>
              </a:pathLst>
            </a:custGeom>
            <a:solidFill>
              <a:srgbClr val="969696">
                <a:alpha val="44000"/>
              </a:srgbClr>
            </a:solidFill>
            <a:ln w="22225">
              <a:solidFill>
                <a:schemeClr val="tx2"/>
              </a:solidFill>
              <a:round/>
              <a:headEnd/>
              <a:tailEnd/>
            </a:ln>
            <a:effectLst>
              <a:outerShdw dist="35921" dir="2700000" algn="ctr" rotWithShape="0">
                <a:srgbClr val="808080">
                  <a:alpha val="50000"/>
                </a:srgbClr>
              </a:outerShdw>
            </a:effectLst>
          </p:spPr>
          <p:txBody>
            <a:bodyPr/>
            <a:lstStyle/>
            <a:p>
              <a:pPr>
                <a:defRPr/>
              </a:pPr>
              <a:endParaRPr lang="es-ES">
                <a:ea typeface="+mn-ea"/>
                <a:cs typeface="Arial" charset="0"/>
              </a:endParaRPr>
            </a:p>
          </p:txBody>
        </p:sp>
      </p:grpSp>
      <p:sp>
        <p:nvSpPr>
          <p:cNvPr id="170000" name="Text Box 19"/>
          <p:cNvSpPr txBox="1">
            <a:spLocks noChangeArrowheads="1"/>
          </p:cNvSpPr>
          <p:nvPr/>
        </p:nvSpPr>
        <p:spPr bwMode="auto">
          <a:xfrm>
            <a:off x="5651500" y="2195513"/>
            <a:ext cx="863600" cy="431800"/>
          </a:xfrm>
          <a:prstGeom prst="rect">
            <a:avLst/>
          </a:prstGeom>
          <a:solidFill>
            <a:srgbClr val="EAEAEA"/>
          </a:solidFill>
          <a:ln w="9525" algn="ctr">
            <a:noFill/>
            <a:miter lim="800000"/>
            <a:headEnd/>
            <a:tailEnd/>
          </a:ln>
        </p:spPr>
        <p:txBody>
          <a:bodyPr/>
          <a:lstStyle/>
          <a:p>
            <a:pPr eaLnBrk="0" hangingPunct="0">
              <a:spcBef>
                <a:spcPct val="50000"/>
              </a:spcBef>
            </a:pPr>
            <a:r>
              <a:rPr kumimoji="1" lang="en-US" altLang="ja-JP" sz="1800">
                <a:ea typeface="MS Gothic" pitchFamily="49" charset="-128"/>
              </a:rPr>
              <a:t>VE</a:t>
            </a:r>
          </a:p>
        </p:txBody>
      </p:sp>
      <p:sp>
        <p:nvSpPr>
          <p:cNvPr id="491540" name="AutoShape 20"/>
          <p:cNvSpPr>
            <a:spLocks noChangeArrowheads="1"/>
          </p:cNvSpPr>
          <p:nvPr/>
        </p:nvSpPr>
        <p:spPr bwMode="auto">
          <a:xfrm>
            <a:off x="3708400" y="2708275"/>
            <a:ext cx="1150938" cy="503238"/>
          </a:xfrm>
          <a:prstGeom prst="rightArrow">
            <a:avLst>
              <a:gd name="adj1" fmla="val 50000"/>
              <a:gd name="adj2" fmla="val 57177"/>
            </a:avLst>
          </a:prstGeom>
          <a:solidFill>
            <a:schemeClr val="accent1">
              <a:alpha val="85097"/>
            </a:schemeClr>
          </a:solidFill>
          <a:ln w="9525">
            <a:solidFill>
              <a:srgbClr val="00FF00"/>
            </a:solidFill>
            <a:miter lim="800000"/>
            <a:headEnd/>
            <a:tailEnd/>
          </a:ln>
        </p:spPr>
        <p:txBody>
          <a:bodyPr wrap="none" anchor="ctr"/>
          <a:lstStyle/>
          <a:p>
            <a:r>
              <a:rPr lang="fr-FR"/>
              <a:t>Info presión</a:t>
            </a:r>
          </a:p>
        </p:txBody>
      </p:sp>
      <p:sp>
        <p:nvSpPr>
          <p:cNvPr id="491541" name="AutoShape 21"/>
          <p:cNvSpPr>
            <a:spLocks noChangeArrowheads="1"/>
          </p:cNvSpPr>
          <p:nvPr/>
        </p:nvSpPr>
        <p:spPr bwMode="auto">
          <a:xfrm>
            <a:off x="5867400" y="2492375"/>
            <a:ext cx="1800225" cy="936625"/>
          </a:xfrm>
          <a:prstGeom prst="rightArrow">
            <a:avLst>
              <a:gd name="adj1" fmla="val 50000"/>
              <a:gd name="adj2" fmla="val 48051"/>
            </a:avLst>
          </a:prstGeom>
          <a:solidFill>
            <a:srgbClr val="FF9900">
              <a:alpha val="85097"/>
            </a:srgbClr>
          </a:solidFill>
          <a:ln w="9525">
            <a:solidFill>
              <a:srgbClr val="FF6600"/>
            </a:solidFill>
            <a:miter lim="800000"/>
            <a:headEnd/>
            <a:tailEnd/>
          </a:ln>
        </p:spPr>
        <p:txBody>
          <a:bodyPr wrap="none" anchor="ctr"/>
          <a:lstStyle/>
          <a:p>
            <a:r>
              <a:rPr lang="fr-FR"/>
              <a:t>Activación bomba </a:t>
            </a:r>
          </a:p>
          <a:p>
            <a:r>
              <a:rPr lang="fr-FR"/>
              <a:t>(por relé)</a:t>
            </a:r>
          </a:p>
        </p:txBody>
      </p:sp>
      <p:sp>
        <p:nvSpPr>
          <p:cNvPr id="491543" name="AutoShape 23"/>
          <p:cNvSpPr>
            <a:spLocks noChangeArrowheads="1"/>
          </p:cNvSpPr>
          <p:nvPr/>
        </p:nvSpPr>
        <p:spPr bwMode="auto">
          <a:xfrm rot="5400000">
            <a:off x="4608513" y="1952625"/>
            <a:ext cx="1150938" cy="503237"/>
          </a:xfrm>
          <a:prstGeom prst="rightArrow">
            <a:avLst>
              <a:gd name="adj1" fmla="val 50000"/>
              <a:gd name="adj2" fmla="val 57177"/>
            </a:avLst>
          </a:prstGeom>
          <a:solidFill>
            <a:schemeClr val="accent1">
              <a:alpha val="85097"/>
            </a:schemeClr>
          </a:solidFill>
          <a:ln w="9525">
            <a:solidFill>
              <a:srgbClr val="00FF00"/>
            </a:solidFill>
            <a:miter lim="800000"/>
            <a:headEnd/>
            <a:tailEnd/>
          </a:ln>
        </p:spPr>
        <p:txBody>
          <a:bodyPr wrap="none" anchor="ctr"/>
          <a:lstStyle/>
          <a:p>
            <a:r>
              <a:rPr lang="fr-FR"/>
              <a:t>contacto</a:t>
            </a:r>
          </a:p>
        </p:txBody>
      </p:sp>
      <p:sp>
        <p:nvSpPr>
          <p:cNvPr id="170004" name="Rectangle 3"/>
          <p:cNvSpPr>
            <a:spLocks noChangeArrowheads="1"/>
          </p:cNvSpPr>
          <p:nvPr/>
        </p:nvSpPr>
        <p:spPr bwMode="auto">
          <a:xfrm>
            <a:off x="179388" y="0"/>
            <a:ext cx="8496300" cy="549275"/>
          </a:xfrm>
          <a:prstGeom prst="rect">
            <a:avLst/>
          </a:prstGeom>
          <a:noFill/>
          <a:ln w="9525">
            <a:noFill/>
            <a:miter lim="800000"/>
            <a:headEnd/>
            <a:tailEnd/>
          </a:ln>
        </p:spPr>
        <p:txBody>
          <a:bodyPr lIns="90517" tIns="45259" rIns="90517" bIns="45259" anchor="ctr"/>
          <a:lstStyle/>
          <a:p>
            <a:pPr algn="l" defTabSz="904875"/>
            <a:r>
              <a:rPr lang="fr-FR" sz="2300">
                <a:solidFill>
                  <a:schemeClr val="bg1"/>
                </a:solidFill>
              </a:rPr>
              <a:t>Frenado y ESP</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91543"/>
                                        </p:tgtEl>
                                        <p:attrNameLst>
                                          <p:attrName>style.visibility</p:attrName>
                                        </p:attrNameLst>
                                      </p:cBhvr>
                                      <p:to>
                                        <p:strVal val="visible"/>
                                      </p:to>
                                    </p:set>
                                    <p:animEffect transition="in" filter="wipe(up)">
                                      <p:cBhvr>
                                        <p:cTn id="7" dur="500"/>
                                        <p:tgtEl>
                                          <p:spTgt spid="49154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91541"/>
                                        </p:tgtEl>
                                        <p:attrNameLst>
                                          <p:attrName>style.visibility</p:attrName>
                                        </p:attrNameLst>
                                      </p:cBhvr>
                                      <p:to>
                                        <p:strVal val="visible"/>
                                      </p:to>
                                    </p:set>
                                    <p:animEffect transition="in" filter="wipe(left)">
                                      <p:cBhvr>
                                        <p:cTn id="11" dur="500"/>
                                        <p:tgtEl>
                                          <p:spTgt spid="491541"/>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xit" presetSubtype="0" fill="hold" grpId="1" nodeType="clickEffect">
                                  <p:stCondLst>
                                    <p:cond delay="0"/>
                                  </p:stCondLst>
                                  <p:childTnLst>
                                    <p:animEffect transition="out" filter="dissolve">
                                      <p:cBhvr>
                                        <p:cTn id="15" dur="500"/>
                                        <p:tgtEl>
                                          <p:spTgt spid="491543"/>
                                        </p:tgtEl>
                                      </p:cBhvr>
                                    </p:animEffect>
                                    <p:set>
                                      <p:cBhvr>
                                        <p:cTn id="16" dur="1" fill="hold">
                                          <p:stCondLst>
                                            <p:cond delay="499"/>
                                          </p:stCondLst>
                                        </p:cTn>
                                        <p:tgtEl>
                                          <p:spTgt spid="491543"/>
                                        </p:tgtEl>
                                        <p:attrNameLst>
                                          <p:attrName>style.visibility</p:attrName>
                                        </p:attrNameLst>
                                      </p:cBhvr>
                                      <p:to>
                                        <p:strVal val="hidden"/>
                                      </p:to>
                                    </p:set>
                                  </p:childTnLst>
                                </p:cTn>
                              </p:par>
                              <p:par>
                                <p:cTn id="17" presetID="9" presetClass="exit" presetSubtype="0" fill="hold" grpId="1" nodeType="withEffect">
                                  <p:stCondLst>
                                    <p:cond delay="0"/>
                                  </p:stCondLst>
                                  <p:childTnLst>
                                    <p:animEffect transition="out" filter="dissolve">
                                      <p:cBhvr>
                                        <p:cTn id="18" dur="500"/>
                                        <p:tgtEl>
                                          <p:spTgt spid="491541"/>
                                        </p:tgtEl>
                                      </p:cBhvr>
                                    </p:animEffect>
                                    <p:set>
                                      <p:cBhvr>
                                        <p:cTn id="19" dur="1" fill="hold">
                                          <p:stCondLst>
                                            <p:cond delay="499"/>
                                          </p:stCondLst>
                                        </p:cTn>
                                        <p:tgtEl>
                                          <p:spTgt spid="491541"/>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91540"/>
                                        </p:tgtEl>
                                        <p:attrNameLst>
                                          <p:attrName>style.visibility</p:attrName>
                                        </p:attrNameLst>
                                      </p:cBhvr>
                                      <p:to>
                                        <p:strVal val="visible"/>
                                      </p:to>
                                    </p:set>
                                    <p:animEffect transition="in" filter="wipe(left)">
                                      <p:cBhvr>
                                        <p:cTn id="24" dur="500"/>
                                        <p:tgtEl>
                                          <p:spTgt spid="491540"/>
                                        </p:tgtEl>
                                      </p:cBhvr>
                                    </p:animEffect>
                                  </p:childTnLst>
                                </p:cTn>
                              </p:par>
                            </p:childTnLst>
                          </p:cTn>
                        </p:par>
                        <p:par>
                          <p:cTn id="25" fill="hold">
                            <p:stCondLst>
                              <p:cond delay="500"/>
                            </p:stCondLst>
                            <p:childTnLst>
                              <p:par>
                                <p:cTn id="26" presetID="22" presetClass="entr" presetSubtype="8" fill="hold" grpId="2" nodeType="afterEffect">
                                  <p:stCondLst>
                                    <p:cond delay="500"/>
                                  </p:stCondLst>
                                  <p:childTnLst>
                                    <p:set>
                                      <p:cBhvr>
                                        <p:cTn id="27" dur="1" fill="hold">
                                          <p:stCondLst>
                                            <p:cond delay="0"/>
                                          </p:stCondLst>
                                        </p:cTn>
                                        <p:tgtEl>
                                          <p:spTgt spid="491541"/>
                                        </p:tgtEl>
                                        <p:attrNameLst>
                                          <p:attrName>style.visibility</p:attrName>
                                        </p:attrNameLst>
                                      </p:cBhvr>
                                      <p:to>
                                        <p:strVal val="visible"/>
                                      </p:to>
                                    </p:set>
                                    <p:animEffect transition="in" filter="wipe(left)">
                                      <p:cBhvr>
                                        <p:cTn id="28" dur="500"/>
                                        <p:tgtEl>
                                          <p:spTgt spid="4915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0" grpId="0" animBg="1"/>
      <p:bldP spid="491541" grpId="0" animBg="1"/>
      <p:bldP spid="491541" grpId="1" animBg="1"/>
      <p:bldP spid="491541" grpId="2" animBg="1"/>
      <p:bldP spid="491543" grpId="0" animBg="1"/>
      <p:bldP spid="491543" grpId="1"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E:\Coche eléctrico\P6250155.JPG"/>
          <p:cNvPicPr>
            <a:picLocks noChangeAspect="1" noChangeArrowheads="1"/>
          </p:cNvPicPr>
          <p:nvPr/>
        </p:nvPicPr>
        <p:blipFill>
          <a:blip r:embed="rId2" cstate="print"/>
          <a:srcRect/>
          <a:stretch>
            <a:fillRect/>
          </a:stretch>
        </p:blipFill>
        <p:spPr bwMode="auto">
          <a:xfrm>
            <a:off x="98425" y="74613"/>
            <a:ext cx="8945563" cy="6708775"/>
          </a:xfrm>
          <a:prstGeom prst="rect">
            <a:avLst/>
          </a:prstGeom>
          <a:noFill/>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48"/>
          <p:cNvSpPr txBox="1">
            <a:spLocks noChangeArrowheads="1"/>
          </p:cNvSpPr>
          <p:nvPr/>
        </p:nvSpPr>
        <p:spPr bwMode="auto">
          <a:xfrm>
            <a:off x="6624638" y="1052513"/>
            <a:ext cx="2411412" cy="3240087"/>
          </a:xfrm>
          <a:prstGeom prst="rect">
            <a:avLst/>
          </a:prstGeom>
          <a:solidFill>
            <a:srgbClr val="EAEAEA"/>
          </a:solidFill>
          <a:ln w="9525">
            <a:solidFill>
              <a:schemeClr val="tx1"/>
            </a:solidFill>
            <a:miter lim="800000"/>
            <a:headEnd/>
            <a:tailEnd/>
          </a:ln>
        </p:spPr>
        <p:txBody>
          <a:bodyPr/>
          <a:lstStyle/>
          <a:p>
            <a:pPr>
              <a:spcBef>
                <a:spcPct val="50000"/>
              </a:spcBef>
            </a:pPr>
            <a:endParaRPr lang="fr-FR"/>
          </a:p>
          <a:p>
            <a:pPr>
              <a:spcBef>
                <a:spcPct val="50000"/>
              </a:spcBef>
            </a:pPr>
            <a:endParaRPr lang="fr-FR"/>
          </a:p>
          <a:p>
            <a:pPr>
              <a:spcBef>
                <a:spcPct val="50000"/>
              </a:spcBef>
            </a:pPr>
            <a:endParaRPr lang="fr-FR"/>
          </a:p>
        </p:txBody>
      </p:sp>
      <p:sp>
        <p:nvSpPr>
          <p:cNvPr id="9220" name="Text Box 3"/>
          <p:cNvSpPr txBox="1">
            <a:spLocks noChangeArrowheads="1"/>
          </p:cNvSpPr>
          <p:nvPr/>
        </p:nvSpPr>
        <p:spPr bwMode="auto">
          <a:xfrm>
            <a:off x="179388" y="620713"/>
            <a:ext cx="8780462" cy="366712"/>
          </a:xfrm>
          <a:prstGeom prst="rect">
            <a:avLst/>
          </a:prstGeom>
          <a:noFill/>
          <a:ln w="9525">
            <a:noFill/>
            <a:miter lim="800000"/>
            <a:headEnd/>
            <a:tailEnd/>
          </a:ln>
        </p:spPr>
        <p:txBody>
          <a:bodyPr>
            <a:spAutoFit/>
          </a:bodyPr>
          <a:lstStyle/>
          <a:p>
            <a:pPr algn="l"/>
            <a:r>
              <a:rPr lang="es-ES" sz="1800" b="1">
                <a:solidFill>
                  <a:srgbClr val="000000"/>
                </a:solidFill>
              </a:rPr>
              <a:t>Modulación del freno motor en fase de frenado</a:t>
            </a:r>
          </a:p>
        </p:txBody>
      </p:sp>
      <p:pic>
        <p:nvPicPr>
          <p:cNvPr id="9221" name="Picture 35" descr="発発資料作成２"/>
          <p:cNvPicPr>
            <a:picLocks noChangeAspect="1" noChangeArrowheads="1"/>
          </p:cNvPicPr>
          <p:nvPr/>
        </p:nvPicPr>
        <p:blipFill>
          <a:blip r:embed="rId4" cstate="print"/>
          <a:srcRect/>
          <a:stretch>
            <a:fillRect/>
          </a:stretch>
        </p:blipFill>
        <p:spPr bwMode="auto">
          <a:xfrm>
            <a:off x="179388" y="4797425"/>
            <a:ext cx="5076825" cy="1833563"/>
          </a:xfrm>
          <a:prstGeom prst="rect">
            <a:avLst/>
          </a:prstGeom>
          <a:noFill/>
          <a:ln w="9525">
            <a:noFill/>
            <a:miter lim="800000"/>
            <a:headEnd/>
            <a:tailEnd/>
          </a:ln>
        </p:spPr>
      </p:pic>
      <p:sp>
        <p:nvSpPr>
          <p:cNvPr id="9222" name="Text Box 14"/>
          <p:cNvSpPr txBox="1">
            <a:spLocks noChangeArrowheads="1"/>
          </p:cNvSpPr>
          <p:nvPr/>
        </p:nvSpPr>
        <p:spPr bwMode="auto">
          <a:xfrm>
            <a:off x="2339975" y="1052513"/>
            <a:ext cx="2881313" cy="3313112"/>
          </a:xfrm>
          <a:prstGeom prst="rect">
            <a:avLst/>
          </a:prstGeom>
          <a:solidFill>
            <a:srgbClr val="EAEAEA"/>
          </a:solidFill>
          <a:ln w="9525">
            <a:solidFill>
              <a:schemeClr val="tx1"/>
            </a:solidFill>
            <a:miter lim="800000"/>
            <a:headEnd/>
            <a:tailEnd/>
          </a:ln>
        </p:spPr>
        <p:txBody>
          <a:bodyPr/>
          <a:lstStyle/>
          <a:p>
            <a:pPr>
              <a:spcBef>
                <a:spcPct val="50000"/>
              </a:spcBef>
            </a:pPr>
            <a:endParaRPr lang="fr-FR"/>
          </a:p>
          <a:p>
            <a:pPr>
              <a:spcBef>
                <a:spcPct val="50000"/>
              </a:spcBef>
            </a:pPr>
            <a:endParaRPr lang="fr-FR"/>
          </a:p>
          <a:p>
            <a:pPr>
              <a:spcBef>
                <a:spcPct val="50000"/>
              </a:spcBef>
            </a:pPr>
            <a:endParaRPr lang="fr-FR"/>
          </a:p>
        </p:txBody>
      </p:sp>
      <p:grpSp>
        <p:nvGrpSpPr>
          <p:cNvPr id="2" name="Group 16"/>
          <p:cNvGrpSpPr>
            <a:grpSpLocks/>
          </p:cNvGrpSpPr>
          <p:nvPr/>
        </p:nvGrpSpPr>
        <p:grpSpPr bwMode="auto">
          <a:xfrm>
            <a:off x="2843213" y="1090613"/>
            <a:ext cx="1800225" cy="1166812"/>
            <a:chOff x="4422" y="935"/>
            <a:chExt cx="1044" cy="677"/>
          </a:xfrm>
        </p:grpSpPr>
        <p:pic>
          <p:nvPicPr>
            <p:cNvPr id="9246" name="Picture 17" descr="100_5643"/>
            <p:cNvPicPr>
              <a:picLocks noChangeAspect="1" noChangeArrowheads="1"/>
            </p:cNvPicPr>
            <p:nvPr/>
          </p:nvPicPr>
          <p:blipFill>
            <a:blip r:embed="rId5" cstate="print"/>
            <a:srcRect/>
            <a:stretch>
              <a:fillRect/>
            </a:stretch>
          </p:blipFill>
          <p:spPr bwMode="auto">
            <a:xfrm>
              <a:off x="4422" y="935"/>
              <a:ext cx="1044" cy="673"/>
            </a:xfrm>
            <a:prstGeom prst="rect">
              <a:avLst/>
            </a:prstGeom>
            <a:solidFill>
              <a:schemeClr val="folHlink">
                <a:alpha val="43921"/>
              </a:schemeClr>
            </a:solidFill>
            <a:ln w="9525">
              <a:noFill/>
              <a:miter lim="800000"/>
              <a:headEnd/>
              <a:tailEnd/>
            </a:ln>
          </p:spPr>
        </p:pic>
        <p:sp>
          <p:nvSpPr>
            <p:cNvPr id="9247" name="Freeform 18"/>
            <p:cNvSpPr>
              <a:spLocks/>
            </p:cNvSpPr>
            <p:nvPr/>
          </p:nvSpPr>
          <p:spPr bwMode="auto">
            <a:xfrm>
              <a:off x="4422" y="935"/>
              <a:ext cx="1042" cy="677"/>
            </a:xfrm>
            <a:custGeom>
              <a:avLst/>
              <a:gdLst>
                <a:gd name="T0" fmla="*/ 0 w 3447"/>
                <a:gd name="T1" fmla="*/ 0 h 2313"/>
                <a:gd name="T2" fmla="*/ 95 w 3447"/>
                <a:gd name="T3" fmla="*/ 0 h 2313"/>
                <a:gd name="T4" fmla="*/ 95 w 3447"/>
                <a:gd name="T5" fmla="*/ 58 h 2313"/>
                <a:gd name="T6" fmla="*/ 34 w 3447"/>
                <a:gd name="T7" fmla="*/ 58 h 2313"/>
                <a:gd name="T8" fmla="*/ 64 w 3447"/>
                <a:gd name="T9" fmla="*/ 36 h 2313"/>
                <a:gd name="T10" fmla="*/ 51 w 3447"/>
                <a:gd name="T11" fmla="*/ 28 h 2313"/>
                <a:gd name="T12" fmla="*/ 33 w 3447"/>
                <a:gd name="T13" fmla="*/ 42 h 2313"/>
                <a:gd name="T14" fmla="*/ 15 w 3447"/>
                <a:gd name="T15" fmla="*/ 32 h 2313"/>
                <a:gd name="T16" fmla="*/ 5 w 3447"/>
                <a:gd name="T17" fmla="*/ 39 h 2313"/>
                <a:gd name="T18" fmla="*/ 33 w 3447"/>
                <a:gd name="T19" fmla="*/ 58 h 2313"/>
                <a:gd name="T20" fmla="*/ 0 w 3447"/>
                <a:gd name="T21" fmla="*/ 58 h 2313"/>
                <a:gd name="T22" fmla="*/ 0 w 3447"/>
                <a:gd name="T23" fmla="*/ 0 h 231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447"/>
                <a:gd name="T37" fmla="*/ 0 h 2313"/>
                <a:gd name="T38" fmla="*/ 3447 w 3447"/>
                <a:gd name="T39" fmla="*/ 2313 h 231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447" h="2313">
                  <a:moveTo>
                    <a:pt x="0" y="0"/>
                  </a:moveTo>
                  <a:lnTo>
                    <a:pt x="3447" y="0"/>
                  </a:lnTo>
                  <a:lnTo>
                    <a:pt x="3447" y="2313"/>
                  </a:lnTo>
                  <a:lnTo>
                    <a:pt x="1225" y="2313"/>
                  </a:lnTo>
                  <a:lnTo>
                    <a:pt x="2313" y="1452"/>
                  </a:lnTo>
                  <a:lnTo>
                    <a:pt x="1860" y="1134"/>
                  </a:lnTo>
                  <a:lnTo>
                    <a:pt x="1179" y="1678"/>
                  </a:lnTo>
                  <a:lnTo>
                    <a:pt x="544" y="1270"/>
                  </a:lnTo>
                  <a:lnTo>
                    <a:pt x="181" y="1542"/>
                  </a:lnTo>
                  <a:lnTo>
                    <a:pt x="1179" y="2313"/>
                  </a:lnTo>
                  <a:lnTo>
                    <a:pt x="0" y="2313"/>
                  </a:lnTo>
                  <a:lnTo>
                    <a:pt x="0" y="0"/>
                  </a:lnTo>
                  <a:close/>
                </a:path>
              </a:pathLst>
            </a:custGeom>
            <a:solidFill>
              <a:srgbClr val="969696">
                <a:alpha val="43921"/>
              </a:srgbClr>
            </a:solidFill>
            <a:ln w="9525">
              <a:noFill/>
              <a:round/>
              <a:headEnd/>
              <a:tailEnd/>
            </a:ln>
          </p:spPr>
          <p:txBody>
            <a:bodyPr/>
            <a:lstStyle/>
            <a:p>
              <a:endParaRPr lang="es-ES"/>
            </a:p>
          </p:txBody>
        </p:sp>
      </p:grpSp>
      <p:sp>
        <p:nvSpPr>
          <p:cNvPr id="9224" name="Text Box 19"/>
          <p:cNvSpPr txBox="1">
            <a:spLocks noChangeArrowheads="1"/>
          </p:cNvSpPr>
          <p:nvPr/>
        </p:nvSpPr>
        <p:spPr bwMode="auto">
          <a:xfrm>
            <a:off x="3346450" y="1144588"/>
            <a:ext cx="863600" cy="358775"/>
          </a:xfrm>
          <a:prstGeom prst="rect">
            <a:avLst/>
          </a:prstGeom>
          <a:solidFill>
            <a:srgbClr val="EAEAEA"/>
          </a:solidFill>
          <a:ln w="9525" algn="ctr">
            <a:noFill/>
            <a:miter lim="800000"/>
            <a:headEnd/>
            <a:tailEnd/>
          </a:ln>
        </p:spPr>
        <p:txBody>
          <a:bodyPr/>
          <a:lstStyle/>
          <a:p>
            <a:pPr eaLnBrk="0" hangingPunct="0">
              <a:spcBef>
                <a:spcPct val="50000"/>
              </a:spcBef>
            </a:pPr>
            <a:r>
              <a:rPr kumimoji="1" lang="en-US" altLang="ja-JP" sz="1600">
                <a:ea typeface="MS Gothic" pitchFamily="49" charset="-128"/>
              </a:rPr>
              <a:t>VE</a:t>
            </a:r>
          </a:p>
        </p:txBody>
      </p:sp>
      <p:graphicFrame>
        <p:nvGraphicFramePr>
          <p:cNvPr id="9218" name="Object 11"/>
          <p:cNvGraphicFramePr>
            <a:graphicFrameLocks noChangeAspect="1"/>
          </p:cNvGraphicFramePr>
          <p:nvPr>
            <p:ph idx="4294967295"/>
          </p:nvPr>
        </p:nvGraphicFramePr>
        <p:xfrm>
          <a:off x="1746250" y="5445125"/>
          <a:ext cx="449263" cy="503238"/>
        </p:xfrm>
        <a:graphic>
          <a:graphicData uri="http://schemas.openxmlformats.org/presentationml/2006/ole">
            <p:oleObj spid="_x0000_s27650" name="Photo Editor 写真" r:id="rId6" imgW="10142857" imgH="11323810" progId="">
              <p:embed/>
            </p:oleObj>
          </a:graphicData>
        </a:graphic>
      </p:graphicFrame>
      <p:pic>
        <p:nvPicPr>
          <p:cNvPr id="9225" name="Picture 27" descr="ABS"/>
          <p:cNvPicPr>
            <a:picLocks noChangeAspect="1" noChangeArrowheads="1"/>
          </p:cNvPicPr>
          <p:nvPr/>
        </p:nvPicPr>
        <p:blipFill>
          <a:blip r:embed="rId7" cstate="print"/>
          <a:srcRect/>
          <a:stretch>
            <a:fillRect/>
          </a:stretch>
        </p:blipFill>
        <p:spPr bwMode="auto">
          <a:xfrm>
            <a:off x="7164388" y="1196975"/>
            <a:ext cx="1577975" cy="1379538"/>
          </a:xfrm>
          <a:prstGeom prst="rect">
            <a:avLst/>
          </a:prstGeom>
          <a:noFill/>
          <a:ln w="9525">
            <a:noFill/>
            <a:miter lim="800000"/>
            <a:headEnd/>
            <a:tailEnd/>
          </a:ln>
        </p:spPr>
      </p:pic>
      <p:sp>
        <p:nvSpPr>
          <p:cNvPr id="495644" name="AutoShape 28"/>
          <p:cNvSpPr>
            <a:spLocks noChangeArrowheads="1"/>
          </p:cNvSpPr>
          <p:nvPr/>
        </p:nvSpPr>
        <p:spPr bwMode="auto">
          <a:xfrm>
            <a:off x="4643438" y="836613"/>
            <a:ext cx="2593975" cy="1152525"/>
          </a:xfrm>
          <a:prstGeom prst="rightArrow">
            <a:avLst>
              <a:gd name="adj1" fmla="val 60056"/>
              <a:gd name="adj2" fmla="val 55100"/>
            </a:avLst>
          </a:prstGeom>
          <a:solidFill>
            <a:schemeClr val="accent1">
              <a:alpha val="83920"/>
            </a:schemeClr>
          </a:solidFill>
          <a:ln w="25400">
            <a:solidFill>
              <a:srgbClr val="00FF00"/>
            </a:solidFill>
            <a:miter lim="800000"/>
            <a:headEnd/>
            <a:tailEnd/>
          </a:ln>
        </p:spPr>
        <p:txBody>
          <a:bodyPr wrap="none" anchor="ctr"/>
          <a:lstStyle/>
          <a:p>
            <a:r>
              <a:rPr lang="es-ES" sz="1600"/>
              <a:t>(3) </a:t>
            </a:r>
          </a:p>
          <a:p>
            <a:r>
              <a:rPr lang="es-ES" sz="1600"/>
              <a:t>– posición pedal de freno</a:t>
            </a:r>
          </a:p>
        </p:txBody>
      </p:sp>
      <p:sp>
        <p:nvSpPr>
          <p:cNvPr id="9227" name="Text Box 29"/>
          <p:cNvSpPr txBox="1">
            <a:spLocks noChangeArrowheads="1"/>
          </p:cNvSpPr>
          <p:nvPr/>
        </p:nvSpPr>
        <p:spPr bwMode="auto">
          <a:xfrm>
            <a:off x="7308850" y="1268413"/>
            <a:ext cx="1150938" cy="360362"/>
          </a:xfrm>
          <a:prstGeom prst="rect">
            <a:avLst/>
          </a:prstGeom>
          <a:solidFill>
            <a:srgbClr val="EAEAEA"/>
          </a:solidFill>
          <a:ln w="9525" algn="ctr">
            <a:noFill/>
            <a:miter lim="800000"/>
            <a:headEnd/>
            <a:tailEnd/>
          </a:ln>
        </p:spPr>
        <p:txBody>
          <a:bodyPr/>
          <a:lstStyle/>
          <a:p>
            <a:pPr eaLnBrk="0" hangingPunct="0">
              <a:spcBef>
                <a:spcPct val="50000"/>
              </a:spcBef>
            </a:pPr>
            <a:r>
              <a:rPr kumimoji="1" lang="en-US" altLang="ja-JP" sz="1600">
                <a:ea typeface="MS Gothic" pitchFamily="49" charset="-128"/>
              </a:rPr>
              <a:t>ESP</a:t>
            </a:r>
          </a:p>
        </p:txBody>
      </p:sp>
      <p:pic>
        <p:nvPicPr>
          <p:cNvPr id="9228" name="Picture 30" descr="11EU Brake pedal"/>
          <p:cNvPicPr preferRelativeResize="0">
            <a:picLocks noChangeAspect="1" noChangeArrowheads="1"/>
          </p:cNvPicPr>
          <p:nvPr/>
        </p:nvPicPr>
        <p:blipFill>
          <a:blip r:embed="rId8" cstate="print"/>
          <a:srcRect/>
          <a:stretch>
            <a:fillRect/>
          </a:stretch>
        </p:blipFill>
        <p:spPr bwMode="auto">
          <a:xfrm>
            <a:off x="179388" y="2133600"/>
            <a:ext cx="1955800" cy="2303463"/>
          </a:xfrm>
          <a:prstGeom prst="rect">
            <a:avLst/>
          </a:prstGeom>
          <a:noFill/>
          <a:ln w="9525">
            <a:noFill/>
            <a:miter lim="800000"/>
            <a:headEnd/>
            <a:tailEnd/>
          </a:ln>
        </p:spPr>
      </p:pic>
      <p:sp>
        <p:nvSpPr>
          <p:cNvPr id="495636" name="AutoShape 20"/>
          <p:cNvSpPr>
            <a:spLocks noChangeArrowheads="1"/>
          </p:cNvSpPr>
          <p:nvPr/>
        </p:nvSpPr>
        <p:spPr bwMode="auto">
          <a:xfrm>
            <a:off x="539750" y="1052513"/>
            <a:ext cx="2376488" cy="1295400"/>
          </a:xfrm>
          <a:prstGeom prst="rightArrow">
            <a:avLst>
              <a:gd name="adj1" fmla="val 54407"/>
              <a:gd name="adj2" fmla="val 50247"/>
            </a:avLst>
          </a:prstGeom>
          <a:solidFill>
            <a:schemeClr val="accent1">
              <a:alpha val="83920"/>
            </a:schemeClr>
          </a:solidFill>
          <a:ln w="25400">
            <a:solidFill>
              <a:srgbClr val="00FF00"/>
            </a:solidFill>
            <a:miter lim="800000"/>
            <a:headEnd/>
            <a:tailEnd/>
          </a:ln>
        </p:spPr>
        <p:txBody>
          <a:bodyPr wrap="none" anchor="ctr"/>
          <a:lstStyle/>
          <a:p>
            <a:pPr marL="180975" indent="-95250" algn="l"/>
            <a:r>
              <a:rPr lang="fr-FR">
                <a:solidFill>
                  <a:srgbClr val="000000"/>
                </a:solidFill>
              </a:rPr>
              <a:t>(3) – </a:t>
            </a:r>
            <a:r>
              <a:rPr lang="es-ES">
                <a:solidFill>
                  <a:srgbClr val="000000"/>
                </a:solidFill>
              </a:rPr>
              <a:t>Posición pedales</a:t>
            </a:r>
          </a:p>
          <a:p>
            <a:pPr marL="180975" indent="-95250" algn="l">
              <a:buFontTx/>
              <a:buChar char="-"/>
            </a:pPr>
            <a:r>
              <a:rPr lang="es-ES">
                <a:solidFill>
                  <a:srgbClr val="000000"/>
                </a:solidFill>
              </a:rPr>
              <a:t> acelerador</a:t>
            </a:r>
          </a:p>
          <a:p>
            <a:pPr marL="180975" indent="-95250" algn="l">
              <a:buFontTx/>
              <a:buChar char="-"/>
            </a:pPr>
            <a:r>
              <a:rPr lang="es-ES">
                <a:solidFill>
                  <a:srgbClr val="000000"/>
                </a:solidFill>
              </a:rPr>
              <a:t> freno</a:t>
            </a:r>
          </a:p>
          <a:p>
            <a:pPr marL="180975" indent="-95250" algn="l">
              <a:buFontTx/>
              <a:buChar char="-"/>
            </a:pPr>
            <a:endParaRPr lang="fr-FR" sz="1600"/>
          </a:p>
        </p:txBody>
      </p:sp>
      <p:sp>
        <p:nvSpPr>
          <p:cNvPr id="9230" name="Line 16"/>
          <p:cNvSpPr>
            <a:spLocks noChangeShapeType="1"/>
          </p:cNvSpPr>
          <p:nvPr/>
        </p:nvSpPr>
        <p:spPr bwMode="auto">
          <a:xfrm flipH="1" flipV="1">
            <a:off x="1692275" y="3860800"/>
            <a:ext cx="215900" cy="1584325"/>
          </a:xfrm>
          <a:prstGeom prst="line">
            <a:avLst/>
          </a:prstGeom>
          <a:noFill/>
          <a:ln w="31750">
            <a:solidFill>
              <a:srgbClr val="FF0000"/>
            </a:solidFill>
            <a:round/>
            <a:headEnd/>
            <a:tailEnd type="triangle" w="med" len="med"/>
          </a:ln>
        </p:spPr>
        <p:txBody>
          <a:bodyPr/>
          <a:lstStyle/>
          <a:p>
            <a:endParaRPr lang="es-ES"/>
          </a:p>
        </p:txBody>
      </p:sp>
      <p:sp>
        <p:nvSpPr>
          <p:cNvPr id="495647" name="AutoShape 31"/>
          <p:cNvSpPr>
            <a:spLocks noChangeArrowheads="1"/>
          </p:cNvSpPr>
          <p:nvPr/>
        </p:nvSpPr>
        <p:spPr bwMode="auto">
          <a:xfrm flipH="1">
            <a:off x="4643438" y="1989138"/>
            <a:ext cx="2592387" cy="792162"/>
          </a:xfrm>
          <a:prstGeom prst="rightArrow">
            <a:avLst>
              <a:gd name="adj1" fmla="val 55917"/>
              <a:gd name="adj2" fmla="val 94025"/>
            </a:avLst>
          </a:prstGeom>
          <a:solidFill>
            <a:schemeClr val="accent1">
              <a:alpha val="83920"/>
            </a:schemeClr>
          </a:solidFill>
          <a:ln w="25400">
            <a:solidFill>
              <a:srgbClr val="00FF00"/>
            </a:solidFill>
            <a:miter lim="800000"/>
            <a:headEnd/>
            <a:tailEnd/>
          </a:ln>
        </p:spPr>
        <p:txBody>
          <a:bodyPr wrap="none" anchor="ctr"/>
          <a:lstStyle/>
          <a:p>
            <a:r>
              <a:rPr lang="fr-FR" sz="1600"/>
              <a:t>(1) – Velocidad vehículo</a:t>
            </a:r>
          </a:p>
        </p:txBody>
      </p:sp>
      <p:pic>
        <p:nvPicPr>
          <p:cNvPr id="9232" name="Picture 40" descr="moteur_"/>
          <p:cNvPicPr>
            <a:picLocks noChangeAspect="1" noChangeArrowheads="1"/>
          </p:cNvPicPr>
          <p:nvPr/>
        </p:nvPicPr>
        <p:blipFill>
          <a:blip r:embed="rId9" cstate="print"/>
          <a:srcRect/>
          <a:stretch>
            <a:fillRect/>
          </a:stretch>
        </p:blipFill>
        <p:spPr bwMode="auto">
          <a:xfrm rot="1241575">
            <a:off x="5291138" y="5229225"/>
            <a:ext cx="2449512" cy="1243013"/>
          </a:xfrm>
          <a:prstGeom prst="rect">
            <a:avLst/>
          </a:prstGeom>
          <a:noFill/>
          <a:ln w="9525">
            <a:noFill/>
            <a:miter lim="800000"/>
            <a:headEnd/>
            <a:tailEnd/>
          </a:ln>
        </p:spPr>
      </p:pic>
      <p:pic>
        <p:nvPicPr>
          <p:cNvPr id="9233" name="Picture 41" descr="onduleur"/>
          <p:cNvPicPr>
            <a:picLocks noChangeAspect="1" noChangeArrowheads="1"/>
          </p:cNvPicPr>
          <p:nvPr/>
        </p:nvPicPr>
        <p:blipFill>
          <a:blip r:embed="rId10" cstate="print"/>
          <a:srcRect/>
          <a:stretch>
            <a:fillRect/>
          </a:stretch>
        </p:blipFill>
        <p:spPr bwMode="auto">
          <a:xfrm>
            <a:off x="6011863" y="4365625"/>
            <a:ext cx="1728787" cy="1331913"/>
          </a:xfrm>
          <a:prstGeom prst="rect">
            <a:avLst/>
          </a:prstGeom>
          <a:noFill/>
          <a:ln w="9525">
            <a:noFill/>
            <a:miter lim="800000"/>
            <a:headEnd/>
            <a:tailEnd/>
          </a:ln>
        </p:spPr>
      </p:pic>
      <p:sp>
        <p:nvSpPr>
          <p:cNvPr id="495659" name="AutoShape 43"/>
          <p:cNvSpPr>
            <a:spLocks noChangeArrowheads="1"/>
          </p:cNvSpPr>
          <p:nvPr/>
        </p:nvSpPr>
        <p:spPr bwMode="auto">
          <a:xfrm rot="5400000">
            <a:off x="4031456" y="3393282"/>
            <a:ext cx="1008063" cy="295275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1312 h 21600"/>
              <a:gd name="T20" fmla="*/ 19657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4976" y="0"/>
                </a:moveTo>
                <a:lnTo>
                  <a:pt x="8351" y="8229"/>
                </a:lnTo>
                <a:lnTo>
                  <a:pt x="10294" y="8229"/>
                </a:lnTo>
                <a:lnTo>
                  <a:pt x="10294" y="11312"/>
                </a:lnTo>
                <a:lnTo>
                  <a:pt x="0" y="11312"/>
                </a:lnTo>
                <a:lnTo>
                  <a:pt x="0" y="21600"/>
                </a:lnTo>
                <a:lnTo>
                  <a:pt x="19657" y="21600"/>
                </a:lnTo>
                <a:lnTo>
                  <a:pt x="19657" y="8229"/>
                </a:lnTo>
                <a:lnTo>
                  <a:pt x="21600" y="8229"/>
                </a:lnTo>
                <a:close/>
              </a:path>
            </a:pathLst>
          </a:custGeom>
          <a:solidFill>
            <a:srgbClr val="FFCC00">
              <a:alpha val="85097"/>
            </a:srgbClr>
          </a:solidFill>
          <a:ln w="25400">
            <a:solidFill>
              <a:srgbClr val="FF9900"/>
            </a:solidFill>
            <a:miter lim="800000"/>
            <a:headEnd/>
            <a:tailEnd/>
          </a:ln>
        </p:spPr>
        <p:txBody>
          <a:bodyPr rot="10800000" vert="eaVert" anchor="ctr"/>
          <a:lstStyle/>
          <a:p>
            <a:r>
              <a:rPr lang="fr-FR" sz="1600"/>
              <a:t>(6) – Consigna par de freno motor</a:t>
            </a:r>
          </a:p>
        </p:txBody>
      </p:sp>
      <p:sp>
        <p:nvSpPr>
          <p:cNvPr id="9235" name="Text Box 44"/>
          <p:cNvSpPr txBox="1">
            <a:spLocks noChangeArrowheads="1"/>
          </p:cNvSpPr>
          <p:nvPr/>
        </p:nvSpPr>
        <p:spPr bwMode="auto">
          <a:xfrm>
            <a:off x="7596188" y="4724400"/>
            <a:ext cx="1150937" cy="360363"/>
          </a:xfrm>
          <a:prstGeom prst="rect">
            <a:avLst/>
          </a:prstGeom>
          <a:solidFill>
            <a:srgbClr val="EAEAEA"/>
          </a:solidFill>
          <a:ln w="9525" algn="ctr">
            <a:noFill/>
            <a:miter lim="800000"/>
            <a:headEnd/>
            <a:tailEnd/>
          </a:ln>
        </p:spPr>
        <p:txBody>
          <a:bodyPr/>
          <a:lstStyle/>
          <a:p>
            <a:pPr eaLnBrk="0" hangingPunct="0">
              <a:spcBef>
                <a:spcPct val="50000"/>
              </a:spcBef>
            </a:pPr>
            <a:r>
              <a:rPr kumimoji="1" lang="en-US" altLang="ja-JP" sz="1600">
                <a:ea typeface="MS Gothic" pitchFamily="49" charset="-128"/>
              </a:rPr>
              <a:t>CCME</a:t>
            </a:r>
          </a:p>
        </p:txBody>
      </p:sp>
      <p:sp>
        <p:nvSpPr>
          <p:cNvPr id="9236" name="Text Box 45"/>
          <p:cNvSpPr txBox="1">
            <a:spLocks noChangeArrowheads="1"/>
          </p:cNvSpPr>
          <p:nvPr/>
        </p:nvSpPr>
        <p:spPr bwMode="auto">
          <a:xfrm>
            <a:off x="7380288" y="5997575"/>
            <a:ext cx="1150937" cy="360363"/>
          </a:xfrm>
          <a:prstGeom prst="rect">
            <a:avLst/>
          </a:prstGeom>
          <a:solidFill>
            <a:srgbClr val="EAEAEA"/>
          </a:solidFill>
          <a:ln w="9525" algn="ctr">
            <a:noFill/>
            <a:miter lim="800000"/>
            <a:headEnd/>
            <a:tailEnd/>
          </a:ln>
        </p:spPr>
        <p:txBody>
          <a:bodyPr/>
          <a:lstStyle/>
          <a:p>
            <a:pPr eaLnBrk="0" hangingPunct="0">
              <a:spcBef>
                <a:spcPct val="50000"/>
              </a:spcBef>
            </a:pPr>
            <a:r>
              <a:rPr kumimoji="1" lang="en-US" altLang="ja-JP" sz="1600">
                <a:ea typeface="MS Gothic" pitchFamily="49" charset="-128"/>
              </a:rPr>
              <a:t>ME</a:t>
            </a:r>
          </a:p>
        </p:txBody>
      </p:sp>
      <p:sp>
        <p:nvSpPr>
          <p:cNvPr id="495662" name="Text Box 46"/>
          <p:cNvSpPr txBox="1">
            <a:spLocks noChangeArrowheads="1"/>
          </p:cNvSpPr>
          <p:nvPr/>
        </p:nvSpPr>
        <p:spPr bwMode="auto">
          <a:xfrm>
            <a:off x="2484438" y="2565400"/>
            <a:ext cx="2520950" cy="1439863"/>
          </a:xfrm>
          <a:prstGeom prst="rect">
            <a:avLst/>
          </a:prstGeom>
          <a:gradFill rotWithShape="1">
            <a:gsLst>
              <a:gs pos="0">
                <a:srgbClr val="C0C0C0"/>
              </a:gs>
              <a:gs pos="100000">
                <a:srgbClr val="E1E1E1"/>
              </a:gs>
            </a:gsLst>
            <a:lin ang="5400000" scaled="1"/>
          </a:gradFill>
          <a:ln w="9525" algn="ctr">
            <a:noFill/>
            <a:miter lim="800000"/>
            <a:headEnd/>
            <a:tailEnd/>
          </a:ln>
        </p:spPr>
        <p:txBody>
          <a:bodyPr/>
          <a:lstStyle/>
          <a:p>
            <a:pPr eaLnBrk="0" hangingPunct="0">
              <a:spcBef>
                <a:spcPct val="50000"/>
              </a:spcBef>
            </a:pPr>
            <a:r>
              <a:rPr kumimoji="1" lang="es-ES" altLang="ja-JP" sz="1600">
                <a:ea typeface="MS Gothic" pitchFamily="49" charset="-128"/>
              </a:rPr>
              <a:t>(2) – Cálculo par freno motor teórico máximo posible a una velocidad dada</a:t>
            </a:r>
          </a:p>
        </p:txBody>
      </p:sp>
      <p:sp>
        <p:nvSpPr>
          <p:cNvPr id="495665" name="Text Box 49"/>
          <p:cNvSpPr txBox="1">
            <a:spLocks noChangeArrowheads="1"/>
          </p:cNvSpPr>
          <p:nvPr/>
        </p:nvSpPr>
        <p:spPr bwMode="auto">
          <a:xfrm>
            <a:off x="6767513" y="2636838"/>
            <a:ext cx="2125662" cy="1368425"/>
          </a:xfrm>
          <a:prstGeom prst="rect">
            <a:avLst/>
          </a:prstGeom>
          <a:gradFill rotWithShape="1">
            <a:gsLst>
              <a:gs pos="0">
                <a:srgbClr val="C0C0C0"/>
              </a:gs>
              <a:gs pos="100000">
                <a:srgbClr val="E3E3E3"/>
              </a:gs>
            </a:gsLst>
            <a:lin ang="5400000" scaled="1"/>
          </a:gradFill>
          <a:ln w="9525" algn="ctr">
            <a:noFill/>
            <a:miter lim="800000"/>
            <a:headEnd/>
            <a:tailEnd/>
          </a:ln>
        </p:spPr>
        <p:txBody>
          <a:bodyPr/>
          <a:lstStyle/>
          <a:p>
            <a:pPr eaLnBrk="0" hangingPunct="0">
              <a:spcBef>
                <a:spcPct val="50000"/>
              </a:spcBef>
            </a:pPr>
            <a:r>
              <a:rPr kumimoji="1" lang="en-US" altLang="ja-JP" sz="1600">
                <a:ea typeface="MS Gothic" pitchFamily="49" charset="-128"/>
              </a:rPr>
              <a:t>(4) – </a:t>
            </a:r>
            <a:r>
              <a:rPr kumimoji="1" lang="es-ES" altLang="ja-JP" sz="1600">
                <a:ea typeface="MS Gothic" pitchFamily="49" charset="-128"/>
              </a:rPr>
              <a:t>Cálculo par de frenado máximo aplicable a las ruedas motrices</a:t>
            </a:r>
          </a:p>
        </p:txBody>
      </p:sp>
      <p:sp>
        <p:nvSpPr>
          <p:cNvPr id="495637" name="AutoShape 21"/>
          <p:cNvSpPr>
            <a:spLocks noChangeArrowheads="1"/>
          </p:cNvSpPr>
          <p:nvPr/>
        </p:nvSpPr>
        <p:spPr bwMode="auto">
          <a:xfrm flipH="1">
            <a:off x="4500563" y="3573463"/>
            <a:ext cx="2951162" cy="719137"/>
          </a:xfrm>
          <a:prstGeom prst="rightArrow">
            <a:avLst>
              <a:gd name="adj1" fmla="val 56741"/>
              <a:gd name="adj2" fmla="val 107572"/>
            </a:avLst>
          </a:prstGeom>
          <a:solidFill>
            <a:srgbClr val="FFCC00">
              <a:alpha val="83920"/>
            </a:srgbClr>
          </a:solidFill>
          <a:ln w="25400">
            <a:solidFill>
              <a:srgbClr val="FF9900"/>
            </a:solidFill>
            <a:miter lim="800000"/>
            <a:headEnd/>
            <a:tailEnd/>
          </a:ln>
        </p:spPr>
        <p:txBody>
          <a:bodyPr wrap="none" anchor="ctr"/>
          <a:lstStyle/>
          <a:p>
            <a:r>
              <a:rPr lang="fr-FR" sz="1400"/>
              <a:t>(5) – Orden reducción par</a:t>
            </a:r>
          </a:p>
        </p:txBody>
      </p:sp>
      <p:sp>
        <p:nvSpPr>
          <p:cNvPr id="495666" name="Line 50"/>
          <p:cNvSpPr>
            <a:spLocks noChangeShapeType="1"/>
          </p:cNvSpPr>
          <p:nvPr/>
        </p:nvSpPr>
        <p:spPr bwMode="auto">
          <a:xfrm>
            <a:off x="3708400" y="3932238"/>
            <a:ext cx="0" cy="433387"/>
          </a:xfrm>
          <a:prstGeom prst="line">
            <a:avLst/>
          </a:prstGeom>
          <a:noFill/>
          <a:ln w="57150">
            <a:solidFill>
              <a:schemeClr val="tx1"/>
            </a:solidFill>
            <a:prstDash val="sysDot"/>
            <a:round/>
            <a:headEnd type="oval" w="med" len="med"/>
            <a:tailEnd type="triangle" w="med" len="med"/>
          </a:ln>
        </p:spPr>
        <p:txBody>
          <a:bodyPr/>
          <a:lstStyle/>
          <a:p>
            <a:endParaRPr lang="es-ES"/>
          </a:p>
        </p:txBody>
      </p:sp>
      <p:sp>
        <p:nvSpPr>
          <p:cNvPr id="495667" name="Line 51"/>
          <p:cNvSpPr>
            <a:spLocks noChangeShapeType="1"/>
          </p:cNvSpPr>
          <p:nvPr/>
        </p:nvSpPr>
        <p:spPr bwMode="auto">
          <a:xfrm flipH="1">
            <a:off x="7524750" y="3933825"/>
            <a:ext cx="431800" cy="0"/>
          </a:xfrm>
          <a:prstGeom prst="line">
            <a:avLst/>
          </a:prstGeom>
          <a:noFill/>
          <a:ln w="57150">
            <a:solidFill>
              <a:schemeClr val="tx1"/>
            </a:solidFill>
            <a:prstDash val="sysDot"/>
            <a:round/>
            <a:headEnd type="oval" w="med" len="med"/>
            <a:tailEnd type="triangle" w="med" len="med"/>
          </a:ln>
        </p:spPr>
        <p:txBody>
          <a:bodyPr/>
          <a:lstStyle/>
          <a:p>
            <a:endParaRPr lang="es-ES"/>
          </a:p>
        </p:txBody>
      </p:sp>
      <p:sp>
        <p:nvSpPr>
          <p:cNvPr id="495668" name="Line 52"/>
          <p:cNvSpPr>
            <a:spLocks noChangeShapeType="1"/>
          </p:cNvSpPr>
          <p:nvPr/>
        </p:nvSpPr>
        <p:spPr bwMode="auto">
          <a:xfrm flipH="1">
            <a:off x="3779838" y="3932238"/>
            <a:ext cx="720725" cy="0"/>
          </a:xfrm>
          <a:prstGeom prst="line">
            <a:avLst/>
          </a:prstGeom>
          <a:noFill/>
          <a:ln w="57150">
            <a:solidFill>
              <a:schemeClr val="tx1"/>
            </a:solidFill>
            <a:prstDash val="sysDot"/>
            <a:round/>
            <a:headEnd/>
            <a:tailEnd type="triangle" w="med" len="med"/>
          </a:ln>
        </p:spPr>
        <p:txBody>
          <a:bodyPr/>
          <a:lstStyle/>
          <a:p>
            <a:endParaRPr lang="es-ES"/>
          </a:p>
        </p:txBody>
      </p:sp>
      <p:sp>
        <p:nvSpPr>
          <p:cNvPr id="495673" name="Line 57"/>
          <p:cNvSpPr>
            <a:spLocks noChangeShapeType="1"/>
          </p:cNvSpPr>
          <p:nvPr/>
        </p:nvSpPr>
        <p:spPr bwMode="auto">
          <a:xfrm flipH="1">
            <a:off x="3779838" y="2349500"/>
            <a:ext cx="863600" cy="0"/>
          </a:xfrm>
          <a:prstGeom prst="line">
            <a:avLst/>
          </a:prstGeom>
          <a:noFill/>
          <a:ln w="57150">
            <a:solidFill>
              <a:schemeClr val="tx1"/>
            </a:solidFill>
            <a:prstDash val="sysDot"/>
            <a:round/>
            <a:headEnd/>
            <a:tailEnd type="triangle" w="med" len="med"/>
          </a:ln>
        </p:spPr>
        <p:txBody>
          <a:bodyPr/>
          <a:lstStyle/>
          <a:p>
            <a:endParaRPr lang="es-ES"/>
          </a:p>
        </p:txBody>
      </p:sp>
      <p:sp>
        <p:nvSpPr>
          <p:cNvPr id="495674" name="Line 58"/>
          <p:cNvSpPr>
            <a:spLocks noChangeShapeType="1"/>
          </p:cNvSpPr>
          <p:nvPr/>
        </p:nvSpPr>
        <p:spPr bwMode="auto">
          <a:xfrm>
            <a:off x="3708400" y="2349500"/>
            <a:ext cx="0" cy="287338"/>
          </a:xfrm>
          <a:prstGeom prst="line">
            <a:avLst/>
          </a:prstGeom>
          <a:noFill/>
          <a:ln w="57150">
            <a:solidFill>
              <a:schemeClr val="tx1"/>
            </a:solidFill>
            <a:prstDash val="sysDot"/>
            <a:round/>
            <a:headEnd type="oval" w="med" len="med"/>
            <a:tailEnd type="triangle" w="med" len="med"/>
          </a:ln>
        </p:spPr>
        <p:txBody>
          <a:bodyPr/>
          <a:lstStyle/>
          <a:p>
            <a:endParaRPr lang="es-ES"/>
          </a:p>
        </p:txBody>
      </p:sp>
      <p:sp>
        <p:nvSpPr>
          <p:cNvPr id="9245" name="Rectangle 3"/>
          <p:cNvSpPr>
            <a:spLocks noChangeArrowheads="1"/>
          </p:cNvSpPr>
          <p:nvPr/>
        </p:nvSpPr>
        <p:spPr bwMode="auto">
          <a:xfrm>
            <a:off x="179388" y="0"/>
            <a:ext cx="8496300" cy="549275"/>
          </a:xfrm>
          <a:prstGeom prst="rect">
            <a:avLst/>
          </a:prstGeom>
          <a:noFill/>
          <a:ln w="9525">
            <a:noFill/>
            <a:miter lim="800000"/>
            <a:headEnd/>
            <a:tailEnd/>
          </a:ln>
        </p:spPr>
        <p:txBody>
          <a:bodyPr lIns="90517" tIns="45259" rIns="90517" bIns="45259" anchor="ctr"/>
          <a:lstStyle/>
          <a:p>
            <a:pPr algn="l" defTabSz="904875"/>
            <a:r>
              <a:rPr lang="es-ES" sz="2300">
                <a:solidFill>
                  <a:srgbClr val="000000"/>
                </a:solidFill>
              </a:rPr>
              <a:t>Frenado y ESP</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95647"/>
                                        </p:tgtEl>
                                        <p:attrNameLst>
                                          <p:attrName>style.visibility</p:attrName>
                                        </p:attrNameLst>
                                      </p:cBhvr>
                                      <p:to>
                                        <p:strVal val="visible"/>
                                      </p:to>
                                    </p:set>
                                    <p:animEffect transition="in" filter="wipe(right)">
                                      <p:cBhvr>
                                        <p:cTn id="7" dur="500"/>
                                        <p:tgtEl>
                                          <p:spTgt spid="495647"/>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95673"/>
                                        </p:tgtEl>
                                        <p:attrNameLst>
                                          <p:attrName>style.visibility</p:attrName>
                                        </p:attrNameLst>
                                      </p:cBhvr>
                                      <p:to>
                                        <p:strVal val="visible"/>
                                      </p:to>
                                    </p:set>
                                    <p:animEffect transition="in" filter="wipe(right)">
                                      <p:cBhvr>
                                        <p:cTn id="11" dur="500"/>
                                        <p:tgtEl>
                                          <p:spTgt spid="49567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95674"/>
                                        </p:tgtEl>
                                        <p:attrNameLst>
                                          <p:attrName>style.visibility</p:attrName>
                                        </p:attrNameLst>
                                      </p:cBhvr>
                                      <p:to>
                                        <p:strVal val="visible"/>
                                      </p:to>
                                    </p:set>
                                    <p:animEffect transition="in" filter="wipe(up)">
                                      <p:cBhvr>
                                        <p:cTn id="15" dur="500"/>
                                        <p:tgtEl>
                                          <p:spTgt spid="495674"/>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495662"/>
                                        </p:tgtEl>
                                        <p:attrNameLst>
                                          <p:attrName>style.visibility</p:attrName>
                                        </p:attrNameLst>
                                      </p:cBhvr>
                                      <p:to>
                                        <p:strVal val="visible"/>
                                      </p:to>
                                    </p:set>
                                    <p:animEffect transition="in" filter="blinds(horizontal)">
                                      <p:cBhvr>
                                        <p:cTn id="19" dur="500"/>
                                        <p:tgtEl>
                                          <p:spTgt spid="49566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95636"/>
                                        </p:tgtEl>
                                        <p:attrNameLst>
                                          <p:attrName>style.visibility</p:attrName>
                                        </p:attrNameLst>
                                      </p:cBhvr>
                                      <p:to>
                                        <p:strVal val="visible"/>
                                      </p:to>
                                    </p:set>
                                    <p:animEffect transition="in" filter="wipe(left)">
                                      <p:cBhvr>
                                        <p:cTn id="24" dur="500"/>
                                        <p:tgtEl>
                                          <p:spTgt spid="495636"/>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495644"/>
                                        </p:tgtEl>
                                        <p:attrNameLst>
                                          <p:attrName>style.visibility</p:attrName>
                                        </p:attrNameLst>
                                      </p:cBhvr>
                                      <p:to>
                                        <p:strVal val="visible"/>
                                      </p:to>
                                    </p:set>
                                    <p:animEffect transition="in" filter="wipe(left)">
                                      <p:cBhvr>
                                        <p:cTn id="28" dur="500"/>
                                        <p:tgtEl>
                                          <p:spTgt spid="495644"/>
                                        </p:tgtEl>
                                      </p:cBhvr>
                                    </p:animEffect>
                                  </p:childTnLst>
                                </p:cTn>
                              </p:par>
                            </p:childTnLst>
                          </p:cTn>
                        </p:par>
                        <p:par>
                          <p:cTn id="29" fill="hold">
                            <p:stCondLst>
                              <p:cond delay="1000"/>
                            </p:stCondLst>
                            <p:childTnLst>
                              <p:par>
                                <p:cTn id="30" presetID="3" presetClass="entr" presetSubtype="10" fill="hold" grpId="0" nodeType="afterEffect">
                                  <p:stCondLst>
                                    <p:cond delay="0"/>
                                  </p:stCondLst>
                                  <p:childTnLst>
                                    <p:set>
                                      <p:cBhvr>
                                        <p:cTn id="31" dur="1" fill="hold">
                                          <p:stCondLst>
                                            <p:cond delay="0"/>
                                          </p:stCondLst>
                                        </p:cTn>
                                        <p:tgtEl>
                                          <p:spTgt spid="495665"/>
                                        </p:tgtEl>
                                        <p:attrNameLst>
                                          <p:attrName>style.visibility</p:attrName>
                                        </p:attrNameLst>
                                      </p:cBhvr>
                                      <p:to>
                                        <p:strVal val="visible"/>
                                      </p:to>
                                    </p:set>
                                    <p:animEffect transition="in" filter="blinds(horizontal)">
                                      <p:cBhvr>
                                        <p:cTn id="32" dur="500"/>
                                        <p:tgtEl>
                                          <p:spTgt spid="49566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495667"/>
                                        </p:tgtEl>
                                        <p:attrNameLst>
                                          <p:attrName>style.visibility</p:attrName>
                                        </p:attrNameLst>
                                      </p:cBhvr>
                                      <p:to>
                                        <p:strVal val="visible"/>
                                      </p:to>
                                    </p:set>
                                    <p:animEffect transition="in" filter="wipe(right)">
                                      <p:cBhvr>
                                        <p:cTn id="37" dur="500"/>
                                        <p:tgtEl>
                                          <p:spTgt spid="495667"/>
                                        </p:tgtEl>
                                      </p:cBhvr>
                                    </p:animEffect>
                                  </p:childTnLst>
                                </p:cTn>
                              </p:par>
                            </p:childTnLst>
                          </p:cTn>
                        </p:par>
                        <p:par>
                          <p:cTn id="38" fill="hold">
                            <p:stCondLst>
                              <p:cond delay="500"/>
                            </p:stCondLst>
                            <p:childTnLst>
                              <p:par>
                                <p:cTn id="39" presetID="22" presetClass="entr" presetSubtype="2" fill="hold" grpId="0" nodeType="afterEffect">
                                  <p:stCondLst>
                                    <p:cond delay="0"/>
                                  </p:stCondLst>
                                  <p:childTnLst>
                                    <p:set>
                                      <p:cBhvr>
                                        <p:cTn id="40" dur="1" fill="hold">
                                          <p:stCondLst>
                                            <p:cond delay="0"/>
                                          </p:stCondLst>
                                        </p:cTn>
                                        <p:tgtEl>
                                          <p:spTgt spid="495637"/>
                                        </p:tgtEl>
                                        <p:attrNameLst>
                                          <p:attrName>style.visibility</p:attrName>
                                        </p:attrNameLst>
                                      </p:cBhvr>
                                      <p:to>
                                        <p:strVal val="visible"/>
                                      </p:to>
                                    </p:set>
                                    <p:animEffect transition="in" filter="wipe(right)">
                                      <p:cBhvr>
                                        <p:cTn id="41" dur="500"/>
                                        <p:tgtEl>
                                          <p:spTgt spid="495637"/>
                                        </p:tgtEl>
                                      </p:cBhvr>
                                    </p:animEffect>
                                  </p:childTnLst>
                                </p:cTn>
                              </p:par>
                            </p:childTnLst>
                          </p:cTn>
                        </p:par>
                        <p:par>
                          <p:cTn id="42" fill="hold">
                            <p:stCondLst>
                              <p:cond delay="1000"/>
                            </p:stCondLst>
                            <p:childTnLst>
                              <p:par>
                                <p:cTn id="43" presetID="22" presetClass="entr" presetSubtype="2" fill="hold" grpId="0" nodeType="afterEffect">
                                  <p:stCondLst>
                                    <p:cond delay="0"/>
                                  </p:stCondLst>
                                  <p:childTnLst>
                                    <p:set>
                                      <p:cBhvr>
                                        <p:cTn id="44" dur="1" fill="hold">
                                          <p:stCondLst>
                                            <p:cond delay="0"/>
                                          </p:stCondLst>
                                        </p:cTn>
                                        <p:tgtEl>
                                          <p:spTgt spid="495668"/>
                                        </p:tgtEl>
                                        <p:attrNameLst>
                                          <p:attrName>style.visibility</p:attrName>
                                        </p:attrNameLst>
                                      </p:cBhvr>
                                      <p:to>
                                        <p:strVal val="visible"/>
                                      </p:to>
                                    </p:set>
                                    <p:animEffect transition="in" filter="wipe(right)">
                                      <p:cBhvr>
                                        <p:cTn id="45" dur="500"/>
                                        <p:tgtEl>
                                          <p:spTgt spid="49566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495666"/>
                                        </p:tgtEl>
                                        <p:attrNameLst>
                                          <p:attrName>style.visibility</p:attrName>
                                        </p:attrNameLst>
                                      </p:cBhvr>
                                      <p:to>
                                        <p:strVal val="visible"/>
                                      </p:to>
                                    </p:set>
                                    <p:animEffect transition="in" filter="wipe(up)">
                                      <p:cBhvr>
                                        <p:cTn id="50" dur="500"/>
                                        <p:tgtEl>
                                          <p:spTgt spid="495666"/>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495659"/>
                                        </p:tgtEl>
                                        <p:attrNameLst>
                                          <p:attrName>style.visibility</p:attrName>
                                        </p:attrNameLst>
                                      </p:cBhvr>
                                      <p:to>
                                        <p:strVal val="visible"/>
                                      </p:to>
                                    </p:set>
                                    <p:animEffect transition="in" filter="wipe(left)">
                                      <p:cBhvr>
                                        <p:cTn id="54" dur="500"/>
                                        <p:tgtEl>
                                          <p:spTgt spid="4956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5644" grpId="0" animBg="1"/>
      <p:bldP spid="495636" grpId="0" animBg="1"/>
      <p:bldP spid="495647" grpId="0" animBg="1"/>
      <p:bldP spid="495659" grpId="0" animBg="1"/>
      <p:bldP spid="495662" grpId="0" animBg="1"/>
      <p:bldP spid="495665" grpId="0" animBg="1"/>
      <p:bldP spid="495637" grpId="0" animBg="1"/>
      <p:bldP spid="495666" grpId="0" animBg="1"/>
      <p:bldP spid="495667" grpId="0" animBg="1"/>
      <p:bldP spid="495668" grpId="0" animBg="1"/>
      <p:bldP spid="495673" grpId="0" animBg="1"/>
      <p:bldP spid="495674"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214414" y="571480"/>
            <a:ext cx="6143668" cy="535531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kumimoji="1" lang="es-ES" altLang="ja-JP" b="1" dirty="0" smtClean="0"/>
              <a:t>El freno motor generado durante las fases de desaceleración puede alcanzar valores lo suficientemente importantes para provocar un derrape en las ruedas traseras. Un ajuste del freno motor controlado por el calculador del VE en relación al ESP permite adaptarse al límite de adherencia disponible.</a:t>
            </a:r>
          </a:p>
          <a:p>
            <a:endParaRPr kumimoji="1" lang="es-ES" altLang="ja-JP" u="sng" dirty="0" smtClean="0"/>
          </a:p>
          <a:p>
            <a:r>
              <a:rPr kumimoji="1" lang="es-ES" altLang="ja-JP" b="1" dirty="0" smtClean="0"/>
              <a:t>Bucle de gestión del freno motor</a:t>
            </a:r>
          </a:p>
          <a:p>
            <a:r>
              <a:rPr kumimoji="1" lang="es-ES" altLang="ja-JP" dirty="0" smtClean="0"/>
              <a:t>A partir de la información sobre la velocidad del vehículo (1), el VE comienza por calcular el par de freno motor máximo que podrá teóricamente obtener a esa velocidad (2) (es la consigna inicial).</a:t>
            </a:r>
          </a:p>
          <a:p>
            <a:r>
              <a:rPr kumimoji="1" lang="es-ES" altLang="ja-JP" dirty="0" smtClean="0"/>
              <a:t>En fase de desaceleración o frenado, el ESP, tras analizar la información de los sensores ((3) + presión de frenado + derrape de las ruedas), calcula el par máximo de frenado que pueden tolerar las ruedas traseras (4) (de acuerdo con las cartografías REF y adherencia disponible) y puede ser necesaria una reducción del par efectivo del freno motor (5).</a:t>
            </a:r>
          </a:p>
          <a:p>
            <a:r>
              <a:rPr kumimoji="1" lang="es-ES" altLang="ja-JP" dirty="0" smtClean="0"/>
              <a:t>Integrar el requerimiento del ESP permite al VE elaborar la consigna final (6) destinada al CCME</a:t>
            </a:r>
            <a:r>
              <a:rPr kumimoji="1" lang="fr-FR" altLang="ja-JP" dirty="0" smtClean="0"/>
              <a:t>.</a:t>
            </a:r>
            <a:endParaRPr kumimoji="1" lang="fr-FR" altLang="ja-JP"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ext Box 4"/>
          <p:cNvSpPr txBox="1">
            <a:spLocks noChangeArrowheads="1"/>
          </p:cNvSpPr>
          <p:nvPr/>
        </p:nvSpPr>
        <p:spPr bwMode="auto">
          <a:xfrm>
            <a:off x="179388" y="620713"/>
            <a:ext cx="8780462" cy="366712"/>
          </a:xfrm>
          <a:prstGeom prst="rect">
            <a:avLst/>
          </a:prstGeom>
          <a:noFill/>
          <a:ln w="9525">
            <a:noFill/>
            <a:miter lim="800000"/>
            <a:headEnd/>
            <a:tailEnd/>
          </a:ln>
        </p:spPr>
        <p:txBody>
          <a:bodyPr>
            <a:spAutoFit/>
          </a:bodyPr>
          <a:lstStyle/>
          <a:p>
            <a:pPr algn="l"/>
            <a:r>
              <a:rPr lang="es-ES" sz="1800" b="1">
                <a:solidFill>
                  <a:srgbClr val="000000"/>
                </a:solidFill>
              </a:rPr>
              <a:t>Detalles relativos a: la desactivación del ESP y la calibración de los sensores</a:t>
            </a:r>
          </a:p>
        </p:txBody>
      </p:sp>
      <p:sp>
        <p:nvSpPr>
          <p:cNvPr id="172035" name="Rectangle 3"/>
          <p:cNvSpPr>
            <a:spLocks noChangeArrowheads="1"/>
          </p:cNvSpPr>
          <p:nvPr/>
        </p:nvSpPr>
        <p:spPr bwMode="auto">
          <a:xfrm>
            <a:off x="179388" y="0"/>
            <a:ext cx="8496300" cy="549275"/>
          </a:xfrm>
          <a:prstGeom prst="rect">
            <a:avLst/>
          </a:prstGeom>
          <a:noFill/>
          <a:ln w="9525">
            <a:noFill/>
            <a:miter lim="800000"/>
            <a:headEnd/>
            <a:tailEnd/>
          </a:ln>
        </p:spPr>
        <p:txBody>
          <a:bodyPr lIns="90517" tIns="45259" rIns="90517" bIns="45259" anchor="ctr"/>
          <a:lstStyle/>
          <a:p>
            <a:pPr algn="l" defTabSz="904875"/>
            <a:r>
              <a:rPr lang="fr-FR" sz="2300">
                <a:solidFill>
                  <a:srgbClr val="000000"/>
                </a:solidFill>
              </a:rPr>
              <a:t>Frenado y ESP</a:t>
            </a:r>
          </a:p>
        </p:txBody>
      </p:sp>
      <p:pic>
        <p:nvPicPr>
          <p:cNvPr id="172036" name="Picture 37" descr="silhouette_"/>
          <p:cNvPicPr>
            <a:picLocks noChangeAspect="1" noChangeArrowheads="1"/>
          </p:cNvPicPr>
          <p:nvPr/>
        </p:nvPicPr>
        <p:blipFill>
          <a:blip r:embed="rId3" cstate="print"/>
          <a:srcRect/>
          <a:stretch>
            <a:fillRect/>
          </a:stretch>
        </p:blipFill>
        <p:spPr bwMode="auto">
          <a:xfrm>
            <a:off x="3203575" y="1135063"/>
            <a:ext cx="2413000" cy="1657350"/>
          </a:xfrm>
          <a:prstGeom prst="rect">
            <a:avLst/>
          </a:prstGeom>
          <a:noFill/>
          <a:ln w="9525">
            <a:noFill/>
            <a:miter lim="800000"/>
            <a:headEnd/>
            <a:tailEnd/>
          </a:ln>
        </p:spPr>
      </p:pic>
      <p:grpSp>
        <p:nvGrpSpPr>
          <p:cNvPr id="2" name="Group 5"/>
          <p:cNvGrpSpPr>
            <a:grpSpLocks/>
          </p:cNvGrpSpPr>
          <p:nvPr/>
        </p:nvGrpSpPr>
        <p:grpSpPr bwMode="auto">
          <a:xfrm>
            <a:off x="4643438" y="981075"/>
            <a:ext cx="4249737" cy="1952625"/>
            <a:chOff x="2925" y="618"/>
            <a:chExt cx="2677" cy="1230"/>
          </a:xfrm>
        </p:grpSpPr>
        <p:pic>
          <p:nvPicPr>
            <p:cNvPr id="172051" name="Picture 6" descr="bulle"/>
            <p:cNvPicPr>
              <a:picLocks noChangeAspect="1" noChangeArrowheads="1"/>
            </p:cNvPicPr>
            <p:nvPr/>
          </p:nvPicPr>
          <p:blipFill>
            <a:blip r:embed="rId4" cstate="print"/>
            <a:srcRect/>
            <a:stretch>
              <a:fillRect/>
            </a:stretch>
          </p:blipFill>
          <p:spPr bwMode="auto">
            <a:xfrm>
              <a:off x="2925" y="618"/>
              <a:ext cx="2677" cy="1230"/>
            </a:xfrm>
            <a:prstGeom prst="rect">
              <a:avLst/>
            </a:prstGeom>
            <a:noFill/>
            <a:ln w="9525">
              <a:noFill/>
              <a:miter lim="800000"/>
              <a:headEnd/>
              <a:tailEnd/>
            </a:ln>
          </p:spPr>
        </p:pic>
        <p:sp>
          <p:nvSpPr>
            <p:cNvPr id="172052" name="AutoShape 39"/>
            <p:cNvSpPr>
              <a:spLocks noChangeArrowheads="1"/>
            </p:cNvSpPr>
            <p:nvPr/>
          </p:nvSpPr>
          <p:spPr bwMode="auto">
            <a:xfrm>
              <a:off x="3606" y="715"/>
              <a:ext cx="1996" cy="226"/>
            </a:xfrm>
            <a:prstGeom prst="wedgeRectCallout">
              <a:avLst>
                <a:gd name="adj1" fmla="val -84069"/>
                <a:gd name="adj2" fmla="val 243361"/>
              </a:avLst>
            </a:prstGeom>
            <a:noFill/>
            <a:ln w="9525">
              <a:noFill/>
              <a:miter lim="800000"/>
              <a:headEnd/>
              <a:tailEnd/>
            </a:ln>
          </p:spPr>
          <p:txBody>
            <a:bodyPr/>
            <a:lstStyle/>
            <a:p>
              <a:r>
                <a:rPr lang="fr-FR" sz="1600"/>
                <a:t>Sensor giroscópico</a:t>
              </a:r>
            </a:p>
          </p:txBody>
        </p:sp>
      </p:grpSp>
      <p:pic>
        <p:nvPicPr>
          <p:cNvPr id="497706" name="Picture 42" descr="ABS"/>
          <p:cNvPicPr>
            <a:picLocks noChangeAspect="1" noChangeArrowheads="1"/>
          </p:cNvPicPr>
          <p:nvPr/>
        </p:nvPicPr>
        <p:blipFill>
          <a:blip r:embed="rId5" cstate="print"/>
          <a:srcRect/>
          <a:stretch>
            <a:fillRect/>
          </a:stretch>
        </p:blipFill>
        <p:spPr bwMode="auto">
          <a:xfrm>
            <a:off x="2411413" y="5445125"/>
            <a:ext cx="1441450" cy="1150938"/>
          </a:xfrm>
          <a:prstGeom prst="rect">
            <a:avLst/>
          </a:prstGeom>
          <a:noFill/>
          <a:ln w="9525">
            <a:noFill/>
            <a:miter lim="800000"/>
            <a:headEnd/>
            <a:tailEnd/>
          </a:ln>
        </p:spPr>
      </p:pic>
      <p:grpSp>
        <p:nvGrpSpPr>
          <p:cNvPr id="3" name="Group 9"/>
          <p:cNvGrpSpPr>
            <a:grpSpLocks/>
          </p:cNvGrpSpPr>
          <p:nvPr/>
        </p:nvGrpSpPr>
        <p:grpSpPr bwMode="auto">
          <a:xfrm>
            <a:off x="250825" y="1052513"/>
            <a:ext cx="2808288" cy="1862137"/>
            <a:chOff x="158" y="669"/>
            <a:chExt cx="1769" cy="1173"/>
          </a:xfrm>
        </p:grpSpPr>
        <p:sp>
          <p:nvSpPr>
            <p:cNvPr id="172048" name="Text Box 43"/>
            <p:cNvSpPr txBox="1">
              <a:spLocks noChangeArrowheads="1"/>
            </p:cNvSpPr>
            <p:nvPr/>
          </p:nvSpPr>
          <p:spPr bwMode="auto">
            <a:xfrm>
              <a:off x="158" y="669"/>
              <a:ext cx="1769" cy="1173"/>
            </a:xfrm>
            <a:prstGeom prst="rect">
              <a:avLst/>
            </a:prstGeom>
            <a:solidFill>
              <a:srgbClr val="EAEAEA"/>
            </a:solidFill>
            <a:ln w="9525" algn="ctr">
              <a:noFill/>
              <a:miter lim="800000"/>
              <a:headEnd/>
              <a:tailEnd/>
            </a:ln>
          </p:spPr>
          <p:txBody>
            <a:bodyPr rIns="1386000"/>
            <a:lstStyle/>
            <a:p>
              <a:pPr algn="l" eaLnBrk="0" hangingPunct="0">
                <a:spcBef>
                  <a:spcPct val="50000"/>
                </a:spcBef>
              </a:pPr>
              <a:endParaRPr kumimoji="1" lang="en-US" altLang="ja-JP" sz="1600">
                <a:ea typeface="MS Gothic" pitchFamily="49" charset="-128"/>
              </a:endParaRPr>
            </a:p>
            <a:p>
              <a:pPr algn="l" eaLnBrk="0" hangingPunct="0">
                <a:spcBef>
                  <a:spcPct val="50000"/>
                </a:spcBef>
              </a:pPr>
              <a:r>
                <a:rPr kumimoji="1" lang="en-US" altLang="ja-JP">
                  <a:ea typeface="MS Gothic" pitchFamily="49" charset="-128"/>
                </a:rPr>
                <a:t>ESP desconectable permanentemente</a:t>
              </a:r>
            </a:p>
          </p:txBody>
        </p:sp>
        <p:pic>
          <p:nvPicPr>
            <p:cNvPr id="497705" name="Picture 41" descr="bouton_ESP_OFF"/>
            <p:cNvPicPr>
              <a:picLocks noChangeAspect="1" noChangeArrowheads="1"/>
            </p:cNvPicPr>
            <p:nvPr/>
          </p:nvPicPr>
          <p:blipFill>
            <a:blip r:embed="rId6" cstate="print"/>
            <a:srcRect/>
            <a:stretch>
              <a:fillRect/>
            </a:stretch>
          </p:blipFill>
          <p:spPr bwMode="auto">
            <a:xfrm>
              <a:off x="1111" y="709"/>
              <a:ext cx="739" cy="1089"/>
            </a:xfrm>
            <a:prstGeom prst="rect">
              <a:avLst/>
            </a:prstGeom>
            <a:noFill/>
            <a:ln w="28575">
              <a:solidFill>
                <a:schemeClr val="tx2"/>
              </a:solidFill>
              <a:miter lim="800000"/>
              <a:headEnd/>
              <a:tailEnd/>
            </a:ln>
            <a:effectLst>
              <a:outerShdw dist="35921" dir="2700000" algn="ctr" rotWithShape="0">
                <a:srgbClr val="808080">
                  <a:alpha val="50000"/>
                </a:srgbClr>
              </a:outerShdw>
            </a:effectLst>
          </p:spPr>
        </p:pic>
        <p:sp>
          <p:nvSpPr>
            <p:cNvPr id="172050" name="Oval 44"/>
            <p:cNvSpPr>
              <a:spLocks noChangeArrowheads="1"/>
            </p:cNvSpPr>
            <p:nvPr/>
          </p:nvSpPr>
          <p:spPr bwMode="auto">
            <a:xfrm>
              <a:off x="1338" y="760"/>
              <a:ext cx="363" cy="544"/>
            </a:xfrm>
            <a:prstGeom prst="ellipse">
              <a:avLst/>
            </a:prstGeom>
            <a:noFill/>
            <a:ln w="28575">
              <a:solidFill>
                <a:schemeClr val="tx2"/>
              </a:solidFill>
              <a:prstDash val="sysDot"/>
              <a:round/>
              <a:headEnd/>
              <a:tailEnd/>
            </a:ln>
          </p:spPr>
          <p:txBody>
            <a:bodyPr wrap="none" anchor="ctr"/>
            <a:lstStyle/>
            <a:p>
              <a:pPr algn="l"/>
              <a:endParaRPr lang="es-ES"/>
            </a:p>
          </p:txBody>
        </p:sp>
      </p:grpSp>
      <p:sp>
        <p:nvSpPr>
          <p:cNvPr id="497716" name="AutoShape 52"/>
          <p:cNvSpPr>
            <a:spLocks noChangeArrowheads="1"/>
          </p:cNvSpPr>
          <p:nvPr/>
        </p:nvSpPr>
        <p:spPr bwMode="auto">
          <a:xfrm>
            <a:off x="2268538" y="4005263"/>
            <a:ext cx="3960812" cy="935037"/>
          </a:xfrm>
          <a:prstGeom prst="rightArrow">
            <a:avLst>
              <a:gd name="adj1" fmla="val 67065"/>
              <a:gd name="adj2" fmla="val 119549"/>
            </a:avLst>
          </a:prstGeom>
          <a:gradFill rotWithShape="1">
            <a:gsLst>
              <a:gs pos="0">
                <a:srgbClr val="E6EFF3"/>
              </a:gs>
              <a:gs pos="100000">
                <a:srgbClr val="C0D7E2"/>
              </a:gs>
            </a:gsLst>
            <a:lin ang="0" scaled="1"/>
          </a:gradFill>
          <a:ln w="19050">
            <a:solidFill>
              <a:srgbClr val="8FB0C7"/>
            </a:solidFill>
            <a:miter lim="800000"/>
            <a:headEnd/>
            <a:tailEnd/>
          </a:ln>
        </p:spPr>
        <p:txBody>
          <a:bodyPr wrap="none" anchor="ctr"/>
          <a:lstStyle/>
          <a:p>
            <a:r>
              <a:rPr kumimoji="1" lang="en-US" altLang="ja-JP" sz="1600">
                <a:ea typeface="MS PGothic" pitchFamily="34" charset="-128"/>
              </a:rPr>
              <a:t>Menú calibración en el </a:t>
            </a:r>
            <a:r>
              <a:rPr kumimoji="1" lang="en-US" altLang="ja-JP" sz="1600" u="sng">
                <a:ea typeface="MS PGothic" pitchFamily="34" charset="-128"/>
              </a:rPr>
              <a:t>CAV</a:t>
            </a:r>
            <a:endParaRPr kumimoji="1" lang="fr-FR" sz="1600" u="sng">
              <a:ea typeface="MS PGothic" pitchFamily="34" charset="-128"/>
            </a:endParaRPr>
          </a:p>
        </p:txBody>
      </p:sp>
      <p:sp>
        <p:nvSpPr>
          <p:cNvPr id="497718" name="AutoShape 54"/>
          <p:cNvSpPr>
            <a:spLocks noChangeArrowheads="1"/>
          </p:cNvSpPr>
          <p:nvPr/>
        </p:nvSpPr>
        <p:spPr bwMode="auto">
          <a:xfrm>
            <a:off x="3924300" y="5387975"/>
            <a:ext cx="4030663" cy="1236663"/>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2515 h 21600"/>
              <a:gd name="T20" fmla="*/ 2026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000" y="0"/>
                </a:moveTo>
                <a:lnTo>
                  <a:pt x="10400" y="10400"/>
                </a:lnTo>
                <a:lnTo>
                  <a:pt x="11739" y="10400"/>
                </a:lnTo>
                <a:lnTo>
                  <a:pt x="11739" y="12515"/>
                </a:lnTo>
                <a:lnTo>
                  <a:pt x="0" y="12515"/>
                </a:lnTo>
                <a:lnTo>
                  <a:pt x="0" y="21600"/>
                </a:lnTo>
                <a:lnTo>
                  <a:pt x="20261" y="21600"/>
                </a:lnTo>
                <a:lnTo>
                  <a:pt x="20261" y="10400"/>
                </a:lnTo>
                <a:lnTo>
                  <a:pt x="21600" y="10400"/>
                </a:lnTo>
                <a:close/>
              </a:path>
            </a:pathLst>
          </a:custGeom>
          <a:gradFill rotWithShape="1">
            <a:gsLst>
              <a:gs pos="0">
                <a:srgbClr val="E6EFF3"/>
              </a:gs>
              <a:gs pos="100000">
                <a:srgbClr val="C0D7E2"/>
              </a:gs>
            </a:gsLst>
            <a:lin ang="0" scaled="1"/>
          </a:gradFill>
          <a:ln w="19050">
            <a:solidFill>
              <a:srgbClr val="8FB0C7"/>
            </a:solidFill>
            <a:miter lim="800000"/>
            <a:headEnd/>
            <a:tailEnd/>
          </a:ln>
        </p:spPr>
        <p:txBody>
          <a:bodyPr anchor="ctr">
            <a:spAutoFit/>
          </a:bodyPr>
          <a:lstStyle/>
          <a:p>
            <a:r>
              <a:rPr lang="fr-FR" sz="1400"/>
              <a:t>Vuelva al CAV para efectuar la calibración del ángulo del volante</a:t>
            </a:r>
          </a:p>
        </p:txBody>
      </p:sp>
      <p:sp>
        <p:nvSpPr>
          <p:cNvPr id="497720" name="AutoShape 56"/>
          <p:cNvSpPr>
            <a:spLocks noChangeArrowheads="1"/>
          </p:cNvSpPr>
          <p:nvPr/>
        </p:nvSpPr>
        <p:spPr bwMode="auto">
          <a:xfrm rot="5400000">
            <a:off x="892175" y="5021263"/>
            <a:ext cx="1311275" cy="17272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9652 h 21600"/>
              <a:gd name="T20" fmla="*/ 20658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4945" y="0"/>
                </a:moveTo>
                <a:lnTo>
                  <a:pt x="8289" y="7596"/>
                </a:lnTo>
                <a:lnTo>
                  <a:pt x="9231" y="7596"/>
                </a:lnTo>
                <a:lnTo>
                  <a:pt x="9231" y="9652"/>
                </a:lnTo>
                <a:lnTo>
                  <a:pt x="0" y="9652"/>
                </a:lnTo>
                <a:lnTo>
                  <a:pt x="0" y="21600"/>
                </a:lnTo>
                <a:lnTo>
                  <a:pt x="20658" y="21600"/>
                </a:lnTo>
                <a:lnTo>
                  <a:pt x="20658" y="7596"/>
                </a:lnTo>
                <a:lnTo>
                  <a:pt x="21600" y="7596"/>
                </a:lnTo>
                <a:close/>
              </a:path>
            </a:pathLst>
          </a:custGeom>
          <a:gradFill rotWithShape="1">
            <a:gsLst>
              <a:gs pos="0">
                <a:srgbClr val="ECF3F6"/>
              </a:gs>
              <a:gs pos="100000">
                <a:srgbClr val="C0D7E2"/>
              </a:gs>
            </a:gsLst>
            <a:lin ang="0" scaled="1"/>
          </a:gradFill>
          <a:ln w="19050">
            <a:solidFill>
              <a:srgbClr val="8FB0C7"/>
            </a:solidFill>
            <a:miter lim="800000"/>
            <a:headEnd/>
            <a:tailEnd/>
          </a:ln>
        </p:spPr>
        <p:txBody>
          <a:bodyPr rot="10800000" vert="eaVert" anchor="ctr"/>
          <a:lstStyle/>
          <a:p>
            <a:endParaRPr lang="fr-FR" sz="1400"/>
          </a:p>
          <a:p>
            <a:r>
              <a:rPr lang="fr-FR" sz="1400"/>
              <a:t>Menú calibración en el ESP</a:t>
            </a:r>
          </a:p>
        </p:txBody>
      </p:sp>
      <p:grpSp>
        <p:nvGrpSpPr>
          <p:cNvPr id="4" name="Group 16"/>
          <p:cNvGrpSpPr>
            <a:grpSpLocks/>
          </p:cNvGrpSpPr>
          <p:nvPr/>
        </p:nvGrpSpPr>
        <p:grpSpPr bwMode="auto">
          <a:xfrm>
            <a:off x="468313" y="3284538"/>
            <a:ext cx="8424862" cy="3529012"/>
            <a:chOff x="295" y="2069"/>
            <a:chExt cx="5307" cy="2223"/>
          </a:xfrm>
        </p:grpSpPr>
        <p:sp>
          <p:nvSpPr>
            <p:cNvPr id="172045" name="Text Box 47"/>
            <p:cNvSpPr txBox="1">
              <a:spLocks noChangeArrowheads="1"/>
            </p:cNvSpPr>
            <p:nvPr/>
          </p:nvSpPr>
          <p:spPr bwMode="auto">
            <a:xfrm>
              <a:off x="295" y="2069"/>
              <a:ext cx="5307" cy="2223"/>
            </a:xfrm>
            <a:prstGeom prst="rect">
              <a:avLst/>
            </a:prstGeom>
            <a:noFill/>
            <a:ln w="25400" algn="ctr">
              <a:solidFill>
                <a:srgbClr val="8FB0C7"/>
              </a:solidFill>
              <a:miter lim="800000"/>
              <a:headEnd/>
              <a:tailEnd/>
            </a:ln>
          </p:spPr>
          <p:txBody>
            <a:bodyPr/>
            <a:lstStyle/>
            <a:p>
              <a:pPr eaLnBrk="0" hangingPunct="0">
                <a:spcBef>
                  <a:spcPct val="50000"/>
                </a:spcBef>
              </a:pPr>
              <a:r>
                <a:rPr kumimoji="1" lang="es-ES" altLang="ja-JP" sz="1800" b="1">
                  <a:ea typeface="MS Gothic" pitchFamily="49" charset="-128"/>
                </a:rPr>
                <a:t>Procedimiento para la calibración del Captador Angulo del Volante</a:t>
              </a:r>
            </a:p>
          </p:txBody>
        </p:sp>
        <p:pic>
          <p:nvPicPr>
            <p:cNvPr id="172046" name="Picture 40" descr="capteur_volant"/>
            <p:cNvPicPr>
              <a:picLocks noChangeAspect="1" noChangeArrowheads="1"/>
            </p:cNvPicPr>
            <p:nvPr/>
          </p:nvPicPr>
          <p:blipFill>
            <a:blip r:embed="rId7" cstate="print"/>
            <a:srcRect/>
            <a:stretch>
              <a:fillRect/>
            </a:stretch>
          </p:blipFill>
          <p:spPr bwMode="auto">
            <a:xfrm>
              <a:off x="4014" y="2274"/>
              <a:ext cx="1497" cy="1108"/>
            </a:xfrm>
            <a:prstGeom prst="rect">
              <a:avLst/>
            </a:prstGeom>
            <a:noFill/>
            <a:ln w="9525">
              <a:noFill/>
              <a:miter lim="800000"/>
              <a:headEnd/>
              <a:tailEnd/>
            </a:ln>
          </p:spPr>
        </p:pic>
        <p:pic>
          <p:nvPicPr>
            <p:cNvPr id="172047" name="Picture 19" descr="ordi"/>
            <p:cNvPicPr>
              <a:picLocks noChangeAspect="1" noChangeArrowheads="1"/>
            </p:cNvPicPr>
            <p:nvPr/>
          </p:nvPicPr>
          <p:blipFill>
            <a:blip r:embed="rId8" cstate="print"/>
            <a:srcRect/>
            <a:stretch>
              <a:fillRect/>
            </a:stretch>
          </p:blipFill>
          <p:spPr bwMode="auto">
            <a:xfrm>
              <a:off x="385" y="2386"/>
              <a:ext cx="952" cy="832"/>
            </a:xfrm>
            <a:prstGeom prst="rect">
              <a:avLst/>
            </a:prstGeom>
            <a:noFill/>
            <a:ln w="9525">
              <a:noFill/>
              <a:miter lim="800000"/>
              <a:headEnd/>
              <a:tailEnd/>
            </a:ln>
          </p:spPr>
        </p:pic>
      </p:grpSp>
      <p:pic>
        <p:nvPicPr>
          <p:cNvPr id="1061908" name="Picture 20" descr="croix"/>
          <p:cNvPicPr>
            <a:picLocks noChangeAspect="1" noChangeArrowheads="1"/>
          </p:cNvPicPr>
          <p:nvPr/>
        </p:nvPicPr>
        <p:blipFill>
          <a:blip r:embed="rId9" cstate="print"/>
          <a:srcRect/>
          <a:stretch>
            <a:fillRect/>
          </a:stretch>
        </p:blipFill>
        <p:spPr bwMode="auto">
          <a:xfrm>
            <a:off x="2484438" y="5300663"/>
            <a:ext cx="1408112" cy="14382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par>
                          <p:cTn id="17" fill="hold">
                            <p:stCondLst>
                              <p:cond delay="0"/>
                            </p:stCondLst>
                            <p:childTnLst>
                              <p:par>
                                <p:cTn id="18" presetID="22" presetClass="entr" presetSubtype="8" fill="hold" grpId="0" nodeType="afterEffect">
                                  <p:stCondLst>
                                    <p:cond delay="0"/>
                                  </p:stCondLst>
                                  <p:childTnLst>
                                    <p:set>
                                      <p:cBhvr>
                                        <p:cTn id="19" dur="1" fill="hold">
                                          <p:stCondLst>
                                            <p:cond delay="0"/>
                                          </p:stCondLst>
                                        </p:cTn>
                                        <p:tgtEl>
                                          <p:spTgt spid="497716"/>
                                        </p:tgtEl>
                                        <p:attrNameLst>
                                          <p:attrName>style.visibility</p:attrName>
                                        </p:attrNameLst>
                                      </p:cBhvr>
                                      <p:to>
                                        <p:strVal val="visible"/>
                                      </p:to>
                                    </p:set>
                                    <p:animEffect transition="in" filter="wipe(left)">
                                      <p:cBhvr>
                                        <p:cTn id="20" dur="500"/>
                                        <p:tgtEl>
                                          <p:spTgt spid="4977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97720"/>
                                        </p:tgtEl>
                                        <p:attrNameLst>
                                          <p:attrName>style.visibility</p:attrName>
                                        </p:attrNameLst>
                                      </p:cBhvr>
                                      <p:to>
                                        <p:strVal val="visible"/>
                                      </p:to>
                                    </p:set>
                                    <p:animEffect transition="in" filter="wipe(left)">
                                      <p:cBhvr>
                                        <p:cTn id="25" dur="500"/>
                                        <p:tgtEl>
                                          <p:spTgt spid="497720"/>
                                        </p:tgtEl>
                                      </p:cBhvr>
                                    </p:animEffect>
                                  </p:childTnLst>
                                </p:cTn>
                              </p:par>
                            </p:childTnLst>
                          </p:cTn>
                        </p:par>
                        <p:par>
                          <p:cTn id="26" fill="hold">
                            <p:stCondLst>
                              <p:cond delay="500"/>
                            </p:stCondLst>
                            <p:childTnLst>
                              <p:par>
                                <p:cTn id="27" presetID="3" presetClass="entr" presetSubtype="10" fill="hold" nodeType="afterEffect">
                                  <p:stCondLst>
                                    <p:cond delay="0"/>
                                  </p:stCondLst>
                                  <p:childTnLst>
                                    <p:set>
                                      <p:cBhvr>
                                        <p:cTn id="28" dur="1" fill="hold">
                                          <p:stCondLst>
                                            <p:cond delay="0"/>
                                          </p:stCondLst>
                                        </p:cTn>
                                        <p:tgtEl>
                                          <p:spTgt spid="497706"/>
                                        </p:tgtEl>
                                        <p:attrNameLst>
                                          <p:attrName>style.visibility</p:attrName>
                                        </p:attrNameLst>
                                      </p:cBhvr>
                                      <p:to>
                                        <p:strVal val="visible"/>
                                      </p:to>
                                    </p:set>
                                    <p:animEffect transition="in" filter="blinds(horizontal)">
                                      <p:cBhvr>
                                        <p:cTn id="29" dur="500"/>
                                        <p:tgtEl>
                                          <p:spTgt spid="497706"/>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61908"/>
                                        </p:tgtEl>
                                        <p:attrNameLst>
                                          <p:attrName>style.visibility</p:attrName>
                                        </p:attrNameLst>
                                      </p:cBhvr>
                                      <p:to>
                                        <p:strVal val="visible"/>
                                      </p:to>
                                    </p:set>
                                  </p:childTnLst>
                                </p:cTn>
                              </p:par>
                            </p:childTnLst>
                          </p:cTn>
                        </p:par>
                        <p:par>
                          <p:cTn id="34" fill="hold">
                            <p:stCondLst>
                              <p:cond delay="0"/>
                            </p:stCondLst>
                            <p:childTnLst>
                              <p:par>
                                <p:cTn id="35" presetID="22" presetClass="entr" presetSubtype="8" fill="hold" grpId="0" nodeType="afterEffect">
                                  <p:stCondLst>
                                    <p:cond delay="0"/>
                                  </p:stCondLst>
                                  <p:childTnLst>
                                    <p:set>
                                      <p:cBhvr>
                                        <p:cTn id="36" dur="1" fill="hold">
                                          <p:stCondLst>
                                            <p:cond delay="0"/>
                                          </p:stCondLst>
                                        </p:cTn>
                                        <p:tgtEl>
                                          <p:spTgt spid="497718"/>
                                        </p:tgtEl>
                                        <p:attrNameLst>
                                          <p:attrName>style.visibility</p:attrName>
                                        </p:attrNameLst>
                                      </p:cBhvr>
                                      <p:to>
                                        <p:strVal val="visible"/>
                                      </p:to>
                                    </p:set>
                                    <p:animEffect transition="in" filter="wipe(left)">
                                      <p:cBhvr>
                                        <p:cTn id="37" dur="500"/>
                                        <p:tgtEl>
                                          <p:spTgt spid="4977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7716" grpId="0" animBg="1"/>
      <p:bldP spid="497718" grpId="0" animBg="1"/>
      <p:bldP spid="497720"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noAutofit/>
          </a:bodyPr>
          <a:lstStyle/>
          <a:p>
            <a:pPr eaLnBrk="1" hangingPunct="1"/>
            <a:r>
              <a:rPr lang="es-ES" sz="3600" dirty="0" smtClean="0"/>
              <a:t>Anexo 1 : Corrección del TP Descubrimiento de la cadena de tracción</a:t>
            </a:r>
          </a:p>
        </p:txBody>
      </p:sp>
      <p:pic>
        <p:nvPicPr>
          <p:cNvPr id="175107" name="Picture 3" descr="Planche_02_global_A4"/>
          <p:cNvPicPr>
            <a:picLocks noChangeAspect="1" noChangeArrowheads="1"/>
          </p:cNvPicPr>
          <p:nvPr/>
        </p:nvPicPr>
        <p:blipFill>
          <a:blip r:embed="rId3" cstate="print"/>
          <a:srcRect/>
          <a:stretch>
            <a:fillRect/>
          </a:stretch>
        </p:blipFill>
        <p:spPr bwMode="auto">
          <a:xfrm>
            <a:off x="1643042" y="1857364"/>
            <a:ext cx="5516563" cy="4229100"/>
          </a:xfrm>
          <a:prstGeom prst="rect">
            <a:avLst/>
          </a:prstGeom>
          <a:noFill/>
          <a:ln w="9525">
            <a:noFill/>
            <a:miter lim="800000"/>
            <a:headEnd/>
            <a:tailEnd/>
          </a:ln>
        </p:spPr>
      </p:pic>
      <p:sp>
        <p:nvSpPr>
          <p:cNvPr id="175108" name="Text Box 4"/>
          <p:cNvSpPr txBox="1">
            <a:spLocks noChangeArrowheads="1"/>
          </p:cNvSpPr>
          <p:nvPr/>
        </p:nvSpPr>
        <p:spPr bwMode="auto">
          <a:xfrm>
            <a:off x="1571604" y="1571612"/>
            <a:ext cx="5565775" cy="461963"/>
          </a:xfrm>
          <a:prstGeom prst="rect">
            <a:avLst/>
          </a:prstGeom>
          <a:noFill/>
          <a:ln w="9525">
            <a:noFill/>
            <a:miter lim="800000"/>
            <a:headEnd/>
            <a:tailEnd/>
          </a:ln>
        </p:spPr>
        <p:txBody>
          <a:bodyPr>
            <a:spAutoFit/>
          </a:bodyPr>
          <a:lstStyle/>
          <a:p>
            <a:pPr>
              <a:spcBef>
                <a:spcPct val="50000"/>
              </a:spcBef>
            </a:pPr>
            <a:r>
              <a:rPr lang="es-ES" sz="2400" b="1" dirty="0"/>
              <a:t>Principales fases de funcionamiento</a:t>
            </a: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Planche_02_global_A4"/>
          <p:cNvPicPr>
            <a:picLocks noChangeAspect="1" noChangeArrowheads="1"/>
          </p:cNvPicPr>
          <p:nvPr/>
        </p:nvPicPr>
        <p:blipFill>
          <a:blip r:embed="rId3" cstate="print"/>
          <a:srcRect/>
          <a:stretch>
            <a:fillRect/>
          </a:stretch>
        </p:blipFill>
        <p:spPr bwMode="auto">
          <a:xfrm>
            <a:off x="315913" y="612775"/>
            <a:ext cx="8828087" cy="6245225"/>
          </a:xfrm>
          <a:prstGeom prst="rect">
            <a:avLst/>
          </a:prstGeom>
          <a:noFill/>
          <a:ln w="9525">
            <a:noFill/>
            <a:miter lim="800000"/>
            <a:headEnd/>
            <a:tailEnd/>
          </a:ln>
        </p:spPr>
      </p:pic>
      <p:sp>
        <p:nvSpPr>
          <p:cNvPr id="176131" name="Line 3"/>
          <p:cNvSpPr>
            <a:spLocks noChangeShapeType="1"/>
          </p:cNvSpPr>
          <p:nvPr/>
        </p:nvSpPr>
        <p:spPr bwMode="auto">
          <a:xfrm>
            <a:off x="7092950" y="4221163"/>
            <a:ext cx="719138" cy="0"/>
          </a:xfrm>
          <a:prstGeom prst="line">
            <a:avLst/>
          </a:prstGeom>
          <a:noFill/>
          <a:ln w="25400">
            <a:solidFill>
              <a:schemeClr val="tx1"/>
            </a:solidFill>
            <a:round/>
            <a:headEnd/>
            <a:tailEnd/>
          </a:ln>
        </p:spPr>
        <p:txBody>
          <a:bodyPr/>
          <a:lstStyle/>
          <a:p>
            <a:endParaRPr lang="es-ES"/>
          </a:p>
        </p:txBody>
      </p:sp>
      <p:grpSp>
        <p:nvGrpSpPr>
          <p:cNvPr id="2" name="Group 4"/>
          <p:cNvGrpSpPr>
            <a:grpSpLocks/>
          </p:cNvGrpSpPr>
          <p:nvPr/>
        </p:nvGrpSpPr>
        <p:grpSpPr bwMode="auto">
          <a:xfrm>
            <a:off x="6443663" y="3860800"/>
            <a:ext cx="360362" cy="1008063"/>
            <a:chOff x="3923" y="2432"/>
            <a:chExt cx="227" cy="635"/>
          </a:xfrm>
        </p:grpSpPr>
        <p:sp>
          <p:nvSpPr>
            <p:cNvPr id="176156" name="Line 5"/>
            <p:cNvSpPr>
              <a:spLocks noChangeShapeType="1"/>
            </p:cNvSpPr>
            <p:nvPr/>
          </p:nvSpPr>
          <p:spPr bwMode="auto">
            <a:xfrm>
              <a:off x="3923" y="2432"/>
              <a:ext cx="227" cy="0"/>
            </a:xfrm>
            <a:prstGeom prst="line">
              <a:avLst/>
            </a:prstGeom>
            <a:noFill/>
            <a:ln w="25400">
              <a:solidFill>
                <a:schemeClr val="tx1"/>
              </a:solidFill>
              <a:round/>
              <a:headEnd/>
              <a:tailEnd/>
            </a:ln>
          </p:spPr>
          <p:txBody>
            <a:bodyPr/>
            <a:lstStyle/>
            <a:p>
              <a:endParaRPr lang="es-ES"/>
            </a:p>
          </p:txBody>
        </p:sp>
        <p:sp>
          <p:nvSpPr>
            <p:cNvPr id="176157" name="Line 6"/>
            <p:cNvSpPr>
              <a:spLocks noChangeShapeType="1"/>
            </p:cNvSpPr>
            <p:nvPr/>
          </p:nvSpPr>
          <p:spPr bwMode="auto">
            <a:xfrm>
              <a:off x="3923" y="2750"/>
              <a:ext cx="227" cy="0"/>
            </a:xfrm>
            <a:prstGeom prst="line">
              <a:avLst/>
            </a:prstGeom>
            <a:noFill/>
            <a:ln w="25400">
              <a:solidFill>
                <a:schemeClr val="tx1"/>
              </a:solidFill>
              <a:round/>
              <a:headEnd/>
              <a:tailEnd/>
            </a:ln>
          </p:spPr>
          <p:txBody>
            <a:bodyPr/>
            <a:lstStyle/>
            <a:p>
              <a:endParaRPr lang="es-ES"/>
            </a:p>
          </p:txBody>
        </p:sp>
        <p:sp>
          <p:nvSpPr>
            <p:cNvPr id="176158" name="Line 7"/>
            <p:cNvSpPr>
              <a:spLocks noChangeShapeType="1"/>
            </p:cNvSpPr>
            <p:nvPr/>
          </p:nvSpPr>
          <p:spPr bwMode="auto">
            <a:xfrm>
              <a:off x="3923" y="3067"/>
              <a:ext cx="227" cy="0"/>
            </a:xfrm>
            <a:prstGeom prst="line">
              <a:avLst/>
            </a:prstGeom>
            <a:noFill/>
            <a:ln w="25400">
              <a:solidFill>
                <a:schemeClr val="tx1"/>
              </a:solidFill>
              <a:round/>
              <a:headEnd/>
              <a:tailEnd/>
            </a:ln>
          </p:spPr>
          <p:txBody>
            <a:bodyPr/>
            <a:lstStyle/>
            <a:p>
              <a:endParaRPr lang="es-ES"/>
            </a:p>
          </p:txBody>
        </p:sp>
        <p:sp>
          <p:nvSpPr>
            <p:cNvPr id="176159" name="Line 8"/>
            <p:cNvSpPr>
              <a:spLocks noChangeShapeType="1"/>
            </p:cNvSpPr>
            <p:nvPr/>
          </p:nvSpPr>
          <p:spPr bwMode="auto">
            <a:xfrm>
              <a:off x="4150" y="2432"/>
              <a:ext cx="0" cy="635"/>
            </a:xfrm>
            <a:prstGeom prst="line">
              <a:avLst/>
            </a:prstGeom>
            <a:noFill/>
            <a:ln w="25400">
              <a:solidFill>
                <a:schemeClr val="tx1"/>
              </a:solidFill>
              <a:round/>
              <a:headEnd/>
              <a:tailEnd/>
            </a:ln>
          </p:spPr>
          <p:txBody>
            <a:bodyPr/>
            <a:lstStyle/>
            <a:p>
              <a:endParaRPr lang="es-ES"/>
            </a:p>
          </p:txBody>
        </p:sp>
      </p:grpSp>
      <p:sp>
        <p:nvSpPr>
          <p:cNvPr id="176133" name="Rectangle 9"/>
          <p:cNvSpPr>
            <a:spLocks noGrp="1" noChangeArrowheads="1"/>
          </p:cNvSpPr>
          <p:nvPr>
            <p:ph type="title"/>
          </p:nvPr>
        </p:nvSpPr>
        <p:spPr>
          <a:xfrm>
            <a:off x="214282" y="357166"/>
            <a:ext cx="8496300" cy="549275"/>
          </a:xfrm>
        </p:spPr>
        <p:txBody>
          <a:bodyPr>
            <a:noAutofit/>
          </a:bodyPr>
          <a:lstStyle/>
          <a:p>
            <a:pPr eaLnBrk="1" hangingPunct="1"/>
            <a:r>
              <a:rPr lang="es-ES" sz="3600" dirty="0" smtClean="0"/>
              <a:t>Anexo 1: Corrección TP Descubrimiento cadena de tracción</a:t>
            </a:r>
          </a:p>
        </p:txBody>
      </p:sp>
      <p:sp>
        <p:nvSpPr>
          <p:cNvPr id="176134" name="Text Box 10"/>
          <p:cNvSpPr txBox="1">
            <a:spLocks noChangeArrowheads="1"/>
          </p:cNvSpPr>
          <p:nvPr/>
        </p:nvSpPr>
        <p:spPr bwMode="auto">
          <a:xfrm>
            <a:off x="323850" y="765175"/>
            <a:ext cx="3960813" cy="366713"/>
          </a:xfrm>
          <a:prstGeom prst="rect">
            <a:avLst/>
          </a:prstGeom>
          <a:noFill/>
          <a:ln w="9525">
            <a:noFill/>
            <a:miter lim="800000"/>
            <a:headEnd/>
            <a:tailEnd/>
          </a:ln>
        </p:spPr>
        <p:txBody>
          <a:bodyPr>
            <a:spAutoFit/>
          </a:bodyPr>
          <a:lstStyle/>
          <a:p>
            <a:pPr algn="l">
              <a:spcBef>
                <a:spcPct val="50000"/>
              </a:spcBef>
            </a:pPr>
            <a:r>
              <a:rPr lang="fr-FR" sz="1800" b="1"/>
              <a:t>Carga normal</a:t>
            </a:r>
          </a:p>
        </p:txBody>
      </p:sp>
      <p:sp>
        <p:nvSpPr>
          <p:cNvPr id="176135" name="Oval 11"/>
          <p:cNvSpPr>
            <a:spLocks noChangeArrowheads="1"/>
          </p:cNvSpPr>
          <p:nvPr/>
        </p:nvSpPr>
        <p:spPr bwMode="auto">
          <a:xfrm>
            <a:off x="1547813" y="5157788"/>
            <a:ext cx="576262" cy="576262"/>
          </a:xfrm>
          <a:prstGeom prst="ellipse">
            <a:avLst/>
          </a:prstGeom>
          <a:solidFill>
            <a:schemeClr val="accent1"/>
          </a:solidFill>
          <a:ln w="9525">
            <a:solidFill>
              <a:schemeClr val="tx1"/>
            </a:solidFill>
            <a:round/>
            <a:headEnd/>
            <a:tailEnd/>
          </a:ln>
        </p:spPr>
        <p:txBody>
          <a:bodyPr wrap="none" anchor="ctr"/>
          <a:lstStyle/>
          <a:p>
            <a:r>
              <a:rPr lang="fr-FR" sz="1800"/>
              <a:t>+12V</a:t>
            </a:r>
          </a:p>
        </p:txBody>
      </p:sp>
      <p:sp>
        <p:nvSpPr>
          <p:cNvPr id="176136" name="Oval 12"/>
          <p:cNvSpPr>
            <a:spLocks noChangeArrowheads="1"/>
          </p:cNvSpPr>
          <p:nvPr/>
        </p:nvSpPr>
        <p:spPr bwMode="auto">
          <a:xfrm>
            <a:off x="6588125" y="4076700"/>
            <a:ext cx="576263" cy="576263"/>
          </a:xfrm>
          <a:prstGeom prst="ellipse">
            <a:avLst/>
          </a:prstGeom>
          <a:solidFill>
            <a:schemeClr val="accent1"/>
          </a:solidFill>
          <a:ln w="9525">
            <a:solidFill>
              <a:schemeClr val="tx1"/>
            </a:solidFill>
            <a:round/>
            <a:headEnd/>
            <a:tailEnd/>
          </a:ln>
        </p:spPr>
        <p:txBody>
          <a:bodyPr wrap="none" anchor="ctr"/>
          <a:lstStyle/>
          <a:p>
            <a:r>
              <a:rPr lang="fr-FR" sz="1800"/>
              <a:t>+12V</a:t>
            </a:r>
          </a:p>
        </p:txBody>
      </p:sp>
      <p:sp>
        <p:nvSpPr>
          <p:cNvPr id="1029133" name="Oval 13"/>
          <p:cNvSpPr>
            <a:spLocks noChangeArrowheads="1"/>
          </p:cNvSpPr>
          <p:nvPr/>
        </p:nvSpPr>
        <p:spPr bwMode="auto">
          <a:xfrm>
            <a:off x="6588125" y="4076700"/>
            <a:ext cx="576263" cy="577850"/>
          </a:xfrm>
          <a:prstGeom prst="ellipse">
            <a:avLst/>
          </a:prstGeom>
          <a:solidFill>
            <a:srgbClr val="00CCFF"/>
          </a:solidFill>
          <a:ln w="9525">
            <a:solidFill>
              <a:schemeClr val="tx1"/>
            </a:solidFill>
            <a:round/>
            <a:headEnd/>
            <a:tailEnd/>
          </a:ln>
        </p:spPr>
        <p:txBody>
          <a:bodyPr wrap="none" anchor="ctr"/>
          <a:lstStyle/>
          <a:p>
            <a:r>
              <a:rPr lang="fr-FR" sz="1800"/>
              <a:t>+14V</a:t>
            </a:r>
          </a:p>
        </p:txBody>
      </p:sp>
      <p:sp>
        <p:nvSpPr>
          <p:cNvPr id="1029134" name="Oval 14"/>
          <p:cNvSpPr>
            <a:spLocks noChangeArrowheads="1"/>
          </p:cNvSpPr>
          <p:nvPr/>
        </p:nvSpPr>
        <p:spPr bwMode="auto">
          <a:xfrm>
            <a:off x="1547813" y="5157788"/>
            <a:ext cx="574675" cy="576262"/>
          </a:xfrm>
          <a:prstGeom prst="ellipse">
            <a:avLst/>
          </a:prstGeom>
          <a:solidFill>
            <a:srgbClr val="00CCFF"/>
          </a:solidFill>
          <a:ln w="9525">
            <a:solidFill>
              <a:schemeClr val="tx1"/>
            </a:solidFill>
            <a:round/>
            <a:headEnd/>
            <a:tailEnd/>
          </a:ln>
        </p:spPr>
        <p:txBody>
          <a:bodyPr wrap="none" anchor="ctr"/>
          <a:lstStyle/>
          <a:p>
            <a:r>
              <a:rPr lang="fr-FR" sz="1800"/>
              <a:t>+14V</a:t>
            </a:r>
          </a:p>
        </p:txBody>
      </p:sp>
      <p:sp>
        <p:nvSpPr>
          <p:cNvPr id="1029135" name="AutoShape 15"/>
          <p:cNvSpPr>
            <a:spLocks noChangeArrowheads="1"/>
          </p:cNvSpPr>
          <p:nvPr/>
        </p:nvSpPr>
        <p:spPr bwMode="auto">
          <a:xfrm rot="10800000">
            <a:off x="5702300" y="2276475"/>
            <a:ext cx="936625" cy="863600"/>
          </a:xfrm>
          <a:custGeom>
            <a:avLst/>
            <a:gdLst>
              <a:gd name="T0" fmla="*/ 29010919 w 21600"/>
              <a:gd name="T1" fmla="*/ 0 h 21600"/>
              <a:gd name="T2" fmla="*/ 17405831 w 21600"/>
              <a:gd name="T3" fmla="*/ 11509350 h 21600"/>
              <a:gd name="T4" fmla="*/ 0 w 21600"/>
              <a:gd name="T5" fmla="*/ 28774952 h 21600"/>
              <a:gd name="T6" fmla="*/ 17405831 w 21600"/>
              <a:gd name="T7" fmla="*/ 34528005 h 21600"/>
              <a:gd name="T8" fmla="*/ 34811618 w 21600"/>
              <a:gd name="T9" fmla="*/ 23977775 h 21600"/>
              <a:gd name="T10" fmla="*/ 40614181 w 21600"/>
              <a:gd name="T11" fmla="*/ 11509350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6600"/>
          </a:solidFill>
          <a:ln w="9525">
            <a:solidFill>
              <a:srgbClr val="FF6600"/>
            </a:solidFill>
            <a:miter lim="800000"/>
            <a:headEnd/>
            <a:tailEnd/>
          </a:ln>
        </p:spPr>
        <p:txBody>
          <a:bodyPr rot="10800000" wrap="none" anchor="ctr"/>
          <a:lstStyle/>
          <a:p>
            <a:r>
              <a:rPr lang="fr-FR" sz="1800"/>
              <a:t>+HT</a:t>
            </a:r>
          </a:p>
        </p:txBody>
      </p:sp>
      <p:sp>
        <p:nvSpPr>
          <p:cNvPr id="1029136" name="Line 16"/>
          <p:cNvSpPr>
            <a:spLocks noChangeShapeType="1"/>
          </p:cNvSpPr>
          <p:nvPr/>
        </p:nvSpPr>
        <p:spPr bwMode="auto">
          <a:xfrm flipH="1">
            <a:off x="5292725" y="3644900"/>
            <a:ext cx="431800" cy="0"/>
          </a:xfrm>
          <a:prstGeom prst="line">
            <a:avLst/>
          </a:prstGeom>
          <a:noFill/>
          <a:ln w="101600">
            <a:solidFill>
              <a:srgbClr val="FF6600"/>
            </a:solidFill>
            <a:round/>
            <a:headEnd/>
            <a:tailEnd type="triangle" w="med" len="med"/>
          </a:ln>
        </p:spPr>
        <p:txBody>
          <a:bodyPr/>
          <a:lstStyle/>
          <a:p>
            <a:endParaRPr lang="es-ES"/>
          </a:p>
        </p:txBody>
      </p:sp>
      <p:sp>
        <p:nvSpPr>
          <p:cNvPr id="1029137" name="Line 17"/>
          <p:cNvSpPr>
            <a:spLocks noChangeShapeType="1"/>
          </p:cNvSpPr>
          <p:nvPr/>
        </p:nvSpPr>
        <p:spPr bwMode="auto">
          <a:xfrm flipH="1" flipV="1">
            <a:off x="4256088" y="3241675"/>
            <a:ext cx="0" cy="360363"/>
          </a:xfrm>
          <a:prstGeom prst="line">
            <a:avLst/>
          </a:prstGeom>
          <a:noFill/>
          <a:ln w="101600">
            <a:solidFill>
              <a:srgbClr val="FF6600"/>
            </a:solidFill>
            <a:round/>
            <a:headEnd/>
            <a:tailEnd type="triangle" w="med" len="med"/>
          </a:ln>
        </p:spPr>
        <p:txBody>
          <a:bodyPr/>
          <a:lstStyle/>
          <a:p>
            <a:endParaRPr lang="es-ES"/>
          </a:p>
        </p:txBody>
      </p:sp>
      <p:sp>
        <p:nvSpPr>
          <p:cNvPr id="1029138" name="Line 18"/>
          <p:cNvSpPr>
            <a:spLocks noChangeShapeType="1"/>
          </p:cNvSpPr>
          <p:nvPr/>
        </p:nvSpPr>
        <p:spPr bwMode="auto">
          <a:xfrm flipV="1">
            <a:off x="4787900" y="2997200"/>
            <a:ext cx="431800" cy="0"/>
          </a:xfrm>
          <a:prstGeom prst="line">
            <a:avLst/>
          </a:prstGeom>
          <a:noFill/>
          <a:ln w="101600">
            <a:solidFill>
              <a:srgbClr val="FF6600"/>
            </a:solidFill>
            <a:round/>
            <a:headEnd/>
            <a:tailEnd type="triangle" w="med" len="med"/>
          </a:ln>
        </p:spPr>
        <p:txBody>
          <a:bodyPr/>
          <a:lstStyle/>
          <a:p>
            <a:endParaRPr lang="es-ES"/>
          </a:p>
        </p:txBody>
      </p:sp>
      <p:sp>
        <p:nvSpPr>
          <p:cNvPr id="1029139" name="Line 19"/>
          <p:cNvSpPr>
            <a:spLocks noChangeShapeType="1"/>
          </p:cNvSpPr>
          <p:nvPr/>
        </p:nvSpPr>
        <p:spPr bwMode="auto">
          <a:xfrm flipH="1">
            <a:off x="2843213" y="2755900"/>
            <a:ext cx="431800" cy="0"/>
          </a:xfrm>
          <a:prstGeom prst="line">
            <a:avLst/>
          </a:prstGeom>
          <a:noFill/>
          <a:ln w="101600">
            <a:solidFill>
              <a:srgbClr val="FF6600"/>
            </a:solidFill>
            <a:round/>
            <a:headEnd/>
            <a:tailEnd type="triangle" w="med" len="med"/>
          </a:ln>
        </p:spPr>
        <p:txBody>
          <a:bodyPr/>
          <a:lstStyle/>
          <a:p>
            <a:endParaRPr lang="es-ES"/>
          </a:p>
        </p:txBody>
      </p:sp>
      <p:sp>
        <p:nvSpPr>
          <p:cNvPr id="1029140" name="Oval 20"/>
          <p:cNvSpPr>
            <a:spLocks noChangeArrowheads="1"/>
          </p:cNvSpPr>
          <p:nvPr/>
        </p:nvSpPr>
        <p:spPr bwMode="auto">
          <a:xfrm>
            <a:off x="4303713" y="2309813"/>
            <a:ext cx="576262" cy="576262"/>
          </a:xfrm>
          <a:prstGeom prst="ellipse">
            <a:avLst/>
          </a:prstGeom>
          <a:solidFill>
            <a:schemeClr val="accent1"/>
          </a:solidFill>
          <a:ln w="9525">
            <a:solidFill>
              <a:schemeClr val="tx1"/>
            </a:solidFill>
            <a:round/>
            <a:headEnd/>
            <a:tailEnd/>
          </a:ln>
        </p:spPr>
        <p:txBody>
          <a:bodyPr wrap="none" anchor="ctr"/>
          <a:lstStyle/>
          <a:p>
            <a:r>
              <a:rPr lang="fr-FR" sz="1800"/>
              <a:t>+12V</a:t>
            </a:r>
          </a:p>
        </p:txBody>
      </p:sp>
      <p:sp>
        <p:nvSpPr>
          <p:cNvPr id="176145" name="Oval 21"/>
          <p:cNvSpPr>
            <a:spLocks noChangeArrowheads="1"/>
          </p:cNvSpPr>
          <p:nvPr/>
        </p:nvSpPr>
        <p:spPr bwMode="auto">
          <a:xfrm>
            <a:off x="7164388" y="2492375"/>
            <a:ext cx="576262" cy="576263"/>
          </a:xfrm>
          <a:prstGeom prst="ellipse">
            <a:avLst/>
          </a:prstGeom>
          <a:solidFill>
            <a:schemeClr val="accent1"/>
          </a:solidFill>
          <a:ln w="9525">
            <a:solidFill>
              <a:schemeClr val="tx1"/>
            </a:solidFill>
            <a:round/>
            <a:headEnd/>
            <a:tailEnd/>
          </a:ln>
        </p:spPr>
        <p:txBody>
          <a:bodyPr wrap="none" anchor="ctr"/>
          <a:lstStyle/>
          <a:p>
            <a:r>
              <a:rPr lang="fr-FR" sz="1800"/>
              <a:t>+12V</a:t>
            </a:r>
          </a:p>
        </p:txBody>
      </p:sp>
      <p:sp>
        <p:nvSpPr>
          <p:cNvPr id="1029142" name="Oval 22"/>
          <p:cNvSpPr>
            <a:spLocks noChangeArrowheads="1"/>
          </p:cNvSpPr>
          <p:nvPr/>
        </p:nvSpPr>
        <p:spPr bwMode="auto">
          <a:xfrm>
            <a:off x="7164388" y="2492375"/>
            <a:ext cx="576262" cy="577850"/>
          </a:xfrm>
          <a:prstGeom prst="ellipse">
            <a:avLst/>
          </a:prstGeom>
          <a:solidFill>
            <a:srgbClr val="00CCFF"/>
          </a:solidFill>
          <a:ln w="9525">
            <a:solidFill>
              <a:schemeClr val="tx1"/>
            </a:solidFill>
            <a:round/>
            <a:headEnd/>
            <a:tailEnd/>
          </a:ln>
        </p:spPr>
        <p:txBody>
          <a:bodyPr wrap="none" anchor="ctr"/>
          <a:lstStyle/>
          <a:p>
            <a:r>
              <a:rPr lang="fr-FR" sz="1800"/>
              <a:t>+14V</a:t>
            </a:r>
          </a:p>
        </p:txBody>
      </p:sp>
      <p:sp>
        <p:nvSpPr>
          <p:cNvPr id="1029143" name="Oval 23"/>
          <p:cNvSpPr>
            <a:spLocks noChangeArrowheads="1"/>
          </p:cNvSpPr>
          <p:nvPr/>
        </p:nvSpPr>
        <p:spPr bwMode="auto">
          <a:xfrm>
            <a:off x="4303713" y="2309813"/>
            <a:ext cx="576262" cy="577850"/>
          </a:xfrm>
          <a:prstGeom prst="ellipse">
            <a:avLst/>
          </a:prstGeom>
          <a:solidFill>
            <a:srgbClr val="00CCFF"/>
          </a:solidFill>
          <a:ln w="9525">
            <a:solidFill>
              <a:schemeClr val="tx1"/>
            </a:solidFill>
            <a:round/>
            <a:headEnd/>
            <a:tailEnd/>
          </a:ln>
        </p:spPr>
        <p:txBody>
          <a:bodyPr wrap="none" anchor="ctr"/>
          <a:lstStyle/>
          <a:p>
            <a:r>
              <a:rPr lang="fr-FR" sz="1800"/>
              <a:t>+14V</a:t>
            </a:r>
          </a:p>
        </p:txBody>
      </p:sp>
      <p:sp>
        <p:nvSpPr>
          <p:cNvPr id="1029144" name="Line 24"/>
          <p:cNvSpPr>
            <a:spLocks noChangeShapeType="1"/>
          </p:cNvSpPr>
          <p:nvPr/>
        </p:nvSpPr>
        <p:spPr bwMode="auto">
          <a:xfrm>
            <a:off x="4510088" y="3001963"/>
            <a:ext cx="142875" cy="0"/>
          </a:xfrm>
          <a:prstGeom prst="line">
            <a:avLst/>
          </a:prstGeom>
          <a:noFill/>
          <a:ln w="38100">
            <a:solidFill>
              <a:srgbClr val="FF0000"/>
            </a:solidFill>
            <a:round/>
            <a:headEnd/>
            <a:tailEnd/>
          </a:ln>
        </p:spPr>
        <p:txBody>
          <a:bodyPr/>
          <a:lstStyle/>
          <a:p>
            <a:endParaRPr lang="es-ES"/>
          </a:p>
        </p:txBody>
      </p:sp>
      <p:sp>
        <p:nvSpPr>
          <p:cNvPr id="1029145" name="Line 25"/>
          <p:cNvSpPr>
            <a:spLocks noChangeShapeType="1"/>
          </p:cNvSpPr>
          <p:nvPr/>
        </p:nvSpPr>
        <p:spPr bwMode="auto">
          <a:xfrm>
            <a:off x="4510088" y="3265488"/>
            <a:ext cx="142875" cy="0"/>
          </a:xfrm>
          <a:prstGeom prst="line">
            <a:avLst/>
          </a:prstGeom>
          <a:noFill/>
          <a:ln w="38100">
            <a:solidFill>
              <a:srgbClr val="3366FF"/>
            </a:solidFill>
            <a:round/>
            <a:headEnd/>
            <a:tailEnd/>
          </a:ln>
        </p:spPr>
        <p:txBody>
          <a:bodyPr/>
          <a:lstStyle/>
          <a:p>
            <a:endParaRPr lang="es-ES"/>
          </a:p>
        </p:txBody>
      </p:sp>
      <p:sp>
        <p:nvSpPr>
          <p:cNvPr id="1029146" name="AutoShape 26"/>
          <p:cNvSpPr>
            <a:spLocks noChangeArrowheads="1"/>
          </p:cNvSpPr>
          <p:nvPr/>
        </p:nvSpPr>
        <p:spPr bwMode="auto">
          <a:xfrm>
            <a:off x="1763713" y="2854325"/>
            <a:ext cx="576262" cy="576263"/>
          </a:xfrm>
          <a:prstGeom prst="star16">
            <a:avLst>
              <a:gd name="adj" fmla="val 38972"/>
            </a:avLst>
          </a:prstGeom>
          <a:solidFill>
            <a:srgbClr val="FF6600"/>
          </a:solidFill>
          <a:ln w="9525">
            <a:solidFill>
              <a:schemeClr val="tx1"/>
            </a:solidFill>
            <a:miter lim="800000"/>
            <a:headEnd/>
            <a:tailEnd/>
          </a:ln>
        </p:spPr>
        <p:txBody>
          <a:bodyPr wrap="none" anchor="ctr"/>
          <a:lstStyle/>
          <a:p>
            <a:r>
              <a:rPr lang="fr-FR" sz="1800"/>
              <a:t>+HT</a:t>
            </a:r>
          </a:p>
        </p:txBody>
      </p:sp>
      <p:sp>
        <p:nvSpPr>
          <p:cNvPr id="1029147" name="AutoShape 27"/>
          <p:cNvSpPr>
            <a:spLocks noChangeArrowheads="1"/>
          </p:cNvSpPr>
          <p:nvPr/>
        </p:nvSpPr>
        <p:spPr bwMode="auto">
          <a:xfrm>
            <a:off x="5867400" y="3070225"/>
            <a:ext cx="576263" cy="576263"/>
          </a:xfrm>
          <a:prstGeom prst="star16">
            <a:avLst>
              <a:gd name="adj" fmla="val 38972"/>
            </a:avLst>
          </a:prstGeom>
          <a:solidFill>
            <a:srgbClr val="FF6600"/>
          </a:solidFill>
          <a:ln w="9525">
            <a:solidFill>
              <a:schemeClr val="tx1"/>
            </a:solidFill>
            <a:miter lim="800000"/>
            <a:headEnd/>
            <a:tailEnd/>
          </a:ln>
        </p:spPr>
        <p:txBody>
          <a:bodyPr wrap="none" anchor="ctr"/>
          <a:lstStyle/>
          <a:p>
            <a:r>
              <a:rPr lang="fr-FR" sz="1800"/>
              <a:t>+HT</a:t>
            </a:r>
          </a:p>
        </p:txBody>
      </p:sp>
      <p:sp>
        <p:nvSpPr>
          <p:cNvPr id="1029148" name="AutoShape 28"/>
          <p:cNvSpPr>
            <a:spLocks noChangeArrowheads="1"/>
          </p:cNvSpPr>
          <p:nvPr/>
        </p:nvSpPr>
        <p:spPr bwMode="auto">
          <a:xfrm>
            <a:off x="1979613" y="1628775"/>
            <a:ext cx="576262" cy="576263"/>
          </a:xfrm>
          <a:prstGeom prst="star16">
            <a:avLst>
              <a:gd name="adj" fmla="val 38972"/>
            </a:avLst>
          </a:prstGeom>
          <a:solidFill>
            <a:srgbClr val="FF6600"/>
          </a:solidFill>
          <a:ln w="9525">
            <a:solidFill>
              <a:schemeClr val="tx1"/>
            </a:solidFill>
            <a:miter lim="800000"/>
            <a:headEnd/>
            <a:tailEnd/>
          </a:ln>
        </p:spPr>
        <p:txBody>
          <a:bodyPr wrap="none" anchor="ctr"/>
          <a:lstStyle/>
          <a:p>
            <a:r>
              <a:rPr lang="fr-FR" sz="1800"/>
              <a:t>+HT</a:t>
            </a:r>
          </a:p>
        </p:txBody>
      </p:sp>
      <p:grpSp>
        <p:nvGrpSpPr>
          <p:cNvPr id="3" name="Group 29"/>
          <p:cNvGrpSpPr>
            <a:grpSpLocks/>
          </p:cNvGrpSpPr>
          <p:nvPr/>
        </p:nvGrpSpPr>
        <p:grpSpPr bwMode="auto">
          <a:xfrm>
            <a:off x="7164388" y="1341438"/>
            <a:ext cx="846137" cy="430212"/>
            <a:chOff x="3857" y="3767"/>
            <a:chExt cx="578" cy="271"/>
          </a:xfrm>
        </p:grpSpPr>
        <p:sp>
          <p:nvSpPr>
            <p:cNvPr id="176154" name="AutoShape 30"/>
            <p:cNvSpPr>
              <a:spLocks noChangeArrowheads="1"/>
            </p:cNvSpPr>
            <p:nvPr/>
          </p:nvSpPr>
          <p:spPr bwMode="auto">
            <a:xfrm>
              <a:off x="3982" y="3793"/>
              <a:ext cx="453" cy="227"/>
            </a:xfrm>
            <a:prstGeom prst="doubleWave">
              <a:avLst>
                <a:gd name="adj1" fmla="val 10319"/>
                <a:gd name="adj2" fmla="val 88"/>
              </a:avLst>
            </a:prstGeom>
            <a:solidFill>
              <a:srgbClr val="FF6600"/>
            </a:solidFill>
            <a:ln w="9525">
              <a:noFill/>
              <a:miter lim="800000"/>
              <a:headEnd/>
              <a:tailEnd/>
            </a:ln>
          </p:spPr>
          <p:txBody>
            <a:bodyPr wrap="none" anchor="ctr"/>
            <a:lstStyle/>
            <a:p>
              <a:r>
                <a:rPr lang="fr-FR" sz="1800"/>
                <a:t>HT</a:t>
              </a:r>
            </a:p>
          </p:txBody>
        </p:sp>
        <p:sp>
          <p:nvSpPr>
            <p:cNvPr id="176155" name="AutoShape 31"/>
            <p:cNvSpPr>
              <a:spLocks noChangeArrowheads="1"/>
            </p:cNvSpPr>
            <p:nvPr/>
          </p:nvSpPr>
          <p:spPr bwMode="auto">
            <a:xfrm rot="2653558">
              <a:off x="3857" y="3767"/>
              <a:ext cx="260" cy="271"/>
            </a:xfrm>
            <a:prstGeom prst="rtTriangle">
              <a:avLst/>
            </a:prstGeom>
            <a:solidFill>
              <a:srgbClr val="FF6600"/>
            </a:solidFill>
            <a:ln w="9525">
              <a:noFill/>
              <a:miter lim="800000"/>
              <a:headEnd/>
              <a:tailEnd/>
            </a:ln>
          </p:spPr>
          <p:txBody>
            <a:bodyPr wrap="none" anchor="ctr"/>
            <a:lstStyle/>
            <a:p>
              <a:endParaRPr lang="es-ES"/>
            </a:p>
          </p:txBody>
        </p:sp>
      </p:gr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914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029144"/>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02914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29135"/>
                                        </p:tgtEl>
                                        <p:attrNameLst>
                                          <p:attrName>style.visibility</p:attrName>
                                        </p:attrNameLst>
                                      </p:cBhvr>
                                      <p:to>
                                        <p:strVal val="visible"/>
                                      </p:to>
                                    </p:set>
                                    <p:animEffect transition="in" filter="wipe(up)">
                                      <p:cBhvr>
                                        <p:cTn id="16" dur="500"/>
                                        <p:tgtEl>
                                          <p:spTgt spid="1029135"/>
                                        </p:tgtEl>
                                      </p:cBhvr>
                                    </p:animEffec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0"/>
                                          </p:stCondLst>
                                        </p:cTn>
                                        <p:tgtEl>
                                          <p:spTgt spid="1029136"/>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29137"/>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029138"/>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02913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029146"/>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02914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02914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02914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029133"/>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029134"/>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0291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9133" grpId="0" animBg="1"/>
      <p:bldP spid="1029134" grpId="0" animBg="1"/>
      <p:bldP spid="1029135" grpId="0" animBg="1"/>
      <p:bldP spid="1029136" grpId="0" animBg="1"/>
      <p:bldP spid="1029137" grpId="0" animBg="1"/>
      <p:bldP spid="1029138" grpId="0" animBg="1"/>
      <p:bldP spid="1029139" grpId="0" animBg="1"/>
      <p:bldP spid="1029140" grpId="0" animBg="1"/>
      <p:bldP spid="1029142" grpId="0" animBg="1"/>
      <p:bldP spid="1029143" grpId="0" animBg="1"/>
      <p:bldP spid="1029144" grpId="0" animBg="1"/>
      <p:bldP spid="1029145" grpId="0" animBg="1"/>
      <p:bldP spid="1029146" grpId="0" animBg="1"/>
      <p:bldP spid="1029147" grpId="0" animBg="1"/>
      <p:bldP spid="1029148"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Planche_02_global_A4"/>
          <p:cNvPicPr>
            <a:picLocks noChangeAspect="1" noChangeArrowheads="1"/>
          </p:cNvPicPr>
          <p:nvPr/>
        </p:nvPicPr>
        <p:blipFill>
          <a:blip r:embed="rId3" cstate="print"/>
          <a:srcRect/>
          <a:stretch>
            <a:fillRect/>
          </a:stretch>
        </p:blipFill>
        <p:spPr bwMode="auto">
          <a:xfrm>
            <a:off x="315913" y="857232"/>
            <a:ext cx="8828087" cy="6245225"/>
          </a:xfrm>
          <a:prstGeom prst="rect">
            <a:avLst/>
          </a:prstGeom>
          <a:noFill/>
          <a:ln w="9525">
            <a:noFill/>
            <a:miter lim="800000"/>
            <a:headEnd/>
            <a:tailEnd/>
          </a:ln>
        </p:spPr>
      </p:pic>
      <p:sp>
        <p:nvSpPr>
          <p:cNvPr id="177155" name="Line 3"/>
          <p:cNvSpPr>
            <a:spLocks noChangeShapeType="1"/>
          </p:cNvSpPr>
          <p:nvPr/>
        </p:nvSpPr>
        <p:spPr bwMode="auto">
          <a:xfrm>
            <a:off x="7092950" y="4221163"/>
            <a:ext cx="719138" cy="0"/>
          </a:xfrm>
          <a:prstGeom prst="line">
            <a:avLst/>
          </a:prstGeom>
          <a:noFill/>
          <a:ln w="25400">
            <a:solidFill>
              <a:schemeClr val="tx1"/>
            </a:solidFill>
            <a:round/>
            <a:headEnd/>
            <a:tailEnd/>
          </a:ln>
        </p:spPr>
        <p:txBody>
          <a:bodyPr/>
          <a:lstStyle/>
          <a:p>
            <a:endParaRPr lang="es-ES"/>
          </a:p>
        </p:txBody>
      </p:sp>
      <p:grpSp>
        <p:nvGrpSpPr>
          <p:cNvPr id="2" name="Group 4"/>
          <p:cNvGrpSpPr>
            <a:grpSpLocks/>
          </p:cNvGrpSpPr>
          <p:nvPr/>
        </p:nvGrpSpPr>
        <p:grpSpPr bwMode="auto">
          <a:xfrm>
            <a:off x="6443663" y="3860800"/>
            <a:ext cx="360362" cy="1008063"/>
            <a:chOff x="3923" y="2432"/>
            <a:chExt cx="227" cy="635"/>
          </a:xfrm>
        </p:grpSpPr>
        <p:sp>
          <p:nvSpPr>
            <p:cNvPr id="177167" name="Line 5"/>
            <p:cNvSpPr>
              <a:spLocks noChangeShapeType="1"/>
            </p:cNvSpPr>
            <p:nvPr/>
          </p:nvSpPr>
          <p:spPr bwMode="auto">
            <a:xfrm>
              <a:off x="3923" y="2432"/>
              <a:ext cx="227" cy="0"/>
            </a:xfrm>
            <a:prstGeom prst="line">
              <a:avLst/>
            </a:prstGeom>
            <a:noFill/>
            <a:ln w="25400">
              <a:solidFill>
                <a:schemeClr val="tx1"/>
              </a:solidFill>
              <a:round/>
              <a:headEnd/>
              <a:tailEnd/>
            </a:ln>
          </p:spPr>
          <p:txBody>
            <a:bodyPr/>
            <a:lstStyle/>
            <a:p>
              <a:endParaRPr lang="es-ES"/>
            </a:p>
          </p:txBody>
        </p:sp>
        <p:sp>
          <p:nvSpPr>
            <p:cNvPr id="177168" name="Line 6"/>
            <p:cNvSpPr>
              <a:spLocks noChangeShapeType="1"/>
            </p:cNvSpPr>
            <p:nvPr/>
          </p:nvSpPr>
          <p:spPr bwMode="auto">
            <a:xfrm>
              <a:off x="3923" y="2750"/>
              <a:ext cx="227" cy="0"/>
            </a:xfrm>
            <a:prstGeom prst="line">
              <a:avLst/>
            </a:prstGeom>
            <a:noFill/>
            <a:ln w="25400">
              <a:solidFill>
                <a:schemeClr val="tx1"/>
              </a:solidFill>
              <a:round/>
              <a:headEnd/>
              <a:tailEnd/>
            </a:ln>
          </p:spPr>
          <p:txBody>
            <a:bodyPr/>
            <a:lstStyle/>
            <a:p>
              <a:endParaRPr lang="es-ES"/>
            </a:p>
          </p:txBody>
        </p:sp>
        <p:sp>
          <p:nvSpPr>
            <p:cNvPr id="177169" name="Line 7"/>
            <p:cNvSpPr>
              <a:spLocks noChangeShapeType="1"/>
            </p:cNvSpPr>
            <p:nvPr/>
          </p:nvSpPr>
          <p:spPr bwMode="auto">
            <a:xfrm>
              <a:off x="3923" y="3067"/>
              <a:ext cx="227" cy="0"/>
            </a:xfrm>
            <a:prstGeom prst="line">
              <a:avLst/>
            </a:prstGeom>
            <a:noFill/>
            <a:ln w="25400">
              <a:solidFill>
                <a:schemeClr val="tx1"/>
              </a:solidFill>
              <a:round/>
              <a:headEnd/>
              <a:tailEnd/>
            </a:ln>
          </p:spPr>
          <p:txBody>
            <a:bodyPr/>
            <a:lstStyle/>
            <a:p>
              <a:endParaRPr lang="es-ES"/>
            </a:p>
          </p:txBody>
        </p:sp>
        <p:sp>
          <p:nvSpPr>
            <p:cNvPr id="177170" name="Line 8"/>
            <p:cNvSpPr>
              <a:spLocks noChangeShapeType="1"/>
            </p:cNvSpPr>
            <p:nvPr/>
          </p:nvSpPr>
          <p:spPr bwMode="auto">
            <a:xfrm>
              <a:off x="4150" y="2432"/>
              <a:ext cx="0" cy="635"/>
            </a:xfrm>
            <a:prstGeom prst="line">
              <a:avLst/>
            </a:prstGeom>
            <a:noFill/>
            <a:ln w="25400">
              <a:solidFill>
                <a:schemeClr val="tx1"/>
              </a:solidFill>
              <a:round/>
              <a:headEnd/>
              <a:tailEnd/>
            </a:ln>
          </p:spPr>
          <p:txBody>
            <a:bodyPr/>
            <a:lstStyle/>
            <a:p>
              <a:endParaRPr lang="es-ES"/>
            </a:p>
          </p:txBody>
        </p:sp>
      </p:grpSp>
      <p:sp>
        <p:nvSpPr>
          <p:cNvPr id="177157" name="Rectangle 9"/>
          <p:cNvSpPr>
            <a:spLocks noGrp="1" noChangeArrowheads="1"/>
          </p:cNvSpPr>
          <p:nvPr>
            <p:ph type="title"/>
          </p:nvPr>
        </p:nvSpPr>
        <p:spPr>
          <a:xfrm>
            <a:off x="142844" y="428604"/>
            <a:ext cx="8496300" cy="549275"/>
          </a:xfrm>
        </p:spPr>
        <p:txBody>
          <a:bodyPr>
            <a:noAutofit/>
          </a:bodyPr>
          <a:lstStyle/>
          <a:p>
            <a:pPr eaLnBrk="1" hangingPunct="1"/>
            <a:r>
              <a:rPr lang="es-ES" sz="3600" dirty="0" smtClean="0"/>
              <a:t>Anexo 1: Corrección TP Descubrimiento cadena de tracción</a:t>
            </a:r>
          </a:p>
        </p:txBody>
      </p:sp>
      <p:sp>
        <p:nvSpPr>
          <p:cNvPr id="177158" name="Oval 10"/>
          <p:cNvSpPr>
            <a:spLocks noChangeArrowheads="1"/>
          </p:cNvSpPr>
          <p:nvPr/>
        </p:nvSpPr>
        <p:spPr bwMode="auto">
          <a:xfrm>
            <a:off x="1547813" y="5157788"/>
            <a:ext cx="576262" cy="576262"/>
          </a:xfrm>
          <a:prstGeom prst="ellipse">
            <a:avLst/>
          </a:prstGeom>
          <a:solidFill>
            <a:schemeClr val="accent1"/>
          </a:solidFill>
          <a:ln w="9525">
            <a:solidFill>
              <a:schemeClr val="tx1"/>
            </a:solidFill>
            <a:round/>
            <a:headEnd/>
            <a:tailEnd/>
          </a:ln>
        </p:spPr>
        <p:txBody>
          <a:bodyPr wrap="none" anchor="ctr"/>
          <a:lstStyle/>
          <a:p>
            <a:r>
              <a:rPr lang="fr-FR" sz="1800"/>
              <a:t>+12V</a:t>
            </a:r>
          </a:p>
        </p:txBody>
      </p:sp>
      <p:sp>
        <p:nvSpPr>
          <p:cNvPr id="177159" name="Oval 11"/>
          <p:cNvSpPr>
            <a:spLocks noChangeArrowheads="1"/>
          </p:cNvSpPr>
          <p:nvPr/>
        </p:nvSpPr>
        <p:spPr bwMode="auto">
          <a:xfrm>
            <a:off x="6588125" y="4076700"/>
            <a:ext cx="576263" cy="576263"/>
          </a:xfrm>
          <a:prstGeom prst="ellipse">
            <a:avLst/>
          </a:prstGeom>
          <a:solidFill>
            <a:schemeClr val="accent1"/>
          </a:solidFill>
          <a:ln w="9525">
            <a:solidFill>
              <a:schemeClr val="tx1"/>
            </a:solidFill>
            <a:round/>
            <a:headEnd/>
            <a:tailEnd/>
          </a:ln>
        </p:spPr>
        <p:txBody>
          <a:bodyPr wrap="none" anchor="ctr"/>
          <a:lstStyle/>
          <a:p>
            <a:r>
              <a:rPr lang="fr-FR" sz="1800"/>
              <a:t>+12V</a:t>
            </a:r>
          </a:p>
        </p:txBody>
      </p:sp>
      <p:sp>
        <p:nvSpPr>
          <p:cNvPr id="177160" name="Oval 12"/>
          <p:cNvSpPr>
            <a:spLocks noChangeArrowheads="1"/>
          </p:cNvSpPr>
          <p:nvPr/>
        </p:nvSpPr>
        <p:spPr bwMode="auto">
          <a:xfrm>
            <a:off x="3132138" y="3644900"/>
            <a:ext cx="576262" cy="576263"/>
          </a:xfrm>
          <a:prstGeom prst="ellipse">
            <a:avLst/>
          </a:prstGeom>
          <a:solidFill>
            <a:schemeClr val="accent1"/>
          </a:solidFill>
          <a:ln w="9525">
            <a:solidFill>
              <a:schemeClr val="tx1"/>
            </a:solidFill>
            <a:round/>
            <a:headEnd/>
            <a:tailEnd/>
          </a:ln>
        </p:spPr>
        <p:txBody>
          <a:bodyPr wrap="none" anchor="ctr"/>
          <a:lstStyle/>
          <a:p>
            <a:r>
              <a:rPr lang="fr-FR" sz="1800"/>
              <a:t>+12V</a:t>
            </a:r>
          </a:p>
        </p:txBody>
      </p:sp>
      <p:grpSp>
        <p:nvGrpSpPr>
          <p:cNvPr id="3" name="Group 13"/>
          <p:cNvGrpSpPr>
            <a:grpSpLocks/>
          </p:cNvGrpSpPr>
          <p:nvPr/>
        </p:nvGrpSpPr>
        <p:grpSpPr bwMode="auto">
          <a:xfrm>
            <a:off x="7127875" y="2347913"/>
            <a:ext cx="647700" cy="431800"/>
            <a:chOff x="4332" y="1434"/>
            <a:chExt cx="408" cy="272"/>
          </a:xfrm>
        </p:grpSpPr>
        <p:sp>
          <p:nvSpPr>
            <p:cNvPr id="177164" name="Line 14"/>
            <p:cNvSpPr>
              <a:spLocks noChangeShapeType="1"/>
            </p:cNvSpPr>
            <p:nvPr/>
          </p:nvSpPr>
          <p:spPr bwMode="auto">
            <a:xfrm>
              <a:off x="4513" y="1434"/>
              <a:ext cx="227" cy="0"/>
            </a:xfrm>
            <a:prstGeom prst="line">
              <a:avLst/>
            </a:prstGeom>
            <a:noFill/>
            <a:ln w="25400">
              <a:solidFill>
                <a:schemeClr val="tx1"/>
              </a:solidFill>
              <a:round/>
              <a:headEnd/>
              <a:tailEnd/>
            </a:ln>
          </p:spPr>
          <p:txBody>
            <a:bodyPr/>
            <a:lstStyle/>
            <a:p>
              <a:endParaRPr lang="es-ES"/>
            </a:p>
          </p:txBody>
        </p:sp>
        <p:sp>
          <p:nvSpPr>
            <p:cNvPr id="177165" name="Line 15"/>
            <p:cNvSpPr>
              <a:spLocks noChangeShapeType="1"/>
            </p:cNvSpPr>
            <p:nvPr/>
          </p:nvSpPr>
          <p:spPr bwMode="auto">
            <a:xfrm>
              <a:off x="4604" y="1434"/>
              <a:ext cx="0" cy="272"/>
            </a:xfrm>
            <a:prstGeom prst="line">
              <a:avLst/>
            </a:prstGeom>
            <a:noFill/>
            <a:ln w="25400">
              <a:solidFill>
                <a:schemeClr val="tx1"/>
              </a:solidFill>
              <a:round/>
              <a:headEnd/>
              <a:tailEnd/>
            </a:ln>
          </p:spPr>
          <p:txBody>
            <a:bodyPr/>
            <a:lstStyle/>
            <a:p>
              <a:endParaRPr lang="es-ES"/>
            </a:p>
          </p:txBody>
        </p:sp>
        <p:sp>
          <p:nvSpPr>
            <p:cNvPr id="177166" name="Line 16"/>
            <p:cNvSpPr>
              <a:spLocks noChangeShapeType="1"/>
            </p:cNvSpPr>
            <p:nvPr/>
          </p:nvSpPr>
          <p:spPr bwMode="auto">
            <a:xfrm flipH="1">
              <a:off x="4332" y="1661"/>
              <a:ext cx="272" cy="0"/>
            </a:xfrm>
            <a:prstGeom prst="line">
              <a:avLst/>
            </a:prstGeom>
            <a:noFill/>
            <a:ln w="25400">
              <a:solidFill>
                <a:schemeClr val="tx1"/>
              </a:solidFill>
              <a:round/>
              <a:headEnd/>
              <a:tailEnd/>
            </a:ln>
          </p:spPr>
          <p:txBody>
            <a:bodyPr/>
            <a:lstStyle/>
            <a:p>
              <a:endParaRPr lang="es-ES"/>
            </a:p>
          </p:txBody>
        </p:sp>
      </p:grpSp>
      <p:sp>
        <p:nvSpPr>
          <p:cNvPr id="177162" name="Oval 17"/>
          <p:cNvSpPr>
            <a:spLocks noChangeArrowheads="1"/>
          </p:cNvSpPr>
          <p:nvPr/>
        </p:nvSpPr>
        <p:spPr bwMode="auto">
          <a:xfrm>
            <a:off x="7270750" y="2492375"/>
            <a:ext cx="576263" cy="576263"/>
          </a:xfrm>
          <a:prstGeom prst="ellipse">
            <a:avLst/>
          </a:prstGeom>
          <a:solidFill>
            <a:schemeClr val="accent1"/>
          </a:solidFill>
          <a:ln w="9525">
            <a:solidFill>
              <a:schemeClr val="tx1"/>
            </a:solidFill>
            <a:round/>
            <a:headEnd/>
            <a:tailEnd/>
          </a:ln>
        </p:spPr>
        <p:txBody>
          <a:bodyPr wrap="none" anchor="ctr"/>
          <a:lstStyle/>
          <a:p>
            <a:r>
              <a:rPr lang="fr-FR" sz="1800"/>
              <a:t>+12V</a:t>
            </a:r>
          </a:p>
        </p:txBody>
      </p:sp>
      <p:sp>
        <p:nvSpPr>
          <p:cNvPr id="177163" name="Text Box 18"/>
          <p:cNvSpPr txBox="1">
            <a:spLocks noChangeArrowheads="1"/>
          </p:cNvSpPr>
          <p:nvPr/>
        </p:nvSpPr>
        <p:spPr bwMode="auto">
          <a:xfrm>
            <a:off x="285720" y="1071546"/>
            <a:ext cx="4248150" cy="366713"/>
          </a:xfrm>
          <a:prstGeom prst="rect">
            <a:avLst/>
          </a:prstGeom>
          <a:noFill/>
          <a:ln w="9525">
            <a:noFill/>
            <a:miter lim="800000"/>
            <a:headEnd/>
            <a:tailEnd/>
          </a:ln>
        </p:spPr>
        <p:txBody>
          <a:bodyPr>
            <a:spAutoFit/>
          </a:bodyPr>
          <a:lstStyle/>
          <a:p>
            <a:pPr algn="l">
              <a:spcBef>
                <a:spcPct val="50000"/>
              </a:spcBef>
            </a:pPr>
            <a:r>
              <a:rPr lang="es-ES" sz="1800" b="1" dirty="0"/>
              <a:t>Llave de contacto en “ON”</a:t>
            </a:r>
          </a:p>
        </p:txBody>
      </p:sp>
    </p:spTree>
  </p:cSld>
  <p:clrMapOvr>
    <a:masterClrMapping/>
  </p:clrMapOvr>
  <p:transition spd="med">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_tradnl"/>
          </a:p>
        </p:txBody>
      </p:sp>
      <p:sp>
        <p:nvSpPr>
          <p:cNvPr id="3" name="2 Marcador de contenido"/>
          <p:cNvSpPr>
            <a:spLocks noGrp="1"/>
          </p:cNvSpPr>
          <p:nvPr>
            <p:ph idx="1"/>
          </p:nvPr>
        </p:nvSpPr>
        <p:spPr/>
        <p:txBody>
          <a:bodyPr/>
          <a:lstStyle/>
          <a:p>
            <a:endParaRPr lang="es-ES_tradnl" dirty="0"/>
          </a:p>
        </p:txBody>
      </p:sp>
      <p:pic>
        <p:nvPicPr>
          <p:cNvPr id="1026" name="Picture 2" descr="E:\Coche eléctrico\P6250140.JPG"/>
          <p:cNvPicPr>
            <a:picLocks noChangeAspect="1" noChangeArrowheads="1"/>
          </p:cNvPicPr>
          <p:nvPr/>
        </p:nvPicPr>
        <p:blipFill>
          <a:blip r:embed="rId2" cstate="print"/>
          <a:srcRect/>
          <a:stretch>
            <a:fillRect/>
          </a:stretch>
        </p:blipFill>
        <p:spPr bwMode="auto">
          <a:xfrm>
            <a:off x="98425" y="74613"/>
            <a:ext cx="8945563" cy="6708775"/>
          </a:xfrm>
          <a:prstGeom prst="rect">
            <a:avLst/>
          </a:prstGeom>
          <a:noFill/>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descr="Planche_02_global_A4"/>
          <p:cNvPicPr>
            <a:picLocks noChangeAspect="1" noChangeArrowheads="1"/>
          </p:cNvPicPr>
          <p:nvPr/>
        </p:nvPicPr>
        <p:blipFill>
          <a:blip r:embed="rId3" cstate="print"/>
          <a:srcRect/>
          <a:stretch>
            <a:fillRect/>
          </a:stretch>
        </p:blipFill>
        <p:spPr bwMode="auto">
          <a:xfrm>
            <a:off x="315913" y="612775"/>
            <a:ext cx="8828087" cy="6245225"/>
          </a:xfrm>
          <a:prstGeom prst="rect">
            <a:avLst/>
          </a:prstGeom>
          <a:noFill/>
          <a:ln w="9525">
            <a:noFill/>
            <a:miter lim="800000"/>
            <a:headEnd/>
            <a:tailEnd/>
          </a:ln>
        </p:spPr>
      </p:pic>
      <p:grpSp>
        <p:nvGrpSpPr>
          <p:cNvPr id="2" name="Group 3"/>
          <p:cNvGrpSpPr>
            <a:grpSpLocks/>
          </p:cNvGrpSpPr>
          <p:nvPr/>
        </p:nvGrpSpPr>
        <p:grpSpPr bwMode="auto">
          <a:xfrm>
            <a:off x="2916238" y="3644900"/>
            <a:ext cx="360362" cy="576263"/>
            <a:chOff x="1837" y="2296"/>
            <a:chExt cx="227" cy="363"/>
          </a:xfrm>
        </p:grpSpPr>
        <p:sp>
          <p:nvSpPr>
            <p:cNvPr id="178221" name="Line 4"/>
            <p:cNvSpPr>
              <a:spLocks noChangeShapeType="1"/>
            </p:cNvSpPr>
            <p:nvPr/>
          </p:nvSpPr>
          <p:spPr bwMode="auto">
            <a:xfrm>
              <a:off x="2064" y="2296"/>
              <a:ext cx="0" cy="227"/>
            </a:xfrm>
            <a:prstGeom prst="line">
              <a:avLst/>
            </a:prstGeom>
            <a:noFill/>
            <a:ln w="25400">
              <a:solidFill>
                <a:schemeClr val="tx1"/>
              </a:solidFill>
              <a:round/>
              <a:headEnd/>
              <a:tailEnd/>
            </a:ln>
          </p:spPr>
          <p:txBody>
            <a:bodyPr/>
            <a:lstStyle/>
            <a:p>
              <a:endParaRPr lang="es-ES"/>
            </a:p>
          </p:txBody>
        </p:sp>
        <p:sp>
          <p:nvSpPr>
            <p:cNvPr id="178222" name="Line 5"/>
            <p:cNvSpPr>
              <a:spLocks noChangeShapeType="1"/>
            </p:cNvSpPr>
            <p:nvPr/>
          </p:nvSpPr>
          <p:spPr bwMode="auto">
            <a:xfrm>
              <a:off x="1837" y="2659"/>
              <a:ext cx="181" cy="0"/>
            </a:xfrm>
            <a:prstGeom prst="line">
              <a:avLst/>
            </a:prstGeom>
            <a:noFill/>
            <a:ln w="25400">
              <a:solidFill>
                <a:schemeClr val="tx1"/>
              </a:solidFill>
              <a:round/>
              <a:headEnd/>
              <a:tailEnd/>
            </a:ln>
          </p:spPr>
          <p:txBody>
            <a:bodyPr/>
            <a:lstStyle/>
            <a:p>
              <a:endParaRPr lang="es-ES"/>
            </a:p>
          </p:txBody>
        </p:sp>
      </p:grpSp>
      <p:grpSp>
        <p:nvGrpSpPr>
          <p:cNvPr id="3" name="Group 6"/>
          <p:cNvGrpSpPr>
            <a:grpSpLocks/>
          </p:cNvGrpSpPr>
          <p:nvPr/>
        </p:nvGrpSpPr>
        <p:grpSpPr bwMode="auto">
          <a:xfrm>
            <a:off x="1258888" y="2349500"/>
            <a:ext cx="288925" cy="2447925"/>
            <a:chOff x="793" y="1480"/>
            <a:chExt cx="182" cy="1542"/>
          </a:xfrm>
        </p:grpSpPr>
        <p:sp>
          <p:nvSpPr>
            <p:cNvPr id="178216" name="Line 7"/>
            <p:cNvSpPr>
              <a:spLocks noChangeShapeType="1"/>
            </p:cNvSpPr>
            <p:nvPr/>
          </p:nvSpPr>
          <p:spPr bwMode="auto">
            <a:xfrm>
              <a:off x="793" y="1480"/>
              <a:ext cx="0" cy="1542"/>
            </a:xfrm>
            <a:prstGeom prst="line">
              <a:avLst/>
            </a:prstGeom>
            <a:noFill/>
            <a:ln w="25400">
              <a:solidFill>
                <a:schemeClr val="tx1"/>
              </a:solidFill>
              <a:round/>
              <a:headEnd/>
              <a:tailEnd/>
            </a:ln>
          </p:spPr>
          <p:txBody>
            <a:bodyPr/>
            <a:lstStyle/>
            <a:p>
              <a:endParaRPr lang="es-ES"/>
            </a:p>
          </p:txBody>
        </p:sp>
        <p:sp>
          <p:nvSpPr>
            <p:cNvPr id="178217" name="Line 8"/>
            <p:cNvSpPr>
              <a:spLocks noChangeShapeType="1"/>
            </p:cNvSpPr>
            <p:nvPr/>
          </p:nvSpPr>
          <p:spPr bwMode="auto">
            <a:xfrm>
              <a:off x="793" y="3022"/>
              <a:ext cx="182" cy="0"/>
            </a:xfrm>
            <a:prstGeom prst="line">
              <a:avLst/>
            </a:prstGeom>
            <a:noFill/>
            <a:ln w="25400">
              <a:solidFill>
                <a:schemeClr val="tx1"/>
              </a:solidFill>
              <a:round/>
              <a:headEnd/>
              <a:tailEnd/>
            </a:ln>
          </p:spPr>
          <p:txBody>
            <a:bodyPr/>
            <a:lstStyle/>
            <a:p>
              <a:endParaRPr lang="es-ES"/>
            </a:p>
          </p:txBody>
        </p:sp>
        <p:sp>
          <p:nvSpPr>
            <p:cNvPr id="178218" name="Line 9"/>
            <p:cNvSpPr>
              <a:spLocks noChangeShapeType="1"/>
            </p:cNvSpPr>
            <p:nvPr/>
          </p:nvSpPr>
          <p:spPr bwMode="auto">
            <a:xfrm>
              <a:off x="793" y="2523"/>
              <a:ext cx="182" cy="0"/>
            </a:xfrm>
            <a:prstGeom prst="line">
              <a:avLst/>
            </a:prstGeom>
            <a:noFill/>
            <a:ln w="25400">
              <a:solidFill>
                <a:schemeClr val="tx1"/>
              </a:solidFill>
              <a:round/>
              <a:headEnd/>
              <a:tailEnd/>
            </a:ln>
          </p:spPr>
          <p:txBody>
            <a:bodyPr/>
            <a:lstStyle/>
            <a:p>
              <a:endParaRPr lang="es-ES"/>
            </a:p>
          </p:txBody>
        </p:sp>
        <p:sp>
          <p:nvSpPr>
            <p:cNvPr id="178219" name="Line 10"/>
            <p:cNvSpPr>
              <a:spLocks noChangeShapeType="1"/>
            </p:cNvSpPr>
            <p:nvPr/>
          </p:nvSpPr>
          <p:spPr bwMode="auto">
            <a:xfrm>
              <a:off x="793" y="2069"/>
              <a:ext cx="137" cy="0"/>
            </a:xfrm>
            <a:prstGeom prst="line">
              <a:avLst/>
            </a:prstGeom>
            <a:noFill/>
            <a:ln w="25400">
              <a:solidFill>
                <a:schemeClr val="tx1"/>
              </a:solidFill>
              <a:round/>
              <a:headEnd/>
              <a:tailEnd/>
            </a:ln>
          </p:spPr>
          <p:txBody>
            <a:bodyPr/>
            <a:lstStyle/>
            <a:p>
              <a:endParaRPr lang="es-ES"/>
            </a:p>
          </p:txBody>
        </p:sp>
        <p:sp>
          <p:nvSpPr>
            <p:cNvPr id="178220" name="Line 11"/>
            <p:cNvSpPr>
              <a:spLocks noChangeShapeType="1"/>
            </p:cNvSpPr>
            <p:nvPr/>
          </p:nvSpPr>
          <p:spPr bwMode="auto">
            <a:xfrm>
              <a:off x="793" y="1480"/>
              <a:ext cx="182" cy="0"/>
            </a:xfrm>
            <a:prstGeom prst="line">
              <a:avLst/>
            </a:prstGeom>
            <a:noFill/>
            <a:ln w="25400">
              <a:solidFill>
                <a:schemeClr val="tx1"/>
              </a:solidFill>
              <a:round/>
              <a:headEnd/>
              <a:tailEnd/>
            </a:ln>
          </p:spPr>
          <p:txBody>
            <a:bodyPr/>
            <a:lstStyle/>
            <a:p>
              <a:endParaRPr lang="es-ES"/>
            </a:p>
          </p:txBody>
        </p:sp>
      </p:grpSp>
      <p:sp>
        <p:nvSpPr>
          <p:cNvPr id="178181" name="Line 12"/>
          <p:cNvSpPr>
            <a:spLocks noChangeShapeType="1"/>
          </p:cNvSpPr>
          <p:nvPr/>
        </p:nvSpPr>
        <p:spPr bwMode="auto">
          <a:xfrm>
            <a:off x="7092950" y="4221163"/>
            <a:ext cx="719138" cy="0"/>
          </a:xfrm>
          <a:prstGeom prst="line">
            <a:avLst/>
          </a:prstGeom>
          <a:noFill/>
          <a:ln w="25400">
            <a:solidFill>
              <a:schemeClr val="tx1"/>
            </a:solidFill>
            <a:round/>
            <a:headEnd/>
            <a:tailEnd/>
          </a:ln>
        </p:spPr>
        <p:txBody>
          <a:bodyPr/>
          <a:lstStyle/>
          <a:p>
            <a:endParaRPr lang="es-ES"/>
          </a:p>
        </p:txBody>
      </p:sp>
      <p:grpSp>
        <p:nvGrpSpPr>
          <p:cNvPr id="4" name="Group 13"/>
          <p:cNvGrpSpPr>
            <a:grpSpLocks/>
          </p:cNvGrpSpPr>
          <p:nvPr/>
        </p:nvGrpSpPr>
        <p:grpSpPr bwMode="auto">
          <a:xfrm>
            <a:off x="6443663" y="3860800"/>
            <a:ext cx="360362" cy="1008063"/>
            <a:chOff x="3923" y="2432"/>
            <a:chExt cx="227" cy="635"/>
          </a:xfrm>
        </p:grpSpPr>
        <p:sp>
          <p:nvSpPr>
            <p:cNvPr id="178212" name="Line 14"/>
            <p:cNvSpPr>
              <a:spLocks noChangeShapeType="1"/>
            </p:cNvSpPr>
            <p:nvPr/>
          </p:nvSpPr>
          <p:spPr bwMode="auto">
            <a:xfrm>
              <a:off x="3923" y="2432"/>
              <a:ext cx="227" cy="0"/>
            </a:xfrm>
            <a:prstGeom prst="line">
              <a:avLst/>
            </a:prstGeom>
            <a:noFill/>
            <a:ln w="25400">
              <a:solidFill>
                <a:schemeClr val="tx1"/>
              </a:solidFill>
              <a:round/>
              <a:headEnd/>
              <a:tailEnd/>
            </a:ln>
          </p:spPr>
          <p:txBody>
            <a:bodyPr/>
            <a:lstStyle/>
            <a:p>
              <a:endParaRPr lang="es-ES"/>
            </a:p>
          </p:txBody>
        </p:sp>
        <p:sp>
          <p:nvSpPr>
            <p:cNvPr id="178213" name="Line 15"/>
            <p:cNvSpPr>
              <a:spLocks noChangeShapeType="1"/>
            </p:cNvSpPr>
            <p:nvPr/>
          </p:nvSpPr>
          <p:spPr bwMode="auto">
            <a:xfrm>
              <a:off x="3923" y="2750"/>
              <a:ext cx="227" cy="0"/>
            </a:xfrm>
            <a:prstGeom prst="line">
              <a:avLst/>
            </a:prstGeom>
            <a:noFill/>
            <a:ln w="25400">
              <a:solidFill>
                <a:schemeClr val="tx1"/>
              </a:solidFill>
              <a:round/>
              <a:headEnd/>
              <a:tailEnd/>
            </a:ln>
          </p:spPr>
          <p:txBody>
            <a:bodyPr/>
            <a:lstStyle/>
            <a:p>
              <a:endParaRPr lang="es-ES"/>
            </a:p>
          </p:txBody>
        </p:sp>
        <p:sp>
          <p:nvSpPr>
            <p:cNvPr id="178214" name="Line 16"/>
            <p:cNvSpPr>
              <a:spLocks noChangeShapeType="1"/>
            </p:cNvSpPr>
            <p:nvPr/>
          </p:nvSpPr>
          <p:spPr bwMode="auto">
            <a:xfrm>
              <a:off x="3923" y="3067"/>
              <a:ext cx="227" cy="0"/>
            </a:xfrm>
            <a:prstGeom prst="line">
              <a:avLst/>
            </a:prstGeom>
            <a:noFill/>
            <a:ln w="25400">
              <a:solidFill>
                <a:schemeClr val="tx1"/>
              </a:solidFill>
              <a:round/>
              <a:headEnd/>
              <a:tailEnd/>
            </a:ln>
          </p:spPr>
          <p:txBody>
            <a:bodyPr/>
            <a:lstStyle/>
            <a:p>
              <a:endParaRPr lang="es-ES"/>
            </a:p>
          </p:txBody>
        </p:sp>
        <p:sp>
          <p:nvSpPr>
            <p:cNvPr id="178215" name="Line 17"/>
            <p:cNvSpPr>
              <a:spLocks noChangeShapeType="1"/>
            </p:cNvSpPr>
            <p:nvPr/>
          </p:nvSpPr>
          <p:spPr bwMode="auto">
            <a:xfrm>
              <a:off x="4150" y="2432"/>
              <a:ext cx="0" cy="635"/>
            </a:xfrm>
            <a:prstGeom prst="line">
              <a:avLst/>
            </a:prstGeom>
            <a:noFill/>
            <a:ln w="25400">
              <a:solidFill>
                <a:schemeClr val="tx1"/>
              </a:solidFill>
              <a:round/>
              <a:headEnd/>
              <a:tailEnd/>
            </a:ln>
          </p:spPr>
          <p:txBody>
            <a:bodyPr/>
            <a:lstStyle/>
            <a:p>
              <a:endParaRPr lang="es-ES"/>
            </a:p>
          </p:txBody>
        </p:sp>
      </p:grpSp>
      <p:sp>
        <p:nvSpPr>
          <p:cNvPr id="178183" name="Rectangle 18"/>
          <p:cNvSpPr>
            <a:spLocks noGrp="1" noChangeArrowheads="1"/>
          </p:cNvSpPr>
          <p:nvPr>
            <p:ph type="title"/>
          </p:nvPr>
        </p:nvSpPr>
        <p:spPr>
          <a:xfrm>
            <a:off x="142844" y="357166"/>
            <a:ext cx="8496300" cy="549275"/>
          </a:xfrm>
        </p:spPr>
        <p:txBody>
          <a:bodyPr>
            <a:noAutofit/>
          </a:bodyPr>
          <a:lstStyle/>
          <a:p>
            <a:pPr eaLnBrk="1" hangingPunct="1"/>
            <a:r>
              <a:rPr lang="es-ES" sz="3600" dirty="0" smtClean="0"/>
              <a:t>Anexo 1: Corrección TP Descubrimiento cadena de tracción</a:t>
            </a:r>
          </a:p>
        </p:txBody>
      </p:sp>
      <p:sp>
        <p:nvSpPr>
          <p:cNvPr id="178184" name="Oval 19"/>
          <p:cNvSpPr>
            <a:spLocks noChangeArrowheads="1"/>
          </p:cNvSpPr>
          <p:nvPr/>
        </p:nvSpPr>
        <p:spPr bwMode="auto">
          <a:xfrm>
            <a:off x="827088" y="3716338"/>
            <a:ext cx="576262" cy="576262"/>
          </a:xfrm>
          <a:prstGeom prst="ellipse">
            <a:avLst/>
          </a:prstGeom>
          <a:solidFill>
            <a:schemeClr val="accent1"/>
          </a:solidFill>
          <a:ln w="9525">
            <a:solidFill>
              <a:schemeClr val="tx1"/>
            </a:solidFill>
            <a:round/>
            <a:headEnd/>
            <a:tailEnd/>
          </a:ln>
        </p:spPr>
        <p:txBody>
          <a:bodyPr wrap="none" anchor="ctr"/>
          <a:lstStyle/>
          <a:p>
            <a:r>
              <a:rPr lang="fr-FR" sz="1800"/>
              <a:t>+12V</a:t>
            </a:r>
          </a:p>
        </p:txBody>
      </p:sp>
      <p:sp>
        <p:nvSpPr>
          <p:cNvPr id="178185" name="Oval 20"/>
          <p:cNvSpPr>
            <a:spLocks noChangeArrowheads="1"/>
          </p:cNvSpPr>
          <p:nvPr/>
        </p:nvSpPr>
        <p:spPr bwMode="auto">
          <a:xfrm>
            <a:off x="6588125" y="4076700"/>
            <a:ext cx="576263" cy="576263"/>
          </a:xfrm>
          <a:prstGeom prst="ellipse">
            <a:avLst/>
          </a:prstGeom>
          <a:solidFill>
            <a:schemeClr val="accent1"/>
          </a:solidFill>
          <a:ln w="9525">
            <a:solidFill>
              <a:schemeClr val="tx1"/>
            </a:solidFill>
            <a:round/>
            <a:headEnd/>
            <a:tailEnd/>
          </a:ln>
        </p:spPr>
        <p:txBody>
          <a:bodyPr wrap="none" anchor="ctr"/>
          <a:lstStyle/>
          <a:p>
            <a:r>
              <a:rPr lang="fr-FR" sz="1800"/>
              <a:t>+12V</a:t>
            </a:r>
          </a:p>
        </p:txBody>
      </p:sp>
      <p:sp>
        <p:nvSpPr>
          <p:cNvPr id="178186" name="Oval 21"/>
          <p:cNvSpPr>
            <a:spLocks noChangeArrowheads="1"/>
          </p:cNvSpPr>
          <p:nvPr/>
        </p:nvSpPr>
        <p:spPr bwMode="auto">
          <a:xfrm>
            <a:off x="3059113" y="3789363"/>
            <a:ext cx="576262" cy="576262"/>
          </a:xfrm>
          <a:prstGeom prst="ellipse">
            <a:avLst/>
          </a:prstGeom>
          <a:solidFill>
            <a:schemeClr val="accent1"/>
          </a:solidFill>
          <a:ln w="9525">
            <a:solidFill>
              <a:schemeClr val="tx1"/>
            </a:solidFill>
            <a:round/>
            <a:headEnd/>
            <a:tailEnd/>
          </a:ln>
        </p:spPr>
        <p:txBody>
          <a:bodyPr wrap="none" anchor="ctr"/>
          <a:lstStyle/>
          <a:p>
            <a:r>
              <a:rPr lang="fr-FR" sz="1800"/>
              <a:t>+12V</a:t>
            </a:r>
          </a:p>
        </p:txBody>
      </p:sp>
      <p:grpSp>
        <p:nvGrpSpPr>
          <p:cNvPr id="5" name="Group 22"/>
          <p:cNvGrpSpPr>
            <a:grpSpLocks/>
          </p:cNvGrpSpPr>
          <p:nvPr/>
        </p:nvGrpSpPr>
        <p:grpSpPr bwMode="auto">
          <a:xfrm>
            <a:off x="7092950" y="2346325"/>
            <a:ext cx="647700" cy="431800"/>
            <a:chOff x="4332" y="1434"/>
            <a:chExt cx="408" cy="272"/>
          </a:xfrm>
        </p:grpSpPr>
        <p:sp>
          <p:nvSpPr>
            <p:cNvPr id="178209" name="Line 23"/>
            <p:cNvSpPr>
              <a:spLocks noChangeShapeType="1"/>
            </p:cNvSpPr>
            <p:nvPr/>
          </p:nvSpPr>
          <p:spPr bwMode="auto">
            <a:xfrm>
              <a:off x="4513" y="1434"/>
              <a:ext cx="227" cy="0"/>
            </a:xfrm>
            <a:prstGeom prst="line">
              <a:avLst/>
            </a:prstGeom>
            <a:noFill/>
            <a:ln w="25400">
              <a:solidFill>
                <a:schemeClr val="tx1"/>
              </a:solidFill>
              <a:round/>
              <a:headEnd/>
              <a:tailEnd/>
            </a:ln>
          </p:spPr>
          <p:txBody>
            <a:bodyPr/>
            <a:lstStyle/>
            <a:p>
              <a:endParaRPr lang="es-ES"/>
            </a:p>
          </p:txBody>
        </p:sp>
        <p:sp>
          <p:nvSpPr>
            <p:cNvPr id="178210" name="Line 24"/>
            <p:cNvSpPr>
              <a:spLocks noChangeShapeType="1"/>
            </p:cNvSpPr>
            <p:nvPr/>
          </p:nvSpPr>
          <p:spPr bwMode="auto">
            <a:xfrm>
              <a:off x="4604" y="1434"/>
              <a:ext cx="0" cy="272"/>
            </a:xfrm>
            <a:prstGeom prst="line">
              <a:avLst/>
            </a:prstGeom>
            <a:noFill/>
            <a:ln w="25400">
              <a:solidFill>
                <a:schemeClr val="tx1"/>
              </a:solidFill>
              <a:round/>
              <a:headEnd/>
              <a:tailEnd/>
            </a:ln>
          </p:spPr>
          <p:txBody>
            <a:bodyPr/>
            <a:lstStyle/>
            <a:p>
              <a:endParaRPr lang="es-ES"/>
            </a:p>
          </p:txBody>
        </p:sp>
        <p:sp>
          <p:nvSpPr>
            <p:cNvPr id="178211" name="Line 25"/>
            <p:cNvSpPr>
              <a:spLocks noChangeShapeType="1"/>
            </p:cNvSpPr>
            <p:nvPr/>
          </p:nvSpPr>
          <p:spPr bwMode="auto">
            <a:xfrm flipH="1">
              <a:off x="4332" y="1661"/>
              <a:ext cx="272" cy="0"/>
            </a:xfrm>
            <a:prstGeom prst="line">
              <a:avLst/>
            </a:prstGeom>
            <a:noFill/>
            <a:ln w="25400">
              <a:solidFill>
                <a:schemeClr val="tx1"/>
              </a:solidFill>
              <a:round/>
              <a:headEnd/>
              <a:tailEnd/>
            </a:ln>
          </p:spPr>
          <p:txBody>
            <a:bodyPr/>
            <a:lstStyle/>
            <a:p>
              <a:endParaRPr lang="es-ES"/>
            </a:p>
          </p:txBody>
        </p:sp>
      </p:grpSp>
      <p:sp>
        <p:nvSpPr>
          <p:cNvPr id="178188" name="Oval 26"/>
          <p:cNvSpPr>
            <a:spLocks noChangeArrowheads="1"/>
          </p:cNvSpPr>
          <p:nvPr/>
        </p:nvSpPr>
        <p:spPr bwMode="auto">
          <a:xfrm>
            <a:off x="7235825" y="2490788"/>
            <a:ext cx="576263" cy="576262"/>
          </a:xfrm>
          <a:prstGeom prst="ellipse">
            <a:avLst/>
          </a:prstGeom>
          <a:solidFill>
            <a:schemeClr val="accent1"/>
          </a:solidFill>
          <a:ln w="9525">
            <a:solidFill>
              <a:schemeClr val="tx1"/>
            </a:solidFill>
            <a:round/>
            <a:headEnd/>
            <a:tailEnd/>
          </a:ln>
        </p:spPr>
        <p:txBody>
          <a:bodyPr wrap="none" anchor="ctr"/>
          <a:lstStyle/>
          <a:p>
            <a:r>
              <a:rPr lang="fr-FR" sz="1800"/>
              <a:t>+12V</a:t>
            </a:r>
          </a:p>
        </p:txBody>
      </p:sp>
      <p:sp>
        <p:nvSpPr>
          <p:cNvPr id="1033243" name="Oval 27"/>
          <p:cNvSpPr>
            <a:spLocks noChangeArrowheads="1"/>
          </p:cNvSpPr>
          <p:nvPr/>
        </p:nvSpPr>
        <p:spPr bwMode="auto">
          <a:xfrm>
            <a:off x="7235825" y="2490788"/>
            <a:ext cx="576263" cy="577850"/>
          </a:xfrm>
          <a:prstGeom prst="ellipse">
            <a:avLst/>
          </a:prstGeom>
          <a:solidFill>
            <a:srgbClr val="00CCFF"/>
          </a:solidFill>
          <a:ln w="9525">
            <a:solidFill>
              <a:schemeClr val="tx1"/>
            </a:solidFill>
            <a:round/>
            <a:headEnd/>
            <a:tailEnd/>
          </a:ln>
        </p:spPr>
        <p:txBody>
          <a:bodyPr wrap="none" anchor="ctr"/>
          <a:lstStyle/>
          <a:p>
            <a:r>
              <a:rPr lang="fr-FR" sz="1800"/>
              <a:t>+14V</a:t>
            </a:r>
          </a:p>
        </p:txBody>
      </p:sp>
      <p:sp>
        <p:nvSpPr>
          <p:cNvPr id="1033244" name="Oval 28"/>
          <p:cNvSpPr>
            <a:spLocks noChangeArrowheads="1"/>
          </p:cNvSpPr>
          <p:nvPr/>
        </p:nvSpPr>
        <p:spPr bwMode="auto">
          <a:xfrm>
            <a:off x="6588125" y="4076700"/>
            <a:ext cx="576263" cy="577850"/>
          </a:xfrm>
          <a:prstGeom prst="ellipse">
            <a:avLst/>
          </a:prstGeom>
          <a:solidFill>
            <a:srgbClr val="00CCFF"/>
          </a:solidFill>
          <a:ln w="9525">
            <a:solidFill>
              <a:schemeClr val="tx1"/>
            </a:solidFill>
            <a:round/>
            <a:headEnd/>
            <a:tailEnd/>
          </a:ln>
        </p:spPr>
        <p:txBody>
          <a:bodyPr wrap="none" anchor="ctr"/>
          <a:lstStyle/>
          <a:p>
            <a:r>
              <a:rPr lang="fr-FR" sz="1800"/>
              <a:t>+14V</a:t>
            </a:r>
          </a:p>
        </p:txBody>
      </p:sp>
      <p:sp>
        <p:nvSpPr>
          <p:cNvPr id="1033245" name="Oval 29"/>
          <p:cNvSpPr>
            <a:spLocks noChangeArrowheads="1"/>
          </p:cNvSpPr>
          <p:nvPr/>
        </p:nvSpPr>
        <p:spPr bwMode="auto">
          <a:xfrm>
            <a:off x="827088" y="3716338"/>
            <a:ext cx="574675" cy="576262"/>
          </a:xfrm>
          <a:prstGeom prst="ellipse">
            <a:avLst/>
          </a:prstGeom>
          <a:solidFill>
            <a:srgbClr val="00CCFF"/>
          </a:solidFill>
          <a:ln w="9525">
            <a:solidFill>
              <a:schemeClr val="tx1"/>
            </a:solidFill>
            <a:round/>
            <a:headEnd/>
            <a:tailEnd/>
          </a:ln>
        </p:spPr>
        <p:txBody>
          <a:bodyPr wrap="none" anchor="ctr"/>
          <a:lstStyle/>
          <a:p>
            <a:r>
              <a:rPr lang="fr-FR" sz="1800"/>
              <a:t>+14V</a:t>
            </a:r>
          </a:p>
        </p:txBody>
      </p:sp>
      <p:sp>
        <p:nvSpPr>
          <p:cNvPr id="1033246" name="Oval 30"/>
          <p:cNvSpPr>
            <a:spLocks noChangeArrowheads="1"/>
          </p:cNvSpPr>
          <p:nvPr/>
        </p:nvSpPr>
        <p:spPr bwMode="auto">
          <a:xfrm>
            <a:off x="3059113" y="3789363"/>
            <a:ext cx="574675" cy="576262"/>
          </a:xfrm>
          <a:prstGeom prst="ellipse">
            <a:avLst/>
          </a:prstGeom>
          <a:solidFill>
            <a:srgbClr val="00CCFF"/>
          </a:solidFill>
          <a:ln w="9525">
            <a:solidFill>
              <a:schemeClr val="tx1"/>
            </a:solidFill>
            <a:round/>
            <a:headEnd/>
            <a:tailEnd/>
          </a:ln>
        </p:spPr>
        <p:txBody>
          <a:bodyPr wrap="none" anchor="ctr"/>
          <a:lstStyle/>
          <a:p>
            <a:r>
              <a:rPr lang="fr-FR" sz="1800"/>
              <a:t>+14V</a:t>
            </a:r>
          </a:p>
        </p:txBody>
      </p:sp>
      <p:sp>
        <p:nvSpPr>
          <p:cNvPr id="1033247" name="Line 31"/>
          <p:cNvSpPr>
            <a:spLocks noChangeShapeType="1"/>
          </p:cNvSpPr>
          <p:nvPr/>
        </p:nvSpPr>
        <p:spPr bwMode="auto">
          <a:xfrm flipH="1">
            <a:off x="2838450" y="2771775"/>
            <a:ext cx="431800" cy="0"/>
          </a:xfrm>
          <a:prstGeom prst="line">
            <a:avLst/>
          </a:prstGeom>
          <a:noFill/>
          <a:ln w="101600">
            <a:solidFill>
              <a:srgbClr val="FF6600"/>
            </a:solidFill>
            <a:round/>
            <a:headEnd/>
            <a:tailEnd type="triangle" w="med" len="med"/>
          </a:ln>
        </p:spPr>
        <p:txBody>
          <a:bodyPr/>
          <a:lstStyle/>
          <a:p>
            <a:endParaRPr lang="es-ES"/>
          </a:p>
        </p:txBody>
      </p:sp>
      <p:sp>
        <p:nvSpPr>
          <p:cNvPr id="1033248" name="Line 32"/>
          <p:cNvSpPr>
            <a:spLocks noChangeShapeType="1"/>
          </p:cNvSpPr>
          <p:nvPr/>
        </p:nvSpPr>
        <p:spPr bwMode="auto">
          <a:xfrm flipV="1">
            <a:off x="5364163" y="3644900"/>
            <a:ext cx="431800" cy="0"/>
          </a:xfrm>
          <a:prstGeom prst="line">
            <a:avLst/>
          </a:prstGeom>
          <a:noFill/>
          <a:ln w="101600">
            <a:solidFill>
              <a:srgbClr val="FF6600"/>
            </a:solidFill>
            <a:round/>
            <a:headEnd/>
            <a:tailEnd type="triangle" w="med" len="med"/>
          </a:ln>
        </p:spPr>
        <p:txBody>
          <a:bodyPr/>
          <a:lstStyle/>
          <a:p>
            <a:endParaRPr lang="es-ES"/>
          </a:p>
        </p:txBody>
      </p:sp>
      <p:sp>
        <p:nvSpPr>
          <p:cNvPr id="1033249" name="Line 33"/>
          <p:cNvSpPr>
            <a:spLocks noChangeShapeType="1"/>
          </p:cNvSpPr>
          <p:nvPr/>
        </p:nvSpPr>
        <p:spPr bwMode="auto">
          <a:xfrm flipH="1">
            <a:off x="4256088" y="3213100"/>
            <a:ext cx="0" cy="431800"/>
          </a:xfrm>
          <a:prstGeom prst="line">
            <a:avLst/>
          </a:prstGeom>
          <a:noFill/>
          <a:ln w="101600">
            <a:solidFill>
              <a:srgbClr val="FF6600"/>
            </a:solidFill>
            <a:round/>
            <a:headEnd/>
            <a:tailEnd type="triangle" w="med" len="med"/>
          </a:ln>
        </p:spPr>
        <p:txBody>
          <a:bodyPr/>
          <a:lstStyle/>
          <a:p>
            <a:endParaRPr lang="es-ES"/>
          </a:p>
        </p:txBody>
      </p:sp>
      <p:sp>
        <p:nvSpPr>
          <p:cNvPr id="1033250" name="Line 34"/>
          <p:cNvSpPr>
            <a:spLocks noChangeShapeType="1"/>
          </p:cNvSpPr>
          <p:nvPr/>
        </p:nvSpPr>
        <p:spPr bwMode="auto">
          <a:xfrm flipH="1">
            <a:off x="4787900" y="2997200"/>
            <a:ext cx="431800" cy="0"/>
          </a:xfrm>
          <a:prstGeom prst="line">
            <a:avLst/>
          </a:prstGeom>
          <a:noFill/>
          <a:ln w="101600">
            <a:solidFill>
              <a:srgbClr val="FF6600"/>
            </a:solidFill>
            <a:round/>
            <a:headEnd/>
            <a:tailEnd type="triangle" w="med" len="med"/>
          </a:ln>
        </p:spPr>
        <p:txBody>
          <a:bodyPr/>
          <a:lstStyle/>
          <a:p>
            <a:endParaRPr lang="es-ES"/>
          </a:p>
        </p:txBody>
      </p:sp>
      <p:grpSp>
        <p:nvGrpSpPr>
          <p:cNvPr id="6" name="Group 35"/>
          <p:cNvGrpSpPr>
            <a:grpSpLocks/>
          </p:cNvGrpSpPr>
          <p:nvPr/>
        </p:nvGrpSpPr>
        <p:grpSpPr bwMode="auto">
          <a:xfrm>
            <a:off x="8064500" y="2565400"/>
            <a:ext cx="1079500" cy="838200"/>
            <a:chOff x="2699" y="1026"/>
            <a:chExt cx="680" cy="528"/>
          </a:xfrm>
        </p:grpSpPr>
        <p:sp>
          <p:nvSpPr>
            <p:cNvPr id="178207" name="AutoShape 36"/>
            <p:cNvSpPr>
              <a:spLocks noChangeArrowheads="1"/>
            </p:cNvSpPr>
            <p:nvPr/>
          </p:nvSpPr>
          <p:spPr bwMode="auto">
            <a:xfrm flipH="1">
              <a:off x="2744" y="1253"/>
              <a:ext cx="408" cy="301"/>
            </a:xfrm>
            <a:prstGeom prst="lightningBolt">
              <a:avLst/>
            </a:prstGeom>
            <a:solidFill>
              <a:srgbClr val="FF6600"/>
            </a:solidFill>
            <a:ln w="9525">
              <a:solidFill>
                <a:schemeClr val="tx1"/>
              </a:solidFill>
              <a:miter lim="800000"/>
              <a:headEnd/>
              <a:tailEnd/>
            </a:ln>
          </p:spPr>
          <p:txBody>
            <a:bodyPr wrap="none"/>
            <a:lstStyle/>
            <a:p>
              <a:endParaRPr lang="es-ES" sz="1800"/>
            </a:p>
          </p:txBody>
        </p:sp>
        <p:sp>
          <p:nvSpPr>
            <p:cNvPr id="178208" name="Text Box 37"/>
            <p:cNvSpPr txBox="1">
              <a:spLocks noChangeArrowheads="1"/>
            </p:cNvSpPr>
            <p:nvPr/>
          </p:nvSpPr>
          <p:spPr bwMode="auto">
            <a:xfrm>
              <a:off x="2699" y="1026"/>
              <a:ext cx="680" cy="231"/>
            </a:xfrm>
            <a:prstGeom prst="rect">
              <a:avLst/>
            </a:prstGeom>
            <a:noFill/>
            <a:ln w="9525">
              <a:noFill/>
              <a:miter lim="800000"/>
              <a:headEnd/>
              <a:tailEnd/>
            </a:ln>
          </p:spPr>
          <p:txBody>
            <a:bodyPr>
              <a:spAutoFit/>
            </a:bodyPr>
            <a:lstStyle/>
            <a:p>
              <a:pPr algn="l">
                <a:spcBef>
                  <a:spcPct val="50000"/>
                </a:spcBef>
              </a:pPr>
              <a:r>
                <a:rPr lang="fr-FR" sz="1800"/>
                <a:t>+HT AC</a:t>
              </a:r>
            </a:p>
          </p:txBody>
        </p:sp>
      </p:grpSp>
      <p:sp>
        <p:nvSpPr>
          <p:cNvPr id="1033254" name="Oval 38"/>
          <p:cNvSpPr>
            <a:spLocks noChangeArrowheads="1"/>
          </p:cNvSpPr>
          <p:nvPr/>
        </p:nvSpPr>
        <p:spPr bwMode="auto">
          <a:xfrm>
            <a:off x="4303713" y="2300288"/>
            <a:ext cx="576262" cy="576262"/>
          </a:xfrm>
          <a:prstGeom prst="ellipse">
            <a:avLst/>
          </a:prstGeom>
          <a:solidFill>
            <a:schemeClr val="accent1"/>
          </a:solidFill>
          <a:ln w="9525">
            <a:solidFill>
              <a:schemeClr val="tx1"/>
            </a:solidFill>
            <a:round/>
            <a:headEnd/>
            <a:tailEnd/>
          </a:ln>
        </p:spPr>
        <p:txBody>
          <a:bodyPr wrap="none" anchor="ctr"/>
          <a:lstStyle/>
          <a:p>
            <a:r>
              <a:rPr lang="fr-FR" sz="1800"/>
              <a:t>+12V</a:t>
            </a:r>
          </a:p>
        </p:txBody>
      </p:sp>
      <p:sp>
        <p:nvSpPr>
          <p:cNvPr id="1033255" name="Oval 39"/>
          <p:cNvSpPr>
            <a:spLocks noChangeArrowheads="1"/>
          </p:cNvSpPr>
          <p:nvPr/>
        </p:nvSpPr>
        <p:spPr bwMode="auto">
          <a:xfrm>
            <a:off x="4303713" y="2300288"/>
            <a:ext cx="576262" cy="577850"/>
          </a:xfrm>
          <a:prstGeom prst="ellipse">
            <a:avLst/>
          </a:prstGeom>
          <a:solidFill>
            <a:srgbClr val="00CCFF"/>
          </a:solidFill>
          <a:ln w="9525">
            <a:solidFill>
              <a:schemeClr val="tx1"/>
            </a:solidFill>
            <a:round/>
            <a:headEnd/>
            <a:tailEnd/>
          </a:ln>
        </p:spPr>
        <p:txBody>
          <a:bodyPr wrap="none" anchor="ctr"/>
          <a:lstStyle/>
          <a:p>
            <a:r>
              <a:rPr lang="fr-FR" sz="1800"/>
              <a:t>+14V</a:t>
            </a:r>
          </a:p>
        </p:txBody>
      </p:sp>
      <p:sp>
        <p:nvSpPr>
          <p:cNvPr id="1033256" name="Line 40"/>
          <p:cNvSpPr>
            <a:spLocks noChangeShapeType="1"/>
          </p:cNvSpPr>
          <p:nvPr/>
        </p:nvSpPr>
        <p:spPr bwMode="auto">
          <a:xfrm>
            <a:off x="4510088" y="3001963"/>
            <a:ext cx="142875" cy="0"/>
          </a:xfrm>
          <a:prstGeom prst="line">
            <a:avLst/>
          </a:prstGeom>
          <a:noFill/>
          <a:ln w="38100">
            <a:solidFill>
              <a:srgbClr val="FF0000"/>
            </a:solidFill>
            <a:round/>
            <a:headEnd/>
            <a:tailEnd/>
          </a:ln>
        </p:spPr>
        <p:txBody>
          <a:bodyPr/>
          <a:lstStyle/>
          <a:p>
            <a:endParaRPr lang="es-ES"/>
          </a:p>
        </p:txBody>
      </p:sp>
      <p:sp>
        <p:nvSpPr>
          <p:cNvPr id="1033257" name="Line 41"/>
          <p:cNvSpPr>
            <a:spLocks noChangeShapeType="1"/>
          </p:cNvSpPr>
          <p:nvPr/>
        </p:nvSpPr>
        <p:spPr bwMode="auto">
          <a:xfrm>
            <a:off x="4510088" y="3265488"/>
            <a:ext cx="142875" cy="0"/>
          </a:xfrm>
          <a:prstGeom prst="line">
            <a:avLst/>
          </a:prstGeom>
          <a:noFill/>
          <a:ln w="38100">
            <a:solidFill>
              <a:srgbClr val="3366FF"/>
            </a:solidFill>
            <a:round/>
            <a:headEnd/>
            <a:tailEnd/>
          </a:ln>
        </p:spPr>
        <p:txBody>
          <a:bodyPr/>
          <a:lstStyle/>
          <a:p>
            <a:endParaRPr lang="es-ES"/>
          </a:p>
        </p:txBody>
      </p:sp>
      <p:sp>
        <p:nvSpPr>
          <p:cNvPr id="1033258" name="AutoShape 42"/>
          <p:cNvSpPr>
            <a:spLocks noChangeArrowheads="1"/>
          </p:cNvSpPr>
          <p:nvPr/>
        </p:nvSpPr>
        <p:spPr bwMode="auto">
          <a:xfrm>
            <a:off x="1763713" y="2854325"/>
            <a:ext cx="576262" cy="576263"/>
          </a:xfrm>
          <a:prstGeom prst="star16">
            <a:avLst>
              <a:gd name="adj" fmla="val 38972"/>
            </a:avLst>
          </a:prstGeom>
          <a:solidFill>
            <a:srgbClr val="FF6600"/>
          </a:solidFill>
          <a:ln w="9525">
            <a:solidFill>
              <a:schemeClr val="tx1"/>
            </a:solidFill>
            <a:miter lim="800000"/>
            <a:headEnd/>
            <a:tailEnd/>
          </a:ln>
        </p:spPr>
        <p:txBody>
          <a:bodyPr wrap="none" anchor="ctr"/>
          <a:lstStyle/>
          <a:p>
            <a:r>
              <a:rPr lang="fr-FR" sz="1800"/>
              <a:t>+HT</a:t>
            </a:r>
          </a:p>
        </p:txBody>
      </p:sp>
      <p:sp>
        <p:nvSpPr>
          <p:cNvPr id="1033259" name="AutoShape 43"/>
          <p:cNvSpPr>
            <a:spLocks noChangeArrowheads="1"/>
          </p:cNvSpPr>
          <p:nvPr/>
        </p:nvSpPr>
        <p:spPr bwMode="auto">
          <a:xfrm>
            <a:off x="5867400" y="3070225"/>
            <a:ext cx="576263" cy="576263"/>
          </a:xfrm>
          <a:prstGeom prst="star16">
            <a:avLst>
              <a:gd name="adj" fmla="val 38972"/>
            </a:avLst>
          </a:prstGeom>
          <a:solidFill>
            <a:srgbClr val="FF6600"/>
          </a:solidFill>
          <a:ln w="9525">
            <a:solidFill>
              <a:schemeClr val="tx1"/>
            </a:solidFill>
            <a:miter lim="800000"/>
            <a:headEnd/>
            <a:tailEnd/>
          </a:ln>
        </p:spPr>
        <p:txBody>
          <a:bodyPr wrap="none" anchor="ctr"/>
          <a:lstStyle/>
          <a:p>
            <a:r>
              <a:rPr lang="fr-FR" sz="1800"/>
              <a:t>+HT</a:t>
            </a:r>
          </a:p>
        </p:txBody>
      </p:sp>
      <p:sp>
        <p:nvSpPr>
          <p:cNvPr id="1033260" name="AutoShape 44"/>
          <p:cNvSpPr>
            <a:spLocks noChangeArrowheads="1"/>
          </p:cNvSpPr>
          <p:nvPr/>
        </p:nvSpPr>
        <p:spPr bwMode="auto">
          <a:xfrm>
            <a:off x="6156325" y="2133600"/>
            <a:ext cx="576263" cy="576263"/>
          </a:xfrm>
          <a:prstGeom prst="star16">
            <a:avLst>
              <a:gd name="adj" fmla="val 38972"/>
            </a:avLst>
          </a:prstGeom>
          <a:solidFill>
            <a:srgbClr val="FF6600"/>
          </a:solidFill>
          <a:ln w="9525">
            <a:solidFill>
              <a:schemeClr val="tx1"/>
            </a:solidFill>
            <a:miter lim="800000"/>
            <a:headEnd/>
            <a:tailEnd/>
          </a:ln>
        </p:spPr>
        <p:txBody>
          <a:bodyPr wrap="none" anchor="ctr"/>
          <a:lstStyle/>
          <a:p>
            <a:r>
              <a:rPr lang="fr-FR" sz="1800"/>
              <a:t>+HT</a:t>
            </a:r>
          </a:p>
        </p:txBody>
      </p:sp>
      <p:sp>
        <p:nvSpPr>
          <p:cNvPr id="1033261" name="AutoShape 45"/>
          <p:cNvSpPr>
            <a:spLocks noChangeArrowheads="1"/>
          </p:cNvSpPr>
          <p:nvPr/>
        </p:nvSpPr>
        <p:spPr bwMode="auto">
          <a:xfrm>
            <a:off x="1979613" y="1630363"/>
            <a:ext cx="576262" cy="576262"/>
          </a:xfrm>
          <a:prstGeom prst="star16">
            <a:avLst>
              <a:gd name="adj" fmla="val 38972"/>
            </a:avLst>
          </a:prstGeom>
          <a:solidFill>
            <a:srgbClr val="FF6600"/>
          </a:solidFill>
          <a:ln w="9525">
            <a:solidFill>
              <a:schemeClr val="tx1"/>
            </a:solidFill>
            <a:miter lim="800000"/>
            <a:headEnd/>
            <a:tailEnd/>
          </a:ln>
        </p:spPr>
        <p:txBody>
          <a:bodyPr wrap="none" anchor="ctr"/>
          <a:lstStyle/>
          <a:p>
            <a:r>
              <a:rPr lang="fr-FR" sz="1800"/>
              <a:t>+HT</a:t>
            </a:r>
          </a:p>
        </p:txBody>
      </p:sp>
      <p:sp>
        <p:nvSpPr>
          <p:cNvPr id="178206" name="Text Box 46"/>
          <p:cNvSpPr txBox="1">
            <a:spLocks noChangeArrowheads="1"/>
          </p:cNvSpPr>
          <p:nvPr/>
        </p:nvSpPr>
        <p:spPr bwMode="auto">
          <a:xfrm>
            <a:off x="323850" y="765175"/>
            <a:ext cx="3960813" cy="366713"/>
          </a:xfrm>
          <a:prstGeom prst="rect">
            <a:avLst/>
          </a:prstGeom>
          <a:noFill/>
          <a:ln w="9525">
            <a:noFill/>
            <a:miter lim="800000"/>
            <a:headEnd/>
            <a:tailEnd/>
          </a:ln>
        </p:spPr>
        <p:txBody>
          <a:bodyPr>
            <a:spAutoFit/>
          </a:bodyPr>
          <a:lstStyle/>
          <a:p>
            <a:pPr algn="l">
              <a:spcBef>
                <a:spcPct val="50000"/>
              </a:spcBef>
            </a:pPr>
            <a:r>
              <a:rPr lang="fr-FR" sz="1800" b="1"/>
              <a:t>Modo READY</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325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033256"/>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03325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3325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03324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33249"/>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3324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033258"/>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033259"/>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03326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03326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33243"/>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033244"/>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033245"/>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033246"/>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033255"/>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243" grpId="0" animBg="1"/>
      <p:bldP spid="1033244" grpId="0" animBg="1"/>
      <p:bldP spid="1033245" grpId="0" animBg="1"/>
      <p:bldP spid="1033246" grpId="0" animBg="1"/>
      <p:bldP spid="1033247" grpId="0" animBg="1"/>
      <p:bldP spid="1033248" grpId="0" animBg="1"/>
      <p:bldP spid="1033249" grpId="0" animBg="1"/>
      <p:bldP spid="1033250" grpId="0" animBg="1"/>
      <p:bldP spid="1033254" grpId="0" animBg="1"/>
      <p:bldP spid="1033255" grpId="0" animBg="1"/>
      <p:bldP spid="1033256" grpId="0" animBg="1"/>
      <p:bldP spid="1033257" grpId="0" animBg="1"/>
      <p:bldP spid="1033258" grpId="0" animBg="1"/>
      <p:bldP spid="1033259" grpId="0" animBg="1"/>
      <p:bldP spid="1033260" grpId="0" animBg="1"/>
      <p:bldP spid="1033261"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descr="Planche_02_global_A4"/>
          <p:cNvPicPr>
            <a:picLocks noChangeAspect="1" noChangeArrowheads="1"/>
          </p:cNvPicPr>
          <p:nvPr/>
        </p:nvPicPr>
        <p:blipFill>
          <a:blip r:embed="rId3" cstate="print"/>
          <a:srcRect/>
          <a:stretch>
            <a:fillRect/>
          </a:stretch>
        </p:blipFill>
        <p:spPr bwMode="auto">
          <a:xfrm>
            <a:off x="315913" y="612775"/>
            <a:ext cx="8828087" cy="6245225"/>
          </a:xfrm>
          <a:prstGeom prst="rect">
            <a:avLst/>
          </a:prstGeom>
          <a:noFill/>
          <a:ln w="9525">
            <a:noFill/>
            <a:miter lim="800000"/>
            <a:headEnd/>
            <a:tailEnd/>
          </a:ln>
        </p:spPr>
      </p:pic>
      <p:grpSp>
        <p:nvGrpSpPr>
          <p:cNvPr id="2" name="Group 3"/>
          <p:cNvGrpSpPr>
            <a:grpSpLocks/>
          </p:cNvGrpSpPr>
          <p:nvPr/>
        </p:nvGrpSpPr>
        <p:grpSpPr bwMode="auto">
          <a:xfrm>
            <a:off x="2916238" y="3644900"/>
            <a:ext cx="360362" cy="576263"/>
            <a:chOff x="1837" y="2296"/>
            <a:chExt cx="227" cy="363"/>
          </a:xfrm>
        </p:grpSpPr>
        <p:sp>
          <p:nvSpPr>
            <p:cNvPr id="179247" name="Line 4"/>
            <p:cNvSpPr>
              <a:spLocks noChangeShapeType="1"/>
            </p:cNvSpPr>
            <p:nvPr/>
          </p:nvSpPr>
          <p:spPr bwMode="auto">
            <a:xfrm>
              <a:off x="2064" y="2296"/>
              <a:ext cx="0" cy="227"/>
            </a:xfrm>
            <a:prstGeom prst="line">
              <a:avLst/>
            </a:prstGeom>
            <a:noFill/>
            <a:ln w="25400">
              <a:solidFill>
                <a:schemeClr val="tx1"/>
              </a:solidFill>
              <a:round/>
              <a:headEnd/>
              <a:tailEnd/>
            </a:ln>
          </p:spPr>
          <p:txBody>
            <a:bodyPr/>
            <a:lstStyle/>
            <a:p>
              <a:endParaRPr lang="es-ES"/>
            </a:p>
          </p:txBody>
        </p:sp>
        <p:sp>
          <p:nvSpPr>
            <p:cNvPr id="179248" name="Line 5"/>
            <p:cNvSpPr>
              <a:spLocks noChangeShapeType="1"/>
            </p:cNvSpPr>
            <p:nvPr/>
          </p:nvSpPr>
          <p:spPr bwMode="auto">
            <a:xfrm>
              <a:off x="1837" y="2659"/>
              <a:ext cx="181" cy="0"/>
            </a:xfrm>
            <a:prstGeom prst="line">
              <a:avLst/>
            </a:prstGeom>
            <a:noFill/>
            <a:ln w="25400">
              <a:noFill/>
              <a:round/>
              <a:headEnd/>
              <a:tailEnd/>
            </a:ln>
          </p:spPr>
          <p:txBody>
            <a:bodyPr/>
            <a:lstStyle/>
            <a:p>
              <a:endParaRPr lang="es-ES"/>
            </a:p>
          </p:txBody>
        </p:sp>
      </p:grpSp>
      <p:grpSp>
        <p:nvGrpSpPr>
          <p:cNvPr id="3" name="Group 6"/>
          <p:cNvGrpSpPr>
            <a:grpSpLocks/>
          </p:cNvGrpSpPr>
          <p:nvPr/>
        </p:nvGrpSpPr>
        <p:grpSpPr bwMode="auto">
          <a:xfrm>
            <a:off x="1258888" y="2349500"/>
            <a:ext cx="288925" cy="2447925"/>
            <a:chOff x="793" y="1480"/>
            <a:chExt cx="182" cy="1542"/>
          </a:xfrm>
        </p:grpSpPr>
        <p:sp>
          <p:nvSpPr>
            <p:cNvPr id="179242" name="Line 7"/>
            <p:cNvSpPr>
              <a:spLocks noChangeShapeType="1"/>
            </p:cNvSpPr>
            <p:nvPr/>
          </p:nvSpPr>
          <p:spPr bwMode="auto">
            <a:xfrm>
              <a:off x="793" y="1480"/>
              <a:ext cx="0" cy="1542"/>
            </a:xfrm>
            <a:prstGeom prst="line">
              <a:avLst/>
            </a:prstGeom>
            <a:noFill/>
            <a:ln w="25400">
              <a:solidFill>
                <a:schemeClr val="tx1"/>
              </a:solidFill>
              <a:round/>
              <a:headEnd/>
              <a:tailEnd/>
            </a:ln>
          </p:spPr>
          <p:txBody>
            <a:bodyPr/>
            <a:lstStyle/>
            <a:p>
              <a:endParaRPr lang="es-ES"/>
            </a:p>
          </p:txBody>
        </p:sp>
        <p:sp>
          <p:nvSpPr>
            <p:cNvPr id="179243" name="Line 8"/>
            <p:cNvSpPr>
              <a:spLocks noChangeShapeType="1"/>
            </p:cNvSpPr>
            <p:nvPr/>
          </p:nvSpPr>
          <p:spPr bwMode="auto">
            <a:xfrm>
              <a:off x="793" y="3022"/>
              <a:ext cx="182" cy="0"/>
            </a:xfrm>
            <a:prstGeom prst="line">
              <a:avLst/>
            </a:prstGeom>
            <a:noFill/>
            <a:ln w="25400">
              <a:solidFill>
                <a:schemeClr val="tx1"/>
              </a:solidFill>
              <a:round/>
              <a:headEnd/>
              <a:tailEnd/>
            </a:ln>
          </p:spPr>
          <p:txBody>
            <a:bodyPr/>
            <a:lstStyle/>
            <a:p>
              <a:endParaRPr lang="es-ES"/>
            </a:p>
          </p:txBody>
        </p:sp>
        <p:sp>
          <p:nvSpPr>
            <p:cNvPr id="179244" name="Line 9"/>
            <p:cNvSpPr>
              <a:spLocks noChangeShapeType="1"/>
            </p:cNvSpPr>
            <p:nvPr/>
          </p:nvSpPr>
          <p:spPr bwMode="auto">
            <a:xfrm>
              <a:off x="793" y="2523"/>
              <a:ext cx="182" cy="0"/>
            </a:xfrm>
            <a:prstGeom prst="line">
              <a:avLst/>
            </a:prstGeom>
            <a:noFill/>
            <a:ln w="25400">
              <a:noFill/>
              <a:round/>
              <a:headEnd/>
              <a:tailEnd/>
            </a:ln>
          </p:spPr>
          <p:txBody>
            <a:bodyPr/>
            <a:lstStyle/>
            <a:p>
              <a:endParaRPr lang="es-ES"/>
            </a:p>
          </p:txBody>
        </p:sp>
        <p:sp>
          <p:nvSpPr>
            <p:cNvPr id="179245" name="Line 10"/>
            <p:cNvSpPr>
              <a:spLocks noChangeShapeType="1"/>
            </p:cNvSpPr>
            <p:nvPr/>
          </p:nvSpPr>
          <p:spPr bwMode="auto">
            <a:xfrm>
              <a:off x="793" y="2069"/>
              <a:ext cx="137" cy="0"/>
            </a:xfrm>
            <a:prstGeom prst="line">
              <a:avLst/>
            </a:prstGeom>
            <a:noFill/>
            <a:ln w="25400">
              <a:noFill/>
              <a:round/>
              <a:headEnd/>
              <a:tailEnd/>
            </a:ln>
          </p:spPr>
          <p:txBody>
            <a:bodyPr/>
            <a:lstStyle/>
            <a:p>
              <a:endParaRPr lang="es-ES"/>
            </a:p>
          </p:txBody>
        </p:sp>
        <p:sp>
          <p:nvSpPr>
            <p:cNvPr id="179246" name="Line 11"/>
            <p:cNvSpPr>
              <a:spLocks noChangeShapeType="1"/>
            </p:cNvSpPr>
            <p:nvPr/>
          </p:nvSpPr>
          <p:spPr bwMode="auto">
            <a:xfrm>
              <a:off x="793" y="1480"/>
              <a:ext cx="182" cy="0"/>
            </a:xfrm>
            <a:prstGeom prst="line">
              <a:avLst/>
            </a:prstGeom>
            <a:noFill/>
            <a:ln w="25400">
              <a:solidFill>
                <a:schemeClr val="tx1"/>
              </a:solidFill>
              <a:round/>
              <a:headEnd/>
              <a:tailEnd/>
            </a:ln>
          </p:spPr>
          <p:txBody>
            <a:bodyPr/>
            <a:lstStyle/>
            <a:p>
              <a:endParaRPr lang="es-ES"/>
            </a:p>
          </p:txBody>
        </p:sp>
      </p:grpSp>
      <p:sp>
        <p:nvSpPr>
          <p:cNvPr id="179205" name="Line 12"/>
          <p:cNvSpPr>
            <a:spLocks noChangeShapeType="1"/>
          </p:cNvSpPr>
          <p:nvPr/>
        </p:nvSpPr>
        <p:spPr bwMode="auto">
          <a:xfrm>
            <a:off x="7092950" y="4221163"/>
            <a:ext cx="719138" cy="0"/>
          </a:xfrm>
          <a:prstGeom prst="line">
            <a:avLst/>
          </a:prstGeom>
          <a:noFill/>
          <a:ln w="25400">
            <a:solidFill>
              <a:schemeClr val="tx1"/>
            </a:solidFill>
            <a:round/>
            <a:headEnd/>
            <a:tailEnd/>
          </a:ln>
        </p:spPr>
        <p:txBody>
          <a:bodyPr/>
          <a:lstStyle/>
          <a:p>
            <a:endParaRPr lang="es-ES"/>
          </a:p>
        </p:txBody>
      </p:sp>
      <p:grpSp>
        <p:nvGrpSpPr>
          <p:cNvPr id="4" name="Group 13"/>
          <p:cNvGrpSpPr>
            <a:grpSpLocks/>
          </p:cNvGrpSpPr>
          <p:nvPr/>
        </p:nvGrpSpPr>
        <p:grpSpPr bwMode="auto">
          <a:xfrm>
            <a:off x="6443663" y="3860800"/>
            <a:ext cx="360362" cy="1008063"/>
            <a:chOff x="3923" y="2432"/>
            <a:chExt cx="227" cy="635"/>
          </a:xfrm>
        </p:grpSpPr>
        <p:sp>
          <p:nvSpPr>
            <p:cNvPr id="179238" name="Line 14"/>
            <p:cNvSpPr>
              <a:spLocks noChangeShapeType="1"/>
            </p:cNvSpPr>
            <p:nvPr/>
          </p:nvSpPr>
          <p:spPr bwMode="auto">
            <a:xfrm>
              <a:off x="3923" y="2432"/>
              <a:ext cx="227" cy="0"/>
            </a:xfrm>
            <a:prstGeom prst="line">
              <a:avLst/>
            </a:prstGeom>
            <a:noFill/>
            <a:ln w="25400">
              <a:solidFill>
                <a:schemeClr val="tx1"/>
              </a:solidFill>
              <a:round/>
              <a:headEnd/>
              <a:tailEnd/>
            </a:ln>
          </p:spPr>
          <p:txBody>
            <a:bodyPr/>
            <a:lstStyle/>
            <a:p>
              <a:endParaRPr lang="es-ES"/>
            </a:p>
          </p:txBody>
        </p:sp>
        <p:sp>
          <p:nvSpPr>
            <p:cNvPr id="179239" name="Line 15"/>
            <p:cNvSpPr>
              <a:spLocks noChangeShapeType="1"/>
            </p:cNvSpPr>
            <p:nvPr/>
          </p:nvSpPr>
          <p:spPr bwMode="auto">
            <a:xfrm>
              <a:off x="3923" y="2750"/>
              <a:ext cx="227" cy="0"/>
            </a:xfrm>
            <a:prstGeom prst="line">
              <a:avLst/>
            </a:prstGeom>
            <a:noFill/>
            <a:ln w="25400">
              <a:solidFill>
                <a:schemeClr val="tx1"/>
              </a:solidFill>
              <a:round/>
              <a:headEnd/>
              <a:tailEnd/>
            </a:ln>
          </p:spPr>
          <p:txBody>
            <a:bodyPr/>
            <a:lstStyle/>
            <a:p>
              <a:endParaRPr lang="es-ES"/>
            </a:p>
          </p:txBody>
        </p:sp>
        <p:sp>
          <p:nvSpPr>
            <p:cNvPr id="179240" name="Line 16"/>
            <p:cNvSpPr>
              <a:spLocks noChangeShapeType="1"/>
            </p:cNvSpPr>
            <p:nvPr/>
          </p:nvSpPr>
          <p:spPr bwMode="auto">
            <a:xfrm>
              <a:off x="3923" y="3067"/>
              <a:ext cx="227" cy="0"/>
            </a:xfrm>
            <a:prstGeom prst="line">
              <a:avLst/>
            </a:prstGeom>
            <a:noFill/>
            <a:ln w="25400">
              <a:solidFill>
                <a:schemeClr val="tx1"/>
              </a:solidFill>
              <a:round/>
              <a:headEnd/>
              <a:tailEnd/>
            </a:ln>
          </p:spPr>
          <p:txBody>
            <a:bodyPr/>
            <a:lstStyle/>
            <a:p>
              <a:endParaRPr lang="es-ES"/>
            </a:p>
          </p:txBody>
        </p:sp>
        <p:sp>
          <p:nvSpPr>
            <p:cNvPr id="179241" name="Line 17"/>
            <p:cNvSpPr>
              <a:spLocks noChangeShapeType="1"/>
            </p:cNvSpPr>
            <p:nvPr/>
          </p:nvSpPr>
          <p:spPr bwMode="auto">
            <a:xfrm>
              <a:off x="4150" y="2432"/>
              <a:ext cx="0" cy="635"/>
            </a:xfrm>
            <a:prstGeom prst="line">
              <a:avLst/>
            </a:prstGeom>
            <a:noFill/>
            <a:ln w="25400">
              <a:solidFill>
                <a:schemeClr val="tx1"/>
              </a:solidFill>
              <a:round/>
              <a:headEnd/>
              <a:tailEnd/>
            </a:ln>
          </p:spPr>
          <p:txBody>
            <a:bodyPr/>
            <a:lstStyle/>
            <a:p>
              <a:endParaRPr lang="es-ES"/>
            </a:p>
          </p:txBody>
        </p:sp>
      </p:grpSp>
      <p:sp>
        <p:nvSpPr>
          <p:cNvPr id="179207" name="Rectangle 18"/>
          <p:cNvSpPr>
            <a:spLocks noGrp="1" noChangeArrowheads="1"/>
          </p:cNvSpPr>
          <p:nvPr>
            <p:ph type="title"/>
          </p:nvPr>
        </p:nvSpPr>
        <p:spPr>
          <a:xfrm>
            <a:off x="142844" y="285728"/>
            <a:ext cx="8496300" cy="549275"/>
          </a:xfrm>
        </p:spPr>
        <p:txBody>
          <a:bodyPr>
            <a:noAutofit/>
          </a:bodyPr>
          <a:lstStyle/>
          <a:p>
            <a:pPr eaLnBrk="1" hangingPunct="1"/>
            <a:r>
              <a:rPr lang="es-ES" sz="3600" dirty="0" smtClean="0"/>
              <a:t>Anexo 1: Corrección TP Descubrimiento cadena de tracción</a:t>
            </a:r>
            <a:endParaRPr lang="fr-FR" sz="3600" dirty="0" smtClean="0"/>
          </a:p>
        </p:txBody>
      </p:sp>
      <p:sp>
        <p:nvSpPr>
          <p:cNvPr id="179208" name="Oval 19"/>
          <p:cNvSpPr>
            <a:spLocks noChangeArrowheads="1"/>
          </p:cNvSpPr>
          <p:nvPr/>
        </p:nvSpPr>
        <p:spPr bwMode="auto">
          <a:xfrm>
            <a:off x="827088" y="3716338"/>
            <a:ext cx="576262" cy="576262"/>
          </a:xfrm>
          <a:prstGeom prst="ellipse">
            <a:avLst/>
          </a:prstGeom>
          <a:solidFill>
            <a:schemeClr val="accent1"/>
          </a:solidFill>
          <a:ln w="9525">
            <a:solidFill>
              <a:schemeClr val="tx1"/>
            </a:solidFill>
            <a:round/>
            <a:headEnd/>
            <a:tailEnd/>
          </a:ln>
        </p:spPr>
        <p:txBody>
          <a:bodyPr wrap="none" anchor="ctr"/>
          <a:lstStyle/>
          <a:p>
            <a:r>
              <a:rPr lang="fr-FR" sz="1800"/>
              <a:t>+12V</a:t>
            </a:r>
          </a:p>
        </p:txBody>
      </p:sp>
      <p:sp>
        <p:nvSpPr>
          <p:cNvPr id="179209" name="Oval 20"/>
          <p:cNvSpPr>
            <a:spLocks noChangeArrowheads="1"/>
          </p:cNvSpPr>
          <p:nvPr/>
        </p:nvSpPr>
        <p:spPr bwMode="auto">
          <a:xfrm>
            <a:off x="6588125" y="4076700"/>
            <a:ext cx="576263" cy="576263"/>
          </a:xfrm>
          <a:prstGeom prst="ellipse">
            <a:avLst/>
          </a:prstGeom>
          <a:solidFill>
            <a:schemeClr val="accent1"/>
          </a:solidFill>
          <a:ln w="9525">
            <a:solidFill>
              <a:schemeClr val="tx1"/>
            </a:solidFill>
            <a:round/>
            <a:headEnd/>
            <a:tailEnd/>
          </a:ln>
        </p:spPr>
        <p:txBody>
          <a:bodyPr wrap="none" anchor="ctr"/>
          <a:lstStyle/>
          <a:p>
            <a:r>
              <a:rPr lang="fr-FR" sz="1800"/>
              <a:t>+12V</a:t>
            </a:r>
          </a:p>
        </p:txBody>
      </p:sp>
      <p:sp>
        <p:nvSpPr>
          <p:cNvPr id="179210" name="Oval 21"/>
          <p:cNvSpPr>
            <a:spLocks noChangeArrowheads="1"/>
          </p:cNvSpPr>
          <p:nvPr/>
        </p:nvSpPr>
        <p:spPr bwMode="auto">
          <a:xfrm>
            <a:off x="3059113" y="3789363"/>
            <a:ext cx="576262" cy="576262"/>
          </a:xfrm>
          <a:prstGeom prst="ellipse">
            <a:avLst/>
          </a:prstGeom>
          <a:solidFill>
            <a:schemeClr val="accent1"/>
          </a:solidFill>
          <a:ln w="9525">
            <a:solidFill>
              <a:schemeClr val="tx1"/>
            </a:solidFill>
            <a:round/>
            <a:headEnd/>
            <a:tailEnd/>
          </a:ln>
        </p:spPr>
        <p:txBody>
          <a:bodyPr wrap="none" anchor="ctr"/>
          <a:lstStyle/>
          <a:p>
            <a:r>
              <a:rPr lang="fr-FR" sz="1800"/>
              <a:t>+12V</a:t>
            </a:r>
          </a:p>
        </p:txBody>
      </p:sp>
      <p:sp>
        <p:nvSpPr>
          <p:cNvPr id="179211" name="Oval 22"/>
          <p:cNvSpPr>
            <a:spLocks noChangeArrowheads="1"/>
          </p:cNvSpPr>
          <p:nvPr/>
        </p:nvSpPr>
        <p:spPr bwMode="auto">
          <a:xfrm>
            <a:off x="7019925" y="2420938"/>
            <a:ext cx="576263" cy="576262"/>
          </a:xfrm>
          <a:prstGeom prst="ellipse">
            <a:avLst/>
          </a:prstGeom>
          <a:solidFill>
            <a:schemeClr val="accent1"/>
          </a:solidFill>
          <a:ln w="9525">
            <a:solidFill>
              <a:schemeClr val="tx1"/>
            </a:solidFill>
            <a:round/>
            <a:headEnd/>
            <a:tailEnd/>
          </a:ln>
        </p:spPr>
        <p:txBody>
          <a:bodyPr wrap="none" anchor="ctr"/>
          <a:lstStyle/>
          <a:p>
            <a:r>
              <a:rPr lang="fr-FR" sz="1800"/>
              <a:t>+12V</a:t>
            </a:r>
          </a:p>
        </p:txBody>
      </p:sp>
      <p:sp>
        <p:nvSpPr>
          <p:cNvPr id="1035287" name="Oval 23"/>
          <p:cNvSpPr>
            <a:spLocks noChangeArrowheads="1"/>
          </p:cNvSpPr>
          <p:nvPr/>
        </p:nvSpPr>
        <p:spPr bwMode="auto">
          <a:xfrm>
            <a:off x="7019925" y="2420938"/>
            <a:ext cx="576263" cy="577850"/>
          </a:xfrm>
          <a:prstGeom prst="ellipse">
            <a:avLst/>
          </a:prstGeom>
          <a:solidFill>
            <a:srgbClr val="00CCFF"/>
          </a:solidFill>
          <a:ln w="9525">
            <a:solidFill>
              <a:schemeClr val="tx1"/>
            </a:solidFill>
            <a:round/>
            <a:headEnd/>
            <a:tailEnd/>
          </a:ln>
        </p:spPr>
        <p:txBody>
          <a:bodyPr wrap="none" anchor="ctr"/>
          <a:lstStyle/>
          <a:p>
            <a:r>
              <a:rPr lang="fr-FR" sz="1800"/>
              <a:t>+14V</a:t>
            </a:r>
          </a:p>
        </p:txBody>
      </p:sp>
      <p:sp>
        <p:nvSpPr>
          <p:cNvPr id="1035288" name="Oval 24"/>
          <p:cNvSpPr>
            <a:spLocks noChangeArrowheads="1"/>
          </p:cNvSpPr>
          <p:nvPr/>
        </p:nvSpPr>
        <p:spPr bwMode="auto">
          <a:xfrm>
            <a:off x="6588125" y="4076700"/>
            <a:ext cx="576263" cy="577850"/>
          </a:xfrm>
          <a:prstGeom prst="ellipse">
            <a:avLst/>
          </a:prstGeom>
          <a:solidFill>
            <a:srgbClr val="00CCFF"/>
          </a:solidFill>
          <a:ln w="9525">
            <a:solidFill>
              <a:schemeClr val="tx1"/>
            </a:solidFill>
            <a:round/>
            <a:headEnd/>
            <a:tailEnd/>
          </a:ln>
        </p:spPr>
        <p:txBody>
          <a:bodyPr wrap="none" anchor="ctr"/>
          <a:lstStyle/>
          <a:p>
            <a:r>
              <a:rPr lang="fr-FR" sz="1800"/>
              <a:t>+14V</a:t>
            </a:r>
          </a:p>
        </p:txBody>
      </p:sp>
      <p:sp>
        <p:nvSpPr>
          <p:cNvPr id="1035289" name="Oval 25"/>
          <p:cNvSpPr>
            <a:spLocks noChangeArrowheads="1"/>
          </p:cNvSpPr>
          <p:nvPr/>
        </p:nvSpPr>
        <p:spPr bwMode="auto">
          <a:xfrm>
            <a:off x="827088" y="3716338"/>
            <a:ext cx="574675" cy="576262"/>
          </a:xfrm>
          <a:prstGeom prst="ellipse">
            <a:avLst/>
          </a:prstGeom>
          <a:solidFill>
            <a:srgbClr val="00CCFF"/>
          </a:solidFill>
          <a:ln w="9525">
            <a:solidFill>
              <a:schemeClr val="tx1"/>
            </a:solidFill>
            <a:round/>
            <a:headEnd/>
            <a:tailEnd/>
          </a:ln>
        </p:spPr>
        <p:txBody>
          <a:bodyPr wrap="none" anchor="ctr"/>
          <a:lstStyle/>
          <a:p>
            <a:r>
              <a:rPr lang="fr-FR" sz="1800"/>
              <a:t>+14V</a:t>
            </a:r>
          </a:p>
        </p:txBody>
      </p:sp>
      <p:sp>
        <p:nvSpPr>
          <p:cNvPr id="1035290" name="Oval 26"/>
          <p:cNvSpPr>
            <a:spLocks noChangeArrowheads="1"/>
          </p:cNvSpPr>
          <p:nvPr/>
        </p:nvSpPr>
        <p:spPr bwMode="auto">
          <a:xfrm>
            <a:off x="3059113" y="3789363"/>
            <a:ext cx="574675" cy="576262"/>
          </a:xfrm>
          <a:prstGeom prst="ellipse">
            <a:avLst/>
          </a:prstGeom>
          <a:solidFill>
            <a:srgbClr val="00CCFF"/>
          </a:solidFill>
          <a:ln w="9525">
            <a:solidFill>
              <a:schemeClr val="tx1"/>
            </a:solidFill>
            <a:round/>
            <a:headEnd/>
            <a:tailEnd/>
          </a:ln>
        </p:spPr>
        <p:txBody>
          <a:bodyPr wrap="none" anchor="ctr"/>
          <a:lstStyle/>
          <a:p>
            <a:r>
              <a:rPr lang="fr-FR" sz="1800"/>
              <a:t>+14V</a:t>
            </a:r>
          </a:p>
        </p:txBody>
      </p:sp>
      <p:sp>
        <p:nvSpPr>
          <p:cNvPr id="1035291" name="Line 27"/>
          <p:cNvSpPr>
            <a:spLocks noChangeShapeType="1"/>
          </p:cNvSpPr>
          <p:nvPr/>
        </p:nvSpPr>
        <p:spPr bwMode="auto">
          <a:xfrm flipH="1">
            <a:off x="2906713" y="2781300"/>
            <a:ext cx="431800" cy="0"/>
          </a:xfrm>
          <a:prstGeom prst="line">
            <a:avLst/>
          </a:prstGeom>
          <a:noFill/>
          <a:ln w="101600">
            <a:solidFill>
              <a:srgbClr val="FF6600"/>
            </a:solidFill>
            <a:round/>
            <a:headEnd/>
            <a:tailEnd type="triangle" w="med" len="med"/>
          </a:ln>
        </p:spPr>
        <p:txBody>
          <a:bodyPr/>
          <a:lstStyle/>
          <a:p>
            <a:endParaRPr lang="es-ES"/>
          </a:p>
        </p:txBody>
      </p:sp>
      <p:sp>
        <p:nvSpPr>
          <p:cNvPr id="1035292" name="Line 28"/>
          <p:cNvSpPr>
            <a:spLocks noChangeShapeType="1"/>
          </p:cNvSpPr>
          <p:nvPr/>
        </p:nvSpPr>
        <p:spPr bwMode="auto">
          <a:xfrm flipV="1">
            <a:off x="5364163" y="3644900"/>
            <a:ext cx="431800" cy="0"/>
          </a:xfrm>
          <a:prstGeom prst="line">
            <a:avLst/>
          </a:prstGeom>
          <a:noFill/>
          <a:ln w="101600">
            <a:solidFill>
              <a:srgbClr val="FF6600"/>
            </a:solidFill>
            <a:round/>
            <a:headEnd/>
            <a:tailEnd type="triangle" w="med" len="med"/>
          </a:ln>
        </p:spPr>
        <p:txBody>
          <a:bodyPr/>
          <a:lstStyle/>
          <a:p>
            <a:endParaRPr lang="es-ES"/>
          </a:p>
        </p:txBody>
      </p:sp>
      <p:sp>
        <p:nvSpPr>
          <p:cNvPr id="1035293" name="Line 29"/>
          <p:cNvSpPr>
            <a:spLocks noChangeShapeType="1"/>
          </p:cNvSpPr>
          <p:nvPr/>
        </p:nvSpPr>
        <p:spPr bwMode="auto">
          <a:xfrm flipH="1">
            <a:off x="4259263" y="3213100"/>
            <a:ext cx="0" cy="431800"/>
          </a:xfrm>
          <a:prstGeom prst="line">
            <a:avLst/>
          </a:prstGeom>
          <a:noFill/>
          <a:ln w="101600">
            <a:solidFill>
              <a:srgbClr val="FF6600"/>
            </a:solidFill>
            <a:round/>
            <a:headEnd/>
            <a:tailEnd type="triangle" w="med" len="med"/>
          </a:ln>
        </p:spPr>
        <p:txBody>
          <a:bodyPr/>
          <a:lstStyle/>
          <a:p>
            <a:endParaRPr lang="es-ES"/>
          </a:p>
        </p:txBody>
      </p:sp>
      <p:sp>
        <p:nvSpPr>
          <p:cNvPr id="1035294" name="Line 30"/>
          <p:cNvSpPr>
            <a:spLocks noChangeShapeType="1"/>
          </p:cNvSpPr>
          <p:nvPr/>
        </p:nvSpPr>
        <p:spPr bwMode="auto">
          <a:xfrm flipH="1">
            <a:off x="4787900" y="2997200"/>
            <a:ext cx="431800" cy="0"/>
          </a:xfrm>
          <a:prstGeom prst="line">
            <a:avLst/>
          </a:prstGeom>
          <a:noFill/>
          <a:ln w="101600">
            <a:solidFill>
              <a:srgbClr val="FF6600"/>
            </a:solidFill>
            <a:round/>
            <a:headEnd/>
            <a:tailEnd type="triangle" w="med" len="med"/>
          </a:ln>
        </p:spPr>
        <p:txBody>
          <a:bodyPr/>
          <a:lstStyle/>
          <a:p>
            <a:endParaRPr lang="es-ES"/>
          </a:p>
        </p:txBody>
      </p:sp>
      <p:sp>
        <p:nvSpPr>
          <p:cNvPr id="1035295" name="AutoShape 31"/>
          <p:cNvSpPr>
            <a:spLocks noChangeArrowheads="1"/>
          </p:cNvSpPr>
          <p:nvPr/>
        </p:nvSpPr>
        <p:spPr bwMode="auto">
          <a:xfrm>
            <a:off x="6659563" y="4941888"/>
            <a:ext cx="1008062" cy="503237"/>
          </a:xfrm>
          <a:prstGeom prst="leftArrow">
            <a:avLst>
              <a:gd name="adj1" fmla="val 50000"/>
              <a:gd name="adj2" fmla="val 50079"/>
            </a:avLst>
          </a:prstGeom>
          <a:solidFill>
            <a:srgbClr val="FF6600"/>
          </a:solidFill>
          <a:ln w="9525">
            <a:solidFill>
              <a:srgbClr val="FF6600"/>
            </a:solidFill>
            <a:miter lim="800000"/>
            <a:headEnd/>
            <a:tailEnd/>
          </a:ln>
        </p:spPr>
        <p:txBody>
          <a:bodyPr wrap="none" anchor="ctr"/>
          <a:lstStyle/>
          <a:p>
            <a:r>
              <a:rPr lang="fr-FR" sz="1800"/>
              <a:t>+HT</a:t>
            </a:r>
          </a:p>
        </p:txBody>
      </p:sp>
      <p:sp>
        <p:nvSpPr>
          <p:cNvPr id="1035296" name="Line 32"/>
          <p:cNvSpPr>
            <a:spLocks noChangeShapeType="1"/>
          </p:cNvSpPr>
          <p:nvPr/>
        </p:nvSpPr>
        <p:spPr bwMode="auto">
          <a:xfrm flipH="1" flipV="1">
            <a:off x="4965700" y="4603750"/>
            <a:ext cx="0" cy="360363"/>
          </a:xfrm>
          <a:prstGeom prst="line">
            <a:avLst/>
          </a:prstGeom>
          <a:noFill/>
          <a:ln w="101600">
            <a:solidFill>
              <a:srgbClr val="FF6600"/>
            </a:solidFill>
            <a:round/>
            <a:headEnd/>
            <a:tailEnd type="triangle" w="med" len="med"/>
          </a:ln>
        </p:spPr>
        <p:txBody>
          <a:bodyPr/>
          <a:lstStyle/>
          <a:p>
            <a:endParaRPr lang="es-ES"/>
          </a:p>
        </p:txBody>
      </p:sp>
      <p:sp>
        <p:nvSpPr>
          <p:cNvPr id="1035297" name="Oval 33"/>
          <p:cNvSpPr>
            <a:spLocks noChangeArrowheads="1"/>
          </p:cNvSpPr>
          <p:nvPr/>
        </p:nvSpPr>
        <p:spPr bwMode="auto">
          <a:xfrm>
            <a:off x="4294188" y="2309813"/>
            <a:ext cx="576262" cy="576262"/>
          </a:xfrm>
          <a:prstGeom prst="ellipse">
            <a:avLst/>
          </a:prstGeom>
          <a:solidFill>
            <a:schemeClr val="accent1"/>
          </a:solidFill>
          <a:ln w="9525">
            <a:solidFill>
              <a:schemeClr val="tx1"/>
            </a:solidFill>
            <a:round/>
            <a:headEnd/>
            <a:tailEnd/>
          </a:ln>
        </p:spPr>
        <p:txBody>
          <a:bodyPr wrap="none" anchor="ctr"/>
          <a:lstStyle/>
          <a:p>
            <a:r>
              <a:rPr lang="fr-FR" sz="1800"/>
              <a:t>+12V</a:t>
            </a:r>
          </a:p>
        </p:txBody>
      </p:sp>
      <p:sp>
        <p:nvSpPr>
          <p:cNvPr id="1035298" name="Oval 34"/>
          <p:cNvSpPr>
            <a:spLocks noChangeArrowheads="1"/>
          </p:cNvSpPr>
          <p:nvPr/>
        </p:nvSpPr>
        <p:spPr bwMode="auto">
          <a:xfrm>
            <a:off x="4294188" y="2308225"/>
            <a:ext cx="576262" cy="577850"/>
          </a:xfrm>
          <a:prstGeom prst="ellipse">
            <a:avLst/>
          </a:prstGeom>
          <a:solidFill>
            <a:srgbClr val="00CCFF"/>
          </a:solidFill>
          <a:ln w="9525">
            <a:solidFill>
              <a:schemeClr val="tx1"/>
            </a:solidFill>
            <a:round/>
            <a:headEnd/>
            <a:tailEnd/>
          </a:ln>
        </p:spPr>
        <p:txBody>
          <a:bodyPr wrap="none" anchor="ctr"/>
          <a:lstStyle/>
          <a:p>
            <a:r>
              <a:rPr lang="fr-FR" sz="1800"/>
              <a:t>+14V</a:t>
            </a:r>
          </a:p>
        </p:txBody>
      </p:sp>
      <p:sp>
        <p:nvSpPr>
          <p:cNvPr id="1035299" name="Oval 35"/>
          <p:cNvSpPr>
            <a:spLocks noChangeArrowheads="1"/>
          </p:cNvSpPr>
          <p:nvPr/>
        </p:nvSpPr>
        <p:spPr bwMode="auto">
          <a:xfrm>
            <a:off x="4284663" y="4005263"/>
            <a:ext cx="576262" cy="576262"/>
          </a:xfrm>
          <a:prstGeom prst="ellipse">
            <a:avLst/>
          </a:prstGeom>
          <a:solidFill>
            <a:schemeClr val="accent1"/>
          </a:solidFill>
          <a:ln w="9525">
            <a:solidFill>
              <a:schemeClr val="tx1"/>
            </a:solidFill>
            <a:round/>
            <a:headEnd/>
            <a:tailEnd/>
          </a:ln>
        </p:spPr>
        <p:txBody>
          <a:bodyPr wrap="none" anchor="ctr"/>
          <a:lstStyle/>
          <a:p>
            <a:r>
              <a:rPr lang="fr-FR" sz="1800"/>
              <a:t>+12V</a:t>
            </a:r>
          </a:p>
        </p:txBody>
      </p:sp>
      <p:sp>
        <p:nvSpPr>
          <p:cNvPr id="1035300" name="Oval 36"/>
          <p:cNvSpPr>
            <a:spLocks noChangeArrowheads="1"/>
          </p:cNvSpPr>
          <p:nvPr/>
        </p:nvSpPr>
        <p:spPr bwMode="auto">
          <a:xfrm>
            <a:off x="4284663" y="4005263"/>
            <a:ext cx="576262" cy="577850"/>
          </a:xfrm>
          <a:prstGeom prst="ellipse">
            <a:avLst/>
          </a:prstGeom>
          <a:solidFill>
            <a:srgbClr val="00CCFF"/>
          </a:solidFill>
          <a:ln w="9525">
            <a:solidFill>
              <a:schemeClr val="tx1"/>
            </a:solidFill>
            <a:round/>
            <a:headEnd/>
            <a:tailEnd/>
          </a:ln>
        </p:spPr>
        <p:txBody>
          <a:bodyPr wrap="none" anchor="ctr"/>
          <a:lstStyle/>
          <a:p>
            <a:r>
              <a:rPr lang="fr-FR" sz="1800"/>
              <a:t>+14V</a:t>
            </a:r>
          </a:p>
        </p:txBody>
      </p:sp>
      <p:sp>
        <p:nvSpPr>
          <p:cNvPr id="1035301" name="Line 37"/>
          <p:cNvSpPr>
            <a:spLocks noChangeShapeType="1"/>
          </p:cNvSpPr>
          <p:nvPr/>
        </p:nvSpPr>
        <p:spPr bwMode="auto">
          <a:xfrm>
            <a:off x="4510088" y="2997200"/>
            <a:ext cx="142875" cy="0"/>
          </a:xfrm>
          <a:prstGeom prst="line">
            <a:avLst/>
          </a:prstGeom>
          <a:noFill/>
          <a:ln w="38100">
            <a:solidFill>
              <a:srgbClr val="FF0000"/>
            </a:solidFill>
            <a:round/>
            <a:headEnd/>
            <a:tailEnd/>
          </a:ln>
        </p:spPr>
        <p:txBody>
          <a:bodyPr/>
          <a:lstStyle/>
          <a:p>
            <a:endParaRPr lang="es-ES"/>
          </a:p>
        </p:txBody>
      </p:sp>
      <p:sp>
        <p:nvSpPr>
          <p:cNvPr id="1035302" name="Line 38"/>
          <p:cNvSpPr>
            <a:spLocks noChangeShapeType="1"/>
          </p:cNvSpPr>
          <p:nvPr/>
        </p:nvSpPr>
        <p:spPr bwMode="auto">
          <a:xfrm>
            <a:off x="4510088" y="3260725"/>
            <a:ext cx="142875" cy="0"/>
          </a:xfrm>
          <a:prstGeom prst="line">
            <a:avLst/>
          </a:prstGeom>
          <a:noFill/>
          <a:ln w="38100">
            <a:solidFill>
              <a:srgbClr val="3366FF"/>
            </a:solidFill>
            <a:round/>
            <a:headEnd/>
            <a:tailEnd/>
          </a:ln>
        </p:spPr>
        <p:txBody>
          <a:bodyPr/>
          <a:lstStyle/>
          <a:p>
            <a:endParaRPr lang="es-ES"/>
          </a:p>
        </p:txBody>
      </p:sp>
      <p:sp>
        <p:nvSpPr>
          <p:cNvPr id="1035303" name="Line 39"/>
          <p:cNvSpPr>
            <a:spLocks noChangeShapeType="1"/>
          </p:cNvSpPr>
          <p:nvPr/>
        </p:nvSpPr>
        <p:spPr bwMode="auto">
          <a:xfrm>
            <a:off x="4886325" y="3794125"/>
            <a:ext cx="0" cy="144463"/>
          </a:xfrm>
          <a:prstGeom prst="line">
            <a:avLst/>
          </a:prstGeom>
          <a:noFill/>
          <a:ln w="38100">
            <a:solidFill>
              <a:srgbClr val="FF0000"/>
            </a:solidFill>
            <a:round/>
            <a:headEnd/>
            <a:tailEnd/>
          </a:ln>
        </p:spPr>
        <p:txBody>
          <a:bodyPr/>
          <a:lstStyle/>
          <a:p>
            <a:endParaRPr lang="es-ES"/>
          </a:p>
        </p:txBody>
      </p:sp>
      <p:sp>
        <p:nvSpPr>
          <p:cNvPr id="1035304" name="Line 40"/>
          <p:cNvSpPr>
            <a:spLocks noChangeShapeType="1"/>
          </p:cNvSpPr>
          <p:nvPr/>
        </p:nvSpPr>
        <p:spPr bwMode="auto">
          <a:xfrm flipH="1">
            <a:off x="5051425" y="3803650"/>
            <a:ext cx="1588" cy="142875"/>
          </a:xfrm>
          <a:prstGeom prst="line">
            <a:avLst/>
          </a:prstGeom>
          <a:noFill/>
          <a:ln w="38100">
            <a:solidFill>
              <a:srgbClr val="3366FF"/>
            </a:solidFill>
            <a:round/>
            <a:headEnd/>
            <a:tailEnd/>
          </a:ln>
        </p:spPr>
        <p:txBody>
          <a:bodyPr/>
          <a:lstStyle/>
          <a:p>
            <a:endParaRPr lang="es-ES"/>
          </a:p>
        </p:txBody>
      </p:sp>
      <p:sp>
        <p:nvSpPr>
          <p:cNvPr id="1035305" name="AutoShape 41"/>
          <p:cNvSpPr>
            <a:spLocks noChangeArrowheads="1"/>
          </p:cNvSpPr>
          <p:nvPr/>
        </p:nvSpPr>
        <p:spPr bwMode="auto">
          <a:xfrm>
            <a:off x="1763713" y="2854325"/>
            <a:ext cx="576262" cy="576263"/>
          </a:xfrm>
          <a:prstGeom prst="star16">
            <a:avLst>
              <a:gd name="adj" fmla="val 38972"/>
            </a:avLst>
          </a:prstGeom>
          <a:solidFill>
            <a:srgbClr val="FF6600"/>
          </a:solidFill>
          <a:ln w="9525">
            <a:solidFill>
              <a:schemeClr val="tx1"/>
            </a:solidFill>
            <a:miter lim="800000"/>
            <a:headEnd/>
            <a:tailEnd/>
          </a:ln>
        </p:spPr>
        <p:txBody>
          <a:bodyPr wrap="none" anchor="ctr"/>
          <a:lstStyle/>
          <a:p>
            <a:r>
              <a:rPr lang="fr-FR" sz="1800"/>
              <a:t>+HT</a:t>
            </a:r>
          </a:p>
        </p:txBody>
      </p:sp>
      <p:sp>
        <p:nvSpPr>
          <p:cNvPr id="1035306" name="AutoShape 42"/>
          <p:cNvSpPr>
            <a:spLocks noChangeArrowheads="1"/>
          </p:cNvSpPr>
          <p:nvPr/>
        </p:nvSpPr>
        <p:spPr bwMode="auto">
          <a:xfrm>
            <a:off x="5867400" y="3070225"/>
            <a:ext cx="576263" cy="576263"/>
          </a:xfrm>
          <a:prstGeom prst="star16">
            <a:avLst>
              <a:gd name="adj" fmla="val 38972"/>
            </a:avLst>
          </a:prstGeom>
          <a:solidFill>
            <a:srgbClr val="FF6600"/>
          </a:solidFill>
          <a:ln w="9525">
            <a:solidFill>
              <a:schemeClr val="tx1"/>
            </a:solidFill>
            <a:miter lim="800000"/>
            <a:headEnd/>
            <a:tailEnd/>
          </a:ln>
        </p:spPr>
        <p:txBody>
          <a:bodyPr wrap="none" anchor="ctr"/>
          <a:lstStyle/>
          <a:p>
            <a:r>
              <a:rPr lang="fr-FR" sz="1800"/>
              <a:t>+HT</a:t>
            </a:r>
          </a:p>
        </p:txBody>
      </p:sp>
      <p:sp>
        <p:nvSpPr>
          <p:cNvPr id="1035307" name="AutoShape 43"/>
          <p:cNvSpPr>
            <a:spLocks noChangeArrowheads="1"/>
          </p:cNvSpPr>
          <p:nvPr/>
        </p:nvSpPr>
        <p:spPr bwMode="auto">
          <a:xfrm>
            <a:off x="6156325" y="2133600"/>
            <a:ext cx="576263" cy="576263"/>
          </a:xfrm>
          <a:prstGeom prst="star16">
            <a:avLst>
              <a:gd name="adj" fmla="val 38972"/>
            </a:avLst>
          </a:prstGeom>
          <a:solidFill>
            <a:srgbClr val="FF6600"/>
          </a:solidFill>
          <a:ln w="9525">
            <a:solidFill>
              <a:schemeClr val="tx1"/>
            </a:solidFill>
            <a:miter lim="800000"/>
            <a:headEnd/>
            <a:tailEnd/>
          </a:ln>
        </p:spPr>
        <p:txBody>
          <a:bodyPr wrap="none" anchor="ctr"/>
          <a:lstStyle/>
          <a:p>
            <a:r>
              <a:rPr lang="fr-FR" sz="1800"/>
              <a:t>+HT</a:t>
            </a:r>
          </a:p>
        </p:txBody>
      </p:sp>
      <p:sp>
        <p:nvSpPr>
          <p:cNvPr id="1035308" name="AutoShape 44"/>
          <p:cNvSpPr>
            <a:spLocks noChangeArrowheads="1"/>
          </p:cNvSpPr>
          <p:nvPr/>
        </p:nvSpPr>
        <p:spPr bwMode="auto">
          <a:xfrm>
            <a:off x="1979613" y="1630363"/>
            <a:ext cx="576262" cy="576262"/>
          </a:xfrm>
          <a:prstGeom prst="star16">
            <a:avLst>
              <a:gd name="adj" fmla="val 38972"/>
            </a:avLst>
          </a:prstGeom>
          <a:solidFill>
            <a:srgbClr val="FF6600"/>
          </a:solidFill>
          <a:ln w="9525">
            <a:solidFill>
              <a:schemeClr val="tx1"/>
            </a:solidFill>
            <a:miter lim="800000"/>
            <a:headEnd/>
            <a:tailEnd/>
          </a:ln>
        </p:spPr>
        <p:txBody>
          <a:bodyPr wrap="none" anchor="ctr"/>
          <a:lstStyle/>
          <a:p>
            <a:r>
              <a:rPr lang="fr-FR" sz="1800"/>
              <a:t>+HT</a:t>
            </a:r>
          </a:p>
        </p:txBody>
      </p:sp>
      <p:grpSp>
        <p:nvGrpSpPr>
          <p:cNvPr id="5" name="Group 45"/>
          <p:cNvGrpSpPr>
            <a:grpSpLocks/>
          </p:cNvGrpSpPr>
          <p:nvPr/>
        </p:nvGrpSpPr>
        <p:grpSpPr bwMode="auto">
          <a:xfrm>
            <a:off x="8296275" y="6237288"/>
            <a:ext cx="847725" cy="430212"/>
            <a:chOff x="3857" y="3767"/>
            <a:chExt cx="578" cy="271"/>
          </a:xfrm>
        </p:grpSpPr>
        <p:sp>
          <p:nvSpPr>
            <p:cNvPr id="179236" name="AutoShape 46"/>
            <p:cNvSpPr>
              <a:spLocks noChangeArrowheads="1"/>
            </p:cNvSpPr>
            <p:nvPr/>
          </p:nvSpPr>
          <p:spPr bwMode="auto">
            <a:xfrm>
              <a:off x="3982" y="3793"/>
              <a:ext cx="453" cy="227"/>
            </a:xfrm>
            <a:prstGeom prst="doubleWave">
              <a:avLst>
                <a:gd name="adj1" fmla="val 10319"/>
                <a:gd name="adj2" fmla="val 88"/>
              </a:avLst>
            </a:prstGeom>
            <a:solidFill>
              <a:srgbClr val="FF6600"/>
            </a:solidFill>
            <a:ln w="9525">
              <a:noFill/>
              <a:miter lim="800000"/>
              <a:headEnd/>
              <a:tailEnd/>
            </a:ln>
          </p:spPr>
          <p:txBody>
            <a:bodyPr wrap="none" anchor="ctr"/>
            <a:lstStyle/>
            <a:p>
              <a:r>
                <a:rPr lang="fr-FR" sz="1800"/>
                <a:t>HT</a:t>
              </a:r>
            </a:p>
          </p:txBody>
        </p:sp>
        <p:sp>
          <p:nvSpPr>
            <p:cNvPr id="179237" name="AutoShape 47"/>
            <p:cNvSpPr>
              <a:spLocks noChangeArrowheads="1"/>
            </p:cNvSpPr>
            <p:nvPr/>
          </p:nvSpPr>
          <p:spPr bwMode="auto">
            <a:xfrm rot="2653558">
              <a:off x="3857" y="3767"/>
              <a:ext cx="260" cy="271"/>
            </a:xfrm>
            <a:prstGeom prst="rtTriangle">
              <a:avLst/>
            </a:prstGeom>
            <a:solidFill>
              <a:srgbClr val="FF6600"/>
            </a:solidFill>
            <a:ln w="9525">
              <a:noFill/>
              <a:miter lim="800000"/>
              <a:headEnd/>
              <a:tailEnd/>
            </a:ln>
          </p:spPr>
          <p:txBody>
            <a:bodyPr wrap="none" anchor="ctr"/>
            <a:lstStyle/>
            <a:p>
              <a:endParaRPr lang="es-ES"/>
            </a:p>
          </p:txBody>
        </p:sp>
      </p:grpSp>
      <p:sp>
        <p:nvSpPr>
          <p:cNvPr id="179235" name="Text Box 48"/>
          <p:cNvSpPr txBox="1">
            <a:spLocks noChangeArrowheads="1"/>
          </p:cNvSpPr>
          <p:nvPr/>
        </p:nvSpPr>
        <p:spPr bwMode="auto">
          <a:xfrm>
            <a:off x="323850" y="765175"/>
            <a:ext cx="3960813" cy="366713"/>
          </a:xfrm>
          <a:prstGeom prst="rect">
            <a:avLst/>
          </a:prstGeom>
          <a:noFill/>
          <a:ln w="9525">
            <a:noFill/>
            <a:miter lim="800000"/>
            <a:headEnd/>
            <a:tailEnd/>
          </a:ln>
        </p:spPr>
        <p:txBody>
          <a:bodyPr>
            <a:spAutoFit/>
          </a:bodyPr>
          <a:lstStyle/>
          <a:p>
            <a:pPr algn="l">
              <a:spcBef>
                <a:spcPct val="50000"/>
              </a:spcBef>
            </a:pPr>
            <a:r>
              <a:rPr lang="fr-FR" sz="1800" b="1"/>
              <a:t>Carga rápida</a:t>
            </a: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529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35299"/>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103530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35302"/>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03530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353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1035295"/>
                                        </p:tgtEl>
                                        <p:attrNameLst>
                                          <p:attrName>style.visibility</p:attrName>
                                        </p:attrNameLst>
                                      </p:cBhvr>
                                      <p:to>
                                        <p:strVal val="visible"/>
                                      </p:to>
                                    </p:set>
                                    <p:animEffect transition="in" filter="wipe(right)">
                                      <p:cBhvr>
                                        <p:cTn id="23" dur="500"/>
                                        <p:tgtEl>
                                          <p:spTgt spid="1035295"/>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03529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3529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3529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3529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03529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3530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3530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03530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3530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3528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03528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3528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03529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03529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035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5287" grpId="0" animBg="1"/>
      <p:bldP spid="1035288" grpId="0" animBg="1"/>
      <p:bldP spid="1035289" grpId="0" animBg="1"/>
      <p:bldP spid="1035290" grpId="0" animBg="1"/>
      <p:bldP spid="1035291" grpId="0" animBg="1"/>
      <p:bldP spid="1035292" grpId="0" animBg="1"/>
      <p:bldP spid="1035293" grpId="0" animBg="1"/>
      <p:bldP spid="1035294" grpId="0" animBg="1"/>
      <p:bldP spid="1035295" grpId="0" animBg="1"/>
      <p:bldP spid="1035296" grpId="0" animBg="1"/>
      <p:bldP spid="1035297" grpId="0" animBg="1"/>
      <p:bldP spid="1035298" grpId="0" animBg="1"/>
      <p:bldP spid="1035299" grpId="0" animBg="1"/>
      <p:bldP spid="1035300" grpId="0" animBg="1"/>
      <p:bldP spid="1035301" grpId="0" animBg="1"/>
      <p:bldP spid="1035302" grpId="0" animBg="1"/>
      <p:bldP spid="1035303" grpId="0" animBg="1"/>
      <p:bldP spid="1035304" grpId="0" animBg="1"/>
      <p:bldP spid="1035305" grpId="0" animBg="1"/>
      <p:bldP spid="1035306" grpId="0" animBg="1"/>
      <p:bldP spid="1035307" grpId="0" animBg="1"/>
      <p:bldP spid="1035308"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80" name="Rectangle 15"/>
          <p:cNvSpPr>
            <a:spLocks noGrp="1" noChangeArrowheads="1"/>
          </p:cNvSpPr>
          <p:nvPr>
            <p:ph type="title"/>
          </p:nvPr>
        </p:nvSpPr>
        <p:spPr>
          <a:xfrm>
            <a:off x="428596" y="0"/>
            <a:ext cx="8229600" cy="1143000"/>
          </a:xfrm>
          <a:noFill/>
        </p:spPr>
        <p:txBody>
          <a:bodyPr/>
          <a:lstStyle/>
          <a:p>
            <a:pPr eaLnBrk="1" hangingPunct="1"/>
            <a:r>
              <a:rPr lang="es-ES" dirty="0" smtClean="0"/>
              <a:t>Batería de tracción</a:t>
            </a:r>
          </a:p>
        </p:txBody>
      </p:sp>
      <p:sp>
        <p:nvSpPr>
          <p:cNvPr id="28674" name="Rectangle 3"/>
          <p:cNvSpPr>
            <a:spLocks noGrp="1" noChangeArrowheads="1"/>
          </p:cNvSpPr>
          <p:nvPr>
            <p:ph idx="1"/>
          </p:nvPr>
        </p:nvSpPr>
        <p:spPr>
          <a:xfrm>
            <a:off x="-36513" y="620713"/>
            <a:ext cx="8928101" cy="504825"/>
          </a:xfrm>
        </p:spPr>
        <p:txBody>
          <a:bodyPr/>
          <a:lstStyle/>
          <a:p>
            <a:pPr eaLnBrk="1" hangingPunct="1">
              <a:lnSpc>
                <a:spcPct val="80000"/>
              </a:lnSpc>
            </a:pPr>
            <a:endParaRPr lang="fr-FR" sz="800" b="1" smtClean="0"/>
          </a:p>
          <a:p>
            <a:pPr eaLnBrk="1" hangingPunct="1">
              <a:lnSpc>
                <a:spcPct val="80000"/>
              </a:lnSpc>
            </a:pPr>
            <a:endParaRPr lang="fr-FR" sz="800" b="1" smtClean="0"/>
          </a:p>
          <a:p>
            <a:pPr eaLnBrk="1" hangingPunct="1">
              <a:lnSpc>
                <a:spcPct val="80000"/>
              </a:lnSpc>
            </a:pPr>
            <a:endParaRPr lang="fr-FR" sz="800" b="1" smtClean="0"/>
          </a:p>
          <a:p>
            <a:pPr eaLnBrk="1" hangingPunct="1">
              <a:lnSpc>
                <a:spcPct val="80000"/>
              </a:lnSpc>
            </a:pPr>
            <a:endParaRPr lang="fr-FR" sz="800" smtClean="0"/>
          </a:p>
        </p:txBody>
      </p:sp>
      <p:sp>
        <p:nvSpPr>
          <p:cNvPr id="28675" name="Rectangle 4"/>
          <p:cNvSpPr>
            <a:spLocks noChangeArrowheads="1"/>
          </p:cNvSpPr>
          <p:nvPr/>
        </p:nvSpPr>
        <p:spPr bwMode="auto">
          <a:xfrm>
            <a:off x="357159" y="1000108"/>
            <a:ext cx="5929354" cy="504825"/>
          </a:xfrm>
          <a:prstGeom prst="rect">
            <a:avLst/>
          </a:prstGeom>
          <a:noFill/>
          <a:ln w="9525">
            <a:noFill/>
            <a:miter lim="800000"/>
            <a:headEnd/>
            <a:tailEnd/>
          </a:ln>
        </p:spPr>
        <p:txBody>
          <a:bodyPr lIns="90517" tIns="45259" rIns="90517" bIns="45259"/>
          <a:lstStyle/>
          <a:p>
            <a:pPr marL="280988" indent="-280988" algn="l" defTabSz="904875">
              <a:buClr>
                <a:srgbClr val="FF0000"/>
              </a:buClr>
              <a:buSzPct val="80000"/>
            </a:pPr>
            <a:r>
              <a:rPr lang="es-ES" sz="1800" b="1" dirty="0">
                <a:solidFill>
                  <a:srgbClr val="000000"/>
                </a:solidFill>
              </a:rPr>
              <a:t>Componentes de la batería: </a:t>
            </a:r>
          </a:p>
          <a:p>
            <a:pPr marL="280988" indent="-280988" algn="l" defTabSz="904875">
              <a:buClr>
                <a:srgbClr val="FF0000"/>
              </a:buClr>
              <a:buSzPct val="80000"/>
            </a:pPr>
            <a:r>
              <a:rPr lang="es-ES" sz="1800" b="1" dirty="0">
                <a:solidFill>
                  <a:srgbClr val="000000"/>
                </a:solidFill>
              </a:rPr>
              <a:t>Unidad de control de las células de la batería de tracción</a:t>
            </a:r>
          </a:p>
        </p:txBody>
      </p:sp>
      <p:pic>
        <p:nvPicPr>
          <p:cNvPr id="28676" name="Picture 10" descr="BAT-CAN simp"/>
          <p:cNvPicPr>
            <a:picLocks noChangeAspect="1" noChangeArrowheads="1"/>
          </p:cNvPicPr>
          <p:nvPr/>
        </p:nvPicPr>
        <p:blipFill>
          <a:blip r:embed="rId3" cstate="print"/>
          <a:srcRect/>
          <a:stretch>
            <a:fillRect/>
          </a:stretch>
        </p:blipFill>
        <p:spPr bwMode="auto">
          <a:xfrm>
            <a:off x="0" y="1603375"/>
            <a:ext cx="6881813" cy="4130675"/>
          </a:xfrm>
          <a:prstGeom prst="rect">
            <a:avLst/>
          </a:prstGeom>
          <a:noFill/>
          <a:ln w="9525">
            <a:noFill/>
            <a:miter lim="800000"/>
            <a:headEnd/>
            <a:tailEnd/>
          </a:ln>
        </p:spPr>
      </p:pic>
      <p:sp>
        <p:nvSpPr>
          <p:cNvPr id="28677" name="Text Box 11"/>
          <p:cNvSpPr txBox="1">
            <a:spLocks noChangeArrowheads="1"/>
          </p:cNvSpPr>
          <p:nvPr/>
        </p:nvSpPr>
        <p:spPr bwMode="auto">
          <a:xfrm>
            <a:off x="3995738" y="2241550"/>
            <a:ext cx="1368425" cy="366713"/>
          </a:xfrm>
          <a:prstGeom prst="rect">
            <a:avLst/>
          </a:prstGeom>
          <a:noFill/>
          <a:ln w="63500">
            <a:noFill/>
            <a:miter lim="800000"/>
            <a:headEnd/>
            <a:tailEnd/>
          </a:ln>
        </p:spPr>
        <p:txBody>
          <a:bodyPr lIns="90000" tIns="46800" rIns="90000" bIns="46800">
            <a:spAutoFit/>
          </a:bodyPr>
          <a:lstStyle/>
          <a:p>
            <a:pPr algn="l">
              <a:spcBef>
                <a:spcPct val="50000"/>
              </a:spcBef>
            </a:pPr>
            <a:r>
              <a:rPr lang="fr-FR" sz="1800"/>
              <a:t>BAT CAN</a:t>
            </a:r>
          </a:p>
        </p:txBody>
      </p:sp>
      <p:pic>
        <p:nvPicPr>
          <p:cNvPr id="28678" name="Picture 4"/>
          <p:cNvPicPr>
            <a:picLocks noChangeAspect="1" noChangeArrowheads="1"/>
          </p:cNvPicPr>
          <p:nvPr/>
        </p:nvPicPr>
        <p:blipFill>
          <a:blip r:embed="rId4" cstate="print"/>
          <a:srcRect/>
          <a:stretch>
            <a:fillRect/>
          </a:stretch>
        </p:blipFill>
        <p:spPr bwMode="auto">
          <a:xfrm>
            <a:off x="7019925" y="1052513"/>
            <a:ext cx="1601788" cy="2360612"/>
          </a:xfrm>
          <a:prstGeom prst="rect">
            <a:avLst/>
          </a:prstGeom>
          <a:noFill/>
          <a:ln w="9525">
            <a:noFill/>
            <a:miter lim="800000"/>
            <a:headEnd/>
            <a:tailEnd/>
          </a:ln>
        </p:spPr>
      </p:pic>
      <p:pic>
        <p:nvPicPr>
          <p:cNvPr id="28679" name="Picture 13" descr="P7270415b"/>
          <p:cNvPicPr>
            <a:picLocks noChangeAspect="1" noChangeArrowheads="1"/>
          </p:cNvPicPr>
          <p:nvPr/>
        </p:nvPicPr>
        <p:blipFill>
          <a:blip r:embed="rId5" cstate="print"/>
          <a:srcRect/>
          <a:stretch>
            <a:fillRect/>
          </a:stretch>
        </p:blipFill>
        <p:spPr bwMode="auto">
          <a:xfrm>
            <a:off x="6877050" y="4149725"/>
            <a:ext cx="1671638" cy="1901825"/>
          </a:xfrm>
          <a:prstGeom prst="rect">
            <a:avLst/>
          </a:prstGeom>
          <a:noFill/>
          <a:ln w="9525">
            <a:noFill/>
            <a:miter lim="800000"/>
            <a:headEnd/>
            <a:tailEnd/>
          </a:ln>
        </p:spPr>
      </p:pic>
      <p:sp>
        <p:nvSpPr>
          <p:cNvPr id="28681" name="Text Box 16"/>
          <p:cNvSpPr txBox="1">
            <a:spLocks noChangeArrowheads="1"/>
          </p:cNvSpPr>
          <p:nvPr/>
        </p:nvSpPr>
        <p:spPr bwMode="auto">
          <a:xfrm>
            <a:off x="6192838" y="6165850"/>
            <a:ext cx="2951162" cy="341313"/>
          </a:xfrm>
          <a:prstGeom prst="rect">
            <a:avLst/>
          </a:prstGeom>
          <a:noFill/>
          <a:ln w="25400">
            <a:noFill/>
            <a:miter lim="800000"/>
            <a:headEnd/>
            <a:tailEnd/>
          </a:ln>
        </p:spPr>
        <p:txBody>
          <a:bodyPr lIns="90000" tIns="46800" rIns="90000" bIns="46800">
            <a:spAutoFit/>
          </a:bodyPr>
          <a:lstStyle/>
          <a:p>
            <a:pPr>
              <a:spcBef>
                <a:spcPct val="50000"/>
              </a:spcBef>
            </a:pPr>
            <a:r>
              <a:rPr lang="es-ES" sz="1600" i="1"/>
              <a:t>Módulo de 4 células</a:t>
            </a:r>
          </a:p>
        </p:txBody>
      </p:sp>
      <p:pic>
        <p:nvPicPr>
          <p:cNvPr id="28682" name="Picture 17" descr="picto"/>
          <p:cNvPicPr>
            <a:picLocks noChangeAspect="1" noChangeArrowheads="1"/>
          </p:cNvPicPr>
          <p:nvPr/>
        </p:nvPicPr>
        <p:blipFill>
          <a:blip r:embed="rId6" cstate="print"/>
          <a:srcRect/>
          <a:stretch>
            <a:fillRect/>
          </a:stretch>
        </p:blipFill>
        <p:spPr bwMode="auto">
          <a:xfrm>
            <a:off x="412750" y="1800225"/>
            <a:ext cx="342900" cy="3333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5" name="Rectangle 65"/>
          <p:cNvSpPr>
            <a:spLocks noGrp="1" noChangeArrowheads="1"/>
          </p:cNvSpPr>
          <p:nvPr>
            <p:ph type="title"/>
          </p:nvPr>
        </p:nvSpPr>
        <p:spPr>
          <a:xfrm>
            <a:off x="428596" y="-142900"/>
            <a:ext cx="8229600" cy="1143000"/>
          </a:xfrm>
          <a:noFill/>
        </p:spPr>
        <p:txBody>
          <a:bodyPr/>
          <a:lstStyle/>
          <a:p>
            <a:pPr eaLnBrk="1" hangingPunct="1"/>
            <a:r>
              <a:rPr lang="fr-FR" dirty="0" err="1" smtClean="0"/>
              <a:t>Batería</a:t>
            </a:r>
            <a:r>
              <a:rPr lang="fr-FR" dirty="0" smtClean="0"/>
              <a:t> de </a:t>
            </a:r>
            <a:r>
              <a:rPr lang="fr-FR" dirty="0" err="1" smtClean="0"/>
              <a:t>tracción</a:t>
            </a:r>
            <a:endParaRPr lang="fr-FR" dirty="0" smtClean="0"/>
          </a:p>
        </p:txBody>
      </p:sp>
      <p:sp>
        <p:nvSpPr>
          <p:cNvPr id="29698" name="Rectangle 3"/>
          <p:cNvSpPr>
            <a:spLocks noGrp="1" noChangeArrowheads="1"/>
          </p:cNvSpPr>
          <p:nvPr>
            <p:ph idx="1"/>
          </p:nvPr>
        </p:nvSpPr>
        <p:spPr>
          <a:xfrm>
            <a:off x="0" y="620713"/>
            <a:ext cx="8928100" cy="504825"/>
          </a:xfrm>
        </p:spPr>
        <p:txBody>
          <a:bodyPr/>
          <a:lstStyle/>
          <a:p>
            <a:pPr eaLnBrk="1" hangingPunct="1">
              <a:lnSpc>
                <a:spcPct val="80000"/>
              </a:lnSpc>
            </a:pPr>
            <a:endParaRPr lang="fr-FR" sz="800" b="1" smtClean="0"/>
          </a:p>
          <a:p>
            <a:pPr eaLnBrk="1" hangingPunct="1">
              <a:lnSpc>
                <a:spcPct val="80000"/>
              </a:lnSpc>
            </a:pPr>
            <a:endParaRPr lang="fr-FR" sz="800" b="1" smtClean="0"/>
          </a:p>
          <a:p>
            <a:pPr eaLnBrk="1" hangingPunct="1">
              <a:lnSpc>
                <a:spcPct val="80000"/>
              </a:lnSpc>
            </a:pPr>
            <a:endParaRPr lang="fr-FR" sz="800" b="1" smtClean="0"/>
          </a:p>
          <a:p>
            <a:pPr eaLnBrk="1" hangingPunct="1">
              <a:lnSpc>
                <a:spcPct val="80000"/>
              </a:lnSpc>
            </a:pPr>
            <a:endParaRPr lang="fr-FR" sz="800" smtClean="0"/>
          </a:p>
        </p:txBody>
      </p:sp>
      <p:sp>
        <p:nvSpPr>
          <p:cNvPr id="29699" name="Rectangle 4"/>
          <p:cNvSpPr>
            <a:spLocks noChangeArrowheads="1"/>
          </p:cNvSpPr>
          <p:nvPr/>
        </p:nvSpPr>
        <p:spPr bwMode="auto">
          <a:xfrm>
            <a:off x="179388" y="692150"/>
            <a:ext cx="8675687" cy="504825"/>
          </a:xfrm>
          <a:prstGeom prst="rect">
            <a:avLst/>
          </a:prstGeom>
          <a:noFill/>
          <a:ln w="9525">
            <a:noFill/>
            <a:miter lim="800000"/>
            <a:headEnd/>
            <a:tailEnd/>
          </a:ln>
        </p:spPr>
        <p:txBody>
          <a:bodyPr lIns="90517" tIns="45259" rIns="90517" bIns="45259"/>
          <a:lstStyle/>
          <a:p>
            <a:pPr marL="280988" indent="-280988" algn="l" defTabSz="904875">
              <a:buClr>
                <a:srgbClr val="FF0000"/>
              </a:buClr>
              <a:buSzPct val="80000"/>
            </a:pPr>
            <a:r>
              <a:rPr lang="fr-FR" sz="1800" b="1">
                <a:solidFill>
                  <a:srgbClr val="000000"/>
                </a:solidFill>
              </a:rPr>
              <a:t>Componentes de la batería: Corta-corrientes</a:t>
            </a:r>
          </a:p>
        </p:txBody>
      </p:sp>
      <p:sp>
        <p:nvSpPr>
          <p:cNvPr id="29700" name="Text Box 5"/>
          <p:cNvSpPr txBox="1">
            <a:spLocks noChangeArrowheads="1"/>
          </p:cNvSpPr>
          <p:nvPr/>
        </p:nvSpPr>
        <p:spPr bwMode="auto">
          <a:xfrm>
            <a:off x="179388" y="1268413"/>
            <a:ext cx="6048375" cy="641350"/>
          </a:xfrm>
          <a:prstGeom prst="rect">
            <a:avLst/>
          </a:prstGeom>
          <a:noFill/>
          <a:ln w="63500">
            <a:noFill/>
            <a:miter lim="800000"/>
            <a:headEnd/>
            <a:tailEnd/>
          </a:ln>
        </p:spPr>
        <p:txBody>
          <a:bodyPr>
            <a:spAutoFit/>
          </a:bodyPr>
          <a:lstStyle/>
          <a:p>
            <a:pPr algn="l"/>
            <a:r>
              <a:rPr lang="fr-FR" sz="1800"/>
              <a:t>El corta-corrientes separa la batería en dos partes iguales.</a:t>
            </a:r>
          </a:p>
        </p:txBody>
      </p:sp>
      <p:pic>
        <p:nvPicPr>
          <p:cNvPr id="29701" name="Picture 6" descr="CAT100111-lever-old"/>
          <p:cNvPicPr>
            <a:picLocks noChangeAspect="1" noChangeArrowheads="1"/>
          </p:cNvPicPr>
          <p:nvPr/>
        </p:nvPicPr>
        <p:blipFill>
          <a:blip r:embed="rId3" cstate="print">
            <a:lum bright="24000"/>
          </a:blip>
          <a:srcRect/>
          <a:stretch>
            <a:fillRect/>
          </a:stretch>
        </p:blipFill>
        <p:spPr bwMode="auto">
          <a:xfrm>
            <a:off x="6643702" y="2000240"/>
            <a:ext cx="2074862" cy="2160588"/>
          </a:xfrm>
          <a:prstGeom prst="rect">
            <a:avLst/>
          </a:prstGeom>
          <a:noFill/>
          <a:ln w="9525">
            <a:noFill/>
            <a:miter lim="800000"/>
            <a:headEnd/>
            <a:tailEnd/>
          </a:ln>
        </p:spPr>
      </p:pic>
      <p:sp>
        <p:nvSpPr>
          <p:cNvPr id="608312" name="Oval 56"/>
          <p:cNvSpPr>
            <a:spLocks noChangeArrowheads="1"/>
          </p:cNvSpPr>
          <p:nvPr/>
        </p:nvSpPr>
        <p:spPr bwMode="auto">
          <a:xfrm>
            <a:off x="7429520" y="2786058"/>
            <a:ext cx="360362" cy="360363"/>
          </a:xfrm>
          <a:prstGeom prst="ellipse">
            <a:avLst/>
          </a:prstGeom>
          <a:noFill/>
          <a:ln w="38100">
            <a:solidFill>
              <a:schemeClr val="tx1"/>
            </a:solidFill>
            <a:round/>
            <a:headEnd/>
            <a:tailEnd/>
          </a:ln>
          <a:effectLst>
            <a:outerShdw dist="53882" dir="2700000" algn="ctr" rotWithShape="0">
              <a:schemeClr val="bg2">
                <a:alpha val="50000"/>
              </a:schemeClr>
            </a:outerShdw>
          </a:effectLst>
        </p:spPr>
        <p:txBody>
          <a:bodyPr wrap="none" lIns="90000" tIns="46800" rIns="90000" bIns="46800" anchor="ctr">
            <a:spAutoFit/>
          </a:bodyPr>
          <a:lstStyle/>
          <a:p>
            <a:pPr>
              <a:defRPr/>
            </a:pPr>
            <a:endParaRPr lang="es-ES">
              <a:ea typeface="+mn-ea"/>
              <a:cs typeface="Arial" charset="0"/>
            </a:endParaRPr>
          </a:p>
        </p:txBody>
      </p:sp>
      <p:sp>
        <p:nvSpPr>
          <p:cNvPr id="608315" name="Line 59"/>
          <p:cNvSpPr>
            <a:spLocks noChangeShapeType="1"/>
          </p:cNvSpPr>
          <p:nvPr/>
        </p:nvSpPr>
        <p:spPr bwMode="auto">
          <a:xfrm>
            <a:off x="7572396" y="3071810"/>
            <a:ext cx="0" cy="2232025"/>
          </a:xfrm>
          <a:prstGeom prst="line">
            <a:avLst/>
          </a:prstGeom>
          <a:noFill/>
          <a:ln w="38100">
            <a:solidFill>
              <a:schemeClr val="tx1"/>
            </a:solidFill>
            <a:round/>
            <a:headEnd/>
            <a:tailEnd type="triangle" w="med" len="med"/>
          </a:ln>
          <a:effectLst>
            <a:outerShdw dist="53882" dir="2700000" algn="ctr" rotWithShape="0">
              <a:schemeClr val="bg2">
                <a:alpha val="50000"/>
              </a:schemeClr>
            </a:outerShdw>
          </a:effectLst>
        </p:spPr>
        <p:txBody>
          <a:bodyPr lIns="90000" tIns="46800" rIns="90000" bIns="46800">
            <a:spAutoFit/>
          </a:bodyPr>
          <a:lstStyle/>
          <a:p>
            <a:pPr>
              <a:defRPr/>
            </a:pPr>
            <a:endParaRPr lang="es-ES">
              <a:ea typeface="+mn-ea"/>
              <a:cs typeface="Arial" charset="0"/>
            </a:endParaRPr>
          </a:p>
        </p:txBody>
      </p:sp>
      <p:sp>
        <p:nvSpPr>
          <p:cNvPr id="608317" name="Text Box 61"/>
          <p:cNvSpPr txBox="1">
            <a:spLocks noChangeArrowheads="1"/>
          </p:cNvSpPr>
          <p:nvPr/>
        </p:nvSpPr>
        <p:spPr bwMode="auto">
          <a:xfrm>
            <a:off x="6858016" y="5286388"/>
            <a:ext cx="1731963" cy="379412"/>
          </a:xfrm>
          <a:prstGeom prst="rect">
            <a:avLst/>
          </a:prstGeom>
          <a:gradFill rotWithShape="1">
            <a:gsLst>
              <a:gs pos="0">
                <a:schemeClr val="accent1"/>
              </a:gs>
              <a:gs pos="100000">
                <a:srgbClr val="DCDCD2"/>
              </a:gs>
            </a:gsLst>
            <a:lin ang="2700000" scaled="1"/>
          </a:gradFill>
          <a:ln w="12700">
            <a:solidFill>
              <a:srgbClr val="339966"/>
            </a:solidFill>
            <a:miter lim="800000"/>
            <a:headEnd/>
            <a:tailEnd/>
          </a:ln>
        </p:spPr>
        <p:txBody>
          <a:bodyPr lIns="90000" tIns="46800" rIns="90000" bIns="46800">
            <a:spAutoFit/>
          </a:bodyPr>
          <a:lstStyle/>
          <a:p>
            <a:pPr>
              <a:spcBef>
                <a:spcPct val="50000"/>
              </a:spcBef>
            </a:pPr>
            <a:r>
              <a:rPr lang="fr-FR" sz="1800" dirty="0" err="1"/>
              <a:t>Contactor</a:t>
            </a:r>
            <a:endParaRPr lang="fr-FR" sz="1800" dirty="0"/>
          </a:p>
        </p:txBody>
      </p:sp>
      <p:pic>
        <p:nvPicPr>
          <p:cNvPr id="29706" name="Picture 68" descr="schema1"/>
          <p:cNvPicPr>
            <a:picLocks noChangeAspect="1" noChangeArrowheads="1"/>
          </p:cNvPicPr>
          <p:nvPr/>
        </p:nvPicPr>
        <p:blipFill>
          <a:blip r:embed="rId4" cstate="print"/>
          <a:srcRect/>
          <a:stretch>
            <a:fillRect/>
          </a:stretch>
        </p:blipFill>
        <p:spPr bwMode="auto">
          <a:xfrm>
            <a:off x="1500166" y="3286124"/>
            <a:ext cx="5035550" cy="29289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500"/>
                                  </p:stCondLst>
                                  <p:childTnLst>
                                    <p:set>
                                      <p:cBhvr>
                                        <p:cTn id="6" dur="1" fill="hold">
                                          <p:stCondLst>
                                            <p:cond delay="0"/>
                                          </p:stCondLst>
                                        </p:cTn>
                                        <p:tgtEl>
                                          <p:spTgt spid="608312"/>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500"/>
                                  </p:stCondLst>
                                  <p:childTnLst>
                                    <p:set>
                                      <p:cBhvr>
                                        <p:cTn id="9" dur="1" fill="hold">
                                          <p:stCondLst>
                                            <p:cond delay="0"/>
                                          </p:stCondLst>
                                        </p:cTn>
                                        <p:tgtEl>
                                          <p:spTgt spid="608315"/>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500"/>
                                  </p:stCondLst>
                                  <p:childTnLst>
                                    <p:set>
                                      <p:cBhvr>
                                        <p:cTn id="12" dur="1" fill="hold">
                                          <p:stCondLst>
                                            <p:cond delay="0"/>
                                          </p:stCondLst>
                                        </p:cTn>
                                        <p:tgtEl>
                                          <p:spTgt spid="6083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312" grpId="0" animBg="1"/>
      <p:bldP spid="6083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Batería de tracción</a:t>
            </a:r>
            <a:endParaRPr lang="es-ES_tradnl" dirty="0"/>
          </a:p>
        </p:txBody>
      </p:sp>
      <p:sp>
        <p:nvSpPr>
          <p:cNvPr id="3" name="2 Marcador de contenido"/>
          <p:cNvSpPr>
            <a:spLocks noGrp="1"/>
          </p:cNvSpPr>
          <p:nvPr>
            <p:ph idx="1"/>
          </p:nvPr>
        </p:nvSpPr>
        <p:spPr/>
        <p:txBody>
          <a:bodyPr/>
          <a:lstStyle/>
          <a:p>
            <a:pPr>
              <a:lnSpc>
                <a:spcPct val="150000"/>
              </a:lnSpc>
              <a:spcBef>
                <a:spcPct val="0"/>
              </a:spcBef>
            </a:pPr>
            <a:r>
              <a:rPr lang="es-ES" sz="2000" dirty="0" smtClean="0"/>
              <a:t>La batería de tracción contiene un corta-corrientes que permite separar el vehículo de su fuente de tensión, así como poner el vehículo en modo seguro (puesta fuera de tensión) durante la intervención en el circuito de alta tensión.</a:t>
            </a:r>
          </a:p>
          <a:p>
            <a:pPr>
              <a:lnSpc>
                <a:spcPct val="150000"/>
              </a:lnSpc>
              <a:spcBef>
                <a:spcPct val="0"/>
              </a:spcBef>
            </a:pPr>
            <a:r>
              <a:rPr lang="es-ES" sz="2000" dirty="0" smtClean="0"/>
              <a:t>La puesta fuera de tensión se realiza de forma </a:t>
            </a:r>
            <a:r>
              <a:rPr lang="es-ES" sz="2000" b="1" dirty="0" smtClean="0"/>
              <a:t>mecánica </a:t>
            </a:r>
            <a:r>
              <a:rPr lang="es-ES" sz="2000" dirty="0" smtClean="0"/>
              <a:t>(separación física de la batería de tracción quitando el corta-corrientes).</a:t>
            </a:r>
          </a:p>
          <a:p>
            <a:endParaRPr lang="es-ES_tradnl"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_tradnl" dirty="0" smtClean="0"/>
              <a:t>Ubicación del fusible.</a:t>
            </a:r>
            <a:br>
              <a:rPr lang="es-ES_tradnl" dirty="0" smtClean="0"/>
            </a:br>
            <a:r>
              <a:rPr lang="es-ES_tradnl" dirty="0" smtClean="0"/>
              <a:t>Debajo del asiento del conductor.</a:t>
            </a:r>
            <a:endParaRPr lang="es-ES_tradnl" dirty="0"/>
          </a:p>
        </p:txBody>
      </p:sp>
      <p:pic>
        <p:nvPicPr>
          <p:cNvPr id="6146" name="Picture 2" descr="E:\Coche eléctrico\P6250175.JPG"/>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_tradnl" dirty="0" smtClean="0"/>
              <a:t>Ubicación del fusible.</a:t>
            </a:r>
            <a:br>
              <a:rPr lang="es-ES_tradnl" dirty="0" smtClean="0"/>
            </a:br>
            <a:r>
              <a:rPr lang="es-ES_tradnl" sz="2000" dirty="0" smtClean="0"/>
              <a:t>Debajo del asiento del conductor.</a:t>
            </a:r>
            <a:endParaRPr lang="es-ES_tradnl" dirty="0"/>
          </a:p>
        </p:txBody>
      </p:sp>
      <p:pic>
        <p:nvPicPr>
          <p:cNvPr id="2050" name="Picture 2" descr="E:\Coche eléctrico\P6250176.JPG"/>
          <p:cNvPicPr>
            <a:picLocks noGrp="1" noChangeAspect="1" noChangeArrowheads="1"/>
          </p:cNvPicPr>
          <p:nvPr>
            <p:ph idx="1"/>
          </p:nvPr>
        </p:nvPicPr>
        <p:blipFill>
          <a:blip r:embed="rId2" cstate="print"/>
          <a:stretch>
            <a:fillRect/>
          </a:stretch>
        </p:blipFill>
        <p:spPr bwMode="auto">
          <a:xfrm>
            <a:off x="1554691" y="1600200"/>
            <a:ext cx="6034617" cy="4525963"/>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9"/>
          <p:cNvSpPr>
            <a:spLocks noGrp="1" noChangeArrowheads="1"/>
          </p:cNvSpPr>
          <p:nvPr>
            <p:ph type="title" idx="4294967295"/>
          </p:nvPr>
        </p:nvSpPr>
        <p:spPr>
          <a:xfrm>
            <a:off x="0" y="0"/>
            <a:ext cx="8496300" cy="549275"/>
          </a:xfrm>
        </p:spPr>
        <p:txBody>
          <a:bodyPr>
            <a:normAutofit fontScale="90000"/>
          </a:bodyPr>
          <a:lstStyle/>
          <a:p>
            <a:pPr eaLnBrk="1" hangingPunct="1"/>
            <a:r>
              <a:rPr lang="fr-FR" smtClean="0"/>
              <a:t>Tipos de tensión (recordatorio)</a:t>
            </a:r>
          </a:p>
        </p:txBody>
      </p:sp>
      <p:graphicFrame>
        <p:nvGraphicFramePr>
          <p:cNvPr id="960614" name="Group 102"/>
          <p:cNvGraphicFramePr>
            <a:graphicFrameLocks noGrp="1"/>
          </p:cNvGraphicFramePr>
          <p:nvPr/>
        </p:nvGraphicFramePr>
        <p:xfrm>
          <a:off x="468313" y="1557338"/>
          <a:ext cx="6096000" cy="3908046"/>
        </p:xfrm>
        <a:graphic>
          <a:graphicData uri="http://schemas.openxmlformats.org/drawingml/2006/table">
            <a:tbl>
              <a:tblPr/>
              <a:tblGrid>
                <a:gridCol w="1524000"/>
                <a:gridCol w="2147887"/>
                <a:gridCol w="2424113"/>
              </a:tblGrid>
              <a:tr h="812800">
                <a:tc rowSpan="2">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800" b="1" i="0" u="none" strike="noStrike" cap="none" normalizeH="0" baseline="0" noProof="0" dirty="0" smtClean="0">
                          <a:ln>
                            <a:noFill/>
                          </a:ln>
                          <a:solidFill>
                            <a:schemeClr val="bg1"/>
                          </a:solidFill>
                          <a:effectLst/>
                          <a:latin typeface="Arial" charset="0"/>
                          <a:ea typeface="Arial Unicode MS" pitchFamily="34" charset="-128"/>
                          <a:cs typeface="Arial" charset="0"/>
                        </a:rPr>
                        <a:t> Tipos de tensión</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1" i="0" u="none" strike="noStrike" cap="none" normalizeH="0" baseline="0" noProof="0" dirty="0" smtClean="0">
                          <a:ln>
                            <a:noFill/>
                          </a:ln>
                          <a:solidFill>
                            <a:srgbClr val="FF0000"/>
                          </a:solidFill>
                          <a:effectLst/>
                          <a:latin typeface="Arial" charset="0"/>
                          <a:ea typeface="Arial Unicode MS" pitchFamily="34" charset="-128"/>
                          <a:cs typeface="Arial" charset="0"/>
                        </a:rPr>
                        <a:t>Normas internacionales</a:t>
                      </a:r>
                    </a:p>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endParaRPr kumimoji="0" lang="es-ES" sz="1600" b="0" i="0" u="none" strike="noStrike" cap="none" normalizeH="0" baseline="0" noProof="0" dirty="0" smtClean="0">
                        <a:ln>
                          <a:noFill/>
                        </a:ln>
                        <a:solidFill>
                          <a:schemeClr val="bg1"/>
                        </a:solidFill>
                        <a:effectLst/>
                        <a:latin typeface="Arial" charset="0"/>
                        <a:ea typeface="Arial Unicode MS" pitchFamily="34" charset="-128"/>
                        <a:cs typeface="Arial" charset="0"/>
                      </a:endParaRPr>
                    </a:p>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0" i="0" u="none" strike="noStrike" cap="none" normalizeH="0" baseline="0" noProof="0" dirty="0" smtClean="0">
                          <a:ln>
                            <a:noFill/>
                          </a:ln>
                          <a:solidFill>
                            <a:schemeClr val="bg1"/>
                          </a:solidFill>
                          <a:effectLst/>
                          <a:latin typeface="Arial" charset="0"/>
                          <a:ea typeface="Arial Unicode MS" pitchFamily="34" charset="-128"/>
                          <a:cs typeface="Arial" charset="0"/>
                        </a:rPr>
                        <a:t>Valor de la tensión nominal (U en Volt)</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s-ES"/>
                    </a:p>
                  </a:txBody>
                  <a:tcPr/>
                </a:tc>
              </a:tr>
              <a:tr h="614363">
                <a:tc vMerge="1">
                  <a:txBody>
                    <a:bodyPr/>
                    <a:lstStyle/>
                    <a:p>
                      <a:endParaRPr lang="es-ES"/>
                    </a:p>
                  </a:txBody>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0" i="0" u="none" strike="noStrike" cap="none" normalizeH="0" baseline="0" noProof="0" dirty="0" smtClean="0">
                          <a:ln>
                            <a:noFill/>
                          </a:ln>
                          <a:solidFill>
                            <a:schemeClr val="bg1"/>
                          </a:solidFill>
                          <a:effectLst/>
                          <a:latin typeface="Arial" charset="0"/>
                          <a:ea typeface="Arial Unicode MS" pitchFamily="34" charset="-128"/>
                          <a:cs typeface="Arial" charset="0"/>
                        </a:rPr>
                        <a:t>Corriente alterna</a:t>
                      </a:r>
                    </a:p>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0" i="0" u="none" strike="noStrike" cap="none" normalizeH="0" baseline="0" noProof="0" dirty="0" smtClean="0">
                          <a:ln>
                            <a:noFill/>
                          </a:ln>
                          <a:solidFill>
                            <a:schemeClr val="bg1"/>
                          </a:solidFill>
                          <a:effectLst/>
                          <a:latin typeface="Arial" charset="0"/>
                          <a:ea typeface="Arial Unicode MS" pitchFamily="34" charset="-128"/>
                          <a:cs typeface="Arial" charset="0"/>
                        </a:rPr>
                        <a:t>(AC)</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0" i="0" u="none" strike="noStrike" cap="none" normalizeH="0" baseline="0" noProof="0" dirty="0" smtClean="0">
                          <a:ln>
                            <a:noFill/>
                          </a:ln>
                          <a:solidFill>
                            <a:schemeClr val="bg1"/>
                          </a:solidFill>
                          <a:effectLst/>
                          <a:latin typeface="Arial" charset="0"/>
                          <a:ea typeface="Arial Unicode MS" pitchFamily="34" charset="-128"/>
                          <a:cs typeface="Arial" charset="0"/>
                        </a:rPr>
                        <a:t>Corriente continua</a:t>
                      </a:r>
                    </a:p>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0" i="0" u="none" strike="noStrike" cap="none" normalizeH="0" baseline="0" noProof="0" dirty="0" smtClean="0">
                          <a:ln>
                            <a:noFill/>
                          </a:ln>
                          <a:solidFill>
                            <a:schemeClr val="bg1"/>
                          </a:solidFill>
                          <a:effectLst/>
                          <a:latin typeface="Arial" charset="0"/>
                          <a:ea typeface="Arial Unicode MS" pitchFamily="34" charset="-128"/>
                          <a:cs typeface="Arial" charset="0"/>
                        </a:rPr>
                        <a:t>(DC)</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2963">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1" i="0" u="none" strike="noStrike" cap="none" normalizeH="0" baseline="0" noProof="0" dirty="0" smtClean="0">
                          <a:ln>
                            <a:noFill/>
                          </a:ln>
                          <a:solidFill>
                            <a:schemeClr val="accent2"/>
                          </a:solidFill>
                          <a:effectLst/>
                          <a:latin typeface="Arial" charset="0"/>
                          <a:ea typeface="Arial Unicode MS" pitchFamily="34" charset="-128"/>
                          <a:cs typeface="Arial" charset="0"/>
                        </a:rPr>
                        <a:t>Extra baja </a:t>
                      </a:r>
                      <a:r>
                        <a:rPr kumimoji="0" lang="es-ES" sz="1600" b="1" i="0" u="none" strike="noStrike" cap="none" normalizeH="0" baseline="0" noProof="0" dirty="0" smtClean="0">
                          <a:ln>
                            <a:noFill/>
                          </a:ln>
                          <a:solidFill>
                            <a:schemeClr val="accent2"/>
                          </a:solidFill>
                          <a:effectLst/>
                          <a:latin typeface="Arial" charset="0"/>
                          <a:ea typeface="Arial Unicode MS" pitchFamily="34" charset="-128"/>
                          <a:cs typeface="Arial" charset="0"/>
                        </a:rPr>
                        <a:t>tensión (EBT –TBT-)</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accent1"/>
                        </a:gs>
                        <a:gs pos="100000">
                          <a:srgbClr val="C2F6C7"/>
                        </a:gs>
                      </a:gsLst>
                      <a:lin ang="5400000" scaled="1"/>
                    </a:gra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0" i="0" u="none" strike="noStrike" cap="none" normalizeH="0" baseline="0" noProof="0" dirty="0" smtClean="0">
                          <a:ln>
                            <a:noFill/>
                          </a:ln>
                          <a:solidFill>
                            <a:schemeClr val="bg1"/>
                          </a:solidFill>
                          <a:effectLst/>
                          <a:latin typeface="Arial" charset="0"/>
                          <a:ea typeface="Arial Unicode MS" pitchFamily="34" charset="-128"/>
                          <a:cs typeface="Arial" charset="0"/>
                        </a:rPr>
                        <a:t> U &lt; 50V</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accent1"/>
                        </a:gs>
                        <a:gs pos="100000">
                          <a:srgbClr val="C2F6C7"/>
                        </a:gs>
                      </a:gsLst>
                      <a:lin ang="5400000" scaled="1"/>
                    </a:gra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0" i="0" u="none" strike="noStrike" cap="none" normalizeH="0" baseline="0" noProof="0" dirty="0" smtClean="0">
                          <a:ln>
                            <a:noFill/>
                          </a:ln>
                          <a:solidFill>
                            <a:schemeClr val="bg1"/>
                          </a:solidFill>
                          <a:effectLst/>
                          <a:latin typeface="Arial" charset="0"/>
                          <a:ea typeface="Arial Unicode MS" pitchFamily="34" charset="-128"/>
                          <a:cs typeface="Arial" charset="0"/>
                        </a:rPr>
                        <a:t> U &lt; 120V</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accent1"/>
                        </a:gs>
                        <a:gs pos="100000">
                          <a:srgbClr val="C2F6C7"/>
                        </a:gs>
                      </a:gsLst>
                      <a:lin ang="5400000" scaled="1"/>
                    </a:gradFill>
                  </a:tcPr>
                </a:tc>
              </a:tr>
              <a:tr h="812800">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1" i="0" u="none" strike="noStrike" cap="none" normalizeH="0" baseline="0" noProof="0" dirty="0" smtClean="0">
                          <a:ln>
                            <a:noFill/>
                          </a:ln>
                          <a:solidFill>
                            <a:schemeClr val="accent2"/>
                          </a:solidFill>
                          <a:effectLst/>
                          <a:latin typeface="Arial" charset="0"/>
                          <a:ea typeface="Arial Unicode MS" pitchFamily="34" charset="-128"/>
                          <a:cs typeface="Arial" charset="0"/>
                        </a:rPr>
                        <a:t>Baja tensión (BT)</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66FFFF"/>
                        </a:gs>
                        <a:gs pos="100000">
                          <a:srgbClr val="A7FFFF"/>
                        </a:gs>
                      </a:gsLst>
                      <a:lin ang="5400000" scaled="1"/>
                    </a:gra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0" i="0" u="none" strike="noStrike" cap="none" normalizeH="0" baseline="0" noProof="0" smtClean="0">
                          <a:ln>
                            <a:noFill/>
                          </a:ln>
                          <a:solidFill>
                            <a:schemeClr val="bg1"/>
                          </a:solidFill>
                          <a:effectLst/>
                          <a:latin typeface="Arial" charset="0"/>
                          <a:ea typeface="Arial Unicode MS" pitchFamily="34" charset="-128"/>
                          <a:cs typeface="Arial" charset="0"/>
                        </a:rPr>
                        <a:t> 50 &lt; U &lt; 1000V</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66FFFF"/>
                        </a:gs>
                        <a:gs pos="100000">
                          <a:srgbClr val="A7FFFF"/>
                        </a:gs>
                      </a:gsLst>
                      <a:lin ang="5400000" scaled="1"/>
                    </a:gra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0" i="0" u="none" strike="noStrike" cap="none" normalizeH="0" baseline="0" noProof="0" dirty="0" smtClean="0">
                          <a:ln>
                            <a:noFill/>
                          </a:ln>
                          <a:solidFill>
                            <a:schemeClr val="bg1"/>
                          </a:solidFill>
                          <a:effectLst/>
                          <a:latin typeface="Arial" charset="0"/>
                          <a:ea typeface="Arial Unicode MS" pitchFamily="34" charset="-128"/>
                          <a:cs typeface="Arial" charset="0"/>
                        </a:rPr>
                        <a:t>120 &lt; U &lt; 1500V</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66FFFF"/>
                        </a:gs>
                        <a:gs pos="100000">
                          <a:srgbClr val="A7FFFF"/>
                        </a:gs>
                      </a:gsLst>
                      <a:lin ang="5400000" scaled="1"/>
                    </a:gradFill>
                  </a:tcPr>
                </a:tc>
              </a:tr>
              <a:tr h="812800">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1" i="0" u="none" strike="noStrike" cap="none" normalizeH="0" baseline="0" noProof="0" dirty="0" smtClean="0">
                          <a:ln>
                            <a:noFill/>
                          </a:ln>
                          <a:solidFill>
                            <a:schemeClr val="accent2"/>
                          </a:solidFill>
                          <a:effectLst/>
                          <a:latin typeface="Arial" charset="0"/>
                          <a:ea typeface="Arial Unicode MS" pitchFamily="34" charset="-128"/>
                          <a:cs typeface="Arial" charset="0"/>
                        </a:rPr>
                        <a:t>Alta tensión (AT –HT-)</a:t>
                      </a:r>
                    </a:p>
                  </a:txBody>
                  <a:tcPr marL="90000" marR="90000" marT="46800" marB="468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accent1"/>
                        </a:gs>
                        <a:gs pos="100000">
                          <a:srgbClr val="C2F6C7"/>
                        </a:gs>
                      </a:gsLst>
                      <a:lin ang="5400000" scaled="1"/>
                    </a:gra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0" i="0" u="none" strike="noStrike" cap="none" normalizeH="0" baseline="0" noProof="0" smtClean="0">
                          <a:ln>
                            <a:noFill/>
                          </a:ln>
                          <a:solidFill>
                            <a:schemeClr val="bg1"/>
                          </a:solidFill>
                          <a:effectLst/>
                          <a:latin typeface="Arial" charset="0"/>
                          <a:ea typeface="Arial Unicode MS" pitchFamily="34" charset="-128"/>
                          <a:cs typeface="Arial" charset="0"/>
                        </a:rPr>
                        <a:t>U &gt; 1000V</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accent1"/>
                        </a:gs>
                        <a:gs pos="100000">
                          <a:srgbClr val="C2F6C7"/>
                        </a:gs>
                      </a:gsLst>
                      <a:lin ang="5400000" scaled="1"/>
                    </a:gra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0" i="0" u="none" strike="noStrike" cap="none" normalizeH="0" baseline="0" noProof="0" dirty="0" smtClean="0">
                          <a:ln>
                            <a:noFill/>
                          </a:ln>
                          <a:solidFill>
                            <a:schemeClr val="bg1"/>
                          </a:solidFill>
                          <a:effectLst/>
                          <a:latin typeface="Arial" charset="0"/>
                          <a:ea typeface="Arial Unicode MS" pitchFamily="34" charset="-128"/>
                          <a:cs typeface="Arial" charset="0"/>
                        </a:rPr>
                        <a:t>U &gt; 1500V</a:t>
                      </a:r>
                    </a:p>
                  </a:txBody>
                  <a:tcPr marL="90000" marR="90000" marT="46800" marB="468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chemeClr val="accent1"/>
                        </a:gs>
                        <a:gs pos="100000">
                          <a:srgbClr val="C2F6C7"/>
                        </a:gs>
                      </a:gsLst>
                      <a:lin ang="5400000" scaled="1"/>
                    </a:gradFill>
                  </a:tcPr>
                </a:tc>
              </a:tr>
            </a:tbl>
          </a:graphicData>
        </a:graphic>
      </p:graphicFrame>
      <p:sp>
        <p:nvSpPr>
          <p:cNvPr id="18459" name="Text Box 27"/>
          <p:cNvSpPr txBox="1">
            <a:spLocks noChangeArrowheads="1"/>
          </p:cNvSpPr>
          <p:nvPr/>
        </p:nvSpPr>
        <p:spPr bwMode="auto">
          <a:xfrm>
            <a:off x="6659563" y="3213100"/>
            <a:ext cx="2484437" cy="274638"/>
          </a:xfrm>
          <a:prstGeom prst="rect">
            <a:avLst/>
          </a:prstGeom>
          <a:noFill/>
          <a:ln w="25400">
            <a:noFill/>
            <a:miter lim="800000"/>
            <a:headEnd/>
            <a:tailEnd/>
          </a:ln>
        </p:spPr>
        <p:txBody>
          <a:bodyPr lIns="90000" tIns="46800" rIns="90000" bIns="46800">
            <a:spAutoFit/>
          </a:bodyPr>
          <a:lstStyle/>
          <a:p>
            <a:pPr algn="l">
              <a:spcBef>
                <a:spcPct val="50000"/>
              </a:spcBef>
            </a:pPr>
            <a:endParaRPr lang="es-ES"/>
          </a:p>
        </p:txBody>
      </p:sp>
      <p:graphicFrame>
        <p:nvGraphicFramePr>
          <p:cNvPr id="960615" name="Group 103"/>
          <p:cNvGraphicFramePr>
            <a:graphicFrameLocks noGrp="1"/>
          </p:cNvGraphicFramePr>
          <p:nvPr/>
        </p:nvGraphicFramePr>
        <p:xfrm>
          <a:off x="7237413" y="1557338"/>
          <a:ext cx="1524000" cy="3892171"/>
        </p:xfrm>
        <a:graphic>
          <a:graphicData uri="http://schemas.openxmlformats.org/drawingml/2006/table">
            <a:tbl>
              <a:tblPr/>
              <a:tblGrid>
                <a:gridCol w="1524000"/>
              </a:tblGrid>
              <a:tr h="865188">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1" i="0" u="none" strike="noStrike" cap="none" normalizeH="0" baseline="0" noProof="0" dirty="0" smtClean="0">
                          <a:ln>
                            <a:noFill/>
                          </a:ln>
                          <a:solidFill>
                            <a:srgbClr val="FF0000"/>
                          </a:solidFill>
                          <a:effectLst/>
                          <a:latin typeface="Arial" charset="0"/>
                          <a:ea typeface="Arial Unicode MS" pitchFamily="34" charset="-128"/>
                          <a:cs typeface="Arial" charset="0"/>
                        </a:rPr>
                        <a:t>Convención de automóvil</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6263">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600" b="0" i="0" u="none" strike="noStrike" cap="none" normalizeH="0" baseline="0" dirty="0" smtClean="0">
                          <a:ln>
                            <a:noFill/>
                          </a:ln>
                          <a:solidFill>
                            <a:schemeClr val="tx1"/>
                          </a:solidFill>
                          <a:effectLst/>
                          <a:latin typeface="Arial" charset="0"/>
                          <a:ea typeface="Arial Unicode MS" pitchFamily="34" charset="-128"/>
                          <a:cs typeface="Arial" charset="0"/>
                        </a:rPr>
                        <a:t>AC-DC</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600" b="0" i="0" u="none" strike="noStrike" cap="none" normalizeH="0" baseline="0" dirty="0" smtClean="0">
                          <a:ln>
                            <a:noFill/>
                          </a:ln>
                          <a:solidFill>
                            <a:srgbClr val="FF0000"/>
                          </a:solidFill>
                          <a:effectLst/>
                          <a:latin typeface="Arial" charset="0"/>
                          <a:ea typeface="Arial Unicode MS" pitchFamily="34" charset="-128"/>
                          <a:cs typeface="Arial" charset="0"/>
                        </a:rPr>
                        <a:t> </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12800">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0" i="0" u="none" strike="noStrike" cap="none" normalizeH="0" baseline="0" noProof="0" dirty="0" smtClean="0">
                          <a:ln>
                            <a:noFill/>
                          </a:ln>
                          <a:solidFill>
                            <a:schemeClr val="tx1"/>
                          </a:solidFill>
                          <a:effectLst/>
                          <a:latin typeface="Arial" charset="0"/>
                          <a:ea typeface="Arial Unicode MS" pitchFamily="34" charset="-128"/>
                          <a:cs typeface="Arial" charset="0"/>
                        </a:rPr>
                        <a:t>Batería de servicio (12V)</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rgbClr val="66FFFF"/>
                        </a:gs>
                        <a:gs pos="100000">
                          <a:srgbClr val="A7FFFF"/>
                        </a:gs>
                      </a:gsLst>
                      <a:lin ang="5400000" scaled="1"/>
                    </a:gradFill>
                  </a:tcPr>
                </a:tc>
              </a:tr>
              <a:tr h="812800">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0" i="0" u="none" strike="noStrike" cap="none" normalizeH="0" baseline="0" noProof="0" dirty="0" smtClean="0">
                          <a:ln>
                            <a:noFill/>
                          </a:ln>
                          <a:solidFill>
                            <a:schemeClr val="bg1"/>
                          </a:solidFill>
                          <a:effectLst/>
                          <a:latin typeface="Arial" charset="0"/>
                          <a:ea typeface="Arial Unicode MS" pitchFamily="34" charset="-128"/>
                          <a:cs typeface="Arial" charset="0"/>
                        </a:rPr>
                        <a:t>Batería de tracción </a:t>
                      </a:r>
                      <a:r>
                        <a:rPr kumimoji="0" lang="fr-FR" sz="1600" b="0" i="0" u="none" strike="noStrike" cap="none" normalizeH="0" baseline="0" dirty="0" smtClean="0">
                          <a:ln>
                            <a:noFill/>
                          </a:ln>
                          <a:solidFill>
                            <a:schemeClr val="bg1"/>
                          </a:solidFill>
                          <a:effectLst/>
                          <a:latin typeface="Arial" charset="0"/>
                          <a:ea typeface="Arial Unicode MS" pitchFamily="34" charset="-128"/>
                          <a:cs typeface="Arial" charset="0"/>
                        </a:rPr>
                        <a:t>(200V-500V)</a:t>
                      </a:r>
                    </a:p>
                  </a:txBody>
                  <a:tcPr marL="90000" marR="90000" marT="46800" marB="468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accent1"/>
                        </a:gs>
                        <a:gs pos="100000">
                          <a:srgbClr val="C2F6C7"/>
                        </a:gs>
                      </a:gsLst>
                      <a:lin ang="5400000" scaled="1"/>
                    </a:gradFill>
                  </a:tcPr>
                </a:tc>
              </a:tr>
            </a:tbl>
          </a:graphicData>
        </a:graphic>
      </p:graphicFrame>
      <p:sp>
        <p:nvSpPr>
          <p:cNvPr id="18474" name="AutoShape 42"/>
          <p:cNvSpPr>
            <a:spLocks noChangeArrowheads="1"/>
          </p:cNvSpPr>
          <p:nvPr/>
        </p:nvSpPr>
        <p:spPr bwMode="auto">
          <a:xfrm>
            <a:off x="6659563" y="4149725"/>
            <a:ext cx="504825" cy="215900"/>
          </a:xfrm>
          <a:prstGeom prst="rightArrow">
            <a:avLst>
              <a:gd name="adj1" fmla="val 50000"/>
              <a:gd name="adj2" fmla="val 58456"/>
            </a:avLst>
          </a:prstGeom>
          <a:gradFill rotWithShape="1">
            <a:gsLst>
              <a:gs pos="0">
                <a:schemeClr val="tx2"/>
              </a:gs>
              <a:gs pos="100000">
                <a:schemeClr val="folHlink"/>
              </a:gs>
            </a:gsLst>
            <a:lin ang="0" scaled="1"/>
          </a:gradFill>
          <a:ln w="25400">
            <a:solidFill>
              <a:schemeClr val="tx1"/>
            </a:solidFill>
            <a:miter lim="800000"/>
            <a:headEnd/>
            <a:tailEnd/>
          </a:ln>
        </p:spPr>
        <p:txBody>
          <a:bodyPr wrap="none" lIns="90000" tIns="46800" rIns="90000" bIns="46800" anchor="ctr">
            <a:spAutoFit/>
          </a:bodyPr>
          <a:lstStyle/>
          <a:p>
            <a:endParaRPr lang="es-ES"/>
          </a:p>
        </p:txBody>
      </p:sp>
      <p:sp>
        <p:nvSpPr>
          <p:cNvPr id="18475" name="AutoShape 43"/>
          <p:cNvSpPr>
            <a:spLocks noChangeArrowheads="1"/>
          </p:cNvSpPr>
          <p:nvPr/>
        </p:nvSpPr>
        <p:spPr bwMode="auto">
          <a:xfrm>
            <a:off x="6659563" y="4868863"/>
            <a:ext cx="504825" cy="215900"/>
          </a:xfrm>
          <a:prstGeom prst="rightArrow">
            <a:avLst>
              <a:gd name="adj1" fmla="val 50000"/>
              <a:gd name="adj2" fmla="val 58456"/>
            </a:avLst>
          </a:prstGeom>
          <a:gradFill rotWithShape="1">
            <a:gsLst>
              <a:gs pos="0">
                <a:schemeClr val="tx2"/>
              </a:gs>
              <a:gs pos="100000">
                <a:schemeClr val="folHlink"/>
              </a:gs>
            </a:gsLst>
            <a:lin ang="0" scaled="1"/>
          </a:gradFill>
          <a:ln w="25400">
            <a:solidFill>
              <a:schemeClr val="tx1"/>
            </a:solidFill>
            <a:miter lim="800000"/>
            <a:headEnd/>
            <a:tailEnd/>
          </a:ln>
        </p:spPr>
        <p:txBody>
          <a:bodyPr wrap="none" lIns="90000" tIns="46800" rIns="90000" bIns="46800" anchor="ctr">
            <a:spAutoFit/>
          </a:bodyPr>
          <a:lstStyle/>
          <a:p>
            <a:endParaRPr lang="es-ES"/>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E:\Coche eléctrico\P6250185.JPG"/>
          <p:cNvPicPr>
            <a:picLocks noGrp="1" noChangeAspect="1" noChangeArrowheads="1"/>
          </p:cNvPicPr>
          <p:nvPr>
            <p:ph idx="1"/>
          </p:nvPr>
        </p:nvPicPr>
        <p:blipFill>
          <a:blip r:embed="rId2" cstate="print"/>
          <a:srcRect/>
          <a:stretch>
            <a:fillRect/>
          </a:stretch>
        </p:blipFill>
        <p:spPr bwMode="auto">
          <a:xfrm>
            <a:off x="714348" y="428604"/>
            <a:ext cx="7596745" cy="5697559"/>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_tradnl" sz="2000" dirty="0" smtClean="0"/>
              <a:t>Despiece del fusible</a:t>
            </a:r>
            <a:endParaRPr lang="es-ES_tradnl" sz="2000" dirty="0"/>
          </a:p>
        </p:txBody>
      </p:sp>
      <p:pic>
        <p:nvPicPr>
          <p:cNvPr id="4099" name="Picture 3" descr="E:\Coche eléctrico\P6250188.JPG"/>
          <p:cNvPicPr>
            <a:picLocks noGrp="1" noChangeAspect="1" noChangeArrowheads="1"/>
          </p:cNvPicPr>
          <p:nvPr>
            <p:ph idx="1"/>
          </p:nvPr>
        </p:nvPicPr>
        <p:blipFill>
          <a:blip r:embed="rId2" cstate="print"/>
          <a:stretch>
            <a:fillRect/>
          </a:stretch>
        </p:blipFill>
        <p:spPr bwMode="auto">
          <a:xfrm>
            <a:off x="1554691" y="1600200"/>
            <a:ext cx="6034617" cy="4525963"/>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
          <p:cNvPicPr>
            <a:picLocks noChangeAspect="1" noChangeArrowheads="1"/>
          </p:cNvPicPr>
          <p:nvPr/>
        </p:nvPicPr>
        <p:blipFill>
          <a:blip r:embed="rId3" cstate="print"/>
          <a:srcRect/>
          <a:stretch>
            <a:fillRect/>
          </a:stretch>
        </p:blipFill>
        <p:spPr bwMode="auto">
          <a:xfrm>
            <a:off x="1187450" y="1125538"/>
            <a:ext cx="2079625" cy="2162175"/>
          </a:xfrm>
          <a:prstGeom prst="rect">
            <a:avLst/>
          </a:prstGeom>
          <a:noFill/>
          <a:ln w="9525">
            <a:noFill/>
            <a:miter lim="800000"/>
            <a:headEnd/>
            <a:tailEnd/>
          </a:ln>
        </p:spPr>
      </p:pic>
      <p:pic>
        <p:nvPicPr>
          <p:cNvPr id="30723" name="Picture 7"/>
          <p:cNvPicPr>
            <a:picLocks noChangeAspect="1" noChangeArrowheads="1"/>
          </p:cNvPicPr>
          <p:nvPr/>
        </p:nvPicPr>
        <p:blipFill>
          <a:blip r:embed="rId3" cstate="print"/>
          <a:srcRect/>
          <a:stretch>
            <a:fillRect/>
          </a:stretch>
        </p:blipFill>
        <p:spPr bwMode="auto">
          <a:xfrm>
            <a:off x="1187450" y="1125538"/>
            <a:ext cx="2079625" cy="2162175"/>
          </a:xfrm>
          <a:prstGeom prst="rect">
            <a:avLst/>
          </a:prstGeom>
          <a:noFill/>
          <a:ln w="9525">
            <a:noFill/>
            <a:miter lim="800000"/>
            <a:headEnd/>
            <a:tailEnd/>
          </a:ln>
        </p:spPr>
      </p:pic>
      <p:sp>
        <p:nvSpPr>
          <p:cNvPr id="30735" name="Rectangle 53"/>
          <p:cNvSpPr>
            <a:spLocks noGrp="1" noChangeArrowheads="1"/>
          </p:cNvSpPr>
          <p:nvPr>
            <p:ph type="title"/>
          </p:nvPr>
        </p:nvSpPr>
        <p:spPr>
          <a:xfrm>
            <a:off x="1857356" y="-142900"/>
            <a:ext cx="6872278" cy="1143000"/>
          </a:xfrm>
          <a:noFill/>
        </p:spPr>
        <p:txBody>
          <a:bodyPr/>
          <a:lstStyle/>
          <a:p>
            <a:pPr algn="l" eaLnBrk="1" hangingPunct="1"/>
            <a:r>
              <a:rPr lang="es-ES" dirty="0" smtClean="0"/>
              <a:t>Batería de tracción</a:t>
            </a:r>
          </a:p>
        </p:txBody>
      </p:sp>
      <p:sp>
        <p:nvSpPr>
          <p:cNvPr id="30724" name="Rectangle 3"/>
          <p:cNvSpPr>
            <a:spLocks noGrp="1" noChangeArrowheads="1"/>
          </p:cNvSpPr>
          <p:nvPr>
            <p:ph idx="1"/>
          </p:nvPr>
        </p:nvSpPr>
        <p:spPr>
          <a:xfrm>
            <a:off x="0" y="620713"/>
            <a:ext cx="8928100" cy="504825"/>
          </a:xfrm>
        </p:spPr>
        <p:txBody>
          <a:bodyPr/>
          <a:lstStyle/>
          <a:p>
            <a:pPr eaLnBrk="1" hangingPunct="1">
              <a:lnSpc>
                <a:spcPct val="80000"/>
              </a:lnSpc>
            </a:pPr>
            <a:endParaRPr lang="fr-FR" sz="800" b="1" smtClean="0"/>
          </a:p>
          <a:p>
            <a:pPr eaLnBrk="1" hangingPunct="1">
              <a:lnSpc>
                <a:spcPct val="80000"/>
              </a:lnSpc>
            </a:pPr>
            <a:endParaRPr lang="fr-FR" sz="800" b="1" smtClean="0"/>
          </a:p>
          <a:p>
            <a:pPr eaLnBrk="1" hangingPunct="1">
              <a:lnSpc>
                <a:spcPct val="80000"/>
              </a:lnSpc>
            </a:pPr>
            <a:endParaRPr lang="fr-FR" sz="800" b="1" smtClean="0"/>
          </a:p>
          <a:p>
            <a:pPr eaLnBrk="1" hangingPunct="1">
              <a:lnSpc>
                <a:spcPct val="80000"/>
              </a:lnSpc>
            </a:pPr>
            <a:endParaRPr lang="fr-FR" sz="800" smtClean="0"/>
          </a:p>
        </p:txBody>
      </p:sp>
      <p:sp>
        <p:nvSpPr>
          <p:cNvPr id="30725" name="Rectangle 4"/>
          <p:cNvSpPr>
            <a:spLocks noChangeArrowheads="1"/>
          </p:cNvSpPr>
          <p:nvPr/>
        </p:nvSpPr>
        <p:spPr bwMode="auto">
          <a:xfrm>
            <a:off x="857224" y="714356"/>
            <a:ext cx="7818463" cy="504825"/>
          </a:xfrm>
          <a:prstGeom prst="rect">
            <a:avLst/>
          </a:prstGeom>
          <a:noFill/>
          <a:ln w="9525">
            <a:noFill/>
            <a:miter lim="800000"/>
            <a:headEnd/>
            <a:tailEnd/>
          </a:ln>
        </p:spPr>
        <p:txBody>
          <a:bodyPr lIns="90517" tIns="45259" rIns="90517" bIns="45259"/>
          <a:lstStyle/>
          <a:p>
            <a:pPr marL="280988" indent="-280988" algn="l" defTabSz="904875">
              <a:buClr>
                <a:srgbClr val="FF0000"/>
              </a:buClr>
              <a:buSzPct val="80000"/>
            </a:pPr>
            <a:r>
              <a:rPr lang="es-ES" sz="1800" b="1" dirty="0">
                <a:solidFill>
                  <a:srgbClr val="000000"/>
                </a:solidFill>
              </a:rPr>
              <a:t>Componentes de la batería: sensor de intensidad y detector de fugas</a:t>
            </a:r>
          </a:p>
        </p:txBody>
      </p:sp>
      <p:pic>
        <p:nvPicPr>
          <p:cNvPr id="30726" name="Picture 3"/>
          <p:cNvPicPr>
            <a:picLocks noChangeAspect="1" noChangeArrowheads="1"/>
          </p:cNvPicPr>
          <p:nvPr/>
        </p:nvPicPr>
        <p:blipFill>
          <a:blip r:embed="rId4" cstate="print"/>
          <a:srcRect/>
          <a:stretch>
            <a:fillRect/>
          </a:stretch>
        </p:blipFill>
        <p:spPr bwMode="auto">
          <a:xfrm>
            <a:off x="5580063" y="1130300"/>
            <a:ext cx="2159000" cy="2065338"/>
          </a:xfrm>
          <a:prstGeom prst="rect">
            <a:avLst/>
          </a:prstGeom>
          <a:noFill/>
          <a:ln w="9525">
            <a:noFill/>
            <a:miter lim="800000"/>
            <a:headEnd/>
            <a:tailEnd/>
          </a:ln>
        </p:spPr>
      </p:pic>
      <p:pic>
        <p:nvPicPr>
          <p:cNvPr id="30727" name="Picture 7"/>
          <p:cNvPicPr>
            <a:picLocks noChangeAspect="1" noChangeArrowheads="1"/>
          </p:cNvPicPr>
          <p:nvPr/>
        </p:nvPicPr>
        <p:blipFill>
          <a:blip r:embed="rId3" cstate="print"/>
          <a:srcRect/>
          <a:stretch>
            <a:fillRect/>
          </a:stretch>
        </p:blipFill>
        <p:spPr bwMode="auto">
          <a:xfrm>
            <a:off x="1071538" y="1071546"/>
            <a:ext cx="2079625" cy="2162175"/>
          </a:xfrm>
          <a:prstGeom prst="rect">
            <a:avLst/>
          </a:prstGeom>
          <a:noFill/>
          <a:ln w="9525">
            <a:noFill/>
            <a:miter lim="800000"/>
            <a:headEnd/>
            <a:tailEnd/>
          </a:ln>
        </p:spPr>
      </p:pic>
      <p:sp>
        <p:nvSpPr>
          <p:cNvPr id="30728" name="Text Box 28"/>
          <p:cNvSpPr txBox="1">
            <a:spLocks noChangeArrowheads="1"/>
          </p:cNvSpPr>
          <p:nvPr/>
        </p:nvSpPr>
        <p:spPr bwMode="auto">
          <a:xfrm>
            <a:off x="5005388" y="3514725"/>
            <a:ext cx="3311525" cy="641350"/>
          </a:xfrm>
          <a:prstGeom prst="rect">
            <a:avLst/>
          </a:prstGeom>
          <a:noFill/>
          <a:ln w="63500">
            <a:noFill/>
            <a:miter lim="800000"/>
            <a:headEnd/>
            <a:tailEnd/>
          </a:ln>
        </p:spPr>
        <p:txBody>
          <a:bodyPr>
            <a:spAutoFit/>
          </a:bodyPr>
          <a:lstStyle/>
          <a:p>
            <a:r>
              <a:rPr lang="es-ES" sz="1800" i="1"/>
              <a:t>Detector de fugas eléctricas</a:t>
            </a:r>
          </a:p>
          <a:p>
            <a:endParaRPr lang="fr-FR" sz="1800" i="1"/>
          </a:p>
        </p:txBody>
      </p:sp>
      <p:pic>
        <p:nvPicPr>
          <p:cNvPr id="30729" name="Picture 3"/>
          <p:cNvPicPr>
            <a:picLocks noChangeAspect="1" noChangeArrowheads="1"/>
          </p:cNvPicPr>
          <p:nvPr/>
        </p:nvPicPr>
        <p:blipFill>
          <a:blip r:embed="rId4" cstate="print"/>
          <a:srcRect/>
          <a:stretch>
            <a:fillRect/>
          </a:stretch>
        </p:blipFill>
        <p:spPr bwMode="auto">
          <a:xfrm>
            <a:off x="5580063" y="1125538"/>
            <a:ext cx="2159000" cy="2065337"/>
          </a:xfrm>
          <a:prstGeom prst="rect">
            <a:avLst/>
          </a:prstGeom>
          <a:noFill/>
          <a:ln w="9525">
            <a:noFill/>
            <a:miter lim="800000"/>
            <a:headEnd/>
            <a:tailEnd/>
          </a:ln>
        </p:spPr>
      </p:pic>
      <p:grpSp>
        <p:nvGrpSpPr>
          <p:cNvPr id="2" name="Group 55"/>
          <p:cNvGrpSpPr>
            <a:grpSpLocks/>
          </p:cNvGrpSpPr>
          <p:nvPr/>
        </p:nvGrpSpPr>
        <p:grpSpPr bwMode="auto">
          <a:xfrm>
            <a:off x="214282" y="1857364"/>
            <a:ext cx="4086225" cy="2022475"/>
            <a:chOff x="215" y="1162"/>
            <a:chExt cx="2574" cy="1274"/>
          </a:xfrm>
        </p:grpSpPr>
        <p:sp>
          <p:nvSpPr>
            <p:cNvPr id="30736" name="Text Box 27"/>
            <p:cNvSpPr txBox="1">
              <a:spLocks noChangeArrowheads="1"/>
            </p:cNvSpPr>
            <p:nvPr/>
          </p:nvSpPr>
          <p:spPr bwMode="auto">
            <a:xfrm>
              <a:off x="340" y="2205"/>
              <a:ext cx="2086" cy="231"/>
            </a:xfrm>
            <a:prstGeom prst="rect">
              <a:avLst/>
            </a:prstGeom>
            <a:noFill/>
            <a:ln w="63500">
              <a:noFill/>
              <a:miter lim="800000"/>
              <a:headEnd/>
              <a:tailEnd/>
            </a:ln>
          </p:spPr>
          <p:txBody>
            <a:bodyPr>
              <a:spAutoFit/>
            </a:bodyPr>
            <a:lstStyle/>
            <a:p>
              <a:r>
                <a:rPr lang="es-ES" sz="1800" i="1" dirty="0"/>
                <a:t>Sensor de intensidad eléctrica</a:t>
              </a:r>
            </a:p>
          </p:txBody>
        </p:sp>
        <p:sp>
          <p:nvSpPr>
            <p:cNvPr id="30737" name="Oval 39"/>
            <p:cNvSpPr>
              <a:spLocks noChangeArrowheads="1"/>
            </p:cNvSpPr>
            <p:nvPr/>
          </p:nvSpPr>
          <p:spPr bwMode="auto">
            <a:xfrm>
              <a:off x="215" y="1162"/>
              <a:ext cx="408" cy="408"/>
            </a:xfrm>
            <a:prstGeom prst="ellipse">
              <a:avLst/>
            </a:prstGeom>
            <a:gradFill rotWithShape="1">
              <a:gsLst>
                <a:gs pos="0">
                  <a:srgbClr val="FFFFFF"/>
                </a:gs>
                <a:gs pos="100000">
                  <a:srgbClr val="F1C469"/>
                </a:gs>
              </a:gsLst>
              <a:path path="shape">
                <a:fillToRect l="50000" t="50000" r="50000" b="50000"/>
              </a:path>
            </a:gradFill>
            <a:ln w="25400">
              <a:solidFill>
                <a:srgbClr val="FF0000"/>
              </a:solidFill>
              <a:round/>
              <a:headEnd/>
              <a:tailEnd/>
            </a:ln>
          </p:spPr>
          <p:txBody>
            <a:bodyPr wrap="none" lIns="90000" tIns="46800" rIns="90000" bIns="46800" anchor="ctr">
              <a:spAutoFit/>
            </a:bodyPr>
            <a:lstStyle/>
            <a:p>
              <a:endParaRPr lang="es-ES"/>
            </a:p>
          </p:txBody>
        </p:sp>
        <p:sp>
          <p:nvSpPr>
            <p:cNvPr id="30738" name="Text Box 40"/>
            <p:cNvSpPr txBox="1">
              <a:spLocks noChangeArrowheads="1"/>
            </p:cNvSpPr>
            <p:nvPr/>
          </p:nvSpPr>
          <p:spPr bwMode="auto">
            <a:xfrm>
              <a:off x="295" y="1207"/>
              <a:ext cx="272" cy="288"/>
            </a:xfrm>
            <a:prstGeom prst="rect">
              <a:avLst/>
            </a:prstGeom>
            <a:noFill/>
            <a:ln w="63500">
              <a:noFill/>
              <a:miter lim="800000"/>
              <a:headEnd/>
              <a:tailEnd/>
            </a:ln>
          </p:spPr>
          <p:txBody>
            <a:bodyPr lIns="90000" tIns="46800" rIns="90000" bIns="46800">
              <a:spAutoFit/>
            </a:bodyPr>
            <a:lstStyle/>
            <a:p>
              <a:pPr algn="l">
                <a:spcBef>
                  <a:spcPct val="50000"/>
                </a:spcBef>
              </a:pPr>
              <a:r>
                <a:rPr lang="fr-FR" sz="2400" b="1"/>
                <a:t>A</a:t>
              </a:r>
            </a:p>
          </p:txBody>
        </p:sp>
        <p:sp>
          <p:nvSpPr>
            <p:cNvPr id="30739" name="Oval 41"/>
            <p:cNvSpPr>
              <a:spLocks noChangeArrowheads="1"/>
            </p:cNvSpPr>
            <p:nvPr/>
          </p:nvSpPr>
          <p:spPr bwMode="auto">
            <a:xfrm>
              <a:off x="2381" y="1207"/>
              <a:ext cx="408" cy="408"/>
            </a:xfrm>
            <a:prstGeom prst="ellipse">
              <a:avLst/>
            </a:prstGeom>
            <a:gradFill rotWithShape="1">
              <a:gsLst>
                <a:gs pos="0">
                  <a:srgbClr val="FFFFFF"/>
                </a:gs>
                <a:gs pos="100000">
                  <a:srgbClr val="F1C469"/>
                </a:gs>
              </a:gsLst>
              <a:path path="shape">
                <a:fillToRect l="50000" t="50000" r="50000" b="50000"/>
              </a:path>
            </a:gradFill>
            <a:ln w="25400">
              <a:solidFill>
                <a:srgbClr val="FF0000"/>
              </a:solidFill>
              <a:round/>
              <a:headEnd/>
              <a:tailEnd/>
            </a:ln>
          </p:spPr>
          <p:txBody>
            <a:bodyPr wrap="none" lIns="90000" tIns="46800" rIns="90000" bIns="46800" anchor="ctr">
              <a:spAutoFit/>
            </a:bodyPr>
            <a:lstStyle/>
            <a:p>
              <a:endParaRPr lang="es-ES"/>
            </a:p>
          </p:txBody>
        </p:sp>
        <p:sp>
          <p:nvSpPr>
            <p:cNvPr id="30740" name="Text Box 42"/>
            <p:cNvSpPr txBox="1">
              <a:spLocks noChangeArrowheads="1"/>
            </p:cNvSpPr>
            <p:nvPr/>
          </p:nvSpPr>
          <p:spPr bwMode="auto">
            <a:xfrm>
              <a:off x="2472" y="1282"/>
              <a:ext cx="272" cy="288"/>
            </a:xfrm>
            <a:prstGeom prst="rect">
              <a:avLst/>
            </a:prstGeom>
            <a:noFill/>
            <a:ln w="63500">
              <a:noFill/>
              <a:miter lim="800000"/>
              <a:headEnd/>
              <a:tailEnd/>
            </a:ln>
          </p:spPr>
          <p:txBody>
            <a:bodyPr lIns="90000" tIns="46800" rIns="90000" bIns="46800">
              <a:spAutoFit/>
            </a:bodyPr>
            <a:lstStyle/>
            <a:p>
              <a:pPr algn="l">
                <a:spcBef>
                  <a:spcPct val="50000"/>
                </a:spcBef>
              </a:pPr>
              <a:r>
                <a:rPr lang="fr-FR" sz="2400" b="1" dirty="0"/>
                <a:t>V</a:t>
              </a:r>
            </a:p>
          </p:txBody>
        </p:sp>
        <p:sp>
          <p:nvSpPr>
            <p:cNvPr id="30741" name="Line 44"/>
            <p:cNvSpPr>
              <a:spLocks noChangeShapeType="1"/>
            </p:cNvSpPr>
            <p:nvPr/>
          </p:nvSpPr>
          <p:spPr bwMode="auto">
            <a:xfrm>
              <a:off x="2018" y="1253"/>
              <a:ext cx="318" cy="91"/>
            </a:xfrm>
            <a:prstGeom prst="line">
              <a:avLst/>
            </a:prstGeom>
            <a:noFill/>
            <a:ln w="63500">
              <a:solidFill>
                <a:srgbClr val="FF0000"/>
              </a:solidFill>
              <a:round/>
              <a:headEnd/>
              <a:tailEnd type="triangle" w="med" len="med"/>
            </a:ln>
          </p:spPr>
          <p:txBody>
            <a:bodyPr lIns="90000" tIns="46800" rIns="90000" bIns="46800">
              <a:spAutoFit/>
            </a:bodyPr>
            <a:lstStyle/>
            <a:p>
              <a:endParaRPr lang="es-ES"/>
            </a:p>
          </p:txBody>
        </p:sp>
        <p:sp>
          <p:nvSpPr>
            <p:cNvPr id="30742" name="AutoShape 45"/>
            <p:cNvSpPr>
              <a:spLocks noChangeArrowheads="1"/>
            </p:cNvSpPr>
            <p:nvPr/>
          </p:nvSpPr>
          <p:spPr bwMode="auto">
            <a:xfrm rot="8851334">
              <a:off x="476" y="1570"/>
              <a:ext cx="953" cy="363"/>
            </a:xfrm>
            <a:prstGeom prst="flowChartMagneticDrum">
              <a:avLst/>
            </a:prstGeom>
            <a:solidFill>
              <a:srgbClr val="FF6600">
                <a:alpha val="89803"/>
              </a:srgbClr>
            </a:solidFill>
            <a:ln w="31750">
              <a:solidFill>
                <a:srgbClr val="993300"/>
              </a:solidFill>
              <a:round/>
              <a:headEnd/>
              <a:tailEnd/>
            </a:ln>
          </p:spPr>
          <p:txBody>
            <a:bodyPr lIns="90000" tIns="46800" rIns="90000" bIns="46800" anchor="ctr">
              <a:spAutoFit/>
            </a:bodyPr>
            <a:lstStyle/>
            <a:p>
              <a:endParaRPr lang="es-ES"/>
            </a:p>
          </p:txBody>
        </p:sp>
      </p:grpSp>
      <p:pic>
        <p:nvPicPr>
          <p:cNvPr id="30734" name="Picture 3"/>
          <p:cNvPicPr>
            <a:picLocks noChangeAspect="1" noChangeArrowheads="1"/>
          </p:cNvPicPr>
          <p:nvPr/>
        </p:nvPicPr>
        <p:blipFill>
          <a:blip r:embed="rId4" cstate="print"/>
          <a:srcRect/>
          <a:stretch>
            <a:fillRect/>
          </a:stretch>
        </p:blipFill>
        <p:spPr bwMode="auto">
          <a:xfrm>
            <a:off x="5580063" y="1125538"/>
            <a:ext cx="2159000" cy="20653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6" descr="photo1"/>
          <p:cNvPicPr>
            <a:picLocks noChangeAspect="1" noChangeArrowheads="1"/>
          </p:cNvPicPr>
          <p:nvPr/>
        </p:nvPicPr>
        <p:blipFill>
          <a:blip r:embed="rId3" cstate="print"/>
          <a:srcRect/>
          <a:stretch>
            <a:fillRect/>
          </a:stretch>
        </p:blipFill>
        <p:spPr bwMode="auto">
          <a:xfrm>
            <a:off x="107950" y="1341438"/>
            <a:ext cx="4284663" cy="2601912"/>
          </a:xfrm>
          <a:prstGeom prst="rect">
            <a:avLst/>
          </a:prstGeom>
          <a:noFill/>
          <a:ln w="9525">
            <a:noFill/>
            <a:miter lim="800000"/>
            <a:headEnd/>
            <a:tailEnd/>
          </a:ln>
        </p:spPr>
      </p:pic>
      <p:sp>
        <p:nvSpPr>
          <p:cNvPr id="35843" name="AutoShape 20"/>
          <p:cNvSpPr>
            <a:spLocks noChangeArrowheads="1"/>
          </p:cNvSpPr>
          <p:nvPr/>
        </p:nvSpPr>
        <p:spPr bwMode="auto">
          <a:xfrm>
            <a:off x="4572000" y="4076700"/>
            <a:ext cx="4392613" cy="2376488"/>
          </a:xfrm>
          <a:prstGeom prst="roundRect">
            <a:avLst>
              <a:gd name="adj" fmla="val 16667"/>
            </a:avLst>
          </a:prstGeom>
          <a:gradFill rotWithShape="1">
            <a:gsLst>
              <a:gs pos="0">
                <a:schemeClr val="hlink"/>
              </a:gs>
              <a:gs pos="100000">
                <a:srgbClr val="D7CDC3"/>
              </a:gs>
            </a:gsLst>
            <a:path path="shape">
              <a:fillToRect l="50000" t="50000" r="50000" b="50000"/>
            </a:path>
          </a:gradFill>
          <a:ln w="25400">
            <a:solidFill>
              <a:schemeClr val="tx1"/>
            </a:solidFill>
            <a:round/>
            <a:headEnd/>
            <a:tailEnd/>
          </a:ln>
        </p:spPr>
        <p:txBody>
          <a:bodyPr wrap="none" lIns="90000" tIns="46800" rIns="90000" bIns="46800" anchor="ctr">
            <a:spAutoFit/>
          </a:bodyPr>
          <a:lstStyle/>
          <a:p>
            <a:endParaRPr lang="es-ES"/>
          </a:p>
        </p:txBody>
      </p:sp>
      <p:sp>
        <p:nvSpPr>
          <p:cNvPr id="35847" name="Rectangle 24"/>
          <p:cNvSpPr>
            <a:spLocks noGrp="1" noChangeArrowheads="1"/>
          </p:cNvSpPr>
          <p:nvPr>
            <p:ph type="title"/>
          </p:nvPr>
        </p:nvSpPr>
        <p:spPr>
          <a:xfrm>
            <a:off x="428596" y="-214338"/>
            <a:ext cx="8229600" cy="1143000"/>
          </a:xfrm>
          <a:noFill/>
        </p:spPr>
        <p:txBody>
          <a:bodyPr/>
          <a:lstStyle/>
          <a:p>
            <a:pPr eaLnBrk="1" hangingPunct="1"/>
            <a:r>
              <a:rPr lang="es-ES" dirty="0" smtClean="0"/>
              <a:t>Batería de tracción</a:t>
            </a:r>
          </a:p>
        </p:txBody>
      </p:sp>
      <p:sp>
        <p:nvSpPr>
          <p:cNvPr id="35844" name="Rectangle 3"/>
          <p:cNvSpPr>
            <a:spLocks noGrp="1" noChangeArrowheads="1"/>
          </p:cNvSpPr>
          <p:nvPr>
            <p:ph idx="1"/>
          </p:nvPr>
        </p:nvSpPr>
        <p:spPr>
          <a:xfrm>
            <a:off x="0" y="785794"/>
            <a:ext cx="8928100" cy="504825"/>
          </a:xfrm>
        </p:spPr>
        <p:txBody>
          <a:bodyPr/>
          <a:lstStyle/>
          <a:p>
            <a:pPr eaLnBrk="1" hangingPunct="1">
              <a:lnSpc>
                <a:spcPct val="80000"/>
              </a:lnSpc>
            </a:pPr>
            <a:endParaRPr lang="fr-FR" sz="800" b="1" smtClean="0"/>
          </a:p>
          <a:p>
            <a:pPr eaLnBrk="1" hangingPunct="1">
              <a:lnSpc>
                <a:spcPct val="80000"/>
              </a:lnSpc>
            </a:pPr>
            <a:endParaRPr lang="fr-FR" sz="800" b="1" smtClean="0"/>
          </a:p>
          <a:p>
            <a:pPr eaLnBrk="1" hangingPunct="1">
              <a:lnSpc>
                <a:spcPct val="80000"/>
              </a:lnSpc>
            </a:pPr>
            <a:endParaRPr lang="fr-FR" sz="800" b="1" smtClean="0"/>
          </a:p>
          <a:p>
            <a:pPr eaLnBrk="1" hangingPunct="1">
              <a:lnSpc>
                <a:spcPct val="80000"/>
              </a:lnSpc>
            </a:pPr>
            <a:endParaRPr lang="fr-FR" sz="800" smtClean="0"/>
          </a:p>
        </p:txBody>
      </p:sp>
      <p:sp>
        <p:nvSpPr>
          <p:cNvPr id="35845" name="Rectangle 4"/>
          <p:cNvSpPr>
            <a:spLocks noChangeArrowheads="1"/>
          </p:cNvSpPr>
          <p:nvPr/>
        </p:nvSpPr>
        <p:spPr bwMode="auto">
          <a:xfrm>
            <a:off x="428596" y="857232"/>
            <a:ext cx="8426479" cy="504825"/>
          </a:xfrm>
          <a:prstGeom prst="rect">
            <a:avLst/>
          </a:prstGeom>
          <a:noFill/>
          <a:ln w="9525">
            <a:noFill/>
            <a:miter lim="800000"/>
            <a:headEnd/>
            <a:tailEnd/>
          </a:ln>
        </p:spPr>
        <p:txBody>
          <a:bodyPr lIns="90517" tIns="45259" rIns="90517" bIns="45259"/>
          <a:lstStyle/>
          <a:p>
            <a:pPr marL="280988" indent="-280988" algn="l" defTabSz="904875">
              <a:buClr>
                <a:srgbClr val="FF0000"/>
              </a:buClr>
              <a:buSzPct val="80000"/>
            </a:pPr>
            <a:r>
              <a:rPr lang="fr-FR" sz="1800" b="1" dirty="0" err="1">
                <a:solidFill>
                  <a:srgbClr val="000000"/>
                </a:solidFill>
              </a:rPr>
              <a:t>Componentes</a:t>
            </a:r>
            <a:r>
              <a:rPr lang="fr-FR" sz="1800" b="1" dirty="0">
                <a:solidFill>
                  <a:srgbClr val="000000"/>
                </a:solidFill>
              </a:rPr>
              <a:t> de la </a:t>
            </a:r>
            <a:r>
              <a:rPr lang="fr-FR" sz="1800" b="1" dirty="0" err="1">
                <a:solidFill>
                  <a:srgbClr val="000000"/>
                </a:solidFill>
              </a:rPr>
              <a:t>batería</a:t>
            </a:r>
            <a:r>
              <a:rPr lang="fr-FR" sz="1800" b="1" dirty="0">
                <a:solidFill>
                  <a:srgbClr val="000000"/>
                </a:solidFill>
              </a:rPr>
              <a:t>: Fusibles</a:t>
            </a:r>
          </a:p>
        </p:txBody>
      </p:sp>
      <p:sp>
        <p:nvSpPr>
          <p:cNvPr id="35846" name="Text Box 19"/>
          <p:cNvSpPr txBox="1">
            <a:spLocks noChangeArrowheads="1"/>
          </p:cNvSpPr>
          <p:nvPr/>
        </p:nvSpPr>
        <p:spPr bwMode="auto">
          <a:xfrm>
            <a:off x="4572000" y="4238625"/>
            <a:ext cx="4392613" cy="2425700"/>
          </a:xfrm>
          <a:prstGeom prst="rect">
            <a:avLst/>
          </a:prstGeom>
          <a:noFill/>
          <a:ln w="25400">
            <a:noFill/>
            <a:miter lim="800000"/>
            <a:headEnd/>
            <a:tailEnd/>
          </a:ln>
        </p:spPr>
        <p:txBody>
          <a:bodyPr lIns="90000" tIns="46800" rIns="90000" bIns="46800">
            <a:spAutoFit/>
          </a:bodyPr>
          <a:lstStyle/>
          <a:p>
            <a:pPr>
              <a:spcBef>
                <a:spcPct val="50000"/>
              </a:spcBef>
            </a:pPr>
            <a:r>
              <a:rPr lang="fr-FR" sz="1800" b="1"/>
              <a:t>3 fusibles</a:t>
            </a:r>
          </a:p>
          <a:p>
            <a:pPr>
              <a:spcBef>
                <a:spcPct val="50000"/>
              </a:spcBef>
            </a:pPr>
            <a:endParaRPr lang="fr-FR" sz="1800" b="1"/>
          </a:p>
          <a:p>
            <a:pPr>
              <a:spcBef>
                <a:spcPts val="1075"/>
              </a:spcBef>
            </a:pPr>
            <a:r>
              <a:rPr lang="es-ES" sz="1800"/>
              <a:t>280 A: Motor eléctrico</a:t>
            </a:r>
          </a:p>
          <a:p>
            <a:pPr>
              <a:spcBef>
                <a:spcPts val="1075"/>
              </a:spcBef>
            </a:pPr>
            <a:r>
              <a:rPr lang="es-ES" sz="1800"/>
              <a:t>50 A: Compresor de climatización</a:t>
            </a:r>
          </a:p>
          <a:p>
            <a:pPr>
              <a:spcBef>
                <a:spcPts val="1075"/>
              </a:spcBef>
            </a:pPr>
            <a:r>
              <a:rPr lang="es-ES" sz="1800"/>
              <a:t>50 A: Calefacción</a:t>
            </a:r>
          </a:p>
          <a:p>
            <a:pPr>
              <a:spcBef>
                <a:spcPct val="50000"/>
              </a:spcBef>
            </a:pPr>
            <a:endParaRPr lang="fr-FR" sz="1800"/>
          </a:p>
        </p:txBody>
      </p:sp>
      <p:pic>
        <p:nvPicPr>
          <p:cNvPr id="35848" name="Picture 25" descr="danger-mort"/>
          <p:cNvPicPr>
            <a:picLocks noChangeAspect="1" noChangeArrowheads="1"/>
          </p:cNvPicPr>
          <p:nvPr/>
        </p:nvPicPr>
        <p:blipFill>
          <a:blip r:embed="rId4" cstate="print"/>
          <a:srcRect/>
          <a:stretch>
            <a:fillRect/>
          </a:stretch>
        </p:blipFill>
        <p:spPr bwMode="auto">
          <a:xfrm>
            <a:off x="3132138" y="3614738"/>
            <a:ext cx="1223962" cy="1109662"/>
          </a:xfrm>
          <a:prstGeom prst="rect">
            <a:avLst/>
          </a:prstGeom>
          <a:noFill/>
          <a:ln w="9525">
            <a:noFill/>
            <a:miter lim="800000"/>
            <a:headEnd/>
            <a:tailEnd/>
          </a:ln>
        </p:spPr>
      </p:pic>
      <p:pic>
        <p:nvPicPr>
          <p:cNvPr id="35849" name="Picture 27" descr="fusibles"/>
          <p:cNvPicPr>
            <a:picLocks noChangeAspect="1" noChangeArrowheads="1"/>
          </p:cNvPicPr>
          <p:nvPr/>
        </p:nvPicPr>
        <p:blipFill>
          <a:blip r:embed="rId5" cstate="print"/>
          <a:srcRect/>
          <a:stretch>
            <a:fillRect/>
          </a:stretch>
        </p:blipFill>
        <p:spPr bwMode="auto">
          <a:xfrm>
            <a:off x="4211638" y="1196975"/>
            <a:ext cx="4835525" cy="2557463"/>
          </a:xfrm>
          <a:prstGeom prst="rect">
            <a:avLst/>
          </a:prstGeom>
          <a:noFill/>
          <a:ln w="9525">
            <a:noFill/>
            <a:miter lim="800000"/>
            <a:headEnd/>
            <a:tailEnd/>
          </a:ln>
        </p:spPr>
      </p:pic>
      <p:pic>
        <p:nvPicPr>
          <p:cNvPr id="35850" name="Picture 28" descr="fusible"/>
          <p:cNvPicPr>
            <a:picLocks noChangeAspect="1" noChangeArrowheads="1"/>
          </p:cNvPicPr>
          <p:nvPr/>
        </p:nvPicPr>
        <p:blipFill>
          <a:blip r:embed="rId6" cstate="print"/>
          <a:srcRect/>
          <a:stretch>
            <a:fillRect/>
          </a:stretch>
        </p:blipFill>
        <p:spPr bwMode="auto">
          <a:xfrm>
            <a:off x="179388" y="4797425"/>
            <a:ext cx="4270375" cy="18002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72" name="Rectangle 65"/>
          <p:cNvSpPr>
            <a:spLocks noGrp="1" noChangeArrowheads="1"/>
          </p:cNvSpPr>
          <p:nvPr>
            <p:ph type="title"/>
          </p:nvPr>
        </p:nvSpPr>
        <p:spPr>
          <a:noFill/>
        </p:spPr>
        <p:txBody>
          <a:bodyPr/>
          <a:lstStyle/>
          <a:p>
            <a:pPr eaLnBrk="1" hangingPunct="1"/>
            <a:r>
              <a:rPr lang="es-ES" dirty="0" smtClean="0"/>
              <a:t>Batería de tracción</a:t>
            </a:r>
          </a:p>
        </p:txBody>
      </p:sp>
      <p:sp>
        <p:nvSpPr>
          <p:cNvPr id="36866" name="Rectangle 3"/>
          <p:cNvSpPr>
            <a:spLocks noGrp="1" noChangeArrowheads="1"/>
          </p:cNvSpPr>
          <p:nvPr>
            <p:ph idx="1"/>
          </p:nvPr>
        </p:nvSpPr>
        <p:spPr>
          <a:xfrm>
            <a:off x="0" y="620713"/>
            <a:ext cx="8928100" cy="504825"/>
          </a:xfrm>
        </p:spPr>
        <p:txBody>
          <a:bodyPr/>
          <a:lstStyle/>
          <a:p>
            <a:pPr eaLnBrk="1" hangingPunct="1">
              <a:lnSpc>
                <a:spcPct val="80000"/>
              </a:lnSpc>
            </a:pPr>
            <a:endParaRPr lang="fr-FR" sz="800" b="1" smtClean="0"/>
          </a:p>
          <a:p>
            <a:pPr eaLnBrk="1" hangingPunct="1">
              <a:lnSpc>
                <a:spcPct val="80000"/>
              </a:lnSpc>
            </a:pPr>
            <a:endParaRPr lang="fr-FR" sz="800" b="1" smtClean="0"/>
          </a:p>
          <a:p>
            <a:pPr eaLnBrk="1" hangingPunct="1">
              <a:lnSpc>
                <a:spcPct val="80000"/>
              </a:lnSpc>
            </a:pPr>
            <a:endParaRPr lang="fr-FR" sz="800" b="1" smtClean="0"/>
          </a:p>
          <a:p>
            <a:pPr eaLnBrk="1" hangingPunct="1">
              <a:lnSpc>
                <a:spcPct val="80000"/>
              </a:lnSpc>
            </a:pPr>
            <a:endParaRPr lang="fr-FR" sz="800" smtClean="0"/>
          </a:p>
        </p:txBody>
      </p:sp>
      <p:sp>
        <p:nvSpPr>
          <p:cNvPr id="36867" name="Rectangle 4"/>
          <p:cNvSpPr>
            <a:spLocks noChangeArrowheads="1"/>
          </p:cNvSpPr>
          <p:nvPr/>
        </p:nvSpPr>
        <p:spPr bwMode="auto">
          <a:xfrm>
            <a:off x="500034" y="1357298"/>
            <a:ext cx="8389935" cy="504825"/>
          </a:xfrm>
          <a:prstGeom prst="rect">
            <a:avLst/>
          </a:prstGeom>
          <a:noFill/>
          <a:ln w="9525">
            <a:noFill/>
            <a:miter lim="800000"/>
            <a:headEnd/>
            <a:tailEnd/>
          </a:ln>
        </p:spPr>
        <p:txBody>
          <a:bodyPr lIns="90517" tIns="45259" rIns="90517" bIns="45259"/>
          <a:lstStyle/>
          <a:p>
            <a:pPr marL="280988" indent="-280988" algn="l" defTabSz="904875">
              <a:buClr>
                <a:srgbClr val="FF0000"/>
              </a:buClr>
              <a:buSzPct val="80000"/>
            </a:pPr>
            <a:r>
              <a:rPr lang="es-ES" sz="1800" b="1" dirty="0">
                <a:solidFill>
                  <a:srgbClr val="000000"/>
                </a:solidFill>
              </a:rPr>
              <a:t>Componentes de la batería: ventilador para enfriamiento de la batería de tracción</a:t>
            </a:r>
          </a:p>
        </p:txBody>
      </p:sp>
      <p:grpSp>
        <p:nvGrpSpPr>
          <p:cNvPr id="2" name="Group 63"/>
          <p:cNvGrpSpPr>
            <a:grpSpLocks/>
          </p:cNvGrpSpPr>
          <p:nvPr/>
        </p:nvGrpSpPr>
        <p:grpSpPr bwMode="auto">
          <a:xfrm>
            <a:off x="468312" y="2143116"/>
            <a:ext cx="8675688" cy="4292600"/>
            <a:chOff x="0" y="754"/>
            <a:chExt cx="5760" cy="2840"/>
          </a:xfrm>
        </p:grpSpPr>
        <p:pic>
          <p:nvPicPr>
            <p:cNvPr id="36873" name="Picture 6"/>
            <p:cNvPicPr>
              <a:picLocks noChangeAspect="1" noChangeArrowheads="1"/>
            </p:cNvPicPr>
            <p:nvPr/>
          </p:nvPicPr>
          <p:blipFill>
            <a:blip r:embed="rId3" cstate="print">
              <a:grayscl/>
            </a:blip>
            <a:srcRect/>
            <a:stretch>
              <a:fillRect/>
            </a:stretch>
          </p:blipFill>
          <p:spPr bwMode="auto">
            <a:xfrm>
              <a:off x="3104" y="754"/>
              <a:ext cx="2656" cy="2840"/>
            </a:xfrm>
            <a:prstGeom prst="rect">
              <a:avLst/>
            </a:prstGeom>
            <a:noFill/>
            <a:ln w="9525">
              <a:noFill/>
              <a:miter lim="800000"/>
              <a:headEnd/>
              <a:tailEnd/>
            </a:ln>
          </p:spPr>
        </p:pic>
        <p:pic>
          <p:nvPicPr>
            <p:cNvPr id="36874" name="Picture 7"/>
            <p:cNvPicPr>
              <a:picLocks noChangeAspect="1" noChangeArrowheads="1"/>
            </p:cNvPicPr>
            <p:nvPr/>
          </p:nvPicPr>
          <p:blipFill>
            <a:blip r:embed="rId4" cstate="print">
              <a:grayscl/>
            </a:blip>
            <a:srcRect/>
            <a:stretch>
              <a:fillRect/>
            </a:stretch>
          </p:blipFill>
          <p:spPr bwMode="auto">
            <a:xfrm>
              <a:off x="158" y="754"/>
              <a:ext cx="2835" cy="2669"/>
            </a:xfrm>
            <a:prstGeom prst="rect">
              <a:avLst/>
            </a:prstGeom>
            <a:noFill/>
            <a:ln w="9525">
              <a:noFill/>
              <a:miter lim="800000"/>
              <a:headEnd/>
              <a:tailEnd/>
            </a:ln>
          </p:spPr>
        </p:pic>
        <p:sp>
          <p:nvSpPr>
            <p:cNvPr id="36875" name="AutoShape 9"/>
            <p:cNvSpPr>
              <a:spLocks noChangeArrowheads="1"/>
            </p:cNvSpPr>
            <p:nvPr/>
          </p:nvSpPr>
          <p:spPr bwMode="auto">
            <a:xfrm rot="-3991198">
              <a:off x="71" y="2842"/>
              <a:ext cx="633" cy="68"/>
            </a:xfrm>
            <a:prstGeom prst="rightArrow">
              <a:avLst>
                <a:gd name="adj1" fmla="val 38222"/>
                <a:gd name="adj2" fmla="val 296460"/>
              </a:avLst>
            </a:prstGeom>
            <a:solidFill>
              <a:srgbClr val="00FFCC">
                <a:alpha val="70195"/>
              </a:srgbClr>
            </a:solidFill>
            <a:ln w="9525">
              <a:solidFill>
                <a:schemeClr val="tx1"/>
              </a:solidFill>
              <a:miter lim="800000"/>
              <a:headEnd/>
              <a:tailEnd/>
            </a:ln>
          </p:spPr>
          <p:txBody>
            <a:bodyPr vert="eaVert" wrap="none" anchor="ctr">
              <a:spAutoFit/>
            </a:bodyPr>
            <a:lstStyle/>
            <a:p>
              <a:pPr eaLnBrk="0" hangingPunct="0"/>
              <a:endParaRPr lang="nl-NL" sz="4400">
                <a:solidFill>
                  <a:schemeClr val="tx2"/>
                </a:solidFill>
                <a:latin typeface="Times New Roman" pitchFamily="18" charset="0"/>
              </a:endParaRPr>
            </a:p>
          </p:txBody>
        </p:sp>
        <p:sp>
          <p:nvSpPr>
            <p:cNvPr id="36876" name="AutoShape 13"/>
            <p:cNvSpPr>
              <a:spLocks noChangeArrowheads="1"/>
            </p:cNvSpPr>
            <p:nvPr/>
          </p:nvSpPr>
          <p:spPr bwMode="auto">
            <a:xfrm rot="-2899896">
              <a:off x="4015" y="2078"/>
              <a:ext cx="626" cy="113"/>
            </a:xfrm>
            <a:prstGeom prst="rightArrow">
              <a:avLst>
                <a:gd name="adj1" fmla="val 27796"/>
                <a:gd name="adj2" fmla="val 219746"/>
              </a:avLst>
            </a:prstGeom>
            <a:solidFill>
              <a:srgbClr val="00FFCC">
                <a:alpha val="70195"/>
              </a:srgbClr>
            </a:solidFill>
            <a:ln w="9525">
              <a:solidFill>
                <a:schemeClr val="tx1"/>
              </a:solidFill>
              <a:miter lim="800000"/>
              <a:headEnd/>
              <a:tailEnd/>
            </a:ln>
          </p:spPr>
          <p:txBody>
            <a:bodyPr vert="eaVert" anchor="ctr">
              <a:spAutoFit/>
            </a:bodyPr>
            <a:lstStyle/>
            <a:p>
              <a:pPr eaLnBrk="0" hangingPunct="0"/>
              <a:endParaRPr lang="nl-NL" sz="4400">
                <a:solidFill>
                  <a:schemeClr val="tx2"/>
                </a:solidFill>
                <a:latin typeface="Times New Roman" pitchFamily="18" charset="0"/>
              </a:endParaRPr>
            </a:p>
          </p:txBody>
        </p:sp>
        <p:sp>
          <p:nvSpPr>
            <p:cNvPr id="36877" name="AutoShape 14"/>
            <p:cNvSpPr>
              <a:spLocks noChangeArrowheads="1"/>
            </p:cNvSpPr>
            <p:nvPr/>
          </p:nvSpPr>
          <p:spPr bwMode="auto">
            <a:xfrm rot="-7821034">
              <a:off x="4276" y="1308"/>
              <a:ext cx="307" cy="28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53 w 21600"/>
                <a:gd name="T13" fmla="*/ 2935 h 21600"/>
                <a:gd name="T14" fmla="*/ 18223 w 21600"/>
                <a:gd name="T15" fmla="*/ 9257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FFCC"/>
            </a:solidFill>
            <a:ln w="9525">
              <a:solidFill>
                <a:schemeClr val="tx1"/>
              </a:solidFill>
              <a:miter lim="800000"/>
              <a:headEnd/>
              <a:tailEnd/>
            </a:ln>
          </p:spPr>
          <p:txBody>
            <a:bodyPr anchor="ctr">
              <a:spAutoFit/>
            </a:bodyPr>
            <a:lstStyle/>
            <a:p>
              <a:endParaRPr lang="es-ES"/>
            </a:p>
          </p:txBody>
        </p:sp>
        <p:sp>
          <p:nvSpPr>
            <p:cNvPr id="36878" name="AutoShape 15"/>
            <p:cNvSpPr>
              <a:spLocks noChangeArrowheads="1"/>
            </p:cNvSpPr>
            <p:nvPr/>
          </p:nvSpPr>
          <p:spPr bwMode="auto">
            <a:xfrm rot="946181" flipH="1">
              <a:off x="5193" y="1117"/>
              <a:ext cx="136" cy="13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388 w 21600"/>
                <a:gd name="T13" fmla="*/ 2859 h 21600"/>
                <a:gd name="T14" fmla="*/ 18265 w 21600"/>
                <a:gd name="T15" fmla="*/ 921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FFCC"/>
            </a:solidFill>
            <a:ln w="9525">
              <a:solidFill>
                <a:schemeClr val="tx1"/>
              </a:solidFill>
              <a:miter lim="800000"/>
              <a:headEnd/>
              <a:tailEnd/>
            </a:ln>
          </p:spPr>
          <p:txBody>
            <a:bodyPr wrap="none" anchor="ctr">
              <a:spAutoFit/>
            </a:bodyPr>
            <a:lstStyle/>
            <a:p>
              <a:endParaRPr lang="es-ES"/>
            </a:p>
          </p:txBody>
        </p:sp>
        <p:sp>
          <p:nvSpPr>
            <p:cNvPr id="36879" name="AutoShape 16"/>
            <p:cNvSpPr>
              <a:spLocks noChangeArrowheads="1"/>
            </p:cNvSpPr>
            <p:nvPr/>
          </p:nvSpPr>
          <p:spPr bwMode="auto">
            <a:xfrm rot="3585635">
              <a:off x="4649" y="890"/>
              <a:ext cx="136" cy="13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388 w 21600"/>
                <a:gd name="T13" fmla="*/ 2859 h 21600"/>
                <a:gd name="T14" fmla="*/ 18265 w 21600"/>
                <a:gd name="T15" fmla="*/ 921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FFCC"/>
            </a:solidFill>
            <a:ln w="9525">
              <a:solidFill>
                <a:schemeClr val="tx1"/>
              </a:solidFill>
              <a:miter lim="800000"/>
              <a:headEnd/>
              <a:tailEnd/>
            </a:ln>
          </p:spPr>
          <p:txBody>
            <a:bodyPr wrap="none" anchor="ctr">
              <a:spAutoFit/>
            </a:bodyPr>
            <a:lstStyle/>
            <a:p>
              <a:endParaRPr lang="es-ES"/>
            </a:p>
          </p:txBody>
        </p:sp>
        <p:sp>
          <p:nvSpPr>
            <p:cNvPr id="36880" name="AutoShape 17"/>
            <p:cNvSpPr>
              <a:spLocks noChangeArrowheads="1"/>
            </p:cNvSpPr>
            <p:nvPr/>
          </p:nvSpPr>
          <p:spPr bwMode="auto">
            <a:xfrm rot="-3116730">
              <a:off x="971" y="2391"/>
              <a:ext cx="634" cy="78"/>
            </a:xfrm>
            <a:prstGeom prst="rightArrow">
              <a:avLst>
                <a:gd name="adj1" fmla="val 50000"/>
                <a:gd name="adj2" fmla="val 203205"/>
              </a:avLst>
            </a:prstGeom>
            <a:solidFill>
              <a:srgbClr val="00FFCC">
                <a:alpha val="70195"/>
              </a:srgbClr>
            </a:solidFill>
            <a:ln w="9525">
              <a:solidFill>
                <a:schemeClr val="tx1"/>
              </a:solidFill>
              <a:miter lim="800000"/>
              <a:headEnd/>
              <a:tailEnd/>
            </a:ln>
          </p:spPr>
          <p:txBody>
            <a:bodyPr vert="eaVert" anchor="ctr">
              <a:spAutoFit/>
            </a:bodyPr>
            <a:lstStyle/>
            <a:p>
              <a:pPr eaLnBrk="0" hangingPunct="0"/>
              <a:endParaRPr lang="nl-NL" sz="4400">
                <a:solidFill>
                  <a:schemeClr val="tx2"/>
                </a:solidFill>
                <a:latin typeface="Times New Roman" pitchFamily="18" charset="0"/>
              </a:endParaRPr>
            </a:p>
          </p:txBody>
        </p:sp>
        <p:sp>
          <p:nvSpPr>
            <p:cNvPr id="36881" name="AutoShape 18"/>
            <p:cNvSpPr>
              <a:spLocks noChangeArrowheads="1"/>
            </p:cNvSpPr>
            <p:nvPr/>
          </p:nvSpPr>
          <p:spPr bwMode="auto">
            <a:xfrm rot="-3116730">
              <a:off x="518" y="2243"/>
              <a:ext cx="634" cy="78"/>
            </a:xfrm>
            <a:prstGeom prst="rightArrow">
              <a:avLst>
                <a:gd name="adj1" fmla="val 50000"/>
                <a:gd name="adj2" fmla="val 203205"/>
              </a:avLst>
            </a:prstGeom>
            <a:solidFill>
              <a:srgbClr val="00FFCC">
                <a:alpha val="70195"/>
              </a:srgbClr>
            </a:solidFill>
            <a:ln w="9525">
              <a:solidFill>
                <a:schemeClr val="tx1"/>
              </a:solidFill>
              <a:miter lim="800000"/>
              <a:headEnd/>
              <a:tailEnd/>
            </a:ln>
          </p:spPr>
          <p:txBody>
            <a:bodyPr vert="eaVert" anchor="ctr">
              <a:spAutoFit/>
            </a:bodyPr>
            <a:lstStyle/>
            <a:p>
              <a:pPr eaLnBrk="0" hangingPunct="0"/>
              <a:endParaRPr lang="nl-NL" sz="4400">
                <a:solidFill>
                  <a:schemeClr val="tx2"/>
                </a:solidFill>
                <a:latin typeface="Times New Roman" pitchFamily="18" charset="0"/>
              </a:endParaRPr>
            </a:p>
          </p:txBody>
        </p:sp>
        <p:sp>
          <p:nvSpPr>
            <p:cNvPr id="36882" name="AutoShape 19"/>
            <p:cNvSpPr>
              <a:spLocks noChangeArrowheads="1"/>
            </p:cNvSpPr>
            <p:nvPr/>
          </p:nvSpPr>
          <p:spPr bwMode="auto">
            <a:xfrm rot="7541118" flipV="1">
              <a:off x="558" y="2786"/>
              <a:ext cx="634" cy="77"/>
            </a:xfrm>
            <a:prstGeom prst="rightArrow">
              <a:avLst>
                <a:gd name="adj1" fmla="val 32704"/>
                <a:gd name="adj2" fmla="val 315018"/>
              </a:avLst>
            </a:prstGeom>
            <a:solidFill>
              <a:srgbClr val="00FFCC">
                <a:alpha val="70195"/>
              </a:srgbClr>
            </a:solidFill>
            <a:ln w="9525">
              <a:solidFill>
                <a:schemeClr val="tx1"/>
              </a:solidFill>
              <a:miter lim="800000"/>
              <a:headEnd/>
              <a:tailEnd/>
            </a:ln>
          </p:spPr>
          <p:txBody>
            <a:bodyPr vert="eaVert" anchor="ctr">
              <a:spAutoFit/>
            </a:bodyPr>
            <a:lstStyle/>
            <a:p>
              <a:pPr eaLnBrk="0" hangingPunct="0"/>
              <a:endParaRPr lang="nl-NL" sz="4400">
                <a:solidFill>
                  <a:schemeClr val="tx2"/>
                </a:solidFill>
                <a:latin typeface="Times New Roman" pitchFamily="18" charset="0"/>
              </a:endParaRPr>
            </a:p>
          </p:txBody>
        </p:sp>
        <p:sp>
          <p:nvSpPr>
            <p:cNvPr id="36883" name="AutoShape 20"/>
            <p:cNvSpPr>
              <a:spLocks noChangeArrowheads="1"/>
            </p:cNvSpPr>
            <p:nvPr/>
          </p:nvSpPr>
          <p:spPr bwMode="auto">
            <a:xfrm rot="7541118" flipV="1">
              <a:off x="762" y="2849"/>
              <a:ext cx="647" cy="77"/>
            </a:xfrm>
            <a:prstGeom prst="rightArrow">
              <a:avLst>
                <a:gd name="adj1" fmla="val 33556"/>
                <a:gd name="adj2" fmla="val 363879"/>
              </a:avLst>
            </a:prstGeom>
            <a:solidFill>
              <a:srgbClr val="00FFCC">
                <a:alpha val="70195"/>
              </a:srgbClr>
            </a:solidFill>
            <a:ln w="9525">
              <a:solidFill>
                <a:schemeClr val="tx1"/>
              </a:solidFill>
              <a:miter lim="800000"/>
              <a:headEnd/>
              <a:tailEnd/>
            </a:ln>
          </p:spPr>
          <p:txBody>
            <a:bodyPr vert="eaVert" anchor="ctr">
              <a:spAutoFit/>
            </a:bodyPr>
            <a:lstStyle/>
            <a:p>
              <a:pPr eaLnBrk="0" hangingPunct="0"/>
              <a:endParaRPr lang="nl-NL" sz="4400">
                <a:solidFill>
                  <a:schemeClr val="tx2"/>
                </a:solidFill>
                <a:latin typeface="Times New Roman" pitchFamily="18" charset="0"/>
              </a:endParaRPr>
            </a:p>
          </p:txBody>
        </p:sp>
        <p:sp>
          <p:nvSpPr>
            <p:cNvPr id="36884" name="AutoShape 21"/>
            <p:cNvSpPr>
              <a:spLocks noChangeArrowheads="1"/>
            </p:cNvSpPr>
            <p:nvPr/>
          </p:nvSpPr>
          <p:spPr bwMode="auto">
            <a:xfrm rot="7541118" flipV="1">
              <a:off x="953" y="2961"/>
              <a:ext cx="654" cy="75"/>
            </a:xfrm>
            <a:prstGeom prst="rightArrow">
              <a:avLst>
                <a:gd name="adj1" fmla="val 37778"/>
                <a:gd name="adj2" fmla="val 364423"/>
              </a:avLst>
            </a:prstGeom>
            <a:solidFill>
              <a:srgbClr val="00FFCC">
                <a:alpha val="70195"/>
              </a:srgbClr>
            </a:solidFill>
            <a:ln w="9525">
              <a:solidFill>
                <a:schemeClr val="tx1"/>
              </a:solidFill>
              <a:miter lim="800000"/>
              <a:headEnd/>
              <a:tailEnd/>
            </a:ln>
          </p:spPr>
          <p:txBody>
            <a:bodyPr vert="eaVert" anchor="ctr">
              <a:spAutoFit/>
            </a:bodyPr>
            <a:lstStyle/>
            <a:p>
              <a:pPr eaLnBrk="0" hangingPunct="0"/>
              <a:endParaRPr lang="nl-NL" sz="4400">
                <a:solidFill>
                  <a:schemeClr val="tx2"/>
                </a:solidFill>
                <a:latin typeface="Times New Roman" pitchFamily="18" charset="0"/>
              </a:endParaRPr>
            </a:p>
          </p:txBody>
        </p:sp>
        <p:sp>
          <p:nvSpPr>
            <p:cNvPr id="36885" name="AutoShape 22"/>
            <p:cNvSpPr>
              <a:spLocks noChangeArrowheads="1"/>
            </p:cNvSpPr>
            <p:nvPr/>
          </p:nvSpPr>
          <p:spPr bwMode="auto">
            <a:xfrm rot="-7821034">
              <a:off x="1484" y="1228"/>
              <a:ext cx="307" cy="28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453 w 21600"/>
                <a:gd name="T13" fmla="*/ 2935 h 21600"/>
                <a:gd name="T14" fmla="*/ 18223 w 21600"/>
                <a:gd name="T15" fmla="*/ 9257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FFCC"/>
            </a:solidFill>
            <a:ln w="9525">
              <a:solidFill>
                <a:schemeClr val="tx1"/>
              </a:solidFill>
              <a:miter lim="800000"/>
              <a:headEnd/>
              <a:tailEnd/>
            </a:ln>
          </p:spPr>
          <p:txBody>
            <a:bodyPr anchor="ctr">
              <a:spAutoFit/>
            </a:bodyPr>
            <a:lstStyle/>
            <a:p>
              <a:endParaRPr lang="es-ES"/>
            </a:p>
          </p:txBody>
        </p:sp>
        <p:sp>
          <p:nvSpPr>
            <p:cNvPr id="36886" name="AutoShape 23"/>
            <p:cNvSpPr>
              <a:spLocks noChangeArrowheads="1"/>
            </p:cNvSpPr>
            <p:nvPr/>
          </p:nvSpPr>
          <p:spPr bwMode="auto">
            <a:xfrm rot="946181" flipH="1">
              <a:off x="2401" y="1037"/>
              <a:ext cx="136" cy="13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388 w 21600"/>
                <a:gd name="T13" fmla="*/ 2859 h 21600"/>
                <a:gd name="T14" fmla="*/ 18265 w 21600"/>
                <a:gd name="T15" fmla="*/ 921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FFCC"/>
            </a:solidFill>
            <a:ln w="9525">
              <a:solidFill>
                <a:schemeClr val="tx1"/>
              </a:solidFill>
              <a:miter lim="800000"/>
              <a:headEnd/>
              <a:tailEnd/>
            </a:ln>
          </p:spPr>
          <p:txBody>
            <a:bodyPr wrap="none" anchor="ctr">
              <a:spAutoFit/>
            </a:bodyPr>
            <a:lstStyle/>
            <a:p>
              <a:endParaRPr lang="es-ES"/>
            </a:p>
          </p:txBody>
        </p:sp>
        <p:sp>
          <p:nvSpPr>
            <p:cNvPr id="36887" name="AutoShape 24"/>
            <p:cNvSpPr>
              <a:spLocks noChangeArrowheads="1"/>
            </p:cNvSpPr>
            <p:nvPr/>
          </p:nvSpPr>
          <p:spPr bwMode="auto">
            <a:xfrm rot="3585635">
              <a:off x="1857" y="810"/>
              <a:ext cx="136" cy="13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5898240 60000 65536"/>
                <a:gd name="T10" fmla="*/ 5898240 60000 65536"/>
                <a:gd name="T11" fmla="*/ 0 60000 65536"/>
                <a:gd name="T12" fmla="*/ 12388 w 21600"/>
                <a:gd name="T13" fmla="*/ 2859 h 21600"/>
                <a:gd name="T14" fmla="*/ 18265 w 21600"/>
                <a:gd name="T15" fmla="*/ 9212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rgbClr val="00FFCC"/>
            </a:solidFill>
            <a:ln w="9525">
              <a:solidFill>
                <a:schemeClr val="tx1"/>
              </a:solidFill>
              <a:miter lim="800000"/>
              <a:headEnd/>
              <a:tailEnd/>
            </a:ln>
          </p:spPr>
          <p:txBody>
            <a:bodyPr wrap="none" anchor="ctr">
              <a:spAutoFit/>
            </a:bodyPr>
            <a:lstStyle/>
            <a:p>
              <a:endParaRPr lang="es-ES"/>
            </a:p>
          </p:txBody>
        </p:sp>
        <p:sp>
          <p:nvSpPr>
            <p:cNvPr id="36888" name="AutoShape 25"/>
            <p:cNvSpPr>
              <a:spLocks noChangeArrowheads="1"/>
            </p:cNvSpPr>
            <p:nvPr/>
          </p:nvSpPr>
          <p:spPr bwMode="auto">
            <a:xfrm rot="-2899896">
              <a:off x="1248" y="1998"/>
              <a:ext cx="625" cy="115"/>
            </a:xfrm>
            <a:prstGeom prst="rightArrow">
              <a:avLst>
                <a:gd name="adj1" fmla="val 33278"/>
                <a:gd name="adj2" fmla="val 177310"/>
              </a:avLst>
            </a:prstGeom>
            <a:solidFill>
              <a:srgbClr val="00FFCC">
                <a:alpha val="70195"/>
              </a:srgbClr>
            </a:solidFill>
            <a:ln w="9525">
              <a:solidFill>
                <a:schemeClr val="tx1"/>
              </a:solidFill>
              <a:miter lim="800000"/>
              <a:headEnd/>
              <a:tailEnd/>
            </a:ln>
          </p:spPr>
          <p:txBody>
            <a:bodyPr vert="eaVert" anchor="ctr">
              <a:spAutoFit/>
            </a:bodyPr>
            <a:lstStyle/>
            <a:p>
              <a:pPr eaLnBrk="0" hangingPunct="0"/>
              <a:endParaRPr lang="nl-NL" sz="4400">
                <a:solidFill>
                  <a:schemeClr val="tx2"/>
                </a:solidFill>
                <a:latin typeface="Times New Roman" pitchFamily="18" charset="0"/>
              </a:endParaRPr>
            </a:p>
          </p:txBody>
        </p:sp>
        <p:sp>
          <p:nvSpPr>
            <p:cNvPr id="36889" name="Text Box 26"/>
            <p:cNvSpPr txBox="1">
              <a:spLocks noChangeArrowheads="1"/>
            </p:cNvSpPr>
            <p:nvPr/>
          </p:nvSpPr>
          <p:spPr bwMode="auto">
            <a:xfrm>
              <a:off x="0" y="935"/>
              <a:ext cx="1675" cy="201"/>
            </a:xfrm>
            <a:prstGeom prst="rect">
              <a:avLst/>
            </a:prstGeom>
            <a:noFill/>
            <a:ln w="9525">
              <a:noFill/>
              <a:miter lim="800000"/>
              <a:headEnd/>
              <a:tailEnd/>
            </a:ln>
          </p:spPr>
          <p:txBody>
            <a:bodyPr>
              <a:spAutoFit/>
            </a:bodyPr>
            <a:lstStyle/>
            <a:p>
              <a:pPr eaLnBrk="0" hangingPunct="0">
                <a:spcBef>
                  <a:spcPct val="30000"/>
                </a:spcBef>
              </a:pPr>
              <a:r>
                <a:rPr kumimoji="1" lang="es-ES" altLang="ja-JP" sz="1400" i="1">
                  <a:ea typeface="MS PGothic" pitchFamily="34" charset="-128"/>
                </a:rPr>
                <a:t>Conducción a izquierdas</a:t>
              </a:r>
            </a:p>
          </p:txBody>
        </p:sp>
        <p:sp>
          <p:nvSpPr>
            <p:cNvPr id="36890" name="Text Box 27"/>
            <p:cNvSpPr txBox="1">
              <a:spLocks noChangeArrowheads="1"/>
            </p:cNvSpPr>
            <p:nvPr/>
          </p:nvSpPr>
          <p:spPr bwMode="auto">
            <a:xfrm>
              <a:off x="4716" y="3022"/>
              <a:ext cx="1044" cy="342"/>
            </a:xfrm>
            <a:prstGeom prst="rect">
              <a:avLst/>
            </a:prstGeom>
            <a:noFill/>
            <a:ln w="9525">
              <a:noFill/>
              <a:miter lim="800000"/>
              <a:headEnd/>
              <a:tailEnd/>
            </a:ln>
          </p:spPr>
          <p:txBody>
            <a:bodyPr>
              <a:spAutoFit/>
            </a:bodyPr>
            <a:lstStyle/>
            <a:p>
              <a:pPr eaLnBrk="0" hangingPunct="0">
                <a:spcBef>
                  <a:spcPct val="30000"/>
                </a:spcBef>
              </a:pPr>
              <a:r>
                <a:rPr kumimoji="1" lang="es-ES" altLang="ja-JP" sz="1400" i="1">
                  <a:ea typeface="MS PGothic" pitchFamily="34" charset="-128"/>
                </a:rPr>
                <a:t>Conducción a derechas</a:t>
              </a:r>
            </a:p>
          </p:txBody>
        </p:sp>
        <p:sp>
          <p:nvSpPr>
            <p:cNvPr id="36891" name="AutoShape 56"/>
            <p:cNvSpPr>
              <a:spLocks noChangeArrowheads="1"/>
            </p:cNvSpPr>
            <p:nvPr/>
          </p:nvSpPr>
          <p:spPr bwMode="auto">
            <a:xfrm rot="-2755736">
              <a:off x="3542" y="2225"/>
              <a:ext cx="228" cy="136"/>
            </a:xfrm>
            <a:prstGeom prst="rightArrow">
              <a:avLst>
                <a:gd name="adj1" fmla="val 50000"/>
                <a:gd name="adj2" fmla="val 41912"/>
              </a:avLst>
            </a:prstGeom>
            <a:solidFill>
              <a:srgbClr val="00FFFF"/>
            </a:solidFill>
            <a:ln w="12700">
              <a:solidFill>
                <a:schemeClr val="tx1"/>
              </a:solidFill>
              <a:miter lim="800000"/>
              <a:headEnd/>
              <a:tailEnd/>
            </a:ln>
          </p:spPr>
          <p:txBody>
            <a:bodyPr lIns="90000" tIns="46800" rIns="90000" bIns="46800" anchor="ctr">
              <a:spAutoFit/>
            </a:bodyPr>
            <a:lstStyle/>
            <a:p>
              <a:endParaRPr lang="es-ES"/>
            </a:p>
          </p:txBody>
        </p:sp>
        <p:sp>
          <p:nvSpPr>
            <p:cNvPr id="36892" name="AutoShape 57"/>
            <p:cNvSpPr>
              <a:spLocks noChangeArrowheads="1"/>
            </p:cNvSpPr>
            <p:nvPr/>
          </p:nvSpPr>
          <p:spPr bwMode="auto">
            <a:xfrm rot="9134221">
              <a:off x="3288" y="2478"/>
              <a:ext cx="228" cy="136"/>
            </a:xfrm>
            <a:prstGeom prst="rightArrow">
              <a:avLst>
                <a:gd name="adj1" fmla="val 50000"/>
                <a:gd name="adj2" fmla="val 41912"/>
              </a:avLst>
            </a:prstGeom>
            <a:solidFill>
              <a:srgbClr val="00FFFF"/>
            </a:solidFill>
            <a:ln w="12700">
              <a:solidFill>
                <a:schemeClr val="tx1"/>
              </a:solidFill>
              <a:miter lim="800000"/>
              <a:headEnd/>
              <a:tailEnd/>
            </a:ln>
          </p:spPr>
          <p:txBody>
            <a:bodyPr lIns="90000" tIns="46800" rIns="90000" bIns="46800" anchor="ctr">
              <a:spAutoFit/>
            </a:bodyPr>
            <a:lstStyle/>
            <a:p>
              <a:endParaRPr lang="es-ES"/>
            </a:p>
          </p:txBody>
        </p:sp>
        <p:sp>
          <p:nvSpPr>
            <p:cNvPr id="36893" name="AutoShape 58"/>
            <p:cNvSpPr>
              <a:spLocks noChangeArrowheads="1"/>
            </p:cNvSpPr>
            <p:nvPr/>
          </p:nvSpPr>
          <p:spPr bwMode="auto">
            <a:xfrm rot="-2867278">
              <a:off x="3832" y="3249"/>
              <a:ext cx="228" cy="136"/>
            </a:xfrm>
            <a:prstGeom prst="rightArrow">
              <a:avLst>
                <a:gd name="adj1" fmla="val 50000"/>
                <a:gd name="adj2" fmla="val 41912"/>
              </a:avLst>
            </a:prstGeom>
            <a:solidFill>
              <a:srgbClr val="00FFFF"/>
            </a:solidFill>
            <a:ln w="12700">
              <a:solidFill>
                <a:schemeClr val="tx1"/>
              </a:solidFill>
              <a:miter lim="800000"/>
              <a:headEnd/>
              <a:tailEnd/>
            </a:ln>
          </p:spPr>
          <p:txBody>
            <a:bodyPr lIns="90000" tIns="46800" rIns="90000" bIns="46800" anchor="ctr">
              <a:spAutoFit/>
            </a:bodyPr>
            <a:lstStyle/>
            <a:p>
              <a:endParaRPr lang="es-ES"/>
            </a:p>
          </p:txBody>
        </p:sp>
        <p:sp>
          <p:nvSpPr>
            <p:cNvPr id="36894" name="AutoShape 59"/>
            <p:cNvSpPr>
              <a:spLocks noChangeArrowheads="1"/>
            </p:cNvSpPr>
            <p:nvPr/>
          </p:nvSpPr>
          <p:spPr bwMode="auto">
            <a:xfrm rot="-2867278">
              <a:off x="4104" y="2750"/>
              <a:ext cx="228" cy="136"/>
            </a:xfrm>
            <a:prstGeom prst="rightArrow">
              <a:avLst>
                <a:gd name="adj1" fmla="val 50000"/>
                <a:gd name="adj2" fmla="val 41912"/>
              </a:avLst>
            </a:prstGeom>
            <a:solidFill>
              <a:srgbClr val="00FFFF"/>
            </a:solidFill>
            <a:ln w="12700">
              <a:solidFill>
                <a:schemeClr val="tx1"/>
              </a:solidFill>
              <a:miter lim="800000"/>
              <a:headEnd/>
              <a:tailEnd/>
            </a:ln>
          </p:spPr>
          <p:txBody>
            <a:bodyPr lIns="90000" tIns="46800" rIns="90000" bIns="46800" anchor="ctr">
              <a:spAutoFit/>
            </a:bodyPr>
            <a:lstStyle/>
            <a:p>
              <a:endParaRPr lang="es-ES"/>
            </a:p>
          </p:txBody>
        </p:sp>
      </p:gr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72" name="AutoShape 20"/>
          <p:cNvSpPr>
            <a:spLocks noChangeArrowheads="1"/>
          </p:cNvSpPr>
          <p:nvPr/>
        </p:nvSpPr>
        <p:spPr bwMode="auto">
          <a:xfrm>
            <a:off x="250825" y="5229225"/>
            <a:ext cx="8569325" cy="1223963"/>
          </a:xfrm>
          <a:prstGeom prst="roundRect">
            <a:avLst>
              <a:gd name="adj" fmla="val 16667"/>
            </a:avLst>
          </a:prstGeom>
          <a:gradFill rotWithShape="1">
            <a:gsLst>
              <a:gs pos="0">
                <a:srgbClr val="FFFF99">
                  <a:alpha val="80000"/>
                </a:srgbClr>
              </a:gs>
              <a:gs pos="50000">
                <a:schemeClr val="tx2"/>
              </a:gs>
              <a:gs pos="100000">
                <a:srgbClr val="FFFF99">
                  <a:alpha val="80000"/>
                </a:srgbClr>
              </a:gs>
            </a:gsLst>
            <a:lin ang="5400000" scaled="1"/>
          </a:gradFill>
          <a:ln w="25400">
            <a:solidFill>
              <a:schemeClr val="tx1"/>
            </a:solidFill>
            <a:round/>
            <a:headEnd/>
            <a:tailEnd/>
          </a:ln>
          <a:effectLst/>
        </p:spPr>
        <p:txBody>
          <a:bodyPr wrap="none" lIns="90000" tIns="46800" rIns="90000" bIns="46800" anchor="ctr">
            <a:spAutoFit/>
          </a:bodyPr>
          <a:lstStyle/>
          <a:p>
            <a:pPr>
              <a:defRPr/>
            </a:pPr>
            <a:endParaRPr lang="es-ES">
              <a:ea typeface="+mn-ea"/>
              <a:cs typeface="Arial" charset="0"/>
            </a:endParaRPr>
          </a:p>
        </p:txBody>
      </p:sp>
      <p:sp>
        <p:nvSpPr>
          <p:cNvPr id="37899" name="Rectangle 23"/>
          <p:cNvSpPr>
            <a:spLocks noGrp="1" noChangeArrowheads="1"/>
          </p:cNvSpPr>
          <p:nvPr>
            <p:ph type="title"/>
          </p:nvPr>
        </p:nvSpPr>
        <p:spPr>
          <a:noFill/>
        </p:spPr>
        <p:txBody>
          <a:bodyPr/>
          <a:lstStyle/>
          <a:p>
            <a:pPr eaLnBrk="1" hangingPunct="1"/>
            <a:r>
              <a:rPr lang="es-ES" smtClean="0"/>
              <a:t>Batería de tracción</a:t>
            </a:r>
          </a:p>
        </p:txBody>
      </p:sp>
      <p:sp>
        <p:nvSpPr>
          <p:cNvPr id="37893" name="Rectangle 3"/>
          <p:cNvSpPr>
            <a:spLocks noGrp="1" noChangeArrowheads="1"/>
          </p:cNvSpPr>
          <p:nvPr>
            <p:ph idx="1"/>
          </p:nvPr>
        </p:nvSpPr>
        <p:spPr>
          <a:xfrm>
            <a:off x="-36513" y="620713"/>
            <a:ext cx="8928101" cy="504825"/>
          </a:xfrm>
        </p:spPr>
        <p:txBody>
          <a:bodyPr/>
          <a:lstStyle/>
          <a:p>
            <a:pPr eaLnBrk="1" hangingPunct="1">
              <a:lnSpc>
                <a:spcPct val="80000"/>
              </a:lnSpc>
            </a:pPr>
            <a:endParaRPr lang="fr-FR" sz="800" b="1" smtClean="0"/>
          </a:p>
          <a:p>
            <a:pPr eaLnBrk="1" hangingPunct="1">
              <a:lnSpc>
                <a:spcPct val="80000"/>
              </a:lnSpc>
            </a:pPr>
            <a:endParaRPr lang="fr-FR" sz="800" b="1" smtClean="0"/>
          </a:p>
          <a:p>
            <a:pPr eaLnBrk="1" hangingPunct="1">
              <a:lnSpc>
                <a:spcPct val="80000"/>
              </a:lnSpc>
            </a:pPr>
            <a:endParaRPr lang="fr-FR" sz="800" b="1" smtClean="0"/>
          </a:p>
          <a:p>
            <a:pPr eaLnBrk="1" hangingPunct="1">
              <a:lnSpc>
                <a:spcPct val="80000"/>
              </a:lnSpc>
            </a:pPr>
            <a:endParaRPr lang="fr-FR" sz="800" smtClean="0"/>
          </a:p>
        </p:txBody>
      </p:sp>
      <p:sp>
        <p:nvSpPr>
          <p:cNvPr id="37894" name="Rectangle 4"/>
          <p:cNvSpPr>
            <a:spLocks noChangeArrowheads="1"/>
          </p:cNvSpPr>
          <p:nvPr/>
        </p:nvSpPr>
        <p:spPr bwMode="auto">
          <a:xfrm>
            <a:off x="217488" y="692150"/>
            <a:ext cx="8675687" cy="504825"/>
          </a:xfrm>
          <a:prstGeom prst="rect">
            <a:avLst/>
          </a:prstGeom>
          <a:noFill/>
          <a:ln w="9525">
            <a:noFill/>
            <a:miter lim="800000"/>
            <a:headEnd/>
            <a:tailEnd/>
          </a:ln>
        </p:spPr>
        <p:txBody>
          <a:bodyPr lIns="90517" tIns="45259" rIns="90517" bIns="45259"/>
          <a:lstStyle/>
          <a:p>
            <a:pPr marL="280988" indent="-280988" algn="l" defTabSz="904875">
              <a:buClr>
                <a:srgbClr val="FF0000"/>
              </a:buClr>
              <a:buSzPct val="80000"/>
              <a:buFont typeface="Arial" charset="0"/>
              <a:buNone/>
            </a:pPr>
            <a:r>
              <a:rPr lang="es-ES" sz="1800" b="1">
                <a:solidFill>
                  <a:schemeClr val="bg1"/>
                </a:solidFill>
              </a:rPr>
              <a:t>Célula de la batería de tracción</a:t>
            </a:r>
          </a:p>
        </p:txBody>
      </p:sp>
      <p:sp>
        <p:nvSpPr>
          <p:cNvPr id="37895" name="Text Box 9"/>
          <p:cNvSpPr txBox="1">
            <a:spLocks noChangeArrowheads="1"/>
          </p:cNvSpPr>
          <p:nvPr/>
        </p:nvSpPr>
        <p:spPr bwMode="auto">
          <a:xfrm>
            <a:off x="307975" y="1270000"/>
            <a:ext cx="3313113" cy="371475"/>
          </a:xfrm>
          <a:prstGeom prst="rect">
            <a:avLst/>
          </a:prstGeom>
          <a:noFill/>
          <a:ln w="25400">
            <a:noFill/>
            <a:miter lim="800000"/>
            <a:headEnd/>
            <a:tailEnd/>
          </a:ln>
        </p:spPr>
        <p:txBody>
          <a:bodyPr lIns="90000" tIns="46800" rIns="90000" bIns="46800">
            <a:spAutoFit/>
          </a:bodyPr>
          <a:lstStyle/>
          <a:p>
            <a:pPr algn="l">
              <a:spcBef>
                <a:spcPct val="50000"/>
              </a:spcBef>
            </a:pPr>
            <a:r>
              <a:rPr lang="fr-FR" sz="1800"/>
              <a:t>Zona de sobrecarga</a:t>
            </a:r>
          </a:p>
        </p:txBody>
      </p:sp>
      <p:grpSp>
        <p:nvGrpSpPr>
          <p:cNvPr id="2" name="Group 28"/>
          <p:cNvGrpSpPr>
            <a:grpSpLocks/>
          </p:cNvGrpSpPr>
          <p:nvPr/>
        </p:nvGrpSpPr>
        <p:grpSpPr bwMode="auto">
          <a:xfrm>
            <a:off x="322263" y="1643063"/>
            <a:ext cx="8821737" cy="3154362"/>
            <a:chOff x="203" y="1035"/>
            <a:chExt cx="5557" cy="1987"/>
          </a:xfrm>
        </p:grpSpPr>
        <p:sp>
          <p:nvSpPr>
            <p:cNvPr id="37910" name="Rectangle 6"/>
            <p:cNvSpPr>
              <a:spLocks noChangeArrowheads="1"/>
            </p:cNvSpPr>
            <p:nvPr/>
          </p:nvSpPr>
          <p:spPr bwMode="auto">
            <a:xfrm>
              <a:off x="1837" y="2659"/>
              <a:ext cx="1587" cy="363"/>
            </a:xfrm>
            <a:prstGeom prst="rect">
              <a:avLst/>
            </a:prstGeom>
            <a:solidFill>
              <a:srgbClr val="FF0000"/>
            </a:solidFill>
            <a:ln w="25400">
              <a:noFill/>
              <a:miter lim="800000"/>
              <a:headEnd/>
              <a:tailEnd/>
            </a:ln>
          </p:spPr>
          <p:txBody>
            <a:bodyPr lIns="90000" tIns="46800" rIns="90000" bIns="46800" anchor="ctr">
              <a:spAutoFit/>
            </a:bodyPr>
            <a:lstStyle/>
            <a:p>
              <a:endParaRPr lang="es-ES"/>
            </a:p>
          </p:txBody>
        </p:sp>
        <p:sp>
          <p:nvSpPr>
            <p:cNvPr id="37911" name="Line 8"/>
            <p:cNvSpPr>
              <a:spLocks noChangeShapeType="1"/>
            </p:cNvSpPr>
            <p:nvPr/>
          </p:nvSpPr>
          <p:spPr bwMode="auto">
            <a:xfrm>
              <a:off x="1610" y="1117"/>
              <a:ext cx="0" cy="1542"/>
            </a:xfrm>
            <a:prstGeom prst="line">
              <a:avLst/>
            </a:prstGeom>
            <a:noFill/>
            <a:ln w="50800">
              <a:solidFill>
                <a:schemeClr val="tx1"/>
              </a:solidFill>
              <a:round/>
              <a:headEnd type="triangle" w="med" len="med"/>
              <a:tailEnd type="triangle" w="med" len="med"/>
            </a:ln>
          </p:spPr>
          <p:txBody>
            <a:bodyPr lIns="90000" tIns="46800" rIns="90000" bIns="46800">
              <a:spAutoFit/>
            </a:bodyPr>
            <a:lstStyle/>
            <a:p>
              <a:endParaRPr lang="es-ES"/>
            </a:p>
          </p:txBody>
        </p:sp>
        <p:sp>
          <p:nvSpPr>
            <p:cNvPr id="37912" name="Text Box 10"/>
            <p:cNvSpPr txBox="1">
              <a:spLocks noChangeArrowheads="1"/>
            </p:cNvSpPr>
            <p:nvPr/>
          </p:nvSpPr>
          <p:spPr bwMode="auto">
            <a:xfrm>
              <a:off x="203" y="2705"/>
              <a:ext cx="2087" cy="234"/>
            </a:xfrm>
            <a:prstGeom prst="rect">
              <a:avLst/>
            </a:prstGeom>
            <a:noFill/>
            <a:ln w="25400">
              <a:noFill/>
              <a:miter lim="800000"/>
              <a:headEnd/>
              <a:tailEnd/>
            </a:ln>
          </p:spPr>
          <p:txBody>
            <a:bodyPr lIns="90000" tIns="46800" rIns="90000" bIns="46800">
              <a:spAutoFit/>
            </a:bodyPr>
            <a:lstStyle/>
            <a:p>
              <a:pPr algn="l">
                <a:spcBef>
                  <a:spcPct val="50000"/>
                </a:spcBef>
              </a:pPr>
              <a:r>
                <a:rPr lang="fr-FR" sz="1800"/>
                <a:t>Zona de sobredescarga</a:t>
              </a:r>
            </a:p>
          </p:txBody>
        </p:sp>
        <p:sp>
          <p:nvSpPr>
            <p:cNvPr id="37913" name="Text Box 11"/>
            <p:cNvSpPr txBox="1">
              <a:spLocks noChangeArrowheads="1"/>
            </p:cNvSpPr>
            <p:nvPr/>
          </p:nvSpPr>
          <p:spPr bwMode="auto">
            <a:xfrm>
              <a:off x="3515" y="2705"/>
              <a:ext cx="1905" cy="231"/>
            </a:xfrm>
            <a:prstGeom prst="rect">
              <a:avLst/>
            </a:prstGeom>
            <a:noFill/>
            <a:ln w="25400">
              <a:noFill/>
              <a:miter lim="800000"/>
              <a:headEnd/>
              <a:tailEnd/>
            </a:ln>
          </p:spPr>
          <p:txBody>
            <a:bodyPr lIns="90000" tIns="46800" rIns="90000" bIns="46800">
              <a:spAutoFit/>
            </a:bodyPr>
            <a:lstStyle/>
            <a:p>
              <a:pPr algn="l">
                <a:spcBef>
                  <a:spcPct val="50000"/>
                </a:spcBef>
              </a:pPr>
              <a:r>
                <a:rPr lang="fr-FR" sz="1800"/>
                <a:t>3,5 V =&gt; SOC* = 0%</a:t>
              </a:r>
            </a:p>
          </p:txBody>
        </p:sp>
        <p:sp>
          <p:nvSpPr>
            <p:cNvPr id="37914" name="Text Box 12"/>
            <p:cNvSpPr txBox="1">
              <a:spLocks noChangeArrowheads="1"/>
            </p:cNvSpPr>
            <p:nvPr/>
          </p:nvSpPr>
          <p:spPr bwMode="auto">
            <a:xfrm>
              <a:off x="3560" y="1035"/>
              <a:ext cx="1905" cy="231"/>
            </a:xfrm>
            <a:prstGeom prst="rect">
              <a:avLst/>
            </a:prstGeom>
            <a:noFill/>
            <a:ln w="25400">
              <a:noFill/>
              <a:miter lim="800000"/>
              <a:headEnd/>
              <a:tailEnd/>
            </a:ln>
          </p:spPr>
          <p:txBody>
            <a:bodyPr lIns="90000" tIns="46800" rIns="90000" bIns="46800">
              <a:spAutoFit/>
            </a:bodyPr>
            <a:lstStyle/>
            <a:p>
              <a:pPr algn="l">
                <a:spcBef>
                  <a:spcPct val="50000"/>
                </a:spcBef>
              </a:pPr>
              <a:r>
                <a:rPr lang="fr-FR" sz="1800"/>
                <a:t>4,1 V =&gt; SOC* = 100%</a:t>
              </a:r>
            </a:p>
          </p:txBody>
        </p:sp>
        <p:sp>
          <p:nvSpPr>
            <p:cNvPr id="37915" name="Line 13"/>
            <p:cNvSpPr>
              <a:spLocks noChangeShapeType="1"/>
            </p:cNvSpPr>
            <p:nvPr/>
          </p:nvSpPr>
          <p:spPr bwMode="auto">
            <a:xfrm>
              <a:off x="1837" y="1616"/>
              <a:ext cx="1633" cy="0"/>
            </a:xfrm>
            <a:prstGeom prst="line">
              <a:avLst/>
            </a:prstGeom>
            <a:noFill/>
            <a:ln w="38100">
              <a:solidFill>
                <a:srgbClr val="33CC33"/>
              </a:solidFill>
              <a:prstDash val="dash"/>
              <a:round/>
              <a:headEnd/>
              <a:tailEnd/>
            </a:ln>
          </p:spPr>
          <p:txBody>
            <a:bodyPr lIns="90000" tIns="46800" rIns="90000" bIns="46800">
              <a:spAutoFit/>
            </a:bodyPr>
            <a:lstStyle/>
            <a:p>
              <a:endParaRPr lang="es-ES"/>
            </a:p>
          </p:txBody>
        </p:sp>
        <p:sp>
          <p:nvSpPr>
            <p:cNvPr id="37916" name="Text Box 14"/>
            <p:cNvSpPr txBox="1">
              <a:spLocks noChangeArrowheads="1"/>
            </p:cNvSpPr>
            <p:nvPr/>
          </p:nvSpPr>
          <p:spPr bwMode="auto">
            <a:xfrm>
              <a:off x="295" y="1761"/>
              <a:ext cx="1179" cy="409"/>
            </a:xfrm>
            <a:prstGeom prst="rect">
              <a:avLst/>
            </a:prstGeom>
            <a:noFill/>
            <a:ln w="25400">
              <a:noFill/>
              <a:miter lim="800000"/>
              <a:headEnd/>
              <a:tailEnd/>
            </a:ln>
          </p:spPr>
          <p:txBody>
            <a:bodyPr lIns="90000" tIns="46800" rIns="90000" bIns="46800">
              <a:spAutoFit/>
            </a:bodyPr>
            <a:lstStyle/>
            <a:p>
              <a:pPr>
                <a:spcBef>
                  <a:spcPct val="50000"/>
                </a:spcBef>
              </a:pPr>
              <a:r>
                <a:rPr lang="en-US" sz="1800"/>
                <a:t>CAPACIDAD DE LA CÉLULA</a:t>
              </a:r>
              <a:endParaRPr lang="fr-FR" sz="1800"/>
            </a:p>
          </p:txBody>
        </p:sp>
        <p:sp>
          <p:nvSpPr>
            <p:cNvPr id="37917" name="Text Box 15"/>
            <p:cNvSpPr txBox="1">
              <a:spLocks noChangeArrowheads="1"/>
            </p:cNvSpPr>
            <p:nvPr/>
          </p:nvSpPr>
          <p:spPr bwMode="auto">
            <a:xfrm>
              <a:off x="3787" y="1480"/>
              <a:ext cx="1973" cy="234"/>
            </a:xfrm>
            <a:prstGeom prst="rect">
              <a:avLst/>
            </a:prstGeom>
            <a:noFill/>
            <a:ln w="25400">
              <a:noFill/>
              <a:miter lim="800000"/>
              <a:headEnd/>
              <a:tailEnd/>
            </a:ln>
          </p:spPr>
          <p:txBody>
            <a:bodyPr lIns="90000" tIns="46800" rIns="90000" bIns="46800">
              <a:spAutoFit/>
            </a:bodyPr>
            <a:lstStyle/>
            <a:p>
              <a:pPr algn="l">
                <a:spcBef>
                  <a:spcPct val="50000"/>
                </a:spcBef>
              </a:pPr>
              <a:r>
                <a:rPr lang="es-ES" sz="1800"/>
                <a:t>Tensión nominal </a:t>
              </a:r>
              <a:r>
                <a:rPr lang="en-US" sz="1800"/>
                <a:t>3,75 V</a:t>
              </a:r>
              <a:endParaRPr lang="fr-FR" sz="1800"/>
            </a:p>
          </p:txBody>
        </p:sp>
        <p:sp>
          <p:nvSpPr>
            <p:cNvPr id="37918" name="Line 16"/>
            <p:cNvSpPr>
              <a:spLocks noChangeShapeType="1"/>
            </p:cNvSpPr>
            <p:nvPr/>
          </p:nvSpPr>
          <p:spPr bwMode="auto">
            <a:xfrm>
              <a:off x="3515" y="1624"/>
              <a:ext cx="227" cy="0"/>
            </a:xfrm>
            <a:prstGeom prst="line">
              <a:avLst/>
            </a:prstGeom>
            <a:noFill/>
            <a:ln w="50800">
              <a:solidFill>
                <a:schemeClr val="tx1"/>
              </a:solidFill>
              <a:round/>
              <a:headEnd/>
              <a:tailEnd type="triangle" w="med" len="med"/>
            </a:ln>
          </p:spPr>
          <p:txBody>
            <a:bodyPr lIns="90000" tIns="46800" rIns="90000" bIns="46800">
              <a:spAutoFit/>
            </a:bodyPr>
            <a:lstStyle/>
            <a:p>
              <a:endParaRPr lang="es-ES"/>
            </a:p>
          </p:txBody>
        </p:sp>
      </p:grpSp>
      <p:sp>
        <p:nvSpPr>
          <p:cNvPr id="37897" name="Text Box 19"/>
          <p:cNvSpPr txBox="1">
            <a:spLocks noChangeArrowheads="1"/>
          </p:cNvSpPr>
          <p:nvPr/>
        </p:nvSpPr>
        <p:spPr bwMode="auto">
          <a:xfrm>
            <a:off x="1517650" y="5402263"/>
            <a:ext cx="7488238" cy="779462"/>
          </a:xfrm>
          <a:prstGeom prst="rect">
            <a:avLst/>
          </a:prstGeom>
          <a:noFill/>
          <a:ln w="25400">
            <a:noFill/>
            <a:miter lim="800000"/>
            <a:headEnd/>
            <a:tailEnd/>
          </a:ln>
        </p:spPr>
        <p:txBody>
          <a:bodyPr lIns="90000" tIns="46800" rIns="90000" bIns="46800">
            <a:spAutoFit/>
          </a:bodyPr>
          <a:lstStyle/>
          <a:p>
            <a:pPr algn="l">
              <a:spcBef>
                <a:spcPct val="50000"/>
              </a:spcBef>
            </a:pPr>
            <a:r>
              <a:rPr lang="es-ES" sz="1800">
                <a:solidFill>
                  <a:srgbClr val="000000"/>
                </a:solidFill>
              </a:rPr>
              <a:t>Si la batería de tracción está completamente descargada: </a:t>
            </a:r>
          </a:p>
          <a:p>
            <a:pPr algn="l">
              <a:spcBef>
                <a:spcPct val="50000"/>
              </a:spcBef>
            </a:pPr>
            <a:r>
              <a:rPr lang="es-ES" sz="1800">
                <a:solidFill>
                  <a:srgbClr val="000000"/>
                </a:solidFill>
              </a:rPr>
              <a:t>En sus bornes la tensión es de 308 V (3,5 V x 88).</a:t>
            </a:r>
          </a:p>
        </p:txBody>
      </p:sp>
      <p:pic>
        <p:nvPicPr>
          <p:cNvPr id="37898" name="Picture 21" descr="danger-mort"/>
          <p:cNvPicPr>
            <a:picLocks noChangeAspect="1" noChangeArrowheads="1"/>
          </p:cNvPicPr>
          <p:nvPr/>
        </p:nvPicPr>
        <p:blipFill>
          <a:blip r:embed="rId3" cstate="print"/>
          <a:srcRect/>
          <a:stretch>
            <a:fillRect/>
          </a:stretch>
        </p:blipFill>
        <p:spPr bwMode="auto">
          <a:xfrm>
            <a:off x="468313" y="5445125"/>
            <a:ext cx="792162" cy="728663"/>
          </a:xfrm>
          <a:prstGeom prst="rect">
            <a:avLst/>
          </a:prstGeom>
          <a:noFill/>
          <a:ln w="9525">
            <a:noFill/>
            <a:miter lim="800000"/>
            <a:headEnd/>
            <a:tailEnd/>
          </a:ln>
        </p:spPr>
      </p:pic>
      <p:grpSp>
        <p:nvGrpSpPr>
          <p:cNvPr id="3" name="Group 32"/>
          <p:cNvGrpSpPr>
            <a:grpSpLocks/>
          </p:cNvGrpSpPr>
          <p:nvPr/>
        </p:nvGrpSpPr>
        <p:grpSpPr bwMode="auto">
          <a:xfrm>
            <a:off x="2916238" y="1196975"/>
            <a:ext cx="2519362" cy="3600450"/>
            <a:chOff x="1837" y="754"/>
            <a:chExt cx="1587" cy="2268"/>
          </a:xfrm>
        </p:grpSpPr>
        <p:sp>
          <p:nvSpPr>
            <p:cNvPr id="37901" name="Rectangle 5"/>
            <p:cNvSpPr>
              <a:spLocks noChangeArrowheads="1"/>
            </p:cNvSpPr>
            <p:nvPr/>
          </p:nvSpPr>
          <p:spPr bwMode="auto">
            <a:xfrm>
              <a:off x="1837" y="754"/>
              <a:ext cx="1587" cy="363"/>
            </a:xfrm>
            <a:prstGeom prst="rect">
              <a:avLst/>
            </a:prstGeom>
            <a:solidFill>
              <a:srgbClr val="FF0000"/>
            </a:solidFill>
            <a:ln w="25400">
              <a:noFill/>
              <a:miter lim="800000"/>
              <a:headEnd/>
              <a:tailEnd/>
            </a:ln>
          </p:spPr>
          <p:txBody>
            <a:bodyPr lIns="90000" tIns="46800" rIns="90000" bIns="46800" anchor="ctr">
              <a:spAutoFit/>
            </a:bodyPr>
            <a:lstStyle/>
            <a:p>
              <a:endParaRPr lang="es-ES"/>
            </a:p>
          </p:txBody>
        </p:sp>
        <p:grpSp>
          <p:nvGrpSpPr>
            <p:cNvPr id="4" name="Group 27"/>
            <p:cNvGrpSpPr>
              <a:grpSpLocks/>
            </p:cNvGrpSpPr>
            <p:nvPr/>
          </p:nvGrpSpPr>
          <p:grpSpPr bwMode="auto">
            <a:xfrm>
              <a:off x="1837" y="754"/>
              <a:ext cx="1587" cy="2268"/>
              <a:chOff x="1837" y="754"/>
              <a:chExt cx="1587" cy="2268"/>
            </a:xfrm>
          </p:grpSpPr>
          <p:sp>
            <p:nvSpPr>
              <p:cNvPr id="663559" name="Rectangle 7"/>
              <p:cNvSpPr>
                <a:spLocks noChangeArrowheads="1"/>
              </p:cNvSpPr>
              <p:nvPr/>
            </p:nvSpPr>
            <p:spPr bwMode="auto">
              <a:xfrm>
                <a:off x="1837" y="754"/>
                <a:ext cx="1587" cy="2268"/>
              </a:xfrm>
              <a:prstGeom prst="rect">
                <a:avLst/>
              </a:prstGeom>
              <a:gradFill rotWithShape="1">
                <a:gsLst>
                  <a:gs pos="0">
                    <a:srgbClr val="99CC00">
                      <a:alpha val="67999"/>
                    </a:srgbClr>
                  </a:gs>
                  <a:gs pos="50000">
                    <a:schemeClr val="tx2"/>
                  </a:gs>
                  <a:gs pos="100000">
                    <a:srgbClr val="99CC00">
                      <a:alpha val="67999"/>
                    </a:srgbClr>
                  </a:gs>
                </a:gsLst>
                <a:lin ang="5400000" scaled="1"/>
              </a:gradFill>
              <a:ln w="25400">
                <a:solidFill>
                  <a:schemeClr val="tx1"/>
                </a:solidFill>
                <a:miter lim="800000"/>
                <a:headEnd/>
                <a:tailEnd/>
              </a:ln>
              <a:effectLst/>
            </p:spPr>
            <p:txBody>
              <a:bodyPr lIns="90000" tIns="46800" rIns="90000" bIns="46800" anchor="ctr">
                <a:spAutoFit/>
              </a:bodyPr>
              <a:lstStyle/>
              <a:p>
                <a:pPr>
                  <a:defRPr/>
                </a:pPr>
                <a:endParaRPr lang="es-ES">
                  <a:ea typeface="+mn-ea"/>
                  <a:cs typeface="Arial" charset="0"/>
                </a:endParaRPr>
              </a:p>
            </p:txBody>
          </p:sp>
          <p:pic>
            <p:nvPicPr>
              <p:cNvPr id="37908" name="Picture 24" descr="attention"/>
              <p:cNvPicPr>
                <a:picLocks noChangeAspect="1" noChangeArrowheads="1"/>
              </p:cNvPicPr>
              <p:nvPr/>
            </p:nvPicPr>
            <p:blipFill>
              <a:blip r:embed="rId4" cstate="print"/>
              <a:srcRect/>
              <a:stretch>
                <a:fillRect/>
              </a:stretch>
            </p:blipFill>
            <p:spPr bwMode="auto">
              <a:xfrm>
                <a:off x="2426" y="754"/>
                <a:ext cx="363" cy="331"/>
              </a:xfrm>
              <a:prstGeom prst="rect">
                <a:avLst/>
              </a:prstGeom>
              <a:noFill/>
              <a:ln w="9525">
                <a:noFill/>
                <a:miter lim="800000"/>
                <a:headEnd/>
                <a:tailEnd/>
              </a:ln>
            </p:spPr>
          </p:pic>
          <p:pic>
            <p:nvPicPr>
              <p:cNvPr id="37909" name="Picture 25" descr="attention"/>
              <p:cNvPicPr>
                <a:picLocks noChangeAspect="1" noChangeArrowheads="1"/>
              </p:cNvPicPr>
              <p:nvPr/>
            </p:nvPicPr>
            <p:blipFill>
              <a:blip r:embed="rId4" cstate="print"/>
              <a:srcRect/>
              <a:stretch>
                <a:fillRect/>
              </a:stretch>
            </p:blipFill>
            <p:spPr bwMode="auto">
              <a:xfrm>
                <a:off x="2426" y="2659"/>
                <a:ext cx="363" cy="331"/>
              </a:xfrm>
              <a:prstGeom prst="rect">
                <a:avLst/>
              </a:prstGeom>
              <a:noFill/>
              <a:ln w="9525">
                <a:noFill/>
                <a:miter lim="800000"/>
                <a:headEnd/>
                <a:tailEnd/>
              </a:ln>
            </p:spPr>
          </p:pic>
        </p:grpSp>
        <p:sp>
          <p:nvSpPr>
            <p:cNvPr id="37903" name="Line 29"/>
            <p:cNvSpPr>
              <a:spLocks noChangeShapeType="1"/>
            </p:cNvSpPr>
            <p:nvPr/>
          </p:nvSpPr>
          <p:spPr bwMode="auto">
            <a:xfrm>
              <a:off x="1837" y="1117"/>
              <a:ext cx="1587" cy="0"/>
            </a:xfrm>
            <a:prstGeom prst="line">
              <a:avLst/>
            </a:prstGeom>
            <a:noFill/>
            <a:ln w="6350">
              <a:solidFill>
                <a:schemeClr val="tx1"/>
              </a:solidFill>
              <a:round/>
              <a:headEnd/>
              <a:tailEnd/>
            </a:ln>
          </p:spPr>
          <p:txBody>
            <a:bodyPr lIns="90000" tIns="46800" rIns="90000" bIns="46800" anchor="ctr">
              <a:spAutoFit/>
            </a:bodyPr>
            <a:lstStyle/>
            <a:p>
              <a:endParaRPr lang="es-ES"/>
            </a:p>
          </p:txBody>
        </p:sp>
        <p:sp>
          <p:nvSpPr>
            <p:cNvPr id="37904" name="Line 30"/>
            <p:cNvSpPr>
              <a:spLocks noChangeShapeType="1"/>
            </p:cNvSpPr>
            <p:nvPr/>
          </p:nvSpPr>
          <p:spPr bwMode="auto">
            <a:xfrm>
              <a:off x="1837" y="2659"/>
              <a:ext cx="1587" cy="0"/>
            </a:xfrm>
            <a:prstGeom prst="line">
              <a:avLst/>
            </a:prstGeom>
            <a:noFill/>
            <a:ln w="6350">
              <a:solidFill>
                <a:schemeClr val="tx1"/>
              </a:solidFill>
              <a:round/>
              <a:headEnd/>
              <a:tailEnd/>
            </a:ln>
          </p:spPr>
          <p:txBody>
            <a:bodyPr lIns="90000" tIns="46800" rIns="90000" bIns="46800" anchor="ctr">
              <a:spAutoFit/>
            </a:bodyPr>
            <a:lstStyle/>
            <a:p>
              <a:endParaRPr lang="es-ES"/>
            </a:p>
          </p:txBody>
        </p:sp>
      </p:gr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Coche eléctrico\P6250136.JPG"/>
          <p:cNvPicPr>
            <a:picLocks noChangeAspect="1" noChangeArrowheads="1"/>
          </p:cNvPicPr>
          <p:nvPr/>
        </p:nvPicPr>
        <p:blipFill>
          <a:blip r:embed="rId2" cstate="print"/>
          <a:srcRect/>
          <a:stretch>
            <a:fillRect/>
          </a:stretch>
        </p:blipFill>
        <p:spPr bwMode="auto">
          <a:xfrm>
            <a:off x="785787" y="714356"/>
            <a:ext cx="5429287" cy="4071724"/>
          </a:xfrm>
          <a:prstGeom prst="rect">
            <a:avLst/>
          </a:prstGeom>
          <a:noFill/>
        </p:spPr>
      </p:pic>
      <p:sp>
        <p:nvSpPr>
          <p:cNvPr id="6" name="5 CuadroTexto"/>
          <p:cNvSpPr txBox="1"/>
          <p:nvPr/>
        </p:nvSpPr>
        <p:spPr>
          <a:xfrm>
            <a:off x="7286644" y="1428736"/>
            <a:ext cx="1500198"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es-ES_tradnl" dirty="0" smtClean="0"/>
              <a:t>Cables de alta tensión</a:t>
            </a:r>
            <a:endParaRPr lang="es-ES_tradnl" dirty="0"/>
          </a:p>
        </p:txBody>
      </p:sp>
      <p:sp>
        <p:nvSpPr>
          <p:cNvPr id="8" name="7 Flecha izquierda"/>
          <p:cNvSpPr/>
          <p:nvPr/>
        </p:nvSpPr>
        <p:spPr>
          <a:xfrm>
            <a:off x="5929322" y="1643050"/>
            <a:ext cx="1214446" cy="214314"/>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9" name="8 CuadroTexto"/>
          <p:cNvSpPr txBox="1"/>
          <p:nvPr/>
        </p:nvSpPr>
        <p:spPr>
          <a:xfrm>
            <a:off x="2643174" y="5429264"/>
            <a:ext cx="1571636" cy="646331"/>
          </a:xfrm>
          <a:prstGeom prst="rect">
            <a:avLst/>
          </a:prstGeom>
          <a:solidFill>
            <a:schemeClr val="accent1">
              <a:lumMod val="75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_tradnl" dirty="0" smtClean="0">
                <a:solidFill>
                  <a:schemeClr val="bg1"/>
                </a:solidFill>
              </a:rPr>
              <a:t>Batería de tracción</a:t>
            </a:r>
            <a:endParaRPr lang="es-ES_tradnl" dirty="0">
              <a:solidFill>
                <a:schemeClr val="bg1"/>
              </a:solidFill>
            </a:endParaRPr>
          </a:p>
        </p:txBody>
      </p:sp>
      <p:sp>
        <p:nvSpPr>
          <p:cNvPr id="10" name="9 Flecha arriba"/>
          <p:cNvSpPr/>
          <p:nvPr/>
        </p:nvSpPr>
        <p:spPr>
          <a:xfrm>
            <a:off x="3214678" y="3214686"/>
            <a:ext cx="214314" cy="207170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217488" y="692150"/>
            <a:ext cx="8675687" cy="504825"/>
          </a:xfrm>
          <a:prstGeom prst="rect">
            <a:avLst/>
          </a:prstGeom>
          <a:noFill/>
          <a:ln w="9525">
            <a:noFill/>
            <a:miter lim="800000"/>
            <a:headEnd/>
            <a:tailEnd/>
          </a:ln>
        </p:spPr>
        <p:txBody>
          <a:bodyPr lIns="90517" tIns="45259" rIns="90517" bIns="45259"/>
          <a:lstStyle/>
          <a:p>
            <a:pPr marL="280988" indent="-280988" algn="l" defTabSz="904875">
              <a:buClr>
                <a:srgbClr val="FF0000"/>
              </a:buClr>
              <a:buSzPct val="80000"/>
              <a:buFont typeface="Arial" charset="0"/>
              <a:buNone/>
            </a:pPr>
            <a:r>
              <a:rPr lang="fr-FR" sz="1800" b="1">
                <a:solidFill>
                  <a:schemeClr val="bg1"/>
                </a:solidFill>
              </a:rPr>
              <a:t>Mantenimiento / PVN</a:t>
            </a:r>
          </a:p>
        </p:txBody>
      </p:sp>
      <p:sp>
        <p:nvSpPr>
          <p:cNvPr id="38915" name="Text Box 4"/>
          <p:cNvSpPr txBox="1">
            <a:spLocks noChangeArrowheads="1"/>
          </p:cNvSpPr>
          <p:nvPr/>
        </p:nvSpPr>
        <p:spPr bwMode="auto">
          <a:xfrm>
            <a:off x="323850" y="2420938"/>
            <a:ext cx="8280400" cy="4387850"/>
          </a:xfrm>
          <a:prstGeom prst="rect">
            <a:avLst/>
          </a:prstGeom>
          <a:noFill/>
          <a:ln w="25400">
            <a:noFill/>
            <a:miter lim="800000"/>
            <a:headEnd/>
            <a:tailEnd/>
          </a:ln>
        </p:spPr>
        <p:txBody>
          <a:bodyPr lIns="90000" tIns="46800" rIns="90000" bIns="46800">
            <a:spAutoFit/>
          </a:bodyPr>
          <a:lstStyle/>
          <a:p>
            <a:pPr>
              <a:spcBef>
                <a:spcPct val="50000"/>
              </a:spcBef>
            </a:pPr>
            <a:r>
              <a:rPr lang="es-ES" sz="1800"/>
              <a:t>Procedimiento de actualización de la capacidad de la batería de tracción que se debe realizar:</a:t>
            </a:r>
          </a:p>
          <a:p>
            <a:pPr>
              <a:spcBef>
                <a:spcPct val="50000"/>
              </a:spcBef>
            </a:pPr>
            <a:endParaRPr lang="es-ES" sz="1800"/>
          </a:p>
          <a:p>
            <a:pPr>
              <a:spcBef>
                <a:spcPct val="50000"/>
              </a:spcBef>
            </a:pPr>
            <a:r>
              <a:rPr lang="es-ES" sz="1800" b="1"/>
              <a:t>- durante la preparación del vehículo nuevo</a:t>
            </a:r>
            <a:r>
              <a:rPr lang="es-ES" sz="1800"/>
              <a:t> </a:t>
            </a:r>
          </a:p>
          <a:p>
            <a:pPr>
              <a:spcBef>
                <a:spcPct val="50000"/>
              </a:spcBef>
            </a:pPr>
            <a:r>
              <a:rPr lang="es-ES" sz="1800"/>
              <a:t>(si la fecha de fabricación de la batería es superior a 3 meses)</a:t>
            </a:r>
          </a:p>
          <a:p>
            <a:pPr>
              <a:spcBef>
                <a:spcPct val="50000"/>
              </a:spcBef>
            </a:pPr>
            <a:endParaRPr lang="es-ES" sz="1800"/>
          </a:p>
          <a:p>
            <a:r>
              <a:rPr lang="es-ES" sz="1800" b="1"/>
              <a:t>- durante las revisiones periódicas</a:t>
            </a:r>
          </a:p>
          <a:p>
            <a:r>
              <a:rPr lang="es-ES" sz="1800"/>
              <a:t>(1 año, 3 años, 5 años…)</a:t>
            </a:r>
          </a:p>
          <a:p>
            <a:endParaRPr lang="es-ES" sz="1800"/>
          </a:p>
          <a:p>
            <a:pPr>
              <a:buFontTx/>
              <a:buChar char="-"/>
            </a:pPr>
            <a:r>
              <a:rPr lang="es-ES" sz="1800" b="1"/>
              <a:t>después de una desconexión prolongada de la batería de servicio</a:t>
            </a:r>
          </a:p>
          <a:p>
            <a:r>
              <a:rPr lang="es-ES" sz="1800"/>
              <a:t>(de más de un més)</a:t>
            </a:r>
          </a:p>
          <a:p>
            <a:endParaRPr lang="fr-FR" sz="1800"/>
          </a:p>
          <a:p>
            <a:pPr>
              <a:spcBef>
                <a:spcPct val="50000"/>
              </a:spcBef>
            </a:pPr>
            <a:endParaRPr lang="fr-FR" sz="1800"/>
          </a:p>
        </p:txBody>
      </p:sp>
      <p:sp>
        <p:nvSpPr>
          <p:cNvPr id="38916" name="Rectangle 5"/>
          <p:cNvSpPr>
            <a:spLocks noGrp="1" noChangeArrowheads="1"/>
          </p:cNvSpPr>
          <p:nvPr>
            <p:ph type="title"/>
          </p:nvPr>
        </p:nvSpPr>
        <p:spPr>
          <a:noFill/>
        </p:spPr>
        <p:txBody>
          <a:bodyPr/>
          <a:lstStyle/>
          <a:p>
            <a:pPr eaLnBrk="1" hangingPunct="1"/>
            <a:r>
              <a:rPr lang="fr-FR" smtClean="0"/>
              <a:t>Batería de tracción</a:t>
            </a:r>
          </a:p>
        </p:txBody>
      </p:sp>
      <p:grpSp>
        <p:nvGrpSpPr>
          <p:cNvPr id="2" name="Group 6"/>
          <p:cNvGrpSpPr>
            <a:grpSpLocks/>
          </p:cNvGrpSpPr>
          <p:nvPr/>
        </p:nvGrpSpPr>
        <p:grpSpPr bwMode="auto">
          <a:xfrm>
            <a:off x="6589713" y="785813"/>
            <a:ext cx="1943100" cy="576262"/>
            <a:chOff x="703" y="1162"/>
            <a:chExt cx="3084" cy="866"/>
          </a:xfrm>
        </p:grpSpPr>
        <p:sp>
          <p:nvSpPr>
            <p:cNvPr id="38919" name="Rectangle 7"/>
            <p:cNvSpPr>
              <a:spLocks noChangeArrowheads="1"/>
            </p:cNvSpPr>
            <p:nvPr/>
          </p:nvSpPr>
          <p:spPr bwMode="auto">
            <a:xfrm>
              <a:off x="1020" y="1253"/>
              <a:ext cx="1951" cy="227"/>
            </a:xfrm>
            <a:prstGeom prst="rect">
              <a:avLst/>
            </a:prstGeom>
            <a:solidFill>
              <a:srgbClr val="FFFFFF"/>
            </a:solidFill>
            <a:ln w="9525">
              <a:solidFill>
                <a:schemeClr val="tx1"/>
              </a:solidFill>
              <a:miter lim="800000"/>
              <a:headEnd/>
              <a:tailEnd/>
            </a:ln>
          </p:spPr>
          <p:txBody>
            <a:bodyPr wrap="none" anchor="ctr"/>
            <a:lstStyle/>
            <a:p>
              <a:endParaRPr lang="es-ES"/>
            </a:p>
          </p:txBody>
        </p:sp>
        <p:pic>
          <p:nvPicPr>
            <p:cNvPr id="38920" name="Picture 2"/>
            <p:cNvPicPr>
              <a:picLocks noChangeAspect="1" noChangeArrowheads="1"/>
            </p:cNvPicPr>
            <p:nvPr/>
          </p:nvPicPr>
          <p:blipFill>
            <a:blip r:embed="rId3" cstate="print">
              <a:clrChange>
                <a:clrFrom>
                  <a:srgbClr val="FFFFFF"/>
                </a:clrFrom>
                <a:clrTo>
                  <a:srgbClr val="FFFFFF">
                    <a:alpha val="0"/>
                  </a:srgbClr>
                </a:clrTo>
              </a:clrChange>
            </a:blip>
            <a:srcRect l="3911" t="33765" r="10147" b="27454"/>
            <a:stretch>
              <a:fillRect/>
            </a:stretch>
          </p:blipFill>
          <p:spPr bwMode="auto">
            <a:xfrm>
              <a:off x="703" y="1162"/>
              <a:ext cx="3084" cy="866"/>
            </a:xfrm>
            <a:prstGeom prst="rect">
              <a:avLst/>
            </a:prstGeom>
            <a:noFill/>
            <a:ln w="9525">
              <a:noFill/>
              <a:miter lim="800000"/>
              <a:headEnd/>
              <a:tailEnd/>
            </a:ln>
          </p:spPr>
        </p:pic>
      </p:grpSp>
      <p:pic>
        <p:nvPicPr>
          <p:cNvPr id="38918" name="Picture 9" descr="attention"/>
          <p:cNvPicPr>
            <a:picLocks noChangeAspect="1" noChangeArrowheads="1"/>
          </p:cNvPicPr>
          <p:nvPr/>
        </p:nvPicPr>
        <p:blipFill>
          <a:blip r:embed="rId4" cstate="print"/>
          <a:srcRect/>
          <a:stretch>
            <a:fillRect/>
          </a:stretch>
        </p:blipFill>
        <p:spPr bwMode="auto">
          <a:xfrm>
            <a:off x="3708400" y="946150"/>
            <a:ext cx="1439863" cy="13128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ChangeArrowheads="1"/>
          </p:cNvSpPr>
          <p:nvPr/>
        </p:nvSpPr>
        <p:spPr bwMode="auto">
          <a:xfrm>
            <a:off x="214282" y="785794"/>
            <a:ext cx="8424862" cy="504825"/>
          </a:xfrm>
          <a:prstGeom prst="rect">
            <a:avLst/>
          </a:prstGeom>
          <a:noFill/>
          <a:ln w="9525">
            <a:noFill/>
            <a:miter lim="800000"/>
            <a:headEnd/>
            <a:tailEnd/>
          </a:ln>
        </p:spPr>
        <p:txBody>
          <a:bodyPr lIns="90517" tIns="45259" rIns="90517" bIns="45259"/>
          <a:lstStyle/>
          <a:p>
            <a:pPr marL="280988" indent="-280988" algn="l" defTabSz="904875">
              <a:buClr>
                <a:srgbClr val="FF0000"/>
              </a:buClr>
              <a:buSzPct val="80000"/>
            </a:pPr>
            <a:r>
              <a:rPr lang="es-ES" sz="1800" b="1" dirty="0">
                <a:solidFill>
                  <a:srgbClr val="000000"/>
                </a:solidFill>
              </a:rPr>
              <a:t>Condiciones de cambio / almacenamiento / reciclaje</a:t>
            </a:r>
          </a:p>
        </p:txBody>
      </p:sp>
      <p:sp>
        <p:nvSpPr>
          <p:cNvPr id="43011" name="Rectangle 7"/>
          <p:cNvSpPr>
            <a:spLocks noGrp="1" noChangeArrowheads="1"/>
          </p:cNvSpPr>
          <p:nvPr>
            <p:ph type="body" idx="1"/>
          </p:nvPr>
        </p:nvSpPr>
        <p:spPr>
          <a:xfrm>
            <a:off x="611188" y="1341438"/>
            <a:ext cx="6121400" cy="1871662"/>
          </a:xfrm>
        </p:spPr>
        <p:txBody>
          <a:bodyPr>
            <a:normAutofit fontScale="62500" lnSpcReduction="20000"/>
          </a:bodyPr>
          <a:lstStyle/>
          <a:p>
            <a:pPr marL="0" indent="0" eaLnBrk="1" hangingPunct="1"/>
            <a:r>
              <a:rPr lang="es-ES" dirty="0" smtClean="0"/>
              <a:t>La batería de tracción se considera como: </a:t>
            </a:r>
          </a:p>
          <a:p>
            <a:pPr marL="0" indent="0" eaLnBrk="1" hangingPunct="1"/>
            <a:endParaRPr lang="es-ES" b="1" dirty="0" smtClean="0"/>
          </a:p>
          <a:p>
            <a:pPr marL="0" indent="0" eaLnBrk="1" hangingPunct="1"/>
            <a:r>
              <a:rPr lang="es-ES" b="1" dirty="0" smtClean="0"/>
              <a:t>		</a:t>
            </a:r>
            <a:r>
              <a:rPr lang="es-ES" b="1" dirty="0" smtClean="0">
                <a:solidFill>
                  <a:srgbClr val="CC0000"/>
                </a:solidFill>
              </a:rPr>
              <a:t>« PIEZA SENSIBLE».</a:t>
            </a:r>
          </a:p>
          <a:p>
            <a:pPr marL="0" indent="0" eaLnBrk="1" hangingPunct="1"/>
            <a:endParaRPr lang="es-ES" b="1" dirty="0" smtClean="0"/>
          </a:p>
          <a:p>
            <a:pPr marL="0" indent="0" eaLnBrk="1" hangingPunct="1"/>
            <a:r>
              <a:rPr lang="es-ES" dirty="0" smtClean="0">
                <a:solidFill>
                  <a:srgbClr val="CC0000"/>
                </a:solidFill>
              </a:rPr>
              <a:t>No se debe instalar la batería de tracción del vehículo sin autorización previa de su asistente técnico.</a:t>
            </a:r>
          </a:p>
        </p:txBody>
      </p:sp>
      <p:sp>
        <p:nvSpPr>
          <p:cNvPr id="43012" name="Rectangle 11"/>
          <p:cNvSpPr>
            <a:spLocks noChangeArrowheads="1"/>
          </p:cNvSpPr>
          <p:nvPr/>
        </p:nvSpPr>
        <p:spPr bwMode="auto">
          <a:xfrm>
            <a:off x="611188" y="5229225"/>
            <a:ext cx="6913562" cy="925513"/>
          </a:xfrm>
          <a:prstGeom prst="rect">
            <a:avLst/>
          </a:prstGeom>
          <a:noFill/>
          <a:ln w="25400">
            <a:noFill/>
            <a:miter lim="800000"/>
            <a:headEnd/>
            <a:tailEnd/>
          </a:ln>
        </p:spPr>
        <p:txBody>
          <a:bodyPr lIns="90000" tIns="46800" rIns="90000" bIns="46800">
            <a:spAutoFit/>
          </a:bodyPr>
          <a:lstStyle/>
          <a:p>
            <a:pPr algn="l"/>
            <a:r>
              <a:rPr lang="es-ES" sz="1800">
                <a:solidFill>
                  <a:srgbClr val="008000"/>
                </a:solidFill>
              </a:rPr>
              <a:t>El grupo PSA es responsable de su recogida y reciclaje.</a:t>
            </a:r>
          </a:p>
          <a:p>
            <a:pPr algn="l"/>
            <a:r>
              <a:rPr lang="es-ES" sz="1800">
                <a:solidFill>
                  <a:srgbClr val="008000"/>
                </a:solidFill>
              </a:rPr>
              <a:t>Será preciso retornar posteriormente la batería de tracción (batería accidentada, por ejemplo).</a:t>
            </a:r>
          </a:p>
        </p:txBody>
      </p:sp>
      <p:sp>
        <p:nvSpPr>
          <p:cNvPr id="43013" name="Rectangle 12"/>
          <p:cNvSpPr>
            <a:spLocks noChangeArrowheads="1"/>
          </p:cNvSpPr>
          <p:nvPr/>
        </p:nvSpPr>
        <p:spPr bwMode="auto">
          <a:xfrm>
            <a:off x="611188" y="3854450"/>
            <a:ext cx="5413375" cy="371475"/>
          </a:xfrm>
          <a:prstGeom prst="rect">
            <a:avLst/>
          </a:prstGeom>
          <a:noFill/>
          <a:ln w="25400">
            <a:noFill/>
            <a:miter lim="800000"/>
            <a:headEnd/>
            <a:tailEnd/>
          </a:ln>
        </p:spPr>
        <p:txBody>
          <a:bodyPr wrap="none" lIns="90000" tIns="46800" rIns="90000" bIns="46800">
            <a:spAutoFit/>
          </a:bodyPr>
          <a:lstStyle/>
          <a:p>
            <a:pPr algn="l"/>
            <a:r>
              <a:rPr lang="es-ES" sz="1800" dirty="0">
                <a:solidFill>
                  <a:srgbClr val="996633"/>
                </a:solidFill>
              </a:rPr>
              <a:t>Las baterías no se deben almacenar en los talleres</a:t>
            </a:r>
            <a:endParaRPr lang="fr-FR" sz="1800" dirty="0">
              <a:solidFill>
                <a:srgbClr val="996633"/>
              </a:solidFill>
            </a:endParaRPr>
          </a:p>
        </p:txBody>
      </p:sp>
      <p:pic>
        <p:nvPicPr>
          <p:cNvPr id="43014" name="Picture 13"/>
          <p:cNvPicPr>
            <a:picLocks noChangeAspect="1" noChangeArrowheads="1"/>
          </p:cNvPicPr>
          <p:nvPr/>
        </p:nvPicPr>
        <p:blipFill>
          <a:blip r:embed="rId3" cstate="print"/>
          <a:srcRect/>
          <a:stretch>
            <a:fillRect/>
          </a:stretch>
        </p:blipFill>
        <p:spPr bwMode="auto">
          <a:xfrm>
            <a:off x="7092950" y="3500438"/>
            <a:ext cx="1296988" cy="1293812"/>
          </a:xfrm>
          <a:prstGeom prst="rect">
            <a:avLst/>
          </a:prstGeom>
          <a:noFill/>
          <a:ln w="25400">
            <a:noFill/>
            <a:miter lim="800000"/>
            <a:headEnd/>
            <a:tailEnd/>
          </a:ln>
        </p:spPr>
      </p:pic>
      <p:sp>
        <p:nvSpPr>
          <p:cNvPr id="43015" name="AutoShape 14"/>
          <p:cNvSpPr>
            <a:spLocks noChangeArrowheads="1"/>
          </p:cNvSpPr>
          <p:nvPr/>
        </p:nvSpPr>
        <p:spPr bwMode="auto">
          <a:xfrm>
            <a:off x="250825" y="1268413"/>
            <a:ext cx="8569325" cy="2016125"/>
          </a:xfrm>
          <a:prstGeom prst="roundRect">
            <a:avLst>
              <a:gd name="adj" fmla="val 16667"/>
            </a:avLst>
          </a:prstGeom>
          <a:noFill/>
          <a:ln w="25400">
            <a:solidFill>
              <a:schemeClr val="tx1"/>
            </a:solidFill>
            <a:round/>
            <a:headEnd/>
            <a:tailEnd/>
          </a:ln>
        </p:spPr>
        <p:txBody>
          <a:bodyPr lIns="90000" tIns="46800" rIns="90000" bIns="46800" anchor="ctr">
            <a:spAutoFit/>
          </a:bodyPr>
          <a:lstStyle/>
          <a:p>
            <a:endParaRPr lang="es-ES"/>
          </a:p>
        </p:txBody>
      </p:sp>
      <p:sp>
        <p:nvSpPr>
          <p:cNvPr id="43016" name="AutoShape 15"/>
          <p:cNvSpPr>
            <a:spLocks noChangeArrowheads="1"/>
          </p:cNvSpPr>
          <p:nvPr/>
        </p:nvSpPr>
        <p:spPr bwMode="auto">
          <a:xfrm>
            <a:off x="250825" y="3429000"/>
            <a:ext cx="8569325" cy="1439863"/>
          </a:xfrm>
          <a:prstGeom prst="roundRect">
            <a:avLst>
              <a:gd name="adj" fmla="val 16667"/>
            </a:avLst>
          </a:prstGeom>
          <a:noFill/>
          <a:ln w="25400">
            <a:solidFill>
              <a:schemeClr val="tx1"/>
            </a:solidFill>
            <a:round/>
            <a:headEnd/>
            <a:tailEnd/>
          </a:ln>
        </p:spPr>
        <p:txBody>
          <a:bodyPr lIns="90000" tIns="46800" rIns="90000" bIns="46800" anchor="ctr">
            <a:spAutoFit/>
          </a:bodyPr>
          <a:lstStyle/>
          <a:p>
            <a:endParaRPr lang="es-ES"/>
          </a:p>
        </p:txBody>
      </p:sp>
      <p:sp>
        <p:nvSpPr>
          <p:cNvPr id="43017" name="AutoShape 16"/>
          <p:cNvSpPr>
            <a:spLocks noChangeArrowheads="1"/>
          </p:cNvSpPr>
          <p:nvPr/>
        </p:nvSpPr>
        <p:spPr bwMode="auto">
          <a:xfrm>
            <a:off x="250825" y="5013325"/>
            <a:ext cx="8569325" cy="1584325"/>
          </a:xfrm>
          <a:prstGeom prst="roundRect">
            <a:avLst>
              <a:gd name="adj" fmla="val 16667"/>
            </a:avLst>
          </a:prstGeom>
          <a:noFill/>
          <a:ln w="25400">
            <a:solidFill>
              <a:schemeClr val="tx1"/>
            </a:solidFill>
            <a:round/>
            <a:headEnd/>
            <a:tailEnd/>
          </a:ln>
        </p:spPr>
        <p:txBody>
          <a:bodyPr lIns="90000" tIns="46800" rIns="90000" bIns="46800" anchor="ctr">
            <a:spAutoFit/>
          </a:bodyPr>
          <a:lstStyle/>
          <a:p>
            <a:endParaRPr lang="es-ES"/>
          </a:p>
        </p:txBody>
      </p:sp>
      <p:sp>
        <p:nvSpPr>
          <p:cNvPr id="43018" name="Rectangle 18"/>
          <p:cNvSpPr>
            <a:spLocks noGrp="1" noChangeArrowheads="1"/>
          </p:cNvSpPr>
          <p:nvPr>
            <p:ph type="title"/>
          </p:nvPr>
        </p:nvSpPr>
        <p:spPr>
          <a:xfrm>
            <a:off x="1643042" y="0"/>
            <a:ext cx="6972320" cy="1143000"/>
          </a:xfrm>
          <a:noFill/>
        </p:spPr>
        <p:txBody>
          <a:bodyPr/>
          <a:lstStyle/>
          <a:p>
            <a:pPr eaLnBrk="1" hangingPunct="1"/>
            <a:r>
              <a:rPr lang="es-ES" dirty="0" smtClean="0"/>
              <a:t>Batería de tracción</a:t>
            </a:r>
          </a:p>
        </p:txBody>
      </p:sp>
      <p:pic>
        <p:nvPicPr>
          <p:cNvPr id="43019" name="Picture 19" descr="attention"/>
          <p:cNvPicPr>
            <a:picLocks noChangeAspect="1" noChangeArrowheads="1"/>
          </p:cNvPicPr>
          <p:nvPr/>
        </p:nvPicPr>
        <p:blipFill>
          <a:blip r:embed="rId4" cstate="print"/>
          <a:srcRect/>
          <a:stretch>
            <a:fillRect/>
          </a:stretch>
        </p:blipFill>
        <p:spPr bwMode="auto">
          <a:xfrm>
            <a:off x="6556375" y="1268413"/>
            <a:ext cx="1582738" cy="1443037"/>
          </a:xfrm>
          <a:prstGeom prst="rect">
            <a:avLst/>
          </a:prstGeom>
          <a:noFill/>
          <a:ln w="9525">
            <a:noFill/>
            <a:miter lim="800000"/>
            <a:headEnd/>
            <a:tailEnd/>
          </a:ln>
        </p:spPr>
      </p:pic>
      <p:pic>
        <p:nvPicPr>
          <p:cNvPr id="43020" name="Picture 20" descr="casque"/>
          <p:cNvPicPr>
            <a:picLocks noChangeAspect="1" noChangeArrowheads="1"/>
          </p:cNvPicPr>
          <p:nvPr/>
        </p:nvPicPr>
        <p:blipFill>
          <a:blip r:embed="rId5" cstate="print"/>
          <a:srcRect/>
          <a:stretch>
            <a:fillRect/>
          </a:stretch>
        </p:blipFill>
        <p:spPr bwMode="auto">
          <a:xfrm>
            <a:off x="7637463" y="2136775"/>
            <a:ext cx="895350" cy="1044575"/>
          </a:xfrm>
          <a:prstGeom prst="rect">
            <a:avLst/>
          </a:prstGeom>
          <a:noFill/>
          <a:ln w="9525">
            <a:noFill/>
            <a:miter lim="800000"/>
            <a:headEnd/>
            <a:tailEnd/>
          </a:ln>
        </p:spPr>
      </p:pic>
      <p:pic>
        <p:nvPicPr>
          <p:cNvPr id="43021" name="Picture 21" descr="picto_arbre"/>
          <p:cNvPicPr>
            <a:picLocks noChangeAspect="1" noChangeArrowheads="1"/>
          </p:cNvPicPr>
          <p:nvPr/>
        </p:nvPicPr>
        <p:blipFill>
          <a:blip r:embed="rId6" cstate="print"/>
          <a:srcRect/>
          <a:stretch>
            <a:fillRect/>
          </a:stretch>
        </p:blipFill>
        <p:spPr bwMode="auto">
          <a:xfrm>
            <a:off x="7380288" y="5084763"/>
            <a:ext cx="1060450" cy="14398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3"/>
          <p:cNvSpPr>
            <a:spLocks noGrp="1" noChangeArrowheads="1"/>
          </p:cNvSpPr>
          <p:nvPr>
            <p:ph type="body" idx="1"/>
          </p:nvPr>
        </p:nvSpPr>
        <p:spPr>
          <a:xfrm>
            <a:off x="0" y="620713"/>
            <a:ext cx="8928100" cy="504825"/>
          </a:xfrm>
        </p:spPr>
        <p:txBody>
          <a:bodyPr/>
          <a:lstStyle/>
          <a:p>
            <a:pPr eaLnBrk="1" hangingPunct="1">
              <a:lnSpc>
                <a:spcPct val="80000"/>
              </a:lnSpc>
            </a:pPr>
            <a:endParaRPr lang="fr-FR" sz="800" b="1" smtClean="0"/>
          </a:p>
          <a:p>
            <a:pPr eaLnBrk="1" hangingPunct="1">
              <a:lnSpc>
                <a:spcPct val="80000"/>
              </a:lnSpc>
            </a:pPr>
            <a:endParaRPr lang="fr-FR" sz="800" b="1" smtClean="0"/>
          </a:p>
          <a:p>
            <a:pPr eaLnBrk="1" hangingPunct="1">
              <a:lnSpc>
                <a:spcPct val="80000"/>
              </a:lnSpc>
            </a:pPr>
            <a:endParaRPr lang="fr-FR" sz="800" b="1" smtClean="0"/>
          </a:p>
          <a:p>
            <a:pPr eaLnBrk="1" hangingPunct="1">
              <a:lnSpc>
                <a:spcPct val="80000"/>
              </a:lnSpc>
            </a:pPr>
            <a:endParaRPr lang="fr-FR" sz="800" smtClean="0"/>
          </a:p>
        </p:txBody>
      </p:sp>
      <p:sp>
        <p:nvSpPr>
          <p:cNvPr id="44035" name="Rectangle 4"/>
          <p:cNvSpPr>
            <a:spLocks noChangeArrowheads="1"/>
          </p:cNvSpPr>
          <p:nvPr/>
        </p:nvSpPr>
        <p:spPr bwMode="auto">
          <a:xfrm>
            <a:off x="217488" y="692150"/>
            <a:ext cx="8675687" cy="504825"/>
          </a:xfrm>
          <a:prstGeom prst="rect">
            <a:avLst/>
          </a:prstGeom>
          <a:noFill/>
          <a:ln w="9525">
            <a:noFill/>
            <a:miter lim="800000"/>
            <a:headEnd/>
            <a:tailEnd/>
          </a:ln>
        </p:spPr>
        <p:txBody>
          <a:bodyPr lIns="90517" tIns="45259" rIns="90517" bIns="45259"/>
          <a:lstStyle/>
          <a:p>
            <a:pPr marL="280988" indent="-280988" algn="l" defTabSz="904875">
              <a:buClr>
                <a:srgbClr val="FF0000"/>
              </a:buClr>
              <a:buSzPct val="80000"/>
              <a:buFont typeface="Arial" charset="0"/>
              <a:buNone/>
            </a:pPr>
            <a:r>
              <a:rPr lang="fr-FR" sz="1800" b="1">
                <a:solidFill>
                  <a:schemeClr val="bg1"/>
                </a:solidFill>
              </a:rPr>
              <a:t>Desmontaje / Montaje</a:t>
            </a:r>
          </a:p>
        </p:txBody>
      </p:sp>
      <p:pic>
        <p:nvPicPr>
          <p:cNvPr id="547845" name="Picture 5" descr="SELECTION_56"/>
          <p:cNvPicPr>
            <a:picLocks noChangeAspect="1" noChangeArrowheads="1"/>
          </p:cNvPicPr>
          <p:nvPr/>
        </p:nvPicPr>
        <p:blipFill>
          <a:blip r:embed="rId3" cstate="print"/>
          <a:srcRect/>
          <a:stretch>
            <a:fillRect/>
          </a:stretch>
        </p:blipFill>
        <p:spPr bwMode="auto">
          <a:xfrm>
            <a:off x="468313" y="1125538"/>
            <a:ext cx="3527425" cy="2185987"/>
          </a:xfrm>
          <a:prstGeom prst="rect">
            <a:avLst/>
          </a:prstGeom>
          <a:noFill/>
          <a:ln w="38100">
            <a:solidFill>
              <a:schemeClr val="tx2"/>
            </a:solidFill>
            <a:miter lim="800000"/>
            <a:headEnd/>
            <a:tailEnd/>
          </a:ln>
          <a:effectLst>
            <a:outerShdw dist="53882" dir="2700000" algn="ctr" rotWithShape="0">
              <a:srgbClr val="808080">
                <a:alpha val="50000"/>
              </a:srgbClr>
            </a:outerShdw>
          </a:effectLst>
        </p:spPr>
      </p:pic>
      <p:sp>
        <p:nvSpPr>
          <p:cNvPr id="44037" name="Text Box 6"/>
          <p:cNvSpPr txBox="1">
            <a:spLocks noChangeArrowheads="1"/>
          </p:cNvSpPr>
          <p:nvPr/>
        </p:nvSpPr>
        <p:spPr bwMode="auto">
          <a:xfrm>
            <a:off x="684213" y="3429000"/>
            <a:ext cx="3097212" cy="371475"/>
          </a:xfrm>
          <a:prstGeom prst="rect">
            <a:avLst/>
          </a:prstGeom>
          <a:noFill/>
          <a:ln w="25400">
            <a:noFill/>
            <a:miter lim="800000"/>
            <a:headEnd/>
            <a:tailEnd/>
          </a:ln>
        </p:spPr>
        <p:txBody>
          <a:bodyPr lIns="90000" tIns="46800" rIns="90000" bIns="46800">
            <a:spAutoFit/>
          </a:bodyPr>
          <a:lstStyle/>
          <a:p>
            <a:pPr>
              <a:spcBef>
                <a:spcPct val="50000"/>
              </a:spcBef>
            </a:pPr>
            <a:r>
              <a:rPr lang="fr-FR" sz="1800" i="1"/>
              <a:t>Mesa elevadora</a:t>
            </a:r>
          </a:p>
        </p:txBody>
      </p:sp>
      <p:sp>
        <p:nvSpPr>
          <p:cNvPr id="44038" name="Text Box 8"/>
          <p:cNvSpPr txBox="1">
            <a:spLocks noChangeArrowheads="1"/>
          </p:cNvSpPr>
          <p:nvPr/>
        </p:nvSpPr>
        <p:spPr bwMode="auto">
          <a:xfrm>
            <a:off x="5003800" y="3429000"/>
            <a:ext cx="3097213" cy="371475"/>
          </a:xfrm>
          <a:prstGeom prst="rect">
            <a:avLst/>
          </a:prstGeom>
          <a:noFill/>
          <a:ln w="25400">
            <a:noFill/>
            <a:miter lim="800000"/>
            <a:headEnd/>
            <a:tailEnd/>
          </a:ln>
        </p:spPr>
        <p:txBody>
          <a:bodyPr lIns="90000" tIns="46800" rIns="90000" bIns="46800">
            <a:spAutoFit/>
          </a:bodyPr>
          <a:lstStyle/>
          <a:p>
            <a:pPr>
              <a:spcBef>
                <a:spcPct val="50000"/>
              </a:spcBef>
            </a:pPr>
            <a:r>
              <a:rPr lang="fr-FR" sz="1800" i="1"/>
              <a:t>Grúa de taller</a:t>
            </a:r>
          </a:p>
        </p:txBody>
      </p:sp>
      <p:sp>
        <p:nvSpPr>
          <p:cNvPr id="44039" name="Text Box 10"/>
          <p:cNvSpPr txBox="1">
            <a:spLocks noChangeArrowheads="1"/>
          </p:cNvSpPr>
          <p:nvPr/>
        </p:nvSpPr>
        <p:spPr bwMode="auto">
          <a:xfrm>
            <a:off x="179388" y="5876925"/>
            <a:ext cx="4249737" cy="779463"/>
          </a:xfrm>
          <a:prstGeom prst="rect">
            <a:avLst/>
          </a:prstGeom>
          <a:noFill/>
          <a:ln w="25400">
            <a:noFill/>
            <a:miter lim="800000"/>
            <a:headEnd/>
            <a:tailEnd/>
          </a:ln>
        </p:spPr>
        <p:txBody>
          <a:bodyPr lIns="90000" tIns="46800" rIns="90000" bIns="46800">
            <a:spAutoFit/>
          </a:bodyPr>
          <a:lstStyle/>
          <a:p>
            <a:pPr>
              <a:spcBef>
                <a:spcPct val="50000"/>
              </a:spcBef>
            </a:pPr>
            <a:r>
              <a:rPr lang="fr-FR" sz="1800" i="1"/>
              <a:t>Anillos de elevación</a:t>
            </a:r>
            <a:endParaRPr lang="fr-FR" sz="1800"/>
          </a:p>
          <a:p>
            <a:pPr>
              <a:spcBef>
                <a:spcPct val="50000"/>
              </a:spcBef>
            </a:pPr>
            <a:r>
              <a:rPr lang="fr-FR" sz="1800"/>
              <a:t>(0015 /</a:t>
            </a:r>
            <a:r>
              <a:rPr lang="fr-FR" altLang="ja-JP" sz="1800" i="1">
                <a:ea typeface="MS PGothic" pitchFamily="34" charset="-128"/>
              </a:rPr>
              <a:t> 9780 HV</a:t>
            </a:r>
            <a:r>
              <a:rPr lang="fr-FR" altLang="ja-JP" sz="1800">
                <a:ea typeface="MS PGothic" pitchFamily="34" charset="-128"/>
              </a:rPr>
              <a:t>) </a:t>
            </a:r>
            <a:endParaRPr lang="fr-FR" sz="1800"/>
          </a:p>
        </p:txBody>
      </p:sp>
      <p:sp>
        <p:nvSpPr>
          <p:cNvPr id="44040" name="Text Box 11"/>
          <p:cNvSpPr txBox="1">
            <a:spLocks noChangeArrowheads="1"/>
          </p:cNvSpPr>
          <p:nvPr/>
        </p:nvSpPr>
        <p:spPr bwMode="auto">
          <a:xfrm>
            <a:off x="5003800" y="5889625"/>
            <a:ext cx="3097213" cy="779463"/>
          </a:xfrm>
          <a:prstGeom prst="rect">
            <a:avLst/>
          </a:prstGeom>
          <a:noFill/>
          <a:ln w="25400">
            <a:noFill/>
            <a:miter lim="800000"/>
            <a:headEnd/>
            <a:tailEnd/>
          </a:ln>
        </p:spPr>
        <p:txBody>
          <a:bodyPr lIns="90000" tIns="46800" rIns="90000" bIns="46800">
            <a:spAutoFit/>
          </a:bodyPr>
          <a:lstStyle/>
          <a:p>
            <a:pPr>
              <a:spcBef>
                <a:spcPct val="50000"/>
              </a:spcBef>
            </a:pPr>
            <a:r>
              <a:rPr lang="fr-FR" sz="1800" i="1"/>
              <a:t>Centradores</a:t>
            </a:r>
            <a:r>
              <a:rPr lang="fr-FR" sz="1800"/>
              <a:t>  </a:t>
            </a:r>
          </a:p>
          <a:p>
            <a:pPr>
              <a:spcBef>
                <a:spcPct val="50000"/>
              </a:spcBef>
            </a:pPr>
            <a:r>
              <a:rPr lang="fr-FR" sz="1800"/>
              <a:t>(1291 / </a:t>
            </a:r>
            <a:r>
              <a:rPr lang="fr-FR" altLang="ja-JP" sz="1800" i="1">
                <a:ea typeface="MS PGothic" pitchFamily="34" charset="-128"/>
              </a:rPr>
              <a:t>9780 JE</a:t>
            </a:r>
            <a:r>
              <a:rPr lang="fr-FR" altLang="ja-JP" sz="1800">
                <a:ea typeface="MS PGothic" pitchFamily="34" charset="-128"/>
              </a:rPr>
              <a:t>) </a:t>
            </a:r>
          </a:p>
        </p:txBody>
      </p:sp>
      <p:pic>
        <p:nvPicPr>
          <p:cNvPr id="44041" name="Picture 13" descr="Nouvelle image (21)"/>
          <p:cNvPicPr>
            <a:picLocks noChangeAspect="1" noChangeArrowheads="1"/>
          </p:cNvPicPr>
          <p:nvPr/>
        </p:nvPicPr>
        <p:blipFill>
          <a:blip r:embed="rId4" cstate="print"/>
          <a:srcRect/>
          <a:stretch>
            <a:fillRect/>
          </a:stretch>
        </p:blipFill>
        <p:spPr bwMode="auto">
          <a:xfrm rot="1094160">
            <a:off x="4356100" y="4581525"/>
            <a:ext cx="4464050" cy="576263"/>
          </a:xfrm>
          <a:prstGeom prst="rect">
            <a:avLst/>
          </a:prstGeom>
          <a:noFill/>
          <a:ln w="9525">
            <a:noFill/>
            <a:miter lim="800000"/>
            <a:headEnd/>
            <a:tailEnd/>
          </a:ln>
        </p:spPr>
      </p:pic>
      <p:pic>
        <p:nvPicPr>
          <p:cNvPr id="44042" name="Picture 14" descr="Nouvelle image (18)"/>
          <p:cNvPicPr>
            <a:picLocks noChangeAspect="1" noChangeArrowheads="1"/>
          </p:cNvPicPr>
          <p:nvPr/>
        </p:nvPicPr>
        <p:blipFill>
          <a:blip r:embed="rId5" cstate="print"/>
          <a:srcRect/>
          <a:stretch>
            <a:fillRect/>
          </a:stretch>
        </p:blipFill>
        <p:spPr bwMode="auto">
          <a:xfrm>
            <a:off x="900113" y="3933825"/>
            <a:ext cx="2743200" cy="1847850"/>
          </a:xfrm>
          <a:prstGeom prst="rect">
            <a:avLst/>
          </a:prstGeom>
          <a:noFill/>
          <a:ln w="9525">
            <a:noFill/>
            <a:miter lim="800000"/>
            <a:headEnd/>
            <a:tailEnd/>
          </a:ln>
        </p:spPr>
      </p:pic>
      <p:sp>
        <p:nvSpPr>
          <p:cNvPr id="44043" name="Rectangle 16"/>
          <p:cNvSpPr>
            <a:spLocks noGrp="1" noChangeArrowheads="1"/>
          </p:cNvSpPr>
          <p:nvPr>
            <p:ph type="title"/>
          </p:nvPr>
        </p:nvSpPr>
        <p:spPr>
          <a:noFill/>
        </p:spPr>
        <p:txBody>
          <a:bodyPr/>
          <a:lstStyle/>
          <a:p>
            <a:pPr eaLnBrk="1" hangingPunct="1"/>
            <a:r>
              <a:rPr lang="fr-FR" smtClean="0"/>
              <a:t>Batería de tracción</a:t>
            </a:r>
          </a:p>
        </p:txBody>
      </p:sp>
      <p:pic>
        <p:nvPicPr>
          <p:cNvPr id="547857" name="Picture 17" descr="SELECTION_56"/>
          <p:cNvPicPr>
            <a:picLocks noChangeArrowheads="1"/>
          </p:cNvPicPr>
          <p:nvPr/>
        </p:nvPicPr>
        <p:blipFill>
          <a:blip r:embed="rId3" cstate="print"/>
          <a:srcRect/>
          <a:stretch>
            <a:fillRect/>
          </a:stretch>
        </p:blipFill>
        <p:spPr bwMode="auto">
          <a:xfrm>
            <a:off x="4932363" y="1108075"/>
            <a:ext cx="3095625" cy="2185988"/>
          </a:xfrm>
          <a:prstGeom prst="rect">
            <a:avLst/>
          </a:prstGeom>
          <a:noFill/>
          <a:ln w="38100">
            <a:solidFill>
              <a:schemeClr val="tx2"/>
            </a:solidFill>
            <a:miter lim="800000"/>
            <a:headEnd/>
            <a:tailEnd/>
          </a:ln>
          <a:effectLst>
            <a:outerShdw dist="53882" dir="2700000" algn="ctr" rotWithShape="0">
              <a:srgbClr val="808080">
                <a:alpha val="50000"/>
              </a:srgbClr>
            </a:outerShdw>
          </a:effectLst>
        </p:spPr>
      </p:pic>
      <p:pic>
        <p:nvPicPr>
          <p:cNvPr id="44045" name="Picture 7" descr="imgn_bat_b_10_format_d"/>
          <p:cNvPicPr preferRelativeResize="0">
            <a:picLocks noChangeArrowheads="1"/>
          </p:cNvPicPr>
          <p:nvPr/>
        </p:nvPicPr>
        <p:blipFill>
          <a:blip r:embed="rId6" cstate="print"/>
          <a:srcRect/>
          <a:stretch>
            <a:fillRect/>
          </a:stretch>
        </p:blipFill>
        <p:spPr bwMode="auto">
          <a:xfrm>
            <a:off x="4932363" y="1125538"/>
            <a:ext cx="3097212" cy="2159000"/>
          </a:xfrm>
          <a:prstGeom prst="rect">
            <a:avLst/>
          </a:prstGeom>
          <a:solidFill>
            <a:srgbClr val="FFFFFF"/>
          </a:solidFill>
          <a:ln w="38100">
            <a:solidFill>
              <a:schemeClr val="tx2"/>
            </a:solidFill>
            <a:round/>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5" name="Rectangle 15"/>
          <p:cNvSpPr>
            <a:spLocks noChangeArrowheads="1"/>
          </p:cNvSpPr>
          <p:nvPr/>
        </p:nvSpPr>
        <p:spPr bwMode="auto">
          <a:xfrm>
            <a:off x="357158" y="2712217"/>
            <a:ext cx="4359305" cy="371513"/>
          </a:xfrm>
          <a:prstGeom prst="rect">
            <a:avLst/>
          </a:prstGeom>
          <a:solidFill>
            <a:schemeClr val="tx2"/>
          </a:solidFill>
          <a:ln w="25400">
            <a:solidFill>
              <a:schemeClr val="tx1"/>
            </a:solidFill>
            <a:miter lim="800000"/>
            <a:headEnd/>
            <a:tailEnd/>
          </a:ln>
          <a:effectLst>
            <a:outerShdw dist="71842" dir="2700000" algn="ctr" rotWithShape="0">
              <a:schemeClr val="bg2">
                <a:alpha val="50000"/>
              </a:schemeClr>
            </a:outerShdw>
          </a:effectLst>
        </p:spPr>
        <p:txBody>
          <a:bodyPr wrap="square" lIns="90000" tIns="46800" rIns="90000" bIns="46800" anchor="ctr">
            <a:spAutoFit/>
          </a:bodyPr>
          <a:lstStyle/>
          <a:p>
            <a:pPr>
              <a:defRPr/>
            </a:pPr>
            <a:endParaRPr lang="es-ES">
              <a:ea typeface="+mn-ea"/>
              <a:cs typeface="Arial" charset="0"/>
            </a:endParaRPr>
          </a:p>
        </p:txBody>
      </p:sp>
      <p:sp>
        <p:nvSpPr>
          <p:cNvPr id="19459" name="Rectangle 10"/>
          <p:cNvSpPr>
            <a:spLocks noGrp="1" noChangeArrowheads="1"/>
          </p:cNvSpPr>
          <p:nvPr>
            <p:ph type="title" idx="4294967295"/>
          </p:nvPr>
        </p:nvSpPr>
        <p:spPr>
          <a:xfrm>
            <a:off x="0" y="285750"/>
            <a:ext cx="8461375" cy="714375"/>
          </a:xfrm>
        </p:spPr>
        <p:txBody>
          <a:bodyPr>
            <a:normAutofit fontScale="90000"/>
          </a:bodyPr>
          <a:lstStyle/>
          <a:p>
            <a:pPr eaLnBrk="1" hangingPunct="1"/>
            <a:r>
              <a:rPr lang="es-ES_tradnl" dirty="0" smtClean="0"/>
              <a:t>Medidas</a:t>
            </a:r>
            <a:r>
              <a:rPr lang="fr-FR" dirty="0" smtClean="0"/>
              <a:t> </a:t>
            </a:r>
            <a:r>
              <a:rPr lang="es-ES" dirty="0" smtClean="0"/>
              <a:t>eléctricas</a:t>
            </a:r>
            <a:r>
              <a:rPr lang="fr-FR" dirty="0" smtClean="0"/>
              <a:t> </a:t>
            </a:r>
            <a:r>
              <a:rPr lang="es-ES_tradnl" dirty="0" smtClean="0"/>
              <a:t>autorizadas</a:t>
            </a:r>
            <a:r>
              <a:rPr lang="fr-FR" dirty="0" smtClean="0"/>
              <a:t> en </a:t>
            </a:r>
            <a:r>
              <a:rPr lang="fr-FR" dirty="0" err="1" smtClean="0"/>
              <a:t>vehículo</a:t>
            </a:r>
            <a:r>
              <a:rPr lang="fr-FR" dirty="0" smtClean="0"/>
              <a:t> eléctrico</a:t>
            </a:r>
          </a:p>
        </p:txBody>
      </p:sp>
      <p:sp>
        <p:nvSpPr>
          <p:cNvPr id="962563" name="Rectangle 3"/>
          <p:cNvSpPr>
            <a:spLocks noChangeArrowheads="1"/>
          </p:cNvSpPr>
          <p:nvPr/>
        </p:nvSpPr>
        <p:spPr bwMode="auto">
          <a:xfrm>
            <a:off x="5214941" y="3755998"/>
            <a:ext cx="3533771" cy="371513"/>
          </a:xfrm>
          <a:prstGeom prst="rect">
            <a:avLst/>
          </a:prstGeom>
          <a:solidFill>
            <a:schemeClr val="tx2"/>
          </a:solidFill>
          <a:ln w="25400">
            <a:solidFill>
              <a:schemeClr val="tx1"/>
            </a:solidFill>
            <a:miter lim="800000"/>
            <a:headEnd/>
            <a:tailEnd/>
          </a:ln>
          <a:effectLst>
            <a:outerShdw dist="71842" dir="2700000" algn="ctr" rotWithShape="0">
              <a:schemeClr val="bg2">
                <a:alpha val="50000"/>
              </a:schemeClr>
            </a:outerShdw>
          </a:effectLst>
        </p:spPr>
        <p:txBody>
          <a:bodyPr wrap="square" lIns="90000" tIns="46800" rIns="90000" bIns="46800" anchor="ctr">
            <a:spAutoFit/>
          </a:bodyPr>
          <a:lstStyle/>
          <a:p>
            <a:pPr>
              <a:defRPr/>
            </a:pPr>
            <a:endParaRPr lang="es-ES" dirty="0">
              <a:ea typeface="+mn-ea"/>
              <a:cs typeface="Arial" charset="0"/>
            </a:endParaRPr>
          </a:p>
        </p:txBody>
      </p:sp>
      <p:sp>
        <p:nvSpPr>
          <p:cNvPr id="19461" name="Text Box 4"/>
          <p:cNvSpPr txBox="1">
            <a:spLocks noChangeArrowheads="1"/>
          </p:cNvSpPr>
          <p:nvPr/>
        </p:nvSpPr>
        <p:spPr bwMode="auto">
          <a:xfrm>
            <a:off x="5292725" y="1125538"/>
            <a:ext cx="3240088" cy="341312"/>
          </a:xfrm>
          <a:prstGeom prst="rect">
            <a:avLst/>
          </a:prstGeom>
          <a:noFill/>
          <a:ln w="25400">
            <a:noFill/>
            <a:miter lim="800000"/>
            <a:headEnd/>
            <a:tailEnd/>
          </a:ln>
        </p:spPr>
        <p:txBody>
          <a:bodyPr lIns="90000" tIns="46800" rIns="90000" bIns="46800">
            <a:spAutoFit/>
          </a:bodyPr>
          <a:lstStyle/>
          <a:p>
            <a:pPr algn="l">
              <a:spcBef>
                <a:spcPct val="50000"/>
              </a:spcBef>
            </a:pPr>
            <a:r>
              <a:rPr lang="fr-FR" sz="1600" b="1" dirty="0">
                <a:solidFill>
                  <a:srgbClr val="000000"/>
                </a:solidFill>
              </a:rPr>
              <a:t>Circuito de </a:t>
            </a:r>
            <a:r>
              <a:rPr lang="fr-FR" sz="1600" b="1" dirty="0" err="1">
                <a:solidFill>
                  <a:srgbClr val="000000"/>
                </a:solidFill>
              </a:rPr>
              <a:t>alta</a:t>
            </a:r>
            <a:r>
              <a:rPr lang="fr-FR" sz="1600" b="1" dirty="0">
                <a:solidFill>
                  <a:srgbClr val="000000"/>
                </a:solidFill>
              </a:rPr>
              <a:t> </a:t>
            </a:r>
            <a:r>
              <a:rPr lang="fr-FR" sz="1600" b="1" dirty="0" err="1">
                <a:solidFill>
                  <a:srgbClr val="000000"/>
                </a:solidFill>
              </a:rPr>
              <a:t>tensión</a:t>
            </a:r>
            <a:r>
              <a:rPr lang="fr-FR" sz="1600" b="1" dirty="0">
                <a:solidFill>
                  <a:srgbClr val="000000"/>
                </a:solidFill>
              </a:rPr>
              <a:t> (330 V):</a:t>
            </a:r>
          </a:p>
        </p:txBody>
      </p:sp>
      <p:pic>
        <p:nvPicPr>
          <p:cNvPr id="19462" name="Picture 6" descr="280509_212017_PEEL_tNekEM"/>
          <p:cNvPicPr>
            <a:picLocks noChangeAspect="1" noChangeArrowheads="1"/>
          </p:cNvPicPr>
          <p:nvPr/>
        </p:nvPicPr>
        <p:blipFill>
          <a:blip r:embed="rId3" cstate="print"/>
          <a:srcRect/>
          <a:stretch>
            <a:fillRect/>
          </a:stretch>
        </p:blipFill>
        <p:spPr bwMode="auto">
          <a:xfrm>
            <a:off x="7445375" y="3644900"/>
            <a:ext cx="1014413" cy="1655763"/>
          </a:xfrm>
          <a:prstGeom prst="rect">
            <a:avLst/>
          </a:prstGeom>
          <a:noFill/>
          <a:ln w="9525">
            <a:noFill/>
            <a:miter lim="800000"/>
            <a:headEnd/>
            <a:tailEnd/>
          </a:ln>
        </p:spPr>
      </p:pic>
      <p:pic>
        <p:nvPicPr>
          <p:cNvPr id="19463" name="Picture 14" descr="280509_212017_PEEL_tNekEM"/>
          <p:cNvPicPr>
            <a:picLocks noChangeAspect="1" noChangeArrowheads="1"/>
          </p:cNvPicPr>
          <p:nvPr/>
        </p:nvPicPr>
        <p:blipFill>
          <a:blip r:embed="rId4" cstate="print"/>
          <a:srcRect/>
          <a:stretch>
            <a:fillRect/>
          </a:stretch>
        </p:blipFill>
        <p:spPr bwMode="auto">
          <a:xfrm>
            <a:off x="3500429" y="1606925"/>
            <a:ext cx="917583" cy="1461713"/>
          </a:xfrm>
          <a:prstGeom prst="rect">
            <a:avLst/>
          </a:prstGeom>
          <a:noFill/>
          <a:ln w="9525">
            <a:noFill/>
            <a:miter lim="800000"/>
            <a:headEnd/>
            <a:tailEnd/>
          </a:ln>
        </p:spPr>
      </p:pic>
      <p:sp>
        <p:nvSpPr>
          <p:cNvPr id="19464" name="Text Box 17"/>
          <p:cNvSpPr txBox="1">
            <a:spLocks noChangeArrowheads="1"/>
          </p:cNvSpPr>
          <p:nvPr/>
        </p:nvSpPr>
        <p:spPr bwMode="auto">
          <a:xfrm>
            <a:off x="428596" y="1142984"/>
            <a:ext cx="3313112" cy="341312"/>
          </a:xfrm>
          <a:prstGeom prst="rect">
            <a:avLst/>
          </a:prstGeom>
          <a:noFill/>
          <a:ln w="25400">
            <a:noFill/>
            <a:miter lim="800000"/>
            <a:headEnd/>
            <a:tailEnd/>
          </a:ln>
        </p:spPr>
        <p:txBody>
          <a:bodyPr lIns="90000" tIns="46800" rIns="90000" bIns="46800">
            <a:spAutoFit/>
          </a:bodyPr>
          <a:lstStyle/>
          <a:p>
            <a:pPr algn="l">
              <a:spcBef>
                <a:spcPct val="50000"/>
              </a:spcBef>
            </a:pPr>
            <a:r>
              <a:rPr lang="es-ES" sz="1600" b="1">
                <a:solidFill>
                  <a:srgbClr val="000000"/>
                </a:solidFill>
              </a:rPr>
              <a:t>Circuito de baja tensión (12 V):</a:t>
            </a:r>
          </a:p>
        </p:txBody>
      </p:sp>
      <p:grpSp>
        <p:nvGrpSpPr>
          <p:cNvPr id="2" name="Group 18"/>
          <p:cNvGrpSpPr>
            <a:grpSpLocks/>
          </p:cNvGrpSpPr>
          <p:nvPr/>
        </p:nvGrpSpPr>
        <p:grpSpPr bwMode="auto">
          <a:xfrm>
            <a:off x="5508625" y="5661025"/>
            <a:ext cx="1943100" cy="576263"/>
            <a:chOff x="703" y="1162"/>
            <a:chExt cx="3084" cy="866"/>
          </a:xfrm>
        </p:grpSpPr>
        <p:sp>
          <p:nvSpPr>
            <p:cNvPr id="19479" name="Rectangle 19"/>
            <p:cNvSpPr>
              <a:spLocks noChangeArrowheads="1"/>
            </p:cNvSpPr>
            <p:nvPr/>
          </p:nvSpPr>
          <p:spPr bwMode="auto">
            <a:xfrm>
              <a:off x="1020" y="1253"/>
              <a:ext cx="1951" cy="227"/>
            </a:xfrm>
            <a:prstGeom prst="rect">
              <a:avLst/>
            </a:prstGeom>
            <a:solidFill>
              <a:srgbClr val="FFFFFF"/>
            </a:solidFill>
            <a:ln w="9525">
              <a:solidFill>
                <a:schemeClr val="tx1"/>
              </a:solidFill>
              <a:miter lim="800000"/>
              <a:headEnd/>
              <a:tailEnd/>
            </a:ln>
          </p:spPr>
          <p:txBody>
            <a:bodyPr wrap="none" anchor="ctr"/>
            <a:lstStyle/>
            <a:p>
              <a:endParaRPr lang="es-ES"/>
            </a:p>
          </p:txBody>
        </p:sp>
        <p:pic>
          <p:nvPicPr>
            <p:cNvPr id="19480" name="Picture 2"/>
            <p:cNvPicPr>
              <a:picLocks noChangeAspect="1" noChangeArrowheads="1"/>
            </p:cNvPicPr>
            <p:nvPr/>
          </p:nvPicPr>
          <p:blipFill>
            <a:blip r:embed="rId5" cstate="print">
              <a:clrChange>
                <a:clrFrom>
                  <a:srgbClr val="FFFFFF"/>
                </a:clrFrom>
                <a:clrTo>
                  <a:srgbClr val="FFFFFF">
                    <a:alpha val="0"/>
                  </a:srgbClr>
                </a:clrTo>
              </a:clrChange>
            </a:blip>
            <a:srcRect l="3911" t="33765" r="10147" b="27454"/>
            <a:stretch>
              <a:fillRect/>
            </a:stretch>
          </p:blipFill>
          <p:spPr bwMode="auto">
            <a:xfrm>
              <a:off x="703" y="1162"/>
              <a:ext cx="3084" cy="866"/>
            </a:xfrm>
            <a:prstGeom prst="rect">
              <a:avLst/>
            </a:prstGeom>
            <a:noFill/>
            <a:ln w="9525">
              <a:noFill/>
              <a:miter lim="800000"/>
              <a:headEnd/>
              <a:tailEnd/>
            </a:ln>
          </p:spPr>
        </p:pic>
      </p:grpSp>
      <p:grpSp>
        <p:nvGrpSpPr>
          <p:cNvPr id="3" name="Group 21"/>
          <p:cNvGrpSpPr>
            <a:grpSpLocks/>
          </p:cNvGrpSpPr>
          <p:nvPr/>
        </p:nvGrpSpPr>
        <p:grpSpPr bwMode="auto">
          <a:xfrm>
            <a:off x="541338" y="3716338"/>
            <a:ext cx="1943100" cy="576262"/>
            <a:chOff x="703" y="1162"/>
            <a:chExt cx="3084" cy="866"/>
          </a:xfrm>
        </p:grpSpPr>
        <p:sp>
          <p:nvSpPr>
            <p:cNvPr id="19477" name="Rectangle 22"/>
            <p:cNvSpPr>
              <a:spLocks noChangeArrowheads="1"/>
            </p:cNvSpPr>
            <p:nvPr/>
          </p:nvSpPr>
          <p:spPr bwMode="auto">
            <a:xfrm>
              <a:off x="1020" y="1253"/>
              <a:ext cx="1951" cy="227"/>
            </a:xfrm>
            <a:prstGeom prst="rect">
              <a:avLst/>
            </a:prstGeom>
            <a:solidFill>
              <a:srgbClr val="FFFFFF"/>
            </a:solidFill>
            <a:ln w="9525">
              <a:solidFill>
                <a:schemeClr val="tx1"/>
              </a:solidFill>
              <a:miter lim="800000"/>
              <a:headEnd/>
              <a:tailEnd/>
            </a:ln>
          </p:spPr>
          <p:txBody>
            <a:bodyPr wrap="none" anchor="ctr"/>
            <a:lstStyle/>
            <a:p>
              <a:endParaRPr lang="es-ES"/>
            </a:p>
          </p:txBody>
        </p:sp>
        <p:pic>
          <p:nvPicPr>
            <p:cNvPr id="19478" name="Picture 2"/>
            <p:cNvPicPr>
              <a:picLocks noChangeAspect="1" noChangeArrowheads="1"/>
            </p:cNvPicPr>
            <p:nvPr/>
          </p:nvPicPr>
          <p:blipFill>
            <a:blip r:embed="rId5" cstate="print">
              <a:clrChange>
                <a:clrFrom>
                  <a:srgbClr val="FFFFFF"/>
                </a:clrFrom>
                <a:clrTo>
                  <a:srgbClr val="FFFFFF">
                    <a:alpha val="0"/>
                  </a:srgbClr>
                </a:clrTo>
              </a:clrChange>
            </a:blip>
            <a:srcRect l="3911" t="33765" r="10147" b="27454"/>
            <a:stretch>
              <a:fillRect/>
            </a:stretch>
          </p:blipFill>
          <p:spPr bwMode="auto">
            <a:xfrm>
              <a:off x="703" y="1162"/>
              <a:ext cx="3084" cy="866"/>
            </a:xfrm>
            <a:prstGeom prst="rect">
              <a:avLst/>
            </a:prstGeom>
            <a:noFill/>
            <a:ln w="9525">
              <a:noFill/>
              <a:miter lim="800000"/>
              <a:headEnd/>
              <a:tailEnd/>
            </a:ln>
          </p:spPr>
        </p:pic>
      </p:grpSp>
      <p:pic>
        <p:nvPicPr>
          <p:cNvPr id="19467" name="Picture 33" descr="voltmetre"/>
          <p:cNvPicPr>
            <a:picLocks noChangeAspect="1" noChangeArrowheads="1"/>
          </p:cNvPicPr>
          <p:nvPr/>
        </p:nvPicPr>
        <p:blipFill>
          <a:blip r:embed="rId6" cstate="print"/>
          <a:srcRect/>
          <a:stretch>
            <a:fillRect/>
          </a:stretch>
        </p:blipFill>
        <p:spPr bwMode="auto">
          <a:xfrm>
            <a:off x="714348" y="1584569"/>
            <a:ext cx="2344765" cy="1557094"/>
          </a:xfrm>
          <a:prstGeom prst="rect">
            <a:avLst/>
          </a:prstGeom>
          <a:noFill/>
          <a:ln w="9525">
            <a:noFill/>
            <a:miter lim="800000"/>
            <a:headEnd/>
            <a:tailEnd/>
          </a:ln>
        </p:spPr>
      </p:pic>
      <p:pic>
        <p:nvPicPr>
          <p:cNvPr id="19468" name="Picture 34" descr="voltmetre"/>
          <p:cNvPicPr>
            <a:picLocks noChangeAspect="1" noChangeArrowheads="1"/>
          </p:cNvPicPr>
          <p:nvPr/>
        </p:nvPicPr>
        <p:blipFill>
          <a:blip r:embed="rId6" cstate="print"/>
          <a:srcRect/>
          <a:stretch>
            <a:fillRect/>
          </a:stretch>
        </p:blipFill>
        <p:spPr bwMode="auto">
          <a:xfrm>
            <a:off x="5724525" y="1628775"/>
            <a:ext cx="2447925" cy="1625600"/>
          </a:xfrm>
          <a:prstGeom prst="rect">
            <a:avLst/>
          </a:prstGeom>
          <a:noFill/>
          <a:ln w="9525">
            <a:noFill/>
            <a:miter lim="800000"/>
            <a:headEnd/>
            <a:tailEnd/>
          </a:ln>
        </p:spPr>
      </p:pic>
      <p:pic>
        <p:nvPicPr>
          <p:cNvPr id="19469" name="Picture 35" descr="croix"/>
          <p:cNvPicPr>
            <a:picLocks noChangeAspect="1" noChangeArrowheads="1"/>
          </p:cNvPicPr>
          <p:nvPr/>
        </p:nvPicPr>
        <p:blipFill>
          <a:blip r:embed="rId7" cstate="print"/>
          <a:srcRect/>
          <a:stretch>
            <a:fillRect/>
          </a:stretch>
        </p:blipFill>
        <p:spPr bwMode="auto">
          <a:xfrm>
            <a:off x="5400675" y="1628775"/>
            <a:ext cx="1692275" cy="1727200"/>
          </a:xfrm>
          <a:prstGeom prst="rect">
            <a:avLst/>
          </a:prstGeom>
          <a:noFill/>
          <a:ln w="9525">
            <a:noFill/>
            <a:miter lim="800000"/>
            <a:headEnd/>
            <a:tailEnd/>
          </a:ln>
        </p:spPr>
      </p:pic>
      <p:pic>
        <p:nvPicPr>
          <p:cNvPr id="19470" name="Picture 36" descr="croix"/>
          <p:cNvPicPr>
            <a:picLocks noChangeAspect="1" noChangeArrowheads="1"/>
          </p:cNvPicPr>
          <p:nvPr/>
        </p:nvPicPr>
        <p:blipFill>
          <a:blip r:embed="rId7" cstate="print"/>
          <a:srcRect/>
          <a:stretch>
            <a:fillRect/>
          </a:stretch>
        </p:blipFill>
        <p:spPr bwMode="auto">
          <a:xfrm>
            <a:off x="7308850" y="3933825"/>
            <a:ext cx="1339850" cy="1366838"/>
          </a:xfrm>
          <a:prstGeom prst="rect">
            <a:avLst/>
          </a:prstGeom>
          <a:noFill/>
          <a:ln w="9525">
            <a:noFill/>
            <a:miter lim="800000"/>
            <a:headEnd/>
            <a:tailEnd/>
          </a:ln>
        </p:spPr>
      </p:pic>
      <p:pic>
        <p:nvPicPr>
          <p:cNvPr id="19471" name="Picture 40" descr="photo2"/>
          <p:cNvPicPr>
            <a:picLocks noChangeAspect="1" noChangeArrowheads="1"/>
          </p:cNvPicPr>
          <p:nvPr/>
        </p:nvPicPr>
        <p:blipFill>
          <a:blip r:embed="rId8" cstate="print"/>
          <a:srcRect/>
          <a:stretch>
            <a:fillRect/>
          </a:stretch>
        </p:blipFill>
        <p:spPr bwMode="auto">
          <a:xfrm>
            <a:off x="185738" y="4724400"/>
            <a:ext cx="3162300" cy="1976438"/>
          </a:xfrm>
          <a:prstGeom prst="rect">
            <a:avLst/>
          </a:prstGeom>
          <a:noFill/>
          <a:ln w="9525">
            <a:noFill/>
            <a:miter lim="800000"/>
            <a:headEnd/>
            <a:tailEnd/>
          </a:ln>
        </p:spPr>
      </p:pic>
      <p:sp>
        <p:nvSpPr>
          <p:cNvPr id="962584" name="AutoShape 24"/>
          <p:cNvSpPr>
            <a:spLocks noChangeArrowheads="1"/>
          </p:cNvSpPr>
          <p:nvPr/>
        </p:nvSpPr>
        <p:spPr bwMode="auto">
          <a:xfrm>
            <a:off x="3348038" y="5516563"/>
            <a:ext cx="719137" cy="360362"/>
          </a:xfrm>
          <a:prstGeom prst="rightArrow">
            <a:avLst>
              <a:gd name="adj1" fmla="val 50000"/>
              <a:gd name="adj2" fmla="val 49890"/>
            </a:avLst>
          </a:prstGeom>
          <a:gradFill rotWithShape="1">
            <a:gsLst>
              <a:gs pos="0">
                <a:schemeClr val="tx2"/>
              </a:gs>
              <a:gs pos="100000">
                <a:srgbClr val="C0C0C0"/>
              </a:gs>
            </a:gsLst>
            <a:lin ang="0" scaled="1"/>
          </a:gradFill>
          <a:ln w="25400">
            <a:solidFill>
              <a:schemeClr val="tx1"/>
            </a:solidFill>
            <a:miter lim="800000"/>
            <a:headEnd/>
            <a:tailEnd/>
          </a:ln>
          <a:effectLst>
            <a:outerShdw dist="40161" dir="4293903" algn="ctr" rotWithShape="0">
              <a:schemeClr val="bg2">
                <a:alpha val="50000"/>
              </a:schemeClr>
            </a:outerShdw>
          </a:effectLst>
        </p:spPr>
        <p:txBody>
          <a:bodyPr wrap="none" lIns="90000" tIns="46800" rIns="90000" bIns="46800" anchor="ctr">
            <a:spAutoFit/>
          </a:bodyPr>
          <a:lstStyle/>
          <a:p>
            <a:pPr>
              <a:defRPr/>
            </a:pPr>
            <a:endParaRPr lang="es-ES">
              <a:ea typeface="+mn-ea"/>
              <a:cs typeface="Arial" charset="0"/>
            </a:endParaRPr>
          </a:p>
        </p:txBody>
      </p:sp>
      <p:sp>
        <p:nvSpPr>
          <p:cNvPr id="19473" name="Text Box 25"/>
          <p:cNvSpPr txBox="1">
            <a:spLocks noChangeArrowheads="1"/>
          </p:cNvSpPr>
          <p:nvPr/>
        </p:nvSpPr>
        <p:spPr bwMode="auto">
          <a:xfrm>
            <a:off x="4068763" y="5373688"/>
            <a:ext cx="1223962" cy="641350"/>
          </a:xfrm>
          <a:prstGeom prst="rect">
            <a:avLst/>
          </a:prstGeom>
          <a:noFill/>
          <a:ln w="25400">
            <a:noFill/>
            <a:miter lim="800000"/>
            <a:headEnd/>
            <a:tailEnd/>
          </a:ln>
        </p:spPr>
        <p:txBody>
          <a:bodyPr lIns="90000" tIns="46800" rIns="90000" bIns="46800">
            <a:spAutoFit/>
          </a:bodyPr>
          <a:lstStyle/>
          <a:p>
            <a:pPr algn="l">
              <a:spcBef>
                <a:spcPct val="50000"/>
              </a:spcBef>
            </a:pPr>
            <a:r>
              <a:rPr lang="fr-FR" sz="1800"/>
              <a:t>ESP 8.1 Bosch</a:t>
            </a:r>
          </a:p>
        </p:txBody>
      </p:sp>
      <p:pic>
        <p:nvPicPr>
          <p:cNvPr id="19474" name="Picture 41" descr="Sans-titre-2"/>
          <p:cNvPicPr>
            <a:picLocks noChangeAspect="1" noChangeArrowheads="1"/>
          </p:cNvPicPr>
          <p:nvPr/>
        </p:nvPicPr>
        <p:blipFill>
          <a:blip r:embed="rId9" cstate="print"/>
          <a:srcRect/>
          <a:stretch>
            <a:fillRect/>
          </a:stretch>
        </p:blipFill>
        <p:spPr bwMode="auto">
          <a:xfrm>
            <a:off x="2700338" y="3467100"/>
            <a:ext cx="1800225" cy="941388"/>
          </a:xfrm>
          <a:prstGeom prst="rect">
            <a:avLst/>
          </a:prstGeom>
          <a:noFill/>
          <a:ln w="9525">
            <a:noFill/>
            <a:miter lim="800000"/>
            <a:headEnd/>
            <a:tailEnd/>
          </a:ln>
        </p:spPr>
      </p:pic>
      <p:pic>
        <p:nvPicPr>
          <p:cNvPr id="19475" name="Picture 42" descr="Sans-titre-2"/>
          <p:cNvPicPr>
            <a:picLocks noChangeAspect="1" noChangeArrowheads="1"/>
          </p:cNvPicPr>
          <p:nvPr/>
        </p:nvPicPr>
        <p:blipFill>
          <a:blip r:embed="rId9" cstate="print"/>
          <a:srcRect/>
          <a:stretch>
            <a:fillRect/>
          </a:stretch>
        </p:blipFill>
        <p:spPr bwMode="auto">
          <a:xfrm>
            <a:off x="5364163" y="4149725"/>
            <a:ext cx="1800225" cy="941388"/>
          </a:xfrm>
          <a:prstGeom prst="rect">
            <a:avLst/>
          </a:prstGeom>
          <a:noFill/>
          <a:ln w="9525">
            <a:noFill/>
            <a:miter lim="800000"/>
            <a:headEnd/>
            <a:tailEnd/>
          </a:ln>
        </p:spPr>
      </p:pic>
      <p:pic>
        <p:nvPicPr>
          <p:cNvPr id="19476" name="Picture 43" descr="croix"/>
          <p:cNvPicPr>
            <a:picLocks noChangeAspect="1" noChangeArrowheads="1"/>
          </p:cNvPicPr>
          <p:nvPr/>
        </p:nvPicPr>
        <p:blipFill>
          <a:blip r:embed="rId7" cstate="print"/>
          <a:srcRect/>
          <a:stretch>
            <a:fillRect/>
          </a:stretch>
        </p:blipFill>
        <p:spPr bwMode="auto">
          <a:xfrm>
            <a:off x="5580063" y="3933825"/>
            <a:ext cx="1339850" cy="1366838"/>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15"/>
          <p:cNvSpPr>
            <a:spLocks noChangeArrowheads="1"/>
          </p:cNvSpPr>
          <p:nvPr/>
        </p:nvSpPr>
        <p:spPr bwMode="auto">
          <a:xfrm>
            <a:off x="323850" y="5229225"/>
            <a:ext cx="3744913" cy="1366838"/>
          </a:xfrm>
          <a:prstGeom prst="roundRect">
            <a:avLst>
              <a:gd name="adj" fmla="val 16667"/>
            </a:avLst>
          </a:prstGeom>
          <a:gradFill rotWithShape="1">
            <a:gsLst>
              <a:gs pos="0">
                <a:srgbClr val="CCFFCC"/>
              </a:gs>
              <a:gs pos="100000">
                <a:schemeClr val="tx2"/>
              </a:gs>
            </a:gsLst>
            <a:lin ang="5400000" scaled="1"/>
          </a:gradFill>
          <a:ln w="25400">
            <a:solidFill>
              <a:schemeClr val="tx1"/>
            </a:solidFill>
            <a:round/>
            <a:headEnd/>
            <a:tailEnd/>
          </a:ln>
        </p:spPr>
        <p:txBody>
          <a:bodyPr wrap="none" lIns="90000" tIns="46800" rIns="90000" bIns="46800" anchor="ctr">
            <a:spAutoFit/>
          </a:bodyPr>
          <a:lstStyle/>
          <a:p>
            <a:endParaRPr lang="es-ES"/>
          </a:p>
        </p:txBody>
      </p:sp>
      <p:sp>
        <p:nvSpPr>
          <p:cNvPr id="45059" name="Rectangle 3"/>
          <p:cNvSpPr>
            <a:spLocks noGrp="1" noChangeArrowheads="1"/>
          </p:cNvSpPr>
          <p:nvPr>
            <p:ph type="body" idx="1"/>
          </p:nvPr>
        </p:nvSpPr>
        <p:spPr>
          <a:xfrm>
            <a:off x="180975" y="620713"/>
            <a:ext cx="8928100" cy="504825"/>
          </a:xfrm>
        </p:spPr>
        <p:txBody>
          <a:bodyPr/>
          <a:lstStyle/>
          <a:p>
            <a:pPr eaLnBrk="1" hangingPunct="1">
              <a:lnSpc>
                <a:spcPct val="80000"/>
              </a:lnSpc>
            </a:pPr>
            <a:endParaRPr lang="fr-FR" sz="800" b="1" smtClean="0"/>
          </a:p>
          <a:p>
            <a:pPr eaLnBrk="1" hangingPunct="1">
              <a:lnSpc>
                <a:spcPct val="80000"/>
              </a:lnSpc>
            </a:pPr>
            <a:endParaRPr lang="fr-FR" sz="800" b="1" smtClean="0"/>
          </a:p>
          <a:p>
            <a:pPr eaLnBrk="1" hangingPunct="1">
              <a:lnSpc>
                <a:spcPct val="80000"/>
              </a:lnSpc>
            </a:pPr>
            <a:endParaRPr lang="fr-FR" sz="800" b="1" smtClean="0"/>
          </a:p>
          <a:p>
            <a:pPr eaLnBrk="1" hangingPunct="1">
              <a:lnSpc>
                <a:spcPct val="80000"/>
              </a:lnSpc>
            </a:pPr>
            <a:endParaRPr lang="fr-FR" sz="800" smtClean="0"/>
          </a:p>
        </p:txBody>
      </p:sp>
      <p:sp>
        <p:nvSpPr>
          <p:cNvPr id="45060" name="Rectangle 4"/>
          <p:cNvSpPr>
            <a:spLocks noChangeArrowheads="1"/>
          </p:cNvSpPr>
          <p:nvPr/>
        </p:nvSpPr>
        <p:spPr bwMode="auto">
          <a:xfrm>
            <a:off x="180975" y="692150"/>
            <a:ext cx="8675688" cy="504825"/>
          </a:xfrm>
          <a:prstGeom prst="rect">
            <a:avLst/>
          </a:prstGeom>
          <a:noFill/>
          <a:ln w="9525">
            <a:noFill/>
            <a:miter lim="800000"/>
            <a:headEnd/>
            <a:tailEnd/>
          </a:ln>
        </p:spPr>
        <p:txBody>
          <a:bodyPr lIns="90517" tIns="45259" rIns="90517" bIns="45259"/>
          <a:lstStyle/>
          <a:p>
            <a:pPr marL="280988" indent="-280988" algn="l" defTabSz="904875">
              <a:buClr>
                <a:srgbClr val="FF0000"/>
              </a:buClr>
              <a:buSzPct val="80000"/>
              <a:buFont typeface="Arial" charset="0"/>
              <a:buNone/>
            </a:pPr>
            <a:r>
              <a:rPr lang="fr-FR" sz="1800" b="1">
                <a:solidFill>
                  <a:schemeClr val="bg1"/>
                </a:solidFill>
              </a:rPr>
              <a:t>Expedición</a:t>
            </a:r>
          </a:p>
        </p:txBody>
      </p:sp>
      <p:pic>
        <p:nvPicPr>
          <p:cNvPr id="629767" name="Picture 7" descr="P7290541"/>
          <p:cNvPicPr>
            <a:picLocks noChangeAspect="1" noChangeArrowheads="1"/>
          </p:cNvPicPr>
          <p:nvPr/>
        </p:nvPicPr>
        <p:blipFill>
          <a:blip r:embed="rId3" cstate="print"/>
          <a:srcRect/>
          <a:stretch>
            <a:fillRect/>
          </a:stretch>
        </p:blipFill>
        <p:spPr bwMode="auto">
          <a:xfrm>
            <a:off x="6156325" y="3284538"/>
            <a:ext cx="2408238" cy="3211512"/>
          </a:xfrm>
          <a:prstGeom prst="rect">
            <a:avLst/>
          </a:prstGeom>
          <a:noFill/>
          <a:ln w="38100">
            <a:solidFill>
              <a:schemeClr val="tx2"/>
            </a:solidFill>
            <a:miter lim="800000"/>
            <a:headEnd/>
            <a:tailEnd/>
          </a:ln>
          <a:effectLst>
            <a:outerShdw dist="71842" dir="2700000" algn="ctr" rotWithShape="0">
              <a:srgbClr val="808080">
                <a:alpha val="50000"/>
              </a:srgbClr>
            </a:outerShdw>
          </a:effectLst>
        </p:spPr>
      </p:pic>
      <p:pic>
        <p:nvPicPr>
          <p:cNvPr id="45062" name="Picture 8" descr="P7290487"/>
          <p:cNvPicPr>
            <a:picLocks noChangeAspect="1" noChangeArrowheads="1"/>
          </p:cNvPicPr>
          <p:nvPr/>
        </p:nvPicPr>
        <p:blipFill>
          <a:blip r:embed="rId4" cstate="print"/>
          <a:srcRect/>
          <a:stretch>
            <a:fillRect/>
          </a:stretch>
        </p:blipFill>
        <p:spPr bwMode="auto">
          <a:xfrm>
            <a:off x="642910" y="1285860"/>
            <a:ext cx="4962530" cy="3563580"/>
          </a:xfrm>
          <a:prstGeom prst="rect">
            <a:avLst/>
          </a:prstGeom>
          <a:noFill/>
          <a:ln w="9525">
            <a:noFill/>
            <a:miter lim="800000"/>
            <a:headEnd/>
            <a:tailEnd/>
          </a:ln>
        </p:spPr>
      </p:pic>
      <p:pic>
        <p:nvPicPr>
          <p:cNvPr id="45063" name="Picture 9" descr="P7290500"/>
          <p:cNvPicPr>
            <a:picLocks noChangeAspect="1" noChangeArrowheads="1"/>
          </p:cNvPicPr>
          <p:nvPr/>
        </p:nvPicPr>
        <p:blipFill>
          <a:blip r:embed="rId5" cstate="print"/>
          <a:srcRect/>
          <a:stretch>
            <a:fillRect/>
          </a:stretch>
        </p:blipFill>
        <p:spPr bwMode="auto">
          <a:xfrm>
            <a:off x="5929322" y="801706"/>
            <a:ext cx="2890828" cy="2374881"/>
          </a:xfrm>
          <a:prstGeom prst="rect">
            <a:avLst/>
          </a:prstGeom>
          <a:noFill/>
          <a:ln w="9525">
            <a:noFill/>
            <a:miter lim="800000"/>
            <a:headEnd/>
            <a:tailEnd/>
          </a:ln>
        </p:spPr>
      </p:pic>
      <p:sp>
        <p:nvSpPr>
          <p:cNvPr id="45064" name="Text Box 14"/>
          <p:cNvSpPr txBox="1">
            <a:spLocks noChangeArrowheads="1"/>
          </p:cNvSpPr>
          <p:nvPr/>
        </p:nvSpPr>
        <p:spPr bwMode="auto">
          <a:xfrm>
            <a:off x="247650" y="5470525"/>
            <a:ext cx="3887788" cy="641350"/>
          </a:xfrm>
          <a:prstGeom prst="rect">
            <a:avLst/>
          </a:prstGeom>
          <a:noFill/>
          <a:ln w="25400">
            <a:noFill/>
            <a:miter lim="800000"/>
            <a:headEnd/>
            <a:tailEnd/>
          </a:ln>
        </p:spPr>
        <p:txBody>
          <a:bodyPr lIns="90000" tIns="46800" rIns="90000" bIns="46800">
            <a:spAutoFit/>
          </a:bodyPr>
          <a:lstStyle/>
          <a:p>
            <a:pPr>
              <a:spcBef>
                <a:spcPct val="50000"/>
              </a:spcBef>
            </a:pPr>
            <a:r>
              <a:rPr lang="es-ES" sz="1800"/>
              <a:t>Conservar los anillos de elevación en la batería para su expedición</a:t>
            </a:r>
          </a:p>
        </p:txBody>
      </p:sp>
      <p:sp>
        <p:nvSpPr>
          <p:cNvPr id="45065" name="Rectangle 18"/>
          <p:cNvSpPr>
            <a:spLocks noGrp="1" noChangeArrowheads="1"/>
          </p:cNvSpPr>
          <p:nvPr>
            <p:ph type="title"/>
          </p:nvPr>
        </p:nvSpPr>
        <p:spPr>
          <a:xfrm>
            <a:off x="428596" y="0"/>
            <a:ext cx="8229600" cy="1143000"/>
          </a:xfrm>
          <a:noFill/>
        </p:spPr>
        <p:txBody>
          <a:bodyPr/>
          <a:lstStyle/>
          <a:p>
            <a:pPr eaLnBrk="1" hangingPunct="1"/>
            <a:r>
              <a:rPr lang="fr-FR" dirty="0" err="1" smtClean="0"/>
              <a:t>Batería</a:t>
            </a:r>
            <a:r>
              <a:rPr lang="fr-FR" dirty="0" smtClean="0"/>
              <a:t> de </a:t>
            </a:r>
            <a:r>
              <a:rPr lang="fr-FR" dirty="0" err="1" smtClean="0"/>
              <a:t>tracción</a:t>
            </a:r>
            <a:endParaRPr lang="fr-FR" dirty="0" smtClean="0"/>
          </a:p>
        </p:txBody>
      </p:sp>
      <p:pic>
        <p:nvPicPr>
          <p:cNvPr id="45066" name="Picture 19" descr="attention"/>
          <p:cNvPicPr>
            <a:picLocks noChangeAspect="1" noChangeArrowheads="1"/>
          </p:cNvPicPr>
          <p:nvPr/>
        </p:nvPicPr>
        <p:blipFill>
          <a:blip r:embed="rId6" cstate="print"/>
          <a:srcRect/>
          <a:stretch>
            <a:fillRect/>
          </a:stretch>
        </p:blipFill>
        <p:spPr bwMode="auto">
          <a:xfrm>
            <a:off x="755650" y="4076700"/>
            <a:ext cx="1222375" cy="1114425"/>
          </a:xfrm>
          <a:prstGeom prst="rect">
            <a:avLst/>
          </a:prstGeom>
          <a:noFill/>
          <a:ln w="9525">
            <a:noFill/>
            <a:miter lim="800000"/>
            <a:headEnd/>
            <a:tailEnd/>
          </a:ln>
        </p:spPr>
      </p:pic>
      <p:pic>
        <p:nvPicPr>
          <p:cNvPr id="45067" name="Picture 20" descr="picto_arbre"/>
          <p:cNvPicPr>
            <a:picLocks noChangeAspect="1" noChangeArrowheads="1"/>
          </p:cNvPicPr>
          <p:nvPr/>
        </p:nvPicPr>
        <p:blipFill>
          <a:blip r:embed="rId7" cstate="print"/>
          <a:srcRect/>
          <a:stretch>
            <a:fillRect/>
          </a:stretch>
        </p:blipFill>
        <p:spPr bwMode="auto">
          <a:xfrm>
            <a:off x="4337050" y="5229225"/>
            <a:ext cx="1008063" cy="13684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28596" y="0"/>
            <a:ext cx="8229600" cy="1143000"/>
          </a:xfrm>
        </p:spPr>
        <p:txBody>
          <a:bodyPr/>
          <a:lstStyle/>
          <a:p>
            <a:pPr eaLnBrk="1" hangingPunct="1"/>
            <a:r>
              <a:rPr lang="es-ES" dirty="0" smtClean="0"/>
              <a:t>Batería de tracción</a:t>
            </a:r>
          </a:p>
        </p:txBody>
      </p:sp>
      <p:sp>
        <p:nvSpPr>
          <p:cNvPr id="46083" name="Text Box 3"/>
          <p:cNvSpPr txBox="1">
            <a:spLocks noChangeArrowheads="1"/>
          </p:cNvSpPr>
          <p:nvPr/>
        </p:nvSpPr>
        <p:spPr bwMode="auto">
          <a:xfrm>
            <a:off x="714348" y="857232"/>
            <a:ext cx="8275637" cy="366713"/>
          </a:xfrm>
          <a:prstGeom prst="rect">
            <a:avLst/>
          </a:prstGeom>
          <a:noFill/>
          <a:ln w="9525">
            <a:noFill/>
            <a:miter lim="800000"/>
            <a:headEnd/>
            <a:tailEnd/>
          </a:ln>
        </p:spPr>
        <p:txBody>
          <a:bodyPr>
            <a:spAutoFit/>
          </a:bodyPr>
          <a:lstStyle/>
          <a:p>
            <a:pPr algn="l"/>
            <a:r>
              <a:rPr lang="fr-FR" sz="1800" b="1" dirty="0">
                <a:solidFill>
                  <a:srgbClr val="000000"/>
                </a:solidFill>
              </a:rPr>
              <a:t>PUNTOS QUE HAY QUE RECORDAR</a:t>
            </a:r>
          </a:p>
        </p:txBody>
      </p:sp>
      <p:pic>
        <p:nvPicPr>
          <p:cNvPr id="46084" name="Picture 4" descr="picto_retenir_PSA"/>
          <p:cNvPicPr>
            <a:picLocks noChangeAspect="1" noChangeArrowheads="1"/>
          </p:cNvPicPr>
          <p:nvPr/>
        </p:nvPicPr>
        <p:blipFill>
          <a:blip r:embed="rId3" cstate="print"/>
          <a:srcRect/>
          <a:stretch>
            <a:fillRect/>
          </a:stretch>
        </p:blipFill>
        <p:spPr bwMode="auto">
          <a:xfrm>
            <a:off x="179388" y="692150"/>
            <a:ext cx="454025" cy="504825"/>
          </a:xfrm>
          <a:prstGeom prst="rect">
            <a:avLst/>
          </a:prstGeom>
          <a:noFill/>
          <a:ln w="9525">
            <a:noFill/>
            <a:miter lim="800000"/>
            <a:headEnd/>
            <a:tailEnd/>
          </a:ln>
        </p:spPr>
      </p:pic>
      <p:sp>
        <p:nvSpPr>
          <p:cNvPr id="46085" name="Text Box 5"/>
          <p:cNvSpPr txBox="1">
            <a:spLocks noChangeArrowheads="1"/>
          </p:cNvSpPr>
          <p:nvPr/>
        </p:nvSpPr>
        <p:spPr bwMode="auto">
          <a:xfrm>
            <a:off x="285720" y="1357298"/>
            <a:ext cx="8424863" cy="5178425"/>
          </a:xfrm>
          <a:prstGeom prst="rect">
            <a:avLst/>
          </a:prstGeom>
          <a:noFill/>
          <a:ln w="9525">
            <a:noFill/>
            <a:miter lim="800000"/>
            <a:headEnd/>
            <a:tailEnd/>
          </a:ln>
        </p:spPr>
        <p:txBody>
          <a:bodyPr>
            <a:spAutoFit/>
          </a:bodyPr>
          <a:lstStyle/>
          <a:p>
            <a:pPr algn="l">
              <a:spcBef>
                <a:spcPct val="50000"/>
              </a:spcBef>
              <a:buFontTx/>
              <a:buChar char="•"/>
            </a:pPr>
            <a:r>
              <a:rPr lang="fr-FR" sz="1800" dirty="0"/>
              <a:t> </a:t>
            </a:r>
            <a:r>
              <a:rPr lang="es-ES" sz="1800" dirty="0">
                <a:solidFill>
                  <a:srgbClr val="000000"/>
                </a:solidFill>
              </a:rPr>
              <a:t>La autonomía homologada del vehículo es de 150 km y varía según ciertos parámetros;</a:t>
            </a:r>
          </a:p>
          <a:p>
            <a:pPr algn="l">
              <a:spcBef>
                <a:spcPct val="50000"/>
              </a:spcBef>
              <a:buFontTx/>
              <a:buChar char="•"/>
            </a:pPr>
            <a:r>
              <a:rPr lang="es-ES" sz="1800" dirty="0">
                <a:solidFill>
                  <a:srgbClr val="000000"/>
                </a:solidFill>
              </a:rPr>
              <a:t> La duración de la vida de la batería de tracción es igual a la duración de la vida del vehículo; </a:t>
            </a:r>
          </a:p>
          <a:p>
            <a:pPr algn="l">
              <a:spcBef>
                <a:spcPct val="50000"/>
              </a:spcBef>
              <a:buFontTx/>
              <a:buChar char="•"/>
            </a:pPr>
            <a:r>
              <a:rPr lang="es-ES" sz="1800" dirty="0">
                <a:solidFill>
                  <a:srgbClr val="000000"/>
                </a:solidFill>
              </a:rPr>
              <a:t> 5 relés integrados en la batería permiten asegurar al vehículo su fuente de tensión;</a:t>
            </a:r>
          </a:p>
          <a:p>
            <a:pPr algn="l">
              <a:spcBef>
                <a:spcPct val="50000"/>
              </a:spcBef>
              <a:buFontTx/>
              <a:buChar char="•"/>
            </a:pPr>
            <a:r>
              <a:rPr lang="es-ES" sz="1800" dirty="0">
                <a:solidFill>
                  <a:srgbClr val="000000"/>
                </a:solidFill>
              </a:rPr>
              <a:t> El apriete de los elementos de la cadena de tracción, del que los 3 fusibles del circuito de alta tensión forman parte debe hacerse al par indicado;</a:t>
            </a:r>
          </a:p>
          <a:p>
            <a:pPr algn="l">
              <a:spcBef>
                <a:spcPct val="50000"/>
              </a:spcBef>
              <a:buFontTx/>
              <a:buChar char="•"/>
            </a:pPr>
            <a:r>
              <a:rPr lang="es-ES" sz="1800" dirty="0">
                <a:solidFill>
                  <a:srgbClr val="000000"/>
                </a:solidFill>
              </a:rPr>
              <a:t> Aun cuando la batería de tracción esté completamente descargada, hay siempre un riesgo eléctrico;</a:t>
            </a:r>
          </a:p>
          <a:p>
            <a:pPr algn="l">
              <a:spcBef>
                <a:spcPct val="50000"/>
              </a:spcBef>
              <a:buFontTx/>
              <a:buChar char="•"/>
            </a:pPr>
            <a:r>
              <a:rPr lang="es-ES" sz="1800" dirty="0">
                <a:solidFill>
                  <a:srgbClr val="000000"/>
                </a:solidFill>
              </a:rPr>
              <a:t> Se produce el equilibrado de las células durante la carga del vehículo;</a:t>
            </a:r>
          </a:p>
          <a:p>
            <a:pPr algn="l">
              <a:spcBef>
                <a:spcPct val="50000"/>
              </a:spcBef>
              <a:buFontTx/>
              <a:buChar char="•"/>
            </a:pPr>
            <a:r>
              <a:rPr lang="es-ES" sz="1800" dirty="0">
                <a:solidFill>
                  <a:srgbClr val="000000"/>
                </a:solidFill>
              </a:rPr>
              <a:t> Las condiciones de aplicación del procedimiento de actualización de la capacidad de la batería de tracción;</a:t>
            </a:r>
          </a:p>
          <a:p>
            <a:pPr algn="l">
              <a:spcBef>
                <a:spcPct val="50000"/>
              </a:spcBef>
              <a:buFontTx/>
              <a:buChar char="•"/>
            </a:pPr>
            <a:r>
              <a:rPr lang="es-ES" sz="1800" dirty="0">
                <a:solidFill>
                  <a:srgbClr val="000000"/>
                </a:solidFill>
              </a:rPr>
              <a:t> Las condiciones de desmontaje-montaje, cambio, almacenaje y reciclado de la batería de tracción.</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pPr eaLnBrk="1" hangingPunct="1"/>
            <a:r>
              <a:rPr lang="es-ES" dirty="0" smtClean="0">
                <a:solidFill>
                  <a:schemeClr val="tx1"/>
                </a:solidFill>
              </a:rPr>
              <a:t>Calculador de la Máquina Eléctrica</a:t>
            </a:r>
            <a:endParaRPr lang="fr-FR" dirty="0" smtClean="0">
              <a:solidFill>
                <a:schemeClr val="tx1"/>
              </a:solidFill>
            </a:endParaRPr>
          </a:p>
        </p:txBody>
      </p:sp>
      <p:sp>
        <p:nvSpPr>
          <p:cNvPr id="47107" name="Text Box 4"/>
          <p:cNvSpPr txBox="1">
            <a:spLocks noChangeArrowheads="1"/>
          </p:cNvSpPr>
          <p:nvPr/>
        </p:nvSpPr>
        <p:spPr bwMode="auto">
          <a:xfrm>
            <a:off x="0" y="5445125"/>
            <a:ext cx="9144000" cy="1084263"/>
          </a:xfrm>
          <a:prstGeom prst="rect">
            <a:avLst/>
          </a:prstGeom>
          <a:noFill/>
          <a:ln w="9525" algn="ctr">
            <a:noFill/>
            <a:miter lim="800000"/>
            <a:headEnd/>
            <a:tailEnd/>
          </a:ln>
        </p:spPr>
        <p:txBody>
          <a:bodyPr lIns="94773" tIns="47383" rIns="94773" bIns="47383">
            <a:spAutoFit/>
          </a:bodyPr>
          <a:lstStyle/>
          <a:p>
            <a:pPr marL="990600" indent="-812800" algn="l">
              <a:spcBef>
                <a:spcPct val="30000"/>
              </a:spcBef>
            </a:pPr>
            <a:r>
              <a:rPr lang="es-ES" sz="1800"/>
              <a:t>El calculador de la máquina eléctrica (CCME) se utiliza de 2 maneras:</a:t>
            </a:r>
          </a:p>
          <a:p>
            <a:pPr marL="990600" indent="-812800" algn="l">
              <a:spcBef>
                <a:spcPct val="30000"/>
              </a:spcBef>
              <a:buFontTx/>
              <a:buChar char="•"/>
            </a:pPr>
            <a:r>
              <a:rPr lang="es-ES" sz="1800"/>
              <a:t>durante la tracción,</a:t>
            </a:r>
          </a:p>
          <a:p>
            <a:pPr marL="990600" indent="-812800" algn="l">
              <a:spcBef>
                <a:spcPct val="30000"/>
              </a:spcBef>
              <a:buFontTx/>
              <a:buChar char="•"/>
            </a:pPr>
            <a:r>
              <a:rPr lang="es-ES" sz="1800"/>
              <a:t>durante las frases de frenado / recuperación.</a:t>
            </a:r>
          </a:p>
        </p:txBody>
      </p:sp>
      <p:sp>
        <p:nvSpPr>
          <p:cNvPr id="47108" name="Text Box 5"/>
          <p:cNvSpPr txBox="1">
            <a:spLocks noChangeArrowheads="1"/>
          </p:cNvSpPr>
          <p:nvPr/>
        </p:nvSpPr>
        <p:spPr bwMode="auto">
          <a:xfrm>
            <a:off x="0" y="1357298"/>
            <a:ext cx="2089150" cy="369888"/>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es-ES" sz="1800" b="1" dirty="0"/>
              <a:t>Presentación</a:t>
            </a:r>
          </a:p>
        </p:txBody>
      </p:sp>
      <p:pic>
        <p:nvPicPr>
          <p:cNvPr id="47109" name="Picture 7" descr="MCU"/>
          <p:cNvPicPr>
            <a:picLocks noChangeAspect="1" noChangeArrowheads="1"/>
          </p:cNvPicPr>
          <p:nvPr/>
        </p:nvPicPr>
        <p:blipFill>
          <a:blip r:embed="rId3" cstate="print"/>
          <a:srcRect/>
          <a:stretch>
            <a:fillRect/>
          </a:stretch>
        </p:blipFill>
        <p:spPr bwMode="auto">
          <a:xfrm>
            <a:off x="2012950" y="1268413"/>
            <a:ext cx="5295900" cy="36814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E:\Coche eléctrico\P6250154.JPG"/>
          <p:cNvPicPr>
            <a:picLocks noChangeAspect="1" noChangeArrowheads="1"/>
          </p:cNvPicPr>
          <p:nvPr/>
        </p:nvPicPr>
        <p:blipFill>
          <a:blip r:embed="rId2" cstate="print"/>
          <a:srcRect/>
          <a:stretch>
            <a:fillRect/>
          </a:stretch>
        </p:blipFill>
        <p:spPr bwMode="auto">
          <a:xfrm>
            <a:off x="785787" y="1179015"/>
            <a:ext cx="7572428" cy="5678985"/>
          </a:xfrm>
          <a:prstGeom prst="rect">
            <a:avLst/>
          </a:prstGeom>
          <a:noFill/>
        </p:spPr>
      </p:pic>
      <p:sp>
        <p:nvSpPr>
          <p:cNvPr id="5" name="4 CuadroTexto"/>
          <p:cNvSpPr txBox="1"/>
          <p:nvPr/>
        </p:nvSpPr>
        <p:spPr>
          <a:xfrm>
            <a:off x="1214414" y="357166"/>
            <a:ext cx="6215106" cy="461665"/>
          </a:xfrm>
          <a:prstGeom prst="rect">
            <a:avLst/>
          </a:prstGeom>
          <a:noFill/>
        </p:spPr>
        <p:txBody>
          <a:bodyPr wrap="square" rtlCol="0">
            <a:spAutoFit/>
          </a:bodyPr>
          <a:lstStyle/>
          <a:p>
            <a:r>
              <a:rPr lang="es-ES_tradnl" sz="2400" dirty="0" smtClean="0"/>
              <a:t>Ubicación de la maquina eléctrica</a:t>
            </a:r>
            <a:endParaRPr lang="es-ES_tradnl" sz="24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Coche eléctrico\P6250166.JPG"/>
          <p:cNvPicPr>
            <a:picLocks noChangeAspect="1" noChangeArrowheads="1"/>
          </p:cNvPicPr>
          <p:nvPr/>
        </p:nvPicPr>
        <p:blipFill>
          <a:blip r:embed="rId2" cstate="print"/>
          <a:srcRect/>
          <a:stretch>
            <a:fillRect/>
          </a:stretch>
        </p:blipFill>
        <p:spPr bwMode="auto">
          <a:xfrm>
            <a:off x="98425" y="74613"/>
            <a:ext cx="8945563" cy="6708775"/>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Coche eléctrico\P6250167.JPG"/>
          <p:cNvPicPr>
            <a:picLocks noChangeAspect="1" noChangeArrowheads="1"/>
          </p:cNvPicPr>
          <p:nvPr/>
        </p:nvPicPr>
        <p:blipFill>
          <a:blip r:embed="rId2" cstate="print"/>
          <a:srcRect/>
          <a:stretch>
            <a:fillRect/>
          </a:stretch>
        </p:blipFill>
        <p:spPr bwMode="auto">
          <a:xfrm>
            <a:off x="98425" y="74613"/>
            <a:ext cx="8945563" cy="6708775"/>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428596" y="-285776"/>
            <a:ext cx="8229600" cy="1143000"/>
          </a:xfrm>
        </p:spPr>
        <p:txBody>
          <a:bodyPr/>
          <a:lstStyle/>
          <a:p>
            <a:pPr eaLnBrk="1" hangingPunct="1"/>
            <a:r>
              <a:rPr lang="es-ES" dirty="0" smtClean="0">
                <a:solidFill>
                  <a:schemeClr val="tx1"/>
                </a:solidFill>
              </a:rPr>
              <a:t>Calculador de la Máquina Eléctrica</a:t>
            </a:r>
            <a:endParaRPr lang="fr-FR" dirty="0" smtClean="0">
              <a:solidFill>
                <a:schemeClr val="tx1"/>
              </a:solidFill>
            </a:endParaRPr>
          </a:p>
        </p:txBody>
      </p:sp>
      <p:sp>
        <p:nvSpPr>
          <p:cNvPr id="48131" name="Text Box 30"/>
          <p:cNvSpPr txBox="1">
            <a:spLocks noChangeArrowheads="1"/>
          </p:cNvSpPr>
          <p:nvPr/>
        </p:nvSpPr>
        <p:spPr bwMode="auto">
          <a:xfrm>
            <a:off x="3276600" y="6165850"/>
            <a:ext cx="3095625" cy="649288"/>
          </a:xfrm>
          <a:prstGeom prst="rect">
            <a:avLst/>
          </a:prstGeom>
          <a:noFill/>
          <a:ln w="9525" algn="ctr">
            <a:solidFill>
              <a:schemeClr val="tx1"/>
            </a:solidFill>
            <a:miter lim="800000"/>
            <a:headEnd/>
            <a:tailEnd/>
          </a:ln>
        </p:spPr>
        <p:txBody>
          <a:bodyPr lIns="36000" tIns="47383" rIns="36000" bIns="47383">
            <a:spAutoFit/>
          </a:bodyPr>
          <a:lstStyle/>
          <a:p>
            <a:pPr marL="177800" algn="l">
              <a:spcBef>
                <a:spcPct val="50000"/>
              </a:spcBef>
            </a:pPr>
            <a:r>
              <a:rPr lang="es-ES" sz="1800">
                <a:solidFill>
                  <a:srgbClr val="000000"/>
                </a:solidFill>
              </a:rPr>
              <a:t>Sensor de temperatura de los transistores de potencia</a:t>
            </a:r>
          </a:p>
        </p:txBody>
      </p:sp>
      <p:sp>
        <p:nvSpPr>
          <p:cNvPr id="48132" name="Text Box 37"/>
          <p:cNvSpPr txBox="1">
            <a:spLocks noChangeArrowheads="1"/>
          </p:cNvSpPr>
          <p:nvPr/>
        </p:nvSpPr>
        <p:spPr bwMode="auto">
          <a:xfrm>
            <a:off x="1692275" y="6165850"/>
            <a:ext cx="1511300" cy="649288"/>
          </a:xfrm>
          <a:prstGeom prst="rect">
            <a:avLst/>
          </a:prstGeom>
          <a:noFill/>
          <a:ln w="9525" algn="ctr">
            <a:solidFill>
              <a:schemeClr val="tx1"/>
            </a:solidFill>
            <a:miter lim="800000"/>
            <a:headEnd/>
            <a:tailEnd/>
          </a:ln>
        </p:spPr>
        <p:txBody>
          <a:bodyPr lIns="94773" tIns="47383" rIns="94773" bIns="47383">
            <a:spAutoFit/>
          </a:bodyPr>
          <a:lstStyle/>
          <a:p>
            <a:pPr marL="177800" algn="l">
              <a:spcBef>
                <a:spcPct val="30000"/>
              </a:spcBef>
            </a:pPr>
            <a:r>
              <a:rPr lang="es-ES" sz="1800"/>
              <a:t>Circuito de mando</a:t>
            </a:r>
            <a:endParaRPr lang="es-ES"/>
          </a:p>
        </p:txBody>
      </p:sp>
      <p:sp>
        <p:nvSpPr>
          <p:cNvPr id="48133" name="Text Box 39"/>
          <p:cNvSpPr txBox="1">
            <a:spLocks noChangeArrowheads="1"/>
          </p:cNvSpPr>
          <p:nvPr/>
        </p:nvSpPr>
        <p:spPr bwMode="auto">
          <a:xfrm>
            <a:off x="6408738" y="5884863"/>
            <a:ext cx="2700337" cy="928687"/>
          </a:xfrm>
          <a:prstGeom prst="rect">
            <a:avLst/>
          </a:prstGeom>
          <a:noFill/>
          <a:ln w="9525" algn="ctr">
            <a:solidFill>
              <a:schemeClr val="tx1"/>
            </a:solidFill>
            <a:miter lim="800000"/>
            <a:headEnd/>
            <a:tailEnd/>
          </a:ln>
        </p:spPr>
        <p:txBody>
          <a:bodyPr lIns="94773" tIns="47383" rIns="94773" bIns="47383">
            <a:spAutoFit/>
          </a:bodyPr>
          <a:lstStyle/>
          <a:p>
            <a:pPr marL="177800" algn="l">
              <a:spcBef>
                <a:spcPct val="30000"/>
              </a:spcBef>
            </a:pPr>
            <a:r>
              <a:rPr lang="es-ES" sz="1800">
                <a:solidFill>
                  <a:srgbClr val="000000"/>
                </a:solidFill>
              </a:rPr>
              <a:t>Circuito de conversión Analógico/Digital de la señal del transductor</a:t>
            </a:r>
          </a:p>
        </p:txBody>
      </p:sp>
      <p:grpSp>
        <p:nvGrpSpPr>
          <p:cNvPr id="2" name="Group 67"/>
          <p:cNvGrpSpPr>
            <a:grpSpLocks/>
          </p:cNvGrpSpPr>
          <p:nvPr/>
        </p:nvGrpSpPr>
        <p:grpSpPr bwMode="auto">
          <a:xfrm>
            <a:off x="0" y="692150"/>
            <a:ext cx="9144000" cy="5951560"/>
            <a:chOff x="0" y="436"/>
            <a:chExt cx="5760" cy="3724"/>
          </a:xfrm>
        </p:grpSpPr>
        <p:sp>
          <p:nvSpPr>
            <p:cNvPr id="48136" name="Text Box 3"/>
            <p:cNvSpPr txBox="1">
              <a:spLocks noChangeArrowheads="1"/>
            </p:cNvSpPr>
            <p:nvPr/>
          </p:nvSpPr>
          <p:spPr bwMode="auto">
            <a:xfrm>
              <a:off x="0" y="436"/>
              <a:ext cx="1316" cy="233"/>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es-ES" sz="1800" b="1"/>
                <a:t>Composición</a:t>
              </a:r>
            </a:p>
          </p:txBody>
        </p:sp>
        <p:grpSp>
          <p:nvGrpSpPr>
            <p:cNvPr id="3" name="Group 4"/>
            <p:cNvGrpSpPr>
              <a:grpSpLocks/>
            </p:cNvGrpSpPr>
            <p:nvPr/>
          </p:nvGrpSpPr>
          <p:grpSpPr bwMode="auto">
            <a:xfrm>
              <a:off x="0" y="1117"/>
              <a:ext cx="5760" cy="2413"/>
              <a:chOff x="0" y="1071"/>
              <a:chExt cx="5760" cy="2413"/>
            </a:xfrm>
          </p:grpSpPr>
          <p:pic>
            <p:nvPicPr>
              <p:cNvPr id="48189" name="Picture 5" descr="int onduleur"/>
              <p:cNvPicPr>
                <a:picLocks noChangeAspect="1" noChangeArrowheads="1"/>
              </p:cNvPicPr>
              <p:nvPr/>
            </p:nvPicPr>
            <p:blipFill>
              <a:blip r:embed="rId3" cstate="print"/>
              <a:srcRect/>
              <a:stretch>
                <a:fillRect/>
              </a:stretch>
            </p:blipFill>
            <p:spPr bwMode="auto">
              <a:xfrm>
                <a:off x="0" y="1071"/>
                <a:ext cx="3878" cy="2413"/>
              </a:xfrm>
              <a:prstGeom prst="rect">
                <a:avLst/>
              </a:prstGeom>
              <a:noFill/>
              <a:ln w="9525">
                <a:noFill/>
                <a:miter lim="800000"/>
                <a:headEnd/>
                <a:tailEnd/>
              </a:ln>
            </p:spPr>
          </p:pic>
          <p:sp>
            <p:nvSpPr>
              <p:cNvPr id="48190" name="Text Box 6"/>
              <p:cNvSpPr txBox="1">
                <a:spLocks noChangeArrowheads="1"/>
              </p:cNvSpPr>
              <p:nvPr/>
            </p:nvSpPr>
            <p:spPr bwMode="auto">
              <a:xfrm>
                <a:off x="3809" y="1383"/>
                <a:ext cx="1883" cy="233"/>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800"/>
                  <a:t>Condensateur de lissage</a:t>
                </a:r>
              </a:p>
            </p:txBody>
          </p:sp>
          <p:sp>
            <p:nvSpPr>
              <p:cNvPr id="48191" name="Text Box 7"/>
              <p:cNvSpPr txBox="1">
                <a:spLocks noChangeArrowheads="1"/>
              </p:cNvSpPr>
              <p:nvPr/>
            </p:nvSpPr>
            <p:spPr bwMode="auto">
              <a:xfrm>
                <a:off x="3877" y="2115"/>
                <a:ext cx="1883" cy="406"/>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800"/>
                  <a:t>Ensemble de transistors de puissance</a:t>
                </a:r>
              </a:p>
            </p:txBody>
          </p:sp>
          <p:sp>
            <p:nvSpPr>
              <p:cNvPr id="48192" name="Text Box 8"/>
              <p:cNvSpPr txBox="1">
                <a:spLocks noChangeArrowheads="1"/>
              </p:cNvSpPr>
              <p:nvPr/>
            </p:nvSpPr>
            <p:spPr bwMode="auto">
              <a:xfrm>
                <a:off x="3877" y="2750"/>
                <a:ext cx="1883" cy="233"/>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800"/>
                  <a:t>Diffuseur de chaleur</a:t>
                </a:r>
              </a:p>
            </p:txBody>
          </p:sp>
          <p:sp>
            <p:nvSpPr>
              <p:cNvPr id="48193" name="Text Box 9"/>
              <p:cNvSpPr txBox="1">
                <a:spLocks noChangeArrowheads="1"/>
              </p:cNvSpPr>
              <p:nvPr/>
            </p:nvSpPr>
            <p:spPr bwMode="auto">
              <a:xfrm>
                <a:off x="1338" y="2886"/>
                <a:ext cx="1883" cy="233"/>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800"/>
                  <a:t>Circuit de commande</a:t>
                </a:r>
              </a:p>
            </p:txBody>
          </p:sp>
        </p:grpSp>
        <p:grpSp>
          <p:nvGrpSpPr>
            <p:cNvPr id="4" name="Group 11"/>
            <p:cNvGrpSpPr>
              <a:grpSpLocks/>
            </p:cNvGrpSpPr>
            <p:nvPr/>
          </p:nvGrpSpPr>
          <p:grpSpPr bwMode="auto">
            <a:xfrm>
              <a:off x="0" y="1207"/>
              <a:ext cx="5760" cy="2413"/>
              <a:chOff x="0" y="1071"/>
              <a:chExt cx="5760" cy="2413"/>
            </a:xfrm>
          </p:grpSpPr>
          <p:pic>
            <p:nvPicPr>
              <p:cNvPr id="48184" name="Picture 12" descr="int onduleur"/>
              <p:cNvPicPr>
                <a:picLocks noChangeAspect="1" noChangeArrowheads="1"/>
              </p:cNvPicPr>
              <p:nvPr/>
            </p:nvPicPr>
            <p:blipFill>
              <a:blip r:embed="rId3" cstate="print"/>
              <a:srcRect/>
              <a:stretch>
                <a:fillRect/>
              </a:stretch>
            </p:blipFill>
            <p:spPr bwMode="auto">
              <a:xfrm>
                <a:off x="0" y="1071"/>
                <a:ext cx="3878" cy="2413"/>
              </a:xfrm>
              <a:prstGeom prst="rect">
                <a:avLst/>
              </a:prstGeom>
              <a:noFill/>
              <a:ln w="9525">
                <a:noFill/>
                <a:miter lim="800000"/>
                <a:headEnd/>
                <a:tailEnd/>
              </a:ln>
            </p:spPr>
          </p:pic>
          <p:sp>
            <p:nvSpPr>
              <p:cNvPr id="48185" name="Text Box 13"/>
              <p:cNvSpPr txBox="1">
                <a:spLocks noChangeArrowheads="1"/>
              </p:cNvSpPr>
              <p:nvPr/>
            </p:nvSpPr>
            <p:spPr bwMode="auto">
              <a:xfrm>
                <a:off x="3809" y="1383"/>
                <a:ext cx="1883" cy="233"/>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800"/>
                  <a:t>Condensateur de lissage</a:t>
                </a:r>
              </a:p>
            </p:txBody>
          </p:sp>
          <p:sp>
            <p:nvSpPr>
              <p:cNvPr id="48186" name="Text Box 14"/>
              <p:cNvSpPr txBox="1">
                <a:spLocks noChangeArrowheads="1"/>
              </p:cNvSpPr>
              <p:nvPr/>
            </p:nvSpPr>
            <p:spPr bwMode="auto">
              <a:xfrm>
                <a:off x="3877" y="2115"/>
                <a:ext cx="1883" cy="406"/>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800"/>
                  <a:t>Ensemble de transistors de puissance</a:t>
                </a:r>
              </a:p>
            </p:txBody>
          </p:sp>
          <p:sp>
            <p:nvSpPr>
              <p:cNvPr id="48187" name="Text Box 15"/>
              <p:cNvSpPr txBox="1">
                <a:spLocks noChangeArrowheads="1"/>
              </p:cNvSpPr>
              <p:nvPr/>
            </p:nvSpPr>
            <p:spPr bwMode="auto">
              <a:xfrm>
                <a:off x="3877" y="2750"/>
                <a:ext cx="1883" cy="233"/>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800"/>
                  <a:t>Diffuseur de chaleur</a:t>
                </a:r>
              </a:p>
            </p:txBody>
          </p:sp>
          <p:sp>
            <p:nvSpPr>
              <p:cNvPr id="48188" name="Text Box 16"/>
              <p:cNvSpPr txBox="1">
                <a:spLocks noChangeArrowheads="1"/>
              </p:cNvSpPr>
              <p:nvPr/>
            </p:nvSpPr>
            <p:spPr bwMode="auto">
              <a:xfrm>
                <a:off x="1338" y="2886"/>
                <a:ext cx="1883" cy="233"/>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800"/>
                  <a:t>Circuit de commande</a:t>
                </a:r>
              </a:p>
            </p:txBody>
          </p:sp>
        </p:grpSp>
        <p:pic>
          <p:nvPicPr>
            <p:cNvPr id="48139" name="Picture 17" descr="SH2MA DE PRINCIPE"/>
            <p:cNvPicPr>
              <a:picLocks noChangeAspect="1" noChangeArrowheads="1"/>
            </p:cNvPicPr>
            <p:nvPr/>
          </p:nvPicPr>
          <p:blipFill>
            <a:blip r:embed="rId4" cstate="print"/>
            <a:srcRect/>
            <a:stretch>
              <a:fillRect/>
            </a:stretch>
          </p:blipFill>
          <p:spPr bwMode="auto">
            <a:xfrm>
              <a:off x="0" y="799"/>
              <a:ext cx="5760" cy="2867"/>
            </a:xfrm>
            <a:prstGeom prst="rect">
              <a:avLst/>
            </a:prstGeom>
            <a:noFill/>
            <a:ln w="9525">
              <a:noFill/>
              <a:miter lim="800000"/>
              <a:headEnd/>
              <a:tailEnd/>
            </a:ln>
          </p:spPr>
        </p:pic>
        <p:sp>
          <p:nvSpPr>
            <p:cNvPr id="48140" name="Text Box 18"/>
            <p:cNvSpPr txBox="1">
              <a:spLocks noChangeArrowheads="1"/>
            </p:cNvSpPr>
            <p:nvPr/>
          </p:nvSpPr>
          <p:spPr bwMode="auto">
            <a:xfrm>
              <a:off x="839" y="890"/>
              <a:ext cx="1587" cy="579"/>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800"/>
                <a:t>Chargeur embarqué – convertisseur DC/DC</a:t>
              </a:r>
            </a:p>
          </p:txBody>
        </p:sp>
        <p:sp>
          <p:nvSpPr>
            <p:cNvPr id="48141" name="Text Box 19"/>
            <p:cNvSpPr txBox="1">
              <a:spLocks noChangeArrowheads="1"/>
            </p:cNvSpPr>
            <p:nvPr/>
          </p:nvSpPr>
          <p:spPr bwMode="auto">
            <a:xfrm>
              <a:off x="4513" y="2251"/>
              <a:ext cx="952" cy="406"/>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800"/>
                <a:t>Machine électrique</a:t>
              </a:r>
            </a:p>
          </p:txBody>
        </p:sp>
        <p:sp>
          <p:nvSpPr>
            <p:cNvPr id="48142" name="Text Box 20"/>
            <p:cNvSpPr txBox="1">
              <a:spLocks noChangeArrowheads="1"/>
            </p:cNvSpPr>
            <p:nvPr/>
          </p:nvSpPr>
          <p:spPr bwMode="auto">
            <a:xfrm>
              <a:off x="3787" y="1076"/>
              <a:ext cx="1973" cy="585"/>
            </a:xfrm>
            <a:prstGeom prst="rect">
              <a:avLst/>
            </a:prstGeom>
            <a:noFill/>
            <a:ln w="9525" algn="ctr">
              <a:solidFill>
                <a:schemeClr val="tx1"/>
              </a:solidFill>
              <a:miter lim="800000"/>
              <a:headEnd/>
              <a:tailEnd/>
            </a:ln>
          </p:spPr>
          <p:txBody>
            <a:bodyPr lIns="94773" tIns="47383" rIns="94773" bIns="47383">
              <a:spAutoFit/>
            </a:bodyPr>
            <a:lstStyle/>
            <a:p>
              <a:pPr marL="177800" algn="l">
                <a:spcBef>
                  <a:spcPct val="50000"/>
                </a:spcBef>
              </a:pPr>
              <a:r>
                <a:rPr lang="fr-FR" sz="1800"/>
                <a:t>Capteur température des phases de la machine électrique</a:t>
              </a:r>
            </a:p>
          </p:txBody>
        </p:sp>
        <p:sp>
          <p:nvSpPr>
            <p:cNvPr id="48143" name="Text Box 21"/>
            <p:cNvSpPr txBox="1">
              <a:spLocks noChangeArrowheads="1"/>
            </p:cNvSpPr>
            <p:nvPr/>
          </p:nvSpPr>
          <p:spPr bwMode="auto">
            <a:xfrm>
              <a:off x="4558" y="3203"/>
              <a:ext cx="952" cy="233"/>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800"/>
                <a:t>Résolveur</a:t>
              </a:r>
            </a:p>
          </p:txBody>
        </p:sp>
        <p:sp>
          <p:nvSpPr>
            <p:cNvPr id="48144" name="Line 22"/>
            <p:cNvSpPr>
              <a:spLocks noChangeShapeType="1"/>
            </p:cNvSpPr>
            <p:nvPr/>
          </p:nvSpPr>
          <p:spPr bwMode="auto">
            <a:xfrm flipV="1">
              <a:off x="3379" y="709"/>
              <a:ext cx="363" cy="1678"/>
            </a:xfrm>
            <a:prstGeom prst="line">
              <a:avLst/>
            </a:prstGeom>
            <a:noFill/>
            <a:ln w="9525">
              <a:solidFill>
                <a:schemeClr val="tx1"/>
              </a:solidFill>
              <a:round/>
              <a:headEnd type="triangle" w="med" len="med"/>
              <a:tailEnd/>
            </a:ln>
          </p:spPr>
          <p:txBody>
            <a:bodyPr lIns="94773" tIns="47383" rIns="94773" bIns="47383"/>
            <a:lstStyle/>
            <a:p>
              <a:endParaRPr lang="es-ES"/>
            </a:p>
          </p:txBody>
        </p:sp>
        <p:sp>
          <p:nvSpPr>
            <p:cNvPr id="48145" name="Text Box 23"/>
            <p:cNvSpPr txBox="1">
              <a:spLocks noChangeArrowheads="1"/>
            </p:cNvSpPr>
            <p:nvPr/>
          </p:nvSpPr>
          <p:spPr bwMode="auto">
            <a:xfrm>
              <a:off x="3628" y="482"/>
              <a:ext cx="2132" cy="239"/>
            </a:xfrm>
            <a:prstGeom prst="rect">
              <a:avLst/>
            </a:prstGeom>
            <a:noFill/>
            <a:ln w="9525" algn="ctr">
              <a:solidFill>
                <a:schemeClr val="tx1"/>
              </a:solidFill>
              <a:miter lim="800000"/>
              <a:headEnd/>
              <a:tailEnd/>
            </a:ln>
          </p:spPr>
          <p:txBody>
            <a:bodyPr lIns="94773" tIns="47383" rIns="94773" bIns="47383">
              <a:spAutoFit/>
            </a:bodyPr>
            <a:lstStyle/>
            <a:p>
              <a:pPr marL="177800">
                <a:spcBef>
                  <a:spcPct val="30000"/>
                </a:spcBef>
              </a:pPr>
              <a:r>
                <a:rPr lang="es-ES" sz="1800"/>
                <a:t>Sensor del flujo de corriente</a:t>
              </a:r>
            </a:p>
          </p:txBody>
        </p:sp>
        <p:sp>
          <p:nvSpPr>
            <p:cNvPr id="48146" name="Line 24"/>
            <p:cNvSpPr>
              <a:spLocks noChangeShapeType="1"/>
            </p:cNvSpPr>
            <p:nvPr/>
          </p:nvSpPr>
          <p:spPr bwMode="auto">
            <a:xfrm flipV="1">
              <a:off x="3651" y="709"/>
              <a:ext cx="91" cy="2041"/>
            </a:xfrm>
            <a:prstGeom prst="line">
              <a:avLst/>
            </a:prstGeom>
            <a:noFill/>
            <a:ln w="9525">
              <a:solidFill>
                <a:schemeClr val="tx1"/>
              </a:solidFill>
              <a:round/>
              <a:headEnd type="triangle" w="med" len="med"/>
              <a:tailEnd/>
            </a:ln>
          </p:spPr>
          <p:txBody>
            <a:bodyPr lIns="94773" tIns="47383" rIns="94773" bIns="47383"/>
            <a:lstStyle/>
            <a:p>
              <a:endParaRPr lang="es-ES"/>
            </a:p>
          </p:txBody>
        </p:sp>
        <p:sp>
          <p:nvSpPr>
            <p:cNvPr id="48147" name="Line 25"/>
            <p:cNvSpPr>
              <a:spLocks noChangeShapeType="1"/>
            </p:cNvSpPr>
            <p:nvPr/>
          </p:nvSpPr>
          <p:spPr bwMode="auto">
            <a:xfrm flipH="1" flipV="1">
              <a:off x="4513" y="1661"/>
              <a:ext cx="136" cy="1361"/>
            </a:xfrm>
            <a:prstGeom prst="line">
              <a:avLst/>
            </a:prstGeom>
            <a:noFill/>
            <a:ln w="9525">
              <a:solidFill>
                <a:schemeClr val="tx1"/>
              </a:solidFill>
              <a:round/>
              <a:headEnd type="triangle" w="med" len="med"/>
              <a:tailEnd/>
            </a:ln>
          </p:spPr>
          <p:txBody>
            <a:bodyPr lIns="94773" tIns="47383" rIns="94773" bIns="47383"/>
            <a:lstStyle/>
            <a:p>
              <a:endParaRPr lang="es-ES"/>
            </a:p>
          </p:txBody>
        </p:sp>
        <p:sp>
          <p:nvSpPr>
            <p:cNvPr id="48148" name="Line 26"/>
            <p:cNvSpPr>
              <a:spLocks noChangeShapeType="1"/>
            </p:cNvSpPr>
            <p:nvPr/>
          </p:nvSpPr>
          <p:spPr bwMode="auto">
            <a:xfrm>
              <a:off x="2925" y="3022"/>
              <a:ext cx="409" cy="862"/>
            </a:xfrm>
            <a:prstGeom prst="line">
              <a:avLst/>
            </a:prstGeom>
            <a:noFill/>
            <a:ln w="9525">
              <a:solidFill>
                <a:schemeClr val="tx1"/>
              </a:solidFill>
              <a:round/>
              <a:headEnd type="triangle" w="med" len="med"/>
              <a:tailEnd/>
            </a:ln>
          </p:spPr>
          <p:txBody>
            <a:bodyPr lIns="94773" tIns="47383" rIns="94773" bIns="47383"/>
            <a:lstStyle/>
            <a:p>
              <a:endParaRPr lang="es-ES"/>
            </a:p>
          </p:txBody>
        </p:sp>
        <p:sp>
          <p:nvSpPr>
            <p:cNvPr id="48149" name="Text Box 27"/>
            <p:cNvSpPr txBox="1">
              <a:spLocks noChangeArrowheads="1"/>
            </p:cNvSpPr>
            <p:nvPr/>
          </p:nvSpPr>
          <p:spPr bwMode="auto">
            <a:xfrm>
              <a:off x="1565" y="1888"/>
              <a:ext cx="952" cy="233"/>
            </a:xfrm>
            <a:prstGeom prst="rect">
              <a:avLst/>
            </a:prstGeom>
            <a:noFill/>
            <a:ln w="9525" algn="ctr">
              <a:noFill/>
              <a:miter lim="800000"/>
              <a:headEnd/>
              <a:tailEnd/>
            </a:ln>
          </p:spPr>
          <p:txBody>
            <a:bodyPr lIns="94773" tIns="47383" rIns="94773" bIns="47383">
              <a:spAutoFit/>
            </a:bodyPr>
            <a:lstStyle/>
            <a:p>
              <a:pPr marL="177800" algn="l">
                <a:spcBef>
                  <a:spcPct val="30000"/>
                </a:spcBef>
              </a:pPr>
              <a:r>
                <a:rPr lang="fr-FR" sz="1800"/>
                <a:t>CCME</a:t>
              </a:r>
              <a:endParaRPr lang="fr-FR"/>
            </a:p>
          </p:txBody>
        </p:sp>
        <p:sp>
          <p:nvSpPr>
            <p:cNvPr id="48150" name="Line 29"/>
            <p:cNvSpPr>
              <a:spLocks noChangeShapeType="1"/>
            </p:cNvSpPr>
            <p:nvPr/>
          </p:nvSpPr>
          <p:spPr bwMode="auto">
            <a:xfrm flipV="1">
              <a:off x="3061" y="845"/>
              <a:ext cx="318" cy="1360"/>
            </a:xfrm>
            <a:prstGeom prst="line">
              <a:avLst/>
            </a:prstGeom>
            <a:noFill/>
            <a:ln w="9525">
              <a:solidFill>
                <a:schemeClr val="tx1"/>
              </a:solidFill>
              <a:round/>
              <a:headEnd type="triangle" w="med" len="med"/>
              <a:tailEnd/>
            </a:ln>
          </p:spPr>
          <p:txBody>
            <a:bodyPr lIns="94773" tIns="47383" rIns="94773" bIns="47383"/>
            <a:lstStyle/>
            <a:p>
              <a:endParaRPr lang="es-ES"/>
            </a:p>
          </p:txBody>
        </p:sp>
        <p:sp>
          <p:nvSpPr>
            <p:cNvPr id="48151" name="Text Box 31"/>
            <p:cNvSpPr txBox="1">
              <a:spLocks noChangeArrowheads="1"/>
            </p:cNvSpPr>
            <p:nvPr/>
          </p:nvSpPr>
          <p:spPr bwMode="auto">
            <a:xfrm>
              <a:off x="204" y="2296"/>
              <a:ext cx="952" cy="406"/>
            </a:xfrm>
            <a:prstGeom prst="rect">
              <a:avLst/>
            </a:prstGeom>
            <a:noFill/>
            <a:ln w="9525" algn="ctr">
              <a:noFill/>
              <a:miter lim="800000"/>
              <a:headEnd/>
              <a:tailEnd/>
            </a:ln>
          </p:spPr>
          <p:txBody>
            <a:bodyPr lIns="94773" tIns="47383" rIns="94773" bIns="47383">
              <a:spAutoFit/>
            </a:bodyPr>
            <a:lstStyle/>
            <a:p>
              <a:pPr marL="177800" algn="l">
                <a:spcBef>
                  <a:spcPct val="30000"/>
                </a:spcBef>
              </a:pPr>
              <a:r>
                <a:rPr lang="fr-FR" sz="1800"/>
                <a:t>Batterie de traction</a:t>
              </a:r>
              <a:endParaRPr lang="fr-FR"/>
            </a:p>
          </p:txBody>
        </p:sp>
        <p:sp>
          <p:nvSpPr>
            <p:cNvPr id="48152" name="Text Box 32"/>
            <p:cNvSpPr txBox="1">
              <a:spLocks noChangeArrowheads="1"/>
            </p:cNvSpPr>
            <p:nvPr/>
          </p:nvSpPr>
          <p:spPr bwMode="auto">
            <a:xfrm>
              <a:off x="0" y="3748"/>
              <a:ext cx="1020" cy="412"/>
            </a:xfrm>
            <a:prstGeom prst="rect">
              <a:avLst/>
            </a:prstGeom>
            <a:noFill/>
            <a:ln w="9525" algn="ctr">
              <a:solidFill>
                <a:schemeClr val="tx1"/>
              </a:solidFill>
              <a:miter lim="800000"/>
              <a:headEnd/>
              <a:tailEnd/>
            </a:ln>
          </p:spPr>
          <p:txBody>
            <a:bodyPr lIns="94773" tIns="47383" rIns="94773" bIns="47383">
              <a:spAutoFit/>
            </a:bodyPr>
            <a:lstStyle/>
            <a:p>
              <a:pPr marL="177800">
                <a:spcBef>
                  <a:spcPct val="30000"/>
                </a:spcBef>
              </a:pPr>
              <a:r>
                <a:rPr lang="es-ES" sz="1800"/>
                <a:t>CalculadorVE</a:t>
              </a:r>
              <a:endParaRPr lang="es-ES"/>
            </a:p>
          </p:txBody>
        </p:sp>
        <p:sp>
          <p:nvSpPr>
            <p:cNvPr id="48153" name="Line 33"/>
            <p:cNvSpPr>
              <a:spLocks noChangeShapeType="1"/>
            </p:cNvSpPr>
            <p:nvPr/>
          </p:nvSpPr>
          <p:spPr bwMode="auto">
            <a:xfrm flipH="1">
              <a:off x="476" y="3430"/>
              <a:ext cx="272" cy="318"/>
            </a:xfrm>
            <a:prstGeom prst="line">
              <a:avLst/>
            </a:prstGeom>
            <a:noFill/>
            <a:ln w="9525">
              <a:solidFill>
                <a:schemeClr val="tx1"/>
              </a:solidFill>
              <a:round/>
              <a:headEnd type="triangle" w="med" len="med"/>
              <a:tailEnd/>
            </a:ln>
          </p:spPr>
          <p:txBody>
            <a:bodyPr lIns="94773" tIns="47383" rIns="94773" bIns="47383"/>
            <a:lstStyle/>
            <a:p>
              <a:endParaRPr lang="es-ES"/>
            </a:p>
          </p:txBody>
        </p:sp>
        <p:sp>
          <p:nvSpPr>
            <p:cNvPr id="48154" name="Text Box 34"/>
            <p:cNvSpPr txBox="1">
              <a:spLocks noChangeArrowheads="1"/>
            </p:cNvSpPr>
            <p:nvPr/>
          </p:nvSpPr>
          <p:spPr bwMode="auto">
            <a:xfrm>
              <a:off x="2245" y="1117"/>
              <a:ext cx="952" cy="412"/>
            </a:xfrm>
            <a:prstGeom prst="rect">
              <a:avLst/>
            </a:prstGeom>
            <a:noFill/>
            <a:ln w="9525" algn="ctr">
              <a:solidFill>
                <a:schemeClr val="tx1"/>
              </a:solidFill>
              <a:miter lim="800000"/>
              <a:headEnd/>
              <a:tailEnd/>
            </a:ln>
          </p:spPr>
          <p:txBody>
            <a:bodyPr lIns="94773" tIns="47383" rIns="94773" bIns="47383">
              <a:spAutoFit/>
            </a:bodyPr>
            <a:lstStyle/>
            <a:p>
              <a:pPr marL="177800" algn="l">
                <a:spcBef>
                  <a:spcPct val="30000"/>
                </a:spcBef>
              </a:pPr>
              <a:r>
                <a:rPr lang="fr-FR" sz="1800"/>
                <a:t>Capteur de tension</a:t>
              </a:r>
              <a:endParaRPr lang="fr-FR"/>
            </a:p>
          </p:txBody>
        </p:sp>
        <p:sp>
          <p:nvSpPr>
            <p:cNvPr id="48155" name="Line 35"/>
            <p:cNvSpPr>
              <a:spLocks noChangeShapeType="1"/>
            </p:cNvSpPr>
            <p:nvPr/>
          </p:nvSpPr>
          <p:spPr bwMode="auto">
            <a:xfrm flipV="1">
              <a:off x="2200" y="1525"/>
              <a:ext cx="408" cy="998"/>
            </a:xfrm>
            <a:prstGeom prst="line">
              <a:avLst/>
            </a:prstGeom>
            <a:noFill/>
            <a:ln w="9525">
              <a:solidFill>
                <a:schemeClr val="tx1"/>
              </a:solidFill>
              <a:round/>
              <a:headEnd type="triangle" w="med" len="med"/>
              <a:tailEnd/>
            </a:ln>
          </p:spPr>
          <p:txBody>
            <a:bodyPr lIns="94773" tIns="47383" rIns="94773" bIns="47383"/>
            <a:lstStyle/>
            <a:p>
              <a:endParaRPr lang="es-ES"/>
            </a:p>
          </p:txBody>
        </p:sp>
        <p:sp>
          <p:nvSpPr>
            <p:cNvPr id="48156" name="Text Box 36"/>
            <p:cNvSpPr txBox="1">
              <a:spLocks noChangeArrowheads="1"/>
            </p:cNvSpPr>
            <p:nvPr/>
          </p:nvSpPr>
          <p:spPr bwMode="auto">
            <a:xfrm>
              <a:off x="0" y="1298"/>
              <a:ext cx="952" cy="412"/>
            </a:xfrm>
            <a:prstGeom prst="rect">
              <a:avLst/>
            </a:prstGeom>
            <a:solidFill>
              <a:schemeClr val="hlink"/>
            </a:solidFill>
            <a:ln w="9525" algn="ctr">
              <a:solidFill>
                <a:schemeClr val="tx1"/>
              </a:solidFill>
              <a:miter lim="800000"/>
              <a:headEnd/>
              <a:tailEnd/>
            </a:ln>
          </p:spPr>
          <p:txBody>
            <a:bodyPr lIns="94773" tIns="47383" rIns="94773" bIns="47383">
              <a:spAutoFit/>
            </a:bodyPr>
            <a:lstStyle/>
            <a:p>
              <a:pPr marL="177800" algn="l">
                <a:spcBef>
                  <a:spcPct val="30000"/>
                </a:spcBef>
              </a:pPr>
              <a:r>
                <a:rPr lang="fr-FR" sz="1800"/>
                <a:t>Fusible de charge</a:t>
              </a:r>
              <a:endParaRPr lang="fr-FR"/>
            </a:p>
          </p:txBody>
        </p:sp>
        <p:sp>
          <p:nvSpPr>
            <p:cNvPr id="48157" name="Line 38"/>
            <p:cNvSpPr>
              <a:spLocks noChangeShapeType="1"/>
            </p:cNvSpPr>
            <p:nvPr/>
          </p:nvSpPr>
          <p:spPr bwMode="auto">
            <a:xfrm flipH="1">
              <a:off x="1519" y="3385"/>
              <a:ext cx="1043" cy="499"/>
            </a:xfrm>
            <a:prstGeom prst="line">
              <a:avLst/>
            </a:prstGeom>
            <a:noFill/>
            <a:ln w="9525">
              <a:solidFill>
                <a:schemeClr val="tx1"/>
              </a:solidFill>
              <a:round/>
              <a:headEnd type="triangle" w="med" len="med"/>
              <a:tailEnd/>
            </a:ln>
          </p:spPr>
          <p:txBody>
            <a:bodyPr lIns="94773" tIns="47383" rIns="94773" bIns="47383"/>
            <a:lstStyle/>
            <a:p>
              <a:endParaRPr lang="es-ES"/>
            </a:p>
          </p:txBody>
        </p:sp>
        <p:sp>
          <p:nvSpPr>
            <p:cNvPr id="48158" name="Line 40"/>
            <p:cNvSpPr>
              <a:spLocks noChangeShapeType="1"/>
            </p:cNvSpPr>
            <p:nvPr/>
          </p:nvSpPr>
          <p:spPr bwMode="auto">
            <a:xfrm>
              <a:off x="3696" y="3385"/>
              <a:ext cx="499" cy="363"/>
            </a:xfrm>
            <a:prstGeom prst="line">
              <a:avLst/>
            </a:prstGeom>
            <a:noFill/>
            <a:ln w="9525">
              <a:solidFill>
                <a:schemeClr val="tx1"/>
              </a:solidFill>
              <a:round/>
              <a:headEnd type="triangle" w="med" len="med"/>
              <a:tailEnd/>
            </a:ln>
          </p:spPr>
          <p:txBody>
            <a:bodyPr lIns="94773" tIns="47383" rIns="94773" bIns="47383"/>
            <a:lstStyle/>
            <a:p>
              <a:endParaRPr lang="es-ES"/>
            </a:p>
          </p:txBody>
        </p:sp>
        <p:grpSp>
          <p:nvGrpSpPr>
            <p:cNvPr id="5" name="Group 41"/>
            <p:cNvGrpSpPr>
              <a:grpSpLocks/>
            </p:cNvGrpSpPr>
            <p:nvPr/>
          </p:nvGrpSpPr>
          <p:grpSpPr bwMode="auto">
            <a:xfrm>
              <a:off x="0" y="1207"/>
              <a:ext cx="5760" cy="2413"/>
              <a:chOff x="0" y="1071"/>
              <a:chExt cx="5760" cy="2413"/>
            </a:xfrm>
          </p:grpSpPr>
          <p:pic>
            <p:nvPicPr>
              <p:cNvPr id="48179" name="Picture 42" descr="int onduleur"/>
              <p:cNvPicPr>
                <a:picLocks noChangeAspect="1" noChangeArrowheads="1"/>
              </p:cNvPicPr>
              <p:nvPr/>
            </p:nvPicPr>
            <p:blipFill>
              <a:blip r:embed="rId3" cstate="print"/>
              <a:srcRect/>
              <a:stretch>
                <a:fillRect/>
              </a:stretch>
            </p:blipFill>
            <p:spPr bwMode="auto">
              <a:xfrm>
                <a:off x="0" y="1071"/>
                <a:ext cx="3878" cy="2413"/>
              </a:xfrm>
              <a:prstGeom prst="rect">
                <a:avLst/>
              </a:prstGeom>
              <a:noFill/>
              <a:ln w="9525">
                <a:noFill/>
                <a:miter lim="800000"/>
                <a:headEnd/>
                <a:tailEnd/>
              </a:ln>
            </p:spPr>
          </p:pic>
          <p:sp>
            <p:nvSpPr>
              <p:cNvPr id="48180" name="Text Box 43"/>
              <p:cNvSpPr txBox="1">
                <a:spLocks noChangeArrowheads="1"/>
              </p:cNvSpPr>
              <p:nvPr/>
            </p:nvSpPr>
            <p:spPr bwMode="auto">
              <a:xfrm>
                <a:off x="3809" y="1383"/>
                <a:ext cx="1883" cy="233"/>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800"/>
                  <a:t>Condensateur de lissage</a:t>
                </a:r>
              </a:p>
            </p:txBody>
          </p:sp>
          <p:sp>
            <p:nvSpPr>
              <p:cNvPr id="48181" name="Text Box 44"/>
              <p:cNvSpPr txBox="1">
                <a:spLocks noChangeArrowheads="1"/>
              </p:cNvSpPr>
              <p:nvPr/>
            </p:nvSpPr>
            <p:spPr bwMode="auto">
              <a:xfrm>
                <a:off x="3877" y="2115"/>
                <a:ext cx="1883" cy="406"/>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800"/>
                  <a:t>Ensemble de transistors de puissance</a:t>
                </a:r>
              </a:p>
            </p:txBody>
          </p:sp>
          <p:sp>
            <p:nvSpPr>
              <p:cNvPr id="48182" name="Text Box 45"/>
              <p:cNvSpPr txBox="1">
                <a:spLocks noChangeArrowheads="1"/>
              </p:cNvSpPr>
              <p:nvPr/>
            </p:nvSpPr>
            <p:spPr bwMode="auto">
              <a:xfrm>
                <a:off x="3877" y="2750"/>
                <a:ext cx="1883" cy="233"/>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800"/>
                  <a:t>Diffuseur de chaleur</a:t>
                </a:r>
              </a:p>
            </p:txBody>
          </p:sp>
          <p:sp>
            <p:nvSpPr>
              <p:cNvPr id="48183" name="Text Box 46"/>
              <p:cNvSpPr txBox="1">
                <a:spLocks noChangeArrowheads="1"/>
              </p:cNvSpPr>
              <p:nvPr/>
            </p:nvSpPr>
            <p:spPr bwMode="auto">
              <a:xfrm>
                <a:off x="1338" y="2886"/>
                <a:ext cx="1883" cy="233"/>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800"/>
                  <a:t>Circuit de commande</a:t>
                </a:r>
              </a:p>
            </p:txBody>
          </p:sp>
        </p:grpSp>
        <p:pic>
          <p:nvPicPr>
            <p:cNvPr id="48160" name="Picture 47" descr="SH2MA DE PRINCIPE"/>
            <p:cNvPicPr>
              <a:picLocks noChangeAspect="1" noChangeArrowheads="1"/>
            </p:cNvPicPr>
            <p:nvPr/>
          </p:nvPicPr>
          <p:blipFill>
            <a:blip r:embed="rId4" cstate="print"/>
            <a:srcRect/>
            <a:stretch>
              <a:fillRect/>
            </a:stretch>
          </p:blipFill>
          <p:spPr bwMode="auto">
            <a:xfrm>
              <a:off x="0" y="799"/>
              <a:ext cx="5760" cy="2867"/>
            </a:xfrm>
            <a:prstGeom prst="rect">
              <a:avLst/>
            </a:prstGeom>
            <a:noFill/>
            <a:ln w="9525">
              <a:noFill/>
              <a:miter lim="800000"/>
              <a:headEnd/>
              <a:tailEnd/>
            </a:ln>
          </p:spPr>
        </p:pic>
        <p:pic>
          <p:nvPicPr>
            <p:cNvPr id="48161" name="Picture 66" descr="schema5"/>
            <p:cNvPicPr>
              <a:picLocks noChangeAspect="1" noChangeArrowheads="1"/>
            </p:cNvPicPr>
            <p:nvPr/>
          </p:nvPicPr>
          <p:blipFill>
            <a:blip r:embed="rId5" cstate="print"/>
            <a:srcRect/>
            <a:stretch>
              <a:fillRect/>
            </a:stretch>
          </p:blipFill>
          <p:spPr bwMode="auto">
            <a:xfrm>
              <a:off x="0" y="787"/>
              <a:ext cx="5760" cy="2870"/>
            </a:xfrm>
            <a:prstGeom prst="rect">
              <a:avLst/>
            </a:prstGeom>
            <a:noFill/>
            <a:ln w="9525">
              <a:noFill/>
              <a:miter lim="800000"/>
              <a:headEnd/>
              <a:tailEnd/>
            </a:ln>
          </p:spPr>
        </p:pic>
        <p:sp>
          <p:nvSpPr>
            <p:cNvPr id="48162" name="Text Box 48"/>
            <p:cNvSpPr txBox="1">
              <a:spLocks noChangeArrowheads="1"/>
            </p:cNvSpPr>
            <p:nvPr/>
          </p:nvSpPr>
          <p:spPr bwMode="auto">
            <a:xfrm>
              <a:off x="839" y="890"/>
              <a:ext cx="1587" cy="348"/>
            </a:xfrm>
            <a:prstGeom prst="rect">
              <a:avLst/>
            </a:prstGeom>
            <a:noFill/>
            <a:ln w="9525" algn="ctr">
              <a:noFill/>
              <a:miter lim="800000"/>
              <a:headEnd/>
              <a:tailEnd/>
            </a:ln>
          </p:spPr>
          <p:txBody>
            <a:bodyPr lIns="94773" tIns="47383" rIns="94773" bIns="47383">
              <a:spAutoFit/>
            </a:bodyPr>
            <a:lstStyle/>
            <a:p>
              <a:pPr marL="177800">
                <a:spcBef>
                  <a:spcPct val="50000"/>
                </a:spcBef>
              </a:pPr>
              <a:r>
                <a:rPr lang="es-ES" sz="1500"/>
                <a:t>Cargador de a bordo – convertidor DC/DC</a:t>
              </a:r>
            </a:p>
          </p:txBody>
        </p:sp>
        <p:sp>
          <p:nvSpPr>
            <p:cNvPr id="48163" name="Text Box 49"/>
            <p:cNvSpPr txBox="1">
              <a:spLocks noChangeArrowheads="1"/>
            </p:cNvSpPr>
            <p:nvPr/>
          </p:nvSpPr>
          <p:spPr bwMode="auto">
            <a:xfrm>
              <a:off x="4513" y="2251"/>
              <a:ext cx="952" cy="409"/>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es-ES" sz="1800"/>
                <a:t>Máquina eléctrica</a:t>
              </a:r>
            </a:p>
          </p:txBody>
        </p:sp>
        <p:sp>
          <p:nvSpPr>
            <p:cNvPr id="48164" name="Text Box 50"/>
            <p:cNvSpPr txBox="1">
              <a:spLocks noChangeArrowheads="1"/>
            </p:cNvSpPr>
            <p:nvPr/>
          </p:nvSpPr>
          <p:spPr bwMode="auto">
            <a:xfrm>
              <a:off x="3787" y="1076"/>
              <a:ext cx="1973" cy="585"/>
            </a:xfrm>
            <a:prstGeom prst="rect">
              <a:avLst/>
            </a:prstGeom>
            <a:noFill/>
            <a:ln w="9525" algn="ctr">
              <a:solidFill>
                <a:schemeClr val="tx1"/>
              </a:solidFill>
              <a:miter lim="800000"/>
              <a:headEnd/>
              <a:tailEnd/>
            </a:ln>
          </p:spPr>
          <p:txBody>
            <a:bodyPr lIns="94773" tIns="47383" rIns="94773" bIns="47383">
              <a:spAutoFit/>
            </a:bodyPr>
            <a:lstStyle/>
            <a:p>
              <a:pPr marL="177800" algn="l">
                <a:spcBef>
                  <a:spcPct val="50000"/>
                </a:spcBef>
              </a:pPr>
              <a:r>
                <a:rPr lang="es-ES" sz="1800">
                  <a:solidFill>
                    <a:srgbClr val="000000"/>
                  </a:solidFill>
                </a:rPr>
                <a:t>Sensor de temperatura de las fases de la máquina eléctrica</a:t>
              </a:r>
            </a:p>
          </p:txBody>
        </p:sp>
        <p:sp>
          <p:nvSpPr>
            <p:cNvPr id="48165" name="Line 51"/>
            <p:cNvSpPr>
              <a:spLocks noChangeShapeType="1"/>
            </p:cNvSpPr>
            <p:nvPr/>
          </p:nvSpPr>
          <p:spPr bwMode="auto">
            <a:xfrm flipV="1">
              <a:off x="3379" y="709"/>
              <a:ext cx="363" cy="1678"/>
            </a:xfrm>
            <a:prstGeom prst="line">
              <a:avLst/>
            </a:prstGeom>
            <a:noFill/>
            <a:ln w="9525">
              <a:solidFill>
                <a:schemeClr val="tx1"/>
              </a:solidFill>
              <a:round/>
              <a:headEnd type="triangle" w="med" len="med"/>
              <a:tailEnd/>
            </a:ln>
          </p:spPr>
          <p:txBody>
            <a:bodyPr lIns="94773" tIns="47383" rIns="94773" bIns="47383"/>
            <a:lstStyle/>
            <a:p>
              <a:endParaRPr lang="es-ES"/>
            </a:p>
          </p:txBody>
        </p:sp>
        <p:sp>
          <p:nvSpPr>
            <p:cNvPr id="48166" name="Line 52"/>
            <p:cNvSpPr>
              <a:spLocks noChangeShapeType="1"/>
            </p:cNvSpPr>
            <p:nvPr/>
          </p:nvSpPr>
          <p:spPr bwMode="auto">
            <a:xfrm flipV="1">
              <a:off x="3651" y="709"/>
              <a:ext cx="91" cy="2041"/>
            </a:xfrm>
            <a:prstGeom prst="line">
              <a:avLst/>
            </a:prstGeom>
            <a:noFill/>
            <a:ln w="9525">
              <a:solidFill>
                <a:schemeClr val="tx1"/>
              </a:solidFill>
              <a:round/>
              <a:headEnd type="triangle" w="med" len="med"/>
              <a:tailEnd/>
            </a:ln>
          </p:spPr>
          <p:txBody>
            <a:bodyPr lIns="94773" tIns="47383" rIns="94773" bIns="47383"/>
            <a:lstStyle/>
            <a:p>
              <a:endParaRPr lang="es-ES"/>
            </a:p>
          </p:txBody>
        </p:sp>
        <p:sp>
          <p:nvSpPr>
            <p:cNvPr id="48167" name="Line 53"/>
            <p:cNvSpPr>
              <a:spLocks noChangeShapeType="1"/>
            </p:cNvSpPr>
            <p:nvPr/>
          </p:nvSpPr>
          <p:spPr bwMode="auto">
            <a:xfrm flipH="1" flipV="1">
              <a:off x="4513" y="1661"/>
              <a:ext cx="136" cy="1361"/>
            </a:xfrm>
            <a:prstGeom prst="line">
              <a:avLst/>
            </a:prstGeom>
            <a:noFill/>
            <a:ln w="9525">
              <a:solidFill>
                <a:schemeClr val="tx1"/>
              </a:solidFill>
              <a:round/>
              <a:headEnd type="triangle" w="med" len="med"/>
              <a:tailEnd/>
            </a:ln>
          </p:spPr>
          <p:txBody>
            <a:bodyPr lIns="94773" tIns="47383" rIns="94773" bIns="47383"/>
            <a:lstStyle/>
            <a:p>
              <a:endParaRPr lang="es-ES"/>
            </a:p>
          </p:txBody>
        </p:sp>
        <p:sp>
          <p:nvSpPr>
            <p:cNvPr id="48168" name="Line 54"/>
            <p:cNvSpPr>
              <a:spLocks noChangeShapeType="1"/>
            </p:cNvSpPr>
            <p:nvPr/>
          </p:nvSpPr>
          <p:spPr bwMode="auto">
            <a:xfrm>
              <a:off x="2925" y="3022"/>
              <a:ext cx="409" cy="862"/>
            </a:xfrm>
            <a:prstGeom prst="line">
              <a:avLst/>
            </a:prstGeom>
            <a:noFill/>
            <a:ln w="9525">
              <a:solidFill>
                <a:schemeClr val="tx1"/>
              </a:solidFill>
              <a:round/>
              <a:headEnd type="triangle" w="med" len="med"/>
              <a:tailEnd/>
            </a:ln>
          </p:spPr>
          <p:txBody>
            <a:bodyPr lIns="94773" tIns="47383" rIns="94773" bIns="47383"/>
            <a:lstStyle/>
            <a:p>
              <a:endParaRPr lang="es-ES"/>
            </a:p>
          </p:txBody>
        </p:sp>
        <p:sp>
          <p:nvSpPr>
            <p:cNvPr id="48169" name="Text Box 55"/>
            <p:cNvSpPr txBox="1">
              <a:spLocks noChangeArrowheads="1"/>
            </p:cNvSpPr>
            <p:nvPr/>
          </p:nvSpPr>
          <p:spPr bwMode="auto">
            <a:xfrm>
              <a:off x="1565" y="1888"/>
              <a:ext cx="952" cy="233"/>
            </a:xfrm>
            <a:prstGeom prst="rect">
              <a:avLst/>
            </a:prstGeom>
            <a:noFill/>
            <a:ln w="9525" algn="ctr">
              <a:noFill/>
              <a:miter lim="800000"/>
              <a:headEnd/>
              <a:tailEnd/>
            </a:ln>
          </p:spPr>
          <p:txBody>
            <a:bodyPr lIns="94773" tIns="47383" rIns="94773" bIns="47383">
              <a:spAutoFit/>
            </a:bodyPr>
            <a:lstStyle/>
            <a:p>
              <a:pPr marL="177800" algn="l">
                <a:spcBef>
                  <a:spcPct val="30000"/>
                </a:spcBef>
              </a:pPr>
              <a:r>
                <a:rPr lang="fr-FR" sz="1800"/>
                <a:t>CCME</a:t>
              </a:r>
              <a:endParaRPr lang="fr-FR"/>
            </a:p>
          </p:txBody>
        </p:sp>
        <p:sp>
          <p:nvSpPr>
            <p:cNvPr id="48170" name="Line 57"/>
            <p:cNvSpPr>
              <a:spLocks noChangeShapeType="1"/>
            </p:cNvSpPr>
            <p:nvPr/>
          </p:nvSpPr>
          <p:spPr bwMode="auto">
            <a:xfrm flipV="1">
              <a:off x="3061" y="845"/>
              <a:ext cx="318" cy="1360"/>
            </a:xfrm>
            <a:prstGeom prst="line">
              <a:avLst/>
            </a:prstGeom>
            <a:noFill/>
            <a:ln w="9525">
              <a:solidFill>
                <a:schemeClr val="tx1"/>
              </a:solidFill>
              <a:round/>
              <a:headEnd type="triangle" w="med" len="med"/>
              <a:tailEnd/>
            </a:ln>
          </p:spPr>
          <p:txBody>
            <a:bodyPr lIns="94773" tIns="47383" rIns="94773" bIns="47383"/>
            <a:lstStyle/>
            <a:p>
              <a:endParaRPr lang="es-ES"/>
            </a:p>
          </p:txBody>
        </p:sp>
        <p:sp>
          <p:nvSpPr>
            <p:cNvPr id="48171" name="Text Box 58"/>
            <p:cNvSpPr txBox="1">
              <a:spLocks noChangeArrowheads="1"/>
            </p:cNvSpPr>
            <p:nvPr/>
          </p:nvSpPr>
          <p:spPr bwMode="auto">
            <a:xfrm>
              <a:off x="204" y="2296"/>
              <a:ext cx="952" cy="409"/>
            </a:xfrm>
            <a:prstGeom prst="rect">
              <a:avLst/>
            </a:prstGeom>
            <a:noFill/>
            <a:ln w="9525" algn="ctr">
              <a:noFill/>
              <a:miter lim="800000"/>
              <a:headEnd/>
              <a:tailEnd/>
            </a:ln>
          </p:spPr>
          <p:txBody>
            <a:bodyPr lIns="94773" tIns="47383" rIns="94773" bIns="47383">
              <a:spAutoFit/>
            </a:bodyPr>
            <a:lstStyle/>
            <a:p>
              <a:pPr marL="177800" algn="l">
                <a:spcBef>
                  <a:spcPct val="30000"/>
                </a:spcBef>
              </a:pPr>
              <a:r>
                <a:rPr lang="es-ES" sz="1800"/>
                <a:t>Batería de tracción</a:t>
              </a:r>
              <a:endParaRPr lang="es-ES"/>
            </a:p>
          </p:txBody>
        </p:sp>
        <p:sp>
          <p:nvSpPr>
            <p:cNvPr id="48172" name="Line 59"/>
            <p:cNvSpPr>
              <a:spLocks noChangeShapeType="1"/>
            </p:cNvSpPr>
            <p:nvPr/>
          </p:nvSpPr>
          <p:spPr bwMode="auto">
            <a:xfrm flipH="1">
              <a:off x="476" y="3430"/>
              <a:ext cx="272" cy="318"/>
            </a:xfrm>
            <a:prstGeom prst="line">
              <a:avLst/>
            </a:prstGeom>
            <a:noFill/>
            <a:ln w="9525">
              <a:solidFill>
                <a:schemeClr val="tx1"/>
              </a:solidFill>
              <a:round/>
              <a:headEnd type="triangle" w="med" len="med"/>
              <a:tailEnd/>
            </a:ln>
          </p:spPr>
          <p:txBody>
            <a:bodyPr lIns="94773" tIns="47383" rIns="94773" bIns="47383"/>
            <a:lstStyle/>
            <a:p>
              <a:endParaRPr lang="es-ES"/>
            </a:p>
          </p:txBody>
        </p:sp>
        <p:sp>
          <p:nvSpPr>
            <p:cNvPr id="48173" name="Text Box 60"/>
            <p:cNvSpPr txBox="1">
              <a:spLocks noChangeArrowheads="1"/>
            </p:cNvSpPr>
            <p:nvPr/>
          </p:nvSpPr>
          <p:spPr bwMode="auto">
            <a:xfrm>
              <a:off x="2245" y="1117"/>
              <a:ext cx="952" cy="409"/>
            </a:xfrm>
            <a:prstGeom prst="rect">
              <a:avLst/>
            </a:prstGeom>
            <a:noFill/>
            <a:ln w="9525" algn="ctr">
              <a:solidFill>
                <a:schemeClr val="tx1"/>
              </a:solidFill>
              <a:miter lim="800000"/>
              <a:headEnd/>
              <a:tailEnd/>
            </a:ln>
          </p:spPr>
          <p:txBody>
            <a:bodyPr lIns="94773" tIns="47383" rIns="94773" bIns="47383">
              <a:spAutoFit/>
            </a:bodyPr>
            <a:lstStyle/>
            <a:p>
              <a:pPr marL="177800" algn="l">
                <a:spcBef>
                  <a:spcPct val="30000"/>
                </a:spcBef>
              </a:pPr>
              <a:r>
                <a:rPr lang="es-ES" sz="1800"/>
                <a:t>Sensor de tensión</a:t>
              </a:r>
              <a:endParaRPr lang="es-ES"/>
            </a:p>
          </p:txBody>
        </p:sp>
        <p:sp>
          <p:nvSpPr>
            <p:cNvPr id="48174" name="Line 61"/>
            <p:cNvSpPr>
              <a:spLocks noChangeShapeType="1"/>
            </p:cNvSpPr>
            <p:nvPr/>
          </p:nvSpPr>
          <p:spPr bwMode="auto">
            <a:xfrm flipV="1">
              <a:off x="2200" y="1525"/>
              <a:ext cx="408" cy="998"/>
            </a:xfrm>
            <a:prstGeom prst="line">
              <a:avLst/>
            </a:prstGeom>
            <a:noFill/>
            <a:ln w="9525">
              <a:solidFill>
                <a:schemeClr val="tx1"/>
              </a:solidFill>
              <a:round/>
              <a:headEnd type="triangle" w="med" len="med"/>
              <a:tailEnd/>
            </a:ln>
          </p:spPr>
          <p:txBody>
            <a:bodyPr lIns="94773" tIns="47383" rIns="94773" bIns="47383"/>
            <a:lstStyle/>
            <a:p>
              <a:endParaRPr lang="es-ES"/>
            </a:p>
          </p:txBody>
        </p:sp>
        <p:sp>
          <p:nvSpPr>
            <p:cNvPr id="48175" name="Text Box 62"/>
            <p:cNvSpPr txBox="1">
              <a:spLocks noChangeArrowheads="1"/>
            </p:cNvSpPr>
            <p:nvPr/>
          </p:nvSpPr>
          <p:spPr bwMode="auto">
            <a:xfrm>
              <a:off x="0" y="1298"/>
              <a:ext cx="952" cy="412"/>
            </a:xfrm>
            <a:prstGeom prst="rect">
              <a:avLst/>
            </a:prstGeom>
            <a:solidFill>
              <a:schemeClr val="hlink"/>
            </a:solidFill>
            <a:ln w="9525" algn="ctr">
              <a:solidFill>
                <a:schemeClr val="tx1"/>
              </a:solidFill>
              <a:miter lim="800000"/>
              <a:headEnd/>
              <a:tailEnd/>
            </a:ln>
          </p:spPr>
          <p:txBody>
            <a:bodyPr lIns="94773" tIns="47383" rIns="94773" bIns="47383">
              <a:spAutoFit/>
            </a:bodyPr>
            <a:lstStyle/>
            <a:p>
              <a:pPr marL="177800" algn="l">
                <a:spcBef>
                  <a:spcPct val="30000"/>
                </a:spcBef>
              </a:pPr>
              <a:r>
                <a:rPr lang="fr-FR" sz="1800"/>
                <a:t>Fusible de carga</a:t>
              </a:r>
              <a:endParaRPr lang="fr-FR"/>
            </a:p>
          </p:txBody>
        </p:sp>
        <p:sp>
          <p:nvSpPr>
            <p:cNvPr id="48176" name="Line 63"/>
            <p:cNvSpPr>
              <a:spLocks noChangeShapeType="1"/>
            </p:cNvSpPr>
            <p:nvPr/>
          </p:nvSpPr>
          <p:spPr bwMode="auto">
            <a:xfrm flipH="1">
              <a:off x="1519" y="3385"/>
              <a:ext cx="1043" cy="499"/>
            </a:xfrm>
            <a:prstGeom prst="line">
              <a:avLst/>
            </a:prstGeom>
            <a:noFill/>
            <a:ln w="9525">
              <a:solidFill>
                <a:schemeClr val="tx1"/>
              </a:solidFill>
              <a:round/>
              <a:headEnd type="triangle" w="med" len="med"/>
              <a:tailEnd/>
            </a:ln>
          </p:spPr>
          <p:txBody>
            <a:bodyPr lIns="94773" tIns="47383" rIns="94773" bIns="47383"/>
            <a:lstStyle/>
            <a:p>
              <a:endParaRPr lang="es-ES"/>
            </a:p>
          </p:txBody>
        </p:sp>
        <p:sp>
          <p:nvSpPr>
            <p:cNvPr id="48177" name="Line 64"/>
            <p:cNvSpPr>
              <a:spLocks noChangeShapeType="1"/>
            </p:cNvSpPr>
            <p:nvPr/>
          </p:nvSpPr>
          <p:spPr bwMode="auto">
            <a:xfrm>
              <a:off x="3696" y="3385"/>
              <a:ext cx="499" cy="363"/>
            </a:xfrm>
            <a:prstGeom prst="line">
              <a:avLst/>
            </a:prstGeom>
            <a:noFill/>
            <a:ln w="9525">
              <a:solidFill>
                <a:schemeClr val="tx1"/>
              </a:solidFill>
              <a:round/>
              <a:headEnd type="triangle" w="med" len="med"/>
              <a:tailEnd/>
            </a:ln>
          </p:spPr>
          <p:txBody>
            <a:bodyPr lIns="94773" tIns="47383" rIns="94773" bIns="47383"/>
            <a:lstStyle/>
            <a:p>
              <a:endParaRPr lang="es-ES"/>
            </a:p>
          </p:txBody>
        </p:sp>
        <p:sp>
          <p:nvSpPr>
            <p:cNvPr id="48178" name="Text Box 65"/>
            <p:cNvSpPr txBox="1">
              <a:spLocks noChangeArrowheads="1"/>
            </p:cNvSpPr>
            <p:nvPr/>
          </p:nvSpPr>
          <p:spPr bwMode="auto">
            <a:xfrm>
              <a:off x="1565" y="1888"/>
              <a:ext cx="952" cy="233"/>
            </a:xfrm>
            <a:prstGeom prst="rect">
              <a:avLst/>
            </a:prstGeom>
            <a:noFill/>
            <a:ln w="9525" algn="ctr">
              <a:noFill/>
              <a:miter lim="800000"/>
              <a:headEnd/>
              <a:tailEnd/>
            </a:ln>
          </p:spPr>
          <p:txBody>
            <a:bodyPr lIns="94773" tIns="47383" rIns="94773" bIns="47383">
              <a:spAutoFit/>
            </a:bodyPr>
            <a:lstStyle/>
            <a:p>
              <a:pPr marL="177800" algn="l">
                <a:spcBef>
                  <a:spcPct val="30000"/>
                </a:spcBef>
              </a:pPr>
              <a:r>
                <a:rPr lang="fr-FR" sz="1800"/>
                <a:t>CCME</a:t>
              </a:r>
              <a:endParaRPr lang="fr-FR"/>
            </a:p>
          </p:txBody>
        </p:sp>
      </p:grpSp>
      <p:sp>
        <p:nvSpPr>
          <p:cNvPr id="48135" name="Text Box 56"/>
          <p:cNvSpPr txBox="1">
            <a:spLocks noChangeArrowheads="1"/>
          </p:cNvSpPr>
          <p:nvPr/>
        </p:nvSpPr>
        <p:spPr bwMode="auto">
          <a:xfrm>
            <a:off x="2051050" y="692150"/>
            <a:ext cx="3457575" cy="649288"/>
          </a:xfrm>
          <a:prstGeom prst="rect">
            <a:avLst/>
          </a:prstGeom>
          <a:noFill/>
          <a:ln w="9525" algn="ctr">
            <a:solidFill>
              <a:schemeClr val="tx1"/>
            </a:solidFill>
            <a:miter lim="800000"/>
            <a:headEnd/>
            <a:tailEnd/>
          </a:ln>
        </p:spPr>
        <p:txBody>
          <a:bodyPr lIns="94773" tIns="47383" rIns="94773" bIns="47383">
            <a:spAutoFit/>
          </a:bodyPr>
          <a:lstStyle/>
          <a:p>
            <a:pPr marL="177800">
              <a:spcBef>
                <a:spcPct val="30000"/>
              </a:spcBef>
            </a:pPr>
            <a:r>
              <a:rPr lang="es-ES" sz="1800" dirty="0"/>
              <a:t>Conjunto de transistores de potencia</a:t>
            </a:r>
            <a:endParaRPr lang="es-ES" dirty="0"/>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pPr eaLnBrk="1" hangingPunct="1"/>
            <a:r>
              <a:rPr lang="fr-FR" smtClean="0">
                <a:solidFill>
                  <a:schemeClr val="tx1"/>
                </a:solidFill>
              </a:rPr>
              <a:t>Calculador de la Máquina Eléctrica</a:t>
            </a:r>
          </a:p>
        </p:txBody>
      </p:sp>
      <p:sp>
        <p:nvSpPr>
          <p:cNvPr id="49155" name="Text Box 3"/>
          <p:cNvSpPr txBox="1">
            <a:spLocks noChangeArrowheads="1"/>
          </p:cNvSpPr>
          <p:nvPr/>
        </p:nvSpPr>
        <p:spPr bwMode="auto">
          <a:xfrm>
            <a:off x="71438" y="4005263"/>
            <a:ext cx="8748712" cy="2844800"/>
          </a:xfrm>
          <a:prstGeom prst="rect">
            <a:avLst/>
          </a:prstGeom>
          <a:noFill/>
          <a:ln w="9525" algn="ctr">
            <a:noFill/>
            <a:miter lim="800000"/>
            <a:headEnd/>
            <a:tailEnd/>
          </a:ln>
        </p:spPr>
        <p:txBody>
          <a:bodyPr lIns="94773" tIns="47383" rIns="94773" bIns="47383">
            <a:spAutoFit/>
          </a:bodyPr>
          <a:lstStyle/>
          <a:p>
            <a:pPr marL="723900" indent="-546100" algn="l">
              <a:spcBef>
                <a:spcPct val="50000"/>
              </a:spcBef>
              <a:buFontTx/>
              <a:buChar char="•"/>
            </a:pPr>
            <a:r>
              <a:rPr lang="es-ES" sz="1800"/>
              <a:t>La red eléctrica es capaz de abastecer la industria de 380 V de corriente trifásica,</a:t>
            </a:r>
          </a:p>
          <a:p>
            <a:pPr marL="723900" indent="-546100" algn="l">
              <a:spcBef>
                <a:spcPct val="50000"/>
              </a:spcBef>
              <a:buFontTx/>
              <a:buChar char="•"/>
            </a:pPr>
            <a:r>
              <a:rPr lang="es-ES" sz="1800"/>
              <a:t>Los motores utilizados en este sector industrial generalmente son de tipo trifásico,</a:t>
            </a:r>
          </a:p>
          <a:p>
            <a:pPr marL="723900" indent="-546100" algn="l">
              <a:spcBef>
                <a:spcPct val="50000"/>
              </a:spcBef>
              <a:buFontTx/>
              <a:buChar char="•"/>
            </a:pPr>
            <a:r>
              <a:rPr lang="es-ES" sz="1800"/>
              <a:t>Los motores empleados funcionan en regímenes constantes (aproximadamente 500 tr/min) ajustados a las fases suministradas por la red.</a:t>
            </a:r>
          </a:p>
          <a:p>
            <a:pPr marL="723900" indent="-546100" algn="l">
              <a:spcBef>
                <a:spcPct val="50000"/>
              </a:spcBef>
              <a:buFontTx/>
              <a:buChar char="•"/>
            </a:pPr>
            <a:endParaRPr lang="fr-FR" sz="1800"/>
          </a:p>
          <a:p>
            <a:pPr marL="723900" indent="-546100" algn="l">
              <a:spcBef>
                <a:spcPct val="50000"/>
              </a:spcBef>
              <a:buFontTx/>
              <a:buChar char="•"/>
            </a:pPr>
            <a:endParaRPr lang="fr-FR" sz="1800"/>
          </a:p>
        </p:txBody>
      </p:sp>
      <p:pic>
        <p:nvPicPr>
          <p:cNvPr id="49156" name="Picture 4" descr="industrie"/>
          <p:cNvPicPr>
            <a:picLocks noChangeAspect="1" noChangeArrowheads="1"/>
          </p:cNvPicPr>
          <p:nvPr/>
        </p:nvPicPr>
        <p:blipFill>
          <a:blip r:embed="rId3" cstate="print"/>
          <a:srcRect t="-5209"/>
          <a:stretch>
            <a:fillRect/>
          </a:stretch>
        </p:blipFill>
        <p:spPr bwMode="auto">
          <a:xfrm>
            <a:off x="0" y="428604"/>
            <a:ext cx="9144000" cy="288607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0530" name="Picture 2" descr="machine"/>
          <p:cNvPicPr>
            <a:picLocks noChangeAspect="1" noChangeArrowheads="1"/>
          </p:cNvPicPr>
          <p:nvPr/>
        </p:nvPicPr>
        <p:blipFill>
          <a:blip r:embed="rId3" cstate="print"/>
          <a:srcRect/>
          <a:stretch>
            <a:fillRect/>
          </a:stretch>
        </p:blipFill>
        <p:spPr bwMode="auto">
          <a:xfrm>
            <a:off x="0" y="908050"/>
            <a:ext cx="9144000" cy="2743200"/>
          </a:xfrm>
          <a:prstGeom prst="rect">
            <a:avLst/>
          </a:prstGeom>
          <a:noFill/>
          <a:ln w="9525">
            <a:noFill/>
            <a:miter lim="800000"/>
            <a:headEnd/>
            <a:tailEnd/>
          </a:ln>
        </p:spPr>
      </p:pic>
      <p:sp>
        <p:nvSpPr>
          <p:cNvPr id="50179" name="Rectangle 3"/>
          <p:cNvSpPr>
            <a:spLocks noGrp="1" noChangeArrowheads="1"/>
          </p:cNvSpPr>
          <p:nvPr>
            <p:ph type="title"/>
          </p:nvPr>
        </p:nvSpPr>
        <p:spPr/>
        <p:txBody>
          <a:bodyPr/>
          <a:lstStyle/>
          <a:p>
            <a:pPr eaLnBrk="1" hangingPunct="1"/>
            <a:r>
              <a:rPr lang="es-ES" smtClean="0">
                <a:solidFill>
                  <a:schemeClr val="tx1"/>
                </a:solidFill>
              </a:rPr>
              <a:t>Calculador de la Máquina Eléctrica</a:t>
            </a:r>
            <a:endParaRPr lang="fr-FR" smtClean="0">
              <a:solidFill>
                <a:schemeClr val="tx1"/>
              </a:solidFill>
            </a:endParaRPr>
          </a:p>
        </p:txBody>
      </p:sp>
      <p:sp>
        <p:nvSpPr>
          <p:cNvPr id="790532" name="Text Box 4"/>
          <p:cNvSpPr txBox="1">
            <a:spLocks noChangeArrowheads="1"/>
          </p:cNvSpPr>
          <p:nvPr/>
        </p:nvSpPr>
        <p:spPr bwMode="auto">
          <a:xfrm>
            <a:off x="71438" y="3860800"/>
            <a:ext cx="8748712" cy="2295525"/>
          </a:xfrm>
          <a:prstGeom prst="rect">
            <a:avLst/>
          </a:prstGeom>
          <a:noFill/>
          <a:ln w="9525" algn="ctr">
            <a:noFill/>
            <a:miter lim="800000"/>
            <a:headEnd/>
            <a:tailEnd/>
          </a:ln>
        </p:spPr>
        <p:txBody>
          <a:bodyPr lIns="94773" tIns="47383" rIns="94773" bIns="47383">
            <a:spAutoFit/>
          </a:bodyPr>
          <a:lstStyle/>
          <a:p>
            <a:pPr marL="171450" indent="6350" algn="l">
              <a:spcBef>
                <a:spcPct val="50000"/>
              </a:spcBef>
            </a:pPr>
            <a:r>
              <a:rPr lang="es-ES" sz="1800">
                <a:solidFill>
                  <a:srgbClr val="000000"/>
                </a:solidFill>
              </a:rPr>
              <a:t>Vehiculo eléctrico: motores del mismo tipo que en la industria (en cuanto al coste, fiabilidad…).</a:t>
            </a:r>
          </a:p>
          <a:p>
            <a:pPr marL="171450" indent="6350" algn="l">
              <a:spcBef>
                <a:spcPct val="50000"/>
              </a:spcBef>
            </a:pPr>
            <a:endParaRPr lang="es-ES" sz="1800">
              <a:solidFill>
                <a:srgbClr val="000000"/>
              </a:solidFill>
            </a:endParaRPr>
          </a:p>
          <a:p>
            <a:pPr marL="171450" indent="6350" algn="l">
              <a:spcBef>
                <a:spcPct val="50000"/>
              </a:spcBef>
            </a:pPr>
            <a:r>
              <a:rPr lang="es-ES" sz="1800">
                <a:solidFill>
                  <a:srgbClr val="000000"/>
                </a:solidFill>
              </a:rPr>
              <a:t>Imposible almacenar la corriente alterna </a:t>
            </a:r>
            <a:r>
              <a:rPr lang="es-ES" sz="1800">
                <a:solidFill>
                  <a:srgbClr val="000000"/>
                </a:solidFill>
                <a:sym typeface="Wingdings" pitchFamily="2" charset="2"/>
              </a:rPr>
              <a:t> necesidad de conversión DC / AC</a:t>
            </a:r>
            <a:endParaRPr lang="es-ES" sz="1800">
              <a:solidFill>
                <a:srgbClr val="000000"/>
              </a:solidFill>
            </a:endParaRPr>
          </a:p>
          <a:p>
            <a:pPr marL="171450" indent="6350" algn="l">
              <a:spcBef>
                <a:spcPct val="50000"/>
              </a:spcBef>
            </a:pPr>
            <a:endParaRPr lang="es-ES" sz="1800">
              <a:solidFill>
                <a:srgbClr val="000000"/>
              </a:solidFill>
            </a:endParaRPr>
          </a:p>
          <a:p>
            <a:pPr marL="171450" indent="6350" algn="l">
              <a:spcBef>
                <a:spcPct val="50000"/>
              </a:spcBef>
            </a:pPr>
            <a:r>
              <a:rPr lang="es-ES" sz="1800">
                <a:solidFill>
                  <a:srgbClr val="000000"/>
                </a:solidFill>
              </a:rPr>
              <a:t>Esa es la función del calculador de la máquina eléctrica</a:t>
            </a:r>
            <a:r>
              <a:rPr lang="fr-FR" sz="1800"/>
              <a:t>.</a:t>
            </a:r>
          </a:p>
        </p:txBody>
      </p:sp>
      <p:pic>
        <p:nvPicPr>
          <p:cNvPr id="790538" name="Picture 10" descr="MCU"/>
          <p:cNvPicPr>
            <a:picLocks noChangeAspect="1" noChangeArrowheads="1"/>
          </p:cNvPicPr>
          <p:nvPr/>
        </p:nvPicPr>
        <p:blipFill>
          <a:blip r:embed="rId4" cstate="print"/>
          <a:srcRect/>
          <a:stretch>
            <a:fillRect/>
          </a:stretch>
        </p:blipFill>
        <p:spPr bwMode="auto">
          <a:xfrm>
            <a:off x="2843213" y="1125538"/>
            <a:ext cx="3240087" cy="22479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790530"/>
                                        </p:tgtEl>
                                        <p:attrNameLst>
                                          <p:attrName>style.visibility</p:attrName>
                                        </p:attrNameLst>
                                      </p:cBhvr>
                                      <p:to>
                                        <p:strVal val="visible"/>
                                      </p:to>
                                    </p:set>
                                    <p:anim calcmode="lin" valueType="num">
                                      <p:cBhvr>
                                        <p:cTn id="7" dur="500" fill="hold"/>
                                        <p:tgtEl>
                                          <p:spTgt spid="790530"/>
                                        </p:tgtEl>
                                        <p:attrNameLst>
                                          <p:attrName>ppt_w</p:attrName>
                                        </p:attrNameLst>
                                      </p:cBhvr>
                                      <p:tavLst>
                                        <p:tav tm="0">
                                          <p:val>
                                            <p:fltVal val="0"/>
                                          </p:val>
                                        </p:tav>
                                        <p:tav tm="100000">
                                          <p:val>
                                            <p:strVal val="#ppt_w"/>
                                          </p:val>
                                        </p:tav>
                                      </p:tavLst>
                                    </p:anim>
                                    <p:anim calcmode="lin" valueType="num">
                                      <p:cBhvr>
                                        <p:cTn id="8" dur="500" fill="hold"/>
                                        <p:tgtEl>
                                          <p:spTgt spid="790530"/>
                                        </p:tgtEl>
                                        <p:attrNameLst>
                                          <p:attrName>ppt_h</p:attrName>
                                        </p:attrNameLst>
                                      </p:cBhvr>
                                      <p:tavLst>
                                        <p:tav tm="0">
                                          <p:val>
                                            <p:fltVal val="0"/>
                                          </p:val>
                                        </p:tav>
                                        <p:tav tm="100000">
                                          <p:val>
                                            <p:strVal val="#ppt_h"/>
                                          </p:val>
                                        </p:tav>
                                      </p:tavLst>
                                    </p:anim>
                                    <p:animEffect transition="in" filter="fade">
                                      <p:cBhvr>
                                        <p:cTn id="9" dur="500"/>
                                        <p:tgtEl>
                                          <p:spTgt spid="79053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790532">
                                            <p:txEl>
                                              <p:pRg st="0" end="0"/>
                                            </p:txEl>
                                          </p:spTgt>
                                        </p:tgtEl>
                                        <p:attrNameLst>
                                          <p:attrName>style.visibility</p:attrName>
                                        </p:attrNameLst>
                                      </p:cBhvr>
                                      <p:to>
                                        <p:strVal val="visible"/>
                                      </p:to>
                                    </p:set>
                                    <p:anim calcmode="lin" valueType="num">
                                      <p:cBhvr>
                                        <p:cTn id="14" dur="500" fill="hold"/>
                                        <p:tgtEl>
                                          <p:spTgt spid="790532">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790532">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79053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790532">
                                            <p:txEl>
                                              <p:pRg st="2" end="2"/>
                                            </p:txEl>
                                          </p:spTgt>
                                        </p:tgtEl>
                                        <p:attrNameLst>
                                          <p:attrName>style.visibility</p:attrName>
                                        </p:attrNameLst>
                                      </p:cBhvr>
                                      <p:to>
                                        <p:strVal val="visible"/>
                                      </p:to>
                                    </p:set>
                                    <p:anim calcmode="lin" valueType="num">
                                      <p:cBhvr>
                                        <p:cTn id="21" dur="500" fill="hold"/>
                                        <p:tgtEl>
                                          <p:spTgt spid="79053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790532">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79053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nodeType="clickEffect">
                                  <p:stCondLst>
                                    <p:cond delay="0"/>
                                  </p:stCondLst>
                                  <p:childTnLst>
                                    <p:set>
                                      <p:cBhvr>
                                        <p:cTn id="27" dur="1" fill="hold">
                                          <p:stCondLst>
                                            <p:cond delay="0"/>
                                          </p:stCondLst>
                                        </p:cTn>
                                        <p:tgtEl>
                                          <p:spTgt spid="790532">
                                            <p:txEl>
                                              <p:pRg st="4" end="4"/>
                                            </p:txEl>
                                          </p:spTgt>
                                        </p:tgtEl>
                                        <p:attrNameLst>
                                          <p:attrName>style.visibility</p:attrName>
                                        </p:attrNameLst>
                                      </p:cBhvr>
                                      <p:to>
                                        <p:strVal val="visible"/>
                                      </p:to>
                                    </p:set>
                                    <p:anim calcmode="lin" valueType="num">
                                      <p:cBhvr>
                                        <p:cTn id="28" dur="500" fill="hold"/>
                                        <p:tgtEl>
                                          <p:spTgt spid="790532">
                                            <p:txEl>
                                              <p:pRg st="4" end="4"/>
                                            </p:txEl>
                                          </p:spTgt>
                                        </p:tgtEl>
                                        <p:attrNameLst>
                                          <p:attrName>ppt_w</p:attrName>
                                        </p:attrNameLst>
                                      </p:cBhvr>
                                      <p:tavLst>
                                        <p:tav tm="0">
                                          <p:val>
                                            <p:fltVal val="0"/>
                                          </p:val>
                                        </p:tav>
                                        <p:tav tm="100000">
                                          <p:val>
                                            <p:strVal val="#ppt_w"/>
                                          </p:val>
                                        </p:tav>
                                      </p:tavLst>
                                    </p:anim>
                                    <p:anim calcmode="lin" valueType="num">
                                      <p:cBhvr>
                                        <p:cTn id="29" dur="500" fill="hold"/>
                                        <p:tgtEl>
                                          <p:spTgt spid="790532">
                                            <p:txEl>
                                              <p:pRg st="4" end="4"/>
                                            </p:txEl>
                                          </p:spTgt>
                                        </p:tgtEl>
                                        <p:attrNameLst>
                                          <p:attrName>ppt_h</p:attrName>
                                        </p:attrNameLst>
                                      </p:cBhvr>
                                      <p:tavLst>
                                        <p:tav tm="0">
                                          <p:val>
                                            <p:fltVal val="0"/>
                                          </p:val>
                                        </p:tav>
                                        <p:tav tm="100000">
                                          <p:val>
                                            <p:strVal val="#ppt_h"/>
                                          </p:val>
                                        </p:tav>
                                      </p:tavLst>
                                    </p:anim>
                                    <p:animEffect transition="in" filter="fade">
                                      <p:cBhvr>
                                        <p:cTn id="30" dur="500"/>
                                        <p:tgtEl>
                                          <p:spTgt spid="790532">
                                            <p:txEl>
                                              <p:pRg st="4" end="4"/>
                                            </p:txEl>
                                          </p:spTgt>
                                        </p:tgtEl>
                                      </p:cBhvr>
                                    </p:animEffect>
                                  </p:childTnLst>
                                </p:cTn>
                              </p:par>
                              <p:par>
                                <p:cTn id="31" presetID="53" presetClass="exit" presetSubtype="0" fill="hold" nodeType="withEffect">
                                  <p:stCondLst>
                                    <p:cond delay="0"/>
                                  </p:stCondLst>
                                  <p:childTnLst>
                                    <p:anim calcmode="lin" valueType="num">
                                      <p:cBhvr>
                                        <p:cTn id="32" dur="500"/>
                                        <p:tgtEl>
                                          <p:spTgt spid="790530"/>
                                        </p:tgtEl>
                                        <p:attrNameLst>
                                          <p:attrName>ppt_w</p:attrName>
                                        </p:attrNameLst>
                                      </p:cBhvr>
                                      <p:tavLst>
                                        <p:tav tm="0">
                                          <p:val>
                                            <p:strVal val="ppt_w"/>
                                          </p:val>
                                        </p:tav>
                                        <p:tav tm="100000">
                                          <p:val>
                                            <p:fltVal val="0"/>
                                          </p:val>
                                        </p:tav>
                                      </p:tavLst>
                                    </p:anim>
                                    <p:anim calcmode="lin" valueType="num">
                                      <p:cBhvr>
                                        <p:cTn id="33" dur="500"/>
                                        <p:tgtEl>
                                          <p:spTgt spid="790530"/>
                                        </p:tgtEl>
                                        <p:attrNameLst>
                                          <p:attrName>ppt_h</p:attrName>
                                        </p:attrNameLst>
                                      </p:cBhvr>
                                      <p:tavLst>
                                        <p:tav tm="0">
                                          <p:val>
                                            <p:strVal val="ppt_h"/>
                                          </p:val>
                                        </p:tav>
                                        <p:tav tm="100000">
                                          <p:val>
                                            <p:fltVal val="0"/>
                                          </p:val>
                                        </p:tav>
                                      </p:tavLst>
                                    </p:anim>
                                    <p:animEffect transition="out" filter="fade">
                                      <p:cBhvr>
                                        <p:cTn id="34" dur="500"/>
                                        <p:tgtEl>
                                          <p:spTgt spid="790530"/>
                                        </p:tgtEl>
                                      </p:cBhvr>
                                    </p:animEffect>
                                    <p:set>
                                      <p:cBhvr>
                                        <p:cTn id="35" dur="1" fill="hold">
                                          <p:stCondLst>
                                            <p:cond delay="499"/>
                                          </p:stCondLst>
                                        </p:cTn>
                                        <p:tgtEl>
                                          <p:spTgt spid="790530"/>
                                        </p:tgtEl>
                                        <p:attrNameLst>
                                          <p:attrName>style.visibility</p:attrName>
                                        </p:attrNameLst>
                                      </p:cBhvr>
                                      <p:to>
                                        <p:strVal val="hidden"/>
                                      </p:to>
                                    </p:set>
                                  </p:childTnLst>
                                </p:cTn>
                              </p:par>
                              <p:par>
                                <p:cTn id="36" presetID="53" presetClass="entr" presetSubtype="0" fill="hold" nodeType="withEffect">
                                  <p:stCondLst>
                                    <p:cond delay="0"/>
                                  </p:stCondLst>
                                  <p:childTnLst>
                                    <p:set>
                                      <p:cBhvr>
                                        <p:cTn id="37" dur="1" fill="hold">
                                          <p:stCondLst>
                                            <p:cond delay="0"/>
                                          </p:stCondLst>
                                        </p:cTn>
                                        <p:tgtEl>
                                          <p:spTgt spid="790538"/>
                                        </p:tgtEl>
                                        <p:attrNameLst>
                                          <p:attrName>style.visibility</p:attrName>
                                        </p:attrNameLst>
                                      </p:cBhvr>
                                      <p:to>
                                        <p:strVal val="visible"/>
                                      </p:to>
                                    </p:set>
                                    <p:anim calcmode="lin" valueType="num">
                                      <p:cBhvr>
                                        <p:cTn id="38" dur="500" fill="hold"/>
                                        <p:tgtEl>
                                          <p:spTgt spid="790538"/>
                                        </p:tgtEl>
                                        <p:attrNameLst>
                                          <p:attrName>ppt_w</p:attrName>
                                        </p:attrNameLst>
                                      </p:cBhvr>
                                      <p:tavLst>
                                        <p:tav tm="0">
                                          <p:val>
                                            <p:fltVal val="0"/>
                                          </p:val>
                                        </p:tav>
                                        <p:tav tm="100000">
                                          <p:val>
                                            <p:strVal val="#ppt_w"/>
                                          </p:val>
                                        </p:tav>
                                      </p:tavLst>
                                    </p:anim>
                                    <p:anim calcmode="lin" valueType="num">
                                      <p:cBhvr>
                                        <p:cTn id="39" dur="500" fill="hold"/>
                                        <p:tgtEl>
                                          <p:spTgt spid="790538"/>
                                        </p:tgtEl>
                                        <p:attrNameLst>
                                          <p:attrName>ppt_h</p:attrName>
                                        </p:attrNameLst>
                                      </p:cBhvr>
                                      <p:tavLst>
                                        <p:tav tm="0">
                                          <p:val>
                                            <p:fltVal val="0"/>
                                          </p:val>
                                        </p:tav>
                                        <p:tav tm="100000">
                                          <p:val>
                                            <p:strVal val="#ppt_h"/>
                                          </p:val>
                                        </p:tav>
                                      </p:tavLst>
                                    </p:anim>
                                    <p:animEffect transition="in" filter="fade">
                                      <p:cBhvr>
                                        <p:cTn id="40" dur="500"/>
                                        <p:tgtEl>
                                          <p:spTgt spid="7905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85786" y="1000108"/>
            <a:ext cx="7786742" cy="4401205"/>
          </a:xfrm>
          <a:prstGeom prst="rect">
            <a:avLst/>
          </a:prstGeom>
        </p:spPr>
        <p:txBody>
          <a:bodyPr wrap="square">
            <a:spAutoFit/>
          </a:bodyPr>
          <a:lstStyle/>
          <a:p>
            <a:r>
              <a:rPr lang="es-ES" sz="2000" dirty="0" smtClean="0"/>
              <a:t>En la fabricación de vehículos eléctricos se utilizan los mismos tipos de motores (380 V) que en el resto de la industria, gracias a su coste y fiabilidad.</a:t>
            </a:r>
          </a:p>
          <a:p>
            <a:endParaRPr lang="es-ES" sz="2000" dirty="0" smtClean="0"/>
          </a:p>
          <a:p>
            <a:r>
              <a:rPr lang="es-ES" sz="2000" dirty="0" smtClean="0"/>
              <a:t>Sin embargo, hoy en día es imposible almacenar otro tipo de corriente que no sea continua. </a:t>
            </a:r>
          </a:p>
          <a:p>
            <a:endParaRPr lang="es-ES" sz="2000" dirty="0" smtClean="0"/>
          </a:p>
          <a:p>
            <a:r>
              <a:rPr lang="es-ES" sz="2000" dirty="0" smtClean="0"/>
              <a:t>Por lo tanto, para alimentar el motor hace falta convertir la corriente continua en corriente alterna trifásica. </a:t>
            </a:r>
          </a:p>
          <a:p>
            <a:endParaRPr lang="es-ES" sz="2000" dirty="0" smtClean="0"/>
          </a:p>
          <a:p>
            <a:r>
              <a:rPr lang="es-ES" sz="2000" dirty="0" smtClean="0"/>
              <a:t>Esa es la función de la unidad de control de la máquina eléctrica.</a:t>
            </a:r>
          </a:p>
          <a:p>
            <a:endParaRPr lang="es-ES" sz="2000" dirty="0" smtClean="0"/>
          </a:p>
          <a:p>
            <a:r>
              <a:rPr lang="es-ES" sz="2000" dirty="0" smtClean="0"/>
              <a:t>En este tipo de vehículo, el bloque se llama «máquina eléctrica» porque es a la vez un motor y un recuperador de energía</a:t>
            </a:r>
            <a:r>
              <a:rPr lang="fr-FR" sz="2000" dirty="0" smtClean="0"/>
              <a:t>.</a:t>
            </a:r>
            <a:endParaRPr lang="fr-FR" sz="20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714" name="AutoShape 10"/>
          <p:cNvSpPr>
            <a:spLocks noChangeArrowheads="1"/>
          </p:cNvSpPr>
          <p:nvPr/>
        </p:nvSpPr>
        <p:spPr bwMode="auto">
          <a:xfrm>
            <a:off x="395288" y="3933825"/>
            <a:ext cx="8497887" cy="2016125"/>
          </a:xfrm>
          <a:prstGeom prst="roundRect">
            <a:avLst>
              <a:gd name="adj" fmla="val 16667"/>
            </a:avLst>
          </a:prstGeom>
          <a:gradFill rotWithShape="1">
            <a:gsLst>
              <a:gs pos="0">
                <a:srgbClr val="DCDCD2"/>
              </a:gs>
              <a:gs pos="50000">
                <a:schemeClr val="tx2"/>
              </a:gs>
              <a:gs pos="100000">
                <a:srgbClr val="DCDCD2"/>
              </a:gs>
            </a:gsLst>
            <a:lin ang="5400000" scaled="1"/>
          </a:gradFill>
          <a:ln w="25400">
            <a:solidFill>
              <a:schemeClr val="tx1"/>
            </a:solidFill>
            <a:round/>
            <a:headEnd/>
            <a:tailEnd/>
          </a:ln>
          <a:effectLst/>
        </p:spPr>
        <p:txBody>
          <a:bodyPr wrap="none" lIns="90000" tIns="46800" rIns="90000" bIns="46800" anchor="ctr">
            <a:spAutoFit/>
          </a:bodyPr>
          <a:lstStyle/>
          <a:p>
            <a:pPr>
              <a:defRPr/>
            </a:pPr>
            <a:endParaRPr lang="es-ES">
              <a:ea typeface="+mn-ea"/>
              <a:cs typeface="Arial" charset="0"/>
            </a:endParaRPr>
          </a:p>
        </p:txBody>
      </p:sp>
      <p:sp>
        <p:nvSpPr>
          <p:cNvPr id="968710" name="AutoShape 6"/>
          <p:cNvSpPr>
            <a:spLocks noChangeArrowheads="1"/>
          </p:cNvSpPr>
          <p:nvPr/>
        </p:nvSpPr>
        <p:spPr bwMode="auto">
          <a:xfrm>
            <a:off x="395288" y="1125538"/>
            <a:ext cx="8497887" cy="2016125"/>
          </a:xfrm>
          <a:prstGeom prst="roundRect">
            <a:avLst>
              <a:gd name="adj" fmla="val 16667"/>
            </a:avLst>
          </a:prstGeom>
          <a:gradFill rotWithShape="1">
            <a:gsLst>
              <a:gs pos="0">
                <a:srgbClr val="DCDCD2"/>
              </a:gs>
              <a:gs pos="50000">
                <a:schemeClr val="tx2"/>
              </a:gs>
              <a:gs pos="100000">
                <a:srgbClr val="DCDCD2"/>
              </a:gs>
            </a:gsLst>
            <a:lin ang="5400000" scaled="1"/>
          </a:gradFill>
          <a:ln w="25400">
            <a:solidFill>
              <a:schemeClr val="tx1"/>
            </a:solidFill>
            <a:round/>
            <a:headEnd/>
            <a:tailEnd/>
          </a:ln>
          <a:effectLst/>
        </p:spPr>
        <p:txBody>
          <a:bodyPr wrap="none" lIns="90000" tIns="46800" rIns="90000" bIns="46800" anchor="ctr">
            <a:spAutoFit/>
          </a:bodyPr>
          <a:lstStyle/>
          <a:p>
            <a:pPr>
              <a:defRPr/>
            </a:pPr>
            <a:endParaRPr lang="es-ES">
              <a:ea typeface="+mn-ea"/>
              <a:cs typeface="Arial" charset="0"/>
            </a:endParaRPr>
          </a:p>
        </p:txBody>
      </p:sp>
      <p:sp>
        <p:nvSpPr>
          <p:cNvPr id="21508" name="Text Box 5"/>
          <p:cNvSpPr txBox="1">
            <a:spLocks noChangeArrowheads="1"/>
          </p:cNvSpPr>
          <p:nvPr/>
        </p:nvSpPr>
        <p:spPr bwMode="auto">
          <a:xfrm>
            <a:off x="2195513" y="1700213"/>
            <a:ext cx="6553200" cy="641350"/>
          </a:xfrm>
          <a:prstGeom prst="rect">
            <a:avLst/>
          </a:prstGeom>
          <a:noFill/>
          <a:ln w="63500">
            <a:noFill/>
            <a:miter lim="800000"/>
            <a:headEnd/>
            <a:tailEnd/>
          </a:ln>
        </p:spPr>
        <p:txBody>
          <a:bodyPr>
            <a:spAutoFit/>
          </a:bodyPr>
          <a:lstStyle/>
          <a:p>
            <a:pPr algn="l"/>
            <a:r>
              <a:rPr lang="fr-FR" sz="1800" b="1"/>
              <a:t>NO UTILICE EL VEHÍCULO EN MODO ACC DURANTE UN PERIODO PROLONGADO DE TIEMPO.</a:t>
            </a:r>
            <a:endParaRPr lang="fr-FR" sz="1800" b="1" u="sng"/>
          </a:p>
        </p:txBody>
      </p:sp>
      <p:sp>
        <p:nvSpPr>
          <p:cNvPr id="21509" name="Rectangle 2"/>
          <p:cNvSpPr>
            <a:spLocks noGrp="1" noChangeArrowheads="1"/>
          </p:cNvSpPr>
          <p:nvPr>
            <p:ph type="title"/>
          </p:nvPr>
        </p:nvSpPr>
        <p:spPr>
          <a:noFill/>
        </p:spPr>
        <p:txBody>
          <a:bodyPr>
            <a:normAutofit fontScale="90000"/>
          </a:bodyPr>
          <a:lstStyle/>
          <a:p>
            <a:pPr eaLnBrk="1" hangingPunct="1"/>
            <a:r>
              <a:rPr lang="es-ES" smtClean="0"/>
              <a:t>Precauciones: batería de servicio (12V)</a:t>
            </a:r>
            <a:endParaRPr lang="fr-FR" smtClean="0"/>
          </a:p>
        </p:txBody>
      </p:sp>
      <p:sp>
        <p:nvSpPr>
          <p:cNvPr id="21510" name="Text Box 9"/>
          <p:cNvSpPr txBox="1">
            <a:spLocks noChangeArrowheads="1"/>
          </p:cNvSpPr>
          <p:nvPr/>
        </p:nvSpPr>
        <p:spPr bwMode="auto">
          <a:xfrm>
            <a:off x="2230438" y="4438650"/>
            <a:ext cx="6662737" cy="915988"/>
          </a:xfrm>
          <a:prstGeom prst="rect">
            <a:avLst/>
          </a:prstGeom>
          <a:noFill/>
          <a:ln w="63500">
            <a:noFill/>
            <a:miter lim="800000"/>
            <a:headEnd/>
            <a:tailEnd/>
          </a:ln>
        </p:spPr>
        <p:txBody>
          <a:bodyPr>
            <a:spAutoFit/>
          </a:bodyPr>
          <a:lstStyle/>
          <a:p>
            <a:pPr algn="l"/>
            <a:r>
              <a:rPr lang="fr-FR" sz="1800" b="1">
                <a:solidFill>
                  <a:srgbClr val="000000"/>
                </a:solidFill>
              </a:rPr>
              <a:t>DESPUÉS DE UNA PRESENTACIÓN ESTÁTICA DEL VEHÍCULO, SE ACONSEJA ENCARECIDAMENTE NO DEJAR LA LLAVE EN ELCONTACTO DEL VEHÍCULO</a:t>
            </a:r>
            <a:r>
              <a:rPr lang="fr-FR" sz="1800">
                <a:solidFill>
                  <a:srgbClr val="000000"/>
                </a:solidFill>
              </a:rPr>
              <a:t>.</a:t>
            </a:r>
          </a:p>
        </p:txBody>
      </p:sp>
      <p:pic>
        <p:nvPicPr>
          <p:cNvPr id="21511" name="Picture 11" descr="attention"/>
          <p:cNvPicPr>
            <a:picLocks noChangeAspect="1" noChangeArrowheads="1"/>
          </p:cNvPicPr>
          <p:nvPr/>
        </p:nvPicPr>
        <p:blipFill>
          <a:blip r:embed="rId3" cstate="print"/>
          <a:srcRect/>
          <a:stretch>
            <a:fillRect/>
          </a:stretch>
        </p:blipFill>
        <p:spPr bwMode="auto">
          <a:xfrm>
            <a:off x="539750" y="1390650"/>
            <a:ext cx="1524000" cy="1390650"/>
          </a:xfrm>
          <a:prstGeom prst="rect">
            <a:avLst/>
          </a:prstGeom>
          <a:noFill/>
          <a:ln w="9525">
            <a:noFill/>
            <a:miter lim="800000"/>
            <a:headEnd/>
            <a:tailEnd/>
          </a:ln>
        </p:spPr>
      </p:pic>
      <p:pic>
        <p:nvPicPr>
          <p:cNvPr id="21512" name="Picture 12" descr="attention"/>
          <p:cNvPicPr>
            <a:picLocks noChangeAspect="1" noChangeArrowheads="1"/>
          </p:cNvPicPr>
          <p:nvPr/>
        </p:nvPicPr>
        <p:blipFill>
          <a:blip r:embed="rId3" cstate="print"/>
          <a:srcRect/>
          <a:stretch>
            <a:fillRect/>
          </a:stretch>
        </p:blipFill>
        <p:spPr bwMode="auto">
          <a:xfrm>
            <a:off x="611188" y="4198938"/>
            <a:ext cx="1524000" cy="13906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1"/>
          <p:cNvGrpSpPr>
            <a:grpSpLocks/>
          </p:cNvGrpSpPr>
          <p:nvPr/>
        </p:nvGrpSpPr>
        <p:grpSpPr bwMode="auto">
          <a:xfrm>
            <a:off x="0" y="1052513"/>
            <a:ext cx="9144000" cy="4757737"/>
            <a:chOff x="0" y="663"/>
            <a:chExt cx="5760" cy="2997"/>
          </a:xfrm>
        </p:grpSpPr>
        <p:pic>
          <p:nvPicPr>
            <p:cNvPr id="51210" name="Picture 29" descr="onduleur 2"/>
            <p:cNvPicPr>
              <a:picLocks noChangeAspect="1" noChangeArrowheads="1"/>
            </p:cNvPicPr>
            <p:nvPr/>
          </p:nvPicPr>
          <p:blipFill>
            <a:blip r:embed="rId3" cstate="print"/>
            <a:srcRect/>
            <a:stretch>
              <a:fillRect/>
            </a:stretch>
          </p:blipFill>
          <p:spPr bwMode="auto">
            <a:xfrm>
              <a:off x="0" y="663"/>
              <a:ext cx="5760" cy="1731"/>
            </a:xfrm>
            <a:prstGeom prst="rect">
              <a:avLst/>
            </a:prstGeom>
            <a:noFill/>
            <a:ln w="9525">
              <a:noFill/>
              <a:miter lim="800000"/>
              <a:headEnd/>
              <a:tailEnd/>
            </a:ln>
          </p:spPr>
        </p:pic>
        <p:sp>
          <p:nvSpPr>
            <p:cNvPr id="51211" name="Text Box 30"/>
            <p:cNvSpPr txBox="1">
              <a:spLocks noChangeArrowheads="1"/>
            </p:cNvSpPr>
            <p:nvPr/>
          </p:nvSpPr>
          <p:spPr bwMode="auto">
            <a:xfrm>
              <a:off x="68" y="3029"/>
              <a:ext cx="5579" cy="631"/>
            </a:xfrm>
            <a:prstGeom prst="rect">
              <a:avLst/>
            </a:prstGeom>
            <a:noFill/>
            <a:ln w="9525" algn="ctr">
              <a:noFill/>
              <a:miter lim="800000"/>
              <a:headEnd/>
              <a:tailEnd/>
            </a:ln>
          </p:spPr>
          <p:txBody>
            <a:bodyPr lIns="94773" tIns="47383" rIns="94773" bIns="47383">
              <a:spAutoFit/>
            </a:bodyPr>
            <a:lstStyle/>
            <a:p>
              <a:pPr marL="177800" algn="l">
                <a:spcBef>
                  <a:spcPct val="30000"/>
                </a:spcBef>
              </a:pPr>
              <a:r>
                <a:rPr lang="fr-FR" sz="1800">
                  <a:solidFill>
                    <a:srgbClr val="000000"/>
                  </a:solidFill>
                </a:rPr>
                <a:t>P</a:t>
              </a:r>
              <a:r>
                <a:rPr lang="es-ES" sz="1800">
                  <a:solidFill>
                    <a:srgbClr val="000000"/>
                  </a:solidFill>
                </a:rPr>
                <a:t>ara obtener una señal trifásica (desfasada 120°), es suficiente desfasar en un tiempo (Ƭ), que corresponde a 120°, el inicio de cada fase.</a:t>
              </a:r>
            </a:p>
            <a:p>
              <a:pPr marL="177800" algn="l">
                <a:spcBef>
                  <a:spcPct val="30000"/>
                </a:spcBef>
              </a:pPr>
              <a:r>
                <a:rPr lang="es-ES" sz="1800">
                  <a:solidFill>
                    <a:srgbClr val="000000"/>
                  </a:solidFill>
                </a:rPr>
                <a:t>El desfase corresponde a 360°/3 (motor del tipo estrella).</a:t>
              </a:r>
            </a:p>
          </p:txBody>
        </p:sp>
      </p:grpSp>
      <p:grpSp>
        <p:nvGrpSpPr>
          <p:cNvPr id="3" name="Group 28"/>
          <p:cNvGrpSpPr>
            <a:grpSpLocks/>
          </p:cNvGrpSpPr>
          <p:nvPr/>
        </p:nvGrpSpPr>
        <p:grpSpPr bwMode="auto">
          <a:xfrm>
            <a:off x="323850" y="1125538"/>
            <a:ext cx="8820150" cy="3662362"/>
            <a:chOff x="204" y="663"/>
            <a:chExt cx="5556" cy="2307"/>
          </a:xfrm>
        </p:grpSpPr>
        <p:pic>
          <p:nvPicPr>
            <p:cNvPr id="51208" name="Picture 26" descr="courbe1"/>
            <p:cNvPicPr>
              <a:picLocks noChangeAspect="1" noChangeArrowheads="1"/>
            </p:cNvPicPr>
            <p:nvPr/>
          </p:nvPicPr>
          <p:blipFill>
            <a:blip r:embed="rId4" cstate="print"/>
            <a:srcRect/>
            <a:stretch>
              <a:fillRect/>
            </a:stretch>
          </p:blipFill>
          <p:spPr bwMode="auto">
            <a:xfrm>
              <a:off x="929" y="663"/>
              <a:ext cx="3947" cy="2307"/>
            </a:xfrm>
            <a:prstGeom prst="rect">
              <a:avLst/>
            </a:prstGeom>
            <a:noFill/>
            <a:ln w="9525">
              <a:noFill/>
              <a:miter lim="800000"/>
              <a:headEnd/>
              <a:tailEnd/>
            </a:ln>
          </p:spPr>
        </p:pic>
        <p:sp>
          <p:nvSpPr>
            <p:cNvPr id="51209" name="Text Box 27"/>
            <p:cNvSpPr txBox="1">
              <a:spLocks noChangeArrowheads="1"/>
            </p:cNvSpPr>
            <p:nvPr/>
          </p:nvSpPr>
          <p:spPr bwMode="auto">
            <a:xfrm>
              <a:off x="204" y="2568"/>
              <a:ext cx="5556" cy="372"/>
            </a:xfrm>
            <a:prstGeom prst="rect">
              <a:avLst/>
            </a:prstGeom>
            <a:noFill/>
            <a:ln w="9525" algn="ctr">
              <a:noFill/>
              <a:miter lim="800000"/>
              <a:headEnd/>
              <a:tailEnd/>
            </a:ln>
          </p:spPr>
          <p:txBody>
            <a:bodyPr lIns="94773" tIns="47383" rIns="94773" bIns="47383">
              <a:spAutoFit/>
            </a:bodyPr>
            <a:lstStyle/>
            <a:p>
              <a:pPr marL="177800" algn="l">
                <a:lnSpc>
                  <a:spcPct val="90000"/>
                </a:lnSpc>
                <a:spcBef>
                  <a:spcPct val="50000"/>
                </a:spcBef>
              </a:pPr>
              <a:r>
                <a:rPr lang="es-ES" sz="1800"/>
                <a:t>Jugando con la amplitud de las impulsiones, el calculador crea una señal media por impulsiones, que después del tratamiento da una señal sinusoidal</a:t>
              </a:r>
              <a:r>
                <a:rPr lang="fr-FR" sz="1800"/>
                <a:t>.</a:t>
              </a:r>
            </a:p>
          </p:txBody>
        </p:sp>
      </p:grpSp>
      <p:grpSp>
        <p:nvGrpSpPr>
          <p:cNvPr id="4" name="Group 25"/>
          <p:cNvGrpSpPr>
            <a:grpSpLocks/>
          </p:cNvGrpSpPr>
          <p:nvPr/>
        </p:nvGrpSpPr>
        <p:grpSpPr bwMode="auto">
          <a:xfrm>
            <a:off x="0" y="549275"/>
            <a:ext cx="9148763" cy="6308725"/>
            <a:chOff x="-3" y="391"/>
            <a:chExt cx="5763" cy="3769"/>
          </a:xfrm>
        </p:grpSpPr>
        <p:pic>
          <p:nvPicPr>
            <p:cNvPr id="51206" name="Picture 23" descr="hacheur 2"/>
            <p:cNvPicPr>
              <a:picLocks noChangeAspect="1" noChangeArrowheads="1"/>
            </p:cNvPicPr>
            <p:nvPr/>
          </p:nvPicPr>
          <p:blipFill>
            <a:blip r:embed="rId5" cstate="print"/>
            <a:srcRect/>
            <a:stretch>
              <a:fillRect/>
            </a:stretch>
          </p:blipFill>
          <p:spPr bwMode="auto">
            <a:xfrm>
              <a:off x="-3" y="391"/>
              <a:ext cx="5763" cy="2194"/>
            </a:xfrm>
            <a:prstGeom prst="rect">
              <a:avLst/>
            </a:prstGeom>
            <a:noFill/>
            <a:ln w="9525">
              <a:noFill/>
              <a:miter lim="800000"/>
              <a:headEnd/>
              <a:tailEnd/>
            </a:ln>
          </p:spPr>
        </p:pic>
        <p:sp>
          <p:nvSpPr>
            <p:cNvPr id="51207" name="Text Box 24"/>
            <p:cNvSpPr txBox="1">
              <a:spLocks noChangeArrowheads="1"/>
            </p:cNvSpPr>
            <p:nvPr/>
          </p:nvSpPr>
          <p:spPr bwMode="auto">
            <a:xfrm>
              <a:off x="201" y="3557"/>
              <a:ext cx="5556" cy="603"/>
            </a:xfrm>
            <a:prstGeom prst="rect">
              <a:avLst/>
            </a:prstGeom>
            <a:noFill/>
            <a:ln w="9525" algn="ctr">
              <a:noFill/>
              <a:miter lim="800000"/>
              <a:headEnd/>
              <a:tailEnd/>
            </a:ln>
          </p:spPr>
          <p:txBody>
            <a:bodyPr lIns="94773" tIns="47383" rIns="94773" bIns="47383">
              <a:spAutoFit/>
            </a:bodyPr>
            <a:lstStyle/>
            <a:p>
              <a:pPr marL="177800" algn="l">
                <a:spcBef>
                  <a:spcPct val="30000"/>
                </a:spcBef>
              </a:pPr>
              <a:r>
                <a:rPr lang="es-ES" sz="1800">
                  <a:solidFill>
                    <a:srgbClr val="000000"/>
                  </a:solidFill>
                </a:rPr>
                <a:t>Transformador: crea una señal alterna a partir de una señal continua</a:t>
              </a:r>
            </a:p>
            <a:p>
              <a:pPr marL="177800" algn="l">
                <a:spcBef>
                  <a:spcPct val="30000"/>
                </a:spcBef>
              </a:pPr>
              <a:r>
                <a:rPr lang="es-ES" sz="1800">
                  <a:solidFill>
                    <a:srgbClr val="000000"/>
                  </a:solidFill>
                </a:rPr>
                <a:t>Principio: crear una señal modulada por ancho de pulso (PWM) con los transistores</a:t>
              </a:r>
            </a:p>
          </p:txBody>
        </p:sp>
      </p:grpSp>
      <p:sp>
        <p:nvSpPr>
          <p:cNvPr id="51205" name="Rectangle 8"/>
          <p:cNvSpPr>
            <a:spLocks noGrp="1" noChangeArrowheads="1"/>
          </p:cNvSpPr>
          <p:nvPr>
            <p:ph type="title"/>
          </p:nvPr>
        </p:nvSpPr>
        <p:spPr/>
        <p:txBody>
          <a:bodyPr/>
          <a:lstStyle/>
          <a:p>
            <a:pPr eaLnBrk="1" hangingPunct="1"/>
            <a:r>
              <a:rPr lang="fr-FR" smtClean="0">
                <a:solidFill>
                  <a:schemeClr val="tx1"/>
                </a:solidFill>
              </a:rPr>
              <a:t>Calculador de la Máquina Eléctrica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53"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0" fill="hold" nodeType="clickEffect">
                                  <p:stCondLst>
                                    <p:cond delay="0"/>
                                  </p:stCondLst>
                                  <p:childTnLst>
                                    <p:anim calcmode="lin" valueType="num">
                                      <p:cBhvr>
                                        <p:cTn id="25" dur="500"/>
                                        <p:tgtEl>
                                          <p:spTgt spid="3"/>
                                        </p:tgtEl>
                                        <p:attrNameLst>
                                          <p:attrName>ppt_w</p:attrName>
                                        </p:attrNameLst>
                                      </p:cBhvr>
                                      <p:tavLst>
                                        <p:tav tm="0">
                                          <p:val>
                                            <p:strVal val="ppt_w"/>
                                          </p:val>
                                        </p:tav>
                                        <p:tav tm="100000">
                                          <p:val>
                                            <p:fltVal val="0"/>
                                          </p:val>
                                        </p:tav>
                                      </p:tavLst>
                                    </p:anim>
                                    <p:anim calcmode="lin" valueType="num">
                                      <p:cBhvr>
                                        <p:cTn id="26" dur="500"/>
                                        <p:tgtEl>
                                          <p:spTgt spid="3"/>
                                        </p:tgtEl>
                                        <p:attrNameLst>
                                          <p:attrName>ppt_h</p:attrName>
                                        </p:attrNameLst>
                                      </p:cBhvr>
                                      <p:tavLst>
                                        <p:tav tm="0">
                                          <p:val>
                                            <p:strVal val="ppt_h"/>
                                          </p:val>
                                        </p:tav>
                                        <p:tav tm="100000">
                                          <p:val>
                                            <p:fltVal val="0"/>
                                          </p:val>
                                        </p:tav>
                                      </p:tavLst>
                                    </p:anim>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53"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323850" y="0"/>
            <a:ext cx="8496300" cy="549275"/>
          </a:xfrm>
        </p:spPr>
        <p:txBody>
          <a:bodyPr>
            <a:normAutofit fontScale="90000"/>
          </a:bodyPr>
          <a:lstStyle/>
          <a:p>
            <a:pPr eaLnBrk="1" hangingPunct="1"/>
            <a:r>
              <a:rPr lang="es-ES" smtClean="0">
                <a:solidFill>
                  <a:schemeClr val="tx1"/>
                </a:solidFill>
              </a:rPr>
              <a:t>Calculador de la Máquina Eléctrica</a:t>
            </a:r>
          </a:p>
        </p:txBody>
      </p:sp>
      <p:grpSp>
        <p:nvGrpSpPr>
          <p:cNvPr id="2" name="Group 11"/>
          <p:cNvGrpSpPr>
            <a:grpSpLocks/>
          </p:cNvGrpSpPr>
          <p:nvPr/>
        </p:nvGrpSpPr>
        <p:grpSpPr bwMode="auto">
          <a:xfrm>
            <a:off x="0" y="692150"/>
            <a:ext cx="9144000" cy="2570163"/>
            <a:chOff x="0" y="1570"/>
            <a:chExt cx="5760" cy="1619"/>
          </a:xfrm>
        </p:grpSpPr>
        <p:sp>
          <p:nvSpPr>
            <p:cNvPr id="52229" name="Text Box 9"/>
            <p:cNvSpPr txBox="1">
              <a:spLocks noChangeArrowheads="1"/>
            </p:cNvSpPr>
            <p:nvPr/>
          </p:nvSpPr>
          <p:spPr bwMode="auto">
            <a:xfrm>
              <a:off x="0" y="1570"/>
              <a:ext cx="5760" cy="1619"/>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es-ES" sz="1800"/>
                <a:t>El calculador de la Máquina Eléctrica (CCME) gestiona el control de la máquina durante las fases de frenado y desaceleración. Funciona de dos maneras diferentes </a:t>
              </a:r>
              <a:r>
                <a:rPr lang="fr-FR" sz="1800"/>
                <a:t>:</a:t>
              </a:r>
            </a:p>
            <a:p>
              <a:pPr marL="177800" algn="l">
                <a:spcBef>
                  <a:spcPct val="50000"/>
                </a:spcBef>
              </a:pPr>
              <a:endParaRPr lang="fr-FR" sz="1800"/>
            </a:p>
            <a:p>
              <a:pPr marL="177800" algn="l">
                <a:spcBef>
                  <a:spcPct val="50000"/>
                </a:spcBef>
              </a:pPr>
              <a:endParaRPr lang="fr-FR" sz="1800"/>
            </a:p>
            <a:p>
              <a:pPr marL="177800" algn="l">
                <a:spcBef>
                  <a:spcPct val="50000"/>
                </a:spcBef>
              </a:pPr>
              <a:endParaRPr lang="fr-FR" sz="1800"/>
            </a:p>
            <a:p>
              <a:pPr marL="177800" algn="l">
                <a:spcBef>
                  <a:spcPct val="50000"/>
                </a:spcBef>
              </a:pPr>
              <a:r>
                <a:rPr lang="es-ES" sz="1800"/>
                <a:t>Estas dos fases pueden ser activadas de forma independiente (fase de frenado sólo) o simultánea (las dos fases al mismo tiempo</a:t>
              </a:r>
              <a:r>
                <a:rPr lang="fr-FR" sz="1800"/>
                <a:t>).</a:t>
              </a:r>
            </a:p>
          </p:txBody>
        </p:sp>
        <p:sp>
          <p:nvSpPr>
            <p:cNvPr id="52230" name="Text Box 10"/>
            <p:cNvSpPr txBox="1">
              <a:spLocks noChangeArrowheads="1"/>
            </p:cNvSpPr>
            <p:nvPr/>
          </p:nvSpPr>
          <p:spPr bwMode="auto">
            <a:xfrm>
              <a:off x="0" y="2069"/>
              <a:ext cx="5465" cy="804"/>
            </a:xfrm>
            <a:prstGeom prst="rect">
              <a:avLst/>
            </a:prstGeom>
            <a:noFill/>
            <a:ln w="9525" algn="ctr">
              <a:noFill/>
              <a:miter lim="800000"/>
              <a:headEnd/>
              <a:tailEnd/>
            </a:ln>
          </p:spPr>
          <p:txBody>
            <a:bodyPr lIns="94773" tIns="47383" rIns="94773" bIns="47383">
              <a:spAutoFit/>
            </a:bodyPr>
            <a:lstStyle/>
            <a:p>
              <a:pPr marL="723900" indent="-546100" algn="l">
                <a:spcBef>
                  <a:spcPct val="30000"/>
                </a:spcBef>
                <a:buFontTx/>
                <a:buChar char="•"/>
              </a:pPr>
              <a:r>
                <a:rPr lang="es-ES" sz="1800"/>
                <a:t>En fase de frenado, el calculador permite la regulación de la corriente llamada de freno motor.</a:t>
              </a:r>
            </a:p>
            <a:p>
              <a:pPr marL="723900" indent="-546100" algn="l">
                <a:spcBef>
                  <a:spcPct val="30000"/>
                </a:spcBef>
                <a:buFontTx/>
                <a:buChar char="•"/>
              </a:pPr>
              <a:r>
                <a:rPr lang="es-ES" sz="1800"/>
                <a:t>En fase de recuperación de energía, el calculador permite recargar la batería de tracción</a:t>
              </a:r>
              <a:r>
                <a:rPr lang="fr-FR" sz="1800"/>
                <a:t>.</a:t>
              </a:r>
            </a:p>
          </p:txBody>
        </p:sp>
      </p:grpSp>
      <p:sp>
        <p:nvSpPr>
          <p:cNvPr id="8" name="Text Box 6"/>
          <p:cNvSpPr txBox="1">
            <a:spLocks noChangeArrowheads="1"/>
          </p:cNvSpPr>
          <p:nvPr/>
        </p:nvSpPr>
        <p:spPr bwMode="auto">
          <a:xfrm>
            <a:off x="0" y="3465513"/>
            <a:ext cx="9144000" cy="3349625"/>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es-ES" sz="1400" b="1"/>
              <a:t>Fase de frenado</a:t>
            </a:r>
          </a:p>
          <a:p>
            <a:pPr marL="177800" algn="l">
              <a:spcBef>
                <a:spcPct val="50000"/>
              </a:spcBef>
            </a:pPr>
            <a:r>
              <a:rPr lang="es-ES" sz="1400"/>
              <a:t>Durante estas fases el CCME controla el motor con el fin de crear un par de desaceleración (equivalente a un freno motor).</a:t>
            </a:r>
          </a:p>
          <a:p>
            <a:pPr marL="177800" algn="l">
              <a:spcBef>
                <a:spcPct val="50000"/>
              </a:spcBef>
            </a:pPr>
            <a:r>
              <a:rPr lang="es-ES" sz="1400"/>
              <a:t>Este par de desaceleración se crea gracias a un deslizamiento negativo del campo giratorio.</a:t>
            </a:r>
          </a:p>
          <a:p>
            <a:pPr marL="177800" algn="l">
              <a:spcBef>
                <a:spcPct val="50000"/>
              </a:spcBef>
            </a:pPr>
            <a:r>
              <a:rPr lang="es-ES" sz="1400"/>
              <a:t>Este tipo de control consume una pequeña cantidad de energía de la batería, pero como la demanda en par es baja, el consumo en corriente es también relativamente bajo . </a:t>
            </a:r>
          </a:p>
          <a:p>
            <a:pPr marL="177800" algn="l">
              <a:spcBef>
                <a:spcPct val="50000"/>
              </a:spcBef>
            </a:pPr>
            <a:r>
              <a:rPr lang="es-ES" sz="1400" b="1"/>
              <a:t>Fase de recuperación de energía</a:t>
            </a:r>
          </a:p>
          <a:p>
            <a:pPr marL="177800" algn="l">
              <a:spcBef>
                <a:spcPct val="50000"/>
              </a:spcBef>
            </a:pPr>
            <a:r>
              <a:rPr lang="es-ES" sz="1400"/>
              <a:t>Durante estas fases, el calculador de la máquina eléctrica recupera la energía eléctrica del motor que es arrastrado por la energía cinética del vehículo.</a:t>
            </a:r>
          </a:p>
          <a:p>
            <a:pPr marL="177800" algn="l">
              <a:spcBef>
                <a:spcPct val="50000"/>
              </a:spcBef>
            </a:pPr>
            <a:r>
              <a:rPr lang="es-ES" sz="1400"/>
              <a:t>Esta energía (330 V AC) es convertida a continuación por los transistores del CCME en corriente continua de 330 V, corriente utilizable para recargar la batería de tracción.</a:t>
            </a:r>
          </a:p>
          <a:p>
            <a:pPr marL="177800" algn="l">
              <a:spcBef>
                <a:spcPct val="30000"/>
              </a:spcBef>
            </a:pPr>
            <a:r>
              <a:rPr lang="es-ES" sz="1400" b="1" i="1">
                <a:solidFill>
                  <a:schemeClr val="bg2"/>
                </a:solidFill>
              </a:rPr>
              <a:t>Nota:</a:t>
            </a:r>
            <a:r>
              <a:rPr lang="es-ES" sz="1400" i="1">
                <a:solidFill>
                  <a:schemeClr val="bg2"/>
                </a:solidFill>
              </a:rPr>
              <a:t> una parte de la corriente aumenta la fase de frenado.</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nodeType="clickEffect">
                                  <p:stCondLst>
                                    <p:cond delay="0"/>
                                  </p:stCondLst>
                                  <p:childTnLst>
                                    <p:anim calcmode="lin" valueType="num">
                                      <p:cBhvr>
                                        <p:cTn id="13" dur="500"/>
                                        <p:tgtEl>
                                          <p:spTgt spid="2"/>
                                        </p:tgtEl>
                                        <p:attrNameLst>
                                          <p:attrName>ppt_w</p:attrName>
                                        </p:attrNameLst>
                                      </p:cBhvr>
                                      <p:tavLst>
                                        <p:tav tm="0">
                                          <p:val>
                                            <p:strVal val="ppt_w"/>
                                          </p:val>
                                        </p:tav>
                                        <p:tav tm="100000">
                                          <p:val>
                                            <p:fltVal val="0"/>
                                          </p:val>
                                        </p:tav>
                                      </p:tavLst>
                                    </p:anim>
                                    <p:anim calcmode="lin" valueType="num">
                                      <p:cBhvr>
                                        <p:cTn id="14" dur="500"/>
                                        <p:tgtEl>
                                          <p:spTgt spid="2"/>
                                        </p:tgtEl>
                                        <p:attrNameLst>
                                          <p:attrName>ppt_h</p:attrName>
                                        </p:attrNameLst>
                                      </p:cBhvr>
                                      <p:tavLst>
                                        <p:tav tm="0">
                                          <p:val>
                                            <p:strVal val="ppt_h"/>
                                          </p:val>
                                        </p:tav>
                                        <p:tav tm="100000">
                                          <p:val>
                                            <p:fltVal val="0"/>
                                          </p:val>
                                        </p:tav>
                                      </p:tavLst>
                                    </p:anim>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par>
                                <p:cTn id="17" presetID="53"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s-ES" smtClean="0">
                <a:solidFill>
                  <a:schemeClr val="tx1"/>
                </a:solidFill>
              </a:rPr>
              <a:t>Calculador de la Máquina Eléctrica</a:t>
            </a:r>
            <a:endParaRPr lang="fr-FR" smtClean="0">
              <a:solidFill>
                <a:schemeClr val="tx1"/>
              </a:solidFill>
            </a:endParaRPr>
          </a:p>
        </p:txBody>
      </p:sp>
      <p:sp>
        <p:nvSpPr>
          <p:cNvPr id="53251" name="Text Box 3"/>
          <p:cNvSpPr txBox="1">
            <a:spLocks noChangeArrowheads="1"/>
          </p:cNvSpPr>
          <p:nvPr/>
        </p:nvSpPr>
        <p:spPr bwMode="auto">
          <a:xfrm>
            <a:off x="500034" y="1500174"/>
            <a:ext cx="8275637" cy="366713"/>
          </a:xfrm>
          <a:prstGeom prst="rect">
            <a:avLst/>
          </a:prstGeom>
          <a:noFill/>
          <a:ln w="9525">
            <a:noFill/>
            <a:miter lim="800000"/>
            <a:headEnd/>
            <a:tailEnd/>
          </a:ln>
        </p:spPr>
        <p:txBody>
          <a:bodyPr>
            <a:spAutoFit/>
          </a:bodyPr>
          <a:lstStyle/>
          <a:p>
            <a:pPr algn="l"/>
            <a:r>
              <a:rPr lang="fr-FR" sz="1800" b="1" dirty="0">
                <a:solidFill>
                  <a:srgbClr val="000000"/>
                </a:solidFill>
              </a:rPr>
              <a:t>PUNTOS QUE HAY QUE RECORDAR</a:t>
            </a:r>
          </a:p>
        </p:txBody>
      </p:sp>
      <p:pic>
        <p:nvPicPr>
          <p:cNvPr id="53252" name="Picture 4" descr="picto_retenir_PSA"/>
          <p:cNvPicPr>
            <a:picLocks noChangeAspect="1" noChangeArrowheads="1"/>
          </p:cNvPicPr>
          <p:nvPr/>
        </p:nvPicPr>
        <p:blipFill>
          <a:blip r:embed="rId3" cstate="print"/>
          <a:srcRect/>
          <a:stretch>
            <a:fillRect/>
          </a:stretch>
        </p:blipFill>
        <p:spPr bwMode="auto">
          <a:xfrm>
            <a:off x="179388" y="692150"/>
            <a:ext cx="454025" cy="504825"/>
          </a:xfrm>
          <a:prstGeom prst="rect">
            <a:avLst/>
          </a:prstGeom>
          <a:noFill/>
          <a:ln w="9525">
            <a:noFill/>
            <a:miter lim="800000"/>
            <a:headEnd/>
            <a:tailEnd/>
          </a:ln>
        </p:spPr>
      </p:pic>
      <p:sp>
        <p:nvSpPr>
          <p:cNvPr id="53253" name="Text Box 5"/>
          <p:cNvSpPr txBox="1">
            <a:spLocks noChangeArrowheads="1"/>
          </p:cNvSpPr>
          <p:nvPr/>
        </p:nvSpPr>
        <p:spPr bwMode="auto">
          <a:xfrm>
            <a:off x="642910" y="2428868"/>
            <a:ext cx="8139111" cy="2554545"/>
          </a:xfrm>
          <a:prstGeom prst="rect">
            <a:avLst/>
          </a:prstGeom>
          <a:noFill/>
          <a:ln w="9525">
            <a:noFill/>
            <a:miter lim="800000"/>
            <a:headEnd/>
            <a:tailEnd/>
          </a:ln>
        </p:spPr>
        <p:txBody>
          <a:bodyPr wrap="square">
            <a:spAutoFit/>
          </a:bodyPr>
          <a:lstStyle/>
          <a:p>
            <a:pPr algn="l">
              <a:spcBef>
                <a:spcPct val="50000"/>
              </a:spcBef>
              <a:buFontTx/>
              <a:buChar char="•"/>
            </a:pPr>
            <a:r>
              <a:rPr lang="es-ES" sz="2000" dirty="0">
                <a:solidFill>
                  <a:srgbClr val="000000"/>
                </a:solidFill>
              </a:rPr>
              <a:t>El CCME permite, durante la fase de aceleración, convertir la energía de la batería de tracción (330 V DC) en energía para la máquina eléctrica (330 V trifásica);</a:t>
            </a:r>
          </a:p>
          <a:p>
            <a:pPr algn="l">
              <a:spcBef>
                <a:spcPct val="50000"/>
              </a:spcBef>
              <a:buFontTx/>
              <a:buChar char="•"/>
            </a:pPr>
            <a:r>
              <a:rPr lang="es-ES" sz="2000" dirty="0">
                <a:solidFill>
                  <a:srgbClr val="000000"/>
                </a:solidFill>
              </a:rPr>
              <a:t> El CCME permite, durante la fase de desaceleración, convertir la energía de la máquina eléctrica (330 V trifásica) en energía para recargar la batería de tracción (330 V DC);</a:t>
            </a:r>
          </a:p>
          <a:p>
            <a:pPr algn="l">
              <a:spcBef>
                <a:spcPct val="50000"/>
              </a:spcBef>
              <a:buFontTx/>
              <a:buChar char="•"/>
            </a:pPr>
            <a:r>
              <a:rPr lang="es-ES" sz="2000" dirty="0">
                <a:solidFill>
                  <a:srgbClr val="000000"/>
                </a:solidFill>
              </a:rPr>
              <a:t> El CCME permite a la máquina eléctrica crear un «freno motor».</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MEL.jpg"/>
          <p:cNvPicPr>
            <a:picLocks noChangeAspect="1" noChangeArrowheads="1"/>
          </p:cNvPicPr>
          <p:nvPr/>
        </p:nvPicPr>
        <p:blipFill>
          <a:blip r:embed="rId3" cstate="print"/>
          <a:srcRect/>
          <a:stretch>
            <a:fillRect/>
          </a:stretch>
        </p:blipFill>
        <p:spPr bwMode="auto">
          <a:xfrm>
            <a:off x="684213" y="1090613"/>
            <a:ext cx="4248150" cy="4021137"/>
          </a:xfrm>
          <a:prstGeom prst="rect">
            <a:avLst/>
          </a:prstGeom>
          <a:noFill/>
          <a:ln w="9525">
            <a:noFill/>
            <a:miter lim="800000"/>
            <a:headEnd/>
            <a:tailEnd/>
          </a:ln>
        </p:spPr>
      </p:pic>
      <p:sp>
        <p:nvSpPr>
          <p:cNvPr id="54275" name="Rectangle 3"/>
          <p:cNvSpPr txBox="1">
            <a:spLocks noChangeArrowheads="1"/>
          </p:cNvSpPr>
          <p:nvPr/>
        </p:nvSpPr>
        <p:spPr bwMode="auto">
          <a:xfrm>
            <a:off x="215900" y="620713"/>
            <a:ext cx="8677275" cy="5545137"/>
          </a:xfrm>
          <a:prstGeom prst="rect">
            <a:avLst/>
          </a:prstGeom>
          <a:noFill/>
          <a:ln w="9525">
            <a:noFill/>
            <a:miter lim="800000"/>
            <a:headEnd/>
            <a:tailEnd/>
          </a:ln>
        </p:spPr>
        <p:txBody>
          <a:bodyPr lIns="90517" tIns="45259" rIns="432000" bIns="45259"/>
          <a:lstStyle/>
          <a:p>
            <a:pPr algn="l" defTabSz="904875">
              <a:buClr>
                <a:srgbClr val="FF0000"/>
              </a:buClr>
              <a:buSzPct val="80000"/>
              <a:buFont typeface="Arial" charset="0"/>
              <a:buNone/>
            </a:pPr>
            <a:r>
              <a:rPr lang="fr-FR" sz="1800" b="1" dirty="0" err="1"/>
              <a:t>Presentación</a:t>
            </a:r>
            <a:endParaRPr lang="fr-FR" sz="1800" dirty="0"/>
          </a:p>
          <a:p>
            <a:pPr algn="l" defTabSz="904875">
              <a:buClr>
                <a:srgbClr val="FF0000"/>
              </a:buClr>
              <a:buSzPct val="80000"/>
              <a:buFont typeface="Arial" charset="0"/>
              <a:buNone/>
            </a:pPr>
            <a:endParaRPr lang="fr-FR" sz="1800" dirty="0">
              <a:solidFill>
                <a:schemeClr val="bg1"/>
              </a:solidFill>
            </a:endParaRPr>
          </a:p>
          <a:p>
            <a:pPr algn="l" defTabSz="904875">
              <a:buClr>
                <a:srgbClr val="FF0000"/>
              </a:buClr>
              <a:buSzPct val="80000"/>
              <a:buFont typeface="Arial" charset="0"/>
              <a:buNone/>
            </a:pPr>
            <a:endParaRPr lang="fr-FR" sz="1800" dirty="0">
              <a:solidFill>
                <a:schemeClr val="bg1"/>
              </a:solidFill>
            </a:endParaRPr>
          </a:p>
          <a:p>
            <a:pPr algn="l" defTabSz="904875">
              <a:buClr>
                <a:srgbClr val="FF0000"/>
              </a:buClr>
              <a:buSzPct val="80000"/>
              <a:buFont typeface="Arial" charset="0"/>
              <a:buNone/>
            </a:pPr>
            <a:endParaRPr lang="fr-FR" sz="1800" dirty="0">
              <a:solidFill>
                <a:schemeClr val="bg1"/>
              </a:solidFill>
            </a:endParaRPr>
          </a:p>
          <a:p>
            <a:pPr algn="l" defTabSz="904875">
              <a:buClr>
                <a:srgbClr val="FF0000"/>
              </a:buClr>
              <a:buSzPct val="80000"/>
              <a:buFont typeface="Arial" charset="0"/>
              <a:buNone/>
            </a:pPr>
            <a:endParaRPr lang="fr-FR" sz="1800" dirty="0">
              <a:solidFill>
                <a:schemeClr val="bg1"/>
              </a:solidFill>
            </a:endParaRPr>
          </a:p>
          <a:p>
            <a:pPr algn="l" defTabSz="904875">
              <a:buClr>
                <a:srgbClr val="FF0000"/>
              </a:buClr>
              <a:buSzPct val="80000"/>
              <a:buFont typeface="Arial" charset="0"/>
              <a:buNone/>
            </a:pPr>
            <a:endParaRPr lang="fr-FR" sz="1800" dirty="0">
              <a:solidFill>
                <a:schemeClr val="bg1"/>
              </a:solidFill>
            </a:endParaRPr>
          </a:p>
          <a:p>
            <a:pPr algn="l" defTabSz="904875">
              <a:buClr>
                <a:srgbClr val="FF0000"/>
              </a:buClr>
              <a:buSzPct val="80000"/>
              <a:buFont typeface="Arial" charset="0"/>
              <a:buNone/>
            </a:pPr>
            <a:endParaRPr lang="fr-FR" sz="1800" dirty="0">
              <a:solidFill>
                <a:schemeClr val="bg1"/>
              </a:solidFill>
            </a:endParaRPr>
          </a:p>
          <a:p>
            <a:pPr algn="l" defTabSz="904875">
              <a:buClr>
                <a:srgbClr val="FF0000"/>
              </a:buClr>
              <a:buSzPct val="80000"/>
              <a:buFont typeface="Arial" charset="0"/>
              <a:buNone/>
            </a:pPr>
            <a:endParaRPr lang="fr-FR" sz="1800" dirty="0">
              <a:solidFill>
                <a:schemeClr val="bg1"/>
              </a:solidFill>
            </a:endParaRPr>
          </a:p>
          <a:p>
            <a:pPr algn="l" defTabSz="904875">
              <a:buClr>
                <a:srgbClr val="FF0000"/>
              </a:buClr>
              <a:buSzPct val="80000"/>
              <a:buFont typeface="Arial" charset="0"/>
              <a:buNone/>
            </a:pPr>
            <a:endParaRPr lang="fr-FR" sz="1800" dirty="0">
              <a:solidFill>
                <a:schemeClr val="bg1"/>
              </a:solidFill>
            </a:endParaRPr>
          </a:p>
          <a:p>
            <a:pPr algn="l" defTabSz="904875">
              <a:buClr>
                <a:srgbClr val="FF0000"/>
              </a:buClr>
              <a:buSzPct val="80000"/>
              <a:buFont typeface="Arial" charset="0"/>
              <a:buNone/>
            </a:pPr>
            <a:endParaRPr lang="fr-FR" sz="1800" dirty="0">
              <a:solidFill>
                <a:schemeClr val="bg1"/>
              </a:solidFill>
            </a:endParaRPr>
          </a:p>
          <a:p>
            <a:pPr algn="l" defTabSz="904875">
              <a:buClr>
                <a:srgbClr val="FF0000"/>
              </a:buClr>
              <a:buSzPct val="80000"/>
              <a:buFont typeface="Arial" charset="0"/>
              <a:buNone/>
            </a:pPr>
            <a:endParaRPr lang="fr-FR" sz="1800" dirty="0">
              <a:solidFill>
                <a:schemeClr val="bg1"/>
              </a:solidFill>
            </a:endParaRPr>
          </a:p>
          <a:p>
            <a:pPr algn="l" defTabSz="904875">
              <a:buClr>
                <a:srgbClr val="FF0000"/>
              </a:buClr>
              <a:buSzPct val="80000"/>
              <a:buFont typeface="Arial" charset="0"/>
              <a:buNone/>
            </a:pPr>
            <a:endParaRPr lang="fr-FR" sz="1800" dirty="0">
              <a:solidFill>
                <a:schemeClr val="bg1"/>
              </a:solidFill>
            </a:endParaRPr>
          </a:p>
          <a:p>
            <a:pPr algn="l" defTabSz="904875">
              <a:buClr>
                <a:srgbClr val="FF0000"/>
              </a:buClr>
              <a:buSzPct val="80000"/>
              <a:buFont typeface="Arial" charset="0"/>
              <a:buNone/>
            </a:pPr>
            <a:endParaRPr lang="fr-FR" sz="1800" dirty="0">
              <a:solidFill>
                <a:schemeClr val="bg1"/>
              </a:solidFill>
            </a:endParaRPr>
          </a:p>
          <a:p>
            <a:pPr algn="just" defTabSz="904875">
              <a:buClr>
                <a:srgbClr val="FF0000"/>
              </a:buClr>
              <a:buSzPct val="80000"/>
              <a:buFont typeface="Arial" charset="0"/>
              <a:buNone/>
            </a:pPr>
            <a:r>
              <a:rPr lang="fr-FR" sz="1800" dirty="0">
                <a:solidFill>
                  <a:schemeClr val="bg1"/>
                </a:solidFill>
              </a:rPr>
              <a:t>	</a:t>
            </a:r>
          </a:p>
          <a:p>
            <a:pPr algn="just" defTabSz="904875">
              <a:buClr>
                <a:srgbClr val="FF0000"/>
              </a:buClr>
              <a:buSzPct val="80000"/>
              <a:buFont typeface="Arial" charset="0"/>
              <a:buNone/>
            </a:pPr>
            <a:r>
              <a:rPr lang="fr-FR" sz="1800" dirty="0">
                <a:solidFill>
                  <a:schemeClr val="bg1"/>
                </a:solidFill>
              </a:rPr>
              <a:t>	</a:t>
            </a:r>
          </a:p>
          <a:p>
            <a:pPr algn="just" defTabSz="904875">
              <a:buClr>
                <a:srgbClr val="FF0000"/>
              </a:buClr>
              <a:buSzPct val="80000"/>
              <a:buFont typeface="Arial" charset="0"/>
              <a:buNone/>
            </a:pPr>
            <a:endParaRPr lang="fr-FR" sz="1800" dirty="0">
              <a:solidFill>
                <a:schemeClr val="bg1"/>
              </a:solidFill>
            </a:endParaRPr>
          </a:p>
          <a:p>
            <a:pPr algn="l" defTabSz="904875"/>
            <a:endParaRPr lang="fr-FR" sz="1800" dirty="0"/>
          </a:p>
          <a:p>
            <a:pPr algn="l" defTabSz="904875"/>
            <a:r>
              <a:rPr lang="es-ES" sz="1800" dirty="0">
                <a:solidFill>
                  <a:srgbClr val="000000"/>
                </a:solidFill>
              </a:rPr>
              <a:t>La máquina eléctrica de tracción es un motor eléctrico síncrono, compacto, de alto rendimiento e imán permanente. </a:t>
            </a:r>
          </a:p>
          <a:p>
            <a:pPr algn="l" defTabSz="904875"/>
            <a:r>
              <a:rPr lang="es-ES" sz="1800" dirty="0">
                <a:solidFill>
                  <a:srgbClr val="000000"/>
                </a:solidFill>
              </a:rPr>
              <a:t>El motor puede proporcionar un par máximo desde 0 rpm. Está situado en la parte trasera del vehículo</a:t>
            </a:r>
            <a:endParaRPr lang="fr-FR" sz="1800" dirty="0">
              <a:latin typeface="Times New Roman" pitchFamily="18" charset="0"/>
              <a:cs typeface="Times New Roman" pitchFamily="18" charset="0"/>
            </a:endParaRPr>
          </a:p>
        </p:txBody>
      </p:sp>
      <p:sp>
        <p:nvSpPr>
          <p:cNvPr id="54276" name="Rectangle 2"/>
          <p:cNvSpPr>
            <a:spLocks noChangeArrowheads="1"/>
          </p:cNvSpPr>
          <p:nvPr/>
        </p:nvSpPr>
        <p:spPr bwMode="auto">
          <a:xfrm>
            <a:off x="179388" y="0"/>
            <a:ext cx="8496300" cy="549275"/>
          </a:xfrm>
          <a:prstGeom prst="rect">
            <a:avLst/>
          </a:prstGeom>
          <a:noFill/>
          <a:ln w="9525">
            <a:noFill/>
            <a:miter lim="800000"/>
            <a:headEnd/>
            <a:tailEnd/>
          </a:ln>
        </p:spPr>
        <p:txBody>
          <a:bodyPr lIns="90517" tIns="45259" rIns="90517" bIns="45259" anchor="ctr"/>
          <a:lstStyle/>
          <a:p>
            <a:pPr algn="l" defTabSz="904875"/>
            <a:r>
              <a:rPr lang="fr-FR" sz="2300">
                <a:solidFill>
                  <a:srgbClr val="000000"/>
                </a:solidFill>
              </a:rPr>
              <a:t>Máquina eléctrica de tracción</a:t>
            </a:r>
          </a:p>
        </p:txBody>
      </p:sp>
      <p:sp>
        <p:nvSpPr>
          <p:cNvPr id="54277" name="Rectangle 15"/>
          <p:cNvSpPr>
            <a:spLocks noChangeArrowheads="1"/>
          </p:cNvSpPr>
          <p:nvPr/>
        </p:nvSpPr>
        <p:spPr bwMode="auto">
          <a:xfrm>
            <a:off x="468313" y="1214422"/>
            <a:ext cx="4895850" cy="4032250"/>
          </a:xfrm>
          <a:prstGeom prst="rect">
            <a:avLst/>
          </a:prstGeom>
          <a:solidFill>
            <a:schemeClr val="tx2"/>
          </a:solidFill>
          <a:ln w="25400" algn="ctr">
            <a:noFill/>
            <a:miter lim="800000"/>
            <a:headEnd/>
            <a:tailEnd/>
          </a:ln>
        </p:spPr>
        <p:txBody>
          <a:bodyPr wrap="none" lIns="90000" tIns="46800" rIns="90000" bIns="46800" anchor="ctr">
            <a:spAutoFit/>
          </a:bodyPr>
          <a:lstStyle/>
          <a:p>
            <a:endParaRPr lang="es-ES"/>
          </a:p>
        </p:txBody>
      </p:sp>
      <p:pic>
        <p:nvPicPr>
          <p:cNvPr id="54278" name="Picture 16" descr="traction"/>
          <p:cNvPicPr>
            <a:picLocks noChangeAspect="1" noChangeArrowheads="1"/>
          </p:cNvPicPr>
          <p:nvPr/>
        </p:nvPicPr>
        <p:blipFill>
          <a:blip r:embed="rId4" cstate="print"/>
          <a:srcRect/>
          <a:stretch>
            <a:fillRect/>
          </a:stretch>
        </p:blipFill>
        <p:spPr bwMode="auto">
          <a:xfrm>
            <a:off x="1476375" y="1557338"/>
            <a:ext cx="6191250" cy="3333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Coche eléctrico\P6250137.JPG"/>
          <p:cNvPicPr>
            <a:picLocks noChangeAspect="1" noChangeArrowheads="1"/>
          </p:cNvPicPr>
          <p:nvPr/>
        </p:nvPicPr>
        <p:blipFill>
          <a:blip r:embed="rId2" cstate="print"/>
          <a:srcRect/>
          <a:stretch>
            <a:fillRect/>
          </a:stretch>
        </p:blipFill>
        <p:spPr bwMode="auto">
          <a:xfrm>
            <a:off x="98425" y="74613"/>
            <a:ext cx="8945563" cy="6708775"/>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E:\Coche eléctrico\P6250163.JPG"/>
          <p:cNvPicPr>
            <a:picLocks noChangeAspect="1" noChangeArrowheads="1"/>
          </p:cNvPicPr>
          <p:nvPr/>
        </p:nvPicPr>
        <p:blipFill>
          <a:blip r:embed="rId2" cstate="print"/>
          <a:srcRect/>
          <a:stretch>
            <a:fillRect/>
          </a:stretch>
        </p:blipFill>
        <p:spPr bwMode="auto">
          <a:xfrm>
            <a:off x="98425" y="74613"/>
            <a:ext cx="8945563" cy="6708775"/>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3"/>
          <p:cNvSpPr txBox="1">
            <a:spLocks noChangeArrowheads="1"/>
          </p:cNvSpPr>
          <p:nvPr/>
        </p:nvSpPr>
        <p:spPr bwMode="auto">
          <a:xfrm>
            <a:off x="215900" y="620713"/>
            <a:ext cx="8677275" cy="5545137"/>
          </a:xfrm>
          <a:prstGeom prst="rect">
            <a:avLst/>
          </a:prstGeom>
          <a:noFill/>
          <a:ln w="9525">
            <a:noFill/>
            <a:miter lim="800000"/>
            <a:headEnd/>
            <a:tailEnd/>
          </a:ln>
        </p:spPr>
        <p:txBody>
          <a:bodyPr lIns="90517" tIns="45259" rIns="432000" bIns="45259"/>
          <a:lstStyle/>
          <a:p>
            <a:pPr algn="l"/>
            <a:r>
              <a:rPr lang="es-ES" sz="1800" b="1">
                <a:solidFill>
                  <a:srgbClr val="000000"/>
                </a:solidFill>
              </a:rPr>
              <a:t>Recuperación de energía</a:t>
            </a:r>
          </a:p>
          <a:p>
            <a:pPr algn="l"/>
            <a:endParaRPr lang="fr-FR" sz="1800" b="1">
              <a:solidFill>
                <a:srgbClr val="000000"/>
              </a:solidFill>
            </a:endParaRPr>
          </a:p>
          <a:p>
            <a:pPr algn="l"/>
            <a:endParaRPr lang="fr-FR" sz="1800" b="1">
              <a:solidFill>
                <a:srgbClr val="000000"/>
              </a:solidFill>
            </a:endParaRPr>
          </a:p>
          <a:p>
            <a:pPr algn="l"/>
            <a:endParaRPr lang="fr-FR" sz="1800" b="1">
              <a:solidFill>
                <a:srgbClr val="000000"/>
              </a:solidFill>
            </a:endParaRPr>
          </a:p>
          <a:p>
            <a:pPr algn="l"/>
            <a:endParaRPr lang="fr-FR" sz="1800" b="1">
              <a:solidFill>
                <a:srgbClr val="000000"/>
              </a:solidFill>
            </a:endParaRPr>
          </a:p>
          <a:p>
            <a:pPr algn="l"/>
            <a:endParaRPr lang="fr-FR" sz="1800" b="1">
              <a:solidFill>
                <a:srgbClr val="000000"/>
              </a:solidFill>
            </a:endParaRPr>
          </a:p>
          <a:p>
            <a:pPr algn="l"/>
            <a:endParaRPr lang="fr-FR" sz="1800" b="1">
              <a:solidFill>
                <a:srgbClr val="000000"/>
              </a:solidFill>
            </a:endParaRPr>
          </a:p>
          <a:p>
            <a:pPr algn="l"/>
            <a:endParaRPr lang="fr-FR" sz="1800" b="1">
              <a:solidFill>
                <a:srgbClr val="000000"/>
              </a:solidFill>
            </a:endParaRPr>
          </a:p>
          <a:p>
            <a:pPr algn="l"/>
            <a:endParaRPr lang="fr-FR" sz="1800" b="1">
              <a:solidFill>
                <a:srgbClr val="000000"/>
              </a:solidFill>
            </a:endParaRPr>
          </a:p>
          <a:p>
            <a:pPr algn="l"/>
            <a:endParaRPr lang="fr-FR" sz="1800" b="1">
              <a:solidFill>
                <a:srgbClr val="000000"/>
              </a:solidFill>
            </a:endParaRPr>
          </a:p>
          <a:p>
            <a:pPr algn="l"/>
            <a:endParaRPr lang="fr-FR" sz="1800" b="1">
              <a:solidFill>
                <a:srgbClr val="000000"/>
              </a:solidFill>
            </a:endParaRPr>
          </a:p>
          <a:p>
            <a:pPr algn="l"/>
            <a:endParaRPr lang="fr-FR" sz="1800" b="1">
              <a:solidFill>
                <a:srgbClr val="000000"/>
              </a:solidFill>
            </a:endParaRPr>
          </a:p>
          <a:p>
            <a:pPr algn="l"/>
            <a:endParaRPr lang="fr-FR" sz="1800" b="1">
              <a:solidFill>
                <a:srgbClr val="000000"/>
              </a:solidFill>
            </a:endParaRPr>
          </a:p>
          <a:p>
            <a:pPr algn="l"/>
            <a:endParaRPr lang="fr-FR" sz="1800" b="1">
              <a:solidFill>
                <a:srgbClr val="000000"/>
              </a:solidFill>
            </a:endParaRPr>
          </a:p>
          <a:p>
            <a:pPr algn="l"/>
            <a:endParaRPr lang="fr-FR" sz="1800" b="1">
              <a:solidFill>
                <a:srgbClr val="000000"/>
              </a:solidFill>
            </a:endParaRPr>
          </a:p>
          <a:p>
            <a:pPr algn="l"/>
            <a:endParaRPr lang="fr-FR" sz="1800" b="1">
              <a:solidFill>
                <a:srgbClr val="000000"/>
              </a:solidFill>
            </a:endParaRPr>
          </a:p>
          <a:p>
            <a:pPr algn="l"/>
            <a:endParaRPr lang="fr-FR" sz="1800" b="1">
              <a:solidFill>
                <a:srgbClr val="000000"/>
              </a:solidFill>
            </a:endParaRPr>
          </a:p>
          <a:p>
            <a:pPr algn="l"/>
            <a:endParaRPr lang="fr-FR" sz="1800" b="1">
              <a:solidFill>
                <a:srgbClr val="000000"/>
              </a:solidFill>
            </a:endParaRPr>
          </a:p>
          <a:p>
            <a:pPr algn="l"/>
            <a:r>
              <a:rPr lang="es-ES" sz="1800">
                <a:solidFill>
                  <a:srgbClr val="000000"/>
                </a:solidFill>
              </a:rPr>
              <a:t>En las fases de desaceleración y de frenado la máquina eléctrica de tracción suministra energía para recargar la batería de tracción. </a:t>
            </a:r>
            <a:endParaRPr lang="es-ES" sz="1800">
              <a:solidFill>
                <a:schemeClr val="bg1"/>
              </a:solidFill>
            </a:endParaRPr>
          </a:p>
        </p:txBody>
      </p:sp>
      <p:pic>
        <p:nvPicPr>
          <p:cNvPr id="56323" name="Picture 2"/>
          <p:cNvPicPr>
            <a:picLocks noChangeAspect="1" noChangeArrowheads="1"/>
          </p:cNvPicPr>
          <p:nvPr/>
        </p:nvPicPr>
        <p:blipFill>
          <a:blip r:embed="rId3" cstate="print"/>
          <a:srcRect/>
          <a:stretch>
            <a:fillRect/>
          </a:stretch>
        </p:blipFill>
        <p:spPr bwMode="auto">
          <a:xfrm>
            <a:off x="1511300" y="2024063"/>
            <a:ext cx="3168650" cy="2665412"/>
          </a:xfrm>
          <a:prstGeom prst="rect">
            <a:avLst/>
          </a:prstGeom>
          <a:noFill/>
          <a:ln w="25400">
            <a:noFill/>
            <a:miter lim="800000"/>
            <a:headEnd/>
            <a:tailEnd/>
          </a:ln>
        </p:spPr>
      </p:pic>
      <p:pic>
        <p:nvPicPr>
          <p:cNvPr id="56324" name="Picture 2"/>
          <p:cNvPicPr>
            <a:picLocks noChangeAspect="1" noChangeArrowheads="1"/>
          </p:cNvPicPr>
          <p:nvPr/>
        </p:nvPicPr>
        <p:blipFill>
          <a:blip r:embed="rId4" cstate="print"/>
          <a:srcRect/>
          <a:stretch>
            <a:fillRect/>
          </a:stretch>
        </p:blipFill>
        <p:spPr bwMode="auto">
          <a:xfrm rot="-7186603">
            <a:off x="2114550" y="3711576"/>
            <a:ext cx="523875" cy="781050"/>
          </a:xfrm>
          <a:prstGeom prst="rect">
            <a:avLst/>
          </a:prstGeom>
          <a:noFill/>
          <a:ln w="25400">
            <a:noFill/>
            <a:miter lim="800000"/>
            <a:headEnd/>
            <a:tailEnd/>
          </a:ln>
        </p:spPr>
      </p:pic>
      <p:sp>
        <p:nvSpPr>
          <p:cNvPr id="56325" name="ZoneTexte 7"/>
          <p:cNvSpPr txBox="1">
            <a:spLocks noChangeArrowheads="1"/>
          </p:cNvSpPr>
          <p:nvPr/>
        </p:nvSpPr>
        <p:spPr bwMode="auto">
          <a:xfrm>
            <a:off x="2124075" y="3897313"/>
            <a:ext cx="447675" cy="427037"/>
          </a:xfrm>
          <a:prstGeom prst="rect">
            <a:avLst/>
          </a:prstGeom>
          <a:noFill/>
          <a:ln w="9525">
            <a:noFill/>
            <a:miter lim="800000"/>
            <a:headEnd/>
            <a:tailEnd/>
          </a:ln>
        </p:spPr>
        <p:txBody>
          <a:bodyPr wrap="none">
            <a:spAutoFit/>
          </a:bodyPr>
          <a:lstStyle/>
          <a:p>
            <a:pPr algn="l"/>
            <a:r>
              <a:rPr lang="fr-FR" sz="2200" b="1">
                <a:solidFill>
                  <a:schemeClr val="tx2"/>
                </a:solidFill>
              </a:rPr>
              <a:t>W</a:t>
            </a:r>
          </a:p>
        </p:txBody>
      </p:sp>
      <p:cxnSp>
        <p:nvCxnSpPr>
          <p:cNvPr id="56326" name="Connecteur droit 9"/>
          <p:cNvCxnSpPr>
            <a:cxnSpLocks noChangeShapeType="1"/>
          </p:cNvCxnSpPr>
          <p:nvPr/>
        </p:nvCxnSpPr>
        <p:spPr bwMode="auto">
          <a:xfrm>
            <a:off x="4427538" y="4149725"/>
            <a:ext cx="757237" cy="0"/>
          </a:xfrm>
          <a:prstGeom prst="line">
            <a:avLst/>
          </a:prstGeom>
          <a:noFill/>
          <a:ln w="25400" algn="ctr">
            <a:solidFill>
              <a:schemeClr val="tx1"/>
            </a:solidFill>
            <a:round/>
            <a:headEnd/>
            <a:tailEnd/>
          </a:ln>
        </p:spPr>
      </p:cxnSp>
      <p:cxnSp>
        <p:nvCxnSpPr>
          <p:cNvPr id="56327" name="Connecteur droit 11"/>
          <p:cNvCxnSpPr>
            <a:cxnSpLocks noChangeShapeType="1"/>
          </p:cNvCxnSpPr>
          <p:nvPr/>
        </p:nvCxnSpPr>
        <p:spPr bwMode="auto">
          <a:xfrm>
            <a:off x="4284663" y="4400550"/>
            <a:ext cx="935037" cy="0"/>
          </a:xfrm>
          <a:prstGeom prst="line">
            <a:avLst/>
          </a:prstGeom>
          <a:noFill/>
          <a:ln w="25400" algn="ctr">
            <a:solidFill>
              <a:schemeClr val="tx1"/>
            </a:solidFill>
            <a:round/>
            <a:headEnd/>
            <a:tailEnd/>
          </a:ln>
        </p:spPr>
      </p:cxnSp>
      <p:pic>
        <p:nvPicPr>
          <p:cNvPr id="56328" name="Picture 2"/>
          <p:cNvPicPr>
            <a:picLocks noChangeAspect="1" noChangeArrowheads="1"/>
          </p:cNvPicPr>
          <p:nvPr/>
        </p:nvPicPr>
        <p:blipFill>
          <a:blip r:embed="rId5" cstate="print"/>
          <a:srcRect/>
          <a:stretch>
            <a:fillRect/>
          </a:stretch>
        </p:blipFill>
        <p:spPr bwMode="auto">
          <a:xfrm>
            <a:off x="5148263" y="2492375"/>
            <a:ext cx="2414587" cy="1931988"/>
          </a:xfrm>
          <a:prstGeom prst="rect">
            <a:avLst/>
          </a:prstGeom>
          <a:noFill/>
          <a:ln w="9525">
            <a:noFill/>
            <a:miter lim="800000"/>
            <a:headEnd/>
            <a:tailEnd/>
          </a:ln>
        </p:spPr>
      </p:pic>
      <p:sp>
        <p:nvSpPr>
          <p:cNvPr id="16" name="Forme libre 15"/>
          <p:cNvSpPr>
            <a:spLocks noChangeAspect="1"/>
          </p:cNvSpPr>
          <p:nvPr/>
        </p:nvSpPr>
        <p:spPr>
          <a:xfrm>
            <a:off x="5184775" y="3105150"/>
            <a:ext cx="1349375" cy="684213"/>
          </a:xfrm>
          <a:custGeom>
            <a:avLst/>
            <a:gdLst>
              <a:gd name="connsiteX0" fmla="*/ 0 w 6153150"/>
              <a:gd name="connsiteY0" fmla="*/ 1593850 h 3116263"/>
              <a:gd name="connsiteX1" fmla="*/ 971550 w 6153150"/>
              <a:gd name="connsiteY1" fmla="*/ 327025 h 3116263"/>
              <a:gd name="connsiteX2" fmla="*/ 1533525 w 6153150"/>
              <a:gd name="connsiteY2" fmla="*/ 50800 h 3116263"/>
              <a:gd name="connsiteX3" fmla="*/ 2057400 w 6153150"/>
              <a:gd name="connsiteY3" fmla="*/ 250825 h 3116263"/>
              <a:gd name="connsiteX4" fmla="*/ 3133725 w 6153150"/>
              <a:gd name="connsiteY4" fmla="*/ 1555750 h 3116263"/>
              <a:gd name="connsiteX5" fmla="*/ 4057650 w 6153150"/>
              <a:gd name="connsiteY5" fmla="*/ 2794000 h 3116263"/>
              <a:gd name="connsiteX6" fmla="*/ 4600575 w 6153150"/>
              <a:gd name="connsiteY6" fmla="*/ 3079750 h 3116263"/>
              <a:gd name="connsiteX7" fmla="*/ 5029200 w 6153150"/>
              <a:gd name="connsiteY7" fmla="*/ 2955925 h 3116263"/>
              <a:gd name="connsiteX8" fmla="*/ 5829300 w 6153150"/>
              <a:gd name="connsiteY8" fmla="*/ 2117725 h 3116263"/>
              <a:gd name="connsiteX9" fmla="*/ 6153150 w 6153150"/>
              <a:gd name="connsiteY9" fmla="*/ 1593850 h 3116263"/>
              <a:gd name="connsiteX10" fmla="*/ 6153150 w 6153150"/>
              <a:gd name="connsiteY10" fmla="*/ 1593850 h 3116263"/>
              <a:gd name="connsiteX11" fmla="*/ 6143625 w 6153150"/>
              <a:gd name="connsiteY11" fmla="*/ 1593850 h 311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53150" h="3116263">
                <a:moveTo>
                  <a:pt x="0" y="1593850"/>
                </a:moveTo>
                <a:cubicBezTo>
                  <a:pt x="357981" y="1089025"/>
                  <a:pt x="715963" y="584200"/>
                  <a:pt x="971550" y="327025"/>
                </a:cubicBezTo>
                <a:cubicBezTo>
                  <a:pt x="1227138" y="69850"/>
                  <a:pt x="1352550" y="63500"/>
                  <a:pt x="1533525" y="50800"/>
                </a:cubicBezTo>
                <a:cubicBezTo>
                  <a:pt x="1714500" y="38100"/>
                  <a:pt x="1790700" y="0"/>
                  <a:pt x="2057400" y="250825"/>
                </a:cubicBezTo>
                <a:cubicBezTo>
                  <a:pt x="2324100" y="501650"/>
                  <a:pt x="2800350" y="1131888"/>
                  <a:pt x="3133725" y="1555750"/>
                </a:cubicBezTo>
                <a:cubicBezTo>
                  <a:pt x="3467100" y="1979612"/>
                  <a:pt x="3813175" y="2540000"/>
                  <a:pt x="4057650" y="2794000"/>
                </a:cubicBezTo>
                <a:cubicBezTo>
                  <a:pt x="4302125" y="3048000"/>
                  <a:pt x="4438650" y="3052763"/>
                  <a:pt x="4600575" y="3079750"/>
                </a:cubicBezTo>
                <a:cubicBezTo>
                  <a:pt x="4762500" y="3106738"/>
                  <a:pt x="4824412" y="3116263"/>
                  <a:pt x="5029200" y="2955925"/>
                </a:cubicBezTo>
                <a:cubicBezTo>
                  <a:pt x="5233988" y="2795587"/>
                  <a:pt x="5641975" y="2344738"/>
                  <a:pt x="5829300" y="2117725"/>
                </a:cubicBezTo>
                <a:cubicBezTo>
                  <a:pt x="6016625" y="1890713"/>
                  <a:pt x="6153150" y="1593850"/>
                  <a:pt x="6153150" y="1593850"/>
                </a:cubicBezTo>
                <a:lnTo>
                  <a:pt x="6153150" y="1593850"/>
                </a:lnTo>
                <a:lnTo>
                  <a:pt x="6143625" y="1593850"/>
                </a:lnTo>
              </a:path>
            </a:pathLst>
          </a:cu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defRPr/>
            </a:pPr>
            <a:endParaRPr lang="fr-FR"/>
          </a:p>
        </p:txBody>
      </p:sp>
      <p:sp>
        <p:nvSpPr>
          <p:cNvPr id="17" name="Forme libre 16"/>
          <p:cNvSpPr>
            <a:spLocks noChangeAspect="1"/>
          </p:cNvSpPr>
          <p:nvPr/>
        </p:nvSpPr>
        <p:spPr>
          <a:xfrm>
            <a:off x="6551613" y="3105150"/>
            <a:ext cx="1350962" cy="684213"/>
          </a:xfrm>
          <a:custGeom>
            <a:avLst/>
            <a:gdLst>
              <a:gd name="connsiteX0" fmla="*/ 0 w 6153150"/>
              <a:gd name="connsiteY0" fmla="*/ 1593850 h 3116263"/>
              <a:gd name="connsiteX1" fmla="*/ 971550 w 6153150"/>
              <a:gd name="connsiteY1" fmla="*/ 327025 h 3116263"/>
              <a:gd name="connsiteX2" fmla="*/ 1533525 w 6153150"/>
              <a:gd name="connsiteY2" fmla="*/ 50800 h 3116263"/>
              <a:gd name="connsiteX3" fmla="*/ 2057400 w 6153150"/>
              <a:gd name="connsiteY3" fmla="*/ 250825 h 3116263"/>
              <a:gd name="connsiteX4" fmla="*/ 3133725 w 6153150"/>
              <a:gd name="connsiteY4" fmla="*/ 1555750 h 3116263"/>
              <a:gd name="connsiteX5" fmla="*/ 4057650 w 6153150"/>
              <a:gd name="connsiteY5" fmla="*/ 2794000 h 3116263"/>
              <a:gd name="connsiteX6" fmla="*/ 4600575 w 6153150"/>
              <a:gd name="connsiteY6" fmla="*/ 3079750 h 3116263"/>
              <a:gd name="connsiteX7" fmla="*/ 5029200 w 6153150"/>
              <a:gd name="connsiteY7" fmla="*/ 2955925 h 3116263"/>
              <a:gd name="connsiteX8" fmla="*/ 5829300 w 6153150"/>
              <a:gd name="connsiteY8" fmla="*/ 2117725 h 3116263"/>
              <a:gd name="connsiteX9" fmla="*/ 6153150 w 6153150"/>
              <a:gd name="connsiteY9" fmla="*/ 1593850 h 3116263"/>
              <a:gd name="connsiteX10" fmla="*/ 6153150 w 6153150"/>
              <a:gd name="connsiteY10" fmla="*/ 1593850 h 3116263"/>
              <a:gd name="connsiteX11" fmla="*/ 6143625 w 6153150"/>
              <a:gd name="connsiteY11" fmla="*/ 1593850 h 311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53150" h="3116263">
                <a:moveTo>
                  <a:pt x="0" y="1593850"/>
                </a:moveTo>
                <a:cubicBezTo>
                  <a:pt x="357981" y="1089025"/>
                  <a:pt x="715963" y="584200"/>
                  <a:pt x="971550" y="327025"/>
                </a:cubicBezTo>
                <a:cubicBezTo>
                  <a:pt x="1227138" y="69850"/>
                  <a:pt x="1352550" y="63500"/>
                  <a:pt x="1533525" y="50800"/>
                </a:cubicBezTo>
                <a:cubicBezTo>
                  <a:pt x="1714500" y="38100"/>
                  <a:pt x="1790700" y="0"/>
                  <a:pt x="2057400" y="250825"/>
                </a:cubicBezTo>
                <a:cubicBezTo>
                  <a:pt x="2324100" y="501650"/>
                  <a:pt x="2800350" y="1131888"/>
                  <a:pt x="3133725" y="1555750"/>
                </a:cubicBezTo>
                <a:cubicBezTo>
                  <a:pt x="3467100" y="1979612"/>
                  <a:pt x="3813175" y="2540000"/>
                  <a:pt x="4057650" y="2794000"/>
                </a:cubicBezTo>
                <a:cubicBezTo>
                  <a:pt x="4302125" y="3048000"/>
                  <a:pt x="4438650" y="3052763"/>
                  <a:pt x="4600575" y="3079750"/>
                </a:cubicBezTo>
                <a:cubicBezTo>
                  <a:pt x="4762500" y="3106738"/>
                  <a:pt x="4824412" y="3116263"/>
                  <a:pt x="5029200" y="2955925"/>
                </a:cubicBezTo>
                <a:cubicBezTo>
                  <a:pt x="5233988" y="2795587"/>
                  <a:pt x="5641975" y="2344738"/>
                  <a:pt x="5829300" y="2117725"/>
                </a:cubicBezTo>
                <a:cubicBezTo>
                  <a:pt x="6016625" y="1890713"/>
                  <a:pt x="6153150" y="1593850"/>
                  <a:pt x="6153150" y="1593850"/>
                </a:cubicBezTo>
                <a:lnTo>
                  <a:pt x="6153150" y="1593850"/>
                </a:lnTo>
                <a:lnTo>
                  <a:pt x="6143625" y="1593850"/>
                </a:lnTo>
              </a:path>
            </a:pathLst>
          </a:cu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defRPr/>
            </a:pPr>
            <a:endParaRPr lang="fr-FR"/>
          </a:p>
        </p:txBody>
      </p:sp>
      <p:sp>
        <p:nvSpPr>
          <p:cNvPr id="56331" name="Rectangle 17"/>
          <p:cNvSpPr>
            <a:spLocks noChangeArrowheads="1"/>
          </p:cNvSpPr>
          <p:nvPr/>
        </p:nvSpPr>
        <p:spPr bwMode="auto">
          <a:xfrm>
            <a:off x="7559675" y="2600325"/>
            <a:ext cx="576263" cy="300038"/>
          </a:xfrm>
          <a:prstGeom prst="rect">
            <a:avLst/>
          </a:prstGeom>
          <a:solidFill>
            <a:schemeClr val="tx2"/>
          </a:solidFill>
          <a:ln w="25400" algn="ctr">
            <a:solidFill>
              <a:schemeClr val="tx2"/>
            </a:solidFill>
            <a:round/>
            <a:headEnd/>
            <a:tailEnd/>
          </a:ln>
        </p:spPr>
        <p:txBody>
          <a:bodyPr lIns="90000" tIns="46800" rIns="90000" bIns="46800">
            <a:spAutoFit/>
          </a:bodyPr>
          <a:lstStyle/>
          <a:p>
            <a:pPr algn="l"/>
            <a:endParaRPr lang="es-ES"/>
          </a:p>
        </p:txBody>
      </p:sp>
      <p:cxnSp>
        <p:nvCxnSpPr>
          <p:cNvPr id="56332" name="Connecteur droit 19"/>
          <p:cNvCxnSpPr>
            <a:cxnSpLocks noChangeShapeType="1"/>
          </p:cNvCxnSpPr>
          <p:nvPr/>
        </p:nvCxnSpPr>
        <p:spPr bwMode="auto">
          <a:xfrm rot="5400000" flipH="1" flipV="1">
            <a:off x="2808288" y="2060575"/>
            <a:ext cx="431800" cy="0"/>
          </a:xfrm>
          <a:prstGeom prst="line">
            <a:avLst/>
          </a:prstGeom>
          <a:noFill/>
          <a:ln w="25400" algn="ctr">
            <a:solidFill>
              <a:schemeClr val="tx1"/>
            </a:solidFill>
            <a:round/>
            <a:headEnd/>
            <a:tailEnd/>
          </a:ln>
        </p:spPr>
      </p:cxnSp>
      <p:cxnSp>
        <p:nvCxnSpPr>
          <p:cNvPr id="56333" name="Connecteur droit 20"/>
          <p:cNvCxnSpPr>
            <a:cxnSpLocks noChangeShapeType="1"/>
          </p:cNvCxnSpPr>
          <p:nvPr/>
        </p:nvCxnSpPr>
        <p:spPr bwMode="auto">
          <a:xfrm rot="5400000" flipH="1" flipV="1">
            <a:off x="3113881" y="2078832"/>
            <a:ext cx="468313" cy="0"/>
          </a:xfrm>
          <a:prstGeom prst="line">
            <a:avLst/>
          </a:prstGeom>
          <a:noFill/>
          <a:ln w="25400" algn="ctr">
            <a:solidFill>
              <a:schemeClr val="tx1"/>
            </a:solidFill>
            <a:round/>
            <a:headEnd/>
            <a:tailEnd/>
          </a:ln>
        </p:spPr>
      </p:cxnSp>
      <p:cxnSp>
        <p:nvCxnSpPr>
          <p:cNvPr id="56334" name="Connecteur droit 22"/>
          <p:cNvCxnSpPr>
            <a:cxnSpLocks noChangeShapeType="1"/>
          </p:cNvCxnSpPr>
          <p:nvPr/>
        </p:nvCxnSpPr>
        <p:spPr bwMode="auto">
          <a:xfrm rot="10800000" flipV="1">
            <a:off x="1655763" y="4149725"/>
            <a:ext cx="360362" cy="250825"/>
          </a:xfrm>
          <a:prstGeom prst="line">
            <a:avLst/>
          </a:prstGeom>
          <a:noFill/>
          <a:ln w="25400" algn="ctr">
            <a:solidFill>
              <a:schemeClr val="tx1"/>
            </a:solidFill>
            <a:round/>
            <a:headEnd/>
            <a:tailEnd/>
          </a:ln>
        </p:spPr>
      </p:cxnSp>
      <p:cxnSp>
        <p:nvCxnSpPr>
          <p:cNvPr id="56335" name="Connecteur droit 23"/>
          <p:cNvCxnSpPr>
            <a:cxnSpLocks noChangeShapeType="1"/>
          </p:cNvCxnSpPr>
          <p:nvPr/>
        </p:nvCxnSpPr>
        <p:spPr bwMode="auto">
          <a:xfrm rot="10800000" flipV="1">
            <a:off x="1800225" y="4400550"/>
            <a:ext cx="358775" cy="252413"/>
          </a:xfrm>
          <a:prstGeom prst="line">
            <a:avLst/>
          </a:prstGeom>
          <a:noFill/>
          <a:ln w="25400" algn="ctr">
            <a:solidFill>
              <a:schemeClr val="tx1"/>
            </a:solidFill>
            <a:round/>
            <a:headEnd/>
            <a:tailEnd/>
          </a:ln>
        </p:spPr>
      </p:cxnSp>
      <p:sp>
        <p:nvSpPr>
          <p:cNvPr id="56336" name="ZoneTexte 25"/>
          <p:cNvSpPr txBox="1">
            <a:spLocks noChangeArrowheads="1"/>
          </p:cNvSpPr>
          <p:nvPr/>
        </p:nvSpPr>
        <p:spPr bwMode="auto">
          <a:xfrm>
            <a:off x="2894013" y="1639888"/>
            <a:ext cx="273050" cy="276225"/>
          </a:xfrm>
          <a:prstGeom prst="rect">
            <a:avLst/>
          </a:prstGeom>
          <a:noFill/>
          <a:ln w="9525">
            <a:noFill/>
            <a:miter lim="800000"/>
            <a:headEnd/>
            <a:tailEnd/>
          </a:ln>
        </p:spPr>
        <p:txBody>
          <a:bodyPr wrap="none">
            <a:spAutoFit/>
          </a:bodyPr>
          <a:lstStyle/>
          <a:p>
            <a:pPr algn="l"/>
            <a:r>
              <a:rPr lang="fr-FR"/>
              <a:t>+</a:t>
            </a:r>
          </a:p>
        </p:txBody>
      </p:sp>
      <p:sp>
        <p:nvSpPr>
          <p:cNvPr id="56337" name="ZoneTexte 26"/>
          <p:cNvSpPr txBox="1">
            <a:spLocks noChangeArrowheads="1"/>
          </p:cNvSpPr>
          <p:nvPr/>
        </p:nvSpPr>
        <p:spPr bwMode="auto">
          <a:xfrm>
            <a:off x="1439863" y="4257675"/>
            <a:ext cx="274637" cy="276225"/>
          </a:xfrm>
          <a:prstGeom prst="rect">
            <a:avLst/>
          </a:prstGeom>
          <a:noFill/>
          <a:ln w="9525">
            <a:noFill/>
            <a:miter lim="800000"/>
            <a:headEnd/>
            <a:tailEnd/>
          </a:ln>
        </p:spPr>
        <p:txBody>
          <a:bodyPr wrap="none">
            <a:spAutoFit/>
          </a:bodyPr>
          <a:lstStyle/>
          <a:p>
            <a:pPr algn="l"/>
            <a:r>
              <a:rPr lang="fr-FR"/>
              <a:t>+</a:t>
            </a:r>
          </a:p>
        </p:txBody>
      </p:sp>
      <p:sp>
        <p:nvSpPr>
          <p:cNvPr id="56338" name="ZoneTexte 27"/>
          <p:cNvSpPr txBox="1">
            <a:spLocks noChangeArrowheads="1"/>
          </p:cNvSpPr>
          <p:nvPr/>
        </p:nvSpPr>
        <p:spPr bwMode="auto">
          <a:xfrm>
            <a:off x="3240088" y="1628775"/>
            <a:ext cx="234950" cy="274638"/>
          </a:xfrm>
          <a:prstGeom prst="rect">
            <a:avLst/>
          </a:prstGeom>
          <a:noFill/>
          <a:ln w="9525">
            <a:noFill/>
            <a:miter lim="800000"/>
            <a:headEnd/>
            <a:tailEnd/>
          </a:ln>
        </p:spPr>
        <p:txBody>
          <a:bodyPr wrap="none">
            <a:spAutoFit/>
          </a:bodyPr>
          <a:lstStyle/>
          <a:p>
            <a:pPr algn="l"/>
            <a:r>
              <a:rPr lang="fr-FR"/>
              <a:t>-</a:t>
            </a:r>
          </a:p>
        </p:txBody>
      </p:sp>
      <p:sp>
        <p:nvSpPr>
          <p:cNvPr id="56339" name="ZoneTexte 28"/>
          <p:cNvSpPr txBox="1">
            <a:spLocks noChangeArrowheads="1"/>
          </p:cNvSpPr>
          <p:nvPr/>
        </p:nvSpPr>
        <p:spPr bwMode="auto">
          <a:xfrm>
            <a:off x="1619250" y="4508500"/>
            <a:ext cx="234950" cy="274638"/>
          </a:xfrm>
          <a:prstGeom prst="rect">
            <a:avLst/>
          </a:prstGeom>
          <a:noFill/>
          <a:ln w="9525">
            <a:noFill/>
            <a:miter lim="800000"/>
            <a:headEnd/>
            <a:tailEnd/>
          </a:ln>
        </p:spPr>
        <p:txBody>
          <a:bodyPr wrap="none">
            <a:spAutoFit/>
          </a:bodyPr>
          <a:lstStyle/>
          <a:p>
            <a:pPr algn="l"/>
            <a:r>
              <a:rPr lang="fr-FR"/>
              <a:t>-</a:t>
            </a:r>
          </a:p>
        </p:txBody>
      </p:sp>
      <p:sp>
        <p:nvSpPr>
          <p:cNvPr id="56340" name="Rectangle 2"/>
          <p:cNvSpPr>
            <a:spLocks noChangeArrowheads="1"/>
          </p:cNvSpPr>
          <p:nvPr/>
        </p:nvSpPr>
        <p:spPr bwMode="auto">
          <a:xfrm>
            <a:off x="179388" y="0"/>
            <a:ext cx="8496300" cy="549275"/>
          </a:xfrm>
          <a:prstGeom prst="rect">
            <a:avLst/>
          </a:prstGeom>
          <a:noFill/>
          <a:ln w="9525">
            <a:noFill/>
            <a:miter lim="800000"/>
            <a:headEnd/>
            <a:tailEnd/>
          </a:ln>
        </p:spPr>
        <p:txBody>
          <a:bodyPr lIns="90517" tIns="45259" rIns="90517" bIns="45259" anchor="ctr"/>
          <a:lstStyle/>
          <a:p>
            <a:pPr algn="l" defTabSz="904875"/>
            <a:r>
              <a:rPr lang="es-ES" sz="2300">
                <a:solidFill>
                  <a:srgbClr val="000000"/>
                </a:solidFill>
              </a:rPr>
              <a:t>Máquina eléctrica de tracción</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857224" y="1500174"/>
            <a:ext cx="7500990" cy="3737946"/>
          </a:xfrm>
          <a:prstGeom prst="rect">
            <a:avLst/>
          </a:prstGeom>
        </p:spPr>
        <p:txBody>
          <a:bodyPr wrap="square">
            <a:spAutoFit/>
          </a:bodyPr>
          <a:lstStyle/>
          <a:p>
            <a:pPr>
              <a:lnSpc>
                <a:spcPct val="150000"/>
              </a:lnSpc>
            </a:pPr>
            <a:r>
              <a:rPr lang="es-ES" sz="2000" b="1" dirty="0" smtClean="0"/>
              <a:t>Recuperación de energía</a:t>
            </a:r>
          </a:p>
          <a:p>
            <a:pPr>
              <a:lnSpc>
                <a:spcPct val="150000"/>
              </a:lnSpc>
            </a:pPr>
            <a:r>
              <a:rPr lang="es-ES" sz="2000" dirty="0" smtClean="0"/>
              <a:t>Para limitar el par resistente del motor, no podemos modular el campo magnético en el rotor como en un alternador. Por lo tanto, para limitar y modular el par, alimentamos dos fases de modo alternativo (en función de la posición del rotor) y recuperamos la energía en una fase. A continuación, el calculador de la Máquina Eléctrica funciona como un puente de diodos del alternador de un vehículo térmico y dirige la corriente para recargar la batería de tracción.</a:t>
            </a:r>
            <a:endParaRPr lang="es-ES" sz="2000"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346" name="Rectangle 3"/>
          <p:cNvSpPr txBox="1">
            <a:spLocks noChangeArrowheads="1"/>
          </p:cNvSpPr>
          <p:nvPr/>
        </p:nvSpPr>
        <p:spPr bwMode="auto">
          <a:xfrm>
            <a:off x="215900" y="620713"/>
            <a:ext cx="8677275" cy="5545137"/>
          </a:xfrm>
          <a:prstGeom prst="rect">
            <a:avLst/>
          </a:prstGeom>
          <a:noFill/>
          <a:ln w="9525">
            <a:noFill/>
            <a:miter lim="800000"/>
            <a:headEnd/>
            <a:tailEnd/>
          </a:ln>
        </p:spPr>
        <p:txBody>
          <a:bodyPr lIns="90517" tIns="45259" rIns="432000" bIns="45259"/>
          <a:lstStyle/>
          <a:p>
            <a:pPr algn="l"/>
            <a:r>
              <a:rPr lang="es-ES" sz="1800" b="1">
                <a:solidFill>
                  <a:srgbClr val="000000"/>
                </a:solidFill>
              </a:rPr>
              <a:t>Función del transductor</a:t>
            </a:r>
          </a:p>
          <a:p>
            <a:pPr algn="l"/>
            <a:endParaRPr lang="fr-FR" sz="1800" b="1">
              <a:solidFill>
                <a:srgbClr val="000000"/>
              </a:solidFill>
            </a:endParaRPr>
          </a:p>
          <a:p>
            <a:pPr algn="l"/>
            <a:endParaRPr lang="fr-FR" sz="1800" b="1">
              <a:solidFill>
                <a:srgbClr val="000000"/>
              </a:solidFill>
            </a:endParaRPr>
          </a:p>
          <a:p>
            <a:pPr algn="l"/>
            <a:endParaRPr lang="fr-FR" sz="1800" b="1">
              <a:solidFill>
                <a:srgbClr val="000000"/>
              </a:solidFill>
            </a:endParaRPr>
          </a:p>
          <a:p>
            <a:pPr algn="l"/>
            <a:endParaRPr lang="fr-FR" sz="1800" b="1">
              <a:solidFill>
                <a:srgbClr val="000000"/>
              </a:solidFill>
            </a:endParaRPr>
          </a:p>
          <a:p>
            <a:pPr algn="l"/>
            <a:endParaRPr lang="fr-FR" sz="1800" b="1">
              <a:solidFill>
                <a:srgbClr val="000000"/>
              </a:solidFill>
            </a:endParaRPr>
          </a:p>
          <a:p>
            <a:pPr algn="l"/>
            <a:endParaRPr lang="fr-FR" sz="1800" b="1">
              <a:solidFill>
                <a:srgbClr val="000000"/>
              </a:solidFill>
            </a:endParaRPr>
          </a:p>
          <a:p>
            <a:pPr algn="l"/>
            <a:endParaRPr lang="fr-FR" sz="1800" b="1">
              <a:solidFill>
                <a:srgbClr val="000000"/>
              </a:solidFill>
            </a:endParaRPr>
          </a:p>
          <a:p>
            <a:pPr algn="l"/>
            <a:endParaRPr lang="fr-FR" sz="1800" b="1">
              <a:solidFill>
                <a:srgbClr val="000000"/>
              </a:solidFill>
            </a:endParaRPr>
          </a:p>
          <a:p>
            <a:pPr algn="l"/>
            <a:endParaRPr lang="fr-FR" sz="1800" b="1">
              <a:solidFill>
                <a:srgbClr val="000000"/>
              </a:solidFill>
            </a:endParaRPr>
          </a:p>
          <a:p>
            <a:pPr algn="l"/>
            <a:endParaRPr lang="fr-FR" sz="1800" b="1">
              <a:solidFill>
                <a:srgbClr val="000000"/>
              </a:solidFill>
            </a:endParaRPr>
          </a:p>
          <a:p>
            <a:pPr algn="l"/>
            <a:endParaRPr lang="fr-FR" sz="1800" b="1">
              <a:solidFill>
                <a:srgbClr val="000000"/>
              </a:solidFill>
            </a:endParaRPr>
          </a:p>
          <a:p>
            <a:pPr algn="l"/>
            <a:endParaRPr lang="fr-FR" sz="1800" b="1">
              <a:solidFill>
                <a:srgbClr val="000000"/>
              </a:solidFill>
            </a:endParaRPr>
          </a:p>
          <a:p>
            <a:pPr algn="l"/>
            <a:endParaRPr lang="fr-FR" sz="1800" b="1">
              <a:solidFill>
                <a:srgbClr val="000000"/>
              </a:solidFill>
            </a:endParaRPr>
          </a:p>
          <a:p>
            <a:pPr algn="l"/>
            <a:endParaRPr lang="fr-FR" sz="1800" b="1">
              <a:solidFill>
                <a:srgbClr val="000000"/>
              </a:solidFill>
            </a:endParaRPr>
          </a:p>
          <a:p>
            <a:pPr algn="l"/>
            <a:endParaRPr lang="fr-FR" sz="1800" b="1">
              <a:solidFill>
                <a:srgbClr val="000000"/>
              </a:solidFill>
            </a:endParaRPr>
          </a:p>
          <a:p>
            <a:pPr algn="l"/>
            <a:endParaRPr lang="fr-FR" sz="1800" b="1">
              <a:solidFill>
                <a:srgbClr val="000000"/>
              </a:solidFill>
            </a:endParaRPr>
          </a:p>
          <a:p>
            <a:pPr algn="l"/>
            <a:endParaRPr lang="fr-FR" sz="1800" b="1">
              <a:solidFill>
                <a:srgbClr val="000000"/>
              </a:solidFill>
            </a:endParaRPr>
          </a:p>
          <a:p>
            <a:pPr algn="l"/>
            <a:endParaRPr lang="fr-FR" sz="1800" b="1">
              <a:solidFill>
                <a:srgbClr val="000000"/>
              </a:solidFill>
            </a:endParaRPr>
          </a:p>
          <a:p>
            <a:pPr algn="l"/>
            <a:r>
              <a:rPr lang="es-ES" sz="1800">
                <a:solidFill>
                  <a:srgbClr val="000000"/>
                </a:solidFill>
              </a:rPr>
              <a:t>El transductor permite sincronizar el rotor de imán permanente con el estator de la máquina eléctrica de tracción.</a:t>
            </a:r>
          </a:p>
        </p:txBody>
      </p:sp>
      <p:sp>
        <p:nvSpPr>
          <p:cNvPr id="57347" name="Rectangle 2"/>
          <p:cNvSpPr>
            <a:spLocks noChangeArrowheads="1"/>
          </p:cNvSpPr>
          <p:nvPr/>
        </p:nvSpPr>
        <p:spPr bwMode="auto">
          <a:xfrm>
            <a:off x="179388" y="0"/>
            <a:ext cx="8496300" cy="549275"/>
          </a:xfrm>
          <a:prstGeom prst="rect">
            <a:avLst/>
          </a:prstGeom>
          <a:noFill/>
          <a:ln w="9525">
            <a:noFill/>
            <a:miter lim="800000"/>
            <a:headEnd/>
            <a:tailEnd/>
          </a:ln>
        </p:spPr>
        <p:txBody>
          <a:bodyPr lIns="90517" tIns="45259" rIns="90517" bIns="45259" anchor="ctr"/>
          <a:lstStyle/>
          <a:p>
            <a:pPr algn="l" defTabSz="904875"/>
            <a:r>
              <a:rPr lang="es-ES" sz="2300">
                <a:solidFill>
                  <a:srgbClr val="000000"/>
                </a:solidFill>
              </a:rPr>
              <a:t>Máquina eléctrica de tracción</a:t>
            </a:r>
          </a:p>
        </p:txBody>
      </p:sp>
      <p:pic>
        <p:nvPicPr>
          <p:cNvPr id="57348" name="Picture 6" descr="décrochage"/>
          <p:cNvPicPr>
            <a:picLocks noChangeAspect="1" noChangeArrowheads="1"/>
          </p:cNvPicPr>
          <p:nvPr/>
        </p:nvPicPr>
        <p:blipFill>
          <a:blip r:embed="rId3" cstate="print"/>
          <a:srcRect/>
          <a:stretch>
            <a:fillRect/>
          </a:stretch>
        </p:blipFill>
        <p:spPr bwMode="auto">
          <a:xfrm>
            <a:off x="1547813" y="1052513"/>
            <a:ext cx="5657850" cy="46577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857224" y="1214422"/>
            <a:ext cx="7143800" cy="4661276"/>
          </a:xfrm>
          <a:prstGeom prst="rect">
            <a:avLst/>
          </a:prstGeom>
        </p:spPr>
        <p:txBody>
          <a:bodyPr wrap="square">
            <a:spAutoFit/>
          </a:bodyPr>
          <a:lstStyle/>
          <a:p>
            <a:pPr>
              <a:lnSpc>
                <a:spcPct val="150000"/>
              </a:lnSpc>
            </a:pPr>
            <a:r>
              <a:rPr lang="es-ES_tradnl" sz="2000" b="1" dirty="0" smtClean="0"/>
              <a:t>Desconexión</a:t>
            </a:r>
          </a:p>
          <a:p>
            <a:pPr>
              <a:lnSpc>
                <a:spcPct val="150000"/>
              </a:lnSpc>
            </a:pPr>
            <a:r>
              <a:rPr lang="es-ES_tradnl" sz="2000" dirty="0" smtClean="0"/>
              <a:t>Un elemento bloquea o ralentiza el rotor. La alimentación del estator ya no está sincronizada con la rotación del rotor, el motor se bloquea y corre el riesgo de destruir las fases por calentamiento.</a:t>
            </a:r>
          </a:p>
          <a:p>
            <a:pPr>
              <a:lnSpc>
                <a:spcPct val="150000"/>
              </a:lnSpc>
            </a:pPr>
            <a:endParaRPr lang="es-ES_tradnl" sz="2000" dirty="0" smtClean="0"/>
          </a:p>
          <a:p>
            <a:pPr>
              <a:lnSpc>
                <a:spcPct val="150000"/>
              </a:lnSpc>
            </a:pPr>
            <a:r>
              <a:rPr lang="es-ES_tradnl" sz="2000" b="1" dirty="0" smtClean="0"/>
              <a:t>El transductor</a:t>
            </a:r>
          </a:p>
          <a:p>
            <a:pPr>
              <a:lnSpc>
                <a:spcPct val="150000"/>
              </a:lnSpc>
            </a:pPr>
            <a:r>
              <a:rPr lang="es-ES_tradnl" sz="2000" dirty="0" smtClean="0"/>
              <a:t>Se instala un sensor de posición sobre el rotor para sincronizar la alimentación del estator con la posición del rotor. De ahí proviene el nombre “máquina eléctrica de tracción síncrona” (motor síncrono).</a:t>
            </a:r>
            <a:endParaRPr lang="es-ES_tradnl" sz="20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79388" y="0"/>
            <a:ext cx="8496300" cy="549275"/>
          </a:xfrm>
        </p:spPr>
        <p:txBody>
          <a:bodyPr>
            <a:normAutofit fontScale="90000"/>
          </a:bodyPr>
          <a:lstStyle/>
          <a:p>
            <a:pPr eaLnBrk="1" hangingPunct="1"/>
            <a:r>
              <a:rPr lang="es-ES" smtClean="0"/>
              <a:t>Cadena de tracción</a:t>
            </a:r>
          </a:p>
        </p:txBody>
      </p:sp>
      <p:sp>
        <p:nvSpPr>
          <p:cNvPr id="22531" name="Rectangle 3"/>
          <p:cNvSpPr>
            <a:spLocks noGrp="1" noChangeArrowheads="1"/>
          </p:cNvSpPr>
          <p:nvPr>
            <p:ph idx="1"/>
          </p:nvPr>
        </p:nvSpPr>
        <p:spPr>
          <a:xfrm>
            <a:off x="0" y="620713"/>
            <a:ext cx="8928100" cy="504825"/>
          </a:xfrm>
        </p:spPr>
        <p:txBody>
          <a:bodyPr/>
          <a:lstStyle/>
          <a:p>
            <a:pPr eaLnBrk="1" hangingPunct="1">
              <a:lnSpc>
                <a:spcPct val="80000"/>
              </a:lnSpc>
            </a:pPr>
            <a:endParaRPr lang="fr-FR" sz="800" b="1" smtClean="0"/>
          </a:p>
          <a:p>
            <a:pPr eaLnBrk="1" hangingPunct="1">
              <a:lnSpc>
                <a:spcPct val="80000"/>
              </a:lnSpc>
            </a:pPr>
            <a:endParaRPr lang="fr-FR" sz="800" b="1" smtClean="0"/>
          </a:p>
          <a:p>
            <a:pPr eaLnBrk="1" hangingPunct="1">
              <a:lnSpc>
                <a:spcPct val="80000"/>
              </a:lnSpc>
            </a:pPr>
            <a:endParaRPr lang="fr-FR" sz="800" b="1" smtClean="0"/>
          </a:p>
          <a:p>
            <a:pPr eaLnBrk="1" hangingPunct="1">
              <a:lnSpc>
                <a:spcPct val="80000"/>
              </a:lnSpc>
            </a:pPr>
            <a:endParaRPr lang="fr-FR" sz="800" smtClean="0"/>
          </a:p>
        </p:txBody>
      </p:sp>
      <p:pic>
        <p:nvPicPr>
          <p:cNvPr id="22532" name="Picture 8" descr="photo1"/>
          <p:cNvPicPr>
            <a:picLocks noChangeAspect="1" noChangeArrowheads="1"/>
          </p:cNvPicPr>
          <p:nvPr/>
        </p:nvPicPr>
        <p:blipFill>
          <a:blip r:embed="rId3" cstate="print"/>
          <a:srcRect/>
          <a:stretch>
            <a:fillRect/>
          </a:stretch>
        </p:blipFill>
        <p:spPr bwMode="auto">
          <a:xfrm>
            <a:off x="1476375" y="1412875"/>
            <a:ext cx="6191250" cy="44005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txBox="1">
            <a:spLocks noChangeArrowheads="1"/>
          </p:cNvSpPr>
          <p:nvPr/>
        </p:nvSpPr>
        <p:spPr bwMode="auto">
          <a:xfrm>
            <a:off x="179388" y="657225"/>
            <a:ext cx="8677275" cy="5545138"/>
          </a:xfrm>
          <a:prstGeom prst="rect">
            <a:avLst/>
          </a:prstGeom>
          <a:noFill/>
          <a:ln w="9525">
            <a:noFill/>
            <a:miter lim="800000"/>
            <a:headEnd/>
            <a:tailEnd/>
          </a:ln>
        </p:spPr>
        <p:txBody>
          <a:bodyPr lIns="90517" tIns="45259" rIns="432000" bIns="45259"/>
          <a:lstStyle/>
          <a:p>
            <a:pPr algn="l"/>
            <a:r>
              <a:rPr lang="es-ES" sz="1800" b="1">
                <a:solidFill>
                  <a:srgbClr val="000000"/>
                </a:solidFill>
              </a:rPr>
              <a:t>Composición y funcionamiento</a:t>
            </a:r>
            <a:endParaRPr lang="es-ES" sz="1800">
              <a:solidFill>
                <a:srgbClr val="000000"/>
              </a:solidFill>
            </a:endParaRPr>
          </a:p>
          <a:p>
            <a:pPr algn="l">
              <a:buClr>
                <a:srgbClr val="FF0000"/>
              </a:buClr>
              <a:buSzPct val="80000"/>
              <a:buFont typeface="Arial" charset="0"/>
              <a:buNone/>
            </a:pPr>
            <a:endParaRPr lang="fr-FR" sz="1800">
              <a:solidFill>
                <a:schemeClr val="bg1"/>
              </a:solidFill>
            </a:endParaRPr>
          </a:p>
          <a:p>
            <a:pPr algn="l">
              <a:buClr>
                <a:srgbClr val="FF0000"/>
              </a:buClr>
              <a:buSzPct val="80000"/>
              <a:buFont typeface="Arial" charset="0"/>
              <a:buNone/>
            </a:pPr>
            <a:endParaRPr lang="fr-FR" sz="1800">
              <a:solidFill>
                <a:schemeClr val="bg1"/>
              </a:solidFill>
            </a:endParaRPr>
          </a:p>
          <a:p>
            <a:pPr algn="l">
              <a:buClr>
                <a:srgbClr val="FF0000"/>
              </a:buClr>
              <a:buSzPct val="80000"/>
              <a:buFont typeface="Arial" charset="0"/>
              <a:buNone/>
            </a:pPr>
            <a:endParaRPr lang="fr-FR" sz="1800">
              <a:solidFill>
                <a:schemeClr val="bg1"/>
              </a:solidFill>
            </a:endParaRPr>
          </a:p>
          <a:p>
            <a:pPr algn="l">
              <a:buClr>
                <a:srgbClr val="FF0000"/>
              </a:buClr>
              <a:buSzPct val="80000"/>
              <a:buFont typeface="Arial" charset="0"/>
              <a:buNone/>
            </a:pPr>
            <a:endParaRPr lang="fr-FR" sz="1800">
              <a:solidFill>
                <a:schemeClr val="bg1"/>
              </a:solidFill>
            </a:endParaRPr>
          </a:p>
          <a:p>
            <a:pPr algn="l">
              <a:buClr>
                <a:srgbClr val="FF0000"/>
              </a:buClr>
              <a:buSzPct val="80000"/>
              <a:buFont typeface="Arial" charset="0"/>
              <a:buNone/>
            </a:pPr>
            <a:endParaRPr lang="fr-FR" sz="1800">
              <a:solidFill>
                <a:schemeClr val="bg1"/>
              </a:solidFill>
            </a:endParaRPr>
          </a:p>
          <a:p>
            <a:pPr algn="l">
              <a:buClr>
                <a:srgbClr val="FF0000"/>
              </a:buClr>
              <a:buSzPct val="80000"/>
              <a:buFont typeface="Arial" charset="0"/>
              <a:buNone/>
            </a:pPr>
            <a:endParaRPr lang="fr-FR" sz="1800">
              <a:solidFill>
                <a:schemeClr val="bg1"/>
              </a:solidFill>
            </a:endParaRPr>
          </a:p>
          <a:p>
            <a:pPr algn="l">
              <a:buClr>
                <a:srgbClr val="FF0000"/>
              </a:buClr>
              <a:buSzPct val="80000"/>
              <a:buFont typeface="Arial" charset="0"/>
              <a:buNone/>
            </a:pPr>
            <a:endParaRPr lang="fr-FR" sz="1800">
              <a:solidFill>
                <a:schemeClr val="bg1"/>
              </a:solidFill>
            </a:endParaRPr>
          </a:p>
          <a:p>
            <a:pPr algn="l">
              <a:buClr>
                <a:srgbClr val="FF0000"/>
              </a:buClr>
              <a:buSzPct val="80000"/>
              <a:buFont typeface="Arial" charset="0"/>
              <a:buNone/>
            </a:pPr>
            <a:endParaRPr lang="fr-FR" sz="1800">
              <a:solidFill>
                <a:schemeClr val="bg1"/>
              </a:solidFill>
            </a:endParaRPr>
          </a:p>
          <a:p>
            <a:pPr algn="l">
              <a:buClr>
                <a:srgbClr val="FF0000"/>
              </a:buClr>
              <a:buSzPct val="80000"/>
              <a:buFont typeface="Arial" charset="0"/>
              <a:buNone/>
            </a:pPr>
            <a:endParaRPr lang="fr-FR" sz="1800">
              <a:solidFill>
                <a:schemeClr val="bg1"/>
              </a:solidFill>
            </a:endParaRPr>
          </a:p>
          <a:p>
            <a:pPr algn="l">
              <a:buClr>
                <a:srgbClr val="FF0000"/>
              </a:buClr>
              <a:buSzPct val="80000"/>
              <a:buFont typeface="Arial" charset="0"/>
              <a:buNone/>
            </a:pPr>
            <a:endParaRPr lang="fr-FR" sz="1800">
              <a:solidFill>
                <a:schemeClr val="bg1"/>
              </a:solidFill>
            </a:endParaRPr>
          </a:p>
          <a:p>
            <a:pPr algn="l">
              <a:buClr>
                <a:srgbClr val="FF0000"/>
              </a:buClr>
              <a:buSzPct val="80000"/>
              <a:buFont typeface="Arial" charset="0"/>
              <a:buNone/>
            </a:pPr>
            <a:endParaRPr lang="fr-FR" sz="1800">
              <a:solidFill>
                <a:schemeClr val="bg1"/>
              </a:solidFill>
            </a:endParaRPr>
          </a:p>
          <a:p>
            <a:pPr algn="l">
              <a:buClr>
                <a:srgbClr val="FF0000"/>
              </a:buClr>
              <a:buSzPct val="80000"/>
              <a:buFont typeface="Arial" charset="0"/>
              <a:buNone/>
            </a:pPr>
            <a:endParaRPr lang="fr-FR" sz="1800">
              <a:solidFill>
                <a:schemeClr val="bg1"/>
              </a:solidFill>
            </a:endParaRPr>
          </a:p>
          <a:p>
            <a:pPr algn="just">
              <a:buClr>
                <a:srgbClr val="FF0000"/>
              </a:buClr>
              <a:buSzPct val="80000"/>
              <a:buFont typeface="Arial" charset="0"/>
              <a:buNone/>
            </a:pPr>
            <a:r>
              <a:rPr lang="fr-FR" sz="1800">
                <a:solidFill>
                  <a:schemeClr val="bg1"/>
                </a:solidFill>
              </a:rPr>
              <a:t>	</a:t>
            </a:r>
          </a:p>
          <a:p>
            <a:pPr algn="just">
              <a:buClr>
                <a:srgbClr val="FF0000"/>
              </a:buClr>
              <a:buSzPct val="80000"/>
              <a:buFont typeface="Arial" charset="0"/>
              <a:buNone/>
            </a:pPr>
            <a:r>
              <a:rPr lang="fr-FR" sz="1800">
                <a:solidFill>
                  <a:schemeClr val="bg1"/>
                </a:solidFill>
              </a:rPr>
              <a:t>	</a:t>
            </a:r>
          </a:p>
          <a:p>
            <a:pPr algn="just">
              <a:buClr>
                <a:srgbClr val="FF0000"/>
              </a:buClr>
              <a:buSzPct val="80000"/>
              <a:buFont typeface="Arial" charset="0"/>
              <a:buNone/>
            </a:pPr>
            <a:endParaRPr lang="fr-FR" sz="1800">
              <a:solidFill>
                <a:schemeClr val="bg1"/>
              </a:solidFill>
            </a:endParaRPr>
          </a:p>
        </p:txBody>
      </p:sp>
      <p:grpSp>
        <p:nvGrpSpPr>
          <p:cNvPr id="2" name="Group 36"/>
          <p:cNvGrpSpPr>
            <a:grpSpLocks/>
          </p:cNvGrpSpPr>
          <p:nvPr/>
        </p:nvGrpSpPr>
        <p:grpSpPr bwMode="auto">
          <a:xfrm>
            <a:off x="0" y="1344613"/>
            <a:ext cx="8748713" cy="3800475"/>
            <a:chOff x="0" y="847"/>
            <a:chExt cx="5511" cy="2394"/>
          </a:xfrm>
        </p:grpSpPr>
        <p:pic>
          <p:nvPicPr>
            <p:cNvPr id="58373" name="Image 1" descr="résolveur1.jpg"/>
            <p:cNvPicPr>
              <a:picLocks noChangeAspect="1"/>
            </p:cNvPicPr>
            <p:nvPr/>
          </p:nvPicPr>
          <p:blipFill>
            <a:blip r:embed="rId3" cstate="print"/>
            <a:srcRect/>
            <a:stretch>
              <a:fillRect/>
            </a:stretch>
          </p:blipFill>
          <p:spPr bwMode="auto">
            <a:xfrm>
              <a:off x="3733" y="1162"/>
              <a:ext cx="1506" cy="1724"/>
            </a:xfrm>
            <a:prstGeom prst="rect">
              <a:avLst/>
            </a:prstGeom>
            <a:noFill/>
            <a:ln w="9525">
              <a:noFill/>
              <a:miter lim="800000"/>
              <a:headEnd/>
              <a:tailEnd/>
            </a:ln>
          </p:spPr>
        </p:pic>
        <p:grpSp>
          <p:nvGrpSpPr>
            <p:cNvPr id="3" name="Groupe 14"/>
            <p:cNvGrpSpPr>
              <a:grpSpLocks noChangeAspect="1"/>
            </p:cNvGrpSpPr>
            <p:nvPr/>
          </p:nvGrpSpPr>
          <p:grpSpPr bwMode="auto">
            <a:xfrm rot="-9115830">
              <a:off x="4223" y="1679"/>
              <a:ext cx="638" cy="405"/>
              <a:chOff x="2991687" y="2441993"/>
              <a:chExt cx="3175304" cy="2015156"/>
            </a:xfrm>
          </p:grpSpPr>
          <p:sp>
            <p:nvSpPr>
              <p:cNvPr id="4" name="Ellipse 3"/>
              <p:cNvSpPr/>
              <p:nvPr/>
            </p:nvSpPr>
            <p:spPr>
              <a:xfrm rot="19758722">
                <a:off x="2991688" y="2441996"/>
                <a:ext cx="3175304" cy="2015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fr-FR"/>
              </a:p>
            </p:txBody>
          </p:sp>
          <p:sp>
            <p:nvSpPr>
              <p:cNvPr id="5" name="Ellipse 4"/>
              <p:cNvSpPr/>
              <p:nvPr/>
            </p:nvSpPr>
            <p:spPr>
              <a:xfrm rot="16200000">
                <a:off x="3891974" y="2715034"/>
                <a:ext cx="1442950" cy="143834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fr-FR"/>
              </a:p>
            </p:txBody>
          </p:sp>
        </p:grpSp>
        <p:cxnSp>
          <p:nvCxnSpPr>
            <p:cNvPr id="58375" name="Connecteur droit avec flèche 7"/>
            <p:cNvCxnSpPr>
              <a:cxnSpLocks noChangeShapeType="1"/>
              <a:stCxn id="58376" idx="0"/>
            </p:cNvCxnSpPr>
            <p:nvPr/>
          </p:nvCxnSpPr>
          <p:spPr bwMode="auto">
            <a:xfrm rot="16200000" flipV="1">
              <a:off x="4462" y="2477"/>
              <a:ext cx="567" cy="283"/>
            </a:xfrm>
            <a:prstGeom prst="straightConnector1">
              <a:avLst/>
            </a:prstGeom>
            <a:noFill/>
            <a:ln w="25400" algn="ctr">
              <a:solidFill>
                <a:schemeClr val="tx1"/>
              </a:solidFill>
              <a:round/>
              <a:headEnd/>
              <a:tailEnd type="triangle" w="med" len="med"/>
            </a:ln>
          </p:spPr>
        </p:cxnSp>
        <p:sp>
          <p:nvSpPr>
            <p:cNvPr id="58376" name="Ellipse 8"/>
            <p:cNvSpPr>
              <a:spLocks noChangeArrowheads="1"/>
            </p:cNvSpPr>
            <p:nvPr/>
          </p:nvSpPr>
          <p:spPr bwMode="auto">
            <a:xfrm>
              <a:off x="4762" y="2910"/>
              <a:ext cx="250" cy="237"/>
            </a:xfrm>
            <a:prstGeom prst="ellipse">
              <a:avLst/>
            </a:prstGeom>
            <a:noFill/>
            <a:ln w="25400" algn="ctr">
              <a:solidFill>
                <a:schemeClr val="tx1"/>
              </a:solidFill>
              <a:round/>
              <a:headEnd/>
              <a:tailEnd/>
            </a:ln>
          </p:spPr>
          <p:txBody>
            <a:bodyPr lIns="90000" tIns="46800" rIns="90000" bIns="46800">
              <a:spAutoFit/>
            </a:bodyPr>
            <a:lstStyle/>
            <a:p>
              <a:pPr algn="l"/>
              <a:r>
                <a:rPr lang="fr-FR" b="1"/>
                <a:t>3</a:t>
              </a:r>
            </a:p>
          </p:txBody>
        </p:sp>
        <p:cxnSp>
          <p:nvCxnSpPr>
            <p:cNvPr id="58377" name="Connecteur droit avec flèche 9"/>
            <p:cNvCxnSpPr>
              <a:cxnSpLocks noChangeShapeType="1"/>
            </p:cNvCxnSpPr>
            <p:nvPr/>
          </p:nvCxnSpPr>
          <p:spPr bwMode="auto">
            <a:xfrm rot="16200000" flipV="1">
              <a:off x="4921" y="1933"/>
              <a:ext cx="522" cy="386"/>
            </a:xfrm>
            <a:prstGeom prst="straightConnector1">
              <a:avLst/>
            </a:prstGeom>
            <a:noFill/>
            <a:ln w="25400" algn="ctr">
              <a:solidFill>
                <a:schemeClr val="tx1"/>
              </a:solidFill>
              <a:round/>
              <a:headEnd/>
              <a:tailEnd type="triangle" w="med" len="med"/>
            </a:ln>
          </p:spPr>
        </p:cxnSp>
        <p:sp>
          <p:nvSpPr>
            <p:cNvPr id="58378" name="Ellipse 10"/>
            <p:cNvSpPr>
              <a:spLocks noChangeArrowheads="1"/>
            </p:cNvSpPr>
            <p:nvPr/>
          </p:nvSpPr>
          <p:spPr bwMode="auto">
            <a:xfrm>
              <a:off x="5261" y="2389"/>
              <a:ext cx="250" cy="237"/>
            </a:xfrm>
            <a:prstGeom prst="ellipse">
              <a:avLst/>
            </a:prstGeom>
            <a:noFill/>
            <a:ln w="25400" algn="ctr">
              <a:solidFill>
                <a:schemeClr val="tx1"/>
              </a:solidFill>
              <a:round/>
              <a:headEnd/>
              <a:tailEnd/>
            </a:ln>
          </p:spPr>
          <p:txBody>
            <a:bodyPr lIns="90000" tIns="46800" rIns="90000" bIns="46800">
              <a:spAutoFit/>
            </a:bodyPr>
            <a:lstStyle/>
            <a:p>
              <a:pPr algn="l"/>
              <a:r>
                <a:rPr lang="fr-FR" b="1"/>
                <a:t>2</a:t>
              </a:r>
            </a:p>
          </p:txBody>
        </p:sp>
        <p:cxnSp>
          <p:nvCxnSpPr>
            <p:cNvPr id="58379" name="Connecteur droit avec flèche 12"/>
            <p:cNvCxnSpPr>
              <a:cxnSpLocks noChangeShapeType="1"/>
              <a:stCxn id="58380" idx="4"/>
            </p:cNvCxnSpPr>
            <p:nvPr/>
          </p:nvCxnSpPr>
          <p:spPr bwMode="auto">
            <a:xfrm rot="5400000">
              <a:off x="4713" y="984"/>
              <a:ext cx="340" cy="555"/>
            </a:xfrm>
            <a:prstGeom prst="straightConnector1">
              <a:avLst/>
            </a:prstGeom>
            <a:noFill/>
            <a:ln w="25400" algn="ctr">
              <a:solidFill>
                <a:schemeClr val="tx1"/>
              </a:solidFill>
              <a:round/>
              <a:headEnd/>
              <a:tailEnd type="triangle" w="med" len="med"/>
            </a:ln>
          </p:spPr>
        </p:cxnSp>
        <p:sp>
          <p:nvSpPr>
            <p:cNvPr id="58380" name="Ellipse 13"/>
            <p:cNvSpPr>
              <a:spLocks noChangeArrowheads="1"/>
            </p:cNvSpPr>
            <p:nvPr/>
          </p:nvSpPr>
          <p:spPr bwMode="auto">
            <a:xfrm>
              <a:off x="5035" y="847"/>
              <a:ext cx="249" cy="237"/>
            </a:xfrm>
            <a:prstGeom prst="ellipse">
              <a:avLst/>
            </a:prstGeom>
            <a:noFill/>
            <a:ln w="25400" algn="ctr">
              <a:solidFill>
                <a:schemeClr val="tx1"/>
              </a:solidFill>
              <a:round/>
              <a:headEnd/>
              <a:tailEnd/>
            </a:ln>
          </p:spPr>
          <p:txBody>
            <a:bodyPr lIns="90000" tIns="46800" rIns="90000" bIns="46800">
              <a:spAutoFit/>
            </a:bodyPr>
            <a:lstStyle/>
            <a:p>
              <a:pPr algn="l"/>
              <a:r>
                <a:rPr lang="fr-FR" b="1"/>
                <a:t>1</a:t>
              </a:r>
            </a:p>
          </p:txBody>
        </p:sp>
        <p:cxnSp>
          <p:nvCxnSpPr>
            <p:cNvPr id="58381" name="Connecteur droit avec flèche 16"/>
            <p:cNvCxnSpPr>
              <a:cxnSpLocks noChangeShapeType="1"/>
            </p:cNvCxnSpPr>
            <p:nvPr/>
          </p:nvCxnSpPr>
          <p:spPr bwMode="auto">
            <a:xfrm rot="5400000" flipH="1" flipV="1">
              <a:off x="3855" y="2410"/>
              <a:ext cx="929" cy="68"/>
            </a:xfrm>
            <a:prstGeom prst="straightConnector1">
              <a:avLst/>
            </a:prstGeom>
            <a:noFill/>
            <a:ln w="25400" algn="ctr">
              <a:solidFill>
                <a:schemeClr val="tx1"/>
              </a:solidFill>
              <a:round/>
              <a:headEnd/>
              <a:tailEnd type="triangle" w="med" len="med"/>
            </a:ln>
          </p:spPr>
        </p:cxnSp>
        <p:sp>
          <p:nvSpPr>
            <p:cNvPr id="58382" name="Ellipse 17"/>
            <p:cNvSpPr>
              <a:spLocks noChangeArrowheads="1"/>
            </p:cNvSpPr>
            <p:nvPr/>
          </p:nvSpPr>
          <p:spPr bwMode="auto">
            <a:xfrm>
              <a:off x="4173" y="2910"/>
              <a:ext cx="249" cy="237"/>
            </a:xfrm>
            <a:prstGeom prst="ellipse">
              <a:avLst/>
            </a:prstGeom>
            <a:noFill/>
            <a:ln w="25400" algn="ctr">
              <a:solidFill>
                <a:schemeClr val="tx1"/>
              </a:solidFill>
              <a:round/>
              <a:headEnd/>
              <a:tailEnd/>
            </a:ln>
          </p:spPr>
          <p:txBody>
            <a:bodyPr lIns="90000" tIns="46800" rIns="90000" bIns="46800">
              <a:spAutoFit/>
            </a:bodyPr>
            <a:lstStyle/>
            <a:p>
              <a:pPr algn="l"/>
              <a:r>
                <a:rPr lang="fr-FR" b="1"/>
                <a:t>4</a:t>
              </a:r>
            </a:p>
          </p:txBody>
        </p:sp>
        <p:pic>
          <p:nvPicPr>
            <p:cNvPr id="58383" name="Picture 5"/>
            <p:cNvPicPr>
              <a:picLocks noChangeAspect="1" noChangeArrowheads="1"/>
            </p:cNvPicPr>
            <p:nvPr/>
          </p:nvPicPr>
          <p:blipFill>
            <a:blip r:embed="rId4" cstate="print"/>
            <a:srcRect/>
            <a:stretch>
              <a:fillRect/>
            </a:stretch>
          </p:blipFill>
          <p:spPr bwMode="auto">
            <a:xfrm>
              <a:off x="194" y="981"/>
              <a:ext cx="1484" cy="1179"/>
            </a:xfrm>
            <a:prstGeom prst="rect">
              <a:avLst/>
            </a:prstGeom>
            <a:noFill/>
            <a:ln w="9525">
              <a:noFill/>
              <a:miter lim="800000"/>
              <a:headEnd/>
              <a:tailEnd/>
            </a:ln>
          </p:spPr>
        </p:pic>
        <p:sp>
          <p:nvSpPr>
            <p:cNvPr id="58384" name="Flèche droite 22"/>
            <p:cNvSpPr>
              <a:spLocks noChangeArrowheads="1"/>
            </p:cNvSpPr>
            <p:nvPr/>
          </p:nvSpPr>
          <p:spPr bwMode="auto">
            <a:xfrm>
              <a:off x="1565" y="1014"/>
              <a:ext cx="317" cy="304"/>
            </a:xfrm>
            <a:prstGeom prst="rightArrow">
              <a:avLst>
                <a:gd name="adj1" fmla="val 50000"/>
                <a:gd name="adj2" fmla="val 49937"/>
              </a:avLst>
            </a:prstGeom>
            <a:noFill/>
            <a:ln w="25400" algn="ctr">
              <a:solidFill>
                <a:schemeClr val="tx1"/>
              </a:solidFill>
              <a:round/>
              <a:headEnd/>
              <a:tailEnd/>
            </a:ln>
          </p:spPr>
          <p:txBody>
            <a:bodyPr lIns="90000" tIns="46800" rIns="90000" bIns="46800">
              <a:spAutoFit/>
            </a:bodyPr>
            <a:lstStyle/>
            <a:p>
              <a:pPr algn="l"/>
              <a:endParaRPr lang="es-ES"/>
            </a:p>
          </p:txBody>
        </p:sp>
        <p:pic>
          <p:nvPicPr>
            <p:cNvPr id="58385" name="Image 23" descr="signal exitation.png"/>
            <p:cNvPicPr>
              <a:picLocks noChangeAspect="1"/>
            </p:cNvPicPr>
            <p:nvPr/>
          </p:nvPicPr>
          <p:blipFill>
            <a:blip r:embed="rId5" cstate="print"/>
            <a:srcRect/>
            <a:stretch>
              <a:fillRect/>
            </a:stretch>
          </p:blipFill>
          <p:spPr bwMode="auto">
            <a:xfrm>
              <a:off x="1927" y="1026"/>
              <a:ext cx="722" cy="363"/>
            </a:xfrm>
            <a:prstGeom prst="rect">
              <a:avLst/>
            </a:prstGeom>
            <a:noFill/>
            <a:ln w="9525">
              <a:noFill/>
              <a:miter lim="800000"/>
              <a:headEnd/>
              <a:tailEnd/>
            </a:ln>
          </p:spPr>
        </p:pic>
        <p:cxnSp>
          <p:nvCxnSpPr>
            <p:cNvPr id="58386" name="Forme 25"/>
            <p:cNvCxnSpPr>
              <a:cxnSpLocks noChangeShapeType="1"/>
            </p:cNvCxnSpPr>
            <p:nvPr/>
          </p:nvCxnSpPr>
          <p:spPr bwMode="auto">
            <a:xfrm>
              <a:off x="2649" y="1207"/>
              <a:ext cx="1138" cy="1089"/>
            </a:xfrm>
            <a:prstGeom prst="bentConnector3">
              <a:avLst>
                <a:gd name="adj1" fmla="val 50000"/>
              </a:avLst>
            </a:prstGeom>
            <a:noFill/>
            <a:ln w="25400" algn="ctr">
              <a:solidFill>
                <a:schemeClr val="tx1"/>
              </a:solidFill>
              <a:round/>
              <a:headEnd/>
              <a:tailEnd type="arrow" w="med" len="med"/>
            </a:ln>
          </p:spPr>
        </p:cxnSp>
        <p:sp>
          <p:nvSpPr>
            <p:cNvPr id="35" name="Forme libre 34"/>
            <p:cNvSpPr>
              <a:spLocks noChangeAspect="1"/>
            </p:cNvSpPr>
            <p:nvPr/>
          </p:nvSpPr>
          <p:spPr>
            <a:xfrm>
              <a:off x="1850" y="1457"/>
              <a:ext cx="841" cy="468"/>
            </a:xfrm>
            <a:custGeom>
              <a:avLst/>
              <a:gdLst>
                <a:gd name="connsiteX0" fmla="*/ 0 w 6255326"/>
                <a:gd name="connsiteY0" fmla="*/ 1780309 h 3482108"/>
                <a:gd name="connsiteX1" fmla="*/ 124690 w 6255326"/>
                <a:gd name="connsiteY1" fmla="*/ 228600 h 3482108"/>
                <a:gd name="connsiteX2" fmla="*/ 443345 w 6255326"/>
                <a:gd name="connsiteY2" fmla="*/ 3151909 h 3482108"/>
                <a:gd name="connsiteX3" fmla="*/ 734290 w 6255326"/>
                <a:gd name="connsiteY3" fmla="*/ 685800 h 3482108"/>
                <a:gd name="connsiteX4" fmla="*/ 1025236 w 6255326"/>
                <a:gd name="connsiteY4" fmla="*/ 2500745 h 3482108"/>
                <a:gd name="connsiteX5" fmla="*/ 1316181 w 6255326"/>
                <a:gd name="connsiteY5" fmla="*/ 1447800 h 3482108"/>
                <a:gd name="connsiteX6" fmla="*/ 1524000 w 6255326"/>
                <a:gd name="connsiteY6" fmla="*/ 1794163 h 3482108"/>
                <a:gd name="connsiteX7" fmla="*/ 1745672 w 6255326"/>
                <a:gd name="connsiteY7" fmla="*/ 1461654 h 3482108"/>
                <a:gd name="connsiteX8" fmla="*/ 2050472 w 6255326"/>
                <a:gd name="connsiteY8" fmla="*/ 2473036 h 3482108"/>
                <a:gd name="connsiteX9" fmla="*/ 2355272 w 6255326"/>
                <a:gd name="connsiteY9" fmla="*/ 671945 h 3482108"/>
                <a:gd name="connsiteX10" fmla="*/ 2632363 w 6255326"/>
                <a:gd name="connsiteY10" fmla="*/ 3124200 h 3482108"/>
                <a:gd name="connsiteX11" fmla="*/ 2923309 w 6255326"/>
                <a:gd name="connsiteY11" fmla="*/ 228600 h 3482108"/>
                <a:gd name="connsiteX12" fmla="*/ 3241963 w 6255326"/>
                <a:gd name="connsiteY12" fmla="*/ 3221181 h 3482108"/>
                <a:gd name="connsiteX13" fmla="*/ 3560618 w 6255326"/>
                <a:gd name="connsiteY13" fmla="*/ 367145 h 3482108"/>
                <a:gd name="connsiteX14" fmla="*/ 3851563 w 6255326"/>
                <a:gd name="connsiteY14" fmla="*/ 2833254 h 3482108"/>
                <a:gd name="connsiteX15" fmla="*/ 4156363 w 6255326"/>
                <a:gd name="connsiteY15" fmla="*/ 1004454 h 3482108"/>
                <a:gd name="connsiteX16" fmla="*/ 4447309 w 6255326"/>
                <a:gd name="connsiteY16" fmla="*/ 2071254 h 3482108"/>
                <a:gd name="connsiteX17" fmla="*/ 4655127 w 6255326"/>
                <a:gd name="connsiteY17" fmla="*/ 1780309 h 3482108"/>
                <a:gd name="connsiteX18" fmla="*/ 4849090 w 6255326"/>
                <a:gd name="connsiteY18" fmla="*/ 2057400 h 3482108"/>
                <a:gd name="connsiteX19" fmla="*/ 5126181 w 6255326"/>
                <a:gd name="connsiteY19" fmla="*/ 990600 h 3482108"/>
                <a:gd name="connsiteX20" fmla="*/ 5417127 w 6255326"/>
                <a:gd name="connsiteY20" fmla="*/ 2833254 h 3482108"/>
                <a:gd name="connsiteX21" fmla="*/ 5708072 w 6255326"/>
                <a:gd name="connsiteY21" fmla="*/ 394854 h 3482108"/>
                <a:gd name="connsiteX22" fmla="*/ 6012872 w 6255326"/>
                <a:gd name="connsiteY22" fmla="*/ 3248890 h 3482108"/>
                <a:gd name="connsiteX23" fmla="*/ 6220690 w 6255326"/>
                <a:gd name="connsiteY23" fmla="*/ 1794163 h 3482108"/>
                <a:gd name="connsiteX24" fmla="*/ 6220690 w 6255326"/>
                <a:gd name="connsiteY24" fmla="*/ 1808018 h 3482108"/>
                <a:gd name="connsiteX25" fmla="*/ 6220690 w 6255326"/>
                <a:gd name="connsiteY25" fmla="*/ 1808018 h 3482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55326" h="3482108">
                  <a:moveTo>
                    <a:pt x="0" y="1780309"/>
                  </a:moveTo>
                  <a:cubicBezTo>
                    <a:pt x="25399" y="890154"/>
                    <a:pt x="50799" y="0"/>
                    <a:pt x="124690" y="228600"/>
                  </a:cubicBezTo>
                  <a:cubicBezTo>
                    <a:pt x="198581" y="457200"/>
                    <a:pt x="341745" y="3075709"/>
                    <a:pt x="443345" y="3151909"/>
                  </a:cubicBezTo>
                  <a:cubicBezTo>
                    <a:pt x="544945" y="3228109"/>
                    <a:pt x="637308" y="794327"/>
                    <a:pt x="734290" y="685800"/>
                  </a:cubicBezTo>
                  <a:cubicBezTo>
                    <a:pt x="831272" y="577273"/>
                    <a:pt x="928254" y="2373745"/>
                    <a:pt x="1025236" y="2500745"/>
                  </a:cubicBezTo>
                  <a:cubicBezTo>
                    <a:pt x="1122218" y="2627745"/>
                    <a:pt x="1233054" y="1565564"/>
                    <a:pt x="1316181" y="1447800"/>
                  </a:cubicBezTo>
                  <a:cubicBezTo>
                    <a:pt x="1399308" y="1330036"/>
                    <a:pt x="1452418" y="1791854"/>
                    <a:pt x="1524000" y="1794163"/>
                  </a:cubicBezTo>
                  <a:cubicBezTo>
                    <a:pt x="1595582" y="1796472"/>
                    <a:pt x="1657927" y="1348509"/>
                    <a:pt x="1745672" y="1461654"/>
                  </a:cubicBezTo>
                  <a:cubicBezTo>
                    <a:pt x="1833417" y="1574800"/>
                    <a:pt x="1948872" y="2604654"/>
                    <a:pt x="2050472" y="2473036"/>
                  </a:cubicBezTo>
                  <a:cubicBezTo>
                    <a:pt x="2152072" y="2341418"/>
                    <a:pt x="2258290" y="563418"/>
                    <a:pt x="2355272" y="671945"/>
                  </a:cubicBezTo>
                  <a:cubicBezTo>
                    <a:pt x="2452254" y="780472"/>
                    <a:pt x="2537690" y="3198091"/>
                    <a:pt x="2632363" y="3124200"/>
                  </a:cubicBezTo>
                  <a:cubicBezTo>
                    <a:pt x="2727036" y="3050309"/>
                    <a:pt x="2821709" y="212437"/>
                    <a:pt x="2923309" y="228600"/>
                  </a:cubicBezTo>
                  <a:cubicBezTo>
                    <a:pt x="3024909" y="244764"/>
                    <a:pt x="3135745" y="3198090"/>
                    <a:pt x="3241963" y="3221181"/>
                  </a:cubicBezTo>
                  <a:cubicBezTo>
                    <a:pt x="3348181" y="3244272"/>
                    <a:pt x="3459018" y="431799"/>
                    <a:pt x="3560618" y="367145"/>
                  </a:cubicBezTo>
                  <a:cubicBezTo>
                    <a:pt x="3662218" y="302491"/>
                    <a:pt x="3752272" y="2727036"/>
                    <a:pt x="3851563" y="2833254"/>
                  </a:cubicBezTo>
                  <a:cubicBezTo>
                    <a:pt x="3950854" y="2939472"/>
                    <a:pt x="4057072" y="1131454"/>
                    <a:pt x="4156363" y="1004454"/>
                  </a:cubicBezTo>
                  <a:cubicBezTo>
                    <a:pt x="4255654" y="877454"/>
                    <a:pt x="4364182" y="1941945"/>
                    <a:pt x="4447309" y="2071254"/>
                  </a:cubicBezTo>
                  <a:cubicBezTo>
                    <a:pt x="4530436" y="2200563"/>
                    <a:pt x="4588164" y="1782618"/>
                    <a:pt x="4655127" y="1780309"/>
                  </a:cubicBezTo>
                  <a:cubicBezTo>
                    <a:pt x="4722090" y="1778000"/>
                    <a:pt x="4770581" y="2189018"/>
                    <a:pt x="4849090" y="2057400"/>
                  </a:cubicBezTo>
                  <a:cubicBezTo>
                    <a:pt x="4927599" y="1925782"/>
                    <a:pt x="5031508" y="861291"/>
                    <a:pt x="5126181" y="990600"/>
                  </a:cubicBezTo>
                  <a:cubicBezTo>
                    <a:pt x="5220854" y="1119909"/>
                    <a:pt x="5320145" y="2932545"/>
                    <a:pt x="5417127" y="2833254"/>
                  </a:cubicBezTo>
                  <a:cubicBezTo>
                    <a:pt x="5514109" y="2733963"/>
                    <a:pt x="5608781" y="325581"/>
                    <a:pt x="5708072" y="394854"/>
                  </a:cubicBezTo>
                  <a:cubicBezTo>
                    <a:pt x="5807363" y="464127"/>
                    <a:pt x="5927436" y="3015672"/>
                    <a:pt x="6012872" y="3248890"/>
                  </a:cubicBezTo>
                  <a:cubicBezTo>
                    <a:pt x="6098308" y="3482108"/>
                    <a:pt x="6186054" y="2034308"/>
                    <a:pt x="6220690" y="1794163"/>
                  </a:cubicBezTo>
                  <a:cubicBezTo>
                    <a:pt x="6255326" y="1554018"/>
                    <a:pt x="6220690" y="1808018"/>
                    <a:pt x="6220690" y="1808018"/>
                  </a:cubicBezTo>
                  <a:lnTo>
                    <a:pt x="6220690" y="1808018"/>
                  </a:lnTo>
                </a:path>
              </a:pathLst>
            </a:custGeom>
            <a:ln w="15875">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fr-FR"/>
            </a:p>
          </p:txBody>
        </p:sp>
        <p:sp>
          <p:nvSpPr>
            <p:cNvPr id="36" name="Forme libre 35"/>
            <p:cNvSpPr>
              <a:spLocks noChangeAspect="1"/>
            </p:cNvSpPr>
            <p:nvPr/>
          </p:nvSpPr>
          <p:spPr>
            <a:xfrm>
              <a:off x="1837" y="1480"/>
              <a:ext cx="854" cy="436"/>
            </a:xfrm>
            <a:custGeom>
              <a:avLst/>
              <a:gdLst>
                <a:gd name="connsiteX0" fmla="*/ 0 w 6352308"/>
                <a:gd name="connsiteY0" fmla="*/ 121227 h 3245427"/>
                <a:gd name="connsiteX1" fmla="*/ 706582 w 6352308"/>
                <a:gd name="connsiteY1" fmla="*/ 516082 h 3245427"/>
                <a:gd name="connsiteX2" fmla="*/ 3158836 w 6352308"/>
                <a:gd name="connsiteY2" fmla="*/ 3217718 h 3245427"/>
                <a:gd name="connsiteX3" fmla="*/ 5382491 w 6352308"/>
                <a:gd name="connsiteY3" fmla="*/ 682337 h 3245427"/>
                <a:gd name="connsiteX4" fmla="*/ 6213763 w 6352308"/>
                <a:gd name="connsiteY4" fmla="*/ 142009 h 3245427"/>
                <a:gd name="connsiteX5" fmla="*/ 6213763 w 6352308"/>
                <a:gd name="connsiteY5" fmla="*/ 121227 h 324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52308" h="3245427">
                  <a:moveTo>
                    <a:pt x="0" y="121227"/>
                  </a:moveTo>
                  <a:cubicBezTo>
                    <a:pt x="90054" y="60613"/>
                    <a:pt x="180109" y="0"/>
                    <a:pt x="706582" y="516082"/>
                  </a:cubicBezTo>
                  <a:cubicBezTo>
                    <a:pt x="1233055" y="1032164"/>
                    <a:pt x="2379518" y="3190009"/>
                    <a:pt x="3158836" y="3217718"/>
                  </a:cubicBezTo>
                  <a:cubicBezTo>
                    <a:pt x="3938154" y="3245427"/>
                    <a:pt x="4873336" y="1194955"/>
                    <a:pt x="5382491" y="682337"/>
                  </a:cubicBezTo>
                  <a:cubicBezTo>
                    <a:pt x="5891646" y="169719"/>
                    <a:pt x="6075218" y="235527"/>
                    <a:pt x="6213763" y="142009"/>
                  </a:cubicBezTo>
                  <a:cubicBezTo>
                    <a:pt x="6352308" y="48491"/>
                    <a:pt x="6283035" y="84859"/>
                    <a:pt x="6213763" y="121227"/>
                  </a:cubicBezTo>
                </a:path>
              </a:pathLst>
            </a:cu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defRPr/>
              </a:pPr>
              <a:endParaRPr lang="fr-FR"/>
            </a:p>
          </p:txBody>
        </p:sp>
        <p:cxnSp>
          <p:nvCxnSpPr>
            <p:cNvPr id="58389" name="Forme 25"/>
            <p:cNvCxnSpPr>
              <a:cxnSpLocks noChangeShapeType="1"/>
            </p:cNvCxnSpPr>
            <p:nvPr/>
          </p:nvCxnSpPr>
          <p:spPr bwMode="auto">
            <a:xfrm>
              <a:off x="2699" y="1706"/>
              <a:ext cx="1111" cy="726"/>
            </a:xfrm>
            <a:prstGeom prst="bentConnector3">
              <a:avLst>
                <a:gd name="adj1" fmla="val 36741"/>
              </a:avLst>
            </a:prstGeom>
            <a:noFill/>
            <a:ln w="25400" algn="ctr">
              <a:solidFill>
                <a:schemeClr val="tx1"/>
              </a:solidFill>
              <a:round/>
              <a:headEnd/>
              <a:tailEnd type="arrow" w="med" len="med"/>
            </a:ln>
          </p:spPr>
        </p:cxnSp>
        <p:sp>
          <p:nvSpPr>
            <p:cNvPr id="58390" name="Flèche droite 39"/>
            <p:cNvSpPr>
              <a:spLocks noChangeArrowheads="1"/>
            </p:cNvSpPr>
            <p:nvPr/>
          </p:nvSpPr>
          <p:spPr bwMode="auto">
            <a:xfrm rot="10800000">
              <a:off x="1497" y="1560"/>
              <a:ext cx="317" cy="304"/>
            </a:xfrm>
            <a:prstGeom prst="rightArrow">
              <a:avLst>
                <a:gd name="adj1" fmla="val 50000"/>
                <a:gd name="adj2" fmla="val 49937"/>
              </a:avLst>
            </a:prstGeom>
            <a:noFill/>
            <a:ln w="25400" algn="ctr">
              <a:solidFill>
                <a:schemeClr val="tx1"/>
              </a:solidFill>
              <a:round/>
              <a:headEnd/>
              <a:tailEnd/>
            </a:ln>
          </p:spPr>
          <p:txBody>
            <a:bodyPr lIns="90000" tIns="46800" rIns="90000" bIns="46800">
              <a:spAutoFit/>
            </a:bodyPr>
            <a:lstStyle/>
            <a:p>
              <a:pPr algn="l"/>
              <a:endParaRPr lang="es-ES"/>
            </a:p>
          </p:txBody>
        </p:sp>
        <p:sp>
          <p:nvSpPr>
            <p:cNvPr id="58391" name="Flèche droite 40"/>
            <p:cNvSpPr>
              <a:spLocks noChangeArrowheads="1"/>
            </p:cNvSpPr>
            <p:nvPr/>
          </p:nvSpPr>
          <p:spPr bwMode="auto">
            <a:xfrm rot="10800000">
              <a:off x="1497" y="2015"/>
              <a:ext cx="305" cy="304"/>
            </a:xfrm>
            <a:prstGeom prst="rightArrow">
              <a:avLst>
                <a:gd name="adj1" fmla="val 50000"/>
                <a:gd name="adj2" fmla="val 48046"/>
              </a:avLst>
            </a:prstGeom>
            <a:noFill/>
            <a:ln w="25400" algn="ctr">
              <a:solidFill>
                <a:schemeClr val="tx1"/>
              </a:solidFill>
              <a:round/>
              <a:headEnd/>
              <a:tailEnd/>
            </a:ln>
          </p:spPr>
          <p:txBody>
            <a:bodyPr lIns="90000" tIns="46800" rIns="90000" bIns="46800">
              <a:spAutoFit/>
            </a:bodyPr>
            <a:lstStyle/>
            <a:p>
              <a:pPr algn="l"/>
              <a:endParaRPr lang="es-ES"/>
            </a:p>
          </p:txBody>
        </p:sp>
        <p:sp>
          <p:nvSpPr>
            <p:cNvPr id="52" name="Forme libre 51"/>
            <p:cNvSpPr>
              <a:spLocks noChangeAspect="1"/>
            </p:cNvSpPr>
            <p:nvPr/>
          </p:nvSpPr>
          <p:spPr>
            <a:xfrm>
              <a:off x="1814" y="1933"/>
              <a:ext cx="853" cy="427"/>
            </a:xfrm>
            <a:custGeom>
              <a:avLst/>
              <a:gdLst>
                <a:gd name="connsiteX0" fmla="*/ 0 w 6172200"/>
                <a:gd name="connsiteY0" fmla="*/ 1577975 h 3090862"/>
                <a:gd name="connsiteX1" fmla="*/ 209550 w 6172200"/>
                <a:gd name="connsiteY1" fmla="*/ 1263650 h 3090862"/>
                <a:gd name="connsiteX2" fmla="*/ 495300 w 6172200"/>
                <a:gd name="connsiteY2" fmla="*/ 2282825 h 3090862"/>
                <a:gd name="connsiteX3" fmla="*/ 800100 w 6172200"/>
                <a:gd name="connsiteY3" fmla="*/ 482600 h 3090862"/>
                <a:gd name="connsiteX4" fmla="*/ 1066800 w 6172200"/>
                <a:gd name="connsiteY4" fmla="*/ 2901950 h 3090862"/>
                <a:gd name="connsiteX5" fmla="*/ 1438275 w 6172200"/>
                <a:gd name="connsiteY5" fmla="*/ 25400 h 3090862"/>
                <a:gd name="connsiteX6" fmla="*/ 1695450 w 6172200"/>
                <a:gd name="connsiteY6" fmla="*/ 3054350 h 3090862"/>
                <a:gd name="connsiteX7" fmla="*/ 2019300 w 6172200"/>
                <a:gd name="connsiteY7" fmla="*/ 244475 h 3090862"/>
                <a:gd name="connsiteX8" fmla="*/ 2343150 w 6172200"/>
                <a:gd name="connsiteY8" fmla="*/ 2635250 h 3090862"/>
                <a:gd name="connsiteX9" fmla="*/ 2647950 w 6172200"/>
                <a:gd name="connsiteY9" fmla="*/ 835025 h 3090862"/>
                <a:gd name="connsiteX10" fmla="*/ 2876550 w 6172200"/>
                <a:gd name="connsiteY10" fmla="*/ 1835150 h 3090862"/>
                <a:gd name="connsiteX11" fmla="*/ 3114675 w 6172200"/>
                <a:gd name="connsiteY11" fmla="*/ 1530350 h 3090862"/>
                <a:gd name="connsiteX12" fmla="*/ 3314700 w 6172200"/>
                <a:gd name="connsiteY12" fmla="*/ 1854200 h 3090862"/>
                <a:gd name="connsiteX13" fmla="*/ 3600450 w 6172200"/>
                <a:gd name="connsiteY13" fmla="*/ 825500 h 3090862"/>
                <a:gd name="connsiteX14" fmla="*/ 3886200 w 6172200"/>
                <a:gd name="connsiteY14" fmla="*/ 2606675 h 3090862"/>
                <a:gd name="connsiteX15" fmla="*/ 4181475 w 6172200"/>
                <a:gd name="connsiteY15" fmla="*/ 225425 h 3090862"/>
                <a:gd name="connsiteX16" fmla="*/ 4476750 w 6172200"/>
                <a:gd name="connsiteY16" fmla="*/ 3044825 h 3090862"/>
                <a:gd name="connsiteX17" fmla="*/ 4781550 w 6172200"/>
                <a:gd name="connsiteY17" fmla="*/ 53975 h 3090862"/>
                <a:gd name="connsiteX18" fmla="*/ 5086350 w 6172200"/>
                <a:gd name="connsiteY18" fmla="*/ 2892425 h 3090862"/>
                <a:gd name="connsiteX19" fmla="*/ 5391150 w 6172200"/>
                <a:gd name="connsiteY19" fmla="*/ 482600 h 3090862"/>
                <a:gd name="connsiteX20" fmla="*/ 5686425 w 6172200"/>
                <a:gd name="connsiteY20" fmla="*/ 2225675 h 3090862"/>
                <a:gd name="connsiteX21" fmla="*/ 5934075 w 6172200"/>
                <a:gd name="connsiteY21" fmla="*/ 1282700 h 3090862"/>
                <a:gd name="connsiteX22" fmla="*/ 6172200 w 6172200"/>
                <a:gd name="connsiteY22" fmla="*/ 1577975 h 3090862"/>
                <a:gd name="connsiteX23" fmla="*/ 6172200 w 6172200"/>
                <a:gd name="connsiteY23" fmla="*/ 1577975 h 3090862"/>
                <a:gd name="connsiteX24" fmla="*/ 6172200 w 6172200"/>
                <a:gd name="connsiteY24" fmla="*/ 1558925 h 3090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72200" h="3090862">
                  <a:moveTo>
                    <a:pt x="0" y="1577975"/>
                  </a:moveTo>
                  <a:cubicBezTo>
                    <a:pt x="63500" y="1362075"/>
                    <a:pt x="127000" y="1146175"/>
                    <a:pt x="209550" y="1263650"/>
                  </a:cubicBezTo>
                  <a:cubicBezTo>
                    <a:pt x="292100" y="1381125"/>
                    <a:pt x="396875" y="2413000"/>
                    <a:pt x="495300" y="2282825"/>
                  </a:cubicBezTo>
                  <a:cubicBezTo>
                    <a:pt x="593725" y="2152650"/>
                    <a:pt x="704850" y="379413"/>
                    <a:pt x="800100" y="482600"/>
                  </a:cubicBezTo>
                  <a:cubicBezTo>
                    <a:pt x="895350" y="585787"/>
                    <a:pt x="960438" y="2978150"/>
                    <a:pt x="1066800" y="2901950"/>
                  </a:cubicBezTo>
                  <a:cubicBezTo>
                    <a:pt x="1173162" y="2825750"/>
                    <a:pt x="1333500" y="0"/>
                    <a:pt x="1438275" y="25400"/>
                  </a:cubicBezTo>
                  <a:cubicBezTo>
                    <a:pt x="1543050" y="50800"/>
                    <a:pt x="1598613" y="3017838"/>
                    <a:pt x="1695450" y="3054350"/>
                  </a:cubicBezTo>
                  <a:cubicBezTo>
                    <a:pt x="1792287" y="3090862"/>
                    <a:pt x="1911350" y="314325"/>
                    <a:pt x="2019300" y="244475"/>
                  </a:cubicBezTo>
                  <a:cubicBezTo>
                    <a:pt x="2127250" y="174625"/>
                    <a:pt x="2238375" y="2536825"/>
                    <a:pt x="2343150" y="2635250"/>
                  </a:cubicBezTo>
                  <a:cubicBezTo>
                    <a:pt x="2447925" y="2733675"/>
                    <a:pt x="2559050" y="968375"/>
                    <a:pt x="2647950" y="835025"/>
                  </a:cubicBezTo>
                  <a:cubicBezTo>
                    <a:pt x="2736850" y="701675"/>
                    <a:pt x="2798763" y="1719263"/>
                    <a:pt x="2876550" y="1835150"/>
                  </a:cubicBezTo>
                  <a:cubicBezTo>
                    <a:pt x="2954337" y="1951037"/>
                    <a:pt x="3041650" y="1527175"/>
                    <a:pt x="3114675" y="1530350"/>
                  </a:cubicBezTo>
                  <a:cubicBezTo>
                    <a:pt x="3187700" y="1533525"/>
                    <a:pt x="3233738" y="1971675"/>
                    <a:pt x="3314700" y="1854200"/>
                  </a:cubicBezTo>
                  <a:cubicBezTo>
                    <a:pt x="3395662" y="1736725"/>
                    <a:pt x="3505200" y="700088"/>
                    <a:pt x="3600450" y="825500"/>
                  </a:cubicBezTo>
                  <a:cubicBezTo>
                    <a:pt x="3695700" y="950913"/>
                    <a:pt x="3789363" y="2706687"/>
                    <a:pt x="3886200" y="2606675"/>
                  </a:cubicBezTo>
                  <a:cubicBezTo>
                    <a:pt x="3983037" y="2506663"/>
                    <a:pt x="4083050" y="152400"/>
                    <a:pt x="4181475" y="225425"/>
                  </a:cubicBezTo>
                  <a:cubicBezTo>
                    <a:pt x="4279900" y="298450"/>
                    <a:pt x="4376738" y="3073400"/>
                    <a:pt x="4476750" y="3044825"/>
                  </a:cubicBezTo>
                  <a:cubicBezTo>
                    <a:pt x="4576762" y="3016250"/>
                    <a:pt x="4679950" y="79375"/>
                    <a:pt x="4781550" y="53975"/>
                  </a:cubicBezTo>
                  <a:cubicBezTo>
                    <a:pt x="4883150" y="28575"/>
                    <a:pt x="4984750" y="2820988"/>
                    <a:pt x="5086350" y="2892425"/>
                  </a:cubicBezTo>
                  <a:cubicBezTo>
                    <a:pt x="5187950" y="2963863"/>
                    <a:pt x="5291138" y="593725"/>
                    <a:pt x="5391150" y="482600"/>
                  </a:cubicBezTo>
                  <a:cubicBezTo>
                    <a:pt x="5491163" y="371475"/>
                    <a:pt x="5595938" y="2092325"/>
                    <a:pt x="5686425" y="2225675"/>
                  </a:cubicBezTo>
                  <a:cubicBezTo>
                    <a:pt x="5776912" y="2359025"/>
                    <a:pt x="5853113" y="1390650"/>
                    <a:pt x="5934075" y="1282700"/>
                  </a:cubicBezTo>
                  <a:cubicBezTo>
                    <a:pt x="6015037" y="1174750"/>
                    <a:pt x="6172200" y="1577975"/>
                    <a:pt x="6172200" y="1577975"/>
                  </a:cubicBezTo>
                  <a:lnTo>
                    <a:pt x="6172200" y="1577975"/>
                  </a:lnTo>
                  <a:lnTo>
                    <a:pt x="6172200" y="1558925"/>
                  </a:lnTo>
                </a:path>
              </a:pathLst>
            </a:custGeom>
            <a:ln w="19050">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defRPr/>
              </a:pPr>
              <a:endParaRPr lang="fr-FR"/>
            </a:p>
          </p:txBody>
        </p:sp>
        <p:sp>
          <p:nvSpPr>
            <p:cNvPr id="53" name="Forme libre 52"/>
            <p:cNvSpPr>
              <a:spLocks noChangeAspect="1"/>
            </p:cNvSpPr>
            <p:nvPr/>
          </p:nvSpPr>
          <p:spPr>
            <a:xfrm>
              <a:off x="1820" y="1930"/>
              <a:ext cx="851" cy="430"/>
            </a:xfrm>
            <a:custGeom>
              <a:avLst/>
              <a:gdLst>
                <a:gd name="connsiteX0" fmla="*/ 0 w 6153150"/>
                <a:gd name="connsiteY0" fmla="*/ 1593850 h 3116263"/>
                <a:gd name="connsiteX1" fmla="*/ 971550 w 6153150"/>
                <a:gd name="connsiteY1" fmla="*/ 327025 h 3116263"/>
                <a:gd name="connsiteX2" fmla="*/ 1533525 w 6153150"/>
                <a:gd name="connsiteY2" fmla="*/ 50800 h 3116263"/>
                <a:gd name="connsiteX3" fmla="*/ 2057400 w 6153150"/>
                <a:gd name="connsiteY3" fmla="*/ 250825 h 3116263"/>
                <a:gd name="connsiteX4" fmla="*/ 3133725 w 6153150"/>
                <a:gd name="connsiteY4" fmla="*/ 1555750 h 3116263"/>
                <a:gd name="connsiteX5" fmla="*/ 4057650 w 6153150"/>
                <a:gd name="connsiteY5" fmla="*/ 2794000 h 3116263"/>
                <a:gd name="connsiteX6" fmla="*/ 4600575 w 6153150"/>
                <a:gd name="connsiteY6" fmla="*/ 3079750 h 3116263"/>
                <a:gd name="connsiteX7" fmla="*/ 5029200 w 6153150"/>
                <a:gd name="connsiteY7" fmla="*/ 2955925 h 3116263"/>
                <a:gd name="connsiteX8" fmla="*/ 5829300 w 6153150"/>
                <a:gd name="connsiteY8" fmla="*/ 2117725 h 3116263"/>
                <a:gd name="connsiteX9" fmla="*/ 6153150 w 6153150"/>
                <a:gd name="connsiteY9" fmla="*/ 1593850 h 3116263"/>
                <a:gd name="connsiteX10" fmla="*/ 6153150 w 6153150"/>
                <a:gd name="connsiteY10" fmla="*/ 1593850 h 3116263"/>
                <a:gd name="connsiteX11" fmla="*/ 6143625 w 6153150"/>
                <a:gd name="connsiteY11" fmla="*/ 1593850 h 3116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53150" h="3116263">
                  <a:moveTo>
                    <a:pt x="0" y="1593850"/>
                  </a:moveTo>
                  <a:cubicBezTo>
                    <a:pt x="357981" y="1089025"/>
                    <a:pt x="715963" y="584200"/>
                    <a:pt x="971550" y="327025"/>
                  </a:cubicBezTo>
                  <a:cubicBezTo>
                    <a:pt x="1227138" y="69850"/>
                    <a:pt x="1352550" y="63500"/>
                    <a:pt x="1533525" y="50800"/>
                  </a:cubicBezTo>
                  <a:cubicBezTo>
                    <a:pt x="1714500" y="38100"/>
                    <a:pt x="1790700" y="0"/>
                    <a:pt x="2057400" y="250825"/>
                  </a:cubicBezTo>
                  <a:cubicBezTo>
                    <a:pt x="2324100" y="501650"/>
                    <a:pt x="2800350" y="1131888"/>
                    <a:pt x="3133725" y="1555750"/>
                  </a:cubicBezTo>
                  <a:cubicBezTo>
                    <a:pt x="3467100" y="1979612"/>
                    <a:pt x="3813175" y="2540000"/>
                    <a:pt x="4057650" y="2794000"/>
                  </a:cubicBezTo>
                  <a:cubicBezTo>
                    <a:pt x="4302125" y="3048000"/>
                    <a:pt x="4438650" y="3052763"/>
                    <a:pt x="4600575" y="3079750"/>
                  </a:cubicBezTo>
                  <a:cubicBezTo>
                    <a:pt x="4762500" y="3106738"/>
                    <a:pt x="4824412" y="3116263"/>
                    <a:pt x="5029200" y="2955925"/>
                  </a:cubicBezTo>
                  <a:cubicBezTo>
                    <a:pt x="5233988" y="2795587"/>
                    <a:pt x="5641975" y="2344738"/>
                    <a:pt x="5829300" y="2117725"/>
                  </a:cubicBezTo>
                  <a:cubicBezTo>
                    <a:pt x="6016625" y="1890713"/>
                    <a:pt x="6153150" y="1593850"/>
                    <a:pt x="6153150" y="1593850"/>
                  </a:cubicBezTo>
                  <a:lnTo>
                    <a:pt x="6153150" y="1593850"/>
                  </a:lnTo>
                  <a:lnTo>
                    <a:pt x="6143625" y="1593850"/>
                  </a:lnTo>
                </a:path>
              </a:pathLst>
            </a:cu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txBody>
            <a:bodyPr anchor="ctr"/>
            <a:lstStyle/>
            <a:p>
              <a:pPr>
                <a:defRPr/>
              </a:pPr>
              <a:endParaRPr lang="fr-FR"/>
            </a:p>
          </p:txBody>
        </p:sp>
        <p:cxnSp>
          <p:nvCxnSpPr>
            <p:cNvPr id="58394" name="Forme 25"/>
            <p:cNvCxnSpPr>
              <a:cxnSpLocks noChangeShapeType="1"/>
            </p:cNvCxnSpPr>
            <p:nvPr/>
          </p:nvCxnSpPr>
          <p:spPr bwMode="auto">
            <a:xfrm>
              <a:off x="2676" y="2160"/>
              <a:ext cx="1111" cy="408"/>
            </a:xfrm>
            <a:prstGeom prst="bentConnector3">
              <a:avLst>
                <a:gd name="adj1" fmla="val 17454"/>
              </a:avLst>
            </a:prstGeom>
            <a:noFill/>
            <a:ln w="25400" algn="ctr">
              <a:solidFill>
                <a:schemeClr val="tx1"/>
              </a:solidFill>
              <a:round/>
              <a:headEnd/>
              <a:tailEnd type="arrow" w="med" len="med"/>
            </a:ln>
          </p:spPr>
        </p:cxnSp>
        <p:sp>
          <p:nvSpPr>
            <p:cNvPr id="58395" name="Flèche droite 64"/>
            <p:cNvSpPr>
              <a:spLocks noChangeArrowheads="1"/>
            </p:cNvSpPr>
            <p:nvPr/>
          </p:nvSpPr>
          <p:spPr bwMode="auto">
            <a:xfrm rot="5400000">
              <a:off x="834" y="2100"/>
              <a:ext cx="317" cy="304"/>
            </a:xfrm>
            <a:prstGeom prst="rightArrow">
              <a:avLst>
                <a:gd name="adj1" fmla="val 50000"/>
                <a:gd name="adj2" fmla="val 49937"/>
              </a:avLst>
            </a:prstGeom>
            <a:noFill/>
            <a:ln w="25400" algn="ctr">
              <a:solidFill>
                <a:schemeClr val="tx1"/>
              </a:solidFill>
              <a:round/>
              <a:headEnd/>
              <a:tailEnd/>
            </a:ln>
          </p:spPr>
          <p:txBody>
            <a:bodyPr lIns="90000" tIns="46800" rIns="90000" bIns="46800">
              <a:spAutoFit/>
            </a:bodyPr>
            <a:lstStyle/>
            <a:p>
              <a:pPr algn="l"/>
              <a:endParaRPr lang="es-ES"/>
            </a:p>
          </p:txBody>
        </p:sp>
        <p:cxnSp>
          <p:nvCxnSpPr>
            <p:cNvPr id="58396" name="Connecteur droit avec flèche 66"/>
            <p:cNvCxnSpPr>
              <a:cxnSpLocks noChangeShapeType="1"/>
            </p:cNvCxnSpPr>
            <p:nvPr/>
          </p:nvCxnSpPr>
          <p:spPr bwMode="auto">
            <a:xfrm rot="5400000">
              <a:off x="238" y="2421"/>
              <a:ext cx="726" cy="522"/>
            </a:xfrm>
            <a:prstGeom prst="straightConnector1">
              <a:avLst/>
            </a:prstGeom>
            <a:noFill/>
            <a:ln w="25400" algn="ctr">
              <a:solidFill>
                <a:schemeClr val="tx1"/>
              </a:solidFill>
              <a:round/>
              <a:headEnd/>
              <a:tailEnd type="arrow" w="med" len="med"/>
            </a:ln>
          </p:spPr>
        </p:cxnSp>
        <p:sp>
          <p:nvSpPr>
            <p:cNvPr id="58397" name="ZoneTexte 67"/>
            <p:cNvSpPr txBox="1">
              <a:spLocks noChangeArrowheads="1"/>
            </p:cNvSpPr>
            <p:nvPr/>
          </p:nvSpPr>
          <p:spPr bwMode="auto">
            <a:xfrm>
              <a:off x="0" y="3067"/>
              <a:ext cx="829" cy="174"/>
            </a:xfrm>
            <a:prstGeom prst="rect">
              <a:avLst/>
            </a:prstGeom>
            <a:noFill/>
            <a:ln w="9525">
              <a:noFill/>
              <a:miter lim="800000"/>
              <a:headEnd/>
              <a:tailEnd/>
            </a:ln>
          </p:spPr>
          <p:txBody>
            <a:bodyPr wrap="none">
              <a:spAutoFit/>
            </a:bodyPr>
            <a:lstStyle/>
            <a:p>
              <a:pPr algn="l"/>
              <a:r>
                <a:rPr lang="es-ES"/>
                <a:t>Posición angular</a:t>
              </a:r>
            </a:p>
          </p:txBody>
        </p:sp>
        <p:cxnSp>
          <p:nvCxnSpPr>
            <p:cNvPr id="58398" name="Connecteur droit avec flèche 70"/>
            <p:cNvCxnSpPr>
              <a:cxnSpLocks noChangeShapeType="1"/>
            </p:cNvCxnSpPr>
            <p:nvPr/>
          </p:nvCxnSpPr>
          <p:spPr bwMode="auto">
            <a:xfrm rot="16200000" flipH="1">
              <a:off x="1020" y="2387"/>
              <a:ext cx="749" cy="567"/>
            </a:xfrm>
            <a:prstGeom prst="straightConnector1">
              <a:avLst/>
            </a:prstGeom>
            <a:noFill/>
            <a:ln w="25400" algn="ctr">
              <a:solidFill>
                <a:schemeClr val="tx1"/>
              </a:solidFill>
              <a:round/>
              <a:headEnd/>
              <a:tailEnd type="arrow" w="med" len="med"/>
            </a:ln>
          </p:spPr>
        </p:cxnSp>
        <p:sp>
          <p:nvSpPr>
            <p:cNvPr id="58399" name="ZoneTexte 73"/>
            <p:cNvSpPr txBox="1">
              <a:spLocks noChangeArrowheads="1"/>
            </p:cNvSpPr>
            <p:nvPr/>
          </p:nvSpPr>
          <p:spPr bwMode="auto">
            <a:xfrm>
              <a:off x="1292" y="3067"/>
              <a:ext cx="948" cy="174"/>
            </a:xfrm>
            <a:prstGeom prst="rect">
              <a:avLst/>
            </a:prstGeom>
            <a:noFill/>
            <a:ln w="9525">
              <a:noFill/>
              <a:miter lim="800000"/>
              <a:headEnd/>
              <a:tailEnd/>
            </a:ln>
          </p:spPr>
          <p:txBody>
            <a:bodyPr wrap="none">
              <a:spAutoFit/>
            </a:bodyPr>
            <a:lstStyle/>
            <a:p>
              <a:pPr algn="l"/>
              <a:r>
                <a:rPr lang="es-ES"/>
                <a:t>Sentido de rotación</a:t>
              </a:r>
            </a:p>
          </p:txBody>
        </p:sp>
        <p:sp>
          <p:nvSpPr>
            <p:cNvPr id="58400" name="ZoneTexte 74"/>
            <p:cNvSpPr txBox="1">
              <a:spLocks noChangeArrowheads="1"/>
            </p:cNvSpPr>
            <p:nvPr/>
          </p:nvSpPr>
          <p:spPr bwMode="auto">
            <a:xfrm>
              <a:off x="521" y="2750"/>
              <a:ext cx="933" cy="174"/>
            </a:xfrm>
            <a:prstGeom prst="rect">
              <a:avLst/>
            </a:prstGeom>
            <a:noFill/>
            <a:ln w="9525">
              <a:noFill/>
              <a:miter lim="800000"/>
              <a:headEnd/>
              <a:tailEnd/>
            </a:ln>
          </p:spPr>
          <p:txBody>
            <a:bodyPr lIns="0" rIns="0">
              <a:spAutoFit/>
            </a:bodyPr>
            <a:lstStyle/>
            <a:p>
              <a:pPr algn="l"/>
              <a:r>
                <a:rPr lang="es-ES"/>
                <a:t>Régimen de rotación</a:t>
              </a:r>
            </a:p>
          </p:txBody>
        </p:sp>
        <p:cxnSp>
          <p:nvCxnSpPr>
            <p:cNvPr id="58401" name="Connecteur droit avec flèche 76"/>
            <p:cNvCxnSpPr>
              <a:cxnSpLocks noChangeShapeType="1"/>
              <a:stCxn id="58395" idx="3"/>
              <a:endCxn id="58400" idx="0"/>
            </p:cNvCxnSpPr>
            <p:nvPr/>
          </p:nvCxnSpPr>
          <p:spPr bwMode="auto">
            <a:xfrm rot="5400000">
              <a:off x="820" y="2578"/>
              <a:ext cx="339" cy="5"/>
            </a:xfrm>
            <a:prstGeom prst="straightConnector1">
              <a:avLst/>
            </a:prstGeom>
            <a:noFill/>
            <a:ln w="25400" algn="ctr">
              <a:solidFill>
                <a:schemeClr val="tx1"/>
              </a:solidFill>
              <a:round/>
              <a:headEnd/>
              <a:tailEnd type="arrow" w="med" len="med"/>
            </a:ln>
          </p:spPr>
        </p:cxnSp>
      </p:grpSp>
      <p:sp>
        <p:nvSpPr>
          <p:cNvPr id="58372" name="Rectangle 2"/>
          <p:cNvSpPr>
            <a:spLocks noChangeArrowheads="1"/>
          </p:cNvSpPr>
          <p:nvPr/>
        </p:nvSpPr>
        <p:spPr bwMode="auto">
          <a:xfrm>
            <a:off x="179388" y="0"/>
            <a:ext cx="8496300" cy="549275"/>
          </a:xfrm>
          <a:prstGeom prst="rect">
            <a:avLst/>
          </a:prstGeom>
          <a:noFill/>
          <a:ln w="9525">
            <a:noFill/>
            <a:miter lim="800000"/>
            <a:headEnd/>
            <a:tailEnd/>
          </a:ln>
        </p:spPr>
        <p:txBody>
          <a:bodyPr lIns="90517" tIns="45259" rIns="90517" bIns="45259" anchor="ctr"/>
          <a:lstStyle/>
          <a:p>
            <a:pPr algn="l" defTabSz="904875"/>
            <a:r>
              <a:rPr lang="es-ES" sz="2300">
                <a:solidFill>
                  <a:srgbClr val="000000"/>
                </a:solidFill>
              </a:rPr>
              <a:t>Máquina eléctrica de tracción</a:t>
            </a:r>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a:grpSpLocks/>
          </p:cNvGrpSpPr>
          <p:nvPr/>
        </p:nvGrpSpPr>
        <p:grpSpPr bwMode="auto">
          <a:xfrm>
            <a:off x="250825" y="1700213"/>
            <a:ext cx="7056438" cy="4445000"/>
            <a:chOff x="158" y="1071"/>
            <a:chExt cx="4445" cy="2800"/>
          </a:xfrm>
        </p:grpSpPr>
        <p:pic>
          <p:nvPicPr>
            <p:cNvPr id="59397" name="Picture 51"/>
            <p:cNvPicPr>
              <a:picLocks noChangeAspect="1" noChangeArrowheads="1"/>
            </p:cNvPicPr>
            <p:nvPr/>
          </p:nvPicPr>
          <p:blipFill>
            <a:blip r:embed="rId3" cstate="print"/>
            <a:srcRect/>
            <a:stretch>
              <a:fillRect/>
            </a:stretch>
          </p:blipFill>
          <p:spPr bwMode="auto">
            <a:xfrm>
              <a:off x="1111" y="2251"/>
              <a:ext cx="3318" cy="1620"/>
            </a:xfrm>
            <a:prstGeom prst="rect">
              <a:avLst/>
            </a:prstGeom>
            <a:noFill/>
            <a:ln w="9525">
              <a:noFill/>
              <a:miter lim="800000"/>
              <a:headEnd/>
              <a:tailEnd/>
            </a:ln>
          </p:spPr>
        </p:pic>
        <p:sp>
          <p:nvSpPr>
            <p:cNvPr id="59398" name="Text Box 54"/>
            <p:cNvSpPr txBox="1">
              <a:spLocks noChangeArrowheads="1"/>
            </p:cNvSpPr>
            <p:nvPr/>
          </p:nvSpPr>
          <p:spPr bwMode="auto">
            <a:xfrm>
              <a:off x="1384" y="2568"/>
              <a:ext cx="1315" cy="231"/>
            </a:xfrm>
            <a:prstGeom prst="rect">
              <a:avLst/>
            </a:prstGeom>
            <a:noFill/>
            <a:ln w="127000" algn="ctr">
              <a:noFill/>
              <a:miter lim="800000"/>
              <a:headEnd/>
              <a:tailEnd type="none" w="sm" len="sm"/>
            </a:ln>
          </p:spPr>
          <p:txBody>
            <a:bodyPr lIns="90000" tIns="46800" rIns="90000" bIns="46800">
              <a:spAutoFit/>
            </a:bodyPr>
            <a:lstStyle/>
            <a:p>
              <a:pPr algn="l">
                <a:spcBef>
                  <a:spcPct val="50000"/>
                </a:spcBef>
              </a:pPr>
              <a:r>
                <a:rPr lang="fr-FR" sz="1800" b="1"/>
                <a:t>A    B    C    D    E</a:t>
              </a:r>
            </a:p>
          </p:txBody>
        </p:sp>
        <p:sp>
          <p:nvSpPr>
            <p:cNvPr id="59399" name="Text Box 55"/>
            <p:cNvSpPr txBox="1">
              <a:spLocks noChangeArrowheads="1"/>
            </p:cNvSpPr>
            <p:nvPr/>
          </p:nvSpPr>
          <p:spPr bwMode="auto">
            <a:xfrm>
              <a:off x="158" y="1071"/>
              <a:ext cx="2586" cy="1271"/>
            </a:xfrm>
            <a:prstGeom prst="rect">
              <a:avLst/>
            </a:prstGeom>
            <a:noFill/>
            <a:ln w="127000" algn="ctr">
              <a:noFill/>
              <a:miter lim="800000"/>
              <a:headEnd/>
              <a:tailEnd type="none" w="sm" len="sm"/>
            </a:ln>
          </p:spPr>
          <p:txBody>
            <a:bodyPr lIns="90000" tIns="46800" rIns="90000" bIns="46800">
              <a:spAutoFit/>
            </a:bodyPr>
            <a:lstStyle/>
            <a:p>
              <a:pPr algn="l">
                <a:spcBef>
                  <a:spcPct val="50000"/>
                </a:spcBef>
              </a:pPr>
              <a:r>
                <a:rPr lang="fr-FR" sz="1800" b="1"/>
                <a:t>A :</a:t>
              </a:r>
              <a:r>
                <a:rPr lang="fr-FR" sz="1800"/>
                <a:t> </a:t>
              </a:r>
              <a:r>
                <a:rPr lang="es-ES" sz="1800"/>
                <a:t>Bobina de excitación</a:t>
              </a:r>
            </a:p>
            <a:p>
              <a:pPr algn="l">
                <a:spcBef>
                  <a:spcPct val="50000"/>
                </a:spcBef>
              </a:pPr>
              <a:r>
                <a:rPr lang="es-ES" sz="1800" b="1"/>
                <a:t>B :</a:t>
              </a:r>
              <a:r>
                <a:rPr lang="es-ES" sz="1800"/>
                <a:t> Bobina 2 del transductor</a:t>
              </a:r>
            </a:p>
            <a:p>
              <a:pPr algn="l">
                <a:spcBef>
                  <a:spcPct val="50000"/>
                </a:spcBef>
              </a:pPr>
              <a:r>
                <a:rPr lang="es-ES" sz="1800" b="1"/>
                <a:t>C :</a:t>
              </a:r>
              <a:r>
                <a:rPr lang="es-ES" sz="1800"/>
                <a:t> Bobina 1 del transductor</a:t>
              </a:r>
            </a:p>
            <a:p>
              <a:pPr algn="l">
                <a:spcBef>
                  <a:spcPct val="50000"/>
                </a:spcBef>
              </a:pPr>
              <a:r>
                <a:rPr lang="es-ES" sz="1800" b="1"/>
                <a:t>D :</a:t>
              </a:r>
              <a:r>
                <a:rPr lang="es-ES" sz="1800"/>
                <a:t> Sensor Temperatura de fase W</a:t>
              </a:r>
            </a:p>
            <a:p>
              <a:pPr algn="l">
                <a:spcBef>
                  <a:spcPct val="50000"/>
                </a:spcBef>
              </a:pPr>
              <a:r>
                <a:rPr lang="es-ES" sz="1800" b="1"/>
                <a:t>E :</a:t>
              </a:r>
              <a:r>
                <a:rPr lang="es-ES" sz="1800"/>
                <a:t> Sensor de Temperatura de fase U</a:t>
              </a:r>
            </a:p>
          </p:txBody>
        </p:sp>
        <p:sp>
          <p:nvSpPr>
            <p:cNvPr id="59400" name="Text Box 56"/>
            <p:cNvSpPr txBox="1">
              <a:spLocks noChangeArrowheads="1"/>
            </p:cNvSpPr>
            <p:nvPr/>
          </p:nvSpPr>
          <p:spPr bwMode="auto">
            <a:xfrm>
              <a:off x="3923" y="1979"/>
              <a:ext cx="680" cy="239"/>
            </a:xfrm>
            <a:prstGeom prst="rect">
              <a:avLst/>
            </a:prstGeom>
            <a:noFill/>
            <a:ln w="12700" algn="ctr">
              <a:solidFill>
                <a:schemeClr val="tx1"/>
              </a:solidFill>
              <a:miter lim="800000"/>
              <a:headEnd/>
              <a:tailEnd type="none" w="sm" len="sm"/>
            </a:ln>
          </p:spPr>
          <p:txBody>
            <a:bodyPr lIns="90000" tIns="46800" rIns="90000" bIns="46800">
              <a:spAutoFit/>
            </a:bodyPr>
            <a:lstStyle/>
            <a:p>
              <a:pPr algn="l">
                <a:spcBef>
                  <a:spcPct val="50000"/>
                </a:spcBef>
              </a:pPr>
              <a:r>
                <a:rPr lang="fr-FR" sz="1800"/>
                <a:t>MASA</a:t>
              </a:r>
            </a:p>
          </p:txBody>
        </p:sp>
        <p:sp>
          <p:nvSpPr>
            <p:cNvPr id="59401" name="Rectangle 57"/>
            <p:cNvSpPr>
              <a:spLocks noChangeArrowheads="1"/>
            </p:cNvSpPr>
            <p:nvPr/>
          </p:nvSpPr>
          <p:spPr bwMode="auto">
            <a:xfrm>
              <a:off x="2925" y="1616"/>
              <a:ext cx="907" cy="409"/>
            </a:xfrm>
            <a:prstGeom prst="rect">
              <a:avLst/>
            </a:prstGeom>
            <a:noFill/>
            <a:ln w="127000" algn="ctr">
              <a:noFill/>
              <a:miter lim="800000"/>
              <a:headEnd/>
              <a:tailEnd type="none" w="sm" len="sm"/>
            </a:ln>
          </p:spPr>
          <p:txBody>
            <a:bodyPr lIns="90000" tIns="46800" rIns="90000" bIns="46800">
              <a:spAutoFit/>
            </a:bodyPr>
            <a:lstStyle/>
            <a:p>
              <a:pPr algn="l"/>
              <a:r>
                <a:rPr lang="es-ES" sz="1800" u="sng"/>
                <a:t>Conexión de fase:</a:t>
              </a:r>
            </a:p>
          </p:txBody>
        </p:sp>
        <p:sp>
          <p:nvSpPr>
            <p:cNvPr id="59402" name="Text Box 58"/>
            <p:cNvSpPr txBox="1">
              <a:spLocks noChangeArrowheads="1"/>
            </p:cNvSpPr>
            <p:nvPr/>
          </p:nvSpPr>
          <p:spPr bwMode="auto">
            <a:xfrm>
              <a:off x="3243" y="2070"/>
              <a:ext cx="317" cy="231"/>
            </a:xfrm>
            <a:prstGeom prst="rect">
              <a:avLst/>
            </a:prstGeom>
            <a:noFill/>
            <a:ln w="127000" algn="ctr">
              <a:noFill/>
              <a:miter lim="800000"/>
              <a:headEnd/>
              <a:tailEnd type="none" w="sm" len="sm"/>
            </a:ln>
          </p:spPr>
          <p:txBody>
            <a:bodyPr lIns="90000" tIns="46800" rIns="90000" bIns="46800">
              <a:spAutoFit/>
            </a:bodyPr>
            <a:lstStyle/>
            <a:p>
              <a:pPr algn="l">
                <a:spcBef>
                  <a:spcPct val="50000"/>
                </a:spcBef>
              </a:pPr>
              <a:r>
                <a:rPr lang="fr-FR" sz="1800" b="1"/>
                <a:t>V</a:t>
              </a:r>
            </a:p>
          </p:txBody>
        </p:sp>
        <p:sp>
          <p:nvSpPr>
            <p:cNvPr id="59403" name="Text Box 59"/>
            <p:cNvSpPr txBox="1">
              <a:spLocks noChangeArrowheads="1"/>
            </p:cNvSpPr>
            <p:nvPr/>
          </p:nvSpPr>
          <p:spPr bwMode="auto">
            <a:xfrm>
              <a:off x="2880" y="2070"/>
              <a:ext cx="317" cy="231"/>
            </a:xfrm>
            <a:prstGeom prst="rect">
              <a:avLst/>
            </a:prstGeom>
            <a:noFill/>
            <a:ln w="127000" algn="ctr">
              <a:noFill/>
              <a:miter lim="800000"/>
              <a:headEnd/>
              <a:tailEnd type="none" w="sm" len="sm"/>
            </a:ln>
          </p:spPr>
          <p:txBody>
            <a:bodyPr lIns="90000" tIns="46800" rIns="90000" bIns="46800">
              <a:spAutoFit/>
            </a:bodyPr>
            <a:lstStyle/>
            <a:p>
              <a:pPr algn="l">
                <a:spcBef>
                  <a:spcPct val="50000"/>
                </a:spcBef>
              </a:pPr>
              <a:r>
                <a:rPr lang="fr-FR" sz="1800" b="1"/>
                <a:t>U</a:t>
              </a:r>
            </a:p>
          </p:txBody>
        </p:sp>
        <p:sp>
          <p:nvSpPr>
            <p:cNvPr id="59404" name="Text Box 60"/>
            <p:cNvSpPr txBox="1">
              <a:spLocks noChangeArrowheads="1"/>
            </p:cNvSpPr>
            <p:nvPr/>
          </p:nvSpPr>
          <p:spPr bwMode="auto">
            <a:xfrm>
              <a:off x="3606" y="2070"/>
              <a:ext cx="317" cy="231"/>
            </a:xfrm>
            <a:prstGeom prst="rect">
              <a:avLst/>
            </a:prstGeom>
            <a:noFill/>
            <a:ln w="127000" algn="ctr">
              <a:noFill/>
              <a:miter lim="800000"/>
              <a:headEnd/>
              <a:tailEnd type="none" w="sm" len="sm"/>
            </a:ln>
          </p:spPr>
          <p:txBody>
            <a:bodyPr lIns="90000" tIns="46800" rIns="90000" bIns="46800">
              <a:spAutoFit/>
            </a:bodyPr>
            <a:lstStyle/>
            <a:p>
              <a:pPr algn="l">
                <a:spcBef>
                  <a:spcPct val="50000"/>
                </a:spcBef>
              </a:pPr>
              <a:r>
                <a:rPr lang="fr-FR" sz="1800" b="1"/>
                <a:t>W</a:t>
              </a:r>
            </a:p>
          </p:txBody>
        </p:sp>
      </p:grpSp>
      <p:sp>
        <p:nvSpPr>
          <p:cNvPr id="59395" name="Rectangle 3"/>
          <p:cNvSpPr txBox="1">
            <a:spLocks noChangeArrowheads="1"/>
          </p:cNvSpPr>
          <p:nvPr/>
        </p:nvSpPr>
        <p:spPr bwMode="auto">
          <a:xfrm>
            <a:off x="215900" y="620713"/>
            <a:ext cx="8677275" cy="431800"/>
          </a:xfrm>
          <a:prstGeom prst="rect">
            <a:avLst/>
          </a:prstGeom>
          <a:noFill/>
          <a:ln w="9525">
            <a:noFill/>
            <a:miter lim="800000"/>
            <a:headEnd/>
            <a:tailEnd/>
          </a:ln>
        </p:spPr>
        <p:txBody>
          <a:bodyPr lIns="90517" tIns="45259" rIns="432000" bIns="45259"/>
          <a:lstStyle/>
          <a:p>
            <a:pPr algn="l" defTabSz="904875">
              <a:buClr>
                <a:srgbClr val="FF0000"/>
              </a:buClr>
              <a:buSzPct val="80000"/>
            </a:pPr>
            <a:r>
              <a:rPr lang="es-ES" sz="1800" b="1">
                <a:solidFill>
                  <a:srgbClr val="000000"/>
                </a:solidFill>
              </a:rPr>
              <a:t>Entradas/Salidas de la máquina eléctrica (1709)</a:t>
            </a:r>
            <a:endParaRPr lang="es-ES" sz="1800">
              <a:solidFill>
                <a:srgbClr val="000000"/>
              </a:solidFill>
            </a:endParaRPr>
          </a:p>
          <a:p>
            <a:pPr algn="just" defTabSz="904875">
              <a:buClr>
                <a:srgbClr val="FF0000"/>
              </a:buClr>
              <a:buSzPct val="80000"/>
              <a:buFont typeface="Arial" charset="0"/>
              <a:buNone/>
            </a:pPr>
            <a:endParaRPr lang="es-ES" sz="1800">
              <a:solidFill>
                <a:schemeClr val="bg1"/>
              </a:solidFill>
            </a:endParaRPr>
          </a:p>
        </p:txBody>
      </p:sp>
      <p:sp>
        <p:nvSpPr>
          <p:cNvPr id="59396" name="Rectangle 2"/>
          <p:cNvSpPr>
            <a:spLocks noChangeArrowheads="1"/>
          </p:cNvSpPr>
          <p:nvPr/>
        </p:nvSpPr>
        <p:spPr bwMode="auto">
          <a:xfrm>
            <a:off x="179388" y="0"/>
            <a:ext cx="8496300" cy="549275"/>
          </a:xfrm>
          <a:prstGeom prst="rect">
            <a:avLst/>
          </a:prstGeom>
          <a:noFill/>
          <a:ln w="9525">
            <a:noFill/>
            <a:miter lim="800000"/>
            <a:headEnd/>
            <a:tailEnd/>
          </a:ln>
        </p:spPr>
        <p:txBody>
          <a:bodyPr lIns="90517" tIns="45259" rIns="90517" bIns="45259" anchor="ctr"/>
          <a:lstStyle/>
          <a:p>
            <a:pPr algn="l" defTabSz="904875"/>
            <a:r>
              <a:rPr lang="es-ES" sz="2300">
                <a:solidFill>
                  <a:srgbClr val="000000"/>
                </a:solidFill>
              </a:rPr>
              <a:t>Máquina eléctrica de tracción</a:t>
            </a: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pPr eaLnBrk="1" hangingPunct="1"/>
            <a:r>
              <a:rPr lang="es-ES" smtClean="0"/>
              <a:t>Máquina eléctrica de tracción</a:t>
            </a:r>
            <a:endParaRPr lang="fr-FR" smtClean="0"/>
          </a:p>
        </p:txBody>
      </p:sp>
      <p:sp>
        <p:nvSpPr>
          <p:cNvPr id="60419" name="Text Box 3"/>
          <p:cNvSpPr txBox="1">
            <a:spLocks noChangeArrowheads="1"/>
          </p:cNvSpPr>
          <p:nvPr/>
        </p:nvSpPr>
        <p:spPr bwMode="auto">
          <a:xfrm>
            <a:off x="714348" y="1428736"/>
            <a:ext cx="8275637" cy="366713"/>
          </a:xfrm>
          <a:prstGeom prst="rect">
            <a:avLst/>
          </a:prstGeom>
          <a:noFill/>
          <a:ln w="9525">
            <a:noFill/>
            <a:miter lim="800000"/>
            <a:headEnd/>
            <a:tailEnd/>
          </a:ln>
        </p:spPr>
        <p:txBody>
          <a:bodyPr>
            <a:spAutoFit/>
          </a:bodyPr>
          <a:lstStyle/>
          <a:p>
            <a:pPr algn="l"/>
            <a:r>
              <a:rPr lang="fr-FR" sz="1800" b="1" dirty="0">
                <a:solidFill>
                  <a:srgbClr val="000000"/>
                </a:solidFill>
              </a:rPr>
              <a:t>PUNTOS QUE HAY QUE RECORDAR</a:t>
            </a:r>
          </a:p>
        </p:txBody>
      </p:sp>
      <p:pic>
        <p:nvPicPr>
          <p:cNvPr id="60420" name="Picture 4" descr="picto_retenir_PSA"/>
          <p:cNvPicPr>
            <a:picLocks noChangeAspect="1" noChangeArrowheads="1"/>
          </p:cNvPicPr>
          <p:nvPr/>
        </p:nvPicPr>
        <p:blipFill>
          <a:blip r:embed="rId3" cstate="print"/>
          <a:srcRect/>
          <a:stretch>
            <a:fillRect/>
          </a:stretch>
        </p:blipFill>
        <p:spPr bwMode="auto">
          <a:xfrm>
            <a:off x="179388" y="698500"/>
            <a:ext cx="454025" cy="504825"/>
          </a:xfrm>
          <a:prstGeom prst="rect">
            <a:avLst/>
          </a:prstGeom>
          <a:noFill/>
          <a:ln w="9525">
            <a:noFill/>
            <a:miter lim="800000"/>
            <a:headEnd/>
            <a:tailEnd/>
          </a:ln>
        </p:spPr>
      </p:pic>
      <p:sp>
        <p:nvSpPr>
          <p:cNvPr id="60421" name="Text Box 5"/>
          <p:cNvSpPr txBox="1">
            <a:spLocks noChangeArrowheads="1"/>
          </p:cNvSpPr>
          <p:nvPr/>
        </p:nvSpPr>
        <p:spPr bwMode="auto">
          <a:xfrm>
            <a:off x="428596" y="2357430"/>
            <a:ext cx="8424863" cy="3016210"/>
          </a:xfrm>
          <a:prstGeom prst="rect">
            <a:avLst/>
          </a:prstGeom>
          <a:noFill/>
          <a:ln w="9525">
            <a:noFill/>
            <a:miter lim="800000"/>
            <a:headEnd/>
            <a:tailEnd/>
          </a:ln>
        </p:spPr>
        <p:txBody>
          <a:bodyPr>
            <a:spAutoFit/>
          </a:bodyPr>
          <a:lstStyle/>
          <a:p>
            <a:pPr algn="l">
              <a:spcBef>
                <a:spcPct val="50000"/>
              </a:spcBef>
              <a:buFontTx/>
              <a:buChar char="•"/>
            </a:pPr>
            <a:r>
              <a:rPr lang="fr-FR" sz="2000" dirty="0"/>
              <a:t> </a:t>
            </a:r>
            <a:r>
              <a:rPr lang="es-ES" sz="2000" dirty="0">
                <a:solidFill>
                  <a:srgbClr val="000000"/>
                </a:solidFill>
              </a:rPr>
              <a:t>La máquina eléctrica de tipo síncrono tiene un imán permanente alimentado por corriente alterna trifásica (</a:t>
            </a:r>
            <a:r>
              <a:rPr lang="es-ES" sz="2000" dirty="0" err="1">
                <a:solidFill>
                  <a:srgbClr val="000000"/>
                </a:solidFill>
              </a:rPr>
              <a:t>decalado</a:t>
            </a:r>
            <a:r>
              <a:rPr lang="es-ES" sz="2000" dirty="0">
                <a:solidFill>
                  <a:srgbClr val="000000"/>
                </a:solidFill>
              </a:rPr>
              <a:t> a 120º).</a:t>
            </a:r>
          </a:p>
          <a:p>
            <a:pPr algn="l">
              <a:spcBef>
                <a:spcPct val="50000"/>
              </a:spcBef>
              <a:buFontTx/>
              <a:buChar char="•"/>
            </a:pPr>
            <a:r>
              <a:rPr lang="es-ES" sz="2000" dirty="0">
                <a:solidFill>
                  <a:srgbClr val="000000"/>
                </a:solidFill>
              </a:rPr>
              <a:t> La máquina eléctrica se compone de:</a:t>
            </a:r>
          </a:p>
          <a:p>
            <a:pPr lvl="1" algn="l">
              <a:spcBef>
                <a:spcPct val="50000"/>
              </a:spcBef>
            </a:pPr>
            <a:r>
              <a:rPr lang="es-ES" sz="2000" dirty="0">
                <a:solidFill>
                  <a:srgbClr val="000000"/>
                </a:solidFill>
              </a:rPr>
              <a:t>- rotor (con imán permanente),</a:t>
            </a:r>
          </a:p>
          <a:p>
            <a:pPr lvl="1" algn="l">
              <a:spcBef>
                <a:spcPct val="50000"/>
              </a:spcBef>
            </a:pPr>
            <a:r>
              <a:rPr lang="es-ES" sz="2000" dirty="0">
                <a:solidFill>
                  <a:srgbClr val="000000"/>
                </a:solidFill>
              </a:rPr>
              <a:t>- estator (sensor de temperatura de las fases),</a:t>
            </a:r>
          </a:p>
          <a:p>
            <a:pPr lvl="1" algn="l">
              <a:spcBef>
                <a:spcPct val="50000"/>
              </a:spcBef>
            </a:pPr>
            <a:r>
              <a:rPr lang="es-ES" sz="2000" dirty="0">
                <a:solidFill>
                  <a:srgbClr val="000000"/>
                </a:solidFill>
              </a:rPr>
              <a:t>- transductor (captador que determina la posición del rotor),</a:t>
            </a:r>
          </a:p>
          <a:p>
            <a:pPr lvl="1" algn="l">
              <a:spcBef>
                <a:spcPct val="50000"/>
              </a:spcBef>
            </a:pPr>
            <a:r>
              <a:rPr lang="es-ES" sz="2000" dirty="0">
                <a:solidFill>
                  <a:srgbClr val="000000"/>
                </a:solidFill>
              </a:rPr>
              <a:t>- circuito de refrigeración.</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Oval 18"/>
          <p:cNvSpPr>
            <a:spLocks noChangeArrowheads="1"/>
          </p:cNvSpPr>
          <p:nvPr/>
        </p:nvSpPr>
        <p:spPr bwMode="auto">
          <a:xfrm>
            <a:off x="4068763" y="4171950"/>
            <a:ext cx="1223962" cy="792163"/>
          </a:xfrm>
          <a:prstGeom prst="ellipse">
            <a:avLst/>
          </a:prstGeom>
          <a:noFill/>
          <a:ln w="63500">
            <a:solidFill>
              <a:schemeClr val="tx2"/>
            </a:solidFill>
            <a:prstDash val="sysDot"/>
            <a:round/>
            <a:headEnd/>
            <a:tailEnd/>
          </a:ln>
        </p:spPr>
        <p:txBody>
          <a:bodyPr wrap="none" anchor="ctr"/>
          <a:lstStyle/>
          <a:p>
            <a:pPr algn="l"/>
            <a:endParaRPr lang="es-ES"/>
          </a:p>
        </p:txBody>
      </p:sp>
      <p:pic>
        <p:nvPicPr>
          <p:cNvPr id="61443" name="Picture 4"/>
          <p:cNvPicPr>
            <a:picLocks noChangeAspect="1" noChangeArrowheads="1"/>
          </p:cNvPicPr>
          <p:nvPr/>
        </p:nvPicPr>
        <p:blipFill>
          <a:blip r:embed="rId3" cstate="print"/>
          <a:srcRect/>
          <a:stretch>
            <a:fillRect/>
          </a:stretch>
        </p:blipFill>
        <p:spPr bwMode="auto">
          <a:xfrm>
            <a:off x="611188" y="4064000"/>
            <a:ext cx="3024187" cy="2241550"/>
          </a:xfrm>
          <a:prstGeom prst="rect">
            <a:avLst/>
          </a:prstGeom>
          <a:noFill/>
          <a:ln w="9525" algn="ctr">
            <a:noFill/>
            <a:miter lim="800000"/>
            <a:headEnd/>
            <a:tailEnd/>
          </a:ln>
        </p:spPr>
      </p:pic>
      <p:sp>
        <p:nvSpPr>
          <p:cNvPr id="948229" name="Rectangle 5"/>
          <p:cNvSpPr>
            <a:spLocks noChangeArrowheads="1"/>
          </p:cNvSpPr>
          <p:nvPr/>
        </p:nvSpPr>
        <p:spPr bwMode="auto">
          <a:xfrm>
            <a:off x="323850" y="692150"/>
            <a:ext cx="8201025" cy="1296988"/>
          </a:xfrm>
          <a:prstGeom prst="rect">
            <a:avLst/>
          </a:prstGeom>
          <a:noFill/>
          <a:ln w="9525">
            <a:noFill/>
            <a:miter lim="800000"/>
            <a:headEnd/>
            <a:tailEnd/>
          </a:ln>
        </p:spPr>
        <p:txBody>
          <a:bodyPr/>
          <a:lstStyle/>
          <a:p>
            <a:pPr marL="465138" lvl="1" indent="-285750" algn="l">
              <a:lnSpc>
                <a:spcPct val="90000"/>
              </a:lnSpc>
              <a:spcBef>
                <a:spcPct val="10000"/>
              </a:spcBef>
              <a:spcAft>
                <a:spcPct val="15000"/>
              </a:spcAft>
              <a:buFontTx/>
              <a:buChar char="•"/>
            </a:pPr>
            <a:r>
              <a:rPr lang="fr-FR" sz="2000" dirty="0"/>
              <a:t>1 solo </a:t>
            </a:r>
            <a:r>
              <a:rPr lang="es-ES_tradnl" sz="2000" dirty="0" smtClean="0"/>
              <a:t>cambio</a:t>
            </a:r>
            <a:r>
              <a:rPr lang="fr-FR" sz="2000" dirty="0" smtClean="0"/>
              <a:t> </a:t>
            </a:r>
            <a:r>
              <a:rPr lang="fr-FR" sz="2000" dirty="0"/>
              <a:t>con una </a:t>
            </a:r>
            <a:r>
              <a:rPr lang="fr-FR" sz="2000" dirty="0" err="1"/>
              <a:t>desmultiplicación</a:t>
            </a:r>
            <a:r>
              <a:rPr lang="fr-FR" sz="2000" dirty="0"/>
              <a:t> ratio: 6,066</a:t>
            </a:r>
          </a:p>
          <a:p>
            <a:pPr marL="465138" lvl="1" indent="-285750" algn="l">
              <a:lnSpc>
                <a:spcPct val="90000"/>
              </a:lnSpc>
              <a:spcBef>
                <a:spcPct val="10000"/>
              </a:spcBef>
              <a:spcAft>
                <a:spcPct val="15000"/>
              </a:spcAft>
              <a:buFontTx/>
              <a:buChar char="•"/>
            </a:pPr>
            <a:r>
              <a:rPr lang="fr-FR" sz="2000" dirty="0" err="1"/>
              <a:t>Bloqueo</a:t>
            </a:r>
            <a:r>
              <a:rPr lang="fr-FR" sz="2000" dirty="0"/>
              <a:t> </a:t>
            </a:r>
            <a:r>
              <a:rPr lang="fr-FR" sz="2000" dirty="0" err="1"/>
              <a:t>mecánico</a:t>
            </a:r>
            <a:r>
              <a:rPr lang="fr-FR" sz="2000" dirty="0"/>
              <a:t> en </a:t>
            </a:r>
            <a:r>
              <a:rPr lang="fr-FR" sz="2000" dirty="0" err="1"/>
              <a:t>posición</a:t>
            </a:r>
            <a:r>
              <a:rPr lang="fr-FR" sz="2000" dirty="0"/>
              <a:t> P</a:t>
            </a:r>
          </a:p>
          <a:p>
            <a:pPr marL="465138" lvl="1" indent="-285750" algn="l">
              <a:lnSpc>
                <a:spcPct val="90000"/>
              </a:lnSpc>
              <a:spcBef>
                <a:spcPct val="10000"/>
              </a:spcBef>
              <a:spcAft>
                <a:spcPct val="15000"/>
              </a:spcAft>
              <a:buFontTx/>
              <a:buChar char="•"/>
            </a:pPr>
            <a:r>
              <a:rPr lang="fr-FR" sz="2000" dirty="0"/>
              <a:t>No tiene </a:t>
            </a:r>
            <a:r>
              <a:rPr lang="fr-FR" sz="2000" dirty="0" err="1"/>
              <a:t>cambio</a:t>
            </a:r>
            <a:r>
              <a:rPr lang="fr-FR" sz="2000" dirty="0"/>
              <a:t> de marcha </a:t>
            </a:r>
            <a:r>
              <a:rPr lang="fr-FR" sz="2000" dirty="0" err="1"/>
              <a:t>atrás</a:t>
            </a:r>
            <a:endParaRPr lang="fr-FR" sz="2000" dirty="0"/>
          </a:p>
          <a:p>
            <a:pPr marL="465138" lvl="1" indent="-285750" algn="l">
              <a:lnSpc>
                <a:spcPct val="90000"/>
              </a:lnSpc>
              <a:spcBef>
                <a:spcPct val="10000"/>
              </a:spcBef>
              <a:spcAft>
                <a:spcPct val="15000"/>
              </a:spcAft>
              <a:buFontTx/>
              <a:buChar char="•"/>
            </a:pPr>
            <a:r>
              <a:rPr lang="fr-FR" sz="2000" dirty="0" err="1"/>
              <a:t>Aceite</a:t>
            </a:r>
            <a:r>
              <a:rPr lang="fr-FR" sz="2000" dirty="0"/>
              <a:t>: </a:t>
            </a:r>
            <a:r>
              <a:rPr lang="fr-FR" sz="2000" dirty="0" err="1"/>
              <a:t>DiaQueen</a:t>
            </a:r>
            <a:r>
              <a:rPr lang="fr-FR" sz="2000" dirty="0"/>
              <a:t> ATF SP-III  (</a:t>
            </a:r>
            <a:r>
              <a:rPr lang="fr-FR" sz="2000" dirty="0" err="1"/>
              <a:t>aceite</a:t>
            </a:r>
            <a:r>
              <a:rPr lang="fr-FR" sz="2000" dirty="0"/>
              <a:t> de baja </a:t>
            </a:r>
            <a:r>
              <a:rPr lang="fr-FR" sz="2000" dirty="0" err="1"/>
              <a:t>viscosidad</a:t>
            </a:r>
            <a:r>
              <a:rPr lang="fr-FR" sz="2000" dirty="0"/>
              <a:t> para </a:t>
            </a:r>
            <a:r>
              <a:rPr lang="fr-FR" sz="2000" dirty="0" err="1"/>
              <a:t>aumentar</a:t>
            </a:r>
            <a:r>
              <a:rPr lang="fr-FR" sz="2000" dirty="0"/>
              <a:t> la </a:t>
            </a:r>
            <a:r>
              <a:rPr lang="fr-FR" sz="2000" dirty="0" err="1"/>
              <a:t>autonomía</a:t>
            </a:r>
            <a:r>
              <a:rPr lang="fr-FR" sz="2000" dirty="0"/>
              <a:t>, </a:t>
            </a:r>
            <a:r>
              <a:rPr lang="fr-FR" sz="2000" dirty="0" err="1"/>
              <a:t>ref</a:t>
            </a:r>
            <a:r>
              <a:rPr lang="fr-FR" sz="2000" dirty="0"/>
              <a:t>.9979.A7, </a:t>
            </a:r>
            <a:r>
              <a:rPr lang="fr-FR" sz="2000" dirty="0" err="1"/>
              <a:t>capacidad</a:t>
            </a:r>
            <a:r>
              <a:rPr lang="fr-FR" sz="2000" dirty="0"/>
              <a:t> 0.75l</a:t>
            </a:r>
            <a:r>
              <a:rPr lang="fr-FR" sz="1800" dirty="0">
                <a:solidFill>
                  <a:schemeClr val="bg1"/>
                </a:solidFill>
              </a:rPr>
              <a:t>)</a:t>
            </a:r>
          </a:p>
        </p:txBody>
      </p:sp>
      <p:sp>
        <p:nvSpPr>
          <p:cNvPr id="61445" name="Rectangle 6"/>
          <p:cNvSpPr>
            <a:spLocks noChangeArrowheads="1"/>
          </p:cNvSpPr>
          <p:nvPr/>
        </p:nvSpPr>
        <p:spPr bwMode="auto">
          <a:xfrm>
            <a:off x="6772275" y="3429000"/>
            <a:ext cx="173038" cy="647700"/>
          </a:xfrm>
          <a:prstGeom prst="rect">
            <a:avLst/>
          </a:prstGeom>
          <a:solidFill>
            <a:schemeClr val="tx2"/>
          </a:solidFill>
          <a:ln w="9525" algn="ctr">
            <a:noFill/>
            <a:miter lim="800000"/>
            <a:headEnd/>
            <a:tailEnd/>
          </a:ln>
        </p:spPr>
        <p:txBody>
          <a:bodyPr wrap="none" anchor="ctr"/>
          <a:lstStyle/>
          <a:p>
            <a:endParaRPr lang="es-ES"/>
          </a:p>
        </p:txBody>
      </p:sp>
      <p:sp>
        <p:nvSpPr>
          <p:cNvPr id="61446" name="Rectangle 7"/>
          <p:cNvSpPr>
            <a:spLocks noChangeArrowheads="1"/>
          </p:cNvSpPr>
          <p:nvPr/>
        </p:nvSpPr>
        <p:spPr bwMode="auto">
          <a:xfrm>
            <a:off x="6442075" y="5364163"/>
            <a:ext cx="109538" cy="222250"/>
          </a:xfrm>
          <a:prstGeom prst="rect">
            <a:avLst/>
          </a:prstGeom>
          <a:noFill/>
          <a:ln w="9525" algn="ctr">
            <a:noFill/>
            <a:miter lim="800000"/>
            <a:headEnd/>
            <a:tailEnd/>
          </a:ln>
        </p:spPr>
        <p:txBody>
          <a:bodyPr wrap="none" anchor="ctr"/>
          <a:lstStyle/>
          <a:p>
            <a:endParaRPr lang="es-ES"/>
          </a:p>
        </p:txBody>
      </p:sp>
      <p:pic>
        <p:nvPicPr>
          <p:cNvPr id="61447" name="Picture 8" descr="GMP_AR"/>
          <p:cNvPicPr>
            <a:picLocks noChangeAspect="1" noChangeArrowheads="1"/>
          </p:cNvPicPr>
          <p:nvPr/>
        </p:nvPicPr>
        <p:blipFill>
          <a:blip r:embed="rId4" cstate="print"/>
          <a:srcRect/>
          <a:stretch>
            <a:fillRect/>
          </a:stretch>
        </p:blipFill>
        <p:spPr bwMode="auto">
          <a:xfrm>
            <a:off x="4140200" y="3703638"/>
            <a:ext cx="4032250" cy="3038475"/>
          </a:xfrm>
          <a:prstGeom prst="rect">
            <a:avLst/>
          </a:prstGeom>
          <a:noFill/>
          <a:ln w="9525">
            <a:noFill/>
            <a:miter lim="800000"/>
            <a:headEnd/>
            <a:tailEnd/>
          </a:ln>
        </p:spPr>
      </p:pic>
      <p:graphicFrame>
        <p:nvGraphicFramePr>
          <p:cNvPr id="948248" name="Group 24"/>
          <p:cNvGraphicFramePr>
            <a:graphicFrameLocks noGrp="1"/>
          </p:cNvGraphicFramePr>
          <p:nvPr/>
        </p:nvGraphicFramePr>
        <p:xfrm>
          <a:off x="755650" y="2565400"/>
          <a:ext cx="7239000" cy="978155"/>
        </p:xfrm>
        <a:graphic>
          <a:graphicData uri="http://schemas.openxmlformats.org/drawingml/2006/table">
            <a:tbl>
              <a:tblPr/>
              <a:tblGrid>
                <a:gridCol w="3609975"/>
                <a:gridCol w="1814513"/>
                <a:gridCol w="1814512"/>
              </a:tblGrid>
              <a:tr h="396875">
                <a:tc rowSpan="2">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0" i="0" u="none" strike="noStrike" cap="none" normalizeH="0" baseline="0" noProof="0" dirty="0" smtClean="0">
                          <a:ln>
                            <a:noFill/>
                          </a:ln>
                          <a:solidFill>
                            <a:schemeClr val="bg1"/>
                          </a:solidFill>
                          <a:effectLst/>
                          <a:latin typeface="Arial" charset="0"/>
                          <a:ea typeface="Arial Unicode MS" pitchFamily="34" charset="-128"/>
                          <a:cs typeface="Arial" charset="0"/>
                        </a:rPr>
                        <a:t>Periodicidad de cambio de aceite</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E1D7C9"/>
                        </a:gs>
                        <a:gs pos="100000">
                          <a:schemeClr val="hlink"/>
                        </a:gs>
                      </a:gsLst>
                      <a:lin ang="5400000" scaled="1"/>
                    </a:gra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0" i="0" u="none" strike="noStrike" cap="none" normalizeH="0" baseline="0" noProof="0" smtClean="0">
                          <a:ln>
                            <a:noFill/>
                          </a:ln>
                          <a:solidFill>
                            <a:schemeClr val="bg1"/>
                          </a:solidFill>
                          <a:effectLst/>
                          <a:latin typeface="Arial" charset="0"/>
                          <a:ea typeface="Arial Unicode MS" pitchFamily="34" charset="-128"/>
                          <a:cs typeface="Arial" charset="0"/>
                        </a:rPr>
                        <a:t>Normal</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E1D7C9"/>
                        </a:gs>
                        <a:gs pos="100000">
                          <a:schemeClr val="hlink"/>
                        </a:gs>
                      </a:gsLst>
                      <a:lin ang="5400000" scaled="1"/>
                    </a:gra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0" i="0" u="none" strike="noStrike" cap="none" normalizeH="0" baseline="0" noProof="0" smtClean="0">
                          <a:ln>
                            <a:noFill/>
                          </a:ln>
                          <a:solidFill>
                            <a:schemeClr val="bg1"/>
                          </a:solidFill>
                          <a:effectLst/>
                          <a:latin typeface="Arial" charset="0"/>
                          <a:ea typeface="Arial Unicode MS" pitchFamily="34" charset="-128"/>
                          <a:cs typeface="Arial" charset="0"/>
                        </a:rPr>
                        <a:t>Severa</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E1D7C9"/>
                        </a:gs>
                        <a:gs pos="100000">
                          <a:schemeClr val="hlink"/>
                        </a:gs>
                      </a:gsLst>
                      <a:lin ang="5400000" scaled="1"/>
                    </a:gradFill>
                  </a:tcPr>
                </a:tc>
              </a:tr>
              <a:tr h="395288">
                <a:tc vMerge="1">
                  <a:txBody>
                    <a:bodyPr/>
                    <a:lstStyle/>
                    <a:p>
                      <a:endParaRPr lang="es-ES"/>
                    </a:p>
                  </a:txBody>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0" i="0" u="none" strike="noStrike" cap="none" normalizeH="0" baseline="0" noProof="0" dirty="0" smtClean="0">
                          <a:ln>
                            <a:noFill/>
                          </a:ln>
                          <a:solidFill>
                            <a:schemeClr val="bg1"/>
                          </a:solidFill>
                          <a:effectLst/>
                          <a:latin typeface="Arial" charset="0"/>
                          <a:ea typeface="Arial Unicode MS" pitchFamily="34" charset="-128"/>
                          <a:cs typeface="Arial" charset="0"/>
                        </a:rPr>
                        <a:t>100 000 km o 5 años</a:t>
                      </a:r>
                    </a:p>
                  </a:txBody>
                  <a:tcPr marL="90000" marR="90000" marT="46800" marB="46800"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E1D7C9"/>
                        </a:gs>
                        <a:gs pos="100000">
                          <a:schemeClr val="hlink"/>
                        </a:gs>
                      </a:gsLst>
                      <a:lin ang="5400000" scaled="1"/>
                    </a:gradFill>
                  </a:tcPr>
                </a:tc>
                <a:tc>
                  <a:txBody>
                    <a:bodyPr/>
                    <a:lstStyle/>
                    <a:p>
                      <a:pPr marL="0" marR="0" lvl="0" indent="0" algn="ctr"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0" i="0" u="none" strike="noStrike" cap="none" normalizeH="0" baseline="0" noProof="0" dirty="0" smtClean="0">
                          <a:ln>
                            <a:noFill/>
                          </a:ln>
                          <a:solidFill>
                            <a:schemeClr val="bg1"/>
                          </a:solidFill>
                          <a:effectLst/>
                          <a:latin typeface="Arial" charset="0"/>
                          <a:ea typeface="Arial Unicode MS" pitchFamily="34" charset="-128"/>
                          <a:cs typeface="Arial" charset="0"/>
                        </a:rPr>
                        <a:t>40 000 km o 2 años</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E1D7C9"/>
                        </a:gs>
                        <a:gs pos="100000">
                          <a:schemeClr val="hlink"/>
                        </a:gs>
                      </a:gsLst>
                      <a:lin ang="5400000" scaled="1"/>
                    </a:gradFill>
                  </a:tcPr>
                </a:tc>
              </a:tr>
            </a:tbl>
          </a:graphicData>
        </a:graphic>
      </p:graphicFrame>
      <p:sp>
        <p:nvSpPr>
          <p:cNvPr id="61461" name="Rectangle 2"/>
          <p:cNvSpPr>
            <a:spLocks noChangeArrowheads="1"/>
          </p:cNvSpPr>
          <p:nvPr/>
        </p:nvSpPr>
        <p:spPr bwMode="auto">
          <a:xfrm>
            <a:off x="179388" y="22225"/>
            <a:ext cx="8496300" cy="549275"/>
          </a:xfrm>
          <a:prstGeom prst="rect">
            <a:avLst/>
          </a:prstGeom>
          <a:noFill/>
          <a:ln w="9525">
            <a:noFill/>
            <a:miter lim="800000"/>
            <a:headEnd/>
            <a:tailEnd/>
          </a:ln>
        </p:spPr>
        <p:txBody>
          <a:bodyPr lIns="90517" tIns="45259" rIns="90517" bIns="45259" anchor="ctr"/>
          <a:lstStyle/>
          <a:p>
            <a:pPr algn="l" defTabSz="904875"/>
            <a:r>
              <a:rPr lang="fr-FR" sz="2300">
                <a:solidFill>
                  <a:srgbClr val="000000"/>
                </a:solidFill>
              </a:rPr>
              <a:t>Transmisión: el reductor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48229">
                                            <p:txEl>
                                              <p:pRg st="0" end="0"/>
                                            </p:txEl>
                                          </p:spTgt>
                                        </p:tgtEl>
                                        <p:attrNameLst>
                                          <p:attrName>style.visibility</p:attrName>
                                        </p:attrNameLst>
                                      </p:cBhvr>
                                      <p:to>
                                        <p:strVal val="visible"/>
                                      </p:to>
                                    </p:set>
                                    <p:animEffect transition="in" filter="wipe(left)">
                                      <p:cBhvr>
                                        <p:cTn id="7" dur="500"/>
                                        <p:tgtEl>
                                          <p:spTgt spid="9482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48229">
                                            <p:txEl>
                                              <p:pRg st="1" end="1"/>
                                            </p:txEl>
                                          </p:spTgt>
                                        </p:tgtEl>
                                        <p:attrNameLst>
                                          <p:attrName>style.visibility</p:attrName>
                                        </p:attrNameLst>
                                      </p:cBhvr>
                                      <p:to>
                                        <p:strVal val="visible"/>
                                      </p:to>
                                    </p:set>
                                    <p:animEffect transition="in" filter="wipe(left)">
                                      <p:cBhvr>
                                        <p:cTn id="12" dur="500"/>
                                        <p:tgtEl>
                                          <p:spTgt spid="9482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48229">
                                            <p:txEl>
                                              <p:pRg st="2" end="2"/>
                                            </p:txEl>
                                          </p:spTgt>
                                        </p:tgtEl>
                                        <p:attrNameLst>
                                          <p:attrName>style.visibility</p:attrName>
                                        </p:attrNameLst>
                                      </p:cBhvr>
                                      <p:to>
                                        <p:strVal val="visible"/>
                                      </p:to>
                                    </p:set>
                                    <p:animEffect transition="in" filter="wipe(left)">
                                      <p:cBhvr>
                                        <p:cTn id="17" dur="500"/>
                                        <p:tgtEl>
                                          <p:spTgt spid="9482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948229">
                                            <p:txEl>
                                              <p:pRg st="3" end="3"/>
                                            </p:txEl>
                                          </p:spTgt>
                                        </p:tgtEl>
                                        <p:attrNameLst>
                                          <p:attrName>style.visibility</p:attrName>
                                        </p:attrNameLst>
                                      </p:cBhvr>
                                      <p:to>
                                        <p:strVal val="visible"/>
                                      </p:to>
                                    </p:set>
                                    <p:animEffect transition="in" filter="wipe(left)">
                                      <p:cBhvr>
                                        <p:cTn id="22" dur="500"/>
                                        <p:tgtEl>
                                          <p:spTgt spid="94822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948248"/>
                                        </p:tgtEl>
                                        <p:attrNameLst>
                                          <p:attrName>style.visibility</p:attrName>
                                        </p:attrNameLst>
                                      </p:cBhvr>
                                      <p:to>
                                        <p:strVal val="visible"/>
                                      </p:to>
                                    </p:set>
                                    <p:animEffect transition="in" filter="blinds(horizontal)">
                                      <p:cBhvr>
                                        <p:cTn id="27" dur="500"/>
                                        <p:tgtEl>
                                          <p:spTgt spid="948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Mitsubishi i-MiEV Gama i-MiEV Gama i-MiEV Turismo Técnica Transmisión 5 puertas"/>
          <p:cNvPicPr>
            <a:picLocks noChangeAspect="1" noChangeArrowheads="1"/>
          </p:cNvPicPr>
          <p:nvPr/>
        </p:nvPicPr>
        <p:blipFill>
          <a:blip r:embed="rId2" cstate="print"/>
          <a:srcRect/>
          <a:stretch>
            <a:fillRect/>
          </a:stretch>
        </p:blipFill>
        <p:spPr bwMode="auto">
          <a:xfrm>
            <a:off x="2500298" y="2214554"/>
            <a:ext cx="5786446" cy="3842589"/>
          </a:xfrm>
          <a:prstGeom prst="rect">
            <a:avLst/>
          </a:prstGeom>
          <a:noFill/>
        </p:spPr>
      </p:pic>
      <p:sp>
        <p:nvSpPr>
          <p:cNvPr id="5" name="4 Rectángulo"/>
          <p:cNvSpPr/>
          <p:nvPr/>
        </p:nvSpPr>
        <p:spPr>
          <a:xfrm>
            <a:off x="428596" y="6072206"/>
            <a:ext cx="4572000" cy="646331"/>
          </a:xfrm>
          <a:prstGeom prst="rect">
            <a:avLst/>
          </a:prstGeom>
        </p:spPr>
        <p:txBody>
          <a:bodyPr>
            <a:spAutoFit/>
          </a:bodyPr>
          <a:lstStyle/>
          <a:p>
            <a:r>
              <a:rPr lang="es-ES" b="1" dirty="0" smtClean="0">
                <a:solidFill>
                  <a:srgbClr val="FF0000"/>
                </a:solidFill>
                <a:latin typeface="Arial" pitchFamily="34" charset="0"/>
                <a:cs typeface="Arial" pitchFamily="34" charset="0"/>
              </a:rPr>
              <a:t>Transmisión</a:t>
            </a:r>
          </a:p>
          <a:p>
            <a:r>
              <a:rPr lang="es-ES" b="1" dirty="0" smtClean="0">
                <a:solidFill>
                  <a:srgbClr val="FF0000"/>
                </a:solidFill>
                <a:latin typeface="Arial" pitchFamily="34" charset="0"/>
                <a:cs typeface="Arial" pitchFamily="34" charset="0"/>
              </a:rPr>
              <a:t>Foto de Mitsubishi</a:t>
            </a:r>
            <a:endParaRPr lang="es-ES" b="1" dirty="0">
              <a:solidFill>
                <a:srgbClr val="FF0000"/>
              </a:solidFill>
              <a:latin typeface="Arial" pitchFamily="34" charset="0"/>
              <a:cs typeface="Arial" pitchFamily="34" charset="0"/>
            </a:endParaRPr>
          </a:p>
        </p:txBody>
      </p:sp>
      <p:sp>
        <p:nvSpPr>
          <p:cNvPr id="4" name="3 Rectángulo"/>
          <p:cNvSpPr/>
          <p:nvPr/>
        </p:nvSpPr>
        <p:spPr>
          <a:xfrm>
            <a:off x="857224" y="714356"/>
            <a:ext cx="7358114" cy="923330"/>
          </a:xfrm>
          <a:prstGeom prst="rect">
            <a:avLst/>
          </a:prstGeom>
        </p:spPr>
        <p:txBody>
          <a:bodyPr wrap="square">
            <a:spAutoFit/>
          </a:bodyPr>
          <a:lstStyle/>
          <a:p>
            <a:pPr>
              <a:lnSpc>
                <a:spcPct val="90000"/>
              </a:lnSpc>
            </a:pPr>
            <a:r>
              <a:rPr lang="es-ES" sz="2000" dirty="0" smtClean="0"/>
              <a:t>El reductor se presenta como una caja de velocidades sin embrague y con una sola marcha. Por lo tanto, el motor eléctrico está conectado directamente y de manera permanente con las ruedas.</a:t>
            </a:r>
            <a:endParaRPr lang="es-ES" sz="20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4" name="Rectangle 4"/>
          <p:cNvSpPr>
            <a:spLocks noChangeArrowheads="1"/>
          </p:cNvSpPr>
          <p:nvPr/>
        </p:nvSpPr>
        <p:spPr bwMode="auto">
          <a:xfrm>
            <a:off x="7526338" y="5846763"/>
            <a:ext cx="109537" cy="222250"/>
          </a:xfrm>
          <a:prstGeom prst="rect">
            <a:avLst/>
          </a:prstGeom>
          <a:noFill/>
          <a:ln w="9525" algn="ctr">
            <a:noFill/>
            <a:miter lim="800000"/>
            <a:headEnd/>
            <a:tailEnd/>
          </a:ln>
        </p:spPr>
        <p:txBody>
          <a:bodyPr wrap="none" anchor="ctr"/>
          <a:lstStyle/>
          <a:p>
            <a:endParaRPr lang="es-ES"/>
          </a:p>
        </p:txBody>
      </p:sp>
      <p:sp>
        <p:nvSpPr>
          <p:cNvPr id="62467" name="Text Box 11"/>
          <p:cNvSpPr txBox="1">
            <a:spLocks noChangeArrowheads="1"/>
          </p:cNvSpPr>
          <p:nvPr/>
        </p:nvSpPr>
        <p:spPr bwMode="auto">
          <a:xfrm>
            <a:off x="6003925" y="5013325"/>
            <a:ext cx="3140075" cy="649288"/>
          </a:xfrm>
          <a:prstGeom prst="rect">
            <a:avLst/>
          </a:prstGeom>
          <a:noFill/>
          <a:ln w="38100">
            <a:noFill/>
            <a:miter lim="800000"/>
            <a:headEnd/>
            <a:tailEnd/>
          </a:ln>
        </p:spPr>
        <p:txBody>
          <a:bodyPr lIns="90000" tIns="46800" rIns="90000" bIns="46800">
            <a:spAutoFit/>
          </a:bodyPr>
          <a:lstStyle/>
          <a:p>
            <a:r>
              <a:rPr lang="es-ES" sz="1800"/>
              <a:t>Sensor principal de posición de la palanca de cambio </a:t>
            </a:r>
          </a:p>
        </p:txBody>
      </p:sp>
      <p:grpSp>
        <p:nvGrpSpPr>
          <p:cNvPr id="2" name="Group 22"/>
          <p:cNvGrpSpPr>
            <a:grpSpLocks/>
          </p:cNvGrpSpPr>
          <p:nvPr/>
        </p:nvGrpSpPr>
        <p:grpSpPr bwMode="auto">
          <a:xfrm>
            <a:off x="0" y="1144588"/>
            <a:ext cx="8964613" cy="4568825"/>
            <a:chOff x="0" y="721"/>
            <a:chExt cx="5647" cy="2878"/>
          </a:xfrm>
        </p:grpSpPr>
        <p:pic>
          <p:nvPicPr>
            <p:cNvPr id="798722" name="Picture 2" descr="100_5711_"/>
            <p:cNvPicPr>
              <a:picLocks noChangeAspect="1" noChangeArrowheads="1"/>
            </p:cNvPicPr>
            <p:nvPr/>
          </p:nvPicPr>
          <p:blipFill>
            <a:blip r:embed="rId3" cstate="print"/>
            <a:srcRect/>
            <a:stretch>
              <a:fillRect/>
            </a:stretch>
          </p:blipFill>
          <p:spPr bwMode="auto">
            <a:xfrm>
              <a:off x="1837" y="1207"/>
              <a:ext cx="3209" cy="1933"/>
            </a:xfrm>
            <a:prstGeom prst="rect">
              <a:avLst/>
            </a:prstGeom>
            <a:noFill/>
            <a:ln w="38100">
              <a:solidFill>
                <a:schemeClr val="tx2"/>
              </a:solidFill>
              <a:miter lim="800000"/>
              <a:headEnd/>
              <a:tailEnd/>
            </a:ln>
            <a:effectLst>
              <a:outerShdw dist="53882" dir="2700000" algn="ctr" rotWithShape="0">
                <a:srgbClr val="808080">
                  <a:alpha val="50000"/>
                </a:srgbClr>
              </a:outerShdw>
            </a:effectLst>
          </p:spPr>
        </p:pic>
        <p:sp>
          <p:nvSpPr>
            <p:cNvPr id="62475" name="Text Box 5"/>
            <p:cNvSpPr txBox="1">
              <a:spLocks noChangeArrowheads="1"/>
            </p:cNvSpPr>
            <p:nvPr/>
          </p:nvSpPr>
          <p:spPr bwMode="auto">
            <a:xfrm>
              <a:off x="0" y="3190"/>
              <a:ext cx="2245" cy="409"/>
            </a:xfrm>
            <a:prstGeom prst="rect">
              <a:avLst/>
            </a:prstGeom>
            <a:noFill/>
            <a:ln w="38100">
              <a:noFill/>
              <a:miter lim="800000"/>
              <a:headEnd/>
              <a:tailEnd/>
            </a:ln>
          </p:spPr>
          <p:txBody>
            <a:bodyPr lIns="90000" tIns="46800" rIns="90000" bIns="46800">
              <a:spAutoFit/>
            </a:bodyPr>
            <a:lstStyle/>
            <a:p>
              <a:pPr algn="r"/>
              <a:r>
                <a:rPr lang="es-ES" sz="1800"/>
                <a:t>Sensor secundario de posición de la palanca de cambio</a:t>
              </a:r>
            </a:p>
          </p:txBody>
        </p:sp>
        <p:sp>
          <p:nvSpPr>
            <p:cNvPr id="798726" name="Line 6"/>
            <p:cNvSpPr>
              <a:spLocks noChangeShapeType="1"/>
            </p:cNvSpPr>
            <p:nvPr/>
          </p:nvSpPr>
          <p:spPr bwMode="auto">
            <a:xfrm flipV="1">
              <a:off x="1429" y="2341"/>
              <a:ext cx="1270" cy="862"/>
            </a:xfrm>
            <a:prstGeom prst="line">
              <a:avLst/>
            </a:prstGeom>
            <a:noFill/>
            <a:ln w="38100">
              <a:solidFill>
                <a:srgbClr val="FF0000"/>
              </a:solidFill>
              <a:round/>
              <a:headEnd/>
              <a:tailEnd type="triangle" w="med" len="med"/>
            </a:ln>
            <a:effectLst>
              <a:outerShdw dist="35921" dir="2700000" algn="ctr" rotWithShape="0">
                <a:schemeClr val="hlink">
                  <a:alpha val="50000"/>
                </a:schemeClr>
              </a:outerShdw>
            </a:effectLst>
          </p:spPr>
          <p:txBody>
            <a:bodyPr lIns="90000" tIns="46800" rIns="90000" bIns="46800">
              <a:spAutoFit/>
            </a:bodyPr>
            <a:lstStyle/>
            <a:p>
              <a:pPr>
                <a:defRPr/>
              </a:pPr>
              <a:endParaRPr lang="es-ES">
                <a:ea typeface="+mn-ea"/>
                <a:cs typeface="Arial" charset="0"/>
              </a:endParaRPr>
            </a:p>
          </p:txBody>
        </p:sp>
        <p:sp>
          <p:nvSpPr>
            <p:cNvPr id="62477" name="Text Box 7"/>
            <p:cNvSpPr txBox="1">
              <a:spLocks noChangeArrowheads="1"/>
            </p:cNvSpPr>
            <p:nvPr/>
          </p:nvSpPr>
          <p:spPr bwMode="auto">
            <a:xfrm>
              <a:off x="2290" y="721"/>
              <a:ext cx="3357" cy="441"/>
            </a:xfrm>
            <a:prstGeom prst="rect">
              <a:avLst/>
            </a:prstGeom>
            <a:noFill/>
            <a:ln w="38100">
              <a:noFill/>
              <a:miter lim="800000"/>
              <a:headEnd/>
              <a:tailEnd/>
            </a:ln>
          </p:spPr>
          <p:txBody>
            <a:bodyPr lIns="90000" tIns="46800" rIns="90000" bIns="46800"/>
            <a:lstStyle/>
            <a:p>
              <a:r>
                <a:rPr lang="es-ES" sz="1800"/>
                <a:t>Palanca del mando de inmovilización mecánica del vehículo (posición P de la palanca de cambio)</a:t>
              </a:r>
            </a:p>
          </p:txBody>
        </p:sp>
        <p:sp>
          <p:nvSpPr>
            <p:cNvPr id="62478" name="Text Box 8"/>
            <p:cNvSpPr txBox="1">
              <a:spLocks noChangeArrowheads="1"/>
            </p:cNvSpPr>
            <p:nvPr/>
          </p:nvSpPr>
          <p:spPr bwMode="auto">
            <a:xfrm>
              <a:off x="2426" y="3199"/>
              <a:ext cx="1197" cy="234"/>
            </a:xfrm>
            <a:prstGeom prst="rect">
              <a:avLst/>
            </a:prstGeom>
            <a:noFill/>
            <a:ln w="38100">
              <a:noFill/>
              <a:miter lim="800000"/>
              <a:headEnd/>
              <a:tailEnd/>
            </a:ln>
          </p:spPr>
          <p:txBody>
            <a:bodyPr wrap="none" lIns="90000" tIns="46800" rIns="90000" bIns="46800">
              <a:spAutoFit/>
            </a:bodyPr>
            <a:lstStyle/>
            <a:p>
              <a:pPr algn="l"/>
              <a:r>
                <a:rPr lang="es-ES" sz="1800"/>
                <a:t>Barra de reenvío</a:t>
              </a:r>
            </a:p>
          </p:txBody>
        </p:sp>
        <p:sp>
          <p:nvSpPr>
            <p:cNvPr id="798729" name="Line 9"/>
            <p:cNvSpPr>
              <a:spLocks noChangeShapeType="1"/>
            </p:cNvSpPr>
            <p:nvPr/>
          </p:nvSpPr>
          <p:spPr bwMode="auto">
            <a:xfrm flipH="1" flipV="1">
              <a:off x="2971" y="2699"/>
              <a:ext cx="0" cy="499"/>
            </a:xfrm>
            <a:prstGeom prst="line">
              <a:avLst/>
            </a:prstGeom>
            <a:noFill/>
            <a:ln w="38100">
              <a:solidFill>
                <a:srgbClr val="FF0000"/>
              </a:solidFill>
              <a:round/>
              <a:headEnd/>
              <a:tailEnd type="triangle" w="med" len="med"/>
            </a:ln>
            <a:effectLst>
              <a:outerShdw dist="35921" dir="2700000" algn="ctr" rotWithShape="0">
                <a:schemeClr val="hlink">
                  <a:alpha val="50000"/>
                </a:schemeClr>
              </a:outerShdw>
            </a:effectLst>
          </p:spPr>
          <p:txBody>
            <a:bodyPr lIns="90000" tIns="46800" rIns="90000" bIns="46800">
              <a:spAutoFit/>
            </a:bodyPr>
            <a:lstStyle/>
            <a:p>
              <a:pPr>
                <a:defRPr/>
              </a:pPr>
              <a:endParaRPr lang="es-ES">
                <a:ea typeface="+mn-ea"/>
                <a:cs typeface="Arial" charset="0"/>
              </a:endParaRPr>
            </a:p>
          </p:txBody>
        </p:sp>
        <p:sp>
          <p:nvSpPr>
            <p:cNvPr id="798730" name="Line 10"/>
            <p:cNvSpPr>
              <a:spLocks noChangeShapeType="1"/>
            </p:cNvSpPr>
            <p:nvPr/>
          </p:nvSpPr>
          <p:spPr bwMode="auto">
            <a:xfrm flipH="1">
              <a:off x="4014" y="1106"/>
              <a:ext cx="0" cy="453"/>
            </a:xfrm>
            <a:prstGeom prst="line">
              <a:avLst/>
            </a:prstGeom>
            <a:noFill/>
            <a:ln w="38100">
              <a:solidFill>
                <a:srgbClr val="FF0000"/>
              </a:solidFill>
              <a:round/>
              <a:headEnd/>
              <a:tailEnd type="triangle" w="med" len="med"/>
            </a:ln>
            <a:effectLst>
              <a:outerShdw dist="35921" dir="2700000" algn="ctr" rotWithShape="0">
                <a:schemeClr val="hlink">
                  <a:alpha val="50000"/>
                </a:schemeClr>
              </a:outerShdw>
            </a:effectLst>
          </p:spPr>
          <p:txBody>
            <a:bodyPr lIns="90000" tIns="46800" rIns="90000" bIns="46800">
              <a:spAutoFit/>
            </a:bodyPr>
            <a:lstStyle/>
            <a:p>
              <a:pPr>
                <a:defRPr/>
              </a:pPr>
              <a:endParaRPr lang="es-ES">
                <a:ea typeface="+mn-ea"/>
                <a:cs typeface="Arial" charset="0"/>
              </a:endParaRPr>
            </a:p>
          </p:txBody>
        </p:sp>
        <p:sp>
          <p:nvSpPr>
            <p:cNvPr id="798732" name="Line 12"/>
            <p:cNvSpPr>
              <a:spLocks noChangeShapeType="1"/>
            </p:cNvSpPr>
            <p:nvPr/>
          </p:nvSpPr>
          <p:spPr bwMode="auto">
            <a:xfrm flipH="1" flipV="1">
              <a:off x="4286" y="2387"/>
              <a:ext cx="0" cy="771"/>
            </a:xfrm>
            <a:prstGeom prst="line">
              <a:avLst/>
            </a:prstGeom>
            <a:noFill/>
            <a:ln w="38100">
              <a:solidFill>
                <a:srgbClr val="FF0000"/>
              </a:solidFill>
              <a:round/>
              <a:headEnd/>
              <a:tailEnd type="triangle" w="med" len="med"/>
            </a:ln>
            <a:effectLst>
              <a:outerShdw dist="35921" dir="2700000" algn="ctr" rotWithShape="0">
                <a:schemeClr val="hlink">
                  <a:alpha val="50000"/>
                </a:schemeClr>
              </a:outerShdw>
            </a:effectLst>
          </p:spPr>
          <p:txBody>
            <a:bodyPr lIns="90000" tIns="46800" rIns="90000" bIns="46800">
              <a:spAutoFit/>
            </a:bodyPr>
            <a:lstStyle/>
            <a:p>
              <a:pPr>
                <a:defRPr/>
              </a:pPr>
              <a:endParaRPr lang="es-ES">
                <a:ea typeface="+mn-ea"/>
                <a:cs typeface="Arial" charset="0"/>
              </a:endParaRPr>
            </a:p>
          </p:txBody>
        </p:sp>
        <p:pic>
          <p:nvPicPr>
            <p:cNvPr id="798733" name="Picture 13" descr="sélecteur"/>
            <p:cNvPicPr>
              <a:picLocks noChangeAspect="1" noChangeArrowheads="1"/>
            </p:cNvPicPr>
            <p:nvPr/>
          </p:nvPicPr>
          <p:blipFill>
            <a:blip r:embed="rId4" cstate="print"/>
            <a:srcRect/>
            <a:stretch>
              <a:fillRect/>
            </a:stretch>
          </p:blipFill>
          <p:spPr bwMode="auto">
            <a:xfrm>
              <a:off x="159" y="1253"/>
              <a:ext cx="1000" cy="1726"/>
            </a:xfrm>
            <a:prstGeom prst="rect">
              <a:avLst/>
            </a:prstGeom>
            <a:noFill/>
            <a:ln w="38100">
              <a:solidFill>
                <a:schemeClr val="tx2"/>
              </a:solidFill>
              <a:miter lim="800000"/>
              <a:headEnd/>
              <a:tailEnd/>
            </a:ln>
            <a:effectLst>
              <a:outerShdw dist="53882" dir="2700000" algn="ctr" rotWithShape="0">
                <a:srgbClr val="808080">
                  <a:alpha val="50000"/>
                </a:srgbClr>
              </a:outerShdw>
            </a:effectLst>
          </p:spPr>
        </p:pic>
        <p:sp>
          <p:nvSpPr>
            <p:cNvPr id="62483" name="Text Box 14"/>
            <p:cNvSpPr txBox="1">
              <a:spLocks noChangeArrowheads="1"/>
            </p:cNvSpPr>
            <p:nvPr/>
          </p:nvSpPr>
          <p:spPr bwMode="auto">
            <a:xfrm>
              <a:off x="788" y="799"/>
              <a:ext cx="1181" cy="234"/>
            </a:xfrm>
            <a:prstGeom prst="rect">
              <a:avLst/>
            </a:prstGeom>
            <a:noFill/>
            <a:ln w="38100">
              <a:noFill/>
              <a:miter lim="800000"/>
              <a:headEnd/>
              <a:tailEnd/>
            </a:ln>
          </p:spPr>
          <p:txBody>
            <a:bodyPr wrap="none" lIns="90000" tIns="46800" rIns="90000" bIns="46800">
              <a:spAutoFit/>
            </a:bodyPr>
            <a:lstStyle/>
            <a:p>
              <a:r>
                <a:rPr lang="es-ES" sz="1800"/>
                <a:t>Cable de mando</a:t>
              </a:r>
            </a:p>
          </p:txBody>
        </p:sp>
        <p:sp>
          <p:nvSpPr>
            <p:cNvPr id="798735" name="Line 15"/>
            <p:cNvSpPr>
              <a:spLocks noChangeShapeType="1"/>
            </p:cNvSpPr>
            <p:nvPr/>
          </p:nvSpPr>
          <p:spPr bwMode="auto">
            <a:xfrm>
              <a:off x="1973" y="1071"/>
              <a:ext cx="1225" cy="590"/>
            </a:xfrm>
            <a:prstGeom prst="line">
              <a:avLst/>
            </a:prstGeom>
            <a:noFill/>
            <a:ln w="38100">
              <a:solidFill>
                <a:srgbClr val="FF0000"/>
              </a:solidFill>
              <a:round/>
              <a:headEnd/>
              <a:tailEnd type="triangle" w="med" len="med"/>
            </a:ln>
            <a:effectLst>
              <a:outerShdw dist="38100" dir="5400000" algn="ctr" rotWithShape="0">
                <a:schemeClr val="hlink">
                  <a:alpha val="50000"/>
                </a:schemeClr>
              </a:outerShdw>
            </a:effectLst>
          </p:spPr>
          <p:txBody>
            <a:bodyPr lIns="90000" tIns="46800" rIns="90000" bIns="46800">
              <a:spAutoFit/>
            </a:bodyPr>
            <a:lstStyle/>
            <a:p>
              <a:pPr>
                <a:defRPr/>
              </a:pPr>
              <a:endParaRPr lang="es-ES">
                <a:ea typeface="+mn-ea"/>
                <a:cs typeface="Arial" charset="0"/>
              </a:endParaRPr>
            </a:p>
          </p:txBody>
        </p:sp>
      </p:grpSp>
      <p:sp>
        <p:nvSpPr>
          <p:cNvPr id="62469" name="Text Box 5"/>
          <p:cNvSpPr txBox="1">
            <a:spLocks noChangeArrowheads="1"/>
          </p:cNvSpPr>
          <p:nvPr/>
        </p:nvSpPr>
        <p:spPr bwMode="auto">
          <a:xfrm>
            <a:off x="184150" y="644525"/>
            <a:ext cx="8780463" cy="366713"/>
          </a:xfrm>
          <a:prstGeom prst="rect">
            <a:avLst/>
          </a:prstGeom>
          <a:noFill/>
          <a:ln w="9525">
            <a:noFill/>
            <a:miter lim="800000"/>
            <a:headEnd/>
            <a:tailEnd/>
          </a:ln>
        </p:spPr>
        <p:txBody>
          <a:bodyPr>
            <a:spAutoFit/>
          </a:bodyPr>
          <a:lstStyle/>
          <a:p>
            <a:pPr algn="l"/>
            <a:r>
              <a:rPr lang="es-ES" sz="1800" b="1">
                <a:solidFill>
                  <a:srgbClr val="000000"/>
                </a:solidFill>
              </a:rPr>
              <a:t>Sistema de selección de marcha: palanca, cable, sensores de posición </a:t>
            </a:r>
          </a:p>
        </p:txBody>
      </p:sp>
      <p:sp>
        <p:nvSpPr>
          <p:cNvPr id="798737" name="Rectangle 231"/>
          <p:cNvSpPr>
            <a:spLocks noChangeArrowheads="1"/>
          </p:cNvSpPr>
          <p:nvPr/>
        </p:nvSpPr>
        <p:spPr bwMode="auto">
          <a:xfrm>
            <a:off x="827088" y="5805488"/>
            <a:ext cx="8137525" cy="936625"/>
          </a:xfrm>
          <a:prstGeom prst="rect">
            <a:avLst/>
          </a:prstGeom>
          <a:noFill/>
          <a:ln w="9525">
            <a:solidFill>
              <a:schemeClr val="tx1"/>
            </a:solidFill>
            <a:miter lim="800000"/>
            <a:headEnd/>
            <a:tailEnd/>
          </a:ln>
        </p:spPr>
        <p:txBody>
          <a:bodyPr/>
          <a:lstStyle/>
          <a:p>
            <a:pPr algn="l">
              <a:spcBef>
                <a:spcPct val="50000"/>
              </a:spcBef>
            </a:pPr>
            <a:r>
              <a:rPr lang="es-ES" sz="1800">
                <a:solidFill>
                  <a:srgbClr val="000000"/>
                </a:solidFill>
              </a:rPr>
              <a:t>No se debe modificar nunca la longitud de la barra, ya que se desincronizarían definitivamente los sensores de posición. </a:t>
            </a:r>
          </a:p>
        </p:txBody>
      </p:sp>
      <p:sp>
        <p:nvSpPr>
          <p:cNvPr id="798738" name="Rectangle 232"/>
          <p:cNvSpPr>
            <a:spLocks noChangeAspect="1" noChangeArrowheads="1"/>
          </p:cNvSpPr>
          <p:nvPr/>
        </p:nvSpPr>
        <p:spPr bwMode="auto">
          <a:xfrm>
            <a:off x="179388" y="5805488"/>
            <a:ext cx="561975" cy="936625"/>
          </a:xfrm>
          <a:prstGeom prst="rect">
            <a:avLst/>
          </a:prstGeom>
          <a:noFill/>
          <a:ln w="9525">
            <a:solidFill>
              <a:schemeClr val="tx1"/>
            </a:solidFill>
            <a:miter lim="800000"/>
            <a:headEnd/>
            <a:tailEnd/>
          </a:ln>
        </p:spPr>
        <p:txBody>
          <a:bodyPr wrap="none" anchor="ctr"/>
          <a:lstStyle/>
          <a:p>
            <a:pPr algn="l"/>
            <a:endParaRPr lang="es-ES"/>
          </a:p>
        </p:txBody>
      </p:sp>
      <p:sp>
        <p:nvSpPr>
          <p:cNvPr id="62472" name="Rectangle 2"/>
          <p:cNvSpPr>
            <a:spLocks noChangeArrowheads="1"/>
          </p:cNvSpPr>
          <p:nvPr/>
        </p:nvSpPr>
        <p:spPr bwMode="auto">
          <a:xfrm>
            <a:off x="179388" y="22225"/>
            <a:ext cx="8496300" cy="549275"/>
          </a:xfrm>
          <a:prstGeom prst="rect">
            <a:avLst/>
          </a:prstGeom>
          <a:noFill/>
          <a:ln w="9525">
            <a:noFill/>
            <a:miter lim="800000"/>
            <a:headEnd/>
            <a:tailEnd/>
          </a:ln>
        </p:spPr>
        <p:txBody>
          <a:bodyPr lIns="90517" tIns="45259" rIns="90517" bIns="45259" anchor="ctr"/>
          <a:lstStyle/>
          <a:p>
            <a:pPr algn="l" defTabSz="904875"/>
            <a:r>
              <a:rPr lang="es-ES" sz="2300">
                <a:solidFill>
                  <a:srgbClr val="000000"/>
                </a:solidFill>
              </a:rPr>
              <a:t>Transmisión: el reductor</a:t>
            </a:r>
          </a:p>
        </p:txBody>
      </p:sp>
      <p:pic>
        <p:nvPicPr>
          <p:cNvPr id="62473" name="Picture 21" descr="attention"/>
          <p:cNvPicPr>
            <a:picLocks noChangeAspect="1" noChangeArrowheads="1"/>
          </p:cNvPicPr>
          <p:nvPr/>
        </p:nvPicPr>
        <p:blipFill>
          <a:blip r:embed="rId5" cstate="print"/>
          <a:srcRect/>
          <a:stretch>
            <a:fillRect/>
          </a:stretch>
        </p:blipFill>
        <p:spPr bwMode="auto">
          <a:xfrm>
            <a:off x="142875" y="5805488"/>
            <a:ext cx="615950" cy="5619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798724"/>
                                        </p:tgtEl>
                                        <p:attrNameLst>
                                          <p:attrName>style.visibility</p:attrName>
                                        </p:attrNameLst>
                                      </p:cBhvr>
                                      <p:to>
                                        <p:strVal val="visible"/>
                                      </p:to>
                                    </p:set>
                                    <p:animEffect transition="in" filter="blinds(horizontal)">
                                      <p:cBhvr>
                                        <p:cTn id="7" dur="500"/>
                                        <p:tgtEl>
                                          <p:spTgt spid="79872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98737"/>
                                        </p:tgtEl>
                                        <p:attrNameLst>
                                          <p:attrName>style.visibility</p:attrName>
                                        </p:attrNameLst>
                                      </p:cBhvr>
                                      <p:to>
                                        <p:strVal val="visible"/>
                                      </p:to>
                                    </p:set>
                                    <p:animEffect transition="in" filter="blinds(horizontal)">
                                      <p:cBhvr>
                                        <p:cTn id="10" dur="500"/>
                                        <p:tgtEl>
                                          <p:spTgt spid="79873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798738"/>
                                        </p:tgtEl>
                                        <p:attrNameLst>
                                          <p:attrName>style.visibility</p:attrName>
                                        </p:attrNameLst>
                                      </p:cBhvr>
                                      <p:to>
                                        <p:strVal val="visible"/>
                                      </p:to>
                                    </p:set>
                                    <p:animEffect transition="in" filter="blinds(horizontal)">
                                      <p:cBhvr>
                                        <p:cTn id="13" dur="500"/>
                                        <p:tgtEl>
                                          <p:spTgt spid="798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24" grpId="0" animBg="1"/>
      <p:bldP spid="798737" grpId="0" animBg="1"/>
      <p:bldP spid="79873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5"/>
          <p:cNvSpPr txBox="1">
            <a:spLocks noChangeArrowheads="1"/>
          </p:cNvSpPr>
          <p:nvPr/>
        </p:nvSpPr>
        <p:spPr bwMode="auto">
          <a:xfrm>
            <a:off x="184150" y="644525"/>
            <a:ext cx="8780463" cy="366713"/>
          </a:xfrm>
          <a:prstGeom prst="rect">
            <a:avLst/>
          </a:prstGeom>
          <a:noFill/>
          <a:ln w="9525">
            <a:noFill/>
            <a:miter lim="800000"/>
            <a:headEnd/>
            <a:tailEnd/>
          </a:ln>
        </p:spPr>
        <p:txBody>
          <a:bodyPr>
            <a:spAutoFit/>
          </a:bodyPr>
          <a:lstStyle/>
          <a:p>
            <a:pPr algn="l"/>
            <a:r>
              <a:rPr lang="es-ES" sz="1800" b="1">
                <a:solidFill>
                  <a:srgbClr val="000000"/>
                </a:solidFill>
              </a:rPr>
              <a:t>Mecanismo interno de bloqueo en posición de aparcamiento</a:t>
            </a:r>
          </a:p>
        </p:txBody>
      </p:sp>
      <p:pic>
        <p:nvPicPr>
          <p:cNvPr id="63491" name="Picture 4" descr="coupe_réducteur"/>
          <p:cNvPicPr>
            <a:picLocks noChangeAspect="1" noChangeArrowheads="1"/>
          </p:cNvPicPr>
          <p:nvPr/>
        </p:nvPicPr>
        <p:blipFill>
          <a:blip r:embed="rId3" cstate="print"/>
          <a:srcRect/>
          <a:stretch>
            <a:fillRect/>
          </a:stretch>
        </p:blipFill>
        <p:spPr bwMode="auto">
          <a:xfrm>
            <a:off x="6181725" y="1700213"/>
            <a:ext cx="2886075" cy="4943475"/>
          </a:xfrm>
          <a:prstGeom prst="rect">
            <a:avLst/>
          </a:prstGeom>
          <a:noFill/>
          <a:ln w="9525">
            <a:noFill/>
            <a:miter lim="800000"/>
            <a:headEnd/>
            <a:tailEnd/>
          </a:ln>
        </p:spPr>
      </p:pic>
      <p:grpSp>
        <p:nvGrpSpPr>
          <p:cNvPr id="2" name="Group 18"/>
          <p:cNvGrpSpPr>
            <a:grpSpLocks/>
          </p:cNvGrpSpPr>
          <p:nvPr/>
        </p:nvGrpSpPr>
        <p:grpSpPr bwMode="auto">
          <a:xfrm>
            <a:off x="250825" y="1412875"/>
            <a:ext cx="6337300" cy="3976688"/>
            <a:chOff x="158" y="890"/>
            <a:chExt cx="3992" cy="2505"/>
          </a:xfrm>
        </p:grpSpPr>
        <p:pic>
          <p:nvPicPr>
            <p:cNvPr id="63494" name="Picture 5" descr="mécanisme_park"/>
            <p:cNvPicPr>
              <a:picLocks noChangeAspect="1" noChangeArrowheads="1"/>
            </p:cNvPicPr>
            <p:nvPr/>
          </p:nvPicPr>
          <p:blipFill>
            <a:blip r:embed="rId4" cstate="print"/>
            <a:srcRect/>
            <a:stretch>
              <a:fillRect/>
            </a:stretch>
          </p:blipFill>
          <p:spPr bwMode="auto">
            <a:xfrm>
              <a:off x="385" y="1298"/>
              <a:ext cx="3123" cy="1736"/>
            </a:xfrm>
            <a:prstGeom prst="rect">
              <a:avLst/>
            </a:prstGeom>
            <a:noFill/>
            <a:ln w="9525">
              <a:noFill/>
              <a:miter lim="800000"/>
              <a:headEnd/>
              <a:tailEnd/>
            </a:ln>
          </p:spPr>
        </p:pic>
        <p:sp>
          <p:nvSpPr>
            <p:cNvPr id="63495" name="Line 6"/>
            <p:cNvSpPr>
              <a:spLocks noChangeShapeType="1"/>
            </p:cNvSpPr>
            <p:nvPr/>
          </p:nvSpPr>
          <p:spPr bwMode="auto">
            <a:xfrm flipH="1" flipV="1">
              <a:off x="2880" y="2614"/>
              <a:ext cx="454" cy="362"/>
            </a:xfrm>
            <a:prstGeom prst="line">
              <a:avLst/>
            </a:prstGeom>
            <a:noFill/>
            <a:ln w="50800">
              <a:solidFill>
                <a:schemeClr val="tx1"/>
              </a:solidFill>
              <a:round/>
              <a:headEnd/>
              <a:tailEnd type="triangle" w="med" len="med"/>
            </a:ln>
          </p:spPr>
          <p:txBody>
            <a:bodyPr/>
            <a:lstStyle/>
            <a:p>
              <a:endParaRPr lang="es-ES"/>
            </a:p>
          </p:txBody>
        </p:sp>
        <p:sp>
          <p:nvSpPr>
            <p:cNvPr id="63496" name="Text Box 7"/>
            <p:cNvSpPr txBox="1">
              <a:spLocks noChangeArrowheads="1"/>
            </p:cNvSpPr>
            <p:nvPr/>
          </p:nvSpPr>
          <p:spPr bwMode="auto">
            <a:xfrm>
              <a:off x="2562" y="890"/>
              <a:ext cx="1180" cy="410"/>
            </a:xfrm>
            <a:prstGeom prst="rect">
              <a:avLst/>
            </a:prstGeom>
            <a:gradFill rotWithShape="1">
              <a:gsLst>
                <a:gs pos="0">
                  <a:srgbClr val="FF9900"/>
                </a:gs>
                <a:gs pos="100000">
                  <a:srgbClr val="FFEBCC"/>
                </a:gs>
              </a:gsLst>
              <a:lin ang="5400000" scaled="1"/>
            </a:gradFill>
            <a:ln w="9525">
              <a:solidFill>
                <a:schemeClr val="bg2"/>
              </a:solidFill>
              <a:miter lim="800000"/>
              <a:headEnd/>
              <a:tailEnd/>
            </a:ln>
          </p:spPr>
          <p:txBody>
            <a:bodyPr>
              <a:spAutoFit/>
            </a:bodyPr>
            <a:lstStyle/>
            <a:p>
              <a:pPr algn="l">
                <a:spcBef>
                  <a:spcPct val="50000"/>
                </a:spcBef>
              </a:pPr>
              <a:r>
                <a:rPr lang="es-ES" sz="1800">
                  <a:solidFill>
                    <a:srgbClr val="000000"/>
                  </a:solidFill>
                </a:rPr>
                <a:t>Mecanismo de bloqueo</a:t>
              </a:r>
            </a:p>
          </p:txBody>
        </p:sp>
        <p:sp>
          <p:nvSpPr>
            <p:cNvPr id="63497" name="Line 8"/>
            <p:cNvSpPr>
              <a:spLocks noChangeShapeType="1"/>
            </p:cNvSpPr>
            <p:nvPr/>
          </p:nvSpPr>
          <p:spPr bwMode="auto">
            <a:xfrm flipH="1">
              <a:off x="2699" y="1298"/>
              <a:ext cx="45" cy="363"/>
            </a:xfrm>
            <a:prstGeom prst="line">
              <a:avLst/>
            </a:prstGeom>
            <a:noFill/>
            <a:ln w="50800">
              <a:solidFill>
                <a:schemeClr val="tx1"/>
              </a:solidFill>
              <a:round/>
              <a:headEnd/>
              <a:tailEnd type="triangle" w="med" len="med"/>
            </a:ln>
          </p:spPr>
          <p:txBody>
            <a:bodyPr/>
            <a:lstStyle/>
            <a:p>
              <a:endParaRPr lang="es-ES"/>
            </a:p>
          </p:txBody>
        </p:sp>
        <p:sp>
          <p:nvSpPr>
            <p:cNvPr id="63498" name="Line 9"/>
            <p:cNvSpPr>
              <a:spLocks noChangeShapeType="1"/>
            </p:cNvSpPr>
            <p:nvPr/>
          </p:nvSpPr>
          <p:spPr bwMode="auto">
            <a:xfrm flipV="1">
              <a:off x="431" y="2115"/>
              <a:ext cx="272" cy="544"/>
            </a:xfrm>
            <a:prstGeom prst="line">
              <a:avLst/>
            </a:prstGeom>
            <a:noFill/>
            <a:ln w="50800">
              <a:solidFill>
                <a:schemeClr val="tx1"/>
              </a:solidFill>
              <a:round/>
              <a:headEnd/>
              <a:tailEnd type="triangle" w="med" len="med"/>
            </a:ln>
          </p:spPr>
          <p:txBody>
            <a:bodyPr/>
            <a:lstStyle/>
            <a:p>
              <a:endParaRPr lang="es-ES"/>
            </a:p>
          </p:txBody>
        </p:sp>
        <p:sp>
          <p:nvSpPr>
            <p:cNvPr id="63499" name="Text Box 10"/>
            <p:cNvSpPr txBox="1">
              <a:spLocks noChangeArrowheads="1"/>
            </p:cNvSpPr>
            <p:nvPr/>
          </p:nvSpPr>
          <p:spPr bwMode="auto">
            <a:xfrm>
              <a:off x="158" y="935"/>
              <a:ext cx="1950" cy="233"/>
            </a:xfrm>
            <a:prstGeom prst="rect">
              <a:avLst/>
            </a:prstGeom>
            <a:gradFill rotWithShape="1">
              <a:gsLst>
                <a:gs pos="0">
                  <a:srgbClr val="99CC00"/>
                </a:gs>
                <a:gs pos="100000">
                  <a:srgbClr val="EBF5CC"/>
                </a:gs>
              </a:gsLst>
              <a:lin ang="5400000" scaled="1"/>
            </a:gradFill>
            <a:ln w="9525">
              <a:solidFill>
                <a:schemeClr val="bg2"/>
              </a:solidFill>
              <a:miter lim="800000"/>
              <a:headEnd/>
              <a:tailEnd/>
            </a:ln>
          </p:spPr>
          <p:txBody>
            <a:bodyPr lIns="0" rIns="0">
              <a:spAutoFit/>
            </a:bodyPr>
            <a:lstStyle/>
            <a:p>
              <a:pPr>
                <a:spcBef>
                  <a:spcPct val="50000"/>
                </a:spcBef>
              </a:pPr>
              <a:r>
                <a:rPr lang="es-ES" sz="1800"/>
                <a:t>Hoja de medición de la dureza</a:t>
              </a:r>
            </a:p>
          </p:txBody>
        </p:sp>
        <p:sp>
          <p:nvSpPr>
            <p:cNvPr id="63500" name="Line 11"/>
            <p:cNvSpPr>
              <a:spLocks noChangeShapeType="1"/>
            </p:cNvSpPr>
            <p:nvPr/>
          </p:nvSpPr>
          <p:spPr bwMode="auto">
            <a:xfrm flipH="1">
              <a:off x="1292" y="1162"/>
              <a:ext cx="90" cy="590"/>
            </a:xfrm>
            <a:prstGeom prst="line">
              <a:avLst/>
            </a:prstGeom>
            <a:noFill/>
            <a:ln w="50800">
              <a:solidFill>
                <a:schemeClr val="tx1"/>
              </a:solidFill>
              <a:round/>
              <a:headEnd/>
              <a:tailEnd type="triangle" w="med" len="med"/>
            </a:ln>
          </p:spPr>
          <p:txBody>
            <a:bodyPr/>
            <a:lstStyle/>
            <a:p>
              <a:endParaRPr lang="es-ES"/>
            </a:p>
          </p:txBody>
        </p:sp>
        <p:sp>
          <p:nvSpPr>
            <p:cNvPr id="63501" name="Text Box 12"/>
            <p:cNvSpPr txBox="1">
              <a:spLocks noChangeArrowheads="1"/>
            </p:cNvSpPr>
            <p:nvPr/>
          </p:nvSpPr>
          <p:spPr bwMode="auto">
            <a:xfrm>
              <a:off x="158" y="2659"/>
              <a:ext cx="1316" cy="233"/>
            </a:xfrm>
            <a:prstGeom prst="rect">
              <a:avLst/>
            </a:prstGeom>
            <a:gradFill rotWithShape="1">
              <a:gsLst>
                <a:gs pos="0">
                  <a:srgbClr val="FFCC00"/>
                </a:gs>
                <a:gs pos="100000">
                  <a:srgbClr val="FFF5CC"/>
                </a:gs>
              </a:gsLst>
              <a:lin ang="5400000" scaled="1"/>
            </a:gradFill>
            <a:ln w="9525">
              <a:solidFill>
                <a:schemeClr val="bg2"/>
              </a:solidFill>
              <a:miter lim="800000"/>
              <a:headEnd/>
              <a:tailEnd/>
            </a:ln>
          </p:spPr>
          <p:txBody>
            <a:bodyPr>
              <a:spAutoFit/>
            </a:bodyPr>
            <a:lstStyle/>
            <a:p>
              <a:pPr algn="l">
                <a:spcBef>
                  <a:spcPct val="50000"/>
                </a:spcBef>
              </a:pPr>
              <a:r>
                <a:rPr lang="fr-FR" sz="1800"/>
                <a:t>Placa de selección</a:t>
              </a:r>
            </a:p>
          </p:txBody>
        </p:sp>
        <p:sp>
          <p:nvSpPr>
            <p:cNvPr id="63502" name="Line 13"/>
            <p:cNvSpPr>
              <a:spLocks noChangeShapeType="1"/>
            </p:cNvSpPr>
            <p:nvPr/>
          </p:nvSpPr>
          <p:spPr bwMode="auto">
            <a:xfrm flipH="1" flipV="1">
              <a:off x="1701" y="2160"/>
              <a:ext cx="226" cy="1043"/>
            </a:xfrm>
            <a:prstGeom prst="line">
              <a:avLst/>
            </a:prstGeom>
            <a:noFill/>
            <a:ln w="50800">
              <a:solidFill>
                <a:schemeClr val="tx1"/>
              </a:solidFill>
              <a:round/>
              <a:headEnd/>
              <a:tailEnd type="triangle" w="med" len="med"/>
            </a:ln>
          </p:spPr>
          <p:txBody>
            <a:bodyPr/>
            <a:lstStyle/>
            <a:p>
              <a:endParaRPr lang="es-ES"/>
            </a:p>
          </p:txBody>
        </p:sp>
        <p:sp>
          <p:nvSpPr>
            <p:cNvPr id="63503" name="Text Box 14"/>
            <p:cNvSpPr txBox="1">
              <a:spLocks noChangeArrowheads="1"/>
            </p:cNvSpPr>
            <p:nvPr/>
          </p:nvSpPr>
          <p:spPr bwMode="auto">
            <a:xfrm>
              <a:off x="975" y="3158"/>
              <a:ext cx="1316" cy="237"/>
            </a:xfrm>
            <a:prstGeom prst="rect">
              <a:avLst/>
            </a:prstGeom>
            <a:gradFill rotWithShape="1">
              <a:gsLst>
                <a:gs pos="0">
                  <a:srgbClr val="C0C0C0"/>
                </a:gs>
                <a:gs pos="100000">
                  <a:srgbClr val="F2F2F2"/>
                </a:gs>
              </a:gsLst>
              <a:lin ang="5400000" scaled="1"/>
            </a:gradFill>
            <a:ln w="9525">
              <a:solidFill>
                <a:schemeClr val="bg2"/>
              </a:solidFill>
              <a:miter lim="800000"/>
              <a:headEnd/>
              <a:tailEnd/>
            </a:ln>
          </p:spPr>
          <p:txBody>
            <a:bodyPr>
              <a:spAutoFit/>
            </a:bodyPr>
            <a:lstStyle/>
            <a:p>
              <a:pPr algn="l">
                <a:spcBef>
                  <a:spcPct val="50000"/>
                </a:spcBef>
              </a:pPr>
              <a:r>
                <a:rPr lang="fr-FR" sz="1800"/>
                <a:t>Barra de enlace</a:t>
              </a:r>
            </a:p>
          </p:txBody>
        </p:sp>
        <p:sp>
          <p:nvSpPr>
            <p:cNvPr id="63504" name="Line 15"/>
            <p:cNvSpPr>
              <a:spLocks noChangeShapeType="1"/>
            </p:cNvSpPr>
            <p:nvPr/>
          </p:nvSpPr>
          <p:spPr bwMode="auto">
            <a:xfrm flipV="1">
              <a:off x="3470" y="2251"/>
              <a:ext cx="680" cy="725"/>
            </a:xfrm>
            <a:prstGeom prst="line">
              <a:avLst/>
            </a:prstGeom>
            <a:noFill/>
            <a:ln w="50800">
              <a:solidFill>
                <a:schemeClr val="tx1"/>
              </a:solidFill>
              <a:round/>
              <a:headEnd/>
              <a:tailEnd type="triangle" w="med" len="med"/>
            </a:ln>
          </p:spPr>
          <p:txBody>
            <a:bodyPr/>
            <a:lstStyle/>
            <a:p>
              <a:endParaRPr lang="es-ES"/>
            </a:p>
          </p:txBody>
        </p:sp>
        <p:sp>
          <p:nvSpPr>
            <p:cNvPr id="63505" name="Text Box 16"/>
            <p:cNvSpPr txBox="1">
              <a:spLocks noChangeArrowheads="1"/>
            </p:cNvSpPr>
            <p:nvPr/>
          </p:nvSpPr>
          <p:spPr bwMode="auto">
            <a:xfrm>
              <a:off x="2744" y="2931"/>
              <a:ext cx="1180" cy="407"/>
            </a:xfrm>
            <a:prstGeom prst="rect">
              <a:avLst/>
            </a:prstGeom>
            <a:gradFill rotWithShape="1">
              <a:gsLst>
                <a:gs pos="0">
                  <a:srgbClr val="33CCCC"/>
                </a:gs>
                <a:gs pos="100000">
                  <a:srgbClr val="D6F5F5"/>
                </a:gs>
              </a:gsLst>
              <a:lin ang="5400000" scaled="1"/>
            </a:gradFill>
            <a:ln w="9525">
              <a:solidFill>
                <a:schemeClr val="bg2"/>
              </a:solidFill>
              <a:miter lim="800000"/>
              <a:headEnd/>
              <a:tailEnd/>
            </a:ln>
          </p:spPr>
          <p:txBody>
            <a:bodyPr>
              <a:spAutoFit/>
            </a:bodyPr>
            <a:lstStyle/>
            <a:p>
              <a:pPr algn="l">
                <a:spcBef>
                  <a:spcPct val="50000"/>
                </a:spcBef>
              </a:pPr>
              <a:r>
                <a:rPr lang="fr-FR" sz="1800"/>
                <a:t>Rueda de aparcamiento</a:t>
              </a:r>
            </a:p>
          </p:txBody>
        </p:sp>
      </p:grpSp>
      <p:sp>
        <p:nvSpPr>
          <p:cNvPr id="63493" name="Rectangle 2"/>
          <p:cNvSpPr>
            <a:spLocks noChangeArrowheads="1"/>
          </p:cNvSpPr>
          <p:nvPr/>
        </p:nvSpPr>
        <p:spPr bwMode="auto">
          <a:xfrm>
            <a:off x="179388" y="22225"/>
            <a:ext cx="8496300" cy="549275"/>
          </a:xfrm>
          <a:prstGeom prst="rect">
            <a:avLst/>
          </a:prstGeom>
          <a:noFill/>
          <a:ln w="9525">
            <a:noFill/>
            <a:miter lim="800000"/>
            <a:headEnd/>
            <a:tailEnd/>
          </a:ln>
        </p:spPr>
        <p:txBody>
          <a:bodyPr lIns="90517" tIns="45259" rIns="90517" bIns="45259" anchor="ctr"/>
          <a:lstStyle/>
          <a:p>
            <a:pPr algn="l" defTabSz="904875"/>
            <a:r>
              <a:rPr lang="es-ES" sz="2300">
                <a:solidFill>
                  <a:srgbClr val="000000"/>
                </a:solidFill>
              </a:rPr>
              <a:t>Transmisión: el reductor</a:t>
            </a:r>
          </a:p>
        </p:txBody>
      </p:sp>
      <p:sp>
        <p:nvSpPr>
          <p:cNvPr id="18" name="17 Rectángulo"/>
          <p:cNvSpPr/>
          <p:nvPr/>
        </p:nvSpPr>
        <p:spPr>
          <a:xfrm>
            <a:off x="500034" y="5572140"/>
            <a:ext cx="5929354" cy="923330"/>
          </a:xfrm>
          <a:prstGeom prst="rect">
            <a:avLst/>
          </a:prstGeom>
        </p:spPr>
        <p:txBody>
          <a:bodyPr wrap="square">
            <a:spAutoFit/>
          </a:bodyPr>
          <a:lstStyle/>
          <a:p>
            <a:r>
              <a:rPr lang="es-ES" dirty="0" smtClean="0"/>
              <a:t>Al igual que en cajas automáticas, el bloqueo de aparcamiento no se puede realizar mientras la velocidad del vehículo no se aproxima al cero.</a:t>
            </a:r>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80" name="Text Box 4"/>
          <p:cNvSpPr txBox="1">
            <a:spLocks noChangeArrowheads="1"/>
          </p:cNvSpPr>
          <p:nvPr/>
        </p:nvSpPr>
        <p:spPr bwMode="auto">
          <a:xfrm>
            <a:off x="0" y="1773238"/>
            <a:ext cx="8820150" cy="3600450"/>
          </a:xfrm>
          <a:prstGeom prst="rect">
            <a:avLst/>
          </a:prstGeom>
          <a:noFill/>
          <a:ln w="9525">
            <a:noFill/>
            <a:miter lim="800000"/>
            <a:headEnd/>
            <a:tailEnd/>
          </a:ln>
        </p:spPr>
        <p:txBody>
          <a:bodyPr/>
          <a:lstStyle/>
          <a:p>
            <a:pPr marL="800100" lvl="1" indent="-342900" algn="l">
              <a:spcBef>
                <a:spcPct val="50000"/>
              </a:spcBef>
              <a:buFontTx/>
              <a:buChar char="•"/>
            </a:pPr>
            <a:r>
              <a:rPr lang="es-ES" sz="1800">
                <a:solidFill>
                  <a:srgbClr val="000000"/>
                </a:solidFill>
              </a:rPr>
              <a:t>El aceite del reductor es de baja viscosidad para aumentar la autonomía.</a:t>
            </a:r>
          </a:p>
          <a:p>
            <a:pPr marL="800100" lvl="1" indent="-342900" algn="l">
              <a:spcBef>
                <a:spcPct val="50000"/>
              </a:spcBef>
              <a:buFontTx/>
              <a:buChar char="•"/>
            </a:pPr>
            <a:r>
              <a:rPr lang="es-ES" sz="1800">
                <a:solidFill>
                  <a:srgbClr val="000000"/>
                </a:solidFill>
              </a:rPr>
              <a:t>El reductor se debe vaciar de manera periódica (en función del nivel de severidad).</a:t>
            </a:r>
          </a:p>
          <a:p>
            <a:pPr marL="800100" lvl="1" indent="-342900" algn="l">
              <a:spcBef>
                <a:spcPct val="50000"/>
              </a:spcBef>
              <a:buFontTx/>
              <a:buChar char="•"/>
            </a:pPr>
            <a:r>
              <a:rPr lang="es-ES" sz="1800">
                <a:solidFill>
                  <a:srgbClr val="000000"/>
                </a:solidFill>
              </a:rPr>
              <a:t>Un solo cambio, sin embrague ni cambio de marcha atrás.</a:t>
            </a:r>
          </a:p>
          <a:p>
            <a:pPr marL="800100" lvl="1" indent="-342900" algn="l">
              <a:spcBef>
                <a:spcPct val="50000"/>
              </a:spcBef>
              <a:buFontTx/>
              <a:buChar char="•"/>
            </a:pPr>
            <a:r>
              <a:rPr lang="es-ES" sz="1800">
                <a:solidFill>
                  <a:srgbClr val="000000"/>
                </a:solidFill>
              </a:rPr>
              <a:t>Bloqueo mecánico en la posición P.</a:t>
            </a:r>
          </a:p>
          <a:p>
            <a:pPr marL="800100" lvl="1" indent="-342900" algn="l">
              <a:spcBef>
                <a:spcPct val="50000"/>
              </a:spcBef>
              <a:buFontTx/>
              <a:buChar char="•"/>
            </a:pPr>
            <a:r>
              <a:rPr lang="es-ES" sz="1800">
                <a:solidFill>
                  <a:srgbClr val="000000"/>
                </a:solidFill>
              </a:rPr>
              <a:t>Doble sensor de posición del selector.</a:t>
            </a:r>
          </a:p>
          <a:p>
            <a:pPr marL="800100" lvl="1" indent="-342900" algn="l">
              <a:spcBef>
                <a:spcPct val="50000"/>
              </a:spcBef>
              <a:buFontTx/>
              <a:buChar char="•"/>
            </a:pPr>
            <a:r>
              <a:rPr lang="es-ES" sz="1800">
                <a:solidFill>
                  <a:srgbClr val="000000"/>
                </a:solidFill>
              </a:rPr>
              <a:t>Necesidad de ajustar los sensores de posición en el punto muerto (herramienta específica) ;</a:t>
            </a:r>
          </a:p>
          <a:p>
            <a:pPr marL="800100" lvl="1" indent="-342900" algn="l">
              <a:spcBef>
                <a:spcPct val="50000"/>
              </a:spcBef>
              <a:buFontTx/>
              <a:buChar char="•"/>
            </a:pPr>
            <a:r>
              <a:rPr lang="es-ES" sz="1800">
                <a:solidFill>
                  <a:srgbClr val="000000"/>
                </a:solidFill>
              </a:rPr>
              <a:t>Tenga cuidado con no cambiar los ajustes de la barra de sincronización de los sensores.</a:t>
            </a:r>
            <a:endParaRPr lang="fr-FR" sz="1800">
              <a:solidFill>
                <a:srgbClr val="000000"/>
              </a:solidFill>
            </a:endParaRPr>
          </a:p>
          <a:p>
            <a:pPr marL="800100" lvl="1" indent="-342900" algn="l">
              <a:spcBef>
                <a:spcPct val="50000"/>
              </a:spcBef>
              <a:buFontTx/>
              <a:buChar char="•"/>
            </a:pPr>
            <a:endParaRPr lang="fr-FR" sz="1800">
              <a:solidFill>
                <a:srgbClr val="000000"/>
              </a:solidFill>
            </a:endParaRPr>
          </a:p>
        </p:txBody>
      </p:sp>
      <p:sp>
        <p:nvSpPr>
          <p:cNvPr id="64515" name="Rectangle 2"/>
          <p:cNvSpPr>
            <a:spLocks noChangeArrowheads="1"/>
          </p:cNvSpPr>
          <p:nvPr/>
        </p:nvSpPr>
        <p:spPr bwMode="auto">
          <a:xfrm>
            <a:off x="179388" y="22225"/>
            <a:ext cx="8496300" cy="549275"/>
          </a:xfrm>
          <a:prstGeom prst="rect">
            <a:avLst/>
          </a:prstGeom>
          <a:noFill/>
          <a:ln w="9525">
            <a:noFill/>
            <a:miter lim="800000"/>
            <a:headEnd/>
            <a:tailEnd/>
          </a:ln>
        </p:spPr>
        <p:txBody>
          <a:bodyPr lIns="90517" tIns="45259" rIns="90517" bIns="45259" anchor="ctr"/>
          <a:lstStyle/>
          <a:p>
            <a:pPr algn="l" defTabSz="904875"/>
            <a:r>
              <a:rPr lang="es-ES" sz="2300">
                <a:solidFill>
                  <a:srgbClr val="000000"/>
                </a:solidFill>
              </a:rPr>
              <a:t>Transmisión: el reductor</a:t>
            </a:r>
          </a:p>
        </p:txBody>
      </p:sp>
      <p:sp>
        <p:nvSpPr>
          <p:cNvPr id="64516" name="Text Box 6"/>
          <p:cNvSpPr txBox="1">
            <a:spLocks noChangeArrowheads="1"/>
          </p:cNvSpPr>
          <p:nvPr/>
        </p:nvSpPr>
        <p:spPr bwMode="auto">
          <a:xfrm>
            <a:off x="684213" y="765175"/>
            <a:ext cx="8275637" cy="366713"/>
          </a:xfrm>
          <a:prstGeom prst="rect">
            <a:avLst/>
          </a:prstGeom>
          <a:noFill/>
          <a:ln w="9525">
            <a:noFill/>
            <a:miter lim="800000"/>
            <a:headEnd/>
            <a:tailEnd/>
          </a:ln>
        </p:spPr>
        <p:txBody>
          <a:bodyPr>
            <a:spAutoFit/>
          </a:bodyPr>
          <a:lstStyle/>
          <a:p>
            <a:pPr algn="l"/>
            <a:r>
              <a:rPr lang="fr-FR" sz="1800" b="1">
                <a:solidFill>
                  <a:srgbClr val="000000"/>
                </a:solidFill>
              </a:rPr>
              <a:t>PUNTOS QUE HAY QUE RECORDAR</a:t>
            </a:r>
          </a:p>
        </p:txBody>
      </p:sp>
      <p:pic>
        <p:nvPicPr>
          <p:cNvPr id="64517" name="Picture 7" descr="picto_retenir_PSA"/>
          <p:cNvPicPr>
            <a:picLocks noChangeAspect="1" noChangeArrowheads="1"/>
          </p:cNvPicPr>
          <p:nvPr/>
        </p:nvPicPr>
        <p:blipFill>
          <a:blip r:embed="rId3" cstate="print"/>
          <a:srcRect/>
          <a:stretch>
            <a:fillRect/>
          </a:stretch>
        </p:blipFill>
        <p:spPr bwMode="auto">
          <a:xfrm>
            <a:off x="179388" y="698500"/>
            <a:ext cx="454025" cy="5048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36580">
                                            <p:txEl>
                                              <p:pRg st="0" end="0"/>
                                            </p:txEl>
                                          </p:spTgt>
                                        </p:tgtEl>
                                        <p:attrNameLst>
                                          <p:attrName>style.visibility</p:attrName>
                                        </p:attrNameLst>
                                      </p:cBhvr>
                                      <p:to>
                                        <p:strVal val="visible"/>
                                      </p:to>
                                    </p:set>
                                    <p:animEffect transition="in" filter="blinds(horizontal)">
                                      <p:cBhvr>
                                        <p:cTn id="7" dur="500"/>
                                        <p:tgtEl>
                                          <p:spTgt spid="5365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36580">
                                            <p:txEl>
                                              <p:pRg st="1" end="1"/>
                                            </p:txEl>
                                          </p:spTgt>
                                        </p:tgtEl>
                                        <p:attrNameLst>
                                          <p:attrName>style.visibility</p:attrName>
                                        </p:attrNameLst>
                                      </p:cBhvr>
                                      <p:to>
                                        <p:strVal val="visible"/>
                                      </p:to>
                                    </p:set>
                                    <p:animEffect transition="in" filter="blinds(horizontal)">
                                      <p:cBhvr>
                                        <p:cTn id="12" dur="500"/>
                                        <p:tgtEl>
                                          <p:spTgt spid="53658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36580">
                                            <p:txEl>
                                              <p:pRg st="2" end="2"/>
                                            </p:txEl>
                                          </p:spTgt>
                                        </p:tgtEl>
                                        <p:attrNameLst>
                                          <p:attrName>style.visibility</p:attrName>
                                        </p:attrNameLst>
                                      </p:cBhvr>
                                      <p:to>
                                        <p:strVal val="visible"/>
                                      </p:to>
                                    </p:set>
                                    <p:animEffect transition="in" filter="blinds(horizontal)">
                                      <p:cBhvr>
                                        <p:cTn id="17" dur="500"/>
                                        <p:tgtEl>
                                          <p:spTgt spid="53658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36580">
                                            <p:txEl>
                                              <p:pRg st="3" end="3"/>
                                            </p:txEl>
                                          </p:spTgt>
                                        </p:tgtEl>
                                        <p:attrNameLst>
                                          <p:attrName>style.visibility</p:attrName>
                                        </p:attrNameLst>
                                      </p:cBhvr>
                                      <p:to>
                                        <p:strVal val="visible"/>
                                      </p:to>
                                    </p:set>
                                    <p:animEffect transition="in" filter="blinds(horizontal)">
                                      <p:cBhvr>
                                        <p:cTn id="22" dur="500"/>
                                        <p:tgtEl>
                                          <p:spTgt spid="53658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36580">
                                            <p:txEl>
                                              <p:pRg st="4" end="4"/>
                                            </p:txEl>
                                          </p:spTgt>
                                        </p:tgtEl>
                                        <p:attrNameLst>
                                          <p:attrName>style.visibility</p:attrName>
                                        </p:attrNameLst>
                                      </p:cBhvr>
                                      <p:to>
                                        <p:strVal val="visible"/>
                                      </p:to>
                                    </p:set>
                                    <p:animEffect transition="in" filter="blinds(horizontal)">
                                      <p:cBhvr>
                                        <p:cTn id="27" dur="500"/>
                                        <p:tgtEl>
                                          <p:spTgt spid="53658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36580">
                                            <p:txEl>
                                              <p:pRg st="5" end="5"/>
                                            </p:txEl>
                                          </p:spTgt>
                                        </p:tgtEl>
                                        <p:attrNameLst>
                                          <p:attrName>style.visibility</p:attrName>
                                        </p:attrNameLst>
                                      </p:cBhvr>
                                      <p:to>
                                        <p:strVal val="visible"/>
                                      </p:to>
                                    </p:set>
                                    <p:animEffect transition="in" filter="blinds(horizontal)">
                                      <p:cBhvr>
                                        <p:cTn id="32" dur="500"/>
                                        <p:tgtEl>
                                          <p:spTgt spid="53658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536580">
                                            <p:txEl>
                                              <p:pRg st="6" end="6"/>
                                            </p:txEl>
                                          </p:spTgt>
                                        </p:tgtEl>
                                        <p:attrNameLst>
                                          <p:attrName>style.visibility</p:attrName>
                                        </p:attrNameLst>
                                      </p:cBhvr>
                                      <p:to>
                                        <p:strVal val="visible"/>
                                      </p:to>
                                    </p:set>
                                    <p:animEffect transition="in" filter="blinds(horizontal)">
                                      <p:cBhvr>
                                        <p:cTn id="37" dur="500"/>
                                        <p:tgtEl>
                                          <p:spTgt spid="53658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3"/>
          <p:cNvSpPr>
            <a:spLocks noGrp="1" noChangeArrowheads="1"/>
          </p:cNvSpPr>
          <p:nvPr>
            <p:ph type="title"/>
          </p:nvPr>
        </p:nvSpPr>
        <p:spPr/>
        <p:txBody>
          <a:bodyPr/>
          <a:lstStyle/>
          <a:p>
            <a:pPr eaLnBrk="1" hangingPunct="1"/>
            <a:r>
              <a:rPr lang="es-ES" smtClean="0">
                <a:solidFill>
                  <a:schemeClr val="tx1"/>
                </a:solidFill>
              </a:rPr>
              <a:t>Carga del vehículo</a:t>
            </a:r>
          </a:p>
        </p:txBody>
      </p:sp>
      <p:sp>
        <p:nvSpPr>
          <p:cNvPr id="700420" name="Rectangle 4"/>
          <p:cNvSpPr>
            <a:spLocks noGrp="1" noChangeArrowheads="1"/>
          </p:cNvSpPr>
          <p:nvPr>
            <p:ph type="body" idx="1"/>
          </p:nvPr>
        </p:nvSpPr>
        <p:spPr/>
        <p:txBody>
          <a:bodyPr>
            <a:normAutofit fontScale="62500" lnSpcReduction="20000"/>
          </a:bodyPr>
          <a:lstStyle/>
          <a:p>
            <a:pPr eaLnBrk="1" hangingPunct="1">
              <a:buFontTx/>
              <a:buNone/>
            </a:pPr>
            <a:r>
              <a:rPr lang="es-ES" b="1" smtClean="0"/>
              <a:t>Hay 3 formas de recargar la batería de tracción</a:t>
            </a:r>
            <a:r>
              <a:rPr lang="fr-FR" b="1" smtClean="0"/>
              <a:t>:</a:t>
            </a:r>
          </a:p>
          <a:p>
            <a:pPr eaLnBrk="1" hangingPunct="1">
              <a:buFontTx/>
              <a:buChar char="•"/>
            </a:pPr>
            <a:endParaRPr lang="fr-FR" smtClean="0"/>
          </a:p>
          <a:p>
            <a:pPr eaLnBrk="1" hangingPunct="1">
              <a:buFontTx/>
              <a:buChar char="•"/>
            </a:pPr>
            <a:endParaRPr lang="fr-FR" smtClean="0"/>
          </a:p>
          <a:p>
            <a:pPr eaLnBrk="1" hangingPunct="1">
              <a:buFontTx/>
              <a:buChar char="•"/>
            </a:pPr>
            <a:endParaRPr lang="fr-FR" smtClean="0"/>
          </a:p>
          <a:p>
            <a:pPr eaLnBrk="1" hangingPunct="1">
              <a:buClr>
                <a:schemeClr val="tx1"/>
              </a:buClr>
              <a:buFontTx/>
              <a:buChar char="•"/>
            </a:pPr>
            <a:r>
              <a:rPr lang="es-ES" smtClean="0">
                <a:solidFill>
                  <a:schemeClr val="tx1"/>
                </a:solidFill>
              </a:rPr>
              <a:t>Carga rápida,</a:t>
            </a:r>
          </a:p>
          <a:p>
            <a:pPr eaLnBrk="1" hangingPunct="1">
              <a:buClr>
                <a:schemeClr val="tx1"/>
              </a:buClr>
              <a:buFontTx/>
              <a:buChar char="•"/>
            </a:pPr>
            <a:endParaRPr lang="es-ES" smtClean="0">
              <a:solidFill>
                <a:schemeClr val="tx1"/>
              </a:solidFill>
            </a:endParaRPr>
          </a:p>
          <a:p>
            <a:pPr eaLnBrk="1" hangingPunct="1">
              <a:buClr>
                <a:schemeClr val="tx1"/>
              </a:buClr>
              <a:buFontTx/>
              <a:buChar char="•"/>
            </a:pPr>
            <a:endParaRPr lang="es-ES" smtClean="0">
              <a:solidFill>
                <a:schemeClr val="tx1"/>
              </a:solidFill>
            </a:endParaRPr>
          </a:p>
          <a:p>
            <a:pPr eaLnBrk="1" hangingPunct="1">
              <a:buClr>
                <a:schemeClr val="tx1"/>
              </a:buClr>
              <a:buFontTx/>
              <a:buChar char="•"/>
            </a:pPr>
            <a:endParaRPr lang="es-ES" smtClean="0">
              <a:solidFill>
                <a:schemeClr val="tx1"/>
              </a:solidFill>
            </a:endParaRPr>
          </a:p>
          <a:p>
            <a:pPr eaLnBrk="1" hangingPunct="1">
              <a:buClr>
                <a:schemeClr val="tx1"/>
              </a:buClr>
              <a:buFontTx/>
              <a:buChar char="•"/>
            </a:pPr>
            <a:r>
              <a:rPr lang="es-ES" smtClean="0">
                <a:solidFill>
                  <a:schemeClr val="tx1"/>
                </a:solidFill>
              </a:rPr>
              <a:t>Carga normal,</a:t>
            </a:r>
          </a:p>
          <a:p>
            <a:pPr eaLnBrk="1" hangingPunct="1">
              <a:buClr>
                <a:schemeClr val="tx1"/>
              </a:buClr>
              <a:buFontTx/>
              <a:buChar char="•"/>
            </a:pPr>
            <a:endParaRPr lang="es-ES" smtClean="0">
              <a:solidFill>
                <a:schemeClr val="tx1"/>
              </a:solidFill>
            </a:endParaRPr>
          </a:p>
          <a:p>
            <a:pPr eaLnBrk="1" hangingPunct="1">
              <a:buClr>
                <a:schemeClr val="tx1"/>
              </a:buClr>
              <a:buFontTx/>
              <a:buChar char="•"/>
            </a:pPr>
            <a:endParaRPr lang="es-ES" smtClean="0">
              <a:solidFill>
                <a:schemeClr val="tx1"/>
              </a:solidFill>
            </a:endParaRPr>
          </a:p>
          <a:p>
            <a:pPr eaLnBrk="1" hangingPunct="1">
              <a:buClr>
                <a:schemeClr val="tx1"/>
              </a:buClr>
              <a:buFontTx/>
              <a:buChar char="•"/>
            </a:pPr>
            <a:endParaRPr lang="es-ES" smtClean="0">
              <a:solidFill>
                <a:schemeClr val="tx1"/>
              </a:solidFill>
            </a:endParaRPr>
          </a:p>
          <a:p>
            <a:pPr eaLnBrk="1" hangingPunct="1">
              <a:buClr>
                <a:schemeClr val="tx1"/>
              </a:buClr>
              <a:buFontTx/>
              <a:buChar char="•"/>
            </a:pPr>
            <a:endParaRPr lang="es-ES" smtClean="0">
              <a:solidFill>
                <a:schemeClr val="tx1"/>
              </a:solidFill>
            </a:endParaRPr>
          </a:p>
          <a:p>
            <a:pPr eaLnBrk="1" hangingPunct="1">
              <a:buClr>
                <a:schemeClr val="tx1"/>
              </a:buClr>
              <a:buFontTx/>
              <a:buChar char="•"/>
            </a:pPr>
            <a:r>
              <a:rPr lang="es-ES" smtClean="0">
                <a:solidFill>
                  <a:schemeClr val="tx1"/>
                </a:solidFill>
              </a:rPr>
              <a:t>« Recuperación »: en las fases de frenado y desaceleración.</a:t>
            </a:r>
          </a:p>
        </p:txBody>
      </p:sp>
      <p:pic>
        <p:nvPicPr>
          <p:cNvPr id="700421" name="Picture 5" descr="cable2"/>
          <p:cNvPicPr>
            <a:picLocks noChangeAspect="1" noChangeArrowheads="1"/>
          </p:cNvPicPr>
          <p:nvPr/>
        </p:nvPicPr>
        <p:blipFill>
          <a:blip r:embed="rId3" cstate="print"/>
          <a:srcRect/>
          <a:stretch>
            <a:fillRect/>
          </a:stretch>
        </p:blipFill>
        <p:spPr bwMode="auto">
          <a:xfrm>
            <a:off x="4214810" y="3357562"/>
            <a:ext cx="1296987" cy="1296987"/>
          </a:xfrm>
          <a:prstGeom prst="rect">
            <a:avLst/>
          </a:prstGeom>
          <a:noFill/>
          <a:ln w="9525">
            <a:noFill/>
            <a:miter lim="800000"/>
            <a:headEnd/>
            <a:tailEnd/>
          </a:ln>
        </p:spPr>
      </p:pic>
      <p:pic>
        <p:nvPicPr>
          <p:cNvPr id="700422" name="Picture 6" descr="CHARGEUR r"/>
          <p:cNvPicPr>
            <a:picLocks noChangeAspect="1" noChangeArrowheads="1"/>
          </p:cNvPicPr>
          <p:nvPr/>
        </p:nvPicPr>
        <p:blipFill>
          <a:blip r:embed="rId4" cstate="print"/>
          <a:srcRect/>
          <a:stretch>
            <a:fillRect/>
          </a:stretch>
        </p:blipFill>
        <p:spPr bwMode="auto">
          <a:xfrm>
            <a:off x="2786050" y="2000240"/>
            <a:ext cx="1114425" cy="1584325"/>
          </a:xfrm>
          <a:prstGeom prst="rect">
            <a:avLst/>
          </a:prstGeom>
          <a:noFill/>
          <a:ln w="9525">
            <a:noFill/>
            <a:miter lim="800000"/>
            <a:headEnd/>
            <a:tailEnd/>
          </a:ln>
        </p:spPr>
      </p:pic>
      <p:grpSp>
        <p:nvGrpSpPr>
          <p:cNvPr id="2" name="Group 22"/>
          <p:cNvGrpSpPr>
            <a:grpSpLocks/>
          </p:cNvGrpSpPr>
          <p:nvPr/>
        </p:nvGrpSpPr>
        <p:grpSpPr bwMode="auto">
          <a:xfrm>
            <a:off x="2700338" y="4826000"/>
            <a:ext cx="3887787" cy="1916113"/>
            <a:chOff x="1701" y="3040"/>
            <a:chExt cx="2449" cy="1207"/>
          </a:xfrm>
        </p:grpSpPr>
        <p:pic>
          <p:nvPicPr>
            <p:cNvPr id="65543" name="Picture 15" descr="mouvement"/>
            <p:cNvPicPr>
              <a:picLocks noChangeAspect="1" noChangeArrowheads="1"/>
            </p:cNvPicPr>
            <p:nvPr/>
          </p:nvPicPr>
          <p:blipFill>
            <a:blip r:embed="rId5" cstate="print"/>
            <a:srcRect/>
            <a:stretch>
              <a:fillRect/>
            </a:stretch>
          </p:blipFill>
          <p:spPr bwMode="auto">
            <a:xfrm>
              <a:off x="1738" y="3040"/>
              <a:ext cx="2287" cy="1207"/>
            </a:xfrm>
            <a:prstGeom prst="rect">
              <a:avLst/>
            </a:prstGeom>
            <a:noFill/>
            <a:ln w="9525">
              <a:noFill/>
              <a:miter lim="800000"/>
              <a:headEnd/>
              <a:tailEnd/>
            </a:ln>
          </p:spPr>
        </p:pic>
        <p:grpSp>
          <p:nvGrpSpPr>
            <p:cNvPr id="3" name="Group 21"/>
            <p:cNvGrpSpPr>
              <a:grpSpLocks/>
            </p:cNvGrpSpPr>
            <p:nvPr/>
          </p:nvGrpSpPr>
          <p:grpSpPr bwMode="auto">
            <a:xfrm>
              <a:off x="1701" y="3113"/>
              <a:ext cx="2449" cy="1025"/>
              <a:chOff x="1701" y="3113"/>
              <a:chExt cx="2449" cy="1025"/>
            </a:xfrm>
          </p:grpSpPr>
          <p:sp>
            <p:nvSpPr>
              <p:cNvPr id="65545" name="Text Box 16"/>
              <p:cNvSpPr txBox="1">
                <a:spLocks noChangeArrowheads="1"/>
              </p:cNvSpPr>
              <p:nvPr/>
            </p:nvSpPr>
            <p:spPr bwMode="auto">
              <a:xfrm>
                <a:off x="2381" y="3113"/>
                <a:ext cx="840" cy="185"/>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300"/>
                  <a:t>Batería</a:t>
                </a:r>
              </a:p>
            </p:txBody>
          </p:sp>
          <p:sp>
            <p:nvSpPr>
              <p:cNvPr id="65546" name="Text Box 17"/>
              <p:cNvSpPr txBox="1">
                <a:spLocks noChangeArrowheads="1"/>
              </p:cNvSpPr>
              <p:nvPr/>
            </p:nvSpPr>
            <p:spPr bwMode="auto">
              <a:xfrm>
                <a:off x="2469" y="3540"/>
                <a:ext cx="731" cy="185"/>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300"/>
                  <a:t>CCME</a:t>
                </a:r>
              </a:p>
            </p:txBody>
          </p:sp>
          <p:sp>
            <p:nvSpPr>
              <p:cNvPr id="65547" name="Text Box 18"/>
              <p:cNvSpPr txBox="1">
                <a:spLocks noChangeArrowheads="1"/>
              </p:cNvSpPr>
              <p:nvPr/>
            </p:nvSpPr>
            <p:spPr bwMode="auto">
              <a:xfrm>
                <a:off x="3127" y="3511"/>
                <a:ext cx="1023" cy="156"/>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000"/>
                  <a:t>Recuperación</a:t>
                </a:r>
              </a:p>
            </p:txBody>
          </p:sp>
          <p:sp>
            <p:nvSpPr>
              <p:cNvPr id="65548" name="Text Box 19"/>
              <p:cNvSpPr txBox="1">
                <a:spLocks noChangeArrowheads="1"/>
              </p:cNvSpPr>
              <p:nvPr/>
            </p:nvSpPr>
            <p:spPr bwMode="auto">
              <a:xfrm>
                <a:off x="2432" y="3952"/>
                <a:ext cx="585" cy="186"/>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300"/>
                  <a:t>Motor</a:t>
                </a:r>
              </a:p>
            </p:txBody>
          </p:sp>
          <p:sp>
            <p:nvSpPr>
              <p:cNvPr id="65549" name="Text Box 20"/>
              <p:cNvSpPr txBox="1">
                <a:spLocks noChangeArrowheads="1"/>
              </p:cNvSpPr>
              <p:nvPr/>
            </p:nvSpPr>
            <p:spPr bwMode="auto">
              <a:xfrm>
                <a:off x="1701" y="3511"/>
                <a:ext cx="804" cy="156"/>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000"/>
                  <a:t>Circulación</a:t>
                </a:r>
              </a:p>
            </p:txBody>
          </p:sp>
        </p:gr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00420">
                                            <p:txEl>
                                              <p:pRg st="4" end="4"/>
                                            </p:txEl>
                                          </p:spTgt>
                                        </p:tgtEl>
                                        <p:attrNameLst>
                                          <p:attrName>style.visibility</p:attrName>
                                        </p:attrNameLst>
                                      </p:cBhvr>
                                      <p:to>
                                        <p:strVal val="visible"/>
                                      </p:to>
                                    </p:set>
                                    <p:anim calcmode="lin" valueType="num">
                                      <p:cBhvr>
                                        <p:cTn id="7" dur="500" fill="hold"/>
                                        <p:tgtEl>
                                          <p:spTgt spid="700420">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700420">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700420">
                                            <p:txEl>
                                              <p:pRg st="4" end="4"/>
                                            </p:txEl>
                                          </p:spTgt>
                                        </p:tgtEl>
                                      </p:cBhvr>
                                    </p:animEffect>
                                  </p:childTnLst>
                                </p:cTn>
                              </p:par>
                              <p:par>
                                <p:cTn id="10" presetID="53" presetClass="entr" presetSubtype="0" fill="hold" nodeType="withEffect">
                                  <p:stCondLst>
                                    <p:cond delay="0"/>
                                  </p:stCondLst>
                                  <p:childTnLst>
                                    <p:set>
                                      <p:cBhvr>
                                        <p:cTn id="11" dur="1" fill="hold">
                                          <p:stCondLst>
                                            <p:cond delay="0"/>
                                          </p:stCondLst>
                                        </p:cTn>
                                        <p:tgtEl>
                                          <p:spTgt spid="700422"/>
                                        </p:tgtEl>
                                        <p:attrNameLst>
                                          <p:attrName>style.visibility</p:attrName>
                                        </p:attrNameLst>
                                      </p:cBhvr>
                                      <p:to>
                                        <p:strVal val="visible"/>
                                      </p:to>
                                    </p:set>
                                    <p:anim calcmode="lin" valueType="num">
                                      <p:cBhvr>
                                        <p:cTn id="12" dur="500" fill="hold"/>
                                        <p:tgtEl>
                                          <p:spTgt spid="700422"/>
                                        </p:tgtEl>
                                        <p:attrNameLst>
                                          <p:attrName>ppt_w</p:attrName>
                                        </p:attrNameLst>
                                      </p:cBhvr>
                                      <p:tavLst>
                                        <p:tav tm="0">
                                          <p:val>
                                            <p:fltVal val="0"/>
                                          </p:val>
                                        </p:tav>
                                        <p:tav tm="100000">
                                          <p:val>
                                            <p:strVal val="#ppt_w"/>
                                          </p:val>
                                        </p:tav>
                                      </p:tavLst>
                                    </p:anim>
                                    <p:anim calcmode="lin" valueType="num">
                                      <p:cBhvr>
                                        <p:cTn id="13" dur="500" fill="hold"/>
                                        <p:tgtEl>
                                          <p:spTgt spid="700422"/>
                                        </p:tgtEl>
                                        <p:attrNameLst>
                                          <p:attrName>ppt_h</p:attrName>
                                        </p:attrNameLst>
                                      </p:cBhvr>
                                      <p:tavLst>
                                        <p:tav tm="0">
                                          <p:val>
                                            <p:fltVal val="0"/>
                                          </p:val>
                                        </p:tav>
                                        <p:tav tm="100000">
                                          <p:val>
                                            <p:strVal val="#ppt_h"/>
                                          </p:val>
                                        </p:tav>
                                      </p:tavLst>
                                    </p:anim>
                                    <p:animEffect transition="in" filter="fade">
                                      <p:cBhvr>
                                        <p:cTn id="14" dur="500"/>
                                        <p:tgtEl>
                                          <p:spTgt spid="70042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700420">
                                            <p:txEl>
                                              <p:pRg st="8" end="8"/>
                                            </p:txEl>
                                          </p:spTgt>
                                        </p:tgtEl>
                                        <p:attrNameLst>
                                          <p:attrName>style.visibility</p:attrName>
                                        </p:attrNameLst>
                                      </p:cBhvr>
                                      <p:to>
                                        <p:strVal val="visible"/>
                                      </p:to>
                                    </p:set>
                                    <p:anim calcmode="lin" valueType="num">
                                      <p:cBhvr>
                                        <p:cTn id="19" dur="500" fill="hold"/>
                                        <p:tgtEl>
                                          <p:spTgt spid="700420">
                                            <p:txEl>
                                              <p:pRg st="8" end="8"/>
                                            </p:txEl>
                                          </p:spTgt>
                                        </p:tgtEl>
                                        <p:attrNameLst>
                                          <p:attrName>ppt_w</p:attrName>
                                        </p:attrNameLst>
                                      </p:cBhvr>
                                      <p:tavLst>
                                        <p:tav tm="0">
                                          <p:val>
                                            <p:fltVal val="0"/>
                                          </p:val>
                                        </p:tav>
                                        <p:tav tm="100000">
                                          <p:val>
                                            <p:strVal val="#ppt_w"/>
                                          </p:val>
                                        </p:tav>
                                      </p:tavLst>
                                    </p:anim>
                                    <p:anim calcmode="lin" valueType="num">
                                      <p:cBhvr>
                                        <p:cTn id="20" dur="500" fill="hold"/>
                                        <p:tgtEl>
                                          <p:spTgt spid="700420">
                                            <p:txEl>
                                              <p:pRg st="8" end="8"/>
                                            </p:txEl>
                                          </p:spTgt>
                                        </p:tgtEl>
                                        <p:attrNameLst>
                                          <p:attrName>ppt_h</p:attrName>
                                        </p:attrNameLst>
                                      </p:cBhvr>
                                      <p:tavLst>
                                        <p:tav tm="0">
                                          <p:val>
                                            <p:fltVal val="0"/>
                                          </p:val>
                                        </p:tav>
                                        <p:tav tm="100000">
                                          <p:val>
                                            <p:strVal val="#ppt_h"/>
                                          </p:val>
                                        </p:tav>
                                      </p:tavLst>
                                    </p:anim>
                                    <p:animEffect transition="in" filter="fade">
                                      <p:cBhvr>
                                        <p:cTn id="21" dur="500"/>
                                        <p:tgtEl>
                                          <p:spTgt spid="700420">
                                            <p:txEl>
                                              <p:pRg st="8" end="8"/>
                                            </p:txEl>
                                          </p:spTgt>
                                        </p:tgtEl>
                                      </p:cBhvr>
                                    </p:animEffect>
                                  </p:childTnLst>
                                </p:cTn>
                              </p:par>
                              <p:par>
                                <p:cTn id="22" presetID="53" presetClass="entr" presetSubtype="0" fill="hold" nodeType="withEffect">
                                  <p:stCondLst>
                                    <p:cond delay="0"/>
                                  </p:stCondLst>
                                  <p:childTnLst>
                                    <p:set>
                                      <p:cBhvr>
                                        <p:cTn id="23" dur="1" fill="hold">
                                          <p:stCondLst>
                                            <p:cond delay="0"/>
                                          </p:stCondLst>
                                        </p:cTn>
                                        <p:tgtEl>
                                          <p:spTgt spid="700421"/>
                                        </p:tgtEl>
                                        <p:attrNameLst>
                                          <p:attrName>style.visibility</p:attrName>
                                        </p:attrNameLst>
                                      </p:cBhvr>
                                      <p:to>
                                        <p:strVal val="visible"/>
                                      </p:to>
                                    </p:set>
                                    <p:anim calcmode="lin" valueType="num">
                                      <p:cBhvr>
                                        <p:cTn id="24" dur="500" fill="hold"/>
                                        <p:tgtEl>
                                          <p:spTgt spid="700421"/>
                                        </p:tgtEl>
                                        <p:attrNameLst>
                                          <p:attrName>ppt_w</p:attrName>
                                        </p:attrNameLst>
                                      </p:cBhvr>
                                      <p:tavLst>
                                        <p:tav tm="0">
                                          <p:val>
                                            <p:fltVal val="0"/>
                                          </p:val>
                                        </p:tav>
                                        <p:tav tm="100000">
                                          <p:val>
                                            <p:strVal val="#ppt_w"/>
                                          </p:val>
                                        </p:tav>
                                      </p:tavLst>
                                    </p:anim>
                                    <p:anim calcmode="lin" valueType="num">
                                      <p:cBhvr>
                                        <p:cTn id="25" dur="500" fill="hold"/>
                                        <p:tgtEl>
                                          <p:spTgt spid="700421"/>
                                        </p:tgtEl>
                                        <p:attrNameLst>
                                          <p:attrName>ppt_h</p:attrName>
                                        </p:attrNameLst>
                                      </p:cBhvr>
                                      <p:tavLst>
                                        <p:tav tm="0">
                                          <p:val>
                                            <p:fltVal val="0"/>
                                          </p:val>
                                        </p:tav>
                                        <p:tav tm="100000">
                                          <p:val>
                                            <p:strVal val="#ppt_h"/>
                                          </p:val>
                                        </p:tav>
                                      </p:tavLst>
                                    </p:anim>
                                    <p:animEffect transition="in" filter="fade">
                                      <p:cBhvr>
                                        <p:cTn id="26" dur="500"/>
                                        <p:tgtEl>
                                          <p:spTgt spid="70042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700420">
                                            <p:txEl>
                                              <p:pRg st="13" end="13"/>
                                            </p:txEl>
                                          </p:spTgt>
                                        </p:tgtEl>
                                        <p:attrNameLst>
                                          <p:attrName>style.visibility</p:attrName>
                                        </p:attrNameLst>
                                      </p:cBhvr>
                                      <p:to>
                                        <p:strVal val="visible"/>
                                      </p:to>
                                    </p:set>
                                    <p:anim calcmode="lin" valueType="num">
                                      <p:cBhvr>
                                        <p:cTn id="31" dur="500" fill="hold"/>
                                        <p:tgtEl>
                                          <p:spTgt spid="700420">
                                            <p:txEl>
                                              <p:pRg st="13" end="13"/>
                                            </p:txEl>
                                          </p:spTgt>
                                        </p:tgtEl>
                                        <p:attrNameLst>
                                          <p:attrName>ppt_w</p:attrName>
                                        </p:attrNameLst>
                                      </p:cBhvr>
                                      <p:tavLst>
                                        <p:tav tm="0">
                                          <p:val>
                                            <p:fltVal val="0"/>
                                          </p:val>
                                        </p:tav>
                                        <p:tav tm="100000">
                                          <p:val>
                                            <p:strVal val="#ppt_w"/>
                                          </p:val>
                                        </p:tav>
                                      </p:tavLst>
                                    </p:anim>
                                    <p:anim calcmode="lin" valueType="num">
                                      <p:cBhvr>
                                        <p:cTn id="32" dur="500" fill="hold"/>
                                        <p:tgtEl>
                                          <p:spTgt spid="700420">
                                            <p:txEl>
                                              <p:pRg st="13" end="13"/>
                                            </p:txEl>
                                          </p:spTgt>
                                        </p:tgtEl>
                                        <p:attrNameLst>
                                          <p:attrName>ppt_h</p:attrName>
                                        </p:attrNameLst>
                                      </p:cBhvr>
                                      <p:tavLst>
                                        <p:tav tm="0">
                                          <p:val>
                                            <p:fltVal val="0"/>
                                          </p:val>
                                        </p:tav>
                                        <p:tav tm="100000">
                                          <p:val>
                                            <p:strVal val="#ppt_h"/>
                                          </p:val>
                                        </p:tav>
                                      </p:tavLst>
                                    </p:anim>
                                    <p:animEffect transition="in" filter="fade">
                                      <p:cBhvr>
                                        <p:cTn id="33" dur="500"/>
                                        <p:tgtEl>
                                          <p:spTgt spid="700420">
                                            <p:txEl>
                                              <p:pRg st="13" end="13"/>
                                            </p:txEl>
                                          </p:spTgt>
                                        </p:tgtEl>
                                      </p:cBhvr>
                                    </p:animEffect>
                                  </p:childTnLst>
                                </p:cTn>
                              </p:par>
                            </p:childTnLst>
                          </p:cTn>
                        </p:par>
                        <p:par>
                          <p:cTn id="34" fill="hold">
                            <p:stCondLst>
                              <p:cond delay="500"/>
                            </p:stCondLst>
                            <p:childTnLst>
                              <p:par>
                                <p:cTn id="35" presetID="53" presetClass="entr" presetSubtype="0"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57158" y="0"/>
            <a:ext cx="8229600" cy="1143000"/>
          </a:xfrm>
        </p:spPr>
        <p:txBody>
          <a:bodyPr/>
          <a:lstStyle/>
          <a:p>
            <a:pPr eaLnBrk="1" hangingPunct="1"/>
            <a:r>
              <a:rPr lang="fr-FR" dirty="0" err="1" smtClean="0">
                <a:solidFill>
                  <a:schemeClr val="tx1"/>
                </a:solidFill>
              </a:rPr>
              <a:t>Carga</a:t>
            </a:r>
            <a:r>
              <a:rPr lang="fr-FR" dirty="0" smtClean="0">
                <a:solidFill>
                  <a:schemeClr val="tx1"/>
                </a:solidFill>
              </a:rPr>
              <a:t> </a:t>
            </a:r>
            <a:r>
              <a:rPr lang="fr-FR" dirty="0" err="1" smtClean="0">
                <a:solidFill>
                  <a:schemeClr val="tx1"/>
                </a:solidFill>
              </a:rPr>
              <a:t>del</a:t>
            </a:r>
            <a:r>
              <a:rPr lang="fr-FR" dirty="0" smtClean="0">
                <a:solidFill>
                  <a:schemeClr val="tx1"/>
                </a:solidFill>
              </a:rPr>
              <a:t> </a:t>
            </a:r>
            <a:r>
              <a:rPr lang="fr-FR" dirty="0" err="1" smtClean="0">
                <a:solidFill>
                  <a:schemeClr val="tx1"/>
                </a:solidFill>
              </a:rPr>
              <a:t>vehículo</a:t>
            </a:r>
            <a:endParaRPr lang="fr-FR" dirty="0" smtClean="0">
              <a:solidFill>
                <a:schemeClr val="tx1"/>
              </a:solidFill>
            </a:endParaRPr>
          </a:p>
        </p:txBody>
      </p:sp>
      <p:sp>
        <p:nvSpPr>
          <p:cNvPr id="66563" name="Rectangle 3"/>
          <p:cNvSpPr>
            <a:spLocks noGrp="1" noChangeArrowheads="1"/>
          </p:cNvSpPr>
          <p:nvPr>
            <p:ph type="body" idx="1"/>
          </p:nvPr>
        </p:nvSpPr>
        <p:spPr>
          <a:xfrm>
            <a:off x="357158" y="1214422"/>
            <a:ext cx="2286016" cy="431800"/>
          </a:xfrm>
        </p:spPr>
        <p:txBody>
          <a:bodyPr>
            <a:normAutofit fontScale="77500" lnSpcReduction="20000"/>
          </a:bodyPr>
          <a:lstStyle/>
          <a:p>
            <a:pPr eaLnBrk="1" hangingPunct="1"/>
            <a:r>
              <a:rPr lang="fr-FR" b="1" dirty="0" err="1" smtClean="0">
                <a:solidFill>
                  <a:schemeClr val="tx1"/>
                </a:solidFill>
              </a:rPr>
              <a:t>Carga</a:t>
            </a:r>
            <a:r>
              <a:rPr lang="fr-FR" b="1" dirty="0" smtClean="0">
                <a:solidFill>
                  <a:schemeClr val="tx1"/>
                </a:solidFill>
              </a:rPr>
              <a:t> </a:t>
            </a:r>
            <a:r>
              <a:rPr lang="fr-FR" b="1" dirty="0" err="1" smtClean="0">
                <a:solidFill>
                  <a:schemeClr val="tx1"/>
                </a:solidFill>
              </a:rPr>
              <a:t>rápida</a:t>
            </a:r>
            <a:endParaRPr lang="fr-FR" b="1" dirty="0" smtClean="0">
              <a:solidFill>
                <a:schemeClr val="tx1"/>
              </a:solidFill>
            </a:endParaRPr>
          </a:p>
        </p:txBody>
      </p:sp>
      <p:sp>
        <p:nvSpPr>
          <p:cNvPr id="66564" name="Text Box 5"/>
          <p:cNvSpPr txBox="1">
            <a:spLocks noChangeArrowheads="1"/>
          </p:cNvSpPr>
          <p:nvPr/>
        </p:nvSpPr>
        <p:spPr bwMode="auto">
          <a:xfrm>
            <a:off x="2987675" y="1052513"/>
            <a:ext cx="5905500" cy="5266338"/>
          </a:xfrm>
          <a:prstGeom prst="rect">
            <a:avLst/>
          </a:prstGeom>
          <a:noFill/>
          <a:ln w="9525" algn="ctr">
            <a:noFill/>
            <a:miter lim="800000"/>
            <a:headEnd/>
            <a:tailEnd/>
          </a:ln>
        </p:spPr>
        <p:txBody>
          <a:bodyPr lIns="94773" tIns="47383" rIns="94773" bIns="47383">
            <a:spAutoFit/>
          </a:bodyPr>
          <a:lstStyle/>
          <a:p>
            <a:pPr marL="361950" indent="-188913" algn="l">
              <a:spcBef>
                <a:spcPct val="30000"/>
              </a:spcBef>
              <a:buFontTx/>
              <a:buChar char="•"/>
            </a:pPr>
            <a:r>
              <a:rPr lang="es-ES" sz="2000" dirty="0"/>
              <a:t>La carga rápida se hace con los terminales correspondientes dotados con enchufes JARI LV3,</a:t>
            </a:r>
          </a:p>
          <a:p>
            <a:pPr marL="361950" indent="-188913" algn="l">
              <a:spcBef>
                <a:spcPct val="30000"/>
              </a:spcBef>
              <a:buFontTx/>
              <a:buChar char="•"/>
            </a:pPr>
            <a:endParaRPr lang="es-ES" sz="2000" dirty="0"/>
          </a:p>
          <a:p>
            <a:pPr marL="361950" indent="-188913" algn="l">
              <a:spcBef>
                <a:spcPct val="30000"/>
              </a:spcBef>
              <a:buFontTx/>
              <a:buChar char="•"/>
            </a:pPr>
            <a:r>
              <a:rPr lang="es-ES" sz="2000" dirty="0"/>
              <a:t>De esta forma se puede cargar el 80% de la batería de tracción en 30 minutos,</a:t>
            </a:r>
          </a:p>
          <a:p>
            <a:pPr marL="361950" indent="-188913" algn="l">
              <a:spcBef>
                <a:spcPct val="30000"/>
              </a:spcBef>
              <a:buFontTx/>
              <a:buChar char="•"/>
            </a:pPr>
            <a:endParaRPr lang="es-ES" sz="2000" dirty="0"/>
          </a:p>
          <a:p>
            <a:pPr marL="361950" indent="-188913" algn="l">
              <a:spcBef>
                <a:spcPct val="30000"/>
              </a:spcBef>
              <a:buFontTx/>
              <a:buChar char="•"/>
            </a:pPr>
            <a:r>
              <a:rPr lang="es-ES" sz="2000" dirty="0"/>
              <a:t>El terminal de carga se conecta directamente a la batería de tracción,</a:t>
            </a:r>
          </a:p>
          <a:p>
            <a:pPr marL="361950" indent="-188913" algn="l">
              <a:spcBef>
                <a:spcPct val="30000"/>
              </a:spcBef>
              <a:buFontTx/>
              <a:buChar char="•"/>
            </a:pPr>
            <a:endParaRPr lang="es-ES" sz="2000" dirty="0"/>
          </a:p>
          <a:p>
            <a:pPr marL="361950" indent="-188913" algn="l">
              <a:spcBef>
                <a:spcPct val="30000"/>
              </a:spcBef>
              <a:buFontTx/>
              <a:buChar char="•"/>
            </a:pPr>
            <a:r>
              <a:rPr lang="es-ES" sz="2000" dirty="0"/>
              <a:t>El terminal de carga mantiene un diálogo permanente con el vehículo para cerrar los relés de carga rápidamente y gestionar la corriente generada a través de la temperatura de la batería de tracción. El diálogo se realiza por la red CHARGING-CAM (protocolo TEPCO).</a:t>
            </a:r>
          </a:p>
        </p:txBody>
      </p:sp>
      <p:pic>
        <p:nvPicPr>
          <p:cNvPr id="66565" name="Picture 6" descr="charge"/>
          <p:cNvPicPr>
            <a:picLocks noChangeAspect="1" noChangeArrowheads="1"/>
          </p:cNvPicPr>
          <p:nvPr/>
        </p:nvPicPr>
        <p:blipFill>
          <a:blip r:embed="rId3" cstate="print"/>
          <a:srcRect/>
          <a:stretch>
            <a:fillRect/>
          </a:stretch>
        </p:blipFill>
        <p:spPr bwMode="auto">
          <a:xfrm>
            <a:off x="0" y="1571612"/>
            <a:ext cx="3233738" cy="46815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8" descr="photo1"/>
          <p:cNvPicPr>
            <a:picLocks noChangeAspect="1" noChangeArrowheads="1"/>
          </p:cNvPicPr>
          <p:nvPr/>
        </p:nvPicPr>
        <p:blipFill>
          <a:blip r:embed="rId3" cstate="print"/>
          <a:srcRect/>
          <a:stretch>
            <a:fillRect/>
          </a:stretch>
        </p:blipFill>
        <p:spPr bwMode="auto">
          <a:xfrm>
            <a:off x="827088" y="1719263"/>
            <a:ext cx="5184775" cy="3149600"/>
          </a:xfrm>
          <a:prstGeom prst="rect">
            <a:avLst/>
          </a:prstGeom>
          <a:noFill/>
          <a:ln w="9525">
            <a:noFill/>
            <a:miter lim="800000"/>
            <a:headEnd/>
            <a:tailEnd/>
          </a:ln>
        </p:spPr>
      </p:pic>
      <p:sp>
        <p:nvSpPr>
          <p:cNvPr id="23558" name="Rectangle 11"/>
          <p:cNvSpPr>
            <a:spLocks noGrp="1" noChangeArrowheads="1"/>
          </p:cNvSpPr>
          <p:nvPr>
            <p:ph type="title"/>
          </p:nvPr>
        </p:nvSpPr>
        <p:spPr>
          <a:noFill/>
        </p:spPr>
        <p:txBody>
          <a:bodyPr/>
          <a:lstStyle/>
          <a:p>
            <a:pPr eaLnBrk="1" hangingPunct="1"/>
            <a:r>
              <a:rPr lang="es-ES" smtClean="0"/>
              <a:t>Batería de tracción</a:t>
            </a:r>
          </a:p>
        </p:txBody>
      </p:sp>
      <p:sp>
        <p:nvSpPr>
          <p:cNvPr id="23555" name="Rectangle 3"/>
          <p:cNvSpPr>
            <a:spLocks noGrp="1" noChangeArrowheads="1"/>
          </p:cNvSpPr>
          <p:nvPr>
            <p:ph idx="1"/>
          </p:nvPr>
        </p:nvSpPr>
        <p:spPr>
          <a:xfrm>
            <a:off x="0" y="620713"/>
            <a:ext cx="8928100" cy="504825"/>
          </a:xfrm>
        </p:spPr>
        <p:txBody>
          <a:bodyPr/>
          <a:lstStyle/>
          <a:p>
            <a:pPr eaLnBrk="1" hangingPunct="1">
              <a:lnSpc>
                <a:spcPct val="80000"/>
              </a:lnSpc>
            </a:pPr>
            <a:endParaRPr lang="fr-FR" sz="800" b="1" smtClean="0"/>
          </a:p>
          <a:p>
            <a:pPr eaLnBrk="1" hangingPunct="1">
              <a:lnSpc>
                <a:spcPct val="80000"/>
              </a:lnSpc>
            </a:pPr>
            <a:endParaRPr lang="fr-FR" sz="800" b="1" smtClean="0"/>
          </a:p>
          <a:p>
            <a:pPr eaLnBrk="1" hangingPunct="1">
              <a:lnSpc>
                <a:spcPct val="80000"/>
              </a:lnSpc>
            </a:pPr>
            <a:endParaRPr lang="fr-FR" sz="800" b="1" smtClean="0"/>
          </a:p>
          <a:p>
            <a:pPr eaLnBrk="1" hangingPunct="1">
              <a:lnSpc>
                <a:spcPct val="80000"/>
              </a:lnSpc>
            </a:pPr>
            <a:endParaRPr lang="fr-FR" sz="800" smtClean="0"/>
          </a:p>
        </p:txBody>
      </p:sp>
      <p:sp>
        <p:nvSpPr>
          <p:cNvPr id="23556" name="Rectangle 4"/>
          <p:cNvSpPr>
            <a:spLocks noChangeArrowheads="1"/>
          </p:cNvSpPr>
          <p:nvPr/>
        </p:nvSpPr>
        <p:spPr bwMode="auto">
          <a:xfrm>
            <a:off x="217488" y="692150"/>
            <a:ext cx="8675687" cy="504825"/>
          </a:xfrm>
          <a:prstGeom prst="rect">
            <a:avLst/>
          </a:prstGeom>
          <a:noFill/>
          <a:ln w="9525">
            <a:noFill/>
            <a:miter lim="800000"/>
            <a:headEnd/>
            <a:tailEnd/>
          </a:ln>
        </p:spPr>
        <p:txBody>
          <a:bodyPr lIns="90517" tIns="45259" rIns="90517" bIns="45259"/>
          <a:lstStyle/>
          <a:p>
            <a:pPr marL="280988" indent="-280988" algn="l" defTabSz="904875">
              <a:buClr>
                <a:srgbClr val="FF0000"/>
              </a:buClr>
              <a:buSzPct val="80000"/>
              <a:buFont typeface="Arial" charset="0"/>
              <a:buNone/>
            </a:pPr>
            <a:r>
              <a:rPr lang="es-ES" sz="1800" b="1">
                <a:solidFill>
                  <a:schemeClr val="bg1"/>
                </a:solidFill>
              </a:rPr>
              <a:t>Batería de ion de litio</a:t>
            </a:r>
          </a:p>
        </p:txBody>
      </p:sp>
      <p:sp>
        <p:nvSpPr>
          <p:cNvPr id="23557" name="Rectangle 7"/>
          <p:cNvSpPr>
            <a:spLocks noChangeArrowheads="1"/>
          </p:cNvSpPr>
          <p:nvPr/>
        </p:nvSpPr>
        <p:spPr bwMode="auto">
          <a:xfrm>
            <a:off x="250825" y="5661025"/>
            <a:ext cx="8497888" cy="641350"/>
          </a:xfrm>
          <a:prstGeom prst="rect">
            <a:avLst/>
          </a:prstGeom>
          <a:noFill/>
          <a:ln w="63500">
            <a:noFill/>
            <a:miter lim="800000"/>
            <a:headEnd/>
            <a:tailEnd/>
          </a:ln>
        </p:spPr>
        <p:txBody>
          <a:bodyPr>
            <a:spAutoFit/>
          </a:bodyPr>
          <a:lstStyle/>
          <a:p>
            <a:pPr algn="l"/>
            <a:r>
              <a:rPr lang="fr-FR" sz="1800">
                <a:solidFill>
                  <a:srgbClr val="000000"/>
                </a:solidFill>
              </a:rPr>
              <a:t>La batería está colocada debajo del piso entre ambos ejes. De este modo se baja el centro de gravedad y se proporciona una buena estabilidad al vehículo.  </a:t>
            </a:r>
          </a:p>
        </p:txBody>
      </p:sp>
      <p:pic>
        <p:nvPicPr>
          <p:cNvPr id="23559" name="Picture 14" descr="P7270415b"/>
          <p:cNvPicPr>
            <a:picLocks noChangeAspect="1" noChangeArrowheads="1"/>
          </p:cNvPicPr>
          <p:nvPr/>
        </p:nvPicPr>
        <p:blipFill>
          <a:blip r:embed="rId4" cstate="print"/>
          <a:srcRect/>
          <a:stretch>
            <a:fillRect/>
          </a:stretch>
        </p:blipFill>
        <p:spPr bwMode="auto">
          <a:xfrm>
            <a:off x="6083300" y="1557338"/>
            <a:ext cx="2430463" cy="2765425"/>
          </a:xfrm>
          <a:prstGeom prst="rect">
            <a:avLst/>
          </a:prstGeom>
          <a:noFill/>
          <a:ln w="9525">
            <a:noFill/>
            <a:miter lim="800000"/>
            <a:headEnd/>
            <a:tailEnd/>
          </a:ln>
        </p:spPr>
      </p:pic>
      <p:sp>
        <p:nvSpPr>
          <p:cNvPr id="23560" name="Text Box 15"/>
          <p:cNvSpPr txBox="1">
            <a:spLocks noChangeArrowheads="1"/>
          </p:cNvSpPr>
          <p:nvPr/>
        </p:nvSpPr>
        <p:spPr bwMode="auto">
          <a:xfrm>
            <a:off x="5867400" y="4365625"/>
            <a:ext cx="2951163" cy="366713"/>
          </a:xfrm>
          <a:prstGeom prst="rect">
            <a:avLst/>
          </a:prstGeom>
          <a:noFill/>
          <a:ln w="25400">
            <a:noFill/>
            <a:miter lim="800000"/>
            <a:headEnd/>
            <a:tailEnd/>
          </a:ln>
        </p:spPr>
        <p:txBody>
          <a:bodyPr lIns="90000" tIns="46800" rIns="90000" bIns="46800">
            <a:spAutoFit/>
          </a:bodyPr>
          <a:lstStyle/>
          <a:p>
            <a:pPr>
              <a:spcBef>
                <a:spcPct val="50000"/>
              </a:spcBef>
            </a:pPr>
            <a:r>
              <a:rPr lang="fr-FR" sz="1800" i="1"/>
              <a:t>Módulo de 4 células</a:t>
            </a:r>
          </a:p>
        </p:txBody>
      </p:sp>
      <p:sp>
        <p:nvSpPr>
          <p:cNvPr id="543760" name="AutoShape 16"/>
          <p:cNvSpPr>
            <a:spLocks noChangeArrowheads="1"/>
          </p:cNvSpPr>
          <p:nvPr/>
        </p:nvSpPr>
        <p:spPr bwMode="auto">
          <a:xfrm>
            <a:off x="179388" y="3284538"/>
            <a:ext cx="936625" cy="288925"/>
          </a:xfrm>
          <a:prstGeom prst="leftArrow">
            <a:avLst>
              <a:gd name="adj1" fmla="val 50000"/>
              <a:gd name="adj2" fmla="val 81044"/>
            </a:avLst>
          </a:prstGeom>
          <a:gradFill rotWithShape="1">
            <a:gsLst>
              <a:gs pos="0">
                <a:srgbClr val="D7CDC3"/>
              </a:gs>
              <a:gs pos="100000">
                <a:schemeClr val="tx2"/>
              </a:gs>
            </a:gsLst>
            <a:lin ang="0" scaled="1"/>
          </a:gradFill>
          <a:ln w="25400">
            <a:solidFill>
              <a:schemeClr val="tx1"/>
            </a:solidFill>
            <a:miter lim="800000"/>
            <a:headEnd/>
            <a:tailEnd/>
          </a:ln>
          <a:effectLst>
            <a:outerShdw dist="53882" dir="2700000" algn="ctr" rotWithShape="0">
              <a:schemeClr val="bg2">
                <a:alpha val="50000"/>
              </a:schemeClr>
            </a:outerShdw>
          </a:effectLst>
        </p:spPr>
        <p:txBody>
          <a:bodyPr lIns="90000" tIns="46800" rIns="90000" bIns="46800" anchor="ctr">
            <a:spAutoFit/>
          </a:bodyPr>
          <a:lstStyle/>
          <a:p>
            <a:pPr>
              <a:defRPr/>
            </a:pPr>
            <a:endParaRPr lang="es-ES">
              <a:ea typeface="+mn-ea"/>
              <a:cs typeface="Arial" charset="0"/>
            </a:endParaRPr>
          </a:p>
        </p:txBody>
      </p:sp>
      <p:sp>
        <p:nvSpPr>
          <p:cNvPr id="23562" name="Text Box 17"/>
          <p:cNvSpPr txBox="1">
            <a:spLocks noChangeArrowheads="1"/>
          </p:cNvSpPr>
          <p:nvPr/>
        </p:nvSpPr>
        <p:spPr bwMode="auto">
          <a:xfrm>
            <a:off x="250825" y="2997200"/>
            <a:ext cx="1008063" cy="274638"/>
          </a:xfrm>
          <a:prstGeom prst="rect">
            <a:avLst/>
          </a:prstGeom>
          <a:noFill/>
          <a:ln w="25400">
            <a:noFill/>
            <a:miter lim="800000"/>
            <a:headEnd/>
            <a:tailEnd/>
          </a:ln>
        </p:spPr>
        <p:txBody>
          <a:bodyPr lIns="90000" tIns="46800" rIns="90000" bIns="46800">
            <a:spAutoFit/>
          </a:bodyPr>
          <a:lstStyle/>
          <a:p>
            <a:pPr>
              <a:spcBef>
                <a:spcPct val="50000"/>
              </a:spcBef>
            </a:pPr>
            <a:r>
              <a:rPr lang="fr-FR"/>
              <a:t>Delantera</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body" idx="1"/>
          </p:nvPr>
        </p:nvSpPr>
        <p:spPr>
          <a:xfrm>
            <a:off x="250825" y="1000108"/>
            <a:ext cx="8893175" cy="431800"/>
          </a:xfrm>
        </p:spPr>
        <p:txBody>
          <a:bodyPr/>
          <a:lstStyle/>
          <a:p>
            <a:pPr eaLnBrk="1" hangingPunct="1"/>
            <a:r>
              <a:rPr lang="es-ES" sz="1900" b="1" dirty="0" smtClean="0">
                <a:solidFill>
                  <a:schemeClr val="tx1"/>
                </a:solidFill>
              </a:rPr>
              <a:t>Carga normal: cable de recarga</a:t>
            </a:r>
          </a:p>
        </p:txBody>
      </p:sp>
      <p:sp>
        <p:nvSpPr>
          <p:cNvPr id="67587" name="Rectangle 3"/>
          <p:cNvSpPr>
            <a:spLocks noGrp="1" noChangeArrowheads="1"/>
          </p:cNvSpPr>
          <p:nvPr>
            <p:ph type="title"/>
          </p:nvPr>
        </p:nvSpPr>
        <p:spPr>
          <a:xfrm>
            <a:off x="1500166" y="0"/>
            <a:ext cx="7158030" cy="1143000"/>
          </a:xfrm>
          <a:noFill/>
        </p:spPr>
        <p:txBody>
          <a:bodyPr/>
          <a:lstStyle/>
          <a:p>
            <a:pPr eaLnBrk="1" hangingPunct="1"/>
            <a:r>
              <a:rPr lang="es-ES" dirty="0" smtClean="0">
                <a:solidFill>
                  <a:schemeClr val="tx1"/>
                </a:solidFill>
              </a:rPr>
              <a:t>Carga del vehículo</a:t>
            </a:r>
          </a:p>
        </p:txBody>
      </p:sp>
      <p:grpSp>
        <p:nvGrpSpPr>
          <p:cNvPr id="2" name="Group 11"/>
          <p:cNvGrpSpPr>
            <a:grpSpLocks/>
          </p:cNvGrpSpPr>
          <p:nvPr/>
        </p:nvGrpSpPr>
        <p:grpSpPr bwMode="auto">
          <a:xfrm>
            <a:off x="1785938" y="1785938"/>
            <a:ext cx="6278563" cy="4873625"/>
            <a:chOff x="1125" y="1125"/>
            <a:chExt cx="3955" cy="3070"/>
          </a:xfrm>
        </p:grpSpPr>
        <p:pic>
          <p:nvPicPr>
            <p:cNvPr id="67589" name="Picture 10" descr="cordon"/>
            <p:cNvPicPr>
              <a:picLocks noChangeAspect="1" noChangeArrowheads="1"/>
            </p:cNvPicPr>
            <p:nvPr/>
          </p:nvPicPr>
          <p:blipFill>
            <a:blip r:embed="rId3" cstate="print"/>
            <a:srcRect/>
            <a:stretch>
              <a:fillRect/>
            </a:stretch>
          </p:blipFill>
          <p:spPr bwMode="auto">
            <a:xfrm>
              <a:off x="1125" y="1125"/>
              <a:ext cx="3024" cy="2989"/>
            </a:xfrm>
            <a:prstGeom prst="rect">
              <a:avLst/>
            </a:prstGeom>
            <a:noFill/>
            <a:ln w="9525">
              <a:noFill/>
              <a:miter lim="800000"/>
              <a:headEnd/>
              <a:tailEnd/>
            </a:ln>
          </p:spPr>
        </p:pic>
        <p:sp>
          <p:nvSpPr>
            <p:cNvPr id="67590" name="Text Box 6"/>
            <p:cNvSpPr txBox="1">
              <a:spLocks noChangeArrowheads="1"/>
            </p:cNvSpPr>
            <p:nvPr/>
          </p:nvSpPr>
          <p:spPr bwMode="auto">
            <a:xfrm>
              <a:off x="3969" y="1842"/>
              <a:ext cx="1111" cy="233"/>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800"/>
                <a:t>Pistola</a:t>
              </a:r>
            </a:p>
          </p:txBody>
        </p:sp>
        <p:sp>
          <p:nvSpPr>
            <p:cNvPr id="67591" name="Text Box 7"/>
            <p:cNvSpPr txBox="1">
              <a:spLocks noChangeArrowheads="1"/>
            </p:cNvSpPr>
            <p:nvPr/>
          </p:nvSpPr>
          <p:spPr bwMode="auto">
            <a:xfrm>
              <a:off x="1800" y="3960"/>
              <a:ext cx="1406" cy="235"/>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800" dirty="0"/>
                <a:t>Toma de </a:t>
              </a:r>
              <a:r>
                <a:rPr lang="fr-FR" sz="1800" dirty="0" err="1"/>
                <a:t>sector</a:t>
              </a:r>
              <a:endParaRPr lang="fr-FR" sz="1800" dirty="0"/>
            </a:p>
          </p:txBody>
        </p:sp>
        <p:sp>
          <p:nvSpPr>
            <p:cNvPr id="67592" name="Text Box 8"/>
            <p:cNvSpPr txBox="1">
              <a:spLocks noChangeArrowheads="1"/>
            </p:cNvSpPr>
            <p:nvPr/>
          </p:nvSpPr>
          <p:spPr bwMode="auto">
            <a:xfrm>
              <a:off x="1383" y="2568"/>
              <a:ext cx="1859" cy="233"/>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800"/>
                <a:t>Caja electrónica</a:t>
              </a:r>
            </a:p>
          </p:txBody>
        </p:sp>
      </p:gr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noFill/>
        </p:spPr>
        <p:txBody>
          <a:bodyPr>
            <a:normAutofit fontScale="90000"/>
          </a:bodyPr>
          <a:lstStyle/>
          <a:p>
            <a:pPr eaLnBrk="1" hangingPunct="1"/>
            <a:r>
              <a:rPr lang="fr-FR" smtClean="0">
                <a:solidFill>
                  <a:schemeClr val="tx1"/>
                </a:solidFill>
              </a:rPr>
              <a:t>Carga del vehículo</a:t>
            </a:r>
          </a:p>
        </p:txBody>
      </p:sp>
      <p:sp>
        <p:nvSpPr>
          <p:cNvPr id="68611" name="Rectangle 3"/>
          <p:cNvSpPr>
            <a:spLocks noGrp="1" noChangeArrowheads="1"/>
          </p:cNvSpPr>
          <p:nvPr>
            <p:ph type="body" sz="half" idx="1"/>
          </p:nvPr>
        </p:nvSpPr>
        <p:spPr>
          <a:xfrm>
            <a:off x="179388" y="692150"/>
            <a:ext cx="8893175" cy="504825"/>
          </a:xfrm>
        </p:spPr>
        <p:txBody>
          <a:bodyPr>
            <a:normAutofit fontScale="92500" lnSpcReduction="10000"/>
          </a:bodyPr>
          <a:lstStyle/>
          <a:p>
            <a:pPr marL="0" indent="0" eaLnBrk="1" hangingPunct="1"/>
            <a:r>
              <a:rPr lang="fr-FR" b="1" smtClean="0">
                <a:solidFill>
                  <a:schemeClr val="tx1"/>
                </a:solidFill>
              </a:rPr>
              <a:t>Carga normal: cable de recarga</a:t>
            </a:r>
            <a:endParaRPr lang="fr-FR" b="1" smtClean="0">
              <a:solidFill>
                <a:srgbClr val="3333CC"/>
              </a:solidFill>
            </a:endParaRPr>
          </a:p>
          <a:p>
            <a:pPr marL="0" indent="0" eaLnBrk="1" hangingPunct="1"/>
            <a:endParaRPr lang="fr-FR" b="1" u="sng" smtClean="0">
              <a:solidFill>
                <a:schemeClr val="tx1"/>
              </a:solidFill>
            </a:endParaRPr>
          </a:p>
        </p:txBody>
      </p:sp>
      <p:pic>
        <p:nvPicPr>
          <p:cNvPr id="68612" name="Picture 4"/>
          <p:cNvPicPr>
            <a:picLocks noChangeAspect="1" noChangeArrowheads="1"/>
          </p:cNvPicPr>
          <p:nvPr/>
        </p:nvPicPr>
        <p:blipFill>
          <a:blip r:embed="rId3" cstate="print"/>
          <a:srcRect/>
          <a:stretch>
            <a:fillRect/>
          </a:stretch>
        </p:blipFill>
        <p:spPr bwMode="auto">
          <a:xfrm>
            <a:off x="2627313" y="1268413"/>
            <a:ext cx="3262312" cy="5589587"/>
          </a:xfrm>
          <a:prstGeom prst="rect">
            <a:avLst/>
          </a:prstGeom>
          <a:noFill/>
          <a:ln w="9525">
            <a:noFill/>
            <a:miter lim="800000"/>
            <a:headEnd/>
            <a:tailEnd/>
          </a:ln>
        </p:spPr>
      </p:pic>
      <p:sp>
        <p:nvSpPr>
          <p:cNvPr id="68613" name="Rectangle 5"/>
          <p:cNvSpPr>
            <a:spLocks noChangeArrowheads="1"/>
          </p:cNvSpPr>
          <p:nvPr/>
        </p:nvSpPr>
        <p:spPr bwMode="auto">
          <a:xfrm>
            <a:off x="0" y="1052513"/>
            <a:ext cx="3887788" cy="5211762"/>
          </a:xfrm>
          <a:prstGeom prst="rect">
            <a:avLst/>
          </a:prstGeom>
          <a:noFill/>
          <a:ln w="9525">
            <a:noFill/>
            <a:miter lim="800000"/>
            <a:headEnd/>
            <a:tailEnd/>
          </a:ln>
        </p:spPr>
        <p:txBody>
          <a:bodyPr lIns="90517" tIns="45259" rIns="90517" bIns="45259"/>
          <a:lstStyle/>
          <a:p>
            <a:pPr marL="280988" indent="-280988" algn="l" defTabSz="904875">
              <a:buClr>
                <a:srgbClr val="FF0000"/>
              </a:buClr>
              <a:buSzPct val="80000"/>
            </a:pPr>
            <a:r>
              <a:rPr lang="es-ES" sz="1800">
                <a:solidFill>
                  <a:schemeClr val="bg1"/>
                </a:solidFill>
              </a:rPr>
              <a:t>Norma de la toma (tipo de caja)</a:t>
            </a:r>
            <a:endParaRPr lang="fr-FR" sz="1800">
              <a:solidFill>
                <a:schemeClr val="bg1"/>
              </a:solidFill>
            </a:endParaRPr>
          </a:p>
          <a:p>
            <a:pPr marL="280988" indent="-280988" algn="l" defTabSz="904875">
              <a:buClr>
                <a:srgbClr val="FF0000"/>
              </a:buClr>
              <a:buSzPct val="80000"/>
              <a:buFont typeface="Arial" charset="0"/>
              <a:buNone/>
            </a:pPr>
            <a:endParaRPr lang="fr-FR" sz="2400">
              <a:solidFill>
                <a:schemeClr val="bg1"/>
              </a:solidFill>
            </a:endParaRPr>
          </a:p>
          <a:p>
            <a:pPr marL="280988" indent="-280988" defTabSz="904875">
              <a:buClr>
                <a:srgbClr val="FF0000"/>
              </a:buClr>
              <a:buSzPct val="80000"/>
              <a:buFont typeface="Arial" charset="0"/>
              <a:buNone/>
            </a:pPr>
            <a:r>
              <a:rPr lang="fr-FR" sz="1800">
                <a:solidFill>
                  <a:schemeClr val="bg1"/>
                </a:solidFill>
              </a:rPr>
              <a:t>14.2 A et 9.3 A</a:t>
            </a:r>
          </a:p>
          <a:p>
            <a:pPr marL="280988" indent="-280988" defTabSz="904875">
              <a:buClr>
                <a:srgbClr val="FF0000"/>
              </a:buClr>
              <a:buSzPct val="80000"/>
              <a:buFont typeface="Arial" charset="0"/>
              <a:buNone/>
            </a:pPr>
            <a:r>
              <a:rPr lang="fr-FR" sz="1800">
                <a:solidFill>
                  <a:schemeClr val="bg1"/>
                </a:solidFill>
              </a:rPr>
              <a:t>(16 A et 10 A)</a:t>
            </a:r>
          </a:p>
          <a:p>
            <a:pPr marL="280988" indent="-280988" defTabSz="904875">
              <a:buClr>
                <a:srgbClr val="FF0000"/>
              </a:buClr>
              <a:buSzPct val="80000"/>
              <a:buFont typeface="Arial" charset="0"/>
              <a:buNone/>
            </a:pPr>
            <a:endParaRPr lang="fr-FR" sz="1800">
              <a:solidFill>
                <a:schemeClr val="bg1"/>
              </a:solidFill>
            </a:endParaRPr>
          </a:p>
          <a:p>
            <a:pPr marL="280988" indent="-280988" defTabSz="904875">
              <a:buClr>
                <a:srgbClr val="FF0000"/>
              </a:buClr>
              <a:buSzPct val="80000"/>
              <a:buFont typeface="Arial" charset="0"/>
              <a:buNone/>
            </a:pPr>
            <a:endParaRPr lang="fr-FR">
              <a:solidFill>
                <a:schemeClr val="bg1"/>
              </a:solidFill>
            </a:endParaRPr>
          </a:p>
          <a:p>
            <a:pPr marL="280988" indent="-280988" defTabSz="904875">
              <a:buClr>
                <a:srgbClr val="FF0000"/>
              </a:buClr>
              <a:buSzPct val="80000"/>
              <a:buFont typeface="Arial" charset="0"/>
              <a:buNone/>
            </a:pPr>
            <a:r>
              <a:rPr lang="fr-FR" sz="1800">
                <a:solidFill>
                  <a:schemeClr val="bg1"/>
                </a:solidFill>
              </a:rPr>
              <a:t>13.3 A</a:t>
            </a:r>
          </a:p>
          <a:p>
            <a:pPr marL="280988" indent="-280988" defTabSz="904875">
              <a:buClr>
                <a:srgbClr val="FF0000"/>
              </a:buClr>
              <a:buSzPct val="80000"/>
              <a:buFont typeface="Arial" charset="0"/>
              <a:buNone/>
            </a:pPr>
            <a:r>
              <a:rPr lang="fr-FR" sz="1800">
                <a:solidFill>
                  <a:schemeClr val="bg1"/>
                </a:solidFill>
              </a:rPr>
              <a:t>(</a:t>
            </a:r>
            <a:r>
              <a:rPr lang="fr-FR" sz="1800"/>
              <a:t>13 A</a:t>
            </a:r>
            <a:r>
              <a:rPr lang="fr-FR" sz="1800">
                <a:solidFill>
                  <a:schemeClr val="bg1"/>
                </a:solidFill>
              </a:rPr>
              <a:t>)</a:t>
            </a:r>
          </a:p>
          <a:p>
            <a:pPr marL="280988" indent="-280988" defTabSz="904875">
              <a:buClr>
                <a:srgbClr val="FF0000"/>
              </a:buClr>
              <a:buSzPct val="80000"/>
              <a:buFont typeface="Arial" charset="0"/>
              <a:buNone/>
            </a:pPr>
            <a:endParaRPr lang="fr-FR" sz="1800">
              <a:solidFill>
                <a:schemeClr val="bg1"/>
              </a:solidFill>
            </a:endParaRPr>
          </a:p>
          <a:p>
            <a:pPr marL="280988" indent="-280988" defTabSz="904875">
              <a:buClr>
                <a:srgbClr val="FF0000"/>
              </a:buClr>
              <a:buSzPct val="80000"/>
              <a:buFont typeface="Arial" charset="0"/>
              <a:buNone/>
            </a:pPr>
            <a:endParaRPr lang="fr-FR">
              <a:solidFill>
                <a:schemeClr val="bg1"/>
              </a:solidFill>
            </a:endParaRPr>
          </a:p>
          <a:p>
            <a:pPr marL="280988" indent="-280988" defTabSz="904875">
              <a:buClr>
                <a:srgbClr val="FF0000"/>
              </a:buClr>
              <a:buSzPct val="80000"/>
              <a:buFont typeface="Arial" charset="0"/>
              <a:buNone/>
            </a:pPr>
            <a:r>
              <a:rPr lang="fr-FR" sz="1800">
                <a:solidFill>
                  <a:schemeClr val="bg1"/>
                </a:solidFill>
              </a:rPr>
              <a:t>9.3 A</a:t>
            </a:r>
          </a:p>
          <a:p>
            <a:pPr marL="280988" indent="-280988" defTabSz="904875">
              <a:buClr>
                <a:srgbClr val="FF0000"/>
              </a:buClr>
              <a:buSzPct val="80000"/>
              <a:buFont typeface="Arial" charset="0"/>
              <a:buNone/>
            </a:pPr>
            <a:r>
              <a:rPr lang="fr-FR" sz="1800">
                <a:solidFill>
                  <a:schemeClr val="bg1"/>
                </a:solidFill>
              </a:rPr>
              <a:t>(10 A)</a:t>
            </a:r>
          </a:p>
          <a:p>
            <a:pPr marL="280988" indent="-280988" defTabSz="904875">
              <a:buClr>
                <a:srgbClr val="FF0000"/>
              </a:buClr>
              <a:buSzPct val="80000"/>
              <a:buFont typeface="Arial" charset="0"/>
              <a:buNone/>
            </a:pPr>
            <a:endParaRPr lang="fr-FR" sz="1800">
              <a:solidFill>
                <a:schemeClr val="bg1"/>
              </a:solidFill>
            </a:endParaRPr>
          </a:p>
          <a:p>
            <a:pPr marL="280988" indent="-280988" defTabSz="904875">
              <a:buClr>
                <a:srgbClr val="FF0000"/>
              </a:buClr>
              <a:buSzPct val="80000"/>
              <a:buFont typeface="Arial" charset="0"/>
              <a:buNone/>
            </a:pPr>
            <a:endParaRPr lang="fr-FR">
              <a:solidFill>
                <a:schemeClr val="bg1"/>
              </a:solidFill>
            </a:endParaRPr>
          </a:p>
          <a:p>
            <a:pPr marL="280988" indent="-280988" defTabSz="904875">
              <a:buClr>
                <a:srgbClr val="FF0000"/>
              </a:buClr>
              <a:buSzPct val="80000"/>
              <a:buFont typeface="Arial" charset="0"/>
              <a:buNone/>
            </a:pPr>
            <a:r>
              <a:rPr lang="fr-FR" sz="1800">
                <a:solidFill>
                  <a:schemeClr val="bg1"/>
                </a:solidFill>
              </a:rPr>
              <a:t>9.3 A</a:t>
            </a:r>
          </a:p>
          <a:p>
            <a:pPr marL="280988" indent="-280988" defTabSz="904875"/>
            <a:r>
              <a:rPr lang="fr-FR" sz="1800">
                <a:solidFill>
                  <a:schemeClr val="bg1"/>
                </a:solidFill>
              </a:rPr>
              <a:t>(10 A)</a:t>
            </a:r>
          </a:p>
          <a:p>
            <a:pPr marL="280988" indent="-280988" defTabSz="904875"/>
            <a:endParaRPr lang="fr-FR" sz="1800">
              <a:solidFill>
                <a:schemeClr val="bg1"/>
              </a:solidFill>
            </a:endParaRPr>
          </a:p>
          <a:p>
            <a:pPr marL="280988" indent="-280988" defTabSz="904875">
              <a:buClr>
                <a:srgbClr val="FF0000"/>
              </a:buClr>
              <a:buSzPct val="80000"/>
              <a:buFont typeface="Arial" charset="0"/>
              <a:buNone/>
            </a:pPr>
            <a:endParaRPr lang="fr-FR">
              <a:solidFill>
                <a:schemeClr val="bg1"/>
              </a:solidFill>
            </a:endParaRPr>
          </a:p>
          <a:p>
            <a:pPr marL="280988" indent="-280988" defTabSz="904875">
              <a:buClr>
                <a:srgbClr val="FF0000"/>
              </a:buClr>
              <a:buSzPct val="80000"/>
              <a:buFont typeface="Arial" charset="0"/>
              <a:buNone/>
            </a:pPr>
            <a:r>
              <a:rPr lang="fr-FR" sz="1800">
                <a:solidFill>
                  <a:schemeClr val="bg1"/>
                </a:solidFill>
              </a:rPr>
              <a:t>9.3 A</a:t>
            </a:r>
          </a:p>
          <a:p>
            <a:pPr marL="280988" indent="-280988" defTabSz="904875">
              <a:buClr>
                <a:srgbClr val="FF0000"/>
              </a:buClr>
              <a:buSzPct val="80000"/>
              <a:buFont typeface="Arial" charset="0"/>
              <a:buNone/>
            </a:pPr>
            <a:r>
              <a:rPr lang="fr-FR" sz="1800">
                <a:solidFill>
                  <a:schemeClr val="bg1"/>
                </a:solidFill>
              </a:rPr>
              <a:t>(10 A)</a:t>
            </a:r>
          </a:p>
        </p:txBody>
      </p:sp>
      <p:graphicFrame>
        <p:nvGraphicFramePr>
          <p:cNvPr id="706566" name="Group 6"/>
          <p:cNvGraphicFramePr>
            <a:graphicFrameLocks noGrp="1"/>
          </p:cNvGraphicFramePr>
          <p:nvPr>
            <p:ph sz="half" idx="2"/>
          </p:nvPr>
        </p:nvGraphicFramePr>
        <p:xfrm>
          <a:off x="6011863" y="1268413"/>
          <a:ext cx="2736850" cy="5411788"/>
        </p:xfrm>
        <a:graphic>
          <a:graphicData uri="http://schemas.openxmlformats.org/drawingml/2006/table">
            <a:tbl>
              <a:tblPr/>
              <a:tblGrid>
                <a:gridCol w="1900237"/>
                <a:gridCol w="836613"/>
              </a:tblGrid>
              <a:tr h="288925">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800" b="1" i="0" u="none" strike="noStrike" cap="none" normalizeH="0" baseline="0" noProof="0" dirty="0" smtClean="0">
                          <a:ln>
                            <a:noFill/>
                          </a:ln>
                          <a:solidFill>
                            <a:schemeClr val="bg1"/>
                          </a:solidFill>
                          <a:effectLst/>
                          <a:latin typeface="Arial" charset="0"/>
                          <a:ea typeface="Arial Unicode MS" pitchFamily="34" charset="-128"/>
                          <a:cs typeface="Arial" charset="0"/>
                        </a:rPr>
                        <a:t>País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800" b="1" i="0" u="none" strike="noStrike" cap="none" normalizeH="0" baseline="0" dirty="0" err="1" smtClean="0">
                          <a:ln>
                            <a:noFill/>
                          </a:ln>
                          <a:solidFill>
                            <a:schemeClr val="bg1"/>
                          </a:solidFill>
                          <a:effectLst/>
                          <a:latin typeface="Arial" charset="0"/>
                          <a:ea typeface="Arial Unicode MS" pitchFamily="34" charset="-128"/>
                          <a:cs typeface="Arial" charset="0"/>
                        </a:rPr>
                        <a:t>Tipo</a:t>
                      </a:r>
                      <a:endParaRPr kumimoji="0" lang="fr-FR" sz="1800" b="1" i="0" u="none" strike="noStrike" cap="none" normalizeH="0" baseline="0" dirty="0" smtClean="0">
                        <a:ln>
                          <a:noFill/>
                        </a:ln>
                        <a:solidFill>
                          <a:schemeClr val="bg1"/>
                        </a:solidFill>
                        <a:effectLst/>
                        <a:latin typeface="Arial" charset="0"/>
                        <a:ea typeface="Arial Unicode MS" pitchFamily="34" charset="-128"/>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r>
              <a:tr h="323850">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0" i="0" u="none" strike="noStrike" cap="none" normalizeH="0" baseline="0" noProof="0" smtClean="0">
                          <a:ln>
                            <a:noFill/>
                          </a:ln>
                          <a:solidFill>
                            <a:srgbClr val="000000"/>
                          </a:solidFill>
                          <a:effectLst/>
                          <a:latin typeface="Arial" charset="0"/>
                          <a:ea typeface="Arial Unicode MS" pitchFamily="34" charset="-128"/>
                          <a:cs typeface="Arial" charset="0"/>
                        </a:rPr>
                        <a:t>Alemania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600" b="0" i="0" u="none" strike="noStrike" cap="none" normalizeH="0" baseline="0" smtClean="0">
                          <a:ln>
                            <a:noFill/>
                          </a:ln>
                          <a:solidFill>
                            <a:schemeClr val="bg1"/>
                          </a:solidFill>
                          <a:effectLst/>
                          <a:latin typeface="Arial" charset="0"/>
                          <a:ea typeface="Arial Unicode MS" pitchFamily="34" charset="-128"/>
                          <a:cs typeface="Arial" charset="0"/>
                        </a:rPr>
                        <a:t>E, 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r>
              <a:tr h="338138">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0" i="0" u="none" strike="noStrike" cap="none" normalizeH="0" baseline="0" noProof="0" dirty="0" smtClean="0">
                          <a:ln>
                            <a:noFill/>
                          </a:ln>
                          <a:solidFill>
                            <a:srgbClr val="000000"/>
                          </a:solidFill>
                          <a:effectLst/>
                          <a:latin typeface="Arial" charset="0"/>
                          <a:ea typeface="Arial Unicode MS" pitchFamily="34" charset="-128"/>
                          <a:cs typeface="Arial" charset="0"/>
                        </a:rPr>
                        <a:t>Austria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600" b="0" i="0" u="none" strike="noStrike" cap="none" normalizeH="0" baseline="0" smtClean="0">
                          <a:ln>
                            <a:noFill/>
                          </a:ln>
                          <a:solidFill>
                            <a:schemeClr val="bg1"/>
                          </a:solidFill>
                          <a:effectLst/>
                          <a:latin typeface="Arial" charset="0"/>
                          <a:ea typeface="Arial Unicode MS" pitchFamily="34" charset="-128"/>
                          <a:cs typeface="Arial" charset="0"/>
                        </a:rPr>
                        <a:t>E, 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r>
              <a:tr h="288925">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0" i="0" u="none" strike="noStrike" cap="none" normalizeH="0" baseline="0" noProof="0" dirty="0" smtClean="0">
                          <a:ln>
                            <a:noFill/>
                          </a:ln>
                          <a:solidFill>
                            <a:srgbClr val="000000"/>
                          </a:solidFill>
                          <a:effectLst/>
                          <a:latin typeface="Arial" charset="0"/>
                          <a:ea typeface="Arial Unicode MS" pitchFamily="34" charset="-128"/>
                          <a:cs typeface="Arial" charset="0"/>
                        </a:rPr>
                        <a:t>Bélgica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600" b="0" i="0" u="none" strike="noStrike" cap="none" normalizeH="0" baseline="0" smtClean="0">
                          <a:ln>
                            <a:noFill/>
                          </a:ln>
                          <a:solidFill>
                            <a:schemeClr val="bg1"/>
                          </a:solidFill>
                          <a:effectLst/>
                          <a:latin typeface="Arial" charset="0"/>
                          <a:ea typeface="Arial Unicode MS" pitchFamily="34" charset="-128"/>
                          <a:cs typeface="Arial" charset="0"/>
                        </a:rPr>
                        <a:t>E, 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r>
              <a:tr h="314325">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0" i="0" u="none" strike="noStrike" cap="none" normalizeH="0" baseline="0" noProof="0" dirty="0" smtClean="0">
                          <a:ln>
                            <a:noFill/>
                          </a:ln>
                          <a:solidFill>
                            <a:srgbClr val="000000"/>
                          </a:solidFill>
                          <a:effectLst/>
                          <a:latin typeface="Arial" charset="0"/>
                          <a:ea typeface="Arial Unicode MS" pitchFamily="34" charset="-128"/>
                          <a:cs typeface="Arial" charset="0"/>
                        </a:rPr>
                        <a:t>Dinamarca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600" b="0" i="0" u="none" strike="noStrike" cap="none" normalizeH="0" baseline="0" smtClean="0">
                          <a:ln>
                            <a:noFill/>
                          </a:ln>
                          <a:solidFill>
                            <a:schemeClr val="bg1"/>
                          </a:solidFill>
                          <a:effectLst/>
                          <a:latin typeface="Arial" charset="0"/>
                          <a:ea typeface="Arial Unicode MS" pitchFamily="34" charset="-128"/>
                          <a:cs typeface="Arial" charset="0"/>
                        </a:rPr>
                        <a:t>K</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r>
              <a:tr h="311150">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0" i="0" u="none" strike="noStrike" cap="none" normalizeH="0" baseline="0" noProof="0" dirty="0" smtClean="0">
                          <a:ln>
                            <a:noFill/>
                          </a:ln>
                          <a:solidFill>
                            <a:srgbClr val="000000"/>
                          </a:solidFill>
                          <a:effectLst/>
                          <a:latin typeface="Arial" charset="0"/>
                          <a:ea typeface="Arial Unicode MS" pitchFamily="34" charset="-128"/>
                          <a:cs typeface="Arial" charset="0"/>
                        </a:rPr>
                        <a:t>España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600" b="0" i="0" u="none" strike="noStrike" cap="none" normalizeH="0" baseline="0" smtClean="0">
                          <a:ln>
                            <a:noFill/>
                          </a:ln>
                          <a:solidFill>
                            <a:schemeClr val="bg1"/>
                          </a:solidFill>
                          <a:effectLst/>
                          <a:latin typeface="Arial" charset="0"/>
                          <a:ea typeface="Arial Unicode MS" pitchFamily="34" charset="-128"/>
                          <a:cs typeface="Arial" charset="0"/>
                        </a:rPr>
                        <a:t>E, 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r>
              <a:tr h="306388">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0" i="0" u="none" strike="noStrike" cap="none" normalizeH="0" baseline="0" noProof="0" dirty="0" smtClean="0">
                          <a:ln>
                            <a:noFill/>
                          </a:ln>
                          <a:solidFill>
                            <a:srgbClr val="000000"/>
                          </a:solidFill>
                          <a:effectLst/>
                          <a:latin typeface="Arial" charset="0"/>
                          <a:ea typeface="Arial Unicode MS" pitchFamily="34" charset="-128"/>
                          <a:cs typeface="Arial" charset="0"/>
                        </a:rPr>
                        <a:t>Finlandia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600" b="0" i="0" u="none" strike="noStrike" cap="none" normalizeH="0" baseline="0" smtClean="0">
                          <a:ln>
                            <a:noFill/>
                          </a:ln>
                          <a:solidFill>
                            <a:schemeClr val="bg1"/>
                          </a:solidFill>
                          <a:effectLst/>
                          <a:latin typeface="Arial" charset="0"/>
                          <a:ea typeface="Arial Unicode MS" pitchFamily="34" charset="-128"/>
                          <a:cs typeface="Arial" charset="0"/>
                        </a:rPr>
                        <a:t>E, 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r>
              <a:tr h="260350">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0" i="0" u="none" strike="noStrike" cap="none" normalizeH="0" baseline="0" noProof="0" dirty="0" smtClean="0">
                          <a:ln>
                            <a:noFill/>
                          </a:ln>
                          <a:solidFill>
                            <a:srgbClr val="000000"/>
                          </a:solidFill>
                          <a:effectLst/>
                          <a:latin typeface="Arial" charset="0"/>
                          <a:ea typeface="Arial Unicode MS" pitchFamily="34" charset="-128"/>
                          <a:cs typeface="Arial" charset="0"/>
                        </a:rPr>
                        <a:t>Francia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600" b="0" i="0" u="none" strike="noStrike" cap="none" normalizeH="0" baseline="0" smtClean="0">
                          <a:ln>
                            <a:noFill/>
                          </a:ln>
                          <a:solidFill>
                            <a:schemeClr val="bg1"/>
                          </a:solidFill>
                          <a:effectLst/>
                          <a:latin typeface="Arial" charset="0"/>
                          <a:ea typeface="Arial Unicode MS" pitchFamily="34" charset="-128"/>
                          <a:cs typeface="Arial" charset="0"/>
                        </a:rPr>
                        <a:t>E, 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r>
              <a:tr h="223838">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0" i="0" u="none" strike="noStrike" cap="none" normalizeH="0" baseline="0" noProof="0" dirty="0" smtClean="0">
                          <a:ln>
                            <a:noFill/>
                          </a:ln>
                          <a:solidFill>
                            <a:srgbClr val="000000"/>
                          </a:solidFill>
                          <a:effectLst/>
                          <a:latin typeface="Arial" charset="0"/>
                          <a:ea typeface="Arial Unicode MS" pitchFamily="34" charset="-128"/>
                          <a:cs typeface="Arial" charset="0"/>
                        </a:rPr>
                        <a:t>Irlanda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600" b="0" i="0" u="none" strike="noStrike" cap="none" normalizeH="0" baseline="0" smtClean="0">
                          <a:ln>
                            <a:noFill/>
                          </a:ln>
                          <a:solidFill>
                            <a:schemeClr val="bg1"/>
                          </a:solidFill>
                          <a:effectLst/>
                          <a:latin typeface="Arial" charset="0"/>
                          <a:ea typeface="Arial Unicode MS" pitchFamily="34" charset="-128"/>
                          <a:cs typeface="Arial" charset="0"/>
                        </a:rPr>
                        <a:t>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r>
              <a:tr h="223838">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0" i="0" u="none" strike="noStrike" cap="none" normalizeH="0" baseline="0" noProof="0" dirty="0" smtClean="0">
                          <a:ln>
                            <a:noFill/>
                          </a:ln>
                          <a:solidFill>
                            <a:srgbClr val="000000"/>
                          </a:solidFill>
                          <a:effectLst/>
                          <a:latin typeface="Arial" charset="0"/>
                          <a:ea typeface="Arial Unicode MS" pitchFamily="34" charset="-128"/>
                          <a:cs typeface="Arial" charset="0"/>
                        </a:rPr>
                        <a:t>Italia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600" b="0" i="0" u="none" strike="noStrike" cap="none" normalizeH="0" baseline="0" smtClean="0">
                          <a:ln>
                            <a:noFill/>
                          </a:ln>
                          <a:solidFill>
                            <a:schemeClr val="bg1"/>
                          </a:solidFill>
                          <a:effectLst/>
                          <a:latin typeface="Arial" charset="0"/>
                          <a:ea typeface="Arial Unicode MS" pitchFamily="34" charset="-128"/>
                          <a:cs typeface="Arial" charset="0"/>
                        </a:rPr>
                        <a:t>E, F, L</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r>
              <a:tr h="223838">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0" i="0" u="none" strike="noStrike" cap="none" normalizeH="0" baseline="0" noProof="0" dirty="0" smtClean="0">
                          <a:ln>
                            <a:noFill/>
                          </a:ln>
                          <a:solidFill>
                            <a:srgbClr val="000000"/>
                          </a:solidFill>
                          <a:effectLst/>
                          <a:latin typeface="Arial" charset="0"/>
                          <a:ea typeface="Arial Unicode MS" pitchFamily="34" charset="-128"/>
                          <a:cs typeface="Arial" charset="0"/>
                        </a:rPr>
                        <a:t>Noruega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600" b="0" i="0" u="none" strike="noStrike" cap="none" normalizeH="0" baseline="0" smtClean="0">
                          <a:ln>
                            <a:noFill/>
                          </a:ln>
                          <a:solidFill>
                            <a:schemeClr val="bg1"/>
                          </a:solidFill>
                          <a:effectLst/>
                          <a:latin typeface="Arial" charset="0"/>
                          <a:ea typeface="Arial Unicode MS" pitchFamily="34" charset="-128"/>
                          <a:cs typeface="Arial" charset="0"/>
                        </a:rPr>
                        <a:t>E, 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r>
              <a:tr h="309563">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0" i="0" u="none" strike="noStrike" cap="none" normalizeH="0" baseline="0" noProof="0" dirty="0" smtClean="0">
                          <a:ln>
                            <a:noFill/>
                          </a:ln>
                          <a:solidFill>
                            <a:srgbClr val="000000"/>
                          </a:solidFill>
                          <a:effectLst/>
                          <a:latin typeface="Arial" charset="0"/>
                          <a:ea typeface="Arial Unicode MS" pitchFamily="34" charset="-128"/>
                          <a:cs typeface="Arial" charset="0"/>
                        </a:rPr>
                        <a:t>Países Bajos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600" b="0" i="0" u="none" strike="noStrike" cap="none" normalizeH="0" baseline="0" smtClean="0">
                          <a:ln>
                            <a:noFill/>
                          </a:ln>
                          <a:solidFill>
                            <a:schemeClr val="bg1"/>
                          </a:solidFill>
                          <a:effectLst/>
                          <a:latin typeface="Arial" charset="0"/>
                          <a:ea typeface="Arial Unicode MS" pitchFamily="34" charset="-128"/>
                          <a:cs typeface="Arial" charset="0"/>
                        </a:rPr>
                        <a:t>E, 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r>
              <a:tr h="320675">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0" i="0" u="none" strike="noStrike" cap="none" normalizeH="0" baseline="0" noProof="0" dirty="0" smtClean="0">
                          <a:ln>
                            <a:noFill/>
                          </a:ln>
                          <a:solidFill>
                            <a:srgbClr val="000000"/>
                          </a:solidFill>
                          <a:effectLst/>
                          <a:latin typeface="Arial" charset="0"/>
                          <a:ea typeface="Arial Unicode MS" pitchFamily="34" charset="-128"/>
                          <a:cs typeface="Arial" charset="0"/>
                        </a:rPr>
                        <a:t>Portugal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600" b="0" i="0" u="none" strike="noStrike" cap="none" normalizeH="0" baseline="0" smtClean="0">
                          <a:ln>
                            <a:noFill/>
                          </a:ln>
                          <a:solidFill>
                            <a:schemeClr val="bg1"/>
                          </a:solidFill>
                          <a:effectLst/>
                          <a:latin typeface="Arial" charset="0"/>
                          <a:ea typeface="Arial Unicode MS" pitchFamily="34" charset="-128"/>
                          <a:cs typeface="Arial" charset="0"/>
                        </a:rPr>
                        <a:t>E, 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r>
              <a:tr h="298450">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0" i="0" u="none" strike="noStrike" cap="none" normalizeH="0" baseline="0" noProof="0" dirty="0" smtClean="0">
                          <a:ln>
                            <a:noFill/>
                          </a:ln>
                          <a:solidFill>
                            <a:srgbClr val="000000"/>
                          </a:solidFill>
                          <a:effectLst/>
                          <a:latin typeface="Arial" charset="0"/>
                          <a:ea typeface="Arial Unicode MS" pitchFamily="34" charset="-128"/>
                          <a:cs typeface="Arial" charset="0"/>
                        </a:rPr>
                        <a:t>Reino Unido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600" b="0" i="0" u="none" strike="noStrike" cap="none" normalizeH="0" baseline="0" smtClean="0">
                          <a:ln>
                            <a:noFill/>
                          </a:ln>
                          <a:solidFill>
                            <a:schemeClr val="bg1"/>
                          </a:solidFill>
                          <a:effectLst/>
                          <a:latin typeface="Arial" charset="0"/>
                          <a:ea typeface="Arial Unicode MS" pitchFamily="34" charset="-128"/>
                          <a:cs typeface="Arial" charset="0"/>
                        </a:rPr>
                        <a:t>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r>
              <a:tr h="323850">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0" i="0" u="none" strike="noStrike" cap="none" normalizeH="0" baseline="0" noProof="0" dirty="0" smtClean="0">
                          <a:ln>
                            <a:noFill/>
                          </a:ln>
                          <a:solidFill>
                            <a:srgbClr val="000000"/>
                          </a:solidFill>
                          <a:effectLst/>
                          <a:latin typeface="Arial" charset="0"/>
                          <a:ea typeface="Arial Unicode MS" pitchFamily="34" charset="-128"/>
                          <a:cs typeface="Arial" charset="0"/>
                        </a:rPr>
                        <a:t>Suecia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600" b="0" i="0" u="none" strike="noStrike" cap="none" normalizeH="0" baseline="0" smtClean="0">
                          <a:ln>
                            <a:noFill/>
                          </a:ln>
                          <a:solidFill>
                            <a:schemeClr val="bg1"/>
                          </a:solidFill>
                          <a:effectLst/>
                          <a:latin typeface="Arial" charset="0"/>
                          <a:ea typeface="Arial Unicode MS" pitchFamily="34" charset="-128"/>
                          <a:cs typeface="Arial" charset="0"/>
                        </a:rPr>
                        <a:t>E, F</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r>
              <a:tr h="349250">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es-ES" sz="1600" b="0" i="0" u="none" strike="noStrike" cap="none" normalizeH="0" baseline="0" noProof="0" dirty="0" smtClean="0">
                          <a:ln>
                            <a:noFill/>
                          </a:ln>
                          <a:solidFill>
                            <a:srgbClr val="000000"/>
                          </a:solidFill>
                          <a:effectLst/>
                          <a:latin typeface="Arial" charset="0"/>
                          <a:ea typeface="Arial Unicode MS" pitchFamily="34" charset="-128"/>
                          <a:cs typeface="Arial" charset="0"/>
                        </a:rPr>
                        <a:t>Suiza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c>
                  <a:txBody>
                    <a:bodyPr/>
                    <a:lstStyle/>
                    <a:p>
                      <a:pPr marL="0" marR="0" lvl="0" indent="0" algn="l" defTabSz="904875" rtl="0" eaLnBrk="1" fontAlgn="base" latinLnBrk="0" hangingPunct="1">
                        <a:lnSpc>
                          <a:spcPct val="100000"/>
                        </a:lnSpc>
                        <a:spcBef>
                          <a:spcPct val="0"/>
                        </a:spcBef>
                        <a:spcAft>
                          <a:spcPct val="0"/>
                        </a:spcAft>
                        <a:buClr>
                          <a:srgbClr val="FF0000"/>
                        </a:buClr>
                        <a:buSzPct val="80000"/>
                        <a:buFont typeface="Arial" charset="0"/>
                        <a:buNone/>
                        <a:tabLst/>
                      </a:pPr>
                      <a:r>
                        <a:rPr kumimoji="0" lang="fr-FR" sz="1600" b="0" i="0" u="none" strike="noStrike" cap="none" normalizeH="0" baseline="0" smtClean="0">
                          <a:ln>
                            <a:noFill/>
                          </a:ln>
                          <a:solidFill>
                            <a:schemeClr val="bg1"/>
                          </a:solidFill>
                          <a:effectLst/>
                          <a:latin typeface="Arial" charset="0"/>
                          <a:ea typeface="Arial Unicode MS" pitchFamily="34" charset="-128"/>
                          <a:cs typeface="Arial" charset="0"/>
                        </a:rPr>
                        <a:t>J</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0">
                      <a:gsLst>
                        <a:gs pos="0">
                          <a:srgbClr val="C5D8D9"/>
                        </a:gs>
                        <a:gs pos="100000">
                          <a:srgbClr val="C5D8D9">
                            <a:gamma/>
                            <a:tint val="20000"/>
                            <a:invGamma/>
                          </a:srgbClr>
                        </a:gs>
                      </a:gsLst>
                      <a:lin ang="5400000" scaled="1"/>
                    </a:gradFill>
                  </a:tcPr>
                </a:tc>
              </a:tr>
            </a:tbl>
          </a:graphicData>
        </a:graphic>
      </p:graphicFrame>
      <p:grpSp>
        <p:nvGrpSpPr>
          <p:cNvPr id="2" name="Group 87"/>
          <p:cNvGrpSpPr>
            <a:grpSpLocks/>
          </p:cNvGrpSpPr>
          <p:nvPr/>
        </p:nvGrpSpPr>
        <p:grpSpPr bwMode="auto">
          <a:xfrm>
            <a:off x="3563938" y="1484313"/>
            <a:ext cx="1944687" cy="5113337"/>
            <a:chOff x="2245" y="935"/>
            <a:chExt cx="1225" cy="3221"/>
          </a:xfrm>
        </p:grpSpPr>
        <p:sp>
          <p:nvSpPr>
            <p:cNvPr id="68668" name="Rectangle 59"/>
            <p:cNvSpPr>
              <a:spLocks noChangeArrowheads="1"/>
            </p:cNvSpPr>
            <p:nvPr/>
          </p:nvSpPr>
          <p:spPr bwMode="auto">
            <a:xfrm>
              <a:off x="2245" y="935"/>
              <a:ext cx="998" cy="590"/>
            </a:xfrm>
            <a:prstGeom prst="rect">
              <a:avLst/>
            </a:prstGeom>
            <a:solidFill>
              <a:schemeClr val="tx2"/>
            </a:solidFill>
            <a:ln w="25400" algn="ctr">
              <a:noFill/>
              <a:miter lim="800000"/>
              <a:headEnd/>
              <a:tailEnd/>
            </a:ln>
          </p:spPr>
          <p:txBody>
            <a:bodyPr wrap="none" lIns="90000" tIns="46800" rIns="90000" bIns="46800" anchor="ctr">
              <a:spAutoFit/>
            </a:bodyPr>
            <a:lstStyle/>
            <a:p>
              <a:endParaRPr lang="es-ES"/>
            </a:p>
          </p:txBody>
        </p:sp>
        <p:pic>
          <p:nvPicPr>
            <p:cNvPr id="68669" name="Picture 60" descr="prise1"/>
            <p:cNvPicPr>
              <a:picLocks noChangeAspect="1" noChangeArrowheads="1"/>
            </p:cNvPicPr>
            <p:nvPr/>
          </p:nvPicPr>
          <p:blipFill>
            <a:blip r:embed="rId4" cstate="print"/>
            <a:srcRect/>
            <a:stretch>
              <a:fillRect/>
            </a:stretch>
          </p:blipFill>
          <p:spPr bwMode="auto">
            <a:xfrm>
              <a:off x="2336" y="981"/>
              <a:ext cx="906" cy="480"/>
            </a:xfrm>
            <a:prstGeom prst="rect">
              <a:avLst/>
            </a:prstGeom>
            <a:noFill/>
            <a:ln w="9525">
              <a:noFill/>
              <a:miter lim="800000"/>
              <a:headEnd/>
              <a:tailEnd/>
            </a:ln>
          </p:spPr>
        </p:pic>
        <p:sp>
          <p:nvSpPr>
            <p:cNvPr id="68670" name="Rectangle 61"/>
            <p:cNvSpPr>
              <a:spLocks noChangeArrowheads="1"/>
            </p:cNvSpPr>
            <p:nvPr/>
          </p:nvSpPr>
          <p:spPr bwMode="auto">
            <a:xfrm>
              <a:off x="2608" y="1570"/>
              <a:ext cx="635" cy="590"/>
            </a:xfrm>
            <a:prstGeom prst="rect">
              <a:avLst/>
            </a:prstGeom>
            <a:solidFill>
              <a:schemeClr val="tx2"/>
            </a:solidFill>
            <a:ln w="25400" algn="ctr">
              <a:noFill/>
              <a:miter lim="800000"/>
              <a:headEnd/>
              <a:tailEnd/>
            </a:ln>
          </p:spPr>
          <p:txBody>
            <a:bodyPr lIns="90000" tIns="46800" rIns="90000" bIns="46800" anchor="ctr">
              <a:spAutoFit/>
            </a:bodyPr>
            <a:lstStyle/>
            <a:p>
              <a:endParaRPr lang="es-ES"/>
            </a:p>
          </p:txBody>
        </p:sp>
        <p:pic>
          <p:nvPicPr>
            <p:cNvPr id="68671" name="Picture 62" descr="prise2"/>
            <p:cNvPicPr>
              <a:picLocks noChangeAspect="1" noChangeArrowheads="1"/>
            </p:cNvPicPr>
            <p:nvPr/>
          </p:nvPicPr>
          <p:blipFill>
            <a:blip r:embed="rId5" cstate="print"/>
            <a:srcRect/>
            <a:stretch>
              <a:fillRect/>
            </a:stretch>
          </p:blipFill>
          <p:spPr bwMode="auto">
            <a:xfrm>
              <a:off x="2744" y="1661"/>
              <a:ext cx="522" cy="456"/>
            </a:xfrm>
            <a:prstGeom prst="rect">
              <a:avLst/>
            </a:prstGeom>
            <a:noFill/>
            <a:ln w="9525">
              <a:noFill/>
              <a:miter lim="800000"/>
              <a:headEnd/>
              <a:tailEnd/>
            </a:ln>
          </p:spPr>
        </p:pic>
        <p:sp>
          <p:nvSpPr>
            <p:cNvPr id="68672" name="Rectangle 63"/>
            <p:cNvSpPr>
              <a:spLocks noChangeArrowheads="1"/>
            </p:cNvSpPr>
            <p:nvPr/>
          </p:nvSpPr>
          <p:spPr bwMode="auto">
            <a:xfrm>
              <a:off x="2699" y="2251"/>
              <a:ext cx="635" cy="590"/>
            </a:xfrm>
            <a:prstGeom prst="rect">
              <a:avLst/>
            </a:prstGeom>
            <a:solidFill>
              <a:schemeClr val="tx2"/>
            </a:solidFill>
            <a:ln w="25400" algn="ctr">
              <a:noFill/>
              <a:miter lim="800000"/>
              <a:headEnd/>
              <a:tailEnd/>
            </a:ln>
          </p:spPr>
          <p:txBody>
            <a:bodyPr lIns="90000" tIns="46800" rIns="90000" bIns="46800" anchor="ctr">
              <a:spAutoFit/>
            </a:bodyPr>
            <a:lstStyle/>
            <a:p>
              <a:endParaRPr lang="es-ES"/>
            </a:p>
          </p:txBody>
        </p:sp>
        <p:pic>
          <p:nvPicPr>
            <p:cNvPr id="68673" name="Picture 64" descr="prise3"/>
            <p:cNvPicPr>
              <a:picLocks noChangeAspect="1" noChangeArrowheads="1"/>
            </p:cNvPicPr>
            <p:nvPr/>
          </p:nvPicPr>
          <p:blipFill>
            <a:blip r:embed="rId6" cstate="print"/>
            <a:srcRect/>
            <a:stretch>
              <a:fillRect/>
            </a:stretch>
          </p:blipFill>
          <p:spPr bwMode="auto">
            <a:xfrm>
              <a:off x="2880" y="2296"/>
              <a:ext cx="414" cy="462"/>
            </a:xfrm>
            <a:prstGeom prst="rect">
              <a:avLst/>
            </a:prstGeom>
            <a:noFill/>
            <a:ln w="9525">
              <a:noFill/>
              <a:miter lim="800000"/>
              <a:headEnd/>
              <a:tailEnd/>
            </a:ln>
          </p:spPr>
        </p:pic>
        <p:sp>
          <p:nvSpPr>
            <p:cNvPr id="68674" name="Rectangle 65"/>
            <p:cNvSpPr>
              <a:spLocks noChangeArrowheads="1"/>
            </p:cNvSpPr>
            <p:nvPr/>
          </p:nvSpPr>
          <p:spPr bwMode="auto">
            <a:xfrm>
              <a:off x="2744" y="3566"/>
              <a:ext cx="726" cy="590"/>
            </a:xfrm>
            <a:prstGeom prst="rect">
              <a:avLst/>
            </a:prstGeom>
            <a:solidFill>
              <a:schemeClr val="tx2"/>
            </a:solidFill>
            <a:ln w="25400" algn="ctr">
              <a:noFill/>
              <a:miter lim="800000"/>
              <a:headEnd/>
              <a:tailEnd/>
            </a:ln>
          </p:spPr>
          <p:txBody>
            <a:bodyPr lIns="90000" tIns="46800" rIns="90000" bIns="46800" anchor="ctr">
              <a:spAutoFit/>
            </a:bodyPr>
            <a:lstStyle/>
            <a:p>
              <a:endParaRPr lang="es-ES"/>
            </a:p>
          </p:txBody>
        </p:sp>
        <p:pic>
          <p:nvPicPr>
            <p:cNvPr id="68675" name="Picture 66" descr="prise4"/>
            <p:cNvPicPr>
              <a:picLocks noChangeAspect="1" noChangeArrowheads="1"/>
            </p:cNvPicPr>
            <p:nvPr/>
          </p:nvPicPr>
          <p:blipFill>
            <a:blip r:embed="rId7" cstate="print"/>
            <a:srcRect/>
            <a:stretch>
              <a:fillRect/>
            </a:stretch>
          </p:blipFill>
          <p:spPr bwMode="auto">
            <a:xfrm>
              <a:off x="2744" y="3657"/>
              <a:ext cx="720" cy="408"/>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000100" y="1859340"/>
            <a:ext cx="7286676" cy="3737946"/>
          </a:xfrm>
          <a:prstGeom prst="rect">
            <a:avLst/>
          </a:prstGeom>
        </p:spPr>
        <p:txBody>
          <a:bodyPr wrap="square">
            <a:spAutoFit/>
          </a:bodyPr>
          <a:lstStyle/>
          <a:p>
            <a:pPr>
              <a:lnSpc>
                <a:spcPct val="150000"/>
              </a:lnSpc>
            </a:pPr>
            <a:r>
              <a:rPr lang="es-ES" sz="2000" dirty="0" smtClean="0"/>
              <a:t>Las tomas de sector tienen diferentes características según el país (colocación de las clavijas, forma en general).</a:t>
            </a:r>
          </a:p>
          <a:p>
            <a:pPr>
              <a:lnSpc>
                <a:spcPct val="150000"/>
              </a:lnSpc>
              <a:buFontTx/>
              <a:buChar char="-"/>
            </a:pPr>
            <a:r>
              <a:rPr lang="es-ES" sz="2000" dirty="0" smtClean="0"/>
              <a:t>6 cables de recarga (todos disponibles en piezas de recambios) para adaptarse mejor a cada país,</a:t>
            </a:r>
          </a:p>
          <a:p>
            <a:pPr>
              <a:lnSpc>
                <a:spcPct val="150000"/>
              </a:lnSpc>
              <a:buFontTx/>
              <a:buChar char="-"/>
            </a:pPr>
            <a:r>
              <a:rPr lang="es-ES" sz="2000" dirty="0" smtClean="0"/>
              <a:t> los cables contienen la toma y la caja electrónica específicos de cada país,</a:t>
            </a:r>
          </a:p>
          <a:p>
            <a:pPr>
              <a:lnSpc>
                <a:spcPct val="150000"/>
              </a:lnSpc>
              <a:buFontTx/>
              <a:buChar char="-"/>
            </a:pPr>
            <a:r>
              <a:rPr lang="es-ES" sz="2000" dirty="0" smtClean="0"/>
              <a:t> independientemente del país, es obligatorio disponer de toma de tierra para cargar el vehículo.</a:t>
            </a:r>
            <a:endParaRPr lang="fr-FR" sz="20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chargeur"/>
          <p:cNvPicPr>
            <a:picLocks noChangeAspect="1" noChangeArrowheads="1"/>
          </p:cNvPicPr>
          <p:nvPr/>
        </p:nvPicPr>
        <p:blipFill>
          <a:blip r:embed="rId2" cstate="print"/>
          <a:srcRect/>
          <a:stretch>
            <a:fillRect/>
          </a:stretch>
        </p:blipFill>
        <p:spPr bwMode="auto">
          <a:xfrm>
            <a:off x="1428728" y="928670"/>
            <a:ext cx="1908173" cy="4768426"/>
          </a:xfrm>
          <a:prstGeom prst="rect">
            <a:avLst/>
          </a:prstGeom>
          <a:noFill/>
          <a:ln w="9525">
            <a:noFill/>
            <a:miter lim="800000"/>
            <a:headEnd/>
            <a:tailEnd/>
          </a:ln>
        </p:spPr>
      </p:pic>
      <p:pic>
        <p:nvPicPr>
          <p:cNvPr id="3" name="Picture 16" descr="pistolet"/>
          <p:cNvPicPr>
            <a:picLocks noChangeAspect="1" noChangeArrowheads="1"/>
          </p:cNvPicPr>
          <p:nvPr/>
        </p:nvPicPr>
        <p:blipFill>
          <a:blip r:embed="rId3" cstate="print"/>
          <a:srcRect/>
          <a:stretch>
            <a:fillRect/>
          </a:stretch>
        </p:blipFill>
        <p:spPr bwMode="auto">
          <a:xfrm>
            <a:off x="4786314" y="1214423"/>
            <a:ext cx="3069383" cy="2156888"/>
          </a:xfrm>
          <a:prstGeom prst="rect">
            <a:avLst/>
          </a:prstGeom>
          <a:noFill/>
          <a:ln w="9525">
            <a:noFill/>
            <a:miter lim="800000"/>
            <a:headEnd/>
            <a:tailEnd/>
          </a:ln>
        </p:spPr>
      </p:pic>
      <p:sp>
        <p:nvSpPr>
          <p:cNvPr id="5" name="4 Rectángulo"/>
          <p:cNvSpPr/>
          <p:nvPr/>
        </p:nvSpPr>
        <p:spPr>
          <a:xfrm>
            <a:off x="3428992" y="3643314"/>
            <a:ext cx="4572000" cy="1200329"/>
          </a:xfrm>
          <a:prstGeom prst="rect">
            <a:avLst/>
          </a:prstGeom>
        </p:spPr>
        <p:txBody>
          <a:bodyPr>
            <a:spAutoFit/>
          </a:bodyPr>
          <a:lstStyle/>
          <a:p>
            <a:pPr marL="177800">
              <a:spcBef>
                <a:spcPct val="50000"/>
              </a:spcBef>
            </a:pPr>
            <a:r>
              <a:rPr lang="es-ES" dirty="0" smtClean="0">
                <a:solidFill>
                  <a:srgbClr val="000000"/>
                </a:solidFill>
              </a:rPr>
              <a:t>Vía 1 o vía 2: fase</a:t>
            </a:r>
          </a:p>
          <a:p>
            <a:pPr marL="177800">
              <a:spcBef>
                <a:spcPct val="50000"/>
              </a:spcBef>
            </a:pPr>
            <a:r>
              <a:rPr lang="es-ES" dirty="0" smtClean="0">
                <a:solidFill>
                  <a:srgbClr val="000000"/>
                </a:solidFill>
              </a:rPr>
              <a:t>Vía 2 o vía 1: neutro</a:t>
            </a:r>
          </a:p>
          <a:p>
            <a:pPr marL="177800">
              <a:spcBef>
                <a:spcPct val="50000"/>
              </a:spcBef>
            </a:pPr>
            <a:r>
              <a:rPr lang="es-ES" dirty="0" smtClean="0">
                <a:solidFill>
                  <a:srgbClr val="000000"/>
                </a:solidFill>
              </a:rPr>
              <a:t>Vía 5: tierra</a:t>
            </a:r>
            <a:endParaRPr lang="es-ES" dirty="0">
              <a:solidFill>
                <a:srgbClr val="000000"/>
              </a:solidFill>
            </a:endParaRPr>
          </a:p>
        </p:txBody>
      </p:sp>
      <p:sp>
        <p:nvSpPr>
          <p:cNvPr id="6" name="5 Rectángulo"/>
          <p:cNvSpPr/>
          <p:nvPr/>
        </p:nvSpPr>
        <p:spPr>
          <a:xfrm>
            <a:off x="5715008" y="3714752"/>
            <a:ext cx="4572000" cy="784830"/>
          </a:xfrm>
          <a:prstGeom prst="rect">
            <a:avLst/>
          </a:prstGeom>
        </p:spPr>
        <p:txBody>
          <a:bodyPr>
            <a:spAutoFit/>
          </a:bodyPr>
          <a:lstStyle/>
          <a:p>
            <a:pPr marL="177800">
              <a:spcBef>
                <a:spcPct val="50000"/>
              </a:spcBef>
            </a:pPr>
            <a:r>
              <a:rPr lang="es-ES" dirty="0" smtClean="0">
                <a:solidFill>
                  <a:srgbClr val="000000"/>
                </a:solidFill>
              </a:rPr>
              <a:t>Vía 3: línea piloto</a:t>
            </a:r>
          </a:p>
          <a:p>
            <a:pPr marL="177800">
              <a:spcBef>
                <a:spcPct val="50000"/>
              </a:spcBef>
            </a:pPr>
            <a:r>
              <a:rPr lang="es-ES" dirty="0" smtClean="0">
                <a:solidFill>
                  <a:srgbClr val="000000"/>
                </a:solidFill>
              </a:rPr>
              <a:t>Vía 4: línea control cierre</a:t>
            </a:r>
            <a:endParaRPr lang="es-ES" dirty="0">
              <a:solidFill>
                <a:srgbClr val="000000"/>
              </a:solidFill>
            </a:endParaRPr>
          </a:p>
        </p:txBody>
      </p:sp>
      <p:sp>
        <p:nvSpPr>
          <p:cNvPr id="7" name="6 CuadroTexto"/>
          <p:cNvSpPr txBox="1"/>
          <p:nvPr/>
        </p:nvSpPr>
        <p:spPr>
          <a:xfrm>
            <a:off x="7786710" y="2071678"/>
            <a:ext cx="28575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_tradnl" b="1" dirty="0" smtClean="0"/>
              <a:t>1</a:t>
            </a:r>
            <a:endParaRPr lang="es-ES_tradnl" b="1" dirty="0"/>
          </a:p>
        </p:txBody>
      </p:sp>
      <p:sp>
        <p:nvSpPr>
          <p:cNvPr id="8" name="7 CuadroTexto"/>
          <p:cNvSpPr txBox="1"/>
          <p:nvPr/>
        </p:nvSpPr>
        <p:spPr>
          <a:xfrm>
            <a:off x="7215206" y="2857496"/>
            <a:ext cx="35719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_tradnl" b="1" dirty="0" smtClean="0"/>
              <a:t>2</a:t>
            </a:r>
            <a:endParaRPr lang="es-ES_tradnl" b="1" dirty="0"/>
          </a:p>
        </p:txBody>
      </p:sp>
      <p:sp>
        <p:nvSpPr>
          <p:cNvPr id="9" name="8 CuadroTexto"/>
          <p:cNvSpPr txBox="1"/>
          <p:nvPr/>
        </p:nvSpPr>
        <p:spPr>
          <a:xfrm>
            <a:off x="5857884" y="3214686"/>
            <a:ext cx="28575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_tradnl" b="1" dirty="0" smtClean="0"/>
              <a:t>3</a:t>
            </a:r>
            <a:endParaRPr lang="es-ES_tradnl" b="1" dirty="0"/>
          </a:p>
        </p:txBody>
      </p:sp>
      <p:sp>
        <p:nvSpPr>
          <p:cNvPr id="10" name="9 CuadroTexto"/>
          <p:cNvSpPr txBox="1"/>
          <p:nvPr/>
        </p:nvSpPr>
        <p:spPr>
          <a:xfrm>
            <a:off x="5072066" y="2500306"/>
            <a:ext cx="28575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_tradnl" b="1" dirty="0" smtClean="0"/>
              <a:t>4</a:t>
            </a:r>
            <a:endParaRPr lang="es-ES_tradnl" b="1" dirty="0"/>
          </a:p>
        </p:txBody>
      </p:sp>
      <p:sp>
        <p:nvSpPr>
          <p:cNvPr id="11" name="10 CuadroTexto"/>
          <p:cNvSpPr txBox="1"/>
          <p:nvPr/>
        </p:nvSpPr>
        <p:spPr>
          <a:xfrm>
            <a:off x="6000760" y="642918"/>
            <a:ext cx="285752"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S_tradnl" b="1" dirty="0" smtClean="0"/>
              <a:t>5</a:t>
            </a:r>
            <a:endParaRPr lang="es-ES_tradnl" b="1" dirty="0"/>
          </a:p>
        </p:txBody>
      </p:sp>
      <p:cxnSp>
        <p:nvCxnSpPr>
          <p:cNvPr id="13" name="12 Conector recto de flecha"/>
          <p:cNvCxnSpPr/>
          <p:nvPr/>
        </p:nvCxnSpPr>
        <p:spPr>
          <a:xfrm>
            <a:off x="6572264" y="2143116"/>
            <a:ext cx="1143008"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14 Conector recto de flecha"/>
          <p:cNvCxnSpPr/>
          <p:nvPr/>
        </p:nvCxnSpPr>
        <p:spPr>
          <a:xfrm>
            <a:off x="6572264" y="2500306"/>
            <a:ext cx="571504" cy="500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16 Conector recto de flecha"/>
          <p:cNvCxnSpPr/>
          <p:nvPr/>
        </p:nvCxnSpPr>
        <p:spPr>
          <a:xfrm rot="5400000">
            <a:off x="5857884" y="2786058"/>
            <a:ext cx="571504"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18 Conector recto de flecha"/>
          <p:cNvCxnSpPr/>
          <p:nvPr/>
        </p:nvCxnSpPr>
        <p:spPr>
          <a:xfrm rot="10800000" flipV="1">
            <a:off x="5429256" y="2285992"/>
            <a:ext cx="642942"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20 Conector recto de flecha"/>
          <p:cNvCxnSpPr>
            <a:endCxn id="11" idx="2"/>
          </p:cNvCxnSpPr>
          <p:nvPr/>
        </p:nvCxnSpPr>
        <p:spPr>
          <a:xfrm rot="16200000" flipV="1">
            <a:off x="5685360" y="1470526"/>
            <a:ext cx="987990"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noFill/>
        </p:spPr>
        <p:txBody>
          <a:bodyPr/>
          <a:lstStyle/>
          <a:p>
            <a:pPr eaLnBrk="1" hangingPunct="1"/>
            <a:r>
              <a:rPr lang="es-ES" smtClean="0">
                <a:solidFill>
                  <a:schemeClr val="tx1"/>
                </a:solidFill>
              </a:rPr>
              <a:t>Carga del vehículo</a:t>
            </a:r>
            <a:endParaRPr lang="fr-FR" smtClean="0">
              <a:solidFill>
                <a:schemeClr val="tx1"/>
              </a:solidFill>
            </a:endParaRPr>
          </a:p>
        </p:txBody>
      </p:sp>
      <p:sp>
        <p:nvSpPr>
          <p:cNvPr id="71683" name="Rectangle 3"/>
          <p:cNvSpPr>
            <a:spLocks noChangeArrowheads="1"/>
          </p:cNvSpPr>
          <p:nvPr/>
        </p:nvSpPr>
        <p:spPr bwMode="auto">
          <a:xfrm>
            <a:off x="179388" y="692150"/>
            <a:ext cx="8893175" cy="431800"/>
          </a:xfrm>
          <a:prstGeom prst="rect">
            <a:avLst/>
          </a:prstGeom>
          <a:noFill/>
          <a:ln w="9525">
            <a:noFill/>
            <a:miter lim="800000"/>
            <a:headEnd/>
            <a:tailEnd/>
          </a:ln>
        </p:spPr>
        <p:txBody>
          <a:bodyPr lIns="90517" tIns="45259" rIns="90517" bIns="45259"/>
          <a:lstStyle/>
          <a:p>
            <a:pPr marL="280988" indent="-280988" algn="l" defTabSz="904875">
              <a:buClr>
                <a:srgbClr val="FF0000"/>
              </a:buClr>
              <a:buSzPct val="80000"/>
            </a:pPr>
            <a:r>
              <a:rPr lang="es-ES" sz="1800" b="1">
                <a:solidFill>
                  <a:srgbClr val="000000"/>
                </a:solidFill>
              </a:rPr>
              <a:t>Carga normal: Cable de recarga – diagnóstico</a:t>
            </a:r>
          </a:p>
        </p:txBody>
      </p:sp>
      <p:pic>
        <p:nvPicPr>
          <p:cNvPr id="71684" name="Picture 4" descr="charge"/>
          <p:cNvPicPr>
            <a:picLocks noChangeAspect="1" noChangeArrowheads="1"/>
          </p:cNvPicPr>
          <p:nvPr/>
        </p:nvPicPr>
        <p:blipFill>
          <a:blip r:embed="rId3" cstate="print"/>
          <a:srcRect/>
          <a:stretch>
            <a:fillRect/>
          </a:stretch>
        </p:blipFill>
        <p:spPr bwMode="auto">
          <a:xfrm>
            <a:off x="395288" y="1628775"/>
            <a:ext cx="3168650" cy="2325688"/>
          </a:xfrm>
          <a:prstGeom prst="rect">
            <a:avLst/>
          </a:prstGeom>
          <a:noFill/>
          <a:ln w="9525">
            <a:noFill/>
            <a:miter lim="800000"/>
            <a:headEnd/>
            <a:tailEnd/>
          </a:ln>
        </p:spPr>
      </p:pic>
      <p:sp>
        <p:nvSpPr>
          <p:cNvPr id="71685" name="Text Box 5"/>
          <p:cNvSpPr txBox="1">
            <a:spLocks noChangeArrowheads="1"/>
          </p:cNvSpPr>
          <p:nvPr/>
        </p:nvSpPr>
        <p:spPr bwMode="auto">
          <a:xfrm>
            <a:off x="5076825" y="2205038"/>
            <a:ext cx="3816350" cy="727075"/>
          </a:xfrm>
          <a:prstGeom prst="rect">
            <a:avLst/>
          </a:prstGeom>
          <a:noFill/>
          <a:ln w="9525" algn="ctr">
            <a:noFill/>
            <a:miter lim="800000"/>
            <a:headEnd/>
            <a:tailEnd/>
          </a:ln>
        </p:spPr>
        <p:txBody>
          <a:bodyPr lIns="94773" tIns="47383" rIns="94773" bIns="47383">
            <a:spAutoFit/>
          </a:bodyPr>
          <a:lstStyle/>
          <a:p>
            <a:pPr marL="177800" algn="l">
              <a:spcBef>
                <a:spcPct val="30000"/>
              </a:spcBef>
            </a:pPr>
            <a:r>
              <a:rPr lang="fr-FR" sz="1800"/>
              <a:t>R1 = 150 ohms +/- 2%</a:t>
            </a:r>
          </a:p>
          <a:p>
            <a:pPr marL="177800" algn="l">
              <a:spcBef>
                <a:spcPct val="30000"/>
              </a:spcBef>
            </a:pPr>
            <a:r>
              <a:rPr lang="fr-FR" sz="1800"/>
              <a:t>R2 = 330 ohms +/- 2%</a:t>
            </a:r>
          </a:p>
        </p:txBody>
      </p:sp>
      <p:sp>
        <p:nvSpPr>
          <p:cNvPr id="71686" name="Text Box 6"/>
          <p:cNvSpPr txBox="1">
            <a:spLocks noChangeArrowheads="1"/>
          </p:cNvSpPr>
          <p:nvPr/>
        </p:nvSpPr>
        <p:spPr bwMode="auto">
          <a:xfrm>
            <a:off x="323850" y="4508500"/>
            <a:ext cx="8642350" cy="1084263"/>
          </a:xfrm>
          <a:prstGeom prst="rect">
            <a:avLst/>
          </a:prstGeom>
          <a:noFill/>
          <a:ln w="9525" algn="ctr">
            <a:noFill/>
            <a:miter lim="800000"/>
            <a:headEnd/>
            <a:tailEnd/>
          </a:ln>
        </p:spPr>
        <p:txBody>
          <a:bodyPr lIns="94773" tIns="47383" rIns="94773" bIns="47383">
            <a:spAutoFit/>
          </a:bodyPr>
          <a:lstStyle/>
          <a:p>
            <a:pPr marL="530225" indent="-347663" algn="l">
              <a:spcBef>
                <a:spcPct val="30000"/>
              </a:spcBef>
            </a:pPr>
            <a:r>
              <a:rPr lang="es-ES" sz="1800"/>
              <a:t>El control de cierre se realiza con una red de resistencia de valor variable </a:t>
            </a:r>
            <a:r>
              <a:rPr lang="fr-FR" sz="1800"/>
              <a:t>:</a:t>
            </a:r>
          </a:p>
          <a:p>
            <a:pPr marL="530225" indent="-347663" algn="l">
              <a:spcBef>
                <a:spcPct val="30000"/>
              </a:spcBef>
              <a:buFontTx/>
              <a:buChar char="•"/>
            </a:pPr>
            <a:r>
              <a:rPr lang="es-ES" sz="1800"/>
              <a:t>valor entre las vías 4 y 5, botón de la pistola sin presionar: 150 ohm +/- 2%</a:t>
            </a:r>
          </a:p>
          <a:p>
            <a:pPr marL="530225" indent="-347663" algn="l">
              <a:spcBef>
                <a:spcPct val="30000"/>
              </a:spcBef>
              <a:buFontTx/>
              <a:buChar char="•"/>
            </a:pPr>
            <a:r>
              <a:rPr lang="es-ES" sz="1800"/>
              <a:t>valor entre las vías 4 y 5, botón de la pistola presionado: 480 ohm +/- 2%</a:t>
            </a:r>
            <a:endParaRPr lang="fr-FR" sz="1800"/>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noFill/>
        </p:spPr>
        <p:txBody>
          <a:bodyPr/>
          <a:lstStyle/>
          <a:p>
            <a:pPr eaLnBrk="1" hangingPunct="1"/>
            <a:r>
              <a:rPr lang="es-ES" smtClean="0">
                <a:solidFill>
                  <a:schemeClr val="tx1"/>
                </a:solidFill>
              </a:rPr>
              <a:t>Carga del vehículo</a:t>
            </a:r>
          </a:p>
        </p:txBody>
      </p:sp>
      <p:sp>
        <p:nvSpPr>
          <p:cNvPr id="72707" name="Rectangle 3"/>
          <p:cNvSpPr>
            <a:spLocks noChangeArrowheads="1"/>
          </p:cNvSpPr>
          <p:nvPr/>
        </p:nvSpPr>
        <p:spPr bwMode="auto">
          <a:xfrm>
            <a:off x="179388" y="692150"/>
            <a:ext cx="8964612" cy="431800"/>
          </a:xfrm>
          <a:prstGeom prst="rect">
            <a:avLst/>
          </a:prstGeom>
          <a:noFill/>
          <a:ln w="9525">
            <a:noFill/>
            <a:miter lim="800000"/>
            <a:headEnd/>
            <a:tailEnd/>
          </a:ln>
        </p:spPr>
        <p:txBody>
          <a:bodyPr lIns="90517" tIns="45259" rIns="90517" bIns="45259"/>
          <a:lstStyle/>
          <a:p>
            <a:pPr marL="280988" indent="-280988" algn="l" defTabSz="904875">
              <a:buClr>
                <a:srgbClr val="FF0000"/>
              </a:buClr>
              <a:buSzPct val="80000"/>
            </a:pPr>
            <a:r>
              <a:rPr lang="es-ES" sz="1800" b="1">
                <a:solidFill>
                  <a:srgbClr val="000000"/>
                </a:solidFill>
              </a:rPr>
              <a:t>Carga normal: Cable de recarga - diagnóstico</a:t>
            </a:r>
          </a:p>
        </p:txBody>
      </p:sp>
      <p:sp>
        <p:nvSpPr>
          <p:cNvPr id="72708" name="Text Box 5"/>
          <p:cNvSpPr txBox="1">
            <a:spLocks noChangeArrowheads="1"/>
          </p:cNvSpPr>
          <p:nvPr/>
        </p:nvSpPr>
        <p:spPr bwMode="auto">
          <a:xfrm>
            <a:off x="34925" y="4508500"/>
            <a:ext cx="8785225" cy="1633538"/>
          </a:xfrm>
          <a:prstGeom prst="rect">
            <a:avLst/>
          </a:prstGeom>
          <a:noFill/>
          <a:ln w="9525" algn="ctr">
            <a:noFill/>
            <a:miter lim="800000"/>
            <a:headEnd/>
            <a:tailEnd/>
          </a:ln>
        </p:spPr>
        <p:txBody>
          <a:bodyPr lIns="94773" tIns="47383" rIns="94773" bIns="47383">
            <a:spAutoFit/>
          </a:bodyPr>
          <a:lstStyle/>
          <a:p>
            <a:pPr marL="530225" indent="-352425" algn="l">
              <a:spcBef>
                <a:spcPct val="30000"/>
              </a:spcBef>
            </a:pPr>
            <a:r>
              <a:rPr lang="fr-FR" sz="1800"/>
              <a:t>	</a:t>
            </a:r>
            <a:r>
              <a:rPr lang="es-ES" sz="1800"/>
              <a:t> La línea “piloto” sirve para que la caja electrónica informe al cargador del vehículo de </a:t>
            </a:r>
            <a:r>
              <a:rPr lang="fr-FR" sz="1800"/>
              <a:t>:</a:t>
            </a:r>
          </a:p>
          <a:p>
            <a:pPr marL="530225" indent="-352425" algn="l">
              <a:spcBef>
                <a:spcPct val="30000"/>
              </a:spcBef>
              <a:buFontTx/>
              <a:buChar char="•"/>
            </a:pPr>
            <a:r>
              <a:rPr lang="es-ES" sz="1800"/>
              <a:t>el nivel de corriente disponible en la toma de sector (señal anterior a la relación cíclica variable),</a:t>
            </a:r>
          </a:p>
          <a:p>
            <a:pPr marL="530225" indent="-352425" algn="l">
              <a:spcBef>
                <a:spcPct val="30000"/>
              </a:spcBef>
              <a:buFontTx/>
              <a:buChar char="•"/>
            </a:pPr>
            <a:r>
              <a:rPr lang="es-ES" sz="1800"/>
              <a:t>el estado del vehículo (nivel medio de tensión</a:t>
            </a:r>
            <a:r>
              <a:rPr lang="fr-FR" sz="1800"/>
              <a:t>).</a:t>
            </a:r>
          </a:p>
        </p:txBody>
      </p:sp>
      <p:grpSp>
        <p:nvGrpSpPr>
          <p:cNvPr id="2" name="Group 12"/>
          <p:cNvGrpSpPr>
            <a:grpSpLocks/>
          </p:cNvGrpSpPr>
          <p:nvPr/>
        </p:nvGrpSpPr>
        <p:grpSpPr bwMode="auto">
          <a:xfrm>
            <a:off x="1476375" y="1628775"/>
            <a:ext cx="5876925" cy="2289175"/>
            <a:chOff x="930" y="1026"/>
            <a:chExt cx="3702" cy="1442"/>
          </a:xfrm>
        </p:grpSpPr>
        <p:sp>
          <p:nvSpPr>
            <p:cNvPr id="72710" name="Rectangle 9"/>
            <p:cNvSpPr>
              <a:spLocks noChangeArrowheads="1"/>
            </p:cNvSpPr>
            <p:nvPr/>
          </p:nvSpPr>
          <p:spPr bwMode="auto">
            <a:xfrm>
              <a:off x="1164" y="1026"/>
              <a:ext cx="1166" cy="176"/>
            </a:xfrm>
            <a:prstGeom prst="rect">
              <a:avLst/>
            </a:prstGeom>
            <a:noFill/>
            <a:ln w="25400" algn="ctr">
              <a:noFill/>
              <a:miter lim="800000"/>
              <a:headEnd/>
              <a:tailEnd/>
            </a:ln>
          </p:spPr>
          <p:txBody>
            <a:bodyPr wrap="none" lIns="90000" tIns="46800" rIns="90000" bIns="46800">
              <a:spAutoFit/>
            </a:bodyPr>
            <a:lstStyle/>
            <a:p>
              <a:r>
                <a:rPr lang="fr-FR" b="1"/>
                <a:t>Amplitud </a:t>
              </a:r>
              <a:r>
                <a:rPr lang="fr-FR"/>
                <a:t>: 5 V / división</a:t>
              </a:r>
            </a:p>
          </p:txBody>
        </p:sp>
        <p:sp>
          <p:nvSpPr>
            <p:cNvPr id="72711" name="Rectangle 10"/>
            <p:cNvSpPr>
              <a:spLocks noChangeArrowheads="1"/>
            </p:cNvSpPr>
            <p:nvPr/>
          </p:nvSpPr>
          <p:spPr bwMode="auto">
            <a:xfrm>
              <a:off x="2795" y="1026"/>
              <a:ext cx="1591" cy="173"/>
            </a:xfrm>
            <a:prstGeom prst="rect">
              <a:avLst/>
            </a:prstGeom>
            <a:noFill/>
            <a:ln w="25400" algn="ctr">
              <a:noFill/>
              <a:miter lim="800000"/>
              <a:headEnd/>
              <a:tailEnd/>
            </a:ln>
          </p:spPr>
          <p:txBody>
            <a:bodyPr wrap="none" lIns="90000" tIns="46800" rIns="90000" bIns="46800">
              <a:spAutoFit/>
            </a:bodyPr>
            <a:lstStyle/>
            <a:p>
              <a:pPr>
                <a:spcBef>
                  <a:spcPct val="50000"/>
                </a:spcBef>
              </a:pPr>
              <a:r>
                <a:rPr lang="fr-FR" b="1"/>
                <a:t>Base de tiempo </a:t>
              </a:r>
              <a:r>
                <a:rPr lang="fr-FR"/>
                <a:t>: 0,1 ms / división</a:t>
              </a:r>
            </a:p>
          </p:txBody>
        </p:sp>
        <p:pic>
          <p:nvPicPr>
            <p:cNvPr id="72712" name="Picture 11" descr="schema6"/>
            <p:cNvPicPr>
              <a:picLocks noChangeAspect="1" noChangeArrowheads="1"/>
            </p:cNvPicPr>
            <p:nvPr/>
          </p:nvPicPr>
          <p:blipFill>
            <a:blip r:embed="rId3" cstate="print"/>
            <a:srcRect/>
            <a:stretch>
              <a:fillRect/>
            </a:stretch>
          </p:blipFill>
          <p:spPr bwMode="auto">
            <a:xfrm>
              <a:off x="930" y="1298"/>
              <a:ext cx="3702" cy="1170"/>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500034" y="0"/>
            <a:ext cx="8229600" cy="1143000"/>
          </a:xfrm>
          <a:noFill/>
        </p:spPr>
        <p:txBody>
          <a:bodyPr/>
          <a:lstStyle/>
          <a:p>
            <a:pPr eaLnBrk="1" hangingPunct="1"/>
            <a:r>
              <a:rPr lang="es-ES" dirty="0" smtClean="0">
                <a:solidFill>
                  <a:schemeClr val="tx1"/>
                </a:solidFill>
              </a:rPr>
              <a:t>Carga del vehículo</a:t>
            </a:r>
            <a:endParaRPr lang="fr-FR" dirty="0" smtClean="0">
              <a:solidFill>
                <a:schemeClr val="tx1"/>
              </a:solidFill>
            </a:endParaRPr>
          </a:p>
        </p:txBody>
      </p:sp>
      <p:sp>
        <p:nvSpPr>
          <p:cNvPr id="74755" name="Rectangle 3"/>
          <p:cNvSpPr>
            <a:spLocks noChangeArrowheads="1"/>
          </p:cNvSpPr>
          <p:nvPr/>
        </p:nvSpPr>
        <p:spPr bwMode="auto">
          <a:xfrm>
            <a:off x="179388" y="1000108"/>
            <a:ext cx="8964612" cy="431800"/>
          </a:xfrm>
          <a:prstGeom prst="rect">
            <a:avLst/>
          </a:prstGeom>
          <a:noFill/>
          <a:ln w="9525">
            <a:noFill/>
            <a:miter lim="800000"/>
            <a:headEnd/>
            <a:tailEnd/>
          </a:ln>
        </p:spPr>
        <p:txBody>
          <a:bodyPr lIns="90517" tIns="45259" rIns="90517" bIns="45259"/>
          <a:lstStyle/>
          <a:p>
            <a:pPr marL="280988" indent="-280988" algn="l" defTabSz="904875">
              <a:buClr>
                <a:srgbClr val="FF0000"/>
              </a:buClr>
              <a:buSzPct val="80000"/>
            </a:pPr>
            <a:r>
              <a:rPr lang="es-ES" sz="1800" b="1" dirty="0">
                <a:solidFill>
                  <a:srgbClr val="000000"/>
                </a:solidFill>
              </a:rPr>
              <a:t>Carga normal: cargador de a bordo convertidor DC/DC</a:t>
            </a:r>
          </a:p>
        </p:txBody>
      </p:sp>
      <p:pic>
        <p:nvPicPr>
          <p:cNvPr id="718852" name="Picture 4" descr="iOn_charge_normale_3"/>
          <p:cNvPicPr>
            <a:picLocks noChangeAspect="1" noChangeArrowheads="1"/>
          </p:cNvPicPr>
          <p:nvPr/>
        </p:nvPicPr>
        <p:blipFill>
          <a:blip r:embed="rId3" cstate="print"/>
          <a:srcRect/>
          <a:stretch>
            <a:fillRect/>
          </a:stretch>
        </p:blipFill>
        <p:spPr bwMode="auto">
          <a:xfrm>
            <a:off x="539750" y="2420938"/>
            <a:ext cx="3527425" cy="3182937"/>
          </a:xfrm>
          <a:prstGeom prst="rect">
            <a:avLst/>
          </a:prstGeom>
          <a:noFill/>
          <a:ln w="9525">
            <a:noFill/>
            <a:miter lim="800000"/>
            <a:headEnd/>
            <a:tailEnd/>
          </a:ln>
        </p:spPr>
      </p:pic>
      <p:sp>
        <p:nvSpPr>
          <p:cNvPr id="718853" name="Text Box 5"/>
          <p:cNvSpPr txBox="1">
            <a:spLocks noChangeArrowheads="1"/>
          </p:cNvSpPr>
          <p:nvPr/>
        </p:nvSpPr>
        <p:spPr bwMode="auto">
          <a:xfrm>
            <a:off x="2571736" y="1500174"/>
            <a:ext cx="6372225" cy="1895475"/>
          </a:xfrm>
          <a:prstGeom prst="rect">
            <a:avLst/>
          </a:prstGeom>
          <a:noFill/>
          <a:ln w="9525" algn="ctr">
            <a:noFill/>
            <a:miter lim="800000"/>
            <a:headEnd/>
            <a:tailEnd/>
          </a:ln>
        </p:spPr>
        <p:txBody>
          <a:bodyPr lIns="94773" tIns="47383" rIns="94773" bIns="47383">
            <a:spAutoFit/>
          </a:bodyPr>
          <a:lstStyle/>
          <a:p>
            <a:pPr marL="438150" indent="-255588" algn="l">
              <a:spcBef>
                <a:spcPct val="50000"/>
              </a:spcBef>
            </a:pPr>
            <a:r>
              <a:rPr lang="es-ES" sz="1800" dirty="0"/>
              <a:t>Para iniciar la carga normal es necesario que</a:t>
            </a:r>
            <a:r>
              <a:rPr lang="fr-FR" sz="1800" dirty="0"/>
              <a:t>:</a:t>
            </a:r>
          </a:p>
          <a:p>
            <a:pPr marL="438150" indent="-255588" algn="l">
              <a:spcBef>
                <a:spcPct val="50000"/>
              </a:spcBef>
              <a:buFontTx/>
              <a:buChar char="•"/>
            </a:pPr>
            <a:r>
              <a:rPr lang="es-ES" sz="1800" dirty="0"/>
              <a:t>el contacto esté en posición “LOCK”;</a:t>
            </a:r>
          </a:p>
          <a:p>
            <a:pPr marL="438150" indent="-255588" algn="l">
              <a:spcBef>
                <a:spcPct val="50000"/>
              </a:spcBef>
              <a:buFontTx/>
              <a:buChar char="•"/>
            </a:pPr>
            <a:r>
              <a:rPr lang="es-ES" sz="1800" dirty="0"/>
              <a:t>la palanca del cambio de velocidades esté en posición P;</a:t>
            </a:r>
          </a:p>
          <a:p>
            <a:pPr marL="438150" indent="-255588" algn="l">
              <a:spcBef>
                <a:spcPct val="50000"/>
              </a:spcBef>
              <a:buFontTx/>
              <a:buChar char="•"/>
            </a:pPr>
            <a:r>
              <a:rPr lang="es-ES" sz="1800" dirty="0"/>
              <a:t>La temperatura de la batería sea de entre -20ºC y 59ºC</a:t>
            </a:r>
            <a:endParaRPr lang="fr-FR" sz="1800" dirty="0"/>
          </a:p>
        </p:txBody>
      </p:sp>
      <p:sp>
        <p:nvSpPr>
          <p:cNvPr id="74758" name="Text Box 7"/>
          <p:cNvSpPr txBox="1">
            <a:spLocks noChangeArrowheads="1"/>
          </p:cNvSpPr>
          <p:nvPr/>
        </p:nvSpPr>
        <p:spPr bwMode="auto">
          <a:xfrm>
            <a:off x="1116013" y="5954713"/>
            <a:ext cx="7416800" cy="644525"/>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800" b="1" i="1">
                <a:solidFill>
                  <a:schemeClr val="bg2"/>
                </a:solidFill>
              </a:rPr>
              <a:t>Nota: </a:t>
            </a:r>
            <a:r>
              <a:rPr lang="es-ES" sz="1800" i="1">
                <a:solidFill>
                  <a:schemeClr val="bg2"/>
                </a:solidFill>
              </a:rPr>
              <a:t>mientras esté conectado el cable de recarga es imposible pasar a modo «READY».</a:t>
            </a:r>
            <a:endParaRPr lang="fr-FR" sz="1800" i="1">
              <a:solidFill>
                <a:schemeClr val="bg2"/>
              </a:solidFill>
            </a:endParaRPr>
          </a:p>
        </p:txBody>
      </p:sp>
      <p:grpSp>
        <p:nvGrpSpPr>
          <p:cNvPr id="2" name="Group 9"/>
          <p:cNvGrpSpPr>
            <a:grpSpLocks/>
          </p:cNvGrpSpPr>
          <p:nvPr/>
        </p:nvGrpSpPr>
        <p:grpSpPr bwMode="auto">
          <a:xfrm>
            <a:off x="323850" y="5876925"/>
            <a:ext cx="8281988" cy="720725"/>
            <a:chOff x="170" y="5242"/>
            <a:chExt cx="4059" cy="340"/>
          </a:xfrm>
        </p:grpSpPr>
        <p:sp>
          <p:nvSpPr>
            <p:cNvPr id="74761" name="Rectangle 10"/>
            <p:cNvSpPr>
              <a:spLocks noChangeArrowheads="1"/>
            </p:cNvSpPr>
            <p:nvPr/>
          </p:nvSpPr>
          <p:spPr bwMode="auto">
            <a:xfrm>
              <a:off x="543" y="5242"/>
              <a:ext cx="3686" cy="340"/>
            </a:xfrm>
            <a:prstGeom prst="rect">
              <a:avLst/>
            </a:prstGeom>
            <a:noFill/>
            <a:ln w="9525">
              <a:solidFill>
                <a:schemeClr val="tx1"/>
              </a:solidFill>
              <a:miter lim="800000"/>
              <a:headEnd/>
              <a:tailEnd/>
            </a:ln>
          </p:spPr>
          <p:txBody>
            <a:bodyPr wrap="none" anchor="ctr"/>
            <a:lstStyle/>
            <a:p>
              <a:pPr algn="l">
                <a:spcBef>
                  <a:spcPct val="50000"/>
                </a:spcBef>
              </a:pPr>
              <a:endParaRPr lang="es-ES" b="1"/>
            </a:p>
          </p:txBody>
        </p:sp>
        <p:sp>
          <p:nvSpPr>
            <p:cNvPr id="74762" name="Rectangle 11"/>
            <p:cNvSpPr>
              <a:spLocks noChangeAspect="1" noChangeArrowheads="1"/>
            </p:cNvSpPr>
            <p:nvPr/>
          </p:nvSpPr>
          <p:spPr bwMode="auto">
            <a:xfrm>
              <a:off x="170" y="5242"/>
              <a:ext cx="340" cy="340"/>
            </a:xfrm>
            <a:prstGeom prst="rect">
              <a:avLst/>
            </a:prstGeom>
            <a:noFill/>
            <a:ln w="9525">
              <a:solidFill>
                <a:schemeClr val="tx1"/>
              </a:solidFill>
              <a:miter lim="800000"/>
              <a:headEnd/>
              <a:tailEnd/>
            </a:ln>
          </p:spPr>
          <p:txBody>
            <a:bodyPr wrap="none" anchor="ctr"/>
            <a:lstStyle/>
            <a:p>
              <a:endParaRPr lang="es-ES"/>
            </a:p>
          </p:txBody>
        </p:sp>
      </p:grpSp>
      <p:pic>
        <p:nvPicPr>
          <p:cNvPr id="74760" name="Picture 13" descr="attention"/>
          <p:cNvPicPr>
            <a:picLocks noChangeAspect="1" noChangeArrowheads="1"/>
          </p:cNvPicPr>
          <p:nvPr/>
        </p:nvPicPr>
        <p:blipFill>
          <a:blip r:embed="rId4" cstate="print"/>
          <a:srcRect/>
          <a:stretch>
            <a:fillRect/>
          </a:stretch>
        </p:blipFill>
        <p:spPr bwMode="auto">
          <a:xfrm>
            <a:off x="355600" y="5949950"/>
            <a:ext cx="615950" cy="5619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18852"/>
                                        </p:tgtEl>
                                        <p:attrNameLst>
                                          <p:attrName>style.visibility</p:attrName>
                                        </p:attrNameLst>
                                      </p:cBhvr>
                                      <p:to>
                                        <p:strVal val="visible"/>
                                      </p:to>
                                    </p:set>
                                    <p:anim calcmode="lin" valueType="num">
                                      <p:cBhvr>
                                        <p:cTn id="7" dur="500" fill="hold"/>
                                        <p:tgtEl>
                                          <p:spTgt spid="718852"/>
                                        </p:tgtEl>
                                        <p:attrNameLst>
                                          <p:attrName>ppt_w</p:attrName>
                                        </p:attrNameLst>
                                      </p:cBhvr>
                                      <p:tavLst>
                                        <p:tav tm="0">
                                          <p:val>
                                            <p:fltVal val="0"/>
                                          </p:val>
                                        </p:tav>
                                        <p:tav tm="100000">
                                          <p:val>
                                            <p:strVal val="#ppt_w"/>
                                          </p:val>
                                        </p:tav>
                                      </p:tavLst>
                                    </p:anim>
                                    <p:anim calcmode="lin" valueType="num">
                                      <p:cBhvr>
                                        <p:cTn id="8" dur="500" fill="hold"/>
                                        <p:tgtEl>
                                          <p:spTgt spid="718852"/>
                                        </p:tgtEl>
                                        <p:attrNameLst>
                                          <p:attrName>ppt_h</p:attrName>
                                        </p:attrNameLst>
                                      </p:cBhvr>
                                      <p:tavLst>
                                        <p:tav tm="0">
                                          <p:val>
                                            <p:fltVal val="0"/>
                                          </p:val>
                                        </p:tav>
                                        <p:tav tm="100000">
                                          <p:val>
                                            <p:strVal val="#ppt_h"/>
                                          </p:val>
                                        </p:tav>
                                      </p:tavLst>
                                    </p:anim>
                                    <p:animEffect transition="in" filter="fade">
                                      <p:cBhvr>
                                        <p:cTn id="9" dur="500"/>
                                        <p:tgtEl>
                                          <p:spTgt spid="718852"/>
                                        </p:tgtEl>
                                      </p:cBhvr>
                                    </p:animEffect>
                                  </p:childTnLst>
                                </p:cTn>
                              </p:par>
                              <p:par>
                                <p:cTn id="10" presetID="53" presetClass="entr" presetSubtype="0" fill="hold" nodeType="withEffect">
                                  <p:stCondLst>
                                    <p:cond delay="0"/>
                                  </p:stCondLst>
                                  <p:childTnLst>
                                    <p:set>
                                      <p:cBhvr>
                                        <p:cTn id="11" dur="1" fill="hold">
                                          <p:stCondLst>
                                            <p:cond delay="0"/>
                                          </p:stCondLst>
                                        </p:cTn>
                                        <p:tgtEl>
                                          <p:spTgt spid="718853">
                                            <p:txEl>
                                              <p:pRg st="0" end="0"/>
                                            </p:txEl>
                                          </p:spTgt>
                                        </p:tgtEl>
                                        <p:attrNameLst>
                                          <p:attrName>style.visibility</p:attrName>
                                        </p:attrNameLst>
                                      </p:cBhvr>
                                      <p:to>
                                        <p:strVal val="visible"/>
                                      </p:to>
                                    </p:set>
                                    <p:anim calcmode="lin" valueType="num">
                                      <p:cBhvr>
                                        <p:cTn id="12" dur="500" fill="hold"/>
                                        <p:tgtEl>
                                          <p:spTgt spid="71885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71885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7188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E:\Coche eléctrico\P6250143.JPG"/>
          <p:cNvPicPr>
            <a:picLocks noChangeAspect="1" noChangeArrowheads="1"/>
          </p:cNvPicPr>
          <p:nvPr/>
        </p:nvPicPr>
        <p:blipFill>
          <a:blip r:embed="rId2" cstate="print"/>
          <a:srcRect/>
          <a:stretch>
            <a:fillRect/>
          </a:stretch>
        </p:blipFill>
        <p:spPr bwMode="auto">
          <a:xfrm>
            <a:off x="98425" y="74613"/>
            <a:ext cx="8945563" cy="6708775"/>
          </a:xfrm>
          <a:prstGeom prst="rect">
            <a:avLst/>
          </a:prstGeom>
          <a:noFill/>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E:\Coche eléctrico\P6250144.JPG"/>
          <p:cNvPicPr>
            <a:picLocks noChangeAspect="1" noChangeArrowheads="1"/>
          </p:cNvPicPr>
          <p:nvPr/>
        </p:nvPicPr>
        <p:blipFill>
          <a:blip r:embed="rId2" cstate="print"/>
          <a:srcRect/>
          <a:stretch>
            <a:fillRect/>
          </a:stretch>
        </p:blipFill>
        <p:spPr bwMode="auto">
          <a:xfrm>
            <a:off x="1928794" y="0"/>
            <a:ext cx="5143536" cy="6858454"/>
          </a:xfrm>
          <a:prstGeom prst="rect">
            <a:avLst/>
          </a:prstGeom>
          <a:noFill/>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noFill/>
        </p:spPr>
        <p:txBody>
          <a:bodyPr>
            <a:normAutofit fontScale="90000"/>
          </a:bodyPr>
          <a:lstStyle/>
          <a:p>
            <a:pPr eaLnBrk="1" hangingPunct="1"/>
            <a:r>
              <a:rPr lang="es-ES" smtClean="0">
                <a:solidFill>
                  <a:schemeClr val="tx1"/>
                </a:solidFill>
              </a:rPr>
              <a:t>Carga del vehículo</a:t>
            </a:r>
            <a:endParaRPr lang="fr-FR" smtClean="0">
              <a:solidFill>
                <a:schemeClr val="tx1"/>
              </a:solidFill>
            </a:endParaRPr>
          </a:p>
        </p:txBody>
      </p:sp>
      <p:sp>
        <p:nvSpPr>
          <p:cNvPr id="75779" name="Rectangle 3"/>
          <p:cNvSpPr>
            <a:spLocks noChangeArrowheads="1"/>
          </p:cNvSpPr>
          <p:nvPr/>
        </p:nvSpPr>
        <p:spPr bwMode="auto">
          <a:xfrm>
            <a:off x="179388" y="692150"/>
            <a:ext cx="8964612" cy="431800"/>
          </a:xfrm>
          <a:prstGeom prst="rect">
            <a:avLst/>
          </a:prstGeom>
          <a:noFill/>
          <a:ln w="9525">
            <a:noFill/>
            <a:miter lim="800000"/>
            <a:headEnd/>
            <a:tailEnd/>
          </a:ln>
        </p:spPr>
        <p:txBody>
          <a:bodyPr lIns="90517" tIns="45259" rIns="90517" bIns="45259"/>
          <a:lstStyle/>
          <a:p>
            <a:pPr marL="280988" indent="-280988" algn="l" defTabSz="904875">
              <a:buClr>
                <a:srgbClr val="FF0000"/>
              </a:buClr>
              <a:buSzPct val="80000"/>
            </a:pPr>
            <a:r>
              <a:rPr lang="es-ES" sz="1800" b="1">
                <a:solidFill>
                  <a:srgbClr val="000000"/>
                </a:solidFill>
              </a:rPr>
              <a:t>Carga normal: cargador de a bordo convertidor DC/DC</a:t>
            </a:r>
          </a:p>
        </p:txBody>
      </p:sp>
      <p:pic>
        <p:nvPicPr>
          <p:cNvPr id="75780" name="Picture 4" descr="Charge%20secteur%20+%2012"/>
          <p:cNvPicPr>
            <a:picLocks noChangeAspect="1" noChangeArrowheads="1"/>
          </p:cNvPicPr>
          <p:nvPr/>
        </p:nvPicPr>
        <p:blipFill>
          <a:blip r:embed="rId3" cstate="print"/>
          <a:srcRect/>
          <a:stretch>
            <a:fillRect/>
          </a:stretch>
        </p:blipFill>
        <p:spPr bwMode="auto">
          <a:xfrm>
            <a:off x="250825" y="1700213"/>
            <a:ext cx="8621713" cy="3725862"/>
          </a:xfrm>
          <a:prstGeom prst="rect">
            <a:avLst/>
          </a:prstGeom>
          <a:noFill/>
          <a:ln w="9525">
            <a:noFill/>
            <a:miter lim="800000"/>
            <a:headEnd/>
            <a:tailEnd/>
          </a:ln>
        </p:spPr>
      </p:pic>
      <p:sp>
        <p:nvSpPr>
          <p:cNvPr id="75781" name="Text Box 35"/>
          <p:cNvSpPr txBox="1">
            <a:spLocks noChangeArrowheads="1"/>
          </p:cNvSpPr>
          <p:nvPr/>
        </p:nvSpPr>
        <p:spPr bwMode="auto">
          <a:xfrm>
            <a:off x="1042988" y="5589588"/>
            <a:ext cx="7416800" cy="741362"/>
          </a:xfrm>
          <a:prstGeom prst="rect">
            <a:avLst/>
          </a:prstGeom>
          <a:noFill/>
          <a:ln w="9525" algn="ctr">
            <a:noFill/>
            <a:miter lim="800000"/>
            <a:headEnd/>
            <a:tailEnd/>
          </a:ln>
        </p:spPr>
        <p:txBody>
          <a:bodyPr lIns="94773" tIns="47383" rIns="94773" bIns="47383">
            <a:spAutoFit/>
          </a:bodyPr>
          <a:lstStyle/>
          <a:p>
            <a:pPr marL="177800" algn="l"/>
            <a:r>
              <a:rPr lang="es-ES" sz="1400">
                <a:solidFill>
                  <a:srgbClr val="000000"/>
                </a:solidFill>
              </a:rPr>
              <a:t>No se debe utilizar el aparato de tipo “refuerzo” o alimentación estabilizada para poner en circulación un vehículo cuando la batería de servicio esté descargada.</a:t>
            </a:r>
          </a:p>
          <a:p>
            <a:pPr marL="177800" algn="l"/>
            <a:r>
              <a:rPr lang="es-ES" sz="1400">
                <a:solidFill>
                  <a:srgbClr val="000000"/>
                </a:solidFill>
              </a:rPr>
              <a:t>Para recargar la batería de servicio, hay que desconectarla totalmente del vehículo.</a:t>
            </a:r>
            <a:endParaRPr lang="fr-FR" sz="1400">
              <a:solidFill>
                <a:srgbClr val="000000"/>
              </a:solidFill>
            </a:endParaRPr>
          </a:p>
        </p:txBody>
      </p:sp>
      <p:grpSp>
        <p:nvGrpSpPr>
          <p:cNvPr id="2" name="Group 37"/>
          <p:cNvGrpSpPr>
            <a:grpSpLocks/>
          </p:cNvGrpSpPr>
          <p:nvPr/>
        </p:nvGrpSpPr>
        <p:grpSpPr bwMode="auto">
          <a:xfrm>
            <a:off x="250825" y="5516563"/>
            <a:ext cx="8355013" cy="1081087"/>
            <a:chOff x="170" y="5242"/>
            <a:chExt cx="4059" cy="340"/>
          </a:xfrm>
        </p:grpSpPr>
        <p:sp>
          <p:nvSpPr>
            <p:cNvPr id="75784" name="Rectangle 38"/>
            <p:cNvSpPr>
              <a:spLocks noChangeArrowheads="1"/>
            </p:cNvSpPr>
            <p:nvPr/>
          </p:nvSpPr>
          <p:spPr bwMode="auto">
            <a:xfrm>
              <a:off x="543" y="5242"/>
              <a:ext cx="3686" cy="340"/>
            </a:xfrm>
            <a:prstGeom prst="rect">
              <a:avLst/>
            </a:prstGeom>
            <a:noFill/>
            <a:ln w="9525">
              <a:solidFill>
                <a:schemeClr val="tx1"/>
              </a:solidFill>
              <a:miter lim="800000"/>
              <a:headEnd/>
              <a:tailEnd/>
            </a:ln>
          </p:spPr>
          <p:txBody>
            <a:bodyPr wrap="none" anchor="ctr"/>
            <a:lstStyle/>
            <a:p>
              <a:pPr algn="l">
                <a:spcBef>
                  <a:spcPct val="50000"/>
                </a:spcBef>
              </a:pPr>
              <a:endParaRPr lang="es-ES" b="1"/>
            </a:p>
          </p:txBody>
        </p:sp>
        <p:sp>
          <p:nvSpPr>
            <p:cNvPr id="75785" name="Rectangle 39"/>
            <p:cNvSpPr>
              <a:spLocks noChangeAspect="1" noChangeArrowheads="1"/>
            </p:cNvSpPr>
            <p:nvPr/>
          </p:nvSpPr>
          <p:spPr bwMode="auto">
            <a:xfrm>
              <a:off x="170" y="5242"/>
              <a:ext cx="340" cy="340"/>
            </a:xfrm>
            <a:prstGeom prst="rect">
              <a:avLst/>
            </a:prstGeom>
            <a:noFill/>
            <a:ln w="9525">
              <a:solidFill>
                <a:schemeClr val="tx1"/>
              </a:solidFill>
              <a:miter lim="800000"/>
              <a:headEnd/>
              <a:tailEnd/>
            </a:ln>
          </p:spPr>
          <p:txBody>
            <a:bodyPr wrap="none" anchor="ctr"/>
            <a:lstStyle/>
            <a:p>
              <a:endParaRPr lang="es-ES"/>
            </a:p>
          </p:txBody>
        </p:sp>
      </p:grpSp>
      <p:pic>
        <p:nvPicPr>
          <p:cNvPr id="75783" name="Picture 53" descr="attention"/>
          <p:cNvPicPr>
            <a:picLocks noChangeAspect="1" noChangeArrowheads="1"/>
          </p:cNvPicPr>
          <p:nvPr/>
        </p:nvPicPr>
        <p:blipFill>
          <a:blip r:embed="rId4" cstate="print"/>
          <a:srcRect/>
          <a:stretch>
            <a:fillRect/>
          </a:stretch>
        </p:blipFill>
        <p:spPr bwMode="auto">
          <a:xfrm>
            <a:off x="284163" y="5734050"/>
            <a:ext cx="615950" cy="5619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357158" y="6211669"/>
            <a:ext cx="4572000" cy="646331"/>
          </a:xfrm>
          <a:prstGeom prst="rect">
            <a:avLst/>
          </a:prstGeom>
        </p:spPr>
        <p:txBody>
          <a:bodyPr>
            <a:spAutoFit/>
          </a:bodyPr>
          <a:lstStyle/>
          <a:p>
            <a:r>
              <a:rPr lang="es-ES" b="1" dirty="0" smtClean="0">
                <a:solidFill>
                  <a:srgbClr val="FF0000"/>
                </a:solidFill>
                <a:latin typeface="Arial" pitchFamily="34" charset="0"/>
                <a:cs typeface="Arial" pitchFamily="34" charset="0"/>
              </a:rPr>
              <a:t>Sistema de baterías</a:t>
            </a:r>
          </a:p>
          <a:p>
            <a:r>
              <a:rPr lang="es-ES" b="1" dirty="0" smtClean="0">
                <a:solidFill>
                  <a:srgbClr val="FF0000"/>
                </a:solidFill>
                <a:latin typeface="Arial" pitchFamily="34" charset="0"/>
                <a:cs typeface="Arial" pitchFamily="34" charset="0"/>
              </a:rPr>
              <a:t>Foto de Mitsubishi</a:t>
            </a:r>
            <a:endParaRPr lang="es-ES" b="1" dirty="0">
              <a:solidFill>
                <a:srgbClr val="FF0000"/>
              </a:solidFill>
              <a:latin typeface="Arial" pitchFamily="34" charset="0"/>
              <a:cs typeface="Arial" pitchFamily="34" charset="0"/>
            </a:endParaRPr>
          </a:p>
        </p:txBody>
      </p:sp>
      <p:pic>
        <p:nvPicPr>
          <p:cNvPr id="27654" name="Picture 6" descr="mitsubishi i-miev"/>
          <p:cNvPicPr>
            <a:picLocks noChangeAspect="1" noChangeArrowheads="1"/>
          </p:cNvPicPr>
          <p:nvPr/>
        </p:nvPicPr>
        <p:blipFill>
          <a:blip r:embed="rId2" cstate="print"/>
          <a:srcRect/>
          <a:stretch>
            <a:fillRect/>
          </a:stretch>
        </p:blipFill>
        <p:spPr bwMode="auto">
          <a:xfrm>
            <a:off x="0" y="-1"/>
            <a:ext cx="9144000" cy="6098977"/>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000232" y="1571612"/>
            <a:ext cx="4857768" cy="378565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nSpc>
                <a:spcPct val="150000"/>
              </a:lnSpc>
            </a:pPr>
            <a:r>
              <a:rPr lang="es-ES" sz="2000" dirty="0" smtClean="0"/>
              <a:t>El cargador de a bordo convertidor DC/DC trabaja tanto durante la recarga como durante la conducción:</a:t>
            </a:r>
          </a:p>
          <a:p>
            <a:pPr>
              <a:lnSpc>
                <a:spcPct val="150000"/>
              </a:lnSpc>
              <a:buFontTx/>
              <a:buChar char="-"/>
            </a:pPr>
            <a:r>
              <a:rPr lang="es-ES" sz="2000" dirty="0" smtClean="0"/>
              <a:t> la parte del cargador funciona solamente durante la carga,</a:t>
            </a:r>
          </a:p>
          <a:p>
            <a:pPr>
              <a:lnSpc>
                <a:spcPct val="150000"/>
              </a:lnSpc>
              <a:buFontTx/>
              <a:buChar char="-"/>
            </a:pPr>
            <a:r>
              <a:rPr lang="es-ES" sz="2000" dirty="0" smtClean="0"/>
              <a:t> la parte del convertidor DC/DC funciona solamente durante la carga y en modo </a:t>
            </a:r>
            <a:r>
              <a:rPr lang="es-ES" sz="2000" b="1" dirty="0" smtClean="0">
                <a:solidFill>
                  <a:srgbClr val="FF0000"/>
                </a:solidFill>
              </a:rPr>
              <a:t>“READY”.</a:t>
            </a:r>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500166" y="1285860"/>
            <a:ext cx="6143668" cy="2862322"/>
          </a:xfrm>
          <a:prstGeom prst="rect">
            <a:avLst/>
          </a:prstGeom>
        </p:spPr>
        <p:txBody>
          <a:bodyPr wrap="square">
            <a:spAutoFit/>
          </a:bodyPr>
          <a:lstStyle/>
          <a:p>
            <a:pPr>
              <a:lnSpc>
                <a:spcPct val="150000"/>
              </a:lnSpc>
            </a:pPr>
            <a:r>
              <a:rPr lang="es-ES" sz="2000" dirty="0" smtClean="0"/>
              <a:t>El cargador de a bordo convertidor DC/DC trabaja tanto durante la recarga como durante la conducción:</a:t>
            </a:r>
          </a:p>
          <a:p>
            <a:pPr>
              <a:lnSpc>
                <a:spcPct val="150000"/>
              </a:lnSpc>
              <a:buFontTx/>
              <a:buChar char="-"/>
            </a:pPr>
            <a:r>
              <a:rPr lang="es-ES" sz="2000" dirty="0" smtClean="0"/>
              <a:t> la parte del cargador funciona solamente durante la carga,</a:t>
            </a:r>
          </a:p>
          <a:p>
            <a:pPr>
              <a:lnSpc>
                <a:spcPct val="150000"/>
              </a:lnSpc>
              <a:buFontTx/>
              <a:buChar char="-"/>
            </a:pPr>
            <a:r>
              <a:rPr lang="es-ES" sz="2000" dirty="0" smtClean="0"/>
              <a:t> la parte del convertidor DC/DC funciona solamente durante la carga y en modo “READY”.</a:t>
            </a:r>
          </a:p>
        </p:txBody>
      </p:sp>
      <p:pic>
        <p:nvPicPr>
          <p:cNvPr id="15362" name="Picture 2" descr="E:\Coche eléctrico\P6250169.JPG"/>
          <p:cNvPicPr>
            <a:picLocks noChangeAspect="1" noChangeArrowheads="1"/>
          </p:cNvPicPr>
          <p:nvPr/>
        </p:nvPicPr>
        <p:blipFill>
          <a:blip r:embed="rId2" cstate="print"/>
          <a:srcRect/>
          <a:stretch>
            <a:fillRect/>
          </a:stretch>
        </p:blipFill>
        <p:spPr bwMode="auto">
          <a:xfrm>
            <a:off x="98425" y="74613"/>
            <a:ext cx="8945563" cy="6708775"/>
          </a:xfrm>
          <a:prstGeom prst="rect">
            <a:avLst/>
          </a:prstGeom>
          <a:noFill/>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E:\Coche eléctrico\P6250170.JPG"/>
          <p:cNvPicPr>
            <a:picLocks noChangeAspect="1" noChangeArrowheads="1"/>
          </p:cNvPicPr>
          <p:nvPr/>
        </p:nvPicPr>
        <p:blipFill>
          <a:blip r:embed="rId2" cstate="print"/>
          <a:srcRect/>
          <a:stretch>
            <a:fillRect/>
          </a:stretch>
        </p:blipFill>
        <p:spPr bwMode="auto">
          <a:xfrm>
            <a:off x="98425" y="74613"/>
            <a:ext cx="8945563" cy="6708775"/>
          </a:xfrm>
          <a:prstGeom prst="rect">
            <a:avLst/>
          </a:prstGeom>
          <a:noFill/>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6802" name="Picture 2" descr="chargeur 0b"/>
          <p:cNvPicPr>
            <a:picLocks noChangeAspect="1" noChangeArrowheads="1"/>
          </p:cNvPicPr>
          <p:nvPr/>
        </p:nvPicPr>
        <p:blipFill>
          <a:blip r:embed="rId3" cstate="print"/>
          <a:srcRect/>
          <a:stretch>
            <a:fillRect/>
          </a:stretch>
        </p:blipFill>
        <p:spPr bwMode="auto">
          <a:xfrm>
            <a:off x="179388" y="1196975"/>
            <a:ext cx="8921750" cy="5549900"/>
          </a:xfrm>
          <a:prstGeom prst="rect">
            <a:avLst/>
          </a:prstGeom>
          <a:noFill/>
          <a:ln w="9525">
            <a:noFill/>
            <a:miter lim="800000"/>
            <a:headEnd/>
            <a:tailEnd/>
          </a:ln>
        </p:spPr>
      </p:pic>
      <p:sp>
        <p:nvSpPr>
          <p:cNvPr id="76803" name="Rectangle 3"/>
          <p:cNvSpPr>
            <a:spLocks noGrp="1" noChangeArrowheads="1"/>
          </p:cNvSpPr>
          <p:nvPr>
            <p:ph type="title"/>
          </p:nvPr>
        </p:nvSpPr>
        <p:spPr>
          <a:xfrm>
            <a:off x="357158" y="0"/>
            <a:ext cx="7115196" cy="917596"/>
          </a:xfrm>
          <a:noFill/>
        </p:spPr>
        <p:txBody>
          <a:bodyPr/>
          <a:lstStyle/>
          <a:p>
            <a:pPr eaLnBrk="1" hangingPunct="1"/>
            <a:r>
              <a:rPr lang="es-ES" dirty="0" smtClean="0">
                <a:solidFill>
                  <a:schemeClr val="tx1"/>
                </a:solidFill>
              </a:rPr>
              <a:t>Carga del vehículo</a:t>
            </a:r>
            <a:endParaRPr lang="fr-FR" dirty="0" smtClean="0">
              <a:solidFill>
                <a:schemeClr val="tx1"/>
              </a:solidFill>
            </a:endParaRPr>
          </a:p>
        </p:txBody>
      </p:sp>
      <p:sp>
        <p:nvSpPr>
          <p:cNvPr id="76804" name="Rectangle 4"/>
          <p:cNvSpPr>
            <a:spLocks noChangeArrowheads="1"/>
          </p:cNvSpPr>
          <p:nvPr/>
        </p:nvSpPr>
        <p:spPr bwMode="auto">
          <a:xfrm>
            <a:off x="142844" y="857232"/>
            <a:ext cx="7393008" cy="431800"/>
          </a:xfrm>
          <a:prstGeom prst="rect">
            <a:avLst/>
          </a:prstGeom>
          <a:noFill/>
          <a:ln w="9525">
            <a:noFill/>
            <a:miter lim="800000"/>
            <a:headEnd/>
            <a:tailEnd/>
          </a:ln>
        </p:spPr>
        <p:txBody>
          <a:bodyPr lIns="90517" tIns="45259" rIns="90517" bIns="45259"/>
          <a:lstStyle/>
          <a:p>
            <a:pPr marL="280988" indent="-280988" algn="l" defTabSz="904875">
              <a:buClr>
                <a:srgbClr val="FF0000"/>
              </a:buClr>
              <a:buSzPct val="80000"/>
            </a:pPr>
            <a:r>
              <a:rPr lang="es-ES" sz="1800" b="1" dirty="0">
                <a:solidFill>
                  <a:srgbClr val="000000"/>
                </a:solidFill>
              </a:rPr>
              <a:t>Carga normal: cargador a bordo convertidor DC/DC</a:t>
            </a:r>
          </a:p>
        </p:txBody>
      </p:sp>
      <p:grpSp>
        <p:nvGrpSpPr>
          <p:cNvPr id="2" name="Group 10"/>
          <p:cNvGrpSpPr>
            <a:grpSpLocks/>
          </p:cNvGrpSpPr>
          <p:nvPr/>
        </p:nvGrpSpPr>
        <p:grpSpPr bwMode="auto">
          <a:xfrm>
            <a:off x="468313" y="1484313"/>
            <a:ext cx="8278812" cy="4330700"/>
            <a:chOff x="295" y="935"/>
            <a:chExt cx="5215" cy="2728"/>
          </a:xfrm>
        </p:grpSpPr>
        <p:sp>
          <p:nvSpPr>
            <p:cNvPr id="76806" name="Text Box 5"/>
            <p:cNvSpPr txBox="1">
              <a:spLocks noChangeArrowheads="1"/>
            </p:cNvSpPr>
            <p:nvPr/>
          </p:nvSpPr>
          <p:spPr bwMode="auto">
            <a:xfrm>
              <a:off x="295" y="1570"/>
              <a:ext cx="499" cy="173"/>
            </a:xfrm>
            <a:prstGeom prst="rect">
              <a:avLst/>
            </a:prstGeom>
            <a:noFill/>
            <a:ln w="9525">
              <a:noFill/>
              <a:miter lim="800000"/>
              <a:headEnd/>
              <a:tailEnd/>
            </a:ln>
          </p:spPr>
          <p:txBody>
            <a:bodyPr>
              <a:spAutoFit/>
            </a:bodyPr>
            <a:lstStyle/>
            <a:p>
              <a:pPr algn="l">
                <a:spcBef>
                  <a:spcPct val="50000"/>
                </a:spcBef>
              </a:pPr>
              <a:endParaRPr lang="es-ES"/>
            </a:p>
          </p:txBody>
        </p:sp>
        <p:pic>
          <p:nvPicPr>
            <p:cNvPr id="76807" name="Picture 6" descr="1708"/>
            <p:cNvPicPr>
              <a:picLocks noChangeAspect="1" noChangeArrowheads="1"/>
            </p:cNvPicPr>
            <p:nvPr/>
          </p:nvPicPr>
          <p:blipFill>
            <a:blip r:embed="rId4" cstate="print"/>
            <a:srcRect/>
            <a:stretch>
              <a:fillRect/>
            </a:stretch>
          </p:blipFill>
          <p:spPr bwMode="auto">
            <a:xfrm>
              <a:off x="3787" y="935"/>
              <a:ext cx="1723" cy="866"/>
            </a:xfrm>
            <a:prstGeom prst="rect">
              <a:avLst/>
            </a:prstGeom>
            <a:noFill/>
            <a:ln w="9525">
              <a:noFill/>
              <a:miter lim="800000"/>
              <a:headEnd/>
              <a:tailEnd/>
            </a:ln>
          </p:spPr>
        </p:pic>
        <p:sp>
          <p:nvSpPr>
            <p:cNvPr id="76808" name="Text Box 7"/>
            <p:cNvSpPr txBox="1">
              <a:spLocks noChangeArrowheads="1"/>
            </p:cNvSpPr>
            <p:nvPr/>
          </p:nvSpPr>
          <p:spPr bwMode="auto">
            <a:xfrm>
              <a:off x="2064" y="1026"/>
              <a:ext cx="1043" cy="233"/>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800" b="1"/>
                <a:t>230 V AC</a:t>
              </a:r>
            </a:p>
          </p:txBody>
        </p:sp>
        <p:sp>
          <p:nvSpPr>
            <p:cNvPr id="76809" name="Text Box 8"/>
            <p:cNvSpPr txBox="1">
              <a:spLocks noChangeArrowheads="1"/>
            </p:cNvSpPr>
            <p:nvPr/>
          </p:nvSpPr>
          <p:spPr bwMode="auto">
            <a:xfrm>
              <a:off x="2699" y="3430"/>
              <a:ext cx="907" cy="233"/>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800" b="1"/>
                <a:t>330 V DC</a:t>
              </a:r>
            </a:p>
          </p:txBody>
        </p:sp>
        <p:sp>
          <p:nvSpPr>
            <p:cNvPr id="76810" name="Text Box 9"/>
            <p:cNvSpPr txBox="1">
              <a:spLocks noChangeArrowheads="1"/>
            </p:cNvSpPr>
            <p:nvPr/>
          </p:nvSpPr>
          <p:spPr bwMode="auto">
            <a:xfrm>
              <a:off x="612" y="2976"/>
              <a:ext cx="1451" cy="233"/>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800" b="1"/>
                <a:t>-20°C&lt;T&lt;59°C</a:t>
              </a:r>
            </a:p>
          </p:txBody>
        </p:sp>
      </p:gr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214546" y="1071546"/>
            <a:ext cx="4572000" cy="5122941"/>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nSpc>
                <a:spcPct val="150000"/>
              </a:lnSpc>
            </a:pPr>
            <a:r>
              <a:rPr lang="es-ES" sz="2000" b="1" dirty="0" smtClean="0"/>
              <a:t>Funcionamiento del cargador de a bordo</a:t>
            </a:r>
          </a:p>
          <a:p>
            <a:pPr>
              <a:lnSpc>
                <a:spcPct val="150000"/>
              </a:lnSpc>
            </a:pPr>
            <a:r>
              <a:rPr lang="es-ES" sz="2000" dirty="0" smtClean="0"/>
              <a:t>El cargador de a bordo convierte la energía alterna del sector del domicilio en energía para recargar la batería.</a:t>
            </a:r>
          </a:p>
          <a:p>
            <a:pPr>
              <a:lnSpc>
                <a:spcPct val="150000"/>
              </a:lnSpc>
            </a:pPr>
            <a:r>
              <a:rPr lang="es-ES" sz="2000" dirty="0" smtClean="0"/>
              <a:t>El cargador acepta corrientes de entre 10 A y 16 A en entrada.</a:t>
            </a:r>
          </a:p>
          <a:p>
            <a:pPr>
              <a:lnSpc>
                <a:spcPct val="150000"/>
              </a:lnSpc>
            </a:pPr>
            <a:r>
              <a:rPr lang="es-ES" sz="2000" dirty="0" smtClean="0"/>
              <a:t>Y da una tensión continua de 330 V y una corriente que depende de la del sector.</a:t>
            </a:r>
          </a:p>
          <a:p>
            <a:pPr>
              <a:lnSpc>
                <a:spcPct val="150000"/>
              </a:lnSpc>
            </a:pPr>
            <a:r>
              <a:rPr lang="es-ES" sz="2000" dirty="0" smtClean="0"/>
              <a:t>El cargador de a bordo sólo está operativo a una temperatura comprendida entre los -20º C y los 59º C.</a:t>
            </a:r>
            <a:endParaRPr lang="fr-FR" sz="2000" dirty="0" smtClean="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79388" y="0"/>
            <a:ext cx="8496300" cy="549275"/>
          </a:xfrm>
          <a:noFill/>
        </p:spPr>
        <p:txBody>
          <a:bodyPr>
            <a:normAutofit fontScale="90000"/>
          </a:bodyPr>
          <a:lstStyle/>
          <a:p>
            <a:pPr eaLnBrk="1" hangingPunct="1"/>
            <a:r>
              <a:rPr lang="es-ES" smtClean="0">
                <a:solidFill>
                  <a:schemeClr val="tx1"/>
                </a:solidFill>
              </a:rPr>
              <a:t>Carga del vehículo</a:t>
            </a:r>
            <a:endParaRPr lang="fr-FR" smtClean="0">
              <a:solidFill>
                <a:schemeClr val="tx1"/>
              </a:solidFill>
            </a:endParaRPr>
          </a:p>
        </p:txBody>
      </p:sp>
      <p:sp>
        <p:nvSpPr>
          <p:cNvPr id="78851" name="Rectangle 3"/>
          <p:cNvSpPr>
            <a:spLocks noChangeArrowheads="1"/>
          </p:cNvSpPr>
          <p:nvPr/>
        </p:nvSpPr>
        <p:spPr bwMode="auto">
          <a:xfrm>
            <a:off x="179388" y="692150"/>
            <a:ext cx="8893175" cy="431800"/>
          </a:xfrm>
          <a:prstGeom prst="rect">
            <a:avLst/>
          </a:prstGeom>
          <a:noFill/>
          <a:ln w="9525">
            <a:noFill/>
            <a:miter lim="800000"/>
            <a:headEnd/>
            <a:tailEnd/>
          </a:ln>
        </p:spPr>
        <p:txBody>
          <a:bodyPr lIns="90517" tIns="45259" rIns="90517" bIns="45259"/>
          <a:lstStyle/>
          <a:p>
            <a:pPr marL="280988" indent="-280988" algn="l" defTabSz="904875">
              <a:buClr>
                <a:srgbClr val="FF0000"/>
              </a:buClr>
              <a:buSzPct val="80000"/>
            </a:pPr>
            <a:r>
              <a:rPr lang="es-ES" sz="1800" b="1">
                <a:solidFill>
                  <a:srgbClr val="000000"/>
                </a:solidFill>
              </a:rPr>
              <a:t>Carga normal: cargador de a bordo convertidor DC/DC</a:t>
            </a:r>
          </a:p>
        </p:txBody>
      </p:sp>
      <p:pic>
        <p:nvPicPr>
          <p:cNvPr id="78852" name="Picture 4" descr="convertisseur 0b"/>
          <p:cNvPicPr>
            <a:picLocks noChangeAspect="1" noChangeArrowheads="1"/>
          </p:cNvPicPr>
          <p:nvPr/>
        </p:nvPicPr>
        <p:blipFill>
          <a:blip r:embed="rId3" cstate="print"/>
          <a:srcRect/>
          <a:stretch>
            <a:fillRect/>
          </a:stretch>
        </p:blipFill>
        <p:spPr bwMode="auto">
          <a:xfrm>
            <a:off x="179388" y="1052513"/>
            <a:ext cx="8763000" cy="5759450"/>
          </a:xfrm>
          <a:prstGeom prst="rect">
            <a:avLst/>
          </a:prstGeom>
          <a:noFill/>
          <a:ln w="9525">
            <a:noFill/>
            <a:miter lim="800000"/>
            <a:headEnd/>
            <a:tailEnd/>
          </a:ln>
        </p:spPr>
      </p:pic>
      <p:grpSp>
        <p:nvGrpSpPr>
          <p:cNvPr id="2" name="Group 8"/>
          <p:cNvGrpSpPr>
            <a:grpSpLocks/>
          </p:cNvGrpSpPr>
          <p:nvPr/>
        </p:nvGrpSpPr>
        <p:grpSpPr bwMode="auto">
          <a:xfrm>
            <a:off x="900113" y="1268413"/>
            <a:ext cx="5903912" cy="4327525"/>
            <a:chOff x="567" y="799"/>
            <a:chExt cx="3719" cy="2726"/>
          </a:xfrm>
        </p:grpSpPr>
        <p:sp>
          <p:nvSpPr>
            <p:cNvPr id="78854" name="Text Box 5"/>
            <p:cNvSpPr txBox="1">
              <a:spLocks noChangeArrowheads="1"/>
            </p:cNvSpPr>
            <p:nvPr/>
          </p:nvSpPr>
          <p:spPr bwMode="auto">
            <a:xfrm>
              <a:off x="2472" y="799"/>
              <a:ext cx="726" cy="233"/>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800" b="1"/>
                <a:t>330 V</a:t>
              </a:r>
            </a:p>
          </p:txBody>
        </p:sp>
        <p:sp>
          <p:nvSpPr>
            <p:cNvPr id="78855" name="Text Box 6"/>
            <p:cNvSpPr txBox="1">
              <a:spLocks noChangeArrowheads="1"/>
            </p:cNvSpPr>
            <p:nvPr/>
          </p:nvSpPr>
          <p:spPr bwMode="auto">
            <a:xfrm>
              <a:off x="3152" y="3203"/>
              <a:ext cx="1134" cy="233"/>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800" b="1"/>
                <a:t>14,4 V</a:t>
              </a:r>
            </a:p>
          </p:txBody>
        </p:sp>
        <p:pic>
          <p:nvPicPr>
            <p:cNvPr id="78856" name="Picture 7" descr="1708"/>
            <p:cNvPicPr>
              <a:picLocks noChangeAspect="1" noChangeArrowheads="1"/>
            </p:cNvPicPr>
            <p:nvPr/>
          </p:nvPicPr>
          <p:blipFill>
            <a:blip r:embed="rId4" cstate="print"/>
            <a:srcRect/>
            <a:stretch>
              <a:fillRect/>
            </a:stretch>
          </p:blipFill>
          <p:spPr bwMode="auto">
            <a:xfrm>
              <a:off x="567" y="2659"/>
              <a:ext cx="1723" cy="866"/>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214546" y="2143116"/>
            <a:ext cx="4572000" cy="2352952"/>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nSpc>
                <a:spcPct val="150000"/>
              </a:lnSpc>
            </a:pPr>
            <a:r>
              <a:rPr lang="es-ES" sz="2000" b="1" dirty="0" smtClean="0"/>
              <a:t>Funcionamiento del convertidor DC/DC</a:t>
            </a:r>
          </a:p>
          <a:p>
            <a:pPr>
              <a:lnSpc>
                <a:spcPct val="150000"/>
              </a:lnSpc>
            </a:pPr>
            <a:r>
              <a:rPr lang="es-ES" sz="2000" dirty="0" smtClean="0"/>
              <a:t>El convertidor DC/DC convierte la energía de la batería de tracción (330 V DC) en energía para recargar la batería de servicio (14,4 V DC).</a:t>
            </a:r>
            <a:endParaRPr lang="es-ES_tradnl" sz="2000"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28596" y="0"/>
            <a:ext cx="8229600" cy="774720"/>
          </a:xfrm>
          <a:noFill/>
        </p:spPr>
        <p:txBody>
          <a:bodyPr/>
          <a:lstStyle/>
          <a:p>
            <a:pPr eaLnBrk="1" hangingPunct="1"/>
            <a:r>
              <a:rPr lang="es-ES" dirty="0" smtClean="0">
                <a:solidFill>
                  <a:schemeClr val="tx1"/>
                </a:solidFill>
              </a:rPr>
              <a:t>Carga del vehículo</a:t>
            </a:r>
            <a:endParaRPr lang="fr-FR" dirty="0" smtClean="0">
              <a:solidFill>
                <a:schemeClr val="tx1"/>
              </a:solidFill>
            </a:endParaRPr>
          </a:p>
        </p:txBody>
      </p:sp>
      <p:sp>
        <p:nvSpPr>
          <p:cNvPr id="80899" name="Rectangle 3"/>
          <p:cNvSpPr>
            <a:spLocks noChangeArrowheads="1"/>
          </p:cNvSpPr>
          <p:nvPr/>
        </p:nvSpPr>
        <p:spPr bwMode="auto">
          <a:xfrm>
            <a:off x="179388" y="692150"/>
            <a:ext cx="8964612" cy="431800"/>
          </a:xfrm>
          <a:prstGeom prst="rect">
            <a:avLst/>
          </a:prstGeom>
          <a:noFill/>
          <a:ln w="9525">
            <a:noFill/>
            <a:miter lim="800000"/>
            <a:headEnd/>
            <a:tailEnd/>
          </a:ln>
        </p:spPr>
        <p:txBody>
          <a:bodyPr lIns="90517" tIns="45259" rIns="90517" bIns="45259"/>
          <a:lstStyle/>
          <a:p>
            <a:pPr marL="280988" indent="-280988" algn="l" defTabSz="904875">
              <a:buClr>
                <a:srgbClr val="FF0000"/>
              </a:buClr>
              <a:buSzPct val="80000"/>
            </a:pPr>
            <a:r>
              <a:rPr lang="es-ES" sz="1800" b="1">
                <a:solidFill>
                  <a:srgbClr val="000000"/>
                </a:solidFill>
              </a:rPr>
              <a:t>Cargador de a bordo convertidor DC/DC</a:t>
            </a:r>
          </a:p>
        </p:txBody>
      </p:sp>
      <p:grpSp>
        <p:nvGrpSpPr>
          <p:cNvPr id="2" name="Group 19"/>
          <p:cNvGrpSpPr>
            <a:grpSpLocks/>
          </p:cNvGrpSpPr>
          <p:nvPr/>
        </p:nvGrpSpPr>
        <p:grpSpPr bwMode="auto">
          <a:xfrm>
            <a:off x="285750" y="1025525"/>
            <a:ext cx="8858251" cy="5692775"/>
            <a:chOff x="180" y="646"/>
            <a:chExt cx="5580" cy="3586"/>
          </a:xfrm>
        </p:grpSpPr>
        <p:sp>
          <p:nvSpPr>
            <p:cNvPr id="80901" name="Text Box 5"/>
            <p:cNvSpPr txBox="1">
              <a:spLocks noChangeArrowheads="1"/>
            </p:cNvSpPr>
            <p:nvPr/>
          </p:nvSpPr>
          <p:spPr bwMode="auto">
            <a:xfrm>
              <a:off x="2475" y="1710"/>
              <a:ext cx="1383" cy="173"/>
            </a:xfrm>
            <a:prstGeom prst="rect">
              <a:avLst/>
            </a:prstGeom>
            <a:noFill/>
            <a:ln w="9525">
              <a:noFill/>
              <a:miter lim="800000"/>
              <a:headEnd/>
              <a:tailEnd/>
            </a:ln>
          </p:spPr>
          <p:txBody>
            <a:bodyPr>
              <a:spAutoFit/>
            </a:bodyPr>
            <a:lstStyle/>
            <a:p>
              <a:pPr algn="l">
                <a:spcBef>
                  <a:spcPct val="50000"/>
                </a:spcBef>
              </a:pPr>
              <a:r>
                <a:rPr lang="fr-FR" dirty="0"/>
                <a:t>+ </a:t>
              </a:r>
              <a:r>
                <a:rPr lang="es-ES" dirty="0"/>
                <a:t>Batería de tracción</a:t>
              </a:r>
              <a:endParaRPr lang="fr-FR" dirty="0"/>
            </a:p>
          </p:txBody>
        </p:sp>
        <p:sp>
          <p:nvSpPr>
            <p:cNvPr id="80902" name="Text Box 6"/>
            <p:cNvSpPr txBox="1">
              <a:spLocks noChangeArrowheads="1"/>
            </p:cNvSpPr>
            <p:nvPr/>
          </p:nvSpPr>
          <p:spPr bwMode="auto">
            <a:xfrm>
              <a:off x="2475" y="1935"/>
              <a:ext cx="1383" cy="173"/>
            </a:xfrm>
            <a:prstGeom prst="rect">
              <a:avLst/>
            </a:prstGeom>
            <a:noFill/>
            <a:ln w="9525">
              <a:noFill/>
              <a:miter lim="800000"/>
              <a:headEnd/>
              <a:tailEnd/>
            </a:ln>
          </p:spPr>
          <p:txBody>
            <a:bodyPr>
              <a:spAutoFit/>
            </a:bodyPr>
            <a:lstStyle/>
            <a:p>
              <a:pPr algn="l">
                <a:spcBef>
                  <a:spcPct val="50000"/>
                </a:spcBef>
              </a:pPr>
              <a:r>
                <a:rPr lang="fr-FR" dirty="0">
                  <a:solidFill>
                    <a:srgbClr val="000000"/>
                  </a:solidFill>
                </a:rPr>
                <a:t>- </a:t>
              </a:r>
              <a:r>
                <a:rPr lang="es-ES" dirty="0">
                  <a:solidFill>
                    <a:srgbClr val="000000"/>
                  </a:solidFill>
                </a:rPr>
                <a:t>Batería de tracción</a:t>
              </a:r>
            </a:p>
          </p:txBody>
        </p:sp>
        <p:sp>
          <p:nvSpPr>
            <p:cNvPr id="80903" name="Text Box 7"/>
            <p:cNvSpPr txBox="1">
              <a:spLocks noChangeArrowheads="1"/>
            </p:cNvSpPr>
            <p:nvPr/>
          </p:nvSpPr>
          <p:spPr bwMode="auto">
            <a:xfrm>
              <a:off x="2471" y="1327"/>
              <a:ext cx="2178" cy="173"/>
            </a:xfrm>
            <a:prstGeom prst="rect">
              <a:avLst/>
            </a:prstGeom>
            <a:noFill/>
            <a:ln w="9525">
              <a:noFill/>
              <a:miter lim="800000"/>
              <a:headEnd/>
              <a:tailEnd/>
            </a:ln>
          </p:spPr>
          <p:txBody>
            <a:bodyPr>
              <a:spAutoFit/>
            </a:bodyPr>
            <a:lstStyle/>
            <a:p>
              <a:pPr algn="l">
                <a:spcBef>
                  <a:spcPct val="50000"/>
                </a:spcBef>
              </a:pPr>
              <a:r>
                <a:rPr lang="fr-FR" dirty="0"/>
                <a:t>+ </a:t>
              </a:r>
              <a:r>
                <a:rPr lang="es-ES" dirty="0"/>
                <a:t>Recarga de la batería de servicio</a:t>
              </a:r>
              <a:endParaRPr lang="fr-FR" dirty="0"/>
            </a:p>
          </p:txBody>
        </p:sp>
        <p:sp>
          <p:nvSpPr>
            <p:cNvPr id="80904" name="Text Box 8"/>
            <p:cNvSpPr txBox="1">
              <a:spLocks noChangeArrowheads="1"/>
            </p:cNvSpPr>
            <p:nvPr/>
          </p:nvSpPr>
          <p:spPr bwMode="auto">
            <a:xfrm>
              <a:off x="2562" y="646"/>
              <a:ext cx="1713" cy="407"/>
            </a:xfrm>
            <a:prstGeom prst="rect">
              <a:avLst/>
            </a:prstGeom>
            <a:noFill/>
            <a:ln w="9525">
              <a:noFill/>
              <a:miter lim="800000"/>
              <a:headEnd/>
              <a:tailEnd/>
            </a:ln>
          </p:spPr>
          <p:txBody>
            <a:bodyPr wrap="square">
              <a:spAutoFit/>
            </a:bodyPr>
            <a:lstStyle/>
            <a:p>
              <a:pPr algn="l">
                <a:spcBef>
                  <a:spcPct val="50000"/>
                </a:spcBef>
              </a:pPr>
              <a:r>
                <a:rPr lang="es-ES" dirty="0"/>
                <a:t>Alimentación de la toma del sector doméstico</a:t>
              </a:r>
            </a:p>
          </p:txBody>
        </p:sp>
        <p:sp>
          <p:nvSpPr>
            <p:cNvPr id="80905" name="Text Box 9"/>
            <p:cNvSpPr txBox="1">
              <a:spLocks noChangeArrowheads="1"/>
            </p:cNvSpPr>
            <p:nvPr/>
          </p:nvSpPr>
          <p:spPr bwMode="auto">
            <a:xfrm>
              <a:off x="2565" y="2250"/>
              <a:ext cx="771" cy="173"/>
            </a:xfrm>
            <a:prstGeom prst="rect">
              <a:avLst/>
            </a:prstGeom>
            <a:noFill/>
            <a:ln w="9525">
              <a:noFill/>
              <a:miter lim="800000"/>
              <a:headEnd/>
              <a:tailEnd/>
            </a:ln>
          </p:spPr>
          <p:txBody>
            <a:bodyPr>
              <a:spAutoFit/>
            </a:bodyPr>
            <a:lstStyle/>
            <a:p>
              <a:pPr algn="l">
                <a:spcBef>
                  <a:spcPct val="50000"/>
                </a:spcBef>
              </a:pPr>
              <a:r>
                <a:rPr lang="fr-FR" dirty="0"/>
                <a:t>CAN L</a:t>
              </a:r>
            </a:p>
          </p:txBody>
        </p:sp>
        <p:sp>
          <p:nvSpPr>
            <p:cNvPr id="80906" name="Text Box 10"/>
            <p:cNvSpPr txBox="1">
              <a:spLocks noChangeArrowheads="1"/>
            </p:cNvSpPr>
            <p:nvPr/>
          </p:nvSpPr>
          <p:spPr bwMode="auto">
            <a:xfrm>
              <a:off x="2520" y="3465"/>
              <a:ext cx="862" cy="173"/>
            </a:xfrm>
            <a:prstGeom prst="rect">
              <a:avLst/>
            </a:prstGeom>
            <a:noFill/>
            <a:ln w="9525">
              <a:noFill/>
              <a:miter lim="800000"/>
              <a:headEnd/>
              <a:tailEnd/>
            </a:ln>
          </p:spPr>
          <p:txBody>
            <a:bodyPr>
              <a:spAutoFit/>
            </a:bodyPr>
            <a:lstStyle/>
            <a:p>
              <a:pPr algn="l">
                <a:spcBef>
                  <a:spcPct val="50000"/>
                </a:spcBef>
              </a:pPr>
              <a:r>
                <a:rPr lang="fr-FR" dirty="0"/>
                <a:t>CAN H</a:t>
              </a:r>
            </a:p>
          </p:txBody>
        </p:sp>
        <p:sp>
          <p:nvSpPr>
            <p:cNvPr id="80907" name="Text Box 11"/>
            <p:cNvSpPr txBox="1">
              <a:spLocks noChangeArrowheads="1"/>
            </p:cNvSpPr>
            <p:nvPr/>
          </p:nvSpPr>
          <p:spPr bwMode="auto">
            <a:xfrm>
              <a:off x="2475" y="3240"/>
              <a:ext cx="2455" cy="233"/>
            </a:xfrm>
            <a:prstGeom prst="rect">
              <a:avLst/>
            </a:prstGeom>
            <a:noFill/>
            <a:ln w="9525">
              <a:noFill/>
              <a:miter lim="800000"/>
              <a:headEnd/>
              <a:tailEnd/>
            </a:ln>
          </p:spPr>
          <p:txBody>
            <a:bodyPr wrap="square">
              <a:spAutoFit/>
            </a:bodyPr>
            <a:lstStyle/>
            <a:p>
              <a:pPr algn="l">
                <a:spcBef>
                  <a:spcPct val="50000"/>
                </a:spcBef>
              </a:pPr>
              <a:r>
                <a:rPr lang="es-ES" dirty="0">
                  <a:solidFill>
                    <a:srgbClr val="000000"/>
                  </a:solidFill>
                </a:rPr>
                <a:t>Alimentación</a:t>
              </a:r>
              <a:r>
                <a:rPr lang="fr-FR" dirty="0">
                  <a:solidFill>
                    <a:srgbClr val="000000"/>
                  </a:solidFill>
                </a:rPr>
                <a:t> permanente</a:t>
              </a:r>
            </a:p>
          </p:txBody>
        </p:sp>
        <p:sp>
          <p:nvSpPr>
            <p:cNvPr id="80908" name="Text Box 12"/>
            <p:cNvSpPr txBox="1">
              <a:spLocks noChangeArrowheads="1"/>
            </p:cNvSpPr>
            <p:nvPr/>
          </p:nvSpPr>
          <p:spPr bwMode="auto">
            <a:xfrm>
              <a:off x="2475" y="3015"/>
              <a:ext cx="2385" cy="233"/>
            </a:xfrm>
            <a:prstGeom prst="rect">
              <a:avLst/>
            </a:prstGeom>
            <a:noFill/>
            <a:ln w="9525">
              <a:noFill/>
              <a:miter lim="800000"/>
              <a:headEnd/>
              <a:tailEnd/>
            </a:ln>
          </p:spPr>
          <p:txBody>
            <a:bodyPr wrap="square">
              <a:spAutoFit/>
            </a:bodyPr>
            <a:lstStyle/>
            <a:p>
              <a:pPr algn="l">
                <a:spcBef>
                  <a:spcPct val="50000"/>
                </a:spcBef>
              </a:pPr>
              <a:r>
                <a:rPr lang="es-ES" dirty="0">
                  <a:solidFill>
                    <a:srgbClr val="000000"/>
                  </a:solidFill>
                </a:rPr>
                <a:t>Alimentación conmutada</a:t>
              </a:r>
            </a:p>
          </p:txBody>
        </p:sp>
        <p:sp>
          <p:nvSpPr>
            <p:cNvPr id="80909" name="Text Box 13"/>
            <p:cNvSpPr txBox="1">
              <a:spLocks noChangeArrowheads="1"/>
            </p:cNvSpPr>
            <p:nvPr/>
          </p:nvSpPr>
          <p:spPr bwMode="auto">
            <a:xfrm>
              <a:off x="2520" y="2655"/>
              <a:ext cx="2223" cy="173"/>
            </a:xfrm>
            <a:prstGeom prst="rect">
              <a:avLst/>
            </a:prstGeom>
            <a:noFill/>
            <a:ln w="9525">
              <a:noFill/>
              <a:miter lim="800000"/>
              <a:headEnd/>
              <a:tailEnd/>
            </a:ln>
          </p:spPr>
          <p:txBody>
            <a:bodyPr>
              <a:spAutoFit/>
            </a:bodyPr>
            <a:lstStyle/>
            <a:p>
              <a:pPr algn="l">
                <a:spcBef>
                  <a:spcPct val="50000"/>
                </a:spcBef>
              </a:pPr>
              <a:r>
                <a:rPr lang="es-ES" dirty="0">
                  <a:solidFill>
                    <a:srgbClr val="000000"/>
                  </a:solidFill>
                </a:rPr>
                <a:t>Señal de parada del convertidor</a:t>
              </a:r>
            </a:p>
          </p:txBody>
        </p:sp>
        <p:sp>
          <p:nvSpPr>
            <p:cNvPr id="80910" name="Text Box 14"/>
            <p:cNvSpPr txBox="1">
              <a:spLocks noChangeArrowheads="1"/>
            </p:cNvSpPr>
            <p:nvPr/>
          </p:nvSpPr>
          <p:spPr bwMode="auto">
            <a:xfrm>
              <a:off x="2520" y="2835"/>
              <a:ext cx="3060" cy="233"/>
            </a:xfrm>
            <a:prstGeom prst="rect">
              <a:avLst/>
            </a:prstGeom>
            <a:noFill/>
            <a:ln w="9525">
              <a:noFill/>
              <a:miter lim="800000"/>
              <a:headEnd/>
              <a:tailEnd/>
            </a:ln>
          </p:spPr>
          <p:txBody>
            <a:bodyPr wrap="square">
              <a:spAutoFit/>
            </a:bodyPr>
            <a:lstStyle/>
            <a:p>
              <a:pPr algn="l">
                <a:spcBef>
                  <a:spcPct val="50000"/>
                </a:spcBef>
              </a:pPr>
              <a:r>
                <a:rPr lang="es-ES" dirty="0">
                  <a:solidFill>
                    <a:srgbClr val="000000"/>
                  </a:solidFill>
                </a:rPr>
                <a:t>Información de corriente disponible en el sector</a:t>
              </a:r>
            </a:p>
          </p:txBody>
        </p:sp>
        <p:sp>
          <p:nvSpPr>
            <p:cNvPr id="80911" name="Text Box 15"/>
            <p:cNvSpPr txBox="1">
              <a:spLocks noChangeArrowheads="1"/>
            </p:cNvSpPr>
            <p:nvPr/>
          </p:nvSpPr>
          <p:spPr bwMode="auto">
            <a:xfrm>
              <a:off x="2520" y="2430"/>
              <a:ext cx="2385" cy="233"/>
            </a:xfrm>
            <a:prstGeom prst="rect">
              <a:avLst/>
            </a:prstGeom>
            <a:noFill/>
            <a:ln w="9525">
              <a:noFill/>
              <a:miter lim="800000"/>
              <a:headEnd/>
              <a:tailEnd/>
            </a:ln>
          </p:spPr>
          <p:txBody>
            <a:bodyPr wrap="square">
              <a:spAutoFit/>
            </a:bodyPr>
            <a:lstStyle/>
            <a:p>
              <a:pPr algn="l">
                <a:spcBef>
                  <a:spcPct val="50000"/>
                </a:spcBef>
              </a:pPr>
              <a:r>
                <a:rPr lang="es-ES" dirty="0">
                  <a:solidFill>
                    <a:srgbClr val="000000"/>
                  </a:solidFill>
                </a:rPr>
                <a:t>Señal del inicio de carga normal</a:t>
              </a:r>
            </a:p>
          </p:txBody>
        </p:sp>
        <p:pic>
          <p:nvPicPr>
            <p:cNvPr id="80912" name="Picture 16" descr="OBC 3"/>
            <p:cNvPicPr>
              <a:picLocks noChangeAspect="1" noChangeArrowheads="1"/>
            </p:cNvPicPr>
            <p:nvPr/>
          </p:nvPicPr>
          <p:blipFill>
            <a:blip r:embed="rId3" cstate="print"/>
            <a:srcRect/>
            <a:stretch>
              <a:fillRect/>
            </a:stretch>
          </p:blipFill>
          <p:spPr bwMode="auto">
            <a:xfrm>
              <a:off x="180" y="720"/>
              <a:ext cx="2324" cy="3284"/>
            </a:xfrm>
            <a:prstGeom prst="rect">
              <a:avLst/>
            </a:prstGeom>
            <a:noFill/>
            <a:ln w="9525">
              <a:noFill/>
              <a:miter lim="800000"/>
              <a:headEnd/>
              <a:tailEnd/>
            </a:ln>
          </p:spPr>
        </p:pic>
        <p:sp>
          <p:nvSpPr>
            <p:cNvPr id="80913" name="Text Box 17"/>
            <p:cNvSpPr txBox="1">
              <a:spLocks noChangeArrowheads="1"/>
            </p:cNvSpPr>
            <p:nvPr/>
          </p:nvSpPr>
          <p:spPr bwMode="auto">
            <a:xfrm>
              <a:off x="2520" y="3825"/>
              <a:ext cx="3240" cy="407"/>
            </a:xfrm>
            <a:prstGeom prst="rect">
              <a:avLst/>
            </a:prstGeom>
            <a:noFill/>
            <a:ln w="9525">
              <a:noFill/>
              <a:miter lim="800000"/>
              <a:headEnd/>
              <a:tailEnd/>
            </a:ln>
          </p:spPr>
          <p:txBody>
            <a:bodyPr wrap="square">
              <a:spAutoFit/>
            </a:bodyPr>
            <a:lstStyle/>
            <a:p>
              <a:pPr algn="l">
                <a:spcBef>
                  <a:spcPct val="50000"/>
                </a:spcBef>
              </a:pPr>
              <a:r>
                <a:rPr lang="es-ES" dirty="0">
                  <a:solidFill>
                    <a:srgbClr val="000000"/>
                  </a:solidFill>
                </a:rPr>
                <a:t>Entrada de mando de </a:t>
              </a:r>
              <a:r>
                <a:rPr lang="es-ES" dirty="0" smtClean="0">
                  <a:solidFill>
                    <a:srgbClr val="000000"/>
                  </a:solidFill>
                </a:rPr>
                <a:t>funciona. </a:t>
              </a:r>
              <a:r>
                <a:rPr lang="es-ES" dirty="0">
                  <a:solidFill>
                    <a:srgbClr val="000000"/>
                  </a:solidFill>
                </a:rPr>
                <a:t>del relé de </a:t>
              </a:r>
              <a:r>
                <a:rPr lang="es-ES" dirty="0" err="1" smtClean="0">
                  <a:solidFill>
                    <a:srgbClr val="000000"/>
                  </a:solidFill>
                </a:rPr>
                <a:t>aliment</a:t>
              </a:r>
              <a:r>
                <a:rPr lang="es-ES" dirty="0" smtClean="0">
                  <a:solidFill>
                    <a:srgbClr val="000000"/>
                  </a:solidFill>
                </a:rPr>
                <a:t>. eléctrica </a:t>
              </a:r>
              <a:r>
                <a:rPr lang="es-ES" dirty="0">
                  <a:solidFill>
                    <a:srgbClr val="000000"/>
                  </a:solidFill>
                </a:rPr>
                <a:t>del calculador del vehículo eléctrico</a:t>
              </a:r>
            </a:p>
          </p:txBody>
        </p:sp>
        <p:sp>
          <p:nvSpPr>
            <p:cNvPr id="80914" name="Text Box 18"/>
            <p:cNvSpPr txBox="1">
              <a:spLocks noChangeArrowheads="1"/>
            </p:cNvSpPr>
            <p:nvPr/>
          </p:nvSpPr>
          <p:spPr bwMode="auto">
            <a:xfrm>
              <a:off x="2520" y="3645"/>
              <a:ext cx="2585" cy="173"/>
            </a:xfrm>
            <a:prstGeom prst="rect">
              <a:avLst/>
            </a:prstGeom>
            <a:noFill/>
            <a:ln w="9525">
              <a:noFill/>
              <a:miter lim="800000"/>
              <a:headEnd/>
              <a:tailEnd/>
            </a:ln>
          </p:spPr>
          <p:txBody>
            <a:bodyPr>
              <a:spAutoFit/>
            </a:bodyPr>
            <a:lstStyle/>
            <a:p>
              <a:pPr algn="l">
                <a:spcBef>
                  <a:spcPct val="50000"/>
                </a:spcBef>
              </a:pPr>
              <a:r>
                <a:rPr lang="es-ES" dirty="0">
                  <a:solidFill>
                    <a:srgbClr val="000000"/>
                  </a:solidFill>
                </a:rPr>
                <a:t>Señal de parada del convertidor DC/DC </a:t>
              </a:r>
            </a:p>
          </p:txBody>
        </p:sp>
      </p:gr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9"/>
          <p:cNvGrpSpPr>
            <a:grpSpLocks/>
          </p:cNvGrpSpPr>
          <p:nvPr/>
        </p:nvGrpSpPr>
        <p:grpSpPr bwMode="auto">
          <a:xfrm>
            <a:off x="0" y="3284538"/>
            <a:ext cx="4824413" cy="2952750"/>
            <a:chOff x="22" y="2069"/>
            <a:chExt cx="3039" cy="1860"/>
          </a:xfrm>
        </p:grpSpPr>
        <p:pic>
          <p:nvPicPr>
            <p:cNvPr id="81929" name="Picture 10" descr="mouvement"/>
            <p:cNvPicPr>
              <a:picLocks noChangeAspect="1" noChangeArrowheads="1"/>
            </p:cNvPicPr>
            <p:nvPr/>
          </p:nvPicPr>
          <p:blipFill>
            <a:blip r:embed="rId3" cstate="print"/>
            <a:srcRect/>
            <a:stretch>
              <a:fillRect/>
            </a:stretch>
          </p:blipFill>
          <p:spPr bwMode="auto">
            <a:xfrm>
              <a:off x="68" y="2069"/>
              <a:ext cx="2838" cy="1860"/>
            </a:xfrm>
            <a:prstGeom prst="rect">
              <a:avLst/>
            </a:prstGeom>
            <a:noFill/>
            <a:ln w="9525">
              <a:noFill/>
              <a:miter lim="800000"/>
              <a:headEnd/>
              <a:tailEnd/>
            </a:ln>
          </p:spPr>
        </p:pic>
        <p:sp>
          <p:nvSpPr>
            <p:cNvPr id="81930" name="Text Box 11"/>
            <p:cNvSpPr txBox="1">
              <a:spLocks noChangeArrowheads="1"/>
            </p:cNvSpPr>
            <p:nvPr/>
          </p:nvSpPr>
          <p:spPr bwMode="auto">
            <a:xfrm>
              <a:off x="930" y="2245"/>
              <a:ext cx="1043" cy="233"/>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800"/>
                <a:t>Batería</a:t>
              </a:r>
            </a:p>
          </p:txBody>
        </p:sp>
        <p:sp>
          <p:nvSpPr>
            <p:cNvPr id="81931" name="Text Box 12"/>
            <p:cNvSpPr txBox="1">
              <a:spLocks noChangeArrowheads="1"/>
            </p:cNvSpPr>
            <p:nvPr/>
          </p:nvSpPr>
          <p:spPr bwMode="auto">
            <a:xfrm>
              <a:off x="975" y="2840"/>
              <a:ext cx="907" cy="233"/>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800"/>
                <a:t>CCME</a:t>
              </a:r>
            </a:p>
          </p:txBody>
        </p:sp>
        <p:sp>
          <p:nvSpPr>
            <p:cNvPr id="81932" name="Text Box 13"/>
            <p:cNvSpPr txBox="1">
              <a:spLocks noChangeArrowheads="1"/>
            </p:cNvSpPr>
            <p:nvPr/>
          </p:nvSpPr>
          <p:spPr bwMode="auto">
            <a:xfrm>
              <a:off x="1791" y="2795"/>
              <a:ext cx="1270" cy="194"/>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400"/>
                <a:t>Recuperación</a:t>
              </a:r>
            </a:p>
          </p:txBody>
        </p:sp>
        <p:sp>
          <p:nvSpPr>
            <p:cNvPr id="81933" name="Text Box 14"/>
            <p:cNvSpPr txBox="1">
              <a:spLocks noChangeArrowheads="1"/>
            </p:cNvSpPr>
            <p:nvPr/>
          </p:nvSpPr>
          <p:spPr bwMode="auto">
            <a:xfrm>
              <a:off x="929" y="3475"/>
              <a:ext cx="726" cy="233"/>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800"/>
                <a:t>Motor</a:t>
              </a:r>
            </a:p>
          </p:txBody>
        </p:sp>
        <p:sp>
          <p:nvSpPr>
            <p:cNvPr id="81934" name="Text Box 15"/>
            <p:cNvSpPr txBox="1">
              <a:spLocks noChangeArrowheads="1"/>
            </p:cNvSpPr>
            <p:nvPr/>
          </p:nvSpPr>
          <p:spPr bwMode="auto">
            <a:xfrm>
              <a:off x="22" y="2795"/>
              <a:ext cx="998" cy="194"/>
            </a:xfrm>
            <a:prstGeom prst="rect">
              <a:avLst/>
            </a:prstGeom>
            <a:noFill/>
            <a:ln w="9525" algn="ctr">
              <a:noFill/>
              <a:miter lim="800000"/>
              <a:headEnd/>
              <a:tailEnd/>
            </a:ln>
          </p:spPr>
          <p:txBody>
            <a:bodyPr lIns="94773" tIns="47383" rIns="94773" bIns="47383">
              <a:spAutoFit/>
            </a:bodyPr>
            <a:lstStyle/>
            <a:p>
              <a:pPr marL="177800" algn="l">
                <a:spcBef>
                  <a:spcPct val="50000"/>
                </a:spcBef>
              </a:pPr>
              <a:r>
                <a:rPr lang="fr-FR" sz="1400"/>
                <a:t>Circulación</a:t>
              </a:r>
            </a:p>
          </p:txBody>
        </p:sp>
      </p:grpSp>
      <p:sp>
        <p:nvSpPr>
          <p:cNvPr id="81923" name="Rectangle 2"/>
          <p:cNvSpPr>
            <a:spLocks noGrp="1" noChangeArrowheads="1"/>
          </p:cNvSpPr>
          <p:nvPr>
            <p:ph type="title"/>
          </p:nvPr>
        </p:nvSpPr>
        <p:spPr>
          <a:xfrm>
            <a:off x="179388" y="0"/>
            <a:ext cx="8496300" cy="549275"/>
          </a:xfrm>
          <a:noFill/>
        </p:spPr>
        <p:txBody>
          <a:bodyPr>
            <a:normAutofit fontScale="90000"/>
          </a:bodyPr>
          <a:lstStyle/>
          <a:p>
            <a:pPr eaLnBrk="1" hangingPunct="1"/>
            <a:r>
              <a:rPr lang="es-ES" smtClean="0">
                <a:solidFill>
                  <a:schemeClr val="tx1"/>
                </a:solidFill>
              </a:rPr>
              <a:t>Carga del vehículo</a:t>
            </a:r>
            <a:endParaRPr lang="fr-FR" smtClean="0">
              <a:solidFill>
                <a:schemeClr val="tx1"/>
              </a:solidFill>
            </a:endParaRPr>
          </a:p>
        </p:txBody>
      </p:sp>
      <p:sp>
        <p:nvSpPr>
          <p:cNvPr id="81924" name="Rectangle 3"/>
          <p:cNvSpPr>
            <a:spLocks noChangeArrowheads="1"/>
          </p:cNvSpPr>
          <p:nvPr/>
        </p:nvSpPr>
        <p:spPr bwMode="auto">
          <a:xfrm>
            <a:off x="180975" y="692150"/>
            <a:ext cx="9144000" cy="431800"/>
          </a:xfrm>
          <a:prstGeom prst="rect">
            <a:avLst/>
          </a:prstGeom>
          <a:noFill/>
          <a:ln w="9525">
            <a:noFill/>
            <a:miter lim="800000"/>
            <a:headEnd/>
            <a:tailEnd/>
          </a:ln>
        </p:spPr>
        <p:txBody>
          <a:bodyPr lIns="90517" tIns="45259" rIns="90517" bIns="45259"/>
          <a:lstStyle/>
          <a:p>
            <a:pPr marL="280988" indent="-280988" algn="l" defTabSz="904875">
              <a:buClr>
                <a:srgbClr val="FF0000"/>
              </a:buClr>
              <a:buSzPct val="80000"/>
              <a:buFont typeface="Arial" charset="0"/>
              <a:buNone/>
            </a:pPr>
            <a:r>
              <a:rPr lang="fr-FR" sz="1800" b="1"/>
              <a:t>Recarga</a:t>
            </a:r>
          </a:p>
        </p:txBody>
      </p:sp>
      <p:sp>
        <p:nvSpPr>
          <p:cNvPr id="81925" name="Text Box 5"/>
          <p:cNvSpPr txBox="1">
            <a:spLocks noChangeArrowheads="1"/>
          </p:cNvSpPr>
          <p:nvPr/>
        </p:nvSpPr>
        <p:spPr bwMode="auto">
          <a:xfrm>
            <a:off x="5076825" y="2060575"/>
            <a:ext cx="3382963" cy="277813"/>
          </a:xfrm>
          <a:prstGeom prst="rect">
            <a:avLst/>
          </a:prstGeom>
          <a:noFill/>
          <a:ln w="9525" algn="ctr">
            <a:noFill/>
            <a:miter lim="800000"/>
            <a:headEnd/>
            <a:tailEnd/>
          </a:ln>
        </p:spPr>
        <p:txBody>
          <a:bodyPr lIns="94773" tIns="47383" rIns="94773" bIns="47383">
            <a:spAutoFit/>
          </a:bodyPr>
          <a:lstStyle/>
          <a:p>
            <a:pPr marL="177800" algn="l">
              <a:spcBef>
                <a:spcPct val="50000"/>
              </a:spcBef>
            </a:pPr>
            <a:endParaRPr lang="es-ES"/>
          </a:p>
        </p:txBody>
      </p:sp>
      <p:sp>
        <p:nvSpPr>
          <p:cNvPr id="81926" name="Text Box 6"/>
          <p:cNvSpPr txBox="1">
            <a:spLocks noChangeArrowheads="1"/>
          </p:cNvSpPr>
          <p:nvPr/>
        </p:nvSpPr>
        <p:spPr bwMode="auto">
          <a:xfrm>
            <a:off x="0" y="1268413"/>
            <a:ext cx="9144000" cy="927100"/>
          </a:xfrm>
          <a:prstGeom prst="rect">
            <a:avLst/>
          </a:prstGeom>
          <a:noFill/>
          <a:ln w="9525" algn="ctr">
            <a:noFill/>
            <a:miter lim="800000"/>
            <a:headEnd/>
            <a:tailEnd/>
          </a:ln>
        </p:spPr>
        <p:txBody>
          <a:bodyPr lIns="94773" tIns="47383" rIns="94773" bIns="47383">
            <a:spAutoFit/>
          </a:bodyPr>
          <a:lstStyle/>
          <a:p>
            <a:pPr marL="177800" algn="just">
              <a:spcBef>
                <a:spcPct val="30000"/>
              </a:spcBef>
            </a:pPr>
            <a:r>
              <a:rPr lang="es-ES" sz="1800"/>
              <a:t>Cuando se desacelera o se frena, las ruedas del vehículo accionan la máquina eléctrica de tracción. La rotación del motor crea una corriente eléctrica (recuperación) con la que se recarga la batería de tracción (recorrido inverso a la tracción).</a:t>
            </a:r>
            <a:endParaRPr lang="fr-FR" sz="1800"/>
          </a:p>
        </p:txBody>
      </p:sp>
      <p:sp>
        <p:nvSpPr>
          <p:cNvPr id="81927" name="Text Box 7"/>
          <p:cNvSpPr txBox="1">
            <a:spLocks noChangeArrowheads="1"/>
          </p:cNvSpPr>
          <p:nvPr/>
        </p:nvSpPr>
        <p:spPr bwMode="auto">
          <a:xfrm>
            <a:off x="4140200" y="2492375"/>
            <a:ext cx="5003800" cy="2155825"/>
          </a:xfrm>
          <a:prstGeom prst="rect">
            <a:avLst/>
          </a:prstGeom>
          <a:noFill/>
          <a:ln w="9525" algn="ctr">
            <a:noFill/>
            <a:miter lim="800000"/>
            <a:headEnd/>
            <a:tailEnd/>
          </a:ln>
        </p:spPr>
        <p:txBody>
          <a:bodyPr lIns="94773" tIns="47383" rIns="94773" bIns="47383">
            <a:spAutoFit/>
          </a:bodyPr>
          <a:lstStyle/>
          <a:p>
            <a:pPr marL="530225" indent="-530225" algn="l">
              <a:spcBef>
                <a:spcPct val="50000"/>
              </a:spcBef>
              <a:buFontTx/>
              <a:buChar char="•"/>
            </a:pPr>
            <a:r>
              <a:rPr lang="es-ES" sz="1800"/>
              <a:t>Por tanto, conducir con bastante anticipación sirve para recuperar  energía y aumentar la autonomía.</a:t>
            </a:r>
          </a:p>
          <a:p>
            <a:pPr marL="530225" indent="-530225" algn="l">
              <a:spcBef>
                <a:spcPct val="50000"/>
              </a:spcBef>
              <a:buFontTx/>
              <a:buChar char="•"/>
            </a:pPr>
            <a:r>
              <a:rPr lang="es-ES" sz="1800"/>
              <a:t>La recuperación es idéntica en el combinado por una zona azul en el indicador de consumo/generación de energía.</a:t>
            </a:r>
          </a:p>
        </p:txBody>
      </p:sp>
      <p:pic>
        <p:nvPicPr>
          <p:cNvPr id="81928" name="Picture 16" descr="compteur"/>
          <p:cNvPicPr>
            <a:picLocks noChangeAspect="1" noChangeArrowheads="1"/>
          </p:cNvPicPr>
          <p:nvPr/>
        </p:nvPicPr>
        <p:blipFill>
          <a:blip r:embed="rId4" cstate="print"/>
          <a:srcRect/>
          <a:stretch>
            <a:fillRect/>
          </a:stretch>
        </p:blipFill>
        <p:spPr bwMode="auto">
          <a:xfrm>
            <a:off x="5867400" y="4797425"/>
            <a:ext cx="2524125" cy="1524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idx="4294967295"/>
          </p:nvPr>
        </p:nvSpPr>
        <p:spPr>
          <a:xfrm>
            <a:off x="428596" y="-214338"/>
            <a:ext cx="8229600" cy="1143000"/>
          </a:xfrm>
        </p:spPr>
        <p:txBody>
          <a:bodyPr/>
          <a:lstStyle/>
          <a:p>
            <a:pPr eaLnBrk="1" hangingPunct="1"/>
            <a:r>
              <a:rPr lang="es-ES" dirty="0" smtClean="0"/>
              <a:t>Arquitectura multiplexada</a:t>
            </a:r>
            <a:endParaRPr lang="fr-FR" dirty="0" smtClean="0"/>
          </a:p>
        </p:txBody>
      </p:sp>
      <p:sp>
        <p:nvSpPr>
          <p:cNvPr id="86019" name="Rectangle 37"/>
          <p:cNvSpPr>
            <a:spLocks noChangeArrowheads="1"/>
          </p:cNvSpPr>
          <p:nvPr/>
        </p:nvSpPr>
        <p:spPr bwMode="auto">
          <a:xfrm>
            <a:off x="0" y="714356"/>
            <a:ext cx="5441950" cy="369887"/>
          </a:xfrm>
          <a:prstGeom prst="rect">
            <a:avLst/>
          </a:prstGeom>
          <a:noFill/>
          <a:ln w="9525">
            <a:noFill/>
            <a:miter lim="800000"/>
            <a:headEnd/>
            <a:tailEnd/>
          </a:ln>
        </p:spPr>
        <p:txBody>
          <a:bodyPr wrap="none">
            <a:spAutoFit/>
          </a:bodyPr>
          <a:lstStyle/>
          <a:p>
            <a:r>
              <a:rPr lang="es-ES" sz="1800" b="1" dirty="0"/>
              <a:t>Arquitectura multiplexada del vehículo eléctrico</a:t>
            </a:r>
          </a:p>
        </p:txBody>
      </p:sp>
      <p:pic>
        <p:nvPicPr>
          <p:cNvPr id="86020" name="Picture 4" descr="all réseau_legende"/>
          <p:cNvPicPr>
            <a:picLocks noChangeAspect="1" noChangeArrowheads="1"/>
          </p:cNvPicPr>
          <p:nvPr/>
        </p:nvPicPr>
        <p:blipFill>
          <a:blip r:embed="rId3" cstate="print"/>
          <a:srcRect/>
          <a:stretch>
            <a:fillRect/>
          </a:stretch>
        </p:blipFill>
        <p:spPr bwMode="auto">
          <a:xfrm>
            <a:off x="0" y="1125538"/>
            <a:ext cx="9153525" cy="54959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Batería de ión-litio del Mitsubishi i-MIEV."/>
          <p:cNvPicPr>
            <a:picLocks noChangeAspect="1" noChangeArrowheads="1"/>
          </p:cNvPicPr>
          <p:nvPr/>
        </p:nvPicPr>
        <p:blipFill>
          <a:blip r:embed="rId2" cstate="print"/>
          <a:srcRect/>
          <a:stretch>
            <a:fillRect/>
          </a:stretch>
        </p:blipFill>
        <p:spPr bwMode="auto">
          <a:xfrm>
            <a:off x="1" y="0"/>
            <a:ext cx="9147352" cy="6082356"/>
          </a:xfrm>
          <a:prstGeom prst="rect">
            <a:avLst/>
          </a:prstGeom>
          <a:noFill/>
        </p:spPr>
      </p:pic>
      <p:sp>
        <p:nvSpPr>
          <p:cNvPr id="5" name="4 Rectángulo"/>
          <p:cNvSpPr/>
          <p:nvPr/>
        </p:nvSpPr>
        <p:spPr>
          <a:xfrm>
            <a:off x="0" y="6286520"/>
            <a:ext cx="4613442" cy="369332"/>
          </a:xfrm>
          <a:prstGeom prst="rect">
            <a:avLst/>
          </a:prstGeom>
        </p:spPr>
        <p:txBody>
          <a:bodyPr wrap="none">
            <a:spAutoFit/>
          </a:bodyPr>
          <a:lstStyle/>
          <a:p>
            <a:r>
              <a:rPr lang="es-ES" b="1" dirty="0" smtClean="0">
                <a:solidFill>
                  <a:srgbClr val="FF0000"/>
                </a:solidFill>
                <a:latin typeface="Arial" pitchFamily="34" charset="0"/>
                <a:cs typeface="Arial" pitchFamily="34" charset="0"/>
              </a:rPr>
              <a:t>Batería de ión-litio del Mitsubishi i-MIEV.</a:t>
            </a:r>
            <a:endParaRPr lang="es-ES" b="1" dirty="0">
              <a:solidFill>
                <a:srgbClr val="FF000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ZoneTexte 3"/>
          <p:cNvSpPr txBox="1">
            <a:spLocks noChangeArrowheads="1"/>
          </p:cNvSpPr>
          <p:nvPr/>
        </p:nvSpPr>
        <p:spPr bwMode="auto">
          <a:xfrm>
            <a:off x="323850" y="1989138"/>
            <a:ext cx="8351838" cy="641350"/>
          </a:xfrm>
          <a:prstGeom prst="rect">
            <a:avLst/>
          </a:prstGeom>
          <a:noFill/>
          <a:ln w="9525">
            <a:noFill/>
            <a:miter lim="800000"/>
            <a:headEnd/>
            <a:tailEnd/>
          </a:ln>
        </p:spPr>
        <p:txBody>
          <a:bodyPr>
            <a:spAutoFit/>
          </a:bodyPr>
          <a:lstStyle/>
          <a:p>
            <a:pPr algn="l"/>
            <a:r>
              <a:rPr lang="es-ES" sz="1800">
                <a:latin typeface="Arial Unicode MS" pitchFamily="34" charset="-128"/>
              </a:rPr>
              <a:t>Las principales diferencias entre el CAN-C y el CAN HIGH SPEED (integrado en la arquitectura FULL CAN) son</a:t>
            </a:r>
            <a:r>
              <a:rPr lang="fr-FR" sz="1800">
                <a:latin typeface="Arial Unicode MS" pitchFamily="34" charset="-128"/>
              </a:rPr>
              <a:t>:</a:t>
            </a:r>
          </a:p>
        </p:txBody>
      </p:sp>
      <p:sp>
        <p:nvSpPr>
          <p:cNvPr id="87043" name="Rectangle 2"/>
          <p:cNvSpPr>
            <a:spLocks noChangeArrowheads="1"/>
          </p:cNvSpPr>
          <p:nvPr/>
        </p:nvSpPr>
        <p:spPr bwMode="auto">
          <a:xfrm>
            <a:off x="179388" y="22225"/>
            <a:ext cx="8496300" cy="549275"/>
          </a:xfrm>
          <a:prstGeom prst="rect">
            <a:avLst/>
          </a:prstGeom>
          <a:noFill/>
          <a:ln w="9525">
            <a:noFill/>
            <a:miter lim="800000"/>
            <a:headEnd/>
            <a:tailEnd/>
          </a:ln>
        </p:spPr>
        <p:txBody>
          <a:bodyPr lIns="90517" tIns="45259" rIns="90517" bIns="45259" anchor="ctr"/>
          <a:lstStyle/>
          <a:p>
            <a:pPr algn="l" defTabSz="904875"/>
            <a:r>
              <a:rPr lang="es-ES" sz="2300">
                <a:solidFill>
                  <a:srgbClr val="000000"/>
                </a:solidFill>
              </a:rPr>
              <a:t>Arquitectura multiplexada</a:t>
            </a:r>
          </a:p>
        </p:txBody>
      </p:sp>
      <p:sp>
        <p:nvSpPr>
          <p:cNvPr id="87044" name="Text Box 6"/>
          <p:cNvSpPr txBox="1">
            <a:spLocks noChangeArrowheads="1"/>
          </p:cNvSpPr>
          <p:nvPr/>
        </p:nvSpPr>
        <p:spPr bwMode="auto">
          <a:xfrm>
            <a:off x="179388" y="614363"/>
            <a:ext cx="6985000" cy="366712"/>
          </a:xfrm>
          <a:prstGeom prst="rect">
            <a:avLst/>
          </a:prstGeom>
          <a:noFill/>
          <a:ln w="9525">
            <a:noFill/>
            <a:miter lim="800000"/>
            <a:headEnd/>
            <a:tailEnd/>
          </a:ln>
        </p:spPr>
        <p:txBody>
          <a:bodyPr>
            <a:spAutoFit/>
          </a:bodyPr>
          <a:lstStyle/>
          <a:p>
            <a:pPr algn="l">
              <a:spcBef>
                <a:spcPct val="50000"/>
              </a:spcBef>
            </a:pPr>
            <a:r>
              <a:rPr lang="es-ES" sz="1800" b="1">
                <a:solidFill>
                  <a:srgbClr val="000000"/>
                </a:solidFill>
              </a:rPr>
              <a:t>Comparación multiplexado Mitsubishi y full CAN</a:t>
            </a:r>
          </a:p>
        </p:txBody>
      </p:sp>
      <p:grpSp>
        <p:nvGrpSpPr>
          <p:cNvPr id="2" name="Group 12"/>
          <p:cNvGrpSpPr>
            <a:grpSpLocks/>
          </p:cNvGrpSpPr>
          <p:nvPr/>
        </p:nvGrpSpPr>
        <p:grpSpPr bwMode="auto">
          <a:xfrm>
            <a:off x="179388" y="2997200"/>
            <a:ext cx="8489950" cy="2913063"/>
            <a:chOff x="113" y="1888"/>
            <a:chExt cx="5348" cy="1835"/>
          </a:xfrm>
        </p:grpSpPr>
        <p:pic>
          <p:nvPicPr>
            <p:cNvPr id="87046" name="Image 5"/>
            <p:cNvPicPr>
              <a:picLocks noChangeAspect="1"/>
            </p:cNvPicPr>
            <p:nvPr/>
          </p:nvPicPr>
          <p:blipFill>
            <a:blip r:embed="rId3" cstate="print">
              <a:clrChange>
                <a:clrFrom>
                  <a:srgbClr val="FFFFFF"/>
                </a:clrFrom>
                <a:clrTo>
                  <a:srgbClr val="FFFFFF">
                    <a:alpha val="0"/>
                  </a:srgbClr>
                </a:clrTo>
              </a:clrChange>
            </a:blip>
            <a:srcRect/>
            <a:stretch>
              <a:fillRect/>
            </a:stretch>
          </p:blipFill>
          <p:spPr bwMode="auto">
            <a:xfrm>
              <a:off x="3379" y="2795"/>
              <a:ext cx="2082" cy="924"/>
            </a:xfrm>
            <a:prstGeom prst="rect">
              <a:avLst/>
            </a:prstGeom>
            <a:noFill/>
            <a:ln w="9525">
              <a:noFill/>
              <a:miter lim="800000"/>
              <a:headEnd/>
              <a:tailEnd/>
            </a:ln>
          </p:spPr>
        </p:pic>
        <p:sp>
          <p:nvSpPr>
            <p:cNvPr id="87047" name="ZoneTexte 3"/>
            <p:cNvSpPr txBox="1">
              <a:spLocks noChangeArrowheads="1"/>
            </p:cNvSpPr>
            <p:nvPr/>
          </p:nvSpPr>
          <p:spPr bwMode="auto">
            <a:xfrm>
              <a:off x="113" y="1888"/>
              <a:ext cx="2858" cy="404"/>
            </a:xfrm>
            <a:prstGeom prst="rect">
              <a:avLst/>
            </a:prstGeom>
            <a:noFill/>
            <a:ln w="9525">
              <a:noFill/>
              <a:miter lim="800000"/>
              <a:headEnd/>
              <a:tailEnd/>
            </a:ln>
          </p:spPr>
          <p:txBody>
            <a:bodyPr>
              <a:spAutoFit/>
            </a:bodyPr>
            <a:lstStyle/>
            <a:p>
              <a:pPr lvl="1" algn="l"/>
              <a:endParaRPr lang="fr-FR" sz="1800">
                <a:latin typeface="Arial Unicode MS" pitchFamily="34" charset="-128"/>
              </a:endParaRPr>
            </a:p>
            <a:p>
              <a:pPr lvl="1" algn="l">
                <a:buFont typeface="Arial" charset="0"/>
                <a:buChar char="•"/>
              </a:pPr>
              <a:r>
                <a:rPr lang="fr-FR" sz="1800">
                  <a:latin typeface="Arial Unicode MS" pitchFamily="34" charset="-128"/>
                </a:rPr>
                <a:t> </a:t>
              </a:r>
              <a:r>
                <a:rPr lang="es-ES" sz="1800">
                  <a:latin typeface="Arial Unicode MS" pitchFamily="34" charset="-128"/>
                </a:rPr>
                <a:t>La estrategia vigilancia/despertar</a:t>
              </a:r>
              <a:r>
                <a:rPr lang="fr-FR" sz="1800">
                  <a:latin typeface="Arial Unicode MS" pitchFamily="34" charset="-128"/>
                </a:rPr>
                <a:t>,</a:t>
              </a:r>
            </a:p>
          </p:txBody>
        </p:sp>
        <p:sp>
          <p:nvSpPr>
            <p:cNvPr id="87048" name="ZoneTexte 3"/>
            <p:cNvSpPr txBox="1">
              <a:spLocks noChangeArrowheads="1"/>
            </p:cNvSpPr>
            <p:nvPr/>
          </p:nvSpPr>
          <p:spPr bwMode="auto">
            <a:xfrm>
              <a:off x="3152" y="1888"/>
              <a:ext cx="2223" cy="750"/>
            </a:xfrm>
            <a:prstGeom prst="rect">
              <a:avLst/>
            </a:prstGeom>
            <a:noFill/>
            <a:ln w="9525">
              <a:noFill/>
              <a:miter lim="800000"/>
              <a:headEnd/>
              <a:tailEnd/>
            </a:ln>
          </p:spPr>
          <p:txBody>
            <a:bodyPr>
              <a:spAutoFit/>
            </a:bodyPr>
            <a:lstStyle/>
            <a:p>
              <a:pPr lvl="1" algn="l"/>
              <a:endParaRPr lang="fr-FR" sz="1800">
                <a:latin typeface="Arial Unicode MS" pitchFamily="34" charset="-128"/>
              </a:endParaRPr>
            </a:p>
            <a:p>
              <a:pPr algn="l">
                <a:buFont typeface="Arial" charset="0"/>
                <a:buChar char="•"/>
              </a:pPr>
              <a:r>
                <a:rPr lang="fr-FR" sz="1800">
                  <a:latin typeface="Arial Unicode MS" pitchFamily="34" charset="-128"/>
                </a:rPr>
                <a:t> </a:t>
              </a:r>
              <a:r>
                <a:rPr lang="es-ES" sz="1800">
                  <a:latin typeface="Arial Unicode MS" pitchFamily="34" charset="-128"/>
                </a:rPr>
                <a:t>El acceso a los calculadores con la herramienta de diagnóstico</a:t>
              </a:r>
              <a:r>
                <a:rPr lang="fr-FR" sz="1800">
                  <a:latin typeface="Arial Unicode MS" pitchFamily="34" charset="-128"/>
                </a:rPr>
                <a:t>.</a:t>
              </a:r>
            </a:p>
          </p:txBody>
        </p:sp>
        <p:pic>
          <p:nvPicPr>
            <p:cNvPr id="87049" name="Picture 11" descr="reveil"/>
            <p:cNvPicPr>
              <a:picLocks noChangeAspect="1" noChangeArrowheads="1"/>
            </p:cNvPicPr>
            <p:nvPr/>
          </p:nvPicPr>
          <p:blipFill>
            <a:blip r:embed="rId4" cstate="print"/>
            <a:srcRect/>
            <a:stretch>
              <a:fillRect/>
            </a:stretch>
          </p:blipFill>
          <p:spPr bwMode="auto">
            <a:xfrm>
              <a:off x="1066" y="2523"/>
              <a:ext cx="918" cy="1200"/>
            </a:xfrm>
            <a:prstGeom prst="rect">
              <a:avLst/>
            </a:prstGeom>
            <a:noFill/>
            <a:ln w="9525">
              <a:noFill/>
              <a:miter lim="800000"/>
              <a:headEnd/>
              <a:tailEnd/>
            </a:ln>
          </p:spPr>
        </p:pic>
      </p:gr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CAN-c"/>
          <p:cNvPicPr>
            <a:picLocks noChangeAspect="1" noChangeArrowheads="1"/>
          </p:cNvPicPr>
          <p:nvPr/>
        </p:nvPicPr>
        <p:blipFill>
          <a:blip r:embed="rId3" cstate="print"/>
          <a:srcRect l="22403" r="22018"/>
          <a:stretch>
            <a:fillRect/>
          </a:stretch>
        </p:blipFill>
        <p:spPr bwMode="auto">
          <a:xfrm>
            <a:off x="2124075" y="1052513"/>
            <a:ext cx="4491038" cy="4851400"/>
          </a:xfrm>
          <a:prstGeom prst="rect">
            <a:avLst/>
          </a:prstGeom>
          <a:noFill/>
          <a:ln w="9525">
            <a:noFill/>
            <a:miter lim="800000"/>
            <a:headEnd/>
            <a:tailEnd/>
          </a:ln>
        </p:spPr>
      </p:pic>
      <p:sp>
        <p:nvSpPr>
          <p:cNvPr id="88067" name="ZoneTexte 2"/>
          <p:cNvSpPr txBox="1">
            <a:spLocks noChangeArrowheads="1"/>
          </p:cNvSpPr>
          <p:nvPr/>
        </p:nvSpPr>
        <p:spPr bwMode="auto">
          <a:xfrm>
            <a:off x="115888" y="5876925"/>
            <a:ext cx="8713787" cy="915988"/>
          </a:xfrm>
          <a:prstGeom prst="rect">
            <a:avLst/>
          </a:prstGeom>
          <a:noFill/>
          <a:ln w="9525">
            <a:noFill/>
            <a:miter lim="800000"/>
            <a:headEnd/>
            <a:tailEnd/>
          </a:ln>
        </p:spPr>
        <p:txBody>
          <a:bodyPr>
            <a:spAutoFit/>
          </a:bodyPr>
          <a:lstStyle/>
          <a:p>
            <a:pPr algn="l"/>
            <a:r>
              <a:rPr lang="es-ES" sz="1800">
                <a:latin typeface="Arial Unicode MS" pitchFamily="34" charset="-128"/>
              </a:rPr>
              <a:t>En el calculador de la máquina eléctrica y en la caja de servicio inteligente se utilizan dos resistencias de terminación </a:t>
            </a:r>
            <a:r>
              <a:rPr lang="fr-FR" sz="1800">
                <a:latin typeface="Arial Unicode MS" pitchFamily="34" charset="-128"/>
              </a:rPr>
              <a:t>(</a:t>
            </a:r>
            <a:r>
              <a:rPr lang="fr-FR" sz="1800" b="1">
                <a:latin typeface="Arial Unicode MS" pitchFamily="34" charset="-128"/>
              </a:rPr>
              <a:t>120 Ohms ± 20%</a:t>
            </a:r>
            <a:r>
              <a:rPr lang="fr-FR" sz="1800">
                <a:latin typeface="Arial Unicode MS" pitchFamily="34" charset="-128"/>
              </a:rPr>
              <a:t>). </a:t>
            </a:r>
          </a:p>
          <a:p>
            <a:pPr algn="l"/>
            <a:endParaRPr lang="fr-FR" sz="1800">
              <a:latin typeface="Arial Unicode MS" pitchFamily="34" charset="-128"/>
            </a:endParaRPr>
          </a:p>
        </p:txBody>
      </p:sp>
      <p:sp>
        <p:nvSpPr>
          <p:cNvPr id="88068" name="Text Box 4"/>
          <p:cNvSpPr txBox="1">
            <a:spLocks noChangeArrowheads="1"/>
          </p:cNvSpPr>
          <p:nvPr/>
        </p:nvSpPr>
        <p:spPr bwMode="auto">
          <a:xfrm>
            <a:off x="6048375" y="549275"/>
            <a:ext cx="3095625" cy="641350"/>
          </a:xfrm>
          <a:prstGeom prst="rect">
            <a:avLst/>
          </a:prstGeom>
          <a:noFill/>
          <a:ln w="9525">
            <a:noFill/>
            <a:miter lim="800000"/>
            <a:headEnd/>
            <a:tailEnd/>
          </a:ln>
        </p:spPr>
        <p:txBody>
          <a:bodyPr>
            <a:spAutoFit/>
          </a:bodyPr>
          <a:lstStyle/>
          <a:p>
            <a:r>
              <a:rPr lang="es-ES" sz="1800"/>
              <a:t>La red CAN-C incluye 13 calculadores</a:t>
            </a:r>
          </a:p>
        </p:txBody>
      </p:sp>
      <p:sp>
        <p:nvSpPr>
          <p:cNvPr id="88069" name="Rectangle 3"/>
          <p:cNvSpPr>
            <a:spLocks noGrp="1" noChangeArrowheads="1"/>
          </p:cNvSpPr>
          <p:nvPr>
            <p:ph type="title" idx="4294967295"/>
          </p:nvPr>
        </p:nvSpPr>
        <p:spPr>
          <a:xfrm>
            <a:off x="250825" y="503238"/>
            <a:ext cx="5905500" cy="549275"/>
          </a:xfrm>
          <a:noFill/>
        </p:spPr>
        <p:txBody>
          <a:bodyPr/>
          <a:lstStyle/>
          <a:p>
            <a:pPr eaLnBrk="1" hangingPunct="1"/>
            <a:r>
              <a:rPr lang="es-ES" sz="1800" b="1" smtClean="0"/>
              <a:t>Presentación del CAN - C</a:t>
            </a:r>
            <a:endParaRPr lang="fr-FR" sz="1800" b="1" smtClean="0"/>
          </a:p>
        </p:txBody>
      </p:sp>
      <p:sp>
        <p:nvSpPr>
          <p:cNvPr id="88070" name="Rectangle 2"/>
          <p:cNvSpPr>
            <a:spLocks noChangeArrowheads="1"/>
          </p:cNvSpPr>
          <p:nvPr/>
        </p:nvSpPr>
        <p:spPr bwMode="auto">
          <a:xfrm>
            <a:off x="179388" y="22225"/>
            <a:ext cx="8496300" cy="549275"/>
          </a:xfrm>
          <a:prstGeom prst="rect">
            <a:avLst/>
          </a:prstGeom>
          <a:noFill/>
          <a:ln w="9525">
            <a:noFill/>
            <a:miter lim="800000"/>
            <a:headEnd/>
            <a:tailEnd/>
          </a:ln>
        </p:spPr>
        <p:txBody>
          <a:bodyPr lIns="90517" tIns="45259" rIns="90517" bIns="45259" anchor="ctr"/>
          <a:lstStyle/>
          <a:p>
            <a:pPr algn="l" defTabSz="904875"/>
            <a:r>
              <a:rPr lang="es-ES" sz="2300">
                <a:solidFill>
                  <a:srgbClr val="000000"/>
                </a:solidFill>
              </a:rPr>
              <a:t>Arquitectura multiplexada</a:t>
            </a: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
          <p:cNvSpPr>
            <a:spLocks noGrp="1" noChangeArrowheads="1"/>
          </p:cNvSpPr>
          <p:nvPr>
            <p:ph type="title" idx="4294967295"/>
          </p:nvPr>
        </p:nvSpPr>
        <p:spPr>
          <a:xfrm>
            <a:off x="179388" y="549275"/>
            <a:ext cx="8496300" cy="549275"/>
          </a:xfrm>
          <a:noFill/>
        </p:spPr>
        <p:txBody>
          <a:bodyPr/>
          <a:lstStyle/>
          <a:p>
            <a:pPr eaLnBrk="1" hangingPunct="1"/>
            <a:r>
              <a:rPr lang="es-ES" sz="1800" b="1" smtClean="0"/>
              <a:t>Estrategia vigilancia/despertar</a:t>
            </a:r>
            <a:endParaRPr lang="fr-FR" sz="1800" b="1" smtClean="0"/>
          </a:p>
        </p:txBody>
      </p:sp>
      <p:grpSp>
        <p:nvGrpSpPr>
          <p:cNvPr id="2" name="Group 219"/>
          <p:cNvGrpSpPr>
            <a:grpSpLocks/>
          </p:cNvGrpSpPr>
          <p:nvPr/>
        </p:nvGrpSpPr>
        <p:grpSpPr bwMode="auto">
          <a:xfrm>
            <a:off x="508000" y="1341438"/>
            <a:ext cx="8167688" cy="5275262"/>
            <a:chOff x="320" y="845"/>
            <a:chExt cx="5145" cy="3323"/>
          </a:xfrm>
        </p:grpSpPr>
        <p:grpSp>
          <p:nvGrpSpPr>
            <p:cNvPr id="3" name="Group 2"/>
            <p:cNvGrpSpPr>
              <a:grpSpLocks/>
            </p:cNvGrpSpPr>
            <p:nvPr/>
          </p:nvGrpSpPr>
          <p:grpSpPr bwMode="auto">
            <a:xfrm>
              <a:off x="3061" y="2478"/>
              <a:ext cx="2404" cy="1690"/>
              <a:chOff x="3061" y="2478"/>
              <a:chExt cx="2404" cy="1690"/>
            </a:xfrm>
          </p:grpSpPr>
          <p:sp>
            <p:nvSpPr>
              <p:cNvPr id="89262" name="Text Box 3"/>
              <p:cNvSpPr txBox="1">
                <a:spLocks noChangeArrowheads="1"/>
              </p:cNvSpPr>
              <p:nvPr/>
            </p:nvSpPr>
            <p:spPr bwMode="auto">
              <a:xfrm>
                <a:off x="4876" y="3702"/>
                <a:ext cx="589" cy="173"/>
              </a:xfrm>
              <a:prstGeom prst="rect">
                <a:avLst/>
              </a:prstGeom>
              <a:noFill/>
              <a:ln w="9525">
                <a:noFill/>
                <a:miter lim="800000"/>
                <a:headEnd/>
                <a:tailEnd/>
              </a:ln>
            </p:spPr>
            <p:txBody>
              <a:bodyPr>
                <a:spAutoFit/>
              </a:bodyPr>
              <a:lstStyle/>
              <a:p>
                <a:pPr algn="l">
                  <a:spcBef>
                    <a:spcPct val="50000"/>
                  </a:spcBef>
                </a:pPr>
                <a:r>
                  <a:rPr lang="fr-FR">
                    <a:solidFill>
                      <a:srgbClr val="FF0000"/>
                    </a:solidFill>
                  </a:rPr>
                  <a:t>2,20 V</a:t>
                </a:r>
              </a:p>
            </p:txBody>
          </p:sp>
          <p:grpSp>
            <p:nvGrpSpPr>
              <p:cNvPr id="4" name="Groupe 35"/>
              <p:cNvGrpSpPr>
                <a:grpSpLocks/>
              </p:cNvGrpSpPr>
              <p:nvPr/>
            </p:nvGrpSpPr>
            <p:grpSpPr bwMode="auto">
              <a:xfrm>
                <a:off x="3061" y="2478"/>
                <a:ext cx="1806" cy="1690"/>
                <a:chOff x="4644008" y="3933056"/>
                <a:chExt cx="2867025" cy="2683977"/>
              </a:xfrm>
            </p:grpSpPr>
            <p:sp>
              <p:nvSpPr>
                <p:cNvPr id="89265" name="ZoneTexte 35"/>
                <p:cNvSpPr txBox="1">
                  <a:spLocks noChangeArrowheads="1"/>
                </p:cNvSpPr>
                <p:nvPr/>
              </p:nvSpPr>
              <p:spPr bwMode="auto">
                <a:xfrm>
                  <a:off x="5291708" y="4941607"/>
                  <a:ext cx="1897062" cy="304948"/>
                </a:xfrm>
                <a:prstGeom prst="rect">
                  <a:avLst/>
                </a:prstGeom>
                <a:noFill/>
                <a:ln w="9525">
                  <a:noFill/>
                  <a:miter lim="800000"/>
                  <a:headEnd/>
                  <a:tailEnd/>
                </a:ln>
              </p:spPr>
              <p:txBody>
                <a:bodyPr>
                  <a:spAutoFit/>
                </a:bodyPr>
                <a:lstStyle/>
                <a:p>
                  <a:pPr algn="l"/>
                  <a:r>
                    <a:rPr lang="fr-FR" sz="1400" i="1">
                      <a:solidFill>
                        <a:srgbClr val="2D2DB9"/>
                      </a:solidFill>
                    </a:rPr>
                    <a:t>Señal de CAN-C H</a:t>
                  </a:r>
                  <a:endParaRPr lang="fr-FR" sz="1400">
                    <a:solidFill>
                      <a:srgbClr val="2D2DB9"/>
                    </a:solidFill>
                  </a:endParaRPr>
                </a:p>
              </p:txBody>
            </p:sp>
            <p:sp>
              <p:nvSpPr>
                <p:cNvPr id="89266" name="ZoneTexte 65"/>
                <p:cNvSpPr txBox="1">
                  <a:spLocks noChangeArrowheads="1"/>
                </p:cNvSpPr>
                <p:nvPr/>
              </p:nvSpPr>
              <p:spPr bwMode="auto">
                <a:xfrm>
                  <a:off x="5291708" y="6309107"/>
                  <a:ext cx="1844675" cy="307926"/>
                </a:xfrm>
                <a:prstGeom prst="rect">
                  <a:avLst/>
                </a:prstGeom>
                <a:noFill/>
                <a:ln w="9525">
                  <a:noFill/>
                  <a:miter lim="800000"/>
                  <a:headEnd/>
                  <a:tailEnd/>
                </a:ln>
              </p:spPr>
              <p:txBody>
                <a:bodyPr>
                  <a:spAutoFit/>
                </a:bodyPr>
                <a:lstStyle/>
                <a:p>
                  <a:pPr algn="l"/>
                  <a:r>
                    <a:rPr lang="fr-FR" sz="1400" i="1">
                      <a:solidFill>
                        <a:srgbClr val="FF0000"/>
                      </a:solidFill>
                    </a:rPr>
                    <a:t>Señal de CAN-C L</a:t>
                  </a:r>
                  <a:endParaRPr lang="fr-FR" sz="1400">
                    <a:solidFill>
                      <a:srgbClr val="FF0000"/>
                    </a:solidFill>
                  </a:endParaRPr>
                </a:p>
              </p:txBody>
            </p:sp>
            <p:grpSp>
              <p:nvGrpSpPr>
                <p:cNvPr id="7" name="Groupe 26"/>
                <p:cNvGrpSpPr>
                  <a:grpSpLocks/>
                </p:cNvGrpSpPr>
                <p:nvPr/>
              </p:nvGrpSpPr>
              <p:grpSpPr bwMode="auto">
                <a:xfrm>
                  <a:off x="4644008" y="5301208"/>
                  <a:ext cx="2867025" cy="1112838"/>
                  <a:chOff x="2994" y="2640"/>
                  <a:chExt cx="1806" cy="701"/>
                </a:xfrm>
              </p:grpSpPr>
              <p:grpSp>
                <p:nvGrpSpPr>
                  <p:cNvPr id="8" name="Groupe 27"/>
                  <p:cNvGrpSpPr>
                    <a:grpSpLocks/>
                  </p:cNvGrpSpPr>
                  <p:nvPr/>
                </p:nvGrpSpPr>
                <p:grpSpPr bwMode="auto">
                  <a:xfrm>
                    <a:off x="2994" y="2640"/>
                    <a:ext cx="1806" cy="701"/>
                    <a:chOff x="2994" y="2640"/>
                    <a:chExt cx="1806" cy="701"/>
                  </a:xfrm>
                </p:grpSpPr>
                <p:grpSp>
                  <p:nvGrpSpPr>
                    <p:cNvPr id="12" name="Groupe 28"/>
                    <p:cNvGrpSpPr>
                      <a:grpSpLocks/>
                    </p:cNvGrpSpPr>
                    <p:nvPr/>
                  </p:nvGrpSpPr>
                  <p:grpSpPr bwMode="auto">
                    <a:xfrm>
                      <a:off x="3376" y="3024"/>
                      <a:ext cx="1040" cy="144"/>
                      <a:chOff x="3216" y="2496"/>
                      <a:chExt cx="1360" cy="114"/>
                    </a:xfrm>
                  </p:grpSpPr>
                  <p:sp>
                    <p:nvSpPr>
                      <p:cNvPr id="89294" name="Forme libre 29"/>
                      <p:cNvSpPr>
                        <a:spLocks/>
                      </p:cNvSpPr>
                      <p:nvPr/>
                    </p:nvSpPr>
                    <p:spPr bwMode="auto">
                      <a:xfrm flipV="1">
                        <a:off x="3216" y="2496"/>
                        <a:ext cx="269" cy="114"/>
                      </a:xfrm>
                      <a:custGeom>
                        <a:avLst/>
                        <a:gdLst>
                          <a:gd name="T0" fmla="*/ 0 w 624"/>
                          <a:gd name="T1" fmla="*/ 0 h 313"/>
                          <a:gd name="T2" fmla="*/ 0 w 624"/>
                          <a:gd name="T3" fmla="*/ 0 h 313"/>
                          <a:gd name="T4" fmla="*/ 0 w 624"/>
                          <a:gd name="T5" fmla="*/ 0 h 313"/>
                          <a:gd name="T6" fmla="*/ 0 w 624"/>
                          <a:gd name="T7" fmla="*/ 0 h 313"/>
                          <a:gd name="T8" fmla="*/ 0 w 624"/>
                          <a:gd name="T9" fmla="*/ 0 h 313"/>
                          <a:gd name="T10" fmla="*/ 0 60000 65536"/>
                          <a:gd name="T11" fmla="*/ 0 60000 65536"/>
                          <a:gd name="T12" fmla="*/ 0 60000 65536"/>
                          <a:gd name="T13" fmla="*/ 0 60000 65536"/>
                          <a:gd name="T14" fmla="*/ 0 60000 65536"/>
                          <a:gd name="T15" fmla="*/ 0 w 624"/>
                          <a:gd name="T16" fmla="*/ 0 h 313"/>
                          <a:gd name="T17" fmla="*/ 624 w 624"/>
                          <a:gd name="T18" fmla="*/ 313 h 313"/>
                        </a:gdLst>
                        <a:ahLst/>
                        <a:cxnLst>
                          <a:cxn ang="T10">
                            <a:pos x="T0" y="T1"/>
                          </a:cxn>
                          <a:cxn ang="T11">
                            <a:pos x="T2" y="T3"/>
                          </a:cxn>
                          <a:cxn ang="T12">
                            <a:pos x="T4" y="T5"/>
                          </a:cxn>
                          <a:cxn ang="T13">
                            <a:pos x="T6" y="T7"/>
                          </a:cxn>
                          <a:cxn ang="T14">
                            <a:pos x="T8" y="T9"/>
                          </a:cxn>
                        </a:cxnLst>
                        <a:rect l="T15" t="T16" r="T17" b="T18"/>
                        <a:pathLst>
                          <a:path w="624" h="313">
                            <a:moveTo>
                              <a:pt x="0" y="312"/>
                            </a:moveTo>
                            <a:lnTo>
                              <a:pt x="312" y="313"/>
                            </a:lnTo>
                            <a:lnTo>
                              <a:pt x="312" y="0"/>
                            </a:lnTo>
                            <a:lnTo>
                              <a:pt x="624" y="0"/>
                            </a:lnTo>
                            <a:lnTo>
                              <a:pt x="624" y="312"/>
                            </a:lnTo>
                          </a:path>
                        </a:pathLst>
                      </a:custGeom>
                      <a:noFill/>
                      <a:ln w="19050" cmpd="sng">
                        <a:solidFill>
                          <a:srgbClr val="FF0000"/>
                        </a:solidFill>
                        <a:round/>
                        <a:headEnd/>
                        <a:tailEnd/>
                      </a:ln>
                    </p:spPr>
                    <p:txBody>
                      <a:bodyPr/>
                      <a:lstStyle/>
                      <a:p>
                        <a:endParaRPr lang="es-ES"/>
                      </a:p>
                    </p:txBody>
                  </p:sp>
                  <p:sp>
                    <p:nvSpPr>
                      <p:cNvPr id="89295" name="Forme libre 30"/>
                      <p:cNvSpPr>
                        <a:spLocks/>
                      </p:cNvSpPr>
                      <p:nvPr/>
                    </p:nvSpPr>
                    <p:spPr bwMode="auto">
                      <a:xfrm flipV="1">
                        <a:off x="3485" y="2496"/>
                        <a:ext cx="268" cy="114"/>
                      </a:xfrm>
                      <a:custGeom>
                        <a:avLst/>
                        <a:gdLst>
                          <a:gd name="T0" fmla="*/ 0 w 624"/>
                          <a:gd name="T1" fmla="*/ 0 h 313"/>
                          <a:gd name="T2" fmla="*/ 0 w 624"/>
                          <a:gd name="T3" fmla="*/ 0 h 313"/>
                          <a:gd name="T4" fmla="*/ 0 w 624"/>
                          <a:gd name="T5" fmla="*/ 0 h 313"/>
                          <a:gd name="T6" fmla="*/ 0 w 624"/>
                          <a:gd name="T7" fmla="*/ 0 h 313"/>
                          <a:gd name="T8" fmla="*/ 0 w 624"/>
                          <a:gd name="T9" fmla="*/ 0 h 313"/>
                          <a:gd name="T10" fmla="*/ 0 60000 65536"/>
                          <a:gd name="T11" fmla="*/ 0 60000 65536"/>
                          <a:gd name="T12" fmla="*/ 0 60000 65536"/>
                          <a:gd name="T13" fmla="*/ 0 60000 65536"/>
                          <a:gd name="T14" fmla="*/ 0 60000 65536"/>
                          <a:gd name="T15" fmla="*/ 0 w 624"/>
                          <a:gd name="T16" fmla="*/ 0 h 313"/>
                          <a:gd name="T17" fmla="*/ 624 w 624"/>
                          <a:gd name="T18" fmla="*/ 313 h 313"/>
                        </a:gdLst>
                        <a:ahLst/>
                        <a:cxnLst>
                          <a:cxn ang="T10">
                            <a:pos x="T0" y="T1"/>
                          </a:cxn>
                          <a:cxn ang="T11">
                            <a:pos x="T2" y="T3"/>
                          </a:cxn>
                          <a:cxn ang="T12">
                            <a:pos x="T4" y="T5"/>
                          </a:cxn>
                          <a:cxn ang="T13">
                            <a:pos x="T6" y="T7"/>
                          </a:cxn>
                          <a:cxn ang="T14">
                            <a:pos x="T8" y="T9"/>
                          </a:cxn>
                        </a:cxnLst>
                        <a:rect l="T15" t="T16" r="T17" b="T18"/>
                        <a:pathLst>
                          <a:path w="624" h="313">
                            <a:moveTo>
                              <a:pt x="0" y="312"/>
                            </a:moveTo>
                            <a:lnTo>
                              <a:pt x="312" y="313"/>
                            </a:lnTo>
                            <a:lnTo>
                              <a:pt x="312" y="0"/>
                            </a:lnTo>
                            <a:lnTo>
                              <a:pt x="624" y="0"/>
                            </a:lnTo>
                            <a:lnTo>
                              <a:pt x="624" y="312"/>
                            </a:lnTo>
                          </a:path>
                        </a:pathLst>
                      </a:custGeom>
                      <a:noFill/>
                      <a:ln w="19050" cmpd="sng">
                        <a:solidFill>
                          <a:srgbClr val="FF0000"/>
                        </a:solidFill>
                        <a:round/>
                        <a:headEnd/>
                        <a:tailEnd/>
                      </a:ln>
                    </p:spPr>
                    <p:txBody>
                      <a:bodyPr/>
                      <a:lstStyle/>
                      <a:p>
                        <a:endParaRPr lang="es-ES"/>
                      </a:p>
                    </p:txBody>
                  </p:sp>
                  <p:sp>
                    <p:nvSpPr>
                      <p:cNvPr id="89296" name="Forme libre 31"/>
                      <p:cNvSpPr>
                        <a:spLocks/>
                      </p:cNvSpPr>
                      <p:nvPr/>
                    </p:nvSpPr>
                    <p:spPr bwMode="auto">
                      <a:xfrm flipV="1">
                        <a:off x="3753" y="2496"/>
                        <a:ext cx="268" cy="114"/>
                      </a:xfrm>
                      <a:custGeom>
                        <a:avLst/>
                        <a:gdLst>
                          <a:gd name="T0" fmla="*/ 0 w 624"/>
                          <a:gd name="T1" fmla="*/ 0 h 313"/>
                          <a:gd name="T2" fmla="*/ 0 w 624"/>
                          <a:gd name="T3" fmla="*/ 0 h 313"/>
                          <a:gd name="T4" fmla="*/ 0 w 624"/>
                          <a:gd name="T5" fmla="*/ 0 h 313"/>
                          <a:gd name="T6" fmla="*/ 0 w 624"/>
                          <a:gd name="T7" fmla="*/ 0 h 313"/>
                          <a:gd name="T8" fmla="*/ 0 w 624"/>
                          <a:gd name="T9" fmla="*/ 0 h 313"/>
                          <a:gd name="T10" fmla="*/ 0 60000 65536"/>
                          <a:gd name="T11" fmla="*/ 0 60000 65536"/>
                          <a:gd name="T12" fmla="*/ 0 60000 65536"/>
                          <a:gd name="T13" fmla="*/ 0 60000 65536"/>
                          <a:gd name="T14" fmla="*/ 0 60000 65536"/>
                          <a:gd name="T15" fmla="*/ 0 w 624"/>
                          <a:gd name="T16" fmla="*/ 0 h 313"/>
                          <a:gd name="T17" fmla="*/ 624 w 624"/>
                          <a:gd name="T18" fmla="*/ 313 h 313"/>
                        </a:gdLst>
                        <a:ahLst/>
                        <a:cxnLst>
                          <a:cxn ang="T10">
                            <a:pos x="T0" y="T1"/>
                          </a:cxn>
                          <a:cxn ang="T11">
                            <a:pos x="T2" y="T3"/>
                          </a:cxn>
                          <a:cxn ang="T12">
                            <a:pos x="T4" y="T5"/>
                          </a:cxn>
                          <a:cxn ang="T13">
                            <a:pos x="T6" y="T7"/>
                          </a:cxn>
                          <a:cxn ang="T14">
                            <a:pos x="T8" y="T9"/>
                          </a:cxn>
                        </a:cxnLst>
                        <a:rect l="T15" t="T16" r="T17" b="T18"/>
                        <a:pathLst>
                          <a:path w="624" h="313">
                            <a:moveTo>
                              <a:pt x="0" y="312"/>
                            </a:moveTo>
                            <a:lnTo>
                              <a:pt x="312" y="313"/>
                            </a:lnTo>
                            <a:lnTo>
                              <a:pt x="312" y="0"/>
                            </a:lnTo>
                            <a:lnTo>
                              <a:pt x="624" y="0"/>
                            </a:lnTo>
                            <a:lnTo>
                              <a:pt x="624" y="312"/>
                            </a:lnTo>
                          </a:path>
                        </a:pathLst>
                      </a:custGeom>
                      <a:noFill/>
                      <a:ln w="19050" cmpd="sng">
                        <a:solidFill>
                          <a:srgbClr val="FF0000"/>
                        </a:solidFill>
                        <a:round/>
                        <a:headEnd/>
                        <a:tailEnd/>
                      </a:ln>
                    </p:spPr>
                    <p:txBody>
                      <a:bodyPr/>
                      <a:lstStyle/>
                      <a:p>
                        <a:endParaRPr lang="es-ES"/>
                      </a:p>
                    </p:txBody>
                  </p:sp>
                  <p:sp>
                    <p:nvSpPr>
                      <p:cNvPr id="89297" name="Forme libre 32"/>
                      <p:cNvSpPr>
                        <a:spLocks/>
                      </p:cNvSpPr>
                      <p:nvPr/>
                    </p:nvSpPr>
                    <p:spPr bwMode="auto">
                      <a:xfrm flipV="1">
                        <a:off x="4290" y="2496"/>
                        <a:ext cx="286" cy="114"/>
                      </a:xfrm>
                      <a:custGeom>
                        <a:avLst/>
                        <a:gdLst>
                          <a:gd name="T0" fmla="*/ 0 w 665"/>
                          <a:gd name="T1" fmla="*/ 0 h 313"/>
                          <a:gd name="T2" fmla="*/ 0 w 665"/>
                          <a:gd name="T3" fmla="*/ 0 h 313"/>
                          <a:gd name="T4" fmla="*/ 0 w 665"/>
                          <a:gd name="T5" fmla="*/ 0 h 313"/>
                          <a:gd name="T6" fmla="*/ 0 w 665"/>
                          <a:gd name="T7" fmla="*/ 0 h 313"/>
                          <a:gd name="T8" fmla="*/ 0 w 665"/>
                          <a:gd name="T9" fmla="*/ 0 h 313"/>
                          <a:gd name="T10" fmla="*/ 0 60000 65536"/>
                          <a:gd name="T11" fmla="*/ 0 60000 65536"/>
                          <a:gd name="T12" fmla="*/ 0 60000 65536"/>
                          <a:gd name="T13" fmla="*/ 0 60000 65536"/>
                          <a:gd name="T14" fmla="*/ 0 60000 65536"/>
                          <a:gd name="T15" fmla="*/ 0 w 665"/>
                          <a:gd name="T16" fmla="*/ 0 h 313"/>
                          <a:gd name="T17" fmla="*/ 665 w 665"/>
                          <a:gd name="T18" fmla="*/ 313 h 313"/>
                        </a:gdLst>
                        <a:ahLst/>
                        <a:cxnLst>
                          <a:cxn ang="T10">
                            <a:pos x="T0" y="T1"/>
                          </a:cxn>
                          <a:cxn ang="T11">
                            <a:pos x="T2" y="T3"/>
                          </a:cxn>
                          <a:cxn ang="T12">
                            <a:pos x="T4" y="T5"/>
                          </a:cxn>
                          <a:cxn ang="T13">
                            <a:pos x="T6" y="T7"/>
                          </a:cxn>
                          <a:cxn ang="T14">
                            <a:pos x="T8" y="T9"/>
                          </a:cxn>
                        </a:cxnLst>
                        <a:rect l="T15" t="T16" r="T17" b="T18"/>
                        <a:pathLst>
                          <a:path w="665" h="313">
                            <a:moveTo>
                              <a:pt x="0" y="312"/>
                            </a:moveTo>
                            <a:lnTo>
                              <a:pt x="312" y="313"/>
                            </a:lnTo>
                            <a:lnTo>
                              <a:pt x="312" y="0"/>
                            </a:lnTo>
                            <a:lnTo>
                              <a:pt x="665" y="1"/>
                            </a:lnTo>
                            <a:lnTo>
                              <a:pt x="620" y="0"/>
                            </a:lnTo>
                          </a:path>
                        </a:pathLst>
                      </a:custGeom>
                      <a:noFill/>
                      <a:ln w="19050" cmpd="sng">
                        <a:solidFill>
                          <a:srgbClr val="FF0000"/>
                        </a:solidFill>
                        <a:round/>
                        <a:headEnd/>
                        <a:tailEnd/>
                      </a:ln>
                    </p:spPr>
                    <p:txBody>
                      <a:bodyPr/>
                      <a:lstStyle/>
                      <a:p>
                        <a:endParaRPr lang="es-ES"/>
                      </a:p>
                    </p:txBody>
                  </p:sp>
                  <p:sp>
                    <p:nvSpPr>
                      <p:cNvPr id="89298" name="Forme libre 33"/>
                      <p:cNvSpPr>
                        <a:spLocks/>
                      </p:cNvSpPr>
                      <p:nvPr/>
                    </p:nvSpPr>
                    <p:spPr bwMode="auto">
                      <a:xfrm flipV="1">
                        <a:off x="4021" y="2496"/>
                        <a:ext cx="269" cy="114"/>
                      </a:xfrm>
                      <a:custGeom>
                        <a:avLst/>
                        <a:gdLst>
                          <a:gd name="T0" fmla="*/ 0 w 624"/>
                          <a:gd name="T1" fmla="*/ 0 h 313"/>
                          <a:gd name="T2" fmla="*/ 0 w 624"/>
                          <a:gd name="T3" fmla="*/ 0 h 313"/>
                          <a:gd name="T4" fmla="*/ 0 w 624"/>
                          <a:gd name="T5" fmla="*/ 0 h 313"/>
                          <a:gd name="T6" fmla="*/ 0 w 624"/>
                          <a:gd name="T7" fmla="*/ 0 h 313"/>
                          <a:gd name="T8" fmla="*/ 0 w 624"/>
                          <a:gd name="T9" fmla="*/ 0 h 313"/>
                          <a:gd name="T10" fmla="*/ 0 60000 65536"/>
                          <a:gd name="T11" fmla="*/ 0 60000 65536"/>
                          <a:gd name="T12" fmla="*/ 0 60000 65536"/>
                          <a:gd name="T13" fmla="*/ 0 60000 65536"/>
                          <a:gd name="T14" fmla="*/ 0 60000 65536"/>
                          <a:gd name="T15" fmla="*/ 0 w 624"/>
                          <a:gd name="T16" fmla="*/ 0 h 313"/>
                          <a:gd name="T17" fmla="*/ 624 w 624"/>
                          <a:gd name="T18" fmla="*/ 313 h 313"/>
                        </a:gdLst>
                        <a:ahLst/>
                        <a:cxnLst>
                          <a:cxn ang="T10">
                            <a:pos x="T0" y="T1"/>
                          </a:cxn>
                          <a:cxn ang="T11">
                            <a:pos x="T2" y="T3"/>
                          </a:cxn>
                          <a:cxn ang="T12">
                            <a:pos x="T4" y="T5"/>
                          </a:cxn>
                          <a:cxn ang="T13">
                            <a:pos x="T6" y="T7"/>
                          </a:cxn>
                          <a:cxn ang="T14">
                            <a:pos x="T8" y="T9"/>
                          </a:cxn>
                        </a:cxnLst>
                        <a:rect l="T15" t="T16" r="T17" b="T18"/>
                        <a:pathLst>
                          <a:path w="624" h="313">
                            <a:moveTo>
                              <a:pt x="0" y="312"/>
                            </a:moveTo>
                            <a:lnTo>
                              <a:pt x="312" y="313"/>
                            </a:lnTo>
                            <a:lnTo>
                              <a:pt x="312" y="0"/>
                            </a:lnTo>
                            <a:lnTo>
                              <a:pt x="624" y="0"/>
                            </a:lnTo>
                            <a:lnTo>
                              <a:pt x="624" y="312"/>
                            </a:lnTo>
                          </a:path>
                        </a:pathLst>
                      </a:custGeom>
                      <a:noFill/>
                      <a:ln w="19050" cmpd="sng">
                        <a:solidFill>
                          <a:srgbClr val="FF0000"/>
                        </a:solidFill>
                        <a:round/>
                        <a:headEnd/>
                        <a:tailEnd/>
                      </a:ln>
                    </p:spPr>
                    <p:txBody>
                      <a:bodyPr/>
                      <a:lstStyle/>
                      <a:p>
                        <a:endParaRPr lang="es-ES"/>
                      </a:p>
                    </p:txBody>
                  </p:sp>
                </p:grpSp>
                <p:sp>
                  <p:nvSpPr>
                    <p:cNvPr id="89287" name="Trait 34"/>
                    <p:cNvSpPr>
                      <a:spLocks noChangeShapeType="1"/>
                    </p:cNvSpPr>
                    <p:nvPr/>
                  </p:nvSpPr>
                  <p:spPr bwMode="auto">
                    <a:xfrm flipH="1">
                      <a:off x="3330" y="2688"/>
                      <a:ext cx="0" cy="528"/>
                    </a:xfrm>
                    <a:prstGeom prst="line">
                      <a:avLst/>
                    </a:prstGeom>
                    <a:noFill/>
                    <a:ln w="28575">
                      <a:solidFill>
                        <a:schemeClr val="tx1"/>
                      </a:solidFill>
                      <a:round/>
                      <a:headEnd type="triangle" w="med" len="med"/>
                      <a:tailEnd/>
                    </a:ln>
                  </p:spPr>
                  <p:txBody>
                    <a:bodyPr/>
                    <a:lstStyle/>
                    <a:p>
                      <a:endParaRPr lang="es-ES"/>
                    </a:p>
                  </p:txBody>
                </p:sp>
                <p:sp>
                  <p:nvSpPr>
                    <p:cNvPr id="89288" name="Trait 35"/>
                    <p:cNvSpPr>
                      <a:spLocks noChangeShapeType="1"/>
                    </p:cNvSpPr>
                    <p:nvPr/>
                  </p:nvSpPr>
                  <p:spPr bwMode="auto">
                    <a:xfrm flipV="1">
                      <a:off x="3330" y="3216"/>
                      <a:ext cx="1267" cy="0"/>
                    </a:xfrm>
                    <a:prstGeom prst="line">
                      <a:avLst/>
                    </a:prstGeom>
                    <a:noFill/>
                    <a:ln w="28575">
                      <a:solidFill>
                        <a:schemeClr val="tx1"/>
                      </a:solidFill>
                      <a:round/>
                      <a:headEnd/>
                      <a:tailEnd type="triangle" w="med" len="med"/>
                    </a:ln>
                  </p:spPr>
                  <p:txBody>
                    <a:bodyPr/>
                    <a:lstStyle/>
                    <a:p>
                      <a:endParaRPr lang="es-ES"/>
                    </a:p>
                  </p:txBody>
                </p:sp>
                <p:sp>
                  <p:nvSpPr>
                    <p:cNvPr id="89289" name="Zone de texte 36"/>
                    <p:cNvSpPr txBox="1">
                      <a:spLocks noChangeArrowheads="1"/>
                    </p:cNvSpPr>
                    <p:nvPr/>
                  </p:nvSpPr>
                  <p:spPr bwMode="auto">
                    <a:xfrm>
                      <a:off x="4564" y="3114"/>
                      <a:ext cx="236" cy="173"/>
                    </a:xfrm>
                    <a:prstGeom prst="rect">
                      <a:avLst/>
                    </a:prstGeom>
                    <a:noFill/>
                    <a:ln w="9525">
                      <a:noFill/>
                      <a:miter lim="800000"/>
                      <a:headEnd/>
                      <a:tailEnd/>
                    </a:ln>
                  </p:spPr>
                  <p:txBody>
                    <a:bodyPr>
                      <a:spAutoFit/>
                    </a:bodyPr>
                    <a:lstStyle/>
                    <a:p>
                      <a:pPr eaLnBrk="0" hangingPunct="0"/>
                      <a:r>
                        <a:rPr lang="fr-FR" b="1"/>
                        <a:t>t</a:t>
                      </a:r>
                    </a:p>
                  </p:txBody>
                </p:sp>
                <p:sp>
                  <p:nvSpPr>
                    <p:cNvPr id="89290" name="Zone de texte 37"/>
                    <p:cNvSpPr txBox="1">
                      <a:spLocks noChangeArrowheads="1"/>
                    </p:cNvSpPr>
                    <p:nvPr/>
                  </p:nvSpPr>
                  <p:spPr bwMode="auto">
                    <a:xfrm>
                      <a:off x="3127" y="2640"/>
                      <a:ext cx="236" cy="173"/>
                    </a:xfrm>
                    <a:prstGeom prst="rect">
                      <a:avLst/>
                    </a:prstGeom>
                    <a:noFill/>
                    <a:ln w="9525">
                      <a:noFill/>
                      <a:miter lim="800000"/>
                      <a:headEnd/>
                      <a:tailEnd/>
                    </a:ln>
                  </p:spPr>
                  <p:txBody>
                    <a:bodyPr>
                      <a:spAutoFit/>
                    </a:bodyPr>
                    <a:lstStyle/>
                    <a:p>
                      <a:pPr eaLnBrk="0" hangingPunct="0"/>
                      <a:r>
                        <a:rPr lang="fr-FR" b="1"/>
                        <a:t>U</a:t>
                      </a:r>
                    </a:p>
                  </p:txBody>
                </p:sp>
                <p:sp>
                  <p:nvSpPr>
                    <p:cNvPr id="89291" name="Zone de texte 38"/>
                    <p:cNvSpPr txBox="1">
                      <a:spLocks noChangeArrowheads="1"/>
                    </p:cNvSpPr>
                    <p:nvPr/>
                  </p:nvSpPr>
                  <p:spPr bwMode="auto">
                    <a:xfrm>
                      <a:off x="3146" y="3168"/>
                      <a:ext cx="235" cy="173"/>
                    </a:xfrm>
                    <a:prstGeom prst="rect">
                      <a:avLst/>
                    </a:prstGeom>
                    <a:noFill/>
                    <a:ln w="9525">
                      <a:noFill/>
                      <a:miter lim="800000"/>
                      <a:headEnd/>
                      <a:tailEnd/>
                    </a:ln>
                  </p:spPr>
                  <p:txBody>
                    <a:bodyPr>
                      <a:spAutoFit/>
                    </a:bodyPr>
                    <a:lstStyle/>
                    <a:p>
                      <a:pPr eaLnBrk="0" hangingPunct="0"/>
                      <a:r>
                        <a:rPr lang="fr-FR" b="1"/>
                        <a:t>0</a:t>
                      </a:r>
                    </a:p>
                  </p:txBody>
                </p:sp>
                <p:sp>
                  <p:nvSpPr>
                    <p:cNvPr id="89292" name="Zone de texte 39"/>
                    <p:cNvSpPr txBox="1">
                      <a:spLocks noChangeArrowheads="1"/>
                    </p:cNvSpPr>
                    <p:nvPr/>
                  </p:nvSpPr>
                  <p:spPr bwMode="auto">
                    <a:xfrm>
                      <a:off x="2994" y="2880"/>
                      <a:ext cx="387" cy="174"/>
                    </a:xfrm>
                    <a:prstGeom prst="rect">
                      <a:avLst/>
                    </a:prstGeom>
                    <a:noFill/>
                    <a:ln w="9525">
                      <a:noFill/>
                      <a:miter lim="800000"/>
                      <a:headEnd/>
                      <a:tailEnd/>
                    </a:ln>
                  </p:spPr>
                  <p:txBody>
                    <a:bodyPr>
                      <a:spAutoFit/>
                    </a:bodyPr>
                    <a:lstStyle/>
                    <a:p>
                      <a:pPr eaLnBrk="0" hangingPunct="0"/>
                      <a:r>
                        <a:rPr lang="fr-FR" b="1"/>
                        <a:t>2.5</a:t>
                      </a:r>
                    </a:p>
                  </p:txBody>
                </p:sp>
                <p:sp>
                  <p:nvSpPr>
                    <p:cNvPr id="89293" name="Zone de texte 40"/>
                    <p:cNvSpPr txBox="1">
                      <a:spLocks noChangeArrowheads="1"/>
                    </p:cNvSpPr>
                    <p:nvPr/>
                  </p:nvSpPr>
                  <p:spPr bwMode="auto">
                    <a:xfrm>
                      <a:off x="3026" y="3024"/>
                      <a:ext cx="355" cy="174"/>
                    </a:xfrm>
                    <a:prstGeom prst="rect">
                      <a:avLst/>
                    </a:prstGeom>
                    <a:noFill/>
                    <a:ln w="9525">
                      <a:noFill/>
                      <a:miter lim="800000"/>
                      <a:headEnd/>
                      <a:tailEnd/>
                    </a:ln>
                  </p:spPr>
                  <p:txBody>
                    <a:bodyPr>
                      <a:spAutoFit/>
                    </a:bodyPr>
                    <a:lstStyle/>
                    <a:p>
                      <a:pPr eaLnBrk="0" hangingPunct="0"/>
                      <a:r>
                        <a:rPr lang="fr-FR" b="1">
                          <a:solidFill>
                            <a:srgbClr val="FF0000"/>
                          </a:solidFill>
                        </a:rPr>
                        <a:t>1.5</a:t>
                      </a:r>
                    </a:p>
                  </p:txBody>
                </p:sp>
              </p:grpSp>
              <p:sp>
                <p:nvSpPr>
                  <p:cNvPr id="89285" name="Trait 41"/>
                  <p:cNvSpPr>
                    <a:spLocks noChangeShapeType="1"/>
                  </p:cNvSpPr>
                  <p:nvPr/>
                </p:nvSpPr>
                <p:spPr bwMode="auto">
                  <a:xfrm>
                    <a:off x="3312" y="3008"/>
                    <a:ext cx="1152" cy="0"/>
                  </a:xfrm>
                  <a:prstGeom prst="line">
                    <a:avLst/>
                  </a:prstGeom>
                  <a:noFill/>
                  <a:ln w="9525">
                    <a:solidFill>
                      <a:schemeClr val="bg1"/>
                    </a:solidFill>
                    <a:prstDash val="dash"/>
                    <a:round/>
                    <a:headEnd/>
                    <a:tailEnd/>
                  </a:ln>
                </p:spPr>
                <p:txBody>
                  <a:bodyPr/>
                  <a:lstStyle/>
                  <a:p>
                    <a:endParaRPr lang="es-ES"/>
                  </a:p>
                </p:txBody>
              </p:sp>
            </p:grpSp>
            <p:grpSp>
              <p:nvGrpSpPr>
                <p:cNvPr id="18" name="Groupe 42"/>
                <p:cNvGrpSpPr>
                  <a:grpSpLocks/>
                </p:cNvGrpSpPr>
                <p:nvPr/>
              </p:nvGrpSpPr>
              <p:grpSpPr bwMode="auto">
                <a:xfrm>
                  <a:off x="4644008" y="3933056"/>
                  <a:ext cx="2867025" cy="1112838"/>
                  <a:chOff x="3024" y="1920"/>
                  <a:chExt cx="1806" cy="701"/>
                </a:xfrm>
              </p:grpSpPr>
              <p:grpSp>
                <p:nvGrpSpPr>
                  <p:cNvPr id="19" name="Groupe 43"/>
                  <p:cNvGrpSpPr>
                    <a:grpSpLocks/>
                  </p:cNvGrpSpPr>
                  <p:nvPr/>
                </p:nvGrpSpPr>
                <p:grpSpPr bwMode="auto">
                  <a:xfrm>
                    <a:off x="3024" y="1920"/>
                    <a:ext cx="1806" cy="701"/>
                    <a:chOff x="3024" y="1920"/>
                    <a:chExt cx="1806" cy="701"/>
                  </a:xfrm>
                </p:grpSpPr>
                <p:grpSp>
                  <p:nvGrpSpPr>
                    <p:cNvPr id="20" name="Groupe 44"/>
                    <p:cNvGrpSpPr>
                      <a:grpSpLocks/>
                    </p:cNvGrpSpPr>
                    <p:nvPr/>
                  </p:nvGrpSpPr>
                  <p:grpSpPr bwMode="auto">
                    <a:xfrm>
                      <a:off x="3408" y="2160"/>
                      <a:ext cx="1073" cy="144"/>
                      <a:chOff x="3217" y="2365"/>
                      <a:chExt cx="1487" cy="114"/>
                    </a:xfrm>
                  </p:grpSpPr>
                  <p:sp>
                    <p:nvSpPr>
                      <p:cNvPr id="5" name="Forme libre 45"/>
                      <p:cNvSpPr>
                        <a:spLocks/>
                      </p:cNvSpPr>
                      <p:nvPr/>
                    </p:nvSpPr>
                    <p:spPr bwMode="auto">
                      <a:xfrm>
                        <a:off x="3217" y="2365"/>
                        <a:ext cx="267" cy="114"/>
                      </a:xfrm>
                      <a:custGeom>
                        <a:avLst/>
                        <a:gdLst>
                          <a:gd name="T0" fmla="*/ 0 w 624"/>
                          <a:gd name="T1" fmla="*/ 312 h 313"/>
                          <a:gd name="T2" fmla="*/ 312 w 624"/>
                          <a:gd name="T3" fmla="*/ 313 h 313"/>
                          <a:gd name="T4" fmla="*/ 312 w 624"/>
                          <a:gd name="T5" fmla="*/ 0 h 313"/>
                          <a:gd name="T6" fmla="*/ 624 w 624"/>
                          <a:gd name="T7" fmla="*/ 0 h 313"/>
                          <a:gd name="T8" fmla="*/ 624 w 624"/>
                          <a:gd name="T9" fmla="*/ 312 h 313"/>
                        </a:gdLst>
                        <a:ahLst/>
                        <a:cxnLst>
                          <a:cxn ang="0">
                            <a:pos x="T0" y="T1"/>
                          </a:cxn>
                          <a:cxn ang="0">
                            <a:pos x="T2" y="T3"/>
                          </a:cxn>
                          <a:cxn ang="0">
                            <a:pos x="T4" y="T5"/>
                          </a:cxn>
                          <a:cxn ang="0">
                            <a:pos x="T6" y="T7"/>
                          </a:cxn>
                          <a:cxn ang="0">
                            <a:pos x="T8" y="T9"/>
                          </a:cxn>
                        </a:cxnLst>
                        <a:rect l="0" t="0" r="r" b="b"/>
                        <a:pathLst>
                          <a:path w="624" h="313">
                            <a:moveTo>
                              <a:pt x="0" y="312"/>
                            </a:moveTo>
                            <a:lnTo>
                              <a:pt x="312" y="313"/>
                            </a:lnTo>
                            <a:lnTo>
                              <a:pt x="312" y="0"/>
                            </a:lnTo>
                            <a:lnTo>
                              <a:pt x="624" y="0"/>
                            </a:lnTo>
                            <a:lnTo>
                              <a:pt x="624" y="312"/>
                            </a:lnTo>
                          </a:path>
                        </a:pathLst>
                      </a:custGeom>
                      <a:noFill/>
                      <a:ln w="19050" cmpd="sng">
                        <a:solidFill>
                          <a:schemeClr val="accent6"/>
                        </a:solidFill>
                        <a:round/>
                        <a:headEnd/>
                        <a:tailEnd/>
                      </a:ln>
                      <a:extLst/>
                    </p:spPr>
                    <p:txBody>
                      <a:bodyPr/>
                      <a:lstStyle/>
                      <a:p>
                        <a:pPr algn="l">
                          <a:defRPr/>
                        </a:pPr>
                        <a:endParaRPr lang="fr-FR">
                          <a:latin typeface="Arial" pitchFamily="34" charset="0"/>
                        </a:endParaRPr>
                      </a:p>
                    </p:txBody>
                  </p:sp>
                  <p:sp>
                    <p:nvSpPr>
                      <p:cNvPr id="6" name="Forme libre 46"/>
                      <p:cNvSpPr>
                        <a:spLocks/>
                      </p:cNvSpPr>
                      <p:nvPr/>
                    </p:nvSpPr>
                    <p:spPr bwMode="auto">
                      <a:xfrm>
                        <a:off x="3484" y="2365"/>
                        <a:ext cx="269" cy="114"/>
                      </a:xfrm>
                      <a:custGeom>
                        <a:avLst/>
                        <a:gdLst>
                          <a:gd name="T0" fmla="*/ 0 w 624"/>
                          <a:gd name="T1" fmla="*/ 312 h 313"/>
                          <a:gd name="T2" fmla="*/ 312 w 624"/>
                          <a:gd name="T3" fmla="*/ 313 h 313"/>
                          <a:gd name="T4" fmla="*/ 312 w 624"/>
                          <a:gd name="T5" fmla="*/ 0 h 313"/>
                          <a:gd name="T6" fmla="*/ 624 w 624"/>
                          <a:gd name="T7" fmla="*/ 0 h 313"/>
                          <a:gd name="T8" fmla="*/ 624 w 624"/>
                          <a:gd name="T9" fmla="*/ 312 h 313"/>
                        </a:gdLst>
                        <a:ahLst/>
                        <a:cxnLst>
                          <a:cxn ang="0">
                            <a:pos x="T0" y="T1"/>
                          </a:cxn>
                          <a:cxn ang="0">
                            <a:pos x="T2" y="T3"/>
                          </a:cxn>
                          <a:cxn ang="0">
                            <a:pos x="T4" y="T5"/>
                          </a:cxn>
                          <a:cxn ang="0">
                            <a:pos x="T6" y="T7"/>
                          </a:cxn>
                          <a:cxn ang="0">
                            <a:pos x="T8" y="T9"/>
                          </a:cxn>
                        </a:cxnLst>
                        <a:rect l="0" t="0" r="r" b="b"/>
                        <a:pathLst>
                          <a:path w="624" h="313">
                            <a:moveTo>
                              <a:pt x="0" y="312"/>
                            </a:moveTo>
                            <a:lnTo>
                              <a:pt x="312" y="313"/>
                            </a:lnTo>
                            <a:lnTo>
                              <a:pt x="312" y="0"/>
                            </a:lnTo>
                            <a:lnTo>
                              <a:pt x="624" y="0"/>
                            </a:lnTo>
                            <a:lnTo>
                              <a:pt x="624" y="312"/>
                            </a:lnTo>
                          </a:path>
                        </a:pathLst>
                      </a:custGeom>
                      <a:noFill/>
                      <a:ln w="19050" cmpd="sng">
                        <a:solidFill>
                          <a:schemeClr val="accent6"/>
                        </a:solidFill>
                        <a:round/>
                        <a:headEnd/>
                        <a:tailEnd/>
                      </a:ln>
                      <a:extLst/>
                    </p:spPr>
                    <p:txBody>
                      <a:bodyPr/>
                      <a:lstStyle/>
                      <a:p>
                        <a:pPr algn="l">
                          <a:defRPr/>
                        </a:pPr>
                        <a:endParaRPr lang="fr-FR">
                          <a:latin typeface="Arial" pitchFamily="34" charset="0"/>
                        </a:endParaRPr>
                      </a:p>
                    </p:txBody>
                  </p:sp>
                  <p:sp>
                    <p:nvSpPr>
                      <p:cNvPr id="9" name="Forme libre 47"/>
                      <p:cNvSpPr>
                        <a:spLocks/>
                      </p:cNvSpPr>
                      <p:nvPr/>
                    </p:nvSpPr>
                    <p:spPr bwMode="auto">
                      <a:xfrm>
                        <a:off x="3753" y="2365"/>
                        <a:ext cx="269" cy="114"/>
                      </a:xfrm>
                      <a:custGeom>
                        <a:avLst/>
                        <a:gdLst>
                          <a:gd name="T0" fmla="*/ 0 w 624"/>
                          <a:gd name="T1" fmla="*/ 312 h 313"/>
                          <a:gd name="T2" fmla="*/ 312 w 624"/>
                          <a:gd name="T3" fmla="*/ 313 h 313"/>
                          <a:gd name="T4" fmla="*/ 312 w 624"/>
                          <a:gd name="T5" fmla="*/ 0 h 313"/>
                          <a:gd name="T6" fmla="*/ 624 w 624"/>
                          <a:gd name="T7" fmla="*/ 0 h 313"/>
                          <a:gd name="T8" fmla="*/ 624 w 624"/>
                          <a:gd name="T9" fmla="*/ 312 h 313"/>
                        </a:gdLst>
                        <a:ahLst/>
                        <a:cxnLst>
                          <a:cxn ang="0">
                            <a:pos x="T0" y="T1"/>
                          </a:cxn>
                          <a:cxn ang="0">
                            <a:pos x="T2" y="T3"/>
                          </a:cxn>
                          <a:cxn ang="0">
                            <a:pos x="T4" y="T5"/>
                          </a:cxn>
                          <a:cxn ang="0">
                            <a:pos x="T6" y="T7"/>
                          </a:cxn>
                          <a:cxn ang="0">
                            <a:pos x="T8" y="T9"/>
                          </a:cxn>
                        </a:cxnLst>
                        <a:rect l="0" t="0" r="r" b="b"/>
                        <a:pathLst>
                          <a:path w="624" h="313">
                            <a:moveTo>
                              <a:pt x="0" y="312"/>
                            </a:moveTo>
                            <a:lnTo>
                              <a:pt x="312" y="313"/>
                            </a:lnTo>
                            <a:lnTo>
                              <a:pt x="312" y="0"/>
                            </a:lnTo>
                            <a:lnTo>
                              <a:pt x="624" y="0"/>
                            </a:lnTo>
                            <a:lnTo>
                              <a:pt x="624" y="312"/>
                            </a:lnTo>
                          </a:path>
                        </a:pathLst>
                      </a:custGeom>
                      <a:noFill/>
                      <a:ln w="19050" cmpd="sng">
                        <a:solidFill>
                          <a:schemeClr val="accent6"/>
                        </a:solidFill>
                        <a:round/>
                        <a:headEnd/>
                        <a:tailEnd/>
                      </a:ln>
                      <a:extLst/>
                    </p:spPr>
                    <p:txBody>
                      <a:bodyPr/>
                      <a:lstStyle/>
                      <a:p>
                        <a:pPr algn="l">
                          <a:defRPr/>
                        </a:pPr>
                        <a:endParaRPr lang="fr-FR">
                          <a:latin typeface="Arial" pitchFamily="34" charset="0"/>
                        </a:endParaRPr>
                      </a:p>
                    </p:txBody>
                  </p:sp>
                  <p:sp>
                    <p:nvSpPr>
                      <p:cNvPr id="10" name="Forme libre 48"/>
                      <p:cNvSpPr>
                        <a:spLocks/>
                      </p:cNvSpPr>
                      <p:nvPr/>
                    </p:nvSpPr>
                    <p:spPr bwMode="auto">
                      <a:xfrm>
                        <a:off x="4290" y="2365"/>
                        <a:ext cx="414" cy="114"/>
                      </a:xfrm>
                      <a:custGeom>
                        <a:avLst/>
                        <a:gdLst>
                          <a:gd name="T0" fmla="*/ 0 w 963"/>
                          <a:gd name="T1" fmla="*/ 312 h 313"/>
                          <a:gd name="T2" fmla="*/ 312 w 963"/>
                          <a:gd name="T3" fmla="*/ 313 h 313"/>
                          <a:gd name="T4" fmla="*/ 312 w 963"/>
                          <a:gd name="T5" fmla="*/ 0 h 313"/>
                          <a:gd name="T6" fmla="*/ 624 w 963"/>
                          <a:gd name="T7" fmla="*/ 0 h 313"/>
                          <a:gd name="T8" fmla="*/ 963 w 963"/>
                          <a:gd name="T9" fmla="*/ 0 h 313"/>
                        </a:gdLst>
                        <a:ahLst/>
                        <a:cxnLst>
                          <a:cxn ang="0">
                            <a:pos x="T0" y="T1"/>
                          </a:cxn>
                          <a:cxn ang="0">
                            <a:pos x="T2" y="T3"/>
                          </a:cxn>
                          <a:cxn ang="0">
                            <a:pos x="T4" y="T5"/>
                          </a:cxn>
                          <a:cxn ang="0">
                            <a:pos x="T6" y="T7"/>
                          </a:cxn>
                          <a:cxn ang="0">
                            <a:pos x="T8" y="T9"/>
                          </a:cxn>
                        </a:cxnLst>
                        <a:rect l="0" t="0" r="r" b="b"/>
                        <a:pathLst>
                          <a:path w="963" h="313">
                            <a:moveTo>
                              <a:pt x="0" y="312"/>
                            </a:moveTo>
                            <a:lnTo>
                              <a:pt x="312" y="313"/>
                            </a:lnTo>
                            <a:lnTo>
                              <a:pt x="312" y="0"/>
                            </a:lnTo>
                            <a:lnTo>
                              <a:pt x="624" y="0"/>
                            </a:lnTo>
                            <a:lnTo>
                              <a:pt x="963" y="0"/>
                            </a:lnTo>
                          </a:path>
                        </a:pathLst>
                      </a:custGeom>
                      <a:noFill/>
                      <a:ln w="19050" cmpd="sng">
                        <a:solidFill>
                          <a:schemeClr val="accent6"/>
                        </a:solidFill>
                        <a:round/>
                        <a:headEnd/>
                        <a:tailEnd/>
                      </a:ln>
                      <a:extLst/>
                    </p:spPr>
                    <p:txBody>
                      <a:bodyPr/>
                      <a:lstStyle/>
                      <a:p>
                        <a:pPr algn="l">
                          <a:defRPr/>
                        </a:pPr>
                        <a:endParaRPr lang="fr-FR">
                          <a:latin typeface="Arial" pitchFamily="34" charset="0"/>
                        </a:endParaRPr>
                      </a:p>
                    </p:txBody>
                  </p:sp>
                  <p:sp>
                    <p:nvSpPr>
                      <p:cNvPr id="11" name="Forme libre 49"/>
                      <p:cNvSpPr>
                        <a:spLocks/>
                      </p:cNvSpPr>
                      <p:nvPr/>
                    </p:nvSpPr>
                    <p:spPr bwMode="auto">
                      <a:xfrm>
                        <a:off x="4022" y="2365"/>
                        <a:ext cx="267" cy="114"/>
                      </a:xfrm>
                      <a:custGeom>
                        <a:avLst/>
                        <a:gdLst>
                          <a:gd name="T0" fmla="*/ 0 w 624"/>
                          <a:gd name="T1" fmla="*/ 312 h 313"/>
                          <a:gd name="T2" fmla="*/ 312 w 624"/>
                          <a:gd name="T3" fmla="*/ 313 h 313"/>
                          <a:gd name="T4" fmla="*/ 312 w 624"/>
                          <a:gd name="T5" fmla="*/ 0 h 313"/>
                          <a:gd name="T6" fmla="*/ 624 w 624"/>
                          <a:gd name="T7" fmla="*/ 0 h 313"/>
                          <a:gd name="T8" fmla="*/ 624 w 624"/>
                          <a:gd name="T9" fmla="*/ 312 h 313"/>
                        </a:gdLst>
                        <a:ahLst/>
                        <a:cxnLst>
                          <a:cxn ang="0">
                            <a:pos x="T0" y="T1"/>
                          </a:cxn>
                          <a:cxn ang="0">
                            <a:pos x="T2" y="T3"/>
                          </a:cxn>
                          <a:cxn ang="0">
                            <a:pos x="T4" y="T5"/>
                          </a:cxn>
                          <a:cxn ang="0">
                            <a:pos x="T6" y="T7"/>
                          </a:cxn>
                          <a:cxn ang="0">
                            <a:pos x="T8" y="T9"/>
                          </a:cxn>
                        </a:cxnLst>
                        <a:rect l="0" t="0" r="r" b="b"/>
                        <a:pathLst>
                          <a:path w="624" h="313">
                            <a:moveTo>
                              <a:pt x="0" y="312"/>
                            </a:moveTo>
                            <a:lnTo>
                              <a:pt x="312" y="313"/>
                            </a:lnTo>
                            <a:lnTo>
                              <a:pt x="312" y="0"/>
                            </a:lnTo>
                            <a:lnTo>
                              <a:pt x="624" y="0"/>
                            </a:lnTo>
                            <a:lnTo>
                              <a:pt x="624" y="312"/>
                            </a:lnTo>
                          </a:path>
                        </a:pathLst>
                      </a:custGeom>
                      <a:noFill/>
                      <a:ln w="19050" cmpd="sng">
                        <a:solidFill>
                          <a:schemeClr val="accent6"/>
                        </a:solidFill>
                        <a:round/>
                        <a:headEnd/>
                        <a:tailEnd/>
                      </a:ln>
                      <a:extLst/>
                    </p:spPr>
                    <p:txBody>
                      <a:bodyPr/>
                      <a:lstStyle/>
                      <a:p>
                        <a:pPr algn="l">
                          <a:defRPr/>
                        </a:pPr>
                        <a:endParaRPr lang="fr-FR">
                          <a:latin typeface="Arial" pitchFamily="34" charset="0"/>
                        </a:endParaRPr>
                      </a:p>
                    </p:txBody>
                  </p:sp>
                </p:grpSp>
                <p:sp>
                  <p:nvSpPr>
                    <p:cNvPr id="89272" name="Trait 50"/>
                    <p:cNvSpPr>
                      <a:spLocks noChangeShapeType="1"/>
                    </p:cNvSpPr>
                    <p:nvPr/>
                  </p:nvSpPr>
                  <p:spPr bwMode="auto">
                    <a:xfrm flipH="1">
                      <a:off x="3360" y="1968"/>
                      <a:ext cx="0" cy="528"/>
                    </a:xfrm>
                    <a:prstGeom prst="line">
                      <a:avLst/>
                    </a:prstGeom>
                    <a:noFill/>
                    <a:ln w="28575">
                      <a:solidFill>
                        <a:schemeClr val="tx1"/>
                      </a:solidFill>
                      <a:round/>
                      <a:headEnd type="triangle" w="med" len="med"/>
                      <a:tailEnd/>
                    </a:ln>
                  </p:spPr>
                  <p:txBody>
                    <a:bodyPr/>
                    <a:lstStyle/>
                    <a:p>
                      <a:endParaRPr lang="es-ES"/>
                    </a:p>
                  </p:txBody>
                </p:sp>
                <p:sp>
                  <p:nvSpPr>
                    <p:cNvPr id="89273" name="Trait 51"/>
                    <p:cNvSpPr>
                      <a:spLocks noChangeShapeType="1"/>
                    </p:cNvSpPr>
                    <p:nvPr/>
                  </p:nvSpPr>
                  <p:spPr bwMode="auto">
                    <a:xfrm flipV="1">
                      <a:off x="3360" y="2496"/>
                      <a:ext cx="1267" cy="0"/>
                    </a:xfrm>
                    <a:prstGeom prst="line">
                      <a:avLst/>
                    </a:prstGeom>
                    <a:noFill/>
                    <a:ln w="28575">
                      <a:solidFill>
                        <a:schemeClr val="tx1"/>
                      </a:solidFill>
                      <a:round/>
                      <a:headEnd/>
                      <a:tailEnd type="triangle" w="med" len="med"/>
                    </a:ln>
                  </p:spPr>
                  <p:txBody>
                    <a:bodyPr/>
                    <a:lstStyle/>
                    <a:p>
                      <a:endParaRPr lang="es-ES"/>
                    </a:p>
                  </p:txBody>
                </p:sp>
                <p:sp>
                  <p:nvSpPr>
                    <p:cNvPr id="89274" name="Zone de texte 52"/>
                    <p:cNvSpPr txBox="1">
                      <a:spLocks noChangeArrowheads="1"/>
                    </p:cNvSpPr>
                    <p:nvPr/>
                  </p:nvSpPr>
                  <p:spPr bwMode="auto">
                    <a:xfrm>
                      <a:off x="4594" y="2394"/>
                      <a:ext cx="236" cy="173"/>
                    </a:xfrm>
                    <a:prstGeom prst="rect">
                      <a:avLst/>
                    </a:prstGeom>
                    <a:noFill/>
                    <a:ln w="9525">
                      <a:noFill/>
                      <a:miter lim="800000"/>
                      <a:headEnd/>
                      <a:tailEnd/>
                    </a:ln>
                  </p:spPr>
                  <p:txBody>
                    <a:bodyPr>
                      <a:spAutoFit/>
                    </a:bodyPr>
                    <a:lstStyle/>
                    <a:p>
                      <a:pPr eaLnBrk="0" hangingPunct="0"/>
                      <a:r>
                        <a:rPr lang="fr-FR" b="1"/>
                        <a:t>t</a:t>
                      </a:r>
                    </a:p>
                  </p:txBody>
                </p:sp>
                <p:sp>
                  <p:nvSpPr>
                    <p:cNvPr id="89275" name="Zone de texte 53"/>
                    <p:cNvSpPr txBox="1">
                      <a:spLocks noChangeArrowheads="1"/>
                    </p:cNvSpPr>
                    <p:nvPr/>
                  </p:nvSpPr>
                  <p:spPr bwMode="auto">
                    <a:xfrm>
                      <a:off x="3157" y="1920"/>
                      <a:ext cx="236" cy="173"/>
                    </a:xfrm>
                    <a:prstGeom prst="rect">
                      <a:avLst/>
                    </a:prstGeom>
                    <a:noFill/>
                    <a:ln w="9525">
                      <a:noFill/>
                      <a:miter lim="800000"/>
                      <a:headEnd/>
                      <a:tailEnd/>
                    </a:ln>
                  </p:spPr>
                  <p:txBody>
                    <a:bodyPr>
                      <a:spAutoFit/>
                    </a:bodyPr>
                    <a:lstStyle/>
                    <a:p>
                      <a:pPr eaLnBrk="0" hangingPunct="0"/>
                      <a:r>
                        <a:rPr lang="fr-FR" b="1"/>
                        <a:t>U</a:t>
                      </a:r>
                    </a:p>
                  </p:txBody>
                </p:sp>
                <p:sp>
                  <p:nvSpPr>
                    <p:cNvPr id="89276" name="Zone de texte 54"/>
                    <p:cNvSpPr txBox="1">
                      <a:spLocks noChangeArrowheads="1"/>
                    </p:cNvSpPr>
                    <p:nvPr/>
                  </p:nvSpPr>
                  <p:spPr bwMode="auto">
                    <a:xfrm>
                      <a:off x="3176" y="2448"/>
                      <a:ext cx="235" cy="173"/>
                    </a:xfrm>
                    <a:prstGeom prst="rect">
                      <a:avLst/>
                    </a:prstGeom>
                    <a:noFill/>
                    <a:ln w="9525">
                      <a:noFill/>
                      <a:miter lim="800000"/>
                      <a:headEnd/>
                      <a:tailEnd/>
                    </a:ln>
                  </p:spPr>
                  <p:txBody>
                    <a:bodyPr>
                      <a:spAutoFit/>
                    </a:bodyPr>
                    <a:lstStyle/>
                    <a:p>
                      <a:pPr eaLnBrk="0" hangingPunct="0"/>
                      <a:r>
                        <a:rPr lang="fr-FR" b="1"/>
                        <a:t>0</a:t>
                      </a:r>
                    </a:p>
                  </p:txBody>
                </p:sp>
                <p:sp>
                  <p:nvSpPr>
                    <p:cNvPr id="89277" name="Zone de texte 55"/>
                    <p:cNvSpPr txBox="1">
                      <a:spLocks noChangeArrowheads="1"/>
                    </p:cNvSpPr>
                    <p:nvPr/>
                  </p:nvSpPr>
                  <p:spPr bwMode="auto">
                    <a:xfrm>
                      <a:off x="3024" y="2208"/>
                      <a:ext cx="387" cy="174"/>
                    </a:xfrm>
                    <a:prstGeom prst="rect">
                      <a:avLst/>
                    </a:prstGeom>
                    <a:noFill/>
                    <a:ln w="9525">
                      <a:noFill/>
                      <a:miter lim="800000"/>
                      <a:headEnd/>
                      <a:tailEnd/>
                    </a:ln>
                  </p:spPr>
                  <p:txBody>
                    <a:bodyPr>
                      <a:spAutoFit/>
                    </a:bodyPr>
                    <a:lstStyle/>
                    <a:p>
                      <a:pPr eaLnBrk="0" hangingPunct="0"/>
                      <a:r>
                        <a:rPr lang="fr-FR" b="1"/>
                        <a:t>2.5</a:t>
                      </a:r>
                    </a:p>
                  </p:txBody>
                </p:sp>
                <p:sp>
                  <p:nvSpPr>
                    <p:cNvPr id="89278" name="Zone de texte 56"/>
                    <p:cNvSpPr txBox="1">
                      <a:spLocks noChangeArrowheads="1"/>
                    </p:cNvSpPr>
                    <p:nvPr/>
                  </p:nvSpPr>
                  <p:spPr bwMode="auto">
                    <a:xfrm>
                      <a:off x="3056" y="2064"/>
                      <a:ext cx="355" cy="173"/>
                    </a:xfrm>
                    <a:prstGeom prst="rect">
                      <a:avLst/>
                    </a:prstGeom>
                    <a:noFill/>
                    <a:ln w="9525">
                      <a:noFill/>
                      <a:miter lim="800000"/>
                      <a:headEnd/>
                      <a:tailEnd/>
                    </a:ln>
                  </p:spPr>
                  <p:txBody>
                    <a:bodyPr>
                      <a:spAutoFit/>
                    </a:bodyPr>
                    <a:lstStyle/>
                    <a:p>
                      <a:pPr eaLnBrk="0" hangingPunct="0"/>
                      <a:r>
                        <a:rPr lang="fr-FR" b="1">
                          <a:solidFill>
                            <a:srgbClr val="CC0066"/>
                          </a:solidFill>
                        </a:rPr>
                        <a:t>3.5</a:t>
                      </a:r>
                    </a:p>
                  </p:txBody>
                </p:sp>
              </p:grpSp>
              <p:sp>
                <p:nvSpPr>
                  <p:cNvPr id="89270" name="Trait 57"/>
                  <p:cNvSpPr>
                    <a:spLocks noChangeShapeType="1"/>
                  </p:cNvSpPr>
                  <p:nvPr/>
                </p:nvSpPr>
                <p:spPr bwMode="auto">
                  <a:xfrm>
                    <a:off x="3312" y="2304"/>
                    <a:ext cx="1152" cy="0"/>
                  </a:xfrm>
                  <a:prstGeom prst="line">
                    <a:avLst/>
                  </a:prstGeom>
                  <a:noFill/>
                  <a:ln w="9525">
                    <a:solidFill>
                      <a:schemeClr val="bg1"/>
                    </a:solidFill>
                    <a:prstDash val="dash"/>
                    <a:round/>
                    <a:headEnd/>
                    <a:tailEnd/>
                  </a:ln>
                </p:spPr>
                <p:txBody>
                  <a:bodyPr/>
                  <a:lstStyle/>
                  <a:p>
                    <a:endParaRPr lang="es-ES"/>
                  </a:p>
                </p:txBody>
              </p:sp>
            </p:grpSp>
          </p:grpSp>
          <p:sp>
            <p:nvSpPr>
              <p:cNvPr id="89264" name="Text Box 39"/>
              <p:cNvSpPr txBox="1">
                <a:spLocks noChangeArrowheads="1"/>
              </p:cNvSpPr>
              <p:nvPr/>
            </p:nvSpPr>
            <p:spPr bwMode="auto">
              <a:xfrm>
                <a:off x="4785" y="2840"/>
                <a:ext cx="589" cy="173"/>
              </a:xfrm>
              <a:prstGeom prst="rect">
                <a:avLst/>
              </a:prstGeom>
              <a:noFill/>
              <a:ln w="9525">
                <a:noFill/>
                <a:miter lim="800000"/>
                <a:headEnd/>
                <a:tailEnd/>
              </a:ln>
            </p:spPr>
            <p:txBody>
              <a:bodyPr>
                <a:spAutoFit/>
              </a:bodyPr>
              <a:lstStyle/>
              <a:p>
                <a:pPr algn="l">
                  <a:spcBef>
                    <a:spcPct val="50000"/>
                  </a:spcBef>
                </a:pPr>
                <a:r>
                  <a:rPr lang="fr-FR">
                    <a:solidFill>
                      <a:schemeClr val="accent2"/>
                    </a:solidFill>
                  </a:rPr>
                  <a:t>2,68 V</a:t>
                </a:r>
              </a:p>
            </p:txBody>
          </p:sp>
        </p:grpSp>
        <p:sp>
          <p:nvSpPr>
            <p:cNvPr id="89095" name="Zone de texte 59"/>
            <p:cNvSpPr txBox="1">
              <a:spLocks noChangeArrowheads="1"/>
            </p:cNvSpPr>
            <p:nvPr/>
          </p:nvSpPr>
          <p:spPr bwMode="auto">
            <a:xfrm>
              <a:off x="2971" y="1797"/>
              <a:ext cx="2352" cy="520"/>
            </a:xfrm>
            <a:prstGeom prst="rect">
              <a:avLst/>
            </a:prstGeom>
            <a:noFill/>
            <a:ln w="28575">
              <a:noFill/>
              <a:miter lim="800000"/>
              <a:headEnd/>
              <a:tailEnd/>
            </a:ln>
          </p:spPr>
          <p:txBody>
            <a:bodyPr>
              <a:spAutoFit/>
            </a:bodyPr>
            <a:lstStyle/>
            <a:p>
              <a:pPr>
                <a:spcBef>
                  <a:spcPct val="50000"/>
                </a:spcBef>
              </a:pPr>
              <a:r>
                <a:rPr lang="es-ES" sz="1600" b="1">
                  <a:solidFill>
                    <a:schemeClr val="bg1"/>
                  </a:solidFill>
                </a:rPr>
                <a:t>El despertar se lleva a cabo únicamente cuando aparece + APC (llave en posición “ON”)</a:t>
              </a:r>
            </a:p>
          </p:txBody>
        </p:sp>
        <p:grpSp>
          <p:nvGrpSpPr>
            <p:cNvPr id="26" name="Groupe 10"/>
            <p:cNvGrpSpPr>
              <a:grpSpLocks/>
            </p:cNvGrpSpPr>
            <p:nvPr/>
          </p:nvGrpSpPr>
          <p:grpSpPr bwMode="auto">
            <a:xfrm>
              <a:off x="328" y="2517"/>
              <a:ext cx="1998" cy="1552"/>
              <a:chOff x="232047" y="3995772"/>
              <a:chExt cx="3173015" cy="2463681"/>
            </a:xfrm>
          </p:grpSpPr>
          <p:sp>
            <p:nvSpPr>
              <p:cNvPr id="89251" name="Zone de texte 17"/>
              <p:cNvSpPr txBox="1">
                <a:spLocks noChangeArrowheads="1"/>
              </p:cNvSpPr>
              <p:nvPr/>
            </p:nvSpPr>
            <p:spPr bwMode="auto">
              <a:xfrm>
                <a:off x="816466" y="6092758"/>
                <a:ext cx="1954946" cy="366695"/>
              </a:xfrm>
              <a:prstGeom prst="rect">
                <a:avLst/>
              </a:prstGeom>
              <a:noFill/>
              <a:ln w="9525">
                <a:noFill/>
                <a:miter lim="800000"/>
                <a:headEnd/>
                <a:tailEnd/>
              </a:ln>
            </p:spPr>
            <p:txBody>
              <a:bodyPr>
                <a:spAutoFit/>
              </a:bodyPr>
              <a:lstStyle/>
              <a:p>
                <a:pPr algn="l"/>
                <a:r>
                  <a:rPr lang="fr-FR" sz="1800" i="1">
                    <a:solidFill>
                      <a:srgbClr val="FF0000"/>
                    </a:solidFill>
                  </a:rPr>
                  <a:t>+ APC = 12 V</a:t>
                </a:r>
              </a:p>
            </p:txBody>
          </p:sp>
          <p:grpSp>
            <p:nvGrpSpPr>
              <p:cNvPr id="27" name="Groupe 19"/>
              <p:cNvGrpSpPr>
                <a:grpSpLocks/>
              </p:cNvGrpSpPr>
              <p:nvPr/>
            </p:nvGrpSpPr>
            <p:grpSpPr bwMode="auto">
              <a:xfrm>
                <a:off x="232047" y="4593905"/>
                <a:ext cx="3173015" cy="1624619"/>
                <a:chOff x="2832" y="3051"/>
                <a:chExt cx="2050" cy="1207"/>
              </a:xfrm>
            </p:grpSpPr>
            <p:sp>
              <p:nvSpPr>
                <p:cNvPr id="89254" name="Trait 20"/>
                <p:cNvSpPr>
                  <a:spLocks noChangeShapeType="1"/>
                </p:cNvSpPr>
                <p:nvPr/>
              </p:nvSpPr>
              <p:spPr bwMode="auto">
                <a:xfrm>
                  <a:off x="3145" y="3051"/>
                  <a:ext cx="0" cy="1065"/>
                </a:xfrm>
                <a:prstGeom prst="line">
                  <a:avLst/>
                </a:prstGeom>
                <a:noFill/>
                <a:ln w="28575">
                  <a:solidFill>
                    <a:schemeClr val="tx1"/>
                  </a:solidFill>
                  <a:round/>
                  <a:headEnd type="triangle" w="med" len="med"/>
                  <a:tailEnd/>
                </a:ln>
              </p:spPr>
              <p:txBody>
                <a:bodyPr/>
                <a:lstStyle/>
                <a:p>
                  <a:endParaRPr lang="es-ES"/>
                </a:p>
              </p:txBody>
            </p:sp>
            <p:sp>
              <p:nvSpPr>
                <p:cNvPr id="89255" name="Trait 21"/>
                <p:cNvSpPr>
                  <a:spLocks noChangeShapeType="1"/>
                </p:cNvSpPr>
                <p:nvPr/>
              </p:nvSpPr>
              <p:spPr bwMode="auto">
                <a:xfrm>
                  <a:off x="3145" y="4116"/>
                  <a:ext cx="1550" cy="0"/>
                </a:xfrm>
                <a:prstGeom prst="line">
                  <a:avLst/>
                </a:prstGeom>
                <a:noFill/>
                <a:ln w="28575">
                  <a:solidFill>
                    <a:schemeClr val="tx1"/>
                  </a:solidFill>
                  <a:round/>
                  <a:headEnd/>
                  <a:tailEnd type="triangle" w="med" len="med"/>
                </a:ln>
              </p:spPr>
              <p:txBody>
                <a:bodyPr/>
                <a:lstStyle/>
                <a:p>
                  <a:endParaRPr lang="es-ES"/>
                </a:p>
              </p:txBody>
            </p:sp>
            <p:sp>
              <p:nvSpPr>
                <p:cNvPr id="89256" name="Zone de texte 22"/>
                <p:cNvSpPr txBox="1">
                  <a:spLocks noChangeArrowheads="1"/>
                </p:cNvSpPr>
                <p:nvPr/>
              </p:nvSpPr>
              <p:spPr bwMode="auto">
                <a:xfrm>
                  <a:off x="4659" y="4004"/>
                  <a:ext cx="223" cy="226"/>
                </a:xfrm>
                <a:prstGeom prst="rect">
                  <a:avLst/>
                </a:prstGeom>
                <a:noFill/>
                <a:ln w="9525">
                  <a:noFill/>
                  <a:miter lim="800000"/>
                  <a:headEnd/>
                  <a:tailEnd/>
                </a:ln>
              </p:spPr>
              <p:txBody>
                <a:bodyPr>
                  <a:spAutoFit/>
                </a:bodyPr>
                <a:lstStyle/>
                <a:p>
                  <a:pPr eaLnBrk="0" hangingPunct="0"/>
                  <a:r>
                    <a:rPr lang="fr-FR" b="1"/>
                    <a:t>t</a:t>
                  </a:r>
                </a:p>
              </p:txBody>
            </p:sp>
            <p:sp>
              <p:nvSpPr>
                <p:cNvPr id="89257" name="Zone de texte 23"/>
                <p:cNvSpPr txBox="1">
                  <a:spLocks noChangeArrowheads="1"/>
                </p:cNvSpPr>
                <p:nvPr/>
              </p:nvSpPr>
              <p:spPr bwMode="auto">
                <a:xfrm>
                  <a:off x="2877" y="3095"/>
                  <a:ext cx="223" cy="226"/>
                </a:xfrm>
                <a:prstGeom prst="rect">
                  <a:avLst/>
                </a:prstGeom>
                <a:noFill/>
                <a:ln w="9525">
                  <a:noFill/>
                  <a:miter lim="800000"/>
                  <a:headEnd/>
                  <a:tailEnd/>
                </a:ln>
              </p:spPr>
              <p:txBody>
                <a:bodyPr>
                  <a:spAutoFit/>
                </a:bodyPr>
                <a:lstStyle/>
                <a:p>
                  <a:pPr eaLnBrk="0" hangingPunct="0"/>
                  <a:r>
                    <a:rPr lang="fr-FR" b="1"/>
                    <a:t>U</a:t>
                  </a:r>
                </a:p>
              </p:txBody>
            </p:sp>
            <p:sp>
              <p:nvSpPr>
                <p:cNvPr id="89258" name="Zone de texte 24"/>
                <p:cNvSpPr txBox="1">
                  <a:spLocks noChangeArrowheads="1"/>
                </p:cNvSpPr>
                <p:nvPr/>
              </p:nvSpPr>
              <p:spPr bwMode="auto">
                <a:xfrm>
                  <a:off x="2832" y="3612"/>
                  <a:ext cx="357" cy="226"/>
                </a:xfrm>
                <a:prstGeom prst="rect">
                  <a:avLst/>
                </a:prstGeom>
                <a:noFill/>
                <a:ln w="9525">
                  <a:noFill/>
                  <a:miter lim="800000"/>
                  <a:headEnd/>
                  <a:tailEnd/>
                </a:ln>
              </p:spPr>
              <p:txBody>
                <a:bodyPr>
                  <a:spAutoFit/>
                </a:bodyPr>
                <a:lstStyle/>
                <a:p>
                  <a:pPr eaLnBrk="0" hangingPunct="0"/>
                  <a:r>
                    <a:rPr lang="fr-FR" b="1">
                      <a:solidFill>
                        <a:srgbClr val="FF0000"/>
                      </a:solidFill>
                    </a:rPr>
                    <a:t>12 V</a:t>
                  </a:r>
                </a:p>
              </p:txBody>
            </p:sp>
            <p:sp>
              <p:nvSpPr>
                <p:cNvPr id="89259" name="Zone de texte 25"/>
                <p:cNvSpPr txBox="1">
                  <a:spLocks noChangeArrowheads="1"/>
                </p:cNvSpPr>
                <p:nvPr/>
              </p:nvSpPr>
              <p:spPr bwMode="auto">
                <a:xfrm>
                  <a:off x="2967" y="4032"/>
                  <a:ext cx="222" cy="226"/>
                </a:xfrm>
                <a:prstGeom prst="rect">
                  <a:avLst/>
                </a:prstGeom>
                <a:noFill/>
                <a:ln w="9525">
                  <a:noFill/>
                  <a:miter lim="800000"/>
                  <a:headEnd/>
                  <a:tailEnd/>
                </a:ln>
              </p:spPr>
              <p:txBody>
                <a:bodyPr>
                  <a:spAutoFit/>
                </a:bodyPr>
                <a:lstStyle/>
                <a:p>
                  <a:pPr eaLnBrk="0" hangingPunct="0"/>
                  <a:r>
                    <a:rPr lang="fr-FR" b="1"/>
                    <a:t>0</a:t>
                  </a:r>
                </a:p>
              </p:txBody>
            </p:sp>
            <p:sp>
              <p:nvSpPr>
                <p:cNvPr id="89260" name="Trait 26"/>
                <p:cNvSpPr>
                  <a:spLocks noChangeShapeType="1"/>
                </p:cNvSpPr>
                <p:nvPr/>
              </p:nvSpPr>
              <p:spPr bwMode="auto">
                <a:xfrm>
                  <a:off x="3189" y="3696"/>
                  <a:ext cx="1295" cy="0"/>
                </a:xfrm>
                <a:prstGeom prst="line">
                  <a:avLst/>
                </a:prstGeom>
                <a:noFill/>
                <a:ln w="19050">
                  <a:solidFill>
                    <a:srgbClr val="FF0000"/>
                  </a:solidFill>
                  <a:round/>
                  <a:headEnd/>
                  <a:tailEnd/>
                </a:ln>
              </p:spPr>
              <p:txBody>
                <a:bodyPr/>
                <a:lstStyle/>
                <a:p>
                  <a:endParaRPr lang="es-ES"/>
                </a:p>
              </p:txBody>
            </p:sp>
            <p:sp>
              <p:nvSpPr>
                <p:cNvPr id="89261" name="Zone de texte 27"/>
                <p:cNvSpPr txBox="1">
                  <a:spLocks noChangeArrowheads="1"/>
                </p:cNvSpPr>
                <p:nvPr/>
              </p:nvSpPr>
              <p:spPr bwMode="auto">
                <a:xfrm>
                  <a:off x="3503" y="3738"/>
                  <a:ext cx="490" cy="206"/>
                </a:xfrm>
                <a:prstGeom prst="rect">
                  <a:avLst/>
                </a:prstGeom>
                <a:noFill/>
                <a:ln w="9525">
                  <a:noFill/>
                  <a:miter lim="800000"/>
                  <a:headEnd/>
                  <a:tailEnd/>
                </a:ln>
              </p:spPr>
              <p:txBody>
                <a:bodyPr>
                  <a:spAutoFit/>
                </a:bodyPr>
                <a:lstStyle/>
                <a:p>
                  <a:pPr eaLnBrk="0" hangingPunct="0"/>
                  <a:r>
                    <a:rPr lang="fr-FR" b="1">
                      <a:solidFill>
                        <a:srgbClr val="FF0000"/>
                      </a:solidFill>
                    </a:rPr>
                    <a:t>+ APC</a:t>
                  </a:r>
                </a:p>
              </p:txBody>
            </p:sp>
          </p:grpSp>
          <p:sp>
            <p:nvSpPr>
              <p:cNvPr id="89253" name="ZoneTexte 62"/>
              <p:cNvSpPr txBox="1">
                <a:spLocks noChangeArrowheads="1"/>
              </p:cNvSpPr>
              <p:nvPr/>
            </p:nvSpPr>
            <p:spPr bwMode="auto">
              <a:xfrm>
                <a:off x="827583" y="3995772"/>
                <a:ext cx="2015293" cy="641319"/>
              </a:xfrm>
              <a:prstGeom prst="rect">
                <a:avLst/>
              </a:prstGeom>
              <a:noFill/>
              <a:ln w="9525">
                <a:noFill/>
                <a:miter lim="800000"/>
                <a:headEnd/>
                <a:tailEnd/>
              </a:ln>
            </p:spPr>
            <p:txBody>
              <a:bodyPr>
                <a:spAutoFit/>
              </a:bodyPr>
              <a:lstStyle/>
              <a:p>
                <a:pPr algn="l"/>
                <a:r>
                  <a:rPr lang="es-ES" sz="1800" i="1"/>
                  <a:t>Sistema en despertar</a:t>
                </a:r>
              </a:p>
            </p:txBody>
          </p:sp>
        </p:grpSp>
        <p:sp>
          <p:nvSpPr>
            <p:cNvPr id="89097" name="ZoneTexte 3"/>
            <p:cNvSpPr txBox="1">
              <a:spLocks noChangeArrowheads="1"/>
            </p:cNvSpPr>
            <p:nvPr/>
          </p:nvSpPr>
          <p:spPr bwMode="auto">
            <a:xfrm>
              <a:off x="3061" y="1166"/>
              <a:ext cx="2268" cy="231"/>
            </a:xfrm>
            <a:prstGeom prst="rect">
              <a:avLst/>
            </a:prstGeom>
            <a:noFill/>
            <a:ln w="9525">
              <a:noFill/>
              <a:miter lim="800000"/>
              <a:headEnd/>
              <a:tailEnd/>
            </a:ln>
          </p:spPr>
          <p:txBody>
            <a:bodyPr>
              <a:spAutoFit/>
            </a:bodyPr>
            <a:lstStyle/>
            <a:p>
              <a:pPr algn="l"/>
              <a:r>
                <a:rPr lang="fr-FR" sz="1800" i="1"/>
                <a:t>CAN-C H et CAN-C L = 0,6 V</a:t>
              </a:r>
            </a:p>
          </p:txBody>
        </p:sp>
        <p:grpSp>
          <p:nvGrpSpPr>
            <p:cNvPr id="32" name="Groupe 1"/>
            <p:cNvGrpSpPr>
              <a:grpSpLocks/>
            </p:cNvGrpSpPr>
            <p:nvPr/>
          </p:nvGrpSpPr>
          <p:grpSpPr bwMode="auto">
            <a:xfrm>
              <a:off x="320" y="845"/>
              <a:ext cx="2016" cy="1319"/>
              <a:chOff x="291480" y="1340768"/>
              <a:chExt cx="3200400" cy="2094348"/>
            </a:xfrm>
          </p:grpSpPr>
          <p:grpSp>
            <p:nvGrpSpPr>
              <p:cNvPr id="35" name="Groupe 4"/>
              <p:cNvGrpSpPr>
                <a:grpSpLocks/>
              </p:cNvGrpSpPr>
              <p:nvPr/>
            </p:nvGrpSpPr>
            <p:grpSpPr bwMode="auto">
              <a:xfrm>
                <a:off x="291480" y="1556792"/>
                <a:ext cx="3200400" cy="1600200"/>
                <a:chOff x="2592" y="1728"/>
                <a:chExt cx="2016" cy="1008"/>
              </a:xfrm>
            </p:grpSpPr>
            <p:grpSp>
              <p:nvGrpSpPr>
                <p:cNvPr id="36" name="Groupe 5"/>
                <p:cNvGrpSpPr>
                  <a:grpSpLocks/>
                </p:cNvGrpSpPr>
                <p:nvPr/>
              </p:nvGrpSpPr>
              <p:grpSpPr bwMode="auto">
                <a:xfrm>
                  <a:off x="2592" y="1728"/>
                  <a:ext cx="2016" cy="1008"/>
                  <a:chOff x="3072" y="1728"/>
                  <a:chExt cx="2016" cy="1008"/>
                </a:xfrm>
              </p:grpSpPr>
              <p:sp>
                <p:nvSpPr>
                  <p:cNvPr id="89246" name="Trait 6"/>
                  <p:cNvSpPr>
                    <a:spLocks noChangeShapeType="1"/>
                  </p:cNvSpPr>
                  <p:nvPr/>
                </p:nvSpPr>
                <p:spPr bwMode="auto">
                  <a:xfrm>
                    <a:off x="3360" y="1728"/>
                    <a:ext cx="0" cy="912"/>
                  </a:xfrm>
                  <a:prstGeom prst="line">
                    <a:avLst/>
                  </a:prstGeom>
                  <a:noFill/>
                  <a:ln w="28575">
                    <a:solidFill>
                      <a:schemeClr val="tx1"/>
                    </a:solidFill>
                    <a:round/>
                    <a:headEnd type="triangle" w="med" len="med"/>
                    <a:tailEnd/>
                  </a:ln>
                </p:spPr>
                <p:txBody>
                  <a:bodyPr/>
                  <a:lstStyle/>
                  <a:p>
                    <a:endParaRPr lang="es-ES"/>
                  </a:p>
                </p:txBody>
              </p:sp>
              <p:sp>
                <p:nvSpPr>
                  <p:cNvPr id="89247" name="Trait 7"/>
                  <p:cNvSpPr>
                    <a:spLocks noChangeShapeType="1"/>
                  </p:cNvSpPr>
                  <p:nvPr/>
                </p:nvSpPr>
                <p:spPr bwMode="auto">
                  <a:xfrm>
                    <a:off x="3360" y="2640"/>
                    <a:ext cx="1536" cy="0"/>
                  </a:xfrm>
                  <a:prstGeom prst="line">
                    <a:avLst/>
                  </a:prstGeom>
                  <a:noFill/>
                  <a:ln w="28575">
                    <a:solidFill>
                      <a:schemeClr val="tx1"/>
                    </a:solidFill>
                    <a:round/>
                    <a:headEnd/>
                    <a:tailEnd type="triangle" w="med" len="med"/>
                  </a:ln>
                </p:spPr>
                <p:txBody>
                  <a:bodyPr/>
                  <a:lstStyle/>
                  <a:p>
                    <a:endParaRPr lang="es-ES"/>
                  </a:p>
                </p:txBody>
              </p:sp>
              <p:sp>
                <p:nvSpPr>
                  <p:cNvPr id="89248" name="Zone de texte 9"/>
                  <p:cNvSpPr txBox="1">
                    <a:spLocks noChangeArrowheads="1"/>
                  </p:cNvSpPr>
                  <p:nvPr/>
                </p:nvSpPr>
                <p:spPr bwMode="auto">
                  <a:xfrm>
                    <a:off x="4848" y="2544"/>
                    <a:ext cx="240" cy="192"/>
                  </a:xfrm>
                  <a:prstGeom prst="rect">
                    <a:avLst/>
                  </a:prstGeom>
                  <a:noFill/>
                  <a:ln w="9525">
                    <a:noFill/>
                    <a:miter lim="800000"/>
                    <a:headEnd/>
                    <a:tailEnd/>
                  </a:ln>
                </p:spPr>
                <p:txBody>
                  <a:bodyPr>
                    <a:spAutoFit/>
                  </a:bodyPr>
                  <a:lstStyle/>
                  <a:p>
                    <a:pPr>
                      <a:spcBef>
                        <a:spcPct val="50000"/>
                      </a:spcBef>
                    </a:pPr>
                    <a:r>
                      <a:rPr lang="fr-FR" b="1"/>
                      <a:t>t</a:t>
                    </a:r>
                  </a:p>
                </p:txBody>
              </p:sp>
              <p:sp>
                <p:nvSpPr>
                  <p:cNvPr id="89249" name="Zone de texte 10"/>
                  <p:cNvSpPr txBox="1">
                    <a:spLocks noChangeArrowheads="1"/>
                  </p:cNvSpPr>
                  <p:nvPr/>
                </p:nvSpPr>
                <p:spPr bwMode="auto">
                  <a:xfrm>
                    <a:off x="3072" y="1728"/>
                    <a:ext cx="240" cy="192"/>
                  </a:xfrm>
                  <a:prstGeom prst="rect">
                    <a:avLst/>
                  </a:prstGeom>
                  <a:noFill/>
                  <a:ln w="9525">
                    <a:noFill/>
                    <a:miter lim="800000"/>
                    <a:headEnd/>
                    <a:tailEnd/>
                  </a:ln>
                </p:spPr>
                <p:txBody>
                  <a:bodyPr>
                    <a:spAutoFit/>
                  </a:bodyPr>
                  <a:lstStyle/>
                  <a:p>
                    <a:pPr>
                      <a:spcBef>
                        <a:spcPct val="50000"/>
                      </a:spcBef>
                    </a:pPr>
                    <a:r>
                      <a:rPr lang="fr-FR" b="1"/>
                      <a:t>U</a:t>
                    </a:r>
                  </a:p>
                </p:txBody>
              </p:sp>
              <p:sp>
                <p:nvSpPr>
                  <p:cNvPr id="89250" name="Zone de texte 13"/>
                  <p:cNvSpPr txBox="1">
                    <a:spLocks noChangeArrowheads="1"/>
                  </p:cNvSpPr>
                  <p:nvPr/>
                </p:nvSpPr>
                <p:spPr bwMode="auto">
                  <a:xfrm>
                    <a:off x="3168" y="2544"/>
                    <a:ext cx="240" cy="192"/>
                  </a:xfrm>
                  <a:prstGeom prst="rect">
                    <a:avLst/>
                  </a:prstGeom>
                  <a:noFill/>
                  <a:ln w="9525">
                    <a:noFill/>
                    <a:miter lim="800000"/>
                    <a:headEnd/>
                    <a:tailEnd/>
                  </a:ln>
                </p:spPr>
                <p:txBody>
                  <a:bodyPr>
                    <a:spAutoFit/>
                  </a:bodyPr>
                  <a:lstStyle/>
                  <a:p>
                    <a:pPr>
                      <a:spcBef>
                        <a:spcPct val="50000"/>
                      </a:spcBef>
                    </a:pPr>
                    <a:r>
                      <a:rPr lang="fr-FR" b="1"/>
                      <a:t>0</a:t>
                    </a:r>
                  </a:p>
                </p:txBody>
              </p:sp>
            </p:grpSp>
            <p:sp>
              <p:nvSpPr>
                <p:cNvPr id="89245" name="Trait 14"/>
                <p:cNvSpPr>
                  <a:spLocks noChangeShapeType="1"/>
                </p:cNvSpPr>
                <p:nvPr/>
              </p:nvSpPr>
              <p:spPr bwMode="auto">
                <a:xfrm>
                  <a:off x="2928" y="2616"/>
                  <a:ext cx="1392" cy="0"/>
                </a:xfrm>
                <a:prstGeom prst="line">
                  <a:avLst/>
                </a:prstGeom>
                <a:noFill/>
                <a:ln w="19050">
                  <a:solidFill>
                    <a:srgbClr val="FF0000"/>
                  </a:solidFill>
                  <a:round/>
                  <a:headEnd/>
                  <a:tailEnd/>
                </a:ln>
              </p:spPr>
              <p:txBody>
                <a:bodyPr/>
                <a:lstStyle/>
                <a:p>
                  <a:endParaRPr lang="es-ES"/>
                </a:p>
              </p:txBody>
            </p:sp>
          </p:grpSp>
          <p:sp>
            <p:nvSpPr>
              <p:cNvPr id="89241" name="Zone de texte 15"/>
              <p:cNvSpPr txBox="1">
                <a:spLocks noChangeArrowheads="1"/>
              </p:cNvSpPr>
              <p:nvPr/>
            </p:nvSpPr>
            <p:spPr bwMode="auto">
              <a:xfrm>
                <a:off x="1494805" y="2699792"/>
                <a:ext cx="777875" cy="276999"/>
              </a:xfrm>
              <a:prstGeom prst="rect">
                <a:avLst/>
              </a:prstGeom>
              <a:noFill/>
              <a:ln w="9525">
                <a:noFill/>
                <a:miter lim="800000"/>
                <a:headEnd/>
                <a:tailEnd/>
              </a:ln>
            </p:spPr>
            <p:txBody>
              <a:bodyPr>
                <a:spAutoFit/>
              </a:bodyPr>
              <a:lstStyle/>
              <a:p>
                <a:pPr eaLnBrk="0" hangingPunct="0"/>
                <a:r>
                  <a:rPr lang="fr-FR" b="1">
                    <a:solidFill>
                      <a:srgbClr val="FF0000"/>
                    </a:solidFill>
                  </a:rPr>
                  <a:t>+ APC</a:t>
                </a:r>
              </a:p>
            </p:txBody>
          </p:sp>
          <p:sp>
            <p:nvSpPr>
              <p:cNvPr id="89242" name="ZoneTexte 2"/>
              <p:cNvSpPr txBox="1">
                <a:spLocks noChangeArrowheads="1"/>
              </p:cNvSpPr>
              <p:nvPr/>
            </p:nvSpPr>
            <p:spPr bwMode="auto">
              <a:xfrm>
                <a:off x="972518" y="1340768"/>
                <a:ext cx="2374900" cy="366789"/>
              </a:xfrm>
              <a:prstGeom prst="rect">
                <a:avLst/>
              </a:prstGeom>
              <a:noFill/>
              <a:ln w="9525">
                <a:noFill/>
                <a:miter lim="800000"/>
                <a:headEnd/>
                <a:tailEnd/>
              </a:ln>
            </p:spPr>
            <p:txBody>
              <a:bodyPr>
                <a:spAutoFit/>
              </a:bodyPr>
              <a:lstStyle/>
              <a:p>
                <a:pPr algn="l"/>
                <a:r>
                  <a:rPr lang="es-ES" sz="1800" i="1"/>
                  <a:t>Sistema en vigilancia</a:t>
                </a:r>
              </a:p>
            </p:txBody>
          </p:sp>
          <p:sp>
            <p:nvSpPr>
              <p:cNvPr id="89243" name="Zone de texte 17"/>
              <p:cNvSpPr txBox="1">
                <a:spLocks noChangeArrowheads="1"/>
              </p:cNvSpPr>
              <p:nvPr/>
            </p:nvSpPr>
            <p:spPr bwMode="auto">
              <a:xfrm>
                <a:off x="969343" y="3068328"/>
                <a:ext cx="1954212" cy="366788"/>
              </a:xfrm>
              <a:prstGeom prst="rect">
                <a:avLst/>
              </a:prstGeom>
              <a:noFill/>
              <a:ln w="9525">
                <a:noFill/>
                <a:miter lim="800000"/>
                <a:headEnd/>
                <a:tailEnd/>
              </a:ln>
            </p:spPr>
            <p:txBody>
              <a:bodyPr>
                <a:spAutoFit/>
              </a:bodyPr>
              <a:lstStyle/>
              <a:p>
                <a:pPr algn="l"/>
                <a:r>
                  <a:rPr lang="fr-FR" sz="1800" i="1">
                    <a:solidFill>
                      <a:srgbClr val="FF0000"/>
                    </a:solidFill>
                  </a:rPr>
                  <a:t>+ APC = 0 V</a:t>
                </a:r>
              </a:p>
            </p:txBody>
          </p:sp>
        </p:grpSp>
        <p:sp>
          <p:nvSpPr>
            <p:cNvPr id="33" name="Flèche droite 32"/>
            <p:cNvSpPr/>
            <p:nvPr/>
          </p:nvSpPr>
          <p:spPr>
            <a:xfrm>
              <a:off x="2508" y="1227"/>
              <a:ext cx="372" cy="117"/>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fr-FR"/>
            </a:p>
          </p:txBody>
        </p:sp>
        <p:sp>
          <p:nvSpPr>
            <p:cNvPr id="34" name="Flèche droite 33"/>
            <p:cNvSpPr/>
            <p:nvPr/>
          </p:nvSpPr>
          <p:spPr>
            <a:xfrm>
              <a:off x="2517" y="3132"/>
              <a:ext cx="372" cy="117"/>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fr-FR"/>
            </a:p>
          </p:txBody>
        </p:sp>
        <p:grpSp>
          <p:nvGrpSpPr>
            <p:cNvPr id="37" name="Groupe 35"/>
            <p:cNvGrpSpPr>
              <a:grpSpLocks/>
            </p:cNvGrpSpPr>
            <p:nvPr/>
          </p:nvGrpSpPr>
          <p:grpSpPr bwMode="auto">
            <a:xfrm>
              <a:off x="3061" y="2478"/>
              <a:ext cx="1806" cy="1562"/>
              <a:chOff x="4644008" y="3933056"/>
              <a:chExt cx="2867025" cy="2480990"/>
            </a:xfrm>
          </p:grpSpPr>
          <p:grpSp>
            <p:nvGrpSpPr>
              <p:cNvPr id="38" name="Groupe 26"/>
              <p:cNvGrpSpPr>
                <a:grpSpLocks/>
              </p:cNvGrpSpPr>
              <p:nvPr/>
            </p:nvGrpSpPr>
            <p:grpSpPr bwMode="auto">
              <a:xfrm>
                <a:off x="4644008" y="5301208"/>
                <a:ext cx="2867025" cy="1112838"/>
                <a:chOff x="2994" y="2640"/>
                <a:chExt cx="1806" cy="701"/>
              </a:xfrm>
            </p:grpSpPr>
            <p:grpSp>
              <p:nvGrpSpPr>
                <p:cNvPr id="39" name="Groupe 27"/>
                <p:cNvGrpSpPr>
                  <a:grpSpLocks/>
                </p:cNvGrpSpPr>
                <p:nvPr/>
              </p:nvGrpSpPr>
              <p:grpSpPr bwMode="auto">
                <a:xfrm>
                  <a:off x="2994" y="2640"/>
                  <a:ext cx="1806" cy="701"/>
                  <a:chOff x="2994" y="2640"/>
                  <a:chExt cx="1806" cy="701"/>
                </a:xfrm>
              </p:grpSpPr>
              <p:grpSp>
                <p:nvGrpSpPr>
                  <p:cNvPr id="40" name="Groupe 28"/>
                  <p:cNvGrpSpPr>
                    <a:grpSpLocks/>
                  </p:cNvGrpSpPr>
                  <p:nvPr/>
                </p:nvGrpSpPr>
                <p:grpSpPr bwMode="auto">
                  <a:xfrm>
                    <a:off x="3376" y="3024"/>
                    <a:ext cx="1040" cy="144"/>
                    <a:chOff x="3216" y="2496"/>
                    <a:chExt cx="1360" cy="114"/>
                  </a:xfrm>
                </p:grpSpPr>
                <p:sp>
                  <p:nvSpPr>
                    <p:cNvPr id="89235" name="Forme libre 29"/>
                    <p:cNvSpPr>
                      <a:spLocks/>
                    </p:cNvSpPr>
                    <p:nvPr/>
                  </p:nvSpPr>
                  <p:spPr bwMode="auto">
                    <a:xfrm flipV="1">
                      <a:off x="3216" y="2496"/>
                      <a:ext cx="269" cy="114"/>
                    </a:xfrm>
                    <a:custGeom>
                      <a:avLst/>
                      <a:gdLst>
                        <a:gd name="T0" fmla="*/ 0 w 624"/>
                        <a:gd name="T1" fmla="*/ 0 h 313"/>
                        <a:gd name="T2" fmla="*/ 0 w 624"/>
                        <a:gd name="T3" fmla="*/ 0 h 313"/>
                        <a:gd name="T4" fmla="*/ 0 w 624"/>
                        <a:gd name="T5" fmla="*/ 0 h 313"/>
                        <a:gd name="T6" fmla="*/ 0 w 624"/>
                        <a:gd name="T7" fmla="*/ 0 h 313"/>
                        <a:gd name="T8" fmla="*/ 0 w 624"/>
                        <a:gd name="T9" fmla="*/ 0 h 313"/>
                        <a:gd name="T10" fmla="*/ 0 60000 65536"/>
                        <a:gd name="T11" fmla="*/ 0 60000 65536"/>
                        <a:gd name="T12" fmla="*/ 0 60000 65536"/>
                        <a:gd name="T13" fmla="*/ 0 60000 65536"/>
                        <a:gd name="T14" fmla="*/ 0 60000 65536"/>
                        <a:gd name="T15" fmla="*/ 0 w 624"/>
                        <a:gd name="T16" fmla="*/ 0 h 313"/>
                        <a:gd name="T17" fmla="*/ 624 w 624"/>
                        <a:gd name="T18" fmla="*/ 313 h 313"/>
                      </a:gdLst>
                      <a:ahLst/>
                      <a:cxnLst>
                        <a:cxn ang="T10">
                          <a:pos x="T0" y="T1"/>
                        </a:cxn>
                        <a:cxn ang="T11">
                          <a:pos x="T2" y="T3"/>
                        </a:cxn>
                        <a:cxn ang="T12">
                          <a:pos x="T4" y="T5"/>
                        </a:cxn>
                        <a:cxn ang="T13">
                          <a:pos x="T6" y="T7"/>
                        </a:cxn>
                        <a:cxn ang="T14">
                          <a:pos x="T8" y="T9"/>
                        </a:cxn>
                      </a:cxnLst>
                      <a:rect l="T15" t="T16" r="T17" b="T18"/>
                      <a:pathLst>
                        <a:path w="624" h="313">
                          <a:moveTo>
                            <a:pt x="0" y="312"/>
                          </a:moveTo>
                          <a:lnTo>
                            <a:pt x="312" y="313"/>
                          </a:lnTo>
                          <a:lnTo>
                            <a:pt x="312" y="0"/>
                          </a:lnTo>
                          <a:lnTo>
                            <a:pt x="624" y="0"/>
                          </a:lnTo>
                          <a:lnTo>
                            <a:pt x="624" y="312"/>
                          </a:lnTo>
                        </a:path>
                      </a:pathLst>
                    </a:custGeom>
                    <a:noFill/>
                    <a:ln w="19050" cmpd="sng">
                      <a:solidFill>
                        <a:srgbClr val="FF0000"/>
                      </a:solidFill>
                      <a:round/>
                      <a:headEnd/>
                      <a:tailEnd/>
                    </a:ln>
                  </p:spPr>
                  <p:txBody>
                    <a:bodyPr/>
                    <a:lstStyle/>
                    <a:p>
                      <a:endParaRPr lang="es-ES"/>
                    </a:p>
                  </p:txBody>
                </p:sp>
                <p:sp>
                  <p:nvSpPr>
                    <p:cNvPr id="89236" name="Forme libre 30"/>
                    <p:cNvSpPr>
                      <a:spLocks/>
                    </p:cNvSpPr>
                    <p:nvPr/>
                  </p:nvSpPr>
                  <p:spPr bwMode="auto">
                    <a:xfrm flipV="1">
                      <a:off x="3485" y="2496"/>
                      <a:ext cx="268" cy="114"/>
                    </a:xfrm>
                    <a:custGeom>
                      <a:avLst/>
                      <a:gdLst>
                        <a:gd name="T0" fmla="*/ 0 w 624"/>
                        <a:gd name="T1" fmla="*/ 0 h 313"/>
                        <a:gd name="T2" fmla="*/ 0 w 624"/>
                        <a:gd name="T3" fmla="*/ 0 h 313"/>
                        <a:gd name="T4" fmla="*/ 0 w 624"/>
                        <a:gd name="T5" fmla="*/ 0 h 313"/>
                        <a:gd name="T6" fmla="*/ 0 w 624"/>
                        <a:gd name="T7" fmla="*/ 0 h 313"/>
                        <a:gd name="T8" fmla="*/ 0 w 624"/>
                        <a:gd name="T9" fmla="*/ 0 h 313"/>
                        <a:gd name="T10" fmla="*/ 0 60000 65536"/>
                        <a:gd name="T11" fmla="*/ 0 60000 65536"/>
                        <a:gd name="T12" fmla="*/ 0 60000 65536"/>
                        <a:gd name="T13" fmla="*/ 0 60000 65536"/>
                        <a:gd name="T14" fmla="*/ 0 60000 65536"/>
                        <a:gd name="T15" fmla="*/ 0 w 624"/>
                        <a:gd name="T16" fmla="*/ 0 h 313"/>
                        <a:gd name="T17" fmla="*/ 624 w 624"/>
                        <a:gd name="T18" fmla="*/ 313 h 313"/>
                      </a:gdLst>
                      <a:ahLst/>
                      <a:cxnLst>
                        <a:cxn ang="T10">
                          <a:pos x="T0" y="T1"/>
                        </a:cxn>
                        <a:cxn ang="T11">
                          <a:pos x="T2" y="T3"/>
                        </a:cxn>
                        <a:cxn ang="T12">
                          <a:pos x="T4" y="T5"/>
                        </a:cxn>
                        <a:cxn ang="T13">
                          <a:pos x="T6" y="T7"/>
                        </a:cxn>
                        <a:cxn ang="T14">
                          <a:pos x="T8" y="T9"/>
                        </a:cxn>
                      </a:cxnLst>
                      <a:rect l="T15" t="T16" r="T17" b="T18"/>
                      <a:pathLst>
                        <a:path w="624" h="313">
                          <a:moveTo>
                            <a:pt x="0" y="312"/>
                          </a:moveTo>
                          <a:lnTo>
                            <a:pt x="312" y="313"/>
                          </a:lnTo>
                          <a:lnTo>
                            <a:pt x="312" y="0"/>
                          </a:lnTo>
                          <a:lnTo>
                            <a:pt x="624" y="0"/>
                          </a:lnTo>
                          <a:lnTo>
                            <a:pt x="624" y="312"/>
                          </a:lnTo>
                        </a:path>
                      </a:pathLst>
                    </a:custGeom>
                    <a:noFill/>
                    <a:ln w="19050" cmpd="sng">
                      <a:solidFill>
                        <a:srgbClr val="FF0000"/>
                      </a:solidFill>
                      <a:round/>
                      <a:headEnd/>
                      <a:tailEnd/>
                    </a:ln>
                  </p:spPr>
                  <p:txBody>
                    <a:bodyPr/>
                    <a:lstStyle/>
                    <a:p>
                      <a:endParaRPr lang="es-ES"/>
                    </a:p>
                  </p:txBody>
                </p:sp>
                <p:sp>
                  <p:nvSpPr>
                    <p:cNvPr id="89237" name="Forme libre 31"/>
                    <p:cNvSpPr>
                      <a:spLocks/>
                    </p:cNvSpPr>
                    <p:nvPr/>
                  </p:nvSpPr>
                  <p:spPr bwMode="auto">
                    <a:xfrm flipV="1">
                      <a:off x="3753" y="2496"/>
                      <a:ext cx="268" cy="114"/>
                    </a:xfrm>
                    <a:custGeom>
                      <a:avLst/>
                      <a:gdLst>
                        <a:gd name="T0" fmla="*/ 0 w 624"/>
                        <a:gd name="T1" fmla="*/ 0 h 313"/>
                        <a:gd name="T2" fmla="*/ 0 w 624"/>
                        <a:gd name="T3" fmla="*/ 0 h 313"/>
                        <a:gd name="T4" fmla="*/ 0 w 624"/>
                        <a:gd name="T5" fmla="*/ 0 h 313"/>
                        <a:gd name="T6" fmla="*/ 0 w 624"/>
                        <a:gd name="T7" fmla="*/ 0 h 313"/>
                        <a:gd name="T8" fmla="*/ 0 w 624"/>
                        <a:gd name="T9" fmla="*/ 0 h 313"/>
                        <a:gd name="T10" fmla="*/ 0 60000 65536"/>
                        <a:gd name="T11" fmla="*/ 0 60000 65536"/>
                        <a:gd name="T12" fmla="*/ 0 60000 65536"/>
                        <a:gd name="T13" fmla="*/ 0 60000 65536"/>
                        <a:gd name="T14" fmla="*/ 0 60000 65536"/>
                        <a:gd name="T15" fmla="*/ 0 w 624"/>
                        <a:gd name="T16" fmla="*/ 0 h 313"/>
                        <a:gd name="T17" fmla="*/ 624 w 624"/>
                        <a:gd name="T18" fmla="*/ 313 h 313"/>
                      </a:gdLst>
                      <a:ahLst/>
                      <a:cxnLst>
                        <a:cxn ang="T10">
                          <a:pos x="T0" y="T1"/>
                        </a:cxn>
                        <a:cxn ang="T11">
                          <a:pos x="T2" y="T3"/>
                        </a:cxn>
                        <a:cxn ang="T12">
                          <a:pos x="T4" y="T5"/>
                        </a:cxn>
                        <a:cxn ang="T13">
                          <a:pos x="T6" y="T7"/>
                        </a:cxn>
                        <a:cxn ang="T14">
                          <a:pos x="T8" y="T9"/>
                        </a:cxn>
                      </a:cxnLst>
                      <a:rect l="T15" t="T16" r="T17" b="T18"/>
                      <a:pathLst>
                        <a:path w="624" h="313">
                          <a:moveTo>
                            <a:pt x="0" y="312"/>
                          </a:moveTo>
                          <a:lnTo>
                            <a:pt x="312" y="313"/>
                          </a:lnTo>
                          <a:lnTo>
                            <a:pt x="312" y="0"/>
                          </a:lnTo>
                          <a:lnTo>
                            <a:pt x="624" y="0"/>
                          </a:lnTo>
                          <a:lnTo>
                            <a:pt x="624" y="312"/>
                          </a:lnTo>
                        </a:path>
                      </a:pathLst>
                    </a:custGeom>
                    <a:noFill/>
                    <a:ln w="19050" cmpd="sng">
                      <a:solidFill>
                        <a:srgbClr val="FF0000"/>
                      </a:solidFill>
                      <a:round/>
                      <a:headEnd/>
                      <a:tailEnd/>
                    </a:ln>
                  </p:spPr>
                  <p:txBody>
                    <a:bodyPr/>
                    <a:lstStyle/>
                    <a:p>
                      <a:endParaRPr lang="es-ES"/>
                    </a:p>
                  </p:txBody>
                </p:sp>
                <p:sp>
                  <p:nvSpPr>
                    <p:cNvPr id="89238" name="Forme libre 32"/>
                    <p:cNvSpPr>
                      <a:spLocks/>
                    </p:cNvSpPr>
                    <p:nvPr/>
                  </p:nvSpPr>
                  <p:spPr bwMode="auto">
                    <a:xfrm flipV="1">
                      <a:off x="4290" y="2496"/>
                      <a:ext cx="286" cy="114"/>
                    </a:xfrm>
                    <a:custGeom>
                      <a:avLst/>
                      <a:gdLst>
                        <a:gd name="T0" fmla="*/ 0 w 665"/>
                        <a:gd name="T1" fmla="*/ 0 h 313"/>
                        <a:gd name="T2" fmla="*/ 0 w 665"/>
                        <a:gd name="T3" fmla="*/ 0 h 313"/>
                        <a:gd name="T4" fmla="*/ 0 w 665"/>
                        <a:gd name="T5" fmla="*/ 0 h 313"/>
                        <a:gd name="T6" fmla="*/ 0 w 665"/>
                        <a:gd name="T7" fmla="*/ 0 h 313"/>
                        <a:gd name="T8" fmla="*/ 0 w 665"/>
                        <a:gd name="T9" fmla="*/ 0 h 313"/>
                        <a:gd name="T10" fmla="*/ 0 60000 65536"/>
                        <a:gd name="T11" fmla="*/ 0 60000 65536"/>
                        <a:gd name="T12" fmla="*/ 0 60000 65536"/>
                        <a:gd name="T13" fmla="*/ 0 60000 65536"/>
                        <a:gd name="T14" fmla="*/ 0 60000 65536"/>
                        <a:gd name="T15" fmla="*/ 0 w 665"/>
                        <a:gd name="T16" fmla="*/ 0 h 313"/>
                        <a:gd name="T17" fmla="*/ 665 w 665"/>
                        <a:gd name="T18" fmla="*/ 313 h 313"/>
                      </a:gdLst>
                      <a:ahLst/>
                      <a:cxnLst>
                        <a:cxn ang="T10">
                          <a:pos x="T0" y="T1"/>
                        </a:cxn>
                        <a:cxn ang="T11">
                          <a:pos x="T2" y="T3"/>
                        </a:cxn>
                        <a:cxn ang="T12">
                          <a:pos x="T4" y="T5"/>
                        </a:cxn>
                        <a:cxn ang="T13">
                          <a:pos x="T6" y="T7"/>
                        </a:cxn>
                        <a:cxn ang="T14">
                          <a:pos x="T8" y="T9"/>
                        </a:cxn>
                      </a:cxnLst>
                      <a:rect l="T15" t="T16" r="T17" b="T18"/>
                      <a:pathLst>
                        <a:path w="665" h="313">
                          <a:moveTo>
                            <a:pt x="0" y="312"/>
                          </a:moveTo>
                          <a:lnTo>
                            <a:pt x="312" y="313"/>
                          </a:lnTo>
                          <a:lnTo>
                            <a:pt x="312" y="0"/>
                          </a:lnTo>
                          <a:lnTo>
                            <a:pt x="665" y="1"/>
                          </a:lnTo>
                          <a:lnTo>
                            <a:pt x="620" y="0"/>
                          </a:lnTo>
                        </a:path>
                      </a:pathLst>
                    </a:custGeom>
                    <a:noFill/>
                    <a:ln w="19050" cmpd="sng">
                      <a:solidFill>
                        <a:srgbClr val="FF0000"/>
                      </a:solidFill>
                      <a:round/>
                      <a:headEnd/>
                      <a:tailEnd/>
                    </a:ln>
                  </p:spPr>
                  <p:txBody>
                    <a:bodyPr/>
                    <a:lstStyle/>
                    <a:p>
                      <a:endParaRPr lang="es-ES"/>
                    </a:p>
                  </p:txBody>
                </p:sp>
                <p:sp>
                  <p:nvSpPr>
                    <p:cNvPr id="89239" name="Forme libre 33"/>
                    <p:cNvSpPr>
                      <a:spLocks/>
                    </p:cNvSpPr>
                    <p:nvPr/>
                  </p:nvSpPr>
                  <p:spPr bwMode="auto">
                    <a:xfrm flipV="1">
                      <a:off x="4021" y="2496"/>
                      <a:ext cx="269" cy="114"/>
                    </a:xfrm>
                    <a:custGeom>
                      <a:avLst/>
                      <a:gdLst>
                        <a:gd name="T0" fmla="*/ 0 w 624"/>
                        <a:gd name="T1" fmla="*/ 0 h 313"/>
                        <a:gd name="T2" fmla="*/ 0 w 624"/>
                        <a:gd name="T3" fmla="*/ 0 h 313"/>
                        <a:gd name="T4" fmla="*/ 0 w 624"/>
                        <a:gd name="T5" fmla="*/ 0 h 313"/>
                        <a:gd name="T6" fmla="*/ 0 w 624"/>
                        <a:gd name="T7" fmla="*/ 0 h 313"/>
                        <a:gd name="T8" fmla="*/ 0 w 624"/>
                        <a:gd name="T9" fmla="*/ 0 h 313"/>
                        <a:gd name="T10" fmla="*/ 0 60000 65536"/>
                        <a:gd name="T11" fmla="*/ 0 60000 65536"/>
                        <a:gd name="T12" fmla="*/ 0 60000 65536"/>
                        <a:gd name="T13" fmla="*/ 0 60000 65536"/>
                        <a:gd name="T14" fmla="*/ 0 60000 65536"/>
                        <a:gd name="T15" fmla="*/ 0 w 624"/>
                        <a:gd name="T16" fmla="*/ 0 h 313"/>
                        <a:gd name="T17" fmla="*/ 624 w 624"/>
                        <a:gd name="T18" fmla="*/ 313 h 313"/>
                      </a:gdLst>
                      <a:ahLst/>
                      <a:cxnLst>
                        <a:cxn ang="T10">
                          <a:pos x="T0" y="T1"/>
                        </a:cxn>
                        <a:cxn ang="T11">
                          <a:pos x="T2" y="T3"/>
                        </a:cxn>
                        <a:cxn ang="T12">
                          <a:pos x="T4" y="T5"/>
                        </a:cxn>
                        <a:cxn ang="T13">
                          <a:pos x="T6" y="T7"/>
                        </a:cxn>
                        <a:cxn ang="T14">
                          <a:pos x="T8" y="T9"/>
                        </a:cxn>
                      </a:cxnLst>
                      <a:rect l="T15" t="T16" r="T17" b="T18"/>
                      <a:pathLst>
                        <a:path w="624" h="313">
                          <a:moveTo>
                            <a:pt x="0" y="312"/>
                          </a:moveTo>
                          <a:lnTo>
                            <a:pt x="312" y="313"/>
                          </a:lnTo>
                          <a:lnTo>
                            <a:pt x="312" y="0"/>
                          </a:lnTo>
                          <a:lnTo>
                            <a:pt x="624" y="0"/>
                          </a:lnTo>
                          <a:lnTo>
                            <a:pt x="624" y="312"/>
                          </a:lnTo>
                        </a:path>
                      </a:pathLst>
                    </a:custGeom>
                    <a:noFill/>
                    <a:ln w="19050" cmpd="sng">
                      <a:solidFill>
                        <a:srgbClr val="FF0000"/>
                      </a:solidFill>
                      <a:round/>
                      <a:headEnd/>
                      <a:tailEnd/>
                    </a:ln>
                  </p:spPr>
                  <p:txBody>
                    <a:bodyPr/>
                    <a:lstStyle/>
                    <a:p>
                      <a:endParaRPr lang="es-ES"/>
                    </a:p>
                  </p:txBody>
                </p:sp>
              </p:grpSp>
              <p:sp>
                <p:nvSpPr>
                  <p:cNvPr id="89228" name="Trait 34"/>
                  <p:cNvSpPr>
                    <a:spLocks noChangeShapeType="1"/>
                  </p:cNvSpPr>
                  <p:nvPr/>
                </p:nvSpPr>
                <p:spPr bwMode="auto">
                  <a:xfrm flipH="1">
                    <a:off x="3330" y="2688"/>
                    <a:ext cx="0" cy="528"/>
                  </a:xfrm>
                  <a:prstGeom prst="line">
                    <a:avLst/>
                  </a:prstGeom>
                  <a:noFill/>
                  <a:ln w="28575">
                    <a:solidFill>
                      <a:schemeClr val="tx1"/>
                    </a:solidFill>
                    <a:round/>
                    <a:headEnd type="triangle" w="med" len="med"/>
                    <a:tailEnd/>
                  </a:ln>
                </p:spPr>
                <p:txBody>
                  <a:bodyPr/>
                  <a:lstStyle/>
                  <a:p>
                    <a:endParaRPr lang="es-ES"/>
                  </a:p>
                </p:txBody>
              </p:sp>
              <p:sp>
                <p:nvSpPr>
                  <p:cNvPr id="89229" name="Trait 35"/>
                  <p:cNvSpPr>
                    <a:spLocks noChangeShapeType="1"/>
                  </p:cNvSpPr>
                  <p:nvPr/>
                </p:nvSpPr>
                <p:spPr bwMode="auto">
                  <a:xfrm flipV="1">
                    <a:off x="3330" y="3216"/>
                    <a:ext cx="1267" cy="0"/>
                  </a:xfrm>
                  <a:prstGeom prst="line">
                    <a:avLst/>
                  </a:prstGeom>
                  <a:noFill/>
                  <a:ln w="28575">
                    <a:solidFill>
                      <a:schemeClr val="tx1"/>
                    </a:solidFill>
                    <a:round/>
                    <a:headEnd/>
                    <a:tailEnd type="triangle" w="med" len="med"/>
                  </a:ln>
                </p:spPr>
                <p:txBody>
                  <a:bodyPr/>
                  <a:lstStyle/>
                  <a:p>
                    <a:endParaRPr lang="es-ES"/>
                  </a:p>
                </p:txBody>
              </p:sp>
              <p:sp>
                <p:nvSpPr>
                  <p:cNvPr id="89230" name="Zone de texte 36"/>
                  <p:cNvSpPr txBox="1">
                    <a:spLocks noChangeArrowheads="1"/>
                  </p:cNvSpPr>
                  <p:nvPr/>
                </p:nvSpPr>
                <p:spPr bwMode="auto">
                  <a:xfrm>
                    <a:off x="4564" y="3114"/>
                    <a:ext cx="236" cy="173"/>
                  </a:xfrm>
                  <a:prstGeom prst="rect">
                    <a:avLst/>
                  </a:prstGeom>
                  <a:noFill/>
                  <a:ln w="9525">
                    <a:noFill/>
                    <a:miter lim="800000"/>
                    <a:headEnd/>
                    <a:tailEnd/>
                  </a:ln>
                </p:spPr>
                <p:txBody>
                  <a:bodyPr>
                    <a:spAutoFit/>
                  </a:bodyPr>
                  <a:lstStyle/>
                  <a:p>
                    <a:pPr eaLnBrk="0" hangingPunct="0"/>
                    <a:r>
                      <a:rPr lang="fr-FR" b="1"/>
                      <a:t>t</a:t>
                    </a:r>
                  </a:p>
                </p:txBody>
              </p:sp>
              <p:sp>
                <p:nvSpPr>
                  <p:cNvPr id="89231" name="Zone de texte 37"/>
                  <p:cNvSpPr txBox="1">
                    <a:spLocks noChangeArrowheads="1"/>
                  </p:cNvSpPr>
                  <p:nvPr/>
                </p:nvSpPr>
                <p:spPr bwMode="auto">
                  <a:xfrm>
                    <a:off x="3127" y="2640"/>
                    <a:ext cx="236" cy="173"/>
                  </a:xfrm>
                  <a:prstGeom prst="rect">
                    <a:avLst/>
                  </a:prstGeom>
                  <a:noFill/>
                  <a:ln w="9525">
                    <a:noFill/>
                    <a:miter lim="800000"/>
                    <a:headEnd/>
                    <a:tailEnd/>
                  </a:ln>
                </p:spPr>
                <p:txBody>
                  <a:bodyPr>
                    <a:spAutoFit/>
                  </a:bodyPr>
                  <a:lstStyle/>
                  <a:p>
                    <a:pPr eaLnBrk="0" hangingPunct="0"/>
                    <a:r>
                      <a:rPr lang="fr-FR" b="1"/>
                      <a:t>U</a:t>
                    </a:r>
                  </a:p>
                </p:txBody>
              </p:sp>
              <p:sp>
                <p:nvSpPr>
                  <p:cNvPr id="89232" name="Zone de texte 38"/>
                  <p:cNvSpPr txBox="1">
                    <a:spLocks noChangeArrowheads="1"/>
                  </p:cNvSpPr>
                  <p:nvPr/>
                </p:nvSpPr>
                <p:spPr bwMode="auto">
                  <a:xfrm>
                    <a:off x="3146" y="3168"/>
                    <a:ext cx="235" cy="173"/>
                  </a:xfrm>
                  <a:prstGeom prst="rect">
                    <a:avLst/>
                  </a:prstGeom>
                  <a:noFill/>
                  <a:ln w="9525">
                    <a:noFill/>
                    <a:miter lim="800000"/>
                    <a:headEnd/>
                    <a:tailEnd/>
                  </a:ln>
                </p:spPr>
                <p:txBody>
                  <a:bodyPr>
                    <a:spAutoFit/>
                  </a:bodyPr>
                  <a:lstStyle/>
                  <a:p>
                    <a:pPr eaLnBrk="0" hangingPunct="0"/>
                    <a:r>
                      <a:rPr lang="fr-FR" b="1"/>
                      <a:t>0</a:t>
                    </a:r>
                  </a:p>
                </p:txBody>
              </p:sp>
              <p:sp>
                <p:nvSpPr>
                  <p:cNvPr id="89233" name="Zone de texte 39"/>
                  <p:cNvSpPr txBox="1">
                    <a:spLocks noChangeArrowheads="1"/>
                  </p:cNvSpPr>
                  <p:nvPr/>
                </p:nvSpPr>
                <p:spPr bwMode="auto">
                  <a:xfrm>
                    <a:off x="2994" y="2880"/>
                    <a:ext cx="387" cy="174"/>
                  </a:xfrm>
                  <a:prstGeom prst="rect">
                    <a:avLst/>
                  </a:prstGeom>
                  <a:noFill/>
                  <a:ln w="9525">
                    <a:noFill/>
                    <a:miter lim="800000"/>
                    <a:headEnd/>
                    <a:tailEnd/>
                  </a:ln>
                </p:spPr>
                <p:txBody>
                  <a:bodyPr>
                    <a:spAutoFit/>
                  </a:bodyPr>
                  <a:lstStyle/>
                  <a:p>
                    <a:pPr eaLnBrk="0" hangingPunct="0"/>
                    <a:r>
                      <a:rPr lang="fr-FR" b="1"/>
                      <a:t>2.5</a:t>
                    </a:r>
                  </a:p>
                </p:txBody>
              </p:sp>
              <p:sp>
                <p:nvSpPr>
                  <p:cNvPr id="89234" name="Zone de texte 40"/>
                  <p:cNvSpPr txBox="1">
                    <a:spLocks noChangeArrowheads="1"/>
                  </p:cNvSpPr>
                  <p:nvPr/>
                </p:nvSpPr>
                <p:spPr bwMode="auto">
                  <a:xfrm>
                    <a:off x="3026" y="3024"/>
                    <a:ext cx="355" cy="174"/>
                  </a:xfrm>
                  <a:prstGeom prst="rect">
                    <a:avLst/>
                  </a:prstGeom>
                  <a:noFill/>
                  <a:ln w="9525">
                    <a:noFill/>
                    <a:miter lim="800000"/>
                    <a:headEnd/>
                    <a:tailEnd/>
                  </a:ln>
                </p:spPr>
                <p:txBody>
                  <a:bodyPr>
                    <a:spAutoFit/>
                  </a:bodyPr>
                  <a:lstStyle/>
                  <a:p>
                    <a:pPr eaLnBrk="0" hangingPunct="0"/>
                    <a:r>
                      <a:rPr lang="fr-FR" b="1">
                        <a:solidFill>
                          <a:srgbClr val="FF0000"/>
                        </a:solidFill>
                      </a:rPr>
                      <a:t>1.5</a:t>
                    </a:r>
                  </a:p>
                </p:txBody>
              </p:sp>
            </p:grpSp>
            <p:sp>
              <p:nvSpPr>
                <p:cNvPr id="89226" name="Trait 41"/>
                <p:cNvSpPr>
                  <a:spLocks noChangeShapeType="1"/>
                </p:cNvSpPr>
                <p:nvPr/>
              </p:nvSpPr>
              <p:spPr bwMode="auto">
                <a:xfrm>
                  <a:off x="3312" y="3008"/>
                  <a:ext cx="1152" cy="0"/>
                </a:xfrm>
                <a:prstGeom prst="line">
                  <a:avLst/>
                </a:prstGeom>
                <a:noFill/>
                <a:ln w="9525">
                  <a:solidFill>
                    <a:schemeClr val="bg1"/>
                  </a:solidFill>
                  <a:prstDash val="dash"/>
                  <a:round/>
                  <a:headEnd/>
                  <a:tailEnd/>
                </a:ln>
              </p:spPr>
              <p:txBody>
                <a:bodyPr/>
                <a:lstStyle/>
                <a:p>
                  <a:endParaRPr lang="es-ES"/>
                </a:p>
              </p:txBody>
            </p:sp>
          </p:grpSp>
          <p:grpSp>
            <p:nvGrpSpPr>
              <p:cNvPr id="41" name="Groupe 42"/>
              <p:cNvGrpSpPr>
                <a:grpSpLocks/>
              </p:cNvGrpSpPr>
              <p:nvPr/>
            </p:nvGrpSpPr>
            <p:grpSpPr bwMode="auto">
              <a:xfrm>
                <a:off x="4644008" y="3933056"/>
                <a:ext cx="2867025" cy="1112838"/>
                <a:chOff x="3024" y="1920"/>
                <a:chExt cx="1806" cy="701"/>
              </a:xfrm>
            </p:grpSpPr>
            <p:grpSp>
              <p:nvGrpSpPr>
                <p:cNvPr id="42" name="Groupe 43"/>
                <p:cNvGrpSpPr>
                  <a:grpSpLocks/>
                </p:cNvGrpSpPr>
                <p:nvPr/>
              </p:nvGrpSpPr>
              <p:grpSpPr bwMode="auto">
                <a:xfrm>
                  <a:off x="3024" y="1920"/>
                  <a:ext cx="1806" cy="701"/>
                  <a:chOff x="3024" y="1920"/>
                  <a:chExt cx="1806" cy="701"/>
                </a:xfrm>
              </p:grpSpPr>
              <p:grpSp>
                <p:nvGrpSpPr>
                  <p:cNvPr id="43" name="Groupe 44"/>
                  <p:cNvGrpSpPr>
                    <a:grpSpLocks/>
                  </p:cNvGrpSpPr>
                  <p:nvPr/>
                </p:nvGrpSpPr>
                <p:grpSpPr bwMode="auto">
                  <a:xfrm>
                    <a:off x="3408" y="2160"/>
                    <a:ext cx="1073" cy="144"/>
                    <a:chOff x="3217" y="2365"/>
                    <a:chExt cx="1487" cy="114"/>
                  </a:xfrm>
                </p:grpSpPr>
                <p:sp>
                  <p:nvSpPr>
                    <p:cNvPr id="13" name="Forme libre 45"/>
                    <p:cNvSpPr>
                      <a:spLocks/>
                    </p:cNvSpPr>
                    <p:nvPr/>
                  </p:nvSpPr>
                  <p:spPr bwMode="auto">
                    <a:xfrm>
                      <a:off x="3217" y="2365"/>
                      <a:ext cx="267" cy="114"/>
                    </a:xfrm>
                    <a:custGeom>
                      <a:avLst/>
                      <a:gdLst>
                        <a:gd name="T0" fmla="*/ 0 w 624"/>
                        <a:gd name="T1" fmla="*/ 312 h 313"/>
                        <a:gd name="T2" fmla="*/ 312 w 624"/>
                        <a:gd name="T3" fmla="*/ 313 h 313"/>
                        <a:gd name="T4" fmla="*/ 312 w 624"/>
                        <a:gd name="T5" fmla="*/ 0 h 313"/>
                        <a:gd name="T6" fmla="*/ 624 w 624"/>
                        <a:gd name="T7" fmla="*/ 0 h 313"/>
                        <a:gd name="T8" fmla="*/ 624 w 624"/>
                        <a:gd name="T9" fmla="*/ 312 h 313"/>
                      </a:gdLst>
                      <a:ahLst/>
                      <a:cxnLst>
                        <a:cxn ang="0">
                          <a:pos x="T0" y="T1"/>
                        </a:cxn>
                        <a:cxn ang="0">
                          <a:pos x="T2" y="T3"/>
                        </a:cxn>
                        <a:cxn ang="0">
                          <a:pos x="T4" y="T5"/>
                        </a:cxn>
                        <a:cxn ang="0">
                          <a:pos x="T6" y="T7"/>
                        </a:cxn>
                        <a:cxn ang="0">
                          <a:pos x="T8" y="T9"/>
                        </a:cxn>
                      </a:cxnLst>
                      <a:rect l="0" t="0" r="r" b="b"/>
                      <a:pathLst>
                        <a:path w="624" h="313">
                          <a:moveTo>
                            <a:pt x="0" y="312"/>
                          </a:moveTo>
                          <a:lnTo>
                            <a:pt x="312" y="313"/>
                          </a:lnTo>
                          <a:lnTo>
                            <a:pt x="312" y="0"/>
                          </a:lnTo>
                          <a:lnTo>
                            <a:pt x="624" y="0"/>
                          </a:lnTo>
                          <a:lnTo>
                            <a:pt x="624" y="312"/>
                          </a:lnTo>
                        </a:path>
                      </a:pathLst>
                    </a:custGeom>
                    <a:noFill/>
                    <a:ln w="19050" cmpd="sng">
                      <a:solidFill>
                        <a:schemeClr val="accent6"/>
                      </a:solidFill>
                      <a:round/>
                      <a:headEnd/>
                      <a:tailEnd/>
                    </a:ln>
                    <a:extLst/>
                  </p:spPr>
                  <p:txBody>
                    <a:bodyPr/>
                    <a:lstStyle/>
                    <a:p>
                      <a:pPr algn="l">
                        <a:defRPr/>
                      </a:pPr>
                      <a:endParaRPr lang="fr-FR">
                        <a:latin typeface="Arial" pitchFamily="34" charset="0"/>
                      </a:endParaRPr>
                    </a:p>
                  </p:txBody>
                </p:sp>
                <p:sp>
                  <p:nvSpPr>
                    <p:cNvPr id="14" name="Forme libre 46"/>
                    <p:cNvSpPr>
                      <a:spLocks/>
                    </p:cNvSpPr>
                    <p:nvPr/>
                  </p:nvSpPr>
                  <p:spPr bwMode="auto">
                    <a:xfrm>
                      <a:off x="3484" y="2365"/>
                      <a:ext cx="269" cy="114"/>
                    </a:xfrm>
                    <a:custGeom>
                      <a:avLst/>
                      <a:gdLst>
                        <a:gd name="T0" fmla="*/ 0 w 624"/>
                        <a:gd name="T1" fmla="*/ 312 h 313"/>
                        <a:gd name="T2" fmla="*/ 312 w 624"/>
                        <a:gd name="T3" fmla="*/ 313 h 313"/>
                        <a:gd name="T4" fmla="*/ 312 w 624"/>
                        <a:gd name="T5" fmla="*/ 0 h 313"/>
                        <a:gd name="T6" fmla="*/ 624 w 624"/>
                        <a:gd name="T7" fmla="*/ 0 h 313"/>
                        <a:gd name="T8" fmla="*/ 624 w 624"/>
                        <a:gd name="T9" fmla="*/ 312 h 313"/>
                      </a:gdLst>
                      <a:ahLst/>
                      <a:cxnLst>
                        <a:cxn ang="0">
                          <a:pos x="T0" y="T1"/>
                        </a:cxn>
                        <a:cxn ang="0">
                          <a:pos x="T2" y="T3"/>
                        </a:cxn>
                        <a:cxn ang="0">
                          <a:pos x="T4" y="T5"/>
                        </a:cxn>
                        <a:cxn ang="0">
                          <a:pos x="T6" y="T7"/>
                        </a:cxn>
                        <a:cxn ang="0">
                          <a:pos x="T8" y="T9"/>
                        </a:cxn>
                      </a:cxnLst>
                      <a:rect l="0" t="0" r="r" b="b"/>
                      <a:pathLst>
                        <a:path w="624" h="313">
                          <a:moveTo>
                            <a:pt x="0" y="312"/>
                          </a:moveTo>
                          <a:lnTo>
                            <a:pt x="312" y="313"/>
                          </a:lnTo>
                          <a:lnTo>
                            <a:pt x="312" y="0"/>
                          </a:lnTo>
                          <a:lnTo>
                            <a:pt x="624" y="0"/>
                          </a:lnTo>
                          <a:lnTo>
                            <a:pt x="624" y="312"/>
                          </a:lnTo>
                        </a:path>
                      </a:pathLst>
                    </a:custGeom>
                    <a:noFill/>
                    <a:ln w="19050" cmpd="sng">
                      <a:solidFill>
                        <a:schemeClr val="accent6"/>
                      </a:solidFill>
                      <a:round/>
                      <a:headEnd/>
                      <a:tailEnd/>
                    </a:ln>
                    <a:extLst/>
                  </p:spPr>
                  <p:txBody>
                    <a:bodyPr/>
                    <a:lstStyle/>
                    <a:p>
                      <a:pPr algn="l">
                        <a:defRPr/>
                      </a:pPr>
                      <a:endParaRPr lang="fr-FR">
                        <a:latin typeface="Arial" pitchFamily="34" charset="0"/>
                      </a:endParaRPr>
                    </a:p>
                  </p:txBody>
                </p:sp>
                <p:sp>
                  <p:nvSpPr>
                    <p:cNvPr id="15" name="Forme libre 47"/>
                    <p:cNvSpPr>
                      <a:spLocks/>
                    </p:cNvSpPr>
                    <p:nvPr/>
                  </p:nvSpPr>
                  <p:spPr bwMode="auto">
                    <a:xfrm>
                      <a:off x="3753" y="2365"/>
                      <a:ext cx="269" cy="114"/>
                    </a:xfrm>
                    <a:custGeom>
                      <a:avLst/>
                      <a:gdLst>
                        <a:gd name="T0" fmla="*/ 0 w 624"/>
                        <a:gd name="T1" fmla="*/ 312 h 313"/>
                        <a:gd name="T2" fmla="*/ 312 w 624"/>
                        <a:gd name="T3" fmla="*/ 313 h 313"/>
                        <a:gd name="T4" fmla="*/ 312 w 624"/>
                        <a:gd name="T5" fmla="*/ 0 h 313"/>
                        <a:gd name="T6" fmla="*/ 624 w 624"/>
                        <a:gd name="T7" fmla="*/ 0 h 313"/>
                        <a:gd name="T8" fmla="*/ 624 w 624"/>
                        <a:gd name="T9" fmla="*/ 312 h 313"/>
                      </a:gdLst>
                      <a:ahLst/>
                      <a:cxnLst>
                        <a:cxn ang="0">
                          <a:pos x="T0" y="T1"/>
                        </a:cxn>
                        <a:cxn ang="0">
                          <a:pos x="T2" y="T3"/>
                        </a:cxn>
                        <a:cxn ang="0">
                          <a:pos x="T4" y="T5"/>
                        </a:cxn>
                        <a:cxn ang="0">
                          <a:pos x="T6" y="T7"/>
                        </a:cxn>
                        <a:cxn ang="0">
                          <a:pos x="T8" y="T9"/>
                        </a:cxn>
                      </a:cxnLst>
                      <a:rect l="0" t="0" r="r" b="b"/>
                      <a:pathLst>
                        <a:path w="624" h="313">
                          <a:moveTo>
                            <a:pt x="0" y="312"/>
                          </a:moveTo>
                          <a:lnTo>
                            <a:pt x="312" y="313"/>
                          </a:lnTo>
                          <a:lnTo>
                            <a:pt x="312" y="0"/>
                          </a:lnTo>
                          <a:lnTo>
                            <a:pt x="624" y="0"/>
                          </a:lnTo>
                          <a:lnTo>
                            <a:pt x="624" y="312"/>
                          </a:lnTo>
                        </a:path>
                      </a:pathLst>
                    </a:custGeom>
                    <a:noFill/>
                    <a:ln w="19050" cmpd="sng">
                      <a:solidFill>
                        <a:schemeClr val="accent6"/>
                      </a:solidFill>
                      <a:round/>
                      <a:headEnd/>
                      <a:tailEnd/>
                    </a:ln>
                    <a:extLst/>
                  </p:spPr>
                  <p:txBody>
                    <a:bodyPr/>
                    <a:lstStyle/>
                    <a:p>
                      <a:pPr algn="l">
                        <a:defRPr/>
                      </a:pPr>
                      <a:endParaRPr lang="fr-FR">
                        <a:latin typeface="Arial" pitchFamily="34" charset="0"/>
                      </a:endParaRPr>
                    </a:p>
                  </p:txBody>
                </p:sp>
                <p:sp>
                  <p:nvSpPr>
                    <p:cNvPr id="16" name="Forme libre 48"/>
                    <p:cNvSpPr>
                      <a:spLocks/>
                    </p:cNvSpPr>
                    <p:nvPr/>
                  </p:nvSpPr>
                  <p:spPr bwMode="auto">
                    <a:xfrm>
                      <a:off x="4290" y="2365"/>
                      <a:ext cx="414" cy="114"/>
                    </a:xfrm>
                    <a:custGeom>
                      <a:avLst/>
                      <a:gdLst>
                        <a:gd name="T0" fmla="*/ 0 w 963"/>
                        <a:gd name="T1" fmla="*/ 312 h 313"/>
                        <a:gd name="T2" fmla="*/ 312 w 963"/>
                        <a:gd name="T3" fmla="*/ 313 h 313"/>
                        <a:gd name="T4" fmla="*/ 312 w 963"/>
                        <a:gd name="T5" fmla="*/ 0 h 313"/>
                        <a:gd name="T6" fmla="*/ 624 w 963"/>
                        <a:gd name="T7" fmla="*/ 0 h 313"/>
                        <a:gd name="T8" fmla="*/ 963 w 963"/>
                        <a:gd name="T9" fmla="*/ 0 h 313"/>
                      </a:gdLst>
                      <a:ahLst/>
                      <a:cxnLst>
                        <a:cxn ang="0">
                          <a:pos x="T0" y="T1"/>
                        </a:cxn>
                        <a:cxn ang="0">
                          <a:pos x="T2" y="T3"/>
                        </a:cxn>
                        <a:cxn ang="0">
                          <a:pos x="T4" y="T5"/>
                        </a:cxn>
                        <a:cxn ang="0">
                          <a:pos x="T6" y="T7"/>
                        </a:cxn>
                        <a:cxn ang="0">
                          <a:pos x="T8" y="T9"/>
                        </a:cxn>
                      </a:cxnLst>
                      <a:rect l="0" t="0" r="r" b="b"/>
                      <a:pathLst>
                        <a:path w="963" h="313">
                          <a:moveTo>
                            <a:pt x="0" y="312"/>
                          </a:moveTo>
                          <a:lnTo>
                            <a:pt x="312" y="313"/>
                          </a:lnTo>
                          <a:lnTo>
                            <a:pt x="312" y="0"/>
                          </a:lnTo>
                          <a:lnTo>
                            <a:pt x="624" y="0"/>
                          </a:lnTo>
                          <a:lnTo>
                            <a:pt x="963" y="0"/>
                          </a:lnTo>
                        </a:path>
                      </a:pathLst>
                    </a:custGeom>
                    <a:noFill/>
                    <a:ln w="19050" cmpd="sng">
                      <a:solidFill>
                        <a:schemeClr val="accent6"/>
                      </a:solidFill>
                      <a:round/>
                      <a:headEnd/>
                      <a:tailEnd/>
                    </a:ln>
                    <a:extLst/>
                  </p:spPr>
                  <p:txBody>
                    <a:bodyPr/>
                    <a:lstStyle/>
                    <a:p>
                      <a:pPr algn="l">
                        <a:defRPr/>
                      </a:pPr>
                      <a:endParaRPr lang="fr-FR">
                        <a:latin typeface="Arial" pitchFamily="34" charset="0"/>
                      </a:endParaRPr>
                    </a:p>
                  </p:txBody>
                </p:sp>
                <p:sp>
                  <p:nvSpPr>
                    <p:cNvPr id="17" name="Forme libre 49"/>
                    <p:cNvSpPr>
                      <a:spLocks/>
                    </p:cNvSpPr>
                    <p:nvPr/>
                  </p:nvSpPr>
                  <p:spPr bwMode="auto">
                    <a:xfrm>
                      <a:off x="4022" y="2365"/>
                      <a:ext cx="267" cy="114"/>
                    </a:xfrm>
                    <a:custGeom>
                      <a:avLst/>
                      <a:gdLst>
                        <a:gd name="T0" fmla="*/ 0 w 624"/>
                        <a:gd name="T1" fmla="*/ 312 h 313"/>
                        <a:gd name="T2" fmla="*/ 312 w 624"/>
                        <a:gd name="T3" fmla="*/ 313 h 313"/>
                        <a:gd name="T4" fmla="*/ 312 w 624"/>
                        <a:gd name="T5" fmla="*/ 0 h 313"/>
                        <a:gd name="T6" fmla="*/ 624 w 624"/>
                        <a:gd name="T7" fmla="*/ 0 h 313"/>
                        <a:gd name="T8" fmla="*/ 624 w 624"/>
                        <a:gd name="T9" fmla="*/ 312 h 313"/>
                      </a:gdLst>
                      <a:ahLst/>
                      <a:cxnLst>
                        <a:cxn ang="0">
                          <a:pos x="T0" y="T1"/>
                        </a:cxn>
                        <a:cxn ang="0">
                          <a:pos x="T2" y="T3"/>
                        </a:cxn>
                        <a:cxn ang="0">
                          <a:pos x="T4" y="T5"/>
                        </a:cxn>
                        <a:cxn ang="0">
                          <a:pos x="T6" y="T7"/>
                        </a:cxn>
                        <a:cxn ang="0">
                          <a:pos x="T8" y="T9"/>
                        </a:cxn>
                      </a:cxnLst>
                      <a:rect l="0" t="0" r="r" b="b"/>
                      <a:pathLst>
                        <a:path w="624" h="313">
                          <a:moveTo>
                            <a:pt x="0" y="312"/>
                          </a:moveTo>
                          <a:lnTo>
                            <a:pt x="312" y="313"/>
                          </a:lnTo>
                          <a:lnTo>
                            <a:pt x="312" y="0"/>
                          </a:lnTo>
                          <a:lnTo>
                            <a:pt x="624" y="0"/>
                          </a:lnTo>
                          <a:lnTo>
                            <a:pt x="624" y="312"/>
                          </a:lnTo>
                        </a:path>
                      </a:pathLst>
                    </a:custGeom>
                    <a:noFill/>
                    <a:ln w="19050" cmpd="sng">
                      <a:solidFill>
                        <a:schemeClr val="accent6"/>
                      </a:solidFill>
                      <a:round/>
                      <a:headEnd/>
                      <a:tailEnd/>
                    </a:ln>
                    <a:extLst/>
                  </p:spPr>
                  <p:txBody>
                    <a:bodyPr/>
                    <a:lstStyle/>
                    <a:p>
                      <a:pPr algn="l">
                        <a:defRPr/>
                      </a:pPr>
                      <a:endParaRPr lang="fr-FR">
                        <a:latin typeface="Arial" pitchFamily="34" charset="0"/>
                      </a:endParaRPr>
                    </a:p>
                  </p:txBody>
                </p:sp>
              </p:grpSp>
              <p:sp>
                <p:nvSpPr>
                  <p:cNvPr id="89213" name="Trait 50"/>
                  <p:cNvSpPr>
                    <a:spLocks noChangeShapeType="1"/>
                  </p:cNvSpPr>
                  <p:nvPr/>
                </p:nvSpPr>
                <p:spPr bwMode="auto">
                  <a:xfrm flipH="1">
                    <a:off x="3360" y="1968"/>
                    <a:ext cx="0" cy="528"/>
                  </a:xfrm>
                  <a:prstGeom prst="line">
                    <a:avLst/>
                  </a:prstGeom>
                  <a:noFill/>
                  <a:ln w="28575">
                    <a:solidFill>
                      <a:schemeClr val="tx1"/>
                    </a:solidFill>
                    <a:round/>
                    <a:headEnd type="triangle" w="med" len="med"/>
                    <a:tailEnd/>
                  </a:ln>
                </p:spPr>
                <p:txBody>
                  <a:bodyPr/>
                  <a:lstStyle/>
                  <a:p>
                    <a:endParaRPr lang="es-ES"/>
                  </a:p>
                </p:txBody>
              </p:sp>
              <p:sp>
                <p:nvSpPr>
                  <p:cNvPr id="89214" name="Trait 51"/>
                  <p:cNvSpPr>
                    <a:spLocks noChangeShapeType="1"/>
                  </p:cNvSpPr>
                  <p:nvPr/>
                </p:nvSpPr>
                <p:spPr bwMode="auto">
                  <a:xfrm flipV="1">
                    <a:off x="3360" y="2496"/>
                    <a:ext cx="1267" cy="0"/>
                  </a:xfrm>
                  <a:prstGeom prst="line">
                    <a:avLst/>
                  </a:prstGeom>
                  <a:noFill/>
                  <a:ln w="28575">
                    <a:solidFill>
                      <a:schemeClr val="tx1"/>
                    </a:solidFill>
                    <a:round/>
                    <a:headEnd/>
                    <a:tailEnd type="triangle" w="med" len="med"/>
                  </a:ln>
                </p:spPr>
                <p:txBody>
                  <a:bodyPr/>
                  <a:lstStyle/>
                  <a:p>
                    <a:endParaRPr lang="es-ES"/>
                  </a:p>
                </p:txBody>
              </p:sp>
              <p:sp>
                <p:nvSpPr>
                  <p:cNvPr id="89215" name="Zone de texte 52"/>
                  <p:cNvSpPr txBox="1">
                    <a:spLocks noChangeArrowheads="1"/>
                  </p:cNvSpPr>
                  <p:nvPr/>
                </p:nvSpPr>
                <p:spPr bwMode="auto">
                  <a:xfrm>
                    <a:off x="4594" y="2394"/>
                    <a:ext cx="236" cy="173"/>
                  </a:xfrm>
                  <a:prstGeom prst="rect">
                    <a:avLst/>
                  </a:prstGeom>
                  <a:noFill/>
                  <a:ln w="9525">
                    <a:noFill/>
                    <a:miter lim="800000"/>
                    <a:headEnd/>
                    <a:tailEnd/>
                  </a:ln>
                </p:spPr>
                <p:txBody>
                  <a:bodyPr>
                    <a:spAutoFit/>
                  </a:bodyPr>
                  <a:lstStyle/>
                  <a:p>
                    <a:pPr eaLnBrk="0" hangingPunct="0"/>
                    <a:r>
                      <a:rPr lang="fr-FR" b="1"/>
                      <a:t>t</a:t>
                    </a:r>
                  </a:p>
                </p:txBody>
              </p:sp>
              <p:sp>
                <p:nvSpPr>
                  <p:cNvPr id="89216" name="Zone de texte 53"/>
                  <p:cNvSpPr txBox="1">
                    <a:spLocks noChangeArrowheads="1"/>
                  </p:cNvSpPr>
                  <p:nvPr/>
                </p:nvSpPr>
                <p:spPr bwMode="auto">
                  <a:xfrm>
                    <a:off x="3157" y="1920"/>
                    <a:ext cx="236" cy="173"/>
                  </a:xfrm>
                  <a:prstGeom prst="rect">
                    <a:avLst/>
                  </a:prstGeom>
                  <a:noFill/>
                  <a:ln w="9525">
                    <a:noFill/>
                    <a:miter lim="800000"/>
                    <a:headEnd/>
                    <a:tailEnd/>
                  </a:ln>
                </p:spPr>
                <p:txBody>
                  <a:bodyPr>
                    <a:spAutoFit/>
                  </a:bodyPr>
                  <a:lstStyle/>
                  <a:p>
                    <a:pPr eaLnBrk="0" hangingPunct="0"/>
                    <a:r>
                      <a:rPr lang="fr-FR" b="1"/>
                      <a:t>U</a:t>
                    </a:r>
                  </a:p>
                </p:txBody>
              </p:sp>
              <p:sp>
                <p:nvSpPr>
                  <p:cNvPr id="89217" name="Zone de texte 54"/>
                  <p:cNvSpPr txBox="1">
                    <a:spLocks noChangeArrowheads="1"/>
                  </p:cNvSpPr>
                  <p:nvPr/>
                </p:nvSpPr>
                <p:spPr bwMode="auto">
                  <a:xfrm>
                    <a:off x="3176" y="2448"/>
                    <a:ext cx="235" cy="173"/>
                  </a:xfrm>
                  <a:prstGeom prst="rect">
                    <a:avLst/>
                  </a:prstGeom>
                  <a:noFill/>
                  <a:ln w="9525">
                    <a:noFill/>
                    <a:miter lim="800000"/>
                    <a:headEnd/>
                    <a:tailEnd/>
                  </a:ln>
                </p:spPr>
                <p:txBody>
                  <a:bodyPr>
                    <a:spAutoFit/>
                  </a:bodyPr>
                  <a:lstStyle/>
                  <a:p>
                    <a:pPr eaLnBrk="0" hangingPunct="0"/>
                    <a:r>
                      <a:rPr lang="fr-FR" b="1"/>
                      <a:t>0</a:t>
                    </a:r>
                  </a:p>
                </p:txBody>
              </p:sp>
              <p:sp>
                <p:nvSpPr>
                  <p:cNvPr id="89218" name="Zone de texte 55"/>
                  <p:cNvSpPr txBox="1">
                    <a:spLocks noChangeArrowheads="1"/>
                  </p:cNvSpPr>
                  <p:nvPr/>
                </p:nvSpPr>
                <p:spPr bwMode="auto">
                  <a:xfrm>
                    <a:off x="3024" y="2208"/>
                    <a:ext cx="387" cy="174"/>
                  </a:xfrm>
                  <a:prstGeom prst="rect">
                    <a:avLst/>
                  </a:prstGeom>
                  <a:noFill/>
                  <a:ln w="9525">
                    <a:noFill/>
                    <a:miter lim="800000"/>
                    <a:headEnd/>
                    <a:tailEnd/>
                  </a:ln>
                </p:spPr>
                <p:txBody>
                  <a:bodyPr>
                    <a:spAutoFit/>
                  </a:bodyPr>
                  <a:lstStyle/>
                  <a:p>
                    <a:pPr eaLnBrk="0" hangingPunct="0"/>
                    <a:r>
                      <a:rPr lang="fr-FR" b="1"/>
                      <a:t>2.5</a:t>
                    </a:r>
                  </a:p>
                </p:txBody>
              </p:sp>
              <p:sp>
                <p:nvSpPr>
                  <p:cNvPr id="89219" name="Zone de texte 56"/>
                  <p:cNvSpPr txBox="1">
                    <a:spLocks noChangeArrowheads="1"/>
                  </p:cNvSpPr>
                  <p:nvPr/>
                </p:nvSpPr>
                <p:spPr bwMode="auto">
                  <a:xfrm>
                    <a:off x="3056" y="2064"/>
                    <a:ext cx="355" cy="173"/>
                  </a:xfrm>
                  <a:prstGeom prst="rect">
                    <a:avLst/>
                  </a:prstGeom>
                  <a:noFill/>
                  <a:ln w="9525">
                    <a:noFill/>
                    <a:miter lim="800000"/>
                    <a:headEnd/>
                    <a:tailEnd/>
                  </a:ln>
                </p:spPr>
                <p:txBody>
                  <a:bodyPr>
                    <a:spAutoFit/>
                  </a:bodyPr>
                  <a:lstStyle/>
                  <a:p>
                    <a:pPr eaLnBrk="0" hangingPunct="0"/>
                    <a:r>
                      <a:rPr lang="fr-FR" b="1">
                        <a:solidFill>
                          <a:srgbClr val="CC0066"/>
                        </a:solidFill>
                      </a:rPr>
                      <a:t>3.5</a:t>
                    </a:r>
                  </a:p>
                </p:txBody>
              </p:sp>
            </p:grpSp>
            <p:sp>
              <p:nvSpPr>
                <p:cNvPr id="89211" name="Trait 57"/>
                <p:cNvSpPr>
                  <a:spLocks noChangeShapeType="1"/>
                </p:cNvSpPr>
                <p:nvPr/>
              </p:nvSpPr>
              <p:spPr bwMode="auto">
                <a:xfrm>
                  <a:off x="3312" y="2304"/>
                  <a:ext cx="1152" cy="0"/>
                </a:xfrm>
                <a:prstGeom prst="line">
                  <a:avLst/>
                </a:prstGeom>
                <a:noFill/>
                <a:ln w="9525">
                  <a:solidFill>
                    <a:schemeClr val="bg1"/>
                  </a:solidFill>
                  <a:prstDash val="dash"/>
                  <a:round/>
                  <a:headEnd/>
                  <a:tailEnd/>
                </a:ln>
              </p:spPr>
              <p:txBody>
                <a:bodyPr/>
                <a:lstStyle/>
                <a:p>
                  <a:endParaRPr lang="es-ES"/>
                </a:p>
              </p:txBody>
            </p:sp>
          </p:grpSp>
        </p:grpSp>
        <p:sp>
          <p:nvSpPr>
            <p:cNvPr id="89102" name="Text Box 105"/>
            <p:cNvSpPr txBox="1">
              <a:spLocks noChangeArrowheads="1"/>
            </p:cNvSpPr>
            <p:nvPr/>
          </p:nvSpPr>
          <p:spPr bwMode="auto">
            <a:xfrm>
              <a:off x="4785" y="2840"/>
              <a:ext cx="589" cy="173"/>
            </a:xfrm>
            <a:prstGeom prst="rect">
              <a:avLst/>
            </a:prstGeom>
            <a:noFill/>
            <a:ln w="9525">
              <a:noFill/>
              <a:miter lim="800000"/>
              <a:headEnd/>
              <a:tailEnd/>
            </a:ln>
          </p:spPr>
          <p:txBody>
            <a:bodyPr>
              <a:spAutoFit/>
            </a:bodyPr>
            <a:lstStyle/>
            <a:p>
              <a:pPr algn="l">
                <a:spcBef>
                  <a:spcPct val="50000"/>
                </a:spcBef>
              </a:pPr>
              <a:r>
                <a:rPr lang="fr-FR">
                  <a:solidFill>
                    <a:schemeClr val="accent2"/>
                  </a:solidFill>
                </a:rPr>
                <a:t>2,68 V</a:t>
              </a:r>
            </a:p>
          </p:txBody>
        </p:sp>
        <p:sp>
          <p:nvSpPr>
            <p:cNvPr id="89103" name="Text Box 106"/>
            <p:cNvSpPr txBox="1">
              <a:spLocks noChangeArrowheads="1"/>
            </p:cNvSpPr>
            <p:nvPr/>
          </p:nvSpPr>
          <p:spPr bwMode="auto">
            <a:xfrm>
              <a:off x="4876" y="3702"/>
              <a:ext cx="589" cy="173"/>
            </a:xfrm>
            <a:prstGeom prst="rect">
              <a:avLst/>
            </a:prstGeom>
            <a:noFill/>
            <a:ln w="9525">
              <a:noFill/>
              <a:miter lim="800000"/>
              <a:headEnd/>
              <a:tailEnd/>
            </a:ln>
          </p:spPr>
          <p:txBody>
            <a:bodyPr>
              <a:spAutoFit/>
            </a:bodyPr>
            <a:lstStyle/>
            <a:p>
              <a:pPr algn="l">
                <a:spcBef>
                  <a:spcPct val="50000"/>
                </a:spcBef>
              </a:pPr>
              <a:r>
                <a:rPr lang="fr-FR">
                  <a:solidFill>
                    <a:srgbClr val="FF0000"/>
                  </a:solidFill>
                </a:rPr>
                <a:t>2,20 V</a:t>
              </a:r>
            </a:p>
          </p:txBody>
        </p:sp>
        <p:grpSp>
          <p:nvGrpSpPr>
            <p:cNvPr id="44" name="Groupe 35"/>
            <p:cNvGrpSpPr>
              <a:grpSpLocks/>
            </p:cNvGrpSpPr>
            <p:nvPr/>
          </p:nvGrpSpPr>
          <p:grpSpPr bwMode="auto">
            <a:xfrm>
              <a:off x="3061" y="2478"/>
              <a:ext cx="1806" cy="1562"/>
              <a:chOff x="4644008" y="3933056"/>
              <a:chExt cx="2867025" cy="2480990"/>
            </a:xfrm>
          </p:grpSpPr>
          <p:grpSp>
            <p:nvGrpSpPr>
              <p:cNvPr id="45" name="Groupe 26"/>
              <p:cNvGrpSpPr>
                <a:grpSpLocks/>
              </p:cNvGrpSpPr>
              <p:nvPr/>
            </p:nvGrpSpPr>
            <p:grpSpPr bwMode="auto">
              <a:xfrm>
                <a:off x="4644008" y="5301208"/>
                <a:ext cx="2867025" cy="1112838"/>
                <a:chOff x="2994" y="2640"/>
                <a:chExt cx="1806" cy="701"/>
              </a:xfrm>
            </p:grpSpPr>
            <p:grpSp>
              <p:nvGrpSpPr>
                <p:cNvPr id="46" name="Groupe 27"/>
                <p:cNvGrpSpPr>
                  <a:grpSpLocks/>
                </p:cNvGrpSpPr>
                <p:nvPr/>
              </p:nvGrpSpPr>
              <p:grpSpPr bwMode="auto">
                <a:xfrm>
                  <a:off x="2994" y="2640"/>
                  <a:ext cx="1806" cy="701"/>
                  <a:chOff x="2994" y="2640"/>
                  <a:chExt cx="1806" cy="701"/>
                </a:xfrm>
              </p:grpSpPr>
              <p:grpSp>
                <p:nvGrpSpPr>
                  <p:cNvPr id="47" name="Groupe 28"/>
                  <p:cNvGrpSpPr>
                    <a:grpSpLocks/>
                  </p:cNvGrpSpPr>
                  <p:nvPr/>
                </p:nvGrpSpPr>
                <p:grpSpPr bwMode="auto">
                  <a:xfrm>
                    <a:off x="3376" y="3024"/>
                    <a:ext cx="1040" cy="144"/>
                    <a:chOff x="3216" y="2496"/>
                    <a:chExt cx="1360" cy="114"/>
                  </a:xfrm>
                </p:grpSpPr>
                <p:sp>
                  <p:nvSpPr>
                    <p:cNvPr id="89203" name="Forme libre 29"/>
                    <p:cNvSpPr>
                      <a:spLocks/>
                    </p:cNvSpPr>
                    <p:nvPr/>
                  </p:nvSpPr>
                  <p:spPr bwMode="auto">
                    <a:xfrm flipV="1">
                      <a:off x="3216" y="2496"/>
                      <a:ext cx="269" cy="114"/>
                    </a:xfrm>
                    <a:custGeom>
                      <a:avLst/>
                      <a:gdLst>
                        <a:gd name="T0" fmla="*/ 0 w 624"/>
                        <a:gd name="T1" fmla="*/ 0 h 313"/>
                        <a:gd name="T2" fmla="*/ 0 w 624"/>
                        <a:gd name="T3" fmla="*/ 0 h 313"/>
                        <a:gd name="T4" fmla="*/ 0 w 624"/>
                        <a:gd name="T5" fmla="*/ 0 h 313"/>
                        <a:gd name="T6" fmla="*/ 0 w 624"/>
                        <a:gd name="T7" fmla="*/ 0 h 313"/>
                        <a:gd name="T8" fmla="*/ 0 w 624"/>
                        <a:gd name="T9" fmla="*/ 0 h 313"/>
                        <a:gd name="T10" fmla="*/ 0 60000 65536"/>
                        <a:gd name="T11" fmla="*/ 0 60000 65536"/>
                        <a:gd name="T12" fmla="*/ 0 60000 65536"/>
                        <a:gd name="T13" fmla="*/ 0 60000 65536"/>
                        <a:gd name="T14" fmla="*/ 0 60000 65536"/>
                        <a:gd name="T15" fmla="*/ 0 w 624"/>
                        <a:gd name="T16" fmla="*/ 0 h 313"/>
                        <a:gd name="T17" fmla="*/ 624 w 624"/>
                        <a:gd name="T18" fmla="*/ 313 h 313"/>
                      </a:gdLst>
                      <a:ahLst/>
                      <a:cxnLst>
                        <a:cxn ang="T10">
                          <a:pos x="T0" y="T1"/>
                        </a:cxn>
                        <a:cxn ang="T11">
                          <a:pos x="T2" y="T3"/>
                        </a:cxn>
                        <a:cxn ang="T12">
                          <a:pos x="T4" y="T5"/>
                        </a:cxn>
                        <a:cxn ang="T13">
                          <a:pos x="T6" y="T7"/>
                        </a:cxn>
                        <a:cxn ang="T14">
                          <a:pos x="T8" y="T9"/>
                        </a:cxn>
                      </a:cxnLst>
                      <a:rect l="T15" t="T16" r="T17" b="T18"/>
                      <a:pathLst>
                        <a:path w="624" h="313">
                          <a:moveTo>
                            <a:pt x="0" y="312"/>
                          </a:moveTo>
                          <a:lnTo>
                            <a:pt x="312" y="313"/>
                          </a:lnTo>
                          <a:lnTo>
                            <a:pt x="312" y="0"/>
                          </a:lnTo>
                          <a:lnTo>
                            <a:pt x="624" y="0"/>
                          </a:lnTo>
                          <a:lnTo>
                            <a:pt x="624" y="312"/>
                          </a:lnTo>
                        </a:path>
                      </a:pathLst>
                    </a:custGeom>
                    <a:noFill/>
                    <a:ln w="19050" cmpd="sng">
                      <a:solidFill>
                        <a:srgbClr val="FF0000"/>
                      </a:solidFill>
                      <a:round/>
                      <a:headEnd/>
                      <a:tailEnd/>
                    </a:ln>
                  </p:spPr>
                  <p:txBody>
                    <a:bodyPr/>
                    <a:lstStyle/>
                    <a:p>
                      <a:endParaRPr lang="es-ES"/>
                    </a:p>
                  </p:txBody>
                </p:sp>
                <p:sp>
                  <p:nvSpPr>
                    <p:cNvPr id="89204" name="Forme libre 30"/>
                    <p:cNvSpPr>
                      <a:spLocks/>
                    </p:cNvSpPr>
                    <p:nvPr/>
                  </p:nvSpPr>
                  <p:spPr bwMode="auto">
                    <a:xfrm flipV="1">
                      <a:off x="3485" y="2496"/>
                      <a:ext cx="268" cy="114"/>
                    </a:xfrm>
                    <a:custGeom>
                      <a:avLst/>
                      <a:gdLst>
                        <a:gd name="T0" fmla="*/ 0 w 624"/>
                        <a:gd name="T1" fmla="*/ 0 h 313"/>
                        <a:gd name="T2" fmla="*/ 0 w 624"/>
                        <a:gd name="T3" fmla="*/ 0 h 313"/>
                        <a:gd name="T4" fmla="*/ 0 w 624"/>
                        <a:gd name="T5" fmla="*/ 0 h 313"/>
                        <a:gd name="T6" fmla="*/ 0 w 624"/>
                        <a:gd name="T7" fmla="*/ 0 h 313"/>
                        <a:gd name="T8" fmla="*/ 0 w 624"/>
                        <a:gd name="T9" fmla="*/ 0 h 313"/>
                        <a:gd name="T10" fmla="*/ 0 60000 65536"/>
                        <a:gd name="T11" fmla="*/ 0 60000 65536"/>
                        <a:gd name="T12" fmla="*/ 0 60000 65536"/>
                        <a:gd name="T13" fmla="*/ 0 60000 65536"/>
                        <a:gd name="T14" fmla="*/ 0 60000 65536"/>
                        <a:gd name="T15" fmla="*/ 0 w 624"/>
                        <a:gd name="T16" fmla="*/ 0 h 313"/>
                        <a:gd name="T17" fmla="*/ 624 w 624"/>
                        <a:gd name="T18" fmla="*/ 313 h 313"/>
                      </a:gdLst>
                      <a:ahLst/>
                      <a:cxnLst>
                        <a:cxn ang="T10">
                          <a:pos x="T0" y="T1"/>
                        </a:cxn>
                        <a:cxn ang="T11">
                          <a:pos x="T2" y="T3"/>
                        </a:cxn>
                        <a:cxn ang="T12">
                          <a:pos x="T4" y="T5"/>
                        </a:cxn>
                        <a:cxn ang="T13">
                          <a:pos x="T6" y="T7"/>
                        </a:cxn>
                        <a:cxn ang="T14">
                          <a:pos x="T8" y="T9"/>
                        </a:cxn>
                      </a:cxnLst>
                      <a:rect l="T15" t="T16" r="T17" b="T18"/>
                      <a:pathLst>
                        <a:path w="624" h="313">
                          <a:moveTo>
                            <a:pt x="0" y="312"/>
                          </a:moveTo>
                          <a:lnTo>
                            <a:pt x="312" y="313"/>
                          </a:lnTo>
                          <a:lnTo>
                            <a:pt x="312" y="0"/>
                          </a:lnTo>
                          <a:lnTo>
                            <a:pt x="624" y="0"/>
                          </a:lnTo>
                          <a:lnTo>
                            <a:pt x="624" y="312"/>
                          </a:lnTo>
                        </a:path>
                      </a:pathLst>
                    </a:custGeom>
                    <a:noFill/>
                    <a:ln w="19050" cmpd="sng">
                      <a:solidFill>
                        <a:srgbClr val="FF0000"/>
                      </a:solidFill>
                      <a:round/>
                      <a:headEnd/>
                      <a:tailEnd/>
                    </a:ln>
                  </p:spPr>
                  <p:txBody>
                    <a:bodyPr/>
                    <a:lstStyle/>
                    <a:p>
                      <a:endParaRPr lang="es-ES"/>
                    </a:p>
                  </p:txBody>
                </p:sp>
                <p:sp>
                  <p:nvSpPr>
                    <p:cNvPr id="89205" name="Forme libre 31"/>
                    <p:cNvSpPr>
                      <a:spLocks/>
                    </p:cNvSpPr>
                    <p:nvPr/>
                  </p:nvSpPr>
                  <p:spPr bwMode="auto">
                    <a:xfrm flipV="1">
                      <a:off x="3753" y="2496"/>
                      <a:ext cx="268" cy="114"/>
                    </a:xfrm>
                    <a:custGeom>
                      <a:avLst/>
                      <a:gdLst>
                        <a:gd name="T0" fmla="*/ 0 w 624"/>
                        <a:gd name="T1" fmla="*/ 0 h 313"/>
                        <a:gd name="T2" fmla="*/ 0 w 624"/>
                        <a:gd name="T3" fmla="*/ 0 h 313"/>
                        <a:gd name="T4" fmla="*/ 0 w 624"/>
                        <a:gd name="T5" fmla="*/ 0 h 313"/>
                        <a:gd name="T6" fmla="*/ 0 w 624"/>
                        <a:gd name="T7" fmla="*/ 0 h 313"/>
                        <a:gd name="T8" fmla="*/ 0 w 624"/>
                        <a:gd name="T9" fmla="*/ 0 h 313"/>
                        <a:gd name="T10" fmla="*/ 0 60000 65536"/>
                        <a:gd name="T11" fmla="*/ 0 60000 65536"/>
                        <a:gd name="T12" fmla="*/ 0 60000 65536"/>
                        <a:gd name="T13" fmla="*/ 0 60000 65536"/>
                        <a:gd name="T14" fmla="*/ 0 60000 65536"/>
                        <a:gd name="T15" fmla="*/ 0 w 624"/>
                        <a:gd name="T16" fmla="*/ 0 h 313"/>
                        <a:gd name="T17" fmla="*/ 624 w 624"/>
                        <a:gd name="T18" fmla="*/ 313 h 313"/>
                      </a:gdLst>
                      <a:ahLst/>
                      <a:cxnLst>
                        <a:cxn ang="T10">
                          <a:pos x="T0" y="T1"/>
                        </a:cxn>
                        <a:cxn ang="T11">
                          <a:pos x="T2" y="T3"/>
                        </a:cxn>
                        <a:cxn ang="T12">
                          <a:pos x="T4" y="T5"/>
                        </a:cxn>
                        <a:cxn ang="T13">
                          <a:pos x="T6" y="T7"/>
                        </a:cxn>
                        <a:cxn ang="T14">
                          <a:pos x="T8" y="T9"/>
                        </a:cxn>
                      </a:cxnLst>
                      <a:rect l="T15" t="T16" r="T17" b="T18"/>
                      <a:pathLst>
                        <a:path w="624" h="313">
                          <a:moveTo>
                            <a:pt x="0" y="312"/>
                          </a:moveTo>
                          <a:lnTo>
                            <a:pt x="312" y="313"/>
                          </a:lnTo>
                          <a:lnTo>
                            <a:pt x="312" y="0"/>
                          </a:lnTo>
                          <a:lnTo>
                            <a:pt x="624" y="0"/>
                          </a:lnTo>
                          <a:lnTo>
                            <a:pt x="624" y="312"/>
                          </a:lnTo>
                        </a:path>
                      </a:pathLst>
                    </a:custGeom>
                    <a:noFill/>
                    <a:ln w="19050" cmpd="sng">
                      <a:solidFill>
                        <a:srgbClr val="FF0000"/>
                      </a:solidFill>
                      <a:round/>
                      <a:headEnd/>
                      <a:tailEnd/>
                    </a:ln>
                  </p:spPr>
                  <p:txBody>
                    <a:bodyPr/>
                    <a:lstStyle/>
                    <a:p>
                      <a:endParaRPr lang="es-ES"/>
                    </a:p>
                  </p:txBody>
                </p:sp>
                <p:sp>
                  <p:nvSpPr>
                    <p:cNvPr id="89206" name="Forme libre 32"/>
                    <p:cNvSpPr>
                      <a:spLocks/>
                    </p:cNvSpPr>
                    <p:nvPr/>
                  </p:nvSpPr>
                  <p:spPr bwMode="auto">
                    <a:xfrm flipV="1">
                      <a:off x="4290" y="2496"/>
                      <a:ext cx="286" cy="114"/>
                    </a:xfrm>
                    <a:custGeom>
                      <a:avLst/>
                      <a:gdLst>
                        <a:gd name="T0" fmla="*/ 0 w 665"/>
                        <a:gd name="T1" fmla="*/ 0 h 313"/>
                        <a:gd name="T2" fmla="*/ 0 w 665"/>
                        <a:gd name="T3" fmla="*/ 0 h 313"/>
                        <a:gd name="T4" fmla="*/ 0 w 665"/>
                        <a:gd name="T5" fmla="*/ 0 h 313"/>
                        <a:gd name="T6" fmla="*/ 0 w 665"/>
                        <a:gd name="T7" fmla="*/ 0 h 313"/>
                        <a:gd name="T8" fmla="*/ 0 w 665"/>
                        <a:gd name="T9" fmla="*/ 0 h 313"/>
                        <a:gd name="T10" fmla="*/ 0 60000 65536"/>
                        <a:gd name="T11" fmla="*/ 0 60000 65536"/>
                        <a:gd name="T12" fmla="*/ 0 60000 65536"/>
                        <a:gd name="T13" fmla="*/ 0 60000 65536"/>
                        <a:gd name="T14" fmla="*/ 0 60000 65536"/>
                        <a:gd name="T15" fmla="*/ 0 w 665"/>
                        <a:gd name="T16" fmla="*/ 0 h 313"/>
                        <a:gd name="T17" fmla="*/ 665 w 665"/>
                        <a:gd name="T18" fmla="*/ 313 h 313"/>
                      </a:gdLst>
                      <a:ahLst/>
                      <a:cxnLst>
                        <a:cxn ang="T10">
                          <a:pos x="T0" y="T1"/>
                        </a:cxn>
                        <a:cxn ang="T11">
                          <a:pos x="T2" y="T3"/>
                        </a:cxn>
                        <a:cxn ang="T12">
                          <a:pos x="T4" y="T5"/>
                        </a:cxn>
                        <a:cxn ang="T13">
                          <a:pos x="T6" y="T7"/>
                        </a:cxn>
                        <a:cxn ang="T14">
                          <a:pos x="T8" y="T9"/>
                        </a:cxn>
                      </a:cxnLst>
                      <a:rect l="T15" t="T16" r="T17" b="T18"/>
                      <a:pathLst>
                        <a:path w="665" h="313">
                          <a:moveTo>
                            <a:pt x="0" y="312"/>
                          </a:moveTo>
                          <a:lnTo>
                            <a:pt x="312" y="313"/>
                          </a:lnTo>
                          <a:lnTo>
                            <a:pt x="312" y="0"/>
                          </a:lnTo>
                          <a:lnTo>
                            <a:pt x="665" y="1"/>
                          </a:lnTo>
                          <a:lnTo>
                            <a:pt x="620" y="0"/>
                          </a:lnTo>
                        </a:path>
                      </a:pathLst>
                    </a:custGeom>
                    <a:noFill/>
                    <a:ln w="19050" cmpd="sng">
                      <a:solidFill>
                        <a:srgbClr val="FF0000"/>
                      </a:solidFill>
                      <a:round/>
                      <a:headEnd/>
                      <a:tailEnd/>
                    </a:ln>
                  </p:spPr>
                  <p:txBody>
                    <a:bodyPr/>
                    <a:lstStyle/>
                    <a:p>
                      <a:endParaRPr lang="es-ES"/>
                    </a:p>
                  </p:txBody>
                </p:sp>
                <p:sp>
                  <p:nvSpPr>
                    <p:cNvPr id="89207" name="Forme libre 33"/>
                    <p:cNvSpPr>
                      <a:spLocks/>
                    </p:cNvSpPr>
                    <p:nvPr/>
                  </p:nvSpPr>
                  <p:spPr bwMode="auto">
                    <a:xfrm flipV="1">
                      <a:off x="4021" y="2496"/>
                      <a:ext cx="269" cy="114"/>
                    </a:xfrm>
                    <a:custGeom>
                      <a:avLst/>
                      <a:gdLst>
                        <a:gd name="T0" fmla="*/ 0 w 624"/>
                        <a:gd name="T1" fmla="*/ 0 h 313"/>
                        <a:gd name="T2" fmla="*/ 0 w 624"/>
                        <a:gd name="T3" fmla="*/ 0 h 313"/>
                        <a:gd name="T4" fmla="*/ 0 w 624"/>
                        <a:gd name="T5" fmla="*/ 0 h 313"/>
                        <a:gd name="T6" fmla="*/ 0 w 624"/>
                        <a:gd name="T7" fmla="*/ 0 h 313"/>
                        <a:gd name="T8" fmla="*/ 0 w 624"/>
                        <a:gd name="T9" fmla="*/ 0 h 313"/>
                        <a:gd name="T10" fmla="*/ 0 60000 65536"/>
                        <a:gd name="T11" fmla="*/ 0 60000 65536"/>
                        <a:gd name="T12" fmla="*/ 0 60000 65536"/>
                        <a:gd name="T13" fmla="*/ 0 60000 65536"/>
                        <a:gd name="T14" fmla="*/ 0 60000 65536"/>
                        <a:gd name="T15" fmla="*/ 0 w 624"/>
                        <a:gd name="T16" fmla="*/ 0 h 313"/>
                        <a:gd name="T17" fmla="*/ 624 w 624"/>
                        <a:gd name="T18" fmla="*/ 313 h 313"/>
                      </a:gdLst>
                      <a:ahLst/>
                      <a:cxnLst>
                        <a:cxn ang="T10">
                          <a:pos x="T0" y="T1"/>
                        </a:cxn>
                        <a:cxn ang="T11">
                          <a:pos x="T2" y="T3"/>
                        </a:cxn>
                        <a:cxn ang="T12">
                          <a:pos x="T4" y="T5"/>
                        </a:cxn>
                        <a:cxn ang="T13">
                          <a:pos x="T6" y="T7"/>
                        </a:cxn>
                        <a:cxn ang="T14">
                          <a:pos x="T8" y="T9"/>
                        </a:cxn>
                      </a:cxnLst>
                      <a:rect l="T15" t="T16" r="T17" b="T18"/>
                      <a:pathLst>
                        <a:path w="624" h="313">
                          <a:moveTo>
                            <a:pt x="0" y="312"/>
                          </a:moveTo>
                          <a:lnTo>
                            <a:pt x="312" y="313"/>
                          </a:lnTo>
                          <a:lnTo>
                            <a:pt x="312" y="0"/>
                          </a:lnTo>
                          <a:lnTo>
                            <a:pt x="624" y="0"/>
                          </a:lnTo>
                          <a:lnTo>
                            <a:pt x="624" y="312"/>
                          </a:lnTo>
                        </a:path>
                      </a:pathLst>
                    </a:custGeom>
                    <a:noFill/>
                    <a:ln w="19050" cmpd="sng">
                      <a:solidFill>
                        <a:srgbClr val="FF0000"/>
                      </a:solidFill>
                      <a:round/>
                      <a:headEnd/>
                      <a:tailEnd/>
                    </a:ln>
                  </p:spPr>
                  <p:txBody>
                    <a:bodyPr/>
                    <a:lstStyle/>
                    <a:p>
                      <a:endParaRPr lang="es-ES"/>
                    </a:p>
                  </p:txBody>
                </p:sp>
              </p:grpSp>
              <p:sp>
                <p:nvSpPr>
                  <p:cNvPr id="89196" name="Trait 34"/>
                  <p:cNvSpPr>
                    <a:spLocks noChangeShapeType="1"/>
                  </p:cNvSpPr>
                  <p:nvPr/>
                </p:nvSpPr>
                <p:spPr bwMode="auto">
                  <a:xfrm flipH="1">
                    <a:off x="3330" y="2688"/>
                    <a:ext cx="0" cy="528"/>
                  </a:xfrm>
                  <a:prstGeom prst="line">
                    <a:avLst/>
                  </a:prstGeom>
                  <a:noFill/>
                  <a:ln w="28575">
                    <a:solidFill>
                      <a:schemeClr val="tx1"/>
                    </a:solidFill>
                    <a:round/>
                    <a:headEnd type="triangle" w="med" len="med"/>
                    <a:tailEnd/>
                  </a:ln>
                </p:spPr>
                <p:txBody>
                  <a:bodyPr/>
                  <a:lstStyle/>
                  <a:p>
                    <a:endParaRPr lang="es-ES"/>
                  </a:p>
                </p:txBody>
              </p:sp>
              <p:sp>
                <p:nvSpPr>
                  <p:cNvPr id="89197" name="Trait 35"/>
                  <p:cNvSpPr>
                    <a:spLocks noChangeShapeType="1"/>
                  </p:cNvSpPr>
                  <p:nvPr/>
                </p:nvSpPr>
                <p:spPr bwMode="auto">
                  <a:xfrm flipV="1">
                    <a:off x="3330" y="3216"/>
                    <a:ext cx="1267" cy="0"/>
                  </a:xfrm>
                  <a:prstGeom prst="line">
                    <a:avLst/>
                  </a:prstGeom>
                  <a:noFill/>
                  <a:ln w="28575">
                    <a:solidFill>
                      <a:schemeClr val="tx1"/>
                    </a:solidFill>
                    <a:round/>
                    <a:headEnd/>
                    <a:tailEnd type="triangle" w="med" len="med"/>
                  </a:ln>
                </p:spPr>
                <p:txBody>
                  <a:bodyPr/>
                  <a:lstStyle/>
                  <a:p>
                    <a:endParaRPr lang="es-ES"/>
                  </a:p>
                </p:txBody>
              </p:sp>
              <p:sp>
                <p:nvSpPr>
                  <p:cNvPr id="89198" name="Zone de texte 36"/>
                  <p:cNvSpPr txBox="1">
                    <a:spLocks noChangeArrowheads="1"/>
                  </p:cNvSpPr>
                  <p:nvPr/>
                </p:nvSpPr>
                <p:spPr bwMode="auto">
                  <a:xfrm>
                    <a:off x="4564" y="3114"/>
                    <a:ext cx="236" cy="173"/>
                  </a:xfrm>
                  <a:prstGeom prst="rect">
                    <a:avLst/>
                  </a:prstGeom>
                  <a:noFill/>
                  <a:ln w="9525">
                    <a:noFill/>
                    <a:miter lim="800000"/>
                    <a:headEnd/>
                    <a:tailEnd/>
                  </a:ln>
                </p:spPr>
                <p:txBody>
                  <a:bodyPr>
                    <a:spAutoFit/>
                  </a:bodyPr>
                  <a:lstStyle/>
                  <a:p>
                    <a:pPr eaLnBrk="0" hangingPunct="0"/>
                    <a:r>
                      <a:rPr lang="fr-FR" b="1"/>
                      <a:t>t</a:t>
                    </a:r>
                  </a:p>
                </p:txBody>
              </p:sp>
              <p:sp>
                <p:nvSpPr>
                  <p:cNvPr id="89199" name="Zone de texte 37"/>
                  <p:cNvSpPr txBox="1">
                    <a:spLocks noChangeArrowheads="1"/>
                  </p:cNvSpPr>
                  <p:nvPr/>
                </p:nvSpPr>
                <p:spPr bwMode="auto">
                  <a:xfrm>
                    <a:off x="3127" y="2640"/>
                    <a:ext cx="236" cy="173"/>
                  </a:xfrm>
                  <a:prstGeom prst="rect">
                    <a:avLst/>
                  </a:prstGeom>
                  <a:noFill/>
                  <a:ln w="9525">
                    <a:noFill/>
                    <a:miter lim="800000"/>
                    <a:headEnd/>
                    <a:tailEnd/>
                  </a:ln>
                </p:spPr>
                <p:txBody>
                  <a:bodyPr>
                    <a:spAutoFit/>
                  </a:bodyPr>
                  <a:lstStyle/>
                  <a:p>
                    <a:pPr eaLnBrk="0" hangingPunct="0"/>
                    <a:r>
                      <a:rPr lang="fr-FR" b="1"/>
                      <a:t>U</a:t>
                    </a:r>
                  </a:p>
                </p:txBody>
              </p:sp>
              <p:sp>
                <p:nvSpPr>
                  <p:cNvPr id="89200" name="Zone de texte 38"/>
                  <p:cNvSpPr txBox="1">
                    <a:spLocks noChangeArrowheads="1"/>
                  </p:cNvSpPr>
                  <p:nvPr/>
                </p:nvSpPr>
                <p:spPr bwMode="auto">
                  <a:xfrm>
                    <a:off x="3146" y="3168"/>
                    <a:ext cx="235" cy="173"/>
                  </a:xfrm>
                  <a:prstGeom prst="rect">
                    <a:avLst/>
                  </a:prstGeom>
                  <a:noFill/>
                  <a:ln w="9525">
                    <a:noFill/>
                    <a:miter lim="800000"/>
                    <a:headEnd/>
                    <a:tailEnd/>
                  </a:ln>
                </p:spPr>
                <p:txBody>
                  <a:bodyPr>
                    <a:spAutoFit/>
                  </a:bodyPr>
                  <a:lstStyle/>
                  <a:p>
                    <a:pPr eaLnBrk="0" hangingPunct="0"/>
                    <a:r>
                      <a:rPr lang="fr-FR" b="1"/>
                      <a:t>0</a:t>
                    </a:r>
                  </a:p>
                </p:txBody>
              </p:sp>
              <p:sp>
                <p:nvSpPr>
                  <p:cNvPr id="89201" name="Zone de texte 39"/>
                  <p:cNvSpPr txBox="1">
                    <a:spLocks noChangeArrowheads="1"/>
                  </p:cNvSpPr>
                  <p:nvPr/>
                </p:nvSpPr>
                <p:spPr bwMode="auto">
                  <a:xfrm>
                    <a:off x="2994" y="2880"/>
                    <a:ext cx="387" cy="174"/>
                  </a:xfrm>
                  <a:prstGeom prst="rect">
                    <a:avLst/>
                  </a:prstGeom>
                  <a:noFill/>
                  <a:ln w="9525">
                    <a:noFill/>
                    <a:miter lim="800000"/>
                    <a:headEnd/>
                    <a:tailEnd/>
                  </a:ln>
                </p:spPr>
                <p:txBody>
                  <a:bodyPr>
                    <a:spAutoFit/>
                  </a:bodyPr>
                  <a:lstStyle/>
                  <a:p>
                    <a:pPr eaLnBrk="0" hangingPunct="0"/>
                    <a:r>
                      <a:rPr lang="fr-FR" b="1"/>
                      <a:t>2.5</a:t>
                    </a:r>
                  </a:p>
                </p:txBody>
              </p:sp>
              <p:sp>
                <p:nvSpPr>
                  <p:cNvPr id="89202" name="Zone de texte 40"/>
                  <p:cNvSpPr txBox="1">
                    <a:spLocks noChangeArrowheads="1"/>
                  </p:cNvSpPr>
                  <p:nvPr/>
                </p:nvSpPr>
                <p:spPr bwMode="auto">
                  <a:xfrm>
                    <a:off x="3026" y="3024"/>
                    <a:ext cx="355" cy="174"/>
                  </a:xfrm>
                  <a:prstGeom prst="rect">
                    <a:avLst/>
                  </a:prstGeom>
                  <a:noFill/>
                  <a:ln w="9525">
                    <a:noFill/>
                    <a:miter lim="800000"/>
                    <a:headEnd/>
                    <a:tailEnd/>
                  </a:ln>
                </p:spPr>
                <p:txBody>
                  <a:bodyPr>
                    <a:spAutoFit/>
                  </a:bodyPr>
                  <a:lstStyle/>
                  <a:p>
                    <a:pPr eaLnBrk="0" hangingPunct="0"/>
                    <a:r>
                      <a:rPr lang="fr-FR" b="1">
                        <a:solidFill>
                          <a:srgbClr val="FF0000"/>
                        </a:solidFill>
                      </a:rPr>
                      <a:t>1.5</a:t>
                    </a:r>
                  </a:p>
                </p:txBody>
              </p:sp>
            </p:grpSp>
            <p:sp>
              <p:nvSpPr>
                <p:cNvPr id="89194" name="Trait 41"/>
                <p:cNvSpPr>
                  <a:spLocks noChangeShapeType="1"/>
                </p:cNvSpPr>
                <p:nvPr/>
              </p:nvSpPr>
              <p:spPr bwMode="auto">
                <a:xfrm>
                  <a:off x="3312" y="3008"/>
                  <a:ext cx="1152" cy="0"/>
                </a:xfrm>
                <a:prstGeom prst="line">
                  <a:avLst/>
                </a:prstGeom>
                <a:noFill/>
                <a:ln w="9525">
                  <a:solidFill>
                    <a:schemeClr val="bg1"/>
                  </a:solidFill>
                  <a:prstDash val="dash"/>
                  <a:round/>
                  <a:headEnd/>
                  <a:tailEnd/>
                </a:ln>
              </p:spPr>
              <p:txBody>
                <a:bodyPr/>
                <a:lstStyle/>
                <a:p>
                  <a:endParaRPr lang="es-ES"/>
                </a:p>
              </p:txBody>
            </p:sp>
          </p:grpSp>
          <p:grpSp>
            <p:nvGrpSpPr>
              <p:cNvPr id="48" name="Groupe 42"/>
              <p:cNvGrpSpPr>
                <a:grpSpLocks/>
              </p:cNvGrpSpPr>
              <p:nvPr/>
            </p:nvGrpSpPr>
            <p:grpSpPr bwMode="auto">
              <a:xfrm>
                <a:off x="4644008" y="3933056"/>
                <a:ext cx="2867025" cy="1112838"/>
                <a:chOff x="3024" y="1920"/>
                <a:chExt cx="1806" cy="701"/>
              </a:xfrm>
            </p:grpSpPr>
            <p:grpSp>
              <p:nvGrpSpPr>
                <p:cNvPr id="49" name="Groupe 43"/>
                <p:cNvGrpSpPr>
                  <a:grpSpLocks/>
                </p:cNvGrpSpPr>
                <p:nvPr/>
              </p:nvGrpSpPr>
              <p:grpSpPr bwMode="auto">
                <a:xfrm>
                  <a:off x="3024" y="1920"/>
                  <a:ext cx="1806" cy="701"/>
                  <a:chOff x="3024" y="1920"/>
                  <a:chExt cx="1806" cy="701"/>
                </a:xfrm>
              </p:grpSpPr>
              <p:grpSp>
                <p:nvGrpSpPr>
                  <p:cNvPr id="55" name="Groupe 44"/>
                  <p:cNvGrpSpPr>
                    <a:grpSpLocks/>
                  </p:cNvGrpSpPr>
                  <p:nvPr/>
                </p:nvGrpSpPr>
                <p:grpSpPr bwMode="auto">
                  <a:xfrm>
                    <a:off x="3408" y="2160"/>
                    <a:ext cx="1073" cy="144"/>
                    <a:chOff x="3217" y="2365"/>
                    <a:chExt cx="1487" cy="114"/>
                  </a:xfrm>
                </p:grpSpPr>
                <p:sp>
                  <p:nvSpPr>
                    <p:cNvPr id="21" name="Forme libre 45"/>
                    <p:cNvSpPr>
                      <a:spLocks/>
                    </p:cNvSpPr>
                    <p:nvPr/>
                  </p:nvSpPr>
                  <p:spPr bwMode="auto">
                    <a:xfrm>
                      <a:off x="3217" y="2365"/>
                      <a:ext cx="267" cy="114"/>
                    </a:xfrm>
                    <a:custGeom>
                      <a:avLst/>
                      <a:gdLst>
                        <a:gd name="T0" fmla="*/ 0 w 624"/>
                        <a:gd name="T1" fmla="*/ 312 h 313"/>
                        <a:gd name="T2" fmla="*/ 312 w 624"/>
                        <a:gd name="T3" fmla="*/ 313 h 313"/>
                        <a:gd name="T4" fmla="*/ 312 w 624"/>
                        <a:gd name="T5" fmla="*/ 0 h 313"/>
                        <a:gd name="T6" fmla="*/ 624 w 624"/>
                        <a:gd name="T7" fmla="*/ 0 h 313"/>
                        <a:gd name="T8" fmla="*/ 624 w 624"/>
                        <a:gd name="T9" fmla="*/ 312 h 313"/>
                      </a:gdLst>
                      <a:ahLst/>
                      <a:cxnLst>
                        <a:cxn ang="0">
                          <a:pos x="T0" y="T1"/>
                        </a:cxn>
                        <a:cxn ang="0">
                          <a:pos x="T2" y="T3"/>
                        </a:cxn>
                        <a:cxn ang="0">
                          <a:pos x="T4" y="T5"/>
                        </a:cxn>
                        <a:cxn ang="0">
                          <a:pos x="T6" y="T7"/>
                        </a:cxn>
                        <a:cxn ang="0">
                          <a:pos x="T8" y="T9"/>
                        </a:cxn>
                      </a:cxnLst>
                      <a:rect l="0" t="0" r="r" b="b"/>
                      <a:pathLst>
                        <a:path w="624" h="313">
                          <a:moveTo>
                            <a:pt x="0" y="312"/>
                          </a:moveTo>
                          <a:lnTo>
                            <a:pt x="312" y="313"/>
                          </a:lnTo>
                          <a:lnTo>
                            <a:pt x="312" y="0"/>
                          </a:lnTo>
                          <a:lnTo>
                            <a:pt x="624" y="0"/>
                          </a:lnTo>
                          <a:lnTo>
                            <a:pt x="624" y="312"/>
                          </a:lnTo>
                        </a:path>
                      </a:pathLst>
                    </a:custGeom>
                    <a:noFill/>
                    <a:ln w="19050" cmpd="sng">
                      <a:solidFill>
                        <a:schemeClr val="accent6"/>
                      </a:solidFill>
                      <a:round/>
                      <a:headEnd/>
                      <a:tailEnd/>
                    </a:ln>
                    <a:extLst/>
                  </p:spPr>
                  <p:txBody>
                    <a:bodyPr/>
                    <a:lstStyle/>
                    <a:p>
                      <a:pPr algn="l">
                        <a:defRPr/>
                      </a:pPr>
                      <a:endParaRPr lang="fr-FR">
                        <a:latin typeface="Arial" pitchFamily="34" charset="0"/>
                      </a:endParaRPr>
                    </a:p>
                  </p:txBody>
                </p:sp>
                <p:sp>
                  <p:nvSpPr>
                    <p:cNvPr id="22" name="Forme libre 46"/>
                    <p:cNvSpPr>
                      <a:spLocks/>
                    </p:cNvSpPr>
                    <p:nvPr/>
                  </p:nvSpPr>
                  <p:spPr bwMode="auto">
                    <a:xfrm>
                      <a:off x="3484" y="2365"/>
                      <a:ext cx="269" cy="114"/>
                    </a:xfrm>
                    <a:custGeom>
                      <a:avLst/>
                      <a:gdLst>
                        <a:gd name="T0" fmla="*/ 0 w 624"/>
                        <a:gd name="T1" fmla="*/ 312 h 313"/>
                        <a:gd name="T2" fmla="*/ 312 w 624"/>
                        <a:gd name="T3" fmla="*/ 313 h 313"/>
                        <a:gd name="T4" fmla="*/ 312 w 624"/>
                        <a:gd name="T5" fmla="*/ 0 h 313"/>
                        <a:gd name="T6" fmla="*/ 624 w 624"/>
                        <a:gd name="T7" fmla="*/ 0 h 313"/>
                        <a:gd name="T8" fmla="*/ 624 w 624"/>
                        <a:gd name="T9" fmla="*/ 312 h 313"/>
                      </a:gdLst>
                      <a:ahLst/>
                      <a:cxnLst>
                        <a:cxn ang="0">
                          <a:pos x="T0" y="T1"/>
                        </a:cxn>
                        <a:cxn ang="0">
                          <a:pos x="T2" y="T3"/>
                        </a:cxn>
                        <a:cxn ang="0">
                          <a:pos x="T4" y="T5"/>
                        </a:cxn>
                        <a:cxn ang="0">
                          <a:pos x="T6" y="T7"/>
                        </a:cxn>
                        <a:cxn ang="0">
                          <a:pos x="T8" y="T9"/>
                        </a:cxn>
                      </a:cxnLst>
                      <a:rect l="0" t="0" r="r" b="b"/>
                      <a:pathLst>
                        <a:path w="624" h="313">
                          <a:moveTo>
                            <a:pt x="0" y="312"/>
                          </a:moveTo>
                          <a:lnTo>
                            <a:pt x="312" y="313"/>
                          </a:lnTo>
                          <a:lnTo>
                            <a:pt x="312" y="0"/>
                          </a:lnTo>
                          <a:lnTo>
                            <a:pt x="624" y="0"/>
                          </a:lnTo>
                          <a:lnTo>
                            <a:pt x="624" y="312"/>
                          </a:lnTo>
                        </a:path>
                      </a:pathLst>
                    </a:custGeom>
                    <a:noFill/>
                    <a:ln w="19050" cmpd="sng">
                      <a:solidFill>
                        <a:schemeClr val="accent6"/>
                      </a:solidFill>
                      <a:round/>
                      <a:headEnd/>
                      <a:tailEnd/>
                    </a:ln>
                    <a:extLst/>
                  </p:spPr>
                  <p:txBody>
                    <a:bodyPr/>
                    <a:lstStyle/>
                    <a:p>
                      <a:pPr algn="l">
                        <a:defRPr/>
                      </a:pPr>
                      <a:endParaRPr lang="fr-FR">
                        <a:latin typeface="Arial" pitchFamily="34" charset="0"/>
                      </a:endParaRPr>
                    </a:p>
                  </p:txBody>
                </p:sp>
                <p:sp>
                  <p:nvSpPr>
                    <p:cNvPr id="23" name="Forme libre 47"/>
                    <p:cNvSpPr>
                      <a:spLocks/>
                    </p:cNvSpPr>
                    <p:nvPr/>
                  </p:nvSpPr>
                  <p:spPr bwMode="auto">
                    <a:xfrm>
                      <a:off x="3753" y="2365"/>
                      <a:ext cx="269" cy="114"/>
                    </a:xfrm>
                    <a:custGeom>
                      <a:avLst/>
                      <a:gdLst>
                        <a:gd name="T0" fmla="*/ 0 w 624"/>
                        <a:gd name="T1" fmla="*/ 312 h 313"/>
                        <a:gd name="T2" fmla="*/ 312 w 624"/>
                        <a:gd name="T3" fmla="*/ 313 h 313"/>
                        <a:gd name="T4" fmla="*/ 312 w 624"/>
                        <a:gd name="T5" fmla="*/ 0 h 313"/>
                        <a:gd name="T6" fmla="*/ 624 w 624"/>
                        <a:gd name="T7" fmla="*/ 0 h 313"/>
                        <a:gd name="T8" fmla="*/ 624 w 624"/>
                        <a:gd name="T9" fmla="*/ 312 h 313"/>
                      </a:gdLst>
                      <a:ahLst/>
                      <a:cxnLst>
                        <a:cxn ang="0">
                          <a:pos x="T0" y="T1"/>
                        </a:cxn>
                        <a:cxn ang="0">
                          <a:pos x="T2" y="T3"/>
                        </a:cxn>
                        <a:cxn ang="0">
                          <a:pos x="T4" y="T5"/>
                        </a:cxn>
                        <a:cxn ang="0">
                          <a:pos x="T6" y="T7"/>
                        </a:cxn>
                        <a:cxn ang="0">
                          <a:pos x="T8" y="T9"/>
                        </a:cxn>
                      </a:cxnLst>
                      <a:rect l="0" t="0" r="r" b="b"/>
                      <a:pathLst>
                        <a:path w="624" h="313">
                          <a:moveTo>
                            <a:pt x="0" y="312"/>
                          </a:moveTo>
                          <a:lnTo>
                            <a:pt x="312" y="313"/>
                          </a:lnTo>
                          <a:lnTo>
                            <a:pt x="312" y="0"/>
                          </a:lnTo>
                          <a:lnTo>
                            <a:pt x="624" y="0"/>
                          </a:lnTo>
                          <a:lnTo>
                            <a:pt x="624" y="312"/>
                          </a:lnTo>
                        </a:path>
                      </a:pathLst>
                    </a:custGeom>
                    <a:noFill/>
                    <a:ln w="19050" cmpd="sng">
                      <a:solidFill>
                        <a:schemeClr val="accent6"/>
                      </a:solidFill>
                      <a:round/>
                      <a:headEnd/>
                      <a:tailEnd/>
                    </a:ln>
                    <a:extLst/>
                  </p:spPr>
                  <p:txBody>
                    <a:bodyPr/>
                    <a:lstStyle/>
                    <a:p>
                      <a:pPr algn="l">
                        <a:defRPr/>
                      </a:pPr>
                      <a:endParaRPr lang="fr-FR">
                        <a:latin typeface="Arial" pitchFamily="34" charset="0"/>
                      </a:endParaRPr>
                    </a:p>
                  </p:txBody>
                </p:sp>
                <p:sp>
                  <p:nvSpPr>
                    <p:cNvPr id="24" name="Forme libre 48"/>
                    <p:cNvSpPr>
                      <a:spLocks/>
                    </p:cNvSpPr>
                    <p:nvPr/>
                  </p:nvSpPr>
                  <p:spPr bwMode="auto">
                    <a:xfrm>
                      <a:off x="4290" y="2365"/>
                      <a:ext cx="414" cy="114"/>
                    </a:xfrm>
                    <a:custGeom>
                      <a:avLst/>
                      <a:gdLst>
                        <a:gd name="T0" fmla="*/ 0 w 963"/>
                        <a:gd name="T1" fmla="*/ 312 h 313"/>
                        <a:gd name="T2" fmla="*/ 312 w 963"/>
                        <a:gd name="T3" fmla="*/ 313 h 313"/>
                        <a:gd name="T4" fmla="*/ 312 w 963"/>
                        <a:gd name="T5" fmla="*/ 0 h 313"/>
                        <a:gd name="T6" fmla="*/ 624 w 963"/>
                        <a:gd name="T7" fmla="*/ 0 h 313"/>
                        <a:gd name="T8" fmla="*/ 963 w 963"/>
                        <a:gd name="T9" fmla="*/ 0 h 313"/>
                      </a:gdLst>
                      <a:ahLst/>
                      <a:cxnLst>
                        <a:cxn ang="0">
                          <a:pos x="T0" y="T1"/>
                        </a:cxn>
                        <a:cxn ang="0">
                          <a:pos x="T2" y="T3"/>
                        </a:cxn>
                        <a:cxn ang="0">
                          <a:pos x="T4" y="T5"/>
                        </a:cxn>
                        <a:cxn ang="0">
                          <a:pos x="T6" y="T7"/>
                        </a:cxn>
                        <a:cxn ang="0">
                          <a:pos x="T8" y="T9"/>
                        </a:cxn>
                      </a:cxnLst>
                      <a:rect l="0" t="0" r="r" b="b"/>
                      <a:pathLst>
                        <a:path w="963" h="313">
                          <a:moveTo>
                            <a:pt x="0" y="312"/>
                          </a:moveTo>
                          <a:lnTo>
                            <a:pt x="312" y="313"/>
                          </a:lnTo>
                          <a:lnTo>
                            <a:pt x="312" y="0"/>
                          </a:lnTo>
                          <a:lnTo>
                            <a:pt x="624" y="0"/>
                          </a:lnTo>
                          <a:lnTo>
                            <a:pt x="963" y="0"/>
                          </a:lnTo>
                        </a:path>
                      </a:pathLst>
                    </a:custGeom>
                    <a:noFill/>
                    <a:ln w="19050" cmpd="sng">
                      <a:solidFill>
                        <a:schemeClr val="accent6"/>
                      </a:solidFill>
                      <a:round/>
                      <a:headEnd/>
                      <a:tailEnd/>
                    </a:ln>
                    <a:extLst/>
                  </p:spPr>
                  <p:txBody>
                    <a:bodyPr/>
                    <a:lstStyle/>
                    <a:p>
                      <a:pPr algn="l">
                        <a:defRPr/>
                      </a:pPr>
                      <a:endParaRPr lang="fr-FR">
                        <a:latin typeface="Arial" pitchFamily="34" charset="0"/>
                      </a:endParaRPr>
                    </a:p>
                  </p:txBody>
                </p:sp>
                <p:sp>
                  <p:nvSpPr>
                    <p:cNvPr id="25" name="Forme libre 49"/>
                    <p:cNvSpPr>
                      <a:spLocks/>
                    </p:cNvSpPr>
                    <p:nvPr/>
                  </p:nvSpPr>
                  <p:spPr bwMode="auto">
                    <a:xfrm>
                      <a:off x="4022" y="2365"/>
                      <a:ext cx="267" cy="114"/>
                    </a:xfrm>
                    <a:custGeom>
                      <a:avLst/>
                      <a:gdLst>
                        <a:gd name="T0" fmla="*/ 0 w 624"/>
                        <a:gd name="T1" fmla="*/ 312 h 313"/>
                        <a:gd name="T2" fmla="*/ 312 w 624"/>
                        <a:gd name="T3" fmla="*/ 313 h 313"/>
                        <a:gd name="T4" fmla="*/ 312 w 624"/>
                        <a:gd name="T5" fmla="*/ 0 h 313"/>
                        <a:gd name="T6" fmla="*/ 624 w 624"/>
                        <a:gd name="T7" fmla="*/ 0 h 313"/>
                        <a:gd name="T8" fmla="*/ 624 w 624"/>
                        <a:gd name="T9" fmla="*/ 312 h 313"/>
                      </a:gdLst>
                      <a:ahLst/>
                      <a:cxnLst>
                        <a:cxn ang="0">
                          <a:pos x="T0" y="T1"/>
                        </a:cxn>
                        <a:cxn ang="0">
                          <a:pos x="T2" y="T3"/>
                        </a:cxn>
                        <a:cxn ang="0">
                          <a:pos x="T4" y="T5"/>
                        </a:cxn>
                        <a:cxn ang="0">
                          <a:pos x="T6" y="T7"/>
                        </a:cxn>
                        <a:cxn ang="0">
                          <a:pos x="T8" y="T9"/>
                        </a:cxn>
                      </a:cxnLst>
                      <a:rect l="0" t="0" r="r" b="b"/>
                      <a:pathLst>
                        <a:path w="624" h="313">
                          <a:moveTo>
                            <a:pt x="0" y="312"/>
                          </a:moveTo>
                          <a:lnTo>
                            <a:pt x="312" y="313"/>
                          </a:lnTo>
                          <a:lnTo>
                            <a:pt x="312" y="0"/>
                          </a:lnTo>
                          <a:lnTo>
                            <a:pt x="624" y="0"/>
                          </a:lnTo>
                          <a:lnTo>
                            <a:pt x="624" y="312"/>
                          </a:lnTo>
                        </a:path>
                      </a:pathLst>
                    </a:custGeom>
                    <a:noFill/>
                    <a:ln w="19050" cmpd="sng">
                      <a:solidFill>
                        <a:schemeClr val="accent6"/>
                      </a:solidFill>
                      <a:round/>
                      <a:headEnd/>
                      <a:tailEnd/>
                    </a:ln>
                    <a:extLst/>
                  </p:spPr>
                  <p:txBody>
                    <a:bodyPr/>
                    <a:lstStyle/>
                    <a:p>
                      <a:pPr algn="l">
                        <a:defRPr/>
                      </a:pPr>
                      <a:endParaRPr lang="fr-FR">
                        <a:latin typeface="Arial" pitchFamily="34" charset="0"/>
                      </a:endParaRPr>
                    </a:p>
                  </p:txBody>
                </p:sp>
              </p:grpSp>
              <p:sp>
                <p:nvSpPr>
                  <p:cNvPr id="89181" name="Trait 50"/>
                  <p:cNvSpPr>
                    <a:spLocks noChangeShapeType="1"/>
                  </p:cNvSpPr>
                  <p:nvPr/>
                </p:nvSpPr>
                <p:spPr bwMode="auto">
                  <a:xfrm flipH="1">
                    <a:off x="3360" y="1968"/>
                    <a:ext cx="0" cy="528"/>
                  </a:xfrm>
                  <a:prstGeom prst="line">
                    <a:avLst/>
                  </a:prstGeom>
                  <a:noFill/>
                  <a:ln w="28575">
                    <a:solidFill>
                      <a:schemeClr val="tx1"/>
                    </a:solidFill>
                    <a:round/>
                    <a:headEnd type="triangle" w="med" len="med"/>
                    <a:tailEnd/>
                  </a:ln>
                </p:spPr>
                <p:txBody>
                  <a:bodyPr/>
                  <a:lstStyle/>
                  <a:p>
                    <a:endParaRPr lang="es-ES"/>
                  </a:p>
                </p:txBody>
              </p:sp>
              <p:sp>
                <p:nvSpPr>
                  <p:cNvPr id="89182" name="Trait 51"/>
                  <p:cNvSpPr>
                    <a:spLocks noChangeShapeType="1"/>
                  </p:cNvSpPr>
                  <p:nvPr/>
                </p:nvSpPr>
                <p:spPr bwMode="auto">
                  <a:xfrm flipV="1">
                    <a:off x="3360" y="2496"/>
                    <a:ext cx="1267" cy="0"/>
                  </a:xfrm>
                  <a:prstGeom prst="line">
                    <a:avLst/>
                  </a:prstGeom>
                  <a:noFill/>
                  <a:ln w="28575">
                    <a:solidFill>
                      <a:schemeClr val="tx1"/>
                    </a:solidFill>
                    <a:round/>
                    <a:headEnd/>
                    <a:tailEnd type="triangle" w="med" len="med"/>
                  </a:ln>
                </p:spPr>
                <p:txBody>
                  <a:bodyPr/>
                  <a:lstStyle/>
                  <a:p>
                    <a:endParaRPr lang="es-ES"/>
                  </a:p>
                </p:txBody>
              </p:sp>
              <p:sp>
                <p:nvSpPr>
                  <p:cNvPr id="89183" name="Zone de texte 52"/>
                  <p:cNvSpPr txBox="1">
                    <a:spLocks noChangeArrowheads="1"/>
                  </p:cNvSpPr>
                  <p:nvPr/>
                </p:nvSpPr>
                <p:spPr bwMode="auto">
                  <a:xfrm>
                    <a:off x="4594" y="2394"/>
                    <a:ext cx="236" cy="173"/>
                  </a:xfrm>
                  <a:prstGeom prst="rect">
                    <a:avLst/>
                  </a:prstGeom>
                  <a:noFill/>
                  <a:ln w="9525">
                    <a:noFill/>
                    <a:miter lim="800000"/>
                    <a:headEnd/>
                    <a:tailEnd/>
                  </a:ln>
                </p:spPr>
                <p:txBody>
                  <a:bodyPr>
                    <a:spAutoFit/>
                  </a:bodyPr>
                  <a:lstStyle/>
                  <a:p>
                    <a:pPr eaLnBrk="0" hangingPunct="0"/>
                    <a:r>
                      <a:rPr lang="fr-FR" b="1"/>
                      <a:t>t</a:t>
                    </a:r>
                  </a:p>
                </p:txBody>
              </p:sp>
              <p:sp>
                <p:nvSpPr>
                  <p:cNvPr id="89184" name="Zone de texte 53"/>
                  <p:cNvSpPr txBox="1">
                    <a:spLocks noChangeArrowheads="1"/>
                  </p:cNvSpPr>
                  <p:nvPr/>
                </p:nvSpPr>
                <p:spPr bwMode="auto">
                  <a:xfrm>
                    <a:off x="3157" y="1920"/>
                    <a:ext cx="236" cy="173"/>
                  </a:xfrm>
                  <a:prstGeom prst="rect">
                    <a:avLst/>
                  </a:prstGeom>
                  <a:noFill/>
                  <a:ln w="9525">
                    <a:noFill/>
                    <a:miter lim="800000"/>
                    <a:headEnd/>
                    <a:tailEnd/>
                  </a:ln>
                </p:spPr>
                <p:txBody>
                  <a:bodyPr>
                    <a:spAutoFit/>
                  </a:bodyPr>
                  <a:lstStyle/>
                  <a:p>
                    <a:pPr eaLnBrk="0" hangingPunct="0"/>
                    <a:r>
                      <a:rPr lang="fr-FR" b="1"/>
                      <a:t>U</a:t>
                    </a:r>
                  </a:p>
                </p:txBody>
              </p:sp>
              <p:sp>
                <p:nvSpPr>
                  <p:cNvPr id="89185" name="Zone de texte 54"/>
                  <p:cNvSpPr txBox="1">
                    <a:spLocks noChangeArrowheads="1"/>
                  </p:cNvSpPr>
                  <p:nvPr/>
                </p:nvSpPr>
                <p:spPr bwMode="auto">
                  <a:xfrm>
                    <a:off x="3176" y="2448"/>
                    <a:ext cx="235" cy="173"/>
                  </a:xfrm>
                  <a:prstGeom prst="rect">
                    <a:avLst/>
                  </a:prstGeom>
                  <a:noFill/>
                  <a:ln w="9525">
                    <a:noFill/>
                    <a:miter lim="800000"/>
                    <a:headEnd/>
                    <a:tailEnd/>
                  </a:ln>
                </p:spPr>
                <p:txBody>
                  <a:bodyPr>
                    <a:spAutoFit/>
                  </a:bodyPr>
                  <a:lstStyle/>
                  <a:p>
                    <a:pPr eaLnBrk="0" hangingPunct="0"/>
                    <a:r>
                      <a:rPr lang="fr-FR" b="1"/>
                      <a:t>0</a:t>
                    </a:r>
                  </a:p>
                </p:txBody>
              </p:sp>
              <p:sp>
                <p:nvSpPr>
                  <p:cNvPr id="89186" name="Zone de texte 55"/>
                  <p:cNvSpPr txBox="1">
                    <a:spLocks noChangeArrowheads="1"/>
                  </p:cNvSpPr>
                  <p:nvPr/>
                </p:nvSpPr>
                <p:spPr bwMode="auto">
                  <a:xfrm>
                    <a:off x="3024" y="2208"/>
                    <a:ext cx="387" cy="174"/>
                  </a:xfrm>
                  <a:prstGeom prst="rect">
                    <a:avLst/>
                  </a:prstGeom>
                  <a:noFill/>
                  <a:ln w="9525">
                    <a:noFill/>
                    <a:miter lim="800000"/>
                    <a:headEnd/>
                    <a:tailEnd/>
                  </a:ln>
                </p:spPr>
                <p:txBody>
                  <a:bodyPr>
                    <a:spAutoFit/>
                  </a:bodyPr>
                  <a:lstStyle/>
                  <a:p>
                    <a:pPr eaLnBrk="0" hangingPunct="0"/>
                    <a:r>
                      <a:rPr lang="fr-FR" b="1"/>
                      <a:t>2.5</a:t>
                    </a:r>
                  </a:p>
                </p:txBody>
              </p:sp>
              <p:sp>
                <p:nvSpPr>
                  <p:cNvPr id="89187" name="Zone de texte 56"/>
                  <p:cNvSpPr txBox="1">
                    <a:spLocks noChangeArrowheads="1"/>
                  </p:cNvSpPr>
                  <p:nvPr/>
                </p:nvSpPr>
                <p:spPr bwMode="auto">
                  <a:xfrm>
                    <a:off x="3056" y="2064"/>
                    <a:ext cx="355" cy="173"/>
                  </a:xfrm>
                  <a:prstGeom prst="rect">
                    <a:avLst/>
                  </a:prstGeom>
                  <a:noFill/>
                  <a:ln w="9525">
                    <a:noFill/>
                    <a:miter lim="800000"/>
                    <a:headEnd/>
                    <a:tailEnd/>
                  </a:ln>
                </p:spPr>
                <p:txBody>
                  <a:bodyPr>
                    <a:spAutoFit/>
                  </a:bodyPr>
                  <a:lstStyle/>
                  <a:p>
                    <a:pPr eaLnBrk="0" hangingPunct="0"/>
                    <a:r>
                      <a:rPr lang="fr-FR" b="1">
                        <a:solidFill>
                          <a:srgbClr val="CC0066"/>
                        </a:solidFill>
                      </a:rPr>
                      <a:t>3.5</a:t>
                    </a:r>
                  </a:p>
                </p:txBody>
              </p:sp>
            </p:grpSp>
            <p:sp>
              <p:nvSpPr>
                <p:cNvPr id="89179" name="Trait 57"/>
                <p:cNvSpPr>
                  <a:spLocks noChangeShapeType="1"/>
                </p:cNvSpPr>
                <p:nvPr/>
              </p:nvSpPr>
              <p:spPr bwMode="auto">
                <a:xfrm>
                  <a:off x="3312" y="2304"/>
                  <a:ext cx="1152" cy="0"/>
                </a:xfrm>
                <a:prstGeom prst="line">
                  <a:avLst/>
                </a:prstGeom>
                <a:noFill/>
                <a:ln w="9525">
                  <a:solidFill>
                    <a:schemeClr val="bg1"/>
                  </a:solidFill>
                  <a:prstDash val="dash"/>
                  <a:round/>
                  <a:headEnd/>
                  <a:tailEnd/>
                </a:ln>
              </p:spPr>
              <p:txBody>
                <a:bodyPr/>
                <a:lstStyle/>
                <a:p>
                  <a:endParaRPr lang="es-ES"/>
                </a:p>
              </p:txBody>
            </p:sp>
          </p:grpSp>
        </p:grpSp>
        <p:sp>
          <p:nvSpPr>
            <p:cNvPr id="89105" name="Text Box 142"/>
            <p:cNvSpPr txBox="1">
              <a:spLocks noChangeArrowheads="1"/>
            </p:cNvSpPr>
            <p:nvPr/>
          </p:nvSpPr>
          <p:spPr bwMode="auto">
            <a:xfrm>
              <a:off x="4785" y="2840"/>
              <a:ext cx="589" cy="173"/>
            </a:xfrm>
            <a:prstGeom prst="rect">
              <a:avLst/>
            </a:prstGeom>
            <a:noFill/>
            <a:ln w="9525">
              <a:noFill/>
              <a:miter lim="800000"/>
              <a:headEnd/>
              <a:tailEnd/>
            </a:ln>
          </p:spPr>
          <p:txBody>
            <a:bodyPr>
              <a:spAutoFit/>
            </a:bodyPr>
            <a:lstStyle/>
            <a:p>
              <a:pPr algn="l">
                <a:spcBef>
                  <a:spcPct val="50000"/>
                </a:spcBef>
              </a:pPr>
              <a:r>
                <a:rPr lang="fr-FR">
                  <a:solidFill>
                    <a:schemeClr val="accent2"/>
                  </a:solidFill>
                </a:rPr>
                <a:t>2,68 V</a:t>
              </a:r>
            </a:p>
          </p:txBody>
        </p:sp>
        <p:grpSp>
          <p:nvGrpSpPr>
            <p:cNvPr id="56" name="Groupe 35"/>
            <p:cNvGrpSpPr>
              <a:grpSpLocks/>
            </p:cNvGrpSpPr>
            <p:nvPr/>
          </p:nvGrpSpPr>
          <p:grpSpPr bwMode="auto">
            <a:xfrm>
              <a:off x="3061" y="2478"/>
              <a:ext cx="1806" cy="1562"/>
              <a:chOff x="4644008" y="3933056"/>
              <a:chExt cx="2867025" cy="2480990"/>
            </a:xfrm>
          </p:grpSpPr>
          <p:grpSp>
            <p:nvGrpSpPr>
              <p:cNvPr id="57" name="Groupe 26"/>
              <p:cNvGrpSpPr>
                <a:grpSpLocks/>
              </p:cNvGrpSpPr>
              <p:nvPr/>
            </p:nvGrpSpPr>
            <p:grpSpPr bwMode="auto">
              <a:xfrm>
                <a:off x="4644008" y="5301208"/>
                <a:ext cx="2867025" cy="1112838"/>
                <a:chOff x="2994" y="2640"/>
                <a:chExt cx="1806" cy="701"/>
              </a:xfrm>
            </p:grpSpPr>
            <p:grpSp>
              <p:nvGrpSpPr>
                <p:cNvPr id="58" name="Groupe 27"/>
                <p:cNvGrpSpPr>
                  <a:grpSpLocks/>
                </p:cNvGrpSpPr>
                <p:nvPr/>
              </p:nvGrpSpPr>
              <p:grpSpPr bwMode="auto">
                <a:xfrm>
                  <a:off x="2994" y="2640"/>
                  <a:ext cx="1806" cy="701"/>
                  <a:chOff x="2994" y="2640"/>
                  <a:chExt cx="1806" cy="701"/>
                </a:xfrm>
              </p:grpSpPr>
              <p:grpSp>
                <p:nvGrpSpPr>
                  <p:cNvPr id="59" name="Groupe 28"/>
                  <p:cNvGrpSpPr>
                    <a:grpSpLocks/>
                  </p:cNvGrpSpPr>
                  <p:nvPr/>
                </p:nvGrpSpPr>
                <p:grpSpPr bwMode="auto">
                  <a:xfrm>
                    <a:off x="3376" y="3024"/>
                    <a:ext cx="1040" cy="144"/>
                    <a:chOff x="3216" y="2496"/>
                    <a:chExt cx="1360" cy="114"/>
                  </a:xfrm>
                </p:grpSpPr>
                <p:sp>
                  <p:nvSpPr>
                    <p:cNvPr id="89171" name="Forme libre 29"/>
                    <p:cNvSpPr>
                      <a:spLocks/>
                    </p:cNvSpPr>
                    <p:nvPr/>
                  </p:nvSpPr>
                  <p:spPr bwMode="auto">
                    <a:xfrm flipV="1">
                      <a:off x="3216" y="2496"/>
                      <a:ext cx="269" cy="114"/>
                    </a:xfrm>
                    <a:custGeom>
                      <a:avLst/>
                      <a:gdLst>
                        <a:gd name="T0" fmla="*/ 0 w 624"/>
                        <a:gd name="T1" fmla="*/ 0 h 313"/>
                        <a:gd name="T2" fmla="*/ 0 w 624"/>
                        <a:gd name="T3" fmla="*/ 0 h 313"/>
                        <a:gd name="T4" fmla="*/ 0 w 624"/>
                        <a:gd name="T5" fmla="*/ 0 h 313"/>
                        <a:gd name="T6" fmla="*/ 0 w 624"/>
                        <a:gd name="T7" fmla="*/ 0 h 313"/>
                        <a:gd name="T8" fmla="*/ 0 w 624"/>
                        <a:gd name="T9" fmla="*/ 0 h 313"/>
                        <a:gd name="T10" fmla="*/ 0 60000 65536"/>
                        <a:gd name="T11" fmla="*/ 0 60000 65536"/>
                        <a:gd name="T12" fmla="*/ 0 60000 65536"/>
                        <a:gd name="T13" fmla="*/ 0 60000 65536"/>
                        <a:gd name="T14" fmla="*/ 0 60000 65536"/>
                        <a:gd name="T15" fmla="*/ 0 w 624"/>
                        <a:gd name="T16" fmla="*/ 0 h 313"/>
                        <a:gd name="T17" fmla="*/ 624 w 624"/>
                        <a:gd name="T18" fmla="*/ 313 h 313"/>
                      </a:gdLst>
                      <a:ahLst/>
                      <a:cxnLst>
                        <a:cxn ang="T10">
                          <a:pos x="T0" y="T1"/>
                        </a:cxn>
                        <a:cxn ang="T11">
                          <a:pos x="T2" y="T3"/>
                        </a:cxn>
                        <a:cxn ang="T12">
                          <a:pos x="T4" y="T5"/>
                        </a:cxn>
                        <a:cxn ang="T13">
                          <a:pos x="T6" y="T7"/>
                        </a:cxn>
                        <a:cxn ang="T14">
                          <a:pos x="T8" y="T9"/>
                        </a:cxn>
                      </a:cxnLst>
                      <a:rect l="T15" t="T16" r="T17" b="T18"/>
                      <a:pathLst>
                        <a:path w="624" h="313">
                          <a:moveTo>
                            <a:pt x="0" y="312"/>
                          </a:moveTo>
                          <a:lnTo>
                            <a:pt x="312" y="313"/>
                          </a:lnTo>
                          <a:lnTo>
                            <a:pt x="312" y="0"/>
                          </a:lnTo>
                          <a:lnTo>
                            <a:pt x="624" y="0"/>
                          </a:lnTo>
                          <a:lnTo>
                            <a:pt x="624" y="312"/>
                          </a:lnTo>
                        </a:path>
                      </a:pathLst>
                    </a:custGeom>
                    <a:noFill/>
                    <a:ln w="19050" cmpd="sng">
                      <a:solidFill>
                        <a:srgbClr val="FF0000"/>
                      </a:solidFill>
                      <a:round/>
                      <a:headEnd/>
                      <a:tailEnd/>
                    </a:ln>
                  </p:spPr>
                  <p:txBody>
                    <a:bodyPr/>
                    <a:lstStyle/>
                    <a:p>
                      <a:endParaRPr lang="es-ES"/>
                    </a:p>
                  </p:txBody>
                </p:sp>
                <p:sp>
                  <p:nvSpPr>
                    <p:cNvPr id="89172" name="Forme libre 30"/>
                    <p:cNvSpPr>
                      <a:spLocks/>
                    </p:cNvSpPr>
                    <p:nvPr/>
                  </p:nvSpPr>
                  <p:spPr bwMode="auto">
                    <a:xfrm flipV="1">
                      <a:off x="3485" y="2496"/>
                      <a:ext cx="268" cy="114"/>
                    </a:xfrm>
                    <a:custGeom>
                      <a:avLst/>
                      <a:gdLst>
                        <a:gd name="T0" fmla="*/ 0 w 624"/>
                        <a:gd name="T1" fmla="*/ 0 h 313"/>
                        <a:gd name="T2" fmla="*/ 0 w 624"/>
                        <a:gd name="T3" fmla="*/ 0 h 313"/>
                        <a:gd name="T4" fmla="*/ 0 w 624"/>
                        <a:gd name="T5" fmla="*/ 0 h 313"/>
                        <a:gd name="T6" fmla="*/ 0 w 624"/>
                        <a:gd name="T7" fmla="*/ 0 h 313"/>
                        <a:gd name="T8" fmla="*/ 0 w 624"/>
                        <a:gd name="T9" fmla="*/ 0 h 313"/>
                        <a:gd name="T10" fmla="*/ 0 60000 65536"/>
                        <a:gd name="T11" fmla="*/ 0 60000 65536"/>
                        <a:gd name="T12" fmla="*/ 0 60000 65536"/>
                        <a:gd name="T13" fmla="*/ 0 60000 65536"/>
                        <a:gd name="T14" fmla="*/ 0 60000 65536"/>
                        <a:gd name="T15" fmla="*/ 0 w 624"/>
                        <a:gd name="T16" fmla="*/ 0 h 313"/>
                        <a:gd name="T17" fmla="*/ 624 w 624"/>
                        <a:gd name="T18" fmla="*/ 313 h 313"/>
                      </a:gdLst>
                      <a:ahLst/>
                      <a:cxnLst>
                        <a:cxn ang="T10">
                          <a:pos x="T0" y="T1"/>
                        </a:cxn>
                        <a:cxn ang="T11">
                          <a:pos x="T2" y="T3"/>
                        </a:cxn>
                        <a:cxn ang="T12">
                          <a:pos x="T4" y="T5"/>
                        </a:cxn>
                        <a:cxn ang="T13">
                          <a:pos x="T6" y="T7"/>
                        </a:cxn>
                        <a:cxn ang="T14">
                          <a:pos x="T8" y="T9"/>
                        </a:cxn>
                      </a:cxnLst>
                      <a:rect l="T15" t="T16" r="T17" b="T18"/>
                      <a:pathLst>
                        <a:path w="624" h="313">
                          <a:moveTo>
                            <a:pt x="0" y="312"/>
                          </a:moveTo>
                          <a:lnTo>
                            <a:pt x="312" y="313"/>
                          </a:lnTo>
                          <a:lnTo>
                            <a:pt x="312" y="0"/>
                          </a:lnTo>
                          <a:lnTo>
                            <a:pt x="624" y="0"/>
                          </a:lnTo>
                          <a:lnTo>
                            <a:pt x="624" y="312"/>
                          </a:lnTo>
                        </a:path>
                      </a:pathLst>
                    </a:custGeom>
                    <a:noFill/>
                    <a:ln w="19050" cmpd="sng">
                      <a:solidFill>
                        <a:srgbClr val="FF0000"/>
                      </a:solidFill>
                      <a:round/>
                      <a:headEnd/>
                      <a:tailEnd/>
                    </a:ln>
                  </p:spPr>
                  <p:txBody>
                    <a:bodyPr/>
                    <a:lstStyle/>
                    <a:p>
                      <a:endParaRPr lang="es-ES"/>
                    </a:p>
                  </p:txBody>
                </p:sp>
                <p:sp>
                  <p:nvSpPr>
                    <p:cNvPr id="89173" name="Forme libre 31"/>
                    <p:cNvSpPr>
                      <a:spLocks/>
                    </p:cNvSpPr>
                    <p:nvPr/>
                  </p:nvSpPr>
                  <p:spPr bwMode="auto">
                    <a:xfrm flipV="1">
                      <a:off x="3753" y="2496"/>
                      <a:ext cx="268" cy="114"/>
                    </a:xfrm>
                    <a:custGeom>
                      <a:avLst/>
                      <a:gdLst>
                        <a:gd name="T0" fmla="*/ 0 w 624"/>
                        <a:gd name="T1" fmla="*/ 0 h 313"/>
                        <a:gd name="T2" fmla="*/ 0 w 624"/>
                        <a:gd name="T3" fmla="*/ 0 h 313"/>
                        <a:gd name="T4" fmla="*/ 0 w 624"/>
                        <a:gd name="T5" fmla="*/ 0 h 313"/>
                        <a:gd name="T6" fmla="*/ 0 w 624"/>
                        <a:gd name="T7" fmla="*/ 0 h 313"/>
                        <a:gd name="T8" fmla="*/ 0 w 624"/>
                        <a:gd name="T9" fmla="*/ 0 h 313"/>
                        <a:gd name="T10" fmla="*/ 0 60000 65536"/>
                        <a:gd name="T11" fmla="*/ 0 60000 65536"/>
                        <a:gd name="T12" fmla="*/ 0 60000 65536"/>
                        <a:gd name="T13" fmla="*/ 0 60000 65536"/>
                        <a:gd name="T14" fmla="*/ 0 60000 65536"/>
                        <a:gd name="T15" fmla="*/ 0 w 624"/>
                        <a:gd name="T16" fmla="*/ 0 h 313"/>
                        <a:gd name="T17" fmla="*/ 624 w 624"/>
                        <a:gd name="T18" fmla="*/ 313 h 313"/>
                      </a:gdLst>
                      <a:ahLst/>
                      <a:cxnLst>
                        <a:cxn ang="T10">
                          <a:pos x="T0" y="T1"/>
                        </a:cxn>
                        <a:cxn ang="T11">
                          <a:pos x="T2" y="T3"/>
                        </a:cxn>
                        <a:cxn ang="T12">
                          <a:pos x="T4" y="T5"/>
                        </a:cxn>
                        <a:cxn ang="T13">
                          <a:pos x="T6" y="T7"/>
                        </a:cxn>
                        <a:cxn ang="T14">
                          <a:pos x="T8" y="T9"/>
                        </a:cxn>
                      </a:cxnLst>
                      <a:rect l="T15" t="T16" r="T17" b="T18"/>
                      <a:pathLst>
                        <a:path w="624" h="313">
                          <a:moveTo>
                            <a:pt x="0" y="312"/>
                          </a:moveTo>
                          <a:lnTo>
                            <a:pt x="312" y="313"/>
                          </a:lnTo>
                          <a:lnTo>
                            <a:pt x="312" y="0"/>
                          </a:lnTo>
                          <a:lnTo>
                            <a:pt x="624" y="0"/>
                          </a:lnTo>
                          <a:lnTo>
                            <a:pt x="624" y="312"/>
                          </a:lnTo>
                        </a:path>
                      </a:pathLst>
                    </a:custGeom>
                    <a:noFill/>
                    <a:ln w="19050" cmpd="sng">
                      <a:solidFill>
                        <a:srgbClr val="FF0000"/>
                      </a:solidFill>
                      <a:round/>
                      <a:headEnd/>
                      <a:tailEnd/>
                    </a:ln>
                  </p:spPr>
                  <p:txBody>
                    <a:bodyPr/>
                    <a:lstStyle/>
                    <a:p>
                      <a:endParaRPr lang="es-ES"/>
                    </a:p>
                  </p:txBody>
                </p:sp>
                <p:sp>
                  <p:nvSpPr>
                    <p:cNvPr id="89174" name="Forme libre 32"/>
                    <p:cNvSpPr>
                      <a:spLocks/>
                    </p:cNvSpPr>
                    <p:nvPr/>
                  </p:nvSpPr>
                  <p:spPr bwMode="auto">
                    <a:xfrm flipV="1">
                      <a:off x="4290" y="2496"/>
                      <a:ext cx="286" cy="114"/>
                    </a:xfrm>
                    <a:custGeom>
                      <a:avLst/>
                      <a:gdLst>
                        <a:gd name="T0" fmla="*/ 0 w 665"/>
                        <a:gd name="T1" fmla="*/ 0 h 313"/>
                        <a:gd name="T2" fmla="*/ 0 w 665"/>
                        <a:gd name="T3" fmla="*/ 0 h 313"/>
                        <a:gd name="T4" fmla="*/ 0 w 665"/>
                        <a:gd name="T5" fmla="*/ 0 h 313"/>
                        <a:gd name="T6" fmla="*/ 0 w 665"/>
                        <a:gd name="T7" fmla="*/ 0 h 313"/>
                        <a:gd name="T8" fmla="*/ 0 w 665"/>
                        <a:gd name="T9" fmla="*/ 0 h 313"/>
                        <a:gd name="T10" fmla="*/ 0 60000 65536"/>
                        <a:gd name="T11" fmla="*/ 0 60000 65536"/>
                        <a:gd name="T12" fmla="*/ 0 60000 65536"/>
                        <a:gd name="T13" fmla="*/ 0 60000 65536"/>
                        <a:gd name="T14" fmla="*/ 0 60000 65536"/>
                        <a:gd name="T15" fmla="*/ 0 w 665"/>
                        <a:gd name="T16" fmla="*/ 0 h 313"/>
                        <a:gd name="T17" fmla="*/ 665 w 665"/>
                        <a:gd name="T18" fmla="*/ 313 h 313"/>
                      </a:gdLst>
                      <a:ahLst/>
                      <a:cxnLst>
                        <a:cxn ang="T10">
                          <a:pos x="T0" y="T1"/>
                        </a:cxn>
                        <a:cxn ang="T11">
                          <a:pos x="T2" y="T3"/>
                        </a:cxn>
                        <a:cxn ang="T12">
                          <a:pos x="T4" y="T5"/>
                        </a:cxn>
                        <a:cxn ang="T13">
                          <a:pos x="T6" y="T7"/>
                        </a:cxn>
                        <a:cxn ang="T14">
                          <a:pos x="T8" y="T9"/>
                        </a:cxn>
                      </a:cxnLst>
                      <a:rect l="T15" t="T16" r="T17" b="T18"/>
                      <a:pathLst>
                        <a:path w="665" h="313">
                          <a:moveTo>
                            <a:pt x="0" y="312"/>
                          </a:moveTo>
                          <a:lnTo>
                            <a:pt x="312" y="313"/>
                          </a:lnTo>
                          <a:lnTo>
                            <a:pt x="312" y="0"/>
                          </a:lnTo>
                          <a:lnTo>
                            <a:pt x="665" y="1"/>
                          </a:lnTo>
                          <a:lnTo>
                            <a:pt x="620" y="0"/>
                          </a:lnTo>
                        </a:path>
                      </a:pathLst>
                    </a:custGeom>
                    <a:noFill/>
                    <a:ln w="19050" cmpd="sng">
                      <a:solidFill>
                        <a:srgbClr val="FF0000"/>
                      </a:solidFill>
                      <a:round/>
                      <a:headEnd/>
                      <a:tailEnd/>
                    </a:ln>
                  </p:spPr>
                  <p:txBody>
                    <a:bodyPr/>
                    <a:lstStyle/>
                    <a:p>
                      <a:endParaRPr lang="es-ES"/>
                    </a:p>
                  </p:txBody>
                </p:sp>
                <p:sp>
                  <p:nvSpPr>
                    <p:cNvPr id="89175" name="Forme libre 33"/>
                    <p:cNvSpPr>
                      <a:spLocks/>
                    </p:cNvSpPr>
                    <p:nvPr/>
                  </p:nvSpPr>
                  <p:spPr bwMode="auto">
                    <a:xfrm flipV="1">
                      <a:off x="4021" y="2496"/>
                      <a:ext cx="269" cy="114"/>
                    </a:xfrm>
                    <a:custGeom>
                      <a:avLst/>
                      <a:gdLst>
                        <a:gd name="T0" fmla="*/ 0 w 624"/>
                        <a:gd name="T1" fmla="*/ 0 h 313"/>
                        <a:gd name="T2" fmla="*/ 0 w 624"/>
                        <a:gd name="T3" fmla="*/ 0 h 313"/>
                        <a:gd name="T4" fmla="*/ 0 w 624"/>
                        <a:gd name="T5" fmla="*/ 0 h 313"/>
                        <a:gd name="T6" fmla="*/ 0 w 624"/>
                        <a:gd name="T7" fmla="*/ 0 h 313"/>
                        <a:gd name="T8" fmla="*/ 0 w 624"/>
                        <a:gd name="T9" fmla="*/ 0 h 313"/>
                        <a:gd name="T10" fmla="*/ 0 60000 65536"/>
                        <a:gd name="T11" fmla="*/ 0 60000 65536"/>
                        <a:gd name="T12" fmla="*/ 0 60000 65536"/>
                        <a:gd name="T13" fmla="*/ 0 60000 65536"/>
                        <a:gd name="T14" fmla="*/ 0 60000 65536"/>
                        <a:gd name="T15" fmla="*/ 0 w 624"/>
                        <a:gd name="T16" fmla="*/ 0 h 313"/>
                        <a:gd name="T17" fmla="*/ 624 w 624"/>
                        <a:gd name="T18" fmla="*/ 313 h 313"/>
                      </a:gdLst>
                      <a:ahLst/>
                      <a:cxnLst>
                        <a:cxn ang="T10">
                          <a:pos x="T0" y="T1"/>
                        </a:cxn>
                        <a:cxn ang="T11">
                          <a:pos x="T2" y="T3"/>
                        </a:cxn>
                        <a:cxn ang="T12">
                          <a:pos x="T4" y="T5"/>
                        </a:cxn>
                        <a:cxn ang="T13">
                          <a:pos x="T6" y="T7"/>
                        </a:cxn>
                        <a:cxn ang="T14">
                          <a:pos x="T8" y="T9"/>
                        </a:cxn>
                      </a:cxnLst>
                      <a:rect l="T15" t="T16" r="T17" b="T18"/>
                      <a:pathLst>
                        <a:path w="624" h="313">
                          <a:moveTo>
                            <a:pt x="0" y="312"/>
                          </a:moveTo>
                          <a:lnTo>
                            <a:pt x="312" y="313"/>
                          </a:lnTo>
                          <a:lnTo>
                            <a:pt x="312" y="0"/>
                          </a:lnTo>
                          <a:lnTo>
                            <a:pt x="624" y="0"/>
                          </a:lnTo>
                          <a:lnTo>
                            <a:pt x="624" y="312"/>
                          </a:lnTo>
                        </a:path>
                      </a:pathLst>
                    </a:custGeom>
                    <a:noFill/>
                    <a:ln w="19050" cmpd="sng">
                      <a:solidFill>
                        <a:srgbClr val="FF0000"/>
                      </a:solidFill>
                      <a:round/>
                      <a:headEnd/>
                      <a:tailEnd/>
                    </a:ln>
                  </p:spPr>
                  <p:txBody>
                    <a:bodyPr/>
                    <a:lstStyle/>
                    <a:p>
                      <a:endParaRPr lang="es-ES"/>
                    </a:p>
                  </p:txBody>
                </p:sp>
              </p:grpSp>
              <p:sp>
                <p:nvSpPr>
                  <p:cNvPr id="89164" name="Trait 34"/>
                  <p:cNvSpPr>
                    <a:spLocks noChangeShapeType="1"/>
                  </p:cNvSpPr>
                  <p:nvPr/>
                </p:nvSpPr>
                <p:spPr bwMode="auto">
                  <a:xfrm flipH="1">
                    <a:off x="3330" y="2688"/>
                    <a:ext cx="0" cy="528"/>
                  </a:xfrm>
                  <a:prstGeom prst="line">
                    <a:avLst/>
                  </a:prstGeom>
                  <a:noFill/>
                  <a:ln w="28575">
                    <a:solidFill>
                      <a:schemeClr val="tx1"/>
                    </a:solidFill>
                    <a:round/>
                    <a:headEnd type="triangle" w="med" len="med"/>
                    <a:tailEnd/>
                  </a:ln>
                </p:spPr>
                <p:txBody>
                  <a:bodyPr/>
                  <a:lstStyle/>
                  <a:p>
                    <a:endParaRPr lang="es-ES"/>
                  </a:p>
                </p:txBody>
              </p:sp>
              <p:sp>
                <p:nvSpPr>
                  <p:cNvPr id="89165" name="Trait 35"/>
                  <p:cNvSpPr>
                    <a:spLocks noChangeShapeType="1"/>
                  </p:cNvSpPr>
                  <p:nvPr/>
                </p:nvSpPr>
                <p:spPr bwMode="auto">
                  <a:xfrm flipV="1">
                    <a:off x="3330" y="3216"/>
                    <a:ext cx="1267" cy="0"/>
                  </a:xfrm>
                  <a:prstGeom prst="line">
                    <a:avLst/>
                  </a:prstGeom>
                  <a:noFill/>
                  <a:ln w="28575">
                    <a:solidFill>
                      <a:schemeClr val="tx1"/>
                    </a:solidFill>
                    <a:round/>
                    <a:headEnd/>
                    <a:tailEnd type="triangle" w="med" len="med"/>
                  </a:ln>
                </p:spPr>
                <p:txBody>
                  <a:bodyPr/>
                  <a:lstStyle/>
                  <a:p>
                    <a:endParaRPr lang="es-ES"/>
                  </a:p>
                </p:txBody>
              </p:sp>
              <p:sp>
                <p:nvSpPr>
                  <p:cNvPr id="89166" name="Zone de texte 36"/>
                  <p:cNvSpPr txBox="1">
                    <a:spLocks noChangeArrowheads="1"/>
                  </p:cNvSpPr>
                  <p:nvPr/>
                </p:nvSpPr>
                <p:spPr bwMode="auto">
                  <a:xfrm>
                    <a:off x="4564" y="3114"/>
                    <a:ext cx="236" cy="173"/>
                  </a:xfrm>
                  <a:prstGeom prst="rect">
                    <a:avLst/>
                  </a:prstGeom>
                  <a:noFill/>
                  <a:ln w="9525">
                    <a:noFill/>
                    <a:miter lim="800000"/>
                    <a:headEnd/>
                    <a:tailEnd/>
                  </a:ln>
                </p:spPr>
                <p:txBody>
                  <a:bodyPr>
                    <a:spAutoFit/>
                  </a:bodyPr>
                  <a:lstStyle/>
                  <a:p>
                    <a:pPr eaLnBrk="0" hangingPunct="0"/>
                    <a:r>
                      <a:rPr lang="fr-FR" b="1"/>
                      <a:t>t</a:t>
                    </a:r>
                  </a:p>
                </p:txBody>
              </p:sp>
              <p:sp>
                <p:nvSpPr>
                  <p:cNvPr id="89167" name="Zone de texte 37"/>
                  <p:cNvSpPr txBox="1">
                    <a:spLocks noChangeArrowheads="1"/>
                  </p:cNvSpPr>
                  <p:nvPr/>
                </p:nvSpPr>
                <p:spPr bwMode="auto">
                  <a:xfrm>
                    <a:off x="3127" y="2640"/>
                    <a:ext cx="236" cy="173"/>
                  </a:xfrm>
                  <a:prstGeom prst="rect">
                    <a:avLst/>
                  </a:prstGeom>
                  <a:noFill/>
                  <a:ln w="9525">
                    <a:noFill/>
                    <a:miter lim="800000"/>
                    <a:headEnd/>
                    <a:tailEnd/>
                  </a:ln>
                </p:spPr>
                <p:txBody>
                  <a:bodyPr>
                    <a:spAutoFit/>
                  </a:bodyPr>
                  <a:lstStyle/>
                  <a:p>
                    <a:pPr eaLnBrk="0" hangingPunct="0"/>
                    <a:r>
                      <a:rPr lang="fr-FR" b="1"/>
                      <a:t>U</a:t>
                    </a:r>
                  </a:p>
                </p:txBody>
              </p:sp>
              <p:sp>
                <p:nvSpPr>
                  <p:cNvPr id="89168" name="Zone de texte 38"/>
                  <p:cNvSpPr txBox="1">
                    <a:spLocks noChangeArrowheads="1"/>
                  </p:cNvSpPr>
                  <p:nvPr/>
                </p:nvSpPr>
                <p:spPr bwMode="auto">
                  <a:xfrm>
                    <a:off x="3146" y="3168"/>
                    <a:ext cx="235" cy="173"/>
                  </a:xfrm>
                  <a:prstGeom prst="rect">
                    <a:avLst/>
                  </a:prstGeom>
                  <a:noFill/>
                  <a:ln w="9525">
                    <a:noFill/>
                    <a:miter lim="800000"/>
                    <a:headEnd/>
                    <a:tailEnd/>
                  </a:ln>
                </p:spPr>
                <p:txBody>
                  <a:bodyPr>
                    <a:spAutoFit/>
                  </a:bodyPr>
                  <a:lstStyle/>
                  <a:p>
                    <a:pPr eaLnBrk="0" hangingPunct="0"/>
                    <a:r>
                      <a:rPr lang="fr-FR" b="1"/>
                      <a:t>0</a:t>
                    </a:r>
                  </a:p>
                </p:txBody>
              </p:sp>
              <p:sp>
                <p:nvSpPr>
                  <p:cNvPr id="89169" name="Zone de texte 39"/>
                  <p:cNvSpPr txBox="1">
                    <a:spLocks noChangeArrowheads="1"/>
                  </p:cNvSpPr>
                  <p:nvPr/>
                </p:nvSpPr>
                <p:spPr bwMode="auto">
                  <a:xfrm>
                    <a:off x="2994" y="2880"/>
                    <a:ext cx="387" cy="174"/>
                  </a:xfrm>
                  <a:prstGeom prst="rect">
                    <a:avLst/>
                  </a:prstGeom>
                  <a:noFill/>
                  <a:ln w="9525">
                    <a:noFill/>
                    <a:miter lim="800000"/>
                    <a:headEnd/>
                    <a:tailEnd/>
                  </a:ln>
                </p:spPr>
                <p:txBody>
                  <a:bodyPr>
                    <a:spAutoFit/>
                  </a:bodyPr>
                  <a:lstStyle/>
                  <a:p>
                    <a:pPr eaLnBrk="0" hangingPunct="0"/>
                    <a:r>
                      <a:rPr lang="fr-FR" b="1"/>
                      <a:t>2.5</a:t>
                    </a:r>
                  </a:p>
                </p:txBody>
              </p:sp>
              <p:sp>
                <p:nvSpPr>
                  <p:cNvPr id="89170" name="Zone de texte 40"/>
                  <p:cNvSpPr txBox="1">
                    <a:spLocks noChangeArrowheads="1"/>
                  </p:cNvSpPr>
                  <p:nvPr/>
                </p:nvSpPr>
                <p:spPr bwMode="auto">
                  <a:xfrm>
                    <a:off x="3026" y="3024"/>
                    <a:ext cx="355" cy="174"/>
                  </a:xfrm>
                  <a:prstGeom prst="rect">
                    <a:avLst/>
                  </a:prstGeom>
                  <a:noFill/>
                  <a:ln w="9525">
                    <a:noFill/>
                    <a:miter lim="800000"/>
                    <a:headEnd/>
                    <a:tailEnd/>
                  </a:ln>
                </p:spPr>
                <p:txBody>
                  <a:bodyPr>
                    <a:spAutoFit/>
                  </a:bodyPr>
                  <a:lstStyle/>
                  <a:p>
                    <a:pPr eaLnBrk="0" hangingPunct="0"/>
                    <a:r>
                      <a:rPr lang="fr-FR" b="1">
                        <a:solidFill>
                          <a:srgbClr val="FF0000"/>
                        </a:solidFill>
                      </a:rPr>
                      <a:t>1.5</a:t>
                    </a:r>
                  </a:p>
                </p:txBody>
              </p:sp>
            </p:grpSp>
            <p:sp>
              <p:nvSpPr>
                <p:cNvPr id="89162" name="Trait 41"/>
                <p:cNvSpPr>
                  <a:spLocks noChangeShapeType="1"/>
                </p:cNvSpPr>
                <p:nvPr/>
              </p:nvSpPr>
              <p:spPr bwMode="auto">
                <a:xfrm>
                  <a:off x="3312" y="3008"/>
                  <a:ext cx="1152" cy="0"/>
                </a:xfrm>
                <a:prstGeom prst="line">
                  <a:avLst/>
                </a:prstGeom>
                <a:noFill/>
                <a:ln w="9525">
                  <a:solidFill>
                    <a:schemeClr val="bg1"/>
                  </a:solidFill>
                  <a:prstDash val="dash"/>
                  <a:round/>
                  <a:headEnd/>
                  <a:tailEnd/>
                </a:ln>
              </p:spPr>
              <p:txBody>
                <a:bodyPr/>
                <a:lstStyle/>
                <a:p>
                  <a:endParaRPr lang="es-ES"/>
                </a:p>
              </p:txBody>
            </p:sp>
          </p:grpSp>
          <p:grpSp>
            <p:nvGrpSpPr>
              <p:cNvPr id="60" name="Groupe 42"/>
              <p:cNvGrpSpPr>
                <a:grpSpLocks/>
              </p:cNvGrpSpPr>
              <p:nvPr/>
            </p:nvGrpSpPr>
            <p:grpSpPr bwMode="auto">
              <a:xfrm>
                <a:off x="4644008" y="3933056"/>
                <a:ext cx="2867025" cy="1112838"/>
                <a:chOff x="3024" y="1920"/>
                <a:chExt cx="1806" cy="701"/>
              </a:xfrm>
            </p:grpSpPr>
            <p:grpSp>
              <p:nvGrpSpPr>
                <p:cNvPr id="61" name="Groupe 43"/>
                <p:cNvGrpSpPr>
                  <a:grpSpLocks/>
                </p:cNvGrpSpPr>
                <p:nvPr/>
              </p:nvGrpSpPr>
              <p:grpSpPr bwMode="auto">
                <a:xfrm>
                  <a:off x="3024" y="1920"/>
                  <a:ext cx="1806" cy="701"/>
                  <a:chOff x="3024" y="1920"/>
                  <a:chExt cx="1806" cy="701"/>
                </a:xfrm>
              </p:grpSpPr>
              <p:grpSp>
                <p:nvGrpSpPr>
                  <p:cNvPr id="62" name="Groupe 44"/>
                  <p:cNvGrpSpPr>
                    <a:grpSpLocks/>
                  </p:cNvGrpSpPr>
                  <p:nvPr/>
                </p:nvGrpSpPr>
                <p:grpSpPr bwMode="auto">
                  <a:xfrm>
                    <a:off x="3408" y="2160"/>
                    <a:ext cx="1073" cy="144"/>
                    <a:chOff x="3217" y="2365"/>
                    <a:chExt cx="1487" cy="114"/>
                  </a:xfrm>
                </p:grpSpPr>
                <p:sp>
                  <p:nvSpPr>
                    <p:cNvPr id="28" name="Forme libre 45"/>
                    <p:cNvSpPr>
                      <a:spLocks/>
                    </p:cNvSpPr>
                    <p:nvPr/>
                  </p:nvSpPr>
                  <p:spPr bwMode="auto">
                    <a:xfrm>
                      <a:off x="3217" y="2365"/>
                      <a:ext cx="267" cy="114"/>
                    </a:xfrm>
                    <a:custGeom>
                      <a:avLst/>
                      <a:gdLst>
                        <a:gd name="T0" fmla="*/ 0 w 624"/>
                        <a:gd name="T1" fmla="*/ 312 h 313"/>
                        <a:gd name="T2" fmla="*/ 312 w 624"/>
                        <a:gd name="T3" fmla="*/ 313 h 313"/>
                        <a:gd name="T4" fmla="*/ 312 w 624"/>
                        <a:gd name="T5" fmla="*/ 0 h 313"/>
                        <a:gd name="T6" fmla="*/ 624 w 624"/>
                        <a:gd name="T7" fmla="*/ 0 h 313"/>
                        <a:gd name="T8" fmla="*/ 624 w 624"/>
                        <a:gd name="T9" fmla="*/ 312 h 313"/>
                      </a:gdLst>
                      <a:ahLst/>
                      <a:cxnLst>
                        <a:cxn ang="0">
                          <a:pos x="T0" y="T1"/>
                        </a:cxn>
                        <a:cxn ang="0">
                          <a:pos x="T2" y="T3"/>
                        </a:cxn>
                        <a:cxn ang="0">
                          <a:pos x="T4" y="T5"/>
                        </a:cxn>
                        <a:cxn ang="0">
                          <a:pos x="T6" y="T7"/>
                        </a:cxn>
                        <a:cxn ang="0">
                          <a:pos x="T8" y="T9"/>
                        </a:cxn>
                      </a:cxnLst>
                      <a:rect l="0" t="0" r="r" b="b"/>
                      <a:pathLst>
                        <a:path w="624" h="313">
                          <a:moveTo>
                            <a:pt x="0" y="312"/>
                          </a:moveTo>
                          <a:lnTo>
                            <a:pt x="312" y="313"/>
                          </a:lnTo>
                          <a:lnTo>
                            <a:pt x="312" y="0"/>
                          </a:lnTo>
                          <a:lnTo>
                            <a:pt x="624" y="0"/>
                          </a:lnTo>
                          <a:lnTo>
                            <a:pt x="624" y="312"/>
                          </a:lnTo>
                        </a:path>
                      </a:pathLst>
                    </a:custGeom>
                    <a:noFill/>
                    <a:ln w="19050" cmpd="sng">
                      <a:solidFill>
                        <a:schemeClr val="accent6"/>
                      </a:solidFill>
                      <a:round/>
                      <a:headEnd/>
                      <a:tailEnd/>
                    </a:ln>
                    <a:extLst/>
                  </p:spPr>
                  <p:txBody>
                    <a:bodyPr/>
                    <a:lstStyle/>
                    <a:p>
                      <a:pPr algn="l">
                        <a:defRPr/>
                      </a:pPr>
                      <a:endParaRPr lang="fr-FR">
                        <a:latin typeface="Arial" pitchFamily="34" charset="0"/>
                      </a:endParaRPr>
                    </a:p>
                  </p:txBody>
                </p:sp>
                <p:sp>
                  <p:nvSpPr>
                    <p:cNvPr id="29" name="Forme libre 46"/>
                    <p:cNvSpPr>
                      <a:spLocks/>
                    </p:cNvSpPr>
                    <p:nvPr/>
                  </p:nvSpPr>
                  <p:spPr bwMode="auto">
                    <a:xfrm>
                      <a:off x="3484" y="2365"/>
                      <a:ext cx="269" cy="114"/>
                    </a:xfrm>
                    <a:custGeom>
                      <a:avLst/>
                      <a:gdLst>
                        <a:gd name="T0" fmla="*/ 0 w 624"/>
                        <a:gd name="T1" fmla="*/ 312 h 313"/>
                        <a:gd name="T2" fmla="*/ 312 w 624"/>
                        <a:gd name="T3" fmla="*/ 313 h 313"/>
                        <a:gd name="T4" fmla="*/ 312 w 624"/>
                        <a:gd name="T5" fmla="*/ 0 h 313"/>
                        <a:gd name="T6" fmla="*/ 624 w 624"/>
                        <a:gd name="T7" fmla="*/ 0 h 313"/>
                        <a:gd name="T8" fmla="*/ 624 w 624"/>
                        <a:gd name="T9" fmla="*/ 312 h 313"/>
                      </a:gdLst>
                      <a:ahLst/>
                      <a:cxnLst>
                        <a:cxn ang="0">
                          <a:pos x="T0" y="T1"/>
                        </a:cxn>
                        <a:cxn ang="0">
                          <a:pos x="T2" y="T3"/>
                        </a:cxn>
                        <a:cxn ang="0">
                          <a:pos x="T4" y="T5"/>
                        </a:cxn>
                        <a:cxn ang="0">
                          <a:pos x="T6" y="T7"/>
                        </a:cxn>
                        <a:cxn ang="0">
                          <a:pos x="T8" y="T9"/>
                        </a:cxn>
                      </a:cxnLst>
                      <a:rect l="0" t="0" r="r" b="b"/>
                      <a:pathLst>
                        <a:path w="624" h="313">
                          <a:moveTo>
                            <a:pt x="0" y="312"/>
                          </a:moveTo>
                          <a:lnTo>
                            <a:pt x="312" y="313"/>
                          </a:lnTo>
                          <a:lnTo>
                            <a:pt x="312" y="0"/>
                          </a:lnTo>
                          <a:lnTo>
                            <a:pt x="624" y="0"/>
                          </a:lnTo>
                          <a:lnTo>
                            <a:pt x="624" y="312"/>
                          </a:lnTo>
                        </a:path>
                      </a:pathLst>
                    </a:custGeom>
                    <a:noFill/>
                    <a:ln w="19050" cmpd="sng">
                      <a:solidFill>
                        <a:schemeClr val="accent6"/>
                      </a:solidFill>
                      <a:round/>
                      <a:headEnd/>
                      <a:tailEnd/>
                    </a:ln>
                    <a:extLst/>
                  </p:spPr>
                  <p:txBody>
                    <a:bodyPr/>
                    <a:lstStyle/>
                    <a:p>
                      <a:pPr algn="l">
                        <a:defRPr/>
                      </a:pPr>
                      <a:endParaRPr lang="fr-FR">
                        <a:latin typeface="Arial" pitchFamily="34" charset="0"/>
                      </a:endParaRPr>
                    </a:p>
                  </p:txBody>
                </p:sp>
                <p:sp>
                  <p:nvSpPr>
                    <p:cNvPr id="30" name="Forme libre 47"/>
                    <p:cNvSpPr>
                      <a:spLocks/>
                    </p:cNvSpPr>
                    <p:nvPr/>
                  </p:nvSpPr>
                  <p:spPr bwMode="auto">
                    <a:xfrm>
                      <a:off x="3753" y="2365"/>
                      <a:ext cx="269" cy="114"/>
                    </a:xfrm>
                    <a:custGeom>
                      <a:avLst/>
                      <a:gdLst>
                        <a:gd name="T0" fmla="*/ 0 w 624"/>
                        <a:gd name="T1" fmla="*/ 312 h 313"/>
                        <a:gd name="T2" fmla="*/ 312 w 624"/>
                        <a:gd name="T3" fmla="*/ 313 h 313"/>
                        <a:gd name="T4" fmla="*/ 312 w 624"/>
                        <a:gd name="T5" fmla="*/ 0 h 313"/>
                        <a:gd name="T6" fmla="*/ 624 w 624"/>
                        <a:gd name="T7" fmla="*/ 0 h 313"/>
                        <a:gd name="T8" fmla="*/ 624 w 624"/>
                        <a:gd name="T9" fmla="*/ 312 h 313"/>
                      </a:gdLst>
                      <a:ahLst/>
                      <a:cxnLst>
                        <a:cxn ang="0">
                          <a:pos x="T0" y="T1"/>
                        </a:cxn>
                        <a:cxn ang="0">
                          <a:pos x="T2" y="T3"/>
                        </a:cxn>
                        <a:cxn ang="0">
                          <a:pos x="T4" y="T5"/>
                        </a:cxn>
                        <a:cxn ang="0">
                          <a:pos x="T6" y="T7"/>
                        </a:cxn>
                        <a:cxn ang="0">
                          <a:pos x="T8" y="T9"/>
                        </a:cxn>
                      </a:cxnLst>
                      <a:rect l="0" t="0" r="r" b="b"/>
                      <a:pathLst>
                        <a:path w="624" h="313">
                          <a:moveTo>
                            <a:pt x="0" y="312"/>
                          </a:moveTo>
                          <a:lnTo>
                            <a:pt x="312" y="313"/>
                          </a:lnTo>
                          <a:lnTo>
                            <a:pt x="312" y="0"/>
                          </a:lnTo>
                          <a:lnTo>
                            <a:pt x="624" y="0"/>
                          </a:lnTo>
                          <a:lnTo>
                            <a:pt x="624" y="312"/>
                          </a:lnTo>
                        </a:path>
                      </a:pathLst>
                    </a:custGeom>
                    <a:noFill/>
                    <a:ln w="19050" cmpd="sng">
                      <a:solidFill>
                        <a:schemeClr val="accent6"/>
                      </a:solidFill>
                      <a:round/>
                      <a:headEnd/>
                      <a:tailEnd/>
                    </a:ln>
                    <a:extLst/>
                  </p:spPr>
                  <p:txBody>
                    <a:bodyPr/>
                    <a:lstStyle/>
                    <a:p>
                      <a:pPr algn="l">
                        <a:defRPr/>
                      </a:pPr>
                      <a:endParaRPr lang="fr-FR">
                        <a:latin typeface="Arial" pitchFamily="34" charset="0"/>
                      </a:endParaRPr>
                    </a:p>
                  </p:txBody>
                </p:sp>
                <p:sp>
                  <p:nvSpPr>
                    <p:cNvPr id="31" name="Forme libre 48"/>
                    <p:cNvSpPr>
                      <a:spLocks/>
                    </p:cNvSpPr>
                    <p:nvPr/>
                  </p:nvSpPr>
                  <p:spPr bwMode="auto">
                    <a:xfrm>
                      <a:off x="4290" y="2365"/>
                      <a:ext cx="414" cy="114"/>
                    </a:xfrm>
                    <a:custGeom>
                      <a:avLst/>
                      <a:gdLst>
                        <a:gd name="T0" fmla="*/ 0 w 963"/>
                        <a:gd name="T1" fmla="*/ 312 h 313"/>
                        <a:gd name="T2" fmla="*/ 312 w 963"/>
                        <a:gd name="T3" fmla="*/ 313 h 313"/>
                        <a:gd name="T4" fmla="*/ 312 w 963"/>
                        <a:gd name="T5" fmla="*/ 0 h 313"/>
                        <a:gd name="T6" fmla="*/ 624 w 963"/>
                        <a:gd name="T7" fmla="*/ 0 h 313"/>
                        <a:gd name="T8" fmla="*/ 963 w 963"/>
                        <a:gd name="T9" fmla="*/ 0 h 313"/>
                      </a:gdLst>
                      <a:ahLst/>
                      <a:cxnLst>
                        <a:cxn ang="0">
                          <a:pos x="T0" y="T1"/>
                        </a:cxn>
                        <a:cxn ang="0">
                          <a:pos x="T2" y="T3"/>
                        </a:cxn>
                        <a:cxn ang="0">
                          <a:pos x="T4" y="T5"/>
                        </a:cxn>
                        <a:cxn ang="0">
                          <a:pos x="T6" y="T7"/>
                        </a:cxn>
                        <a:cxn ang="0">
                          <a:pos x="T8" y="T9"/>
                        </a:cxn>
                      </a:cxnLst>
                      <a:rect l="0" t="0" r="r" b="b"/>
                      <a:pathLst>
                        <a:path w="963" h="313">
                          <a:moveTo>
                            <a:pt x="0" y="312"/>
                          </a:moveTo>
                          <a:lnTo>
                            <a:pt x="312" y="313"/>
                          </a:lnTo>
                          <a:lnTo>
                            <a:pt x="312" y="0"/>
                          </a:lnTo>
                          <a:lnTo>
                            <a:pt x="624" y="0"/>
                          </a:lnTo>
                          <a:lnTo>
                            <a:pt x="963" y="0"/>
                          </a:lnTo>
                        </a:path>
                      </a:pathLst>
                    </a:custGeom>
                    <a:noFill/>
                    <a:ln w="19050" cmpd="sng">
                      <a:solidFill>
                        <a:schemeClr val="accent6"/>
                      </a:solidFill>
                      <a:round/>
                      <a:headEnd/>
                      <a:tailEnd/>
                    </a:ln>
                    <a:extLst/>
                  </p:spPr>
                  <p:txBody>
                    <a:bodyPr/>
                    <a:lstStyle/>
                    <a:p>
                      <a:pPr algn="l">
                        <a:defRPr/>
                      </a:pPr>
                      <a:endParaRPr lang="fr-FR">
                        <a:latin typeface="Arial" pitchFamily="34" charset="0"/>
                      </a:endParaRPr>
                    </a:p>
                  </p:txBody>
                </p:sp>
                <p:sp>
                  <p:nvSpPr>
                    <p:cNvPr id="741444" name="Forme libre 49"/>
                    <p:cNvSpPr>
                      <a:spLocks/>
                    </p:cNvSpPr>
                    <p:nvPr/>
                  </p:nvSpPr>
                  <p:spPr bwMode="auto">
                    <a:xfrm>
                      <a:off x="4022" y="2365"/>
                      <a:ext cx="267" cy="114"/>
                    </a:xfrm>
                    <a:custGeom>
                      <a:avLst/>
                      <a:gdLst>
                        <a:gd name="T0" fmla="*/ 0 w 624"/>
                        <a:gd name="T1" fmla="*/ 312 h 313"/>
                        <a:gd name="T2" fmla="*/ 312 w 624"/>
                        <a:gd name="T3" fmla="*/ 313 h 313"/>
                        <a:gd name="T4" fmla="*/ 312 w 624"/>
                        <a:gd name="T5" fmla="*/ 0 h 313"/>
                        <a:gd name="T6" fmla="*/ 624 w 624"/>
                        <a:gd name="T7" fmla="*/ 0 h 313"/>
                        <a:gd name="T8" fmla="*/ 624 w 624"/>
                        <a:gd name="T9" fmla="*/ 312 h 313"/>
                      </a:gdLst>
                      <a:ahLst/>
                      <a:cxnLst>
                        <a:cxn ang="0">
                          <a:pos x="T0" y="T1"/>
                        </a:cxn>
                        <a:cxn ang="0">
                          <a:pos x="T2" y="T3"/>
                        </a:cxn>
                        <a:cxn ang="0">
                          <a:pos x="T4" y="T5"/>
                        </a:cxn>
                        <a:cxn ang="0">
                          <a:pos x="T6" y="T7"/>
                        </a:cxn>
                        <a:cxn ang="0">
                          <a:pos x="T8" y="T9"/>
                        </a:cxn>
                      </a:cxnLst>
                      <a:rect l="0" t="0" r="r" b="b"/>
                      <a:pathLst>
                        <a:path w="624" h="313">
                          <a:moveTo>
                            <a:pt x="0" y="312"/>
                          </a:moveTo>
                          <a:lnTo>
                            <a:pt x="312" y="313"/>
                          </a:lnTo>
                          <a:lnTo>
                            <a:pt x="312" y="0"/>
                          </a:lnTo>
                          <a:lnTo>
                            <a:pt x="624" y="0"/>
                          </a:lnTo>
                          <a:lnTo>
                            <a:pt x="624" y="312"/>
                          </a:lnTo>
                        </a:path>
                      </a:pathLst>
                    </a:custGeom>
                    <a:noFill/>
                    <a:ln w="19050" cmpd="sng">
                      <a:solidFill>
                        <a:schemeClr val="accent6"/>
                      </a:solidFill>
                      <a:round/>
                      <a:headEnd/>
                      <a:tailEnd/>
                    </a:ln>
                    <a:extLst/>
                  </p:spPr>
                  <p:txBody>
                    <a:bodyPr/>
                    <a:lstStyle/>
                    <a:p>
                      <a:pPr algn="l">
                        <a:defRPr/>
                      </a:pPr>
                      <a:endParaRPr lang="fr-FR">
                        <a:latin typeface="Arial" pitchFamily="34" charset="0"/>
                      </a:endParaRPr>
                    </a:p>
                  </p:txBody>
                </p:sp>
              </p:grpSp>
              <p:sp>
                <p:nvSpPr>
                  <p:cNvPr id="89149" name="Trait 50"/>
                  <p:cNvSpPr>
                    <a:spLocks noChangeShapeType="1"/>
                  </p:cNvSpPr>
                  <p:nvPr/>
                </p:nvSpPr>
                <p:spPr bwMode="auto">
                  <a:xfrm flipH="1">
                    <a:off x="3360" y="1968"/>
                    <a:ext cx="0" cy="528"/>
                  </a:xfrm>
                  <a:prstGeom prst="line">
                    <a:avLst/>
                  </a:prstGeom>
                  <a:noFill/>
                  <a:ln w="28575">
                    <a:solidFill>
                      <a:schemeClr val="tx1"/>
                    </a:solidFill>
                    <a:round/>
                    <a:headEnd type="triangle" w="med" len="med"/>
                    <a:tailEnd/>
                  </a:ln>
                </p:spPr>
                <p:txBody>
                  <a:bodyPr/>
                  <a:lstStyle/>
                  <a:p>
                    <a:endParaRPr lang="es-ES"/>
                  </a:p>
                </p:txBody>
              </p:sp>
              <p:sp>
                <p:nvSpPr>
                  <p:cNvPr id="89150" name="Trait 51"/>
                  <p:cNvSpPr>
                    <a:spLocks noChangeShapeType="1"/>
                  </p:cNvSpPr>
                  <p:nvPr/>
                </p:nvSpPr>
                <p:spPr bwMode="auto">
                  <a:xfrm flipV="1">
                    <a:off x="3360" y="2496"/>
                    <a:ext cx="1267" cy="0"/>
                  </a:xfrm>
                  <a:prstGeom prst="line">
                    <a:avLst/>
                  </a:prstGeom>
                  <a:noFill/>
                  <a:ln w="28575">
                    <a:solidFill>
                      <a:schemeClr val="tx1"/>
                    </a:solidFill>
                    <a:round/>
                    <a:headEnd/>
                    <a:tailEnd type="triangle" w="med" len="med"/>
                  </a:ln>
                </p:spPr>
                <p:txBody>
                  <a:bodyPr/>
                  <a:lstStyle/>
                  <a:p>
                    <a:endParaRPr lang="es-ES"/>
                  </a:p>
                </p:txBody>
              </p:sp>
              <p:sp>
                <p:nvSpPr>
                  <p:cNvPr id="89151" name="Zone de texte 52"/>
                  <p:cNvSpPr txBox="1">
                    <a:spLocks noChangeArrowheads="1"/>
                  </p:cNvSpPr>
                  <p:nvPr/>
                </p:nvSpPr>
                <p:spPr bwMode="auto">
                  <a:xfrm>
                    <a:off x="4594" y="2394"/>
                    <a:ext cx="236" cy="173"/>
                  </a:xfrm>
                  <a:prstGeom prst="rect">
                    <a:avLst/>
                  </a:prstGeom>
                  <a:noFill/>
                  <a:ln w="9525">
                    <a:noFill/>
                    <a:miter lim="800000"/>
                    <a:headEnd/>
                    <a:tailEnd/>
                  </a:ln>
                </p:spPr>
                <p:txBody>
                  <a:bodyPr>
                    <a:spAutoFit/>
                  </a:bodyPr>
                  <a:lstStyle/>
                  <a:p>
                    <a:pPr eaLnBrk="0" hangingPunct="0"/>
                    <a:r>
                      <a:rPr lang="fr-FR" b="1"/>
                      <a:t>t</a:t>
                    </a:r>
                  </a:p>
                </p:txBody>
              </p:sp>
              <p:sp>
                <p:nvSpPr>
                  <p:cNvPr id="89152" name="Zone de texte 53"/>
                  <p:cNvSpPr txBox="1">
                    <a:spLocks noChangeArrowheads="1"/>
                  </p:cNvSpPr>
                  <p:nvPr/>
                </p:nvSpPr>
                <p:spPr bwMode="auto">
                  <a:xfrm>
                    <a:off x="3157" y="1920"/>
                    <a:ext cx="236" cy="173"/>
                  </a:xfrm>
                  <a:prstGeom prst="rect">
                    <a:avLst/>
                  </a:prstGeom>
                  <a:noFill/>
                  <a:ln w="9525">
                    <a:noFill/>
                    <a:miter lim="800000"/>
                    <a:headEnd/>
                    <a:tailEnd/>
                  </a:ln>
                </p:spPr>
                <p:txBody>
                  <a:bodyPr>
                    <a:spAutoFit/>
                  </a:bodyPr>
                  <a:lstStyle/>
                  <a:p>
                    <a:pPr eaLnBrk="0" hangingPunct="0"/>
                    <a:r>
                      <a:rPr lang="fr-FR" b="1"/>
                      <a:t>U</a:t>
                    </a:r>
                  </a:p>
                </p:txBody>
              </p:sp>
              <p:sp>
                <p:nvSpPr>
                  <p:cNvPr id="89153" name="Zone de texte 54"/>
                  <p:cNvSpPr txBox="1">
                    <a:spLocks noChangeArrowheads="1"/>
                  </p:cNvSpPr>
                  <p:nvPr/>
                </p:nvSpPr>
                <p:spPr bwMode="auto">
                  <a:xfrm>
                    <a:off x="3176" y="2448"/>
                    <a:ext cx="235" cy="173"/>
                  </a:xfrm>
                  <a:prstGeom prst="rect">
                    <a:avLst/>
                  </a:prstGeom>
                  <a:noFill/>
                  <a:ln w="9525">
                    <a:noFill/>
                    <a:miter lim="800000"/>
                    <a:headEnd/>
                    <a:tailEnd/>
                  </a:ln>
                </p:spPr>
                <p:txBody>
                  <a:bodyPr>
                    <a:spAutoFit/>
                  </a:bodyPr>
                  <a:lstStyle/>
                  <a:p>
                    <a:pPr eaLnBrk="0" hangingPunct="0"/>
                    <a:r>
                      <a:rPr lang="fr-FR" b="1"/>
                      <a:t>0</a:t>
                    </a:r>
                  </a:p>
                </p:txBody>
              </p:sp>
              <p:sp>
                <p:nvSpPr>
                  <p:cNvPr id="89154" name="Zone de texte 55"/>
                  <p:cNvSpPr txBox="1">
                    <a:spLocks noChangeArrowheads="1"/>
                  </p:cNvSpPr>
                  <p:nvPr/>
                </p:nvSpPr>
                <p:spPr bwMode="auto">
                  <a:xfrm>
                    <a:off x="3024" y="2208"/>
                    <a:ext cx="387" cy="174"/>
                  </a:xfrm>
                  <a:prstGeom prst="rect">
                    <a:avLst/>
                  </a:prstGeom>
                  <a:noFill/>
                  <a:ln w="9525">
                    <a:noFill/>
                    <a:miter lim="800000"/>
                    <a:headEnd/>
                    <a:tailEnd/>
                  </a:ln>
                </p:spPr>
                <p:txBody>
                  <a:bodyPr>
                    <a:spAutoFit/>
                  </a:bodyPr>
                  <a:lstStyle/>
                  <a:p>
                    <a:pPr eaLnBrk="0" hangingPunct="0"/>
                    <a:r>
                      <a:rPr lang="fr-FR" b="1"/>
                      <a:t>2.5</a:t>
                    </a:r>
                  </a:p>
                </p:txBody>
              </p:sp>
              <p:sp>
                <p:nvSpPr>
                  <p:cNvPr id="89155" name="Zone de texte 56"/>
                  <p:cNvSpPr txBox="1">
                    <a:spLocks noChangeArrowheads="1"/>
                  </p:cNvSpPr>
                  <p:nvPr/>
                </p:nvSpPr>
                <p:spPr bwMode="auto">
                  <a:xfrm>
                    <a:off x="3056" y="2064"/>
                    <a:ext cx="355" cy="173"/>
                  </a:xfrm>
                  <a:prstGeom prst="rect">
                    <a:avLst/>
                  </a:prstGeom>
                  <a:noFill/>
                  <a:ln w="9525">
                    <a:noFill/>
                    <a:miter lim="800000"/>
                    <a:headEnd/>
                    <a:tailEnd/>
                  </a:ln>
                </p:spPr>
                <p:txBody>
                  <a:bodyPr>
                    <a:spAutoFit/>
                  </a:bodyPr>
                  <a:lstStyle/>
                  <a:p>
                    <a:pPr eaLnBrk="0" hangingPunct="0"/>
                    <a:r>
                      <a:rPr lang="fr-FR" b="1">
                        <a:solidFill>
                          <a:srgbClr val="CC0066"/>
                        </a:solidFill>
                      </a:rPr>
                      <a:t>3.5</a:t>
                    </a:r>
                  </a:p>
                </p:txBody>
              </p:sp>
            </p:grpSp>
            <p:sp>
              <p:nvSpPr>
                <p:cNvPr id="89147" name="Trait 57"/>
                <p:cNvSpPr>
                  <a:spLocks noChangeShapeType="1"/>
                </p:cNvSpPr>
                <p:nvPr/>
              </p:nvSpPr>
              <p:spPr bwMode="auto">
                <a:xfrm>
                  <a:off x="3312" y="2304"/>
                  <a:ext cx="1152" cy="0"/>
                </a:xfrm>
                <a:prstGeom prst="line">
                  <a:avLst/>
                </a:prstGeom>
                <a:noFill/>
                <a:ln w="9525">
                  <a:solidFill>
                    <a:schemeClr val="bg1"/>
                  </a:solidFill>
                  <a:prstDash val="dash"/>
                  <a:round/>
                  <a:headEnd/>
                  <a:tailEnd/>
                </a:ln>
              </p:spPr>
              <p:txBody>
                <a:bodyPr/>
                <a:lstStyle/>
                <a:p>
                  <a:endParaRPr lang="es-ES"/>
                </a:p>
              </p:txBody>
            </p:sp>
          </p:grpSp>
        </p:grpSp>
        <p:sp>
          <p:nvSpPr>
            <p:cNvPr id="89107" name="Text Box 178"/>
            <p:cNvSpPr txBox="1">
              <a:spLocks noChangeArrowheads="1"/>
            </p:cNvSpPr>
            <p:nvPr/>
          </p:nvSpPr>
          <p:spPr bwMode="auto">
            <a:xfrm>
              <a:off x="4785" y="2840"/>
              <a:ext cx="589" cy="173"/>
            </a:xfrm>
            <a:prstGeom prst="rect">
              <a:avLst/>
            </a:prstGeom>
            <a:noFill/>
            <a:ln w="9525">
              <a:noFill/>
              <a:miter lim="800000"/>
              <a:headEnd/>
              <a:tailEnd/>
            </a:ln>
          </p:spPr>
          <p:txBody>
            <a:bodyPr>
              <a:spAutoFit/>
            </a:bodyPr>
            <a:lstStyle/>
            <a:p>
              <a:pPr algn="l">
                <a:spcBef>
                  <a:spcPct val="50000"/>
                </a:spcBef>
              </a:pPr>
              <a:r>
                <a:rPr lang="fr-FR">
                  <a:solidFill>
                    <a:schemeClr val="accent2"/>
                  </a:solidFill>
                </a:rPr>
                <a:t>2,68 V</a:t>
              </a:r>
            </a:p>
          </p:txBody>
        </p:sp>
        <p:grpSp>
          <p:nvGrpSpPr>
            <p:cNvPr id="63" name="Group 179"/>
            <p:cNvGrpSpPr>
              <a:grpSpLocks/>
            </p:cNvGrpSpPr>
            <p:nvPr/>
          </p:nvGrpSpPr>
          <p:grpSpPr bwMode="auto">
            <a:xfrm>
              <a:off x="3061" y="2478"/>
              <a:ext cx="2404" cy="1562"/>
              <a:chOff x="3061" y="2478"/>
              <a:chExt cx="2404" cy="1562"/>
            </a:xfrm>
          </p:grpSpPr>
          <p:sp>
            <p:nvSpPr>
              <p:cNvPr id="89109" name="Text Box 180"/>
              <p:cNvSpPr txBox="1">
                <a:spLocks noChangeArrowheads="1"/>
              </p:cNvSpPr>
              <p:nvPr/>
            </p:nvSpPr>
            <p:spPr bwMode="auto">
              <a:xfrm>
                <a:off x="4876" y="3702"/>
                <a:ext cx="589" cy="173"/>
              </a:xfrm>
              <a:prstGeom prst="rect">
                <a:avLst/>
              </a:prstGeom>
              <a:noFill/>
              <a:ln w="9525">
                <a:noFill/>
                <a:miter lim="800000"/>
                <a:headEnd/>
                <a:tailEnd/>
              </a:ln>
            </p:spPr>
            <p:txBody>
              <a:bodyPr>
                <a:spAutoFit/>
              </a:bodyPr>
              <a:lstStyle/>
              <a:p>
                <a:pPr algn="l">
                  <a:spcBef>
                    <a:spcPct val="50000"/>
                  </a:spcBef>
                </a:pPr>
                <a:r>
                  <a:rPr lang="fr-FR">
                    <a:solidFill>
                      <a:srgbClr val="FF0000"/>
                    </a:solidFill>
                  </a:rPr>
                  <a:t>2,20 V</a:t>
                </a:r>
              </a:p>
            </p:txBody>
          </p:sp>
          <p:grpSp>
            <p:nvGrpSpPr>
              <p:cNvPr id="89088" name="Groupe 35"/>
              <p:cNvGrpSpPr>
                <a:grpSpLocks/>
              </p:cNvGrpSpPr>
              <p:nvPr/>
            </p:nvGrpSpPr>
            <p:grpSpPr bwMode="auto">
              <a:xfrm>
                <a:off x="3061" y="2478"/>
                <a:ext cx="1806" cy="1562"/>
                <a:chOff x="4644008" y="3933056"/>
                <a:chExt cx="2867025" cy="2480990"/>
              </a:xfrm>
            </p:grpSpPr>
            <p:grpSp>
              <p:nvGrpSpPr>
                <p:cNvPr id="89089" name="Groupe 26"/>
                <p:cNvGrpSpPr>
                  <a:grpSpLocks/>
                </p:cNvGrpSpPr>
                <p:nvPr/>
              </p:nvGrpSpPr>
              <p:grpSpPr bwMode="auto">
                <a:xfrm>
                  <a:off x="4644008" y="5301208"/>
                  <a:ext cx="2867025" cy="1112838"/>
                  <a:chOff x="2994" y="2640"/>
                  <a:chExt cx="1806" cy="701"/>
                </a:xfrm>
              </p:grpSpPr>
              <p:grpSp>
                <p:nvGrpSpPr>
                  <p:cNvPr id="89091" name="Groupe 27"/>
                  <p:cNvGrpSpPr>
                    <a:grpSpLocks/>
                  </p:cNvGrpSpPr>
                  <p:nvPr/>
                </p:nvGrpSpPr>
                <p:grpSpPr bwMode="auto">
                  <a:xfrm>
                    <a:off x="2994" y="2640"/>
                    <a:ext cx="1806" cy="701"/>
                    <a:chOff x="2994" y="2640"/>
                    <a:chExt cx="1806" cy="701"/>
                  </a:xfrm>
                </p:grpSpPr>
                <p:grpSp>
                  <p:nvGrpSpPr>
                    <p:cNvPr id="89094" name="Groupe 28"/>
                    <p:cNvGrpSpPr>
                      <a:grpSpLocks/>
                    </p:cNvGrpSpPr>
                    <p:nvPr/>
                  </p:nvGrpSpPr>
                  <p:grpSpPr bwMode="auto">
                    <a:xfrm>
                      <a:off x="3376" y="3024"/>
                      <a:ext cx="1040" cy="144"/>
                      <a:chOff x="3216" y="2496"/>
                      <a:chExt cx="1360" cy="114"/>
                    </a:xfrm>
                  </p:grpSpPr>
                  <p:sp>
                    <p:nvSpPr>
                      <p:cNvPr id="89139" name="Forme libre 29"/>
                      <p:cNvSpPr>
                        <a:spLocks/>
                      </p:cNvSpPr>
                      <p:nvPr/>
                    </p:nvSpPr>
                    <p:spPr bwMode="auto">
                      <a:xfrm flipV="1">
                        <a:off x="3216" y="2496"/>
                        <a:ext cx="269" cy="114"/>
                      </a:xfrm>
                      <a:custGeom>
                        <a:avLst/>
                        <a:gdLst>
                          <a:gd name="T0" fmla="*/ 0 w 624"/>
                          <a:gd name="T1" fmla="*/ 0 h 313"/>
                          <a:gd name="T2" fmla="*/ 0 w 624"/>
                          <a:gd name="T3" fmla="*/ 0 h 313"/>
                          <a:gd name="T4" fmla="*/ 0 w 624"/>
                          <a:gd name="T5" fmla="*/ 0 h 313"/>
                          <a:gd name="T6" fmla="*/ 0 w 624"/>
                          <a:gd name="T7" fmla="*/ 0 h 313"/>
                          <a:gd name="T8" fmla="*/ 0 w 624"/>
                          <a:gd name="T9" fmla="*/ 0 h 313"/>
                          <a:gd name="T10" fmla="*/ 0 60000 65536"/>
                          <a:gd name="T11" fmla="*/ 0 60000 65536"/>
                          <a:gd name="T12" fmla="*/ 0 60000 65536"/>
                          <a:gd name="T13" fmla="*/ 0 60000 65536"/>
                          <a:gd name="T14" fmla="*/ 0 60000 65536"/>
                          <a:gd name="T15" fmla="*/ 0 w 624"/>
                          <a:gd name="T16" fmla="*/ 0 h 313"/>
                          <a:gd name="T17" fmla="*/ 624 w 624"/>
                          <a:gd name="T18" fmla="*/ 313 h 313"/>
                        </a:gdLst>
                        <a:ahLst/>
                        <a:cxnLst>
                          <a:cxn ang="T10">
                            <a:pos x="T0" y="T1"/>
                          </a:cxn>
                          <a:cxn ang="T11">
                            <a:pos x="T2" y="T3"/>
                          </a:cxn>
                          <a:cxn ang="T12">
                            <a:pos x="T4" y="T5"/>
                          </a:cxn>
                          <a:cxn ang="T13">
                            <a:pos x="T6" y="T7"/>
                          </a:cxn>
                          <a:cxn ang="T14">
                            <a:pos x="T8" y="T9"/>
                          </a:cxn>
                        </a:cxnLst>
                        <a:rect l="T15" t="T16" r="T17" b="T18"/>
                        <a:pathLst>
                          <a:path w="624" h="313">
                            <a:moveTo>
                              <a:pt x="0" y="312"/>
                            </a:moveTo>
                            <a:lnTo>
                              <a:pt x="312" y="313"/>
                            </a:lnTo>
                            <a:lnTo>
                              <a:pt x="312" y="0"/>
                            </a:lnTo>
                            <a:lnTo>
                              <a:pt x="624" y="0"/>
                            </a:lnTo>
                            <a:lnTo>
                              <a:pt x="624" y="312"/>
                            </a:lnTo>
                          </a:path>
                        </a:pathLst>
                      </a:custGeom>
                      <a:noFill/>
                      <a:ln w="19050" cmpd="sng">
                        <a:solidFill>
                          <a:srgbClr val="FF0000"/>
                        </a:solidFill>
                        <a:round/>
                        <a:headEnd/>
                        <a:tailEnd/>
                      </a:ln>
                    </p:spPr>
                    <p:txBody>
                      <a:bodyPr/>
                      <a:lstStyle/>
                      <a:p>
                        <a:endParaRPr lang="es-ES"/>
                      </a:p>
                    </p:txBody>
                  </p:sp>
                  <p:sp>
                    <p:nvSpPr>
                      <p:cNvPr id="89140" name="Forme libre 30"/>
                      <p:cNvSpPr>
                        <a:spLocks/>
                      </p:cNvSpPr>
                      <p:nvPr/>
                    </p:nvSpPr>
                    <p:spPr bwMode="auto">
                      <a:xfrm flipV="1">
                        <a:off x="3485" y="2496"/>
                        <a:ext cx="268" cy="114"/>
                      </a:xfrm>
                      <a:custGeom>
                        <a:avLst/>
                        <a:gdLst>
                          <a:gd name="T0" fmla="*/ 0 w 624"/>
                          <a:gd name="T1" fmla="*/ 0 h 313"/>
                          <a:gd name="T2" fmla="*/ 0 w 624"/>
                          <a:gd name="T3" fmla="*/ 0 h 313"/>
                          <a:gd name="T4" fmla="*/ 0 w 624"/>
                          <a:gd name="T5" fmla="*/ 0 h 313"/>
                          <a:gd name="T6" fmla="*/ 0 w 624"/>
                          <a:gd name="T7" fmla="*/ 0 h 313"/>
                          <a:gd name="T8" fmla="*/ 0 w 624"/>
                          <a:gd name="T9" fmla="*/ 0 h 313"/>
                          <a:gd name="T10" fmla="*/ 0 60000 65536"/>
                          <a:gd name="T11" fmla="*/ 0 60000 65536"/>
                          <a:gd name="T12" fmla="*/ 0 60000 65536"/>
                          <a:gd name="T13" fmla="*/ 0 60000 65536"/>
                          <a:gd name="T14" fmla="*/ 0 60000 65536"/>
                          <a:gd name="T15" fmla="*/ 0 w 624"/>
                          <a:gd name="T16" fmla="*/ 0 h 313"/>
                          <a:gd name="T17" fmla="*/ 624 w 624"/>
                          <a:gd name="T18" fmla="*/ 313 h 313"/>
                        </a:gdLst>
                        <a:ahLst/>
                        <a:cxnLst>
                          <a:cxn ang="T10">
                            <a:pos x="T0" y="T1"/>
                          </a:cxn>
                          <a:cxn ang="T11">
                            <a:pos x="T2" y="T3"/>
                          </a:cxn>
                          <a:cxn ang="T12">
                            <a:pos x="T4" y="T5"/>
                          </a:cxn>
                          <a:cxn ang="T13">
                            <a:pos x="T6" y="T7"/>
                          </a:cxn>
                          <a:cxn ang="T14">
                            <a:pos x="T8" y="T9"/>
                          </a:cxn>
                        </a:cxnLst>
                        <a:rect l="T15" t="T16" r="T17" b="T18"/>
                        <a:pathLst>
                          <a:path w="624" h="313">
                            <a:moveTo>
                              <a:pt x="0" y="312"/>
                            </a:moveTo>
                            <a:lnTo>
                              <a:pt x="312" y="313"/>
                            </a:lnTo>
                            <a:lnTo>
                              <a:pt x="312" y="0"/>
                            </a:lnTo>
                            <a:lnTo>
                              <a:pt x="624" y="0"/>
                            </a:lnTo>
                            <a:lnTo>
                              <a:pt x="624" y="312"/>
                            </a:lnTo>
                          </a:path>
                        </a:pathLst>
                      </a:custGeom>
                      <a:noFill/>
                      <a:ln w="19050" cmpd="sng">
                        <a:solidFill>
                          <a:srgbClr val="FF0000"/>
                        </a:solidFill>
                        <a:round/>
                        <a:headEnd/>
                        <a:tailEnd/>
                      </a:ln>
                    </p:spPr>
                    <p:txBody>
                      <a:bodyPr/>
                      <a:lstStyle/>
                      <a:p>
                        <a:endParaRPr lang="es-ES"/>
                      </a:p>
                    </p:txBody>
                  </p:sp>
                  <p:sp>
                    <p:nvSpPr>
                      <p:cNvPr id="89141" name="Forme libre 31"/>
                      <p:cNvSpPr>
                        <a:spLocks/>
                      </p:cNvSpPr>
                      <p:nvPr/>
                    </p:nvSpPr>
                    <p:spPr bwMode="auto">
                      <a:xfrm flipV="1">
                        <a:off x="3753" y="2496"/>
                        <a:ext cx="268" cy="114"/>
                      </a:xfrm>
                      <a:custGeom>
                        <a:avLst/>
                        <a:gdLst>
                          <a:gd name="T0" fmla="*/ 0 w 624"/>
                          <a:gd name="T1" fmla="*/ 0 h 313"/>
                          <a:gd name="T2" fmla="*/ 0 w 624"/>
                          <a:gd name="T3" fmla="*/ 0 h 313"/>
                          <a:gd name="T4" fmla="*/ 0 w 624"/>
                          <a:gd name="T5" fmla="*/ 0 h 313"/>
                          <a:gd name="T6" fmla="*/ 0 w 624"/>
                          <a:gd name="T7" fmla="*/ 0 h 313"/>
                          <a:gd name="T8" fmla="*/ 0 w 624"/>
                          <a:gd name="T9" fmla="*/ 0 h 313"/>
                          <a:gd name="T10" fmla="*/ 0 60000 65536"/>
                          <a:gd name="T11" fmla="*/ 0 60000 65536"/>
                          <a:gd name="T12" fmla="*/ 0 60000 65536"/>
                          <a:gd name="T13" fmla="*/ 0 60000 65536"/>
                          <a:gd name="T14" fmla="*/ 0 60000 65536"/>
                          <a:gd name="T15" fmla="*/ 0 w 624"/>
                          <a:gd name="T16" fmla="*/ 0 h 313"/>
                          <a:gd name="T17" fmla="*/ 624 w 624"/>
                          <a:gd name="T18" fmla="*/ 313 h 313"/>
                        </a:gdLst>
                        <a:ahLst/>
                        <a:cxnLst>
                          <a:cxn ang="T10">
                            <a:pos x="T0" y="T1"/>
                          </a:cxn>
                          <a:cxn ang="T11">
                            <a:pos x="T2" y="T3"/>
                          </a:cxn>
                          <a:cxn ang="T12">
                            <a:pos x="T4" y="T5"/>
                          </a:cxn>
                          <a:cxn ang="T13">
                            <a:pos x="T6" y="T7"/>
                          </a:cxn>
                          <a:cxn ang="T14">
                            <a:pos x="T8" y="T9"/>
                          </a:cxn>
                        </a:cxnLst>
                        <a:rect l="T15" t="T16" r="T17" b="T18"/>
                        <a:pathLst>
                          <a:path w="624" h="313">
                            <a:moveTo>
                              <a:pt x="0" y="312"/>
                            </a:moveTo>
                            <a:lnTo>
                              <a:pt x="312" y="313"/>
                            </a:lnTo>
                            <a:lnTo>
                              <a:pt x="312" y="0"/>
                            </a:lnTo>
                            <a:lnTo>
                              <a:pt x="624" y="0"/>
                            </a:lnTo>
                            <a:lnTo>
                              <a:pt x="624" y="312"/>
                            </a:lnTo>
                          </a:path>
                        </a:pathLst>
                      </a:custGeom>
                      <a:noFill/>
                      <a:ln w="19050" cmpd="sng">
                        <a:solidFill>
                          <a:srgbClr val="FF0000"/>
                        </a:solidFill>
                        <a:round/>
                        <a:headEnd/>
                        <a:tailEnd/>
                      </a:ln>
                    </p:spPr>
                    <p:txBody>
                      <a:bodyPr/>
                      <a:lstStyle/>
                      <a:p>
                        <a:endParaRPr lang="es-ES"/>
                      </a:p>
                    </p:txBody>
                  </p:sp>
                  <p:sp>
                    <p:nvSpPr>
                      <p:cNvPr id="89142" name="Forme libre 32"/>
                      <p:cNvSpPr>
                        <a:spLocks/>
                      </p:cNvSpPr>
                      <p:nvPr/>
                    </p:nvSpPr>
                    <p:spPr bwMode="auto">
                      <a:xfrm flipV="1">
                        <a:off x="4290" y="2496"/>
                        <a:ext cx="286" cy="114"/>
                      </a:xfrm>
                      <a:custGeom>
                        <a:avLst/>
                        <a:gdLst>
                          <a:gd name="T0" fmla="*/ 0 w 665"/>
                          <a:gd name="T1" fmla="*/ 0 h 313"/>
                          <a:gd name="T2" fmla="*/ 0 w 665"/>
                          <a:gd name="T3" fmla="*/ 0 h 313"/>
                          <a:gd name="T4" fmla="*/ 0 w 665"/>
                          <a:gd name="T5" fmla="*/ 0 h 313"/>
                          <a:gd name="T6" fmla="*/ 0 w 665"/>
                          <a:gd name="T7" fmla="*/ 0 h 313"/>
                          <a:gd name="T8" fmla="*/ 0 w 665"/>
                          <a:gd name="T9" fmla="*/ 0 h 313"/>
                          <a:gd name="T10" fmla="*/ 0 60000 65536"/>
                          <a:gd name="T11" fmla="*/ 0 60000 65536"/>
                          <a:gd name="T12" fmla="*/ 0 60000 65536"/>
                          <a:gd name="T13" fmla="*/ 0 60000 65536"/>
                          <a:gd name="T14" fmla="*/ 0 60000 65536"/>
                          <a:gd name="T15" fmla="*/ 0 w 665"/>
                          <a:gd name="T16" fmla="*/ 0 h 313"/>
                          <a:gd name="T17" fmla="*/ 665 w 665"/>
                          <a:gd name="T18" fmla="*/ 313 h 313"/>
                        </a:gdLst>
                        <a:ahLst/>
                        <a:cxnLst>
                          <a:cxn ang="T10">
                            <a:pos x="T0" y="T1"/>
                          </a:cxn>
                          <a:cxn ang="T11">
                            <a:pos x="T2" y="T3"/>
                          </a:cxn>
                          <a:cxn ang="T12">
                            <a:pos x="T4" y="T5"/>
                          </a:cxn>
                          <a:cxn ang="T13">
                            <a:pos x="T6" y="T7"/>
                          </a:cxn>
                          <a:cxn ang="T14">
                            <a:pos x="T8" y="T9"/>
                          </a:cxn>
                        </a:cxnLst>
                        <a:rect l="T15" t="T16" r="T17" b="T18"/>
                        <a:pathLst>
                          <a:path w="665" h="313">
                            <a:moveTo>
                              <a:pt x="0" y="312"/>
                            </a:moveTo>
                            <a:lnTo>
                              <a:pt x="312" y="313"/>
                            </a:lnTo>
                            <a:lnTo>
                              <a:pt x="312" y="0"/>
                            </a:lnTo>
                            <a:lnTo>
                              <a:pt x="665" y="1"/>
                            </a:lnTo>
                            <a:lnTo>
                              <a:pt x="620" y="0"/>
                            </a:lnTo>
                          </a:path>
                        </a:pathLst>
                      </a:custGeom>
                      <a:noFill/>
                      <a:ln w="19050" cmpd="sng">
                        <a:solidFill>
                          <a:srgbClr val="FF0000"/>
                        </a:solidFill>
                        <a:round/>
                        <a:headEnd/>
                        <a:tailEnd/>
                      </a:ln>
                    </p:spPr>
                    <p:txBody>
                      <a:bodyPr/>
                      <a:lstStyle/>
                      <a:p>
                        <a:endParaRPr lang="es-ES"/>
                      </a:p>
                    </p:txBody>
                  </p:sp>
                  <p:sp>
                    <p:nvSpPr>
                      <p:cNvPr id="89143" name="Forme libre 33"/>
                      <p:cNvSpPr>
                        <a:spLocks/>
                      </p:cNvSpPr>
                      <p:nvPr/>
                    </p:nvSpPr>
                    <p:spPr bwMode="auto">
                      <a:xfrm flipV="1">
                        <a:off x="4021" y="2496"/>
                        <a:ext cx="269" cy="114"/>
                      </a:xfrm>
                      <a:custGeom>
                        <a:avLst/>
                        <a:gdLst>
                          <a:gd name="T0" fmla="*/ 0 w 624"/>
                          <a:gd name="T1" fmla="*/ 0 h 313"/>
                          <a:gd name="T2" fmla="*/ 0 w 624"/>
                          <a:gd name="T3" fmla="*/ 0 h 313"/>
                          <a:gd name="T4" fmla="*/ 0 w 624"/>
                          <a:gd name="T5" fmla="*/ 0 h 313"/>
                          <a:gd name="T6" fmla="*/ 0 w 624"/>
                          <a:gd name="T7" fmla="*/ 0 h 313"/>
                          <a:gd name="T8" fmla="*/ 0 w 624"/>
                          <a:gd name="T9" fmla="*/ 0 h 313"/>
                          <a:gd name="T10" fmla="*/ 0 60000 65536"/>
                          <a:gd name="T11" fmla="*/ 0 60000 65536"/>
                          <a:gd name="T12" fmla="*/ 0 60000 65536"/>
                          <a:gd name="T13" fmla="*/ 0 60000 65536"/>
                          <a:gd name="T14" fmla="*/ 0 60000 65536"/>
                          <a:gd name="T15" fmla="*/ 0 w 624"/>
                          <a:gd name="T16" fmla="*/ 0 h 313"/>
                          <a:gd name="T17" fmla="*/ 624 w 624"/>
                          <a:gd name="T18" fmla="*/ 313 h 313"/>
                        </a:gdLst>
                        <a:ahLst/>
                        <a:cxnLst>
                          <a:cxn ang="T10">
                            <a:pos x="T0" y="T1"/>
                          </a:cxn>
                          <a:cxn ang="T11">
                            <a:pos x="T2" y="T3"/>
                          </a:cxn>
                          <a:cxn ang="T12">
                            <a:pos x="T4" y="T5"/>
                          </a:cxn>
                          <a:cxn ang="T13">
                            <a:pos x="T6" y="T7"/>
                          </a:cxn>
                          <a:cxn ang="T14">
                            <a:pos x="T8" y="T9"/>
                          </a:cxn>
                        </a:cxnLst>
                        <a:rect l="T15" t="T16" r="T17" b="T18"/>
                        <a:pathLst>
                          <a:path w="624" h="313">
                            <a:moveTo>
                              <a:pt x="0" y="312"/>
                            </a:moveTo>
                            <a:lnTo>
                              <a:pt x="312" y="313"/>
                            </a:lnTo>
                            <a:lnTo>
                              <a:pt x="312" y="0"/>
                            </a:lnTo>
                            <a:lnTo>
                              <a:pt x="624" y="0"/>
                            </a:lnTo>
                            <a:lnTo>
                              <a:pt x="624" y="312"/>
                            </a:lnTo>
                          </a:path>
                        </a:pathLst>
                      </a:custGeom>
                      <a:noFill/>
                      <a:ln w="19050" cmpd="sng">
                        <a:solidFill>
                          <a:srgbClr val="FF0000"/>
                        </a:solidFill>
                        <a:round/>
                        <a:headEnd/>
                        <a:tailEnd/>
                      </a:ln>
                    </p:spPr>
                    <p:txBody>
                      <a:bodyPr/>
                      <a:lstStyle/>
                      <a:p>
                        <a:endParaRPr lang="es-ES"/>
                      </a:p>
                    </p:txBody>
                  </p:sp>
                </p:grpSp>
                <p:sp>
                  <p:nvSpPr>
                    <p:cNvPr id="89132" name="Trait 34"/>
                    <p:cNvSpPr>
                      <a:spLocks noChangeShapeType="1"/>
                    </p:cNvSpPr>
                    <p:nvPr/>
                  </p:nvSpPr>
                  <p:spPr bwMode="auto">
                    <a:xfrm flipH="1">
                      <a:off x="3330" y="2688"/>
                      <a:ext cx="0" cy="528"/>
                    </a:xfrm>
                    <a:prstGeom prst="line">
                      <a:avLst/>
                    </a:prstGeom>
                    <a:noFill/>
                    <a:ln w="28575">
                      <a:solidFill>
                        <a:schemeClr val="tx1"/>
                      </a:solidFill>
                      <a:round/>
                      <a:headEnd type="triangle" w="med" len="med"/>
                      <a:tailEnd/>
                    </a:ln>
                  </p:spPr>
                  <p:txBody>
                    <a:bodyPr/>
                    <a:lstStyle/>
                    <a:p>
                      <a:endParaRPr lang="es-ES"/>
                    </a:p>
                  </p:txBody>
                </p:sp>
                <p:sp>
                  <p:nvSpPr>
                    <p:cNvPr id="89133" name="Trait 35"/>
                    <p:cNvSpPr>
                      <a:spLocks noChangeShapeType="1"/>
                    </p:cNvSpPr>
                    <p:nvPr/>
                  </p:nvSpPr>
                  <p:spPr bwMode="auto">
                    <a:xfrm flipV="1">
                      <a:off x="3330" y="3216"/>
                      <a:ext cx="1267" cy="0"/>
                    </a:xfrm>
                    <a:prstGeom prst="line">
                      <a:avLst/>
                    </a:prstGeom>
                    <a:noFill/>
                    <a:ln w="28575">
                      <a:solidFill>
                        <a:schemeClr val="tx1"/>
                      </a:solidFill>
                      <a:round/>
                      <a:headEnd/>
                      <a:tailEnd type="triangle" w="med" len="med"/>
                    </a:ln>
                  </p:spPr>
                  <p:txBody>
                    <a:bodyPr/>
                    <a:lstStyle/>
                    <a:p>
                      <a:endParaRPr lang="es-ES"/>
                    </a:p>
                  </p:txBody>
                </p:sp>
                <p:sp>
                  <p:nvSpPr>
                    <p:cNvPr id="89134" name="Zone de texte 36"/>
                    <p:cNvSpPr txBox="1">
                      <a:spLocks noChangeArrowheads="1"/>
                    </p:cNvSpPr>
                    <p:nvPr/>
                  </p:nvSpPr>
                  <p:spPr bwMode="auto">
                    <a:xfrm>
                      <a:off x="4564" y="3114"/>
                      <a:ext cx="236" cy="173"/>
                    </a:xfrm>
                    <a:prstGeom prst="rect">
                      <a:avLst/>
                    </a:prstGeom>
                    <a:noFill/>
                    <a:ln w="9525">
                      <a:noFill/>
                      <a:miter lim="800000"/>
                      <a:headEnd/>
                      <a:tailEnd/>
                    </a:ln>
                  </p:spPr>
                  <p:txBody>
                    <a:bodyPr>
                      <a:spAutoFit/>
                    </a:bodyPr>
                    <a:lstStyle/>
                    <a:p>
                      <a:pPr eaLnBrk="0" hangingPunct="0"/>
                      <a:r>
                        <a:rPr lang="fr-FR" b="1"/>
                        <a:t>t</a:t>
                      </a:r>
                    </a:p>
                  </p:txBody>
                </p:sp>
                <p:sp>
                  <p:nvSpPr>
                    <p:cNvPr id="89135" name="Zone de texte 37"/>
                    <p:cNvSpPr txBox="1">
                      <a:spLocks noChangeArrowheads="1"/>
                    </p:cNvSpPr>
                    <p:nvPr/>
                  </p:nvSpPr>
                  <p:spPr bwMode="auto">
                    <a:xfrm>
                      <a:off x="3127" y="2640"/>
                      <a:ext cx="236" cy="173"/>
                    </a:xfrm>
                    <a:prstGeom prst="rect">
                      <a:avLst/>
                    </a:prstGeom>
                    <a:noFill/>
                    <a:ln w="9525">
                      <a:noFill/>
                      <a:miter lim="800000"/>
                      <a:headEnd/>
                      <a:tailEnd/>
                    </a:ln>
                  </p:spPr>
                  <p:txBody>
                    <a:bodyPr>
                      <a:spAutoFit/>
                    </a:bodyPr>
                    <a:lstStyle/>
                    <a:p>
                      <a:pPr eaLnBrk="0" hangingPunct="0"/>
                      <a:r>
                        <a:rPr lang="fr-FR" b="1"/>
                        <a:t>U</a:t>
                      </a:r>
                    </a:p>
                  </p:txBody>
                </p:sp>
                <p:sp>
                  <p:nvSpPr>
                    <p:cNvPr id="89136" name="Zone de texte 38"/>
                    <p:cNvSpPr txBox="1">
                      <a:spLocks noChangeArrowheads="1"/>
                    </p:cNvSpPr>
                    <p:nvPr/>
                  </p:nvSpPr>
                  <p:spPr bwMode="auto">
                    <a:xfrm>
                      <a:off x="3146" y="3168"/>
                      <a:ext cx="235" cy="173"/>
                    </a:xfrm>
                    <a:prstGeom prst="rect">
                      <a:avLst/>
                    </a:prstGeom>
                    <a:noFill/>
                    <a:ln w="9525">
                      <a:noFill/>
                      <a:miter lim="800000"/>
                      <a:headEnd/>
                      <a:tailEnd/>
                    </a:ln>
                  </p:spPr>
                  <p:txBody>
                    <a:bodyPr>
                      <a:spAutoFit/>
                    </a:bodyPr>
                    <a:lstStyle/>
                    <a:p>
                      <a:pPr eaLnBrk="0" hangingPunct="0"/>
                      <a:r>
                        <a:rPr lang="fr-FR" b="1"/>
                        <a:t>0</a:t>
                      </a:r>
                    </a:p>
                  </p:txBody>
                </p:sp>
                <p:sp>
                  <p:nvSpPr>
                    <p:cNvPr id="89137" name="Zone de texte 39"/>
                    <p:cNvSpPr txBox="1">
                      <a:spLocks noChangeArrowheads="1"/>
                    </p:cNvSpPr>
                    <p:nvPr/>
                  </p:nvSpPr>
                  <p:spPr bwMode="auto">
                    <a:xfrm>
                      <a:off x="2994" y="2880"/>
                      <a:ext cx="387" cy="174"/>
                    </a:xfrm>
                    <a:prstGeom prst="rect">
                      <a:avLst/>
                    </a:prstGeom>
                    <a:noFill/>
                    <a:ln w="9525">
                      <a:noFill/>
                      <a:miter lim="800000"/>
                      <a:headEnd/>
                      <a:tailEnd/>
                    </a:ln>
                  </p:spPr>
                  <p:txBody>
                    <a:bodyPr>
                      <a:spAutoFit/>
                    </a:bodyPr>
                    <a:lstStyle/>
                    <a:p>
                      <a:pPr eaLnBrk="0" hangingPunct="0"/>
                      <a:r>
                        <a:rPr lang="fr-FR" b="1"/>
                        <a:t>2.5</a:t>
                      </a:r>
                    </a:p>
                  </p:txBody>
                </p:sp>
                <p:sp>
                  <p:nvSpPr>
                    <p:cNvPr id="89138" name="Zone de texte 40"/>
                    <p:cNvSpPr txBox="1">
                      <a:spLocks noChangeArrowheads="1"/>
                    </p:cNvSpPr>
                    <p:nvPr/>
                  </p:nvSpPr>
                  <p:spPr bwMode="auto">
                    <a:xfrm>
                      <a:off x="3026" y="3024"/>
                      <a:ext cx="355" cy="174"/>
                    </a:xfrm>
                    <a:prstGeom prst="rect">
                      <a:avLst/>
                    </a:prstGeom>
                    <a:noFill/>
                    <a:ln w="9525">
                      <a:noFill/>
                      <a:miter lim="800000"/>
                      <a:headEnd/>
                      <a:tailEnd/>
                    </a:ln>
                  </p:spPr>
                  <p:txBody>
                    <a:bodyPr>
                      <a:spAutoFit/>
                    </a:bodyPr>
                    <a:lstStyle/>
                    <a:p>
                      <a:pPr eaLnBrk="0" hangingPunct="0"/>
                      <a:r>
                        <a:rPr lang="fr-FR" b="1">
                          <a:solidFill>
                            <a:srgbClr val="FF0000"/>
                          </a:solidFill>
                        </a:rPr>
                        <a:t>1.5</a:t>
                      </a:r>
                    </a:p>
                  </p:txBody>
                </p:sp>
              </p:grpSp>
              <p:sp>
                <p:nvSpPr>
                  <p:cNvPr id="89130" name="Trait 41"/>
                  <p:cNvSpPr>
                    <a:spLocks noChangeShapeType="1"/>
                  </p:cNvSpPr>
                  <p:nvPr/>
                </p:nvSpPr>
                <p:spPr bwMode="auto">
                  <a:xfrm>
                    <a:off x="3312" y="3008"/>
                    <a:ext cx="1152" cy="0"/>
                  </a:xfrm>
                  <a:prstGeom prst="line">
                    <a:avLst/>
                  </a:prstGeom>
                  <a:noFill/>
                  <a:ln w="9525">
                    <a:solidFill>
                      <a:schemeClr val="bg1"/>
                    </a:solidFill>
                    <a:prstDash val="dash"/>
                    <a:round/>
                    <a:headEnd/>
                    <a:tailEnd/>
                  </a:ln>
                </p:spPr>
                <p:txBody>
                  <a:bodyPr/>
                  <a:lstStyle/>
                  <a:p>
                    <a:endParaRPr lang="es-ES"/>
                  </a:p>
                </p:txBody>
              </p:sp>
            </p:grpSp>
            <p:grpSp>
              <p:nvGrpSpPr>
                <p:cNvPr id="89096" name="Groupe 42"/>
                <p:cNvGrpSpPr>
                  <a:grpSpLocks/>
                </p:cNvGrpSpPr>
                <p:nvPr/>
              </p:nvGrpSpPr>
              <p:grpSpPr bwMode="auto">
                <a:xfrm>
                  <a:off x="4644008" y="3933056"/>
                  <a:ext cx="2867025" cy="1112838"/>
                  <a:chOff x="3024" y="1920"/>
                  <a:chExt cx="1806" cy="701"/>
                </a:xfrm>
              </p:grpSpPr>
              <p:grpSp>
                <p:nvGrpSpPr>
                  <p:cNvPr id="89098" name="Groupe 43"/>
                  <p:cNvGrpSpPr>
                    <a:grpSpLocks/>
                  </p:cNvGrpSpPr>
                  <p:nvPr/>
                </p:nvGrpSpPr>
                <p:grpSpPr bwMode="auto">
                  <a:xfrm>
                    <a:off x="3024" y="1920"/>
                    <a:ext cx="1806" cy="701"/>
                    <a:chOff x="3024" y="1920"/>
                    <a:chExt cx="1806" cy="701"/>
                  </a:xfrm>
                </p:grpSpPr>
                <p:grpSp>
                  <p:nvGrpSpPr>
                    <p:cNvPr id="89099" name="Groupe 44"/>
                    <p:cNvGrpSpPr>
                      <a:grpSpLocks/>
                    </p:cNvGrpSpPr>
                    <p:nvPr/>
                  </p:nvGrpSpPr>
                  <p:grpSpPr bwMode="auto">
                    <a:xfrm>
                      <a:off x="3408" y="2160"/>
                      <a:ext cx="1073" cy="144"/>
                      <a:chOff x="3217" y="2365"/>
                      <a:chExt cx="1487" cy="114"/>
                    </a:xfrm>
                  </p:grpSpPr>
                  <p:sp>
                    <p:nvSpPr>
                      <p:cNvPr id="50" name="Forme libre 45"/>
                      <p:cNvSpPr>
                        <a:spLocks/>
                      </p:cNvSpPr>
                      <p:nvPr/>
                    </p:nvSpPr>
                    <p:spPr bwMode="auto">
                      <a:xfrm>
                        <a:off x="3217" y="2365"/>
                        <a:ext cx="267" cy="114"/>
                      </a:xfrm>
                      <a:custGeom>
                        <a:avLst/>
                        <a:gdLst>
                          <a:gd name="T0" fmla="*/ 0 w 624"/>
                          <a:gd name="T1" fmla="*/ 312 h 313"/>
                          <a:gd name="T2" fmla="*/ 312 w 624"/>
                          <a:gd name="T3" fmla="*/ 313 h 313"/>
                          <a:gd name="T4" fmla="*/ 312 w 624"/>
                          <a:gd name="T5" fmla="*/ 0 h 313"/>
                          <a:gd name="T6" fmla="*/ 624 w 624"/>
                          <a:gd name="T7" fmla="*/ 0 h 313"/>
                          <a:gd name="T8" fmla="*/ 624 w 624"/>
                          <a:gd name="T9" fmla="*/ 312 h 313"/>
                        </a:gdLst>
                        <a:ahLst/>
                        <a:cxnLst>
                          <a:cxn ang="0">
                            <a:pos x="T0" y="T1"/>
                          </a:cxn>
                          <a:cxn ang="0">
                            <a:pos x="T2" y="T3"/>
                          </a:cxn>
                          <a:cxn ang="0">
                            <a:pos x="T4" y="T5"/>
                          </a:cxn>
                          <a:cxn ang="0">
                            <a:pos x="T6" y="T7"/>
                          </a:cxn>
                          <a:cxn ang="0">
                            <a:pos x="T8" y="T9"/>
                          </a:cxn>
                        </a:cxnLst>
                        <a:rect l="0" t="0" r="r" b="b"/>
                        <a:pathLst>
                          <a:path w="624" h="313">
                            <a:moveTo>
                              <a:pt x="0" y="312"/>
                            </a:moveTo>
                            <a:lnTo>
                              <a:pt x="312" y="313"/>
                            </a:lnTo>
                            <a:lnTo>
                              <a:pt x="312" y="0"/>
                            </a:lnTo>
                            <a:lnTo>
                              <a:pt x="624" y="0"/>
                            </a:lnTo>
                            <a:lnTo>
                              <a:pt x="624" y="312"/>
                            </a:lnTo>
                          </a:path>
                        </a:pathLst>
                      </a:custGeom>
                      <a:noFill/>
                      <a:ln w="19050" cmpd="sng">
                        <a:solidFill>
                          <a:schemeClr val="accent6"/>
                        </a:solidFill>
                        <a:round/>
                        <a:headEnd/>
                        <a:tailEnd/>
                      </a:ln>
                      <a:extLst/>
                    </p:spPr>
                    <p:txBody>
                      <a:bodyPr/>
                      <a:lstStyle/>
                      <a:p>
                        <a:pPr algn="l">
                          <a:defRPr/>
                        </a:pPr>
                        <a:endParaRPr lang="fr-FR">
                          <a:latin typeface="Arial" pitchFamily="34" charset="0"/>
                        </a:endParaRPr>
                      </a:p>
                    </p:txBody>
                  </p:sp>
                  <p:sp>
                    <p:nvSpPr>
                      <p:cNvPr id="51" name="Forme libre 46"/>
                      <p:cNvSpPr>
                        <a:spLocks/>
                      </p:cNvSpPr>
                      <p:nvPr/>
                    </p:nvSpPr>
                    <p:spPr bwMode="auto">
                      <a:xfrm>
                        <a:off x="3484" y="2365"/>
                        <a:ext cx="269" cy="114"/>
                      </a:xfrm>
                      <a:custGeom>
                        <a:avLst/>
                        <a:gdLst>
                          <a:gd name="T0" fmla="*/ 0 w 624"/>
                          <a:gd name="T1" fmla="*/ 312 h 313"/>
                          <a:gd name="T2" fmla="*/ 312 w 624"/>
                          <a:gd name="T3" fmla="*/ 313 h 313"/>
                          <a:gd name="T4" fmla="*/ 312 w 624"/>
                          <a:gd name="T5" fmla="*/ 0 h 313"/>
                          <a:gd name="T6" fmla="*/ 624 w 624"/>
                          <a:gd name="T7" fmla="*/ 0 h 313"/>
                          <a:gd name="T8" fmla="*/ 624 w 624"/>
                          <a:gd name="T9" fmla="*/ 312 h 313"/>
                        </a:gdLst>
                        <a:ahLst/>
                        <a:cxnLst>
                          <a:cxn ang="0">
                            <a:pos x="T0" y="T1"/>
                          </a:cxn>
                          <a:cxn ang="0">
                            <a:pos x="T2" y="T3"/>
                          </a:cxn>
                          <a:cxn ang="0">
                            <a:pos x="T4" y="T5"/>
                          </a:cxn>
                          <a:cxn ang="0">
                            <a:pos x="T6" y="T7"/>
                          </a:cxn>
                          <a:cxn ang="0">
                            <a:pos x="T8" y="T9"/>
                          </a:cxn>
                        </a:cxnLst>
                        <a:rect l="0" t="0" r="r" b="b"/>
                        <a:pathLst>
                          <a:path w="624" h="313">
                            <a:moveTo>
                              <a:pt x="0" y="312"/>
                            </a:moveTo>
                            <a:lnTo>
                              <a:pt x="312" y="313"/>
                            </a:lnTo>
                            <a:lnTo>
                              <a:pt x="312" y="0"/>
                            </a:lnTo>
                            <a:lnTo>
                              <a:pt x="624" y="0"/>
                            </a:lnTo>
                            <a:lnTo>
                              <a:pt x="624" y="312"/>
                            </a:lnTo>
                          </a:path>
                        </a:pathLst>
                      </a:custGeom>
                      <a:noFill/>
                      <a:ln w="19050" cmpd="sng">
                        <a:solidFill>
                          <a:schemeClr val="accent6"/>
                        </a:solidFill>
                        <a:round/>
                        <a:headEnd/>
                        <a:tailEnd/>
                      </a:ln>
                      <a:extLst/>
                    </p:spPr>
                    <p:txBody>
                      <a:bodyPr/>
                      <a:lstStyle/>
                      <a:p>
                        <a:pPr algn="l">
                          <a:defRPr/>
                        </a:pPr>
                        <a:endParaRPr lang="fr-FR">
                          <a:latin typeface="Arial" pitchFamily="34" charset="0"/>
                        </a:endParaRPr>
                      </a:p>
                    </p:txBody>
                  </p:sp>
                  <p:sp>
                    <p:nvSpPr>
                      <p:cNvPr id="52" name="Forme libre 47"/>
                      <p:cNvSpPr>
                        <a:spLocks/>
                      </p:cNvSpPr>
                      <p:nvPr/>
                    </p:nvSpPr>
                    <p:spPr bwMode="auto">
                      <a:xfrm>
                        <a:off x="3753" y="2365"/>
                        <a:ext cx="269" cy="114"/>
                      </a:xfrm>
                      <a:custGeom>
                        <a:avLst/>
                        <a:gdLst>
                          <a:gd name="T0" fmla="*/ 0 w 624"/>
                          <a:gd name="T1" fmla="*/ 312 h 313"/>
                          <a:gd name="T2" fmla="*/ 312 w 624"/>
                          <a:gd name="T3" fmla="*/ 313 h 313"/>
                          <a:gd name="T4" fmla="*/ 312 w 624"/>
                          <a:gd name="T5" fmla="*/ 0 h 313"/>
                          <a:gd name="T6" fmla="*/ 624 w 624"/>
                          <a:gd name="T7" fmla="*/ 0 h 313"/>
                          <a:gd name="T8" fmla="*/ 624 w 624"/>
                          <a:gd name="T9" fmla="*/ 312 h 313"/>
                        </a:gdLst>
                        <a:ahLst/>
                        <a:cxnLst>
                          <a:cxn ang="0">
                            <a:pos x="T0" y="T1"/>
                          </a:cxn>
                          <a:cxn ang="0">
                            <a:pos x="T2" y="T3"/>
                          </a:cxn>
                          <a:cxn ang="0">
                            <a:pos x="T4" y="T5"/>
                          </a:cxn>
                          <a:cxn ang="0">
                            <a:pos x="T6" y="T7"/>
                          </a:cxn>
                          <a:cxn ang="0">
                            <a:pos x="T8" y="T9"/>
                          </a:cxn>
                        </a:cxnLst>
                        <a:rect l="0" t="0" r="r" b="b"/>
                        <a:pathLst>
                          <a:path w="624" h="313">
                            <a:moveTo>
                              <a:pt x="0" y="312"/>
                            </a:moveTo>
                            <a:lnTo>
                              <a:pt x="312" y="313"/>
                            </a:lnTo>
                            <a:lnTo>
                              <a:pt x="312" y="0"/>
                            </a:lnTo>
                            <a:lnTo>
                              <a:pt x="624" y="0"/>
                            </a:lnTo>
                            <a:lnTo>
                              <a:pt x="624" y="312"/>
                            </a:lnTo>
                          </a:path>
                        </a:pathLst>
                      </a:custGeom>
                      <a:noFill/>
                      <a:ln w="19050" cmpd="sng">
                        <a:solidFill>
                          <a:schemeClr val="accent6"/>
                        </a:solidFill>
                        <a:round/>
                        <a:headEnd/>
                        <a:tailEnd/>
                      </a:ln>
                      <a:extLst/>
                    </p:spPr>
                    <p:txBody>
                      <a:bodyPr/>
                      <a:lstStyle/>
                      <a:p>
                        <a:pPr algn="l">
                          <a:defRPr/>
                        </a:pPr>
                        <a:endParaRPr lang="fr-FR">
                          <a:latin typeface="Arial" pitchFamily="34" charset="0"/>
                        </a:endParaRPr>
                      </a:p>
                    </p:txBody>
                  </p:sp>
                  <p:sp>
                    <p:nvSpPr>
                      <p:cNvPr id="53" name="Forme libre 48"/>
                      <p:cNvSpPr>
                        <a:spLocks/>
                      </p:cNvSpPr>
                      <p:nvPr/>
                    </p:nvSpPr>
                    <p:spPr bwMode="auto">
                      <a:xfrm>
                        <a:off x="4290" y="2365"/>
                        <a:ext cx="414" cy="114"/>
                      </a:xfrm>
                      <a:custGeom>
                        <a:avLst/>
                        <a:gdLst>
                          <a:gd name="T0" fmla="*/ 0 w 963"/>
                          <a:gd name="T1" fmla="*/ 312 h 313"/>
                          <a:gd name="T2" fmla="*/ 312 w 963"/>
                          <a:gd name="T3" fmla="*/ 313 h 313"/>
                          <a:gd name="T4" fmla="*/ 312 w 963"/>
                          <a:gd name="T5" fmla="*/ 0 h 313"/>
                          <a:gd name="T6" fmla="*/ 624 w 963"/>
                          <a:gd name="T7" fmla="*/ 0 h 313"/>
                          <a:gd name="T8" fmla="*/ 963 w 963"/>
                          <a:gd name="T9" fmla="*/ 0 h 313"/>
                        </a:gdLst>
                        <a:ahLst/>
                        <a:cxnLst>
                          <a:cxn ang="0">
                            <a:pos x="T0" y="T1"/>
                          </a:cxn>
                          <a:cxn ang="0">
                            <a:pos x="T2" y="T3"/>
                          </a:cxn>
                          <a:cxn ang="0">
                            <a:pos x="T4" y="T5"/>
                          </a:cxn>
                          <a:cxn ang="0">
                            <a:pos x="T6" y="T7"/>
                          </a:cxn>
                          <a:cxn ang="0">
                            <a:pos x="T8" y="T9"/>
                          </a:cxn>
                        </a:cxnLst>
                        <a:rect l="0" t="0" r="r" b="b"/>
                        <a:pathLst>
                          <a:path w="963" h="313">
                            <a:moveTo>
                              <a:pt x="0" y="312"/>
                            </a:moveTo>
                            <a:lnTo>
                              <a:pt x="312" y="313"/>
                            </a:lnTo>
                            <a:lnTo>
                              <a:pt x="312" y="0"/>
                            </a:lnTo>
                            <a:lnTo>
                              <a:pt x="624" y="0"/>
                            </a:lnTo>
                            <a:lnTo>
                              <a:pt x="963" y="0"/>
                            </a:lnTo>
                          </a:path>
                        </a:pathLst>
                      </a:custGeom>
                      <a:noFill/>
                      <a:ln w="19050" cmpd="sng">
                        <a:solidFill>
                          <a:schemeClr val="accent6"/>
                        </a:solidFill>
                        <a:round/>
                        <a:headEnd/>
                        <a:tailEnd/>
                      </a:ln>
                      <a:extLst/>
                    </p:spPr>
                    <p:txBody>
                      <a:bodyPr/>
                      <a:lstStyle/>
                      <a:p>
                        <a:pPr algn="l">
                          <a:defRPr/>
                        </a:pPr>
                        <a:endParaRPr lang="fr-FR">
                          <a:latin typeface="Arial" pitchFamily="34" charset="0"/>
                        </a:endParaRPr>
                      </a:p>
                    </p:txBody>
                  </p:sp>
                  <p:sp>
                    <p:nvSpPr>
                      <p:cNvPr id="54" name="Forme libre 49"/>
                      <p:cNvSpPr>
                        <a:spLocks/>
                      </p:cNvSpPr>
                      <p:nvPr/>
                    </p:nvSpPr>
                    <p:spPr bwMode="auto">
                      <a:xfrm>
                        <a:off x="4022" y="2365"/>
                        <a:ext cx="267" cy="114"/>
                      </a:xfrm>
                      <a:custGeom>
                        <a:avLst/>
                        <a:gdLst>
                          <a:gd name="T0" fmla="*/ 0 w 624"/>
                          <a:gd name="T1" fmla="*/ 312 h 313"/>
                          <a:gd name="T2" fmla="*/ 312 w 624"/>
                          <a:gd name="T3" fmla="*/ 313 h 313"/>
                          <a:gd name="T4" fmla="*/ 312 w 624"/>
                          <a:gd name="T5" fmla="*/ 0 h 313"/>
                          <a:gd name="T6" fmla="*/ 624 w 624"/>
                          <a:gd name="T7" fmla="*/ 0 h 313"/>
                          <a:gd name="T8" fmla="*/ 624 w 624"/>
                          <a:gd name="T9" fmla="*/ 312 h 313"/>
                        </a:gdLst>
                        <a:ahLst/>
                        <a:cxnLst>
                          <a:cxn ang="0">
                            <a:pos x="T0" y="T1"/>
                          </a:cxn>
                          <a:cxn ang="0">
                            <a:pos x="T2" y="T3"/>
                          </a:cxn>
                          <a:cxn ang="0">
                            <a:pos x="T4" y="T5"/>
                          </a:cxn>
                          <a:cxn ang="0">
                            <a:pos x="T6" y="T7"/>
                          </a:cxn>
                          <a:cxn ang="0">
                            <a:pos x="T8" y="T9"/>
                          </a:cxn>
                        </a:cxnLst>
                        <a:rect l="0" t="0" r="r" b="b"/>
                        <a:pathLst>
                          <a:path w="624" h="313">
                            <a:moveTo>
                              <a:pt x="0" y="312"/>
                            </a:moveTo>
                            <a:lnTo>
                              <a:pt x="312" y="313"/>
                            </a:lnTo>
                            <a:lnTo>
                              <a:pt x="312" y="0"/>
                            </a:lnTo>
                            <a:lnTo>
                              <a:pt x="624" y="0"/>
                            </a:lnTo>
                            <a:lnTo>
                              <a:pt x="624" y="312"/>
                            </a:lnTo>
                          </a:path>
                        </a:pathLst>
                      </a:custGeom>
                      <a:noFill/>
                      <a:ln w="19050" cmpd="sng">
                        <a:solidFill>
                          <a:schemeClr val="accent6"/>
                        </a:solidFill>
                        <a:round/>
                        <a:headEnd/>
                        <a:tailEnd/>
                      </a:ln>
                      <a:extLst/>
                    </p:spPr>
                    <p:txBody>
                      <a:bodyPr/>
                      <a:lstStyle/>
                      <a:p>
                        <a:pPr algn="l">
                          <a:defRPr/>
                        </a:pPr>
                        <a:endParaRPr lang="fr-FR">
                          <a:latin typeface="Arial" pitchFamily="34" charset="0"/>
                        </a:endParaRPr>
                      </a:p>
                    </p:txBody>
                  </p:sp>
                </p:grpSp>
                <p:sp>
                  <p:nvSpPr>
                    <p:cNvPr id="89117" name="Trait 50"/>
                    <p:cNvSpPr>
                      <a:spLocks noChangeShapeType="1"/>
                    </p:cNvSpPr>
                    <p:nvPr/>
                  </p:nvSpPr>
                  <p:spPr bwMode="auto">
                    <a:xfrm flipH="1">
                      <a:off x="3360" y="1968"/>
                      <a:ext cx="0" cy="528"/>
                    </a:xfrm>
                    <a:prstGeom prst="line">
                      <a:avLst/>
                    </a:prstGeom>
                    <a:noFill/>
                    <a:ln w="28575">
                      <a:solidFill>
                        <a:schemeClr val="tx1"/>
                      </a:solidFill>
                      <a:round/>
                      <a:headEnd type="triangle" w="med" len="med"/>
                      <a:tailEnd/>
                    </a:ln>
                  </p:spPr>
                  <p:txBody>
                    <a:bodyPr/>
                    <a:lstStyle/>
                    <a:p>
                      <a:endParaRPr lang="es-ES"/>
                    </a:p>
                  </p:txBody>
                </p:sp>
                <p:sp>
                  <p:nvSpPr>
                    <p:cNvPr id="89118" name="Trait 51"/>
                    <p:cNvSpPr>
                      <a:spLocks noChangeShapeType="1"/>
                    </p:cNvSpPr>
                    <p:nvPr/>
                  </p:nvSpPr>
                  <p:spPr bwMode="auto">
                    <a:xfrm flipV="1">
                      <a:off x="3360" y="2496"/>
                      <a:ext cx="1267" cy="0"/>
                    </a:xfrm>
                    <a:prstGeom prst="line">
                      <a:avLst/>
                    </a:prstGeom>
                    <a:noFill/>
                    <a:ln w="28575">
                      <a:solidFill>
                        <a:schemeClr val="tx1"/>
                      </a:solidFill>
                      <a:round/>
                      <a:headEnd/>
                      <a:tailEnd type="triangle" w="med" len="med"/>
                    </a:ln>
                  </p:spPr>
                  <p:txBody>
                    <a:bodyPr/>
                    <a:lstStyle/>
                    <a:p>
                      <a:endParaRPr lang="es-ES"/>
                    </a:p>
                  </p:txBody>
                </p:sp>
                <p:sp>
                  <p:nvSpPr>
                    <p:cNvPr id="89119" name="Zone de texte 52"/>
                    <p:cNvSpPr txBox="1">
                      <a:spLocks noChangeArrowheads="1"/>
                    </p:cNvSpPr>
                    <p:nvPr/>
                  </p:nvSpPr>
                  <p:spPr bwMode="auto">
                    <a:xfrm>
                      <a:off x="4594" y="2394"/>
                      <a:ext cx="236" cy="173"/>
                    </a:xfrm>
                    <a:prstGeom prst="rect">
                      <a:avLst/>
                    </a:prstGeom>
                    <a:noFill/>
                    <a:ln w="9525">
                      <a:noFill/>
                      <a:miter lim="800000"/>
                      <a:headEnd/>
                      <a:tailEnd/>
                    </a:ln>
                  </p:spPr>
                  <p:txBody>
                    <a:bodyPr>
                      <a:spAutoFit/>
                    </a:bodyPr>
                    <a:lstStyle/>
                    <a:p>
                      <a:pPr eaLnBrk="0" hangingPunct="0"/>
                      <a:r>
                        <a:rPr lang="fr-FR" b="1"/>
                        <a:t>t</a:t>
                      </a:r>
                    </a:p>
                  </p:txBody>
                </p:sp>
                <p:sp>
                  <p:nvSpPr>
                    <p:cNvPr id="89120" name="Zone de texte 53"/>
                    <p:cNvSpPr txBox="1">
                      <a:spLocks noChangeArrowheads="1"/>
                    </p:cNvSpPr>
                    <p:nvPr/>
                  </p:nvSpPr>
                  <p:spPr bwMode="auto">
                    <a:xfrm>
                      <a:off x="3157" y="1920"/>
                      <a:ext cx="236" cy="173"/>
                    </a:xfrm>
                    <a:prstGeom prst="rect">
                      <a:avLst/>
                    </a:prstGeom>
                    <a:noFill/>
                    <a:ln w="9525">
                      <a:noFill/>
                      <a:miter lim="800000"/>
                      <a:headEnd/>
                      <a:tailEnd/>
                    </a:ln>
                  </p:spPr>
                  <p:txBody>
                    <a:bodyPr>
                      <a:spAutoFit/>
                    </a:bodyPr>
                    <a:lstStyle/>
                    <a:p>
                      <a:pPr eaLnBrk="0" hangingPunct="0"/>
                      <a:r>
                        <a:rPr lang="fr-FR" b="1"/>
                        <a:t>U</a:t>
                      </a:r>
                    </a:p>
                  </p:txBody>
                </p:sp>
                <p:sp>
                  <p:nvSpPr>
                    <p:cNvPr id="89121" name="Zone de texte 54"/>
                    <p:cNvSpPr txBox="1">
                      <a:spLocks noChangeArrowheads="1"/>
                    </p:cNvSpPr>
                    <p:nvPr/>
                  </p:nvSpPr>
                  <p:spPr bwMode="auto">
                    <a:xfrm>
                      <a:off x="3176" y="2448"/>
                      <a:ext cx="235" cy="173"/>
                    </a:xfrm>
                    <a:prstGeom prst="rect">
                      <a:avLst/>
                    </a:prstGeom>
                    <a:noFill/>
                    <a:ln w="9525">
                      <a:noFill/>
                      <a:miter lim="800000"/>
                      <a:headEnd/>
                      <a:tailEnd/>
                    </a:ln>
                  </p:spPr>
                  <p:txBody>
                    <a:bodyPr>
                      <a:spAutoFit/>
                    </a:bodyPr>
                    <a:lstStyle/>
                    <a:p>
                      <a:pPr eaLnBrk="0" hangingPunct="0"/>
                      <a:r>
                        <a:rPr lang="fr-FR" b="1"/>
                        <a:t>0</a:t>
                      </a:r>
                    </a:p>
                  </p:txBody>
                </p:sp>
                <p:sp>
                  <p:nvSpPr>
                    <p:cNvPr id="89122" name="Zone de texte 55"/>
                    <p:cNvSpPr txBox="1">
                      <a:spLocks noChangeArrowheads="1"/>
                    </p:cNvSpPr>
                    <p:nvPr/>
                  </p:nvSpPr>
                  <p:spPr bwMode="auto">
                    <a:xfrm>
                      <a:off x="3024" y="2208"/>
                      <a:ext cx="387" cy="174"/>
                    </a:xfrm>
                    <a:prstGeom prst="rect">
                      <a:avLst/>
                    </a:prstGeom>
                    <a:noFill/>
                    <a:ln w="9525">
                      <a:noFill/>
                      <a:miter lim="800000"/>
                      <a:headEnd/>
                      <a:tailEnd/>
                    </a:ln>
                  </p:spPr>
                  <p:txBody>
                    <a:bodyPr>
                      <a:spAutoFit/>
                    </a:bodyPr>
                    <a:lstStyle/>
                    <a:p>
                      <a:pPr eaLnBrk="0" hangingPunct="0"/>
                      <a:r>
                        <a:rPr lang="fr-FR" b="1"/>
                        <a:t>2.5</a:t>
                      </a:r>
                    </a:p>
                  </p:txBody>
                </p:sp>
                <p:sp>
                  <p:nvSpPr>
                    <p:cNvPr id="89123" name="Zone de texte 56"/>
                    <p:cNvSpPr txBox="1">
                      <a:spLocks noChangeArrowheads="1"/>
                    </p:cNvSpPr>
                    <p:nvPr/>
                  </p:nvSpPr>
                  <p:spPr bwMode="auto">
                    <a:xfrm>
                      <a:off x="3056" y="2064"/>
                      <a:ext cx="355" cy="173"/>
                    </a:xfrm>
                    <a:prstGeom prst="rect">
                      <a:avLst/>
                    </a:prstGeom>
                    <a:noFill/>
                    <a:ln w="9525">
                      <a:noFill/>
                      <a:miter lim="800000"/>
                      <a:headEnd/>
                      <a:tailEnd/>
                    </a:ln>
                  </p:spPr>
                  <p:txBody>
                    <a:bodyPr>
                      <a:spAutoFit/>
                    </a:bodyPr>
                    <a:lstStyle/>
                    <a:p>
                      <a:pPr eaLnBrk="0" hangingPunct="0"/>
                      <a:r>
                        <a:rPr lang="fr-FR" b="1">
                          <a:solidFill>
                            <a:srgbClr val="CC0066"/>
                          </a:solidFill>
                        </a:rPr>
                        <a:t>3.5</a:t>
                      </a:r>
                    </a:p>
                  </p:txBody>
                </p:sp>
              </p:grpSp>
              <p:sp>
                <p:nvSpPr>
                  <p:cNvPr id="89115" name="Trait 57"/>
                  <p:cNvSpPr>
                    <a:spLocks noChangeShapeType="1"/>
                  </p:cNvSpPr>
                  <p:nvPr/>
                </p:nvSpPr>
                <p:spPr bwMode="auto">
                  <a:xfrm>
                    <a:off x="3312" y="2304"/>
                    <a:ext cx="1152" cy="0"/>
                  </a:xfrm>
                  <a:prstGeom prst="line">
                    <a:avLst/>
                  </a:prstGeom>
                  <a:noFill/>
                  <a:ln w="9525">
                    <a:solidFill>
                      <a:schemeClr val="bg1"/>
                    </a:solidFill>
                    <a:prstDash val="dash"/>
                    <a:round/>
                    <a:headEnd/>
                    <a:tailEnd/>
                  </a:ln>
                </p:spPr>
                <p:txBody>
                  <a:bodyPr/>
                  <a:lstStyle/>
                  <a:p>
                    <a:endParaRPr lang="es-ES"/>
                  </a:p>
                </p:txBody>
              </p:sp>
            </p:grpSp>
          </p:grpSp>
          <p:sp>
            <p:nvSpPr>
              <p:cNvPr id="89111" name="Text Box 216"/>
              <p:cNvSpPr txBox="1">
                <a:spLocks noChangeArrowheads="1"/>
              </p:cNvSpPr>
              <p:nvPr/>
            </p:nvSpPr>
            <p:spPr bwMode="auto">
              <a:xfrm>
                <a:off x="4785" y="2840"/>
                <a:ext cx="589" cy="173"/>
              </a:xfrm>
              <a:prstGeom prst="rect">
                <a:avLst/>
              </a:prstGeom>
              <a:noFill/>
              <a:ln w="9525">
                <a:noFill/>
                <a:miter lim="800000"/>
                <a:headEnd/>
                <a:tailEnd/>
              </a:ln>
            </p:spPr>
            <p:txBody>
              <a:bodyPr>
                <a:spAutoFit/>
              </a:bodyPr>
              <a:lstStyle/>
              <a:p>
                <a:pPr algn="l">
                  <a:spcBef>
                    <a:spcPct val="50000"/>
                  </a:spcBef>
                </a:pPr>
                <a:r>
                  <a:rPr lang="fr-FR">
                    <a:solidFill>
                      <a:schemeClr val="accent2"/>
                    </a:solidFill>
                  </a:rPr>
                  <a:t>2,68 V</a:t>
                </a:r>
              </a:p>
            </p:txBody>
          </p:sp>
        </p:grpSp>
      </p:grpSp>
      <p:sp>
        <p:nvSpPr>
          <p:cNvPr id="89092" name="Rectangle 2"/>
          <p:cNvSpPr>
            <a:spLocks noChangeArrowheads="1"/>
          </p:cNvSpPr>
          <p:nvPr/>
        </p:nvSpPr>
        <p:spPr bwMode="auto">
          <a:xfrm>
            <a:off x="179388" y="22225"/>
            <a:ext cx="8496300" cy="549275"/>
          </a:xfrm>
          <a:prstGeom prst="rect">
            <a:avLst/>
          </a:prstGeom>
          <a:noFill/>
          <a:ln w="9525">
            <a:noFill/>
            <a:miter lim="800000"/>
            <a:headEnd/>
            <a:tailEnd/>
          </a:ln>
        </p:spPr>
        <p:txBody>
          <a:bodyPr lIns="90517" tIns="45259" rIns="90517" bIns="45259" anchor="ctr"/>
          <a:lstStyle/>
          <a:p>
            <a:pPr algn="l" defTabSz="904875"/>
            <a:r>
              <a:rPr lang="es-ES" sz="2300">
                <a:solidFill>
                  <a:srgbClr val="000000"/>
                </a:solidFill>
              </a:rPr>
              <a:t>Arquitectura multiplexada</a:t>
            </a:r>
          </a:p>
        </p:txBody>
      </p:sp>
      <p:pic>
        <p:nvPicPr>
          <p:cNvPr id="89093" name="Picture 218" descr="reveil"/>
          <p:cNvPicPr>
            <a:picLocks noChangeAspect="1" noChangeArrowheads="1"/>
          </p:cNvPicPr>
          <p:nvPr/>
        </p:nvPicPr>
        <p:blipFill>
          <a:blip r:embed="rId3" cstate="print"/>
          <a:srcRect/>
          <a:stretch>
            <a:fillRect/>
          </a:stretch>
        </p:blipFill>
        <p:spPr bwMode="auto">
          <a:xfrm>
            <a:off x="7740650" y="620713"/>
            <a:ext cx="850900" cy="11128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692150"/>
            <a:ext cx="9144000" cy="5486400"/>
            <a:chOff x="0" y="436"/>
            <a:chExt cx="5760" cy="3456"/>
          </a:xfrm>
        </p:grpSpPr>
        <p:pic>
          <p:nvPicPr>
            <p:cNvPr id="90141" name="Picture 3" descr="passerelle"/>
            <p:cNvPicPr>
              <a:picLocks noChangeAspect="1" noChangeArrowheads="1"/>
            </p:cNvPicPr>
            <p:nvPr/>
          </p:nvPicPr>
          <p:blipFill>
            <a:blip r:embed="rId3" cstate="print"/>
            <a:srcRect/>
            <a:stretch>
              <a:fillRect/>
            </a:stretch>
          </p:blipFill>
          <p:spPr bwMode="auto">
            <a:xfrm>
              <a:off x="0" y="436"/>
              <a:ext cx="5760" cy="3456"/>
            </a:xfrm>
            <a:prstGeom prst="rect">
              <a:avLst/>
            </a:prstGeom>
            <a:noFill/>
            <a:ln w="9525">
              <a:noFill/>
              <a:miter lim="800000"/>
              <a:headEnd/>
              <a:tailEnd/>
            </a:ln>
          </p:spPr>
        </p:pic>
        <p:sp>
          <p:nvSpPr>
            <p:cNvPr id="90142" name="Text Box 4"/>
            <p:cNvSpPr txBox="1">
              <a:spLocks noChangeArrowheads="1"/>
            </p:cNvSpPr>
            <p:nvPr/>
          </p:nvSpPr>
          <p:spPr bwMode="auto">
            <a:xfrm>
              <a:off x="3651" y="436"/>
              <a:ext cx="2088" cy="231"/>
            </a:xfrm>
            <a:prstGeom prst="rect">
              <a:avLst/>
            </a:prstGeom>
            <a:noFill/>
            <a:ln w="9525">
              <a:noFill/>
              <a:miter lim="800000"/>
              <a:headEnd/>
              <a:tailEnd/>
            </a:ln>
          </p:spPr>
          <p:txBody>
            <a:bodyPr>
              <a:spAutoFit/>
            </a:bodyPr>
            <a:lstStyle/>
            <a:p>
              <a:pPr algn="l">
                <a:spcBef>
                  <a:spcPct val="50000"/>
                </a:spcBef>
              </a:pPr>
              <a:r>
                <a:rPr lang="fr-FR" sz="1800"/>
                <a:t>Boîtier de servitude passerelle</a:t>
              </a:r>
            </a:p>
          </p:txBody>
        </p:sp>
      </p:grpSp>
      <p:grpSp>
        <p:nvGrpSpPr>
          <p:cNvPr id="3" name="Group 5"/>
          <p:cNvGrpSpPr>
            <a:grpSpLocks/>
          </p:cNvGrpSpPr>
          <p:nvPr/>
        </p:nvGrpSpPr>
        <p:grpSpPr bwMode="auto">
          <a:xfrm>
            <a:off x="0" y="620713"/>
            <a:ext cx="9144000" cy="5486400"/>
            <a:chOff x="0" y="391"/>
            <a:chExt cx="5760" cy="3456"/>
          </a:xfrm>
        </p:grpSpPr>
        <p:pic>
          <p:nvPicPr>
            <p:cNvPr id="90139" name="Picture 6" descr="giro"/>
            <p:cNvPicPr>
              <a:picLocks noChangeAspect="1" noChangeArrowheads="1"/>
            </p:cNvPicPr>
            <p:nvPr/>
          </p:nvPicPr>
          <p:blipFill>
            <a:blip r:embed="rId4" cstate="print"/>
            <a:srcRect/>
            <a:stretch>
              <a:fillRect/>
            </a:stretch>
          </p:blipFill>
          <p:spPr bwMode="auto">
            <a:xfrm>
              <a:off x="0" y="391"/>
              <a:ext cx="5760" cy="3456"/>
            </a:xfrm>
            <a:prstGeom prst="rect">
              <a:avLst/>
            </a:prstGeom>
            <a:noFill/>
            <a:ln w="9525">
              <a:noFill/>
              <a:miter lim="800000"/>
              <a:headEnd/>
              <a:tailEnd/>
            </a:ln>
          </p:spPr>
        </p:pic>
        <p:sp>
          <p:nvSpPr>
            <p:cNvPr id="90140" name="Text Box 7"/>
            <p:cNvSpPr txBox="1">
              <a:spLocks noChangeArrowheads="1"/>
            </p:cNvSpPr>
            <p:nvPr/>
          </p:nvSpPr>
          <p:spPr bwMode="auto">
            <a:xfrm>
              <a:off x="2592" y="391"/>
              <a:ext cx="3168" cy="231"/>
            </a:xfrm>
            <a:prstGeom prst="rect">
              <a:avLst/>
            </a:prstGeom>
            <a:noFill/>
            <a:ln w="9525">
              <a:noFill/>
              <a:miter lim="800000"/>
              <a:headEnd/>
              <a:tailEnd/>
            </a:ln>
          </p:spPr>
          <p:txBody>
            <a:bodyPr>
              <a:spAutoFit/>
            </a:bodyPr>
            <a:lstStyle/>
            <a:p>
              <a:pPr algn="r">
                <a:spcBef>
                  <a:spcPct val="50000"/>
                </a:spcBef>
              </a:pPr>
              <a:r>
                <a:rPr lang="fr-FR" sz="1800"/>
                <a:t>Gyromètre-accéléromètre contrôle de stabilité</a:t>
              </a:r>
            </a:p>
          </p:txBody>
        </p:sp>
      </p:grpSp>
      <p:grpSp>
        <p:nvGrpSpPr>
          <p:cNvPr id="4" name="Group 8"/>
          <p:cNvGrpSpPr>
            <a:grpSpLocks/>
          </p:cNvGrpSpPr>
          <p:nvPr/>
        </p:nvGrpSpPr>
        <p:grpSpPr bwMode="auto">
          <a:xfrm>
            <a:off x="34925" y="620713"/>
            <a:ext cx="9144000" cy="5688012"/>
            <a:chOff x="22" y="391"/>
            <a:chExt cx="5760" cy="3583"/>
          </a:xfrm>
        </p:grpSpPr>
        <p:pic>
          <p:nvPicPr>
            <p:cNvPr id="90137" name="Picture 9" descr="ESP"/>
            <p:cNvPicPr>
              <a:picLocks noChangeAspect="1" noChangeArrowheads="1"/>
            </p:cNvPicPr>
            <p:nvPr/>
          </p:nvPicPr>
          <p:blipFill>
            <a:blip r:embed="rId5" cstate="print"/>
            <a:srcRect/>
            <a:stretch>
              <a:fillRect/>
            </a:stretch>
          </p:blipFill>
          <p:spPr bwMode="auto">
            <a:xfrm>
              <a:off x="22" y="518"/>
              <a:ext cx="5760" cy="3456"/>
            </a:xfrm>
            <a:prstGeom prst="rect">
              <a:avLst/>
            </a:prstGeom>
            <a:noFill/>
            <a:ln w="9525">
              <a:noFill/>
              <a:miter lim="800000"/>
              <a:headEnd/>
              <a:tailEnd/>
            </a:ln>
          </p:spPr>
        </p:pic>
        <p:sp>
          <p:nvSpPr>
            <p:cNvPr id="90138" name="Text Box 10"/>
            <p:cNvSpPr txBox="1">
              <a:spLocks noChangeArrowheads="1"/>
            </p:cNvSpPr>
            <p:nvPr/>
          </p:nvSpPr>
          <p:spPr bwMode="auto">
            <a:xfrm>
              <a:off x="3178" y="391"/>
              <a:ext cx="2582" cy="232"/>
            </a:xfrm>
            <a:prstGeom prst="rect">
              <a:avLst/>
            </a:prstGeom>
            <a:noFill/>
            <a:ln w="9525">
              <a:noFill/>
              <a:miter lim="800000"/>
              <a:headEnd/>
              <a:tailEnd/>
            </a:ln>
          </p:spPr>
          <p:txBody>
            <a:bodyPr>
              <a:spAutoFit/>
            </a:bodyPr>
            <a:lstStyle/>
            <a:p>
              <a:pPr algn="r">
                <a:spcBef>
                  <a:spcPct val="50000"/>
                </a:spcBef>
              </a:pPr>
              <a:r>
                <a:rPr lang="fr-FR" sz="1800"/>
                <a:t>Calculateur contrôle de stabilité</a:t>
              </a:r>
            </a:p>
          </p:txBody>
        </p:sp>
      </p:grpSp>
      <p:grpSp>
        <p:nvGrpSpPr>
          <p:cNvPr id="5" name="Group 11"/>
          <p:cNvGrpSpPr>
            <a:grpSpLocks/>
          </p:cNvGrpSpPr>
          <p:nvPr/>
        </p:nvGrpSpPr>
        <p:grpSpPr bwMode="auto">
          <a:xfrm>
            <a:off x="0" y="635000"/>
            <a:ext cx="9144000" cy="5832475"/>
            <a:chOff x="0" y="400"/>
            <a:chExt cx="5760" cy="3674"/>
          </a:xfrm>
        </p:grpSpPr>
        <p:pic>
          <p:nvPicPr>
            <p:cNvPr id="90135" name="Picture 12" descr="C001"/>
            <p:cNvPicPr>
              <a:picLocks noChangeAspect="1" noChangeArrowheads="1"/>
            </p:cNvPicPr>
            <p:nvPr/>
          </p:nvPicPr>
          <p:blipFill>
            <a:blip r:embed="rId6" cstate="print"/>
            <a:srcRect/>
            <a:stretch>
              <a:fillRect/>
            </a:stretch>
          </p:blipFill>
          <p:spPr bwMode="auto">
            <a:xfrm>
              <a:off x="0" y="618"/>
              <a:ext cx="5760" cy="3456"/>
            </a:xfrm>
            <a:prstGeom prst="rect">
              <a:avLst/>
            </a:prstGeom>
            <a:noFill/>
            <a:ln w="9525">
              <a:noFill/>
              <a:miter lim="800000"/>
              <a:headEnd/>
              <a:tailEnd/>
            </a:ln>
          </p:spPr>
        </p:pic>
        <p:sp>
          <p:nvSpPr>
            <p:cNvPr id="90136" name="Text Box 13"/>
            <p:cNvSpPr txBox="1">
              <a:spLocks noChangeArrowheads="1"/>
            </p:cNvSpPr>
            <p:nvPr/>
          </p:nvSpPr>
          <p:spPr bwMode="auto">
            <a:xfrm>
              <a:off x="2653" y="400"/>
              <a:ext cx="3107" cy="231"/>
            </a:xfrm>
            <a:prstGeom prst="rect">
              <a:avLst/>
            </a:prstGeom>
            <a:noFill/>
            <a:ln w="9525">
              <a:noFill/>
              <a:miter lim="800000"/>
              <a:headEnd/>
              <a:tailEnd/>
            </a:ln>
          </p:spPr>
          <p:txBody>
            <a:bodyPr>
              <a:spAutoFit/>
            </a:bodyPr>
            <a:lstStyle/>
            <a:p>
              <a:pPr algn="r">
                <a:spcBef>
                  <a:spcPct val="50000"/>
                </a:spcBef>
              </a:pPr>
              <a:r>
                <a:rPr lang="fr-FR" sz="1800"/>
                <a:t>Prise de diagnostic</a:t>
              </a:r>
            </a:p>
          </p:txBody>
        </p:sp>
      </p:grpSp>
      <p:grpSp>
        <p:nvGrpSpPr>
          <p:cNvPr id="6" name="Group 14"/>
          <p:cNvGrpSpPr>
            <a:grpSpLocks/>
          </p:cNvGrpSpPr>
          <p:nvPr/>
        </p:nvGrpSpPr>
        <p:grpSpPr bwMode="auto">
          <a:xfrm>
            <a:off x="0" y="620713"/>
            <a:ext cx="9144000" cy="5400675"/>
            <a:chOff x="0" y="391"/>
            <a:chExt cx="5670" cy="3402"/>
          </a:xfrm>
        </p:grpSpPr>
        <p:pic>
          <p:nvPicPr>
            <p:cNvPr id="90133" name="Picture 15" descr="DAE"/>
            <p:cNvPicPr>
              <a:picLocks noChangeAspect="1" noChangeArrowheads="1"/>
            </p:cNvPicPr>
            <p:nvPr/>
          </p:nvPicPr>
          <p:blipFill>
            <a:blip r:embed="rId7" cstate="print"/>
            <a:srcRect/>
            <a:stretch>
              <a:fillRect/>
            </a:stretch>
          </p:blipFill>
          <p:spPr bwMode="auto">
            <a:xfrm>
              <a:off x="0" y="391"/>
              <a:ext cx="5670" cy="3402"/>
            </a:xfrm>
            <a:prstGeom prst="rect">
              <a:avLst/>
            </a:prstGeom>
            <a:noFill/>
            <a:ln w="9525">
              <a:noFill/>
              <a:miter lim="800000"/>
              <a:headEnd/>
              <a:tailEnd/>
            </a:ln>
          </p:spPr>
        </p:pic>
        <p:sp>
          <p:nvSpPr>
            <p:cNvPr id="90134" name="Text Box 16"/>
            <p:cNvSpPr txBox="1">
              <a:spLocks noChangeArrowheads="1"/>
            </p:cNvSpPr>
            <p:nvPr/>
          </p:nvSpPr>
          <p:spPr bwMode="auto">
            <a:xfrm>
              <a:off x="2426" y="436"/>
              <a:ext cx="3107" cy="231"/>
            </a:xfrm>
            <a:prstGeom prst="rect">
              <a:avLst/>
            </a:prstGeom>
            <a:noFill/>
            <a:ln w="9525">
              <a:noFill/>
              <a:miter lim="800000"/>
              <a:headEnd/>
              <a:tailEnd/>
            </a:ln>
          </p:spPr>
          <p:txBody>
            <a:bodyPr>
              <a:spAutoFit/>
            </a:bodyPr>
            <a:lstStyle/>
            <a:p>
              <a:pPr algn="r">
                <a:spcBef>
                  <a:spcPct val="50000"/>
                </a:spcBef>
              </a:pPr>
              <a:r>
                <a:rPr lang="fr-FR" sz="1800"/>
                <a:t>Calculateur de direction assistée électrique</a:t>
              </a:r>
            </a:p>
          </p:txBody>
        </p:sp>
      </p:grpSp>
      <p:grpSp>
        <p:nvGrpSpPr>
          <p:cNvPr id="7" name="Group 17"/>
          <p:cNvGrpSpPr>
            <a:grpSpLocks/>
          </p:cNvGrpSpPr>
          <p:nvPr/>
        </p:nvGrpSpPr>
        <p:grpSpPr bwMode="auto">
          <a:xfrm>
            <a:off x="-36513" y="620713"/>
            <a:ext cx="9107488" cy="5329237"/>
            <a:chOff x="0" y="346"/>
            <a:chExt cx="5670" cy="3402"/>
          </a:xfrm>
        </p:grpSpPr>
        <p:pic>
          <p:nvPicPr>
            <p:cNvPr id="90131" name="Picture 18" descr="cmb"/>
            <p:cNvPicPr>
              <a:picLocks noChangeAspect="1" noChangeArrowheads="1"/>
            </p:cNvPicPr>
            <p:nvPr/>
          </p:nvPicPr>
          <p:blipFill>
            <a:blip r:embed="rId8" cstate="print"/>
            <a:srcRect/>
            <a:stretch>
              <a:fillRect/>
            </a:stretch>
          </p:blipFill>
          <p:spPr bwMode="auto">
            <a:xfrm>
              <a:off x="0" y="346"/>
              <a:ext cx="5670" cy="3402"/>
            </a:xfrm>
            <a:prstGeom prst="rect">
              <a:avLst/>
            </a:prstGeom>
            <a:noFill/>
            <a:ln w="9525">
              <a:noFill/>
              <a:miter lim="800000"/>
              <a:headEnd/>
              <a:tailEnd/>
            </a:ln>
          </p:spPr>
        </p:pic>
        <p:sp>
          <p:nvSpPr>
            <p:cNvPr id="90132" name="Text Box 19"/>
            <p:cNvSpPr txBox="1">
              <a:spLocks noChangeArrowheads="1"/>
            </p:cNvSpPr>
            <p:nvPr/>
          </p:nvSpPr>
          <p:spPr bwMode="auto">
            <a:xfrm>
              <a:off x="3470" y="391"/>
              <a:ext cx="2064" cy="234"/>
            </a:xfrm>
            <a:prstGeom prst="rect">
              <a:avLst/>
            </a:prstGeom>
            <a:noFill/>
            <a:ln w="9525">
              <a:noFill/>
              <a:miter lim="800000"/>
              <a:headEnd/>
              <a:tailEnd/>
            </a:ln>
          </p:spPr>
          <p:txBody>
            <a:bodyPr>
              <a:spAutoFit/>
            </a:bodyPr>
            <a:lstStyle/>
            <a:p>
              <a:pPr algn="r">
                <a:spcBef>
                  <a:spcPct val="50000"/>
                </a:spcBef>
              </a:pPr>
              <a:r>
                <a:rPr lang="fr-FR" sz="1800"/>
                <a:t>Combiné</a:t>
              </a:r>
            </a:p>
          </p:txBody>
        </p:sp>
      </p:grpSp>
      <p:grpSp>
        <p:nvGrpSpPr>
          <p:cNvPr id="8" name="Group 20"/>
          <p:cNvGrpSpPr>
            <a:grpSpLocks/>
          </p:cNvGrpSpPr>
          <p:nvPr/>
        </p:nvGrpSpPr>
        <p:grpSpPr bwMode="auto">
          <a:xfrm>
            <a:off x="0" y="692150"/>
            <a:ext cx="9144000" cy="5486400"/>
            <a:chOff x="0" y="436"/>
            <a:chExt cx="5760" cy="3456"/>
          </a:xfrm>
        </p:grpSpPr>
        <p:pic>
          <p:nvPicPr>
            <p:cNvPr id="90129" name="Picture 21" descr="SAS"/>
            <p:cNvPicPr>
              <a:picLocks noChangeAspect="1" noChangeArrowheads="1"/>
            </p:cNvPicPr>
            <p:nvPr/>
          </p:nvPicPr>
          <p:blipFill>
            <a:blip r:embed="rId9" cstate="print"/>
            <a:srcRect/>
            <a:stretch>
              <a:fillRect/>
            </a:stretch>
          </p:blipFill>
          <p:spPr bwMode="auto">
            <a:xfrm>
              <a:off x="0" y="436"/>
              <a:ext cx="5760" cy="3456"/>
            </a:xfrm>
            <a:prstGeom prst="rect">
              <a:avLst/>
            </a:prstGeom>
            <a:noFill/>
            <a:ln w="9525">
              <a:noFill/>
              <a:miter lim="800000"/>
              <a:headEnd/>
              <a:tailEnd/>
            </a:ln>
          </p:spPr>
        </p:pic>
        <p:sp>
          <p:nvSpPr>
            <p:cNvPr id="90130" name="Text Box 22"/>
            <p:cNvSpPr txBox="1">
              <a:spLocks noChangeArrowheads="1"/>
            </p:cNvSpPr>
            <p:nvPr/>
          </p:nvSpPr>
          <p:spPr bwMode="auto">
            <a:xfrm>
              <a:off x="2743" y="440"/>
              <a:ext cx="2949" cy="231"/>
            </a:xfrm>
            <a:prstGeom prst="rect">
              <a:avLst/>
            </a:prstGeom>
            <a:noFill/>
            <a:ln w="9525">
              <a:noFill/>
              <a:miter lim="800000"/>
              <a:headEnd/>
              <a:tailEnd/>
            </a:ln>
          </p:spPr>
          <p:txBody>
            <a:bodyPr>
              <a:spAutoFit/>
            </a:bodyPr>
            <a:lstStyle/>
            <a:p>
              <a:pPr algn="r">
                <a:spcBef>
                  <a:spcPct val="50000"/>
                </a:spcBef>
              </a:pPr>
              <a:r>
                <a:rPr lang="fr-FR" sz="1800"/>
                <a:t>capteur angle volant de contrôle de stabilité </a:t>
              </a:r>
            </a:p>
          </p:txBody>
        </p:sp>
      </p:grpSp>
      <p:grpSp>
        <p:nvGrpSpPr>
          <p:cNvPr id="9" name="Group 23"/>
          <p:cNvGrpSpPr>
            <a:grpSpLocks/>
          </p:cNvGrpSpPr>
          <p:nvPr/>
        </p:nvGrpSpPr>
        <p:grpSpPr bwMode="auto">
          <a:xfrm>
            <a:off x="71438" y="620713"/>
            <a:ext cx="9072562" cy="5473700"/>
            <a:chOff x="45" y="390"/>
            <a:chExt cx="5715" cy="3448"/>
          </a:xfrm>
        </p:grpSpPr>
        <p:pic>
          <p:nvPicPr>
            <p:cNvPr id="90127" name="Picture 24" descr="BSI"/>
            <p:cNvPicPr>
              <a:picLocks noChangeAspect="1" noChangeArrowheads="1"/>
            </p:cNvPicPr>
            <p:nvPr/>
          </p:nvPicPr>
          <p:blipFill>
            <a:blip r:embed="rId10" cstate="print"/>
            <a:srcRect/>
            <a:stretch>
              <a:fillRect/>
            </a:stretch>
          </p:blipFill>
          <p:spPr bwMode="auto">
            <a:xfrm>
              <a:off x="45" y="436"/>
              <a:ext cx="5670" cy="3402"/>
            </a:xfrm>
            <a:prstGeom prst="rect">
              <a:avLst/>
            </a:prstGeom>
            <a:noFill/>
            <a:ln w="9525">
              <a:noFill/>
              <a:miter lim="800000"/>
              <a:headEnd/>
              <a:tailEnd/>
            </a:ln>
          </p:spPr>
        </p:pic>
        <p:sp>
          <p:nvSpPr>
            <p:cNvPr id="90128" name="Text Box 25"/>
            <p:cNvSpPr txBox="1">
              <a:spLocks noChangeArrowheads="1"/>
            </p:cNvSpPr>
            <p:nvPr/>
          </p:nvSpPr>
          <p:spPr bwMode="auto">
            <a:xfrm>
              <a:off x="3470" y="390"/>
              <a:ext cx="2290" cy="231"/>
            </a:xfrm>
            <a:prstGeom prst="rect">
              <a:avLst/>
            </a:prstGeom>
            <a:noFill/>
            <a:ln w="9525">
              <a:noFill/>
              <a:miter lim="800000"/>
              <a:headEnd/>
              <a:tailEnd/>
            </a:ln>
          </p:spPr>
          <p:txBody>
            <a:bodyPr>
              <a:spAutoFit/>
            </a:bodyPr>
            <a:lstStyle/>
            <a:p>
              <a:pPr algn="r"/>
              <a:r>
                <a:rPr lang="fr-FR" sz="1800"/>
                <a:t>Boîtier servitude intelligent (BSI)</a:t>
              </a:r>
              <a:endParaRPr lang="fr-FR"/>
            </a:p>
          </p:txBody>
        </p:sp>
      </p:grpSp>
      <p:sp>
        <p:nvSpPr>
          <p:cNvPr id="90122" name="Rectangle 2"/>
          <p:cNvSpPr>
            <a:spLocks noChangeArrowheads="1"/>
          </p:cNvSpPr>
          <p:nvPr/>
        </p:nvSpPr>
        <p:spPr bwMode="auto">
          <a:xfrm>
            <a:off x="179388" y="22225"/>
            <a:ext cx="8496300" cy="549275"/>
          </a:xfrm>
          <a:prstGeom prst="rect">
            <a:avLst/>
          </a:prstGeom>
          <a:noFill/>
          <a:ln w="9525">
            <a:noFill/>
            <a:miter lim="800000"/>
            <a:headEnd/>
            <a:tailEnd/>
          </a:ln>
        </p:spPr>
        <p:txBody>
          <a:bodyPr lIns="90517" tIns="45259" rIns="90517" bIns="45259" anchor="ctr"/>
          <a:lstStyle/>
          <a:p>
            <a:pPr algn="l" defTabSz="904875"/>
            <a:r>
              <a:rPr lang="es-ES" sz="2300">
                <a:solidFill>
                  <a:srgbClr val="000000"/>
                </a:solidFill>
              </a:rPr>
              <a:t>Arquitectura multiplexada</a:t>
            </a:r>
          </a:p>
        </p:txBody>
      </p:sp>
      <p:grpSp>
        <p:nvGrpSpPr>
          <p:cNvPr id="10" name="Group 27"/>
          <p:cNvGrpSpPr>
            <a:grpSpLocks/>
          </p:cNvGrpSpPr>
          <p:nvPr/>
        </p:nvGrpSpPr>
        <p:grpSpPr bwMode="auto">
          <a:xfrm>
            <a:off x="-9525" y="549275"/>
            <a:ext cx="9153525" cy="6308725"/>
            <a:chOff x="-6" y="346"/>
            <a:chExt cx="5766" cy="3974"/>
          </a:xfrm>
        </p:grpSpPr>
        <p:sp>
          <p:nvSpPr>
            <p:cNvPr id="90124" name="ZoneTexte 2"/>
            <p:cNvSpPr txBox="1">
              <a:spLocks noChangeArrowheads="1"/>
            </p:cNvSpPr>
            <p:nvPr/>
          </p:nvSpPr>
          <p:spPr bwMode="auto">
            <a:xfrm>
              <a:off x="161" y="3916"/>
              <a:ext cx="5489" cy="404"/>
            </a:xfrm>
            <a:prstGeom prst="rect">
              <a:avLst/>
            </a:prstGeom>
            <a:solidFill>
              <a:schemeClr val="hlink"/>
            </a:solidFill>
            <a:ln w="9525">
              <a:noFill/>
              <a:miter lim="800000"/>
              <a:headEnd/>
              <a:tailEnd/>
            </a:ln>
          </p:spPr>
          <p:txBody>
            <a:bodyPr>
              <a:spAutoFit/>
            </a:bodyPr>
            <a:lstStyle/>
            <a:p>
              <a:pPr algn="l"/>
              <a:r>
                <a:rPr lang="es-ES" sz="1800">
                  <a:solidFill>
                    <a:srgbClr val="000000"/>
                  </a:solidFill>
                </a:rPr>
                <a:t>En la unidad de control del vehículo eléctrico y la caja de servicio inteligente se utilizan resistencias de terminación (</a:t>
              </a:r>
              <a:r>
                <a:rPr lang="es-ES" sz="1800" b="1">
                  <a:solidFill>
                    <a:srgbClr val="000000"/>
                  </a:solidFill>
                </a:rPr>
                <a:t>120 Ohms ± 20%</a:t>
              </a:r>
              <a:r>
                <a:rPr lang="es-ES" sz="1800">
                  <a:solidFill>
                    <a:srgbClr val="000000"/>
                  </a:solidFill>
                </a:rPr>
                <a:t>).</a:t>
              </a:r>
              <a:r>
                <a:rPr lang="fr-FR" sz="1800">
                  <a:solidFill>
                    <a:srgbClr val="000000"/>
                  </a:solidFill>
                </a:rPr>
                <a:t> </a:t>
              </a:r>
            </a:p>
          </p:txBody>
        </p:sp>
        <p:pic>
          <p:nvPicPr>
            <p:cNvPr id="90125" name="Picture 29" descr="CAN-C1"/>
            <p:cNvPicPr>
              <a:picLocks noChangeAspect="1" noChangeArrowheads="1"/>
            </p:cNvPicPr>
            <p:nvPr/>
          </p:nvPicPr>
          <p:blipFill>
            <a:blip r:embed="rId11" cstate="print"/>
            <a:srcRect/>
            <a:stretch>
              <a:fillRect/>
            </a:stretch>
          </p:blipFill>
          <p:spPr bwMode="auto">
            <a:xfrm>
              <a:off x="-6" y="346"/>
              <a:ext cx="5766" cy="3462"/>
            </a:xfrm>
            <a:prstGeom prst="rect">
              <a:avLst/>
            </a:prstGeom>
            <a:noFill/>
            <a:ln w="9525">
              <a:noFill/>
              <a:miter lim="800000"/>
              <a:headEnd/>
              <a:tailEnd/>
            </a:ln>
          </p:spPr>
        </p:pic>
        <p:sp>
          <p:nvSpPr>
            <p:cNvPr id="90126" name="Text Box 30"/>
            <p:cNvSpPr txBox="1">
              <a:spLocks noChangeArrowheads="1"/>
            </p:cNvSpPr>
            <p:nvPr/>
          </p:nvSpPr>
          <p:spPr bwMode="auto">
            <a:xfrm>
              <a:off x="90" y="478"/>
              <a:ext cx="703" cy="231"/>
            </a:xfrm>
            <a:prstGeom prst="rect">
              <a:avLst/>
            </a:prstGeom>
            <a:noFill/>
            <a:ln w="9525">
              <a:noFill/>
              <a:miter lim="800000"/>
              <a:headEnd/>
              <a:tailEnd/>
            </a:ln>
          </p:spPr>
          <p:txBody>
            <a:bodyPr>
              <a:spAutoFit/>
            </a:bodyPr>
            <a:lstStyle/>
            <a:p>
              <a:pPr algn="l">
                <a:spcBef>
                  <a:spcPct val="50000"/>
                </a:spcBef>
              </a:pPr>
              <a:r>
                <a:rPr lang="fr-FR" sz="1800" b="1"/>
                <a:t>CAN-C1</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nodeType="clickEffect">
                                  <p:stCondLst>
                                    <p:cond delay="0"/>
                                  </p:stCondLst>
                                  <p:childTnLst>
                                    <p:anim calcmode="lin" valueType="num">
                                      <p:cBhvr>
                                        <p:cTn id="13" dur="500"/>
                                        <p:tgtEl>
                                          <p:spTgt spid="10"/>
                                        </p:tgtEl>
                                        <p:attrNameLst>
                                          <p:attrName>ppt_w</p:attrName>
                                        </p:attrNameLst>
                                      </p:cBhvr>
                                      <p:tavLst>
                                        <p:tav tm="0">
                                          <p:val>
                                            <p:strVal val="ppt_w"/>
                                          </p:val>
                                        </p:tav>
                                        <p:tav tm="100000">
                                          <p:val>
                                            <p:fltVal val="0"/>
                                          </p:val>
                                        </p:tav>
                                      </p:tavLst>
                                    </p:anim>
                                    <p:anim calcmode="lin" valueType="num">
                                      <p:cBhvr>
                                        <p:cTn id="14" dur="500"/>
                                        <p:tgtEl>
                                          <p:spTgt spid="10"/>
                                        </p:tgtEl>
                                        <p:attrNameLst>
                                          <p:attrName>ppt_h</p:attrName>
                                        </p:attrNameLst>
                                      </p:cBhvr>
                                      <p:tavLst>
                                        <p:tav tm="0">
                                          <p:val>
                                            <p:strVal val="ppt_h"/>
                                          </p:val>
                                        </p:tav>
                                        <p:tav tm="100000">
                                          <p:val>
                                            <p:fltVal val="0"/>
                                          </p:val>
                                        </p:tav>
                                      </p:tavLst>
                                    </p:anim>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53"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0" fill="hold" nodeType="clickEffect">
                                  <p:stCondLst>
                                    <p:cond delay="0"/>
                                  </p:stCondLst>
                                  <p:childTnLst>
                                    <p:anim calcmode="lin" valueType="num">
                                      <p:cBhvr>
                                        <p:cTn id="25" dur="500"/>
                                        <p:tgtEl>
                                          <p:spTgt spid="9"/>
                                        </p:tgtEl>
                                        <p:attrNameLst>
                                          <p:attrName>ppt_w</p:attrName>
                                        </p:attrNameLst>
                                      </p:cBhvr>
                                      <p:tavLst>
                                        <p:tav tm="0">
                                          <p:val>
                                            <p:strVal val="ppt_w"/>
                                          </p:val>
                                        </p:tav>
                                        <p:tav tm="100000">
                                          <p:val>
                                            <p:fltVal val="0"/>
                                          </p:val>
                                        </p:tav>
                                      </p:tavLst>
                                    </p:anim>
                                    <p:anim calcmode="lin" valueType="num">
                                      <p:cBhvr>
                                        <p:cTn id="26" dur="500"/>
                                        <p:tgtEl>
                                          <p:spTgt spid="9"/>
                                        </p:tgtEl>
                                        <p:attrNameLst>
                                          <p:attrName>ppt_h</p:attrName>
                                        </p:attrNameLst>
                                      </p:cBhvr>
                                      <p:tavLst>
                                        <p:tav tm="0">
                                          <p:val>
                                            <p:strVal val="ppt_h"/>
                                          </p:val>
                                        </p:tav>
                                        <p:tav tm="100000">
                                          <p:val>
                                            <p:fltVal val="0"/>
                                          </p:val>
                                        </p:tav>
                                      </p:tavLst>
                                    </p:anim>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53"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p:cTn id="31" dur="500" fill="hold"/>
                                        <p:tgtEl>
                                          <p:spTgt spid="5"/>
                                        </p:tgtEl>
                                        <p:attrNameLst>
                                          <p:attrName>ppt_w</p:attrName>
                                        </p:attrNameLst>
                                      </p:cBhvr>
                                      <p:tavLst>
                                        <p:tav tm="0">
                                          <p:val>
                                            <p:fltVal val="0"/>
                                          </p:val>
                                        </p:tav>
                                        <p:tav tm="100000">
                                          <p:val>
                                            <p:strVal val="#ppt_w"/>
                                          </p:val>
                                        </p:tav>
                                      </p:tavLst>
                                    </p:anim>
                                    <p:anim calcmode="lin" valueType="num">
                                      <p:cBhvr>
                                        <p:cTn id="32" dur="500" fill="hold"/>
                                        <p:tgtEl>
                                          <p:spTgt spid="5"/>
                                        </p:tgtEl>
                                        <p:attrNameLst>
                                          <p:attrName>ppt_h</p:attrName>
                                        </p:attrNameLst>
                                      </p:cBhvr>
                                      <p:tavLst>
                                        <p:tav tm="0">
                                          <p:val>
                                            <p:fltVal val="0"/>
                                          </p:val>
                                        </p:tav>
                                        <p:tav tm="100000">
                                          <p:val>
                                            <p:strVal val="#ppt_h"/>
                                          </p:val>
                                        </p:tav>
                                      </p:tavLst>
                                    </p:anim>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0" fill="hold" nodeType="clickEffect">
                                  <p:stCondLst>
                                    <p:cond delay="0"/>
                                  </p:stCondLst>
                                  <p:childTnLst>
                                    <p:anim calcmode="lin" valueType="num">
                                      <p:cBhvr>
                                        <p:cTn id="37" dur="500"/>
                                        <p:tgtEl>
                                          <p:spTgt spid="5"/>
                                        </p:tgtEl>
                                        <p:attrNameLst>
                                          <p:attrName>ppt_w</p:attrName>
                                        </p:attrNameLst>
                                      </p:cBhvr>
                                      <p:tavLst>
                                        <p:tav tm="0">
                                          <p:val>
                                            <p:strVal val="ppt_w"/>
                                          </p:val>
                                        </p:tav>
                                        <p:tav tm="100000">
                                          <p:val>
                                            <p:fltVal val="0"/>
                                          </p:val>
                                        </p:tav>
                                      </p:tavLst>
                                    </p:anim>
                                    <p:anim calcmode="lin" valueType="num">
                                      <p:cBhvr>
                                        <p:cTn id="38" dur="500"/>
                                        <p:tgtEl>
                                          <p:spTgt spid="5"/>
                                        </p:tgtEl>
                                        <p:attrNameLst>
                                          <p:attrName>ppt_h</p:attrName>
                                        </p:attrNameLst>
                                      </p:cBhvr>
                                      <p:tavLst>
                                        <p:tav tm="0">
                                          <p:val>
                                            <p:strVal val="ppt_h"/>
                                          </p:val>
                                        </p:tav>
                                        <p:tav tm="100000">
                                          <p:val>
                                            <p:fltVal val="0"/>
                                          </p:val>
                                        </p:tav>
                                      </p:tavLst>
                                    </p:anim>
                                    <p:animEffect transition="out" filter="fade">
                                      <p:cBhvr>
                                        <p:cTn id="39" dur="500"/>
                                        <p:tgtEl>
                                          <p:spTgt spid="5"/>
                                        </p:tgtEl>
                                      </p:cBhvr>
                                    </p:animEffect>
                                    <p:set>
                                      <p:cBhvr>
                                        <p:cTn id="40" dur="1" fill="hold">
                                          <p:stCondLst>
                                            <p:cond delay="499"/>
                                          </p:stCondLst>
                                        </p:cTn>
                                        <p:tgtEl>
                                          <p:spTgt spid="5"/>
                                        </p:tgtEl>
                                        <p:attrNameLst>
                                          <p:attrName>style.visibility</p:attrName>
                                        </p:attrNameLst>
                                      </p:cBhvr>
                                      <p:to>
                                        <p:strVal val="hidden"/>
                                      </p:to>
                                    </p:set>
                                  </p:childTnLst>
                                </p:cTn>
                              </p:par>
                              <p:par>
                                <p:cTn id="41" presetID="53" presetClass="entr" presetSubtype="0" fill="hold" nodeType="with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500" fill="hold"/>
                                        <p:tgtEl>
                                          <p:spTgt spid="7"/>
                                        </p:tgtEl>
                                        <p:attrNameLst>
                                          <p:attrName>ppt_w</p:attrName>
                                        </p:attrNameLst>
                                      </p:cBhvr>
                                      <p:tavLst>
                                        <p:tav tm="0">
                                          <p:val>
                                            <p:fltVal val="0"/>
                                          </p:val>
                                        </p:tav>
                                        <p:tav tm="100000">
                                          <p:val>
                                            <p:strVal val="#ppt_w"/>
                                          </p:val>
                                        </p:tav>
                                      </p:tavLst>
                                    </p:anim>
                                    <p:anim calcmode="lin" valueType="num">
                                      <p:cBhvr>
                                        <p:cTn id="44" dur="500" fill="hold"/>
                                        <p:tgtEl>
                                          <p:spTgt spid="7"/>
                                        </p:tgtEl>
                                        <p:attrNameLst>
                                          <p:attrName>ppt_h</p:attrName>
                                        </p:attrNameLst>
                                      </p:cBhvr>
                                      <p:tavLst>
                                        <p:tav tm="0">
                                          <p:val>
                                            <p:fltVal val="0"/>
                                          </p:val>
                                        </p:tav>
                                        <p:tav tm="100000">
                                          <p:val>
                                            <p:strVal val="#ppt_h"/>
                                          </p:val>
                                        </p:tav>
                                      </p:tavLst>
                                    </p:anim>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0" fill="hold" nodeType="clickEffect">
                                  <p:stCondLst>
                                    <p:cond delay="0"/>
                                  </p:stCondLst>
                                  <p:childTnLst>
                                    <p:anim calcmode="lin" valueType="num">
                                      <p:cBhvr>
                                        <p:cTn id="49" dur="500"/>
                                        <p:tgtEl>
                                          <p:spTgt spid="7"/>
                                        </p:tgtEl>
                                        <p:attrNameLst>
                                          <p:attrName>ppt_w</p:attrName>
                                        </p:attrNameLst>
                                      </p:cBhvr>
                                      <p:tavLst>
                                        <p:tav tm="0">
                                          <p:val>
                                            <p:strVal val="ppt_w"/>
                                          </p:val>
                                        </p:tav>
                                        <p:tav tm="100000">
                                          <p:val>
                                            <p:fltVal val="0"/>
                                          </p:val>
                                        </p:tav>
                                      </p:tavLst>
                                    </p:anim>
                                    <p:anim calcmode="lin" valueType="num">
                                      <p:cBhvr>
                                        <p:cTn id="50" dur="500"/>
                                        <p:tgtEl>
                                          <p:spTgt spid="7"/>
                                        </p:tgtEl>
                                        <p:attrNameLst>
                                          <p:attrName>ppt_h</p:attrName>
                                        </p:attrNameLst>
                                      </p:cBhvr>
                                      <p:tavLst>
                                        <p:tav tm="0">
                                          <p:val>
                                            <p:strVal val="ppt_h"/>
                                          </p:val>
                                        </p:tav>
                                        <p:tav tm="100000">
                                          <p:val>
                                            <p:fltVal val="0"/>
                                          </p:val>
                                        </p:tav>
                                      </p:tavLst>
                                    </p:anim>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53" presetClass="entr" presetSubtype="0" fill="hold" nodeType="with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p:cTn id="55" dur="500" fill="hold"/>
                                        <p:tgtEl>
                                          <p:spTgt spid="4"/>
                                        </p:tgtEl>
                                        <p:attrNameLst>
                                          <p:attrName>ppt_w</p:attrName>
                                        </p:attrNameLst>
                                      </p:cBhvr>
                                      <p:tavLst>
                                        <p:tav tm="0">
                                          <p:val>
                                            <p:fltVal val="0"/>
                                          </p:val>
                                        </p:tav>
                                        <p:tav tm="100000">
                                          <p:val>
                                            <p:strVal val="#ppt_w"/>
                                          </p:val>
                                        </p:tav>
                                      </p:tavLst>
                                    </p:anim>
                                    <p:anim calcmode="lin" valueType="num">
                                      <p:cBhvr>
                                        <p:cTn id="56" dur="500" fill="hold"/>
                                        <p:tgtEl>
                                          <p:spTgt spid="4"/>
                                        </p:tgtEl>
                                        <p:attrNameLst>
                                          <p:attrName>ppt_h</p:attrName>
                                        </p:attrNameLst>
                                      </p:cBhvr>
                                      <p:tavLst>
                                        <p:tav tm="0">
                                          <p:val>
                                            <p:fltVal val="0"/>
                                          </p:val>
                                        </p:tav>
                                        <p:tav tm="100000">
                                          <p:val>
                                            <p:strVal val="#ppt_h"/>
                                          </p:val>
                                        </p:tav>
                                      </p:tavLst>
                                    </p:anim>
                                    <p:animEffect transition="in" filter="fade">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xit" presetSubtype="0" fill="hold" nodeType="clickEffect">
                                  <p:stCondLst>
                                    <p:cond delay="0"/>
                                  </p:stCondLst>
                                  <p:childTnLst>
                                    <p:anim calcmode="lin" valueType="num">
                                      <p:cBhvr>
                                        <p:cTn id="61" dur="500"/>
                                        <p:tgtEl>
                                          <p:spTgt spid="4"/>
                                        </p:tgtEl>
                                        <p:attrNameLst>
                                          <p:attrName>ppt_w</p:attrName>
                                        </p:attrNameLst>
                                      </p:cBhvr>
                                      <p:tavLst>
                                        <p:tav tm="0">
                                          <p:val>
                                            <p:strVal val="ppt_w"/>
                                          </p:val>
                                        </p:tav>
                                        <p:tav tm="100000">
                                          <p:val>
                                            <p:fltVal val="0"/>
                                          </p:val>
                                        </p:tav>
                                      </p:tavLst>
                                    </p:anim>
                                    <p:anim calcmode="lin" valueType="num">
                                      <p:cBhvr>
                                        <p:cTn id="62" dur="500"/>
                                        <p:tgtEl>
                                          <p:spTgt spid="4"/>
                                        </p:tgtEl>
                                        <p:attrNameLst>
                                          <p:attrName>ppt_h</p:attrName>
                                        </p:attrNameLst>
                                      </p:cBhvr>
                                      <p:tavLst>
                                        <p:tav tm="0">
                                          <p:val>
                                            <p:strVal val="ppt_h"/>
                                          </p:val>
                                        </p:tav>
                                        <p:tav tm="100000">
                                          <p:val>
                                            <p:fltVal val="0"/>
                                          </p:val>
                                        </p:tav>
                                      </p:tavLst>
                                    </p:anim>
                                    <p:animEffect transition="out" filter="fade">
                                      <p:cBhvr>
                                        <p:cTn id="63" dur="500"/>
                                        <p:tgtEl>
                                          <p:spTgt spid="4"/>
                                        </p:tgtEl>
                                      </p:cBhvr>
                                    </p:animEffect>
                                    <p:set>
                                      <p:cBhvr>
                                        <p:cTn id="64" dur="1" fill="hold">
                                          <p:stCondLst>
                                            <p:cond delay="499"/>
                                          </p:stCondLst>
                                        </p:cTn>
                                        <p:tgtEl>
                                          <p:spTgt spid="4"/>
                                        </p:tgtEl>
                                        <p:attrNameLst>
                                          <p:attrName>style.visibility</p:attrName>
                                        </p:attrNameLst>
                                      </p:cBhvr>
                                      <p:to>
                                        <p:strVal val="hidden"/>
                                      </p:to>
                                    </p:set>
                                  </p:childTnLst>
                                </p:cTn>
                              </p:par>
                              <p:par>
                                <p:cTn id="65" presetID="53" presetClass="entr" presetSubtype="0" fill="hold" nodeType="with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p:cTn id="67" dur="500" fill="hold"/>
                                        <p:tgtEl>
                                          <p:spTgt spid="3"/>
                                        </p:tgtEl>
                                        <p:attrNameLst>
                                          <p:attrName>ppt_w</p:attrName>
                                        </p:attrNameLst>
                                      </p:cBhvr>
                                      <p:tavLst>
                                        <p:tav tm="0">
                                          <p:val>
                                            <p:fltVal val="0"/>
                                          </p:val>
                                        </p:tav>
                                        <p:tav tm="100000">
                                          <p:val>
                                            <p:strVal val="#ppt_w"/>
                                          </p:val>
                                        </p:tav>
                                      </p:tavLst>
                                    </p:anim>
                                    <p:anim calcmode="lin" valueType="num">
                                      <p:cBhvr>
                                        <p:cTn id="68" dur="500" fill="hold"/>
                                        <p:tgtEl>
                                          <p:spTgt spid="3"/>
                                        </p:tgtEl>
                                        <p:attrNameLst>
                                          <p:attrName>ppt_h</p:attrName>
                                        </p:attrNameLst>
                                      </p:cBhvr>
                                      <p:tavLst>
                                        <p:tav tm="0">
                                          <p:val>
                                            <p:fltVal val="0"/>
                                          </p:val>
                                        </p:tav>
                                        <p:tav tm="100000">
                                          <p:val>
                                            <p:strVal val="#ppt_h"/>
                                          </p:val>
                                        </p:tav>
                                      </p:tavLst>
                                    </p:anim>
                                    <p:animEffect transition="in" filter="fade">
                                      <p:cBhvr>
                                        <p:cTn id="69" dur="500"/>
                                        <p:tgtEl>
                                          <p:spTgt spid="3"/>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xit" presetSubtype="0" fill="hold" nodeType="clickEffect">
                                  <p:stCondLst>
                                    <p:cond delay="0"/>
                                  </p:stCondLst>
                                  <p:childTnLst>
                                    <p:anim calcmode="lin" valueType="num">
                                      <p:cBhvr>
                                        <p:cTn id="73" dur="500"/>
                                        <p:tgtEl>
                                          <p:spTgt spid="3"/>
                                        </p:tgtEl>
                                        <p:attrNameLst>
                                          <p:attrName>ppt_w</p:attrName>
                                        </p:attrNameLst>
                                      </p:cBhvr>
                                      <p:tavLst>
                                        <p:tav tm="0">
                                          <p:val>
                                            <p:strVal val="ppt_w"/>
                                          </p:val>
                                        </p:tav>
                                        <p:tav tm="100000">
                                          <p:val>
                                            <p:fltVal val="0"/>
                                          </p:val>
                                        </p:tav>
                                      </p:tavLst>
                                    </p:anim>
                                    <p:anim calcmode="lin" valueType="num">
                                      <p:cBhvr>
                                        <p:cTn id="74" dur="500"/>
                                        <p:tgtEl>
                                          <p:spTgt spid="3"/>
                                        </p:tgtEl>
                                        <p:attrNameLst>
                                          <p:attrName>ppt_h</p:attrName>
                                        </p:attrNameLst>
                                      </p:cBhvr>
                                      <p:tavLst>
                                        <p:tav tm="0">
                                          <p:val>
                                            <p:strVal val="ppt_h"/>
                                          </p:val>
                                        </p:tav>
                                        <p:tav tm="100000">
                                          <p:val>
                                            <p:fltVal val="0"/>
                                          </p:val>
                                        </p:tav>
                                      </p:tavLst>
                                    </p:anim>
                                    <p:animEffect transition="out" filter="fade">
                                      <p:cBhvr>
                                        <p:cTn id="75" dur="500"/>
                                        <p:tgtEl>
                                          <p:spTgt spid="3"/>
                                        </p:tgtEl>
                                      </p:cBhvr>
                                    </p:animEffect>
                                    <p:set>
                                      <p:cBhvr>
                                        <p:cTn id="76" dur="1" fill="hold">
                                          <p:stCondLst>
                                            <p:cond delay="499"/>
                                          </p:stCondLst>
                                        </p:cTn>
                                        <p:tgtEl>
                                          <p:spTgt spid="3"/>
                                        </p:tgtEl>
                                        <p:attrNameLst>
                                          <p:attrName>style.visibility</p:attrName>
                                        </p:attrNameLst>
                                      </p:cBhvr>
                                      <p:to>
                                        <p:strVal val="hidden"/>
                                      </p:to>
                                    </p:set>
                                  </p:childTnLst>
                                </p:cTn>
                              </p:par>
                              <p:par>
                                <p:cTn id="77" presetID="53" presetClass="entr" presetSubtype="0" fill="hold" nodeType="withEffect">
                                  <p:stCondLst>
                                    <p:cond delay="0"/>
                                  </p:stCondLst>
                                  <p:childTnLst>
                                    <p:set>
                                      <p:cBhvr>
                                        <p:cTn id="78" dur="1" fill="hold">
                                          <p:stCondLst>
                                            <p:cond delay="0"/>
                                          </p:stCondLst>
                                        </p:cTn>
                                        <p:tgtEl>
                                          <p:spTgt spid="6"/>
                                        </p:tgtEl>
                                        <p:attrNameLst>
                                          <p:attrName>style.visibility</p:attrName>
                                        </p:attrNameLst>
                                      </p:cBhvr>
                                      <p:to>
                                        <p:strVal val="visible"/>
                                      </p:to>
                                    </p:set>
                                    <p:anim calcmode="lin" valueType="num">
                                      <p:cBhvr>
                                        <p:cTn id="79" dur="500" fill="hold"/>
                                        <p:tgtEl>
                                          <p:spTgt spid="6"/>
                                        </p:tgtEl>
                                        <p:attrNameLst>
                                          <p:attrName>ppt_w</p:attrName>
                                        </p:attrNameLst>
                                      </p:cBhvr>
                                      <p:tavLst>
                                        <p:tav tm="0">
                                          <p:val>
                                            <p:fltVal val="0"/>
                                          </p:val>
                                        </p:tav>
                                        <p:tav tm="100000">
                                          <p:val>
                                            <p:strVal val="#ppt_w"/>
                                          </p:val>
                                        </p:tav>
                                      </p:tavLst>
                                    </p:anim>
                                    <p:anim calcmode="lin" valueType="num">
                                      <p:cBhvr>
                                        <p:cTn id="80" dur="500" fill="hold"/>
                                        <p:tgtEl>
                                          <p:spTgt spid="6"/>
                                        </p:tgtEl>
                                        <p:attrNameLst>
                                          <p:attrName>ppt_h</p:attrName>
                                        </p:attrNameLst>
                                      </p:cBhvr>
                                      <p:tavLst>
                                        <p:tav tm="0">
                                          <p:val>
                                            <p:fltVal val="0"/>
                                          </p:val>
                                        </p:tav>
                                        <p:tav tm="100000">
                                          <p:val>
                                            <p:strVal val="#ppt_h"/>
                                          </p:val>
                                        </p:tav>
                                      </p:tavLst>
                                    </p:anim>
                                    <p:animEffect transition="in" filter="fade">
                                      <p:cBhvr>
                                        <p:cTn id="81" dur="500"/>
                                        <p:tgtEl>
                                          <p:spTgt spid="6"/>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xit" presetSubtype="0" fill="hold" nodeType="clickEffect">
                                  <p:stCondLst>
                                    <p:cond delay="0"/>
                                  </p:stCondLst>
                                  <p:childTnLst>
                                    <p:anim calcmode="lin" valueType="num">
                                      <p:cBhvr>
                                        <p:cTn id="85" dur="500"/>
                                        <p:tgtEl>
                                          <p:spTgt spid="6"/>
                                        </p:tgtEl>
                                        <p:attrNameLst>
                                          <p:attrName>ppt_w</p:attrName>
                                        </p:attrNameLst>
                                      </p:cBhvr>
                                      <p:tavLst>
                                        <p:tav tm="0">
                                          <p:val>
                                            <p:strVal val="ppt_w"/>
                                          </p:val>
                                        </p:tav>
                                        <p:tav tm="100000">
                                          <p:val>
                                            <p:fltVal val="0"/>
                                          </p:val>
                                        </p:tav>
                                      </p:tavLst>
                                    </p:anim>
                                    <p:anim calcmode="lin" valueType="num">
                                      <p:cBhvr>
                                        <p:cTn id="86" dur="500"/>
                                        <p:tgtEl>
                                          <p:spTgt spid="6"/>
                                        </p:tgtEl>
                                        <p:attrNameLst>
                                          <p:attrName>ppt_h</p:attrName>
                                        </p:attrNameLst>
                                      </p:cBhvr>
                                      <p:tavLst>
                                        <p:tav tm="0">
                                          <p:val>
                                            <p:strVal val="ppt_h"/>
                                          </p:val>
                                        </p:tav>
                                        <p:tav tm="100000">
                                          <p:val>
                                            <p:fltVal val="0"/>
                                          </p:val>
                                        </p:tav>
                                      </p:tavLst>
                                    </p:anim>
                                    <p:animEffect transition="out" filter="fade">
                                      <p:cBhvr>
                                        <p:cTn id="87" dur="500"/>
                                        <p:tgtEl>
                                          <p:spTgt spid="6"/>
                                        </p:tgtEl>
                                      </p:cBhvr>
                                    </p:animEffect>
                                    <p:set>
                                      <p:cBhvr>
                                        <p:cTn id="88" dur="1" fill="hold">
                                          <p:stCondLst>
                                            <p:cond delay="499"/>
                                          </p:stCondLst>
                                        </p:cTn>
                                        <p:tgtEl>
                                          <p:spTgt spid="6"/>
                                        </p:tgtEl>
                                        <p:attrNameLst>
                                          <p:attrName>style.visibility</p:attrName>
                                        </p:attrNameLst>
                                      </p:cBhvr>
                                      <p:to>
                                        <p:strVal val="hidden"/>
                                      </p:to>
                                    </p:set>
                                  </p:childTnLst>
                                </p:cTn>
                              </p:par>
                              <p:par>
                                <p:cTn id="89" presetID="53" presetClass="entr" presetSubtype="0" fill="hold" nodeType="withEffect">
                                  <p:stCondLst>
                                    <p:cond delay="0"/>
                                  </p:stCondLst>
                                  <p:childTnLst>
                                    <p:set>
                                      <p:cBhvr>
                                        <p:cTn id="90" dur="1" fill="hold">
                                          <p:stCondLst>
                                            <p:cond delay="0"/>
                                          </p:stCondLst>
                                        </p:cTn>
                                        <p:tgtEl>
                                          <p:spTgt spid="8"/>
                                        </p:tgtEl>
                                        <p:attrNameLst>
                                          <p:attrName>style.visibility</p:attrName>
                                        </p:attrNameLst>
                                      </p:cBhvr>
                                      <p:to>
                                        <p:strVal val="visible"/>
                                      </p:to>
                                    </p:set>
                                    <p:anim calcmode="lin" valueType="num">
                                      <p:cBhvr>
                                        <p:cTn id="91" dur="500" fill="hold"/>
                                        <p:tgtEl>
                                          <p:spTgt spid="8"/>
                                        </p:tgtEl>
                                        <p:attrNameLst>
                                          <p:attrName>ppt_w</p:attrName>
                                        </p:attrNameLst>
                                      </p:cBhvr>
                                      <p:tavLst>
                                        <p:tav tm="0">
                                          <p:val>
                                            <p:fltVal val="0"/>
                                          </p:val>
                                        </p:tav>
                                        <p:tav tm="100000">
                                          <p:val>
                                            <p:strVal val="#ppt_w"/>
                                          </p:val>
                                        </p:tav>
                                      </p:tavLst>
                                    </p:anim>
                                    <p:anim calcmode="lin" valueType="num">
                                      <p:cBhvr>
                                        <p:cTn id="92" dur="500" fill="hold"/>
                                        <p:tgtEl>
                                          <p:spTgt spid="8"/>
                                        </p:tgtEl>
                                        <p:attrNameLst>
                                          <p:attrName>ppt_h</p:attrName>
                                        </p:attrNameLst>
                                      </p:cBhvr>
                                      <p:tavLst>
                                        <p:tav tm="0">
                                          <p:val>
                                            <p:fltVal val="0"/>
                                          </p:val>
                                        </p:tav>
                                        <p:tav tm="100000">
                                          <p:val>
                                            <p:strVal val="#ppt_h"/>
                                          </p:val>
                                        </p:tav>
                                      </p:tavLst>
                                    </p:anim>
                                    <p:animEffect transition="in" filter="fade">
                                      <p:cBhvr>
                                        <p:cTn id="93" dur="500"/>
                                        <p:tgtEl>
                                          <p:spTgt spid="8"/>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xit" presetSubtype="0" fill="hold" nodeType="clickEffect">
                                  <p:stCondLst>
                                    <p:cond delay="0"/>
                                  </p:stCondLst>
                                  <p:childTnLst>
                                    <p:anim calcmode="lin" valueType="num">
                                      <p:cBhvr>
                                        <p:cTn id="97" dur="500"/>
                                        <p:tgtEl>
                                          <p:spTgt spid="8"/>
                                        </p:tgtEl>
                                        <p:attrNameLst>
                                          <p:attrName>ppt_w</p:attrName>
                                        </p:attrNameLst>
                                      </p:cBhvr>
                                      <p:tavLst>
                                        <p:tav tm="0">
                                          <p:val>
                                            <p:strVal val="ppt_w"/>
                                          </p:val>
                                        </p:tav>
                                        <p:tav tm="100000">
                                          <p:val>
                                            <p:fltVal val="0"/>
                                          </p:val>
                                        </p:tav>
                                      </p:tavLst>
                                    </p:anim>
                                    <p:anim calcmode="lin" valueType="num">
                                      <p:cBhvr>
                                        <p:cTn id="98" dur="500"/>
                                        <p:tgtEl>
                                          <p:spTgt spid="8"/>
                                        </p:tgtEl>
                                        <p:attrNameLst>
                                          <p:attrName>ppt_h</p:attrName>
                                        </p:attrNameLst>
                                      </p:cBhvr>
                                      <p:tavLst>
                                        <p:tav tm="0">
                                          <p:val>
                                            <p:strVal val="ppt_h"/>
                                          </p:val>
                                        </p:tav>
                                        <p:tav tm="100000">
                                          <p:val>
                                            <p:fltVal val="0"/>
                                          </p:val>
                                        </p:tav>
                                      </p:tavLst>
                                    </p:anim>
                                    <p:animEffect transition="out" filter="fade">
                                      <p:cBhvr>
                                        <p:cTn id="99" dur="500"/>
                                        <p:tgtEl>
                                          <p:spTgt spid="8"/>
                                        </p:tgtEl>
                                      </p:cBhvr>
                                    </p:animEffect>
                                    <p:set>
                                      <p:cBhvr>
                                        <p:cTn id="100" dur="1" fill="hold">
                                          <p:stCondLst>
                                            <p:cond delay="499"/>
                                          </p:stCondLst>
                                        </p:cTn>
                                        <p:tgtEl>
                                          <p:spTgt spid="8"/>
                                        </p:tgtEl>
                                        <p:attrNameLst>
                                          <p:attrName>style.visibility</p:attrName>
                                        </p:attrNameLst>
                                      </p:cBhvr>
                                      <p:to>
                                        <p:strVal val="hidden"/>
                                      </p:to>
                                    </p:set>
                                  </p:childTnLst>
                                </p:cTn>
                              </p:par>
                              <p:par>
                                <p:cTn id="101" presetID="53" presetClass="entr" presetSubtype="0" fill="hold" nodeType="withEffect">
                                  <p:stCondLst>
                                    <p:cond delay="0"/>
                                  </p:stCondLst>
                                  <p:childTnLst>
                                    <p:set>
                                      <p:cBhvr>
                                        <p:cTn id="102" dur="1" fill="hold">
                                          <p:stCondLst>
                                            <p:cond delay="0"/>
                                          </p:stCondLst>
                                        </p:cTn>
                                        <p:tgtEl>
                                          <p:spTgt spid="2"/>
                                        </p:tgtEl>
                                        <p:attrNameLst>
                                          <p:attrName>style.visibility</p:attrName>
                                        </p:attrNameLst>
                                      </p:cBhvr>
                                      <p:to>
                                        <p:strVal val="visible"/>
                                      </p:to>
                                    </p:set>
                                    <p:anim calcmode="lin" valueType="num">
                                      <p:cBhvr>
                                        <p:cTn id="103" dur="500" fill="hold"/>
                                        <p:tgtEl>
                                          <p:spTgt spid="2"/>
                                        </p:tgtEl>
                                        <p:attrNameLst>
                                          <p:attrName>ppt_w</p:attrName>
                                        </p:attrNameLst>
                                      </p:cBhvr>
                                      <p:tavLst>
                                        <p:tav tm="0">
                                          <p:val>
                                            <p:fltVal val="0"/>
                                          </p:val>
                                        </p:tav>
                                        <p:tav tm="100000">
                                          <p:val>
                                            <p:strVal val="#ppt_w"/>
                                          </p:val>
                                        </p:tav>
                                      </p:tavLst>
                                    </p:anim>
                                    <p:anim calcmode="lin" valueType="num">
                                      <p:cBhvr>
                                        <p:cTn id="104" dur="500" fill="hold"/>
                                        <p:tgtEl>
                                          <p:spTgt spid="2"/>
                                        </p:tgtEl>
                                        <p:attrNameLst>
                                          <p:attrName>ppt_h</p:attrName>
                                        </p:attrNameLst>
                                      </p:cBhvr>
                                      <p:tavLst>
                                        <p:tav tm="0">
                                          <p:val>
                                            <p:fltVal val="0"/>
                                          </p:val>
                                        </p:tav>
                                        <p:tav tm="100000">
                                          <p:val>
                                            <p:strVal val="#ppt_h"/>
                                          </p:val>
                                        </p:tav>
                                      </p:tavLst>
                                    </p:anim>
                                    <p:animEffect transition="in" filter="fade">
                                      <p:cBhvr>
                                        <p:cTn id="105" dur="500"/>
                                        <p:tgtEl>
                                          <p:spTgt spid="2"/>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xit" presetSubtype="0" fill="hold" nodeType="clickEffect">
                                  <p:stCondLst>
                                    <p:cond delay="0"/>
                                  </p:stCondLst>
                                  <p:childTnLst>
                                    <p:anim calcmode="lin" valueType="num">
                                      <p:cBhvr>
                                        <p:cTn id="109" dur="500"/>
                                        <p:tgtEl>
                                          <p:spTgt spid="2"/>
                                        </p:tgtEl>
                                        <p:attrNameLst>
                                          <p:attrName>ppt_w</p:attrName>
                                        </p:attrNameLst>
                                      </p:cBhvr>
                                      <p:tavLst>
                                        <p:tav tm="0">
                                          <p:val>
                                            <p:strVal val="ppt_w"/>
                                          </p:val>
                                        </p:tav>
                                        <p:tav tm="100000">
                                          <p:val>
                                            <p:fltVal val="0"/>
                                          </p:val>
                                        </p:tav>
                                      </p:tavLst>
                                    </p:anim>
                                    <p:anim calcmode="lin" valueType="num">
                                      <p:cBhvr>
                                        <p:cTn id="110" dur="500"/>
                                        <p:tgtEl>
                                          <p:spTgt spid="2"/>
                                        </p:tgtEl>
                                        <p:attrNameLst>
                                          <p:attrName>ppt_h</p:attrName>
                                        </p:attrNameLst>
                                      </p:cBhvr>
                                      <p:tavLst>
                                        <p:tav tm="0">
                                          <p:val>
                                            <p:strVal val="ppt_h"/>
                                          </p:val>
                                        </p:tav>
                                        <p:tav tm="100000">
                                          <p:val>
                                            <p:fltVal val="0"/>
                                          </p:val>
                                        </p:tav>
                                      </p:tavLst>
                                    </p:anim>
                                    <p:animEffect transition="out" filter="fade">
                                      <p:cBhvr>
                                        <p:cTn id="111" dur="500"/>
                                        <p:tgtEl>
                                          <p:spTgt spid="2"/>
                                        </p:tgtEl>
                                      </p:cBhvr>
                                    </p:animEffect>
                                    <p:set>
                                      <p:cBhvr>
                                        <p:cTn id="1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1438" y="692150"/>
            <a:ext cx="9001125" cy="5437188"/>
            <a:chOff x="45" y="436"/>
            <a:chExt cx="5670" cy="3425"/>
          </a:xfrm>
        </p:grpSpPr>
        <p:pic>
          <p:nvPicPr>
            <p:cNvPr id="92181" name="Picture 3" descr="EV"/>
            <p:cNvPicPr>
              <a:picLocks noChangeAspect="1" noChangeArrowheads="1"/>
            </p:cNvPicPr>
            <p:nvPr/>
          </p:nvPicPr>
          <p:blipFill>
            <a:blip r:embed="rId3" cstate="print"/>
            <a:srcRect/>
            <a:stretch>
              <a:fillRect/>
            </a:stretch>
          </p:blipFill>
          <p:spPr bwMode="auto">
            <a:xfrm>
              <a:off x="45" y="459"/>
              <a:ext cx="5670" cy="3402"/>
            </a:xfrm>
            <a:prstGeom prst="rect">
              <a:avLst/>
            </a:prstGeom>
            <a:noFill/>
            <a:ln w="9525">
              <a:noFill/>
              <a:miter lim="800000"/>
              <a:headEnd/>
              <a:tailEnd/>
            </a:ln>
          </p:spPr>
        </p:pic>
        <p:sp>
          <p:nvSpPr>
            <p:cNvPr id="92182" name="Text Box 4"/>
            <p:cNvSpPr txBox="1">
              <a:spLocks noChangeArrowheads="1"/>
            </p:cNvSpPr>
            <p:nvPr/>
          </p:nvSpPr>
          <p:spPr bwMode="auto">
            <a:xfrm>
              <a:off x="3198" y="436"/>
              <a:ext cx="2450" cy="231"/>
            </a:xfrm>
            <a:prstGeom prst="rect">
              <a:avLst/>
            </a:prstGeom>
            <a:noFill/>
            <a:ln w="9525">
              <a:noFill/>
              <a:miter lim="800000"/>
              <a:headEnd/>
              <a:tailEnd/>
            </a:ln>
          </p:spPr>
          <p:txBody>
            <a:bodyPr>
              <a:spAutoFit/>
            </a:bodyPr>
            <a:lstStyle/>
            <a:p>
              <a:pPr algn="r">
                <a:spcBef>
                  <a:spcPct val="50000"/>
                </a:spcBef>
              </a:pPr>
              <a:r>
                <a:rPr lang="fr-FR" sz="1800"/>
                <a:t>Calculateur véhicule électrique</a:t>
              </a:r>
            </a:p>
          </p:txBody>
        </p:sp>
      </p:grpSp>
      <p:grpSp>
        <p:nvGrpSpPr>
          <p:cNvPr id="3" name="Group 5"/>
          <p:cNvGrpSpPr>
            <a:grpSpLocks/>
          </p:cNvGrpSpPr>
          <p:nvPr/>
        </p:nvGrpSpPr>
        <p:grpSpPr bwMode="auto">
          <a:xfrm>
            <a:off x="0" y="549275"/>
            <a:ext cx="9070975" cy="5400675"/>
            <a:chOff x="0" y="346"/>
            <a:chExt cx="5714" cy="3402"/>
          </a:xfrm>
        </p:grpSpPr>
        <p:pic>
          <p:nvPicPr>
            <p:cNvPr id="92179" name="Picture 6" descr="clim"/>
            <p:cNvPicPr>
              <a:picLocks noChangeAspect="1" noChangeArrowheads="1"/>
            </p:cNvPicPr>
            <p:nvPr/>
          </p:nvPicPr>
          <p:blipFill>
            <a:blip r:embed="rId4" cstate="print"/>
            <a:srcRect/>
            <a:stretch>
              <a:fillRect/>
            </a:stretch>
          </p:blipFill>
          <p:spPr bwMode="auto">
            <a:xfrm>
              <a:off x="0" y="346"/>
              <a:ext cx="5670" cy="3402"/>
            </a:xfrm>
            <a:prstGeom prst="rect">
              <a:avLst/>
            </a:prstGeom>
            <a:noFill/>
            <a:ln w="9525">
              <a:noFill/>
              <a:miter lim="800000"/>
              <a:headEnd/>
              <a:tailEnd/>
            </a:ln>
          </p:spPr>
        </p:pic>
        <p:sp>
          <p:nvSpPr>
            <p:cNvPr id="92180" name="Text Box 7"/>
            <p:cNvSpPr txBox="1">
              <a:spLocks noChangeArrowheads="1"/>
            </p:cNvSpPr>
            <p:nvPr/>
          </p:nvSpPr>
          <p:spPr bwMode="auto">
            <a:xfrm>
              <a:off x="3061" y="482"/>
              <a:ext cx="2653" cy="231"/>
            </a:xfrm>
            <a:prstGeom prst="rect">
              <a:avLst/>
            </a:prstGeom>
            <a:noFill/>
            <a:ln w="9525">
              <a:noFill/>
              <a:miter lim="800000"/>
              <a:headEnd/>
              <a:tailEnd/>
            </a:ln>
          </p:spPr>
          <p:txBody>
            <a:bodyPr>
              <a:spAutoFit/>
            </a:bodyPr>
            <a:lstStyle/>
            <a:p>
              <a:pPr algn="l">
                <a:spcBef>
                  <a:spcPct val="50000"/>
                </a:spcBef>
              </a:pPr>
              <a:r>
                <a:rPr lang="fr-FR" sz="1800"/>
                <a:t>Calculateur de chauffage / climatisation</a:t>
              </a:r>
            </a:p>
          </p:txBody>
        </p:sp>
      </p:grpSp>
      <p:grpSp>
        <p:nvGrpSpPr>
          <p:cNvPr id="4" name="Group 8"/>
          <p:cNvGrpSpPr>
            <a:grpSpLocks/>
          </p:cNvGrpSpPr>
          <p:nvPr/>
        </p:nvGrpSpPr>
        <p:grpSpPr bwMode="auto">
          <a:xfrm>
            <a:off x="0" y="549275"/>
            <a:ext cx="9001125" cy="5400675"/>
            <a:chOff x="0" y="346"/>
            <a:chExt cx="5670" cy="3402"/>
          </a:xfrm>
        </p:grpSpPr>
        <p:pic>
          <p:nvPicPr>
            <p:cNvPr id="92177" name="Picture 9" descr="BMU"/>
            <p:cNvPicPr>
              <a:picLocks noChangeAspect="1" noChangeArrowheads="1"/>
            </p:cNvPicPr>
            <p:nvPr/>
          </p:nvPicPr>
          <p:blipFill>
            <a:blip r:embed="rId5" cstate="print"/>
            <a:srcRect/>
            <a:stretch>
              <a:fillRect/>
            </a:stretch>
          </p:blipFill>
          <p:spPr bwMode="auto">
            <a:xfrm>
              <a:off x="0" y="346"/>
              <a:ext cx="5670" cy="3402"/>
            </a:xfrm>
            <a:prstGeom prst="rect">
              <a:avLst/>
            </a:prstGeom>
            <a:noFill/>
            <a:ln w="9525">
              <a:noFill/>
              <a:miter lim="800000"/>
              <a:headEnd/>
              <a:tailEnd/>
            </a:ln>
          </p:spPr>
        </p:pic>
        <p:sp>
          <p:nvSpPr>
            <p:cNvPr id="92178" name="Text Box 10"/>
            <p:cNvSpPr txBox="1">
              <a:spLocks noChangeArrowheads="1"/>
            </p:cNvSpPr>
            <p:nvPr/>
          </p:nvSpPr>
          <p:spPr bwMode="auto">
            <a:xfrm>
              <a:off x="3243" y="478"/>
              <a:ext cx="2426" cy="231"/>
            </a:xfrm>
            <a:prstGeom prst="rect">
              <a:avLst/>
            </a:prstGeom>
            <a:noFill/>
            <a:ln w="9525">
              <a:noFill/>
              <a:miter lim="800000"/>
              <a:headEnd/>
              <a:tailEnd/>
            </a:ln>
          </p:spPr>
          <p:txBody>
            <a:bodyPr>
              <a:spAutoFit/>
            </a:bodyPr>
            <a:lstStyle/>
            <a:p>
              <a:pPr algn="l">
                <a:spcBef>
                  <a:spcPct val="50000"/>
                </a:spcBef>
              </a:pPr>
              <a:r>
                <a:rPr lang="fr-FR" sz="1800"/>
                <a:t>Calculateur de batterie de traction</a:t>
              </a:r>
            </a:p>
          </p:txBody>
        </p:sp>
      </p:grpSp>
      <p:grpSp>
        <p:nvGrpSpPr>
          <p:cNvPr id="5" name="Group 11"/>
          <p:cNvGrpSpPr>
            <a:grpSpLocks/>
          </p:cNvGrpSpPr>
          <p:nvPr/>
        </p:nvGrpSpPr>
        <p:grpSpPr bwMode="auto">
          <a:xfrm>
            <a:off x="0" y="620713"/>
            <a:ext cx="9072563" cy="5407025"/>
            <a:chOff x="0" y="432"/>
            <a:chExt cx="5715" cy="3406"/>
          </a:xfrm>
        </p:grpSpPr>
        <p:pic>
          <p:nvPicPr>
            <p:cNvPr id="92175" name="Picture 12" descr="OBC"/>
            <p:cNvPicPr>
              <a:picLocks noChangeAspect="1" noChangeArrowheads="1"/>
            </p:cNvPicPr>
            <p:nvPr/>
          </p:nvPicPr>
          <p:blipFill>
            <a:blip r:embed="rId6" cstate="print"/>
            <a:srcRect/>
            <a:stretch>
              <a:fillRect/>
            </a:stretch>
          </p:blipFill>
          <p:spPr bwMode="auto">
            <a:xfrm>
              <a:off x="0" y="436"/>
              <a:ext cx="5670" cy="3402"/>
            </a:xfrm>
            <a:prstGeom prst="rect">
              <a:avLst/>
            </a:prstGeom>
            <a:noFill/>
            <a:ln w="9525">
              <a:noFill/>
              <a:miter lim="800000"/>
              <a:headEnd/>
              <a:tailEnd/>
            </a:ln>
          </p:spPr>
        </p:pic>
        <p:sp>
          <p:nvSpPr>
            <p:cNvPr id="92176" name="Text Box 13"/>
            <p:cNvSpPr txBox="1">
              <a:spLocks noChangeArrowheads="1"/>
            </p:cNvSpPr>
            <p:nvPr/>
          </p:nvSpPr>
          <p:spPr bwMode="auto">
            <a:xfrm>
              <a:off x="2154" y="432"/>
              <a:ext cx="3561" cy="231"/>
            </a:xfrm>
            <a:prstGeom prst="rect">
              <a:avLst/>
            </a:prstGeom>
            <a:noFill/>
            <a:ln w="9525">
              <a:noFill/>
              <a:miter lim="800000"/>
              <a:headEnd/>
              <a:tailEnd/>
            </a:ln>
          </p:spPr>
          <p:txBody>
            <a:bodyPr>
              <a:spAutoFit/>
            </a:bodyPr>
            <a:lstStyle/>
            <a:p>
              <a:pPr algn="l">
                <a:spcBef>
                  <a:spcPct val="50000"/>
                </a:spcBef>
              </a:pPr>
              <a:r>
                <a:rPr lang="fr-FR" sz="1800"/>
                <a:t>Ensemble chargeur embarqué / convertisseur DC-DC</a:t>
              </a:r>
            </a:p>
          </p:txBody>
        </p:sp>
      </p:grpSp>
      <p:grpSp>
        <p:nvGrpSpPr>
          <p:cNvPr id="6" name="Group 14"/>
          <p:cNvGrpSpPr>
            <a:grpSpLocks/>
          </p:cNvGrpSpPr>
          <p:nvPr/>
        </p:nvGrpSpPr>
        <p:grpSpPr bwMode="auto">
          <a:xfrm>
            <a:off x="0" y="620713"/>
            <a:ext cx="9144000" cy="5400675"/>
            <a:chOff x="0" y="436"/>
            <a:chExt cx="5760" cy="3402"/>
          </a:xfrm>
        </p:grpSpPr>
        <p:pic>
          <p:nvPicPr>
            <p:cNvPr id="92173" name="Picture 15" descr="MCU"/>
            <p:cNvPicPr>
              <a:picLocks noChangeAspect="1" noChangeArrowheads="1"/>
            </p:cNvPicPr>
            <p:nvPr/>
          </p:nvPicPr>
          <p:blipFill>
            <a:blip r:embed="rId7" cstate="print"/>
            <a:srcRect/>
            <a:stretch>
              <a:fillRect/>
            </a:stretch>
          </p:blipFill>
          <p:spPr bwMode="auto">
            <a:xfrm>
              <a:off x="0" y="436"/>
              <a:ext cx="5670" cy="3402"/>
            </a:xfrm>
            <a:prstGeom prst="rect">
              <a:avLst/>
            </a:prstGeom>
            <a:noFill/>
            <a:ln w="9525">
              <a:noFill/>
              <a:miter lim="800000"/>
              <a:headEnd/>
              <a:tailEnd/>
            </a:ln>
          </p:spPr>
        </p:pic>
        <p:sp>
          <p:nvSpPr>
            <p:cNvPr id="92174" name="Text Box 16"/>
            <p:cNvSpPr txBox="1">
              <a:spLocks noChangeArrowheads="1"/>
            </p:cNvSpPr>
            <p:nvPr/>
          </p:nvSpPr>
          <p:spPr bwMode="auto">
            <a:xfrm>
              <a:off x="2880" y="436"/>
              <a:ext cx="2880" cy="231"/>
            </a:xfrm>
            <a:prstGeom prst="rect">
              <a:avLst/>
            </a:prstGeom>
            <a:noFill/>
            <a:ln w="9525">
              <a:noFill/>
              <a:miter lim="800000"/>
              <a:headEnd/>
              <a:tailEnd/>
            </a:ln>
          </p:spPr>
          <p:txBody>
            <a:bodyPr>
              <a:spAutoFit/>
            </a:bodyPr>
            <a:lstStyle/>
            <a:p>
              <a:pPr algn="l">
                <a:spcBef>
                  <a:spcPct val="50000"/>
                </a:spcBef>
              </a:pPr>
              <a:r>
                <a:rPr lang="fr-FR" sz="1800"/>
                <a:t>Calculateur de contrôle machine électrique</a:t>
              </a:r>
            </a:p>
          </p:txBody>
        </p:sp>
      </p:grpSp>
      <p:grpSp>
        <p:nvGrpSpPr>
          <p:cNvPr id="7" name="Group 17"/>
          <p:cNvGrpSpPr>
            <a:grpSpLocks/>
          </p:cNvGrpSpPr>
          <p:nvPr/>
        </p:nvGrpSpPr>
        <p:grpSpPr bwMode="auto">
          <a:xfrm>
            <a:off x="0" y="681038"/>
            <a:ext cx="9153525" cy="6176962"/>
            <a:chOff x="0" y="429"/>
            <a:chExt cx="5766" cy="3891"/>
          </a:xfrm>
        </p:grpSpPr>
        <p:grpSp>
          <p:nvGrpSpPr>
            <p:cNvPr id="8" name="Group 18"/>
            <p:cNvGrpSpPr>
              <a:grpSpLocks/>
            </p:cNvGrpSpPr>
            <p:nvPr/>
          </p:nvGrpSpPr>
          <p:grpSpPr bwMode="auto">
            <a:xfrm>
              <a:off x="0" y="429"/>
              <a:ext cx="5766" cy="3891"/>
              <a:chOff x="0" y="429"/>
              <a:chExt cx="5766" cy="3891"/>
            </a:xfrm>
          </p:grpSpPr>
          <p:sp>
            <p:nvSpPr>
              <p:cNvPr id="92171" name="ZoneTexte 2"/>
              <p:cNvSpPr txBox="1">
                <a:spLocks noChangeArrowheads="1"/>
              </p:cNvSpPr>
              <p:nvPr/>
            </p:nvSpPr>
            <p:spPr bwMode="auto">
              <a:xfrm>
                <a:off x="161" y="3916"/>
                <a:ext cx="5489" cy="404"/>
              </a:xfrm>
              <a:prstGeom prst="rect">
                <a:avLst/>
              </a:prstGeom>
              <a:noFill/>
              <a:ln w="9525">
                <a:noFill/>
                <a:miter lim="800000"/>
                <a:headEnd/>
                <a:tailEnd/>
              </a:ln>
            </p:spPr>
            <p:txBody>
              <a:bodyPr>
                <a:spAutoFit/>
              </a:bodyPr>
              <a:lstStyle/>
              <a:p>
                <a:pPr algn="l"/>
                <a:r>
                  <a:rPr lang="es-ES" sz="1800">
                    <a:solidFill>
                      <a:srgbClr val="000000"/>
                    </a:solidFill>
                  </a:rPr>
                  <a:t>En la unidad de control del vehículo eléctrico y la caja de servicio inteligente se utilizan resistencias de terminación (</a:t>
                </a:r>
                <a:r>
                  <a:rPr lang="es-ES" sz="1800" b="1">
                    <a:solidFill>
                      <a:srgbClr val="000000"/>
                    </a:solidFill>
                  </a:rPr>
                  <a:t>120 Ohms ± 20%</a:t>
                </a:r>
                <a:r>
                  <a:rPr lang="es-ES" sz="1800">
                    <a:solidFill>
                      <a:srgbClr val="000000"/>
                    </a:solidFill>
                  </a:rPr>
                  <a:t>).</a:t>
                </a:r>
                <a:r>
                  <a:rPr lang="fr-FR" sz="1800">
                    <a:solidFill>
                      <a:srgbClr val="000000"/>
                    </a:solidFill>
                  </a:rPr>
                  <a:t> </a:t>
                </a:r>
              </a:p>
            </p:txBody>
          </p:sp>
          <p:pic>
            <p:nvPicPr>
              <p:cNvPr id="92172" name="Picture 20" descr="CAN-C2"/>
              <p:cNvPicPr>
                <a:picLocks noChangeAspect="1" noChangeArrowheads="1"/>
              </p:cNvPicPr>
              <p:nvPr/>
            </p:nvPicPr>
            <p:blipFill>
              <a:blip r:embed="rId8" cstate="print"/>
              <a:srcRect/>
              <a:stretch>
                <a:fillRect/>
              </a:stretch>
            </p:blipFill>
            <p:spPr bwMode="auto">
              <a:xfrm>
                <a:off x="0" y="429"/>
                <a:ext cx="5766" cy="3462"/>
              </a:xfrm>
              <a:prstGeom prst="rect">
                <a:avLst/>
              </a:prstGeom>
              <a:noFill/>
              <a:ln w="9525">
                <a:noFill/>
                <a:miter lim="800000"/>
                <a:headEnd/>
                <a:tailEnd/>
              </a:ln>
            </p:spPr>
          </p:pic>
        </p:grpSp>
        <p:sp>
          <p:nvSpPr>
            <p:cNvPr id="92170" name="Text Box 21"/>
            <p:cNvSpPr txBox="1">
              <a:spLocks noChangeArrowheads="1"/>
            </p:cNvSpPr>
            <p:nvPr/>
          </p:nvSpPr>
          <p:spPr bwMode="auto">
            <a:xfrm>
              <a:off x="68" y="436"/>
              <a:ext cx="703" cy="231"/>
            </a:xfrm>
            <a:prstGeom prst="rect">
              <a:avLst/>
            </a:prstGeom>
            <a:noFill/>
            <a:ln w="9525">
              <a:noFill/>
              <a:miter lim="800000"/>
              <a:headEnd/>
              <a:tailEnd/>
            </a:ln>
          </p:spPr>
          <p:txBody>
            <a:bodyPr>
              <a:spAutoFit/>
            </a:bodyPr>
            <a:lstStyle/>
            <a:p>
              <a:pPr algn="l">
                <a:spcBef>
                  <a:spcPct val="50000"/>
                </a:spcBef>
              </a:pPr>
              <a:r>
                <a:rPr lang="fr-FR" sz="1800" b="1"/>
                <a:t>CAN-C2</a:t>
              </a:r>
            </a:p>
          </p:txBody>
        </p:sp>
      </p:grpSp>
      <p:sp>
        <p:nvSpPr>
          <p:cNvPr id="92168" name="Rectangle 2"/>
          <p:cNvSpPr>
            <a:spLocks noChangeArrowheads="1"/>
          </p:cNvSpPr>
          <p:nvPr/>
        </p:nvSpPr>
        <p:spPr bwMode="auto">
          <a:xfrm>
            <a:off x="179388" y="22225"/>
            <a:ext cx="8496300" cy="549275"/>
          </a:xfrm>
          <a:prstGeom prst="rect">
            <a:avLst/>
          </a:prstGeom>
          <a:noFill/>
          <a:ln w="9525">
            <a:noFill/>
            <a:miter lim="800000"/>
            <a:headEnd/>
            <a:tailEnd/>
          </a:ln>
        </p:spPr>
        <p:txBody>
          <a:bodyPr lIns="90517" tIns="45259" rIns="90517" bIns="45259" anchor="ctr"/>
          <a:lstStyle/>
          <a:p>
            <a:pPr algn="l" defTabSz="904875"/>
            <a:r>
              <a:rPr lang="es-ES" sz="2300">
                <a:solidFill>
                  <a:srgbClr val="000000"/>
                </a:solidFill>
              </a:rPr>
              <a:t>Arquitectura multiplexada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53"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0" fill="hold" nodeType="clickEffect">
                                  <p:stCondLst>
                                    <p:cond delay="0"/>
                                  </p:stCondLst>
                                  <p:childTnLst>
                                    <p:anim calcmode="lin" valueType="num">
                                      <p:cBhvr>
                                        <p:cTn id="25" dur="500"/>
                                        <p:tgtEl>
                                          <p:spTgt spid="2"/>
                                        </p:tgtEl>
                                        <p:attrNameLst>
                                          <p:attrName>ppt_w</p:attrName>
                                        </p:attrNameLst>
                                      </p:cBhvr>
                                      <p:tavLst>
                                        <p:tav tm="0">
                                          <p:val>
                                            <p:strVal val="ppt_w"/>
                                          </p:val>
                                        </p:tav>
                                        <p:tav tm="100000">
                                          <p:val>
                                            <p:fltVal val="0"/>
                                          </p:val>
                                        </p:tav>
                                      </p:tavLst>
                                    </p:anim>
                                    <p:anim calcmode="lin" valueType="num">
                                      <p:cBhvr>
                                        <p:cTn id="26" dur="500"/>
                                        <p:tgtEl>
                                          <p:spTgt spid="2"/>
                                        </p:tgtEl>
                                        <p:attrNameLst>
                                          <p:attrName>ppt_h</p:attrName>
                                        </p:attrNameLst>
                                      </p:cBhvr>
                                      <p:tavLst>
                                        <p:tav tm="0">
                                          <p:val>
                                            <p:strVal val="ppt_h"/>
                                          </p:val>
                                        </p:tav>
                                        <p:tav tm="100000">
                                          <p:val>
                                            <p:fltVal val="0"/>
                                          </p:val>
                                        </p:tav>
                                      </p:tavLst>
                                    </p:anim>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53"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0" fill="hold" nodeType="clickEffect">
                                  <p:stCondLst>
                                    <p:cond delay="0"/>
                                  </p:stCondLst>
                                  <p:childTnLst>
                                    <p:anim calcmode="lin" valueType="num">
                                      <p:cBhvr>
                                        <p:cTn id="37" dur="500"/>
                                        <p:tgtEl>
                                          <p:spTgt spid="4"/>
                                        </p:tgtEl>
                                        <p:attrNameLst>
                                          <p:attrName>ppt_w</p:attrName>
                                        </p:attrNameLst>
                                      </p:cBhvr>
                                      <p:tavLst>
                                        <p:tav tm="0">
                                          <p:val>
                                            <p:strVal val="ppt_w"/>
                                          </p:val>
                                        </p:tav>
                                        <p:tav tm="100000">
                                          <p:val>
                                            <p:fltVal val="0"/>
                                          </p:val>
                                        </p:tav>
                                      </p:tavLst>
                                    </p:anim>
                                    <p:anim calcmode="lin" valueType="num">
                                      <p:cBhvr>
                                        <p:cTn id="38" dur="500"/>
                                        <p:tgtEl>
                                          <p:spTgt spid="4"/>
                                        </p:tgtEl>
                                        <p:attrNameLst>
                                          <p:attrName>ppt_h</p:attrName>
                                        </p:attrNameLst>
                                      </p:cBhvr>
                                      <p:tavLst>
                                        <p:tav tm="0">
                                          <p:val>
                                            <p:strVal val="ppt_h"/>
                                          </p:val>
                                        </p:tav>
                                        <p:tav tm="100000">
                                          <p:val>
                                            <p:fltVal val="0"/>
                                          </p:val>
                                        </p:tav>
                                      </p:tavLst>
                                    </p:anim>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53"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0" fill="hold" nodeType="clickEffect">
                                  <p:stCondLst>
                                    <p:cond delay="0"/>
                                  </p:stCondLst>
                                  <p:childTnLst>
                                    <p:anim calcmode="lin" valueType="num">
                                      <p:cBhvr>
                                        <p:cTn id="49" dur="500"/>
                                        <p:tgtEl>
                                          <p:spTgt spid="5"/>
                                        </p:tgtEl>
                                        <p:attrNameLst>
                                          <p:attrName>ppt_w</p:attrName>
                                        </p:attrNameLst>
                                      </p:cBhvr>
                                      <p:tavLst>
                                        <p:tav tm="0">
                                          <p:val>
                                            <p:strVal val="ppt_w"/>
                                          </p:val>
                                        </p:tav>
                                        <p:tav tm="100000">
                                          <p:val>
                                            <p:fltVal val="0"/>
                                          </p:val>
                                        </p:tav>
                                      </p:tavLst>
                                    </p:anim>
                                    <p:anim calcmode="lin" valueType="num">
                                      <p:cBhvr>
                                        <p:cTn id="50" dur="500"/>
                                        <p:tgtEl>
                                          <p:spTgt spid="5"/>
                                        </p:tgtEl>
                                        <p:attrNameLst>
                                          <p:attrName>ppt_h</p:attrName>
                                        </p:attrNameLst>
                                      </p:cBhvr>
                                      <p:tavLst>
                                        <p:tav tm="0">
                                          <p:val>
                                            <p:strVal val="ppt_h"/>
                                          </p:val>
                                        </p:tav>
                                        <p:tav tm="100000">
                                          <p:val>
                                            <p:fltVal val="0"/>
                                          </p:val>
                                        </p:tav>
                                      </p:tavLst>
                                    </p:anim>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53"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p:cTn id="55" dur="500" fill="hold"/>
                                        <p:tgtEl>
                                          <p:spTgt spid="6"/>
                                        </p:tgtEl>
                                        <p:attrNameLst>
                                          <p:attrName>ppt_w</p:attrName>
                                        </p:attrNameLst>
                                      </p:cBhvr>
                                      <p:tavLst>
                                        <p:tav tm="0">
                                          <p:val>
                                            <p:fltVal val="0"/>
                                          </p:val>
                                        </p:tav>
                                        <p:tav tm="100000">
                                          <p:val>
                                            <p:strVal val="#ppt_w"/>
                                          </p:val>
                                        </p:tav>
                                      </p:tavLst>
                                    </p:anim>
                                    <p:anim calcmode="lin" valueType="num">
                                      <p:cBhvr>
                                        <p:cTn id="56" dur="500" fill="hold"/>
                                        <p:tgtEl>
                                          <p:spTgt spid="6"/>
                                        </p:tgtEl>
                                        <p:attrNameLst>
                                          <p:attrName>ppt_h</p:attrName>
                                        </p:attrNameLst>
                                      </p:cBhvr>
                                      <p:tavLst>
                                        <p:tav tm="0">
                                          <p:val>
                                            <p:fltVal val="0"/>
                                          </p:val>
                                        </p:tav>
                                        <p:tav tm="100000">
                                          <p:val>
                                            <p:strVal val="#ppt_h"/>
                                          </p:val>
                                        </p:tav>
                                      </p:tavLst>
                                    </p:anim>
                                    <p:animEffect transition="in" filter="fade">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xit" presetSubtype="0" fill="hold" nodeType="clickEffect">
                                  <p:stCondLst>
                                    <p:cond delay="0"/>
                                  </p:stCondLst>
                                  <p:childTnLst>
                                    <p:anim calcmode="lin" valueType="num">
                                      <p:cBhvr>
                                        <p:cTn id="61" dur="500"/>
                                        <p:tgtEl>
                                          <p:spTgt spid="6"/>
                                        </p:tgtEl>
                                        <p:attrNameLst>
                                          <p:attrName>ppt_w</p:attrName>
                                        </p:attrNameLst>
                                      </p:cBhvr>
                                      <p:tavLst>
                                        <p:tav tm="0">
                                          <p:val>
                                            <p:strVal val="ppt_w"/>
                                          </p:val>
                                        </p:tav>
                                        <p:tav tm="100000">
                                          <p:val>
                                            <p:fltVal val="0"/>
                                          </p:val>
                                        </p:tav>
                                      </p:tavLst>
                                    </p:anim>
                                    <p:anim calcmode="lin" valueType="num">
                                      <p:cBhvr>
                                        <p:cTn id="62" dur="500"/>
                                        <p:tgtEl>
                                          <p:spTgt spid="6"/>
                                        </p:tgtEl>
                                        <p:attrNameLst>
                                          <p:attrName>ppt_h</p:attrName>
                                        </p:attrNameLst>
                                      </p:cBhvr>
                                      <p:tavLst>
                                        <p:tav tm="0">
                                          <p:val>
                                            <p:strVal val="ppt_h"/>
                                          </p:val>
                                        </p:tav>
                                        <p:tav tm="100000">
                                          <p:val>
                                            <p:fltVal val="0"/>
                                          </p:val>
                                        </p:tav>
                                      </p:tavLst>
                                    </p:anim>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53" presetClass="entr" presetSubtype="0" fill="hold" nodeType="with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p:cTn id="67" dur="500" fill="hold"/>
                                        <p:tgtEl>
                                          <p:spTgt spid="3"/>
                                        </p:tgtEl>
                                        <p:attrNameLst>
                                          <p:attrName>ppt_w</p:attrName>
                                        </p:attrNameLst>
                                      </p:cBhvr>
                                      <p:tavLst>
                                        <p:tav tm="0">
                                          <p:val>
                                            <p:fltVal val="0"/>
                                          </p:val>
                                        </p:tav>
                                        <p:tav tm="100000">
                                          <p:val>
                                            <p:strVal val="#ppt_w"/>
                                          </p:val>
                                        </p:tav>
                                      </p:tavLst>
                                    </p:anim>
                                    <p:anim calcmode="lin" valueType="num">
                                      <p:cBhvr>
                                        <p:cTn id="68" dur="500" fill="hold"/>
                                        <p:tgtEl>
                                          <p:spTgt spid="3"/>
                                        </p:tgtEl>
                                        <p:attrNameLst>
                                          <p:attrName>ppt_h</p:attrName>
                                        </p:attrNameLst>
                                      </p:cBhvr>
                                      <p:tavLst>
                                        <p:tav tm="0">
                                          <p:val>
                                            <p:fltVal val="0"/>
                                          </p:val>
                                        </p:tav>
                                        <p:tav tm="100000">
                                          <p:val>
                                            <p:strVal val="#ppt_h"/>
                                          </p:val>
                                        </p:tav>
                                      </p:tavLst>
                                    </p:anim>
                                    <p:animEffect transition="in" filter="fade">
                                      <p:cBhvr>
                                        <p:cTn id="69" dur="500"/>
                                        <p:tgtEl>
                                          <p:spTgt spid="3"/>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xit" presetSubtype="0" fill="hold" nodeType="clickEffect">
                                  <p:stCondLst>
                                    <p:cond delay="0"/>
                                  </p:stCondLst>
                                  <p:childTnLst>
                                    <p:anim calcmode="lin" valueType="num">
                                      <p:cBhvr>
                                        <p:cTn id="73" dur="500"/>
                                        <p:tgtEl>
                                          <p:spTgt spid="3"/>
                                        </p:tgtEl>
                                        <p:attrNameLst>
                                          <p:attrName>ppt_w</p:attrName>
                                        </p:attrNameLst>
                                      </p:cBhvr>
                                      <p:tavLst>
                                        <p:tav tm="0">
                                          <p:val>
                                            <p:strVal val="ppt_w"/>
                                          </p:val>
                                        </p:tav>
                                        <p:tav tm="100000">
                                          <p:val>
                                            <p:fltVal val="0"/>
                                          </p:val>
                                        </p:tav>
                                      </p:tavLst>
                                    </p:anim>
                                    <p:anim calcmode="lin" valueType="num">
                                      <p:cBhvr>
                                        <p:cTn id="74" dur="500"/>
                                        <p:tgtEl>
                                          <p:spTgt spid="3"/>
                                        </p:tgtEl>
                                        <p:attrNameLst>
                                          <p:attrName>ppt_h</p:attrName>
                                        </p:attrNameLst>
                                      </p:cBhvr>
                                      <p:tavLst>
                                        <p:tav tm="0">
                                          <p:val>
                                            <p:strVal val="ppt_h"/>
                                          </p:val>
                                        </p:tav>
                                        <p:tav tm="100000">
                                          <p:val>
                                            <p:fltVal val="0"/>
                                          </p:val>
                                        </p:tav>
                                      </p:tavLst>
                                    </p:anim>
                                    <p:animEffect transition="out" filter="fade">
                                      <p:cBhvr>
                                        <p:cTn id="75" dur="500"/>
                                        <p:tgtEl>
                                          <p:spTgt spid="3"/>
                                        </p:tgtEl>
                                      </p:cBhvr>
                                    </p:animEffect>
                                    <p:set>
                                      <p:cBhvr>
                                        <p:cTn id="76"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2875" y="692150"/>
            <a:ext cx="9001125" cy="5545138"/>
            <a:chOff x="90" y="436"/>
            <a:chExt cx="5670" cy="3493"/>
          </a:xfrm>
        </p:grpSpPr>
        <p:pic>
          <p:nvPicPr>
            <p:cNvPr id="94221" name="Picture 3" descr="CMU"/>
            <p:cNvPicPr>
              <a:picLocks noChangeAspect="1" noChangeArrowheads="1"/>
            </p:cNvPicPr>
            <p:nvPr/>
          </p:nvPicPr>
          <p:blipFill>
            <a:blip r:embed="rId3" cstate="print"/>
            <a:srcRect/>
            <a:stretch>
              <a:fillRect/>
            </a:stretch>
          </p:blipFill>
          <p:spPr bwMode="auto">
            <a:xfrm>
              <a:off x="90" y="527"/>
              <a:ext cx="5670" cy="3402"/>
            </a:xfrm>
            <a:prstGeom prst="rect">
              <a:avLst/>
            </a:prstGeom>
            <a:noFill/>
            <a:ln w="9525">
              <a:noFill/>
              <a:miter lim="800000"/>
              <a:headEnd/>
              <a:tailEnd/>
            </a:ln>
          </p:spPr>
        </p:pic>
        <p:sp>
          <p:nvSpPr>
            <p:cNvPr id="94222" name="Text Box 4"/>
            <p:cNvSpPr txBox="1">
              <a:spLocks noChangeArrowheads="1"/>
            </p:cNvSpPr>
            <p:nvPr/>
          </p:nvSpPr>
          <p:spPr bwMode="auto">
            <a:xfrm>
              <a:off x="3288" y="436"/>
              <a:ext cx="2449" cy="231"/>
            </a:xfrm>
            <a:prstGeom prst="rect">
              <a:avLst/>
            </a:prstGeom>
            <a:noFill/>
            <a:ln w="9525">
              <a:noFill/>
              <a:miter lim="800000"/>
              <a:headEnd/>
              <a:tailEnd/>
            </a:ln>
          </p:spPr>
          <p:txBody>
            <a:bodyPr>
              <a:spAutoFit/>
            </a:bodyPr>
            <a:lstStyle/>
            <a:p>
              <a:pPr algn="l">
                <a:spcBef>
                  <a:spcPct val="50000"/>
                </a:spcBef>
              </a:pPr>
              <a:r>
                <a:rPr lang="fr-FR" sz="1800"/>
                <a:t>Calculateur contrôle cellule batterie</a:t>
              </a:r>
            </a:p>
          </p:txBody>
        </p:sp>
      </p:grpSp>
      <p:grpSp>
        <p:nvGrpSpPr>
          <p:cNvPr id="3" name="Group 5"/>
          <p:cNvGrpSpPr>
            <a:grpSpLocks/>
          </p:cNvGrpSpPr>
          <p:nvPr/>
        </p:nvGrpSpPr>
        <p:grpSpPr bwMode="auto">
          <a:xfrm>
            <a:off x="0" y="765175"/>
            <a:ext cx="9144000" cy="5327650"/>
            <a:chOff x="22" y="436"/>
            <a:chExt cx="5738" cy="3402"/>
          </a:xfrm>
        </p:grpSpPr>
        <p:pic>
          <p:nvPicPr>
            <p:cNvPr id="94219" name="Picture 6" descr="BMU"/>
            <p:cNvPicPr>
              <a:picLocks noChangeAspect="1" noChangeArrowheads="1"/>
            </p:cNvPicPr>
            <p:nvPr/>
          </p:nvPicPr>
          <p:blipFill>
            <a:blip r:embed="rId4" cstate="print"/>
            <a:srcRect/>
            <a:stretch>
              <a:fillRect/>
            </a:stretch>
          </p:blipFill>
          <p:spPr bwMode="auto">
            <a:xfrm>
              <a:off x="22" y="436"/>
              <a:ext cx="5670" cy="3402"/>
            </a:xfrm>
            <a:prstGeom prst="rect">
              <a:avLst/>
            </a:prstGeom>
            <a:noFill/>
            <a:ln w="9525">
              <a:noFill/>
              <a:miter lim="800000"/>
              <a:headEnd/>
              <a:tailEnd/>
            </a:ln>
          </p:spPr>
        </p:pic>
        <p:sp>
          <p:nvSpPr>
            <p:cNvPr id="94220" name="Text Box 7"/>
            <p:cNvSpPr txBox="1">
              <a:spLocks noChangeArrowheads="1"/>
            </p:cNvSpPr>
            <p:nvPr/>
          </p:nvSpPr>
          <p:spPr bwMode="auto">
            <a:xfrm>
              <a:off x="3288" y="482"/>
              <a:ext cx="2472" cy="234"/>
            </a:xfrm>
            <a:prstGeom prst="rect">
              <a:avLst/>
            </a:prstGeom>
            <a:noFill/>
            <a:ln w="9525">
              <a:noFill/>
              <a:miter lim="800000"/>
              <a:headEnd/>
              <a:tailEnd/>
            </a:ln>
          </p:spPr>
          <p:txBody>
            <a:bodyPr>
              <a:spAutoFit/>
            </a:bodyPr>
            <a:lstStyle/>
            <a:p>
              <a:pPr algn="r">
                <a:spcBef>
                  <a:spcPct val="50000"/>
                </a:spcBef>
              </a:pPr>
              <a:r>
                <a:rPr lang="fr-FR" sz="1800"/>
                <a:t>Calculateur de batterie de traction</a:t>
              </a:r>
            </a:p>
          </p:txBody>
        </p:sp>
      </p:grpSp>
      <p:grpSp>
        <p:nvGrpSpPr>
          <p:cNvPr id="4" name="Group 8"/>
          <p:cNvGrpSpPr>
            <a:grpSpLocks/>
          </p:cNvGrpSpPr>
          <p:nvPr/>
        </p:nvGrpSpPr>
        <p:grpSpPr bwMode="auto">
          <a:xfrm>
            <a:off x="36513" y="620713"/>
            <a:ext cx="9144000" cy="5400675"/>
            <a:chOff x="0" y="391"/>
            <a:chExt cx="5760" cy="3402"/>
          </a:xfrm>
        </p:grpSpPr>
        <p:pic>
          <p:nvPicPr>
            <p:cNvPr id="94217" name="Picture 9" descr="batt"/>
            <p:cNvPicPr>
              <a:picLocks noChangeAspect="1" noChangeArrowheads="1"/>
            </p:cNvPicPr>
            <p:nvPr/>
          </p:nvPicPr>
          <p:blipFill>
            <a:blip r:embed="rId5" cstate="print"/>
            <a:srcRect/>
            <a:stretch>
              <a:fillRect/>
            </a:stretch>
          </p:blipFill>
          <p:spPr bwMode="auto">
            <a:xfrm>
              <a:off x="0" y="391"/>
              <a:ext cx="5670" cy="3402"/>
            </a:xfrm>
            <a:prstGeom prst="rect">
              <a:avLst/>
            </a:prstGeom>
            <a:noFill/>
            <a:ln w="9525">
              <a:noFill/>
              <a:miter lim="800000"/>
              <a:headEnd/>
              <a:tailEnd/>
            </a:ln>
          </p:spPr>
        </p:pic>
        <p:sp>
          <p:nvSpPr>
            <p:cNvPr id="94218" name="Text Box 10"/>
            <p:cNvSpPr txBox="1">
              <a:spLocks noChangeArrowheads="1"/>
            </p:cNvSpPr>
            <p:nvPr/>
          </p:nvSpPr>
          <p:spPr bwMode="auto">
            <a:xfrm>
              <a:off x="3764" y="482"/>
              <a:ext cx="1996" cy="231"/>
            </a:xfrm>
            <a:prstGeom prst="rect">
              <a:avLst/>
            </a:prstGeom>
            <a:noFill/>
            <a:ln w="9525">
              <a:noFill/>
              <a:miter lim="800000"/>
              <a:headEnd/>
              <a:tailEnd/>
            </a:ln>
          </p:spPr>
          <p:txBody>
            <a:bodyPr>
              <a:spAutoFit/>
            </a:bodyPr>
            <a:lstStyle/>
            <a:p>
              <a:pPr algn="r">
                <a:spcBef>
                  <a:spcPct val="50000"/>
                </a:spcBef>
              </a:pPr>
              <a:r>
                <a:rPr lang="fr-FR" sz="1800"/>
                <a:t>Batterie de traction</a:t>
              </a:r>
            </a:p>
          </p:txBody>
        </p:sp>
      </p:grpSp>
      <p:sp>
        <p:nvSpPr>
          <p:cNvPr id="94213" name="Rectangle 2"/>
          <p:cNvSpPr>
            <a:spLocks noChangeArrowheads="1"/>
          </p:cNvSpPr>
          <p:nvPr/>
        </p:nvSpPr>
        <p:spPr bwMode="auto">
          <a:xfrm>
            <a:off x="179388" y="22225"/>
            <a:ext cx="8496300" cy="549275"/>
          </a:xfrm>
          <a:prstGeom prst="rect">
            <a:avLst/>
          </a:prstGeom>
          <a:noFill/>
          <a:ln w="9525">
            <a:noFill/>
            <a:miter lim="800000"/>
            <a:headEnd/>
            <a:tailEnd/>
          </a:ln>
        </p:spPr>
        <p:txBody>
          <a:bodyPr lIns="90517" tIns="45259" rIns="90517" bIns="45259" anchor="ctr"/>
          <a:lstStyle/>
          <a:p>
            <a:pPr algn="l" defTabSz="904875"/>
            <a:r>
              <a:rPr lang="es-ES" sz="2300">
                <a:solidFill>
                  <a:srgbClr val="000000"/>
                </a:solidFill>
              </a:rPr>
              <a:t>Arquitectura multiplexada</a:t>
            </a:r>
          </a:p>
        </p:txBody>
      </p:sp>
      <p:grpSp>
        <p:nvGrpSpPr>
          <p:cNvPr id="5" name="Group 12"/>
          <p:cNvGrpSpPr>
            <a:grpSpLocks/>
          </p:cNvGrpSpPr>
          <p:nvPr/>
        </p:nvGrpSpPr>
        <p:grpSpPr bwMode="auto">
          <a:xfrm>
            <a:off x="-44450" y="668338"/>
            <a:ext cx="9153525" cy="5929312"/>
            <a:chOff x="0" y="436"/>
            <a:chExt cx="5766" cy="3735"/>
          </a:xfrm>
        </p:grpSpPr>
        <p:pic>
          <p:nvPicPr>
            <p:cNvPr id="94215" name="Picture 13" descr="BAT-CAN"/>
            <p:cNvPicPr>
              <a:picLocks noChangeAspect="1" noChangeArrowheads="1"/>
            </p:cNvPicPr>
            <p:nvPr/>
          </p:nvPicPr>
          <p:blipFill>
            <a:blip r:embed="rId6" cstate="print"/>
            <a:srcRect/>
            <a:stretch>
              <a:fillRect/>
            </a:stretch>
          </p:blipFill>
          <p:spPr bwMode="auto">
            <a:xfrm>
              <a:off x="0" y="709"/>
              <a:ext cx="5766" cy="3462"/>
            </a:xfrm>
            <a:prstGeom prst="rect">
              <a:avLst/>
            </a:prstGeom>
            <a:noFill/>
            <a:ln w="9525">
              <a:noFill/>
              <a:miter lim="800000"/>
              <a:headEnd/>
              <a:tailEnd/>
            </a:ln>
          </p:spPr>
        </p:pic>
        <p:sp>
          <p:nvSpPr>
            <p:cNvPr id="94216" name="Text Box 14"/>
            <p:cNvSpPr txBox="1">
              <a:spLocks noChangeArrowheads="1"/>
            </p:cNvSpPr>
            <p:nvPr/>
          </p:nvSpPr>
          <p:spPr bwMode="auto">
            <a:xfrm>
              <a:off x="68" y="436"/>
              <a:ext cx="5692" cy="231"/>
            </a:xfrm>
            <a:prstGeom prst="rect">
              <a:avLst/>
            </a:prstGeom>
            <a:solidFill>
              <a:schemeClr val="hlink"/>
            </a:solidFill>
            <a:ln w="9525">
              <a:noFill/>
              <a:miter lim="800000"/>
              <a:headEnd/>
              <a:tailEnd/>
            </a:ln>
          </p:spPr>
          <p:txBody>
            <a:bodyPr>
              <a:spAutoFit/>
            </a:bodyPr>
            <a:lstStyle/>
            <a:p>
              <a:pPr algn="l">
                <a:spcBef>
                  <a:spcPct val="50000"/>
                </a:spcBef>
              </a:pPr>
              <a:r>
                <a:rPr lang="fr-FR" sz="1800" b="1"/>
                <a:t>CAN-BAT</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53"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0" fill="hold" nodeType="clickEffect">
                                  <p:stCondLst>
                                    <p:cond delay="0"/>
                                  </p:stCondLst>
                                  <p:childTnLst>
                                    <p:anim calcmode="lin" valueType="num">
                                      <p:cBhvr>
                                        <p:cTn id="25" dur="500"/>
                                        <p:tgtEl>
                                          <p:spTgt spid="3"/>
                                        </p:tgtEl>
                                        <p:attrNameLst>
                                          <p:attrName>ppt_w</p:attrName>
                                        </p:attrNameLst>
                                      </p:cBhvr>
                                      <p:tavLst>
                                        <p:tav tm="0">
                                          <p:val>
                                            <p:strVal val="ppt_w"/>
                                          </p:val>
                                        </p:tav>
                                        <p:tav tm="100000">
                                          <p:val>
                                            <p:fltVal val="0"/>
                                          </p:val>
                                        </p:tav>
                                      </p:tavLst>
                                    </p:anim>
                                    <p:anim calcmode="lin" valueType="num">
                                      <p:cBhvr>
                                        <p:cTn id="26" dur="500"/>
                                        <p:tgtEl>
                                          <p:spTgt spid="3"/>
                                        </p:tgtEl>
                                        <p:attrNameLst>
                                          <p:attrName>ppt_h</p:attrName>
                                        </p:attrNameLst>
                                      </p:cBhvr>
                                      <p:tavLst>
                                        <p:tav tm="0">
                                          <p:val>
                                            <p:strVal val="ppt_h"/>
                                          </p:val>
                                        </p:tav>
                                        <p:tav tm="100000">
                                          <p:val>
                                            <p:fltVal val="0"/>
                                          </p:val>
                                        </p:tav>
                                      </p:tavLst>
                                    </p:anim>
                                    <p:animEffect transition="out" filter="fade">
                                      <p:cBhvr>
                                        <p:cTn id="27" dur="500"/>
                                        <p:tgtEl>
                                          <p:spTgt spid="3"/>
                                        </p:tgtEl>
                                      </p:cBhvr>
                                    </p:animEffect>
                                    <p:set>
                                      <p:cBhvr>
                                        <p:cTn id="28" dur="1" fill="hold">
                                          <p:stCondLst>
                                            <p:cond delay="499"/>
                                          </p:stCondLst>
                                        </p:cTn>
                                        <p:tgtEl>
                                          <p:spTgt spid="3"/>
                                        </p:tgtEl>
                                        <p:attrNameLst>
                                          <p:attrName>style.visibility</p:attrName>
                                        </p:attrNameLst>
                                      </p:cBhvr>
                                      <p:to>
                                        <p:strVal val="hidden"/>
                                      </p:to>
                                    </p:set>
                                  </p:childTnLst>
                                </p:cTn>
                              </p:par>
                              <p:par>
                                <p:cTn id="29" presetID="53" presetClass="entr" presetSubtype="0" fill="hold" nodeType="with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fill="hold"/>
                                        <p:tgtEl>
                                          <p:spTgt spid="4"/>
                                        </p:tgtEl>
                                        <p:attrNameLst>
                                          <p:attrName>ppt_w</p:attrName>
                                        </p:attrNameLst>
                                      </p:cBhvr>
                                      <p:tavLst>
                                        <p:tav tm="0">
                                          <p:val>
                                            <p:fltVal val="0"/>
                                          </p:val>
                                        </p:tav>
                                        <p:tav tm="100000">
                                          <p:val>
                                            <p:strVal val="#ppt_w"/>
                                          </p:val>
                                        </p:tav>
                                      </p:tavLst>
                                    </p:anim>
                                    <p:anim calcmode="lin" valueType="num">
                                      <p:cBhvr>
                                        <p:cTn id="32" dur="500" fill="hold"/>
                                        <p:tgtEl>
                                          <p:spTgt spid="4"/>
                                        </p:tgtEl>
                                        <p:attrNameLst>
                                          <p:attrName>ppt_h</p:attrName>
                                        </p:attrNameLst>
                                      </p:cBhvr>
                                      <p:tavLst>
                                        <p:tav tm="0">
                                          <p:val>
                                            <p:fltVal val="0"/>
                                          </p:val>
                                        </p:tav>
                                        <p:tav tm="100000">
                                          <p:val>
                                            <p:strVal val="#ppt_h"/>
                                          </p:val>
                                        </p:tav>
                                      </p:tavLst>
                                    </p:anim>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0" fill="hold" nodeType="clickEffect">
                                  <p:stCondLst>
                                    <p:cond delay="0"/>
                                  </p:stCondLst>
                                  <p:childTnLst>
                                    <p:anim calcmode="lin" valueType="num">
                                      <p:cBhvr>
                                        <p:cTn id="37" dur="500"/>
                                        <p:tgtEl>
                                          <p:spTgt spid="4"/>
                                        </p:tgtEl>
                                        <p:attrNameLst>
                                          <p:attrName>ppt_w</p:attrName>
                                        </p:attrNameLst>
                                      </p:cBhvr>
                                      <p:tavLst>
                                        <p:tav tm="0">
                                          <p:val>
                                            <p:strVal val="ppt_w"/>
                                          </p:val>
                                        </p:tav>
                                        <p:tav tm="100000">
                                          <p:val>
                                            <p:fltVal val="0"/>
                                          </p:val>
                                        </p:tav>
                                      </p:tavLst>
                                    </p:anim>
                                    <p:anim calcmode="lin" valueType="num">
                                      <p:cBhvr>
                                        <p:cTn id="38" dur="500"/>
                                        <p:tgtEl>
                                          <p:spTgt spid="4"/>
                                        </p:tgtEl>
                                        <p:attrNameLst>
                                          <p:attrName>ppt_h</p:attrName>
                                        </p:attrNameLst>
                                      </p:cBhvr>
                                      <p:tavLst>
                                        <p:tav tm="0">
                                          <p:val>
                                            <p:strVal val="ppt_h"/>
                                          </p:val>
                                        </p:tav>
                                        <p:tav tm="100000">
                                          <p:val>
                                            <p:fltVal val="0"/>
                                          </p:val>
                                        </p:tav>
                                      </p:tavLst>
                                    </p:anim>
                                    <p:animEffect transition="out" filter="fade">
                                      <p:cBhvr>
                                        <p:cTn id="39" dur="500"/>
                                        <p:tgtEl>
                                          <p:spTgt spid="4"/>
                                        </p:tgtEl>
                                      </p:cBhvr>
                                    </p:animEffect>
                                    <p:set>
                                      <p:cBhvr>
                                        <p:cTn id="40" dur="1" fill="hold">
                                          <p:stCondLst>
                                            <p:cond delay="499"/>
                                          </p:stCondLst>
                                        </p:cTn>
                                        <p:tgtEl>
                                          <p:spTgt spid="4"/>
                                        </p:tgtEl>
                                        <p:attrNameLst>
                                          <p:attrName>style.visibility</p:attrName>
                                        </p:attrNameLst>
                                      </p:cBhvr>
                                      <p:to>
                                        <p:strVal val="hidden"/>
                                      </p:to>
                                    </p:set>
                                  </p:childTnLst>
                                </p:cTn>
                              </p:par>
                              <p:par>
                                <p:cTn id="41" presetID="53" presetClass="entr" presetSubtype="0" fill="hold" nodeType="with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p:cTn id="43" dur="500" fill="hold"/>
                                        <p:tgtEl>
                                          <p:spTgt spid="2"/>
                                        </p:tgtEl>
                                        <p:attrNameLst>
                                          <p:attrName>ppt_w</p:attrName>
                                        </p:attrNameLst>
                                      </p:cBhvr>
                                      <p:tavLst>
                                        <p:tav tm="0">
                                          <p:val>
                                            <p:fltVal val="0"/>
                                          </p:val>
                                        </p:tav>
                                        <p:tav tm="100000">
                                          <p:val>
                                            <p:strVal val="#ppt_w"/>
                                          </p:val>
                                        </p:tav>
                                      </p:tavLst>
                                    </p:anim>
                                    <p:anim calcmode="lin" valueType="num">
                                      <p:cBhvr>
                                        <p:cTn id="44" dur="500" fill="hold"/>
                                        <p:tgtEl>
                                          <p:spTgt spid="2"/>
                                        </p:tgtEl>
                                        <p:attrNameLst>
                                          <p:attrName>ppt_h</p:attrName>
                                        </p:attrNameLst>
                                      </p:cBhvr>
                                      <p:tavLst>
                                        <p:tav tm="0">
                                          <p:val>
                                            <p:fltVal val="0"/>
                                          </p:val>
                                        </p:tav>
                                        <p:tav tm="100000">
                                          <p:val>
                                            <p:strVal val="#ppt_h"/>
                                          </p:val>
                                        </p:tav>
                                      </p:tavLst>
                                    </p:anim>
                                    <p:animEffect transition="in" filter="fade">
                                      <p:cBhvr>
                                        <p:cTn id="45" dur="500"/>
                                        <p:tgtEl>
                                          <p:spTgt spid="2"/>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0" fill="hold" nodeType="clickEffect">
                                  <p:stCondLst>
                                    <p:cond delay="0"/>
                                  </p:stCondLst>
                                  <p:childTnLst>
                                    <p:anim calcmode="lin" valueType="num">
                                      <p:cBhvr>
                                        <p:cTn id="49" dur="500"/>
                                        <p:tgtEl>
                                          <p:spTgt spid="2"/>
                                        </p:tgtEl>
                                        <p:attrNameLst>
                                          <p:attrName>ppt_w</p:attrName>
                                        </p:attrNameLst>
                                      </p:cBhvr>
                                      <p:tavLst>
                                        <p:tav tm="0">
                                          <p:val>
                                            <p:strVal val="ppt_w"/>
                                          </p:val>
                                        </p:tav>
                                        <p:tav tm="100000">
                                          <p:val>
                                            <p:fltVal val="0"/>
                                          </p:val>
                                        </p:tav>
                                      </p:tavLst>
                                    </p:anim>
                                    <p:anim calcmode="lin" valueType="num">
                                      <p:cBhvr>
                                        <p:cTn id="50" dur="500"/>
                                        <p:tgtEl>
                                          <p:spTgt spid="2"/>
                                        </p:tgtEl>
                                        <p:attrNameLst>
                                          <p:attrName>ppt_h</p:attrName>
                                        </p:attrNameLst>
                                      </p:cBhvr>
                                      <p:tavLst>
                                        <p:tav tm="0">
                                          <p:val>
                                            <p:strVal val="ppt_h"/>
                                          </p:val>
                                        </p:tav>
                                        <p:tav tm="100000">
                                          <p:val>
                                            <p:fltVal val="0"/>
                                          </p:val>
                                        </p:tav>
                                      </p:tavLst>
                                    </p:anim>
                                    <p:animEffect transition="out" filter="fade">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549275"/>
            <a:ext cx="9144000" cy="5486400"/>
            <a:chOff x="0" y="346"/>
            <a:chExt cx="5760" cy="3456"/>
          </a:xfrm>
        </p:grpSpPr>
        <p:pic>
          <p:nvPicPr>
            <p:cNvPr id="96267" name="Picture 3" descr="passerelle"/>
            <p:cNvPicPr>
              <a:picLocks noChangeAspect="1" noChangeArrowheads="1"/>
            </p:cNvPicPr>
            <p:nvPr/>
          </p:nvPicPr>
          <p:blipFill>
            <a:blip r:embed="rId3" cstate="print"/>
            <a:srcRect/>
            <a:stretch>
              <a:fillRect/>
            </a:stretch>
          </p:blipFill>
          <p:spPr bwMode="auto">
            <a:xfrm>
              <a:off x="0" y="346"/>
              <a:ext cx="5760" cy="3456"/>
            </a:xfrm>
            <a:prstGeom prst="rect">
              <a:avLst/>
            </a:prstGeom>
            <a:noFill/>
            <a:ln w="9525">
              <a:noFill/>
              <a:miter lim="800000"/>
              <a:headEnd/>
              <a:tailEnd/>
            </a:ln>
          </p:spPr>
        </p:pic>
        <p:sp>
          <p:nvSpPr>
            <p:cNvPr id="96268" name="Text Box 4"/>
            <p:cNvSpPr txBox="1">
              <a:spLocks noChangeArrowheads="1"/>
            </p:cNvSpPr>
            <p:nvPr/>
          </p:nvSpPr>
          <p:spPr bwMode="auto">
            <a:xfrm>
              <a:off x="3220" y="387"/>
              <a:ext cx="2472" cy="231"/>
            </a:xfrm>
            <a:prstGeom prst="rect">
              <a:avLst/>
            </a:prstGeom>
            <a:noFill/>
            <a:ln w="9525">
              <a:noFill/>
              <a:miter lim="800000"/>
              <a:headEnd/>
              <a:tailEnd/>
            </a:ln>
          </p:spPr>
          <p:txBody>
            <a:bodyPr>
              <a:spAutoFit/>
            </a:bodyPr>
            <a:lstStyle/>
            <a:p>
              <a:pPr algn="r">
                <a:spcBef>
                  <a:spcPct val="50000"/>
                </a:spcBef>
              </a:pPr>
              <a:r>
                <a:rPr lang="fr-FR" sz="1800"/>
                <a:t>Boîtier servitude passerelle</a:t>
              </a:r>
            </a:p>
          </p:txBody>
        </p:sp>
      </p:grpSp>
      <p:grpSp>
        <p:nvGrpSpPr>
          <p:cNvPr id="3" name="Group 5"/>
          <p:cNvGrpSpPr>
            <a:grpSpLocks/>
          </p:cNvGrpSpPr>
          <p:nvPr/>
        </p:nvGrpSpPr>
        <p:grpSpPr bwMode="auto">
          <a:xfrm>
            <a:off x="0" y="620713"/>
            <a:ext cx="9144000" cy="5551487"/>
            <a:chOff x="0" y="395"/>
            <a:chExt cx="5760" cy="3497"/>
          </a:xfrm>
        </p:grpSpPr>
        <p:pic>
          <p:nvPicPr>
            <p:cNvPr id="96265" name="Picture 6" descr="BTA"/>
            <p:cNvPicPr>
              <a:picLocks noChangeAspect="1" noChangeArrowheads="1"/>
            </p:cNvPicPr>
            <p:nvPr/>
          </p:nvPicPr>
          <p:blipFill>
            <a:blip r:embed="rId4" cstate="print"/>
            <a:srcRect/>
            <a:stretch>
              <a:fillRect/>
            </a:stretch>
          </p:blipFill>
          <p:spPr bwMode="auto">
            <a:xfrm>
              <a:off x="0" y="436"/>
              <a:ext cx="5760" cy="3456"/>
            </a:xfrm>
            <a:prstGeom prst="rect">
              <a:avLst/>
            </a:prstGeom>
            <a:noFill/>
            <a:ln w="9525">
              <a:noFill/>
              <a:miter lim="800000"/>
              <a:headEnd/>
              <a:tailEnd/>
            </a:ln>
          </p:spPr>
        </p:pic>
        <p:sp>
          <p:nvSpPr>
            <p:cNvPr id="96266" name="Text Box 7"/>
            <p:cNvSpPr txBox="1">
              <a:spLocks noChangeArrowheads="1"/>
            </p:cNvSpPr>
            <p:nvPr/>
          </p:nvSpPr>
          <p:spPr bwMode="auto">
            <a:xfrm>
              <a:off x="3651" y="395"/>
              <a:ext cx="2109" cy="231"/>
            </a:xfrm>
            <a:prstGeom prst="rect">
              <a:avLst/>
            </a:prstGeom>
            <a:noFill/>
            <a:ln w="9525">
              <a:noFill/>
              <a:miter lim="800000"/>
              <a:headEnd/>
              <a:tailEnd/>
            </a:ln>
          </p:spPr>
          <p:txBody>
            <a:bodyPr>
              <a:spAutoFit/>
            </a:bodyPr>
            <a:lstStyle/>
            <a:p>
              <a:pPr algn="r">
                <a:spcBef>
                  <a:spcPct val="50000"/>
                </a:spcBef>
              </a:pPr>
              <a:r>
                <a:rPr lang="fr-FR" sz="1800"/>
                <a:t>Boîtier télématique autonome</a:t>
              </a:r>
            </a:p>
          </p:txBody>
        </p:sp>
      </p:grpSp>
      <p:grpSp>
        <p:nvGrpSpPr>
          <p:cNvPr id="4" name="Group 8"/>
          <p:cNvGrpSpPr>
            <a:grpSpLocks/>
          </p:cNvGrpSpPr>
          <p:nvPr/>
        </p:nvGrpSpPr>
        <p:grpSpPr bwMode="auto">
          <a:xfrm>
            <a:off x="0" y="549275"/>
            <a:ext cx="9271000" cy="6237288"/>
            <a:chOff x="-6" y="391"/>
            <a:chExt cx="5840" cy="3929"/>
          </a:xfrm>
        </p:grpSpPr>
        <p:pic>
          <p:nvPicPr>
            <p:cNvPr id="96262" name="Picture 9" descr="CAN-CONF"/>
            <p:cNvPicPr>
              <a:picLocks noChangeAspect="1" noChangeArrowheads="1"/>
            </p:cNvPicPr>
            <p:nvPr/>
          </p:nvPicPr>
          <p:blipFill>
            <a:blip r:embed="rId5" cstate="print"/>
            <a:srcRect/>
            <a:stretch>
              <a:fillRect/>
            </a:stretch>
          </p:blipFill>
          <p:spPr bwMode="auto">
            <a:xfrm>
              <a:off x="-6" y="436"/>
              <a:ext cx="5766" cy="3462"/>
            </a:xfrm>
            <a:prstGeom prst="rect">
              <a:avLst/>
            </a:prstGeom>
            <a:noFill/>
            <a:ln w="9525">
              <a:noFill/>
              <a:miter lim="800000"/>
              <a:headEnd/>
              <a:tailEnd/>
            </a:ln>
          </p:spPr>
        </p:pic>
        <p:sp>
          <p:nvSpPr>
            <p:cNvPr id="96263" name="Text Box 10"/>
            <p:cNvSpPr txBox="1">
              <a:spLocks noChangeArrowheads="1"/>
            </p:cNvSpPr>
            <p:nvPr/>
          </p:nvSpPr>
          <p:spPr bwMode="auto">
            <a:xfrm>
              <a:off x="73" y="3916"/>
              <a:ext cx="5761" cy="404"/>
            </a:xfrm>
            <a:prstGeom prst="rect">
              <a:avLst/>
            </a:prstGeom>
            <a:noFill/>
            <a:ln w="9525">
              <a:noFill/>
              <a:miter lim="800000"/>
              <a:headEnd/>
              <a:tailEnd/>
            </a:ln>
          </p:spPr>
          <p:txBody>
            <a:bodyPr>
              <a:spAutoFit/>
            </a:bodyPr>
            <a:lstStyle/>
            <a:p>
              <a:pPr algn="l">
                <a:spcBef>
                  <a:spcPct val="50000"/>
                </a:spcBef>
              </a:pPr>
              <a:r>
                <a:rPr lang="es-ES" sz="1800">
                  <a:solidFill>
                    <a:srgbClr val="000000"/>
                  </a:solidFill>
                </a:rPr>
                <a:t>La caja pasarela conecta la BTA (caja telemática autónoma) de origen PSA a la red CAN-C a través del CA-CONF.</a:t>
              </a:r>
            </a:p>
          </p:txBody>
        </p:sp>
        <p:sp>
          <p:nvSpPr>
            <p:cNvPr id="96264" name="Text Box 11"/>
            <p:cNvSpPr txBox="1">
              <a:spLocks noChangeArrowheads="1"/>
            </p:cNvSpPr>
            <p:nvPr/>
          </p:nvSpPr>
          <p:spPr bwMode="auto">
            <a:xfrm>
              <a:off x="0" y="391"/>
              <a:ext cx="1165" cy="231"/>
            </a:xfrm>
            <a:prstGeom prst="rect">
              <a:avLst/>
            </a:prstGeom>
            <a:noFill/>
            <a:ln w="9525">
              <a:noFill/>
              <a:miter lim="800000"/>
              <a:headEnd/>
              <a:tailEnd/>
            </a:ln>
          </p:spPr>
          <p:txBody>
            <a:bodyPr>
              <a:spAutoFit/>
            </a:bodyPr>
            <a:lstStyle/>
            <a:p>
              <a:pPr algn="l">
                <a:spcBef>
                  <a:spcPct val="50000"/>
                </a:spcBef>
              </a:pPr>
              <a:r>
                <a:rPr lang="fr-FR" sz="1800" b="1"/>
                <a:t>CAN-CONF</a:t>
              </a:r>
            </a:p>
          </p:txBody>
        </p:sp>
      </p:grpSp>
      <p:sp>
        <p:nvSpPr>
          <p:cNvPr id="96261" name="Rectangle 2"/>
          <p:cNvSpPr>
            <a:spLocks noChangeArrowheads="1"/>
          </p:cNvSpPr>
          <p:nvPr/>
        </p:nvSpPr>
        <p:spPr bwMode="auto">
          <a:xfrm>
            <a:off x="179388" y="22225"/>
            <a:ext cx="8496300" cy="549275"/>
          </a:xfrm>
          <a:prstGeom prst="rect">
            <a:avLst/>
          </a:prstGeom>
          <a:noFill/>
          <a:ln w="9525">
            <a:noFill/>
            <a:miter lim="800000"/>
            <a:headEnd/>
            <a:tailEnd/>
          </a:ln>
        </p:spPr>
        <p:txBody>
          <a:bodyPr lIns="90517" tIns="45259" rIns="90517" bIns="45259" anchor="ctr"/>
          <a:lstStyle/>
          <a:p>
            <a:pPr algn="l" defTabSz="904875"/>
            <a:r>
              <a:rPr lang="es-ES" sz="2300">
                <a:solidFill>
                  <a:srgbClr val="000000"/>
                </a:solidFill>
              </a:rPr>
              <a:t>Arquitectura multiplexada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53"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0" fill="hold" nodeType="clickEffect">
                                  <p:stCondLst>
                                    <p:cond delay="0"/>
                                  </p:stCondLst>
                                  <p:childTnLst>
                                    <p:anim calcmode="lin" valueType="num">
                                      <p:cBhvr>
                                        <p:cTn id="25" dur="500"/>
                                        <p:tgtEl>
                                          <p:spTgt spid="2"/>
                                        </p:tgtEl>
                                        <p:attrNameLst>
                                          <p:attrName>ppt_w</p:attrName>
                                        </p:attrNameLst>
                                      </p:cBhvr>
                                      <p:tavLst>
                                        <p:tav tm="0">
                                          <p:val>
                                            <p:strVal val="ppt_w"/>
                                          </p:val>
                                        </p:tav>
                                        <p:tav tm="100000">
                                          <p:val>
                                            <p:fltVal val="0"/>
                                          </p:val>
                                        </p:tav>
                                      </p:tavLst>
                                    </p:anim>
                                    <p:anim calcmode="lin" valueType="num">
                                      <p:cBhvr>
                                        <p:cTn id="26" dur="500"/>
                                        <p:tgtEl>
                                          <p:spTgt spid="2"/>
                                        </p:tgtEl>
                                        <p:attrNameLst>
                                          <p:attrName>ppt_h</p:attrName>
                                        </p:attrNameLst>
                                      </p:cBhvr>
                                      <p:tavLst>
                                        <p:tav tm="0">
                                          <p:val>
                                            <p:strVal val="ppt_h"/>
                                          </p:val>
                                        </p:tav>
                                        <p:tav tm="100000">
                                          <p:val>
                                            <p:fltVal val="0"/>
                                          </p:val>
                                        </p:tav>
                                      </p:tavLst>
                                    </p:anim>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53"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0" fill="hold" nodeType="clickEffect">
                                  <p:stCondLst>
                                    <p:cond delay="0"/>
                                  </p:stCondLst>
                                  <p:childTnLst>
                                    <p:anim calcmode="lin" valueType="num">
                                      <p:cBhvr>
                                        <p:cTn id="37" dur="500"/>
                                        <p:tgtEl>
                                          <p:spTgt spid="3"/>
                                        </p:tgtEl>
                                        <p:attrNameLst>
                                          <p:attrName>ppt_w</p:attrName>
                                        </p:attrNameLst>
                                      </p:cBhvr>
                                      <p:tavLst>
                                        <p:tav tm="0">
                                          <p:val>
                                            <p:strVal val="ppt_w"/>
                                          </p:val>
                                        </p:tav>
                                        <p:tav tm="100000">
                                          <p:val>
                                            <p:fltVal val="0"/>
                                          </p:val>
                                        </p:tav>
                                      </p:tavLst>
                                    </p:anim>
                                    <p:anim calcmode="lin" valueType="num">
                                      <p:cBhvr>
                                        <p:cTn id="38" dur="500"/>
                                        <p:tgtEl>
                                          <p:spTgt spid="3"/>
                                        </p:tgtEl>
                                        <p:attrNameLst>
                                          <p:attrName>ppt_h</p:attrName>
                                        </p:attrNameLst>
                                      </p:cBhvr>
                                      <p:tavLst>
                                        <p:tav tm="0">
                                          <p:val>
                                            <p:strVal val="ppt_h"/>
                                          </p:val>
                                        </p:tav>
                                        <p:tav tm="100000">
                                          <p:val>
                                            <p:fltVal val="0"/>
                                          </p:val>
                                        </p:tav>
                                      </p:tavLst>
                                    </p:anim>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692150"/>
            <a:ext cx="9001125" cy="5473700"/>
            <a:chOff x="0" y="436"/>
            <a:chExt cx="5670" cy="3448"/>
          </a:xfrm>
        </p:grpSpPr>
        <p:pic>
          <p:nvPicPr>
            <p:cNvPr id="98317" name="Picture 3" descr="EV"/>
            <p:cNvPicPr>
              <a:picLocks noChangeAspect="1" noChangeArrowheads="1"/>
            </p:cNvPicPr>
            <p:nvPr/>
          </p:nvPicPr>
          <p:blipFill>
            <a:blip r:embed="rId3" cstate="print"/>
            <a:srcRect/>
            <a:stretch>
              <a:fillRect/>
            </a:stretch>
          </p:blipFill>
          <p:spPr bwMode="auto">
            <a:xfrm>
              <a:off x="0" y="482"/>
              <a:ext cx="5670" cy="3402"/>
            </a:xfrm>
            <a:prstGeom prst="rect">
              <a:avLst/>
            </a:prstGeom>
            <a:noFill/>
            <a:ln w="9525">
              <a:noFill/>
              <a:miter lim="800000"/>
              <a:headEnd/>
              <a:tailEnd/>
            </a:ln>
          </p:spPr>
        </p:pic>
        <p:sp>
          <p:nvSpPr>
            <p:cNvPr id="98318" name="Text Box 4"/>
            <p:cNvSpPr txBox="1">
              <a:spLocks noChangeArrowheads="1"/>
            </p:cNvSpPr>
            <p:nvPr/>
          </p:nvSpPr>
          <p:spPr bwMode="auto">
            <a:xfrm>
              <a:off x="3560" y="436"/>
              <a:ext cx="2087" cy="231"/>
            </a:xfrm>
            <a:prstGeom prst="rect">
              <a:avLst/>
            </a:prstGeom>
            <a:noFill/>
            <a:ln w="9525">
              <a:noFill/>
              <a:miter lim="800000"/>
              <a:headEnd/>
              <a:tailEnd/>
            </a:ln>
          </p:spPr>
          <p:txBody>
            <a:bodyPr>
              <a:spAutoFit/>
            </a:bodyPr>
            <a:lstStyle/>
            <a:p>
              <a:pPr algn="r">
                <a:spcBef>
                  <a:spcPct val="50000"/>
                </a:spcBef>
              </a:pPr>
              <a:r>
                <a:rPr lang="fr-FR" sz="1800"/>
                <a:t>Calculateur véhicule électrique</a:t>
              </a:r>
            </a:p>
          </p:txBody>
        </p:sp>
      </p:grpSp>
      <p:grpSp>
        <p:nvGrpSpPr>
          <p:cNvPr id="3" name="Group 5"/>
          <p:cNvGrpSpPr>
            <a:grpSpLocks/>
          </p:cNvGrpSpPr>
          <p:nvPr/>
        </p:nvGrpSpPr>
        <p:grpSpPr bwMode="auto">
          <a:xfrm>
            <a:off x="0" y="692150"/>
            <a:ext cx="9001125" cy="5545138"/>
            <a:chOff x="0" y="436"/>
            <a:chExt cx="5670" cy="3493"/>
          </a:xfrm>
        </p:grpSpPr>
        <p:pic>
          <p:nvPicPr>
            <p:cNvPr id="98315" name="Picture 6" descr="prise_charge"/>
            <p:cNvPicPr>
              <a:picLocks noChangeAspect="1" noChangeArrowheads="1"/>
            </p:cNvPicPr>
            <p:nvPr/>
          </p:nvPicPr>
          <p:blipFill>
            <a:blip r:embed="rId4" cstate="print"/>
            <a:srcRect/>
            <a:stretch>
              <a:fillRect/>
            </a:stretch>
          </p:blipFill>
          <p:spPr bwMode="auto">
            <a:xfrm>
              <a:off x="0" y="527"/>
              <a:ext cx="5670" cy="3402"/>
            </a:xfrm>
            <a:prstGeom prst="rect">
              <a:avLst/>
            </a:prstGeom>
            <a:noFill/>
            <a:ln w="9525">
              <a:noFill/>
              <a:miter lim="800000"/>
              <a:headEnd/>
              <a:tailEnd/>
            </a:ln>
          </p:spPr>
        </p:pic>
        <p:sp>
          <p:nvSpPr>
            <p:cNvPr id="98316" name="Text Box 7"/>
            <p:cNvSpPr txBox="1">
              <a:spLocks noChangeArrowheads="1"/>
            </p:cNvSpPr>
            <p:nvPr/>
          </p:nvSpPr>
          <p:spPr bwMode="auto">
            <a:xfrm>
              <a:off x="3833" y="436"/>
              <a:ext cx="1814" cy="231"/>
            </a:xfrm>
            <a:prstGeom prst="rect">
              <a:avLst/>
            </a:prstGeom>
            <a:noFill/>
            <a:ln w="9525">
              <a:noFill/>
              <a:miter lim="800000"/>
              <a:headEnd/>
              <a:tailEnd/>
            </a:ln>
          </p:spPr>
          <p:txBody>
            <a:bodyPr>
              <a:spAutoFit/>
            </a:bodyPr>
            <a:lstStyle/>
            <a:p>
              <a:pPr algn="r">
                <a:spcBef>
                  <a:spcPct val="50000"/>
                </a:spcBef>
              </a:pPr>
              <a:r>
                <a:rPr lang="fr-FR" sz="1800"/>
                <a:t>Prise de chargeur externe</a:t>
              </a:r>
            </a:p>
          </p:txBody>
        </p:sp>
      </p:grpSp>
      <p:grpSp>
        <p:nvGrpSpPr>
          <p:cNvPr id="4" name="Group 8"/>
          <p:cNvGrpSpPr>
            <a:grpSpLocks/>
          </p:cNvGrpSpPr>
          <p:nvPr/>
        </p:nvGrpSpPr>
        <p:grpSpPr bwMode="auto">
          <a:xfrm>
            <a:off x="0" y="765175"/>
            <a:ext cx="9001125" cy="5472113"/>
            <a:chOff x="0" y="482"/>
            <a:chExt cx="5670" cy="3447"/>
          </a:xfrm>
        </p:grpSpPr>
        <p:pic>
          <p:nvPicPr>
            <p:cNvPr id="98313" name="Picture 9" descr="CHARGEUR"/>
            <p:cNvPicPr>
              <a:picLocks noChangeAspect="1" noChangeArrowheads="1"/>
            </p:cNvPicPr>
            <p:nvPr/>
          </p:nvPicPr>
          <p:blipFill>
            <a:blip r:embed="rId5" cstate="print"/>
            <a:srcRect/>
            <a:stretch>
              <a:fillRect/>
            </a:stretch>
          </p:blipFill>
          <p:spPr bwMode="auto">
            <a:xfrm>
              <a:off x="0" y="527"/>
              <a:ext cx="5670" cy="3402"/>
            </a:xfrm>
            <a:prstGeom prst="rect">
              <a:avLst/>
            </a:prstGeom>
            <a:noFill/>
            <a:ln w="9525">
              <a:noFill/>
              <a:miter lim="800000"/>
              <a:headEnd/>
              <a:tailEnd/>
            </a:ln>
          </p:spPr>
        </p:pic>
        <p:sp>
          <p:nvSpPr>
            <p:cNvPr id="98314" name="Text Box 10"/>
            <p:cNvSpPr txBox="1">
              <a:spLocks noChangeArrowheads="1"/>
            </p:cNvSpPr>
            <p:nvPr/>
          </p:nvSpPr>
          <p:spPr bwMode="auto">
            <a:xfrm>
              <a:off x="3742" y="482"/>
              <a:ext cx="1814" cy="231"/>
            </a:xfrm>
            <a:prstGeom prst="rect">
              <a:avLst/>
            </a:prstGeom>
            <a:noFill/>
            <a:ln w="9525">
              <a:noFill/>
              <a:miter lim="800000"/>
              <a:headEnd/>
              <a:tailEnd/>
            </a:ln>
          </p:spPr>
          <p:txBody>
            <a:bodyPr>
              <a:spAutoFit/>
            </a:bodyPr>
            <a:lstStyle/>
            <a:p>
              <a:pPr algn="r">
                <a:spcBef>
                  <a:spcPct val="50000"/>
                </a:spcBef>
              </a:pPr>
              <a:r>
                <a:rPr lang="fr-FR" sz="1800"/>
                <a:t>Chargeur externe</a:t>
              </a:r>
            </a:p>
          </p:txBody>
        </p:sp>
      </p:grpSp>
      <p:sp>
        <p:nvSpPr>
          <p:cNvPr id="98309" name="Rectangle 2"/>
          <p:cNvSpPr>
            <a:spLocks noChangeArrowheads="1"/>
          </p:cNvSpPr>
          <p:nvPr/>
        </p:nvSpPr>
        <p:spPr bwMode="auto">
          <a:xfrm>
            <a:off x="179388" y="22225"/>
            <a:ext cx="8496300" cy="549275"/>
          </a:xfrm>
          <a:prstGeom prst="rect">
            <a:avLst/>
          </a:prstGeom>
          <a:noFill/>
          <a:ln w="9525">
            <a:noFill/>
            <a:miter lim="800000"/>
            <a:headEnd/>
            <a:tailEnd/>
          </a:ln>
        </p:spPr>
        <p:txBody>
          <a:bodyPr lIns="90517" tIns="45259" rIns="90517" bIns="45259" anchor="ctr"/>
          <a:lstStyle/>
          <a:p>
            <a:pPr algn="l" defTabSz="904875"/>
            <a:r>
              <a:rPr lang="fr-FR" sz="2300">
                <a:solidFill>
                  <a:srgbClr val="000000"/>
                </a:solidFill>
              </a:rPr>
              <a:t>Arquitectura multiplexada</a:t>
            </a:r>
          </a:p>
        </p:txBody>
      </p:sp>
      <p:grpSp>
        <p:nvGrpSpPr>
          <p:cNvPr id="5" name="Group 12"/>
          <p:cNvGrpSpPr>
            <a:grpSpLocks/>
          </p:cNvGrpSpPr>
          <p:nvPr/>
        </p:nvGrpSpPr>
        <p:grpSpPr bwMode="auto">
          <a:xfrm>
            <a:off x="0" y="549275"/>
            <a:ext cx="9153525" cy="5854700"/>
            <a:chOff x="0" y="346"/>
            <a:chExt cx="5766" cy="3688"/>
          </a:xfrm>
        </p:grpSpPr>
        <p:pic>
          <p:nvPicPr>
            <p:cNvPr id="98311" name="Picture 13" descr="CHARGING-CAN"/>
            <p:cNvPicPr>
              <a:picLocks noChangeAspect="1" noChangeArrowheads="1"/>
            </p:cNvPicPr>
            <p:nvPr/>
          </p:nvPicPr>
          <p:blipFill>
            <a:blip r:embed="rId6" cstate="print"/>
            <a:srcRect/>
            <a:stretch>
              <a:fillRect/>
            </a:stretch>
          </p:blipFill>
          <p:spPr bwMode="auto">
            <a:xfrm>
              <a:off x="0" y="572"/>
              <a:ext cx="5766" cy="3462"/>
            </a:xfrm>
            <a:prstGeom prst="rect">
              <a:avLst/>
            </a:prstGeom>
            <a:noFill/>
            <a:ln w="9525">
              <a:noFill/>
              <a:miter lim="800000"/>
              <a:headEnd/>
              <a:tailEnd/>
            </a:ln>
          </p:spPr>
        </p:pic>
        <p:sp>
          <p:nvSpPr>
            <p:cNvPr id="98312" name="Text Box 14"/>
            <p:cNvSpPr txBox="1">
              <a:spLocks noChangeArrowheads="1"/>
            </p:cNvSpPr>
            <p:nvPr/>
          </p:nvSpPr>
          <p:spPr bwMode="auto">
            <a:xfrm>
              <a:off x="46" y="346"/>
              <a:ext cx="5714" cy="231"/>
            </a:xfrm>
            <a:prstGeom prst="rect">
              <a:avLst/>
            </a:prstGeom>
            <a:solidFill>
              <a:schemeClr val="tx2"/>
            </a:solidFill>
            <a:ln w="9525">
              <a:noFill/>
              <a:miter lim="800000"/>
              <a:headEnd/>
              <a:tailEnd/>
            </a:ln>
          </p:spPr>
          <p:txBody>
            <a:bodyPr>
              <a:spAutoFit/>
            </a:bodyPr>
            <a:lstStyle/>
            <a:p>
              <a:pPr algn="l">
                <a:spcBef>
                  <a:spcPct val="50000"/>
                </a:spcBef>
              </a:pPr>
              <a:r>
                <a:rPr lang="fr-FR" sz="1800" b="1"/>
                <a:t>CHARGING-CAN</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53"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0" fill="hold" nodeType="clickEffect">
                                  <p:stCondLst>
                                    <p:cond delay="0"/>
                                  </p:stCondLst>
                                  <p:childTnLst>
                                    <p:anim calcmode="lin" valueType="num">
                                      <p:cBhvr>
                                        <p:cTn id="25" dur="500"/>
                                        <p:tgtEl>
                                          <p:spTgt spid="2"/>
                                        </p:tgtEl>
                                        <p:attrNameLst>
                                          <p:attrName>ppt_w</p:attrName>
                                        </p:attrNameLst>
                                      </p:cBhvr>
                                      <p:tavLst>
                                        <p:tav tm="0">
                                          <p:val>
                                            <p:strVal val="ppt_w"/>
                                          </p:val>
                                        </p:tav>
                                        <p:tav tm="100000">
                                          <p:val>
                                            <p:fltVal val="0"/>
                                          </p:val>
                                        </p:tav>
                                      </p:tavLst>
                                    </p:anim>
                                    <p:anim calcmode="lin" valueType="num">
                                      <p:cBhvr>
                                        <p:cTn id="26" dur="500"/>
                                        <p:tgtEl>
                                          <p:spTgt spid="2"/>
                                        </p:tgtEl>
                                        <p:attrNameLst>
                                          <p:attrName>ppt_h</p:attrName>
                                        </p:attrNameLst>
                                      </p:cBhvr>
                                      <p:tavLst>
                                        <p:tav tm="0">
                                          <p:val>
                                            <p:strVal val="ppt_h"/>
                                          </p:val>
                                        </p:tav>
                                        <p:tav tm="100000">
                                          <p:val>
                                            <p:fltVal val="0"/>
                                          </p:val>
                                        </p:tav>
                                      </p:tavLst>
                                    </p:anim>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53"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0" fill="hold" nodeType="clickEffect">
                                  <p:stCondLst>
                                    <p:cond delay="0"/>
                                  </p:stCondLst>
                                  <p:childTnLst>
                                    <p:anim calcmode="lin" valueType="num">
                                      <p:cBhvr>
                                        <p:cTn id="37" dur="500"/>
                                        <p:tgtEl>
                                          <p:spTgt spid="3"/>
                                        </p:tgtEl>
                                        <p:attrNameLst>
                                          <p:attrName>ppt_w</p:attrName>
                                        </p:attrNameLst>
                                      </p:cBhvr>
                                      <p:tavLst>
                                        <p:tav tm="0">
                                          <p:val>
                                            <p:strVal val="ppt_w"/>
                                          </p:val>
                                        </p:tav>
                                        <p:tav tm="100000">
                                          <p:val>
                                            <p:fltVal val="0"/>
                                          </p:val>
                                        </p:tav>
                                      </p:tavLst>
                                    </p:anim>
                                    <p:anim calcmode="lin" valueType="num">
                                      <p:cBhvr>
                                        <p:cTn id="38" dur="500"/>
                                        <p:tgtEl>
                                          <p:spTgt spid="3"/>
                                        </p:tgtEl>
                                        <p:attrNameLst>
                                          <p:attrName>ppt_h</p:attrName>
                                        </p:attrNameLst>
                                      </p:cBhvr>
                                      <p:tavLst>
                                        <p:tav tm="0">
                                          <p:val>
                                            <p:strVal val="ppt_h"/>
                                          </p:val>
                                        </p:tav>
                                        <p:tav tm="100000">
                                          <p:val>
                                            <p:fltVal val="0"/>
                                          </p:val>
                                        </p:tav>
                                      </p:tavLst>
                                    </p:anim>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par>
                                <p:cTn id="41" presetID="53"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fltVal val="0"/>
                                          </p:val>
                                        </p:tav>
                                        <p:tav tm="100000">
                                          <p:val>
                                            <p:strVal val="#ppt_w"/>
                                          </p:val>
                                        </p:tav>
                                      </p:tavLst>
                                    </p:anim>
                                    <p:anim calcmode="lin" valueType="num">
                                      <p:cBhvr>
                                        <p:cTn id="44" dur="500" fill="hold"/>
                                        <p:tgtEl>
                                          <p:spTgt spid="4"/>
                                        </p:tgtEl>
                                        <p:attrNameLst>
                                          <p:attrName>ppt_h</p:attrName>
                                        </p:attrNameLst>
                                      </p:cBhvr>
                                      <p:tavLst>
                                        <p:tav tm="0">
                                          <p:val>
                                            <p:fltVal val="0"/>
                                          </p:val>
                                        </p:tav>
                                        <p:tav tm="100000">
                                          <p:val>
                                            <p:strVal val="#ppt_h"/>
                                          </p:val>
                                        </p:tav>
                                      </p:tavLst>
                                    </p:anim>
                                    <p:animEffect transition="in" filter="fade">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0" fill="hold" nodeType="clickEffect">
                                  <p:stCondLst>
                                    <p:cond delay="0"/>
                                  </p:stCondLst>
                                  <p:childTnLst>
                                    <p:anim calcmode="lin" valueType="num">
                                      <p:cBhvr>
                                        <p:cTn id="49" dur="500"/>
                                        <p:tgtEl>
                                          <p:spTgt spid="4"/>
                                        </p:tgtEl>
                                        <p:attrNameLst>
                                          <p:attrName>ppt_w</p:attrName>
                                        </p:attrNameLst>
                                      </p:cBhvr>
                                      <p:tavLst>
                                        <p:tav tm="0">
                                          <p:val>
                                            <p:strVal val="ppt_w"/>
                                          </p:val>
                                        </p:tav>
                                        <p:tav tm="100000">
                                          <p:val>
                                            <p:fltVal val="0"/>
                                          </p:val>
                                        </p:tav>
                                      </p:tavLst>
                                    </p:anim>
                                    <p:anim calcmode="lin" valueType="num">
                                      <p:cBhvr>
                                        <p:cTn id="50" dur="500"/>
                                        <p:tgtEl>
                                          <p:spTgt spid="4"/>
                                        </p:tgtEl>
                                        <p:attrNameLst>
                                          <p:attrName>ppt_h</p:attrName>
                                        </p:attrNameLst>
                                      </p:cBhvr>
                                      <p:tavLst>
                                        <p:tav tm="0">
                                          <p:val>
                                            <p:strVal val="ppt_h"/>
                                          </p:val>
                                        </p:tav>
                                        <p:tav tm="100000">
                                          <p:val>
                                            <p:fltVal val="0"/>
                                          </p:val>
                                        </p:tav>
                                      </p:tavLst>
                                    </p:anim>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1438" y="620713"/>
            <a:ext cx="9072562" cy="5473700"/>
            <a:chOff x="45" y="390"/>
            <a:chExt cx="5715" cy="3448"/>
          </a:xfrm>
        </p:grpSpPr>
        <p:pic>
          <p:nvPicPr>
            <p:cNvPr id="100362" name="Picture 3" descr="BSI"/>
            <p:cNvPicPr>
              <a:picLocks noChangeAspect="1" noChangeArrowheads="1"/>
            </p:cNvPicPr>
            <p:nvPr/>
          </p:nvPicPr>
          <p:blipFill>
            <a:blip r:embed="rId3" cstate="print"/>
            <a:srcRect/>
            <a:stretch>
              <a:fillRect/>
            </a:stretch>
          </p:blipFill>
          <p:spPr bwMode="auto">
            <a:xfrm>
              <a:off x="45" y="436"/>
              <a:ext cx="5670" cy="3402"/>
            </a:xfrm>
            <a:prstGeom prst="rect">
              <a:avLst/>
            </a:prstGeom>
            <a:noFill/>
            <a:ln w="9525">
              <a:noFill/>
              <a:miter lim="800000"/>
              <a:headEnd/>
              <a:tailEnd/>
            </a:ln>
          </p:spPr>
        </p:pic>
        <p:sp>
          <p:nvSpPr>
            <p:cNvPr id="100363" name="Text Box 4"/>
            <p:cNvSpPr txBox="1">
              <a:spLocks noChangeArrowheads="1"/>
            </p:cNvSpPr>
            <p:nvPr/>
          </p:nvSpPr>
          <p:spPr bwMode="auto">
            <a:xfrm>
              <a:off x="3470" y="390"/>
              <a:ext cx="2290" cy="231"/>
            </a:xfrm>
            <a:prstGeom prst="rect">
              <a:avLst/>
            </a:prstGeom>
            <a:noFill/>
            <a:ln w="9525">
              <a:noFill/>
              <a:miter lim="800000"/>
              <a:headEnd/>
              <a:tailEnd/>
            </a:ln>
          </p:spPr>
          <p:txBody>
            <a:bodyPr>
              <a:spAutoFit/>
            </a:bodyPr>
            <a:lstStyle/>
            <a:p>
              <a:pPr algn="r">
                <a:spcBef>
                  <a:spcPct val="50000"/>
                </a:spcBef>
              </a:pPr>
              <a:r>
                <a:rPr lang="fr-FR" sz="1800"/>
                <a:t>Boîtier servitude intelligent (BSI)</a:t>
              </a:r>
            </a:p>
          </p:txBody>
        </p:sp>
      </p:grpSp>
      <p:grpSp>
        <p:nvGrpSpPr>
          <p:cNvPr id="3" name="Group 5"/>
          <p:cNvGrpSpPr>
            <a:grpSpLocks/>
          </p:cNvGrpSpPr>
          <p:nvPr/>
        </p:nvGrpSpPr>
        <p:grpSpPr bwMode="auto">
          <a:xfrm>
            <a:off x="34925" y="655638"/>
            <a:ext cx="9036050" cy="5437187"/>
            <a:chOff x="22" y="413"/>
            <a:chExt cx="5692" cy="3425"/>
          </a:xfrm>
        </p:grpSpPr>
        <p:pic>
          <p:nvPicPr>
            <p:cNvPr id="100360" name="Picture 6" descr="CV00_"/>
            <p:cNvPicPr>
              <a:picLocks noChangeAspect="1" noChangeArrowheads="1"/>
            </p:cNvPicPr>
            <p:nvPr/>
          </p:nvPicPr>
          <p:blipFill>
            <a:blip r:embed="rId4" cstate="print"/>
            <a:srcRect/>
            <a:stretch>
              <a:fillRect/>
            </a:stretch>
          </p:blipFill>
          <p:spPr bwMode="auto">
            <a:xfrm>
              <a:off x="22" y="436"/>
              <a:ext cx="5670" cy="3402"/>
            </a:xfrm>
            <a:prstGeom prst="rect">
              <a:avLst/>
            </a:prstGeom>
            <a:noFill/>
            <a:ln w="9525">
              <a:noFill/>
              <a:miter lim="800000"/>
              <a:headEnd/>
              <a:tailEnd/>
            </a:ln>
          </p:spPr>
        </p:pic>
        <p:sp>
          <p:nvSpPr>
            <p:cNvPr id="100361" name="Text Box 7"/>
            <p:cNvSpPr txBox="1">
              <a:spLocks noChangeArrowheads="1"/>
            </p:cNvSpPr>
            <p:nvPr/>
          </p:nvSpPr>
          <p:spPr bwMode="auto">
            <a:xfrm>
              <a:off x="3424" y="413"/>
              <a:ext cx="2290" cy="231"/>
            </a:xfrm>
            <a:prstGeom prst="rect">
              <a:avLst/>
            </a:prstGeom>
            <a:noFill/>
            <a:ln w="9525">
              <a:noFill/>
              <a:miter lim="800000"/>
              <a:headEnd/>
              <a:tailEnd/>
            </a:ln>
          </p:spPr>
          <p:txBody>
            <a:bodyPr>
              <a:spAutoFit/>
            </a:bodyPr>
            <a:lstStyle/>
            <a:p>
              <a:pPr algn="r">
                <a:spcBef>
                  <a:spcPct val="50000"/>
                </a:spcBef>
              </a:pPr>
              <a:r>
                <a:rPr lang="fr-FR" sz="1800"/>
                <a:t>Module commutateur sous volant</a:t>
              </a:r>
            </a:p>
          </p:txBody>
        </p:sp>
      </p:grpSp>
      <p:sp>
        <p:nvSpPr>
          <p:cNvPr id="100356" name="Rectangle 2"/>
          <p:cNvSpPr>
            <a:spLocks noChangeArrowheads="1"/>
          </p:cNvSpPr>
          <p:nvPr/>
        </p:nvSpPr>
        <p:spPr bwMode="auto">
          <a:xfrm>
            <a:off x="179388" y="22225"/>
            <a:ext cx="8496300" cy="549275"/>
          </a:xfrm>
          <a:prstGeom prst="rect">
            <a:avLst/>
          </a:prstGeom>
          <a:noFill/>
          <a:ln w="9525">
            <a:noFill/>
            <a:miter lim="800000"/>
            <a:headEnd/>
            <a:tailEnd/>
          </a:ln>
        </p:spPr>
        <p:txBody>
          <a:bodyPr lIns="90517" tIns="45259" rIns="90517" bIns="45259" anchor="ctr"/>
          <a:lstStyle/>
          <a:p>
            <a:pPr algn="l" defTabSz="904875"/>
            <a:r>
              <a:rPr lang="es-ES" sz="2300">
                <a:solidFill>
                  <a:srgbClr val="000000"/>
                </a:solidFill>
              </a:rPr>
              <a:t>Arquitectura multiplexada</a:t>
            </a:r>
          </a:p>
        </p:txBody>
      </p:sp>
      <p:grpSp>
        <p:nvGrpSpPr>
          <p:cNvPr id="4" name="Group 9"/>
          <p:cNvGrpSpPr>
            <a:grpSpLocks/>
          </p:cNvGrpSpPr>
          <p:nvPr/>
        </p:nvGrpSpPr>
        <p:grpSpPr bwMode="auto">
          <a:xfrm>
            <a:off x="0" y="692150"/>
            <a:ext cx="9109075" cy="5410200"/>
            <a:chOff x="0" y="436"/>
            <a:chExt cx="5738" cy="3408"/>
          </a:xfrm>
        </p:grpSpPr>
        <p:pic>
          <p:nvPicPr>
            <p:cNvPr id="100358" name="Picture 10" descr="LIN simp"/>
            <p:cNvPicPr>
              <a:picLocks noChangeAspect="1" noChangeArrowheads="1"/>
            </p:cNvPicPr>
            <p:nvPr/>
          </p:nvPicPr>
          <p:blipFill>
            <a:blip r:embed="rId5" cstate="print"/>
            <a:srcRect/>
            <a:stretch>
              <a:fillRect/>
            </a:stretch>
          </p:blipFill>
          <p:spPr bwMode="auto">
            <a:xfrm>
              <a:off x="0" y="436"/>
              <a:ext cx="5738" cy="3408"/>
            </a:xfrm>
            <a:prstGeom prst="rect">
              <a:avLst/>
            </a:prstGeom>
            <a:noFill/>
            <a:ln w="9525">
              <a:noFill/>
              <a:miter lim="800000"/>
              <a:headEnd/>
              <a:tailEnd/>
            </a:ln>
          </p:spPr>
        </p:pic>
        <p:sp>
          <p:nvSpPr>
            <p:cNvPr id="100359" name="Text Box 11"/>
            <p:cNvSpPr txBox="1">
              <a:spLocks noChangeArrowheads="1"/>
            </p:cNvSpPr>
            <p:nvPr/>
          </p:nvSpPr>
          <p:spPr bwMode="auto">
            <a:xfrm>
              <a:off x="68" y="436"/>
              <a:ext cx="2767" cy="231"/>
            </a:xfrm>
            <a:prstGeom prst="rect">
              <a:avLst/>
            </a:prstGeom>
            <a:noFill/>
            <a:ln w="9525">
              <a:noFill/>
              <a:miter lim="800000"/>
              <a:headEnd/>
              <a:tailEnd/>
            </a:ln>
          </p:spPr>
          <p:txBody>
            <a:bodyPr>
              <a:spAutoFit/>
            </a:bodyPr>
            <a:lstStyle/>
            <a:p>
              <a:pPr algn="l">
                <a:spcBef>
                  <a:spcPct val="50000"/>
                </a:spcBef>
              </a:pPr>
              <a:r>
                <a:rPr lang="fr-FR" sz="1800" b="1"/>
                <a:t>LIN privativo</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53"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0" fill="hold" nodeType="clickEffect">
                                  <p:stCondLst>
                                    <p:cond delay="0"/>
                                  </p:stCondLst>
                                  <p:childTnLst>
                                    <p:anim calcmode="lin" valueType="num">
                                      <p:cBhvr>
                                        <p:cTn id="25" dur="500"/>
                                        <p:tgtEl>
                                          <p:spTgt spid="2"/>
                                        </p:tgtEl>
                                        <p:attrNameLst>
                                          <p:attrName>ppt_w</p:attrName>
                                        </p:attrNameLst>
                                      </p:cBhvr>
                                      <p:tavLst>
                                        <p:tav tm="0">
                                          <p:val>
                                            <p:strVal val="ppt_w"/>
                                          </p:val>
                                        </p:tav>
                                        <p:tav tm="100000">
                                          <p:val>
                                            <p:fltVal val="0"/>
                                          </p:val>
                                        </p:tav>
                                      </p:tavLst>
                                    </p:anim>
                                    <p:anim calcmode="lin" valueType="num">
                                      <p:cBhvr>
                                        <p:cTn id="26" dur="500"/>
                                        <p:tgtEl>
                                          <p:spTgt spid="2"/>
                                        </p:tgtEl>
                                        <p:attrNameLst>
                                          <p:attrName>ppt_h</p:attrName>
                                        </p:attrNameLst>
                                      </p:cBhvr>
                                      <p:tavLst>
                                        <p:tav tm="0">
                                          <p:val>
                                            <p:strVal val="ppt_h"/>
                                          </p:val>
                                        </p:tav>
                                        <p:tav tm="100000">
                                          <p:val>
                                            <p:fltVal val="0"/>
                                          </p:val>
                                        </p:tav>
                                      </p:tavLst>
                                    </p:anim>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53"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0" fill="hold" nodeType="clickEffect">
                                  <p:stCondLst>
                                    <p:cond delay="0"/>
                                  </p:stCondLst>
                                  <p:childTnLst>
                                    <p:anim calcmode="lin" valueType="num">
                                      <p:cBhvr>
                                        <p:cTn id="37" dur="500"/>
                                        <p:tgtEl>
                                          <p:spTgt spid="3"/>
                                        </p:tgtEl>
                                        <p:attrNameLst>
                                          <p:attrName>ppt_w</p:attrName>
                                        </p:attrNameLst>
                                      </p:cBhvr>
                                      <p:tavLst>
                                        <p:tav tm="0">
                                          <p:val>
                                            <p:strVal val="ppt_w"/>
                                          </p:val>
                                        </p:tav>
                                        <p:tav tm="100000">
                                          <p:val>
                                            <p:fltVal val="0"/>
                                          </p:val>
                                        </p:tav>
                                      </p:tavLst>
                                    </p:anim>
                                    <p:anim calcmode="lin" valueType="num">
                                      <p:cBhvr>
                                        <p:cTn id="38" dur="500"/>
                                        <p:tgtEl>
                                          <p:spTgt spid="3"/>
                                        </p:tgtEl>
                                        <p:attrNameLst>
                                          <p:attrName>ppt_h</p:attrName>
                                        </p:attrNameLst>
                                      </p:cBhvr>
                                      <p:tavLst>
                                        <p:tav tm="0">
                                          <p:val>
                                            <p:strVal val="ppt_h"/>
                                          </p:val>
                                        </p:tav>
                                        <p:tav tm="100000">
                                          <p:val>
                                            <p:fltVal val="0"/>
                                          </p:val>
                                        </p:tav>
                                      </p:tavLst>
                                    </p:anim>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71438" y="692150"/>
            <a:ext cx="9001125" cy="5437188"/>
            <a:chOff x="45" y="436"/>
            <a:chExt cx="5670" cy="3425"/>
          </a:xfrm>
        </p:grpSpPr>
        <p:pic>
          <p:nvPicPr>
            <p:cNvPr id="102419" name="Picture 3" descr="EV"/>
            <p:cNvPicPr>
              <a:picLocks noChangeAspect="1" noChangeArrowheads="1"/>
            </p:cNvPicPr>
            <p:nvPr/>
          </p:nvPicPr>
          <p:blipFill>
            <a:blip r:embed="rId3" cstate="print"/>
            <a:srcRect/>
            <a:stretch>
              <a:fillRect/>
            </a:stretch>
          </p:blipFill>
          <p:spPr bwMode="auto">
            <a:xfrm>
              <a:off x="45" y="459"/>
              <a:ext cx="5670" cy="3402"/>
            </a:xfrm>
            <a:prstGeom prst="rect">
              <a:avLst/>
            </a:prstGeom>
            <a:noFill/>
            <a:ln w="9525">
              <a:noFill/>
              <a:miter lim="800000"/>
              <a:headEnd/>
              <a:tailEnd/>
            </a:ln>
          </p:spPr>
        </p:pic>
        <p:sp>
          <p:nvSpPr>
            <p:cNvPr id="102420" name="Text Box 4"/>
            <p:cNvSpPr txBox="1">
              <a:spLocks noChangeArrowheads="1"/>
            </p:cNvSpPr>
            <p:nvPr/>
          </p:nvSpPr>
          <p:spPr bwMode="auto">
            <a:xfrm>
              <a:off x="3198" y="436"/>
              <a:ext cx="2450" cy="231"/>
            </a:xfrm>
            <a:prstGeom prst="rect">
              <a:avLst/>
            </a:prstGeom>
            <a:noFill/>
            <a:ln w="9525">
              <a:noFill/>
              <a:miter lim="800000"/>
              <a:headEnd/>
              <a:tailEnd/>
            </a:ln>
          </p:spPr>
          <p:txBody>
            <a:bodyPr>
              <a:spAutoFit/>
            </a:bodyPr>
            <a:lstStyle/>
            <a:p>
              <a:pPr algn="r">
                <a:spcBef>
                  <a:spcPct val="50000"/>
                </a:spcBef>
              </a:pPr>
              <a:r>
                <a:rPr lang="fr-FR" sz="1800"/>
                <a:t>Calculateur véhicule électrique</a:t>
              </a:r>
            </a:p>
          </p:txBody>
        </p:sp>
      </p:grpSp>
      <p:grpSp>
        <p:nvGrpSpPr>
          <p:cNvPr id="3" name="Group 5"/>
          <p:cNvGrpSpPr>
            <a:grpSpLocks/>
          </p:cNvGrpSpPr>
          <p:nvPr/>
        </p:nvGrpSpPr>
        <p:grpSpPr bwMode="auto">
          <a:xfrm>
            <a:off x="107950" y="692150"/>
            <a:ext cx="9036050" cy="5400675"/>
            <a:chOff x="68" y="436"/>
            <a:chExt cx="5692" cy="3402"/>
          </a:xfrm>
        </p:grpSpPr>
        <p:pic>
          <p:nvPicPr>
            <p:cNvPr id="102417" name="Picture 6" descr="air bag"/>
            <p:cNvPicPr>
              <a:picLocks noChangeAspect="1" noChangeArrowheads="1"/>
            </p:cNvPicPr>
            <p:nvPr/>
          </p:nvPicPr>
          <p:blipFill>
            <a:blip r:embed="rId4" cstate="print"/>
            <a:srcRect/>
            <a:stretch>
              <a:fillRect/>
            </a:stretch>
          </p:blipFill>
          <p:spPr bwMode="auto">
            <a:xfrm>
              <a:off x="90" y="436"/>
              <a:ext cx="5670" cy="3402"/>
            </a:xfrm>
            <a:prstGeom prst="rect">
              <a:avLst/>
            </a:prstGeom>
            <a:noFill/>
            <a:ln w="9525">
              <a:noFill/>
              <a:miter lim="800000"/>
              <a:headEnd/>
              <a:tailEnd/>
            </a:ln>
          </p:spPr>
        </p:pic>
        <p:sp>
          <p:nvSpPr>
            <p:cNvPr id="102418" name="Text Box 7"/>
            <p:cNvSpPr txBox="1">
              <a:spLocks noChangeArrowheads="1"/>
            </p:cNvSpPr>
            <p:nvPr/>
          </p:nvSpPr>
          <p:spPr bwMode="auto">
            <a:xfrm>
              <a:off x="68" y="436"/>
              <a:ext cx="3266" cy="231"/>
            </a:xfrm>
            <a:prstGeom prst="rect">
              <a:avLst/>
            </a:prstGeom>
            <a:noFill/>
            <a:ln w="9525">
              <a:noFill/>
              <a:miter lim="800000"/>
              <a:headEnd/>
              <a:tailEnd/>
            </a:ln>
          </p:spPr>
          <p:txBody>
            <a:bodyPr>
              <a:spAutoFit/>
            </a:bodyPr>
            <a:lstStyle/>
            <a:p>
              <a:pPr algn="l">
                <a:spcBef>
                  <a:spcPct val="50000"/>
                </a:spcBef>
              </a:pPr>
              <a:r>
                <a:rPr lang="fr-FR" sz="1800"/>
                <a:t>Boîtier coussins gonflables et prétensionneurs </a:t>
              </a:r>
            </a:p>
          </p:txBody>
        </p:sp>
      </p:grpSp>
      <p:grpSp>
        <p:nvGrpSpPr>
          <p:cNvPr id="4" name="Group 8"/>
          <p:cNvGrpSpPr>
            <a:grpSpLocks/>
          </p:cNvGrpSpPr>
          <p:nvPr/>
        </p:nvGrpSpPr>
        <p:grpSpPr bwMode="auto">
          <a:xfrm>
            <a:off x="0" y="692150"/>
            <a:ext cx="9109075" cy="5473700"/>
            <a:chOff x="0" y="436"/>
            <a:chExt cx="5738" cy="3448"/>
          </a:xfrm>
        </p:grpSpPr>
        <p:pic>
          <p:nvPicPr>
            <p:cNvPr id="102415" name="Picture 9" descr="C001"/>
            <p:cNvPicPr>
              <a:picLocks noChangeAspect="1" noChangeArrowheads="1"/>
            </p:cNvPicPr>
            <p:nvPr/>
          </p:nvPicPr>
          <p:blipFill>
            <a:blip r:embed="rId5" cstate="print"/>
            <a:srcRect/>
            <a:stretch>
              <a:fillRect/>
            </a:stretch>
          </p:blipFill>
          <p:spPr bwMode="auto">
            <a:xfrm>
              <a:off x="68" y="482"/>
              <a:ext cx="5670" cy="3402"/>
            </a:xfrm>
            <a:prstGeom prst="rect">
              <a:avLst/>
            </a:prstGeom>
            <a:noFill/>
            <a:ln w="9525">
              <a:noFill/>
              <a:miter lim="800000"/>
              <a:headEnd/>
              <a:tailEnd/>
            </a:ln>
          </p:spPr>
        </p:pic>
        <p:sp>
          <p:nvSpPr>
            <p:cNvPr id="102416" name="Text Box 10"/>
            <p:cNvSpPr txBox="1">
              <a:spLocks noChangeArrowheads="1"/>
            </p:cNvSpPr>
            <p:nvPr/>
          </p:nvSpPr>
          <p:spPr bwMode="auto">
            <a:xfrm>
              <a:off x="0" y="436"/>
              <a:ext cx="1587" cy="231"/>
            </a:xfrm>
            <a:prstGeom prst="rect">
              <a:avLst/>
            </a:prstGeom>
            <a:noFill/>
            <a:ln w="9525">
              <a:noFill/>
              <a:miter lim="800000"/>
              <a:headEnd/>
              <a:tailEnd/>
            </a:ln>
          </p:spPr>
          <p:txBody>
            <a:bodyPr>
              <a:spAutoFit/>
            </a:bodyPr>
            <a:lstStyle/>
            <a:p>
              <a:pPr algn="l">
                <a:spcBef>
                  <a:spcPct val="50000"/>
                </a:spcBef>
              </a:pPr>
              <a:r>
                <a:rPr lang="fr-FR" sz="1800"/>
                <a:t>Prise de diagnostic</a:t>
              </a:r>
            </a:p>
          </p:txBody>
        </p:sp>
      </p:grpSp>
      <p:grpSp>
        <p:nvGrpSpPr>
          <p:cNvPr id="5" name="Group 11"/>
          <p:cNvGrpSpPr>
            <a:grpSpLocks/>
          </p:cNvGrpSpPr>
          <p:nvPr/>
        </p:nvGrpSpPr>
        <p:grpSpPr bwMode="auto">
          <a:xfrm>
            <a:off x="0" y="620713"/>
            <a:ext cx="9144000" cy="5557837"/>
            <a:chOff x="0" y="391"/>
            <a:chExt cx="5760" cy="3501"/>
          </a:xfrm>
        </p:grpSpPr>
        <p:pic>
          <p:nvPicPr>
            <p:cNvPr id="102413" name="Picture 12" descr="platine clim"/>
            <p:cNvPicPr>
              <a:picLocks noChangeAspect="1" noChangeArrowheads="1"/>
            </p:cNvPicPr>
            <p:nvPr/>
          </p:nvPicPr>
          <p:blipFill>
            <a:blip r:embed="rId6" cstate="print"/>
            <a:srcRect/>
            <a:stretch>
              <a:fillRect/>
            </a:stretch>
          </p:blipFill>
          <p:spPr bwMode="auto">
            <a:xfrm>
              <a:off x="0" y="436"/>
              <a:ext cx="5760" cy="3456"/>
            </a:xfrm>
            <a:prstGeom prst="rect">
              <a:avLst/>
            </a:prstGeom>
            <a:noFill/>
            <a:ln w="9525">
              <a:noFill/>
              <a:miter lim="800000"/>
              <a:headEnd/>
              <a:tailEnd/>
            </a:ln>
          </p:spPr>
        </p:pic>
        <p:sp>
          <p:nvSpPr>
            <p:cNvPr id="102414" name="Text Box 13"/>
            <p:cNvSpPr txBox="1">
              <a:spLocks noChangeArrowheads="1"/>
            </p:cNvSpPr>
            <p:nvPr/>
          </p:nvSpPr>
          <p:spPr bwMode="auto">
            <a:xfrm>
              <a:off x="0" y="391"/>
              <a:ext cx="2290" cy="231"/>
            </a:xfrm>
            <a:prstGeom prst="rect">
              <a:avLst/>
            </a:prstGeom>
            <a:noFill/>
            <a:ln w="9525">
              <a:noFill/>
              <a:miter lim="800000"/>
              <a:headEnd/>
              <a:tailEnd/>
            </a:ln>
          </p:spPr>
          <p:txBody>
            <a:bodyPr>
              <a:spAutoFit/>
            </a:bodyPr>
            <a:lstStyle/>
            <a:p>
              <a:pPr algn="l">
                <a:spcBef>
                  <a:spcPct val="50000"/>
                </a:spcBef>
              </a:pPr>
              <a:r>
                <a:rPr lang="fr-FR" sz="1800"/>
                <a:t>calculateur climatisation</a:t>
              </a:r>
            </a:p>
          </p:txBody>
        </p:sp>
      </p:grpSp>
      <p:grpSp>
        <p:nvGrpSpPr>
          <p:cNvPr id="6" name="Group 14"/>
          <p:cNvGrpSpPr>
            <a:grpSpLocks/>
          </p:cNvGrpSpPr>
          <p:nvPr/>
        </p:nvGrpSpPr>
        <p:grpSpPr bwMode="auto">
          <a:xfrm>
            <a:off x="0" y="620713"/>
            <a:ext cx="9001125" cy="5400675"/>
            <a:chOff x="0" y="391"/>
            <a:chExt cx="5670" cy="3402"/>
          </a:xfrm>
        </p:grpSpPr>
        <p:pic>
          <p:nvPicPr>
            <p:cNvPr id="102411" name="Picture 15" descr="radio"/>
            <p:cNvPicPr>
              <a:picLocks noChangeAspect="1" noChangeArrowheads="1"/>
            </p:cNvPicPr>
            <p:nvPr/>
          </p:nvPicPr>
          <p:blipFill>
            <a:blip r:embed="rId7" cstate="print"/>
            <a:srcRect/>
            <a:stretch>
              <a:fillRect/>
            </a:stretch>
          </p:blipFill>
          <p:spPr bwMode="auto">
            <a:xfrm>
              <a:off x="0" y="391"/>
              <a:ext cx="5670" cy="3402"/>
            </a:xfrm>
            <a:prstGeom prst="rect">
              <a:avLst/>
            </a:prstGeom>
            <a:noFill/>
            <a:ln w="9525">
              <a:noFill/>
              <a:miter lim="800000"/>
              <a:headEnd/>
              <a:tailEnd/>
            </a:ln>
          </p:spPr>
        </p:pic>
        <p:sp>
          <p:nvSpPr>
            <p:cNvPr id="102412" name="Text Box 16"/>
            <p:cNvSpPr txBox="1">
              <a:spLocks noChangeArrowheads="1"/>
            </p:cNvSpPr>
            <p:nvPr/>
          </p:nvSpPr>
          <p:spPr bwMode="auto">
            <a:xfrm>
              <a:off x="46" y="436"/>
              <a:ext cx="2721" cy="231"/>
            </a:xfrm>
            <a:prstGeom prst="rect">
              <a:avLst/>
            </a:prstGeom>
            <a:noFill/>
            <a:ln w="9525">
              <a:noFill/>
              <a:miter lim="800000"/>
              <a:headEnd/>
              <a:tailEnd/>
            </a:ln>
          </p:spPr>
          <p:txBody>
            <a:bodyPr>
              <a:spAutoFit/>
            </a:bodyPr>
            <a:lstStyle/>
            <a:p>
              <a:pPr algn="l" eaLnBrk="0" hangingPunct="0"/>
              <a:r>
                <a:rPr lang="fr-FR" sz="1800"/>
                <a:t>autoradio</a:t>
              </a:r>
            </a:p>
          </p:txBody>
        </p:sp>
      </p:grpSp>
      <p:sp>
        <p:nvSpPr>
          <p:cNvPr id="102407" name="Rectangle 2"/>
          <p:cNvSpPr>
            <a:spLocks noChangeArrowheads="1"/>
          </p:cNvSpPr>
          <p:nvPr/>
        </p:nvSpPr>
        <p:spPr bwMode="auto">
          <a:xfrm>
            <a:off x="179388" y="22225"/>
            <a:ext cx="8496300" cy="549275"/>
          </a:xfrm>
          <a:prstGeom prst="rect">
            <a:avLst/>
          </a:prstGeom>
          <a:noFill/>
          <a:ln w="9525">
            <a:noFill/>
            <a:miter lim="800000"/>
            <a:headEnd/>
            <a:tailEnd/>
          </a:ln>
        </p:spPr>
        <p:txBody>
          <a:bodyPr lIns="90517" tIns="45259" rIns="90517" bIns="45259" anchor="ctr"/>
          <a:lstStyle/>
          <a:p>
            <a:pPr algn="l" defTabSz="904875"/>
            <a:r>
              <a:rPr lang="fr-FR" sz="2300">
                <a:solidFill>
                  <a:srgbClr val="000000"/>
                </a:solidFill>
              </a:rPr>
              <a:t>Arquitectura multiplexada</a:t>
            </a:r>
          </a:p>
        </p:txBody>
      </p:sp>
      <p:grpSp>
        <p:nvGrpSpPr>
          <p:cNvPr id="7" name="Group 18"/>
          <p:cNvGrpSpPr>
            <a:grpSpLocks/>
          </p:cNvGrpSpPr>
          <p:nvPr/>
        </p:nvGrpSpPr>
        <p:grpSpPr bwMode="auto">
          <a:xfrm>
            <a:off x="-9525" y="620713"/>
            <a:ext cx="9153525" cy="5627687"/>
            <a:chOff x="0" y="353"/>
            <a:chExt cx="5766" cy="3545"/>
          </a:xfrm>
        </p:grpSpPr>
        <p:pic>
          <p:nvPicPr>
            <p:cNvPr id="102409" name="Picture 19" descr="Ligne K2 simp"/>
            <p:cNvPicPr>
              <a:picLocks noChangeAspect="1" noChangeArrowheads="1"/>
            </p:cNvPicPr>
            <p:nvPr/>
          </p:nvPicPr>
          <p:blipFill>
            <a:blip r:embed="rId8" cstate="print"/>
            <a:srcRect/>
            <a:stretch>
              <a:fillRect/>
            </a:stretch>
          </p:blipFill>
          <p:spPr bwMode="auto">
            <a:xfrm>
              <a:off x="0" y="436"/>
              <a:ext cx="5766" cy="3462"/>
            </a:xfrm>
            <a:prstGeom prst="rect">
              <a:avLst/>
            </a:prstGeom>
            <a:noFill/>
            <a:ln w="9525">
              <a:noFill/>
              <a:miter lim="800000"/>
              <a:headEnd/>
              <a:tailEnd/>
            </a:ln>
          </p:spPr>
        </p:pic>
        <p:sp>
          <p:nvSpPr>
            <p:cNvPr id="102410" name="Text Box 20"/>
            <p:cNvSpPr txBox="1">
              <a:spLocks noChangeArrowheads="1"/>
            </p:cNvSpPr>
            <p:nvPr/>
          </p:nvSpPr>
          <p:spPr bwMode="auto">
            <a:xfrm>
              <a:off x="71" y="353"/>
              <a:ext cx="1338" cy="231"/>
            </a:xfrm>
            <a:prstGeom prst="rect">
              <a:avLst/>
            </a:prstGeom>
            <a:noFill/>
            <a:ln w="9525">
              <a:noFill/>
              <a:miter lim="800000"/>
              <a:headEnd/>
              <a:tailEnd/>
            </a:ln>
          </p:spPr>
          <p:txBody>
            <a:bodyPr>
              <a:spAutoFit/>
            </a:bodyPr>
            <a:lstStyle/>
            <a:p>
              <a:pPr algn="l">
                <a:spcBef>
                  <a:spcPct val="50000"/>
                </a:spcBef>
              </a:pPr>
              <a:r>
                <a:rPr lang="fr-FR" sz="1800" b="1"/>
                <a:t>Línea K</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nodeType="clickEffect">
                                  <p:stCondLst>
                                    <p:cond delay="0"/>
                                  </p:stCondLst>
                                  <p:childTnLst>
                                    <p:anim calcmode="lin" valueType="num">
                                      <p:cBhvr>
                                        <p:cTn id="13" dur="500"/>
                                        <p:tgtEl>
                                          <p:spTgt spid="7"/>
                                        </p:tgtEl>
                                        <p:attrNameLst>
                                          <p:attrName>ppt_w</p:attrName>
                                        </p:attrNameLst>
                                      </p:cBhvr>
                                      <p:tavLst>
                                        <p:tav tm="0">
                                          <p:val>
                                            <p:strVal val="ppt_w"/>
                                          </p:val>
                                        </p:tav>
                                        <p:tav tm="100000">
                                          <p:val>
                                            <p:fltVal val="0"/>
                                          </p:val>
                                        </p:tav>
                                      </p:tavLst>
                                    </p:anim>
                                    <p:anim calcmode="lin" valueType="num">
                                      <p:cBhvr>
                                        <p:cTn id="14" dur="500"/>
                                        <p:tgtEl>
                                          <p:spTgt spid="7"/>
                                        </p:tgtEl>
                                        <p:attrNameLst>
                                          <p:attrName>ppt_h</p:attrName>
                                        </p:attrNameLst>
                                      </p:cBhvr>
                                      <p:tavLst>
                                        <p:tav tm="0">
                                          <p:val>
                                            <p:strVal val="ppt_h"/>
                                          </p:val>
                                        </p:tav>
                                        <p:tav tm="100000">
                                          <p:val>
                                            <p:fltVal val="0"/>
                                          </p:val>
                                        </p:tav>
                                      </p:tavLst>
                                    </p:anim>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53"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0" fill="hold" nodeType="clickEffect">
                                  <p:stCondLst>
                                    <p:cond delay="0"/>
                                  </p:stCondLst>
                                  <p:childTnLst>
                                    <p:anim calcmode="lin" valueType="num">
                                      <p:cBhvr>
                                        <p:cTn id="25" dur="500"/>
                                        <p:tgtEl>
                                          <p:spTgt spid="4"/>
                                        </p:tgtEl>
                                        <p:attrNameLst>
                                          <p:attrName>ppt_w</p:attrName>
                                        </p:attrNameLst>
                                      </p:cBhvr>
                                      <p:tavLst>
                                        <p:tav tm="0">
                                          <p:val>
                                            <p:strVal val="ppt_w"/>
                                          </p:val>
                                        </p:tav>
                                        <p:tav tm="100000">
                                          <p:val>
                                            <p:fltVal val="0"/>
                                          </p:val>
                                        </p:tav>
                                      </p:tavLst>
                                    </p:anim>
                                    <p:anim calcmode="lin" valueType="num">
                                      <p:cBhvr>
                                        <p:cTn id="26" dur="500"/>
                                        <p:tgtEl>
                                          <p:spTgt spid="4"/>
                                        </p:tgtEl>
                                        <p:attrNameLst>
                                          <p:attrName>ppt_h</p:attrName>
                                        </p:attrNameLst>
                                      </p:cBhvr>
                                      <p:tavLst>
                                        <p:tav tm="0">
                                          <p:val>
                                            <p:strVal val="ppt_h"/>
                                          </p:val>
                                        </p:tav>
                                        <p:tav tm="100000">
                                          <p:val>
                                            <p:fltVal val="0"/>
                                          </p:val>
                                        </p:tav>
                                      </p:tavLst>
                                    </p:anim>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53"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0" fill="hold" nodeType="clickEffect">
                                  <p:stCondLst>
                                    <p:cond delay="0"/>
                                  </p:stCondLst>
                                  <p:childTnLst>
                                    <p:anim calcmode="lin" valueType="num">
                                      <p:cBhvr>
                                        <p:cTn id="37" dur="500"/>
                                        <p:tgtEl>
                                          <p:spTgt spid="3"/>
                                        </p:tgtEl>
                                        <p:attrNameLst>
                                          <p:attrName>ppt_w</p:attrName>
                                        </p:attrNameLst>
                                      </p:cBhvr>
                                      <p:tavLst>
                                        <p:tav tm="0">
                                          <p:val>
                                            <p:strVal val="ppt_w"/>
                                          </p:val>
                                        </p:tav>
                                        <p:tav tm="100000">
                                          <p:val>
                                            <p:fltVal val="0"/>
                                          </p:val>
                                        </p:tav>
                                      </p:tavLst>
                                    </p:anim>
                                    <p:anim calcmode="lin" valueType="num">
                                      <p:cBhvr>
                                        <p:cTn id="38" dur="500"/>
                                        <p:tgtEl>
                                          <p:spTgt spid="3"/>
                                        </p:tgtEl>
                                        <p:attrNameLst>
                                          <p:attrName>ppt_h</p:attrName>
                                        </p:attrNameLst>
                                      </p:cBhvr>
                                      <p:tavLst>
                                        <p:tav tm="0">
                                          <p:val>
                                            <p:strVal val="ppt_h"/>
                                          </p:val>
                                        </p:tav>
                                        <p:tav tm="100000">
                                          <p:val>
                                            <p:fltVal val="0"/>
                                          </p:val>
                                        </p:tav>
                                      </p:tavLst>
                                    </p:anim>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par>
                                <p:cTn id="41" presetID="53"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 calcmode="lin" valueType="num">
                                      <p:cBhvr>
                                        <p:cTn id="43" dur="500" fill="hold"/>
                                        <p:tgtEl>
                                          <p:spTgt spid="5"/>
                                        </p:tgtEl>
                                        <p:attrNameLst>
                                          <p:attrName>ppt_w</p:attrName>
                                        </p:attrNameLst>
                                      </p:cBhvr>
                                      <p:tavLst>
                                        <p:tav tm="0">
                                          <p:val>
                                            <p:fltVal val="0"/>
                                          </p:val>
                                        </p:tav>
                                        <p:tav tm="100000">
                                          <p:val>
                                            <p:strVal val="#ppt_w"/>
                                          </p:val>
                                        </p:tav>
                                      </p:tavLst>
                                    </p:anim>
                                    <p:anim calcmode="lin" valueType="num">
                                      <p:cBhvr>
                                        <p:cTn id="44" dur="500" fill="hold"/>
                                        <p:tgtEl>
                                          <p:spTgt spid="5"/>
                                        </p:tgtEl>
                                        <p:attrNameLst>
                                          <p:attrName>ppt_h</p:attrName>
                                        </p:attrNameLst>
                                      </p:cBhvr>
                                      <p:tavLst>
                                        <p:tav tm="0">
                                          <p:val>
                                            <p:fltVal val="0"/>
                                          </p:val>
                                        </p:tav>
                                        <p:tav tm="100000">
                                          <p:val>
                                            <p:strVal val="#ppt_h"/>
                                          </p:val>
                                        </p:tav>
                                      </p:tavLst>
                                    </p:anim>
                                    <p:animEffect transition="in" filter="fade">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0" fill="hold" nodeType="clickEffect">
                                  <p:stCondLst>
                                    <p:cond delay="0"/>
                                  </p:stCondLst>
                                  <p:childTnLst>
                                    <p:anim calcmode="lin" valueType="num">
                                      <p:cBhvr>
                                        <p:cTn id="49" dur="500"/>
                                        <p:tgtEl>
                                          <p:spTgt spid="5"/>
                                        </p:tgtEl>
                                        <p:attrNameLst>
                                          <p:attrName>ppt_w</p:attrName>
                                        </p:attrNameLst>
                                      </p:cBhvr>
                                      <p:tavLst>
                                        <p:tav tm="0">
                                          <p:val>
                                            <p:strVal val="ppt_w"/>
                                          </p:val>
                                        </p:tav>
                                        <p:tav tm="100000">
                                          <p:val>
                                            <p:fltVal val="0"/>
                                          </p:val>
                                        </p:tav>
                                      </p:tavLst>
                                    </p:anim>
                                    <p:anim calcmode="lin" valueType="num">
                                      <p:cBhvr>
                                        <p:cTn id="50" dur="500"/>
                                        <p:tgtEl>
                                          <p:spTgt spid="5"/>
                                        </p:tgtEl>
                                        <p:attrNameLst>
                                          <p:attrName>ppt_h</p:attrName>
                                        </p:attrNameLst>
                                      </p:cBhvr>
                                      <p:tavLst>
                                        <p:tav tm="0">
                                          <p:val>
                                            <p:strVal val="ppt_h"/>
                                          </p:val>
                                        </p:tav>
                                        <p:tav tm="100000">
                                          <p:val>
                                            <p:fltVal val="0"/>
                                          </p:val>
                                        </p:tav>
                                      </p:tavLst>
                                    </p:anim>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par>
                                <p:cTn id="53" presetID="53"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p:cTn id="55" dur="500" fill="hold"/>
                                        <p:tgtEl>
                                          <p:spTgt spid="6"/>
                                        </p:tgtEl>
                                        <p:attrNameLst>
                                          <p:attrName>ppt_w</p:attrName>
                                        </p:attrNameLst>
                                      </p:cBhvr>
                                      <p:tavLst>
                                        <p:tav tm="0">
                                          <p:val>
                                            <p:fltVal val="0"/>
                                          </p:val>
                                        </p:tav>
                                        <p:tav tm="100000">
                                          <p:val>
                                            <p:strVal val="#ppt_w"/>
                                          </p:val>
                                        </p:tav>
                                      </p:tavLst>
                                    </p:anim>
                                    <p:anim calcmode="lin" valueType="num">
                                      <p:cBhvr>
                                        <p:cTn id="56" dur="500" fill="hold"/>
                                        <p:tgtEl>
                                          <p:spTgt spid="6"/>
                                        </p:tgtEl>
                                        <p:attrNameLst>
                                          <p:attrName>ppt_h</p:attrName>
                                        </p:attrNameLst>
                                      </p:cBhvr>
                                      <p:tavLst>
                                        <p:tav tm="0">
                                          <p:val>
                                            <p:fltVal val="0"/>
                                          </p:val>
                                        </p:tav>
                                        <p:tav tm="100000">
                                          <p:val>
                                            <p:strVal val="#ppt_h"/>
                                          </p:val>
                                        </p:tav>
                                      </p:tavLst>
                                    </p:anim>
                                    <p:animEffect transition="in" filter="fade">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xit" presetSubtype="0" fill="hold" nodeType="clickEffect">
                                  <p:stCondLst>
                                    <p:cond delay="0"/>
                                  </p:stCondLst>
                                  <p:childTnLst>
                                    <p:anim calcmode="lin" valueType="num">
                                      <p:cBhvr>
                                        <p:cTn id="61" dur="500"/>
                                        <p:tgtEl>
                                          <p:spTgt spid="6"/>
                                        </p:tgtEl>
                                        <p:attrNameLst>
                                          <p:attrName>ppt_w</p:attrName>
                                        </p:attrNameLst>
                                      </p:cBhvr>
                                      <p:tavLst>
                                        <p:tav tm="0">
                                          <p:val>
                                            <p:strVal val="ppt_w"/>
                                          </p:val>
                                        </p:tav>
                                        <p:tav tm="100000">
                                          <p:val>
                                            <p:fltVal val="0"/>
                                          </p:val>
                                        </p:tav>
                                      </p:tavLst>
                                    </p:anim>
                                    <p:anim calcmode="lin" valueType="num">
                                      <p:cBhvr>
                                        <p:cTn id="62" dur="500"/>
                                        <p:tgtEl>
                                          <p:spTgt spid="6"/>
                                        </p:tgtEl>
                                        <p:attrNameLst>
                                          <p:attrName>ppt_h</p:attrName>
                                        </p:attrNameLst>
                                      </p:cBhvr>
                                      <p:tavLst>
                                        <p:tav tm="0">
                                          <p:val>
                                            <p:strVal val="ppt_h"/>
                                          </p:val>
                                        </p:tav>
                                        <p:tav tm="100000">
                                          <p:val>
                                            <p:fltVal val="0"/>
                                          </p:val>
                                        </p:tav>
                                      </p:tavLst>
                                    </p:anim>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par>
                                <p:cTn id="65" presetID="53" presetClass="entr" presetSubtype="0" fill="hold" nodeType="withEffect">
                                  <p:stCondLst>
                                    <p:cond delay="0"/>
                                  </p:stCondLst>
                                  <p:childTnLst>
                                    <p:set>
                                      <p:cBhvr>
                                        <p:cTn id="66" dur="1" fill="hold">
                                          <p:stCondLst>
                                            <p:cond delay="0"/>
                                          </p:stCondLst>
                                        </p:cTn>
                                        <p:tgtEl>
                                          <p:spTgt spid="2"/>
                                        </p:tgtEl>
                                        <p:attrNameLst>
                                          <p:attrName>style.visibility</p:attrName>
                                        </p:attrNameLst>
                                      </p:cBhvr>
                                      <p:to>
                                        <p:strVal val="visible"/>
                                      </p:to>
                                    </p:set>
                                    <p:anim calcmode="lin" valueType="num">
                                      <p:cBhvr>
                                        <p:cTn id="67" dur="500" fill="hold"/>
                                        <p:tgtEl>
                                          <p:spTgt spid="2"/>
                                        </p:tgtEl>
                                        <p:attrNameLst>
                                          <p:attrName>ppt_w</p:attrName>
                                        </p:attrNameLst>
                                      </p:cBhvr>
                                      <p:tavLst>
                                        <p:tav tm="0">
                                          <p:val>
                                            <p:fltVal val="0"/>
                                          </p:val>
                                        </p:tav>
                                        <p:tav tm="100000">
                                          <p:val>
                                            <p:strVal val="#ppt_w"/>
                                          </p:val>
                                        </p:tav>
                                      </p:tavLst>
                                    </p:anim>
                                    <p:anim calcmode="lin" valueType="num">
                                      <p:cBhvr>
                                        <p:cTn id="68" dur="500" fill="hold"/>
                                        <p:tgtEl>
                                          <p:spTgt spid="2"/>
                                        </p:tgtEl>
                                        <p:attrNameLst>
                                          <p:attrName>ppt_h</p:attrName>
                                        </p:attrNameLst>
                                      </p:cBhvr>
                                      <p:tavLst>
                                        <p:tav tm="0">
                                          <p:val>
                                            <p:fltVal val="0"/>
                                          </p:val>
                                        </p:tav>
                                        <p:tav tm="100000">
                                          <p:val>
                                            <p:strVal val="#ppt_h"/>
                                          </p:val>
                                        </p:tav>
                                      </p:tavLst>
                                    </p:anim>
                                    <p:animEffect transition="in" filter="fade">
                                      <p:cBhvr>
                                        <p:cTn id="69" dur="500"/>
                                        <p:tgtEl>
                                          <p:spTgt spid="2"/>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xit" presetSubtype="0" fill="hold" nodeType="clickEffect">
                                  <p:stCondLst>
                                    <p:cond delay="0"/>
                                  </p:stCondLst>
                                  <p:childTnLst>
                                    <p:anim calcmode="lin" valueType="num">
                                      <p:cBhvr>
                                        <p:cTn id="73" dur="500"/>
                                        <p:tgtEl>
                                          <p:spTgt spid="2"/>
                                        </p:tgtEl>
                                        <p:attrNameLst>
                                          <p:attrName>ppt_w</p:attrName>
                                        </p:attrNameLst>
                                      </p:cBhvr>
                                      <p:tavLst>
                                        <p:tav tm="0">
                                          <p:val>
                                            <p:strVal val="ppt_w"/>
                                          </p:val>
                                        </p:tav>
                                        <p:tav tm="100000">
                                          <p:val>
                                            <p:fltVal val="0"/>
                                          </p:val>
                                        </p:tav>
                                      </p:tavLst>
                                    </p:anim>
                                    <p:anim calcmode="lin" valueType="num">
                                      <p:cBhvr>
                                        <p:cTn id="74" dur="500"/>
                                        <p:tgtEl>
                                          <p:spTgt spid="2"/>
                                        </p:tgtEl>
                                        <p:attrNameLst>
                                          <p:attrName>ppt_h</p:attrName>
                                        </p:attrNameLst>
                                      </p:cBhvr>
                                      <p:tavLst>
                                        <p:tav tm="0">
                                          <p:val>
                                            <p:strVal val="ppt_h"/>
                                          </p:val>
                                        </p:tav>
                                        <p:tav tm="100000">
                                          <p:val>
                                            <p:fltVal val="0"/>
                                          </p:val>
                                        </p:tav>
                                      </p:tavLst>
                                    </p:anim>
                                    <p:animEffect transition="out" filter="fade">
                                      <p:cBhvr>
                                        <p:cTn id="75" dur="500"/>
                                        <p:tgtEl>
                                          <p:spTgt spid="2"/>
                                        </p:tgtEl>
                                      </p:cBhvr>
                                    </p:animEffect>
                                    <p:set>
                                      <p:cBhvr>
                                        <p:cTn id="76"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itsubishi i-miev"/>
          <p:cNvPicPr>
            <a:picLocks noGrp="1" noChangeAspect="1" noChangeArrowheads="1"/>
          </p:cNvPicPr>
          <p:nvPr>
            <p:ph idx="1"/>
          </p:nvPr>
        </p:nvPicPr>
        <p:blipFill>
          <a:blip r:embed="rId2" cstate="print"/>
          <a:stretch>
            <a:fillRect/>
          </a:stretch>
        </p:blipFill>
        <p:spPr bwMode="auto">
          <a:xfrm>
            <a:off x="1179184" y="1600200"/>
            <a:ext cx="6785631" cy="4525963"/>
          </a:xfrm>
          <a:prstGeom prst="rect">
            <a:avLst/>
          </a:prstGeom>
          <a:no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4925" y="655638"/>
            <a:ext cx="9001125" cy="5437187"/>
            <a:chOff x="45" y="436"/>
            <a:chExt cx="5670" cy="3425"/>
          </a:xfrm>
        </p:grpSpPr>
        <p:pic>
          <p:nvPicPr>
            <p:cNvPr id="104461" name="Picture 3" descr="EV"/>
            <p:cNvPicPr>
              <a:picLocks noChangeAspect="1" noChangeArrowheads="1"/>
            </p:cNvPicPr>
            <p:nvPr/>
          </p:nvPicPr>
          <p:blipFill>
            <a:blip r:embed="rId3" cstate="print"/>
            <a:srcRect/>
            <a:stretch>
              <a:fillRect/>
            </a:stretch>
          </p:blipFill>
          <p:spPr bwMode="auto">
            <a:xfrm>
              <a:off x="45" y="459"/>
              <a:ext cx="5670" cy="3402"/>
            </a:xfrm>
            <a:prstGeom prst="rect">
              <a:avLst/>
            </a:prstGeom>
            <a:noFill/>
            <a:ln w="9525">
              <a:noFill/>
              <a:miter lim="800000"/>
              <a:headEnd/>
              <a:tailEnd/>
            </a:ln>
          </p:spPr>
        </p:pic>
        <p:sp>
          <p:nvSpPr>
            <p:cNvPr id="104462" name="Text Box 4"/>
            <p:cNvSpPr txBox="1">
              <a:spLocks noChangeArrowheads="1"/>
            </p:cNvSpPr>
            <p:nvPr/>
          </p:nvSpPr>
          <p:spPr bwMode="auto">
            <a:xfrm>
              <a:off x="3198" y="436"/>
              <a:ext cx="2450" cy="231"/>
            </a:xfrm>
            <a:prstGeom prst="rect">
              <a:avLst/>
            </a:prstGeom>
            <a:noFill/>
            <a:ln w="9525">
              <a:noFill/>
              <a:miter lim="800000"/>
              <a:headEnd/>
              <a:tailEnd/>
            </a:ln>
          </p:spPr>
          <p:txBody>
            <a:bodyPr>
              <a:spAutoFit/>
            </a:bodyPr>
            <a:lstStyle/>
            <a:p>
              <a:pPr algn="r"/>
              <a:r>
                <a:rPr lang="fr-FR" sz="1800"/>
                <a:t>Calculateur véhicule électrique</a:t>
              </a:r>
              <a:endParaRPr lang="fr-FR"/>
            </a:p>
          </p:txBody>
        </p:sp>
      </p:grpSp>
      <p:grpSp>
        <p:nvGrpSpPr>
          <p:cNvPr id="3" name="Group 5"/>
          <p:cNvGrpSpPr>
            <a:grpSpLocks/>
          </p:cNvGrpSpPr>
          <p:nvPr/>
        </p:nvGrpSpPr>
        <p:grpSpPr bwMode="auto">
          <a:xfrm>
            <a:off x="34925" y="549275"/>
            <a:ext cx="9001125" cy="5400675"/>
            <a:chOff x="0" y="346"/>
            <a:chExt cx="5670" cy="3402"/>
          </a:xfrm>
        </p:grpSpPr>
        <p:pic>
          <p:nvPicPr>
            <p:cNvPr id="104459" name="Picture 6" descr="BMU"/>
            <p:cNvPicPr>
              <a:picLocks noChangeAspect="1" noChangeArrowheads="1"/>
            </p:cNvPicPr>
            <p:nvPr/>
          </p:nvPicPr>
          <p:blipFill>
            <a:blip r:embed="rId4" cstate="print"/>
            <a:srcRect/>
            <a:stretch>
              <a:fillRect/>
            </a:stretch>
          </p:blipFill>
          <p:spPr bwMode="auto">
            <a:xfrm>
              <a:off x="0" y="346"/>
              <a:ext cx="5670" cy="3402"/>
            </a:xfrm>
            <a:prstGeom prst="rect">
              <a:avLst/>
            </a:prstGeom>
            <a:noFill/>
            <a:ln w="9525">
              <a:noFill/>
              <a:miter lim="800000"/>
              <a:headEnd/>
              <a:tailEnd/>
            </a:ln>
          </p:spPr>
        </p:pic>
        <p:sp>
          <p:nvSpPr>
            <p:cNvPr id="104460" name="Text Box 7"/>
            <p:cNvSpPr txBox="1">
              <a:spLocks noChangeArrowheads="1"/>
            </p:cNvSpPr>
            <p:nvPr/>
          </p:nvSpPr>
          <p:spPr bwMode="auto">
            <a:xfrm>
              <a:off x="3243" y="478"/>
              <a:ext cx="2426" cy="231"/>
            </a:xfrm>
            <a:prstGeom prst="rect">
              <a:avLst/>
            </a:prstGeom>
            <a:noFill/>
            <a:ln w="9525">
              <a:noFill/>
              <a:miter lim="800000"/>
              <a:headEnd/>
              <a:tailEnd/>
            </a:ln>
          </p:spPr>
          <p:txBody>
            <a:bodyPr>
              <a:spAutoFit/>
            </a:bodyPr>
            <a:lstStyle/>
            <a:p>
              <a:pPr algn="r"/>
              <a:r>
                <a:rPr lang="fr-FR" sz="1800"/>
                <a:t>Calculateur de batterie de traction</a:t>
              </a:r>
              <a:endParaRPr lang="fr-FR"/>
            </a:p>
          </p:txBody>
        </p:sp>
      </p:grpSp>
      <p:grpSp>
        <p:nvGrpSpPr>
          <p:cNvPr id="4" name="Group 8"/>
          <p:cNvGrpSpPr>
            <a:grpSpLocks/>
          </p:cNvGrpSpPr>
          <p:nvPr/>
        </p:nvGrpSpPr>
        <p:grpSpPr bwMode="auto">
          <a:xfrm>
            <a:off x="34925" y="620713"/>
            <a:ext cx="9144000" cy="5400675"/>
            <a:chOff x="0" y="436"/>
            <a:chExt cx="5760" cy="3402"/>
          </a:xfrm>
        </p:grpSpPr>
        <p:pic>
          <p:nvPicPr>
            <p:cNvPr id="104457" name="Picture 9" descr="MCU"/>
            <p:cNvPicPr>
              <a:picLocks noChangeAspect="1" noChangeArrowheads="1"/>
            </p:cNvPicPr>
            <p:nvPr/>
          </p:nvPicPr>
          <p:blipFill>
            <a:blip r:embed="rId5" cstate="print"/>
            <a:srcRect/>
            <a:stretch>
              <a:fillRect/>
            </a:stretch>
          </p:blipFill>
          <p:spPr bwMode="auto">
            <a:xfrm>
              <a:off x="0" y="436"/>
              <a:ext cx="5670" cy="3402"/>
            </a:xfrm>
            <a:prstGeom prst="rect">
              <a:avLst/>
            </a:prstGeom>
            <a:noFill/>
            <a:ln w="9525">
              <a:noFill/>
              <a:miter lim="800000"/>
              <a:headEnd/>
              <a:tailEnd/>
            </a:ln>
          </p:spPr>
        </p:pic>
        <p:sp>
          <p:nvSpPr>
            <p:cNvPr id="104458" name="Text Box 10"/>
            <p:cNvSpPr txBox="1">
              <a:spLocks noChangeArrowheads="1"/>
            </p:cNvSpPr>
            <p:nvPr/>
          </p:nvSpPr>
          <p:spPr bwMode="auto">
            <a:xfrm>
              <a:off x="2880" y="436"/>
              <a:ext cx="2880" cy="231"/>
            </a:xfrm>
            <a:prstGeom prst="rect">
              <a:avLst/>
            </a:prstGeom>
            <a:noFill/>
            <a:ln w="9525">
              <a:noFill/>
              <a:miter lim="800000"/>
              <a:headEnd/>
              <a:tailEnd/>
            </a:ln>
          </p:spPr>
          <p:txBody>
            <a:bodyPr>
              <a:spAutoFit/>
            </a:bodyPr>
            <a:lstStyle/>
            <a:p>
              <a:pPr algn="l"/>
              <a:r>
                <a:rPr lang="fr-FR" sz="1800"/>
                <a:t>Calculateur de contrôle machine électrique</a:t>
              </a:r>
              <a:endParaRPr lang="fr-FR"/>
            </a:p>
          </p:txBody>
        </p:sp>
      </p:grpSp>
      <p:sp>
        <p:nvSpPr>
          <p:cNvPr id="104453" name="Rectangle 2"/>
          <p:cNvSpPr>
            <a:spLocks noChangeArrowheads="1"/>
          </p:cNvSpPr>
          <p:nvPr/>
        </p:nvSpPr>
        <p:spPr bwMode="auto">
          <a:xfrm>
            <a:off x="179388" y="22225"/>
            <a:ext cx="8496300" cy="549275"/>
          </a:xfrm>
          <a:prstGeom prst="rect">
            <a:avLst/>
          </a:prstGeom>
          <a:noFill/>
          <a:ln w="9525">
            <a:noFill/>
            <a:miter lim="800000"/>
            <a:headEnd/>
            <a:tailEnd/>
          </a:ln>
        </p:spPr>
        <p:txBody>
          <a:bodyPr lIns="90517" tIns="45259" rIns="90517" bIns="45259" anchor="ctr"/>
          <a:lstStyle/>
          <a:p>
            <a:pPr algn="l" defTabSz="904875"/>
            <a:r>
              <a:rPr lang="es-ES" sz="2300">
                <a:solidFill>
                  <a:srgbClr val="000000"/>
                </a:solidFill>
              </a:rPr>
              <a:t>Arquitectura multiplexada</a:t>
            </a:r>
          </a:p>
        </p:txBody>
      </p:sp>
      <p:grpSp>
        <p:nvGrpSpPr>
          <p:cNvPr id="5" name="Group 12"/>
          <p:cNvGrpSpPr>
            <a:grpSpLocks/>
          </p:cNvGrpSpPr>
          <p:nvPr/>
        </p:nvGrpSpPr>
        <p:grpSpPr bwMode="auto">
          <a:xfrm>
            <a:off x="0" y="549275"/>
            <a:ext cx="9153525" cy="5627688"/>
            <a:chOff x="0" y="353"/>
            <a:chExt cx="5766" cy="3545"/>
          </a:xfrm>
        </p:grpSpPr>
        <p:pic>
          <p:nvPicPr>
            <p:cNvPr id="104455" name="Picture 13" descr="Ligne K1"/>
            <p:cNvPicPr>
              <a:picLocks noChangeAspect="1" noChangeArrowheads="1"/>
            </p:cNvPicPr>
            <p:nvPr/>
          </p:nvPicPr>
          <p:blipFill>
            <a:blip r:embed="rId6" cstate="print"/>
            <a:srcRect/>
            <a:stretch>
              <a:fillRect/>
            </a:stretch>
          </p:blipFill>
          <p:spPr bwMode="auto">
            <a:xfrm>
              <a:off x="0" y="436"/>
              <a:ext cx="5766" cy="3462"/>
            </a:xfrm>
            <a:prstGeom prst="rect">
              <a:avLst/>
            </a:prstGeom>
            <a:noFill/>
            <a:ln w="9525">
              <a:noFill/>
              <a:miter lim="800000"/>
              <a:headEnd/>
              <a:tailEnd/>
            </a:ln>
          </p:spPr>
        </p:pic>
        <p:sp>
          <p:nvSpPr>
            <p:cNvPr id="104456" name="Text Box 14"/>
            <p:cNvSpPr txBox="1">
              <a:spLocks noChangeArrowheads="1"/>
            </p:cNvSpPr>
            <p:nvPr/>
          </p:nvSpPr>
          <p:spPr bwMode="auto">
            <a:xfrm>
              <a:off x="71" y="353"/>
              <a:ext cx="1587" cy="231"/>
            </a:xfrm>
            <a:prstGeom prst="rect">
              <a:avLst/>
            </a:prstGeom>
            <a:noFill/>
            <a:ln w="9525">
              <a:noFill/>
              <a:miter lim="800000"/>
              <a:headEnd/>
              <a:tailEnd/>
            </a:ln>
          </p:spPr>
          <p:txBody>
            <a:bodyPr>
              <a:spAutoFit/>
            </a:bodyPr>
            <a:lstStyle/>
            <a:p>
              <a:pPr algn="l">
                <a:spcBef>
                  <a:spcPct val="50000"/>
                </a:spcBef>
              </a:pPr>
              <a:r>
                <a:rPr lang="fr-FR" sz="1800" b="1"/>
                <a:t>Línea K secundaria</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par>
                                <p:cTn id="17" presetID="53"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0" fill="hold" nodeType="clickEffect">
                                  <p:stCondLst>
                                    <p:cond delay="0"/>
                                  </p:stCondLst>
                                  <p:childTnLst>
                                    <p:anim calcmode="lin" valueType="num">
                                      <p:cBhvr>
                                        <p:cTn id="25" dur="500"/>
                                        <p:tgtEl>
                                          <p:spTgt spid="4"/>
                                        </p:tgtEl>
                                        <p:attrNameLst>
                                          <p:attrName>ppt_w</p:attrName>
                                        </p:attrNameLst>
                                      </p:cBhvr>
                                      <p:tavLst>
                                        <p:tav tm="0">
                                          <p:val>
                                            <p:strVal val="ppt_w"/>
                                          </p:val>
                                        </p:tav>
                                        <p:tav tm="100000">
                                          <p:val>
                                            <p:fltVal val="0"/>
                                          </p:val>
                                        </p:tav>
                                      </p:tavLst>
                                    </p:anim>
                                    <p:anim calcmode="lin" valueType="num">
                                      <p:cBhvr>
                                        <p:cTn id="26" dur="500"/>
                                        <p:tgtEl>
                                          <p:spTgt spid="4"/>
                                        </p:tgtEl>
                                        <p:attrNameLst>
                                          <p:attrName>ppt_h</p:attrName>
                                        </p:attrNameLst>
                                      </p:cBhvr>
                                      <p:tavLst>
                                        <p:tav tm="0">
                                          <p:val>
                                            <p:strVal val="ppt_h"/>
                                          </p:val>
                                        </p:tav>
                                        <p:tav tm="100000">
                                          <p:val>
                                            <p:fltVal val="0"/>
                                          </p:val>
                                        </p:tav>
                                      </p:tavLst>
                                    </p:anim>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par>
                                <p:cTn id="29" presetID="53"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0" fill="hold" nodeType="clickEffect">
                                  <p:stCondLst>
                                    <p:cond delay="0"/>
                                  </p:stCondLst>
                                  <p:childTnLst>
                                    <p:anim calcmode="lin" valueType="num">
                                      <p:cBhvr>
                                        <p:cTn id="37" dur="500"/>
                                        <p:tgtEl>
                                          <p:spTgt spid="2"/>
                                        </p:tgtEl>
                                        <p:attrNameLst>
                                          <p:attrName>ppt_w</p:attrName>
                                        </p:attrNameLst>
                                      </p:cBhvr>
                                      <p:tavLst>
                                        <p:tav tm="0">
                                          <p:val>
                                            <p:strVal val="ppt_w"/>
                                          </p:val>
                                        </p:tav>
                                        <p:tav tm="100000">
                                          <p:val>
                                            <p:fltVal val="0"/>
                                          </p:val>
                                        </p:tav>
                                      </p:tavLst>
                                    </p:anim>
                                    <p:anim calcmode="lin" valueType="num">
                                      <p:cBhvr>
                                        <p:cTn id="38" dur="500"/>
                                        <p:tgtEl>
                                          <p:spTgt spid="2"/>
                                        </p:tgtEl>
                                        <p:attrNameLst>
                                          <p:attrName>ppt_h</p:attrName>
                                        </p:attrNameLst>
                                      </p:cBhvr>
                                      <p:tavLst>
                                        <p:tav tm="0">
                                          <p:val>
                                            <p:strVal val="ppt_h"/>
                                          </p:val>
                                        </p:tav>
                                        <p:tav tm="100000">
                                          <p:val>
                                            <p:fltVal val="0"/>
                                          </p:val>
                                        </p:tav>
                                      </p:tavLst>
                                    </p:anim>
                                    <p:animEffect transition="out" filter="fade">
                                      <p:cBhvr>
                                        <p:cTn id="39" dur="500"/>
                                        <p:tgtEl>
                                          <p:spTgt spid="2"/>
                                        </p:tgtEl>
                                      </p:cBhvr>
                                    </p:animEffect>
                                    <p:set>
                                      <p:cBhvr>
                                        <p:cTn id="40" dur="1" fill="hold">
                                          <p:stCondLst>
                                            <p:cond delay="499"/>
                                          </p:stCondLst>
                                        </p:cTn>
                                        <p:tgtEl>
                                          <p:spTgt spid="2"/>
                                        </p:tgtEl>
                                        <p:attrNameLst>
                                          <p:attrName>style.visibility</p:attrName>
                                        </p:attrNameLst>
                                      </p:cBhvr>
                                      <p:to>
                                        <p:strVal val="hidden"/>
                                      </p:to>
                                    </p:set>
                                  </p:childTnLst>
                                </p:cTn>
                              </p:par>
                              <p:par>
                                <p:cTn id="41" presetID="53"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500" fill="hold"/>
                                        <p:tgtEl>
                                          <p:spTgt spid="3"/>
                                        </p:tgtEl>
                                        <p:attrNameLst>
                                          <p:attrName>ppt_w</p:attrName>
                                        </p:attrNameLst>
                                      </p:cBhvr>
                                      <p:tavLst>
                                        <p:tav tm="0">
                                          <p:val>
                                            <p:fltVal val="0"/>
                                          </p:val>
                                        </p:tav>
                                        <p:tav tm="100000">
                                          <p:val>
                                            <p:strVal val="#ppt_w"/>
                                          </p:val>
                                        </p:tav>
                                      </p:tavLst>
                                    </p:anim>
                                    <p:anim calcmode="lin" valueType="num">
                                      <p:cBhvr>
                                        <p:cTn id="44" dur="500" fill="hold"/>
                                        <p:tgtEl>
                                          <p:spTgt spid="3"/>
                                        </p:tgtEl>
                                        <p:attrNameLst>
                                          <p:attrName>ppt_h</p:attrName>
                                        </p:attrNameLst>
                                      </p:cBhvr>
                                      <p:tavLst>
                                        <p:tav tm="0">
                                          <p:val>
                                            <p:fltVal val="0"/>
                                          </p:val>
                                        </p:tav>
                                        <p:tav tm="100000">
                                          <p:val>
                                            <p:strVal val="#ppt_h"/>
                                          </p:val>
                                        </p:tav>
                                      </p:tavLst>
                                    </p:anim>
                                    <p:animEffect transition="in" filter="fade">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xit" presetSubtype="0" fill="hold" nodeType="clickEffect">
                                  <p:stCondLst>
                                    <p:cond delay="0"/>
                                  </p:stCondLst>
                                  <p:childTnLst>
                                    <p:anim calcmode="lin" valueType="num">
                                      <p:cBhvr>
                                        <p:cTn id="49" dur="500"/>
                                        <p:tgtEl>
                                          <p:spTgt spid="3"/>
                                        </p:tgtEl>
                                        <p:attrNameLst>
                                          <p:attrName>ppt_w</p:attrName>
                                        </p:attrNameLst>
                                      </p:cBhvr>
                                      <p:tavLst>
                                        <p:tav tm="0">
                                          <p:val>
                                            <p:strVal val="ppt_w"/>
                                          </p:val>
                                        </p:tav>
                                        <p:tav tm="100000">
                                          <p:val>
                                            <p:fltVal val="0"/>
                                          </p:val>
                                        </p:tav>
                                      </p:tavLst>
                                    </p:anim>
                                    <p:anim calcmode="lin" valueType="num">
                                      <p:cBhvr>
                                        <p:cTn id="50" dur="500"/>
                                        <p:tgtEl>
                                          <p:spTgt spid="3"/>
                                        </p:tgtEl>
                                        <p:attrNameLst>
                                          <p:attrName>ppt_h</p:attrName>
                                        </p:attrNameLst>
                                      </p:cBhvr>
                                      <p:tavLst>
                                        <p:tav tm="0">
                                          <p:val>
                                            <p:strVal val="ppt_h"/>
                                          </p:val>
                                        </p:tav>
                                        <p:tav tm="100000">
                                          <p:val>
                                            <p:fltVal val="0"/>
                                          </p:val>
                                        </p:tav>
                                      </p:tavLst>
                                    </p:anim>
                                    <p:animEffect transition="out" filter="fade">
                                      <p:cBhvr>
                                        <p:cTn id="51" dur="500"/>
                                        <p:tgtEl>
                                          <p:spTgt spid="3"/>
                                        </p:tgtEl>
                                      </p:cBhvr>
                                    </p:animEffect>
                                    <p:set>
                                      <p:cBhvr>
                                        <p:cTn id="5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0" y="549275"/>
            <a:ext cx="9144000" cy="5629275"/>
            <a:chOff x="0" y="346"/>
            <a:chExt cx="5760" cy="3546"/>
          </a:xfrm>
        </p:grpSpPr>
        <p:pic>
          <p:nvPicPr>
            <p:cNvPr id="106506" name="Picture 3" descr="platine clim"/>
            <p:cNvPicPr>
              <a:picLocks noChangeAspect="1" noChangeArrowheads="1"/>
            </p:cNvPicPr>
            <p:nvPr/>
          </p:nvPicPr>
          <p:blipFill>
            <a:blip r:embed="rId3" cstate="print"/>
            <a:srcRect/>
            <a:stretch>
              <a:fillRect/>
            </a:stretch>
          </p:blipFill>
          <p:spPr bwMode="auto">
            <a:xfrm>
              <a:off x="0" y="436"/>
              <a:ext cx="5760" cy="3456"/>
            </a:xfrm>
            <a:prstGeom prst="rect">
              <a:avLst/>
            </a:prstGeom>
            <a:noFill/>
            <a:ln w="9525">
              <a:noFill/>
              <a:miter lim="800000"/>
              <a:headEnd/>
              <a:tailEnd/>
            </a:ln>
          </p:spPr>
        </p:pic>
        <p:sp>
          <p:nvSpPr>
            <p:cNvPr id="106507" name="Text Box 4"/>
            <p:cNvSpPr txBox="1">
              <a:spLocks noChangeArrowheads="1"/>
            </p:cNvSpPr>
            <p:nvPr/>
          </p:nvSpPr>
          <p:spPr bwMode="auto">
            <a:xfrm>
              <a:off x="3470" y="346"/>
              <a:ext cx="2290" cy="231"/>
            </a:xfrm>
            <a:prstGeom prst="rect">
              <a:avLst/>
            </a:prstGeom>
            <a:noFill/>
            <a:ln w="9525">
              <a:noFill/>
              <a:miter lim="800000"/>
              <a:headEnd/>
              <a:tailEnd/>
            </a:ln>
          </p:spPr>
          <p:txBody>
            <a:bodyPr>
              <a:spAutoFit/>
            </a:bodyPr>
            <a:lstStyle/>
            <a:p>
              <a:pPr algn="r"/>
              <a:r>
                <a:rPr lang="fr-FR" sz="1800"/>
                <a:t>calculateur climatisation</a:t>
              </a:r>
              <a:endParaRPr lang="fr-FR"/>
            </a:p>
          </p:txBody>
        </p:sp>
      </p:grpSp>
      <p:grpSp>
        <p:nvGrpSpPr>
          <p:cNvPr id="3" name="Group 5"/>
          <p:cNvGrpSpPr>
            <a:grpSpLocks/>
          </p:cNvGrpSpPr>
          <p:nvPr/>
        </p:nvGrpSpPr>
        <p:grpSpPr bwMode="auto">
          <a:xfrm>
            <a:off x="0" y="549275"/>
            <a:ext cx="9070975" cy="5400675"/>
            <a:chOff x="0" y="346"/>
            <a:chExt cx="5714" cy="3402"/>
          </a:xfrm>
        </p:grpSpPr>
        <p:pic>
          <p:nvPicPr>
            <p:cNvPr id="106504" name="Picture 6" descr="clim"/>
            <p:cNvPicPr>
              <a:picLocks noChangeAspect="1" noChangeArrowheads="1"/>
            </p:cNvPicPr>
            <p:nvPr/>
          </p:nvPicPr>
          <p:blipFill>
            <a:blip r:embed="rId4" cstate="print"/>
            <a:srcRect/>
            <a:stretch>
              <a:fillRect/>
            </a:stretch>
          </p:blipFill>
          <p:spPr bwMode="auto">
            <a:xfrm>
              <a:off x="0" y="346"/>
              <a:ext cx="5670" cy="3402"/>
            </a:xfrm>
            <a:prstGeom prst="rect">
              <a:avLst/>
            </a:prstGeom>
            <a:noFill/>
            <a:ln w="9525">
              <a:noFill/>
              <a:miter lim="800000"/>
              <a:headEnd/>
              <a:tailEnd/>
            </a:ln>
          </p:spPr>
        </p:pic>
        <p:sp>
          <p:nvSpPr>
            <p:cNvPr id="106505" name="Text Box 7"/>
            <p:cNvSpPr txBox="1">
              <a:spLocks noChangeArrowheads="1"/>
            </p:cNvSpPr>
            <p:nvPr/>
          </p:nvSpPr>
          <p:spPr bwMode="auto">
            <a:xfrm>
              <a:off x="3061" y="482"/>
              <a:ext cx="2653" cy="231"/>
            </a:xfrm>
            <a:prstGeom prst="rect">
              <a:avLst/>
            </a:prstGeom>
            <a:noFill/>
            <a:ln w="9525">
              <a:noFill/>
              <a:miter lim="800000"/>
              <a:headEnd/>
              <a:tailEnd/>
            </a:ln>
          </p:spPr>
          <p:txBody>
            <a:bodyPr>
              <a:spAutoFit/>
            </a:bodyPr>
            <a:lstStyle/>
            <a:p>
              <a:pPr algn="l"/>
              <a:r>
                <a:rPr lang="fr-FR" sz="1800"/>
                <a:t>Calculateur de chauffage / climatisation</a:t>
              </a:r>
              <a:endParaRPr lang="fr-FR"/>
            </a:p>
          </p:txBody>
        </p:sp>
      </p:grpSp>
      <p:sp>
        <p:nvSpPr>
          <p:cNvPr id="106500" name="Rectangle 2"/>
          <p:cNvSpPr>
            <a:spLocks noChangeArrowheads="1"/>
          </p:cNvSpPr>
          <p:nvPr/>
        </p:nvSpPr>
        <p:spPr bwMode="auto">
          <a:xfrm>
            <a:off x="179388" y="22225"/>
            <a:ext cx="8496300" cy="549275"/>
          </a:xfrm>
          <a:prstGeom prst="rect">
            <a:avLst/>
          </a:prstGeom>
          <a:noFill/>
          <a:ln w="9525">
            <a:noFill/>
            <a:miter lim="800000"/>
            <a:headEnd/>
            <a:tailEnd/>
          </a:ln>
        </p:spPr>
        <p:txBody>
          <a:bodyPr lIns="90517" tIns="45259" rIns="90517" bIns="45259" anchor="ctr"/>
          <a:lstStyle/>
          <a:p>
            <a:pPr algn="l" defTabSz="904875"/>
            <a:r>
              <a:rPr lang="fr-FR" sz="2300">
                <a:solidFill>
                  <a:srgbClr val="000000"/>
                </a:solidFill>
              </a:rPr>
              <a:t>Arquitectura multiplexada</a:t>
            </a:r>
          </a:p>
        </p:txBody>
      </p:sp>
      <p:grpSp>
        <p:nvGrpSpPr>
          <p:cNvPr id="4" name="Group 9"/>
          <p:cNvGrpSpPr>
            <a:grpSpLocks/>
          </p:cNvGrpSpPr>
          <p:nvPr/>
        </p:nvGrpSpPr>
        <p:grpSpPr bwMode="auto">
          <a:xfrm>
            <a:off x="-9525" y="549275"/>
            <a:ext cx="9153525" cy="5567363"/>
            <a:chOff x="0" y="346"/>
            <a:chExt cx="5766" cy="3507"/>
          </a:xfrm>
        </p:grpSpPr>
        <p:pic>
          <p:nvPicPr>
            <p:cNvPr id="106502" name="Picture 10" descr="SCI"/>
            <p:cNvPicPr>
              <a:picLocks noChangeAspect="1" noChangeArrowheads="1"/>
            </p:cNvPicPr>
            <p:nvPr/>
          </p:nvPicPr>
          <p:blipFill>
            <a:blip r:embed="rId5" cstate="print"/>
            <a:srcRect/>
            <a:stretch>
              <a:fillRect/>
            </a:stretch>
          </p:blipFill>
          <p:spPr bwMode="auto">
            <a:xfrm>
              <a:off x="0" y="391"/>
              <a:ext cx="5766" cy="3462"/>
            </a:xfrm>
            <a:prstGeom prst="rect">
              <a:avLst/>
            </a:prstGeom>
            <a:noFill/>
            <a:ln w="9525">
              <a:noFill/>
              <a:miter lim="800000"/>
              <a:headEnd/>
              <a:tailEnd/>
            </a:ln>
          </p:spPr>
        </p:pic>
        <p:sp>
          <p:nvSpPr>
            <p:cNvPr id="106503" name="Text Box 11"/>
            <p:cNvSpPr txBox="1">
              <a:spLocks noChangeArrowheads="1"/>
            </p:cNvSpPr>
            <p:nvPr/>
          </p:nvSpPr>
          <p:spPr bwMode="auto">
            <a:xfrm>
              <a:off x="113" y="346"/>
              <a:ext cx="1406" cy="231"/>
            </a:xfrm>
            <a:prstGeom prst="rect">
              <a:avLst/>
            </a:prstGeom>
            <a:noFill/>
            <a:ln w="9525">
              <a:noFill/>
              <a:miter lim="800000"/>
              <a:headEnd/>
              <a:tailEnd/>
            </a:ln>
          </p:spPr>
          <p:txBody>
            <a:bodyPr>
              <a:spAutoFit/>
            </a:bodyPr>
            <a:lstStyle/>
            <a:p>
              <a:pPr algn="l">
                <a:spcBef>
                  <a:spcPct val="50000"/>
                </a:spcBef>
              </a:pPr>
              <a:r>
                <a:rPr lang="fr-FR" sz="1800" b="1"/>
                <a:t>SCI</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53"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0" fill="hold" nodeType="clickEffect">
                                  <p:stCondLst>
                                    <p:cond delay="0"/>
                                  </p:stCondLst>
                                  <p:childTnLst>
                                    <p:anim calcmode="lin" valueType="num">
                                      <p:cBhvr>
                                        <p:cTn id="25" dur="500"/>
                                        <p:tgtEl>
                                          <p:spTgt spid="2"/>
                                        </p:tgtEl>
                                        <p:attrNameLst>
                                          <p:attrName>ppt_w</p:attrName>
                                        </p:attrNameLst>
                                      </p:cBhvr>
                                      <p:tavLst>
                                        <p:tav tm="0">
                                          <p:val>
                                            <p:strVal val="ppt_w"/>
                                          </p:val>
                                        </p:tav>
                                        <p:tav tm="100000">
                                          <p:val>
                                            <p:fltVal val="0"/>
                                          </p:val>
                                        </p:tav>
                                      </p:tavLst>
                                    </p:anim>
                                    <p:anim calcmode="lin" valueType="num">
                                      <p:cBhvr>
                                        <p:cTn id="26" dur="500"/>
                                        <p:tgtEl>
                                          <p:spTgt spid="2"/>
                                        </p:tgtEl>
                                        <p:attrNameLst>
                                          <p:attrName>ppt_h</p:attrName>
                                        </p:attrNameLst>
                                      </p:cBhvr>
                                      <p:tavLst>
                                        <p:tav tm="0">
                                          <p:val>
                                            <p:strVal val="ppt_h"/>
                                          </p:val>
                                        </p:tav>
                                        <p:tav tm="100000">
                                          <p:val>
                                            <p:fltVal val="0"/>
                                          </p:val>
                                        </p:tav>
                                      </p:tavLst>
                                    </p:anim>
                                    <p:animEffect transition="out" filter="fade">
                                      <p:cBhvr>
                                        <p:cTn id="27" dur="500"/>
                                        <p:tgtEl>
                                          <p:spTgt spid="2"/>
                                        </p:tgtEl>
                                      </p:cBhvr>
                                    </p:animEffect>
                                    <p:set>
                                      <p:cBhvr>
                                        <p:cTn id="28" dur="1" fill="hold">
                                          <p:stCondLst>
                                            <p:cond delay="499"/>
                                          </p:stCondLst>
                                        </p:cTn>
                                        <p:tgtEl>
                                          <p:spTgt spid="2"/>
                                        </p:tgtEl>
                                        <p:attrNameLst>
                                          <p:attrName>style.visibility</p:attrName>
                                        </p:attrNameLst>
                                      </p:cBhvr>
                                      <p:to>
                                        <p:strVal val="hidden"/>
                                      </p:to>
                                    </p:set>
                                  </p:childTnLst>
                                </p:cTn>
                              </p:par>
                              <p:par>
                                <p:cTn id="29" presetID="53"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0" fill="hold" nodeType="clickEffect">
                                  <p:stCondLst>
                                    <p:cond delay="0"/>
                                  </p:stCondLst>
                                  <p:childTnLst>
                                    <p:anim calcmode="lin" valueType="num">
                                      <p:cBhvr>
                                        <p:cTn id="37" dur="500"/>
                                        <p:tgtEl>
                                          <p:spTgt spid="3"/>
                                        </p:tgtEl>
                                        <p:attrNameLst>
                                          <p:attrName>ppt_w</p:attrName>
                                        </p:attrNameLst>
                                      </p:cBhvr>
                                      <p:tavLst>
                                        <p:tav tm="0">
                                          <p:val>
                                            <p:strVal val="ppt_w"/>
                                          </p:val>
                                        </p:tav>
                                        <p:tav tm="100000">
                                          <p:val>
                                            <p:fltVal val="0"/>
                                          </p:val>
                                        </p:tav>
                                      </p:tavLst>
                                    </p:anim>
                                    <p:anim calcmode="lin" valueType="num">
                                      <p:cBhvr>
                                        <p:cTn id="38" dur="500"/>
                                        <p:tgtEl>
                                          <p:spTgt spid="3"/>
                                        </p:tgtEl>
                                        <p:attrNameLst>
                                          <p:attrName>ppt_h</p:attrName>
                                        </p:attrNameLst>
                                      </p:cBhvr>
                                      <p:tavLst>
                                        <p:tav tm="0">
                                          <p:val>
                                            <p:strVal val="ppt_h"/>
                                          </p:val>
                                        </p:tav>
                                        <p:tav tm="100000">
                                          <p:val>
                                            <p:fltVal val="0"/>
                                          </p:val>
                                        </p:tav>
                                      </p:tavLst>
                                    </p:anim>
                                    <p:animEffect transition="out" filter="fade">
                                      <p:cBhvr>
                                        <p:cTn id="39" dur="500"/>
                                        <p:tgtEl>
                                          <p:spTgt spid="3"/>
                                        </p:tgtEl>
                                      </p:cBhvr>
                                    </p:animEffect>
                                    <p:set>
                                      <p:cBhvr>
                                        <p:cTn id="4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3"/>
          <p:cNvSpPr>
            <a:spLocks noGrp="1" noChangeArrowheads="1"/>
          </p:cNvSpPr>
          <p:nvPr>
            <p:ph type="title" idx="4294967295"/>
          </p:nvPr>
        </p:nvSpPr>
        <p:spPr>
          <a:xfrm>
            <a:off x="107950" y="549275"/>
            <a:ext cx="8496300" cy="549275"/>
          </a:xfrm>
          <a:noFill/>
        </p:spPr>
        <p:txBody>
          <a:bodyPr/>
          <a:lstStyle/>
          <a:p>
            <a:pPr eaLnBrk="1" hangingPunct="1"/>
            <a:r>
              <a:rPr lang="fr-FR" sz="1800" b="1" smtClean="0"/>
              <a:t>Acceso a los calculadores con el útil de diagnóstico</a:t>
            </a:r>
          </a:p>
        </p:txBody>
      </p:sp>
      <p:sp>
        <p:nvSpPr>
          <p:cNvPr id="108547" name="Rectangle 2"/>
          <p:cNvSpPr>
            <a:spLocks noChangeArrowheads="1"/>
          </p:cNvSpPr>
          <p:nvPr/>
        </p:nvSpPr>
        <p:spPr bwMode="auto">
          <a:xfrm>
            <a:off x="179388" y="22225"/>
            <a:ext cx="8496300" cy="549275"/>
          </a:xfrm>
          <a:prstGeom prst="rect">
            <a:avLst/>
          </a:prstGeom>
          <a:noFill/>
          <a:ln w="9525">
            <a:noFill/>
            <a:miter lim="800000"/>
            <a:headEnd/>
            <a:tailEnd/>
          </a:ln>
        </p:spPr>
        <p:txBody>
          <a:bodyPr lIns="90517" tIns="45259" rIns="90517" bIns="45259" anchor="ctr"/>
          <a:lstStyle/>
          <a:p>
            <a:pPr algn="l" defTabSz="904875"/>
            <a:r>
              <a:rPr lang="es-ES" sz="2300">
                <a:solidFill>
                  <a:srgbClr val="000000"/>
                </a:solidFill>
              </a:rPr>
              <a:t>Arquitectura multiplexada</a:t>
            </a:r>
          </a:p>
        </p:txBody>
      </p:sp>
      <p:pic>
        <p:nvPicPr>
          <p:cNvPr id="108548" name="Picture 4" descr="all réseau"/>
          <p:cNvPicPr>
            <a:picLocks noChangeAspect="1" noChangeArrowheads="1"/>
          </p:cNvPicPr>
          <p:nvPr/>
        </p:nvPicPr>
        <p:blipFill>
          <a:blip r:embed="rId3" cstate="print"/>
          <a:srcRect/>
          <a:stretch>
            <a:fillRect/>
          </a:stretch>
        </p:blipFill>
        <p:spPr bwMode="auto">
          <a:xfrm>
            <a:off x="-4763" y="1246188"/>
            <a:ext cx="9153526" cy="54959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214546" y="1500174"/>
            <a:ext cx="4572000" cy="4199611"/>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nSpc>
                <a:spcPct val="150000"/>
              </a:lnSpc>
            </a:pPr>
            <a:r>
              <a:rPr lang="es-ES" sz="2000" dirty="0" smtClean="0"/>
              <a:t>Durante una sesión de diagnóstico, los calculadores de la red CAN-C se comunican con el útil mediante la toma diagnóstico gracias a la conexión CAN-C </a:t>
            </a:r>
            <a:r>
              <a:rPr lang="es-ES" sz="2000" dirty="0" err="1" smtClean="0"/>
              <a:t>Diag</a:t>
            </a:r>
            <a:r>
              <a:rPr lang="es-ES" sz="2000" dirty="0" smtClean="0"/>
              <a:t> con un rendimiento de 500 </a:t>
            </a:r>
            <a:r>
              <a:rPr lang="es-ES" sz="2000" dirty="0" err="1" smtClean="0"/>
              <a:t>Kbi</a:t>
            </a:r>
            <a:r>
              <a:rPr lang="es-ES" sz="2000" dirty="0" smtClean="0"/>
              <a:t>/s.</a:t>
            </a:r>
          </a:p>
          <a:p>
            <a:pPr>
              <a:lnSpc>
                <a:spcPct val="150000"/>
              </a:lnSpc>
            </a:pPr>
            <a:endParaRPr lang="es-ES" sz="2000" dirty="0" smtClean="0"/>
          </a:p>
          <a:p>
            <a:pPr>
              <a:lnSpc>
                <a:spcPct val="150000"/>
              </a:lnSpc>
            </a:pPr>
            <a:r>
              <a:rPr lang="es-ES" sz="2000" dirty="0" smtClean="0"/>
              <a:t>Gracias a una línea K es posible interrogar la radio, el calculador de cojín hinchable y la platina de mando de climatización.</a:t>
            </a:r>
            <a:endParaRPr lang="es-ES_tradnl" sz="2000"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 Box 15"/>
          <p:cNvSpPr txBox="1">
            <a:spLocks noChangeArrowheads="1"/>
          </p:cNvSpPr>
          <p:nvPr/>
        </p:nvSpPr>
        <p:spPr bwMode="auto">
          <a:xfrm>
            <a:off x="215900" y="908050"/>
            <a:ext cx="8677275" cy="5732463"/>
          </a:xfrm>
          <a:prstGeom prst="rect">
            <a:avLst/>
          </a:prstGeom>
          <a:noFill/>
          <a:ln w="63500">
            <a:noFill/>
            <a:miter lim="800000"/>
            <a:headEnd/>
            <a:tailEnd/>
          </a:ln>
        </p:spPr>
        <p:txBody>
          <a:bodyPr lIns="90000" tIns="46800" rIns="90000" bIns="46800">
            <a:spAutoFit/>
          </a:bodyPr>
          <a:lstStyle/>
          <a:p>
            <a:pPr algn="l">
              <a:spcBef>
                <a:spcPct val="50000"/>
              </a:spcBef>
            </a:pPr>
            <a:r>
              <a:rPr lang="es-ES" sz="1800" b="1" dirty="0" err="1">
                <a:solidFill>
                  <a:srgbClr val="000000"/>
                </a:solidFill>
              </a:rPr>
              <a:t>iOn</a:t>
            </a:r>
            <a:r>
              <a:rPr lang="es-ES" sz="1800" b="1" dirty="0">
                <a:solidFill>
                  <a:srgbClr val="000000"/>
                </a:solidFill>
              </a:rPr>
              <a:t> está equipado con una función </a:t>
            </a:r>
            <a:r>
              <a:rPr lang="es-ES" sz="1800" b="1" dirty="0" err="1">
                <a:solidFill>
                  <a:srgbClr val="000000"/>
                </a:solidFill>
              </a:rPr>
              <a:t>antiarranque</a:t>
            </a:r>
            <a:r>
              <a:rPr lang="es-ES" sz="1800" b="1" dirty="0">
                <a:solidFill>
                  <a:srgbClr val="000000"/>
                </a:solidFill>
              </a:rPr>
              <a:t>, que recuerda la del 4007.</a:t>
            </a:r>
          </a:p>
          <a:p>
            <a:pPr algn="l">
              <a:spcBef>
                <a:spcPct val="50000"/>
              </a:spcBef>
            </a:pPr>
            <a:endParaRPr lang="es-ES" sz="1800" dirty="0">
              <a:solidFill>
                <a:srgbClr val="000000"/>
              </a:solidFill>
            </a:endParaRPr>
          </a:p>
          <a:p>
            <a:pPr algn="l">
              <a:spcBef>
                <a:spcPct val="50000"/>
              </a:spcBef>
            </a:pPr>
            <a:r>
              <a:rPr lang="es-ES" sz="1800" dirty="0">
                <a:solidFill>
                  <a:srgbClr val="000000"/>
                </a:solidFill>
              </a:rPr>
              <a:t>Esta función está compuesta de:</a:t>
            </a:r>
          </a:p>
          <a:p>
            <a:pPr algn="l">
              <a:spcBef>
                <a:spcPct val="50000"/>
              </a:spcBef>
            </a:pPr>
            <a:endParaRPr lang="es-ES" sz="1800" dirty="0">
              <a:solidFill>
                <a:srgbClr val="000000"/>
              </a:solidFill>
            </a:endParaRPr>
          </a:p>
          <a:p>
            <a:pPr algn="l">
              <a:spcBef>
                <a:spcPct val="50000"/>
              </a:spcBef>
              <a:buFontTx/>
              <a:buChar char="-"/>
            </a:pPr>
            <a:r>
              <a:rPr lang="es-ES" sz="1800" dirty="0">
                <a:solidFill>
                  <a:srgbClr val="000000"/>
                </a:solidFill>
              </a:rPr>
              <a:t>Llave </a:t>
            </a:r>
            <a:r>
              <a:rPr lang="es-ES" sz="1800" dirty="0" err="1">
                <a:solidFill>
                  <a:srgbClr val="000000"/>
                </a:solidFill>
              </a:rPr>
              <a:t>transpondedora</a:t>
            </a:r>
            <a:endParaRPr lang="es-ES" sz="1800" dirty="0">
              <a:solidFill>
                <a:srgbClr val="000000"/>
              </a:solidFill>
            </a:endParaRPr>
          </a:p>
          <a:p>
            <a:pPr algn="l">
              <a:spcBef>
                <a:spcPct val="50000"/>
              </a:spcBef>
            </a:pPr>
            <a:endParaRPr lang="es-ES" sz="1800" dirty="0">
              <a:solidFill>
                <a:srgbClr val="000000"/>
              </a:solidFill>
            </a:endParaRPr>
          </a:p>
          <a:p>
            <a:pPr algn="l">
              <a:spcBef>
                <a:spcPct val="50000"/>
              </a:spcBef>
              <a:buFontTx/>
              <a:buChar char="-"/>
            </a:pPr>
            <a:r>
              <a:rPr lang="es-ES" sz="1800" dirty="0">
                <a:solidFill>
                  <a:srgbClr val="000000"/>
                </a:solidFill>
              </a:rPr>
              <a:t>Interruptor Antirrobo</a:t>
            </a:r>
          </a:p>
          <a:p>
            <a:pPr algn="l">
              <a:spcBef>
                <a:spcPct val="50000"/>
              </a:spcBef>
              <a:buFontTx/>
              <a:buChar char="-"/>
            </a:pPr>
            <a:endParaRPr lang="es-ES" sz="1800" dirty="0">
              <a:solidFill>
                <a:srgbClr val="000000"/>
              </a:solidFill>
            </a:endParaRPr>
          </a:p>
          <a:p>
            <a:pPr algn="l">
              <a:spcBef>
                <a:spcPct val="50000"/>
              </a:spcBef>
              <a:buFontTx/>
              <a:buChar char="-"/>
            </a:pPr>
            <a:r>
              <a:rPr lang="es-ES" sz="1800" dirty="0">
                <a:solidFill>
                  <a:srgbClr val="000000"/>
                </a:solidFill>
              </a:rPr>
              <a:t>Una BSI</a:t>
            </a:r>
          </a:p>
          <a:p>
            <a:pPr algn="l">
              <a:spcBef>
                <a:spcPct val="50000"/>
              </a:spcBef>
              <a:buFontTx/>
              <a:buChar char="-"/>
            </a:pPr>
            <a:endParaRPr lang="es-ES" sz="1800" dirty="0">
              <a:solidFill>
                <a:srgbClr val="000000"/>
              </a:solidFill>
            </a:endParaRPr>
          </a:p>
          <a:p>
            <a:pPr algn="l">
              <a:spcBef>
                <a:spcPct val="50000"/>
              </a:spcBef>
              <a:buFontTx/>
              <a:buChar char="-"/>
            </a:pPr>
            <a:r>
              <a:rPr lang="es-ES" sz="1800" dirty="0">
                <a:solidFill>
                  <a:srgbClr val="000000"/>
                </a:solidFill>
              </a:rPr>
              <a:t>Un calculador VE</a:t>
            </a:r>
          </a:p>
          <a:p>
            <a:pPr algn="l">
              <a:spcBef>
                <a:spcPct val="50000"/>
              </a:spcBef>
              <a:buFontTx/>
              <a:buChar char="-"/>
            </a:pPr>
            <a:endParaRPr lang="es-ES" sz="1800" dirty="0">
              <a:solidFill>
                <a:srgbClr val="000000"/>
              </a:solidFill>
            </a:endParaRPr>
          </a:p>
          <a:p>
            <a:pPr algn="l">
              <a:spcBef>
                <a:spcPct val="50000"/>
              </a:spcBef>
              <a:buFontTx/>
              <a:buChar char="-"/>
            </a:pPr>
            <a:r>
              <a:rPr lang="es-ES" sz="1800" dirty="0">
                <a:solidFill>
                  <a:srgbClr val="000000"/>
                </a:solidFill>
              </a:rPr>
              <a:t>Un calculador CCME</a:t>
            </a:r>
            <a:endParaRPr lang="fr-FR" sz="1800" dirty="0"/>
          </a:p>
          <a:p>
            <a:pPr algn="l">
              <a:spcBef>
                <a:spcPct val="50000"/>
              </a:spcBef>
            </a:pPr>
            <a:endParaRPr lang="fr-FR" sz="1800" dirty="0"/>
          </a:p>
        </p:txBody>
      </p:sp>
      <p:sp>
        <p:nvSpPr>
          <p:cNvPr id="110595" name="Rectangle 21"/>
          <p:cNvSpPr>
            <a:spLocks noGrp="1" noChangeArrowheads="1"/>
          </p:cNvSpPr>
          <p:nvPr>
            <p:ph type="title"/>
          </p:nvPr>
        </p:nvSpPr>
        <p:spPr>
          <a:xfrm>
            <a:off x="500034" y="0"/>
            <a:ext cx="8229600" cy="1143000"/>
          </a:xfrm>
          <a:noFill/>
        </p:spPr>
        <p:txBody>
          <a:bodyPr/>
          <a:lstStyle/>
          <a:p>
            <a:pPr eaLnBrk="1" hangingPunct="1"/>
            <a:r>
              <a:rPr lang="es-ES" dirty="0" smtClean="0"/>
              <a:t>Inmovilizador</a:t>
            </a:r>
          </a:p>
        </p:txBody>
      </p:sp>
      <p:grpSp>
        <p:nvGrpSpPr>
          <p:cNvPr id="2" name="Group 29"/>
          <p:cNvGrpSpPr>
            <a:grpSpLocks/>
          </p:cNvGrpSpPr>
          <p:nvPr/>
        </p:nvGrpSpPr>
        <p:grpSpPr bwMode="auto">
          <a:xfrm>
            <a:off x="2700338" y="2060575"/>
            <a:ext cx="6397625" cy="4429125"/>
            <a:chOff x="1701" y="1298"/>
            <a:chExt cx="4030" cy="2790"/>
          </a:xfrm>
        </p:grpSpPr>
        <p:pic>
          <p:nvPicPr>
            <p:cNvPr id="110597" name="Picture 17" descr="BSI"/>
            <p:cNvPicPr>
              <a:picLocks noChangeAspect="1" noChangeArrowheads="1"/>
            </p:cNvPicPr>
            <p:nvPr/>
          </p:nvPicPr>
          <p:blipFill>
            <a:blip r:embed="rId3" cstate="print"/>
            <a:srcRect/>
            <a:stretch>
              <a:fillRect/>
            </a:stretch>
          </p:blipFill>
          <p:spPr bwMode="auto">
            <a:xfrm>
              <a:off x="1701" y="3475"/>
              <a:ext cx="816" cy="613"/>
            </a:xfrm>
            <a:prstGeom prst="rect">
              <a:avLst/>
            </a:prstGeom>
            <a:noFill/>
            <a:ln w="38100">
              <a:solidFill>
                <a:schemeClr val="bg2"/>
              </a:solidFill>
              <a:miter lim="800000"/>
              <a:headEnd/>
              <a:tailEnd/>
            </a:ln>
          </p:spPr>
        </p:pic>
        <p:pic>
          <p:nvPicPr>
            <p:cNvPr id="110598" name="Picture 3" descr="ion_dessus_3"/>
            <p:cNvPicPr>
              <a:picLocks noChangeAspect="1" noChangeArrowheads="1"/>
            </p:cNvPicPr>
            <p:nvPr/>
          </p:nvPicPr>
          <p:blipFill>
            <a:blip r:embed="rId4" cstate="print"/>
            <a:srcRect/>
            <a:stretch>
              <a:fillRect/>
            </a:stretch>
          </p:blipFill>
          <p:spPr bwMode="auto">
            <a:xfrm>
              <a:off x="2155" y="2031"/>
              <a:ext cx="2922" cy="1295"/>
            </a:xfrm>
            <a:prstGeom prst="rect">
              <a:avLst/>
            </a:prstGeom>
            <a:noFill/>
            <a:ln w="9525">
              <a:noFill/>
              <a:miter lim="800000"/>
              <a:headEnd/>
              <a:tailEnd/>
            </a:ln>
          </p:spPr>
        </p:pic>
        <p:sp>
          <p:nvSpPr>
            <p:cNvPr id="110599" name="Line 6"/>
            <p:cNvSpPr>
              <a:spLocks noChangeShapeType="1"/>
            </p:cNvSpPr>
            <p:nvPr/>
          </p:nvSpPr>
          <p:spPr bwMode="auto">
            <a:xfrm>
              <a:off x="3651" y="1888"/>
              <a:ext cx="726" cy="842"/>
            </a:xfrm>
            <a:prstGeom prst="line">
              <a:avLst/>
            </a:prstGeom>
            <a:noFill/>
            <a:ln w="25400">
              <a:solidFill>
                <a:srgbClr val="333333"/>
              </a:solidFill>
              <a:round/>
              <a:headEnd/>
              <a:tailEnd/>
            </a:ln>
          </p:spPr>
          <p:txBody>
            <a:bodyPr/>
            <a:lstStyle/>
            <a:p>
              <a:endParaRPr lang="es-ES"/>
            </a:p>
          </p:txBody>
        </p:sp>
        <p:sp>
          <p:nvSpPr>
            <p:cNvPr id="110600" name="Line 7"/>
            <p:cNvSpPr>
              <a:spLocks noChangeShapeType="1"/>
            </p:cNvSpPr>
            <p:nvPr/>
          </p:nvSpPr>
          <p:spPr bwMode="auto">
            <a:xfrm>
              <a:off x="2631" y="1997"/>
              <a:ext cx="445" cy="651"/>
            </a:xfrm>
            <a:prstGeom prst="line">
              <a:avLst/>
            </a:prstGeom>
            <a:noFill/>
            <a:ln w="25400">
              <a:solidFill>
                <a:srgbClr val="333333"/>
              </a:solidFill>
              <a:round/>
              <a:headEnd/>
              <a:tailEnd/>
            </a:ln>
          </p:spPr>
          <p:txBody>
            <a:bodyPr/>
            <a:lstStyle/>
            <a:p>
              <a:endParaRPr lang="es-ES"/>
            </a:p>
          </p:txBody>
        </p:sp>
        <p:sp>
          <p:nvSpPr>
            <p:cNvPr id="110601" name="Line 8"/>
            <p:cNvSpPr>
              <a:spLocks noChangeShapeType="1"/>
            </p:cNvSpPr>
            <p:nvPr/>
          </p:nvSpPr>
          <p:spPr bwMode="auto">
            <a:xfrm flipV="1">
              <a:off x="2536" y="3083"/>
              <a:ext cx="285" cy="379"/>
            </a:xfrm>
            <a:prstGeom prst="line">
              <a:avLst/>
            </a:prstGeom>
            <a:noFill/>
            <a:ln w="25400">
              <a:solidFill>
                <a:srgbClr val="333333"/>
              </a:solidFill>
              <a:round/>
              <a:headEnd/>
              <a:tailEnd/>
            </a:ln>
          </p:spPr>
          <p:txBody>
            <a:bodyPr/>
            <a:lstStyle/>
            <a:p>
              <a:endParaRPr lang="es-ES"/>
            </a:p>
          </p:txBody>
        </p:sp>
        <p:sp>
          <p:nvSpPr>
            <p:cNvPr id="110602" name="Line 9"/>
            <p:cNvSpPr>
              <a:spLocks noChangeShapeType="1"/>
            </p:cNvSpPr>
            <p:nvPr/>
          </p:nvSpPr>
          <p:spPr bwMode="auto">
            <a:xfrm>
              <a:off x="3152" y="2833"/>
              <a:ext cx="590" cy="635"/>
            </a:xfrm>
            <a:prstGeom prst="line">
              <a:avLst/>
            </a:prstGeom>
            <a:noFill/>
            <a:ln w="25400">
              <a:solidFill>
                <a:srgbClr val="333333"/>
              </a:solidFill>
              <a:round/>
              <a:headEnd/>
              <a:tailEnd/>
            </a:ln>
          </p:spPr>
          <p:txBody>
            <a:bodyPr/>
            <a:lstStyle/>
            <a:p>
              <a:endParaRPr lang="es-ES"/>
            </a:p>
          </p:txBody>
        </p:sp>
        <p:sp>
          <p:nvSpPr>
            <p:cNvPr id="110603" name="AutoShape 10"/>
            <p:cNvSpPr>
              <a:spLocks noChangeArrowheads="1"/>
            </p:cNvSpPr>
            <p:nvPr/>
          </p:nvSpPr>
          <p:spPr bwMode="auto">
            <a:xfrm>
              <a:off x="3012" y="2601"/>
              <a:ext cx="159" cy="162"/>
            </a:xfrm>
            <a:prstGeom prst="roundRect">
              <a:avLst>
                <a:gd name="adj" fmla="val 16667"/>
              </a:avLst>
            </a:prstGeom>
            <a:gradFill rotWithShape="1">
              <a:gsLst>
                <a:gs pos="0">
                  <a:srgbClr val="FFC59E"/>
                </a:gs>
                <a:gs pos="100000">
                  <a:srgbClr val="FF6600"/>
                </a:gs>
              </a:gsLst>
              <a:path path="shape">
                <a:fillToRect l="50000" t="50000" r="50000" b="50000"/>
              </a:path>
            </a:gradFill>
            <a:ln w="12700">
              <a:solidFill>
                <a:srgbClr val="333333"/>
              </a:solidFill>
              <a:round/>
              <a:headEnd/>
              <a:tailEnd/>
            </a:ln>
          </p:spPr>
          <p:txBody>
            <a:bodyPr wrap="none" anchor="ctr"/>
            <a:lstStyle/>
            <a:p>
              <a:endParaRPr lang="es-ES"/>
            </a:p>
          </p:txBody>
        </p:sp>
        <p:sp>
          <p:nvSpPr>
            <p:cNvPr id="110604" name="AutoShape 12"/>
            <p:cNvSpPr>
              <a:spLocks noChangeArrowheads="1"/>
            </p:cNvSpPr>
            <p:nvPr/>
          </p:nvSpPr>
          <p:spPr bwMode="auto">
            <a:xfrm>
              <a:off x="3012" y="2737"/>
              <a:ext cx="159" cy="135"/>
            </a:xfrm>
            <a:prstGeom prst="roundRect">
              <a:avLst>
                <a:gd name="adj" fmla="val 16667"/>
              </a:avLst>
            </a:prstGeom>
            <a:gradFill rotWithShape="1">
              <a:gsLst>
                <a:gs pos="0">
                  <a:srgbClr val="FFC59E"/>
                </a:gs>
                <a:gs pos="100000">
                  <a:srgbClr val="FF6600"/>
                </a:gs>
              </a:gsLst>
              <a:path path="shape">
                <a:fillToRect l="50000" t="50000" r="50000" b="50000"/>
              </a:path>
            </a:gradFill>
            <a:ln w="12700">
              <a:solidFill>
                <a:srgbClr val="333333"/>
              </a:solidFill>
              <a:round/>
              <a:headEnd/>
              <a:tailEnd/>
            </a:ln>
          </p:spPr>
          <p:txBody>
            <a:bodyPr wrap="none" anchor="ctr"/>
            <a:lstStyle/>
            <a:p>
              <a:endParaRPr lang="es-ES"/>
            </a:p>
          </p:txBody>
        </p:sp>
        <p:sp>
          <p:nvSpPr>
            <p:cNvPr id="110605" name="AutoShape 13"/>
            <p:cNvSpPr>
              <a:spLocks noChangeArrowheads="1"/>
            </p:cNvSpPr>
            <p:nvPr/>
          </p:nvSpPr>
          <p:spPr bwMode="auto">
            <a:xfrm>
              <a:off x="4314" y="2728"/>
              <a:ext cx="159" cy="217"/>
            </a:xfrm>
            <a:prstGeom prst="roundRect">
              <a:avLst>
                <a:gd name="adj" fmla="val 16667"/>
              </a:avLst>
            </a:prstGeom>
            <a:gradFill rotWithShape="1">
              <a:gsLst>
                <a:gs pos="0">
                  <a:srgbClr val="FFC59E"/>
                </a:gs>
                <a:gs pos="100000">
                  <a:srgbClr val="FF6600"/>
                </a:gs>
              </a:gsLst>
              <a:path path="shape">
                <a:fillToRect l="50000" t="50000" r="50000" b="50000"/>
              </a:path>
            </a:gradFill>
            <a:ln w="12700">
              <a:solidFill>
                <a:srgbClr val="333333"/>
              </a:solidFill>
              <a:round/>
              <a:headEnd/>
              <a:tailEnd/>
            </a:ln>
          </p:spPr>
          <p:txBody>
            <a:bodyPr wrap="none" anchor="ctr"/>
            <a:lstStyle/>
            <a:p>
              <a:endParaRPr lang="es-ES"/>
            </a:p>
          </p:txBody>
        </p:sp>
        <p:sp>
          <p:nvSpPr>
            <p:cNvPr id="110606" name="AutoShape 14"/>
            <p:cNvSpPr>
              <a:spLocks noChangeArrowheads="1"/>
            </p:cNvSpPr>
            <p:nvPr/>
          </p:nvSpPr>
          <p:spPr bwMode="auto">
            <a:xfrm>
              <a:off x="2758" y="2954"/>
              <a:ext cx="159" cy="136"/>
            </a:xfrm>
            <a:prstGeom prst="roundRect">
              <a:avLst>
                <a:gd name="adj" fmla="val 16667"/>
              </a:avLst>
            </a:prstGeom>
            <a:gradFill rotWithShape="1">
              <a:gsLst>
                <a:gs pos="0">
                  <a:srgbClr val="FFC59E"/>
                </a:gs>
                <a:gs pos="100000">
                  <a:srgbClr val="FF6600"/>
                </a:gs>
              </a:gsLst>
              <a:path path="shape">
                <a:fillToRect l="50000" t="50000" r="50000" b="50000"/>
              </a:path>
            </a:gradFill>
            <a:ln w="12700">
              <a:solidFill>
                <a:srgbClr val="333333"/>
              </a:solidFill>
              <a:round/>
              <a:headEnd/>
              <a:tailEnd/>
            </a:ln>
          </p:spPr>
          <p:txBody>
            <a:bodyPr wrap="none" anchor="ctr"/>
            <a:lstStyle/>
            <a:p>
              <a:endParaRPr lang="es-ES"/>
            </a:p>
          </p:txBody>
        </p:sp>
        <p:pic>
          <p:nvPicPr>
            <p:cNvPr id="110607" name="Picture 24" descr="bobine"/>
            <p:cNvPicPr>
              <a:picLocks noChangeAspect="1" noChangeArrowheads="1"/>
            </p:cNvPicPr>
            <p:nvPr/>
          </p:nvPicPr>
          <p:blipFill>
            <a:blip r:embed="rId5" cstate="print"/>
            <a:srcRect/>
            <a:stretch>
              <a:fillRect/>
            </a:stretch>
          </p:blipFill>
          <p:spPr bwMode="auto">
            <a:xfrm>
              <a:off x="3107" y="3430"/>
              <a:ext cx="1361" cy="574"/>
            </a:xfrm>
            <a:prstGeom prst="rect">
              <a:avLst/>
            </a:prstGeom>
            <a:noFill/>
            <a:ln w="38100">
              <a:solidFill>
                <a:schemeClr val="bg2"/>
              </a:solidFill>
              <a:miter lim="800000"/>
              <a:headEnd/>
              <a:tailEnd/>
            </a:ln>
          </p:spPr>
        </p:pic>
        <p:sp>
          <p:nvSpPr>
            <p:cNvPr id="110608" name="Line 26"/>
            <p:cNvSpPr>
              <a:spLocks noChangeShapeType="1"/>
            </p:cNvSpPr>
            <p:nvPr/>
          </p:nvSpPr>
          <p:spPr bwMode="auto">
            <a:xfrm flipV="1">
              <a:off x="4876" y="2024"/>
              <a:ext cx="272" cy="363"/>
            </a:xfrm>
            <a:prstGeom prst="line">
              <a:avLst/>
            </a:prstGeom>
            <a:noFill/>
            <a:ln w="25400">
              <a:solidFill>
                <a:srgbClr val="333333"/>
              </a:solidFill>
              <a:round/>
              <a:headEnd/>
              <a:tailEnd/>
            </a:ln>
          </p:spPr>
          <p:txBody>
            <a:bodyPr/>
            <a:lstStyle/>
            <a:p>
              <a:endParaRPr lang="es-ES"/>
            </a:p>
          </p:txBody>
        </p:sp>
        <p:sp>
          <p:nvSpPr>
            <p:cNvPr id="110609" name="AutoShape 27"/>
            <p:cNvSpPr>
              <a:spLocks noChangeArrowheads="1"/>
            </p:cNvSpPr>
            <p:nvPr/>
          </p:nvSpPr>
          <p:spPr bwMode="auto">
            <a:xfrm>
              <a:off x="4785" y="2387"/>
              <a:ext cx="159" cy="217"/>
            </a:xfrm>
            <a:prstGeom prst="roundRect">
              <a:avLst>
                <a:gd name="adj" fmla="val 16667"/>
              </a:avLst>
            </a:prstGeom>
            <a:gradFill rotWithShape="1">
              <a:gsLst>
                <a:gs pos="0">
                  <a:srgbClr val="FFC59E"/>
                </a:gs>
                <a:gs pos="100000">
                  <a:srgbClr val="FF6600"/>
                </a:gs>
              </a:gsLst>
              <a:path path="shape">
                <a:fillToRect l="50000" t="50000" r="50000" b="50000"/>
              </a:path>
            </a:gradFill>
            <a:ln w="12700">
              <a:solidFill>
                <a:srgbClr val="333333"/>
              </a:solidFill>
              <a:round/>
              <a:headEnd/>
              <a:tailEnd/>
            </a:ln>
          </p:spPr>
          <p:txBody>
            <a:bodyPr wrap="none" anchor="ctr"/>
            <a:lstStyle/>
            <a:p>
              <a:endParaRPr lang="es-ES"/>
            </a:p>
          </p:txBody>
        </p:sp>
        <p:pic>
          <p:nvPicPr>
            <p:cNvPr id="110610" name="Picture 28" descr="onduleur2"/>
            <p:cNvPicPr>
              <a:picLocks noChangeAspect="1" noChangeArrowheads="1"/>
            </p:cNvPicPr>
            <p:nvPr/>
          </p:nvPicPr>
          <p:blipFill>
            <a:blip r:embed="rId6" cstate="print"/>
            <a:srcRect/>
            <a:stretch>
              <a:fillRect/>
            </a:stretch>
          </p:blipFill>
          <p:spPr bwMode="auto">
            <a:xfrm>
              <a:off x="4468" y="1434"/>
              <a:ext cx="1263" cy="556"/>
            </a:xfrm>
            <a:prstGeom prst="rect">
              <a:avLst/>
            </a:prstGeom>
            <a:noFill/>
            <a:ln w="38100" algn="ctr">
              <a:solidFill>
                <a:schemeClr val="bg2"/>
              </a:solidFill>
              <a:miter lim="800000"/>
              <a:headEnd/>
              <a:tailEnd/>
            </a:ln>
          </p:spPr>
        </p:pic>
        <p:pic>
          <p:nvPicPr>
            <p:cNvPr id="110611" name="Picture 18" descr="EV_ECU"/>
            <p:cNvPicPr>
              <a:picLocks noChangeAspect="1" noChangeArrowheads="1"/>
            </p:cNvPicPr>
            <p:nvPr/>
          </p:nvPicPr>
          <p:blipFill>
            <a:blip r:embed="rId7" cstate="print"/>
            <a:srcRect/>
            <a:stretch>
              <a:fillRect/>
            </a:stretch>
          </p:blipFill>
          <p:spPr bwMode="auto">
            <a:xfrm>
              <a:off x="3061" y="1298"/>
              <a:ext cx="1179" cy="594"/>
            </a:xfrm>
            <a:prstGeom prst="rect">
              <a:avLst/>
            </a:prstGeom>
            <a:noFill/>
            <a:ln w="38100">
              <a:solidFill>
                <a:schemeClr val="bg2"/>
              </a:solidFill>
              <a:miter lim="800000"/>
              <a:headEnd/>
              <a:tailEnd/>
            </a:ln>
          </p:spPr>
        </p:pic>
        <p:pic>
          <p:nvPicPr>
            <p:cNvPr id="110612" name="Picture 19" descr="clef"/>
            <p:cNvPicPr>
              <a:picLocks noChangeAspect="1" noChangeArrowheads="1"/>
            </p:cNvPicPr>
            <p:nvPr/>
          </p:nvPicPr>
          <p:blipFill>
            <a:blip r:embed="rId8" cstate="print"/>
            <a:srcRect/>
            <a:stretch>
              <a:fillRect/>
            </a:stretch>
          </p:blipFill>
          <p:spPr bwMode="auto">
            <a:xfrm>
              <a:off x="2064" y="1525"/>
              <a:ext cx="879" cy="473"/>
            </a:xfrm>
            <a:prstGeom prst="rect">
              <a:avLst/>
            </a:prstGeom>
            <a:noFill/>
            <a:ln w="38100">
              <a:solidFill>
                <a:schemeClr val="bg2"/>
              </a:solidFill>
              <a:miter lim="800000"/>
              <a:headEnd/>
              <a:tailEnd/>
            </a:ln>
          </p:spPr>
        </p:pic>
      </p:gr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3"/>
          <p:cNvSpPr>
            <a:spLocks noGrp="1" noChangeArrowheads="1"/>
          </p:cNvSpPr>
          <p:nvPr>
            <p:ph type="body" idx="1"/>
          </p:nvPr>
        </p:nvSpPr>
        <p:spPr>
          <a:xfrm>
            <a:off x="0" y="908050"/>
            <a:ext cx="8928100" cy="5545138"/>
          </a:xfrm>
        </p:spPr>
        <p:txBody>
          <a:bodyPr/>
          <a:lstStyle/>
          <a:p>
            <a:pPr eaLnBrk="1" hangingPunct="1"/>
            <a:r>
              <a:rPr lang="fr-FR" smtClean="0"/>
              <a:t>.</a:t>
            </a:r>
          </a:p>
          <a:p>
            <a:pPr eaLnBrk="1" hangingPunct="1"/>
            <a:endParaRPr lang="fr-FR" smtClean="0"/>
          </a:p>
        </p:txBody>
      </p:sp>
      <p:grpSp>
        <p:nvGrpSpPr>
          <p:cNvPr id="2" name="Group 4"/>
          <p:cNvGrpSpPr>
            <a:grpSpLocks/>
          </p:cNvGrpSpPr>
          <p:nvPr/>
        </p:nvGrpSpPr>
        <p:grpSpPr bwMode="auto">
          <a:xfrm>
            <a:off x="468313" y="746125"/>
            <a:ext cx="8135937" cy="5951538"/>
            <a:chOff x="371" y="438"/>
            <a:chExt cx="3402" cy="2236"/>
          </a:xfrm>
        </p:grpSpPr>
        <p:pic>
          <p:nvPicPr>
            <p:cNvPr id="111621" name="Picture 5" descr="anti-demarrage"/>
            <p:cNvPicPr>
              <a:picLocks noChangeAspect="1" noChangeArrowheads="1"/>
            </p:cNvPicPr>
            <p:nvPr/>
          </p:nvPicPr>
          <p:blipFill>
            <a:blip r:embed="rId3" cstate="print"/>
            <a:srcRect b="9856"/>
            <a:stretch>
              <a:fillRect/>
            </a:stretch>
          </p:blipFill>
          <p:spPr bwMode="auto">
            <a:xfrm>
              <a:off x="375" y="438"/>
              <a:ext cx="3398" cy="2236"/>
            </a:xfrm>
            <a:prstGeom prst="rect">
              <a:avLst/>
            </a:prstGeom>
            <a:noFill/>
            <a:ln w="9525">
              <a:noFill/>
              <a:miter lim="800000"/>
              <a:headEnd/>
              <a:tailEnd/>
            </a:ln>
          </p:spPr>
        </p:pic>
        <p:sp>
          <p:nvSpPr>
            <p:cNvPr id="111622" name="Text Box 6"/>
            <p:cNvSpPr txBox="1">
              <a:spLocks noChangeArrowheads="1"/>
            </p:cNvSpPr>
            <p:nvPr/>
          </p:nvSpPr>
          <p:spPr bwMode="auto">
            <a:xfrm>
              <a:off x="371" y="1223"/>
              <a:ext cx="907" cy="111"/>
            </a:xfrm>
            <a:prstGeom prst="rect">
              <a:avLst/>
            </a:prstGeom>
            <a:noFill/>
            <a:ln w="25400">
              <a:noFill/>
              <a:miter lim="800000"/>
              <a:headEnd/>
              <a:tailEnd/>
            </a:ln>
          </p:spPr>
          <p:txBody>
            <a:bodyPr lIns="90000" tIns="46800" rIns="90000" bIns="46800">
              <a:spAutoFit/>
            </a:bodyPr>
            <a:lstStyle/>
            <a:p>
              <a:pPr algn="l">
                <a:spcBef>
                  <a:spcPct val="50000"/>
                </a:spcBef>
              </a:pPr>
              <a:r>
                <a:rPr lang="fr-FR" sz="1300"/>
                <a:t>Transpondedor</a:t>
              </a:r>
            </a:p>
          </p:txBody>
        </p:sp>
        <p:sp>
          <p:nvSpPr>
            <p:cNvPr id="111623" name="Text Box 7"/>
            <p:cNvSpPr txBox="1">
              <a:spLocks noChangeArrowheads="1"/>
            </p:cNvSpPr>
            <p:nvPr/>
          </p:nvSpPr>
          <p:spPr bwMode="auto">
            <a:xfrm>
              <a:off x="1267" y="1003"/>
              <a:ext cx="760" cy="186"/>
            </a:xfrm>
            <a:prstGeom prst="rect">
              <a:avLst/>
            </a:prstGeom>
            <a:noFill/>
            <a:ln w="25400">
              <a:noFill/>
              <a:miter lim="800000"/>
              <a:headEnd/>
              <a:tailEnd/>
            </a:ln>
          </p:spPr>
          <p:txBody>
            <a:bodyPr lIns="90000" tIns="46800" rIns="90000" bIns="46800">
              <a:spAutoFit/>
            </a:bodyPr>
            <a:lstStyle/>
            <a:p>
              <a:pPr>
                <a:spcBef>
                  <a:spcPct val="50000"/>
                </a:spcBef>
              </a:pPr>
              <a:r>
                <a:rPr lang="fr-FR" sz="1300"/>
                <a:t>Antena transpondedor</a:t>
              </a:r>
            </a:p>
          </p:txBody>
        </p:sp>
        <p:sp>
          <p:nvSpPr>
            <p:cNvPr id="111624" name="Text Box 8"/>
            <p:cNvSpPr txBox="1">
              <a:spLocks noChangeArrowheads="1"/>
            </p:cNvSpPr>
            <p:nvPr/>
          </p:nvSpPr>
          <p:spPr bwMode="auto">
            <a:xfrm>
              <a:off x="2297" y="1175"/>
              <a:ext cx="447" cy="103"/>
            </a:xfrm>
            <a:prstGeom prst="rect">
              <a:avLst/>
            </a:prstGeom>
            <a:noFill/>
            <a:ln w="25400">
              <a:noFill/>
              <a:miter lim="800000"/>
              <a:headEnd/>
              <a:tailEnd/>
            </a:ln>
          </p:spPr>
          <p:txBody>
            <a:bodyPr lIns="90000" tIns="46800" rIns="90000" bIns="46800">
              <a:spAutoFit/>
            </a:bodyPr>
            <a:lstStyle/>
            <a:p>
              <a:pPr>
                <a:spcBef>
                  <a:spcPct val="50000"/>
                </a:spcBef>
              </a:pPr>
              <a:r>
                <a:rPr lang="fr-FR"/>
                <a:t>BSI</a:t>
              </a:r>
            </a:p>
          </p:txBody>
        </p:sp>
        <p:sp>
          <p:nvSpPr>
            <p:cNvPr id="111625" name="Text Box 9"/>
            <p:cNvSpPr txBox="1">
              <a:spLocks noChangeArrowheads="1"/>
            </p:cNvSpPr>
            <p:nvPr/>
          </p:nvSpPr>
          <p:spPr bwMode="auto">
            <a:xfrm>
              <a:off x="3103" y="1830"/>
              <a:ext cx="447" cy="172"/>
            </a:xfrm>
            <a:prstGeom prst="rect">
              <a:avLst/>
            </a:prstGeom>
            <a:noFill/>
            <a:ln w="25400">
              <a:noFill/>
              <a:miter lim="800000"/>
              <a:headEnd/>
              <a:tailEnd/>
            </a:ln>
          </p:spPr>
          <p:txBody>
            <a:bodyPr lIns="90000" tIns="46800" rIns="90000" bIns="46800">
              <a:spAutoFit/>
            </a:bodyPr>
            <a:lstStyle/>
            <a:p>
              <a:pPr>
                <a:spcBef>
                  <a:spcPct val="50000"/>
                </a:spcBef>
              </a:pPr>
              <a:r>
                <a:rPr lang="fr-FR"/>
                <a:t>Calculador VE</a:t>
              </a:r>
            </a:p>
          </p:txBody>
        </p:sp>
        <p:sp>
          <p:nvSpPr>
            <p:cNvPr id="111626" name="Text Box 10"/>
            <p:cNvSpPr txBox="1">
              <a:spLocks noChangeArrowheads="1"/>
            </p:cNvSpPr>
            <p:nvPr/>
          </p:nvSpPr>
          <p:spPr bwMode="auto">
            <a:xfrm>
              <a:off x="3079" y="481"/>
              <a:ext cx="447" cy="104"/>
            </a:xfrm>
            <a:prstGeom prst="rect">
              <a:avLst/>
            </a:prstGeom>
            <a:noFill/>
            <a:ln w="25400">
              <a:noFill/>
              <a:miter lim="800000"/>
              <a:headEnd/>
              <a:tailEnd/>
            </a:ln>
          </p:spPr>
          <p:txBody>
            <a:bodyPr lIns="90000" tIns="46800" rIns="90000" bIns="46800">
              <a:spAutoFit/>
            </a:bodyPr>
            <a:lstStyle/>
            <a:p>
              <a:pPr>
                <a:spcBef>
                  <a:spcPct val="50000"/>
                </a:spcBef>
              </a:pPr>
              <a:r>
                <a:rPr lang="fr-FR"/>
                <a:t>CCME</a:t>
              </a:r>
            </a:p>
          </p:txBody>
        </p:sp>
      </p:grpSp>
      <p:sp>
        <p:nvSpPr>
          <p:cNvPr id="111620" name="Rectangle 12"/>
          <p:cNvSpPr>
            <a:spLocks noGrp="1" noChangeArrowheads="1"/>
          </p:cNvSpPr>
          <p:nvPr>
            <p:ph type="title"/>
          </p:nvPr>
        </p:nvSpPr>
        <p:spPr>
          <a:noFill/>
        </p:spPr>
        <p:txBody>
          <a:bodyPr/>
          <a:lstStyle/>
          <a:p>
            <a:pPr eaLnBrk="1" hangingPunct="1"/>
            <a:r>
              <a:rPr lang="fr-FR" smtClean="0"/>
              <a:t>Antiarranque</a:t>
            </a: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3"/>
          <p:cNvSpPr>
            <a:spLocks noChangeArrowheads="1"/>
          </p:cNvSpPr>
          <p:nvPr/>
        </p:nvSpPr>
        <p:spPr bwMode="auto">
          <a:xfrm>
            <a:off x="179388" y="692150"/>
            <a:ext cx="8675687" cy="504825"/>
          </a:xfrm>
          <a:prstGeom prst="rect">
            <a:avLst/>
          </a:prstGeom>
          <a:noFill/>
          <a:ln w="9525">
            <a:noFill/>
            <a:miter lim="800000"/>
            <a:headEnd/>
            <a:tailEnd/>
          </a:ln>
        </p:spPr>
        <p:txBody>
          <a:bodyPr lIns="90517" tIns="45259" rIns="90517" bIns="45259"/>
          <a:lstStyle/>
          <a:p>
            <a:pPr marL="280988" indent="-280988" algn="l" defTabSz="904875">
              <a:buClr>
                <a:srgbClr val="FF0000"/>
              </a:buClr>
              <a:buSzPct val="80000"/>
              <a:buFont typeface="Arial" charset="0"/>
              <a:buNone/>
            </a:pPr>
            <a:r>
              <a:rPr lang="fr-FR" sz="1800" b="1">
                <a:solidFill>
                  <a:schemeClr val="bg1"/>
                </a:solidFill>
              </a:rPr>
              <a:t>Interfaz Hombre Máquina</a:t>
            </a:r>
          </a:p>
        </p:txBody>
      </p:sp>
      <p:pic>
        <p:nvPicPr>
          <p:cNvPr id="112643" name="Picture 4"/>
          <p:cNvPicPr>
            <a:picLocks noChangeAspect="1" noChangeArrowheads="1"/>
          </p:cNvPicPr>
          <p:nvPr/>
        </p:nvPicPr>
        <p:blipFill>
          <a:blip r:embed="rId3" cstate="print"/>
          <a:srcRect/>
          <a:stretch>
            <a:fillRect/>
          </a:stretch>
        </p:blipFill>
        <p:spPr bwMode="auto">
          <a:xfrm>
            <a:off x="2627313" y="2565400"/>
            <a:ext cx="6049962" cy="3460750"/>
          </a:xfrm>
          <a:prstGeom prst="rect">
            <a:avLst/>
          </a:prstGeom>
          <a:noFill/>
          <a:ln w="9525">
            <a:noFill/>
            <a:miter lim="800000"/>
            <a:headEnd/>
            <a:tailEnd/>
          </a:ln>
        </p:spPr>
      </p:pic>
      <p:sp>
        <p:nvSpPr>
          <p:cNvPr id="112644" name="Text Box 5"/>
          <p:cNvSpPr txBox="1">
            <a:spLocks noChangeArrowheads="1"/>
          </p:cNvSpPr>
          <p:nvPr/>
        </p:nvSpPr>
        <p:spPr bwMode="auto">
          <a:xfrm>
            <a:off x="323850" y="1196975"/>
            <a:ext cx="8496300" cy="779463"/>
          </a:xfrm>
          <a:prstGeom prst="rect">
            <a:avLst/>
          </a:prstGeom>
          <a:noFill/>
          <a:ln w="63500">
            <a:noFill/>
            <a:miter lim="800000"/>
            <a:headEnd/>
            <a:tailEnd/>
          </a:ln>
        </p:spPr>
        <p:txBody>
          <a:bodyPr>
            <a:spAutoFit/>
          </a:bodyPr>
          <a:lstStyle/>
          <a:p>
            <a:pPr>
              <a:spcBef>
                <a:spcPct val="50000"/>
              </a:spcBef>
            </a:pPr>
            <a:r>
              <a:rPr lang="fr-FR" sz="1800" b="1"/>
              <a:t>EN CASO DE DEFECTO ANTIARRANQUE:</a:t>
            </a:r>
            <a:r>
              <a:rPr lang="fr-FR" sz="1800" b="1">
                <a:solidFill>
                  <a:srgbClr val="FF0000"/>
                </a:solidFill>
              </a:rPr>
              <a:t> </a:t>
            </a:r>
          </a:p>
          <a:p>
            <a:pPr>
              <a:spcBef>
                <a:spcPct val="50000"/>
              </a:spcBef>
            </a:pPr>
            <a:r>
              <a:rPr lang="fr-FR" sz="1800" b="1">
                <a:solidFill>
                  <a:srgbClr val="FF0000"/>
                </a:solidFill>
              </a:rPr>
              <a:t>ALUMBRADO PILOTO AUTODIAGNÓSTICO</a:t>
            </a:r>
          </a:p>
        </p:txBody>
      </p:sp>
      <p:pic>
        <p:nvPicPr>
          <p:cNvPr id="112645" name="Picture 7" descr="voyant defS3S4"/>
          <p:cNvPicPr>
            <a:picLocks noChangeAspect="1" noChangeArrowheads="1"/>
          </p:cNvPicPr>
          <p:nvPr/>
        </p:nvPicPr>
        <p:blipFill>
          <a:blip r:embed="rId4" cstate="print"/>
          <a:srcRect/>
          <a:stretch>
            <a:fillRect/>
          </a:stretch>
        </p:blipFill>
        <p:spPr bwMode="auto">
          <a:xfrm>
            <a:off x="485775" y="2557463"/>
            <a:ext cx="1368425" cy="796925"/>
          </a:xfrm>
          <a:prstGeom prst="rect">
            <a:avLst/>
          </a:prstGeom>
          <a:noFill/>
          <a:ln w="9525">
            <a:noFill/>
            <a:miter lim="800000"/>
            <a:headEnd/>
            <a:tailEnd/>
          </a:ln>
        </p:spPr>
      </p:pic>
      <p:sp>
        <p:nvSpPr>
          <p:cNvPr id="112646" name="Oval 8"/>
          <p:cNvSpPr>
            <a:spLocks noChangeArrowheads="1"/>
          </p:cNvSpPr>
          <p:nvPr/>
        </p:nvSpPr>
        <p:spPr bwMode="auto">
          <a:xfrm>
            <a:off x="395288" y="2276475"/>
            <a:ext cx="1584325" cy="1439863"/>
          </a:xfrm>
          <a:prstGeom prst="ellipse">
            <a:avLst/>
          </a:prstGeom>
          <a:noFill/>
          <a:ln w="38100">
            <a:solidFill>
              <a:schemeClr val="bg2"/>
            </a:solidFill>
            <a:round/>
            <a:headEnd/>
            <a:tailEnd/>
          </a:ln>
        </p:spPr>
        <p:txBody>
          <a:bodyPr wrap="none" anchor="ctr"/>
          <a:lstStyle/>
          <a:p>
            <a:endParaRPr lang="es-ES"/>
          </a:p>
        </p:txBody>
      </p:sp>
      <p:sp>
        <p:nvSpPr>
          <p:cNvPr id="112647" name="Line 9"/>
          <p:cNvSpPr>
            <a:spLocks noChangeShapeType="1"/>
          </p:cNvSpPr>
          <p:nvPr/>
        </p:nvSpPr>
        <p:spPr bwMode="auto">
          <a:xfrm>
            <a:off x="1763713" y="3500438"/>
            <a:ext cx="2089150" cy="1584325"/>
          </a:xfrm>
          <a:prstGeom prst="line">
            <a:avLst/>
          </a:prstGeom>
          <a:noFill/>
          <a:ln w="31750">
            <a:solidFill>
              <a:schemeClr val="bg2"/>
            </a:solidFill>
            <a:round/>
            <a:headEnd/>
            <a:tailEnd type="triangle" w="med" len="med"/>
          </a:ln>
        </p:spPr>
        <p:txBody>
          <a:bodyPr/>
          <a:lstStyle/>
          <a:p>
            <a:endParaRPr lang="es-ES"/>
          </a:p>
        </p:txBody>
      </p:sp>
      <p:sp>
        <p:nvSpPr>
          <p:cNvPr id="112648" name="Line 10"/>
          <p:cNvSpPr>
            <a:spLocks noChangeShapeType="1"/>
          </p:cNvSpPr>
          <p:nvPr/>
        </p:nvSpPr>
        <p:spPr bwMode="auto">
          <a:xfrm flipV="1">
            <a:off x="1979613" y="2133600"/>
            <a:ext cx="1438275" cy="647700"/>
          </a:xfrm>
          <a:prstGeom prst="line">
            <a:avLst/>
          </a:prstGeom>
          <a:noFill/>
          <a:ln w="31750">
            <a:solidFill>
              <a:schemeClr val="bg2"/>
            </a:solidFill>
            <a:round/>
            <a:headEnd/>
            <a:tailEnd type="triangle" w="med" len="med"/>
          </a:ln>
        </p:spPr>
        <p:txBody>
          <a:bodyPr/>
          <a:lstStyle/>
          <a:p>
            <a:endParaRPr lang="es-ES"/>
          </a:p>
        </p:txBody>
      </p:sp>
      <p:sp>
        <p:nvSpPr>
          <p:cNvPr id="112649" name="Rectangle 12"/>
          <p:cNvSpPr>
            <a:spLocks noGrp="1" noChangeArrowheads="1"/>
          </p:cNvSpPr>
          <p:nvPr>
            <p:ph type="title"/>
          </p:nvPr>
        </p:nvSpPr>
        <p:spPr>
          <a:noFill/>
        </p:spPr>
        <p:txBody>
          <a:bodyPr/>
          <a:lstStyle/>
          <a:p>
            <a:pPr eaLnBrk="1" hangingPunct="1"/>
            <a:r>
              <a:rPr lang="fr-FR" smtClean="0"/>
              <a:t>Antiarranque</a:t>
            </a: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214546" y="2214554"/>
            <a:ext cx="4572000" cy="1891287"/>
          </a:xfrm>
          <a:prstGeom prst="rect">
            <a:avLst/>
          </a:prstGeom>
        </p:spPr>
        <p:style>
          <a:lnRef idx="2">
            <a:schemeClr val="accent2"/>
          </a:lnRef>
          <a:fillRef idx="1">
            <a:schemeClr val="lt1"/>
          </a:fillRef>
          <a:effectRef idx="0">
            <a:schemeClr val="accent2"/>
          </a:effectRef>
          <a:fontRef idx="minor">
            <a:schemeClr val="dk1"/>
          </a:fontRef>
        </p:style>
        <p:txBody>
          <a:bodyPr>
            <a:spAutoFit/>
          </a:bodyPr>
          <a:lstStyle/>
          <a:p>
            <a:pPr>
              <a:lnSpc>
                <a:spcPct val="150000"/>
              </a:lnSpc>
            </a:pPr>
            <a:r>
              <a:rPr lang="es-ES" sz="2000" dirty="0" smtClean="0"/>
              <a:t>En caso de defecto </a:t>
            </a:r>
            <a:r>
              <a:rPr lang="es-ES" sz="2000" dirty="0" err="1" smtClean="0"/>
              <a:t>antiarranque</a:t>
            </a:r>
            <a:r>
              <a:rPr lang="es-ES" sz="2000" dirty="0" smtClean="0"/>
              <a:t>, el piloto  «Sistema </a:t>
            </a:r>
            <a:r>
              <a:rPr lang="es-ES" sz="2000" dirty="0" err="1" smtClean="0"/>
              <a:t>autodiagnóstico</a:t>
            </a:r>
            <a:r>
              <a:rPr lang="es-ES" sz="2000" dirty="0" smtClean="0"/>
              <a:t> del circuito eléctrico principal» se ilumina.</a:t>
            </a:r>
          </a:p>
          <a:p>
            <a:pPr>
              <a:lnSpc>
                <a:spcPct val="150000"/>
              </a:lnSpc>
            </a:pPr>
            <a:r>
              <a:rPr lang="es-ES" sz="2000" dirty="0" smtClean="0"/>
              <a:t>No existe testigo específico</a:t>
            </a:r>
            <a:r>
              <a:rPr lang="fr-FR" sz="2000" dirty="0" smtClean="0"/>
              <a:t>.</a:t>
            </a:r>
            <a:endParaRPr lang="es-ES_tradnl" sz="2000"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3"/>
          <p:cNvSpPr>
            <a:spLocks noChangeArrowheads="1"/>
          </p:cNvSpPr>
          <p:nvPr/>
        </p:nvSpPr>
        <p:spPr bwMode="auto">
          <a:xfrm>
            <a:off x="250825" y="692150"/>
            <a:ext cx="8675688" cy="504825"/>
          </a:xfrm>
          <a:prstGeom prst="rect">
            <a:avLst/>
          </a:prstGeom>
          <a:noFill/>
          <a:ln w="9525">
            <a:noFill/>
            <a:miter lim="800000"/>
            <a:headEnd/>
            <a:tailEnd/>
          </a:ln>
        </p:spPr>
        <p:txBody>
          <a:bodyPr lIns="90517" tIns="45259" rIns="90517" bIns="45259"/>
          <a:lstStyle/>
          <a:p>
            <a:pPr marL="280988" indent="-280988" algn="l" defTabSz="904875">
              <a:buClr>
                <a:srgbClr val="FF0000"/>
              </a:buClr>
              <a:buSzPct val="80000"/>
              <a:buFont typeface="Arial" charset="0"/>
              <a:buNone/>
            </a:pPr>
            <a:r>
              <a:rPr lang="fr-FR" sz="1800" b="1">
                <a:solidFill>
                  <a:schemeClr val="bg1"/>
                </a:solidFill>
              </a:rPr>
              <a:t>VIN</a:t>
            </a:r>
          </a:p>
        </p:txBody>
      </p:sp>
      <p:sp>
        <p:nvSpPr>
          <p:cNvPr id="113667" name="Text Box 4"/>
          <p:cNvSpPr txBox="1">
            <a:spLocks noChangeArrowheads="1"/>
          </p:cNvSpPr>
          <p:nvPr/>
        </p:nvSpPr>
        <p:spPr bwMode="auto">
          <a:xfrm>
            <a:off x="5148263" y="692150"/>
            <a:ext cx="3671887" cy="457200"/>
          </a:xfrm>
          <a:prstGeom prst="rect">
            <a:avLst/>
          </a:prstGeom>
          <a:gradFill rotWithShape="1">
            <a:gsLst>
              <a:gs pos="0">
                <a:srgbClr val="E1D7C9"/>
              </a:gs>
              <a:gs pos="100000">
                <a:srgbClr val="FFFFFF"/>
              </a:gs>
            </a:gsLst>
            <a:path path="shape">
              <a:fillToRect l="50000" t="50000" r="50000" b="50000"/>
            </a:path>
          </a:gradFill>
          <a:ln w="63500">
            <a:noFill/>
            <a:miter lim="800000"/>
            <a:headEnd/>
            <a:tailEnd/>
          </a:ln>
        </p:spPr>
        <p:txBody>
          <a:bodyPr>
            <a:spAutoFit/>
          </a:bodyPr>
          <a:lstStyle/>
          <a:p>
            <a:pPr>
              <a:spcBef>
                <a:spcPct val="50000"/>
              </a:spcBef>
            </a:pPr>
            <a:r>
              <a:rPr lang="fr-FR" sz="2400" b="1" i="1">
                <a:solidFill>
                  <a:schemeClr val="bg2"/>
                </a:solidFill>
              </a:rPr>
              <a:t>Idéntico 4007</a:t>
            </a:r>
          </a:p>
        </p:txBody>
      </p:sp>
      <p:sp>
        <p:nvSpPr>
          <p:cNvPr id="113668" name="AutoShape 5"/>
          <p:cNvSpPr>
            <a:spLocks noChangeArrowheads="1"/>
          </p:cNvSpPr>
          <p:nvPr/>
        </p:nvSpPr>
        <p:spPr bwMode="auto">
          <a:xfrm>
            <a:off x="2771775" y="1412875"/>
            <a:ext cx="3551238" cy="428625"/>
          </a:xfrm>
          <a:prstGeom prst="roundRect">
            <a:avLst>
              <a:gd name="adj" fmla="val 16667"/>
            </a:avLst>
          </a:prstGeom>
          <a:gradFill rotWithShape="1">
            <a:gsLst>
              <a:gs pos="0">
                <a:srgbClr val="E1D7C9"/>
              </a:gs>
              <a:gs pos="100000">
                <a:srgbClr val="C2B9AD"/>
              </a:gs>
            </a:gsLst>
            <a:lin ang="5400000" scaled="1"/>
          </a:gradFill>
          <a:ln w="9525">
            <a:solidFill>
              <a:schemeClr val="tx1"/>
            </a:solidFill>
            <a:round/>
            <a:headEnd/>
            <a:tailEnd/>
          </a:ln>
        </p:spPr>
        <p:txBody>
          <a:bodyPr wrap="none" anchor="ctr"/>
          <a:lstStyle/>
          <a:p>
            <a:r>
              <a:rPr lang="fr-FR" sz="1800" b="1">
                <a:solidFill>
                  <a:srgbClr val="FF0000"/>
                </a:solidFill>
              </a:rPr>
              <a:t>VIN ORIGINAL</a:t>
            </a:r>
          </a:p>
        </p:txBody>
      </p:sp>
      <p:sp>
        <p:nvSpPr>
          <p:cNvPr id="113669" name="Text Box 6"/>
          <p:cNvSpPr txBox="1">
            <a:spLocks noChangeArrowheads="1"/>
          </p:cNvSpPr>
          <p:nvPr/>
        </p:nvSpPr>
        <p:spPr bwMode="auto">
          <a:xfrm>
            <a:off x="395288" y="1989138"/>
            <a:ext cx="8208962" cy="641350"/>
          </a:xfrm>
          <a:prstGeom prst="rect">
            <a:avLst/>
          </a:prstGeom>
          <a:noFill/>
          <a:ln w="63500">
            <a:noFill/>
            <a:miter lim="800000"/>
            <a:headEnd/>
            <a:tailEnd/>
          </a:ln>
        </p:spPr>
        <p:txBody>
          <a:bodyPr>
            <a:spAutoFit/>
          </a:bodyPr>
          <a:lstStyle/>
          <a:p>
            <a:r>
              <a:rPr lang="es-ES" sz="1800"/>
              <a:t>VIN de origen del vehículo, grabado en fábrica</a:t>
            </a:r>
            <a:r>
              <a:rPr lang="es-ES" sz="1800">
                <a:solidFill>
                  <a:srgbClr val="FF0000"/>
                </a:solidFill>
              </a:rPr>
              <a:t> </a:t>
            </a:r>
          </a:p>
          <a:p>
            <a:r>
              <a:rPr lang="es-ES" sz="1800"/>
              <a:t>Este VIN no es regrabable, es definitivo.</a:t>
            </a:r>
          </a:p>
        </p:txBody>
      </p:sp>
      <p:sp>
        <p:nvSpPr>
          <p:cNvPr id="113670" name="AutoShape 7"/>
          <p:cNvSpPr>
            <a:spLocks noChangeArrowheads="1"/>
          </p:cNvSpPr>
          <p:nvPr/>
        </p:nvSpPr>
        <p:spPr bwMode="auto">
          <a:xfrm>
            <a:off x="2771775" y="3500438"/>
            <a:ext cx="3551238" cy="428625"/>
          </a:xfrm>
          <a:prstGeom prst="roundRect">
            <a:avLst>
              <a:gd name="adj" fmla="val 16667"/>
            </a:avLst>
          </a:prstGeom>
          <a:gradFill rotWithShape="1">
            <a:gsLst>
              <a:gs pos="0">
                <a:srgbClr val="E1D7C9"/>
              </a:gs>
              <a:gs pos="100000">
                <a:srgbClr val="C2B9AD"/>
              </a:gs>
            </a:gsLst>
            <a:lin ang="5400000" scaled="1"/>
          </a:gradFill>
          <a:ln w="9525">
            <a:solidFill>
              <a:schemeClr val="tx1"/>
            </a:solidFill>
            <a:round/>
            <a:headEnd/>
            <a:tailEnd/>
          </a:ln>
        </p:spPr>
        <p:txBody>
          <a:bodyPr wrap="none" anchor="ctr"/>
          <a:lstStyle/>
          <a:p>
            <a:r>
              <a:rPr lang="fr-FR" sz="1800" b="1">
                <a:solidFill>
                  <a:srgbClr val="FF0000"/>
                </a:solidFill>
              </a:rPr>
              <a:t>VIN CORRIENTE</a:t>
            </a:r>
          </a:p>
        </p:txBody>
      </p:sp>
      <p:sp>
        <p:nvSpPr>
          <p:cNvPr id="113671" name="Text Box 8"/>
          <p:cNvSpPr txBox="1">
            <a:spLocks noChangeArrowheads="1"/>
          </p:cNvSpPr>
          <p:nvPr/>
        </p:nvSpPr>
        <p:spPr bwMode="auto">
          <a:xfrm>
            <a:off x="468313" y="4076700"/>
            <a:ext cx="8208962" cy="1190625"/>
          </a:xfrm>
          <a:prstGeom prst="rect">
            <a:avLst/>
          </a:prstGeom>
          <a:noFill/>
          <a:ln w="63500">
            <a:noFill/>
            <a:miter lim="800000"/>
            <a:headEnd/>
            <a:tailEnd/>
          </a:ln>
        </p:spPr>
        <p:txBody>
          <a:bodyPr>
            <a:spAutoFit/>
          </a:bodyPr>
          <a:lstStyle/>
          <a:p>
            <a:r>
              <a:rPr lang="es-ES" sz="1800"/>
              <a:t>VIN utilizado para el cálculo del «reply code» .</a:t>
            </a:r>
          </a:p>
          <a:p>
            <a:r>
              <a:rPr lang="es-ES" sz="1800"/>
              <a:t>Es posible modificarlo si se ejecuta </a:t>
            </a:r>
          </a:p>
          <a:p>
            <a:r>
              <a:rPr lang="es-ES" sz="1800"/>
              <a:t>una «Escritura del Número VIN» en el calculador EV</a:t>
            </a:r>
            <a:r>
              <a:rPr lang="fr-FR" sz="1800"/>
              <a:t>.</a:t>
            </a:r>
          </a:p>
          <a:p>
            <a:pPr algn="l"/>
            <a:endParaRPr lang="fr-FR" sz="1800"/>
          </a:p>
        </p:txBody>
      </p:sp>
      <p:sp>
        <p:nvSpPr>
          <p:cNvPr id="113672" name="Text Box 10"/>
          <p:cNvSpPr txBox="1">
            <a:spLocks noChangeArrowheads="1"/>
          </p:cNvSpPr>
          <p:nvPr/>
        </p:nvSpPr>
        <p:spPr bwMode="auto">
          <a:xfrm>
            <a:off x="1763713" y="5745163"/>
            <a:ext cx="6840537" cy="1328737"/>
          </a:xfrm>
          <a:prstGeom prst="rect">
            <a:avLst/>
          </a:prstGeom>
          <a:noFill/>
          <a:ln w="63500">
            <a:noFill/>
            <a:miter lim="800000"/>
            <a:headEnd/>
            <a:tailEnd/>
          </a:ln>
        </p:spPr>
        <p:txBody>
          <a:bodyPr>
            <a:spAutoFit/>
          </a:bodyPr>
          <a:lstStyle/>
          <a:p>
            <a:pPr algn="l"/>
            <a:r>
              <a:rPr lang="es-ES" sz="1800" b="1"/>
              <a:t>Si al calculador VE nunca le ha sido introducida la Escritura del Número VIN, el VIN corriente y el VIN original son idénticos.</a:t>
            </a:r>
          </a:p>
          <a:p>
            <a:pPr algn="l">
              <a:spcBef>
                <a:spcPct val="50000"/>
              </a:spcBef>
            </a:pPr>
            <a:endParaRPr lang="fr-FR" sz="1800" b="1"/>
          </a:p>
        </p:txBody>
      </p:sp>
      <p:sp>
        <p:nvSpPr>
          <p:cNvPr id="113673" name="Rectangle 12"/>
          <p:cNvSpPr>
            <a:spLocks noGrp="1" noChangeArrowheads="1"/>
          </p:cNvSpPr>
          <p:nvPr>
            <p:ph type="title"/>
          </p:nvPr>
        </p:nvSpPr>
        <p:spPr>
          <a:noFill/>
        </p:spPr>
        <p:txBody>
          <a:bodyPr/>
          <a:lstStyle/>
          <a:p>
            <a:pPr eaLnBrk="1" hangingPunct="1"/>
            <a:r>
              <a:rPr lang="fr-FR" smtClean="0"/>
              <a:t>Antiarranque</a:t>
            </a:r>
            <a:endParaRPr lang="es-ES" smtClean="0"/>
          </a:p>
        </p:txBody>
      </p:sp>
      <p:pic>
        <p:nvPicPr>
          <p:cNvPr id="113674" name="Picture 14" descr="attention"/>
          <p:cNvPicPr>
            <a:picLocks noChangeAspect="1" noChangeArrowheads="1"/>
          </p:cNvPicPr>
          <p:nvPr/>
        </p:nvPicPr>
        <p:blipFill>
          <a:blip r:embed="rId3" cstate="print"/>
          <a:srcRect/>
          <a:stretch>
            <a:fillRect/>
          </a:stretch>
        </p:blipFill>
        <p:spPr bwMode="auto">
          <a:xfrm>
            <a:off x="479425" y="5549900"/>
            <a:ext cx="1068388" cy="9747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5"/>
          <p:cNvSpPr txBox="1">
            <a:spLocks noChangeArrowheads="1"/>
          </p:cNvSpPr>
          <p:nvPr/>
        </p:nvSpPr>
        <p:spPr bwMode="auto">
          <a:xfrm>
            <a:off x="1500166" y="4857760"/>
            <a:ext cx="7345363" cy="366713"/>
          </a:xfrm>
          <a:prstGeom prst="rect">
            <a:avLst/>
          </a:prstGeom>
          <a:noFill/>
          <a:ln w="63500">
            <a:noFill/>
            <a:miter lim="800000"/>
            <a:headEnd/>
            <a:tailEnd/>
          </a:ln>
        </p:spPr>
        <p:txBody>
          <a:bodyPr>
            <a:spAutoFit/>
          </a:bodyPr>
          <a:lstStyle/>
          <a:p>
            <a:pPr algn="l">
              <a:spcBef>
                <a:spcPct val="50000"/>
              </a:spcBef>
            </a:pPr>
            <a:r>
              <a:rPr lang="fr-FR" sz="1800" b="1" dirty="0"/>
              <a:t>NO CAMBIE EL CALCULADOR VE Y LA BSI A LA VEZ.</a:t>
            </a:r>
            <a:r>
              <a:rPr lang="fr-FR" sz="1800" b="1" u="sng" dirty="0"/>
              <a:t> </a:t>
            </a:r>
            <a:endParaRPr lang="fr-FR" sz="1800" dirty="0"/>
          </a:p>
        </p:txBody>
      </p:sp>
      <p:sp>
        <p:nvSpPr>
          <p:cNvPr id="114691" name="Rectangle 6"/>
          <p:cNvSpPr>
            <a:spLocks noChangeArrowheads="1"/>
          </p:cNvSpPr>
          <p:nvPr/>
        </p:nvSpPr>
        <p:spPr bwMode="auto">
          <a:xfrm>
            <a:off x="571472" y="3857628"/>
            <a:ext cx="7993062" cy="641350"/>
          </a:xfrm>
          <a:prstGeom prst="rect">
            <a:avLst/>
          </a:prstGeom>
          <a:noFill/>
          <a:ln w="63500">
            <a:noFill/>
            <a:miter lim="800000"/>
            <a:headEnd/>
            <a:tailEnd/>
          </a:ln>
        </p:spPr>
        <p:txBody>
          <a:bodyPr>
            <a:spAutoFit/>
          </a:bodyPr>
          <a:lstStyle/>
          <a:p>
            <a:pPr>
              <a:buFontTx/>
              <a:buChar char="•"/>
            </a:pPr>
            <a:r>
              <a:rPr lang="fr-FR" sz="1800" dirty="0"/>
              <a:t> </a:t>
            </a:r>
            <a:r>
              <a:rPr lang="es-ES" sz="1800" dirty="0"/>
              <a:t>Realizar un emparejado entre la BSI y el calculador VE.</a:t>
            </a:r>
          </a:p>
          <a:p>
            <a:pPr>
              <a:buFontTx/>
              <a:buChar char="•"/>
            </a:pPr>
            <a:r>
              <a:rPr lang="es-ES" sz="1800" dirty="0"/>
              <a:t> Introducir el código VIN en el calculador VE.</a:t>
            </a:r>
          </a:p>
        </p:txBody>
      </p:sp>
      <p:sp>
        <p:nvSpPr>
          <p:cNvPr id="114692" name="AutoShape 7"/>
          <p:cNvSpPr>
            <a:spLocks noChangeArrowheads="1"/>
          </p:cNvSpPr>
          <p:nvPr/>
        </p:nvSpPr>
        <p:spPr bwMode="auto">
          <a:xfrm>
            <a:off x="2500298" y="3286124"/>
            <a:ext cx="4248150" cy="431800"/>
          </a:xfrm>
          <a:prstGeom prst="roundRect">
            <a:avLst>
              <a:gd name="adj" fmla="val 16667"/>
            </a:avLst>
          </a:prstGeom>
          <a:gradFill rotWithShape="1">
            <a:gsLst>
              <a:gs pos="0">
                <a:srgbClr val="E1D7C9"/>
              </a:gs>
              <a:gs pos="100000">
                <a:srgbClr val="C2B9AD"/>
              </a:gs>
            </a:gsLst>
            <a:lin ang="5400000" scaled="1"/>
          </a:gradFill>
          <a:ln w="9525">
            <a:solidFill>
              <a:schemeClr val="tx1"/>
            </a:solidFill>
            <a:round/>
            <a:headEnd/>
            <a:tailEnd/>
          </a:ln>
        </p:spPr>
        <p:txBody>
          <a:bodyPr wrap="none" anchor="ctr"/>
          <a:lstStyle/>
          <a:p>
            <a:r>
              <a:rPr lang="fr-FR" sz="1800" b="1" dirty="0">
                <a:solidFill>
                  <a:srgbClr val="FF0000"/>
                </a:solidFill>
              </a:rPr>
              <a:t>CALCULADOR VE</a:t>
            </a:r>
          </a:p>
        </p:txBody>
      </p:sp>
      <p:pic>
        <p:nvPicPr>
          <p:cNvPr id="114693" name="Picture 8" descr="EV_ECU"/>
          <p:cNvPicPr>
            <a:picLocks noChangeAspect="1" noChangeArrowheads="1"/>
          </p:cNvPicPr>
          <p:nvPr/>
        </p:nvPicPr>
        <p:blipFill>
          <a:blip r:embed="rId3" cstate="print"/>
          <a:srcRect/>
          <a:stretch>
            <a:fillRect/>
          </a:stretch>
        </p:blipFill>
        <p:spPr bwMode="auto">
          <a:xfrm>
            <a:off x="2195513" y="692150"/>
            <a:ext cx="4824412" cy="2432050"/>
          </a:xfrm>
          <a:prstGeom prst="rect">
            <a:avLst/>
          </a:prstGeom>
          <a:noFill/>
          <a:ln w="9525">
            <a:noFill/>
            <a:miter lim="800000"/>
            <a:headEnd/>
            <a:tailEnd/>
          </a:ln>
        </p:spPr>
      </p:pic>
      <p:sp>
        <p:nvSpPr>
          <p:cNvPr id="114694" name="Rectangle 10"/>
          <p:cNvSpPr>
            <a:spLocks noGrp="1" noChangeArrowheads="1"/>
          </p:cNvSpPr>
          <p:nvPr>
            <p:ph type="title"/>
          </p:nvPr>
        </p:nvSpPr>
        <p:spPr>
          <a:noFill/>
        </p:spPr>
        <p:txBody>
          <a:bodyPr/>
          <a:lstStyle/>
          <a:p>
            <a:pPr eaLnBrk="1" hangingPunct="1"/>
            <a:r>
              <a:rPr lang="fr-FR" smtClean="0"/>
              <a:t>Antiarranque</a:t>
            </a:r>
            <a:endParaRPr lang="es-ES" smtClean="0"/>
          </a:p>
        </p:txBody>
      </p:sp>
      <p:pic>
        <p:nvPicPr>
          <p:cNvPr id="114695" name="Picture 11" descr="attention"/>
          <p:cNvPicPr>
            <a:picLocks noChangeAspect="1" noChangeArrowheads="1"/>
          </p:cNvPicPr>
          <p:nvPr/>
        </p:nvPicPr>
        <p:blipFill>
          <a:blip r:embed="rId4" cstate="print"/>
          <a:srcRect/>
          <a:stretch>
            <a:fillRect/>
          </a:stretch>
        </p:blipFill>
        <p:spPr bwMode="auto">
          <a:xfrm>
            <a:off x="357158" y="4572008"/>
            <a:ext cx="1222375" cy="1114425"/>
          </a:xfrm>
          <a:prstGeom prst="rect">
            <a:avLst/>
          </a:prstGeom>
          <a:noFill/>
          <a:ln w="9525">
            <a:noFill/>
            <a:miter lim="800000"/>
            <a:headEnd/>
            <a:tailEnd/>
          </a:ln>
        </p:spPr>
      </p:pic>
      <p:sp>
        <p:nvSpPr>
          <p:cNvPr id="114696" name="Rectangle 3"/>
          <p:cNvSpPr>
            <a:spLocks noChangeArrowheads="1"/>
          </p:cNvSpPr>
          <p:nvPr/>
        </p:nvSpPr>
        <p:spPr bwMode="auto">
          <a:xfrm>
            <a:off x="107950" y="692150"/>
            <a:ext cx="8675688" cy="504825"/>
          </a:xfrm>
          <a:prstGeom prst="rect">
            <a:avLst/>
          </a:prstGeom>
          <a:noFill/>
          <a:ln w="9525">
            <a:noFill/>
            <a:miter lim="800000"/>
            <a:headEnd/>
            <a:tailEnd/>
          </a:ln>
        </p:spPr>
        <p:txBody>
          <a:bodyPr lIns="90517" tIns="45259" rIns="90517" bIns="45259"/>
          <a:lstStyle/>
          <a:p>
            <a:pPr marL="280988" indent="-280988" algn="l" defTabSz="904875">
              <a:buClr>
                <a:srgbClr val="FF0000"/>
              </a:buClr>
              <a:buSzPct val="80000"/>
              <a:buFont typeface="Arial" charset="0"/>
              <a:buNone/>
            </a:pPr>
            <a:r>
              <a:rPr lang="fr-FR" sz="1800" b="1">
                <a:solidFill>
                  <a:schemeClr val="bg1"/>
                </a:solidFill>
              </a:rPr>
              <a:t>Calculador VE</a:t>
            </a:r>
          </a:p>
        </p:txBody>
      </p:sp>
      <p:sp>
        <p:nvSpPr>
          <p:cNvPr id="9" name="8 Rectángulo"/>
          <p:cNvSpPr/>
          <p:nvPr/>
        </p:nvSpPr>
        <p:spPr>
          <a:xfrm>
            <a:off x="1928794" y="5643578"/>
            <a:ext cx="4643438" cy="923330"/>
          </a:xfrm>
          <a:prstGeom prst="rect">
            <a:avLst/>
          </a:prstGeom>
        </p:spPr>
        <p:txBody>
          <a:bodyPr wrap="square">
            <a:spAutoFit/>
          </a:bodyPr>
          <a:lstStyle/>
          <a:p>
            <a:pPr marL="375148" indent="-211021"/>
            <a:r>
              <a:rPr lang="es-ES" b="1" dirty="0" smtClean="0">
                <a:solidFill>
                  <a:srgbClr val="FF0000"/>
                </a:solidFill>
              </a:rPr>
              <a:t>    En la función «</a:t>
            </a:r>
            <a:r>
              <a:rPr lang="es-ES" b="1" dirty="0" err="1" smtClean="0">
                <a:solidFill>
                  <a:srgbClr val="FF0000"/>
                </a:solidFill>
              </a:rPr>
              <a:t>antiarranque</a:t>
            </a:r>
            <a:r>
              <a:rPr lang="es-ES" b="1" dirty="0" smtClean="0">
                <a:solidFill>
                  <a:srgbClr val="FF0000"/>
                </a:solidFill>
              </a:rPr>
              <a:t>», la finalidad es enviar una autorización arranque a la caja CCME.</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Tema de Office">
  <a:themeElements>
    <a:clrScheme name="Ofici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ci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ci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TotalTime>
  <Words>14349</Words>
  <Application>Microsoft Office PowerPoint</Application>
  <PresentationFormat>Presentación en pantalla (4:3)</PresentationFormat>
  <Paragraphs>2323</Paragraphs>
  <Slides>143</Slides>
  <Notes>95</Notes>
  <HiddenSlides>4</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143</vt:i4>
      </vt:variant>
    </vt:vector>
  </HeadingPairs>
  <TitlesOfParts>
    <vt:vector size="146" baseType="lpstr">
      <vt:lpstr>Tema de Office</vt:lpstr>
      <vt:lpstr>Image</vt:lpstr>
      <vt:lpstr>Photo Editor 写真</vt:lpstr>
      <vt:lpstr>Diapositiva 1</vt:lpstr>
      <vt:lpstr>Tipos de tensión (recordatorio)</vt:lpstr>
      <vt:lpstr>Medidas eléctricas autorizadas en vehículo eléctrico</vt:lpstr>
      <vt:lpstr>Precauciones: batería de servicio (12V)</vt:lpstr>
      <vt:lpstr>Cadena de tracción</vt:lpstr>
      <vt:lpstr>Batería de tracción</vt:lpstr>
      <vt:lpstr>Diapositiva 7</vt:lpstr>
      <vt:lpstr>Diapositiva 8</vt:lpstr>
      <vt:lpstr>Diapositiva 9</vt:lpstr>
      <vt:lpstr>Batería de tracción</vt:lpstr>
      <vt:lpstr>Diapositiva 11</vt:lpstr>
      <vt:lpstr>Batería de tracción</vt:lpstr>
      <vt:lpstr>Batería de tracción</vt:lpstr>
      <vt:lpstr>Diapositiva 14</vt:lpstr>
      <vt:lpstr>Batería de tracción</vt:lpstr>
      <vt:lpstr>Batería de tracción</vt:lpstr>
      <vt:lpstr>Batería de tracción</vt:lpstr>
      <vt:lpstr>Ubicación del fusible. Debajo del asiento del conductor.</vt:lpstr>
      <vt:lpstr>Ubicación del fusible. Debajo del asiento del conductor.</vt:lpstr>
      <vt:lpstr>Diapositiva 20</vt:lpstr>
      <vt:lpstr>Despiece del fusible</vt:lpstr>
      <vt:lpstr>Batería de tracción</vt:lpstr>
      <vt:lpstr>Batería de tracción</vt:lpstr>
      <vt:lpstr>Batería de tracción</vt:lpstr>
      <vt:lpstr>Batería de tracción</vt:lpstr>
      <vt:lpstr>Diapositiva 26</vt:lpstr>
      <vt:lpstr>Batería de tracción</vt:lpstr>
      <vt:lpstr>Batería de tracción</vt:lpstr>
      <vt:lpstr>Batería de tracción</vt:lpstr>
      <vt:lpstr>Batería de tracción</vt:lpstr>
      <vt:lpstr>Batería de tracción</vt:lpstr>
      <vt:lpstr>Calculador de la Máquina Eléctrica</vt:lpstr>
      <vt:lpstr>Diapositiva 33</vt:lpstr>
      <vt:lpstr>Diapositiva 34</vt:lpstr>
      <vt:lpstr>Diapositiva 35</vt:lpstr>
      <vt:lpstr>Calculador de la Máquina Eléctrica</vt:lpstr>
      <vt:lpstr>Calculador de la Máquina Eléctrica</vt:lpstr>
      <vt:lpstr>Calculador de la Máquina Eléctrica</vt:lpstr>
      <vt:lpstr>Diapositiva 39</vt:lpstr>
      <vt:lpstr>Calculador de la Máquina Eléctrica</vt:lpstr>
      <vt:lpstr>Calculador de la Máquina Eléctrica</vt:lpstr>
      <vt:lpstr>Calculador de la Máquina Eléctrica</vt:lpstr>
      <vt:lpstr>Diapositiva 43</vt:lpstr>
      <vt:lpstr>Diapositiva 44</vt:lpstr>
      <vt:lpstr>Diapositiva 45</vt:lpstr>
      <vt:lpstr>Diapositiva 46</vt:lpstr>
      <vt:lpstr>Diapositiva 47</vt:lpstr>
      <vt:lpstr>Diapositiva 48</vt:lpstr>
      <vt:lpstr>Diapositiva 49</vt:lpstr>
      <vt:lpstr>Diapositiva 50</vt:lpstr>
      <vt:lpstr>Diapositiva 51</vt:lpstr>
      <vt:lpstr>Máquina eléctrica de tracción</vt:lpstr>
      <vt:lpstr>Diapositiva 53</vt:lpstr>
      <vt:lpstr>Diapositiva 54</vt:lpstr>
      <vt:lpstr>Diapositiva 55</vt:lpstr>
      <vt:lpstr>Diapositiva 56</vt:lpstr>
      <vt:lpstr>Diapositiva 57</vt:lpstr>
      <vt:lpstr>Carga del vehículo</vt:lpstr>
      <vt:lpstr>Carga del vehículo</vt:lpstr>
      <vt:lpstr>Carga del vehículo</vt:lpstr>
      <vt:lpstr>Carga del vehículo</vt:lpstr>
      <vt:lpstr>Diapositiva 62</vt:lpstr>
      <vt:lpstr>Diapositiva 63</vt:lpstr>
      <vt:lpstr>Carga del vehículo</vt:lpstr>
      <vt:lpstr>Carga del vehículo</vt:lpstr>
      <vt:lpstr>Carga del vehículo</vt:lpstr>
      <vt:lpstr>Diapositiva 67</vt:lpstr>
      <vt:lpstr>Diapositiva 68</vt:lpstr>
      <vt:lpstr>Carga del vehículo</vt:lpstr>
      <vt:lpstr>Diapositiva 70</vt:lpstr>
      <vt:lpstr>Diapositiva 71</vt:lpstr>
      <vt:lpstr>Diapositiva 72</vt:lpstr>
      <vt:lpstr>Carga del vehículo</vt:lpstr>
      <vt:lpstr>Diapositiva 74</vt:lpstr>
      <vt:lpstr>Carga del vehículo</vt:lpstr>
      <vt:lpstr>Diapositiva 76</vt:lpstr>
      <vt:lpstr>Carga del vehículo</vt:lpstr>
      <vt:lpstr>Carga del vehículo</vt:lpstr>
      <vt:lpstr>Arquitectura multiplexada</vt:lpstr>
      <vt:lpstr>Diapositiva 80</vt:lpstr>
      <vt:lpstr>Presentación del CAN - C</vt:lpstr>
      <vt:lpstr>Estrategia vigilancia/despertar</vt:lpstr>
      <vt:lpstr>Diapositiva 83</vt:lpstr>
      <vt:lpstr>Diapositiva 84</vt:lpstr>
      <vt:lpstr>Diapositiva 85</vt:lpstr>
      <vt:lpstr>Diapositiva 86</vt:lpstr>
      <vt:lpstr>Diapositiva 87</vt:lpstr>
      <vt:lpstr>Diapositiva 88</vt:lpstr>
      <vt:lpstr>Diapositiva 89</vt:lpstr>
      <vt:lpstr>Diapositiva 90</vt:lpstr>
      <vt:lpstr>Diapositiva 91</vt:lpstr>
      <vt:lpstr>Acceso a los calculadores con el útil de diagnóstico</vt:lpstr>
      <vt:lpstr>Diapositiva 93</vt:lpstr>
      <vt:lpstr>Inmovilizador</vt:lpstr>
      <vt:lpstr>Antiarranque</vt:lpstr>
      <vt:lpstr>Antiarranque</vt:lpstr>
      <vt:lpstr>Diapositiva 97</vt:lpstr>
      <vt:lpstr>Antiarranque</vt:lpstr>
      <vt:lpstr>Antiarranque</vt:lpstr>
      <vt:lpstr>Antiarranque</vt:lpstr>
      <vt:lpstr>Antiarranque</vt:lpstr>
      <vt:lpstr>Diapositiva 102</vt:lpstr>
      <vt:lpstr>Antiarranque</vt:lpstr>
      <vt:lpstr>Antiarranque</vt:lpstr>
      <vt:lpstr>Diapositiva 105</vt:lpstr>
      <vt:lpstr>Diapositiva 106</vt:lpstr>
      <vt:lpstr>Antiarranque</vt:lpstr>
      <vt:lpstr>Diapositiva 108</vt:lpstr>
      <vt:lpstr>Diapositiva 109</vt:lpstr>
      <vt:lpstr>Antiarranque</vt:lpstr>
      <vt:lpstr>Diapositiva 111</vt:lpstr>
      <vt:lpstr>Diapositiva 112</vt:lpstr>
      <vt:lpstr>Diapositiva 113</vt:lpstr>
      <vt:lpstr>Diapositiva 114</vt:lpstr>
      <vt:lpstr>Diapositiva 115</vt:lpstr>
      <vt:lpstr>Diapositiva 116</vt:lpstr>
      <vt:lpstr>Diapositiva 117</vt:lpstr>
      <vt:lpstr>Diapositiva 118</vt:lpstr>
      <vt:lpstr>Diapositiva 119</vt:lpstr>
      <vt:lpstr>Diapositiva 120</vt:lpstr>
      <vt:lpstr>Diapositiva 121</vt:lpstr>
      <vt:lpstr>Diapositiva 122</vt:lpstr>
      <vt:lpstr>Diapositiva 123</vt:lpstr>
      <vt:lpstr>Diapositiva 124</vt:lpstr>
      <vt:lpstr>Diapositiva 125</vt:lpstr>
      <vt:lpstr>Diapositiva 126</vt:lpstr>
      <vt:lpstr>Diapositiva 127</vt:lpstr>
      <vt:lpstr>Dirección Asistida Eléctrica (DAE)</vt:lpstr>
      <vt:lpstr>Diapositiva 129</vt:lpstr>
      <vt:lpstr>Diapositiva 130</vt:lpstr>
      <vt:lpstr>Diapositiva 131</vt:lpstr>
      <vt:lpstr>Diapositiva 132</vt:lpstr>
      <vt:lpstr>Diapositiva 133</vt:lpstr>
      <vt:lpstr>Diapositiva 134</vt:lpstr>
      <vt:lpstr>Diapositiva 135</vt:lpstr>
      <vt:lpstr>Diapositiva 136</vt:lpstr>
      <vt:lpstr>Anexo 1 : Corrección del TP Descubrimiento de la cadena de tracción</vt:lpstr>
      <vt:lpstr>Anexo 1: Corrección TP Descubrimiento cadena de tracción</vt:lpstr>
      <vt:lpstr>Anexo 1: Corrección TP Descubrimiento cadena de tracción</vt:lpstr>
      <vt:lpstr>Anexo 1: Corrección TP Descubrimiento cadena de tracción</vt:lpstr>
      <vt:lpstr>Anexo 1: Corrección TP Descubrimiento cadena de tracción</vt:lpstr>
      <vt:lpstr>Diapositiva 142</vt:lpstr>
      <vt:lpstr>Diapositiva 143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cp:lastModifiedBy>Centor</cp:lastModifiedBy>
  <cp:revision>3</cp:revision>
  <dcterms:modified xsi:type="dcterms:W3CDTF">2012-06-26T08:49:25Z</dcterms:modified>
</cp:coreProperties>
</file>