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uan López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 Juan López</a:t>
            </a:r>
          </a:p>
        </p:txBody>
      </p:sp>
      <p:sp>
        <p:nvSpPr>
          <p:cNvPr id="94" name="“Escribir una cita aquí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“Escribir una cita aquí” </a:t>
            </a:r>
          </a:p>
        </p:txBody>
      </p:sp>
      <p:sp>
        <p:nvSpPr>
          <p:cNvPr id="9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n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n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o del títul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22" name="Nivel de texto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n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o del títul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del título</a:t>
            </a:r>
          </a:p>
        </p:txBody>
      </p:sp>
      <p:sp>
        <p:nvSpPr>
          <p:cNvPr id="40" name="Nivel de texto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7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n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7" name="Nivel de texto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n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n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n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ángulo redondeado"/>
          <p:cNvSpPr/>
          <p:nvPr/>
        </p:nvSpPr>
        <p:spPr>
          <a:xfrm>
            <a:off x="3363118" y="2759904"/>
            <a:ext cx="4254567" cy="2983821"/>
          </a:xfrm>
          <a:prstGeom prst="roundRect">
            <a:avLst>
              <a:gd name="adj" fmla="val 6384"/>
            </a:avLst>
          </a:prstGeom>
          <a:solidFill>
            <a:srgbClr val="CFAC6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0" name="Rectángulo redondeado"/>
          <p:cNvSpPr/>
          <p:nvPr/>
        </p:nvSpPr>
        <p:spPr>
          <a:xfrm>
            <a:off x="273129" y="2759904"/>
            <a:ext cx="3851600" cy="5079843"/>
          </a:xfrm>
          <a:prstGeom prst="roundRect">
            <a:avLst>
              <a:gd name="adj" fmla="val 12420"/>
            </a:avLst>
          </a:prstGeom>
          <a:solidFill>
            <a:srgbClr val="CFAC6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123" name="Grupo"/>
          <p:cNvGrpSpPr/>
          <p:nvPr/>
        </p:nvGrpSpPr>
        <p:grpSpPr>
          <a:xfrm>
            <a:off x="257926" y="279022"/>
            <a:ext cx="12488948" cy="481822"/>
            <a:chOff x="0" y="0"/>
            <a:chExt cx="12488946" cy="481821"/>
          </a:xfrm>
        </p:grpSpPr>
        <p:sp>
          <p:nvSpPr>
            <p:cNvPr id="121" name="Rectángulo redondeado"/>
            <p:cNvSpPr/>
            <p:nvPr/>
          </p:nvSpPr>
          <p:spPr>
            <a:xfrm>
              <a:off x="0" y="0"/>
              <a:ext cx="12488947" cy="481822"/>
            </a:xfrm>
            <a:prstGeom prst="roundRect">
              <a:avLst>
                <a:gd name="adj" fmla="val 41318"/>
              </a:avLst>
            </a:prstGeom>
            <a:solidFill>
              <a:srgbClr val="BFC7D4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22" name="Título do Proxecto:"/>
            <p:cNvSpPr txBox="1"/>
            <p:nvPr/>
          </p:nvSpPr>
          <p:spPr>
            <a:xfrm>
              <a:off x="115956" y="0"/>
              <a:ext cx="11754224" cy="481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>
                <a:defRPr>
                  <a:solidFill>
                    <a:srgbClr val="FFFFFF"/>
                  </a:solidFill>
                </a:defRPr>
              </a:pPr>
              <a:r>
                <a:rPr b="0">
                  <a:latin typeface="Impact"/>
                  <a:ea typeface="Impact"/>
                  <a:cs typeface="Impact"/>
                  <a:sym typeface="Impact"/>
                </a:rPr>
                <a:t>Título do Proxecto:</a:t>
              </a:r>
              <a:r>
                <a:t> </a:t>
              </a:r>
            </a:p>
          </p:txBody>
        </p:sp>
      </p:grpSp>
      <p:sp>
        <p:nvSpPr>
          <p:cNvPr id="124" name="Rectángulo redondeado"/>
          <p:cNvSpPr/>
          <p:nvPr/>
        </p:nvSpPr>
        <p:spPr>
          <a:xfrm>
            <a:off x="369610" y="2824973"/>
            <a:ext cx="7155504" cy="2853683"/>
          </a:xfrm>
          <a:prstGeom prst="roundRect">
            <a:avLst>
              <a:gd name="adj" fmla="val 13738"/>
            </a:avLst>
          </a:prstGeom>
          <a:solidFill>
            <a:srgbClr val="FFD4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l">
              <a:defRPr b="0" sz="1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algn="l">
              <a:defRPr b="0" sz="3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5" name="Rectángulo redondeado"/>
          <p:cNvSpPr/>
          <p:nvPr/>
        </p:nvSpPr>
        <p:spPr>
          <a:xfrm>
            <a:off x="275314" y="852200"/>
            <a:ext cx="7344096" cy="1812466"/>
          </a:xfrm>
          <a:prstGeom prst="roundRect">
            <a:avLst>
              <a:gd name="adj" fmla="val 27493"/>
            </a:avLst>
          </a:prstGeom>
          <a:solidFill>
            <a:srgbClr val="B286C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6" name="Rectángulo redondeado"/>
          <p:cNvSpPr/>
          <p:nvPr/>
        </p:nvSpPr>
        <p:spPr>
          <a:xfrm>
            <a:off x="399756" y="983838"/>
            <a:ext cx="3598346" cy="1549190"/>
          </a:xfrm>
          <a:prstGeom prst="roundRect">
            <a:avLst>
              <a:gd name="adj" fmla="val 27402"/>
            </a:avLst>
          </a:prstGeom>
          <a:solidFill>
            <a:srgbClr val="E0B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i="1" sz="1500">
                <a:solidFill>
                  <a:srgbClr val="FFFFFF"/>
                </a:solidFill>
              </a:defRPr>
            </a:pPr>
          </a:p>
        </p:txBody>
      </p:sp>
      <p:sp>
        <p:nvSpPr>
          <p:cNvPr id="127" name="Pregunta inicial"/>
          <p:cNvSpPr txBox="1"/>
          <p:nvPr/>
        </p:nvSpPr>
        <p:spPr>
          <a:xfrm>
            <a:off x="939452" y="1026617"/>
            <a:ext cx="2520987" cy="410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1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Pregunta inicial</a:t>
            </a:r>
          </a:p>
        </p:txBody>
      </p:sp>
      <p:sp>
        <p:nvSpPr>
          <p:cNvPr id="128" name="Rectángulo redondeado"/>
          <p:cNvSpPr/>
          <p:nvPr/>
        </p:nvSpPr>
        <p:spPr>
          <a:xfrm>
            <a:off x="4136376" y="964201"/>
            <a:ext cx="3337256" cy="1586909"/>
          </a:xfrm>
          <a:prstGeom prst="roundRect">
            <a:avLst>
              <a:gd name="adj" fmla="val 24220"/>
            </a:avLst>
          </a:prstGeom>
          <a:solidFill>
            <a:srgbClr val="E0B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9" name="Proposta de solución"/>
          <p:cNvSpPr txBox="1"/>
          <p:nvPr/>
        </p:nvSpPr>
        <p:spPr>
          <a:xfrm>
            <a:off x="4639154" y="961026"/>
            <a:ext cx="2521527" cy="411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1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Proposta de solución</a:t>
            </a:r>
          </a:p>
        </p:txBody>
      </p:sp>
      <p:grpSp>
        <p:nvGrpSpPr>
          <p:cNvPr id="139" name="Grupo"/>
          <p:cNvGrpSpPr/>
          <p:nvPr/>
        </p:nvGrpSpPr>
        <p:grpSpPr>
          <a:xfrm>
            <a:off x="7715481" y="823781"/>
            <a:ext cx="5000129" cy="4911619"/>
            <a:chOff x="0" y="0"/>
            <a:chExt cx="5000128" cy="4911618"/>
          </a:xfrm>
        </p:grpSpPr>
        <p:sp>
          <p:nvSpPr>
            <p:cNvPr id="130" name="Rectángulo redondeado"/>
            <p:cNvSpPr/>
            <p:nvPr/>
          </p:nvSpPr>
          <p:spPr>
            <a:xfrm>
              <a:off x="0" y="0"/>
              <a:ext cx="5000129" cy="4911619"/>
            </a:xfrm>
            <a:prstGeom prst="roundRect">
              <a:avLst>
                <a:gd name="adj" fmla="val 8575"/>
              </a:avLst>
            </a:prstGeom>
            <a:solidFill>
              <a:srgbClr val="67A6E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1" name="Rectángulo redondeado"/>
            <p:cNvSpPr/>
            <p:nvPr/>
          </p:nvSpPr>
          <p:spPr>
            <a:xfrm>
              <a:off x="100523" y="1364616"/>
              <a:ext cx="4790039" cy="1076099"/>
            </a:xfrm>
            <a:prstGeom prst="roundRect">
              <a:avLst>
                <a:gd name="adj" fmla="val 29185"/>
              </a:avLst>
            </a:prstGeom>
            <a:solidFill>
              <a:srgbClr val="7DDEFD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11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2" name="Rectángulo redondeado"/>
            <p:cNvSpPr/>
            <p:nvPr/>
          </p:nvSpPr>
          <p:spPr>
            <a:xfrm>
              <a:off x="123929" y="65960"/>
              <a:ext cx="4753807" cy="1183013"/>
            </a:xfrm>
            <a:prstGeom prst="roundRect">
              <a:avLst>
                <a:gd name="adj" fmla="val 25537"/>
              </a:avLst>
            </a:prstGeom>
            <a:solidFill>
              <a:srgbClr val="7DDEFD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l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100"/>
            </a:p>
            <a:p>
              <a:pPr algn="l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r>
                <a:t> </a:t>
              </a:r>
            </a:p>
          </p:txBody>
        </p:sp>
        <p:sp>
          <p:nvSpPr>
            <p:cNvPr id="133" name="Rectángulo redondeado"/>
            <p:cNvSpPr/>
            <p:nvPr/>
          </p:nvSpPr>
          <p:spPr>
            <a:xfrm>
              <a:off x="134391" y="3818674"/>
              <a:ext cx="4719880" cy="996364"/>
            </a:xfrm>
            <a:prstGeom prst="roundRect">
              <a:avLst>
                <a:gd name="adj" fmla="val 30321"/>
              </a:avLst>
            </a:prstGeom>
            <a:solidFill>
              <a:srgbClr val="7DDEFD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13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4" name="Recursos materiais"/>
            <p:cNvSpPr txBox="1"/>
            <p:nvPr/>
          </p:nvSpPr>
          <p:spPr>
            <a:xfrm>
              <a:off x="1242581" y="28268"/>
              <a:ext cx="2514966" cy="3937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Helvetica Neue Medium"/>
                </a:defRPr>
              </a:pPr>
              <a:r>
                <a:rPr>
                  <a:latin typeface="Impact"/>
                  <a:ea typeface="Impact"/>
                  <a:cs typeface="Impact"/>
                  <a:sym typeface="Impact"/>
                </a:rPr>
                <a:t>Recursos materiais</a:t>
              </a:r>
            </a:p>
          </p:txBody>
        </p:sp>
        <p:sp>
          <p:nvSpPr>
            <p:cNvPr id="135" name="Recursos humanos"/>
            <p:cNvSpPr txBox="1"/>
            <p:nvPr/>
          </p:nvSpPr>
          <p:spPr>
            <a:xfrm>
              <a:off x="959938" y="1289076"/>
              <a:ext cx="3080252" cy="4658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/>
              <a:r>
                <a:t>Recursos humanos</a:t>
              </a:r>
            </a:p>
          </p:txBody>
        </p:sp>
        <p:sp>
          <p:nvSpPr>
            <p:cNvPr id="136" name="Temporalización"/>
            <p:cNvSpPr txBox="1"/>
            <p:nvPr/>
          </p:nvSpPr>
          <p:spPr>
            <a:xfrm>
              <a:off x="1482512" y="3655113"/>
              <a:ext cx="2035104" cy="584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/>
              <a:r>
                <a:t>Temporalización</a:t>
              </a:r>
            </a:p>
          </p:txBody>
        </p:sp>
        <p:sp>
          <p:nvSpPr>
            <p:cNvPr id="137" name="Rectángulo redondeado"/>
            <p:cNvSpPr/>
            <p:nvPr/>
          </p:nvSpPr>
          <p:spPr>
            <a:xfrm>
              <a:off x="109980" y="2556359"/>
              <a:ext cx="4771125" cy="1180669"/>
            </a:xfrm>
            <a:prstGeom prst="roundRect">
              <a:avLst>
                <a:gd name="adj" fmla="val 25588"/>
              </a:avLst>
            </a:prstGeom>
            <a:solidFill>
              <a:srgbClr val="7DDEFD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11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38" name="Recursos ambientais"/>
            <p:cNvSpPr txBox="1"/>
            <p:nvPr/>
          </p:nvSpPr>
          <p:spPr>
            <a:xfrm>
              <a:off x="1044463" y="2461883"/>
              <a:ext cx="3080252" cy="4658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/>
              <a:r>
                <a:t>Recursos ambientais</a:t>
              </a:r>
            </a:p>
          </p:txBody>
        </p:sp>
      </p:grpSp>
      <p:sp>
        <p:nvSpPr>
          <p:cNvPr id="140" name="Rectángulo redondeado"/>
          <p:cNvSpPr/>
          <p:nvPr/>
        </p:nvSpPr>
        <p:spPr>
          <a:xfrm>
            <a:off x="363271" y="5812389"/>
            <a:ext cx="3671316" cy="1927987"/>
          </a:xfrm>
          <a:prstGeom prst="roundRect">
            <a:avLst>
              <a:gd name="adj" fmla="val 20334"/>
            </a:avLst>
          </a:prstGeom>
          <a:solidFill>
            <a:srgbClr val="FFD4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1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algn="l">
              <a:defRPr b="0" sz="11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1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1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19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1" name="Estándares de aprendizaxe"/>
          <p:cNvSpPr txBox="1"/>
          <p:nvPr/>
        </p:nvSpPr>
        <p:spPr>
          <a:xfrm>
            <a:off x="2053844" y="2824973"/>
            <a:ext cx="3761635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1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Estándares de aprendizaxe</a:t>
            </a:r>
          </a:p>
        </p:txBody>
      </p:sp>
      <p:sp>
        <p:nvSpPr>
          <p:cNvPr id="142" name="Coñecementos previos"/>
          <p:cNvSpPr txBox="1"/>
          <p:nvPr/>
        </p:nvSpPr>
        <p:spPr>
          <a:xfrm>
            <a:off x="530301" y="5812389"/>
            <a:ext cx="3337256" cy="39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1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Coñecementos previos</a:t>
            </a:r>
          </a:p>
        </p:txBody>
      </p:sp>
      <p:sp>
        <p:nvSpPr>
          <p:cNvPr id="143" name="Rectángulo redondeado"/>
          <p:cNvSpPr/>
          <p:nvPr/>
        </p:nvSpPr>
        <p:spPr>
          <a:xfrm>
            <a:off x="4224790" y="5799103"/>
            <a:ext cx="8446859" cy="2040644"/>
          </a:xfrm>
          <a:prstGeom prst="roundRect">
            <a:avLst>
              <a:gd name="adj" fmla="val 9467"/>
            </a:avLst>
          </a:prstGeom>
          <a:solidFill>
            <a:srgbClr val="944C6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4" name="Rectángulo redondeado"/>
          <p:cNvSpPr/>
          <p:nvPr/>
        </p:nvSpPr>
        <p:spPr>
          <a:xfrm>
            <a:off x="4315618" y="5906264"/>
            <a:ext cx="8189002" cy="1826321"/>
          </a:xfrm>
          <a:prstGeom prst="roundRect">
            <a:avLst>
              <a:gd name="adj" fmla="val 10431"/>
            </a:avLst>
          </a:prstGeom>
          <a:solidFill>
            <a:srgbClr val="E887A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1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algn="l">
              <a:defRPr b="0" sz="1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150" name="Grupo"/>
          <p:cNvGrpSpPr/>
          <p:nvPr/>
        </p:nvGrpSpPr>
        <p:grpSpPr>
          <a:xfrm>
            <a:off x="305772" y="7869655"/>
            <a:ext cx="12393257" cy="1756667"/>
            <a:chOff x="52618" y="90610"/>
            <a:chExt cx="12393255" cy="1756666"/>
          </a:xfrm>
        </p:grpSpPr>
        <p:sp>
          <p:nvSpPr>
            <p:cNvPr id="145" name="Rectángulo redondeado"/>
            <p:cNvSpPr/>
            <p:nvPr/>
          </p:nvSpPr>
          <p:spPr>
            <a:xfrm>
              <a:off x="52618" y="125271"/>
              <a:ext cx="12393257" cy="1722006"/>
            </a:xfrm>
            <a:prstGeom prst="roundRect">
              <a:avLst>
                <a:gd name="adj" fmla="val 14631"/>
              </a:avLst>
            </a:prstGeom>
            <a:solidFill>
              <a:srgbClr val="77BAAC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6" name="Rectángulo redondeado"/>
            <p:cNvSpPr/>
            <p:nvPr/>
          </p:nvSpPr>
          <p:spPr>
            <a:xfrm>
              <a:off x="4648234" y="214215"/>
              <a:ext cx="7656137" cy="1544638"/>
            </a:xfrm>
            <a:prstGeom prst="roundRect">
              <a:avLst>
                <a:gd name="adj" fmla="val 12830"/>
              </a:avLst>
            </a:prstGeom>
            <a:solidFill>
              <a:srgbClr val="8DDCCC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7" name="Rectángulo redondeado"/>
            <p:cNvSpPr/>
            <p:nvPr/>
          </p:nvSpPr>
          <p:spPr>
            <a:xfrm>
              <a:off x="152307" y="199086"/>
              <a:ext cx="4322245" cy="1556855"/>
            </a:xfrm>
            <a:prstGeom prst="roundRect">
              <a:avLst>
                <a:gd name="adj" fmla="val 27232"/>
              </a:avLst>
            </a:prstGeom>
            <a:solidFill>
              <a:srgbClr val="8DDCCC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i="1" sz="1300">
                  <a:solidFill>
                    <a:srgbClr val="FFFFFF"/>
                  </a:solidFill>
                </a:defRPr>
              </a:pPr>
            </a:p>
            <a:p>
              <a:pPr>
                <a:defRPr b="0" i="1" sz="1300">
                  <a:solidFill>
                    <a:srgbClr val="FFFFFF"/>
                  </a:solidFill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148" name="Reflexión e autoavaliación"/>
            <p:cNvSpPr txBox="1"/>
            <p:nvPr/>
          </p:nvSpPr>
          <p:spPr>
            <a:xfrm>
              <a:off x="6860978" y="90610"/>
              <a:ext cx="3230648" cy="5772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/>
              <a:r>
                <a:t>Reflexión e autoavaliación</a:t>
              </a:r>
            </a:p>
          </p:txBody>
        </p:sp>
        <p:sp>
          <p:nvSpPr>
            <p:cNvPr id="149" name="Difusión"/>
            <p:cNvSpPr txBox="1"/>
            <p:nvPr/>
          </p:nvSpPr>
          <p:spPr>
            <a:xfrm>
              <a:off x="1779658" y="158720"/>
              <a:ext cx="1067543" cy="41550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 sz="1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defRPr>
              </a:lvl1pPr>
            </a:lstStyle>
            <a:p>
              <a:pPr/>
              <a:r>
                <a:t>Difusión</a:t>
              </a:r>
            </a:p>
          </p:txBody>
        </p:sp>
      </p:grpSp>
      <p:sp>
        <p:nvSpPr>
          <p:cNvPr id="151" name="Actividades"/>
          <p:cNvSpPr txBox="1"/>
          <p:nvPr/>
        </p:nvSpPr>
        <p:spPr>
          <a:xfrm>
            <a:off x="7750543" y="5835572"/>
            <a:ext cx="1319152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1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/>
            <a:r>
              <a:t>Actividades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