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8"/>
  </p:notesMasterIdLst>
  <p:sldIdLst>
    <p:sldId id="256" r:id="rId2"/>
    <p:sldId id="260" r:id="rId3"/>
    <p:sldId id="264" r:id="rId4"/>
    <p:sldId id="259" r:id="rId5"/>
    <p:sldId id="285" r:id="rId6"/>
    <p:sldId id="263" r:id="rId7"/>
    <p:sldId id="286" r:id="rId8"/>
    <p:sldId id="284" r:id="rId9"/>
    <p:sldId id="267" r:id="rId10"/>
    <p:sldId id="268" r:id="rId11"/>
    <p:sldId id="277" r:id="rId12"/>
    <p:sldId id="265" r:id="rId13"/>
    <p:sldId id="266" r:id="rId14"/>
    <p:sldId id="269" r:id="rId15"/>
    <p:sldId id="271" r:id="rId16"/>
    <p:sldId id="272" r:id="rId17"/>
    <p:sldId id="273" r:id="rId18"/>
    <p:sldId id="275" r:id="rId19"/>
    <p:sldId id="274" r:id="rId20"/>
    <p:sldId id="276" r:id="rId21"/>
    <p:sldId id="282" r:id="rId22"/>
    <p:sldId id="283" r:id="rId23"/>
    <p:sldId id="278" r:id="rId24"/>
    <p:sldId id="279" r:id="rId25"/>
    <p:sldId id="280" r:id="rId26"/>
    <p:sldId id="281" r:id="rId27"/>
  </p:sldIdLst>
  <p:sldSz cx="9144000" cy="6858000" type="screen4x3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C011D-23DC-47A3-BE36-A714A008407C}" type="datetimeFigureOut">
              <a:rPr lang="es-ES" smtClean="0"/>
              <a:pPr/>
              <a:t>01/06/2017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882968-629A-42E7-B679-7C5AC5D6FC6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82968-629A-42E7-B679-7C5AC5D6FC6A}" type="slidenum">
              <a:rPr lang="es-ES" smtClean="0"/>
              <a:pPr/>
              <a:t>18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793920-2665-49DA-BDED-941BAEA51282}" type="datetimeFigureOut">
              <a:rPr lang="es-ES" smtClean="0"/>
              <a:pPr/>
              <a:t>01/06/2017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AF2D25-A048-4543-911F-78359CA77D6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32" name="31 Rectángulo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38 Rectángulo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39 Rectángulo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40 Rectángulo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41 Rectángulo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56" name="55 Rectángulo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64 Rectángulo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65 Rectángulo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66 Rectángulo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793920-2665-49DA-BDED-941BAEA51282}" type="datetimeFigureOut">
              <a:rPr lang="es-ES" smtClean="0"/>
              <a:pPr/>
              <a:t>01/06/2017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AF2D25-A048-4543-911F-78359CA77D6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793920-2665-49DA-BDED-941BAEA51282}" type="datetimeFigureOut">
              <a:rPr lang="es-ES" smtClean="0"/>
              <a:pPr/>
              <a:t>01/06/2017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AF2D25-A048-4543-911F-78359CA77D6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793920-2665-49DA-BDED-941BAEA51282}" type="datetimeFigureOut">
              <a:rPr lang="es-ES" smtClean="0"/>
              <a:pPr/>
              <a:t>01/06/2017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AF2D25-A048-4543-911F-78359CA77D6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Forma libre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14 Forma libre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12 Forma libre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15 Forma libre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16 Forma libre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17 Forma libre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18 Forma libre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19 Forma libre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20 Forma libre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21 Forma libre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22 Forma libre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23 Forma libre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24 Forma libre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25 Forma libre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26 Forma libre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793920-2665-49DA-BDED-941BAEA51282}" type="datetimeFigureOut">
              <a:rPr lang="es-ES" smtClean="0"/>
              <a:pPr/>
              <a:t>01/06/2017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AF2D25-A048-4543-911F-78359CA77D6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8 Rectángulo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9 Rectángulo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11 Rectángulo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793920-2665-49DA-BDED-941BAEA51282}" type="datetimeFigureOut">
              <a:rPr lang="es-ES" smtClean="0"/>
              <a:pPr/>
              <a:t>01/06/2017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AF2D25-A048-4543-911F-78359CA77D6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24 Rectángulo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793920-2665-49DA-BDED-941BAEA51282}" type="datetimeFigureOut">
              <a:rPr lang="es-ES" smtClean="0"/>
              <a:pPr/>
              <a:t>01/06/2017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AF2D25-A048-4543-911F-78359CA77D6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16 Rectángulo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17 Rectángulo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19 Rectángulo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20 Rectángulo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21 Rectángulo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28 Rectángulo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29 Rectángulo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793920-2665-49DA-BDED-941BAEA51282}" type="datetimeFigureOut">
              <a:rPr lang="es-ES" smtClean="0"/>
              <a:pPr/>
              <a:t>01/06/2017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AF2D25-A048-4543-911F-78359CA77D6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793920-2665-49DA-BDED-941BAEA51282}" type="datetimeFigureOut">
              <a:rPr lang="es-ES" smtClean="0"/>
              <a:pPr/>
              <a:t>01/06/2017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AF2D25-A048-4543-911F-78359CA77D6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793920-2665-49DA-BDED-941BAEA51282}" type="datetimeFigureOut">
              <a:rPr lang="es-ES" smtClean="0"/>
              <a:pPr/>
              <a:t>01/06/2017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AF2D25-A048-4543-911F-78359CA77D6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8 Conector recto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9 Grupo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14 Conector recto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15 Conector recto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16 Conector recto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grpSp>
        <p:nvGrpSpPr>
          <p:cNvPr id="14" name="13 Grupo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10 Conector recto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11 Conector recto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12 Conector recto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17 Grupo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18 Conector recto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19 Conector recto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0 Conector recto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33793920-2665-49DA-BDED-941BAEA51282}" type="datetimeFigureOut">
              <a:rPr lang="es-ES" smtClean="0"/>
              <a:pPr/>
              <a:t>01/06/2017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74AF2D25-A048-4543-911F-78359CA77D6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11 Rectángulo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14 Rectángulo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15 Rectángulo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16 Rectángulo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33793920-2665-49DA-BDED-941BAEA51282}" type="datetimeFigureOut">
              <a:rPr lang="es-ES" smtClean="0"/>
              <a:pPr/>
              <a:t>01/06/2017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74AF2D25-A048-4543-911F-78359CA77D6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99592" y="2276872"/>
            <a:ext cx="7772400" cy="1008112"/>
          </a:xfrm>
        </p:spPr>
        <p:txBody>
          <a:bodyPr/>
          <a:lstStyle/>
          <a:p>
            <a:r>
              <a:rPr lang="es-ES" sz="6000" dirty="0" smtClean="0"/>
              <a:t>PONTENCIENCIA</a:t>
            </a:r>
            <a:endParaRPr lang="es-ES" sz="60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899592" y="1700808"/>
            <a:ext cx="7772400" cy="554360"/>
          </a:xfrm>
        </p:spPr>
        <p:txBody>
          <a:bodyPr/>
          <a:lstStyle/>
          <a:p>
            <a:r>
              <a:rPr lang="es-ES" dirty="0" smtClean="0"/>
              <a:t>CEE PRÍNCIPE FELIPE  2017</a:t>
            </a:r>
            <a:endParaRPr lang="es-ES" dirty="0"/>
          </a:p>
        </p:txBody>
      </p:sp>
      <p:grpSp>
        <p:nvGrpSpPr>
          <p:cNvPr id="9" name="8 Grupo"/>
          <p:cNvGrpSpPr/>
          <p:nvPr/>
        </p:nvGrpSpPr>
        <p:grpSpPr>
          <a:xfrm>
            <a:off x="7452320" y="4941168"/>
            <a:ext cx="1440160" cy="1584176"/>
            <a:chOff x="7524328" y="5013176"/>
            <a:chExt cx="1440160" cy="1584176"/>
          </a:xfrm>
        </p:grpSpPr>
        <p:pic>
          <p:nvPicPr>
            <p:cNvPr id="4102" name="Picture 6" descr="Resultado de imaxes para logo pontencienci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24328" y="5013176"/>
              <a:ext cx="1440160" cy="803609"/>
            </a:xfrm>
            <a:prstGeom prst="rect">
              <a:avLst/>
            </a:prstGeom>
            <a:noFill/>
          </p:spPr>
        </p:pic>
        <p:pic>
          <p:nvPicPr>
            <p:cNvPr id="4104" name="Picture 8" descr="Resultado de imaxes para logo universidade de vig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88424" y="5877272"/>
              <a:ext cx="576064" cy="702817"/>
            </a:xfrm>
            <a:prstGeom prst="rect">
              <a:avLst/>
            </a:prstGeom>
            <a:noFill/>
          </p:spPr>
        </p:pic>
        <p:pic>
          <p:nvPicPr>
            <p:cNvPr id="4106" name="Picture 10" descr="Resultado de imaxes para logo concello de pontevedr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24328" y="5877272"/>
              <a:ext cx="720080" cy="72008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Las plantas se alimentan para crecer.</a:t>
            </a:r>
            <a:endParaRPr lang="es-ES" dirty="0"/>
          </a:p>
        </p:txBody>
      </p:sp>
      <p:pic>
        <p:nvPicPr>
          <p:cNvPr id="3" name="Picture 10" descr="Resultado de imaxes para CRECIMIENTO PLAN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348880"/>
            <a:ext cx="6785593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23728" y="188640"/>
            <a:ext cx="5040560" cy="914400"/>
          </a:xfrm>
        </p:spPr>
        <p:txBody>
          <a:bodyPr/>
          <a:lstStyle/>
          <a:p>
            <a:r>
              <a:rPr lang="es-ES" dirty="0" smtClean="0"/>
              <a:t>Nutrición (</a:t>
            </a:r>
            <a:r>
              <a:rPr lang="es-ES" sz="2000" dirty="0" smtClean="0"/>
              <a:t>alimentarse</a:t>
            </a:r>
            <a:r>
              <a:rPr lang="es-ES" dirty="0" smtClean="0"/>
              <a:t>)</a:t>
            </a:r>
            <a:endParaRPr lang="es-ES" dirty="0"/>
          </a:p>
        </p:txBody>
      </p:sp>
      <p:pic>
        <p:nvPicPr>
          <p:cNvPr id="1026" name="Picture 2" descr="Resultado de imaxes para partes da pranta"/>
          <p:cNvPicPr>
            <a:picLocks noChangeAspect="1" noChangeArrowheads="1"/>
          </p:cNvPicPr>
          <p:nvPr/>
        </p:nvPicPr>
        <p:blipFill>
          <a:blip r:embed="rId2" cstate="print"/>
          <a:srcRect l="18543" t="17533" r="20122" b="17491"/>
          <a:stretch>
            <a:fillRect/>
          </a:stretch>
        </p:blipFill>
        <p:spPr bwMode="auto">
          <a:xfrm>
            <a:off x="3275856" y="1412776"/>
            <a:ext cx="3096344" cy="4536504"/>
          </a:xfrm>
          <a:prstGeom prst="rect">
            <a:avLst/>
          </a:prstGeom>
          <a:noFill/>
        </p:spPr>
      </p:pic>
      <p:pic>
        <p:nvPicPr>
          <p:cNvPr id="1028" name="Picture 4" descr="Resultado de imaxes para s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0"/>
            <a:ext cx="1800200" cy="1800200"/>
          </a:xfrm>
          <a:prstGeom prst="rect">
            <a:avLst/>
          </a:prstGeom>
          <a:noFill/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6804248" y="1772816"/>
            <a:ext cx="2160240" cy="432048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Luz del sol</a:t>
            </a:r>
            <a:endParaRPr kumimoji="0" lang="es-ES" sz="24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30" name="Picture 6" descr="Resultado de imaxes para tierra y nutrientes"/>
          <p:cNvPicPr>
            <a:picLocks noChangeAspect="1" noChangeArrowheads="1"/>
          </p:cNvPicPr>
          <p:nvPr/>
        </p:nvPicPr>
        <p:blipFill>
          <a:blip r:embed="rId4" cstate="print"/>
          <a:srcRect t="42646"/>
          <a:stretch>
            <a:fillRect/>
          </a:stretch>
        </p:blipFill>
        <p:spPr bwMode="auto">
          <a:xfrm>
            <a:off x="7092280" y="5445224"/>
            <a:ext cx="1912268" cy="898849"/>
          </a:xfrm>
          <a:prstGeom prst="rect">
            <a:avLst/>
          </a:prstGeom>
          <a:noFill/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7020272" y="6237312"/>
            <a:ext cx="1368152" cy="432048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tierra</a:t>
            </a:r>
            <a:endParaRPr kumimoji="0" lang="es-ES" sz="24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7 Flecha derecha"/>
          <p:cNvSpPr/>
          <p:nvPr/>
        </p:nvSpPr>
        <p:spPr>
          <a:xfrm>
            <a:off x="611560" y="332656"/>
            <a:ext cx="144016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PROCESO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482" name="Picture 2" descr="Resultado de imaxes para pictograma vient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1052736"/>
            <a:ext cx="1428750" cy="1428750"/>
          </a:xfrm>
          <a:prstGeom prst="rect">
            <a:avLst/>
          </a:prstGeom>
          <a:noFill/>
        </p:spPr>
      </p:pic>
      <p:sp>
        <p:nvSpPr>
          <p:cNvPr id="11" name="1 Título"/>
          <p:cNvSpPr txBox="1">
            <a:spLocks/>
          </p:cNvSpPr>
          <p:nvPr/>
        </p:nvSpPr>
        <p:spPr>
          <a:xfrm>
            <a:off x="683568" y="2708920"/>
            <a:ext cx="2160240" cy="432048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aire</a:t>
            </a:r>
            <a:endParaRPr kumimoji="0" lang="es-ES" sz="24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484" name="Picture 4" descr="Resultado de imaxes para agua"/>
          <p:cNvPicPr>
            <a:picLocks noChangeAspect="1" noChangeArrowheads="1"/>
          </p:cNvPicPr>
          <p:nvPr/>
        </p:nvPicPr>
        <p:blipFill>
          <a:blip r:embed="rId6" cstate="print"/>
          <a:srcRect t="31024" b="3961"/>
          <a:stretch>
            <a:fillRect/>
          </a:stretch>
        </p:blipFill>
        <p:spPr bwMode="auto">
          <a:xfrm>
            <a:off x="683568" y="4797152"/>
            <a:ext cx="1440160" cy="1224136"/>
          </a:xfrm>
          <a:prstGeom prst="rect">
            <a:avLst/>
          </a:prstGeom>
          <a:noFill/>
        </p:spPr>
      </p:pic>
      <p:sp>
        <p:nvSpPr>
          <p:cNvPr id="13" name="1 Título"/>
          <p:cNvSpPr txBox="1">
            <a:spLocks/>
          </p:cNvSpPr>
          <p:nvPr/>
        </p:nvSpPr>
        <p:spPr>
          <a:xfrm>
            <a:off x="899592" y="6093296"/>
            <a:ext cx="1368152" cy="432048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agua</a:t>
            </a:r>
            <a:endParaRPr kumimoji="0" lang="es-ES" sz="24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13 Flecha a la derecha con bandas"/>
          <p:cNvSpPr/>
          <p:nvPr/>
        </p:nvSpPr>
        <p:spPr>
          <a:xfrm rot="1007098">
            <a:off x="2064538" y="2098830"/>
            <a:ext cx="792088" cy="205627"/>
          </a:xfrm>
          <a:prstGeom prst="striped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Flecha a la derecha con bandas"/>
          <p:cNvSpPr/>
          <p:nvPr/>
        </p:nvSpPr>
        <p:spPr>
          <a:xfrm rot="20594652">
            <a:off x="2136553" y="5555036"/>
            <a:ext cx="792088" cy="205627"/>
          </a:xfrm>
          <a:prstGeom prst="striped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Flecha a la derecha con bandas"/>
          <p:cNvSpPr/>
          <p:nvPr/>
        </p:nvSpPr>
        <p:spPr>
          <a:xfrm rot="9521131">
            <a:off x="6598505" y="2341788"/>
            <a:ext cx="792088" cy="205627"/>
          </a:xfrm>
          <a:prstGeom prst="striped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Flecha a la derecha con bandas"/>
          <p:cNvSpPr/>
          <p:nvPr/>
        </p:nvSpPr>
        <p:spPr>
          <a:xfrm rot="12160992">
            <a:off x="6669248" y="5445984"/>
            <a:ext cx="792088" cy="205627"/>
          </a:xfrm>
          <a:prstGeom prst="striped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755576" y="1772816"/>
            <a:ext cx="7920880" cy="1368152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600" spc="-100" baseline="0" dirty="0" smtClean="0">
              <a:solidFill>
                <a:schemeClr val="tx2">
                  <a:satMod val="20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EXPERIMENTO Nº 1</a:t>
            </a:r>
            <a:endParaRPr lang="es-ES" dirty="0"/>
          </a:p>
        </p:txBody>
      </p:sp>
      <p:sp>
        <p:nvSpPr>
          <p:cNvPr id="5" name="3 Título"/>
          <p:cNvSpPr txBox="1">
            <a:spLocks/>
          </p:cNvSpPr>
          <p:nvPr/>
        </p:nvSpPr>
        <p:spPr>
          <a:xfrm>
            <a:off x="971600" y="1772816"/>
            <a:ext cx="7776864" cy="4248472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s-ES" sz="2800" dirty="0" smtClean="0"/>
              <a:t> </a:t>
            </a:r>
            <a:endParaRPr kumimoji="0" lang="es-ES" sz="40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3 Título"/>
          <p:cNvSpPr txBox="1">
            <a:spLocks/>
          </p:cNvSpPr>
          <p:nvPr/>
        </p:nvSpPr>
        <p:spPr>
          <a:xfrm>
            <a:off x="899592" y="1340768"/>
            <a:ext cx="8136904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spc="-100" dirty="0" smtClean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rPr>
              <a:t>Tintado de </a:t>
            </a:r>
            <a:r>
              <a:rPr lang="es-ES" sz="2800" spc="-100" dirty="0" err="1" smtClean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rPr>
              <a:t>Lilium</a:t>
            </a:r>
            <a:r>
              <a:rPr lang="es-ES" sz="2800" spc="-100" dirty="0" smtClean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rPr>
              <a:t> con colorante (rotulador e alimentario)</a:t>
            </a:r>
            <a:endParaRPr kumimoji="0" lang="es-ES" sz="28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D:\USUARIO\Desktop\PONTENCIENCIA\picollage\IMG_27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2276872"/>
            <a:ext cx="3312368" cy="44164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755576" y="1772816"/>
            <a:ext cx="7920880" cy="1368152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600" spc="-100" baseline="0" dirty="0" smtClean="0">
              <a:solidFill>
                <a:schemeClr val="tx2">
                  <a:satMod val="20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EXPERIMENTO Nº 1-</a:t>
            </a:r>
            <a:endParaRPr lang="es-ES" dirty="0"/>
          </a:p>
        </p:txBody>
      </p:sp>
      <p:sp>
        <p:nvSpPr>
          <p:cNvPr id="5" name="3 Título"/>
          <p:cNvSpPr txBox="1">
            <a:spLocks/>
          </p:cNvSpPr>
          <p:nvPr/>
        </p:nvSpPr>
        <p:spPr>
          <a:xfrm>
            <a:off x="971600" y="1772816"/>
            <a:ext cx="7776864" cy="4248472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s-ES" sz="2800" dirty="0" smtClean="0"/>
              <a:t> </a:t>
            </a:r>
            <a:endParaRPr kumimoji="0" lang="es-ES" sz="40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3 Título"/>
          <p:cNvSpPr txBox="1">
            <a:spLocks/>
          </p:cNvSpPr>
          <p:nvPr/>
        </p:nvSpPr>
        <p:spPr>
          <a:xfrm>
            <a:off x="899592" y="1340768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3" descr="D:\USUARIO\Desktop\PONTENCIENCIA\picollage\IMG_57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340768"/>
            <a:ext cx="3096344" cy="4644516"/>
          </a:xfrm>
          <a:prstGeom prst="rect">
            <a:avLst/>
          </a:prstGeom>
          <a:noFill/>
        </p:spPr>
      </p:pic>
      <p:pic>
        <p:nvPicPr>
          <p:cNvPr id="10" name="Picture 4" descr="D:\USUARIO\Desktop\PONTENCIENCIA\picollage\IMG_57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3" y="1340768"/>
            <a:ext cx="3120347" cy="4680520"/>
          </a:xfrm>
          <a:prstGeom prst="rect">
            <a:avLst/>
          </a:prstGeom>
          <a:noFill/>
        </p:spPr>
      </p:pic>
      <p:pic>
        <p:nvPicPr>
          <p:cNvPr id="10242" name="Picture 2" descr="Resultado de imaxes para pulgar m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88640"/>
            <a:ext cx="1194581" cy="1124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755576" y="1772816"/>
            <a:ext cx="7920880" cy="1368152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600" spc="-100" baseline="0" dirty="0" smtClean="0">
              <a:solidFill>
                <a:schemeClr val="tx2">
                  <a:satMod val="20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EXPERIMENTO Nº 1-</a:t>
            </a:r>
            <a:endParaRPr lang="es-ES" dirty="0"/>
          </a:p>
        </p:txBody>
      </p:sp>
      <p:sp>
        <p:nvSpPr>
          <p:cNvPr id="5" name="3 Título"/>
          <p:cNvSpPr txBox="1">
            <a:spLocks/>
          </p:cNvSpPr>
          <p:nvPr/>
        </p:nvSpPr>
        <p:spPr>
          <a:xfrm>
            <a:off x="971600" y="1772816"/>
            <a:ext cx="7776864" cy="4248472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s-ES" sz="2800" dirty="0" smtClean="0"/>
              <a:t> </a:t>
            </a:r>
            <a:endParaRPr kumimoji="0" lang="es-ES" sz="40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3 Título"/>
          <p:cNvSpPr txBox="1">
            <a:spLocks/>
          </p:cNvSpPr>
          <p:nvPr/>
        </p:nvSpPr>
        <p:spPr>
          <a:xfrm>
            <a:off x="899592" y="1340768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67544" y="1556792"/>
            <a:ext cx="8676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err="1" smtClean="0"/>
              <a:t>Despois</a:t>
            </a:r>
            <a:r>
              <a:rPr lang="es-ES" sz="2000" dirty="0" smtClean="0"/>
              <a:t> de 7 días no pasó nada.  Aparecen </a:t>
            </a:r>
            <a:r>
              <a:rPr lang="es-E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SÍNTOMAS</a:t>
            </a:r>
            <a:r>
              <a:rPr lang="es-ES" sz="2400" dirty="0" smtClean="0"/>
              <a:t> de </a:t>
            </a:r>
            <a:r>
              <a:rPr lang="es-E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PUTREFACCIÓN</a:t>
            </a:r>
            <a:r>
              <a:rPr lang="es-ES" dirty="0" smtClean="0"/>
              <a:t>.</a:t>
            </a:r>
            <a:endParaRPr lang="es-ES" dirty="0"/>
          </a:p>
        </p:txBody>
      </p:sp>
      <p:pic>
        <p:nvPicPr>
          <p:cNvPr id="21506" name="Picture 2" descr="D:\USUARIO\Desktop\PONTENCIENCIA\FOTOS\+FOTOSYVIDEOS\IMG_4951.JPG"/>
          <p:cNvPicPr>
            <a:picLocks noChangeAspect="1" noChangeArrowheads="1"/>
          </p:cNvPicPr>
          <p:nvPr/>
        </p:nvPicPr>
        <p:blipFill>
          <a:blip r:embed="rId2" cstate="print"/>
          <a:srcRect l="2751" t="3610" r="9051" b="2555"/>
          <a:stretch>
            <a:fillRect/>
          </a:stretch>
        </p:blipFill>
        <p:spPr bwMode="auto">
          <a:xfrm>
            <a:off x="539552" y="2348880"/>
            <a:ext cx="2952328" cy="2346046"/>
          </a:xfrm>
          <a:prstGeom prst="rect">
            <a:avLst/>
          </a:prstGeom>
          <a:noFill/>
        </p:spPr>
      </p:pic>
      <p:sp>
        <p:nvSpPr>
          <p:cNvPr id="11" name="10 Rectángulo"/>
          <p:cNvSpPr/>
          <p:nvPr/>
        </p:nvSpPr>
        <p:spPr>
          <a:xfrm>
            <a:off x="683568" y="4797152"/>
            <a:ext cx="1224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 SECA</a:t>
            </a:r>
            <a:endParaRPr lang="es-ES" dirty="0"/>
          </a:p>
        </p:txBody>
      </p:sp>
      <p:sp>
        <p:nvSpPr>
          <p:cNvPr id="21508" name="AutoShape 4" descr="Resultado de imaxes para moh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1510" name="AutoShape 6" descr="Resultado de imaxes para moh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1512" name="AutoShape 8" descr="Resultado de imaxes para moh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4" name="13 Imagen" descr="descarga.jpg"/>
          <p:cNvPicPr>
            <a:picLocks noChangeAspect="1"/>
          </p:cNvPicPr>
          <p:nvPr/>
        </p:nvPicPr>
        <p:blipFill>
          <a:blip r:embed="rId3" cstate="print"/>
          <a:srcRect l="40687" b="34093"/>
          <a:stretch>
            <a:fillRect/>
          </a:stretch>
        </p:blipFill>
        <p:spPr>
          <a:xfrm>
            <a:off x="3635896" y="2420888"/>
            <a:ext cx="2822376" cy="2232248"/>
          </a:xfrm>
          <a:prstGeom prst="rect">
            <a:avLst/>
          </a:prstGeom>
        </p:spPr>
      </p:pic>
      <p:sp>
        <p:nvSpPr>
          <p:cNvPr id="15" name="14 Rectángulo"/>
          <p:cNvSpPr/>
          <p:nvPr/>
        </p:nvSpPr>
        <p:spPr>
          <a:xfrm>
            <a:off x="3923928" y="4797152"/>
            <a:ext cx="1224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MOHO</a:t>
            </a:r>
            <a:endParaRPr lang="es-ES" dirty="0"/>
          </a:p>
        </p:txBody>
      </p:sp>
      <p:pic>
        <p:nvPicPr>
          <p:cNvPr id="21513" name="Picture 9" descr="D:\USUARIO\Desktop\PONTENCIENCIA\FOTOS\+FOTOSYVIDEOS\IMG_49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2492896"/>
            <a:ext cx="2445446" cy="2160240"/>
          </a:xfrm>
          <a:prstGeom prst="rect">
            <a:avLst/>
          </a:prstGeom>
          <a:noFill/>
        </p:spPr>
      </p:pic>
      <p:sp>
        <p:nvSpPr>
          <p:cNvPr id="17" name="16 Rectángulo"/>
          <p:cNvSpPr/>
          <p:nvPr/>
        </p:nvSpPr>
        <p:spPr>
          <a:xfrm>
            <a:off x="6732240" y="4797152"/>
            <a:ext cx="2304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TALLO CON COLOR</a:t>
            </a:r>
            <a:endParaRPr lang="es-ES" dirty="0"/>
          </a:p>
        </p:txBody>
      </p:sp>
      <p:pic>
        <p:nvPicPr>
          <p:cNvPr id="16" name="Picture 2" descr="Resultado de imaxes para pulgar m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188640"/>
            <a:ext cx="1194581" cy="1124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755576" y="1772816"/>
            <a:ext cx="7920880" cy="1368152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600" spc="-100" baseline="0" dirty="0" smtClean="0">
              <a:solidFill>
                <a:schemeClr val="tx2">
                  <a:satMod val="20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EXPERIMENTO Nº 1-</a:t>
            </a:r>
            <a:endParaRPr lang="es-ES" dirty="0"/>
          </a:p>
        </p:txBody>
      </p:sp>
      <p:sp>
        <p:nvSpPr>
          <p:cNvPr id="5" name="3 Título"/>
          <p:cNvSpPr txBox="1">
            <a:spLocks/>
          </p:cNvSpPr>
          <p:nvPr/>
        </p:nvSpPr>
        <p:spPr>
          <a:xfrm>
            <a:off x="971600" y="1772816"/>
            <a:ext cx="7776864" cy="4248472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s-ES" sz="2800" dirty="0" smtClean="0"/>
              <a:t> </a:t>
            </a:r>
            <a:endParaRPr kumimoji="0" lang="es-ES" sz="40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3 Título"/>
          <p:cNvSpPr txBox="1">
            <a:spLocks/>
          </p:cNvSpPr>
          <p:nvPr/>
        </p:nvSpPr>
        <p:spPr>
          <a:xfrm>
            <a:off x="899592" y="1340768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508" name="AutoShape 4" descr="Resultado de imaxes para moh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1510" name="AutoShape 6" descr="Resultado de imaxes para moh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1512" name="AutoShape 8" descr="Resultado de imaxes para moh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1115616" y="1412776"/>
            <a:ext cx="73448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CONCLUSIÓNS DE POR QUÉ 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NO </a:t>
            </a:r>
            <a:r>
              <a:rPr lang="es-E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TINTÓ</a:t>
            </a:r>
          </a:p>
          <a:p>
            <a:endParaRPr lang="es-E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>
              <a:buFont typeface="Arial" pitchFamily="34" charset="0"/>
              <a:buChar char="•"/>
            </a:pPr>
            <a:r>
              <a:rPr lang="es-ES" dirty="0" smtClean="0"/>
              <a:t>La flor era pequeña.</a:t>
            </a:r>
          </a:p>
          <a:p>
            <a:pPr lvl="0">
              <a:buFont typeface="Arial" pitchFamily="34" charset="0"/>
              <a:buChar char="•"/>
            </a:pPr>
            <a:endParaRPr lang="es-ES" dirty="0" smtClean="0"/>
          </a:p>
          <a:p>
            <a:pPr lvl="0">
              <a:buFont typeface="Arial" pitchFamily="34" charset="0"/>
              <a:buChar char="•"/>
            </a:pPr>
            <a:r>
              <a:rPr lang="es-ES" dirty="0" smtClean="0"/>
              <a:t>Porque se secó. </a:t>
            </a:r>
          </a:p>
          <a:p>
            <a:pPr lvl="0">
              <a:buFont typeface="Arial" pitchFamily="34" charset="0"/>
              <a:buChar char="•"/>
            </a:pPr>
            <a:endParaRPr lang="es-ES" dirty="0" smtClean="0"/>
          </a:p>
          <a:p>
            <a:pPr lvl="0">
              <a:buFont typeface="Arial" pitchFamily="34" charset="0"/>
              <a:buChar char="•"/>
            </a:pPr>
            <a:r>
              <a:rPr lang="es-ES" dirty="0" smtClean="0"/>
              <a:t>La tinta no servía.</a:t>
            </a:r>
          </a:p>
          <a:p>
            <a:pPr lvl="0">
              <a:buFont typeface="Arial" pitchFamily="34" charset="0"/>
              <a:buChar char="•"/>
            </a:pPr>
            <a:endParaRPr lang="es-ES" dirty="0" smtClean="0"/>
          </a:p>
          <a:p>
            <a:pPr lvl="0">
              <a:buFont typeface="Arial" pitchFamily="34" charset="0"/>
              <a:buChar char="•"/>
            </a:pPr>
            <a:r>
              <a:rPr lang="es-ES" dirty="0" smtClean="0"/>
              <a:t>El agua y el colorante estaban MUY AGUADO</a:t>
            </a:r>
          </a:p>
          <a:p>
            <a:pPr lvl="0">
              <a:buFont typeface="Arial" pitchFamily="34" charset="0"/>
              <a:buChar char="•"/>
            </a:pPr>
            <a:endParaRPr lang="es-ES" dirty="0" smtClean="0"/>
          </a:p>
          <a:p>
            <a:pPr lvl="0">
              <a:buFont typeface="Arial" pitchFamily="34" charset="0"/>
              <a:buChar char="•"/>
            </a:pPr>
            <a:r>
              <a:rPr lang="es-ES" dirty="0" smtClean="0"/>
              <a:t>El tallo se coloreó y las hojas NO</a:t>
            </a:r>
            <a:endParaRPr lang="es-ES" dirty="0"/>
          </a:p>
        </p:txBody>
      </p:sp>
      <p:sp>
        <p:nvSpPr>
          <p:cNvPr id="18" name="17 Rectángulo"/>
          <p:cNvSpPr/>
          <p:nvPr/>
        </p:nvSpPr>
        <p:spPr>
          <a:xfrm>
            <a:off x="1043608" y="4919008"/>
            <a:ext cx="7344816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CONLUSIÓN FINAL</a:t>
            </a:r>
            <a:r>
              <a:rPr lang="es-ES" b="1" dirty="0" smtClean="0">
                <a:ln/>
                <a:solidFill>
                  <a:schemeClr val="accent3"/>
                </a:solidFill>
              </a:rPr>
              <a:t>: </a:t>
            </a:r>
          </a:p>
          <a:p>
            <a:pPr algn="ctr"/>
            <a:r>
              <a:rPr lang="es-ES" b="1" dirty="0" smtClean="0">
                <a:ln/>
                <a:solidFill>
                  <a:schemeClr val="accent3"/>
                </a:solidFill>
              </a:rPr>
              <a:t> </a:t>
            </a:r>
            <a:r>
              <a:rPr lang="es-ES" sz="2800" b="1" dirty="0" smtClean="0">
                <a:ln/>
                <a:solidFill>
                  <a:schemeClr val="accent3"/>
                </a:solidFill>
              </a:rPr>
              <a:t>LAS HOJAS ESTÁN SECAS; </a:t>
            </a:r>
            <a:r>
              <a:rPr lang="es-ES" sz="2800" b="1" u="heavy" dirty="0" smtClean="0">
                <a:ln/>
                <a:solidFill>
                  <a:schemeClr val="accent3"/>
                </a:solidFill>
              </a:rPr>
              <a:t>EL AGUA CON TINTE NO LLEGÓ A LAS  HOJAS</a:t>
            </a:r>
            <a:r>
              <a:rPr lang="es-ES" sz="2800" b="1" dirty="0" smtClean="0">
                <a:ln/>
                <a:solidFill>
                  <a:schemeClr val="accent3"/>
                </a:solidFill>
              </a:rPr>
              <a:t>, A PESAR DE QUE TENÍAN AGUA SUFICIENTE</a:t>
            </a:r>
          </a:p>
          <a:p>
            <a:endParaRPr lang="es-ES" b="1" dirty="0" smtClean="0">
              <a:ln/>
              <a:solidFill>
                <a:schemeClr val="accent3"/>
              </a:solidFill>
            </a:endParaRPr>
          </a:p>
        </p:txBody>
      </p:sp>
      <p:pic>
        <p:nvPicPr>
          <p:cNvPr id="11" name="Picture 2" descr="Resultado de imaxes para pulgar m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88640"/>
            <a:ext cx="1194581" cy="1124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755576" y="1772816"/>
            <a:ext cx="7920880" cy="1368152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600" spc="-100" baseline="0" dirty="0" smtClean="0">
              <a:solidFill>
                <a:schemeClr val="tx2">
                  <a:satMod val="20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EXPERIMENTO Nº 2</a:t>
            </a:r>
            <a:endParaRPr lang="es-ES" dirty="0"/>
          </a:p>
        </p:txBody>
      </p:sp>
      <p:sp>
        <p:nvSpPr>
          <p:cNvPr id="5" name="3 Título"/>
          <p:cNvSpPr txBox="1">
            <a:spLocks/>
          </p:cNvSpPr>
          <p:nvPr/>
        </p:nvSpPr>
        <p:spPr>
          <a:xfrm>
            <a:off x="971600" y="1772816"/>
            <a:ext cx="7776864" cy="4248472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s-ES" sz="2800" dirty="0" smtClean="0"/>
              <a:t> </a:t>
            </a:r>
            <a:endParaRPr kumimoji="0" lang="es-ES" sz="40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3 Título"/>
          <p:cNvSpPr txBox="1">
            <a:spLocks/>
          </p:cNvSpPr>
          <p:nvPr/>
        </p:nvSpPr>
        <p:spPr>
          <a:xfrm>
            <a:off x="899592" y="1340768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508" name="AutoShape 4" descr="Resultado de imaxes para moh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1510" name="AutoShape 6" descr="Resultado de imaxes para moh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1512" name="AutoShape 8" descr="Resultado de imaxes para moh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1043608" y="1556792"/>
            <a:ext cx="734481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TINTAR CON COLORANTE DE PRANTAS</a:t>
            </a:r>
          </a:p>
          <a:p>
            <a:endParaRPr lang="es-E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>
              <a:buFont typeface="Arial" pitchFamily="34" charset="0"/>
              <a:buChar char="•"/>
            </a:pPr>
            <a:r>
              <a:rPr lang="es-ES" dirty="0" smtClean="0"/>
              <a:t>PLANTA: ROSA, MARGARITA  Y   GERVERA.</a:t>
            </a:r>
          </a:p>
          <a:p>
            <a:pPr lvl="0">
              <a:buFont typeface="Arial" pitchFamily="34" charset="0"/>
              <a:buChar char="•"/>
            </a:pPr>
            <a:endParaRPr lang="es-ES" dirty="0" smtClean="0"/>
          </a:p>
          <a:p>
            <a:pPr lvl="0">
              <a:buFont typeface="Arial" pitchFamily="34" charset="0"/>
              <a:buChar char="•"/>
            </a:pPr>
            <a:r>
              <a:rPr lang="es-ES" dirty="0" smtClean="0"/>
              <a:t>CORES: ROJO, ROSA, AZUL E MESTURA</a:t>
            </a:r>
          </a:p>
          <a:p>
            <a:pPr lvl="0">
              <a:buFont typeface="Arial" pitchFamily="34" charset="0"/>
              <a:buChar char="•"/>
            </a:pPr>
            <a:endParaRPr lang="es-ES" dirty="0" smtClean="0"/>
          </a:p>
          <a:p>
            <a:pPr lvl="0"/>
            <a:endParaRPr lang="es-ES" dirty="0"/>
          </a:p>
        </p:txBody>
      </p:sp>
      <p:sp>
        <p:nvSpPr>
          <p:cNvPr id="18" name="17 Rectángulo"/>
          <p:cNvSpPr/>
          <p:nvPr/>
        </p:nvSpPr>
        <p:spPr>
          <a:xfrm>
            <a:off x="1043608" y="4725144"/>
            <a:ext cx="7704856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NUEVA HIPÓTESIS</a:t>
            </a:r>
            <a:r>
              <a:rPr lang="es-ES" b="1" dirty="0" smtClean="0">
                <a:ln/>
                <a:solidFill>
                  <a:schemeClr val="accent3"/>
                </a:solidFill>
              </a:rPr>
              <a:t>: </a:t>
            </a:r>
          </a:p>
          <a:p>
            <a:pPr algn="ctr"/>
            <a:r>
              <a:rPr lang="es-ES" b="1" dirty="0" smtClean="0">
                <a:ln/>
                <a:solidFill>
                  <a:schemeClr val="accent3"/>
                </a:solidFill>
              </a:rPr>
              <a:t> </a:t>
            </a:r>
            <a:r>
              <a:rPr lang="es-ES" sz="3600" b="1" dirty="0" smtClean="0">
                <a:ln/>
                <a:solidFill>
                  <a:schemeClr val="accent3"/>
                </a:solidFill>
              </a:rPr>
              <a:t>Para que el agua llegue a la flor, </a:t>
            </a:r>
            <a:r>
              <a:rPr lang="es-ES" sz="3600" b="1" u="sng" dirty="0" smtClean="0">
                <a:ln/>
                <a:solidFill>
                  <a:schemeClr val="accent3"/>
                </a:solidFill>
              </a:rPr>
              <a:t>LA PLANTA TIENE QUE ESTAR MUERTA DE SED</a:t>
            </a:r>
          </a:p>
          <a:p>
            <a:endParaRPr lang="es-ES" b="1" dirty="0" smtClean="0">
              <a:ln/>
              <a:solidFill>
                <a:schemeClr val="accent3"/>
              </a:solidFill>
            </a:endParaRPr>
          </a:p>
        </p:txBody>
      </p:sp>
      <p:pic>
        <p:nvPicPr>
          <p:cNvPr id="23554" name="Picture 2" descr="Resultado de imaxes para tener sed"/>
          <p:cNvPicPr>
            <a:picLocks noChangeAspect="1" noChangeArrowheads="1"/>
          </p:cNvPicPr>
          <p:nvPr/>
        </p:nvPicPr>
        <p:blipFill>
          <a:blip r:embed="rId2" cstate="print"/>
          <a:srcRect t="6667" r="50000" b="13333"/>
          <a:stretch>
            <a:fillRect/>
          </a:stretch>
        </p:blipFill>
        <p:spPr bwMode="auto">
          <a:xfrm>
            <a:off x="5796136" y="6137920"/>
            <a:ext cx="600066" cy="720080"/>
          </a:xfrm>
          <a:prstGeom prst="rect">
            <a:avLst/>
          </a:prstGeom>
          <a:noFill/>
        </p:spPr>
      </p:pic>
      <p:pic>
        <p:nvPicPr>
          <p:cNvPr id="23555" name="Picture 3" descr="D:\USUARIO\Desktop\PONTENCIENCIA\FOTOS\PONTENCIENCIA\IMG_5664.JPG"/>
          <p:cNvPicPr>
            <a:picLocks noChangeAspect="1" noChangeArrowheads="1"/>
          </p:cNvPicPr>
          <p:nvPr/>
        </p:nvPicPr>
        <p:blipFill>
          <a:blip r:embed="rId3" cstate="print"/>
          <a:srcRect l="35431" t="43067" r="36469" b="23946"/>
          <a:stretch>
            <a:fillRect/>
          </a:stretch>
        </p:blipFill>
        <p:spPr bwMode="auto">
          <a:xfrm>
            <a:off x="7596336" y="2204864"/>
            <a:ext cx="1288143" cy="2016224"/>
          </a:xfrm>
          <a:prstGeom prst="rect">
            <a:avLst/>
          </a:prstGeom>
          <a:noFill/>
        </p:spPr>
      </p:pic>
      <p:pic>
        <p:nvPicPr>
          <p:cNvPr id="23556" name="Picture 4" descr="D:\USUARIO\Desktop\PONTENCIENCIA\FOTOS\PONTENCIENCIA\IMG_5663.JPG"/>
          <p:cNvPicPr>
            <a:picLocks noChangeAspect="1" noChangeArrowheads="1"/>
          </p:cNvPicPr>
          <p:nvPr/>
        </p:nvPicPr>
        <p:blipFill>
          <a:blip r:embed="rId4" cstate="print"/>
          <a:srcRect t="6818" b="25000"/>
          <a:stretch>
            <a:fillRect/>
          </a:stretch>
        </p:blipFill>
        <p:spPr bwMode="auto">
          <a:xfrm>
            <a:off x="5724128" y="2852936"/>
            <a:ext cx="1584176" cy="1440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D:\USUARIO\Desktop\PONTENCIENCIA\picollage\IMG_57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60648"/>
            <a:ext cx="3960440" cy="5940660"/>
          </a:xfrm>
          <a:prstGeom prst="rect">
            <a:avLst/>
          </a:prstGeom>
          <a:noFill/>
        </p:spPr>
      </p:pic>
      <p:pic>
        <p:nvPicPr>
          <p:cNvPr id="26631" name="Picture 7" descr="D:\USUARIO\Desktop\PONTENCIENCIA\picollage\IMG_5767.JPG"/>
          <p:cNvPicPr>
            <a:picLocks noChangeAspect="1" noChangeArrowheads="1"/>
          </p:cNvPicPr>
          <p:nvPr/>
        </p:nvPicPr>
        <p:blipFill>
          <a:blip r:embed="rId3" cstate="print"/>
          <a:srcRect l="66667" t="32593" b="33333"/>
          <a:stretch>
            <a:fillRect/>
          </a:stretch>
        </p:blipFill>
        <p:spPr bwMode="auto">
          <a:xfrm>
            <a:off x="1475656" y="260648"/>
            <a:ext cx="2442011" cy="3744416"/>
          </a:xfrm>
          <a:prstGeom prst="rect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1907704" y="6381328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LAS FLORES COMENZARON A COLOREARSE </a:t>
            </a:r>
            <a:endParaRPr lang="es-E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899592" y="407707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1. Tintamos el </a:t>
            </a:r>
            <a:r>
              <a:rPr lang="es-E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auga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899592" y="458112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2. Cortamos los tallos, torcidos.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971600" y="5013176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3. El tallo de la rosa se cortó a la mitad…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D:\USUARIO\Desktop\PONTENCIENCIA\FOTOS\IMG_2795.JPG"/>
          <p:cNvPicPr>
            <a:picLocks noChangeAspect="1" noChangeArrowheads="1"/>
          </p:cNvPicPr>
          <p:nvPr/>
        </p:nvPicPr>
        <p:blipFill>
          <a:blip r:embed="rId3" cstate="print"/>
          <a:srcRect l="19301" t="6460" r="36468"/>
          <a:stretch>
            <a:fillRect/>
          </a:stretch>
        </p:blipFill>
        <p:spPr bwMode="auto">
          <a:xfrm flipH="1">
            <a:off x="6228184" y="548680"/>
            <a:ext cx="1823480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D:\USUARIO\Desktop\PONTENCIENCIA\picollage\IMG_5774.JPG"/>
          <p:cNvPicPr>
            <a:picLocks noChangeAspect="1" noChangeArrowheads="1"/>
          </p:cNvPicPr>
          <p:nvPr/>
        </p:nvPicPr>
        <p:blipFill>
          <a:blip r:embed="rId4" cstate="print"/>
          <a:srcRect l="1575" t="33200" r="5501" b="33200"/>
          <a:stretch>
            <a:fillRect/>
          </a:stretch>
        </p:blipFill>
        <p:spPr bwMode="auto">
          <a:xfrm>
            <a:off x="971600" y="764704"/>
            <a:ext cx="4248472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7 CuadroTexto"/>
          <p:cNvSpPr txBox="1"/>
          <p:nvPr/>
        </p:nvSpPr>
        <p:spPr>
          <a:xfrm>
            <a:off x="1043608" y="3140968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 los 20 minutos la rosa </a:t>
            </a:r>
            <a:r>
              <a:rPr lang="es-ES" dirty="0" err="1" smtClean="0"/>
              <a:t>comezó</a:t>
            </a:r>
            <a:r>
              <a:rPr lang="es-ES" dirty="0" smtClean="0"/>
              <a:t> a colorearse</a:t>
            </a:r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6228184" y="357301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Al día siguiente.</a:t>
            </a:r>
            <a:endParaRPr lang="es-ES" dirty="0"/>
          </a:p>
        </p:txBody>
      </p:sp>
      <p:sp>
        <p:nvSpPr>
          <p:cNvPr id="10" name="9 CuadroTexto"/>
          <p:cNvSpPr txBox="1"/>
          <p:nvPr/>
        </p:nvSpPr>
        <p:spPr>
          <a:xfrm>
            <a:off x="611560" y="5373216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ROSA ES LA FLOR QUE MÁS RÁPIDO TINTA</a:t>
            </a:r>
            <a:endParaRPr lang="es-E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USUARIO\Desktop\PONTENCIENCIA\picollage\IMG_57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548680"/>
            <a:ext cx="4032448" cy="6048672"/>
          </a:xfrm>
          <a:prstGeom prst="rect">
            <a:avLst/>
          </a:prstGeom>
          <a:noFill/>
        </p:spPr>
      </p:pic>
      <p:pic>
        <p:nvPicPr>
          <p:cNvPr id="4" name="Picture 2" descr="D:\USUARIO\Desktop\PONTENCIENCIA\FOTOS\IMG_2794.JPG"/>
          <p:cNvPicPr>
            <a:picLocks noChangeAspect="1" noChangeArrowheads="1"/>
          </p:cNvPicPr>
          <p:nvPr/>
        </p:nvPicPr>
        <p:blipFill>
          <a:blip r:embed="rId3" cstate="print"/>
          <a:srcRect l="15927" t="10662"/>
          <a:stretch>
            <a:fillRect/>
          </a:stretch>
        </p:blipFill>
        <p:spPr bwMode="auto">
          <a:xfrm>
            <a:off x="1043608" y="620688"/>
            <a:ext cx="3175393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5 CuadroTexto"/>
          <p:cNvSpPr txBox="1"/>
          <p:nvPr/>
        </p:nvSpPr>
        <p:spPr>
          <a:xfrm>
            <a:off x="1331640" y="3284984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La margarita absorbió el tinte rosa.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395536" y="1628800"/>
            <a:ext cx="8147248" cy="2916936"/>
          </a:xfrm>
        </p:spPr>
        <p:txBody>
          <a:bodyPr/>
          <a:lstStyle/>
          <a:p>
            <a:pPr algn="ctr"/>
            <a:r>
              <a:rPr lang="es-ES" dirty="0" smtClean="0"/>
              <a:t>Título Investigación:</a:t>
            </a:r>
            <a:br>
              <a:rPr lang="es-ES" dirty="0" smtClean="0"/>
            </a:br>
            <a:r>
              <a:rPr lang="es-ES" sz="4800" dirty="0" smtClean="0"/>
              <a:t>LA COLORACIÓN ARTIFICIAL DE LAS FLORES</a:t>
            </a:r>
            <a:endParaRPr lang="es-E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CONCENTRACIÓN: </a:t>
            </a:r>
            <a:endParaRPr lang="es-ES" dirty="0"/>
          </a:p>
        </p:txBody>
      </p:sp>
      <p:pic>
        <p:nvPicPr>
          <p:cNvPr id="3" name="Picture 2" descr="D:\USUARIO\Desktop\PONTENCIENCIA\FOTOS\19-04-17\20170419_134446.jpg"/>
          <p:cNvPicPr>
            <a:picLocks noChangeAspect="1" noChangeArrowheads="1"/>
          </p:cNvPicPr>
          <p:nvPr/>
        </p:nvPicPr>
        <p:blipFill>
          <a:blip r:embed="rId2" cstate="print"/>
          <a:srcRect l="1754" r="27193"/>
          <a:stretch>
            <a:fillRect/>
          </a:stretch>
        </p:blipFill>
        <p:spPr bwMode="auto">
          <a:xfrm>
            <a:off x="1835696" y="1196752"/>
            <a:ext cx="5832648" cy="4617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2123728" y="5943600"/>
            <a:ext cx="4968552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MÁS COLOR EN EL CENTRO</a:t>
            </a:r>
            <a:r>
              <a:rPr kumimoji="0" lang="es-ES" sz="28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s-ES" sz="28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27784" y="332656"/>
            <a:ext cx="4752528" cy="914400"/>
          </a:xfrm>
        </p:spPr>
        <p:txBody>
          <a:bodyPr/>
          <a:lstStyle/>
          <a:p>
            <a:r>
              <a:rPr lang="es-ES" dirty="0" smtClean="0"/>
              <a:t>Experimento 2-</a:t>
            </a:r>
            <a:endParaRPr lang="es-ES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3491880" y="3068960"/>
            <a:ext cx="4968552" cy="914400"/>
          </a:xfrm>
          <a:prstGeom prst="rect">
            <a:avLst/>
          </a:prstGeom>
        </p:spPr>
        <p:txBody>
          <a:bodyPr vert="horz" anchor="t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dirty="0" smtClean="0">
                <a:ln/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1. Mediante el proceso de alimentación.</a:t>
            </a:r>
            <a:endParaRPr kumimoji="0" lang="es-ES" sz="2800" b="1" i="0" u="none" strike="noStrike" kern="1200" normalizeH="0" baseline="0" noProof="0" dirty="0">
              <a:ln/>
              <a:solidFill>
                <a:schemeClr val="accent3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4818" name="Picture 2" descr="D:\USUARIO\Desktop\PONTENCIENCIA\FOTOS\PONTENCIENCIA 3\IMG_2850.JPG"/>
          <p:cNvPicPr>
            <a:picLocks noChangeAspect="1" noChangeArrowheads="1"/>
          </p:cNvPicPr>
          <p:nvPr/>
        </p:nvPicPr>
        <p:blipFill>
          <a:blip r:embed="rId2" cstate="print"/>
          <a:srcRect l="16002" t="8570" r="26392" b="14304"/>
          <a:stretch>
            <a:fillRect/>
          </a:stretch>
        </p:blipFill>
        <p:spPr bwMode="auto">
          <a:xfrm>
            <a:off x="611560" y="1700808"/>
            <a:ext cx="2592288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1619672" y="4581128"/>
            <a:ext cx="4968552" cy="914400"/>
          </a:xfrm>
          <a:prstGeom prst="rect">
            <a:avLst/>
          </a:prstGeom>
        </p:spPr>
        <p:txBody>
          <a:bodyPr vert="horz" anchor="t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dirty="0" smtClean="0">
                <a:ln/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2. Cuanta más sed, más rápido tintará.</a:t>
            </a:r>
            <a:endParaRPr kumimoji="0" lang="es-ES" sz="2800" b="1" i="0" u="none" strike="noStrike" kern="1200" normalizeH="0" baseline="0" noProof="0" dirty="0">
              <a:ln/>
              <a:solidFill>
                <a:schemeClr val="accent3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3491880" y="1556792"/>
            <a:ext cx="4968552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Conclusiones: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La flor se tinta…</a:t>
            </a:r>
            <a:endParaRPr kumimoji="0" lang="es-ES" sz="28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1259632" y="5943600"/>
            <a:ext cx="7020272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Ocurriendo los siguientes procesos</a:t>
            </a:r>
            <a:endParaRPr kumimoji="0" lang="es-ES" sz="28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8 Flecha derecha"/>
          <p:cNvSpPr/>
          <p:nvPr/>
        </p:nvSpPr>
        <p:spPr>
          <a:xfrm>
            <a:off x="8172400" y="6021288"/>
            <a:ext cx="792088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4822" name="Picture 6" descr="Resultado de imaxes para emoticono bi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0"/>
            <a:ext cx="1872208" cy="1872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21179868">
            <a:off x="494294" y="470347"/>
            <a:ext cx="7772400" cy="914400"/>
          </a:xfrm>
        </p:spPr>
        <p:txBody>
          <a:bodyPr/>
          <a:lstStyle/>
          <a:p>
            <a:r>
              <a:rPr lang="es-ES" sz="6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DESHIDRATACIÓN</a:t>
            </a:r>
            <a:endParaRPr lang="es-ES" sz="6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3707904" y="1556792"/>
            <a:ext cx="4968552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311352" y="5373216"/>
            <a:ext cx="5832648" cy="1346448"/>
          </a:xfrm>
          <a:prstGeom prst="rect">
            <a:avLst/>
          </a:prstGeom>
        </p:spPr>
        <p:txBody>
          <a:bodyPr vert="horz" anchor="t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6000" b="1" dirty="0" smtClean="0">
                <a:ln/>
                <a:solidFill>
                  <a:schemeClr val="accent3"/>
                </a:solidFill>
                <a:latin typeface="Berlin Sans FB Demi" pitchFamily="34" charset="0"/>
                <a:ea typeface="+mj-ea"/>
                <a:cs typeface="+mj-cs"/>
              </a:rPr>
              <a:t>CAPILARIDAD</a:t>
            </a:r>
            <a:endParaRPr kumimoji="0" lang="es-ES" sz="6000" b="1" i="0" u="none" strike="noStrike" kern="1200" normalizeH="0" baseline="0" noProof="0" dirty="0">
              <a:ln/>
              <a:solidFill>
                <a:schemeClr val="accent3"/>
              </a:solidFill>
              <a:uLnTx/>
              <a:uFillTx/>
              <a:latin typeface="Berlin Sans FB Demi" pitchFamily="34" charset="0"/>
              <a:ea typeface="+mj-ea"/>
              <a:cs typeface="+mj-cs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 rot="194511">
            <a:off x="2224535" y="2857487"/>
            <a:ext cx="5488260" cy="12070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anchor="t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6000" b="1" dirty="0" smtClean="0">
                <a:ln/>
                <a:solidFill>
                  <a:schemeClr val="accent3"/>
                </a:solidFill>
                <a:latin typeface="Bookman Old Style" pitchFamily="18" charset="0"/>
                <a:ea typeface="+mj-ea"/>
                <a:cs typeface="+mj-cs"/>
              </a:rPr>
              <a:t>ABSORCIÓN</a:t>
            </a:r>
            <a:endParaRPr kumimoji="0" lang="es-ES" sz="6000" b="1" i="0" u="none" strike="noStrike" kern="1200" normalizeH="0" baseline="0" noProof="0" dirty="0">
              <a:ln/>
              <a:solidFill>
                <a:schemeClr val="accent3"/>
              </a:solidFill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35842" name="Picture 2" descr="Resultado de imaxes para PICTOGRAMA SED"/>
          <p:cNvPicPr>
            <a:picLocks noChangeAspect="1" noChangeArrowheads="1"/>
          </p:cNvPicPr>
          <p:nvPr/>
        </p:nvPicPr>
        <p:blipFill>
          <a:blip r:embed="rId2" cstate="print"/>
          <a:srcRect l="20144" t="21767" r="12315" b="25489"/>
          <a:stretch>
            <a:fillRect/>
          </a:stretch>
        </p:blipFill>
        <p:spPr bwMode="auto">
          <a:xfrm>
            <a:off x="899592" y="4437112"/>
            <a:ext cx="1563602" cy="17281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5843" name="Picture 3" descr="D:\USUARIO\Desktop\PONTENCIENCIA\FOTOS\PONTENCIENCIA 3\IMG_28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628800"/>
            <a:ext cx="2120963" cy="1584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5844" name="Picture 4" descr="D:\USUARIO\Desktop\PONTENCIENCIA\FOTOS\análisislirio\IMG_9375.JPG"/>
          <p:cNvPicPr>
            <a:picLocks noChangeAspect="1" noChangeArrowheads="1"/>
          </p:cNvPicPr>
          <p:nvPr/>
        </p:nvPicPr>
        <p:blipFill>
          <a:blip r:embed="rId4" cstate="print"/>
          <a:srcRect l="15556" t="18905" r="17778" b="9984"/>
          <a:stretch>
            <a:fillRect/>
          </a:stretch>
        </p:blipFill>
        <p:spPr bwMode="auto">
          <a:xfrm>
            <a:off x="6804248" y="3501008"/>
            <a:ext cx="2160240" cy="17281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5845" name="Picture 5" descr="D:\USUARIO\Desktop\PONTENCIENCIA\FOTOS\bataspipetaabsorciónvasoscomunicantes\IMG_4379.JPG"/>
          <p:cNvPicPr>
            <a:picLocks noChangeAspect="1" noChangeArrowheads="1"/>
          </p:cNvPicPr>
          <p:nvPr/>
        </p:nvPicPr>
        <p:blipFill>
          <a:blip r:embed="rId5" cstate="print"/>
          <a:srcRect l="32444" t="33557" r="22519" b="18756"/>
          <a:stretch>
            <a:fillRect/>
          </a:stretch>
        </p:blipFill>
        <p:spPr bwMode="auto">
          <a:xfrm>
            <a:off x="6695728" y="260648"/>
            <a:ext cx="2448272" cy="19442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99592" y="260648"/>
            <a:ext cx="7772400" cy="914400"/>
          </a:xfrm>
        </p:spPr>
        <p:txBody>
          <a:bodyPr/>
          <a:lstStyle/>
          <a:p>
            <a:r>
              <a:rPr lang="es-ES" dirty="0" smtClean="0"/>
              <a:t>¿Qué hicimos con las flores tintadas?</a:t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pic>
        <p:nvPicPr>
          <p:cNvPr id="31746" name="Picture 2" descr="D:\USUARIO\Desktop\PONTENCIENCIA\FOTOS\PONTENCIENCIA 3\IMG_28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196752"/>
            <a:ext cx="4029912" cy="5373216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971600" y="2060848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1. ENVASADO AL VACÍO =  </a:t>
            </a:r>
            <a:r>
              <a:rPr lang="es-E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QUITAR EL AIRE</a:t>
            </a:r>
            <a:endParaRPr lang="es-E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1747" name="Picture 3" descr="D:\USUARIO\Desktop\PONTENCIENCIA\FOTOS\PONTENCIENCIA 3\IMG_2842.JPG"/>
          <p:cNvPicPr>
            <a:picLocks noChangeAspect="1" noChangeArrowheads="1"/>
          </p:cNvPicPr>
          <p:nvPr/>
        </p:nvPicPr>
        <p:blipFill>
          <a:blip r:embed="rId3" cstate="print"/>
          <a:srcRect l="24351" t="9314"/>
          <a:stretch>
            <a:fillRect/>
          </a:stretch>
        </p:blipFill>
        <p:spPr bwMode="auto">
          <a:xfrm>
            <a:off x="1187624" y="3861048"/>
            <a:ext cx="3056061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99592" y="260648"/>
            <a:ext cx="7772400" cy="914400"/>
          </a:xfrm>
        </p:spPr>
        <p:txBody>
          <a:bodyPr/>
          <a:lstStyle/>
          <a:p>
            <a:r>
              <a:rPr lang="es-ES" dirty="0" smtClean="0"/>
              <a:t>¿Qué hicimos con las flores tintadas?</a:t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1547664" y="1916832"/>
            <a:ext cx="4392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2. DESHIDRATACIÓN = </a:t>
            </a:r>
          </a:p>
          <a:p>
            <a:r>
              <a:rPr lang="es-E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Sacar el líquido</a:t>
            </a:r>
            <a:endParaRPr lang="es-E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 descr="D:\USUARIO\Desktop\PONTENCIENCIA\20170531_125411.jpg"/>
          <p:cNvPicPr>
            <a:picLocks noChangeAspect="1" noChangeArrowheads="1"/>
          </p:cNvPicPr>
          <p:nvPr/>
        </p:nvPicPr>
        <p:blipFill>
          <a:blip r:embed="rId2" cstate="print"/>
          <a:srcRect l="23810" r="11905"/>
          <a:stretch>
            <a:fillRect/>
          </a:stretch>
        </p:blipFill>
        <p:spPr bwMode="auto">
          <a:xfrm rot="20463942">
            <a:off x="1043608" y="3429000"/>
            <a:ext cx="3127205" cy="27363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7" name="Picture 3" descr="D:\USUARIO\Desktop\PONTENCIENCIA\20170531_125434.jpg"/>
          <p:cNvPicPr>
            <a:picLocks noChangeAspect="1" noChangeArrowheads="1"/>
          </p:cNvPicPr>
          <p:nvPr/>
        </p:nvPicPr>
        <p:blipFill>
          <a:blip r:embed="rId3" cstate="print"/>
          <a:srcRect l="15789" r="9211"/>
          <a:stretch>
            <a:fillRect/>
          </a:stretch>
        </p:blipFill>
        <p:spPr bwMode="auto">
          <a:xfrm>
            <a:off x="4860032" y="3212976"/>
            <a:ext cx="3912435" cy="29343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99592" y="2636912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3. Colgantes </a:t>
            </a:r>
            <a:endParaRPr lang="es-E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99592" y="260648"/>
            <a:ext cx="7772400" cy="914400"/>
          </a:xfrm>
        </p:spPr>
        <p:txBody>
          <a:bodyPr/>
          <a:lstStyle/>
          <a:p>
            <a:r>
              <a:rPr lang="es-ES" dirty="0" smtClean="0"/>
              <a:t>¿Qué hicimos con las flores tintadas?</a:t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pic>
        <p:nvPicPr>
          <p:cNvPr id="1026" name="Picture 2" descr="D:\USUARIO\Desktop\PONTENCIENCIA\20170601_101746.jpg"/>
          <p:cNvPicPr>
            <a:picLocks noChangeAspect="1" noChangeArrowheads="1"/>
          </p:cNvPicPr>
          <p:nvPr/>
        </p:nvPicPr>
        <p:blipFill>
          <a:blip r:embed="rId2" cstate="print"/>
          <a:srcRect l="14112" r="16741"/>
          <a:stretch>
            <a:fillRect/>
          </a:stretch>
        </p:blipFill>
        <p:spPr bwMode="auto">
          <a:xfrm>
            <a:off x="1475656" y="3717032"/>
            <a:ext cx="3528392" cy="2870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D:\USUARIO\Desktop\PONTENCIENCIA\20170601_101618.jpg"/>
          <p:cNvPicPr>
            <a:picLocks noChangeAspect="1" noChangeArrowheads="1"/>
          </p:cNvPicPr>
          <p:nvPr/>
        </p:nvPicPr>
        <p:blipFill>
          <a:blip r:embed="rId3" cstate="print"/>
          <a:srcRect l="11285" t="8917" r="15990" b="4147"/>
          <a:stretch>
            <a:fillRect/>
          </a:stretch>
        </p:blipFill>
        <p:spPr bwMode="auto">
          <a:xfrm>
            <a:off x="5292080" y="1556792"/>
            <a:ext cx="3240360" cy="2178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707904" y="5877272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¡</a:t>
            </a:r>
            <a:r>
              <a:rPr lang="es-E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Muchísimas gracias</a:t>
            </a:r>
            <a:r>
              <a:rPr lang="es-E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!</a:t>
            </a:r>
            <a:endParaRPr lang="es-E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99592" y="260648"/>
            <a:ext cx="7772400" cy="914400"/>
          </a:xfrm>
        </p:spPr>
        <p:txBody>
          <a:bodyPr/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pic>
        <p:nvPicPr>
          <p:cNvPr id="4097" name="Picture 1" descr="D:\USUARIO\Desktop\PONTENCIENCIA\FOTOS\pontenciencia laboratorioIES\IMG_4782.JPG"/>
          <p:cNvPicPr>
            <a:picLocks noChangeAspect="1" noChangeArrowheads="1"/>
          </p:cNvPicPr>
          <p:nvPr/>
        </p:nvPicPr>
        <p:blipFill>
          <a:blip r:embed="rId2" cstate="print"/>
          <a:srcRect l="12903" r="12903" b="20101"/>
          <a:stretch>
            <a:fillRect/>
          </a:stretch>
        </p:blipFill>
        <p:spPr bwMode="auto">
          <a:xfrm rot="21269970">
            <a:off x="1619672" y="620688"/>
            <a:ext cx="6217988" cy="5001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 smtClean="0"/>
              <a:t>SIGO LOS PASOS DEL MÉTODO CIENTÍFICO</a:t>
            </a:r>
            <a:endParaRPr lang="es-ES" sz="3200" dirty="0"/>
          </a:p>
        </p:txBody>
      </p:sp>
      <p:pic>
        <p:nvPicPr>
          <p:cNvPr id="89090" name="Picture 2" descr="D:\USUARIO\Desktop\PONTECIENCIA MARTA\metodo cientifico fases.png"/>
          <p:cNvPicPr>
            <a:picLocks noChangeAspect="1" noChangeArrowheads="1"/>
          </p:cNvPicPr>
          <p:nvPr/>
        </p:nvPicPr>
        <p:blipFill>
          <a:blip r:embed="rId2" cstate="print"/>
          <a:srcRect l="3333" t="6536" r="78333"/>
          <a:stretch>
            <a:fillRect/>
          </a:stretch>
        </p:blipFill>
        <p:spPr bwMode="auto">
          <a:xfrm>
            <a:off x="467544" y="1412776"/>
            <a:ext cx="792088" cy="5229200"/>
          </a:xfrm>
          <a:prstGeom prst="rect">
            <a:avLst/>
          </a:prstGeom>
          <a:noFill/>
        </p:spPr>
      </p:pic>
      <p:pic>
        <p:nvPicPr>
          <p:cNvPr id="15361" name="Picture 1" descr="D:\USUARIO\Desktop\PONTENCIENCIA\FOTOS\observagervera\20170420_133537.jpg"/>
          <p:cNvPicPr>
            <a:picLocks noChangeAspect="1" noChangeArrowheads="1"/>
          </p:cNvPicPr>
          <p:nvPr/>
        </p:nvPicPr>
        <p:blipFill>
          <a:blip r:embed="rId3" cstate="print"/>
          <a:srcRect l="26694" r="33264"/>
          <a:stretch>
            <a:fillRect/>
          </a:stretch>
        </p:blipFill>
        <p:spPr bwMode="auto">
          <a:xfrm>
            <a:off x="467544" y="1412776"/>
            <a:ext cx="792088" cy="720080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1331640" y="155679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OBSERVO</a:t>
            </a:r>
            <a:r>
              <a:rPr lang="es-ES" dirty="0" smtClean="0"/>
              <a:t>. SOY CURIOSA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1403648" y="234888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ME HAGO PREGUNTAS</a:t>
            </a:r>
            <a:endParaRPr lang="es-ES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1403648" y="306896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ORGANIZO MI TRABAJO</a:t>
            </a:r>
            <a:endParaRPr lang="es-ES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1403648" y="378904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INVESTIGO</a:t>
            </a:r>
            <a:endParaRPr lang="es-ES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1403648" y="458112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HAGO HIPÓTESIS</a:t>
            </a:r>
            <a:endParaRPr lang="es-ES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403648" y="530120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EXPERIMENTO</a:t>
            </a:r>
            <a:endParaRPr lang="es-ES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475656" y="609329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LLEGO A CONCLUSIONES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79512" y="0"/>
            <a:ext cx="8229600" cy="914400"/>
          </a:xfrm>
        </p:spPr>
        <p:txBody>
          <a:bodyPr/>
          <a:lstStyle/>
          <a:p>
            <a:r>
              <a:rPr lang="es-ES" dirty="0" err="1" smtClean="0"/>
              <a:t>Nuesta</a:t>
            </a:r>
            <a:r>
              <a:rPr lang="es-ES" dirty="0" smtClean="0"/>
              <a:t> pregunta…</a:t>
            </a:r>
            <a:endParaRPr lang="es-ES" dirty="0"/>
          </a:p>
        </p:txBody>
      </p:sp>
      <p:pic>
        <p:nvPicPr>
          <p:cNvPr id="1026" name="Picture 2" descr="D:\USUARIO\Desktop\PONTENCIENCIA MARTA\pontenciencia laboratorioIES\IMG_4800.JPG"/>
          <p:cNvPicPr>
            <a:picLocks noChangeAspect="1" noChangeArrowheads="1"/>
          </p:cNvPicPr>
          <p:nvPr/>
        </p:nvPicPr>
        <p:blipFill>
          <a:blip r:embed="rId2" cstate="print"/>
          <a:srcRect l="25114" t="13229" r="24646" b="6816"/>
          <a:stretch>
            <a:fillRect/>
          </a:stretch>
        </p:blipFill>
        <p:spPr bwMode="auto">
          <a:xfrm>
            <a:off x="2915816" y="3519818"/>
            <a:ext cx="2808312" cy="3338182"/>
          </a:xfrm>
          <a:prstGeom prst="rect">
            <a:avLst/>
          </a:prstGeom>
          <a:noFill/>
        </p:spPr>
      </p:pic>
      <p:sp>
        <p:nvSpPr>
          <p:cNvPr id="13" name="12 Llamada de nube"/>
          <p:cNvSpPr/>
          <p:nvPr/>
        </p:nvSpPr>
        <p:spPr>
          <a:xfrm>
            <a:off x="971600" y="404664"/>
            <a:ext cx="7704856" cy="3096344"/>
          </a:xfrm>
          <a:prstGeom prst="cloudCallout">
            <a:avLst>
              <a:gd name="adj1" fmla="val -6600"/>
              <a:gd name="adj2" fmla="val 70794"/>
            </a:avLst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4" name="13 Grupo"/>
          <p:cNvGrpSpPr/>
          <p:nvPr/>
        </p:nvGrpSpPr>
        <p:grpSpPr>
          <a:xfrm>
            <a:off x="1835696" y="1340768"/>
            <a:ext cx="6120680" cy="1440160"/>
            <a:chOff x="467544" y="2204864"/>
            <a:chExt cx="6048672" cy="1440160"/>
          </a:xfrm>
        </p:grpSpPr>
        <p:pic>
          <p:nvPicPr>
            <p:cNvPr id="6" name="Picture 3" descr="D:\USUARIO\Downloads\por_qu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544" y="2204864"/>
              <a:ext cx="864096" cy="864096"/>
            </a:xfrm>
            <a:prstGeom prst="rect">
              <a:avLst/>
            </a:prstGeom>
            <a:noFill/>
          </p:spPr>
        </p:pic>
        <p:pic>
          <p:nvPicPr>
            <p:cNvPr id="1027" name="Picture 3" descr="D:\USUARIO\Downloads\hay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75656" y="2204864"/>
              <a:ext cx="864096" cy="864096"/>
            </a:xfrm>
            <a:prstGeom prst="rect">
              <a:avLst/>
            </a:prstGeom>
            <a:noFill/>
          </p:spPr>
        </p:pic>
        <p:pic>
          <p:nvPicPr>
            <p:cNvPr id="1028" name="Picture 4" descr="D:\USUARIO\Downloads\flor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83768" y="2204864"/>
              <a:ext cx="864096" cy="864096"/>
            </a:xfrm>
            <a:prstGeom prst="rect">
              <a:avLst/>
            </a:prstGeom>
            <a:noFill/>
          </p:spPr>
        </p:pic>
        <p:pic>
          <p:nvPicPr>
            <p:cNvPr id="1029" name="Picture 5" descr="D:\USUARIO\Downloads\es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91880" y="2204864"/>
              <a:ext cx="936104" cy="864096"/>
            </a:xfrm>
            <a:prstGeom prst="rect">
              <a:avLst/>
            </a:prstGeom>
            <a:noFill/>
          </p:spPr>
        </p:pic>
        <p:pic>
          <p:nvPicPr>
            <p:cNvPr id="1030" name="Picture 6" descr="D:\USUARIO\Downloads\muchos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644008" y="2204864"/>
              <a:ext cx="906018" cy="864096"/>
            </a:xfrm>
            <a:prstGeom prst="rect">
              <a:avLst/>
            </a:prstGeom>
            <a:noFill/>
          </p:spPr>
        </p:pic>
        <p:pic>
          <p:nvPicPr>
            <p:cNvPr id="1031" name="Picture 7" descr="D:\USUARIO\Downloads\colores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652120" y="2204864"/>
              <a:ext cx="864096" cy="864096"/>
            </a:xfrm>
            <a:prstGeom prst="rect">
              <a:avLst/>
            </a:prstGeom>
            <a:noFill/>
          </p:spPr>
        </p:pic>
        <p:sp>
          <p:nvSpPr>
            <p:cNvPr id="12" name="3 Título"/>
            <p:cNvSpPr txBox="1">
              <a:spLocks/>
            </p:cNvSpPr>
            <p:nvPr/>
          </p:nvSpPr>
          <p:spPr>
            <a:xfrm>
              <a:off x="827584" y="3140968"/>
              <a:ext cx="5119345" cy="504056"/>
            </a:xfrm>
            <a:prstGeom prst="rect">
              <a:avLst/>
            </a:prstGeom>
          </p:spPr>
          <p:txBody>
            <a:bodyPr vert="horz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0" i="0" u="none" strike="noStrike" kern="1200" cap="none" spc="-10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itchFamily="34" charset="0"/>
                  <a:ea typeface="+mj-ea"/>
                  <a:cs typeface="Arial" pitchFamily="34" charset="0"/>
                </a:rPr>
                <a:t>Por</a:t>
              </a:r>
              <a:r>
                <a:rPr kumimoji="0" lang="es-ES" sz="2400" b="0" i="0" u="none" strike="noStrike" kern="1200" cap="none" spc="-10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itchFamily="34" charset="0"/>
                  <a:ea typeface="+mj-ea"/>
                  <a:cs typeface="Arial" pitchFamily="34" charset="0"/>
                </a:rPr>
                <a:t> </a:t>
              </a:r>
              <a:r>
                <a:rPr lang="es-ES" sz="2400" spc="-100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qué hay flores de muchos colores</a:t>
              </a:r>
              <a:r>
                <a:rPr kumimoji="0" lang="es-ES" sz="2400" b="0" i="0" u="none" strike="noStrike" kern="1200" cap="none" spc="-10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itchFamily="34" charset="0"/>
                  <a:ea typeface="+mj-ea"/>
                  <a:cs typeface="Arial" pitchFamily="34" charset="0"/>
                </a:rPr>
                <a:t>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800" b="0" i="0" u="none" strike="noStrike" kern="1200" cap="none" spc="-100" normalizeH="0" baseline="0" noProof="0" dirty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pic>
        <p:nvPicPr>
          <p:cNvPr id="5" name="Picture 2" descr="Resultado de imagen de SIGNO INTERROGACIO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96336" y="980728"/>
            <a:ext cx="1368152" cy="1368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755576" y="1772816"/>
            <a:ext cx="7920880" cy="1368152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600" spc="-100" baseline="0" dirty="0" smtClean="0">
              <a:solidFill>
                <a:schemeClr val="tx2">
                  <a:satMod val="20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ORGANIZO MI TRABAJO</a:t>
            </a:r>
            <a:endParaRPr lang="es-ES" dirty="0"/>
          </a:p>
        </p:txBody>
      </p:sp>
      <p:sp>
        <p:nvSpPr>
          <p:cNvPr id="5" name="3 Título"/>
          <p:cNvSpPr txBox="1">
            <a:spLocks/>
          </p:cNvSpPr>
          <p:nvPr/>
        </p:nvSpPr>
        <p:spPr>
          <a:xfrm>
            <a:off x="1331640" y="1196752"/>
            <a:ext cx="6984776" cy="576064"/>
          </a:xfrm>
          <a:prstGeom prst="rect">
            <a:avLst/>
          </a:prstGeom>
        </p:spPr>
        <p:txBody>
          <a:bodyPr vert="horz" anchor="t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ES" sz="2800" b="1" dirty="0" smtClean="0">
                <a:ln/>
                <a:solidFill>
                  <a:schemeClr val="accent3"/>
                </a:solidFill>
              </a:rPr>
              <a:t> Preparamos nuestras </a:t>
            </a:r>
            <a:r>
              <a:rPr kumimoji="0" lang="es-ES" sz="2800" b="1" i="0" u="none" strike="noStrike" kern="1200" normalizeH="0" noProof="0" dirty="0" smtClean="0">
                <a:ln/>
                <a:solidFill>
                  <a:schemeClr val="accent3"/>
                </a:solidFill>
                <a:uLnTx/>
                <a:uFillTx/>
                <a:latin typeface="+mj-lt"/>
                <a:ea typeface="+mj-ea"/>
                <a:cs typeface="+mj-cs"/>
              </a:rPr>
              <a:t>batas de trabajo.</a:t>
            </a:r>
            <a:endParaRPr kumimoji="0" lang="es-ES" sz="2800" b="1" i="0" u="none" strike="noStrike" kern="1200" normalizeH="0" baseline="0" noProof="0" dirty="0">
              <a:ln/>
              <a:solidFill>
                <a:schemeClr val="accent3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D:\USUARIO\Desktop\PONTENCIENCIA\FOTOS\bataspipetaabsorciónvasoscomunicantes\IMG_32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348880"/>
            <a:ext cx="4467060" cy="3350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D:\USUARIO\Desktop\PONTENCIENCIA\FOTOS\bataspipetaabsorciónvasoscomunicantes\IMG_32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348880"/>
            <a:ext cx="3096344" cy="4128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755576" y="1772816"/>
            <a:ext cx="7920880" cy="1368152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600" spc="-100" baseline="0" dirty="0" smtClean="0">
              <a:solidFill>
                <a:schemeClr val="tx2">
                  <a:satMod val="20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ORGANIZO MI TRABAJO</a:t>
            </a:r>
            <a:endParaRPr lang="es-ES" dirty="0"/>
          </a:p>
        </p:txBody>
      </p:sp>
      <p:sp>
        <p:nvSpPr>
          <p:cNvPr id="5" name="3 Título"/>
          <p:cNvSpPr txBox="1">
            <a:spLocks/>
          </p:cNvSpPr>
          <p:nvPr/>
        </p:nvSpPr>
        <p:spPr>
          <a:xfrm>
            <a:off x="1187624" y="1196752"/>
            <a:ext cx="7344816" cy="576064"/>
          </a:xfrm>
          <a:prstGeom prst="rect">
            <a:avLst/>
          </a:prstGeom>
        </p:spPr>
        <p:txBody>
          <a:bodyPr vert="horz" anchor="t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ES" sz="2800" b="1" dirty="0" smtClean="0">
                <a:ln/>
                <a:solidFill>
                  <a:schemeClr val="accent3"/>
                </a:solidFill>
              </a:rPr>
              <a:t> Preparamos el laboratorio </a:t>
            </a:r>
            <a:r>
              <a:rPr kumimoji="0" lang="es-ES" sz="2800" b="1" i="0" u="none" strike="noStrike" kern="1200" normalizeH="0" noProof="0" dirty="0" smtClean="0">
                <a:ln/>
                <a:solidFill>
                  <a:schemeClr val="accent3"/>
                </a:solidFill>
                <a:uLnTx/>
                <a:uFillTx/>
                <a:latin typeface="+mj-lt"/>
                <a:ea typeface="+mj-ea"/>
                <a:cs typeface="+mj-cs"/>
              </a:rPr>
              <a:t>y el material</a:t>
            </a:r>
            <a:endParaRPr kumimoji="0" lang="es-ES" sz="2800" b="1" i="0" u="none" strike="noStrike" kern="1200" normalizeH="0" baseline="0" noProof="0" dirty="0">
              <a:ln/>
              <a:solidFill>
                <a:schemeClr val="accent3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D:\USUARIO\Desktop\PONTENCIENCIA\20170531_125704.jpg"/>
          <p:cNvPicPr>
            <a:picLocks noChangeAspect="1" noChangeArrowheads="1"/>
          </p:cNvPicPr>
          <p:nvPr/>
        </p:nvPicPr>
        <p:blipFill>
          <a:blip r:embed="rId2" cstate="print"/>
          <a:srcRect r="39286"/>
          <a:stretch>
            <a:fillRect/>
          </a:stretch>
        </p:blipFill>
        <p:spPr bwMode="auto">
          <a:xfrm>
            <a:off x="611560" y="4581128"/>
            <a:ext cx="2098519" cy="1944216"/>
          </a:xfrm>
          <a:prstGeom prst="rect">
            <a:avLst/>
          </a:prstGeom>
          <a:noFill/>
        </p:spPr>
      </p:pic>
      <p:pic>
        <p:nvPicPr>
          <p:cNvPr id="2051" name="Picture 3" descr="D:\USUARIO\Desktop\PONTENCIENCIA\20170531_125715.jpg"/>
          <p:cNvPicPr>
            <a:picLocks noChangeAspect="1" noChangeArrowheads="1"/>
          </p:cNvPicPr>
          <p:nvPr/>
        </p:nvPicPr>
        <p:blipFill>
          <a:blip r:embed="rId3" cstate="print"/>
          <a:srcRect l="38091" r="31508"/>
          <a:stretch>
            <a:fillRect/>
          </a:stretch>
        </p:blipFill>
        <p:spPr bwMode="auto">
          <a:xfrm>
            <a:off x="6660232" y="2420888"/>
            <a:ext cx="2290725" cy="4238428"/>
          </a:xfrm>
          <a:prstGeom prst="rect">
            <a:avLst/>
          </a:prstGeom>
          <a:noFill/>
        </p:spPr>
      </p:pic>
      <p:pic>
        <p:nvPicPr>
          <p:cNvPr id="2052" name="Picture 4" descr="D:\USUARIO\Desktop\PONTENCIENCIA\20170531_125721.jpg"/>
          <p:cNvPicPr>
            <a:picLocks noChangeAspect="1" noChangeArrowheads="1"/>
          </p:cNvPicPr>
          <p:nvPr/>
        </p:nvPicPr>
        <p:blipFill>
          <a:blip r:embed="rId4" cstate="print"/>
          <a:srcRect l="5357" r="28572"/>
          <a:stretch>
            <a:fillRect/>
          </a:stretch>
        </p:blipFill>
        <p:spPr bwMode="auto">
          <a:xfrm>
            <a:off x="3275856" y="4437112"/>
            <a:ext cx="2664296" cy="2268252"/>
          </a:xfrm>
          <a:prstGeom prst="rect">
            <a:avLst/>
          </a:prstGeom>
          <a:noFill/>
        </p:spPr>
      </p:pic>
      <p:pic>
        <p:nvPicPr>
          <p:cNvPr id="2054" name="Picture 6" descr="D:\USUARIO\Desktop\PONTENCIENCIA\20170531_125611.jpg"/>
          <p:cNvPicPr>
            <a:picLocks noChangeAspect="1" noChangeArrowheads="1"/>
          </p:cNvPicPr>
          <p:nvPr/>
        </p:nvPicPr>
        <p:blipFill>
          <a:blip r:embed="rId5" cstate="print"/>
          <a:srcRect l="8654" r="17788"/>
          <a:stretch>
            <a:fillRect/>
          </a:stretch>
        </p:blipFill>
        <p:spPr bwMode="auto">
          <a:xfrm>
            <a:off x="4139952" y="2132856"/>
            <a:ext cx="2448272" cy="1872208"/>
          </a:xfrm>
          <a:prstGeom prst="rect">
            <a:avLst/>
          </a:prstGeom>
          <a:noFill/>
        </p:spPr>
      </p:pic>
      <p:pic>
        <p:nvPicPr>
          <p:cNvPr id="2055" name="Picture 7" descr="D:\USUARIO\Desktop\PONTENCIENCIA\20170531_1256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2276872"/>
            <a:ext cx="3024336" cy="17011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755576" y="1772816"/>
            <a:ext cx="7920880" cy="1368152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600" spc="-100" baseline="0" dirty="0" smtClean="0">
              <a:solidFill>
                <a:schemeClr val="tx2">
                  <a:satMod val="20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ORGANIZO MI TRABAJO</a:t>
            </a:r>
            <a:endParaRPr lang="es-ES" dirty="0"/>
          </a:p>
        </p:txBody>
      </p:sp>
      <p:pic>
        <p:nvPicPr>
          <p:cNvPr id="2050" name="Picture 2" descr="D:\USUARIO\Desktop\PONTENCIENCIA\FOTOS\pontenciencia laboratorioIES\IMG_47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4293096"/>
            <a:ext cx="3277851" cy="2448272"/>
          </a:xfrm>
          <a:prstGeom prst="rect">
            <a:avLst/>
          </a:prstGeom>
          <a:noFill/>
        </p:spPr>
      </p:pic>
      <p:pic>
        <p:nvPicPr>
          <p:cNvPr id="2051" name="Picture 3" descr="D:\USUARIO\Desktop\PONTENCIENCIA\FOTOS\pontenciencia laboratorioIES\IMG_47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221088"/>
            <a:ext cx="3286356" cy="2454624"/>
          </a:xfrm>
          <a:prstGeom prst="rect">
            <a:avLst/>
          </a:prstGeom>
          <a:noFill/>
        </p:spPr>
      </p:pic>
      <p:pic>
        <p:nvPicPr>
          <p:cNvPr id="2052" name="Picture 4" descr="D:\USUARIO\Desktop\PONTENCIENCIA\FOTOS\pontenciencia laboratorioIES\IMG_4700.JPG"/>
          <p:cNvPicPr>
            <a:picLocks noChangeAspect="1" noChangeArrowheads="1"/>
          </p:cNvPicPr>
          <p:nvPr/>
        </p:nvPicPr>
        <p:blipFill>
          <a:blip r:embed="rId4" cstate="print"/>
          <a:srcRect l="8286" r="18526" b="13105"/>
          <a:stretch>
            <a:fillRect/>
          </a:stretch>
        </p:blipFill>
        <p:spPr bwMode="auto">
          <a:xfrm>
            <a:off x="3563888" y="2348880"/>
            <a:ext cx="1705210" cy="1512168"/>
          </a:xfrm>
          <a:prstGeom prst="rect">
            <a:avLst/>
          </a:prstGeom>
          <a:noFill/>
        </p:spPr>
      </p:pic>
      <p:pic>
        <p:nvPicPr>
          <p:cNvPr id="2053" name="Picture 5" descr="D:\USUARIO\Desktop\PONTENCIENCIA\FOTOS\pontenciencia laboratorioIES\IMG_47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268760"/>
            <a:ext cx="3479171" cy="2598640"/>
          </a:xfrm>
          <a:prstGeom prst="rect">
            <a:avLst/>
          </a:prstGeom>
          <a:noFill/>
        </p:spPr>
      </p:pic>
      <p:sp>
        <p:nvSpPr>
          <p:cNvPr id="5" name="3 Título"/>
          <p:cNvSpPr txBox="1">
            <a:spLocks/>
          </p:cNvSpPr>
          <p:nvPr/>
        </p:nvSpPr>
        <p:spPr>
          <a:xfrm>
            <a:off x="1259632" y="1196752"/>
            <a:ext cx="6840760" cy="576064"/>
          </a:xfrm>
          <a:prstGeom prst="rect">
            <a:avLst/>
          </a:prstGeom>
        </p:spPr>
        <p:txBody>
          <a:bodyPr vert="horz" anchor="t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ES" sz="2800" b="1" dirty="0" smtClean="0">
                <a:ln/>
                <a:solidFill>
                  <a:schemeClr val="accent3"/>
                </a:solidFill>
              </a:rPr>
              <a:t> Y visitamos un laboratorio</a:t>
            </a:r>
            <a:endParaRPr kumimoji="0" lang="es-ES" sz="2800" b="1" i="0" u="none" strike="noStrike" kern="1200" normalizeH="0" baseline="0" noProof="0" dirty="0">
              <a:ln/>
              <a:solidFill>
                <a:schemeClr val="accent3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9" name="7 Grupo"/>
          <p:cNvGrpSpPr/>
          <p:nvPr/>
        </p:nvGrpSpPr>
        <p:grpSpPr>
          <a:xfrm>
            <a:off x="1403648" y="1628800"/>
            <a:ext cx="2304256" cy="504056"/>
            <a:chOff x="1259632" y="1916832"/>
            <a:chExt cx="4320480" cy="864096"/>
          </a:xfrm>
        </p:grpSpPr>
        <p:pic>
          <p:nvPicPr>
            <p:cNvPr id="10" name="Picture 2" descr="D:\USUARIO\Downloads\laboratorio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67744" y="1916832"/>
              <a:ext cx="864096" cy="864096"/>
            </a:xfrm>
            <a:prstGeom prst="rect">
              <a:avLst/>
            </a:prstGeom>
            <a:noFill/>
          </p:spPr>
        </p:pic>
        <p:pic>
          <p:nvPicPr>
            <p:cNvPr id="11" name="Picture 3" descr="D:\USUARIO\Downloads\farmacia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203848" y="1916832"/>
              <a:ext cx="864096" cy="864096"/>
            </a:xfrm>
            <a:prstGeom prst="rect">
              <a:avLst/>
            </a:prstGeom>
            <a:noFill/>
          </p:spPr>
        </p:pic>
        <p:pic>
          <p:nvPicPr>
            <p:cNvPr id="12" name="Picture 4" descr="D:\USUARIO\Downloads\ir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259632" y="1916832"/>
              <a:ext cx="864096" cy="864096"/>
            </a:xfrm>
            <a:prstGeom prst="rect">
              <a:avLst/>
            </a:prstGeom>
            <a:noFill/>
          </p:spPr>
        </p:pic>
        <p:pic>
          <p:nvPicPr>
            <p:cNvPr id="13" name="Picture 6" descr="http://www.edu.xunta.gal/centros/iesmontecelo/system/files/u2/centro1617.jpg"/>
            <p:cNvPicPr>
              <a:picLocks noChangeAspect="1" noChangeArrowheads="1"/>
            </p:cNvPicPr>
            <p:nvPr/>
          </p:nvPicPr>
          <p:blipFill>
            <a:blip r:embed="rId9" cstate="print"/>
            <a:srcRect l="21168" r="22889"/>
            <a:stretch>
              <a:fillRect/>
            </a:stretch>
          </p:blipFill>
          <p:spPr bwMode="auto">
            <a:xfrm>
              <a:off x="4211960" y="1916832"/>
              <a:ext cx="1368152" cy="86409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755576" y="1772816"/>
            <a:ext cx="7920880" cy="1368152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600" spc="-100" baseline="0" dirty="0" smtClean="0">
              <a:solidFill>
                <a:schemeClr val="tx2">
                  <a:satMod val="20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HIPÓTESES PREVIAS </a:t>
            </a:r>
            <a:r>
              <a:rPr lang="es-ES" sz="2400" dirty="0" smtClean="0"/>
              <a:t>de por qué una flor puede ser de muchos colores.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5" name="3 Título"/>
          <p:cNvSpPr txBox="1">
            <a:spLocks/>
          </p:cNvSpPr>
          <p:nvPr/>
        </p:nvSpPr>
        <p:spPr>
          <a:xfrm>
            <a:off x="1043608" y="2204864"/>
            <a:ext cx="7776864" cy="4248472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s-ES" sz="2800" dirty="0" smtClean="0"/>
              <a:t> </a:t>
            </a:r>
            <a:r>
              <a:rPr lang="es-ES" sz="4000" dirty="0" smtClean="0"/>
              <a:t>“</a:t>
            </a:r>
            <a:r>
              <a:rPr lang="es-ES" sz="4000" dirty="0" smtClean="0">
                <a:solidFill>
                  <a:srgbClr val="CCCC00"/>
                </a:solidFill>
              </a:rPr>
              <a:t>Porque son amarillas y rosas”.</a:t>
            </a:r>
          </a:p>
          <a:p>
            <a:r>
              <a:rPr lang="es-ES" sz="4000" dirty="0" smtClean="0">
                <a:solidFill>
                  <a:srgbClr val="CCCC00"/>
                </a:solidFill>
              </a:rPr>
              <a:t>“Alguien las pintó”.</a:t>
            </a:r>
          </a:p>
          <a:p>
            <a:r>
              <a:rPr lang="es-ES" sz="4000" dirty="0" smtClean="0">
                <a:solidFill>
                  <a:srgbClr val="CCCC00"/>
                </a:solidFill>
              </a:rPr>
              <a:t> “El sol le puso el color a las flores”.</a:t>
            </a:r>
          </a:p>
          <a:p>
            <a:r>
              <a:rPr lang="es-ES" sz="4000" dirty="0" smtClean="0">
                <a:solidFill>
                  <a:srgbClr val="CCCC00"/>
                </a:solidFill>
              </a:rPr>
              <a:t> “Porque nacieron así”.</a:t>
            </a:r>
          </a:p>
          <a:p>
            <a:r>
              <a:rPr lang="es-ES" sz="4000" dirty="0" smtClean="0">
                <a:solidFill>
                  <a:srgbClr val="CCCC00"/>
                </a:solidFill>
              </a:rPr>
              <a:t> “Tienen semillas diferentes”</a:t>
            </a:r>
            <a:endParaRPr kumimoji="0" lang="es-ES" sz="4000" b="0" i="0" u="none" strike="noStrike" kern="1200" cap="none" spc="-100" normalizeH="0" baseline="0" noProof="0" dirty="0">
              <a:ln>
                <a:noFill/>
              </a:ln>
              <a:solidFill>
                <a:srgbClr val="CCCC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3554" name="Picture 2" descr="Resultado de imaxes para pictograma pint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924944"/>
            <a:ext cx="504056" cy="504056"/>
          </a:xfrm>
          <a:prstGeom prst="rect">
            <a:avLst/>
          </a:prstGeom>
          <a:noFill/>
        </p:spPr>
      </p:pic>
      <p:pic>
        <p:nvPicPr>
          <p:cNvPr id="23556" name="Picture 4" descr="Resultado de imaxes para pictograma s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573016"/>
            <a:ext cx="504056" cy="504056"/>
          </a:xfrm>
          <a:prstGeom prst="rect">
            <a:avLst/>
          </a:prstGeom>
          <a:noFill/>
        </p:spPr>
      </p:pic>
      <p:pic>
        <p:nvPicPr>
          <p:cNvPr id="23558" name="Picture 6" descr="Resultado de imaxes para nacer planta"/>
          <p:cNvPicPr>
            <a:picLocks noChangeAspect="1" noChangeArrowheads="1"/>
          </p:cNvPicPr>
          <p:nvPr/>
        </p:nvPicPr>
        <p:blipFill>
          <a:blip r:embed="rId4" cstate="print"/>
          <a:srcRect l="35102" t="18721" r="23945" b="15755"/>
          <a:stretch>
            <a:fillRect/>
          </a:stretch>
        </p:blipFill>
        <p:spPr bwMode="auto">
          <a:xfrm>
            <a:off x="539552" y="4221088"/>
            <a:ext cx="504056" cy="504056"/>
          </a:xfrm>
          <a:prstGeom prst="rect">
            <a:avLst/>
          </a:prstGeom>
          <a:noFill/>
        </p:spPr>
      </p:pic>
      <p:pic>
        <p:nvPicPr>
          <p:cNvPr id="23560" name="Picture 8" descr="Resultado de imaxes para pictograma semilla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869160"/>
            <a:ext cx="504056" cy="504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99592" y="116632"/>
            <a:ext cx="7772400" cy="914400"/>
          </a:xfrm>
        </p:spPr>
        <p:txBody>
          <a:bodyPr/>
          <a:lstStyle/>
          <a:p>
            <a:r>
              <a:rPr lang="es-ES" dirty="0" smtClean="0"/>
              <a:t>APRENDIMOS…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1115616" y="1484784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Las partes de una planta</a:t>
            </a:r>
          </a:p>
        </p:txBody>
      </p:sp>
      <p:pic>
        <p:nvPicPr>
          <p:cNvPr id="2050" name="Picture 2" descr="D:\USUARIO\Desktop\PONTENCIENCIA 3\IMG_43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2924944"/>
            <a:ext cx="2016224" cy="1512168"/>
          </a:xfrm>
          <a:prstGeom prst="rect">
            <a:avLst/>
          </a:prstGeom>
          <a:noFill/>
        </p:spPr>
      </p:pic>
      <p:pic>
        <p:nvPicPr>
          <p:cNvPr id="2051" name="Picture 3" descr="D:\USUARIO\Desktop\PONTENCIENCIA 3\IMG_42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4941168"/>
            <a:ext cx="2352263" cy="1764196"/>
          </a:xfrm>
          <a:prstGeom prst="rect">
            <a:avLst/>
          </a:prstGeom>
          <a:noFill/>
        </p:spPr>
      </p:pic>
      <p:pic>
        <p:nvPicPr>
          <p:cNvPr id="2052" name="Picture 4" descr="D:\USUARIO\Desktop\PONTENCIENCIA\FOTOS\FOTOS21-03\IMG_93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5013176"/>
            <a:ext cx="2304256" cy="1728192"/>
          </a:xfrm>
          <a:prstGeom prst="rect">
            <a:avLst/>
          </a:prstGeom>
          <a:noFill/>
        </p:spPr>
      </p:pic>
      <p:pic>
        <p:nvPicPr>
          <p:cNvPr id="2053" name="Picture 5" descr="D:\USUARIO\Desktop\PONTENCIENCIA\FOTOS\PONTENCIENCIA\IMG_33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04664"/>
            <a:ext cx="1707654" cy="2276872"/>
          </a:xfrm>
          <a:prstGeom prst="rect">
            <a:avLst/>
          </a:prstGeom>
          <a:noFill/>
        </p:spPr>
      </p:pic>
      <p:pic>
        <p:nvPicPr>
          <p:cNvPr id="2054" name="Picture 6" descr="D:\USUARIO\Desktop\PONTENCIENCIA\PONTENCIENCIA\IMG_3376.JPG"/>
          <p:cNvPicPr>
            <a:picLocks noChangeAspect="1" noChangeArrowheads="1"/>
          </p:cNvPicPr>
          <p:nvPr/>
        </p:nvPicPr>
        <p:blipFill>
          <a:blip r:embed="rId6" cstate="print"/>
          <a:srcRect l="31011" t="26877" r="31776" b="37978"/>
          <a:stretch>
            <a:fillRect/>
          </a:stretch>
        </p:blipFill>
        <p:spPr bwMode="auto">
          <a:xfrm>
            <a:off x="827584" y="2750925"/>
            <a:ext cx="2321197" cy="1644181"/>
          </a:xfrm>
          <a:prstGeom prst="rect">
            <a:avLst/>
          </a:prstGeom>
          <a:noFill/>
        </p:spPr>
      </p:pic>
      <p:pic>
        <p:nvPicPr>
          <p:cNvPr id="2056" name="Picture 8" descr="Resultado de imaxes para pictograma s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3429000"/>
            <a:ext cx="936104" cy="936104"/>
          </a:xfrm>
          <a:prstGeom prst="rect">
            <a:avLst/>
          </a:prstGeom>
          <a:noFill/>
        </p:spPr>
      </p:pic>
      <p:sp>
        <p:nvSpPr>
          <p:cNvPr id="12" name="11 CuadroTexto"/>
          <p:cNvSpPr txBox="1"/>
          <p:nvPr/>
        </p:nvSpPr>
        <p:spPr>
          <a:xfrm>
            <a:off x="899592" y="400506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RAÍCES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827584" y="4725144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Los  vasos   conductores  = VENAS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5364088" y="328498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ABSORCIÓN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5868144" y="465313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CAPILARIDAD</a:t>
            </a:r>
          </a:p>
        </p:txBody>
      </p:sp>
      <p:sp>
        <p:nvSpPr>
          <p:cNvPr id="17" name="16 Flecha derecha"/>
          <p:cNvSpPr/>
          <p:nvPr/>
        </p:nvSpPr>
        <p:spPr>
          <a:xfrm>
            <a:off x="4139952" y="5589240"/>
            <a:ext cx="144016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PROCESO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472</TotalTime>
  <Words>457</Words>
  <Application>Microsoft Office PowerPoint</Application>
  <PresentationFormat>Presentación en pantalla (4:3)</PresentationFormat>
  <Paragraphs>103</Paragraphs>
  <Slides>26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27" baseType="lpstr">
      <vt:lpstr>Metro</vt:lpstr>
      <vt:lpstr>PONTENCIENCIA</vt:lpstr>
      <vt:lpstr>Título Investigación: LA COLORACIÓN ARTIFICIAL DE LAS FLORES</vt:lpstr>
      <vt:lpstr>SIGO LOS PASOS DEL MÉTODO CIENTÍFICO</vt:lpstr>
      <vt:lpstr>Nuesta pregunta…</vt:lpstr>
      <vt:lpstr>ORGANIZO MI TRABAJO</vt:lpstr>
      <vt:lpstr>ORGANIZO MI TRABAJO</vt:lpstr>
      <vt:lpstr>ORGANIZO MI TRABAJO</vt:lpstr>
      <vt:lpstr>HIPÓTESES PREVIAS de por qué una flor puede ser de muchos colores. </vt:lpstr>
      <vt:lpstr>APRENDIMOS…</vt:lpstr>
      <vt:lpstr>Las plantas se alimentan para crecer.</vt:lpstr>
      <vt:lpstr>Nutrición (alimentarse)</vt:lpstr>
      <vt:lpstr>EXPERIMENTO Nº 1</vt:lpstr>
      <vt:lpstr>EXPERIMENTO Nº 1-</vt:lpstr>
      <vt:lpstr>EXPERIMENTO Nº 1-</vt:lpstr>
      <vt:lpstr>EXPERIMENTO Nº 1-</vt:lpstr>
      <vt:lpstr>EXPERIMENTO Nº 2</vt:lpstr>
      <vt:lpstr>Diapositiva 17</vt:lpstr>
      <vt:lpstr>Diapositiva 18</vt:lpstr>
      <vt:lpstr>Diapositiva 19</vt:lpstr>
      <vt:lpstr>CONCENTRACIÓN: </vt:lpstr>
      <vt:lpstr>Experimento 2-</vt:lpstr>
      <vt:lpstr>DESHIDRATACIÓN</vt:lpstr>
      <vt:lpstr>¿Qué hicimos con las flores tintadas?   </vt:lpstr>
      <vt:lpstr>¿Qué hicimos con las flores tintadas?   </vt:lpstr>
      <vt:lpstr>¿Qué hicimos con las flores tintadas?   </vt:lpstr>
      <vt:lpstr>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PONTENCIENCIA</dc:title>
  <dc:creator>USUARIO</dc:creator>
  <cp:lastModifiedBy>USUARIO</cp:lastModifiedBy>
  <cp:revision>71</cp:revision>
  <dcterms:created xsi:type="dcterms:W3CDTF">2017-02-17T15:31:04Z</dcterms:created>
  <dcterms:modified xsi:type="dcterms:W3CDTF">2017-06-01T09:03:18Z</dcterms:modified>
</cp:coreProperties>
</file>