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7" r:id="rId2"/>
    <p:sldId id="356" r:id="rId3"/>
    <p:sldId id="357" r:id="rId4"/>
    <p:sldId id="360" r:id="rId5"/>
    <p:sldId id="361" r:id="rId6"/>
    <p:sldId id="378" r:id="rId7"/>
    <p:sldId id="362" r:id="rId8"/>
    <p:sldId id="373" r:id="rId9"/>
    <p:sldId id="379" r:id="rId10"/>
    <p:sldId id="398" r:id="rId11"/>
    <p:sldId id="374" r:id="rId12"/>
    <p:sldId id="399" r:id="rId13"/>
    <p:sldId id="380" r:id="rId14"/>
    <p:sldId id="381" r:id="rId15"/>
    <p:sldId id="382" r:id="rId16"/>
    <p:sldId id="375" r:id="rId17"/>
    <p:sldId id="363" r:id="rId18"/>
    <p:sldId id="364" r:id="rId19"/>
    <p:sldId id="367" r:id="rId20"/>
    <p:sldId id="372" r:id="rId21"/>
    <p:sldId id="371" r:id="rId22"/>
    <p:sldId id="376" r:id="rId23"/>
    <p:sldId id="377" r:id="rId24"/>
    <p:sldId id="359" r:id="rId25"/>
    <p:sldId id="365" r:id="rId26"/>
    <p:sldId id="400" r:id="rId27"/>
    <p:sldId id="366" r:id="rId28"/>
    <p:sldId id="358" r:id="rId29"/>
    <p:sldId id="370" r:id="rId30"/>
    <p:sldId id="369" r:id="rId31"/>
    <p:sldId id="368" r:id="rId32"/>
    <p:sldId id="389" r:id="rId33"/>
    <p:sldId id="390" r:id="rId34"/>
    <p:sldId id="391" r:id="rId35"/>
    <p:sldId id="394" r:id="rId36"/>
    <p:sldId id="388" r:id="rId37"/>
    <p:sldId id="392" r:id="rId38"/>
    <p:sldId id="393" r:id="rId39"/>
    <p:sldId id="387" r:id="rId40"/>
    <p:sldId id="395" r:id="rId41"/>
    <p:sldId id="403" r:id="rId42"/>
    <p:sldId id="404" r:id="rId43"/>
    <p:sldId id="405" r:id="rId44"/>
    <p:sldId id="386" r:id="rId45"/>
    <p:sldId id="385" r:id="rId46"/>
    <p:sldId id="401" r:id="rId47"/>
    <p:sldId id="402" r:id="rId48"/>
    <p:sldId id="384" r:id="rId49"/>
    <p:sldId id="383" r:id="rId50"/>
    <p:sldId id="316" r:id="rId51"/>
    <p:sldId id="397" r:id="rId52"/>
    <p:sldId id="322" r:id="rId5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85040" autoAdjust="0"/>
  </p:normalViewPr>
  <p:slideViewPr>
    <p:cSldViewPr snapToGrid="0">
      <p:cViewPr varScale="1">
        <p:scale>
          <a:sx n="60" d="100"/>
          <a:sy n="60" d="100"/>
        </p:scale>
        <p:origin x="1458"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64EC4-E4AD-487A-A04D-1DDA940CAD93}" type="doc">
      <dgm:prSet loTypeId="urn:microsoft.com/office/officeart/2005/8/layout/cycle8" loCatId="cycle" qsTypeId="urn:microsoft.com/office/officeart/2005/8/quickstyle/simple5" qsCatId="simple" csTypeId="urn:microsoft.com/office/officeart/2005/8/colors/colorful1#2" csCatId="colorful" phldr="1"/>
      <dgm:spPr/>
    </dgm:pt>
    <dgm:pt modelId="{173B2409-38D2-41BF-A4EA-3E47B17F4797}">
      <dgm:prSet phldrT="[Texto]"/>
      <dgm:spPr/>
      <dgm:t>
        <a:bodyPr/>
        <a:lstStyle/>
        <a:p>
          <a:r>
            <a:rPr lang="es-ES" dirty="0"/>
            <a:t>Ámbito familiar</a:t>
          </a:r>
        </a:p>
      </dgm:t>
    </dgm:pt>
    <dgm:pt modelId="{FD847E28-1A2B-4159-B22E-6D960AC14BF8}" type="parTrans" cxnId="{971EFE9D-7E17-4FA0-A96D-00A94AEAD13E}">
      <dgm:prSet/>
      <dgm:spPr/>
      <dgm:t>
        <a:bodyPr/>
        <a:lstStyle/>
        <a:p>
          <a:endParaRPr lang="es-ES"/>
        </a:p>
      </dgm:t>
    </dgm:pt>
    <dgm:pt modelId="{BAB2DB22-0CF9-44EC-BF7E-C20E528ECBB5}" type="sibTrans" cxnId="{971EFE9D-7E17-4FA0-A96D-00A94AEAD13E}">
      <dgm:prSet/>
      <dgm:spPr/>
      <dgm:t>
        <a:bodyPr/>
        <a:lstStyle/>
        <a:p>
          <a:endParaRPr lang="es-ES"/>
        </a:p>
      </dgm:t>
    </dgm:pt>
    <dgm:pt modelId="{322867AE-0FB9-4F37-B3DE-B0E78FF5B50C}">
      <dgm:prSet phldrT="[Texto]"/>
      <dgm:spPr/>
      <dgm:t>
        <a:bodyPr/>
        <a:lstStyle/>
        <a:p>
          <a:r>
            <a:rPr lang="es-ES" dirty="0"/>
            <a:t>Ámbito social</a:t>
          </a:r>
        </a:p>
      </dgm:t>
    </dgm:pt>
    <dgm:pt modelId="{87325809-CBA5-416C-B96C-3B647C9BC9C8}" type="parTrans" cxnId="{992BBA3E-7EC0-4E5D-AFDC-99F5F770D00D}">
      <dgm:prSet/>
      <dgm:spPr/>
      <dgm:t>
        <a:bodyPr/>
        <a:lstStyle/>
        <a:p>
          <a:endParaRPr lang="es-ES"/>
        </a:p>
      </dgm:t>
    </dgm:pt>
    <dgm:pt modelId="{7136D488-8FF3-439D-9690-4581B3EF9DE4}" type="sibTrans" cxnId="{992BBA3E-7EC0-4E5D-AFDC-99F5F770D00D}">
      <dgm:prSet/>
      <dgm:spPr/>
      <dgm:t>
        <a:bodyPr/>
        <a:lstStyle/>
        <a:p>
          <a:endParaRPr lang="es-ES"/>
        </a:p>
      </dgm:t>
    </dgm:pt>
    <dgm:pt modelId="{E0978FFB-C5FE-4AF0-B9A4-785EC696CC40}">
      <dgm:prSet phldrT="[Texto]"/>
      <dgm:spPr/>
      <dgm:t>
        <a:bodyPr/>
        <a:lstStyle/>
        <a:p>
          <a:r>
            <a:rPr lang="es-ES" dirty="0"/>
            <a:t>Ámbito académico</a:t>
          </a:r>
        </a:p>
      </dgm:t>
    </dgm:pt>
    <dgm:pt modelId="{6DAFAAB8-2E19-4774-90E2-D3DE0353B924}" type="parTrans" cxnId="{32629B66-6717-4EBE-9C93-B2E1236926A8}">
      <dgm:prSet/>
      <dgm:spPr/>
      <dgm:t>
        <a:bodyPr/>
        <a:lstStyle/>
        <a:p>
          <a:endParaRPr lang="es-ES"/>
        </a:p>
      </dgm:t>
    </dgm:pt>
    <dgm:pt modelId="{F89A5F15-A865-4674-B4B8-24FDEA08FED3}" type="sibTrans" cxnId="{32629B66-6717-4EBE-9C93-B2E1236926A8}">
      <dgm:prSet/>
      <dgm:spPr/>
      <dgm:t>
        <a:bodyPr/>
        <a:lstStyle/>
        <a:p>
          <a:endParaRPr lang="es-ES"/>
        </a:p>
      </dgm:t>
    </dgm:pt>
    <dgm:pt modelId="{5883B82D-49E9-4438-BDC3-A0B5198F13F9}">
      <dgm:prSet phldrT="[Texto]"/>
      <dgm:spPr/>
      <dgm:t>
        <a:bodyPr/>
        <a:lstStyle/>
        <a:p>
          <a:r>
            <a:rPr lang="es-ES" dirty="0"/>
            <a:t>Ámbito de recreo (ocio)</a:t>
          </a:r>
        </a:p>
      </dgm:t>
    </dgm:pt>
    <dgm:pt modelId="{54A1482A-5FC5-438D-B13A-354E40683F84}" type="parTrans" cxnId="{F1EF8FA4-1E8C-43B2-84BB-6D453B562D52}">
      <dgm:prSet/>
      <dgm:spPr/>
      <dgm:t>
        <a:bodyPr/>
        <a:lstStyle/>
        <a:p>
          <a:endParaRPr lang="es-ES"/>
        </a:p>
      </dgm:t>
    </dgm:pt>
    <dgm:pt modelId="{738C7FAE-06EA-4ED3-868E-37B263A03D1C}" type="sibTrans" cxnId="{F1EF8FA4-1E8C-43B2-84BB-6D453B562D52}">
      <dgm:prSet/>
      <dgm:spPr/>
      <dgm:t>
        <a:bodyPr/>
        <a:lstStyle/>
        <a:p>
          <a:endParaRPr lang="es-ES"/>
        </a:p>
      </dgm:t>
    </dgm:pt>
    <dgm:pt modelId="{91EAEFCC-F85C-4E61-BAEC-705B2B3ADCC4}" type="pres">
      <dgm:prSet presAssocID="{E7464EC4-E4AD-487A-A04D-1DDA940CAD93}" presName="compositeShape" presStyleCnt="0">
        <dgm:presLayoutVars>
          <dgm:chMax val="7"/>
          <dgm:dir/>
          <dgm:resizeHandles val="exact"/>
        </dgm:presLayoutVars>
      </dgm:prSet>
      <dgm:spPr/>
    </dgm:pt>
    <dgm:pt modelId="{4EAAB753-022D-4EE0-9559-AAA3EF5BB540}" type="pres">
      <dgm:prSet presAssocID="{E7464EC4-E4AD-487A-A04D-1DDA940CAD93}" presName="wedge1" presStyleLbl="node1" presStyleIdx="0" presStyleCnt="4"/>
      <dgm:spPr/>
      <dgm:t>
        <a:bodyPr/>
        <a:lstStyle/>
        <a:p>
          <a:endParaRPr lang="es-ES"/>
        </a:p>
      </dgm:t>
    </dgm:pt>
    <dgm:pt modelId="{7DC7E8F7-050A-4B56-BF75-90A665365363}" type="pres">
      <dgm:prSet presAssocID="{E7464EC4-E4AD-487A-A04D-1DDA940CAD93}" presName="dummy1a" presStyleCnt="0"/>
      <dgm:spPr/>
    </dgm:pt>
    <dgm:pt modelId="{3AA7AD51-133F-4953-A727-B6111A584326}" type="pres">
      <dgm:prSet presAssocID="{E7464EC4-E4AD-487A-A04D-1DDA940CAD93}" presName="dummy1b" presStyleCnt="0"/>
      <dgm:spPr/>
    </dgm:pt>
    <dgm:pt modelId="{88607466-05C7-4BBC-A3D4-31466B33012A}" type="pres">
      <dgm:prSet presAssocID="{E7464EC4-E4AD-487A-A04D-1DDA940CAD93}" presName="wedge1Tx" presStyleLbl="node1" presStyleIdx="0" presStyleCnt="4">
        <dgm:presLayoutVars>
          <dgm:chMax val="0"/>
          <dgm:chPref val="0"/>
          <dgm:bulletEnabled val="1"/>
        </dgm:presLayoutVars>
      </dgm:prSet>
      <dgm:spPr/>
      <dgm:t>
        <a:bodyPr/>
        <a:lstStyle/>
        <a:p>
          <a:endParaRPr lang="es-ES"/>
        </a:p>
      </dgm:t>
    </dgm:pt>
    <dgm:pt modelId="{CF9EE424-BCAA-403D-99BA-B977229BC28C}" type="pres">
      <dgm:prSet presAssocID="{E7464EC4-E4AD-487A-A04D-1DDA940CAD93}" presName="wedge2" presStyleLbl="node1" presStyleIdx="1" presStyleCnt="4"/>
      <dgm:spPr/>
      <dgm:t>
        <a:bodyPr/>
        <a:lstStyle/>
        <a:p>
          <a:endParaRPr lang="es-ES"/>
        </a:p>
      </dgm:t>
    </dgm:pt>
    <dgm:pt modelId="{B60C4CFD-E480-4432-BAF1-02239295D418}" type="pres">
      <dgm:prSet presAssocID="{E7464EC4-E4AD-487A-A04D-1DDA940CAD93}" presName="dummy2a" presStyleCnt="0"/>
      <dgm:spPr/>
    </dgm:pt>
    <dgm:pt modelId="{B0CF1AB8-B423-469E-B3B7-448FEB34C4E6}" type="pres">
      <dgm:prSet presAssocID="{E7464EC4-E4AD-487A-A04D-1DDA940CAD93}" presName="dummy2b" presStyleCnt="0"/>
      <dgm:spPr/>
    </dgm:pt>
    <dgm:pt modelId="{FCBDC888-9942-4B0F-A7F8-24B4F9086F5D}" type="pres">
      <dgm:prSet presAssocID="{E7464EC4-E4AD-487A-A04D-1DDA940CAD93}" presName="wedge2Tx" presStyleLbl="node1" presStyleIdx="1" presStyleCnt="4">
        <dgm:presLayoutVars>
          <dgm:chMax val="0"/>
          <dgm:chPref val="0"/>
          <dgm:bulletEnabled val="1"/>
        </dgm:presLayoutVars>
      </dgm:prSet>
      <dgm:spPr/>
      <dgm:t>
        <a:bodyPr/>
        <a:lstStyle/>
        <a:p>
          <a:endParaRPr lang="es-ES"/>
        </a:p>
      </dgm:t>
    </dgm:pt>
    <dgm:pt modelId="{3D8811D8-5254-4DC3-AFAC-C43E9C1BADA1}" type="pres">
      <dgm:prSet presAssocID="{E7464EC4-E4AD-487A-A04D-1DDA940CAD93}" presName="wedge3" presStyleLbl="node1" presStyleIdx="2" presStyleCnt="4"/>
      <dgm:spPr/>
      <dgm:t>
        <a:bodyPr/>
        <a:lstStyle/>
        <a:p>
          <a:endParaRPr lang="es-ES"/>
        </a:p>
      </dgm:t>
    </dgm:pt>
    <dgm:pt modelId="{A9DF89C9-E5A2-43F2-B469-A85CF8BACB51}" type="pres">
      <dgm:prSet presAssocID="{E7464EC4-E4AD-487A-A04D-1DDA940CAD93}" presName="dummy3a" presStyleCnt="0"/>
      <dgm:spPr/>
    </dgm:pt>
    <dgm:pt modelId="{370A239E-C8D8-4AA8-A5B1-A3E8E8A19E9A}" type="pres">
      <dgm:prSet presAssocID="{E7464EC4-E4AD-487A-A04D-1DDA940CAD93}" presName="dummy3b" presStyleCnt="0"/>
      <dgm:spPr/>
    </dgm:pt>
    <dgm:pt modelId="{5C30BA93-632F-43AE-93B5-268EC85E4074}" type="pres">
      <dgm:prSet presAssocID="{E7464EC4-E4AD-487A-A04D-1DDA940CAD93}" presName="wedge3Tx" presStyleLbl="node1" presStyleIdx="2" presStyleCnt="4">
        <dgm:presLayoutVars>
          <dgm:chMax val="0"/>
          <dgm:chPref val="0"/>
          <dgm:bulletEnabled val="1"/>
        </dgm:presLayoutVars>
      </dgm:prSet>
      <dgm:spPr/>
      <dgm:t>
        <a:bodyPr/>
        <a:lstStyle/>
        <a:p>
          <a:endParaRPr lang="es-ES"/>
        </a:p>
      </dgm:t>
    </dgm:pt>
    <dgm:pt modelId="{2A701669-F465-4A19-8A1A-0189D4AD54E0}" type="pres">
      <dgm:prSet presAssocID="{E7464EC4-E4AD-487A-A04D-1DDA940CAD93}" presName="wedge4" presStyleLbl="node1" presStyleIdx="3" presStyleCnt="4"/>
      <dgm:spPr/>
      <dgm:t>
        <a:bodyPr/>
        <a:lstStyle/>
        <a:p>
          <a:endParaRPr lang="es-ES"/>
        </a:p>
      </dgm:t>
    </dgm:pt>
    <dgm:pt modelId="{B225498A-3F4B-4E50-B1B6-23862855DB6A}" type="pres">
      <dgm:prSet presAssocID="{E7464EC4-E4AD-487A-A04D-1DDA940CAD93}" presName="dummy4a" presStyleCnt="0"/>
      <dgm:spPr/>
    </dgm:pt>
    <dgm:pt modelId="{33A37D79-8FF7-4196-BA6F-4DBEE8A2B005}" type="pres">
      <dgm:prSet presAssocID="{E7464EC4-E4AD-487A-A04D-1DDA940CAD93}" presName="dummy4b" presStyleCnt="0"/>
      <dgm:spPr/>
    </dgm:pt>
    <dgm:pt modelId="{CE981EA6-0F43-4EC3-AE17-F3C2EDC7BACA}" type="pres">
      <dgm:prSet presAssocID="{E7464EC4-E4AD-487A-A04D-1DDA940CAD93}" presName="wedge4Tx" presStyleLbl="node1" presStyleIdx="3" presStyleCnt="4">
        <dgm:presLayoutVars>
          <dgm:chMax val="0"/>
          <dgm:chPref val="0"/>
          <dgm:bulletEnabled val="1"/>
        </dgm:presLayoutVars>
      </dgm:prSet>
      <dgm:spPr/>
      <dgm:t>
        <a:bodyPr/>
        <a:lstStyle/>
        <a:p>
          <a:endParaRPr lang="es-ES"/>
        </a:p>
      </dgm:t>
    </dgm:pt>
    <dgm:pt modelId="{F78CBFEA-5A82-4A45-B764-224A16B00792}" type="pres">
      <dgm:prSet presAssocID="{BAB2DB22-0CF9-44EC-BF7E-C20E528ECBB5}" presName="arrowWedge1" presStyleLbl="fgSibTrans2D1" presStyleIdx="0" presStyleCnt="4"/>
      <dgm:spPr/>
    </dgm:pt>
    <dgm:pt modelId="{25579DD8-46DD-4645-8A67-50FFBA0F0E77}" type="pres">
      <dgm:prSet presAssocID="{7136D488-8FF3-439D-9690-4581B3EF9DE4}" presName="arrowWedge2" presStyleLbl="fgSibTrans2D1" presStyleIdx="1" presStyleCnt="4"/>
      <dgm:spPr/>
    </dgm:pt>
    <dgm:pt modelId="{AE91117F-1E25-4F37-B779-AA8039C6480D}" type="pres">
      <dgm:prSet presAssocID="{F89A5F15-A865-4674-B4B8-24FDEA08FED3}" presName="arrowWedge3" presStyleLbl="fgSibTrans2D1" presStyleIdx="2" presStyleCnt="4"/>
      <dgm:spPr/>
    </dgm:pt>
    <dgm:pt modelId="{AA8B90A4-2A3D-4613-9D4C-CC621F10AD5F}" type="pres">
      <dgm:prSet presAssocID="{738C7FAE-06EA-4ED3-868E-37B263A03D1C}" presName="arrowWedge4" presStyleLbl="fgSibTrans2D1" presStyleIdx="3" presStyleCnt="4"/>
      <dgm:spPr/>
    </dgm:pt>
  </dgm:ptLst>
  <dgm:cxnLst>
    <dgm:cxn modelId="{520A843F-DD00-40AD-918F-51EA4C670FA7}" type="presOf" srcId="{173B2409-38D2-41BF-A4EA-3E47B17F4797}" destId="{4EAAB753-022D-4EE0-9559-AAA3EF5BB540}" srcOrd="0" destOrd="0" presId="urn:microsoft.com/office/officeart/2005/8/layout/cycle8"/>
    <dgm:cxn modelId="{DA4BC829-F56A-4486-B2C3-50784BD94A96}" type="presOf" srcId="{5883B82D-49E9-4438-BDC3-A0B5198F13F9}" destId="{2A701669-F465-4A19-8A1A-0189D4AD54E0}" srcOrd="0" destOrd="0" presId="urn:microsoft.com/office/officeart/2005/8/layout/cycle8"/>
    <dgm:cxn modelId="{1F7C2156-47E4-4B1B-A24E-A2D39D5AF19A}" type="presOf" srcId="{E7464EC4-E4AD-487A-A04D-1DDA940CAD93}" destId="{91EAEFCC-F85C-4E61-BAEC-705B2B3ADCC4}" srcOrd="0" destOrd="0" presId="urn:microsoft.com/office/officeart/2005/8/layout/cycle8"/>
    <dgm:cxn modelId="{4E6D9E7F-2ECA-43A6-BDDF-5E1254FDAB37}" type="presOf" srcId="{173B2409-38D2-41BF-A4EA-3E47B17F4797}" destId="{88607466-05C7-4BBC-A3D4-31466B33012A}" srcOrd="1" destOrd="0" presId="urn:microsoft.com/office/officeart/2005/8/layout/cycle8"/>
    <dgm:cxn modelId="{A36EEFED-1055-43A0-B185-A802AD4AA1A9}" type="presOf" srcId="{5883B82D-49E9-4438-BDC3-A0B5198F13F9}" destId="{CE981EA6-0F43-4EC3-AE17-F3C2EDC7BACA}" srcOrd="1" destOrd="0" presId="urn:microsoft.com/office/officeart/2005/8/layout/cycle8"/>
    <dgm:cxn modelId="{992BBA3E-7EC0-4E5D-AFDC-99F5F770D00D}" srcId="{E7464EC4-E4AD-487A-A04D-1DDA940CAD93}" destId="{322867AE-0FB9-4F37-B3DE-B0E78FF5B50C}" srcOrd="1" destOrd="0" parTransId="{87325809-CBA5-416C-B96C-3B647C9BC9C8}" sibTransId="{7136D488-8FF3-439D-9690-4581B3EF9DE4}"/>
    <dgm:cxn modelId="{DBF90284-5902-4CFD-8131-A54E6E35D5A5}" type="presOf" srcId="{322867AE-0FB9-4F37-B3DE-B0E78FF5B50C}" destId="{FCBDC888-9942-4B0F-A7F8-24B4F9086F5D}" srcOrd="1" destOrd="0" presId="urn:microsoft.com/office/officeart/2005/8/layout/cycle8"/>
    <dgm:cxn modelId="{971EFE9D-7E17-4FA0-A96D-00A94AEAD13E}" srcId="{E7464EC4-E4AD-487A-A04D-1DDA940CAD93}" destId="{173B2409-38D2-41BF-A4EA-3E47B17F4797}" srcOrd="0" destOrd="0" parTransId="{FD847E28-1A2B-4159-B22E-6D960AC14BF8}" sibTransId="{BAB2DB22-0CF9-44EC-BF7E-C20E528ECBB5}"/>
    <dgm:cxn modelId="{F1EF8FA4-1E8C-43B2-84BB-6D453B562D52}" srcId="{E7464EC4-E4AD-487A-A04D-1DDA940CAD93}" destId="{5883B82D-49E9-4438-BDC3-A0B5198F13F9}" srcOrd="3" destOrd="0" parTransId="{54A1482A-5FC5-438D-B13A-354E40683F84}" sibTransId="{738C7FAE-06EA-4ED3-868E-37B263A03D1C}"/>
    <dgm:cxn modelId="{0D954718-784A-4B11-8E39-37DFBB3BFA9D}" type="presOf" srcId="{E0978FFB-C5FE-4AF0-B9A4-785EC696CC40}" destId="{3D8811D8-5254-4DC3-AFAC-C43E9C1BADA1}" srcOrd="0" destOrd="0" presId="urn:microsoft.com/office/officeart/2005/8/layout/cycle8"/>
    <dgm:cxn modelId="{5E412D0A-A7E4-4F11-9274-1CB591EB6D12}" type="presOf" srcId="{322867AE-0FB9-4F37-B3DE-B0E78FF5B50C}" destId="{CF9EE424-BCAA-403D-99BA-B977229BC28C}" srcOrd="0" destOrd="0" presId="urn:microsoft.com/office/officeart/2005/8/layout/cycle8"/>
    <dgm:cxn modelId="{AFAD5E17-5771-494E-8004-45DD1D348670}" type="presOf" srcId="{E0978FFB-C5FE-4AF0-B9A4-785EC696CC40}" destId="{5C30BA93-632F-43AE-93B5-268EC85E4074}" srcOrd="1" destOrd="0" presId="urn:microsoft.com/office/officeart/2005/8/layout/cycle8"/>
    <dgm:cxn modelId="{32629B66-6717-4EBE-9C93-B2E1236926A8}" srcId="{E7464EC4-E4AD-487A-A04D-1DDA940CAD93}" destId="{E0978FFB-C5FE-4AF0-B9A4-785EC696CC40}" srcOrd="2" destOrd="0" parTransId="{6DAFAAB8-2E19-4774-90E2-D3DE0353B924}" sibTransId="{F89A5F15-A865-4674-B4B8-24FDEA08FED3}"/>
    <dgm:cxn modelId="{3A9D2101-B703-40E5-8B6E-9C51356D1368}" type="presParOf" srcId="{91EAEFCC-F85C-4E61-BAEC-705B2B3ADCC4}" destId="{4EAAB753-022D-4EE0-9559-AAA3EF5BB540}" srcOrd="0" destOrd="0" presId="urn:microsoft.com/office/officeart/2005/8/layout/cycle8"/>
    <dgm:cxn modelId="{DAFDD518-5338-40A5-B321-7F08B4797E0F}" type="presParOf" srcId="{91EAEFCC-F85C-4E61-BAEC-705B2B3ADCC4}" destId="{7DC7E8F7-050A-4B56-BF75-90A665365363}" srcOrd="1" destOrd="0" presId="urn:microsoft.com/office/officeart/2005/8/layout/cycle8"/>
    <dgm:cxn modelId="{6FDF302A-2A81-4FDB-91C7-E1B4D5B2F1D0}" type="presParOf" srcId="{91EAEFCC-F85C-4E61-BAEC-705B2B3ADCC4}" destId="{3AA7AD51-133F-4953-A727-B6111A584326}" srcOrd="2" destOrd="0" presId="urn:microsoft.com/office/officeart/2005/8/layout/cycle8"/>
    <dgm:cxn modelId="{203CBFCD-EBF3-4F17-BCF4-EA1345BB6CB4}" type="presParOf" srcId="{91EAEFCC-F85C-4E61-BAEC-705B2B3ADCC4}" destId="{88607466-05C7-4BBC-A3D4-31466B33012A}" srcOrd="3" destOrd="0" presId="urn:microsoft.com/office/officeart/2005/8/layout/cycle8"/>
    <dgm:cxn modelId="{E88C122D-42F7-4629-A334-A45A928368D8}" type="presParOf" srcId="{91EAEFCC-F85C-4E61-BAEC-705B2B3ADCC4}" destId="{CF9EE424-BCAA-403D-99BA-B977229BC28C}" srcOrd="4" destOrd="0" presId="urn:microsoft.com/office/officeart/2005/8/layout/cycle8"/>
    <dgm:cxn modelId="{960DC969-737C-4502-8BEF-EEFE6F409484}" type="presParOf" srcId="{91EAEFCC-F85C-4E61-BAEC-705B2B3ADCC4}" destId="{B60C4CFD-E480-4432-BAF1-02239295D418}" srcOrd="5" destOrd="0" presId="urn:microsoft.com/office/officeart/2005/8/layout/cycle8"/>
    <dgm:cxn modelId="{91F4C7AC-FF6E-402A-AABE-99A48D940EFF}" type="presParOf" srcId="{91EAEFCC-F85C-4E61-BAEC-705B2B3ADCC4}" destId="{B0CF1AB8-B423-469E-B3B7-448FEB34C4E6}" srcOrd="6" destOrd="0" presId="urn:microsoft.com/office/officeart/2005/8/layout/cycle8"/>
    <dgm:cxn modelId="{D7F5898E-1C4F-4EE9-AA6F-B98F3699B0CF}" type="presParOf" srcId="{91EAEFCC-F85C-4E61-BAEC-705B2B3ADCC4}" destId="{FCBDC888-9942-4B0F-A7F8-24B4F9086F5D}" srcOrd="7" destOrd="0" presId="urn:microsoft.com/office/officeart/2005/8/layout/cycle8"/>
    <dgm:cxn modelId="{4520CA06-8366-436A-9D1D-7F381E00019A}" type="presParOf" srcId="{91EAEFCC-F85C-4E61-BAEC-705B2B3ADCC4}" destId="{3D8811D8-5254-4DC3-AFAC-C43E9C1BADA1}" srcOrd="8" destOrd="0" presId="urn:microsoft.com/office/officeart/2005/8/layout/cycle8"/>
    <dgm:cxn modelId="{D235C72C-7B68-4FAC-8664-3930E7CC1ADC}" type="presParOf" srcId="{91EAEFCC-F85C-4E61-BAEC-705B2B3ADCC4}" destId="{A9DF89C9-E5A2-43F2-B469-A85CF8BACB51}" srcOrd="9" destOrd="0" presId="urn:microsoft.com/office/officeart/2005/8/layout/cycle8"/>
    <dgm:cxn modelId="{F3205C10-B52F-4730-AA3F-95CEB6F72C66}" type="presParOf" srcId="{91EAEFCC-F85C-4E61-BAEC-705B2B3ADCC4}" destId="{370A239E-C8D8-4AA8-A5B1-A3E8E8A19E9A}" srcOrd="10" destOrd="0" presId="urn:microsoft.com/office/officeart/2005/8/layout/cycle8"/>
    <dgm:cxn modelId="{7904F550-A0DF-4518-B21E-80854B0E8C8D}" type="presParOf" srcId="{91EAEFCC-F85C-4E61-BAEC-705B2B3ADCC4}" destId="{5C30BA93-632F-43AE-93B5-268EC85E4074}" srcOrd="11" destOrd="0" presId="urn:microsoft.com/office/officeart/2005/8/layout/cycle8"/>
    <dgm:cxn modelId="{40D9261E-B9FF-4FA6-9B8D-9164451B332B}" type="presParOf" srcId="{91EAEFCC-F85C-4E61-BAEC-705B2B3ADCC4}" destId="{2A701669-F465-4A19-8A1A-0189D4AD54E0}" srcOrd="12" destOrd="0" presId="urn:microsoft.com/office/officeart/2005/8/layout/cycle8"/>
    <dgm:cxn modelId="{80D3AC4C-6057-4CA9-8CF3-CBCDDDD51DF5}" type="presParOf" srcId="{91EAEFCC-F85C-4E61-BAEC-705B2B3ADCC4}" destId="{B225498A-3F4B-4E50-B1B6-23862855DB6A}" srcOrd="13" destOrd="0" presId="urn:microsoft.com/office/officeart/2005/8/layout/cycle8"/>
    <dgm:cxn modelId="{FDBC25FB-6550-407F-84B8-0F06B08FC5F9}" type="presParOf" srcId="{91EAEFCC-F85C-4E61-BAEC-705B2B3ADCC4}" destId="{33A37D79-8FF7-4196-BA6F-4DBEE8A2B005}" srcOrd="14" destOrd="0" presId="urn:microsoft.com/office/officeart/2005/8/layout/cycle8"/>
    <dgm:cxn modelId="{42A2ECD9-B926-4D85-8E1C-6A87A0421711}" type="presParOf" srcId="{91EAEFCC-F85C-4E61-BAEC-705B2B3ADCC4}" destId="{CE981EA6-0F43-4EC3-AE17-F3C2EDC7BACA}" srcOrd="15" destOrd="0" presId="urn:microsoft.com/office/officeart/2005/8/layout/cycle8"/>
    <dgm:cxn modelId="{FCCE447B-0C83-4872-AB48-46EED0B03A4C}" type="presParOf" srcId="{91EAEFCC-F85C-4E61-BAEC-705B2B3ADCC4}" destId="{F78CBFEA-5A82-4A45-B764-224A16B00792}" srcOrd="16" destOrd="0" presId="urn:microsoft.com/office/officeart/2005/8/layout/cycle8"/>
    <dgm:cxn modelId="{AC521ED6-776D-44DC-BC00-B469A6D0468B}" type="presParOf" srcId="{91EAEFCC-F85C-4E61-BAEC-705B2B3ADCC4}" destId="{25579DD8-46DD-4645-8A67-50FFBA0F0E77}" srcOrd="17" destOrd="0" presId="urn:microsoft.com/office/officeart/2005/8/layout/cycle8"/>
    <dgm:cxn modelId="{0D880199-090C-4330-B4D4-4E85792A3F22}" type="presParOf" srcId="{91EAEFCC-F85C-4E61-BAEC-705B2B3ADCC4}" destId="{AE91117F-1E25-4F37-B779-AA8039C6480D}" srcOrd="18" destOrd="0" presId="urn:microsoft.com/office/officeart/2005/8/layout/cycle8"/>
    <dgm:cxn modelId="{BDEC5737-BC44-4E2F-8A1F-EF554277B813}" type="presParOf" srcId="{91EAEFCC-F85C-4E61-BAEC-705B2B3ADCC4}" destId="{AA8B90A4-2A3D-4613-9D4C-CC621F10AD5F}" srcOrd="1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A437E7-4F2D-462D-BBF4-8EB783245D96}"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s-ES"/>
        </a:p>
      </dgm:t>
    </dgm:pt>
    <dgm:pt modelId="{EBBA1694-5765-4BEB-B020-EA97656377A5}">
      <dgm:prSet custT="1"/>
      <dgm:spPr/>
      <dgm:t>
        <a:bodyPr/>
        <a:lstStyle/>
        <a:p>
          <a:pPr rtl="0"/>
          <a:r>
            <a:rPr lang="es-ES" sz="2700" dirty="0"/>
            <a:t>Estilo INHIBIDO</a:t>
          </a:r>
        </a:p>
      </dgm:t>
    </dgm:pt>
    <dgm:pt modelId="{B01196CE-6BCD-45D0-BD61-085641CF84A8}" type="parTrans" cxnId="{3F756A4C-C68E-48CC-B007-4A9F2C5E1A48}">
      <dgm:prSet/>
      <dgm:spPr/>
      <dgm:t>
        <a:bodyPr/>
        <a:lstStyle/>
        <a:p>
          <a:endParaRPr lang="es-ES"/>
        </a:p>
      </dgm:t>
    </dgm:pt>
    <dgm:pt modelId="{67C4357A-A0B7-455F-A790-47DE585F14A6}" type="sibTrans" cxnId="{3F756A4C-C68E-48CC-B007-4A9F2C5E1A48}">
      <dgm:prSet/>
      <dgm:spPr/>
      <dgm:t>
        <a:bodyPr/>
        <a:lstStyle/>
        <a:p>
          <a:endParaRPr lang="es-ES"/>
        </a:p>
      </dgm:t>
    </dgm:pt>
    <dgm:pt modelId="{A808F65C-262E-4CBE-854E-2AFD612F92B9}">
      <dgm:prSet/>
      <dgm:spPr/>
      <dgm:t>
        <a:bodyPr/>
        <a:lstStyle/>
        <a:p>
          <a:pPr rtl="0"/>
          <a:r>
            <a:rPr lang="es-ES" dirty="0"/>
            <a:t>No participa en clase</a:t>
          </a:r>
        </a:p>
      </dgm:t>
    </dgm:pt>
    <dgm:pt modelId="{0FD5C0DA-C7D3-4F37-B551-6E64DD778372}" type="parTrans" cxnId="{593BDD01-B465-456E-9D0D-F1161FE603E3}">
      <dgm:prSet/>
      <dgm:spPr/>
      <dgm:t>
        <a:bodyPr/>
        <a:lstStyle/>
        <a:p>
          <a:endParaRPr lang="es-ES"/>
        </a:p>
      </dgm:t>
    </dgm:pt>
    <dgm:pt modelId="{50752916-64AC-4B05-8F3C-3EEB8046800F}" type="sibTrans" cxnId="{593BDD01-B465-456E-9D0D-F1161FE603E3}">
      <dgm:prSet/>
      <dgm:spPr/>
      <dgm:t>
        <a:bodyPr/>
        <a:lstStyle/>
        <a:p>
          <a:endParaRPr lang="es-ES"/>
        </a:p>
      </dgm:t>
    </dgm:pt>
    <dgm:pt modelId="{97CA2303-5AE8-4D2A-9639-33DCC7008862}">
      <dgm:prSet custT="1"/>
      <dgm:spPr/>
      <dgm:t>
        <a:bodyPr/>
        <a:lstStyle/>
        <a:p>
          <a:pPr rtl="0"/>
          <a:r>
            <a:rPr lang="es-ES" sz="2700" dirty="0"/>
            <a:t>Estilo IMPULSIVO</a:t>
          </a:r>
        </a:p>
      </dgm:t>
    </dgm:pt>
    <dgm:pt modelId="{5A467D69-E9A8-4C17-BD54-5812D760C6BC}" type="parTrans" cxnId="{05CB9588-2D91-440F-8FCB-61A2900A56EB}">
      <dgm:prSet/>
      <dgm:spPr/>
      <dgm:t>
        <a:bodyPr/>
        <a:lstStyle/>
        <a:p>
          <a:endParaRPr lang="es-ES"/>
        </a:p>
      </dgm:t>
    </dgm:pt>
    <dgm:pt modelId="{3AD38A33-7097-441F-A9EC-1848C45FD734}" type="sibTrans" cxnId="{05CB9588-2D91-440F-8FCB-61A2900A56EB}">
      <dgm:prSet/>
      <dgm:spPr/>
      <dgm:t>
        <a:bodyPr/>
        <a:lstStyle/>
        <a:p>
          <a:endParaRPr lang="es-ES"/>
        </a:p>
      </dgm:t>
    </dgm:pt>
    <dgm:pt modelId="{2405CA13-76BF-4121-8A3C-C8EE49B2A5EC}">
      <dgm:prSet/>
      <dgm:spPr/>
      <dgm:t>
        <a:bodyPr/>
        <a:lstStyle/>
        <a:p>
          <a:pPr rtl="0"/>
          <a:r>
            <a:rPr lang="es-ES" dirty="0"/>
            <a:t>Centro de atención en el aula</a:t>
          </a:r>
        </a:p>
      </dgm:t>
    </dgm:pt>
    <dgm:pt modelId="{FF5DC432-0544-4E35-969A-E131C1229AF0}" type="parTrans" cxnId="{6D5D7628-4D44-4FA6-A4AB-C8F5135D2FC5}">
      <dgm:prSet/>
      <dgm:spPr/>
      <dgm:t>
        <a:bodyPr/>
        <a:lstStyle/>
        <a:p>
          <a:endParaRPr lang="es-ES"/>
        </a:p>
      </dgm:t>
    </dgm:pt>
    <dgm:pt modelId="{35011610-80C4-4AC2-BB12-3DBB7D4E084E}" type="sibTrans" cxnId="{6D5D7628-4D44-4FA6-A4AB-C8F5135D2FC5}">
      <dgm:prSet/>
      <dgm:spPr/>
      <dgm:t>
        <a:bodyPr/>
        <a:lstStyle/>
        <a:p>
          <a:endParaRPr lang="es-ES"/>
        </a:p>
      </dgm:t>
    </dgm:pt>
    <dgm:pt modelId="{C415B7BE-0DAB-43A0-B3C0-2D246B58726B}">
      <dgm:prSet/>
      <dgm:spPr/>
      <dgm:t>
        <a:bodyPr/>
        <a:lstStyle/>
        <a:p>
          <a:pPr rtl="0"/>
          <a:r>
            <a:rPr lang="es-ES" dirty="0"/>
            <a:t>No pregunta aunque tenga dudas o no comprenda enunciados de examen</a:t>
          </a:r>
        </a:p>
      </dgm:t>
    </dgm:pt>
    <dgm:pt modelId="{DBC0EA4C-F24A-4A83-A878-46455E624DF8}" type="parTrans" cxnId="{7749B9E4-06D9-40F2-BADC-BC78B76D7626}">
      <dgm:prSet/>
      <dgm:spPr/>
      <dgm:t>
        <a:bodyPr/>
        <a:lstStyle/>
        <a:p>
          <a:endParaRPr lang="es-ES"/>
        </a:p>
      </dgm:t>
    </dgm:pt>
    <dgm:pt modelId="{8E7EF80C-B858-4AC0-9E32-5B31BBD7675A}" type="sibTrans" cxnId="{7749B9E4-06D9-40F2-BADC-BC78B76D7626}">
      <dgm:prSet/>
      <dgm:spPr/>
      <dgm:t>
        <a:bodyPr/>
        <a:lstStyle/>
        <a:p>
          <a:endParaRPr lang="es-ES"/>
        </a:p>
      </dgm:t>
    </dgm:pt>
    <dgm:pt modelId="{4FB2848D-6D8B-4E84-B6F8-AEDA0794AD84}">
      <dgm:prSet/>
      <dgm:spPr/>
      <dgm:t>
        <a:bodyPr/>
        <a:lstStyle/>
        <a:p>
          <a:pPr rtl="0"/>
          <a:r>
            <a:rPr lang="es-ES" dirty="0"/>
            <a:t>Le cuesta hacer amigos</a:t>
          </a:r>
        </a:p>
      </dgm:t>
    </dgm:pt>
    <dgm:pt modelId="{B827F48E-5346-400F-8223-A6FBF8D90176}" type="parTrans" cxnId="{854A1565-5EF1-42D5-AA1F-6AFBC2DA5BDE}">
      <dgm:prSet/>
      <dgm:spPr/>
      <dgm:t>
        <a:bodyPr/>
        <a:lstStyle/>
        <a:p>
          <a:endParaRPr lang="es-ES"/>
        </a:p>
      </dgm:t>
    </dgm:pt>
    <dgm:pt modelId="{93E6C7DB-906E-463D-8B5D-2A7FDE69F785}" type="sibTrans" cxnId="{854A1565-5EF1-42D5-AA1F-6AFBC2DA5BDE}">
      <dgm:prSet/>
      <dgm:spPr/>
      <dgm:t>
        <a:bodyPr/>
        <a:lstStyle/>
        <a:p>
          <a:endParaRPr lang="es-ES"/>
        </a:p>
      </dgm:t>
    </dgm:pt>
    <dgm:pt modelId="{6A30284D-FBC7-40C7-8F21-4628268815A4}">
      <dgm:prSet/>
      <dgm:spPr/>
      <dgm:t>
        <a:bodyPr/>
        <a:lstStyle/>
        <a:p>
          <a:pPr rtl="0"/>
          <a:r>
            <a:rPr lang="es-ES" dirty="0"/>
            <a:t>Timidez e introversión</a:t>
          </a:r>
        </a:p>
      </dgm:t>
    </dgm:pt>
    <dgm:pt modelId="{99179EEC-0986-46C8-8438-6B60968419EC}" type="parTrans" cxnId="{3E787916-342D-497D-8057-38EF93766CE0}">
      <dgm:prSet/>
      <dgm:spPr/>
      <dgm:t>
        <a:bodyPr/>
        <a:lstStyle/>
        <a:p>
          <a:endParaRPr lang="es-ES"/>
        </a:p>
      </dgm:t>
    </dgm:pt>
    <dgm:pt modelId="{B5307943-E3F2-4382-AA65-B5B372774DA2}" type="sibTrans" cxnId="{3E787916-342D-497D-8057-38EF93766CE0}">
      <dgm:prSet/>
      <dgm:spPr/>
      <dgm:t>
        <a:bodyPr/>
        <a:lstStyle/>
        <a:p>
          <a:endParaRPr lang="es-ES"/>
        </a:p>
      </dgm:t>
    </dgm:pt>
    <dgm:pt modelId="{C609DC80-FD66-4EED-9FD6-BD65C861BB1E}">
      <dgm:prSet/>
      <dgm:spPr/>
      <dgm:t>
        <a:bodyPr/>
        <a:lstStyle/>
        <a:p>
          <a:pPr rtl="0"/>
          <a:r>
            <a:rPr lang="es-ES" dirty="0"/>
            <a:t>Conductas disruptivas</a:t>
          </a:r>
        </a:p>
      </dgm:t>
    </dgm:pt>
    <dgm:pt modelId="{C6D58D4F-0E77-4108-B25A-E46028B492EC}" type="parTrans" cxnId="{28FBA17F-0436-4377-B346-A113E0FF7D2A}">
      <dgm:prSet/>
      <dgm:spPr/>
      <dgm:t>
        <a:bodyPr/>
        <a:lstStyle/>
        <a:p>
          <a:endParaRPr lang="es-ES"/>
        </a:p>
      </dgm:t>
    </dgm:pt>
    <dgm:pt modelId="{D37669B5-FE48-48DC-90AB-25C28F43FEA2}" type="sibTrans" cxnId="{28FBA17F-0436-4377-B346-A113E0FF7D2A}">
      <dgm:prSet/>
      <dgm:spPr/>
      <dgm:t>
        <a:bodyPr/>
        <a:lstStyle/>
        <a:p>
          <a:endParaRPr lang="es-ES"/>
        </a:p>
      </dgm:t>
    </dgm:pt>
    <dgm:pt modelId="{C94147DA-4F29-4FE2-88F8-A4DFBABF5C2C}">
      <dgm:prSet/>
      <dgm:spPr/>
      <dgm:t>
        <a:bodyPr/>
        <a:lstStyle/>
        <a:p>
          <a:pPr rtl="0"/>
          <a:r>
            <a:rPr lang="es-ES" dirty="0"/>
            <a:t>Actitud de liderazgo </a:t>
          </a:r>
        </a:p>
      </dgm:t>
    </dgm:pt>
    <dgm:pt modelId="{7CDE0FD3-ABE0-4D81-91ED-12CF3BA642FD}" type="parTrans" cxnId="{3B8CC923-9B5D-4F58-AA98-AFE6F65D9F31}">
      <dgm:prSet/>
      <dgm:spPr/>
      <dgm:t>
        <a:bodyPr/>
        <a:lstStyle/>
        <a:p>
          <a:endParaRPr lang="es-ES"/>
        </a:p>
      </dgm:t>
    </dgm:pt>
    <dgm:pt modelId="{7FCF0BD9-2FF3-4DEA-90A1-BA7C2DF0C70A}" type="sibTrans" cxnId="{3B8CC923-9B5D-4F58-AA98-AFE6F65D9F31}">
      <dgm:prSet/>
      <dgm:spPr/>
      <dgm:t>
        <a:bodyPr/>
        <a:lstStyle/>
        <a:p>
          <a:endParaRPr lang="es-ES"/>
        </a:p>
      </dgm:t>
    </dgm:pt>
    <dgm:pt modelId="{F3145A92-0FFA-4168-B185-C8B19C10F366}">
      <dgm:prSet/>
      <dgm:spPr/>
      <dgm:t>
        <a:bodyPr/>
        <a:lstStyle/>
        <a:p>
          <a:pPr rtl="0"/>
          <a:r>
            <a:rPr lang="es-ES" dirty="0"/>
            <a:t>Extroversión y facilidad de palabra</a:t>
          </a:r>
        </a:p>
      </dgm:t>
    </dgm:pt>
    <dgm:pt modelId="{E85750BE-82B7-469D-85AD-74398CE09870}" type="parTrans" cxnId="{45E3BCFD-238F-46F8-BD26-AC4D098E6190}">
      <dgm:prSet/>
      <dgm:spPr/>
      <dgm:t>
        <a:bodyPr/>
        <a:lstStyle/>
        <a:p>
          <a:endParaRPr lang="es-ES"/>
        </a:p>
      </dgm:t>
    </dgm:pt>
    <dgm:pt modelId="{6617C46D-23BA-4D6D-8A36-CB250EEC707B}" type="sibTrans" cxnId="{45E3BCFD-238F-46F8-BD26-AC4D098E6190}">
      <dgm:prSet/>
      <dgm:spPr/>
      <dgm:t>
        <a:bodyPr/>
        <a:lstStyle/>
        <a:p>
          <a:endParaRPr lang="es-ES"/>
        </a:p>
      </dgm:t>
    </dgm:pt>
    <dgm:pt modelId="{9AB51A77-A349-462A-9153-CAD5791BA9B7}">
      <dgm:prSet/>
      <dgm:spPr/>
      <dgm:t>
        <a:bodyPr/>
        <a:lstStyle/>
        <a:p>
          <a:pPr rtl="0"/>
          <a:r>
            <a:rPr lang="es-ES" dirty="0"/>
            <a:t>Actitud desenfadada y amigable</a:t>
          </a:r>
        </a:p>
      </dgm:t>
    </dgm:pt>
    <dgm:pt modelId="{161BE4CB-7EA9-4FE6-ABA6-884A93ECAD51}" type="parTrans" cxnId="{C77983CE-E523-4F9E-9875-A7E5811D43A4}">
      <dgm:prSet/>
      <dgm:spPr/>
      <dgm:t>
        <a:bodyPr/>
        <a:lstStyle/>
        <a:p>
          <a:endParaRPr lang="es-ES"/>
        </a:p>
      </dgm:t>
    </dgm:pt>
    <dgm:pt modelId="{3AC745A6-BAF9-4561-8D7B-6ED759458768}" type="sibTrans" cxnId="{C77983CE-E523-4F9E-9875-A7E5811D43A4}">
      <dgm:prSet/>
      <dgm:spPr/>
      <dgm:t>
        <a:bodyPr/>
        <a:lstStyle/>
        <a:p>
          <a:endParaRPr lang="es-ES"/>
        </a:p>
      </dgm:t>
    </dgm:pt>
    <dgm:pt modelId="{11046532-E5C2-4834-8E50-684EE69CCDE3}">
      <dgm:prSet/>
      <dgm:spPr/>
      <dgm:t>
        <a:bodyPr/>
        <a:lstStyle/>
        <a:p>
          <a:pPr rtl="0"/>
          <a:r>
            <a:rPr lang="es-ES" dirty="0"/>
            <a:t>Tiende a mimetizarse con la pared del aula</a:t>
          </a:r>
        </a:p>
      </dgm:t>
    </dgm:pt>
    <dgm:pt modelId="{A789FF82-8E20-4D75-BA19-04B707E8C676}" type="parTrans" cxnId="{99A33922-ED04-4543-90C2-369DAB520A78}">
      <dgm:prSet/>
      <dgm:spPr/>
      <dgm:t>
        <a:bodyPr/>
        <a:lstStyle/>
        <a:p>
          <a:endParaRPr lang="es-ES"/>
        </a:p>
      </dgm:t>
    </dgm:pt>
    <dgm:pt modelId="{47D394F9-BDE7-4A6B-B025-20C4BCC65177}" type="sibTrans" cxnId="{99A33922-ED04-4543-90C2-369DAB520A78}">
      <dgm:prSet/>
      <dgm:spPr/>
      <dgm:t>
        <a:bodyPr/>
        <a:lstStyle/>
        <a:p>
          <a:endParaRPr lang="es-ES"/>
        </a:p>
      </dgm:t>
    </dgm:pt>
    <dgm:pt modelId="{A3F8E901-871E-4AF9-AD3E-DA5B72D66F97}" type="pres">
      <dgm:prSet presAssocID="{93A437E7-4F2D-462D-BBF4-8EB783245D96}" presName="Name0" presStyleCnt="0">
        <dgm:presLayoutVars>
          <dgm:dir/>
          <dgm:animLvl val="lvl"/>
          <dgm:resizeHandles val="exact"/>
        </dgm:presLayoutVars>
      </dgm:prSet>
      <dgm:spPr/>
      <dgm:t>
        <a:bodyPr/>
        <a:lstStyle/>
        <a:p>
          <a:endParaRPr lang="es-ES"/>
        </a:p>
      </dgm:t>
    </dgm:pt>
    <dgm:pt modelId="{ECAA6D0C-522E-469D-A379-DAB2655485A9}" type="pres">
      <dgm:prSet presAssocID="{EBBA1694-5765-4BEB-B020-EA97656377A5}" presName="linNode" presStyleCnt="0"/>
      <dgm:spPr/>
    </dgm:pt>
    <dgm:pt modelId="{40F32C45-B5DE-4674-B93B-F243F7306872}" type="pres">
      <dgm:prSet presAssocID="{EBBA1694-5765-4BEB-B020-EA97656377A5}" presName="parentText" presStyleLbl="node1" presStyleIdx="0" presStyleCnt="2" custLinFactNeighborX="0" custLinFactNeighborY="482">
        <dgm:presLayoutVars>
          <dgm:chMax val="1"/>
          <dgm:bulletEnabled val="1"/>
        </dgm:presLayoutVars>
      </dgm:prSet>
      <dgm:spPr/>
      <dgm:t>
        <a:bodyPr/>
        <a:lstStyle/>
        <a:p>
          <a:endParaRPr lang="es-ES"/>
        </a:p>
      </dgm:t>
    </dgm:pt>
    <dgm:pt modelId="{A79593AA-8D85-4863-AB25-5845D92F06A8}" type="pres">
      <dgm:prSet presAssocID="{EBBA1694-5765-4BEB-B020-EA97656377A5}" presName="descendantText" presStyleLbl="alignAccFollowNode1" presStyleIdx="0" presStyleCnt="2">
        <dgm:presLayoutVars>
          <dgm:bulletEnabled val="1"/>
        </dgm:presLayoutVars>
      </dgm:prSet>
      <dgm:spPr/>
      <dgm:t>
        <a:bodyPr/>
        <a:lstStyle/>
        <a:p>
          <a:endParaRPr lang="es-ES"/>
        </a:p>
      </dgm:t>
    </dgm:pt>
    <dgm:pt modelId="{4C16BC47-38C0-4C1D-AFDC-3F96F73CEF7D}" type="pres">
      <dgm:prSet presAssocID="{67C4357A-A0B7-455F-A790-47DE585F14A6}" presName="sp" presStyleCnt="0"/>
      <dgm:spPr/>
    </dgm:pt>
    <dgm:pt modelId="{782F8003-D41E-471C-AF4D-6389C05EC5B0}" type="pres">
      <dgm:prSet presAssocID="{97CA2303-5AE8-4D2A-9639-33DCC7008862}" presName="linNode" presStyleCnt="0"/>
      <dgm:spPr/>
    </dgm:pt>
    <dgm:pt modelId="{962D5931-25CD-44B1-85E9-F6672DBEACA0}" type="pres">
      <dgm:prSet presAssocID="{97CA2303-5AE8-4D2A-9639-33DCC7008862}" presName="parentText" presStyleLbl="node1" presStyleIdx="1" presStyleCnt="2">
        <dgm:presLayoutVars>
          <dgm:chMax val="1"/>
          <dgm:bulletEnabled val="1"/>
        </dgm:presLayoutVars>
      </dgm:prSet>
      <dgm:spPr/>
      <dgm:t>
        <a:bodyPr/>
        <a:lstStyle/>
        <a:p>
          <a:endParaRPr lang="es-ES"/>
        </a:p>
      </dgm:t>
    </dgm:pt>
    <dgm:pt modelId="{9E8F49CC-F7EF-4AC9-99AF-B84E59A357CF}" type="pres">
      <dgm:prSet presAssocID="{97CA2303-5AE8-4D2A-9639-33DCC7008862}" presName="descendantText" presStyleLbl="alignAccFollowNode1" presStyleIdx="1" presStyleCnt="2">
        <dgm:presLayoutVars>
          <dgm:bulletEnabled val="1"/>
        </dgm:presLayoutVars>
      </dgm:prSet>
      <dgm:spPr/>
      <dgm:t>
        <a:bodyPr/>
        <a:lstStyle/>
        <a:p>
          <a:endParaRPr lang="es-ES"/>
        </a:p>
      </dgm:t>
    </dgm:pt>
  </dgm:ptLst>
  <dgm:cxnLst>
    <dgm:cxn modelId="{3F756A4C-C68E-48CC-B007-4A9F2C5E1A48}" srcId="{93A437E7-4F2D-462D-BBF4-8EB783245D96}" destId="{EBBA1694-5765-4BEB-B020-EA97656377A5}" srcOrd="0" destOrd="0" parTransId="{B01196CE-6BCD-45D0-BD61-085641CF84A8}" sibTransId="{67C4357A-A0B7-455F-A790-47DE585F14A6}"/>
    <dgm:cxn modelId="{40648C31-2D9D-4E10-8E9E-84228E32617C}" type="presOf" srcId="{97CA2303-5AE8-4D2A-9639-33DCC7008862}" destId="{962D5931-25CD-44B1-85E9-F6672DBEACA0}" srcOrd="0" destOrd="0" presId="urn:microsoft.com/office/officeart/2005/8/layout/vList5"/>
    <dgm:cxn modelId="{8AC4C347-28CD-4759-8AC7-4167DBB9ECB8}" type="presOf" srcId="{9AB51A77-A349-462A-9153-CAD5791BA9B7}" destId="{9E8F49CC-F7EF-4AC9-99AF-B84E59A357CF}" srcOrd="0" destOrd="4" presId="urn:microsoft.com/office/officeart/2005/8/layout/vList5"/>
    <dgm:cxn modelId="{05CB9588-2D91-440F-8FCB-61A2900A56EB}" srcId="{93A437E7-4F2D-462D-BBF4-8EB783245D96}" destId="{97CA2303-5AE8-4D2A-9639-33DCC7008862}" srcOrd="1" destOrd="0" parTransId="{5A467D69-E9A8-4C17-BD54-5812D760C6BC}" sibTransId="{3AD38A33-7097-441F-A9EC-1848C45FD734}"/>
    <dgm:cxn modelId="{1FDEF6F9-8ED1-4580-9E52-6AA0C1D8909B}" type="presOf" srcId="{C609DC80-FD66-4EED-9FD6-BD65C861BB1E}" destId="{9E8F49CC-F7EF-4AC9-99AF-B84E59A357CF}" srcOrd="0" destOrd="1" presId="urn:microsoft.com/office/officeart/2005/8/layout/vList5"/>
    <dgm:cxn modelId="{9ADCBEB9-2870-429F-A1F6-849401929E1D}" type="presOf" srcId="{11046532-E5C2-4834-8E50-684EE69CCDE3}" destId="{A79593AA-8D85-4863-AB25-5845D92F06A8}" srcOrd="0" destOrd="4" presId="urn:microsoft.com/office/officeart/2005/8/layout/vList5"/>
    <dgm:cxn modelId="{7749B9E4-06D9-40F2-BADC-BC78B76D7626}" srcId="{EBBA1694-5765-4BEB-B020-EA97656377A5}" destId="{C415B7BE-0DAB-43A0-B3C0-2D246B58726B}" srcOrd="1" destOrd="0" parTransId="{DBC0EA4C-F24A-4A83-A878-46455E624DF8}" sibTransId="{8E7EF80C-B858-4AC0-9E32-5B31BBD7675A}"/>
    <dgm:cxn modelId="{28FBA17F-0436-4377-B346-A113E0FF7D2A}" srcId="{97CA2303-5AE8-4D2A-9639-33DCC7008862}" destId="{C609DC80-FD66-4EED-9FD6-BD65C861BB1E}" srcOrd="1" destOrd="0" parTransId="{C6D58D4F-0E77-4108-B25A-E46028B492EC}" sibTransId="{D37669B5-FE48-48DC-90AB-25C28F43FEA2}"/>
    <dgm:cxn modelId="{8429B8CB-8F8C-4BB1-BCAC-1C215ED8905F}" type="presOf" srcId="{6A30284D-FBC7-40C7-8F21-4628268815A4}" destId="{A79593AA-8D85-4863-AB25-5845D92F06A8}" srcOrd="0" destOrd="3" presId="urn:microsoft.com/office/officeart/2005/8/layout/vList5"/>
    <dgm:cxn modelId="{45E3BCFD-238F-46F8-BD26-AC4D098E6190}" srcId="{97CA2303-5AE8-4D2A-9639-33DCC7008862}" destId="{F3145A92-0FFA-4168-B185-C8B19C10F366}" srcOrd="3" destOrd="0" parTransId="{E85750BE-82B7-469D-85AD-74398CE09870}" sibTransId="{6617C46D-23BA-4D6D-8A36-CB250EEC707B}"/>
    <dgm:cxn modelId="{D86A2F56-710A-49AD-8868-381117968DFE}" type="presOf" srcId="{C415B7BE-0DAB-43A0-B3C0-2D246B58726B}" destId="{A79593AA-8D85-4863-AB25-5845D92F06A8}" srcOrd="0" destOrd="1" presId="urn:microsoft.com/office/officeart/2005/8/layout/vList5"/>
    <dgm:cxn modelId="{3B8CC923-9B5D-4F58-AA98-AFE6F65D9F31}" srcId="{97CA2303-5AE8-4D2A-9639-33DCC7008862}" destId="{C94147DA-4F29-4FE2-88F8-A4DFBABF5C2C}" srcOrd="2" destOrd="0" parTransId="{7CDE0FD3-ABE0-4D81-91ED-12CF3BA642FD}" sibTransId="{7FCF0BD9-2FF3-4DEA-90A1-BA7C2DF0C70A}"/>
    <dgm:cxn modelId="{854A1565-5EF1-42D5-AA1F-6AFBC2DA5BDE}" srcId="{EBBA1694-5765-4BEB-B020-EA97656377A5}" destId="{4FB2848D-6D8B-4E84-B6F8-AEDA0794AD84}" srcOrd="2" destOrd="0" parTransId="{B827F48E-5346-400F-8223-A6FBF8D90176}" sibTransId="{93E6C7DB-906E-463D-8B5D-2A7FDE69F785}"/>
    <dgm:cxn modelId="{3E787916-342D-497D-8057-38EF93766CE0}" srcId="{EBBA1694-5765-4BEB-B020-EA97656377A5}" destId="{6A30284D-FBC7-40C7-8F21-4628268815A4}" srcOrd="3" destOrd="0" parTransId="{99179EEC-0986-46C8-8438-6B60968419EC}" sibTransId="{B5307943-E3F2-4382-AA65-B5B372774DA2}"/>
    <dgm:cxn modelId="{2E01D6FF-6913-4AB8-8707-188C6FDCEABC}" type="presOf" srcId="{A808F65C-262E-4CBE-854E-2AFD612F92B9}" destId="{A79593AA-8D85-4863-AB25-5845D92F06A8}" srcOrd="0" destOrd="0" presId="urn:microsoft.com/office/officeart/2005/8/layout/vList5"/>
    <dgm:cxn modelId="{267C7191-D225-401D-A806-E7929AE1A3A9}" type="presOf" srcId="{F3145A92-0FFA-4168-B185-C8B19C10F366}" destId="{9E8F49CC-F7EF-4AC9-99AF-B84E59A357CF}" srcOrd="0" destOrd="3" presId="urn:microsoft.com/office/officeart/2005/8/layout/vList5"/>
    <dgm:cxn modelId="{A1D496F9-BF07-4504-964E-9E4A3FCF7673}" type="presOf" srcId="{93A437E7-4F2D-462D-BBF4-8EB783245D96}" destId="{A3F8E901-871E-4AF9-AD3E-DA5B72D66F97}" srcOrd="0" destOrd="0" presId="urn:microsoft.com/office/officeart/2005/8/layout/vList5"/>
    <dgm:cxn modelId="{45298149-8EB2-47A1-A650-ABAFBF05878F}" type="presOf" srcId="{C94147DA-4F29-4FE2-88F8-A4DFBABF5C2C}" destId="{9E8F49CC-F7EF-4AC9-99AF-B84E59A357CF}" srcOrd="0" destOrd="2" presId="urn:microsoft.com/office/officeart/2005/8/layout/vList5"/>
    <dgm:cxn modelId="{593BDD01-B465-456E-9D0D-F1161FE603E3}" srcId="{EBBA1694-5765-4BEB-B020-EA97656377A5}" destId="{A808F65C-262E-4CBE-854E-2AFD612F92B9}" srcOrd="0" destOrd="0" parTransId="{0FD5C0DA-C7D3-4F37-B551-6E64DD778372}" sibTransId="{50752916-64AC-4B05-8F3C-3EEB8046800F}"/>
    <dgm:cxn modelId="{EF9B6D7A-D0D9-4BAC-A8D0-F8EC3DB7C516}" type="presOf" srcId="{2405CA13-76BF-4121-8A3C-C8EE49B2A5EC}" destId="{9E8F49CC-F7EF-4AC9-99AF-B84E59A357CF}" srcOrd="0" destOrd="0" presId="urn:microsoft.com/office/officeart/2005/8/layout/vList5"/>
    <dgm:cxn modelId="{8BB6220C-12F4-41CA-8E86-1053C2E1ED6C}" type="presOf" srcId="{EBBA1694-5765-4BEB-B020-EA97656377A5}" destId="{40F32C45-B5DE-4674-B93B-F243F7306872}" srcOrd="0" destOrd="0" presId="urn:microsoft.com/office/officeart/2005/8/layout/vList5"/>
    <dgm:cxn modelId="{6D5D7628-4D44-4FA6-A4AB-C8F5135D2FC5}" srcId="{97CA2303-5AE8-4D2A-9639-33DCC7008862}" destId="{2405CA13-76BF-4121-8A3C-C8EE49B2A5EC}" srcOrd="0" destOrd="0" parTransId="{FF5DC432-0544-4E35-969A-E131C1229AF0}" sibTransId="{35011610-80C4-4AC2-BB12-3DBB7D4E084E}"/>
    <dgm:cxn modelId="{99A33922-ED04-4543-90C2-369DAB520A78}" srcId="{EBBA1694-5765-4BEB-B020-EA97656377A5}" destId="{11046532-E5C2-4834-8E50-684EE69CCDE3}" srcOrd="4" destOrd="0" parTransId="{A789FF82-8E20-4D75-BA19-04B707E8C676}" sibTransId="{47D394F9-BDE7-4A6B-B025-20C4BCC65177}"/>
    <dgm:cxn modelId="{0B918675-CF94-4AD6-B815-198599507467}" type="presOf" srcId="{4FB2848D-6D8B-4E84-B6F8-AEDA0794AD84}" destId="{A79593AA-8D85-4863-AB25-5845D92F06A8}" srcOrd="0" destOrd="2" presId="urn:microsoft.com/office/officeart/2005/8/layout/vList5"/>
    <dgm:cxn modelId="{C77983CE-E523-4F9E-9875-A7E5811D43A4}" srcId="{97CA2303-5AE8-4D2A-9639-33DCC7008862}" destId="{9AB51A77-A349-462A-9153-CAD5791BA9B7}" srcOrd="4" destOrd="0" parTransId="{161BE4CB-7EA9-4FE6-ABA6-884A93ECAD51}" sibTransId="{3AC745A6-BAF9-4561-8D7B-6ED759458768}"/>
    <dgm:cxn modelId="{9829FAB7-0416-45E7-9F28-03494607F225}" type="presParOf" srcId="{A3F8E901-871E-4AF9-AD3E-DA5B72D66F97}" destId="{ECAA6D0C-522E-469D-A379-DAB2655485A9}" srcOrd="0" destOrd="0" presId="urn:microsoft.com/office/officeart/2005/8/layout/vList5"/>
    <dgm:cxn modelId="{9824DF2D-BC73-4C81-8122-D22F584CF8DB}" type="presParOf" srcId="{ECAA6D0C-522E-469D-A379-DAB2655485A9}" destId="{40F32C45-B5DE-4674-B93B-F243F7306872}" srcOrd="0" destOrd="0" presId="urn:microsoft.com/office/officeart/2005/8/layout/vList5"/>
    <dgm:cxn modelId="{E18A4D27-A097-432A-9203-1F1E6783DDDC}" type="presParOf" srcId="{ECAA6D0C-522E-469D-A379-DAB2655485A9}" destId="{A79593AA-8D85-4863-AB25-5845D92F06A8}" srcOrd="1" destOrd="0" presId="urn:microsoft.com/office/officeart/2005/8/layout/vList5"/>
    <dgm:cxn modelId="{9FA528AC-0141-432B-AF37-5559389BBF4A}" type="presParOf" srcId="{A3F8E901-871E-4AF9-AD3E-DA5B72D66F97}" destId="{4C16BC47-38C0-4C1D-AFDC-3F96F73CEF7D}" srcOrd="1" destOrd="0" presId="urn:microsoft.com/office/officeart/2005/8/layout/vList5"/>
    <dgm:cxn modelId="{3C50615B-957E-4923-88B4-621CE9080834}" type="presParOf" srcId="{A3F8E901-871E-4AF9-AD3E-DA5B72D66F97}" destId="{782F8003-D41E-471C-AF4D-6389C05EC5B0}" srcOrd="2" destOrd="0" presId="urn:microsoft.com/office/officeart/2005/8/layout/vList5"/>
    <dgm:cxn modelId="{7F7061DA-8F6E-4338-B47D-D65A49C7E3F1}" type="presParOf" srcId="{782F8003-D41E-471C-AF4D-6389C05EC5B0}" destId="{962D5931-25CD-44B1-85E9-F6672DBEACA0}" srcOrd="0" destOrd="0" presId="urn:microsoft.com/office/officeart/2005/8/layout/vList5"/>
    <dgm:cxn modelId="{B39FB1BA-0BDB-4785-8181-4EFE36D074E2}" type="presParOf" srcId="{782F8003-D41E-471C-AF4D-6389C05EC5B0}" destId="{9E8F49CC-F7EF-4AC9-99AF-B84E59A357C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A437E7-4F2D-462D-BBF4-8EB783245D96}"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s-ES"/>
        </a:p>
      </dgm:t>
    </dgm:pt>
    <dgm:pt modelId="{EBBA1694-5765-4BEB-B020-EA97656377A5}">
      <dgm:prSet custT="1"/>
      <dgm:spPr/>
      <dgm:t>
        <a:bodyPr/>
        <a:lstStyle/>
        <a:p>
          <a:pPr rtl="0"/>
          <a:r>
            <a:rPr lang="es-ES" sz="2700" dirty="0"/>
            <a:t>Estilo INHIBIDO</a:t>
          </a:r>
        </a:p>
      </dgm:t>
    </dgm:pt>
    <dgm:pt modelId="{B01196CE-6BCD-45D0-BD61-085641CF84A8}" type="parTrans" cxnId="{3F756A4C-C68E-48CC-B007-4A9F2C5E1A48}">
      <dgm:prSet/>
      <dgm:spPr/>
      <dgm:t>
        <a:bodyPr/>
        <a:lstStyle/>
        <a:p>
          <a:endParaRPr lang="es-ES"/>
        </a:p>
      </dgm:t>
    </dgm:pt>
    <dgm:pt modelId="{67C4357A-A0B7-455F-A790-47DE585F14A6}" type="sibTrans" cxnId="{3F756A4C-C68E-48CC-B007-4A9F2C5E1A48}">
      <dgm:prSet/>
      <dgm:spPr/>
      <dgm:t>
        <a:bodyPr/>
        <a:lstStyle/>
        <a:p>
          <a:endParaRPr lang="es-ES"/>
        </a:p>
      </dgm:t>
    </dgm:pt>
    <dgm:pt modelId="{A808F65C-262E-4CBE-854E-2AFD612F92B9}">
      <dgm:prSet/>
      <dgm:spPr/>
      <dgm:t>
        <a:bodyPr/>
        <a:lstStyle/>
        <a:p>
          <a:pPr rtl="0"/>
          <a:r>
            <a:rPr lang="es-ES" i="1" dirty="0">
              <a:latin typeface="Century Gothic" panose="020B0502020202020204" pitchFamily="34" charset="0"/>
            </a:rPr>
            <a:t>Similar a la etapa anterior</a:t>
          </a:r>
        </a:p>
      </dgm:t>
    </dgm:pt>
    <dgm:pt modelId="{0FD5C0DA-C7D3-4F37-B551-6E64DD778372}" type="parTrans" cxnId="{593BDD01-B465-456E-9D0D-F1161FE603E3}">
      <dgm:prSet/>
      <dgm:spPr/>
      <dgm:t>
        <a:bodyPr/>
        <a:lstStyle/>
        <a:p>
          <a:endParaRPr lang="es-ES"/>
        </a:p>
      </dgm:t>
    </dgm:pt>
    <dgm:pt modelId="{50752916-64AC-4B05-8F3C-3EEB8046800F}" type="sibTrans" cxnId="{593BDD01-B465-456E-9D0D-F1161FE603E3}">
      <dgm:prSet/>
      <dgm:spPr/>
      <dgm:t>
        <a:bodyPr/>
        <a:lstStyle/>
        <a:p>
          <a:endParaRPr lang="es-ES"/>
        </a:p>
      </dgm:t>
    </dgm:pt>
    <dgm:pt modelId="{97CA2303-5AE8-4D2A-9639-33DCC7008862}">
      <dgm:prSet custT="1"/>
      <dgm:spPr/>
      <dgm:t>
        <a:bodyPr/>
        <a:lstStyle/>
        <a:p>
          <a:pPr rtl="0"/>
          <a:r>
            <a:rPr lang="es-ES" sz="2700" dirty="0"/>
            <a:t>Estilo IMPULSIVO</a:t>
          </a:r>
        </a:p>
      </dgm:t>
    </dgm:pt>
    <dgm:pt modelId="{5A467D69-E9A8-4C17-BD54-5812D760C6BC}" type="parTrans" cxnId="{05CB9588-2D91-440F-8FCB-61A2900A56EB}">
      <dgm:prSet/>
      <dgm:spPr/>
      <dgm:t>
        <a:bodyPr/>
        <a:lstStyle/>
        <a:p>
          <a:endParaRPr lang="es-ES"/>
        </a:p>
      </dgm:t>
    </dgm:pt>
    <dgm:pt modelId="{3AD38A33-7097-441F-A9EC-1848C45FD734}" type="sibTrans" cxnId="{05CB9588-2D91-440F-8FCB-61A2900A56EB}">
      <dgm:prSet/>
      <dgm:spPr/>
      <dgm:t>
        <a:bodyPr/>
        <a:lstStyle/>
        <a:p>
          <a:endParaRPr lang="es-ES"/>
        </a:p>
      </dgm:t>
    </dgm:pt>
    <dgm:pt modelId="{2405CA13-76BF-4121-8A3C-C8EE49B2A5EC}">
      <dgm:prSet/>
      <dgm:spPr/>
      <dgm:t>
        <a:bodyPr/>
        <a:lstStyle/>
        <a:p>
          <a:pPr rtl="0"/>
          <a:r>
            <a:rPr lang="es-ES" dirty="0">
              <a:latin typeface="Century Gothic" panose="020B0502020202020204" pitchFamily="34" charset="0"/>
            </a:rPr>
            <a:t>Conductas de riesgo</a:t>
          </a:r>
        </a:p>
      </dgm:t>
    </dgm:pt>
    <dgm:pt modelId="{FF5DC432-0544-4E35-969A-E131C1229AF0}" type="parTrans" cxnId="{6D5D7628-4D44-4FA6-A4AB-C8F5135D2FC5}">
      <dgm:prSet/>
      <dgm:spPr/>
      <dgm:t>
        <a:bodyPr/>
        <a:lstStyle/>
        <a:p>
          <a:endParaRPr lang="es-ES"/>
        </a:p>
      </dgm:t>
    </dgm:pt>
    <dgm:pt modelId="{35011610-80C4-4AC2-BB12-3DBB7D4E084E}" type="sibTrans" cxnId="{6D5D7628-4D44-4FA6-A4AB-C8F5135D2FC5}">
      <dgm:prSet/>
      <dgm:spPr/>
      <dgm:t>
        <a:bodyPr/>
        <a:lstStyle/>
        <a:p>
          <a:endParaRPr lang="es-ES"/>
        </a:p>
      </dgm:t>
    </dgm:pt>
    <dgm:pt modelId="{FC8EA030-F622-4CC9-A8BC-74DE3DB90090}">
      <dgm:prSet/>
      <dgm:spPr/>
      <dgm:t>
        <a:bodyPr/>
        <a:lstStyle/>
        <a:p>
          <a:pPr rtl="0"/>
          <a:r>
            <a:rPr lang="es-ES" dirty="0">
              <a:latin typeface="Century Gothic" panose="020B0502020202020204" pitchFamily="34" charset="0"/>
            </a:rPr>
            <a:t>Comportamiento desafiante</a:t>
          </a:r>
        </a:p>
      </dgm:t>
    </dgm:pt>
    <dgm:pt modelId="{223EDAFB-08AB-4507-97B7-5915B07A8AB2}" type="parTrans" cxnId="{93EBAD68-C65D-460A-90DA-4DF6EA33F863}">
      <dgm:prSet/>
      <dgm:spPr/>
      <dgm:t>
        <a:bodyPr/>
        <a:lstStyle/>
        <a:p>
          <a:endParaRPr lang="es-ES"/>
        </a:p>
      </dgm:t>
    </dgm:pt>
    <dgm:pt modelId="{5EE0B55E-2EDB-4215-874F-DF5CDAA5C241}" type="sibTrans" cxnId="{93EBAD68-C65D-460A-90DA-4DF6EA33F863}">
      <dgm:prSet/>
      <dgm:spPr/>
      <dgm:t>
        <a:bodyPr/>
        <a:lstStyle/>
        <a:p>
          <a:endParaRPr lang="es-ES"/>
        </a:p>
      </dgm:t>
    </dgm:pt>
    <dgm:pt modelId="{7252B8B6-C07A-4DAB-8893-78144E0B5EB0}">
      <dgm:prSet/>
      <dgm:spPr/>
      <dgm:t>
        <a:bodyPr/>
        <a:lstStyle/>
        <a:p>
          <a:pPr rtl="0"/>
          <a:r>
            <a:rPr lang="es-ES" dirty="0">
              <a:latin typeface="Century Gothic" panose="020B0502020202020204" pitchFamily="34" charset="0"/>
            </a:rPr>
            <a:t>Deterioro del estado de ánimo</a:t>
          </a:r>
        </a:p>
      </dgm:t>
    </dgm:pt>
    <dgm:pt modelId="{D0F6D04F-14D6-422D-AEC6-65C9FB99BA09}" type="parTrans" cxnId="{EA105ECD-045B-4A95-B907-7175F14CF917}">
      <dgm:prSet/>
      <dgm:spPr/>
      <dgm:t>
        <a:bodyPr/>
        <a:lstStyle/>
        <a:p>
          <a:endParaRPr lang="es-ES"/>
        </a:p>
      </dgm:t>
    </dgm:pt>
    <dgm:pt modelId="{B7CD7263-2F06-4ECC-881A-4F86FD59A9AB}" type="sibTrans" cxnId="{EA105ECD-045B-4A95-B907-7175F14CF917}">
      <dgm:prSet/>
      <dgm:spPr/>
      <dgm:t>
        <a:bodyPr/>
        <a:lstStyle/>
        <a:p>
          <a:endParaRPr lang="es-ES"/>
        </a:p>
      </dgm:t>
    </dgm:pt>
    <dgm:pt modelId="{154071B6-0261-483D-9221-39A92C110C2B}">
      <dgm:prSet/>
      <dgm:spPr/>
      <dgm:t>
        <a:bodyPr/>
        <a:lstStyle/>
        <a:p>
          <a:pPr rtl="0"/>
          <a:r>
            <a:rPr lang="es-ES" dirty="0">
              <a:latin typeface="Century Gothic" panose="020B0502020202020204" pitchFamily="34" charset="0"/>
            </a:rPr>
            <a:t>Dificultades en las relaciones con personas cercanas</a:t>
          </a:r>
        </a:p>
      </dgm:t>
    </dgm:pt>
    <dgm:pt modelId="{9306B0EA-6CEF-4D81-B5BA-97E95AC40DCF}" type="parTrans" cxnId="{B57D5322-2D1E-44BF-A5EF-86BF6B3D13DD}">
      <dgm:prSet/>
      <dgm:spPr/>
      <dgm:t>
        <a:bodyPr/>
        <a:lstStyle/>
        <a:p>
          <a:endParaRPr lang="es-ES"/>
        </a:p>
      </dgm:t>
    </dgm:pt>
    <dgm:pt modelId="{8B925CC0-EC82-4236-AD6E-32819CC14BB6}" type="sibTrans" cxnId="{B57D5322-2D1E-44BF-A5EF-86BF6B3D13DD}">
      <dgm:prSet/>
      <dgm:spPr/>
      <dgm:t>
        <a:bodyPr/>
        <a:lstStyle/>
        <a:p>
          <a:endParaRPr lang="es-ES"/>
        </a:p>
      </dgm:t>
    </dgm:pt>
    <dgm:pt modelId="{1C47DB94-F9D3-45A5-8AFE-64D8E63944F7}">
      <dgm:prSet/>
      <dgm:spPr/>
      <dgm:t>
        <a:bodyPr/>
        <a:lstStyle/>
        <a:p>
          <a:pPr rtl="0"/>
          <a:r>
            <a:rPr lang="es-ES" dirty="0">
              <a:latin typeface="Century Gothic" panose="020B0502020202020204" pitchFamily="34" charset="0"/>
            </a:rPr>
            <a:t>Actos delictivos</a:t>
          </a:r>
        </a:p>
      </dgm:t>
    </dgm:pt>
    <dgm:pt modelId="{3A149638-51E1-4870-8E7F-53FB05771486}" type="parTrans" cxnId="{B43AD538-79BC-4672-BDC9-587AF4600B0C}">
      <dgm:prSet/>
      <dgm:spPr/>
      <dgm:t>
        <a:bodyPr/>
        <a:lstStyle/>
        <a:p>
          <a:endParaRPr lang="es-ES"/>
        </a:p>
      </dgm:t>
    </dgm:pt>
    <dgm:pt modelId="{0EB7F9A6-4BFA-4A5E-B915-8CA75D495AB4}" type="sibTrans" cxnId="{B43AD538-79BC-4672-BDC9-587AF4600B0C}">
      <dgm:prSet/>
      <dgm:spPr/>
      <dgm:t>
        <a:bodyPr/>
        <a:lstStyle/>
        <a:p>
          <a:endParaRPr lang="es-ES"/>
        </a:p>
      </dgm:t>
    </dgm:pt>
    <dgm:pt modelId="{1E1582E9-D4F0-43CE-AE86-D2AD3885097F}">
      <dgm:prSet/>
      <dgm:spPr/>
      <dgm:t>
        <a:bodyPr/>
        <a:lstStyle/>
        <a:p>
          <a:pPr rtl="0"/>
          <a:r>
            <a:rPr lang="es-ES" dirty="0">
              <a:latin typeface="Century Gothic" panose="020B0502020202020204" pitchFamily="34" charset="0"/>
            </a:rPr>
            <a:t>Enfermedades de transmisión sexual (ETS)</a:t>
          </a:r>
        </a:p>
      </dgm:t>
    </dgm:pt>
    <dgm:pt modelId="{F7EB0013-ADB4-4B19-8B70-380B1529FBB7}" type="parTrans" cxnId="{F61844A6-C5E6-4680-9EB0-3B1CD20CAFAE}">
      <dgm:prSet/>
      <dgm:spPr/>
      <dgm:t>
        <a:bodyPr/>
        <a:lstStyle/>
        <a:p>
          <a:endParaRPr lang="es-ES"/>
        </a:p>
      </dgm:t>
    </dgm:pt>
    <dgm:pt modelId="{DF4D8B1B-A44A-47C7-ACD5-54B454A5CCAC}" type="sibTrans" cxnId="{F61844A6-C5E6-4680-9EB0-3B1CD20CAFAE}">
      <dgm:prSet/>
      <dgm:spPr/>
      <dgm:t>
        <a:bodyPr/>
        <a:lstStyle/>
        <a:p>
          <a:endParaRPr lang="es-ES"/>
        </a:p>
      </dgm:t>
    </dgm:pt>
    <dgm:pt modelId="{C0D3DB23-D559-418A-B067-6E338EF3584C}">
      <dgm:prSet/>
      <dgm:spPr/>
      <dgm:t>
        <a:bodyPr/>
        <a:lstStyle/>
        <a:p>
          <a:pPr rtl="0"/>
          <a:r>
            <a:rPr lang="es-ES" dirty="0">
              <a:latin typeface="Century Gothic" panose="020B0502020202020204" pitchFamily="34" charset="0"/>
            </a:rPr>
            <a:t>Embarazos no deseados</a:t>
          </a:r>
        </a:p>
      </dgm:t>
    </dgm:pt>
    <dgm:pt modelId="{2D970DE8-6C69-49EB-8872-3CC017159B3E}" type="parTrans" cxnId="{D51E7A51-D4D9-4898-BAFB-26F2441BEFE6}">
      <dgm:prSet/>
      <dgm:spPr/>
      <dgm:t>
        <a:bodyPr/>
        <a:lstStyle/>
        <a:p>
          <a:endParaRPr lang="es-ES"/>
        </a:p>
      </dgm:t>
    </dgm:pt>
    <dgm:pt modelId="{037CDC5D-2094-4DB3-B103-FDA747AA089A}" type="sibTrans" cxnId="{D51E7A51-D4D9-4898-BAFB-26F2441BEFE6}">
      <dgm:prSet/>
      <dgm:spPr/>
      <dgm:t>
        <a:bodyPr/>
        <a:lstStyle/>
        <a:p>
          <a:endParaRPr lang="es-ES"/>
        </a:p>
      </dgm:t>
    </dgm:pt>
    <dgm:pt modelId="{0381EC21-A1FD-4877-A82E-386CC141DF80}">
      <dgm:prSet/>
      <dgm:spPr/>
      <dgm:t>
        <a:bodyPr/>
        <a:lstStyle/>
        <a:p>
          <a:pPr rtl="0"/>
          <a:r>
            <a:rPr lang="es-ES" dirty="0">
              <a:latin typeface="Century Gothic" panose="020B0502020202020204" pitchFamily="34" charset="0"/>
            </a:rPr>
            <a:t>No participa en clase</a:t>
          </a:r>
        </a:p>
      </dgm:t>
    </dgm:pt>
    <dgm:pt modelId="{5AB7DA25-9958-4BAC-9CFF-55EFE0608F98}" type="parTrans" cxnId="{E97BE5FB-2354-4E52-955B-966FA3399A3F}">
      <dgm:prSet/>
      <dgm:spPr/>
      <dgm:t>
        <a:bodyPr/>
        <a:lstStyle/>
        <a:p>
          <a:endParaRPr lang="es-ES"/>
        </a:p>
      </dgm:t>
    </dgm:pt>
    <dgm:pt modelId="{CCB1B436-9E76-4F21-9F49-BEEC6962F8EA}" type="sibTrans" cxnId="{E97BE5FB-2354-4E52-955B-966FA3399A3F}">
      <dgm:prSet/>
      <dgm:spPr/>
      <dgm:t>
        <a:bodyPr/>
        <a:lstStyle/>
        <a:p>
          <a:endParaRPr lang="es-ES"/>
        </a:p>
      </dgm:t>
    </dgm:pt>
    <dgm:pt modelId="{674D89FF-BC43-4239-BB1D-28171CEA2876}">
      <dgm:prSet/>
      <dgm:spPr/>
      <dgm:t>
        <a:bodyPr/>
        <a:lstStyle/>
        <a:p>
          <a:pPr rtl="0"/>
          <a:r>
            <a:rPr lang="es-ES" dirty="0">
              <a:latin typeface="Century Gothic" panose="020B0502020202020204" pitchFamily="34" charset="0"/>
            </a:rPr>
            <a:t>No pregunta aunque tenga dudas o no comprenda enunciados de examen</a:t>
          </a:r>
        </a:p>
      </dgm:t>
    </dgm:pt>
    <dgm:pt modelId="{DE2112EB-6507-44D1-8A2F-FA06D927170E}" type="parTrans" cxnId="{EA49C655-91DF-4E0E-9005-0EFF7E1D4246}">
      <dgm:prSet/>
      <dgm:spPr/>
      <dgm:t>
        <a:bodyPr/>
        <a:lstStyle/>
        <a:p>
          <a:endParaRPr lang="es-ES"/>
        </a:p>
      </dgm:t>
    </dgm:pt>
    <dgm:pt modelId="{D6E4CBD5-F55F-46D5-90F5-62049BD66085}" type="sibTrans" cxnId="{EA49C655-91DF-4E0E-9005-0EFF7E1D4246}">
      <dgm:prSet/>
      <dgm:spPr/>
      <dgm:t>
        <a:bodyPr/>
        <a:lstStyle/>
        <a:p>
          <a:endParaRPr lang="es-ES"/>
        </a:p>
      </dgm:t>
    </dgm:pt>
    <dgm:pt modelId="{727D2B36-BC63-4880-91B2-53C976EB0378}">
      <dgm:prSet/>
      <dgm:spPr/>
      <dgm:t>
        <a:bodyPr/>
        <a:lstStyle/>
        <a:p>
          <a:pPr rtl="0"/>
          <a:r>
            <a:rPr lang="es-ES" dirty="0">
              <a:latin typeface="Century Gothic" panose="020B0502020202020204" pitchFamily="34" charset="0"/>
            </a:rPr>
            <a:t>Le cuesta hacer amigos</a:t>
          </a:r>
        </a:p>
      </dgm:t>
    </dgm:pt>
    <dgm:pt modelId="{7FF19B2B-1342-46A5-92E5-CA659CB5436F}" type="parTrans" cxnId="{19CB4B43-2E7B-418B-9C42-8300F4C0F15C}">
      <dgm:prSet/>
      <dgm:spPr/>
      <dgm:t>
        <a:bodyPr/>
        <a:lstStyle/>
        <a:p>
          <a:endParaRPr lang="es-ES"/>
        </a:p>
      </dgm:t>
    </dgm:pt>
    <dgm:pt modelId="{3B72B9C9-7612-4443-8525-362A2A9AE909}" type="sibTrans" cxnId="{19CB4B43-2E7B-418B-9C42-8300F4C0F15C}">
      <dgm:prSet/>
      <dgm:spPr/>
      <dgm:t>
        <a:bodyPr/>
        <a:lstStyle/>
        <a:p>
          <a:endParaRPr lang="es-ES"/>
        </a:p>
      </dgm:t>
    </dgm:pt>
    <dgm:pt modelId="{0D767C62-8081-4A2C-8AAB-8D5C8A9478B2}">
      <dgm:prSet/>
      <dgm:spPr/>
      <dgm:t>
        <a:bodyPr/>
        <a:lstStyle/>
        <a:p>
          <a:pPr rtl="0"/>
          <a:r>
            <a:rPr lang="es-ES" dirty="0">
              <a:latin typeface="Century Gothic" panose="020B0502020202020204" pitchFamily="34" charset="0"/>
            </a:rPr>
            <a:t>Timidez e introversión</a:t>
          </a:r>
        </a:p>
      </dgm:t>
    </dgm:pt>
    <dgm:pt modelId="{2AE9BEC4-AF90-48F2-BC0E-2802D22FE186}" type="parTrans" cxnId="{FE0CE7FA-D509-4F58-B8CD-902EFDE6FE86}">
      <dgm:prSet/>
      <dgm:spPr/>
      <dgm:t>
        <a:bodyPr/>
        <a:lstStyle/>
        <a:p>
          <a:endParaRPr lang="es-ES"/>
        </a:p>
      </dgm:t>
    </dgm:pt>
    <dgm:pt modelId="{36A1D594-108B-4129-9003-B9DA410854B6}" type="sibTrans" cxnId="{FE0CE7FA-D509-4F58-B8CD-902EFDE6FE86}">
      <dgm:prSet/>
      <dgm:spPr/>
      <dgm:t>
        <a:bodyPr/>
        <a:lstStyle/>
        <a:p>
          <a:endParaRPr lang="es-ES"/>
        </a:p>
      </dgm:t>
    </dgm:pt>
    <dgm:pt modelId="{F394E661-FF0A-4054-BD95-ECA031B56B81}">
      <dgm:prSet/>
      <dgm:spPr/>
      <dgm:t>
        <a:bodyPr/>
        <a:lstStyle/>
        <a:p>
          <a:pPr rtl="0"/>
          <a:r>
            <a:rPr lang="es-ES" dirty="0">
              <a:latin typeface="Century Gothic" panose="020B0502020202020204" pitchFamily="34" charset="0"/>
            </a:rPr>
            <a:t>Tiende a mimetizarse con la pared del aula</a:t>
          </a:r>
        </a:p>
      </dgm:t>
    </dgm:pt>
    <dgm:pt modelId="{59A92211-6B6C-49DF-A167-0DD00D90C092}" type="parTrans" cxnId="{1CD2C440-24BB-40B0-9EFF-892995EF8C3B}">
      <dgm:prSet/>
      <dgm:spPr/>
      <dgm:t>
        <a:bodyPr/>
        <a:lstStyle/>
        <a:p>
          <a:endParaRPr lang="es-ES"/>
        </a:p>
      </dgm:t>
    </dgm:pt>
    <dgm:pt modelId="{AF3C5597-EC9C-49F2-B74F-99DDDF95A672}" type="sibTrans" cxnId="{1CD2C440-24BB-40B0-9EFF-892995EF8C3B}">
      <dgm:prSet/>
      <dgm:spPr/>
      <dgm:t>
        <a:bodyPr/>
        <a:lstStyle/>
        <a:p>
          <a:endParaRPr lang="es-ES"/>
        </a:p>
      </dgm:t>
    </dgm:pt>
    <dgm:pt modelId="{A3F8E901-871E-4AF9-AD3E-DA5B72D66F97}" type="pres">
      <dgm:prSet presAssocID="{93A437E7-4F2D-462D-BBF4-8EB783245D96}" presName="Name0" presStyleCnt="0">
        <dgm:presLayoutVars>
          <dgm:dir/>
          <dgm:animLvl val="lvl"/>
          <dgm:resizeHandles val="exact"/>
        </dgm:presLayoutVars>
      </dgm:prSet>
      <dgm:spPr/>
      <dgm:t>
        <a:bodyPr/>
        <a:lstStyle/>
        <a:p>
          <a:endParaRPr lang="es-ES"/>
        </a:p>
      </dgm:t>
    </dgm:pt>
    <dgm:pt modelId="{ECAA6D0C-522E-469D-A379-DAB2655485A9}" type="pres">
      <dgm:prSet presAssocID="{EBBA1694-5765-4BEB-B020-EA97656377A5}" presName="linNode" presStyleCnt="0"/>
      <dgm:spPr/>
    </dgm:pt>
    <dgm:pt modelId="{40F32C45-B5DE-4674-B93B-F243F7306872}" type="pres">
      <dgm:prSet presAssocID="{EBBA1694-5765-4BEB-B020-EA97656377A5}" presName="parentText" presStyleLbl="node1" presStyleIdx="0" presStyleCnt="2" custLinFactNeighborX="-4005" custLinFactNeighborY="-34187">
        <dgm:presLayoutVars>
          <dgm:chMax val="1"/>
          <dgm:bulletEnabled val="1"/>
        </dgm:presLayoutVars>
      </dgm:prSet>
      <dgm:spPr/>
      <dgm:t>
        <a:bodyPr/>
        <a:lstStyle/>
        <a:p>
          <a:endParaRPr lang="es-ES"/>
        </a:p>
      </dgm:t>
    </dgm:pt>
    <dgm:pt modelId="{A79593AA-8D85-4863-AB25-5845D92F06A8}" type="pres">
      <dgm:prSet presAssocID="{EBBA1694-5765-4BEB-B020-EA97656377A5}" presName="descendantText" presStyleLbl="alignAccFollowNode1" presStyleIdx="0" presStyleCnt="2">
        <dgm:presLayoutVars>
          <dgm:bulletEnabled val="1"/>
        </dgm:presLayoutVars>
      </dgm:prSet>
      <dgm:spPr/>
      <dgm:t>
        <a:bodyPr/>
        <a:lstStyle/>
        <a:p>
          <a:endParaRPr lang="es-ES"/>
        </a:p>
      </dgm:t>
    </dgm:pt>
    <dgm:pt modelId="{4C16BC47-38C0-4C1D-AFDC-3F96F73CEF7D}" type="pres">
      <dgm:prSet presAssocID="{67C4357A-A0B7-455F-A790-47DE585F14A6}" presName="sp" presStyleCnt="0"/>
      <dgm:spPr/>
    </dgm:pt>
    <dgm:pt modelId="{782F8003-D41E-471C-AF4D-6389C05EC5B0}" type="pres">
      <dgm:prSet presAssocID="{97CA2303-5AE8-4D2A-9639-33DCC7008862}" presName="linNode" presStyleCnt="0"/>
      <dgm:spPr/>
    </dgm:pt>
    <dgm:pt modelId="{962D5931-25CD-44B1-85E9-F6672DBEACA0}" type="pres">
      <dgm:prSet presAssocID="{97CA2303-5AE8-4D2A-9639-33DCC7008862}" presName="parentText" presStyleLbl="node1" presStyleIdx="1" presStyleCnt="2">
        <dgm:presLayoutVars>
          <dgm:chMax val="1"/>
          <dgm:bulletEnabled val="1"/>
        </dgm:presLayoutVars>
      </dgm:prSet>
      <dgm:spPr/>
      <dgm:t>
        <a:bodyPr/>
        <a:lstStyle/>
        <a:p>
          <a:endParaRPr lang="es-ES"/>
        </a:p>
      </dgm:t>
    </dgm:pt>
    <dgm:pt modelId="{9E8F49CC-F7EF-4AC9-99AF-B84E59A357CF}" type="pres">
      <dgm:prSet presAssocID="{97CA2303-5AE8-4D2A-9639-33DCC7008862}" presName="descendantText" presStyleLbl="alignAccFollowNode1" presStyleIdx="1" presStyleCnt="2" custLinFactNeighborY="-2302">
        <dgm:presLayoutVars>
          <dgm:bulletEnabled val="1"/>
        </dgm:presLayoutVars>
      </dgm:prSet>
      <dgm:spPr/>
      <dgm:t>
        <a:bodyPr/>
        <a:lstStyle/>
        <a:p>
          <a:endParaRPr lang="es-ES"/>
        </a:p>
      </dgm:t>
    </dgm:pt>
  </dgm:ptLst>
  <dgm:cxnLst>
    <dgm:cxn modelId="{3F756A4C-C68E-48CC-B007-4A9F2C5E1A48}" srcId="{93A437E7-4F2D-462D-BBF4-8EB783245D96}" destId="{EBBA1694-5765-4BEB-B020-EA97656377A5}" srcOrd="0" destOrd="0" parTransId="{B01196CE-6BCD-45D0-BD61-085641CF84A8}" sibTransId="{67C4357A-A0B7-455F-A790-47DE585F14A6}"/>
    <dgm:cxn modelId="{EA49C655-91DF-4E0E-9005-0EFF7E1D4246}" srcId="{EBBA1694-5765-4BEB-B020-EA97656377A5}" destId="{674D89FF-BC43-4239-BB1D-28171CEA2876}" srcOrd="2" destOrd="0" parTransId="{DE2112EB-6507-44D1-8A2F-FA06D927170E}" sibTransId="{D6E4CBD5-F55F-46D5-90F5-62049BD66085}"/>
    <dgm:cxn modelId="{6664FA11-9558-4482-AFF5-C883AC36354D}" type="presOf" srcId="{FC8EA030-F622-4CC9-A8BC-74DE3DB90090}" destId="{9E8F49CC-F7EF-4AC9-99AF-B84E59A357CF}" srcOrd="0" destOrd="1" presId="urn:microsoft.com/office/officeart/2005/8/layout/vList5"/>
    <dgm:cxn modelId="{DF037E88-2011-47D8-9FD7-6B1C0C5B3F22}" type="presOf" srcId="{F394E661-FF0A-4054-BD95-ECA031B56B81}" destId="{A79593AA-8D85-4863-AB25-5845D92F06A8}" srcOrd="0" destOrd="5" presId="urn:microsoft.com/office/officeart/2005/8/layout/vList5"/>
    <dgm:cxn modelId="{F61844A6-C5E6-4680-9EB0-3B1CD20CAFAE}" srcId="{97CA2303-5AE8-4D2A-9639-33DCC7008862}" destId="{1E1582E9-D4F0-43CE-AE86-D2AD3885097F}" srcOrd="5" destOrd="0" parTransId="{F7EB0013-ADB4-4B19-8B70-380B1529FBB7}" sibTransId="{DF4D8B1B-A44A-47C7-ACD5-54B454A5CCAC}"/>
    <dgm:cxn modelId="{05CB9588-2D91-440F-8FCB-61A2900A56EB}" srcId="{93A437E7-4F2D-462D-BBF4-8EB783245D96}" destId="{97CA2303-5AE8-4D2A-9639-33DCC7008862}" srcOrd="1" destOrd="0" parTransId="{5A467D69-E9A8-4C17-BD54-5812D760C6BC}" sibTransId="{3AD38A33-7097-441F-A9EC-1848C45FD734}"/>
    <dgm:cxn modelId="{42568BD7-B8B5-48AD-A4F5-EEE8946B413A}" type="presOf" srcId="{1E1582E9-D4F0-43CE-AE86-D2AD3885097F}" destId="{9E8F49CC-F7EF-4AC9-99AF-B84E59A357CF}" srcOrd="0" destOrd="5" presId="urn:microsoft.com/office/officeart/2005/8/layout/vList5"/>
    <dgm:cxn modelId="{49172365-F5A7-4D27-A153-C787AA9F5421}" type="presOf" srcId="{A808F65C-262E-4CBE-854E-2AFD612F92B9}" destId="{A79593AA-8D85-4863-AB25-5845D92F06A8}" srcOrd="0" destOrd="0" presId="urn:microsoft.com/office/officeart/2005/8/layout/vList5"/>
    <dgm:cxn modelId="{E97BE5FB-2354-4E52-955B-966FA3399A3F}" srcId="{EBBA1694-5765-4BEB-B020-EA97656377A5}" destId="{0381EC21-A1FD-4877-A82E-386CC141DF80}" srcOrd="1" destOrd="0" parTransId="{5AB7DA25-9958-4BAC-9CFF-55EFE0608F98}" sibTransId="{CCB1B436-9E76-4F21-9F49-BEEC6962F8EA}"/>
    <dgm:cxn modelId="{B43AD538-79BC-4672-BDC9-587AF4600B0C}" srcId="{97CA2303-5AE8-4D2A-9639-33DCC7008862}" destId="{1C47DB94-F9D3-45A5-8AFE-64D8E63944F7}" srcOrd="4" destOrd="0" parTransId="{3A149638-51E1-4870-8E7F-53FB05771486}" sibTransId="{0EB7F9A6-4BFA-4A5E-B915-8CA75D495AB4}"/>
    <dgm:cxn modelId="{19CB4B43-2E7B-418B-9C42-8300F4C0F15C}" srcId="{EBBA1694-5765-4BEB-B020-EA97656377A5}" destId="{727D2B36-BC63-4880-91B2-53C976EB0378}" srcOrd="3" destOrd="0" parTransId="{7FF19B2B-1342-46A5-92E5-CA659CB5436F}" sibTransId="{3B72B9C9-7612-4443-8525-362A2A9AE909}"/>
    <dgm:cxn modelId="{EA105ECD-045B-4A95-B907-7175F14CF917}" srcId="{97CA2303-5AE8-4D2A-9639-33DCC7008862}" destId="{7252B8B6-C07A-4DAB-8893-78144E0B5EB0}" srcOrd="2" destOrd="0" parTransId="{D0F6D04F-14D6-422D-AEC6-65C9FB99BA09}" sibTransId="{B7CD7263-2F06-4ECC-881A-4F86FD59A9AB}"/>
    <dgm:cxn modelId="{D51E7A51-D4D9-4898-BAFB-26F2441BEFE6}" srcId="{97CA2303-5AE8-4D2A-9639-33DCC7008862}" destId="{C0D3DB23-D559-418A-B067-6E338EF3584C}" srcOrd="6" destOrd="0" parTransId="{2D970DE8-6C69-49EB-8872-3CC017159B3E}" sibTransId="{037CDC5D-2094-4DB3-B103-FDA747AA089A}"/>
    <dgm:cxn modelId="{CFC35CAF-70BF-48DA-AD4B-E3B90C767924}" type="presOf" srcId="{C0D3DB23-D559-418A-B067-6E338EF3584C}" destId="{9E8F49CC-F7EF-4AC9-99AF-B84E59A357CF}" srcOrd="0" destOrd="6" presId="urn:microsoft.com/office/officeart/2005/8/layout/vList5"/>
    <dgm:cxn modelId="{322C7A68-56A2-4C08-9C78-E930038F34A0}" type="presOf" srcId="{97CA2303-5AE8-4D2A-9639-33DCC7008862}" destId="{962D5931-25CD-44B1-85E9-F6672DBEACA0}" srcOrd="0" destOrd="0" presId="urn:microsoft.com/office/officeart/2005/8/layout/vList5"/>
    <dgm:cxn modelId="{F1DC3ECF-4B5A-4EB3-A822-B8D64EA13A01}" type="presOf" srcId="{674D89FF-BC43-4239-BB1D-28171CEA2876}" destId="{A79593AA-8D85-4863-AB25-5845D92F06A8}" srcOrd="0" destOrd="2" presId="urn:microsoft.com/office/officeart/2005/8/layout/vList5"/>
    <dgm:cxn modelId="{8F2D53FB-BF6B-4084-BF14-3C17515B1751}" type="presOf" srcId="{154071B6-0261-483D-9221-39A92C110C2B}" destId="{9E8F49CC-F7EF-4AC9-99AF-B84E59A357CF}" srcOrd="0" destOrd="3" presId="urn:microsoft.com/office/officeart/2005/8/layout/vList5"/>
    <dgm:cxn modelId="{8F5A5FB6-2D4C-4190-8914-65798CB20D4D}" type="presOf" srcId="{727D2B36-BC63-4880-91B2-53C976EB0378}" destId="{A79593AA-8D85-4863-AB25-5845D92F06A8}" srcOrd="0" destOrd="3" presId="urn:microsoft.com/office/officeart/2005/8/layout/vList5"/>
    <dgm:cxn modelId="{3EB98C3E-6973-43D3-9C90-C714749EB974}" type="presOf" srcId="{0D767C62-8081-4A2C-8AAB-8D5C8A9478B2}" destId="{A79593AA-8D85-4863-AB25-5845D92F06A8}" srcOrd="0" destOrd="4" presId="urn:microsoft.com/office/officeart/2005/8/layout/vList5"/>
    <dgm:cxn modelId="{257316CF-3A5C-40EE-8D8C-99802EBB051A}" type="presOf" srcId="{1C47DB94-F9D3-45A5-8AFE-64D8E63944F7}" destId="{9E8F49CC-F7EF-4AC9-99AF-B84E59A357CF}" srcOrd="0" destOrd="4" presId="urn:microsoft.com/office/officeart/2005/8/layout/vList5"/>
    <dgm:cxn modelId="{9E205C90-176A-4B53-95C8-69C8789787F4}" type="presOf" srcId="{EBBA1694-5765-4BEB-B020-EA97656377A5}" destId="{40F32C45-B5DE-4674-B93B-F243F7306872}" srcOrd="0" destOrd="0" presId="urn:microsoft.com/office/officeart/2005/8/layout/vList5"/>
    <dgm:cxn modelId="{593BDD01-B465-456E-9D0D-F1161FE603E3}" srcId="{EBBA1694-5765-4BEB-B020-EA97656377A5}" destId="{A808F65C-262E-4CBE-854E-2AFD612F92B9}" srcOrd="0" destOrd="0" parTransId="{0FD5C0DA-C7D3-4F37-B551-6E64DD778372}" sibTransId="{50752916-64AC-4B05-8F3C-3EEB8046800F}"/>
    <dgm:cxn modelId="{1CD2C440-24BB-40B0-9EFF-892995EF8C3B}" srcId="{EBBA1694-5765-4BEB-B020-EA97656377A5}" destId="{F394E661-FF0A-4054-BD95-ECA031B56B81}" srcOrd="5" destOrd="0" parTransId="{59A92211-6B6C-49DF-A167-0DD00D90C092}" sibTransId="{AF3C5597-EC9C-49F2-B74F-99DDDF95A672}"/>
    <dgm:cxn modelId="{4FC4B012-05A9-4CEB-A267-8CF5B9BDB86E}" type="presOf" srcId="{2405CA13-76BF-4121-8A3C-C8EE49B2A5EC}" destId="{9E8F49CC-F7EF-4AC9-99AF-B84E59A357CF}" srcOrd="0" destOrd="0" presId="urn:microsoft.com/office/officeart/2005/8/layout/vList5"/>
    <dgm:cxn modelId="{6D5D7628-4D44-4FA6-A4AB-C8F5135D2FC5}" srcId="{97CA2303-5AE8-4D2A-9639-33DCC7008862}" destId="{2405CA13-76BF-4121-8A3C-C8EE49B2A5EC}" srcOrd="0" destOrd="0" parTransId="{FF5DC432-0544-4E35-969A-E131C1229AF0}" sibTransId="{35011610-80C4-4AC2-BB12-3DBB7D4E084E}"/>
    <dgm:cxn modelId="{0EAD2F17-A964-450C-8695-C689D443D95C}" type="presOf" srcId="{7252B8B6-C07A-4DAB-8893-78144E0B5EB0}" destId="{9E8F49CC-F7EF-4AC9-99AF-B84E59A357CF}" srcOrd="0" destOrd="2" presId="urn:microsoft.com/office/officeart/2005/8/layout/vList5"/>
    <dgm:cxn modelId="{93EBAD68-C65D-460A-90DA-4DF6EA33F863}" srcId="{97CA2303-5AE8-4D2A-9639-33DCC7008862}" destId="{FC8EA030-F622-4CC9-A8BC-74DE3DB90090}" srcOrd="1" destOrd="0" parTransId="{223EDAFB-08AB-4507-97B7-5915B07A8AB2}" sibTransId="{5EE0B55E-2EDB-4215-874F-DF5CDAA5C241}"/>
    <dgm:cxn modelId="{B57D5322-2D1E-44BF-A5EF-86BF6B3D13DD}" srcId="{97CA2303-5AE8-4D2A-9639-33DCC7008862}" destId="{154071B6-0261-483D-9221-39A92C110C2B}" srcOrd="3" destOrd="0" parTransId="{9306B0EA-6CEF-4D81-B5BA-97E95AC40DCF}" sibTransId="{8B925CC0-EC82-4236-AD6E-32819CC14BB6}"/>
    <dgm:cxn modelId="{6E718227-3A6C-49F8-ACCF-C74815FECAEC}" type="presOf" srcId="{0381EC21-A1FD-4877-A82E-386CC141DF80}" destId="{A79593AA-8D85-4863-AB25-5845D92F06A8}" srcOrd="0" destOrd="1" presId="urn:microsoft.com/office/officeart/2005/8/layout/vList5"/>
    <dgm:cxn modelId="{28FFCD07-9F6A-44F8-BF05-35E625861354}" type="presOf" srcId="{93A437E7-4F2D-462D-BBF4-8EB783245D96}" destId="{A3F8E901-871E-4AF9-AD3E-DA5B72D66F97}" srcOrd="0" destOrd="0" presId="urn:microsoft.com/office/officeart/2005/8/layout/vList5"/>
    <dgm:cxn modelId="{FE0CE7FA-D509-4F58-B8CD-902EFDE6FE86}" srcId="{EBBA1694-5765-4BEB-B020-EA97656377A5}" destId="{0D767C62-8081-4A2C-8AAB-8D5C8A9478B2}" srcOrd="4" destOrd="0" parTransId="{2AE9BEC4-AF90-48F2-BC0E-2802D22FE186}" sibTransId="{36A1D594-108B-4129-9003-B9DA410854B6}"/>
    <dgm:cxn modelId="{3DCDC051-0E39-45C8-945B-6D8C5F62E518}" type="presParOf" srcId="{A3F8E901-871E-4AF9-AD3E-DA5B72D66F97}" destId="{ECAA6D0C-522E-469D-A379-DAB2655485A9}" srcOrd="0" destOrd="0" presId="urn:microsoft.com/office/officeart/2005/8/layout/vList5"/>
    <dgm:cxn modelId="{2C325E2C-9903-49D1-B629-C710F45E6305}" type="presParOf" srcId="{ECAA6D0C-522E-469D-A379-DAB2655485A9}" destId="{40F32C45-B5DE-4674-B93B-F243F7306872}" srcOrd="0" destOrd="0" presId="urn:microsoft.com/office/officeart/2005/8/layout/vList5"/>
    <dgm:cxn modelId="{41B417AC-BEE9-408E-A8AC-44BCF88B2477}" type="presParOf" srcId="{ECAA6D0C-522E-469D-A379-DAB2655485A9}" destId="{A79593AA-8D85-4863-AB25-5845D92F06A8}" srcOrd="1" destOrd="0" presId="urn:microsoft.com/office/officeart/2005/8/layout/vList5"/>
    <dgm:cxn modelId="{4939426B-DBA1-4F9A-B3D5-89A7D5637961}" type="presParOf" srcId="{A3F8E901-871E-4AF9-AD3E-DA5B72D66F97}" destId="{4C16BC47-38C0-4C1D-AFDC-3F96F73CEF7D}" srcOrd="1" destOrd="0" presId="urn:microsoft.com/office/officeart/2005/8/layout/vList5"/>
    <dgm:cxn modelId="{355ED66D-235C-41DA-A707-94FBD9585306}" type="presParOf" srcId="{A3F8E901-871E-4AF9-AD3E-DA5B72D66F97}" destId="{782F8003-D41E-471C-AF4D-6389C05EC5B0}" srcOrd="2" destOrd="0" presId="urn:microsoft.com/office/officeart/2005/8/layout/vList5"/>
    <dgm:cxn modelId="{87377294-0B52-488E-9955-A16B26304152}" type="presParOf" srcId="{782F8003-D41E-471C-AF4D-6389C05EC5B0}" destId="{962D5931-25CD-44B1-85E9-F6672DBEACA0}" srcOrd="0" destOrd="0" presId="urn:microsoft.com/office/officeart/2005/8/layout/vList5"/>
    <dgm:cxn modelId="{10493ABB-7926-4F77-837F-6408966A93DE}" type="presParOf" srcId="{782F8003-D41E-471C-AF4D-6389C05EC5B0}" destId="{9E8F49CC-F7EF-4AC9-99AF-B84E59A357C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AB753-022D-4EE0-9559-AAA3EF5BB540}">
      <dsp:nvSpPr>
        <dsp:cNvPr id="0" name=""/>
        <dsp:cNvSpPr/>
      </dsp:nvSpPr>
      <dsp:spPr>
        <a:xfrm>
          <a:off x="664347" y="233829"/>
          <a:ext cx="3209965" cy="3209965"/>
        </a:xfrm>
        <a:prstGeom prst="pie">
          <a:avLst>
            <a:gd name="adj1" fmla="val 1620000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a:t>Ámbito familiar</a:t>
          </a:r>
        </a:p>
      </dsp:txBody>
      <dsp:txXfrm>
        <a:off x="2368303" y="899132"/>
        <a:ext cx="1184629" cy="878919"/>
      </dsp:txXfrm>
    </dsp:sp>
    <dsp:sp modelId="{CF9EE424-BCAA-403D-99BA-B977229BC28C}">
      <dsp:nvSpPr>
        <dsp:cNvPr id="0" name=""/>
        <dsp:cNvSpPr/>
      </dsp:nvSpPr>
      <dsp:spPr>
        <a:xfrm>
          <a:off x="664347" y="341592"/>
          <a:ext cx="3209965" cy="3209965"/>
        </a:xfrm>
        <a:prstGeom prst="pie">
          <a:avLst>
            <a:gd name="adj1" fmla="val 0"/>
            <a:gd name="adj2" fmla="val 54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a:t>Ámbito social</a:t>
          </a:r>
        </a:p>
      </dsp:txBody>
      <dsp:txXfrm>
        <a:off x="2368303" y="2007335"/>
        <a:ext cx="1184629" cy="878919"/>
      </dsp:txXfrm>
    </dsp:sp>
    <dsp:sp modelId="{3D8811D8-5254-4DC3-AFAC-C43E9C1BADA1}">
      <dsp:nvSpPr>
        <dsp:cNvPr id="0" name=""/>
        <dsp:cNvSpPr/>
      </dsp:nvSpPr>
      <dsp:spPr>
        <a:xfrm>
          <a:off x="556584" y="341592"/>
          <a:ext cx="3209965" cy="3209965"/>
        </a:xfrm>
        <a:prstGeom prst="pie">
          <a:avLst>
            <a:gd name="adj1" fmla="val 5400000"/>
            <a:gd name="adj2" fmla="val 108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a:t>Ámbito académico</a:t>
          </a:r>
        </a:p>
      </dsp:txBody>
      <dsp:txXfrm>
        <a:off x="877963" y="2007335"/>
        <a:ext cx="1184629" cy="878919"/>
      </dsp:txXfrm>
    </dsp:sp>
    <dsp:sp modelId="{2A701669-F465-4A19-8A1A-0189D4AD54E0}">
      <dsp:nvSpPr>
        <dsp:cNvPr id="0" name=""/>
        <dsp:cNvSpPr/>
      </dsp:nvSpPr>
      <dsp:spPr>
        <a:xfrm>
          <a:off x="556584" y="233829"/>
          <a:ext cx="3209965" cy="3209965"/>
        </a:xfrm>
        <a:prstGeom prst="pie">
          <a:avLst>
            <a:gd name="adj1" fmla="val 108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a:t>Ámbito de recreo (ocio)</a:t>
          </a:r>
        </a:p>
      </dsp:txBody>
      <dsp:txXfrm>
        <a:off x="877963" y="899132"/>
        <a:ext cx="1184629" cy="878919"/>
      </dsp:txXfrm>
    </dsp:sp>
    <dsp:sp modelId="{F78CBFEA-5A82-4A45-B764-224A16B00792}">
      <dsp:nvSpPr>
        <dsp:cNvPr id="0" name=""/>
        <dsp:cNvSpPr/>
      </dsp:nvSpPr>
      <dsp:spPr>
        <a:xfrm>
          <a:off x="465635" y="35117"/>
          <a:ext cx="3607389" cy="3607389"/>
        </a:xfrm>
        <a:prstGeom prst="circularArrow">
          <a:avLst>
            <a:gd name="adj1" fmla="val 5085"/>
            <a:gd name="adj2" fmla="val 327528"/>
            <a:gd name="adj3" fmla="val 21272472"/>
            <a:gd name="adj4" fmla="val 16200000"/>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579DD8-46DD-4645-8A67-50FFBA0F0E77}">
      <dsp:nvSpPr>
        <dsp:cNvPr id="0" name=""/>
        <dsp:cNvSpPr/>
      </dsp:nvSpPr>
      <dsp:spPr>
        <a:xfrm>
          <a:off x="465635" y="142880"/>
          <a:ext cx="3607389" cy="3607389"/>
        </a:xfrm>
        <a:prstGeom prst="circularArrow">
          <a:avLst>
            <a:gd name="adj1" fmla="val 5085"/>
            <a:gd name="adj2" fmla="val 327528"/>
            <a:gd name="adj3" fmla="val 5072472"/>
            <a:gd name="adj4" fmla="val 0"/>
            <a:gd name="adj5" fmla="val 59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E91117F-1E25-4F37-B779-AA8039C6480D}">
      <dsp:nvSpPr>
        <dsp:cNvPr id="0" name=""/>
        <dsp:cNvSpPr/>
      </dsp:nvSpPr>
      <dsp:spPr>
        <a:xfrm>
          <a:off x="357872" y="142880"/>
          <a:ext cx="3607389" cy="3607389"/>
        </a:xfrm>
        <a:prstGeom prst="circularArrow">
          <a:avLst>
            <a:gd name="adj1" fmla="val 5085"/>
            <a:gd name="adj2" fmla="val 327528"/>
            <a:gd name="adj3" fmla="val 10472472"/>
            <a:gd name="adj4" fmla="val 5400000"/>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A8B90A4-2A3D-4613-9D4C-CC621F10AD5F}">
      <dsp:nvSpPr>
        <dsp:cNvPr id="0" name=""/>
        <dsp:cNvSpPr/>
      </dsp:nvSpPr>
      <dsp:spPr>
        <a:xfrm>
          <a:off x="357872" y="35117"/>
          <a:ext cx="3607389" cy="3607389"/>
        </a:xfrm>
        <a:prstGeom prst="circularArrow">
          <a:avLst>
            <a:gd name="adj1" fmla="val 5085"/>
            <a:gd name="adj2" fmla="val 327528"/>
            <a:gd name="adj3" fmla="val 15872472"/>
            <a:gd name="adj4" fmla="val 10800000"/>
            <a:gd name="adj5" fmla="val 5932"/>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593AA-8D85-4863-AB25-5845D92F06A8}">
      <dsp:nvSpPr>
        <dsp:cNvPr id="0" name=""/>
        <dsp:cNvSpPr/>
      </dsp:nvSpPr>
      <dsp:spPr>
        <a:xfrm rot="5400000">
          <a:off x="4563384" y="-1524229"/>
          <a:ext cx="1599143" cy="5047488"/>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s-ES" sz="1400" kern="1200" dirty="0"/>
            <a:t>No participa en clase</a:t>
          </a:r>
        </a:p>
        <a:p>
          <a:pPr marL="114300" lvl="1" indent="-114300" algn="l" defTabSz="622300" rtl="0">
            <a:lnSpc>
              <a:spcPct val="90000"/>
            </a:lnSpc>
            <a:spcBef>
              <a:spcPct val="0"/>
            </a:spcBef>
            <a:spcAft>
              <a:spcPct val="15000"/>
            </a:spcAft>
            <a:buChar char="••"/>
          </a:pPr>
          <a:r>
            <a:rPr lang="es-ES" sz="1400" kern="1200" dirty="0"/>
            <a:t>No pregunta aunque tenga dudas o no comprenda enunciados de examen</a:t>
          </a:r>
        </a:p>
        <a:p>
          <a:pPr marL="114300" lvl="1" indent="-114300" algn="l" defTabSz="622300" rtl="0">
            <a:lnSpc>
              <a:spcPct val="90000"/>
            </a:lnSpc>
            <a:spcBef>
              <a:spcPct val="0"/>
            </a:spcBef>
            <a:spcAft>
              <a:spcPct val="15000"/>
            </a:spcAft>
            <a:buChar char="••"/>
          </a:pPr>
          <a:r>
            <a:rPr lang="es-ES" sz="1400" kern="1200" dirty="0"/>
            <a:t>Le cuesta hacer amigos</a:t>
          </a:r>
        </a:p>
        <a:p>
          <a:pPr marL="114300" lvl="1" indent="-114300" algn="l" defTabSz="622300" rtl="0">
            <a:lnSpc>
              <a:spcPct val="90000"/>
            </a:lnSpc>
            <a:spcBef>
              <a:spcPct val="0"/>
            </a:spcBef>
            <a:spcAft>
              <a:spcPct val="15000"/>
            </a:spcAft>
            <a:buChar char="••"/>
          </a:pPr>
          <a:r>
            <a:rPr lang="es-ES" sz="1400" kern="1200" dirty="0"/>
            <a:t>Timidez e introversión</a:t>
          </a:r>
        </a:p>
        <a:p>
          <a:pPr marL="114300" lvl="1" indent="-114300" algn="l" defTabSz="622300" rtl="0">
            <a:lnSpc>
              <a:spcPct val="90000"/>
            </a:lnSpc>
            <a:spcBef>
              <a:spcPct val="0"/>
            </a:spcBef>
            <a:spcAft>
              <a:spcPct val="15000"/>
            </a:spcAft>
            <a:buChar char="••"/>
          </a:pPr>
          <a:r>
            <a:rPr lang="es-ES" sz="1400" kern="1200" dirty="0"/>
            <a:t>Tiende a mimetizarse con la pared del aula</a:t>
          </a:r>
        </a:p>
      </dsp:txBody>
      <dsp:txXfrm rot="-5400000">
        <a:off x="2839212" y="278007"/>
        <a:ext cx="4969424" cy="1443015"/>
      </dsp:txXfrm>
    </dsp:sp>
    <dsp:sp modelId="{40F32C45-B5DE-4674-B93B-F243F7306872}">
      <dsp:nvSpPr>
        <dsp:cNvPr id="0" name=""/>
        <dsp:cNvSpPr/>
      </dsp:nvSpPr>
      <dsp:spPr>
        <a:xfrm>
          <a:off x="0" y="9684"/>
          <a:ext cx="2839212" cy="1998929"/>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s-ES" sz="2700" kern="1200" dirty="0"/>
            <a:t>Estilo INHIBIDO</a:t>
          </a:r>
        </a:p>
      </dsp:txBody>
      <dsp:txXfrm>
        <a:off x="97580" y="107264"/>
        <a:ext cx="2644052" cy="1803769"/>
      </dsp:txXfrm>
    </dsp:sp>
    <dsp:sp modelId="{9E8F49CC-F7EF-4AC9-99AF-B84E59A357CF}">
      <dsp:nvSpPr>
        <dsp:cNvPr id="0" name=""/>
        <dsp:cNvSpPr/>
      </dsp:nvSpPr>
      <dsp:spPr>
        <a:xfrm rot="5400000">
          <a:off x="4563384" y="574647"/>
          <a:ext cx="1599143" cy="5047488"/>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s-ES" sz="1400" kern="1200" dirty="0"/>
            <a:t>Centro de atención en el aula</a:t>
          </a:r>
        </a:p>
        <a:p>
          <a:pPr marL="114300" lvl="1" indent="-114300" algn="l" defTabSz="622300" rtl="0">
            <a:lnSpc>
              <a:spcPct val="90000"/>
            </a:lnSpc>
            <a:spcBef>
              <a:spcPct val="0"/>
            </a:spcBef>
            <a:spcAft>
              <a:spcPct val="15000"/>
            </a:spcAft>
            <a:buChar char="••"/>
          </a:pPr>
          <a:r>
            <a:rPr lang="es-ES" sz="1400" kern="1200" dirty="0"/>
            <a:t>Conductas disruptivas</a:t>
          </a:r>
        </a:p>
        <a:p>
          <a:pPr marL="114300" lvl="1" indent="-114300" algn="l" defTabSz="622300" rtl="0">
            <a:lnSpc>
              <a:spcPct val="90000"/>
            </a:lnSpc>
            <a:spcBef>
              <a:spcPct val="0"/>
            </a:spcBef>
            <a:spcAft>
              <a:spcPct val="15000"/>
            </a:spcAft>
            <a:buChar char="••"/>
          </a:pPr>
          <a:r>
            <a:rPr lang="es-ES" sz="1400" kern="1200" dirty="0"/>
            <a:t>Actitud de liderazgo </a:t>
          </a:r>
        </a:p>
        <a:p>
          <a:pPr marL="114300" lvl="1" indent="-114300" algn="l" defTabSz="622300" rtl="0">
            <a:lnSpc>
              <a:spcPct val="90000"/>
            </a:lnSpc>
            <a:spcBef>
              <a:spcPct val="0"/>
            </a:spcBef>
            <a:spcAft>
              <a:spcPct val="15000"/>
            </a:spcAft>
            <a:buChar char="••"/>
          </a:pPr>
          <a:r>
            <a:rPr lang="es-ES" sz="1400" kern="1200" dirty="0"/>
            <a:t>Extroversión y facilidad de palabra</a:t>
          </a:r>
        </a:p>
        <a:p>
          <a:pPr marL="114300" lvl="1" indent="-114300" algn="l" defTabSz="622300" rtl="0">
            <a:lnSpc>
              <a:spcPct val="90000"/>
            </a:lnSpc>
            <a:spcBef>
              <a:spcPct val="0"/>
            </a:spcBef>
            <a:spcAft>
              <a:spcPct val="15000"/>
            </a:spcAft>
            <a:buChar char="••"/>
          </a:pPr>
          <a:r>
            <a:rPr lang="es-ES" sz="1400" kern="1200" dirty="0"/>
            <a:t>Actitud desenfadada y amigable</a:t>
          </a:r>
        </a:p>
      </dsp:txBody>
      <dsp:txXfrm rot="-5400000">
        <a:off x="2839212" y="2376883"/>
        <a:ext cx="4969424" cy="1443015"/>
      </dsp:txXfrm>
    </dsp:sp>
    <dsp:sp modelId="{962D5931-25CD-44B1-85E9-F6672DBEACA0}">
      <dsp:nvSpPr>
        <dsp:cNvPr id="0" name=""/>
        <dsp:cNvSpPr/>
      </dsp:nvSpPr>
      <dsp:spPr>
        <a:xfrm>
          <a:off x="0" y="2098926"/>
          <a:ext cx="2839212" cy="1998929"/>
        </a:xfrm>
        <a:prstGeom prst="roundRect">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s-ES" sz="2700" kern="1200" dirty="0"/>
            <a:t>Estilo IMPULSIVO</a:t>
          </a:r>
        </a:p>
      </dsp:txBody>
      <dsp:txXfrm>
        <a:off x="97580" y="2196506"/>
        <a:ext cx="2644052" cy="1803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593AA-8D85-4863-AB25-5845D92F06A8}">
      <dsp:nvSpPr>
        <dsp:cNvPr id="0" name=""/>
        <dsp:cNvSpPr/>
      </dsp:nvSpPr>
      <dsp:spPr>
        <a:xfrm rot="5400000">
          <a:off x="4067892" y="-1258389"/>
          <a:ext cx="1682961" cy="4620586"/>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s-ES" sz="1300" i="1" kern="1200" dirty="0">
              <a:latin typeface="Century Gothic" panose="020B0502020202020204" pitchFamily="34" charset="0"/>
            </a:rPr>
            <a:t>Similar a la etapa anterior</a:t>
          </a:r>
        </a:p>
        <a:p>
          <a:pPr marL="114300" lvl="1" indent="-114300" algn="l" defTabSz="577850" rtl="0">
            <a:lnSpc>
              <a:spcPct val="90000"/>
            </a:lnSpc>
            <a:spcBef>
              <a:spcPct val="0"/>
            </a:spcBef>
            <a:spcAft>
              <a:spcPct val="15000"/>
            </a:spcAft>
            <a:buChar char="••"/>
          </a:pPr>
          <a:r>
            <a:rPr lang="es-ES" sz="1300" kern="1200" dirty="0">
              <a:latin typeface="Century Gothic" panose="020B0502020202020204" pitchFamily="34" charset="0"/>
            </a:rPr>
            <a:t>No participa en clase</a:t>
          </a:r>
        </a:p>
        <a:p>
          <a:pPr marL="114300" lvl="1" indent="-114300" algn="l" defTabSz="577850" rtl="0">
            <a:lnSpc>
              <a:spcPct val="90000"/>
            </a:lnSpc>
            <a:spcBef>
              <a:spcPct val="0"/>
            </a:spcBef>
            <a:spcAft>
              <a:spcPct val="15000"/>
            </a:spcAft>
            <a:buChar char="••"/>
          </a:pPr>
          <a:r>
            <a:rPr lang="es-ES" sz="1300" kern="1200" dirty="0">
              <a:latin typeface="Century Gothic" panose="020B0502020202020204" pitchFamily="34" charset="0"/>
            </a:rPr>
            <a:t>No pregunta aunque tenga dudas o no comprenda enunciados de examen</a:t>
          </a:r>
        </a:p>
        <a:p>
          <a:pPr marL="114300" lvl="1" indent="-114300" algn="l" defTabSz="577850" rtl="0">
            <a:lnSpc>
              <a:spcPct val="90000"/>
            </a:lnSpc>
            <a:spcBef>
              <a:spcPct val="0"/>
            </a:spcBef>
            <a:spcAft>
              <a:spcPct val="15000"/>
            </a:spcAft>
            <a:buChar char="••"/>
          </a:pPr>
          <a:r>
            <a:rPr lang="es-ES" sz="1300" kern="1200" dirty="0">
              <a:latin typeface="Century Gothic" panose="020B0502020202020204" pitchFamily="34" charset="0"/>
            </a:rPr>
            <a:t>Le cuesta hacer amigos</a:t>
          </a:r>
        </a:p>
        <a:p>
          <a:pPr marL="114300" lvl="1" indent="-114300" algn="l" defTabSz="577850" rtl="0">
            <a:lnSpc>
              <a:spcPct val="90000"/>
            </a:lnSpc>
            <a:spcBef>
              <a:spcPct val="0"/>
            </a:spcBef>
            <a:spcAft>
              <a:spcPct val="15000"/>
            </a:spcAft>
            <a:buChar char="••"/>
          </a:pPr>
          <a:r>
            <a:rPr lang="es-ES" sz="1300" kern="1200" dirty="0">
              <a:latin typeface="Century Gothic" panose="020B0502020202020204" pitchFamily="34" charset="0"/>
            </a:rPr>
            <a:t>Timidez e introversión</a:t>
          </a:r>
        </a:p>
        <a:p>
          <a:pPr marL="114300" lvl="1" indent="-114300" algn="l" defTabSz="577850" rtl="0">
            <a:lnSpc>
              <a:spcPct val="90000"/>
            </a:lnSpc>
            <a:spcBef>
              <a:spcPct val="0"/>
            </a:spcBef>
            <a:spcAft>
              <a:spcPct val="15000"/>
            </a:spcAft>
            <a:buChar char="••"/>
          </a:pPr>
          <a:r>
            <a:rPr lang="es-ES" sz="1300" kern="1200" dirty="0">
              <a:latin typeface="Century Gothic" panose="020B0502020202020204" pitchFamily="34" charset="0"/>
            </a:rPr>
            <a:t>Tiende a mimetizarse con la pared del aula</a:t>
          </a:r>
        </a:p>
      </dsp:txBody>
      <dsp:txXfrm rot="-5400000">
        <a:off x="2599080" y="292578"/>
        <a:ext cx="4538431" cy="1518651"/>
      </dsp:txXfrm>
    </dsp:sp>
    <dsp:sp modelId="{40F32C45-B5DE-4674-B93B-F243F7306872}">
      <dsp:nvSpPr>
        <dsp:cNvPr id="0" name=""/>
        <dsp:cNvSpPr/>
      </dsp:nvSpPr>
      <dsp:spPr>
        <a:xfrm>
          <a:off x="0" y="0"/>
          <a:ext cx="2599079" cy="2103701"/>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s-ES" sz="2700" kern="1200" dirty="0"/>
            <a:t>Estilo INHIBIDO</a:t>
          </a:r>
        </a:p>
      </dsp:txBody>
      <dsp:txXfrm>
        <a:off x="102694" y="102694"/>
        <a:ext cx="2393691" cy="1898313"/>
      </dsp:txXfrm>
    </dsp:sp>
    <dsp:sp modelId="{9E8F49CC-F7EF-4AC9-99AF-B84E59A357CF}">
      <dsp:nvSpPr>
        <dsp:cNvPr id="0" name=""/>
        <dsp:cNvSpPr/>
      </dsp:nvSpPr>
      <dsp:spPr>
        <a:xfrm rot="5400000">
          <a:off x="4067892" y="911754"/>
          <a:ext cx="1682961" cy="4620586"/>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s-ES" sz="1300" kern="1200" dirty="0">
              <a:latin typeface="Century Gothic" panose="020B0502020202020204" pitchFamily="34" charset="0"/>
            </a:rPr>
            <a:t>Conductas de riesgo</a:t>
          </a:r>
        </a:p>
        <a:p>
          <a:pPr marL="114300" lvl="1" indent="-114300" algn="l" defTabSz="577850" rtl="0">
            <a:lnSpc>
              <a:spcPct val="90000"/>
            </a:lnSpc>
            <a:spcBef>
              <a:spcPct val="0"/>
            </a:spcBef>
            <a:spcAft>
              <a:spcPct val="15000"/>
            </a:spcAft>
            <a:buChar char="••"/>
          </a:pPr>
          <a:r>
            <a:rPr lang="es-ES" sz="1300" kern="1200" dirty="0">
              <a:latin typeface="Century Gothic" panose="020B0502020202020204" pitchFamily="34" charset="0"/>
            </a:rPr>
            <a:t>Comportamiento desafiante</a:t>
          </a:r>
        </a:p>
        <a:p>
          <a:pPr marL="114300" lvl="1" indent="-114300" algn="l" defTabSz="577850" rtl="0">
            <a:lnSpc>
              <a:spcPct val="90000"/>
            </a:lnSpc>
            <a:spcBef>
              <a:spcPct val="0"/>
            </a:spcBef>
            <a:spcAft>
              <a:spcPct val="15000"/>
            </a:spcAft>
            <a:buChar char="••"/>
          </a:pPr>
          <a:r>
            <a:rPr lang="es-ES" sz="1300" kern="1200" dirty="0">
              <a:latin typeface="Century Gothic" panose="020B0502020202020204" pitchFamily="34" charset="0"/>
            </a:rPr>
            <a:t>Deterioro del estado de ánimo</a:t>
          </a:r>
        </a:p>
        <a:p>
          <a:pPr marL="114300" lvl="1" indent="-114300" algn="l" defTabSz="577850" rtl="0">
            <a:lnSpc>
              <a:spcPct val="90000"/>
            </a:lnSpc>
            <a:spcBef>
              <a:spcPct val="0"/>
            </a:spcBef>
            <a:spcAft>
              <a:spcPct val="15000"/>
            </a:spcAft>
            <a:buChar char="••"/>
          </a:pPr>
          <a:r>
            <a:rPr lang="es-ES" sz="1300" kern="1200" dirty="0">
              <a:latin typeface="Century Gothic" panose="020B0502020202020204" pitchFamily="34" charset="0"/>
            </a:rPr>
            <a:t>Dificultades en las relaciones con personas cercanas</a:t>
          </a:r>
        </a:p>
        <a:p>
          <a:pPr marL="114300" lvl="1" indent="-114300" algn="l" defTabSz="577850" rtl="0">
            <a:lnSpc>
              <a:spcPct val="90000"/>
            </a:lnSpc>
            <a:spcBef>
              <a:spcPct val="0"/>
            </a:spcBef>
            <a:spcAft>
              <a:spcPct val="15000"/>
            </a:spcAft>
            <a:buChar char="••"/>
          </a:pPr>
          <a:r>
            <a:rPr lang="es-ES" sz="1300" kern="1200" dirty="0">
              <a:latin typeface="Century Gothic" panose="020B0502020202020204" pitchFamily="34" charset="0"/>
            </a:rPr>
            <a:t>Actos delictivos</a:t>
          </a:r>
        </a:p>
        <a:p>
          <a:pPr marL="114300" lvl="1" indent="-114300" algn="l" defTabSz="577850" rtl="0">
            <a:lnSpc>
              <a:spcPct val="90000"/>
            </a:lnSpc>
            <a:spcBef>
              <a:spcPct val="0"/>
            </a:spcBef>
            <a:spcAft>
              <a:spcPct val="15000"/>
            </a:spcAft>
            <a:buChar char="••"/>
          </a:pPr>
          <a:r>
            <a:rPr lang="es-ES" sz="1300" kern="1200" dirty="0">
              <a:latin typeface="Century Gothic" panose="020B0502020202020204" pitchFamily="34" charset="0"/>
            </a:rPr>
            <a:t>Enfermedades de transmisión sexual (ETS)</a:t>
          </a:r>
        </a:p>
        <a:p>
          <a:pPr marL="114300" lvl="1" indent="-114300" algn="l" defTabSz="577850" rtl="0">
            <a:lnSpc>
              <a:spcPct val="90000"/>
            </a:lnSpc>
            <a:spcBef>
              <a:spcPct val="0"/>
            </a:spcBef>
            <a:spcAft>
              <a:spcPct val="15000"/>
            </a:spcAft>
            <a:buChar char="••"/>
          </a:pPr>
          <a:r>
            <a:rPr lang="es-ES" sz="1300" kern="1200" dirty="0">
              <a:latin typeface="Century Gothic" panose="020B0502020202020204" pitchFamily="34" charset="0"/>
            </a:rPr>
            <a:t>Embarazos no deseados</a:t>
          </a:r>
        </a:p>
      </dsp:txBody>
      <dsp:txXfrm rot="-5400000">
        <a:off x="2599080" y="2462722"/>
        <a:ext cx="4538431" cy="1518651"/>
      </dsp:txXfrm>
    </dsp:sp>
    <dsp:sp modelId="{962D5931-25CD-44B1-85E9-F6672DBEACA0}">
      <dsp:nvSpPr>
        <dsp:cNvPr id="0" name=""/>
        <dsp:cNvSpPr/>
      </dsp:nvSpPr>
      <dsp:spPr>
        <a:xfrm>
          <a:off x="0" y="2208939"/>
          <a:ext cx="2599079" cy="2103701"/>
        </a:xfrm>
        <a:prstGeom prst="roundRect">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s-ES" sz="2700" kern="1200" dirty="0"/>
            <a:t>Estilo IMPULSIVO</a:t>
          </a:r>
        </a:p>
      </dsp:txBody>
      <dsp:txXfrm>
        <a:off x="102694" y="2311633"/>
        <a:ext cx="2393691" cy="189831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70D5E-3D85-481B-AE0F-22B6B08966AC}" type="datetimeFigureOut">
              <a:rPr lang="es-ES" smtClean="0"/>
              <a:pPr/>
              <a:t>11/10/2018</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1E38F-EFD9-4AF9-921B-2E1C6741FAF1}" type="slidenum">
              <a:rPr lang="es-ES" smtClean="0"/>
              <a:pPr/>
              <a:t>‹Nº›</a:t>
            </a:fld>
            <a:endParaRPr lang="es-ES"/>
          </a:p>
        </p:txBody>
      </p:sp>
    </p:spTree>
    <p:extLst>
      <p:ext uri="{BB962C8B-B14F-4D97-AF65-F5344CB8AC3E}">
        <p14:creationId xmlns:p14="http://schemas.microsoft.com/office/powerpoint/2010/main" val="320753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951446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0555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107897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86557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63902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807324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4088415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683418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552150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4199407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810565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608452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825447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468263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506325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Tree>
    <p:extLst>
      <p:ext uri="{BB962C8B-B14F-4D97-AF65-F5344CB8AC3E}">
        <p14:creationId xmlns:p14="http://schemas.microsoft.com/office/powerpoint/2010/main" val="627859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4166278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4158686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372676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000440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23418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55745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681843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555360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351205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260691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928115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989649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889398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40581748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593522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081676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52660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180433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2657153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017110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4192043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8022322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777470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7048307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4016482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5901210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6368806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44372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0012573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Tree>
    <p:extLst>
      <p:ext uri="{BB962C8B-B14F-4D97-AF65-F5344CB8AC3E}">
        <p14:creationId xmlns:p14="http://schemas.microsoft.com/office/powerpoint/2010/main" val="22713687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Tree>
    <p:extLst>
      <p:ext uri="{BB962C8B-B14F-4D97-AF65-F5344CB8AC3E}">
        <p14:creationId xmlns:p14="http://schemas.microsoft.com/office/powerpoint/2010/main" val="20913924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Tree>
    <p:extLst>
      <p:ext uri="{BB962C8B-B14F-4D97-AF65-F5344CB8AC3E}">
        <p14:creationId xmlns:p14="http://schemas.microsoft.com/office/powerpoint/2010/main" val="182837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626858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776210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48378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4220825" y="-11796713"/>
            <a:ext cx="16608425" cy="124571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p:cNvSpPr txBox="1">
            <a:spLocks noChangeArrowheads="1"/>
          </p:cNvSpPr>
          <p:nvPr/>
        </p:nvSpPr>
        <p:spPr bwMode="auto">
          <a:xfrm>
            <a:off x="685800" y="4343400"/>
            <a:ext cx="5449888"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es-ES" altLang="es-ES" sz="2400">
              <a:solidFill>
                <a:srgbClr val="FFFFFF"/>
              </a:solidFill>
              <a:latin typeface="Arial" panose="020B0604020202020204" pitchFamily="34"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573344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68EC35C-CC1B-4F99-BFEC-E14DBBC470E6}" type="slidenum">
              <a:rPr lang="es-ES" altLang="es-ES" smtClean="0"/>
              <a:pPr>
                <a:defRPr/>
              </a:pPr>
              <a:t>‹Nº›</a:t>
            </a:fld>
            <a:endParaRPr lang="es-ES" altLang="es-ES"/>
          </a:p>
        </p:txBody>
      </p:sp>
    </p:spTree>
    <p:extLst>
      <p:ext uri="{BB962C8B-B14F-4D97-AF65-F5344CB8AC3E}">
        <p14:creationId xmlns:p14="http://schemas.microsoft.com/office/powerpoint/2010/main" val="236221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91BE37A-7D7B-4435-8CA4-6E2A3359546B}" type="slidenum">
              <a:rPr lang="es-ES" altLang="es-ES" smtClean="0"/>
              <a:pPr>
                <a:defRPr/>
              </a:pPr>
              <a:t>‹Nº›</a:t>
            </a:fld>
            <a:endParaRPr lang="es-ES" altLang="es-ES"/>
          </a:p>
        </p:txBody>
      </p:sp>
    </p:spTree>
    <p:extLst>
      <p:ext uri="{BB962C8B-B14F-4D97-AF65-F5344CB8AC3E}">
        <p14:creationId xmlns:p14="http://schemas.microsoft.com/office/powerpoint/2010/main" val="1431217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F347448-3125-4F68-8DD9-FEE518CAECD5}" type="slidenum">
              <a:rPr lang="es-ES" altLang="es-ES" smtClean="0"/>
              <a:pPr>
                <a:defRPr/>
              </a:pPr>
              <a:t>‹Nº›</a:t>
            </a:fld>
            <a:endParaRPr lang="es-ES" altLang="es-ES"/>
          </a:p>
        </p:txBody>
      </p:sp>
    </p:spTree>
    <p:extLst>
      <p:ext uri="{BB962C8B-B14F-4D97-AF65-F5344CB8AC3E}">
        <p14:creationId xmlns:p14="http://schemas.microsoft.com/office/powerpoint/2010/main" val="44777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C2E65F1D-355F-47B9-8E0B-B68197B19D88}" type="slidenum">
              <a:rPr lang="es-ES" altLang="es-ES" smtClean="0"/>
              <a:pPr>
                <a:defRPr/>
              </a:pPr>
              <a:t>‹Nº›</a:t>
            </a:fld>
            <a:endParaRPr lang="es-ES" altLang="es-ES"/>
          </a:p>
        </p:txBody>
      </p:sp>
    </p:spTree>
    <p:extLst>
      <p:ext uri="{BB962C8B-B14F-4D97-AF65-F5344CB8AC3E}">
        <p14:creationId xmlns:p14="http://schemas.microsoft.com/office/powerpoint/2010/main" val="97018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F780D18-2726-46EE-A590-CAF908135788}" type="slidenum">
              <a:rPr lang="es-ES" altLang="es-ES" smtClean="0"/>
              <a:pPr>
                <a:defRPr/>
              </a:pPr>
              <a:t>‹Nº›</a:t>
            </a:fld>
            <a:endParaRPr lang="es-ES" altLang="es-ES"/>
          </a:p>
        </p:txBody>
      </p:sp>
    </p:spTree>
    <p:extLst>
      <p:ext uri="{BB962C8B-B14F-4D97-AF65-F5344CB8AC3E}">
        <p14:creationId xmlns:p14="http://schemas.microsoft.com/office/powerpoint/2010/main" val="10589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5854BB4-6927-45F0-BE3E-ABA20B0F4344}" type="slidenum">
              <a:rPr lang="es-ES" altLang="es-ES" smtClean="0"/>
              <a:pPr>
                <a:defRPr/>
              </a:pPr>
              <a:t>‹Nº›</a:t>
            </a:fld>
            <a:endParaRPr lang="es-ES" altLang="es-ES"/>
          </a:p>
        </p:txBody>
      </p:sp>
    </p:spTree>
    <p:extLst>
      <p:ext uri="{BB962C8B-B14F-4D97-AF65-F5344CB8AC3E}">
        <p14:creationId xmlns:p14="http://schemas.microsoft.com/office/powerpoint/2010/main" val="228414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10/11/2018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621F1D36-E82A-4F5D-8CE5-13A0B444BED6}" type="slidenum">
              <a:rPr lang="es-ES" altLang="es-ES" smtClean="0"/>
              <a:pPr>
                <a:defRPr/>
              </a:pPr>
              <a:t>‹Nº›</a:t>
            </a:fld>
            <a:endParaRPr lang="es-ES" altLang="es-ES"/>
          </a:p>
        </p:txBody>
      </p:sp>
    </p:spTree>
    <p:extLst>
      <p:ext uri="{BB962C8B-B14F-4D97-AF65-F5344CB8AC3E}">
        <p14:creationId xmlns:p14="http://schemas.microsoft.com/office/powerpoint/2010/main" val="262401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78207B7C-8886-4787-A609-24F873C5F4BE}" type="slidenum">
              <a:rPr lang="es-ES" altLang="es-ES" smtClean="0"/>
              <a:pPr>
                <a:defRPr/>
              </a:pPr>
              <a:t>‹Nº›</a:t>
            </a:fld>
            <a:endParaRPr lang="es-ES" altLang="es-ES"/>
          </a:p>
        </p:txBody>
      </p:sp>
    </p:spTree>
    <p:extLst>
      <p:ext uri="{BB962C8B-B14F-4D97-AF65-F5344CB8AC3E}">
        <p14:creationId xmlns:p14="http://schemas.microsoft.com/office/powerpoint/2010/main" val="52913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10/11/2018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F170242-A7C7-481D-960F-322730F25C4C}" type="slidenum">
              <a:rPr lang="es-ES" altLang="es-ES" smtClean="0"/>
              <a:pPr>
                <a:defRPr/>
              </a:pPr>
              <a:t>‹Nº›</a:t>
            </a:fld>
            <a:endParaRPr lang="es-ES" altLang="es-ES"/>
          </a:p>
        </p:txBody>
      </p:sp>
    </p:spTree>
    <p:extLst>
      <p:ext uri="{BB962C8B-B14F-4D97-AF65-F5344CB8AC3E}">
        <p14:creationId xmlns:p14="http://schemas.microsoft.com/office/powerpoint/2010/main" val="662939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pPr/>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57865335-7E63-4395-99BC-6361BA637574}" type="slidenum">
              <a:rPr lang="es-ES" altLang="es-ES" smtClean="0"/>
              <a:pPr>
                <a:defRPr/>
              </a:pPr>
              <a:t>‹Nº›</a:t>
            </a:fld>
            <a:endParaRPr lang="es-ES" altLang="es-ES"/>
          </a:p>
        </p:txBody>
      </p:sp>
    </p:spTree>
    <p:extLst>
      <p:ext uri="{BB962C8B-B14F-4D97-AF65-F5344CB8AC3E}">
        <p14:creationId xmlns:p14="http://schemas.microsoft.com/office/powerpoint/2010/main" val="269093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pPr/>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916FCBF0-766D-42D0-BE77-6E698CD71511}" type="slidenum">
              <a:rPr lang="es-ES" altLang="es-ES" smtClean="0"/>
              <a:pPr>
                <a:defRPr/>
              </a:pPr>
              <a:t>‹Nº›</a:t>
            </a:fld>
            <a:endParaRPr lang="es-ES" altLang="es-ES"/>
          </a:p>
        </p:txBody>
      </p:sp>
    </p:spTree>
    <p:extLst>
      <p:ext uri="{BB962C8B-B14F-4D97-AF65-F5344CB8AC3E}">
        <p14:creationId xmlns:p14="http://schemas.microsoft.com/office/powerpoint/2010/main" val="229128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10/11/2018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36947" fontAlgn="base" hangingPunct="0">
              <a:spcBef>
                <a:spcPct val="0"/>
              </a:spcBef>
              <a:spcAft>
                <a:spcPct val="0"/>
              </a:spcAft>
              <a:defRPr/>
            </a:pPr>
            <a:fld id="{782636B3-819B-491A-A5AD-C3290177A383}" type="slidenum">
              <a:rPr lang="es-ES" altLang="es-ES" smtClean="0"/>
              <a:pPr defTabSz="336947" fontAlgn="base" hangingPunct="0">
                <a:spcBef>
                  <a:spcPct val="0"/>
                </a:spcBef>
                <a:spcAft>
                  <a:spcPct val="0"/>
                </a:spcAft>
                <a:defRPr/>
              </a:pPr>
              <a:t>‹Nº›</a:t>
            </a:fld>
            <a:endParaRPr lang="es-ES" altLang="es-ES"/>
          </a:p>
        </p:txBody>
      </p:sp>
    </p:spTree>
    <p:extLst>
      <p:ext uri="{BB962C8B-B14F-4D97-AF65-F5344CB8AC3E}">
        <p14:creationId xmlns:p14="http://schemas.microsoft.com/office/powerpoint/2010/main" val="40833205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youtube.com/watch?v=6OKoyrA7Ryw" TargetMode="Externa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ítulo 1"/>
          <p:cNvSpPr>
            <a:spLocks noGrp="1"/>
          </p:cNvSpPr>
          <p:nvPr>
            <p:ph type="title"/>
          </p:nvPr>
        </p:nvSpPr>
        <p:spPr>
          <a:xfrm>
            <a:off x="0" y="5858427"/>
            <a:ext cx="9144000" cy="999573"/>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s-ES" dirty="0"/>
              <a:t>DISMINUCIÓN DE LOS PROBLEMAS ASOCIADOS AL TDAH DESDE LA ESCUELA</a:t>
            </a:r>
          </a:p>
        </p:txBody>
      </p:sp>
      <p:sp>
        <p:nvSpPr>
          <p:cNvPr id="3" name="Marcador de contenido 2"/>
          <p:cNvSpPr>
            <a:spLocks noGrp="1"/>
          </p:cNvSpPr>
          <p:nvPr>
            <p:ph idx="1"/>
          </p:nvPr>
        </p:nvSpPr>
        <p:spPr/>
        <p:txBody>
          <a:bodyPr/>
          <a:lstStyle/>
          <a:p>
            <a:endParaRPr lang="es-ES" dirty="0"/>
          </a:p>
        </p:txBody>
      </p:sp>
    </p:spTree>
    <p:extLst>
      <p:ext uri="{BB962C8B-B14F-4D97-AF65-F5344CB8AC3E}">
        <p14:creationId xmlns:p14="http://schemas.microsoft.com/office/powerpoint/2010/main" val="5332828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788276" y="1734206"/>
            <a:ext cx="7646276" cy="4792717"/>
          </a:xfrm>
        </p:spPr>
        <p:txBody>
          <a:bodyPr>
            <a:noAutofit/>
          </a:bodyPr>
          <a:lstStyle/>
          <a:p>
            <a:pPr algn="just">
              <a:lnSpc>
                <a:spcPct val="100000"/>
              </a:lnSpc>
              <a:spcBef>
                <a:spcPts val="600"/>
              </a:spcBef>
              <a:spcAft>
                <a:spcPts val="1200"/>
              </a:spcAft>
            </a:pPr>
            <a:r>
              <a:rPr lang="es-ES" sz="2400" dirty="0"/>
              <a:t>Desconocen que pueden basarse en experiencias pasadas para saber como actuar, así que no aprenden de las consecuencias. El castigo no les sirve para aprender a comportarse.</a:t>
            </a:r>
          </a:p>
          <a:p>
            <a:pPr algn="just">
              <a:lnSpc>
                <a:spcPct val="100000"/>
              </a:lnSpc>
              <a:spcBef>
                <a:spcPts val="600"/>
              </a:spcBef>
              <a:spcAft>
                <a:spcPts val="1200"/>
              </a:spcAft>
            </a:pPr>
            <a:r>
              <a:rPr lang="es-ES" sz="2400" dirty="0"/>
              <a:t>No tienen un tiempo de reflexión antes de actuar y tampoco conciencia del tiempo, ni lo regulan: Trabajan muy rápido en tareas que requieren un trabajo pausado y viceversa.  </a:t>
            </a:r>
          </a:p>
          <a:p>
            <a:pPr algn="just">
              <a:lnSpc>
                <a:spcPct val="100000"/>
              </a:lnSpc>
              <a:spcBef>
                <a:spcPts val="600"/>
              </a:spcBef>
              <a:spcAft>
                <a:spcPts val="1200"/>
              </a:spcAft>
            </a:pPr>
            <a:r>
              <a:rPr lang="es-ES" sz="2400" dirty="0"/>
              <a:t>Les afecta mucho la motivación.</a:t>
            </a:r>
          </a:p>
        </p:txBody>
      </p:sp>
      <p:sp>
        <p:nvSpPr>
          <p:cNvPr id="4" name="Título 3"/>
          <p:cNvSpPr>
            <a:spLocks noGrp="1"/>
          </p:cNvSpPr>
          <p:nvPr>
            <p:ph type="title"/>
          </p:nvPr>
        </p:nvSpPr>
        <p:spPr>
          <a:xfrm>
            <a:off x="1324303" y="385869"/>
            <a:ext cx="7583214" cy="875371"/>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s-ES" sz="3200" dirty="0">
                <a:solidFill>
                  <a:schemeClr val="bg1"/>
                </a:solidFill>
              </a:rPr>
              <a:t>1. </a:t>
            </a:r>
            <a:r>
              <a:rPr lang="es-ES" sz="3200" dirty="0"/>
              <a:t>Apoyo a la fijación de pautas y normas.</a:t>
            </a:r>
            <a:br>
              <a:rPr lang="es-ES" sz="3200" dirty="0"/>
            </a:br>
            <a:r>
              <a:rPr lang="es-ES" sz="3200" dirty="0"/>
              <a:t> Tened en cuenta que:</a:t>
            </a:r>
          </a:p>
        </p:txBody>
      </p:sp>
    </p:spTree>
    <p:extLst>
      <p:ext uri="{BB962C8B-B14F-4D97-AF65-F5344CB8AC3E}">
        <p14:creationId xmlns:p14="http://schemas.microsoft.com/office/powerpoint/2010/main" val="25991500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409903" y="1292772"/>
            <a:ext cx="6905296" cy="5454869"/>
          </a:xfrm>
        </p:spPr>
        <p:txBody>
          <a:bodyPr>
            <a:noAutofit/>
          </a:bodyPr>
          <a:lstStyle/>
          <a:p>
            <a:pPr marL="0" indent="0" algn="just">
              <a:lnSpc>
                <a:spcPct val="100000"/>
              </a:lnSpc>
              <a:spcBef>
                <a:spcPts val="0"/>
              </a:spcBef>
              <a:spcAft>
                <a:spcPts val="600"/>
              </a:spcAft>
              <a:buNone/>
            </a:pPr>
            <a:r>
              <a:rPr lang="es-ES" sz="2400" b="1" dirty="0">
                <a:solidFill>
                  <a:schemeClr val="accent1"/>
                </a:solidFill>
              </a:rPr>
              <a:t>LOS ERRORES MÁS FRECUENTES QUE COMETEN LAS FAMILIAS:</a:t>
            </a:r>
          </a:p>
          <a:p>
            <a:pPr algn="just">
              <a:lnSpc>
                <a:spcPct val="100000"/>
              </a:lnSpc>
              <a:spcBef>
                <a:spcPts val="0"/>
              </a:spcBef>
              <a:spcAft>
                <a:spcPts val="600"/>
              </a:spcAft>
            </a:pPr>
            <a:r>
              <a:rPr lang="es-ES" sz="2400" dirty="0"/>
              <a:t>Caer en la repetición de consignas, esperando cambios que el niño/a no puede </a:t>
            </a:r>
            <a:r>
              <a:rPr lang="es-ES" sz="2400" dirty="0" err="1"/>
              <a:t>elicitar</a:t>
            </a:r>
            <a:r>
              <a:rPr lang="es-ES" sz="2400" dirty="0"/>
              <a:t> sólo.</a:t>
            </a:r>
          </a:p>
          <a:p>
            <a:pPr algn="just">
              <a:lnSpc>
                <a:spcPct val="100000"/>
              </a:lnSpc>
              <a:spcBef>
                <a:spcPts val="0"/>
              </a:spcBef>
              <a:spcAft>
                <a:spcPts val="600"/>
              </a:spcAft>
            </a:pPr>
            <a:r>
              <a:rPr lang="es-ES" sz="2400" dirty="0"/>
              <a:t>Aplicar las mismas estrategias comunicativas con los hijos con TDAH y sin él.</a:t>
            </a:r>
          </a:p>
          <a:p>
            <a:pPr algn="just">
              <a:lnSpc>
                <a:spcPct val="100000"/>
              </a:lnSpc>
              <a:spcBef>
                <a:spcPts val="0"/>
              </a:spcBef>
              <a:spcAft>
                <a:spcPts val="600"/>
              </a:spcAft>
            </a:pPr>
            <a:r>
              <a:rPr lang="es-ES" sz="2400" dirty="0"/>
              <a:t>Levantar el tono con frecuencia (por hartazgo y fatiga)</a:t>
            </a:r>
          </a:p>
          <a:p>
            <a:pPr algn="just">
              <a:lnSpc>
                <a:spcPct val="100000"/>
              </a:lnSpc>
              <a:spcBef>
                <a:spcPts val="0"/>
              </a:spcBef>
              <a:spcAft>
                <a:spcPts val="600"/>
              </a:spcAft>
            </a:pPr>
            <a:r>
              <a:rPr lang="es-ES" sz="2400" dirty="0"/>
              <a:t>La falta de sistematicidad y la incoherencia en las pautas parentales</a:t>
            </a:r>
          </a:p>
          <a:p>
            <a:pPr algn="just">
              <a:lnSpc>
                <a:spcPct val="100000"/>
              </a:lnSpc>
              <a:spcBef>
                <a:spcPts val="0"/>
              </a:spcBef>
              <a:spcAft>
                <a:spcPts val="600"/>
              </a:spcAft>
            </a:pPr>
            <a:r>
              <a:rPr lang="es-ES" sz="2400" dirty="0"/>
              <a:t>El excesivo empleo del reforzamiento negativo</a:t>
            </a:r>
          </a:p>
          <a:p>
            <a:pPr algn="just">
              <a:lnSpc>
                <a:spcPct val="100000"/>
              </a:lnSpc>
              <a:spcBef>
                <a:spcPts val="0"/>
              </a:spcBef>
              <a:spcAft>
                <a:spcPts val="600"/>
              </a:spcAft>
            </a:pPr>
            <a:r>
              <a:rPr lang="es-ES" sz="2400" dirty="0"/>
              <a:t>Dar demasiadas explicaciones  e intentar “ser amigos” de sus hijos.</a:t>
            </a:r>
          </a:p>
        </p:txBody>
      </p:sp>
      <p:sp>
        <p:nvSpPr>
          <p:cNvPr id="4" name="Título 3"/>
          <p:cNvSpPr>
            <a:spLocks noGrp="1"/>
          </p:cNvSpPr>
          <p:nvPr>
            <p:ph type="title"/>
          </p:nvPr>
        </p:nvSpPr>
        <p:spPr>
          <a:xfrm>
            <a:off x="1324303" y="173035"/>
            <a:ext cx="7583214" cy="99371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ES" sz="3200" dirty="0">
                <a:solidFill>
                  <a:schemeClr val="bg1"/>
                </a:solidFill>
              </a:rPr>
              <a:t>1. </a:t>
            </a:r>
            <a:r>
              <a:rPr lang="es-ES" sz="3200" dirty="0"/>
              <a:t>Apoyo a la fijación de pautas y normas</a:t>
            </a:r>
          </a:p>
        </p:txBody>
      </p:sp>
      <p:pic>
        <p:nvPicPr>
          <p:cNvPr id="2" name="Imagen 1"/>
          <p:cNvPicPr>
            <a:picLocks noChangeAspect="1"/>
          </p:cNvPicPr>
          <p:nvPr/>
        </p:nvPicPr>
        <p:blipFill rotWithShape="1">
          <a:blip r:embed="rId5" cstate="print"/>
          <a:srcRect l="3201" t="68112" r="70095" b="5183"/>
          <a:stretch/>
        </p:blipFill>
        <p:spPr>
          <a:xfrm>
            <a:off x="7315199" y="1702678"/>
            <a:ext cx="1592318" cy="1592316"/>
          </a:xfrm>
          <a:prstGeom prst="rect">
            <a:avLst/>
          </a:prstGeom>
        </p:spPr>
      </p:pic>
    </p:spTree>
    <p:extLst>
      <p:ext uri="{BB962C8B-B14F-4D97-AF65-F5344CB8AC3E}">
        <p14:creationId xmlns:p14="http://schemas.microsoft.com/office/powerpoint/2010/main" val="19999451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520262" y="1403131"/>
            <a:ext cx="6794937" cy="5139557"/>
          </a:xfrm>
        </p:spPr>
        <p:txBody>
          <a:bodyPr>
            <a:noAutofit/>
          </a:bodyPr>
          <a:lstStyle/>
          <a:p>
            <a:pPr marL="0" indent="0" algn="just">
              <a:lnSpc>
                <a:spcPct val="100000"/>
              </a:lnSpc>
              <a:spcBef>
                <a:spcPts val="600"/>
              </a:spcBef>
              <a:spcAft>
                <a:spcPts val="600"/>
              </a:spcAft>
              <a:buNone/>
            </a:pPr>
            <a:r>
              <a:rPr lang="es-ES" sz="2400" b="1" dirty="0">
                <a:solidFill>
                  <a:schemeClr val="accent1"/>
                </a:solidFill>
              </a:rPr>
              <a:t>LOS ERRORES MÁS FRECUENTES QUE COMETEN LAS FAMILIAS:</a:t>
            </a:r>
          </a:p>
          <a:p>
            <a:pPr algn="just">
              <a:lnSpc>
                <a:spcPct val="100000"/>
              </a:lnSpc>
              <a:spcBef>
                <a:spcPts val="600"/>
              </a:spcBef>
              <a:spcAft>
                <a:spcPts val="600"/>
              </a:spcAft>
            </a:pPr>
            <a:r>
              <a:rPr lang="es-ES" sz="2400" dirty="0"/>
              <a:t>Confundir disciplina con castigo y castigo con </a:t>
            </a:r>
            <a:r>
              <a:rPr lang="es-ES" sz="2400" dirty="0" smtClean="0"/>
              <a:t>maltrato.</a:t>
            </a:r>
            <a:endParaRPr lang="es-ES" sz="2400" dirty="0"/>
          </a:p>
          <a:p>
            <a:pPr algn="just">
              <a:lnSpc>
                <a:spcPct val="100000"/>
              </a:lnSpc>
              <a:spcBef>
                <a:spcPts val="600"/>
              </a:spcBef>
              <a:spcAft>
                <a:spcPts val="600"/>
              </a:spcAft>
            </a:pPr>
            <a:r>
              <a:rPr lang="es-ES" sz="2400" dirty="0"/>
              <a:t>Empleo de expresiones como “</a:t>
            </a:r>
            <a:r>
              <a:rPr lang="es-ES" sz="2400" dirty="0" err="1"/>
              <a:t>Jeckyll</a:t>
            </a:r>
            <a:r>
              <a:rPr lang="es-ES" sz="2400" dirty="0"/>
              <a:t> &amp; Hyde” por falta de comprensión de los episodios de descontrol </a:t>
            </a:r>
            <a:r>
              <a:rPr lang="es-ES" sz="2400" dirty="0" smtClean="0"/>
              <a:t>emocional.</a:t>
            </a:r>
            <a:endParaRPr lang="es-ES" sz="2400" dirty="0"/>
          </a:p>
          <a:p>
            <a:pPr algn="just">
              <a:lnSpc>
                <a:spcPct val="100000"/>
              </a:lnSpc>
              <a:spcBef>
                <a:spcPts val="600"/>
              </a:spcBef>
              <a:spcAft>
                <a:spcPts val="600"/>
              </a:spcAft>
            </a:pPr>
            <a:r>
              <a:rPr lang="es-ES" sz="2400" dirty="0"/>
              <a:t>No emplear órdenes claras, sino consignas ambiguas como: “Pórtate bien” o “Sé bueno”.</a:t>
            </a:r>
          </a:p>
          <a:p>
            <a:pPr algn="just">
              <a:lnSpc>
                <a:spcPct val="100000"/>
              </a:lnSpc>
              <a:spcBef>
                <a:spcPts val="600"/>
              </a:spcBef>
              <a:spcAft>
                <a:spcPts val="600"/>
              </a:spcAft>
            </a:pPr>
            <a:r>
              <a:rPr lang="es-ES" sz="2400" dirty="0"/>
              <a:t>La incongruencia entre las normas (padres- abuelos, padre-madre en situaciones de divorcio, etc</a:t>
            </a:r>
            <a:r>
              <a:rPr lang="es-ES" sz="2400" dirty="0" smtClean="0"/>
              <a:t>.).</a:t>
            </a:r>
            <a:endParaRPr lang="es-ES" sz="2400" dirty="0"/>
          </a:p>
          <a:p>
            <a:pPr marL="0" indent="0" algn="just">
              <a:lnSpc>
                <a:spcPct val="120000"/>
              </a:lnSpc>
              <a:spcBef>
                <a:spcPts val="600"/>
              </a:spcBef>
              <a:spcAft>
                <a:spcPts val="600"/>
              </a:spcAft>
              <a:buNone/>
            </a:pPr>
            <a:endParaRPr lang="es-ES" sz="1800" dirty="0"/>
          </a:p>
        </p:txBody>
      </p:sp>
      <p:sp>
        <p:nvSpPr>
          <p:cNvPr id="4" name="Título 3"/>
          <p:cNvSpPr>
            <a:spLocks noGrp="1"/>
          </p:cNvSpPr>
          <p:nvPr>
            <p:ph type="title"/>
          </p:nvPr>
        </p:nvSpPr>
        <p:spPr>
          <a:xfrm>
            <a:off x="1324303" y="196684"/>
            <a:ext cx="7583214" cy="99371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ES" sz="3200" dirty="0">
                <a:solidFill>
                  <a:schemeClr val="bg1"/>
                </a:solidFill>
              </a:rPr>
              <a:t>1. </a:t>
            </a:r>
            <a:r>
              <a:rPr lang="es-ES" sz="3200" dirty="0"/>
              <a:t>Apoyo a la fijación de pautas y normas</a:t>
            </a:r>
          </a:p>
        </p:txBody>
      </p:sp>
      <p:pic>
        <p:nvPicPr>
          <p:cNvPr id="2" name="Imagen 1"/>
          <p:cNvPicPr>
            <a:picLocks noChangeAspect="1"/>
          </p:cNvPicPr>
          <p:nvPr/>
        </p:nvPicPr>
        <p:blipFill rotWithShape="1">
          <a:blip r:embed="rId5" cstate="print"/>
          <a:srcRect l="3201" t="68112" r="70095" b="5183"/>
          <a:stretch/>
        </p:blipFill>
        <p:spPr>
          <a:xfrm>
            <a:off x="7315199" y="1702678"/>
            <a:ext cx="1592318" cy="1592316"/>
          </a:xfrm>
          <a:prstGeom prst="rect">
            <a:avLst/>
          </a:prstGeom>
        </p:spPr>
      </p:pic>
    </p:spTree>
    <p:extLst>
      <p:ext uri="{BB962C8B-B14F-4D97-AF65-F5344CB8AC3E}">
        <p14:creationId xmlns:p14="http://schemas.microsoft.com/office/powerpoint/2010/main" val="14688009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504498" y="1245476"/>
            <a:ext cx="6842234" cy="5462851"/>
          </a:xfrm>
        </p:spPr>
        <p:txBody>
          <a:bodyPr>
            <a:noAutofit/>
          </a:bodyPr>
          <a:lstStyle/>
          <a:p>
            <a:pPr marL="0" indent="0" algn="just">
              <a:lnSpc>
                <a:spcPct val="100000"/>
              </a:lnSpc>
              <a:spcBef>
                <a:spcPts val="600"/>
              </a:spcBef>
              <a:spcAft>
                <a:spcPts val="600"/>
              </a:spcAft>
              <a:buNone/>
            </a:pPr>
            <a:r>
              <a:rPr lang="es-ES" sz="2400" b="1" dirty="0">
                <a:solidFill>
                  <a:schemeClr val="accent1"/>
                </a:solidFill>
              </a:rPr>
              <a:t>LOS ERRORES MÁS FRECUENTES QUE COMETEN LAS FAMILIAS:</a:t>
            </a:r>
          </a:p>
          <a:p>
            <a:pPr marL="0" indent="0" algn="just">
              <a:lnSpc>
                <a:spcPct val="100000"/>
              </a:lnSpc>
              <a:spcBef>
                <a:spcPts val="600"/>
              </a:spcBef>
              <a:spcAft>
                <a:spcPts val="600"/>
              </a:spcAft>
              <a:buNone/>
            </a:pPr>
            <a:r>
              <a:rPr lang="es-ES" sz="2400" dirty="0"/>
              <a:t>Ser inconsistentes: Permitirle estar con el móvil para que se distraiga cuando no está permitido normalmente, no mantener las consecuencias por el incumplimiento de las normas, que las consecuencias sean poco proporcionadas a la falta, poco claras o directamente no aplicar el castigo.</a:t>
            </a:r>
          </a:p>
          <a:p>
            <a:pPr marL="0" indent="0" algn="just">
              <a:lnSpc>
                <a:spcPct val="100000"/>
              </a:lnSpc>
              <a:spcBef>
                <a:spcPts val="600"/>
              </a:spcBef>
              <a:spcAft>
                <a:spcPts val="600"/>
              </a:spcAft>
              <a:buNone/>
            </a:pPr>
            <a:r>
              <a:rPr lang="es-ES" sz="2400" dirty="0"/>
              <a:t>Ceder por agotamiento a las peticiones (premiamos el mal comportamiento y el que “se salga con la suya”).</a:t>
            </a:r>
          </a:p>
          <a:p>
            <a:pPr marL="0" indent="0" algn="just">
              <a:lnSpc>
                <a:spcPct val="100000"/>
              </a:lnSpc>
              <a:spcBef>
                <a:spcPts val="600"/>
              </a:spcBef>
              <a:spcAft>
                <a:spcPts val="600"/>
              </a:spcAft>
              <a:buNone/>
            </a:pPr>
            <a:r>
              <a:rPr lang="es-ES" sz="2400" dirty="0"/>
              <a:t>Ceder por miedo a que el niño/a se altere y tenga un episodio de descontrol emocional.</a:t>
            </a:r>
          </a:p>
        </p:txBody>
      </p:sp>
      <p:sp>
        <p:nvSpPr>
          <p:cNvPr id="4" name="Título 3"/>
          <p:cNvSpPr>
            <a:spLocks noGrp="1"/>
          </p:cNvSpPr>
          <p:nvPr>
            <p:ph type="title"/>
          </p:nvPr>
        </p:nvSpPr>
        <p:spPr>
          <a:xfrm>
            <a:off x="1324303" y="192794"/>
            <a:ext cx="7583214" cy="89502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ES" sz="3200" dirty="0">
                <a:solidFill>
                  <a:schemeClr val="bg1"/>
                </a:solidFill>
              </a:rPr>
              <a:t>1. </a:t>
            </a:r>
            <a:r>
              <a:rPr lang="es-ES" sz="3200" dirty="0"/>
              <a:t>Apoyo a la fijación de pautas y normas</a:t>
            </a:r>
          </a:p>
        </p:txBody>
      </p:sp>
      <p:pic>
        <p:nvPicPr>
          <p:cNvPr id="2" name="Imagen 1"/>
          <p:cNvPicPr>
            <a:picLocks noChangeAspect="1"/>
          </p:cNvPicPr>
          <p:nvPr/>
        </p:nvPicPr>
        <p:blipFill rotWithShape="1">
          <a:blip r:embed="rId5" cstate="print"/>
          <a:srcRect l="3201" t="68112" r="70095" b="5183"/>
          <a:stretch/>
        </p:blipFill>
        <p:spPr>
          <a:xfrm>
            <a:off x="7551682" y="1623850"/>
            <a:ext cx="1592318" cy="1592316"/>
          </a:xfrm>
          <a:prstGeom prst="rect">
            <a:avLst/>
          </a:prstGeom>
        </p:spPr>
      </p:pic>
    </p:spTree>
    <p:extLst>
      <p:ext uri="{BB962C8B-B14F-4D97-AF65-F5344CB8AC3E}">
        <p14:creationId xmlns:p14="http://schemas.microsoft.com/office/powerpoint/2010/main" val="2655376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520261" y="1497724"/>
            <a:ext cx="8255603" cy="5108029"/>
          </a:xfrm>
        </p:spPr>
        <p:txBody>
          <a:bodyPr>
            <a:normAutofit fontScale="92500" lnSpcReduction="20000"/>
          </a:bodyPr>
          <a:lstStyle/>
          <a:p>
            <a:pPr marL="0" indent="0" algn="just">
              <a:lnSpc>
                <a:spcPct val="110000"/>
              </a:lnSpc>
              <a:spcAft>
                <a:spcPts val="600"/>
              </a:spcAft>
              <a:buNone/>
            </a:pPr>
            <a:r>
              <a:rPr lang="es-ES" b="1" dirty="0">
                <a:solidFill>
                  <a:schemeClr val="accent1"/>
                </a:solidFill>
              </a:rPr>
              <a:t>¿CÓMO PODEMOS AYUDAR A CORREGIR ESTOS ERRORES?</a:t>
            </a:r>
          </a:p>
          <a:p>
            <a:pPr algn="just">
              <a:lnSpc>
                <a:spcPct val="110000"/>
              </a:lnSpc>
              <a:spcAft>
                <a:spcPts val="600"/>
              </a:spcAft>
            </a:pPr>
            <a:r>
              <a:rPr lang="es-ES" dirty="0"/>
              <a:t>Compartir con las familias en las tutorías o reuniones extraordinarias nuestro conocimiento acerca del desarrollo psicológico y los límites, el TDAH y las mejores estrategias para controlar su afectación. </a:t>
            </a:r>
          </a:p>
          <a:p>
            <a:pPr algn="just">
              <a:lnSpc>
                <a:spcPct val="110000"/>
              </a:lnSpc>
              <a:spcAft>
                <a:spcPts val="600"/>
              </a:spcAft>
            </a:pPr>
            <a:r>
              <a:rPr lang="es-ES" dirty="0"/>
              <a:t>Explicarles de forma concreta cómo nos comunicamos con su hijo/a en clase y cómo le reforzamos.</a:t>
            </a:r>
          </a:p>
          <a:p>
            <a:pPr algn="just">
              <a:lnSpc>
                <a:spcPct val="110000"/>
              </a:lnSpc>
              <a:spcAft>
                <a:spcPts val="600"/>
              </a:spcAft>
            </a:pPr>
            <a:r>
              <a:rPr lang="es-ES" dirty="0"/>
              <a:t>Poniéndoles por escrito las normas de nuestra clase para que les sirvan de ejemplo y demandarles que hagan algo similar en casa si no lo han hecho aún (probablemente lo han hecho pero no bien).</a:t>
            </a:r>
          </a:p>
          <a:p>
            <a:pPr algn="just">
              <a:lnSpc>
                <a:spcPct val="110000"/>
              </a:lnSpc>
              <a:spcAft>
                <a:spcPts val="600"/>
              </a:spcAft>
            </a:pPr>
            <a:endParaRPr lang="es-ES" dirty="0"/>
          </a:p>
        </p:txBody>
      </p:sp>
      <p:sp>
        <p:nvSpPr>
          <p:cNvPr id="4" name="Título 3"/>
          <p:cNvSpPr>
            <a:spLocks noGrp="1"/>
          </p:cNvSpPr>
          <p:nvPr>
            <p:ph type="title"/>
          </p:nvPr>
        </p:nvSpPr>
        <p:spPr>
          <a:xfrm>
            <a:off x="1324303" y="307388"/>
            <a:ext cx="7583214" cy="99371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ES" sz="3200" dirty="0">
                <a:solidFill>
                  <a:schemeClr val="bg1"/>
                </a:solidFill>
              </a:rPr>
              <a:t>1. </a:t>
            </a:r>
            <a:r>
              <a:rPr lang="es-ES" sz="3200" dirty="0"/>
              <a:t>Apoyo a la fijación de pautas y normas</a:t>
            </a:r>
          </a:p>
        </p:txBody>
      </p:sp>
    </p:spTree>
    <p:extLst>
      <p:ext uri="{BB962C8B-B14F-4D97-AF65-F5344CB8AC3E}">
        <p14:creationId xmlns:p14="http://schemas.microsoft.com/office/powerpoint/2010/main" val="2607276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425670" y="1213945"/>
            <a:ext cx="8481847" cy="5502165"/>
          </a:xfrm>
        </p:spPr>
        <p:txBody>
          <a:bodyPr>
            <a:normAutofit lnSpcReduction="10000"/>
          </a:bodyPr>
          <a:lstStyle/>
          <a:p>
            <a:pPr marL="0" indent="0">
              <a:lnSpc>
                <a:spcPct val="110000"/>
              </a:lnSpc>
              <a:spcAft>
                <a:spcPts val="600"/>
              </a:spcAft>
              <a:buNone/>
            </a:pPr>
            <a:r>
              <a:rPr lang="es-ES" sz="2400" b="1" dirty="0">
                <a:solidFill>
                  <a:schemeClr val="accent1"/>
                </a:solidFill>
              </a:rPr>
              <a:t>¿CÓMO PODEMOS AYUDAR A CORREGIR ESTOS ERRORES?</a:t>
            </a:r>
          </a:p>
          <a:p>
            <a:pPr marL="457200" indent="-457200" algn="just">
              <a:lnSpc>
                <a:spcPct val="100000"/>
              </a:lnSpc>
              <a:spcBef>
                <a:spcPts val="600"/>
              </a:spcBef>
              <a:spcAft>
                <a:spcPts val="600"/>
              </a:spcAft>
              <a:buClr>
                <a:schemeClr val="accent1"/>
              </a:buClr>
              <a:buFont typeface="+mj-lt"/>
              <a:buAutoNum type="arabicPeriod"/>
            </a:pPr>
            <a:r>
              <a:rPr lang="es-ES" sz="2400" dirty="0"/>
              <a:t>Establecer normas/límites claros y coherentes: las normas tienen que ser claras y </a:t>
            </a:r>
            <a:r>
              <a:rPr lang="es-ES" sz="2400" b="1" u="sng" dirty="0">
                <a:solidFill>
                  <a:schemeClr val="accent1"/>
                </a:solidFill>
              </a:rPr>
              <a:t>concretas.</a:t>
            </a:r>
            <a:r>
              <a:rPr lang="es-ES" sz="2400" b="1" dirty="0">
                <a:solidFill>
                  <a:schemeClr val="accent1"/>
                </a:solidFill>
              </a:rPr>
              <a:t> </a:t>
            </a:r>
            <a:r>
              <a:rPr lang="es-ES" sz="2400" dirty="0"/>
              <a:t>Dadas una por una. Tienen que estar referidas a momentos determinados, espacios y personas concretas. Deben adaptarse a su edad y madurez.</a:t>
            </a:r>
          </a:p>
          <a:p>
            <a:pPr marL="457200" indent="-457200" algn="just">
              <a:lnSpc>
                <a:spcPct val="100000"/>
              </a:lnSpc>
              <a:spcBef>
                <a:spcPts val="600"/>
              </a:spcBef>
              <a:spcAft>
                <a:spcPts val="600"/>
              </a:spcAft>
              <a:buClr>
                <a:schemeClr val="accent1"/>
              </a:buClr>
              <a:buFont typeface="+mj-lt"/>
              <a:buAutoNum type="arabicPeriod"/>
            </a:pPr>
            <a:r>
              <a:rPr lang="es-ES" sz="2400" dirty="0"/>
              <a:t>Dar las órdenes de manera adecuada: Asegurándonos de que nos están escuchando y atendiendo (no darlo por supuesto), mirarle a los ojos y pedirle que repita lo que le acabamos de decir, dar órdenes breves y concisas y de una en una. Después deberemos darle un tiempo prudencial para que cumpla la orden y supervisar si lo ha hecho y en tal caso, elogiarle.</a:t>
            </a:r>
          </a:p>
          <a:p>
            <a:pPr marL="457200" indent="-457200" algn="just">
              <a:lnSpc>
                <a:spcPct val="100000"/>
              </a:lnSpc>
              <a:spcBef>
                <a:spcPts val="600"/>
              </a:spcBef>
              <a:spcAft>
                <a:spcPts val="600"/>
              </a:spcAft>
              <a:buClr>
                <a:schemeClr val="accent1"/>
              </a:buClr>
              <a:buFont typeface="+mj-lt"/>
              <a:buAutoNum type="arabicPeriod"/>
            </a:pPr>
            <a:r>
              <a:rPr lang="es-ES" sz="2400" dirty="0"/>
              <a:t>Fijarnos cuando cumple las normas y premiarle</a:t>
            </a:r>
          </a:p>
          <a:p>
            <a:pPr marL="457200" indent="-457200" algn="just">
              <a:lnSpc>
                <a:spcPct val="100000"/>
              </a:lnSpc>
              <a:spcBef>
                <a:spcPts val="600"/>
              </a:spcBef>
              <a:spcAft>
                <a:spcPts val="600"/>
              </a:spcAft>
              <a:buClr>
                <a:schemeClr val="accent1"/>
              </a:buClr>
              <a:buFont typeface="+mj-lt"/>
              <a:buAutoNum type="arabicPeriod"/>
            </a:pPr>
            <a:r>
              <a:rPr lang="es-ES" sz="2400" dirty="0"/>
              <a:t>Tener paciencia y tratar de no perder el tono tranquilo (les afectan mucho los gritos y nuestros enfados).</a:t>
            </a:r>
          </a:p>
        </p:txBody>
      </p:sp>
      <p:sp>
        <p:nvSpPr>
          <p:cNvPr id="4" name="Título 3"/>
          <p:cNvSpPr>
            <a:spLocks noGrp="1"/>
          </p:cNvSpPr>
          <p:nvPr>
            <p:ph type="title"/>
          </p:nvPr>
        </p:nvSpPr>
        <p:spPr>
          <a:xfrm>
            <a:off x="1324303" y="291378"/>
            <a:ext cx="7583214" cy="71771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ES" sz="3200" dirty="0">
                <a:solidFill>
                  <a:schemeClr val="bg1"/>
                </a:solidFill>
              </a:rPr>
              <a:t>1. </a:t>
            </a:r>
            <a:r>
              <a:rPr lang="es-ES" sz="3200" dirty="0"/>
              <a:t>Apoyo a la fijación de pautas y normas</a:t>
            </a:r>
          </a:p>
        </p:txBody>
      </p:sp>
    </p:spTree>
    <p:extLst>
      <p:ext uri="{BB962C8B-B14F-4D97-AF65-F5344CB8AC3E}">
        <p14:creationId xmlns:p14="http://schemas.microsoft.com/office/powerpoint/2010/main" val="16443753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457200" y="1261241"/>
            <a:ext cx="7953703" cy="4855781"/>
          </a:xfrm>
        </p:spPr>
        <p:txBody>
          <a:bodyPr>
            <a:normAutofit/>
          </a:bodyPr>
          <a:lstStyle/>
          <a:p>
            <a:pPr marL="0" indent="0" algn="ctr">
              <a:lnSpc>
                <a:spcPct val="110000"/>
              </a:lnSpc>
              <a:spcBef>
                <a:spcPts val="600"/>
              </a:spcBef>
              <a:spcAft>
                <a:spcPts val="1200"/>
              </a:spcAft>
              <a:buNone/>
            </a:pPr>
            <a:r>
              <a:rPr lang="es-ES" sz="2400" b="1" dirty="0">
                <a:solidFill>
                  <a:schemeClr val="accent1"/>
                </a:solidFill>
              </a:rPr>
              <a:t>¿CÓMO PODEMOS AYUDAR A CORREGIR ESTOS ERRORES?</a:t>
            </a:r>
          </a:p>
          <a:p>
            <a:pPr marL="0" indent="0" algn="just">
              <a:lnSpc>
                <a:spcPct val="100000"/>
              </a:lnSpc>
              <a:spcBef>
                <a:spcPts val="600"/>
              </a:spcBef>
              <a:spcAft>
                <a:spcPts val="1200"/>
              </a:spcAft>
              <a:buNone/>
            </a:pPr>
            <a:r>
              <a:rPr lang="es-ES" sz="2400" dirty="0"/>
              <a:t>5. Apoyarnos en el sí, y no decir tanto “no”. Dentro de los límites del sentido común, darle alternativas entre las que pueda elegir.</a:t>
            </a:r>
          </a:p>
          <a:p>
            <a:pPr marL="0" indent="0" algn="just">
              <a:lnSpc>
                <a:spcPct val="100000"/>
              </a:lnSpc>
              <a:spcBef>
                <a:spcPts val="600"/>
              </a:spcBef>
              <a:spcAft>
                <a:spcPts val="1200"/>
              </a:spcAft>
              <a:buNone/>
            </a:pPr>
            <a:r>
              <a:rPr lang="es-ES" sz="2400" dirty="0"/>
              <a:t>6. Ser un buen ejemplo para ellos</a:t>
            </a:r>
          </a:p>
          <a:p>
            <a:pPr marL="0" indent="0" algn="just">
              <a:lnSpc>
                <a:spcPct val="100000"/>
              </a:lnSpc>
              <a:spcBef>
                <a:spcPts val="600"/>
              </a:spcBef>
              <a:spcAft>
                <a:spcPts val="1200"/>
              </a:spcAft>
              <a:buNone/>
            </a:pPr>
            <a:r>
              <a:rPr lang="es-ES" sz="2400" dirty="0"/>
              <a:t>7. Hacer un frente común y llegar a un acuerdo de mínimos entre todos los cuidadores para que no haya discrepancias en las normas. Guiarnos por las normas que existen en el aula.</a:t>
            </a:r>
          </a:p>
          <a:p>
            <a:pPr marL="0" indent="0" algn="just">
              <a:lnSpc>
                <a:spcPct val="100000"/>
              </a:lnSpc>
              <a:spcBef>
                <a:spcPts val="600"/>
              </a:spcBef>
              <a:spcAft>
                <a:spcPts val="1200"/>
              </a:spcAft>
              <a:buNone/>
            </a:pPr>
            <a:r>
              <a:rPr lang="es-ES" sz="2400" dirty="0"/>
              <a:t>8. Una vez llegados a la adolescencia, negociar pero sin perder de vista quien lleva el control en casa.</a:t>
            </a:r>
          </a:p>
          <a:p>
            <a:pPr marL="0" indent="0" algn="just">
              <a:lnSpc>
                <a:spcPct val="100000"/>
              </a:lnSpc>
              <a:spcBef>
                <a:spcPts val="600"/>
              </a:spcBef>
              <a:spcAft>
                <a:spcPts val="600"/>
              </a:spcAft>
              <a:buNone/>
            </a:pPr>
            <a:endParaRPr lang="es-ES" sz="2000" dirty="0"/>
          </a:p>
        </p:txBody>
      </p:sp>
      <p:sp>
        <p:nvSpPr>
          <p:cNvPr id="4" name="Título 3"/>
          <p:cNvSpPr>
            <a:spLocks noGrp="1"/>
          </p:cNvSpPr>
          <p:nvPr>
            <p:ph type="title"/>
          </p:nvPr>
        </p:nvSpPr>
        <p:spPr>
          <a:xfrm>
            <a:off x="1416544" y="263596"/>
            <a:ext cx="7246607" cy="71771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ES" sz="3200" dirty="0">
                <a:solidFill>
                  <a:schemeClr val="bg1"/>
                </a:solidFill>
              </a:rPr>
              <a:t>1. </a:t>
            </a:r>
            <a:r>
              <a:rPr lang="es-ES" sz="3200" dirty="0"/>
              <a:t>Apoyo a la fijación de pautas y normas</a:t>
            </a:r>
          </a:p>
        </p:txBody>
      </p:sp>
      <p:sp>
        <p:nvSpPr>
          <p:cNvPr id="8" name="CuadroTexto 7"/>
          <p:cNvSpPr txBox="1"/>
          <p:nvPr/>
        </p:nvSpPr>
        <p:spPr>
          <a:xfrm>
            <a:off x="6705875" y="6148550"/>
            <a:ext cx="2159877"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s-ES" sz="2400" dirty="0"/>
              <a:t>PRÁCTICA</a:t>
            </a:r>
          </a:p>
        </p:txBody>
      </p:sp>
      <p:sp>
        <p:nvSpPr>
          <p:cNvPr id="9" name="Flecha derecha 8"/>
          <p:cNvSpPr/>
          <p:nvPr/>
        </p:nvSpPr>
        <p:spPr>
          <a:xfrm>
            <a:off x="8158655" y="6260028"/>
            <a:ext cx="504496" cy="186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657178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628649" y="1403132"/>
            <a:ext cx="7886700" cy="5294094"/>
          </a:xfrm>
        </p:spPr>
        <p:txBody>
          <a:bodyPr>
            <a:normAutofit fontScale="92500" lnSpcReduction="10000"/>
          </a:bodyPr>
          <a:lstStyle/>
          <a:p>
            <a:pPr algn="just">
              <a:lnSpc>
                <a:spcPct val="100000"/>
              </a:lnSpc>
              <a:spcAft>
                <a:spcPts val="600"/>
              </a:spcAft>
            </a:pPr>
            <a:r>
              <a:rPr lang="es-ES" dirty="0"/>
              <a:t>Fulanito va a hablar con respeto y no va a gritar</a:t>
            </a:r>
          </a:p>
          <a:p>
            <a:pPr algn="just">
              <a:lnSpc>
                <a:spcPct val="100000"/>
              </a:lnSpc>
              <a:spcAft>
                <a:spcPts val="600"/>
              </a:spcAft>
            </a:pPr>
            <a:r>
              <a:rPr lang="es-ES" dirty="0"/>
              <a:t>Fulanito va a portarse bien todo el día</a:t>
            </a:r>
          </a:p>
          <a:p>
            <a:pPr algn="just">
              <a:lnSpc>
                <a:spcPct val="100000"/>
              </a:lnSpc>
              <a:spcAft>
                <a:spcPts val="600"/>
              </a:spcAft>
            </a:pPr>
            <a:r>
              <a:rPr lang="es-ES" dirty="0"/>
              <a:t>Estamos hartos de repetir las cosas</a:t>
            </a:r>
          </a:p>
          <a:p>
            <a:pPr algn="just">
              <a:lnSpc>
                <a:spcPct val="100000"/>
              </a:lnSpc>
              <a:spcAft>
                <a:spcPts val="600"/>
              </a:spcAft>
            </a:pPr>
            <a:r>
              <a:rPr lang="es-ES" dirty="0"/>
              <a:t>Fulanito no se portará mal en casa de la abuela</a:t>
            </a:r>
          </a:p>
          <a:p>
            <a:pPr algn="just">
              <a:lnSpc>
                <a:spcPct val="100000"/>
              </a:lnSpc>
              <a:spcAft>
                <a:spcPts val="600"/>
              </a:spcAft>
            </a:pPr>
            <a:r>
              <a:rPr lang="es-ES" dirty="0"/>
              <a:t>Fulanito tiene que atender en el cole</a:t>
            </a:r>
          </a:p>
          <a:p>
            <a:pPr algn="just">
              <a:lnSpc>
                <a:spcPct val="100000"/>
              </a:lnSpc>
              <a:spcAft>
                <a:spcPts val="600"/>
              </a:spcAft>
            </a:pPr>
            <a:r>
              <a:rPr lang="es-ES" dirty="0"/>
              <a:t>Fulanito debe hablar bien</a:t>
            </a:r>
          </a:p>
          <a:p>
            <a:pPr algn="just">
              <a:lnSpc>
                <a:spcPct val="100000"/>
              </a:lnSpc>
              <a:spcAft>
                <a:spcPts val="600"/>
              </a:spcAft>
            </a:pPr>
            <a:r>
              <a:rPr lang="es-ES" dirty="0"/>
              <a:t>Si Fulanito grita o habla fuera de tiempo se le castigará sin Tablet</a:t>
            </a:r>
          </a:p>
          <a:p>
            <a:pPr algn="just">
              <a:lnSpc>
                <a:spcPct val="100000"/>
              </a:lnSpc>
              <a:spcAft>
                <a:spcPts val="600"/>
              </a:spcAft>
            </a:pPr>
            <a:r>
              <a:rPr lang="es-ES" dirty="0"/>
              <a:t>Si Fulanito se porta mal se le retirará la Tablet todo el trimestre.</a:t>
            </a:r>
          </a:p>
          <a:p>
            <a:endParaRPr lang="es-ES" dirty="0"/>
          </a:p>
        </p:txBody>
      </p:sp>
      <p:sp>
        <p:nvSpPr>
          <p:cNvPr id="4" name="Título 3"/>
          <p:cNvSpPr>
            <a:spLocks noGrp="1"/>
          </p:cNvSpPr>
          <p:nvPr>
            <p:ph type="title"/>
          </p:nvPr>
        </p:nvSpPr>
        <p:spPr>
          <a:xfrm>
            <a:off x="1444352" y="482312"/>
            <a:ext cx="7307481" cy="643867"/>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ES" sz="4000" dirty="0"/>
              <a:t>EJEMPLO DE NORMAS MAL HECHAS:</a:t>
            </a:r>
          </a:p>
        </p:txBody>
      </p:sp>
    </p:spTree>
    <p:extLst>
      <p:ext uri="{BB962C8B-B14F-4D97-AF65-F5344CB8AC3E}">
        <p14:creationId xmlns:p14="http://schemas.microsoft.com/office/powerpoint/2010/main" val="12758333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299545" y="930166"/>
            <a:ext cx="8387255" cy="5785944"/>
          </a:xfrm>
        </p:spPr>
        <p:txBody>
          <a:bodyPr>
            <a:noAutofit/>
          </a:bodyPr>
          <a:lstStyle/>
          <a:p>
            <a:pPr algn="just"/>
            <a:r>
              <a:rPr lang="es-ES" sz="1600" dirty="0"/>
              <a:t>Es hijo único. Se ha cambiado de colegio porque a pesar de que la atención educativa que recibía era muy buena, no estaba integrado en su grupo y recibía burlas y rechazo por parte de sus compañeros, que le llamaban “</a:t>
            </a:r>
            <a:r>
              <a:rPr lang="es-ES" sz="1600" dirty="0" err="1"/>
              <a:t>Micky</a:t>
            </a:r>
            <a:r>
              <a:rPr lang="es-ES" sz="1600" dirty="0"/>
              <a:t> Mouse” porque cuando se excita pone la voz muy aguda.</a:t>
            </a:r>
          </a:p>
          <a:p>
            <a:pPr algn="just"/>
            <a:r>
              <a:rPr lang="es-ES" sz="1600" dirty="0"/>
              <a:t>Tiene TDAH del subtipo impulsivo-hiperactivo y está medicado con </a:t>
            </a:r>
            <a:r>
              <a:rPr lang="es-ES" sz="1600" dirty="0" err="1"/>
              <a:t>metilfenidato</a:t>
            </a:r>
            <a:r>
              <a:rPr lang="es-ES" sz="1600" dirty="0"/>
              <a:t> y con un antipsicótico (dosis mínima ya), aún así, a sus padres les cuesta mucho que siga cualquier tipo de norma o pauta. En el anterior colegio (donde estuvo desde infantil) no se queja en absoluto de esto y le describen como bueno, cariñoso, imaginativo y algo infantil.</a:t>
            </a:r>
          </a:p>
          <a:p>
            <a:pPr algn="just"/>
            <a:r>
              <a:rPr lang="es-ES" sz="1600" dirty="0"/>
              <a:t>En estos años, su familia ha desarrollado una dinámica familiar desconcertante: le toleran de forma extrema que interrumpa conversaciones, le dejan el móvil, la </a:t>
            </a:r>
            <a:r>
              <a:rPr lang="es-ES" sz="1600" dirty="0" err="1"/>
              <a:t>tablet</a:t>
            </a:r>
            <a:r>
              <a:rPr lang="es-ES" sz="1600" dirty="0"/>
              <a:t> etc. todo el día, tiene un cuarto solo para sus juguetes y sus videoconsolas, le llevan sus padres a todas partes (aunque sea a 2 min. andando de casa), no hace ninguna extraescolar porque según sus padres “se aburre rápido de todo” y va a la piscina acompañado de su padre.</a:t>
            </a:r>
          </a:p>
          <a:p>
            <a:pPr algn="just"/>
            <a:r>
              <a:rPr lang="es-ES" sz="1600" dirty="0"/>
              <a:t>Una tarde, mientras espera a su padre, abriendo y cerrando la puerta de una oficina donde hay gente trabajando, colgándose de la puerta mientras merienda una empanadilla (que ha pedido a gritos e insistentemente). Su padre, presente durante todo este tiempo (15 minutos) no le corrige y tiene que ser la gente de la oficina la que le diga que está molestando y que pare de colgarse de la puerta. Al ver esto, su padre se pone a gritarle con formas verbalmente agresivas y le repite una y otra vez que “ya está bien”. Esto les sucede prácticamente a diario.</a:t>
            </a:r>
          </a:p>
          <a:p>
            <a:pPr algn="just"/>
            <a:r>
              <a:rPr lang="es-ES" sz="1600" dirty="0"/>
              <a:t>Su padre mantiene que él es un padre “de la vieja escuela” y que tiene al niño a raya, de forma que Pepito le respeta mucho. A los pocos minutos de decir esto, aparece Pepito que se le cuelga como un mono de la espalda de su padre y empieza a llamarle “papito calvito”.</a:t>
            </a:r>
          </a:p>
          <a:p>
            <a:pPr algn="just"/>
            <a:r>
              <a:rPr lang="es-ES" sz="1600" dirty="0"/>
              <a:t>¿Qué podríamos hacer desde el nuevo colegio de Pepito?</a:t>
            </a:r>
          </a:p>
        </p:txBody>
      </p:sp>
      <p:sp>
        <p:nvSpPr>
          <p:cNvPr id="4" name="Título 3"/>
          <p:cNvSpPr>
            <a:spLocks noGrp="1"/>
          </p:cNvSpPr>
          <p:nvPr>
            <p:ph type="title"/>
          </p:nvPr>
        </p:nvSpPr>
        <p:spPr>
          <a:xfrm>
            <a:off x="2617076" y="144613"/>
            <a:ext cx="5898274" cy="659633"/>
          </a:xfrm>
        </p:spPr>
        <p:txBody>
          <a:bodyPr>
            <a:normAutofit/>
          </a:bodyPr>
          <a:lstStyle/>
          <a:p>
            <a:r>
              <a:rPr lang="es-ES" sz="3200" dirty="0"/>
              <a:t>CASO PRÁCTICO: PEPITO, 12 AÑOS</a:t>
            </a:r>
          </a:p>
        </p:txBody>
      </p:sp>
    </p:spTree>
    <p:extLst>
      <p:ext uri="{BB962C8B-B14F-4D97-AF65-F5344CB8AC3E}">
        <p14:creationId xmlns:p14="http://schemas.microsoft.com/office/powerpoint/2010/main" val="20310248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ítulo 3"/>
          <p:cNvSpPr>
            <a:spLocks noGrp="1"/>
          </p:cNvSpPr>
          <p:nvPr>
            <p:ph type="title"/>
          </p:nvPr>
        </p:nvSpPr>
        <p:spPr>
          <a:xfrm>
            <a:off x="866118" y="815635"/>
            <a:ext cx="7474826" cy="68411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es-ES" sz="2800" dirty="0"/>
              <a:t>¿CÓMO DISCIPLINAR A UN NIÑO/A CON TDAH?</a:t>
            </a:r>
          </a:p>
        </p:txBody>
      </p:sp>
      <p:pic>
        <p:nvPicPr>
          <p:cNvPr id="2" name="Imagen 1"/>
          <p:cNvPicPr>
            <a:picLocks noChangeAspect="1"/>
          </p:cNvPicPr>
          <p:nvPr/>
        </p:nvPicPr>
        <p:blipFill>
          <a:blip r:embed="rId5" cstate="print"/>
          <a:stretch>
            <a:fillRect/>
          </a:stretch>
        </p:blipFill>
        <p:spPr>
          <a:xfrm>
            <a:off x="1622206" y="1823544"/>
            <a:ext cx="5962650" cy="3810000"/>
          </a:xfrm>
          <a:prstGeom prst="rect">
            <a:avLst/>
          </a:prstGeom>
        </p:spPr>
      </p:pic>
      <p:sp>
        <p:nvSpPr>
          <p:cNvPr id="5" name="CuadroTexto 4"/>
          <p:cNvSpPr txBox="1"/>
          <p:nvPr/>
        </p:nvSpPr>
        <p:spPr>
          <a:xfrm>
            <a:off x="268014" y="6022428"/>
            <a:ext cx="8639503"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800" dirty="0"/>
              <a:t>Conviene primero recordar las siguientes características:</a:t>
            </a:r>
          </a:p>
        </p:txBody>
      </p:sp>
    </p:spTree>
    <p:extLst>
      <p:ext uri="{BB962C8B-B14F-4D97-AF65-F5344CB8AC3E}">
        <p14:creationId xmlns:p14="http://schemas.microsoft.com/office/powerpoint/2010/main" val="10142187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p:txBody>
          <a:bodyPr/>
          <a:lstStyle/>
          <a:p>
            <a:r>
              <a:rPr lang="es-ES" dirty="0"/>
              <a:t>Contribución del medio escolar en la contención y disminución de los problemas asociados al TDAH</a:t>
            </a:r>
          </a:p>
          <a:p>
            <a:r>
              <a:rPr lang="es-ES" dirty="0"/>
              <a:t>Importancia de la colaboración con la familia</a:t>
            </a:r>
          </a:p>
          <a:p>
            <a:r>
              <a:rPr lang="es-ES" dirty="0"/>
              <a:t>Estrategias y pautas destinadas a los niños</a:t>
            </a:r>
          </a:p>
          <a:p>
            <a:r>
              <a:rPr lang="es-ES" dirty="0"/>
              <a:t>Estrategias y pautas para las familias</a:t>
            </a:r>
          </a:p>
          <a:p>
            <a:r>
              <a:rPr lang="es-ES" dirty="0"/>
              <a:t>Protección de la autoestima y el autoconcepto</a:t>
            </a:r>
          </a:p>
          <a:p>
            <a:r>
              <a:rPr lang="es-ES" dirty="0"/>
              <a:t>Fomento de la adaptación social y aceptación del alumno/a</a:t>
            </a:r>
          </a:p>
          <a:p>
            <a:r>
              <a:rPr lang="es-ES" dirty="0"/>
              <a:t>Prevención de los comportamientos de riesgo </a:t>
            </a:r>
          </a:p>
        </p:txBody>
      </p:sp>
      <p:sp>
        <p:nvSpPr>
          <p:cNvPr id="4" name="Título 3"/>
          <p:cNvSpPr>
            <a:spLocks noGrp="1"/>
          </p:cNvSpPr>
          <p:nvPr>
            <p:ph type="title"/>
          </p:nvPr>
        </p:nvSpPr>
        <p:spPr/>
        <p:txBody>
          <a:bodyPr/>
          <a:lstStyle/>
          <a:p>
            <a:r>
              <a:rPr lang="es-ES" dirty="0"/>
              <a:t>CONTENIDOS:</a:t>
            </a:r>
          </a:p>
        </p:txBody>
      </p:sp>
    </p:spTree>
    <p:extLst>
      <p:ext uri="{BB962C8B-B14F-4D97-AF65-F5344CB8AC3E}">
        <p14:creationId xmlns:p14="http://schemas.microsoft.com/office/powerpoint/2010/main" val="19327819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376255" y="1040525"/>
            <a:ext cx="8276896" cy="5171089"/>
          </a:xfrm>
        </p:spPr>
        <p:txBody>
          <a:bodyPr>
            <a:normAutofit fontScale="77500" lnSpcReduction="20000"/>
          </a:bodyPr>
          <a:lstStyle/>
          <a:p>
            <a:pPr algn="just">
              <a:lnSpc>
                <a:spcPct val="120000"/>
              </a:lnSpc>
            </a:pPr>
            <a:r>
              <a:rPr lang="es-ES" dirty="0"/>
              <a:t>Por supuesto, no debe de ser físico</a:t>
            </a:r>
          </a:p>
          <a:p>
            <a:pPr algn="just">
              <a:lnSpc>
                <a:spcPct val="120000"/>
              </a:lnSpc>
            </a:pPr>
            <a:r>
              <a:rPr lang="es-ES" dirty="0"/>
              <a:t>Debe de ser contingente (instantáneo o al menos lo más próximo posible a la falta cometida).</a:t>
            </a:r>
          </a:p>
          <a:p>
            <a:pPr algn="just">
              <a:lnSpc>
                <a:spcPct val="120000"/>
              </a:lnSpc>
            </a:pPr>
            <a:r>
              <a:rPr lang="es-ES" dirty="0"/>
              <a:t>Debe aplicarse siempre (sistematicidad)y cuando se amenaza con ponerlo, hay que hacerlo (sino perdemos autoridad)</a:t>
            </a:r>
          </a:p>
          <a:p>
            <a:pPr algn="just">
              <a:lnSpc>
                <a:spcPct val="120000"/>
              </a:lnSpc>
            </a:pPr>
            <a:r>
              <a:rPr lang="es-ES" dirty="0"/>
              <a:t>Debe ser proporcionado a la falta</a:t>
            </a:r>
          </a:p>
          <a:p>
            <a:pPr algn="just">
              <a:lnSpc>
                <a:spcPct val="120000"/>
              </a:lnSpc>
            </a:pPr>
            <a:r>
              <a:rPr lang="es-ES" dirty="0"/>
              <a:t>Debe ser </a:t>
            </a:r>
            <a:r>
              <a:rPr lang="es-ES" dirty="0" smtClean="0"/>
              <a:t>intenso </a:t>
            </a:r>
            <a:r>
              <a:rPr lang="es-ES" dirty="0"/>
              <a:t>(tiene que chincharlos, sino no es un castigo y para eso hay que conocer a los niños)</a:t>
            </a:r>
          </a:p>
          <a:p>
            <a:pPr marL="0" indent="0" algn="just">
              <a:lnSpc>
                <a:spcPct val="120000"/>
              </a:lnSpc>
              <a:buNone/>
            </a:pPr>
            <a:r>
              <a:rPr lang="es-ES" dirty="0"/>
              <a:t>OJO con esto porque los padres ponen los castigos guiados por la experiencia con otros hijos, por recomendaciones etc. y a veces creen que “estar en su cuarto” es un castigo cuando su hijo/a está pasándoselo divinamente con sus muñecos en la habitación y sin conciencia ninguna de haber sido castigado/a.</a:t>
            </a:r>
          </a:p>
          <a:p>
            <a:endParaRPr lang="es-ES" dirty="0"/>
          </a:p>
        </p:txBody>
      </p:sp>
      <p:sp>
        <p:nvSpPr>
          <p:cNvPr id="4" name="Título 3"/>
          <p:cNvSpPr>
            <a:spLocks noGrp="1"/>
          </p:cNvSpPr>
          <p:nvPr>
            <p:ph type="title"/>
          </p:nvPr>
        </p:nvSpPr>
        <p:spPr>
          <a:xfrm>
            <a:off x="5565228" y="365127"/>
            <a:ext cx="2950122" cy="675398"/>
          </a:xfrm>
        </p:spPr>
        <p:txBody>
          <a:bodyPr>
            <a:normAutofit fontScale="90000"/>
          </a:bodyPr>
          <a:lstStyle/>
          <a:p>
            <a:r>
              <a:rPr lang="es-ES" dirty="0"/>
              <a:t>EL CASTIGO:</a:t>
            </a:r>
          </a:p>
        </p:txBody>
      </p:sp>
    </p:spTree>
    <p:extLst>
      <p:ext uri="{BB962C8B-B14F-4D97-AF65-F5344CB8AC3E}">
        <p14:creationId xmlns:p14="http://schemas.microsoft.com/office/powerpoint/2010/main" val="18679587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517673" y="1445721"/>
            <a:ext cx="8160507" cy="4616177"/>
          </a:xfrm>
        </p:spPr>
        <p:txBody>
          <a:bodyPr>
            <a:normAutofit fontScale="92500" lnSpcReduction="10000"/>
          </a:bodyPr>
          <a:lstStyle/>
          <a:p>
            <a:pPr marL="0" indent="0" algn="just">
              <a:lnSpc>
                <a:spcPct val="100000"/>
              </a:lnSpc>
              <a:spcAft>
                <a:spcPts val="1200"/>
              </a:spcAft>
              <a:buNone/>
            </a:pPr>
            <a:r>
              <a:rPr lang="es-ES" dirty="0"/>
              <a:t>Lo conocéis estupendamente, recomendadles a las familias que trabajen por:</a:t>
            </a:r>
          </a:p>
          <a:p>
            <a:pPr algn="just"/>
            <a:r>
              <a:rPr lang="es-ES" b="1" dirty="0">
                <a:solidFill>
                  <a:schemeClr val="accent1"/>
                </a:solidFill>
              </a:rPr>
              <a:t>Economía de fichas</a:t>
            </a:r>
          </a:p>
          <a:p>
            <a:pPr algn="just"/>
            <a:r>
              <a:rPr lang="es-ES" b="1" dirty="0">
                <a:solidFill>
                  <a:schemeClr val="accent1"/>
                </a:solidFill>
              </a:rPr>
              <a:t>Contrato de contingencias</a:t>
            </a:r>
          </a:p>
          <a:p>
            <a:pPr marL="0" indent="0" algn="just">
              <a:lnSpc>
                <a:spcPct val="100000"/>
              </a:lnSpc>
              <a:buNone/>
            </a:pPr>
            <a:r>
              <a:rPr lang="es-ES" dirty="0"/>
              <a:t> y que empleen la </a:t>
            </a:r>
            <a:r>
              <a:rPr lang="es-ES" b="1" dirty="0">
                <a:solidFill>
                  <a:schemeClr val="accent1"/>
                </a:solidFill>
              </a:rPr>
              <a:t>atención positiva</a:t>
            </a:r>
            <a:r>
              <a:rPr lang="es-ES" dirty="0"/>
              <a:t>, el </a:t>
            </a:r>
            <a:r>
              <a:rPr lang="es-ES" b="1" dirty="0">
                <a:solidFill>
                  <a:schemeClr val="accent1"/>
                </a:solidFill>
              </a:rPr>
              <a:t>elogio</a:t>
            </a:r>
            <a:r>
              <a:rPr lang="es-ES" dirty="0"/>
              <a:t> cuando el niño/a cumpla lo que se le ha pedido (en cada ocasión al principio porque estará muy necesitado/a de refuerzo positivo) y las </a:t>
            </a:r>
            <a:r>
              <a:rPr lang="es-ES" b="1" dirty="0">
                <a:solidFill>
                  <a:schemeClr val="accent1"/>
                </a:solidFill>
              </a:rPr>
              <a:t>recompensas</a:t>
            </a:r>
            <a:r>
              <a:rPr lang="es-ES" dirty="0"/>
              <a:t> cuando se las merezca.</a:t>
            </a:r>
          </a:p>
          <a:p>
            <a:pPr marL="0" indent="0" algn="just">
              <a:lnSpc>
                <a:spcPct val="100000"/>
              </a:lnSpc>
              <a:spcBef>
                <a:spcPts val="1200"/>
              </a:spcBef>
              <a:buNone/>
            </a:pPr>
            <a:r>
              <a:rPr lang="es-ES" dirty="0"/>
              <a:t>RECORDAD QUE TODOS LOS NIÑOS HACEN ALGO BIEN A LO LARGO DEL DÍA, POR MUY “DESASTRES” QUE SEAN.</a:t>
            </a:r>
          </a:p>
          <a:p>
            <a:pPr marL="0" indent="0">
              <a:buNone/>
            </a:pPr>
            <a:endParaRPr lang="es-ES" dirty="0"/>
          </a:p>
        </p:txBody>
      </p:sp>
      <p:sp>
        <p:nvSpPr>
          <p:cNvPr id="4" name="Título 3"/>
          <p:cNvSpPr>
            <a:spLocks noGrp="1"/>
          </p:cNvSpPr>
          <p:nvPr>
            <p:ph type="title"/>
          </p:nvPr>
        </p:nvSpPr>
        <p:spPr>
          <a:xfrm>
            <a:off x="5363569" y="109181"/>
            <a:ext cx="3342849" cy="95917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ES" sz="2800" dirty="0"/>
              <a:t>EL REFORZAMIENTO POSITIVO:</a:t>
            </a:r>
          </a:p>
        </p:txBody>
      </p:sp>
    </p:spTree>
    <p:extLst>
      <p:ext uri="{BB962C8B-B14F-4D97-AF65-F5344CB8AC3E}">
        <p14:creationId xmlns:p14="http://schemas.microsoft.com/office/powerpoint/2010/main" val="42193456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ítulo 1"/>
          <p:cNvSpPr>
            <a:spLocks noGrp="1"/>
          </p:cNvSpPr>
          <p:nvPr>
            <p:ph type="title"/>
          </p:nvPr>
        </p:nvSpPr>
        <p:spPr>
          <a:xfrm>
            <a:off x="1480825" y="252248"/>
            <a:ext cx="7166109" cy="900893"/>
          </a:xfrm>
        </p:spPr>
        <p:style>
          <a:lnRef idx="2">
            <a:schemeClr val="accent2"/>
          </a:lnRef>
          <a:fillRef idx="1">
            <a:schemeClr val="lt1"/>
          </a:fillRef>
          <a:effectRef idx="0">
            <a:schemeClr val="accent2"/>
          </a:effectRef>
          <a:fontRef idx="minor">
            <a:schemeClr val="dk1"/>
          </a:fontRef>
        </p:style>
        <p:txBody>
          <a:bodyPr>
            <a:noAutofit/>
          </a:bodyPr>
          <a:lstStyle/>
          <a:p>
            <a:r>
              <a:rPr lang="es-ES" sz="3000" dirty="0">
                <a:solidFill>
                  <a:schemeClr val="accent2"/>
                </a:solidFill>
              </a:rPr>
              <a:t>Interacción del TDAH y rasgos característicos en la educación primaria</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58622132"/>
              </p:ext>
            </p:extLst>
          </p:nvPr>
        </p:nvGraphicFramePr>
        <p:xfrm>
          <a:off x="628649" y="1615033"/>
          <a:ext cx="7886700" cy="40979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97370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ítulo 1"/>
          <p:cNvSpPr>
            <a:spLocks noGrp="1"/>
          </p:cNvSpPr>
          <p:nvPr>
            <p:ph type="title"/>
          </p:nvPr>
        </p:nvSpPr>
        <p:spPr>
          <a:xfrm>
            <a:off x="1371643" y="319750"/>
            <a:ext cx="7465134" cy="968991"/>
          </a:xfrm>
        </p:spPr>
        <p:style>
          <a:lnRef idx="2">
            <a:schemeClr val="accent4"/>
          </a:lnRef>
          <a:fillRef idx="1">
            <a:schemeClr val="lt1"/>
          </a:fillRef>
          <a:effectRef idx="0">
            <a:schemeClr val="accent4"/>
          </a:effectRef>
          <a:fontRef idx="minor">
            <a:schemeClr val="dk1"/>
          </a:fontRef>
        </p:style>
        <p:txBody>
          <a:bodyPr>
            <a:noAutofit/>
          </a:bodyPr>
          <a:lstStyle/>
          <a:p>
            <a:r>
              <a:rPr lang="es-ES" sz="2800" dirty="0">
                <a:solidFill>
                  <a:schemeClr val="accent4"/>
                </a:solidFill>
              </a:rPr>
              <a:t>Interacción del TDAH y rasgos característicos en la ESO y etapas posteriores:</a:t>
            </a:r>
          </a:p>
        </p:txBody>
      </p:sp>
      <p:graphicFrame>
        <p:nvGraphicFramePr>
          <p:cNvPr id="8" name="Marcador de contenido 4"/>
          <p:cNvGraphicFramePr>
            <a:graphicFrameLocks/>
          </p:cNvGraphicFramePr>
          <p:nvPr>
            <p:extLst>
              <p:ext uri="{D42A27DB-BD31-4B8C-83A1-F6EECF244321}">
                <p14:modId xmlns:p14="http://schemas.microsoft.com/office/powerpoint/2010/main" val="3561275674"/>
              </p:ext>
            </p:extLst>
          </p:nvPr>
        </p:nvGraphicFramePr>
        <p:xfrm>
          <a:off x="1085040" y="1583139"/>
          <a:ext cx="7219666" cy="4312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011573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628649" y="961676"/>
            <a:ext cx="7886700" cy="5281468"/>
          </a:xfrm>
        </p:spPr>
        <p:txBody>
          <a:bodyPr>
            <a:normAutofit/>
          </a:bodyPr>
          <a:lstStyle/>
          <a:p>
            <a:pPr algn="just">
              <a:lnSpc>
                <a:spcPct val="100000"/>
              </a:lnSpc>
              <a:spcAft>
                <a:spcPts val="600"/>
              </a:spcAft>
            </a:pPr>
            <a:r>
              <a:rPr lang="es-ES" sz="2400" dirty="0"/>
              <a:t>La intervención que debe hacer su familia en casa no es la misma que podemos hacer en el aula, ya que en clase, Pepito se muestra retraído y apenas participa, tiene mucha vergüenza y miedo de que se burlen de él por su voz o “por hacer payasadas”.</a:t>
            </a:r>
          </a:p>
          <a:p>
            <a:pPr algn="just">
              <a:lnSpc>
                <a:spcPct val="100000"/>
              </a:lnSpc>
              <a:spcAft>
                <a:spcPts val="600"/>
              </a:spcAft>
            </a:pPr>
            <a:r>
              <a:rPr lang="es-ES" sz="2400" dirty="0"/>
              <a:t>Podríamos trabajar con el modelado, animando a participar más en clase a su compañero/a de pupitre o tutor/a y que éste/a le anime a él.</a:t>
            </a:r>
          </a:p>
          <a:p>
            <a:pPr algn="just">
              <a:lnSpc>
                <a:spcPct val="100000"/>
              </a:lnSpc>
              <a:spcAft>
                <a:spcPts val="600"/>
              </a:spcAft>
            </a:pPr>
            <a:r>
              <a:rPr lang="es-ES" sz="2400" dirty="0"/>
              <a:t>También podemos emplear las aproximaciones sucesivas, reforzando todo aquello que Pepito haga cercano a participar en clase y preguntar dudas.</a:t>
            </a:r>
          </a:p>
        </p:txBody>
      </p:sp>
      <p:sp>
        <p:nvSpPr>
          <p:cNvPr id="4" name="Título 3"/>
          <p:cNvSpPr>
            <a:spLocks noGrp="1"/>
          </p:cNvSpPr>
          <p:nvPr>
            <p:ph type="title"/>
          </p:nvPr>
        </p:nvSpPr>
        <p:spPr>
          <a:xfrm>
            <a:off x="3563006" y="254747"/>
            <a:ext cx="4952343" cy="706929"/>
          </a:xfrm>
        </p:spPr>
        <p:txBody>
          <a:bodyPr/>
          <a:lstStyle/>
          <a:p>
            <a:r>
              <a:rPr lang="es-ES" dirty="0"/>
              <a:t>En el caso de Pepito:</a:t>
            </a:r>
          </a:p>
        </p:txBody>
      </p:sp>
    </p:spTree>
    <p:extLst>
      <p:ext uri="{BB962C8B-B14F-4D97-AF65-F5344CB8AC3E}">
        <p14:creationId xmlns:p14="http://schemas.microsoft.com/office/powerpoint/2010/main" val="41163591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394137" y="804246"/>
            <a:ext cx="8261131" cy="5565226"/>
          </a:xfrm>
        </p:spPr>
        <p:txBody>
          <a:bodyPr>
            <a:normAutofit fontScale="85000" lnSpcReduction="10000"/>
          </a:bodyPr>
          <a:lstStyle/>
          <a:p>
            <a:pPr marL="0" indent="0">
              <a:lnSpc>
                <a:spcPct val="110000"/>
              </a:lnSpc>
              <a:spcAft>
                <a:spcPts val="600"/>
              </a:spcAft>
              <a:buNone/>
            </a:pPr>
            <a:r>
              <a:rPr lang="es-ES" dirty="0"/>
              <a:t>Dado que Pepito tiene 12 años, sus responsabilidades serán, por ejemplo:</a:t>
            </a:r>
          </a:p>
          <a:p>
            <a:pPr algn="just">
              <a:lnSpc>
                <a:spcPct val="110000"/>
              </a:lnSpc>
              <a:spcAft>
                <a:spcPts val="600"/>
              </a:spcAft>
            </a:pPr>
            <a:r>
              <a:rPr lang="es-ES" dirty="0"/>
              <a:t>Bajar a comprar el pan el sólo los lunes y jueves cuando su madre se lo diga, antes de comer.</a:t>
            </a:r>
          </a:p>
          <a:p>
            <a:pPr algn="just">
              <a:lnSpc>
                <a:spcPct val="110000"/>
              </a:lnSpc>
              <a:spcAft>
                <a:spcPts val="600"/>
              </a:spcAft>
            </a:pPr>
            <a:r>
              <a:rPr lang="es-ES" dirty="0"/>
              <a:t>Fulanito no va a dejar su mochila ni sus tenis tirados en el salón: La mochila la dejará en su habitación y los tenis los pondrá a airear en la terraza.</a:t>
            </a:r>
          </a:p>
          <a:p>
            <a:pPr algn="just">
              <a:lnSpc>
                <a:spcPct val="110000"/>
              </a:lnSpc>
              <a:spcAft>
                <a:spcPts val="600"/>
              </a:spcAft>
            </a:pPr>
            <a:r>
              <a:rPr lang="es-ES" dirty="0"/>
              <a:t>Fulanito no debe subir el tono de voz y cuando sus padres o profes le avisen de que lo está haciendo, </a:t>
            </a:r>
            <a:r>
              <a:rPr lang="es-ES" dirty="0" smtClean="0"/>
              <a:t>deben </a:t>
            </a:r>
            <a:r>
              <a:rPr lang="es-ES" dirty="0"/>
              <a:t>corregirlo.</a:t>
            </a:r>
          </a:p>
          <a:p>
            <a:pPr algn="just">
              <a:lnSpc>
                <a:spcPct val="110000"/>
              </a:lnSpc>
              <a:spcAft>
                <a:spcPts val="600"/>
              </a:spcAft>
            </a:pPr>
            <a:r>
              <a:rPr lang="es-ES" dirty="0"/>
              <a:t>Fulanito tendrá media hora para descansar y hacer la digestión y a las 16:00 se pondrá con los deberes él solo. Mamá o papá irán a repasar lo que ha hecho al final de la tarde.</a:t>
            </a:r>
          </a:p>
        </p:txBody>
      </p:sp>
      <p:sp>
        <p:nvSpPr>
          <p:cNvPr id="4" name="Título 3"/>
          <p:cNvSpPr>
            <a:spLocks noGrp="1"/>
          </p:cNvSpPr>
          <p:nvPr>
            <p:ph type="title"/>
          </p:nvPr>
        </p:nvSpPr>
        <p:spPr>
          <a:xfrm>
            <a:off x="1481959" y="237153"/>
            <a:ext cx="7033391" cy="439120"/>
          </a:xfrm>
        </p:spPr>
        <p:txBody>
          <a:bodyPr>
            <a:normAutofit fontScale="90000"/>
          </a:bodyPr>
          <a:lstStyle/>
          <a:p>
            <a:r>
              <a:rPr lang="es-ES" sz="4000" dirty="0"/>
              <a:t>EJEMPLO DE NORMAS BIEN HECHAS:</a:t>
            </a:r>
          </a:p>
        </p:txBody>
      </p:sp>
    </p:spTree>
    <p:extLst>
      <p:ext uri="{BB962C8B-B14F-4D97-AF65-F5344CB8AC3E}">
        <p14:creationId xmlns:p14="http://schemas.microsoft.com/office/powerpoint/2010/main" val="37341656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394137" y="961698"/>
            <a:ext cx="8261131" cy="5565226"/>
          </a:xfrm>
        </p:spPr>
        <p:txBody>
          <a:bodyPr>
            <a:normAutofit fontScale="85000" lnSpcReduction="20000"/>
          </a:bodyPr>
          <a:lstStyle/>
          <a:p>
            <a:pPr marL="0" indent="0">
              <a:lnSpc>
                <a:spcPct val="110000"/>
              </a:lnSpc>
              <a:spcAft>
                <a:spcPts val="600"/>
              </a:spcAft>
              <a:buNone/>
            </a:pPr>
            <a:r>
              <a:rPr lang="es-ES" dirty="0"/>
              <a:t>Dado que Pepito tiene 12 años, sus responsabilidades serán, por ejemplo:</a:t>
            </a:r>
          </a:p>
          <a:p>
            <a:pPr algn="just">
              <a:lnSpc>
                <a:spcPct val="110000"/>
              </a:lnSpc>
              <a:spcAft>
                <a:spcPts val="600"/>
              </a:spcAft>
            </a:pPr>
            <a:r>
              <a:rPr lang="es-ES" dirty="0"/>
              <a:t>Pepito deberá hacer alguna actividad deportiva tres veces por semana y puede elegir entre taekwondo, </a:t>
            </a:r>
            <a:r>
              <a:rPr lang="es-ES" dirty="0" smtClean="0"/>
              <a:t>waterpolo o </a:t>
            </a:r>
            <a:r>
              <a:rPr lang="es-ES" dirty="0"/>
              <a:t>tenis.</a:t>
            </a:r>
          </a:p>
          <a:p>
            <a:pPr algn="just">
              <a:lnSpc>
                <a:spcPct val="110000"/>
              </a:lnSpc>
              <a:spcAft>
                <a:spcPts val="600"/>
              </a:spcAft>
            </a:pPr>
            <a:r>
              <a:rPr lang="es-ES" dirty="0"/>
              <a:t>En casa no se van a repetir las cosas; si papá o mamá avisan de algo y no se les hace caso o se les llama “pesados” dejará de haber recompensas.</a:t>
            </a:r>
          </a:p>
          <a:p>
            <a:pPr algn="just">
              <a:lnSpc>
                <a:spcPct val="110000"/>
              </a:lnSpc>
              <a:spcAft>
                <a:spcPts val="600"/>
              </a:spcAft>
            </a:pPr>
            <a:r>
              <a:rPr lang="es-ES" dirty="0"/>
              <a:t>Tampoco Pepito va a repetirse: Si se le dice que no, se conformará y no repetirá las preguntas ni preguntará por qué, ni chillará.</a:t>
            </a:r>
          </a:p>
          <a:p>
            <a:pPr algn="just">
              <a:lnSpc>
                <a:spcPct val="110000"/>
              </a:lnSpc>
              <a:spcAft>
                <a:spcPts val="600"/>
              </a:spcAft>
            </a:pPr>
            <a:r>
              <a:rPr lang="es-ES" dirty="0"/>
              <a:t>Si Pepito cumple las normas todo el día/toda la semana podrá jugar en su cuarto al acabar los deberes, traer a alguien a jugar, elegir la peli del fin de semana, etc.</a:t>
            </a:r>
          </a:p>
        </p:txBody>
      </p:sp>
      <p:sp>
        <p:nvSpPr>
          <p:cNvPr id="4" name="Título 3"/>
          <p:cNvSpPr>
            <a:spLocks noGrp="1"/>
          </p:cNvSpPr>
          <p:nvPr>
            <p:ph type="title"/>
          </p:nvPr>
        </p:nvSpPr>
        <p:spPr>
          <a:xfrm>
            <a:off x="1481959" y="237153"/>
            <a:ext cx="7033391" cy="439120"/>
          </a:xfrm>
        </p:spPr>
        <p:txBody>
          <a:bodyPr>
            <a:normAutofit fontScale="90000"/>
          </a:bodyPr>
          <a:lstStyle/>
          <a:p>
            <a:r>
              <a:rPr lang="es-ES" sz="4000" dirty="0"/>
              <a:t>EJEMPLO DE NORMAS BIEN HECHAS:</a:t>
            </a:r>
          </a:p>
        </p:txBody>
      </p:sp>
    </p:spTree>
    <p:extLst>
      <p:ext uri="{BB962C8B-B14F-4D97-AF65-F5344CB8AC3E}">
        <p14:creationId xmlns:p14="http://schemas.microsoft.com/office/powerpoint/2010/main" val="2715269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346841" y="1277007"/>
            <a:ext cx="8466083" cy="5423338"/>
          </a:xfrm>
        </p:spPr>
        <p:txBody>
          <a:bodyPr>
            <a:noAutofit/>
          </a:bodyPr>
          <a:lstStyle/>
          <a:p>
            <a:pPr algn="just"/>
            <a:r>
              <a:rPr lang="es-ES" sz="2000" b="1" dirty="0">
                <a:solidFill>
                  <a:schemeClr val="accent1"/>
                </a:solidFill>
              </a:rPr>
              <a:t>Tiempo fuera </a:t>
            </a:r>
            <a:r>
              <a:rPr lang="es-ES" sz="2000" dirty="0"/>
              <a:t>(funciona muy bien en la primera infancia y hasta la pre-pubertad).</a:t>
            </a:r>
          </a:p>
          <a:p>
            <a:pPr algn="just"/>
            <a:r>
              <a:rPr lang="es-ES" sz="2000" b="1" dirty="0">
                <a:solidFill>
                  <a:schemeClr val="accent1"/>
                </a:solidFill>
              </a:rPr>
              <a:t>Técnica de extinción, </a:t>
            </a:r>
            <a:r>
              <a:rPr lang="es-ES" sz="2000" dirty="0"/>
              <a:t>de ignorar o hacerse el sueco (para corregir comportamientos que no sean peligrosos o para no entrar en dinámicas de dar explicaciones a todo)</a:t>
            </a:r>
          </a:p>
          <a:p>
            <a:pPr algn="just"/>
            <a:r>
              <a:rPr lang="es-ES" sz="2000" b="1" dirty="0">
                <a:solidFill>
                  <a:schemeClr val="accent1"/>
                </a:solidFill>
              </a:rPr>
              <a:t>Llamadas de atención: </a:t>
            </a:r>
            <a:r>
              <a:rPr lang="es-ES" sz="2000" dirty="0"/>
              <a:t>Máximo de tres.</a:t>
            </a:r>
          </a:p>
          <a:p>
            <a:pPr algn="just"/>
            <a:r>
              <a:rPr lang="es-ES" sz="2000" b="1" dirty="0">
                <a:solidFill>
                  <a:schemeClr val="accent1"/>
                </a:solidFill>
              </a:rPr>
              <a:t>Reforzamiento positivo </a:t>
            </a:r>
            <a:r>
              <a:rPr lang="es-ES" sz="2000" dirty="0"/>
              <a:t>(mejor no premiarle con objetos materiales, sino con tiempo de calidad en familia en el que puede elegir una excursión o actividad, pero si tiene que ser, que sea un libro, un cómic o un juego para la familia)</a:t>
            </a:r>
          </a:p>
          <a:p>
            <a:pPr algn="just"/>
            <a:r>
              <a:rPr lang="es-ES" sz="2000" b="1" dirty="0">
                <a:solidFill>
                  <a:schemeClr val="accent1"/>
                </a:solidFill>
              </a:rPr>
              <a:t>Modelado</a:t>
            </a:r>
            <a:r>
              <a:rPr lang="es-ES" sz="2000" dirty="0"/>
              <a:t> (discretamente, ponedle un tutor y que os ayude en la fijación de pautas y normas) o servid vosotros mismos de modelado (muchas veces los niños/as con TDAH nos dicen que sus padres “también gritan”).</a:t>
            </a:r>
          </a:p>
          <a:p>
            <a:pPr algn="just"/>
            <a:r>
              <a:rPr lang="es-ES" sz="2000" b="1" dirty="0">
                <a:solidFill>
                  <a:schemeClr val="accent1"/>
                </a:solidFill>
              </a:rPr>
              <a:t>Aproximaciones sucesivas </a:t>
            </a:r>
            <a:r>
              <a:rPr lang="es-ES" sz="2000" dirty="0"/>
              <a:t>(un niño con TDAH raramente emite a la primera la respuesta adaptada que estamos buscando, pero a todas las respuestas que se parezcan aunque sea remotamente las premiaremos también).</a:t>
            </a:r>
          </a:p>
          <a:p>
            <a:pPr algn="just"/>
            <a:r>
              <a:rPr lang="es-ES" sz="2000" b="1" dirty="0">
                <a:solidFill>
                  <a:schemeClr val="accent1"/>
                </a:solidFill>
              </a:rPr>
              <a:t>Corrección verbal</a:t>
            </a:r>
          </a:p>
          <a:p>
            <a:pPr algn="just"/>
            <a:r>
              <a:rPr lang="es-ES" sz="2000" b="1" dirty="0">
                <a:solidFill>
                  <a:schemeClr val="accent1"/>
                </a:solidFill>
              </a:rPr>
              <a:t>Retirada de privilegios</a:t>
            </a:r>
            <a:endParaRPr lang="es-ES" sz="2200" b="1" dirty="0">
              <a:solidFill>
                <a:schemeClr val="accent1"/>
              </a:solidFill>
            </a:endParaRPr>
          </a:p>
        </p:txBody>
      </p:sp>
      <p:sp>
        <p:nvSpPr>
          <p:cNvPr id="4" name="Título 3"/>
          <p:cNvSpPr>
            <a:spLocks noGrp="1"/>
          </p:cNvSpPr>
          <p:nvPr>
            <p:ph type="title"/>
          </p:nvPr>
        </p:nvSpPr>
        <p:spPr>
          <a:xfrm>
            <a:off x="1403132" y="365127"/>
            <a:ext cx="7267902" cy="61233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2400" dirty="0"/>
              <a:t>PODEIS GUIARLES MEDIANTE LAS SIGUIENTES TÉCNICAS:</a:t>
            </a:r>
          </a:p>
        </p:txBody>
      </p:sp>
    </p:spTree>
    <p:extLst>
      <p:ext uri="{BB962C8B-B14F-4D97-AF65-F5344CB8AC3E}">
        <p14:creationId xmlns:p14="http://schemas.microsoft.com/office/powerpoint/2010/main" val="4317013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409903" y="1188869"/>
            <a:ext cx="8276897" cy="5092262"/>
          </a:xfrm>
        </p:spPr>
        <p:txBody>
          <a:bodyPr>
            <a:normAutofit fontScale="85000" lnSpcReduction="20000"/>
          </a:bodyPr>
          <a:lstStyle/>
          <a:p>
            <a:pPr algn="just">
              <a:lnSpc>
                <a:spcPct val="110000"/>
              </a:lnSpc>
            </a:pPr>
            <a:r>
              <a:rPr lang="es-ES" dirty="0"/>
              <a:t>Los niños y adolescentes con TDAH suelen tener el </a:t>
            </a:r>
            <a:r>
              <a:rPr lang="es-ES" b="1" dirty="0"/>
              <a:t>autoconcepto</a:t>
            </a:r>
            <a:r>
              <a:rPr lang="es-ES" dirty="0"/>
              <a:t> y la autoestima muy deteriorados, porque lo construyen comparándose con los otros y con las recompensas que reciben sus compañeros y amigos (nota numérica mayor que ellos tras menor esfuerzo en el estudio, mayor popularidad, …).</a:t>
            </a:r>
          </a:p>
          <a:p>
            <a:pPr algn="just">
              <a:lnSpc>
                <a:spcPct val="110000"/>
              </a:lnSpc>
            </a:pPr>
            <a:r>
              <a:rPr lang="es-ES" dirty="0"/>
              <a:t>Muchas veces, se dan cuenta de que solo haciendo el gamberro obtienen atención de sus compañeros y se agarran a este rol (hay que evitar esto a toda costa).</a:t>
            </a:r>
          </a:p>
          <a:p>
            <a:pPr algn="just">
              <a:lnSpc>
                <a:spcPct val="110000"/>
              </a:lnSpc>
            </a:pPr>
            <a:r>
              <a:rPr lang="es-ES" dirty="0"/>
              <a:t>Pueden tener además </a:t>
            </a:r>
            <a:r>
              <a:rPr lang="es-ES" b="1" dirty="0"/>
              <a:t>episodios de descontrol emocional </a:t>
            </a:r>
            <a:r>
              <a:rPr lang="es-ES" dirty="0"/>
              <a:t>que describen como un “chip” que les salta a veces y que no comprenden, pero que hacen que sus emociones sean muy intensas y difíciles de gobernar durante los episodios: En estos casos no se puede razonar ni dialogar con ellos.</a:t>
            </a:r>
          </a:p>
        </p:txBody>
      </p:sp>
      <p:sp>
        <p:nvSpPr>
          <p:cNvPr id="4" name="Título 3"/>
          <p:cNvSpPr>
            <a:spLocks noGrp="1"/>
          </p:cNvSpPr>
          <p:nvPr>
            <p:ph type="title"/>
          </p:nvPr>
        </p:nvSpPr>
        <p:spPr>
          <a:xfrm>
            <a:off x="2238233" y="144511"/>
            <a:ext cx="6448567" cy="87907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2800" dirty="0"/>
              <a:t>2. Fomento de las relaciones sociales e integración</a:t>
            </a:r>
          </a:p>
        </p:txBody>
      </p:sp>
    </p:spTree>
    <p:extLst>
      <p:ext uri="{BB962C8B-B14F-4D97-AF65-F5344CB8AC3E}">
        <p14:creationId xmlns:p14="http://schemas.microsoft.com/office/powerpoint/2010/main" val="30731794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628649" y="1241476"/>
            <a:ext cx="8105448" cy="4934607"/>
          </a:xfrm>
        </p:spPr>
        <p:txBody>
          <a:bodyPr>
            <a:normAutofit/>
          </a:bodyPr>
          <a:lstStyle/>
          <a:p>
            <a:pPr marL="0" indent="0" algn="just">
              <a:lnSpc>
                <a:spcPct val="100000"/>
              </a:lnSpc>
              <a:buNone/>
            </a:pPr>
            <a:r>
              <a:rPr lang="es-ES" sz="2000" dirty="0"/>
              <a:t>La agresividad en el TDAH , que es una de sus manifestaciones clínicas y que afecta hasta a un 54 %  de ellos, en especial a los de presentación combinada. Sabemos también que cuanto más grave es el TDAH más presentación de conductas agresivas se dará, lo cual, por interferencia y conflictividad general en su </a:t>
            </a:r>
            <a:r>
              <a:rPr lang="es-ES" sz="2000" dirty="0" smtClean="0"/>
              <a:t>vida, </a:t>
            </a:r>
            <a:r>
              <a:rPr lang="es-ES" sz="2000" dirty="0"/>
              <a:t>acabará generando una peor evolución del trastorno, por lo que es algo a vigilar estrechamente. </a:t>
            </a:r>
          </a:p>
          <a:p>
            <a:pPr marL="0" indent="0" algn="just">
              <a:lnSpc>
                <a:spcPct val="100000"/>
              </a:lnSpc>
              <a:buNone/>
            </a:pPr>
            <a:r>
              <a:rPr lang="es-ES" sz="2000" dirty="0"/>
              <a:t>La agresividad está relacionada con la impulsividad patológica presente en el TDAH y con la disregulación en la comprensión y expresión de emociones, suele ser reactiva y suele desencadenarse ante:</a:t>
            </a:r>
          </a:p>
          <a:p>
            <a:pPr lvl="1" indent="-323850" algn="just">
              <a:lnSpc>
                <a:spcPct val="100000"/>
              </a:lnSpc>
              <a:buClr>
                <a:schemeClr val="accent1"/>
              </a:buClr>
              <a:buSzPct val="125000"/>
            </a:pPr>
            <a:r>
              <a:rPr lang="es-ES" sz="2000" b="1" dirty="0">
                <a:solidFill>
                  <a:schemeClr val="accent1"/>
                </a:solidFill>
              </a:rPr>
              <a:t>Situaciones estresantes</a:t>
            </a:r>
          </a:p>
          <a:p>
            <a:pPr lvl="1" indent="-323850" algn="just">
              <a:lnSpc>
                <a:spcPct val="100000"/>
              </a:lnSpc>
              <a:buClr>
                <a:schemeClr val="accent1"/>
              </a:buClr>
              <a:buSzPct val="125000"/>
            </a:pPr>
            <a:r>
              <a:rPr lang="es-ES" sz="2000" b="1" dirty="0">
                <a:solidFill>
                  <a:schemeClr val="accent1"/>
                </a:solidFill>
              </a:rPr>
              <a:t>Cambios en la rutina</a:t>
            </a:r>
          </a:p>
          <a:p>
            <a:pPr lvl="1" indent="-323850" algn="just">
              <a:lnSpc>
                <a:spcPct val="100000"/>
              </a:lnSpc>
              <a:buClr>
                <a:schemeClr val="accent1"/>
              </a:buClr>
              <a:buSzPct val="125000"/>
            </a:pPr>
            <a:r>
              <a:rPr lang="es-ES" sz="2000" b="1" dirty="0">
                <a:solidFill>
                  <a:schemeClr val="accent1"/>
                </a:solidFill>
              </a:rPr>
              <a:t>Consecuencias inesperadas</a:t>
            </a:r>
          </a:p>
          <a:p>
            <a:pPr lvl="1" indent="-323850" algn="just">
              <a:lnSpc>
                <a:spcPct val="100000"/>
              </a:lnSpc>
              <a:buClr>
                <a:schemeClr val="accent1"/>
              </a:buClr>
              <a:buSzPct val="125000"/>
            </a:pPr>
            <a:r>
              <a:rPr lang="es-ES" sz="2000" b="1" dirty="0">
                <a:solidFill>
                  <a:schemeClr val="accent1"/>
                </a:solidFill>
              </a:rPr>
              <a:t>Frustración y/o ansiedad</a:t>
            </a:r>
          </a:p>
          <a:p>
            <a:pPr lvl="1" indent="-323850" algn="just">
              <a:lnSpc>
                <a:spcPct val="100000"/>
              </a:lnSpc>
              <a:buClr>
                <a:schemeClr val="accent1"/>
              </a:buClr>
              <a:buSzPct val="125000"/>
            </a:pPr>
            <a:r>
              <a:rPr lang="es-ES" sz="2000" b="1" dirty="0">
                <a:solidFill>
                  <a:schemeClr val="accent1"/>
                </a:solidFill>
              </a:rPr>
              <a:t>Percepción de injusticia</a:t>
            </a:r>
          </a:p>
          <a:p>
            <a:pPr marL="0" indent="0" algn="just">
              <a:lnSpc>
                <a:spcPct val="100000"/>
              </a:lnSpc>
              <a:buNone/>
            </a:pPr>
            <a:endParaRPr lang="es-ES" sz="2000" dirty="0"/>
          </a:p>
        </p:txBody>
      </p:sp>
      <p:sp>
        <p:nvSpPr>
          <p:cNvPr id="4" name="Título 3"/>
          <p:cNvSpPr>
            <a:spLocks noGrp="1"/>
          </p:cNvSpPr>
          <p:nvPr>
            <p:ph type="title"/>
          </p:nvPr>
        </p:nvSpPr>
        <p:spPr>
          <a:xfrm>
            <a:off x="1418896" y="268871"/>
            <a:ext cx="7315201" cy="75399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ES" sz="2800" dirty="0"/>
              <a:t>GRAN PARTE DEL RECHAZO Y LOS CONFLICTOS SURGEN POR:</a:t>
            </a:r>
          </a:p>
        </p:txBody>
      </p:sp>
    </p:spTree>
    <p:extLst>
      <p:ext uri="{BB962C8B-B14F-4D97-AF65-F5344CB8AC3E}">
        <p14:creationId xmlns:p14="http://schemas.microsoft.com/office/powerpoint/2010/main" val="25657297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283778" y="1589141"/>
            <a:ext cx="4288221" cy="5095437"/>
          </a:xfrm>
        </p:spPr>
        <p:txBody>
          <a:bodyPr>
            <a:normAutofit fontScale="77500" lnSpcReduction="20000"/>
          </a:bodyPr>
          <a:lstStyle/>
          <a:p>
            <a:pPr algn="just">
              <a:lnSpc>
                <a:spcPct val="110000"/>
              </a:lnSpc>
              <a:spcAft>
                <a:spcPts val="600"/>
              </a:spcAft>
            </a:pPr>
            <a:r>
              <a:rPr lang="es-ES" dirty="0"/>
              <a:t>Hay más cosas que podemos hacer por nuestro alumnado con TDAH.</a:t>
            </a:r>
          </a:p>
          <a:p>
            <a:pPr algn="just">
              <a:lnSpc>
                <a:spcPct val="110000"/>
              </a:lnSpc>
              <a:spcAft>
                <a:spcPts val="600"/>
              </a:spcAft>
            </a:pPr>
            <a:r>
              <a:rPr lang="es-ES" dirty="0"/>
              <a:t>Tenemos que entender que el TDAH supone una interferencia entre grande y severa con todos los ámbitos de la vida del niño/a. </a:t>
            </a:r>
          </a:p>
          <a:p>
            <a:pPr algn="just">
              <a:lnSpc>
                <a:spcPct val="110000"/>
              </a:lnSpc>
              <a:spcAft>
                <a:spcPts val="600"/>
              </a:spcAft>
            </a:pPr>
            <a:r>
              <a:rPr lang="es-ES" dirty="0"/>
              <a:t>Normalmente se deteriora la vida familiar y social al mismo ritmo que la académica. El niño con TDAH puede acabar por no tener un sitio en el que sentirse seguro, aceptado ni </a:t>
            </a:r>
            <a:r>
              <a:rPr lang="es-ES" dirty="0" smtClean="0"/>
              <a:t>feliz.</a:t>
            </a:r>
            <a:endParaRPr lang="es-ES" dirty="0"/>
          </a:p>
        </p:txBody>
      </p:sp>
      <p:sp>
        <p:nvSpPr>
          <p:cNvPr id="4" name="Título 3"/>
          <p:cNvSpPr>
            <a:spLocks noGrp="1"/>
          </p:cNvSpPr>
          <p:nvPr>
            <p:ph type="title"/>
          </p:nvPr>
        </p:nvSpPr>
        <p:spPr>
          <a:xfrm>
            <a:off x="1353864" y="198102"/>
            <a:ext cx="6938798" cy="1116833"/>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s-ES" sz="4000" dirty="0"/>
              <a:t>ADEMÁS DE LAS MEDIDAS DE ADAPTACIÓN A LA DIVERSIDAD…</a:t>
            </a:r>
          </a:p>
        </p:txBody>
      </p:sp>
      <p:graphicFrame>
        <p:nvGraphicFramePr>
          <p:cNvPr id="2" name="Diagrama 1"/>
          <p:cNvGraphicFramePr/>
          <p:nvPr>
            <p:extLst>
              <p:ext uri="{D42A27DB-BD31-4B8C-83A1-F6EECF244321}">
                <p14:modId xmlns:p14="http://schemas.microsoft.com/office/powerpoint/2010/main" val="2389151772"/>
              </p:ext>
            </p:extLst>
          </p:nvPr>
        </p:nvGraphicFramePr>
        <p:xfrm>
          <a:off x="4677103" y="2049516"/>
          <a:ext cx="4466897" cy="38213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679555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355312" y="1138882"/>
            <a:ext cx="8308428" cy="4997669"/>
          </a:xfrm>
        </p:spPr>
        <p:txBody>
          <a:bodyPr>
            <a:normAutofit fontScale="85000" lnSpcReduction="20000"/>
          </a:bodyPr>
          <a:lstStyle/>
          <a:p>
            <a:pPr algn="just">
              <a:lnSpc>
                <a:spcPct val="110000"/>
              </a:lnSpc>
              <a:spcBef>
                <a:spcPts val="600"/>
              </a:spcBef>
            </a:pPr>
            <a:r>
              <a:rPr lang="es-ES" dirty="0"/>
              <a:t>Intentar reconducir al niño a un lugar seguro (lejos de objetos peligrosos o que pueda romper)</a:t>
            </a:r>
          </a:p>
          <a:p>
            <a:pPr algn="just">
              <a:lnSpc>
                <a:spcPct val="110000"/>
              </a:lnSpc>
              <a:spcBef>
                <a:spcPts val="600"/>
              </a:spcBef>
            </a:pPr>
            <a:r>
              <a:rPr lang="es-ES" dirty="0"/>
              <a:t>Eliminar elementos con los que pueda hacerse</a:t>
            </a:r>
          </a:p>
          <a:p>
            <a:pPr algn="just">
              <a:lnSpc>
                <a:spcPct val="110000"/>
              </a:lnSpc>
              <a:spcBef>
                <a:spcPts val="600"/>
              </a:spcBef>
            </a:pPr>
            <a:r>
              <a:rPr lang="es-ES" dirty="0"/>
              <a:t>Intentar que haya un solo adulto manejando la situación y que sea el que más calmado está</a:t>
            </a:r>
          </a:p>
          <a:p>
            <a:pPr algn="just">
              <a:lnSpc>
                <a:spcPct val="110000"/>
              </a:lnSpc>
              <a:spcBef>
                <a:spcPts val="600"/>
              </a:spcBef>
            </a:pPr>
            <a:r>
              <a:rPr lang="es-ES" dirty="0"/>
              <a:t>Llevarse a los compañeros o hermanos a otra aula, habitación etc. </a:t>
            </a:r>
          </a:p>
          <a:p>
            <a:pPr algn="just">
              <a:lnSpc>
                <a:spcPct val="110000"/>
              </a:lnSpc>
              <a:spcBef>
                <a:spcPts val="600"/>
              </a:spcBef>
            </a:pPr>
            <a:r>
              <a:rPr lang="es-ES" dirty="0"/>
              <a:t>Permitirle al niño/a calmarse a su ritmo y si nos lo pide, dejarle sólo un rato en un lugar seguro. </a:t>
            </a:r>
          </a:p>
          <a:p>
            <a:pPr algn="just">
              <a:lnSpc>
                <a:spcPct val="110000"/>
              </a:lnSpc>
              <a:spcBef>
                <a:spcPts val="600"/>
              </a:spcBef>
            </a:pPr>
            <a:r>
              <a:rPr lang="es-ES" dirty="0"/>
              <a:t>NUNCA DEBEMOS GRITARLE NI TRATAR DE RAZONAR CON ÉL/ELLA EN ESE MOMENTO PORQUE NO SERÁ CAPAZ. </a:t>
            </a:r>
          </a:p>
          <a:p>
            <a:pPr algn="just">
              <a:lnSpc>
                <a:spcPct val="110000"/>
              </a:lnSpc>
              <a:spcBef>
                <a:spcPts val="600"/>
              </a:spcBef>
            </a:pPr>
            <a:r>
              <a:rPr lang="es-ES" dirty="0"/>
              <a:t>Si ha sido grave, </a:t>
            </a:r>
            <a:r>
              <a:rPr lang="es-ES" b="1" u="sng" dirty="0">
                <a:solidFill>
                  <a:schemeClr val="accent1"/>
                </a:solidFill>
              </a:rPr>
              <a:t>cuando esté calmado, </a:t>
            </a:r>
            <a:r>
              <a:rPr lang="es-ES" dirty="0"/>
              <a:t>le aplicaremos las consecuencias pertinentes.</a:t>
            </a:r>
          </a:p>
        </p:txBody>
      </p:sp>
      <p:sp>
        <p:nvSpPr>
          <p:cNvPr id="4" name="Título 3"/>
          <p:cNvSpPr>
            <a:spLocks noGrp="1"/>
          </p:cNvSpPr>
          <p:nvPr>
            <p:ph type="title"/>
          </p:nvPr>
        </p:nvSpPr>
        <p:spPr>
          <a:xfrm>
            <a:off x="1774209" y="169847"/>
            <a:ext cx="7039656" cy="634399"/>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ES" sz="2400" dirty="0"/>
              <a:t>¿QUÉ HACER ANTE UN EPISODIO DE AGRESIVIDAD?</a:t>
            </a:r>
          </a:p>
        </p:txBody>
      </p:sp>
    </p:spTree>
    <p:extLst>
      <p:ext uri="{BB962C8B-B14F-4D97-AF65-F5344CB8AC3E}">
        <p14:creationId xmlns:p14="http://schemas.microsoft.com/office/powerpoint/2010/main" val="37176998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357431" y="1028225"/>
            <a:ext cx="8276897" cy="5713769"/>
          </a:xfrm>
        </p:spPr>
        <p:txBody>
          <a:bodyPr>
            <a:normAutofit fontScale="85000" lnSpcReduction="20000"/>
          </a:bodyPr>
          <a:lstStyle/>
          <a:p>
            <a:pPr algn="just">
              <a:lnSpc>
                <a:spcPct val="120000"/>
              </a:lnSpc>
              <a:spcAft>
                <a:spcPts val="600"/>
              </a:spcAft>
            </a:pPr>
            <a:r>
              <a:rPr lang="es-ES" dirty="0"/>
              <a:t>Conviene mediar no solo cuando existe un aparente conflicto en el grupo-clase, sino mediar también en las relaciones de nuestros alumnos. No hay aprendizaje sin un clima adecuado.</a:t>
            </a:r>
          </a:p>
          <a:p>
            <a:pPr algn="just">
              <a:lnSpc>
                <a:spcPct val="120000"/>
              </a:lnSpc>
              <a:spcAft>
                <a:spcPts val="600"/>
              </a:spcAft>
            </a:pPr>
            <a:r>
              <a:rPr lang="es-ES" dirty="0"/>
              <a:t>Mediante el </a:t>
            </a:r>
            <a:r>
              <a:rPr lang="es-ES" dirty="0" err="1"/>
              <a:t>sociograma</a:t>
            </a:r>
            <a:r>
              <a:rPr lang="es-ES" dirty="0"/>
              <a:t>, la observación de los comportamientos del grupo en el patio o en la clase de educación física (acercamientos y rechazos) comprobaremos si nuestros niños/as TDAH están o no integrados en el grupo.</a:t>
            </a:r>
          </a:p>
          <a:p>
            <a:pPr algn="just">
              <a:lnSpc>
                <a:spcPct val="120000"/>
              </a:lnSpc>
              <a:spcAft>
                <a:spcPts val="600"/>
              </a:spcAft>
            </a:pPr>
            <a:r>
              <a:rPr lang="es-ES" dirty="0"/>
              <a:t>De la misma forma que a los adultos nos ayuda conocer el diagnóstico de los niños y dejamos de interpretar su conducta como “mala educación” o desafío, lo mismo le sucede a la clase. Hablemos con la familia y expliquémosle a nuestro alumnado en qué consiste el TDAH y por qué este/a compañero/a es tan impulsivo/a y a veces mete la pata. Aumentaremos la aceptación del alumno/a en el grupo.</a:t>
            </a:r>
          </a:p>
        </p:txBody>
      </p:sp>
      <p:sp>
        <p:nvSpPr>
          <p:cNvPr id="4" name="Título 3"/>
          <p:cNvSpPr>
            <a:spLocks noGrp="1"/>
          </p:cNvSpPr>
          <p:nvPr>
            <p:ph type="title"/>
          </p:nvPr>
        </p:nvSpPr>
        <p:spPr>
          <a:xfrm>
            <a:off x="1340067" y="123358"/>
            <a:ext cx="7630511" cy="71781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3000" dirty="0"/>
              <a:t>2. Fomento de relaciones sociales e integración:</a:t>
            </a:r>
          </a:p>
        </p:txBody>
      </p:sp>
    </p:spTree>
    <p:extLst>
      <p:ext uri="{BB962C8B-B14F-4D97-AF65-F5344CB8AC3E}">
        <p14:creationId xmlns:p14="http://schemas.microsoft.com/office/powerpoint/2010/main" val="13678625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412021" y="1265713"/>
            <a:ext cx="8276897" cy="5171090"/>
          </a:xfrm>
        </p:spPr>
        <p:txBody>
          <a:bodyPr>
            <a:normAutofit fontScale="92500"/>
          </a:bodyPr>
          <a:lstStyle/>
          <a:p>
            <a:pPr algn="just">
              <a:lnSpc>
                <a:spcPct val="110000"/>
              </a:lnSpc>
              <a:spcAft>
                <a:spcPts val="600"/>
              </a:spcAft>
            </a:pPr>
            <a:r>
              <a:rPr lang="es-ES" dirty="0"/>
              <a:t>Podemos permitirle mostrarse y “</a:t>
            </a:r>
            <a:r>
              <a:rPr lang="es-ES" b="1" dirty="0">
                <a:solidFill>
                  <a:schemeClr val="accent1"/>
                </a:solidFill>
              </a:rPr>
              <a:t>brillar</a:t>
            </a:r>
            <a:r>
              <a:rPr lang="es-ES" dirty="0"/>
              <a:t>” en aquellas cosas que hace bien y no debemos perder la oportunidad de emplear la atención positiva y de felicitarle públicamente cuando se lo merezca. Si además esto lo hacemos en público, ayudaremos a la aceptación por parte de sus compañeros y a mejorar su autoconcepto.</a:t>
            </a:r>
          </a:p>
          <a:p>
            <a:pPr algn="just">
              <a:lnSpc>
                <a:spcPct val="110000"/>
              </a:lnSpc>
              <a:spcAft>
                <a:spcPts val="600"/>
              </a:spcAft>
            </a:pPr>
            <a:r>
              <a:rPr lang="es-ES" dirty="0"/>
              <a:t>Podemos trabajar bajo el paradigma del </a:t>
            </a:r>
            <a:r>
              <a:rPr lang="es-ES" b="1" dirty="0">
                <a:solidFill>
                  <a:schemeClr val="accent1"/>
                </a:solidFill>
              </a:rPr>
              <a:t>CAMBIO DE SIGNO</a:t>
            </a:r>
            <a:r>
              <a:rPr lang="es-ES" dirty="0"/>
              <a:t> (si el niño/a está acostumbrado a las reprimendas, al “no” y al castigo y le damos una responsabilidad o tarea que sea capaz de llevar adelante, de forma que se sienta fuerte y capaz, cambiamos el signo negativo a positivo.</a:t>
            </a:r>
          </a:p>
        </p:txBody>
      </p:sp>
      <p:sp>
        <p:nvSpPr>
          <p:cNvPr id="4" name="Título 3"/>
          <p:cNvSpPr>
            <a:spLocks noGrp="1"/>
          </p:cNvSpPr>
          <p:nvPr>
            <p:ph type="title"/>
          </p:nvPr>
        </p:nvSpPr>
        <p:spPr>
          <a:xfrm>
            <a:off x="1340067" y="319417"/>
            <a:ext cx="7630511" cy="81334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3000" dirty="0"/>
              <a:t>2. Fomento de relaciones sociales e integración:</a:t>
            </a:r>
          </a:p>
        </p:txBody>
      </p:sp>
    </p:spTree>
    <p:extLst>
      <p:ext uri="{BB962C8B-B14F-4D97-AF65-F5344CB8AC3E}">
        <p14:creationId xmlns:p14="http://schemas.microsoft.com/office/powerpoint/2010/main" val="30439346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764275" y="1651378"/>
            <a:ext cx="7697337" cy="5017435"/>
          </a:xfrm>
        </p:spPr>
        <p:txBody>
          <a:bodyPr>
            <a:normAutofit/>
          </a:bodyPr>
          <a:lstStyle/>
          <a:p>
            <a:pPr algn="just">
              <a:lnSpc>
                <a:spcPct val="110000"/>
              </a:lnSpc>
              <a:spcAft>
                <a:spcPts val="600"/>
              </a:spcAft>
            </a:pPr>
            <a:r>
              <a:rPr lang="es-ES" sz="2400" dirty="0"/>
              <a:t>Podemos promoverle como </a:t>
            </a:r>
            <a:r>
              <a:rPr lang="es-ES" sz="2400" b="1" dirty="0">
                <a:solidFill>
                  <a:schemeClr val="accent1"/>
                </a:solidFill>
              </a:rPr>
              <a:t>delegado de clase</a:t>
            </a:r>
            <a:r>
              <a:rPr lang="es-ES" sz="2400" dirty="0"/>
              <a:t>, de forma que aumentamos su estatus en el aula y las posibilidades de que se pueda mover de vez en cuando en el aula o de que vaya a hacernos algún recado si le vemos inquieto/a. </a:t>
            </a:r>
          </a:p>
          <a:p>
            <a:pPr algn="just">
              <a:lnSpc>
                <a:spcPct val="110000"/>
              </a:lnSpc>
              <a:spcAft>
                <a:spcPts val="600"/>
              </a:spcAft>
            </a:pPr>
            <a:r>
              <a:rPr lang="es-ES" sz="2400" dirty="0"/>
              <a:t>Podemos crear un “</a:t>
            </a:r>
            <a:r>
              <a:rPr lang="es-ES" sz="2400" b="1" dirty="0">
                <a:solidFill>
                  <a:schemeClr val="accent1"/>
                </a:solidFill>
              </a:rPr>
              <a:t>grupo de valientes</a:t>
            </a:r>
            <a:r>
              <a:rPr lang="es-ES" sz="2400" dirty="0"/>
              <a:t>” (y hacerle formar parte del mismo) que vigila en el recreo y en los espacios en los que el profesorado de guardia no puede estar presente todo el tiempo los comportamientos de rechazo, de acoso o de insolidaridad.</a:t>
            </a:r>
          </a:p>
        </p:txBody>
      </p:sp>
      <p:sp>
        <p:nvSpPr>
          <p:cNvPr id="4" name="Título 3"/>
          <p:cNvSpPr>
            <a:spLocks noGrp="1"/>
          </p:cNvSpPr>
          <p:nvPr>
            <p:ph type="title"/>
          </p:nvPr>
        </p:nvSpPr>
        <p:spPr>
          <a:xfrm>
            <a:off x="1326419" y="434936"/>
            <a:ext cx="7630511" cy="96811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3000" dirty="0"/>
              <a:t>2. Fomento de relaciones sociales e integración:</a:t>
            </a:r>
          </a:p>
        </p:txBody>
      </p:sp>
    </p:spTree>
    <p:extLst>
      <p:ext uri="{BB962C8B-B14F-4D97-AF65-F5344CB8AC3E}">
        <p14:creationId xmlns:p14="http://schemas.microsoft.com/office/powerpoint/2010/main" val="32863577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450376" y="1347128"/>
            <a:ext cx="7861111" cy="4698124"/>
          </a:xfrm>
        </p:spPr>
        <p:txBody>
          <a:bodyPr>
            <a:normAutofit/>
          </a:bodyPr>
          <a:lstStyle/>
          <a:p>
            <a:pPr algn="just">
              <a:lnSpc>
                <a:spcPct val="110000"/>
              </a:lnSpc>
              <a:spcAft>
                <a:spcPts val="600"/>
              </a:spcAft>
            </a:pPr>
            <a:r>
              <a:rPr lang="es-ES" sz="2400" dirty="0"/>
              <a:t>Tenemos que convencer a las familias de que (además de para su felicidad) el </a:t>
            </a:r>
            <a:r>
              <a:rPr lang="es-ES" sz="2400" b="1" dirty="0">
                <a:solidFill>
                  <a:schemeClr val="accent1"/>
                </a:solidFill>
              </a:rPr>
              <a:t>modelado</a:t>
            </a:r>
            <a:r>
              <a:rPr lang="es-ES" sz="2400" dirty="0"/>
              <a:t> y la experiencia que supone para los niños el estar rodeado de sus iguales es importantísimo.</a:t>
            </a:r>
          </a:p>
          <a:p>
            <a:pPr algn="just">
              <a:lnSpc>
                <a:spcPct val="110000"/>
              </a:lnSpc>
              <a:spcAft>
                <a:spcPts val="600"/>
              </a:spcAft>
            </a:pPr>
            <a:r>
              <a:rPr lang="es-ES" sz="2400" dirty="0"/>
              <a:t>Por eso </a:t>
            </a:r>
            <a:r>
              <a:rPr lang="es-ES" sz="2400" b="1" u="sng" dirty="0">
                <a:solidFill>
                  <a:schemeClr val="accent1"/>
                </a:solidFill>
              </a:rPr>
              <a:t>no se les puede retirar de las situaciones sociales </a:t>
            </a:r>
            <a:r>
              <a:rPr lang="es-ES" sz="2400" dirty="0"/>
              <a:t>con otros niños y niñas fuera del cole; tienen que jugar en el parque y deberían poder ir a alguna actividad extraescolar (además de que el ejercicio físico es importantísimo en estos niños/as en especial si reciben tratamiento farmacológico).</a:t>
            </a:r>
          </a:p>
        </p:txBody>
      </p:sp>
      <p:sp>
        <p:nvSpPr>
          <p:cNvPr id="4" name="Título 3"/>
          <p:cNvSpPr>
            <a:spLocks noGrp="1"/>
          </p:cNvSpPr>
          <p:nvPr>
            <p:ph type="title"/>
          </p:nvPr>
        </p:nvSpPr>
        <p:spPr>
          <a:xfrm>
            <a:off x="3057098" y="289044"/>
            <a:ext cx="5691733" cy="742793"/>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s-ES" sz="3000" dirty="0"/>
              <a:t>2. Fomento de relaciones sociales e integración:</a:t>
            </a:r>
          </a:p>
        </p:txBody>
      </p:sp>
    </p:spTree>
    <p:extLst>
      <p:ext uri="{BB962C8B-B14F-4D97-AF65-F5344CB8AC3E}">
        <p14:creationId xmlns:p14="http://schemas.microsoft.com/office/powerpoint/2010/main" val="35322720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744273" y="1437014"/>
            <a:ext cx="7648246" cy="5076496"/>
          </a:xfrm>
        </p:spPr>
        <p:txBody>
          <a:bodyPr>
            <a:normAutofit/>
          </a:bodyPr>
          <a:lstStyle/>
          <a:p>
            <a:pPr algn="just">
              <a:lnSpc>
                <a:spcPct val="100000"/>
              </a:lnSpc>
              <a:spcAft>
                <a:spcPts val="600"/>
              </a:spcAft>
            </a:pPr>
            <a:r>
              <a:rPr lang="es-ES" sz="2400" dirty="0"/>
              <a:t>Construimos la idea acerca de nosotros mismos (autoconcepto) sobre la comparación con los otros y gracias a la información que obtenemos de nuestros seres queridos y otros significativos.</a:t>
            </a:r>
          </a:p>
          <a:p>
            <a:pPr algn="just">
              <a:lnSpc>
                <a:spcPct val="100000"/>
              </a:lnSpc>
              <a:spcAft>
                <a:spcPts val="600"/>
              </a:spcAft>
            </a:pPr>
            <a:r>
              <a:rPr lang="es-ES" sz="2400" dirty="0"/>
              <a:t>A esa idea sobre nosotros mismos le ponemos una nota numérica entre 0 y 10 (autoestima).</a:t>
            </a:r>
          </a:p>
          <a:p>
            <a:pPr algn="just">
              <a:lnSpc>
                <a:spcPct val="100000"/>
              </a:lnSpc>
              <a:spcAft>
                <a:spcPts val="600"/>
              </a:spcAft>
            </a:pPr>
            <a:r>
              <a:rPr lang="es-ES" sz="2400" dirty="0"/>
              <a:t>Ahora pensad que los niños y niñas con TDAH se pasan la vida comparándose con compañeros que con menor esfuerzo obtienen mejores </a:t>
            </a:r>
            <a:r>
              <a:rPr lang="es-ES" sz="2400" dirty="0" smtClean="0"/>
              <a:t>notas y </a:t>
            </a:r>
            <a:r>
              <a:rPr lang="es-ES" sz="2400" dirty="0"/>
              <a:t>que muchas veces son tildados de “maleducados”, “desastres”, “disruptivos”, “vagos” y “malos”.</a:t>
            </a:r>
          </a:p>
        </p:txBody>
      </p:sp>
      <p:sp>
        <p:nvSpPr>
          <p:cNvPr id="4" name="Título 3"/>
          <p:cNvSpPr>
            <a:spLocks noGrp="1"/>
          </p:cNvSpPr>
          <p:nvPr>
            <p:ph type="title"/>
          </p:nvPr>
        </p:nvSpPr>
        <p:spPr>
          <a:xfrm>
            <a:off x="1340068" y="456713"/>
            <a:ext cx="7175281" cy="81728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3600" dirty="0"/>
              <a:t>3. El autoconcepto y estado de ánimo</a:t>
            </a:r>
          </a:p>
        </p:txBody>
      </p:sp>
    </p:spTree>
    <p:extLst>
      <p:ext uri="{BB962C8B-B14F-4D97-AF65-F5344CB8AC3E}">
        <p14:creationId xmlns:p14="http://schemas.microsoft.com/office/powerpoint/2010/main" val="32988518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425669" y="1813034"/>
            <a:ext cx="4414345" cy="4918841"/>
          </a:xfrm>
        </p:spPr>
        <p:txBody>
          <a:bodyPr>
            <a:normAutofit/>
          </a:bodyPr>
          <a:lstStyle/>
          <a:p>
            <a:pPr algn="just"/>
            <a:r>
              <a:rPr lang="es-ES" dirty="0"/>
              <a:t>Comprendemos entonces que ni el </a:t>
            </a:r>
            <a:r>
              <a:rPr lang="es-ES" dirty="0" err="1"/>
              <a:t>autonconcepto</a:t>
            </a:r>
            <a:r>
              <a:rPr lang="es-ES" dirty="0"/>
              <a:t> ni la autoestima de los niños y niñas con TDAH están en general demasiado sanos y la probabilidad que hay de que desarrollen una depresión.</a:t>
            </a:r>
          </a:p>
          <a:p>
            <a:pPr algn="just"/>
            <a:r>
              <a:rPr lang="es-ES" dirty="0"/>
              <a:t>Hay que potenciarlos </a:t>
            </a:r>
          </a:p>
        </p:txBody>
      </p:sp>
      <p:sp>
        <p:nvSpPr>
          <p:cNvPr id="4" name="Título 3"/>
          <p:cNvSpPr>
            <a:spLocks noGrp="1"/>
          </p:cNvSpPr>
          <p:nvPr>
            <p:ph type="title"/>
          </p:nvPr>
        </p:nvSpPr>
        <p:spPr>
          <a:xfrm>
            <a:off x="1340068" y="365127"/>
            <a:ext cx="7175281" cy="81728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3600" dirty="0"/>
              <a:t>3. El autoconcepto y estado de ánimo</a:t>
            </a:r>
          </a:p>
        </p:txBody>
      </p:sp>
      <p:pic>
        <p:nvPicPr>
          <p:cNvPr id="5" name="Imagen 4"/>
          <p:cNvPicPr>
            <a:picLocks noChangeAspect="1"/>
          </p:cNvPicPr>
          <p:nvPr/>
        </p:nvPicPr>
        <p:blipFill>
          <a:blip r:embed="rId5" cstate="print"/>
          <a:stretch>
            <a:fillRect/>
          </a:stretch>
        </p:blipFill>
        <p:spPr>
          <a:xfrm>
            <a:off x="5345154" y="2903783"/>
            <a:ext cx="3170195" cy="2737341"/>
          </a:xfrm>
          <a:prstGeom prst="rect">
            <a:avLst/>
          </a:prstGeom>
        </p:spPr>
      </p:pic>
    </p:spTree>
    <p:extLst>
      <p:ext uri="{BB962C8B-B14F-4D97-AF65-F5344CB8AC3E}">
        <p14:creationId xmlns:p14="http://schemas.microsoft.com/office/powerpoint/2010/main" val="21958311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1207869" y="1403130"/>
            <a:ext cx="7116323" cy="5328745"/>
          </a:xfrm>
        </p:spPr>
        <p:txBody>
          <a:bodyPr>
            <a:normAutofit/>
          </a:bodyPr>
          <a:lstStyle/>
          <a:p>
            <a:pPr marL="0" indent="0" algn="just">
              <a:buNone/>
            </a:pPr>
            <a:r>
              <a:rPr lang="es-ES" dirty="0"/>
              <a:t>Todos hacemos algo extraordinariamente bien, hay que descubrir cuál es el </a:t>
            </a:r>
            <a:r>
              <a:rPr lang="es-ES" dirty="0" err="1"/>
              <a:t>super</a:t>
            </a:r>
            <a:r>
              <a:rPr lang="es-ES" dirty="0"/>
              <a:t> poder de nuestros niños TDAH y orientar a las familias a que se separen psicológicamente de los problemas y orientarlas a proteger estas dimensiones positivas del autoconcepto y emociones de los niños. </a:t>
            </a:r>
          </a:p>
          <a:p>
            <a:pPr marL="0" indent="0" algn="just">
              <a:buNone/>
            </a:pPr>
            <a:r>
              <a:rPr lang="es-ES" dirty="0"/>
              <a:t>Podemos ayudarlos a regularlos y a caminar en la dirección que les motiva</a:t>
            </a:r>
          </a:p>
          <a:p>
            <a:pPr marL="0" indent="0" algn="just">
              <a:buNone/>
            </a:pPr>
            <a:r>
              <a:rPr lang="es-ES" dirty="0">
                <a:hlinkClick r:id="rId5"/>
              </a:rPr>
              <a:t>https://www.youtube.com/watch?v=6OKoyrA7Ryw</a:t>
            </a:r>
            <a:r>
              <a:rPr lang="es-ES" dirty="0"/>
              <a:t> </a:t>
            </a:r>
          </a:p>
        </p:txBody>
      </p:sp>
      <p:sp>
        <p:nvSpPr>
          <p:cNvPr id="4" name="Título 3"/>
          <p:cNvSpPr>
            <a:spLocks noGrp="1"/>
          </p:cNvSpPr>
          <p:nvPr>
            <p:ph type="title"/>
          </p:nvPr>
        </p:nvSpPr>
        <p:spPr>
          <a:xfrm>
            <a:off x="1340068" y="365127"/>
            <a:ext cx="7175281" cy="81728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3600" dirty="0"/>
              <a:t>3. El autoconcepto y estado de ánimo</a:t>
            </a:r>
          </a:p>
        </p:txBody>
      </p:sp>
    </p:spTree>
    <p:extLst>
      <p:ext uri="{BB962C8B-B14F-4D97-AF65-F5344CB8AC3E}">
        <p14:creationId xmlns:p14="http://schemas.microsoft.com/office/powerpoint/2010/main" val="41253729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425669" y="1403130"/>
            <a:ext cx="8292662" cy="5328745"/>
          </a:xfrm>
        </p:spPr>
        <p:txBody>
          <a:bodyPr>
            <a:normAutofit fontScale="85000" lnSpcReduction="10000"/>
          </a:bodyPr>
          <a:lstStyle/>
          <a:p>
            <a:pPr marL="0" indent="0" algn="just">
              <a:buNone/>
            </a:pPr>
            <a:r>
              <a:rPr lang="es-ES" dirty="0"/>
              <a:t>El autoconcepto tiene muchas dimensiones, los diferentes autores coinciden en señalar 5:</a:t>
            </a:r>
          </a:p>
          <a:p>
            <a:pPr lvl="1" algn="just">
              <a:lnSpc>
                <a:spcPct val="100000"/>
              </a:lnSpc>
              <a:spcBef>
                <a:spcPts val="1200"/>
              </a:spcBef>
              <a:spcAft>
                <a:spcPts val="600"/>
              </a:spcAft>
            </a:pPr>
            <a:r>
              <a:rPr lang="es-ES" sz="2800" b="1" dirty="0">
                <a:solidFill>
                  <a:schemeClr val="accent1"/>
                </a:solidFill>
              </a:rPr>
              <a:t>Autoconcepto afectivo y emocional</a:t>
            </a:r>
          </a:p>
          <a:p>
            <a:pPr lvl="1" algn="just">
              <a:lnSpc>
                <a:spcPct val="100000"/>
              </a:lnSpc>
              <a:spcAft>
                <a:spcPts val="600"/>
              </a:spcAft>
            </a:pPr>
            <a:r>
              <a:rPr lang="es-ES" sz="2800" b="1" dirty="0">
                <a:solidFill>
                  <a:schemeClr val="accent1"/>
                </a:solidFill>
              </a:rPr>
              <a:t>Autoconcepto familiar</a:t>
            </a:r>
          </a:p>
          <a:p>
            <a:pPr lvl="1" algn="just">
              <a:lnSpc>
                <a:spcPct val="100000"/>
              </a:lnSpc>
              <a:spcAft>
                <a:spcPts val="600"/>
              </a:spcAft>
            </a:pPr>
            <a:r>
              <a:rPr lang="es-ES" sz="2800" b="1" dirty="0">
                <a:solidFill>
                  <a:schemeClr val="accent1"/>
                </a:solidFill>
              </a:rPr>
              <a:t>Autoconcepto académico/laboral</a:t>
            </a:r>
          </a:p>
          <a:p>
            <a:pPr lvl="1" algn="just">
              <a:lnSpc>
                <a:spcPct val="100000"/>
              </a:lnSpc>
              <a:spcAft>
                <a:spcPts val="600"/>
              </a:spcAft>
            </a:pPr>
            <a:r>
              <a:rPr lang="es-ES" sz="2800" b="1" dirty="0">
                <a:solidFill>
                  <a:schemeClr val="accent1"/>
                </a:solidFill>
              </a:rPr>
              <a:t>Autoconcepto físico (apariencia, habilidad deportiva…)</a:t>
            </a:r>
          </a:p>
          <a:p>
            <a:pPr lvl="1" algn="just">
              <a:lnSpc>
                <a:spcPct val="100000"/>
              </a:lnSpc>
              <a:spcAft>
                <a:spcPts val="600"/>
              </a:spcAft>
            </a:pPr>
            <a:r>
              <a:rPr lang="es-ES" sz="2800" b="1" dirty="0">
                <a:solidFill>
                  <a:schemeClr val="accent1"/>
                </a:solidFill>
              </a:rPr>
              <a:t>Autoconcepto social</a:t>
            </a:r>
          </a:p>
          <a:p>
            <a:pPr algn="just">
              <a:lnSpc>
                <a:spcPct val="120000"/>
              </a:lnSpc>
              <a:spcAft>
                <a:spcPts val="600"/>
              </a:spcAft>
            </a:pPr>
            <a:r>
              <a:rPr lang="es-ES" dirty="0"/>
              <a:t>Conociendo a nuestros alumnos, podemos trabajar potenciando aquellas dimensiones en las que les veamos más fuertes, dado que salvando una sola de las dimensiones, estamos ayudando. Lo mismo le debemos recomendar a las familias.</a:t>
            </a:r>
          </a:p>
        </p:txBody>
      </p:sp>
      <p:sp>
        <p:nvSpPr>
          <p:cNvPr id="4" name="Título 3"/>
          <p:cNvSpPr>
            <a:spLocks noGrp="1"/>
          </p:cNvSpPr>
          <p:nvPr>
            <p:ph type="title"/>
          </p:nvPr>
        </p:nvSpPr>
        <p:spPr>
          <a:xfrm>
            <a:off x="1340068" y="365127"/>
            <a:ext cx="7175281" cy="81728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3600" dirty="0"/>
              <a:t>3. El autoconcepto y estado de ánimo</a:t>
            </a:r>
          </a:p>
        </p:txBody>
      </p:sp>
    </p:spTree>
    <p:extLst>
      <p:ext uri="{BB962C8B-B14F-4D97-AF65-F5344CB8AC3E}">
        <p14:creationId xmlns:p14="http://schemas.microsoft.com/office/powerpoint/2010/main" val="27437438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615002" y="1296538"/>
            <a:ext cx="7886700" cy="4607470"/>
          </a:xfrm>
        </p:spPr>
        <p:txBody>
          <a:bodyPr>
            <a:normAutofit lnSpcReduction="10000"/>
          </a:bodyPr>
          <a:lstStyle/>
          <a:p>
            <a:pPr marL="0" indent="0" algn="just">
              <a:lnSpc>
                <a:spcPct val="100000"/>
              </a:lnSpc>
              <a:spcAft>
                <a:spcPts val="1200"/>
              </a:spcAft>
              <a:buNone/>
            </a:pPr>
            <a:r>
              <a:rPr lang="es-ES" sz="2400" dirty="0"/>
              <a:t>Los adolescentes con TDAH son mucho más vulnerables a presentar:</a:t>
            </a:r>
          </a:p>
          <a:p>
            <a:pPr lvl="1" algn="just">
              <a:lnSpc>
                <a:spcPct val="100000"/>
              </a:lnSpc>
              <a:spcAft>
                <a:spcPts val="600"/>
              </a:spcAft>
              <a:buClr>
                <a:schemeClr val="accent1"/>
              </a:buClr>
            </a:pPr>
            <a:r>
              <a:rPr lang="es-ES" dirty="0"/>
              <a:t>Problemas de abuso de drogas (incluido el alcohol y el tabaco) </a:t>
            </a:r>
          </a:p>
          <a:p>
            <a:pPr lvl="1" algn="just">
              <a:lnSpc>
                <a:spcPct val="100000"/>
              </a:lnSpc>
              <a:spcAft>
                <a:spcPts val="600"/>
              </a:spcAft>
              <a:buClr>
                <a:schemeClr val="accent1"/>
              </a:buClr>
            </a:pPr>
            <a:r>
              <a:rPr lang="es-ES" dirty="0"/>
              <a:t>Conductas de riesgo (embarazos no deseados, enfermedades de transmisión sexual, conducción temeraria...) </a:t>
            </a:r>
          </a:p>
          <a:p>
            <a:pPr marL="0" indent="0" algn="just">
              <a:lnSpc>
                <a:spcPct val="100000"/>
              </a:lnSpc>
              <a:spcAft>
                <a:spcPts val="1200"/>
              </a:spcAft>
              <a:buNone/>
            </a:pPr>
            <a:r>
              <a:rPr lang="es-ES" sz="2400" dirty="0"/>
              <a:t>que el resto de adolescentes; ya que debido a su impulsividad (y a los problemas emocionales asociados con frecuencia) tienen más probabilidades de implicarse en estas acciones (ya que sienten una especial atracción por todo aquello que suponga un “chute de adrenalina”).</a:t>
            </a:r>
          </a:p>
        </p:txBody>
      </p:sp>
      <p:sp>
        <p:nvSpPr>
          <p:cNvPr id="4" name="Título 3"/>
          <p:cNvSpPr>
            <a:spLocks noGrp="1"/>
          </p:cNvSpPr>
          <p:nvPr>
            <p:ph type="title"/>
          </p:nvPr>
        </p:nvSpPr>
        <p:spPr>
          <a:xfrm>
            <a:off x="1560786" y="301839"/>
            <a:ext cx="7078718" cy="67539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2800" dirty="0"/>
              <a:t>4. La prevención de comportamientos de riesgo</a:t>
            </a:r>
          </a:p>
        </p:txBody>
      </p:sp>
    </p:spTree>
    <p:extLst>
      <p:ext uri="{BB962C8B-B14F-4D97-AF65-F5344CB8AC3E}">
        <p14:creationId xmlns:p14="http://schemas.microsoft.com/office/powerpoint/2010/main" val="11927242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504497" y="961697"/>
            <a:ext cx="8229600" cy="5738647"/>
          </a:xfrm>
        </p:spPr>
        <p:txBody>
          <a:bodyPr>
            <a:normAutofit fontScale="77500" lnSpcReduction="20000"/>
          </a:bodyPr>
          <a:lstStyle/>
          <a:p>
            <a:pPr algn="just">
              <a:lnSpc>
                <a:spcPct val="120000"/>
              </a:lnSpc>
            </a:pPr>
            <a:r>
              <a:rPr lang="es-ES" dirty="0"/>
              <a:t>Pensemos en un alumno con TDAH que tenga una alta afectación impulsiva. Si le observamos en el aula, veremos una alta interferencia con las tareas escolares, con el seguimiento de la clase y con su relación con los compañeros de aula y el profesorado. </a:t>
            </a:r>
          </a:p>
          <a:p>
            <a:pPr algn="just">
              <a:lnSpc>
                <a:spcPct val="120000"/>
              </a:lnSpc>
            </a:pPr>
            <a:r>
              <a:rPr lang="es-ES" dirty="0"/>
              <a:t>Pero si le observamos en casa, sucederá exactamente lo mismo, de forma que el alto nivel de supervisión y demanda que requiere, suele generar que la relación con sus hermanos se resienta y acabe con frecuencia en discusiones y peleas. Los padres de los niños/as con TDAH por lo general están muy fatigados y con el estado de ánimo deprimido.</a:t>
            </a:r>
          </a:p>
          <a:p>
            <a:pPr algn="just">
              <a:lnSpc>
                <a:spcPct val="120000"/>
              </a:lnSpc>
            </a:pPr>
            <a:r>
              <a:rPr lang="es-ES" dirty="0"/>
              <a:t>Suele suceder que dado el alto nivel de conflicto en el parque y en las actividades extraescolares y deportivas, los padres decidan retirar al niño/a de estos contextos, generando sin querer más conflicto en casa y en el colegio, dado que el niño/a no tiene donde liberar toda esa energía sobrante, ni situaciones en las que relacionarse con sus iguales.</a:t>
            </a:r>
          </a:p>
        </p:txBody>
      </p:sp>
      <p:sp>
        <p:nvSpPr>
          <p:cNvPr id="4" name="Título 3"/>
          <p:cNvSpPr>
            <a:spLocks noGrp="1"/>
          </p:cNvSpPr>
          <p:nvPr>
            <p:ph type="title"/>
          </p:nvPr>
        </p:nvSpPr>
        <p:spPr>
          <a:xfrm>
            <a:off x="5912069" y="235407"/>
            <a:ext cx="2254469" cy="44261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s-ES" dirty="0"/>
              <a:t>EJEMPLO:</a:t>
            </a:r>
          </a:p>
        </p:txBody>
      </p:sp>
    </p:spTree>
    <p:extLst>
      <p:ext uri="{BB962C8B-B14F-4D97-AF65-F5344CB8AC3E}">
        <p14:creationId xmlns:p14="http://schemas.microsoft.com/office/powerpoint/2010/main" val="15776051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628649" y="1610438"/>
            <a:ext cx="7886700" cy="4353636"/>
          </a:xfrm>
        </p:spPr>
        <p:txBody>
          <a:bodyPr>
            <a:normAutofit/>
          </a:bodyPr>
          <a:lstStyle/>
          <a:p>
            <a:pPr algn="just">
              <a:lnSpc>
                <a:spcPct val="100000"/>
              </a:lnSpc>
              <a:spcAft>
                <a:spcPts val="600"/>
              </a:spcAft>
            </a:pPr>
            <a:r>
              <a:rPr lang="es-ES" sz="2400" dirty="0"/>
              <a:t>Los adolescentes con mayor riesgo de abuso de substancias, son aquellos cuyo TDAH no fue tratado adecuadamente (el diagnóstico y el tratamiento temprano influyen de manera directa a reducir la posibilidad de desarrollar conductas de riesgo y de adicciones al llegar a la adolescencia). </a:t>
            </a:r>
          </a:p>
          <a:p>
            <a:pPr algn="just">
              <a:lnSpc>
                <a:spcPct val="100000"/>
              </a:lnSpc>
              <a:spcAft>
                <a:spcPts val="600"/>
              </a:spcAft>
            </a:pPr>
            <a:r>
              <a:rPr lang="es-ES" sz="2400" dirty="0"/>
              <a:t>Muchos de ellos acuden al consumo de substancias de abuso (como el cannabis) para reducir, de manera inconsciente, su sintomatología (“hipótesis de la automedicación”).</a:t>
            </a:r>
          </a:p>
        </p:txBody>
      </p:sp>
      <p:sp>
        <p:nvSpPr>
          <p:cNvPr id="5" name="Título 3"/>
          <p:cNvSpPr>
            <a:spLocks noGrp="1"/>
          </p:cNvSpPr>
          <p:nvPr>
            <p:ph type="title"/>
          </p:nvPr>
        </p:nvSpPr>
        <p:spPr>
          <a:xfrm>
            <a:off x="1547138" y="531944"/>
            <a:ext cx="7078718" cy="67539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2800" dirty="0"/>
              <a:t>4. La prevención de comportamientos de riesgo</a:t>
            </a:r>
          </a:p>
        </p:txBody>
      </p:sp>
    </p:spTree>
    <p:extLst>
      <p:ext uri="{BB962C8B-B14F-4D97-AF65-F5344CB8AC3E}">
        <p14:creationId xmlns:p14="http://schemas.microsoft.com/office/powerpoint/2010/main" val="37354646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425669" y="869642"/>
            <a:ext cx="8200186" cy="5783405"/>
          </a:xfrm>
        </p:spPr>
        <p:txBody>
          <a:bodyPr>
            <a:normAutofit fontScale="92500" lnSpcReduction="20000"/>
          </a:bodyPr>
          <a:lstStyle/>
          <a:p>
            <a:pPr marL="0" indent="0" algn="just">
              <a:lnSpc>
                <a:spcPct val="100000"/>
              </a:lnSpc>
              <a:spcAft>
                <a:spcPts val="600"/>
              </a:spcAft>
              <a:buNone/>
            </a:pPr>
            <a:r>
              <a:rPr lang="es-ES" sz="2400" dirty="0"/>
              <a:t>Juanito, 19 años:</a:t>
            </a:r>
          </a:p>
          <a:p>
            <a:pPr marL="0" indent="0" algn="just">
              <a:lnSpc>
                <a:spcPct val="100000"/>
              </a:lnSpc>
              <a:spcAft>
                <a:spcPts val="600"/>
              </a:spcAft>
              <a:buNone/>
            </a:pPr>
            <a:r>
              <a:rPr lang="es-ES" sz="2400" dirty="0"/>
              <a:t>Su padre acude a la consulta preocupado porque sospecha que su hijo está consumiendo drogas. Su exmujer y él están divorciados desde que él tenía 2 años y Juanito vive 15 días en casa de cada uno; la relación con su madre ahora mismo es insostenible y Juanito no puede ni verla. Cuenta que su madre no hace más que reprocharle sus fracasos y sus defectos. Su madre, por su parte, deprimida y agotada, dice que ya no sabe cómo comunicarse con él, y que es muy manipulador. A pesar de su alto nivel intelectual y cultural, ha dejado el BAC y está trabajando como comercial (con mucho éxito) y a su madre no le gusta esta situación, por lo que se lo reprocha. En contra del criterio de su madre, que opina que no tiene nada más que mucho morro, se le diagnostica TDAH y el neurólogo confirma el diagnóstico, pautándole un tratamiento con </a:t>
            </a:r>
            <a:r>
              <a:rPr lang="es-ES" sz="2400" dirty="0" err="1"/>
              <a:t>metilfenidato</a:t>
            </a:r>
            <a:r>
              <a:rPr lang="es-ES" sz="2400" dirty="0"/>
              <a:t>. Juanito lo acepta bien pero tiene momentos de mucho malestar, que son congruentes con su consumo de cannabis. Entre las explicaciones del neurólogo, las de su psicoterapeuta y las de su padre, comienza a abandonar el consumo de cannabis y a seguir su tratamiento farmacológico, así como a practicar deporte. </a:t>
            </a:r>
          </a:p>
        </p:txBody>
      </p:sp>
      <p:sp>
        <p:nvSpPr>
          <p:cNvPr id="5" name="Título 3"/>
          <p:cNvSpPr>
            <a:spLocks noGrp="1"/>
          </p:cNvSpPr>
          <p:nvPr>
            <p:ph type="title"/>
          </p:nvPr>
        </p:nvSpPr>
        <p:spPr>
          <a:xfrm>
            <a:off x="6101254" y="194245"/>
            <a:ext cx="2524601" cy="67539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2400" dirty="0"/>
              <a:t>CASO PRÁCTICO:</a:t>
            </a:r>
          </a:p>
        </p:txBody>
      </p:sp>
    </p:spTree>
    <p:extLst>
      <p:ext uri="{BB962C8B-B14F-4D97-AF65-F5344CB8AC3E}">
        <p14:creationId xmlns:p14="http://schemas.microsoft.com/office/powerpoint/2010/main" val="29679822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425669" y="869642"/>
            <a:ext cx="8200186" cy="5783405"/>
          </a:xfrm>
        </p:spPr>
        <p:txBody>
          <a:bodyPr>
            <a:normAutofit fontScale="70000" lnSpcReduction="20000"/>
          </a:bodyPr>
          <a:lstStyle/>
          <a:p>
            <a:pPr marL="0" indent="0" algn="just">
              <a:lnSpc>
                <a:spcPct val="100000"/>
              </a:lnSpc>
              <a:spcAft>
                <a:spcPts val="600"/>
              </a:spcAft>
              <a:buNone/>
            </a:pPr>
            <a:r>
              <a:rPr lang="es-ES" sz="2400" dirty="0"/>
              <a:t>Juanito antes del tratamiento:</a:t>
            </a:r>
          </a:p>
          <a:p>
            <a:pPr marL="0" indent="0" algn="just">
              <a:lnSpc>
                <a:spcPct val="100000"/>
              </a:lnSpc>
              <a:spcAft>
                <a:spcPts val="600"/>
              </a:spcAft>
              <a:buNone/>
            </a:pPr>
            <a:r>
              <a:rPr lang="es-ES" sz="2400" dirty="0"/>
              <a:t>En casa de su madre se encerraba en su cuarto y ponía el armario delante de la puerta, porque decía que su madre no respetaba su intimidad y que no hacía más que entrar en su habitación para reprocharle cosas o para espiarle.</a:t>
            </a:r>
          </a:p>
          <a:p>
            <a:pPr marL="0" indent="0" algn="just">
              <a:lnSpc>
                <a:spcPct val="100000"/>
              </a:lnSpc>
              <a:spcAft>
                <a:spcPts val="600"/>
              </a:spcAft>
              <a:buNone/>
            </a:pPr>
            <a:r>
              <a:rPr lang="es-ES" sz="2400" dirty="0"/>
              <a:t>Se hacía tatuajes en cuanto conseguía ahorrar algo de dinero (lo venía haciendo desde los 16 años sin consentimiento de ninguno de sus progenitores) y todos tenían un simbolismo especial para él (decía que era una forma de recordarse a sí mismo lo que es importante en la vida)</a:t>
            </a:r>
          </a:p>
          <a:p>
            <a:pPr marL="0" indent="0" algn="just">
              <a:lnSpc>
                <a:spcPct val="100000"/>
              </a:lnSpc>
              <a:spcAft>
                <a:spcPts val="600"/>
              </a:spcAft>
              <a:buNone/>
            </a:pPr>
            <a:r>
              <a:rPr lang="es-ES" sz="2400" dirty="0"/>
              <a:t>Durante los incendios en la provincia de Pontevedra del pasado año, le cogió la moto a su padre (sin permiso y sin carnet de conducir) para ir a “salvar” a su madre porque estaba preocupadísimo por ella al ver las noticias en la tele durante la madrugada.</a:t>
            </a:r>
          </a:p>
          <a:p>
            <a:pPr marL="0" indent="0" algn="just">
              <a:lnSpc>
                <a:spcPct val="100000"/>
              </a:lnSpc>
              <a:spcAft>
                <a:spcPts val="600"/>
              </a:spcAft>
              <a:buNone/>
            </a:pPr>
            <a:r>
              <a:rPr lang="es-ES" sz="2400" dirty="0"/>
              <a:t>Robaba dinero a su madre y (probablemente) a su padre</a:t>
            </a:r>
          </a:p>
          <a:p>
            <a:pPr marL="0" indent="0" algn="just">
              <a:lnSpc>
                <a:spcPct val="100000"/>
              </a:lnSpc>
              <a:spcAft>
                <a:spcPts val="600"/>
              </a:spcAft>
              <a:buNone/>
            </a:pPr>
            <a:r>
              <a:rPr lang="es-ES" sz="2400" dirty="0"/>
              <a:t>Robó una bicicleta </a:t>
            </a:r>
          </a:p>
          <a:p>
            <a:pPr marL="0" indent="0" algn="just">
              <a:lnSpc>
                <a:spcPct val="100000"/>
              </a:lnSpc>
              <a:spcAft>
                <a:spcPts val="600"/>
              </a:spcAft>
              <a:buNone/>
            </a:pPr>
            <a:r>
              <a:rPr lang="es-ES" sz="2400" dirty="0"/>
              <a:t>Mentía constantemente para tapar sus errores y delitos</a:t>
            </a:r>
          </a:p>
          <a:p>
            <a:pPr marL="0" indent="0" algn="just">
              <a:lnSpc>
                <a:spcPct val="100000"/>
              </a:lnSpc>
              <a:spcAft>
                <a:spcPts val="600"/>
              </a:spcAft>
              <a:buNone/>
            </a:pPr>
            <a:r>
              <a:rPr lang="es-ES" sz="2400" dirty="0"/>
              <a:t>Tenía una gresca constante con su madre por el </a:t>
            </a:r>
            <a:r>
              <a:rPr lang="es-ES" sz="2400" dirty="0" err="1"/>
              <a:t>router</a:t>
            </a:r>
            <a:r>
              <a:rPr lang="es-ES" sz="2400" dirty="0"/>
              <a:t> (su madre se lo llevaba al trabajo en el bolso para que si no iba a clase o a trabajar no pudiese estar todo el día pegado al ordenador)</a:t>
            </a:r>
          </a:p>
          <a:p>
            <a:pPr marL="0" indent="0" algn="just">
              <a:lnSpc>
                <a:spcPct val="100000"/>
              </a:lnSpc>
              <a:spcAft>
                <a:spcPts val="600"/>
              </a:spcAft>
              <a:buNone/>
            </a:pPr>
            <a:r>
              <a:rPr lang="es-ES" sz="2400" dirty="0"/>
              <a:t>Fumaba marihuana para poder calmarse y dormir</a:t>
            </a:r>
          </a:p>
        </p:txBody>
      </p:sp>
      <p:sp>
        <p:nvSpPr>
          <p:cNvPr id="5" name="Título 3"/>
          <p:cNvSpPr>
            <a:spLocks noGrp="1"/>
          </p:cNvSpPr>
          <p:nvPr>
            <p:ph type="title"/>
          </p:nvPr>
        </p:nvSpPr>
        <p:spPr>
          <a:xfrm>
            <a:off x="6101254" y="194245"/>
            <a:ext cx="2524601" cy="67539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2400" dirty="0"/>
              <a:t>CASO PRÁCTICO:</a:t>
            </a:r>
          </a:p>
        </p:txBody>
      </p:sp>
    </p:spTree>
    <p:extLst>
      <p:ext uri="{BB962C8B-B14F-4D97-AF65-F5344CB8AC3E}">
        <p14:creationId xmlns:p14="http://schemas.microsoft.com/office/powerpoint/2010/main" val="7627518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425669" y="1074595"/>
            <a:ext cx="8200186" cy="5783405"/>
          </a:xfrm>
        </p:spPr>
        <p:txBody>
          <a:bodyPr>
            <a:normAutofit fontScale="92500"/>
          </a:bodyPr>
          <a:lstStyle/>
          <a:p>
            <a:pPr marL="0" indent="0" algn="just">
              <a:lnSpc>
                <a:spcPct val="100000"/>
              </a:lnSpc>
              <a:spcAft>
                <a:spcPts val="600"/>
              </a:spcAft>
              <a:buNone/>
            </a:pPr>
            <a:r>
              <a:rPr lang="es-ES" sz="2400" dirty="0"/>
              <a:t>Juanito después del tratamiento (psicoterapia +</a:t>
            </a:r>
            <a:r>
              <a:rPr lang="es-ES" sz="2400" dirty="0" err="1"/>
              <a:t>metilfenidato</a:t>
            </a:r>
            <a:r>
              <a:rPr lang="es-ES" sz="2400" dirty="0"/>
              <a:t>):</a:t>
            </a:r>
          </a:p>
          <a:p>
            <a:pPr marL="0" indent="0" algn="just">
              <a:lnSpc>
                <a:spcPct val="100000"/>
              </a:lnSpc>
              <a:spcAft>
                <a:spcPts val="600"/>
              </a:spcAft>
              <a:buNone/>
            </a:pPr>
            <a:r>
              <a:rPr lang="es-ES" sz="2400" dirty="0"/>
              <a:t>Ha vuelto a su pauta de convivencia quincenal con su padre y con su madre, se comunica con ambos con facilidad y muy a gusto. Los hace partícipes de lo bueno y de lo malo que sucede en su vida.</a:t>
            </a:r>
          </a:p>
          <a:p>
            <a:pPr marL="0" indent="0" algn="just">
              <a:lnSpc>
                <a:spcPct val="100000"/>
              </a:lnSpc>
              <a:spcAft>
                <a:spcPts val="600"/>
              </a:spcAft>
              <a:buNone/>
            </a:pPr>
            <a:r>
              <a:rPr lang="es-ES" sz="2400" dirty="0"/>
              <a:t>Está trabajando con éxito, en algo que le hace feliz y gana un buen sueldo, sintiéndose capaz por primera vez en mucho tiempo.</a:t>
            </a:r>
          </a:p>
          <a:p>
            <a:pPr marL="0" indent="0" algn="just">
              <a:lnSpc>
                <a:spcPct val="100000"/>
              </a:lnSpc>
              <a:spcAft>
                <a:spcPts val="600"/>
              </a:spcAft>
              <a:buNone/>
            </a:pPr>
            <a:r>
              <a:rPr lang="es-ES" sz="2400" dirty="0"/>
              <a:t>Va al gimnasio tres veces por semana.</a:t>
            </a:r>
          </a:p>
          <a:p>
            <a:pPr marL="0" indent="0" algn="just">
              <a:lnSpc>
                <a:spcPct val="100000"/>
              </a:lnSpc>
              <a:spcAft>
                <a:spcPts val="600"/>
              </a:spcAft>
              <a:buNone/>
            </a:pPr>
            <a:r>
              <a:rPr lang="es-ES" sz="2400" dirty="0"/>
              <a:t>Se ha sacado el carnet de conducir.</a:t>
            </a:r>
          </a:p>
          <a:p>
            <a:pPr marL="0" indent="0" algn="just">
              <a:lnSpc>
                <a:spcPct val="100000"/>
              </a:lnSpc>
              <a:spcAft>
                <a:spcPts val="600"/>
              </a:spcAft>
              <a:buNone/>
            </a:pPr>
            <a:r>
              <a:rPr lang="es-ES" sz="2400" dirty="0"/>
              <a:t>Ya no consume cannabis ni roba.</a:t>
            </a:r>
          </a:p>
          <a:p>
            <a:pPr marL="0" indent="0" algn="just">
              <a:lnSpc>
                <a:spcPct val="100000"/>
              </a:lnSpc>
              <a:spcAft>
                <a:spcPts val="600"/>
              </a:spcAft>
              <a:buNone/>
            </a:pPr>
            <a:r>
              <a:rPr lang="es-ES" sz="2400" dirty="0"/>
              <a:t>Tiene períodos mejores y peores como cualquier adulto con TDAH, pero ahora entiende por qué ocurren y tiene pautas para frenarlo y a quién pedir ayuda si lo necesita. </a:t>
            </a:r>
          </a:p>
          <a:p>
            <a:pPr marL="0" indent="0" algn="just">
              <a:lnSpc>
                <a:spcPct val="100000"/>
              </a:lnSpc>
              <a:spcAft>
                <a:spcPts val="600"/>
              </a:spcAft>
              <a:buNone/>
            </a:pPr>
            <a:endParaRPr lang="es-ES" sz="2400" dirty="0"/>
          </a:p>
          <a:p>
            <a:pPr marL="0" indent="0" algn="just">
              <a:lnSpc>
                <a:spcPct val="100000"/>
              </a:lnSpc>
              <a:spcAft>
                <a:spcPts val="600"/>
              </a:spcAft>
              <a:buNone/>
            </a:pPr>
            <a:endParaRPr lang="es-ES" sz="2400" dirty="0"/>
          </a:p>
        </p:txBody>
      </p:sp>
      <p:sp>
        <p:nvSpPr>
          <p:cNvPr id="5" name="Título 3"/>
          <p:cNvSpPr>
            <a:spLocks noGrp="1"/>
          </p:cNvSpPr>
          <p:nvPr>
            <p:ph type="title"/>
          </p:nvPr>
        </p:nvSpPr>
        <p:spPr>
          <a:xfrm>
            <a:off x="6101254" y="194245"/>
            <a:ext cx="2524601" cy="67539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2400" dirty="0"/>
              <a:t>CASO PRÁCTICO:</a:t>
            </a:r>
          </a:p>
        </p:txBody>
      </p:sp>
    </p:spTree>
    <p:extLst>
      <p:ext uri="{BB962C8B-B14F-4D97-AF65-F5344CB8AC3E}">
        <p14:creationId xmlns:p14="http://schemas.microsoft.com/office/powerpoint/2010/main" val="21824944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509897" y="1406797"/>
            <a:ext cx="8061368" cy="5057065"/>
          </a:xfrm>
        </p:spPr>
        <p:txBody>
          <a:bodyPr>
            <a:normAutofit fontScale="85000" lnSpcReduction="20000"/>
          </a:bodyPr>
          <a:lstStyle/>
          <a:p>
            <a:pPr marL="0" indent="0" algn="just">
              <a:buNone/>
            </a:pPr>
            <a:r>
              <a:rPr lang="es-ES" sz="3300" b="1" dirty="0">
                <a:solidFill>
                  <a:schemeClr val="accent1"/>
                </a:solidFill>
              </a:rPr>
              <a:t>Factores que pueden contribuir al desarrollo de una adicción</a:t>
            </a:r>
          </a:p>
          <a:p>
            <a:pPr marL="536575" indent="-268288">
              <a:lnSpc>
                <a:spcPct val="120000"/>
              </a:lnSpc>
              <a:spcBef>
                <a:spcPts val="1800"/>
              </a:spcBef>
              <a:spcAft>
                <a:spcPts val="600"/>
              </a:spcAft>
            </a:pPr>
            <a:r>
              <a:rPr lang="es-ES" dirty="0"/>
              <a:t>Baja autoestima</a:t>
            </a:r>
          </a:p>
          <a:p>
            <a:pPr marL="536575" indent="-268288">
              <a:lnSpc>
                <a:spcPct val="120000"/>
              </a:lnSpc>
              <a:spcAft>
                <a:spcPts val="600"/>
              </a:spcAft>
            </a:pPr>
            <a:r>
              <a:rPr lang="es-ES" dirty="0"/>
              <a:t>Fracaso escolar</a:t>
            </a:r>
          </a:p>
          <a:p>
            <a:pPr marL="536575" indent="-268288">
              <a:lnSpc>
                <a:spcPct val="120000"/>
              </a:lnSpc>
              <a:spcAft>
                <a:spcPts val="600"/>
              </a:spcAft>
            </a:pPr>
            <a:r>
              <a:rPr lang="es-ES" dirty="0"/>
              <a:t>Malas compañías (suelen juntarse con un grupo poco recomendable para satisfacer su sentido de pertenencia a un grupo y destacar en algo (aunque sea malo).</a:t>
            </a:r>
          </a:p>
          <a:p>
            <a:pPr marL="536575" indent="-268288">
              <a:lnSpc>
                <a:spcPct val="120000"/>
              </a:lnSpc>
              <a:spcAft>
                <a:spcPts val="600"/>
              </a:spcAft>
            </a:pPr>
            <a:r>
              <a:rPr lang="es-ES" dirty="0"/>
              <a:t>Historial de fracasos y de rechazos del grupo de iguales</a:t>
            </a:r>
          </a:p>
          <a:p>
            <a:pPr marL="536575" indent="-268288">
              <a:lnSpc>
                <a:spcPct val="120000"/>
              </a:lnSpc>
              <a:spcAft>
                <a:spcPts val="600"/>
              </a:spcAft>
            </a:pPr>
            <a:r>
              <a:rPr lang="es-ES" dirty="0"/>
              <a:t>Soledad </a:t>
            </a:r>
          </a:p>
          <a:p>
            <a:pPr marL="536575" indent="-268288">
              <a:lnSpc>
                <a:spcPct val="120000"/>
              </a:lnSpc>
              <a:spcAft>
                <a:spcPts val="600"/>
              </a:spcAft>
            </a:pPr>
            <a:r>
              <a:rPr lang="es-ES" dirty="0"/>
              <a:t>Accesibilidad a las drogas.</a:t>
            </a:r>
          </a:p>
        </p:txBody>
      </p:sp>
      <p:sp>
        <p:nvSpPr>
          <p:cNvPr id="5" name="Título 3"/>
          <p:cNvSpPr>
            <a:spLocks noGrp="1"/>
          </p:cNvSpPr>
          <p:nvPr>
            <p:ph type="title"/>
          </p:nvPr>
        </p:nvSpPr>
        <p:spPr>
          <a:xfrm>
            <a:off x="1492547" y="466547"/>
            <a:ext cx="7078718" cy="67539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2800" dirty="0"/>
              <a:t>4. La prevención de comportamientos de riesgo</a:t>
            </a:r>
          </a:p>
        </p:txBody>
      </p:sp>
    </p:spTree>
    <p:extLst>
      <p:ext uri="{BB962C8B-B14F-4D97-AF65-F5344CB8AC3E}">
        <p14:creationId xmlns:p14="http://schemas.microsoft.com/office/powerpoint/2010/main" val="32775020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457200" y="1117499"/>
            <a:ext cx="8182304" cy="5535549"/>
          </a:xfrm>
        </p:spPr>
        <p:txBody>
          <a:bodyPr>
            <a:noAutofit/>
          </a:bodyPr>
          <a:lstStyle/>
          <a:p>
            <a:pPr marL="0" indent="0" algn="just">
              <a:lnSpc>
                <a:spcPct val="100000"/>
              </a:lnSpc>
              <a:spcAft>
                <a:spcPts val="600"/>
              </a:spcAft>
              <a:buNone/>
            </a:pPr>
            <a:r>
              <a:rPr lang="es-ES" sz="2400" b="1" dirty="0">
                <a:solidFill>
                  <a:schemeClr val="accent1"/>
                </a:solidFill>
              </a:rPr>
              <a:t>Que podemos hacer los profesores/as (en especial tutores/as) para prevenir el consumo de drogas?:</a:t>
            </a:r>
          </a:p>
          <a:p>
            <a:pPr marL="630238" indent="-361950" algn="just"/>
            <a:r>
              <a:rPr lang="es-ES" sz="2400" dirty="0"/>
              <a:t> Proporcionar información adecuada y oportuna desde la infancia sobre las drogas y sus efectos (pedid ayuda al Departamento de Orientación)</a:t>
            </a:r>
          </a:p>
          <a:p>
            <a:pPr marL="630238" indent="-361950" algn="just"/>
            <a:r>
              <a:rPr lang="es-ES" sz="2400" dirty="0"/>
              <a:t>Felicitar sus logros y ayudarlos a aprender de sus errores.</a:t>
            </a:r>
          </a:p>
          <a:p>
            <a:pPr marL="630238" indent="-361950" algn="just"/>
            <a:r>
              <a:rPr lang="es-ES" sz="2400" dirty="0"/>
              <a:t>Fortalecer la capacidad de decisión y la resistencia a la presión grupal. </a:t>
            </a:r>
          </a:p>
          <a:p>
            <a:pPr marL="630238" indent="-361950" algn="just"/>
            <a:r>
              <a:rPr lang="es-ES" sz="2400" dirty="0"/>
              <a:t>Motivarlos para que tengan metas vitales y guiarles para que las vayan cumpliendo.</a:t>
            </a:r>
          </a:p>
          <a:p>
            <a:pPr marL="630238" indent="-361950" algn="just"/>
            <a:r>
              <a:rPr lang="es-ES" sz="2400" dirty="0"/>
              <a:t>Tener en cuenta as sus opiniones, orientarlos cuando cometan errores y no compararlos con otros alumnos/as.</a:t>
            </a:r>
          </a:p>
          <a:p>
            <a:pPr marL="630238" indent="-361950"/>
            <a:r>
              <a:rPr lang="es-ES" sz="2400" dirty="0"/>
              <a:t>Fomentar el ocio saludable como el deporte, los clubes…</a:t>
            </a:r>
          </a:p>
        </p:txBody>
      </p:sp>
      <p:sp>
        <p:nvSpPr>
          <p:cNvPr id="5" name="Título 3"/>
          <p:cNvSpPr>
            <a:spLocks noGrp="1"/>
          </p:cNvSpPr>
          <p:nvPr>
            <p:ph type="title"/>
          </p:nvPr>
        </p:nvSpPr>
        <p:spPr>
          <a:xfrm>
            <a:off x="1560786" y="301839"/>
            <a:ext cx="7078718" cy="67539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2800" dirty="0"/>
              <a:t>4. La prevención de comportamientos de riesgo</a:t>
            </a:r>
          </a:p>
        </p:txBody>
      </p:sp>
    </p:spTree>
    <p:extLst>
      <p:ext uri="{BB962C8B-B14F-4D97-AF65-F5344CB8AC3E}">
        <p14:creationId xmlns:p14="http://schemas.microsoft.com/office/powerpoint/2010/main" val="38578800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492172" y="1324303"/>
            <a:ext cx="8147332" cy="5108028"/>
          </a:xfrm>
        </p:spPr>
        <p:txBody>
          <a:bodyPr>
            <a:noAutofit/>
          </a:bodyPr>
          <a:lstStyle/>
          <a:p>
            <a:pPr marL="0" indent="0" algn="just">
              <a:lnSpc>
                <a:spcPct val="100000"/>
              </a:lnSpc>
              <a:spcAft>
                <a:spcPts val="1200"/>
              </a:spcAft>
              <a:buNone/>
            </a:pPr>
            <a:r>
              <a:rPr lang="es-ES" b="1" dirty="0">
                <a:solidFill>
                  <a:schemeClr val="accent1"/>
                </a:solidFill>
              </a:rPr>
              <a:t>Que podemos hacer los profesores/as (en especial tutores/as) para prevenir el consumo de drogas?:</a:t>
            </a:r>
          </a:p>
          <a:p>
            <a:r>
              <a:rPr lang="es-ES" sz="2400" dirty="0"/>
              <a:t>Promover las </a:t>
            </a:r>
            <a:r>
              <a:rPr lang="es-ES" sz="2400" b="1" dirty="0">
                <a:solidFill>
                  <a:schemeClr val="accent1"/>
                </a:solidFill>
              </a:rPr>
              <a:t>escuelas de familias </a:t>
            </a:r>
            <a:r>
              <a:rPr lang="es-ES" sz="2400" dirty="0"/>
              <a:t>y publicitarlas para que los padres y madres tengan estrategias para hablar con sus hijos acerca de las drogas, de los afectos y emociones, de sexo y de otros temas para los que en general no se sienten preparados para enfrentar con ellos.</a:t>
            </a:r>
          </a:p>
          <a:p>
            <a:r>
              <a:rPr lang="es-ES" sz="2400" dirty="0"/>
              <a:t>Animar a las familias a actuar como ejemplo: enseñarles que pueden conseguir superar los problemas sin consumir drogas. </a:t>
            </a:r>
          </a:p>
          <a:p>
            <a:r>
              <a:rPr lang="es-ES" sz="2400" dirty="0"/>
              <a:t>Animarles a conocer a los amigos de sus hijos e hijas, que les inviten a casa, que se relacionen con sus padres (red de ayuda si surgen problemas).</a:t>
            </a:r>
          </a:p>
        </p:txBody>
      </p:sp>
      <p:sp>
        <p:nvSpPr>
          <p:cNvPr id="5" name="Título 3"/>
          <p:cNvSpPr>
            <a:spLocks noGrp="1"/>
          </p:cNvSpPr>
          <p:nvPr>
            <p:ph type="title"/>
          </p:nvPr>
        </p:nvSpPr>
        <p:spPr>
          <a:xfrm>
            <a:off x="1560786" y="301839"/>
            <a:ext cx="7078718" cy="67539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2800" dirty="0"/>
              <a:t>4. La prevención de comportamientos de riesgo</a:t>
            </a:r>
          </a:p>
        </p:txBody>
      </p:sp>
    </p:spTree>
    <p:extLst>
      <p:ext uri="{BB962C8B-B14F-4D97-AF65-F5344CB8AC3E}">
        <p14:creationId xmlns:p14="http://schemas.microsoft.com/office/powerpoint/2010/main" val="8715386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492172" y="1316539"/>
            <a:ext cx="8147332" cy="5131557"/>
          </a:xfrm>
        </p:spPr>
        <p:txBody>
          <a:bodyPr>
            <a:noAutofit/>
          </a:bodyPr>
          <a:lstStyle/>
          <a:p>
            <a:pPr marL="0" indent="0" algn="just">
              <a:buNone/>
            </a:pPr>
            <a:r>
              <a:rPr lang="es-ES" sz="2400" b="1" dirty="0">
                <a:solidFill>
                  <a:schemeClr val="accent1"/>
                </a:solidFill>
              </a:rPr>
              <a:t>Que podemos hacer los profesores/as (en especial tutores/as) para prevenir el consumo de drogas?:</a:t>
            </a:r>
          </a:p>
          <a:p>
            <a:pPr marL="0" indent="0" algn="just">
              <a:buNone/>
            </a:pPr>
            <a:r>
              <a:rPr lang="es-ES" sz="2400" dirty="0"/>
              <a:t>Animar a las familias a establecer normas claras sobre el uso/abuso de drogas y alcohol.</a:t>
            </a:r>
          </a:p>
          <a:p>
            <a:pPr marL="0" indent="0" algn="just">
              <a:buNone/>
            </a:pPr>
            <a:r>
              <a:rPr lang="es-ES" sz="2400" dirty="0"/>
              <a:t>Explicarles la importancia de estar atento a posibles señales de consumo: cambios en el comportamiento, cambio de amistades etc. </a:t>
            </a:r>
          </a:p>
          <a:p>
            <a:pPr marL="0" indent="0" algn="just">
              <a:buNone/>
            </a:pPr>
            <a:r>
              <a:rPr lang="es-ES" sz="2400" dirty="0"/>
              <a:t>Ante estas situaciones animarles a actuar con calma y hablar con ellos/as, de forma comprensiva si lo reconoce. </a:t>
            </a:r>
          </a:p>
          <a:p>
            <a:pPr marL="0" indent="0" algn="just">
              <a:buNone/>
            </a:pPr>
            <a:r>
              <a:rPr lang="es-ES" sz="2400" dirty="0"/>
              <a:t>Animar a las familias a ponerse en contacto con profesionales si la situación se vuelve ingobernable. </a:t>
            </a:r>
          </a:p>
          <a:p>
            <a:pPr marL="0" indent="0" algn="just">
              <a:buNone/>
            </a:pPr>
            <a:r>
              <a:rPr lang="es-ES" sz="2400" dirty="0"/>
              <a:t>Animarles</a:t>
            </a:r>
            <a:r>
              <a:rPr lang="pt-BR" sz="2400" dirty="0"/>
              <a:t> a favorecer una </a:t>
            </a:r>
            <a:r>
              <a:rPr lang="es-ES" sz="2400" dirty="0"/>
              <a:t>buena relación afectiva entre los miembros</a:t>
            </a:r>
            <a:r>
              <a:rPr lang="pt-BR" sz="2400" dirty="0"/>
              <a:t> de </a:t>
            </a:r>
            <a:r>
              <a:rPr lang="es-ES" sz="2400" dirty="0"/>
              <a:t>la familia</a:t>
            </a:r>
            <a:r>
              <a:rPr lang="pt-BR" sz="2400" dirty="0"/>
              <a:t>. </a:t>
            </a:r>
            <a:endParaRPr lang="es-ES" sz="2400" b="1" dirty="0">
              <a:solidFill>
                <a:schemeClr val="accent1"/>
              </a:solidFill>
            </a:endParaRPr>
          </a:p>
          <a:p>
            <a:pPr marL="0" indent="0" algn="just">
              <a:buNone/>
            </a:pPr>
            <a:endParaRPr lang="es-ES" sz="2400" b="1" dirty="0">
              <a:solidFill>
                <a:schemeClr val="accent1"/>
              </a:solidFill>
            </a:endParaRPr>
          </a:p>
        </p:txBody>
      </p:sp>
      <p:sp>
        <p:nvSpPr>
          <p:cNvPr id="5" name="Título 3"/>
          <p:cNvSpPr>
            <a:spLocks noGrp="1"/>
          </p:cNvSpPr>
          <p:nvPr>
            <p:ph type="title"/>
          </p:nvPr>
        </p:nvSpPr>
        <p:spPr>
          <a:xfrm>
            <a:off x="1560786" y="301839"/>
            <a:ext cx="7078718" cy="67539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2800" dirty="0"/>
              <a:t>4. La prevención de comportamientos de riesgo</a:t>
            </a:r>
          </a:p>
        </p:txBody>
      </p:sp>
    </p:spTree>
    <p:extLst>
      <p:ext uri="{BB962C8B-B14F-4D97-AF65-F5344CB8AC3E}">
        <p14:creationId xmlns:p14="http://schemas.microsoft.com/office/powerpoint/2010/main" val="7782467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409903" y="1150884"/>
            <a:ext cx="8229601" cy="5407572"/>
          </a:xfrm>
        </p:spPr>
        <p:txBody>
          <a:bodyPr>
            <a:noAutofit/>
          </a:bodyPr>
          <a:lstStyle/>
          <a:p>
            <a:pPr marL="0" indent="0">
              <a:lnSpc>
                <a:spcPct val="120000"/>
              </a:lnSpc>
              <a:spcBef>
                <a:spcPts val="600"/>
              </a:spcBef>
              <a:spcAft>
                <a:spcPts val="600"/>
              </a:spcAft>
              <a:buNone/>
            </a:pPr>
            <a:r>
              <a:rPr lang="es-ES" sz="2000" b="1" dirty="0">
                <a:solidFill>
                  <a:schemeClr val="accent1"/>
                </a:solidFill>
              </a:rPr>
              <a:t>Podemos hablar de adicción a las tecnologías cuando:</a:t>
            </a:r>
          </a:p>
          <a:p>
            <a:pPr lvl="1" algn="just">
              <a:lnSpc>
                <a:spcPct val="120000"/>
              </a:lnSpc>
              <a:spcBef>
                <a:spcPts val="600"/>
              </a:spcBef>
              <a:spcAft>
                <a:spcPts val="600"/>
              </a:spcAft>
            </a:pPr>
            <a:r>
              <a:rPr lang="es-ES" sz="2000" dirty="0"/>
              <a:t>El tiempo gastado en tecnología consume completamente el que debería emplear en otras actividades.</a:t>
            </a:r>
          </a:p>
          <a:p>
            <a:pPr lvl="1" algn="just">
              <a:lnSpc>
                <a:spcPct val="120000"/>
              </a:lnSpc>
              <a:spcBef>
                <a:spcPts val="600"/>
              </a:spcBef>
              <a:spcAft>
                <a:spcPts val="600"/>
              </a:spcAft>
            </a:pPr>
            <a:r>
              <a:rPr lang="es-ES" sz="2000" dirty="0"/>
              <a:t>Abandona otros entretenimientos que solían ser divertidos para el/ella (montar en bici con sus amigos) </a:t>
            </a:r>
          </a:p>
          <a:p>
            <a:pPr lvl="1" algn="just">
              <a:lnSpc>
                <a:spcPct val="120000"/>
              </a:lnSpc>
              <a:spcBef>
                <a:spcPts val="600"/>
              </a:spcBef>
              <a:spcAft>
                <a:spcPts val="600"/>
              </a:spcAft>
            </a:pPr>
            <a:r>
              <a:rPr lang="es-ES" sz="2000" dirty="0"/>
              <a:t>Se retira de momentos familiares y de la relación con sus amistades.</a:t>
            </a:r>
          </a:p>
          <a:p>
            <a:pPr lvl="1" algn="just">
              <a:lnSpc>
                <a:spcPct val="120000"/>
              </a:lnSpc>
              <a:spcBef>
                <a:spcPts val="600"/>
              </a:spcBef>
              <a:spcAft>
                <a:spcPts val="600"/>
              </a:spcAft>
            </a:pPr>
            <a:r>
              <a:rPr lang="es-ES" sz="2000" dirty="0"/>
              <a:t>Demanda el uso de las TIC mientras se come.</a:t>
            </a:r>
          </a:p>
          <a:p>
            <a:pPr lvl="1" algn="just">
              <a:lnSpc>
                <a:spcPct val="120000"/>
              </a:lnSpc>
              <a:spcBef>
                <a:spcPts val="600"/>
              </a:spcBef>
              <a:spcAft>
                <a:spcPts val="600"/>
              </a:spcAft>
            </a:pPr>
            <a:r>
              <a:rPr lang="es-ES" sz="2000" dirty="0"/>
              <a:t>Pasa mucho tiempo navegando por Internet sin ningún propósito. </a:t>
            </a:r>
          </a:p>
          <a:p>
            <a:pPr lvl="1" algn="just">
              <a:lnSpc>
                <a:spcPct val="120000"/>
              </a:lnSpc>
              <a:spcBef>
                <a:spcPts val="600"/>
              </a:spcBef>
              <a:spcAft>
                <a:spcPts val="600"/>
              </a:spcAft>
            </a:pPr>
            <a:r>
              <a:rPr lang="es-ES" sz="2000" dirty="0"/>
              <a:t>Sus emociones se vuelven incontrolables al tratar de ponerle límites sobre o el uso de las TIC. </a:t>
            </a:r>
          </a:p>
          <a:p>
            <a:pPr lvl="1" algn="just">
              <a:lnSpc>
                <a:spcPct val="120000"/>
              </a:lnSpc>
              <a:spcBef>
                <a:spcPts val="600"/>
              </a:spcBef>
              <a:spcAft>
                <a:spcPts val="600"/>
              </a:spcAft>
            </a:pPr>
            <a:r>
              <a:rPr lang="es-ES" sz="2000" dirty="0"/>
              <a:t>Presenta ansiedad y cambios bruscos de estado de ánimo al separarle del móvil, ordenador, etc.</a:t>
            </a:r>
          </a:p>
        </p:txBody>
      </p:sp>
      <p:sp>
        <p:nvSpPr>
          <p:cNvPr id="5" name="Título 3"/>
          <p:cNvSpPr>
            <a:spLocks noGrp="1"/>
          </p:cNvSpPr>
          <p:nvPr>
            <p:ph type="title"/>
          </p:nvPr>
        </p:nvSpPr>
        <p:spPr>
          <a:xfrm>
            <a:off x="1560786" y="301839"/>
            <a:ext cx="7078718" cy="67539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2800" dirty="0"/>
              <a:t>4. La prevención de comportamientos de riesgo</a:t>
            </a:r>
          </a:p>
        </p:txBody>
      </p:sp>
    </p:spTree>
    <p:extLst>
      <p:ext uri="{BB962C8B-B14F-4D97-AF65-F5344CB8AC3E}">
        <p14:creationId xmlns:p14="http://schemas.microsoft.com/office/powerpoint/2010/main" val="37338601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372025" y="1355834"/>
            <a:ext cx="8419605" cy="5155325"/>
          </a:xfrm>
        </p:spPr>
        <p:txBody>
          <a:bodyPr>
            <a:normAutofit fontScale="85000" lnSpcReduction="20000"/>
          </a:bodyPr>
          <a:lstStyle/>
          <a:p>
            <a:pPr marL="0" indent="0" algn="just">
              <a:buNone/>
            </a:pPr>
            <a:r>
              <a:rPr lang="es-ES" b="1" dirty="0">
                <a:solidFill>
                  <a:schemeClr val="accent1"/>
                </a:solidFill>
              </a:rPr>
              <a:t>Qué podemos hacer los profesores/as sobre el abuso de las TIC:</a:t>
            </a:r>
          </a:p>
          <a:p>
            <a:pPr algn="just"/>
            <a:r>
              <a:rPr lang="es-ES" dirty="0"/>
              <a:t>Establecer normas claras en clase sobre su uso (que sean congruentes con el RRI)</a:t>
            </a:r>
          </a:p>
          <a:p>
            <a:pPr algn="just"/>
            <a:r>
              <a:rPr lang="es-ES" dirty="0"/>
              <a:t>Animar a las familias a ser modelos de uso responsable de las TIC (rebajando o limitando su empleo) a establecer límites de tiempo y emplearlo en otras actividades saludables (deporte, lectura, tiempo en familia). </a:t>
            </a:r>
          </a:p>
          <a:p>
            <a:pPr algn="just"/>
            <a:r>
              <a:rPr lang="es-ES" dirty="0"/>
              <a:t>Decirles a los padres y madres que busquen alternativas: guiarse por las cosas que les gusten a sus hijos e hijas, consultar al orientador/a por profesionales de referencia para recomendarles si la situación es incontrolable, no existe una buena comunicación paterno-filial o si la ansiedad es muy alta. </a:t>
            </a:r>
          </a:p>
          <a:p>
            <a:pPr algn="just"/>
            <a:r>
              <a:rPr lang="es-ES" dirty="0"/>
              <a:t>Todo esto se puede trabajar en una o varias sesiones de una escuela de familias y podéis llamar a expertos en el tema que vengan a dar una charla (no solo el grupo de delitos tecnológicos) para prevenir problemas.</a:t>
            </a:r>
          </a:p>
        </p:txBody>
      </p:sp>
      <p:sp>
        <p:nvSpPr>
          <p:cNvPr id="6" name="Título 3"/>
          <p:cNvSpPr>
            <a:spLocks noGrp="1"/>
          </p:cNvSpPr>
          <p:nvPr>
            <p:ph type="title"/>
          </p:nvPr>
        </p:nvSpPr>
        <p:spPr>
          <a:xfrm>
            <a:off x="1560786" y="301839"/>
            <a:ext cx="7078718" cy="67539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2800" dirty="0"/>
              <a:t>4. La prevención de comportamientos de riesgo</a:t>
            </a:r>
          </a:p>
        </p:txBody>
      </p:sp>
    </p:spTree>
    <p:extLst>
      <p:ext uri="{BB962C8B-B14F-4D97-AF65-F5344CB8AC3E}">
        <p14:creationId xmlns:p14="http://schemas.microsoft.com/office/powerpoint/2010/main" val="5852742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502525" y="1939158"/>
            <a:ext cx="8012825" cy="4574312"/>
          </a:xfrm>
        </p:spPr>
        <p:txBody>
          <a:bodyPr>
            <a:normAutofit lnSpcReduction="10000"/>
          </a:bodyPr>
          <a:lstStyle/>
          <a:p>
            <a:pPr marL="0" indent="0" algn="just">
              <a:lnSpc>
                <a:spcPct val="110000"/>
              </a:lnSpc>
              <a:spcAft>
                <a:spcPts val="1200"/>
              </a:spcAft>
              <a:buNone/>
            </a:pPr>
            <a:r>
              <a:rPr lang="gl-ES" i="1" dirty="0"/>
              <a:t>Non hai dous nenos iguais e a educación na familia, que é vital, non é unha tarefa sinxela. Non se poden dar tampouco regras universais pero si uns consellos que axuden a xestionar situacións difíciles, que por desgraza afectan moitas familias e que aínda que hai que tratalas en moitos ámbitos como o social e o educativo, a actuación e o manexo no contorno próximo é esencial.</a:t>
            </a:r>
          </a:p>
          <a:p>
            <a:pPr marL="0" indent="0" algn="just">
              <a:lnSpc>
                <a:spcPct val="100000"/>
              </a:lnSpc>
              <a:spcAft>
                <a:spcPts val="1200"/>
              </a:spcAft>
              <a:buNone/>
            </a:pPr>
            <a:r>
              <a:rPr lang="es-ES" dirty="0"/>
              <a:t>Profesor Ángel </a:t>
            </a:r>
            <a:r>
              <a:rPr lang="es-ES" dirty="0" err="1"/>
              <a:t>Carracedo</a:t>
            </a:r>
            <a:r>
              <a:rPr lang="es-ES" dirty="0"/>
              <a:t> Álvarez. Presidente da Fundación INGADA </a:t>
            </a:r>
          </a:p>
        </p:txBody>
      </p:sp>
      <p:sp>
        <p:nvSpPr>
          <p:cNvPr id="4" name="Título 3"/>
          <p:cNvSpPr>
            <a:spLocks noGrp="1"/>
          </p:cNvSpPr>
          <p:nvPr>
            <p:ph type="title"/>
          </p:nvPr>
        </p:nvSpPr>
        <p:spPr>
          <a:xfrm>
            <a:off x="754775" y="804246"/>
            <a:ext cx="7886700" cy="81728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3600" dirty="0"/>
              <a:t>EN PALABRAS DE ÁNGEL CARRACEDO:</a:t>
            </a:r>
          </a:p>
        </p:txBody>
      </p:sp>
    </p:spTree>
    <p:extLst>
      <p:ext uri="{BB962C8B-B14F-4D97-AF65-F5344CB8AC3E}">
        <p14:creationId xmlns:p14="http://schemas.microsoft.com/office/powerpoint/2010/main" val="6233103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Marcador de contenido 8"/>
          <p:cNvSpPr>
            <a:spLocks noGrp="1"/>
          </p:cNvSpPr>
          <p:nvPr>
            <p:ph idx="1"/>
          </p:nvPr>
        </p:nvSpPr>
        <p:spPr>
          <a:xfrm>
            <a:off x="1034925" y="1095486"/>
            <a:ext cx="7204842" cy="541987"/>
          </a:xfrm>
        </p:spPr>
        <p:txBody>
          <a:bodyPr>
            <a:normAutofit fontScale="92500"/>
          </a:bodyPr>
          <a:lstStyle/>
          <a:p>
            <a:pPr marL="0" indent="0">
              <a:lnSpc>
                <a:spcPct val="120000"/>
              </a:lnSpc>
              <a:buNone/>
            </a:pPr>
            <a:r>
              <a:rPr lang="es-ES" sz="2400" dirty="0">
                <a:latin typeface="Century Gothic" panose="020B0502020202020204" pitchFamily="34" charset="0"/>
              </a:rPr>
              <a:t>Comportamientos de riesgo para la salud sexual</a:t>
            </a:r>
          </a:p>
        </p:txBody>
      </p:sp>
      <p:sp>
        <p:nvSpPr>
          <p:cNvPr id="5" name="Título 3"/>
          <p:cNvSpPr>
            <a:spLocks noGrp="1"/>
          </p:cNvSpPr>
          <p:nvPr>
            <p:ph type="title"/>
          </p:nvPr>
        </p:nvSpPr>
        <p:spPr>
          <a:xfrm>
            <a:off x="1560786" y="301839"/>
            <a:ext cx="7078718" cy="67539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2800" dirty="0"/>
              <a:t>4. La prevención de comportamientos de riesgo</a:t>
            </a:r>
          </a:p>
        </p:txBody>
      </p:sp>
      <p:sp>
        <p:nvSpPr>
          <p:cNvPr id="2" name="CuadroTexto 1"/>
          <p:cNvSpPr txBox="1"/>
          <p:nvPr/>
        </p:nvSpPr>
        <p:spPr>
          <a:xfrm>
            <a:off x="688084" y="1580161"/>
            <a:ext cx="7835463" cy="5047536"/>
          </a:xfrm>
          <a:prstGeom prst="rect">
            <a:avLst/>
          </a:prstGeom>
          <a:noFill/>
        </p:spPr>
        <p:txBody>
          <a:bodyPr wrap="square" rtlCol="0">
            <a:spAutoFit/>
          </a:bodyPr>
          <a:lstStyle/>
          <a:p>
            <a:pPr algn="just">
              <a:spcAft>
                <a:spcPts val="1200"/>
              </a:spcAft>
            </a:pPr>
            <a:r>
              <a:rPr lang="es-ES" sz="2400" dirty="0"/>
              <a:t>De nuevo, la mejor intervención es la </a:t>
            </a:r>
            <a:r>
              <a:rPr lang="es-ES" sz="2400" b="1" dirty="0">
                <a:solidFill>
                  <a:schemeClr val="accent1"/>
                </a:solidFill>
              </a:rPr>
              <a:t>prevención primaria</a:t>
            </a:r>
            <a:r>
              <a:rPr lang="es-ES" sz="2400" dirty="0"/>
              <a:t>:</a:t>
            </a:r>
          </a:p>
          <a:p>
            <a:pPr marL="630238" indent="-457200" algn="just">
              <a:buFont typeface="Arial" panose="020B0604020202020204" pitchFamily="34" charset="0"/>
              <a:buChar char="•"/>
            </a:pPr>
            <a:r>
              <a:rPr lang="es-ES" sz="2400" dirty="0"/>
              <a:t>Escuela de familias</a:t>
            </a:r>
          </a:p>
          <a:p>
            <a:pPr marL="630238" indent="-457200" algn="just">
              <a:buFont typeface="Arial" panose="020B0604020202020204" pitchFamily="34" charset="0"/>
              <a:buChar char="•"/>
            </a:pPr>
            <a:r>
              <a:rPr lang="es-ES" sz="2400" dirty="0"/>
              <a:t>Trabajo en tutoría sobre el tema</a:t>
            </a:r>
          </a:p>
          <a:p>
            <a:pPr marL="630238" indent="-457200" algn="just">
              <a:buFont typeface="Arial" panose="020B0604020202020204" pitchFamily="34" charset="0"/>
              <a:buChar char="•"/>
            </a:pPr>
            <a:r>
              <a:rPr lang="es-ES" sz="2400" dirty="0"/>
              <a:t>Charlas a cargo del Departamento de Orientación o expertos con los que podáis contactar que acudan al centro</a:t>
            </a:r>
          </a:p>
          <a:p>
            <a:pPr marL="630238" indent="-457200" algn="just">
              <a:buFont typeface="Arial" panose="020B0604020202020204" pitchFamily="34" charset="0"/>
              <a:buChar char="•"/>
            </a:pPr>
            <a:r>
              <a:rPr lang="es-ES" sz="2400" dirty="0"/>
              <a:t>Siguen persistiendo mitos en el alumnado adolescente general (el preservativo femenino no existe, los anticonceptivos orales protegen contra las ETS,…)</a:t>
            </a:r>
          </a:p>
          <a:p>
            <a:pPr marL="630238" indent="-457200" algn="just">
              <a:buFont typeface="Arial" panose="020B0604020202020204" pitchFamily="34" charset="0"/>
              <a:buChar char="•"/>
            </a:pPr>
            <a:r>
              <a:rPr lang="es-ES" sz="2400" dirty="0"/>
              <a:t>Trabajo en red</a:t>
            </a:r>
          </a:p>
          <a:p>
            <a:pPr marL="630238" indent="-457200" algn="just">
              <a:buFont typeface="Arial" panose="020B0604020202020204" pitchFamily="34" charset="0"/>
              <a:buChar char="•"/>
            </a:pPr>
            <a:r>
              <a:rPr lang="es-ES" sz="2400" dirty="0"/>
              <a:t>Si esto sucede con el alumnado ordinario, </a:t>
            </a:r>
            <a:r>
              <a:rPr lang="es-ES" sz="2400" dirty="0" err="1"/>
              <a:t>imagináos</a:t>
            </a:r>
            <a:r>
              <a:rPr lang="es-ES" sz="2400" dirty="0"/>
              <a:t> las ideas erróneas o estereotipadas que puede tener el alumnado con TDAH, que es en general más inmaduro</a:t>
            </a:r>
          </a:p>
        </p:txBody>
      </p:sp>
    </p:spTree>
    <p:extLst>
      <p:ext uri="{BB962C8B-B14F-4D97-AF65-F5344CB8AC3E}">
        <p14:creationId xmlns:p14="http://schemas.microsoft.com/office/powerpoint/2010/main" val="7266695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Marcador de contenido 8"/>
          <p:cNvSpPr>
            <a:spLocks noGrp="1"/>
          </p:cNvSpPr>
          <p:nvPr>
            <p:ph idx="1"/>
          </p:nvPr>
        </p:nvSpPr>
        <p:spPr>
          <a:xfrm>
            <a:off x="315311" y="1129588"/>
            <a:ext cx="8425654" cy="5476164"/>
          </a:xfrm>
        </p:spPr>
        <p:txBody>
          <a:bodyPr>
            <a:normAutofit fontScale="92500" lnSpcReduction="10000"/>
          </a:bodyPr>
          <a:lstStyle/>
          <a:p>
            <a:pPr marL="0" indent="0">
              <a:lnSpc>
                <a:spcPct val="120000"/>
              </a:lnSpc>
              <a:buNone/>
            </a:pPr>
            <a:r>
              <a:rPr lang="es-ES" sz="2400" b="1" dirty="0">
                <a:solidFill>
                  <a:schemeClr val="accent1"/>
                </a:solidFill>
              </a:rPr>
              <a:t>TDAH y seguridad vial</a:t>
            </a:r>
          </a:p>
          <a:p>
            <a:pPr marL="0" indent="0">
              <a:lnSpc>
                <a:spcPct val="120000"/>
              </a:lnSpc>
              <a:buNone/>
            </a:pPr>
            <a:r>
              <a:rPr lang="es-ES" sz="2400" dirty="0"/>
              <a:t>Actualmente la DGT establece que una persona con TDAH (esté o no tratada farmacológicamente) debe presentar un informe de un medico especialista (preferentemente neurólogo o psiquiatra) sobre la conveniencia de que conduzca, a pesar de que el que decida finalmente sobre si es apto o no en función de sus capacidades psicofísicas será el CRC (psicotécnico) esto se produce dado que es un trastorno en el que la impulsividad puede y los bajos tiempos de reacción causan que estén inmersos en más accidentes de tráfico que la media de la población. </a:t>
            </a:r>
          </a:p>
          <a:p>
            <a:pPr marL="0" indent="0">
              <a:lnSpc>
                <a:spcPct val="120000"/>
              </a:lnSpc>
              <a:buNone/>
            </a:pPr>
            <a:r>
              <a:rPr lang="es-ES" sz="2400" dirty="0"/>
              <a:t>De nuevo, la prevención primaria y la información son vitales</a:t>
            </a:r>
          </a:p>
          <a:p>
            <a:pPr marL="0" indent="0">
              <a:lnSpc>
                <a:spcPct val="120000"/>
              </a:lnSpc>
              <a:buNone/>
            </a:pPr>
            <a:r>
              <a:rPr lang="es-ES" sz="2400" dirty="0"/>
              <a:t>Trabajo en tutoría sobre seguridad vial, charlas del Departamento de Orientación o del grupo de tráfico de la Guardia Civil o del personal de la DGT. Esto también es temática para una sesión de escuela de familias.</a:t>
            </a:r>
          </a:p>
        </p:txBody>
      </p:sp>
      <p:sp>
        <p:nvSpPr>
          <p:cNvPr id="6" name="Título 3"/>
          <p:cNvSpPr txBox="1">
            <a:spLocks/>
          </p:cNvSpPr>
          <p:nvPr/>
        </p:nvSpPr>
        <p:spPr>
          <a:xfrm>
            <a:off x="1560786" y="301839"/>
            <a:ext cx="7078718" cy="675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sz="2800"/>
              <a:t>4. La prevención de comportamientos de riesgo</a:t>
            </a:r>
            <a:endParaRPr lang="es-ES" sz="2800" dirty="0"/>
          </a:p>
        </p:txBody>
      </p:sp>
    </p:spTree>
    <p:extLst>
      <p:ext uri="{BB962C8B-B14F-4D97-AF65-F5344CB8AC3E}">
        <p14:creationId xmlns:p14="http://schemas.microsoft.com/office/powerpoint/2010/main" val="12001844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Marcador de contenido 3"/>
          <p:cNvSpPr>
            <a:spLocks noGrp="1"/>
          </p:cNvSpPr>
          <p:nvPr>
            <p:ph idx="1"/>
          </p:nvPr>
        </p:nvSpPr>
        <p:spPr>
          <a:xfrm>
            <a:off x="5400245" y="2725545"/>
            <a:ext cx="3743755" cy="3934277"/>
          </a:xfrm>
        </p:spPr>
        <p:txBody>
          <a:bodyPr>
            <a:normAutofit fontScale="70000" lnSpcReduction="20000"/>
          </a:bodyPr>
          <a:lstStyle/>
          <a:p>
            <a:pPr>
              <a:lnSpc>
                <a:spcPct val="150000"/>
              </a:lnSpc>
            </a:pPr>
            <a:r>
              <a:rPr lang="es-ES" dirty="0"/>
              <a:t>Revista </a:t>
            </a:r>
            <a:r>
              <a:rPr lang="es-ES" dirty="0" err="1"/>
              <a:t>Policefalia</a:t>
            </a:r>
            <a:endParaRPr lang="es-ES" dirty="0"/>
          </a:p>
          <a:p>
            <a:pPr>
              <a:lnSpc>
                <a:spcPct val="150000"/>
              </a:lnSpc>
            </a:pPr>
            <a:r>
              <a:rPr lang="es-ES" dirty="0"/>
              <a:t>Guía La Buena Vida</a:t>
            </a:r>
          </a:p>
          <a:p>
            <a:pPr>
              <a:lnSpc>
                <a:spcPct val="150000"/>
              </a:lnSpc>
            </a:pPr>
            <a:r>
              <a:rPr lang="es-ES" dirty="0"/>
              <a:t>Guía de asesoramiento familiar</a:t>
            </a:r>
          </a:p>
          <a:p>
            <a:pPr>
              <a:lnSpc>
                <a:spcPct val="150000"/>
              </a:lnSpc>
            </a:pPr>
            <a:r>
              <a:rPr lang="es-ES" dirty="0"/>
              <a:t>Guía de apoyo al estudio</a:t>
            </a:r>
          </a:p>
          <a:p>
            <a:pPr>
              <a:lnSpc>
                <a:spcPct val="150000"/>
              </a:lnSpc>
            </a:pPr>
            <a:r>
              <a:rPr lang="es-ES" dirty="0"/>
              <a:t>Juan y Juanito caminan juntos</a:t>
            </a:r>
          </a:p>
          <a:p>
            <a:pPr>
              <a:lnSpc>
                <a:spcPct val="150000"/>
              </a:lnSpc>
            </a:pPr>
            <a:r>
              <a:rPr lang="es-ES" dirty="0"/>
              <a:t>Camino de la Diversidad</a:t>
            </a:r>
          </a:p>
          <a:p>
            <a:pPr>
              <a:lnSpc>
                <a:spcPct val="150000"/>
              </a:lnSpc>
            </a:pPr>
            <a:r>
              <a:rPr lang="es-ES" dirty="0"/>
              <a:t>Talleres y </a:t>
            </a:r>
            <a:r>
              <a:rPr lang="es-ES" dirty="0" err="1"/>
              <a:t>GAM’s</a:t>
            </a:r>
            <a:r>
              <a:rPr lang="es-ES" dirty="0"/>
              <a:t> en Vigo</a:t>
            </a:r>
          </a:p>
          <a:p>
            <a:pPr>
              <a:lnSpc>
                <a:spcPct val="150000"/>
              </a:lnSpc>
            </a:pPr>
            <a:endParaRPr lang="es-ES" dirty="0"/>
          </a:p>
          <a:p>
            <a:pPr>
              <a:lnSpc>
                <a:spcPct val="150000"/>
              </a:lnSpc>
            </a:pPr>
            <a:endParaRPr lang="es-ES" dirty="0"/>
          </a:p>
        </p:txBody>
      </p:sp>
      <p:sp>
        <p:nvSpPr>
          <p:cNvPr id="5" name="Título 4"/>
          <p:cNvSpPr>
            <a:spLocks noGrp="1"/>
          </p:cNvSpPr>
          <p:nvPr>
            <p:ph type="title"/>
          </p:nvPr>
        </p:nvSpPr>
        <p:spPr>
          <a:xfrm>
            <a:off x="507172" y="843204"/>
            <a:ext cx="7886700" cy="574158"/>
          </a:xfrm>
        </p:spPr>
        <p:txBody>
          <a:bodyPr>
            <a:noAutofit/>
          </a:bodyPr>
          <a:lstStyle/>
          <a:p>
            <a:pPr algn="just"/>
            <a:r>
              <a:rPr lang="es-ES" sz="2500" dirty="0">
                <a:latin typeface="+mn-lt"/>
              </a:rPr>
              <a:t>Recursos de la </a:t>
            </a:r>
            <a:r>
              <a:rPr lang="es-ES" sz="2500" b="1" dirty="0">
                <a:solidFill>
                  <a:schemeClr val="accent1"/>
                </a:solidFill>
                <a:latin typeface="+mn-lt"/>
              </a:rPr>
              <a:t>Fundación </a:t>
            </a:r>
            <a:r>
              <a:rPr lang="es-ES" sz="2500" b="1" dirty="0" err="1">
                <a:solidFill>
                  <a:schemeClr val="accent1"/>
                </a:solidFill>
                <a:latin typeface="+mn-lt"/>
              </a:rPr>
              <a:t>Ingada</a:t>
            </a:r>
            <a:r>
              <a:rPr lang="es-ES" sz="2500" b="1" dirty="0">
                <a:solidFill>
                  <a:schemeClr val="accent1"/>
                </a:solidFill>
                <a:latin typeface="+mn-lt"/>
              </a:rPr>
              <a:t> </a:t>
            </a:r>
            <a:r>
              <a:rPr lang="es-ES" sz="2500" dirty="0">
                <a:latin typeface="+mn-lt"/>
              </a:rPr>
              <a:t>que os pueden ser útiles y que podéis recomendar a las familias</a:t>
            </a:r>
          </a:p>
        </p:txBody>
      </p:sp>
      <p:pic>
        <p:nvPicPr>
          <p:cNvPr id="6" name="Imagen 5"/>
          <p:cNvPicPr>
            <a:picLocks noChangeAspect="1"/>
          </p:cNvPicPr>
          <p:nvPr/>
        </p:nvPicPr>
        <p:blipFill>
          <a:blip r:embed="rId5" cstate="print"/>
          <a:stretch>
            <a:fillRect/>
          </a:stretch>
        </p:blipFill>
        <p:spPr>
          <a:xfrm>
            <a:off x="2458189" y="1622650"/>
            <a:ext cx="2649839" cy="3727740"/>
          </a:xfrm>
          <a:prstGeom prst="rect">
            <a:avLst/>
          </a:prstGeom>
        </p:spPr>
      </p:pic>
      <p:pic>
        <p:nvPicPr>
          <p:cNvPr id="3" name="Imagen 2"/>
          <p:cNvPicPr>
            <a:picLocks noChangeAspect="1"/>
          </p:cNvPicPr>
          <p:nvPr/>
        </p:nvPicPr>
        <p:blipFill>
          <a:blip r:embed="rId6" cstate="print"/>
          <a:stretch>
            <a:fillRect/>
          </a:stretch>
        </p:blipFill>
        <p:spPr>
          <a:xfrm>
            <a:off x="266042" y="3056226"/>
            <a:ext cx="2965889" cy="3603596"/>
          </a:xfrm>
          <a:prstGeom prst="rect">
            <a:avLst/>
          </a:prstGeom>
        </p:spPr>
      </p:pic>
    </p:spTree>
    <p:extLst>
      <p:ext uri="{BB962C8B-B14F-4D97-AF65-F5344CB8AC3E}">
        <p14:creationId xmlns:p14="http://schemas.microsoft.com/office/powerpoint/2010/main" val="12302434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628650" y="1923393"/>
            <a:ext cx="5504136" cy="4574312"/>
          </a:xfrm>
        </p:spPr>
        <p:txBody>
          <a:bodyPr>
            <a:normAutofit/>
          </a:bodyPr>
          <a:lstStyle/>
          <a:p>
            <a:pPr algn="just">
              <a:lnSpc>
                <a:spcPct val="100000"/>
              </a:lnSpc>
              <a:spcAft>
                <a:spcPts val="1200"/>
              </a:spcAft>
            </a:pPr>
            <a:r>
              <a:rPr lang="es-ES" dirty="0"/>
              <a:t>La ley educativa en España dice que la escuela deberá servir como mecanismo de compensación de desigualdades.</a:t>
            </a:r>
          </a:p>
          <a:p>
            <a:pPr algn="just">
              <a:lnSpc>
                <a:spcPct val="100000"/>
              </a:lnSpc>
              <a:spcAft>
                <a:spcPts val="1200"/>
              </a:spcAft>
            </a:pPr>
            <a:r>
              <a:rPr lang="es-ES" dirty="0"/>
              <a:t>Lo que se aprende en un contexto significativo se traslada al resto de situaciones y dominios en los que nos movemos.</a:t>
            </a:r>
          </a:p>
        </p:txBody>
      </p:sp>
      <p:sp>
        <p:nvSpPr>
          <p:cNvPr id="4" name="Título 3"/>
          <p:cNvSpPr>
            <a:spLocks noGrp="1"/>
          </p:cNvSpPr>
          <p:nvPr>
            <p:ph type="title"/>
          </p:nvPr>
        </p:nvSpPr>
        <p:spPr>
          <a:xfrm>
            <a:off x="754775" y="804246"/>
            <a:ext cx="7886700" cy="817288"/>
          </a:xfrm>
        </p:spPr>
        <p:style>
          <a:lnRef idx="2">
            <a:schemeClr val="accent1">
              <a:shade val="50000"/>
            </a:schemeClr>
          </a:lnRef>
          <a:fillRef idx="1">
            <a:schemeClr val="accent1"/>
          </a:fillRef>
          <a:effectRef idx="0">
            <a:schemeClr val="accent1"/>
          </a:effectRef>
          <a:fontRef idx="minor">
            <a:schemeClr val="lt1"/>
          </a:fontRef>
        </p:style>
        <p:txBody>
          <a:bodyPr/>
          <a:lstStyle/>
          <a:p>
            <a:r>
              <a:rPr lang="es-ES" dirty="0"/>
              <a:t>POR OTRO LADO TENEMOS QUE:</a:t>
            </a:r>
          </a:p>
        </p:txBody>
      </p:sp>
      <p:pic>
        <p:nvPicPr>
          <p:cNvPr id="2" name="Imagen 1"/>
          <p:cNvPicPr>
            <a:picLocks noChangeAspect="1"/>
          </p:cNvPicPr>
          <p:nvPr/>
        </p:nvPicPr>
        <p:blipFill rotWithShape="1">
          <a:blip r:embed="rId5" cstate="print"/>
          <a:srcRect l="67186" t="1484" r="3465" b="70071"/>
          <a:stretch/>
        </p:blipFill>
        <p:spPr>
          <a:xfrm>
            <a:off x="6700345" y="2316599"/>
            <a:ext cx="2193378" cy="2125855"/>
          </a:xfrm>
          <a:prstGeom prst="rect">
            <a:avLst/>
          </a:prstGeom>
        </p:spPr>
      </p:pic>
    </p:spTree>
    <p:extLst>
      <p:ext uri="{BB962C8B-B14F-4D97-AF65-F5344CB8AC3E}">
        <p14:creationId xmlns:p14="http://schemas.microsoft.com/office/powerpoint/2010/main" val="12167081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710271" y="2566603"/>
            <a:ext cx="7886700" cy="3723837"/>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nSpc>
                <a:spcPct val="100000"/>
              </a:lnSpc>
              <a:spcAft>
                <a:spcPts val="1200"/>
              </a:spcAft>
              <a:buNone/>
            </a:pPr>
            <a:r>
              <a:rPr lang="es-ES" dirty="0"/>
              <a:t>Nos vamos a centrar en ayudar al alumno/a en tres ámbitos primordiales:</a:t>
            </a:r>
          </a:p>
          <a:p>
            <a:pPr marL="971550" lvl="1" indent="-514350">
              <a:lnSpc>
                <a:spcPct val="100000"/>
              </a:lnSpc>
              <a:spcAft>
                <a:spcPts val="1200"/>
              </a:spcAft>
              <a:buClr>
                <a:schemeClr val="accent5"/>
              </a:buClr>
              <a:buFont typeface="+mj-lt"/>
              <a:buAutoNum type="arabicPeriod"/>
            </a:pPr>
            <a:r>
              <a:rPr lang="es-ES" sz="2800" dirty="0"/>
              <a:t>El apoyo a la fijación de pautas y normas</a:t>
            </a:r>
          </a:p>
          <a:p>
            <a:pPr marL="971550" lvl="1" indent="-514350">
              <a:lnSpc>
                <a:spcPct val="100000"/>
              </a:lnSpc>
              <a:spcAft>
                <a:spcPts val="1200"/>
              </a:spcAft>
              <a:buClr>
                <a:schemeClr val="accent5"/>
              </a:buClr>
              <a:buFont typeface="+mj-lt"/>
              <a:buAutoNum type="arabicPeriod"/>
            </a:pPr>
            <a:r>
              <a:rPr lang="es-ES" sz="2800" dirty="0"/>
              <a:t>El fomento de las relaciones sociales e integración</a:t>
            </a:r>
          </a:p>
          <a:p>
            <a:pPr marL="971550" lvl="1" indent="-514350">
              <a:lnSpc>
                <a:spcPct val="100000"/>
              </a:lnSpc>
              <a:spcAft>
                <a:spcPts val="1200"/>
              </a:spcAft>
              <a:buClr>
                <a:schemeClr val="accent5"/>
              </a:buClr>
              <a:buFont typeface="+mj-lt"/>
              <a:buAutoNum type="arabicPeriod"/>
            </a:pPr>
            <a:r>
              <a:rPr lang="es-ES" sz="2800" dirty="0"/>
              <a:t>El autoconcepto y estado de ánimo</a:t>
            </a:r>
          </a:p>
          <a:p>
            <a:pPr marL="971550" lvl="1" indent="-514350">
              <a:lnSpc>
                <a:spcPct val="100000"/>
              </a:lnSpc>
              <a:spcAft>
                <a:spcPts val="1200"/>
              </a:spcAft>
              <a:buClr>
                <a:schemeClr val="accent5"/>
              </a:buClr>
              <a:buFont typeface="+mj-lt"/>
              <a:buAutoNum type="arabicPeriod"/>
            </a:pPr>
            <a:r>
              <a:rPr lang="es-ES" sz="2800" dirty="0"/>
              <a:t>La prevención de comportamientos de riesgo</a:t>
            </a:r>
          </a:p>
        </p:txBody>
      </p:sp>
      <p:sp>
        <p:nvSpPr>
          <p:cNvPr id="4" name="Título 3"/>
          <p:cNvSpPr>
            <a:spLocks noGrp="1"/>
          </p:cNvSpPr>
          <p:nvPr>
            <p:ph type="title"/>
          </p:nvPr>
        </p:nvSpPr>
        <p:spPr>
          <a:xfrm>
            <a:off x="835573" y="959787"/>
            <a:ext cx="7761398" cy="11212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ES" sz="3600" dirty="0"/>
              <a:t>POR TANTO ¿QUÉ PODEMOS HACER DESDE LA ESCUELA?</a:t>
            </a:r>
          </a:p>
        </p:txBody>
      </p:sp>
    </p:spTree>
    <p:extLst>
      <p:ext uri="{BB962C8B-B14F-4D97-AF65-F5344CB8AC3E}">
        <p14:creationId xmlns:p14="http://schemas.microsoft.com/office/powerpoint/2010/main" val="23392648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520263" y="1702677"/>
            <a:ext cx="8213834" cy="4903076"/>
          </a:xfrm>
        </p:spPr>
        <p:txBody>
          <a:bodyPr>
            <a:normAutofit fontScale="92500" lnSpcReduction="20000"/>
          </a:bodyPr>
          <a:lstStyle/>
          <a:p>
            <a:pPr algn="just">
              <a:lnSpc>
                <a:spcPct val="110000"/>
              </a:lnSpc>
              <a:spcAft>
                <a:spcPts val="600"/>
              </a:spcAft>
            </a:pPr>
            <a:r>
              <a:rPr lang="es-ES" dirty="0"/>
              <a:t>Vosotros sois </a:t>
            </a:r>
            <a:r>
              <a:rPr lang="es-ES" b="1" dirty="0"/>
              <a:t>expertos</a:t>
            </a:r>
            <a:r>
              <a:rPr lang="es-ES" dirty="0"/>
              <a:t> en comportamiento y aprendizaje. Conocéis cuáles son las capacidades de los niños y niñas en las diversas etapas y sabéis por tanto qué esperar de ellos y cómo demandárselo.</a:t>
            </a:r>
          </a:p>
          <a:p>
            <a:pPr algn="just">
              <a:lnSpc>
                <a:spcPct val="110000"/>
              </a:lnSpc>
              <a:spcAft>
                <a:spcPts val="600"/>
              </a:spcAft>
            </a:pPr>
            <a:r>
              <a:rPr lang="es-ES" dirty="0"/>
              <a:t>Tenemos que comprender que no podemos esperar lo mismo de las familias, cuyo conocimiento acerca de sus hijos, sus capacidades y conocimientos no son expertos sino </a:t>
            </a:r>
            <a:r>
              <a:rPr lang="es-ES" b="1" dirty="0"/>
              <a:t>intuitivos</a:t>
            </a:r>
            <a:r>
              <a:rPr lang="es-ES" dirty="0"/>
              <a:t> y basados en la experiencia.</a:t>
            </a:r>
          </a:p>
          <a:p>
            <a:pPr algn="just">
              <a:lnSpc>
                <a:spcPct val="110000"/>
              </a:lnSpc>
              <a:spcAft>
                <a:spcPts val="600"/>
              </a:spcAft>
            </a:pPr>
            <a:r>
              <a:rPr lang="es-ES" dirty="0"/>
              <a:t>Las familias aplican frecuentemente las mismas pautas comunicativas y disciplinarias con todos sus hijos. En caso de que exista un TDAH, esto se convierte en un grave error, lo mismo que las comparaciones entre ellos.</a:t>
            </a:r>
          </a:p>
        </p:txBody>
      </p:sp>
      <p:sp>
        <p:nvSpPr>
          <p:cNvPr id="4" name="Título 3"/>
          <p:cNvSpPr>
            <a:spLocks noGrp="1"/>
          </p:cNvSpPr>
          <p:nvPr>
            <p:ph type="title"/>
          </p:nvPr>
        </p:nvSpPr>
        <p:spPr>
          <a:xfrm>
            <a:off x="1324303" y="385869"/>
            <a:ext cx="7583214" cy="99371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ES" sz="3200" dirty="0">
                <a:solidFill>
                  <a:schemeClr val="bg1"/>
                </a:solidFill>
              </a:rPr>
              <a:t>1. </a:t>
            </a:r>
            <a:r>
              <a:rPr lang="es-ES" sz="3200" dirty="0"/>
              <a:t>Apoyo a la fijación de pautas y normas</a:t>
            </a:r>
          </a:p>
        </p:txBody>
      </p:sp>
    </p:spTree>
    <p:extLst>
      <p:ext uri="{BB962C8B-B14F-4D97-AF65-F5344CB8AC3E}">
        <p14:creationId xmlns:p14="http://schemas.microsoft.com/office/powerpoint/2010/main" val="31343693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 y="109181"/>
            <a:ext cx="1158441" cy="695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Marcador de contenido 2"/>
          <p:cNvSpPr>
            <a:spLocks noGrp="1"/>
          </p:cNvSpPr>
          <p:nvPr>
            <p:ph idx="1"/>
          </p:nvPr>
        </p:nvSpPr>
        <p:spPr>
          <a:xfrm>
            <a:off x="567559" y="1560786"/>
            <a:ext cx="8024648" cy="4966138"/>
          </a:xfrm>
        </p:spPr>
        <p:txBody>
          <a:bodyPr>
            <a:noAutofit/>
          </a:bodyPr>
          <a:lstStyle/>
          <a:p>
            <a:pPr algn="just">
              <a:lnSpc>
                <a:spcPct val="120000"/>
              </a:lnSpc>
              <a:spcBef>
                <a:spcPts val="0"/>
              </a:spcBef>
            </a:pPr>
            <a:r>
              <a:rPr lang="es-ES" sz="2400" dirty="0"/>
              <a:t>No interiorizan las normas, no anticipan y tampoco son capaces de evaluar las consecuencias de sus acciones.</a:t>
            </a:r>
          </a:p>
          <a:p>
            <a:pPr algn="just">
              <a:lnSpc>
                <a:spcPct val="120000"/>
              </a:lnSpc>
              <a:spcBef>
                <a:spcPts val="0"/>
              </a:spcBef>
            </a:pPr>
            <a:r>
              <a:rPr lang="es-ES" sz="2400" dirty="0"/>
              <a:t>Hay que estar encima de ellos para conseguir que muestren todo lo que saben.</a:t>
            </a:r>
          </a:p>
          <a:p>
            <a:pPr algn="just">
              <a:lnSpc>
                <a:spcPct val="120000"/>
              </a:lnSpc>
              <a:spcBef>
                <a:spcPts val="0"/>
              </a:spcBef>
            </a:pPr>
            <a:r>
              <a:rPr lang="es-ES" sz="2400" dirty="0"/>
              <a:t>El contexto no les sirve para controlarse, no entienden lo que es adecuado, o lo que se espera de ellos en cada momento.</a:t>
            </a:r>
          </a:p>
          <a:p>
            <a:pPr algn="just">
              <a:lnSpc>
                <a:spcPct val="120000"/>
              </a:lnSpc>
              <a:spcBef>
                <a:spcPts val="0"/>
              </a:spcBef>
            </a:pPr>
            <a:r>
              <a:rPr lang="es-ES" sz="2400" dirty="0"/>
              <a:t>Dicen lo primero que se les ocurre, hacen lo primero que piensan, sin filtrar.</a:t>
            </a:r>
          </a:p>
          <a:p>
            <a:pPr algn="just">
              <a:lnSpc>
                <a:spcPct val="120000"/>
              </a:lnSpc>
              <a:spcBef>
                <a:spcPts val="0"/>
              </a:spcBef>
            </a:pPr>
            <a:r>
              <a:rPr lang="es-ES" sz="2400" dirty="0"/>
              <a:t>No son capaces de discriminar entre estímulos </a:t>
            </a:r>
            <a:r>
              <a:rPr lang="es-ES" sz="2400" dirty="0" smtClean="0"/>
              <a:t>pertinentes </a:t>
            </a:r>
            <a:r>
              <a:rPr lang="es-ES" sz="2400" dirty="0"/>
              <a:t>y distractores: Todo les distrae.</a:t>
            </a:r>
          </a:p>
        </p:txBody>
      </p:sp>
      <p:sp>
        <p:nvSpPr>
          <p:cNvPr id="4" name="Título 3"/>
          <p:cNvSpPr>
            <a:spLocks noGrp="1"/>
          </p:cNvSpPr>
          <p:nvPr>
            <p:ph type="title"/>
          </p:nvPr>
        </p:nvSpPr>
        <p:spPr>
          <a:xfrm>
            <a:off x="1324303" y="385869"/>
            <a:ext cx="7583214" cy="875371"/>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s-ES" sz="3200" dirty="0">
                <a:solidFill>
                  <a:schemeClr val="bg1"/>
                </a:solidFill>
              </a:rPr>
              <a:t>1. </a:t>
            </a:r>
            <a:r>
              <a:rPr lang="es-ES" sz="3200" dirty="0"/>
              <a:t>Apoyo a la fijación de pautas y normas.</a:t>
            </a:r>
            <a:br>
              <a:rPr lang="es-ES" sz="3200" dirty="0"/>
            </a:br>
            <a:r>
              <a:rPr lang="es-ES" sz="3200" dirty="0"/>
              <a:t> Tened en cuenta que:</a:t>
            </a:r>
          </a:p>
        </p:txBody>
      </p:sp>
    </p:spTree>
    <p:extLst>
      <p:ext uri="{BB962C8B-B14F-4D97-AF65-F5344CB8AC3E}">
        <p14:creationId xmlns:p14="http://schemas.microsoft.com/office/powerpoint/2010/main" val="38997813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2369</TotalTime>
  <Words>5897</Words>
  <Application>Microsoft Office PowerPoint</Application>
  <PresentationFormat>Presentación en pantalla (4:3)</PresentationFormat>
  <Paragraphs>315</Paragraphs>
  <Slides>52</Slides>
  <Notes>52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52</vt:i4>
      </vt:variant>
    </vt:vector>
  </HeadingPairs>
  <TitlesOfParts>
    <vt:vector size="58" baseType="lpstr">
      <vt:lpstr>Arial</vt:lpstr>
      <vt:lpstr>Calibri</vt:lpstr>
      <vt:lpstr>Calibri Light</vt:lpstr>
      <vt:lpstr>Century Gothic</vt:lpstr>
      <vt:lpstr>Times New Roman</vt:lpstr>
      <vt:lpstr>1_Tema de Office</vt:lpstr>
      <vt:lpstr>DISMINUCIÓN DE LOS PROBLEMAS ASOCIADOS AL TDAH DESDE LA ESCUELA</vt:lpstr>
      <vt:lpstr>CONTENIDOS:</vt:lpstr>
      <vt:lpstr>ADEMÁS DE LAS MEDIDAS DE ADAPTACIÓN A LA DIVERSIDAD…</vt:lpstr>
      <vt:lpstr>EJEMPLO:</vt:lpstr>
      <vt:lpstr>EN PALABRAS DE ÁNGEL CARRACEDO:</vt:lpstr>
      <vt:lpstr>POR OTRO LADO TENEMOS QUE:</vt:lpstr>
      <vt:lpstr>POR TANTO ¿QUÉ PODEMOS HACER DESDE LA ESCUELA?</vt:lpstr>
      <vt:lpstr>1. Apoyo a la fijación de pautas y normas</vt:lpstr>
      <vt:lpstr>1. Apoyo a la fijación de pautas y normas.  Tened en cuenta que:</vt:lpstr>
      <vt:lpstr>1. Apoyo a la fijación de pautas y normas.  Tened en cuenta que:</vt:lpstr>
      <vt:lpstr>1. Apoyo a la fijación de pautas y normas</vt:lpstr>
      <vt:lpstr>1. Apoyo a la fijación de pautas y normas</vt:lpstr>
      <vt:lpstr>1. Apoyo a la fijación de pautas y normas</vt:lpstr>
      <vt:lpstr>1. Apoyo a la fijación de pautas y normas</vt:lpstr>
      <vt:lpstr>1. Apoyo a la fijación de pautas y normas</vt:lpstr>
      <vt:lpstr>1. Apoyo a la fijación de pautas y normas</vt:lpstr>
      <vt:lpstr>EJEMPLO DE NORMAS MAL HECHAS:</vt:lpstr>
      <vt:lpstr>CASO PRÁCTICO: PEPITO, 12 AÑOS</vt:lpstr>
      <vt:lpstr>¿CÓMO DISCIPLINAR A UN NIÑO/A CON TDAH?</vt:lpstr>
      <vt:lpstr>EL CASTIGO:</vt:lpstr>
      <vt:lpstr>EL REFORZAMIENTO POSITIVO:</vt:lpstr>
      <vt:lpstr>Interacción del TDAH y rasgos característicos en la educación primaria</vt:lpstr>
      <vt:lpstr>Interacción del TDAH y rasgos característicos en la ESO y etapas posteriores:</vt:lpstr>
      <vt:lpstr>En el caso de Pepito:</vt:lpstr>
      <vt:lpstr>EJEMPLO DE NORMAS BIEN HECHAS:</vt:lpstr>
      <vt:lpstr>EJEMPLO DE NORMAS BIEN HECHAS:</vt:lpstr>
      <vt:lpstr>PODEIS GUIARLES MEDIANTE LAS SIGUIENTES TÉCNICAS:</vt:lpstr>
      <vt:lpstr>2. Fomento de las relaciones sociales e integración</vt:lpstr>
      <vt:lpstr>GRAN PARTE DEL RECHAZO Y LOS CONFLICTOS SURGEN POR:</vt:lpstr>
      <vt:lpstr>¿QUÉ HACER ANTE UN EPISODIO DE AGRESIVIDAD?</vt:lpstr>
      <vt:lpstr>2. Fomento de relaciones sociales e integración:</vt:lpstr>
      <vt:lpstr>2. Fomento de relaciones sociales e integración:</vt:lpstr>
      <vt:lpstr>2. Fomento de relaciones sociales e integración:</vt:lpstr>
      <vt:lpstr>2. Fomento de relaciones sociales e integración:</vt:lpstr>
      <vt:lpstr>3. El autoconcepto y estado de ánimo</vt:lpstr>
      <vt:lpstr>3. El autoconcepto y estado de ánimo</vt:lpstr>
      <vt:lpstr>3. El autoconcepto y estado de ánimo</vt:lpstr>
      <vt:lpstr>3. El autoconcepto y estado de ánimo</vt:lpstr>
      <vt:lpstr>4. La prevención de comportamientos de riesgo</vt:lpstr>
      <vt:lpstr>4. La prevención de comportamientos de riesgo</vt:lpstr>
      <vt:lpstr>CASO PRÁCTICO:</vt:lpstr>
      <vt:lpstr>CASO PRÁCTICO:</vt:lpstr>
      <vt:lpstr>CASO PRÁCTICO:</vt:lpstr>
      <vt:lpstr>4. La prevención de comportamientos de riesgo</vt:lpstr>
      <vt:lpstr>4. La prevención de comportamientos de riesgo</vt:lpstr>
      <vt:lpstr>4. La prevención de comportamientos de riesgo</vt:lpstr>
      <vt:lpstr>4. La prevención de comportamientos de riesgo</vt:lpstr>
      <vt:lpstr>4. La prevención de comportamientos de riesgo</vt:lpstr>
      <vt:lpstr>4. La prevención de comportamientos de riesgo</vt:lpstr>
      <vt:lpstr>4. La prevención de comportamientos de riesgo</vt:lpstr>
      <vt:lpstr>Presentación de PowerPoint</vt:lpstr>
      <vt:lpstr>Recursos de la Fundación Ingada que os pueden ser útiles y que podéis recomendar a las familias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Carla</dc:creator>
  <cp:lastModifiedBy>chispita</cp:lastModifiedBy>
  <cp:revision>326</cp:revision>
  <dcterms:created xsi:type="dcterms:W3CDTF">2018-09-05T14:21:06Z</dcterms:created>
  <dcterms:modified xsi:type="dcterms:W3CDTF">2018-10-11T11:06:10Z</dcterms:modified>
</cp:coreProperties>
</file>