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0" r:id="rId4"/>
    <p:sldId id="258" r:id="rId5"/>
    <p:sldId id="295" r:id="rId6"/>
    <p:sldId id="296" r:id="rId7"/>
    <p:sldId id="303" r:id="rId8"/>
    <p:sldId id="317" r:id="rId9"/>
    <p:sldId id="304" r:id="rId10"/>
    <p:sldId id="261" r:id="rId11"/>
    <p:sldId id="265" r:id="rId12"/>
    <p:sldId id="266" r:id="rId13"/>
    <p:sldId id="267" r:id="rId14"/>
    <p:sldId id="268" r:id="rId15"/>
    <p:sldId id="305" r:id="rId16"/>
    <p:sldId id="306" r:id="rId17"/>
    <p:sldId id="307" r:id="rId18"/>
    <p:sldId id="308" r:id="rId19"/>
    <p:sldId id="309" r:id="rId20"/>
    <p:sldId id="314" r:id="rId21"/>
    <p:sldId id="310" r:id="rId22"/>
    <p:sldId id="311" r:id="rId23"/>
    <p:sldId id="313" r:id="rId24"/>
    <p:sldId id="347" r:id="rId25"/>
    <p:sldId id="320" r:id="rId26"/>
    <p:sldId id="321" r:id="rId27"/>
    <p:sldId id="322" r:id="rId28"/>
    <p:sldId id="315" r:id="rId29"/>
    <p:sldId id="273" r:id="rId30"/>
    <p:sldId id="338" r:id="rId31"/>
    <p:sldId id="339" r:id="rId32"/>
    <p:sldId id="353" r:id="rId33"/>
    <p:sldId id="340" r:id="rId34"/>
    <p:sldId id="360" r:id="rId35"/>
    <p:sldId id="342" r:id="rId36"/>
    <p:sldId id="356" r:id="rId37"/>
    <p:sldId id="323" r:id="rId38"/>
    <p:sldId id="324" r:id="rId39"/>
    <p:sldId id="325" r:id="rId40"/>
    <p:sldId id="326" r:id="rId41"/>
    <p:sldId id="359" r:id="rId42"/>
    <p:sldId id="357" r:id="rId43"/>
    <p:sldId id="328" r:id="rId44"/>
    <p:sldId id="276" r:id="rId45"/>
    <p:sldId id="354" r:id="rId46"/>
    <p:sldId id="282" r:id="rId47"/>
    <p:sldId id="330" r:id="rId48"/>
    <p:sldId id="355" r:id="rId49"/>
    <p:sldId id="331" r:id="rId50"/>
    <p:sldId id="332" r:id="rId51"/>
    <p:sldId id="277" r:id="rId52"/>
    <p:sldId id="334" r:id="rId53"/>
    <p:sldId id="345" r:id="rId54"/>
    <p:sldId id="337" r:id="rId55"/>
    <p:sldId id="358" r:id="rId56"/>
    <p:sldId id="290" r:id="rId57"/>
    <p:sldId id="319" r:id="rId58"/>
    <p:sldId id="299" r:id="rId59"/>
    <p:sldId id="298" r:id="rId60"/>
    <p:sldId id="297" r:id="rId61"/>
    <p:sldId id="302" r:id="rId62"/>
    <p:sldId id="349" r:id="rId63"/>
    <p:sldId id="350" r:id="rId64"/>
    <p:sldId id="351" r:id="rId6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31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CAC9-CF89-45DE-AB61-022CE9FF0D06}" type="datetimeFigureOut">
              <a:rPr lang="es-ES" smtClean="0"/>
              <a:pPr/>
              <a:t>26/09/2018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0EF-B950-4D67-BC75-A93D540D71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CAC9-CF89-45DE-AB61-022CE9FF0D06}" type="datetimeFigureOut">
              <a:rPr lang="es-ES" smtClean="0"/>
              <a:pPr/>
              <a:t>26/09/2018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0EF-B950-4D67-BC75-A93D540D71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CAC9-CF89-45DE-AB61-022CE9FF0D06}" type="datetimeFigureOut">
              <a:rPr lang="es-ES" smtClean="0"/>
              <a:pPr/>
              <a:t>26/09/2018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0EF-B950-4D67-BC75-A93D540D71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CAC9-CF89-45DE-AB61-022CE9FF0D06}" type="datetimeFigureOut">
              <a:rPr lang="es-ES" smtClean="0"/>
              <a:pPr/>
              <a:t>26/09/2018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0EF-B950-4D67-BC75-A93D540D71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CAC9-CF89-45DE-AB61-022CE9FF0D06}" type="datetimeFigureOut">
              <a:rPr lang="es-ES" smtClean="0"/>
              <a:pPr/>
              <a:t>26/09/2018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0EF-B950-4D67-BC75-A93D540D71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CAC9-CF89-45DE-AB61-022CE9FF0D06}" type="datetimeFigureOut">
              <a:rPr lang="es-ES" smtClean="0"/>
              <a:pPr/>
              <a:t>26/09/2018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0EF-B950-4D67-BC75-A93D540D71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CAC9-CF89-45DE-AB61-022CE9FF0D06}" type="datetimeFigureOut">
              <a:rPr lang="es-ES" smtClean="0"/>
              <a:pPr/>
              <a:t>26/09/2018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0EF-B950-4D67-BC75-A93D540D71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CAC9-CF89-45DE-AB61-022CE9FF0D06}" type="datetimeFigureOut">
              <a:rPr lang="es-ES" smtClean="0"/>
              <a:pPr/>
              <a:t>26/09/2018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0EF-B950-4D67-BC75-A93D540D71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CAC9-CF89-45DE-AB61-022CE9FF0D06}" type="datetimeFigureOut">
              <a:rPr lang="es-ES" smtClean="0"/>
              <a:pPr/>
              <a:t>26/09/2018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0EF-B950-4D67-BC75-A93D540D71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CAC9-CF89-45DE-AB61-022CE9FF0D06}" type="datetimeFigureOut">
              <a:rPr lang="es-ES" smtClean="0"/>
              <a:pPr/>
              <a:t>26/09/2018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0EF-B950-4D67-BC75-A93D540D71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CAC9-CF89-45DE-AB61-022CE9FF0D06}" type="datetimeFigureOut">
              <a:rPr lang="es-ES" smtClean="0"/>
              <a:pPr/>
              <a:t>26/09/2018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0EF-B950-4D67-BC75-A93D540D71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6CAC9-CF89-45DE-AB61-022CE9FF0D06}" type="datetimeFigureOut">
              <a:rPr lang="es-ES" smtClean="0"/>
              <a:pPr/>
              <a:t>26/09/2018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700EF-B950-4D67-BC75-A93D540D71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62.xml"/><Relationship Id="rId2" Type="http://schemas.openxmlformats.org/officeDocument/2006/relationships/slide" Target="slide6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slide" Target="slide6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6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slide" Target="slide60.xml"/><Relationship Id="rId4" Type="http://schemas.openxmlformats.org/officeDocument/2006/relationships/slide" Target="slide5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 smtClean="0"/>
              <a:t>“</a:t>
            </a:r>
            <a:r>
              <a:rPr lang="es-ES_tradnl" b="1" dirty="0" smtClean="0">
                <a:solidFill>
                  <a:srgbClr val="FF0000"/>
                </a:solidFill>
              </a:rPr>
              <a:t>MARZO SEN FRONTEIRAS</a:t>
            </a:r>
            <a:r>
              <a:rPr lang="es-ES_tradnl" dirty="0" smtClean="0"/>
              <a:t>”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95536" y="3886200"/>
            <a:ext cx="8208912" cy="1752600"/>
          </a:xfrm>
        </p:spPr>
        <p:txBody>
          <a:bodyPr/>
          <a:lstStyle/>
          <a:p>
            <a:r>
              <a:rPr lang="es-ES_trad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PROXECTO INCLUSIÓN SOCIAL</a:t>
            </a:r>
          </a:p>
          <a:p>
            <a:r>
              <a:rPr lang="es-ES_trad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IES MIGUEL ANGEL GONZALEZ ESTEVEZ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1052736"/>
            <a:ext cx="7704856" cy="45719"/>
          </a:xfrm>
        </p:spPr>
        <p:txBody>
          <a:bodyPr>
            <a:normAutofit fontScale="90000"/>
          </a:bodyPr>
          <a:lstStyle/>
          <a:p>
            <a:pPr lvl="0"/>
            <a:r>
              <a:rPr lang="es-ES" sz="2700" dirty="0" smtClean="0">
                <a:solidFill>
                  <a:srgbClr val="FF0000"/>
                </a:solidFill>
              </a:rPr>
              <a:t/>
            </a:r>
            <a:br>
              <a:rPr lang="es-ES" sz="2700" dirty="0" smtClean="0">
                <a:solidFill>
                  <a:srgbClr val="FF0000"/>
                </a:solidFill>
              </a:rPr>
            </a:br>
            <a:r>
              <a:rPr lang="es-ES" sz="2700" dirty="0">
                <a:solidFill>
                  <a:srgbClr val="FF0000"/>
                </a:solidFill>
              </a:rPr>
              <a:t/>
            </a:r>
            <a:br>
              <a:rPr lang="es-ES" sz="2700" dirty="0">
                <a:solidFill>
                  <a:srgbClr val="FF0000"/>
                </a:solidFill>
              </a:rPr>
            </a:br>
            <a:r>
              <a:rPr lang="es-ES" sz="2700" dirty="0" smtClean="0">
                <a:solidFill>
                  <a:srgbClr val="FF0000"/>
                </a:solidFill>
              </a:rPr>
              <a:t/>
            </a:r>
            <a:br>
              <a:rPr lang="es-ES" sz="2700" dirty="0" smtClean="0">
                <a:solidFill>
                  <a:srgbClr val="FF0000"/>
                </a:solidFill>
              </a:rPr>
            </a:br>
            <a:r>
              <a:rPr lang="es-ES" sz="2700" b="1" dirty="0" smtClean="0">
                <a:solidFill>
                  <a:srgbClr val="FF0000"/>
                </a:solidFill>
              </a:rPr>
              <a:t>RELACIÓN DE CENTROS EDUCATIVOS, EMPRESAS , ENTIDADES PARTICIPANTES NO PROXECTO</a:t>
            </a:r>
            <a:r>
              <a:rPr lang="es-ES" sz="2700" dirty="0" smtClean="0">
                <a:solidFill>
                  <a:srgbClr val="FF0000"/>
                </a:solidFill>
              </a:rPr>
              <a:t/>
            </a:r>
            <a:br>
              <a:rPr lang="es-ES" sz="2700" dirty="0" smtClean="0">
                <a:solidFill>
                  <a:srgbClr val="FF0000"/>
                </a:solidFill>
              </a:rPr>
            </a:br>
            <a:r>
              <a:rPr lang="es-ES" sz="3600" dirty="0">
                <a:solidFill>
                  <a:srgbClr val="FF0000"/>
                </a:solidFill>
              </a:rPr>
              <a:t/>
            </a:r>
            <a:br>
              <a:rPr lang="es-ES" sz="3600" dirty="0">
                <a:solidFill>
                  <a:srgbClr val="FF0000"/>
                </a:solidFill>
              </a:rPr>
            </a:br>
            <a:r>
              <a:rPr lang="gl-ES" sz="3600" dirty="0" smtClean="0"/>
              <a:t/>
            </a:r>
            <a:br>
              <a:rPr lang="gl-ES" sz="3600" dirty="0" smtClean="0"/>
            </a:b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467544" y="1052737"/>
            <a:ext cx="82089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u="sng" dirty="0" smtClean="0">
                <a:solidFill>
                  <a:srgbClr val="FF0000"/>
                </a:solidFill>
              </a:rPr>
              <a:t>Centro organizador</a:t>
            </a:r>
            <a:r>
              <a:rPr lang="es-ES" sz="2400" b="1" dirty="0" smtClean="0"/>
              <a:t>: C</a:t>
            </a:r>
            <a:r>
              <a:rPr lang="gl-ES" sz="2400" b="1" dirty="0" err="1" smtClean="0"/>
              <a:t>iclo</a:t>
            </a:r>
            <a:r>
              <a:rPr lang="gl-ES" sz="2400" b="1" dirty="0" smtClean="0"/>
              <a:t> Formativo Actividades Físicas 2º curso/Axudantes: 1º curso</a:t>
            </a:r>
            <a:br>
              <a:rPr lang="gl-ES" sz="2400" b="1" dirty="0" smtClean="0"/>
            </a:br>
            <a:r>
              <a:rPr lang="gl-ES" sz="2400" b="1" dirty="0" smtClean="0">
                <a:solidFill>
                  <a:srgbClr val="FF0000"/>
                </a:solidFill>
              </a:rPr>
              <a:t>Departamentos </a:t>
            </a:r>
            <a:r>
              <a:rPr lang="gl-ES" sz="2400" b="1" u="sng" dirty="0" smtClean="0">
                <a:solidFill>
                  <a:srgbClr val="FF0000"/>
                </a:solidFill>
              </a:rPr>
              <a:t>Colaboradores</a:t>
            </a:r>
            <a:r>
              <a:rPr lang="gl-ES" sz="2400" b="1" dirty="0" smtClean="0">
                <a:solidFill>
                  <a:srgbClr val="FF0000"/>
                </a:solidFill>
              </a:rPr>
              <a:t>  </a:t>
            </a:r>
            <a:r>
              <a:rPr lang="gl-ES" sz="2400" b="1" dirty="0" smtClean="0"/>
              <a:t>: Música, Educación Física e Debuxo</a:t>
            </a:r>
            <a:r>
              <a:rPr lang="gl-ES" sz="2400" dirty="0" smtClean="0"/>
              <a:t/>
            </a:r>
            <a:br>
              <a:rPr lang="gl-ES" sz="2400" dirty="0" smtClean="0"/>
            </a:br>
            <a:endParaRPr lang="gl-ES" sz="2400" dirty="0"/>
          </a:p>
          <a:p>
            <a:r>
              <a:rPr lang="gl-ES" sz="2400" dirty="0" smtClean="0"/>
              <a:t/>
            </a:r>
            <a:br>
              <a:rPr lang="gl-ES" sz="2400" dirty="0" smtClean="0"/>
            </a:br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395536" y="2636912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2400" b="1" u="sng" dirty="0" smtClean="0">
                <a:solidFill>
                  <a:srgbClr val="FF0000"/>
                </a:solidFill>
              </a:rPr>
              <a:t>Participantes</a:t>
            </a:r>
            <a:r>
              <a:rPr lang="gl-ES" sz="2400" b="1" dirty="0" smtClean="0">
                <a:solidFill>
                  <a:srgbClr val="FF0000"/>
                </a:solidFill>
              </a:rPr>
              <a:t>: </a:t>
            </a:r>
            <a:r>
              <a:rPr lang="gl-ES" sz="2400" b="1" dirty="0" smtClean="0"/>
              <a:t/>
            </a:r>
            <a:br>
              <a:rPr lang="gl-ES" sz="2400" b="1" dirty="0" smtClean="0"/>
            </a:br>
            <a:r>
              <a:rPr lang="gl-ES" sz="2400" b="1" dirty="0" smtClean="0"/>
              <a:t>- Asociación Con Eles</a:t>
            </a:r>
            <a:br>
              <a:rPr lang="gl-ES" sz="2400" b="1" dirty="0" smtClean="0"/>
            </a:br>
            <a:r>
              <a:rPr lang="gl-ES" sz="2400" b="1" dirty="0" smtClean="0"/>
              <a:t>- Colexio Educación Especial Vilagarcía</a:t>
            </a:r>
            <a:br>
              <a:rPr lang="gl-ES" sz="2400" b="1" dirty="0" smtClean="0"/>
            </a:br>
            <a:r>
              <a:rPr lang="gl-ES" sz="2400" b="1" dirty="0" smtClean="0"/>
              <a:t> -Asociación BATA. </a:t>
            </a:r>
            <a:r>
              <a:rPr lang="gl-ES" sz="2400" b="1" dirty="0" err="1" smtClean="0"/>
              <a:t>Baión</a:t>
            </a:r>
            <a:r>
              <a:rPr lang="gl-ES" sz="2400" b="1" dirty="0" smtClean="0"/>
              <a:t/>
            </a:r>
            <a:br>
              <a:rPr lang="gl-ES" sz="2400" b="1" dirty="0" smtClean="0"/>
            </a:br>
            <a:r>
              <a:rPr lang="gl-ES" sz="2400" b="1" dirty="0" smtClean="0"/>
              <a:t>- Centro Ocupacional O </a:t>
            </a:r>
            <a:r>
              <a:rPr lang="gl-ES" sz="2400" b="1" dirty="0" err="1" smtClean="0"/>
              <a:t>Saiar</a:t>
            </a:r>
            <a:r>
              <a:rPr lang="gl-ES" sz="2400" b="1" dirty="0" smtClean="0"/>
              <a:t/>
            </a:r>
            <a:br>
              <a:rPr lang="gl-ES" sz="2400" b="1" dirty="0" smtClean="0"/>
            </a:br>
            <a:r>
              <a:rPr lang="gl-ES" sz="2400" b="1" dirty="0" smtClean="0"/>
              <a:t>- Asociación Amencer. Princesa </a:t>
            </a:r>
            <a:r>
              <a:rPr lang="gl-ES" sz="2400" b="1" dirty="0" err="1" smtClean="0"/>
              <a:t>Letizia</a:t>
            </a:r>
            <a:endParaRPr lang="gl-ES" sz="2400" b="1" dirty="0" smtClean="0"/>
          </a:p>
          <a:p>
            <a:endParaRPr lang="gl-ES" sz="2400" b="1" dirty="0" smtClean="0"/>
          </a:p>
          <a:p>
            <a:r>
              <a:rPr lang="gl-ES" sz="2400" b="1" dirty="0" smtClean="0">
                <a:solidFill>
                  <a:srgbClr val="FF0000"/>
                </a:solidFill>
              </a:rPr>
              <a:t>Colaboradores</a:t>
            </a:r>
            <a:r>
              <a:rPr lang="gl-ES" sz="2400" b="1" dirty="0" smtClean="0"/>
              <a:t>: Concello, Protección Civil, Asociacións animais, grupo musical, empresas da nosa bisbarra, profesionais TV Arousa</a:t>
            </a:r>
            <a:endParaRPr lang="es-E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MARZO SEN FRONTEIRAS 2018\fotos\fotos insti\IMG_91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A15M7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62752"/>
            <a:ext cx="8496944" cy="47686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IMG_92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3995936" cy="2996952"/>
          </a:xfrm>
          <a:prstGeom prst="rect">
            <a:avLst/>
          </a:prstGeom>
        </p:spPr>
      </p:pic>
      <p:pic>
        <p:nvPicPr>
          <p:cNvPr id="7" name="6 Imagen" descr="IMG_92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32656"/>
            <a:ext cx="3952891" cy="2964669"/>
          </a:xfrm>
          <a:prstGeom prst="rect">
            <a:avLst/>
          </a:prstGeom>
        </p:spPr>
      </p:pic>
      <p:pic>
        <p:nvPicPr>
          <p:cNvPr id="8" name="7 Imagen" descr="IMG_92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3573016"/>
            <a:ext cx="3984444" cy="2988333"/>
          </a:xfrm>
          <a:prstGeom prst="rect">
            <a:avLst/>
          </a:prstGeom>
        </p:spPr>
      </p:pic>
      <p:pic>
        <p:nvPicPr>
          <p:cNvPr id="9" name="8 Imagen" descr="IMG_92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3573016"/>
            <a:ext cx="3847976" cy="28859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thumbnai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400" b="1" dirty="0" smtClean="0">
                <a:solidFill>
                  <a:srgbClr val="FF0000"/>
                </a:solidFill>
                <a:latin typeface="+mn-lt"/>
              </a:rPr>
              <a:t>METODOLOXÍA DO PROXECTO E PLAN DE TRABALLO XERAL</a:t>
            </a:r>
            <a:endParaRPr lang="es-ES" sz="24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7169" name="Picture 1" descr="C:\Users\USUARIO\Documents\CONCHI\MARZO SEN FRONTEIRAS 2018\ALUMNOS EN CLASES\TRABAJANDO EN EL PROYECTO. ENERO 20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7998" y="1268760"/>
            <a:ext cx="4320480" cy="3240360"/>
          </a:xfrm>
          <a:prstGeom prst="rect">
            <a:avLst/>
          </a:prstGeom>
          <a:noFill/>
        </p:spPr>
      </p:pic>
      <p:pic>
        <p:nvPicPr>
          <p:cNvPr id="7170" name="Picture 2" descr="C:\Users\USUARIO\Documents\CONCHI\MARZO SEN FRONTEIRAS 2018\ALUMNOS EN CLASES\FEBRERO AULA INFORMATI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031" y="1844824"/>
            <a:ext cx="4214545" cy="3960440"/>
          </a:xfrm>
          <a:prstGeom prst="rect">
            <a:avLst/>
          </a:prstGeom>
          <a:noFill/>
        </p:spPr>
      </p:pic>
      <p:sp>
        <p:nvSpPr>
          <p:cNvPr id="6" name="5 Elipse"/>
          <p:cNvSpPr/>
          <p:nvPr/>
        </p:nvSpPr>
        <p:spPr>
          <a:xfrm>
            <a:off x="4788024" y="4509120"/>
            <a:ext cx="3744416" cy="21602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Bases teóricas dos módulos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Discusións temáticas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Grupos de traballo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Elaboración calendario de traballo</a:t>
            </a:r>
            <a:endParaRPr lang="gl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USUARIO\Documents\CONCHI\MARZO SEN FRONTEIRAS 2018\VISITAS A LOS CENTROS\SAIAR 24 ENERO . PAULA, CRISTIAN M. ,DOVAL, CARLOS, ADRIAN\IMG_20180124_1109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980728"/>
            <a:ext cx="3826520" cy="5102027"/>
          </a:xfrm>
          <a:prstGeom prst="rect">
            <a:avLst/>
          </a:prstGeom>
          <a:noFill/>
        </p:spPr>
      </p:pic>
      <p:pic>
        <p:nvPicPr>
          <p:cNvPr id="41987" name="Picture 3" descr="C:\Users\USUARIO\Documents\CONCHI\MARZO SEN FRONTEIRAS 2018\VISITAS A LOS CENTROS\CEE 29 ENERO 2018. JUDITH, POSE, BOUZAS, MANEIRO, GOMEZ, VICENTE,DIEGO\IMG-20180124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5" y="2708920"/>
            <a:ext cx="4632515" cy="3474386"/>
          </a:xfrm>
          <a:prstGeom prst="rect">
            <a:avLst/>
          </a:prstGeom>
          <a:noFill/>
        </p:spPr>
      </p:pic>
      <p:sp>
        <p:nvSpPr>
          <p:cNvPr id="5" name="4 Elipse"/>
          <p:cNvSpPr/>
          <p:nvPr/>
        </p:nvSpPr>
        <p:spPr>
          <a:xfrm>
            <a:off x="4572000" y="260648"/>
            <a:ext cx="3744416" cy="20882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-Primeiro Fase: Visita centros por grupos de traballo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-Recollida de información</a:t>
            </a:r>
            <a:endParaRPr lang="gl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E:\MARZO SEN FRONTEIRAS 2018\CON ELES SESIONES 16 Y 17 ENERO\SESION ISI EN FONTECARMOA 16 XANEIRO\IMG_20180116_1024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4652334" cy="3489251"/>
          </a:xfrm>
          <a:prstGeom prst="rect">
            <a:avLst/>
          </a:prstGeom>
          <a:noFill/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924944"/>
            <a:ext cx="5052847" cy="3774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Elipse"/>
          <p:cNvSpPr/>
          <p:nvPr/>
        </p:nvSpPr>
        <p:spPr>
          <a:xfrm>
            <a:off x="4932040" y="332656"/>
            <a:ext cx="3744416" cy="20882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-Segunda Fase : visita do grupo como observadores 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- Recollida de información dos participantes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E:\MARZO SEN FRONTEIRAS 2018\visita saiar 20 febrero\IMG_365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212976"/>
            <a:ext cx="4689847" cy="3502911"/>
          </a:xfrm>
          <a:prstGeom prst="rect">
            <a:avLst/>
          </a:prstGeom>
          <a:noFill/>
        </p:spPr>
      </p:pic>
      <p:pic>
        <p:nvPicPr>
          <p:cNvPr id="6" name="5 Marcador de contenido" descr="IMG_365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059832" y="0"/>
            <a:ext cx="5396711" cy="40303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84784"/>
            <a:ext cx="6696744" cy="5022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Elipse"/>
          <p:cNvSpPr/>
          <p:nvPr/>
        </p:nvSpPr>
        <p:spPr>
          <a:xfrm>
            <a:off x="3779912" y="0"/>
            <a:ext cx="4968552" cy="187220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-Terceira Fase: 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-Práctica de sesións nos centros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ou</a:t>
            </a:r>
          </a:p>
          <a:p>
            <a:pPr algn="ctr">
              <a:buFontTx/>
              <a:buChar char="-"/>
            </a:pPr>
            <a:r>
              <a:rPr lang="gl-ES" sz="2000" b="1" dirty="0" smtClean="0">
                <a:solidFill>
                  <a:schemeClr val="tx1"/>
                </a:solidFill>
              </a:rPr>
              <a:t>Charlas informativas no noso IES (ESO e BACH.)</a:t>
            </a:r>
          </a:p>
          <a:p>
            <a:pPr algn="ctr">
              <a:buFontTx/>
              <a:buChar char="-"/>
            </a:pPr>
            <a:r>
              <a:rPr lang="gl-ES" b="1" dirty="0" smtClean="0"/>
              <a:t>- I</a:t>
            </a:r>
            <a:endParaRPr lang="gl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200" b="1" dirty="0" smtClean="0">
                <a:solidFill>
                  <a:srgbClr val="FF0000"/>
                </a:solidFill>
              </a:rPr>
              <a:t>PRESENTACIÓN E XUSTIFICACIÓN</a:t>
            </a:r>
            <a:endParaRPr lang="es-ES" sz="3200" b="1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 </a:t>
            </a:r>
            <a:r>
              <a:rPr lang="gl-ES" sz="2400" b="1" dirty="0" smtClean="0"/>
              <a:t>Proxecto  de aula :C.S. TECNICO SUPERIOR ACTIVIDADES FÍSICO-DEPORTIVAS</a:t>
            </a:r>
          </a:p>
          <a:p>
            <a:r>
              <a:rPr lang="gl-ES" sz="2400" b="1" dirty="0" smtClean="0"/>
              <a:t>Primeiro proxecto:  curso 2014-15</a:t>
            </a:r>
          </a:p>
          <a:p>
            <a:r>
              <a:rPr lang="gl-ES" sz="2400" b="1" dirty="0" smtClean="0"/>
              <a:t>Módulos:  Proxecto Integrado e Actividades físicas para persoas con discapacidade</a:t>
            </a:r>
          </a:p>
          <a:p>
            <a:r>
              <a:rPr lang="gl-ES" sz="2400" b="1" dirty="0" smtClean="0"/>
              <a:t>Traballo por proxectos  . Promoción dun valor: </a:t>
            </a:r>
            <a:r>
              <a:rPr lang="gl-ES" sz="2400" b="1" dirty="0" smtClean="0">
                <a:solidFill>
                  <a:srgbClr val="FF0000"/>
                </a:solidFill>
              </a:rPr>
              <a:t>A INCLUSIÓN SOCIAL</a:t>
            </a:r>
            <a:r>
              <a:rPr lang="gl-ES" sz="2400" b="1" dirty="0" smtClean="0"/>
              <a:t> a través da actividade </a:t>
            </a:r>
            <a:r>
              <a:rPr lang="gl-ES" sz="2400" b="1" dirty="0" err="1" smtClean="0"/>
              <a:t>físico-deportiva</a:t>
            </a:r>
            <a:endParaRPr lang="gl-ES" sz="2400" b="1" dirty="0" smtClean="0"/>
          </a:p>
          <a:p>
            <a:r>
              <a:rPr lang="gl-ES" sz="2400" b="1" dirty="0" smtClean="0"/>
              <a:t>Traballo </a:t>
            </a:r>
            <a:r>
              <a:rPr lang="gl-ES" sz="2400" b="1" dirty="0" err="1" smtClean="0"/>
              <a:t>multidisciplinar</a:t>
            </a:r>
            <a:endParaRPr lang="gl-ES" sz="2400" b="1" dirty="0" smtClean="0"/>
          </a:p>
          <a:p>
            <a:pPr>
              <a:buNone/>
            </a:pPr>
            <a:endParaRPr lang="es-ES_tradnl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20688"/>
            <a:ext cx="723055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7" y="2708920"/>
            <a:ext cx="4809697" cy="359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4 Marcador de contenido" descr="IMG_3493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411091"/>
            <a:ext cx="4608512" cy="3441721"/>
          </a:xfrm>
          <a:prstGeom prst="rect">
            <a:avLst/>
          </a:prstGeom>
        </p:spPr>
      </p:pic>
      <p:sp>
        <p:nvSpPr>
          <p:cNvPr id="4" name="3 Elipse"/>
          <p:cNvSpPr/>
          <p:nvPr/>
        </p:nvSpPr>
        <p:spPr>
          <a:xfrm>
            <a:off x="5292080" y="908720"/>
            <a:ext cx="3600400" cy="14127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Sesións prácticas </a:t>
            </a:r>
            <a:endParaRPr lang="gl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827584" y="764704"/>
            <a:ext cx="72728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b="1" dirty="0" smtClean="0">
                <a:solidFill>
                  <a:srgbClr val="FF0000"/>
                </a:solidFill>
              </a:rPr>
              <a:t>Planificación do evento</a:t>
            </a:r>
            <a:endParaRPr lang="gl-ES" sz="2400" b="1" dirty="0" smtClean="0"/>
          </a:p>
          <a:p>
            <a:pPr>
              <a:buFont typeface="Arial" pitchFamily="34" charset="0"/>
              <a:buChar char="•"/>
            </a:pPr>
            <a:r>
              <a:rPr lang="gl-ES" sz="2400" b="1" dirty="0" smtClean="0"/>
              <a:t>Recursos materiais e instalacións: </a:t>
            </a:r>
            <a:r>
              <a:rPr lang="gl-ES" sz="2400" b="1" dirty="0" err="1" smtClean="0"/>
              <a:t>Multiusos</a:t>
            </a:r>
            <a:r>
              <a:rPr lang="gl-ES" sz="2400" b="1" dirty="0" smtClean="0"/>
              <a:t> </a:t>
            </a:r>
            <a:r>
              <a:rPr lang="gl-ES" sz="2400" b="1" dirty="0" err="1" smtClean="0"/>
              <a:t>Fexdega</a:t>
            </a:r>
            <a:endParaRPr lang="gl-ES" sz="2400" b="1" dirty="0" smtClean="0"/>
          </a:p>
          <a:p>
            <a:pPr>
              <a:buFont typeface="Arial" pitchFamily="34" charset="0"/>
              <a:buChar char="•"/>
            </a:pPr>
            <a:endParaRPr lang="gl-ES" sz="2400" b="1" dirty="0" smtClean="0"/>
          </a:p>
          <a:p>
            <a:pPr>
              <a:buFont typeface="Arial" pitchFamily="34" charset="0"/>
              <a:buChar char="•"/>
            </a:pPr>
            <a:r>
              <a:rPr lang="gl-ES" sz="2400" b="1" dirty="0" smtClean="0"/>
              <a:t>Solicitudes: centros, institucións públicas, empresas</a:t>
            </a:r>
          </a:p>
          <a:p>
            <a:pPr>
              <a:buFont typeface="Arial" pitchFamily="34" charset="0"/>
              <a:buChar char="•"/>
            </a:pPr>
            <a:endParaRPr lang="gl-ES" sz="2400" b="1" dirty="0" smtClean="0"/>
          </a:p>
          <a:p>
            <a:pPr>
              <a:buFontTx/>
              <a:buChar char="-"/>
            </a:pPr>
            <a:r>
              <a:rPr lang="gl-ES" sz="2400" b="1" dirty="0" smtClean="0"/>
              <a:t>Recursos </a:t>
            </a:r>
            <a:r>
              <a:rPr lang="gl-ES" sz="2400" b="1" dirty="0" err="1" smtClean="0"/>
              <a:t>humans</a:t>
            </a:r>
            <a:r>
              <a:rPr lang="gl-ES" sz="2400" b="1" dirty="0" smtClean="0"/>
              <a:t>: grupos de Traballo (elaboración de </a:t>
            </a:r>
            <a:r>
              <a:rPr lang="gl-ES" sz="2400" b="1" dirty="0" smtClean="0">
                <a:hlinkClick r:id="rId2" action="ppaction://hlinksldjump"/>
              </a:rPr>
              <a:t>fichas</a:t>
            </a:r>
            <a:r>
              <a:rPr lang="gl-ES" sz="2400" b="1" dirty="0" smtClean="0"/>
              <a:t> de actividade. Talleres</a:t>
            </a:r>
          </a:p>
          <a:p>
            <a:pPr>
              <a:buFontTx/>
              <a:buChar char="-"/>
            </a:pPr>
            <a:endParaRPr lang="gl-ES" sz="2400" b="1" dirty="0" smtClean="0"/>
          </a:p>
          <a:p>
            <a:pPr>
              <a:buFontTx/>
              <a:buChar char="-"/>
            </a:pPr>
            <a:r>
              <a:rPr lang="gl-ES" sz="2400" b="1" dirty="0" err="1" smtClean="0"/>
              <a:t>Plantexamento</a:t>
            </a:r>
            <a:r>
              <a:rPr lang="gl-ES" sz="2400" b="1" dirty="0" smtClean="0"/>
              <a:t> de actividades no plano do recinto. </a:t>
            </a:r>
            <a:r>
              <a:rPr lang="gl-ES" sz="2400" b="1" dirty="0" err="1" smtClean="0"/>
              <a:t>Temporalización</a:t>
            </a:r>
            <a:endParaRPr lang="gl-ES" sz="2400" b="1" dirty="0" smtClean="0"/>
          </a:p>
          <a:p>
            <a:pPr>
              <a:buFontTx/>
              <a:buChar char="-"/>
            </a:pPr>
            <a:endParaRPr lang="gl-ES" sz="2400" b="1" dirty="0" smtClean="0"/>
          </a:p>
          <a:p>
            <a:pPr>
              <a:buFontTx/>
              <a:buChar char="-"/>
            </a:pPr>
            <a:r>
              <a:rPr lang="gl-ES" sz="2400" b="1" dirty="0" smtClean="0"/>
              <a:t>Colaboradores</a:t>
            </a:r>
          </a:p>
          <a:p>
            <a:pPr>
              <a:buFontTx/>
              <a:buChar char="-"/>
            </a:pPr>
            <a:endParaRPr lang="gl-ES" sz="2400" b="1" dirty="0" smtClean="0"/>
          </a:p>
          <a:p>
            <a:r>
              <a:rPr lang="gl-ES" sz="2400" b="1" dirty="0" smtClean="0"/>
              <a:t>     </a:t>
            </a:r>
          </a:p>
        </p:txBody>
      </p:sp>
      <p:sp>
        <p:nvSpPr>
          <p:cNvPr id="4" name="3 Elipse">
            <a:hlinkClick r:id="rId3" action="ppaction://hlinksldjump"/>
          </p:cNvPr>
          <p:cNvSpPr/>
          <p:nvPr/>
        </p:nvSpPr>
        <p:spPr>
          <a:xfrm>
            <a:off x="8460432" y="6237312"/>
            <a:ext cx="216024" cy="2663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-83642"/>
          <a:ext cx="9144000" cy="6464691"/>
        </p:xfrm>
        <a:graphic>
          <a:graphicData uri="http://schemas.openxmlformats.org/presentationml/2006/ole">
            <p:oleObj spid="_x0000_s51202" name="Acrobat Document" r:id="rId3" imgW="11344265" imgH="8019997" progId="Acrobat.Document.11">
              <p:embed/>
            </p:oleObj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7380312" y="6381328"/>
            <a:ext cx="952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>
                <a:hlinkClick r:id="rId4" action="ppaction://hlinksldjump"/>
              </a:rPr>
              <a:t>Diseño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619672" y="908720"/>
            <a:ext cx="662473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 dirty="0" smtClean="0">
                <a:solidFill>
                  <a:srgbClr val="FF0000"/>
                </a:solidFill>
              </a:rPr>
              <a:t>PLAN DE EXECUCIÓN</a:t>
            </a:r>
          </a:p>
          <a:p>
            <a:endParaRPr lang="es-ES_tradnl" sz="2400" b="1" dirty="0" smtClean="0">
              <a:solidFill>
                <a:srgbClr val="FF0000"/>
              </a:solidFill>
            </a:endParaRPr>
          </a:p>
          <a:p>
            <a:endParaRPr lang="es-ES_tradnl" sz="2400" b="1" dirty="0" smtClean="0">
              <a:solidFill>
                <a:srgbClr val="FF0000"/>
              </a:solidFill>
            </a:endParaRPr>
          </a:p>
          <a:p>
            <a:endParaRPr lang="es-ES_tradnl" sz="2400" b="1" dirty="0" smtClean="0">
              <a:solidFill>
                <a:srgbClr val="FF0000"/>
              </a:solidFill>
            </a:endParaRPr>
          </a:p>
          <a:p>
            <a:endParaRPr lang="es-ES_tradnl" sz="2400" b="1" dirty="0" smtClean="0">
              <a:solidFill>
                <a:srgbClr val="FF0000"/>
              </a:solidFill>
            </a:endParaRPr>
          </a:p>
          <a:p>
            <a:endParaRPr lang="es-ES_tradnl" sz="2400" b="1" dirty="0" smtClean="0">
              <a:solidFill>
                <a:srgbClr val="FF0000"/>
              </a:solidFill>
            </a:endParaRPr>
          </a:p>
          <a:p>
            <a:endParaRPr lang="es-ES_tradnl" sz="2400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ES_tradnl" dirty="0" err="1" smtClean="0"/>
              <a:t>Montaxe</a:t>
            </a:r>
            <a:r>
              <a:rPr lang="es-ES_tradnl" dirty="0" smtClean="0"/>
              <a:t> de </a:t>
            </a:r>
            <a:r>
              <a:rPr lang="es-ES_tradnl" dirty="0" err="1" smtClean="0"/>
              <a:t>instalacion</a:t>
            </a:r>
            <a:endParaRPr lang="es-ES_tradnl" dirty="0" smtClean="0"/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Horario do evento</a:t>
            </a:r>
          </a:p>
          <a:p>
            <a:pPr>
              <a:buFont typeface="Arial" pitchFamily="34" charset="0"/>
              <a:buChar char="•"/>
            </a:pPr>
            <a:r>
              <a:rPr lang="es-ES_tradnl" dirty="0" err="1" smtClean="0"/>
              <a:t>Desenrolo</a:t>
            </a:r>
            <a:r>
              <a:rPr lang="es-ES_tradnl" dirty="0" smtClean="0"/>
              <a:t> de actividades por grupos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Clausura </a:t>
            </a:r>
          </a:p>
          <a:p>
            <a:endParaRPr lang="es-ES_tradnl" dirty="0" smtClean="0"/>
          </a:p>
          <a:p>
            <a:pPr>
              <a:buFont typeface="Arial" pitchFamily="34" charset="0"/>
              <a:buChar char="•"/>
            </a:pPr>
            <a:endParaRPr lang="es-ES_tradnl" dirty="0" smtClean="0"/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AVALIACIÓN</a:t>
            </a:r>
          </a:p>
          <a:p>
            <a:pPr>
              <a:buFont typeface="Arial" pitchFamily="34" charset="0"/>
              <a:buChar char="•"/>
            </a:pPr>
            <a:endParaRPr lang="es-ES_tradnl" dirty="0" smtClean="0"/>
          </a:p>
          <a:p>
            <a:pPr>
              <a:buFontTx/>
              <a:buChar char="-"/>
            </a:pPr>
            <a:endParaRPr lang="es-ES_tradnl" dirty="0" smtClean="0"/>
          </a:p>
          <a:p>
            <a:pPr>
              <a:buFontTx/>
              <a:buChar char="-"/>
            </a:pPr>
            <a:endParaRPr lang="es-E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800708"/>
            <a:ext cx="3807520" cy="2855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USUARIO\Downloads\IMG_11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-531440"/>
            <a:ext cx="10442176" cy="7831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-1186962"/>
            <a:ext cx="9144000" cy="689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gl-ES" sz="1200" b="0" i="0" u="none" strike="noStrike" cap="none" normalizeH="0" baseline="0" dirty="0" smtClean="0">
              <a:ln>
                <a:noFill/>
              </a:ln>
              <a:solidFill>
                <a:srgbClr val="00000A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lang="gl-ES" sz="1200" dirty="0" smtClean="0">
              <a:solidFill>
                <a:srgbClr val="00000A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gl-ES" sz="1200" b="0" i="0" u="none" strike="noStrike" cap="none" normalizeH="0" baseline="0" dirty="0" smtClean="0">
              <a:ln>
                <a:noFill/>
              </a:ln>
              <a:solidFill>
                <a:srgbClr val="00000A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lang="gl-ES" sz="2400" dirty="0" smtClean="0">
              <a:solidFill>
                <a:srgbClr val="FF0000"/>
              </a:solidFill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lang="gl-ES" sz="2400" dirty="0" smtClean="0">
              <a:solidFill>
                <a:srgbClr val="FF0000"/>
              </a:solidFill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lang="gl-ES" sz="2400" dirty="0" smtClean="0">
              <a:solidFill>
                <a:srgbClr val="FF0000"/>
              </a:solidFill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lang="gl-ES" sz="2400" dirty="0" smtClean="0">
              <a:solidFill>
                <a:srgbClr val="FF0000"/>
              </a:solidFill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lang="gl-ES" sz="2400" b="1" dirty="0" smtClean="0">
                <a:solidFill>
                  <a:srgbClr val="FF0000"/>
                </a:solidFill>
                <a:latin typeface="+mj-lt"/>
                <a:ea typeface="Times New Roman" pitchFamily="18" charset="0"/>
                <a:cs typeface="Arial" pitchFamily="34" charset="0"/>
              </a:rPr>
              <a:t>OBXECTIVOS XERAIS </a:t>
            </a: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lang="gl-ES" sz="2400" b="1" dirty="0" smtClean="0">
              <a:solidFill>
                <a:srgbClr val="FF0000"/>
              </a:solidFill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ea typeface="Times New Roman" pitchFamily="18" charset="0"/>
                <a:cs typeface="Arial" pitchFamily="34" charset="0"/>
              </a:rPr>
              <a:t>Ver a competencia dos alumnos en dous módulos do segundo curso integrándoos nun só proxecto común: xornada de</a:t>
            </a:r>
            <a:r>
              <a:rPr kumimoji="0" lang="gl-ES" sz="2400" b="1" i="0" u="none" strike="noStrike" cap="none" normalizeH="0" dirty="0" smtClean="0">
                <a:ln>
                  <a:noFill/>
                </a:ln>
                <a:solidFill>
                  <a:srgbClr val="00000A"/>
                </a:solidFill>
                <a:effectLst/>
                <a:ea typeface="Times New Roman" pitchFamily="18" charset="0"/>
                <a:cs typeface="Arial" pitchFamily="34" charset="0"/>
              </a:rPr>
              <a:t> inclusión social a través da actividade </a:t>
            </a:r>
            <a:r>
              <a:rPr kumimoji="0" lang="gl-ES" sz="2400" b="1" i="0" u="none" strike="noStrike" cap="none" normalizeH="0" dirty="0" err="1" smtClean="0">
                <a:ln>
                  <a:noFill/>
                </a:ln>
                <a:solidFill>
                  <a:srgbClr val="00000A"/>
                </a:solidFill>
                <a:effectLst/>
                <a:ea typeface="Times New Roman" pitchFamily="18" charset="0"/>
                <a:cs typeface="Arial" pitchFamily="34" charset="0"/>
              </a:rPr>
              <a:t>físico-deportiva</a:t>
            </a:r>
            <a:r>
              <a:rPr kumimoji="0" lang="gl-ES" sz="2400" b="1" i="0" u="none" strike="noStrike" cap="none" normalizeH="0" dirty="0" smtClean="0">
                <a:ln>
                  <a:noFill/>
                </a:ln>
                <a:solidFill>
                  <a:srgbClr val="00000A"/>
                </a:solidFill>
                <a:effectLst/>
                <a:ea typeface="Times New Roman" pitchFamily="18" charset="0"/>
                <a:cs typeface="Arial" pitchFamily="34" charset="0"/>
              </a:rPr>
              <a:t>.</a:t>
            </a:r>
            <a:endParaRPr kumimoji="0" lang="gl-ES" sz="2400" b="1" i="0" u="none" strike="noStrike" cap="none" normalizeH="0" baseline="0" dirty="0" smtClean="0">
              <a:ln>
                <a:noFill/>
              </a:ln>
              <a:solidFill>
                <a:srgbClr val="00000A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lang="gl-ES" sz="2400" b="1" dirty="0" smtClean="0">
                <a:solidFill>
                  <a:srgbClr val="00000A"/>
                </a:solidFill>
                <a:ea typeface="Times New Roman" pitchFamily="18" charset="0"/>
                <a:cs typeface="Arial" pitchFamily="34" charset="0"/>
              </a:rPr>
              <a:t>Promover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ea typeface="Times New Roman" pitchFamily="18" charset="0"/>
                <a:cs typeface="Arial" pitchFamily="34" charset="0"/>
              </a:rPr>
              <a:t> a actividade física e deporte sen barreiras</a:t>
            </a:r>
            <a:endParaRPr lang="es-ES" sz="2400" b="1" dirty="0" smtClean="0"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gl-ES" sz="2400" b="1" dirty="0" smtClean="0">
                <a:solidFill>
                  <a:srgbClr val="00000A"/>
                </a:solidFill>
                <a:ea typeface="Times New Roman" pitchFamily="18" charset="0"/>
                <a:cs typeface="Arial" pitchFamily="34" charset="0"/>
              </a:rPr>
              <a:t>Promover a equidade, a cohesión social e a cidadanía activa</a:t>
            </a:r>
            <a:endParaRPr lang="gl-ES" sz="2400" b="1" dirty="0" smtClean="0">
              <a:solidFill>
                <a:srgbClr val="00000A"/>
              </a:solidFill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gl-ES" sz="2400" b="1" dirty="0" smtClean="0">
                <a:solidFill>
                  <a:srgbClr val="00000A"/>
                </a:solidFill>
                <a:ea typeface="Times New Roman" pitchFamily="18" charset="0"/>
                <a:cs typeface="Arial" pitchFamily="34" charset="0"/>
              </a:rPr>
              <a:t>Impulsar a </a:t>
            </a:r>
            <a:r>
              <a:rPr lang="gl-ES" sz="2400" b="1" dirty="0" err="1" smtClean="0">
                <a:solidFill>
                  <a:srgbClr val="00000A"/>
                </a:solidFill>
                <a:ea typeface="Times New Roman" pitchFamily="18" charset="0"/>
                <a:cs typeface="Arial" pitchFamily="34" charset="0"/>
              </a:rPr>
              <a:t>interactividade</a:t>
            </a:r>
            <a:r>
              <a:rPr lang="gl-ES" sz="2400" b="1" dirty="0" smtClean="0">
                <a:solidFill>
                  <a:srgbClr val="00000A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gl-ES" sz="2400" b="1" dirty="0" err="1" smtClean="0">
                <a:solidFill>
                  <a:srgbClr val="00000A"/>
                </a:solidFill>
                <a:ea typeface="Times New Roman" pitchFamily="18" charset="0"/>
                <a:cs typeface="Arial" pitchFamily="34" charset="0"/>
              </a:rPr>
              <a:t>intercentros</a:t>
            </a:r>
            <a:r>
              <a:rPr lang="gl-ES" sz="2400" b="1" dirty="0" smtClean="0">
                <a:solidFill>
                  <a:srgbClr val="00000A"/>
                </a:solidFill>
                <a:ea typeface="Times New Roman" pitchFamily="18" charset="0"/>
                <a:cs typeface="Arial" pitchFamily="34" charset="0"/>
              </a:rPr>
              <a:t> e o uso de materiais didácticos: material audiovisual multimedia , sitios </a:t>
            </a:r>
            <a:r>
              <a:rPr lang="gl-ES" sz="2400" b="1" dirty="0" err="1" smtClean="0">
                <a:solidFill>
                  <a:srgbClr val="00000A"/>
                </a:solidFill>
                <a:ea typeface="Times New Roman" pitchFamily="18" charset="0"/>
                <a:cs typeface="Arial" pitchFamily="34" charset="0"/>
              </a:rPr>
              <a:t>web…</a:t>
            </a:r>
            <a:r>
              <a:rPr lang="gl-ES" sz="2400" b="1" dirty="0" smtClean="0">
                <a:solidFill>
                  <a:srgbClr val="00000A"/>
                </a:solidFill>
                <a:ea typeface="Times New Roman" pitchFamily="18" charset="0"/>
                <a:cs typeface="Arial" pitchFamily="34" charset="0"/>
              </a:rPr>
              <a:t>.</a:t>
            </a:r>
            <a:endParaRPr lang="gl-ES" sz="2400" b="1" dirty="0" smtClean="0">
              <a:solidFill>
                <a:srgbClr val="00000A"/>
              </a:solidFill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gl-ES" sz="2400" b="1" dirty="0" smtClean="0">
                <a:solidFill>
                  <a:srgbClr val="00000A"/>
                </a:solidFill>
                <a:ea typeface="Times New Roman" pitchFamily="18" charset="0"/>
                <a:cs typeface="Arial" pitchFamily="34" charset="0"/>
              </a:rPr>
              <a:t>Deseñar e planificar un proxecto en colaboración con empresas e centros fundamentada no seu contorno xerando os propios recursos</a:t>
            </a:r>
            <a:endParaRPr lang="gl-ES" sz="2400" b="1" dirty="0" smtClean="0">
              <a:solidFill>
                <a:srgbClr val="00000A"/>
              </a:solidFill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gl-ES" sz="2000" b="0" i="0" u="none" strike="noStrike" cap="none" normalizeH="0" baseline="0" dirty="0" smtClean="0">
              <a:ln>
                <a:noFill/>
              </a:ln>
              <a:solidFill>
                <a:srgbClr val="00000A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endParaRPr kumimoji="0" 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433048" cy="6288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144" y="548680"/>
            <a:ext cx="8819856" cy="5879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7847748" cy="5231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532440" cy="5688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I XORNAD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4274195" cy="6045803"/>
          </a:xfrm>
          <a:prstGeom prst="rect">
            <a:avLst/>
          </a:prstGeom>
          <a:noFill/>
        </p:spPr>
      </p:pic>
      <p:pic>
        <p:nvPicPr>
          <p:cNvPr id="30721" name="Picture 1" descr="E:\JORNADA 18 MARZO\fotos Y PERIODICOS PRIMERA XORNADA DISCAPACITADOS. 18 MARZO 2015\FOTOS TORRADO\DSC_30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636912"/>
            <a:ext cx="4574034" cy="3049357"/>
          </a:xfrm>
          <a:prstGeom prst="rect">
            <a:avLst/>
          </a:prstGeom>
          <a:noFill/>
        </p:spPr>
      </p:pic>
      <p:sp>
        <p:nvSpPr>
          <p:cNvPr id="6" name="5 Elipse"/>
          <p:cNvSpPr/>
          <p:nvPr/>
        </p:nvSpPr>
        <p:spPr>
          <a:xfrm>
            <a:off x="5076056" y="404664"/>
            <a:ext cx="3096344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 smtClean="0">
                <a:solidFill>
                  <a:schemeClr val="tx1"/>
                </a:solidFill>
              </a:rPr>
              <a:t>Curso: 2014-15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Dous</a:t>
            </a:r>
            <a:r>
              <a:rPr lang="es-ES_tradnl" sz="2000" b="1" dirty="0" smtClean="0">
                <a:solidFill>
                  <a:schemeClr val="tx1"/>
                </a:solidFill>
              </a:rPr>
              <a:t> centros</a:t>
            </a:r>
            <a:endParaRPr lang="es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8424628" cy="561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IMG_00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12576" y="-81741"/>
            <a:ext cx="10409612" cy="693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 descr="E:\II XORNAD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4392488" cy="6214702"/>
          </a:xfrm>
          <a:prstGeom prst="rect">
            <a:avLst/>
          </a:prstGeom>
          <a:noFill/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140968"/>
            <a:ext cx="3454152" cy="3454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Elipse">
            <a:hlinkClick r:id="rId4" action="ppaction://hlinksldjump"/>
          </p:cNvPr>
          <p:cNvSpPr/>
          <p:nvPr/>
        </p:nvSpPr>
        <p:spPr>
          <a:xfrm>
            <a:off x="8748464" y="6453336"/>
            <a:ext cx="179512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4860032" y="692696"/>
            <a:ext cx="3528392" cy="20162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Curso: 2015-16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Catro centros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Novidades: terapia animal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Novos Colaboradores</a:t>
            </a:r>
            <a:endParaRPr lang="gl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IMG_0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552" y="428328"/>
            <a:ext cx="8681928" cy="5787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61256"/>
            <a:ext cx="4098709" cy="614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E:\IMG_49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6663" y="93663"/>
            <a:ext cx="6669087" cy="6669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16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2 Elipse">
            <a:hlinkClick r:id="rId3" action="ppaction://hlinksldjump"/>
          </p:cNvPr>
          <p:cNvSpPr/>
          <p:nvPr/>
        </p:nvSpPr>
        <p:spPr>
          <a:xfrm>
            <a:off x="7956376" y="652534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Elipse">
            <a:hlinkClick r:id="rId2" action="ppaction://hlinksldjump"/>
          </p:cNvPr>
          <p:cNvSpPr/>
          <p:nvPr/>
        </p:nvSpPr>
        <p:spPr>
          <a:xfrm>
            <a:off x="8460432" y="6525344"/>
            <a:ext cx="144016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 descr="E:\marzo sen fronteiras\Fotos Marzo Sen Fronteiras\MARZO SEN FRONTEIRAS Centro Ocupacional O Saiar 22-03-2017\DSC021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59433"/>
            <a:ext cx="9144000" cy="68588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MARZO SEN FRONTEIRAS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264" y="288905"/>
            <a:ext cx="4459743" cy="6308448"/>
          </a:xfrm>
          <a:prstGeom prst="rect">
            <a:avLst/>
          </a:prstGeom>
          <a:noFill/>
        </p:spPr>
      </p:pic>
      <p:sp>
        <p:nvSpPr>
          <p:cNvPr id="9" name="8 Elipse">
            <a:hlinkClick r:id="rId3" action="ppaction://hlinksldjump"/>
          </p:cNvPr>
          <p:cNvSpPr/>
          <p:nvPr/>
        </p:nvSpPr>
        <p:spPr>
          <a:xfrm>
            <a:off x="7956376" y="652534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Elipse">
            <a:hlinkClick r:id="rId4" action="ppaction://hlinksldjump"/>
          </p:cNvPr>
          <p:cNvSpPr/>
          <p:nvPr/>
        </p:nvSpPr>
        <p:spPr>
          <a:xfrm>
            <a:off x="8460432" y="6525344"/>
            <a:ext cx="144016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Elipse">
            <a:hlinkClick r:id="rId5" action="ppaction://hlinksldjump"/>
          </p:cNvPr>
          <p:cNvSpPr/>
          <p:nvPr/>
        </p:nvSpPr>
        <p:spPr>
          <a:xfrm>
            <a:off x="8820472" y="6525344"/>
            <a:ext cx="144016" cy="122312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" name="12 Imagen" descr="DSC0163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32040" y="260648"/>
            <a:ext cx="3672408" cy="2754306"/>
          </a:xfrm>
          <a:prstGeom prst="rect">
            <a:avLst/>
          </a:prstGeom>
        </p:spPr>
      </p:pic>
      <p:sp>
        <p:nvSpPr>
          <p:cNvPr id="11" name="10 Elipse"/>
          <p:cNvSpPr/>
          <p:nvPr/>
        </p:nvSpPr>
        <p:spPr>
          <a:xfrm>
            <a:off x="5004048" y="3717032"/>
            <a:ext cx="3888432" cy="23042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Curso: 2016-17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Catro días / Marzo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Instalación do IES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Convivencia toda a comunidade educativa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Barreiras arquitectónicas</a:t>
            </a:r>
            <a:endParaRPr lang="gl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Elipse">
            <a:hlinkClick r:id="rId2" action="ppaction://hlinksldjump"/>
          </p:cNvPr>
          <p:cNvSpPr/>
          <p:nvPr/>
        </p:nvSpPr>
        <p:spPr>
          <a:xfrm flipV="1">
            <a:off x="8748464" y="6669361"/>
            <a:ext cx="144015" cy="188638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76672"/>
            <a:ext cx="7350275" cy="5513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4104456" cy="5472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764704"/>
            <a:ext cx="3960440" cy="528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Elipse">
            <a:hlinkClick r:id="rId4" action="ppaction://hlinksldjump"/>
          </p:cNvPr>
          <p:cNvSpPr/>
          <p:nvPr/>
        </p:nvSpPr>
        <p:spPr>
          <a:xfrm>
            <a:off x="8748464" y="6525344"/>
            <a:ext cx="144016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8640"/>
            <a:ext cx="7420655" cy="4174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708920"/>
            <a:ext cx="4176464" cy="3923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Elipse">
            <a:hlinkClick r:id="rId4" action="ppaction://hlinksldjump"/>
          </p:cNvPr>
          <p:cNvSpPr/>
          <p:nvPr/>
        </p:nvSpPr>
        <p:spPr>
          <a:xfrm>
            <a:off x="1691680" y="6093296"/>
            <a:ext cx="288032" cy="2663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UARIO\Downloads\IMG_493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88640"/>
            <a:ext cx="4755064" cy="6340085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395536" y="1124744"/>
            <a:ext cx="2228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>
                <a:hlinkClick r:id="rId3" action="ppaction://hlinksldjump"/>
              </a:rPr>
              <a:t>FICHA ESTACIÓN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:\Users\USUARIO\Downloads\IMG_49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6858000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7452320" y="6597352"/>
            <a:ext cx="835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>
                <a:hlinkClick r:id="rId3" action="ppaction://hlinksldjump"/>
              </a:rPr>
              <a:t>PLANO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411760" y="0"/>
            <a:ext cx="4608512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" descr="C:\Users\USUARIO\Downloads\IMG-20180315-WA0004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31640" y="0"/>
            <a:ext cx="4608512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Elipse"/>
          <p:cNvSpPr/>
          <p:nvPr/>
        </p:nvSpPr>
        <p:spPr>
          <a:xfrm>
            <a:off x="5724128" y="4149080"/>
            <a:ext cx="3275856" cy="187220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Curso: 2017-18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Cinco centros</a:t>
            </a:r>
          </a:p>
          <a:p>
            <a:pPr algn="ctr"/>
            <a:r>
              <a:rPr lang="gl-ES" sz="2000" b="1" dirty="0" smtClean="0">
                <a:solidFill>
                  <a:schemeClr val="tx1"/>
                </a:solidFill>
              </a:rPr>
              <a:t>Colaboracións especiais</a:t>
            </a:r>
            <a:endParaRPr lang="gl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/>
          <p:nvPr/>
        </p:nvSpPr>
        <p:spPr>
          <a:xfrm>
            <a:off x="2699792" y="692696"/>
            <a:ext cx="4146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 smtClean="0">
                <a:solidFill>
                  <a:srgbClr val="FF0000"/>
                </a:solidFill>
              </a:rPr>
              <a:t>PLANIFICACIÓN  DO PROXECTO</a:t>
            </a:r>
            <a:endParaRPr lang="es-E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342</Words>
  <Application>Microsoft Office PowerPoint</Application>
  <PresentationFormat>Presentación en pantalla (4:3)</PresentationFormat>
  <Paragraphs>90</Paragraphs>
  <Slides>64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64</vt:i4>
      </vt:variant>
    </vt:vector>
  </HeadingPairs>
  <TitlesOfParts>
    <vt:vector size="66" baseType="lpstr">
      <vt:lpstr>Tema de Office</vt:lpstr>
      <vt:lpstr>Acrobat Document</vt:lpstr>
      <vt:lpstr>“MARZO SEN FRONTEIRAS”</vt:lpstr>
      <vt:lpstr>PRESENTACIÓN E XUSTIFICACIÓN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   RELACIÓN DE CENTROS EDUCATIVOS, EMPRESAS , ENTIDADES PARTICIPANTES NO PROXECTO    </vt:lpstr>
      <vt:lpstr>Diapositiva 11</vt:lpstr>
      <vt:lpstr>Diapositiva 12</vt:lpstr>
      <vt:lpstr>Diapositiva 13</vt:lpstr>
      <vt:lpstr>Diapositiva 14</vt:lpstr>
      <vt:lpstr>METODOLOXÍA DO PROXECTO E PLAN DE TRABALLO XERAL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“MARZO SEN FRONTEIRAS”</dc:title>
  <dc:creator>USUARIO</dc:creator>
  <cp:lastModifiedBy>USUARIO</cp:lastModifiedBy>
  <cp:revision>23</cp:revision>
  <dcterms:created xsi:type="dcterms:W3CDTF">2018-09-16T15:22:43Z</dcterms:created>
  <dcterms:modified xsi:type="dcterms:W3CDTF">2018-09-26T17:42:05Z</dcterms:modified>
</cp:coreProperties>
</file>