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302" r:id="rId2"/>
    <p:sldId id="258" r:id="rId3"/>
    <p:sldId id="292" r:id="rId4"/>
    <p:sldId id="293" r:id="rId5"/>
    <p:sldId id="260" r:id="rId6"/>
    <p:sldId id="304" r:id="rId7"/>
    <p:sldId id="306" r:id="rId8"/>
    <p:sldId id="276" r:id="rId9"/>
    <p:sldId id="277" r:id="rId10"/>
    <p:sldId id="278" r:id="rId11"/>
    <p:sldId id="280" r:id="rId12"/>
    <p:sldId id="279" r:id="rId13"/>
    <p:sldId id="282" r:id="rId14"/>
    <p:sldId id="281" r:id="rId15"/>
    <p:sldId id="283" r:id="rId16"/>
    <p:sldId id="284" r:id="rId17"/>
    <p:sldId id="307" r:id="rId18"/>
    <p:sldId id="287" r:id="rId19"/>
    <p:sldId id="285" r:id="rId20"/>
    <p:sldId id="286" r:id="rId21"/>
    <p:sldId id="288" r:id="rId22"/>
    <p:sldId id="289" r:id="rId23"/>
    <p:sldId id="290" r:id="rId24"/>
    <p:sldId id="291" r:id="rId25"/>
    <p:sldId id="259" r:id="rId26"/>
    <p:sldId id="268" r:id="rId27"/>
    <p:sldId id="263" r:id="rId28"/>
    <p:sldId id="308" r:id="rId29"/>
    <p:sldId id="262" r:id="rId30"/>
    <p:sldId id="310" r:id="rId31"/>
    <p:sldId id="309" r:id="rId32"/>
    <p:sldId id="303" r:id="rId33"/>
    <p:sldId id="267" r:id="rId34"/>
    <p:sldId id="297" r:id="rId35"/>
    <p:sldId id="322" r:id="rId36"/>
    <p:sldId id="323" r:id="rId37"/>
    <p:sldId id="298" r:id="rId38"/>
    <p:sldId id="324" r:id="rId39"/>
    <p:sldId id="299" r:id="rId40"/>
    <p:sldId id="325" r:id="rId41"/>
    <p:sldId id="301" r:id="rId42"/>
    <p:sldId id="326" r:id="rId43"/>
    <p:sldId id="296" r:id="rId44"/>
    <p:sldId id="312" r:id="rId45"/>
    <p:sldId id="266" r:id="rId46"/>
    <p:sldId id="316" r:id="rId47"/>
    <p:sldId id="317" r:id="rId48"/>
    <p:sldId id="319" r:id="rId49"/>
    <p:sldId id="318" r:id="rId50"/>
    <p:sldId id="321" r:id="rId51"/>
    <p:sldId id="271" r:id="rId52"/>
    <p:sldId id="320" r:id="rId53"/>
    <p:sldId id="269" r:id="rId54"/>
    <p:sldId id="265" r:id="rId55"/>
    <p:sldId id="329" r:id="rId56"/>
    <p:sldId id="327" r:id="rId57"/>
    <p:sldId id="328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9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7-11-11T23:39:01.670"/>
    </inkml:context>
    <inkml:brush xml:id="br0">
      <inkml:brushProperty name="width" value="0.08819" units="cm"/>
      <inkml:brushProperty name="height" value="0.35278" units="cm"/>
      <inkml:brushProperty name="color" value="#990099"/>
      <inkml:brushProperty name="tip" value="rectangle"/>
      <inkml:brushProperty name="rasterOp" value="maskPen"/>
    </inkml:brush>
  </inkml:definitions>
  <inkml:trace contextRef="#ctx0" brushRef="#br0">12722 6816 0,'0'-60'141,"0"31"-110,0-31-15,0 30-1,0 0 17,0 0 30,0 1-46,0-2 77,0 2-30,0-2-16,0 2-32,0 0 32,0-2-15,0 2-17,0-2 1,0 2 31,0-1-16,0 0 0,0 0 0,0 1-15,0-2 15,0 2-15,0-1 15,0 0-15,0 1 31,0-2-16,0 2 16,0-2-32,0 2 17,0-1-1,0 0 31,0 0-46,0 1 15,0-2 1,0 2-1,0-1-16,0 0 17,0 1-1,0-2 0,0 2-31,0-2 31,0 2-15,0-1 0,0 0 15,0 0-15,0 1-1,0-1 32,0 0-31,0 0-1,0 0 17,38 30-17,-38-29 16,0-2 1,38 2-17,-1 29 1,-37-31 15,0 2 0,39 29 1,-39-30-17,0 0 1,0 0 15,37 30-31,-37-29 31,39-1-15,-39 0 0,37 30-1,-37-30 1,0 0 0,39 30-1,-39-29 1,0-2-1,0 2 1,37-2 15,-37 2-15,0-1 15,0 0-15,39 30-1,-39-29 1,0-1 15,37 0-15,0 30 0,-37-30-1,0 0 1,0 0-1,0 1 1,39 29 0,-39-31-1,0 2 17,0-2-17,37 31 1,1 0 31,-38-29-32,0-1 48,0 0-1,0 1-30,0-1-1,0 0 47,0 0-47,-38 0-15,38 0 31,-37 30 0,-2-29 46,2 29-46,37-31-31,-37 31-1,37-29 48,-39 29-63,39-31 47,-37 31 78,-2 0-63,39-29-62,-37 29 32,-2 0 139,39-29-124,-37 29-31,-2 0 31,2 0-16,-1 0 16,38-31 0,-38 31 0,0 0 0,1 0-32,-1 0 16,38-29-15,-38 29 15,1 0-15,-2 0 0,2 0 30,-2 0-30,2 0 0,-2 0-16,-36 0 15,-38 0 17,37 0-17,39 0 1,-3 0-1,3 0 17,37 29-17,-39-29 1,2 0 0,-2 0 15,2 0 0,-2 0-15,2 0-1,37 31 17,-37-31 61,-2 0-61,39 29-1,-37-29 16,37 29-16,-38-29-31,38 31 16,-38-31-1,38 29 16,-38-29-15,38 31 0,-37-31-1,37 29 17,-39 1-17,39 0 1,-37-30-1,37 30 17,-39-30-32,39 30 15,0 0 1,-37-30 15,37 29-15,-37-29-1,37 30 1,0 0 0,-39-1-1,39 2 1,-76-2 0,76 2-1,0-2 1,-37 1-1,37 0 1,-38 0 0,38 0-1,0 0 17,-38-30-17,38 29 1,-38-29-1,38 60 1,-38-31 15,38 2 1,0-2-1,-38-29-16,38 60 1,0-30 15,-37 0 1,37 0-32,0 0 46,0-1-14,-39-29-17,39 30 17,-37-30-32,37 30 15,0 0 16,-37-1 1,37 2-32,0-2 15,0 2 1,-39-31 0,39 29 15,0 1 0,0 0-15,-37-30 15,37 30-15,0 0 15,0-1 31,0 1-46,0 0 15,0 0-15,0-1 31,37-29-32,-37 31-15,0-2 32,0 2-1,0-2 0,0 1-15,39 0-1,-39-1 1,0 2 46,0-2-30,0 1-17,0 0 17,37-30-17,-37 30-15,0-1 31,0 2-15,0-2 15,0 2 1,0-2 14,0 1-30,37-30 0,-37 30-1,0-1 17,0 2-1,0-2-16,0 1 32,0 0-15,0 0-17,0-1 1,0 2 15,0-2-15,0 2-1,39-31 1,-39 29 0,0 0-1,0 2 16,0-2-15,0 2 15,0-2 1,0 1-17,0 0 1,37 0 15,-37-1-15,0 2 31,0-2-16,0 2 16,0-2-16,0 31-15,0-31 46,0 2-31,0-2-15,38-29-16,-38 30 31,0 0 0,0 0 16,0-1-31,38 2 0,-38-2 15,38-29-16,-38 30 1,0 0 15,0-1 1,0 2-17,38-31 48,-38 29-16,0 2-1,38-31-14,-38 29-17,37-29 79,2 0-16,-39 30-62,0 0 15,37-30-15,-37 30-1,39-30-15,-2 0 32,0 29-32,2-29 62,-2 0-46,2 0-1,-2 31-15,1-31 16,0 0-16,0 0 16,-1 0 140,2 0-141,-2 0-15,76 0 16,2 0 0,-78 0-16,40 0 15,-39 0 17,0 0 14,0 0-14,-1 0-1,1 0 0,0 0 0,-1-31 1,2 31-32,-2 0 31,-37-29-31,39-1 78,-39 0-62,0 0 15,37 30-15,-37-29-1,39-2 1,-39 2-1,0-2 32,0-28-31,0 29 0,0 1-1,0-2 1,0 2-1,0-1 17,37 0-17,-37 0 1,0 1 15,0-2 0,0 2-15,0-2 0,0 2-1,0-31 1,0 31 15,0-2 0,0 2 1,0-1-1,0 0-15,0 0 15,0 1 16,0-2-32,0 2 1,0-2 15,0 2 0,0 0-15,0-2 0,0 2-1,0-2 17,0 2-1,0-1-16,0 0 1,0 0 0,0 1 15,0-2-15,0 2-1,0-1 16,0 0-15,0 1 15,0-2 16,0 2-31,0-2 15,38 2 0,-38-1 1,0 0-1,38 30-16,-38-30 1,0 1 0,37-2-1,-37 2 17,0-1 14,38 30-46,-38-30 16,0 1 15,0-2 32,38 31-1,-38-29-62,0-2 16,0 2 31,0-1-16,38 30 0,-38-30-15,0 0 0,0 1 15,37 29-16,-37-30 17,0 0-1,0 0-15,39 0 30,-39 1-14,0-2 15,0 2-47,0-2 31,37 31 0,-37-29-15,0-1 31,0 0-32,0 0 32,39 1 0,-39-1-16,0 0-31,37 0 16,-37 0 31,39 30 0,-39-29-32,0-2 1,0 2-1,0-2 95,0 2-63,37-1-32,-37 0 1,0 1 250,0-1-235,39 0-16,-39 0 1,0 0 0,0 0 15,37 30-15,-37-29-1,0-2 1,0 2-1,0-2 1,37 31 15,-37-59 32,0 29 31,0 1-32,0-1 32,0 0-63,0 0 32,0 0-32,0 0 78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DVuobrBX9U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https://youtu.be/iUU8SZR_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UU8SZR_Lk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imeo.com/24423179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meo.com/244229007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24423211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imeo.com/24422826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owtoon.com/online-presentation/bDT9kLjx61K/?utm_campaign=copy%2Bshare%2Bby%2Bnon%2Bowner&amp;utm_medium=SocialShare&amp;mode=movie&amp;utm_source=player-page-social-share&amp;utm_content=bDT9kLjx61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yIdALMBjXdI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VSuS_pdCvSE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mujeresdelcongo.blogspot.com.es/" TargetMode="External"/><Relationship Id="rId2" Type="http://schemas.openxmlformats.org/officeDocument/2006/relationships/hyperlink" Target="http://porfinenafrica.com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CCC62C-A1E4-44FD-87F1-6AC2A47F4432}"/>
              </a:ext>
            </a:extLst>
          </p:cNvPr>
          <p:cNvSpPr txBox="1"/>
          <p:nvPr/>
        </p:nvSpPr>
        <p:spPr>
          <a:xfrm>
            <a:off x="203200" y="177800"/>
            <a:ext cx="11753850" cy="6502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8DC7E1-AC41-44CC-8F92-7313E0B0C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619955"/>
            <a:ext cx="9966960" cy="3207024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s-ES" sz="6600" dirty="0">
                <a:solidFill>
                  <a:srgbClr val="990099"/>
                </a:solidFill>
              </a:rPr>
              <a:t>COÑECE</a:t>
            </a:r>
            <a:r>
              <a:rPr lang="es-ES" sz="6000" dirty="0"/>
              <a:t> </a:t>
            </a:r>
            <a:r>
              <a:rPr lang="es-ES" sz="6000" dirty="0">
                <a:solidFill>
                  <a:schemeClr val="bg1"/>
                </a:solidFill>
              </a:rPr>
              <a:t>O SUFRIMENTO</a:t>
            </a:r>
            <a:br>
              <a:rPr lang="es-ES" sz="6000" dirty="0"/>
            </a:br>
            <a:r>
              <a:rPr lang="es-ES" sz="6000" dirty="0"/>
              <a:t>	</a:t>
            </a:r>
            <a:r>
              <a:rPr lang="es-ES" sz="6600" dirty="0">
                <a:solidFill>
                  <a:srgbClr val="990099"/>
                </a:solidFill>
              </a:rPr>
              <a:t>VISIBILIZA</a:t>
            </a:r>
            <a:r>
              <a:rPr lang="es-ES" sz="6000" dirty="0"/>
              <a:t> </a:t>
            </a:r>
            <a:r>
              <a:rPr lang="es-ES" sz="6000" dirty="0">
                <a:solidFill>
                  <a:schemeClr val="bg1"/>
                </a:solidFill>
              </a:rPr>
              <a:t>A VIOLENCIA</a:t>
            </a:r>
            <a:br>
              <a:rPr lang="es-ES" sz="6000" dirty="0"/>
            </a:br>
            <a:r>
              <a:rPr lang="es-ES" sz="6000" dirty="0"/>
              <a:t>		</a:t>
            </a:r>
            <a:r>
              <a:rPr lang="es-ES" sz="6600" dirty="0">
                <a:solidFill>
                  <a:srgbClr val="990099"/>
                </a:solidFill>
              </a:rPr>
              <a:t>DEFENDE</a:t>
            </a:r>
            <a:r>
              <a:rPr lang="es-ES" sz="6000" dirty="0"/>
              <a:t> </a:t>
            </a:r>
            <a:r>
              <a:rPr lang="es-ES" sz="6000" dirty="0">
                <a:solidFill>
                  <a:schemeClr val="bg1"/>
                </a:solidFill>
              </a:rPr>
              <a:t>ÁS MULLERES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554083-5C04-403D-AC6D-D0FC16F3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513497"/>
            <a:ext cx="8767860" cy="1388165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Día Internacional contra a Violencia de </a:t>
            </a:r>
            <a:r>
              <a:rPr lang="es-ES" dirty="0" err="1">
                <a:solidFill>
                  <a:schemeClr val="bg1"/>
                </a:solidFill>
              </a:rPr>
              <a:t>Xénero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Biblioteca do IES Castro </a:t>
            </a:r>
            <a:r>
              <a:rPr lang="es-ES" dirty="0" err="1">
                <a:solidFill>
                  <a:schemeClr val="bg1"/>
                </a:solidFill>
              </a:rPr>
              <a:t>Alobre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25 de </a:t>
            </a:r>
            <a:r>
              <a:rPr lang="es-ES" dirty="0" err="1">
                <a:solidFill>
                  <a:schemeClr val="bg1"/>
                </a:solidFill>
              </a:rPr>
              <a:t>novembro</a:t>
            </a:r>
            <a:r>
              <a:rPr lang="es-ES" dirty="0">
                <a:solidFill>
                  <a:schemeClr val="bg1"/>
                </a:solidFill>
              </a:rPr>
              <a:t> de 2017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6FCD04-1261-4C06-94EB-50E38EF6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940" y="5207580"/>
            <a:ext cx="720000" cy="1380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ACFA58-CB13-4699-806F-8C786139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6182" y="5862756"/>
            <a:ext cx="104241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64" y="457200"/>
            <a:ext cx="5953072" cy="59436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234950" y="674400"/>
            <a:ext cx="65960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err="1">
                <a:solidFill>
                  <a:srgbClr val="990099"/>
                </a:solidFill>
              </a:rPr>
              <a:t>Perdín</a:t>
            </a:r>
            <a:r>
              <a:rPr lang="es-ES" sz="8800" dirty="0">
                <a:solidFill>
                  <a:srgbClr val="990099"/>
                </a:solidFill>
              </a:rPr>
              <a:t> o </a:t>
            </a:r>
            <a:r>
              <a:rPr lang="es-ES" sz="8800" dirty="0" err="1">
                <a:solidFill>
                  <a:srgbClr val="990099"/>
                </a:solidFill>
              </a:rPr>
              <a:t>coñecemento</a:t>
            </a:r>
            <a:r>
              <a:rPr lang="es-ES" sz="8800" dirty="0">
                <a:solidFill>
                  <a:srgbClr val="990099"/>
                </a:solidFill>
              </a:rPr>
              <a:t> e seguían violándome</a:t>
            </a:r>
          </a:p>
        </p:txBody>
      </p:sp>
    </p:spTree>
    <p:extLst>
      <p:ext uri="{BB962C8B-B14F-4D97-AF65-F5344CB8AC3E}">
        <p14:creationId xmlns:p14="http://schemas.microsoft.com/office/powerpoint/2010/main" val="146878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64" y="457200"/>
            <a:ext cx="5953072" cy="59436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693241" y="493549"/>
            <a:ext cx="4297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solidFill>
                  <a:srgbClr val="990099"/>
                </a:solidFill>
              </a:rPr>
              <a:t>Matanza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414EC-F85A-41FF-BFC1-5F2E5EAB726D}"/>
              </a:ext>
            </a:extLst>
          </p:cNvPr>
          <p:cNvSpPr txBox="1"/>
          <p:nvPr/>
        </p:nvSpPr>
        <p:spPr>
          <a:xfrm>
            <a:off x="4337533" y="1678375"/>
            <a:ext cx="3136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solidFill>
                  <a:srgbClr val="990099"/>
                </a:solidFill>
              </a:rPr>
              <a:t>Home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1A41ED8-37CB-42E7-B216-994D0BF7F0B6}"/>
              </a:ext>
            </a:extLst>
          </p:cNvPr>
          <p:cNvSpPr/>
          <p:nvPr/>
        </p:nvSpPr>
        <p:spPr>
          <a:xfrm>
            <a:off x="693241" y="1984165"/>
            <a:ext cx="16433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8800" dirty="0">
                <a:solidFill>
                  <a:srgbClr val="990099"/>
                </a:solidFill>
              </a:rPr>
              <a:t>P</a:t>
            </a:r>
            <a:r>
              <a:rPr lang="es-ES" sz="8800" dirty="0" err="1">
                <a:solidFill>
                  <a:srgbClr val="990099"/>
                </a:solidFill>
              </a:rPr>
              <a:t>ai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EFABDB-2BEE-4141-9DCF-D9491592D037}"/>
              </a:ext>
            </a:extLst>
          </p:cNvPr>
          <p:cNvSpPr/>
          <p:nvPr/>
        </p:nvSpPr>
        <p:spPr>
          <a:xfrm>
            <a:off x="2540621" y="3028566"/>
            <a:ext cx="17844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8800" dirty="0" err="1">
                <a:solidFill>
                  <a:srgbClr val="990099"/>
                </a:solidFill>
              </a:rPr>
              <a:t>Nai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C39901-379B-4064-B595-9ACC5F93CF61}"/>
              </a:ext>
            </a:extLst>
          </p:cNvPr>
          <p:cNvSpPr/>
          <p:nvPr/>
        </p:nvSpPr>
        <p:spPr>
          <a:xfrm>
            <a:off x="4170744" y="4309751"/>
            <a:ext cx="33794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8800" dirty="0" err="1">
                <a:solidFill>
                  <a:srgbClr val="990099"/>
                </a:solidFill>
              </a:rPr>
              <a:t>Irmáns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F65952-FD94-42FC-8D57-2FD95F0A2B76}"/>
              </a:ext>
            </a:extLst>
          </p:cNvPr>
          <p:cNvSpPr/>
          <p:nvPr/>
        </p:nvSpPr>
        <p:spPr>
          <a:xfrm>
            <a:off x="770062" y="4813108"/>
            <a:ext cx="27847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8800" dirty="0" err="1">
                <a:solidFill>
                  <a:srgbClr val="990099"/>
                </a:solidFill>
              </a:rPr>
              <a:t>Irmás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4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64" y="457200"/>
            <a:ext cx="5953072" cy="59436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414364" y="1351508"/>
            <a:ext cx="553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Órganos </a:t>
            </a:r>
            <a:r>
              <a:rPr lang="es-ES" sz="8800" dirty="0" err="1">
                <a:solidFill>
                  <a:srgbClr val="990099"/>
                </a:solidFill>
              </a:rPr>
              <a:t>sexuais</a:t>
            </a:r>
            <a:r>
              <a:rPr lang="es-ES" sz="8800" dirty="0">
                <a:solidFill>
                  <a:srgbClr val="990099"/>
                </a:solidFill>
              </a:rPr>
              <a:t> </a:t>
            </a:r>
            <a:r>
              <a:rPr lang="es-ES" sz="8800" dirty="0" err="1">
                <a:solidFill>
                  <a:srgbClr val="990099"/>
                </a:solidFill>
              </a:rPr>
              <a:t>destruídos</a:t>
            </a:r>
            <a:endParaRPr lang="es-ES" sz="8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7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64" y="457200"/>
            <a:ext cx="5953072" cy="59436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234950" y="674400"/>
            <a:ext cx="553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Tres anos no hospital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Múltiples </a:t>
            </a:r>
            <a:r>
              <a:rPr lang="es-ES" sz="8800" dirty="0" err="1">
                <a:solidFill>
                  <a:srgbClr val="990099"/>
                </a:solidFill>
              </a:rPr>
              <a:t>operacións</a:t>
            </a:r>
            <a:endParaRPr lang="es-ES" sz="8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9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234950" y="428178"/>
            <a:ext cx="114601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990099"/>
                </a:solidFill>
              </a:rPr>
              <a:t>Non </a:t>
            </a:r>
            <a:r>
              <a:rPr lang="es-ES" sz="9600" dirty="0" err="1">
                <a:solidFill>
                  <a:srgbClr val="990099"/>
                </a:solidFill>
              </a:rPr>
              <a:t>quixen</a:t>
            </a:r>
            <a:r>
              <a:rPr lang="es-ES" sz="9600" dirty="0">
                <a:solidFill>
                  <a:srgbClr val="990099"/>
                </a:solidFill>
              </a:rPr>
              <a:t> regresar 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a </a:t>
            </a:r>
            <a:r>
              <a:rPr lang="es-ES" sz="9600" dirty="0" err="1">
                <a:solidFill>
                  <a:srgbClr val="990099"/>
                </a:solidFill>
              </a:rPr>
              <a:t>miña</a:t>
            </a:r>
            <a:r>
              <a:rPr lang="es-ES" sz="9600" dirty="0">
                <a:solidFill>
                  <a:srgbClr val="990099"/>
                </a:solidFill>
              </a:rPr>
              <a:t> aldea, 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non </a:t>
            </a:r>
            <a:r>
              <a:rPr lang="es-ES" sz="9600" dirty="0" err="1">
                <a:solidFill>
                  <a:srgbClr val="990099"/>
                </a:solidFill>
              </a:rPr>
              <a:t>tiven</a:t>
            </a:r>
            <a:r>
              <a:rPr lang="es-ES" sz="9600" dirty="0">
                <a:solidFill>
                  <a:srgbClr val="990099"/>
                </a:solidFill>
              </a:rPr>
              <a:t> </a:t>
            </a:r>
            <a:r>
              <a:rPr lang="es-ES" sz="9600" dirty="0" err="1">
                <a:solidFill>
                  <a:srgbClr val="990099"/>
                </a:solidFill>
              </a:rPr>
              <a:t>forzas</a:t>
            </a:r>
            <a:r>
              <a:rPr lang="es-ES" sz="96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para </a:t>
            </a:r>
            <a:r>
              <a:rPr lang="es-ES" sz="9600" dirty="0" err="1">
                <a:solidFill>
                  <a:srgbClr val="990099"/>
                </a:solidFill>
              </a:rPr>
              <a:t>facelo</a:t>
            </a:r>
            <a:endParaRPr lang="es-ES" sz="96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2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404032" y="349786"/>
            <a:ext cx="11383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err="1">
                <a:solidFill>
                  <a:srgbClr val="990099"/>
                </a:solidFill>
              </a:rPr>
              <a:t>Dixéronme</a:t>
            </a:r>
            <a:r>
              <a:rPr lang="es-ES" sz="8000" dirty="0">
                <a:solidFill>
                  <a:srgbClr val="990099"/>
                </a:solidFill>
              </a:rPr>
              <a:t> que 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non collese peso, 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pero son portadora de </a:t>
            </a:r>
            <a:r>
              <a:rPr lang="es-ES" sz="8000" dirty="0" err="1">
                <a:solidFill>
                  <a:srgbClr val="990099"/>
                </a:solidFill>
              </a:rPr>
              <a:t>obxectos</a:t>
            </a:r>
            <a:r>
              <a:rPr lang="es-ES" sz="8000" dirty="0">
                <a:solidFill>
                  <a:srgbClr val="990099"/>
                </a:solidFill>
              </a:rPr>
              <a:t>, </a:t>
            </a:r>
            <a:r>
              <a:rPr lang="es-ES" sz="8000" dirty="0" err="1">
                <a:solidFill>
                  <a:srgbClr val="990099"/>
                </a:solidFill>
              </a:rPr>
              <a:t>teño</a:t>
            </a:r>
            <a:r>
              <a:rPr lang="es-ES" sz="8000" dirty="0">
                <a:solidFill>
                  <a:srgbClr val="990099"/>
                </a:solidFill>
              </a:rPr>
              <a:t> que </a:t>
            </a:r>
            <a:r>
              <a:rPr lang="es-ES" sz="8000" dirty="0" err="1">
                <a:solidFill>
                  <a:srgbClr val="990099"/>
                </a:solidFill>
              </a:rPr>
              <a:t>facelo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000" b="1" dirty="0">
                <a:solidFill>
                  <a:srgbClr val="990099"/>
                </a:solidFill>
              </a:rPr>
              <a:t>para sobrevivir</a:t>
            </a:r>
          </a:p>
        </p:txBody>
      </p:sp>
    </p:spTree>
    <p:extLst>
      <p:ext uri="{BB962C8B-B14F-4D97-AF65-F5344CB8AC3E}">
        <p14:creationId xmlns:p14="http://schemas.microsoft.com/office/powerpoint/2010/main" val="240367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64" y="457200"/>
            <a:ext cx="5953072" cy="59436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139700" y="766732"/>
            <a:ext cx="65174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 err="1">
                <a:solidFill>
                  <a:srgbClr val="990099"/>
                </a:solidFill>
              </a:rPr>
              <a:t>Síntome</a:t>
            </a:r>
            <a:r>
              <a:rPr lang="es-ES" sz="85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8500" dirty="0" err="1">
                <a:solidFill>
                  <a:srgbClr val="990099"/>
                </a:solidFill>
              </a:rPr>
              <a:t>moi</a:t>
            </a:r>
            <a:r>
              <a:rPr lang="es-ES" sz="8500" dirty="0">
                <a:solidFill>
                  <a:srgbClr val="990099"/>
                </a:solidFill>
              </a:rPr>
              <a:t> mal, </a:t>
            </a:r>
          </a:p>
          <a:p>
            <a:pPr algn="ctr"/>
            <a:r>
              <a:rPr lang="es-ES" sz="8500" dirty="0">
                <a:solidFill>
                  <a:srgbClr val="990099"/>
                </a:solidFill>
              </a:rPr>
              <a:t>pero </a:t>
            </a:r>
            <a:r>
              <a:rPr lang="es-ES" sz="8500" b="1" dirty="0">
                <a:solidFill>
                  <a:srgbClr val="990099"/>
                </a:solidFill>
              </a:rPr>
              <a:t>non </a:t>
            </a:r>
            <a:r>
              <a:rPr lang="es-ES" sz="8500" b="1" dirty="0" err="1">
                <a:solidFill>
                  <a:srgbClr val="990099"/>
                </a:solidFill>
              </a:rPr>
              <a:t>teño</a:t>
            </a:r>
            <a:r>
              <a:rPr lang="es-ES" sz="8500" b="1" dirty="0">
                <a:solidFill>
                  <a:srgbClr val="990099"/>
                </a:solidFill>
              </a:rPr>
              <a:t> elección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E949C23-E04F-4014-9F06-4AD92C88648A}"/>
              </a:ext>
            </a:extLst>
          </p:cNvPr>
          <p:cNvSpPr/>
          <p:nvPr/>
        </p:nvSpPr>
        <p:spPr>
          <a:xfrm>
            <a:off x="3166282" y="6053826"/>
            <a:ext cx="2802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</a:rPr>
              <a:t>Zabulonda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Mwin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Elysee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0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18BF3F0F-FA67-4BD9-9C26-0932DB8171B0}"/>
              </a:ext>
            </a:extLst>
          </p:cNvPr>
          <p:cNvSpPr txBox="1"/>
          <p:nvPr/>
        </p:nvSpPr>
        <p:spPr>
          <a:xfrm>
            <a:off x="215900" y="228600"/>
            <a:ext cx="11760200" cy="6400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752BD91-939E-4C2E-B259-01619D09B634}"/>
              </a:ext>
            </a:extLst>
          </p:cNvPr>
          <p:cNvSpPr/>
          <p:nvPr/>
        </p:nvSpPr>
        <p:spPr>
          <a:xfrm>
            <a:off x="444499" y="2151727"/>
            <a:ext cx="5118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dirty="0" err="1">
                <a:solidFill>
                  <a:srgbClr val="990099"/>
                </a:solidFill>
              </a:rPr>
              <a:t>Henriette</a:t>
            </a:r>
            <a:r>
              <a:rPr lang="es-ES" sz="8000" dirty="0">
                <a:solidFill>
                  <a:srgbClr val="990099"/>
                </a:solidFill>
              </a:rPr>
              <a:t> Kika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D14D41-E169-4D82-A46C-EEB1B507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59" y="389879"/>
            <a:ext cx="607214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F4655B-4EFE-4105-94A3-1F61ADF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97160"/>
            <a:ext cx="6070600" cy="6070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241300" y="1351508"/>
            <a:ext cx="5600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err="1">
                <a:solidFill>
                  <a:srgbClr val="990099"/>
                </a:solidFill>
              </a:rPr>
              <a:t>Violáronme</a:t>
            </a:r>
            <a:r>
              <a:rPr lang="es-ES" sz="8800" dirty="0">
                <a:solidFill>
                  <a:srgbClr val="990099"/>
                </a:solidFill>
              </a:rPr>
              <a:t> cinco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rebeldes</a:t>
            </a:r>
          </a:p>
        </p:txBody>
      </p:sp>
    </p:spTree>
    <p:extLst>
      <p:ext uri="{BB962C8B-B14F-4D97-AF65-F5344CB8AC3E}">
        <p14:creationId xmlns:p14="http://schemas.microsoft.com/office/powerpoint/2010/main" val="199835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F4655B-4EFE-4105-94A3-1F61ADF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97160"/>
            <a:ext cx="6070600" cy="6070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-190500" y="1351508"/>
            <a:ext cx="6286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Mataron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 </a:t>
            </a:r>
            <a:r>
              <a:rPr lang="es-ES" sz="8800" dirty="0" err="1">
                <a:solidFill>
                  <a:srgbClr val="990099"/>
                </a:solidFill>
              </a:rPr>
              <a:t>ao</a:t>
            </a:r>
            <a:r>
              <a:rPr lang="es-ES" sz="8800" dirty="0">
                <a:solidFill>
                  <a:srgbClr val="990099"/>
                </a:solidFill>
              </a:rPr>
              <a:t> </a:t>
            </a:r>
            <a:r>
              <a:rPr lang="es-ES" sz="8800" dirty="0" err="1">
                <a:solidFill>
                  <a:srgbClr val="990099"/>
                </a:solidFill>
              </a:rPr>
              <a:t>meu</a:t>
            </a:r>
            <a:r>
              <a:rPr lang="es-ES" sz="8800" dirty="0">
                <a:solidFill>
                  <a:srgbClr val="990099"/>
                </a:solidFill>
              </a:rPr>
              <a:t> home</a:t>
            </a:r>
          </a:p>
        </p:txBody>
      </p:sp>
    </p:spTree>
    <p:extLst>
      <p:ext uri="{BB962C8B-B14F-4D97-AF65-F5344CB8AC3E}">
        <p14:creationId xmlns:p14="http://schemas.microsoft.com/office/powerpoint/2010/main" val="6406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1300"/>
            <a:ext cx="11734800" cy="64516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45720" indent="0" algn="ctr">
              <a:spcBef>
                <a:spcPts val="1200"/>
              </a:spcBef>
              <a:buNone/>
            </a:pPr>
            <a:r>
              <a:rPr lang="es-ES" sz="6600" dirty="0">
                <a:solidFill>
                  <a:srgbClr val="990099"/>
                </a:solidFill>
              </a:rPr>
              <a:t>“Rompe o silencio.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es-ES" sz="6600" dirty="0">
                <a:solidFill>
                  <a:srgbClr val="990099"/>
                </a:solidFill>
              </a:rPr>
              <a:t>Cando sexas </a:t>
            </a:r>
            <a:r>
              <a:rPr lang="es-ES" sz="6600" dirty="0" err="1">
                <a:solidFill>
                  <a:srgbClr val="990099"/>
                </a:solidFill>
              </a:rPr>
              <a:t>testemuña</a:t>
            </a:r>
            <a:r>
              <a:rPr lang="es-ES" sz="6600" dirty="0">
                <a:solidFill>
                  <a:srgbClr val="990099"/>
                </a:solidFill>
              </a:rPr>
              <a:t> 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es-ES" sz="6600" dirty="0">
                <a:solidFill>
                  <a:srgbClr val="990099"/>
                </a:solidFill>
              </a:rPr>
              <a:t>da violencia 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es-ES" sz="6600" dirty="0">
                <a:solidFill>
                  <a:srgbClr val="990099"/>
                </a:solidFill>
              </a:rPr>
              <a:t>contra as mulleres </a:t>
            </a:r>
            <a:r>
              <a:rPr lang="es-ES" sz="6600" dirty="0" err="1">
                <a:solidFill>
                  <a:srgbClr val="990099"/>
                </a:solidFill>
              </a:rPr>
              <a:t>ou</a:t>
            </a:r>
            <a:r>
              <a:rPr lang="es-ES" sz="6600" dirty="0">
                <a:solidFill>
                  <a:srgbClr val="990099"/>
                </a:solidFill>
              </a:rPr>
              <a:t> as nenas, 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es-ES" sz="6600" dirty="0">
                <a:solidFill>
                  <a:srgbClr val="990099"/>
                </a:solidFill>
              </a:rPr>
              <a:t>non te quedes 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es-ES" sz="6600" dirty="0">
                <a:solidFill>
                  <a:srgbClr val="990099"/>
                </a:solidFill>
              </a:rPr>
              <a:t>de brazos cruzados. 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es-ES" sz="6600" dirty="0">
                <a:solidFill>
                  <a:srgbClr val="990099"/>
                </a:solidFill>
              </a:rPr>
              <a:t>Actúa.” </a:t>
            </a:r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73E3EC-A5DD-4EA4-A80F-8C8231855F2C}"/>
              </a:ext>
            </a:extLst>
          </p:cNvPr>
          <p:cNvSpPr txBox="1"/>
          <p:nvPr/>
        </p:nvSpPr>
        <p:spPr>
          <a:xfrm>
            <a:off x="8750300" y="5908814"/>
            <a:ext cx="311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>
                <a:solidFill>
                  <a:schemeClr val="bg1"/>
                </a:solidFill>
              </a:rPr>
              <a:t>Ban</a:t>
            </a:r>
            <a:r>
              <a:rPr lang="es-ES_tradnl" sz="2000" dirty="0">
                <a:solidFill>
                  <a:schemeClr val="bg1"/>
                </a:solidFill>
              </a:rPr>
              <a:t>-Ki-</a:t>
            </a:r>
            <a:r>
              <a:rPr lang="es-ES_tradnl" sz="2000" dirty="0" err="1">
                <a:solidFill>
                  <a:schemeClr val="bg1"/>
                </a:solidFill>
              </a:rPr>
              <a:t>moon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</a:p>
          <a:p>
            <a:r>
              <a:rPr lang="es-ES_tradnl" sz="2000" dirty="0">
                <a:solidFill>
                  <a:schemeClr val="bg1"/>
                </a:solidFill>
              </a:rPr>
              <a:t>ex  Secretario </a:t>
            </a:r>
            <a:r>
              <a:rPr lang="es-ES_tradnl" sz="2000" dirty="0" err="1">
                <a:solidFill>
                  <a:schemeClr val="bg1"/>
                </a:solidFill>
              </a:rPr>
              <a:t>Xeral</a:t>
            </a:r>
            <a:r>
              <a:rPr lang="es-ES_tradnl" sz="2000" dirty="0">
                <a:solidFill>
                  <a:schemeClr val="bg1"/>
                </a:solidFill>
              </a:rPr>
              <a:t> da ONU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66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F4655B-4EFE-4105-94A3-1F61ADF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97160"/>
            <a:ext cx="6070600" cy="6070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368300" y="1351508"/>
            <a:ext cx="5397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Non podía </a:t>
            </a:r>
            <a:r>
              <a:rPr lang="es-ES" sz="8800" dirty="0" err="1">
                <a:solidFill>
                  <a:srgbClr val="990099"/>
                </a:solidFill>
              </a:rPr>
              <a:t>manterme</a:t>
            </a:r>
            <a:r>
              <a:rPr lang="es-ES" sz="8800" dirty="0">
                <a:solidFill>
                  <a:srgbClr val="990099"/>
                </a:solidFill>
              </a:rPr>
              <a:t> en </a:t>
            </a:r>
            <a:r>
              <a:rPr lang="es-ES" sz="8800" dirty="0" err="1">
                <a:solidFill>
                  <a:srgbClr val="990099"/>
                </a:solidFill>
              </a:rPr>
              <a:t>pé</a:t>
            </a:r>
            <a:endParaRPr lang="es-ES" sz="8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F4655B-4EFE-4105-94A3-1F61ADF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97160"/>
            <a:ext cx="6070600" cy="6070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114300" y="674400"/>
            <a:ext cx="5397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Nin </a:t>
            </a:r>
          </a:p>
          <a:p>
            <a:pPr algn="ctr"/>
            <a:r>
              <a:rPr lang="es-ES" sz="8800" dirty="0" err="1">
                <a:solidFill>
                  <a:srgbClr val="990099"/>
                </a:solidFill>
              </a:rPr>
              <a:t>falar</a:t>
            </a:r>
            <a:endParaRPr lang="es-ES" sz="8800" dirty="0">
              <a:solidFill>
                <a:srgbClr val="990099"/>
              </a:solidFill>
            </a:endParaRP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Nin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comer</a:t>
            </a:r>
          </a:p>
        </p:txBody>
      </p:sp>
    </p:spTree>
    <p:extLst>
      <p:ext uri="{BB962C8B-B14F-4D97-AF65-F5344CB8AC3E}">
        <p14:creationId xmlns:p14="http://schemas.microsoft.com/office/powerpoint/2010/main" val="2974687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F4655B-4EFE-4105-94A3-1F61ADF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97160"/>
            <a:ext cx="6070600" cy="6070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241300" y="665160"/>
            <a:ext cx="5397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Estiven </a:t>
            </a:r>
            <a:r>
              <a:rPr lang="es-ES" sz="8800" dirty="0" err="1">
                <a:solidFill>
                  <a:srgbClr val="990099"/>
                </a:solidFill>
              </a:rPr>
              <a:t>catro</a:t>
            </a:r>
            <a:r>
              <a:rPr lang="es-ES" sz="8800" dirty="0">
                <a:solidFill>
                  <a:srgbClr val="990099"/>
                </a:solidFill>
              </a:rPr>
              <a:t> meses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no hospital</a:t>
            </a:r>
          </a:p>
        </p:txBody>
      </p:sp>
    </p:spTree>
    <p:extLst>
      <p:ext uri="{BB962C8B-B14F-4D97-AF65-F5344CB8AC3E}">
        <p14:creationId xmlns:p14="http://schemas.microsoft.com/office/powerpoint/2010/main" val="270408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F4655B-4EFE-4105-94A3-1F61ADF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97160"/>
            <a:ext cx="6070600" cy="6070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101600" y="1351508"/>
            <a:ext cx="5397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Son </a:t>
            </a:r>
            <a:r>
              <a:rPr lang="es-ES" sz="8800" dirty="0" err="1">
                <a:solidFill>
                  <a:srgbClr val="990099"/>
                </a:solidFill>
              </a:rPr>
              <a:t>nai</a:t>
            </a:r>
            <a:r>
              <a:rPr lang="es-ES" sz="88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de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10 </a:t>
            </a:r>
            <a:r>
              <a:rPr lang="es-ES" sz="8800" dirty="0" err="1">
                <a:solidFill>
                  <a:srgbClr val="990099"/>
                </a:solidFill>
              </a:rPr>
              <a:t>fillos</a:t>
            </a:r>
            <a:endParaRPr lang="es-ES" sz="8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0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114300" y="139174"/>
            <a:ext cx="11582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 dirty="0" err="1">
                <a:solidFill>
                  <a:srgbClr val="990099"/>
                </a:solidFill>
              </a:rPr>
              <a:t>Síntome</a:t>
            </a:r>
            <a:r>
              <a:rPr lang="es-ES" sz="10000" dirty="0">
                <a:solidFill>
                  <a:srgbClr val="990099"/>
                </a:solidFill>
              </a:rPr>
              <a:t> </a:t>
            </a:r>
            <a:r>
              <a:rPr lang="es-ES" sz="10000" b="1" dirty="0">
                <a:solidFill>
                  <a:srgbClr val="990099"/>
                </a:solidFill>
              </a:rPr>
              <a:t>inútil</a:t>
            </a:r>
            <a:r>
              <a:rPr lang="es-ES" sz="100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10000" dirty="0" err="1">
                <a:solidFill>
                  <a:srgbClr val="990099"/>
                </a:solidFill>
              </a:rPr>
              <a:t>na</a:t>
            </a:r>
            <a:r>
              <a:rPr lang="es-ES" sz="10000" dirty="0">
                <a:solidFill>
                  <a:srgbClr val="990099"/>
                </a:solidFill>
              </a:rPr>
              <a:t> </a:t>
            </a:r>
            <a:r>
              <a:rPr lang="es-ES" sz="10000" dirty="0" err="1">
                <a:solidFill>
                  <a:srgbClr val="990099"/>
                </a:solidFill>
              </a:rPr>
              <a:t>sociedade</a:t>
            </a:r>
            <a:r>
              <a:rPr lang="es-ES" sz="10000" dirty="0">
                <a:solidFill>
                  <a:srgbClr val="990099"/>
                </a:solidFill>
              </a:rPr>
              <a:t>, </a:t>
            </a:r>
          </a:p>
          <a:p>
            <a:pPr algn="ctr"/>
            <a:r>
              <a:rPr lang="es-ES" sz="10000" b="1" dirty="0" err="1">
                <a:solidFill>
                  <a:srgbClr val="990099"/>
                </a:solidFill>
              </a:rPr>
              <a:t>esquecida</a:t>
            </a:r>
            <a:r>
              <a:rPr lang="es-ES" sz="100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10000" b="1" dirty="0">
                <a:solidFill>
                  <a:srgbClr val="990099"/>
                </a:solidFill>
              </a:rPr>
              <a:t>abandonada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266552-DC5D-4892-ADF3-7AC19643BF5A}"/>
              </a:ext>
            </a:extLst>
          </p:cNvPr>
          <p:cNvSpPr txBox="1"/>
          <p:nvPr/>
        </p:nvSpPr>
        <p:spPr>
          <a:xfrm>
            <a:off x="9232900" y="5986928"/>
            <a:ext cx="184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</a:rPr>
              <a:t>Henriette</a:t>
            </a:r>
            <a:r>
              <a:rPr lang="es-ES" sz="2000" dirty="0">
                <a:solidFill>
                  <a:schemeClr val="bg1"/>
                </a:solidFill>
              </a:rPr>
              <a:t> Kika</a:t>
            </a:r>
          </a:p>
        </p:txBody>
      </p:sp>
    </p:spTree>
    <p:extLst>
      <p:ext uri="{BB962C8B-B14F-4D97-AF65-F5344CB8AC3E}">
        <p14:creationId xmlns:p14="http://schemas.microsoft.com/office/powerpoint/2010/main" val="42556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482789-E16F-43BD-A380-C88AE41C55AF}"/>
              </a:ext>
            </a:extLst>
          </p:cNvPr>
          <p:cNvSpPr txBox="1"/>
          <p:nvPr/>
        </p:nvSpPr>
        <p:spPr>
          <a:xfrm>
            <a:off x="215901" y="228600"/>
            <a:ext cx="11747500" cy="6375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B08555-A13F-4593-B652-94CF5232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5" y="393700"/>
            <a:ext cx="6044815" cy="6070600"/>
          </a:xfrm>
        </p:spPr>
        <p:txBody>
          <a:bodyPr>
            <a:normAutofit/>
          </a:bodyPr>
          <a:lstStyle/>
          <a:p>
            <a:pPr algn="ctr"/>
            <a:r>
              <a:rPr lang="es-ES" sz="4800" dirty="0" err="1">
                <a:solidFill>
                  <a:srgbClr val="990099"/>
                </a:solidFill>
              </a:rPr>
              <a:t>Nadège</a:t>
            </a:r>
            <a:r>
              <a:rPr lang="es-ES" sz="4800" dirty="0">
                <a:solidFill>
                  <a:srgbClr val="990099"/>
                </a:solidFill>
              </a:rPr>
              <a:t> é </a:t>
            </a:r>
            <a:r>
              <a:rPr lang="es-ES" sz="4800" dirty="0" err="1">
                <a:solidFill>
                  <a:srgbClr val="990099"/>
                </a:solidFill>
              </a:rPr>
              <a:t>unha</a:t>
            </a:r>
            <a:r>
              <a:rPr lang="es-ES" sz="4800" dirty="0">
                <a:solidFill>
                  <a:srgbClr val="990099"/>
                </a:solidFill>
              </a:rPr>
              <a:t> nena </a:t>
            </a:r>
            <a:br>
              <a:rPr lang="es-ES" sz="4800" dirty="0">
                <a:solidFill>
                  <a:srgbClr val="990099"/>
                </a:solidFill>
              </a:rPr>
            </a:br>
            <a:r>
              <a:rPr lang="es-ES" sz="4800" dirty="0" err="1">
                <a:solidFill>
                  <a:srgbClr val="990099"/>
                </a:solidFill>
              </a:rPr>
              <a:t>orfa</a:t>
            </a:r>
            <a:r>
              <a:rPr lang="es-ES" sz="4800" dirty="0">
                <a:solidFill>
                  <a:srgbClr val="990099"/>
                </a:solidFill>
              </a:rPr>
              <a:t> de </a:t>
            </a:r>
            <a:r>
              <a:rPr lang="es-ES" sz="4800" dirty="0" err="1">
                <a:solidFill>
                  <a:srgbClr val="990099"/>
                </a:solidFill>
              </a:rPr>
              <a:t>pai</a:t>
            </a:r>
            <a:r>
              <a:rPr lang="es-ES" sz="4800" dirty="0">
                <a:solidFill>
                  <a:srgbClr val="990099"/>
                </a:solidFill>
              </a:rPr>
              <a:t> e </a:t>
            </a:r>
            <a:r>
              <a:rPr lang="es-ES" sz="4800" dirty="0" err="1">
                <a:solidFill>
                  <a:srgbClr val="990099"/>
                </a:solidFill>
              </a:rPr>
              <a:t>nai</a:t>
            </a:r>
            <a:r>
              <a:rPr lang="es-ES" sz="4800" dirty="0">
                <a:solidFill>
                  <a:srgbClr val="990099"/>
                </a:solidFill>
              </a:rPr>
              <a:t>, </a:t>
            </a:r>
            <a:br>
              <a:rPr lang="es-ES" sz="4800" dirty="0">
                <a:solidFill>
                  <a:srgbClr val="990099"/>
                </a:solidFill>
              </a:rPr>
            </a:br>
            <a:r>
              <a:rPr lang="es-ES" sz="4800" dirty="0">
                <a:solidFill>
                  <a:srgbClr val="990099"/>
                </a:solidFill>
              </a:rPr>
              <a:t>nacida </a:t>
            </a:r>
            <a:br>
              <a:rPr lang="es-ES" sz="4800" dirty="0">
                <a:solidFill>
                  <a:srgbClr val="990099"/>
                </a:solidFill>
              </a:rPr>
            </a:br>
            <a:r>
              <a:rPr lang="es-ES" sz="4800" dirty="0" err="1">
                <a:solidFill>
                  <a:srgbClr val="990099"/>
                </a:solidFill>
              </a:rPr>
              <a:t>fóra</a:t>
            </a:r>
            <a:r>
              <a:rPr lang="es-ES" sz="4800" dirty="0">
                <a:solidFill>
                  <a:srgbClr val="990099"/>
                </a:solidFill>
              </a:rPr>
              <a:t> do matrimonio. </a:t>
            </a:r>
            <a:br>
              <a:rPr lang="es-ES" sz="4800" dirty="0">
                <a:solidFill>
                  <a:srgbClr val="990099"/>
                </a:solidFill>
              </a:rPr>
            </a:br>
            <a:r>
              <a:rPr lang="es-ES" sz="4800" dirty="0">
                <a:solidFill>
                  <a:srgbClr val="990099"/>
                </a:solidFill>
              </a:rPr>
              <a:t>Tras a </a:t>
            </a:r>
            <a:r>
              <a:rPr lang="es-ES" sz="4800" dirty="0" err="1">
                <a:solidFill>
                  <a:srgbClr val="990099"/>
                </a:solidFill>
              </a:rPr>
              <a:t>morte</a:t>
            </a:r>
            <a:r>
              <a:rPr lang="es-ES" sz="4800" dirty="0">
                <a:solidFill>
                  <a:srgbClr val="990099"/>
                </a:solidFill>
              </a:rPr>
              <a:t> </a:t>
            </a:r>
            <a:br>
              <a:rPr lang="es-ES" sz="4800" dirty="0">
                <a:solidFill>
                  <a:srgbClr val="990099"/>
                </a:solidFill>
              </a:rPr>
            </a:br>
            <a:r>
              <a:rPr lang="es-ES" sz="4800" dirty="0">
                <a:solidFill>
                  <a:srgbClr val="990099"/>
                </a:solidFill>
              </a:rPr>
              <a:t>dos </a:t>
            </a:r>
            <a:r>
              <a:rPr lang="es-ES" sz="4800" dirty="0" err="1">
                <a:solidFill>
                  <a:srgbClr val="990099"/>
                </a:solidFill>
              </a:rPr>
              <a:t>seus</a:t>
            </a:r>
            <a:r>
              <a:rPr lang="es-ES" sz="4800" dirty="0">
                <a:solidFill>
                  <a:srgbClr val="990099"/>
                </a:solidFill>
              </a:rPr>
              <a:t> </a:t>
            </a:r>
            <a:r>
              <a:rPr lang="es-ES" sz="4800" dirty="0" err="1">
                <a:solidFill>
                  <a:srgbClr val="990099"/>
                </a:solidFill>
              </a:rPr>
              <a:t>pais</a:t>
            </a:r>
            <a:r>
              <a:rPr lang="es-ES" sz="4800" dirty="0">
                <a:solidFill>
                  <a:srgbClr val="990099"/>
                </a:solidFill>
              </a:rPr>
              <a:t>, </a:t>
            </a:r>
            <a:br>
              <a:rPr lang="es-ES" sz="4800" dirty="0">
                <a:solidFill>
                  <a:srgbClr val="990099"/>
                </a:solidFill>
              </a:rPr>
            </a:br>
            <a:r>
              <a:rPr lang="es-ES" sz="4800" dirty="0" err="1">
                <a:solidFill>
                  <a:srgbClr val="990099"/>
                </a:solidFill>
              </a:rPr>
              <a:t>ela</a:t>
            </a:r>
            <a:r>
              <a:rPr lang="es-ES" sz="4800" dirty="0">
                <a:solidFill>
                  <a:srgbClr val="990099"/>
                </a:solidFill>
              </a:rPr>
              <a:t> e os </a:t>
            </a:r>
            <a:r>
              <a:rPr lang="es-ES" sz="4800" dirty="0" err="1">
                <a:solidFill>
                  <a:srgbClr val="990099"/>
                </a:solidFill>
              </a:rPr>
              <a:t>seus</a:t>
            </a:r>
            <a:r>
              <a:rPr lang="es-ES" sz="4800" dirty="0">
                <a:solidFill>
                  <a:srgbClr val="990099"/>
                </a:solidFill>
              </a:rPr>
              <a:t> </a:t>
            </a:r>
            <a:r>
              <a:rPr lang="es-ES" sz="4800" dirty="0" err="1">
                <a:solidFill>
                  <a:srgbClr val="990099"/>
                </a:solidFill>
              </a:rPr>
              <a:t>irmáns</a:t>
            </a:r>
            <a:r>
              <a:rPr lang="es-ES" sz="4800" dirty="0">
                <a:solidFill>
                  <a:srgbClr val="990099"/>
                </a:solidFill>
              </a:rPr>
              <a:t> </a:t>
            </a:r>
            <a:r>
              <a:rPr lang="es-ES" sz="4800" dirty="0" err="1">
                <a:solidFill>
                  <a:srgbClr val="990099"/>
                </a:solidFill>
              </a:rPr>
              <a:t>foron</a:t>
            </a:r>
            <a:r>
              <a:rPr lang="es-ES" sz="4800" dirty="0">
                <a:solidFill>
                  <a:srgbClr val="990099"/>
                </a:solidFill>
              </a:rPr>
              <a:t> acusados de </a:t>
            </a:r>
            <a:r>
              <a:rPr lang="es-ES" sz="4800" dirty="0" err="1">
                <a:solidFill>
                  <a:srgbClr val="990099"/>
                </a:solidFill>
              </a:rPr>
              <a:t>bruxería</a:t>
            </a:r>
            <a:endParaRPr lang="es-ES" sz="4800" dirty="0">
              <a:solidFill>
                <a:srgbClr val="990099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4522" y="348818"/>
            <a:ext cx="4078978" cy="6115482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752BD91-939E-4C2E-B259-01619D09B634}"/>
              </a:ext>
            </a:extLst>
          </p:cNvPr>
          <p:cNvSpPr/>
          <p:nvPr/>
        </p:nvSpPr>
        <p:spPr>
          <a:xfrm>
            <a:off x="7414522" y="5805465"/>
            <a:ext cx="2821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Nadège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Foto: Isabel Muñoz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55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05AB6-DCFE-466C-8664-3E2D43A0E1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>
              <a:hlinkClick r:id="rId2"/>
            </a:endParaRPr>
          </a:p>
          <a:p>
            <a:pPr marL="45720" indent="0">
              <a:buNone/>
            </a:pPr>
            <a:endParaRPr lang="es-ES" dirty="0">
              <a:hlinkClick r:id="rId2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2660B3-6F4E-49B3-9142-5476FED7C00B}"/>
              </a:ext>
            </a:extLst>
          </p:cNvPr>
          <p:cNvSpPr txBox="1"/>
          <p:nvPr/>
        </p:nvSpPr>
        <p:spPr>
          <a:xfrm>
            <a:off x="215900" y="190500"/>
            <a:ext cx="11734800" cy="64389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CB49780D-935A-43F8-B85E-F6ECDAAA8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2" t="15741" r="41496" b="46851"/>
          <a:stretch/>
        </p:blipFill>
        <p:spPr>
          <a:xfrm>
            <a:off x="1606550" y="821854"/>
            <a:ext cx="8978900" cy="51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E729E2-C579-40AB-9962-9FF0966C80A4}"/>
              </a:ext>
            </a:extLst>
          </p:cNvPr>
          <p:cNvSpPr txBox="1"/>
          <p:nvPr/>
        </p:nvSpPr>
        <p:spPr>
          <a:xfrm>
            <a:off x="215900" y="190500"/>
            <a:ext cx="11747500" cy="6426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B08555-A13F-4593-B652-94CF5232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68300"/>
            <a:ext cx="11480800" cy="5397500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10700" b="1" dirty="0">
                <a:solidFill>
                  <a:srgbClr val="990099"/>
                </a:solidFill>
              </a:rPr>
            </a:br>
            <a:r>
              <a:rPr lang="es-ES" sz="11600" b="1" dirty="0">
                <a:solidFill>
                  <a:srgbClr val="990099"/>
                </a:solidFill>
              </a:rPr>
              <a:t>Mutilación </a:t>
            </a:r>
            <a:br>
              <a:rPr lang="es-ES" sz="11600" b="1" dirty="0">
                <a:solidFill>
                  <a:srgbClr val="990099"/>
                </a:solidFill>
              </a:rPr>
            </a:br>
            <a:r>
              <a:rPr lang="es-ES" sz="11600" b="1" dirty="0" err="1">
                <a:solidFill>
                  <a:srgbClr val="990099"/>
                </a:solidFill>
              </a:rPr>
              <a:t>xenital</a:t>
            </a:r>
            <a:r>
              <a:rPr lang="es-ES" sz="11600" b="1" dirty="0">
                <a:solidFill>
                  <a:srgbClr val="990099"/>
                </a:solidFill>
              </a:rPr>
              <a:t> </a:t>
            </a:r>
            <a:br>
              <a:rPr lang="es-ES" sz="11600" b="1" dirty="0">
                <a:solidFill>
                  <a:srgbClr val="990099"/>
                </a:solidFill>
              </a:rPr>
            </a:br>
            <a:r>
              <a:rPr lang="es-ES" sz="11600" b="1" dirty="0" err="1">
                <a:solidFill>
                  <a:srgbClr val="990099"/>
                </a:solidFill>
              </a:rPr>
              <a:t>feminina</a:t>
            </a:r>
            <a:br>
              <a:rPr lang="es-ES" sz="5400" dirty="0"/>
            </a:b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1504919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E729E2-C579-40AB-9962-9FF0966C80A4}"/>
              </a:ext>
            </a:extLst>
          </p:cNvPr>
          <p:cNvSpPr txBox="1"/>
          <p:nvPr/>
        </p:nvSpPr>
        <p:spPr>
          <a:xfrm>
            <a:off x="215900" y="190500"/>
            <a:ext cx="11747500" cy="6426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1EC527D-C14D-4E57-ACC9-CEB9D4BB1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850" y="342900"/>
            <a:ext cx="11036300" cy="62230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ES" sz="8000" dirty="0">
                <a:solidFill>
                  <a:srgbClr val="990099"/>
                </a:solidFill>
              </a:rPr>
              <a:t>Extirpación </a:t>
            </a:r>
          </a:p>
          <a:p>
            <a:pPr marL="45720" indent="0" algn="ctr">
              <a:buNone/>
            </a:pPr>
            <a:r>
              <a:rPr lang="es-ES" sz="8000" dirty="0">
                <a:solidFill>
                  <a:srgbClr val="990099"/>
                </a:solidFill>
              </a:rPr>
              <a:t>total </a:t>
            </a:r>
            <a:r>
              <a:rPr lang="es-ES" sz="8000" dirty="0" err="1">
                <a:solidFill>
                  <a:srgbClr val="990099"/>
                </a:solidFill>
              </a:rPr>
              <a:t>ou</a:t>
            </a:r>
            <a:r>
              <a:rPr lang="es-ES" sz="8000" dirty="0">
                <a:solidFill>
                  <a:srgbClr val="990099"/>
                </a:solidFill>
              </a:rPr>
              <a:t> parcial </a:t>
            </a:r>
          </a:p>
          <a:p>
            <a:pPr marL="45720" indent="0" algn="ctr">
              <a:buNone/>
            </a:pPr>
            <a:r>
              <a:rPr lang="es-ES" sz="8000" dirty="0">
                <a:solidFill>
                  <a:srgbClr val="990099"/>
                </a:solidFill>
              </a:rPr>
              <a:t>dos </a:t>
            </a:r>
            <a:r>
              <a:rPr lang="es-ES" sz="8000" dirty="0" err="1">
                <a:solidFill>
                  <a:srgbClr val="990099"/>
                </a:solidFill>
              </a:rPr>
              <a:t>xenitais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000" dirty="0" err="1">
                <a:solidFill>
                  <a:srgbClr val="990099"/>
                </a:solidFill>
              </a:rPr>
              <a:t>femininos</a:t>
            </a:r>
            <a:endParaRPr lang="es-ES" sz="8000" dirty="0">
              <a:solidFill>
                <a:srgbClr val="990099"/>
              </a:solidFill>
            </a:endParaRPr>
          </a:p>
          <a:p>
            <a:pPr marL="45720" indent="0" algn="ctr">
              <a:buNone/>
            </a:pPr>
            <a:r>
              <a:rPr lang="es-ES" sz="8000" dirty="0">
                <a:solidFill>
                  <a:srgbClr val="990099"/>
                </a:solidFill>
              </a:rPr>
              <a:t> a nenas e mozas </a:t>
            </a:r>
          </a:p>
          <a:p>
            <a:pPr marL="45720" indent="0" algn="ctr">
              <a:buNone/>
            </a:pPr>
            <a:r>
              <a:rPr lang="es-ES" sz="8000" dirty="0">
                <a:solidFill>
                  <a:srgbClr val="990099"/>
                </a:solidFill>
              </a:rPr>
              <a:t>por </a:t>
            </a:r>
            <a:r>
              <a:rPr lang="es-ES" sz="8000" dirty="0" err="1">
                <a:solidFill>
                  <a:srgbClr val="990099"/>
                </a:solidFill>
              </a:rPr>
              <a:t>razóns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600" b="1" dirty="0">
                <a:solidFill>
                  <a:srgbClr val="990099"/>
                </a:solidFill>
              </a:rPr>
              <a:t>NON</a:t>
            </a:r>
            <a:r>
              <a:rPr lang="es-ES" sz="8000" dirty="0">
                <a:solidFill>
                  <a:srgbClr val="990099"/>
                </a:solidFill>
              </a:rPr>
              <a:t> médicas</a:t>
            </a:r>
          </a:p>
        </p:txBody>
      </p:sp>
    </p:spTree>
    <p:extLst>
      <p:ext uri="{BB962C8B-B14F-4D97-AF65-F5344CB8AC3E}">
        <p14:creationId xmlns:p14="http://schemas.microsoft.com/office/powerpoint/2010/main" val="2263795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478F6F-0DA8-41BB-A869-5A27A658048B}"/>
              </a:ext>
            </a:extLst>
          </p:cNvPr>
          <p:cNvSpPr txBox="1"/>
          <p:nvPr/>
        </p:nvSpPr>
        <p:spPr>
          <a:xfrm>
            <a:off x="228600" y="238736"/>
            <a:ext cx="11715750" cy="63779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>
            <a:hlinkClick r:id="rId2"/>
            <a:extLst>
              <a:ext uri="{FF2B5EF4-FFF2-40B4-BE49-F238E27FC236}">
                <a16:creationId xmlns:a16="http://schemas.microsoft.com/office/drawing/2014/main" id="{57C7062B-5314-4F70-B676-06AA15027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4" r="1407" b="17037"/>
          <a:stretch/>
        </p:blipFill>
        <p:spPr>
          <a:xfrm>
            <a:off x="1631950" y="739166"/>
            <a:ext cx="8928100" cy="537966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63A17E0-A795-4E64-AA42-D370E296C9EC}"/>
              </a:ext>
            </a:extLst>
          </p:cNvPr>
          <p:cNvSpPr/>
          <p:nvPr/>
        </p:nvSpPr>
        <p:spPr>
          <a:xfrm>
            <a:off x="2628900" y="6183100"/>
            <a:ext cx="734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Roboto"/>
                <a:hlinkClick r:id="rId4"/>
              </a:rPr>
              <a:t>Aisha, </a:t>
            </a:r>
            <a:r>
              <a:rPr lang="es-ES" dirty="0" err="1">
                <a:latin typeface="Roboto"/>
                <a:hlinkClick r:id="rId4"/>
              </a:rPr>
              <a:t>vítima</a:t>
            </a:r>
            <a:r>
              <a:rPr lang="es-ES" dirty="0">
                <a:latin typeface="Roboto"/>
                <a:hlinkClick r:id="rId4"/>
              </a:rPr>
              <a:t> de mutilación </a:t>
            </a:r>
            <a:r>
              <a:rPr lang="es-ES" dirty="0" err="1">
                <a:latin typeface="Roboto"/>
                <a:hlinkClick r:id="rId4"/>
              </a:rPr>
              <a:t>xenital</a:t>
            </a:r>
            <a:r>
              <a:rPr lang="es-ES" dirty="0">
                <a:latin typeface="Roboto"/>
                <a:hlinkClick r:id="rId4"/>
              </a:rPr>
              <a:t> </a:t>
            </a:r>
            <a:r>
              <a:rPr lang="es-ES" dirty="0" err="1">
                <a:latin typeface="Roboto"/>
                <a:hlinkClick r:id="rId4"/>
              </a:rPr>
              <a:t>feminina</a:t>
            </a:r>
            <a:r>
              <a:rPr lang="es-ES" dirty="0">
                <a:latin typeface="Roboto"/>
                <a:hlinkClick r:id="rId4"/>
              </a:rPr>
              <a:t> conta a </a:t>
            </a:r>
            <a:r>
              <a:rPr lang="es-ES" dirty="0" err="1">
                <a:latin typeface="Roboto"/>
                <a:hlinkClick r:id="rId4"/>
              </a:rPr>
              <a:t>súa</a:t>
            </a:r>
            <a:r>
              <a:rPr lang="es-ES" dirty="0">
                <a:latin typeface="Roboto"/>
                <a:hlinkClick r:id="rId4"/>
              </a:rPr>
              <a:t> historia</a:t>
            </a:r>
            <a:endParaRPr lang="es-ES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390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146CE6-3C64-4EE7-8126-3196CA143661}"/>
              </a:ext>
            </a:extLst>
          </p:cNvPr>
          <p:cNvSpPr txBox="1"/>
          <p:nvPr/>
        </p:nvSpPr>
        <p:spPr>
          <a:xfrm>
            <a:off x="228600" y="190501"/>
            <a:ext cx="11709400" cy="6464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 descr="http://www.cartedumonde.net/cartes/grand/carte-republique-democratique-du-congo.jpg">
            <a:extLst>
              <a:ext uri="{FF2B5EF4-FFF2-40B4-BE49-F238E27FC236}">
                <a16:creationId xmlns:a16="http://schemas.microsoft.com/office/drawing/2014/main" id="{7C0A2E4C-52C6-4069-B6BE-CD68185D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7825"/>
            <a:ext cx="8293100" cy="61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313457A7-49C3-4BAC-A27F-8F67BDEF4EC9}"/>
                  </a:ext>
                </a:extLst>
              </p14:cNvPr>
              <p14:cNvContentPartPr/>
              <p14:nvPr/>
            </p14:nvContentPartPr>
            <p14:xfrm>
              <a:off x="6223000" y="2536890"/>
              <a:ext cx="927100" cy="131121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313457A7-49C3-4BAC-A27F-8F67BDEF4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7152" y="2473886"/>
                <a:ext cx="958436" cy="143793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969E106-C326-4BB1-AC2E-44C0DE9A55BF}"/>
              </a:ext>
            </a:extLst>
          </p:cNvPr>
          <p:cNvSpPr txBox="1"/>
          <p:nvPr/>
        </p:nvSpPr>
        <p:spPr>
          <a:xfrm>
            <a:off x="9588500" y="307825"/>
            <a:ext cx="11811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rgbClr val="990099"/>
                </a:solidFill>
              </a:rPr>
              <a:t>C</a:t>
            </a:r>
            <a:br>
              <a:rPr lang="es-ES" sz="8000" b="1" dirty="0">
                <a:solidFill>
                  <a:srgbClr val="990099"/>
                </a:solidFill>
              </a:rPr>
            </a:br>
            <a:r>
              <a:rPr lang="es-ES" sz="8000" b="1" dirty="0">
                <a:solidFill>
                  <a:srgbClr val="990099"/>
                </a:solidFill>
              </a:rPr>
              <a:t>O</a:t>
            </a:r>
            <a:br>
              <a:rPr lang="es-ES" sz="8000" b="1" dirty="0">
                <a:solidFill>
                  <a:srgbClr val="990099"/>
                </a:solidFill>
              </a:rPr>
            </a:br>
            <a:r>
              <a:rPr lang="es-ES" sz="8000" b="1" dirty="0">
                <a:solidFill>
                  <a:srgbClr val="990099"/>
                </a:solidFill>
              </a:rPr>
              <a:t>N</a:t>
            </a:r>
            <a:br>
              <a:rPr lang="es-ES" sz="8000" b="1" dirty="0">
                <a:solidFill>
                  <a:srgbClr val="990099"/>
                </a:solidFill>
              </a:rPr>
            </a:br>
            <a:r>
              <a:rPr lang="es-ES" sz="8000" b="1" dirty="0">
                <a:solidFill>
                  <a:srgbClr val="990099"/>
                </a:solidFill>
              </a:rPr>
              <a:t>G</a:t>
            </a:r>
            <a:br>
              <a:rPr lang="es-ES" sz="8000" b="1" dirty="0">
                <a:solidFill>
                  <a:srgbClr val="990099"/>
                </a:solidFill>
              </a:rPr>
            </a:br>
            <a:r>
              <a:rPr lang="es-ES" sz="8000" b="1" dirty="0">
                <a:solidFill>
                  <a:srgbClr val="990099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64676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AE60B0-4F6F-4C21-A92A-06E0DEA2D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1714" y="358100"/>
            <a:ext cx="5003800" cy="6141800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E6ED23-2967-4424-88CF-8EA0A041C5AE}"/>
              </a:ext>
            </a:extLst>
          </p:cNvPr>
          <p:cNvSpPr txBox="1"/>
          <p:nvPr/>
        </p:nvSpPr>
        <p:spPr>
          <a:xfrm>
            <a:off x="215900" y="203200"/>
            <a:ext cx="11760200" cy="6451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F4B75A-7207-460F-8A5D-A4835412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714" y="375900"/>
            <a:ext cx="5003800" cy="6106200"/>
          </a:xfrm>
          <a:prstGeom prst="rect">
            <a:avLst/>
          </a:prstGeom>
          <a:ln w="38100">
            <a:solidFill>
              <a:srgbClr val="990099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92AFBA9-41DD-4F82-BCB8-2A948570B9D9}"/>
              </a:ext>
            </a:extLst>
          </p:cNvPr>
          <p:cNvSpPr txBox="1"/>
          <p:nvPr/>
        </p:nvSpPr>
        <p:spPr>
          <a:xfrm>
            <a:off x="691957" y="203200"/>
            <a:ext cx="54737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990099"/>
                </a:solidFill>
              </a:rPr>
              <a:t>En 30 países </a:t>
            </a:r>
            <a:r>
              <a:rPr lang="es-ES" sz="8000" dirty="0" err="1">
                <a:solidFill>
                  <a:srgbClr val="990099"/>
                </a:solidFill>
              </a:rPr>
              <a:t>practícase</a:t>
            </a:r>
            <a:r>
              <a:rPr lang="es-ES" sz="8000" dirty="0">
                <a:solidFill>
                  <a:srgbClr val="990099"/>
                </a:solidFill>
              </a:rPr>
              <a:t> a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mutilación</a:t>
            </a:r>
          </a:p>
          <a:p>
            <a:pPr algn="ctr"/>
            <a:r>
              <a:rPr lang="es-ES" sz="8000" dirty="0" err="1">
                <a:solidFill>
                  <a:srgbClr val="990099"/>
                </a:solidFill>
              </a:rPr>
              <a:t>xenital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000" dirty="0" err="1">
                <a:solidFill>
                  <a:srgbClr val="990099"/>
                </a:solidFill>
              </a:rPr>
              <a:t>feminina</a:t>
            </a:r>
            <a:endParaRPr lang="es-ES" sz="80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2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76A1571-7BF7-463F-BCC0-1021582B078B}"/>
              </a:ext>
            </a:extLst>
          </p:cNvPr>
          <p:cNvSpPr txBox="1"/>
          <p:nvPr/>
        </p:nvSpPr>
        <p:spPr>
          <a:xfrm>
            <a:off x="190500" y="203200"/>
            <a:ext cx="11772900" cy="6426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2A5ACF-45E8-46EC-B59E-FD0DB92D3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6" y="317500"/>
            <a:ext cx="11142594" cy="618240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endParaRPr lang="es-ES" sz="4800" dirty="0"/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6800" b="1" dirty="0">
                <a:solidFill>
                  <a:srgbClr val="990099"/>
                </a:solidFill>
              </a:rPr>
              <a:t>Nenas</a:t>
            </a:r>
            <a:r>
              <a:rPr lang="es-ES" sz="11400" dirty="0">
                <a:solidFill>
                  <a:srgbClr val="990099"/>
                </a:solidFill>
              </a:rPr>
              <a:t>, 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400" dirty="0">
                <a:solidFill>
                  <a:srgbClr val="990099"/>
                </a:solidFill>
              </a:rPr>
              <a:t>sobre todo entre os 12 e 14 anos, 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400" dirty="0" err="1">
                <a:solidFill>
                  <a:srgbClr val="990099"/>
                </a:solidFill>
              </a:rPr>
              <a:t>sofren</a:t>
            </a:r>
            <a:r>
              <a:rPr lang="es-ES" sz="11400" dirty="0">
                <a:solidFill>
                  <a:srgbClr val="990099"/>
                </a:solidFill>
              </a:rPr>
              <a:t> esta práctica.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400" dirty="0">
                <a:solidFill>
                  <a:srgbClr val="990099"/>
                </a:solidFill>
              </a:rPr>
              <a:t>Cada vez </a:t>
            </a:r>
            <a:r>
              <a:rPr lang="es-ES" sz="11400" dirty="0" err="1">
                <a:solidFill>
                  <a:srgbClr val="990099"/>
                </a:solidFill>
              </a:rPr>
              <a:t>máis</a:t>
            </a:r>
            <a:r>
              <a:rPr lang="es-ES" sz="11400" dirty="0">
                <a:solidFill>
                  <a:srgbClr val="990099"/>
                </a:solidFill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400" dirty="0" err="1">
                <a:solidFill>
                  <a:srgbClr val="990099"/>
                </a:solidFill>
              </a:rPr>
              <a:t>destes</a:t>
            </a:r>
            <a:r>
              <a:rPr lang="es-ES" sz="11400" dirty="0">
                <a:solidFill>
                  <a:srgbClr val="990099"/>
                </a:solidFill>
              </a:rPr>
              <a:t> países están adoptando </a:t>
            </a:r>
            <a:r>
              <a:rPr lang="es-ES" sz="11400" dirty="0" err="1">
                <a:solidFill>
                  <a:srgbClr val="990099"/>
                </a:solidFill>
              </a:rPr>
              <a:t>leis</a:t>
            </a:r>
            <a:r>
              <a:rPr lang="es-ES" sz="11400" dirty="0">
                <a:solidFill>
                  <a:srgbClr val="990099"/>
                </a:solidFill>
              </a:rPr>
              <a:t> que</a:t>
            </a:r>
            <a:r>
              <a:rPr lang="es-ES" sz="11400" dirty="0"/>
              <a:t> </a:t>
            </a:r>
            <a:r>
              <a:rPr lang="es-ES" sz="16800" b="1" dirty="0">
                <a:solidFill>
                  <a:srgbClr val="990099"/>
                </a:solidFill>
              </a:rPr>
              <a:t>prohíben a mutilación</a:t>
            </a:r>
            <a:endParaRPr lang="es-ES" sz="1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E729E2-C579-40AB-9962-9FF0966C80A4}"/>
              </a:ext>
            </a:extLst>
          </p:cNvPr>
          <p:cNvSpPr txBox="1"/>
          <p:nvPr/>
        </p:nvSpPr>
        <p:spPr>
          <a:xfrm>
            <a:off x="215900" y="190500"/>
            <a:ext cx="11747500" cy="6426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EE9091-B7B5-40A2-91D2-316722F1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776910"/>
            <a:ext cx="9804400" cy="530418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D1C6422-C225-4DB4-B90B-CA4BC2257B4A}"/>
              </a:ext>
            </a:extLst>
          </p:cNvPr>
          <p:cNvSpPr/>
          <p:nvPr/>
        </p:nvSpPr>
        <p:spPr>
          <a:xfrm>
            <a:off x="8040531" y="6164229"/>
            <a:ext cx="295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© AP </a:t>
            </a:r>
            <a:r>
              <a:rPr lang="es-ES" dirty="0" err="1">
                <a:solidFill>
                  <a:schemeClr val="bg1"/>
                </a:solidFill>
              </a:rPr>
              <a:t>Photo</a:t>
            </a:r>
            <a:r>
              <a:rPr lang="es-ES" dirty="0">
                <a:solidFill>
                  <a:schemeClr val="bg1"/>
                </a:solidFill>
              </a:rPr>
              <a:t> Jean-Marc </a:t>
            </a:r>
            <a:r>
              <a:rPr lang="es-ES" dirty="0" err="1">
                <a:solidFill>
                  <a:schemeClr val="bg1"/>
                </a:solidFill>
              </a:rPr>
              <a:t>Bouju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08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C39D75-2360-47B5-BECE-8E87765D511F}"/>
              </a:ext>
            </a:extLst>
          </p:cNvPr>
          <p:cNvSpPr txBox="1"/>
          <p:nvPr/>
        </p:nvSpPr>
        <p:spPr>
          <a:xfrm>
            <a:off x="190501" y="203200"/>
            <a:ext cx="11811000" cy="6464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2A5ACF-45E8-46EC-B59E-FD0DB92D3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099" y="354555"/>
            <a:ext cx="6807200" cy="6148890"/>
          </a:xfrm>
          <a:solidFill>
            <a:schemeClr val="tx1"/>
          </a:solidFill>
          <a:ln w="38100">
            <a:solidFill>
              <a:srgbClr val="990099"/>
            </a:solidFill>
          </a:ln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s-ES" sz="2000" dirty="0"/>
          </a:p>
          <a:p>
            <a:pPr marL="45720" indent="0" algn="ctr">
              <a:buNone/>
            </a:pPr>
            <a:r>
              <a:rPr lang="es-ES_tradnl" sz="2400" b="1" dirty="0">
                <a:solidFill>
                  <a:srgbClr val="990099"/>
                </a:solidFill>
              </a:rPr>
              <a:t>Una paliza por amor</a:t>
            </a:r>
            <a:endParaRPr lang="es-ES" sz="2400" b="1" dirty="0">
              <a:solidFill>
                <a:srgbClr val="990099"/>
              </a:solidFill>
            </a:endParaRP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“La mano que me lastima es la que me acaricia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no me puedo marchar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no puedo pronunciar lo que mi corazón esconde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nadie debe saber mi vergüenza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Me quedo allí asfixiada por dentro, muerta por dentro,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odiando por dentro, muriendo por dentro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aferrándome a ti -no por amor sino por miedo-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mientras temo la llegada de la mañana porque recibiré más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palizas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Y podrás susurrar entre besos</a:t>
            </a:r>
          </a:p>
          <a:p>
            <a:pPr marL="4572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te golpeé porque te amo”.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CE9D70B9-F94A-4928-808E-65C68D97E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7425" y="574146"/>
            <a:ext cx="4308475" cy="5744633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A3F353-9ECD-4803-8B11-830E9B9F7786}"/>
              </a:ext>
            </a:extLst>
          </p:cNvPr>
          <p:cNvSpPr txBox="1"/>
          <p:nvPr/>
        </p:nvSpPr>
        <p:spPr>
          <a:xfrm>
            <a:off x="7231697" y="6283854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Mariska</a:t>
            </a:r>
            <a:r>
              <a:rPr lang="es-ES" dirty="0">
                <a:solidFill>
                  <a:schemeClr val="bg1"/>
                </a:solidFill>
              </a:rPr>
              <a:t> Araba Taylor-</a:t>
            </a:r>
            <a:r>
              <a:rPr lang="es-ES" dirty="0" err="1">
                <a:solidFill>
                  <a:schemeClr val="bg1"/>
                </a:solidFill>
              </a:rPr>
              <a:t>Darko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48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5746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32FC04-6060-48B7-8953-E6C4AD6A6F4E}"/>
              </a:ext>
            </a:extLst>
          </p:cNvPr>
          <p:cNvSpPr txBox="1"/>
          <p:nvPr/>
        </p:nvSpPr>
        <p:spPr>
          <a:xfrm>
            <a:off x="6754184" y="5855789"/>
            <a:ext cx="305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Ana Mariño, 1º </a:t>
            </a:r>
            <a:r>
              <a:rPr lang="es-ES_tradnl" dirty="0" err="1">
                <a:solidFill>
                  <a:schemeClr val="bg1"/>
                </a:solidFill>
              </a:rPr>
              <a:t>bacharelato</a:t>
            </a:r>
            <a:r>
              <a:rPr lang="es-ES_tradnl" dirty="0">
                <a:solidFill>
                  <a:schemeClr val="bg1"/>
                </a:solidFill>
              </a:rPr>
              <a:t> 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3FB3776A-A941-48A4-881A-58801EC71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2" t="21012" r="21703" b="27691"/>
          <a:stretch/>
        </p:blipFill>
        <p:spPr>
          <a:xfrm>
            <a:off x="2622550" y="660399"/>
            <a:ext cx="6946900" cy="50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5746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114300" y="139174"/>
            <a:ext cx="11899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err="1">
                <a:solidFill>
                  <a:srgbClr val="990099"/>
                </a:solidFill>
              </a:rPr>
              <a:t>Uns</a:t>
            </a:r>
            <a:r>
              <a:rPr lang="es-ES" sz="8000" dirty="0">
                <a:solidFill>
                  <a:srgbClr val="990099"/>
                </a:solidFill>
              </a:rPr>
              <a:t> 200 </a:t>
            </a:r>
            <a:r>
              <a:rPr lang="es-ES" sz="8000" dirty="0" err="1">
                <a:solidFill>
                  <a:srgbClr val="990099"/>
                </a:solidFill>
              </a:rPr>
              <a:t>millóns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de mulleres e nenas, 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que viven actualmente, </a:t>
            </a:r>
            <a:r>
              <a:rPr lang="es-ES" sz="8000" dirty="0" err="1">
                <a:solidFill>
                  <a:srgbClr val="990099"/>
                </a:solidFill>
              </a:rPr>
              <a:t>sufriron</a:t>
            </a:r>
            <a:r>
              <a:rPr lang="es-ES" sz="8000" dirty="0">
                <a:solidFill>
                  <a:srgbClr val="990099"/>
                </a:solidFill>
              </a:rPr>
              <a:t>  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mutilación </a:t>
            </a:r>
            <a:r>
              <a:rPr lang="es-ES" sz="8000" dirty="0" err="1">
                <a:solidFill>
                  <a:srgbClr val="990099"/>
                </a:solidFill>
              </a:rPr>
              <a:t>xenital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000" dirty="0" err="1">
                <a:solidFill>
                  <a:srgbClr val="990099"/>
                </a:solidFill>
              </a:rPr>
              <a:t>feminina</a:t>
            </a:r>
            <a:endParaRPr lang="es-ES" sz="80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40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5746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5E4781-97B4-4523-8BA1-6A8B39B9E994}"/>
              </a:ext>
            </a:extLst>
          </p:cNvPr>
          <p:cNvSpPr txBox="1"/>
          <p:nvPr/>
        </p:nvSpPr>
        <p:spPr>
          <a:xfrm>
            <a:off x="7322710" y="5572538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Olalla Castro, 1º </a:t>
            </a:r>
            <a:r>
              <a:rPr lang="es-ES_tradnl" dirty="0" err="1">
                <a:solidFill>
                  <a:schemeClr val="bg1"/>
                </a:solidFill>
              </a:rPr>
              <a:t>bacharelato</a:t>
            </a:r>
            <a:r>
              <a:rPr lang="es-ES_tradnl" dirty="0">
                <a:solidFill>
                  <a:schemeClr val="bg1"/>
                </a:solidFill>
              </a:rPr>
              <a:t> 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EE3C486E-0463-4857-BCFA-D94150F1E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6" t="21667" r="4740" b="27052"/>
          <a:stretch/>
        </p:blipFill>
        <p:spPr>
          <a:xfrm>
            <a:off x="939738" y="632265"/>
            <a:ext cx="10312523" cy="46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9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304800" y="248220"/>
            <a:ext cx="11582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err="1">
                <a:solidFill>
                  <a:srgbClr val="990099"/>
                </a:solidFill>
              </a:rPr>
              <a:t>Uns</a:t>
            </a:r>
            <a:r>
              <a:rPr lang="es-ES" sz="8000" dirty="0">
                <a:solidFill>
                  <a:srgbClr val="990099"/>
                </a:solidFill>
              </a:rPr>
              <a:t> 120 </a:t>
            </a:r>
            <a:r>
              <a:rPr lang="es-ES" sz="8000" dirty="0" err="1">
                <a:solidFill>
                  <a:srgbClr val="990099"/>
                </a:solidFill>
              </a:rPr>
              <a:t>millóns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de nenas </a:t>
            </a:r>
          </a:p>
          <a:p>
            <a:pPr algn="ctr"/>
            <a:r>
              <a:rPr lang="es-ES" sz="8000" dirty="0">
                <a:solidFill>
                  <a:srgbClr val="990099"/>
                </a:solidFill>
              </a:rPr>
              <a:t>de todo o mundo </a:t>
            </a:r>
          </a:p>
          <a:p>
            <a:pPr algn="ctr"/>
            <a:r>
              <a:rPr lang="es-ES" sz="8000" dirty="0" err="1">
                <a:solidFill>
                  <a:srgbClr val="990099"/>
                </a:solidFill>
              </a:rPr>
              <a:t>sufriron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8000" dirty="0" err="1">
                <a:solidFill>
                  <a:srgbClr val="990099"/>
                </a:solidFill>
              </a:rPr>
              <a:t>relacións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000" dirty="0" err="1">
                <a:solidFill>
                  <a:srgbClr val="990099"/>
                </a:solidFill>
              </a:rPr>
              <a:t>sexuais</a:t>
            </a:r>
            <a:r>
              <a:rPr lang="es-ES" sz="8000" dirty="0">
                <a:solidFill>
                  <a:srgbClr val="990099"/>
                </a:solidFill>
              </a:rPr>
              <a:t> forzadas</a:t>
            </a:r>
          </a:p>
        </p:txBody>
      </p:sp>
    </p:spTree>
    <p:extLst>
      <p:ext uri="{BB962C8B-B14F-4D97-AF65-F5344CB8AC3E}">
        <p14:creationId xmlns:p14="http://schemas.microsoft.com/office/powerpoint/2010/main" val="4116923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5746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4ACBEC-5B5C-4444-B7BC-E87EC2BE3272}"/>
              </a:ext>
            </a:extLst>
          </p:cNvPr>
          <p:cNvSpPr txBox="1"/>
          <p:nvPr/>
        </p:nvSpPr>
        <p:spPr>
          <a:xfrm>
            <a:off x="6970774" y="5862352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Diego Vizcaíno, 1º </a:t>
            </a:r>
            <a:r>
              <a:rPr lang="es-ES_tradnl" dirty="0" err="1">
                <a:solidFill>
                  <a:schemeClr val="bg1"/>
                </a:solidFill>
              </a:rPr>
              <a:t>bacharelato</a:t>
            </a:r>
            <a:r>
              <a:rPr lang="es-ES_tradnl" dirty="0">
                <a:solidFill>
                  <a:schemeClr val="bg1"/>
                </a:solidFill>
              </a:rPr>
              <a:t> 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CC92B64A-E531-4EC8-9923-EDF07968D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2" t="19630" r="15271" b="25371"/>
          <a:stretch/>
        </p:blipFill>
        <p:spPr>
          <a:xfrm>
            <a:off x="2133600" y="726442"/>
            <a:ext cx="7937500" cy="50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09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114300" y="139174"/>
            <a:ext cx="11582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600" dirty="0">
                <a:solidFill>
                  <a:srgbClr val="990099"/>
                </a:solidFill>
              </a:rPr>
              <a:t>Un 71% </a:t>
            </a:r>
          </a:p>
          <a:p>
            <a:pPr algn="ctr"/>
            <a:r>
              <a:rPr lang="es-ES" sz="8600" dirty="0">
                <a:solidFill>
                  <a:srgbClr val="990099"/>
                </a:solidFill>
              </a:rPr>
              <a:t>de mulleres e nenas </a:t>
            </a:r>
          </a:p>
          <a:p>
            <a:pPr algn="ctr"/>
            <a:r>
              <a:rPr lang="es-ES" sz="8600" dirty="0" err="1">
                <a:solidFill>
                  <a:srgbClr val="990099"/>
                </a:solidFill>
              </a:rPr>
              <a:t>foron</a:t>
            </a:r>
            <a:r>
              <a:rPr lang="es-ES" sz="8600" dirty="0">
                <a:solidFill>
                  <a:srgbClr val="990099"/>
                </a:solidFill>
              </a:rPr>
              <a:t> </a:t>
            </a:r>
            <a:r>
              <a:rPr lang="es-ES" sz="8600" dirty="0" err="1">
                <a:solidFill>
                  <a:srgbClr val="990099"/>
                </a:solidFill>
              </a:rPr>
              <a:t>vítimas</a:t>
            </a:r>
            <a:r>
              <a:rPr lang="es-ES" sz="86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8600" dirty="0">
                <a:solidFill>
                  <a:srgbClr val="990099"/>
                </a:solidFill>
              </a:rPr>
              <a:t>da trata </a:t>
            </a:r>
          </a:p>
          <a:p>
            <a:pPr algn="ctr"/>
            <a:r>
              <a:rPr lang="es-ES" sz="8600" dirty="0">
                <a:solidFill>
                  <a:srgbClr val="990099"/>
                </a:solidFill>
              </a:rPr>
              <a:t>de seres humanos</a:t>
            </a:r>
          </a:p>
        </p:txBody>
      </p:sp>
    </p:spTree>
    <p:extLst>
      <p:ext uri="{BB962C8B-B14F-4D97-AF65-F5344CB8AC3E}">
        <p14:creationId xmlns:p14="http://schemas.microsoft.com/office/powerpoint/2010/main" val="236452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08555-A13F-4593-B652-94CF5232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41300"/>
            <a:ext cx="11694886" cy="6375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ES" sz="9600" dirty="0">
                <a:solidFill>
                  <a:srgbClr val="990099"/>
                </a:solidFill>
              </a:rPr>
              <a:t>O peor lugar </a:t>
            </a:r>
            <a:r>
              <a:rPr lang="es-ES" sz="9600" dirty="0" err="1">
                <a:solidFill>
                  <a:srgbClr val="990099"/>
                </a:solidFill>
              </a:rPr>
              <a:t>na</a:t>
            </a:r>
            <a:r>
              <a:rPr lang="es-ES" sz="9600" dirty="0">
                <a:solidFill>
                  <a:srgbClr val="990099"/>
                </a:solidFill>
              </a:rPr>
              <a:t> </a:t>
            </a:r>
            <a:r>
              <a:rPr lang="es-ES" sz="9600" dirty="0" err="1">
                <a:solidFill>
                  <a:srgbClr val="990099"/>
                </a:solidFill>
              </a:rPr>
              <a:t>terra</a:t>
            </a:r>
            <a:r>
              <a:rPr lang="es-ES" sz="9600" dirty="0">
                <a:solidFill>
                  <a:srgbClr val="990099"/>
                </a:solidFill>
              </a:rPr>
              <a:t> para ser </a:t>
            </a:r>
            <a:r>
              <a:rPr lang="es-ES" sz="9600" dirty="0" err="1">
                <a:solidFill>
                  <a:srgbClr val="990099"/>
                </a:solidFill>
              </a:rPr>
              <a:t>muller</a:t>
            </a:r>
            <a:r>
              <a:rPr lang="es-ES" sz="9600" dirty="0">
                <a:solidFill>
                  <a:srgbClr val="990099"/>
                </a:solidFill>
              </a:rPr>
              <a:t>, </a:t>
            </a:r>
            <a:br>
              <a:rPr lang="es-ES" sz="9600" dirty="0">
                <a:solidFill>
                  <a:srgbClr val="990099"/>
                </a:solidFill>
              </a:rPr>
            </a:br>
            <a:r>
              <a:rPr lang="es-ES" sz="9600" dirty="0">
                <a:solidFill>
                  <a:srgbClr val="990099"/>
                </a:solidFill>
              </a:rPr>
              <a:t>con </a:t>
            </a:r>
            <a:br>
              <a:rPr lang="es-ES" sz="9600" dirty="0">
                <a:solidFill>
                  <a:srgbClr val="990099"/>
                </a:solidFill>
              </a:rPr>
            </a:br>
            <a:r>
              <a:rPr lang="es-ES" sz="9600" dirty="0">
                <a:solidFill>
                  <a:srgbClr val="990099"/>
                </a:solidFill>
              </a:rPr>
              <a:t>1152 </a:t>
            </a:r>
            <a:r>
              <a:rPr lang="es-ES" sz="9600" dirty="0" err="1">
                <a:solidFill>
                  <a:srgbClr val="990099"/>
                </a:solidFill>
              </a:rPr>
              <a:t>violacións</a:t>
            </a:r>
            <a:r>
              <a:rPr lang="es-ES" sz="9600" dirty="0">
                <a:solidFill>
                  <a:srgbClr val="990099"/>
                </a:solidFill>
              </a:rPr>
              <a:t> diarias</a:t>
            </a:r>
          </a:p>
        </p:txBody>
      </p:sp>
    </p:spTree>
    <p:extLst>
      <p:ext uri="{BB962C8B-B14F-4D97-AF65-F5344CB8AC3E}">
        <p14:creationId xmlns:p14="http://schemas.microsoft.com/office/powerpoint/2010/main" val="4259224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5746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EE8711-D5E7-4913-8C8E-322357B3C3A4}"/>
              </a:ext>
            </a:extLst>
          </p:cNvPr>
          <p:cNvSpPr txBox="1"/>
          <p:nvPr/>
        </p:nvSpPr>
        <p:spPr>
          <a:xfrm>
            <a:off x="7467600" y="5604412"/>
            <a:ext cx="43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Uxía </a:t>
            </a:r>
            <a:r>
              <a:rPr lang="es-ES_tradnl" dirty="0" err="1">
                <a:solidFill>
                  <a:schemeClr val="bg1"/>
                </a:solidFill>
              </a:rPr>
              <a:t>Ferreirós</a:t>
            </a:r>
            <a:r>
              <a:rPr lang="es-ES_tradnl" dirty="0">
                <a:solidFill>
                  <a:schemeClr val="bg1"/>
                </a:solidFill>
              </a:rPr>
              <a:t>, 1º </a:t>
            </a:r>
            <a:r>
              <a:rPr lang="es-ES_tradnl" dirty="0" err="1">
                <a:solidFill>
                  <a:schemeClr val="bg1"/>
                </a:solidFill>
              </a:rPr>
              <a:t>bacharelato</a:t>
            </a:r>
            <a:r>
              <a:rPr lang="es-ES_tradnl" dirty="0">
                <a:solidFill>
                  <a:schemeClr val="bg1"/>
                </a:solidFill>
              </a:rPr>
              <a:t> 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1466161F-D536-4677-9AEA-3B7EC6549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7" t="19260" r="7630" b="25786"/>
          <a:stretch/>
        </p:blipFill>
        <p:spPr>
          <a:xfrm>
            <a:off x="1624858" y="699590"/>
            <a:ext cx="8942283" cy="46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3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747500" cy="64424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177800" y="225052"/>
            <a:ext cx="11836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400" dirty="0" err="1">
                <a:solidFill>
                  <a:srgbClr val="990099"/>
                </a:solidFill>
              </a:rPr>
              <a:t>Unha</a:t>
            </a:r>
            <a:r>
              <a:rPr lang="es-ES" sz="8400" dirty="0">
                <a:solidFill>
                  <a:srgbClr val="990099"/>
                </a:solidFill>
              </a:rPr>
              <a:t> de cada 10 mulleres </a:t>
            </a:r>
          </a:p>
          <a:p>
            <a:pPr algn="ctr"/>
            <a:r>
              <a:rPr lang="es-ES" sz="8400" dirty="0">
                <a:solidFill>
                  <a:srgbClr val="990099"/>
                </a:solidFill>
              </a:rPr>
              <a:t>da Unión Europea </a:t>
            </a:r>
          </a:p>
          <a:p>
            <a:pPr algn="ctr"/>
            <a:r>
              <a:rPr lang="es-ES" sz="8400" dirty="0">
                <a:solidFill>
                  <a:srgbClr val="990099"/>
                </a:solidFill>
              </a:rPr>
              <a:t>declara ter sufrido ciberacoso </a:t>
            </a:r>
          </a:p>
          <a:p>
            <a:pPr algn="ctr"/>
            <a:r>
              <a:rPr lang="es-ES" sz="8400" dirty="0">
                <a:solidFill>
                  <a:srgbClr val="990099"/>
                </a:solidFill>
              </a:rPr>
              <a:t>desde os 15 anos</a:t>
            </a:r>
          </a:p>
        </p:txBody>
      </p:sp>
    </p:spTree>
    <p:extLst>
      <p:ext uri="{BB962C8B-B14F-4D97-AF65-F5344CB8AC3E}">
        <p14:creationId xmlns:p14="http://schemas.microsoft.com/office/powerpoint/2010/main" val="3576957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5746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C9AC3659-27E9-4F6D-B081-435C44E8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330" y="671647"/>
            <a:ext cx="8025339" cy="50417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D969283-CA73-41DD-8902-088697CD0524}"/>
              </a:ext>
            </a:extLst>
          </p:cNvPr>
          <p:cNvSpPr txBox="1"/>
          <p:nvPr/>
        </p:nvSpPr>
        <p:spPr>
          <a:xfrm>
            <a:off x="7112000" y="5817021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Sara </a:t>
            </a:r>
            <a:r>
              <a:rPr lang="es-ES_tradnl" dirty="0" err="1">
                <a:solidFill>
                  <a:schemeClr val="bg1"/>
                </a:solidFill>
              </a:rPr>
              <a:t>Dacosta</a:t>
            </a:r>
            <a:r>
              <a:rPr lang="es-ES_tradnl" dirty="0">
                <a:solidFill>
                  <a:schemeClr val="bg1"/>
                </a:solidFill>
              </a:rPr>
              <a:t>, 1º </a:t>
            </a:r>
            <a:r>
              <a:rPr lang="es-ES_tradnl" dirty="0" err="1">
                <a:solidFill>
                  <a:schemeClr val="bg1"/>
                </a:solidFill>
              </a:rPr>
              <a:t>bacharelato</a:t>
            </a:r>
            <a:r>
              <a:rPr lang="es-ES_tradnl" dirty="0">
                <a:solidFill>
                  <a:schemeClr val="bg1"/>
                </a:solidFill>
              </a:rPr>
              <a:t> 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57F577-86E7-4F8C-8F55-7E8ECD5806A9}"/>
              </a:ext>
            </a:extLst>
          </p:cNvPr>
          <p:cNvSpPr txBox="1"/>
          <p:nvPr/>
        </p:nvSpPr>
        <p:spPr>
          <a:xfrm>
            <a:off x="241300" y="248220"/>
            <a:ext cx="11836400" cy="6343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114300" y="139174"/>
            <a:ext cx="11582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>
                <a:solidFill>
                  <a:srgbClr val="990099"/>
                </a:solidFill>
              </a:rPr>
              <a:t>55 </a:t>
            </a:r>
            <a:r>
              <a:rPr lang="es-ES" sz="10000" dirty="0">
                <a:solidFill>
                  <a:srgbClr val="990099"/>
                </a:solidFill>
              </a:rPr>
              <a:t>mulleres </a:t>
            </a:r>
            <a:r>
              <a:rPr lang="es-ES" sz="10000" dirty="0" err="1">
                <a:solidFill>
                  <a:srgbClr val="990099"/>
                </a:solidFill>
              </a:rPr>
              <a:t>asasinadas</a:t>
            </a:r>
            <a:r>
              <a:rPr lang="es-ES" sz="10000" dirty="0">
                <a:solidFill>
                  <a:srgbClr val="990099"/>
                </a:solidFill>
              </a:rPr>
              <a:t> por violencia de </a:t>
            </a:r>
            <a:r>
              <a:rPr lang="es-ES" sz="10000" dirty="0" err="1">
                <a:solidFill>
                  <a:srgbClr val="990099"/>
                </a:solidFill>
              </a:rPr>
              <a:t>xénero</a:t>
            </a:r>
            <a:r>
              <a:rPr lang="es-ES" sz="10000" dirty="0">
                <a:solidFill>
                  <a:srgbClr val="990099"/>
                </a:solidFill>
              </a:rPr>
              <a:t> en España </a:t>
            </a:r>
            <a:r>
              <a:rPr lang="es-ES" sz="6600" dirty="0">
                <a:solidFill>
                  <a:srgbClr val="990099"/>
                </a:solidFill>
              </a:rPr>
              <a:t>(2017)</a:t>
            </a:r>
            <a:endParaRPr lang="es-ES" sz="100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00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C4EACA1-2E2F-44E5-9C48-194507A3E0CB}"/>
              </a:ext>
            </a:extLst>
          </p:cNvPr>
          <p:cNvSpPr txBox="1"/>
          <p:nvPr/>
        </p:nvSpPr>
        <p:spPr>
          <a:xfrm>
            <a:off x="225468" y="253998"/>
            <a:ext cx="11763331" cy="64633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990099"/>
                </a:solidFill>
              </a:rPr>
              <a:t>Desde o Equipo de Dinamización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 da 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Biblioteca</a:t>
            </a:r>
          </a:p>
          <a:p>
            <a:pPr algn="ctr"/>
            <a:endParaRPr lang="es-ES" sz="1400" dirty="0">
              <a:solidFill>
                <a:srgbClr val="990099"/>
              </a:solidFill>
            </a:endParaRPr>
          </a:p>
          <a:p>
            <a:pPr algn="ctr"/>
            <a:endParaRPr lang="es-ES" sz="1600" dirty="0">
              <a:solidFill>
                <a:srgbClr val="990099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14192" y="3485652"/>
            <a:ext cx="301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284" y="5085567"/>
            <a:ext cx="2058110" cy="1438912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10979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1300"/>
            <a:ext cx="11747500" cy="64135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es-ES" sz="2800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696D-1265-4A80-886E-F1F31C346FCB}"/>
              </a:ext>
            </a:extLst>
          </p:cNvPr>
          <p:cNvSpPr txBox="1"/>
          <p:nvPr/>
        </p:nvSpPr>
        <p:spPr>
          <a:xfrm>
            <a:off x="215900" y="456535"/>
            <a:ext cx="1173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err="1">
                <a:solidFill>
                  <a:srgbClr val="990099"/>
                </a:solidFill>
              </a:rPr>
              <a:t>Coñecemos</a:t>
            </a:r>
            <a:r>
              <a:rPr lang="es-ES" sz="96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a </a:t>
            </a:r>
            <a:r>
              <a:rPr lang="es-ES" sz="9600" b="1" dirty="0">
                <a:solidFill>
                  <a:srgbClr val="990099"/>
                </a:solidFill>
              </a:rPr>
              <a:t>violencia</a:t>
            </a:r>
            <a:r>
              <a:rPr lang="es-ES" sz="96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que </a:t>
            </a:r>
            <a:r>
              <a:rPr lang="es-ES" sz="9600" dirty="0" err="1">
                <a:solidFill>
                  <a:srgbClr val="990099"/>
                </a:solidFill>
              </a:rPr>
              <a:t>sofren</a:t>
            </a:r>
            <a:r>
              <a:rPr lang="es-ES" sz="96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      as </a:t>
            </a:r>
            <a:r>
              <a:rPr lang="es-ES" sz="9600" dirty="0" err="1">
                <a:solidFill>
                  <a:srgbClr val="990099"/>
                </a:solidFill>
              </a:rPr>
              <a:t>mulleres</a:t>
            </a:r>
            <a:r>
              <a:rPr lang="es-ES" sz="9600" dirty="0" err="1"/>
              <a:t>e</a:t>
            </a:r>
            <a:r>
              <a:rPr lang="es-ES" sz="9600" dirty="0"/>
              <a:t> </a:t>
            </a:r>
            <a:r>
              <a:rPr lang="es-ES" dirty="0"/>
              <a:t>hace.” </a:t>
            </a:r>
          </a:p>
        </p:txBody>
      </p:sp>
    </p:spTree>
    <p:extLst>
      <p:ext uri="{BB962C8B-B14F-4D97-AF65-F5344CB8AC3E}">
        <p14:creationId xmlns:p14="http://schemas.microsoft.com/office/powerpoint/2010/main" val="1316711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1300"/>
            <a:ext cx="11747500" cy="64135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es-ES" sz="2800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696D-1265-4A80-886E-F1F31C346FCB}"/>
              </a:ext>
            </a:extLst>
          </p:cNvPr>
          <p:cNvSpPr txBox="1"/>
          <p:nvPr/>
        </p:nvSpPr>
        <p:spPr>
          <a:xfrm>
            <a:off x="215900" y="456535"/>
            <a:ext cx="1173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90099"/>
                </a:solidFill>
              </a:rPr>
              <a:t>Visibilizamos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a </a:t>
            </a:r>
            <a:r>
              <a:rPr lang="es-ES" sz="9600" dirty="0" err="1">
                <a:solidFill>
                  <a:srgbClr val="990099"/>
                </a:solidFill>
              </a:rPr>
              <a:t>súa</a:t>
            </a:r>
            <a:r>
              <a:rPr lang="es-ES" sz="9600" dirty="0">
                <a:solidFill>
                  <a:srgbClr val="990099"/>
                </a:solidFill>
              </a:rPr>
              <a:t> </a:t>
            </a:r>
            <a:r>
              <a:rPr lang="es-ES" sz="9600" b="1" dirty="0" err="1">
                <a:solidFill>
                  <a:srgbClr val="990099"/>
                </a:solidFill>
              </a:rPr>
              <a:t>dor</a:t>
            </a:r>
            <a:endParaRPr lang="es-ES" sz="9600" b="1" dirty="0">
              <a:solidFill>
                <a:srgbClr val="990099"/>
              </a:solidFill>
            </a:endParaRP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e</a:t>
            </a:r>
          </a:p>
          <a:p>
            <a:pPr algn="ctr"/>
            <a:r>
              <a:rPr lang="es-ES" sz="9600" dirty="0">
                <a:solidFill>
                  <a:srgbClr val="990099"/>
                </a:solidFill>
              </a:rPr>
              <a:t>			</a:t>
            </a:r>
            <a:r>
              <a:rPr lang="es-ES" sz="9600" b="1" dirty="0" err="1">
                <a:solidFill>
                  <a:srgbClr val="990099"/>
                </a:solidFill>
              </a:rPr>
              <a:t>vexacións</a:t>
            </a:r>
            <a:r>
              <a:rPr lang="es-ES" sz="9600" b="1" dirty="0" err="1"/>
              <a:t>e</a:t>
            </a:r>
            <a:r>
              <a:rPr lang="es-ES" sz="9600" dirty="0"/>
              <a:t> </a:t>
            </a:r>
            <a:r>
              <a:rPr lang="es-ES" dirty="0"/>
              <a:t>hace.” </a:t>
            </a:r>
          </a:p>
        </p:txBody>
      </p:sp>
    </p:spTree>
    <p:extLst>
      <p:ext uri="{BB962C8B-B14F-4D97-AF65-F5344CB8AC3E}">
        <p14:creationId xmlns:p14="http://schemas.microsoft.com/office/powerpoint/2010/main" val="4126706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1300"/>
            <a:ext cx="11747500" cy="64135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es-ES" sz="2800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696D-1265-4A80-886E-F1F31C346FCB}"/>
              </a:ext>
            </a:extLst>
          </p:cNvPr>
          <p:cNvSpPr txBox="1"/>
          <p:nvPr/>
        </p:nvSpPr>
        <p:spPr>
          <a:xfrm>
            <a:off x="241300" y="728260"/>
            <a:ext cx="11734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>
                <a:solidFill>
                  <a:srgbClr val="990099"/>
                </a:solidFill>
              </a:rPr>
              <a:t>Defendemos</a:t>
            </a:r>
          </a:p>
          <a:p>
            <a:pPr algn="ctr"/>
            <a:r>
              <a:rPr lang="es-ES" sz="11500" dirty="0" err="1">
                <a:solidFill>
                  <a:srgbClr val="990099"/>
                </a:solidFill>
              </a:rPr>
              <a:t>ás</a:t>
            </a:r>
            <a:r>
              <a:rPr lang="es-ES" sz="115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11500" b="1" dirty="0" err="1">
                <a:solidFill>
                  <a:srgbClr val="990099"/>
                </a:solidFill>
              </a:rPr>
              <a:t>mulleres</a:t>
            </a:r>
            <a:r>
              <a:rPr lang="es-ES" sz="2000" b="1" dirty="0" err="1"/>
              <a:t>ace</a:t>
            </a:r>
            <a:r>
              <a:rPr lang="es-ES" sz="2000" dirty="0"/>
              <a:t>.</a:t>
            </a:r>
            <a:r>
              <a:rPr lang="es-E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074085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1300"/>
            <a:ext cx="11747500" cy="64135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es-ES" sz="2800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696D-1265-4A80-886E-F1F31C346FCB}"/>
              </a:ext>
            </a:extLst>
          </p:cNvPr>
          <p:cNvSpPr txBox="1"/>
          <p:nvPr/>
        </p:nvSpPr>
        <p:spPr>
          <a:xfrm>
            <a:off x="215900" y="1632168"/>
            <a:ext cx="11734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solidFill>
                  <a:srgbClr val="990099"/>
                </a:solidFill>
              </a:rPr>
              <a:t>e </a:t>
            </a:r>
          </a:p>
          <a:p>
            <a:pPr algn="ctr"/>
            <a:r>
              <a:rPr lang="es-ES" sz="11500" dirty="0">
                <a:solidFill>
                  <a:srgbClr val="990099"/>
                </a:solidFill>
              </a:rPr>
              <a:t>por </a:t>
            </a:r>
            <a:r>
              <a:rPr lang="es-ES" sz="11500" dirty="0" err="1">
                <a:solidFill>
                  <a:srgbClr val="990099"/>
                </a:solidFill>
              </a:rPr>
              <a:t>iso</a:t>
            </a:r>
            <a:r>
              <a:rPr lang="es-E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50176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1300"/>
            <a:ext cx="11747500" cy="64135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es-ES" sz="2800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696D-1265-4A80-886E-F1F31C346FCB}"/>
              </a:ext>
            </a:extLst>
          </p:cNvPr>
          <p:cNvSpPr txBox="1"/>
          <p:nvPr/>
        </p:nvSpPr>
        <p:spPr>
          <a:xfrm>
            <a:off x="241300" y="122615"/>
            <a:ext cx="11734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400" b="1" dirty="0">
                <a:solidFill>
                  <a:srgbClr val="990099"/>
                </a:solidFill>
              </a:rPr>
              <a:t>Denunciamos</a:t>
            </a:r>
          </a:p>
          <a:p>
            <a:pPr algn="ctr"/>
            <a:r>
              <a:rPr lang="es-ES" sz="10400" dirty="0">
                <a:solidFill>
                  <a:srgbClr val="990099"/>
                </a:solidFill>
              </a:rPr>
              <a:t>todo tipo</a:t>
            </a:r>
          </a:p>
          <a:p>
            <a:pPr algn="ctr"/>
            <a:r>
              <a:rPr lang="es-ES" sz="10400" dirty="0">
                <a:solidFill>
                  <a:srgbClr val="990099"/>
                </a:solidFill>
              </a:rPr>
              <a:t>de </a:t>
            </a:r>
          </a:p>
          <a:p>
            <a:pPr algn="ctr"/>
            <a:r>
              <a:rPr lang="es-ES" sz="10400" b="1" dirty="0">
                <a:solidFill>
                  <a:srgbClr val="990099"/>
                </a:solidFill>
              </a:rPr>
              <a:t>violencia machista</a:t>
            </a:r>
            <a:endParaRPr lang="es-ES" sz="10400" b="1" dirty="0"/>
          </a:p>
        </p:txBody>
      </p:sp>
    </p:spTree>
    <p:extLst>
      <p:ext uri="{BB962C8B-B14F-4D97-AF65-F5344CB8AC3E}">
        <p14:creationId xmlns:p14="http://schemas.microsoft.com/office/powerpoint/2010/main" val="281278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390240"/>
            <a:ext cx="6080274" cy="60706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752BD91-939E-4C2E-B259-01619D09B634}"/>
              </a:ext>
            </a:extLst>
          </p:cNvPr>
          <p:cNvSpPr/>
          <p:nvPr/>
        </p:nvSpPr>
        <p:spPr>
          <a:xfrm>
            <a:off x="368299" y="5748897"/>
            <a:ext cx="26924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</a:rPr>
              <a:t>Zabulonda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Mwin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Elysee</a:t>
            </a:r>
            <a:endParaRPr lang="es-ES" sz="2000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Foto: Isabel Muñoz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F4655B-4EFE-4105-94A3-1F61ADF80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90240"/>
            <a:ext cx="6070600" cy="607752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8BF3F0F-FA67-4BD9-9C26-0932DB8171B0}"/>
              </a:ext>
            </a:extLst>
          </p:cNvPr>
          <p:cNvSpPr txBox="1"/>
          <p:nvPr/>
        </p:nvSpPr>
        <p:spPr>
          <a:xfrm>
            <a:off x="9791700" y="5786449"/>
            <a:ext cx="2000548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</a:rPr>
              <a:t>Henriette</a:t>
            </a:r>
            <a:r>
              <a:rPr lang="es-ES" sz="2000" dirty="0">
                <a:solidFill>
                  <a:schemeClr val="bg1"/>
                </a:solidFill>
              </a:rPr>
              <a:t> Kika</a:t>
            </a:r>
          </a:p>
          <a:p>
            <a:r>
              <a:rPr lang="es-ES" dirty="0">
                <a:solidFill>
                  <a:schemeClr val="bg1"/>
                </a:solidFill>
              </a:rPr>
              <a:t>Foto: Isabel Muñoz</a:t>
            </a:r>
          </a:p>
        </p:txBody>
      </p:sp>
    </p:spTree>
    <p:extLst>
      <p:ext uri="{BB962C8B-B14F-4D97-AF65-F5344CB8AC3E}">
        <p14:creationId xmlns:p14="http://schemas.microsoft.com/office/powerpoint/2010/main" val="1191022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1300"/>
            <a:ext cx="11747500" cy="64135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es-ES" sz="2800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696D-1265-4A80-886E-F1F31C346FCB}"/>
              </a:ext>
            </a:extLst>
          </p:cNvPr>
          <p:cNvSpPr txBox="1"/>
          <p:nvPr/>
        </p:nvSpPr>
        <p:spPr>
          <a:xfrm>
            <a:off x="241300" y="2247721"/>
            <a:ext cx="1173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b="1" dirty="0">
                <a:solidFill>
                  <a:srgbClr val="990099"/>
                </a:solidFill>
              </a:rPr>
              <a:t>E ti, </a:t>
            </a:r>
            <a:r>
              <a:rPr lang="es-ES" sz="15000" b="1" dirty="0" err="1">
                <a:solidFill>
                  <a:srgbClr val="990099"/>
                </a:solidFill>
              </a:rPr>
              <a:t>tamén</a:t>
            </a:r>
            <a:r>
              <a:rPr lang="es-ES" sz="15000" b="1" dirty="0">
                <a:solidFill>
                  <a:srgbClr val="990099"/>
                </a:solidFill>
              </a:rPr>
              <a:t>!</a:t>
            </a:r>
            <a:endParaRPr lang="es-ES" sz="15000" b="1" dirty="0"/>
          </a:p>
        </p:txBody>
      </p:sp>
    </p:spTree>
    <p:extLst>
      <p:ext uri="{BB962C8B-B14F-4D97-AF65-F5344CB8AC3E}">
        <p14:creationId xmlns:p14="http://schemas.microsoft.com/office/powerpoint/2010/main" val="2420512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95E2E93-862E-408C-A024-693127B9E05F}"/>
              </a:ext>
            </a:extLst>
          </p:cNvPr>
          <p:cNvSpPr txBox="1"/>
          <p:nvPr/>
        </p:nvSpPr>
        <p:spPr>
          <a:xfrm>
            <a:off x="215900" y="203200"/>
            <a:ext cx="11760200" cy="6426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0420" y="5892798"/>
            <a:ext cx="4399280" cy="965201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spcBef>
                <a:spcPts val="1200"/>
              </a:spcBef>
              <a:buNone/>
            </a:pPr>
            <a:r>
              <a:rPr lang="es-ES" sz="2100" dirty="0">
                <a:solidFill>
                  <a:srgbClr val="990099"/>
                </a:solidFill>
              </a:rPr>
              <a:t>Pasión Vega, María se bebe las calles</a:t>
            </a:r>
            <a:r>
              <a:rPr lang="es-ES" sz="2100" dirty="0"/>
              <a:t>	</a:t>
            </a:r>
            <a:r>
              <a:rPr lang="es-ES" sz="6600" dirty="0"/>
              <a:t>	</a:t>
            </a:r>
            <a:endParaRPr lang="es-ES" dirty="0"/>
          </a:p>
        </p:txBody>
      </p:sp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F56AEE88-7E73-404F-9261-E0E422DDFC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3" t="15927" r="40963" b="47221"/>
          <a:stretch/>
        </p:blipFill>
        <p:spPr>
          <a:xfrm>
            <a:off x="1735752" y="647700"/>
            <a:ext cx="8720496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6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241300"/>
            <a:ext cx="11747500" cy="64135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endParaRPr lang="es-ES" sz="2800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09DF2-ED38-4D2E-BFB9-EF37E38D8E6A}"/>
              </a:ext>
            </a:extLst>
          </p:cNvPr>
          <p:cNvSpPr txBox="1"/>
          <p:nvPr/>
        </p:nvSpPr>
        <p:spPr>
          <a:xfrm>
            <a:off x="6527800" y="597036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Bernarda López Ramírez</a:t>
            </a:r>
          </a:p>
          <a:p>
            <a:r>
              <a:rPr lang="es-ES" dirty="0">
                <a:solidFill>
                  <a:schemeClr val="bg1"/>
                </a:solidFill>
              </a:rPr>
              <a:t>Defensora Xinca dos </a:t>
            </a:r>
            <a:r>
              <a:rPr lang="es-ES" dirty="0" err="1">
                <a:solidFill>
                  <a:schemeClr val="bg1"/>
                </a:solidFill>
              </a:rPr>
              <a:t>dereitos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indíxenas</a:t>
            </a:r>
            <a:r>
              <a:rPr lang="es-ES" dirty="0">
                <a:solidFill>
                  <a:schemeClr val="bg1"/>
                </a:solidFill>
              </a:rPr>
              <a:t> en Guatemala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696D-1265-4A80-886E-F1F31C346FCB}"/>
              </a:ext>
            </a:extLst>
          </p:cNvPr>
          <p:cNvSpPr txBox="1"/>
          <p:nvPr/>
        </p:nvSpPr>
        <p:spPr>
          <a:xfrm>
            <a:off x="215900" y="456535"/>
            <a:ext cx="11734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rgbClr val="990099"/>
                </a:solidFill>
              </a:rPr>
              <a:t>”La lucha no termina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la lucha continúa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no hay peor lucha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		que la que no se hace.” </a:t>
            </a:r>
            <a:r>
              <a:rPr lang="es-ES" dirty="0"/>
              <a:t>e hace.” </a:t>
            </a:r>
          </a:p>
        </p:txBody>
      </p:sp>
    </p:spTree>
    <p:extLst>
      <p:ext uri="{BB962C8B-B14F-4D97-AF65-F5344CB8AC3E}">
        <p14:creationId xmlns:p14="http://schemas.microsoft.com/office/powerpoint/2010/main" val="970949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D0FBA-2341-49A9-A41C-E42345633A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 algn="just">
              <a:spcBef>
                <a:spcPts val="1200"/>
              </a:spcBef>
              <a:buNone/>
            </a:pPr>
            <a:r>
              <a:rPr lang="es-ES" sz="6600" dirty="0"/>
              <a:t>		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A2C78C-A772-45B8-818C-1CED78811F02}"/>
              </a:ext>
            </a:extLst>
          </p:cNvPr>
          <p:cNvSpPr txBox="1"/>
          <p:nvPr/>
        </p:nvSpPr>
        <p:spPr>
          <a:xfrm>
            <a:off x="165100" y="215900"/>
            <a:ext cx="11811000" cy="64135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311D0D-6E6E-45FE-ABFD-928BD150DC99}"/>
              </a:ext>
            </a:extLst>
          </p:cNvPr>
          <p:cNvSpPr txBox="1"/>
          <p:nvPr/>
        </p:nvSpPr>
        <p:spPr>
          <a:xfrm>
            <a:off x="7072630" y="5670547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990099"/>
                </a:solidFill>
              </a:rPr>
              <a:t>Gaudi</a:t>
            </a:r>
            <a:r>
              <a:rPr lang="es-ES" dirty="0">
                <a:solidFill>
                  <a:srgbClr val="990099"/>
                </a:solidFill>
              </a:rPr>
              <a:t> </a:t>
            </a:r>
            <a:r>
              <a:rPr lang="es-ES" dirty="0" err="1">
                <a:solidFill>
                  <a:srgbClr val="990099"/>
                </a:solidFill>
              </a:rPr>
              <a:t>Galego</a:t>
            </a:r>
            <a:r>
              <a:rPr lang="es-ES" dirty="0">
                <a:solidFill>
                  <a:srgbClr val="990099"/>
                </a:solidFill>
              </a:rPr>
              <a:t>, Matriarcas</a:t>
            </a: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23B72D81-5813-43AF-9903-176240FE2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6" t="15741" r="40904" b="47037"/>
          <a:stretch/>
        </p:blipFill>
        <p:spPr>
          <a:xfrm>
            <a:off x="1839337" y="672414"/>
            <a:ext cx="8513325" cy="48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2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564FC-81D5-491E-BCB8-86F5A1E6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41300"/>
            <a:ext cx="11734800" cy="6426200"/>
          </a:xfrm>
          <a:solidFill>
            <a:schemeClr val="tx1"/>
          </a:solidFill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ES" sz="3200" b="1" dirty="0">
                <a:solidFill>
                  <a:srgbClr val="990099"/>
                </a:solidFill>
              </a:rPr>
            </a:br>
            <a:r>
              <a:rPr lang="es-ES" sz="3200" b="1" dirty="0" err="1">
                <a:solidFill>
                  <a:srgbClr val="990099"/>
                </a:solidFill>
              </a:rPr>
              <a:t>Agradecementos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Alumnado de 2º de </a:t>
            </a:r>
            <a:r>
              <a:rPr lang="es-ES" sz="3200" dirty="0" err="1">
                <a:solidFill>
                  <a:schemeClr val="bg1"/>
                </a:solidFill>
              </a:rPr>
              <a:t>bacharelato</a:t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Alberto Lago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Rebeca Pérez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 err="1">
                <a:solidFill>
                  <a:schemeClr val="bg1"/>
                </a:solidFill>
              </a:rPr>
              <a:t>polas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mensaxes</a:t>
            </a:r>
            <a:r>
              <a:rPr lang="es-ES" sz="3200" dirty="0">
                <a:solidFill>
                  <a:schemeClr val="bg1"/>
                </a:solidFill>
              </a:rPr>
              <a:t> contra a violencia de </a:t>
            </a:r>
            <a:r>
              <a:rPr lang="es-ES" sz="3200" dirty="0" err="1">
                <a:solidFill>
                  <a:schemeClr val="bg1"/>
                </a:solidFill>
              </a:rPr>
              <a:t>xénero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Alumnado de </a:t>
            </a:r>
            <a:r>
              <a:rPr lang="es-ES" sz="3200" dirty="0" err="1">
                <a:solidFill>
                  <a:schemeClr val="bg1"/>
                </a:solidFill>
              </a:rPr>
              <a:t>igualdade</a:t>
            </a:r>
            <a:r>
              <a:rPr lang="es-ES" sz="3200" dirty="0">
                <a:solidFill>
                  <a:schemeClr val="bg1"/>
                </a:solidFill>
              </a:rPr>
              <a:t> de 1º de </a:t>
            </a:r>
            <a:r>
              <a:rPr lang="es-ES" sz="3200" dirty="0" err="1">
                <a:solidFill>
                  <a:schemeClr val="bg1"/>
                </a:solidFill>
              </a:rPr>
              <a:t>bacharelato</a:t>
            </a:r>
            <a:r>
              <a:rPr lang="es-ES" sz="3200" dirty="0">
                <a:solidFill>
                  <a:schemeClr val="bg1"/>
                </a:solidFill>
              </a:rPr>
              <a:t> A</a:t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Olalla Castro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 err="1">
                <a:solidFill>
                  <a:srgbClr val="990099"/>
                </a:solidFill>
              </a:rPr>
              <a:t>Uxía</a:t>
            </a:r>
            <a:r>
              <a:rPr lang="es-ES" sz="3200" dirty="0">
                <a:solidFill>
                  <a:srgbClr val="990099"/>
                </a:solidFill>
              </a:rPr>
              <a:t> </a:t>
            </a:r>
            <a:r>
              <a:rPr lang="es-ES" sz="3200" dirty="0" err="1">
                <a:solidFill>
                  <a:srgbClr val="990099"/>
                </a:solidFill>
              </a:rPr>
              <a:t>Ferreirós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Sara Iglesias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Ana Mariño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Diego Vizcaíno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polos </a:t>
            </a:r>
            <a:r>
              <a:rPr lang="es-ES" sz="3200" dirty="0" err="1">
                <a:solidFill>
                  <a:schemeClr val="bg1"/>
                </a:solidFill>
              </a:rPr>
              <a:t>seus</a:t>
            </a:r>
            <a:r>
              <a:rPr lang="es-ES" sz="3200" dirty="0">
                <a:solidFill>
                  <a:schemeClr val="bg1"/>
                </a:solidFill>
              </a:rPr>
              <a:t> vídeos.</a:t>
            </a:r>
            <a:br>
              <a:rPr lang="es-ES" sz="3200" dirty="0">
                <a:solidFill>
                  <a:schemeClr val="bg1"/>
                </a:solidFill>
              </a:rPr>
            </a:br>
            <a:br>
              <a:rPr lang="es-ES" sz="3200" dirty="0">
                <a:solidFill>
                  <a:srgbClr val="990099"/>
                </a:solidFill>
              </a:rPr>
            </a:b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b="1" dirty="0">
                <a:solidFill>
                  <a:srgbClr val="990099"/>
                </a:solidFill>
              </a:rPr>
              <a:t>					</a:t>
            </a: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3200" b="1" dirty="0">
                <a:solidFill>
                  <a:schemeClr val="bg1"/>
                </a:solidFill>
              </a:rPr>
              <a:t>	</a:t>
            </a:r>
            <a:br>
              <a:rPr lang="es-ES" sz="2200" dirty="0">
                <a:solidFill>
                  <a:schemeClr val="bg1"/>
                </a:solidFill>
              </a:rPr>
            </a:b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99140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564FC-81D5-491E-BCB8-86F5A1E6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41300"/>
            <a:ext cx="11734800" cy="6426200"/>
          </a:xfrm>
          <a:solidFill>
            <a:schemeClr val="tx1"/>
          </a:solidFill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Alumnas de 3º ESO</a:t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Raquel Fernández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Mar Otero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polos </a:t>
            </a:r>
            <a:r>
              <a:rPr lang="es-ES" sz="3200" dirty="0" err="1">
                <a:solidFill>
                  <a:schemeClr val="bg1"/>
                </a:solidFill>
              </a:rPr>
              <a:t>debuxos</a:t>
            </a:r>
            <a:r>
              <a:rPr lang="es-ES" sz="3200" dirty="0">
                <a:solidFill>
                  <a:schemeClr val="bg1"/>
                </a:solidFill>
              </a:rPr>
              <a:t> de Frida </a:t>
            </a:r>
            <a:r>
              <a:rPr lang="es-ES" sz="3200" dirty="0" err="1">
                <a:solidFill>
                  <a:schemeClr val="bg1"/>
                </a:solidFill>
              </a:rPr>
              <a:t>Khalo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rgbClr val="990099"/>
                </a:solidFill>
              </a:rPr>
              <a:t>Andrea Solla</a:t>
            </a: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dirty="0" err="1">
                <a:solidFill>
                  <a:schemeClr val="bg1"/>
                </a:solidFill>
              </a:rPr>
              <a:t>pola</a:t>
            </a:r>
            <a:r>
              <a:rPr lang="es-ES" sz="3200" dirty="0">
                <a:solidFill>
                  <a:schemeClr val="bg1"/>
                </a:solidFill>
              </a:rPr>
              <a:t> lectura do poema.</a:t>
            </a:r>
            <a:br>
              <a:rPr lang="es-ES" sz="3200" dirty="0">
                <a:solidFill>
                  <a:schemeClr val="tx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e, </a:t>
            </a:r>
            <a:r>
              <a:rPr lang="es-ES" sz="3200" dirty="0" err="1">
                <a:solidFill>
                  <a:schemeClr val="bg1"/>
                </a:solidFill>
              </a:rPr>
              <a:t>tamén</a:t>
            </a:r>
            <a:r>
              <a:rPr lang="es-ES" sz="3200" dirty="0">
                <a:solidFill>
                  <a:schemeClr val="bg1"/>
                </a:solidFill>
              </a:rPr>
              <a:t>, a </a:t>
            </a:r>
            <a:r>
              <a:rPr lang="es-ES" sz="3200" dirty="0">
                <a:solidFill>
                  <a:srgbClr val="990099"/>
                </a:solidFill>
              </a:rPr>
              <a:t>Antonio</a:t>
            </a:r>
            <a:r>
              <a:rPr lang="es-ES" sz="3200" dirty="0">
                <a:solidFill>
                  <a:schemeClr val="bg1"/>
                </a:solidFill>
              </a:rPr>
              <a:t>, </a:t>
            </a:r>
            <a:r>
              <a:rPr lang="es-ES" sz="3200" dirty="0" err="1">
                <a:solidFill>
                  <a:schemeClr val="bg1"/>
                </a:solidFill>
              </a:rPr>
              <a:t>pola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montaxe</a:t>
            </a:r>
            <a:r>
              <a:rPr lang="es-ES" sz="3200" dirty="0">
                <a:solidFill>
                  <a:schemeClr val="bg1"/>
                </a:solidFill>
              </a:rPr>
              <a:t> do vídeo e a </a:t>
            </a:r>
            <a:r>
              <a:rPr lang="es-ES" sz="3200" dirty="0">
                <a:solidFill>
                  <a:srgbClr val="990099"/>
                </a:solidFill>
              </a:rPr>
              <a:t>Paloma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br>
              <a:rPr lang="es-ES" sz="3200" dirty="0">
                <a:solidFill>
                  <a:srgbClr val="990099"/>
                </a:solidFill>
              </a:rPr>
            </a:br>
            <a:br>
              <a:rPr lang="es-ES" sz="3200" dirty="0">
                <a:solidFill>
                  <a:srgbClr val="990099"/>
                </a:solidFill>
              </a:rPr>
            </a:br>
            <a:r>
              <a:rPr lang="es-ES" sz="3200" b="1" dirty="0">
                <a:solidFill>
                  <a:srgbClr val="990099"/>
                </a:solidFill>
              </a:rPr>
              <a:t>					</a:t>
            </a: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3200" b="1" dirty="0">
                <a:solidFill>
                  <a:schemeClr val="bg1"/>
                </a:solidFill>
              </a:rPr>
              <a:t>	</a:t>
            </a:r>
            <a:br>
              <a:rPr lang="es-ES" sz="2200" dirty="0">
                <a:solidFill>
                  <a:schemeClr val="bg1"/>
                </a:solidFill>
              </a:rPr>
            </a:b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42711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564FC-81D5-491E-BCB8-86F5A1E6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5900"/>
            <a:ext cx="11722100" cy="6426200"/>
          </a:xfrm>
          <a:solidFill>
            <a:schemeClr val="tx1"/>
          </a:solidFill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1"/>
                </a:solidFill>
              </a:rPr>
              <a:t> Créditos</a:t>
            </a: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3200" b="1" dirty="0">
                <a:solidFill>
                  <a:schemeClr val="bg1"/>
                </a:solidFill>
              </a:rPr>
              <a:t>	</a:t>
            </a:r>
            <a:r>
              <a:rPr lang="es-ES" sz="2200" dirty="0">
                <a:solidFill>
                  <a:schemeClr val="bg1"/>
                </a:solidFill>
              </a:rPr>
              <a:t>“Mujeres del Congo”, exposición de </a:t>
            </a:r>
            <a:r>
              <a:rPr lang="es-ES" sz="2200" dirty="0" err="1">
                <a:solidFill>
                  <a:schemeClr val="bg1"/>
                </a:solidFill>
              </a:rPr>
              <a:t>imaxes</a:t>
            </a:r>
            <a:r>
              <a:rPr lang="es-ES" sz="2200" dirty="0">
                <a:solidFill>
                  <a:schemeClr val="bg1"/>
                </a:solidFill>
              </a:rPr>
              <a:t> e </a:t>
            </a:r>
            <a:r>
              <a:rPr lang="es-ES" sz="2200" dirty="0" err="1">
                <a:solidFill>
                  <a:schemeClr val="bg1"/>
                </a:solidFill>
              </a:rPr>
              <a:t>testemuñas</a:t>
            </a:r>
            <a:r>
              <a:rPr lang="es-ES" sz="2200" dirty="0">
                <a:solidFill>
                  <a:schemeClr val="bg1"/>
                </a:solidFill>
              </a:rPr>
              <a:t> de mulleres que </a:t>
            </a:r>
            <a:r>
              <a:rPr lang="es-ES" sz="2200" dirty="0" err="1">
                <a:solidFill>
                  <a:schemeClr val="bg1"/>
                </a:solidFill>
              </a:rPr>
              <a:t>sufriron</a:t>
            </a:r>
            <a:r>
              <a:rPr lang="es-ES" sz="2200" dirty="0">
                <a:solidFill>
                  <a:schemeClr val="bg1"/>
                </a:solidFill>
              </a:rPr>
              <a:t> violencia sexual. 	Fotos de Isabel Muñoz e Concha </a:t>
            </a:r>
            <a:r>
              <a:rPr lang="es-ES" sz="2200" dirty="0" err="1">
                <a:solidFill>
                  <a:schemeClr val="bg1"/>
                </a:solidFill>
              </a:rPr>
              <a:t>Casajús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coa colaboración da </a:t>
            </a:r>
            <a:r>
              <a:rPr lang="es-ES" sz="2200" dirty="0" err="1">
                <a:solidFill>
                  <a:schemeClr val="bg1"/>
                </a:solidFill>
              </a:rPr>
              <a:t>xornalista</a:t>
            </a:r>
            <a:r>
              <a:rPr lang="es-ES" sz="2200" dirty="0">
                <a:solidFill>
                  <a:schemeClr val="bg1"/>
                </a:solidFill>
              </a:rPr>
              <a:t> congoleña Caddy </a:t>
            </a:r>
            <a:r>
              <a:rPr lang="es-ES" sz="2200" dirty="0" err="1">
                <a:solidFill>
                  <a:schemeClr val="bg1"/>
                </a:solidFill>
              </a:rPr>
              <a:t>Adzuba</a:t>
            </a:r>
            <a:r>
              <a:rPr lang="es-ES" sz="2200" dirty="0">
                <a:solidFill>
                  <a:schemeClr val="bg1"/>
                </a:solidFill>
              </a:rPr>
              <a:t> (Premio Príncipe de Asturias)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	</a:t>
            </a:r>
            <a:r>
              <a:rPr lang="es-ES" sz="2200" dirty="0">
                <a:solidFill>
                  <a:schemeClr val="bg1"/>
                </a:solidFill>
                <a:hlinkClick r:id="rId2"/>
              </a:rPr>
              <a:t>Por fin en África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	</a:t>
            </a:r>
            <a:r>
              <a:rPr lang="es-ES" sz="2200" dirty="0">
                <a:solidFill>
                  <a:schemeClr val="bg1"/>
                </a:solidFill>
                <a:hlinkClick r:id="rId3"/>
              </a:rPr>
              <a:t>Mujeres del Congo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	</a:t>
            </a:r>
            <a:r>
              <a:rPr lang="es-ES" sz="2200" i="1" dirty="0">
                <a:solidFill>
                  <a:schemeClr val="bg1"/>
                </a:solidFill>
              </a:rPr>
              <a:t>Una paliza por amor</a:t>
            </a:r>
            <a:r>
              <a:rPr lang="es-ES" sz="2200" dirty="0">
                <a:solidFill>
                  <a:schemeClr val="bg1"/>
                </a:solidFill>
              </a:rPr>
              <a:t>, poema de </a:t>
            </a:r>
            <a:r>
              <a:rPr lang="es-ES" sz="2200" dirty="0" err="1">
                <a:solidFill>
                  <a:schemeClr val="bg1"/>
                </a:solidFill>
              </a:rPr>
              <a:t>Mariska</a:t>
            </a:r>
            <a:r>
              <a:rPr lang="es-ES" sz="2200" dirty="0">
                <a:solidFill>
                  <a:schemeClr val="bg1"/>
                </a:solidFill>
              </a:rPr>
              <a:t> Araba Taylor-</a:t>
            </a:r>
            <a:r>
              <a:rPr lang="es-ES" sz="2200" dirty="0" err="1">
                <a:solidFill>
                  <a:schemeClr val="bg1"/>
                </a:solidFill>
              </a:rPr>
              <a:t>Darko</a:t>
            </a:r>
            <a:r>
              <a:rPr lang="es-ES" sz="2200" dirty="0">
                <a:solidFill>
                  <a:schemeClr val="bg1"/>
                </a:solidFill>
              </a:rPr>
              <a:t> extraído do libro </a:t>
            </a:r>
            <a:r>
              <a:rPr lang="es-ES" sz="2200" i="1" dirty="0">
                <a:solidFill>
                  <a:schemeClr val="bg1"/>
                </a:solidFill>
              </a:rPr>
              <a:t>Ellas [también] cuentan. 	Antología inédita de narrativa breve y poesía de escritoras africanas de expresión inglesa</a:t>
            </a:r>
            <a:br>
              <a:rPr lang="es-ES" sz="2200" i="1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 Editado por Federico Vivanco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	Para elaborar a información </a:t>
            </a:r>
            <a:r>
              <a:rPr lang="es-ES" sz="2200" dirty="0" err="1">
                <a:solidFill>
                  <a:schemeClr val="bg1"/>
                </a:solidFill>
              </a:rPr>
              <a:t>consultáronse</a:t>
            </a:r>
            <a:r>
              <a:rPr lang="es-ES" sz="2200" dirty="0">
                <a:solidFill>
                  <a:schemeClr val="bg1"/>
                </a:solidFill>
              </a:rPr>
              <a:t> as webs da ONU, ACNUR, </a:t>
            </a:r>
            <a:r>
              <a:rPr lang="es-ES" sz="2200" dirty="0" err="1">
                <a:solidFill>
                  <a:schemeClr val="bg1"/>
                </a:solidFill>
              </a:rPr>
              <a:t>Save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the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Children</a:t>
            </a:r>
            <a:r>
              <a:rPr lang="es-ES" sz="2200" dirty="0">
                <a:solidFill>
                  <a:schemeClr val="bg1"/>
                </a:solidFill>
              </a:rPr>
              <a:t>, 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Ministerio de Sanidad, Servicios Sociales e Igualdad, ibasque.com e distintos </a:t>
            </a:r>
            <a:r>
              <a:rPr lang="es-ES" sz="2200" dirty="0" err="1">
                <a:solidFill>
                  <a:schemeClr val="bg1"/>
                </a:solidFill>
              </a:rPr>
              <a:t>xornais</a:t>
            </a:r>
            <a:r>
              <a:rPr lang="es-ES" sz="2200" dirty="0">
                <a:solidFill>
                  <a:schemeClr val="bg1"/>
                </a:solidFill>
              </a:rPr>
              <a:t> (El País, El Mundo…)</a:t>
            </a:r>
            <a:br>
              <a:rPr lang="es-ES" sz="2200" dirty="0">
                <a:solidFill>
                  <a:schemeClr val="bg1"/>
                </a:solidFill>
              </a:rPr>
            </a:b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16123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564FC-81D5-491E-BCB8-86F5A1E6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41300"/>
            <a:ext cx="11734800" cy="6426200"/>
          </a:xfrm>
          <a:solidFill>
            <a:schemeClr val="tx1"/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rgbClr val="990099"/>
                </a:solidFill>
              </a:rPr>
              <a:t>				</a:t>
            </a:r>
            <a:br>
              <a:rPr lang="es-ES" sz="3200" b="1" dirty="0">
                <a:solidFill>
                  <a:schemeClr val="bg1"/>
                </a:solidFill>
              </a:rPr>
            </a:b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Música e vídeos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Banda sonora de </a:t>
            </a:r>
            <a:r>
              <a:rPr lang="es-ES" sz="2200" dirty="0" err="1">
                <a:solidFill>
                  <a:schemeClr val="bg1"/>
                </a:solidFill>
              </a:rPr>
              <a:t>Gladiator</a:t>
            </a:r>
            <a:r>
              <a:rPr lang="es-ES" sz="2200" dirty="0">
                <a:solidFill>
                  <a:schemeClr val="bg1"/>
                </a:solidFill>
              </a:rPr>
              <a:t> “</a:t>
            </a:r>
            <a:r>
              <a:rPr lang="es-ES" sz="2200" i="1" dirty="0" err="1">
                <a:solidFill>
                  <a:schemeClr val="bg1"/>
                </a:solidFill>
              </a:rPr>
              <a:t>We</a:t>
            </a:r>
            <a:r>
              <a:rPr lang="es-ES" sz="2200" i="1" dirty="0">
                <a:solidFill>
                  <a:schemeClr val="bg1"/>
                </a:solidFill>
              </a:rPr>
              <a:t> are free</a:t>
            </a:r>
            <a:r>
              <a:rPr lang="es-ES" sz="2200" dirty="0">
                <a:solidFill>
                  <a:schemeClr val="bg1"/>
                </a:solidFill>
              </a:rPr>
              <a:t>”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Mujeres del Congo. Exposición de Isabel Muñoz e Concha </a:t>
            </a:r>
            <a:r>
              <a:rPr lang="es-ES" sz="2200" dirty="0" err="1">
                <a:solidFill>
                  <a:schemeClr val="bg1"/>
                </a:solidFill>
              </a:rPr>
              <a:t>Casajús</a:t>
            </a:r>
            <a:r>
              <a:rPr lang="es-ES" sz="2200" dirty="0">
                <a:solidFill>
                  <a:schemeClr val="bg1"/>
                </a:solidFill>
              </a:rPr>
              <a:t> en Casa África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Aisha, víctima de mutilación genital femenina cuenta su historia, vídeo publicado por ACNUR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>Pasión Vega, María se bebe las calles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s-ES" sz="2200" dirty="0" err="1">
                <a:solidFill>
                  <a:schemeClr val="bg1"/>
                </a:solidFill>
              </a:rPr>
              <a:t>Gaudi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Galego</a:t>
            </a:r>
            <a:r>
              <a:rPr lang="es-ES" sz="2200" dirty="0">
                <a:solidFill>
                  <a:schemeClr val="bg1"/>
                </a:solidFill>
              </a:rPr>
              <a:t>, Matriarcas </a:t>
            </a:r>
            <a:br>
              <a:rPr lang="es-ES" sz="2200" dirty="0">
                <a:solidFill>
                  <a:schemeClr val="bg1"/>
                </a:solidFill>
              </a:rPr>
            </a:b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949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08555-A13F-4593-B652-94CF5232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41300"/>
            <a:ext cx="11694886" cy="637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11500" b="1" dirty="0" err="1">
                <a:solidFill>
                  <a:srgbClr val="990099"/>
                </a:solidFill>
              </a:rPr>
              <a:t>Vítimas</a:t>
            </a:r>
            <a:r>
              <a:rPr lang="es-ES" sz="11500" b="1" dirty="0">
                <a:solidFill>
                  <a:srgbClr val="990099"/>
                </a:solidFill>
              </a:rPr>
              <a:t> </a:t>
            </a:r>
            <a:br>
              <a:rPr lang="es-ES" sz="11500" b="1" dirty="0">
                <a:solidFill>
                  <a:srgbClr val="990099"/>
                </a:solidFill>
              </a:rPr>
            </a:br>
            <a:r>
              <a:rPr lang="es-ES" sz="11500" b="1" dirty="0">
                <a:solidFill>
                  <a:srgbClr val="990099"/>
                </a:solidFill>
              </a:rPr>
              <a:t>da </a:t>
            </a:r>
            <a:br>
              <a:rPr lang="es-ES" sz="11500" b="1" dirty="0">
                <a:solidFill>
                  <a:srgbClr val="990099"/>
                </a:solidFill>
              </a:rPr>
            </a:br>
            <a:r>
              <a:rPr lang="es-ES" sz="11500" b="1" dirty="0">
                <a:solidFill>
                  <a:srgbClr val="990099"/>
                </a:solidFill>
              </a:rPr>
              <a:t>violencia </a:t>
            </a:r>
            <a:br>
              <a:rPr lang="es-ES" sz="11500" b="1" dirty="0">
                <a:solidFill>
                  <a:srgbClr val="990099"/>
                </a:solidFill>
              </a:rPr>
            </a:br>
            <a:r>
              <a:rPr lang="es-ES" sz="11500" b="1" dirty="0">
                <a:solidFill>
                  <a:srgbClr val="990099"/>
                </a:solidFill>
              </a:rPr>
              <a:t>machista</a:t>
            </a:r>
          </a:p>
        </p:txBody>
      </p:sp>
    </p:spTree>
    <p:extLst>
      <p:ext uri="{BB962C8B-B14F-4D97-AF65-F5344CB8AC3E}">
        <p14:creationId xmlns:p14="http://schemas.microsoft.com/office/powerpoint/2010/main" val="275306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18BF3F0F-FA67-4BD9-9C26-0932DB8171B0}"/>
              </a:ext>
            </a:extLst>
          </p:cNvPr>
          <p:cNvSpPr txBox="1"/>
          <p:nvPr/>
        </p:nvSpPr>
        <p:spPr>
          <a:xfrm>
            <a:off x="215900" y="228600"/>
            <a:ext cx="11760200" cy="6400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227" y="393700"/>
            <a:ext cx="6080274" cy="60706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752BD91-939E-4C2E-B259-01619D09B634}"/>
              </a:ext>
            </a:extLst>
          </p:cNvPr>
          <p:cNvSpPr/>
          <p:nvPr/>
        </p:nvSpPr>
        <p:spPr>
          <a:xfrm>
            <a:off x="45963" y="2151727"/>
            <a:ext cx="5791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dirty="0" err="1">
                <a:solidFill>
                  <a:srgbClr val="990099"/>
                </a:solidFill>
              </a:rPr>
              <a:t>Zabulonda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000" dirty="0" err="1">
                <a:solidFill>
                  <a:srgbClr val="990099"/>
                </a:solidFill>
              </a:rPr>
              <a:t>Mwin</a:t>
            </a:r>
            <a:r>
              <a:rPr lang="es-ES" sz="8000" dirty="0">
                <a:solidFill>
                  <a:srgbClr val="990099"/>
                </a:solidFill>
              </a:rPr>
              <a:t> </a:t>
            </a:r>
            <a:r>
              <a:rPr lang="es-ES" sz="8000" dirty="0" err="1">
                <a:solidFill>
                  <a:srgbClr val="990099"/>
                </a:solidFill>
              </a:rPr>
              <a:t>Elysee</a:t>
            </a:r>
            <a:endParaRPr lang="es-ES" sz="80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4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9464" y="457200"/>
            <a:ext cx="5953072" cy="59436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819957" y="674400"/>
            <a:ext cx="4254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err="1">
                <a:solidFill>
                  <a:srgbClr val="990099"/>
                </a:solidFill>
              </a:rPr>
              <a:t>Teño</a:t>
            </a:r>
            <a:r>
              <a:rPr lang="es-ES" sz="8800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28 anos e </a:t>
            </a:r>
          </a:p>
          <a:p>
            <a:pPr algn="ctr"/>
            <a:r>
              <a:rPr lang="es-ES" sz="8800" dirty="0">
                <a:solidFill>
                  <a:srgbClr val="990099"/>
                </a:solidFill>
              </a:rPr>
              <a:t>5 </a:t>
            </a:r>
            <a:r>
              <a:rPr lang="es-ES" sz="8800" dirty="0" err="1">
                <a:solidFill>
                  <a:srgbClr val="990099"/>
                </a:solidFill>
              </a:rPr>
              <a:t>fillos</a:t>
            </a:r>
            <a:endParaRPr lang="es-ES" sz="8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546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A0E6C7-63AF-4D9D-B4F8-E8EC7CF4E49E}"/>
              </a:ext>
            </a:extLst>
          </p:cNvPr>
          <p:cNvSpPr txBox="1"/>
          <p:nvPr/>
        </p:nvSpPr>
        <p:spPr>
          <a:xfrm>
            <a:off x="234950" y="260350"/>
            <a:ext cx="11722100" cy="6337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C027B-B965-446F-B79C-82CFC1D5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64" y="457200"/>
            <a:ext cx="5953072" cy="59436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EBE84-C668-48F9-91B2-43492024C3CE}"/>
              </a:ext>
            </a:extLst>
          </p:cNvPr>
          <p:cNvSpPr txBox="1"/>
          <p:nvPr/>
        </p:nvSpPr>
        <p:spPr>
          <a:xfrm>
            <a:off x="287364" y="674400"/>
            <a:ext cx="58086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err="1">
                <a:solidFill>
                  <a:srgbClr val="990099"/>
                </a:solidFill>
              </a:rPr>
              <a:t>Violáronme</a:t>
            </a:r>
            <a:r>
              <a:rPr lang="es-ES" sz="8800" dirty="0">
                <a:solidFill>
                  <a:srgbClr val="990099"/>
                </a:solidFill>
              </a:rPr>
              <a:t> non </a:t>
            </a:r>
            <a:r>
              <a:rPr lang="es-ES" sz="8800" dirty="0" err="1">
                <a:solidFill>
                  <a:srgbClr val="990099"/>
                </a:solidFill>
              </a:rPr>
              <a:t>sei</a:t>
            </a:r>
            <a:r>
              <a:rPr lang="es-ES" sz="8800" dirty="0">
                <a:solidFill>
                  <a:srgbClr val="990099"/>
                </a:solidFill>
              </a:rPr>
              <a:t> cantos soldados</a:t>
            </a:r>
          </a:p>
        </p:txBody>
      </p:sp>
    </p:spTree>
    <p:extLst>
      <p:ext uri="{BB962C8B-B14F-4D97-AF65-F5344CB8AC3E}">
        <p14:creationId xmlns:p14="http://schemas.microsoft.com/office/powerpoint/2010/main" val="280071480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Personalizado 2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FFFFF"/>
      </a:hlink>
      <a:folHlink>
        <a:srgbClr val="FFFFFF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969</TotalTime>
  <Words>532</Words>
  <Application>Microsoft Office PowerPoint</Application>
  <PresentationFormat>Panorámica</PresentationFormat>
  <Paragraphs>159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0" baseType="lpstr">
      <vt:lpstr>Corbel</vt:lpstr>
      <vt:lpstr>Roboto</vt:lpstr>
      <vt:lpstr>Base</vt:lpstr>
      <vt:lpstr>COÑECE O SUFRIMENTO  VISIBILIZA A VIOLENCIA   DEFENDE ÁS MULLERES</vt:lpstr>
      <vt:lpstr>Presentación de PowerPoint</vt:lpstr>
      <vt:lpstr>Presentación de PowerPoint</vt:lpstr>
      <vt:lpstr>O peor lugar na terra para ser muller,  con  1152 violacións diarias</vt:lpstr>
      <vt:lpstr>Presentación de PowerPoint</vt:lpstr>
      <vt:lpstr>Vítimas  da  violencia  machista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Nadège é unha nena  orfa de pai e nai,  nacida  fóra do matrimonio.  Tras a morte  dos seus pais,  ela e os seus irmáns foron acusados de bruxería</vt:lpstr>
      <vt:lpstr>Presentación de PowerPoint</vt:lpstr>
      <vt:lpstr> Mutilación  xenital  feminina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Agradecementos Alumnado de 2º de bacharelato Alberto Lago Rebeca Pérez polas mensaxes contra a violencia de xénero. Alumnado de igualdade de 1º de bacharelato A Olalla Castro Uxía Ferreirós Sara Iglesias Ana Mariño Diego Vizcaíno polos seus vídeos.            </vt:lpstr>
      <vt:lpstr> Alumnas de 3º ESO Raquel Fernández Mar Otero polos debuxos de Frida Khalo. Andrea Solla pola lectura do poema. e, tamén, a Antonio, pola montaxe do vídeo e a Paloma            </vt:lpstr>
      <vt:lpstr> Créditos  “Mujeres del Congo”, exposición de imaxes e testemuñas de mulleres que sufriron violencia sexual.  Fotos de Isabel Muñoz e Concha Casajús  coa colaboración da xornalista congoleña Caddy Adzuba (Premio Príncipe de Asturias)  Por fin en África  Mujeres del Congo  Una paliza por amor, poema de Mariska Araba Taylor-Darko extraído do libro Ellas [también] cuentan.  Antología inédita de narrativa breve y poesía de escritoras africanas de expresión inglesa  Editado por Federico Vivanco  Para elaborar a información consultáronse as webs da ONU, ACNUR, Save the Children,  Ministerio de Sanidad, Servicios Sociales e Igualdad, ibasque.com e distintos xornais (El País, El Mundo…)  </vt:lpstr>
      <vt:lpstr>      Música e vídeos Banda sonora de Gladiator “We are free” Mujeres del Congo. Exposición de Isabel Muñoz e Concha Casajús en Casa África Aisha, víctima de mutilación genital femenina cuenta su historia, vídeo publicado por ACNUR Pasión Vega, María se bebe las calles Gaudi Galego, Matriarcas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camiño de tristura un camiño de esperanza</dc:title>
  <dc:creator>Pc</dc:creator>
  <cp:lastModifiedBy>Pc</cp:lastModifiedBy>
  <cp:revision>105</cp:revision>
  <dcterms:created xsi:type="dcterms:W3CDTF">2017-11-11T23:16:26Z</dcterms:created>
  <dcterms:modified xsi:type="dcterms:W3CDTF">2017-11-23T17:09:39Z</dcterms:modified>
</cp:coreProperties>
</file>